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7"/>
  </p:notesMasterIdLst>
  <p:sldIdLst>
    <p:sldId id="256" r:id="rId2"/>
    <p:sldId id="274" r:id="rId3"/>
    <p:sldId id="257" r:id="rId4"/>
    <p:sldId id="277" r:id="rId5"/>
    <p:sldId id="285" r:id="rId6"/>
    <p:sldId id="286" r:id="rId7"/>
    <p:sldId id="287" r:id="rId8"/>
    <p:sldId id="288" r:id="rId9"/>
    <p:sldId id="279" r:id="rId10"/>
    <p:sldId id="280" r:id="rId11"/>
    <p:sldId id="281" r:id="rId12"/>
    <p:sldId id="272" r:id="rId13"/>
    <p:sldId id="276" r:id="rId14"/>
    <p:sldId id="283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826" autoAdjust="0"/>
  </p:normalViewPr>
  <p:slideViewPr>
    <p:cSldViewPr snapToGrid="0">
      <p:cViewPr varScale="1">
        <p:scale>
          <a:sx n="80" d="100"/>
          <a:sy n="80" d="100"/>
        </p:scale>
        <p:origin x="1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A7AC4-EAD1-48A4-AB1B-10601DF754F7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6E230-17F2-4BB1-80A3-673A5C6CE7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022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the python for data science handbook you can see a bunch different functions that you can use in </a:t>
            </a:r>
            <a:r>
              <a:rPr lang="en-US" dirty="0" err="1"/>
              <a:t>numpy</a:t>
            </a:r>
            <a:r>
              <a:rPr lang="en-US" dirty="0"/>
              <a:t>.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jakevdp.github.io</a:t>
            </a:r>
            <a:r>
              <a:rPr lang="en-US" dirty="0"/>
              <a:t>/</a:t>
            </a:r>
            <a:r>
              <a:rPr lang="en-US" dirty="0" err="1"/>
              <a:t>PythonDataScienceHandbook</a:t>
            </a:r>
            <a:r>
              <a:rPr lang="en-US" dirty="0"/>
              <a:t>/02.04-computation-on-arrays-aggregates.html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73DE8-1EC7-9C41-B6BA-DB20899CA618}" type="slidenum">
              <a:rPr lang="en-US" altLang="x-none" smtClean="0"/>
              <a:pPr/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92455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 smtClean="0"/>
              <a:t>Using Git?</a:t>
            </a:r>
          </a:p>
          <a:p>
            <a:r>
              <a:rPr lang="en-GB" sz="1200" dirty="0" smtClean="0"/>
              <a:t>[How to install git</a:t>
            </a:r>
          </a:p>
          <a:p>
            <a:r>
              <a:rPr lang="en-GB" sz="1200" dirty="0" smtClean="0"/>
              <a:t>How to pull ]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6E230-17F2-4BB1-80A3-673A5C6CE7B1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045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D83FC-03B7-4A61-AB21-353C955F2787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C54F-19F9-4479-842C-725D42F83E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022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D83FC-03B7-4A61-AB21-353C955F2787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C54F-19F9-4479-842C-725D42F83E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840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D83FC-03B7-4A61-AB21-353C955F2787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C54F-19F9-4479-842C-725D42F83E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17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D83FC-03B7-4A61-AB21-353C955F2787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C54F-19F9-4479-842C-725D42F83E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448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D83FC-03B7-4A61-AB21-353C955F2787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C54F-19F9-4479-842C-725D42F83E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80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D83FC-03B7-4A61-AB21-353C955F2787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C54F-19F9-4479-842C-725D42F83E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398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D83FC-03B7-4A61-AB21-353C955F2787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C54F-19F9-4479-842C-725D42F83E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385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D83FC-03B7-4A61-AB21-353C955F2787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C54F-19F9-4479-842C-725D42F83E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46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D83FC-03B7-4A61-AB21-353C955F2787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C54F-19F9-4479-842C-725D42F83E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919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D83FC-03B7-4A61-AB21-353C955F2787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C54F-19F9-4479-842C-725D42F83E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433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D83FC-03B7-4A61-AB21-353C955F2787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C54F-19F9-4479-842C-725D42F83E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70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3FD83FC-03B7-4A61-AB21-353C955F2787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49CC54F-19F9-4479-842C-725D42F83E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550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Week 2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4800" dirty="0" smtClean="0"/>
              <a:t>More basics of Python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140577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>
            <a:extLst>
              <a:ext uri="{FF2B5EF4-FFF2-40B4-BE49-F238E27FC236}">
                <a16:creationId xmlns:a16="http://schemas.microsoft.com/office/drawing/2014/main" id="{ABAC3F5D-CDF9-981C-56E2-3C18341C94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12" t="8268" r="5033" b="5712"/>
          <a:stretch/>
        </p:blipFill>
        <p:spPr>
          <a:xfrm>
            <a:off x="1739730" y="1049574"/>
            <a:ext cx="8827554" cy="498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4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>
            <a:extLst>
              <a:ext uri="{FF2B5EF4-FFF2-40B4-BE49-F238E27FC236}">
                <a16:creationId xmlns:a16="http://schemas.microsoft.com/office/drawing/2014/main" id="{F0A76775-B6EA-038C-E4C4-B36C91AE2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086" y="669029"/>
            <a:ext cx="5440711" cy="547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99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Lab Notebook Setup </a:t>
            </a:r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58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5107" y="434458"/>
            <a:ext cx="79520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Opening </a:t>
            </a:r>
            <a:r>
              <a:rPr lang="en-GB" sz="4000" dirty="0" err="1" smtClean="0"/>
              <a:t>Jupyter</a:t>
            </a:r>
            <a:r>
              <a:rPr lang="en-GB" sz="4000" dirty="0" smtClean="0"/>
              <a:t> Notebook with environment </a:t>
            </a:r>
            <a:endParaRPr lang="en-GB" sz="4000" dirty="0"/>
          </a:p>
        </p:txBody>
      </p:sp>
      <p:pic>
        <p:nvPicPr>
          <p:cNvPr id="5124" name="Picture 4" descr="File:Conda logo.svg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523" y="1013866"/>
            <a:ext cx="4251100" cy="88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Python vertical logo - Social media &amp; Logos Ic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3104" y="4047641"/>
            <a:ext cx="1981233" cy="221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/>
          <p:cNvPicPr/>
          <p:nvPr/>
        </p:nvPicPr>
        <p:blipFill>
          <a:blip r:embed="rId4"/>
          <a:stretch/>
        </p:blipFill>
        <p:spPr>
          <a:xfrm>
            <a:off x="9603104" y="2080601"/>
            <a:ext cx="1690920" cy="196704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1"/>
          <p:cNvSpPr txBox="1">
            <a:spLocks/>
          </p:cNvSpPr>
          <p:nvPr/>
        </p:nvSpPr>
        <p:spPr>
          <a:xfrm>
            <a:off x="587520" y="1901520"/>
            <a:ext cx="11228040" cy="4113000"/>
          </a:xfrm>
          <a:prstGeom prst="rect">
            <a:avLst/>
          </a:prstGeom>
          <a:noFill/>
          <a:ln w="0">
            <a:noFill/>
          </a:ln>
        </p:spPr>
        <p:txBody>
          <a:bodyPr vert="horz" lIns="90000" tIns="45000" rIns="90000" bIns="45000" rtlCol="0" anchor="t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Wingdings 2" pitchFamily="18" charset="2"/>
              <a:buNone/>
              <a:tabLst>
                <a:tab pos="0" algn="l"/>
              </a:tabLst>
            </a:pPr>
            <a:r>
              <a:rPr lang="en-US" sz="2400" spc="-1" dirty="0" smtClean="0">
                <a:solidFill>
                  <a:srgbClr val="000000"/>
                </a:solidFill>
                <a:latin typeface="Helvetica Neue Light"/>
                <a:ea typeface="Helvetica Neue Light"/>
              </a:rPr>
              <a:t>Mac/Linux users: Open a Terminal</a:t>
            </a:r>
            <a:endParaRPr lang="en-US" sz="2400" spc="-1" dirty="0" smtClean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1001"/>
              </a:spcBef>
              <a:buFont typeface="Wingdings 2" pitchFamily="18" charset="2"/>
              <a:buNone/>
              <a:tabLst>
                <a:tab pos="0" algn="l"/>
              </a:tabLst>
            </a:pPr>
            <a:r>
              <a:rPr lang="en-US" sz="2400" spc="-1" dirty="0" smtClean="0">
                <a:solidFill>
                  <a:srgbClr val="000000"/>
                </a:solidFill>
                <a:latin typeface="Helvetica Neue Light"/>
                <a:ea typeface="Helvetica Neue Light"/>
              </a:rPr>
              <a:t>Windows users: Open Anaconda prompt</a:t>
            </a:r>
            <a:endParaRPr lang="en-US" spc="-1" dirty="0" smtClean="0">
              <a:solidFill>
                <a:srgbClr val="000000"/>
              </a:solidFill>
              <a:latin typeface="Helvetica Neue Light"/>
              <a:ea typeface="Helvetica Neue Light"/>
            </a:endParaRPr>
          </a:p>
          <a:p>
            <a:pPr>
              <a:spcBef>
                <a:spcPts val="1001"/>
              </a:spcBef>
              <a:buFont typeface="Wingdings 2" pitchFamily="18" charset="2"/>
              <a:buNone/>
              <a:tabLst>
                <a:tab pos="0" algn="l"/>
              </a:tabLst>
            </a:pPr>
            <a:endParaRPr lang="en-US" spc="-1" dirty="0" smtClean="0">
              <a:solidFill>
                <a:srgbClr val="000000"/>
              </a:solidFill>
              <a:latin typeface="Helvetica Neue Light"/>
              <a:ea typeface="Helvetica Neue Light"/>
            </a:endParaRPr>
          </a:p>
          <a:p>
            <a:pPr>
              <a:spcBef>
                <a:spcPts val="1001"/>
              </a:spcBef>
              <a:buFont typeface="Wingdings 2" pitchFamily="18" charset="2"/>
              <a:buNone/>
              <a:tabLst>
                <a:tab pos="0" algn="l"/>
              </a:tabLst>
            </a:pPr>
            <a:r>
              <a:rPr lang="en-US" spc="-1" dirty="0" smtClean="0">
                <a:solidFill>
                  <a:srgbClr val="000000"/>
                </a:solidFill>
                <a:latin typeface="Helvetica Neue Light"/>
                <a:ea typeface="Helvetica Neue Light"/>
              </a:rPr>
              <a:t>Then run the following command:</a:t>
            </a:r>
            <a:endParaRPr lang="en-US" spc="-1" dirty="0" smtClean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1001"/>
              </a:spcBef>
              <a:buFont typeface="Wingdings 2" pitchFamily="18" charset="2"/>
              <a:buNone/>
              <a:tabLst>
                <a:tab pos="0" algn="l"/>
              </a:tabLst>
            </a:pPr>
            <a:r>
              <a:rPr lang="en-US" spc="-1" dirty="0" smtClean="0">
                <a:solidFill>
                  <a:srgbClr val="000000"/>
                </a:solidFill>
                <a:latin typeface="Calibri"/>
              </a:rPr>
              <a:t>       </a:t>
            </a:r>
            <a:r>
              <a:rPr lang="en-US" spc="-1" dirty="0" err="1" smtClean="0">
                <a:solidFill>
                  <a:srgbClr val="000000"/>
                </a:solidFill>
                <a:latin typeface="Calibri"/>
              </a:rPr>
              <a:t>conda</a:t>
            </a:r>
            <a:r>
              <a:rPr lang="en-US" spc="-1" dirty="0" smtClean="0">
                <a:solidFill>
                  <a:srgbClr val="000000"/>
                </a:solidFill>
                <a:latin typeface="Calibri"/>
              </a:rPr>
              <a:t> activate </a:t>
            </a:r>
            <a:r>
              <a:rPr lang="en-US" spc="-1" dirty="0" err="1" smtClean="0">
                <a:solidFill>
                  <a:srgbClr val="000000"/>
                </a:solidFill>
                <a:latin typeface="Calibri"/>
              </a:rPr>
              <a:t>hestia</a:t>
            </a:r>
            <a:endParaRPr lang="en-US" spc="-1" dirty="0" smtClean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1001"/>
              </a:spcBef>
              <a:buFont typeface="Wingdings 2" pitchFamily="18" charset="2"/>
              <a:buNone/>
              <a:tabLst>
                <a:tab pos="0" algn="l"/>
              </a:tabLst>
            </a:pPr>
            <a:endParaRPr lang="en-US" spc="-1" dirty="0" smtClean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1001"/>
              </a:spcBef>
              <a:buFont typeface="Wingdings 2" pitchFamily="18" charset="2"/>
              <a:buNone/>
              <a:tabLst>
                <a:tab pos="0" algn="l"/>
              </a:tabLst>
            </a:pPr>
            <a:r>
              <a:rPr lang="en-US" spc="-1" dirty="0" smtClean="0">
                <a:solidFill>
                  <a:srgbClr val="000000"/>
                </a:solidFill>
                <a:latin typeface="Calibri"/>
              </a:rPr>
              <a:t>		    </a:t>
            </a:r>
            <a:r>
              <a:rPr lang="en-US" spc="-1" dirty="0" err="1" smtClean="0">
                <a:solidFill>
                  <a:srgbClr val="000000"/>
                </a:solidFill>
                <a:latin typeface="Calibri"/>
              </a:rPr>
              <a:t>jupyter</a:t>
            </a:r>
            <a:r>
              <a:rPr lang="en-US" spc="-1" dirty="0" smtClean="0">
                <a:solidFill>
                  <a:srgbClr val="000000"/>
                </a:solidFill>
                <a:latin typeface="Calibri"/>
              </a:rPr>
              <a:t> notebook</a:t>
            </a:r>
            <a:endParaRPr lang="en-US" sz="2400" spc="-1" dirty="0" smtClean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1001"/>
              </a:spcBef>
              <a:buFont typeface="Wingdings 2" pitchFamily="18" charset="2"/>
              <a:buNone/>
              <a:tabLst>
                <a:tab pos="0" algn="l"/>
              </a:tabLst>
            </a:pPr>
            <a:endParaRPr lang="en-US" sz="2400" spc="-1" dirty="0" smtClean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1001"/>
              </a:spcBef>
              <a:buFont typeface="Wingdings 2" pitchFamily="18" charset="2"/>
              <a:buNone/>
              <a:tabLst>
                <a:tab pos="0" algn="l"/>
              </a:tabLst>
            </a:pPr>
            <a:endParaRPr lang="en-US" sz="2400" spc="-1" dirty="0" smtClean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1001"/>
              </a:spcBef>
              <a:buFont typeface="Wingdings 2" pitchFamily="18" charset="2"/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391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9D60933-5B6A-5449-8073-5626FEF3032A}"/>
              </a:ext>
            </a:extLst>
          </p:cNvPr>
          <p:cNvSpPr txBox="1">
            <a:spLocks/>
          </p:cNvSpPr>
          <p:nvPr/>
        </p:nvSpPr>
        <p:spPr>
          <a:xfrm>
            <a:off x="630852" y="2085174"/>
            <a:ext cx="6187959" cy="4288696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sz="2400" smtClean="0">
                <a:latin typeface="Helvetica Neue Light" panose="02000403000000020004" pitchFamily="2" charset="0"/>
                <a:ea typeface="Helvetica Neue Light" panose="02000403000000020004" pitchFamily="2" charset="0"/>
              </a:rPr>
              <a:t>When you need 3</a:t>
            </a:r>
            <a:r>
              <a:rPr lang="en-US" sz="2400" baseline="30000" smtClean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rd</a:t>
            </a:r>
            <a:r>
              <a:rPr lang="en-US" sz="2400" smtClean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party modules, we can install them using a package manager.</a:t>
            </a:r>
            <a:br>
              <a:rPr lang="en-US" sz="2400" smtClean="0">
                <a:latin typeface="Helvetica Neue Light" panose="02000403000000020004" pitchFamily="2" charset="0"/>
                <a:ea typeface="Helvetica Neue Light" panose="02000403000000020004" pitchFamily="2" charset="0"/>
              </a:rPr>
            </a:br>
            <a:endParaRPr lang="en-US" sz="2400" smtClean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GB" b="1" smtClean="0">
                <a:latin typeface="Cambria Math" charset="0"/>
                <a:ea typeface="Cambria Math" charset="0"/>
              </a:rPr>
              <a:t>In terminal</a:t>
            </a:r>
          </a:p>
          <a:p>
            <a:pPr marL="0" indent="0">
              <a:buFont typeface="Wingdings 2" pitchFamily="18" charset="2"/>
              <a:buNone/>
            </a:pPr>
            <a:r>
              <a:rPr lang="en-GB" smtClean="0">
                <a:latin typeface="Cambria Math" charset="0"/>
                <a:ea typeface="Cambria Math" charset="0"/>
              </a:rPr>
              <a:t>conda install pandas </a:t>
            </a:r>
            <a:r>
              <a:rPr lang="en-GB" smtClean="0">
                <a:solidFill>
                  <a:srgbClr val="FF0000"/>
                </a:solidFill>
                <a:latin typeface="Cambria Math" charset="0"/>
                <a:ea typeface="Cambria Math" charset="0"/>
              </a:rPr>
              <a:t>OR </a:t>
            </a:r>
            <a:r>
              <a:rPr lang="en-GB" smtClean="0">
                <a:latin typeface="Cambria Math" charset="0"/>
                <a:ea typeface="Cambria Math" charset="0"/>
              </a:rPr>
              <a:t>pip install pandas</a:t>
            </a:r>
          </a:p>
          <a:p>
            <a:pPr marL="0" indent="0">
              <a:buFont typeface="Wingdings 2" pitchFamily="18" charset="2"/>
              <a:buNone/>
            </a:pPr>
            <a:endParaRPr lang="en-GB" smtClean="0">
              <a:latin typeface="Cambria Math" charset="0"/>
              <a:ea typeface="Cambria Math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GB" b="1" smtClean="0">
                <a:latin typeface="Cambria Math" charset="0"/>
                <a:ea typeface="Cambria Math" charset="0"/>
              </a:rPr>
              <a:t>In python</a:t>
            </a:r>
          </a:p>
          <a:p>
            <a:pPr marL="0" indent="0">
              <a:buFont typeface="Wingdings 2" pitchFamily="18" charset="2"/>
              <a:buNone/>
            </a:pPr>
            <a:r>
              <a:rPr lang="en-GB" smtClean="0">
                <a:latin typeface="Cambria Math" charset="0"/>
                <a:ea typeface="Cambria Math" charset="0"/>
              </a:rPr>
              <a:t>import pandas as pd</a:t>
            </a:r>
          </a:p>
          <a:p>
            <a:pPr marL="0" indent="0">
              <a:buFont typeface="Wingdings 2" pitchFamily="18" charset="2"/>
              <a:buNone/>
            </a:pPr>
            <a:endParaRPr lang="en-GB" sz="2400" smtClean="0">
              <a:latin typeface="Cambria Math" charset="0"/>
              <a:ea typeface="Cambria Math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54D860-C540-4747-94AE-DB09E69984BC}"/>
              </a:ext>
            </a:extLst>
          </p:cNvPr>
          <p:cNvSpPr/>
          <p:nvPr/>
        </p:nvSpPr>
        <p:spPr>
          <a:xfrm>
            <a:off x="630852" y="1234786"/>
            <a:ext cx="35285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Python Modules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53F39AD4-5DD3-6B4B-AA14-1BADC0823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990" y="993577"/>
            <a:ext cx="2973079" cy="2228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42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" y="1409700"/>
            <a:ext cx="108077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4400" b="1" dirty="0" smtClean="0"/>
          </a:p>
          <a:p>
            <a:endParaRPr lang="en-GB" sz="4400" b="1" dirty="0"/>
          </a:p>
          <a:p>
            <a:r>
              <a:rPr lang="en-GB" sz="5400" b="1" dirty="0" smtClean="0"/>
              <a:t>Any Questions?</a:t>
            </a:r>
          </a:p>
          <a:p>
            <a:endParaRPr lang="en-GB" sz="4400" dirty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5" name="Picture 4" descr="Question Man Free Stock Photo - Public Domain Picture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00" y="-63500"/>
            <a:ext cx="6921500" cy="692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42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6393" y="1152939"/>
            <a:ext cx="10344317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 smtClean="0">
                <a:solidFill>
                  <a:srgbClr val="00B0F0"/>
                </a:solidFill>
              </a:rPr>
              <a:t>Roadmap:</a:t>
            </a:r>
            <a:endParaRPr lang="en-GB" dirty="0">
              <a:solidFill>
                <a:srgbClr val="00B0F0"/>
              </a:solidFill>
            </a:endParaRPr>
          </a:p>
          <a:p>
            <a:endParaRPr lang="en-GB" sz="2800" dirty="0" smtClean="0"/>
          </a:p>
          <a:p>
            <a:endParaRPr lang="en-GB" sz="2800" dirty="0"/>
          </a:p>
          <a:p>
            <a:r>
              <a:rPr lang="en-GB" sz="2800" dirty="0" smtClean="0"/>
              <a:t>Weeks 1: data types, lists, loops, statements </a:t>
            </a:r>
            <a:endParaRPr lang="en-GB" sz="2800" dirty="0" smtClean="0"/>
          </a:p>
          <a:p>
            <a:r>
              <a:rPr lang="en-GB" sz="2800" dirty="0" smtClean="0"/>
              <a:t>Week </a:t>
            </a:r>
            <a:r>
              <a:rPr lang="en-GB" sz="2800" dirty="0" smtClean="0"/>
              <a:t>2: functions, dictionaries, </a:t>
            </a:r>
            <a:r>
              <a:rPr lang="en-GB" sz="2800" dirty="0" err="1" smtClean="0"/>
              <a:t>numpy</a:t>
            </a:r>
            <a:r>
              <a:rPr lang="en-GB" sz="2800" dirty="0" smtClean="0"/>
              <a:t>, advanced loops</a:t>
            </a:r>
          </a:p>
          <a:p>
            <a:r>
              <a:rPr lang="en-GB" sz="2800" dirty="0" smtClean="0"/>
              <a:t>Week 3 and 4: working with data – </a:t>
            </a:r>
            <a:r>
              <a:rPr lang="en-GB" sz="2800" dirty="0" err="1" smtClean="0"/>
              <a:t>numpy</a:t>
            </a:r>
            <a:r>
              <a:rPr lang="en-GB" sz="2800" dirty="0" smtClean="0"/>
              <a:t> and pandas + plotting</a:t>
            </a:r>
          </a:p>
          <a:p>
            <a:r>
              <a:rPr lang="en-GB" sz="2800" dirty="0"/>
              <a:t>Week </a:t>
            </a:r>
            <a:r>
              <a:rPr lang="en-GB" sz="2800" dirty="0" smtClean="0"/>
              <a:t>5 : advanced pandas and plotting</a:t>
            </a:r>
          </a:p>
          <a:p>
            <a:r>
              <a:rPr lang="en-GB" sz="2800" dirty="0" smtClean="0"/>
              <a:t>Week 6: basics of modelling + </a:t>
            </a:r>
            <a:r>
              <a:rPr lang="en-GB" sz="2800" dirty="0" err="1" smtClean="0"/>
              <a:t>preprocessing</a:t>
            </a:r>
            <a:endParaRPr lang="en-GB" sz="2800" dirty="0"/>
          </a:p>
          <a:p>
            <a:r>
              <a:rPr lang="en-GB" sz="2800" dirty="0"/>
              <a:t>Week </a:t>
            </a:r>
            <a:r>
              <a:rPr lang="en-GB" sz="2800" dirty="0" smtClean="0"/>
              <a:t>7: advanced modelling </a:t>
            </a:r>
            <a:endParaRPr lang="en-GB" sz="2800" dirty="0"/>
          </a:p>
          <a:p>
            <a:endParaRPr lang="en-GB" dirty="0"/>
          </a:p>
        </p:txBody>
      </p:sp>
      <p:pic>
        <p:nvPicPr>
          <p:cNvPr id="3" name="Picture 2" descr="Roadmap – Co-here Locality Token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645" y="235490"/>
            <a:ext cx="4499775" cy="264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67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5696" y="1514668"/>
            <a:ext cx="109807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800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i="1" dirty="0" smtClean="0"/>
              <a:t>More Python: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GB" sz="2800" dirty="0" smtClean="0"/>
              <a:t>Dictionaries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GB" sz="2800" dirty="0" err="1" smtClean="0"/>
              <a:t>Numpy</a:t>
            </a:r>
            <a:r>
              <a:rPr lang="en-GB" sz="2800" dirty="0" smtClean="0"/>
              <a:t> arrays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GB" sz="2800" dirty="0" smtClean="0"/>
              <a:t>Loops and nesting 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GB" sz="2800" dirty="0"/>
              <a:t>Functions</a:t>
            </a:r>
          </a:p>
          <a:p>
            <a:pPr lvl="1"/>
            <a:endParaRPr lang="en-GB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dirty="0" smtClean="0"/>
              <a:t>How to launch </a:t>
            </a:r>
            <a:r>
              <a:rPr lang="en-GB" sz="2800" dirty="0" err="1" smtClean="0"/>
              <a:t>jupyter</a:t>
            </a:r>
            <a:r>
              <a:rPr lang="en-GB" sz="2800" dirty="0" smtClean="0"/>
              <a:t> notebook in your environment (terminal)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dirty="0" smtClean="0"/>
              <a:t>Installing </a:t>
            </a:r>
            <a:r>
              <a:rPr lang="en-GB" sz="2800" dirty="0"/>
              <a:t>packages (pip/</a:t>
            </a:r>
            <a:r>
              <a:rPr lang="en-GB" sz="2800" dirty="0" err="1"/>
              <a:t>conda</a:t>
            </a:r>
            <a:r>
              <a:rPr lang="en-GB" sz="2800" dirty="0" smtClean="0"/>
              <a:t>)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148789" y="278154"/>
            <a:ext cx="8142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w Cen MT" panose="020B0602020104020603" pitchFamily="34" charset="0"/>
              </a:rPr>
              <a:t>Summary for Week 2</a:t>
            </a:r>
            <a:endParaRPr lang="en-GB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91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9462" y="304163"/>
            <a:ext cx="79520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Dictionaries:</a:t>
            </a:r>
            <a:endParaRPr lang="en-GB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3188970" y="603735"/>
            <a:ext cx="7434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 </a:t>
            </a:r>
            <a:r>
              <a:rPr lang="en-GB" dirty="0"/>
              <a:t>collection of key-value </a:t>
            </a:r>
            <a:r>
              <a:rPr lang="en-GB" dirty="0" smtClean="0"/>
              <a:t>pairs</a:t>
            </a:r>
            <a:endParaRPr lang="en-GB" dirty="0"/>
          </a:p>
        </p:txBody>
      </p:sp>
      <p:pic>
        <p:nvPicPr>
          <p:cNvPr id="1026" name="Picture 2" descr="Python Dictionary - Learn By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56" y="1537153"/>
            <a:ext cx="3702169" cy="292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390292" y="1360863"/>
            <a:ext cx="2441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Start and end with { 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298996" y="1421619"/>
            <a:ext cx="470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</a:t>
            </a:r>
            <a:r>
              <a:rPr lang="en-GB" dirty="0" smtClean="0"/>
              <a:t>ey: value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l="9249" t="19739" r="9345" b="19739"/>
          <a:stretch/>
        </p:blipFill>
        <p:spPr>
          <a:xfrm>
            <a:off x="4590952" y="2181803"/>
            <a:ext cx="7601048" cy="264092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541032" y="1733251"/>
            <a:ext cx="680154" cy="12058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682593" y="1835580"/>
            <a:ext cx="1232807" cy="15689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887686" y="5298441"/>
            <a:ext cx="73043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/>
          </a:p>
          <a:p>
            <a:r>
              <a:rPr lang="en-GB" dirty="0" smtClean="0"/>
              <a:t>key can be strings (</a:t>
            </a:r>
            <a:r>
              <a:rPr lang="en-GB" dirty="0" err="1" smtClean="0"/>
              <a:t>str</a:t>
            </a:r>
            <a:r>
              <a:rPr lang="en-GB" dirty="0" smtClean="0"/>
              <a:t>) </a:t>
            </a:r>
            <a:r>
              <a:rPr lang="en-GB" dirty="0"/>
              <a:t>or </a:t>
            </a:r>
            <a:r>
              <a:rPr lang="en-GB" dirty="0" smtClean="0"/>
              <a:t>numbers (</a:t>
            </a:r>
            <a:r>
              <a:rPr lang="en-GB" dirty="0" err="1" smtClean="0"/>
              <a:t>int</a:t>
            </a:r>
            <a:r>
              <a:rPr lang="en-GB" dirty="0" smtClean="0"/>
              <a:t>/float),</a:t>
            </a:r>
            <a:endParaRPr lang="en-GB" dirty="0"/>
          </a:p>
          <a:p>
            <a:r>
              <a:rPr lang="en-GB" dirty="0"/>
              <a:t> </a:t>
            </a:r>
          </a:p>
          <a:p>
            <a:r>
              <a:rPr lang="en-GB" dirty="0" smtClean="0"/>
              <a:t>value </a:t>
            </a:r>
            <a:r>
              <a:rPr lang="en-GB" dirty="0"/>
              <a:t>can be </a:t>
            </a:r>
            <a:r>
              <a:rPr lang="en-GB" dirty="0" smtClean="0"/>
              <a:t>any object (e.g. </a:t>
            </a:r>
            <a:r>
              <a:rPr lang="en-GB" dirty="0" err="1" smtClean="0"/>
              <a:t>str</a:t>
            </a:r>
            <a:r>
              <a:rPr lang="en-GB" dirty="0" smtClean="0"/>
              <a:t>, </a:t>
            </a:r>
            <a:r>
              <a:rPr lang="en-GB" dirty="0" err="1" smtClean="0"/>
              <a:t>int</a:t>
            </a:r>
            <a:r>
              <a:rPr lang="en-GB" dirty="0" smtClean="0"/>
              <a:t>, float, list, </a:t>
            </a:r>
            <a:r>
              <a:rPr lang="en-GB" dirty="0" err="1" smtClean="0"/>
              <a:t>numpy</a:t>
            </a:r>
            <a:r>
              <a:rPr lang="en-GB" dirty="0" smtClean="0"/>
              <a:t> array, </a:t>
            </a:r>
            <a:r>
              <a:rPr lang="en-GB" dirty="0" err="1" smtClean="0"/>
              <a:t>dict</a:t>
            </a:r>
            <a:r>
              <a:rPr lang="en-GB" dirty="0" smtClean="0"/>
              <a:t> etc.) </a:t>
            </a:r>
            <a:endParaRPr lang="en-GB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7078436" y="4539344"/>
            <a:ext cx="857250" cy="9960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7971" y="5657671"/>
            <a:ext cx="3267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Other stuff:</a:t>
            </a:r>
          </a:p>
          <a:p>
            <a:endParaRPr lang="en-GB" dirty="0" smtClean="0"/>
          </a:p>
          <a:p>
            <a:r>
              <a:rPr lang="en-GB" dirty="0" smtClean="0"/>
              <a:t>Can add more keys/edit values, iterate through them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622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200F6C6-5992-FD47-B6D1-128C299648C9}"/>
                  </a:ext>
                </a:extLst>
              </p:cNvPr>
              <p:cNvSpPr txBox="1"/>
              <p:nvPr/>
            </p:nvSpPr>
            <p:spPr>
              <a:xfrm>
                <a:off x="2033864" y="2577933"/>
                <a:ext cx="3240360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4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4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GB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4000" baseline="30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200F6C6-5992-FD47-B6D1-128C29964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864" y="2577933"/>
                <a:ext cx="3240360" cy="615553"/>
              </a:xfrm>
              <a:prstGeom prst="rect">
                <a:avLst/>
              </a:prstGeom>
              <a:blipFill>
                <a:blip r:embed="rId2"/>
                <a:stretch>
                  <a:fillRect l="-9605" t="-25743" b="-485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26082BA-E476-264C-A84C-54C72FEFB287}"/>
                  </a:ext>
                </a:extLst>
              </p:cNvPr>
              <p:cNvSpPr txBox="1"/>
              <p:nvPr/>
            </p:nvSpPr>
            <p:spPr>
              <a:xfrm>
                <a:off x="6096000" y="2059210"/>
                <a:ext cx="3384376" cy="16278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4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GB" sz="40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a:rPr lang="en-GB" sz="4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GB" sz="40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GB" sz="40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GB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GB" sz="4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GB" sz="40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26082BA-E476-264C-A84C-54C72FEFB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059210"/>
                <a:ext cx="3384376" cy="1627818"/>
              </a:xfrm>
              <a:prstGeom prst="rect">
                <a:avLst/>
              </a:prstGeom>
              <a:blipFill>
                <a:blip r:embed="rId3"/>
                <a:stretch>
                  <a:fillRect l="-90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391A5E57-B76D-A640-AE1A-DACABCF0A5AF}"/>
              </a:ext>
            </a:extLst>
          </p:cNvPr>
          <p:cNvSpPr/>
          <p:nvPr/>
        </p:nvSpPr>
        <p:spPr>
          <a:xfrm>
            <a:off x="2033864" y="4539079"/>
            <a:ext cx="37526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y=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np.array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([1,3,2] )</a:t>
            </a:r>
          </a:p>
          <a:p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7476EB-2B69-0344-BDC2-38108445B731}"/>
              </a:ext>
            </a:extLst>
          </p:cNvPr>
          <p:cNvSpPr txBox="1"/>
          <p:nvPr/>
        </p:nvSpPr>
        <p:spPr>
          <a:xfrm>
            <a:off x="2033864" y="4023928"/>
            <a:ext cx="3752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dimensional array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C616FA-65E9-A34E-9EC6-294727CB0541}"/>
              </a:ext>
            </a:extLst>
          </p:cNvPr>
          <p:cNvSpPr txBox="1"/>
          <p:nvPr/>
        </p:nvSpPr>
        <p:spPr>
          <a:xfrm>
            <a:off x="6248676" y="4023928"/>
            <a:ext cx="3752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Two-dimensional array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AD8F70-0161-064D-B528-67901960FDA9}"/>
              </a:ext>
            </a:extLst>
          </p:cNvPr>
          <p:cNvSpPr/>
          <p:nvPr/>
        </p:nvSpPr>
        <p:spPr>
          <a:xfrm>
            <a:off x="1968528" y="6037461"/>
            <a:ext cx="67775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numpy.org</a:t>
            </a:r>
            <a:r>
              <a:rPr lang="en-US" sz="1400" dirty="0"/>
              <a:t>/</a:t>
            </a:r>
            <a:r>
              <a:rPr lang="en-US" sz="1400" dirty="0" err="1"/>
              <a:t>devdocs</a:t>
            </a:r>
            <a:r>
              <a:rPr lang="en-US" sz="1400" dirty="0"/>
              <a:t>/user/</a:t>
            </a:r>
            <a:r>
              <a:rPr lang="en-US" sz="1400" dirty="0" err="1"/>
              <a:t>absolute_beginners.html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88FFFB-3850-D243-B517-94192DA5D8D1}"/>
              </a:ext>
            </a:extLst>
          </p:cNvPr>
          <p:cNvSpPr/>
          <p:nvPr/>
        </p:nvSpPr>
        <p:spPr>
          <a:xfrm>
            <a:off x="6210328" y="4539079"/>
            <a:ext cx="63471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X=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np.array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([[1,4,9],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 [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6,7,8],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 [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2,6,7]])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8802" y="291985"/>
            <a:ext cx="7434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Data structure with lots of methods for scientific computing </a:t>
            </a:r>
          </a:p>
          <a:p>
            <a:endParaRPr lang="en-GB" dirty="0"/>
          </a:p>
          <a:p>
            <a:r>
              <a:rPr lang="en-GB" dirty="0" smtClean="0"/>
              <a:t>Easier / much more efficient than lists 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14285" y="352815"/>
            <a:ext cx="79520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err="1" smtClean="0"/>
              <a:t>Numpy</a:t>
            </a:r>
            <a:r>
              <a:rPr lang="en-GB" sz="4000" dirty="0" smtClean="0"/>
              <a:t> Arrays: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92906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85220-2695-7E41-8771-B120EE65C8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36088" y="6337300"/>
            <a:ext cx="1008062" cy="47625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6C21D7B2-F6DF-4749-BE48-6DFE0A2356E7}" type="slidenum">
              <a:rPr lang="en-US" altLang="x-none" smtClean="0"/>
              <a:pPr>
                <a:spcAft>
                  <a:spcPts val="600"/>
                </a:spcAft>
              </a:pPr>
              <a:t>6</a:t>
            </a:fld>
            <a:endParaRPr lang="en-US" altLang="x-none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059561-6E19-EF4C-B0B9-EE2200839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744971"/>
              </p:ext>
            </p:extLst>
          </p:nvPr>
        </p:nvGraphicFramePr>
        <p:xfrm>
          <a:off x="4759388" y="955113"/>
          <a:ext cx="6690489" cy="4738020"/>
        </p:xfrm>
        <a:graphic>
          <a:graphicData uri="http://schemas.openxmlformats.org/drawingml/2006/table">
            <a:tbl>
              <a:tblPr/>
              <a:tblGrid>
                <a:gridCol w="2265527">
                  <a:extLst>
                    <a:ext uri="{9D8B030D-6E8A-4147-A177-3AD203B41FA5}">
                      <a16:colId xmlns:a16="http://schemas.microsoft.com/office/drawing/2014/main" val="121873461"/>
                    </a:ext>
                  </a:extLst>
                </a:gridCol>
                <a:gridCol w="4424962">
                  <a:extLst>
                    <a:ext uri="{9D8B030D-6E8A-4147-A177-3AD203B41FA5}">
                      <a16:colId xmlns:a16="http://schemas.microsoft.com/office/drawing/2014/main" val="4068656034"/>
                    </a:ext>
                  </a:extLst>
                </a:gridCol>
              </a:tblGrid>
              <a:tr h="33843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1" i="0" u="none" strike="noStrike" dirty="0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Function Name</a:t>
                      </a:r>
                    </a:p>
                  </a:txBody>
                  <a:tcPr marL="63855" marR="63855" marT="31928" marB="319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1" i="0" u="none" strike="noStrike" dirty="0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Description</a:t>
                      </a:r>
                    </a:p>
                  </a:txBody>
                  <a:tcPr marL="63855" marR="63855" marT="31928" marB="319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6988599"/>
                  </a:ext>
                </a:extLst>
              </a:tr>
              <a:tr h="33843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 dirty="0" err="1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np.sum</a:t>
                      </a:r>
                      <a:endParaRPr lang="en-GB" sz="1300" b="0" i="0" u="none" strike="noStrike" dirty="0">
                        <a:effectLst/>
                        <a:latin typeface="Helvetica Neue Light" panose="02000403000000020004" pitchFamily="2" charset="0"/>
                        <a:ea typeface="Helvetica Neue Light" panose="02000403000000020004" pitchFamily="2" charset="0"/>
                      </a:endParaRPr>
                    </a:p>
                  </a:txBody>
                  <a:tcPr marL="63855" marR="63855" marT="31928" marB="319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Compute sum of elements</a:t>
                      </a:r>
                    </a:p>
                  </a:txBody>
                  <a:tcPr marL="63855" marR="63855" marT="31928" marB="319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8945931"/>
                  </a:ext>
                </a:extLst>
              </a:tr>
              <a:tr h="33843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np.prod</a:t>
                      </a:r>
                    </a:p>
                  </a:txBody>
                  <a:tcPr marL="63855" marR="63855" marT="31928" marB="319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 dirty="0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Compute product of elements</a:t>
                      </a:r>
                    </a:p>
                  </a:txBody>
                  <a:tcPr marL="63855" marR="63855" marT="31928" marB="319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190511"/>
                  </a:ext>
                </a:extLst>
              </a:tr>
              <a:tr h="33843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np.mean</a:t>
                      </a:r>
                    </a:p>
                  </a:txBody>
                  <a:tcPr marL="63855" marR="63855" marT="31928" marB="319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 dirty="0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Compute mean of elements</a:t>
                      </a:r>
                    </a:p>
                  </a:txBody>
                  <a:tcPr marL="63855" marR="63855" marT="31928" marB="319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209430"/>
                  </a:ext>
                </a:extLst>
              </a:tr>
              <a:tr h="33843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np.std</a:t>
                      </a:r>
                    </a:p>
                  </a:txBody>
                  <a:tcPr marL="63855" marR="63855" marT="31928" marB="319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 dirty="0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Compute standard deviation</a:t>
                      </a:r>
                    </a:p>
                  </a:txBody>
                  <a:tcPr marL="63855" marR="63855" marT="31928" marB="319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771691"/>
                  </a:ext>
                </a:extLst>
              </a:tr>
              <a:tr h="33843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np.var</a:t>
                      </a:r>
                    </a:p>
                  </a:txBody>
                  <a:tcPr marL="63855" marR="63855" marT="31928" marB="319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 dirty="0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Compute variance</a:t>
                      </a:r>
                    </a:p>
                  </a:txBody>
                  <a:tcPr marL="63855" marR="63855" marT="31928" marB="319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6006331"/>
                  </a:ext>
                </a:extLst>
              </a:tr>
              <a:tr h="33843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np.min</a:t>
                      </a:r>
                    </a:p>
                  </a:txBody>
                  <a:tcPr marL="63855" marR="63855" marT="31928" marB="319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 dirty="0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Find minimum value</a:t>
                      </a:r>
                    </a:p>
                  </a:txBody>
                  <a:tcPr marL="63855" marR="63855" marT="31928" marB="319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6282359"/>
                  </a:ext>
                </a:extLst>
              </a:tr>
              <a:tr h="33843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np.max</a:t>
                      </a:r>
                    </a:p>
                  </a:txBody>
                  <a:tcPr marL="63855" marR="63855" marT="31928" marB="319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 dirty="0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Find maximum value</a:t>
                      </a:r>
                    </a:p>
                  </a:txBody>
                  <a:tcPr marL="63855" marR="63855" marT="31928" marB="319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9839703"/>
                  </a:ext>
                </a:extLst>
              </a:tr>
              <a:tr h="33843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np.argmin</a:t>
                      </a:r>
                    </a:p>
                  </a:txBody>
                  <a:tcPr marL="63855" marR="63855" marT="31928" marB="319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Find index of minimum value</a:t>
                      </a:r>
                    </a:p>
                  </a:txBody>
                  <a:tcPr marL="63855" marR="63855" marT="31928" marB="319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313090"/>
                  </a:ext>
                </a:extLst>
              </a:tr>
              <a:tr h="33843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np.argmax</a:t>
                      </a:r>
                    </a:p>
                  </a:txBody>
                  <a:tcPr marL="63855" marR="63855" marT="31928" marB="319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 dirty="0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Find index of maximum value</a:t>
                      </a:r>
                    </a:p>
                  </a:txBody>
                  <a:tcPr marL="63855" marR="63855" marT="31928" marB="319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4679176"/>
                  </a:ext>
                </a:extLst>
              </a:tr>
              <a:tr h="33843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np.median</a:t>
                      </a:r>
                    </a:p>
                  </a:txBody>
                  <a:tcPr marL="63855" marR="63855" marT="31928" marB="319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 dirty="0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Compute median of elements</a:t>
                      </a:r>
                    </a:p>
                  </a:txBody>
                  <a:tcPr marL="63855" marR="63855" marT="31928" marB="319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848398"/>
                  </a:ext>
                </a:extLst>
              </a:tr>
              <a:tr h="33843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np.percentile</a:t>
                      </a:r>
                    </a:p>
                  </a:txBody>
                  <a:tcPr marL="63855" marR="63855" marT="31928" marB="319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Compute rank-based statistics of elements</a:t>
                      </a:r>
                    </a:p>
                  </a:txBody>
                  <a:tcPr marL="63855" marR="63855" marT="31928" marB="319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51422"/>
                  </a:ext>
                </a:extLst>
              </a:tr>
              <a:tr h="33843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np.any</a:t>
                      </a:r>
                    </a:p>
                  </a:txBody>
                  <a:tcPr marL="63855" marR="63855" marT="31928" marB="319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Evaluate whether any elements are true</a:t>
                      </a:r>
                    </a:p>
                  </a:txBody>
                  <a:tcPr marL="63855" marR="63855" marT="31928" marB="319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180985"/>
                  </a:ext>
                </a:extLst>
              </a:tr>
              <a:tr h="33843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np.all</a:t>
                      </a:r>
                    </a:p>
                  </a:txBody>
                  <a:tcPr marL="63855" marR="63855" marT="31928" marB="319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 dirty="0">
                          <a:effectLst/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Evaluate whether all elements are true</a:t>
                      </a:r>
                    </a:p>
                  </a:txBody>
                  <a:tcPr marL="63855" marR="63855" marT="31928" marB="319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617802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EE1A06A-DAA3-034E-BE37-B0121EB651A5}"/>
              </a:ext>
            </a:extLst>
          </p:cNvPr>
          <p:cNvSpPr txBox="1"/>
          <p:nvPr/>
        </p:nvSpPr>
        <p:spPr>
          <a:xfrm>
            <a:off x="6555532" y="5967968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Python for Data Science Handbook (Jake 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VanderPlas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6506" y="1299872"/>
            <a:ext cx="7952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 smtClean="0"/>
              <a:t>Numpy</a:t>
            </a:r>
            <a:r>
              <a:rPr lang="en-GB" sz="3200" dirty="0" smtClean="0"/>
              <a:t> </a:t>
            </a:r>
            <a:r>
              <a:rPr lang="en-GB" sz="3200" dirty="0" smtClean="0">
                <a:solidFill>
                  <a:srgbClr val="FF0000"/>
                </a:solidFill>
              </a:rPr>
              <a:t>Functions: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26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9462" y="304163"/>
            <a:ext cx="79520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Nesting loops:</a:t>
            </a:r>
            <a:endParaRPr lang="en-GB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066" t="21384" r="16107" b="20983"/>
          <a:stretch/>
        </p:blipFill>
        <p:spPr>
          <a:xfrm>
            <a:off x="2011679" y="1399429"/>
            <a:ext cx="6834311" cy="43891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47367" y="3021496"/>
            <a:ext cx="372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What are </a:t>
            </a:r>
            <a:r>
              <a:rPr lang="en-GB" dirty="0" err="1" smtClean="0"/>
              <a:t>i</a:t>
            </a:r>
            <a:r>
              <a:rPr lang="en-GB" dirty="0" smtClean="0"/>
              <a:t> and j here?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770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1054" t="15444" r="10837" b="15267"/>
          <a:stretch/>
        </p:blipFill>
        <p:spPr>
          <a:xfrm>
            <a:off x="2282025" y="1304013"/>
            <a:ext cx="7633252" cy="465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40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ython Functions - GeeksforGeeks">
            <a:extLst>
              <a:ext uri="{FF2B5EF4-FFF2-40B4-BE49-F238E27FC236}">
                <a16:creationId xmlns:a16="http://schemas.microsoft.com/office/drawing/2014/main" id="{273D3020-2935-088C-00B7-57806673B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351" y="1569221"/>
            <a:ext cx="95250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7">
            <a:extLst>
              <a:ext uri="{FF2B5EF4-FFF2-40B4-BE49-F238E27FC236}">
                <a16:creationId xmlns:a16="http://schemas.microsoft.com/office/drawing/2014/main" id="{3CF8AE1F-D0B1-2A12-CC3B-636A21499AF2}"/>
              </a:ext>
            </a:extLst>
          </p:cNvPr>
          <p:cNvSpPr/>
          <p:nvPr/>
        </p:nvSpPr>
        <p:spPr>
          <a:xfrm>
            <a:off x="527114" y="627143"/>
            <a:ext cx="34404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Python Functions</a:t>
            </a:r>
          </a:p>
        </p:txBody>
      </p:sp>
    </p:spTree>
    <p:extLst>
      <p:ext uri="{BB962C8B-B14F-4D97-AF65-F5344CB8AC3E}">
        <p14:creationId xmlns:p14="http://schemas.microsoft.com/office/powerpoint/2010/main" val="212035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4403</TotalTime>
  <Words>447</Words>
  <Application>Microsoft Office PowerPoint</Application>
  <PresentationFormat>Widescreen</PresentationFormat>
  <Paragraphs>107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Cambria Math</vt:lpstr>
      <vt:lpstr>Corbel</vt:lpstr>
      <vt:lpstr>Helvetica Neue Light</vt:lpstr>
      <vt:lpstr>Helvetica Neue Light</vt:lpstr>
      <vt:lpstr>Tw Cen MT</vt:lpstr>
      <vt:lpstr>Wingdings</vt:lpstr>
      <vt:lpstr>Wingdings 2</vt:lpstr>
      <vt:lpstr>Frame</vt:lpstr>
      <vt:lpstr>Week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Lab Notebook Setup  </vt:lpstr>
      <vt:lpstr>PowerPoint Presentation</vt:lpstr>
      <vt:lpstr>PowerPoint Presentation</vt:lpstr>
      <vt:lpstr>PowerPoint Presentation</vt:lpstr>
    </vt:vector>
  </TitlesOfParts>
  <Company>University of Leeds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Benjamin Keel</dc:creator>
  <cp:lastModifiedBy>Benjamin Keel</cp:lastModifiedBy>
  <cp:revision>39</cp:revision>
  <dcterms:created xsi:type="dcterms:W3CDTF">2023-10-20T09:12:23Z</dcterms:created>
  <dcterms:modified xsi:type="dcterms:W3CDTF">2023-10-31T11:14:15Z</dcterms:modified>
</cp:coreProperties>
</file>