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6"/>
  </p:notes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8" r:id="rId92"/>
    <p:sldId id="347"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8" r:id="rId107"/>
    <p:sldId id="367"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3" r:id="rId132"/>
    <p:sldId id="394" r:id="rId133"/>
    <p:sldId id="395" r:id="rId134"/>
    <p:sldId id="396" r:id="rId135"/>
    <p:sldId id="397" r:id="rId136"/>
    <p:sldId id="398" r:id="rId137"/>
    <p:sldId id="399" r:id="rId138"/>
    <p:sldId id="400" r:id="rId139"/>
    <p:sldId id="401" r:id="rId140"/>
    <p:sldId id="402" r:id="rId141"/>
    <p:sldId id="403" r:id="rId142"/>
    <p:sldId id="404" r:id="rId143"/>
    <p:sldId id="405" r:id="rId144"/>
    <p:sldId id="406" r:id="rId145"/>
    <p:sldId id="407" r:id="rId146"/>
    <p:sldId id="408" r:id="rId147"/>
    <p:sldId id="409" r:id="rId148"/>
    <p:sldId id="410" r:id="rId149"/>
    <p:sldId id="413" r:id="rId150"/>
    <p:sldId id="415" r:id="rId151"/>
    <p:sldId id="416" r:id="rId152"/>
    <p:sldId id="417" r:id="rId153"/>
    <p:sldId id="418" r:id="rId154"/>
    <p:sldId id="419" r:id="rId155"/>
    <p:sldId id="420" r:id="rId156"/>
    <p:sldId id="421" r:id="rId157"/>
    <p:sldId id="422" r:id="rId158"/>
    <p:sldId id="468" r:id="rId159"/>
    <p:sldId id="469" r:id="rId160"/>
    <p:sldId id="470" r:id="rId161"/>
    <p:sldId id="423" r:id="rId162"/>
    <p:sldId id="424" r:id="rId163"/>
    <p:sldId id="425" r:id="rId164"/>
    <p:sldId id="426" r:id="rId165"/>
    <p:sldId id="427" r:id="rId166"/>
    <p:sldId id="428" r:id="rId167"/>
    <p:sldId id="429" r:id="rId168"/>
    <p:sldId id="430" r:id="rId169"/>
    <p:sldId id="431" r:id="rId170"/>
    <p:sldId id="432" r:id="rId171"/>
    <p:sldId id="433" r:id="rId172"/>
    <p:sldId id="434" r:id="rId173"/>
    <p:sldId id="435" r:id="rId174"/>
    <p:sldId id="436" r:id="rId175"/>
    <p:sldId id="437" r:id="rId176"/>
    <p:sldId id="438" r:id="rId177"/>
    <p:sldId id="439" r:id="rId178"/>
    <p:sldId id="440" r:id="rId179"/>
    <p:sldId id="441" r:id="rId180"/>
    <p:sldId id="442" r:id="rId181"/>
    <p:sldId id="466" r:id="rId182"/>
    <p:sldId id="443" r:id="rId183"/>
    <p:sldId id="467" r:id="rId184"/>
    <p:sldId id="471" r:id="rId185"/>
    <p:sldId id="472" r:id="rId186"/>
    <p:sldId id="473" r:id="rId187"/>
    <p:sldId id="474" r:id="rId188"/>
    <p:sldId id="475" r:id="rId189"/>
    <p:sldId id="476" r:id="rId190"/>
    <p:sldId id="444"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78" r:id="rId212"/>
    <p:sldId id="479" r:id="rId213"/>
    <p:sldId id="480" r:id="rId214"/>
    <p:sldId id="481" r:id="rId215"/>
    <p:sldId id="482" r:id="rId216"/>
    <p:sldId id="483" r:id="rId217"/>
    <p:sldId id="484" r:id="rId218"/>
    <p:sldId id="485" r:id="rId219"/>
    <p:sldId id="487" r:id="rId220"/>
    <p:sldId id="486" r:id="rId221"/>
    <p:sldId id="488" r:id="rId222"/>
    <p:sldId id="489" r:id="rId223"/>
    <p:sldId id="490" r:id="rId224"/>
    <p:sldId id="491" r:id="rId225"/>
    <p:sldId id="492" r:id="rId226"/>
    <p:sldId id="493" r:id="rId227"/>
    <p:sldId id="494" r:id="rId228"/>
    <p:sldId id="495" r:id="rId229"/>
    <p:sldId id="496" r:id="rId230"/>
    <p:sldId id="497" r:id="rId231"/>
    <p:sldId id="498" r:id="rId232"/>
    <p:sldId id="499" r:id="rId233"/>
    <p:sldId id="500" r:id="rId234"/>
    <p:sldId id="501" r:id="rId235"/>
    <p:sldId id="502" r:id="rId236"/>
    <p:sldId id="503" r:id="rId237"/>
    <p:sldId id="504" r:id="rId238"/>
    <p:sldId id="505" r:id="rId239"/>
    <p:sldId id="507" r:id="rId240"/>
    <p:sldId id="506" r:id="rId241"/>
    <p:sldId id="508" r:id="rId242"/>
    <p:sldId id="509" r:id="rId243"/>
    <p:sldId id="510" r:id="rId244"/>
    <p:sldId id="511" r:id="rId245"/>
    <p:sldId id="512" r:id="rId246"/>
    <p:sldId id="513" r:id="rId247"/>
    <p:sldId id="514" r:id="rId248"/>
    <p:sldId id="515" r:id="rId249"/>
    <p:sldId id="516" r:id="rId250"/>
    <p:sldId id="517" r:id="rId251"/>
    <p:sldId id="518" r:id="rId252"/>
    <p:sldId id="519" r:id="rId253"/>
    <p:sldId id="520" r:id="rId254"/>
    <p:sldId id="521" r:id="rId255"/>
    <p:sldId id="522" r:id="rId256"/>
    <p:sldId id="523" r:id="rId257"/>
    <p:sldId id="524" r:id="rId258"/>
    <p:sldId id="525" r:id="rId259"/>
    <p:sldId id="526" r:id="rId260"/>
    <p:sldId id="527" r:id="rId261"/>
    <p:sldId id="528" r:id="rId262"/>
    <p:sldId id="529" r:id="rId263"/>
    <p:sldId id="530" r:id="rId264"/>
    <p:sldId id="531" r:id="rId26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mi-q" id="{D41B82CC-90B2-4A6E-852B-C14FC653CEF0}">
          <p14:sldIdLst>
            <p14:sldId id="256"/>
          </p14:sldIdLst>
        </p14:section>
        <p14:section name="scp-009-jp　”うるう秒”" id="{561DC6FE-1A83-4F77-911A-4C2617437628}">
          <p14:sldIdLst>
            <p14:sldId id="257"/>
            <p14:sldId id="258"/>
            <p14:sldId id="259"/>
            <p14:sldId id="260"/>
            <p14:sldId id="261"/>
            <p14:sldId id="262"/>
            <p14:sldId id="263"/>
            <p14:sldId id="264"/>
            <p14:sldId id="266"/>
            <p14:sldId id="265"/>
          </p14:sldIdLst>
        </p14:section>
        <p14:section name="scp-2316 ”校外学習”" id="{500D99F1-502A-4E3A-8B9D-5E3D2B9243E4}">
          <p14:sldIdLst>
            <p14:sldId id="268"/>
            <p14:sldId id="267"/>
            <p14:sldId id="269"/>
            <p14:sldId id="270"/>
            <p14:sldId id="271"/>
            <p14:sldId id="272"/>
            <p14:sldId id="273"/>
            <p14:sldId id="274"/>
            <p14:sldId id="275"/>
            <p14:sldId id="276"/>
            <p14:sldId id="277"/>
            <p14:sldId id="278"/>
            <p14:sldId id="279"/>
            <p14:sldId id="280"/>
            <p14:sldId id="281"/>
            <p14:sldId id="282"/>
            <p14:sldId id="285"/>
            <p14:sldId id="284"/>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Lst>
        </p14:section>
        <p14:section name="scp-2719 &quot;内側&quot;" id="{4A0EB81A-D5ED-466D-A7EE-6BEC0241BC87}">
          <p14:sldIdLst>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8"/>
            <p14:sldId id="347"/>
            <p14:sldId id="349"/>
            <p14:sldId id="350"/>
            <p14:sldId id="351"/>
            <p14:sldId id="352"/>
            <p14:sldId id="353"/>
            <p14:sldId id="354"/>
            <p14:sldId id="355"/>
            <p14:sldId id="356"/>
            <p14:sldId id="357"/>
            <p14:sldId id="358"/>
            <p14:sldId id="359"/>
            <p14:sldId id="360"/>
            <p14:sldId id="361"/>
          </p14:sldIdLst>
        </p14:section>
        <p14:section name="scp-1645-jp &quot;祝・██町交通死亡ゼロ記録9999日達成&quot;" id="{5E526A2C-36BE-4767-BC3F-E0B07F9F3558}">
          <p14:sldIdLst>
            <p14:sldId id="368"/>
            <p14:sldId id="367"/>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Lst>
        </p14:section>
        <p14:section name="scp-2615-j &quot;手を叩いて&quot;" id="{842B4CB4-9919-49CB-80DC-AE6AAA59BA8E}">
          <p14:sldIdLst>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3"/>
            <p14:sldId id="415"/>
            <p14:sldId id="416"/>
            <p14:sldId id="417"/>
            <p14:sldId id="418"/>
            <p14:sldId id="419"/>
            <p14:sldId id="420"/>
            <p14:sldId id="421"/>
            <p14:sldId id="422"/>
            <p14:sldId id="468"/>
            <p14:sldId id="469"/>
            <p14:sldId id="470"/>
            <p14:sldId id="423"/>
            <p14:sldId id="424"/>
            <p14:sldId id="425"/>
            <p14:sldId id="426"/>
            <p14:sldId id="427"/>
            <p14:sldId id="428"/>
            <p14:sldId id="429"/>
            <p14:sldId id="430"/>
            <p14:sldId id="431"/>
            <p14:sldId id="432"/>
            <p14:sldId id="433"/>
            <p14:sldId id="434"/>
            <p14:sldId id="435"/>
            <p14:sldId id="436"/>
            <p14:sldId id="437"/>
            <p14:sldId id="438"/>
            <p14:sldId id="439"/>
            <p14:sldId id="440"/>
          </p14:sldIdLst>
        </p14:section>
        <p14:section name="scp-2615 信じるなら" id="{E500AB38-8801-4476-8F58-2F39EF979955}">
          <p14:sldIdLst>
            <p14:sldId id="441"/>
            <p14:sldId id="442"/>
            <p14:sldId id="466"/>
            <p14:sldId id="443"/>
            <p14:sldId id="467"/>
            <p14:sldId id="471"/>
            <p14:sldId id="472"/>
            <p14:sldId id="473"/>
            <p14:sldId id="474"/>
            <p14:sldId id="475"/>
            <p14:sldId id="476"/>
          </p14:sldIdLst>
        </p14:section>
        <p14:section name="—————— これは存在してはならない" id="{DE6F731C-C301-4750-9299-4E3F6E534A87}">
          <p14:sldIdLst>
            <p14:sldId id="444"/>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Lst>
        </p14:section>
        <p14:section name="scp-387-jp 財団と名乗る謎の集団によって僕とゴールドは監禁されてしまった！逃げる手段は見当たらない上、また一人一人と僕達が救えた筈の命が失われていく…目的も何も分からないけど、まだ僕達は挫けていない、必ずここから抜け出してみせる…えぇっ！？僕に全部任せるって、どういう事なの！？次回高速心臓再動士リバーサル・ゴールド「救う為に脱出せよ！決死のセルフ・リバーサル！」続けて「救う為に脱出せよ！決死のセルフ・リバーサル！」合わせて「巣食う為に脱出せよ！█死のリバーサル！リバーサル！命！」合わせて命は[R" id="{B775FD09-D4FB-4E2A-AA56-A61854EB7887}">
          <p14:sldIdLst>
            <p14:sldId id="478"/>
            <p14:sldId id="479"/>
            <p14:sldId id="480"/>
            <p14:sldId id="481"/>
            <p14:sldId id="482"/>
            <p14:sldId id="483"/>
            <p14:sldId id="484"/>
            <p14:sldId id="485"/>
            <p14:sldId id="487"/>
            <p14:sldId id="486"/>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7"/>
            <p14:sldId id="506"/>
            <p14:sldId id="508"/>
            <p14:sldId id="509"/>
            <p14:sldId id="510"/>
            <p14:sldId id="511"/>
            <p14:sldId id="512"/>
            <p14:sldId id="513"/>
            <p14:sldId id="514"/>
            <p14:sldId id="515"/>
            <p14:sldId id="516"/>
            <p14:sldId id="517"/>
            <p14:sldId id="518"/>
            <p14:sldId id="519"/>
            <p14:sldId id="520"/>
            <p14:sldId id="521"/>
            <p14:sldId id="522"/>
            <p14:sldId id="523"/>
          </p14:sldIdLst>
        </p14:section>
        <p14:section name="scp-4157 それほど𝒩じゃない" id="{6430BCE9-A69C-45E3-A123-F0533AABFC51}">
          <p14:sldIdLst>
            <p14:sldId id="524"/>
            <p14:sldId id="525"/>
            <p14:sldId id="526"/>
            <p14:sldId id="527"/>
            <p14:sldId id="528"/>
            <p14:sldId id="529"/>
            <p14:sldId id="530"/>
            <p14:sldId id="5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B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677" autoAdjust="0"/>
    <p:restoredTop sz="94660"/>
  </p:normalViewPr>
  <p:slideViewPr>
    <p:cSldViewPr snapToGrid="0">
      <p:cViewPr varScale="1">
        <p:scale>
          <a:sx n="66" d="100"/>
          <a:sy n="66" d="100"/>
        </p:scale>
        <p:origin x="7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3T06:52:55.780"/>
    </inkml:context>
    <inkml:brush xml:id="br0">
      <inkml:brushProperty name="width" value="0.05" units="cm"/>
      <inkml:brushProperty name="height" value="0.05" units="cm"/>
      <inkml:brushProperty name="color" value="#DA0C07"/>
      <inkml:brushProperty name="inkEffects" value="lava"/>
      <inkml:brushProperty name="anchorX" value="0"/>
      <inkml:brushProperty name="anchorY" value="0"/>
      <inkml:brushProperty name="scaleFactor" value="0.5"/>
    </inkml:brush>
  </inkml:definitions>
  <inkml:trace contextRef="#ctx0" brushRef="#br0">1529 1621 24575,'0'0'0,"-9"49"0,-5 88 0,3 40 0,1 13 0,3 32 0,3-23 0,1-30 0,-9-45 0,-1-19 0,2-11 0,1-12 0,3 1 0,3-6 0,2-5 0,1-28 0,1-39 0,1-27 0,-1-55 0,1-62 0,-1-7 0,0 3 0,1 7 0,-1 18 0,0-4 0,0 14 0,0 14 0,0-22 0,0 9 0,7 68 0,9-45 0,-8 52 0,19-48 0,-19 67 0,0-2 0,1 0 0,0 1 0,16-19 0,-27 38 0,5-7 0,-1 0 0,0 0 0,1 0 0,-1 0 0,1 0 0,-1 1 0,1-1 0,0 1 0,0-1 0,0 1 0,-1 0 0,1 0 0,0 0 0,1 1 0,-1-1 0,0 1 0,0 0 0,4 0 0,-5 0 0,1 1 0,0 0 0,0 1 0,0-1 0,0 1 0,-1-1 0,1 1 0,0 0 0,-1 0 0,1 0 0,-1 0 0,0 0 0,0 0 0,1 1 0,-1-1 0,-1 1 0,1 0 0,2 4 0,2 4 0,1 2 0,-2 0 0,0 1 0,0-1 0,3 18 0,1 14 0,5 56 0,0 107 0,-8 97 0,-4 19 0,-3-7 0,-13-16 0,-1-32 0,1-100 0,14-165 0,-1 4 0,0 0 0,0 0 0,-1 0 0,-5 15 0,11-65 0,14-119 0,3-60 0,22-38 0,10-59 0,6 21 0,26 8 0,-10 53 0,-12 85 0,-60 144 0,0-1 0,1 1 0,0 0 0,0 0 0,1 1 0,0-1 0,0 1 0,8-7 0,-13 14 0,1-1 0,-1-1 0,1 1 0,-1 0 0,1 0 0,-1-1 0,1 1 0,0 0 0,-1 0 0,1 0 0,-1 0 0,1 0 0,-1 0 0,1 0 0,0 0 0,-1 0 0,1 0 0,-1 0 0,1 0 0,-1 1 0,1-1 0,-1 0 0,1 0 0,-1 0 0,1 1 0,-1-1 0,1 0 0,-1 1 0,2 0 0,10 24 0,-7-12 0,-1 4 0,-1 0 0,1 32 0,3 152 0,-6 32 0,-3-8 0,-1-8 0,11-25 0,-1-156 0,-1 1 0,14 46 0,-13-63 0,0 0 0,1-1 0,1 0 0,17 27 0,-16-19 0,36 41 0,-36-58 0,-1 0 0,0-1 0,1 0 0,1 0 0,12 8 0,-9-9 0,-1-2 0,-1 0 0,1-1 0,0 0 0,18 4 0,4-20 0,-10 8 0,-1-1 0,0-1 0,0-2 0,32-12 0,-4 3 0,85-44 0,44-35 0,-149 68 0,3 1 0,52-53 0,-55 40 0,-2 3 0,45-75 0,71-183 0,-19-58 0,-27-10-691,-6-33 889,-27 35-297,-20-16 99,-18 67 0,-27 63 0,-7 219 0,2 0 0,-2 0 0,0 1 0,-18-48 0,20 54 0,-4 2 0,0 1 0,-2 0 0,0 0 0,-16-23 0,12 30 0,4 2 0,0-1 0,0 2 0,-1-1 0,0 1 0,0 1 0,0 0 0,-1 0 0,-16-5 0,-1 6 0,5 0 0,-1 1 0,0 1 0,0 1 0,-45 2 0,14 5 0,-1 2 0,-84 23 0,22 9 0,-108 49 0,-105 80 0,17 4 0,12 53 0,58-9 0,179-147 0,-72 99 0,90-110 0,-48 89 0,66-102 345,-33 81 1,48-90-395,3-4-1,2 1 1,-6 35 0,6-33 81,3 2 1,0 41 0,2-38-33,6 47 0,4 42 0,5-19 0,-1-2 0,2-85 0,-4-3 0,0 1 0,18 31 0,-12-33 0,0 1 0,1-1 0,30 30 0,54 59 0,-60-79 0,56 38 0,-57-44 0,65 29 0,-57-36 0,85 21 0,33-4 0,-19-16 0,-23-10 0,-106-9 0,1 1 0,0-1 0,20-5 0,-28-1 0,-3 5 0,-1 0 0,1-1 0,0 0 0,-1 0 0,0-1 0,0 1 0,0-1 0,0 0 0,7-11 0,17-23 0,-7 4 0,17-36 0,34-85 0,-13 1 0,-17 17 0,-17 21 0,-27 109 0,1-1 0,1 0 0,-1 0 0,-1 0 0,0 0 0,0-1 0,-4-10 0,5 15 0,-1 0 0,-1 1 0,0-1 0,0 1 0,0-1 0,0 1 0,-1 0 0,1 0 0,-1 0 0,0 1 0,-5-5 0,-2 2 0,4 2 0,-1 1 0,0-1 0,1 1 0,-2 1 0,1-1 0,0 1 0,0 0 0,-9-1 0,3 7 0,-2-3 0,0 0 0,0 0 0,0 2 0,-28 8 0,5 3 0,-1 1 0,-40 23 0,-97 48 0,-11 31 0,20 21 0,2 17 0,38-11 0,35-18 0,74-99 0,-23 52 0,41-74 0,-2 1 0,0 0 0,0 0 0,1 1 0,0-1 0,0 0 0,0 0 0,1 1 0,0-1 0,1 10 0,4-12 0,-4-1 0,1 0 0,0 1 0,0-1 0,0 0 0,1 0 0,-1 0 0,1-1 0,-1 1 0,1 0 0,0-1 0,0 0 0,0 0 0,0 0 0,1 0 0,-1 0 0,8 2 0,4 3 0,1-2 0,1 0 0,-1-1 0,1-1 0,17 2 0,119 7 0,-40-34 0,89-22 0,142-64 0,47-38 0,-48-1-654,-51-10 841,-45 17-280,-72 20 93,-161 109 0,3-3 0,-2 0 0,0 0 0,16-21 0,-30 33 0,0 1 0,1-1 0,-1 0 0,0 1 0,0-1 0,0 0 0,0 1 0,0-1 0,0 0 0,0 0 0,-1 0 0,1 0 0,-1 0 0,1 0 0,-1 0 0,0 0 0,0 0 0,0 0 0,0 0 0,0 0 0,0 0 0,-1 0 0,1 0 0,-1 0 0,1 0 0,-1 0 0,0 0 0,0 0 0,-1-2 0,-7-2 0,2 2 0,0 1 0,1-1 0,-1 1 0,0 0 0,-1 0 0,1 1 0,0 0 0,-1 1 0,0-1 0,-11 0 0,-193-14 0,-222 69 0,-68 21 0,-59 48-1568,-21 49 2016,59 21-672,59-2 224,118-23 0,280-133 0,-81 59 0,136-84 0,0 0 0,1 0 0,-12 13 0,20-20 0,1 0 0,-1 1 0,0-1 0,0 0 0,1 1 0,0-1 0,-1 1 0,1 0 0,0-1 0,0 1 0,1 0 0,-1 0 0,0 3 0,1-4 0,0 0 0,0-1 0,0 1 0,1-1 0,-1 1 0,1 0 0,-1-1 0,1 0 0,-1 1 0,1-1 0,0 1 0,0-1 0,0 0 0,0 1 0,0-1 0,0 0 0,0 0 0,0 0 0,0 0 0,0 0 0,2 1 0,3 1 0,-1 1 0,1-2 0,0 1 0,0 0 0,0-1 0,12 2 0,9-1 0,3 0 0,1-2 0,0-1 0,35-4 0,204-34 0,55-11 0,135-13 0,41 9 564,2-13-725,-55 13 242,-83 11-81,-46 14-96,-80 10 123,-98 9-41,-88 7 14,-119 2 0,-100 2 0,-46 1 1651,-57-1-2123,-35 0 708,-118-1-236,4 0-978,29-1 1258,95 0-420,135 0 140,132 0 0,35 0 0,221-46 0,119-13 0,97-23 0,152-39-2179,1-11 2802,-36-29-935,-109 11 312,-115 5 0,-278 117 0,102-69 0,-118 75 489,51-49 0,-94 69-503,2 0 0,0 0 0,0 0 0,-1-1 0,1 1 0,-1-1 0,0 1 0,0-1 0,0 0 0,0 0 0,0 0 0,-1 0 0,1 0 0,-1-1 0,0 1 0,0 0 0,0-1 0,0 1 1,0-7-1,-5 8 22,3 0 1,0 0 0,0 1-1,0-1 1,0 1 0,0-1 0,-1 1-1,1 0 1,-1 0 0,1-1 0,-1 1-1,1 0 1,-1 0 0,0 0-1,-1 0 1,-49-14-9,13 11 0,-2 1 0,-56 3 0,-191 29 0,-57 20 0,-125 47 0,8 19 735,38 1-945,60 27 315,63 1-398,252-112 321,-1 1 0,-76 66 0,93-75-38,2 5-1,2 1 1,-29 37-1,29-40 11,6 3 0,-26 44 0,36-54 0,3-1 0,0 1 0,-13 42 0,15-46 0,3 2 0,1-1 0,-4 33 0,4-32 509,3-1 0,1 35 0,3-44-563,-1 1-1,0-1 1,0-1-1,1 1 1,0 0-1,0-1 1,7 12-1,-5-14 114,-1 1 0,1 1 0,1-2 0,-1 1 0,1-1 0,0 0 0,0 0 0,8 4 0,-1-2-74,-1-1 0,1 0 0,0-1 0,0 0 0,15 2 1,49-13 28,-20 2 1,68-11 0,199-46-15,119-53 0,34-32-1650,-20-11 2122,-78 23-708,-101 19 236,-96 22 0,-139 57 0,-42 35 0,1 0 0,-1-1 0,0 0 0,1 1 0,-1-1 0,0 0 0,0 0 0,0 1 0,0-1 0,-1 0 0,1 0 0,0 0 0,-1 0 0,1-3 0,1 3 0,-2 1 0,0 0 0,0 0 0,0 0 0,0 0 0,-1-1 0,1 1 0,0 0 0,-1 0 0,1 0 0,0 0 0,-1 0 0,0 0 0,1 0 0,-1 0 0,1 0 0,-1 0 0,0 0 0,0 0 0,1 1 0,-3-2 0,-1-1 0,1 1 0,-1-1 0,0 1 0,0 0 0,0 1 0,-1-1 0,-5-1 0,-19-5 0,-1 2 0,0 2 0,-35-1 0,-298-5 0,-65 20 0,-14 17 140,-100 70-180,27 35 60,47 30-20,108-7 0,280-117 0,-91 64 0,141-87 0,2 4 0,1 2 0,-31 29 0,65-49 0,-8 1 0,-1-1 0,1 1 0,0-1 0,0 1 0,0 0 0,0 0 0,1-1 0,-1 1 0,0 0 0,1 0 0,-1 0 0,1 0 0,0-1 0,0 1 0,-1 0 0,1 0 0,0 0 0,1 0 0,-1 0 0,0 0 0,1 0 0,-1 0 0,1 0 0,-1-1 0,1 1 0,0 0 0,0 0 0,0-1 0,0 1 0,0 0 0,0-1 0,0 1 0,0-1 0,1 1 0,-1-1 0,1 0 0,-1 0 0,1 0 0,-1 1 0,1-1 0,0-1 0,2 2 0,3 6 0,6-1 0,1-2 0,-1 0 0,1 0 0,-1-1 0,1-1 0,0 0 0,20 1 0,43 3 0,104-3 0,167-21 0,76-54 0,178-50-2303,6-20 2961,71-9-987,-91 12 329,-119 30 0,-150 32 0,-305 71 271,6-1 0,0 0 0,0-1 0,31-17 0,-48 23-275,-3 1-1,1 0 1,-1 0 0,0 0 0,1-1 0,-1 1 0,0 0-1,0 0 1,1-1 0,-1 1 0,0 0 0,0 0 0,0-1-1,1 1 1,-1 0 0,0 0 0,0-1 0,0 1 0,0 0-1,1-1 1,-1 1 0,0 0 0,0-1 0,0 1 0,0 0-1,0-1 1,0 1 0,0 0 0,0-1 0,0 1 0,0 0-1,0-1 1,0 1 0,0 0 0,0-1 0,-1 1 0,1 0-1,0-1 1,0 1 0,0 0 0,0 0 0,-1-1 0,1 1-1,0 0 1,0 0 0,0-1 0,-1 1 0,1 0-1,0 0 1,0-1 0,-1 1 0,1 0 0,0 0 0,-1 0-1,1 0 1,0 0 0,-1-1 0,-44-8-141,-134 0 338,-62 8-193,-173 29 0,-26 2 0,6-1-1051,70 7 1352,83-6-452,218-17 1320,-76 20 0,0 6-1837,132-35 705,0-1 0,0 0 0,0 1 1,0 0-1,0 0 0,1 1 0,0-1 0,-9 10 0,16-15-37,-2 2 0,0 0 0,1 0 0,-1-1 0,0 1 0,1 0 0,-1 0 0,1 0 0,0 0 0,-1 0 0,1 0 0,0 0 0,0 0 0,-1 0 0,1 0 0,0 0 0,0 0 0,0 0 0,0 0 0,0 0 0,1 0 0,-1 1 0,0-1 0,0 0 0,1 0 0,-1 0 0,0-1 0,1 1 0,-1 0 0,1 0 0,0 0 0,-1 0 0,1 0 0,-1 0 0,1-1 0,0 1 0,0 0 0,0-1 0,1 2 0,6 2 0,0 0 0,0 0 0,1-1 0,-1 0 0,1 0 0,0-1 0,13 3 0,14-3 0,69 2 0,128-16 1172,125-76-1507,54-49 502,-23 0-1211,-72 7 1342,-64 28-447,-82 19 149,-159 77 0,0-1 0,1 0 0,-2-2 0,1 1 0,10-11 0,-23 18 0,2 0 0,-1 0 0,1 1 0,-1-1 0,1 0 0,-1 0 0,1 0 0,-1 1 0,0-1 0,0 0 0,1 0 0,-1 0 0,0 0 0,0 0 0,0 1 0,0-1 0,0 0 0,0 0 0,0 0 0,0 0 0,0 0 0,0 0 0,0 1 0,-1-1 0,1 0 0,0 0 0,-1 0 0,1 0 0,-1 1 0,1-1 0,-1 0 0,1 0 0,-1 1 0,1-1 0,-1 0 0,0 1 0,1-1 0,-1 1 0,0-1 0,1 1 0,-1-1 0,0 1 0,0-1 0,0 1 0,1 0 0,-1 0 0,0-1 0,0 1 0,0 0 0,0 0 0,-1 0 0,-18-6 0,1 2 0,0 0 0,0 2 0,-26-1 0,-290 30 0,-72 9 0,-68 26-1408,53 6 1810,77-7-603,75 10 1181,222-56-1120,-85 39 0,115-41 158,4-5-1,0 1 1,1 1-1,1 0 1,0 1-1,0 0 1,-14 19-1,15-23-17,2 4 0,1 0 0,0 0 0,1 1 0,0 0 0,1 0 0,-5 13 0,3-11 0,3 0 0,0 1 0,2-1 0,-1 1 0,-1 23 0,0-14 0,3 0 0,3 42 0,5 38 1473,6-11-1894,0-11 631,10-22-210,-19-55 0,0 0 0,0 0 0,0 0 0,1-1 0,-1 0 0,1 1 0,5 3 0,-1-4 0,-2 0 0,0-1 0,1 0 0,-1-1 0,0 1 0,1-1 0,10 2 0,12 1 0,48 2 0,-27-13 0,58-8 0,178-68 0,41-39 0,2-8 0,35-54 0,-54 24 0,-70 16 0,-74 25 0,-165 114 0,4-1 0,1 0 0,-2 0 0,1 0 0,-1-1 0,1 0 0,-1 1 0,-1-1 0,1-1 0,-1 1 0,0 0 0,-1-1 0,0 0 0,2-8 0,1 13 0,-4 0 0,-1-1 0,0 0 0,0 0 0,1 1 0,-2-1 0,1 0 0,0 1 0,0-1 0,-1 0 0,0 1 0,1-1 0,-1 0 0,0 1 0,0-1 0,-1 1 0,1-1 0,0 1 0,-1 0 0,1 0 0,-1-1 0,0 1 0,0 0 0,0 1 0,-3-4 0,-8-2 0,2 1 0,0 1 0,-1 0 0,0 1 0,0 0 0,0 0 0,0 2 0,-15-3 0,-282-17 0,-23 12 0,-123 21 0,9 4-1288,27 13 1656,-12 22-552,67-3 184,31 5-301,73-10 387,76 2-129,159-36 43,2-1 0,1 2 0,-25 13 0,39-17 0,3-2 0,-1 0 0,1 1 0,0 0 0,0 0 0,1 1 0,-1 0 0,1-1 0,0 1 0,0 1 0,-3 5 0,1-8 0,3 2 0,0 0 0,1 0 0,0 0 0,0 0 0,0 0 0,1 0 0,-1 0 0,1 1 0,0 8 0,3-13 80,-1 3-1,0 0 1,0-1-1,0 1 0,0-1 1,0 1-1,1-1 1,0 0-1,-1 1 1,1-1-1,0 0 1,1 0-1,-1 0 1,1 0-1,4 3 0,5 4-139,-1-2-1,1 0 1,0-1-1,0-1 1,20 9-1,-6-3 311,56 17 0,123 0-341,20-11 136,172-31-45,35-30 0,114-50-1953,-50 0 2511,-58-1-837,-167 18 279,-260 73 0,2-1 0,-1 0 0,0-1 0,0 0 0,0-1 0,-1 0 0,0-1 0,11-9 0,-22 17 0,0-1 0,0-1 0,1 1 0,-1 0 0,0-1 0,0 1 0,0 0 0,1-1 0,-1 1 0,0-1 0,0 1 0,0-1 0,0 1 0,0 0 0,0-1 0,0 1 0,0-1 0,0 1 0,0-1 0,0 1 0,0 0 0,0-1 0,0 1 0,0-1 0,0 1 0,-1 0 0,1-1 0,0 1 0,0-1 0,0 1 0,-1 0 0,1-1 0,0 1 0,0 0 0,-1-1 0,1 1 0,0 0 0,-1-1 0,1 1 0,-1 0 0,1 0 0,0 0 0,-1-1 0,1 1 0,0 0 0,-1 0 0,1 0 0,-1 0 0,-48-10 0,12 9 0,-88 6 0,-233 33 0,-40 6 0,-9 11-917,36-9 1179,50 14-393,74 1 2002,199-47-2138,-75 35-1,96-39 335,5 1 0,-1 1 0,-21 17 0,34-23-67,1 0 0,1 1 0,1 0 0,-1 0 0,1 1 0,-10 13 0,11-16 0,2 0 0,1 0 0,0 1 0,0-1 0,0 1 0,1 0 0,0 0 0,-3 10 0,1-5 0,2-2 0,1 0 0,0 0 0,0 0 0,2 15 0,2-16 143,-1 0-1,0 1 1,0-1 0,1 0 0,1 0-1,7 14 1,-7-15-200,2 3 0,0-1 0,1-1 0,15 17 0,1-18 80,-7 1 1,0-1 0,0-1 0,0 0-1,24 4 1,21 2-24,71 6 0,76-1 0,148-67 0,70-30 0,4-16-1238,33-25 1592,-73-7-531,-92 8 177,-252 97 0,-1-1 0,67-47 0,-91 59 0,-2-2 0,-1 0 0,-1-2 0,29-32 0,-35 41 0,-4-2 0,0 1 0,-1-1 0,0 0 0,-1 0 0,0-1 0,7-19 0,-12 19 0,1 4 0,0 0 0,-1-1 0,0 1 0,0 0 0,-1-1 0,0 1 0,0 0 0,0-1 0,-1 1 0,1 0 0,-2 0 0,-4-10 0,1 10 0,0-2 0,-1-1 0,0 1 0,0 0 0,-1 1 0,0-1 0,0 2 0,0-1 0,-14-7 0,-57-21 0,-112-38 0,-152-17 0,-52 18 0,-143 21-565,43 30 726,27 51-241,71 23 80,328-36-29,-3 2 1,-90 36-1,110-36 35,5 3 0,1 1 1,-50 34-1,62-37-9,1 3 0,2 2-1,-42 41 1,43-36 3,6-2 0,1 1 0,-33 57 0,34-57 0,2 8 0,-24 58 0,28-61 0,4 2 0,-11 50 0,12-35 898,-3 77 1,-5 31-1413,9-10 863,5-23-375,15-22 39,-4-86-13,-2-2 0,1 0 0,1-1 0,8 16 0,-6-16 0,1-1 0,0-1 0,1 1 0,14 14 0,-1-15 0,-6 0 0,1-2 0,1 0 0,31 14 0,108 53 0,56-17 0,70-15 0,-20-15 0,-9-1 0,-11-10 0,-33-6 0,-174-17 0,3 1 0,43-7 0,-71 6 0,1 0 0,-1 0 0,0-1 0,0-1 0,0 0 0,0 0 0,13-9 0,-18 8 0,0 1 0,-1 0 0,-1-1 0,1 1 0,-1-1 0,0 0 0,0-1 0,0 1 0,-1-1 0,0 0 0,3-8 0,0 8 0,-2-3 0,0-1 0,-1 0 0,-1-1 0,0 1 0,3-17 0,0-3 0,-3 3 0,-1-41 0,-4-91 0,-6-15 0,-11 116 0,-29-101 0,20 92 0,-47-88 0,28 99 0,6 2 0,-76-77 0,-91-82 0,-1 24 0,7 15 0,31 44 0,22 27 0,28 35 0,118 73 0,-2-6 0,0 1 0,0 0 0,1 0 0,-1 0 0,0 0 0,0 1 0,0 0 0,0 0 0,0 0 0,0 0 0,0 1 0,0 0 0,0 0 0,-8 3 0,6-2 0,1 1 0,1 0 0,0 0 0,1 1 0,-1 0 0,1-1 0,-1 1 0,1 1 0,0-1 0,1 1 0,-1-1 0,1 1 0,-5 8 0,-10 17 0,5-3 0,1 1 0,-10 32 0,-38 157 0,12 45 0,-9 64 0,11-19 0,10-32 0,11-43 0,29-206 0,-3 2 0,0 1 0,3-1 0,5 29 0,-4-54 0,-3 3 0,0 0 0,1 0 0,0 0 0,0-1 0,0 1 0,1-1 0,0 0 0,0 0 0,0 0 0,0 0 0,1-1 0,0 0 0,0 0 0,0 0 0,9 4 0,-4-5 0,-1 0 0,0-1 0,1 0 0,-1-1 0,0 1 0,1-2 0,-1 1 0,1-2 0,-1 1 0,1-1 0,-1 0 0,16-5 0,-10 5 0,7-5 0,0-1 0,-1-1 0,1-1 0,24-14 0,4-6 0,-3-1 0,46-41 0,-47 29 0,84-94 0,47-89 0,10-101 0,-26-12 0,-35 22 0,-39-3 0,-33 46 0,-26 78 0,-18 87 0,-11 71 0,-5 97 0,-1 81 0,0 55 0,-21 103 0,-22 32 0,0-17 0,6-26 0,10-58 0,0-54 0,8-47 0,7-36 0,7-47 0,8-53 0,2-12 0,-1-142 0,3-59 0,1-42 0,0-39 0,0 35 0,1 31 0,-13 62 0,0 69 0,12 102 0,-1 0 0,0 0 0,-1 0 0,1 1 0,0-1 0,0 0 0,-1 0 0,1 0 0,-1 0 0,0 1 0,1-1 0,-1 0 0,0 1 0,0-1 0,0 0 0,0 1 0,-2-3 0,-1 6 0,2 0 0,1 0 0,-1 0 0,0 0 0,1 0 0,-1 0 0,1 1 0,0-1 0,0 1 0,0-1 0,0 0 0,0 1 0,1 0 0,-2 3 0,-17 77 0,3 64 0,-20 17 0,4 51 0,-7-28 0,5-35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4T10:44:49.0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1,'36'16,"1"-2,0-1,1-2,44 7,3 1,208 57,-3 13,-5 12,-4 13,355 199,-606-296,801 443,-680-388,-90-45,-1 3,94 61,-105-54,-10-8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4T10:44:50.2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0 879,'26'-8,"0"0,40-20,33-14,169-54,1671-469,-1793 534,2 7,187-7,1313-14,-1528 47,232 33,-311-28,-1 3,1 1,-2 2,0 1,0 2,-2 2,0 1,-1 3,42 31,-69-46,-1 1,0 1,0-1,0 2,-1-1,0 1,-1-1,0 2,-1-1,0 1,-1 0,0 0,0 0,3 23,-2 5,-3 0,0 0,-5 45,0-20,1 18,-16 418,6-350,-40 193,43-299,-2-2,-1 1,-2-2,-39 77,45-103,-1 0,-1-1,-1 0,1-1,-2 0,0-1,-1 0,0-1,0 0,-1-1,-1-1,1 0,-1-1,-1-1,-26 9,-29 3,-1-3,-141 11,34-7,-809 169,5 80,601-142,269-86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4T10:44:52.6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725 557,'16'8,"16"-2,0-2,0-1,49-1,-25-1,231-2,127-18,114-21,1360-199,-1361 154,-109 7,87-23,-474 94,29-3,-60 10,1 0,-1 0,0 1,0-1,0 0,0 1,0-1,0 0,0 0,0 1,0-1,0 0,0 1,0-1,0 0,0 1,0-1,0 0,0 0,0 1,-1-1,1 0,0 1,0-1,0 0,0 0,-1 0,1 1,0-1,0 0,-1 0,1 0,0 1,0-1,-1 0,1 0,0 0,0 0,-1 0,1 1,0-1,-1 0,1 0,0 0,0 0,-1 0,1 0,-47 27,-140 68,-867 392,583-265,-489 238,170-47,37 64,284-91,31 33,267-252,-94 65,247-214,17-17,1-1,0 0,0 1,-1-1,1 0,0 1,0-1,0 0,0 1,-1-1,1 1,0-1,0 0,0 1,0-1,0 1,0-1,0 0,0 1,0-1,0 1,0-1,1 0,-1 1,0-1,0 0,0 1,0-1,1 1,-1-1,4 2,0 0,-1-1,1 1,0-1,0 0,0 0,0 0,0-1,0 0,6 1,81 1,0-4,93-13,139-21,121-24,193-44,-73 8,985-160,-788 158,1024-4,-179 123,-1581-19,-25-2,0 0,0 0,-1 0,1 0,0 0,0 0,0 1,0-1,0 0,0 0,0 0,0 0,0 0,-1 0,1 0,0 0,0 0,0 0,0 0,0 0,0 1,0-1,0 0,0 0,0 0,0 0,0 0,0 0,0 0,0 0,0 0,0 1,0-1,0 0,0 0,0 0,0 0,0 0,0 0,0 0,0 1,0-1,0 0,0 0,0 0,0 0,0 0,0 0,0 0,0 0,1 0,-1 0,0 0,0 1,0-1,0 0,0 0,0 0,0 0,0 0,0 0,1 0,-53 16,21-8,-206 57,-99 29,-81 23,-1196 420,609-120,48 87,794-404,-238 193,333-235,2 3,3 3,2 2,4 3,-73 115,100-134,3 1,3 2,1 0,3 1,2 1,-17 106,22-64,5-1,3 1,13 120,-6-129,10 79,-10-147,1-1,1 0,0-1,2 1,0-1,16 29,2-8,2 0,2-2,1-2,55 50,154 112,-176-149,2-3,2-2,2-4,1-3,2-3,92 29,98 4,-168-48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4T10:52:54.252"/>
    </inkml:context>
    <inkml:brush xml:id="br0">
      <inkml:brushProperty name="width" value="0.05" units="cm"/>
      <inkml:brushProperty name="height" value="0.05" units="cm"/>
      <inkml:brushProperty name="color" value="#DA0C07"/>
      <inkml:brushProperty name="inkEffects" value="lava"/>
      <inkml:brushProperty name="anchorX" value="0"/>
      <inkml:brushProperty name="anchorY" value="0"/>
      <inkml:brushProperty name="scaleFactor" value="0.5"/>
    </inkml:brush>
  </inkml:definitions>
  <inkml:trace contextRef="#ctx0" brushRef="#br0">1 351 24575,'0'0'0,"0"-7"0,0-18 0,0-8 0,0-7 0,0-3 0,0-2 0,8 9 0,8 1 0,17 0 0,6 8 0,6 7 0,-7 15 0,-36 6 0,1-1 0,0 0 0,-1 1 0,1-1 0,-1 1 0,1 0 0,-1 0 0,1 0 0,-1 0 0,3 2 0,16 18 0,-9 10 0,-6 14 0,-4 4 0,-2-6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4T10:52:56.650"/>
    </inkml:context>
    <inkml:brush xml:id="br0">
      <inkml:brushProperty name="width" value="0.05" units="cm"/>
      <inkml:brushProperty name="height" value="0.05" units="cm"/>
      <inkml:brushProperty name="color" value="#DA0C07"/>
      <inkml:brushProperty name="inkEffects" value="lava"/>
      <inkml:brushProperty name="anchorX" value="-1520.12524"/>
      <inkml:brushProperty name="anchorY" value="-1118.23279"/>
      <inkml:brushProperty name="scaleFactor" value="0.5"/>
    </inkml:brush>
  </inkml:definitions>
  <inkml:trace contextRef="#ctx0" brushRef="#br0">1 454 24575,'0'0'0,"0"-14"0,0-13 0,0-13 0,0-7 0,0-2 0,0-9 0,8 2 0,0 2 0,8 12 0,7 11 0,-18 28 0,-2 0 0,1 1 0,0-1 0,0 1 0,0 0 0,0 0 0,6-1 0,32-8 0,5 7 0,-43 8 0,1-3 0,1 1 0,-2-1 0,1 1 0,0 1 0,0-1 0,8 6 0,-9-5 0,2 1 0,0 1 0,-1 0 0,1 0 0,5 8 0,25 30 0,-9 4 0,-8 1 0,-7-1 0,-6 7 0,-3-10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4T10:53:11.089"/>
    </inkml:context>
    <inkml:brush xml:id="br0">
      <inkml:brushProperty name="width" value="0.05" units="cm"/>
      <inkml:brushProperty name="height" value="0.05" units="cm"/>
      <inkml:brushProperty name="color" value="#DA0C07"/>
      <inkml:brushProperty name="inkEffects" value="lava"/>
      <inkml:brushProperty name="anchorX" value="-3159.79419"/>
      <inkml:brushProperty name="anchorY" value="-2276.58594"/>
      <inkml:brushProperty name="scaleFactor" value="0.5"/>
    </inkml:brush>
  </inkml:definitions>
  <inkml:trace contextRef="#ctx0" brushRef="#br0">1 0 24575,'0'0'0,"7"0"0,34 16 0,25 9 0,7 7 0,16 22 0,3 4 0,1 1 0,-9-10 0,-12 3 0,-18-11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4T10:53:12.198"/>
    </inkml:context>
    <inkml:brush xml:id="br0">
      <inkml:brushProperty name="width" value="0.05" units="cm"/>
      <inkml:brushProperty name="height" value="0.05" units="cm"/>
      <inkml:brushProperty name="color" value="#DA0C07"/>
      <inkml:brushProperty name="inkEffects" value="lava"/>
      <inkml:brushProperty name="anchorX" value="-5100.63525"/>
      <inkml:brushProperty name="anchorY" value="-3932.01782"/>
      <inkml:brushProperty name="scaleFactor" value="0.5"/>
    </inkml:brush>
  </inkml:definitions>
  <inkml:trace contextRef="#ctx0" brushRef="#br0">0 224 24575,'0'0'0,"0"-13"0,0-22 0,0-6 0,8-5 0,0-2 0,1 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7E69A-4367-4680-B964-F4B6DE94250E}" type="datetimeFigureOut">
              <a:rPr kumimoji="1" lang="ja-JP" altLang="en-US" smtClean="0"/>
              <a:t>2024/8/26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307A5-9072-4978-A2BD-31F189D53F23}" type="slidenum">
              <a:rPr kumimoji="1" lang="ja-JP" altLang="en-US" smtClean="0"/>
              <a:t>‹#›</a:t>
            </a:fld>
            <a:endParaRPr kumimoji="1" lang="ja-JP" altLang="en-US"/>
          </a:p>
        </p:txBody>
      </p:sp>
    </p:spTree>
    <p:extLst>
      <p:ext uri="{BB962C8B-B14F-4D97-AF65-F5344CB8AC3E}">
        <p14:creationId xmlns:p14="http://schemas.microsoft.com/office/powerpoint/2010/main" val="38369415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84</a:t>
            </a:fld>
            <a:endParaRPr kumimoji="1" lang="ja-JP" altLang="en-US"/>
          </a:p>
        </p:txBody>
      </p:sp>
    </p:spTree>
    <p:extLst>
      <p:ext uri="{BB962C8B-B14F-4D97-AF65-F5344CB8AC3E}">
        <p14:creationId xmlns:p14="http://schemas.microsoft.com/office/powerpoint/2010/main" val="2823335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95</a:t>
            </a:fld>
            <a:endParaRPr kumimoji="1" lang="ja-JP" altLang="en-US"/>
          </a:p>
        </p:txBody>
      </p:sp>
    </p:spTree>
    <p:extLst>
      <p:ext uri="{BB962C8B-B14F-4D97-AF65-F5344CB8AC3E}">
        <p14:creationId xmlns:p14="http://schemas.microsoft.com/office/powerpoint/2010/main" val="2545481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96</a:t>
            </a:fld>
            <a:endParaRPr kumimoji="1" lang="ja-JP" altLang="en-US"/>
          </a:p>
        </p:txBody>
      </p:sp>
    </p:spTree>
    <p:extLst>
      <p:ext uri="{BB962C8B-B14F-4D97-AF65-F5344CB8AC3E}">
        <p14:creationId xmlns:p14="http://schemas.microsoft.com/office/powerpoint/2010/main" val="270435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97</a:t>
            </a:fld>
            <a:endParaRPr kumimoji="1" lang="ja-JP" altLang="en-US"/>
          </a:p>
        </p:txBody>
      </p:sp>
    </p:spTree>
    <p:extLst>
      <p:ext uri="{BB962C8B-B14F-4D97-AF65-F5344CB8AC3E}">
        <p14:creationId xmlns:p14="http://schemas.microsoft.com/office/powerpoint/2010/main" val="4117960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98</a:t>
            </a:fld>
            <a:endParaRPr kumimoji="1" lang="ja-JP" altLang="en-US"/>
          </a:p>
        </p:txBody>
      </p:sp>
    </p:spTree>
    <p:extLst>
      <p:ext uri="{BB962C8B-B14F-4D97-AF65-F5344CB8AC3E}">
        <p14:creationId xmlns:p14="http://schemas.microsoft.com/office/powerpoint/2010/main" val="2027189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99</a:t>
            </a:fld>
            <a:endParaRPr kumimoji="1" lang="ja-JP" altLang="en-US"/>
          </a:p>
        </p:txBody>
      </p:sp>
    </p:spTree>
    <p:extLst>
      <p:ext uri="{BB962C8B-B14F-4D97-AF65-F5344CB8AC3E}">
        <p14:creationId xmlns:p14="http://schemas.microsoft.com/office/powerpoint/2010/main" val="1754752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100</a:t>
            </a:fld>
            <a:endParaRPr kumimoji="1" lang="ja-JP" altLang="en-US"/>
          </a:p>
        </p:txBody>
      </p:sp>
    </p:spTree>
    <p:extLst>
      <p:ext uri="{BB962C8B-B14F-4D97-AF65-F5344CB8AC3E}">
        <p14:creationId xmlns:p14="http://schemas.microsoft.com/office/powerpoint/2010/main" val="355754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101</a:t>
            </a:fld>
            <a:endParaRPr kumimoji="1" lang="ja-JP" altLang="en-US"/>
          </a:p>
        </p:txBody>
      </p:sp>
    </p:spTree>
    <p:extLst>
      <p:ext uri="{BB962C8B-B14F-4D97-AF65-F5344CB8AC3E}">
        <p14:creationId xmlns:p14="http://schemas.microsoft.com/office/powerpoint/2010/main" val="3840767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102</a:t>
            </a:fld>
            <a:endParaRPr kumimoji="1" lang="ja-JP" altLang="en-US"/>
          </a:p>
        </p:txBody>
      </p:sp>
    </p:spTree>
    <p:extLst>
      <p:ext uri="{BB962C8B-B14F-4D97-AF65-F5344CB8AC3E}">
        <p14:creationId xmlns:p14="http://schemas.microsoft.com/office/powerpoint/2010/main" val="3735799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103</a:t>
            </a:fld>
            <a:endParaRPr kumimoji="1" lang="ja-JP" altLang="en-US"/>
          </a:p>
        </p:txBody>
      </p:sp>
    </p:spTree>
    <p:extLst>
      <p:ext uri="{BB962C8B-B14F-4D97-AF65-F5344CB8AC3E}">
        <p14:creationId xmlns:p14="http://schemas.microsoft.com/office/powerpoint/2010/main" val="1665071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104</a:t>
            </a:fld>
            <a:endParaRPr kumimoji="1" lang="ja-JP" altLang="en-US"/>
          </a:p>
        </p:txBody>
      </p:sp>
    </p:spTree>
    <p:extLst>
      <p:ext uri="{BB962C8B-B14F-4D97-AF65-F5344CB8AC3E}">
        <p14:creationId xmlns:p14="http://schemas.microsoft.com/office/powerpoint/2010/main" val="6917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85</a:t>
            </a:fld>
            <a:endParaRPr kumimoji="1" lang="ja-JP" altLang="en-US"/>
          </a:p>
        </p:txBody>
      </p:sp>
    </p:spTree>
    <p:extLst>
      <p:ext uri="{BB962C8B-B14F-4D97-AF65-F5344CB8AC3E}">
        <p14:creationId xmlns:p14="http://schemas.microsoft.com/office/powerpoint/2010/main" val="3053221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105</a:t>
            </a:fld>
            <a:endParaRPr kumimoji="1" lang="ja-JP" altLang="en-US"/>
          </a:p>
        </p:txBody>
      </p:sp>
    </p:spTree>
    <p:extLst>
      <p:ext uri="{BB962C8B-B14F-4D97-AF65-F5344CB8AC3E}">
        <p14:creationId xmlns:p14="http://schemas.microsoft.com/office/powerpoint/2010/main" val="1504038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118</a:t>
            </a:fld>
            <a:endParaRPr kumimoji="1" lang="ja-JP" altLang="en-US"/>
          </a:p>
        </p:txBody>
      </p:sp>
    </p:spTree>
    <p:extLst>
      <p:ext uri="{BB962C8B-B14F-4D97-AF65-F5344CB8AC3E}">
        <p14:creationId xmlns:p14="http://schemas.microsoft.com/office/powerpoint/2010/main" val="4179387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120</a:t>
            </a:fld>
            <a:endParaRPr kumimoji="1" lang="ja-JP" altLang="en-US"/>
          </a:p>
        </p:txBody>
      </p:sp>
    </p:spTree>
    <p:extLst>
      <p:ext uri="{BB962C8B-B14F-4D97-AF65-F5344CB8AC3E}">
        <p14:creationId xmlns:p14="http://schemas.microsoft.com/office/powerpoint/2010/main" val="2150384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195</a:t>
            </a:fld>
            <a:endParaRPr kumimoji="1" lang="ja-JP" altLang="en-US"/>
          </a:p>
        </p:txBody>
      </p:sp>
    </p:spTree>
    <p:extLst>
      <p:ext uri="{BB962C8B-B14F-4D97-AF65-F5344CB8AC3E}">
        <p14:creationId xmlns:p14="http://schemas.microsoft.com/office/powerpoint/2010/main" val="3538841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207</a:t>
            </a:fld>
            <a:endParaRPr kumimoji="1" lang="ja-JP" altLang="en-US"/>
          </a:p>
        </p:txBody>
      </p:sp>
    </p:spTree>
    <p:extLst>
      <p:ext uri="{BB962C8B-B14F-4D97-AF65-F5344CB8AC3E}">
        <p14:creationId xmlns:p14="http://schemas.microsoft.com/office/powerpoint/2010/main" val="3780144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208</a:t>
            </a:fld>
            <a:endParaRPr kumimoji="1" lang="ja-JP" altLang="en-US"/>
          </a:p>
        </p:txBody>
      </p:sp>
    </p:spTree>
    <p:extLst>
      <p:ext uri="{BB962C8B-B14F-4D97-AF65-F5344CB8AC3E}">
        <p14:creationId xmlns:p14="http://schemas.microsoft.com/office/powerpoint/2010/main" val="103479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209</a:t>
            </a:fld>
            <a:endParaRPr kumimoji="1" lang="ja-JP" altLang="en-US"/>
          </a:p>
        </p:txBody>
      </p:sp>
    </p:spTree>
    <p:extLst>
      <p:ext uri="{BB962C8B-B14F-4D97-AF65-F5344CB8AC3E}">
        <p14:creationId xmlns:p14="http://schemas.microsoft.com/office/powerpoint/2010/main" val="758312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210</a:t>
            </a:fld>
            <a:endParaRPr kumimoji="1" lang="ja-JP" altLang="en-US"/>
          </a:p>
        </p:txBody>
      </p:sp>
    </p:spTree>
    <p:extLst>
      <p:ext uri="{BB962C8B-B14F-4D97-AF65-F5344CB8AC3E}">
        <p14:creationId xmlns:p14="http://schemas.microsoft.com/office/powerpoint/2010/main" val="332361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86</a:t>
            </a:fld>
            <a:endParaRPr kumimoji="1" lang="ja-JP" altLang="en-US"/>
          </a:p>
        </p:txBody>
      </p:sp>
    </p:spTree>
    <p:extLst>
      <p:ext uri="{BB962C8B-B14F-4D97-AF65-F5344CB8AC3E}">
        <p14:creationId xmlns:p14="http://schemas.microsoft.com/office/powerpoint/2010/main" val="421070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87</a:t>
            </a:fld>
            <a:endParaRPr kumimoji="1" lang="ja-JP" altLang="en-US"/>
          </a:p>
        </p:txBody>
      </p:sp>
    </p:spTree>
    <p:extLst>
      <p:ext uri="{BB962C8B-B14F-4D97-AF65-F5344CB8AC3E}">
        <p14:creationId xmlns:p14="http://schemas.microsoft.com/office/powerpoint/2010/main" val="153296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88</a:t>
            </a:fld>
            <a:endParaRPr kumimoji="1" lang="ja-JP" altLang="en-US"/>
          </a:p>
        </p:txBody>
      </p:sp>
    </p:spTree>
    <p:extLst>
      <p:ext uri="{BB962C8B-B14F-4D97-AF65-F5344CB8AC3E}">
        <p14:creationId xmlns:p14="http://schemas.microsoft.com/office/powerpoint/2010/main" val="1828526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89</a:t>
            </a:fld>
            <a:endParaRPr kumimoji="1" lang="ja-JP" altLang="en-US"/>
          </a:p>
        </p:txBody>
      </p:sp>
    </p:spTree>
    <p:extLst>
      <p:ext uri="{BB962C8B-B14F-4D97-AF65-F5344CB8AC3E}">
        <p14:creationId xmlns:p14="http://schemas.microsoft.com/office/powerpoint/2010/main" val="592165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90</a:t>
            </a:fld>
            <a:endParaRPr kumimoji="1" lang="ja-JP" altLang="en-US"/>
          </a:p>
        </p:txBody>
      </p:sp>
    </p:spTree>
    <p:extLst>
      <p:ext uri="{BB962C8B-B14F-4D97-AF65-F5344CB8AC3E}">
        <p14:creationId xmlns:p14="http://schemas.microsoft.com/office/powerpoint/2010/main" val="318453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91</a:t>
            </a:fld>
            <a:endParaRPr kumimoji="1" lang="ja-JP" altLang="en-US"/>
          </a:p>
        </p:txBody>
      </p:sp>
    </p:spTree>
    <p:extLst>
      <p:ext uri="{BB962C8B-B14F-4D97-AF65-F5344CB8AC3E}">
        <p14:creationId xmlns:p14="http://schemas.microsoft.com/office/powerpoint/2010/main" val="274102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92307A5-9072-4978-A2BD-31F189D53F23}" type="slidenum">
              <a:rPr kumimoji="1" lang="ja-JP" altLang="en-US" smtClean="0"/>
              <a:t>92</a:t>
            </a:fld>
            <a:endParaRPr kumimoji="1" lang="ja-JP" altLang="en-US"/>
          </a:p>
        </p:txBody>
      </p:sp>
    </p:spTree>
    <p:extLst>
      <p:ext uri="{BB962C8B-B14F-4D97-AF65-F5344CB8AC3E}">
        <p14:creationId xmlns:p14="http://schemas.microsoft.com/office/powerpoint/2010/main" val="81711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60799-F39A-FC3B-A4CE-7C5A15CCDC3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1AA846E-E03D-11A5-71FA-0AAE3E0BD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5A88419-8A29-78D3-BC18-777201F70375}"/>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BB1845F0-C4C4-10DA-D31F-EAC28CE63F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1A5EA7-9126-EF2B-CEBF-F826AE14559B}"/>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98129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60910C-D5FC-BE9E-4156-75F364D1E02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81163A-D76E-FB8F-1C9E-93909DF3F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4EE453-B864-FF69-146F-D36FD2DB2931}"/>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21F1BC3F-A2C6-7A01-332C-33F4C77431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469D3B-E39A-F5E5-7F7E-3FD3961014EB}"/>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129513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C83A271-86F3-53DC-48C9-5D52E48BDB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EC4898-842B-DE08-0990-8215D556C1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FB215A-3489-F576-DC51-F202166B7ABD}"/>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5D845D6E-FEE4-CBE3-1ECF-61BE0ED819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A1469F-08C0-D13E-BF1B-21EDEE8C7267}"/>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120412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3C488-9D06-7D45-9E56-8FEB906939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359EF2-C2B6-3239-2D71-97A63DEE476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C25B0E-FD1F-1267-2299-A06807B9F750}"/>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83363E92-77D6-74E7-AEEA-9AF8E10670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21BF80-BB31-82CA-2828-6AB300AB856E}"/>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94509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EE50AB-B23C-6F4E-3DFF-39ED29DD586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5CE01D-F816-CB83-6765-DF3BAB9211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DE7FBEA-00D1-0B69-C986-C255867BB959}"/>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2ABAE1B2-5791-1A00-50A0-08B5052BB4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C32A34-D43E-DE2F-208C-0C49E07C75C6}"/>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112257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9E25F2-E554-AA02-D59D-089DCD65C6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083A7C-6C3B-9433-7B96-152D0069152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5E7AF0-E095-3B59-F9AC-F109A398CF3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3686737-BB79-9886-FF7A-5AC2B6B6172A}"/>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6" name="フッター プレースホルダー 5">
            <a:extLst>
              <a:ext uri="{FF2B5EF4-FFF2-40B4-BE49-F238E27FC236}">
                <a16:creationId xmlns:a16="http://schemas.microsoft.com/office/drawing/2014/main" id="{E2558DA0-6628-22C2-4AD0-3BAC3A7EB21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8B5FAD-4E7A-6E82-8816-B06FF9A86675}"/>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242539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633E68-7CCB-8CE4-EEAB-6BC149C0B4C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CD7223-F221-CEF6-49A6-8917FA3277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9CF8AE4-8ABC-BC61-0076-D1B6DC0D4D3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F0A4BC5-F599-5B02-85C1-188E28539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6F9338A-0A98-F61B-8CCD-7181413BE73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39E0BA6-A4CE-6180-1EBE-01BC03F52112}"/>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8" name="フッター プレースホルダー 7">
            <a:extLst>
              <a:ext uri="{FF2B5EF4-FFF2-40B4-BE49-F238E27FC236}">
                <a16:creationId xmlns:a16="http://schemas.microsoft.com/office/drawing/2014/main" id="{8DC5546D-14AF-48EF-C7AC-2B027D4ED7F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15D33B-B1B7-4302-501C-40B18E901F14}"/>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144378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1312F2-1CB8-B236-23F4-85A163AB07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6BEC5DD-078E-4235-978A-5F0BFF29CC45}"/>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4" name="フッター プレースホルダー 3">
            <a:extLst>
              <a:ext uri="{FF2B5EF4-FFF2-40B4-BE49-F238E27FC236}">
                <a16:creationId xmlns:a16="http://schemas.microsoft.com/office/drawing/2014/main" id="{D75E907E-8988-B9FF-F4EC-412381BCE28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9A2CDA6-6137-8D8C-B49E-32EB42F537E8}"/>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56078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5CF75A-E224-E618-B5E2-8FB9E5EB6B14}"/>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3" name="フッター プレースホルダー 2">
            <a:extLst>
              <a:ext uri="{FF2B5EF4-FFF2-40B4-BE49-F238E27FC236}">
                <a16:creationId xmlns:a16="http://schemas.microsoft.com/office/drawing/2014/main" id="{DEEB90F2-8BB3-03A7-4FC0-3BBE3E3920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14ADDB-D37D-1F58-C3DE-060A4ABE20C5}"/>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262333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C03270-3C5F-8767-C7B7-7C4B778C0E5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8F6C536-59CB-537A-0869-180270EBBC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89F5F89-23D9-A518-F95B-F4B6EDA54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7269385-74BD-9706-19DD-8D2B71C3440A}"/>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6" name="フッター プレースホルダー 5">
            <a:extLst>
              <a:ext uri="{FF2B5EF4-FFF2-40B4-BE49-F238E27FC236}">
                <a16:creationId xmlns:a16="http://schemas.microsoft.com/office/drawing/2014/main" id="{52992E95-88B8-BFEE-B35D-9F0202D2A3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0BAB2C2-939B-31D7-ECF5-69F2623AAFCD}"/>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310466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F7E8A-0612-4733-0921-DC0315CEA2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2B64900-03BF-918A-6750-A1C9DBE75F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C901AA4-CC72-9669-2FE1-5403DC93D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41A64C-43A9-4095-B6FD-856E3CC47CF9}"/>
              </a:ext>
            </a:extLst>
          </p:cNvPr>
          <p:cNvSpPr>
            <a:spLocks noGrp="1"/>
          </p:cNvSpPr>
          <p:nvPr>
            <p:ph type="dt" sz="half" idx="10"/>
          </p:nvPr>
        </p:nvSpPr>
        <p:spPr/>
        <p:txBody>
          <a:bodyPr/>
          <a:lstStyle/>
          <a:p>
            <a:fld id="{30D2D28D-1C71-4E53-A915-2944650563B6}" type="datetimeFigureOut">
              <a:rPr kumimoji="1" lang="ja-JP" altLang="en-US" smtClean="0"/>
              <a:t>2024/8/26</a:t>
            </a:fld>
            <a:endParaRPr kumimoji="1" lang="ja-JP" altLang="en-US"/>
          </a:p>
        </p:txBody>
      </p:sp>
      <p:sp>
        <p:nvSpPr>
          <p:cNvPr id="6" name="フッター プレースホルダー 5">
            <a:extLst>
              <a:ext uri="{FF2B5EF4-FFF2-40B4-BE49-F238E27FC236}">
                <a16:creationId xmlns:a16="http://schemas.microsoft.com/office/drawing/2014/main" id="{E3BB98BE-BAB6-F0D6-7C97-934CAE6C54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7E0DF5-6C65-98B5-DB2A-215CB09BBD0E}"/>
              </a:ext>
            </a:extLst>
          </p:cNvPr>
          <p:cNvSpPr>
            <a:spLocks noGrp="1"/>
          </p:cNvSpPr>
          <p:nvPr>
            <p:ph type="sldNum" sz="quarter" idx="12"/>
          </p:nvPr>
        </p:nvSpPr>
        <p:spPr/>
        <p:txBody>
          <a:body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16350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776F40-6594-B2D1-1083-09AE18D50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ACDC9B-F43E-0938-A4EC-54F4CE523B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117434-D686-737E-46FB-36A50633A5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D2D28D-1C71-4E53-A915-2944650563B6}" type="datetimeFigureOut">
              <a:rPr kumimoji="1" lang="ja-JP" altLang="en-US" smtClean="0"/>
              <a:t>2024/8/26</a:t>
            </a:fld>
            <a:endParaRPr kumimoji="1" lang="ja-JP" altLang="en-US"/>
          </a:p>
        </p:txBody>
      </p:sp>
      <p:sp>
        <p:nvSpPr>
          <p:cNvPr id="5" name="フッター プレースホルダー 4">
            <a:extLst>
              <a:ext uri="{FF2B5EF4-FFF2-40B4-BE49-F238E27FC236}">
                <a16:creationId xmlns:a16="http://schemas.microsoft.com/office/drawing/2014/main" id="{1D5F1879-8E47-E7D6-0CB6-EB4E63717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71E9A3-722E-B68E-5878-80B80BFAA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D7A324-F8FB-4BE2-BB37-6519A7E6712E}" type="slidenum">
              <a:rPr kumimoji="1" lang="ja-JP" altLang="en-US" smtClean="0"/>
              <a:t>‹#›</a:t>
            </a:fld>
            <a:endParaRPr kumimoji="1" lang="ja-JP" altLang="en-US"/>
          </a:p>
        </p:txBody>
      </p:sp>
    </p:spTree>
    <p:extLst>
      <p:ext uri="{BB962C8B-B14F-4D97-AF65-F5344CB8AC3E}">
        <p14:creationId xmlns:p14="http://schemas.microsoft.com/office/powerpoint/2010/main" val="375068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2.png"/></Relationships>
</file>

<file path=ppt/slides/_rels/slide14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8.png"/><Relationship Id="rId18" Type="http://schemas.openxmlformats.org/officeDocument/2006/relationships/image" Target="../media/image31.png"/><Relationship Id="rId3" Type="http://schemas.openxmlformats.org/officeDocument/2006/relationships/slide" Target="slide134.xml"/><Relationship Id="rId7" Type="http://schemas.openxmlformats.org/officeDocument/2006/relationships/image" Target="../media/image26.png"/><Relationship Id="rId12" Type="http://schemas.openxmlformats.org/officeDocument/2006/relationships/slide" Target="slide131.xml"/><Relationship Id="rId17" Type="http://schemas.openxmlformats.org/officeDocument/2006/relationships/customXml" Target="../ink/ink3.xml"/><Relationship Id="rId2" Type="http://schemas.openxmlformats.org/officeDocument/2006/relationships/image" Target="../media/image24.png"/><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slide" Target="slide133.xml"/><Relationship Id="rId11" Type="http://schemas.openxmlformats.org/officeDocument/2006/relationships/image" Target="../media/image28.png"/><Relationship Id="rId5" Type="http://schemas.openxmlformats.org/officeDocument/2006/relationships/image" Target="../media/image26.png"/><Relationship Id="rId15" Type="http://schemas.openxmlformats.org/officeDocument/2006/relationships/customXml" Target="../ink/ink2.xml"/><Relationship Id="rId10" Type="http://schemas.openxmlformats.org/officeDocument/2006/relationships/image" Target="../media/image270.png"/><Relationship Id="rId19" Type="http://schemas.openxmlformats.org/officeDocument/2006/relationships/customXml" Target="../ink/ink4.xml"/><Relationship Id="rId4" Type="http://schemas.openxmlformats.org/officeDocument/2006/relationships/image" Target="../media/image24.png"/><Relationship Id="rId9" Type="http://schemas.openxmlformats.org/officeDocument/2006/relationships/slide" Target="slide132.xml"/><Relationship Id="rId14" Type="http://schemas.openxmlformats.org/officeDocument/2006/relationships/image" Target="../media/image29.tmp"/></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34.svg"/><Relationship Id="rId7"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customXml" Target="../ink/ink6.xml"/><Relationship Id="rId11" Type="http://schemas.openxmlformats.org/officeDocument/2006/relationships/image" Target="../media/image38.png"/><Relationship Id="rId5" Type="http://schemas.openxmlformats.org/officeDocument/2006/relationships/image" Target="../media/image35.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37.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4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4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4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4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4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4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4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4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5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5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5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5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5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7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7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7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7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7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7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7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7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8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svg"/><Relationship Id="rId7"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13.png"/></Relationships>
</file>

<file path=ppt/slides/_rels/slide8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9.svg"/><Relationship Id="rId7"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13.png"/></Relationships>
</file>

<file path=ppt/slides/_rels/slide8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slide" Target="slide4.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9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7036B568-31C6-EDE3-A399-8706B756603A}"/>
              </a:ext>
            </a:extLst>
          </p:cNvPr>
          <p:cNvSpPr/>
          <p:nvPr/>
        </p:nvSpPr>
        <p:spPr>
          <a:xfrm>
            <a:off x="-190500" y="-228600"/>
            <a:ext cx="12712700" cy="7086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sz="2400" dirty="0"/>
          </a:p>
        </p:txBody>
      </p:sp>
      <p:sp>
        <p:nvSpPr>
          <p:cNvPr id="24" name="フリーフォーム: 図形 23">
            <a:extLst>
              <a:ext uri="{FF2B5EF4-FFF2-40B4-BE49-F238E27FC236}">
                <a16:creationId xmlns:a16="http://schemas.microsoft.com/office/drawing/2014/main" id="{684F5800-640C-14B7-D910-780074DA2135}"/>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25" name="楕円 24">
            <a:extLst>
              <a:ext uri="{FF2B5EF4-FFF2-40B4-BE49-F238E27FC236}">
                <a16:creationId xmlns:a16="http://schemas.microsoft.com/office/drawing/2014/main" id="{B4D8CC01-791A-59B5-7543-2239B0F2F57E}"/>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28" name="矢印: 右 27">
            <a:extLst>
              <a:ext uri="{FF2B5EF4-FFF2-40B4-BE49-F238E27FC236}">
                <a16:creationId xmlns:a16="http://schemas.microsoft.com/office/drawing/2014/main" id="{2D68FA63-6346-0A34-F7EC-B726A7E71E81}"/>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ECCAD7E4-4E43-62A5-7CCB-166A7A79A5FD}"/>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E634D305-94D8-FAA0-A1FA-4BE6903145E8}"/>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7BF9587A-CD02-ACD3-F1A6-FC1F9EDCB3DC}"/>
              </a:ext>
            </a:extLst>
          </p:cNvPr>
          <p:cNvSpPr txBox="1"/>
          <p:nvPr/>
        </p:nvSpPr>
        <p:spPr>
          <a:xfrm>
            <a:off x="2981325" y="-240119"/>
            <a:ext cx="6369050" cy="71096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err="1">
                <a:ln>
                  <a:noFill/>
                </a:ln>
                <a:solidFill>
                  <a:prstClr val="white"/>
                </a:solidFill>
                <a:effectLst/>
                <a:uLnTx/>
                <a:uFillTx/>
                <a:latin typeface="游ゴシック" panose="02110004020202020204"/>
                <a:ea typeface="游ゴシック" panose="020B0400000000000000" pitchFamily="50" charset="-128"/>
                <a:cs typeface="+mn-cs"/>
              </a:rPr>
              <a:t>Scp</a:t>
            </a:r>
            <a:r>
              <a:rPr kumimoji="1" lang="en-US" altLang="ja-JP"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rPr>
              <a:t> </a:t>
            </a:r>
            <a:r>
              <a:rPr kumimoji="1" lang="en-US" altLang="ja-JP" sz="2400" b="0" i="0" u="none" strike="noStrike" kern="1200" cap="none" spc="0" normalizeH="0" baseline="0" noProof="0" dirty="0" err="1">
                <a:ln>
                  <a:noFill/>
                </a:ln>
                <a:solidFill>
                  <a:prstClr val="white"/>
                </a:solidFill>
                <a:effectLst/>
                <a:uLnTx/>
                <a:uFillTx/>
                <a:latin typeface="游ゴシック" panose="02110004020202020204"/>
                <a:ea typeface="游ゴシック" panose="020B0400000000000000" pitchFamily="50" charset="-128"/>
                <a:cs typeface="+mn-cs"/>
              </a:rPr>
              <a:t>Fountaion</a:t>
            </a:r>
            <a:endParaRPr kumimoji="1" lang="ja-JP" altLang="en-US" sz="24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p:txBody>
      </p:sp>
    </p:spTree>
    <p:custDataLst>
      <p:tags r:id="rId1"/>
    </p:custDataLst>
    <p:extLst>
      <p:ext uri="{BB962C8B-B14F-4D97-AF65-F5344CB8AC3E}">
        <p14:creationId xmlns:p14="http://schemas.microsoft.com/office/powerpoint/2010/main" val="1033651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615">
        <p159:morph option="byObject"/>
      </p:transition>
    </mc:Choice>
    <mc:Fallback xmlns="">
      <p:transition spd="slow" advTm="261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2">
                                            <p:bg/>
                                          </p:spTgt>
                                        </p:tgtEl>
                                        <p:attrNameLst>
                                          <p:attrName>style.visibility</p:attrName>
                                        </p:attrNameLst>
                                      </p:cBhvr>
                                      <p:to>
                                        <p:strVal val="visible"/>
                                      </p:to>
                                    </p:set>
                                    <p:anim calcmode="lin" valueType="num">
                                      <p:cBhvr additive="base">
                                        <p:cTn id="34" dur="500" fill="hold"/>
                                        <p:tgtEl>
                                          <p:spTgt spid="32">
                                            <p:bg/>
                                          </p:spTgt>
                                        </p:tgtEl>
                                        <p:attrNameLst>
                                          <p:attrName>ppt_x</p:attrName>
                                        </p:attrNameLst>
                                      </p:cBhvr>
                                      <p:tavLst>
                                        <p:tav tm="0">
                                          <p:val>
                                            <p:strVal val="0-#ppt_w/2"/>
                                          </p:val>
                                        </p:tav>
                                        <p:tav tm="100000">
                                          <p:val>
                                            <p:strVal val="#ppt_x"/>
                                          </p:val>
                                        </p:tav>
                                      </p:tavLst>
                                    </p:anim>
                                    <p:anim calcmode="lin" valueType="num">
                                      <p:cBhvr additive="base">
                                        <p:cTn id="35" dur="500" fill="hold"/>
                                        <p:tgtEl>
                                          <p:spTgt spid="32">
                                            <p:bg/>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allAtOnce" animBg="1"/>
      <p:bldP spid="24" grpId="0" animBg="1"/>
      <p:bldP spid="25" grpId="0" animBg="1"/>
      <p:bldP spid="28" grpId="0" animBg="1"/>
      <p:bldP spid="29" grpId="0" animBg="1"/>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22FEAC18-D1C6-3062-095D-85D9C727D687}"/>
              </a:ext>
            </a:extLst>
          </p:cNvPr>
          <p:cNvSpPr/>
          <p:nvPr/>
        </p:nvSpPr>
        <p:spPr>
          <a:xfrm>
            <a:off x="3809743" y="125554"/>
            <a:ext cx="5822577" cy="5822577"/>
          </a:xfrm>
          <a:prstGeom prst="ellipse">
            <a:avLst/>
          </a:prstGeom>
          <a:solidFill>
            <a:schemeClr val="accent3">
              <a:lumMod val="20000"/>
              <a:lumOff val="80000"/>
            </a:schemeClr>
          </a:solidFill>
          <a:effectLst>
            <a:glow rad="1536700">
              <a:schemeClr val="accent6">
                <a:alpha val="6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0BA1AA30-5A0C-449A-9A9B-011B24F3E8D8}"/>
              </a:ext>
            </a:extLst>
          </p:cNvPr>
          <p:cNvSpPr/>
          <p:nvPr/>
        </p:nvSpPr>
        <p:spPr>
          <a:xfrm>
            <a:off x="0" y="0"/>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a:t>長時間現れたら地球が</a:t>
            </a:r>
            <a:endParaRPr lang="en-US" altLang="ja-JP" sz="4000" dirty="0"/>
          </a:p>
        </p:txBody>
      </p:sp>
      <p:pic>
        <p:nvPicPr>
          <p:cNvPr id="3" name="グラフィックス 2" descr="地球: 南北アメリカ 単色塗りつぶし">
            <a:extLst>
              <a:ext uri="{FF2B5EF4-FFF2-40B4-BE49-F238E27FC236}">
                <a16:creationId xmlns:a16="http://schemas.microsoft.com/office/drawing/2014/main" id="{92781F1A-0BED-D383-CEB0-37D2D22239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8985" y="4219912"/>
            <a:ext cx="1699260" cy="1699260"/>
          </a:xfrm>
          <a:prstGeom prst="rect">
            <a:avLst/>
          </a:prstGeom>
        </p:spPr>
      </p:pic>
      <p:sp>
        <p:nvSpPr>
          <p:cNvPr id="7" name="正方形/長方形 6">
            <a:extLst>
              <a:ext uri="{FF2B5EF4-FFF2-40B4-BE49-F238E27FC236}">
                <a16:creationId xmlns:a16="http://schemas.microsoft.com/office/drawing/2014/main" id="{894CDE54-33D6-4281-C58D-37E5CF8610CB}"/>
              </a:ext>
            </a:extLst>
          </p:cNvPr>
          <p:cNvSpPr/>
          <p:nvPr/>
        </p:nvSpPr>
        <p:spPr>
          <a:xfrm>
            <a:off x="0" y="5179455"/>
            <a:ext cx="12192000" cy="17884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4000" dirty="0">
                <a:solidFill>
                  <a:srgbClr val="FF0000"/>
                </a:solidFill>
              </a:rPr>
              <a:t>滅亡するかもしれないんで</a:t>
            </a:r>
            <a:endParaRPr lang="en-US" altLang="ja-JP" sz="4000" dirty="0">
              <a:solidFill>
                <a:srgbClr val="FF0000"/>
              </a:solidFill>
            </a:endParaRPr>
          </a:p>
        </p:txBody>
      </p:sp>
    </p:spTree>
    <p:extLst>
      <p:ext uri="{BB962C8B-B14F-4D97-AF65-F5344CB8AC3E}">
        <p14:creationId xmlns:p14="http://schemas.microsoft.com/office/powerpoint/2010/main" val="4071178758"/>
      </p:ext>
    </p:extLst>
  </p:cSld>
  <p:clrMapOvr>
    <a:masterClrMapping/>
  </p:clrMapOvr>
  <mc:AlternateContent xmlns:mc="http://schemas.openxmlformats.org/markup-compatibility/2006" xmlns:p14="http://schemas.microsoft.com/office/powerpoint/2010/main">
    <mc:Choice Requires="p14">
      <p:transition spd="slow" p14:dur="2000" advTm="2098"/>
    </mc:Choice>
    <mc:Fallback xmlns="">
      <p:transition spd="slow" advTm="20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childTnLst>
                                    <p:anim calcmode="discrete" valueType="str">
                                      <p:cBhvr>
                                        <p:cTn id="6" dur="340" fill="hold"/>
                                        <p:tgtEl>
                                          <p:spTgt spid="4"/>
                                        </p:tgtEl>
                                        <p:attrNameLst>
                                          <p:attrName>style.visibility</p:attrName>
                                        </p:attrNameLst>
                                      </p:cBhvr>
                                      <p:tavLst>
                                        <p:tav tm="0">
                                          <p:val>
                                            <p:strVal val="hidden"/>
                                          </p:val>
                                        </p:tav>
                                        <p:tav tm="50000">
                                          <p:val>
                                            <p:strVal val="visible"/>
                                          </p:val>
                                        </p:tav>
                                      </p:tavLst>
                                    </p:anim>
                                  </p:childTnLst>
                                </p:cTn>
                              </p:par>
                            </p:childTnLst>
                          </p:cTn>
                        </p:par>
                        <p:par>
                          <p:cTn id="7" fill="hold">
                            <p:stCondLst>
                              <p:cond delay="340"/>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12948828" y="1132115"/>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2D11C17-616E-FD05-36B0-B7E28C895602}"/>
              </a:ext>
            </a:extLst>
          </p:cNvPr>
          <p:cNvSpPr/>
          <p:nvPr/>
        </p:nvSpPr>
        <p:spPr>
          <a:xfrm>
            <a:off x="16028640"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
        <p:nvSpPr>
          <p:cNvPr id="2" name="楕円 1">
            <a:extLst>
              <a:ext uri="{FF2B5EF4-FFF2-40B4-BE49-F238E27FC236}">
                <a16:creationId xmlns:a16="http://schemas.microsoft.com/office/drawing/2014/main" id="{0B6E1DC1-1945-94B3-F07D-E4FDDE3DFCB2}"/>
              </a:ext>
            </a:extLst>
          </p:cNvPr>
          <p:cNvSpPr/>
          <p:nvPr/>
        </p:nvSpPr>
        <p:spPr>
          <a:xfrm>
            <a:off x="4314590" y="2859041"/>
            <a:ext cx="2161850" cy="2161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O</a:t>
            </a:r>
            <a:r>
              <a:rPr kumimoji="1" lang="ja-JP" altLang="en-US" sz="3600" dirty="0"/>
              <a:t>５</a:t>
            </a:r>
            <a:r>
              <a:rPr lang="en-US" altLang="ja-JP" sz="3600" dirty="0"/>
              <a:t>-3</a:t>
            </a:r>
            <a:endParaRPr kumimoji="1" lang="en-US" altLang="ja-JP" sz="3600" dirty="0"/>
          </a:p>
        </p:txBody>
      </p:sp>
    </p:spTree>
    <p:extLst>
      <p:ext uri="{BB962C8B-B14F-4D97-AF65-F5344CB8AC3E}">
        <p14:creationId xmlns:p14="http://schemas.microsoft.com/office/powerpoint/2010/main" val="1226162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6" presetClass="exit" presetSubtype="32" repeatCount="indefinite" fill="hold" grpId="0" nodeType="withEffect">
                                  <p:stCondLst>
                                    <p:cond delay="1000"/>
                                  </p:stCondLst>
                                  <p:childTnLst>
                                    <p:animEffect transition="out" filter="circle(out)">
                                      <p:cBhvr>
                                        <p:cTn id="8" dur="2000"/>
                                        <p:tgtEl>
                                          <p:spTgt spid="4"/>
                                        </p:tgtEl>
                                      </p:cBhvr>
                                    </p:animEffect>
                                    <p:set>
                                      <p:cBhvr>
                                        <p:cTn id="9"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459082" y="1132115"/>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B5167EA-5C05-CF7E-9C53-B5C3A716ABF6}"/>
              </a:ext>
            </a:extLst>
          </p:cNvPr>
          <p:cNvSpPr/>
          <p:nvPr/>
        </p:nvSpPr>
        <p:spPr>
          <a:xfrm>
            <a:off x="6793394" y="1408326"/>
            <a:ext cx="5278470"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600" dirty="0">
              <a:ln w="57150">
                <a:solidFill>
                  <a:srgbClr val="FF0000"/>
                </a:solidFill>
                <a:prstDash val="lgDashDot"/>
              </a:ln>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a:extLst>
              <a:ext uri="{FF2B5EF4-FFF2-40B4-BE49-F238E27FC236}">
                <a16:creationId xmlns:a16="http://schemas.microsoft.com/office/drawing/2014/main" id="{72D11C17-616E-FD05-36B0-B7E28C895602}"/>
              </a:ext>
            </a:extLst>
          </p:cNvPr>
          <p:cNvSpPr/>
          <p:nvPr/>
        </p:nvSpPr>
        <p:spPr>
          <a:xfrm>
            <a:off x="5538894"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Tree>
    <p:extLst>
      <p:ext uri="{BB962C8B-B14F-4D97-AF65-F5344CB8AC3E}">
        <p14:creationId xmlns:p14="http://schemas.microsoft.com/office/powerpoint/2010/main" val="4243605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298108" y="775073"/>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2D11C17-616E-FD05-36B0-B7E28C895602}"/>
              </a:ext>
            </a:extLst>
          </p:cNvPr>
          <p:cNvSpPr/>
          <p:nvPr/>
        </p:nvSpPr>
        <p:spPr>
          <a:xfrm>
            <a:off x="6437089" y="3581429"/>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
        <p:nvSpPr>
          <p:cNvPr id="2" name="楕円 1">
            <a:extLst>
              <a:ext uri="{FF2B5EF4-FFF2-40B4-BE49-F238E27FC236}">
                <a16:creationId xmlns:a16="http://schemas.microsoft.com/office/drawing/2014/main" id="{0B6E1DC1-1945-94B3-F07D-E4FDDE3DFCB2}"/>
              </a:ext>
            </a:extLst>
          </p:cNvPr>
          <p:cNvSpPr/>
          <p:nvPr/>
        </p:nvSpPr>
        <p:spPr>
          <a:xfrm>
            <a:off x="4314590" y="2859041"/>
            <a:ext cx="2161850" cy="2161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O</a:t>
            </a:r>
            <a:r>
              <a:rPr kumimoji="1" lang="ja-JP" altLang="en-US" sz="3600" dirty="0"/>
              <a:t>５</a:t>
            </a:r>
            <a:r>
              <a:rPr lang="en-US" altLang="ja-JP" sz="3600" dirty="0"/>
              <a:t>-4</a:t>
            </a:r>
            <a:endParaRPr kumimoji="1" lang="en-US" altLang="ja-JP" sz="3600" dirty="0"/>
          </a:p>
        </p:txBody>
      </p:sp>
    </p:spTree>
    <p:extLst>
      <p:ext uri="{BB962C8B-B14F-4D97-AF65-F5344CB8AC3E}">
        <p14:creationId xmlns:p14="http://schemas.microsoft.com/office/powerpoint/2010/main" val="749905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298108" y="775073"/>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外側。</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2D11C17-616E-FD05-36B0-B7E28C895602}"/>
              </a:ext>
            </a:extLst>
          </p:cNvPr>
          <p:cNvSpPr/>
          <p:nvPr/>
        </p:nvSpPr>
        <p:spPr>
          <a:xfrm>
            <a:off x="6437089" y="3581429"/>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Tree>
    <p:extLst>
      <p:ext uri="{BB962C8B-B14F-4D97-AF65-F5344CB8AC3E}">
        <p14:creationId xmlns:p14="http://schemas.microsoft.com/office/powerpoint/2010/main" val="1341985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298108" y="775073"/>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algn="ctr">
              <a:defRPr sz="2800">
                <a:ln w="38100"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a:t>外側。</a:t>
            </a:r>
            <a:endParaRPr lang="en-US" altLang="ja-JP" dirty="0"/>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2D11C17-616E-FD05-36B0-B7E28C895602}"/>
              </a:ext>
            </a:extLst>
          </p:cNvPr>
          <p:cNvSpPr/>
          <p:nvPr/>
        </p:nvSpPr>
        <p:spPr>
          <a:xfrm>
            <a:off x="6437089" y="3581429"/>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Tree>
    <p:extLst>
      <p:ext uri="{BB962C8B-B14F-4D97-AF65-F5344CB8AC3E}">
        <p14:creationId xmlns:p14="http://schemas.microsoft.com/office/powerpoint/2010/main" val="587440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298108" y="775073"/>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5400" dirty="0">
                <a:ln w="38100" cap="rnd" cmpd="sng">
                  <a:solidFill>
                    <a:srgbClr val="FF0000">
                      <a:alpha val="88000"/>
                    </a:srgbClr>
                  </a:solidFill>
                  <a:prstDash val="lgDashDotDot"/>
                  <a:bevel/>
                </a:ln>
                <a:solidFill>
                  <a:srgbClr val="FF0000"/>
                </a:solidFill>
              </a:rPr>
              <a:t>実験記録</a:t>
            </a:r>
            <a:endParaRPr lang="en-US" altLang="ja-JP" sz="5400" dirty="0">
              <a:ln w="38100" cap="rnd" cmpd="sng">
                <a:solidFill>
                  <a:srgbClr val="FF0000">
                    <a:alpha val="88000"/>
                  </a:srgbClr>
                </a:solidFill>
                <a:prstDash val="lgDashDotDot"/>
                <a:bevel/>
              </a:ln>
              <a:solidFill>
                <a:srgbClr val="FF0000"/>
              </a:solidFill>
            </a:endParaRPr>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algn="ctr">
              <a:defRPr sz="2800">
                <a:ln w="38100"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a:t>外側。</a:t>
            </a:r>
            <a:endParaRPr lang="en-US" altLang="ja-JP" dirty="0"/>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2D11C17-616E-FD05-36B0-B7E28C895602}"/>
              </a:ext>
            </a:extLst>
          </p:cNvPr>
          <p:cNvSpPr/>
          <p:nvPr/>
        </p:nvSpPr>
        <p:spPr>
          <a:xfrm>
            <a:off x="6437089" y="3581429"/>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Tree>
    <p:extLst>
      <p:ext uri="{BB962C8B-B14F-4D97-AF65-F5344CB8AC3E}">
        <p14:creationId xmlns:p14="http://schemas.microsoft.com/office/powerpoint/2010/main" val="662716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1C984CE0-77F2-2651-56FB-BF138B95F347}"/>
              </a:ext>
            </a:extLst>
          </p:cNvPr>
          <p:cNvSpPr>
            <a:spLocks noChangeArrowheads="1"/>
          </p:cNvSpPr>
          <p:nvPr/>
        </p:nvSpPr>
        <p:spPr bwMode="auto">
          <a:xfrm>
            <a:off x="0" y="684212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B2F85CC6-DB4F-B5BD-6439-F61F9398D671}"/>
              </a:ext>
            </a:extLst>
          </p:cNvPr>
          <p:cNvSpPr/>
          <p:nvPr/>
        </p:nvSpPr>
        <p:spPr>
          <a:xfrm>
            <a:off x="958583" y="1690688"/>
            <a:ext cx="10515600" cy="26904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ja-JP" altLang="en-US" b="1" dirty="0"/>
              <a:t>　　　　　　　　　　　　　　　　</a:t>
            </a:r>
            <a:r>
              <a:rPr lang="en-US" altLang="ja-JP" sz="4400" b="1" dirty="0"/>
              <a:t>—</a:t>
            </a:r>
            <a:r>
              <a:rPr lang="ja-JP" altLang="en-US" sz="4400" b="1" dirty="0"/>
              <a:t>警告</a:t>
            </a:r>
            <a:r>
              <a:rPr lang="en-US" altLang="ja-JP" sz="4400" b="1" dirty="0"/>
              <a:t>—</a:t>
            </a:r>
          </a:p>
          <a:p>
            <a:br>
              <a:rPr lang="ja-JP" altLang="en-US" dirty="0"/>
            </a:br>
            <a:r>
              <a:rPr lang="ja-JP" altLang="en-US" dirty="0"/>
              <a:t>当報告書の説明セクションにはミーム異常を有する情報が含まれているため、指定された対抗ミームの接種を行った職員にのみ閲覧が許可されます。</a:t>
            </a:r>
            <a:endPar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5B095398-D6E9-0C9F-7224-2952A099338D}"/>
              </a:ext>
            </a:extLst>
          </p:cNvPr>
          <p:cNvSpPr txBox="1"/>
          <p:nvPr/>
        </p:nvSpPr>
        <p:spPr>
          <a:xfrm>
            <a:off x="3102641" y="4797980"/>
            <a:ext cx="680805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F0000"/>
                </a:solidFill>
                <a:effectLst/>
                <a:uLnTx/>
                <a:uFillTx/>
                <a:latin typeface="游ゴシック" panose="02110004020202020204"/>
                <a:ea typeface="游ゴシック" panose="020B0400000000000000" pitchFamily="50" charset="-128"/>
                <a:cs typeface="+mn-cs"/>
              </a:rPr>
              <a:t>アクセスが承認されました。</a:t>
            </a:r>
          </a:p>
        </p:txBody>
      </p:sp>
      <p:sp>
        <p:nvSpPr>
          <p:cNvPr id="4" name="タイトル 3">
            <a:extLst>
              <a:ext uri="{FF2B5EF4-FFF2-40B4-BE49-F238E27FC236}">
                <a16:creationId xmlns:a16="http://schemas.microsoft.com/office/drawing/2014/main" id="{7909FD98-44E9-F6FA-835D-F55604AE261A}"/>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892831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1300"/>
                                  </p:stCondLst>
                                  <p:iterate type="lt">
                                    <p:tmAbs val="40"/>
                                  </p:iterate>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t>Scp-1645-jp</a:t>
            </a:r>
          </a:p>
          <a:p>
            <a:pPr algn="ctr"/>
            <a:r>
              <a:rPr lang="ja-JP" altLang="en-US" sz="4400" dirty="0">
                <a:solidFill>
                  <a:srgbClr val="FF0000"/>
                </a:solidFill>
              </a:rPr>
              <a:t>祝</a:t>
            </a:r>
            <a:r>
              <a:rPr lang="ja-JP" altLang="en-US" sz="4400" dirty="0"/>
              <a:t>・██町交通死亡ゼロ記録</a:t>
            </a:r>
            <a:r>
              <a:rPr lang="en-US" altLang="ja-JP" sz="4400" dirty="0"/>
              <a:t>9999</a:t>
            </a:r>
            <a:r>
              <a:rPr lang="ja-JP" altLang="en-US" sz="4400" dirty="0"/>
              <a:t>日達成</a:t>
            </a:r>
            <a:endParaRPr lang="en-US" altLang="ja-JP" sz="4400" dirty="0"/>
          </a:p>
          <a:p>
            <a:pPr algn="ctr"/>
            <a:r>
              <a:rPr lang="ja-JP" altLang="en-US" sz="4400" dirty="0"/>
              <a:t>オブジェクトクラス</a:t>
            </a:r>
            <a:r>
              <a:rPr lang="en-US" altLang="ja-JP" sz="4400" dirty="0"/>
              <a:t>:</a:t>
            </a:r>
            <a:r>
              <a:rPr lang="en-US" altLang="ja-JP" sz="4400" dirty="0" err="1"/>
              <a:t>Eucrid</a:t>
            </a:r>
            <a:endParaRPr lang="en-US" altLang="ja-JP" sz="4400" dirty="0"/>
          </a:p>
        </p:txBody>
      </p:sp>
    </p:spTree>
    <p:extLst>
      <p:ext uri="{BB962C8B-B14F-4D97-AF65-F5344CB8AC3E}">
        <p14:creationId xmlns:p14="http://schemas.microsoft.com/office/powerpoint/2010/main" val="1815841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に関するあらゆる情報は公共の記録から削除されています。</a:t>
            </a:r>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によるミームの感染者が発見された場合はただちに確保した上でクラス</a:t>
            </a:r>
            <a:r>
              <a:rPr lang="en-US" altLang="ja-JP" dirty="0">
                <a:ln w="28575" cap="rnd" cmpd="sng">
                  <a:noFill/>
                  <a:prstDash val="lgDashDotDot"/>
                  <a:bevel/>
                </a:ln>
                <a:solidFill>
                  <a:sysClr val="windowText" lastClr="000000"/>
                </a:solidFill>
              </a:rPr>
              <a:t>C</a:t>
            </a:r>
            <a:r>
              <a:rPr lang="ja-JP" altLang="en-US" dirty="0">
                <a:ln w="28575" cap="rnd" cmpd="sng">
                  <a:noFill/>
                  <a:prstDash val="lgDashDotDot"/>
                  <a:bevel/>
                </a:ln>
                <a:solidFill>
                  <a:sysClr val="windowText" lastClr="000000"/>
                </a:solidFill>
              </a:rPr>
              <a:t>記憶処理を施し、ミームの伝染が発生していないか確認してください。</a:t>
            </a:r>
          </a:p>
        </p:txBody>
      </p:sp>
      <p:grpSp>
        <p:nvGrpSpPr>
          <p:cNvPr id="10" name="グループ化 9">
            <a:extLst>
              <a:ext uri="{FF2B5EF4-FFF2-40B4-BE49-F238E27FC236}">
                <a16:creationId xmlns:a16="http://schemas.microsoft.com/office/drawing/2014/main" id="{C0C3D6BC-2989-03B5-3202-C7FBD7974786}"/>
              </a:ext>
            </a:extLst>
          </p:cNvPr>
          <p:cNvGrpSpPr/>
          <p:nvPr/>
        </p:nvGrpSpPr>
        <p:grpSpPr>
          <a:xfrm>
            <a:off x="2989942" y="2050400"/>
            <a:ext cx="1450014" cy="1756228"/>
            <a:chOff x="2598057" y="1509486"/>
            <a:chExt cx="2336800" cy="2830285"/>
          </a:xfrm>
        </p:grpSpPr>
        <p:sp>
          <p:nvSpPr>
            <p:cNvPr id="9" name="フリーフォーム: 図形 8">
              <a:extLst>
                <a:ext uri="{FF2B5EF4-FFF2-40B4-BE49-F238E27FC236}">
                  <a16:creationId xmlns:a16="http://schemas.microsoft.com/office/drawing/2014/main" id="{E9D228C3-0FA3-1F79-1871-C9175AF7611D}"/>
                </a:ext>
              </a:extLst>
            </p:cNvPr>
            <p:cNvSpPr/>
            <p:nvPr/>
          </p:nvSpPr>
          <p:spPr>
            <a:xfrm>
              <a:off x="2598057" y="1509486"/>
              <a:ext cx="2336800" cy="2830285"/>
            </a:xfrm>
            <a:custGeom>
              <a:avLst/>
              <a:gdLst>
                <a:gd name="connsiteX0" fmla="*/ 0 w 2336800"/>
                <a:gd name="connsiteY0" fmla="*/ 0 h 2830285"/>
                <a:gd name="connsiteX1" fmla="*/ 1335314 w 2336800"/>
                <a:gd name="connsiteY1" fmla="*/ 0 h 2830285"/>
                <a:gd name="connsiteX2" fmla="*/ 2336800 w 2336800"/>
                <a:gd name="connsiteY2" fmla="*/ 827314 h 2830285"/>
                <a:gd name="connsiteX3" fmla="*/ 2336800 w 2336800"/>
                <a:gd name="connsiteY3" fmla="*/ 2830285 h 2830285"/>
                <a:gd name="connsiteX4" fmla="*/ 0 w 2336800"/>
                <a:gd name="connsiteY4" fmla="*/ 2830285 h 2830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2830285">
                  <a:moveTo>
                    <a:pt x="0" y="0"/>
                  </a:moveTo>
                  <a:lnTo>
                    <a:pt x="1335314" y="0"/>
                  </a:lnTo>
                  <a:lnTo>
                    <a:pt x="2336800" y="827314"/>
                  </a:lnTo>
                  <a:lnTo>
                    <a:pt x="2336800" y="2830285"/>
                  </a:lnTo>
                  <a:lnTo>
                    <a:pt x="0" y="2830285"/>
                  </a:lnTo>
                  <a:close/>
                </a:path>
              </a:pathLst>
            </a:cu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kumimoji="1" lang="ja-JP" altLang="en-US"/>
            </a:p>
          </p:txBody>
        </p:sp>
        <p:sp>
          <p:nvSpPr>
            <p:cNvPr id="8" name="二等辺三角形 7">
              <a:extLst>
                <a:ext uri="{FF2B5EF4-FFF2-40B4-BE49-F238E27FC236}">
                  <a16:creationId xmlns:a16="http://schemas.microsoft.com/office/drawing/2014/main" id="{A8A088F0-7DBC-FC15-7013-57AB8B16EE1D}"/>
                </a:ext>
              </a:extLst>
            </p:cNvPr>
            <p:cNvSpPr/>
            <p:nvPr/>
          </p:nvSpPr>
          <p:spPr>
            <a:xfrm rot="10800000" flipH="1" flipV="1">
              <a:off x="3933371" y="1509486"/>
              <a:ext cx="1001486" cy="827314"/>
            </a:xfrm>
            <a:prstGeom prst="triangle">
              <a:avLst>
                <a:gd name="adj"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11" name="楕円 10">
            <a:extLst>
              <a:ext uri="{FF2B5EF4-FFF2-40B4-BE49-F238E27FC236}">
                <a16:creationId xmlns:a16="http://schemas.microsoft.com/office/drawing/2014/main" id="{EDF9FD74-1F8C-ADC1-B88C-B14D092C5C9C}"/>
              </a:ext>
            </a:extLst>
          </p:cNvPr>
          <p:cNvSpPr/>
          <p:nvPr/>
        </p:nvSpPr>
        <p:spPr>
          <a:xfrm>
            <a:off x="5177023" y="2307080"/>
            <a:ext cx="1499548" cy="1499548"/>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90285C-719A-75C1-9487-34D1D400C451}"/>
              </a:ext>
            </a:extLst>
          </p:cNvPr>
          <p:cNvSpPr/>
          <p:nvPr/>
        </p:nvSpPr>
        <p:spPr>
          <a:xfrm>
            <a:off x="-141330" y="108857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ln w="3175">
                  <a:solidFill>
                    <a:schemeClr val="tx1"/>
                  </a:solidFill>
                  <a:prstDash val="lgDashDot"/>
                </a:ln>
                <a:solidFill>
                  <a:srgbClr val="00B0F0"/>
                </a:solidFill>
              </a:rPr>
              <a:t>記憶処理！</a:t>
            </a:r>
          </a:p>
        </p:txBody>
      </p:sp>
    </p:spTree>
    <p:extLst>
      <p:ext uri="{BB962C8B-B14F-4D97-AF65-F5344CB8AC3E}">
        <p14:creationId xmlns:p14="http://schemas.microsoft.com/office/powerpoint/2010/main" val="259415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par>
                                <p:cTn id="7" presetID="42" presetClass="exit" presetSubtype="0" fill="hold" nodeType="withEffect">
                                  <p:stCondLst>
                                    <p:cond delay="0"/>
                                  </p:stCondLst>
                                  <p:childTnLst>
                                    <p:animEffect transition="out" filter="fade">
                                      <p:cBhvr>
                                        <p:cTn id="8" dur="1000"/>
                                        <p:tgtEl>
                                          <p:spTgt spid="10"/>
                                        </p:tgtEl>
                                      </p:cBhvr>
                                    </p:animEffect>
                                    <p:anim calcmode="lin" valueType="num">
                                      <p:cBhvr>
                                        <p:cTn id="9" dur="1000"/>
                                        <p:tgtEl>
                                          <p:spTgt spid="10"/>
                                        </p:tgtEl>
                                        <p:attrNameLst>
                                          <p:attrName>ppt_x</p:attrName>
                                        </p:attrNameLst>
                                      </p:cBhvr>
                                      <p:tavLst>
                                        <p:tav tm="0">
                                          <p:val>
                                            <p:strVal val="ppt_x"/>
                                          </p:val>
                                        </p:tav>
                                        <p:tav tm="100000">
                                          <p:val>
                                            <p:strVal val="ppt_x"/>
                                          </p:val>
                                        </p:tav>
                                      </p:tavLst>
                                    </p:anim>
                                    <p:anim calcmode="lin" valueType="num">
                                      <p:cBhvr>
                                        <p:cTn id="10" dur="1000"/>
                                        <p:tgtEl>
                                          <p:spTgt spid="10"/>
                                        </p:tgtEl>
                                        <p:attrNameLst>
                                          <p:attrName>ppt_y</p:attrName>
                                        </p:attrNameLst>
                                      </p:cBhvr>
                                      <p:tavLst>
                                        <p:tav tm="0">
                                          <p:val>
                                            <p:strVal val="ppt_y"/>
                                          </p:val>
                                        </p:tav>
                                        <p:tav tm="100000">
                                          <p:val>
                                            <p:strVal val="ppt_y+.1"/>
                                          </p:val>
                                        </p:tav>
                                      </p:tavLst>
                                    </p:anim>
                                    <p:set>
                                      <p:cBhvr>
                                        <p:cTn id="11" dur="1" fill="hold">
                                          <p:stCondLst>
                                            <p:cond delay="999"/>
                                          </p:stCondLst>
                                        </p:cTn>
                                        <p:tgtEl>
                                          <p:spTgt spid="10"/>
                                        </p:tgtEl>
                                        <p:attrNameLst>
                                          <p:attrName>style.visibility</p:attrName>
                                        </p:attrNameLst>
                                      </p:cBhvr>
                                      <p:to>
                                        <p:strVal val="hidden"/>
                                      </p:to>
                                    </p:set>
                                  </p:childTnLst>
                                </p:cTn>
                              </p:par>
                              <p:par>
                                <p:cTn id="12" presetID="45" presetClass="exit" presetSubtype="0" fill="hold" nodeType="withEffect">
                                  <p:stCondLst>
                                    <p:cond delay="0"/>
                                  </p:stCondLst>
                                  <p:childTnLst>
                                    <p:animEffect transition="out" filter="fade">
                                      <p:cBhvr>
                                        <p:cTn id="13" dur="2000"/>
                                        <p:tgtEl>
                                          <p:spTgt spid="10"/>
                                        </p:tgtEl>
                                      </p:cBhvr>
                                    </p:animEffect>
                                    <p:anim calcmode="lin" valueType="num">
                                      <p:cBhvr>
                                        <p:cTn id="14" dur="2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 dur="2000"/>
                                        <p:tgtEl>
                                          <p:spTgt spid="10"/>
                                        </p:tgtEl>
                                        <p:attrNameLst>
                                          <p:attrName>ppt_h</p:attrName>
                                        </p:attrNameLst>
                                      </p:cBhvr>
                                      <p:tavLst>
                                        <p:tav tm="0">
                                          <p:val>
                                            <p:strVal val="ppt_h"/>
                                          </p:val>
                                        </p:tav>
                                        <p:tav tm="100000">
                                          <p:val>
                                            <p:strVal val="ppt_h"/>
                                          </p:val>
                                        </p:tav>
                                      </p:tavLst>
                                    </p:anim>
                                    <p:set>
                                      <p:cBhvr>
                                        <p:cTn id="16" dur="1" fill="hold">
                                          <p:stCondLst>
                                            <p:cond delay="1999"/>
                                          </p:stCondLst>
                                        </p:cTn>
                                        <p:tgtEl>
                                          <p:spTgt spid="10"/>
                                        </p:tgtEl>
                                        <p:attrNameLst>
                                          <p:attrName>style.visibility</p:attrName>
                                        </p:attrNameLst>
                                      </p:cBhvr>
                                      <p:to>
                                        <p:strVal val="hidden"/>
                                      </p:to>
                                    </p:set>
                                  </p:childTnLst>
                                </p:cTn>
                              </p:par>
                              <p:par>
                                <p:cTn id="17" presetID="1" presetClass="emph" presetSubtype="10" decel="20000" fill="hold" nodeType="withEffect">
                                  <p:stCondLst>
                                    <p:cond delay="0"/>
                                  </p:stCondLst>
                                  <p:childTnLst>
                                    <p:animClr clrSpc="hsl" dir="ccw">
                                      <p:cBhvr>
                                        <p:cTn id="18" dur="2000" fill="hold"/>
                                        <p:tgtEl>
                                          <p:spTgt spid="11"/>
                                        </p:tgtEl>
                                        <p:attrNameLst>
                                          <p:attrName>fillcolor</p:attrName>
                                        </p:attrNameLst>
                                      </p:cBhvr>
                                      <p:to>
                                        <a:srgbClr val="FF0000"/>
                                      </p:to>
                                    </p:animClr>
                                    <p:set>
                                      <p:cBhvr>
                                        <p:cTn id="19" dur="2000" fill="hold"/>
                                        <p:tgtEl>
                                          <p:spTgt spid="11"/>
                                        </p:tgtEl>
                                        <p:attrNameLst>
                                          <p:attrName>fill.type</p:attrName>
                                        </p:attrNameLst>
                                      </p:cBhvr>
                                      <p:to>
                                        <p:strVal val="solid"/>
                                      </p:to>
                                    </p:set>
                                    <p:set>
                                      <p:cBhvr>
                                        <p:cTn id="20" dur="2000" fill="hold"/>
                                        <p:tgtEl>
                                          <p:spTgt spid="11"/>
                                        </p:tgtEl>
                                        <p:attrNameLst>
                                          <p:attrName>fill.on</p:attrName>
                                        </p:attrNameLst>
                                      </p:cBhvr>
                                      <p:to>
                                        <p:strVal val="true"/>
                                      </p:to>
                                    </p:set>
                                  </p:childTnLst>
                                </p:cTn>
                              </p:par>
                              <p:par>
                                <p:cTn id="21" presetID="10"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6" presetClass="emph" presetSubtype="0" fill="hold" grpId="0" nodeType="withEffect">
                                  <p:stCondLst>
                                    <p:cond delay="0"/>
                                  </p:stCondLst>
                                  <p:childTnLst>
                                    <p:animScale>
                                      <p:cBhvr>
                                        <p:cTn id="25" dur="2000" fill="hold"/>
                                        <p:tgtEl>
                                          <p:spTgt spid="13"/>
                                        </p:tgtEl>
                                      </p:cBhvr>
                                      <p:by x="400000" y="400000"/>
                                    </p:animScale>
                                  </p:childTnLst>
                                </p:cTn>
                              </p:par>
                              <p:par>
                                <p:cTn id="26" presetID="42" presetClass="exit" presetSubtype="0" fill="hold" grpId="2" nodeType="withEffect">
                                  <p:stCondLst>
                                    <p:cond delay="0"/>
                                  </p:stCondLst>
                                  <p:childTnLst>
                                    <p:animEffect transition="out" filter="fade">
                                      <p:cBhvr>
                                        <p:cTn id="27" dur="1590"/>
                                        <p:tgtEl>
                                          <p:spTgt spid="13"/>
                                        </p:tgtEl>
                                      </p:cBhvr>
                                    </p:animEffect>
                                    <p:anim calcmode="lin" valueType="num">
                                      <p:cBhvr>
                                        <p:cTn id="28" dur="1590"/>
                                        <p:tgtEl>
                                          <p:spTgt spid="13"/>
                                        </p:tgtEl>
                                        <p:attrNameLst>
                                          <p:attrName>ppt_x</p:attrName>
                                        </p:attrNameLst>
                                      </p:cBhvr>
                                      <p:tavLst>
                                        <p:tav tm="0">
                                          <p:val>
                                            <p:strVal val="ppt_x"/>
                                          </p:val>
                                        </p:tav>
                                        <p:tav tm="100000">
                                          <p:val>
                                            <p:strVal val="ppt_x"/>
                                          </p:val>
                                        </p:tav>
                                      </p:tavLst>
                                    </p:anim>
                                    <p:anim calcmode="lin" valueType="num">
                                      <p:cBhvr>
                                        <p:cTn id="29" dur="1590"/>
                                        <p:tgtEl>
                                          <p:spTgt spid="13"/>
                                        </p:tgtEl>
                                        <p:attrNameLst>
                                          <p:attrName>ppt_y</p:attrName>
                                        </p:attrNameLst>
                                      </p:cBhvr>
                                      <p:tavLst>
                                        <p:tav tm="0">
                                          <p:val>
                                            <p:strVal val="ppt_y"/>
                                          </p:val>
                                        </p:tav>
                                        <p:tav tm="100000">
                                          <p:val>
                                            <p:strVal val="ppt_y+.1"/>
                                          </p:val>
                                        </p:tav>
                                      </p:tavLst>
                                    </p:anim>
                                    <p:set>
                                      <p:cBhvr>
                                        <p:cTn id="30" dur="1" fill="hold">
                                          <p:stCondLst>
                                            <p:cond delay="158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3" grpId="1"/>
      <p:bldP spid="13" grpId="2"/>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██町および</a:t>
            </a:r>
            <a:r>
              <a:rPr lang="en-US" altLang="ja-JP" dirty="0">
                <a:ln w="28575" cap="rnd" cmpd="sng">
                  <a:noFill/>
                  <a:prstDash val="lgDashDotDot"/>
                  <a:bevel/>
                </a:ln>
                <a:solidFill>
                  <a:sysClr val="windowText" lastClr="000000"/>
                </a:solidFill>
              </a:rPr>
              <a:t>1000</a:t>
            </a:r>
            <a:r>
              <a:rPr lang="ja-JP" altLang="en-US" dirty="0">
                <a:ln w="28575" cap="rnd" cmpd="sng">
                  <a:noFill/>
                  <a:prstDash val="lgDashDotDot"/>
                  <a:bevel/>
                </a:ln>
                <a:solidFill>
                  <a:sysClr val="windowText" lastClr="000000"/>
                </a:solidFill>
              </a:rPr>
              <a:t>日以上無死亡事故記録を継続している全ての地方公共団体で発生した事件・事故の情報は財団により監視されます。</a:t>
            </a:r>
          </a:p>
        </p:txBody>
      </p:sp>
      <p:grpSp>
        <p:nvGrpSpPr>
          <p:cNvPr id="15" name="グループ化 14">
            <a:extLst>
              <a:ext uri="{FF2B5EF4-FFF2-40B4-BE49-F238E27FC236}">
                <a16:creationId xmlns:a16="http://schemas.microsoft.com/office/drawing/2014/main" id="{43CEC3F2-3255-8EB6-8A37-1626DA1F2097}"/>
              </a:ext>
            </a:extLst>
          </p:cNvPr>
          <p:cNvGrpSpPr/>
          <p:nvPr/>
        </p:nvGrpSpPr>
        <p:grpSpPr>
          <a:xfrm>
            <a:off x="3429609" y="2888343"/>
            <a:ext cx="1905442" cy="1660740"/>
            <a:chOff x="3429608" y="0"/>
            <a:chExt cx="5219369" cy="4549083"/>
          </a:xfrm>
        </p:grpSpPr>
        <p:sp>
          <p:nvSpPr>
            <p:cNvPr id="3" name="フリーフォーム: 図形 2">
              <a:extLst>
                <a:ext uri="{FF2B5EF4-FFF2-40B4-BE49-F238E27FC236}">
                  <a16:creationId xmlns:a16="http://schemas.microsoft.com/office/drawing/2014/main" id="{F0A0F583-67E0-2A56-8850-4A6C2164F2D9}"/>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6" name="楕円 5">
              <a:extLst>
                <a:ext uri="{FF2B5EF4-FFF2-40B4-BE49-F238E27FC236}">
                  <a16:creationId xmlns:a16="http://schemas.microsoft.com/office/drawing/2014/main" id="{7348F843-5DAB-FEBF-43E6-C3453151927B}"/>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7" name="矢印: 右 6">
              <a:extLst>
                <a:ext uri="{FF2B5EF4-FFF2-40B4-BE49-F238E27FC236}">
                  <a16:creationId xmlns:a16="http://schemas.microsoft.com/office/drawing/2014/main" id="{5A82C6A1-6EFE-550E-CDE9-62873440ECB8}"/>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C299314B-A5AB-D106-267B-E4A0581495BA}"/>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6B1099F-A095-4F69-1520-06E6A190EDA9}"/>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57FFF18E-1D5D-1E6C-4425-8F7FDD941615}"/>
              </a:ext>
            </a:extLst>
          </p:cNvPr>
          <p:cNvGrpSpPr/>
          <p:nvPr/>
        </p:nvGrpSpPr>
        <p:grpSpPr>
          <a:xfrm>
            <a:off x="3582009" y="3040743"/>
            <a:ext cx="1905442" cy="1660740"/>
            <a:chOff x="3429608" y="0"/>
            <a:chExt cx="5219369" cy="4549083"/>
          </a:xfrm>
        </p:grpSpPr>
        <p:sp>
          <p:nvSpPr>
            <p:cNvPr id="17" name="フリーフォーム: 図形 16">
              <a:extLst>
                <a:ext uri="{FF2B5EF4-FFF2-40B4-BE49-F238E27FC236}">
                  <a16:creationId xmlns:a16="http://schemas.microsoft.com/office/drawing/2014/main" id="{1E3E5EE0-FEA7-3D43-045D-AE6681E04262}"/>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18" name="楕円 17">
              <a:extLst>
                <a:ext uri="{FF2B5EF4-FFF2-40B4-BE49-F238E27FC236}">
                  <a16:creationId xmlns:a16="http://schemas.microsoft.com/office/drawing/2014/main" id="{8DDE15A3-C67E-0CE5-307D-E66AC4A34876}"/>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19" name="矢印: 右 18">
              <a:extLst>
                <a:ext uri="{FF2B5EF4-FFF2-40B4-BE49-F238E27FC236}">
                  <a16:creationId xmlns:a16="http://schemas.microsoft.com/office/drawing/2014/main" id="{8DAECCD4-6281-1546-3125-EECC977A47A6}"/>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9D165ECB-E2C6-970C-D260-FF8349DD8D3A}"/>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46076301-9947-5057-57F8-95DF7F41604E}"/>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4C68A2E4-529C-F8D6-732D-5CE9903333D3}"/>
              </a:ext>
            </a:extLst>
          </p:cNvPr>
          <p:cNvGrpSpPr/>
          <p:nvPr/>
        </p:nvGrpSpPr>
        <p:grpSpPr>
          <a:xfrm>
            <a:off x="4526198" y="2662226"/>
            <a:ext cx="1905442" cy="1660740"/>
            <a:chOff x="3429608" y="0"/>
            <a:chExt cx="5219369" cy="4549083"/>
          </a:xfrm>
        </p:grpSpPr>
        <p:sp>
          <p:nvSpPr>
            <p:cNvPr id="23" name="フリーフォーム: 図形 22">
              <a:extLst>
                <a:ext uri="{FF2B5EF4-FFF2-40B4-BE49-F238E27FC236}">
                  <a16:creationId xmlns:a16="http://schemas.microsoft.com/office/drawing/2014/main" id="{6298F06B-3668-607E-78E3-AA886A362B95}"/>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24" name="楕円 23">
              <a:extLst>
                <a:ext uri="{FF2B5EF4-FFF2-40B4-BE49-F238E27FC236}">
                  <a16:creationId xmlns:a16="http://schemas.microsoft.com/office/drawing/2014/main" id="{8A0611E3-9AB8-1361-968B-FF23753CC94A}"/>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25" name="矢印: 右 24">
              <a:extLst>
                <a:ext uri="{FF2B5EF4-FFF2-40B4-BE49-F238E27FC236}">
                  <a16:creationId xmlns:a16="http://schemas.microsoft.com/office/drawing/2014/main" id="{18518E26-4049-AAD6-2D09-9681AB595A4D}"/>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1887B705-134C-0D31-F32B-A0B43C866A6C}"/>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D6AFB345-913E-1DC8-12B4-F2D39AB6B18A}"/>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27A339C5-0ACE-B26B-9774-9F050F44B2FB}"/>
              </a:ext>
            </a:extLst>
          </p:cNvPr>
          <p:cNvGrpSpPr/>
          <p:nvPr/>
        </p:nvGrpSpPr>
        <p:grpSpPr>
          <a:xfrm>
            <a:off x="4678598" y="2814626"/>
            <a:ext cx="1905442" cy="1660740"/>
            <a:chOff x="3429608" y="0"/>
            <a:chExt cx="5219369" cy="4549083"/>
          </a:xfrm>
        </p:grpSpPr>
        <p:sp>
          <p:nvSpPr>
            <p:cNvPr id="29" name="フリーフォーム: 図形 28">
              <a:extLst>
                <a:ext uri="{FF2B5EF4-FFF2-40B4-BE49-F238E27FC236}">
                  <a16:creationId xmlns:a16="http://schemas.microsoft.com/office/drawing/2014/main" id="{85B43107-A52E-54F8-67DA-3F4C76144922}"/>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30" name="楕円 29">
              <a:extLst>
                <a:ext uri="{FF2B5EF4-FFF2-40B4-BE49-F238E27FC236}">
                  <a16:creationId xmlns:a16="http://schemas.microsoft.com/office/drawing/2014/main" id="{0764B520-12DA-52E8-D943-CA8BA2FADEE2}"/>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31" name="矢印: 右 30">
              <a:extLst>
                <a:ext uri="{FF2B5EF4-FFF2-40B4-BE49-F238E27FC236}">
                  <a16:creationId xmlns:a16="http://schemas.microsoft.com/office/drawing/2014/main" id="{940C1EE6-5169-5B82-6607-C6643825DECF}"/>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6948EFC-A7F9-BBDD-79B8-4F99B67B46B7}"/>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856D22E9-148D-045D-D916-4A56AF2612D0}"/>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104B448D-B5F8-4F5D-A001-136C41A30C72}"/>
              </a:ext>
            </a:extLst>
          </p:cNvPr>
          <p:cNvGrpSpPr/>
          <p:nvPr/>
        </p:nvGrpSpPr>
        <p:grpSpPr>
          <a:xfrm>
            <a:off x="5254828" y="3004038"/>
            <a:ext cx="1905442" cy="1660740"/>
            <a:chOff x="3429608" y="0"/>
            <a:chExt cx="5219369" cy="4549083"/>
          </a:xfrm>
        </p:grpSpPr>
        <p:sp>
          <p:nvSpPr>
            <p:cNvPr id="35" name="フリーフォーム: 図形 34">
              <a:extLst>
                <a:ext uri="{FF2B5EF4-FFF2-40B4-BE49-F238E27FC236}">
                  <a16:creationId xmlns:a16="http://schemas.microsoft.com/office/drawing/2014/main" id="{925C40F5-D4D5-BB8E-56C8-E8ADDA6EFC3D}"/>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36" name="楕円 35">
              <a:extLst>
                <a:ext uri="{FF2B5EF4-FFF2-40B4-BE49-F238E27FC236}">
                  <a16:creationId xmlns:a16="http://schemas.microsoft.com/office/drawing/2014/main" id="{44F48CE7-07E5-7927-767C-9520B88C0440}"/>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37" name="矢印: 右 36">
              <a:extLst>
                <a:ext uri="{FF2B5EF4-FFF2-40B4-BE49-F238E27FC236}">
                  <a16:creationId xmlns:a16="http://schemas.microsoft.com/office/drawing/2014/main" id="{0FC8E8AF-889F-9D69-605F-624038297523}"/>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0B3B5431-2507-9A00-09CD-B272E8402007}"/>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862A4A3C-8617-C988-FC09-A62CD1685205}"/>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1B8F291E-CFA2-685D-D619-26D653BB4A52}"/>
              </a:ext>
            </a:extLst>
          </p:cNvPr>
          <p:cNvGrpSpPr/>
          <p:nvPr/>
        </p:nvGrpSpPr>
        <p:grpSpPr>
          <a:xfrm>
            <a:off x="4830998" y="2967026"/>
            <a:ext cx="1905442" cy="1660740"/>
            <a:chOff x="3429608" y="0"/>
            <a:chExt cx="5219369" cy="4549083"/>
          </a:xfrm>
        </p:grpSpPr>
        <p:sp>
          <p:nvSpPr>
            <p:cNvPr id="41" name="フリーフォーム: 図形 40">
              <a:extLst>
                <a:ext uri="{FF2B5EF4-FFF2-40B4-BE49-F238E27FC236}">
                  <a16:creationId xmlns:a16="http://schemas.microsoft.com/office/drawing/2014/main" id="{C190B108-0F98-94C7-35A9-BC8CE088533C}"/>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42" name="楕円 41">
              <a:extLst>
                <a:ext uri="{FF2B5EF4-FFF2-40B4-BE49-F238E27FC236}">
                  <a16:creationId xmlns:a16="http://schemas.microsoft.com/office/drawing/2014/main" id="{0B2496DA-8FF1-59B2-81E4-6616B251C994}"/>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43" name="矢印: 右 42">
              <a:extLst>
                <a:ext uri="{FF2B5EF4-FFF2-40B4-BE49-F238E27FC236}">
                  <a16:creationId xmlns:a16="http://schemas.microsoft.com/office/drawing/2014/main" id="{04238CE1-B999-61A7-E99E-5EE2231FF5BB}"/>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5CD7D763-32D5-E17A-D627-BB31890A9AF2}"/>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矢印: 右 44">
              <a:extLst>
                <a:ext uri="{FF2B5EF4-FFF2-40B4-BE49-F238E27FC236}">
                  <a16:creationId xmlns:a16="http://schemas.microsoft.com/office/drawing/2014/main" id="{BF3DFDD5-4D6B-AA3C-DC9B-AC974DCDEAC6}"/>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0E9A238-4B30-8499-35BE-AC0520E7B72A}"/>
              </a:ext>
            </a:extLst>
          </p:cNvPr>
          <p:cNvGrpSpPr/>
          <p:nvPr/>
        </p:nvGrpSpPr>
        <p:grpSpPr>
          <a:xfrm>
            <a:off x="6483011" y="2836492"/>
            <a:ext cx="1905442" cy="1660740"/>
            <a:chOff x="3429608" y="0"/>
            <a:chExt cx="5219369" cy="4549083"/>
          </a:xfrm>
        </p:grpSpPr>
        <p:sp>
          <p:nvSpPr>
            <p:cNvPr id="47" name="フリーフォーム: 図形 46">
              <a:extLst>
                <a:ext uri="{FF2B5EF4-FFF2-40B4-BE49-F238E27FC236}">
                  <a16:creationId xmlns:a16="http://schemas.microsoft.com/office/drawing/2014/main" id="{1C0A4BE5-CEDB-850C-9D2B-35F60E1EBFAC}"/>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48" name="楕円 47">
              <a:extLst>
                <a:ext uri="{FF2B5EF4-FFF2-40B4-BE49-F238E27FC236}">
                  <a16:creationId xmlns:a16="http://schemas.microsoft.com/office/drawing/2014/main" id="{630C8728-A56F-2909-6FF0-5BB3B093AFCE}"/>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49" name="矢印: 右 48">
              <a:extLst>
                <a:ext uri="{FF2B5EF4-FFF2-40B4-BE49-F238E27FC236}">
                  <a16:creationId xmlns:a16="http://schemas.microsoft.com/office/drawing/2014/main" id="{FB33C1B3-5AE2-9DE8-FA3A-25B2B04EFEDC}"/>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矢印: 右 49">
              <a:extLst>
                <a:ext uri="{FF2B5EF4-FFF2-40B4-BE49-F238E27FC236}">
                  <a16:creationId xmlns:a16="http://schemas.microsoft.com/office/drawing/2014/main" id="{A35DAFB9-35AA-A446-D234-6BCB638B8BCE}"/>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矢印: 右 50">
              <a:extLst>
                <a:ext uri="{FF2B5EF4-FFF2-40B4-BE49-F238E27FC236}">
                  <a16:creationId xmlns:a16="http://schemas.microsoft.com/office/drawing/2014/main" id="{DF06256B-340F-DB0A-B057-6E953072953E}"/>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2D2F26B8-9A09-E8E4-899C-4B7022672EBA}"/>
              </a:ext>
            </a:extLst>
          </p:cNvPr>
          <p:cNvGrpSpPr/>
          <p:nvPr/>
        </p:nvGrpSpPr>
        <p:grpSpPr>
          <a:xfrm>
            <a:off x="5793664" y="2307340"/>
            <a:ext cx="1905442" cy="1660740"/>
            <a:chOff x="3429608" y="0"/>
            <a:chExt cx="5219369" cy="4549083"/>
          </a:xfrm>
        </p:grpSpPr>
        <p:sp>
          <p:nvSpPr>
            <p:cNvPr id="53" name="フリーフォーム: 図形 52">
              <a:extLst>
                <a:ext uri="{FF2B5EF4-FFF2-40B4-BE49-F238E27FC236}">
                  <a16:creationId xmlns:a16="http://schemas.microsoft.com/office/drawing/2014/main" id="{2C8A24CC-F061-929C-1D8E-F8EBFA96FE34}"/>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54" name="楕円 53">
              <a:extLst>
                <a:ext uri="{FF2B5EF4-FFF2-40B4-BE49-F238E27FC236}">
                  <a16:creationId xmlns:a16="http://schemas.microsoft.com/office/drawing/2014/main" id="{1FD1C33B-8555-9137-B958-F0528448DCC6}"/>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55" name="矢印: 右 54">
              <a:extLst>
                <a:ext uri="{FF2B5EF4-FFF2-40B4-BE49-F238E27FC236}">
                  <a16:creationId xmlns:a16="http://schemas.microsoft.com/office/drawing/2014/main" id="{D84CD101-224B-5800-BDD1-61A99743F9B7}"/>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矢印: 右 55">
              <a:extLst>
                <a:ext uri="{FF2B5EF4-FFF2-40B4-BE49-F238E27FC236}">
                  <a16:creationId xmlns:a16="http://schemas.microsoft.com/office/drawing/2014/main" id="{FF077E61-1593-4F5B-EE1F-BA8901101476}"/>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1E65AB74-F6B5-80C7-3395-F757B6B60C92}"/>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DDF4F1F-29DF-27BA-2364-6673D5CBD663}"/>
              </a:ext>
            </a:extLst>
          </p:cNvPr>
          <p:cNvGrpSpPr/>
          <p:nvPr/>
        </p:nvGrpSpPr>
        <p:grpSpPr>
          <a:xfrm>
            <a:off x="5946064" y="2459740"/>
            <a:ext cx="1905442" cy="1660740"/>
            <a:chOff x="3429608" y="0"/>
            <a:chExt cx="5219369" cy="4549083"/>
          </a:xfrm>
        </p:grpSpPr>
        <p:sp>
          <p:nvSpPr>
            <p:cNvPr id="59" name="フリーフォーム: 図形 58">
              <a:extLst>
                <a:ext uri="{FF2B5EF4-FFF2-40B4-BE49-F238E27FC236}">
                  <a16:creationId xmlns:a16="http://schemas.microsoft.com/office/drawing/2014/main" id="{39AF1673-8566-B40A-DF49-61FE10D13E84}"/>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60" name="楕円 59">
              <a:extLst>
                <a:ext uri="{FF2B5EF4-FFF2-40B4-BE49-F238E27FC236}">
                  <a16:creationId xmlns:a16="http://schemas.microsoft.com/office/drawing/2014/main" id="{620EC923-4A97-53B2-66CC-3970ABE4DF6A}"/>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61" name="矢印: 右 60">
              <a:extLst>
                <a:ext uri="{FF2B5EF4-FFF2-40B4-BE49-F238E27FC236}">
                  <a16:creationId xmlns:a16="http://schemas.microsoft.com/office/drawing/2014/main" id="{A628B924-1E1C-0788-B065-21E866276D37}"/>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矢印: 右 61">
              <a:extLst>
                <a:ext uri="{FF2B5EF4-FFF2-40B4-BE49-F238E27FC236}">
                  <a16:creationId xmlns:a16="http://schemas.microsoft.com/office/drawing/2014/main" id="{78553CDC-D5C1-D547-1D81-B4132562717C}"/>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EC98EF3E-EBCF-6F7A-1E7D-C93982DC5A02}"/>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58100B6C-E455-99A0-3E21-8BE77D15342A}"/>
              </a:ext>
            </a:extLst>
          </p:cNvPr>
          <p:cNvGrpSpPr/>
          <p:nvPr/>
        </p:nvGrpSpPr>
        <p:grpSpPr>
          <a:xfrm>
            <a:off x="7151738" y="2997339"/>
            <a:ext cx="1905442" cy="1660740"/>
            <a:chOff x="3429608" y="0"/>
            <a:chExt cx="5219369" cy="4549083"/>
          </a:xfrm>
        </p:grpSpPr>
        <p:sp>
          <p:nvSpPr>
            <p:cNvPr id="65" name="フリーフォーム: 図形 64">
              <a:extLst>
                <a:ext uri="{FF2B5EF4-FFF2-40B4-BE49-F238E27FC236}">
                  <a16:creationId xmlns:a16="http://schemas.microsoft.com/office/drawing/2014/main" id="{FE338A3A-0EE2-810A-1BFE-F8045B52240F}"/>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66" name="楕円 65">
              <a:extLst>
                <a:ext uri="{FF2B5EF4-FFF2-40B4-BE49-F238E27FC236}">
                  <a16:creationId xmlns:a16="http://schemas.microsoft.com/office/drawing/2014/main" id="{A5663BF8-295B-920E-563E-C623A12A1779}"/>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67" name="矢印: 右 66">
              <a:extLst>
                <a:ext uri="{FF2B5EF4-FFF2-40B4-BE49-F238E27FC236}">
                  <a16:creationId xmlns:a16="http://schemas.microsoft.com/office/drawing/2014/main" id="{739C592B-CDC5-1514-4E3F-A72D136654EA}"/>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8" name="矢印: 右 67">
              <a:extLst>
                <a:ext uri="{FF2B5EF4-FFF2-40B4-BE49-F238E27FC236}">
                  <a16:creationId xmlns:a16="http://schemas.microsoft.com/office/drawing/2014/main" id="{1C2BB6D0-F2B5-7181-3116-0D9F331F683E}"/>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1F7CB164-070A-97E2-DF7F-251B493BCACA}"/>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70" name="グループ化 69">
            <a:extLst>
              <a:ext uri="{FF2B5EF4-FFF2-40B4-BE49-F238E27FC236}">
                <a16:creationId xmlns:a16="http://schemas.microsoft.com/office/drawing/2014/main" id="{CEBEA8F1-742E-DE77-7A97-39416CEEDE25}"/>
              </a:ext>
            </a:extLst>
          </p:cNvPr>
          <p:cNvGrpSpPr/>
          <p:nvPr/>
        </p:nvGrpSpPr>
        <p:grpSpPr>
          <a:xfrm>
            <a:off x="7304138" y="3149739"/>
            <a:ext cx="1905442" cy="1660740"/>
            <a:chOff x="3429608" y="0"/>
            <a:chExt cx="5219369" cy="4549083"/>
          </a:xfrm>
        </p:grpSpPr>
        <p:sp>
          <p:nvSpPr>
            <p:cNvPr id="71" name="フリーフォーム: 図形 70">
              <a:extLst>
                <a:ext uri="{FF2B5EF4-FFF2-40B4-BE49-F238E27FC236}">
                  <a16:creationId xmlns:a16="http://schemas.microsoft.com/office/drawing/2014/main" id="{594FFEDA-0648-66DC-0B5C-A71972A7838D}"/>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72" name="楕円 71">
              <a:extLst>
                <a:ext uri="{FF2B5EF4-FFF2-40B4-BE49-F238E27FC236}">
                  <a16:creationId xmlns:a16="http://schemas.microsoft.com/office/drawing/2014/main" id="{9006C723-441F-A8E4-CE53-CDDB9314D2CC}"/>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73" name="矢印: 右 72">
              <a:extLst>
                <a:ext uri="{FF2B5EF4-FFF2-40B4-BE49-F238E27FC236}">
                  <a16:creationId xmlns:a16="http://schemas.microsoft.com/office/drawing/2014/main" id="{92EF491D-D0A6-97FD-7C22-9ED35844389D}"/>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矢印: 右 73">
              <a:extLst>
                <a:ext uri="{FF2B5EF4-FFF2-40B4-BE49-F238E27FC236}">
                  <a16:creationId xmlns:a16="http://schemas.microsoft.com/office/drawing/2014/main" id="{4E1EBEBB-54A1-1DA4-7DB5-28D6361CDC6F}"/>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矢印: 右 74">
              <a:extLst>
                <a:ext uri="{FF2B5EF4-FFF2-40B4-BE49-F238E27FC236}">
                  <a16:creationId xmlns:a16="http://schemas.microsoft.com/office/drawing/2014/main" id="{11466796-5C95-610D-7548-FCA1ABC49102}"/>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5F10A4E9-07EA-A4B8-CF9C-6A9C3EA6FFA1}"/>
              </a:ext>
            </a:extLst>
          </p:cNvPr>
          <p:cNvGrpSpPr/>
          <p:nvPr/>
        </p:nvGrpSpPr>
        <p:grpSpPr>
          <a:xfrm>
            <a:off x="2411650" y="3033960"/>
            <a:ext cx="1905442" cy="1660740"/>
            <a:chOff x="3429608" y="0"/>
            <a:chExt cx="5219369" cy="4549083"/>
          </a:xfrm>
        </p:grpSpPr>
        <p:sp>
          <p:nvSpPr>
            <p:cNvPr id="77" name="フリーフォーム: 図形 76">
              <a:extLst>
                <a:ext uri="{FF2B5EF4-FFF2-40B4-BE49-F238E27FC236}">
                  <a16:creationId xmlns:a16="http://schemas.microsoft.com/office/drawing/2014/main" id="{BD47AC1A-E042-31B3-2236-9A88448BEACF}"/>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78" name="楕円 77">
              <a:extLst>
                <a:ext uri="{FF2B5EF4-FFF2-40B4-BE49-F238E27FC236}">
                  <a16:creationId xmlns:a16="http://schemas.microsoft.com/office/drawing/2014/main" id="{97E8F85E-D635-6D3B-55E8-0EAE0560F34F}"/>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79" name="矢印: 右 78">
              <a:extLst>
                <a:ext uri="{FF2B5EF4-FFF2-40B4-BE49-F238E27FC236}">
                  <a16:creationId xmlns:a16="http://schemas.microsoft.com/office/drawing/2014/main" id="{4CDE4C25-59E5-3090-2238-8B93169CC402}"/>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0" name="矢印: 右 79">
              <a:extLst>
                <a:ext uri="{FF2B5EF4-FFF2-40B4-BE49-F238E27FC236}">
                  <a16:creationId xmlns:a16="http://schemas.microsoft.com/office/drawing/2014/main" id="{7F43B51F-A431-7EA3-A146-A8CEA70E5359}"/>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矢印: 右 80">
              <a:extLst>
                <a:ext uri="{FF2B5EF4-FFF2-40B4-BE49-F238E27FC236}">
                  <a16:creationId xmlns:a16="http://schemas.microsoft.com/office/drawing/2014/main" id="{8E751FFC-7EBE-8D56-7659-89E0A2C0E444}"/>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C83181D2-CEDF-2393-A7E3-ABED5A6D14CB}"/>
              </a:ext>
            </a:extLst>
          </p:cNvPr>
          <p:cNvGrpSpPr/>
          <p:nvPr/>
        </p:nvGrpSpPr>
        <p:grpSpPr>
          <a:xfrm>
            <a:off x="2970416" y="2418452"/>
            <a:ext cx="1905442" cy="1660740"/>
            <a:chOff x="3429608" y="0"/>
            <a:chExt cx="5219369" cy="4549083"/>
          </a:xfrm>
        </p:grpSpPr>
        <p:sp>
          <p:nvSpPr>
            <p:cNvPr id="83" name="フリーフォーム: 図形 82">
              <a:extLst>
                <a:ext uri="{FF2B5EF4-FFF2-40B4-BE49-F238E27FC236}">
                  <a16:creationId xmlns:a16="http://schemas.microsoft.com/office/drawing/2014/main" id="{BC99C9D3-A29A-39CD-F21E-09D08CBFBA94}"/>
                </a:ext>
              </a:extLst>
            </p:cNvPr>
            <p:cNvSpPr/>
            <p:nvPr/>
          </p:nvSpPr>
          <p:spPr>
            <a:xfrm>
              <a:off x="3429608" y="0"/>
              <a:ext cx="5219369" cy="4549083"/>
            </a:xfrm>
            <a:custGeom>
              <a:avLst/>
              <a:gdLst>
                <a:gd name="connsiteX0" fmla="*/ 591138 w 5219369"/>
                <a:gd name="connsiteY0" fmla="*/ 4549083 h 4549083"/>
                <a:gd name="connsiteX1" fmla="*/ 0 w 5219369"/>
                <a:gd name="connsiteY1" fmla="*/ 3525201 h 4549083"/>
                <a:gd name="connsiteX2" fmla="*/ 856901 w 5219369"/>
                <a:gd name="connsiteY2" fmla="*/ 3030469 h 4549083"/>
                <a:gd name="connsiteX3" fmla="*/ 827908 w 5219369"/>
                <a:gd name="connsiteY3" fmla="*/ 2864298 h 4549083"/>
                <a:gd name="connsiteX4" fmla="*/ 1719375 w 5219369"/>
                <a:gd name="connsiteY4" fmla="*/ 1073303 h 4549083"/>
                <a:gd name="connsiteX5" fmla="*/ 1884293 w 5219369"/>
                <a:gd name="connsiteY5" fmla="*/ 988877 h 4549083"/>
                <a:gd name="connsiteX6" fmla="*/ 1968355 w 5219369"/>
                <a:gd name="connsiteY6" fmla="*/ 956065 h 4549083"/>
                <a:gd name="connsiteX7" fmla="*/ 1968355 w 5219369"/>
                <a:gd name="connsiteY7" fmla="*/ 0 h 4549083"/>
                <a:gd name="connsiteX8" fmla="*/ 3150632 w 5219369"/>
                <a:gd name="connsiteY8" fmla="*/ 0 h 4549083"/>
                <a:gd name="connsiteX9" fmla="*/ 3150632 w 5219369"/>
                <a:gd name="connsiteY9" fmla="*/ 911051 h 4549083"/>
                <a:gd name="connsiteX10" fmla="*/ 3258062 w 5219369"/>
                <a:gd name="connsiteY10" fmla="*/ 945406 h 4549083"/>
                <a:gd name="connsiteX11" fmla="*/ 4191540 w 5219369"/>
                <a:gd name="connsiteY11" fmla="*/ 1735718 h 4549083"/>
                <a:gd name="connsiteX12" fmla="*/ 4409231 w 5219369"/>
                <a:gd name="connsiteY12" fmla="*/ 2939289 h 4549083"/>
                <a:gd name="connsiteX13" fmla="*/ 4397598 w 5219369"/>
                <a:gd name="connsiteY13" fmla="*/ 2992796 h 4549083"/>
                <a:gd name="connsiteX14" fmla="*/ 5219369 w 5219369"/>
                <a:gd name="connsiteY14" fmla="*/ 3467246 h 4549083"/>
                <a:gd name="connsiteX15" fmla="*/ 4628230 w 5219369"/>
                <a:gd name="connsiteY15" fmla="*/ 4491128 h 4549083"/>
                <a:gd name="connsiteX16" fmla="*/ 3801470 w 5219369"/>
                <a:gd name="connsiteY16" fmla="*/ 4013797 h 4549083"/>
                <a:gd name="connsiteX17" fmla="*/ 3684700 w 5219369"/>
                <a:gd name="connsiteY17" fmla="*/ 4107272 h 4549083"/>
                <a:gd name="connsiteX18" fmla="*/ 3529125 w 5219369"/>
                <a:gd name="connsiteY18" fmla="*/ 4207882 h 4549083"/>
                <a:gd name="connsiteX19" fmla="*/ 1532344 w 5219369"/>
                <a:gd name="connsiteY19" fmla="*/ 4084418 h 4549083"/>
                <a:gd name="connsiteX20" fmla="*/ 1476634 w 5219369"/>
                <a:gd name="connsiteY20" fmla="*/ 4037842 h 4549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19369" h="4549083">
                  <a:moveTo>
                    <a:pt x="591138" y="4549083"/>
                  </a:moveTo>
                  <a:lnTo>
                    <a:pt x="0" y="3525201"/>
                  </a:lnTo>
                  <a:lnTo>
                    <a:pt x="856901" y="3030469"/>
                  </a:lnTo>
                  <a:lnTo>
                    <a:pt x="827908" y="2864298"/>
                  </a:lnTo>
                  <a:cubicBezTo>
                    <a:pt x="741063" y="2164408"/>
                    <a:pt x="1070183" y="1448115"/>
                    <a:pt x="1719375" y="1073303"/>
                  </a:cubicBezTo>
                  <a:cubicBezTo>
                    <a:pt x="1773475" y="1042069"/>
                    <a:pt x="1828516" y="1013945"/>
                    <a:pt x="1884293" y="988877"/>
                  </a:cubicBezTo>
                  <a:lnTo>
                    <a:pt x="1968355" y="956065"/>
                  </a:lnTo>
                  <a:lnTo>
                    <a:pt x="1968355" y="0"/>
                  </a:lnTo>
                  <a:lnTo>
                    <a:pt x="3150632" y="0"/>
                  </a:lnTo>
                  <a:lnTo>
                    <a:pt x="3150632" y="911051"/>
                  </a:lnTo>
                  <a:lnTo>
                    <a:pt x="3258062" y="945406"/>
                  </a:lnTo>
                  <a:cubicBezTo>
                    <a:pt x="3638061" y="1087240"/>
                    <a:pt x="3972900" y="1357022"/>
                    <a:pt x="4191540" y="1735718"/>
                  </a:cubicBezTo>
                  <a:cubicBezTo>
                    <a:pt x="4410180" y="2114414"/>
                    <a:pt x="4476399" y="2539283"/>
                    <a:pt x="4409231" y="2939289"/>
                  </a:cubicBezTo>
                  <a:lnTo>
                    <a:pt x="4397598" y="2992796"/>
                  </a:lnTo>
                  <a:lnTo>
                    <a:pt x="5219369" y="3467246"/>
                  </a:lnTo>
                  <a:lnTo>
                    <a:pt x="4628230" y="4491128"/>
                  </a:lnTo>
                  <a:lnTo>
                    <a:pt x="3801470" y="4013797"/>
                  </a:lnTo>
                  <a:lnTo>
                    <a:pt x="3684700" y="4107272"/>
                  </a:lnTo>
                  <a:cubicBezTo>
                    <a:pt x="3635101" y="4143042"/>
                    <a:pt x="3583225" y="4176648"/>
                    <a:pt x="3529125" y="4207882"/>
                  </a:cubicBezTo>
                  <a:cubicBezTo>
                    <a:pt x="2879933" y="4582694"/>
                    <a:pt x="2095045" y="4509574"/>
                    <a:pt x="1532344" y="4084418"/>
                  </a:cubicBezTo>
                  <a:lnTo>
                    <a:pt x="1476634" y="4037842"/>
                  </a:lnTo>
                  <a:close/>
                </a:path>
              </a:pathLst>
            </a:cu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84" name="楕円 83">
              <a:extLst>
                <a:ext uri="{FF2B5EF4-FFF2-40B4-BE49-F238E27FC236}">
                  <a16:creationId xmlns:a16="http://schemas.microsoft.com/office/drawing/2014/main" id="{616D0FA7-B9EB-5F50-BAD5-7E52D9419576}"/>
                </a:ext>
              </a:extLst>
            </p:cNvPr>
            <p:cNvSpPr/>
            <p:nvPr/>
          </p:nvSpPr>
          <p:spPr>
            <a:xfrm>
              <a:off x="4603750" y="1120185"/>
              <a:ext cx="2984500" cy="2984500"/>
            </a:xfrm>
            <a:prstGeom prst="ellipse">
              <a:avLst/>
            </a:prstGeom>
            <a:solidFill>
              <a:schemeClr val="bg1"/>
            </a:solidFill>
            <a:ln w="28575">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58858" rIns="188263" bIns="158859" numCol="1" spcCol="1270" anchor="ctr" anchorCtr="0">
              <a:noAutofit/>
            </a:bodyPr>
            <a:lstStyle/>
            <a:p>
              <a:pPr algn="ctr" defTabSz="1066800">
                <a:lnSpc>
                  <a:spcPct val="90000"/>
                </a:lnSpc>
                <a:spcBef>
                  <a:spcPct val="0"/>
                </a:spcBef>
                <a:spcAft>
                  <a:spcPct val="35000"/>
                </a:spcAft>
              </a:pPr>
              <a:endParaRPr lang="ja-JP" altLang="en-US" sz="2400"/>
            </a:p>
          </p:txBody>
        </p:sp>
        <p:sp>
          <p:nvSpPr>
            <p:cNvPr id="85" name="矢印: 右 84">
              <a:extLst>
                <a:ext uri="{FF2B5EF4-FFF2-40B4-BE49-F238E27FC236}">
                  <a16:creationId xmlns:a16="http://schemas.microsoft.com/office/drawing/2014/main" id="{C5BDD2BD-40DE-8740-1B26-86131344B71C}"/>
                </a:ext>
              </a:extLst>
            </p:cNvPr>
            <p:cNvSpPr/>
            <p:nvPr/>
          </p:nvSpPr>
          <p:spPr>
            <a:xfrm rot="19800000">
              <a:off x="3603948" y="2944246"/>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矢印: 右 85">
              <a:extLst>
                <a:ext uri="{FF2B5EF4-FFF2-40B4-BE49-F238E27FC236}">
                  <a16:creationId xmlns:a16="http://schemas.microsoft.com/office/drawing/2014/main" id="{E7F88646-4889-BC79-3C52-6624D9165978}"/>
                </a:ext>
              </a:extLst>
            </p:cNvPr>
            <p:cNvSpPr/>
            <p:nvPr/>
          </p:nvSpPr>
          <p:spPr>
            <a:xfrm rot="1800000" flipH="1">
              <a:off x="6006150" y="2940634"/>
              <a:ext cx="2456222"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矢印: 右 86">
              <a:extLst>
                <a:ext uri="{FF2B5EF4-FFF2-40B4-BE49-F238E27FC236}">
                  <a16:creationId xmlns:a16="http://schemas.microsoft.com/office/drawing/2014/main" id="{0F2972FD-BAA7-EBE2-2027-BEC4BE825781}"/>
                </a:ext>
              </a:extLst>
            </p:cNvPr>
            <p:cNvSpPr/>
            <p:nvPr/>
          </p:nvSpPr>
          <p:spPr>
            <a:xfrm rot="5400000">
              <a:off x="4782011" y="952115"/>
              <a:ext cx="2408283" cy="838200"/>
            </a:xfrm>
            <a:prstGeom prst="rightArrow">
              <a:avLst>
                <a:gd name="adj1" fmla="val 50000"/>
                <a:gd name="adj2" fmla="val 110171"/>
              </a:avLst>
            </a:prstGeom>
            <a:ln w="28575">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88" name="正方形/長方形 87">
            <a:extLst>
              <a:ext uri="{FF2B5EF4-FFF2-40B4-BE49-F238E27FC236}">
                <a16:creationId xmlns:a16="http://schemas.microsoft.com/office/drawing/2014/main" id="{5986B4F5-D37E-ABCB-3FAE-45EDC280FA24}"/>
              </a:ext>
            </a:extLst>
          </p:cNvPr>
          <p:cNvSpPr/>
          <p:nvPr/>
        </p:nvSpPr>
        <p:spPr>
          <a:xfrm>
            <a:off x="-69633" y="-512650"/>
            <a:ext cx="12583886" cy="7547429"/>
          </a:xfrm>
          <a:prstGeom prst="rect">
            <a:avLst/>
          </a:prstGeom>
          <a:gradFill>
            <a:gsLst>
              <a:gs pos="14000">
                <a:schemeClr val="tx1">
                  <a:lumMod val="0"/>
                </a:schemeClr>
              </a:gs>
              <a:gs pos="100000">
                <a:schemeClr val="bg1">
                  <a:alpha val="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359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22FEAC18-D1C6-3062-095D-85D9C727D687}"/>
              </a:ext>
            </a:extLst>
          </p:cNvPr>
          <p:cNvSpPr/>
          <p:nvPr/>
        </p:nvSpPr>
        <p:spPr>
          <a:xfrm>
            <a:off x="3809743" y="125554"/>
            <a:ext cx="5822577" cy="5822577"/>
          </a:xfrm>
          <a:prstGeom prst="ellipse">
            <a:avLst/>
          </a:prstGeom>
          <a:solidFill>
            <a:schemeClr val="accent3">
              <a:lumMod val="20000"/>
              <a:lumOff val="80000"/>
            </a:schemeClr>
          </a:solidFill>
          <a:effectLst>
            <a:glow rad="1536700">
              <a:schemeClr val="accent6">
                <a:alpha val="6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0BA1AA30-5A0C-449A-9A9B-011B24F3E8D8}"/>
              </a:ext>
            </a:extLst>
          </p:cNvPr>
          <p:cNvSpPr/>
          <p:nvPr/>
        </p:nvSpPr>
        <p:spPr>
          <a:xfrm>
            <a:off x="0" y="0"/>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000" dirty="0"/>
              <a:t>Scp-009-jp-1</a:t>
            </a:r>
            <a:r>
              <a:rPr lang="ja-JP" altLang="en-US" sz="4000" dirty="0"/>
              <a:t>の特別収容プロトコルができたら、</a:t>
            </a:r>
            <a:endParaRPr lang="en-US" altLang="ja-JP" sz="4000" dirty="0"/>
          </a:p>
          <a:p>
            <a:pPr algn="ctr"/>
            <a:r>
              <a:rPr lang="ja-JP" altLang="en-US" sz="4000" dirty="0"/>
              <a:t>新しいｓｃｐとして分類する予定です</a:t>
            </a:r>
            <a:endParaRPr lang="en-US" altLang="ja-JP" sz="4000" dirty="0"/>
          </a:p>
        </p:txBody>
      </p:sp>
      <p:pic>
        <p:nvPicPr>
          <p:cNvPr id="3" name="グラフィックス 2" descr="地球: 南北アメリカ 単色塗りつぶし">
            <a:extLst>
              <a:ext uri="{FF2B5EF4-FFF2-40B4-BE49-F238E27FC236}">
                <a16:creationId xmlns:a16="http://schemas.microsoft.com/office/drawing/2014/main" id="{92781F1A-0BED-D383-CEB0-37D2D22239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8985" y="4219912"/>
            <a:ext cx="1699260" cy="1699260"/>
          </a:xfrm>
          <a:prstGeom prst="rect">
            <a:avLst/>
          </a:prstGeom>
        </p:spPr>
      </p:pic>
      <p:sp>
        <p:nvSpPr>
          <p:cNvPr id="7" name="正方形/長方形 6">
            <a:extLst>
              <a:ext uri="{FF2B5EF4-FFF2-40B4-BE49-F238E27FC236}">
                <a16:creationId xmlns:a16="http://schemas.microsoft.com/office/drawing/2014/main" id="{894CDE54-33D6-4281-C58D-37E5CF8610CB}"/>
              </a:ext>
            </a:extLst>
          </p:cNvPr>
          <p:cNvSpPr/>
          <p:nvPr/>
        </p:nvSpPr>
        <p:spPr>
          <a:xfrm>
            <a:off x="0" y="5403669"/>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a:t>それまでは、この情報は</a:t>
            </a:r>
            <a:r>
              <a:rPr lang="ja-JP" altLang="en-US" sz="4000" b="0" i="0" dirty="0">
                <a:solidFill>
                  <a:srgbClr val="333333"/>
                </a:solidFill>
                <a:effectLst/>
                <a:highlight>
                  <a:srgbClr val="FFFFFF"/>
                </a:highlight>
                <a:latin typeface="verdana" panose="020B0604030504040204" pitchFamily="34" charset="0"/>
              </a:rPr>
              <a:t>レベル</a:t>
            </a:r>
            <a:r>
              <a:rPr lang="en-US" altLang="ja-JP" sz="4000" b="0" i="0" dirty="0">
                <a:solidFill>
                  <a:srgbClr val="333333"/>
                </a:solidFill>
                <a:effectLst/>
                <a:highlight>
                  <a:srgbClr val="FFFFFF"/>
                </a:highlight>
                <a:latin typeface="verdana" panose="020B0604030504040204" pitchFamily="34" charset="0"/>
              </a:rPr>
              <a:t>3</a:t>
            </a:r>
            <a:r>
              <a:rPr lang="ja-JP" altLang="en-US" sz="4000" b="0" i="0" dirty="0">
                <a:solidFill>
                  <a:srgbClr val="333333"/>
                </a:solidFill>
                <a:effectLst/>
                <a:highlight>
                  <a:srgbClr val="FFFFFF"/>
                </a:highlight>
                <a:latin typeface="verdana" panose="020B0604030504040204" pitchFamily="34" charset="0"/>
              </a:rPr>
              <a:t>機密に指定されます。</a:t>
            </a:r>
            <a:endParaRPr lang="en-US" altLang="ja-JP" sz="4000" dirty="0"/>
          </a:p>
        </p:txBody>
      </p:sp>
    </p:spTree>
    <p:extLst>
      <p:ext uri="{BB962C8B-B14F-4D97-AF65-F5344CB8AC3E}">
        <p14:creationId xmlns:p14="http://schemas.microsoft.com/office/powerpoint/2010/main" val="831560331"/>
      </p:ext>
    </p:extLst>
  </p:cSld>
  <p:clrMapOvr>
    <a:masterClrMapping/>
  </p:clrMapOvr>
  <mc:AlternateContent xmlns:mc="http://schemas.openxmlformats.org/markup-compatibility/2006" xmlns:p14="http://schemas.microsoft.com/office/powerpoint/2010/main">
    <mc:Choice Requires="p14">
      <p:transition spd="slow" p14:dur="2000" advTm="2206"/>
    </mc:Choice>
    <mc:Fallback xmlns="">
      <p:transition spd="slow" advTm="22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childTnLst>
                                    <p:anim calcmode="discrete" valueType="str">
                                      <p:cBhvr>
                                        <p:cTn id="6" dur="34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は</a:t>
            </a:r>
            <a:r>
              <a:rPr lang="en-US" altLang="ja-JP" dirty="0">
                <a:ln w="28575" cap="rnd" cmpd="sng">
                  <a:noFill/>
                  <a:prstDash val="lgDashDotDot"/>
                  <a:bevel/>
                </a:ln>
                <a:solidFill>
                  <a:sysClr val="windowText" lastClr="000000"/>
                </a:solidFill>
              </a:rPr>
              <a:t>2019</a:t>
            </a:r>
            <a:r>
              <a:rPr lang="ja-JP" altLang="en-US" dirty="0">
                <a:ln w="28575" cap="rnd" cmpd="sng">
                  <a:noFill/>
                  <a:prstDash val="lgDashDotDot"/>
                  <a:bevel/>
                </a:ln>
                <a:solidFill>
                  <a:sysClr val="windowText" lastClr="000000"/>
                </a:solidFill>
              </a:rPr>
              <a:t>年</a:t>
            </a:r>
            <a:r>
              <a:rPr lang="en-US" altLang="ja-JP" dirty="0">
                <a:ln w="28575" cap="rnd" cmpd="sng">
                  <a:noFill/>
                  <a:prstDash val="lgDashDotDot"/>
                  <a:bevel/>
                </a:ln>
                <a:solidFill>
                  <a:sysClr val="windowText" lastClr="000000"/>
                </a:solidFill>
              </a:rPr>
              <a:t>8</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1</a:t>
            </a:r>
            <a:r>
              <a:rPr lang="ja-JP" altLang="en-US" dirty="0">
                <a:ln w="28575" cap="rnd" cmpd="sng">
                  <a:noFill/>
                  <a:prstDash val="lgDashDotDot"/>
                  <a:bevel/>
                </a:ln>
                <a:solidFill>
                  <a:sysClr val="windowText" lastClr="000000"/>
                </a:solidFill>
              </a:rPr>
              <a:t>日に北海道██町の役場前交差点で発生した交通死亡事故です。</a:t>
            </a:r>
          </a:p>
        </p:txBody>
      </p:sp>
    </p:spTree>
    <p:extLst>
      <p:ext uri="{BB962C8B-B14F-4D97-AF65-F5344CB8AC3E}">
        <p14:creationId xmlns:p14="http://schemas.microsoft.com/office/powerpoint/2010/main" val="52965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2608D143-8CEC-4909-0CEB-0500FEE43833}"/>
              </a:ext>
            </a:extLst>
          </p:cNvPr>
          <p:cNvGrpSpPr/>
          <p:nvPr/>
        </p:nvGrpSpPr>
        <p:grpSpPr>
          <a:xfrm>
            <a:off x="207409" y="3683000"/>
            <a:ext cx="2082621" cy="1622416"/>
            <a:chOff x="391886" y="3560411"/>
            <a:chExt cx="2082621" cy="1622416"/>
          </a:xfrm>
        </p:grpSpPr>
        <p:sp>
          <p:nvSpPr>
            <p:cNvPr id="8" name="楕円 7">
              <a:extLst>
                <a:ext uri="{FF2B5EF4-FFF2-40B4-BE49-F238E27FC236}">
                  <a16:creationId xmlns:a16="http://schemas.microsoft.com/office/drawing/2014/main" id="{540B5211-4E77-25CD-356E-5BCBF9C08595}"/>
                </a:ext>
              </a:extLst>
            </p:cNvPr>
            <p:cNvSpPr/>
            <p:nvPr/>
          </p:nvSpPr>
          <p:spPr>
            <a:xfrm>
              <a:off x="562339" y="4311970"/>
              <a:ext cx="870857" cy="870857"/>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BC67937-F7CA-E22A-3A00-D9AABED93D27}"/>
                </a:ext>
              </a:extLst>
            </p:cNvPr>
            <p:cNvSpPr txBox="1"/>
            <p:nvPr/>
          </p:nvSpPr>
          <p:spPr>
            <a:xfrm>
              <a:off x="391886" y="3560411"/>
              <a:ext cx="2082621" cy="646331"/>
            </a:xfrm>
            <a:prstGeom prst="rect">
              <a:avLst/>
            </a:prstGeom>
            <a:noFill/>
          </p:spPr>
          <p:txBody>
            <a:bodyPr wrap="none" rtlCol="0">
              <a:spAutoFit/>
            </a:bodyPr>
            <a:lstStyle/>
            <a:p>
              <a:r>
                <a:rPr lang="ja-JP" altLang="en-US" b="0" i="0" dirty="0">
                  <a:solidFill>
                    <a:srgbClr val="333333"/>
                  </a:solidFill>
                  <a:effectLst/>
                  <a:highlight>
                    <a:srgbClr val="FFFFFF"/>
                  </a:highlight>
                  <a:latin typeface="+mj-lt"/>
                </a:rPr>
                <a:t>雪島君葉（</a:t>
              </a:r>
              <a:r>
                <a:rPr lang="en-US" altLang="ja-JP" b="0" i="0" dirty="0">
                  <a:solidFill>
                    <a:srgbClr val="333333"/>
                  </a:solidFill>
                  <a:effectLst/>
                  <a:highlight>
                    <a:srgbClr val="FFFFFF"/>
                  </a:highlight>
                  <a:latin typeface="+mj-lt"/>
                </a:rPr>
                <a:t>9</a:t>
              </a:r>
              <a:r>
                <a:rPr lang="ja-JP" altLang="en-US" b="0" i="0" dirty="0">
                  <a:solidFill>
                    <a:srgbClr val="333333"/>
                  </a:solidFill>
                  <a:effectLst/>
                  <a:highlight>
                    <a:srgbClr val="FFFFFF"/>
                  </a:highlight>
                  <a:latin typeface="+mj-lt"/>
                </a:rPr>
                <a:t>）</a:t>
              </a:r>
              <a:endParaRPr lang="en-US" altLang="ja-JP" b="0" i="0" dirty="0">
                <a:solidFill>
                  <a:srgbClr val="333333"/>
                </a:solidFill>
                <a:effectLst/>
                <a:highlight>
                  <a:srgbClr val="FFFFFF"/>
                </a:highlight>
                <a:latin typeface="+mj-lt"/>
              </a:endParaRPr>
            </a:p>
            <a:p>
              <a:r>
                <a:rPr kumimoji="1" lang="ja-JP" altLang="en-US" dirty="0">
                  <a:solidFill>
                    <a:srgbClr val="333333"/>
                  </a:solidFill>
                  <a:highlight>
                    <a:srgbClr val="FFFFFF"/>
                  </a:highlight>
                  <a:latin typeface="+mj-lt"/>
                </a:rPr>
                <a:t>（</a:t>
              </a:r>
              <a:r>
                <a:rPr kumimoji="1" lang="en-US" altLang="ja-JP" dirty="0">
                  <a:solidFill>
                    <a:srgbClr val="333333"/>
                  </a:solidFill>
                  <a:highlight>
                    <a:srgbClr val="FFFFFF"/>
                  </a:highlight>
                  <a:latin typeface="+mj-lt"/>
                </a:rPr>
                <a:t>scp-1645-jp-1</a:t>
              </a:r>
              <a:r>
                <a:rPr kumimoji="1" lang="ja-JP" altLang="en-US" dirty="0">
                  <a:solidFill>
                    <a:srgbClr val="333333"/>
                  </a:solidFill>
                  <a:highlight>
                    <a:srgbClr val="FFFFFF"/>
                  </a:highlight>
                  <a:latin typeface="+mj-lt"/>
                </a:rPr>
                <a:t>）</a:t>
              </a:r>
              <a:endParaRPr kumimoji="1" lang="ja-JP" altLang="en-US" dirty="0">
                <a:latin typeface="+mj-lt"/>
              </a:endParaRPr>
            </a:p>
          </p:txBody>
        </p:sp>
      </p:grpSp>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札幌市在住の</a:t>
            </a:r>
            <a:r>
              <a:rPr lang="en-US" altLang="ja-JP" dirty="0">
                <a:ln w="28575" cap="rnd" cmpd="sng">
                  <a:noFill/>
                  <a:prstDash val="lgDashDotDot"/>
                  <a:bevel/>
                </a:ln>
                <a:solidFill>
                  <a:sysClr val="windowText" lastClr="000000"/>
                </a:solidFill>
              </a:rPr>
              <a:t>45</a:t>
            </a:r>
            <a:r>
              <a:rPr lang="ja-JP" altLang="en-US" dirty="0">
                <a:ln w="28575" cap="rnd" cmpd="sng">
                  <a:noFill/>
                  <a:prstDash val="lgDashDotDot"/>
                  <a:bevel/>
                </a:ln>
                <a:solidFill>
                  <a:sysClr val="windowText" lastClr="000000"/>
                </a:solidFill>
              </a:rPr>
              <a:t>歳の男性が運転する軽トラックに、██町在住の</a:t>
            </a:r>
            <a:r>
              <a:rPr lang="en-US" altLang="ja-JP" dirty="0">
                <a:ln w="28575" cap="rnd" cmpd="sng">
                  <a:noFill/>
                  <a:prstDash val="lgDashDotDot"/>
                  <a:bevel/>
                </a:ln>
                <a:solidFill>
                  <a:sysClr val="windowText" lastClr="000000"/>
                </a:solidFill>
              </a:rPr>
              <a:t>9</a:t>
            </a:r>
            <a:r>
              <a:rPr lang="ja-JP" altLang="en-US" dirty="0">
                <a:ln w="28575" cap="rnd" cmpd="sng">
                  <a:noFill/>
                  <a:prstDash val="lgDashDotDot"/>
                  <a:bevel/>
                </a:ln>
                <a:solidFill>
                  <a:sysClr val="windowText" lastClr="000000"/>
                </a:solidFill>
              </a:rPr>
              <a:t>歳の女児（本名は雪島君葉。以後</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と表記）がはねられ、</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は搬送からおよそ</a:t>
            </a:r>
            <a:r>
              <a:rPr lang="en-US" altLang="ja-JP" dirty="0">
                <a:ln w="28575" cap="rnd" cmpd="sng">
                  <a:noFill/>
                  <a:prstDash val="lgDashDotDot"/>
                  <a:bevel/>
                </a:ln>
                <a:solidFill>
                  <a:sysClr val="windowText" lastClr="000000"/>
                </a:solidFill>
              </a:rPr>
              <a:t>2</a:t>
            </a:r>
            <a:r>
              <a:rPr lang="ja-JP" altLang="en-US" dirty="0">
                <a:ln w="28575" cap="rnd" cmpd="sng">
                  <a:noFill/>
                  <a:prstDash val="lgDashDotDot"/>
                  <a:bevel/>
                </a:ln>
                <a:solidFill>
                  <a:sysClr val="windowText" lastClr="000000"/>
                </a:solidFill>
              </a:rPr>
              <a:t>時間後に死亡し、男性は全治</a:t>
            </a:r>
            <a:r>
              <a:rPr lang="en-US" altLang="ja-JP" dirty="0">
                <a:ln w="28575" cap="rnd" cmpd="sng">
                  <a:noFill/>
                  <a:prstDash val="lgDashDotDot"/>
                  <a:bevel/>
                </a:ln>
                <a:solidFill>
                  <a:sysClr val="windowText" lastClr="000000"/>
                </a:solidFill>
              </a:rPr>
              <a:t>1</a:t>
            </a:r>
            <a:r>
              <a:rPr lang="ja-JP" altLang="en-US" dirty="0">
                <a:ln w="28575" cap="rnd" cmpd="sng">
                  <a:noFill/>
                  <a:prstDash val="lgDashDotDot"/>
                  <a:bevel/>
                </a:ln>
                <a:solidFill>
                  <a:sysClr val="windowText" lastClr="000000"/>
                </a:solidFill>
              </a:rPr>
              <a:t>ヶ月の怪我を負いました。事故現場は見通しが良く、</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の飛び出しが事故の原因とみられています。</a:t>
            </a:r>
          </a:p>
        </p:txBody>
      </p:sp>
      <p:grpSp>
        <p:nvGrpSpPr>
          <p:cNvPr id="11" name="グループ化 10">
            <a:extLst>
              <a:ext uri="{FF2B5EF4-FFF2-40B4-BE49-F238E27FC236}">
                <a16:creationId xmlns:a16="http://schemas.microsoft.com/office/drawing/2014/main" id="{2BB8B7A6-9940-EB73-13C5-9D08A2C7A972}"/>
              </a:ext>
            </a:extLst>
          </p:cNvPr>
          <p:cNvGrpSpPr/>
          <p:nvPr/>
        </p:nvGrpSpPr>
        <p:grpSpPr>
          <a:xfrm>
            <a:off x="3216075" y="2623457"/>
            <a:ext cx="3418115" cy="1611086"/>
            <a:chOff x="2155371" y="2554514"/>
            <a:chExt cx="3418115" cy="1611086"/>
          </a:xfrm>
        </p:grpSpPr>
        <p:sp>
          <p:nvSpPr>
            <p:cNvPr id="7" name="楕円 6">
              <a:extLst>
                <a:ext uri="{FF2B5EF4-FFF2-40B4-BE49-F238E27FC236}">
                  <a16:creationId xmlns:a16="http://schemas.microsoft.com/office/drawing/2014/main" id="{1D7130CD-C5DA-6AF9-69E2-F8B36BA722FF}"/>
                </a:ext>
              </a:extLst>
            </p:cNvPr>
            <p:cNvSpPr/>
            <p:nvPr/>
          </p:nvSpPr>
          <p:spPr>
            <a:xfrm>
              <a:off x="2525486" y="2895600"/>
              <a:ext cx="566057" cy="6096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D79A617-9819-47CA-D06F-7C7E14511395}"/>
                </a:ext>
              </a:extLst>
            </p:cNvPr>
            <p:cNvSpPr/>
            <p:nvPr/>
          </p:nvSpPr>
          <p:spPr>
            <a:xfrm>
              <a:off x="2405742" y="2895600"/>
              <a:ext cx="820058" cy="787400"/>
            </a:xfrm>
            <a:prstGeom prst="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D09332A-1B2D-D553-0592-E3416F37A714}"/>
                </a:ext>
              </a:extLst>
            </p:cNvPr>
            <p:cNvSpPr/>
            <p:nvPr/>
          </p:nvSpPr>
          <p:spPr>
            <a:xfrm>
              <a:off x="2815771" y="2554514"/>
              <a:ext cx="2757715" cy="16110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1E8A121-CD07-312A-6031-170FEF0694DA}"/>
                </a:ext>
              </a:extLst>
            </p:cNvPr>
            <p:cNvSpPr/>
            <p:nvPr/>
          </p:nvSpPr>
          <p:spPr>
            <a:xfrm>
              <a:off x="2155371" y="3505200"/>
              <a:ext cx="820058" cy="66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17596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1992 0.01713 L -0.01992 0.01737 C -0.01302 0.00811 -0.00677 -0.00301 0.00105 -0.00972 C 0.01342 -0.02013 0.02774 -0.02268 0.03998 -0.03356 C 0.04675 -0.03958 0.04662 -0.03912 0.05352 -0.04699 C 0.05664 -0.05046 0.05951 -0.05439 0.0625 -0.05763 C 0.07292 -0.06875 0.08282 -0.08171 0.09401 -0.08958 C 0.10209 -0.09537 0.09883 -0.0949 0.10313 -0.0949 L 0.10313 -0.09467 " pathEditMode="relative" rAng="0" ptsTypes="AAAAAAAAA">
                                      <p:cBhvr>
                                        <p:cTn id="8" dur="300" fill="hold"/>
                                        <p:tgtEl>
                                          <p:spTgt spid="10"/>
                                        </p:tgtEl>
                                        <p:attrNameLst>
                                          <p:attrName>ppt_x</p:attrName>
                                          <p:attrName>ppt_y</p:attrName>
                                        </p:attrNameLst>
                                      </p:cBhvr>
                                      <p:rCtr x="6146" y="-5602"/>
                                    </p:animMotion>
                                  </p:childTnLst>
                                </p:cTn>
                              </p:par>
                              <p:par>
                                <p:cTn id="9" presetID="0" presetClass="path" presetSubtype="0" accel="50000" decel="50000" fill="hold" nodeType="withEffect">
                                  <p:stCondLst>
                                    <p:cond delay="0"/>
                                  </p:stCondLst>
                                  <p:childTnLst>
                                    <p:animMotion origin="layout" path="M 3.95833E-6 -2.96296E-6 L 3.95833E-6 0.00023 L -0.00704 -0.01227 C -0.00808 -0.01412 -0.00912 -0.01527 -0.01016 -0.01713 C -0.01563 -0.02685 -0.01211 -0.02315 -0.01706 -0.02685 C -0.02318 -0.02384 -0.02943 -0.02152 -0.03568 -0.01713 C -0.0375 -0.01574 -0.03907 -0.01157 -0.04102 -0.00972 C -0.04349 -0.0074 -0.0461 -0.00671 -0.0487 -0.00486 C -0.05157 -0.00277 -0.05443 0.00047 -0.05717 0.00255 C -0.05873 0.00371 -0.06029 0.00463 -0.06185 0.0051 C -0.07032 0.00718 -0.07878 0.00857 -0.08737 0.00996 C -0.11081 0.00579 -0.09805 0.02223 -0.10196 -0.00231 C -0.10222 -0.0044 -0.103 -0.00578 -0.10339 -0.00717 L -0.10339 -0.00694 L -0.10339 -0.00717 L -0.10339 -0.00694 L -0.10339 -0.00717 " pathEditMode="relative" rAng="0" ptsTypes="AAAAAAAAAAAAAAAAA">
                                      <p:cBhvr>
                                        <p:cTn id="10" dur="300" fill="hold"/>
                                        <p:tgtEl>
                                          <p:spTgt spid="11"/>
                                        </p:tgtEl>
                                        <p:attrNameLst>
                                          <p:attrName>ppt_x</p:attrName>
                                          <p:attrName>ppt_y</p:attrName>
                                        </p:attrNameLst>
                                      </p:cBhvr>
                                      <p:rCtr x="-5169" y="-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D6062BEF-B5BA-8742-0A97-5E5952B7AE67}"/>
              </a:ext>
            </a:extLst>
          </p:cNvPr>
          <p:cNvGrpSpPr/>
          <p:nvPr/>
        </p:nvGrpSpPr>
        <p:grpSpPr>
          <a:xfrm>
            <a:off x="923809" y="2797628"/>
            <a:ext cx="4433124" cy="1735880"/>
            <a:chOff x="2201066" y="2623457"/>
            <a:chExt cx="4433124" cy="1735880"/>
          </a:xfrm>
        </p:grpSpPr>
        <p:sp>
          <p:nvSpPr>
            <p:cNvPr id="3" name="楕円 2">
              <a:extLst>
                <a:ext uri="{FF2B5EF4-FFF2-40B4-BE49-F238E27FC236}">
                  <a16:creationId xmlns:a16="http://schemas.microsoft.com/office/drawing/2014/main" id="{E13CF518-872E-4B7F-1EE0-81BAC4E8C9A8}"/>
                </a:ext>
              </a:extLst>
            </p:cNvPr>
            <p:cNvSpPr/>
            <p:nvPr/>
          </p:nvSpPr>
          <p:spPr>
            <a:xfrm>
              <a:off x="2201066" y="3488480"/>
              <a:ext cx="870857" cy="870857"/>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8324D0FD-9CD3-948A-D4C6-E32C0814BAD8}"/>
                </a:ext>
              </a:extLst>
            </p:cNvPr>
            <p:cNvGrpSpPr/>
            <p:nvPr/>
          </p:nvGrpSpPr>
          <p:grpSpPr>
            <a:xfrm>
              <a:off x="3216075" y="2623457"/>
              <a:ext cx="3418115" cy="1611086"/>
              <a:chOff x="2155371" y="2554514"/>
              <a:chExt cx="3418115" cy="1611086"/>
            </a:xfrm>
          </p:grpSpPr>
          <p:sp>
            <p:nvSpPr>
              <p:cNvPr id="6" name="楕円 5">
                <a:extLst>
                  <a:ext uri="{FF2B5EF4-FFF2-40B4-BE49-F238E27FC236}">
                    <a16:creationId xmlns:a16="http://schemas.microsoft.com/office/drawing/2014/main" id="{BC6CE067-BE20-A1A4-B3BA-5FA49C5D57C2}"/>
                  </a:ext>
                </a:extLst>
              </p:cNvPr>
              <p:cNvSpPr/>
              <p:nvPr/>
            </p:nvSpPr>
            <p:spPr>
              <a:xfrm>
                <a:off x="2525486" y="2895600"/>
                <a:ext cx="566057" cy="6096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D858DEA5-3704-01FA-359F-7783B3F055DC}"/>
                  </a:ext>
                </a:extLst>
              </p:cNvPr>
              <p:cNvSpPr/>
              <p:nvPr/>
            </p:nvSpPr>
            <p:spPr>
              <a:xfrm>
                <a:off x="2405742" y="2895600"/>
                <a:ext cx="820058" cy="787400"/>
              </a:xfrm>
              <a:prstGeom prst="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0EDB67F-7350-4E3F-633C-3CF765B47DF5}"/>
                  </a:ext>
                </a:extLst>
              </p:cNvPr>
              <p:cNvSpPr/>
              <p:nvPr/>
            </p:nvSpPr>
            <p:spPr>
              <a:xfrm>
                <a:off x="2815771" y="2554514"/>
                <a:ext cx="2757715" cy="16110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9691E1C-A5D6-E3A2-327A-0F46A421C11D}"/>
                  </a:ext>
                </a:extLst>
              </p:cNvPr>
              <p:cNvSpPr/>
              <p:nvPr/>
            </p:nvSpPr>
            <p:spPr>
              <a:xfrm>
                <a:off x="2155371" y="3505200"/>
                <a:ext cx="820058" cy="66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1" name="乗算記号 10">
            <a:extLst>
              <a:ext uri="{FF2B5EF4-FFF2-40B4-BE49-F238E27FC236}">
                <a16:creationId xmlns:a16="http://schemas.microsoft.com/office/drawing/2014/main" id="{4E4E3EF3-30B1-2D75-C985-F8F93D4F7836}"/>
              </a:ext>
            </a:extLst>
          </p:cNvPr>
          <p:cNvSpPr/>
          <p:nvPr/>
        </p:nvSpPr>
        <p:spPr>
          <a:xfrm>
            <a:off x="-1143074" y="330388"/>
            <a:ext cx="6664525" cy="6664525"/>
          </a:xfrm>
          <a:prstGeom prst="mathMultiply">
            <a:avLst>
              <a:gd name="adj1" fmla="val 10033"/>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7CEBDC4-C278-A3C7-F42B-96D571CB1BE4}"/>
              </a:ext>
            </a:extLst>
          </p:cNvPr>
          <p:cNvSpPr txBox="1"/>
          <p:nvPr/>
        </p:nvSpPr>
        <p:spPr>
          <a:xfrm>
            <a:off x="5994400" y="2293257"/>
            <a:ext cx="9201147" cy="769441"/>
          </a:xfrm>
          <a:prstGeom prst="rect">
            <a:avLst/>
          </a:prstGeom>
          <a:noFill/>
        </p:spPr>
        <p:txBody>
          <a:bodyPr wrap="square" rtlCol="0">
            <a:spAutoFit/>
          </a:bodyPr>
          <a:lstStyle/>
          <a:p>
            <a:r>
              <a:rPr kumimoji="1"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9999</a:t>
            </a:r>
            <a:r>
              <a:rPr kumimoji="1"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日</a:t>
            </a:r>
            <a:r>
              <a:rPr kumimoji="1" lang="ja-JP" altLang="en-US" sz="4400" dirty="0">
                <a:latin typeface="HGP行書体" panose="03000600000000000000" pitchFamily="66" charset="-128"/>
                <a:ea typeface="HGP行書体" panose="03000600000000000000" pitchFamily="66" charset="-128"/>
              </a:rPr>
              <a:t>なかった！</a:t>
            </a:r>
          </a:p>
        </p:txBody>
      </p:sp>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以前に██町で交通死亡事故が発生したのは</a:t>
            </a:r>
            <a:r>
              <a:rPr lang="en-US" altLang="ja-JP" dirty="0">
                <a:ln w="28575" cap="rnd" cmpd="sng">
                  <a:noFill/>
                  <a:prstDash val="lgDashDotDot"/>
                  <a:bevel/>
                </a:ln>
                <a:solidFill>
                  <a:sysClr val="windowText" lastClr="000000"/>
                </a:solidFill>
              </a:rPr>
              <a:t>1992</a:t>
            </a:r>
            <a:r>
              <a:rPr lang="ja-JP" altLang="en-US" dirty="0">
                <a:ln w="28575" cap="rnd" cmpd="sng">
                  <a:noFill/>
                  <a:prstDash val="lgDashDotDot"/>
                  <a:bevel/>
                </a:ln>
                <a:solidFill>
                  <a:sysClr val="windowText" lastClr="000000"/>
                </a:solidFill>
              </a:rPr>
              <a:t>年</a:t>
            </a:r>
            <a:r>
              <a:rPr lang="en-US" altLang="ja-JP" dirty="0">
                <a:ln w="28575" cap="rnd" cmpd="sng">
                  <a:noFill/>
                  <a:prstDash val="lgDashDotDot"/>
                  <a:bevel/>
                </a:ln>
                <a:solidFill>
                  <a:sysClr val="windowText" lastClr="000000"/>
                </a:solidFill>
              </a:rPr>
              <a:t>3</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15</a:t>
            </a:r>
            <a:r>
              <a:rPr lang="ja-JP" altLang="en-US" dirty="0">
                <a:ln w="28575" cap="rnd" cmpd="sng">
                  <a:noFill/>
                  <a:prstDash val="lgDashDotDot"/>
                  <a:bevel/>
                </a:ln>
                <a:solidFill>
                  <a:sysClr val="windowText" lastClr="000000"/>
                </a:solidFill>
              </a:rPr>
              <a:t>日が最後で、以後</a:t>
            </a:r>
            <a:r>
              <a:rPr lang="en-US" altLang="ja-JP" dirty="0">
                <a:ln w="28575" cap="rnd" cmpd="sng">
                  <a:noFill/>
                  <a:prstDash val="lgDashDotDot"/>
                  <a:bevel/>
                </a:ln>
                <a:solidFill>
                  <a:sysClr val="windowText" lastClr="000000"/>
                </a:solidFill>
              </a:rPr>
              <a:t>9999</a:t>
            </a:r>
            <a:r>
              <a:rPr lang="ja-JP" altLang="en-US" dirty="0">
                <a:ln w="28575" cap="rnd" cmpd="sng">
                  <a:noFill/>
                  <a:prstDash val="lgDashDotDot"/>
                  <a:bevel/>
                </a:ln>
                <a:solidFill>
                  <a:sysClr val="windowText" lastClr="000000"/>
                </a:solidFill>
              </a:rPr>
              <a:t>日間死亡事故は</a:t>
            </a:r>
            <a:r>
              <a:rPr lang="en-US" altLang="ja-JP" dirty="0">
                <a:ln w="28575" cap="rnd" cmpd="sng">
                  <a:noFill/>
                  <a:prstDash val="lgDashDotDot"/>
                  <a:bevel/>
                </a:ln>
                <a:solidFill>
                  <a:sysClr val="windowText" lastClr="000000"/>
                </a:solidFill>
              </a:rPr>
              <a:t>1</a:t>
            </a:r>
            <a:r>
              <a:rPr lang="ja-JP" altLang="en-US" dirty="0">
                <a:ln w="28575" cap="rnd" cmpd="sng">
                  <a:noFill/>
                  <a:prstDash val="lgDashDotDot"/>
                  <a:bevel/>
                </a:ln>
                <a:solidFill>
                  <a:sysClr val="windowText" lastClr="000000"/>
                </a:solidFill>
              </a:rPr>
              <a:t>回も発生していませんでした。</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Tree>
    <p:extLst>
      <p:ext uri="{BB962C8B-B14F-4D97-AF65-F5344CB8AC3E}">
        <p14:creationId xmlns:p14="http://schemas.microsoft.com/office/powerpoint/2010/main" val="27979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8</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3</a:t>
            </a:r>
            <a:r>
              <a:rPr lang="ja-JP" altLang="en-US" dirty="0">
                <a:ln w="28575" cap="rnd" cmpd="sng">
                  <a:noFill/>
                  <a:prstDash val="lgDashDotDot"/>
                  <a:bevel/>
                </a:ln>
                <a:solidFill>
                  <a:sysClr val="windowText" lastClr="000000"/>
                </a:solidFill>
              </a:rPr>
              <a:t>日と</a:t>
            </a:r>
            <a:r>
              <a:rPr lang="en-US" altLang="ja-JP" dirty="0">
                <a:ln w="28575" cap="rnd" cmpd="sng">
                  <a:noFill/>
                  <a:prstDash val="lgDashDotDot"/>
                  <a:bevel/>
                </a:ln>
                <a:solidFill>
                  <a:sysClr val="windowText" lastClr="000000"/>
                </a:solidFill>
              </a:rPr>
              <a:t>4</a:t>
            </a:r>
            <a:r>
              <a:rPr lang="ja-JP" altLang="en-US" dirty="0">
                <a:ln w="28575" cap="rnd" cmpd="sng">
                  <a:noFill/>
                  <a:prstDash val="lgDashDotDot"/>
                  <a:bevel/>
                </a:ln>
                <a:solidFill>
                  <a:sysClr val="windowText" lastClr="000000"/>
                </a:solidFill>
              </a:rPr>
              <a:t>日に町役場と隣接する公園で行われる予定だった夏祭りにて交通死亡事故ゼロ記録</a:t>
            </a:r>
            <a:r>
              <a:rPr lang="en-US" altLang="ja-JP" dirty="0">
                <a:ln w="28575" cap="rnd" cmpd="sng">
                  <a:noFill/>
                  <a:prstDash val="lgDashDotDot"/>
                  <a:bevel/>
                </a:ln>
                <a:solidFill>
                  <a:sysClr val="windowText" lastClr="000000"/>
                </a:solidFill>
              </a:rPr>
              <a:t>10000</a:t>
            </a:r>
            <a:r>
              <a:rPr lang="ja-JP" altLang="en-US" dirty="0">
                <a:ln w="28575" cap="rnd" cmpd="sng">
                  <a:noFill/>
                  <a:prstDash val="lgDashDotDot"/>
                  <a:bevel/>
                </a:ln>
                <a:solidFill>
                  <a:sysClr val="windowText" lastClr="000000"/>
                </a:solidFill>
              </a:rPr>
              <a:t>日達成を記念するイベントが開かれる予定でしたが、</a:t>
            </a:r>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が発生したため中止されました。</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pic>
        <p:nvPicPr>
          <p:cNvPr id="4" name="グラフィックス 3" descr="サーカス小屋 単色塗りつぶし">
            <a:extLst>
              <a:ext uri="{FF2B5EF4-FFF2-40B4-BE49-F238E27FC236}">
                <a16:creationId xmlns:a16="http://schemas.microsoft.com/office/drawing/2014/main" id="{849BFAD5-5FCF-D96A-EDCA-B321E9FE1E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1559" y="1901371"/>
            <a:ext cx="3055257" cy="3055257"/>
          </a:xfrm>
          <a:prstGeom prst="rect">
            <a:avLst/>
          </a:prstGeom>
        </p:spPr>
      </p:pic>
      <p:sp>
        <p:nvSpPr>
          <p:cNvPr id="11" name="乗算記号 10">
            <a:extLst>
              <a:ext uri="{FF2B5EF4-FFF2-40B4-BE49-F238E27FC236}">
                <a16:creationId xmlns:a16="http://schemas.microsoft.com/office/drawing/2014/main" id="{4E4E3EF3-30B1-2D75-C985-F8F93D4F7836}"/>
              </a:ext>
            </a:extLst>
          </p:cNvPr>
          <p:cNvSpPr/>
          <p:nvPr/>
        </p:nvSpPr>
        <p:spPr>
          <a:xfrm>
            <a:off x="-1143074" y="330388"/>
            <a:ext cx="6664525" cy="6664525"/>
          </a:xfrm>
          <a:prstGeom prst="mathMultiply">
            <a:avLst>
              <a:gd name="adj1" fmla="val 10033"/>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404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吹き出し: 角を丸めた四角形 14">
            <a:extLst>
              <a:ext uri="{FF2B5EF4-FFF2-40B4-BE49-F238E27FC236}">
                <a16:creationId xmlns:a16="http://schemas.microsoft.com/office/drawing/2014/main" id="{221A3CC8-3E02-51EC-CC39-03CCD396247D}"/>
              </a:ext>
            </a:extLst>
          </p:cNvPr>
          <p:cNvSpPr/>
          <p:nvPr/>
        </p:nvSpPr>
        <p:spPr>
          <a:xfrm>
            <a:off x="502894" y="2307771"/>
            <a:ext cx="5433449" cy="2656115"/>
          </a:xfrm>
          <a:prstGeom prst="wedgeRoundRectCallout">
            <a:avLst>
              <a:gd name="adj1" fmla="val 59840"/>
              <a:gd name="adj2" fmla="val 176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は事件の概要を認識した人物に、</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やその近親者に対する強い憎悪・害心を発生させるミーム的な異常性を有しています。</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grpSp>
        <p:nvGrpSpPr>
          <p:cNvPr id="2" name="グループ化 1">
            <a:extLst>
              <a:ext uri="{FF2B5EF4-FFF2-40B4-BE49-F238E27FC236}">
                <a16:creationId xmlns:a16="http://schemas.microsoft.com/office/drawing/2014/main" id="{E83E9349-2509-C08F-A72E-514E66E6EA50}"/>
              </a:ext>
            </a:extLst>
          </p:cNvPr>
          <p:cNvGrpSpPr/>
          <p:nvPr/>
        </p:nvGrpSpPr>
        <p:grpSpPr>
          <a:xfrm>
            <a:off x="502894" y="2783114"/>
            <a:ext cx="4433124" cy="1735880"/>
            <a:chOff x="2201066" y="2623457"/>
            <a:chExt cx="4433124" cy="1735880"/>
          </a:xfrm>
        </p:grpSpPr>
        <p:sp>
          <p:nvSpPr>
            <p:cNvPr id="3" name="楕円 2">
              <a:extLst>
                <a:ext uri="{FF2B5EF4-FFF2-40B4-BE49-F238E27FC236}">
                  <a16:creationId xmlns:a16="http://schemas.microsoft.com/office/drawing/2014/main" id="{8200C555-ECC5-B526-FA6A-1204F760E9AD}"/>
                </a:ext>
              </a:extLst>
            </p:cNvPr>
            <p:cNvSpPr/>
            <p:nvPr/>
          </p:nvSpPr>
          <p:spPr>
            <a:xfrm>
              <a:off x="2201066" y="3488480"/>
              <a:ext cx="870857" cy="870857"/>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E6203969-C57E-58E9-0024-438352AA6F9B}"/>
                </a:ext>
              </a:extLst>
            </p:cNvPr>
            <p:cNvGrpSpPr/>
            <p:nvPr/>
          </p:nvGrpSpPr>
          <p:grpSpPr>
            <a:xfrm>
              <a:off x="3216075" y="2623457"/>
              <a:ext cx="3418115" cy="1611086"/>
              <a:chOff x="2155371" y="2554514"/>
              <a:chExt cx="3418115" cy="1611086"/>
            </a:xfrm>
          </p:grpSpPr>
          <p:sp>
            <p:nvSpPr>
              <p:cNvPr id="6" name="楕円 5">
                <a:extLst>
                  <a:ext uri="{FF2B5EF4-FFF2-40B4-BE49-F238E27FC236}">
                    <a16:creationId xmlns:a16="http://schemas.microsoft.com/office/drawing/2014/main" id="{0E7E3138-E76B-90F3-0BBB-7AED6C8C8362}"/>
                  </a:ext>
                </a:extLst>
              </p:cNvPr>
              <p:cNvSpPr/>
              <p:nvPr/>
            </p:nvSpPr>
            <p:spPr>
              <a:xfrm>
                <a:off x="2525486" y="2895600"/>
                <a:ext cx="566057" cy="6096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ACD241A-3FFA-44EE-B06C-7E9B0B9FBE87}"/>
                  </a:ext>
                </a:extLst>
              </p:cNvPr>
              <p:cNvSpPr/>
              <p:nvPr/>
            </p:nvSpPr>
            <p:spPr>
              <a:xfrm>
                <a:off x="2405742" y="2895600"/>
                <a:ext cx="820058" cy="787400"/>
              </a:xfrm>
              <a:prstGeom prst="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76F550D-1ABD-EE7A-3664-F74A0772A7BB}"/>
                  </a:ext>
                </a:extLst>
              </p:cNvPr>
              <p:cNvSpPr/>
              <p:nvPr/>
            </p:nvSpPr>
            <p:spPr>
              <a:xfrm>
                <a:off x="2815771" y="2554514"/>
                <a:ext cx="2757715" cy="16110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18F9E7A-BB71-A09B-E3F0-8F30CBA1964F}"/>
                  </a:ext>
                </a:extLst>
              </p:cNvPr>
              <p:cNvSpPr/>
              <p:nvPr/>
            </p:nvSpPr>
            <p:spPr>
              <a:xfrm>
                <a:off x="2155371" y="3505200"/>
                <a:ext cx="820058" cy="66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2" name="楕円 11">
            <a:extLst>
              <a:ext uri="{FF2B5EF4-FFF2-40B4-BE49-F238E27FC236}">
                <a16:creationId xmlns:a16="http://schemas.microsoft.com/office/drawing/2014/main" id="{46D3FA05-9431-0B5B-5241-7CE1CD56D798}"/>
              </a:ext>
            </a:extLst>
          </p:cNvPr>
          <p:cNvSpPr/>
          <p:nvPr/>
        </p:nvSpPr>
        <p:spPr>
          <a:xfrm>
            <a:off x="6450441" y="2907908"/>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3550A6B8-4043-AAF4-F683-9734F1B98021}"/>
              </a:ext>
            </a:extLst>
          </p:cNvPr>
          <p:cNvSpPr txBox="1"/>
          <p:nvPr/>
        </p:nvSpPr>
        <p:spPr>
          <a:xfrm>
            <a:off x="6574972" y="2344839"/>
            <a:ext cx="6096000" cy="369332"/>
          </a:xfrm>
          <a:prstGeom prst="rect">
            <a:avLst/>
          </a:prstGeom>
          <a:noFill/>
        </p:spPr>
        <p:txBody>
          <a:bodyPr wrap="square">
            <a:spAutoFit/>
          </a:bodyPr>
          <a:lstStyle/>
          <a:p>
            <a:r>
              <a:rPr lang="en-US" altLang="ja-JP" b="0" i="0" dirty="0">
                <a:solidFill>
                  <a:srgbClr val="333333"/>
                </a:solidFill>
                <a:effectLst/>
                <a:highlight>
                  <a:srgbClr val="FFFFFF"/>
                </a:highlight>
                <a:latin typeface="verdana" panose="020B0604030504040204" pitchFamily="34" charset="0"/>
              </a:rPr>
              <a:t>98.7</a:t>
            </a:r>
            <a:r>
              <a:rPr lang="ja-JP" altLang="en-US" b="0" i="0" dirty="0">
                <a:solidFill>
                  <a:srgbClr val="333333"/>
                </a:solidFill>
                <a:effectLst/>
                <a:highlight>
                  <a:srgbClr val="FFFFFF"/>
                </a:highlight>
                <a:latin typeface="verdana" panose="020B0604030504040204" pitchFamily="34" charset="0"/>
              </a:rPr>
              <a:t>％の確率で感染</a:t>
            </a:r>
            <a:endParaRPr lang="ja-JP" altLang="en-US" dirty="0"/>
          </a:p>
        </p:txBody>
      </p:sp>
    </p:spTree>
    <p:extLst>
      <p:ext uri="{BB962C8B-B14F-4D97-AF65-F5344CB8AC3E}">
        <p14:creationId xmlns:p14="http://schemas.microsoft.com/office/powerpoint/2010/main" val="309860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mph" presetSubtype="10" repeatCount="indefinite" fill="hold" grpId="0" nodeType="withEffect">
                                  <p:stCondLst>
                                    <p:cond delay="1000"/>
                                  </p:stCondLst>
                                  <p:childTnLst>
                                    <p:animClr clrSpc="hsl" dir="ccw">
                                      <p:cBhvr>
                                        <p:cTn id="8" dur="2000" fill="hold"/>
                                        <p:tgtEl>
                                          <p:spTgt spid="12"/>
                                        </p:tgtEl>
                                        <p:attrNameLst>
                                          <p:attrName>fillcolor</p:attrName>
                                        </p:attrNameLst>
                                      </p:cBhvr>
                                      <p:to>
                                        <a:srgbClr val="156082"/>
                                      </p:to>
                                    </p:animClr>
                                    <p:set>
                                      <p:cBhvr>
                                        <p:cTn id="9" dur="2000" fill="hold"/>
                                        <p:tgtEl>
                                          <p:spTgt spid="12"/>
                                        </p:tgtEl>
                                        <p:attrNameLst>
                                          <p:attrName>fill.type</p:attrName>
                                        </p:attrNameLst>
                                      </p:cBhvr>
                                      <p:to>
                                        <p:strVal val="solid"/>
                                      </p:to>
                                    </p:set>
                                    <p:set>
                                      <p:cBhvr>
                                        <p:cTn id="10"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吹き出し: 角を丸めた四角形 14">
            <a:extLst>
              <a:ext uri="{FF2B5EF4-FFF2-40B4-BE49-F238E27FC236}">
                <a16:creationId xmlns:a16="http://schemas.microsoft.com/office/drawing/2014/main" id="{221A3CC8-3E02-51EC-CC39-03CCD396247D}"/>
              </a:ext>
            </a:extLst>
          </p:cNvPr>
          <p:cNvSpPr/>
          <p:nvPr/>
        </p:nvSpPr>
        <p:spPr>
          <a:xfrm>
            <a:off x="502894" y="1451429"/>
            <a:ext cx="5433449" cy="3512457"/>
          </a:xfrm>
          <a:prstGeom prst="wedgeRoundRectCallout">
            <a:avLst>
              <a:gd name="adj1" fmla="val 59840"/>
              <a:gd name="adj2" fmla="val 176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交通死亡事故ゼロ記録</a:t>
            </a:r>
            <a:r>
              <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10000</a:t>
            </a: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日達成を妨害した罪は重い</a:t>
            </a:r>
            <a:r>
              <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a:t>
            </a:r>
            <a:endPar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endParaRPr>
          </a:p>
        </p:txBody>
      </p:sp>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ミームの感染者に</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への攻撃を行う理由を問うと、「</a:t>
            </a:r>
            <a:r>
              <a:rPr lang="en-US" altLang="ja-JP" dirty="0">
                <a:ln w="28575" cap="rnd" cmpd="sng">
                  <a:noFill/>
                  <a:prstDash val="lgDashDotDot"/>
                  <a:bevel/>
                </a:ln>
                <a:solidFill>
                  <a:sysClr val="windowText" lastClr="000000"/>
                </a:solidFill>
              </a:rPr>
              <a:t>『</a:t>
            </a:r>
            <a:r>
              <a:rPr lang="ja-JP" altLang="en-US" dirty="0">
                <a:ln w="28575" cap="rnd" cmpd="sng">
                  <a:noFill/>
                  <a:prstDash val="lgDashDotDot"/>
                  <a:bevel/>
                </a:ln>
                <a:solidFill>
                  <a:sysClr val="windowText" lastClr="000000"/>
                </a:solidFill>
              </a:rPr>
              <a:t>交通死亡事故ゼロ記録</a:t>
            </a:r>
            <a:r>
              <a:rPr lang="en-US" altLang="ja-JP" dirty="0">
                <a:ln w="28575" cap="rnd" cmpd="sng">
                  <a:noFill/>
                  <a:prstDash val="lgDashDotDot"/>
                  <a:bevel/>
                </a:ln>
                <a:solidFill>
                  <a:sysClr val="windowText" lastClr="000000"/>
                </a:solidFill>
              </a:rPr>
              <a:t>』10000</a:t>
            </a:r>
            <a:r>
              <a:rPr lang="ja-JP" altLang="en-US" dirty="0">
                <a:ln w="28575" cap="rnd" cmpd="sng">
                  <a:noFill/>
                  <a:prstDash val="lgDashDotDot"/>
                  <a:bevel/>
                </a:ln>
                <a:solidFill>
                  <a:sysClr val="windowText" lastClr="000000"/>
                </a:solidFill>
              </a:rPr>
              <a:t>日達成を妨害した罪は重い」という旨のコメントを残します。これは元々██町の住民ではなかった者、感染以前は記録に関心がなかったと思われる者にも共通しています。一方で加害者の男性に関連する憎悪の発生は一切確認されていません。</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a:off x="6450441" y="2907908"/>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17547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mph" presetSubtype="10" repeatCount="indefinite" fill="hold" grpId="0" nodeType="withEffect">
                                  <p:stCondLst>
                                    <p:cond delay="0"/>
                                  </p:stCondLst>
                                  <p:childTnLst>
                                    <p:animClr clrSpc="hsl" dir="ccw">
                                      <p:cBhvr>
                                        <p:cTn id="8" dur="2000" fill="hold"/>
                                        <p:tgtEl>
                                          <p:spTgt spid="12"/>
                                        </p:tgtEl>
                                        <p:attrNameLst>
                                          <p:attrName>fillcolor</p:attrName>
                                        </p:attrNameLst>
                                      </p:cBhvr>
                                      <p:to>
                                        <a:srgbClr val="156082"/>
                                      </p:to>
                                    </p:animClr>
                                    <p:set>
                                      <p:cBhvr>
                                        <p:cTn id="9" dur="2000" fill="hold"/>
                                        <p:tgtEl>
                                          <p:spTgt spid="12"/>
                                        </p:tgtEl>
                                        <p:attrNameLst>
                                          <p:attrName>fill.type</p:attrName>
                                        </p:attrNameLst>
                                      </p:cBhvr>
                                      <p:to>
                                        <p:strVal val="solid"/>
                                      </p:to>
                                    </p:set>
                                    <p:set>
                                      <p:cBhvr>
                                        <p:cTn id="10"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055C4-2156-2623-F006-E321ACDB5048}"/>
              </a:ext>
            </a:extLst>
          </p:cNvPr>
          <p:cNvSpPr>
            <a:spLocks noGrp="1"/>
          </p:cNvSpPr>
          <p:nvPr>
            <p:ph type="ctrTitle"/>
          </p:nvPr>
        </p:nvSpPr>
        <p:spPr/>
        <p:txBody>
          <a:bodyPr>
            <a:normAutofit fontScale="90000"/>
          </a:bodyPr>
          <a:lstStyle/>
          <a:p>
            <a:r>
              <a:rPr lang="ja-JP" altLang="en-US" dirty="0"/>
              <a:t>財団が収容に成功するまでに</a:t>
            </a:r>
            <a:r>
              <a:rPr lang="en-US" altLang="ja-JP" dirty="0"/>
              <a:t>SCP-1645-JP</a:t>
            </a:r>
            <a:r>
              <a:rPr lang="ja-JP" altLang="en-US" dirty="0"/>
              <a:t>により発生した被害（および二次被害）</a:t>
            </a:r>
          </a:p>
        </p:txBody>
      </p:sp>
    </p:spTree>
    <p:extLst>
      <p:ext uri="{BB962C8B-B14F-4D97-AF65-F5344CB8AC3E}">
        <p14:creationId xmlns:p14="http://schemas.microsoft.com/office/powerpoint/2010/main" val="3222256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口頭会話やインターネット上での</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や関係者に対する誹謗中傷、デマの拡散。犯罪を仄めかす書き込みも確認できる。事故の詳細と共に情報が拡散されたため、ミームの感染が広まる原因となった。</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a:off x="5811812" y="2225737"/>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28E34BF3-18CF-45F2-1392-E409658DF4CC}"/>
              </a:ext>
            </a:extLst>
          </p:cNvPr>
          <p:cNvSpPr/>
          <p:nvPr/>
        </p:nvSpPr>
        <p:spPr>
          <a:xfrm>
            <a:off x="-141330" y="108857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このやろどうしてくれるんだ</a:t>
            </a:r>
            <a:endPar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endParaRPr>
          </a:p>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オラー！</a:t>
            </a:r>
          </a:p>
        </p:txBody>
      </p:sp>
    </p:spTree>
    <p:extLst>
      <p:ext uri="{BB962C8B-B14F-4D97-AF65-F5344CB8AC3E}">
        <p14:creationId xmlns:p14="http://schemas.microsoft.com/office/powerpoint/2010/main" val="261254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mph" presetSubtype="10" repeatCount="indefinite" fill="hold" grpId="0" nodeType="withEffect">
                                  <p:stCondLst>
                                    <p:cond delay="0"/>
                                  </p:stCondLst>
                                  <p:childTnLst>
                                    <p:animClr clrSpc="hsl" dir="ccw">
                                      <p:cBhvr>
                                        <p:cTn id="8" dur="2000" fill="hold"/>
                                        <p:tgtEl>
                                          <p:spTgt spid="12"/>
                                        </p:tgtEl>
                                        <p:attrNameLst>
                                          <p:attrName>fillcolor</p:attrName>
                                        </p:attrNameLst>
                                      </p:cBhvr>
                                      <p:to>
                                        <a:srgbClr val="156082"/>
                                      </p:to>
                                    </p:animClr>
                                    <p:set>
                                      <p:cBhvr>
                                        <p:cTn id="9" dur="2000" fill="hold"/>
                                        <p:tgtEl>
                                          <p:spTgt spid="12"/>
                                        </p:tgtEl>
                                        <p:attrNameLst>
                                          <p:attrName>fill.type</p:attrName>
                                        </p:attrNameLst>
                                      </p:cBhvr>
                                      <p:to>
                                        <p:strVal val="solid"/>
                                      </p:to>
                                    </p:set>
                                    <p:set>
                                      <p:cBhvr>
                                        <p:cTn id="10" dur="2000" fill="hold"/>
                                        <p:tgtEl>
                                          <p:spTgt spid="12"/>
                                        </p:tgtEl>
                                        <p:attrNameLst>
                                          <p:attrName>fill.on</p:attrName>
                                        </p:attrNameLst>
                                      </p:cBhvr>
                                      <p:to>
                                        <p:strVal val="true"/>
                                      </p:to>
                                    </p:set>
                                  </p:childTnLst>
                                </p:cTn>
                              </p:par>
                              <p:par>
                                <p:cTn id="11" presetID="10" presetClass="entr" presetSubtype="0" fill="hold" grpId="1"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6" presetClass="emph" presetSubtype="0" fill="hold" grpId="0" nodeType="withEffect">
                                  <p:stCondLst>
                                    <p:cond delay="0"/>
                                  </p:stCondLst>
                                  <p:childTnLst>
                                    <p:animScale>
                                      <p:cBhvr>
                                        <p:cTn id="15" dur="5000" fill="hold"/>
                                        <p:tgtEl>
                                          <p:spTgt spid="2"/>
                                        </p:tgtEl>
                                      </p:cBhvr>
                                      <p:by x="400000" y="400000"/>
                                    </p:animScale>
                                  </p:childTnLst>
                                </p:cTn>
                              </p:par>
                              <p:par>
                                <p:cTn id="16" presetID="42" presetClass="exit" presetSubtype="0" fill="hold" grpId="2" nodeType="withEffect">
                                  <p:stCondLst>
                                    <p:cond delay="0"/>
                                  </p:stCondLst>
                                  <p:childTnLst>
                                    <p:animEffect transition="out" filter="fade">
                                      <p:cBhvr>
                                        <p:cTn id="17" dur="5000"/>
                                        <p:tgtEl>
                                          <p:spTgt spid="2"/>
                                        </p:tgtEl>
                                      </p:cBhvr>
                                    </p:animEffect>
                                    <p:anim calcmode="lin" valueType="num">
                                      <p:cBhvr>
                                        <p:cTn id="18" dur="5000"/>
                                        <p:tgtEl>
                                          <p:spTgt spid="2"/>
                                        </p:tgtEl>
                                        <p:attrNameLst>
                                          <p:attrName>ppt_x</p:attrName>
                                        </p:attrNameLst>
                                      </p:cBhvr>
                                      <p:tavLst>
                                        <p:tav tm="0">
                                          <p:val>
                                            <p:strVal val="ppt_x"/>
                                          </p:val>
                                        </p:tav>
                                        <p:tav tm="100000">
                                          <p:val>
                                            <p:strVal val="ppt_x"/>
                                          </p:val>
                                        </p:tav>
                                      </p:tavLst>
                                    </p:anim>
                                    <p:anim calcmode="lin" valueType="num">
                                      <p:cBhvr>
                                        <p:cTn id="19" dur="5000"/>
                                        <p:tgtEl>
                                          <p:spTgt spid="2"/>
                                        </p:tgtEl>
                                        <p:attrNameLst>
                                          <p:attrName>ppt_y</p:attrName>
                                        </p:attrNameLst>
                                      </p:cBhvr>
                                      <p:tavLst>
                                        <p:tav tm="0">
                                          <p:val>
                                            <p:strVal val="ppt_y"/>
                                          </p:val>
                                        </p:tav>
                                        <p:tav tm="100000">
                                          <p:val>
                                            <p:strVal val="ppt_y+.1"/>
                                          </p:val>
                                        </p:tav>
                                      </p:tavLst>
                                    </p:anim>
                                    <p:set>
                                      <p:cBhvr>
                                        <p:cTn id="20"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P spid="2" grpId="0"/>
      <p:bldP spid="2" grpId="1"/>
      <p:bldP spid="2" grpId="2"/>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母親への殺害・傷害未遂が最低でも</a:t>
            </a:r>
            <a:r>
              <a:rPr lang="en-US" altLang="ja-JP" dirty="0">
                <a:ln w="28575" cap="rnd" cmpd="sng">
                  <a:noFill/>
                  <a:prstDash val="lgDashDotDot"/>
                  <a:bevel/>
                </a:ln>
                <a:solidFill>
                  <a:sysClr val="windowText" lastClr="000000"/>
                </a:solidFill>
              </a:rPr>
              <a:t>5</a:t>
            </a:r>
            <a:r>
              <a:rPr lang="ja-JP" altLang="en-US" dirty="0">
                <a:ln w="28575" cap="rnd" cmpd="sng">
                  <a:noFill/>
                  <a:prstDash val="lgDashDotDot"/>
                  <a:bevel/>
                </a:ln>
                <a:solidFill>
                  <a:sysClr val="windowText" lastClr="000000"/>
                </a:solidFill>
              </a:rPr>
              <a:t>件発生。</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の父親は</a:t>
            </a:r>
            <a:r>
              <a:rPr lang="en-US" altLang="ja-JP" dirty="0">
                <a:ln w="28575" cap="rnd" cmpd="sng">
                  <a:noFill/>
                  <a:prstDash val="lgDashDotDot"/>
                  <a:bevel/>
                </a:ln>
                <a:solidFill>
                  <a:sysClr val="windowText" lastClr="000000"/>
                </a:solidFill>
              </a:rPr>
              <a:t>2015</a:t>
            </a:r>
            <a:r>
              <a:rPr lang="ja-JP" altLang="en-US" dirty="0">
                <a:ln w="28575" cap="rnd" cmpd="sng">
                  <a:noFill/>
                  <a:prstDash val="lgDashDotDot"/>
                  <a:bevel/>
                </a:ln>
                <a:solidFill>
                  <a:sysClr val="windowText" lastClr="000000"/>
                </a:solidFill>
              </a:rPr>
              <a:t>年に死亡しており、</a:t>
            </a:r>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発生時点では母子家庭であった。</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a:off x="2419447" y="2298309"/>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楕円 2">
            <a:extLst>
              <a:ext uri="{FF2B5EF4-FFF2-40B4-BE49-F238E27FC236}">
                <a16:creationId xmlns:a16="http://schemas.microsoft.com/office/drawing/2014/main" id="{2428BFAD-EA2B-863D-78E7-C0513F47585E}"/>
              </a:ext>
            </a:extLst>
          </p:cNvPr>
          <p:cNvSpPr/>
          <p:nvPr/>
        </p:nvSpPr>
        <p:spPr>
          <a:xfrm>
            <a:off x="212078" y="2457353"/>
            <a:ext cx="1943293" cy="194329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4" name="涙形 3">
            <a:extLst>
              <a:ext uri="{FF2B5EF4-FFF2-40B4-BE49-F238E27FC236}">
                <a16:creationId xmlns:a16="http://schemas.microsoft.com/office/drawing/2014/main" id="{3AB80224-A7BA-37E4-A5C7-FFD392CCD39D}"/>
              </a:ext>
            </a:extLst>
          </p:cNvPr>
          <p:cNvSpPr/>
          <p:nvPr/>
        </p:nvSpPr>
        <p:spPr>
          <a:xfrm>
            <a:off x="447125" y="1857828"/>
            <a:ext cx="290286" cy="1571171"/>
          </a:xfrm>
          <a:prstGeom prst="teardrop">
            <a:avLst/>
          </a:prstGeom>
          <a:solidFill>
            <a:schemeClr val="tx2">
              <a:lumMod val="10000"/>
              <a:lumOff val="90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5389855-FCFC-79BE-3DE6-76D2DD0691D8}"/>
              </a:ext>
            </a:extLst>
          </p:cNvPr>
          <p:cNvSpPr/>
          <p:nvPr/>
        </p:nvSpPr>
        <p:spPr>
          <a:xfrm>
            <a:off x="-141330" y="108857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こんな餓鬼</a:t>
            </a:r>
            <a:endPar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endParaRPr>
          </a:p>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育てやがってー</a:t>
            </a:r>
          </a:p>
        </p:txBody>
      </p:sp>
    </p:spTree>
    <p:extLst>
      <p:ext uri="{BB962C8B-B14F-4D97-AF65-F5344CB8AC3E}">
        <p14:creationId xmlns:p14="http://schemas.microsoft.com/office/powerpoint/2010/main" val="354203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mph" presetSubtype="10" repeatCount="indefinite" fill="hold" grpId="0" nodeType="withEffect">
                                  <p:stCondLst>
                                    <p:cond delay="0"/>
                                  </p:stCondLst>
                                  <p:childTnLst>
                                    <p:animClr clrSpc="hsl" dir="ccw">
                                      <p:cBhvr>
                                        <p:cTn id="8" dur="2000" fill="hold"/>
                                        <p:tgtEl>
                                          <p:spTgt spid="12"/>
                                        </p:tgtEl>
                                        <p:attrNameLst>
                                          <p:attrName>fillcolor</p:attrName>
                                        </p:attrNameLst>
                                      </p:cBhvr>
                                      <p:to>
                                        <a:srgbClr val="156082"/>
                                      </p:to>
                                    </p:animClr>
                                    <p:set>
                                      <p:cBhvr>
                                        <p:cTn id="9" dur="2000" fill="hold"/>
                                        <p:tgtEl>
                                          <p:spTgt spid="12"/>
                                        </p:tgtEl>
                                        <p:attrNameLst>
                                          <p:attrName>fill.type</p:attrName>
                                        </p:attrNameLst>
                                      </p:cBhvr>
                                      <p:to>
                                        <p:strVal val="solid"/>
                                      </p:to>
                                    </p:set>
                                    <p:set>
                                      <p:cBhvr>
                                        <p:cTn id="10" dur="2000" fill="hold"/>
                                        <p:tgtEl>
                                          <p:spTgt spid="12"/>
                                        </p:tgtEl>
                                        <p:attrNameLst>
                                          <p:attrName>fill.on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6" presetClass="emph" presetSubtype="0" fill="hold" grpId="1" nodeType="withEffect">
                                  <p:stCondLst>
                                    <p:cond delay="0"/>
                                  </p:stCondLst>
                                  <p:childTnLst>
                                    <p:animScale>
                                      <p:cBhvr>
                                        <p:cTn id="15" dur="5000" fill="hold"/>
                                        <p:tgtEl>
                                          <p:spTgt spid="5"/>
                                        </p:tgtEl>
                                      </p:cBhvr>
                                      <p:by x="400000" y="400000"/>
                                    </p:animScale>
                                  </p:childTnLst>
                                </p:cTn>
                              </p:par>
                              <p:par>
                                <p:cTn id="16" presetID="42" presetClass="exit" presetSubtype="0" fill="hold" grpId="2" nodeType="withEffect">
                                  <p:stCondLst>
                                    <p:cond delay="0"/>
                                  </p:stCondLst>
                                  <p:childTnLst>
                                    <p:animEffect transition="out" filter="fade">
                                      <p:cBhvr>
                                        <p:cTn id="17" dur="5000"/>
                                        <p:tgtEl>
                                          <p:spTgt spid="5"/>
                                        </p:tgtEl>
                                      </p:cBhvr>
                                    </p:animEffect>
                                    <p:anim calcmode="lin" valueType="num">
                                      <p:cBhvr>
                                        <p:cTn id="18" dur="5000"/>
                                        <p:tgtEl>
                                          <p:spTgt spid="5"/>
                                        </p:tgtEl>
                                        <p:attrNameLst>
                                          <p:attrName>ppt_x</p:attrName>
                                        </p:attrNameLst>
                                      </p:cBhvr>
                                      <p:tavLst>
                                        <p:tav tm="0">
                                          <p:val>
                                            <p:strVal val="ppt_x"/>
                                          </p:val>
                                        </p:tav>
                                        <p:tav tm="100000">
                                          <p:val>
                                            <p:strVal val="ppt_x"/>
                                          </p:val>
                                        </p:tav>
                                      </p:tavLst>
                                    </p:anim>
                                    <p:anim calcmode="lin" valueType="num">
                                      <p:cBhvr>
                                        <p:cTn id="19" dur="5000"/>
                                        <p:tgtEl>
                                          <p:spTgt spid="5"/>
                                        </p:tgtEl>
                                        <p:attrNameLst>
                                          <p:attrName>ppt_y</p:attrName>
                                        </p:attrNameLst>
                                      </p:cBhvr>
                                      <p:tavLst>
                                        <p:tav tm="0">
                                          <p:val>
                                            <p:strVal val="ppt_y"/>
                                          </p:val>
                                        </p:tav>
                                        <p:tav tm="100000">
                                          <p:val>
                                            <p:strVal val="ppt_y+.1"/>
                                          </p:val>
                                        </p:tav>
                                      </p:tavLst>
                                    </p:anim>
                                    <p:set>
                                      <p:cBhvr>
                                        <p:cTn id="20" dur="1" fill="hold">
                                          <p:stCondLst>
                                            <p:cond delay="4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P spid="5" grpId="0"/>
      <p:bldP spid="5" grpId="1"/>
      <p:bldP spid="5" grpId="2"/>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が住んでいた住宅への建造物破損行為、および放火未遂。自動車への被害も発生。</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a:off x="5811812" y="2225737"/>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28E34BF3-18CF-45F2-1392-E409658DF4CC}"/>
              </a:ext>
            </a:extLst>
          </p:cNvPr>
          <p:cNvSpPr/>
          <p:nvPr/>
        </p:nvSpPr>
        <p:spPr>
          <a:xfrm>
            <a:off x="2021298" y="73385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コノヤロー</a:t>
            </a:r>
          </a:p>
        </p:txBody>
      </p:sp>
      <p:sp>
        <p:nvSpPr>
          <p:cNvPr id="15" name="グラフィックス 4" descr="火 枠線">
            <a:extLst>
              <a:ext uri="{FF2B5EF4-FFF2-40B4-BE49-F238E27FC236}">
                <a16:creationId xmlns:a16="http://schemas.microsoft.com/office/drawing/2014/main" id="{517CBC74-9504-59FF-DA52-E69ED44D37F6}"/>
              </a:ext>
            </a:extLst>
          </p:cNvPr>
          <p:cNvSpPr/>
          <p:nvPr/>
        </p:nvSpPr>
        <p:spPr>
          <a:xfrm>
            <a:off x="2025311" y="127087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17" name="グラフィックス 4" descr="火 枠線">
            <a:extLst>
              <a:ext uri="{FF2B5EF4-FFF2-40B4-BE49-F238E27FC236}">
                <a16:creationId xmlns:a16="http://schemas.microsoft.com/office/drawing/2014/main" id="{0A05FE7E-D76F-CB32-CBC3-9B9DA313A0C1}"/>
              </a:ext>
            </a:extLst>
          </p:cNvPr>
          <p:cNvSpPr/>
          <p:nvPr/>
        </p:nvSpPr>
        <p:spPr>
          <a:xfrm>
            <a:off x="2177711" y="142327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grpSp>
        <p:nvGrpSpPr>
          <p:cNvPr id="19" name="グループ化 18">
            <a:extLst>
              <a:ext uri="{FF2B5EF4-FFF2-40B4-BE49-F238E27FC236}">
                <a16:creationId xmlns:a16="http://schemas.microsoft.com/office/drawing/2014/main" id="{0A6B0E59-CC97-F1A9-5D62-EAB89313F953}"/>
              </a:ext>
            </a:extLst>
          </p:cNvPr>
          <p:cNvGrpSpPr/>
          <p:nvPr/>
        </p:nvGrpSpPr>
        <p:grpSpPr>
          <a:xfrm>
            <a:off x="1569820" y="1628013"/>
            <a:ext cx="2798007" cy="3237492"/>
            <a:chOff x="1569820" y="1628013"/>
            <a:chExt cx="2798007" cy="3237492"/>
          </a:xfrm>
        </p:grpSpPr>
        <p:sp>
          <p:nvSpPr>
            <p:cNvPr id="6" name="グラフィックス 4" descr="火 枠線">
              <a:extLst>
                <a:ext uri="{FF2B5EF4-FFF2-40B4-BE49-F238E27FC236}">
                  <a16:creationId xmlns:a16="http://schemas.microsoft.com/office/drawing/2014/main" id="{5A95577C-241E-3F84-5953-6A5E0ACC2CC3}"/>
                </a:ext>
              </a:extLst>
            </p:cNvPr>
            <p:cNvSpPr/>
            <p:nvPr/>
          </p:nvSpPr>
          <p:spPr>
            <a:xfrm>
              <a:off x="1569820" y="16280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7" name="グラフィックス 4" descr="火 枠線">
              <a:extLst>
                <a:ext uri="{FF2B5EF4-FFF2-40B4-BE49-F238E27FC236}">
                  <a16:creationId xmlns:a16="http://schemas.microsoft.com/office/drawing/2014/main" id="{B10BBE61-B32F-3080-7CEC-F0A916C9DEDC}"/>
                </a:ext>
              </a:extLst>
            </p:cNvPr>
            <p:cNvSpPr/>
            <p:nvPr/>
          </p:nvSpPr>
          <p:spPr>
            <a:xfrm>
              <a:off x="1722220"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8" name="グラフィックス 4" descr="火 枠線">
              <a:extLst>
                <a:ext uri="{FF2B5EF4-FFF2-40B4-BE49-F238E27FC236}">
                  <a16:creationId xmlns:a16="http://schemas.microsoft.com/office/drawing/2014/main" id="{16C5F321-4A08-9AD4-4923-6536261EBAA3}"/>
                </a:ext>
              </a:extLst>
            </p:cNvPr>
            <p:cNvSpPr/>
            <p:nvPr/>
          </p:nvSpPr>
          <p:spPr>
            <a:xfrm>
              <a:off x="1903649"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9" name="グラフィックス 4" descr="火 枠線">
              <a:extLst>
                <a:ext uri="{FF2B5EF4-FFF2-40B4-BE49-F238E27FC236}">
                  <a16:creationId xmlns:a16="http://schemas.microsoft.com/office/drawing/2014/main" id="{68EFE5F9-FFD7-544C-4929-9F7CEAF2EE43}"/>
                </a:ext>
              </a:extLst>
            </p:cNvPr>
            <p:cNvSpPr/>
            <p:nvPr/>
          </p:nvSpPr>
          <p:spPr>
            <a:xfrm>
              <a:off x="2056049" y="19328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10" name="グラフィックス 4" descr="火 枠線">
              <a:extLst>
                <a:ext uri="{FF2B5EF4-FFF2-40B4-BE49-F238E27FC236}">
                  <a16:creationId xmlns:a16="http://schemas.microsoft.com/office/drawing/2014/main" id="{38A2657D-BB31-0A7E-71BF-FD90525D9978}"/>
                </a:ext>
              </a:extLst>
            </p:cNvPr>
            <p:cNvSpPr/>
            <p:nvPr/>
          </p:nvSpPr>
          <p:spPr>
            <a:xfrm>
              <a:off x="1903649" y="16623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11" name="グラフィックス 4" descr="火 枠線">
              <a:extLst>
                <a:ext uri="{FF2B5EF4-FFF2-40B4-BE49-F238E27FC236}">
                  <a16:creationId xmlns:a16="http://schemas.microsoft.com/office/drawing/2014/main" id="{6CB7BCF7-5ED2-B143-63FC-395493DA7B35}"/>
                </a:ext>
              </a:extLst>
            </p:cNvPr>
            <p:cNvSpPr/>
            <p:nvPr/>
          </p:nvSpPr>
          <p:spPr>
            <a:xfrm>
              <a:off x="2056049" y="18147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16" name="グラフィックス 4" descr="火 枠線">
              <a:extLst>
                <a:ext uri="{FF2B5EF4-FFF2-40B4-BE49-F238E27FC236}">
                  <a16:creationId xmlns:a16="http://schemas.microsoft.com/office/drawing/2014/main" id="{63F01323-6BDA-50B0-7040-0C38923D998D}"/>
                </a:ext>
              </a:extLst>
            </p:cNvPr>
            <p:cNvSpPr/>
            <p:nvPr/>
          </p:nvSpPr>
          <p:spPr>
            <a:xfrm>
              <a:off x="1718207" y="1933411"/>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18" name="グラフィックス 4" descr="火 枠線">
              <a:extLst>
                <a:ext uri="{FF2B5EF4-FFF2-40B4-BE49-F238E27FC236}">
                  <a16:creationId xmlns:a16="http://schemas.microsoft.com/office/drawing/2014/main" id="{BE317A9A-75B2-463D-6589-4C30301FB6C4}"/>
                </a:ext>
              </a:extLst>
            </p:cNvPr>
            <p:cNvSpPr/>
            <p:nvPr/>
          </p:nvSpPr>
          <p:spPr>
            <a:xfrm>
              <a:off x="2364862" y="192651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grpSp>
      <p:grpSp>
        <p:nvGrpSpPr>
          <p:cNvPr id="20" name="グループ化 19">
            <a:extLst>
              <a:ext uri="{FF2B5EF4-FFF2-40B4-BE49-F238E27FC236}">
                <a16:creationId xmlns:a16="http://schemas.microsoft.com/office/drawing/2014/main" id="{B32A13C4-9982-BA54-34C0-1FC38B9D60E3}"/>
              </a:ext>
            </a:extLst>
          </p:cNvPr>
          <p:cNvGrpSpPr/>
          <p:nvPr/>
        </p:nvGrpSpPr>
        <p:grpSpPr>
          <a:xfrm>
            <a:off x="2056049" y="1509382"/>
            <a:ext cx="2798007" cy="3237492"/>
            <a:chOff x="1569820" y="1628013"/>
            <a:chExt cx="2798007" cy="3237492"/>
          </a:xfrm>
        </p:grpSpPr>
        <p:sp>
          <p:nvSpPr>
            <p:cNvPr id="21" name="グラフィックス 4" descr="火 枠線">
              <a:extLst>
                <a:ext uri="{FF2B5EF4-FFF2-40B4-BE49-F238E27FC236}">
                  <a16:creationId xmlns:a16="http://schemas.microsoft.com/office/drawing/2014/main" id="{8A27A0F5-B67C-7510-6D2B-9A5EF267F9E7}"/>
                </a:ext>
              </a:extLst>
            </p:cNvPr>
            <p:cNvSpPr/>
            <p:nvPr/>
          </p:nvSpPr>
          <p:spPr>
            <a:xfrm>
              <a:off x="1569820" y="16280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22" name="グラフィックス 4" descr="火 枠線">
              <a:extLst>
                <a:ext uri="{FF2B5EF4-FFF2-40B4-BE49-F238E27FC236}">
                  <a16:creationId xmlns:a16="http://schemas.microsoft.com/office/drawing/2014/main" id="{F3487C99-F40A-5DB3-39B7-FD27BD3EEAE5}"/>
                </a:ext>
              </a:extLst>
            </p:cNvPr>
            <p:cNvSpPr/>
            <p:nvPr/>
          </p:nvSpPr>
          <p:spPr>
            <a:xfrm>
              <a:off x="1722220"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23" name="グラフィックス 4" descr="火 枠線">
              <a:extLst>
                <a:ext uri="{FF2B5EF4-FFF2-40B4-BE49-F238E27FC236}">
                  <a16:creationId xmlns:a16="http://schemas.microsoft.com/office/drawing/2014/main" id="{C8245EA8-FDFC-4D24-9507-C7CBAD33ACB9}"/>
                </a:ext>
              </a:extLst>
            </p:cNvPr>
            <p:cNvSpPr/>
            <p:nvPr/>
          </p:nvSpPr>
          <p:spPr>
            <a:xfrm>
              <a:off x="1903649"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24" name="グラフィックス 4" descr="火 枠線">
              <a:extLst>
                <a:ext uri="{FF2B5EF4-FFF2-40B4-BE49-F238E27FC236}">
                  <a16:creationId xmlns:a16="http://schemas.microsoft.com/office/drawing/2014/main" id="{2BCF6225-3F40-A824-49AC-23D87EC34776}"/>
                </a:ext>
              </a:extLst>
            </p:cNvPr>
            <p:cNvSpPr/>
            <p:nvPr/>
          </p:nvSpPr>
          <p:spPr>
            <a:xfrm>
              <a:off x="2056049" y="19328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25" name="グラフィックス 4" descr="火 枠線">
              <a:extLst>
                <a:ext uri="{FF2B5EF4-FFF2-40B4-BE49-F238E27FC236}">
                  <a16:creationId xmlns:a16="http://schemas.microsoft.com/office/drawing/2014/main" id="{A30204F9-8375-65CE-BD8B-F21F81A9D00D}"/>
                </a:ext>
              </a:extLst>
            </p:cNvPr>
            <p:cNvSpPr/>
            <p:nvPr/>
          </p:nvSpPr>
          <p:spPr>
            <a:xfrm>
              <a:off x="1903649" y="16623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26" name="グラフィックス 4" descr="火 枠線">
              <a:extLst>
                <a:ext uri="{FF2B5EF4-FFF2-40B4-BE49-F238E27FC236}">
                  <a16:creationId xmlns:a16="http://schemas.microsoft.com/office/drawing/2014/main" id="{09D50436-A2BC-3783-328E-600E4D87AF8B}"/>
                </a:ext>
              </a:extLst>
            </p:cNvPr>
            <p:cNvSpPr/>
            <p:nvPr/>
          </p:nvSpPr>
          <p:spPr>
            <a:xfrm>
              <a:off x="2056049" y="18147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27" name="グラフィックス 4" descr="火 枠線">
              <a:extLst>
                <a:ext uri="{FF2B5EF4-FFF2-40B4-BE49-F238E27FC236}">
                  <a16:creationId xmlns:a16="http://schemas.microsoft.com/office/drawing/2014/main" id="{F64B09CC-C887-96D7-7F73-76CCDF3D07A8}"/>
                </a:ext>
              </a:extLst>
            </p:cNvPr>
            <p:cNvSpPr/>
            <p:nvPr/>
          </p:nvSpPr>
          <p:spPr>
            <a:xfrm>
              <a:off x="1718207" y="1933411"/>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28" name="グラフィックス 4" descr="火 枠線">
              <a:extLst>
                <a:ext uri="{FF2B5EF4-FFF2-40B4-BE49-F238E27FC236}">
                  <a16:creationId xmlns:a16="http://schemas.microsoft.com/office/drawing/2014/main" id="{CA0C631F-97EA-3745-69AF-3795C0EB81BE}"/>
                </a:ext>
              </a:extLst>
            </p:cNvPr>
            <p:cNvSpPr/>
            <p:nvPr/>
          </p:nvSpPr>
          <p:spPr>
            <a:xfrm>
              <a:off x="2364862" y="192651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grpSp>
      <p:grpSp>
        <p:nvGrpSpPr>
          <p:cNvPr id="29" name="グループ化 28">
            <a:extLst>
              <a:ext uri="{FF2B5EF4-FFF2-40B4-BE49-F238E27FC236}">
                <a16:creationId xmlns:a16="http://schemas.microsoft.com/office/drawing/2014/main" id="{008F75EB-F2C4-3234-A354-C99B577C24DD}"/>
              </a:ext>
            </a:extLst>
          </p:cNvPr>
          <p:cNvGrpSpPr/>
          <p:nvPr/>
        </p:nvGrpSpPr>
        <p:grpSpPr>
          <a:xfrm>
            <a:off x="1452087" y="1621112"/>
            <a:ext cx="2798007" cy="3237492"/>
            <a:chOff x="1569820" y="1628013"/>
            <a:chExt cx="2798007" cy="3237492"/>
          </a:xfrm>
        </p:grpSpPr>
        <p:sp>
          <p:nvSpPr>
            <p:cNvPr id="30" name="グラフィックス 4" descr="火 枠線">
              <a:extLst>
                <a:ext uri="{FF2B5EF4-FFF2-40B4-BE49-F238E27FC236}">
                  <a16:creationId xmlns:a16="http://schemas.microsoft.com/office/drawing/2014/main" id="{FF1F674C-B467-739B-E72A-48D6C234EFE3}"/>
                </a:ext>
              </a:extLst>
            </p:cNvPr>
            <p:cNvSpPr/>
            <p:nvPr/>
          </p:nvSpPr>
          <p:spPr>
            <a:xfrm>
              <a:off x="1569820" y="16280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31" name="グラフィックス 4" descr="火 枠線">
              <a:extLst>
                <a:ext uri="{FF2B5EF4-FFF2-40B4-BE49-F238E27FC236}">
                  <a16:creationId xmlns:a16="http://schemas.microsoft.com/office/drawing/2014/main" id="{2F569763-C1B8-9DC0-F6C8-5EA51E5BC004}"/>
                </a:ext>
              </a:extLst>
            </p:cNvPr>
            <p:cNvSpPr/>
            <p:nvPr/>
          </p:nvSpPr>
          <p:spPr>
            <a:xfrm>
              <a:off x="1722220"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32" name="グラフィックス 4" descr="火 枠線">
              <a:extLst>
                <a:ext uri="{FF2B5EF4-FFF2-40B4-BE49-F238E27FC236}">
                  <a16:creationId xmlns:a16="http://schemas.microsoft.com/office/drawing/2014/main" id="{6F7AF8F7-3546-A6B5-22F1-66F20745A769}"/>
                </a:ext>
              </a:extLst>
            </p:cNvPr>
            <p:cNvSpPr/>
            <p:nvPr/>
          </p:nvSpPr>
          <p:spPr>
            <a:xfrm>
              <a:off x="1903649"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33" name="グラフィックス 4" descr="火 枠線">
              <a:extLst>
                <a:ext uri="{FF2B5EF4-FFF2-40B4-BE49-F238E27FC236}">
                  <a16:creationId xmlns:a16="http://schemas.microsoft.com/office/drawing/2014/main" id="{25D2F0C5-7CCC-6E2A-6B6F-F4311373A37B}"/>
                </a:ext>
              </a:extLst>
            </p:cNvPr>
            <p:cNvSpPr/>
            <p:nvPr/>
          </p:nvSpPr>
          <p:spPr>
            <a:xfrm>
              <a:off x="2056049" y="19328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34" name="グラフィックス 4" descr="火 枠線">
              <a:extLst>
                <a:ext uri="{FF2B5EF4-FFF2-40B4-BE49-F238E27FC236}">
                  <a16:creationId xmlns:a16="http://schemas.microsoft.com/office/drawing/2014/main" id="{B62D37D4-BC97-AE25-56B1-774785865792}"/>
                </a:ext>
              </a:extLst>
            </p:cNvPr>
            <p:cNvSpPr/>
            <p:nvPr/>
          </p:nvSpPr>
          <p:spPr>
            <a:xfrm>
              <a:off x="1903649" y="16623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35" name="グラフィックス 4" descr="火 枠線">
              <a:extLst>
                <a:ext uri="{FF2B5EF4-FFF2-40B4-BE49-F238E27FC236}">
                  <a16:creationId xmlns:a16="http://schemas.microsoft.com/office/drawing/2014/main" id="{707AD885-B93F-4195-BCB3-E7720EB394E4}"/>
                </a:ext>
              </a:extLst>
            </p:cNvPr>
            <p:cNvSpPr/>
            <p:nvPr/>
          </p:nvSpPr>
          <p:spPr>
            <a:xfrm>
              <a:off x="2056049" y="18147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36" name="グラフィックス 4" descr="火 枠線">
              <a:extLst>
                <a:ext uri="{FF2B5EF4-FFF2-40B4-BE49-F238E27FC236}">
                  <a16:creationId xmlns:a16="http://schemas.microsoft.com/office/drawing/2014/main" id="{A393079C-9BD0-E0CB-7B7B-71F1FCFF4ED0}"/>
                </a:ext>
              </a:extLst>
            </p:cNvPr>
            <p:cNvSpPr/>
            <p:nvPr/>
          </p:nvSpPr>
          <p:spPr>
            <a:xfrm>
              <a:off x="1718207" y="1933411"/>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37" name="グラフィックス 4" descr="火 枠線">
              <a:extLst>
                <a:ext uri="{FF2B5EF4-FFF2-40B4-BE49-F238E27FC236}">
                  <a16:creationId xmlns:a16="http://schemas.microsoft.com/office/drawing/2014/main" id="{30B37734-EA74-0394-A215-3941515B839D}"/>
                </a:ext>
              </a:extLst>
            </p:cNvPr>
            <p:cNvSpPr/>
            <p:nvPr/>
          </p:nvSpPr>
          <p:spPr>
            <a:xfrm>
              <a:off x="2364862" y="192651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grpSp>
      <p:grpSp>
        <p:nvGrpSpPr>
          <p:cNvPr id="38" name="グループ化 37">
            <a:extLst>
              <a:ext uri="{FF2B5EF4-FFF2-40B4-BE49-F238E27FC236}">
                <a16:creationId xmlns:a16="http://schemas.microsoft.com/office/drawing/2014/main" id="{A995836B-4334-0F42-DDFD-F251602B05A9}"/>
              </a:ext>
            </a:extLst>
          </p:cNvPr>
          <p:cNvGrpSpPr/>
          <p:nvPr/>
        </p:nvGrpSpPr>
        <p:grpSpPr>
          <a:xfrm>
            <a:off x="1952345" y="1167011"/>
            <a:ext cx="2798007" cy="3237492"/>
            <a:chOff x="1569820" y="1628013"/>
            <a:chExt cx="2798007" cy="3237492"/>
          </a:xfrm>
        </p:grpSpPr>
        <p:sp>
          <p:nvSpPr>
            <p:cNvPr id="39" name="グラフィックス 4" descr="火 枠線">
              <a:extLst>
                <a:ext uri="{FF2B5EF4-FFF2-40B4-BE49-F238E27FC236}">
                  <a16:creationId xmlns:a16="http://schemas.microsoft.com/office/drawing/2014/main" id="{151CE1B4-1003-FE18-CA57-08BE78A3C8E4}"/>
                </a:ext>
              </a:extLst>
            </p:cNvPr>
            <p:cNvSpPr/>
            <p:nvPr/>
          </p:nvSpPr>
          <p:spPr>
            <a:xfrm>
              <a:off x="1569820" y="16280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40" name="グラフィックス 4" descr="火 枠線">
              <a:extLst>
                <a:ext uri="{FF2B5EF4-FFF2-40B4-BE49-F238E27FC236}">
                  <a16:creationId xmlns:a16="http://schemas.microsoft.com/office/drawing/2014/main" id="{26D91118-99BF-0788-2A1E-7B2915E88C9E}"/>
                </a:ext>
              </a:extLst>
            </p:cNvPr>
            <p:cNvSpPr/>
            <p:nvPr/>
          </p:nvSpPr>
          <p:spPr>
            <a:xfrm>
              <a:off x="1722220"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41" name="グラフィックス 4" descr="火 枠線">
              <a:extLst>
                <a:ext uri="{FF2B5EF4-FFF2-40B4-BE49-F238E27FC236}">
                  <a16:creationId xmlns:a16="http://schemas.microsoft.com/office/drawing/2014/main" id="{B7365437-3DDD-8001-DB73-FBBF020E5AF0}"/>
                </a:ext>
              </a:extLst>
            </p:cNvPr>
            <p:cNvSpPr/>
            <p:nvPr/>
          </p:nvSpPr>
          <p:spPr>
            <a:xfrm>
              <a:off x="1903649"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42" name="グラフィックス 4" descr="火 枠線">
              <a:extLst>
                <a:ext uri="{FF2B5EF4-FFF2-40B4-BE49-F238E27FC236}">
                  <a16:creationId xmlns:a16="http://schemas.microsoft.com/office/drawing/2014/main" id="{6BFEE22B-A4BF-BE82-1EC6-AE49DE0ADFED}"/>
                </a:ext>
              </a:extLst>
            </p:cNvPr>
            <p:cNvSpPr/>
            <p:nvPr/>
          </p:nvSpPr>
          <p:spPr>
            <a:xfrm>
              <a:off x="2056049" y="19328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43" name="グラフィックス 4" descr="火 枠線">
              <a:extLst>
                <a:ext uri="{FF2B5EF4-FFF2-40B4-BE49-F238E27FC236}">
                  <a16:creationId xmlns:a16="http://schemas.microsoft.com/office/drawing/2014/main" id="{14C81957-6056-B373-E8D9-CF6F3E1BA459}"/>
                </a:ext>
              </a:extLst>
            </p:cNvPr>
            <p:cNvSpPr/>
            <p:nvPr/>
          </p:nvSpPr>
          <p:spPr>
            <a:xfrm>
              <a:off x="1903649" y="16623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44" name="グラフィックス 4" descr="火 枠線">
              <a:extLst>
                <a:ext uri="{FF2B5EF4-FFF2-40B4-BE49-F238E27FC236}">
                  <a16:creationId xmlns:a16="http://schemas.microsoft.com/office/drawing/2014/main" id="{E0B28384-811F-A5BF-2C6B-3A116DCF1B1E}"/>
                </a:ext>
              </a:extLst>
            </p:cNvPr>
            <p:cNvSpPr/>
            <p:nvPr/>
          </p:nvSpPr>
          <p:spPr>
            <a:xfrm>
              <a:off x="2056049" y="18147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45" name="グラフィックス 4" descr="火 枠線">
              <a:extLst>
                <a:ext uri="{FF2B5EF4-FFF2-40B4-BE49-F238E27FC236}">
                  <a16:creationId xmlns:a16="http://schemas.microsoft.com/office/drawing/2014/main" id="{B306301D-F9E4-F942-7CC9-CE50BBADA81C}"/>
                </a:ext>
              </a:extLst>
            </p:cNvPr>
            <p:cNvSpPr/>
            <p:nvPr/>
          </p:nvSpPr>
          <p:spPr>
            <a:xfrm>
              <a:off x="1718207" y="1933411"/>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46" name="グラフィックス 4" descr="火 枠線">
              <a:extLst>
                <a:ext uri="{FF2B5EF4-FFF2-40B4-BE49-F238E27FC236}">
                  <a16:creationId xmlns:a16="http://schemas.microsoft.com/office/drawing/2014/main" id="{1D035843-F45B-4030-E7AE-6AF40279D890}"/>
                </a:ext>
              </a:extLst>
            </p:cNvPr>
            <p:cNvSpPr/>
            <p:nvPr/>
          </p:nvSpPr>
          <p:spPr>
            <a:xfrm>
              <a:off x="2364862" y="192651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grpSp>
      <p:grpSp>
        <p:nvGrpSpPr>
          <p:cNvPr id="47" name="グループ化 46">
            <a:extLst>
              <a:ext uri="{FF2B5EF4-FFF2-40B4-BE49-F238E27FC236}">
                <a16:creationId xmlns:a16="http://schemas.microsoft.com/office/drawing/2014/main" id="{4A16130A-31AF-6DA2-1D04-2F6F476F2963}"/>
              </a:ext>
            </a:extLst>
          </p:cNvPr>
          <p:cNvGrpSpPr/>
          <p:nvPr/>
        </p:nvGrpSpPr>
        <p:grpSpPr>
          <a:xfrm>
            <a:off x="2104745" y="1319411"/>
            <a:ext cx="2798007" cy="3237492"/>
            <a:chOff x="1569820" y="1628013"/>
            <a:chExt cx="2798007" cy="3237492"/>
          </a:xfrm>
        </p:grpSpPr>
        <p:sp>
          <p:nvSpPr>
            <p:cNvPr id="48" name="グラフィックス 4" descr="火 枠線">
              <a:extLst>
                <a:ext uri="{FF2B5EF4-FFF2-40B4-BE49-F238E27FC236}">
                  <a16:creationId xmlns:a16="http://schemas.microsoft.com/office/drawing/2014/main" id="{D6A3E2AC-B3FC-582D-2633-B4361650CE0A}"/>
                </a:ext>
              </a:extLst>
            </p:cNvPr>
            <p:cNvSpPr/>
            <p:nvPr/>
          </p:nvSpPr>
          <p:spPr>
            <a:xfrm>
              <a:off x="1569820" y="16280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49" name="グラフィックス 4" descr="火 枠線">
              <a:extLst>
                <a:ext uri="{FF2B5EF4-FFF2-40B4-BE49-F238E27FC236}">
                  <a16:creationId xmlns:a16="http://schemas.microsoft.com/office/drawing/2014/main" id="{4A084C48-8EC4-4C35-0DAB-C66326B237E0}"/>
                </a:ext>
              </a:extLst>
            </p:cNvPr>
            <p:cNvSpPr/>
            <p:nvPr/>
          </p:nvSpPr>
          <p:spPr>
            <a:xfrm>
              <a:off x="1722220"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50" name="グラフィックス 4" descr="火 枠線">
              <a:extLst>
                <a:ext uri="{FF2B5EF4-FFF2-40B4-BE49-F238E27FC236}">
                  <a16:creationId xmlns:a16="http://schemas.microsoft.com/office/drawing/2014/main" id="{96C6BF11-C7DC-DFEB-C538-A5837F7C563A}"/>
                </a:ext>
              </a:extLst>
            </p:cNvPr>
            <p:cNvSpPr/>
            <p:nvPr/>
          </p:nvSpPr>
          <p:spPr>
            <a:xfrm>
              <a:off x="1903649" y="17804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51" name="グラフィックス 4" descr="火 枠線">
              <a:extLst>
                <a:ext uri="{FF2B5EF4-FFF2-40B4-BE49-F238E27FC236}">
                  <a16:creationId xmlns:a16="http://schemas.microsoft.com/office/drawing/2014/main" id="{50C61FBF-11D7-7950-8B91-D86E64D7CCE2}"/>
                </a:ext>
              </a:extLst>
            </p:cNvPr>
            <p:cNvSpPr/>
            <p:nvPr/>
          </p:nvSpPr>
          <p:spPr>
            <a:xfrm>
              <a:off x="2056049" y="1932813"/>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52" name="グラフィックス 4" descr="火 枠線">
              <a:extLst>
                <a:ext uri="{FF2B5EF4-FFF2-40B4-BE49-F238E27FC236}">
                  <a16:creationId xmlns:a16="http://schemas.microsoft.com/office/drawing/2014/main" id="{7C0E2E6C-6622-E465-6CD8-2CF832860C40}"/>
                </a:ext>
              </a:extLst>
            </p:cNvPr>
            <p:cNvSpPr/>
            <p:nvPr/>
          </p:nvSpPr>
          <p:spPr>
            <a:xfrm>
              <a:off x="1903649" y="16623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53" name="グラフィックス 4" descr="火 枠線">
              <a:extLst>
                <a:ext uri="{FF2B5EF4-FFF2-40B4-BE49-F238E27FC236}">
                  <a16:creationId xmlns:a16="http://schemas.microsoft.com/office/drawing/2014/main" id="{E8B5FBD5-76A2-21DE-B140-D3D860F8E661}"/>
                </a:ext>
              </a:extLst>
            </p:cNvPr>
            <p:cNvSpPr/>
            <p:nvPr/>
          </p:nvSpPr>
          <p:spPr>
            <a:xfrm>
              <a:off x="2056049" y="181478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54" name="グラフィックス 4" descr="火 枠線">
              <a:extLst>
                <a:ext uri="{FF2B5EF4-FFF2-40B4-BE49-F238E27FC236}">
                  <a16:creationId xmlns:a16="http://schemas.microsoft.com/office/drawing/2014/main" id="{51921F43-B834-E62E-2F89-3563F55353C3}"/>
                </a:ext>
              </a:extLst>
            </p:cNvPr>
            <p:cNvSpPr/>
            <p:nvPr/>
          </p:nvSpPr>
          <p:spPr>
            <a:xfrm>
              <a:off x="1718207" y="1933411"/>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sp>
          <p:nvSpPr>
            <p:cNvPr id="55" name="グラフィックス 4" descr="火 枠線">
              <a:extLst>
                <a:ext uri="{FF2B5EF4-FFF2-40B4-BE49-F238E27FC236}">
                  <a16:creationId xmlns:a16="http://schemas.microsoft.com/office/drawing/2014/main" id="{3D162033-AA7D-4655-4F57-C39DE1226F0B}"/>
                </a:ext>
              </a:extLst>
            </p:cNvPr>
            <p:cNvSpPr/>
            <p:nvPr/>
          </p:nvSpPr>
          <p:spPr>
            <a:xfrm>
              <a:off x="2364862" y="1926510"/>
              <a:ext cx="2002965" cy="2932094"/>
            </a:xfrm>
            <a:custGeom>
              <a:avLst/>
              <a:gdLst>
                <a:gd name="connsiteX0" fmla="*/ 478449 w 2002965"/>
                <a:gd name="connsiteY0" fmla="*/ 1085961 h 2932094"/>
                <a:gd name="connsiteX1" fmla="*/ 73682 w 2002965"/>
                <a:gd name="connsiteY1" fmla="*/ 1559835 h 2932094"/>
                <a:gd name="connsiteX2" fmla="*/ 409343 w 2002965"/>
                <a:gd name="connsiteY2" fmla="*/ 2737938 h 2932094"/>
                <a:gd name="connsiteX3" fmla="*/ 494903 w 2002965"/>
                <a:gd name="connsiteY3" fmla="*/ 2784009 h 2932094"/>
                <a:gd name="connsiteX4" fmla="*/ 455414 w 2002965"/>
                <a:gd name="connsiteY4" fmla="*/ 2695158 h 2932094"/>
                <a:gd name="connsiteX5" fmla="*/ 570592 w 2002965"/>
                <a:gd name="connsiteY5" fmla="*/ 1767155 h 2932094"/>
                <a:gd name="connsiteX6" fmla="*/ 728549 w 2002965"/>
                <a:gd name="connsiteY6" fmla="*/ 2402277 h 2932094"/>
                <a:gd name="connsiteX7" fmla="*/ 962196 w 2002965"/>
                <a:gd name="connsiteY7" fmla="*/ 2899187 h 2932094"/>
                <a:gd name="connsiteX8" fmla="*/ 962196 w 2002965"/>
                <a:gd name="connsiteY8" fmla="*/ 2932095 h 2932094"/>
                <a:gd name="connsiteX9" fmla="*/ 995103 w 2002965"/>
                <a:gd name="connsiteY9" fmla="*/ 2932095 h 2932094"/>
                <a:gd name="connsiteX10" fmla="*/ 1913234 w 2002965"/>
                <a:gd name="connsiteY10" fmla="*/ 2316717 h 2932094"/>
                <a:gd name="connsiteX11" fmla="*/ 1880326 w 2002965"/>
                <a:gd name="connsiteY11" fmla="*/ 1507182 h 2932094"/>
                <a:gd name="connsiteX12" fmla="*/ 1784893 w 2002965"/>
                <a:gd name="connsiteY12" fmla="*/ 1378841 h 2932094"/>
                <a:gd name="connsiteX13" fmla="*/ 1824383 w 2002965"/>
                <a:gd name="connsiteY13" fmla="*/ 1533508 h 2932094"/>
                <a:gd name="connsiteX14" fmla="*/ 1725659 w 2002965"/>
                <a:gd name="connsiteY14" fmla="*/ 1823098 h 2932094"/>
                <a:gd name="connsiteX15" fmla="*/ 1436070 w 2002965"/>
                <a:gd name="connsiteY15" fmla="*/ 1872460 h 2932094"/>
                <a:gd name="connsiteX16" fmla="*/ 1258367 w 2002965"/>
                <a:gd name="connsiteY16" fmla="*/ 1694757 h 2932094"/>
                <a:gd name="connsiteX17" fmla="*/ 1311019 w 2002965"/>
                <a:gd name="connsiteY17" fmla="*/ 1411749 h 2932094"/>
                <a:gd name="connsiteX18" fmla="*/ 1429488 w 2002965"/>
                <a:gd name="connsiteY18" fmla="*/ 710811 h 2932094"/>
                <a:gd name="connsiteX19" fmla="*/ 850309 w 2002965"/>
                <a:gd name="connsiteY19" fmla="*/ 36199 h 2932094"/>
                <a:gd name="connsiteX20" fmla="*/ 764748 w 2002965"/>
                <a:gd name="connsiteY20" fmla="*/ 0 h 2932094"/>
                <a:gd name="connsiteX21" fmla="*/ 807528 w 2002965"/>
                <a:gd name="connsiteY21" fmla="*/ 82270 h 2932094"/>
                <a:gd name="connsiteX22" fmla="*/ 478449 w 2002965"/>
                <a:gd name="connsiteY22" fmla="*/ 1085961 h 2932094"/>
                <a:gd name="connsiteX23" fmla="*/ 935869 w 2002965"/>
                <a:gd name="connsiteY23" fmla="*/ 154667 h 2932094"/>
                <a:gd name="connsiteX24" fmla="*/ 1363672 w 2002965"/>
                <a:gd name="connsiteY24" fmla="*/ 727265 h 2932094"/>
                <a:gd name="connsiteX25" fmla="*/ 1251785 w 2002965"/>
                <a:gd name="connsiteY25" fmla="*/ 1372260 h 2932094"/>
                <a:gd name="connsiteX26" fmla="*/ 1192551 w 2002965"/>
                <a:gd name="connsiteY26" fmla="*/ 1714502 h 2932094"/>
                <a:gd name="connsiteX27" fmla="*/ 1409743 w 2002965"/>
                <a:gd name="connsiteY27" fmla="*/ 1934985 h 2932094"/>
                <a:gd name="connsiteX28" fmla="*/ 1765148 w 2002965"/>
                <a:gd name="connsiteY28" fmla="*/ 1872460 h 2932094"/>
                <a:gd name="connsiteX29" fmla="*/ 1886908 w 2002965"/>
                <a:gd name="connsiteY29" fmla="*/ 1658559 h 2932094"/>
                <a:gd name="connsiteX30" fmla="*/ 1850709 w 2002965"/>
                <a:gd name="connsiteY30" fmla="*/ 2287100 h 2932094"/>
                <a:gd name="connsiteX31" fmla="*/ 1024721 w 2002965"/>
                <a:gd name="connsiteY31" fmla="*/ 2866279 h 2932094"/>
                <a:gd name="connsiteX32" fmla="*/ 777911 w 2002965"/>
                <a:gd name="connsiteY32" fmla="*/ 2362788 h 2932094"/>
                <a:gd name="connsiteX33" fmla="*/ 652861 w 2002965"/>
                <a:gd name="connsiteY33" fmla="*/ 1668431 h 2932094"/>
                <a:gd name="connsiteX34" fmla="*/ 682478 w 2002965"/>
                <a:gd name="connsiteY34" fmla="*/ 1549962 h 2932094"/>
                <a:gd name="connsiteX35" fmla="*/ 596918 w 2002965"/>
                <a:gd name="connsiteY35" fmla="*/ 1638814 h 2932094"/>
                <a:gd name="connsiteX36" fmla="*/ 353399 w 2002965"/>
                <a:gd name="connsiteY36" fmla="*/ 2622760 h 2932094"/>
                <a:gd name="connsiteX37" fmla="*/ 129626 w 2002965"/>
                <a:gd name="connsiteY37" fmla="*/ 1589452 h 2932094"/>
                <a:gd name="connsiteX38" fmla="*/ 514648 w 2002965"/>
                <a:gd name="connsiteY38" fmla="*/ 1141904 h 2932094"/>
                <a:gd name="connsiteX39" fmla="*/ 899671 w 2002965"/>
                <a:gd name="connsiteY39" fmla="*/ 141504 h 2932094"/>
                <a:gd name="connsiteX40" fmla="*/ 935869 w 2002965"/>
                <a:gd name="connsiteY40" fmla="*/ 154667 h 293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02965" h="2932094">
                  <a:moveTo>
                    <a:pt x="478449" y="1085961"/>
                  </a:moveTo>
                  <a:cubicBezTo>
                    <a:pt x="241512" y="1283408"/>
                    <a:pt x="113172" y="1464402"/>
                    <a:pt x="73682" y="1559835"/>
                  </a:cubicBezTo>
                  <a:cubicBezTo>
                    <a:pt x="-146801" y="2092943"/>
                    <a:pt x="175697" y="2609597"/>
                    <a:pt x="409343" y="2737938"/>
                  </a:cubicBezTo>
                  <a:lnTo>
                    <a:pt x="494903" y="2784009"/>
                  </a:lnTo>
                  <a:lnTo>
                    <a:pt x="455414" y="2695158"/>
                  </a:lnTo>
                  <a:cubicBezTo>
                    <a:pt x="369853" y="2501001"/>
                    <a:pt x="277711" y="2132433"/>
                    <a:pt x="570592" y="1767155"/>
                  </a:cubicBezTo>
                  <a:cubicBezTo>
                    <a:pt x="554138" y="1921822"/>
                    <a:pt x="554138" y="2191667"/>
                    <a:pt x="728549" y="2402277"/>
                  </a:cubicBezTo>
                  <a:cubicBezTo>
                    <a:pt x="958905" y="2685285"/>
                    <a:pt x="962196" y="2895896"/>
                    <a:pt x="962196" y="2899187"/>
                  </a:cubicBezTo>
                  <a:lnTo>
                    <a:pt x="962196" y="2932095"/>
                  </a:lnTo>
                  <a:lnTo>
                    <a:pt x="995103" y="2932095"/>
                  </a:lnTo>
                  <a:cubicBezTo>
                    <a:pt x="1396580" y="2932095"/>
                    <a:pt x="1761858" y="2688576"/>
                    <a:pt x="1913234" y="2316717"/>
                  </a:cubicBezTo>
                  <a:cubicBezTo>
                    <a:pt x="2028412" y="2092943"/>
                    <a:pt x="2048157" y="1730956"/>
                    <a:pt x="1880326" y="1507182"/>
                  </a:cubicBezTo>
                  <a:lnTo>
                    <a:pt x="1784893" y="1378841"/>
                  </a:lnTo>
                  <a:lnTo>
                    <a:pt x="1824383" y="1533508"/>
                  </a:lnTo>
                  <a:cubicBezTo>
                    <a:pt x="1847418" y="1642105"/>
                    <a:pt x="1811220" y="1750701"/>
                    <a:pt x="1725659" y="1823098"/>
                  </a:cubicBezTo>
                  <a:cubicBezTo>
                    <a:pt x="1646680" y="1895495"/>
                    <a:pt x="1534793" y="1915240"/>
                    <a:pt x="1436070" y="1872460"/>
                  </a:cubicBezTo>
                  <a:cubicBezTo>
                    <a:pt x="1350509" y="1842843"/>
                    <a:pt x="1284693" y="1777027"/>
                    <a:pt x="1258367" y="1694757"/>
                  </a:cubicBezTo>
                  <a:cubicBezTo>
                    <a:pt x="1228750" y="1596034"/>
                    <a:pt x="1248494" y="1490728"/>
                    <a:pt x="1311019" y="1411749"/>
                  </a:cubicBezTo>
                  <a:cubicBezTo>
                    <a:pt x="1452523" y="1217593"/>
                    <a:pt x="1495304" y="964202"/>
                    <a:pt x="1429488" y="710811"/>
                  </a:cubicBezTo>
                  <a:cubicBezTo>
                    <a:pt x="1350509" y="411349"/>
                    <a:pt x="1136607" y="161249"/>
                    <a:pt x="850309" y="36199"/>
                  </a:cubicBezTo>
                  <a:lnTo>
                    <a:pt x="764748" y="0"/>
                  </a:lnTo>
                  <a:lnTo>
                    <a:pt x="807528" y="82270"/>
                  </a:lnTo>
                  <a:cubicBezTo>
                    <a:pt x="1057629" y="552853"/>
                    <a:pt x="616663" y="970783"/>
                    <a:pt x="478449" y="1085961"/>
                  </a:cubicBezTo>
                  <a:close/>
                  <a:moveTo>
                    <a:pt x="935869" y="154667"/>
                  </a:moveTo>
                  <a:cubicBezTo>
                    <a:pt x="1146480" y="283008"/>
                    <a:pt x="1301147" y="487037"/>
                    <a:pt x="1363672" y="727265"/>
                  </a:cubicBezTo>
                  <a:cubicBezTo>
                    <a:pt x="1426197" y="960911"/>
                    <a:pt x="1386708" y="1194557"/>
                    <a:pt x="1251785" y="1372260"/>
                  </a:cubicBezTo>
                  <a:cubicBezTo>
                    <a:pt x="1179388" y="1470983"/>
                    <a:pt x="1156352" y="1596034"/>
                    <a:pt x="1192551" y="1714502"/>
                  </a:cubicBezTo>
                  <a:cubicBezTo>
                    <a:pt x="1225459" y="1816517"/>
                    <a:pt x="1307729" y="1898786"/>
                    <a:pt x="1409743" y="1934985"/>
                  </a:cubicBezTo>
                  <a:cubicBezTo>
                    <a:pt x="1531502" y="1984347"/>
                    <a:pt x="1669716" y="1961311"/>
                    <a:pt x="1765148" y="1872460"/>
                  </a:cubicBezTo>
                  <a:cubicBezTo>
                    <a:pt x="1830964" y="1816517"/>
                    <a:pt x="1873745" y="1740828"/>
                    <a:pt x="1886908" y="1658559"/>
                  </a:cubicBezTo>
                  <a:cubicBezTo>
                    <a:pt x="1965887" y="1856006"/>
                    <a:pt x="1936270" y="2119269"/>
                    <a:pt x="1850709" y="2287100"/>
                  </a:cubicBezTo>
                  <a:cubicBezTo>
                    <a:pt x="1712496" y="2626051"/>
                    <a:pt x="1389998" y="2853115"/>
                    <a:pt x="1024721" y="2866279"/>
                  </a:cubicBezTo>
                  <a:cubicBezTo>
                    <a:pt x="1014848" y="2790591"/>
                    <a:pt x="975359" y="2599725"/>
                    <a:pt x="777911" y="2362788"/>
                  </a:cubicBezTo>
                  <a:cubicBezTo>
                    <a:pt x="550847" y="2086361"/>
                    <a:pt x="649570" y="1684885"/>
                    <a:pt x="652861" y="1668431"/>
                  </a:cubicBezTo>
                  <a:lnTo>
                    <a:pt x="682478" y="1549962"/>
                  </a:lnTo>
                  <a:lnTo>
                    <a:pt x="596918" y="1638814"/>
                  </a:lnTo>
                  <a:cubicBezTo>
                    <a:pt x="238222" y="2010673"/>
                    <a:pt x="284293" y="2402277"/>
                    <a:pt x="353399" y="2622760"/>
                  </a:cubicBezTo>
                  <a:cubicBezTo>
                    <a:pt x="155952" y="2445058"/>
                    <a:pt x="-48077" y="2023836"/>
                    <a:pt x="129626" y="1589452"/>
                  </a:cubicBezTo>
                  <a:cubicBezTo>
                    <a:pt x="169115" y="1494019"/>
                    <a:pt x="304037" y="1316316"/>
                    <a:pt x="514648" y="1141904"/>
                  </a:cubicBezTo>
                  <a:cubicBezTo>
                    <a:pt x="804238" y="901677"/>
                    <a:pt x="1044465" y="523236"/>
                    <a:pt x="899671" y="141504"/>
                  </a:cubicBezTo>
                  <a:cubicBezTo>
                    <a:pt x="906252" y="134922"/>
                    <a:pt x="925997" y="148086"/>
                    <a:pt x="935869" y="154667"/>
                  </a:cubicBezTo>
                  <a:close/>
                </a:path>
              </a:pathLst>
            </a:custGeom>
            <a:solidFill>
              <a:srgbClr val="FF0000"/>
            </a:solidFill>
            <a:ln w="32841"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289970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mph" presetSubtype="10" repeatCount="indefinite" fill="hold" grpId="0" nodeType="withEffect">
                                  <p:stCondLst>
                                    <p:cond delay="0"/>
                                  </p:stCondLst>
                                  <p:childTnLst>
                                    <p:animClr clrSpc="hsl" dir="ccw">
                                      <p:cBhvr>
                                        <p:cTn id="8" dur="2000" fill="hold"/>
                                        <p:tgtEl>
                                          <p:spTgt spid="12"/>
                                        </p:tgtEl>
                                        <p:attrNameLst>
                                          <p:attrName>fillcolor</p:attrName>
                                        </p:attrNameLst>
                                      </p:cBhvr>
                                      <p:to>
                                        <a:srgbClr val="156082"/>
                                      </p:to>
                                    </p:animClr>
                                    <p:set>
                                      <p:cBhvr>
                                        <p:cTn id="9" dur="2000" fill="hold"/>
                                        <p:tgtEl>
                                          <p:spTgt spid="12"/>
                                        </p:tgtEl>
                                        <p:attrNameLst>
                                          <p:attrName>fill.type</p:attrName>
                                        </p:attrNameLst>
                                      </p:cBhvr>
                                      <p:to>
                                        <p:strVal val="solid"/>
                                      </p:to>
                                    </p:set>
                                    <p:set>
                                      <p:cBhvr>
                                        <p:cTn id="10" dur="2000" fill="hold"/>
                                        <p:tgtEl>
                                          <p:spTgt spid="12"/>
                                        </p:tgtEl>
                                        <p:attrNameLst>
                                          <p:attrName>fill.on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6" presetClass="emph" presetSubtype="0" fill="hold" grpId="1" nodeType="withEffect">
                                  <p:stCondLst>
                                    <p:cond delay="0"/>
                                  </p:stCondLst>
                                  <p:childTnLst>
                                    <p:animScale>
                                      <p:cBhvr>
                                        <p:cTn id="15" dur="5000" fill="hold"/>
                                        <p:tgtEl>
                                          <p:spTgt spid="2"/>
                                        </p:tgtEl>
                                      </p:cBhvr>
                                      <p:by x="400000" y="400000"/>
                                    </p:animScale>
                                  </p:childTnLst>
                                </p:cTn>
                              </p:par>
                              <p:par>
                                <p:cTn id="16" presetID="42" presetClass="exit" presetSubtype="0" fill="hold" grpId="2" nodeType="withEffect">
                                  <p:stCondLst>
                                    <p:cond delay="0"/>
                                  </p:stCondLst>
                                  <p:childTnLst>
                                    <p:animEffect transition="out" filter="fade">
                                      <p:cBhvr>
                                        <p:cTn id="17" dur="5000"/>
                                        <p:tgtEl>
                                          <p:spTgt spid="2"/>
                                        </p:tgtEl>
                                      </p:cBhvr>
                                    </p:animEffect>
                                    <p:anim calcmode="lin" valueType="num">
                                      <p:cBhvr>
                                        <p:cTn id="18" dur="5000"/>
                                        <p:tgtEl>
                                          <p:spTgt spid="2"/>
                                        </p:tgtEl>
                                        <p:attrNameLst>
                                          <p:attrName>ppt_x</p:attrName>
                                        </p:attrNameLst>
                                      </p:cBhvr>
                                      <p:tavLst>
                                        <p:tav tm="0">
                                          <p:val>
                                            <p:strVal val="ppt_x"/>
                                          </p:val>
                                        </p:tav>
                                        <p:tav tm="100000">
                                          <p:val>
                                            <p:strVal val="ppt_x"/>
                                          </p:val>
                                        </p:tav>
                                      </p:tavLst>
                                    </p:anim>
                                    <p:anim calcmode="lin" valueType="num">
                                      <p:cBhvr>
                                        <p:cTn id="19" dur="5000"/>
                                        <p:tgtEl>
                                          <p:spTgt spid="2"/>
                                        </p:tgtEl>
                                        <p:attrNameLst>
                                          <p:attrName>ppt_y</p:attrName>
                                        </p:attrNameLst>
                                      </p:cBhvr>
                                      <p:tavLst>
                                        <p:tav tm="0">
                                          <p:val>
                                            <p:strVal val="ppt_y"/>
                                          </p:val>
                                        </p:tav>
                                        <p:tav tm="100000">
                                          <p:val>
                                            <p:strVal val="ppt_y+.1"/>
                                          </p:val>
                                        </p:tav>
                                      </p:tavLst>
                                    </p:anim>
                                    <p:set>
                                      <p:cBhvr>
                                        <p:cTn id="20"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P spid="2" grpId="0"/>
      <p:bldP spid="2" grpId="1"/>
      <p:bldP spid="2" grpId="2"/>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E1D07-C8F7-C3CE-16B8-0DF25174943F}"/>
              </a:ext>
            </a:extLst>
          </p:cNvPr>
          <p:cNvSpPr>
            <a:spLocks noGrp="1"/>
          </p:cNvSpPr>
          <p:nvPr>
            <p:ph type="title"/>
          </p:nvPr>
        </p:nvSpPr>
        <p:spPr>
          <a:xfrm>
            <a:off x="838200" y="365125"/>
            <a:ext cx="10515600" cy="5492262"/>
          </a:xfrm>
        </p:spPr>
        <p:txBody>
          <a:bodyPr/>
          <a:lstStyle/>
          <a:p>
            <a:r>
              <a:rPr lang="ja-JP" altLang="en-US" dirty="0">
                <a:solidFill>
                  <a:schemeClr val="bg1"/>
                </a:solidFill>
              </a:rPr>
              <a:t>以下の動画には認識災害を含みます。</a:t>
            </a:r>
            <a:br>
              <a:rPr lang="en-US" altLang="ja-JP" dirty="0">
                <a:solidFill>
                  <a:schemeClr val="bg1"/>
                </a:solidFill>
              </a:rPr>
            </a:br>
            <a:r>
              <a:rPr lang="ja-JP" altLang="en-US" dirty="0">
                <a:solidFill>
                  <a:schemeClr val="bg1"/>
                </a:solidFill>
              </a:rPr>
              <a:t>あなたは水中の死体に見覚えがありません。このため次の指示に従ってください</a:t>
            </a:r>
            <a:endParaRPr kumimoji="1" lang="ja-JP" altLang="en-US" dirty="0">
              <a:solidFill>
                <a:schemeClr val="bg1"/>
              </a:solidFill>
            </a:endParaRPr>
          </a:p>
        </p:txBody>
      </p:sp>
      <p:sp>
        <p:nvSpPr>
          <p:cNvPr id="11" name="Rectangle 8">
            <a:extLst>
              <a:ext uri="{FF2B5EF4-FFF2-40B4-BE49-F238E27FC236}">
                <a16:creationId xmlns:a16="http://schemas.microsoft.com/office/drawing/2014/main" id="{1C984CE0-77F2-2651-56FB-BF138B95F347}"/>
              </a:ext>
            </a:extLst>
          </p:cNvPr>
          <p:cNvSpPr>
            <a:spLocks noChangeArrowheads="1"/>
          </p:cNvSpPr>
          <p:nvPr/>
        </p:nvSpPr>
        <p:spPr bwMode="auto">
          <a:xfrm>
            <a:off x="0" y="684212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13" name="正方形/長方形 12">
            <a:extLst>
              <a:ext uri="{FF2B5EF4-FFF2-40B4-BE49-F238E27FC236}">
                <a16:creationId xmlns:a16="http://schemas.microsoft.com/office/drawing/2014/main" id="{B2F85CC6-DB4F-B5BD-6439-F61F9398D671}"/>
              </a:ext>
            </a:extLst>
          </p:cNvPr>
          <p:cNvSpPr/>
          <p:nvPr/>
        </p:nvSpPr>
        <p:spPr>
          <a:xfrm>
            <a:off x="838200" y="1670538"/>
            <a:ext cx="10515600" cy="26904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お使いの端末のマイクにゆっくり、はっきりと、次のフレーズを繰り返してください。</a:t>
            </a:r>
            <a:endParaRPr kumimoji="1" lang="en-US" altLang="ja-JP" dirty="0"/>
          </a:p>
          <a:p>
            <a:pPr algn="ctr"/>
            <a:r>
              <a:rPr lang="ja-JP" altLang="en-US" dirty="0"/>
              <a:t>私は水中の死体に見覚えがありません。</a:t>
            </a:r>
            <a:endParaRPr kumimoji="1" lang="ja-JP" altLang="en-US" dirty="0"/>
          </a:p>
        </p:txBody>
      </p:sp>
      <p:sp>
        <p:nvSpPr>
          <p:cNvPr id="14" name="楕円 13">
            <a:extLst>
              <a:ext uri="{FF2B5EF4-FFF2-40B4-BE49-F238E27FC236}">
                <a16:creationId xmlns:a16="http://schemas.microsoft.com/office/drawing/2014/main" id="{4BC8A3F2-DA58-10B7-0939-D8AEAC31A358}"/>
              </a:ext>
            </a:extLst>
          </p:cNvPr>
          <p:cNvSpPr/>
          <p:nvPr/>
        </p:nvSpPr>
        <p:spPr>
          <a:xfrm>
            <a:off x="4536831" y="3429000"/>
            <a:ext cx="721824" cy="7218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solidFill>
                  <a:srgbClr val="FF0000"/>
                </a:solidFill>
              </a:rPr>
              <a:t>🎙</a:t>
            </a:r>
          </a:p>
        </p:txBody>
      </p:sp>
      <p:sp>
        <p:nvSpPr>
          <p:cNvPr id="15" name="正方形/長方形 14">
            <a:extLst>
              <a:ext uri="{FF2B5EF4-FFF2-40B4-BE49-F238E27FC236}">
                <a16:creationId xmlns:a16="http://schemas.microsoft.com/office/drawing/2014/main" id="{C2FDF772-C2E8-A652-9CBC-19BE790605FE}"/>
              </a:ext>
            </a:extLst>
          </p:cNvPr>
          <p:cNvSpPr/>
          <p:nvPr/>
        </p:nvSpPr>
        <p:spPr>
          <a:xfrm>
            <a:off x="5701553" y="3534655"/>
            <a:ext cx="4157062" cy="6161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私は水中の死体に見覚えがありません</a:t>
            </a:r>
            <a:endParaRPr kumimoji="1" lang="ja-JP" altLang="en-US" dirty="0">
              <a:solidFill>
                <a:schemeClr val="tx1"/>
              </a:solidFill>
            </a:endParaRPr>
          </a:p>
        </p:txBody>
      </p:sp>
      <p:sp>
        <p:nvSpPr>
          <p:cNvPr id="19" name="テキスト ボックス 18">
            <a:extLst>
              <a:ext uri="{FF2B5EF4-FFF2-40B4-BE49-F238E27FC236}">
                <a16:creationId xmlns:a16="http://schemas.microsoft.com/office/drawing/2014/main" id="{5B095398-D6E9-0C9F-7224-2952A099338D}"/>
              </a:ext>
            </a:extLst>
          </p:cNvPr>
          <p:cNvSpPr txBox="1"/>
          <p:nvPr/>
        </p:nvSpPr>
        <p:spPr>
          <a:xfrm>
            <a:off x="2812356" y="4766230"/>
            <a:ext cx="6808054" cy="369332"/>
          </a:xfrm>
          <a:prstGeom prst="rect">
            <a:avLst/>
          </a:prstGeom>
          <a:noFill/>
        </p:spPr>
        <p:txBody>
          <a:bodyPr wrap="square">
            <a:spAutoFit/>
          </a:bodyPr>
          <a:lstStyle/>
          <a:p>
            <a:r>
              <a:rPr lang="en-US" altLang="ja-JP" dirty="0">
                <a:solidFill>
                  <a:schemeClr val="accent6"/>
                </a:solidFill>
              </a:rPr>
              <a:t>[✔] </a:t>
            </a:r>
            <a:r>
              <a:rPr lang="ja-JP" altLang="en-US" dirty="0">
                <a:solidFill>
                  <a:schemeClr val="accent6"/>
                </a:solidFill>
              </a:rPr>
              <a:t>検証が完了しました。ユーザーの</a:t>
            </a:r>
            <a:r>
              <a:rPr lang="en-US" altLang="ja-JP" dirty="0">
                <a:solidFill>
                  <a:schemeClr val="accent6"/>
                </a:solidFill>
              </a:rPr>
              <a:t>CRV</a:t>
            </a:r>
            <a:r>
              <a:rPr lang="ja-JP" altLang="en-US" dirty="0">
                <a:solidFill>
                  <a:schemeClr val="accent6"/>
                </a:solidFill>
              </a:rPr>
              <a:t>は許容範囲内です。</a:t>
            </a:r>
          </a:p>
        </p:txBody>
      </p:sp>
    </p:spTree>
    <p:extLst>
      <p:ext uri="{BB962C8B-B14F-4D97-AF65-F5344CB8AC3E}">
        <p14:creationId xmlns:p14="http://schemas.microsoft.com/office/powerpoint/2010/main" val="169417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3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3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800"/>
                            </p:stCondLst>
                            <p:childTnLst>
                              <p:par>
                                <p:cTn id="14" presetID="6" presetClass="emph" presetSubtype="0" repeatCount="indefinite" autoRev="1" fill="hold" grpId="1" nodeType="afterEffect">
                                  <p:stCondLst>
                                    <p:cond delay="0"/>
                                  </p:stCondLst>
                                  <p:childTnLst>
                                    <p:animScale>
                                      <p:cBhvr>
                                        <p:cTn id="15" dur="300" fill="hold"/>
                                        <p:tgtEl>
                                          <p:spTgt spid="14"/>
                                        </p:tgtEl>
                                      </p:cBhvr>
                                      <p:by x="150000" y="150000"/>
                                    </p:animScale>
                                  </p:childTnLst>
                                </p:cTn>
                              </p:par>
                              <p:par>
                                <p:cTn id="16" presetID="1" presetClass="entr" presetSubtype="0" fill="hold" grpId="0" nodeType="withEffect">
                                  <p:stCondLst>
                                    <p:cond delay="0"/>
                                  </p:stCondLst>
                                  <p:iterate type="lt">
                                    <p:tmAbs val="30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10601"/>
                            </p:stCondLst>
                            <p:childTnLst>
                              <p:par>
                                <p:cTn id="19" presetID="1" presetClass="entr" presetSubtype="0" fill="hold" grpId="0" nodeType="afterEffect">
                                  <p:stCondLst>
                                    <p:cond delay="0"/>
                                  </p:stCondLst>
                                  <p:iterate type="lt">
                                    <p:tmAbs val="40"/>
                                  </p:iterate>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町役場の職員により無許可で</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およびその家族に関する記録が全て消去される。財団により復元に成功。サイト</a:t>
            </a:r>
            <a:r>
              <a:rPr lang="en-US" altLang="ja-JP" dirty="0">
                <a:ln w="28575" cap="rnd" cmpd="sng">
                  <a:noFill/>
                  <a:prstDash val="lgDashDotDot"/>
                  <a:bevel/>
                </a:ln>
                <a:solidFill>
                  <a:sysClr val="windowText" lastClr="000000"/>
                </a:solidFill>
              </a:rPr>
              <a:t>-8152</a:t>
            </a:r>
            <a:r>
              <a:rPr lang="ja-JP" altLang="en-US" dirty="0">
                <a:ln w="28575" cap="rnd" cmpd="sng">
                  <a:noFill/>
                  <a:prstDash val="lgDashDotDot"/>
                  <a:bevel/>
                </a:ln>
                <a:solidFill>
                  <a:sysClr val="windowText" lastClr="000000"/>
                </a:solidFill>
              </a:rPr>
              <a:t>のサーバーにアーカイブ済。</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grpSp>
        <p:nvGrpSpPr>
          <p:cNvPr id="8" name="グループ化 7">
            <a:extLst>
              <a:ext uri="{FF2B5EF4-FFF2-40B4-BE49-F238E27FC236}">
                <a16:creationId xmlns:a16="http://schemas.microsoft.com/office/drawing/2014/main" id="{9A8D651D-46D1-B721-EB66-94B17656CBA0}"/>
              </a:ext>
            </a:extLst>
          </p:cNvPr>
          <p:cNvGrpSpPr/>
          <p:nvPr/>
        </p:nvGrpSpPr>
        <p:grpSpPr>
          <a:xfrm>
            <a:off x="3628570" y="867890"/>
            <a:ext cx="3468915" cy="4201481"/>
            <a:chOff x="3628570" y="867890"/>
            <a:chExt cx="3468915" cy="4201481"/>
          </a:xfrm>
        </p:grpSpPr>
        <p:grpSp>
          <p:nvGrpSpPr>
            <p:cNvPr id="2" name="グループ化 1">
              <a:extLst>
                <a:ext uri="{FF2B5EF4-FFF2-40B4-BE49-F238E27FC236}">
                  <a16:creationId xmlns:a16="http://schemas.microsoft.com/office/drawing/2014/main" id="{EF9AB92F-8379-C2F4-A5E7-0FE64FD8DD36}"/>
                </a:ext>
              </a:extLst>
            </p:cNvPr>
            <p:cNvGrpSpPr/>
            <p:nvPr/>
          </p:nvGrpSpPr>
          <p:grpSpPr>
            <a:xfrm>
              <a:off x="3628570" y="867890"/>
              <a:ext cx="3468915" cy="4201481"/>
              <a:chOff x="2598057" y="1509486"/>
              <a:chExt cx="2336800" cy="2830285"/>
            </a:xfrm>
          </p:grpSpPr>
          <p:sp>
            <p:nvSpPr>
              <p:cNvPr id="6" name="フリーフォーム: 図形 5">
                <a:extLst>
                  <a:ext uri="{FF2B5EF4-FFF2-40B4-BE49-F238E27FC236}">
                    <a16:creationId xmlns:a16="http://schemas.microsoft.com/office/drawing/2014/main" id="{50803CBB-F138-47DB-392E-21C5195B036F}"/>
                  </a:ext>
                </a:extLst>
              </p:cNvPr>
              <p:cNvSpPr/>
              <p:nvPr/>
            </p:nvSpPr>
            <p:spPr>
              <a:xfrm>
                <a:off x="2598057" y="1509486"/>
                <a:ext cx="2336800" cy="2830285"/>
              </a:xfrm>
              <a:custGeom>
                <a:avLst/>
                <a:gdLst>
                  <a:gd name="connsiteX0" fmla="*/ 0 w 2336800"/>
                  <a:gd name="connsiteY0" fmla="*/ 0 h 2830285"/>
                  <a:gd name="connsiteX1" fmla="*/ 1335314 w 2336800"/>
                  <a:gd name="connsiteY1" fmla="*/ 0 h 2830285"/>
                  <a:gd name="connsiteX2" fmla="*/ 2336800 w 2336800"/>
                  <a:gd name="connsiteY2" fmla="*/ 827314 h 2830285"/>
                  <a:gd name="connsiteX3" fmla="*/ 2336800 w 2336800"/>
                  <a:gd name="connsiteY3" fmla="*/ 2830285 h 2830285"/>
                  <a:gd name="connsiteX4" fmla="*/ 0 w 2336800"/>
                  <a:gd name="connsiteY4" fmla="*/ 2830285 h 2830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2830285">
                    <a:moveTo>
                      <a:pt x="0" y="0"/>
                    </a:moveTo>
                    <a:lnTo>
                      <a:pt x="1335314" y="0"/>
                    </a:lnTo>
                    <a:lnTo>
                      <a:pt x="2336800" y="827314"/>
                    </a:lnTo>
                    <a:lnTo>
                      <a:pt x="2336800" y="2830285"/>
                    </a:lnTo>
                    <a:lnTo>
                      <a:pt x="0" y="2830285"/>
                    </a:lnTo>
                    <a:close/>
                  </a:path>
                </a:pathLst>
              </a:cu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kumimoji="1" lang="ja-JP" altLang="en-US"/>
              </a:p>
            </p:txBody>
          </p:sp>
          <p:sp>
            <p:nvSpPr>
              <p:cNvPr id="7" name="二等辺三角形 6">
                <a:extLst>
                  <a:ext uri="{FF2B5EF4-FFF2-40B4-BE49-F238E27FC236}">
                    <a16:creationId xmlns:a16="http://schemas.microsoft.com/office/drawing/2014/main" id="{9CC7955E-756F-30C8-74B8-7C6C4AE2EC58}"/>
                  </a:ext>
                </a:extLst>
              </p:cNvPr>
              <p:cNvSpPr/>
              <p:nvPr/>
            </p:nvSpPr>
            <p:spPr>
              <a:xfrm rot="10800000" flipH="1" flipV="1">
                <a:off x="3933371" y="1509486"/>
                <a:ext cx="1001486" cy="827314"/>
              </a:xfrm>
              <a:prstGeom prst="triangle">
                <a:avLst>
                  <a:gd name="adj"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3" name="楕円 2">
              <a:extLst>
                <a:ext uri="{FF2B5EF4-FFF2-40B4-BE49-F238E27FC236}">
                  <a16:creationId xmlns:a16="http://schemas.microsoft.com/office/drawing/2014/main" id="{2428BFAD-EA2B-863D-78E7-C0513F47585E}"/>
                </a:ext>
              </a:extLst>
            </p:cNvPr>
            <p:cNvSpPr/>
            <p:nvPr/>
          </p:nvSpPr>
          <p:spPr>
            <a:xfrm>
              <a:off x="4391380" y="2457353"/>
              <a:ext cx="1943293" cy="194329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grpSp>
      <p:grpSp>
        <p:nvGrpSpPr>
          <p:cNvPr id="16" name="グループ化 15">
            <a:extLst>
              <a:ext uri="{FF2B5EF4-FFF2-40B4-BE49-F238E27FC236}">
                <a16:creationId xmlns:a16="http://schemas.microsoft.com/office/drawing/2014/main" id="{E698CAE2-42F6-4A1E-D949-0E166D766077}"/>
              </a:ext>
            </a:extLst>
          </p:cNvPr>
          <p:cNvGrpSpPr/>
          <p:nvPr/>
        </p:nvGrpSpPr>
        <p:grpSpPr>
          <a:xfrm>
            <a:off x="-68654" y="1088570"/>
            <a:ext cx="3468915" cy="4201481"/>
            <a:chOff x="3628570" y="867890"/>
            <a:chExt cx="3468915" cy="4201481"/>
          </a:xfrm>
        </p:grpSpPr>
        <p:grpSp>
          <p:nvGrpSpPr>
            <p:cNvPr id="17" name="グループ化 16">
              <a:extLst>
                <a:ext uri="{FF2B5EF4-FFF2-40B4-BE49-F238E27FC236}">
                  <a16:creationId xmlns:a16="http://schemas.microsoft.com/office/drawing/2014/main" id="{294ADB23-F186-0442-8C7F-0002B11C2973}"/>
                </a:ext>
              </a:extLst>
            </p:cNvPr>
            <p:cNvGrpSpPr/>
            <p:nvPr/>
          </p:nvGrpSpPr>
          <p:grpSpPr>
            <a:xfrm>
              <a:off x="3628570" y="867890"/>
              <a:ext cx="3468915" cy="4201481"/>
              <a:chOff x="2598057" y="1509486"/>
              <a:chExt cx="2336800" cy="2830285"/>
            </a:xfrm>
          </p:grpSpPr>
          <p:sp>
            <p:nvSpPr>
              <p:cNvPr id="19" name="フリーフォーム: 図形 18">
                <a:extLst>
                  <a:ext uri="{FF2B5EF4-FFF2-40B4-BE49-F238E27FC236}">
                    <a16:creationId xmlns:a16="http://schemas.microsoft.com/office/drawing/2014/main" id="{963C3B61-5B19-77BD-08B8-99F2C251AFC2}"/>
                  </a:ext>
                </a:extLst>
              </p:cNvPr>
              <p:cNvSpPr/>
              <p:nvPr/>
            </p:nvSpPr>
            <p:spPr>
              <a:xfrm>
                <a:off x="2598057" y="1509486"/>
                <a:ext cx="2336800" cy="2830285"/>
              </a:xfrm>
              <a:custGeom>
                <a:avLst/>
                <a:gdLst>
                  <a:gd name="connsiteX0" fmla="*/ 0 w 2336800"/>
                  <a:gd name="connsiteY0" fmla="*/ 0 h 2830285"/>
                  <a:gd name="connsiteX1" fmla="*/ 1335314 w 2336800"/>
                  <a:gd name="connsiteY1" fmla="*/ 0 h 2830285"/>
                  <a:gd name="connsiteX2" fmla="*/ 2336800 w 2336800"/>
                  <a:gd name="connsiteY2" fmla="*/ 827314 h 2830285"/>
                  <a:gd name="connsiteX3" fmla="*/ 2336800 w 2336800"/>
                  <a:gd name="connsiteY3" fmla="*/ 2830285 h 2830285"/>
                  <a:gd name="connsiteX4" fmla="*/ 0 w 2336800"/>
                  <a:gd name="connsiteY4" fmla="*/ 2830285 h 2830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2830285">
                    <a:moveTo>
                      <a:pt x="0" y="0"/>
                    </a:moveTo>
                    <a:lnTo>
                      <a:pt x="1335314" y="0"/>
                    </a:lnTo>
                    <a:lnTo>
                      <a:pt x="2336800" y="827314"/>
                    </a:lnTo>
                    <a:lnTo>
                      <a:pt x="2336800" y="2830285"/>
                    </a:lnTo>
                    <a:lnTo>
                      <a:pt x="0" y="2830285"/>
                    </a:lnTo>
                    <a:close/>
                  </a:path>
                </a:pathLst>
              </a:cu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kumimoji="1" lang="ja-JP" altLang="en-US"/>
              </a:p>
            </p:txBody>
          </p:sp>
          <p:sp>
            <p:nvSpPr>
              <p:cNvPr id="20" name="二等辺三角形 19">
                <a:extLst>
                  <a:ext uri="{FF2B5EF4-FFF2-40B4-BE49-F238E27FC236}">
                    <a16:creationId xmlns:a16="http://schemas.microsoft.com/office/drawing/2014/main" id="{3BB1F335-17FC-636B-68A6-4A19F74C9E1F}"/>
                  </a:ext>
                </a:extLst>
              </p:cNvPr>
              <p:cNvSpPr/>
              <p:nvPr/>
            </p:nvSpPr>
            <p:spPr>
              <a:xfrm rot="10800000" flipH="1" flipV="1">
                <a:off x="3933371" y="1509486"/>
                <a:ext cx="1001486" cy="827314"/>
              </a:xfrm>
              <a:prstGeom prst="triangle">
                <a:avLst>
                  <a:gd name="adj"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18" name="楕円 17">
              <a:extLst>
                <a:ext uri="{FF2B5EF4-FFF2-40B4-BE49-F238E27FC236}">
                  <a16:creationId xmlns:a16="http://schemas.microsoft.com/office/drawing/2014/main" id="{ADE86F38-50EA-C909-DFA4-B95369E4E2D8}"/>
                </a:ext>
              </a:extLst>
            </p:cNvPr>
            <p:cNvSpPr/>
            <p:nvPr/>
          </p:nvSpPr>
          <p:spPr>
            <a:xfrm>
              <a:off x="4391380" y="2457353"/>
              <a:ext cx="1943293" cy="194329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grpSp>
      <p:grpSp>
        <p:nvGrpSpPr>
          <p:cNvPr id="21" name="グループ化 20">
            <a:extLst>
              <a:ext uri="{FF2B5EF4-FFF2-40B4-BE49-F238E27FC236}">
                <a16:creationId xmlns:a16="http://schemas.microsoft.com/office/drawing/2014/main" id="{F19665B0-317A-E5F4-6A23-ECD0A62F1600}"/>
              </a:ext>
            </a:extLst>
          </p:cNvPr>
          <p:cNvGrpSpPr/>
          <p:nvPr/>
        </p:nvGrpSpPr>
        <p:grpSpPr>
          <a:xfrm>
            <a:off x="7381547" y="1056576"/>
            <a:ext cx="3468915" cy="4201481"/>
            <a:chOff x="3628570" y="867890"/>
            <a:chExt cx="3468915" cy="4201481"/>
          </a:xfrm>
        </p:grpSpPr>
        <p:grpSp>
          <p:nvGrpSpPr>
            <p:cNvPr id="22" name="グループ化 21">
              <a:extLst>
                <a:ext uri="{FF2B5EF4-FFF2-40B4-BE49-F238E27FC236}">
                  <a16:creationId xmlns:a16="http://schemas.microsoft.com/office/drawing/2014/main" id="{5FD891BD-50CA-FFD7-811A-64B307F991D4}"/>
                </a:ext>
              </a:extLst>
            </p:cNvPr>
            <p:cNvGrpSpPr/>
            <p:nvPr/>
          </p:nvGrpSpPr>
          <p:grpSpPr>
            <a:xfrm>
              <a:off x="3628570" y="867890"/>
              <a:ext cx="3468915" cy="4201481"/>
              <a:chOff x="2598057" y="1509486"/>
              <a:chExt cx="2336800" cy="2830285"/>
            </a:xfrm>
          </p:grpSpPr>
          <p:sp>
            <p:nvSpPr>
              <p:cNvPr id="24" name="フリーフォーム: 図形 23">
                <a:extLst>
                  <a:ext uri="{FF2B5EF4-FFF2-40B4-BE49-F238E27FC236}">
                    <a16:creationId xmlns:a16="http://schemas.microsoft.com/office/drawing/2014/main" id="{A35DB661-93E8-0438-883E-DFE2E123DAE2}"/>
                  </a:ext>
                </a:extLst>
              </p:cNvPr>
              <p:cNvSpPr/>
              <p:nvPr/>
            </p:nvSpPr>
            <p:spPr>
              <a:xfrm>
                <a:off x="2598057" y="1509486"/>
                <a:ext cx="2336800" cy="2830285"/>
              </a:xfrm>
              <a:custGeom>
                <a:avLst/>
                <a:gdLst>
                  <a:gd name="connsiteX0" fmla="*/ 0 w 2336800"/>
                  <a:gd name="connsiteY0" fmla="*/ 0 h 2830285"/>
                  <a:gd name="connsiteX1" fmla="*/ 1335314 w 2336800"/>
                  <a:gd name="connsiteY1" fmla="*/ 0 h 2830285"/>
                  <a:gd name="connsiteX2" fmla="*/ 2336800 w 2336800"/>
                  <a:gd name="connsiteY2" fmla="*/ 827314 h 2830285"/>
                  <a:gd name="connsiteX3" fmla="*/ 2336800 w 2336800"/>
                  <a:gd name="connsiteY3" fmla="*/ 2830285 h 2830285"/>
                  <a:gd name="connsiteX4" fmla="*/ 0 w 2336800"/>
                  <a:gd name="connsiteY4" fmla="*/ 2830285 h 2830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2830285">
                    <a:moveTo>
                      <a:pt x="0" y="0"/>
                    </a:moveTo>
                    <a:lnTo>
                      <a:pt x="1335314" y="0"/>
                    </a:lnTo>
                    <a:lnTo>
                      <a:pt x="2336800" y="827314"/>
                    </a:lnTo>
                    <a:lnTo>
                      <a:pt x="2336800" y="2830285"/>
                    </a:lnTo>
                    <a:lnTo>
                      <a:pt x="0" y="2830285"/>
                    </a:lnTo>
                    <a:close/>
                  </a:path>
                </a:pathLst>
              </a:custGeom>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kumimoji="1" lang="ja-JP" altLang="en-US"/>
              </a:p>
            </p:txBody>
          </p:sp>
          <p:sp>
            <p:nvSpPr>
              <p:cNvPr id="25" name="二等辺三角形 24">
                <a:extLst>
                  <a:ext uri="{FF2B5EF4-FFF2-40B4-BE49-F238E27FC236}">
                    <a16:creationId xmlns:a16="http://schemas.microsoft.com/office/drawing/2014/main" id="{75D22F51-6257-5F12-9963-2AAE9AE3FDC4}"/>
                  </a:ext>
                </a:extLst>
              </p:cNvPr>
              <p:cNvSpPr/>
              <p:nvPr/>
            </p:nvSpPr>
            <p:spPr>
              <a:xfrm rot="10800000" flipH="1" flipV="1">
                <a:off x="3933371" y="1509486"/>
                <a:ext cx="1001486" cy="827314"/>
              </a:xfrm>
              <a:prstGeom prst="triangle">
                <a:avLst>
                  <a:gd name="adj"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3" name="楕円 22">
              <a:extLst>
                <a:ext uri="{FF2B5EF4-FFF2-40B4-BE49-F238E27FC236}">
                  <a16:creationId xmlns:a16="http://schemas.microsoft.com/office/drawing/2014/main" id="{3EA78EF0-1D2F-D72D-51F8-0ECB9933E9FD}"/>
                </a:ext>
              </a:extLst>
            </p:cNvPr>
            <p:cNvSpPr/>
            <p:nvPr/>
          </p:nvSpPr>
          <p:spPr>
            <a:xfrm>
              <a:off x="4391380" y="2457353"/>
              <a:ext cx="1943293" cy="194329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49192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8"/>
                                        </p:tgtEl>
                                      </p:cBhvr>
                                    </p:animEffect>
                                    <p:set>
                                      <p:cBhvr>
                                        <p:cTn id="9" dur="1" fill="hold">
                                          <p:stCondLst>
                                            <p:cond delay="499"/>
                                          </p:stCondLst>
                                        </p:cTn>
                                        <p:tgtEl>
                                          <p:spTgt spid="8"/>
                                        </p:tgtEl>
                                        <p:attrNameLst>
                                          <p:attrName>style.visibility</p:attrName>
                                        </p:attrNameLst>
                                      </p:cBhvr>
                                      <p:to>
                                        <p:strVal val="hidden"/>
                                      </p:to>
                                    </p:set>
                                  </p:childTnLst>
                                </p:cTn>
                              </p:par>
                              <p:par>
                                <p:cTn id="10" presetID="2" presetClass="exit" presetSubtype="4" fill="hold" nodeType="withEffect">
                                  <p:stCondLst>
                                    <p:cond delay="0"/>
                                  </p:stCondLst>
                                  <p:childTnLst>
                                    <p:anim calcmode="lin" valueType="num">
                                      <p:cBhvr additive="base">
                                        <p:cTn id="11" dur="500"/>
                                        <p:tgtEl>
                                          <p:spTgt spid="8"/>
                                        </p:tgtEl>
                                        <p:attrNameLst>
                                          <p:attrName>ppt_x</p:attrName>
                                        </p:attrNameLst>
                                      </p:cBhvr>
                                      <p:tavLst>
                                        <p:tav tm="0">
                                          <p:val>
                                            <p:strVal val="ppt_x"/>
                                          </p:val>
                                        </p:tav>
                                        <p:tav tm="100000">
                                          <p:val>
                                            <p:strVal val="ppt_x"/>
                                          </p:val>
                                        </p:tav>
                                      </p:tavLst>
                                    </p:anim>
                                    <p:anim calcmode="lin" valueType="num">
                                      <p:cBhvr additive="base">
                                        <p:cTn id="12" dur="500"/>
                                        <p:tgtEl>
                                          <p:spTgt spid="8"/>
                                        </p:tgtEl>
                                        <p:attrNameLst>
                                          <p:attrName>ppt_y</p:attrName>
                                        </p:attrNameLst>
                                      </p:cBhvr>
                                      <p:tavLst>
                                        <p:tav tm="0">
                                          <p:val>
                                            <p:strVal val="ppt_y"/>
                                          </p:val>
                                        </p:tav>
                                        <p:tav tm="100000">
                                          <p:val>
                                            <p:strVal val="1+ppt_h/2"/>
                                          </p:val>
                                        </p:tav>
                                      </p:tavLst>
                                    </p:anim>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6"/>
                                        </p:tgtEl>
                                        <p:attrNameLst>
                                          <p:attrName>ppt_x</p:attrName>
                                        </p:attrNameLst>
                                      </p:cBhvr>
                                      <p:tavLst>
                                        <p:tav tm="0">
                                          <p:val>
                                            <p:strVal val="ppt_x"/>
                                          </p:val>
                                        </p:tav>
                                        <p:tav tm="100000">
                                          <p:val>
                                            <p:strVal val="ppt_x"/>
                                          </p:val>
                                        </p:tav>
                                      </p:tavLst>
                                    </p:anim>
                                    <p:anim calcmode="lin" valueType="num">
                                      <p:cBhvr additive="base">
                                        <p:cTn id="19" dur="500"/>
                                        <p:tgtEl>
                                          <p:spTgt spid="16"/>
                                        </p:tgtEl>
                                        <p:attrNameLst>
                                          <p:attrName>ppt_y</p:attrName>
                                        </p:attrNameLst>
                                      </p:cBhvr>
                                      <p:tavLst>
                                        <p:tav tm="0">
                                          <p:val>
                                            <p:strVal val="ppt_y"/>
                                          </p:val>
                                        </p:tav>
                                        <p:tav tm="100000">
                                          <p:val>
                                            <p:strVal val="1+ppt_h/2"/>
                                          </p:val>
                                        </p:tav>
                                      </p:tavLst>
                                    </p:anim>
                                    <p:set>
                                      <p:cBhvr>
                                        <p:cTn id="20" dur="1" fill="hold">
                                          <p:stCondLst>
                                            <p:cond delay="499"/>
                                          </p:stCondLst>
                                        </p:cTn>
                                        <p:tgtEl>
                                          <p:spTgt spid="16"/>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21"/>
                                        </p:tgtEl>
                                        <p:attrNameLst>
                                          <p:attrName>ppt_x</p:attrName>
                                        </p:attrNameLst>
                                      </p:cBhvr>
                                      <p:tavLst>
                                        <p:tav tm="0">
                                          <p:val>
                                            <p:strVal val="ppt_x"/>
                                          </p:val>
                                        </p:tav>
                                        <p:tav tm="100000">
                                          <p:val>
                                            <p:strVal val="ppt_x"/>
                                          </p:val>
                                        </p:tav>
                                      </p:tavLst>
                                    </p:anim>
                                    <p:anim calcmode="lin" valueType="num">
                                      <p:cBhvr additive="base">
                                        <p:cTn id="26" dur="500"/>
                                        <p:tgtEl>
                                          <p:spTgt spid="21"/>
                                        </p:tgtEl>
                                        <p:attrNameLst>
                                          <p:attrName>ppt_y</p:attrName>
                                        </p:attrNameLst>
                                      </p:cBhvr>
                                      <p:tavLst>
                                        <p:tav tm="0">
                                          <p:val>
                                            <p:strVal val="ppt_y"/>
                                          </p:val>
                                        </p:tav>
                                        <p:tav tm="100000">
                                          <p:val>
                                            <p:strVal val="1+ppt_h/2"/>
                                          </p:val>
                                        </p:tav>
                                      </p:tavLst>
                                    </p:anim>
                                    <p:set>
                                      <p:cBhvr>
                                        <p:cTn id="2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町民の男性が「今度は</a:t>
            </a:r>
            <a:r>
              <a:rPr lang="en-US" altLang="ja-JP" dirty="0">
                <a:ln w="28575" cap="rnd" cmpd="sng">
                  <a:noFill/>
                  <a:prstDash val="lgDashDotDot"/>
                  <a:bevel/>
                </a:ln>
                <a:solidFill>
                  <a:sysClr val="windowText" lastClr="000000"/>
                </a:solidFill>
              </a:rPr>
              <a:t>10000</a:t>
            </a:r>
            <a:r>
              <a:rPr lang="ja-JP" altLang="en-US" dirty="0">
                <a:ln w="28575" cap="rnd" cmpd="sng">
                  <a:noFill/>
                  <a:prstDash val="lgDashDotDot"/>
                  <a:bevel/>
                </a:ln>
                <a:solidFill>
                  <a:sysClr val="windowText" lastClr="000000"/>
                </a:solidFill>
              </a:rPr>
              <a:t>日連続交通死亡事故達成を目指そうとした」と言う理由で中央通り周辺を通行中の町民</a:t>
            </a:r>
            <a:r>
              <a:rPr lang="en-US" altLang="ja-JP" dirty="0">
                <a:ln w="28575" cap="rnd" cmpd="sng">
                  <a:noFill/>
                  <a:prstDash val="lgDashDotDot"/>
                  <a:bevel/>
                </a:ln>
                <a:solidFill>
                  <a:sysClr val="windowText" lastClr="000000"/>
                </a:solidFill>
              </a:rPr>
              <a:t>7</a:t>
            </a:r>
            <a:r>
              <a:rPr lang="ja-JP" altLang="en-US" dirty="0">
                <a:ln w="28575" cap="rnd" cmpd="sng">
                  <a:noFill/>
                  <a:prstDash val="lgDashDotDot"/>
                  <a:bevel/>
                </a:ln>
                <a:solidFill>
                  <a:sysClr val="windowText" lastClr="000000"/>
                </a:solidFill>
              </a:rPr>
              <a:t>名を次々とはねる。死亡者はなし。加害者の男性は交通安全運動に熱心に参加していたことで知られていた。</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2" name="正方形/長方形 1">
            <a:extLst>
              <a:ext uri="{FF2B5EF4-FFF2-40B4-BE49-F238E27FC236}">
                <a16:creationId xmlns:a16="http://schemas.microsoft.com/office/drawing/2014/main" id="{28E34BF3-18CF-45F2-1392-E409658DF4CC}"/>
              </a:ext>
            </a:extLst>
          </p:cNvPr>
          <p:cNvSpPr/>
          <p:nvPr/>
        </p:nvSpPr>
        <p:spPr>
          <a:xfrm>
            <a:off x="-141330" y="108857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10000</a:t>
            </a:r>
            <a:r>
              <a:rPr lang="zh-TW"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日連続交通死亡事故</a:t>
            </a: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ぉぉぉぉぉぉん！</a:t>
            </a:r>
          </a:p>
        </p:txBody>
      </p:sp>
      <p:grpSp>
        <p:nvGrpSpPr>
          <p:cNvPr id="4" name="グループ化 3">
            <a:extLst>
              <a:ext uri="{FF2B5EF4-FFF2-40B4-BE49-F238E27FC236}">
                <a16:creationId xmlns:a16="http://schemas.microsoft.com/office/drawing/2014/main" id="{D7A52491-99EF-1599-6C4A-D5732B5AD6CB}"/>
              </a:ext>
            </a:extLst>
          </p:cNvPr>
          <p:cNvGrpSpPr/>
          <p:nvPr/>
        </p:nvGrpSpPr>
        <p:grpSpPr>
          <a:xfrm>
            <a:off x="4665182" y="2661087"/>
            <a:ext cx="3418115" cy="1611086"/>
            <a:chOff x="2155371" y="2554514"/>
            <a:chExt cx="3418115" cy="1611086"/>
          </a:xfrm>
        </p:grpSpPr>
        <p:sp>
          <p:nvSpPr>
            <p:cNvPr id="5" name="楕円 4">
              <a:extLst>
                <a:ext uri="{FF2B5EF4-FFF2-40B4-BE49-F238E27FC236}">
                  <a16:creationId xmlns:a16="http://schemas.microsoft.com/office/drawing/2014/main" id="{EE9090E1-035D-D4CA-D846-AEC7243CE9F0}"/>
                </a:ext>
              </a:extLst>
            </p:cNvPr>
            <p:cNvSpPr/>
            <p:nvPr/>
          </p:nvSpPr>
          <p:spPr>
            <a:xfrm>
              <a:off x="2525486" y="2895600"/>
              <a:ext cx="566057" cy="6096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8A3DE83-0588-F695-B4EF-128CECFA332C}"/>
                </a:ext>
              </a:extLst>
            </p:cNvPr>
            <p:cNvSpPr/>
            <p:nvPr/>
          </p:nvSpPr>
          <p:spPr>
            <a:xfrm>
              <a:off x="2405742" y="2895600"/>
              <a:ext cx="820058" cy="787400"/>
            </a:xfrm>
            <a:prstGeom prst="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D761D5DF-6946-27AF-A018-EA8052872CCD}"/>
                </a:ext>
              </a:extLst>
            </p:cNvPr>
            <p:cNvSpPr/>
            <p:nvPr/>
          </p:nvSpPr>
          <p:spPr>
            <a:xfrm>
              <a:off x="2815771" y="2554514"/>
              <a:ext cx="2757715" cy="16110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3D7C7-DABE-8067-3F48-C2955AC7C483}"/>
                </a:ext>
              </a:extLst>
            </p:cNvPr>
            <p:cNvSpPr/>
            <p:nvPr/>
          </p:nvSpPr>
          <p:spPr>
            <a:xfrm>
              <a:off x="2155371" y="3505200"/>
              <a:ext cx="820058" cy="66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41623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0261 -0.01226 L -0.00261 -0.01226 C -0.02605 -0.03634 -0.05065 -0.05671 -0.07292 -0.08426 C -0.11472 -0.13588 -0.14571 -0.22222 -0.19427 -0.2493 C -0.20065 -0.25277 -0.21993 -0.2618 -0.21341 -0.25995 C -0.16914 -0.24629 -0.14857 -0.23634 -0.11094 -0.21967 C -0.13047 -0.20277 -0.14922 -0.18333 -0.16927 -0.16875 C -0.21524 -0.13588 -0.26407 -0.11597 -0.3086 -0.07777 C -0.34466 -0.04699 -0.37605 -0.00162 -0.40977 0.03635 C -0.4142 0.10672 -0.42344 0.14977 -0.33594 0.15487 C -0.25196 0.15996 -0.16927 0.11412 -0.08594 0.09352 C -0.06771 0.07732 -0.0448 0.07199 -0.03125 0.04491 C -0.02331 0.02894 -0.01914 -0.00995 -0.03008 -0.01851 C -0.04388 -0.02939 -0.05873 -0.00069 -0.07175 0.0132 C -0.23399 0.18519 -0.20248 0.15649 -0.34076 0.38149 C -0.34792 0.4088 -0.37904 0.45949 -0.36224 0.46389 C -0.27292 0.48681 -0.0944 0.2426 -0.05378 0.19723 C -0.04271 0.11181 -0.02826 0.02778 -0.02045 -0.05879 C -0.01667 -0.10069 0.00078 -0.16296 -0.01927 -0.18588 C -0.05339 -0.22476 -0.10026 -0.19282 -0.14076 -0.19629 C -0.21654 -0.1287 -0.29571 -0.07199 -0.3681 0.00672 C -0.38594 0.02616 -0.40261 0.05741 -0.40743 0.09352 C -0.4211 0.1963 -0.41693 0.30371 -0.42175 0.4088 C -0.38998 0.44908 -0.36524 0.53635 -0.32644 0.52963 C -0.03646 0.47848 0.18346 0.17061 0.42239 -0.08426 C 0.43828 -0.13842 0.45625 -0.19097 0.47005 -0.24722 C 0.47695 -0.27546 0.49622 -0.31388 0.48424 -0.33611 C 0.46862 -0.36527 0.43906 -0.34305 0.4164 -0.34652 C 0.18502 -0.25208 -0.04362 -0.13402 -0.27761 -0.06296 C -0.39193 -0.02824 -0.47878 -0.14884 -0.42409 -0.07569 C -0.32565 -0.10463 -0.22813 -0.1456 -0.12878 -0.1625 C 0.42747 -0.2574 0.2806 -0.32523 0.50573 -0.20902 C 0.27786 -0.18865 0.15937 -0.1706 -0.1086 -0.21551 C -0.16719 -0.22523 -0.22175 -0.27314 -0.27878 -0.29791 C -0.29519 -0.30509 -0.31211 -0.30648 -0.32878 -0.31064 C -0.33347 -0.28078 -0.34831 -0.19513 -0.33959 -0.17939 C -0.31133 -0.1287 -0.2698 -0.10555 -0.23125 -0.08634 C -0.08568 -0.01365 0.06328 0.03496 0.21041 0.09561 C 0.29257 0.17176 0.37304 0.2544 0.4569 0.32431 C 0.46198 0.32848 0.47161 0.32338 0.47239 0.31366 C 0.4776 0.24653 0.47317 0.17824 0.47356 0.11042 C 0.30039 -0.22662 0.42526 -0.06296 0.05924 -0.18356 C 0.02057 -0.19652 -0.01784 -0.21088 -0.05625 -0.22592 C -0.06068 -0.22777 -0.06927 -0.23449 -0.06927 -0.23449 L -0.33594 0.18449 L -0.33594 0.18449 C -0.33672 0.21274 -0.34349 0.2426 -0.33841 0.26922 C -0.31094 0.41042 -0.28516 0.37987 -0.2086 0.40672 L 0.07356 0.37709 C 0.08906 0.3757 0.04101 0.37292 0.02708 0.38565 C -0.06927 0.47338 -0.16016 0.57894 -0.25378 0.67547 C -0.27644 0.72917 -0.30586 0.77547 -0.32175 0.83635 C -0.41797 1.20741 0.00664 0.99352 0.07239 0.99723 C 0.10351 0.98311 0.4276 0.91389 0.47356 0.70949 C 0.50625 0.56412 0.49505 0.39908 0.50573 0.24375 C 0.46679 0.04213 0.47942 -0.22106 0.38906 -0.36134 C 0.25859 -0.56388 -0.01068 -0.33958 -0.1336 -0.26412 C -0.2069 -0.01574 -0.28907 0.19213 -0.28711 0.49144 C -0.28685 0.54908 -0.24909 0.58449 -0.23008 0.63102 C -0.09154 0.56204 0.06406 0.56088 0.18541 0.42362 C 0.26718 0.33149 0.2901 -0.20254 0.29974 -0.32546 C 0.30169 -0.39166 0.32083 -0.46365 0.30573 -0.52407 C 0.29791 -0.55509 0.26523 -0.54699 0.24856 -0.53055 C 0.17474 -0.4581 0.11211 -0.35439 0.04375 -0.2662 C -0.01654 -0.09768 -0.08386 0.06366 -0.13711 0.23959 C -0.15118 0.28612 -0.15026 0.34237 -0.15625 0.39399 C -0.15821 0.41158 -0.17006 0.45463 -0.16094 0.44699 C 0.01093 0.30024 0.1582 0.06991 0.3069 -0.13495 C 0.32591 -0.19074 0.37422 -0.30555 0.3414 -0.37615 C 0.32356 -0.41504 0.28502 -0.38055 0.2569 -0.38263 C 0.14257 -0.30069 0.02591 -0.2287 -0.08594 -0.13703 C -0.14779 -0.08657 -0.19727 0.01412 -0.26341 0.04283 C -0.2823 0.05093 -0.26263 -0.02638 -0.26211 -0.06088 C -0.278 -0.10046 -0.28659 -0.1537 -0.30977 -0.17939 C -0.41693 -0.29838 -0.46042 -0.28287 -0.57045 -0.29375 C -0.5819 -0.29305 -0.59349 -0.29328 -0.60495 -0.29166 C -0.60651 -0.29143 -0.60183 -0.28958 -0.60013 -0.28958 C -0.5767 -0.2875 -0.55339 -0.28657 -0.52995 -0.28518 L -0.19909 -0.31689 C -0.16094 -0.32037 -0.1224 -0.31226 -0.08477 -0.32338 C -0.05899 -0.33101 -0.13711 -0.32615 -0.16341 -0.32754 C -0.20495 -0.33379 -0.34284 -0.33217 -0.38959 -0.4037 C -0.40274 -0.42407 -0.39675 -0.46435 -0.40026 -0.49467 C -0.39961 -0.56828 -0.40964 -0.63101 -0.37644 -0.68703 C -0.36927 -0.6993 -0.35743 -0.69699 -0.34792 -0.70185 C -0.32657 -0.23263 -0.33425 -0.48726 -0.38724 0.49144 L -0.41341 0.97616 C -0.40743 0.63704 -0.41641 1.10139 -0.37175 0.14213 C -0.36381 -0.02824 -0.35834 -0.19907 -0.35261 -0.3699 C -0.34401 -0.63055 -0.30222 -0.61967 -0.37891 -0.60463 C -0.40821 -0.49467 -0.44662 -0.39097 -0.46693 -0.27476 C -0.525 0.05903 -0.53516 0.44977 -0.55378 0.7919 C -0.54701 1.03936 -0.57032 1.07199 -0.29545 0.8132 C 0.03112 0.50579 0.05156 0.3875 0.24505 -0.05023 C 0.2677 -0.2368 0.2677 -0.12453 0.07838 -0.04814 C -0.09753 0.02246 -0.275 0.0801 -0.45026 0.15487 C -0.51328 0.18172 -0.57422 0.22084 -0.63581 0.25649 C -0.64258 0.26042 -0.66159 0.27778 -0.65495 0.27338 C -0.55026 0.20579 -0.44532 0.13982 -0.34193 0.06598 C -0.19206 -0.04074 -0.04128 -0.14467 0.10455 -0.26828 C 0.24088 -0.38402 0.37044 -0.52338 0.50338 -0.65115 C 0.50416 -0.70625 0.5125 -0.7625 0.50573 -0.8162 C 0.50338 -0.83541 0.49948 -0.77152 0.48906 -0.76551 C 0.4164 -0.72314 0.34088 -0.69629 0.26523 -0.67662 C 0.02877 -0.61504 -0.25131 -0.56551 -0.50261 -0.5199 C -0.50912 -0.47129 -0.53177 -0.3324 -0.50508 -0.30208 C -0.25482 -0.02083 0.08606 -0.09745 0.35338 -0.07777 C 0.40416 -0.1118 0.45169 -0.16967 0.50573 -0.17939 C 0.51953 -0.18194 0.51666 -0.11759 0.50455 -0.10532 C 0.48099 -0.08171 0.45052 -0.09976 0.42356 -0.09699 C 0.26002 -0.13634 0.09544 -0.16365 -0.06693 -0.21551 C -0.17982 -0.25138 -0.29063 -0.30671 -0.40144 -0.35926 C -0.43477 -0.37523 -0.52904 -0.45069 -0.49909 -0.4206 C -0.31537 -0.23796 -0.12644 -0.07222 0.06041 0.1 C 0.31432 0.3338 0.21145 0.20811 0.32955 0.36019 C 0.22994 0.38982 0.29518 0.37199 0.04622 0.24815 C 0.0052 0.22755 -0.03438 0.19792 -0.07292 0.16551 C -0.08516 0.15533 -0.1181 0.11459 -0.10508 0.12107 C 0.27812 0.31505 -0.05313 0.25672 0.37838 0.26713 C 0.39856 0.25162 0.42109 0.24329 0.43906 0.22061 C 0.44427 0.21389 0.44583 0.19491 0.4414 0.18658 C 0.42369 0.15324 0.39935 0.13311 0.37838 0.10625 C 0.25885 0.12894 0.13854 0.13959 0.01992 0.17408 C -0.08555 0.20463 -0.07722 0.18241 -0.0931 0.26713 L 0.00573 0.00903 L 0.00573 0.00903 " pathEditMode="relative" ptsTypes="AAAAAAAAAAAAAAAAAAAAAAAAAAAAAAAAAAAAAAAAAAAAAAAAAAAAAAAAAAAAAAAAAAAAAAAAAAAAAAAAAAAAAAAAAAAAAAAAAAAAAAAAAAAAAAAAAAAAAAAAAAAAAA">
                                      <p:cBhvr>
                                        <p:cTn id="8" dur="2000" fill="hold"/>
                                        <p:tgtEl>
                                          <p:spTgt spid="4"/>
                                        </p:tgtEl>
                                        <p:attrNameLst>
                                          <p:attrName>ppt_x</p:attrName>
                                          <p:attrName>ppt_y</p:attrName>
                                        </p:attrNameLst>
                                      </p:cBhvr>
                                    </p:animMotion>
                                  </p:childTnLst>
                                </p:cTn>
                              </p:par>
                              <p:par>
                                <p:cTn id="9" presetID="8" presetClass="emph" presetSubtype="0" repeatCount="indefinite" fill="hold" nodeType="withEffect">
                                  <p:stCondLst>
                                    <p:cond delay="0"/>
                                  </p:stCondLst>
                                  <p:childTnLst>
                                    <p:animRot by="21600000">
                                      <p:cBhvr>
                                        <p:cTn id="10" dur="350" fill="hold"/>
                                        <p:tgtEl>
                                          <p:spTgt spid="4"/>
                                        </p:tgtEl>
                                        <p:attrNameLst>
                                          <p:attrName>r</p:attrName>
                                        </p:attrNameLst>
                                      </p:cBhvr>
                                    </p:animRo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6" presetClass="emph" presetSubtype="0" fill="hold" grpId="1" nodeType="withEffect">
                                  <p:stCondLst>
                                    <p:cond delay="0"/>
                                  </p:stCondLst>
                                  <p:childTnLst>
                                    <p:animScale>
                                      <p:cBhvr>
                                        <p:cTn id="15" dur="5000" fill="hold"/>
                                        <p:tgtEl>
                                          <p:spTgt spid="2"/>
                                        </p:tgtEl>
                                      </p:cBhvr>
                                      <p:by x="400000" y="400000"/>
                                    </p:animScale>
                                  </p:childTnLst>
                                </p:cTn>
                              </p:par>
                              <p:par>
                                <p:cTn id="16" presetID="42" presetClass="exit" presetSubtype="0" fill="hold" grpId="2" nodeType="withEffect">
                                  <p:stCondLst>
                                    <p:cond delay="0"/>
                                  </p:stCondLst>
                                  <p:childTnLst>
                                    <p:animEffect transition="out" filter="fade">
                                      <p:cBhvr>
                                        <p:cTn id="17" dur="5000"/>
                                        <p:tgtEl>
                                          <p:spTgt spid="2"/>
                                        </p:tgtEl>
                                      </p:cBhvr>
                                    </p:animEffect>
                                    <p:anim calcmode="lin" valueType="num">
                                      <p:cBhvr>
                                        <p:cTn id="18" dur="5000"/>
                                        <p:tgtEl>
                                          <p:spTgt spid="2"/>
                                        </p:tgtEl>
                                        <p:attrNameLst>
                                          <p:attrName>ppt_x</p:attrName>
                                        </p:attrNameLst>
                                      </p:cBhvr>
                                      <p:tavLst>
                                        <p:tav tm="0">
                                          <p:val>
                                            <p:strVal val="ppt_x"/>
                                          </p:val>
                                        </p:tav>
                                        <p:tav tm="100000">
                                          <p:val>
                                            <p:strVal val="ppt_x"/>
                                          </p:val>
                                        </p:tav>
                                      </p:tavLst>
                                    </p:anim>
                                    <p:anim calcmode="lin" valueType="num">
                                      <p:cBhvr>
                                        <p:cTn id="19" dur="5000"/>
                                        <p:tgtEl>
                                          <p:spTgt spid="2"/>
                                        </p:tgtEl>
                                        <p:attrNameLst>
                                          <p:attrName>ppt_y</p:attrName>
                                        </p:attrNameLst>
                                      </p:cBhvr>
                                      <p:tavLst>
                                        <p:tav tm="0">
                                          <p:val>
                                            <p:strVal val="ppt_y"/>
                                          </p:val>
                                        </p:tav>
                                        <p:tav tm="100000">
                                          <p:val>
                                            <p:strVal val="ppt_y+.1"/>
                                          </p:val>
                                        </p:tav>
                                      </p:tavLst>
                                    </p:anim>
                                    <p:set>
                                      <p:cBhvr>
                                        <p:cTn id="20"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2" grpId="1"/>
      <p:bldP spid="2" grpId="2"/>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██消防署に</a:t>
            </a:r>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の対応を非難する内容の苦情が</a:t>
            </a:r>
            <a:r>
              <a:rPr lang="en-US" altLang="ja-JP" dirty="0">
                <a:ln w="28575" cap="rnd" cmpd="sng">
                  <a:noFill/>
                  <a:prstDash val="lgDashDotDot"/>
                  <a:bevel/>
                </a:ln>
                <a:solidFill>
                  <a:sysClr val="windowText" lastClr="000000"/>
                </a:solidFill>
              </a:rPr>
              <a:t>368</a:t>
            </a:r>
            <a:r>
              <a:rPr lang="ja-JP" altLang="en-US" dirty="0">
                <a:ln w="28575" cap="rnd" cmpd="sng">
                  <a:noFill/>
                  <a:prstDash val="lgDashDotDot"/>
                  <a:bevel/>
                </a:ln>
                <a:solidFill>
                  <a:sysClr val="windowText" lastClr="000000"/>
                </a:solidFill>
              </a:rPr>
              <a:t>件、「救急車という名称は</a:t>
            </a:r>
            <a:r>
              <a:rPr lang="en-US" altLang="ja-JP" dirty="0">
                <a:ln w="28575" cap="rnd" cmpd="sng">
                  <a:noFill/>
                  <a:prstDash val="lgDashDotDot"/>
                  <a:bevel/>
                </a:ln>
                <a:solidFill>
                  <a:sysClr val="windowText" lastClr="000000"/>
                </a:solidFill>
              </a:rPr>
              <a:t>"99"</a:t>
            </a:r>
            <a:r>
              <a:rPr lang="ja-JP" altLang="en-US" dirty="0">
                <a:ln w="28575" cap="rnd" cmpd="sng">
                  <a:noFill/>
                  <a:prstDash val="lgDashDotDot"/>
                  <a:bevel/>
                </a:ln>
                <a:solidFill>
                  <a:sysClr val="windowText" lastClr="000000"/>
                </a:solidFill>
              </a:rPr>
              <a:t>を連想させるため改称すべき」という内容の意見が</a:t>
            </a:r>
            <a:r>
              <a:rPr lang="en-US" altLang="ja-JP" dirty="0">
                <a:ln w="28575" cap="rnd" cmpd="sng">
                  <a:noFill/>
                  <a:prstDash val="lgDashDotDot"/>
                  <a:bevel/>
                </a:ln>
                <a:solidFill>
                  <a:sysClr val="windowText" lastClr="000000"/>
                </a:solidFill>
              </a:rPr>
              <a:t>60</a:t>
            </a:r>
            <a:r>
              <a:rPr lang="ja-JP" altLang="en-US" dirty="0">
                <a:ln w="28575" cap="rnd" cmpd="sng">
                  <a:noFill/>
                  <a:prstDash val="lgDashDotDot"/>
                  <a:bevel/>
                </a:ln>
                <a:solidFill>
                  <a:sysClr val="windowText" lastClr="000000"/>
                </a:solidFill>
              </a:rPr>
              <a:t>件寄せられる。</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a:off x="5811812" y="2225737"/>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28E34BF3-18CF-45F2-1392-E409658DF4CC}"/>
              </a:ext>
            </a:extLst>
          </p:cNvPr>
          <p:cNvSpPr/>
          <p:nvPr/>
        </p:nvSpPr>
        <p:spPr>
          <a:xfrm>
            <a:off x="-141330" y="108857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救援車・・・９えんしゃ・・・</a:t>
            </a:r>
            <a:r>
              <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NOOOOOO</a:t>
            </a: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a:t>
            </a:r>
            <a:endPar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endParaRPr>
          </a:p>
        </p:txBody>
      </p:sp>
    </p:spTree>
    <p:extLst>
      <p:ext uri="{BB962C8B-B14F-4D97-AF65-F5344CB8AC3E}">
        <p14:creationId xmlns:p14="http://schemas.microsoft.com/office/powerpoint/2010/main" val="163407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mph" presetSubtype="10" repeatCount="indefinite" fill="hold" grpId="0" nodeType="withEffect">
                                  <p:stCondLst>
                                    <p:cond delay="0"/>
                                  </p:stCondLst>
                                  <p:childTnLst>
                                    <p:animClr clrSpc="hsl" dir="ccw">
                                      <p:cBhvr>
                                        <p:cTn id="8" dur="2000" fill="hold"/>
                                        <p:tgtEl>
                                          <p:spTgt spid="12"/>
                                        </p:tgtEl>
                                        <p:attrNameLst>
                                          <p:attrName>fillcolor</p:attrName>
                                        </p:attrNameLst>
                                      </p:cBhvr>
                                      <p:to>
                                        <a:srgbClr val="156082"/>
                                      </p:to>
                                    </p:animClr>
                                    <p:set>
                                      <p:cBhvr>
                                        <p:cTn id="9" dur="2000" fill="hold"/>
                                        <p:tgtEl>
                                          <p:spTgt spid="12"/>
                                        </p:tgtEl>
                                        <p:attrNameLst>
                                          <p:attrName>fill.type</p:attrName>
                                        </p:attrNameLst>
                                      </p:cBhvr>
                                      <p:to>
                                        <p:strVal val="solid"/>
                                      </p:to>
                                    </p:set>
                                    <p:set>
                                      <p:cBhvr>
                                        <p:cTn id="10" dur="2000" fill="hold"/>
                                        <p:tgtEl>
                                          <p:spTgt spid="12"/>
                                        </p:tgtEl>
                                        <p:attrNameLst>
                                          <p:attrName>fill.on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6" presetClass="emph" presetSubtype="0" fill="hold" grpId="1" nodeType="withEffect">
                                  <p:stCondLst>
                                    <p:cond delay="0"/>
                                  </p:stCondLst>
                                  <p:childTnLst>
                                    <p:animScale>
                                      <p:cBhvr>
                                        <p:cTn id="15" dur="5000" fill="hold"/>
                                        <p:tgtEl>
                                          <p:spTgt spid="2"/>
                                        </p:tgtEl>
                                      </p:cBhvr>
                                      <p:by x="400000" y="400000"/>
                                    </p:animScale>
                                  </p:childTnLst>
                                </p:cTn>
                              </p:par>
                              <p:par>
                                <p:cTn id="16" presetID="42" presetClass="exit" presetSubtype="0" fill="hold" grpId="2" nodeType="withEffect">
                                  <p:stCondLst>
                                    <p:cond delay="0"/>
                                  </p:stCondLst>
                                  <p:childTnLst>
                                    <p:animEffect transition="out" filter="fade">
                                      <p:cBhvr>
                                        <p:cTn id="17" dur="5000"/>
                                        <p:tgtEl>
                                          <p:spTgt spid="2"/>
                                        </p:tgtEl>
                                      </p:cBhvr>
                                    </p:animEffect>
                                    <p:anim calcmode="lin" valueType="num">
                                      <p:cBhvr>
                                        <p:cTn id="18" dur="5000"/>
                                        <p:tgtEl>
                                          <p:spTgt spid="2"/>
                                        </p:tgtEl>
                                        <p:attrNameLst>
                                          <p:attrName>ppt_x</p:attrName>
                                        </p:attrNameLst>
                                      </p:cBhvr>
                                      <p:tavLst>
                                        <p:tav tm="0">
                                          <p:val>
                                            <p:strVal val="ppt_x"/>
                                          </p:val>
                                        </p:tav>
                                        <p:tav tm="100000">
                                          <p:val>
                                            <p:strVal val="ppt_x"/>
                                          </p:val>
                                        </p:tav>
                                      </p:tavLst>
                                    </p:anim>
                                    <p:anim calcmode="lin" valueType="num">
                                      <p:cBhvr>
                                        <p:cTn id="19" dur="5000"/>
                                        <p:tgtEl>
                                          <p:spTgt spid="2"/>
                                        </p:tgtEl>
                                        <p:attrNameLst>
                                          <p:attrName>ppt_y</p:attrName>
                                        </p:attrNameLst>
                                      </p:cBhvr>
                                      <p:tavLst>
                                        <p:tav tm="0">
                                          <p:val>
                                            <p:strVal val="ppt_y"/>
                                          </p:val>
                                        </p:tav>
                                        <p:tav tm="100000">
                                          <p:val>
                                            <p:strVal val="ppt_y+.1"/>
                                          </p:val>
                                        </p:tav>
                                      </p:tavLst>
                                    </p:anim>
                                    <p:set>
                                      <p:cBhvr>
                                        <p:cTn id="20"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P spid="2" grpId="0"/>
      <p:bldP spid="2" grpId="1"/>
      <p:bldP spid="2" grpId="2"/>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10647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人の計画を妨害する（される）事を差す「ユキる／ユキられる」というネットスラングが発生。	</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a:off x="5811812" y="2225737"/>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28E34BF3-18CF-45F2-1392-E409658DF4CC}"/>
              </a:ext>
            </a:extLst>
          </p:cNvPr>
          <p:cNvSpPr/>
          <p:nvPr/>
        </p:nvSpPr>
        <p:spPr>
          <a:xfrm>
            <a:off x="-141330" y="108857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このまえあいつにユキられてさぁ</a:t>
            </a:r>
          </a:p>
        </p:txBody>
      </p:sp>
      <p:sp>
        <p:nvSpPr>
          <p:cNvPr id="4" name="楕円 3">
            <a:extLst>
              <a:ext uri="{FF2B5EF4-FFF2-40B4-BE49-F238E27FC236}">
                <a16:creationId xmlns:a16="http://schemas.microsoft.com/office/drawing/2014/main" id="{6FFE796B-4FAC-7492-0EEF-32B06C856C4D}"/>
              </a:ext>
            </a:extLst>
          </p:cNvPr>
          <p:cNvSpPr/>
          <p:nvPr/>
        </p:nvSpPr>
        <p:spPr>
          <a:xfrm>
            <a:off x="544285" y="2225154"/>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917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mph" presetSubtype="10" repeatCount="indefinite" fill="hold" grpId="0" nodeType="withEffect">
                                  <p:stCondLst>
                                    <p:cond delay="0"/>
                                  </p:stCondLst>
                                  <p:childTnLst>
                                    <p:animClr clrSpc="hsl" dir="ccw">
                                      <p:cBhvr>
                                        <p:cTn id="8" dur="2000" fill="hold"/>
                                        <p:tgtEl>
                                          <p:spTgt spid="12"/>
                                        </p:tgtEl>
                                        <p:attrNameLst>
                                          <p:attrName>fillcolor</p:attrName>
                                        </p:attrNameLst>
                                      </p:cBhvr>
                                      <p:to>
                                        <a:srgbClr val="156082"/>
                                      </p:to>
                                    </p:animClr>
                                    <p:set>
                                      <p:cBhvr>
                                        <p:cTn id="9" dur="2000" fill="hold"/>
                                        <p:tgtEl>
                                          <p:spTgt spid="12"/>
                                        </p:tgtEl>
                                        <p:attrNameLst>
                                          <p:attrName>fill.type</p:attrName>
                                        </p:attrNameLst>
                                      </p:cBhvr>
                                      <p:to>
                                        <p:strVal val="solid"/>
                                      </p:to>
                                    </p:set>
                                    <p:set>
                                      <p:cBhvr>
                                        <p:cTn id="10" dur="2000" fill="hold"/>
                                        <p:tgtEl>
                                          <p:spTgt spid="12"/>
                                        </p:tgtEl>
                                        <p:attrNameLst>
                                          <p:attrName>fill.on</p:attrName>
                                        </p:attrNameLst>
                                      </p:cBhvr>
                                      <p:to>
                                        <p:strVal val="true"/>
                                      </p:to>
                                    </p:set>
                                  </p:childTnLst>
                                </p:cTn>
                              </p:par>
                              <p:par>
                                <p:cTn id="11" presetID="1" presetClass="emph" presetSubtype="10" repeatCount="indefinite" fill="hold" grpId="0" nodeType="withEffect">
                                  <p:stCondLst>
                                    <p:cond delay="0"/>
                                  </p:stCondLst>
                                  <p:childTnLst>
                                    <p:animClr clrSpc="hsl" dir="ccw">
                                      <p:cBhvr>
                                        <p:cTn id="12" dur="2000" fill="hold"/>
                                        <p:tgtEl>
                                          <p:spTgt spid="4"/>
                                        </p:tgtEl>
                                        <p:attrNameLst>
                                          <p:attrName>fillcolor</p:attrName>
                                        </p:attrNameLst>
                                      </p:cBhvr>
                                      <p:to>
                                        <a:srgbClr val="156082"/>
                                      </p:to>
                                    </p:animClr>
                                    <p:set>
                                      <p:cBhvr>
                                        <p:cTn id="13" dur="2000" fill="hold"/>
                                        <p:tgtEl>
                                          <p:spTgt spid="4"/>
                                        </p:tgtEl>
                                        <p:attrNameLst>
                                          <p:attrName>fill.type</p:attrName>
                                        </p:attrNameLst>
                                      </p:cBhvr>
                                      <p:to>
                                        <p:strVal val="solid"/>
                                      </p:to>
                                    </p:set>
                                    <p:set>
                                      <p:cBhvr>
                                        <p:cTn id="14" dur="2000" fill="hold"/>
                                        <p:tgtEl>
                                          <p:spTgt spid="4"/>
                                        </p:tgtEl>
                                        <p:attrNameLst>
                                          <p:attrName>fill.on</p:attrName>
                                        </p:attrNameLst>
                                      </p:cBhvr>
                                      <p:to>
                                        <p:strVal val="true"/>
                                      </p:to>
                                    </p:se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6" presetClass="emph" presetSubtype="0" fill="hold" grpId="1" nodeType="withEffect">
                                  <p:stCondLst>
                                    <p:cond delay="0"/>
                                  </p:stCondLst>
                                  <p:childTnLst>
                                    <p:animScale>
                                      <p:cBhvr>
                                        <p:cTn id="19" dur="5000" fill="hold"/>
                                        <p:tgtEl>
                                          <p:spTgt spid="2"/>
                                        </p:tgtEl>
                                      </p:cBhvr>
                                      <p:by x="400000" y="400000"/>
                                    </p:animScale>
                                  </p:childTnLst>
                                </p:cTn>
                              </p:par>
                              <p:par>
                                <p:cTn id="20" presetID="42" presetClass="exit" presetSubtype="0" fill="hold" grpId="2" nodeType="withEffect">
                                  <p:stCondLst>
                                    <p:cond delay="0"/>
                                  </p:stCondLst>
                                  <p:childTnLst>
                                    <p:animEffect transition="out" filter="fade">
                                      <p:cBhvr>
                                        <p:cTn id="21" dur="5000"/>
                                        <p:tgtEl>
                                          <p:spTgt spid="2"/>
                                        </p:tgtEl>
                                      </p:cBhvr>
                                    </p:animEffect>
                                    <p:anim calcmode="lin" valueType="num">
                                      <p:cBhvr>
                                        <p:cTn id="22" dur="5000"/>
                                        <p:tgtEl>
                                          <p:spTgt spid="2"/>
                                        </p:tgtEl>
                                        <p:attrNameLst>
                                          <p:attrName>ppt_x</p:attrName>
                                        </p:attrNameLst>
                                      </p:cBhvr>
                                      <p:tavLst>
                                        <p:tav tm="0">
                                          <p:val>
                                            <p:strVal val="ppt_x"/>
                                          </p:val>
                                        </p:tav>
                                        <p:tav tm="100000">
                                          <p:val>
                                            <p:strVal val="ppt_x"/>
                                          </p:val>
                                        </p:tav>
                                      </p:tavLst>
                                    </p:anim>
                                    <p:anim calcmode="lin" valueType="num">
                                      <p:cBhvr>
                                        <p:cTn id="23" dur="5000"/>
                                        <p:tgtEl>
                                          <p:spTgt spid="2"/>
                                        </p:tgtEl>
                                        <p:attrNameLst>
                                          <p:attrName>ppt_y</p:attrName>
                                        </p:attrNameLst>
                                      </p:cBhvr>
                                      <p:tavLst>
                                        <p:tav tm="0">
                                          <p:val>
                                            <p:strVal val="ppt_y"/>
                                          </p:val>
                                        </p:tav>
                                        <p:tav tm="100000">
                                          <p:val>
                                            <p:strVal val="ppt_y+.1"/>
                                          </p:val>
                                        </p:tav>
                                      </p:tavLst>
                                    </p:anim>
                                    <p:set>
                                      <p:cBhvr>
                                        <p:cTn id="24"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P spid="2" grpId="0"/>
      <p:bldP spid="2" grpId="1"/>
      <p:bldP spid="2" grpId="2"/>
      <p:bldP spid="4"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10647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記憶処理コードを埋め込んだ画像と共に偽の語源に関する情報を流布することで対処。</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a:off x="5811812" y="2225737"/>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28E34BF3-18CF-45F2-1392-E409658DF4CC}"/>
              </a:ext>
            </a:extLst>
          </p:cNvPr>
          <p:cNvSpPr/>
          <p:nvPr/>
        </p:nvSpPr>
        <p:spPr>
          <a:xfrm>
            <a:off x="-286500" y="1325281"/>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600" dirty="0">
                <a:solidFill>
                  <a:schemeClr val="tx1"/>
                </a:solidFill>
              </a:rPr>
              <a:t>え、おまえ</a:t>
            </a:r>
            <a:endParaRPr lang="en-US" altLang="ja-JP" sz="9600" dirty="0">
              <a:solidFill>
                <a:schemeClr val="tx1"/>
              </a:solidFill>
            </a:endParaRPr>
          </a:p>
          <a:p>
            <a:pPr algn="ctr"/>
            <a:r>
              <a:rPr lang="ja-JP" altLang="en-US" sz="9600" dirty="0">
                <a:solidFill>
                  <a:schemeClr val="tx1"/>
                </a:solidFill>
              </a:rPr>
              <a:t>なにいってんの？</a:t>
            </a:r>
            <a:endParaRPr lang="en-US" altLang="ja-JP" sz="9600" dirty="0">
              <a:solidFill>
                <a:schemeClr val="tx1"/>
              </a:solidFill>
            </a:endParaRPr>
          </a:p>
        </p:txBody>
      </p:sp>
      <p:sp>
        <p:nvSpPr>
          <p:cNvPr id="4" name="楕円 3">
            <a:extLst>
              <a:ext uri="{FF2B5EF4-FFF2-40B4-BE49-F238E27FC236}">
                <a16:creationId xmlns:a16="http://schemas.microsoft.com/office/drawing/2014/main" id="{6FFE796B-4FAC-7492-0EEF-32B06C856C4D}"/>
              </a:ext>
            </a:extLst>
          </p:cNvPr>
          <p:cNvSpPr/>
          <p:nvPr/>
        </p:nvSpPr>
        <p:spPr>
          <a:xfrm>
            <a:off x="544285" y="2225154"/>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27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par>
                                <p:cTn id="10" presetID="6" presetClass="emph" presetSubtype="0" fill="hold" grpId="1" nodeType="withEffect">
                                  <p:stCondLst>
                                    <p:cond delay="0"/>
                                  </p:stCondLst>
                                  <p:childTnLst>
                                    <p:animScale>
                                      <p:cBhvr>
                                        <p:cTn id="11" dur="5000" fill="hold"/>
                                        <p:tgtEl>
                                          <p:spTgt spid="2"/>
                                        </p:tgtEl>
                                      </p:cBhvr>
                                      <p:by x="400000" y="400000"/>
                                    </p:animScale>
                                  </p:childTnLst>
                                </p:cTn>
                              </p:par>
                              <p:par>
                                <p:cTn id="12" presetID="42" presetClass="exit" presetSubtype="0" fill="hold" grpId="2" nodeType="withEffect">
                                  <p:stCondLst>
                                    <p:cond delay="0"/>
                                  </p:stCondLst>
                                  <p:childTnLst>
                                    <p:animEffect transition="out" filter="fade">
                                      <p:cBhvr>
                                        <p:cTn id="13" dur="5000"/>
                                        <p:tgtEl>
                                          <p:spTgt spid="2"/>
                                        </p:tgtEl>
                                      </p:cBhvr>
                                    </p:animEffect>
                                    <p:anim calcmode="lin" valueType="num">
                                      <p:cBhvr>
                                        <p:cTn id="14" dur="5000"/>
                                        <p:tgtEl>
                                          <p:spTgt spid="2"/>
                                        </p:tgtEl>
                                        <p:attrNameLst>
                                          <p:attrName>ppt_x</p:attrName>
                                        </p:attrNameLst>
                                      </p:cBhvr>
                                      <p:tavLst>
                                        <p:tav tm="0">
                                          <p:val>
                                            <p:strVal val="ppt_x"/>
                                          </p:val>
                                        </p:tav>
                                        <p:tav tm="100000">
                                          <p:val>
                                            <p:strVal val="ppt_x"/>
                                          </p:val>
                                        </p:tav>
                                      </p:tavLst>
                                    </p:anim>
                                    <p:anim calcmode="lin" valueType="num">
                                      <p:cBhvr>
                                        <p:cTn id="15" dur="5000"/>
                                        <p:tgtEl>
                                          <p:spTgt spid="2"/>
                                        </p:tgtEl>
                                        <p:attrNameLst>
                                          <p:attrName>ppt_y</p:attrName>
                                        </p:attrNameLst>
                                      </p:cBhvr>
                                      <p:tavLst>
                                        <p:tav tm="0">
                                          <p:val>
                                            <p:strVal val="ppt_y"/>
                                          </p:val>
                                        </p:tav>
                                        <p:tav tm="100000">
                                          <p:val>
                                            <p:strVal val="ppt_y+.1"/>
                                          </p:val>
                                        </p:tav>
                                      </p:tavLst>
                                    </p:anim>
                                    <p:set>
                                      <p:cBhvr>
                                        <p:cTn id="16"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2" grpId="1"/>
      <p:bldP spid="2" grpId="2"/>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a:extLst>
              <a:ext uri="{FF2B5EF4-FFF2-40B4-BE49-F238E27FC236}">
                <a16:creationId xmlns:a16="http://schemas.microsoft.com/office/drawing/2014/main" id="{0E31AD25-9551-1DEF-4F7A-2A6C02960013}"/>
              </a:ext>
            </a:extLst>
          </p:cNvPr>
          <p:cNvSpPr/>
          <p:nvPr/>
        </p:nvSpPr>
        <p:spPr>
          <a:xfrm>
            <a:off x="3867059" y="1371598"/>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5446743"/>
            <a:ext cx="110647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大阪府██市で</a:t>
            </a:r>
            <a:r>
              <a:rPr lang="en-US" altLang="ja-JP" dirty="0">
                <a:ln w="28575" cap="rnd" cmpd="sng">
                  <a:noFill/>
                  <a:prstDash val="lgDashDotDot"/>
                  <a:bevel/>
                </a:ln>
                <a:solidFill>
                  <a:sysClr val="windowText" lastClr="000000"/>
                </a:solidFill>
              </a:rPr>
              <a:t>29</a:t>
            </a:r>
            <a:r>
              <a:rPr lang="ja-JP" altLang="en-US" dirty="0">
                <a:ln w="28575" cap="rnd" cmpd="sng">
                  <a:noFill/>
                  <a:prstDash val="lgDashDotDot"/>
                  <a:bevel/>
                </a:ln>
                <a:solidFill>
                  <a:sysClr val="windowText" lastClr="000000"/>
                </a:solidFill>
              </a:rPr>
              <a:t>歳の女性が</a:t>
            </a:r>
            <a:r>
              <a:rPr lang="en-US" altLang="ja-JP" dirty="0">
                <a:ln w="28575" cap="rnd" cmpd="sng">
                  <a:noFill/>
                  <a:prstDash val="lgDashDotDot"/>
                  <a:bevel/>
                </a:ln>
                <a:solidFill>
                  <a:sysClr val="windowText" lastClr="000000"/>
                </a:solidFill>
              </a:rPr>
              <a:t>8</a:t>
            </a:r>
            <a:r>
              <a:rPr lang="ja-JP" altLang="en-US" dirty="0">
                <a:ln w="28575" cap="rnd" cmpd="sng">
                  <a:noFill/>
                  <a:prstDash val="lgDashDotDot"/>
                  <a:bevel/>
                </a:ln>
                <a:solidFill>
                  <a:sysClr val="windowText" lastClr="000000"/>
                </a:solidFill>
              </a:rPr>
              <a:t>歳の娘を殺害する事件が発生。容疑者は動機について「娘が車好きで██市もまた無死亡事故記録を更新中なので、いつか娘もあのような犯罪を起こすのではないかと怖くなった」と供述している。</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rot="2700000">
            <a:off x="5811812" y="2225737"/>
            <a:ext cx="1611086" cy="1611086"/>
          </a:xfrm>
          <a:prstGeom prst="ellipse">
            <a:avLst/>
          </a:prstGeom>
          <a:gradFill>
            <a:gsLst>
              <a:gs pos="0">
                <a:schemeClr val="accent1">
                  <a:lumMod val="5000"/>
                  <a:lumOff val="95000"/>
                </a:schemeClr>
              </a:gs>
              <a:gs pos="100000">
                <a:schemeClr val="tx2"/>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28E34BF3-18CF-45F2-1392-E409658DF4CC}"/>
              </a:ext>
            </a:extLst>
          </p:cNvPr>
          <p:cNvSpPr/>
          <p:nvPr/>
        </p:nvSpPr>
        <p:spPr>
          <a:xfrm>
            <a:off x="-141330" y="108857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いつか娘もあの犯罪をぉ！</a:t>
            </a:r>
            <a:endPar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endParaRPr>
          </a:p>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するかもしれないじゃないですか！</a:t>
            </a:r>
            <a:endPar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endParaRPr>
          </a:p>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そうなったら、わたし・・・</a:t>
            </a:r>
          </a:p>
        </p:txBody>
      </p:sp>
    </p:spTree>
    <p:extLst>
      <p:ext uri="{BB962C8B-B14F-4D97-AF65-F5344CB8AC3E}">
        <p14:creationId xmlns:p14="http://schemas.microsoft.com/office/powerpoint/2010/main" val="110174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mph" presetSubtype="10" repeatCount="indefinite" fill="hold" grpId="0" nodeType="withEffect">
                                  <p:stCondLst>
                                    <p:cond delay="0"/>
                                  </p:stCondLst>
                                  <p:childTnLst>
                                    <p:animClr clrSpc="hsl" dir="ccw">
                                      <p:cBhvr>
                                        <p:cTn id="8" dur="2000" fill="hold"/>
                                        <p:tgtEl>
                                          <p:spTgt spid="3"/>
                                        </p:tgtEl>
                                        <p:attrNameLst>
                                          <p:attrName>fillcolor</p:attrName>
                                        </p:attrNameLst>
                                      </p:cBhvr>
                                      <p:to>
                                        <a:srgbClr val="156082"/>
                                      </p:to>
                                    </p:animClr>
                                    <p:set>
                                      <p:cBhvr>
                                        <p:cTn id="9" dur="2000" fill="hold"/>
                                        <p:tgtEl>
                                          <p:spTgt spid="3"/>
                                        </p:tgtEl>
                                        <p:attrNameLst>
                                          <p:attrName>fill.type</p:attrName>
                                        </p:attrNameLst>
                                      </p:cBhvr>
                                      <p:to>
                                        <p:strVal val="solid"/>
                                      </p:to>
                                    </p:set>
                                    <p:set>
                                      <p:cBhvr>
                                        <p:cTn id="10" dur="2000" fill="hold"/>
                                        <p:tgtEl>
                                          <p:spTgt spid="3"/>
                                        </p:tgtEl>
                                        <p:attrNameLst>
                                          <p:attrName>fill.on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6" presetClass="emph" presetSubtype="0" fill="hold" grpId="1" nodeType="withEffect">
                                  <p:stCondLst>
                                    <p:cond delay="0"/>
                                  </p:stCondLst>
                                  <p:childTnLst>
                                    <p:animScale>
                                      <p:cBhvr>
                                        <p:cTn id="15" dur="5000" fill="hold"/>
                                        <p:tgtEl>
                                          <p:spTgt spid="2"/>
                                        </p:tgtEl>
                                      </p:cBhvr>
                                      <p:by x="400000" y="400000"/>
                                    </p:animScale>
                                  </p:childTnLst>
                                </p:cTn>
                              </p:par>
                              <p:par>
                                <p:cTn id="16" presetID="42" presetClass="exit" presetSubtype="0" fill="hold" grpId="2" nodeType="withEffect">
                                  <p:stCondLst>
                                    <p:cond delay="0"/>
                                  </p:stCondLst>
                                  <p:childTnLst>
                                    <p:animEffect transition="out" filter="fade">
                                      <p:cBhvr>
                                        <p:cTn id="17" dur="5000"/>
                                        <p:tgtEl>
                                          <p:spTgt spid="2"/>
                                        </p:tgtEl>
                                      </p:cBhvr>
                                    </p:animEffect>
                                    <p:anim calcmode="lin" valueType="num">
                                      <p:cBhvr>
                                        <p:cTn id="18" dur="5000"/>
                                        <p:tgtEl>
                                          <p:spTgt spid="2"/>
                                        </p:tgtEl>
                                        <p:attrNameLst>
                                          <p:attrName>ppt_x</p:attrName>
                                        </p:attrNameLst>
                                      </p:cBhvr>
                                      <p:tavLst>
                                        <p:tav tm="0">
                                          <p:val>
                                            <p:strVal val="ppt_x"/>
                                          </p:val>
                                        </p:tav>
                                        <p:tav tm="100000">
                                          <p:val>
                                            <p:strVal val="ppt_x"/>
                                          </p:val>
                                        </p:tav>
                                      </p:tavLst>
                                    </p:anim>
                                    <p:anim calcmode="lin" valueType="num">
                                      <p:cBhvr>
                                        <p:cTn id="19" dur="5000"/>
                                        <p:tgtEl>
                                          <p:spTgt spid="2"/>
                                        </p:tgtEl>
                                        <p:attrNameLst>
                                          <p:attrName>ppt_y</p:attrName>
                                        </p:attrNameLst>
                                      </p:cBhvr>
                                      <p:tavLst>
                                        <p:tav tm="0">
                                          <p:val>
                                            <p:strVal val="ppt_y"/>
                                          </p:val>
                                        </p:tav>
                                        <p:tav tm="100000">
                                          <p:val>
                                            <p:strVal val="ppt_y+.1"/>
                                          </p:val>
                                        </p:tav>
                                      </p:tavLst>
                                    </p:anim>
                                    <p:set>
                                      <p:cBhvr>
                                        <p:cTn id="20"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2" grpId="0"/>
      <p:bldP spid="2" grpId="1"/>
      <p:bldP spid="2" grpId="2"/>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497399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ミームの感染者の多くは無事故記録が断ち切られた事実に強い精神的苦痛を訴えています。中には「██町」「無事故」「飛び出し」「自動車」などの</a:t>
            </a:r>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に関連する事柄を対象とした心的外傷を発症した対象や、対象がこれまでに積み重ねてきた実績や記録が</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に妨害されるのではないかという被害妄想が発生した対象もいます。</a:t>
            </a:r>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の記憶が完全に消去されることでミームの影響は解除され、精神状態も回復します。</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a:off x="5811812" y="2225737"/>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正方形/長方形 1">
            <a:extLst>
              <a:ext uri="{FF2B5EF4-FFF2-40B4-BE49-F238E27FC236}">
                <a16:creationId xmlns:a16="http://schemas.microsoft.com/office/drawing/2014/main" id="{28E34BF3-18CF-45F2-1392-E409658DF4CC}"/>
              </a:ext>
            </a:extLst>
          </p:cNvPr>
          <p:cNvSpPr/>
          <p:nvPr/>
        </p:nvSpPr>
        <p:spPr>
          <a:xfrm>
            <a:off x="-141330" y="108857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僕が作った渾身の発明がぁ！</a:t>
            </a:r>
            <a:endPar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endParaRPr>
          </a:p>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雪島君葉にぃ！</a:t>
            </a:r>
            <a:endPar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endParaRPr>
          </a:p>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うゔぁわれたら！</a:t>
            </a:r>
            <a:endParaRPr lang="en-US" altLang="ja-JP"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endParaRPr>
          </a:p>
          <a:p>
            <a:pPr algn="ctr"/>
            <a:r>
              <a:rPr lang="ja-JP" altLang="en-US" sz="4400" dirty="0">
                <a:ln w="28575">
                  <a:solidFill>
                    <a:srgbClr val="FF0000"/>
                  </a:solidFill>
                  <a:prstDash val="lgDashDotDot"/>
                </a:ln>
                <a:solidFill>
                  <a:srgbClr val="FF0000"/>
                </a:solidFill>
                <a:latin typeface="HGP行書体" panose="03000600000000000000" pitchFamily="66" charset="-128"/>
                <a:ea typeface="HGP行書体" panose="03000600000000000000" pitchFamily="66" charset="-128"/>
              </a:rPr>
              <a:t>どうすりゃいいんだぁ！</a:t>
            </a:r>
          </a:p>
        </p:txBody>
      </p:sp>
    </p:spTree>
    <p:extLst>
      <p:ext uri="{BB962C8B-B14F-4D97-AF65-F5344CB8AC3E}">
        <p14:creationId xmlns:p14="http://schemas.microsoft.com/office/powerpoint/2010/main" val="383832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 presetClass="emph" presetSubtype="10" repeatCount="indefinite" fill="hold" grpId="0" nodeType="withEffect">
                                  <p:stCondLst>
                                    <p:cond delay="0"/>
                                  </p:stCondLst>
                                  <p:childTnLst>
                                    <p:animClr clrSpc="hsl" dir="ccw">
                                      <p:cBhvr>
                                        <p:cTn id="8" dur="2000" fill="hold"/>
                                        <p:tgtEl>
                                          <p:spTgt spid="12"/>
                                        </p:tgtEl>
                                        <p:attrNameLst>
                                          <p:attrName>fillcolor</p:attrName>
                                        </p:attrNameLst>
                                      </p:cBhvr>
                                      <p:to>
                                        <a:srgbClr val="156082"/>
                                      </p:to>
                                    </p:animClr>
                                    <p:set>
                                      <p:cBhvr>
                                        <p:cTn id="9" dur="2000" fill="hold"/>
                                        <p:tgtEl>
                                          <p:spTgt spid="12"/>
                                        </p:tgtEl>
                                        <p:attrNameLst>
                                          <p:attrName>fill.type</p:attrName>
                                        </p:attrNameLst>
                                      </p:cBhvr>
                                      <p:to>
                                        <p:strVal val="solid"/>
                                      </p:to>
                                    </p:set>
                                    <p:set>
                                      <p:cBhvr>
                                        <p:cTn id="10" dur="2000" fill="hold"/>
                                        <p:tgtEl>
                                          <p:spTgt spid="12"/>
                                        </p:tgtEl>
                                        <p:attrNameLst>
                                          <p:attrName>fill.on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6" presetClass="emph" presetSubtype="0" fill="hold" grpId="1" nodeType="withEffect">
                                  <p:stCondLst>
                                    <p:cond delay="0"/>
                                  </p:stCondLst>
                                  <p:childTnLst>
                                    <p:animScale>
                                      <p:cBhvr>
                                        <p:cTn id="15" dur="5000" fill="hold"/>
                                        <p:tgtEl>
                                          <p:spTgt spid="2"/>
                                        </p:tgtEl>
                                      </p:cBhvr>
                                      <p:by x="400000" y="400000"/>
                                    </p:animScale>
                                  </p:childTnLst>
                                </p:cTn>
                              </p:par>
                              <p:par>
                                <p:cTn id="16" presetID="42" presetClass="exit" presetSubtype="0" fill="hold" grpId="2" nodeType="withEffect">
                                  <p:stCondLst>
                                    <p:cond delay="0"/>
                                  </p:stCondLst>
                                  <p:childTnLst>
                                    <p:animEffect transition="out" filter="fade">
                                      <p:cBhvr>
                                        <p:cTn id="17" dur="5000"/>
                                        <p:tgtEl>
                                          <p:spTgt spid="2"/>
                                        </p:tgtEl>
                                      </p:cBhvr>
                                    </p:animEffect>
                                    <p:anim calcmode="lin" valueType="num">
                                      <p:cBhvr>
                                        <p:cTn id="18" dur="5000"/>
                                        <p:tgtEl>
                                          <p:spTgt spid="2"/>
                                        </p:tgtEl>
                                        <p:attrNameLst>
                                          <p:attrName>ppt_x</p:attrName>
                                        </p:attrNameLst>
                                      </p:cBhvr>
                                      <p:tavLst>
                                        <p:tav tm="0">
                                          <p:val>
                                            <p:strVal val="ppt_x"/>
                                          </p:val>
                                        </p:tav>
                                        <p:tav tm="100000">
                                          <p:val>
                                            <p:strVal val="ppt_x"/>
                                          </p:val>
                                        </p:tav>
                                      </p:tavLst>
                                    </p:anim>
                                    <p:anim calcmode="lin" valueType="num">
                                      <p:cBhvr>
                                        <p:cTn id="19" dur="5000"/>
                                        <p:tgtEl>
                                          <p:spTgt spid="2"/>
                                        </p:tgtEl>
                                        <p:attrNameLst>
                                          <p:attrName>ppt_y</p:attrName>
                                        </p:attrNameLst>
                                      </p:cBhvr>
                                      <p:tavLst>
                                        <p:tav tm="0">
                                          <p:val>
                                            <p:strVal val="ppt_y"/>
                                          </p:val>
                                        </p:tav>
                                        <p:tav tm="100000">
                                          <p:val>
                                            <p:strVal val="ppt_y+.1"/>
                                          </p:val>
                                        </p:tav>
                                      </p:tavLst>
                                    </p:anim>
                                    <p:set>
                                      <p:cBhvr>
                                        <p:cTn id="20"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P spid="2" grpId="0"/>
      <p:bldP spid="2" grpId="1"/>
      <p:bldP spid="2" grpId="2"/>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497399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は██警察署に潜入中の職員が署員や町民の異変を報告したこと、同時期にインターネット上で</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への誹謗中傷が圧倒的に増加したことから財団の注意をひき、収容へと繋がりました。財団はただちに北海道全域へのクラス</a:t>
            </a:r>
            <a:r>
              <a:rPr lang="en-US" altLang="ja-JP" dirty="0">
                <a:ln w="28575" cap="rnd" cmpd="sng">
                  <a:noFill/>
                  <a:prstDash val="lgDashDotDot"/>
                  <a:bevel/>
                </a:ln>
                <a:solidFill>
                  <a:sysClr val="windowText" lastClr="000000"/>
                </a:solidFill>
              </a:rPr>
              <a:t>B</a:t>
            </a:r>
            <a:r>
              <a:rPr lang="ja-JP" altLang="en-US" dirty="0">
                <a:ln w="28575" cap="rnd" cmpd="sng">
                  <a:noFill/>
                  <a:prstDash val="lgDashDotDot"/>
                  <a:bevel/>
                </a:ln>
                <a:solidFill>
                  <a:sysClr val="windowText" lastClr="000000"/>
                </a:solidFill>
              </a:rPr>
              <a:t>記憶処理剤の散布</a:t>
            </a:r>
            <a:r>
              <a:rPr lang="en-US" altLang="ja-JP" dirty="0">
                <a:ln w="28575" cap="rnd" cmpd="sng">
                  <a:noFill/>
                  <a:prstDash val="lgDashDotDot"/>
                  <a:bevel/>
                </a:ln>
                <a:solidFill>
                  <a:sysClr val="windowText" lastClr="000000"/>
                </a:solidFill>
              </a:rPr>
              <a:t>2</a:t>
            </a:r>
            <a:r>
              <a:rPr lang="ja-JP" altLang="en-US" dirty="0">
                <a:ln w="28575" cap="rnd" cmpd="sng">
                  <a:noFill/>
                  <a:prstDash val="lgDashDotDot"/>
                  <a:bevel/>
                </a:ln>
                <a:solidFill>
                  <a:sysClr val="windowText" lastClr="000000"/>
                </a:solidFill>
              </a:rPr>
              <a:t>と様々なメディアを用いたサブリミナル記憶処理を行い、</a:t>
            </a:r>
            <a:r>
              <a:rPr lang="en-US" altLang="ja-JP" dirty="0">
                <a:ln w="28575" cap="rnd" cmpd="sng">
                  <a:noFill/>
                  <a:prstDash val="lgDashDotDot"/>
                  <a:bevel/>
                </a:ln>
                <a:solidFill>
                  <a:sysClr val="windowText" lastClr="000000"/>
                </a:solidFill>
              </a:rPr>
              <a:t>12</a:t>
            </a:r>
            <a:r>
              <a:rPr lang="ja-JP" altLang="en-US" dirty="0">
                <a:ln w="28575" cap="rnd" cmpd="sng">
                  <a:noFill/>
                  <a:prstDash val="lgDashDotDot"/>
                  <a:bevel/>
                </a:ln>
                <a:solidFill>
                  <a:sysClr val="windowText" lastClr="000000"/>
                </a:solidFill>
              </a:rPr>
              <a:t>日で</a:t>
            </a:r>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の情報とミームの影響は完全に消去されたとみられています。公的には██町は</a:t>
            </a:r>
            <a:r>
              <a:rPr lang="en-US" altLang="ja-JP" dirty="0">
                <a:ln w="28575" cap="rnd" cmpd="sng">
                  <a:noFill/>
                  <a:prstDash val="lgDashDotDot"/>
                  <a:bevel/>
                </a:ln>
                <a:solidFill>
                  <a:sysClr val="windowText" lastClr="000000"/>
                </a:solidFill>
              </a:rPr>
              <a:t>2019</a:t>
            </a:r>
            <a:r>
              <a:rPr lang="ja-JP" altLang="en-US" dirty="0">
                <a:ln w="28575" cap="rnd" cmpd="sng">
                  <a:noFill/>
                  <a:prstDash val="lgDashDotDot"/>
                  <a:bevel/>
                </a:ln>
                <a:solidFill>
                  <a:sysClr val="windowText" lastClr="000000"/>
                </a:solidFill>
              </a:rPr>
              <a:t>年</a:t>
            </a:r>
            <a:r>
              <a:rPr lang="en-US" altLang="ja-JP" dirty="0">
                <a:ln w="28575" cap="rnd" cmpd="sng">
                  <a:noFill/>
                  <a:prstDash val="lgDashDotDot"/>
                  <a:bevel/>
                </a:ln>
                <a:solidFill>
                  <a:sysClr val="windowText" lastClr="000000"/>
                </a:solidFill>
              </a:rPr>
              <a:t>8</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1</a:t>
            </a:r>
            <a:r>
              <a:rPr lang="ja-JP" altLang="en-US" dirty="0">
                <a:ln w="28575" cap="rnd" cmpd="sng">
                  <a:noFill/>
                  <a:prstDash val="lgDashDotDot"/>
                  <a:bevel/>
                </a:ln>
                <a:solidFill>
                  <a:sysClr val="windowText" lastClr="000000"/>
                </a:solidFill>
              </a:rPr>
              <a:t>日に死亡事故ゼロ記録</a:t>
            </a:r>
            <a:r>
              <a:rPr lang="en-US" altLang="ja-JP" dirty="0">
                <a:ln w="28575" cap="rnd" cmpd="sng">
                  <a:noFill/>
                  <a:prstDash val="lgDashDotDot"/>
                  <a:bevel/>
                </a:ln>
                <a:solidFill>
                  <a:sysClr val="windowText" lastClr="000000"/>
                </a:solidFill>
              </a:rPr>
              <a:t>10000</a:t>
            </a:r>
            <a:r>
              <a:rPr lang="ja-JP" altLang="en-US" dirty="0">
                <a:ln w="28575" cap="rnd" cmpd="sng">
                  <a:noFill/>
                  <a:prstDash val="lgDashDotDot"/>
                  <a:bevel/>
                </a:ln>
                <a:solidFill>
                  <a:sysClr val="windowText" lastClr="000000"/>
                </a:solidFill>
              </a:rPr>
              <a:t>日を達成した事になっており、現在も記録を更新中です。</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2" name="楕円 11">
            <a:extLst>
              <a:ext uri="{FF2B5EF4-FFF2-40B4-BE49-F238E27FC236}">
                <a16:creationId xmlns:a16="http://schemas.microsoft.com/office/drawing/2014/main" id="{46D3FA05-9431-0B5B-5241-7CE1CD56D798}"/>
              </a:ext>
            </a:extLst>
          </p:cNvPr>
          <p:cNvSpPr/>
          <p:nvPr/>
        </p:nvSpPr>
        <p:spPr>
          <a:xfrm>
            <a:off x="5811812" y="2225737"/>
            <a:ext cx="1611086" cy="1611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BCF9BFC8-4232-B0B0-B652-AB90AED2CB64}"/>
              </a:ext>
            </a:extLst>
          </p:cNvPr>
          <p:cNvSpPr/>
          <p:nvPr/>
        </p:nvSpPr>
        <p:spPr>
          <a:xfrm>
            <a:off x="-141330" y="108857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6000" dirty="0">
                <a:solidFill>
                  <a:schemeClr val="tx1"/>
                </a:solidFill>
              </a:rPr>
              <a:t>達成されましたよ？</a:t>
            </a:r>
            <a:endParaRPr lang="en-US" altLang="ja-JP" sz="6000" dirty="0">
              <a:solidFill>
                <a:schemeClr val="tx1"/>
              </a:solidFill>
            </a:endParaRPr>
          </a:p>
          <a:p>
            <a:pPr algn="ctr"/>
            <a:r>
              <a:rPr lang="ja-JP" altLang="en-US" sz="6000" dirty="0">
                <a:solidFill>
                  <a:schemeClr val="tx1"/>
                </a:solidFill>
              </a:rPr>
              <a:t>え？雪島君葉？</a:t>
            </a:r>
            <a:endParaRPr lang="en-US" altLang="ja-JP" sz="6000" dirty="0">
              <a:solidFill>
                <a:schemeClr val="tx1"/>
              </a:solidFill>
            </a:endParaRPr>
          </a:p>
          <a:p>
            <a:pPr algn="ctr"/>
            <a:r>
              <a:rPr lang="ja-JP" altLang="en-US" sz="6000" dirty="0">
                <a:solidFill>
                  <a:schemeClr val="tx1"/>
                </a:solidFill>
              </a:rPr>
              <a:t>誰です？そいつ。</a:t>
            </a:r>
          </a:p>
        </p:txBody>
      </p:sp>
    </p:spTree>
    <p:extLst>
      <p:ext uri="{BB962C8B-B14F-4D97-AF65-F5344CB8AC3E}">
        <p14:creationId xmlns:p14="http://schemas.microsoft.com/office/powerpoint/2010/main" val="35069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par>
                                <p:cTn id="10" presetID="6" presetClass="emph" presetSubtype="0" fill="hold" grpId="1" nodeType="withEffect">
                                  <p:stCondLst>
                                    <p:cond delay="0"/>
                                  </p:stCondLst>
                                  <p:childTnLst>
                                    <p:animScale>
                                      <p:cBhvr>
                                        <p:cTn id="11" dur="5000" fill="hold"/>
                                        <p:tgtEl>
                                          <p:spTgt spid="3"/>
                                        </p:tgtEl>
                                      </p:cBhvr>
                                      <p:by x="400000" y="400000"/>
                                    </p:animScale>
                                  </p:childTnLst>
                                </p:cTn>
                              </p:par>
                              <p:par>
                                <p:cTn id="12" presetID="42" presetClass="exit" presetSubtype="0" fill="hold" grpId="2" nodeType="withEffect">
                                  <p:stCondLst>
                                    <p:cond delay="0"/>
                                  </p:stCondLst>
                                  <p:childTnLst>
                                    <p:animEffect transition="out" filter="fade">
                                      <p:cBhvr>
                                        <p:cTn id="13" dur="5000"/>
                                        <p:tgtEl>
                                          <p:spTgt spid="3"/>
                                        </p:tgtEl>
                                      </p:cBhvr>
                                    </p:animEffect>
                                    <p:anim calcmode="lin" valueType="num">
                                      <p:cBhvr>
                                        <p:cTn id="14" dur="5000"/>
                                        <p:tgtEl>
                                          <p:spTgt spid="3"/>
                                        </p:tgtEl>
                                        <p:attrNameLst>
                                          <p:attrName>ppt_x</p:attrName>
                                        </p:attrNameLst>
                                      </p:cBhvr>
                                      <p:tavLst>
                                        <p:tav tm="0">
                                          <p:val>
                                            <p:strVal val="ppt_x"/>
                                          </p:val>
                                        </p:tav>
                                        <p:tav tm="100000">
                                          <p:val>
                                            <p:strVal val="ppt_x"/>
                                          </p:val>
                                        </p:tav>
                                      </p:tavLst>
                                    </p:anim>
                                    <p:anim calcmode="lin" valueType="num">
                                      <p:cBhvr>
                                        <p:cTn id="15" dur="5000"/>
                                        <p:tgtEl>
                                          <p:spTgt spid="3"/>
                                        </p:tgtEl>
                                        <p:attrNameLst>
                                          <p:attrName>ppt_y</p:attrName>
                                        </p:attrNameLst>
                                      </p:cBhvr>
                                      <p:tavLst>
                                        <p:tav tm="0">
                                          <p:val>
                                            <p:strVal val="ppt_y"/>
                                          </p:val>
                                        </p:tav>
                                        <p:tav tm="100000">
                                          <p:val>
                                            <p:strVal val="ppt_y+.1"/>
                                          </p:val>
                                        </p:tav>
                                      </p:tavLst>
                                    </p:anim>
                                    <p:set>
                                      <p:cBhvr>
                                        <p:cTn id="16" dur="1" fill="hold">
                                          <p:stCondLst>
                                            <p:cond delay="4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3" grpId="1"/>
      <p:bldP spid="3" grpId="2"/>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386445B1-AAE7-B9C9-BCEF-006035E2A5AC}"/>
              </a:ext>
            </a:extLst>
          </p:cNvPr>
          <p:cNvSpPr/>
          <p:nvPr/>
        </p:nvSpPr>
        <p:spPr>
          <a:xfrm>
            <a:off x="4963883" y="3715672"/>
            <a:ext cx="203201" cy="166914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ja-JP" altLang="en-US"/>
          </a:p>
        </p:txBody>
      </p:sp>
      <p:sp>
        <p:nvSpPr>
          <p:cNvPr id="9" name="楕円 8">
            <a:extLst>
              <a:ext uri="{FF2B5EF4-FFF2-40B4-BE49-F238E27FC236}">
                <a16:creationId xmlns:a16="http://schemas.microsoft.com/office/drawing/2014/main" id="{FB8BBB45-A194-C1D2-DD49-9A4DFF5930C2}"/>
              </a:ext>
            </a:extLst>
          </p:cNvPr>
          <p:cNvSpPr/>
          <p:nvPr/>
        </p:nvSpPr>
        <p:spPr>
          <a:xfrm>
            <a:off x="5232397" y="3826137"/>
            <a:ext cx="203201" cy="166914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ja-JP" altLang="en-US"/>
          </a:p>
        </p:txBody>
      </p:sp>
      <p:sp>
        <p:nvSpPr>
          <p:cNvPr id="5" name="楕円 4">
            <a:extLst>
              <a:ext uri="{FF2B5EF4-FFF2-40B4-BE49-F238E27FC236}">
                <a16:creationId xmlns:a16="http://schemas.microsoft.com/office/drawing/2014/main" id="{84D3C2E1-A66E-6A0E-7E6E-C95AA27AD0B2}"/>
              </a:ext>
            </a:extLst>
          </p:cNvPr>
          <p:cNvSpPr/>
          <p:nvPr/>
        </p:nvSpPr>
        <p:spPr>
          <a:xfrm>
            <a:off x="4746171" y="2457353"/>
            <a:ext cx="841829" cy="166914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ja-JP" altLang="en-US"/>
          </a:p>
        </p:txBody>
      </p:sp>
      <p:sp>
        <p:nvSpPr>
          <p:cNvPr id="4" name="フローチャート: 処理 3">
            <a:extLst>
              <a:ext uri="{FF2B5EF4-FFF2-40B4-BE49-F238E27FC236}">
                <a16:creationId xmlns:a16="http://schemas.microsoft.com/office/drawing/2014/main" id="{376A1C4C-F0F3-854F-AFE8-53E097FF6F61}"/>
              </a:ext>
            </a:extLst>
          </p:cNvPr>
          <p:cNvSpPr/>
          <p:nvPr/>
        </p:nvSpPr>
        <p:spPr>
          <a:xfrm>
            <a:off x="4963886" y="-246743"/>
            <a:ext cx="203200" cy="256902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4EF414B-8008-E36F-DB4C-4838A5072F17}"/>
              </a:ext>
            </a:extLst>
          </p:cNvPr>
          <p:cNvSpPr txBox="1"/>
          <p:nvPr/>
        </p:nvSpPr>
        <p:spPr>
          <a:xfrm>
            <a:off x="793429" y="497399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2019</a:t>
            </a:r>
            <a:r>
              <a:rPr lang="ja-JP" altLang="en-US" dirty="0">
                <a:ln w="28575" cap="rnd" cmpd="sng">
                  <a:noFill/>
                  <a:prstDash val="lgDashDotDot"/>
                  <a:bevel/>
                </a:ln>
                <a:solidFill>
                  <a:sysClr val="windowText" lastClr="000000"/>
                </a:solidFill>
              </a:rPr>
              <a:t>年</a:t>
            </a:r>
            <a:r>
              <a:rPr lang="en-US" altLang="ja-JP" dirty="0">
                <a:ln w="28575" cap="rnd" cmpd="sng">
                  <a:noFill/>
                  <a:prstDash val="lgDashDotDot"/>
                  <a:bevel/>
                </a:ln>
                <a:solidFill>
                  <a:sysClr val="windowText" lastClr="000000"/>
                </a:solidFill>
              </a:rPr>
              <a:t>9</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29</a:t>
            </a:r>
            <a:r>
              <a:rPr lang="ja-JP" altLang="en-US" dirty="0">
                <a:ln w="28575" cap="rnd" cmpd="sng">
                  <a:noFill/>
                  <a:prstDash val="lgDashDotDot"/>
                  <a:bevel/>
                </a:ln>
                <a:solidFill>
                  <a:sysClr val="windowText" lastClr="000000"/>
                </a:solidFill>
              </a:rPr>
              <a:t>日、</a:t>
            </a:r>
            <a:r>
              <a:rPr lang="en-US" altLang="ja-JP" dirty="0">
                <a:ln w="28575" cap="rnd" cmpd="sng">
                  <a:noFill/>
                  <a:prstDash val="lgDashDotDot"/>
                  <a:bevel/>
                </a:ln>
                <a:solidFill>
                  <a:sysClr val="windowText" lastClr="000000"/>
                </a:solidFill>
              </a:rPr>
              <a:t>SCP-1645-JP-1</a:t>
            </a:r>
            <a:r>
              <a:rPr lang="ja-JP" altLang="en-US" dirty="0">
                <a:ln w="28575" cap="rnd" cmpd="sng">
                  <a:noFill/>
                  <a:prstDash val="lgDashDotDot"/>
                  <a:bevel/>
                </a:ln>
                <a:solidFill>
                  <a:sysClr val="windowText" lastClr="000000"/>
                </a:solidFill>
              </a:rPr>
              <a:t>の母親である雪島天子氏が首を吊って自殺しているのが発見されました。遺書には</a:t>
            </a:r>
            <a:r>
              <a:rPr lang="en-US" altLang="ja-JP" dirty="0">
                <a:ln w="28575" cap="rnd" cmpd="sng">
                  <a:noFill/>
                  <a:prstDash val="lgDashDotDot"/>
                  <a:bevel/>
                </a:ln>
                <a:solidFill>
                  <a:sysClr val="windowText" lastClr="000000"/>
                </a:solidFill>
              </a:rPr>
              <a:t>SCP-1645-JP</a:t>
            </a:r>
            <a:r>
              <a:rPr lang="ja-JP" altLang="en-US" dirty="0">
                <a:ln w="28575" cap="rnd" cmpd="sng">
                  <a:noFill/>
                  <a:prstDash val="lgDashDotDot"/>
                  <a:bevel/>
                </a:ln>
                <a:solidFill>
                  <a:sysClr val="windowText" lastClr="000000"/>
                </a:solidFill>
              </a:rPr>
              <a:t>を連想させる記述がありますが、雪島氏にはクラス</a:t>
            </a:r>
            <a:r>
              <a:rPr lang="en-US" altLang="ja-JP" dirty="0">
                <a:ln w="28575" cap="rnd" cmpd="sng">
                  <a:noFill/>
                  <a:prstDash val="lgDashDotDot"/>
                  <a:bevel/>
                </a:ln>
                <a:solidFill>
                  <a:sysClr val="windowText" lastClr="000000"/>
                </a:solidFill>
              </a:rPr>
              <a:t>C</a:t>
            </a:r>
            <a:r>
              <a:rPr lang="ja-JP" altLang="en-US" dirty="0">
                <a:ln w="28575" cap="rnd" cmpd="sng">
                  <a:noFill/>
                  <a:prstDash val="lgDashDotDot"/>
                  <a:bevel/>
                </a:ln>
                <a:solidFill>
                  <a:sysClr val="windowText" lastClr="000000"/>
                </a:solidFill>
              </a:rPr>
              <a:t>記憶処理とカバーストーリーの適用が行われている事に留意してください。以下は遺書に書かれていた文章の転写です。</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補遺</a:t>
            </a:r>
            <a:endParaRPr kumimoji="1" lang="ja-JP" altLang="en-US" dirty="0"/>
          </a:p>
        </p:txBody>
      </p:sp>
      <p:sp>
        <p:nvSpPr>
          <p:cNvPr id="2" name="楕円 1">
            <a:extLst>
              <a:ext uri="{FF2B5EF4-FFF2-40B4-BE49-F238E27FC236}">
                <a16:creationId xmlns:a16="http://schemas.microsoft.com/office/drawing/2014/main" id="{4074681D-9289-DD11-A3D8-D1341D2164F6}"/>
              </a:ext>
            </a:extLst>
          </p:cNvPr>
          <p:cNvSpPr/>
          <p:nvPr/>
        </p:nvSpPr>
        <p:spPr>
          <a:xfrm>
            <a:off x="4152707" y="1485707"/>
            <a:ext cx="1943293" cy="194329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EBE55CCC-6A3F-D2B7-7198-F97976545174}"/>
              </a:ext>
            </a:extLst>
          </p:cNvPr>
          <p:cNvSpPr/>
          <p:nvPr/>
        </p:nvSpPr>
        <p:spPr>
          <a:xfrm>
            <a:off x="4644570" y="3304847"/>
            <a:ext cx="203201" cy="166914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58D5D911-1EF1-6BDE-7DCB-6001CFE5E738}"/>
              </a:ext>
            </a:extLst>
          </p:cNvPr>
          <p:cNvSpPr/>
          <p:nvPr/>
        </p:nvSpPr>
        <p:spPr>
          <a:xfrm>
            <a:off x="5486399" y="3291924"/>
            <a:ext cx="203201" cy="166914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ja-JP" altLang="en-US"/>
          </a:p>
        </p:txBody>
      </p:sp>
      <p:sp>
        <p:nvSpPr>
          <p:cNvPr id="10" name="月 9">
            <a:extLst>
              <a:ext uri="{FF2B5EF4-FFF2-40B4-BE49-F238E27FC236}">
                <a16:creationId xmlns:a16="http://schemas.microsoft.com/office/drawing/2014/main" id="{E42963BA-A03A-B4C4-58CA-EA53C9B78DD9}"/>
              </a:ext>
            </a:extLst>
          </p:cNvPr>
          <p:cNvSpPr/>
          <p:nvPr/>
        </p:nvSpPr>
        <p:spPr>
          <a:xfrm rot="16200000">
            <a:off x="5009027" y="2958076"/>
            <a:ext cx="324226" cy="921373"/>
          </a:xfrm>
          <a:prstGeom prst="mo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300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1577201" y="435429"/>
            <a:ext cx="8481200" cy="56170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君葉の人生と、皆さんが</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27</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年間積み重ねてきた「何も無い」が一瞬で台無しになったあの日の事を、私には無かった事にはできません。</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補遺</a:t>
            </a:r>
            <a:endParaRPr kumimoji="1" lang="ja-JP" altLang="en-US" dirty="0"/>
          </a:p>
        </p:txBody>
      </p:sp>
      <p:sp>
        <p:nvSpPr>
          <p:cNvPr id="3" name="テキスト ボックス 2">
            <a:extLst>
              <a:ext uri="{FF2B5EF4-FFF2-40B4-BE49-F238E27FC236}">
                <a16:creationId xmlns:a16="http://schemas.microsoft.com/office/drawing/2014/main" id="{C249B19B-5849-0795-9DBC-9F16D60B5CE2}"/>
              </a:ext>
            </a:extLst>
          </p:cNvPr>
          <p:cNvSpPr txBox="1"/>
          <p:nvPr/>
        </p:nvSpPr>
        <p:spPr>
          <a:xfrm>
            <a:off x="793429" y="5716942"/>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なお、</a:t>
            </a:r>
          </a:p>
        </p:txBody>
      </p:sp>
    </p:spTree>
    <p:extLst>
      <p:ext uri="{BB962C8B-B14F-4D97-AF65-F5344CB8AC3E}">
        <p14:creationId xmlns:p14="http://schemas.microsoft.com/office/powerpoint/2010/main" val="243511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2441"/>
                            </p:stCondLst>
                            <p:childTnLst>
                              <p:par>
                                <p:cTn id="8" presetID="1" presetClass="entr" presetSubtype="0" fill="hold" grpId="0" nodeType="afterEffect">
                                  <p:stCondLst>
                                    <p:cond delay="0"/>
                                  </p:stCondLst>
                                  <p:iterate type="lt">
                                    <p:tmAbs val="40"/>
                                  </p:iterate>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t>Scp-</a:t>
            </a:r>
            <a:r>
              <a:rPr lang="en-US" altLang="ja-JP" sz="4400" dirty="0"/>
              <a:t>2316</a:t>
            </a:r>
          </a:p>
          <a:p>
            <a:pPr algn="ctr"/>
            <a:r>
              <a:rPr kumimoji="1" lang="ja-JP" altLang="en-US" sz="4400" dirty="0"/>
              <a:t>校外学習</a:t>
            </a:r>
            <a:endParaRPr kumimoji="1" lang="en-US" altLang="ja-JP" sz="4400" dirty="0"/>
          </a:p>
          <a:p>
            <a:pPr algn="ctr"/>
            <a:r>
              <a:rPr lang="ja-JP" altLang="en-US" sz="4400" dirty="0"/>
              <a:t>オブジェクトクラス</a:t>
            </a:r>
            <a:r>
              <a:rPr lang="en-US" altLang="ja-JP" sz="4400" dirty="0"/>
              <a:t>:</a:t>
            </a:r>
            <a:r>
              <a:rPr lang="en-US" altLang="ja-JP" sz="4400" dirty="0" err="1"/>
              <a:t>Keter</a:t>
            </a:r>
            <a:endParaRPr lang="en-US" altLang="ja-JP" sz="4400" dirty="0"/>
          </a:p>
        </p:txBody>
      </p:sp>
    </p:spTree>
    <p:extLst>
      <p:ext uri="{BB962C8B-B14F-4D97-AF65-F5344CB8AC3E}">
        <p14:creationId xmlns:p14="http://schemas.microsoft.com/office/powerpoint/2010/main" val="1268338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1C984CE0-77F2-2651-56FB-BF138B95F347}"/>
              </a:ext>
            </a:extLst>
          </p:cNvPr>
          <p:cNvSpPr>
            <a:spLocks noChangeArrowheads="1"/>
          </p:cNvSpPr>
          <p:nvPr/>
        </p:nvSpPr>
        <p:spPr bwMode="auto">
          <a:xfrm>
            <a:off x="0" y="684212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5B095398-D6E9-0C9F-7224-2952A099338D}"/>
              </a:ext>
            </a:extLst>
          </p:cNvPr>
          <p:cNvSpPr txBox="1"/>
          <p:nvPr/>
        </p:nvSpPr>
        <p:spPr>
          <a:xfrm>
            <a:off x="1759003" y="3943241"/>
            <a:ext cx="8662254" cy="1877437"/>
          </a:xfrm>
          <a:prstGeom prst="rect">
            <a:avLst/>
          </a:prstGeom>
          <a:noFill/>
        </p:spPr>
        <p:txBody>
          <a:bodyPr wrap="square">
            <a:spAutoFit/>
          </a:bodyPr>
          <a:lstStyle/>
          <a:p>
            <a:pPr lvl="0" algn="ctr">
              <a:defRPr/>
            </a:pPr>
            <a:r>
              <a:rPr lang="ja-JP" altLang="en-US" sz="2800" dirty="0">
                <a:ln w="38100" cap="rnd" cmpd="sng">
                  <a:solidFill>
                    <a:srgbClr val="FF0000">
                      <a:alpha val="88000"/>
                    </a:srgbClr>
                  </a:solidFill>
                  <a:prstDash val="lgDashDotDot"/>
                  <a:bevel/>
                </a:ln>
                <a:solidFill>
                  <a:srgbClr val="FF0000"/>
                </a:solidFill>
              </a:rPr>
              <a:t>財団の調査により、██町で自殺者が発生したのは</a:t>
            </a:r>
            <a:r>
              <a:rPr lang="en-US" altLang="ja-JP" sz="8800" b="1" dirty="0">
                <a:ln w="76200" cap="rnd" cmpd="sng">
                  <a:solidFill>
                    <a:srgbClr val="FF0000">
                      <a:alpha val="88000"/>
                    </a:srgbClr>
                  </a:solidFill>
                  <a:prstDash val="lgDashDotDot"/>
                  <a:bevel/>
                </a:ln>
                <a:solidFill>
                  <a:srgbClr val="FF0000"/>
                </a:solidFill>
              </a:rPr>
              <a:t>999</a:t>
            </a:r>
            <a:r>
              <a:rPr lang="ja-JP" altLang="en-US" sz="2800" dirty="0">
                <a:ln w="38100" cap="rnd" cmpd="sng">
                  <a:solidFill>
                    <a:srgbClr val="FF0000">
                      <a:alpha val="88000"/>
                    </a:srgbClr>
                  </a:solidFill>
                  <a:prstDash val="lgDashDotDot"/>
                  <a:bevel/>
                </a:ln>
                <a:solidFill>
                  <a:srgbClr val="FF0000"/>
                </a:solidFill>
              </a:rPr>
              <a:t>日ぶりである事が判明しました。</a:t>
            </a:r>
          </a:p>
        </p:txBody>
      </p:sp>
    </p:spTree>
    <p:extLst>
      <p:ext uri="{BB962C8B-B14F-4D97-AF65-F5344CB8AC3E}">
        <p14:creationId xmlns:p14="http://schemas.microsoft.com/office/powerpoint/2010/main" val="3971531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300"/>
                                  </p:stCondLst>
                                  <p:iterate type="lt">
                                    <p:tmAbs val="40"/>
                                  </p:iterate>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216373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二等辺三角形 15">
            <a:extLst>
              <a:ext uri="{FF2B5EF4-FFF2-40B4-BE49-F238E27FC236}">
                <a16:creationId xmlns:a16="http://schemas.microsoft.com/office/drawing/2014/main" id="{4AE85C74-2EFC-6967-551D-05B98F4BDFDB}"/>
              </a:ext>
            </a:extLst>
          </p:cNvPr>
          <p:cNvSpPr/>
          <p:nvPr/>
        </p:nvSpPr>
        <p:spPr>
          <a:xfrm rot="5400000">
            <a:off x="1250933" y="2060993"/>
            <a:ext cx="2146336" cy="172357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全ての</a:t>
            </a:r>
            <a:r>
              <a:rPr lang="en-US" altLang="ja-JP" dirty="0">
                <a:ln w="28575" cap="rnd" cmpd="sng">
                  <a:noFill/>
                  <a:prstDash val="lgDashDotDot"/>
                  <a:bevel/>
                </a:ln>
                <a:solidFill>
                  <a:sysClr val="windowText" lastClr="000000"/>
                </a:solidFill>
              </a:rPr>
              <a:t>SCP-2615-J</a:t>
            </a:r>
            <a:r>
              <a:rPr lang="ja-JP" altLang="en-US" dirty="0">
                <a:ln w="28575" cap="rnd" cmpd="sng">
                  <a:noFill/>
                  <a:prstDash val="lgDashDotDot"/>
                  <a:bevel/>
                </a:ln>
                <a:solidFill>
                  <a:sysClr val="windowText" lastClr="000000"/>
                </a:solidFill>
              </a:rPr>
              <a:t>個体は標準小型人型生物収容房に収容し、サイト</a:t>
            </a:r>
            <a:r>
              <a:rPr lang="en-US" altLang="ja-JP" dirty="0">
                <a:ln w="28575" cap="rnd" cmpd="sng">
                  <a:noFill/>
                  <a:prstDash val="lgDashDotDot"/>
                  <a:bevel/>
                </a:ln>
                <a:solidFill>
                  <a:sysClr val="windowText" lastClr="000000"/>
                </a:solidFill>
              </a:rPr>
              <a:t>17</a:t>
            </a:r>
            <a:r>
              <a:rPr lang="ja-JP" altLang="en-US" dirty="0">
                <a:ln w="28575" cap="rnd" cmpd="sng">
                  <a:noFill/>
                  <a:prstDash val="lgDashDotDot"/>
                  <a:bevel/>
                </a:ln>
                <a:solidFill>
                  <a:sysClr val="windowText" lastClr="000000"/>
                </a:solidFill>
              </a:rPr>
              <a:t>で保管してください。</a:t>
            </a:r>
            <a:r>
              <a:rPr lang="en-US" altLang="ja-JP" dirty="0">
                <a:ln w="28575" cap="rnd" cmpd="sng">
                  <a:noFill/>
                  <a:prstDash val="lgDashDotDot"/>
                  <a:bevel/>
                </a:ln>
                <a:solidFill>
                  <a:sysClr val="windowText" lastClr="000000"/>
                </a:solidFill>
              </a:rPr>
              <a:t>SCP-2615-J</a:t>
            </a:r>
            <a:r>
              <a:rPr lang="ja-JP" altLang="en-US" dirty="0">
                <a:ln w="28575" cap="rnd" cmpd="sng">
                  <a:noFill/>
                  <a:prstDash val="lgDashDotDot"/>
                  <a:bevel/>
                </a:ln>
                <a:solidFill>
                  <a:sysClr val="windowText" lastClr="000000"/>
                </a:solidFill>
              </a:rPr>
              <a:t>には毎日</a:t>
            </a:r>
            <a:r>
              <a:rPr lang="en-US" altLang="ja-JP" dirty="0">
                <a:ln w="28575" cap="rnd" cmpd="sng">
                  <a:noFill/>
                  <a:prstDash val="lgDashDotDot"/>
                  <a:bevel/>
                </a:ln>
                <a:solidFill>
                  <a:sysClr val="windowText" lastClr="000000"/>
                </a:solidFill>
              </a:rPr>
              <a:t>3</a:t>
            </a:r>
            <a:r>
              <a:rPr lang="ja-JP" altLang="en-US" dirty="0">
                <a:ln w="28575" cap="rnd" cmpd="sng">
                  <a:noFill/>
                  <a:prstDash val="lgDashDotDot"/>
                  <a:bevel/>
                </a:ln>
                <a:solidFill>
                  <a:sysClr val="windowText" lastClr="000000"/>
                </a:solidFill>
              </a:rPr>
              <a:t>回食事を与えてください。</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sp>
        <p:nvSpPr>
          <p:cNvPr id="17" name="楕円 16">
            <a:extLst>
              <a:ext uri="{FF2B5EF4-FFF2-40B4-BE49-F238E27FC236}">
                <a16:creationId xmlns:a16="http://schemas.microsoft.com/office/drawing/2014/main" id="{F25CB8BB-E038-E800-9811-6CE11A3DBEEA}"/>
              </a:ext>
            </a:extLst>
          </p:cNvPr>
          <p:cNvSpPr/>
          <p:nvPr/>
        </p:nvSpPr>
        <p:spPr>
          <a:xfrm>
            <a:off x="2510973" y="2564693"/>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a:extLst>
              <a:ext uri="{FF2B5EF4-FFF2-40B4-BE49-F238E27FC236}">
                <a16:creationId xmlns:a16="http://schemas.microsoft.com/office/drawing/2014/main" id="{5AB046C2-B5FF-BFC0-57F6-7E676F0F3BE4}"/>
              </a:ext>
            </a:extLst>
          </p:cNvPr>
          <p:cNvSpPr/>
          <p:nvPr/>
        </p:nvSpPr>
        <p:spPr>
          <a:xfrm rot="5400000">
            <a:off x="1100346" y="2624565"/>
            <a:ext cx="2146336" cy="172357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2324101" y="1553027"/>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2773137" y="426397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2627BC23-1CF4-4AE5-19B4-F08B10B953A9}"/>
              </a:ext>
            </a:extLst>
          </p:cNvPr>
          <p:cNvGrpSpPr/>
          <p:nvPr/>
        </p:nvGrpSpPr>
        <p:grpSpPr>
          <a:xfrm>
            <a:off x="4833257" y="1241965"/>
            <a:ext cx="3091543" cy="2753981"/>
            <a:chOff x="4833257" y="1241965"/>
            <a:chExt cx="3091543" cy="2753981"/>
          </a:xfrm>
        </p:grpSpPr>
        <p:sp>
          <p:nvSpPr>
            <p:cNvPr id="19" name="楕円 18">
              <a:extLst>
                <a:ext uri="{FF2B5EF4-FFF2-40B4-BE49-F238E27FC236}">
                  <a16:creationId xmlns:a16="http://schemas.microsoft.com/office/drawing/2014/main" id="{E4DCC23C-C796-79B3-EEF5-B1058ED3E0B2}"/>
                </a:ext>
              </a:extLst>
            </p:cNvPr>
            <p:cNvSpPr/>
            <p:nvPr/>
          </p:nvSpPr>
          <p:spPr>
            <a:xfrm>
              <a:off x="4833257" y="3875314"/>
              <a:ext cx="3091543" cy="1206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CE890EA7-22C7-A156-DCFC-53E50B3DA550}"/>
                </a:ext>
              </a:extLst>
            </p:cNvPr>
            <p:cNvGrpSpPr/>
            <p:nvPr/>
          </p:nvGrpSpPr>
          <p:grpSpPr>
            <a:xfrm>
              <a:off x="5457163" y="1241965"/>
              <a:ext cx="1843729" cy="2753981"/>
              <a:chOff x="10087777" y="2969683"/>
              <a:chExt cx="1843729" cy="2753981"/>
            </a:xfrm>
          </p:grpSpPr>
          <p:sp>
            <p:nvSpPr>
              <p:cNvPr id="21" name="正方形/長方形 20">
                <a:extLst>
                  <a:ext uri="{FF2B5EF4-FFF2-40B4-BE49-F238E27FC236}">
                    <a16:creationId xmlns:a16="http://schemas.microsoft.com/office/drawing/2014/main" id="{EAF829B7-0B48-E734-0981-6EF44AD77FA9}"/>
                  </a:ext>
                </a:extLst>
              </p:cNvPr>
              <p:cNvSpPr/>
              <p:nvPr/>
            </p:nvSpPr>
            <p:spPr>
              <a:xfrm>
                <a:off x="10087777" y="2969683"/>
                <a:ext cx="1827197" cy="275398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2" name="四角形: 角度付き 21">
                <a:extLst>
                  <a:ext uri="{FF2B5EF4-FFF2-40B4-BE49-F238E27FC236}">
                    <a16:creationId xmlns:a16="http://schemas.microsoft.com/office/drawing/2014/main" id="{98A33C58-7EA7-91FD-4EC5-0F632E0B6B62}"/>
                  </a:ext>
                </a:extLst>
              </p:cNvPr>
              <p:cNvSpPr/>
              <p:nvPr/>
            </p:nvSpPr>
            <p:spPr>
              <a:xfrm>
                <a:off x="10154708" y="3000375"/>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3" name="四角形: 角度付き 22">
                <a:extLst>
                  <a:ext uri="{FF2B5EF4-FFF2-40B4-BE49-F238E27FC236}">
                    <a16:creationId xmlns:a16="http://schemas.microsoft.com/office/drawing/2014/main" id="{3A11AB45-8A4F-FF77-4CD1-4227F87F63AD}"/>
                  </a:ext>
                </a:extLst>
              </p:cNvPr>
              <p:cNvSpPr/>
              <p:nvPr/>
            </p:nvSpPr>
            <p:spPr>
              <a:xfrm>
                <a:off x="11068307" y="3000375"/>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4" name="四角形: 角度付き 23">
                <a:extLst>
                  <a:ext uri="{FF2B5EF4-FFF2-40B4-BE49-F238E27FC236}">
                    <a16:creationId xmlns:a16="http://schemas.microsoft.com/office/drawing/2014/main" id="{C4F1DBCC-4DBD-C69E-3D48-A051D45FCA08}"/>
                  </a:ext>
                </a:extLst>
              </p:cNvPr>
              <p:cNvSpPr/>
              <p:nvPr/>
            </p:nvSpPr>
            <p:spPr>
              <a:xfrm>
                <a:off x="10171240" y="3941432"/>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5" name="四角形: 角度付き 24">
                <a:extLst>
                  <a:ext uri="{FF2B5EF4-FFF2-40B4-BE49-F238E27FC236}">
                    <a16:creationId xmlns:a16="http://schemas.microsoft.com/office/drawing/2014/main" id="{CDB31366-C04E-198F-FC6F-8332627D75D6}"/>
                  </a:ext>
                </a:extLst>
              </p:cNvPr>
              <p:cNvSpPr/>
              <p:nvPr/>
            </p:nvSpPr>
            <p:spPr>
              <a:xfrm>
                <a:off x="11084839" y="3941432"/>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6" name="四角形: 角度付き 25">
                <a:extLst>
                  <a:ext uri="{FF2B5EF4-FFF2-40B4-BE49-F238E27FC236}">
                    <a16:creationId xmlns:a16="http://schemas.microsoft.com/office/drawing/2014/main" id="{03778209-4E93-0FF5-0C5E-2AB0AFC88C50}"/>
                  </a:ext>
                </a:extLst>
              </p:cNvPr>
              <p:cNvSpPr/>
              <p:nvPr/>
            </p:nvSpPr>
            <p:spPr>
              <a:xfrm>
                <a:off x="10163374" y="4866414"/>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7" name="四角形: 角度付き 26">
                <a:extLst>
                  <a:ext uri="{FF2B5EF4-FFF2-40B4-BE49-F238E27FC236}">
                    <a16:creationId xmlns:a16="http://schemas.microsoft.com/office/drawing/2014/main" id="{3AC19673-0353-A597-4B85-E9CFEB6FA485}"/>
                  </a:ext>
                </a:extLst>
              </p:cNvPr>
              <p:cNvSpPr/>
              <p:nvPr/>
            </p:nvSpPr>
            <p:spPr>
              <a:xfrm>
                <a:off x="11076973" y="4866414"/>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grpSp>
      </p:grpSp>
    </p:spTree>
    <p:extLst>
      <p:ext uri="{BB962C8B-B14F-4D97-AF65-F5344CB8AC3E}">
        <p14:creationId xmlns:p14="http://schemas.microsoft.com/office/powerpoint/2010/main" val="24294972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2" presetClass="entr" presetSubtype="1" fill="hold" nodeType="withEffect" p14:presetBounceEnd="100000">
                                      <p:stCondLst>
                                        <p:cond delay="0"/>
                                      </p:stCondLst>
                                      <p:childTnLst>
                                        <p:set>
                                          <p:cBhvr>
                                            <p:cTn id="8" dur="1" fill="hold">
                                              <p:stCondLst>
                                                <p:cond delay="0"/>
                                              </p:stCondLst>
                                            </p:cTn>
                                            <p:tgtEl>
                                              <p:spTgt spid="28"/>
                                            </p:tgtEl>
                                            <p:attrNameLst>
                                              <p:attrName>style.visibility</p:attrName>
                                            </p:attrNameLst>
                                          </p:cBhvr>
                                          <p:to>
                                            <p:strVal val="visible"/>
                                          </p:to>
                                        </p:set>
                                        <p:anim calcmode="lin" valueType="num" p14:bounceEnd="100000">
                                          <p:cBhvr additive="base">
                                            <p:cTn id="9" dur="100" fill="hold"/>
                                            <p:tgtEl>
                                              <p:spTgt spid="28"/>
                                            </p:tgtEl>
                                            <p:attrNameLst>
                                              <p:attrName>ppt_x</p:attrName>
                                            </p:attrNameLst>
                                          </p:cBhvr>
                                          <p:tavLst>
                                            <p:tav tm="0">
                                              <p:val>
                                                <p:strVal val="#ppt_x"/>
                                              </p:val>
                                            </p:tav>
                                            <p:tav tm="100000">
                                              <p:val>
                                                <p:strVal val="#ppt_x"/>
                                              </p:val>
                                            </p:tav>
                                          </p:tavLst>
                                        </p:anim>
                                        <p:anim calcmode="lin" valueType="num" p14:bounceEnd="100000">
                                          <p:cBhvr additive="base">
                                            <p:cTn id="10" dur="1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2" presetClass="entr" presetSubtype="1" fill="hold" nodeType="withEffect">
                                      <p:stCondLst>
                                        <p:cond delay="0"/>
                                      </p:stCondLst>
                                      <p:childTnLst>
                                        <p:set>
                                          <p:cBhvr>
                                            <p:cTn id="8" dur="1" fill="hold">
                                              <p:stCondLst>
                                                <p:cond delay="0"/>
                                              </p:stCondLst>
                                            </p:cTn>
                                            <p:tgtEl>
                                              <p:spTgt spid="28"/>
                                            </p:tgtEl>
                                            <p:attrNameLst>
                                              <p:attrName>style.visibility</p:attrName>
                                            </p:attrNameLst>
                                          </p:cBhvr>
                                          <p:to>
                                            <p:strVal val="visible"/>
                                          </p:to>
                                        </p:set>
                                        <p:anim calcmode="lin" valueType="num">
                                          <p:cBhvr additive="base">
                                            <p:cTn id="9" dur="100" fill="hold"/>
                                            <p:tgtEl>
                                              <p:spTgt spid="28"/>
                                            </p:tgtEl>
                                            <p:attrNameLst>
                                              <p:attrName>ppt_x</p:attrName>
                                            </p:attrNameLst>
                                          </p:cBhvr>
                                          <p:tavLst>
                                            <p:tav tm="0">
                                              <p:val>
                                                <p:strVal val="#ppt_x"/>
                                              </p:val>
                                            </p:tav>
                                            <p:tav tm="100000">
                                              <p:val>
                                                <p:strVal val="#ppt_x"/>
                                              </p:val>
                                            </p:tav>
                                          </p:tavLst>
                                        </p:anim>
                                        <p:anim calcmode="lin" valueType="num">
                                          <p:cBhvr additive="base">
                                            <p:cTn id="10" dur="1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3588640" y="2239181"/>
            <a:ext cx="2146336" cy="172357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5267762" y="2238882"/>
            <a:ext cx="2146336" cy="172357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SCP-2615-J</a:t>
            </a:r>
            <a:r>
              <a:rPr lang="ja-JP" altLang="en-US" dirty="0">
                <a:ln w="28575" cap="rnd" cmpd="sng">
                  <a:noFill/>
                  <a:prstDash val="lgDashDotDot"/>
                  <a:bevel/>
                </a:ln>
                <a:solidFill>
                  <a:sysClr val="windowText" lastClr="000000"/>
                </a:solidFill>
              </a:rPr>
              <a:t>は知性を持つ、平均体長</a:t>
            </a:r>
            <a:r>
              <a:rPr lang="en-US" altLang="ja-JP" dirty="0">
                <a:ln w="28575" cap="rnd" cmpd="sng">
                  <a:noFill/>
                  <a:prstDash val="lgDashDotDot"/>
                  <a:bevel/>
                </a:ln>
                <a:solidFill>
                  <a:sysClr val="windowText" lastClr="000000"/>
                </a:solidFill>
              </a:rPr>
              <a:t>15 cm</a:t>
            </a:r>
            <a:r>
              <a:rPr lang="ja-JP" altLang="en-US" dirty="0">
                <a:ln w="28575" cap="rnd" cmpd="sng">
                  <a:noFill/>
                  <a:prstDash val="lgDashDotDot"/>
                  <a:bevel/>
                </a:ln>
                <a:solidFill>
                  <a:sysClr val="windowText" lastClr="000000"/>
                </a:solidFill>
              </a:rPr>
              <a:t>の人型生物の一種です。全ての</a:t>
            </a:r>
            <a:r>
              <a:rPr lang="en-US" altLang="ja-JP" dirty="0">
                <a:ln w="28575" cap="rnd" cmpd="sng">
                  <a:noFill/>
                  <a:prstDash val="lgDashDotDot"/>
                  <a:bevel/>
                </a:ln>
                <a:solidFill>
                  <a:sysClr val="windowText" lastClr="000000"/>
                </a:solidFill>
              </a:rPr>
              <a:t>SCP-2615-J</a:t>
            </a:r>
            <a:r>
              <a:rPr lang="ja-JP" altLang="en-US" dirty="0">
                <a:ln w="28575" cap="rnd" cmpd="sng">
                  <a:noFill/>
                  <a:prstDash val="lgDashDotDot"/>
                  <a:bevel/>
                </a:ln>
                <a:solidFill>
                  <a:sysClr val="windowText" lastClr="000000"/>
                </a:solidFill>
              </a:rPr>
              <a:t>個体は多様な外見の羽根を有していますが、羽根は一般的に様々なチョウ目の羽根と外見が一致します。</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7" name="楕円 16">
            <a:extLst>
              <a:ext uri="{FF2B5EF4-FFF2-40B4-BE49-F238E27FC236}">
                <a16:creationId xmlns:a16="http://schemas.microsoft.com/office/drawing/2014/main" id="{F25CB8BB-E038-E800-9811-6CE11A3DBEEA}"/>
              </a:ext>
            </a:extLst>
          </p:cNvPr>
          <p:cNvSpPr/>
          <p:nvPr/>
        </p:nvSpPr>
        <p:spPr>
          <a:xfrm>
            <a:off x="4920345" y="2564693"/>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4733473" y="1553027"/>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5009700" y="4227947"/>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5422902" y="4211189"/>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16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3588640" y="2239181"/>
            <a:ext cx="2146336" cy="1723570"/>
          </a:xfrm>
          <a:prstGeom prst="triangle">
            <a:avLst/>
          </a:prstGeom>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5267762" y="2238882"/>
            <a:ext cx="2146336" cy="1723570"/>
          </a:xfrm>
          <a:prstGeom prst="triangle">
            <a:avLst/>
          </a:prstGeom>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SCP-2615-J</a:t>
            </a:r>
            <a:r>
              <a:rPr lang="ja-JP" altLang="en-US" dirty="0">
                <a:ln w="28575" cap="rnd" cmpd="sng">
                  <a:noFill/>
                  <a:prstDash val="lgDashDotDot"/>
                  <a:bevel/>
                </a:ln>
                <a:solidFill>
                  <a:sysClr val="windowText" lastClr="000000"/>
                </a:solidFill>
              </a:rPr>
              <a:t>はこの羽根を用いて空中移動を行うことが可能です。</a:t>
            </a:r>
            <a:r>
              <a:rPr lang="en-US" altLang="ja-JP" dirty="0">
                <a:ln w="28575" cap="rnd" cmpd="sng">
                  <a:noFill/>
                  <a:prstDash val="lgDashDotDot"/>
                  <a:bevel/>
                </a:ln>
                <a:solidFill>
                  <a:sysClr val="windowText" lastClr="000000"/>
                </a:solidFill>
              </a:rPr>
              <a:t>SCP-2615-J</a:t>
            </a:r>
            <a:r>
              <a:rPr lang="ja-JP" altLang="en-US" dirty="0">
                <a:ln w="28575" cap="rnd" cmpd="sng">
                  <a:noFill/>
                  <a:prstDash val="lgDashDotDot"/>
                  <a:bevel/>
                </a:ln>
                <a:solidFill>
                  <a:sysClr val="windowText" lastClr="000000"/>
                </a:solidFill>
              </a:rPr>
              <a:t>は発光能力を持ちますが、産出された光は熱を発生させず、生物学的・化学的な原理は明らかになっていません。</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7" name="楕円 16">
            <a:extLst>
              <a:ext uri="{FF2B5EF4-FFF2-40B4-BE49-F238E27FC236}">
                <a16:creationId xmlns:a16="http://schemas.microsoft.com/office/drawing/2014/main" id="{F25CB8BB-E038-E800-9811-6CE11A3DBEEA}"/>
              </a:ext>
            </a:extLst>
          </p:cNvPr>
          <p:cNvSpPr/>
          <p:nvPr/>
        </p:nvSpPr>
        <p:spPr>
          <a:xfrm>
            <a:off x="4920345" y="2564693"/>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4733473" y="1553027"/>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5009700" y="4227947"/>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5422902" y="4211189"/>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3685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fill="hold" grpId="0" nodeType="withEffect">
                                  <p:stCondLst>
                                    <p:cond delay="0"/>
                                  </p:stCondLst>
                                  <p:childTnLst>
                                    <p:animMotion origin="layout" path="M 0 0 L 0 0 C -0.2043 -0.18172 0.03372 0.01805 -0.20352 -0.13959 C -0.26628 -0.18149 -0.26159 -0.19607 -0.30951 -0.26459 C -0.33867 -0.30625 -0.34544 -0.31297 -0.37148 -0.34283 C -0.37344 -0.3169 -0.3763 -0.29074 -0.37734 -0.26459 C -0.38581 -0.06667 -0.38607 0.01226 -0.38932 0.20324 C -0.34271 0.32222 -0.27162 0.59699 -0.14518 0.52268 C -0.09857 0.49537 0.07904 -0.08125 0.08333 -0.09306 C 0.10325 -0.14815 0.18151 -0.21065 0.15117 -0.24769 C 0.1069 -0.30186 0.0444 -0.22385 -0.00833 -0.20533 C -0.11758 -0.16667 -0.22578 -0.11922 -0.33451 -0.07616 C -0.35951 -0.04098 -0.3957 -0.02153 -0.40951 0.02963 C -0.42422 0.08449 -0.44362 0.18935 -0.41185 0.21157 C -0.2319 0.33819 -0.03333 0.35555 0.15599 0.42754 C 0.36758 0.33865 0.39466 0.43518 0.44049 0.02546 C 0.44779 -0.03959 0.4599 -0.14792 0.425 -0.17153 C 0.26042 -0.28264 0.07825 -0.28149 -0.09518 -0.33658 C -0.25313 -0.32454 -0.41237 -0.33704 -0.56888 -0.30047 C -0.64766 -0.28218 -0.67344 -0.04121 -0.58555 0.02338 C -0.39388 0.16388 -0.18099 0.18564 0.02148 0.26666 C 0.17747 0.25902 0.33424 0.27291 0.48932 0.24328 C 0.49544 0.24213 0.66263 0.07847 0.52513 0.00625 C 0.1793 -0.175 -0.03125 -0.15394 -0.35716 -0.16088 C -0.42839 0.04676 -0.44388 0.02754 -0.12383 0.11851 C 0.072 0.17407 0.27227 0.15231 0.47031 0.16921 C 0.49219 0.11157 0.52318 0.0618 0.53581 -0.00417 C 0.6207 -0.44885 0.17852 -0.22987 0.06549 -0.24561 C -0.04167 -0.23218 -0.15221 -0.25487 -0.25599 -0.20533 C -0.28555 -0.19121 -0.33268 -0.09468 -0.30599 -0.06783 C -0.18438 0.05463 -0.03841 0.07615 0.09531 0.14814 C 0.25638 0.13541 0.43737 0.24838 0.57865 0.10995 C 0.64792 0.04213 0.6345 -0.24607 0.56432 -0.31112 C 0.38906 -0.47362 0.17227 -0.40278 -0.02383 -0.44862 C -0.13568 -0.44237 -0.25208 -0.48542 -0.35951 -0.42963 C -0.39701 -0.41019 -0.41563 -0.31482 -0.41432 -0.24561 C -0.40586 0.17592 -0.30391 0.14699 -0.1155 0.31967 C -0.07227 0.31666 -0.01953 0.35926 0.01432 0.31111 C 0.04909 0.26157 0.0444 0.16088 0.05117 0.08263 C 0.06354 -0.06088 0.0651 -0.20672 0.07148 -0.35139 C 0.07305 -0.38727 0.09531 -0.45926 0.075 -0.45926 C 0.05247 -0.45926 0.05299 -0.38912 0.04531 -0.35139 C 0.00573 -0.15811 -0.03529 0.03472 -0.06667 0.23287 C -0.0862 0.35578 -0.09362 0.48402 -0.10716 0.60949 C -0.09883 0.69375 -0.07266 1.0125 -0.06302 0.40856 C -0.04831 -0.52084 0.0444 -0.32315 -0.25352 -0.59885 C -0.28333 -0.56551 -0.32669 -0.55487 -0.34284 -0.49931 C -0.42083 -0.23102 -0.3681 -0.20579 -0.28685 -0.03172 C 0.07357 -0.07408 0.23503 -0.02454 0.57865 -0.50764 C 0.61771 -0.56274 0.49609 -0.60649 0.45482 -0.65602 C 0.21667 -0.62616 -0.02201 -0.61019 -0.25951 -0.5669 C -0.37162 -0.54653 -0.49076 -0.5507 -0.59271 -0.46551 C -0.63516 -0.43033 -0.63242 -0.31459 -0.65234 -0.23912 C -0.63438 -0.18264 -0.63451 -0.08218 -0.5987 -0.06991 C -0.13008 0.09143 0.04831 0.00231 0.4763 -0.09514 C 0.4957 -0.16505 0.53737 -0.22709 0.53463 -0.30487 C 0.51992 -0.71875 0.23177 -0.52338 0.1095 -0.51829 C 0.01198 -0.45926 -0.09531 -0.43658 -0.18333 -0.34074 C -0.30964 -0.20324 -0.31758 0.0625 -0.34766 0.28148 C -0.03867 0.59305 0.08776 0.80578 0.57865 0.2625 C 0.99167 -0.19468 0.38854 -0.42848 0.35716 -0.44653 C 0.16823 -0.43774 0.03867 -0.54537 -0.07617 -0.26459 C -0.11602 -0.16713 -0.13333 -0.04584 -0.16185 0.06342 C -0.16354 0.12268 -0.18997 0.19884 -0.16667 0.2412 C -0.08177 0.39629 0.05026 0.24351 0.12383 0.19259 C 0.16497 0.10069 0.17617 0.09444 0.19531 -0.01482 C 0.19818 -0.03172 0.20469 -0.05533 0.19766 -0.06783 C 0.19088 -0.07987 0.17865 -0.06343 0.16914 -0.06135 C 0.1401 -0.03172 0.11159 -0.00093 0.08216 0.02754 C 0.04036 0.06782 0.01628 0.08564 -0.025 0.11851 C -0.04544 0.1912 -0.03073 0.14583 -0.02135 0.04652 C -0.01992 0.03125 -0.0207 0.01551 -0.02018 0 C -0.01992 -0.00718 -0.0194 -0.01412 -0.01901 -0.02107 C -0.01823 -0.0382 -0.01745 -0.0551 -0.01667 -0.07199 C -0.01497 -0.0382 -0.0155 -0.05649 -0.0155 -0.0169 L -0.0155 -0.0169 " pathEditMode="relative" ptsTypes="AAAAAAAAAAAAAAAAAAAAAAAAAAAAAAAAAAAAAAAAAAAAAAAAAAAAAAAAAAAAAAAAAAAAAAAAAAAA">
                                      <p:cBhvr>
                                        <p:cTn id="8" dur="2000" fill="hold"/>
                                        <p:tgtEl>
                                          <p:spTgt spid="15"/>
                                        </p:tgtEl>
                                        <p:attrNameLst>
                                          <p:attrName>ppt_x</p:attrName>
                                          <p:attrName>ppt_y</p:attrName>
                                        </p:attrNameLst>
                                      </p:cBhvr>
                                    </p:animMotion>
                                  </p:childTnLst>
                                </p:cTn>
                              </p:par>
                              <p:par>
                                <p:cTn id="9" presetID="0" presetClass="path" presetSubtype="0" fill="hold" grpId="0" nodeType="withEffect">
                                  <p:stCondLst>
                                    <p:cond delay="0"/>
                                  </p:stCondLst>
                                  <p:childTnLst>
                                    <p:animMotion origin="layout" path="M 0 0 L 0 0 C -0.2043 -0.18172 0.03372 0.01805 -0.20352 -0.13959 C -0.26628 -0.18149 -0.26159 -0.19607 -0.30951 -0.26459 C -0.33867 -0.30625 -0.34544 -0.31297 -0.37148 -0.34283 C -0.37344 -0.3169 -0.3763 -0.29074 -0.37734 -0.26459 C -0.38581 -0.06667 -0.38607 0.01226 -0.38932 0.20324 C -0.34271 0.32222 -0.27162 0.59699 -0.14518 0.52268 C -0.09857 0.49537 0.07904 -0.08125 0.08333 -0.09306 C 0.10325 -0.14815 0.18151 -0.21065 0.15117 -0.24769 C 0.1069 -0.30186 0.0444 -0.22385 -0.00833 -0.20533 C -0.11758 -0.16667 -0.22578 -0.11922 -0.33451 -0.07616 C -0.35951 -0.04098 -0.3957 -0.02153 -0.40951 0.02963 C -0.42422 0.08449 -0.44362 0.18935 -0.41185 0.21157 C -0.2319 0.33819 -0.03333 0.35555 0.15599 0.42754 C 0.36758 0.33865 0.39466 0.43518 0.44049 0.02546 C 0.44779 -0.03959 0.4599 -0.14792 0.425 -0.17153 C 0.26042 -0.28264 0.07825 -0.28149 -0.09518 -0.33658 C -0.25313 -0.32454 -0.41237 -0.33704 -0.56888 -0.30047 C -0.64766 -0.28218 -0.67344 -0.04121 -0.58555 0.02338 C -0.39388 0.16388 -0.18099 0.18564 0.02148 0.26666 C 0.17747 0.25902 0.33424 0.27291 0.48932 0.24328 C 0.49544 0.24213 0.66263 0.07847 0.52513 0.00625 C 0.1793 -0.175 -0.03125 -0.15394 -0.35716 -0.16088 C -0.42839 0.04676 -0.44388 0.02754 -0.12383 0.11851 C 0.072 0.17407 0.27227 0.15231 0.47031 0.16921 C 0.49219 0.11157 0.52318 0.0618 0.53581 -0.00417 C 0.6207 -0.44885 0.17852 -0.22987 0.06549 -0.24561 C -0.04167 -0.23218 -0.15221 -0.25487 -0.25599 -0.20533 C -0.28555 -0.19121 -0.33268 -0.09468 -0.30599 -0.06783 C -0.18438 0.05463 -0.03841 0.07615 0.09531 0.14814 C 0.25638 0.13541 0.43737 0.24838 0.57865 0.10995 C 0.64792 0.04213 0.6345 -0.24607 0.56432 -0.31112 C 0.38906 -0.47362 0.17227 -0.40278 -0.02383 -0.44862 C -0.13568 -0.44237 -0.25208 -0.48542 -0.35951 -0.42963 C -0.39701 -0.41019 -0.41563 -0.31482 -0.41432 -0.24561 C -0.40586 0.17592 -0.30391 0.14699 -0.1155 0.31967 C -0.07227 0.31666 -0.01953 0.35926 0.01432 0.31111 C 0.04909 0.26157 0.0444 0.16088 0.05117 0.08263 C 0.06354 -0.06088 0.0651 -0.20672 0.07148 -0.35139 C 0.07305 -0.38727 0.09531 -0.45926 0.075 -0.45926 C 0.05247 -0.45926 0.05299 -0.38912 0.04531 -0.35139 C 0.00573 -0.15811 -0.03529 0.03472 -0.06667 0.23287 C -0.0862 0.35578 -0.09362 0.48402 -0.10716 0.60949 C -0.09883 0.69375 -0.07266 1.0125 -0.06302 0.40856 C -0.04831 -0.52084 0.0444 -0.32315 -0.25352 -0.59885 C -0.28333 -0.56551 -0.32669 -0.55487 -0.34284 -0.49931 C -0.42083 -0.23102 -0.3681 -0.20579 -0.28685 -0.03172 C 0.07357 -0.07408 0.23503 -0.02454 0.57865 -0.50764 C 0.61771 -0.56274 0.49609 -0.60649 0.45482 -0.65602 C 0.21667 -0.62616 -0.02201 -0.61019 -0.25951 -0.5669 C -0.37162 -0.54653 -0.49076 -0.5507 -0.59271 -0.46551 C -0.63516 -0.43033 -0.63242 -0.31459 -0.65234 -0.23912 C -0.63438 -0.18264 -0.63451 -0.08218 -0.5987 -0.06991 C -0.13008 0.09143 0.04831 0.00231 0.4763 -0.09514 C 0.4957 -0.16505 0.53737 -0.22709 0.53463 -0.30487 C 0.51992 -0.71875 0.23177 -0.52338 0.1095 -0.51829 C 0.01198 -0.45926 -0.09531 -0.43658 -0.18333 -0.34074 C -0.30964 -0.20324 -0.31758 0.0625 -0.34766 0.28148 C -0.03867 0.59305 0.08776 0.80578 0.57865 0.2625 C 0.99167 -0.19468 0.38854 -0.42848 0.35716 -0.44653 C 0.16823 -0.43774 0.03867 -0.54537 -0.07617 -0.26459 C -0.11602 -0.16713 -0.13333 -0.04584 -0.16185 0.06342 C -0.16354 0.12268 -0.18997 0.19884 -0.16667 0.2412 C -0.08177 0.39629 0.05026 0.24351 0.12383 0.19259 C 0.16497 0.10069 0.17617 0.09444 0.19531 -0.01482 C 0.19818 -0.03172 0.20469 -0.05533 0.19766 -0.06783 C 0.19088 -0.07987 0.17865 -0.06343 0.16914 -0.06135 C 0.1401 -0.03172 0.11159 -0.00093 0.08216 0.02754 C 0.04036 0.06782 0.01628 0.08564 -0.025 0.11851 C -0.04544 0.1912 -0.03073 0.14583 -0.02135 0.04652 C -0.01992 0.03125 -0.0207 0.01551 -0.02018 0 C -0.01992 -0.00718 -0.0194 -0.01412 -0.01901 -0.02107 C -0.01823 -0.0382 -0.01745 -0.0551 -0.01667 -0.07199 C -0.01497 -0.0382 -0.0155 -0.05649 -0.0155 -0.0169 L -0.0155 -0.0169 " pathEditMode="relative" ptsTypes="AAAAAAAAAAAAAAAAAAAAAAAAAAAAAAAAAAAAAAAAAAAAAAAAAAAAAAAAAAAAAAAAAAAAAAAAAAAA">
                                      <p:cBhvr>
                                        <p:cTn id="10" dur="2000" fill="hold"/>
                                        <p:tgtEl>
                                          <p:spTgt spid="12"/>
                                        </p:tgtEl>
                                        <p:attrNameLst>
                                          <p:attrName>ppt_x</p:attrName>
                                          <p:attrName>ppt_y</p:attrName>
                                        </p:attrNameLst>
                                      </p:cBhvr>
                                    </p:animMotion>
                                  </p:childTnLst>
                                </p:cTn>
                              </p:par>
                              <p:par>
                                <p:cTn id="11" presetID="0" presetClass="path" presetSubtype="0" fill="hold" grpId="0" nodeType="withEffect">
                                  <p:stCondLst>
                                    <p:cond delay="0"/>
                                  </p:stCondLst>
                                  <p:childTnLst>
                                    <p:animMotion origin="layout" path="M 0 0 L 0 0 C -0.2043 -0.18172 0.03372 0.01805 -0.20352 -0.13959 C -0.26628 -0.18149 -0.26159 -0.19607 -0.30951 -0.26459 C -0.33867 -0.30625 -0.34544 -0.31297 -0.37148 -0.34283 C -0.37344 -0.3169 -0.3763 -0.29074 -0.37734 -0.26459 C -0.38581 -0.06667 -0.38607 0.01226 -0.38932 0.20324 C -0.34271 0.32222 -0.27162 0.59699 -0.14518 0.52268 C -0.09857 0.49537 0.07904 -0.08125 0.08333 -0.09306 C 0.10325 -0.14815 0.18151 -0.21065 0.15117 -0.24769 C 0.1069 -0.30186 0.0444 -0.22385 -0.00833 -0.20533 C -0.11758 -0.16667 -0.22578 -0.11922 -0.33451 -0.07616 C -0.35951 -0.04098 -0.3957 -0.02153 -0.40951 0.02963 C -0.42422 0.08449 -0.44362 0.18935 -0.41185 0.21157 C -0.2319 0.33819 -0.03333 0.35555 0.15599 0.42754 C 0.36758 0.33865 0.39466 0.43518 0.44049 0.02546 C 0.44779 -0.03959 0.4599 -0.14792 0.425 -0.17153 C 0.26042 -0.28264 0.07825 -0.28149 -0.09518 -0.33658 C -0.25313 -0.32454 -0.41237 -0.33704 -0.56888 -0.30047 C -0.64766 -0.28218 -0.67344 -0.04121 -0.58555 0.02338 C -0.39388 0.16388 -0.18099 0.18564 0.02148 0.26666 C 0.17747 0.25902 0.33424 0.27291 0.48932 0.24328 C 0.49544 0.24213 0.66263 0.07847 0.52513 0.00625 C 0.1793 -0.175 -0.03125 -0.15394 -0.35716 -0.16088 C -0.42839 0.04676 -0.44388 0.02754 -0.12383 0.11851 C 0.072 0.17407 0.27227 0.15231 0.47031 0.16921 C 0.49219 0.11157 0.52318 0.0618 0.53581 -0.00417 C 0.6207 -0.44885 0.17852 -0.22987 0.06549 -0.24561 C -0.04167 -0.23218 -0.15221 -0.25487 -0.25599 -0.20533 C -0.28555 -0.19121 -0.33268 -0.09468 -0.30599 -0.06783 C -0.18438 0.05463 -0.03841 0.07615 0.09531 0.14814 C 0.25638 0.13541 0.43737 0.24838 0.57865 0.10995 C 0.64792 0.04213 0.6345 -0.24607 0.56432 -0.31112 C 0.38906 -0.47362 0.17227 -0.40278 -0.02383 -0.44862 C -0.13568 -0.44237 -0.25208 -0.48542 -0.35951 -0.42963 C -0.39701 -0.41019 -0.41563 -0.31482 -0.41432 -0.24561 C -0.40586 0.17592 -0.30391 0.14699 -0.1155 0.31967 C -0.07227 0.31666 -0.01953 0.35926 0.01432 0.31111 C 0.04909 0.26157 0.0444 0.16088 0.05117 0.08263 C 0.06354 -0.06088 0.0651 -0.20672 0.07148 -0.35139 C 0.07305 -0.38727 0.09531 -0.45926 0.075 -0.45926 C 0.05247 -0.45926 0.05299 -0.38912 0.04531 -0.35139 C 0.00573 -0.15811 -0.03529 0.03472 -0.06667 0.23287 C -0.0862 0.35578 -0.09362 0.48402 -0.10716 0.60949 C -0.09883 0.69375 -0.07266 1.0125 -0.06302 0.40856 C -0.04831 -0.52084 0.0444 -0.32315 -0.25352 -0.59885 C -0.28333 -0.56551 -0.32669 -0.55487 -0.34284 -0.49931 C -0.42083 -0.23102 -0.3681 -0.20579 -0.28685 -0.03172 C 0.07357 -0.07408 0.23503 -0.02454 0.57865 -0.50764 C 0.61771 -0.56274 0.49609 -0.60649 0.45482 -0.65602 C 0.21667 -0.62616 -0.02201 -0.61019 -0.25951 -0.5669 C -0.37162 -0.54653 -0.49076 -0.5507 -0.59271 -0.46551 C -0.63516 -0.43033 -0.63242 -0.31459 -0.65234 -0.23912 C -0.63438 -0.18264 -0.63451 -0.08218 -0.5987 -0.06991 C -0.13008 0.09143 0.04831 0.00231 0.4763 -0.09514 C 0.4957 -0.16505 0.53737 -0.22709 0.53463 -0.30487 C 0.51992 -0.71875 0.23177 -0.52338 0.1095 -0.51829 C 0.01198 -0.45926 -0.09531 -0.43658 -0.18333 -0.34074 C -0.30964 -0.20324 -0.31758 0.0625 -0.34766 0.28148 C -0.03867 0.59305 0.08776 0.80578 0.57865 0.2625 C 0.99167 -0.19468 0.38854 -0.42848 0.35716 -0.44653 C 0.16823 -0.43774 0.03867 -0.54537 -0.07617 -0.26459 C -0.11602 -0.16713 -0.13333 -0.04584 -0.16185 0.06342 C -0.16354 0.12268 -0.18997 0.19884 -0.16667 0.2412 C -0.08177 0.39629 0.05026 0.24351 0.12383 0.19259 C 0.16497 0.10069 0.17617 0.09444 0.19531 -0.01482 C 0.19818 -0.03172 0.20469 -0.05533 0.19766 -0.06783 C 0.19088 -0.07987 0.17865 -0.06343 0.16914 -0.06135 C 0.1401 -0.03172 0.11159 -0.00093 0.08216 0.02754 C 0.04036 0.06782 0.01628 0.08564 -0.025 0.11851 C -0.04544 0.1912 -0.03073 0.14583 -0.02135 0.04652 C -0.01992 0.03125 -0.0207 0.01551 -0.02018 0 C -0.01992 -0.00718 -0.0194 -0.01412 -0.01901 -0.02107 C -0.01823 -0.0382 -0.01745 -0.0551 -0.01667 -0.07199 C -0.01497 -0.0382 -0.0155 -0.05649 -0.0155 -0.0169 L -0.0155 -0.0169 " pathEditMode="relative" ptsTypes="AAAAAAAAAAAAAAAAAAAAAAAAAAAAAAAAAAAAAAAAAAAAAAAAAAAAAAAAAAAAAAAAAAAAAAAAAAAA">
                                      <p:cBhvr>
                                        <p:cTn id="12" dur="2000" fill="hold"/>
                                        <p:tgtEl>
                                          <p:spTgt spid="17"/>
                                        </p:tgtEl>
                                        <p:attrNameLst>
                                          <p:attrName>ppt_x</p:attrName>
                                          <p:attrName>ppt_y</p:attrName>
                                        </p:attrNameLst>
                                      </p:cBhvr>
                                    </p:animMotion>
                                  </p:childTnLst>
                                </p:cTn>
                              </p:par>
                              <p:par>
                                <p:cTn id="13" presetID="0" presetClass="path" presetSubtype="0" fill="hold" grpId="0" nodeType="withEffect">
                                  <p:stCondLst>
                                    <p:cond delay="0"/>
                                  </p:stCondLst>
                                  <p:childTnLst>
                                    <p:animMotion origin="layout" path="M 0 0 L 0 0 C -0.2043 -0.18172 0.03372 0.01805 -0.20352 -0.13959 C -0.26628 -0.18149 -0.26159 -0.19607 -0.30951 -0.26459 C -0.33867 -0.30625 -0.34544 -0.31297 -0.37148 -0.34283 C -0.37344 -0.3169 -0.3763 -0.29074 -0.37734 -0.26459 C -0.38581 -0.06667 -0.38607 0.01226 -0.38932 0.20324 C -0.34271 0.32222 -0.27162 0.59699 -0.14518 0.52268 C -0.09857 0.49537 0.07904 -0.08125 0.08333 -0.09306 C 0.10325 -0.14815 0.18151 -0.21065 0.15117 -0.24769 C 0.1069 -0.30186 0.0444 -0.22385 -0.00833 -0.20533 C -0.11758 -0.16667 -0.22578 -0.11922 -0.33451 -0.07616 C -0.35951 -0.04098 -0.3957 -0.02153 -0.40951 0.02963 C -0.42422 0.08449 -0.44362 0.18935 -0.41185 0.21157 C -0.2319 0.33819 -0.03333 0.35555 0.15599 0.42754 C 0.36758 0.33865 0.39466 0.43518 0.44049 0.02546 C 0.44779 -0.03959 0.4599 -0.14792 0.425 -0.17153 C 0.26042 -0.28264 0.07825 -0.28149 -0.09518 -0.33658 C -0.25313 -0.32454 -0.41237 -0.33704 -0.56888 -0.30047 C -0.64766 -0.28218 -0.67344 -0.04121 -0.58555 0.02338 C -0.39388 0.16388 -0.18099 0.18564 0.02148 0.26666 C 0.17747 0.25902 0.33424 0.27291 0.48932 0.24328 C 0.49544 0.24213 0.66263 0.07847 0.52513 0.00625 C 0.1793 -0.175 -0.03125 -0.15394 -0.35716 -0.16088 C -0.42839 0.04676 -0.44388 0.02754 -0.12383 0.11851 C 0.072 0.17407 0.27227 0.15231 0.47031 0.16921 C 0.49219 0.11157 0.52318 0.0618 0.53581 -0.00417 C 0.6207 -0.44885 0.17852 -0.22987 0.06549 -0.24561 C -0.04167 -0.23218 -0.15221 -0.25487 -0.25599 -0.20533 C -0.28555 -0.19121 -0.33268 -0.09468 -0.30599 -0.06783 C -0.18438 0.05463 -0.03841 0.07615 0.09531 0.14814 C 0.25638 0.13541 0.43737 0.24838 0.57865 0.10995 C 0.64792 0.04213 0.6345 -0.24607 0.56432 -0.31112 C 0.38906 -0.47362 0.17227 -0.40278 -0.02383 -0.44862 C -0.13568 -0.44237 -0.25208 -0.48542 -0.35951 -0.42963 C -0.39701 -0.41019 -0.41563 -0.31482 -0.41432 -0.24561 C -0.40586 0.17592 -0.30391 0.14699 -0.1155 0.31967 C -0.07227 0.31666 -0.01953 0.35926 0.01432 0.31111 C 0.04909 0.26157 0.0444 0.16088 0.05117 0.08263 C 0.06354 -0.06088 0.0651 -0.20672 0.07148 -0.35139 C 0.07305 -0.38727 0.09531 -0.45926 0.075 -0.45926 C 0.05247 -0.45926 0.05299 -0.38912 0.04531 -0.35139 C 0.00573 -0.15811 -0.03529 0.03472 -0.06667 0.23287 C -0.0862 0.35578 -0.09362 0.48402 -0.10716 0.60949 C -0.09883 0.69375 -0.07266 1.0125 -0.06302 0.40856 C -0.04831 -0.52084 0.0444 -0.32315 -0.25352 -0.59885 C -0.28333 -0.56551 -0.32669 -0.55487 -0.34284 -0.49931 C -0.42083 -0.23102 -0.3681 -0.20579 -0.28685 -0.03172 C 0.07357 -0.07408 0.23503 -0.02454 0.57865 -0.50764 C 0.61771 -0.56274 0.49609 -0.60649 0.45482 -0.65602 C 0.21667 -0.62616 -0.02201 -0.61019 -0.25951 -0.5669 C -0.37162 -0.54653 -0.49076 -0.5507 -0.59271 -0.46551 C -0.63516 -0.43033 -0.63242 -0.31459 -0.65234 -0.23912 C -0.63438 -0.18264 -0.63451 -0.08218 -0.5987 -0.06991 C -0.13008 0.09143 0.04831 0.00231 0.4763 -0.09514 C 0.4957 -0.16505 0.53737 -0.22709 0.53463 -0.30487 C 0.51992 -0.71875 0.23177 -0.52338 0.1095 -0.51829 C 0.01198 -0.45926 -0.09531 -0.43658 -0.18333 -0.34074 C -0.30964 -0.20324 -0.31758 0.0625 -0.34766 0.28148 C -0.03867 0.59305 0.08776 0.80578 0.57865 0.2625 C 0.99167 -0.19468 0.38854 -0.42848 0.35716 -0.44653 C 0.16823 -0.43774 0.03867 -0.54537 -0.07617 -0.26459 C -0.11602 -0.16713 -0.13333 -0.04584 -0.16185 0.06342 C -0.16354 0.12268 -0.18997 0.19884 -0.16667 0.2412 C -0.08177 0.39629 0.05026 0.24351 0.12383 0.19259 C 0.16497 0.10069 0.17617 0.09444 0.19531 -0.01482 C 0.19818 -0.03172 0.20469 -0.05533 0.19766 -0.06783 C 0.19088 -0.07987 0.17865 -0.06343 0.16914 -0.06135 C 0.1401 -0.03172 0.11159 -0.00093 0.08216 0.02754 C 0.04036 0.06782 0.01628 0.08564 -0.025 0.11851 C -0.04544 0.1912 -0.03073 0.14583 -0.02135 0.04652 C -0.01992 0.03125 -0.0207 0.01551 -0.02018 0 C -0.01992 -0.00718 -0.0194 -0.01412 -0.01901 -0.02107 C -0.01823 -0.0382 -0.01745 -0.0551 -0.01667 -0.07199 C -0.01497 -0.0382 -0.0155 -0.05649 -0.0155 -0.0169 L -0.0155 -0.0169 " pathEditMode="relative" ptsTypes="AAAAAAAAAAAAAAAAAAAAAAAAAAAAAAAAAAAAAAAAAAAAAAAAAAAAAAAAAAAAAAAAAAAAAAAAAAAA">
                                      <p:cBhvr>
                                        <p:cTn id="14" dur="2000" fill="hold"/>
                                        <p:tgtEl>
                                          <p:spTgt spid="18"/>
                                        </p:tgtEl>
                                        <p:attrNameLst>
                                          <p:attrName>ppt_x</p:attrName>
                                          <p:attrName>ppt_y</p:attrName>
                                        </p:attrNameLst>
                                      </p:cBhvr>
                                    </p:animMotion>
                                  </p:childTnLst>
                                </p:cTn>
                              </p:par>
                              <p:par>
                                <p:cTn id="15" presetID="0" presetClass="path" presetSubtype="0" fill="hold" grpId="0" nodeType="withEffect">
                                  <p:stCondLst>
                                    <p:cond delay="0"/>
                                  </p:stCondLst>
                                  <p:childTnLst>
                                    <p:animMotion origin="layout" path="M 0 0 L 0 0 C -0.2043 -0.18172 0.03372 0.01805 -0.20352 -0.13959 C -0.26628 -0.18149 -0.26159 -0.19607 -0.30951 -0.26459 C -0.33867 -0.30625 -0.34544 -0.31297 -0.37148 -0.34283 C -0.37344 -0.3169 -0.3763 -0.29074 -0.37734 -0.26459 C -0.38581 -0.06667 -0.38607 0.01226 -0.38932 0.20324 C -0.34271 0.32222 -0.27162 0.59699 -0.14518 0.52268 C -0.09857 0.49537 0.07904 -0.08125 0.08333 -0.09306 C 0.10325 -0.14815 0.18151 -0.21065 0.15117 -0.24769 C 0.1069 -0.30186 0.0444 -0.22385 -0.00833 -0.20533 C -0.11758 -0.16667 -0.22578 -0.11922 -0.33451 -0.07616 C -0.35951 -0.04098 -0.3957 -0.02153 -0.40951 0.02963 C -0.42422 0.08449 -0.44362 0.18935 -0.41185 0.21157 C -0.2319 0.33819 -0.03333 0.35555 0.15599 0.42754 C 0.36758 0.33865 0.39466 0.43518 0.44049 0.02546 C 0.44779 -0.03959 0.4599 -0.14792 0.425 -0.17153 C 0.26042 -0.28264 0.07825 -0.28149 -0.09518 -0.33658 C -0.25313 -0.32454 -0.41237 -0.33704 -0.56888 -0.30047 C -0.64766 -0.28218 -0.67344 -0.04121 -0.58555 0.02338 C -0.39388 0.16388 -0.18099 0.18564 0.02148 0.26666 C 0.17747 0.25902 0.33424 0.27291 0.48932 0.24328 C 0.49544 0.24213 0.66263 0.07847 0.52513 0.00625 C 0.1793 -0.175 -0.03125 -0.15394 -0.35716 -0.16088 C -0.42839 0.04676 -0.44388 0.02754 -0.12383 0.11851 C 0.072 0.17407 0.27227 0.15231 0.47031 0.16921 C 0.49219 0.11157 0.52318 0.0618 0.53581 -0.00417 C 0.6207 -0.44885 0.17852 -0.22987 0.06549 -0.24561 C -0.04167 -0.23218 -0.15221 -0.25487 -0.25599 -0.20533 C -0.28555 -0.19121 -0.33268 -0.09468 -0.30599 -0.06783 C -0.18438 0.05463 -0.03841 0.07615 0.09531 0.14814 C 0.25638 0.13541 0.43737 0.24838 0.57865 0.10995 C 0.64792 0.04213 0.6345 -0.24607 0.56432 -0.31112 C 0.38906 -0.47362 0.17227 -0.40278 -0.02383 -0.44862 C -0.13568 -0.44237 -0.25208 -0.48542 -0.35951 -0.42963 C -0.39701 -0.41019 -0.41563 -0.31482 -0.41432 -0.24561 C -0.40586 0.17592 -0.30391 0.14699 -0.1155 0.31967 C -0.07227 0.31666 -0.01953 0.35926 0.01432 0.31111 C 0.04909 0.26157 0.0444 0.16088 0.05117 0.08263 C 0.06354 -0.06088 0.0651 -0.20672 0.07148 -0.35139 C 0.07305 -0.38727 0.09531 -0.45926 0.075 -0.45926 C 0.05247 -0.45926 0.05299 -0.38912 0.04531 -0.35139 C 0.00573 -0.15811 -0.03529 0.03472 -0.06667 0.23287 C -0.0862 0.35578 -0.09362 0.48402 -0.10716 0.60949 C -0.09883 0.69375 -0.07266 1.0125 -0.06302 0.40856 C -0.04831 -0.52084 0.0444 -0.32315 -0.25352 -0.59885 C -0.28333 -0.56551 -0.32669 -0.55487 -0.34284 -0.49931 C -0.42083 -0.23102 -0.3681 -0.20579 -0.28685 -0.03172 C 0.07357 -0.07408 0.23503 -0.02454 0.57865 -0.50764 C 0.61771 -0.56274 0.49609 -0.60649 0.45482 -0.65602 C 0.21667 -0.62616 -0.02201 -0.61019 -0.25951 -0.5669 C -0.37162 -0.54653 -0.49076 -0.5507 -0.59271 -0.46551 C -0.63516 -0.43033 -0.63242 -0.31459 -0.65234 -0.23912 C -0.63438 -0.18264 -0.63451 -0.08218 -0.5987 -0.06991 C -0.13008 0.09143 0.04831 0.00231 0.4763 -0.09514 C 0.4957 -0.16505 0.53737 -0.22709 0.53463 -0.30487 C 0.51992 -0.71875 0.23177 -0.52338 0.1095 -0.51829 C 0.01198 -0.45926 -0.09531 -0.43658 -0.18333 -0.34074 C -0.30964 -0.20324 -0.31758 0.0625 -0.34766 0.28148 C -0.03867 0.59305 0.08776 0.80578 0.57865 0.2625 C 0.99167 -0.19468 0.38854 -0.42848 0.35716 -0.44653 C 0.16823 -0.43774 0.03867 -0.54537 -0.07617 -0.26459 C -0.11602 -0.16713 -0.13333 -0.04584 -0.16185 0.06342 C -0.16354 0.12268 -0.18997 0.19884 -0.16667 0.2412 C -0.08177 0.39629 0.05026 0.24351 0.12383 0.19259 C 0.16497 0.10069 0.17617 0.09444 0.19531 -0.01482 C 0.19818 -0.03172 0.20469 -0.05533 0.19766 -0.06783 C 0.19088 -0.07987 0.17865 -0.06343 0.16914 -0.06135 C 0.1401 -0.03172 0.11159 -0.00093 0.08216 0.02754 C 0.04036 0.06782 0.01628 0.08564 -0.025 0.11851 C -0.04544 0.1912 -0.03073 0.14583 -0.02135 0.04652 C -0.01992 0.03125 -0.0207 0.01551 -0.02018 0 C -0.01992 -0.00718 -0.0194 -0.01412 -0.01901 -0.02107 C -0.01823 -0.0382 -0.01745 -0.0551 -0.01667 -0.07199 C -0.01497 -0.0382 -0.0155 -0.05649 -0.0155 -0.0169 L -0.0155 -0.0169 " pathEditMode="relative" ptsTypes="AAAAAAAAAAAAAAAAAAAAAAAAAAAAAAAAAAAAAAAAAAAAAAAAAAAAAAAAAAAAAAAAAAAAAAAAAAAA">
                                      <p:cBhvr>
                                        <p:cTn id="16" dur="2000" fill="hold"/>
                                        <p:tgtEl>
                                          <p:spTgt spid="2"/>
                                        </p:tgtEl>
                                        <p:attrNameLst>
                                          <p:attrName>ppt_x</p:attrName>
                                          <p:attrName>ppt_y</p:attrName>
                                        </p:attrNameLst>
                                      </p:cBhvr>
                                    </p:animMotion>
                                  </p:childTnLst>
                                </p:cTn>
                              </p:par>
                              <p:par>
                                <p:cTn id="17" presetID="0" presetClass="path" presetSubtype="0" fill="hold" grpId="0" nodeType="withEffect">
                                  <p:stCondLst>
                                    <p:cond delay="0"/>
                                  </p:stCondLst>
                                  <p:childTnLst>
                                    <p:animMotion origin="layout" path="M 0 0 L 0 0 C -0.2043 -0.18172 0.03372 0.01805 -0.20352 -0.13959 C -0.26628 -0.18149 -0.26159 -0.19607 -0.30951 -0.26459 C -0.33867 -0.30625 -0.34544 -0.31297 -0.37148 -0.34283 C -0.37344 -0.3169 -0.3763 -0.29074 -0.37734 -0.26459 C -0.38581 -0.06667 -0.38607 0.01226 -0.38932 0.20324 C -0.34271 0.32222 -0.27162 0.59699 -0.14518 0.52268 C -0.09857 0.49537 0.07904 -0.08125 0.08333 -0.09306 C 0.10325 -0.14815 0.18151 -0.21065 0.15117 -0.24769 C 0.1069 -0.30186 0.0444 -0.22385 -0.00833 -0.20533 C -0.11758 -0.16667 -0.22578 -0.11922 -0.33451 -0.07616 C -0.35951 -0.04098 -0.3957 -0.02153 -0.40951 0.02963 C -0.42422 0.08449 -0.44362 0.18935 -0.41185 0.21157 C -0.2319 0.33819 -0.03333 0.35555 0.15599 0.42754 C 0.36758 0.33865 0.39466 0.43518 0.44049 0.02546 C 0.44779 -0.03959 0.4599 -0.14792 0.425 -0.17153 C 0.26042 -0.28264 0.07825 -0.28149 -0.09518 -0.33658 C -0.25313 -0.32454 -0.41237 -0.33704 -0.56888 -0.30047 C -0.64766 -0.28218 -0.67344 -0.04121 -0.58555 0.02338 C -0.39388 0.16388 -0.18099 0.18564 0.02148 0.26666 C 0.17747 0.25902 0.33424 0.27291 0.48932 0.24328 C 0.49544 0.24213 0.66263 0.07847 0.52513 0.00625 C 0.1793 -0.175 -0.03125 -0.15394 -0.35716 -0.16088 C -0.42839 0.04676 -0.44388 0.02754 -0.12383 0.11851 C 0.072 0.17407 0.27227 0.15231 0.47031 0.16921 C 0.49219 0.11157 0.52318 0.0618 0.53581 -0.00417 C 0.6207 -0.44885 0.17852 -0.22987 0.06549 -0.24561 C -0.04167 -0.23218 -0.15221 -0.25487 -0.25599 -0.20533 C -0.28555 -0.19121 -0.33268 -0.09468 -0.30599 -0.06783 C -0.18438 0.05463 -0.03841 0.07615 0.09531 0.14814 C 0.25638 0.13541 0.43737 0.24838 0.57865 0.10995 C 0.64792 0.04213 0.6345 -0.24607 0.56432 -0.31112 C 0.38906 -0.47362 0.17227 -0.40278 -0.02383 -0.44862 C -0.13568 -0.44237 -0.25208 -0.48542 -0.35951 -0.42963 C -0.39701 -0.41019 -0.41563 -0.31482 -0.41432 -0.24561 C -0.40586 0.17592 -0.30391 0.14699 -0.1155 0.31967 C -0.07227 0.31666 -0.01953 0.35926 0.01432 0.31111 C 0.04909 0.26157 0.0444 0.16088 0.05117 0.08263 C 0.06354 -0.06088 0.0651 -0.20672 0.07148 -0.35139 C 0.07305 -0.38727 0.09531 -0.45926 0.075 -0.45926 C 0.05247 -0.45926 0.05299 -0.38912 0.04531 -0.35139 C 0.00573 -0.15811 -0.03529 0.03472 -0.06667 0.23287 C -0.0862 0.35578 -0.09362 0.48402 -0.10716 0.60949 C -0.09883 0.69375 -0.07266 1.0125 -0.06302 0.40856 C -0.04831 -0.52084 0.0444 -0.32315 -0.25352 -0.59885 C -0.28333 -0.56551 -0.32669 -0.55487 -0.34284 -0.49931 C -0.42083 -0.23102 -0.3681 -0.20579 -0.28685 -0.03172 C 0.07357 -0.07408 0.23503 -0.02454 0.57865 -0.50764 C 0.61771 -0.56274 0.49609 -0.60649 0.45482 -0.65602 C 0.21667 -0.62616 -0.02201 -0.61019 -0.25951 -0.5669 C -0.37162 -0.54653 -0.49076 -0.5507 -0.59271 -0.46551 C -0.63516 -0.43033 -0.63242 -0.31459 -0.65234 -0.23912 C -0.63438 -0.18264 -0.63451 -0.08218 -0.5987 -0.06991 C -0.13008 0.09143 0.04831 0.00231 0.4763 -0.09514 C 0.4957 -0.16505 0.53737 -0.22709 0.53463 -0.30487 C 0.51992 -0.71875 0.23177 -0.52338 0.1095 -0.51829 C 0.01198 -0.45926 -0.09531 -0.43658 -0.18333 -0.34074 C -0.30964 -0.20324 -0.31758 0.0625 -0.34766 0.28148 C -0.03867 0.59305 0.08776 0.80578 0.57865 0.2625 C 0.99167 -0.19468 0.38854 -0.42848 0.35716 -0.44653 C 0.16823 -0.43774 0.03867 -0.54537 -0.07617 -0.26459 C -0.11602 -0.16713 -0.13333 -0.04584 -0.16185 0.06342 C -0.16354 0.12268 -0.18997 0.19884 -0.16667 0.2412 C -0.08177 0.39629 0.05026 0.24351 0.12383 0.19259 C 0.16497 0.10069 0.17617 0.09444 0.19531 -0.01482 C 0.19818 -0.03172 0.20469 -0.05533 0.19766 -0.06783 C 0.19088 -0.07987 0.17865 -0.06343 0.16914 -0.06135 C 0.1401 -0.03172 0.11159 -0.00093 0.08216 0.02754 C 0.04036 0.06782 0.01628 0.08564 -0.025 0.11851 C -0.04544 0.1912 -0.03073 0.14583 -0.02135 0.04652 C -0.01992 0.03125 -0.0207 0.01551 -0.02018 0 C -0.01992 -0.00718 -0.0194 -0.01412 -0.01901 -0.02107 C -0.01823 -0.0382 -0.01745 -0.0551 -0.01667 -0.07199 C -0.01497 -0.0382 -0.0155 -0.05649 -0.0155 -0.0169 L -0.0155 -0.0169 " pathEditMode="relative" ptsTypes="AAAAAAAAAAAAAAAAAAAAAAAAAAAAAAAAAAAAAAAAAAAAAAAAAAAAAAAAAAAAAAAAAAAAAAAAAAAA">
                                      <p:cBhvr>
                                        <p:cTn id="18"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p:bldP spid="17" grpId="0" animBg="1"/>
      <p:bldP spid="12" grpId="0" animBg="1"/>
      <p:bldP spid="18" grpId="0" animBg="1"/>
      <p:bldP spid="2"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3588640" y="2239181"/>
            <a:ext cx="2146336" cy="1723570"/>
          </a:xfrm>
          <a:prstGeom prst="triangle">
            <a:avLst/>
          </a:prstGeom>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5267762" y="2238882"/>
            <a:ext cx="2146336" cy="1723570"/>
          </a:xfrm>
          <a:prstGeom prst="triangle">
            <a:avLst/>
          </a:prstGeom>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17" name="楕円 16">
            <a:extLst>
              <a:ext uri="{FF2B5EF4-FFF2-40B4-BE49-F238E27FC236}">
                <a16:creationId xmlns:a16="http://schemas.microsoft.com/office/drawing/2014/main" id="{F25CB8BB-E038-E800-9811-6CE11A3DBEEA}"/>
              </a:ext>
            </a:extLst>
          </p:cNvPr>
          <p:cNvSpPr/>
          <p:nvPr/>
        </p:nvSpPr>
        <p:spPr>
          <a:xfrm>
            <a:off x="4920345" y="2564693"/>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4733473" y="1553027"/>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5009700" y="4227947"/>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5422902" y="4211189"/>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6A209A30-772C-00F7-21A0-717A9E74508A}"/>
              </a:ext>
            </a:extLst>
          </p:cNvPr>
          <p:cNvGrpSpPr/>
          <p:nvPr/>
        </p:nvGrpSpPr>
        <p:grpSpPr>
          <a:xfrm>
            <a:off x="8717510" y="4227947"/>
            <a:ext cx="2770416" cy="75337972"/>
            <a:chOff x="7667172" y="1929526"/>
            <a:chExt cx="2770416" cy="75337972"/>
          </a:xfrm>
        </p:grpSpPr>
        <p:sp>
          <p:nvSpPr>
            <p:cNvPr id="3" name="正方形/長方形 2">
              <a:extLst>
                <a:ext uri="{FF2B5EF4-FFF2-40B4-BE49-F238E27FC236}">
                  <a16:creationId xmlns:a16="http://schemas.microsoft.com/office/drawing/2014/main" id="{F9995B2E-E131-C5EF-126F-9F0170EECBBB}"/>
                </a:ext>
              </a:extLst>
            </p:cNvPr>
            <p:cNvSpPr/>
            <p:nvPr/>
          </p:nvSpPr>
          <p:spPr>
            <a:xfrm>
              <a:off x="8621486" y="2027498"/>
              <a:ext cx="624114" cy="752400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6F38C74-09EF-713C-2DBA-68CCA9BF68DC}"/>
                </a:ext>
              </a:extLst>
            </p:cNvPr>
            <p:cNvSpPr/>
            <p:nvPr/>
          </p:nvSpPr>
          <p:spPr>
            <a:xfrm>
              <a:off x="7667172" y="1929526"/>
              <a:ext cx="1611086" cy="19594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ja-JP" altLang="en-US"/>
            </a:p>
          </p:txBody>
        </p:sp>
        <p:sp>
          <p:nvSpPr>
            <p:cNvPr id="5" name="楕円 4">
              <a:extLst>
                <a:ext uri="{FF2B5EF4-FFF2-40B4-BE49-F238E27FC236}">
                  <a16:creationId xmlns:a16="http://schemas.microsoft.com/office/drawing/2014/main" id="{CBA1AD71-9F7B-C8CE-1458-167F6606F944}"/>
                </a:ext>
              </a:extLst>
            </p:cNvPr>
            <p:cNvSpPr/>
            <p:nvPr/>
          </p:nvSpPr>
          <p:spPr>
            <a:xfrm>
              <a:off x="8826502" y="1984828"/>
              <a:ext cx="1611086" cy="19594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ja-JP" altLang="en-US"/>
            </a:p>
          </p:txBody>
        </p:sp>
      </p:grpSp>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SCP-2615-J</a:t>
            </a:r>
            <a:r>
              <a:rPr lang="ja-JP" altLang="en-US" dirty="0">
                <a:ln w="28575" cap="rnd" cmpd="sng">
                  <a:noFill/>
                  <a:prstDash val="lgDashDotDot"/>
                  <a:bevel/>
                </a:ln>
                <a:solidFill>
                  <a:sysClr val="windowText" lastClr="000000"/>
                </a:solidFill>
              </a:rPr>
              <a:t>は限定的な現実歪曲を引き起こすことが可能であり、その効果のほとんどは自然現象への作用に限られています。</a:t>
            </a:r>
            <a:r>
              <a:rPr lang="en-US" altLang="ja-JP" dirty="0">
                <a:ln w="28575" cap="rnd" cmpd="sng">
                  <a:noFill/>
                  <a:prstDash val="lgDashDotDot"/>
                  <a:bevel/>
                </a:ln>
                <a:solidFill>
                  <a:sysClr val="windowText" lastClr="000000"/>
                </a:solidFill>
              </a:rPr>
              <a:t>SCP-2615-J</a:t>
            </a:r>
            <a:r>
              <a:rPr lang="ja-JP" altLang="en-US" dirty="0">
                <a:ln w="28575" cap="rnd" cmpd="sng">
                  <a:noFill/>
                  <a:prstDash val="lgDashDotDot"/>
                  <a:bevel/>
                </a:ln>
                <a:solidFill>
                  <a:sysClr val="windowText" lastClr="000000"/>
                </a:solidFill>
              </a:rPr>
              <a:t>の効果を受ける現象には天候パターン、気温、大気圧、動物の行動、植物の成長が含まれます</a:t>
            </a:r>
          </a:p>
        </p:txBody>
      </p:sp>
      <p:sp>
        <p:nvSpPr>
          <p:cNvPr id="7" name="正方形/長方形 6">
            <a:extLst>
              <a:ext uri="{FF2B5EF4-FFF2-40B4-BE49-F238E27FC236}">
                <a16:creationId xmlns:a16="http://schemas.microsoft.com/office/drawing/2014/main" id="{4749929C-FEFB-2261-AC28-2A3278456074}"/>
              </a:ext>
            </a:extLst>
          </p:cNvPr>
          <p:cNvSpPr/>
          <p:nvPr/>
        </p:nvSpPr>
        <p:spPr>
          <a:xfrm>
            <a:off x="0" y="7172"/>
            <a:ext cx="12192000" cy="685082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noFill/>
              </a:rPr>
              <a:t>補遺</a:t>
            </a:r>
            <a:r>
              <a:rPr lang="en-US" altLang="ja-JP">
                <a:noFill/>
              </a:rPr>
              <a:t>:</a:t>
            </a:r>
            <a:r>
              <a:rPr lang="ja-JP" altLang="en-US">
                <a:noFill/>
              </a:rPr>
              <a:t> </a:t>
            </a:r>
            <a:r>
              <a:rPr lang="en-US" altLang="ja-JP" dirty="0">
                <a:noFill/>
              </a:rPr>
              <a:t>SCP-2615-J</a:t>
            </a:r>
            <a:r>
              <a:rPr lang="ja-JP" altLang="en-US" dirty="0">
                <a:noFill/>
              </a:rPr>
              <a:t>の</a:t>
            </a:r>
            <a:r>
              <a:rPr lang="ja-JP" altLang="en-US">
                <a:noFill/>
              </a:rPr>
              <a:t>一体 </a:t>
            </a:r>
            <a:r>
              <a:rPr lang="en-US" altLang="ja-JP" dirty="0">
                <a:noFill/>
              </a:rPr>
              <a:t>#28</a:t>
            </a:r>
            <a:r>
              <a:rPr lang="ja-JP" altLang="en-US" dirty="0">
                <a:noFill/>
              </a:rPr>
              <a:t>とのインタビュー</a:t>
            </a:r>
          </a:p>
        </p:txBody>
      </p:sp>
    </p:spTree>
    <p:extLst>
      <p:ext uri="{BB962C8B-B14F-4D97-AF65-F5344CB8AC3E}">
        <p14:creationId xmlns:p14="http://schemas.microsoft.com/office/powerpoint/2010/main" val="313550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2" presetClass="exit" presetSubtype="1" repeatCount="30" fill="hold" nodeType="withEffect">
                                  <p:stCondLst>
                                    <p:cond delay="3000"/>
                                  </p:stCondLst>
                                  <p:childTnLst>
                                    <p:anim calcmode="lin" valueType="num">
                                      <p:cBhvr additive="base">
                                        <p:cTn id="8" dur="10000"/>
                                        <p:tgtEl>
                                          <p:spTgt spid="6"/>
                                        </p:tgtEl>
                                        <p:attrNameLst>
                                          <p:attrName>ppt_x</p:attrName>
                                        </p:attrNameLst>
                                      </p:cBhvr>
                                      <p:tavLst>
                                        <p:tav tm="0">
                                          <p:val>
                                            <p:strVal val="ppt_x"/>
                                          </p:val>
                                        </p:tav>
                                        <p:tav tm="100000">
                                          <p:val>
                                            <p:strVal val="ppt_x"/>
                                          </p:val>
                                        </p:tav>
                                      </p:tavLst>
                                    </p:anim>
                                    <p:anim calcmode="lin" valueType="num">
                                      <p:cBhvr additive="base">
                                        <p:cTn id="9" dur="10000"/>
                                        <p:tgtEl>
                                          <p:spTgt spid="6"/>
                                        </p:tgtEl>
                                        <p:attrNameLst>
                                          <p:attrName>ppt_y</p:attrName>
                                        </p:attrNameLst>
                                      </p:cBhvr>
                                      <p:tavLst>
                                        <p:tav tm="0">
                                          <p:val>
                                            <p:strVal val="ppt_y"/>
                                          </p:val>
                                        </p:tav>
                                        <p:tav tm="100000">
                                          <p:val>
                                            <p:strVal val="0-ppt_h/2"/>
                                          </p:val>
                                        </p:tav>
                                      </p:tavLst>
                                    </p:anim>
                                    <p:set>
                                      <p:cBhvr>
                                        <p:cTn id="10" dur="1" fill="hold">
                                          <p:stCondLst>
                                            <p:cond delay="9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chemeClr val="accent2"/>
                </a:solidFill>
              </a:rPr>
              <a:t>#28</a:t>
            </a:r>
            <a:r>
              <a:rPr lang="ja-JP" altLang="en-US" dirty="0">
                <a:ln w="28575" cap="rnd" cmpd="sng">
                  <a:noFill/>
                  <a:prstDash val="lgDashDotDot"/>
                  <a:bevel/>
                </a:ln>
                <a:solidFill>
                  <a:schemeClr val="accent2"/>
                </a:solidFill>
              </a:rPr>
              <a:t>、あなたは自分の生体機能が様々な面で科学的にありえないことに気づいているのでしたね？ どのように機能しているか教えていただけませんか？</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5312228" y="1537198"/>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79826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chemeClr val="tx1"/>
                </a:solidFill>
              </a:rPr>
              <a:t>ええ、分かったわ。あなたたちは「俺は妖精なんか信じないぜ」なんていう古くさいごまかしで、私たちを追い払おうとしてるんでしょう。そんなことしても無駄よ。分かってるでしょう。だって私たちはこの間、実存主義を引き払ってきたんだから。</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5312228" y="1537198"/>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8745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chemeClr val="accent2"/>
                </a:solidFill>
              </a:rPr>
              <a:t>質問を理解していらっしゃらないようですね。たとえばそうですねえ、あなたの体重は</a:t>
            </a:r>
            <a:r>
              <a:rPr lang="en-US" altLang="ja-JP" dirty="0">
                <a:ln w="28575" cap="rnd" cmpd="sng">
                  <a:noFill/>
                  <a:prstDash val="lgDashDotDot"/>
                  <a:bevel/>
                </a:ln>
                <a:solidFill>
                  <a:schemeClr val="accent2"/>
                </a:solidFill>
              </a:rPr>
              <a:t>——</a:t>
            </a:r>
            <a:endParaRPr lang="ja-JP" altLang="en-US" dirty="0">
              <a:ln w="28575" cap="rnd" cmpd="sng">
                <a:noFill/>
                <a:prstDash val="lgDashDotDot"/>
                <a:bevel/>
              </a:ln>
              <a:solidFill>
                <a:schemeClr val="accent2"/>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5312228" y="1537198"/>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A6D161C-BFA6-8F92-92AA-22F541EFB148}"/>
              </a:ext>
            </a:extLst>
          </p:cNvPr>
          <p:cNvSpPr/>
          <p:nvPr/>
        </p:nvSpPr>
        <p:spPr>
          <a:xfrm>
            <a:off x="-2194560" y="4023360"/>
            <a:ext cx="2194560" cy="3005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6465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chemeClr val="accent2"/>
                </a:solidFill>
              </a:rPr>
              <a:t>何ですかこれ？ </a:t>
            </a:r>
            <a:r>
              <a:rPr lang="en-US" altLang="ja-JP" dirty="0">
                <a:ln w="28575" cap="rnd" cmpd="sng">
                  <a:noFill/>
                  <a:prstDash val="lgDashDotDot"/>
                  <a:bevel/>
                </a:ln>
                <a:solidFill>
                  <a:schemeClr val="accent2"/>
                </a:solidFill>
              </a:rPr>
              <a:t>35</a:t>
            </a:r>
            <a:r>
              <a:rPr lang="ja-JP" altLang="en-US" dirty="0">
                <a:ln w="28575" cap="rnd" cmpd="sng">
                  <a:noFill/>
                  <a:prstDash val="lgDashDotDot"/>
                  <a:bevel/>
                </a:ln>
                <a:solidFill>
                  <a:schemeClr val="accent2"/>
                </a:solidFill>
              </a:rPr>
              <a:t>グラム？ その羽根では空を飛ぶことなんてできないはずですが。</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5312228" y="1537198"/>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A6D161C-BFA6-8F92-92AA-22F541EFB148}"/>
              </a:ext>
            </a:extLst>
          </p:cNvPr>
          <p:cNvSpPr/>
          <p:nvPr/>
        </p:nvSpPr>
        <p:spPr>
          <a:xfrm>
            <a:off x="1961738" y="3812995"/>
            <a:ext cx="2194560" cy="3005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1667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特別収容プロトコル</a:t>
            </a:r>
            <a:endParaRPr kumimoji="1" lang="ja-JP" altLang="en-US" sz="3200" dirty="0"/>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誰も</a:t>
            </a:r>
            <a:r>
              <a:rPr kumimoji="1" lang="en-US" altLang="ja-JP" sz="3200" dirty="0"/>
              <a:t>scp-2316</a:t>
            </a:r>
            <a:r>
              <a:rPr lang="ja-JP" altLang="en-US" sz="3200" dirty="0"/>
              <a:t>へ</a:t>
            </a:r>
            <a:r>
              <a:rPr kumimoji="1" lang="ja-JP" altLang="en-US" sz="3200" dirty="0"/>
              <a:t>接近することは許されません。</a:t>
            </a:r>
            <a:r>
              <a:rPr kumimoji="1" lang="en-US" altLang="ja-JP" sz="3200" dirty="0"/>
              <a:t>Scp-2316</a:t>
            </a:r>
            <a:r>
              <a:rPr kumimoji="1" lang="ja-JP" altLang="en-US" sz="3200" dirty="0"/>
              <a:t>の監視はダミー探査機で行ってください。探査機で得た映像を確認できるのは、認識災害の対策を受けた職員のみです。</a:t>
            </a:r>
          </a:p>
        </p:txBody>
      </p:sp>
      <p:sp>
        <p:nvSpPr>
          <p:cNvPr id="6" name="楕円 5">
            <a:extLst>
              <a:ext uri="{FF2B5EF4-FFF2-40B4-BE49-F238E27FC236}">
                <a16:creationId xmlns:a16="http://schemas.microsoft.com/office/drawing/2014/main" id="{C3D3FD57-A88D-AD2A-E8A9-2A515226DCA6}"/>
              </a:ext>
            </a:extLst>
          </p:cNvPr>
          <p:cNvSpPr/>
          <p:nvPr/>
        </p:nvSpPr>
        <p:spPr>
          <a:xfrm>
            <a:off x="4315968" y="1999488"/>
            <a:ext cx="2212848" cy="201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7" name="乗算記号 6">
            <a:extLst>
              <a:ext uri="{FF2B5EF4-FFF2-40B4-BE49-F238E27FC236}">
                <a16:creationId xmlns:a16="http://schemas.microsoft.com/office/drawing/2014/main" id="{A7F5DDFC-4CE6-27D8-DE9F-9BBCF4F52F66}"/>
              </a:ext>
            </a:extLst>
          </p:cNvPr>
          <p:cNvSpPr/>
          <p:nvPr/>
        </p:nvSpPr>
        <p:spPr>
          <a:xfrm>
            <a:off x="3075432" y="658368"/>
            <a:ext cx="4693920" cy="4693920"/>
          </a:xfrm>
          <a:prstGeom prst="mathMultiply">
            <a:avLst>
              <a:gd name="adj1" fmla="val 5598"/>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67C858D4-E810-535F-615D-5771FDAC69C8}"/>
              </a:ext>
            </a:extLst>
          </p:cNvPr>
          <p:cNvGrpSpPr/>
          <p:nvPr/>
        </p:nvGrpSpPr>
        <p:grpSpPr>
          <a:xfrm>
            <a:off x="-2328672" y="1999488"/>
            <a:ext cx="1962912" cy="2190750"/>
            <a:chOff x="0" y="2045208"/>
            <a:chExt cx="1962912" cy="2190750"/>
          </a:xfrm>
        </p:grpSpPr>
        <p:sp>
          <p:nvSpPr>
            <p:cNvPr id="9" name="楕円 8">
              <a:extLst>
                <a:ext uri="{FF2B5EF4-FFF2-40B4-BE49-F238E27FC236}">
                  <a16:creationId xmlns:a16="http://schemas.microsoft.com/office/drawing/2014/main" id="{C3F89885-CFFB-CF9D-35CC-3053065B42F3}"/>
                </a:ext>
              </a:extLst>
            </p:cNvPr>
            <p:cNvSpPr/>
            <p:nvPr/>
          </p:nvSpPr>
          <p:spPr>
            <a:xfrm>
              <a:off x="309472" y="3249930"/>
              <a:ext cx="1228244" cy="9860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39C705D-9D6A-1CA5-95F3-F6B6D78CEB6B}"/>
                </a:ext>
              </a:extLst>
            </p:cNvPr>
            <p:cNvSpPr/>
            <p:nvPr/>
          </p:nvSpPr>
          <p:spPr>
            <a:xfrm>
              <a:off x="0" y="2045208"/>
              <a:ext cx="1962912" cy="15758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1512466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2" presetClass="entr" presetSubtype="2"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1+#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10" presetClass="entr" presetSubtype="0" fill="hold" grpId="0"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2" presetClass="entr" presetSubtype="2" fill="hold" nodeType="withEffect">
                                  <p:stCondLst>
                                    <p:cond delay="60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chemeClr val="tx1"/>
                </a:solidFill>
              </a:rPr>
              <a:t>それは魔法よ。</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5312228" y="1537198"/>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6581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chemeClr val="accent2"/>
                </a:solidFill>
              </a:rPr>
              <a:t>では、その発光は？ あなたが光る生物学的根拠も化学的根拠もありませんが。</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4446814" y="1595871"/>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534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chemeClr val="tx1"/>
                </a:solidFill>
              </a:rPr>
              <a:t>それも魔法よ。</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5312228" y="1537198"/>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9616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chemeClr val="accent2"/>
                </a:solidFill>
              </a:rPr>
              <a:t> しかし、他にも</a:t>
            </a:r>
            <a:r>
              <a:rPr lang="en-US" altLang="ja-JP" dirty="0">
                <a:ln w="28575" cap="rnd" cmpd="sng">
                  <a:noFill/>
                  <a:prstDash val="lgDashDotDot"/>
                  <a:bevel/>
                </a:ln>
                <a:solidFill>
                  <a:schemeClr val="accent2"/>
                </a:solidFill>
              </a:rPr>
              <a:t>——</a:t>
            </a:r>
            <a:endParaRPr lang="ja-JP" altLang="en-US" dirty="0">
              <a:ln w="28575" cap="rnd" cmpd="sng">
                <a:noFill/>
                <a:prstDash val="lgDashDotDot"/>
                <a:bevel/>
              </a:ln>
              <a:solidFill>
                <a:schemeClr val="accent2"/>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3642921" y="1539464"/>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6359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4800" b="1" dirty="0">
                <a:ln w="28575" cap="rnd" cmpd="sng">
                  <a:noFill/>
                  <a:prstDash val="lgDashDotDot"/>
                  <a:bevel/>
                </a:ln>
                <a:solidFill>
                  <a:schemeClr val="tx1"/>
                </a:solidFill>
              </a:rPr>
              <a:t>ま　ほ　う　！ </a:t>
            </a:r>
            <a:r>
              <a:rPr lang="ja-JP" altLang="en-US" dirty="0">
                <a:ln w="28575" cap="rnd" cmpd="sng">
                  <a:noFill/>
                  <a:prstDash val="lgDashDotDot"/>
                  <a:bevel/>
                </a:ln>
                <a:solidFill>
                  <a:schemeClr val="tx1"/>
                </a:solidFill>
              </a:rPr>
              <a:t>全部すっごい魔法のおかげなのよ、この間抜け！ どうやったら、その頭蓋骨でできた脳みそに分かってもらえるんでしょうね？</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5312228" y="1537198"/>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9349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autoRev="1" fill="hold" nodeType="withEffect">
                                  <p:stCondLst>
                                    <p:cond delay="0"/>
                                  </p:stCondLst>
                                  <p:childTnLst>
                                    <p:animMotion origin="layout" path="M -0.00495 -0.00741 L -0.00495 -0.00741 C -0.03086 -0.01204 -0.05781 -0.00741 -0.08255 -0.02153 C -0.10026 -0.03195 -0.11341 -0.0588 -0.12812 -0.07871 C -0.1375 -0.09144 -0.16628 -0.11412 -0.15495 -0.11922 C -0.12122 -0.13472 -0.08529 -0.11528 -0.05052 -0.11459 L 0.14909 -0.11204 L -0.29414 -0.06459 C -0.30846 -0.0625 -0.35 -0.04329 -0.33568 -0.04306 C -0.27747 -0.04213 -0.21966 -0.05579 -0.16159 -0.06204 C 0.01068 -0.13125 0.18633 -0.17824 0.35534 -0.26922 C 0.38412 -0.28472 0.4431 -0.33797 0.42227 -0.37639 C 0.39167 -0.4331 0.33399 -0.38588 0.28971 -0.39074 C 0.11341 -0.33982 -0.06693 -0.32176 -0.23919 -0.23843 C -0.32565 -0.19653 -0.36055 0.02731 -0.23659 0.07847 C -0.11354 0.12893 0.01602 0.08634 0.14245 0.09028 C 0.15573 0.05764 0.1819 0.03287 0.18255 -0.00741 C 0.18711 -0.25718 -0.00117 -0.0919 -0.04779 -0.07871 C -0.10091 -0.00417 -0.16003 0.05879 -0.20716 0.14514 C -0.22409 0.17592 -0.2474 0.22685 -0.23529 0.26412 C -0.22552 0.29375 -0.20065 0.23287 -0.18437 0.21412 C 0.24102 -0.27547 0.1069 -0.04236 0.31524 -0.4669 C 0.31029 -0.47547 0.30651 -0.49908 0.30039 -0.49283 C -0.01198 -0.17361 0.06224 -0.29121 -0.08255 0.15463 C -0.08932 0.21643 -0.10521 0.27731 -0.10273 0.34028 C -0.10182 0.36273 -0.08021 0.31227 -0.07721 0.29028 C -0.04857 0.07338 -0.03034 -0.14746 -0.00898 -0.3669 C -0.00221 -0.43634 0.00143 -0.50648 0.00716 -0.57616 C 0.00794 -0.58658 0.00651 -0.55556 0.00573 -0.54537 C -0.00599 -0.38588 -0.0194 -0.22662 -0.03034 -0.0669 C -0.03815 0.04722 -0.04375 0.1618 -0.05052 0.27592 C -0.02279 0.3544 0.01159 0.51319 0.07409 0.23796 C 0.11823 0.04305 0.12396 -0.17269 0.14635 -0.37871 C 0.15026 -0.41412 0.17318 -0.48218 0.15313 -0.48565 C 0.13242 -0.48935 0.1405 -0.41574 0.13307 -0.38125 C 0.10742 -0.2632 0.07721 -0.14838 0.05404 -0.02871 C 0.03659 0.06065 0.02604 0.15416 0.0112 0.24514 C 0.00599 0.27639 -0.00052 0.30694 -0.00625 0.33796 C -0.00182 0.24028 0.00117 0.14236 0.00716 0.04514 C 0.02135 -0.18935 0.0375 -0.42338 0.05404 -0.65718 C 0.05482 -0.66945 0.06146 -0.70463 0.05938 -0.69283 C -0.11055 0.2375 -0.06484 -0.13496 -0.12552 0.47129 C 0.08971 0.51782 0.14479 0.55578 0.4263 0.21643 C 0.46159 0.17407 0.41432 0.04282 0.37682 0.00694 C 0.28802 -0.07778 0.18034 -0.07246 0.08216 -0.11204 C -0.02891 -0.09375 -0.20117 -0.12662 -0.2901 0.05926 C -0.31354 0.10833 -0.30703 0.18472 -0.31549 0.24745 C -0.1138 0.30254 -0.00482 0.39028 0.19466 0.10463 C 0.23372 0.04861 0.20443 -0.07315 0.20938 -0.16204 C 0.05417 -0.21829 -0.16094 -0.3956 -0.32083 -0.19537 C -0.35742 -0.14977 -0.36198 -0.05417 -0.38255 0.01643 C -0.16628 0.40764 -0.24414 0.33773 0.35404 0.09977 C 0.41107 0.07708 0.4263 -0.06366 0.4625 -0.14537 C 0.45039 -0.21134 0.46445 -0.32824 0.4263 -0.34306 C 0.08529 -0.47593 0.04037 -0.35926 -0.19909 -0.12408 C -0.2237 -0.03125 -0.26172 0.0537 -0.27266 0.15463 C -0.31927 0.58449 0.16107 0.3375 0.18932 0.33796 C 0.20208 0.29444 0.34766 -0.0919 0.29505 -0.22408 C 0.26758 -0.29306 0.20495 -0.27801 0.15977 -0.30509 C -0.06797 -0.09329 -0.04375 -0.21412 -0.12005 0.20208 C -0.13242 0.26967 -0.16094 0.34977 -0.14154 0.4118 C -0.12539 0.46366 -0.11966 0.29977 -0.10677 0.24514 C -0.03763 -0.04746 -0.06133 0.03055 0.0138 -0.16459 C 0.00912 0.18773 0.01615 -0.09954 -0.00898 0.36643 C -0.01055 0.39745 -0.01654 0.42963 -0.01159 0.45926 C -0.00963 0.47129 -0.00156 0.44166 0.00182 0.43078 C 0.03425 0.32153 0.06432 0.21018 0.09557 0.09977 C 0.11823 -0.0875 0.16641 -0.2706 0.1638 -0.46227 C 0.16315 -0.50903 0.11328 -0.51389 0.0875 -0.50232 C 0.02513 -0.47431 -0.02773 -0.40093 -0.08529 -0.35023 C -0.08737 -0.34584 -0.2806 -0.01713 -0.22331 0.10208 C -0.18581 0.18009 -0.11341 0.16412 -0.05846 0.19514 C -0.02708 0.16967 0.38464 0.03518 0.39557 -0.30023 C 0.39701 -0.34607 0.375 -0.38426 0.36471 -0.42639 C 0.06563 -0.41412 0.01471 -0.46968 -0.27669 -0.17176 C -0.32292 -0.12431 -0.34362 -0.02408 -0.37708 0.04977 C -0.36419 0.12361 -0.38125 0.25926 -0.33828 0.27129 C 0.15638 0.40995 0.19961 0.33403 0.53086 0.10926 C 0.52774 -0.01042 0.56836 -0.16412 0.52149 -0.25023 C 0.36341 -0.54028 -0.10208 -0.36181 -0.23125 -0.34306 C -0.23841 -0.33264 -0.4556 -0.1007 -0.38385 0.04745 C -0.34375 0.12986 -0.26862 0.12199 -0.2112 0.15926 C -0.05404 0.12523 0.12253 0.24097 0.17057 -0.0669 C 0.18255 -0.14422 0.17591 -0.22732 0.17852 -0.30741 C 0.13307 -0.32176 0.08685 -0.37014 0.04193 -0.35023 C -0.05521 -0.30741 -0.06094 -0.18959 -0.08398 -0.06204 C -0.08581 -0.03218 -0.10195 0.07384 -0.07721 0.10926 C -0.07148 0.11759 -0.06302 0.10301 -0.05586 0.09977 C -0.04427 0.08634 -0.03138 0.07569 -0.02096 0.05926 C -0.01549 0.05046 -0.01237 0.03773 -0.00898 0.02592 C -0.00742 0.02083 -0.00885 0.01296 -0.00625 0.00926 C -0.00013 0.00069 0.00807 -0.00185 0.0151 -0.00741 C 0.01784 -0.01297 0.02448 -0.03102 0.02318 -0.02408 C 0.02018 -0.00787 0.01641 0.00903 0.00977 0.02129 C 0.00547 0.02916 -0.00182 0.02916 -0.00755 0.0331 C -0.00807 0.01805 -0.00404 0.00023 -0.00898 -0.01204 C -0.01159 -0.01875 -0.01862 -0.00718 -0.02096 -0.00023 C -0.02669 0.0162 -0.02812 0.03634 -0.03177 0.05463 C -0.03216 0.05926 -0.03529 0.06597 -0.03307 0.06875 C -0.02031 0.08518 -0.01081 0.06713 -0.00091 0.05694 C 0.00091 0.04745 0.0026 0.03773 0.00443 0.02847 C 0.00521 0.0243 0.00651 0.0206 0.00716 0.01643 C 0.00794 0.01111 0.00807 0.00532 0.00846 -0.00023 L 0.00846 -0.00023 " pathEditMode="relative" ptsTypes="AAAAAAAAAAAAAAAAAAAAAAAAAAAAAAAAAAAAAAAAAAAAAAAAAAAAAAAAAAAAAAAAAAAAAAAAAAAAAAAAAAAAAAAAAAAAAAAAAAAAAAAA">
                                      <p:cBhvr>
                                        <p:cTn id="8"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chemeClr val="accent2"/>
                </a:solidFill>
              </a:rPr>
              <a:t>話を終わりにしましょう</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i="0" dirty="0">
                <a:solidFill>
                  <a:srgbClr val="333333"/>
                </a:solidFill>
                <a:effectLst/>
                <a:highlight>
                  <a:srgbClr val="FFFFFF"/>
                </a:highlight>
                <a:latin typeface="verdana" panose="020B0604030504040204" pitchFamily="34" charset="0"/>
              </a:rPr>
              <a:t>補遺</a:t>
            </a:r>
            <a:r>
              <a:rPr lang="en-US" altLang="ja-JP" b="1" i="0" dirty="0">
                <a:solidFill>
                  <a:srgbClr val="333333"/>
                </a:solidFill>
                <a:effectLst/>
                <a:highlight>
                  <a:srgbClr val="FFFFFF"/>
                </a:highlight>
                <a:latin typeface="verdana" panose="020B0604030504040204" pitchFamily="34" charset="0"/>
              </a:rPr>
              <a:t>:</a:t>
            </a:r>
            <a:r>
              <a:rPr lang="ja-JP" altLang="en-US" b="0" i="0" dirty="0">
                <a:solidFill>
                  <a:srgbClr val="333333"/>
                </a:solidFill>
                <a:effectLst/>
                <a:highlight>
                  <a:srgbClr val="FFFFFF"/>
                </a:highlight>
                <a:latin typeface="verdana" panose="020B0604030504040204" pitchFamily="34" charset="0"/>
              </a:rPr>
              <a:t> </a:t>
            </a:r>
            <a:r>
              <a:rPr lang="en-US" altLang="ja-JP" b="0" i="0" dirty="0">
                <a:solidFill>
                  <a:srgbClr val="333333"/>
                </a:solidFill>
                <a:effectLst/>
                <a:highlight>
                  <a:srgbClr val="FFFFFF"/>
                </a:highlight>
                <a:latin typeface="verdana" panose="020B0604030504040204" pitchFamily="34" charset="0"/>
              </a:rPr>
              <a:t>SCP-2615-J</a:t>
            </a:r>
            <a:r>
              <a:rPr lang="ja-JP" altLang="en-US" b="0" i="0" dirty="0">
                <a:solidFill>
                  <a:srgbClr val="333333"/>
                </a:solidFill>
                <a:effectLst/>
                <a:highlight>
                  <a:srgbClr val="FFFFFF"/>
                </a:highlight>
                <a:latin typeface="verdana" panose="020B0604030504040204" pitchFamily="34" charset="0"/>
              </a:rPr>
              <a:t>の一体 </a:t>
            </a:r>
            <a:r>
              <a:rPr lang="en-US" altLang="ja-JP" b="0" i="0" dirty="0">
                <a:solidFill>
                  <a:srgbClr val="333333"/>
                </a:solidFill>
                <a:effectLst/>
                <a:highlight>
                  <a:srgbClr val="FFFFFF"/>
                </a:highlight>
                <a:latin typeface="verdana" panose="020B0604030504040204" pitchFamily="34" charset="0"/>
              </a:rPr>
              <a:t>#28</a:t>
            </a:r>
            <a:r>
              <a:rPr lang="ja-JP" altLang="en-US" b="0" i="0" dirty="0">
                <a:solidFill>
                  <a:srgbClr val="333333"/>
                </a:solidFill>
                <a:effectLst/>
                <a:highlight>
                  <a:srgbClr val="FFFFFF"/>
                </a:highlight>
                <a:latin typeface="verdana" panose="020B0604030504040204" pitchFamily="34" charset="0"/>
              </a:rPr>
              <a:t>とのインタビュー</a:t>
            </a:r>
            <a:endParaRPr kumimoji="1" lang="ja-JP" altLang="en-US" dirty="0"/>
          </a:p>
        </p:txBody>
      </p:sp>
      <p:grpSp>
        <p:nvGrpSpPr>
          <p:cNvPr id="3" name="グループ化 2">
            <a:extLst>
              <a:ext uri="{FF2B5EF4-FFF2-40B4-BE49-F238E27FC236}">
                <a16:creationId xmlns:a16="http://schemas.microsoft.com/office/drawing/2014/main" id="{7670A3DC-68F9-0A20-7A1A-72DD48B24F3C}"/>
              </a:ext>
            </a:extLst>
          </p:cNvPr>
          <p:cNvGrpSpPr/>
          <p:nvPr/>
        </p:nvGrpSpPr>
        <p:grpSpPr>
          <a:xfrm>
            <a:off x="2261508" y="2689261"/>
            <a:ext cx="1279013" cy="1088571"/>
            <a:chOff x="1521280" y="1393371"/>
            <a:chExt cx="3620183" cy="3081147"/>
          </a:xfrm>
        </p:grpSpPr>
        <p:sp>
          <p:nvSpPr>
            <p:cNvPr id="15" name="二等辺三角形 14">
              <a:extLst>
                <a:ext uri="{FF2B5EF4-FFF2-40B4-BE49-F238E27FC236}">
                  <a16:creationId xmlns:a16="http://schemas.microsoft.com/office/drawing/2014/main" id="{5AB046C2-B5FF-BFC0-57F6-7E676F0F3BE4}"/>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4AE85C74-2EFC-6967-551D-05B98F4BDFDB}"/>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25CB8BB-E038-E800-9811-6CE11A3DBEEA}"/>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EE42525-611F-1FF0-D453-9139BBA455A0}"/>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4FBD141B-E388-2FC3-53AB-B947AD9D302F}"/>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63D6CD6B-683E-2633-C969-58623F31C0FD}"/>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2A17D2AA-8C15-DE3A-4015-F0E85A56E393}"/>
              </a:ext>
            </a:extLst>
          </p:cNvPr>
          <p:cNvSpPr/>
          <p:nvPr/>
        </p:nvSpPr>
        <p:spPr>
          <a:xfrm>
            <a:off x="5312228" y="1537198"/>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647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autoRev="1" fill="hold" nodeType="withEffect">
                                  <p:stCondLst>
                                    <p:cond delay="0"/>
                                  </p:stCondLst>
                                  <p:childTnLst>
                                    <p:animMotion origin="layout" path="M -0.00495 -0.00741 L -0.00495 -0.00741 C -0.03086 -0.01204 -0.05781 -0.00741 -0.08255 -0.02153 C -0.10026 -0.03195 -0.11341 -0.0588 -0.12812 -0.07871 C -0.1375 -0.09144 -0.16628 -0.11412 -0.15495 -0.11922 C -0.12122 -0.13472 -0.08529 -0.11528 -0.05052 -0.11459 L 0.14909 -0.11204 L -0.29414 -0.06459 C -0.30846 -0.0625 -0.35 -0.04329 -0.33568 -0.04306 C -0.27747 -0.04213 -0.21966 -0.05579 -0.16159 -0.06204 C 0.01068 -0.13125 0.18633 -0.17824 0.35534 -0.26922 C 0.38412 -0.28472 0.4431 -0.33797 0.42227 -0.37639 C 0.39167 -0.4331 0.33399 -0.38588 0.28971 -0.39074 C 0.11341 -0.33982 -0.06693 -0.32176 -0.23919 -0.23843 C -0.32565 -0.19653 -0.36055 0.02731 -0.23659 0.07847 C -0.11354 0.12893 0.01602 0.08634 0.14245 0.09028 C 0.15573 0.05764 0.1819 0.03287 0.18255 -0.00741 C 0.18711 -0.25718 -0.00117 -0.0919 -0.04779 -0.07871 C -0.10091 -0.00417 -0.16003 0.05879 -0.20716 0.14514 C -0.22409 0.17592 -0.2474 0.22685 -0.23529 0.26412 C -0.22552 0.29375 -0.20065 0.23287 -0.18437 0.21412 C 0.24102 -0.27547 0.1069 -0.04236 0.31524 -0.4669 C 0.31029 -0.47547 0.30651 -0.49908 0.30039 -0.49283 C -0.01198 -0.17361 0.06224 -0.29121 -0.08255 0.15463 C -0.08932 0.21643 -0.10521 0.27731 -0.10273 0.34028 C -0.10182 0.36273 -0.08021 0.31227 -0.07721 0.29028 C -0.04857 0.07338 -0.03034 -0.14746 -0.00898 -0.3669 C -0.00221 -0.43634 0.00143 -0.50648 0.00716 -0.57616 C 0.00794 -0.58658 0.00651 -0.55556 0.00573 -0.54537 C -0.00599 -0.38588 -0.0194 -0.22662 -0.03034 -0.0669 C -0.03815 0.04722 -0.04375 0.1618 -0.05052 0.27592 C -0.02279 0.3544 0.01159 0.51319 0.07409 0.23796 C 0.11823 0.04305 0.12396 -0.17269 0.14635 -0.37871 C 0.15026 -0.41412 0.17318 -0.48218 0.15313 -0.48565 C 0.13242 -0.48935 0.1405 -0.41574 0.13307 -0.38125 C 0.10742 -0.2632 0.07721 -0.14838 0.05404 -0.02871 C 0.03659 0.06065 0.02604 0.15416 0.0112 0.24514 C 0.00599 0.27639 -0.00052 0.30694 -0.00625 0.33796 C -0.00182 0.24028 0.00117 0.14236 0.00716 0.04514 C 0.02135 -0.18935 0.0375 -0.42338 0.05404 -0.65718 C 0.05482 -0.66945 0.06146 -0.70463 0.05938 -0.69283 C -0.11055 0.2375 -0.06484 -0.13496 -0.12552 0.47129 C 0.08971 0.51782 0.14479 0.55578 0.4263 0.21643 C 0.46159 0.17407 0.41432 0.04282 0.37682 0.00694 C 0.28802 -0.07778 0.18034 -0.07246 0.08216 -0.11204 C -0.02891 -0.09375 -0.20117 -0.12662 -0.2901 0.05926 C -0.31354 0.10833 -0.30703 0.18472 -0.31549 0.24745 C -0.1138 0.30254 -0.00482 0.39028 0.19466 0.10463 C 0.23372 0.04861 0.20443 -0.07315 0.20938 -0.16204 C 0.05417 -0.21829 -0.16094 -0.3956 -0.32083 -0.19537 C -0.35742 -0.14977 -0.36198 -0.05417 -0.38255 0.01643 C -0.16628 0.40764 -0.24414 0.33773 0.35404 0.09977 C 0.41107 0.07708 0.4263 -0.06366 0.4625 -0.14537 C 0.45039 -0.21134 0.46445 -0.32824 0.4263 -0.34306 C 0.08529 -0.47593 0.04037 -0.35926 -0.19909 -0.12408 C -0.2237 -0.03125 -0.26172 0.0537 -0.27266 0.15463 C -0.31927 0.58449 0.16107 0.3375 0.18932 0.33796 C 0.20208 0.29444 0.34766 -0.0919 0.29505 -0.22408 C 0.26758 -0.29306 0.20495 -0.27801 0.15977 -0.30509 C -0.06797 -0.09329 -0.04375 -0.21412 -0.12005 0.20208 C -0.13242 0.26967 -0.16094 0.34977 -0.14154 0.4118 C -0.12539 0.46366 -0.11966 0.29977 -0.10677 0.24514 C -0.03763 -0.04746 -0.06133 0.03055 0.0138 -0.16459 C 0.00912 0.18773 0.01615 -0.09954 -0.00898 0.36643 C -0.01055 0.39745 -0.01654 0.42963 -0.01159 0.45926 C -0.00963 0.47129 -0.00156 0.44166 0.00182 0.43078 C 0.03425 0.32153 0.06432 0.21018 0.09557 0.09977 C 0.11823 -0.0875 0.16641 -0.2706 0.1638 -0.46227 C 0.16315 -0.50903 0.11328 -0.51389 0.0875 -0.50232 C 0.02513 -0.47431 -0.02773 -0.40093 -0.08529 -0.35023 C -0.08737 -0.34584 -0.2806 -0.01713 -0.22331 0.10208 C -0.18581 0.18009 -0.11341 0.16412 -0.05846 0.19514 C -0.02708 0.16967 0.38464 0.03518 0.39557 -0.30023 C 0.39701 -0.34607 0.375 -0.38426 0.36471 -0.42639 C 0.06563 -0.41412 0.01471 -0.46968 -0.27669 -0.17176 C -0.32292 -0.12431 -0.34362 -0.02408 -0.37708 0.04977 C -0.36419 0.12361 -0.38125 0.25926 -0.33828 0.27129 C 0.15638 0.40995 0.19961 0.33403 0.53086 0.10926 C 0.52774 -0.01042 0.56836 -0.16412 0.52149 -0.25023 C 0.36341 -0.54028 -0.10208 -0.36181 -0.23125 -0.34306 C -0.23841 -0.33264 -0.4556 -0.1007 -0.38385 0.04745 C -0.34375 0.12986 -0.26862 0.12199 -0.2112 0.15926 C -0.05404 0.12523 0.12253 0.24097 0.17057 -0.0669 C 0.18255 -0.14422 0.17591 -0.22732 0.17852 -0.30741 C 0.13307 -0.32176 0.08685 -0.37014 0.04193 -0.35023 C -0.05521 -0.30741 -0.06094 -0.18959 -0.08398 -0.06204 C -0.08581 -0.03218 -0.10195 0.07384 -0.07721 0.10926 C -0.07148 0.11759 -0.06302 0.10301 -0.05586 0.09977 C -0.04427 0.08634 -0.03138 0.07569 -0.02096 0.05926 C -0.01549 0.05046 -0.01237 0.03773 -0.00898 0.02592 C -0.00742 0.02083 -0.00885 0.01296 -0.00625 0.00926 C -0.00013 0.00069 0.00807 -0.00185 0.0151 -0.00741 C 0.01784 -0.01297 0.02448 -0.03102 0.02318 -0.02408 C 0.02018 -0.00787 0.01641 0.00903 0.00977 0.02129 C 0.00547 0.02916 -0.00182 0.02916 -0.00755 0.0331 C -0.00807 0.01805 -0.00404 0.00023 -0.00898 -0.01204 C -0.01159 -0.01875 -0.01862 -0.00718 -0.02096 -0.00023 C -0.02669 0.0162 -0.02812 0.03634 -0.03177 0.05463 C -0.03216 0.05926 -0.03529 0.06597 -0.03307 0.06875 C -0.02031 0.08518 -0.01081 0.06713 -0.00091 0.05694 C 0.00091 0.04745 0.0026 0.03773 0.00443 0.02847 C 0.00521 0.0243 0.00651 0.0206 0.00716 0.01643 C 0.00794 0.01111 0.00807 0.00532 0.00846 -0.00023 L 0.00846 -0.00023 " pathEditMode="relative" ptsTypes="AAAAAAAAAAAAAAAAAAAAAAAAAAAAAAAAAAAAAAAAAAAAAAAAAAAAAAAAAAAAAAAAAAAAAAAAAAAAAAAAAAAAAAAAAAAAAAAAAAAAAAAA">
                                      <p:cBhvr>
                                        <p:cTn id="8"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1577201" y="435429"/>
            <a:ext cx="8481200" cy="56170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やあ、すまないね。たぶん君は財団に入ったばかりで、ジョークでこのページにリンクされてきたんだろうな。話を進めよう。実は、名前に”</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-J”</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と付いているものは今や全て誰かがでっち上げた内輪のジョークなんだ（こいつは士気向上に役立つんだ）。普段ならこんな文章を書いておいたりはしないんだが、「</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SCP-2615-J</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のコメントに隠された重大な意味」は何かって一週間に</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5</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回も聞かれたところでね。「重大な意味」なんてものはない。</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Joke SCP</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は実在しない。ここを立ち去って、</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SCP-779</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とかでも読んでいきなさい。</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研究員</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Walker</a:t>
            </a:r>
          </a:p>
          <a:p>
            <a:endPar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endParaRPr>
          </a:p>
          <a:p>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追伸 もし面白い点が分からなかったら謝罪する。元々これは’</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96</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年のサイト</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-17</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ピクニックに来た人を爆笑させるために作ったやつなんだ。まだ残しておこうと思ってる理由は、単に新入職員をからかって怒らせるのが好きな奴がいるからさ。</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補遺</a:t>
            </a:r>
            <a:endParaRPr kumimoji="1" lang="ja-JP" altLang="en-US" dirty="0"/>
          </a:p>
        </p:txBody>
      </p:sp>
    </p:spTree>
    <p:extLst>
      <p:ext uri="{BB962C8B-B14F-4D97-AF65-F5344CB8AC3E}">
        <p14:creationId xmlns:p14="http://schemas.microsoft.com/office/powerpoint/2010/main" val="75134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advClick="0" advTm="450">
        <p159:morph option="byObject"/>
      </p:transition>
    </mc:Choice>
    <mc:Fallback xmlns="">
      <p:transition advClick="0" advTm="4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コンピューターのスクリーンショット&#10;&#10;自動的に生成された説明">
            <a:extLst>
              <a:ext uri="{FF2B5EF4-FFF2-40B4-BE49-F238E27FC236}">
                <a16:creationId xmlns:a16="http://schemas.microsoft.com/office/drawing/2014/main" id="{F764C6B3-4963-DBAC-763B-26364009169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783080" y="-1737360"/>
            <a:ext cx="16642079" cy="11109960"/>
          </a:xfrm>
          <a:prstGeom prst="rect">
            <a:avLst/>
          </a:prstGeom>
        </p:spPr>
      </p:pic>
    </p:spTree>
    <p:extLst>
      <p:ext uri="{BB962C8B-B14F-4D97-AF65-F5344CB8AC3E}">
        <p14:creationId xmlns:p14="http://schemas.microsoft.com/office/powerpoint/2010/main" val="2104317851"/>
      </p:ext>
    </p:extLst>
  </p:cSld>
  <p:clrMapOvr>
    <a:masterClrMapping/>
  </p:clrMapOvr>
  <mc:AlternateContent xmlns:mc="http://schemas.openxmlformats.org/markup-compatibility/2006" xmlns:p14="http://schemas.microsoft.com/office/powerpoint/2010/main">
    <mc:Choice Requires="p14">
      <p:transition p14:dur="100" advClick="0">
        <p:checker dir="vert"/>
      </p:transition>
    </mc:Choice>
    <mc:Fallback xmlns="">
      <p:transition advClick="0">
        <p:checker dir="vert"/>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bg>
      <p:bgPr>
        <a: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sharpenSoften amount="-100000"/>
                    </a14:imgEffect>
                    <a14:imgEffect>
                      <a14:colorTemperature colorTemp="11500"/>
                    </a14:imgEffect>
                    <a14:imgEffect>
                      <a14:saturation sat="0"/>
                    </a14:imgEffect>
                    <a14:imgEffect>
                      <a14:brightnessContrast bright="-63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8" name="図 7" descr="コンピューターのスクリーンショット&#10;&#10;自動的に生成された説明">
            <a:extLst>
              <a:ext uri="{FF2B5EF4-FFF2-40B4-BE49-F238E27FC236}">
                <a16:creationId xmlns:a16="http://schemas.microsoft.com/office/drawing/2014/main" id="{0B154E4A-ED14-C5C3-92FC-6D8ADDB37001}"/>
              </a:ext>
            </a:extLst>
          </p:cNvPr>
          <p:cNvPicPr>
            <a:picLocks noChangeAspect="1"/>
          </p:cNvPicPr>
          <p:nvPr/>
        </p:nvPicPr>
        <p:blipFill>
          <a:blip r:embed="rId4">
            <a:duotone>
              <a:prstClr val="black"/>
              <a:srgbClr val="D9C3A5">
                <a:tint val="50000"/>
                <a:satMod val="180000"/>
              </a:srgbClr>
            </a:duoton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244646" y="-5695974"/>
            <a:ext cx="16642079" cy="11109960"/>
          </a:xfrm>
          <a:prstGeom prst="rect">
            <a:avLst/>
          </a:prstGeom>
        </p:spPr>
      </p:pic>
      <p:pic>
        <p:nvPicPr>
          <p:cNvPr id="7" name="図 6" descr="コンピューターのスクリーンショット&#10;&#10;自動的に生成された説明">
            <a:extLst>
              <a:ext uri="{FF2B5EF4-FFF2-40B4-BE49-F238E27FC236}">
                <a16:creationId xmlns:a16="http://schemas.microsoft.com/office/drawing/2014/main" id="{24364863-0923-1233-BB06-4B765C051FC2}"/>
              </a:ext>
            </a:extLst>
          </p:cNvPr>
          <p:cNvPicPr>
            <a:picLocks noChangeAspect="1"/>
          </p:cNvPicPr>
          <p:nvPr/>
        </p:nvPicPr>
        <p:blipFill>
          <a:blip r:embed="rId4">
            <a:duotone>
              <a:prstClr val="black"/>
              <a:srgbClr val="D9C3A5">
                <a:tint val="50000"/>
                <a:satMod val="180000"/>
              </a:srgbClr>
            </a:duoton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63688" y="-2125980"/>
            <a:ext cx="16642079" cy="11109960"/>
          </a:xfrm>
          <a:prstGeom prst="rect">
            <a:avLst/>
          </a:prstGeom>
        </p:spPr>
      </p:pic>
      <p:pic>
        <p:nvPicPr>
          <p:cNvPr id="6" name="図 5" descr="コンピューターのスクリーンショット&#10;&#10;自動的に生成された説明">
            <a:extLst>
              <a:ext uri="{FF2B5EF4-FFF2-40B4-BE49-F238E27FC236}">
                <a16:creationId xmlns:a16="http://schemas.microsoft.com/office/drawing/2014/main" id="{D2D2C93D-99D3-052C-6270-37D76E35B472}"/>
              </a:ext>
            </a:extLst>
          </p:cNvPr>
          <p:cNvPicPr>
            <a:picLocks noChangeAspect="1"/>
          </p:cNvPicPr>
          <p:nvPr/>
        </p:nvPicPr>
        <p:blipFill>
          <a:blip r:embed="rId4">
            <a:duotone>
              <a:prstClr val="black"/>
              <a:srgbClr val="D9C3A5">
                <a:tint val="50000"/>
                <a:satMod val="180000"/>
              </a:srgbClr>
            </a:duoton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57351" y="2211977"/>
            <a:ext cx="16642079" cy="11109960"/>
          </a:xfrm>
          <a:prstGeom prst="rect">
            <a:avLst/>
          </a:prstGeom>
        </p:spPr>
      </p:pic>
      <p:pic>
        <p:nvPicPr>
          <p:cNvPr id="2" name="図 1" descr="コンピューターのスクリーンショット&#10;&#10;自動的に生成された説明">
            <a:extLst>
              <a:ext uri="{FF2B5EF4-FFF2-40B4-BE49-F238E27FC236}">
                <a16:creationId xmlns:a16="http://schemas.microsoft.com/office/drawing/2014/main" id="{DDCB7DA7-9469-41AE-23C9-664097BF3CE3}"/>
              </a:ext>
            </a:extLst>
          </p:cNvPr>
          <p:cNvPicPr>
            <a:picLocks noChangeAspect="1"/>
          </p:cNvPicPr>
          <p:nvPr/>
        </p:nvPicPr>
        <p:blipFill rotWithShape="1">
          <a:blip r:embed="rId4">
            <a:alphaModFix amt="20000"/>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t="67593"/>
          <a:stretch/>
        </p:blipFill>
        <p:spPr>
          <a:xfrm>
            <a:off x="-1657350" y="5695950"/>
            <a:ext cx="16642079" cy="3600450"/>
          </a:xfrm>
          <a:prstGeom prst="rect">
            <a:avLst/>
          </a:prstGeom>
        </p:spPr>
      </p:pic>
      <p:pic>
        <p:nvPicPr>
          <p:cNvPr id="3" name="図 2" descr="コンピューターのスクリーンショット&#10;&#10;自動的に生成された説明">
            <a:extLst>
              <a:ext uri="{FF2B5EF4-FFF2-40B4-BE49-F238E27FC236}">
                <a16:creationId xmlns:a16="http://schemas.microsoft.com/office/drawing/2014/main" id="{E3740096-09FC-4286-F084-85F9485C6791}"/>
              </a:ext>
            </a:extLst>
          </p:cNvPr>
          <p:cNvPicPr>
            <a:picLocks noChangeAspect="1"/>
          </p:cNvPicPr>
          <p:nvPr/>
        </p:nvPicPr>
        <p:blipFill rotWithShape="1">
          <a:blip r:embed="rId4">
            <a:alphaModFix amt="20000"/>
            <a:duotone>
              <a:prstClr val="black"/>
              <a:srgbClr val="00B050">
                <a:tint val="45000"/>
                <a:satMod val="400000"/>
              </a:srgbClr>
            </a:duoton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1259" t="46674" r="-1259" b="29321"/>
          <a:stretch/>
        </p:blipFill>
        <p:spPr>
          <a:xfrm>
            <a:off x="-3695700" y="3028950"/>
            <a:ext cx="22986590" cy="2667000"/>
          </a:xfrm>
          <a:prstGeom prst="rect">
            <a:avLst/>
          </a:prstGeom>
        </p:spPr>
      </p:pic>
      <p:pic>
        <p:nvPicPr>
          <p:cNvPr id="4" name="図 3" descr="コンピューターのスクリーンショット&#10;&#10;自動的に生成された説明">
            <a:extLst>
              <a:ext uri="{FF2B5EF4-FFF2-40B4-BE49-F238E27FC236}">
                <a16:creationId xmlns:a16="http://schemas.microsoft.com/office/drawing/2014/main" id="{11D7D112-4552-EF62-20F9-8CC89ADCF2BC}"/>
              </a:ext>
            </a:extLst>
          </p:cNvPr>
          <p:cNvPicPr>
            <a:picLocks noChangeAspect="1"/>
          </p:cNvPicPr>
          <p:nvPr/>
        </p:nvPicPr>
        <p:blipFill rotWithShape="1">
          <a:blip r:embed="rId4">
            <a:alphaModFix amt="20000"/>
            <a:duotone>
              <a:prstClr val="black"/>
              <a:schemeClr val="tx2">
                <a:tint val="45000"/>
                <a:satMod val="400000"/>
              </a:schemeClr>
            </a:duoton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t="46087" b="44847"/>
          <a:stretch/>
        </p:blipFill>
        <p:spPr>
          <a:xfrm>
            <a:off x="-3244645" y="361950"/>
            <a:ext cx="18848805" cy="2667000"/>
          </a:xfrm>
          <a:prstGeom prst="rect">
            <a:avLst/>
          </a:prstGeom>
        </p:spPr>
      </p:pic>
      <p:sp>
        <p:nvSpPr>
          <p:cNvPr id="5" name="テキスト ボックス 4">
            <a:extLst>
              <a:ext uri="{FF2B5EF4-FFF2-40B4-BE49-F238E27FC236}">
                <a16:creationId xmlns:a16="http://schemas.microsoft.com/office/drawing/2014/main" id="{43129908-1896-97B9-86C6-01C1F54500B3}"/>
              </a:ext>
            </a:extLst>
          </p:cNvPr>
          <p:cNvSpPr txBox="1"/>
          <p:nvPr/>
        </p:nvSpPr>
        <p:spPr>
          <a:xfrm>
            <a:off x="392636" y="620486"/>
            <a:ext cx="10614799" cy="5617028"/>
          </a:xfrm>
          <a:prstGeom prst="rect">
            <a:avLst/>
          </a:prstGeom>
          <a:ln/>
          <a:effectLst>
            <a:softEdge rad="635000"/>
          </a:effectLst>
        </p:spPr>
        <p:style>
          <a:lnRef idx="2">
            <a:schemeClr val="dk1"/>
          </a:lnRef>
          <a:fillRef idx="1">
            <a:schemeClr val="lt1"/>
          </a:fillRef>
          <a:effectRef idx="0">
            <a:schemeClr val="dk1"/>
          </a:effectRef>
          <a:fontRef idx="minor">
            <a:schemeClr val="dk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2800" dirty="0">
                <a:ln w="38100" cap="rnd" cmpd="sng">
                  <a:solidFill>
                    <a:srgbClr val="FF0000">
                      <a:alpha val="88000"/>
                    </a:srgbClr>
                  </a:solidFill>
                  <a:prstDash val="lgDashDotDot"/>
                  <a:bevel/>
                </a:ln>
              </a:rPr>
              <a:t>反ミーム接種が確認されました。このまま進んでください。</a:t>
            </a:r>
          </a:p>
        </p:txBody>
      </p:sp>
    </p:spTree>
    <p:extLst>
      <p:ext uri="{BB962C8B-B14F-4D97-AF65-F5344CB8AC3E}">
        <p14:creationId xmlns:p14="http://schemas.microsoft.com/office/powerpoint/2010/main" val="22492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Scp-2615-j</a:t>
            </a:r>
          </a:p>
          <a:p>
            <a:pPr algn="ctr"/>
            <a:r>
              <a:rPr lang="ja-JP" altLang="en-US" sz="4400" dirty="0">
                <a:ln w="38100" cap="rnd" cmpd="sng">
                  <a:solidFill>
                    <a:srgbClr val="FF0000">
                      <a:alpha val="88000"/>
                    </a:srgbClr>
                  </a:solidFill>
                  <a:prstDash val="lgDashDotDot"/>
                  <a:bevel/>
                </a:ln>
                <a:solidFill>
                  <a:srgbClr val="FF0000"/>
                </a:solidFill>
              </a:rPr>
              <a:t>手を叩いて</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インク 3">
                <a:extLst>
                  <a:ext uri="{FF2B5EF4-FFF2-40B4-BE49-F238E27FC236}">
                    <a16:creationId xmlns:a16="http://schemas.microsoft.com/office/drawing/2014/main" id="{644EC38F-D041-8B81-DB42-9B134CC890A7}"/>
                  </a:ext>
                </a:extLst>
              </p14:cNvPr>
              <p14:cNvContentPartPr/>
              <p14:nvPr/>
            </p14:nvContentPartPr>
            <p14:xfrm>
              <a:off x="6411108" y="1789807"/>
              <a:ext cx="2003760" cy="1444680"/>
            </p14:xfrm>
          </p:contentPart>
        </mc:Choice>
        <mc:Fallback xmlns="">
          <p:pic>
            <p:nvPicPr>
              <p:cNvPr id="4" name="インク 3">
                <a:extLst>
                  <a:ext uri="{FF2B5EF4-FFF2-40B4-BE49-F238E27FC236}">
                    <a16:creationId xmlns:a16="http://schemas.microsoft.com/office/drawing/2014/main" id="{644EC38F-D041-8B81-DB42-9B134CC890A7}"/>
                  </a:ext>
                </a:extLst>
              </p:cNvPr>
              <p:cNvPicPr/>
              <p:nvPr/>
            </p:nvPicPr>
            <p:blipFill>
              <a:blip r:embed="rId4"/>
              <a:stretch>
                <a:fillRect/>
              </a:stretch>
            </p:blipFill>
            <p:spPr>
              <a:xfrm>
                <a:off x="6402468" y="1781167"/>
                <a:ext cx="2021400" cy="1462320"/>
              </a:xfrm>
              <a:prstGeom prst="rect">
                <a:avLst/>
              </a:prstGeom>
            </p:spPr>
          </p:pic>
        </mc:Fallback>
      </mc:AlternateContent>
    </p:spTree>
    <p:extLst>
      <p:ext uri="{BB962C8B-B14F-4D97-AF65-F5344CB8AC3E}">
        <p14:creationId xmlns:p14="http://schemas.microsoft.com/office/powerpoint/2010/main" val="214023208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entr" presetSubtype="0" fill="hold" nodeType="with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p:cTn id="7" dur="350" fill="hold"/>
                                        <p:tgtEl>
                                          <p:spTgt spid="4"/>
                                        </p:tgtEl>
                                        <p:attrNameLst>
                                          <p:attrName>drawProgress</p:attrName>
                                        </p:attrNameLst>
                                      </p:cBhvr>
                                      <p:tavLst>
                                        <p:tav tm="0">
                                          <p:val>
                                            <p:fltVal val="0"/>
                                          </p:val>
                                        </p:tav>
                                        <p:tav tm="100000">
                                          <p:val>
                                            <p:fltVal val="1"/>
                                          </p:val>
                                        </p:tav>
                                      </p:tavLst>
                                    </p:anim>
                                  </p:childTnLst>
                                </p:cTn>
                              </p:par>
                              <p:par>
                                <p:cTn id="8" presetID="10" presetClass="entr" presetSubtype="0" fill="hold" grpId="0" nodeType="withEffect">
                                  <p:stCondLst>
                                    <p:cond delay="20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6DBDE"/>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00"/>
            <a:ext cx="8174736" cy="459828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特別収容プロトコル</a:t>
            </a:r>
            <a:endParaRPr kumimoji="1" lang="ja-JP" altLang="en-US" sz="3200" dirty="0"/>
          </a:p>
        </p:txBody>
      </p:sp>
      <p:sp>
        <p:nvSpPr>
          <p:cNvPr id="6" name="楕円 5">
            <a:extLst>
              <a:ext uri="{FF2B5EF4-FFF2-40B4-BE49-F238E27FC236}">
                <a16:creationId xmlns:a16="http://schemas.microsoft.com/office/drawing/2014/main" id="{C3D3FD57-A88D-AD2A-E8A9-2A515226DCA6}"/>
              </a:ext>
            </a:extLst>
          </p:cNvPr>
          <p:cNvSpPr/>
          <p:nvPr/>
        </p:nvSpPr>
        <p:spPr>
          <a:xfrm>
            <a:off x="7927848" y="2423160"/>
            <a:ext cx="2212848" cy="201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2" name="楕円 1">
            <a:extLst>
              <a:ext uri="{FF2B5EF4-FFF2-40B4-BE49-F238E27FC236}">
                <a16:creationId xmlns:a16="http://schemas.microsoft.com/office/drawing/2014/main" id="{638F9CC9-CEC1-6AA3-E9CF-DCC3683CFE90}"/>
              </a:ext>
            </a:extLst>
          </p:cNvPr>
          <p:cNvSpPr/>
          <p:nvPr/>
        </p:nvSpPr>
        <p:spPr>
          <a:xfrm>
            <a:off x="8174736" y="285369"/>
            <a:ext cx="2212848" cy="201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3" name="楕円 2">
            <a:extLst>
              <a:ext uri="{FF2B5EF4-FFF2-40B4-BE49-F238E27FC236}">
                <a16:creationId xmlns:a16="http://schemas.microsoft.com/office/drawing/2014/main" id="{FAB9B826-288F-D7D3-7009-5F7A164C290F}"/>
              </a:ext>
            </a:extLst>
          </p:cNvPr>
          <p:cNvSpPr/>
          <p:nvPr/>
        </p:nvSpPr>
        <p:spPr>
          <a:xfrm>
            <a:off x="5411724" y="3429000"/>
            <a:ext cx="2212848" cy="201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11" name="楕円 10">
            <a:extLst>
              <a:ext uri="{FF2B5EF4-FFF2-40B4-BE49-F238E27FC236}">
                <a16:creationId xmlns:a16="http://schemas.microsoft.com/office/drawing/2014/main" id="{CAB7F80A-172C-6833-92DE-0D4A5986C6CC}"/>
              </a:ext>
            </a:extLst>
          </p:cNvPr>
          <p:cNvSpPr/>
          <p:nvPr/>
        </p:nvSpPr>
        <p:spPr>
          <a:xfrm>
            <a:off x="2333244" y="3358896"/>
            <a:ext cx="2212848" cy="201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12" name="楕円 11">
            <a:extLst>
              <a:ext uri="{FF2B5EF4-FFF2-40B4-BE49-F238E27FC236}">
                <a16:creationId xmlns:a16="http://schemas.microsoft.com/office/drawing/2014/main" id="{23B80ED0-C057-2C9C-E67E-A1DD1A67B8A5}"/>
              </a:ext>
            </a:extLst>
          </p:cNvPr>
          <p:cNvSpPr/>
          <p:nvPr/>
        </p:nvSpPr>
        <p:spPr>
          <a:xfrm>
            <a:off x="-312420" y="3319653"/>
            <a:ext cx="2212848" cy="20116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507421"/>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周囲では</a:t>
            </a:r>
            <a:r>
              <a:rPr lang="en-US" altLang="ja-JP" sz="3200" dirty="0"/>
              <a:t>scp-2316</a:t>
            </a:r>
            <a:r>
              <a:rPr lang="ja-JP" altLang="en-US" sz="3200" dirty="0"/>
              <a:t>について全く知らない警備員にパトロールをしてもらいます。あなたは水中の死体に見覚えがありません。</a:t>
            </a:r>
            <a:endParaRPr kumimoji="1" lang="ja-JP" altLang="en-US" sz="3200" dirty="0"/>
          </a:p>
        </p:txBody>
      </p:sp>
    </p:spTree>
    <p:extLst>
      <p:ext uri="{BB962C8B-B14F-4D97-AF65-F5344CB8AC3E}">
        <p14:creationId xmlns:p14="http://schemas.microsoft.com/office/powerpoint/2010/main" val="2253480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手を叩いて</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13204323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手を叩い</a:t>
            </a:r>
            <a:r>
              <a:rPr lang="ja-JP" altLang="en-US" sz="4400" dirty="0">
                <a:ln w="38100" cap="rnd" cmpd="sng">
                  <a:solidFill>
                    <a:schemeClr val="tx1">
                      <a:alpha val="88000"/>
                    </a:schemeClr>
                  </a:solidFill>
                  <a:prstDash val="lgDashDotDot"/>
                  <a:bevel/>
                </a:ln>
                <a:solidFill>
                  <a:schemeClr val="tx1"/>
                </a:solidFill>
              </a:rPr>
              <a:t>□</a:t>
            </a:r>
            <a:endParaRPr lang="en-US" altLang="ja-JP" sz="4400" dirty="0">
              <a:ln w="38100" cap="rnd" cmpd="sng">
                <a:solidFill>
                  <a:schemeClr val="tx1">
                    <a:alpha val="88000"/>
                  </a:schemeClr>
                </a:solidFill>
                <a:prstDash val="lgDashDotDot"/>
                <a:bevel/>
              </a:ln>
              <a:solidFill>
                <a:schemeClr val="tx1"/>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37202290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手を叩</a:t>
            </a:r>
            <a:r>
              <a:rPr lang="ja-JP" altLang="en-US" sz="4400" dirty="0">
                <a:ln w="38100" cap="rnd" cmpd="sng">
                  <a:solidFill>
                    <a:schemeClr val="tx1">
                      <a:alpha val="88000"/>
                    </a:schemeClr>
                  </a:solidFill>
                  <a:prstDash val="lgDashDotDot"/>
                  <a:bevel/>
                </a:ln>
                <a:solidFill>
                  <a:schemeClr val="tx1"/>
                </a:solidFill>
              </a:rPr>
              <a:t>□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42529182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手を</a:t>
            </a:r>
            <a:r>
              <a:rPr lang="ja-JP" altLang="en-US" sz="4400" dirty="0">
                <a:ln w="38100" cap="rnd" cmpd="sng">
                  <a:solidFill>
                    <a:schemeClr val="tx1">
                      <a:alpha val="88000"/>
                    </a:schemeClr>
                  </a:solidFill>
                  <a:prstDash val="lgDashDotDot"/>
                  <a:bevel/>
                </a:ln>
                <a:solidFill>
                  <a:schemeClr val="tx1"/>
                </a:solidFill>
              </a:rPr>
              <a:t>□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29727194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手</a:t>
            </a:r>
            <a:r>
              <a:rPr lang="ja-JP" altLang="en-US" sz="4400" dirty="0">
                <a:ln w="38100" cap="rnd" cmpd="sng">
                  <a:solidFill>
                    <a:schemeClr val="tx1">
                      <a:alpha val="88000"/>
                    </a:schemeClr>
                  </a:solidFill>
                  <a:prstDash val="lgDashDotDot"/>
                  <a:bevel/>
                </a:ln>
                <a:solidFill>
                  <a:schemeClr val="tx1"/>
                </a:solidFill>
              </a:rPr>
              <a:t>□ □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42727920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chemeClr val="tx1">
                      <a:alpha val="88000"/>
                    </a:schemeClr>
                  </a:solidFill>
                  <a:prstDash val="lgDashDotDot"/>
                  <a:bevel/>
                </a:ln>
                <a:solidFill>
                  <a:schemeClr val="tx1"/>
                </a:solidFill>
              </a:rPr>
              <a:t>□ □ □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191187645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en-US" altLang="ja-JP" sz="4400" dirty="0">
                <a:ln w="38100" cap="rnd" cmpd="sng">
                  <a:solidFill>
                    <a:srgbClr val="FF0000">
                      <a:alpha val="88000"/>
                    </a:srgbClr>
                  </a:solidFill>
                  <a:prstDash val="lgDashDotDot"/>
                  <a:bevel/>
                </a:ln>
                <a:solidFill>
                  <a:srgbClr val="FF0000"/>
                </a:solidFill>
              </a:rPr>
              <a:t>s</a:t>
            </a:r>
            <a:r>
              <a:rPr lang="ja-JP" altLang="en-US" sz="4400" dirty="0">
                <a:ln w="38100" cap="rnd" cmpd="sng">
                  <a:solidFill>
                    <a:srgbClr val="FF0000">
                      <a:alpha val="88000"/>
                    </a:srgbClr>
                  </a:solidFill>
                  <a:prstDash val="lgDashDotDot"/>
                  <a:bevel/>
                </a:ln>
                <a:solidFill>
                  <a:srgbClr val="FF0000"/>
                </a:solidFill>
              </a:rPr>
              <a:t> </a:t>
            </a:r>
            <a:r>
              <a:rPr lang="ja-JP" altLang="en-US" sz="4400" dirty="0">
                <a:ln w="38100" cap="rnd" cmpd="sng">
                  <a:solidFill>
                    <a:schemeClr val="tx1">
                      <a:alpha val="88000"/>
                    </a:schemeClr>
                  </a:solidFill>
                  <a:prstDash val="lgDashDotDot"/>
                  <a:bevel/>
                </a:ln>
                <a:solidFill>
                  <a:schemeClr val="tx1"/>
                </a:solidFill>
              </a:rPr>
              <a:t>□ □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25994888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し </a:t>
            </a:r>
            <a:r>
              <a:rPr lang="ja-JP" altLang="en-US" sz="4400" dirty="0">
                <a:ln w="38100" cap="rnd" cmpd="sng">
                  <a:solidFill>
                    <a:schemeClr val="tx1">
                      <a:alpha val="88000"/>
                    </a:schemeClr>
                  </a:solidFill>
                  <a:prstDash val="lgDashDotDot"/>
                  <a:bevel/>
                </a:ln>
                <a:solidFill>
                  <a:schemeClr val="tx1"/>
                </a:solidFill>
              </a:rPr>
              <a:t>□ □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32600398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しｎ </a:t>
            </a:r>
            <a:r>
              <a:rPr lang="ja-JP" altLang="en-US" sz="4400" dirty="0">
                <a:ln w="38100" cap="rnd" cmpd="sng">
                  <a:solidFill>
                    <a:schemeClr val="tx1">
                      <a:alpha val="88000"/>
                    </a:schemeClr>
                  </a:solidFill>
                  <a:prstDash val="lgDashDotDot"/>
                  <a:bevel/>
                </a:ln>
                <a:solidFill>
                  <a:schemeClr val="tx1"/>
                </a:solidFill>
              </a:rPr>
              <a:t>□ □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16552553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しん </a:t>
            </a:r>
            <a:r>
              <a:rPr lang="ja-JP" altLang="en-US" sz="4400" dirty="0">
                <a:ln w="38100" cap="rnd" cmpd="sng">
                  <a:solidFill>
                    <a:schemeClr val="tx1">
                      <a:alpha val="88000"/>
                    </a:schemeClr>
                  </a:solidFill>
                  <a:prstDash val="lgDashDotDot"/>
                  <a:bevel/>
                </a:ln>
                <a:solidFill>
                  <a:schemeClr val="tx1"/>
                </a:solidFill>
              </a:rPr>
              <a:t>□ □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36262419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6DBDE"/>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00"/>
            <a:ext cx="8174736" cy="459828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特別収容プロトコル</a:t>
            </a:r>
            <a:endParaRPr kumimoji="1" lang="ja-JP" altLang="en-US" sz="3200" dirty="0"/>
          </a:p>
        </p:txBody>
      </p:sp>
      <p:sp>
        <p:nvSpPr>
          <p:cNvPr id="11" name="楕円 10">
            <a:extLst>
              <a:ext uri="{FF2B5EF4-FFF2-40B4-BE49-F238E27FC236}">
                <a16:creationId xmlns:a16="http://schemas.microsoft.com/office/drawing/2014/main" id="{CAB7F80A-172C-6833-92DE-0D4A5986C6CC}"/>
              </a:ext>
            </a:extLst>
          </p:cNvPr>
          <p:cNvSpPr/>
          <p:nvPr/>
        </p:nvSpPr>
        <p:spPr>
          <a:xfrm rot="3600000">
            <a:off x="3565281" y="2805850"/>
            <a:ext cx="2212848" cy="2011680"/>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507421"/>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Scp-2316</a:t>
            </a:r>
            <a:r>
              <a:rPr kumimoji="1" lang="ja-JP" altLang="en-US" sz="3200" dirty="0"/>
              <a:t>の５０ｍ以内に近づいた人は死亡したとみなします。</a:t>
            </a:r>
          </a:p>
        </p:txBody>
      </p:sp>
    </p:spTree>
    <p:extLst>
      <p:ext uri="{BB962C8B-B14F-4D97-AF65-F5344CB8AC3E}">
        <p14:creationId xmlns:p14="http://schemas.microsoft.com/office/powerpoint/2010/main" val="3762502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 </a:t>
            </a:r>
            <a:r>
              <a:rPr lang="ja-JP" altLang="en-US" sz="4400" dirty="0">
                <a:ln w="38100" cap="rnd" cmpd="sng">
                  <a:solidFill>
                    <a:schemeClr val="tx1">
                      <a:alpha val="88000"/>
                    </a:schemeClr>
                  </a:solidFill>
                  <a:prstDash val="lgDashDotDot"/>
                  <a:bevel/>
                </a:ln>
                <a:solidFill>
                  <a:schemeClr val="tx1"/>
                </a:solidFill>
              </a:rPr>
              <a:t>□ □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12508975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信ｊ</a:t>
            </a:r>
            <a:r>
              <a:rPr lang="ja-JP" altLang="en-US" sz="4400" dirty="0">
                <a:ln w="38100" cap="rnd" cmpd="sng">
                  <a:solidFill>
                    <a:schemeClr val="tx1">
                      <a:alpha val="88000"/>
                    </a:schemeClr>
                  </a:solidFill>
                  <a:prstDash val="lgDashDotDot"/>
                  <a:bevel/>
                </a:ln>
                <a:solidFill>
                  <a:schemeClr val="tx1"/>
                </a:solidFill>
              </a:rPr>
              <a:t> □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374538880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a:t>
            </a:r>
            <a:r>
              <a:rPr lang="ja-JP" altLang="en-US" sz="4400" dirty="0">
                <a:ln w="38100" cap="rnd" cmpd="sng">
                  <a:solidFill>
                    <a:schemeClr val="tx1">
                      <a:alpha val="88000"/>
                    </a:schemeClr>
                  </a:solidFill>
                  <a:prstDash val="lgDashDotDot"/>
                  <a:bevel/>
                </a:ln>
                <a:solidFill>
                  <a:schemeClr val="tx1"/>
                </a:solidFill>
              </a:rPr>
              <a:t> □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8505686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信じｒ</a:t>
            </a:r>
            <a:r>
              <a:rPr lang="ja-JP" altLang="en-US" sz="4400" dirty="0">
                <a:ln w="38100" cap="rnd" cmpd="sng">
                  <a:solidFill>
                    <a:schemeClr val="tx1">
                      <a:alpha val="88000"/>
                    </a:schemeClr>
                  </a:solidFill>
                  <a:prstDash val="lgDashDotDot"/>
                  <a:bevel/>
                </a:ln>
                <a:solidFill>
                  <a:schemeClr val="tx1"/>
                </a:solidFill>
              </a:rPr>
              <a:t>□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105465566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a:t>
            </a:r>
            <a:r>
              <a:rPr lang="ja-JP" altLang="en-US" sz="4400" dirty="0">
                <a:ln w="38100" cap="rnd" cmpd="sng">
                  <a:solidFill>
                    <a:schemeClr val="tx1">
                      <a:alpha val="88000"/>
                    </a:schemeClr>
                  </a:solidFill>
                  <a:prstDash val="lgDashDotDot"/>
                  <a:bevel/>
                </a:ln>
                <a:solidFill>
                  <a:schemeClr val="tx1"/>
                </a:solidFill>
              </a:rPr>
              <a:t>□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269661367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信じるｎ</a:t>
            </a:r>
            <a:r>
              <a:rPr lang="ja-JP" altLang="en-US" sz="4400" dirty="0">
                <a:ln w="38100" cap="rnd" cmpd="sng">
                  <a:solidFill>
                    <a:schemeClr val="tx1">
                      <a:alpha val="88000"/>
                    </a:schemeClr>
                  </a:solidFill>
                  <a:prstDash val="lgDashDotDot"/>
                  <a:bevel/>
                </a:ln>
                <a:solidFill>
                  <a:schemeClr val="tx1"/>
                </a:solidFill>
              </a:rPr>
              <a:t>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100062456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a:t>
            </a:r>
            <a:r>
              <a:rPr lang="ja-JP" altLang="en-US" sz="4400" dirty="0">
                <a:ln w="38100" cap="rnd" cmpd="sng">
                  <a:solidFill>
                    <a:schemeClr val="tx1">
                      <a:alpha val="88000"/>
                    </a:schemeClr>
                  </a:solidFill>
                  <a:prstDash val="lgDashDotDot"/>
                  <a:bevel/>
                </a:ln>
                <a:solidFill>
                  <a:schemeClr val="tx1"/>
                </a:solidFill>
              </a:rPr>
              <a:t>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38848638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信じるなｒ</a:t>
            </a:r>
            <a:r>
              <a:rPr lang="ja-JP" altLang="en-US" sz="4400" dirty="0">
                <a:ln w="38100" cap="rnd" cmpd="sng">
                  <a:solidFill>
                    <a:schemeClr val="tx1">
                      <a:alpha val="88000"/>
                    </a:schemeClr>
                  </a:solidFill>
                  <a:prstDash val="lgDashDotDot"/>
                  <a:bevel/>
                </a:ln>
                <a:solidFill>
                  <a:schemeClr val="tx1"/>
                </a:solidFill>
              </a:rPr>
              <a:t> □ </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364501097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Eucrid</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19244508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Eucri</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11375484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1C984CE0-77F2-2651-56FB-BF138B95F347}"/>
              </a:ext>
            </a:extLst>
          </p:cNvPr>
          <p:cNvSpPr>
            <a:spLocks noChangeArrowheads="1"/>
          </p:cNvSpPr>
          <p:nvPr/>
        </p:nvSpPr>
        <p:spPr bwMode="auto">
          <a:xfrm>
            <a:off x="0" y="684212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13" name="正方形/長方形 12">
            <a:extLst>
              <a:ext uri="{FF2B5EF4-FFF2-40B4-BE49-F238E27FC236}">
                <a16:creationId xmlns:a16="http://schemas.microsoft.com/office/drawing/2014/main" id="{B2F85CC6-DB4F-B5BD-6439-F61F9398D671}"/>
              </a:ext>
            </a:extLst>
          </p:cNvPr>
          <p:cNvSpPr/>
          <p:nvPr/>
        </p:nvSpPr>
        <p:spPr>
          <a:xfrm>
            <a:off x="838200" y="1670538"/>
            <a:ext cx="10515600" cy="26904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お使いの端末のマイクにゆっくり、はっきりと、次のフレーズを繰り返してください。</a:t>
            </a:r>
            <a:endParaRPr kumimoji="1" lang="en-US" altLang="ja-JP" dirty="0"/>
          </a:p>
          <a:p>
            <a:pPr algn="ctr"/>
            <a:r>
              <a:rPr lang="ja-JP" altLang="en-US" dirty="0"/>
              <a:t>私は水中の死体に見覚えがありません。</a:t>
            </a:r>
            <a:endParaRPr kumimoji="1" lang="ja-JP" altLang="en-US" dirty="0"/>
          </a:p>
        </p:txBody>
      </p:sp>
      <p:sp>
        <p:nvSpPr>
          <p:cNvPr id="14" name="楕円 13">
            <a:extLst>
              <a:ext uri="{FF2B5EF4-FFF2-40B4-BE49-F238E27FC236}">
                <a16:creationId xmlns:a16="http://schemas.microsoft.com/office/drawing/2014/main" id="{4BC8A3F2-DA58-10B7-0939-D8AEAC31A358}"/>
              </a:ext>
            </a:extLst>
          </p:cNvPr>
          <p:cNvSpPr/>
          <p:nvPr/>
        </p:nvSpPr>
        <p:spPr>
          <a:xfrm>
            <a:off x="4536831" y="3429000"/>
            <a:ext cx="721824" cy="7218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solidFill>
                  <a:srgbClr val="FF0000"/>
                </a:solidFill>
              </a:rPr>
              <a:t>🎙</a:t>
            </a:r>
          </a:p>
        </p:txBody>
      </p:sp>
      <p:sp>
        <p:nvSpPr>
          <p:cNvPr id="15" name="正方形/長方形 14">
            <a:extLst>
              <a:ext uri="{FF2B5EF4-FFF2-40B4-BE49-F238E27FC236}">
                <a16:creationId xmlns:a16="http://schemas.microsoft.com/office/drawing/2014/main" id="{C2FDF772-C2E8-A652-9CBC-19BE790605FE}"/>
              </a:ext>
            </a:extLst>
          </p:cNvPr>
          <p:cNvSpPr/>
          <p:nvPr/>
        </p:nvSpPr>
        <p:spPr>
          <a:xfrm>
            <a:off x="5701553" y="3534655"/>
            <a:ext cx="4157062" cy="6161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私は水中の死体に見覚えがありません</a:t>
            </a:r>
            <a:endParaRPr kumimoji="1" lang="ja-JP" altLang="en-US" dirty="0">
              <a:solidFill>
                <a:schemeClr val="tx1"/>
              </a:solidFill>
            </a:endParaRPr>
          </a:p>
        </p:txBody>
      </p:sp>
      <p:sp>
        <p:nvSpPr>
          <p:cNvPr id="19" name="テキスト ボックス 18">
            <a:extLst>
              <a:ext uri="{FF2B5EF4-FFF2-40B4-BE49-F238E27FC236}">
                <a16:creationId xmlns:a16="http://schemas.microsoft.com/office/drawing/2014/main" id="{5B095398-D6E9-0C9F-7224-2952A099338D}"/>
              </a:ext>
            </a:extLst>
          </p:cNvPr>
          <p:cNvSpPr txBox="1"/>
          <p:nvPr/>
        </p:nvSpPr>
        <p:spPr>
          <a:xfrm>
            <a:off x="2812356" y="4766230"/>
            <a:ext cx="6808054" cy="369332"/>
          </a:xfrm>
          <a:prstGeom prst="rect">
            <a:avLst/>
          </a:prstGeom>
          <a:noFill/>
        </p:spPr>
        <p:txBody>
          <a:bodyPr wrap="square">
            <a:spAutoFit/>
          </a:bodyPr>
          <a:lstStyle/>
          <a:p>
            <a:r>
              <a:rPr lang="en-US" altLang="ja-JP" dirty="0">
                <a:solidFill>
                  <a:schemeClr val="accent6"/>
                </a:solidFill>
              </a:rPr>
              <a:t>[✔] </a:t>
            </a:r>
            <a:r>
              <a:rPr lang="ja-JP" altLang="en-US" dirty="0">
                <a:solidFill>
                  <a:schemeClr val="accent6"/>
                </a:solidFill>
              </a:rPr>
              <a:t>検証が完了しました。ユーザーの</a:t>
            </a:r>
            <a:r>
              <a:rPr lang="en-US" altLang="ja-JP" dirty="0">
                <a:solidFill>
                  <a:schemeClr val="accent6"/>
                </a:solidFill>
              </a:rPr>
              <a:t>CRV</a:t>
            </a:r>
            <a:r>
              <a:rPr lang="ja-JP" altLang="en-US" dirty="0">
                <a:solidFill>
                  <a:schemeClr val="accent6"/>
                </a:solidFill>
              </a:rPr>
              <a:t>は許容範囲内です。</a:t>
            </a:r>
          </a:p>
        </p:txBody>
      </p:sp>
      <p:sp>
        <p:nvSpPr>
          <p:cNvPr id="4" name="タイトル 3">
            <a:extLst>
              <a:ext uri="{FF2B5EF4-FFF2-40B4-BE49-F238E27FC236}">
                <a16:creationId xmlns:a16="http://schemas.microsoft.com/office/drawing/2014/main" id="{F81AA260-C9B9-8CBA-9147-EF2ECFB910BE}"/>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229976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6" presetClass="emph" presetSubtype="0" repeatCount="indefinite" autoRev="1" fill="hold" grpId="1" nodeType="afterEffect">
                                  <p:stCondLst>
                                    <p:cond delay="0"/>
                                  </p:stCondLst>
                                  <p:childTnLst>
                                    <p:animScale>
                                      <p:cBhvr>
                                        <p:cTn id="15" dur="300" fill="hold"/>
                                        <p:tgtEl>
                                          <p:spTgt spid="14"/>
                                        </p:tgtEl>
                                      </p:cBhvr>
                                      <p:by x="150000" y="150000"/>
                                    </p:animScale>
                                  </p:childTnLst>
                                </p:cTn>
                              </p:par>
                              <p:par>
                                <p:cTn id="16" presetID="1" presetClass="entr" presetSubtype="0" fill="hold" grpId="0" nodeType="withEffect">
                                  <p:stCondLst>
                                    <p:cond delay="0"/>
                                  </p:stCondLst>
                                  <p:iterate type="lt">
                                    <p:tmAbs val="30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5301"/>
                            </p:stCondLst>
                            <p:childTnLst>
                              <p:par>
                                <p:cTn id="19" presetID="1" presetClass="entr" presetSubtype="0" fill="hold" grpId="0" nodeType="afterEffect">
                                  <p:stCondLst>
                                    <p:cond delay="0"/>
                                  </p:stCondLst>
                                  <p:iterate type="lt">
                                    <p:tmAbs val="40"/>
                                  </p:iterate>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9"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Eucr</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19538879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Euc</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330673128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:Eu</a:t>
            </a:r>
          </a:p>
        </p:txBody>
      </p:sp>
    </p:spTree>
    <p:extLst>
      <p:ext uri="{BB962C8B-B14F-4D97-AF65-F5344CB8AC3E}">
        <p14:creationId xmlns:p14="http://schemas.microsoft.com/office/powerpoint/2010/main" val="33747452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:E</a:t>
            </a:r>
          </a:p>
        </p:txBody>
      </p:sp>
    </p:spTree>
    <p:extLst>
      <p:ext uri="{BB962C8B-B14F-4D97-AF65-F5344CB8AC3E}">
        <p14:creationId xmlns:p14="http://schemas.microsoft.com/office/powerpoint/2010/main" val="24800156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p>
        </p:txBody>
      </p:sp>
    </p:spTree>
    <p:extLst>
      <p:ext uri="{BB962C8B-B14F-4D97-AF65-F5344CB8AC3E}">
        <p14:creationId xmlns:p14="http://schemas.microsoft.com/office/powerpoint/2010/main" val="14935306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:K</a:t>
            </a:r>
          </a:p>
        </p:txBody>
      </p:sp>
    </p:spTree>
    <p:extLst>
      <p:ext uri="{BB962C8B-B14F-4D97-AF65-F5344CB8AC3E}">
        <p14:creationId xmlns:p14="http://schemas.microsoft.com/office/powerpoint/2010/main" val="373072933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:Ke</a:t>
            </a:r>
          </a:p>
        </p:txBody>
      </p:sp>
    </p:spTree>
    <p:extLst>
      <p:ext uri="{BB962C8B-B14F-4D97-AF65-F5344CB8AC3E}">
        <p14:creationId xmlns:p14="http://schemas.microsoft.com/office/powerpoint/2010/main" val="352215952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:Ket</a:t>
            </a:r>
          </a:p>
        </p:txBody>
      </p:sp>
    </p:spTree>
    <p:extLst>
      <p:ext uri="{BB962C8B-B14F-4D97-AF65-F5344CB8AC3E}">
        <p14:creationId xmlns:p14="http://schemas.microsoft.com/office/powerpoint/2010/main" val="7317864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:Kete</a:t>
            </a:r>
          </a:p>
        </p:txBody>
      </p:sp>
    </p:spTree>
    <p:extLst>
      <p:ext uri="{BB962C8B-B14F-4D97-AF65-F5344CB8AC3E}">
        <p14:creationId xmlns:p14="http://schemas.microsoft.com/office/powerpoint/2010/main" val="181358276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Scp-</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2615-j</a:t>
            </a:r>
            <a:endParaRPr kumimoji="1"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手を叩いて</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a:p>
            <a:pPr algn="ctr"/>
            <a:r>
              <a:rPr lang="ja-JP" altLang="en-US" sz="4400" dirty="0">
                <a:solidFill>
                  <a:sysClr val="windowText" lastClr="000000"/>
                </a:solidFill>
                <a:latin typeface="HGP創英角ﾎﾟｯﾌﾟ体" panose="040B0A00000000000000" pitchFamily="50" charset="-128"/>
                <a:ea typeface="HGP創英角ﾎﾟｯﾌﾟ体" panose="040B0A00000000000000" pitchFamily="50" charset="-128"/>
              </a:rPr>
              <a:t>オブジェクトクラス</a:t>
            </a:r>
            <a:r>
              <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rPr>
              <a:t>:</a:t>
            </a:r>
            <a:r>
              <a:rPr lang="en-US" altLang="ja-JP" sz="4400" dirty="0" err="1">
                <a:solidFill>
                  <a:sysClr val="windowText" lastClr="000000"/>
                </a:solidFill>
                <a:latin typeface="HGP創英角ﾎﾟｯﾌﾟ体" panose="040B0A00000000000000" pitchFamily="50" charset="-128"/>
                <a:ea typeface="HGP創英角ﾎﾟｯﾌﾟ体" panose="040B0A00000000000000" pitchFamily="50" charset="-128"/>
              </a:rPr>
              <a:t>Eucrid</a:t>
            </a:r>
            <a:endParaRPr lang="en-US" altLang="ja-JP" sz="4400" dirty="0">
              <a:solidFill>
                <a:sysClr val="windowText" lastClr="000000"/>
              </a:solidFill>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AEFA3103-DAAC-D383-C06D-67A255B2DD2F}"/>
              </a:ext>
            </a:extLst>
          </p:cNvPr>
          <p:cNvSpPr/>
          <p:nvPr/>
        </p:nvSpPr>
        <p:spPr>
          <a:xfrm>
            <a:off x="-914400" y="-270164"/>
            <a:ext cx="13501255" cy="7398327"/>
          </a:xfrm>
          <a:prstGeom prst="rect">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ln w="38100" cap="rnd" cmpd="sng">
                  <a:solidFill>
                    <a:srgbClr val="FF0000">
                      <a:alpha val="88000"/>
                    </a:srgbClr>
                  </a:solidFill>
                  <a:prstDash val="lgDashDotDot"/>
                  <a:bevel/>
                </a:ln>
                <a:solidFill>
                  <a:srgbClr val="FF0000"/>
                </a:solidFill>
              </a:rPr>
              <a:t>Scp-2615</a:t>
            </a:r>
          </a:p>
          <a:p>
            <a:pPr algn="ctr"/>
            <a:r>
              <a:rPr lang="ja-JP" altLang="en-US" sz="4400" dirty="0">
                <a:ln w="38100" cap="rnd" cmpd="sng">
                  <a:solidFill>
                    <a:srgbClr val="FF0000">
                      <a:alpha val="88000"/>
                    </a:srgbClr>
                  </a:solidFill>
                  <a:prstDash val="lgDashDotDot"/>
                  <a:bevel/>
                </a:ln>
                <a:solidFill>
                  <a:srgbClr val="FF0000"/>
                </a:solidFill>
              </a:rPr>
              <a:t>信じるなら</a:t>
            </a:r>
            <a:endParaRPr lang="en-US" altLang="ja-JP" sz="4400" dirty="0">
              <a:ln w="38100" cap="rnd" cmpd="sng">
                <a:solidFill>
                  <a:srgbClr val="FF0000">
                    <a:alpha val="88000"/>
                  </a:srgbClr>
                </a:solidFill>
                <a:prstDash val="lgDashDotDot"/>
                <a:bevel/>
              </a:ln>
              <a:solidFill>
                <a:srgbClr val="FF0000"/>
              </a:solidFill>
            </a:endParaRPr>
          </a:p>
          <a:p>
            <a:pPr algn="ctr"/>
            <a:r>
              <a:rPr lang="ja-JP" altLang="en-US" sz="4400" dirty="0">
                <a:ln w="38100" cap="rnd" cmpd="sng">
                  <a:solidFill>
                    <a:srgbClr val="FF0000">
                      <a:alpha val="88000"/>
                    </a:srgbClr>
                  </a:solidFill>
                  <a:prstDash val="lgDashDotDot"/>
                  <a:bevel/>
                </a:ln>
                <a:solidFill>
                  <a:srgbClr val="FF0000"/>
                </a:solidFill>
              </a:rPr>
              <a:t>オブジェクトクラス</a:t>
            </a:r>
            <a:r>
              <a:rPr lang="en-US" altLang="ja-JP" sz="4400" dirty="0">
                <a:ln w="38100" cap="rnd" cmpd="sng">
                  <a:solidFill>
                    <a:srgbClr val="FF0000">
                      <a:alpha val="88000"/>
                    </a:srgbClr>
                  </a:solidFill>
                  <a:prstDash val="lgDashDotDot"/>
                  <a:bevel/>
                </a:ln>
                <a:solidFill>
                  <a:srgbClr val="FF0000"/>
                </a:solidFill>
              </a:rPr>
              <a:t>:</a:t>
            </a:r>
            <a:r>
              <a:rPr lang="en-US" altLang="ja-JP" sz="4400" dirty="0" err="1">
                <a:ln w="38100" cap="rnd" cmpd="sng">
                  <a:solidFill>
                    <a:srgbClr val="FF0000">
                      <a:alpha val="88000"/>
                    </a:srgbClr>
                  </a:solidFill>
                  <a:prstDash val="lgDashDotDot"/>
                  <a:bevel/>
                </a:ln>
                <a:solidFill>
                  <a:srgbClr val="FF0000"/>
                </a:solidFill>
              </a:rPr>
              <a:t>Keter</a:t>
            </a:r>
            <a:endParaRPr lang="en-US" altLang="ja-JP" sz="4400" dirty="0">
              <a:ln w="3810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5892201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説明</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Scp-2316</a:t>
            </a:r>
            <a:r>
              <a:rPr lang="ja-JP" altLang="en-US" sz="3200" dirty="0"/>
              <a:t>は███████州████████郡の███████████湖に存在する異常現象の名称です。</a:t>
            </a:r>
            <a:endParaRPr kumimoji="1" lang="ja-JP" altLang="en-US" sz="3200" dirty="0"/>
          </a:p>
        </p:txBody>
      </p:sp>
    </p:spTree>
    <p:extLst>
      <p:ext uri="{BB962C8B-B14F-4D97-AF65-F5344CB8AC3E}">
        <p14:creationId xmlns:p14="http://schemas.microsoft.com/office/powerpoint/2010/main" val="3705382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1C984CE0-77F2-2651-56FB-BF138B95F347}"/>
              </a:ext>
            </a:extLst>
          </p:cNvPr>
          <p:cNvSpPr>
            <a:spLocks noChangeArrowheads="1"/>
          </p:cNvSpPr>
          <p:nvPr/>
        </p:nvSpPr>
        <p:spPr bwMode="auto">
          <a:xfrm>
            <a:off x="0" y="684212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B2F85CC6-DB4F-B5BD-6439-F61F9398D671}"/>
              </a:ext>
            </a:extLst>
          </p:cNvPr>
          <p:cNvSpPr/>
          <p:nvPr/>
        </p:nvSpPr>
        <p:spPr>
          <a:xfrm>
            <a:off x="958583" y="1690688"/>
            <a:ext cx="10515600" cy="26904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ja-JP" sz="7200" b="1" dirty="0"/>
              <a:t>              -</a:t>
            </a:r>
            <a:r>
              <a:rPr lang="ja-JP" altLang="en-US" sz="7200" b="1" dirty="0"/>
              <a:t>警告</a:t>
            </a:r>
            <a:r>
              <a:rPr lang="en-US" altLang="ja-JP" sz="7200" b="1" dirty="0"/>
              <a:t>-</a:t>
            </a:r>
            <a:endParaRPr lang="en-US" altLang="ja-JP" b="1" dirty="0"/>
          </a:p>
          <a:p>
            <a:r>
              <a:rPr lang="ja-JP" altLang="en-US" dirty="0"/>
              <a:t>クリアランスレベル</a:t>
            </a:r>
            <a:r>
              <a:rPr lang="en-US" altLang="ja-JP" dirty="0"/>
              <a:t>3/2615</a:t>
            </a:r>
            <a:r>
              <a:rPr lang="ja-JP" altLang="en-US" dirty="0"/>
              <a:t>未満の職員は、このファイルの閲覧を制限されています</a:t>
            </a:r>
          </a:p>
          <a:p>
            <a:r>
              <a:rPr lang="ja-JP" altLang="en-US" b="1" dirty="0"/>
              <a:t>誤ってこのページを開いてしまった場合はページを閉じ、直近</a:t>
            </a:r>
            <a:r>
              <a:rPr lang="en-US" altLang="ja-JP" b="1" dirty="0"/>
              <a:t>1</a:t>
            </a:r>
            <a:r>
              <a:rPr lang="ja-JP" altLang="en-US" b="1" dirty="0"/>
              <a:t>時間のページ履歴を削除した後、クラス</a:t>
            </a:r>
            <a:r>
              <a:rPr lang="en-US" altLang="ja-JP" b="1" dirty="0"/>
              <a:t>H</a:t>
            </a:r>
            <a:r>
              <a:rPr lang="ja-JP" altLang="en-US" b="1" dirty="0"/>
              <a:t>記憶処理のために</a:t>
            </a:r>
            <a:r>
              <a:rPr lang="en-US" altLang="ja-JP" b="1" dirty="0"/>
              <a:t>HMCL</a:t>
            </a:r>
            <a:r>
              <a:rPr lang="ja-JP" altLang="en-US" b="1" dirty="0"/>
              <a:t>監督官に報告してください。ご協力をよろしくお願いいたします。</a:t>
            </a:r>
            <a:endParaRPr lang="ja-JP" altLang="en-US" dirty="0"/>
          </a:p>
        </p:txBody>
      </p:sp>
      <p:sp>
        <p:nvSpPr>
          <p:cNvPr id="4" name="タイトル 3">
            <a:extLst>
              <a:ext uri="{FF2B5EF4-FFF2-40B4-BE49-F238E27FC236}">
                <a16:creationId xmlns:a16="http://schemas.microsoft.com/office/drawing/2014/main" id="{7909FD98-44E9-F6FA-835D-F55604AE261A}"/>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4253738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吹き出し: 円形 10">
            <a:extLst>
              <a:ext uri="{FF2B5EF4-FFF2-40B4-BE49-F238E27FC236}">
                <a16:creationId xmlns:a16="http://schemas.microsoft.com/office/drawing/2014/main" id="{2425ED97-C7A2-BB1B-D364-6BAA4777A210}"/>
              </a:ext>
            </a:extLst>
          </p:cNvPr>
          <p:cNvSpPr/>
          <p:nvPr/>
        </p:nvSpPr>
        <p:spPr>
          <a:xfrm>
            <a:off x="1509486" y="1872343"/>
            <a:ext cx="4804228" cy="1814286"/>
          </a:xfrm>
          <a:prstGeom prst="wedgeEllipseCallout">
            <a:avLst>
              <a:gd name="adj1" fmla="val 29922"/>
              <a:gd name="adj2" fmla="val 593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　　　うそです</a:t>
            </a:r>
          </a:p>
        </p:txBody>
      </p:sp>
      <p:sp>
        <p:nvSpPr>
          <p:cNvPr id="4" name="テキスト ボックス 3">
            <a:extLst>
              <a:ext uri="{FF2B5EF4-FFF2-40B4-BE49-F238E27FC236}">
                <a16:creationId xmlns:a16="http://schemas.microsoft.com/office/drawing/2014/main" id="{6DB7C9E5-DFED-0E88-A563-194C56A7CB42}"/>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一般社会に対し、</a:t>
            </a:r>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が架空の存在であるという虚偽情報の大規模な拡散を継続して行ってください。</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が実在するとする個人の主張は信頼性を失わせてください。</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の実在を決定づけるいかなる写真、映像、文書等の情報も信頼性を失わせるか、一般人が入手できないよう排除してください。</a:t>
            </a:r>
          </a:p>
        </p:txBody>
      </p:sp>
      <p:sp>
        <p:nvSpPr>
          <p:cNvPr id="5" name="正方形/長方形 4">
            <a:extLst>
              <a:ext uri="{FF2B5EF4-FFF2-40B4-BE49-F238E27FC236}">
                <a16:creationId xmlns:a16="http://schemas.microsoft.com/office/drawing/2014/main" id="{1A90446A-64CF-C9A4-575C-B59A12C2B337}"/>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grpSp>
        <p:nvGrpSpPr>
          <p:cNvPr id="2" name="グループ化 1">
            <a:extLst>
              <a:ext uri="{FF2B5EF4-FFF2-40B4-BE49-F238E27FC236}">
                <a16:creationId xmlns:a16="http://schemas.microsoft.com/office/drawing/2014/main" id="{60EB58AB-70F3-1436-0C32-D3143FDB7724}"/>
              </a:ext>
            </a:extLst>
          </p:cNvPr>
          <p:cNvGrpSpPr/>
          <p:nvPr/>
        </p:nvGrpSpPr>
        <p:grpSpPr>
          <a:xfrm>
            <a:off x="2276023" y="2082800"/>
            <a:ext cx="1279013" cy="1088571"/>
            <a:chOff x="1521280" y="1393371"/>
            <a:chExt cx="3620183" cy="3081147"/>
          </a:xfrm>
        </p:grpSpPr>
        <p:sp>
          <p:nvSpPr>
            <p:cNvPr id="3" name="二等辺三角形 2">
              <a:extLst>
                <a:ext uri="{FF2B5EF4-FFF2-40B4-BE49-F238E27FC236}">
                  <a16:creationId xmlns:a16="http://schemas.microsoft.com/office/drawing/2014/main" id="{6288970D-98A4-FD0B-7B91-FA240B7587DA}"/>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二等辺三角形 5">
              <a:extLst>
                <a:ext uri="{FF2B5EF4-FFF2-40B4-BE49-F238E27FC236}">
                  <a16:creationId xmlns:a16="http://schemas.microsoft.com/office/drawing/2014/main" id="{D73C4525-16E5-7BAD-E938-465013979FE1}"/>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E4C8E0F1-F350-2E3B-DBE0-132DE9F296B9}"/>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5BF2514A-F91B-344A-3AB2-D9E063E28BB9}"/>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EF13E7C-F02E-2EBA-B55B-EAEC570C2CE0}"/>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988BB17-11A2-86DB-EC4D-9F26C44F640A}"/>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3757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吹き出し: 円形 39">
            <a:extLst>
              <a:ext uri="{FF2B5EF4-FFF2-40B4-BE49-F238E27FC236}">
                <a16:creationId xmlns:a16="http://schemas.microsoft.com/office/drawing/2014/main" id="{10F7E9B9-A416-8BD4-3853-012B7D8C9502}"/>
              </a:ext>
            </a:extLst>
          </p:cNvPr>
          <p:cNvSpPr/>
          <p:nvPr/>
        </p:nvSpPr>
        <p:spPr>
          <a:xfrm>
            <a:off x="963856" y="449857"/>
            <a:ext cx="10682514" cy="4034183"/>
          </a:xfrm>
          <a:prstGeom prst="wedgeEllipseCallout">
            <a:avLst>
              <a:gd name="adj1" fmla="val 29922"/>
              <a:gd name="adj2" fmla="val 593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　　　うそです</a:t>
            </a:r>
          </a:p>
        </p:txBody>
      </p:sp>
      <mc:AlternateContent xmlns:mc="http://schemas.openxmlformats.org/markup-compatibility/2006" xmlns:pslz="http://schemas.microsoft.com/office/powerpoint/2016/slidezoom">
        <mc:Choice Requires="pslz">
          <p:graphicFrame>
            <p:nvGraphicFramePr>
              <p:cNvPr id="27" name="スライド ズーム 26">
                <a:extLst>
                  <a:ext uri="{FF2B5EF4-FFF2-40B4-BE49-F238E27FC236}">
                    <a16:creationId xmlns:a16="http://schemas.microsoft.com/office/drawing/2014/main" id="{1372AD39-F145-295B-273A-D5C074ED55AA}"/>
                  </a:ext>
                </a:extLst>
              </p:cNvPr>
              <p:cNvGraphicFramePr>
                <a:graphicFrameLocks noChangeAspect="1"/>
              </p:cNvGraphicFramePr>
              <p:nvPr>
                <p:extLst>
                  <p:ext uri="{D42A27DB-BD31-4B8C-83A1-F6EECF244321}">
                    <p14:modId xmlns:p14="http://schemas.microsoft.com/office/powerpoint/2010/main" val="3797000361"/>
                  </p:ext>
                </p:extLst>
              </p:nvPr>
            </p:nvGraphicFramePr>
            <p:xfrm rot="18900000">
              <a:off x="1065509" y="1747838"/>
              <a:ext cx="3048000" cy="1714500"/>
            </p:xfrm>
            <a:graphic>
              <a:graphicData uri="http://schemas.microsoft.com/office/powerpoint/2016/slidezoom">
                <pslz:sldZm>
                  <pslz:sldZmObj sldId="396" cId="1536859673">
                    <pslz:zmPr id="{4A90F06F-6323-4244-B5BF-6E547065409D}" returnToParent="0" transitionDur="1000">
                      <p166:blipFill xmlns:p166="http://schemas.microsoft.com/office/powerpoint/2016/6/main">
                        <a:blip r:embed="rId2"/>
                        <a:stretch>
                          <a:fillRect/>
                        </a:stretch>
                      </p166:blipFill>
                      <p166:spPr xmlns:p166="http://schemas.microsoft.com/office/powerpoint/2016/6/main">
                        <a:xfrm rot="18900000">
                          <a:off x="0" y="0"/>
                          <a:ext cx="3048000" cy="1714500"/>
                        </a:xfrm>
                        <a:prstGeom prst="rect">
                          <a:avLst/>
                        </a:prstGeom>
                        <a:ln w="3175">
                          <a:solidFill>
                            <a:prstClr val="ltGray"/>
                          </a:solidFill>
                        </a:ln>
                      </p166:spPr>
                    </pslz:zmPr>
                  </pslz:sldZmObj>
                </pslz:sldZm>
              </a:graphicData>
            </a:graphic>
          </p:graphicFrame>
        </mc:Choice>
        <mc:Fallback xmlns="">
          <p:pic>
            <p:nvPicPr>
              <p:cNvPr id="27" name="スライド ズーム 26">
                <a:hlinkClick r:id="rId3" action="ppaction://hlinksldjump"/>
                <a:extLst>
                  <a:ext uri="{FF2B5EF4-FFF2-40B4-BE49-F238E27FC236}">
                    <a16:creationId xmlns:a16="http://schemas.microsoft.com/office/drawing/2014/main" id="{1372AD39-F145-295B-273A-D5C074ED55AA}"/>
                  </a:ext>
                </a:extLst>
              </p:cNvPr>
              <p:cNvPicPr>
                <a:picLocks noGrp="1" noRot="1" noChangeAspect="1" noMove="1" noResize="1" noEditPoints="1" noAdjustHandles="1" noChangeArrowheads="1" noChangeShapeType="1"/>
              </p:cNvPicPr>
              <p:nvPr/>
            </p:nvPicPr>
            <p:blipFill>
              <a:blip r:embed="rId4"/>
              <a:stretch>
                <a:fillRect/>
              </a:stretch>
            </p:blipFill>
            <p:spPr>
              <a:xfrm rot="18900000">
                <a:off x="1065509" y="1747838"/>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5" name="スライド ズーム 24">
                <a:extLst>
                  <a:ext uri="{FF2B5EF4-FFF2-40B4-BE49-F238E27FC236}">
                    <a16:creationId xmlns:a16="http://schemas.microsoft.com/office/drawing/2014/main" id="{E2CA4441-3689-47E2-1C20-CA65945D1510}"/>
                  </a:ext>
                </a:extLst>
              </p:cNvPr>
              <p:cNvGraphicFramePr>
                <a:graphicFrameLocks noChangeAspect="1"/>
              </p:cNvGraphicFramePr>
              <p:nvPr>
                <p:extLst>
                  <p:ext uri="{D42A27DB-BD31-4B8C-83A1-F6EECF244321}">
                    <p14:modId xmlns:p14="http://schemas.microsoft.com/office/powerpoint/2010/main" val="2649020667"/>
                  </p:ext>
                </p:extLst>
              </p:nvPr>
            </p:nvGraphicFramePr>
            <p:xfrm rot="19800000">
              <a:off x="1188305" y="1238250"/>
              <a:ext cx="3048000" cy="1714500"/>
            </p:xfrm>
            <a:graphic>
              <a:graphicData uri="http://schemas.microsoft.com/office/powerpoint/2016/slidezoom">
                <pslz:sldZm>
                  <pslz:sldZmObj sldId="395" cId="645168961">
                    <pslz:zmPr id="{4BCF566F-EE03-4B12-9C71-973A3229399E}" returnToParent="0" transitionDur="1000">
                      <p166:blipFill xmlns:p166="http://schemas.microsoft.com/office/powerpoint/2016/6/main">
                        <a:blip r:embed="rId5"/>
                        <a:stretch>
                          <a:fillRect/>
                        </a:stretch>
                      </p166:blipFill>
                      <p166:spPr xmlns:p166="http://schemas.microsoft.com/office/powerpoint/2016/6/main">
                        <a:xfrm rot="19800000">
                          <a:off x="0" y="0"/>
                          <a:ext cx="3048000" cy="1714500"/>
                        </a:xfrm>
                        <a:prstGeom prst="rect">
                          <a:avLst/>
                        </a:prstGeom>
                        <a:ln w="3175">
                          <a:solidFill>
                            <a:prstClr val="ltGray"/>
                          </a:solidFill>
                        </a:ln>
                      </p166:spPr>
                    </pslz:zmPr>
                  </pslz:sldZmObj>
                </pslz:sldZm>
              </a:graphicData>
            </a:graphic>
          </p:graphicFrame>
        </mc:Choice>
        <mc:Fallback xmlns="">
          <p:pic>
            <p:nvPicPr>
              <p:cNvPr id="25" name="スライド ズーム 24">
                <a:hlinkClick r:id="rId6" action="ppaction://hlinksldjump"/>
                <a:extLst>
                  <a:ext uri="{FF2B5EF4-FFF2-40B4-BE49-F238E27FC236}">
                    <a16:creationId xmlns:a16="http://schemas.microsoft.com/office/drawing/2014/main" id="{E2CA4441-3689-47E2-1C20-CA65945D1510}"/>
                  </a:ext>
                </a:extLst>
              </p:cNvPr>
              <p:cNvPicPr>
                <a:picLocks noGrp="1" noRot="1" noChangeAspect="1" noMove="1" noResize="1" noEditPoints="1" noAdjustHandles="1" noChangeArrowheads="1" noChangeShapeType="1"/>
              </p:cNvPicPr>
              <p:nvPr/>
            </p:nvPicPr>
            <p:blipFill>
              <a:blip r:embed="rId7"/>
              <a:stretch>
                <a:fillRect/>
              </a:stretch>
            </p:blipFill>
            <p:spPr>
              <a:xfrm rot="19800000">
                <a:off x="1188305" y="1238250"/>
                <a:ext cx="3048000" cy="1714500"/>
              </a:xfrm>
              <a:prstGeom prst="rect">
                <a:avLst/>
              </a:prstGeom>
              <a:ln w="3175">
                <a:solidFill>
                  <a:prstClr val="ltGray"/>
                </a:solidFill>
              </a:ln>
            </p:spPr>
          </p:pic>
        </mc:Fallback>
      </mc:AlternateContent>
      <p:sp>
        <p:nvSpPr>
          <p:cNvPr id="4" name="テキスト ボックス 3">
            <a:extLst>
              <a:ext uri="{FF2B5EF4-FFF2-40B4-BE49-F238E27FC236}">
                <a16:creationId xmlns:a16="http://schemas.microsoft.com/office/drawing/2014/main" id="{6DB7C9E5-DFED-0E88-A563-194C56A7CB42}"/>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SCP-2615-J</a:t>
            </a:r>
            <a:r>
              <a:rPr lang="ja-JP" altLang="en-US" dirty="0">
                <a:ln w="28575" cap="rnd" cmpd="sng">
                  <a:noFill/>
                  <a:prstDash val="lgDashDotDot"/>
                  <a:bevel/>
                </a:ln>
                <a:solidFill>
                  <a:sysClr val="windowText" lastClr="000000"/>
                </a:solidFill>
              </a:rPr>
              <a:t>と名付けたファイルを、</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の活動の隠蔽用に作成してください。このファイルはユーモラスな文調で、現在の</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のステレオタイプを組み入れ、</a:t>
            </a:r>
            <a:r>
              <a:rPr lang="en-US" altLang="ja-JP" dirty="0">
                <a:ln w="28575" cap="rnd" cmpd="sng">
                  <a:noFill/>
                  <a:prstDash val="lgDashDotDot"/>
                  <a:bevel/>
                </a:ln>
                <a:solidFill>
                  <a:sysClr val="windowText" lastClr="000000"/>
                </a:solidFill>
              </a:rPr>
              <a:t>SCP</a:t>
            </a:r>
            <a:r>
              <a:rPr lang="ja-JP" altLang="en-US" dirty="0">
                <a:ln w="28575" cap="rnd" cmpd="sng">
                  <a:noFill/>
                  <a:prstDash val="lgDashDotDot"/>
                  <a:bevel/>
                </a:ln>
                <a:solidFill>
                  <a:sysClr val="windowText" lastClr="000000"/>
                </a:solidFill>
              </a:rPr>
              <a:t>文書の標準的フォーマットを用いて作成してください。この文書は類似する文書群と共に保管します。この文書群には全て末尾に”</a:t>
            </a:r>
            <a:r>
              <a:rPr lang="en-US" altLang="ja-JP" dirty="0">
                <a:ln w="28575" cap="rnd" cmpd="sng">
                  <a:noFill/>
                  <a:prstDash val="lgDashDotDot"/>
                  <a:bevel/>
                </a:ln>
                <a:solidFill>
                  <a:sysClr val="windowText" lastClr="000000"/>
                </a:solidFill>
              </a:rPr>
              <a:t>-J”</a:t>
            </a:r>
            <a:r>
              <a:rPr lang="ja-JP" altLang="en-US" dirty="0">
                <a:ln w="28575" cap="rnd" cmpd="sng">
                  <a:noFill/>
                  <a:prstDash val="lgDashDotDot"/>
                  <a:bevel/>
                </a:ln>
                <a:solidFill>
                  <a:sysClr val="windowText" lastClr="000000"/>
                </a:solidFill>
              </a:rPr>
              <a:t>を添付し、ユーモラスな存在や逸話を</a:t>
            </a:r>
            <a:r>
              <a:rPr lang="en-US" altLang="ja-JP" dirty="0">
                <a:ln w="28575" cap="rnd" cmpd="sng">
                  <a:noFill/>
                  <a:prstDash val="lgDashDotDot"/>
                  <a:bevel/>
                </a:ln>
                <a:solidFill>
                  <a:sysClr val="windowText" lastClr="000000"/>
                </a:solidFill>
              </a:rPr>
              <a:t>SCP</a:t>
            </a:r>
            <a:r>
              <a:rPr lang="ja-JP" altLang="en-US" dirty="0">
                <a:ln w="28575" cap="rnd" cmpd="sng">
                  <a:noFill/>
                  <a:prstDash val="lgDashDotDot"/>
                  <a:bevel/>
                </a:ln>
                <a:solidFill>
                  <a:sysClr val="windowText" lastClr="000000"/>
                </a:solidFill>
              </a:rPr>
              <a:t>フォーマットで記述してください。職員はこの文書群を広めても構いませんが、全ての”</a:t>
            </a:r>
            <a:r>
              <a:rPr lang="en-US" altLang="ja-JP" dirty="0">
                <a:ln w="28575" cap="rnd" cmpd="sng">
                  <a:noFill/>
                  <a:prstDash val="lgDashDotDot"/>
                  <a:bevel/>
                </a:ln>
                <a:solidFill>
                  <a:sysClr val="windowText" lastClr="000000"/>
                </a:solidFill>
              </a:rPr>
              <a:t>-J”</a:t>
            </a:r>
            <a:r>
              <a:rPr lang="ja-JP" altLang="en-US" dirty="0">
                <a:ln w="28575" cap="rnd" cmpd="sng">
                  <a:noFill/>
                  <a:prstDash val="lgDashDotDot"/>
                  <a:bevel/>
                </a:ln>
                <a:solidFill>
                  <a:sysClr val="windowText" lastClr="000000"/>
                </a:solidFill>
              </a:rPr>
              <a:t>ファイルは虚構であり、あくまで意図はユーモア目的であることを明白にしてください。</a:t>
            </a:r>
          </a:p>
        </p:txBody>
      </p:sp>
      <p:sp>
        <p:nvSpPr>
          <p:cNvPr id="5" name="正方形/長方形 4">
            <a:extLst>
              <a:ext uri="{FF2B5EF4-FFF2-40B4-BE49-F238E27FC236}">
                <a16:creationId xmlns:a16="http://schemas.microsoft.com/office/drawing/2014/main" id="{1A90446A-64CF-C9A4-575C-B59A12C2B337}"/>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mc:AlternateContent xmlns:mc="http://schemas.openxmlformats.org/markup-compatibility/2006" xmlns:pslz="http://schemas.microsoft.com/office/powerpoint/2016/slidezoom">
        <mc:Choice Requires="pslz">
          <p:graphicFrame>
            <p:nvGraphicFramePr>
              <p:cNvPr id="23" name="スライド ズーム 22">
                <a:extLst>
                  <a:ext uri="{FF2B5EF4-FFF2-40B4-BE49-F238E27FC236}">
                    <a16:creationId xmlns:a16="http://schemas.microsoft.com/office/drawing/2014/main" id="{B6CF660B-70C4-1610-5069-FC62F001F78C}"/>
                  </a:ext>
                </a:extLst>
              </p:cNvPr>
              <p:cNvGraphicFramePr>
                <a:graphicFrameLocks noChangeAspect="1"/>
              </p:cNvGraphicFramePr>
              <p:nvPr>
                <p:extLst>
                  <p:ext uri="{D42A27DB-BD31-4B8C-83A1-F6EECF244321}">
                    <p14:modId xmlns:p14="http://schemas.microsoft.com/office/powerpoint/2010/main" val="1847356488"/>
                  </p:ext>
                </p:extLst>
              </p:nvPr>
            </p:nvGraphicFramePr>
            <p:xfrm rot="20700000">
              <a:off x="1337144" y="1577870"/>
              <a:ext cx="3048000" cy="1714500"/>
            </p:xfrm>
            <a:graphic>
              <a:graphicData uri="http://schemas.microsoft.com/office/powerpoint/2016/slidezoom">
                <pslz:sldZm>
                  <pslz:sldZmObj sldId="394" cId="2429497208">
                    <pslz:zmPr id="{7FFE764E-D6A1-451D-B7FE-28528CA5EA35}" returnToParent="0" transitionDur="1000">
                      <p166:blipFill xmlns:p166="http://schemas.microsoft.com/office/powerpoint/2016/6/main">
                        <a:blip r:embed="rId8"/>
                        <a:stretch>
                          <a:fillRect/>
                        </a:stretch>
                      </p166:blipFill>
                      <p166:spPr xmlns:p166="http://schemas.microsoft.com/office/powerpoint/2016/6/main">
                        <a:xfrm rot="20700000">
                          <a:off x="0" y="0"/>
                          <a:ext cx="3048000" cy="1714500"/>
                        </a:xfrm>
                        <a:prstGeom prst="rect">
                          <a:avLst/>
                        </a:prstGeom>
                        <a:ln w="3175">
                          <a:solidFill>
                            <a:prstClr val="ltGray"/>
                          </a:solidFill>
                        </a:ln>
                      </p166:spPr>
                    </pslz:zmPr>
                  </pslz:sldZmObj>
                </pslz:sldZm>
              </a:graphicData>
            </a:graphic>
          </p:graphicFrame>
        </mc:Choice>
        <mc:Fallback xmlns="">
          <p:pic>
            <p:nvPicPr>
              <p:cNvPr id="23" name="スライド ズーム 22">
                <a:hlinkClick r:id="rId9" action="ppaction://hlinksldjump"/>
                <a:extLst>
                  <a:ext uri="{FF2B5EF4-FFF2-40B4-BE49-F238E27FC236}">
                    <a16:creationId xmlns:a16="http://schemas.microsoft.com/office/drawing/2014/main" id="{B6CF660B-70C4-1610-5069-FC62F001F78C}"/>
                  </a:ext>
                </a:extLst>
              </p:cNvPr>
              <p:cNvPicPr>
                <a:picLocks noGrp="1" noRot="1" noChangeAspect="1" noMove="1" noResize="1" noEditPoints="1" noAdjustHandles="1" noChangeArrowheads="1" noChangeShapeType="1"/>
              </p:cNvPicPr>
              <p:nvPr/>
            </p:nvPicPr>
            <p:blipFill>
              <a:blip r:embed="rId10"/>
              <a:stretch>
                <a:fillRect/>
              </a:stretch>
            </p:blipFill>
            <p:spPr>
              <a:xfrm rot="20700000">
                <a:off x="1337144" y="1577870"/>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スライド ズーム 20">
                <a:extLst>
                  <a:ext uri="{FF2B5EF4-FFF2-40B4-BE49-F238E27FC236}">
                    <a16:creationId xmlns:a16="http://schemas.microsoft.com/office/drawing/2014/main" id="{D8B5B1DC-2DF9-B2B7-0DD3-7DB0960D47E8}"/>
                  </a:ext>
                </a:extLst>
              </p:cNvPr>
              <p:cNvGraphicFramePr>
                <a:graphicFrameLocks noChangeAspect="1"/>
              </p:cNvGraphicFramePr>
              <p:nvPr>
                <p:extLst>
                  <p:ext uri="{D42A27DB-BD31-4B8C-83A1-F6EECF244321}">
                    <p14:modId xmlns:p14="http://schemas.microsoft.com/office/powerpoint/2010/main" val="354627591"/>
                  </p:ext>
                </p:extLst>
              </p:nvPr>
            </p:nvGraphicFramePr>
            <p:xfrm>
              <a:off x="1167201" y="2149475"/>
              <a:ext cx="3048000" cy="1714500"/>
            </p:xfrm>
            <a:graphic>
              <a:graphicData uri="http://schemas.microsoft.com/office/powerpoint/2016/slidezoom">
                <pslz:sldZm>
                  <pslz:sldZmObj sldId="393" cId="4216373412">
                    <pslz:zmPr id="{5DF28D3C-3190-484E-A4F0-D84376B1546A}" returnToParent="0"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21" name="スライド ズーム 20">
                <a:hlinkClick r:id="rId12" action="ppaction://hlinksldjump"/>
                <a:extLst>
                  <a:ext uri="{FF2B5EF4-FFF2-40B4-BE49-F238E27FC236}">
                    <a16:creationId xmlns:a16="http://schemas.microsoft.com/office/drawing/2014/main" id="{D8B5B1DC-2DF9-B2B7-0DD3-7DB0960D47E8}"/>
                  </a:ext>
                </a:extLst>
              </p:cNvPr>
              <p:cNvPicPr>
                <a:picLocks noGrp="1" noRot="1" noChangeAspect="1" noMove="1" noResize="1" noEditPoints="1" noAdjustHandles="1" noChangeArrowheads="1" noChangeShapeType="1"/>
              </p:cNvPicPr>
              <p:nvPr/>
            </p:nvPicPr>
            <p:blipFill>
              <a:blip r:embed="rId13"/>
              <a:stretch>
                <a:fillRect/>
              </a:stretch>
            </p:blipFill>
            <p:spPr>
              <a:xfrm>
                <a:off x="1167201" y="2149475"/>
                <a:ext cx="3048000" cy="1714500"/>
              </a:xfrm>
              <a:prstGeom prst="rect">
                <a:avLst/>
              </a:prstGeom>
              <a:ln w="3175">
                <a:solidFill>
                  <a:prstClr val="ltGray"/>
                </a:solidFill>
              </a:ln>
            </p:spPr>
          </p:pic>
        </mc:Fallback>
      </mc:AlternateContent>
      <p:pic>
        <p:nvPicPr>
          <p:cNvPr id="39" name="図 38" descr="グラフィカル ユーザー インターフェイス, テキスト&#10;&#10;自動的に生成された説明">
            <a:extLst>
              <a:ext uri="{FF2B5EF4-FFF2-40B4-BE49-F238E27FC236}">
                <a16:creationId xmlns:a16="http://schemas.microsoft.com/office/drawing/2014/main" id="{810252BD-9209-9908-DFE8-0037372C231E}"/>
              </a:ext>
            </a:extLst>
          </p:cNvPr>
          <p:cNvPicPr>
            <a:picLocks noChangeAspect="1"/>
          </p:cNvPicPr>
          <p:nvPr/>
        </p:nvPicPr>
        <p:blipFill rotWithShape="1">
          <a:blip r:embed="rId14">
            <a:extLst>
              <a:ext uri="{28A0092B-C50C-407E-A947-70E740481C1C}">
                <a14:useLocalDpi xmlns:a14="http://schemas.microsoft.com/office/drawing/2010/main" val="0"/>
              </a:ext>
            </a:extLst>
          </a:blip>
          <a:srcRect l="32142" t="44021" r="23211"/>
          <a:stretch/>
        </p:blipFill>
        <p:spPr>
          <a:xfrm>
            <a:off x="4816579" y="693014"/>
            <a:ext cx="3942929" cy="3839029"/>
          </a:xfrm>
          <a:prstGeom prst="rect">
            <a:avLst/>
          </a:prstGeom>
        </p:spPr>
      </p:pic>
      <mc:AlternateContent xmlns:mc="http://schemas.openxmlformats.org/markup-compatibility/2006" xmlns:p14="http://schemas.microsoft.com/office/powerpoint/2010/main">
        <mc:Choice Requires="p14">
          <p:contentPart p14:bwMode="auto" r:id="rId15">
            <p14:nvContentPartPr>
              <p14:cNvPr id="41" name="インク 40">
                <a:extLst>
                  <a:ext uri="{FF2B5EF4-FFF2-40B4-BE49-F238E27FC236}">
                    <a16:creationId xmlns:a16="http://schemas.microsoft.com/office/drawing/2014/main" id="{4ACCDE39-D79D-587C-E245-DC024D0C3100}"/>
                  </a:ext>
                </a:extLst>
              </p14:cNvPr>
              <p14:cNvContentPartPr/>
              <p14:nvPr/>
            </p14:nvContentPartPr>
            <p14:xfrm>
              <a:off x="2888234" y="1276771"/>
              <a:ext cx="1251720" cy="557280"/>
            </p14:xfrm>
          </p:contentPart>
        </mc:Choice>
        <mc:Fallback xmlns="">
          <p:pic>
            <p:nvPicPr>
              <p:cNvPr id="41" name="インク 40">
                <a:extLst>
                  <a:ext uri="{FF2B5EF4-FFF2-40B4-BE49-F238E27FC236}">
                    <a16:creationId xmlns:a16="http://schemas.microsoft.com/office/drawing/2014/main" id="{4ACCDE39-D79D-587C-E245-DC024D0C3100}"/>
                  </a:ext>
                </a:extLst>
              </p:cNvPr>
              <p:cNvPicPr/>
              <p:nvPr/>
            </p:nvPicPr>
            <p:blipFill>
              <a:blip r:embed="rId16"/>
              <a:stretch>
                <a:fillRect/>
              </a:stretch>
            </p:blipFill>
            <p:spPr>
              <a:xfrm>
                <a:off x="2834594" y="1169131"/>
                <a:ext cx="1359360" cy="772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インク 41">
                <a:extLst>
                  <a:ext uri="{FF2B5EF4-FFF2-40B4-BE49-F238E27FC236}">
                    <a16:creationId xmlns:a16="http://schemas.microsoft.com/office/drawing/2014/main" id="{F3825496-3E49-6996-70C1-67143992E714}"/>
                  </a:ext>
                </a:extLst>
              </p14:cNvPr>
              <p14:cNvContentPartPr/>
              <p14:nvPr/>
            </p14:nvContentPartPr>
            <p14:xfrm>
              <a:off x="3425354" y="2426611"/>
              <a:ext cx="2053800" cy="1049400"/>
            </p14:xfrm>
          </p:contentPart>
        </mc:Choice>
        <mc:Fallback xmlns="">
          <p:pic>
            <p:nvPicPr>
              <p:cNvPr id="42" name="インク 41">
                <a:extLst>
                  <a:ext uri="{FF2B5EF4-FFF2-40B4-BE49-F238E27FC236}">
                    <a16:creationId xmlns:a16="http://schemas.microsoft.com/office/drawing/2014/main" id="{F3825496-3E49-6996-70C1-67143992E714}"/>
                  </a:ext>
                </a:extLst>
              </p:cNvPr>
              <p:cNvPicPr/>
              <p:nvPr/>
            </p:nvPicPr>
            <p:blipFill>
              <a:blip r:embed="rId18"/>
              <a:stretch>
                <a:fillRect/>
              </a:stretch>
            </p:blipFill>
            <p:spPr>
              <a:xfrm>
                <a:off x="3371354" y="2318971"/>
                <a:ext cx="2161440" cy="1265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3" name="インク 42">
                <a:extLst>
                  <a:ext uri="{FF2B5EF4-FFF2-40B4-BE49-F238E27FC236}">
                    <a16:creationId xmlns:a16="http://schemas.microsoft.com/office/drawing/2014/main" id="{35F93948-0C0F-E47E-1204-FCABE95DDCBE}"/>
                  </a:ext>
                </a:extLst>
              </p14:cNvPr>
              <p14:cNvContentPartPr/>
              <p14:nvPr/>
            </p14:nvContentPartPr>
            <p14:xfrm>
              <a:off x="6851114" y="1337611"/>
              <a:ext cx="2920320" cy="2726640"/>
            </p14:xfrm>
          </p:contentPart>
        </mc:Choice>
        <mc:Fallback xmlns="">
          <p:pic>
            <p:nvPicPr>
              <p:cNvPr id="43" name="インク 42">
                <a:extLst>
                  <a:ext uri="{FF2B5EF4-FFF2-40B4-BE49-F238E27FC236}">
                    <a16:creationId xmlns:a16="http://schemas.microsoft.com/office/drawing/2014/main" id="{35F93948-0C0F-E47E-1204-FCABE95DDCBE}"/>
                  </a:ext>
                </a:extLst>
              </p:cNvPr>
              <p:cNvPicPr/>
              <p:nvPr/>
            </p:nvPicPr>
            <p:blipFill>
              <a:blip r:embed="rId20"/>
              <a:stretch>
                <a:fillRect/>
              </a:stretch>
            </p:blipFill>
            <p:spPr>
              <a:xfrm>
                <a:off x="6797114" y="1229971"/>
                <a:ext cx="3027960" cy="2942280"/>
              </a:xfrm>
              <a:prstGeom prst="rect">
                <a:avLst/>
              </a:prstGeom>
            </p:spPr>
          </p:pic>
        </mc:Fallback>
      </mc:AlternateContent>
    </p:spTree>
    <p:extLst>
      <p:ext uri="{BB962C8B-B14F-4D97-AF65-F5344CB8AC3E}">
        <p14:creationId xmlns:p14="http://schemas.microsoft.com/office/powerpoint/2010/main" val="267743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DB7C9E5-DFED-0E88-A563-194C56A7CB42}"/>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の発生が確認された場合、消失するまで機動部隊イータ</a:t>
            </a:r>
            <a:r>
              <a:rPr lang="en-US" altLang="ja-JP" dirty="0">
                <a:ln w="28575" cap="rnd" cmpd="sng">
                  <a:noFill/>
                  <a:prstDash val="lgDashDotDot"/>
                  <a:bevel/>
                </a:ln>
                <a:solidFill>
                  <a:sysClr val="windowText" lastClr="000000"/>
                </a:solidFill>
              </a:rPr>
              <a:t>-12</a:t>
            </a:r>
            <a:r>
              <a:rPr lang="ja-JP" altLang="en-US" dirty="0">
                <a:ln w="28575" cap="rnd" cmpd="sng">
                  <a:noFill/>
                  <a:prstDash val="lgDashDotDot"/>
                  <a:bevel/>
                </a:ln>
                <a:solidFill>
                  <a:sysClr val="windowText" lastClr="000000"/>
                </a:solidFill>
              </a:rPr>
              <a:t>（「</a:t>
            </a:r>
            <a:r>
              <a:rPr lang="en-US" altLang="ja-JP" dirty="0">
                <a:ln w="28575" cap="rnd" cmpd="sng">
                  <a:noFill/>
                  <a:prstDash val="lgDashDotDot"/>
                  <a:bevel/>
                </a:ln>
                <a:solidFill>
                  <a:sysClr val="windowText" lastClr="000000"/>
                </a:solidFill>
              </a:rPr>
              <a:t>Fe 0C°</a:t>
            </a:r>
            <a:r>
              <a:rPr lang="ja-JP" altLang="en-US" dirty="0">
                <a:ln w="28575" cap="rnd" cmpd="sng">
                  <a:noFill/>
                  <a:prstDash val="lgDashDotDot"/>
                  <a:bevel/>
                </a:ln>
                <a:solidFill>
                  <a:sysClr val="windowText" lastClr="000000"/>
                </a:solidFill>
              </a:rPr>
              <a:t>」）とミュー</a:t>
            </a:r>
            <a:r>
              <a:rPr lang="en-US" altLang="ja-JP" dirty="0">
                <a:ln w="28575" cap="rnd" cmpd="sng">
                  <a:noFill/>
                  <a:prstDash val="lgDashDotDot"/>
                  <a:bevel/>
                </a:ln>
                <a:solidFill>
                  <a:sysClr val="windowText" lastClr="000000"/>
                </a:solidFill>
              </a:rPr>
              <a:t>-7</a:t>
            </a:r>
            <a:r>
              <a:rPr lang="ja-JP" altLang="en-US" dirty="0">
                <a:ln w="28575" cap="rnd" cmpd="sng">
                  <a:noFill/>
                  <a:prstDash val="lgDashDotDot"/>
                  <a:bevel/>
                </a:ln>
                <a:solidFill>
                  <a:sysClr val="windowText" lastClr="000000"/>
                </a:solidFill>
              </a:rPr>
              <a:t>（「教区司祭」）によって確保と拘留を行ってください。</a:t>
            </a:r>
          </a:p>
        </p:txBody>
      </p:sp>
      <p:sp>
        <p:nvSpPr>
          <p:cNvPr id="5" name="正方形/長方形 4">
            <a:extLst>
              <a:ext uri="{FF2B5EF4-FFF2-40B4-BE49-F238E27FC236}">
                <a16:creationId xmlns:a16="http://schemas.microsoft.com/office/drawing/2014/main" id="{1A90446A-64CF-C9A4-575C-B59A12C2B337}"/>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grpSp>
        <p:nvGrpSpPr>
          <p:cNvPr id="12" name="グループ化 11">
            <a:extLst>
              <a:ext uri="{FF2B5EF4-FFF2-40B4-BE49-F238E27FC236}">
                <a16:creationId xmlns:a16="http://schemas.microsoft.com/office/drawing/2014/main" id="{44FFD38E-8F0B-89F4-9041-8CA8F1785DB8}"/>
              </a:ext>
            </a:extLst>
          </p:cNvPr>
          <p:cNvGrpSpPr/>
          <p:nvPr/>
        </p:nvGrpSpPr>
        <p:grpSpPr>
          <a:xfrm>
            <a:off x="3564412" y="2708404"/>
            <a:ext cx="1279013" cy="1088571"/>
            <a:chOff x="1521280" y="1393371"/>
            <a:chExt cx="3620183" cy="3081147"/>
          </a:xfrm>
          <a:effectLst>
            <a:glow rad="101600">
              <a:schemeClr val="accent2">
                <a:satMod val="175000"/>
                <a:alpha val="40000"/>
              </a:schemeClr>
            </a:glow>
          </a:effectLst>
        </p:grpSpPr>
        <p:sp>
          <p:nvSpPr>
            <p:cNvPr id="13" name="二等辺三角形 12">
              <a:extLst>
                <a:ext uri="{FF2B5EF4-FFF2-40B4-BE49-F238E27FC236}">
                  <a16:creationId xmlns:a16="http://schemas.microsoft.com/office/drawing/2014/main" id="{18B2B16F-3378-FBD2-59B8-881091FC19F2}"/>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737A88EA-400A-68D6-A5A4-2B0AB641DDEF}"/>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B48EA31-81ED-AEC7-9E4C-1A0746F87972}"/>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622BC01-31DD-E44B-0C3C-6E1594978755}"/>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315AEA3-FA6A-6090-5665-3A0AFED02B77}"/>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CC936373-C7AF-8CA7-30A5-F3EE4A1AF064}"/>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9BA6BDFB-8A7E-F90E-F5E6-00E18B53F872}"/>
              </a:ext>
            </a:extLst>
          </p:cNvPr>
          <p:cNvGrpSpPr/>
          <p:nvPr/>
        </p:nvGrpSpPr>
        <p:grpSpPr>
          <a:xfrm>
            <a:off x="888643" y="2837542"/>
            <a:ext cx="1279013" cy="1088571"/>
            <a:chOff x="1521280" y="1393371"/>
            <a:chExt cx="3620183" cy="3081147"/>
          </a:xfrm>
          <a:effectLst>
            <a:glow rad="228600">
              <a:schemeClr val="accent6">
                <a:satMod val="175000"/>
                <a:alpha val="40000"/>
              </a:schemeClr>
            </a:glow>
          </a:effectLst>
        </p:grpSpPr>
        <p:sp>
          <p:nvSpPr>
            <p:cNvPr id="20" name="二等辺三角形 19">
              <a:extLst>
                <a:ext uri="{FF2B5EF4-FFF2-40B4-BE49-F238E27FC236}">
                  <a16:creationId xmlns:a16="http://schemas.microsoft.com/office/drawing/2014/main" id="{11547059-23D8-B8E3-12CF-C026B07CA6C3}"/>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1092F0D0-9CA4-3BF5-8DBD-6EEDF29B9D08}"/>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5D8E4E6-EB1A-A4F2-F4AA-6046BD1F7387}"/>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19330F0-60AA-BD63-5F03-1DA434E881FD}"/>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68F26C9-BE7E-CD0B-95A3-55E682810DAD}"/>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F9597415-D830-EA44-19AC-B4477078DBB0}"/>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楕円 27">
            <a:extLst>
              <a:ext uri="{FF2B5EF4-FFF2-40B4-BE49-F238E27FC236}">
                <a16:creationId xmlns:a16="http://schemas.microsoft.com/office/drawing/2014/main" id="{D03F7B57-DF42-9DA2-60EF-5322A203678D}"/>
              </a:ext>
            </a:extLst>
          </p:cNvPr>
          <p:cNvSpPr/>
          <p:nvPr/>
        </p:nvSpPr>
        <p:spPr>
          <a:xfrm>
            <a:off x="5513500" y="1057754"/>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D8A4053-EAC7-ACA4-2BE8-1A426DBBB13D}"/>
              </a:ext>
            </a:extLst>
          </p:cNvPr>
          <p:cNvSpPr/>
          <p:nvPr/>
        </p:nvSpPr>
        <p:spPr>
          <a:xfrm>
            <a:off x="6464368" y="1563735"/>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02A5F43C-B78B-367B-9DB2-4D4EF0E7EC46}"/>
              </a:ext>
            </a:extLst>
          </p:cNvPr>
          <p:cNvSpPr/>
          <p:nvPr/>
        </p:nvSpPr>
        <p:spPr>
          <a:xfrm>
            <a:off x="7746765" y="525254"/>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CAE3180-283C-1B39-DF3C-F6964BE1812F}"/>
              </a:ext>
            </a:extLst>
          </p:cNvPr>
          <p:cNvSpPr/>
          <p:nvPr/>
        </p:nvSpPr>
        <p:spPr>
          <a:xfrm>
            <a:off x="8279447" y="2541960"/>
            <a:ext cx="2786743" cy="278674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40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repeatCount="indefinite" autoRev="1" fill="hold" nodeType="withEffect">
                                  <p:stCondLst>
                                    <p:cond delay="0"/>
                                  </p:stCondLst>
                                  <p:childTnLst>
                                    <p:animMotion origin="layout" path="M -0.00495 -0.00741 L -0.00495 -0.00718 C -0.03086 -0.01204 -0.05794 -0.00741 -0.08255 -0.02153 C -0.10026 -0.03195 -0.11341 -0.0588 -0.12812 -0.07871 C -0.1375 -0.09144 -0.16628 -0.11412 -0.15495 -0.11922 C -0.12122 -0.13473 -0.08542 -0.11528 -0.05052 -0.11459 L 0.14909 -0.11204 L -0.29414 -0.06459 C -0.30846 -0.0625 -0.35 -0.04329 -0.33568 -0.04306 C -0.27747 -0.04213 -0.21966 -0.05579 -0.16146 -0.06204 C 0.01068 -0.13125 0.18633 -0.17825 0.35534 -0.26922 C 0.38412 -0.28473 0.4431 -0.33797 0.42227 -0.37639 C 0.39167 -0.43311 0.33398 -0.38588 0.28971 -0.39075 C 0.11328 -0.33982 -0.06693 -0.32176 -0.23919 -0.23843 C -0.32565 -0.19653 -0.36055 0.02731 -0.23659 0.07847 C -0.11354 0.12893 0.01602 0.08634 0.14245 0.09027 C 0.15573 0.05763 0.1819 0.03287 0.18255 -0.00741 C 0.18711 -0.25718 -0.00117 -0.0919 -0.04779 -0.07871 C -0.10104 -0.00417 -0.16003 0.05879 -0.20716 0.14513 C -0.22409 0.17592 -0.2474 0.22685 -0.23529 0.26412 C -0.22552 0.29375 -0.20065 0.23287 -0.18437 0.21412 C 0.24102 -0.27547 0.1069 -0.04237 0.31523 -0.4669 C 0.31029 -0.47547 0.30651 -0.49908 0.30039 -0.49283 C -0.01198 -0.17362 0.06224 -0.29121 -0.08255 0.15463 C -0.08932 0.21643 -0.10521 0.27731 -0.10273 0.34027 C -0.10182 0.36273 -0.08021 0.31226 -0.07721 0.29027 C -0.04857 0.07338 -0.03047 -0.14746 -0.00911 -0.3669 C -0.00221 -0.43635 0.00143 -0.50625 0.00716 -0.57616 C 0.00794 -0.58635 0.00651 -0.55556 0.00573 -0.54537 C -0.00599 -0.38588 -0.0194 -0.22662 -0.03047 -0.0669 C -0.03815 0.04722 -0.04375 0.1618 -0.05052 0.27592 C -0.02279 0.35439 0.01159 0.51319 0.07409 0.23796 C 0.11823 0.04305 0.12396 -0.17269 0.14635 -0.37871 C 0.15026 -0.41412 0.17305 -0.48218 0.15313 -0.48565 C 0.13229 -0.48936 0.1405 -0.41575 0.13307 -0.38125 C 0.10729 -0.2632 0.07721 -0.14838 0.05404 -0.02871 C 0.03659 0.06064 0.02604 0.15416 0.0112 0.24513 C 0.00599 0.27638 -0.00052 0.30694 -0.00625 0.33796 C -0.00182 0.24027 0.00117 0.14236 0.00716 0.04513 C 0.02135 -0.18936 0.0375 -0.42338 0.05404 -0.65718 C 0.05482 -0.66945 0.06146 -0.70463 0.05938 -0.69283 C -0.11055 0.2375 -0.06484 -0.13496 -0.12552 0.47129 C 0.08958 0.51782 0.14479 0.55578 0.4263 0.21643 C 0.46159 0.17407 0.41419 0.04282 0.37682 0.00694 C 0.28802 -0.07778 0.18034 -0.07246 0.08203 -0.11204 C -0.02891 -0.09375 -0.20117 -0.12662 -0.2901 0.05925 C -0.31354 0.10833 -0.30703 0.18472 -0.31549 0.24745 C -0.1138 0.30254 -0.00482 0.39027 0.19466 0.10463 C 0.23372 0.04861 0.20443 -0.07315 0.20938 -0.16204 C 0.05417 -0.21829 -0.16094 -0.39561 -0.32083 -0.19537 C -0.35742 -0.14977 -0.36198 -0.05417 -0.38255 0.01643 C -0.16628 0.40763 -0.24414 0.33773 0.35404 0.09976 C 0.41107 0.07708 0.4263 -0.06366 0.4625 -0.14537 C 0.45039 -0.21135 0.46445 -0.32825 0.4263 -0.34306 C 0.08516 -0.47593 0.04037 -0.35926 -0.19909 -0.12408 C -0.2237 -0.03125 -0.26172 0.0537 -0.27266 0.15463 C -0.31927 0.58449 0.16107 0.3375 0.18932 0.33796 C 0.20208 0.29444 0.34766 -0.0919 0.29505 -0.22408 C 0.26758 -0.29306 0.20495 -0.27801 0.15977 -0.3051 C -0.06797 -0.09329 -0.04375 -0.21412 -0.12005 0.20208 C -0.13242 0.26967 -0.16094 0.34976 -0.14154 0.4118 C -0.12539 0.46365 -0.11966 0.29976 -0.10677 0.24513 C -0.03763 -0.04746 -0.06133 0.03055 0.0138 -0.16459 C 0.00912 0.18773 0.01615 -0.09954 -0.00911 0.36643 C -0.01055 0.39745 -0.01654 0.42963 -0.01159 0.45925 C -0.00963 0.47129 -0.00156 0.44166 0.00182 0.43078 C 0.03425 0.32152 0.06432 0.21018 0.09544 0.09976 C 0.11823 -0.0875 0.16641 -0.27061 0.1638 -0.46227 C 0.16315 -0.5088 0.11328 -0.51389 0.0875 -0.50232 C 0.02513 -0.47431 -0.02773 -0.40093 -0.08542 -0.35024 C -0.08737 -0.34584 -0.2806 -0.01713 -0.22331 0.10208 C -0.18581 0.18009 -0.11341 0.16412 -0.05846 0.19513 C -0.02708 0.16967 0.38464 0.03518 0.39557 -0.30024 C 0.39701 -0.34607 0.375 -0.38426 0.36471 -0.42639 C 0.06563 -0.41412 0.01471 -0.46968 -0.27669 -0.17176 C -0.32292 -0.12431 -0.34362 -0.02408 -0.37708 0.04976 C -0.36419 0.12361 -0.38125 0.25925 -0.33828 0.27129 C 0.15638 0.40995 0.19961 0.33402 0.53086 0.10925 C 0.52773 -0.01042 0.56836 -0.16412 0.52135 -0.25024 C 0.36341 -0.54028 -0.10208 -0.36181 -0.23125 -0.34306 C -0.23841 -0.33264 -0.4556 -0.1007 -0.38385 0.04745 C -0.34375 0.12986 -0.26862 0.12199 -0.2112 0.15925 C -0.05404 0.12523 0.1224 0.24097 0.17057 -0.0669 C 0.18255 -0.14422 0.17591 -0.22732 0.17852 -0.30741 C 0.13307 -0.32176 0.08685 -0.37014 0.04193 -0.35024 C -0.05521 -0.30741 -0.06094 -0.18959 -0.08398 -0.06204 C -0.08581 -0.03218 -0.10195 0.07384 -0.07721 0.10925 C -0.07148 0.11759 -0.06302 0.103 -0.05586 0.09976 C -0.04427 0.08634 -0.03138 0.07569 -0.02096 0.05925 C -0.01549 0.05046 -0.01237 0.03773 -0.00911 0.02592 C -0.00742 0.02083 -0.00885 0.01296 -0.00625 0.00925 C -0.00013 0.00069 0.00807 -0.00186 0.0151 -0.00741 C 0.01784 -0.01297 0.02448 -0.03102 0.02318 -0.02408 C 0.02018 -0.00787 0.01641 0.00902 0.00977 0.02129 C 0.00547 0.02916 -0.00182 0.02916 -0.00755 0.0331 C -0.00807 0.01805 -0.00404 0.00023 -0.00911 -0.01204 C -0.01159 -0.01875 -0.01862 -0.00718 -0.02096 -0.00024 C -0.02669 0.0162 -0.02812 0.03634 -0.03177 0.05463 C -0.03216 0.05925 -0.03542 0.06597 -0.03307 0.06875 C -0.02031 0.08518 -0.01081 0.06713 -0.00091 0.05694 C 0.00091 0.04745 0.0026 0.03773 0.00443 0.02847 C 0.00521 0.0243 0.00651 0.0206 0.00716 0.01643 C 0.00794 0.01111 0.00807 0.00532 0.00846 -0.00024 L 0.00846 4.44444E-6 " pathEditMode="relative" rAng="0" ptsTypes="AAAAAAAAAAAAAAAAAAAAAAAAAAAAAAAAAAAAAAAAAAAAAAAAAAAAAAAAAAAAAAAAAAAAAAAAAAAAAAAAAAAAAAAAAAAAAAAAAAAAAAAA">
                                      <p:cBhvr>
                                        <p:cTn id="8" dur="2000" fill="hold"/>
                                        <p:tgtEl>
                                          <p:spTgt spid="12"/>
                                        </p:tgtEl>
                                        <p:attrNameLst>
                                          <p:attrName>ppt_x</p:attrName>
                                          <p:attrName>ppt_y</p:attrName>
                                        </p:attrNameLst>
                                      </p:cBhvr>
                                      <p:rCtr x="7786" y="-8958"/>
                                    </p:animMotion>
                                  </p:childTnLst>
                                </p:cTn>
                              </p:par>
                              <p:par>
                                <p:cTn id="9" presetID="0" presetClass="path" presetSubtype="0" repeatCount="indefinite" autoRev="1" fill="hold" grpId="0" nodeType="withEffect">
                                  <p:stCondLst>
                                    <p:cond delay="0"/>
                                  </p:stCondLst>
                                  <p:childTnLst>
                                    <p:animMotion origin="layout" path="M -0.00495 -0.00741 L -0.00495 -0.00718 C -0.03086 -0.01204 -0.05794 -0.00741 -0.08255 -0.02153 C -0.10026 -0.03195 -0.11341 -0.0588 -0.12812 -0.07871 C -0.1375 -0.09144 -0.16628 -0.11412 -0.15495 -0.11922 C -0.12122 -0.13473 -0.08542 -0.11528 -0.05052 -0.11459 L 0.14909 -0.11204 L -0.29414 -0.06459 C -0.30846 -0.0625 -0.35 -0.04329 -0.33568 -0.04306 C -0.27747 -0.04213 -0.21966 -0.05579 -0.16146 -0.06204 C 0.01068 -0.13125 0.18633 -0.17825 0.35534 -0.26922 C 0.38412 -0.28473 0.4431 -0.33797 0.42227 -0.37639 C 0.39167 -0.43311 0.33398 -0.38588 0.28971 -0.39075 C 0.11328 -0.33982 -0.06693 -0.32176 -0.23919 -0.23843 C -0.32565 -0.19653 -0.36055 0.02731 -0.23659 0.07847 C -0.11354 0.12893 0.01602 0.08634 0.14245 0.09027 C 0.15573 0.05763 0.1819 0.03287 0.18255 -0.00741 C 0.18711 -0.25718 -0.00117 -0.0919 -0.04779 -0.07871 C -0.10104 -0.00417 -0.16003 0.05879 -0.20716 0.14513 C -0.22409 0.17592 -0.2474 0.22685 -0.23529 0.26412 C -0.22552 0.29375 -0.20065 0.23287 -0.18437 0.21412 C 0.24102 -0.27547 0.1069 -0.04237 0.31523 -0.4669 C 0.31029 -0.47547 0.30651 -0.49908 0.30039 -0.49283 C -0.01198 -0.17362 0.06224 -0.29121 -0.08255 0.15463 C -0.08932 0.21643 -0.10521 0.27731 -0.10273 0.34027 C -0.10182 0.36273 -0.08021 0.31226 -0.07721 0.29027 C -0.04857 0.07338 -0.03047 -0.14746 -0.00911 -0.3669 C -0.00221 -0.43635 0.00143 -0.50625 0.00716 -0.57616 C 0.00794 -0.58635 0.00651 -0.55556 0.00573 -0.54537 C -0.00599 -0.38588 -0.0194 -0.22662 -0.03047 -0.0669 C -0.03815 0.04722 -0.04375 0.1618 -0.05052 0.27592 C -0.02279 0.35439 0.01159 0.51319 0.07409 0.23796 C 0.11823 0.04305 0.12396 -0.17269 0.14635 -0.37871 C 0.15026 -0.41412 0.17305 -0.48218 0.15313 -0.48565 C 0.13229 -0.48936 0.1405 -0.41575 0.13307 -0.38125 C 0.10729 -0.2632 0.07721 -0.14838 0.05404 -0.02871 C 0.03659 0.06064 0.02604 0.15416 0.0112 0.24513 C 0.00599 0.27638 -0.00052 0.30694 -0.00625 0.33796 C -0.00182 0.24027 0.00117 0.14236 0.00716 0.04513 C 0.02135 -0.18936 0.0375 -0.42338 0.05404 -0.65718 C 0.05482 -0.66945 0.06146 -0.70463 0.05938 -0.69283 C -0.11055 0.2375 -0.06484 -0.13496 -0.12552 0.47129 C 0.08958 0.51782 0.14479 0.55578 0.4263 0.21643 C 0.46159 0.17407 0.41419 0.04282 0.37682 0.00694 C 0.28802 -0.07778 0.18034 -0.07246 0.08203 -0.11204 C -0.02891 -0.09375 -0.20117 -0.12662 -0.2901 0.05925 C -0.31354 0.10833 -0.30703 0.18472 -0.31549 0.24745 C -0.1138 0.30254 -0.00482 0.39027 0.19466 0.10463 C 0.23372 0.04861 0.20443 -0.07315 0.20938 -0.16204 C 0.05417 -0.21829 -0.16094 -0.39561 -0.32083 -0.19537 C -0.35742 -0.14977 -0.36198 -0.05417 -0.38255 0.01643 C -0.16628 0.40763 -0.24414 0.33773 0.35404 0.09976 C 0.41107 0.07708 0.4263 -0.06366 0.4625 -0.14537 C 0.45039 -0.21135 0.46445 -0.32825 0.4263 -0.34306 C 0.08516 -0.47593 0.04037 -0.35926 -0.19909 -0.12408 C -0.2237 -0.03125 -0.26172 0.0537 -0.27266 0.15463 C -0.31927 0.58449 0.16107 0.3375 0.18932 0.33796 C 0.20208 0.29444 0.34766 -0.0919 0.29505 -0.22408 C 0.26758 -0.29306 0.20495 -0.27801 0.15977 -0.3051 C -0.06797 -0.09329 -0.04375 -0.21412 -0.12005 0.20208 C -0.13242 0.26967 -0.16094 0.34976 -0.14154 0.4118 C -0.12539 0.46365 -0.11966 0.29976 -0.10677 0.24513 C -0.03763 -0.04746 -0.06133 0.03055 0.0138 -0.16459 C 0.00912 0.18773 0.01615 -0.09954 -0.00911 0.36643 C -0.01055 0.39745 -0.01654 0.42963 -0.01159 0.45925 C -0.00963 0.47129 -0.00156 0.44166 0.00182 0.43078 C 0.03425 0.32152 0.06432 0.21018 0.09544 0.09976 C 0.11823 -0.0875 0.16641 -0.27061 0.1638 -0.46227 C 0.16315 -0.5088 0.11328 -0.51389 0.0875 -0.50232 C 0.02513 -0.47431 -0.02773 -0.40093 -0.08542 -0.35024 C -0.08737 -0.34584 -0.2806 -0.01713 -0.22331 0.10208 C -0.18581 0.18009 -0.11341 0.16412 -0.05846 0.19513 C -0.02708 0.16967 0.38464 0.03518 0.39557 -0.30024 C 0.39701 -0.34607 0.375 -0.38426 0.36471 -0.42639 C 0.06563 -0.41412 0.01471 -0.46968 -0.27669 -0.17176 C -0.32292 -0.12431 -0.34362 -0.02408 -0.37708 0.04976 C -0.36419 0.12361 -0.38125 0.25925 -0.33828 0.27129 C 0.15638 0.40995 0.19961 0.33402 0.53086 0.10925 C 0.52773 -0.01042 0.56836 -0.16412 0.52135 -0.25024 C 0.36341 -0.54028 -0.10208 -0.36181 -0.23125 -0.34306 C -0.23841 -0.33264 -0.4556 -0.1007 -0.38385 0.04745 C -0.34375 0.12986 -0.26862 0.12199 -0.2112 0.15925 C -0.05404 0.12523 0.1224 0.24097 0.17057 -0.0669 C 0.18255 -0.14422 0.17591 -0.22732 0.17852 -0.30741 C 0.13307 -0.32176 0.08685 -0.37014 0.04193 -0.35024 C -0.05521 -0.30741 -0.06094 -0.18959 -0.08398 -0.06204 C -0.08581 -0.03218 -0.10195 0.07384 -0.07721 0.10925 C -0.07148 0.11759 -0.06302 0.103 -0.05586 0.09976 C -0.04427 0.08634 -0.03138 0.07569 -0.02096 0.05925 C -0.01549 0.05046 -0.01237 0.03773 -0.00911 0.02592 C -0.00742 0.02083 -0.00885 0.01296 -0.00625 0.00925 C -0.00013 0.00069 0.00807 -0.00186 0.0151 -0.00741 C 0.01784 -0.01297 0.02448 -0.03102 0.02318 -0.02408 C 0.02018 -0.00787 0.01641 0.00902 0.00977 0.02129 C 0.00547 0.02916 -0.00182 0.02916 -0.00755 0.0331 C -0.00807 0.01805 -0.00404 0.00023 -0.00911 -0.01204 C -0.01159 -0.01875 -0.01862 -0.00718 -0.02096 -0.00024 C -0.02669 0.0162 -0.02812 0.03634 -0.03177 0.05463 C -0.03216 0.05925 -0.03542 0.06597 -0.03307 0.06875 C -0.02031 0.08518 -0.01081 0.06713 -0.00091 0.05694 C 0.00091 0.04745 0.0026 0.03773 0.00443 0.02847 C 0.00521 0.0243 0.00651 0.0206 0.00716 0.01643 C 0.00794 0.01111 0.00807 0.00532 0.00846 -0.00024 L 0.00846 4.44444E-6 " pathEditMode="relative" rAng="0" ptsTypes="AAAAAAAAAAAAAAAAAAAAAAAAAAAAAAAAAAAAAAAAAAAAAAAAAAAAAAAAAAAAAAAAAAAAAAAAAAAAAAAAAAAAAAAAAAAAAAAAAAAAAAAA">
                                      <p:cBhvr>
                                        <p:cTn id="10" dur="2000" fill="hold"/>
                                        <p:tgtEl>
                                          <p:spTgt spid="28"/>
                                        </p:tgtEl>
                                        <p:attrNameLst>
                                          <p:attrName>ppt_x</p:attrName>
                                          <p:attrName>ppt_y</p:attrName>
                                        </p:attrNameLst>
                                      </p:cBhvr>
                                      <p:rCtr x="7786" y="-8958"/>
                                    </p:animMotion>
                                  </p:childTnLst>
                                </p:cTn>
                              </p:par>
                              <p:par>
                                <p:cTn id="11" presetID="0" presetClass="path" presetSubtype="0" repeatCount="indefinite" autoRev="1" fill="hold" grpId="0" nodeType="withEffect">
                                  <p:stCondLst>
                                    <p:cond delay="0"/>
                                  </p:stCondLst>
                                  <p:childTnLst>
                                    <p:animMotion origin="layout" path="M -0.00495 -0.00741 L -0.00495 -0.00718 C -0.03086 -0.01204 -0.05794 -0.00741 -0.08255 -0.02153 C -0.10026 -0.03195 -0.11341 -0.0588 -0.12812 -0.07871 C -0.1375 -0.09144 -0.16627 -0.11412 -0.15495 -0.11921 C -0.12122 -0.13472 -0.08542 -0.11528 -0.05052 -0.11458 L 0.14909 -0.11204 L -0.29414 -0.06458 C -0.30846 -0.0625 -0.35 -0.04329 -0.33568 -0.04306 C -0.27747 -0.04213 -0.21966 -0.05579 -0.16146 -0.06204 C 0.01068 -0.13125 0.18633 -0.17824 0.35534 -0.26921 C 0.38412 -0.28472 0.4431 -0.33796 0.42227 -0.37639 C 0.39167 -0.4331 0.33399 -0.38588 0.28971 -0.39074 C 0.11328 -0.33982 -0.06693 -0.32176 -0.23919 -0.23843 C -0.32565 -0.19653 -0.36055 0.02731 -0.23659 0.07847 C -0.11354 0.12893 0.01602 0.08634 0.14245 0.09028 C 0.15573 0.05764 0.1819 0.03287 0.18255 -0.00741 C 0.18711 -0.25718 -0.00117 -0.0919 -0.04779 -0.07871 C -0.10104 -0.00417 -0.16002 0.05879 -0.20716 0.14514 C -0.22409 0.17592 -0.24739 0.22685 -0.23529 0.26412 C -0.22552 0.29375 -0.20065 0.23287 -0.18437 0.21412 C 0.24102 -0.27546 0.1069 -0.04236 0.31524 -0.4669 C 0.31029 -0.47546 0.30651 -0.49908 0.30039 -0.49283 C -0.01198 -0.17361 0.06224 -0.29121 -0.08255 0.15463 C -0.08932 0.21643 -0.10521 0.27731 -0.10273 0.34028 C -0.10182 0.36273 -0.08021 0.31227 -0.07721 0.29028 C -0.04857 0.07338 -0.03047 -0.14746 -0.00911 -0.3669 C -0.00221 -0.43634 0.00143 -0.50602 0.00716 -0.57616 C 0.00794 -0.58634 0.00651 -0.55556 0.00573 -0.54537 C -0.00599 -0.38588 -0.0194 -0.22662 -0.03047 -0.0669 C -0.03815 0.04722 -0.04375 0.1618 -0.05052 0.27592 C -0.02279 0.3544 0.01159 0.51319 0.07409 0.23796 C 0.11823 0.04305 0.12396 -0.17269 0.14636 -0.37871 C 0.15026 -0.41412 0.17305 -0.48218 0.15313 -0.48542 C 0.13229 -0.48912 0.1405 -0.41574 0.13307 -0.38125 C 0.10729 -0.2632 0.07721 -0.14838 0.05404 -0.02871 C 0.03659 0.06065 0.02604 0.15417 0.0112 0.24514 C 0.00599 0.27639 -0.00052 0.30694 -0.00625 0.33796 C -0.00182 0.24028 0.00117 0.14236 0.00716 0.04514 C 0.02136 -0.18935 0.0375 -0.42338 0.05404 -0.65718 C 0.05482 -0.66945 0.06146 -0.70463 0.05938 -0.69283 C -0.11055 0.2375 -0.06484 -0.13496 -0.12552 0.47129 C 0.08958 0.51782 0.14479 0.55579 0.4263 0.21643 C 0.46159 0.17407 0.41419 0.04282 0.37682 0.00694 C 0.28802 -0.07778 0.18034 -0.07246 0.08203 -0.11204 C -0.02891 -0.09375 -0.20117 -0.12662 -0.2901 0.05926 C -0.31354 0.10833 -0.30703 0.18472 -0.31549 0.24745 C -0.1138 0.30254 -0.00482 0.39028 0.19466 0.10463 C 0.23373 0.04861 0.20443 -0.07315 0.20938 -0.16204 C 0.05417 -0.21829 -0.16094 -0.3956 -0.32083 -0.19537 C -0.35742 -0.14977 -0.36198 -0.05417 -0.38255 0.01643 C -0.16627 0.40764 -0.24414 0.33773 0.35404 0.09977 C 0.41107 0.07708 0.4263 -0.06366 0.4625 -0.14537 C 0.45039 -0.21134 0.46445 -0.32824 0.4263 -0.34306 C 0.08516 -0.47593 0.04037 -0.35926 -0.19909 -0.12408 C -0.2237 -0.03125 -0.26172 0.0537 -0.27266 0.15463 C -0.31927 0.58449 0.16107 0.3375 0.18932 0.33796 C 0.20208 0.29444 0.34766 -0.0919 0.29505 -0.22408 C 0.26758 -0.29306 0.20495 -0.27801 0.15977 -0.30509 C -0.06797 -0.09329 -0.04375 -0.21412 -0.12005 0.20208 C -0.13242 0.26967 -0.16094 0.34977 -0.14154 0.4118 C -0.12539 0.46366 -0.11966 0.29977 -0.10677 0.24514 C -0.03763 -0.04746 -0.06133 0.03055 0.0138 -0.16458 C 0.00912 0.18773 0.01615 -0.09954 -0.00911 0.36643 C -0.01055 0.39745 -0.01654 0.42963 -0.01159 0.45926 C -0.00963 0.47129 -0.00156 0.44167 0.00182 0.43079 C 0.03425 0.32153 0.06432 0.21018 0.09544 0.09977 C 0.11823 -0.0875 0.16641 -0.2706 0.1638 -0.46227 C 0.16315 -0.50857 0.11328 -0.51389 0.0875 -0.50232 C 0.02513 -0.47408 -0.02773 -0.40093 -0.08542 -0.35023 C -0.08737 -0.34583 -0.2806 -0.01713 -0.22331 0.10208 C -0.18581 0.18009 -0.11341 0.16412 -0.05846 0.19514 C -0.02708 0.16967 0.38464 0.03518 0.39557 -0.30023 C 0.39701 -0.34607 0.375 -0.38426 0.36471 -0.42639 C 0.06563 -0.41412 0.01471 -0.46945 -0.27669 -0.17176 C -0.32292 -0.12431 -0.34362 -0.02408 -0.37708 0.04977 C -0.36419 0.12361 -0.38125 0.25926 -0.33828 0.27129 C 0.15638 0.40995 0.19961 0.33403 0.53086 0.10926 C 0.52774 -0.01042 0.56836 -0.16412 0.52136 -0.25023 C 0.36341 -0.54028 -0.10208 -0.36181 -0.23125 -0.34306 C -0.23841 -0.33264 -0.4556 -0.1007 -0.38385 0.04745 C -0.34375 0.12986 -0.26862 0.12199 -0.2112 0.15926 C -0.05404 0.12523 0.1224 0.24097 0.17057 -0.0669 C 0.18255 -0.14421 0.17591 -0.22732 0.17852 -0.30741 C 0.13307 -0.32176 0.08685 -0.37014 0.04193 -0.35023 C -0.05521 -0.30741 -0.06094 -0.18958 -0.08398 -0.06204 C -0.08581 -0.03218 -0.10195 0.07384 -0.07721 0.10926 C -0.07148 0.11759 -0.06302 0.10301 -0.05586 0.09977 C -0.04427 0.08634 -0.03138 0.07569 -0.02096 0.05926 C -0.01549 0.05046 -0.01237 0.03773 -0.00911 0.02592 C -0.00742 0.02083 -0.00885 0.01296 -0.00625 0.00926 C -0.00013 0.00069 0.00807 -0.00185 0.01511 -0.00741 C 0.01784 -0.01296 0.02448 -0.03102 0.02318 -0.02408 C 0.02018 -0.00787 0.01641 0.00903 0.00977 0.02129 C 0.00547 0.02917 -0.00182 0.02917 -0.00755 0.0331 C -0.00807 0.01805 -0.00404 0.00023 -0.00911 -0.01204 C -0.01159 -0.01875 -0.01862 -0.00718 -0.02096 -0.00023 C -0.02669 0.0162 -0.02812 0.03634 -0.03177 0.05463 C -0.03216 0.05926 -0.03542 0.06597 -0.03307 0.06875 C -0.02031 0.08518 -0.01081 0.06713 -0.00091 0.05694 C 0.00091 0.04745 0.00261 0.03773 0.00443 0.02847 C 0.00521 0.0243 0.00651 0.0206 0.00716 0.01643 C 0.00794 0.01111 0.00807 0.00532 0.00846 -0.00023 L 0.00846 1.48148E-6 " pathEditMode="relative" rAng="0" ptsTypes="AAAAAAAAAAAAAAAAAAAAAAAAAAAAAAAAAAAAAAAAAAAAAAAAAAAAAAAAAAAAAAAAAAAAAAAAAAAAAAAAAAAAAAAAAAAAAAAAAAAAAAAA">
                                      <p:cBhvr>
                                        <p:cTn id="12" dur="2000" fill="hold"/>
                                        <p:tgtEl>
                                          <p:spTgt spid="30"/>
                                        </p:tgtEl>
                                        <p:attrNameLst>
                                          <p:attrName>ppt_x</p:attrName>
                                          <p:attrName>ppt_y</p:attrName>
                                        </p:attrNameLst>
                                      </p:cBhvr>
                                      <p:rCtr x="7773" y="-8958"/>
                                    </p:animMotion>
                                  </p:childTnLst>
                                </p:cTn>
                              </p:par>
                              <p:par>
                                <p:cTn id="13" presetID="0" presetClass="path" presetSubtype="0" repeatCount="indefinite" autoRev="1" fill="hold" grpId="0" nodeType="withEffect">
                                  <p:stCondLst>
                                    <p:cond delay="0"/>
                                  </p:stCondLst>
                                  <p:childTnLst>
                                    <p:animMotion origin="layout" path="M -0.00495 -0.00741 L -0.00495 -0.00718 C -0.03086 -0.01204 -0.05794 -0.00741 -0.08255 -0.02153 C -0.10026 -0.03194 -0.11341 -0.0588 -0.12813 -0.0787 C -0.1375 -0.09144 -0.16628 -0.11412 -0.15495 -0.11921 C -0.12122 -0.13472 -0.08542 -0.11528 -0.05052 -0.11458 L 0.14909 -0.11204 L -0.29414 -0.06458 C -0.30846 -0.0625 -0.35 -0.04329 -0.33568 -0.04306 C -0.27747 -0.04213 -0.21966 -0.05579 -0.16146 -0.06204 C 0.01068 -0.13125 0.18633 -0.17824 0.35534 -0.26921 C 0.38411 -0.28472 0.4431 -0.33796 0.42227 -0.37616 C 0.39167 -0.4331 0.33398 -0.38565 0.28971 -0.39074 C 0.11328 -0.33958 -0.06693 -0.32176 -0.23919 -0.23843 C -0.32565 -0.19653 -0.36055 0.02731 -0.23659 0.07847 C -0.11354 0.12893 0.01602 0.08634 0.14245 0.09028 C 0.15573 0.05764 0.1819 0.03287 0.18255 -0.00741 C 0.18711 -0.25718 -0.00117 -0.0919 -0.04779 -0.0787 C -0.10104 -0.00417 -0.16003 0.0588 -0.20716 0.14514 C -0.22409 0.17593 -0.2474 0.22685 -0.23529 0.26412 C -0.22552 0.29375 -0.20065 0.23287 -0.18438 0.21412 C 0.24102 -0.27546 0.1069 -0.04236 0.31523 -0.4669 C 0.31029 -0.47546 0.30651 -0.49907 0.30039 -0.49282 C -0.01198 -0.17361 0.06224 -0.2912 -0.08255 0.15463 C -0.08932 0.21643 -0.10521 0.27731 -0.10273 0.34028 C -0.10182 0.36273 -0.08021 0.31227 -0.07721 0.29028 C -0.04857 0.07338 -0.03047 -0.14745 -0.00912 -0.3669 C -0.00221 -0.43634 0.00143 -0.50579 0.00716 -0.57616 C 0.00794 -0.58634 0.00651 -0.55556 0.00573 -0.54537 C -0.00599 -0.38565 -0.0194 -0.22662 -0.03047 -0.0669 C -0.03815 0.04722 -0.04375 0.16181 -0.05052 0.27593 C -0.02279 0.3544 0.01159 0.51319 0.07409 0.23796 C 0.11823 0.04306 0.12396 -0.17269 0.14635 -0.3787 C 0.15026 -0.41412 0.17305 -0.48218 0.15312 -0.48542 C 0.13229 -0.48889 0.14049 -0.41574 0.13307 -0.38102 C 0.10729 -0.26319 0.07721 -0.14838 0.05404 -0.0287 C 0.03659 0.06065 0.02604 0.15417 0.0112 0.24514 C 0.00599 0.27639 -0.00052 0.30694 -0.00625 0.33796 C -0.00182 0.24028 0.00117 0.14236 0.00716 0.04514 C 0.02135 -0.18935 0.0375 -0.42338 0.05404 -0.65718 C 0.05482 -0.66944 0.06146 -0.70463 0.05937 -0.69282 C -0.11055 0.2375 -0.06484 -0.13495 -0.12552 0.4713 C 0.08958 0.51782 0.14479 0.55579 0.4263 0.21643 C 0.46159 0.17407 0.41419 0.04282 0.37682 0.00694 C 0.28802 -0.07778 0.18034 -0.07245 0.08203 -0.11204 C -0.02891 -0.09375 -0.20117 -0.12662 -0.2901 0.05926 C -0.31354 0.10833 -0.30703 0.18472 -0.3155 0.24745 C -0.1138 0.30255 -0.00482 0.39028 0.19466 0.10463 C 0.23372 0.04861 0.20443 -0.07315 0.20937 -0.16204 C 0.05417 -0.21829 -0.16094 -0.3956 -0.32083 -0.19537 C -0.35742 -0.14977 -0.36198 -0.05417 -0.38255 0.01643 C -0.16628 0.40764 -0.24414 0.33773 0.35404 0.09977 C 0.41107 0.07708 0.4263 -0.06366 0.4625 -0.14537 C 0.45039 -0.21134 0.46445 -0.32801 0.4263 -0.34306 C 0.08516 -0.47593 0.04036 -0.35903 -0.19909 -0.12407 C -0.2237 -0.03125 -0.26172 0.0537 -0.27266 0.15463 C -0.31927 0.58449 0.16107 0.3375 0.18932 0.33796 C 0.20208 0.29444 0.34766 -0.0919 0.29505 -0.22407 C 0.26758 -0.29306 0.20495 -0.27801 0.15977 -0.30486 C -0.06797 -0.09329 -0.04375 -0.21412 -0.12005 0.20208 C -0.13242 0.26968 -0.16094 0.34977 -0.14154 0.41181 C -0.12539 0.46366 -0.11966 0.29977 -0.10677 0.24514 C -0.03763 -0.04745 -0.06133 0.03056 0.0138 -0.16458 C 0.00911 0.18773 0.01615 -0.09954 -0.00912 0.36643 C -0.01055 0.39745 -0.01654 0.42963 -0.01159 0.45926 C -0.00964 0.4713 -0.00156 0.44167 0.00182 0.43079 C 0.03424 0.32153 0.06432 0.21018 0.09544 0.09977 C 0.11823 -0.0875 0.16641 -0.2706 0.1638 -0.46227 C 0.16315 -0.50857 0.11328 -0.51389 0.0875 -0.50232 C 0.02513 -0.47384 -0.02773 -0.40093 -0.08542 -0.35023 C -0.08737 -0.3456 -0.2806 -0.01713 -0.22331 0.10208 C -0.18581 0.18009 -0.11341 0.16412 -0.05846 0.19514 C -0.02708 0.16968 0.38463 0.03518 0.39557 -0.3 C 0.397 -0.34583 0.375 -0.38426 0.36471 -0.42639 C 0.06562 -0.41412 0.01471 -0.46921 -0.27669 -0.17176 C -0.32292 -0.12431 -0.34362 -0.02407 -0.37708 0.04977 C -0.36419 0.12361 -0.38125 0.25926 -0.33828 0.2713 C 0.15638 0.40995 0.19961 0.33403 0.53086 0.10926 C 0.52773 -0.01042 0.56836 -0.16412 0.52135 -0.25023 C 0.36341 -0.54028 -0.10208 -0.36181 -0.23125 -0.34306 C -0.23841 -0.33264 -0.4556 -0.10069 -0.38385 0.04745 C -0.34375 0.12986 -0.26862 0.12199 -0.2112 0.15926 C -0.05404 0.12523 0.1224 0.24097 0.17057 -0.0669 C 0.18255 -0.14421 0.17591 -0.22732 0.17852 -0.30718 C 0.13307 -0.32176 0.08685 -0.36991 0.04193 -0.35023 C -0.05521 -0.30718 -0.06094 -0.18958 -0.08398 -0.06204 C -0.08581 -0.03218 -0.10195 0.07384 -0.07721 0.10926 C -0.07148 0.11759 -0.06302 0.10301 -0.05586 0.09977 C -0.04427 0.08634 -0.03138 0.07569 -0.02096 0.05926 C -0.0155 0.05046 -0.01237 0.03773 -0.00912 0.02593 C -0.00742 0.02083 -0.00885 0.01296 -0.00625 0.00926 C -0.00013 0.00069 0.00807 -0.00185 0.0151 -0.00741 C 0.01784 -0.01296 0.02448 -0.03102 0.02318 -0.02407 C 0.02018 -0.00787 0.01641 0.00903 0.00977 0.0213 C 0.00547 0.02917 -0.00182 0.02917 -0.00755 0.0331 C -0.00807 0.01806 -0.00404 0.00023 -0.00912 -0.01204 C -0.01159 -0.01875 -0.01862 -0.00718 -0.02096 -0.00023 C -0.02669 0.0162 -0.02813 0.03634 -0.03177 0.05463 C -0.03216 0.05926 -0.03542 0.06597 -0.03307 0.06875 C -0.02031 0.08518 -0.01081 0.06713 -0.00091 0.05694 C 0.00091 0.04745 0.0026 0.03773 0.00443 0.02847 C 0.00521 0.02431 0.00651 0.0206 0.00716 0.01643 C 0.00794 0.01111 0.00807 0.00532 0.00846 -0.00023 L 0.00846 3.7037E-7 " pathEditMode="relative" rAng="0" ptsTypes="AAAAAAAAAAAAAAAAAAAAAAAAAAAAAAAAAAAAAAAAAAAAAAAAAAAAAAAAAAAAAAAAAAAAAAAAAAAAAAAAAAAAAAAAAAAAAAAAAAAAAAAA">
                                      <p:cBhvr>
                                        <p:cTn id="14" dur="2000" fill="hold"/>
                                        <p:tgtEl>
                                          <p:spTgt spid="32"/>
                                        </p:tgtEl>
                                        <p:attrNameLst>
                                          <p:attrName>ppt_x</p:attrName>
                                          <p:attrName>ppt_y</p:attrName>
                                        </p:attrNameLst>
                                      </p:cBhvr>
                                      <p:rCtr x="7773" y="-8958"/>
                                    </p:animMotion>
                                  </p:childTnLst>
                                </p:cTn>
                              </p:par>
                              <p:par>
                                <p:cTn id="15" presetID="0" presetClass="path" presetSubtype="0" repeatCount="indefinite" autoRev="1" fill="hold" grpId="0" nodeType="withEffect">
                                  <p:stCondLst>
                                    <p:cond delay="0"/>
                                  </p:stCondLst>
                                  <p:childTnLst>
                                    <p:animMotion origin="layout" path="M -0.00495 -0.0074 L -0.00495 -0.00717 C -0.03086 -0.01203 -0.05794 -0.0074 -0.08255 -0.02153 C -0.10026 -0.03194 -0.11341 -0.05879 -0.12813 -0.0787 C -0.1375 -0.09143 -0.16628 -0.11412 -0.15495 -0.11921 C -0.12122 -0.13472 -0.08542 -0.11528 -0.05052 -0.11458 L 0.14909 -0.11203 L -0.29414 -0.06458 C -0.30846 -0.0625 -0.35 -0.04328 -0.33568 -0.04305 C -0.27747 -0.04213 -0.21966 -0.05578 -0.16146 -0.06203 C 0.01068 -0.13125 0.18633 -0.17824 0.35534 -0.26921 C 0.38411 -0.28472 0.4431 -0.33796 0.42227 -0.37615 C 0.39167 -0.4331 0.33398 -0.38565 0.28971 -0.39074 C 0.11328 -0.33958 -0.06693 -0.32176 -0.23919 -0.23842 C -0.32565 -0.19653 -0.36055 0.02732 -0.23659 0.07847 C -0.11354 0.12894 0.01602 0.08635 0.14245 0.09028 C 0.15573 0.05764 0.1819 0.03287 0.18255 -0.0074 C 0.18711 -0.25717 -0.00117 -0.0919 -0.04779 -0.0787 C -0.10104 -0.00416 -0.16003 0.0588 -0.20716 0.14514 C -0.22409 0.17593 -0.2474 0.22685 -0.23529 0.26412 C -0.22552 0.29375 -0.20065 0.23287 -0.18438 0.21412 C 0.24102 -0.27546 0.1069 -0.04236 0.31523 -0.4669 C 0.31029 -0.47546 0.30651 -0.49907 0.30039 -0.49282 C -0.01198 -0.17361 0.06224 -0.2912 -0.08255 0.15463 C -0.08932 0.21644 -0.10521 0.27732 -0.10273 0.34028 C -0.10182 0.36273 -0.08021 0.31227 -0.07721 0.29028 C -0.04857 0.07338 -0.03047 -0.14745 -0.00912 -0.3669 C -0.00221 -0.43634 0.00143 -0.50578 0.00716 -0.57615 C 0.00794 -0.58611 0.00651 -0.55555 0.00573 -0.54537 C -0.00599 -0.38565 -0.0194 -0.22662 -0.03047 -0.0669 C -0.03815 0.04722 -0.04375 0.16181 -0.05052 0.27593 C -0.02279 0.3544 0.01159 0.5132 0.07409 0.23797 C 0.11823 0.04306 0.12396 -0.17268 0.14635 -0.3787 C 0.15026 -0.41412 0.17305 -0.48217 0.15312 -0.48541 C 0.13229 -0.48889 0.14049 -0.41574 0.13307 -0.38102 C 0.10729 -0.26319 0.07721 -0.14838 0.05404 -0.0287 C 0.03659 0.06065 0.02604 0.15417 0.0112 0.24514 C 0.00599 0.27639 -0.00052 0.30695 -0.00625 0.33797 C -0.00182 0.24028 0.00117 0.14236 0.00716 0.04514 C 0.02135 -0.18935 0.0375 -0.42338 0.05404 -0.65717 C 0.05482 -0.66944 0.06146 -0.70463 0.05937 -0.69282 C -0.11055 0.2375 -0.06484 -0.13495 -0.12552 0.4713 C 0.08958 0.51783 0.14479 0.55579 0.4263 0.21644 C 0.46159 0.17408 0.41419 0.04283 0.37682 0.00695 C 0.28802 -0.07778 0.18034 -0.07245 0.08203 -0.11203 C -0.02891 -0.09375 -0.20117 -0.12662 -0.2901 0.05926 C -0.31354 0.10834 -0.30703 0.18472 -0.3155 0.24746 C -0.1138 0.30255 -0.00482 0.39028 0.19466 0.10463 C 0.23372 0.04861 0.20443 -0.07315 0.20937 -0.16203 C 0.05417 -0.21828 -0.16094 -0.3956 -0.32083 -0.19537 C -0.35742 -0.14977 -0.36198 -0.05416 -0.38255 0.01644 C -0.16628 0.40764 -0.24414 0.33773 0.35404 0.09977 C 0.41107 0.07709 0.4263 -0.06365 0.4625 -0.14537 C 0.45039 -0.21134 0.46445 -0.32801 0.4263 -0.34305 C 0.08516 -0.47592 0.04036 -0.35903 -0.19909 -0.12407 C -0.2237 -0.03125 -0.26172 0.05371 -0.27266 0.15463 C -0.31927 0.58449 0.16107 0.3375 0.18932 0.33797 C 0.20208 0.29445 0.34766 -0.0919 0.29505 -0.22407 C 0.26758 -0.29305 0.20495 -0.27801 0.15977 -0.30486 C -0.06797 -0.09328 -0.04375 -0.21412 -0.12005 0.20209 C -0.13242 0.26968 -0.16094 0.34977 -0.14154 0.41181 C -0.12539 0.46366 -0.11966 0.29977 -0.10677 0.24514 C -0.03763 -0.04745 -0.06133 0.03056 0.0138 -0.16458 C 0.00911 0.18773 0.01615 -0.09953 -0.00912 0.36644 C -0.01055 0.39746 -0.01654 0.42963 -0.01159 0.45926 C -0.00964 0.4713 -0.00156 0.44167 0.00182 0.43079 C 0.03424 0.32153 0.06432 0.21019 0.09544 0.09977 C 0.11823 -0.0875 0.16641 -0.2706 0.1638 -0.46227 C 0.16315 -0.50856 0.11328 -0.51389 0.0875 -0.50231 C 0.02513 -0.47384 -0.02773 -0.40092 -0.08542 -0.35023 C -0.08737 -0.3456 -0.2806 -0.01713 -0.22331 0.10209 C -0.18581 0.1801 -0.11341 0.16412 -0.05846 0.19514 C -0.02708 0.16968 0.38463 0.03519 0.39557 -0.3 C 0.397 -0.34583 0.375 -0.38426 0.36471 -0.42639 C 0.06562 -0.41412 0.01471 -0.46921 -0.27669 -0.17176 C -0.32292 -0.1243 -0.34362 -0.02407 -0.37708 0.04977 C -0.36419 0.12361 -0.38125 0.25926 -0.33828 0.2713 C 0.15638 0.40996 0.19961 0.33403 0.53086 0.10926 C 0.52773 -0.01041 0.56836 -0.16412 0.52135 -0.25023 C 0.36341 -0.54028 -0.10208 -0.3618 -0.23125 -0.34305 C -0.23841 -0.33264 -0.4556 -0.10069 -0.38385 0.04746 C -0.34375 0.12986 -0.26862 0.12199 -0.2112 0.15926 C -0.05404 0.12523 0.1224 0.24097 0.17057 -0.0669 C 0.18255 -0.14421 0.17591 -0.22731 0.17852 -0.30717 C 0.13307 -0.32176 0.08685 -0.3699 0.04193 -0.35023 C -0.05521 -0.30717 -0.06094 -0.18958 -0.08398 -0.06203 C -0.08581 -0.03217 -0.10195 0.07385 -0.07721 0.10926 C -0.07148 0.1176 -0.06302 0.10301 -0.05586 0.09977 C -0.04427 0.08635 -0.03138 0.0757 -0.02096 0.05926 C -0.0155 0.05047 -0.01237 0.03773 -0.00912 0.02593 C -0.00742 0.02084 -0.00885 0.01297 -0.00625 0.00926 C -0.00013 0.0007 0.00807 -0.00185 0.0151 -0.0074 C 0.01784 -0.01296 0.02448 -0.03102 0.02318 -0.02407 C 0.02018 -0.00787 0.01641 0.00903 0.00977 0.0213 C 0.00547 0.02917 -0.00182 0.02917 -0.00755 0.0331 C -0.00807 0.01806 -0.00404 0.00023 -0.00912 -0.01203 C -0.01159 -0.01875 -0.01862 -0.00717 -0.02096 -0.00023 C -0.02669 0.01621 -0.02813 0.03635 -0.03177 0.05463 C -0.03216 0.05926 -0.03542 0.06597 -0.03307 0.06875 C -0.02031 0.08519 -0.01081 0.06713 -0.00091 0.05695 C 0.00091 0.04746 0.0026 0.03773 0.00443 0.02847 C 0.00521 0.02431 0.00651 0.0206 0.00716 0.01644 C 0.00794 0.01111 0.00807 0.00533 0.00846 -0.00023 L 0.00846 -2.59259E-6 " pathEditMode="relative" rAng="0" ptsTypes="AAAAAAAAAAAAAAAAAAAAAAAAAAAAAAAAAAAAAAAAAAAAAAAAAAAAAAAAAAAAAAAAAAAAAAAAAAAAAAAAAAAAAAAAAAAAAAAAAAAAAAAA">
                                      <p:cBhvr>
                                        <p:cTn id="16" dur="2000" fill="hold"/>
                                        <p:tgtEl>
                                          <p:spTgt spid="33"/>
                                        </p:tgtEl>
                                        <p:attrNameLst>
                                          <p:attrName>ppt_x</p:attrName>
                                          <p:attrName>ppt_y</p:attrName>
                                        </p:attrNameLst>
                                      </p:cBhvr>
                                      <p:rCtr x="7773" y="-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animBg="1"/>
      <p:bldP spid="30" grpId="0" animBg="1"/>
      <p:bldP spid="32" grpId="0" animBg="1"/>
      <p:bldP spid="33"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33B6995-6B16-3B1C-C412-9F962060BA2C}"/>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超時間的人型生物種（</a:t>
            </a:r>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）とその文化や文明（</a:t>
            </a:r>
            <a:r>
              <a:rPr lang="en-US" altLang="ja-JP" dirty="0">
                <a:ln w="28575" cap="rnd" cmpd="sng">
                  <a:noFill/>
                  <a:prstDash val="lgDashDotDot"/>
                  <a:bevel/>
                </a:ln>
                <a:solidFill>
                  <a:sysClr val="windowText" lastClr="000000"/>
                </a:solidFill>
              </a:rPr>
              <a:t>SCP-2615-B</a:t>
            </a:r>
            <a:r>
              <a:rPr lang="ja-JP" altLang="en-US" dirty="0">
                <a:ln w="28575" cap="rnd" cmpd="sng">
                  <a:noFill/>
                  <a:prstDash val="lgDashDotDot"/>
                  <a:bevel/>
                </a:ln>
                <a:solidFill>
                  <a:sysClr val="windowText" lastClr="000000"/>
                </a:solidFill>
              </a:rPr>
              <a:t>）をまとめて</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に指定します。</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が基準現実中に存在することと、人間が</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の概念を事実として受け入れることは直接関係しています。</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の概念を事実として受け入れる人間が増えるほど、我々の時間軸における</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の存在は大きくなります。同様に、</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の概念を知りながらも事実とは信じていない者の人口が増えるほど、我々の現実での</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は存在を弱めていきます。</a:t>
            </a:r>
          </a:p>
        </p:txBody>
      </p:sp>
      <p:grpSp>
        <p:nvGrpSpPr>
          <p:cNvPr id="3" name="グループ化 2">
            <a:extLst>
              <a:ext uri="{FF2B5EF4-FFF2-40B4-BE49-F238E27FC236}">
                <a16:creationId xmlns:a16="http://schemas.microsoft.com/office/drawing/2014/main" id="{5F3979B9-631D-486B-4929-29383ACD134A}"/>
              </a:ext>
            </a:extLst>
          </p:cNvPr>
          <p:cNvGrpSpPr/>
          <p:nvPr/>
        </p:nvGrpSpPr>
        <p:grpSpPr>
          <a:xfrm>
            <a:off x="1106357" y="2100943"/>
            <a:ext cx="1279013" cy="1088571"/>
            <a:chOff x="1521280" y="1393371"/>
            <a:chExt cx="3620183" cy="3081147"/>
          </a:xfrm>
          <a:effectLst>
            <a:glow rad="228600">
              <a:schemeClr val="accent6">
                <a:satMod val="175000"/>
                <a:alpha val="40000"/>
              </a:schemeClr>
            </a:glow>
          </a:effectLst>
        </p:grpSpPr>
        <p:sp>
          <p:nvSpPr>
            <p:cNvPr id="4" name="二等辺三角形 3">
              <a:extLst>
                <a:ext uri="{FF2B5EF4-FFF2-40B4-BE49-F238E27FC236}">
                  <a16:creationId xmlns:a16="http://schemas.microsoft.com/office/drawing/2014/main" id="{02BD3DDC-A785-8871-5B5F-CC0A3174634B}"/>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A2273287-F468-CDA2-FCE8-542BFFE4E28D}"/>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C9AD107-4E20-9545-76DC-AC0785122C6D}"/>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D26F16BB-0528-2D5A-E723-930D03302699}"/>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BD1673D-8223-91C6-2059-79454D53860C}"/>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D0ADAC34-A7F8-DEAE-BBCF-D3C1A68BC497}"/>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グラフィックス 10" descr="銀行 枠線">
            <a:extLst>
              <a:ext uri="{FF2B5EF4-FFF2-40B4-BE49-F238E27FC236}">
                <a16:creationId xmlns:a16="http://schemas.microsoft.com/office/drawing/2014/main" id="{2EA4F505-51B6-7B66-FB65-8933289C9E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02685" y="1520493"/>
            <a:ext cx="1988458" cy="2298586"/>
          </a:xfrm>
          <a:prstGeom prst="rect">
            <a:avLst/>
          </a:prstGeom>
        </p:spPr>
      </p:pic>
      <p:sp>
        <p:nvSpPr>
          <p:cNvPr id="12" name="左中かっこ 11">
            <a:extLst>
              <a:ext uri="{FF2B5EF4-FFF2-40B4-BE49-F238E27FC236}">
                <a16:creationId xmlns:a16="http://schemas.microsoft.com/office/drawing/2014/main" id="{1D520FAC-F267-7DE2-8C10-FECD3AED6B5D}"/>
              </a:ext>
            </a:extLst>
          </p:cNvPr>
          <p:cNvSpPr/>
          <p:nvPr/>
        </p:nvSpPr>
        <p:spPr>
          <a:xfrm rot="5400000">
            <a:off x="2108161" y="-371306"/>
            <a:ext cx="1268246" cy="3897716"/>
          </a:xfrm>
          <a:prstGeom prst="leftBrace">
            <a:avLst>
              <a:gd name="adj1" fmla="val 56399"/>
              <a:gd name="adj2" fmla="val 5968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84F3333F-2329-74F8-6F5B-635D679570EA}"/>
              </a:ext>
            </a:extLst>
          </p:cNvPr>
          <p:cNvSpPr txBox="1"/>
          <p:nvPr/>
        </p:nvSpPr>
        <p:spPr>
          <a:xfrm>
            <a:off x="1903867" y="478071"/>
            <a:ext cx="1196161" cy="369332"/>
          </a:xfrm>
          <a:prstGeom prst="rect">
            <a:avLst/>
          </a:prstGeom>
          <a:noFill/>
        </p:spPr>
        <p:txBody>
          <a:bodyPr wrap="none" rtlCol="0">
            <a:spAutoFit/>
          </a:bodyPr>
          <a:lstStyle/>
          <a:p>
            <a:r>
              <a:rPr kumimoji="1" lang="en-US" altLang="ja-JP" dirty="0"/>
              <a:t>Scp-2615</a:t>
            </a:r>
            <a:endParaRPr kumimoji="1" lang="ja-JP" altLang="en-US" dirty="0"/>
          </a:p>
        </p:txBody>
      </p:sp>
      <p:sp>
        <p:nvSpPr>
          <p:cNvPr id="14" name="楕円 13">
            <a:extLst>
              <a:ext uri="{FF2B5EF4-FFF2-40B4-BE49-F238E27FC236}">
                <a16:creationId xmlns:a16="http://schemas.microsoft.com/office/drawing/2014/main" id="{C2DE6004-A537-AA9A-939E-174346A4FD97}"/>
              </a:ext>
            </a:extLst>
          </p:cNvPr>
          <p:cNvSpPr/>
          <p:nvPr/>
        </p:nvSpPr>
        <p:spPr>
          <a:xfrm>
            <a:off x="5258817" y="1922240"/>
            <a:ext cx="2104571" cy="19920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円形 14">
            <a:extLst>
              <a:ext uri="{FF2B5EF4-FFF2-40B4-BE49-F238E27FC236}">
                <a16:creationId xmlns:a16="http://schemas.microsoft.com/office/drawing/2014/main" id="{A377CD5B-9CD9-EDFC-BC2F-2B07C2BAFDBA}"/>
              </a:ext>
            </a:extLst>
          </p:cNvPr>
          <p:cNvSpPr/>
          <p:nvPr/>
        </p:nvSpPr>
        <p:spPr>
          <a:xfrm>
            <a:off x="4462372" y="671543"/>
            <a:ext cx="2678657" cy="1011578"/>
          </a:xfrm>
          <a:prstGeom prst="wedgeEllipseCallout">
            <a:avLst>
              <a:gd name="adj1" fmla="val 29922"/>
              <a:gd name="adj2" fmla="val 593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存在してる！</a:t>
            </a:r>
          </a:p>
        </p:txBody>
      </p:sp>
      <p:sp>
        <p:nvSpPr>
          <p:cNvPr id="16" name="楕円 15">
            <a:extLst>
              <a:ext uri="{FF2B5EF4-FFF2-40B4-BE49-F238E27FC236}">
                <a16:creationId xmlns:a16="http://schemas.microsoft.com/office/drawing/2014/main" id="{15BB1760-671D-F57C-71CF-B6C644D43BE9}"/>
              </a:ext>
            </a:extLst>
          </p:cNvPr>
          <p:cNvSpPr/>
          <p:nvPr/>
        </p:nvSpPr>
        <p:spPr>
          <a:xfrm>
            <a:off x="8369854" y="1990271"/>
            <a:ext cx="2104571" cy="199208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吹き出し: 円形 16">
            <a:extLst>
              <a:ext uri="{FF2B5EF4-FFF2-40B4-BE49-F238E27FC236}">
                <a16:creationId xmlns:a16="http://schemas.microsoft.com/office/drawing/2014/main" id="{2917C83F-B75F-7F63-C082-C2246FC44B1A}"/>
              </a:ext>
            </a:extLst>
          </p:cNvPr>
          <p:cNvSpPr/>
          <p:nvPr/>
        </p:nvSpPr>
        <p:spPr>
          <a:xfrm>
            <a:off x="7609476" y="582272"/>
            <a:ext cx="2678657" cy="1011578"/>
          </a:xfrm>
          <a:prstGeom prst="wedgeEllipseCallout">
            <a:avLst>
              <a:gd name="adj1" fmla="val 29922"/>
              <a:gd name="adj2" fmla="val 593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存在してない！</a:t>
            </a:r>
          </a:p>
        </p:txBody>
      </p:sp>
      <p:grpSp>
        <p:nvGrpSpPr>
          <p:cNvPr id="18" name="グループ化 17">
            <a:extLst>
              <a:ext uri="{FF2B5EF4-FFF2-40B4-BE49-F238E27FC236}">
                <a16:creationId xmlns:a16="http://schemas.microsoft.com/office/drawing/2014/main" id="{AB69F507-0738-ABD8-2AEF-278C48CA1457}"/>
              </a:ext>
            </a:extLst>
          </p:cNvPr>
          <p:cNvGrpSpPr/>
          <p:nvPr/>
        </p:nvGrpSpPr>
        <p:grpSpPr>
          <a:xfrm>
            <a:off x="6501522" y="2825755"/>
            <a:ext cx="1279013" cy="1088571"/>
            <a:chOff x="1521280" y="1393371"/>
            <a:chExt cx="3620183" cy="3081147"/>
          </a:xfrm>
          <a:effectLst>
            <a:glow rad="228600">
              <a:schemeClr val="accent6">
                <a:satMod val="175000"/>
                <a:alpha val="40000"/>
              </a:schemeClr>
            </a:glow>
          </a:effectLst>
        </p:grpSpPr>
        <p:sp>
          <p:nvSpPr>
            <p:cNvPr id="19" name="二等辺三角形 18">
              <a:extLst>
                <a:ext uri="{FF2B5EF4-FFF2-40B4-BE49-F238E27FC236}">
                  <a16:creationId xmlns:a16="http://schemas.microsoft.com/office/drawing/2014/main" id="{9892FB70-B8D5-0A87-0DEA-521F145A6C3F}"/>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3FFCBCA4-800A-14C0-BFE2-71063126BB99}"/>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3AFE729-E7E5-9571-17E2-E922FF808A0B}"/>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448E985-9126-1AE2-3F87-93665CBAFDBF}"/>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8B85BC-8EE2-87AC-AA8B-1956D38731D4}"/>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BFC02CF-D887-A8D3-143A-2561A60F4C11}"/>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6DB81C7F-8212-D469-1596-25A8DCE62E85}"/>
              </a:ext>
            </a:extLst>
          </p:cNvPr>
          <p:cNvGrpSpPr/>
          <p:nvPr/>
        </p:nvGrpSpPr>
        <p:grpSpPr>
          <a:xfrm>
            <a:off x="7198874" y="2956891"/>
            <a:ext cx="351360" cy="192600"/>
            <a:chOff x="7198874" y="2956891"/>
            <a:chExt cx="351360" cy="19260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6" name="インク 25">
                  <a:extLst>
                    <a:ext uri="{FF2B5EF4-FFF2-40B4-BE49-F238E27FC236}">
                      <a16:creationId xmlns:a16="http://schemas.microsoft.com/office/drawing/2014/main" id="{F5DAD4EF-BB56-EC81-C6AC-374902E85F3A}"/>
                    </a:ext>
                  </a:extLst>
                </p14:cNvPr>
                <p14:cNvContentPartPr/>
                <p14:nvPr/>
              </p14:nvContentPartPr>
              <p14:xfrm>
                <a:off x="7198874" y="3023131"/>
                <a:ext cx="90360" cy="126360"/>
              </p14:xfrm>
            </p:contentPart>
          </mc:Choice>
          <mc:Fallback xmlns="">
            <p:pic>
              <p:nvPicPr>
                <p:cNvPr id="26" name="インク 25">
                  <a:extLst>
                    <a:ext uri="{FF2B5EF4-FFF2-40B4-BE49-F238E27FC236}">
                      <a16:creationId xmlns:a16="http://schemas.microsoft.com/office/drawing/2014/main" id="{F5DAD4EF-BB56-EC81-C6AC-374902E85F3A}"/>
                    </a:ext>
                  </a:extLst>
                </p:cNvPr>
                <p:cNvPicPr/>
                <p:nvPr/>
              </p:nvPicPr>
              <p:blipFill>
                <a:blip r:embed="rId5"/>
                <a:stretch>
                  <a:fillRect/>
                </a:stretch>
              </p:blipFill>
              <p:spPr>
                <a:xfrm>
                  <a:off x="7190234" y="3014131"/>
                  <a:ext cx="108000" cy="14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7" name="インク 26">
                  <a:extLst>
                    <a:ext uri="{FF2B5EF4-FFF2-40B4-BE49-F238E27FC236}">
                      <a16:creationId xmlns:a16="http://schemas.microsoft.com/office/drawing/2014/main" id="{4E7E4BE9-FA01-59E9-91E4-F35E6BA3F552}"/>
                    </a:ext>
                  </a:extLst>
                </p14:cNvPr>
                <p14:cNvContentPartPr/>
                <p14:nvPr/>
              </p14:nvContentPartPr>
              <p14:xfrm>
                <a:off x="7416674" y="2956891"/>
                <a:ext cx="133560" cy="163440"/>
              </p14:xfrm>
            </p:contentPart>
          </mc:Choice>
          <mc:Fallback xmlns="">
            <p:pic>
              <p:nvPicPr>
                <p:cNvPr id="27" name="インク 26">
                  <a:extLst>
                    <a:ext uri="{FF2B5EF4-FFF2-40B4-BE49-F238E27FC236}">
                      <a16:creationId xmlns:a16="http://schemas.microsoft.com/office/drawing/2014/main" id="{4E7E4BE9-FA01-59E9-91E4-F35E6BA3F552}"/>
                    </a:ext>
                  </a:extLst>
                </p:cNvPr>
                <p:cNvPicPr/>
                <p:nvPr/>
              </p:nvPicPr>
              <p:blipFill>
                <a:blip r:embed="rId7"/>
                <a:stretch>
                  <a:fillRect/>
                </a:stretch>
              </p:blipFill>
              <p:spPr>
                <a:xfrm>
                  <a:off x="7408034" y="2948251"/>
                  <a:ext cx="151200" cy="181080"/>
                </a:xfrm>
                <a:prstGeom prst="rect">
                  <a:avLst/>
                </a:prstGeom>
              </p:spPr>
            </p:pic>
          </mc:Fallback>
        </mc:AlternateContent>
      </p:grpSp>
      <p:grpSp>
        <p:nvGrpSpPr>
          <p:cNvPr id="29" name="グループ化 28">
            <a:extLst>
              <a:ext uri="{FF2B5EF4-FFF2-40B4-BE49-F238E27FC236}">
                <a16:creationId xmlns:a16="http://schemas.microsoft.com/office/drawing/2014/main" id="{5402589E-4967-955F-B895-944E75413270}"/>
              </a:ext>
            </a:extLst>
          </p:cNvPr>
          <p:cNvGrpSpPr/>
          <p:nvPr/>
        </p:nvGrpSpPr>
        <p:grpSpPr>
          <a:xfrm>
            <a:off x="9648626" y="2934168"/>
            <a:ext cx="1279013" cy="1088571"/>
            <a:chOff x="1521280" y="1393371"/>
            <a:chExt cx="3620183" cy="3081147"/>
          </a:xfrm>
          <a:effectLst>
            <a:glow rad="228600">
              <a:schemeClr val="accent6">
                <a:satMod val="175000"/>
                <a:alpha val="40000"/>
              </a:schemeClr>
            </a:glow>
          </a:effectLst>
        </p:grpSpPr>
        <p:sp>
          <p:nvSpPr>
            <p:cNvPr id="30" name="二等辺三角形 29">
              <a:extLst>
                <a:ext uri="{FF2B5EF4-FFF2-40B4-BE49-F238E27FC236}">
                  <a16:creationId xmlns:a16="http://schemas.microsoft.com/office/drawing/2014/main" id="{D8CD9DE2-B1C4-1140-C523-1124449C4045}"/>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3F84DD5B-226D-B76A-CB84-61474ABA2F45}"/>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04A64DBF-EC7F-22CB-2D1C-75E35D1DEDF3}"/>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0C1CA79-51F0-F533-FBD6-260A036B7638}"/>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6028D922-A71B-DEB9-2F5E-FC9EFB7AE4C5}"/>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FD97F37-A960-FBC6-4F01-3655B611CCF1}"/>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27E508E3-A859-A4C2-173D-D9467F837487}"/>
              </a:ext>
            </a:extLst>
          </p:cNvPr>
          <p:cNvGrpSpPr/>
          <p:nvPr/>
        </p:nvGrpSpPr>
        <p:grpSpPr>
          <a:xfrm>
            <a:off x="10304954" y="3112051"/>
            <a:ext cx="285120" cy="162000"/>
            <a:chOff x="10304954" y="3112051"/>
            <a:chExt cx="285120" cy="162000"/>
          </a:xfrm>
        </p:grpSpPr>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6" name="インク 35">
                  <a:extLst>
                    <a:ext uri="{FF2B5EF4-FFF2-40B4-BE49-F238E27FC236}">
                      <a16:creationId xmlns:a16="http://schemas.microsoft.com/office/drawing/2014/main" id="{CB77BCB6-50A2-4ADC-20DF-E8BE801451B5}"/>
                    </a:ext>
                  </a:extLst>
                </p14:cNvPr>
                <p14:cNvContentPartPr/>
                <p14:nvPr/>
              </p14:nvContentPartPr>
              <p14:xfrm>
                <a:off x="10304954" y="3135091"/>
                <a:ext cx="241920" cy="138960"/>
              </p14:xfrm>
            </p:contentPart>
          </mc:Choice>
          <mc:Fallback xmlns="">
            <p:pic>
              <p:nvPicPr>
                <p:cNvPr id="36" name="インク 35">
                  <a:extLst>
                    <a:ext uri="{FF2B5EF4-FFF2-40B4-BE49-F238E27FC236}">
                      <a16:creationId xmlns:a16="http://schemas.microsoft.com/office/drawing/2014/main" id="{CB77BCB6-50A2-4ADC-20DF-E8BE801451B5}"/>
                    </a:ext>
                  </a:extLst>
                </p:cNvPr>
                <p:cNvPicPr/>
                <p:nvPr/>
              </p:nvPicPr>
              <p:blipFill>
                <a:blip r:embed="rId9"/>
                <a:stretch>
                  <a:fillRect/>
                </a:stretch>
              </p:blipFill>
              <p:spPr>
                <a:xfrm>
                  <a:off x="10296314" y="3126091"/>
                  <a:ext cx="259560" cy="156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7" name="インク 36">
                  <a:extLst>
                    <a:ext uri="{FF2B5EF4-FFF2-40B4-BE49-F238E27FC236}">
                      <a16:creationId xmlns:a16="http://schemas.microsoft.com/office/drawing/2014/main" id="{233FA2C0-57B9-EFA8-56B5-38DBBC062E93}"/>
                    </a:ext>
                  </a:extLst>
                </p14:cNvPr>
                <p14:cNvContentPartPr/>
                <p14:nvPr/>
              </p14:nvContentPartPr>
              <p14:xfrm>
                <a:off x="10581074" y="3112051"/>
                <a:ext cx="9000" cy="80640"/>
              </p14:xfrm>
            </p:contentPart>
          </mc:Choice>
          <mc:Fallback xmlns="">
            <p:pic>
              <p:nvPicPr>
                <p:cNvPr id="37" name="インク 36">
                  <a:extLst>
                    <a:ext uri="{FF2B5EF4-FFF2-40B4-BE49-F238E27FC236}">
                      <a16:creationId xmlns:a16="http://schemas.microsoft.com/office/drawing/2014/main" id="{233FA2C0-57B9-EFA8-56B5-38DBBC062E93}"/>
                    </a:ext>
                  </a:extLst>
                </p:cNvPr>
                <p:cNvPicPr/>
                <p:nvPr/>
              </p:nvPicPr>
              <p:blipFill>
                <a:blip r:embed="rId11"/>
                <a:stretch>
                  <a:fillRect/>
                </a:stretch>
              </p:blipFill>
              <p:spPr>
                <a:xfrm>
                  <a:off x="10572074" y="3103411"/>
                  <a:ext cx="26640" cy="98280"/>
                </a:xfrm>
                <a:prstGeom prst="rect">
                  <a:avLst/>
                </a:prstGeom>
              </p:spPr>
            </p:pic>
          </mc:Fallback>
        </mc:AlternateContent>
      </p:grpSp>
      <p:sp>
        <p:nvSpPr>
          <p:cNvPr id="39" name="正方形/長方形 38">
            <a:extLst>
              <a:ext uri="{FF2B5EF4-FFF2-40B4-BE49-F238E27FC236}">
                <a16:creationId xmlns:a16="http://schemas.microsoft.com/office/drawing/2014/main" id="{C47500D6-4D31-F381-3EAD-33B07E70A968}"/>
              </a:ext>
            </a:extLst>
          </p:cNvPr>
          <p:cNvSpPr/>
          <p:nvPr/>
        </p:nvSpPr>
        <p:spPr>
          <a:xfrm>
            <a:off x="0" y="0"/>
            <a:ext cx="4310743" cy="446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Tree>
    <p:extLst>
      <p:ext uri="{BB962C8B-B14F-4D97-AF65-F5344CB8AC3E}">
        <p14:creationId xmlns:p14="http://schemas.microsoft.com/office/powerpoint/2010/main" val="208905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33B6995-6B16-3B1C-C412-9F962060BA2C}"/>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は人型生物種です。</a:t>
            </a:r>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は生理学的に人類に酷似していますが、いくつか顕著な違いがあります。</a:t>
            </a:r>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の耳は上部が尖っており、小さな音を拾うのに少し有利になっています。また</a:t>
            </a:r>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は</a:t>
            </a:r>
            <a:r>
              <a:rPr lang="en-US" altLang="ja-JP" dirty="0">
                <a:ln w="28575" cap="rnd" cmpd="sng">
                  <a:noFill/>
                  <a:prstDash val="lgDashDotDot"/>
                  <a:bevel/>
                </a:ln>
                <a:solidFill>
                  <a:sysClr val="windowText" lastClr="000000"/>
                </a:solidFill>
              </a:rPr>
              <a:t>5</a:t>
            </a:r>
            <a:r>
              <a:rPr lang="ja-JP" altLang="en-US" dirty="0">
                <a:ln w="28575" cap="rnd" cmpd="sng">
                  <a:noFill/>
                  <a:prstDash val="lgDashDotDot"/>
                  <a:bevel/>
                </a:ln>
                <a:solidFill>
                  <a:sysClr val="windowText" lastClr="000000"/>
                </a:solidFill>
              </a:rPr>
              <a:t>色型色覚生物でもあります。</a:t>
            </a:r>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は人間よりも加齢速度が遅く、平均自然寿命は</a:t>
            </a:r>
            <a:r>
              <a:rPr lang="en-US" altLang="ja-JP" dirty="0">
                <a:ln w="28575" cap="rnd" cmpd="sng">
                  <a:noFill/>
                  <a:prstDash val="lgDashDotDot"/>
                  <a:bevel/>
                </a:ln>
                <a:solidFill>
                  <a:sysClr val="windowText" lastClr="000000"/>
                </a:solidFill>
              </a:rPr>
              <a:t>109</a:t>
            </a:r>
            <a:r>
              <a:rPr lang="ja-JP" altLang="en-US" dirty="0">
                <a:ln w="28575" cap="rnd" cmpd="sng">
                  <a:noFill/>
                  <a:prstDash val="lgDashDotDot"/>
                  <a:bevel/>
                </a:ln>
                <a:solidFill>
                  <a:sysClr val="windowText" lastClr="000000"/>
                </a:solidFill>
              </a:rPr>
              <a:t>歳です。</a:t>
            </a:r>
          </a:p>
        </p:txBody>
      </p:sp>
      <p:grpSp>
        <p:nvGrpSpPr>
          <p:cNvPr id="18" name="グループ化 17">
            <a:extLst>
              <a:ext uri="{FF2B5EF4-FFF2-40B4-BE49-F238E27FC236}">
                <a16:creationId xmlns:a16="http://schemas.microsoft.com/office/drawing/2014/main" id="{AB69F507-0738-ABD8-2AEF-278C48CA1457}"/>
              </a:ext>
            </a:extLst>
          </p:cNvPr>
          <p:cNvGrpSpPr/>
          <p:nvPr/>
        </p:nvGrpSpPr>
        <p:grpSpPr>
          <a:xfrm>
            <a:off x="2045636" y="1766213"/>
            <a:ext cx="1279013" cy="1088571"/>
            <a:chOff x="1521280" y="1393371"/>
            <a:chExt cx="3620183" cy="3081147"/>
          </a:xfrm>
          <a:effectLst>
            <a:glow rad="228600">
              <a:schemeClr val="accent6">
                <a:satMod val="175000"/>
                <a:alpha val="40000"/>
              </a:schemeClr>
            </a:glow>
          </a:effectLst>
        </p:grpSpPr>
        <p:sp>
          <p:nvSpPr>
            <p:cNvPr id="19" name="二等辺三角形 18">
              <a:extLst>
                <a:ext uri="{FF2B5EF4-FFF2-40B4-BE49-F238E27FC236}">
                  <a16:creationId xmlns:a16="http://schemas.microsoft.com/office/drawing/2014/main" id="{9892FB70-B8D5-0A87-0DEA-521F145A6C3F}"/>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3FFCBCA4-800A-14C0-BFE2-71063126BB99}"/>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3AFE729-E7E5-9571-17E2-E922FF808A0B}"/>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448E985-9126-1AE2-3F87-93665CBAFDBF}"/>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8B85BC-8EE2-87AC-AA8B-1956D38731D4}"/>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BFC02CF-D887-A8D3-143A-2561A60F4C11}"/>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吹き出し: 円形 9">
            <a:extLst>
              <a:ext uri="{FF2B5EF4-FFF2-40B4-BE49-F238E27FC236}">
                <a16:creationId xmlns:a16="http://schemas.microsoft.com/office/drawing/2014/main" id="{E3603FE0-30A3-717A-BADC-89FCC1286F95}"/>
              </a:ext>
            </a:extLst>
          </p:cNvPr>
          <p:cNvSpPr/>
          <p:nvPr/>
        </p:nvSpPr>
        <p:spPr>
          <a:xfrm>
            <a:off x="4462372" y="671542"/>
            <a:ext cx="7090999" cy="2289371"/>
          </a:xfrm>
          <a:prstGeom prst="wedgeEllipseCallout">
            <a:avLst>
              <a:gd name="adj1" fmla="val -60214"/>
              <a:gd name="adj2" fmla="val 258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光の三原色？五原色でしょ？</a:t>
            </a:r>
            <a:endParaRPr kumimoji="1" lang="en-US" altLang="ja-JP" dirty="0"/>
          </a:p>
          <a:p>
            <a:pPr algn="ctr"/>
            <a:r>
              <a:rPr lang="ja-JP" altLang="en-US" dirty="0"/>
              <a:t>あか、きいろ、みどり、</a:t>
            </a:r>
            <a:r>
              <a:rPr lang="en-US" altLang="ja-JP" dirty="0"/>
              <a:t>[</a:t>
            </a:r>
            <a:r>
              <a:rPr lang="ja-JP" altLang="en-US" dirty="0"/>
              <a:t>削除済</a:t>
            </a:r>
            <a:r>
              <a:rPr lang="en-US" altLang="ja-JP" dirty="0"/>
              <a:t>]</a:t>
            </a:r>
            <a:r>
              <a:rPr lang="ja-JP" altLang="en-US" dirty="0"/>
              <a:t>、</a:t>
            </a:r>
            <a:r>
              <a:rPr lang="en-US" altLang="ja-JP" dirty="0"/>
              <a:t> [</a:t>
            </a:r>
            <a:r>
              <a:rPr lang="ja-JP" altLang="en-US" dirty="0"/>
              <a:t>削除済</a:t>
            </a:r>
            <a:r>
              <a:rPr lang="en-US" altLang="ja-JP" dirty="0"/>
              <a:t>]</a:t>
            </a:r>
            <a:endParaRPr kumimoji="1" lang="ja-JP" altLang="en-US" dirty="0"/>
          </a:p>
        </p:txBody>
      </p:sp>
      <p:sp>
        <p:nvSpPr>
          <p:cNvPr id="25" name="正方形/長方形 24">
            <a:extLst>
              <a:ext uri="{FF2B5EF4-FFF2-40B4-BE49-F238E27FC236}">
                <a16:creationId xmlns:a16="http://schemas.microsoft.com/office/drawing/2014/main" id="{A109DD32-F286-0FCD-509C-78CC2B992222}"/>
              </a:ext>
            </a:extLst>
          </p:cNvPr>
          <p:cNvSpPr/>
          <p:nvPr/>
        </p:nvSpPr>
        <p:spPr>
          <a:xfrm>
            <a:off x="0" y="0"/>
            <a:ext cx="4310743" cy="446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Tree>
    <p:extLst>
      <p:ext uri="{BB962C8B-B14F-4D97-AF65-F5344CB8AC3E}">
        <p14:creationId xmlns:p14="http://schemas.microsoft.com/office/powerpoint/2010/main" val="26916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33B6995-6B16-3B1C-C412-9F962060BA2C}"/>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の生理学も人類とは異なっています。</a:t>
            </a:r>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はほぼ例外なく何らかの形で軽度の強迫性障害を患っています。大半は社会病質を持ちませんが、</a:t>
            </a:r>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は他者を操作しようとする気質が強くみられる傾向にあります。最後に、</a:t>
            </a:r>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は最低二つの感情を持ちますが、これらは人間の感情と「明確に同じ」ではありません。</a:t>
            </a:r>
          </a:p>
        </p:txBody>
      </p:sp>
      <p:grpSp>
        <p:nvGrpSpPr>
          <p:cNvPr id="18" name="グループ化 17">
            <a:extLst>
              <a:ext uri="{FF2B5EF4-FFF2-40B4-BE49-F238E27FC236}">
                <a16:creationId xmlns:a16="http://schemas.microsoft.com/office/drawing/2014/main" id="{AB69F507-0738-ABD8-2AEF-278C48CA1457}"/>
              </a:ext>
            </a:extLst>
          </p:cNvPr>
          <p:cNvGrpSpPr/>
          <p:nvPr/>
        </p:nvGrpSpPr>
        <p:grpSpPr>
          <a:xfrm>
            <a:off x="1885979" y="2251095"/>
            <a:ext cx="1279013" cy="1088571"/>
            <a:chOff x="1521280" y="1393371"/>
            <a:chExt cx="3620183" cy="3081147"/>
          </a:xfrm>
          <a:effectLst>
            <a:glow rad="228600">
              <a:schemeClr val="accent6">
                <a:satMod val="175000"/>
                <a:alpha val="40000"/>
              </a:schemeClr>
            </a:glow>
          </a:effectLst>
        </p:grpSpPr>
        <p:sp>
          <p:nvSpPr>
            <p:cNvPr id="19" name="二等辺三角形 18">
              <a:extLst>
                <a:ext uri="{FF2B5EF4-FFF2-40B4-BE49-F238E27FC236}">
                  <a16:creationId xmlns:a16="http://schemas.microsoft.com/office/drawing/2014/main" id="{9892FB70-B8D5-0A87-0DEA-521F145A6C3F}"/>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3FFCBCA4-800A-14C0-BFE2-71063126BB99}"/>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3AFE729-E7E5-9571-17E2-E922FF808A0B}"/>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448E985-9126-1AE2-3F87-93665CBAFDBF}"/>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8B85BC-8EE2-87AC-AA8B-1956D38731D4}"/>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BFC02CF-D887-A8D3-143A-2561A60F4C11}"/>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吹き出し: 円形 9">
            <a:extLst>
              <a:ext uri="{FF2B5EF4-FFF2-40B4-BE49-F238E27FC236}">
                <a16:creationId xmlns:a16="http://schemas.microsoft.com/office/drawing/2014/main" id="{E3603FE0-30A3-717A-BADC-89FCC1286F95}"/>
              </a:ext>
            </a:extLst>
          </p:cNvPr>
          <p:cNvSpPr/>
          <p:nvPr/>
        </p:nvSpPr>
        <p:spPr>
          <a:xfrm>
            <a:off x="4462372" y="671542"/>
            <a:ext cx="7090999" cy="2289371"/>
          </a:xfrm>
          <a:prstGeom prst="wedgeEllipseCallout">
            <a:avLst>
              <a:gd name="adj1" fmla="val -60214"/>
              <a:gd name="adj2" fmla="val 258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私に従えコノヤロー</a:t>
            </a:r>
            <a:endParaRPr kumimoji="1" lang="ja-JP" altLang="en-US" dirty="0"/>
          </a:p>
        </p:txBody>
      </p:sp>
      <p:sp>
        <p:nvSpPr>
          <p:cNvPr id="3" name="正方形/長方形 2">
            <a:extLst>
              <a:ext uri="{FF2B5EF4-FFF2-40B4-BE49-F238E27FC236}">
                <a16:creationId xmlns:a16="http://schemas.microsoft.com/office/drawing/2014/main" id="{955D245C-C278-D890-57E5-841608523B1A}"/>
              </a:ext>
            </a:extLst>
          </p:cNvPr>
          <p:cNvSpPr/>
          <p:nvPr/>
        </p:nvSpPr>
        <p:spPr>
          <a:xfrm>
            <a:off x="0" y="0"/>
            <a:ext cx="4310743" cy="446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Tree>
    <p:extLst>
      <p:ext uri="{BB962C8B-B14F-4D97-AF65-F5344CB8AC3E}">
        <p14:creationId xmlns:p14="http://schemas.microsoft.com/office/powerpoint/2010/main" val="349236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par>
                                <p:cTn id="7" presetID="0" presetClass="path" presetSubtype="0" repeatCount="indefinite" autoRev="1" fill="hold" nodeType="withEffect">
                                  <p:stCondLst>
                                    <p:cond delay="0"/>
                                  </p:stCondLst>
                                  <p:childTnLst>
                                    <p:animMotion origin="layout" path="M -0.00495 -0.00741 L -0.00495 -0.00718 C -0.03086 -0.01204 -0.05794 -0.00741 -0.08255 -0.02153 C -0.10026 -0.03195 -0.11341 -0.0588 -0.12812 -0.07871 C -0.1375 -0.09144 -0.16628 -0.11412 -0.15495 -0.11922 C -0.12122 -0.13473 -0.08542 -0.11528 -0.05052 -0.11459 L 0.14909 -0.11204 L -0.29414 -0.06459 C -0.30846 -0.0625 -0.35 -0.04329 -0.33568 -0.04306 C -0.27747 -0.04213 -0.21966 -0.05579 -0.16146 -0.06204 C 0.01068 -0.13125 0.18633 -0.17825 0.35534 -0.26922 C 0.38412 -0.28473 0.4431 -0.33797 0.42227 -0.37639 C 0.39167 -0.43311 0.33398 -0.38588 0.28971 -0.39075 C 0.11328 -0.33982 -0.06693 -0.32176 -0.23919 -0.23843 C -0.32565 -0.19653 -0.36055 0.02731 -0.23659 0.07847 C -0.11354 0.12893 0.01602 0.08634 0.14245 0.09027 C 0.15573 0.05763 0.1819 0.03287 0.18255 -0.00741 C 0.18711 -0.25718 -0.00117 -0.0919 -0.04779 -0.07871 C -0.10104 -0.00417 -0.16003 0.05879 -0.20716 0.14513 C -0.22409 0.17592 -0.2474 0.22685 -0.23529 0.26412 C -0.22552 0.29375 -0.20065 0.23287 -0.18437 0.21412 C 0.24102 -0.27547 0.1069 -0.04237 0.31523 -0.4669 C 0.31029 -0.47547 0.30651 -0.49908 0.30039 -0.49283 C -0.01198 -0.17362 0.06224 -0.29121 -0.08255 0.15463 C -0.08932 0.21643 -0.10521 0.27731 -0.10273 0.34027 C -0.10182 0.36273 -0.08021 0.31226 -0.07721 0.29027 C -0.04857 0.07338 -0.03047 -0.14746 -0.00911 -0.3669 C -0.00221 -0.43635 0.00143 -0.50625 0.00716 -0.57616 C 0.00794 -0.58635 0.00651 -0.55556 0.00573 -0.54537 C -0.00599 -0.38588 -0.0194 -0.22662 -0.03047 -0.0669 C -0.03815 0.04722 -0.04375 0.1618 -0.05052 0.27592 C -0.02279 0.35439 0.01159 0.51319 0.07409 0.23796 C 0.11823 0.04305 0.12396 -0.17269 0.14635 -0.37871 C 0.15026 -0.41412 0.17305 -0.48218 0.15313 -0.48565 C 0.13229 -0.48936 0.1405 -0.41575 0.13307 -0.38125 C 0.10729 -0.2632 0.07721 -0.14838 0.05404 -0.02871 C 0.03659 0.06064 0.02604 0.15416 0.0112 0.24513 C 0.00599 0.27638 -0.00052 0.30694 -0.00625 0.33796 C -0.00182 0.24027 0.00117 0.14236 0.00716 0.04513 C 0.02135 -0.18936 0.0375 -0.42338 0.05404 -0.65718 C 0.05482 -0.66945 0.06146 -0.70463 0.05938 -0.69283 C -0.11055 0.2375 -0.06484 -0.13496 -0.12552 0.47129 C 0.08958 0.51782 0.14479 0.55578 0.4263 0.21643 C 0.46159 0.17407 0.41419 0.04282 0.37682 0.00694 C 0.28802 -0.07778 0.18034 -0.07246 0.08203 -0.11204 C -0.02891 -0.09375 -0.20117 -0.12662 -0.2901 0.05925 C -0.31354 0.10833 -0.30703 0.18472 -0.31549 0.24745 C -0.1138 0.30254 -0.00482 0.39027 0.19466 0.10463 C 0.23372 0.04861 0.20443 -0.07315 0.20938 -0.16204 C 0.05417 -0.21829 -0.16094 -0.39561 -0.32083 -0.19537 C -0.35742 -0.14977 -0.36198 -0.05417 -0.38255 0.01643 C -0.16628 0.40763 -0.24414 0.33773 0.35404 0.09976 C 0.41107 0.07708 0.4263 -0.06366 0.4625 -0.14537 C 0.45039 -0.21135 0.46445 -0.32825 0.4263 -0.34306 C 0.08516 -0.47593 0.04037 -0.35926 -0.19909 -0.12408 C -0.2237 -0.03125 -0.26172 0.0537 -0.27266 0.15463 C -0.31927 0.58449 0.16107 0.3375 0.18932 0.33796 C 0.20208 0.29444 0.34766 -0.0919 0.29505 -0.22408 C 0.26758 -0.29306 0.20495 -0.27801 0.15977 -0.3051 C -0.06797 -0.09329 -0.04375 -0.21412 -0.12005 0.20208 C -0.13242 0.26967 -0.16094 0.34976 -0.14154 0.4118 C -0.12539 0.46365 -0.11966 0.29976 -0.10677 0.24513 C -0.03763 -0.04746 -0.06133 0.03055 0.0138 -0.16459 C 0.00912 0.18773 0.01615 -0.09954 -0.00911 0.36643 C -0.01055 0.39745 -0.01654 0.42963 -0.01159 0.45925 C -0.00963 0.47129 -0.00156 0.44166 0.00182 0.43078 C 0.03425 0.32152 0.06432 0.21018 0.09544 0.09976 C 0.11823 -0.0875 0.16641 -0.27061 0.1638 -0.46227 C 0.16315 -0.5088 0.11328 -0.51389 0.0875 -0.50232 C 0.02513 -0.47431 -0.02773 -0.40093 -0.08542 -0.35024 C -0.08737 -0.34584 -0.2806 -0.01713 -0.22331 0.10208 C -0.18581 0.18009 -0.11341 0.16412 -0.05846 0.19513 C -0.02708 0.16967 0.38464 0.03518 0.39557 -0.30024 C 0.39701 -0.34607 0.375 -0.38426 0.36471 -0.42639 C 0.06563 -0.41412 0.01471 -0.46968 -0.27669 -0.17176 C -0.32292 -0.12431 -0.34362 -0.02408 -0.37708 0.04976 C -0.36419 0.12361 -0.38125 0.25925 -0.33828 0.27129 C 0.15638 0.40995 0.19961 0.33402 0.53086 0.10925 C 0.52773 -0.01042 0.56836 -0.16412 0.52135 -0.25024 C 0.36341 -0.54028 -0.10208 -0.36181 -0.23125 -0.34306 C -0.23841 -0.33264 -0.4556 -0.1007 -0.38385 0.04745 C -0.34375 0.12986 -0.26862 0.12199 -0.2112 0.15925 C -0.05404 0.12523 0.1224 0.24097 0.17057 -0.0669 C 0.18255 -0.14422 0.17591 -0.22732 0.17852 -0.30741 C 0.13307 -0.32176 0.08685 -0.37014 0.04193 -0.35024 C -0.05521 -0.30741 -0.06094 -0.18959 -0.08398 -0.06204 C -0.08581 -0.03218 -0.10195 0.07384 -0.07721 0.10925 C -0.07148 0.11759 -0.06302 0.103 -0.05586 0.09976 C -0.04427 0.08634 -0.03138 0.07569 -0.02096 0.05925 C -0.01549 0.05046 -0.01237 0.03773 -0.00911 0.02592 C -0.00742 0.02083 -0.00885 0.01296 -0.00625 0.00925 C -0.00013 0.00069 0.00807 -0.00186 0.0151 -0.00741 C 0.01784 -0.01297 0.02448 -0.03102 0.02318 -0.02408 C 0.02018 -0.00787 0.01641 0.00902 0.00977 0.02129 C 0.00547 0.02916 -0.00182 0.02916 -0.00755 0.0331 C -0.00807 0.01805 -0.00404 0.00023 -0.00911 -0.01204 C -0.01159 -0.01875 -0.01862 -0.00718 -0.02096 -0.00024 C -0.02669 0.0162 -0.02812 0.03634 -0.03177 0.05463 C -0.03216 0.05925 -0.03542 0.06597 -0.03307 0.06875 C -0.02031 0.08518 -0.01081 0.06713 -0.00091 0.05694 C 0.00091 0.04745 0.0026 0.03773 0.00443 0.02847 C 0.00521 0.0243 0.00651 0.0206 0.00716 0.01643 C 0.00794 0.01111 0.00807 0.00532 0.00846 -0.00024 L 0.00846 4.44444E-6 " pathEditMode="relative" rAng="0" ptsTypes="AAAAAAAAAAAAAAAAAAAAAAAAAAAAAAAAAAAAAAAAAAAAAAAAAAAAAAAAAAAAAAAAAAAAAAAAAAAAAAAAAAAAAAAAAAAAAAAAAAAAAAAA">
                                      <p:cBhvr>
                                        <p:cTn id="8" dur="2000" fill="hold"/>
                                        <p:tgtEl>
                                          <p:spTgt spid="18"/>
                                        </p:tgtEl>
                                        <p:attrNameLst>
                                          <p:attrName>ppt_x</p:attrName>
                                          <p:attrName>ppt_y</p:attrName>
                                        </p:attrNameLst>
                                      </p:cBhvr>
                                      <p:rCtr x="7786" y="-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33B6995-6B16-3B1C-C412-9F962060BA2C}"/>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SCP-2615-A</a:t>
            </a:r>
            <a:r>
              <a:rPr lang="ja-JP" altLang="en-US" dirty="0">
                <a:ln w="28575" cap="rnd" cmpd="sng">
                  <a:noFill/>
                  <a:prstDash val="lgDashDotDot"/>
                  <a:bevel/>
                </a:ln>
                <a:solidFill>
                  <a:sysClr val="windowText" lastClr="000000"/>
                </a:solidFill>
              </a:rPr>
              <a:t>の文明および文化を</a:t>
            </a:r>
            <a:r>
              <a:rPr lang="en-US" altLang="ja-JP" dirty="0">
                <a:ln w="28575" cap="rnd" cmpd="sng">
                  <a:noFill/>
                  <a:prstDash val="lgDashDotDot"/>
                  <a:bevel/>
                </a:ln>
                <a:solidFill>
                  <a:sysClr val="windowText" lastClr="000000"/>
                </a:solidFill>
              </a:rPr>
              <a:t>SCP-2615-B</a:t>
            </a:r>
            <a:r>
              <a:rPr lang="ja-JP" altLang="en-US" dirty="0">
                <a:ln w="28575" cap="rnd" cmpd="sng">
                  <a:noFill/>
                  <a:prstDash val="lgDashDotDot"/>
                  <a:bevel/>
                </a:ln>
                <a:solidFill>
                  <a:sysClr val="windowText" lastClr="000000"/>
                </a:solidFill>
              </a:rPr>
              <a:t>に指定します。</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発生中に記録した情報から、財団の歴史学者は</a:t>
            </a:r>
            <a:r>
              <a:rPr lang="en-US" altLang="ja-JP" dirty="0">
                <a:ln w="28575" cap="rnd" cmpd="sng">
                  <a:noFill/>
                  <a:prstDash val="lgDashDotDot"/>
                  <a:bevel/>
                </a:ln>
                <a:solidFill>
                  <a:sysClr val="windowText" lastClr="000000"/>
                </a:solidFill>
              </a:rPr>
              <a:t>SCP-2615-B</a:t>
            </a:r>
            <a:r>
              <a:rPr lang="ja-JP" altLang="en-US" dirty="0">
                <a:ln w="28575" cap="rnd" cmpd="sng">
                  <a:noFill/>
                  <a:prstDash val="lgDashDotDot"/>
                  <a:bevel/>
                </a:ln>
                <a:solidFill>
                  <a:sysClr val="windowText" lastClr="000000"/>
                </a:solidFill>
              </a:rPr>
              <a:t>の歴史の一部を構築しました。万一</a:t>
            </a:r>
            <a:r>
              <a:rPr lang="en-US" altLang="ja-JP" dirty="0">
                <a:ln w="28575" cap="rnd" cmpd="sng">
                  <a:noFill/>
                  <a:prstDash val="lgDashDotDot"/>
                  <a:bevel/>
                </a:ln>
                <a:solidFill>
                  <a:sysClr val="windowText" lastClr="000000"/>
                </a:solidFill>
              </a:rPr>
              <a:t>SCP-2615</a:t>
            </a:r>
            <a:r>
              <a:rPr lang="ja-JP" altLang="en-US" dirty="0">
                <a:ln w="28575" cap="rnd" cmpd="sng">
                  <a:noFill/>
                  <a:prstDash val="lgDashDotDot"/>
                  <a:bevel/>
                </a:ln>
                <a:solidFill>
                  <a:sysClr val="windowText" lastClr="000000"/>
                </a:solidFill>
              </a:rPr>
              <a:t>が現実世界に完全に出現した場合、その歴史が現れるでしょう。</a:t>
            </a:r>
            <a:r>
              <a:rPr lang="en-US" altLang="ja-JP" dirty="0">
                <a:ln w="28575" cap="rnd" cmpd="sng">
                  <a:noFill/>
                  <a:prstDash val="lgDashDotDot"/>
                  <a:bevel/>
                </a:ln>
                <a:solidFill>
                  <a:sysClr val="windowText" lastClr="000000"/>
                </a:solidFill>
              </a:rPr>
              <a:t>SCP-2615-B</a:t>
            </a:r>
            <a:r>
              <a:rPr lang="ja-JP" altLang="en-US" dirty="0">
                <a:ln w="28575" cap="rnd" cmpd="sng">
                  <a:noFill/>
                  <a:prstDash val="lgDashDotDot"/>
                  <a:bevel/>
                </a:ln>
                <a:solidFill>
                  <a:sysClr val="windowText" lastClr="000000"/>
                </a:solidFill>
              </a:rPr>
              <a:t>の歴史は大きく</a:t>
            </a:r>
            <a:r>
              <a:rPr lang="en-US" altLang="ja-JP" dirty="0">
                <a:ln w="28575" cap="rnd" cmpd="sng">
                  <a:noFill/>
                  <a:prstDash val="lgDashDotDot"/>
                  <a:bevel/>
                </a:ln>
                <a:solidFill>
                  <a:sysClr val="windowText" lastClr="000000"/>
                </a:solidFill>
              </a:rPr>
              <a:t>3</a:t>
            </a:r>
            <a:r>
              <a:rPr lang="ja-JP" altLang="en-US" dirty="0">
                <a:ln w="28575" cap="rnd" cmpd="sng">
                  <a:noFill/>
                  <a:prstDash val="lgDashDotDot"/>
                  <a:bevel/>
                </a:ln>
                <a:solidFill>
                  <a:sysClr val="windowText" lastClr="000000"/>
                </a:solidFill>
              </a:rPr>
              <a:t>つの時代に分けられ、補遺</a:t>
            </a:r>
            <a:r>
              <a:rPr lang="en-US" altLang="ja-JP" dirty="0">
                <a:ln w="28575" cap="rnd" cmpd="sng">
                  <a:noFill/>
                  <a:prstDash val="lgDashDotDot"/>
                  <a:bevel/>
                </a:ln>
                <a:solidFill>
                  <a:sysClr val="windowText" lastClr="000000"/>
                </a:solidFill>
              </a:rPr>
              <a:t>1</a:t>
            </a:r>
            <a:r>
              <a:rPr lang="ja-JP" altLang="en-US" dirty="0">
                <a:ln w="28575" cap="rnd" cmpd="sng">
                  <a:noFill/>
                  <a:prstDash val="lgDashDotDot"/>
                  <a:bevel/>
                </a:ln>
                <a:solidFill>
                  <a:sysClr val="windowText" lastClr="000000"/>
                </a:solidFill>
              </a:rPr>
              <a:t>に概略的な説明があります。</a:t>
            </a:r>
          </a:p>
        </p:txBody>
      </p:sp>
      <p:grpSp>
        <p:nvGrpSpPr>
          <p:cNvPr id="18" name="グループ化 17">
            <a:extLst>
              <a:ext uri="{FF2B5EF4-FFF2-40B4-BE49-F238E27FC236}">
                <a16:creationId xmlns:a16="http://schemas.microsoft.com/office/drawing/2014/main" id="{AB69F507-0738-ABD8-2AEF-278C48CA1457}"/>
              </a:ext>
            </a:extLst>
          </p:cNvPr>
          <p:cNvGrpSpPr/>
          <p:nvPr/>
        </p:nvGrpSpPr>
        <p:grpSpPr>
          <a:xfrm>
            <a:off x="1885979" y="2251095"/>
            <a:ext cx="1279013" cy="1088571"/>
            <a:chOff x="1521280" y="1393371"/>
            <a:chExt cx="3620183" cy="3081147"/>
          </a:xfrm>
          <a:effectLst>
            <a:glow rad="228600">
              <a:schemeClr val="accent6">
                <a:satMod val="175000"/>
                <a:alpha val="40000"/>
              </a:schemeClr>
            </a:glow>
          </a:effectLst>
        </p:grpSpPr>
        <p:sp>
          <p:nvSpPr>
            <p:cNvPr id="19" name="二等辺三角形 18">
              <a:extLst>
                <a:ext uri="{FF2B5EF4-FFF2-40B4-BE49-F238E27FC236}">
                  <a16:creationId xmlns:a16="http://schemas.microsoft.com/office/drawing/2014/main" id="{9892FB70-B8D5-0A87-0DEA-521F145A6C3F}"/>
                </a:ext>
              </a:extLst>
            </p:cNvPr>
            <p:cNvSpPr/>
            <p:nvPr/>
          </p:nvSpPr>
          <p:spPr>
            <a:xfrm rot="5400000">
              <a:off x="1309897" y="230869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3FFCBCA4-800A-14C0-BFE2-71063126BB99}"/>
                </a:ext>
              </a:extLst>
            </p:cNvPr>
            <p:cNvSpPr/>
            <p:nvPr/>
          </p:nvSpPr>
          <p:spPr>
            <a:xfrm rot="16200000" flipH="1">
              <a:off x="3206510" y="2154447"/>
              <a:ext cx="2146336" cy="1723570"/>
            </a:xfrm>
            <a:prstGeom prst="triangle">
              <a:avLst/>
            </a:prstGeom>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3AFE729-E7E5-9571-17E2-E922FF808A0B}"/>
                </a:ext>
              </a:extLst>
            </p:cNvPr>
            <p:cNvSpPr/>
            <p:nvPr/>
          </p:nvSpPr>
          <p:spPr>
            <a:xfrm>
              <a:off x="2601237" y="2242456"/>
              <a:ext cx="933449" cy="18433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448E985-9126-1AE2-3F87-93665CBAFDBF}"/>
                </a:ext>
              </a:extLst>
            </p:cNvPr>
            <p:cNvSpPr/>
            <p:nvPr/>
          </p:nvSpPr>
          <p:spPr>
            <a:xfrm>
              <a:off x="3128057" y="1393371"/>
              <a:ext cx="1378858" cy="1378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8B85BC-8EE2-87AC-AA8B-1956D38731D4}"/>
                </a:ext>
              </a:extLst>
            </p:cNvPr>
            <p:cNvSpPr/>
            <p:nvPr/>
          </p:nvSpPr>
          <p:spPr>
            <a:xfrm>
              <a:off x="3294181" y="3751775"/>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BFC02CF-D887-A8D3-143A-2561A60F4C11}"/>
                </a:ext>
              </a:extLst>
            </p:cNvPr>
            <p:cNvSpPr/>
            <p:nvPr/>
          </p:nvSpPr>
          <p:spPr>
            <a:xfrm>
              <a:off x="2882391" y="3840888"/>
              <a:ext cx="484413" cy="633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吹き出し: 円形 9">
            <a:extLst>
              <a:ext uri="{FF2B5EF4-FFF2-40B4-BE49-F238E27FC236}">
                <a16:creationId xmlns:a16="http://schemas.microsoft.com/office/drawing/2014/main" id="{E3603FE0-30A3-717A-BADC-89FCC1286F95}"/>
              </a:ext>
            </a:extLst>
          </p:cNvPr>
          <p:cNvSpPr/>
          <p:nvPr/>
        </p:nvSpPr>
        <p:spPr>
          <a:xfrm>
            <a:off x="4462372" y="671542"/>
            <a:ext cx="7090999" cy="2289371"/>
          </a:xfrm>
          <a:prstGeom prst="wedgeEllipseCallout">
            <a:avLst>
              <a:gd name="adj1" fmla="val -60214"/>
              <a:gd name="adj2" fmla="val 2583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私に従えコノヤロー</a:t>
            </a:r>
            <a:endParaRPr kumimoji="1" lang="ja-JP" altLang="en-US" dirty="0"/>
          </a:p>
        </p:txBody>
      </p:sp>
      <p:sp>
        <p:nvSpPr>
          <p:cNvPr id="3" name="正方形/長方形 2">
            <a:extLst>
              <a:ext uri="{FF2B5EF4-FFF2-40B4-BE49-F238E27FC236}">
                <a16:creationId xmlns:a16="http://schemas.microsoft.com/office/drawing/2014/main" id="{36E29694-E944-7D54-4778-8B5E8FAF1D33}"/>
              </a:ext>
            </a:extLst>
          </p:cNvPr>
          <p:cNvSpPr/>
          <p:nvPr/>
        </p:nvSpPr>
        <p:spPr>
          <a:xfrm>
            <a:off x="0" y="0"/>
            <a:ext cx="4310743" cy="446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Tree>
    <p:extLst>
      <p:ext uri="{BB962C8B-B14F-4D97-AF65-F5344CB8AC3E}">
        <p14:creationId xmlns:p14="http://schemas.microsoft.com/office/powerpoint/2010/main" val="264990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par>
                                <p:cTn id="7" presetID="0" presetClass="path" presetSubtype="0" repeatCount="indefinite" autoRev="1" fill="hold" nodeType="withEffect">
                                  <p:stCondLst>
                                    <p:cond delay="0"/>
                                  </p:stCondLst>
                                  <p:childTnLst>
                                    <p:animMotion origin="layout" path="M -0.00495 -0.00741 L -0.00495 -0.00718 C -0.03086 -0.01204 -0.05794 -0.00741 -0.08255 -0.02153 C -0.10026 -0.03195 -0.11341 -0.0588 -0.12812 -0.07871 C -0.1375 -0.09144 -0.16628 -0.11412 -0.15495 -0.11922 C -0.12122 -0.13473 -0.08542 -0.11528 -0.05052 -0.11459 L 0.14909 -0.11204 L -0.29414 -0.06459 C -0.30846 -0.0625 -0.35 -0.04329 -0.33568 -0.04306 C -0.27747 -0.04213 -0.21966 -0.05579 -0.16146 -0.06204 C 0.01068 -0.13125 0.18633 -0.17825 0.35534 -0.26922 C 0.38412 -0.28473 0.4431 -0.33797 0.42227 -0.37639 C 0.39167 -0.43311 0.33398 -0.38588 0.28971 -0.39075 C 0.11328 -0.33982 -0.06693 -0.32176 -0.23919 -0.23843 C -0.32565 -0.19653 -0.36055 0.02731 -0.23659 0.07847 C -0.11354 0.12893 0.01602 0.08634 0.14245 0.09027 C 0.15573 0.05763 0.1819 0.03287 0.18255 -0.00741 C 0.18711 -0.25718 -0.00117 -0.0919 -0.04779 -0.07871 C -0.10104 -0.00417 -0.16003 0.05879 -0.20716 0.14513 C -0.22409 0.17592 -0.2474 0.22685 -0.23529 0.26412 C -0.22552 0.29375 -0.20065 0.23287 -0.18437 0.21412 C 0.24102 -0.27547 0.1069 -0.04237 0.31523 -0.4669 C 0.31029 -0.47547 0.30651 -0.49908 0.30039 -0.49283 C -0.01198 -0.17362 0.06224 -0.29121 -0.08255 0.15463 C -0.08932 0.21643 -0.10521 0.27731 -0.10273 0.34027 C -0.10182 0.36273 -0.08021 0.31226 -0.07721 0.29027 C -0.04857 0.07338 -0.03047 -0.14746 -0.00911 -0.3669 C -0.00221 -0.43635 0.00143 -0.50625 0.00716 -0.57616 C 0.00794 -0.58635 0.00651 -0.55556 0.00573 -0.54537 C -0.00599 -0.38588 -0.0194 -0.22662 -0.03047 -0.0669 C -0.03815 0.04722 -0.04375 0.1618 -0.05052 0.27592 C -0.02279 0.35439 0.01159 0.51319 0.07409 0.23796 C 0.11823 0.04305 0.12396 -0.17269 0.14635 -0.37871 C 0.15026 -0.41412 0.17305 -0.48218 0.15313 -0.48565 C 0.13229 -0.48936 0.1405 -0.41575 0.13307 -0.38125 C 0.10729 -0.2632 0.07721 -0.14838 0.05404 -0.02871 C 0.03659 0.06064 0.02604 0.15416 0.0112 0.24513 C 0.00599 0.27638 -0.00052 0.30694 -0.00625 0.33796 C -0.00182 0.24027 0.00117 0.14236 0.00716 0.04513 C 0.02135 -0.18936 0.0375 -0.42338 0.05404 -0.65718 C 0.05482 -0.66945 0.06146 -0.70463 0.05938 -0.69283 C -0.11055 0.2375 -0.06484 -0.13496 -0.12552 0.47129 C 0.08958 0.51782 0.14479 0.55578 0.4263 0.21643 C 0.46159 0.17407 0.41419 0.04282 0.37682 0.00694 C 0.28802 -0.07778 0.18034 -0.07246 0.08203 -0.11204 C -0.02891 -0.09375 -0.20117 -0.12662 -0.2901 0.05925 C -0.31354 0.10833 -0.30703 0.18472 -0.31549 0.24745 C -0.1138 0.30254 -0.00482 0.39027 0.19466 0.10463 C 0.23372 0.04861 0.20443 -0.07315 0.20938 -0.16204 C 0.05417 -0.21829 -0.16094 -0.39561 -0.32083 -0.19537 C -0.35742 -0.14977 -0.36198 -0.05417 -0.38255 0.01643 C -0.16628 0.40763 -0.24414 0.33773 0.35404 0.09976 C 0.41107 0.07708 0.4263 -0.06366 0.4625 -0.14537 C 0.45039 -0.21135 0.46445 -0.32825 0.4263 -0.34306 C 0.08516 -0.47593 0.04037 -0.35926 -0.19909 -0.12408 C -0.2237 -0.03125 -0.26172 0.0537 -0.27266 0.15463 C -0.31927 0.58449 0.16107 0.3375 0.18932 0.33796 C 0.20208 0.29444 0.34766 -0.0919 0.29505 -0.22408 C 0.26758 -0.29306 0.20495 -0.27801 0.15977 -0.3051 C -0.06797 -0.09329 -0.04375 -0.21412 -0.12005 0.20208 C -0.13242 0.26967 -0.16094 0.34976 -0.14154 0.4118 C -0.12539 0.46365 -0.11966 0.29976 -0.10677 0.24513 C -0.03763 -0.04746 -0.06133 0.03055 0.0138 -0.16459 C 0.00912 0.18773 0.01615 -0.09954 -0.00911 0.36643 C -0.01055 0.39745 -0.01654 0.42963 -0.01159 0.45925 C -0.00963 0.47129 -0.00156 0.44166 0.00182 0.43078 C 0.03425 0.32152 0.06432 0.21018 0.09544 0.09976 C 0.11823 -0.0875 0.16641 -0.27061 0.1638 -0.46227 C 0.16315 -0.5088 0.11328 -0.51389 0.0875 -0.50232 C 0.02513 -0.47431 -0.02773 -0.40093 -0.08542 -0.35024 C -0.08737 -0.34584 -0.2806 -0.01713 -0.22331 0.10208 C -0.18581 0.18009 -0.11341 0.16412 -0.05846 0.19513 C -0.02708 0.16967 0.38464 0.03518 0.39557 -0.30024 C 0.39701 -0.34607 0.375 -0.38426 0.36471 -0.42639 C 0.06563 -0.41412 0.01471 -0.46968 -0.27669 -0.17176 C -0.32292 -0.12431 -0.34362 -0.02408 -0.37708 0.04976 C -0.36419 0.12361 -0.38125 0.25925 -0.33828 0.27129 C 0.15638 0.40995 0.19961 0.33402 0.53086 0.10925 C 0.52773 -0.01042 0.56836 -0.16412 0.52135 -0.25024 C 0.36341 -0.54028 -0.10208 -0.36181 -0.23125 -0.34306 C -0.23841 -0.33264 -0.4556 -0.1007 -0.38385 0.04745 C -0.34375 0.12986 -0.26862 0.12199 -0.2112 0.15925 C -0.05404 0.12523 0.1224 0.24097 0.17057 -0.0669 C 0.18255 -0.14422 0.17591 -0.22732 0.17852 -0.30741 C 0.13307 -0.32176 0.08685 -0.37014 0.04193 -0.35024 C -0.05521 -0.30741 -0.06094 -0.18959 -0.08398 -0.06204 C -0.08581 -0.03218 -0.10195 0.07384 -0.07721 0.10925 C -0.07148 0.11759 -0.06302 0.103 -0.05586 0.09976 C -0.04427 0.08634 -0.03138 0.07569 -0.02096 0.05925 C -0.01549 0.05046 -0.01237 0.03773 -0.00911 0.02592 C -0.00742 0.02083 -0.00885 0.01296 -0.00625 0.00925 C -0.00013 0.00069 0.00807 -0.00186 0.0151 -0.00741 C 0.01784 -0.01297 0.02448 -0.03102 0.02318 -0.02408 C 0.02018 -0.00787 0.01641 0.00902 0.00977 0.02129 C 0.00547 0.02916 -0.00182 0.02916 -0.00755 0.0331 C -0.00807 0.01805 -0.00404 0.00023 -0.00911 -0.01204 C -0.01159 -0.01875 -0.01862 -0.00718 -0.02096 -0.00024 C -0.02669 0.0162 -0.02812 0.03634 -0.03177 0.05463 C -0.03216 0.05925 -0.03542 0.06597 -0.03307 0.06875 C -0.02031 0.08518 -0.01081 0.06713 -0.00091 0.05694 C 0.00091 0.04745 0.0026 0.03773 0.00443 0.02847 C 0.00521 0.0243 0.00651 0.0206 0.00716 0.01643 C 0.00794 0.01111 0.00807 0.00532 0.00846 -0.00024 L 0.00846 4.44444E-6 " pathEditMode="relative" rAng="0" ptsTypes="AAAAAAAAAAAAAAAAAAAAAAAAAAAAAAAAAAAAAAAAAAAAAAAAAAAAAAAAAAAAAAAAAAAAAAAAAAAAAAAAAAAAAAAAAAAAAAAAAAAAAAAA">
                                      <p:cBhvr>
                                        <p:cTn id="8" dur="2000" fill="hold"/>
                                        <p:tgtEl>
                                          <p:spTgt spid="18"/>
                                        </p:tgtEl>
                                        <p:attrNameLst>
                                          <p:attrName>ppt_x</p:attrName>
                                          <p:attrName>ppt_y</p:attrName>
                                        </p:attrNameLst>
                                      </p:cBhvr>
                                      <p:rCtr x="7786" y="-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33B6995-6B16-3B1C-C412-9F962060BA2C}"/>
              </a:ext>
            </a:extLst>
          </p:cNvPr>
          <p:cNvSpPr txBox="1"/>
          <p:nvPr/>
        </p:nvSpPr>
        <p:spPr>
          <a:xfrm>
            <a:off x="793429" y="3904342"/>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100" dirty="0">
                <a:ln w="28575" cap="rnd" cmpd="sng">
                  <a:noFill/>
                  <a:prstDash val="lgDashDotDot"/>
                  <a:bevel/>
                </a:ln>
                <a:solidFill>
                  <a:sysClr val="windowText" lastClr="000000"/>
                </a:solidFill>
              </a:rPr>
              <a:t>初期</a:t>
            </a:r>
            <a:r>
              <a:rPr lang="en-US" altLang="ja-JP" sz="1100" dirty="0">
                <a:ln w="28575" cap="rnd" cmpd="sng">
                  <a:noFill/>
                  <a:prstDash val="lgDashDotDot"/>
                  <a:bevel/>
                </a:ln>
                <a:solidFill>
                  <a:sysClr val="windowText" lastClr="000000"/>
                </a:solidFill>
              </a:rPr>
              <a:t>: </a:t>
            </a:r>
            <a:r>
              <a:rPr lang="ja-JP" altLang="en-US" sz="1100" dirty="0">
                <a:ln w="28575" cap="rnd" cmpd="sng">
                  <a:noFill/>
                  <a:prstDash val="lgDashDotDot"/>
                  <a:bevel/>
                </a:ln>
                <a:solidFill>
                  <a:sysClr val="windowText" lastClr="000000"/>
                </a:solidFill>
              </a:rPr>
              <a:t>不明 </a:t>
            </a:r>
            <a:r>
              <a:rPr lang="en-US" altLang="ja-JP" sz="1100" dirty="0">
                <a:ln w="28575" cap="rnd" cmpd="sng">
                  <a:noFill/>
                  <a:prstDash val="lgDashDotDot"/>
                  <a:bevel/>
                </a:ln>
                <a:solidFill>
                  <a:sysClr val="windowText" lastClr="000000"/>
                </a:solidFill>
              </a:rPr>
              <a:t>- 535 A.D.</a:t>
            </a:r>
          </a:p>
          <a:p>
            <a:r>
              <a:rPr lang="ja-JP" altLang="en-US" sz="1100" dirty="0">
                <a:ln w="28575" cap="rnd" cmpd="sng">
                  <a:noFill/>
                  <a:prstDash val="lgDashDotDot"/>
                  <a:bevel/>
                </a:ln>
                <a:solidFill>
                  <a:sysClr val="windowText" lastClr="000000"/>
                </a:solidFill>
              </a:rPr>
              <a:t>個体群は主に部族で構成されており、ヨーロッパ北西部に位置していました。異なる部族が農業、遊牧、狩猟・採集といった生活様式を持っており、いくつかを合わせた生活様式を持つ部族もありました。部族は人間や他の部族に対してたびたび奇襲を行い、若者や少年少女を捕虜として捕まえては自分たちの部族へと引き込みました。信仰形体はほとんどが原始的なシャマニズムであり、多神教や一神教、精霊信仰が入り交じっていました。いくつかの部族には鉄を邪悪な物質とみなすという特徴的な信仰が存在していました。これは破傷風患者を観察した結果であると考えられています。人間と</a:t>
            </a:r>
            <a:r>
              <a:rPr lang="en-US" altLang="ja-JP" sz="1100" dirty="0">
                <a:ln w="28575" cap="rnd" cmpd="sng">
                  <a:noFill/>
                  <a:prstDash val="lgDashDotDot"/>
                  <a:bevel/>
                </a:ln>
                <a:solidFill>
                  <a:sysClr val="windowText" lastClr="000000"/>
                </a:solidFill>
              </a:rPr>
              <a:t>SCP-2615-A</a:t>
            </a:r>
            <a:r>
              <a:rPr lang="ja-JP" altLang="en-US" sz="1100" dirty="0">
                <a:ln w="28575" cap="rnd" cmpd="sng">
                  <a:noFill/>
                  <a:prstDash val="lgDashDotDot"/>
                  <a:bevel/>
                </a:ln>
                <a:solidFill>
                  <a:sysClr val="windowText" lastClr="000000"/>
                </a:solidFill>
              </a:rPr>
              <a:t>の間にはお互いに迷信と疑念が存在しました。この期間の終わりに向けて、</a:t>
            </a:r>
            <a:r>
              <a:rPr lang="en-US" altLang="ja-JP" sz="1100" dirty="0">
                <a:ln w="28575" cap="rnd" cmpd="sng">
                  <a:noFill/>
                  <a:prstDash val="lgDashDotDot"/>
                  <a:bevel/>
                </a:ln>
                <a:solidFill>
                  <a:sysClr val="windowText" lastClr="000000"/>
                </a:solidFill>
              </a:rPr>
              <a:t>SCP-2615-A</a:t>
            </a:r>
            <a:r>
              <a:rPr lang="ja-JP" altLang="en-US" sz="1100" dirty="0">
                <a:ln w="28575" cap="rnd" cmpd="sng">
                  <a:noFill/>
                  <a:prstDash val="lgDashDotDot"/>
                  <a:bevel/>
                </a:ln>
                <a:solidFill>
                  <a:sysClr val="windowText" lastClr="000000"/>
                </a:solidFill>
              </a:rPr>
              <a:t>の部族はより大きな集団へと統合され始めました。</a:t>
            </a:r>
          </a:p>
          <a:p>
            <a:endParaRPr lang="ja-JP" altLang="en-US" sz="1100" dirty="0">
              <a:ln w="28575" cap="rnd" cmpd="sng">
                <a:noFill/>
                <a:prstDash val="lgDashDotDot"/>
                <a:bevel/>
              </a:ln>
              <a:solidFill>
                <a:sysClr val="windowText" lastClr="000000"/>
              </a:solidFill>
            </a:endParaRPr>
          </a:p>
          <a:p>
            <a:r>
              <a:rPr lang="ja-JP" altLang="en-US" sz="1100" dirty="0">
                <a:ln w="28575" cap="rnd" cmpd="sng">
                  <a:noFill/>
                  <a:prstDash val="lgDashDotDot"/>
                  <a:bevel/>
                </a:ln>
                <a:solidFill>
                  <a:sysClr val="windowText" lastClr="000000"/>
                </a:solidFill>
              </a:rPr>
              <a:t>中期</a:t>
            </a:r>
            <a:r>
              <a:rPr lang="en-US" altLang="ja-JP" sz="1100" dirty="0">
                <a:ln w="28575" cap="rnd" cmpd="sng">
                  <a:noFill/>
                  <a:prstDash val="lgDashDotDot"/>
                  <a:bevel/>
                </a:ln>
                <a:solidFill>
                  <a:sysClr val="windowText" lastClr="000000"/>
                </a:solidFill>
              </a:rPr>
              <a:t>: 535 A.D. - 1772 A.D.</a:t>
            </a:r>
          </a:p>
          <a:p>
            <a:r>
              <a:rPr lang="ja-JP" altLang="en-US" sz="1100" dirty="0">
                <a:ln w="28575" cap="rnd" cmpd="sng">
                  <a:noFill/>
                  <a:prstDash val="lgDashDotDot"/>
                  <a:bevel/>
                </a:ln>
                <a:solidFill>
                  <a:sysClr val="windowText" lastClr="000000"/>
                </a:solidFill>
              </a:rPr>
              <a:t>約</a:t>
            </a:r>
            <a:r>
              <a:rPr lang="en-US" altLang="ja-JP" sz="1100" dirty="0">
                <a:ln w="28575" cap="rnd" cmpd="sng">
                  <a:noFill/>
                  <a:prstDash val="lgDashDotDot"/>
                  <a:bevel/>
                </a:ln>
                <a:solidFill>
                  <a:sysClr val="windowText" lastClr="000000"/>
                </a:solidFill>
              </a:rPr>
              <a:t>1</a:t>
            </a:r>
            <a:r>
              <a:rPr lang="ja-JP" altLang="en-US" sz="1100" dirty="0">
                <a:ln w="28575" cap="rnd" cmpd="sng">
                  <a:noFill/>
                  <a:prstDash val="lgDashDotDot"/>
                  <a:bevel/>
                </a:ln>
                <a:solidFill>
                  <a:sysClr val="windowText" lastClr="000000"/>
                </a:solidFill>
              </a:rPr>
              <a:t>世紀の間、複数の部族が統合してできた大集団は土地や資源、政治的権力を求めて他の集団と恒常的に戦争を行っていました。この</a:t>
            </a:r>
            <a:r>
              <a:rPr lang="en-US" altLang="ja-JP" sz="1100" dirty="0">
                <a:ln w="28575" cap="rnd" cmpd="sng">
                  <a:noFill/>
                  <a:prstDash val="lgDashDotDot"/>
                  <a:bevel/>
                </a:ln>
                <a:solidFill>
                  <a:sysClr val="windowText" lastClr="000000"/>
                </a:solidFill>
              </a:rPr>
              <a:t>1</a:t>
            </a:r>
            <a:r>
              <a:rPr lang="ja-JP" altLang="en-US" sz="1100" dirty="0">
                <a:ln w="28575" cap="rnd" cmpd="sng">
                  <a:noFill/>
                  <a:prstDash val="lgDashDotDot"/>
                  <a:bevel/>
                </a:ln>
                <a:solidFill>
                  <a:sysClr val="windowText" lastClr="000000"/>
                </a:solidFill>
              </a:rPr>
              <a:t>世紀の終わり頃には</a:t>
            </a:r>
            <a:r>
              <a:rPr lang="en-US" altLang="ja-JP" sz="1100" dirty="0">
                <a:ln w="28575" cap="rnd" cmpd="sng">
                  <a:noFill/>
                  <a:prstDash val="lgDashDotDot"/>
                  <a:bevel/>
                </a:ln>
                <a:solidFill>
                  <a:sysClr val="windowText" lastClr="000000"/>
                </a:solidFill>
              </a:rPr>
              <a:t>SCP-2615-B</a:t>
            </a:r>
            <a:r>
              <a:rPr lang="ja-JP" altLang="en-US" sz="1100" dirty="0">
                <a:ln w="28575" cap="rnd" cmpd="sng">
                  <a:noFill/>
                  <a:prstDash val="lgDashDotDot"/>
                  <a:bevel/>
                </a:ln>
                <a:solidFill>
                  <a:sysClr val="windowText" lastClr="000000"/>
                </a:solidFill>
              </a:rPr>
              <a:t>は</a:t>
            </a:r>
            <a:r>
              <a:rPr lang="en-US" altLang="ja-JP" sz="1100" dirty="0">
                <a:ln w="28575" cap="rnd" cmpd="sng">
                  <a:noFill/>
                  <a:prstDash val="lgDashDotDot"/>
                  <a:bevel/>
                </a:ln>
                <a:solidFill>
                  <a:sysClr val="windowText" lastClr="000000"/>
                </a:solidFill>
              </a:rPr>
              <a:t>27</a:t>
            </a:r>
            <a:r>
              <a:rPr lang="ja-JP" altLang="en-US" sz="1100" dirty="0">
                <a:ln w="28575" cap="rnd" cmpd="sng">
                  <a:noFill/>
                  <a:prstDash val="lgDashDotDot"/>
                  <a:bevel/>
                </a:ln>
                <a:solidFill>
                  <a:sysClr val="windowText" lastClr="000000"/>
                </a:solidFill>
              </a:rPr>
              <a:t>ヶ国に分かれ、安定していました。最大かつ最も影響力のあった国はブリテン島全体とフランス、ベルギー、オランダ、ノルウェー、ドイツ、デンマークの一部に国土を構えていました。この国とその他</a:t>
            </a:r>
            <a:r>
              <a:rPr lang="en-US" altLang="ja-JP" sz="1100" dirty="0">
                <a:ln w="28575" cap="rnd" cmpd="sng">
                  <a:noFill/>
                  <a:prstDash val="lgDashDotDot"/>
                  <a:bevel/>
                </a:ln>
                <a:solidFill>
                  <a:sysClr val="windowText" lastClr="000000"/>
                </a:solidFill>
              </a:rPr>
              <a:t>18</a:t>
            </a:r>
            <a:r>
              <a:rPr lang="ja-JP" altLang="en-US" sz="1100" dirty="0">
                <a:ln w="28575" cap="rnd" cmpd="sng">
                  <a:noFill/>
                  <a:prstDash val="lgDashDotDot"/>
                  <a:bevel/>
                </a:ln>
                <a:solidFill>
                  <a:sysClr val="windowText" lastClr="000000"/>
                </a:solidFill>
              </a:rPr>
              <a:t>国では</a:t>
            </a:r>
            <a:r>
              <a:rPr lang="en-US" altLang="ja-JP" sz="1100" dirty="0">
                <a:ln w="28575" cap="rnd" cmpd="sng">
                  <a:noFill/>
                  <a:prstDash val="lgDashDotDot"/>
                  <a:bevel/>
                </a:ln>
                <a:solidFill>
                  <a:sysClr val="windowText" lastClr="000000"/>
                </a:solidFill>
              </a:rPr>
              <a:t>SCP-2615-B</a:t>
            </a:r>
            <a:r>
              <a:rPr lang="ja-JP" altLang="en-US" sz="1100" dirty="0">
                <a:ln w="28575" cap="rnd" cmpd="sng">
                  <a:noFill/>
                  <a:prstDash val="lgDashDotDot"/>
                  <a:bevel/>
                </a:ln>
                <a:solidFill>
                  <a:sysClr val="windowText" lastClr="000000"/>
                </a:solidFill>
              </a:rPr>
              <a:t>は家族の延長としての自制・自立可能な集団によって構成されており、家族集団間の婚姻により中央君主への忠誠と感謝を捧げることもありました。</a:t>
            </a:r>
          </a:p>
          <a:p>
            <a:endParaRPr lang="ja-JP" altLang="en-US" sz="1100" dirty="0">
              <a:ln w="28575" cap="rnd" cmpd="sng">
                <a:noFill/>
                <a:prstDash val="lgDashDotDot"/>
                <a:bevel/>
              </a:ln>
              <a:solidFill>
                <a:sysClr val="windowText" lastClr="000000"/>
              </a:solidFill>
            </a:endParaRPr>
          </a:p>
          <a:p>
            <a:r>
              <a:rPr lang="ja-JP" altLang="en-US" sz="1100" dirty="0">
                <a:ln w="28575" cap="rnd" cmpd="sng">
                  <a:noFill/>
                  <a:prstDash val="lgDashDotDot"/>
                  <a:bevel/>
                </a:ln>
                <a:solidFill>
                  <a:sysClr val="windowText" lastClr="000000"/>
                </a:solidFill>
              </a:rPr>
              <a:t>残りのうち</a:t>
            </a:r>
            <a:r>
              <a:rPr lang="en-US" altLang="ja-JP" sz="1100" dirty="0">
                <a:ln w="28575" cap="rnd" cmpd="sng">
                  <a:noFill/>
                  <a:prstDash val="lgDashDotDot"/>
                  <a:bevel/>
                </a:ln>
                <a:solidFill>
                  <a:sysClr val="windowText" lastClr="000000"/>
                </a:solidFill>
              </a:rPr>
              <a:t>7</a:t>
            </a:r>
            <a:r>
              <a:rPr lang="ja-JP" altLang="en-US" sz="1100" dirty="0">
                <a:ln w="28575" cap="rnd" cmpd="sng">
                  <a:noFill/>
                  <a:prstDash val="lgDashDotDot"/>
                  <a:bevel/>
                </a:ln>
                <a:solidFill>
                  <a:sysClr val="windowText" lastClr="000000"/>
                </a:solidFill>
              </a:rPr>
              <a:t>国では統治組織は代表民主制によって構築されていました。土地を小さな市や州に分割し、それを家族集団の家父長と家母長で構成される小さな民主システムで統治していました。各州は中央政府に代表者を送っていたのでしょう。最後の</a:t>
            </a:r>
            <a:r>
              <a:rPr lang="en-US" altLang="ja-JP" sz="1100" dirty="0">
                <a:ln w="28575" cap="rnd" cmpd="sng">
                  <a:noFill/>
                  <a:prstDash val="lgDashDotDot"/>
                  <a:bevel/>
                </a:ln>
                <a:solidFill>
                  <a:sysClr val="windowText" lastClr="000000"/>
                </a:solidFill>
              </a:rPr>
              <a:t>1</a:t>
            </a:r>
            <a:r>
              <a:rPr lang="ja-JP" altLang="en-US" sz="1100" dirty="0">
                <a:ln w="28575" cap="rnd" cmpd="sng">
                  <a:noFill/>
                  <a:prstDash val="lgDashDotDot"/>
                  <a:bevel/>
                </a:ln>
                <a:solidFill>
                  <a:sysClr val="windowText" lastClr="000000"/>
                </a:solidFill>
              </a:rPr>
              <a:t>国は二党政治システムによって構築され、二つの党は「夏廷」、「冬廷」と呼称されていました。各</a:t>
            </a:r>
            <a:r>
              <a:rPr lang="en-US" altLang="ja-JP" sz="1100" dirty="0">
                <a:ln w="28575" cap="rnd" cmpd="sng">
                  <a:noFill/>
                  <a:prstDash val="lgDashDotDot"/>
                  <a:bevel/>
                </a:ln>
                <a:solidFill>
                  <a:sysClr val="windowText" lastClr="000000"/>
                </a:solidFill>
              </a:rPr>
              <a:t>SCP-2615-A</a:t>
            </a:r>
            <a:r>
              <a:rPr lang="ja-JP" altLang="en-US" sz="1100" dirty="0">
                <a:ln w="28575" cap="rnd" cmpd="sng">
                  <a:noFill/>
                  <a:prstDash val="lgDashDotDot"/>
                  <a:bevel/>
                </a:ln>
                <a:solidFill>
                  <a:sysClr val="windowText" lastClr="000000"/>
                </a:solidFill>
              </a:rPr>
              <a:t>個体は</a:t>
            </a:r>
            <a:r>
              <a:rPr lang="en-US" altLang="ja-JP" sz="1100" dirty="0">
                <a:ln w="28575" cap="rnd" cmpd="sng">
                  <a:noFill/>
                  <a:prstDash val="lgDashDotDot"/>
                  <a:bevel/>
                </a:ln>
                <a:solidFill>
                  <a:sysClr val="windowText" lastClr="000000"/>
                </a:solidFill>
              </a:rPr>
              <a:t>15</a:t>
            </a:r>
            <a:r>
              <a:rPr lang="ja-JP" altLang="en-US" sz="1100" dirty="0">
                <a:ln w="28575" cap="rnd" cmpd="sng">
                  <a:noFill/>
                  <a:prstDash val="lgDashDotDot"/>
                  <a:bevel/>
                </a:ln>
                <a:solidFill>
                  <a:sysClr val="windowText" lastClr="000000"/>
                </a:solidFill>
              </a:rPr>
              <a:t>歳で成人とみなされ、自身の政党を決めていました。各党の構成員は自党の他の構成員を律し、制御することを求められていました。二党間の婚姻は禁止されていました。春の終わりから秋の始まりまでは、夏廷の構成員が冬廷の構成員の完全な支配権を持ちました。秋の終わりから春の初めまでは、冬廷の構成員が夏廷の構成員の完全な支配権を持ちました。</a:t>
            </a:r>
            <a:r>
              <a:rPr lang="en-US" altLang="ja-JP" sz="1100" dirty="0">
                <a:ln w="28575" cap="rnd" cmpd="sng">
                  <a:noFill/>
                  <a:prstDash val="lgDashDotDot"/>
                  <a:bevel/>
                </a:ln>
                <a:solidFill>
                  <a:sysClr val="windowText" lastClr="000000"/>
                </a:solidFill>
              </a:rPr>
              <a:t>SCP-2615-A</a:t>
            </a:r>
            <a:r>
              <a:rPr lang="ja-JP" altLang="en-US" sz="1100" dirty="0">
                <a:ln w="28575" cap="rnd" cmpd="sng">
                  <a:noFill/>
                  <a:prstDash val="lgDashDotDot"/>
                  <a:bevel/>
                </a:ln>
                <a:solidFill>
                  <a:sysClr val="windowText" lastClr="000000"/>
                </a:solidFill>
              </a:rPr>
              <a:t>が領土や住居を築く場所は、田舎や人が住んでいない土地が最も一般的でした。</a:t>
            </a:r>
          </a:p>
          <a:p>
            <a:endParaRPr lang="ja-JP" altLang="en-US" sz="1100" dirty="0">
              <a:ln w="28575" cap="rnd" cmpd="sng">
                <a:noFill/>
                <a:prstDash val="lgDashDotDot"/>
                <a:bevel/>
              </a:ln>
              <a:solidFill>
                <a:sysClr val="windowText" lastClr="000000"/>
              </a:solidFill>
            </a:endParaRPr>
          </a:p>
          <a:p>
            <a:r>
              <a:rPr lang="ja-JP" altLang="en-US" sz="1100" dirty="0">
                <a:ln w="28575" cap="rnd" cmpd="sng">
                  <a:noFill/>
                  <a:prstDash val="lgDashDotDot"/>
                  <a:bevel/>
                </a:ln>
                <a:solidFill>
                  <a:sysClr val="windowText" lastClr="000000"/>
                </a:solidFill>
              </a:rPr>
              <a:t>その後</a:t>
            </a:r>
            <a:r>
              <a:rPr lang="en-US" altLang="ja-JP" sz="1100" dirty="0">
                <a:ln w="28575" cap="rnd" cmpd="sng">
                  <a:noFill/>
                  <a:prstDash val="lgDashDotDot"/>
                  <a:bevel/>
                </a:ln>
                <a:solidFill>
                  <a:sysClr val="windowText" lastClr="000000"/>
                </a:solidFill>
              </a:rPr>
              <a:t>1000</a:t>
            </a:r>
            <a:r>
              <a:rPr lang="ja-JP" altLang="en-US" sz="1100" dirty="0">
                <a:ln w="28575" cap="rnd" cmpd="sng">
                  <a:noFill/>
                  <a:prstDash val="lgDashDotDot"/>
                  <a:bevel/>
                </a:ln>
                <a:solidFill>
                  <a:sysClr val="windowText" lastClr="000000"/>
                </a:solidFill>
              </a:rPr>
              <a:t>年以上小さな領土紛争が発生しましたが、ほとんどの戦争は短期間であり損害は小さく、大規模な権力移譲を引き起こすことはありませんでした。</a:t>
            </a:r>
            <a:r>
              <a:rPr lang="en-US" altLang="ja-JP" sz="1100" dirty="0">
                <a:ln w="28575" cap="rnd" cmpd="sng">
                  <a:noFill/>
                  <a:prstDash val="lgDashDotDot"/>
                  <a:bevel/>
                </a:ln>
                <a:solidFill>
                  <a:sysClr val="windowText" lastClr="000000"/>
                </a:solidFill>
              </a:rPr>
              <a:t>15</a:t>
            </a:r>
            <a:r>
              <a:rPr lang="ja-JP" altLang="en-US" sz="1100" dirty="0">
                <a:ln w="28575" cap="rnd" cmpd="sng">
                  <a:noFill/>
                  <a:prstDash val="lgDashDotDot"/>
                  <a:bevel/>
                </a:ln>
                <a:solidFill>
                  <a:sysClr val="windowText" lastClr="000000"/>
                </a:solidFill>
              </a:rPr>
              <a:t>世紀から</a:t>
            </a:r>
            <a:r>
              <a:rPr lang="en-US" altLang="ja-JP" sz="1100" dirty="0">
                <a:ln w="28575" cap="rnd" cmpd="sng">
                  <a:noFill/>
                  <a:prstDash val="lgDashDotDot"/>
                  <a:bevel/>
                </a:ln>
                <a:solidFill>
                  <a:sysClr val="windowText" lastClr="000000"/>
                </a:solidFill>
              </a:rPr>
              <a:t>17</a:t>
            </a:r>
            <a:r>
              <a:rPr lang="ja-JP" altLang="en-US" sz="1100" dirty="0">
                <a:ln w="28575" cap="rnd" cmpd="sng">
                  <a:noFill/>
                  <a:prstDash val="lgDashDotDot"/>
                  <a:bevel/>
                </a:ln>
                <a:solidFill>
                  <a:sysClr val="windowText" lastClr="000000"/>
                </a:solidFill>
              </a:rPr>
              <a:t>世紀にかけて、</a:t>
            </a:r>
            <a:r>
              <a:rPr lang="en-US" altLang="ja-JP" sz="1100" dirty="0">
                <a:ln w="28575" cap="rnd" cmpd="sng">
                  <a:noFill/>
                  <a:prstDash val="lgDashDotDot"/>
                  <a:bevel/>
                </a:ln>
                <a:solidFill>
                  <a:sysClr val="windowText" lastClr="000000"/>
                </a:solidFill>
              </a:rPr>
              <a:t>SCP-2615-B</a:t>
            </a:r>
            <a:r>
              <a:rPr lang="ja-JP" altLang="en-US" sz="1100" dirty="0">
                <a:ln w="28575" cap="rnd" cmpd="sng">
                  <a:noFill/>
                  <a:prstDash val="lgDashDotDot"/>
                  <a:bevel/>
                </a:ln>
                <a:solidFill>
                  <a:sysClr val="windowText" lastClr="000000"/>
                </a:solidFill>
              </a:rPr>
              <a:t>の国家はヨーロッパ、アフリカ、アジア、アメリカを横断する植民地を形成し始めました。</a:t>
            </a:r>
          </a:p>
          <a:p>
            <a:endParaRPr lang="ja-JP" altLang="en-US" sz="1100" dirty="0">
              <a:ln w="28575" cap="rnd" cmpd="sng">
                <a:noFill/>
                <a:prstDash val="lgDashDotDot"/>
                <a:bevel/>
              </a:ln>
              <a:solidFill>
                <a:sysClr val="windowText" lastClr="000000"/>
              </a:solidFill>
            </a:endParaRPr>
          </a:p>
          <a:p>
            <a:r>
              <a:rPr lang="ja-JP" altLang="en-US" sz="1100" dirty="0">
                <a:ln w="28575" cap="rnd" cmpd="sng">
                  <a:noFill/>
                  <a:prstDash val="lgDashDotDot"/>
                  <a:bevel/>
                </a:ln>
                <a:solidFill>
                  <a:sysClr val="windowText" lastClr="000000"/>
                </a:solidFill>
              </a:rPr>
              <a:t>この時代に</a:t>
            </a:r>
            <a:r>
              <a:rPr lang="en-US" altLang="ja-JP" sz="1100" dirty="0">
                <a:ln w="28575" cap="rnd" cmpd="sng">
                  <a:noFill/>
                  <a:prstDash val="lgDashDotDot"/>
                  <a:bevel/>
                </a:ln>
                <a:solidFill>
                  <a:sysClr val="windowText" lastClr="000000"/>
                </a:solidFill>
              </a:rPr>
              <a:t>SCP-2615-B</a:t>
            </a:r>
            <a:r>
              <a:rPr lang="ja-JP" altLang="en-US" sz="1100" dirty="0">
                <a:ln w="28575" cap="rnd" cmpd="sng">
                  <a:noFill/>
                  <a:prstDash val="lgDashDotDot"/>
                  <a:bevel/>
                </a:ln>
                <a:solidFill>
                  <a:sysClr val="windowText" lastClr="000000"/>
                </a:solidFill>
              </a:rPr>
              <a:t>でのアノマリーの存在が著しく増大しました。ほとんどの場合、低レベルアノマリーは</a:t>
            </a:r>
            <a:r>
              <a:rPr lang="en-US" altLang="ja-JP" sz="1100" dirty="0">
                <a:ln w="28575" cap="rnd" cmpd="sng">
                  <a:noFill/>
                  <a:prstDash val="lgDashDotDot"/>
                  <a:bevel/>
                </a:ln>
                <a:solidFill>
                  <a:sysClr val="windowText" lastClr="000000"/>
                </a:solidFill>
              </a:rPr>
              <a:t>SCP-2615-A</a:t>
            </a:r>
            <a:r>
              <a:rPr lang="ja-JP" altLang="en-US" sz="1100" dirty="0">
                <a:ln w="28575" cap="rnd" cmpd="sng">
                  <a:noFill/>
                  <a:prstDash val="lgDashDotDot"/>
                  <a:bevel/>
                </a:ln>
                <a:solidFill>
                  <a:sysClr val="windowText" lastClr="000000"/>
                </a:solidFill>
              </a:rPr>
              <a:t>が娯楽や実益のために利用していました。また高レベルアノマリーは宗教の基盤を形成していました。</a:t>
            </a:r>
          </a:p>
          <a:p>
            <a:endParaRPr lang="ja-JP" altLang="en-US" sz="1100" dirty="0">
              <a:ln w="28575" cap="rnd" cmpd="sng">
                <a:noFill/>
                <a:prstDash val="lgDashDotDot"/>
                <a:bevel/>
              </a:ln>
              <a:solidFill>
                <a:sysClr val="windowText" lastClr="000000"/>
              </a:solidFill>
            </a:endParaRPr>
          </a:p>
          <a:p>
            <a:r>
              <a:rPr lang="ja-JP" altLang="en-US" sz="1100" dirty="0">
                <a:ln w="28575" cap="rnd" cmpd="sng">
                  <a:noFill/>
                  <a:prstDash val="lgDashDotDot"/>
                  <a:bevel/>
                </a:ln>
                <a:solidFill>
                  <a:sysClr val="windowText" lastClr="000000"/>
                </a:solidFill>
              </a:rPr>
              <a:t>この時代、人間と</a:t>
            </a:r>
            <a:r>
              <a:rPr lang="en-US" altLang="ja-JP" sz="1100" dirty="0">
                <a:ln w="28575" cap="rnd" cmpd="sng">
                  <a:noFill/>
                  <a:prstDash val="lgDashDotDot"/>
                  <a:bevel/>
                </a:ln>
                <a:solidFill>
                  <a:sysClr val="windowText" lastClr="000000"/>
                </a:solidFill>
              </a:rPr>
              <a:t>SCP-2615</a:t>
            </a:r>
            <a:r>
              <a:rPr lang="ja-JP" altLang="en-US" sz="1100" dirty="0">
                <a:ln w="28575" cap="rnd" cmpd="sng">
                  <a:noFill/>
                  <a:prstDash val="lgDashDotDot"/>
                  <a:bevel/>
                </a:ln>
                <a:solidFill>
                  <a:sysClr val="windowText" lastClr="000000"/>
                </a:solidFill>
              </a:rPr>
              <a:t>との交流が少し増えました。以前まれではありましたが、商品やサービスの交換のために</a:t>
            </a:r>
            <a:r>
              <a:rPr lang="en-US" altLang="ja-JP" sz="1100" dirty="0">
                <a:ln w="28575" cap="rnd" cmpd="sng">
                  <a:noFill/>
                  <a:prstDash val="lgDashDotDot"/>
                  <a:bevel/>
                </a:ln>
                <a:solidFill>
                  <a:sysClr val="windowText" lastClr="000000"/>
                </a:solidFill>
              </a:rPr>
              <a:t>SCP-2615</a:t>
            </a:r>
            <a:r>
              <a:rPr lang="ja-JP" altLang="en-US" sz="1100" dirty="0">
                <a:ln w="28575" cap="rnd" cmpd="sng">
                  <a:noFill/>
                  <a:prstDash val="lgDashDotDot"/>
                  <a:bevel/>
                </a:ln>
                <a:solidFill>
                  <a:sysClr val="windowText" lastClr="000000"/>
                </a:solidFill>
              </a:rPr>
              <a:t>はときおり人間と商業協定を結ぶことになりました。</a:t>
            </a:r>
            <a:r>
              <a:rPr lang="en-US" altLang="ja-JP" sz="1100" dirty="0">
                <a:ln w="28575" cap="rnd" cmpd="sng">
                  <a:noFill/>
                  <a:prstDash val="lgDashDotDot"/>
                  <a:bevel/>
                </a:ln>
                <a:solidFill>
                  <a:sysClr val="windowText" lastClr="000000"/>
                </a:solidFill>
              </a:rPr>
              <a:t>SCP-2615-A</a:t>
            </a:r>
            <a:r>
              <a:rPr lang="ja-JP" altLang="en-US" sz="1100" dirty="0">
                <a:ln w="28575" cap="rnd" cmpd="sng">
                  <a:noFill/>
                  <a:prstDash val="lgDashDotDot"/>
                  <a:bevel/>
                </a:ln>
                <a:solidFill>
                  <a:sysClr val="windowText" lastClr="000000"/>
                </a:solidFill>
              </a:rPr>
              <a:t>は人間の幼児を誘拐して</a:t>
            </a:r>
            <a:r>
              <a:rPr lang="en-US" altLang="ja-JP" sz="1100" dirty="0">
                <a:ln w="28575" cap="rnd" cmpd="sng">
                  <a:noFill/>
                  <a:prstDash val="lgDashDotDot"/>
                  <a:bevel/>
                </a:ln>
                <a:solidFill>
                  <a:sysClr val="windowText" lastClr="000000"/>
                </a:solidFill>
              </a:rPr>
              <a:t>SCP-2615-B</a:t>
            </a:r>
            <a:r>
              <a:rPr lang="ja-JP" altLang="en-US" sz="1100" dirty="0">
                <a:ln w="28575" cap="rnd" cmpd="sng">
                  <a:noFill/>
                  <a:prstDash val="lgDashDotDot"/>
                  <a:bevel/>
                </a:ln>
                <a:solidFill>
                  <a:sysClr val="windowText" lastClr="000000"/>
                </a:solidFill>
              </a:rPr>
              <a:t>で育てることや、</a:t>
            </a:r>
            <a:r>
              <a:rPr lang="en-US" altLang="ja-JP" sz="1100" dirty="0">
                <a:ln w="28575" cap="rnd" cmpd="sng">
                  <a:noFill/>
                  <a:prstDash val="lgDashDotDot"/>
                  <a:bevel/>
                </a:ln>
                <a:solidFill>
                  <a:sysClr val="windowText" lastClr="000000"/>
                </a:solidFill>
              </a:rPr>
              <a:t>SCP-2615-A</a:t>
            </a:r>
            <a:r>
              <a:rPr lang="ja-JP" altLang="en-US" sz="1100" dirty="0">
                <a:ln w="28575" cap="rnd" cmpd="sng">
                  <a:noFill/>
                  <a:prstDash val="lgDashDotDot"/>
                  <a:bevel/>
                </a:ln>
                <a:solidFill>
                  <a:sysClr val="windowText" lastClr="000000"/>
                </a:solidFill>
              </a:rPr>
              <a:t>を人間の社会で育つように送り込むことも実行し始めました。</a:t>
            </a:r>
          </a:p>
          <a:p>
            <a:endParaRPr lang="ja-JP" altLang="en-US" sz="1100" dirty="0">
              <a:ln w="28575" cap="rnd" cmpd="sng">
                <a:noFill/>
                <a:prstDash val="lgDashDotDot"/>
                <a:bevel/>
              </a:ln>
              <a:solidFill>
                <a:sysClr val="windowText" lastClr="000000"/>
              </a:solidFill>
            </a:endParaRPr>
          </a:p>
          <a:p>
            <a:r>
              <a:rPr lang="ja-JP" altLang="en-US" sz="1100" dirty="0">
                <a:ln w="28575" cap="rnd" cmpd="sng">
                  <a:noFill/>
                  <a:prstDash val="lgDashDotDot"/>
                  <a:bevel/>
                </a:ln>
                <a:solidFill>
                  <a:sysClr val="windowText" lastClr="000000"/>
                </a:solidFill>
              </a:rPr>
              <a:t>現代</a:t>
            </a:r>
            <a:r>
              <a:rPr lang="en-US" altLang="ja-JP" sz="1100" dirty="0">
                <a:ln w="28575" cap="rnd" cmpd="sng">
                  <a:noFill/>
                  <a:prstDash val="lgDashDotDot"/>
                  <a:bevel/>
                </a:ln>
                <a:solidFill>
                  <a:sysClr val="windowText" lastClr="000000"/>
                </a:solidFill>
              </a:rPr>
              <a:t>: 1772 A.D. - </a:t>
            </a:r>
            <a:r>
              <a:rPr lang="ja-JP" altLang="en-US" sz="1100" dirty="0">
                <a:ln w="28575" cap="rnd" cmpd="sng">
                  <a:noFill/>
                  <a:prstDash val="lgDashDotDot"/>
                  <a:bevel/>
                </a:ln>
                <a:solidFill>
                  <a:sysClr val="windowText" lastClr="000000"/>
                </a:solidFill>
              </a:rPr>
              <a:t>今日</a:t>
            </a:r>
          </a:p>
          <a:p>
            <a:r>
              <a:rPr lang="en-US" altLang="ja-JP" sz="1100" dirty="0">
                <a:ln w="28575" cap="rnd" cmpd="sng">
                  <a:noFill/>
                  <a:prstDash val="lgDashDotDot"/>
                  <a:bevel/>
                </a:ln>
                <a:solidFill>
                  <a:sysClr val="windowText" lastClr="000000"/>
                </a:solidFill>
              </a:rPr>
              <a:t>SCP-2615</a:t>
            </a:r>
            <a:r>
              <a:rPr lang="ja-JP" altLang="en-US" sz="1100" dirty="0">
                <a:ln w="28575" cap="rnd" cmpd="sng">
                  <a:noFill/>
                  <a:prstDash val="lgDashDotDot"/>
                  <a:bevel/>
                </a:ln>
                <a:solidFill>
                  <a:sysClr val="windowText" lastClr="000000"/>
                </a:solidFill>
              </a:rPr>
              <a:t>は地球全土に広がりました。居住地のほとんどは人がほとんど、あるいは全く住んでいない地域です。ある有力な人間と</a:t>
            </a:r>
            <a:r>
              <a:rPr lang="en-US" altLang="ja-JP" sz="1100" dirty="0">
                <a:ln w="28575" cap="rnd" cmpd="sng">
                  <a:noFill/>
                  <a:prstDash val="lgDashDotDot"/>
                  <a:bevel/>
                </a:ln>
                <a:solidFill>
                  <a:sysClr val="windowText" lastClr="000000"/>
                </a:solidFill>
              </a:rPr>
              <a:t>SCP-2615</a:t>
            </a:r>
            <a:r>
              <a:rPr lang="ja-JP" altLang="en-US" sz="1100" dirty="0">
                <a:ln w="28575" cap="rnd" cmpd="sng">
                  <a:noFill/>
                  <a:prstDash val="lgDashDotDot"/>
                  <a:bevel/>
                </a:ln>
                <a:solidFill>
                  <a:sysClr val="windowText" lastClr="000000"/>
                </a:solidFill>
              </a:rPr>
              <a:t>の街が、</a:t>
            </a:r>
            <a:r>
              <a:rPr lang="en-US" altLang="ja-JP" sz="1100" dirty="0">
                <a:ln w="28575" cap="rnd" cmpd="sng">
                  <a:noFill/>
                  <a:prstDash val="lgDashDotDot"/>
                  <a:bevel/>
                </a:ln>
                <a:solidFill>
                  <a:sysClr val="windowText" lastClr="000000"/>
                </a:solidFill>
              </a:rPr>
              <a:t>SCP-2615</a:t>
            </a:r>
            <a:r>
              <a:rPr lang="ja-JP" altLang="en-US" sz="1100" dirty="0">
                <a:ln w="28575" cap="rnd" cmpd="sng">
                  <a:noFill/>
                  <a:prstDash val="lgDashDotDot"/>
                  <a:bevel/>
                </a:ln>
                <a:solidFill>
                  <a:sysClr val="windowText" lastClr="000000"/>
                </a:solidFill>
              </a:rPr>
              <a:t>と人間の共存の中心として活動しています。</a:t>
            </a:r>
            <a:r>
              <a:rPr lang="en-US" altLang="ja-JP" sz="1100" dirty="0">
                <a:ln w="28575" cap="rnd" cmpd="sng">
                  <a:noFill/>
                  <a:prstDash val="lgDashDotDot"/>
                  <a:bevel/>
                </a:ln>
                <a:solidFill>
                  <a:sysClr val="windowText" lastClr="000000"/>
                </a:solidFill>
              </a:rPr>
              <a:t>SCP-2615</a:t>
            </a:r>
            <a:r>
              <a:rPr lang="ja-JP" altLang="en-US" sz="1100" dirty="0">
                <a:ln w="28575" cap="rnd" cmpd="sng">
                  <a:noFill/>
                  <a:prstDash val="lgDashDotDot"/>
                  <a:bevel/>
                </a:ln>
                <a:solidFill>
                  <a:sysClr val="windowText" lastClr="000000"/>
                </a:solidFill>
              </a:rPr>
              <a:t>の中には国家を形成または拡大し、また人口過密を防止するために超次元空間を利用している場合もあることが知られています。</a:t>
            </a:r>
          </a:p>
          <a:p>
            <a:endParaRPr lang="ja-JP" altLang="en-US" sz="1100" dirty="0">
              <a:ln w="28575" cap="rnd" cmpd="sng">
                <a:noFill/>
                <a:prstDash val="lgDashDotDot"/>
                <a:bevel/>
              </a:ln>
              <a:solidFill>
                <a:sysClr val="windowText" lastClr="000000"/>
              </a:solidFill>
            </a:endParaRPr>
          </a:p>
          <a:p>
            <a:r>
              <a:rPr lang="en-US" altLang="ja-JP" sz="1100" dirty="0">
                <a:ln w="28575" cap="rnd" cmpd="sng">
                  <a:noFill/>
                  <a:prstDash val="lgDashDotDot"/>
                  <a:bevel/>
                </a:ln>
                <a:solidFill>
                  <a:sysClr val="windowText" lastClr="000000"/>
                </a:solidFill>
              </a:rPr>
              <a:t>SCP-2615</a:t>
            </a:r>
            <a:r>
              <a:rPr lang="ja-JP" altLang="en-US" sz="1100" dirty="0">
                <a:ln w="28575" cap="rnd" cmpd="sng">
                  <a:noFill/>
                  <a:prstDash val="lgDashDotDot"/>
                  <a:bevel/>
                </a:ln>
                <a:solidFill>
                  <a:sysClr val="windowText" lastClr="000000"/>
                </a:solidFill>
              </a:rPr>
              <a:t>の領土のほとんどは、元々存在していた</a:t>
            </a:r>
            <a:r>
              <a:rPr lang="en-US" altLang="ja-JP" sz="1100" dirty="0">
                <a:ln w="28575" cap="rnd" cmpd="sng">
                  <a:noFill/>
                  <a:prstDash val="lgDashDotDot"/>
                  <a:bevel/>
                </a:ln>
                <a:solidFill>
                  <a:sysClr val="windowText" lastClr="000000"/>
                </a:solidFill>
              </a:rPr>
              <a:t>SCP-2615</a:t>
            </a:r>
            <a:r>
              <a:rPr lang="ja-JP" altLang="en-US" sz="1100" dirty="0">
                <a:ln w="28575" cap="rnd" cmpd="sng">
                  <a:noFill/>
                  <a:prstDash val="lgDashDotDot"/>
                  <a:bevel/>
                </a:ln>
                <a:solidFill>
                  <a:sysClr val="windowText" lastClr="000000"/>
                </a:solidFill>
              </a:rPr>
              <a:t>の</a:t>
            </a:r>
            <a:r>
              <a:rPr lang="en-US" altLang="ja-JP" sz="1100" dirty="0">
                <a:ln w="28575" cap="rnd" cmpd="sng">
                  <a:noFill/>
                  <a:prstDash val="lgDashDotDot"/>
                  <a:bevel/>
                </a:ln>
                <a:solidFill>
                  <a:sysClr val="windowText" lastClr="000000"/>
                </a:solidFill>
              </a:rPr>
              <a:t>27</a:t>
            </a:r>
            <a:r>
              <a:rPr lang="ja-JP" altLang="en-US" sz="1100" dirty="0">
                <a:ln w="28575" cap="rnd" cmpd="sng">
                  <a:noFill/>
                  <a:prstDash val="lgDashDotDot"/>
                  <a:bevel/>
                </a:ln>
                <a:solidFill>
                  <a:sysClr val="windowText" lastClr="000000"/>
                </a:solidFill>
              </a:rPr>
              <a:t>国のうちの</a:t>
            </a:r>
            <a:r>
              <a:rPr lang="en-US" altLang="ja-JP" sz="1100" dirty="0">
                <a:ln w="28575" cap="rnd" cmpd="sng">
                  <a:noFill/>
                  <a:prstDash val="lgDashDotDot"/>
                  <a:bevel/>
                </a:ln>
                <a:solidFill>
                  <a:sysClr val="windowText" lastClr="000000"/>
                </a:solidFill>
              </a:rPr>
              <a:t>25</a:t>
            </a:r>
            <a:r>
              <a:rPr lang="ja-JP" altLang="en-US" sz="1100" dirty="0">
                <a:ln w="28575" cap="rnd" cmpd="sng">
                  <a:noFill/>
                  <a:prstDash val="lgDashDotDot"/>
                  <a:bevel/>
                </a:ln>
                <a:solidFill>
                  <a:sysClr val="windowText" lastClr="000000"/>
                </a:solidFill>
              </a:rPr>
              <a:t>国のうちの</a:t>
            </a:r>
            <a:r>
              <a:rPr lang="en-US" altLang="ja-JP" sz="1100" dirty="0">
                <a:ln w="28575" cap="rnd" cmpd="sng">
                  <a:noFill/>
                  <a:prstDash val="lgDashDotDot"/>
                  <a:bevel/>
                </a:ln>
                <a:solidFill>
                  <a:sysClr val="windowText" lastClr="000000"/>
                </a:solidFill>
              </a:rPr>
              <a:t>1</a:t>
            </a:r>
            <a:r>
              <a:rPr lang="ja-JP" altLang="en-US" sz="1100" dirty="0">
                <a:ln w="28575" cap="rnd" cmpd="sng">
                  <a:noFill/>
                  <a:prstDash val="lgDashDotDot"/>
                  <a:bevel/>
                </a:ln>
                <a:solidFill>
                  <a:sysClr val="windowText" lastClr="000000"/>
                </a:solidFill>
              </a:rPr>
              <a:t>国に忠誠を誓っており、元の君主国家のうち</a:t>
            </a:r>
            <a:r>
              <a:rPr lang="en-US" altLang="ja-JP" sz="1100" dirty="0">
                <a:ln w="28575" cap="rnd" cmpd="sng">
                  <a:noFill/>
                  <a:prstDash val="lgDashDotDot"/>
                  <a:bevel/>
                </a:ln>
                <a:solidFill>
                  <a:sysClr val="windowText" lastClr="000000"/>
                </a:solidFill>
              </a:rPr>
              <a:t>2</a:t>
            </a:r>
            <a:r>
              <a:rPr lang="ja-JP" altLang="en-US" sz="1100" dirty="0">
                <a:ln w="28575" cap="rnd" cmpd="sng">
                  <a:noFill/>
                  <a:prstDash val="lgDashDotDot"/>
                  <a:bevel/>
                </a:ln>
                <a:solidFill>
                  <a:sysClr val="windowText" lastClr="000000"/>
                </a:solidFill>
              </a:rPr>
              <a:t>国は最大の君主国家に併合されました。これらの領土の存在により基準世界の国家の地政学的地位が変化しています。ほとんどの国家は保有領土が縮小し、多くの国家は</a:t>
            </a:r>
            <a:r>
              <a:rPr lang="en-US" altLang="ja-JP" sz="1100" dirty="0">
                <a:ln w="28575" cap="rnd" cmpd="sng">
                  <a:noFill/>
                  <a:prstDash val="lgDashDotDot"/>
                  <a:bevel/>
                </a:ln>
                <a:solidFill>
                  <a:sysClr val="windowText" lastClr="000000"/>
                </a:solidFill>
              </a:rPr>
              <a:t>SCP-2615</a:t>
            </a:r>
            <a:r>
              <a:rPr lang="ja-JP" altLang="en-US" sz="1100" dirty="0">
                <a:ln w="28575" cap="rnd" cmpd="sng">
                  <a:noFill/>
                  <a:prstDash val="lgDashDotDot"/>
                  <a:bevel/>
                </a:ln>
                <a:solidFill>
                  <a:sysClr val="windowText" lastClr="000000"/>
                </a:solidFill>
              </a:rPr>
              <a:t>国家への接近や関係に基づき富や権力が増減しています。</a:t>
            </a:r>
          </a:p>
          <a:p>
            <a:endParaRPr lang="ja-JP" altLang="en-US" sz="1100" dirty="0">
              <a:ln w="28575" cap="rnd" cmpd="sng">
                <a:noFill/>
                <a:prstDash val="lgDashDotDot"/>
                <a:bevel/>
              </a:ln>
              <a:solidFill>
                <a:sysClr val="windowText" lastClr="000000"/>
              </a:solidFill>
            </a:endParaRPr>
          </a:p>
          <a:p>
            <a:r>
              <a:rPr lang="ja-JP" altLang="en-US" sz="1100" dirty="0">
                <a:ln w="28575" cap="rnd" cmpd="sng">
                  <a:noFill/>
                  <a:prstDash val="lgDashDotDot"/>
                  <a:bevel/>
                </a:ln>
                <a:solidFill>
                  <a:sysClr val="windowText" lastClr="000000"/>
                </a:solidFill>
              </a:rPr>
              <a:t>アノマリーが</a:t>
            </a:r>
            <a:r>
              <a:rPr lang="en-US" altLang="ja-JP" sz="1100" dirty="0">
                <a:ln w="28575" cap="rnd" cmpd="sng">
                  <a:noFill/>
                  <a:prstDash val="lgDashDotDot"/>
                  <a:bevel/>
                </a:ln>
                <a:solidFill>
                  <a:sysClr val="windowText" lastClr="000000"/>
                </a:solidFill>
              </a:rPr>
              <a:t>SCP-2615-A</a:t>
            </a:r>
            <a:r>
              <a:rPr lang="ja-JP" altLang="en-US" sz="1100" dirty="0">
                <a:ln w="28575" cap="rnd" cmpd="sng">
                  <a:noFill/>
                  <a:prstDash val="lgDashDotDot"/>
                  <a:bevel/>
                </a:ln>
                <a:solidFill>
                  <a:sysClr val="windowText" lastClr="000000"/>
                </a:solidFill>
              </a:rPr>
              <a:t>の日常生活や</a:t>
            </a:r>
            <a:r>
              <a:rPr lang="en-US" altLang="ja-JP" sz="1100" dirty="0">
                <a:ln w="28575" cap="rnd" cmpd="sng">
                  <a:noFill/>
                  <a:prstDash val="lgDashDotDot"/>
                  <a:bevel/>
                </a:ln>
                <a:solidFill>
                  <a:sysClr val="windowText" lastClr="000000"/>
                </a:solidFill>
              </a:rPr>
              <a:t>SCP-2615-B</a:t>
            </a:r>
            <a:r>
              <a:rPr lang="ja-JP" altLang="en-US" sz="1100" dirty="0">
                <a:ln w="28575" cap="rnd" cmpd="sng">
                  <a:noFill/>
                  <a:prstDash val="lgDashDotDot"/>
                  <a:bevel/>
                </a:ln>
                <a:solidFill>
                  <a:sysClr val="windowText" lastClr="000000"/>
                </a:solidFill>
              </a:rPr>
              <a:t>に著しい速さで浸透しており、人類の生活や社会へのアノマリーの氾濫が発生しています。財団とほとんどの要注意団体が依然活動中ですが、異常の隠蔽を維持することには興味がなく、アノマリーに対しては比較的寛大な態度をとっています。</a:t>
            </a:r>
          </a:p>
        </p:txBody>
      </p:sp>
      <p:sp>
        <p:nvSpPr>
          <p:cNvPr id="3" name="正方形/長方形 2">
            <a:extLst>
              <a:ext uri="{FF2B5EF4-FFF2-40B4-BE49-F238E27FC236}">
                <a16:creationId xmlns:a16="http://schemas.microsoft.com/office/drawing/2014/main" id="{36E29694-E944-7D54-4778-8B5E8FAF1D33}"/>
              </a:ext>
            </a:extLst>
          </p:cNvPr>
          <p:cNvSpPr/>
          <p:nvPr/>
        </p:nvSpPr>
        <p:spPr>
          <a:xfrm>
            <a:off x="0" y="0"/>
            <a:ext cx="4310743" cy="4465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補遺１</a:t>
            </a:r>
          </a:p>
        </p:txBody>
      </p:sp>
    </p:spTree>
    <p:extLst>
      <p:ext uri="{BB962C8B-B14F-4D97-AF65-F5344CB8AC3E}">
        <p14:creationId xmlns:p14="http://schemas.microsoft.com/office/powerpoint/2010/main" val="295088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4EF414B-8008-E36F-DB4C-4838A5072F17}"/>
              </a:ext>
            </a:extLst>
          </p:cNvPr>
          <p:cNvSpPr txBox="1"/>
          <p:nvPr/>
        </p:nvSpPr>
        <p:spPr>
          <a:xfrm>
            <a:off x="1591715" y="1197430"/>
            <a:ext cx="8481200" cy="56170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SCP-2615</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収容計画の新人からよくされる質問は、何故苦労してまであの</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-J</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記事を維持しているのか、あるいはそもそも何故あのような記事を作ったのかというものです。何故一般社会に対して行っているのと同じことを職員に行い続けるだけでは駄目なのでしょうか？ 一番の理由は効果がないからです。もちろん職員に</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SCP-2615</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は全て壮大な作り話であると言い続けることはできます。しかし少し落ち着いて周りを見渡してみましょう。我々が収容しているものの半分は作り話を構成しているものです。職員に</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SCP-2615</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はありえないと言い続けることはできますが、彼らは日々そのありえないものと働いているのです。扉の先にあるものを見たら、彼らはすぐに、ひょっとしたら他のありえないものも存在しているのではないかと考え始めます。彼らはビッグフットや寝る前に両親に読み聞かせてもらった物語、癌の治療法といったものが本物かもしれないと考え始め、やがて妖精についても同じように考え始めるでしょう。だから我々は妖精をジョークへと変えました。職員が妖精のありえなさを笑うように仕向け、妖精が存在していると考えるなんて本当に馬鹿げているとだけ思わせ続けているのです。</a:t>
            </a:r>
            <a:r>
              <a:rPr lang="en-US" altLang="ja-JP"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a:t>
            </a:r>
            <a:r>
              <a:rPr lang="ja-JP" altLang="en-US" dirty="0">
                <a:ln w="28575" cap="rnd" cmpd="sng">
                  <a:noFill/>
                  <a:prstDash val="lgDashDotDot"/>
                  <a:bevel/>
                </a:ln>
                <a:solidFill>
                  <a:sysClr val="windowText" lastClr="000000"/>
                </a:solidFill>
                <a:latin typeface="HGS教科書体" panose="02020600000000000000" pitchFamily="18" charset="-128"/>
                <a:ea typeface="HGS教科書体" panose="02020600000000000000" pitchFamily="18" charset="-128"/>
              </a:rPr>
              <a:t>ジョセフィン フジモト</a:t>
            </a:r>
          </a:p>
        </p:txBody>
      </p:sp>
      <p:sp>
        <p:nvSpPr>
          <p:cNvPr id="14" name="正方形/長方形 13">
            <a:extLst>
              <a:ext uri="{FF2B5EF4-FFF2-40B4-BE49-F238E27FC236}">
                <a16:creationId xmlns:a16="http://schemas.microsoft.com/office/drawing/2014/main" id="{71E8DB76-36D3-C6F0-9790-CD190652C8B5}"/>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補遺</a:t>
            </a:r>
            <a:r>
              <a:rPr lang="en-US" altLang="ja-JP" dirty="0"/>
              <a:t>2</a:t>
            </a:r>
            <a:endParaRPr kumimoji="1" lang="ja-JP" altLang="en-US" dirty="0"/>
          </a:p>
        </p:txBody>
      </p:sp>
    </p:spTree>
    <p:extLst>
      <p:ext uri="{BB962C8B-B14F-4D97-AF65-F5344CB8AC3E}">
        <p14:creationId xmlns:p14="http://schemas.microsoft.com/office/powerpoint/2010/main" val="174880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50" advClick="0" advTm="450">
        <p159:morph option="byObject"/>
      </p:transition>
    </mc:Choice>
    <mc:Fallback xmlns="">
      <p:transition advClick="0" advTm="4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説明</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t>SCP-2316</a:t>
            </a:r>
            <a:r>
              <a:rPr lang="ja-JP" altLang="en-US" sz="3200" dirty="0"/>
              <a:t>は水面に小さく集まった状態で浮かぶ、人間の死体のグループという形で出現します。</a:t>
            </a:r>
            <a:endParaRPr kumimoji="1" lang="ja-JP" altLang="en-US" sz="3200" dirty="0"/>
          </a:p>
        </p:txBody>
      </p:sp>
      <p:sp>
        <p:nvSpPr>
          <p:cNvPr id="2" name="楕円 1">
            <a:extLst>
              <a:ext uri="{FF2B5EF4-FFF2-40B4-BE49-F238E27FC236}">
                <a16:creationId xmlns:a16="http://schemas.microsoft.com/office/drawing/2014/main" id="{E2955CC1-0330-B712-A7D8-D83FACF62AF9}"/>
              </a:ext>
            </a:extLst>
          </p:cNvPr>
          <p:cNvSpPr/>
          <p:nvPr/>
        </p:nvSpPr>
        <p:spPr>
          <a:xfrm rot="3600000">
            <a:off x="3136759" y="3319782"/>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3" name="楕円 2">
            <a:extLst>
              <a:ext uri="{FF2B5EF4-FFF2-40B4-BE49-F238E27FC236}">
                <a16:creationId xmlns:a16="http://schemas.microsoft.com/office/drawing/2014/main" id="{607E5A7F-851A-29F9-1C5B-349C9A3DC4B7}"/>
              </a:ext>
            </a:extLst>
          </p:cNvPr>
          <p:cNvSpPr/>
          <p:nvPr/>
        </p:nvSpPr>
        <p:spPr>
          <a:xfrm rot="3600000">
            <a:off x="4007878" y="3028413"/>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6" name="楕円 5">
            <a:extLst>
              <a:ext uri="{FF2B5EF4-FFF2-40B4-BE49-F238E27FC236}">
                <a16:creationId xmlns:a16="http://schemas.microsoft.com/office/drawing/2014/main" id="{871E3304-7A11-CDEE-DC47-9BD73CBD7BC6}"/>
              </a:ext>
            </a:extLst>
          </p:cNvPr>
          <p:cNvSpPr/>
          <p:nvPr/>
        </p:nvSpPr>
        <p:spPr>
          <a:xfrm rot="3600000">
            <a:off x="4007879" y="3627916"/>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7" name="楕円 6">
            <a:extLst>
              <a:ext uri="{FF2B5EF4-FFF2-40B4-BE49-F238E27FC236}">
                <a16:creationId xmlns:a16="http://schemas.microsoft.com/office/drawing/2014/main" id="{E9A25D1F-2A33-9248-9222-88BC8D5F3F01}"/>
              </a:ext>
            </a:extLst>
          </p:cNvPr>
          <p:cNvSpPr/>
          <p:nvPr/>
        </p:nvSpPr>
        <p:spPr>
          <a:xfrm rot="3600000">
            <a:off x="2276115" y="3628970"/>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8" name="吹き出し: 角を丸めた四角形 7">
            <a:extLst>
              <a:ext uri="{FF2B5EF4-FFF2-40B4-BE49-F238E27FC236}">
                <a16:creationId xmlns:a16="http://schemas.microsoft.com/office/drawing/2014/main" id="{209976EF-2B58-3C7C-DE81-2BEE3B5A46F3}"/>
              </a:ext>
            </a:extLst>
          </p:cNvPr>
          <p:cNvSpPr/>
          <p:nvPr/>
        </p:nvSpPr>
        <p:spPr>
          <a:xfrm>
            <a:off x="6236208" y="1959429"/>
            <a:ext cx="4116106" cy="1787273"/>
          </a:xfrm>
          <a:prstGeom prst="wedgeRoundRectCallout">
            <a:avLst>
              <a:gd name="adj1" fmla="val -68040"/>
              <a:gd name="adj2" fmla="val 844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45</a:t>
            </a:r>
            <a:r>
              <a:rPr kumimoji="1" lang="ja-JP" altLang="en-US" dirty="0"/>
              <a:t>人と推定されているが、</a:t>
            </a:r>
            <a:endParaRPr kumimoji="1" lang="en-US" altLang="ja-JP" dirty="0"/>
          </a:p>
          <a:p>
            <a:pPr algn="ctr"/>
            <a:r>
              <a:rPr lang="ja-JP" altLang="en-US" dirty="0"/>
              <a:t>最大で２００人ともいわれている。</a:t>
            </a:r>
            <a:endParaRPr kumimoji="1" lang="ja-JP" altLang="en-US" dirty="0"/>
          </a:p>
        </p:txBody>
      </p:sp>
    </p:spTree>
    <p:extLst>
      <p:ext uri="{BB962C8B-B14F-4D97-AF65-F5344CB8AC3E}">
        <p14:creationId xmlns:p14="http://schemas.microsoft.com/office/powerpoint/2010/main" val="86595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3010"/>
                                        <p:tgtEl>
                                          <p:spTgt spid="3"/>
                                        </p:tgtEl>
                                      </p:cBhvr>
                                    </p:animEffect>
                                    <p:anim calcmode="lin" valueType="num">
                                      <p:cBhvr>
                                        <p:cTn id="10" dur="3010" fill="hold"/>
                                        <p:tgtEl>
                                          <p:spTgt spid="3"/>
                                        </p:tgtEl>
                                        <p:attrNameLst>
                                          <p:attrName>ppt_x</p:attrName>
                                        </p:attrNameLst>
                                      </p:cBhvr>
                                      <p:tavLst>
                                        <p:tav tm="0">
                                          <p:val>
                                            <p:strVal val="#ppt_x"/>
                                          </p:val>
                                        </p:tav>
                                        <p:tav tm="100000">
                                          <p:val>
                                            <p:strVal val="#ppt_x"/>
                                          </p:val>
                                        </p:tav>
                                      </p:tavLst>
                                    </p:anim>
                                    <p:anim calcmode="lin" valueType="num">
                                      <p:cBhvr>
                                        <p:cTn id="11" dur="3010" fill="hold"/>
                                        <p:tgtEl>
                                          <p:spTgt spid="3"/>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3010"/>
                                        <p:tgtEl>
                                          <p:spTgt spid="2"/>
                                        </p:tgtEl>
                                      </p:cBhvr>
                                    </p:animEffect>
                                    <p:anim calcmode="lin" valueType="num">
                                      <p:cBhvr>
                                        <p:cTn id="15" dur="3010" fill="hold"/>
                                        <p:tgtEl>
                                          <p:spTgt spid="2"/>
                                        </p:tgtEl>
                                        <p:attrNameLst>
                                          <p:attrName>ppt_x</p:attrName>
                                        </p:attrNameLst>
                                      </p:cBhvr>
                                      <p:tavLst>
                                        <p:tav tm="0">
                                          <p:val>
                                            <p:strVal val="#ppt_x"/>
                                          </p:val>
                                        </p:tav>
                                        <p:tav tm="100000">
                                          <p:val>
                                            <p:strVal val="#ppt_x"/>
                                          </p:val>
                                        </p:tav>
                                      </p:tavLst>
                                    </p:anim>
                                    <p:anim calcmode="lin" valueType="num">
                                      <p:cBhvr>
                                        <p:cTn id="16" dur="301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3010"/>
                                        <p:tgtEl>
                                          <p:spTgt spid="6"/>
                                        </p:tgtEl>
                                      </p:cBhvr>
                                    </p:animEffect>
                                    <p:anim calcmode="lin" valueType="num">
                                      <p:cBhvr>
                                        <p:cTn id="20" dur="3010" fill="hold"/>
                                        <p:tgtEl>
                                          <p:spTgt spid="6"/>
                                        </p:tgtEl>
                                        <p:attrNameLst>
                                          <p:attrName>ppt_x</p:attrName>
                                        </p:attrNameLst>
                                      </p:cBhvr>
                                      <p:tavLst>
                                        <p:tav tm="0">
                                          <p:val>
                                            <p:strVal val="#ppt_x"/>
                                          </p:val>
                                        </p:tav>
                                        <p:tav tm="100000">
                                          <p:val>
                                            <p:strVal val="#ppt_x"/>
                                          </p:val>
                                        </p:tav>
                                      </p:tavLst>
                                    </p:anim>
                                    <p:anim calcmode="lin" valueType="num">
                                      <p:cBhvr>
                                        <p:cTn id="21" dur="301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3010"/>
                                        <p:tgtEl>
                                          <p:spTgt spid="7"/>
                                        </p:tgtEl>
                                      </p:cBhvr>
                                    </p:animEffect>
                                    <p:anim calcmode="lin" valueType="num">
                                      <p:cBhvr>
                                        <p:cTn id="25" dur="3010" fill="hold"/>
                                        <p:tgtEl>
                                          <p:spTgt spid="7"/>
                                        </p:tgtEl>
                                        <p:attrNameLst>
                                          <p:attrName>ppt_x</p:attrName>
                                        </p:attrNameLst>
                                      </p:cBhvr>
                                      <p:tavLst>
                                        <p:tav tm="0">
                                          <p:val>
                                            <p:strVal val="#ppt_x"/>
                                          </p:val>
                                        </p:tav>
                                        <p:tav tm="100000">
                                          <p:val>
                                            <p:strVal val="#ppt_x"/>
                                          </p:val>
                                        </p:tav>
                                      </p:tavLst>
                                    </p:anim>
                                    <p:anim calcmode="lin" valueType="num">
                                      <p:cBhvr>
                                        <p:cTn id="26" dur="301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8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3" grpId="0" animBg="1"/>
      <p:bldP spid="6" grpId="0" animBg="1"/>
      <p:bldP spid="7" grpId="0" animBg="1"/>
      <p:bldP spid="8"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ED7B-7E1A-4D62-5C40-80E13D9B172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CC887C1-B719-11D6-836A-934417443C0E}"/>
              </a:ext>
            </a:extLst>
          </p:cNvPr>
          <p:cNvSpPr>
            <a:spLocks noGrp="1"/>
          </p:cNvSpPr>
          <p:nvPr>
            <p:ph idx="1"/>
          </p:nvPr>
        </p:nvSpPr>
        <p:spPr/>
        <p:txBody>
          <a:bodyPr/>
          <a:lstStyle/>
          <a:p>
            <a:endParaRPr kumimoji="1" lang="ja-JP" altLang="en-US"/>
          </a:p>
        </p:txBody>
      </p:sp>
      <p:sp>
        <p:nvSpPr>
          <p:cNvPr id="4" name="正方形/長方形 3">
            <a:extLst>
              <a:ext uri="{FF2B5EF4-FFF2-40B4-BE49-F238E27FC236}">
                <a16:creationId xmlns:a16="http://schemas.microsoft.com/office/drawing/2014/main" id="{060291F3-4A70-9706-CCFE-9503865994AE}"/>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solidFill>
                  <a:sysClr val="windowText" lastClr="000000"/>
                </a:solidFill>
                <a:latin typeface="BIZ UDPゴシック" panose="020B0400000000000000" pitchFamily="50" charset="-128"/>
                <a:ea typeface="BIZ UDPゴシック" panose="020B0400000000000000" pitchFamily="50" charset="-128"/>
              </a:rPr>
              <a:t>——————</a:t>
            </a:r>
          </a:p>
          <a:p>
            <a:pPr algn="ct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これは存在してはならない</a:t>
            </a: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a:p>
            <a:pPr algn="ct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オブジェクトクラス</a:t>
            </a:r>
            <a:r>
              <a:rPr lang="en-US" altLang="ja-JP" sz="4400" dirty="0">
                <a:solidFill>
                  <a:sysClr val="windowText" lastClr="000000"/>
                </a:solidFill>
                <a:latin typeface="BIZ UDPゴシック" panose="020B0400000000000000" pitchFamily="50" charset="-128"/>
                <a:ea typeface="BIZ UDPゴシック" panose="020B0400000000000000" pitchFamily="50" charset="-128"/>
              </a:rPr>
              <a:t>: </a:t>
            </a: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ありません</a:t>
            </a: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a:p>
            <a:pPr algn="ct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脅威レベル</a:t>
            </a:r>
            <a:r>
              <a:rPr lang="en-US" altLang="ja-JP" sz="4400" dirty="0">
                <a:solidFill>
                  <a:sysClr val="windowText" lastClr="000000"/>
                </a:solidFill>
                <a:latin typeface="BIZ UDPゴシック" panose="020B0400000000000000" pitchFamily="50" charset="-128"/>
                <a:ea typeface="BIZ UDPゴシック" panose="020B0400000000000000" pitchFamily="50" charset="-128"/>
              </a:rPr>
              <a:t>:  </a:t>
            </a: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ありません</a:t>
            </a: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2113805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それは存在しません。それを読まないでください。今すぐ引き返してください。どうしてまだこれを見ているのですか？</a:t>
            </a:r>
          </a:p>
        </p:txBody>
      </p:sp>
    </p:spTree>
    <p:extLst>
      <p:ext uri="{BB962C8B-B14F-4D97-AF65-F5344CB8AC3E}">
        <p14:creationId xmlns:p14="http://schemas.microsoft.com/office/powerpoint/2010/main" val="2731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今すぐ引き返してください。</a:t>
            </a:r>
          </a:p>
        </p:txBody>
      </p:sp>
    </p:spTree>
    <p:extLst>
      <p:ext uri="{BB962C8B-B14F-4D97-AF65-F5344CB8AC3E}">
        <p14:creationId xmlns:p14="http://schemas.microsoft.com/office/powerpoint/2010/main" val="87641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心配しないでください</a:t>
            </a:r>
          </a:p>
          <a:p>
            <a:endParaRPr lang="ja-JP" altLang="en-US" dirty="0">
              <a:ln w="28575" cap="rnd" cmpd="sng">
                <a:noFill/>
                <a:prstDash val="lgDashDotDot"/>
                <a:bevel/>
              </a:ln>
              <a:solidFill>
                <a:sysClr val="windowText" lastClr="000000"/>
              </a:solidFill>
            </a:endParaRPr>
          </a:p>
          <a:p>
            <a:endParaRPr lang="ja-JP" altLang="en-US" dirty="0">
              <a:ln w="28575" cap="rnd" cmpd="sng">
                <a:noFill/>
                <a:prstDash val="lgDashDotDot"/>
                <a:bevel/>
              </a:ln>
              <a:solidFill>
                <a:sysClr val="windowText" lastClr="000000"/>
              </a:solidFill>
            </a:endParaRPr>
          </a:p>
          <a:p>
            <a:r>
              <a:rPr lang="ja-JP" altLang="en-US" sz="2800" dirty="0">
                <a:ln w="28575" cap="rnd" cmpd="sng">
                  <a:noFill/>
                  <a:prstDash val="lgDashDotDot"/>
                  <a:bevel/>
                </a:ln>
                <a:solidFill>
                  <a:sysClr val="windowText" lastClr="000000"/>
                </a:solidFill>
              </a:rPr>
              <a:t>心配しないでください</a:t>
            </a:r>
          </a:p>
          <a:p>
            <a:endParaRPr lang="ja-JP" altLang="en-US" sz="2800" dirty="0">
              <a:ln w="28575" cap="rnd" cmpd="sng">
                <a:noFill/>
                <a:prstDash val="lgDashDotDot"/>
                <a:bevel/>
              </a:ln>
              <a:solidFill>
                <a:sysClr val="windowText" lastClr="000000"/>
              </a:solidFill>
            </a:endParaRPr>
          </a:p>
          <a:p>
            <a:endParaRPr lang="ja-JP" altLang="en-US" sz="2800" dirty="0">
              <a:ln w="28575" cap="rnd" cmpd="sng">
                <a:noFill/>
                <a:prstDash val="lgDashDotDot"/>
                <a:bevel/>
              </a:ln>
              <a:solidFill>
                <a:sysClr val="windowText" lastClr="000000"/>
              </a:solidFill>
            </a:endParaRPr>
          </a:p>
          <a:p>
            <a:r>
              <a:rPr lang="ja-JP" altLang="en-US" sz="3600" dirty="0">
                <a:ln w="28575" cap="rnd" cmpd="sng">
                  <a:noFill/>
                  <a:prstDash val="lgDashDotDot"/>
                  <a:bevel/>
                </a:ln>
                <a:solidFill>
                  <a:sysClr val="windowText" lastClr="000000"/>
                </a:solidFill>
              </a:rPr>
              <a:t>心配しないでください</a:t>
            </a:r>
          </a:p>
          <a:p>
            <a:endParaRPr lang="ja-JP" altLang="en-US" sz="3600" dirty="0">
              <a:ln w="28575" cap="rnd" cmpd="sng">
                <a:noFill/>
                <a:prstDash val="lgDashDotDot"/>
                <a:bevel/>
              </a:ln>
              <a:solidFill>
                <a:sysClr val="windowText" lastClr="000000"/>
              </a:solidFill>
            </a:endParaRPr>
          </a:p>
          <a:p>
            <a:endParaRPr lang="ja-JP" altLang="en-US" sz="3600" dirty="0">
              <a:ln w="28575" cap="rnd" cmpd="sng">
                <a:noFill/>
                <a:prstDash val="lgDashDotDot"/>
                <a:bevel/>
              </a:ln>
              <a:solidFill>
                <a:sysClr val="windowText" lastClr="000000"/>
              </a:solidFill>
            </a:endParaRPr>
          </a:p>
          <a:p>
            <a:r>
              <a:rPr lang="ja-JP" altLang="en-US" sz="4400" dirty="0">
                <a:ln w="28575" cap="rnd" cmpd="sng">
                  <a:noFill/>
                  <a:prstDash val="lgDashDotDot"/>
                  <a:bevel/>
                </a:ln>
                <a:solidFill>
                  <a:sysClr val="windowText" lastClr="000000"/>
                </a:solidFill>
              </a:rPr>
              <a:t>心配しないでください</a:t>
            </a:r>
          </a:p>
          <a:p>
            <a:endParaRPr lang="ja-JP" altLang="en-US" sz="4400" dirty="0">
              <a:ln w="28575" cap="rnd" cmpd="sng">
                <a:noFill/>
                <a:prstDash val="lgDashDotDot"/>
                <a:bevel/>
              </a:ln>
              <a:solidFill>
                <a:sysClr val="windowText" lastClr="000000"/>
              </a:solidFill>
            </a:endParaRPr>
          </a:p>
          <a:p>
            <a:endParaRPr lang="ja-JP" altLang="en-US" sz="4400" dirty="0">
              <a:ln w="28575" cap="rnd" cmpd="sng">
                <a:noFill/>
                <a:prstDash val="lgDashDotDot"/>
                <a:bevel/>
              </a:ln>
              <a:solidFill>
                <a:sysClr val="windowText" lastClr="000000"/>
              </a:solidFill>
            </a:endParaRPr>
          </a:p>
          <a:p>
            <a:endParaRPr lang="ja-JP" altLang="en-US" dirty="0">
              <a:ln w="28575" cap="rnd" cmpd="sng">
                <a:noFill/>
                <a:prstDash val="lgDashDotDot"/>
                <a:bevel/>
              </a:ln>
              <a:solidFill>
                <a:sysClr val="windowText" lastClr="000000"/>
              </a:solidFill>
            </a:endParaRPr>
          </a:p>
        </p:txBody>
      </p:sp>
    </p:spTree>
    <p:extLst>
      <p:ext uri="{BB962C8B-B14F-4D97-AF65-F5344CB8AC3E}">
        <p14:creationId xmlns:p14="http://schemas.microsoft.com/office/powerpoint/2010/main" val="167142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3096492"/>
            <a:ext cx="10605142" cy="308996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これは何物でもありません、心配しないでください。それが存在しているということを忘れてください。</a:t>
            </a:r>
          </a:p>
          <a:p>
            <a:r>
              <a:rPr lang="ja-JP" altLang="en-US" dirty="0">
                <a:ln w="28575" cap="rnd" cmpd="sng">
                  <a:noFill/>
                  <a:prstDash val="lgDashDotDot"/>
                  <a:bevel/>
                </a:ln>
                <a:solidFill>
                  <a:sysClr val="windowText" lastClr="000000"/>
                </a:solidFill>
              </a:rPr>
              <a:t>心配</a:t>
            </a:r>
          </a:p>
          <a:p>
            <a:r>
              <a:rPr lang="ja-JP" altLang="en-US" dirty="0">
                <a:ln w="28575" cap="rnd" cmpd="sng">
                  <a:noFill/>
                  <a:prstDash val="lgDashDotDot"/>
                  <a:bevel/>
                </a:ln>
                <a:solidFill>
                  <a:sysClr val="windowText" lastClr="000000"/>
                </a:solidFill>
              </a:rPr>
              <a:t>しないで</a:t>
            </a:r>
          </a:p>
          <a:p>
            <a:r>
              <a:rPr lang="ja-JP" altLang="en-US" dirty="0">
                <a:ln w="28575" cap="rnd" cmpd="sng">
                  <a:noFill/>
                  <a:prstDash val="lgDashDotDot"/>
                  <a:bevel/>
                </a:ln>
                <a:solidFill>
                  <a:sysClr val="windowText" lastClr="000000"/>
                </a:solidFill>
              </a:rPr>
              <a:t>ください</a:t>
            </a:r>
          </a:p>
          <a:p>
            <a:r>
              <a:rPr lang="ja-JP" altLang="en-US" dirty="0">
                <a:ln w="28575" cap="rnd" cmpd="sng">
                  <a:noFill/>
                  <a:prstDash val="lgDashDotDot"/>
                  <a:bevel/>
                </a:ln>
                <a:solidFill>
                  <a:sysClr val="windowText" lastClr="000000"/>
                </a:solidFill>
              </a:rPr>
              <a:t>この記事は誤って作成されたものです。</a:t>
            </a:r>
          </a:p>
          <a:p>
            <a:r>
              <a:rPr lang="ja-JP" altLang="en-US" dirty="0">
                <a:ln w="28575" cap="rnd" cmpd="sng">
                  <a:noFill/>
                  <a:prstDash val="lgDashDotDot"/>
                  <a:bevel/>
                </a:ln>
                <a:solidFill>
                  <a:sysClr val="windowText" lastClr="000000"/>
                </a:solidFill>
              </a:rPr>
              <a:t>どうしてまだここにいるのですか？</a:t>
            </a:r>
          </a:p>
        </p:txBody>
      </p:sp>
    </p:spTree>
    <p:extLst>
      <p:ext uri="{BB962C8B-B14F-4D97-AF65-F5344CB8AC3E}">
        <p14:creationId xmlns:p14="http://schemas.microsoft.com/office/powerpoint/2010/main" val="19472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26753F3-383E-515F-3BB6-2D43EBD2CA8F}"/>
              </a:ext>
            </a:extLst>
          </p:cNvPr>
          <p:cNvSpPr txBox="1"/>
          <p:nvPr/>
        </p:nvSpPr>
        <p:spPr>
          <a:xfrm>
            <a:off x="4052454" y="1884017"/>
            <a:ext cx="2898807" cy="308996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p:txBody>
      </p:sp>
    </p:spTree>
    <p:extLst>
      <p:ext uri="{BB962C8B-B14F-4D97-AF65-F5344CB8AC3E}">
        <p14:creationId xmlns:p14="http://schemas.microsoft.com/office/powerpoint/2010/main" val="408321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86360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6956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04058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27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a:t>Scp-009-jp</a:t>
            </a:r>
            <a:endParaRPr kumimoji="1" lang="en-US" altLang="ja-JP" sz="4400" dirty="0"/>
          </a:p>
          <a:p>
            <a:pPr algn="ctr"/>
            <a:r>
              <a:rPr lang="ja-JP" altLang="en-US" sz="4400" dirty="0"/>
              <a:t>閏秒</a:t>
            </a:r>
            <a:endParaRPr kumimoji="1" lang="en-US" altLang="ja-JP" sz="4400" dirty="0"/>
          </a:p>
          <a:p>
            <a:pPr algn="ctr"/>
            <a:r>
              <a:rPr lang="ja-JP" altLang="en-US" sz="4400" dirty="0"/>
              <a:t>オブジェクトクラス</a:t>
            </a:r>
            <a:r>
              <a:rPr lang="en-US" altLang="ja-JP" sz="4400" dirty="0"/>
              <a:t>:</a:t>
            </a:r>
            <a:r>
              <a:rPr lang="en-US" altLang="ja-JP" sz="4400" dirty="0" err="1"/>
              <a:t>Eucrid</a:t>
            </a:r>
            <a:endParaRPr lang="en-US" altLang="ja-JP" sz="4400" dirty="0"/>
          </a:p>
        </p:txBody>
      </p:sp>
    </p:spTree>
    <p:extLst>
      <p:ext uri="{BB962C8B-B14F-4D97-AF65-F5344CB8AC3E}">
        <p14:creationId xmlns:p14="http://schemas.microsoft.com/office/powerpoint/2010/main" val="35742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9">
        <p159:morph option="byObject"/>
      </p:transition>
    </mc:Choice>
    <mc:Fallback xmlns="">
      <p:transition spd="slow" advTm="809">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説明</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537235"/>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これらの死体の身元は</a:t>
            </a:r>
            <a:r>
              <a:rPr lang="en-US" altLang="ja-JP" sz="3200" dirty="0"/>
              <a:t>[</a:t>
            </a:r>
            <a:r>
              <a:rPr lang="ja-JP" altLang="en-US" sz="3200" dirty="0"/>
              <a:t>認識災害につき除去</a:t>
            </a:r>
            <a:r>
              <a:rPr lang="en-US" altLang="ja-JP" sz="3200" dirty="0"/>
              <a:t>]</a:t>
            </a:r>
            <a:r>
              <a:rPr lang="ja-JP" altLang="en-US" sz="3200" dirty="0"/>
              <a:t> </a:t>
            </a:r>
            <a:r>
              <a:rPr lang="en-US" altLang="ja-JP" sz="3200" dirty="0"/>
              <a:t>[</a:t>
            </a:r>
            <a:r>
              <a:rPr lang="ja-JP" altLang="en-US" sz="3200" dirty="0"/>
              <a:t>自動変更</a:t>
            </a:r>
            <a:r>
              <a:rPr lang="en-US" altLang="ja-JP" sz="3200" dirty="0"/>
              <a:t>:UNKNOWN]</a:t>
            </a:r>
            <a:r>
              <a:rPr lang="ja-JP" altLang="en-US" sz="3200" dirty="0"/>
              <a:t>ですが</a:t>
            </a:r>
            <a:r>
              <a:rPr lang="en-US" altLang="ja-JP" sz="3200" dirty="0"/>
              <a:t>DNA</a:t>
            </a:r>
            <a:r>
              <a:rPr lang="ja-JP" altLang="en-US" sz="3200" dirty="0"/>
              <a:t>検査は決定的ではありません。</a:t>
            </a:r>
            <a:endParaRPr kumimoji="1" lang="ja-JP" altLang="en-US" sz="3200" dirty="0"/>
          </a:p>
        </p:txBody>
      </p:sp>
      <p:sp>
        <p:nvSpPr>
          <p:cNvPr id="2" name="楕円 1">
            <a:extLst>
              <a:ext uri="{FF2B5EF4-FFF2-40B4-BE49-F238E27FC236}">
                <a16:creationId xmlns:a16="http://schemas.microsoft.com/office/drawing/2014/main" id="{E2955CC1-0330-B712-A7D8-D83FACF62AF9}"/>
              </a:ext>
            </a:extLst>
          </p:cNvPr>
          <p:cNvSpPr/>
          <p:nvPr/>
        </p:nvSpPr>
        <p:spPr>
          <a:xfrm rot="3600000">
            <a:off x="3136759" y="3319782"/>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3" name="楕円 2">
            <a:extLst>
              <a:ext uri="{FF2B5EF4-FFF2-40B4-BE49-F238E27FC236}">
                <a16:creationId xmlns:a16="http://schemas.microsoft.com/office/drawing/2014/main" id="{607E5A7F-851A-29F9-1C5B-349C9A3DC4B7}"/>
              </a:ext>
            </a:extLst>
          </p:cNvPr>
          <p:cNvSpPr/>
          <p:nvPr/>
        </p:nvSpPr>
        <p:spPr>
          <a:xfrm rot="3600000">
            <a:off x="4007878" y="3028413"/>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6" name="楕円 5">
            <a:extLst>
              <a:ext uri="{FF2B5EF4-FFF2-40B4-BE49-F238E27FC236}">
                <a16:creationId xmlns:a16="http://schemas.microsoft.com/office/drawing/2014/main" id="{871E3304-7A11-CDEE-DC47-9BD73CBD7BC6}"/>
              </a:ext>
            </a:extLst>
          </p:cNvPr>
          <p:cNvSpPr/>
          <p:nvPr/>
        </p:nvSpPr>
        <p:spPr>
          <a:xfrm rot="3600000">
            <a:off x="4007879" y="3627916"/>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7" name="楕円 6">
            <a:extLst>
              <a:ext uri="{FF2B5EF4-FFF2-40B4-BE49-F238E27FC236}">
                <a16:creationId xmlns:a16="http://schemas.microsoft.com/office/drawing/2014/main" id="{E9A25D1F-2A33-9248-9222-88BC8D5F3F01}"/>
              </a:ext>
            </a:extLst>
          </p:cNvPr>
          <p:cNvSpPr/>
          <p:nvPr/>
        </p:nvSpPr>
        <p:spPr>
          <a:xfrm rot="3600000">
            <a:off x="2276115" y="3628970"/>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Tree>
    <p:extLst>
      <p:ext uri="{BB962C8B-B14F-4D97-AF65-F5344CB8AC3E}">
        <p14:creationId xmlns:p14="http://schemas.microsoft.com/office/powerpoint/2010/main" val="190809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56243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2045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55007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C284BBA-982B-1519-34F1-9E9B5690B05D}"/>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solidFill>
                  <a:sysClr val="windowText" lastClr="000000"/>
                </a:solidFill>
                <a:latin typeface="BIZ UDPゴシック" panose="020B0400000000000000" pitchFamily="50" charset="-128"/>
                <a:ea typeface="BIZ UDPゴシック" panose="020B0400000000000000" pitchFamily="50" charset="-128"/>
              </a:rPr>
              <a:t>——————</a:t>
            </a:r>
          </a:p>
          <a:p>
            <a:pPr algn="ct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これは存在してはならない</a:t>
            </a: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a:p>
            <a:pPr algn="ct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オブジェクトクラス</a:t>
            </a:r>
            <a:r>
              <a:rPr lang="en-US" altLang="ja-JP" sz="4400" dirty="0">
                <a:solidFill>
                  <a:sysClr val="windowText" lastClr="000000"/>
                </a:solidFill>
                <a:latin typeface="BIZ UDPゴシック" panose="020B0400000000000000" pitchFamily="50" charset="-128"/>
                <a:ea typeface="BIZ UDPゴシック" panose="020B0400000000000000" pitchFamily="50" charset="-128"/>
              </a:rPr>
              <a:t>: </a:t>
            </a: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ありません</a:t>
            </a: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a:p>
            <a:pPr algn="ct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脅威レベル</a:t>
            </a:r>
            <a:r>
              <a:rPr lang="en-US" altLang="ja-JP" sz="4400" dirty="0">
                <a:solidFill>
                  <a:sysClr val="windowText" lastClr="000000"/>
                </a:solidFill>
                <a:latin typeface="BIZ UDPゴシック" panose="020B0400000000000000" pitchFamily="50" charset="-128"/>
                <a:ea typeface="BIZ UDPゴシック" panose="020B0400000000000000" pitchFamily="50" charset="-128"/>
              </a:rPr>
              <a:t>:  </a:t>
            </a: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ありません</a:t>
            </a: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p:txBody>
      </p:sp>
      <p:sp>
        <p:nvSpPr>
          <p:cNvPr id="3" name="正方形/長方形 2">
            <a:extLst>
              <a:ext uri="{FF2B5EF4-FFF2-40B4-BE49-F238E27FC236}">
                <a16:creationId xmlns:a16="http://schemas.microsoft.com/office/drawing/2014/main" id="{2C80C7D9-3505-19E7-85BF-0D7A1B237116}"/>
              </a:ext>
            </a:extLst>
          </p:cNvPr>
          <p:cNvSpPr/>
          <p:nvPr/>
        </p:nvSpPr>
        <p:spPr>
          <a:xfrm>
            <a:off x="0" y="0"/>
            <a:ext cx="12192000" cy="6858000"/>
          </a:xfrm>
          <a:prstGeom prst="rect">
            <a:avLst/>
          </a:prstGeom>
          <a:solidFill>
            <a:schemeClr val="lt1">
              <a:alpha val="76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solidFill>
                  <a:sysClr val="windowText" lastClr="000000"/>
                </a:solidFill>
                <a:latin typeface="BIZ UDPゴシック" panose="020B0400000000000000" pitchFamily="50" charset="-128"/>
                <a:ea typeface="BIZ UDPゴシック" panose="020B0400000000000000" pitchFamily="50" charset="-128"/>
              </a:rPr>
              <a:t>SCP-027-PT</a:t>
            </a:r>
          </a:p>
          <a:p>
            <a:pPr algn="ct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ターゲットは存在しません</a:t>
            </a: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a:p>
            <a:pPr algn="ct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オブジェクトクラス：</a:t>
            </a:r>
            <a:r>
              <a:rPr lang="en-US" altLang="ja-JP" sz="4400" dirty="0" err="1">
                <a:solidFill>
                  <a:sysClr val="windowText" lastClr="000000"/>
                </a:solidFill>
                <a:latin typeface="BIZ UDPゴシック" panose="020B0400000000000000" pitchFamily="50" charset="-128"/>
                <a:ea typeface="BIZ UDPゴシック" panose="020B0400000000000000" pitchFamily="50" charset="-128"/>
              </a:rPr>
              <a:t>Keter</a:t>
            </a: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a:p>
            <a:pPr algn="ct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脅威レベル：</a:t>
            </a:r>
            <a:r>
              <a:rPr lang="ja-JP" altLang="en-US" sz="4400" dirty="0">
                <a:solidFill>
                  <a:schemeClr val="accent6"/>
                </a:solidFill>
                <a:latin typeface="BIZ UDPゴシック" panose="020B0400000000000000" pitchFamily="50" charset="-128"/>
                <a:ea typeface="BIZ UDPゴシック" panose="020B0400000000000000" pitchFamily="50" charset="-128"/>
              </a:rPr>
              <a:t>●</a:t>
            </a:r>
            <a:r>
              <a:rPr lang="ja-JP" altLang="en-US" sz="4400" dirty="0">
                <a:solidFill>
                  <a:sysClr val="windowText" lastClr="000000"/>
                </a:solidFill>
                <a:latin typeface="BIZ UDPゴシック" panose="020B0400000000000000" pitchFamily="50" charset="-128"/>
                <a:ea typeface="BIZ UDPゴシック" panose="020B0400000000000000" pitchFamily="50" charset="-128"/>
              </a:rPr>
              <a:t> 緑</a:t>
            </a: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59373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それは存在しません。それを読まないでください。今すぐ引き返してください。どうしてまだこれを見ているのですか？</a:t>
            </a:r>
          </a:p>
        </p:txBody>
      </p:sp>
      <p:sp>
        <p:nvSpPr>
          <p:cNvPr id="2" name="正方形/長方形 1">
            <a:extLst>
              <a:ext uri="{FF2B5EF4-FFF2-40B4-BE49-F238E27FC236}">
                <a16:creationId xmlns:a16="http://schemas.microsoft.com/office/drawing/2014/main" id="{CB8EE659-37AE-AB0F-52BB-FE2600C353DE}"/>
              </a:ext>
            </a:extLst>
          </p:cNvPr>
          <p:cNvSpPr/>
          <p:nvPr/>
        </p:nvSpPr>
        <p:spPr>
          <a:xfrm>
            <a:off x="0" y="4840844"/>
            <a:ext cx="12192000" cy="1411257"/>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a:t> </a:t>
            </a:r>
            <a:endParaRPr lang="en-US" altLang="ja-JP" dirty="0"/>
          </a:p>
          <a:p>
            <a:r>
              <a:rPr lang="en-US" altLang="ja-JP" dirty="0"/>
              <a:t>SCP-027-PT</a:t>
            </a:r>
            <a:r>
              <a:rPr lang="ja-JP" altLang="en-US" dirty="0"/>
              <a:t>の異常性が発現するのを防ぐ方法は存在しません。</a:t>
            </a:r>
          </a:p>
          <a:p>
            <a:r>
              <a:rPr lang="en-US" altLang="ja-JP" dirty="0"/>
              <a:t>SCP-027-PT</a:t>
            </a:r>
            <a:r>
              <a:rPr lang="ja-JP" altLang="en-US" dirty="0"/>
              <a:t>に関して記述された全ての文章を調査し、</a:t>
            </a:r>
            <a:r>
              <a:rPr lang="en-US" altLang="ja-JP" dirty="0"/>
              <a:t>SCP-027-PT</a:t>
            </a:r>
            <a:r>
              <a:rPr lang="ja-JP" altLang="en-US" dirty="0"/>
              <a:t>に関する情報を見つけてください。情報が発見された場合、文書から</a:t>
            </a:r>
            <a:r>
              <a:rPr lang="en-US" altLang="ja-JP" dirty="0"/>
              <a:t>SCP-027-PT</a:t>
            </a:r>
            <a:r>
              <a:rPr lang="ja-JP" altLang="en-US" dirty="0"/>
              <a:t>に関する情報を削除してください</a:t>
            </a:r>
          </a:p>
          <a:p>
            <a:pPr algn="ct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851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2121"/>
                            </p:stCondLst>
                            <p:childTnLst>
                              <p:par>
                                <p:cTn id="8" presetID="1" presetClass="entr" presetSubtype="0" fill="hold" grpId="0" nodeType="afterEffect">
                                  <p:stCondLst>
                                    <p:cond delay="0"/>
                                  </p:stCondLst>
                                  <p:iterate type="lt">
                                    <p:tmAbs val="40"/>
                                  </p:iterate>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1" nodeType="withEffect">
                                  <p:stCondLst>
                                    <p:cond delay="0"/>
                                  </p:stCondLst>
                                  <p:iterate type="lt">
                                    <p:tmPct val="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3096492"/>
            <a:ext cx="10605142" cy="308996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これは何物でもありません、心配しないでください。それが存在しているということを忘れてください。</a:t>
            </a:r>
          </a:p>
          <a:p>
            <a:r>
              <a:rPr lang="ja-JP" altLang="en-US" dirty="0">
                <a:ln w="28575" cap="rnd" cmpd="sng">
                  <a:noFill/>
                  <a:prstDash val="lgDashDotDot"/>
                  <a:bevel/>
                </a:ln>
                <a:solidFill>
                  <a:sysClr val="windowText" lastClr="000000"/>
                </a:solidFill>
              </a:rPr>
              <a:t>心配</a:t>
            </a:r>
          </a:p>
          <a:p>
            <a:r>
              <a:rPr lang="ja-JP" altLang="en-US" dirty="0">
                <a:ln w="28575" cap="rnd" cmpd="sng">
                  <a:noFill/>
                  <a:prstDash val="lgDashDotDot"/>
                  <a:bevel/>
                </a:ln>
                <a:solidFill>
                  <a:sysClr val="windowText" lastClr="000000"/>
                </a:solidFill>
              </a:rPr>
              <a:t>しないで</a:t>
            </a:r>
          </a:p>
          <a:p>
            <a:r>
              <a:rPr lang="ja-JP" altLang="en-US" dirty="0">
                <a:ln w="28575" cap="rnd" cmpd="sng">
                  <a:noFill/>
                  <a:prstDash val="lgDashDotDot"/>
                  <a:bevel/>
                </a:ln>
                <a:solidFill>
                  <a:sysClr val="windowText" lastClr="000000"/>
                </a:solidFill>
              </a:rPr>
              <a:t>ください</a:t>
            </a:r>
          </a:p>
          <a:p>
            <a:r>
              <a:rPr lang="ja-JP" altLang="en-US" dirty="0">
                <a:ln w="28575" cap="rnd" cmpd="sng">
                  <a:noFill/>
                  <a:prstDash val="lgDashDotDot"/>
                  <a:bevel/>
                </a:ln>
                <a:solidFill>
                  <a:sysClr val="windowText" lastClr="000000"/>
                </a:solidFill>
              </a:rPr>
              <a:t>この記事は誤って作成されたものです。</a:t>
            </a:r>
          </a:p>
          <a:p>
            <a:r>
              <a:rPr lang="ja-JP" altLang="en-US" dirty="0">
                <a:ln w="28575" cap="rnd" cmpd="sng">
                  <a:noFill/>
                  <a:prstDash val="lgDashDotDot"/>
                  <a:bevel/>
                </a:ln>
                <a:solidFill>
                  <a:sysClr val="windowText" lastClr="000000"/>
                </a:solidFill>
              </a:rPr>
              <a:t>どうしてまだここにいるのですか？</a:t>
            </a:r>
          </a:p>
        </p:txBody>
      </p:sp>
      <p:sp>
        <p:nvSpPr>
          <p:cNvPr id="2" name="正方形/長方形 1">
            <a:extLst>
              <a:ext uri="{FF2B5EF4-FFF2-40B4-BE49-F238E27FC236}">
                <a16:creationId xmlns:a16="http://schemas.microsoft.com/office/drawing/2014/main" id="{789B35DA-AD17-3700-964B-EE27D589E9A8}"/>
              </a:ext>
            </a:extLst>
          </p:cNvPr>
          <p:cNvSpPr/>
          <p:nvPr/>
        </p:nvSpPr>
        <p:spPr>
          <a:xfrm>
            <a:off x="0" y="1911927"/>
            <a:ext cx="12192000" cy="4340175"/>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dirty="0"/>
              <a:t>SCP-027-PT</a:t>
            </a:r>
            <a:r>
              <a:rPr lang="ja-JP" altLang="en-US" dirty="0"/>
              <a:t>は物質上、デジタル上の文章に発生する異常現象です。</a:t>
            </a:r>
          </a:p>
          <a:p>
            <a:r>
              <a:rPr lang="en-US" altLang="ja-JP" dirty="0"/>
              <a:t>SCP-027-PT</a:t>
            </a:r>
            <a:r>
              <a:rPr lang="ja-JP" altLang="en-US" dirty="0"/>
              <a:t>に言及した文章は主に以下の語句に改変されます。</a:t>
            </a:r>
          </a:p>
          <a:p>
            <a:r>
              <a:rPr lang="en-US" altLang="ja-JP" dirty="0"/>
              <a:t>"</a:t>
            </a:r>
            <a:r>
              <a:rPr lang="ja-JP" altLang="en-US" dirty="0"/>
              <a:t>心配しないでください</a:t>
            </a:r>
            <a:r>
              <a:rPr lang="en-US" altLang="ja-JP" dirty="0"/>
              <a:t>"</a:t>
            </a:r>
            <a:endParaRPr lang="ja-JP" altLang="en-US" dirty="0"/>
          </a:p>
          <a:p>
            <a:r>
              <a:rPr lang="en-US" altLang="ja-JP" dirty="0"/>
              <a:t>"</a:t>
            </a:r>
            <a:r>
              <a:rPr lang="ja-JP" altLang="en-US" dirty="0"/>
              <a:t>今すぐ引き返してください</a:t>
            </a:r>
            <a:r>
              <a:rPr lang="en-US" altLang="ja-JP" dirty="0"/>
              <a:t>"</a:t>
            </a:r>
            <a:endParaRPr lang="ja-JP" altLang="en-US" dirty="0"/>
          </a:p>
          <a:p>
            <a:r>
              <a:rPr lang="en-US" altLang="ja-JP" dirty="0"/>
              <a:t>"</a:t>
            </a:r>
            <a:r>
              <a:rPr lang="ja-JP" altLang="en-US" dirty="0"/>
              <a:t>これは誤って作成されたものです</a:t>
            </a:r>
            <a:r>
              <a:rPr lang="en-US" altLang="ja-JP" dirty="0"/>
              <a:t>"</a:t>
            </a:r>
            <a:endParaRPr lang="ja-JP" altLang="en-US" dirty="0"/>
          </a:p>
          <a:p>
            <a:r>
              <a:rPr lang="en-US" altLang="ja-JP" dirty="0"/>
              <a:t>"</a:t>
            </a:r>
            <a:r>
              <a:rPr lang="ja-JP" altLang="en-US" dirty="0"/>
              <a:t>忘れてください</a:t>
            </a:r>
            <a:r>
              <a:rPr lang="en-US" altLang="ja-JP" dirty="0"/>
              <a:t>"</a:t>
            </a:r>
            <a:endParaRPr lang="ja-JP" altLang="en-US" dirty="0"/>
          </a:p>
          <a:p>
            <a:r>
              <a:rPr lang="ja-JP" altLang="en-US" dirty="0"/>
              <a:t>または上に示した語句の類義語</a:t>
            </a:r>
          </a:p>
          <a:p>
            <a:pPr algn="ctr"/>
            <a:endParaRPr lang="en-US" altLang="ja-JP" sz="4400" dirty="0">
              <a:solidFill>
                <a:sysClr val="windowText" lastClr="000000"/>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77197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3601"/>
                            </p:stCondLst>
                            <p:childTnLst>
                              <p:par>
                                <p:cTn id="8" presetID="1" presetClass="entr" presetSubtype="0" fill="hold" grpId="0" nodeType="afterEffect">
                                  <p:stCondLst>
                                    <p:cond delay="0"/>
                                  </p:stCondLst>
                                  <p:iterate type="lt">
                                    <p:tmAbs val="40"/>
                                  </p:iterate>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1" nodeType="withEffect">
                                  <p:stCondLst>
                                    <p:cond delay="0"/>
                                  </p:stCondLst>
                                  <p:iterate type="lt">
                                    <p:tmPct val="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D465554-6A92-23A4-A08E-5DD7014D999C}"/>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
        <p:nvSpPr>
          <p:cNvPr id="5" name="テキスト ボックス 4">
            <a:extLst>
              <a:ext uri="{FF2B5EF4-FFF2-40B4-BE49-F238E27FC236}">
                <a16:creationId xmlns:a16="http://schemas.microsoft.com/office/drawing/2014/main" id="{C26753F3-383E-515F-3BB6-2D43EBD2CA8F}"/>
              </a:ext>
            </a:extLst>
          </p:cNvPr>
          <p:cNvSpPr txBox="1"/>
          <p:nvPr/>
        </p:nvSpPr>
        <p:spPr>
          <a:xfrm>
            <a:off x="793429" y="3096492"/>
            <a:ext cx="10605142" cy="308996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これは何物でもありません、心配しないでください。それが存在しているということを忘れてください。</a:t>
            </a:r>
          </a:p>
          <a:p>
            <a:r>
              <a:rPr lang="ja-JP" altLang="en-US" dirty="0">
                <a:ln w="28575" cap="rnd" cmpd="sng">
                  <a:noFill/>
                  <a:prstDash val="lgDashDotDot"/>
                  <a:bevel/>
                </a:ln>
                <a:solidFill>
                  <a:sysClr val="windowText" lastClr="000000"/>
                </a:solidFill>
              </a:rPr>
              <a:t>心配</a:t>
            </a:r>
          </a:p>
          <a:p>
            <a:r>
              <a:rPr lang="ja-JP" altLang="en-US" dirty="0">
                <a:ln w="28575" cap="rnd" cmpd="sng">
                  <a:noFill/>
                  <a:prstDash val="lgDashDotDot"/>
                  <a:bevel/>
                </a:ln>
                <a:solidFill>
                  <a:sysClr val="windowText" lastClr="000000"/>
                </a:solidFill>
              </a:rPr>
              <a:t>しないで</a:t>
            </a:r>
          </a:p>
          <a:p>
            <a:r>
              <a:rPr lang="ja-JP" altLang="en-US" dirty="0">
                <a:ln w="28575" cap="rnd" cmpd="sng">
                  <a:noFill/>
                  <a:prstDash val="lgDashDotDot"/>
                  <a:bevel/>
                </a:ln>
                <a:solidFill>
                  <a:sysClr val="windowText" lastClr="000000"/>
                </a:solidFill>
              </a:rPr>
              <a:t>ください</a:t>
            </a:r>
          </a:p>
          <a:p>
            <a:r>
              <a:rPr lang="ja-JP" altLang="en-US" dirty="0">
                <a:ln w="28575" cap="rnd" cmpd="sng">
                  <a:noFill/>
                  <a:prstDash val="lgDashDotDot"/>
                  <a:bevel/>
                </a:ln>
                <a:solidFill>
                  <a:sysClr val="windowText" lastClr="000000"/>
                </a:solidFill>
              </a:rPr>
              <a:t>この記事は誤って作成されたものです。</a:t>
            </a:r>
          </a:p>
          <a:p>
            <a:r>
              <a:rPr lang="ja-JP" altLang="en-US" dirty="0">
                <a:ln w="28575" cap="rnd" cmpd="sng">
                  <a:noFill/>
                  <a:prstDash val="lgDashDotDot"/>
                  <a:bevel/>
                </a:ln>
                <a:solidFill>
                  <a:sysClr val="windowText" lastClr="000000"/>
                </a:solidFill>
              </a:rPr>
              <a:t>どうしてまだここにいるのですか？</a:t>
            </a:r>
          </a:p>
        </p:txBody>
      </p:sp>
      <p:sp>
        <p:nvSpPr>
          <p:cNvPr id="2" name="正方形/長方形 1">
            <a:extLst>
              <a:ext uri="{FF2B5EF4-FFF2-40B4-BE49-F238E27FC236}">
                <a16:creationId xmlns:a16="http://schemas.microsoft.com/office/drawing/2014/main" id="{789B35DA-AD17-3700-964B-EE27D589E9A8}"/>
              </a:ext>
            </a:extLst>
          </p:cNvPr>
          <p:cNvSpPr/>
          <p:nvPr/>
        </p:nvSpPr>
        <p:spPr>
          <a:xfrm>
            <a:off x="0" y="1911927"/>
            <a:ext cx="12192000" cy="4340175"/>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SCP-027-PT</a:t>
            </a:r>
            <a:r>
              <a:rPr lang="ja-JP" altLang="en-US" dirty="0"/>
              <a:t>によって改変された文章は消失しませんが、影響を受けた文章がどの媒体で記録されていたかに応じて</a:t>
            </a:r>
            <a:r>
              <a:rPr lang="en-US" altLang="ja-JP" dirty="0"/>
              <a:t>SCP-027-PT</a:t>
            </a:r>
            <a:r>
              <a:rPr lang="ja-JP" altLang="en-US" dirty="0"/>
              <a:t>によって改変された情報の中に隠蔽されます。 </a:t>
            </a:r>
            <a:r>
              <a:rPr lang="en-US" altLang="ja-JP" dirty="0"/>
              <a:t>SCP-027-PT</a:t>
            </a:r>
            <a:r>
              <a:rPr lang="ja-JP" altLang="en-US" dirty="0"/>
              <a:t>によって改変された情報に異常性はありません。</a:t>
            </a:r>
          </a:p>
          <a:p>
            <a:pPr algn="ctr"/>
            <a:r>
              <a:rPr lang="ja-JP" altLang="en-US" dirty="0"/>
              <a:t>文章が改変されるのは、文章を見ている生物や録画機器が存在せず、文章が</a:t>
            </a:r>
            <a:r>
              <a:rPr lang="en-US" altLang="ja-JP" dirty="0"/>
              <a:t>SCP-027-PT</a:t>
            </a:r>
            <a:r>
              <a:rPr lang="ja-JP" altLang="en-US" dirty="0"/>
              <a:t>の影響を受けている場合のみです。</a:t>
            </a:r>
          </a:p>
          <a:p>
            <a:pPr algn="ctr"/>
            <a:r>
              <a:rPr lang="ja-JP" altLang="en-US" dirty="0"/>
              <a:t>補遺</a:t>
            </a:r>
            <a:r>
              <a:rPr lang="en-US" altLang="ja-JP" dirty="0"/>
              <a:t>: </a:t>
            </a:r>
            <a:r>
              <a:rPr lang="ja-JP" altLang="en-US" dirty="0"/>
              <a:t>この報告書は既に</a:t>
            </a:r>
            <a:r>
              <a:rPr lang="en-US" altLang="ja-JP" dirty="0"/>
              <a:t>SCP-027-PT</a:t>
            </a:r>
            <a:r>
              <a:rPr lang="ja-JP" altLang="en-US" dirty="0"/>
              <a:t>の影響を受けているとされています。この報告書を復元するために、分析が行われています。</a:t>
            </a:r>
          </a:p>
          <a:p>
            <a:pPr algn="ctr"/>
            <a:endParaRPr lang="en-US" altLang="ja-JP" dirty="0"/>
          </a:p>
        </p:txBody>
      </p:sp>
    </p:spTree>
    <p:extLst>
      <p:ext uri="{BB962C8B-B14F-4D97-AF65-F5344CB8AC3E}">
        <p14:creationId xmlns:p14="http://schemas.microsoft.com/office/powerpoint/2010/main" val="138399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3601"/>
                            </p:stCondLst>
                            <p:childTnLst>
                              <p:par>
                                <p:cTn id="8" presetID="1" presetClass="entr" presetSubtype="0" fill="hold" grpId="0" nodeType="afterEffect">
                                  <p:stCondLst>
                                    <p:cond delay="0"/>
                                  </p:stCondLst>
                                  <p:iterate type="lt">
                                    <p:tmAbs val="40"/>
                                  </p:iterate>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1" nodeType="withEffect">
                                  <p:stCondLst>
                                    <p:cond delay="0"/>
                                  </p:stCondLst>
                                  <p:iterate type="lt">
                                    <p:tmPct val="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26753F3-383E-515F-3BB6-2D43EBD2CA8F}"/>
              </a:ext>
            </a:extLst>
          </p:cNvPr>
          <p:cNvSpPr txBox="1"/>
          <p:nvPr/>
        </p:nvSpPr>
        <p:spPr>
          <a:xfrm>
            <a:off x="4052454" y="1884017"/>
            <a:ext cx="2898807" cy="308996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p:txBody>
      </p:sp>
      <p:sp>
        <p:nvSpPr>
          <p:cNvPr id="2" name="正方形/長方形 1">
            <a:extLst>
              <a:ext uri="{FF2B5EF4-FFF2-40B4-BE49-F238E27FC236}">
                <a16:creationId xmlns:a16="http://schemas.microsoft.com/office/drawing/2014/main" id="{39F392A6-49D5-E113-ACC6-E0BB37F41AF0}"/>
              </a:ext>
            </a:extLst>
          </p:cNvPr>
          <p:cNvSpPr/>
          <p:nvPr/>
        </p:nvSpPr>
        <p:spPr>
          <a:xfrm>
            <a:off x="0" y="1911927"/>
            <a:ext cx="12192000" cy="4340175"/>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t>手順</a:t>
            </a:r>
            <a:r>
              <a:rPr lang="en-US" altLang="ja-JP" b="1" dirty="0"/>
              <a:t>:</a:t>
            </a:r>
            <a:r>
              <a:rPr lang="ja-JP" altLang="en-US" dirty="0"/>
              <a:t> </a:t>
            </a:r>
            <a:r>
              <a:rPr lang="en-US" altLang="ja-JP" dirty="0"/>
              <a:t>SCP-027-PT</a:t>
            </a:r>
            <a:r>
              <a:rPr lang="ja-JP" altLang="en-US" dirty="0"/>
              <a:t>に関する情報を、以前初等学校の</a:t>
            </a:r>
            <a:r>
              <a:rPr lang="en-US" altLang="ja-JP" dirty="0"/>
              <a:t>5</a:t>
            </a:r>
            <a:r>
              <a:rPr lang="ja-JP" altLang="en-US" dirty="0"/>
              <a:t>年生が使用していた学校のノートに記述する。</a:t>
            </a:r>
            <a:br>
              <a:rPr lang="ja-JP" altLang="en-US" dirty="0"/>
            </a:br>
            <a:r>
              <a:rPr lang="ja-JP" altLang="en-US" b="1" dirty="0"/>
              <a:t>結果</a:t>
            </a:r>
            <a:r>
              <a:rPr lang="en-US" altLang="ja-JP" b="1" dirty="0"/>
              <a:t>:</a:t>
            </a:r>
            <a:r>
              <a:rPr lang="ja-JP" altLang="en-US" dirty="0"/>
              <a:t> ノートに書かれた文章はすべて「引き返してください」「やりたかったからやったわけじゃない」「これは事故だった」などの文章に改変された。これらの文は鉛筆で書かれていた。原文はノートのページの間に置かれた。</a:t>
            </a:r>
            <a:endParaRPr lang="en-US" altLang="ja-JP" dirty="0"/>
          </a:p>
        </p:txBody>
      </p:sp>
      <p:sp>
        <p:nvSpPr>
          <p:cNvPr id="3" name="正方形/長方形 2">
            <a:extLst>
              <a:ext uri="{FF2B5EF4-FFF2-40B4-BE49-F238E27FC236}">
                <a16:creationId xmlns:a16="http://schemas.microsoft.com/office/drawing/2014/main" id="{4A15FE27-AA81-9C75-10F9-78A946E23F22}"/>
              </a:ext>
            </a:extLst>
          </p:cNvPr>
          <p:cNvSpPr/>
          <p:nvPr/>
        </p:nvSpPr>
        <p:spPr>
          <a:xfrm>
            <a:off x="0" y="0"/>
            <a:ext cx="5105400" cy="1620982"/>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ja-JP" b="1" dirty="0"/>
              <a:t>実験記録</a:t>
            </a:r>
            <a:r>
              <a:rPr lang="en-US" altLang="ja-JP" b="1" dirty="0"/>
              <a:t>1</a:t>
            </a:r>
            <a:r>
              <a:rPr lang="ja-JP" altLang="ja-JP" dirty="0"/>
              <a:t> </a:t>
            </a:r>
            <a:r>
              <a:rPr lang="en-US" altLang="ja-JP" dirty="0"/>
              <a:t>- </a:t>
            </a:r>
            <a:r>
              <a:rPr lang="ja-JP" altLang="ja-JP" b="1" dirty="0"/>
              <a:t>日付</a:t>
            </a:r>
            <a:r>
              <a:rPr lang="en-US" altLang="ja-JP" b="1" dirty="0"/>
              <a:t>: ██/██/██</a:t>
            </a:r>
            <a:br>
              <a:rPr lang="ja-JP" altLang="ja-JP" dirty="0"/>
            </a:br>
            <a:endParaRPr lang="en-US" altLang="ja-JP" dirty="0"/>
          </a:p>
        </p:txBody>
      </p:sp>
    </p:spTree>
    <p:extLst>
      <p:ext uri="{BB962C8B-B14F-4D97-AF65-F5344CB8AC3E}">
        <p14:creationId xmlns:p14="http://schemas.microsoft.com/office/powerpoint/2010/main" val="339415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361"/>
                            </p:stCondLst>
                            <p:childTnLst>
                              <p:par>
                                <p:cTn id="8" presetID="1" presetClass="entr" presetSubtype="0" fill="hold" grpId="0" nodeType="afterEffect">
                                  <p:stCondLst>
                                    <p:cond delay="0"/>
                                  </p:stCondLst>
                                  <p:iterate type="lt">
                                    <p:tmAbs val="40"/>
                                  </p:iterate>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1" nodeType="withEffect">
                                  <p:stCondLst>
                                    <p:cond delay="0"/>
                                  </p:stCondLst>
                                  <p:iterate type="lt">
                                    <p:tmPct val="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1442"/>
                            </p:stCondLst>
                            <p:childTnLst>
                              <p:par>
                                <p:cTn id="14" presetID="1" presetClass="entr" presetSubtype="0" fill="hold" grpId="0" nodeType="afterEffect">
                                  <p:stCondLst>
                                    <p:cond delay="0"/>
                                  </p:stCondLst>
                                  <p:iterate type="lt">
                                    <p:tmAbs val="40"/>
                                  </p:iterate>
                                  <p:childTnLst>
                                    <p:set>
                                      <p:cBhvr>
                                        <p:cTn id="15" dur="1" fill="hold">
                                          <p:stCondLst>
                                            <p:cond delay="0"/>
                                          </p:stCondLst>
                                        </p:cTn>
                                        <p:tgtEl>
                                          <p:spTgt spid="3"/>
                                        </p:tgtEl>
                                        <p:attrNameLst>
                                          <p:attrName>style.visibility</p:attrName>
                                        </p:attrNameLst>
                                      </p:cBhvr>
                                      <p:to>
                                        <p:strVal val="visible"/>
                                      </p:to>
                                    </p:set>
                                  </p:childTnLst>
                                </p:cTn>
                              </p:par>
                              <p:par>
                                <p:cTn id="16" presetID="10" presetClass="entr" presetSubtype="0" fill="hold" grpId="1" nodeType="withEffect">
                                  <p:stCondLst>
                                    <p:cond delay="0"/>
                                  </p:stCondLst>
                                  <p:iterate type="lt">
                                    <p:tmPct val="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P spid="3" grpId="0" animBg="1"/>
      <p:bldP spid="3" grpId="1"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26753F3-383E-515F-3BB6-2D43EBD2CA8F}"/>
              </a:ext>
            </a:extLst>
          </p:cNvPr>
          <p:cNvSpPr txBox="1"/>
          <p:nvPr/>
        </p:nvSpPr>
        <p:spPr>
          <a:xfrm>
            <a:off x="4052454" y="1884017"/>
            <a:ext cx="2898807" cy="308996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p:txBody>
      </p:sp>
      <p:sp>
        <p:nvSpPr>
          <p:cNvPr id="2" name="正方形/長方形 1">
            <a:extLst>
              <a:ext uri="{FF2B5EF4-FFF2-40B4-BE49-F238E27FC236}">
                <a16:creationId xmlns:a16="http://schemas.microsoft.com/office/drawing/2014/main" id="{39F392A6-49D5-E113-ACC6-E0BB37F41AF0}"/>
              </a:ext>
            </a:extLst>
          </p:cNvPr>
          <p:cNvSpPr/>
          <p:nvPr/>
        </p:nvSpPr>
        <p:spPr>
          <a:xfrm>
            <a:off x="0" y="1911927"/>
            <a:ext cx="12192000" cy="4340175"/>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t>手順</a:t>
            </a:r>
            <a:r>
              <a:rPr lang="en-US" altLang="ja-JP" b="1" dirty="0"/>
              <a:t>:</a:t>
            </a:r>
            <a:r>
              <a:rPr lang="ja-JP" altLang="en-US" dirty="0"/>
              <a:t> </a:t>
            </a:r>
            <a:r>
              <a:rPr lang="en-US" altLang="ja-JP" dirty="0"/>
              <a:t>SCP-027-PT</a:t>
            </a:r>
            <a:r>
              <a:rPr lang="ja-JP" altLang="en-US" dirty="0"/>
              <a:t>に関する情報をモールス信号で表記した上でノートに記入する。</a:t>
            </a:r>
            <a:br>
              <a:rPr lang="ja-JP" altLang="en-US" dirty="0"/>
            </a:br>
            <a:r>
              <a:rPr lang="ja-JP" altLang="en-US" b="1" dirty="0"/>
              <a:t>結果</a:t>
            </a:r>
            <a:r>
              <a:rPr lang="en-US" altLang="ja-JP" b="1" dirty="0"/>
              <a:t>:</a:t>
            </a:r>
            <a:r>
              <a:rPr lang="ja-JP" altLang="en-US" dirty="0"/>
              <a:t> ノートのすべてのページは、「やめてください、お願いします」「これは存在しないので読まないでください」などのモールス信号で表記されている語句や、普通のボールペンで書かれた同義語に改変された。原文はノートの表紙に記載されていた。</a:t>
            </a:r>
            <a:br>
              <a:rPr lang="ja-JP" altLang="en-US" dirty="0"/>
            </a:br>
            <a:r>
              <a:rPr lang="ja-JP" altLang="en-US" i="1" dirty="0"/>
              <a:t>付記</a:t>
            </a:r>
            <a:r>
              <a:rPr lang="en-US" altLang="ja-JP" i="1" dirty="0"/>
              <a:t>: SCP-027-PT</a:t>
            </a:r>
            <a:r>
              <a:rPr lang="ja-JP" altLang="en-US" i="1" dirty="0"/>
              <a:t>は元の情報の書かれ方に応じて情報を改変するようです。</a:t>
            </a:r>
            <a:endParaRPr lang="en-US" altLang="ja-JP" dirty="0"/>
          </a:p>
        </p:txBody>
      </p:sp>
      <p:sp>
        <p:nvSpPr>
          <p:cNvPr id="3" name="正方形/長方形 2">
            <a:extLst>
              <a:ext uri="{FF2B5EF4-FFF2-40B4-BE49-F238E27FC236}">
                <a16:creationId xmlns:a16="http://schemas.microsoft.com/office/drawing/2014/main" id="{4A15FE27-AA81-9C75-10F9-78A946E23F22}"/>
              </a:ext>
            </a:extLst>
          </p:cNvPr>
          <p:cNvSpPr/>
          <p:nvPr/>
        </p:nvSpPr>
        <p:spPr>
          <a:xfrm>
            <a:off x="0" y="0"/>
            <a:ext cx="5105400" cy="1620982"/>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t>実験記録</a:t>
            </a:r>
            <a:r>
              <a:rPr lang="en-US" altLang="ja-JP" b="1" dirty="0"/>
              <a:t>2</a:t>
            </a:r>
            <a:r>
              <a:rPr lang="ja-JP" altLang="en-US" dirty="0"/>
              <a:t> </a:t>
            </a:r>
            <a:r>
              <a:rPr lang="en-US" altLang="ja-JP" dirty="0"/>
              <a:t>- </a:t>
            </a:r>
            <a:r>
              <a:rPr lang="ja-JP" altLang="en-US" b="1" dirty="0"/>
              <a:t>日付</a:t>
            </a:r>
            <a:r>
              <a:rPr lang="en-US" altLang="ja-JP" b="1" dirty="0"/>
              <a:t>: ██/██/██</a:t>
            </a:r>
            <a:br>
              <a:rPr lang="ja-JP" altLang="en-US" dirty="0"/>
            </a:br>
            <a:endParaRPr lang="en-US" altLang="ja-JP" dirty="0"/>
          </a:p>
        </p:txBody>
      </p:sp>
    </p:spTree>
    <p:extLst>
      <p:ext uri="{BB962C8B-B14F-4D97-AF65-F5344CB8AC3E}">
        <p14:creationId xmlns:p14="http://schemas.microsoft.com/office/powerpoint/2010/main" val="244650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361"/>
                            </p:stCondLst>
                            <p:childTnLst>
                              <p:par>
                                <p:cTn id="8" presetID="1" presetClass="entr" presetSubtype="0" fill="hold" grpId="0" nodeType="afterEffect">
                                  <p:stCondLst>
                                    <p:cond delay="0"/>
                                  </p:stCondLst>
                                  <p:iterate type="lt">
                                    <p:tmAbs val="40"/>
                                  </p:iterate>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1" nodeType="withEffect">
                                  <p:stCondLst>
                                    <p:cond delay="0"/>
                                  </p:stCondLst>
                                  <p:iterate type="lt">
                                    <p:tmPct val="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3162"/>
                            </p:stCondLst>
                            <p:childTnLst>
                              <p:par>
                                <p:cTn id="14" presetID="1" presetClass="entr" presetSubtype="0" fill="hold" grpId="0" nodeType="afterEffect">
                                  <p:stCondLst>
                                    <p:cond delay="0"/>
                                  </p:stCondLst>
                                  <p:iterate type="lt">
                                    <p:tmAbs val="40"/>
                                  </p:iterate>
                                  <p:childTnLst>
                                    <p:set>
                                      <p:cBhvr>
                                        <p:cTn id="15" dur="1" fill="hold">
                                          <p:stCondLst>
                                            <p:cond delay="0"/>
                                          </p:stCondLst>
                                        </p:cTn>
                                        <p:tgtEl>
                                          <p:spTgt spid="3"/>
                                        </p:tgtEl>
                                        <p:attrNameLst>
                                          <p:attrName>style.visibility</p:attrName>
                                        </p:attrNameLst>
                                      </p:cBhvr>
                                      <p:to>
                                        <p:strVal val="visible"/>
                                      </p:to>
                                    </p:set>
                                  </p:childTnLst>
                                </p:cTn>
                              </p:par>
                              <p:par>
                                <p:cTn id="16" presetID="10" presetClass="entr" presetSubtype="0" fill="hold" grpId="1" nodeType="withEffect">
                                  <p:stCondLst>
                                    <p:cond delay="0"/>
                                  </p:stCondLst>
                                  <p:iterate type="lt">
                                    <p:tmPct val="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P spid="3" grpId="0" animBg="1"/>
      <p:bldP spid="3" grpId="1" animBg="1"/>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26753F3-383E-515F-3BB6-2D43EBD2CA8F}"/>
              </a:ext>
            </a:extLst>
          </p:cNvPr>
          <p:cNvSpPr txBox="1"/>
          <p:nvPr/>
        </p:nvSpPr>
        <p:spPr>
          <a:xfrm>
            <a:off x="4052454" y="1884017"/>
            <a:ext cx="2898807" cy="308996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p:txBody>
      </p:sp>
      <p:sp>
        <p:nvSpPr>
          <p:cNvPr id="2" name="正方形/長方形 1">
            <a:extLst>
              <a:ext uri="{FF2B5EF4-FFF2-40B4-BE49-F238E27FC236}">
                <a16:creationId xmlns:a16="http://schemas.microsoft.com/office/drawing/2014/main" id="{39F392A6-49D5-E113-ACC6-E0BB37F41AF0}"/>
              </a:ext>
            </a:extLst>
          </p:cNvPr>
          <p:cNvSpPr/>
          <p:nvPr/>
        </p:nvSpPr>
        <p:spPr>
          <a:xfrm>
            <a:off x="0" y="1911927"/>
            <a:ext cx="12192000" cy="4340175"/>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t>手順</a:t>
            </a:r>
            <a:r>
              <a:rPr lang="en-US" altLang="ja-JP" b="1" dirty="0"/>
              <a:t>:</a:t>
            </a:r>
            <a:r>
              <a:rPr lang="ja-JP" altLang="en-US" dirty="0"/>
              <a:t> </a:t>
            </a:r>
            <a:r>
              <a:rPr lang="en-US" altLang="ja-JP" dirty="0"/>
              <a:t>D-602132</a:t>
            </a:r>
            <a:r>
              <a:rPr lang="ja-JP" altLang="en-US" dirty="0"/>
              <a:t>の前腕に</a:t>
            </a:r>
            <a:r>
              <a:rPr lang="en-US" altLang="ja-JP" dirty="0"/>
              <a:t>SCP-027-PT</a:t>
            </a:r>
            <a:r>
              <a:rPr lang="ja-JP" altLang="en-US" dirty="0"/>
              <a:t>に関する情報を入れ墨にして彫る。</a:t>
            </a:r>
            <a:br>
              <a:rPr lang="ja-JP" altLang="en-US" dirty="0"/>
            </a:br>
            <a:r>
              <a:rPr lang="ja-JP" altLang="en-US" b="1" dirty="0"/>
              <a:t>結果</a:t>
            </a:r>
            <a:r>
              <a:rPr lang="en-US" altLang="ja-JP" b="1" dirty="0"/>
              <a:t>:</a:t>
            </a:r>
            <a:r>
              <a:rPr lang="ja-JP" altLang="en-US" dirty="0"/>
              <a:t> </a:t>
            </a:r>
            <a:r>
              <a:rPr lang="en-US" altLang="ja-JP" dirty="0"/>
              <a:t>D-602132</a:t>
            </a:r>
            <a:r>
              <a:rPr lang="ja-JP" altLang="en-US" dirty="0"/>
              <a:t>の前腕は「読まないで、それは誤って行われたものです」「直ちにここから引き返してください」などの語句で覆われた。</a:t>
            </a:r>
            <a:r>
              <a:rPr lang="en-US" altLang="ja-JP" dirty="0"/>
              <a:t>D-602132</a:t>
            </a:r>
            <a:r>
              <a:rPr lang="ja-JP" altLang="en-US" dirty="0"/>
              <a:t>は何も感じなかったと答えている。</a:t>
            </a:r>
            <a:endParaRPr lang="en-US" altLang="ja-JP" dirty="0"/>
          </a:p>
        </p:txBody>
      </p:sp>
      <p:sp>
        <p:nvSpPr>
          <p:cNvPr id="3" name="正方形/長方形 2">
            <a:extLst>
              <a:ext uri="{FF2B5EF4-FFF2-40B4-BE49-F238E27FC236}">
                <a16:creationId xmlns:a16="http://schemas.microsoft.com/office/drawing/2014/main" id="{4A15FE27-AA81-9C75-10F9-78A946E23F22}"/>
              </a:ext>
            </a:extLst>
          </p:cNvPr>
          <p:cNvSpPr/>
          <p:nvPr/>
        </p:nvSpPr>
        <p:spPr>
          <a:xfrm>
            <a:off x="0" y="0"/>
            <a:ext cx="5105400" cy="1620982"/>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t>実験記録</a:t>
            </a:r>
            <a:r>
              <a:rPr lang="en-US" altLang="ja-JP" b="1" dirty="0"/>
              <a:t>3</a:t>
            </a:r>
            <a:r>
              <a:rPr lang="ja-JP" altLang="en-US" dirty="0"/>
              <a:t> </a:t>
            </a:r>
            <a:r>
              <a:rPr lang="en-US" altLang="ja-JP" dirty="0"/>
              <a:t>- </a:t>
            </a:r>
            <a:r>
              <a:rPr lang="ja-JP" altLang="en-US" b="1" dirty="0"/>
              <a:t>日付</a:t>
            </a:r>
            <a:r>
              <a:rPr lang="en-US" altLang="ja-JP" b="1" dirty="0"/>
              <a:t>: ██/██/██</a:t>
            </a:r>
            <a:br>
              <a:rPr lang="ja-JP" altLang="en-US" dirty="0"/>
            </a:br>
            <a:endParaRPr lang="en-US" altLang="ja-JP" dirty="0"/>
          </a:p>
        </p:txBody>
      </p:sp>
    </p:spTree>
    <p:extLst>
      <p:ext uri="{BB962C8B-B14F-4D97-AF65-F5344CB8AC3E}">
        <p14:creationId xmlns:p14="http://schemas.microsoft.com/office/powerpoint/2010/main" val="379848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361"/>
                            </p:stCondLst>
                            <p:childTnLst>
                              <p:par>
                                <p:cTn id="8" presetID="1" presetClass="entr" presetSubtype="0" fill="hold" grpId="0" nodeType="afterEffect">
                                  <p:stCondLst>
                                    <p:cond delay="0"/>
                                  </p:stCondLst>
                                  <p:iterate type="lt">
                                    <p:tmAbs val="40"/>
                                  </p:iterate>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1" nodeType="withEffect">
                                  <p:stCondLst>
                                    <p:cond delay="0"/>
                                  </p:stCondLst>
                                  <p:iterate type="lt">
                                    <p:tmPct val="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562"/>
                            </p:stCondLst>
                            <p:childTnLst>
                              <p:par>
                                <p:cTn id="14" presetID="1" presetClass="entr" presetSubtype="0" fill="hold" grpId="0" nodeType="afterEffect">
                                  <p:stCondLst>
                                    <p:cond delay="0"/>
                                  </p:stCondLst>
                                  <p:iterate type="lt">
                                    <p:tmAbs val="40"/>
                                  </p:iterate>
                                  <p:childTnLst>
                                    <p:set>
                                      <p:cBhvr>
                                        <p:cTn id="15" dur="1" fill="hold">
                                          <p:stCondLst>
                                            <p:cond delay="0"/>
                                          </p:stCondLst>
                                        </p:cTn>
                                        <p:tgtEl>
                                          <p:spTgt spid="3"/>
                                        </p:tgtEl>
                                        <p:attrNameLst>
                                          <p:attrName>style.visibility</p:attrName>
                                        </p:attrNameLst>
                                      </p:cBhvr>
                                      <p:to>
                                        <p:strVal val="visible"/>
                                      </p:to>
                                    </p:set>
                                  </p:childTnLst>
                                </p:cTn>
                              </p:par>
                              <p:par>
                                <p:cTn id="16" presetID="10" presetClass="entr" presetSubtype="0" fill="hold" grpId="1" nodeType="withEffect">
                                  <p:stCondLst>
                                    <p:cond delay="0"/>
                                  </p:stCondLst>
                                  <p:iterate type="lt">
                                    <p:tmPct val="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P spid="3" grpId="0" animBg="1"/>
      <p:bldP spid="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説明</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537235"/>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Scp-2316</a:t>
            </a:r>
            <a:r>
              <a:rPr kumimoji="1" lang="ja-JP" altLang="en-US" sz="3200" dirty="0"/>
              <a:t>は死体の集まりのように見えますが、</a:t>
            </a:r>
            <a:endParaRPr kumimoji="1" lang="en-US" altLang="ja-JP" sz="3200" dirty="0"/>
          </a:p>
          <a:p>
            <a:pPr algn="ctr"/>
            <a:r>
              <a:rPr lang="ja-JP" altLang="en-US" sz="3200" dirty="0"/>
              <a:t>実際には集合意識で構成されている一実体である可能性が想定されています。</a:t>
            </a:r>
            <a:endParaRPr kumimoji="1" lang="ja-JP" altLang="en-US" sz="3200" dirty="0"/>
          </a:p>
        </p:txBody>
      </p:sp>
      <p:sp>
        <p:nvSpPr>
          <p:cNvPr id="2" name="楕円 1">
            <a:extLst>
              <a:ext uri="{FF2B5EF4-FFF2-40B4-BE49-F238E27FC236}">
                <a16:creationId xmlns:a16="http://schemas.microsoft.com/office/drawing/2014/main" id="{E2955CC1-0330-B712-A7D8-D83FACF62AF9}"/>
              </a:ext>
            </a:extLst>
          </p:cNvPr>
          <p:cNvSpPr/>
          <p:nvPr/>
        </p:nvSpPr>
        <p:spPr>
          <a:xfrm rot="3600000">
            <a:off x="3136759" y="3319782"/>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3" name="楕円 2">
            <a:extLst>
              <a:ext uri="{FF2B5EF4-FFF2-40B4-BE49-F238E27FC236}">
                <a16:creationId xmlns:a16="http://schemas.microsoft.com/office/drawing/2014/main" id="{607E5A7F-851A-29F9-1C5B-349C9A3DC4B7}"/>
              </a:ext>
            </a:extLst>
          </p:cNvPr>
          <p:cNvSpPr/>
          <p:nvPr/>
        </p:nvSpPr>
        <p:spPr>
          <a:xfrm rot="3600000">
            <a:off x="4007878" y="3028413"/>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6" name="楕円 5">
            <a:extLst>
              <a:ext uri="{FF2B5EF4-FFF2-40B4-BE49-F238E27FC236}">
                <a16:creationId xmlns:a16="http://schemas.microsoft.com/office/drawing/2014/main" id="{871E3304-7A11-CDEE-DC47-9BD73CBD7BC6}"/>
              </a:ext>
            </a:extLst>
          </p:cNvPr>
          <p:cNvSpPr/>
          <p:nvPr/>
        </p:nvSpPr>
        <p:spPr>
          <a:xfrm rot="3600000">
            <a:off x="4007879" y="3627916"/>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7" name="楕円 6">
            <a:extLst>
              <a:ext uri="{FF2B5EF4-FFF2-40B4-BE49-F238E27FC236}">
                <a16:creationId xmlns:a16="http://schemas.microsoft.com/office/drawing/2014/main" id="{E9A25D1F-2A33-9248-9222-88BC8D5F3F01}"/>
              </a:ext>
            </a:extLst>
          </p:cNvPr>
          <p:cNvSpPr/>
          <p:nvPr/>
        </p:nvSpPr>
        <p:spPr>
          <a:xfrm rot="3600000">
            <a:off x="2276115" y="3628970"/>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8" name="思考の吹き出し: 雲形 7">
            <a:extLst>
              <a:ext uri="{FF2B5EF4-FFF2-40B4-BE49-F238E27FC236}">
                <a16:creationId xmlns:a16="http://schemas.microsoft.com/office/drawing/2014/main" id="{C8198841-4927-81ED-7272-E2ED35097373}"/>
              </a:ext>
            </a:extLst>
          </p:cNvPr>
          <p:cNvSpPr/>
          <p:nvPr/>
        </p:nvSpPr>
        <p:spPr>
          <a:xfrm>
            <a:off x="4956048" y="1243584"/>
            <a:ext cx="4517136" cy="2079881"/>
          </a:xfrm>
          <a:prstGeom prst="cloudCallout">
            <a:avLst>
              <a:gd name="adj1" fmla="val -63343"/>
              <a:gd name="adj2" fmla="val 6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3415413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50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26753F3-383E-515F-3BB6-2D43EBD2CA8F}"/>
              </a:ext>
            </a:extLst>
          </p:cNvPr>
          <p:cNvSpPr txBox="1"/>
          <p:nvPr/>
        </p:nvSpPr>
        <p:spPr>
          <a:xfrm>
            <a:off x="4052454" y="1884017"/>
            <a:ext cx="2898807" cy="308996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endParaRPr lang="ja-JP" altLang="en-US" sz="1200" dirty="0">
              <a:ln w="28575" cap="rnd" cmpd="sng">
                <a:noFill/>
                <a:prstDash val="lgDashDotDot"/>
                <a:bevel/>
              </a:ln>
              <a:solidFill>
                <a:sysClr val="windowText" lastClr="000000"/>
              </a:solidFill>
            </a:endParaRPr>
          </a:p>
          <a:p>
            <a:r>
              <a:rPr lang="ja-JP" altLang="en-US" sz="1200" dirty="0">
                <a:ln w="28575" cap="rnd" cmpd="sng">
                  <a:noFill/>
                  <a:prstDash val="lgDashDotDot"/>
                  <a:bevel/>
                </a:ln>
                <a:solidFill>
                  <a:sysClr val="windowText" lastClr="000000"/>
                </a:solidFill>
              </a:rPr>
              <a:t>引き返してください</a:t>
            </a:r>
          </a:p>
          <a:p>
            <a:r>
              <a:rPr lang="ja-JP" altLang="en-US" sz="1200" dirty="0">
                <a:ln w="28575" cap="rnd" cmpd="sng">
                  <a:noFill/>
                  <a:prstDash val="lgDashDotDot"/>
                  <a:bevel/>
                </a:ln>
                <a:solidFill>
                  <a:sysClr val="windowText" lastClr="000000"/>
                </a:solidFill>
              </a:rPr>
              <a:t>引き返してください</a:t>
            </a:r>
          </a:p>
        </p:txBody>
      </p:sp>
      <p:sp>
        <p:nvSpPr>
          <p:cNvPr id="2" name="正方形/長方形 1">
            <a:extLst>
              <a:ext uri="{FF2B5EF4-FFF2-40B4-BE49-F238E27FC236}">
                <a16:creationId xmlns:a16="http://schemas.microsoft.com/office/drawing/2014/main" id="{39F392A6-49D5-E113-ACC6-E0BB37F41AF0}"/>
              </a:ext>
            </a:extLst>
          </p:cNvPr>
          <p:cNvSpPr/>
          <p:nvPr/>
        </p:nvSpPr>
        <p:spPr>
          <a:xfrm>
            <a:off x="0" y="1911927"/>
            <a:ext cx="12192000" cy="4340175"/>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a:t>手順</a:t>
            </a:r>
            <a:r>
              <a:rPr lang="en-US" altLang="ja-JP" b="1"/>
              <a:t>:</a:t>
            </a:r>
            <a:r>
              <a:rPr lang="ja-JP" altLang="en-US"/>
              <a:t> </a:t>
            </a:r>
            <a:r>
              <a:rPr lang="en-US" altLang="ja-JP"/>
              <a:t>2×2×2m</a:t>
            </a:r>
            <a:r>
              <a:rPr lang="ja-JP" altLang="en-US"/>
              <a:t>のコンクリートブロックを使用して</a:t>
            </a:r>
            <a:r>
              <a:rPr lang="en-US" altLang="ja-JP"/>
              <a:t>SCP-027-PT</a:t>
            </a:r>
            <a:r>
              <a:rPr lang="ja-JP" altLang="en-US"/>
              <a:t>に関する情報を示した文章を作成する。</a:t>
            </a:r>
            <a:br>
              <a:rPr lang="ja-JP" altLang="en-US"/>
            </a:br>
            <a:r>
              <a:rPr lang="ja-JP" altLang="en-US" b="1"/>
              <a:t>結果</a:t>
            </a:r>
            <a:r>
              <a:rPr lang="en-US" altLang="ja-JP" b="1"/>
              <a:t>:</a:t>
            </a:r>
            <a:r>
              <a:rPr lang="ja-JP" altLang="en-US"/>
              <a:t> コンクリートブロックは「あれは事故だった」という文章を作成するために再配置された。元の情報はブロックの</a:t>
            </a:r>
            <a:r>
              <a:rPr lang="en-US" altLang="ja-JP"/>
              <a:t>1</a:t>
            </a:r>
            <a:r>
              <a:rPr lang="ja-JP" altLang="en-US"/>
              <a:t>つに埋め込まれていた。</a:t>
            </a:r>
            <a:br>
              <a:rPr lang="ja-JP" altLang="en-US"/>
            </a:br>
            <a:r>
              <a:rPr lang="ja-JP" altLang="en-US" i="1"/>
              <a:t>付記</a:t>
            </a:r>
            <a:r>
              <a:rPr lang="en-US" altLang="ja-JP" i="1"/>
              <a:t>: SCP-027-PT</a:t>
            </a:r>
            <a:r>
              <a:rPr lang="ja-JP" altLang="en-US" i="1"/>
              <a:t>には、元の情報を隠すために物体を再配置する能力があるようです。</a:t>
            </a:r>
            <a:endParaRPr lang="en-US" altLang="ja-JP" dirty="0"/>
          </a:p>
        </p:txBody>
      </p:sp>
      <p:sp>
        <p:nvSpPr>
          <p:cNvPr id="3" name="正方形/長方形 2">
            <a:extLst>
              <a:ext uri="{FF2B5EF4-FFF2-40B4-BE49-F238E27FC236}">
                <a16:creationId xmlns:a16="http://schemas.microsoft.com/office/drawing/2014/main" id="{4A15FE27-AA81-9C75-10F9-78A946E23F22}"/>
              </a:ext>
            </a:extLst>
          </p:cNvPr>
          <p:cNvSpPr/>
          <p:nvPr/>
        </p:nvSpPr>
        <p:spPr>
          <a:xfrm>
            <a:off x="0" y="0"/>
            <a:ext cx="5105400" cy="1620982"/>
          </a:xfrm>
          <a:prstGeom prst="rect">
            <a:avLst/>
          </a:prstGeom>
          <a:solidFill>
            <a:schemeClr val="lt1">
              <a:alpha val="76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t>実験記録</a:t>
            </a:r>
            <a:r>
              <a:rPr lang="en-US" altLang="ja-JP" b="1" dirty="0"/>
              <a:t>4</a:t>
            </a:r>
            <a:r>
              <a:rPr lang="ja-JP" altLang="en-US" dirty="0"/>
              <a:t> </a:t>
            </a:r>
            <a:r>
              <a:rPr lang="en-US" altLang="ja-JP" dirty="0"/>
              <a:t>- </a:t>
            </a:r>
            <a:r>
              <a:rPr lang="ja-JP" altLang="en-US" b="1" dirty="0"/>
              <a:t>日付</a:t>
            </a:r>
            <a:r>
              <a:rPr lang="en-US" altLang="ja-JP" b="1" dirty="0"/>
              <a:t>: ██/██/██</a:t>
            </a:r>
            <a:br>
              <a:rPr lang="ja-JP" altLang="en-US" dirty="0"/>
            </a:br>
            <a:endParaRPr lang="en-US" altLang="ja-JP" dirty="0"/>
          </a:p>
        </p:txBody>
      </p:sp>
    </p:spTree>
    <p:extLst>
      <p:ext uri="{BB962C8B-B14F-4D97-AF65-F5344CB8AC3E}">
        <p14:creationId xmlns:p14="http://schemas.microsoft.com/office/powerpoint/2010/main" val="17043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361"/>
                            </p:stCondLst>
                            <p:childTnLst>
                              <p:par>
                                <p:cTn id="8" presetID="1" presetClass="entr" presetSubtype="0" fill="hold" grpId="0" nodeType="afterEffect">
                                  <p:stCondLst>
                                    <p:cond delay="0"/>
                                  </p:stCondLst>
                                  <p:iterate type="lt">
                                    <p:tmAbs val="40"/>
                                  </p:iterate>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1" nodeType="withEffect">
                                  <p:stCondLst>
                                    <p:cond delay="0"/>
                                  </p:stCondLst>
                                  <p:iterate type="lt">
                                    <p:tmPct val="0"/>
                                  </p:iterate>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1842"/>
                            </p:stCondLst>
                            <p:childTnLst>
                              <p:par>
                                <p:cTn id="14" presetID="1" presetClass="entr" presetSubtype="0" fill="hold" grpId="0" nodeType="afterEffect">
                                  <p:stCondLst>
                                    <p:cond delay="0"/>
                                  </p:stCondLst>
                                  <p:iterate type="lt">
                                    <p:tmAbs val="40"/>
                                  </p:iterate>
                                  <p:childTnLst>
                                    <p:set>
                                      <p:cBhvr>
                                        <p:cTn id="15" dur="1" fill="hold">
                                          <p:stCondLst>
                                            <p:cond delay="0"/>
                                          </p:stCondLst>
                                        </p:cTn>
                                        <p:tgtEl>
                                          <p:spTgt spid="3"/>
                                        </p:tgtEl>
                                        <p:attrNameLst>
                                          <p:attrName>style.visibility</p:attrName>
                                        </p:attrNameLst>
                                      </p:cBhvr>
                                      <p:to>
                                        <p:strVal val="visible"/>
                                      </p:to>
                                    </p:set>
                                  </p:childTnLst>
                                </p:cTn>
                              </p:par>
                              <p:par>
                                <p:cTn id="16" presetID="10" presetClass="entr" presetSubtype="0" fill="hold" grpId="1" nodeType="withEffect">
                                  <p:stCondLst>
                                    <p:cond delay="0"/>
                                  </p:stCondLst>
                                  <p:iterate type="lt">
                                    <p:tmPct val="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P spid="3" grpId="0" animBg="1"/>
      <p:bldP spid="3" grpId="1" animBg="1"/>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リーフォーム: 図形 1">
            <a:extLst>
              <a:ext uri="{FF2B5EF4-FFF2-40B4-BE49-F238E27FC236}">
                <a16:creationId xmlns:a16="http://schemas.microsoft.com/office/drawing/2014/main" id="{00ABF2F8-ED3F-DD8E-D86E-7A735F02C85C}"/>
              </a:ext>
            </a:extLst>
          </p:cNvPr>
          <p:cNvSpPr/>
          <p:nvPr/>
        </p:nvSpPr>
        <p:spPr>
          <a:xfrm rot="20700000">
            <a:off x="-1736691" y="-2530091"/>
            <a:ext cx="13980668" cy="10797073"/>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6" name="正方形/長方形 5">
            <a:extLst>
              <a:ext uri="{FF2B5EF4-FFF2-40B4-BE49-F238E27FC236}">
                <a16:creationId xmlns:a16="http://schemas.microsoft.com/office/drawing/2014/main" id="{AAA45789-0384-471C-9ACE-6E7DB7F8B58C}"/>
              </a:ext>
            </a:extLst>
          </p:cNvPr>
          <p:cNvSpPr/>
          <p:nvPr/>
        </p:nvSpPr>
        <p:spPr>
          <a:xfrm rot="20700000">
            <a:off x="326569" y="-65314"/>
            <a:ext cx="12192000" cy="6858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Scp-387-jp</a:t>
            </a:r>
          </a:p>
          <a:p>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財団と名乗る謎の集団によって僕とゴールドは監禁されてしまった！逃げる手段は見当たらない上、また一人一人と僕達が救えた筈の命が失われていく</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目的も何も分からないけど、まだ僕達は挫けていない、必ずここから抜け出してみせる</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えぇっ！？僕に全部任せるって、どういう事なの！？次回高速心臓再動士リバーサル・ゴールド「救う為に脱出せよ！決死のセルフ・リバーサル！」続けて「救う為に脱出せよ！決死のセルフ・リバーサル！」合わせて「巣食う為に脱出せよ！█死のリバーサル！リバーサル！命！」合わせて命は</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[Re</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ｂｏ</a:t>
            </a:r>
            <a:r>
              <a:rPr lang="en-US" altLang="ja-JP" sz="2000" b="1"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ot</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僕の名前はエイド・フェニックス！リバーサル・ゴールドの命█なんだけど、まだまだ僕の事を信じていないみたい</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だけど子供が溺れて█るよ！あの子を救いたい気持ちがあるから█命命命！ああ、また新たな命が失われていく。このまま黙って見過ごせない、だっ█て僕達は█ヒーローなのだから！</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[Reb██</a:t>
            </a:r>
            <a:r>
              <a:rPr lang="en-US" altLang="ja-JP" sz="2000" b="1"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oot</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システムに異常が感知されました</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][re</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ｂｏｏ</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命</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en-US" altLang="ja-JP" sz="2000" b="1"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Rebo</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システムに異常が感知されました</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安全性の為に一部メモリ内累積データを削除します</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ヒーロー援助用ロボットであり要救助者の探知を█行います探知しましたモジュール稼働要請を送りま█す送りました探知しました送ります██りました█探知します</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Ｒ</a:t>
            </a:r>
            <a:r>
              <a:rPr lang="en-US" altLang="ja-JP" sz="2000" b="1"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eboo</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ｔ</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要請します</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[Re</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ｂ█</a:t>
            </a:r>
            <a:r>
              <a:rPr lang="en-US" altLang="ja-JP" sz="2000" b="1"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oo</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ｔ</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Ｒ</a:t>
            </a:r>
            <a:r>
              <a:rPr lang="en-US" altLang="ja-JP" sz="2000" b="1"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epe</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ａ</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t][Repeat██][</a:t>
            </a:r>
            <a:r>
              <a:rPr lang="en-US" altLang="ja-JP" sz="2000" b="1"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Re█peat</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en-US" altLang="ja-JP" sz="2000" b="1"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eboot</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Ｒｅ</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pe██t]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このま█だと僕█は誰も救えな█よ、ゴ██ルド</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ＲｅＲｅＲｅｂｏｏｔ</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][Repeat]</a:t>
            </a:r>
          </a:p>
          <a:p>
            <a:r>
              <a:rPr lang="ja-JP" altLang="en-US"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オブジェクトクラス</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a:t>
            </a:r>
            <a:r>
              <a:rPr lang="en-US" altLang="ja-JP" sz="2000" b="1" strike="sngStrike"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Eucrid</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 </a:t>
            </a:r>
            <a:r>
              <a:rPr lang="en-US" altLang="ja-JP" sz="2000" b="1" strike="sngStrike"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Safe</a:t>
            </a:r>
            <a:r>
              <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 </a:t>
            </a:r>
            <a:r>
              <a:rPr lang="en-US" altLang="ja-JP" sz="2000" b="1" dirty="0" err="1">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Keter</a:t>
            </a:r>
            <a:endParaRPr lang="en-US" altLang="ja-JP" sz="2000" b="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408582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9">
        <p159:morph option="byObject"/>
      </p:transition>
    </mc:Choice>
    <mc:Fallback xmlns="">
      <p:transition spd="slow" advTm="80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
                                  </p:iterate>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trike="sngStrike" dirty="0">
                <a:ln w="28575" cap="rnd" cmpd="sng">
                  <a:noFill/>
                  <a:prstDash val="lgDashDotDot"/>
                  <a:bevel/>
                </a:ln>
                <a:solidFill>
                  <a:sysClr val="windowText" lastClr="000000"/>
                </a:solidFill>
              </a:rPr>
              <a:t> </a:t>
            </a:r>
            <a:r>
              <a:rPr lang="en-US" altLang="ja-JP" strike="sngStrike" dirty="0">
                <a:ln w="28575" cap="rnd" cmpd="sng">
                  <a:noFill/>
                  <a:prstDash val="lgDashDotDot"/>
                  <a:bevel/>
                </a:ln>
                <a:solidFill>
                  <a:sysClr val="windowText" lastClr="000000"/>
                </a:solidFill>
              </a:rPr>
              <a:t>SCP-387-JP</a:t>
            </a:r>
            <a:r>
              <a:rPr lang="ja-JP" altLang="en-US" strike="sngStrike" dirty="0">
                <a:ln w="28575" cap="rnd" cmpd="sng">
                  <a:noFill/>
                  <a:prstDash val="lgDashDotDot"/>
                  <a:bevel/>
                </a:ln>
                <a:solidFill>
                  <a:sysClr val="windowText" lastClr="000000"/>
                </a:solidFill>
              </a:rPr>
              <a:t>は補強を施した人型オブジェクト収容エリア内に</a:t>
            </a:r>
            <a:r>
              <a:rPr lang="en-US" altLang="ja-JP" strike="sngStrike" dirty="0">
                <a:ln w="28575" cap="rnd" cmpd="sng">
                  <a:noFill/>
                  <a:prstDash val="lgDashDotDot"/>
                  <a:bevel/>
                </a:ln>
                <a:solidFill>
                  <a:sysClr val="windowText" lastClr="000000"/>
                </a:solidFill>
              </a:rPr>
              <a:t>SCP-387-JP-A</a:t>
            </a:r>
            <a:r>
              <a:rPr lang="ja-JP" altLang="en-US" strike="sngStrike" dirty="0">
                <a:ln w="28575" cap="rnd" cmpd="sng">
                  <a:noFill/>
                  <a:prstDash val="lgDashDotDot"/>
                  <a:bevel/>
                </a:ln>
                <a:solidFill>
                  <a:sysClr val="windowText" lastClr="000000"/>
                </a:solidFill>
              </a:rPr>
              <a:t>群と共に保管されます。</a:t>
            </a:r>
            <a:r>
              <a:rPr lang="en-US" altLang="ja-JP" strike="sngStrike" dirty="0">
                <a:ln w="28575" cap="rnd" cmpd="sng">
                  <a:noFill/>
                  <a:prstDash val="lgDashDotDot"/>
                  <a:bevel/>
                </a:ln>
                <a:solidFill>
                  <a:sysClr val="windowText" lastClr="000000"/>
                </a:solidFill>
              </a:rPr>
              <a:t>1</a:t>
            </a:r>
            <a:r>
              <a:rPr lang="ja-JP" altLang="en-US" strike="sngStrike" dirty="0">
                <a:ln w="28575" cap="rnd" cmpd="sng">
                  <a:noFill/>
                  <a:prstDash val="lgDashDotDot"/>
                  <a:bevel/>
                </a:ln>
                <a:solidFill>
                  <a:sysClr val="windowText" lastClr="000000"/>
                </a:solidFill>
              </a:rPr>
              <a:t>日</a:t>
            </a:r>
            <a:r>
              <a:rPr lang="en-US" altLang="ja-JP" strike="sngStrike" dirty="0">
                <a:ln w="28575" cap="rnd" cmpd="sng">
                  <a:noFill/>
                  <a:prstDash val="lgDashDotDot"/>
                  <a:bevel/>
                </a:ln>
                <a:solidFill>
                  <a:sysClr val="windowText" lastClr="000000"/>
                </a:solidFill>
              </a:rPr>
              <a:t>3</a:t>
            </a:r>
            <a:r>
              <a:rPr lang="ja-JP" altLang="en-US" strike="sngStrike" dirty="0">
                <a:ln w="28575" cap="rnd" cmpd="sng">
                  <a:noFill/>
                  <a:prstDash val="lgDashDotDot"/>
                  <a:bevel/>
                </a:ln>
                <a:solidFill>
                  <a:sysClr val="windowText" lastClr="000000"/>
                </a:solidFill>
              </a:rPr>
              <a:t>度人型オブジェクト基準に基づいた食事を提供して下さい。</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grpSp>
        <p:nvGrpSpPr>
          <p:cNvPr id="28" name="グループ化 27">
            <a:extLst>
              <a:ext uri="{FF2B5EF4-FFF2-40B4-BE49-F238E27FC236}">
                <a16:creationId xmlns:a16="http://schemas.microsoft.com/office/drawing/2014/main" id="{2627BC23-1CF4-4AE5-19B4-F08B10B953A9}"/>
              </a:ext>
            </a:extLst>
          </p:cNvPr>
          <p:cNvGrpSpPr/>
          <p:nvPr/>
        </p:nvGrpSpPr>
        <p:grpSpPr>
          <a:xfrm>
            <a:off x="4833257" y="1241965"/>
            <a:ext cx="3091543" cy="2753981"/>
            <a:chOff x="4833257" y="1241965"/>
            <a:chExt cx="3091543" cy="2753981"/>
          </a:xfrm>
        </p:grpSpPr>
        <p:sp>
          <p:nvSpPr>
            <p:cNvPr id="19" name="楕円 18">
              <a:extLst>
                <a:ext uri="{FF2B5EF4-FFF2-40B4-BE49-F238E27FC236}">
                  <a16:creationId xmlns:a16="http://schemas.microsoft.com/office/drawing/2014/main" id="{E4DCC23C-C796-79B3-EEF5-B1058ED3E0B2}"/>
                </a:ext>
              </a:extLst>
            </p:cNvPr>
            <p:cNvSpPr/>
            <p:nvPr/>
          </p:nvSpPr>
          <p:spPr>
            <a:xfrm>
              <a:off x="4833257" y="3875314"/>
              <a:ext cx="3091543" cy="1206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CE890EA7-22C7-A156-DCFC-53E50B3DA550}"/>
                </a:ext>
              </a:extLst>
            </p:cNvPr>
            <p:cNvGrpSpPr/>
            <p:nvPr/>
          </p:nvGrpSpPr>
          <p:grpSpPr>
            <a:xfrm>
              <a:off x="5457163" y="1241965"/>
              <a:ext cx="1843729" cy="2753981"/>
              <a:chOff x="10087777" y="2969683"/>
              <a:chExt cx="1843729" cy="2753981"/>
            </a:xfrm>
          </p:grpSpPr>
          <p:sp>
            <p:nvSpPr>
              <p:cNvPr id="21" name="正方形/長方形 20">
                <a:extLst>
                  <a:ext uri="{FF2B5EF4-FFF2-40B4-BE49-F238E27FC236}">
                    <a16:creationId xmlns:a16="http://schemas.microsoft.com/office/drawing/2014/main" id="{EAF829B7-0B48-E734-0981-6EF44AD77FA9}"/>
                  </a:ext>
                </a:extLst>
              </p:cNvPr>
              <p:cNvSpPr/>
              <p:nvPr/>
            </p:nvSpPr>
            <p:spPr>
              <a:xfrm>
                <a:off x="10087777" y="2969683"/>
                <a:ext cx="1827197" cy="275398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2" name="四角形: 角度付き 21">
                <a:extLst>
                  <a:ext uri="{FF2B5EF4-FFF2-40B4-BE49-F238E27FC236}">
                    <a16:creationId xmlns:a16="http://schemas.microsoft.com/office/drawing/2014/main" id="{98A33C58-7EA7-91FD-4EC5-0F632E0B6B62}"/>
                  </a:ext>
                </a:extLst>
              </p:cNvPr>
              <p:cNvSpPr/>
              <p:nvPr/>
            </p:nvSpPr>
            <p:spPr>
              <a:xfrm>
                <a:off x="10154708" y="3000375"/>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3" name="四角形: 角度付き 22">
                <a:extLst>
                  <a:ext uri="{FF2B5EF4-FFF2-40B4-BE49-F238E27FC236}">
                    <a16:creationId xmlns:a16="http://schemas.microsoft.com/office/drawing/2014/main" id="{3A11AB45-8A4F-FF77-4CD1-4227F87F63AD}"/>
                  </a:ext>
                </a:extLst>
              </p:cNvPr>
              <p:cNvSpPr/>
              <p:nvPr/>
            </p:nvSpPr>
            <p:spPr>
              <a:xfrm>
                <a:off x="11068307" y="3000375"/>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4" name="四角形: 角度付き 23">
                <a:extLst>
                  <a:ext uri="{FF2B5EF4-FFF2-40B4-BE49-F238E27FC236}">
                    <a16:creationId xmlns:a16="http://schemas.microsoft.com/office/drawing/2014/main" id="{C4F1DBCC-4DBD-C69E-3D48-A051D45FCA08}"/>
                  </a:ext>
                </a:extLst>
              </p:cNvPr>
              <p:cNvSpPr/>
              <p:nvPr/>
            </p:nvSpPr>
            <p:spPr>
              <a:xfrm>
                <a:off x="10171240" y="3941432"/>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5" name="四角形: 角度付き 24">
                <a:extLst>
                  <a:ext uri="{FF2B5EF4-FFF2-40B4-BE49-F238E27FC236}">
                    <a16:creationId xmlns:a16="http://schemas.microsoft.com/office/drawing/2014/main" id="{CDB31366-C04E-198F-FC6F-8332627D75D6}"/>
                  </a:ext>
                </a:extLst>
              </p:cNvPr>
              <p:cNvSpPr/>
              <p:nvPr/>
            </p:nvSpPr>
            <p:spPr>
              <a:xfrm>
                <a:off x="11084839" y="3941432"/>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6" name="四角形: 角度付き 25">
                <a:extLst>
                  <a:ext uri="{FF2B5EF4-FFF2-40B4-BE49-F238E27FC236}">
                    <a16:creationId xmlns:a16="http://schemas.microsoft.com/office/drawing/2014/main" id="{03778209-4E93-0FF5-0C5E-2AB0AFC88C50}"/>
                  </a:ext>
                </a:extLst>
              </p:cNvPr>
              <p:cNvSpPr/>
              <p:nvPr/>
            </p:nvSpPr>
            <p:spPr>
              <a:xfrm>
                <a:off x="10163374" y="4866414"/>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sp>
            <p:nvSpPr>
              <p:cNvPr id="27" name="四角形: 角度付き 26">
                <a:extLst>
                  <a:ext uri="{FF2B5EF4-FFF2-40B4-BE49-F238E27FC236}">
                    <a16:creationId xmlns:a16="http://schemas.microsoft.com/office/drawing/2014/main" id="{3AC19673-0353-A597-4B85-E9CFEB6FA485}"/>
                  </a:ext>
                </a:extLst>
              </p:cNvPr>
              <p:cNvSpPr/>
              <p:nvPr/>
            </p:nvSpPr>
            <p:spPr>
              <a:xfrm>
                <a:off x="11076973" y="4866414"/>
                <a:ext cx="846667" cy="857250"/>
              </a:xfrm>
              <a:prstGeom prst="beve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ja-JP" altLang="en-US"/>
              </a:p>
            </p:txBody>
          </p:sp>
        </p:grpSp>
      </p:grpSp>
      <p:sp>
        <p:nvSpPr>
          <p:cNvPr id="2" name="楕円 1">
            <a:extLst>
              <a:ext uri="{FF2B5EF4-FFF2-40B4-BE49-F238E27FC236}">
                <a16:creationId xmlns:a16="http://schemas.microsoft.com/office/drawing/2014/main" id="{618D47A9-B798-F21D-4DBB-D4B580CF9F03}"/>
              </a:ext>
            </a:extLst>
          </p:cNvPr>
          <p:cNvSpPr/>
          <p:nvPr/>
        </p:nvSpPr>
        <p:spPr>
          <a:xfrm>
            <a:off x="1611086" y="1611086"/>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グラフィックス 3" descr="フラミンゴ 単色塗りつぶし">
            <a:extLst>
              <a:ext uri="{FF2B5EF4-FFF2-40B4-BE49-F238E27FC236}">
                <a16:creationId xmlns:a16="http://schemas.microsoft.com/office/drawing/2014/main" id="{BA136838-8E48-A935-8AC4-51B7B2B285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000" y="1993612"/>
            <a:ext cx="1557886" cy="1557886"/>
          </a:xfrm>
          <a:prstGeom prst="rect">
            <a:avLst/>
          </a:prstGeom>
        </p:spPr>
      </p:pic>
    </p:spTree>
    <p:extLst>
      <p:ext uri="{BB962C8B-B14F-4D97-AF65-F5344CB8AC3E}">
        <p14:creationId xmlns:p14="http://schemas.microsoft.com/office/powerpoint/2010/main" val="27596460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2" presetClass="entr" presetSubtype="1" fill="hold" nodeType="withEffect" p14:presetBounceEnd="100000">
                                      <p:stCondLst>
                                        <p:cond delay="0"/>
                                      </p:stCondLst>
                                      <p:childTnLst>
                                        <p:set>
                                          <p:cBhvr>
                                            <p:cTn id="8" dur="1" fill="hold">
                                              <p:stCondLst>
                                                <p:cond delay="0"/>
                                              </p:stCondLst>
                                            </p:cTn>
                                            <p:tgtEl>
                                              <p:spTgt spid="28"/>
                                            </p:tgtEl>
                                            <p:attrNameLst>
                                              <p:attrName>style.visibility</p:attrName>
                                            </p:attrNameLst>
                                          </p:cBhvr>
                                          <p:to>
                                            <p:strVal val="visible"/>
                                          </p:to>
                                        </p:set>
                                        <p:anim calcmode="lin" valueType="num" p14:bounceEnd="100000">
                                          <p:cBhvr additive="base">
                                            <p:cTn id="9" dur="100" fill="hold"/>
                                            <p:tgtEl>
                                              <p:spTgt spid="28"/>
                                            </p:tgtEl>
                                            <p:attrNameLst>
                                              <p:attrName>ppt_x</p:attrName>
                                            </p:attrNameLst>
                                          </p:cBhvr>
                                          <p:tavLst>
                                            <p:tav tm="0">
                                              <p:val>
                                                <p:strVal val="#ppt_x"/>
                                              </p:val>
                                            </p:tav>
                                            <p:tav tm="100000">
                                              <p:val>
                                                <p:strVal val="#ppt_x"/>
                                              </p:val>
                                            </p:tav>
                                          </p:tavLst>
                                        </p:anim>
                                        <p:anim calcmode="lin" valueType="num" p14:bounceEnd="100000">
                                          <p:cBhvr additive="base">
                                            <p:cTn id="10" dur="1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2" presetClass="entr" presetSubtype="1" fill="hold" nodeType="withEffect">
                                      <p:stCondLst>
                                        <p:cond delay="0"/>
                                      </p:stCondLst>
                                      <p:childTnLst>
                                        <p:set>
                                          <p:cBhvr>
                                            <p:cTn id="8" dur="1" fill="hold">
                                              <p:stCondLst>
                                                <p:cond delay="0"/>
                                              </p:stCondLst>
                                            </p:cTn>
                                            <p:tgtEl>
                                              <p:spTgt spid="28"/>
                                            </p:tgtEl>
                                            <p:attrNameLst>
                                              <p:attrName>style.visibility</p:attrName>
                                            </p:attrNameLst>
                                          </p:cBhvr>
                                          <p:to>
                                            <p:strVal val="visible"/>
                                          </p:to>
                                        </p:set>
                                        <p:anim calcmode="lin" valueType="num">
                                          <p:cBhvr additive="base">
                                            <p:cTn id="9" dur="100" fill="hold"/>
                                            <p:tgtEl>
                                              <p:spTgt spid="28"/>
                                            </p:tgtEl>
                                            <p:attrNameLst>
                                              <p:attrName>ppt_x</p:attrName>
                                            </p:attrNameLst>
                                          </p:cBhvr>
                                          <p:tavLst>
                                            <p:tav tm="0">
                                              <p:val>
                                                <p:strVal val="#ppt_x"/>
                                              </p:val>
                                            </p:tav>
                                            <p:tav tm="100000">
                                              <p:val>
                                                <p:strVal val="#ppt_x"/>
                                              </p:val>
                                            </p:tav>
                                          </p:tavLst>
                                        </p:anim>
                                        <p:anim calcmode="lin" valueType="num">
                                          <p:cBhvr additive="base">
                                            <p:cTn id="10" dur="1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及び</a:t>
            </a:r>
            <a:r>
              <a:rPr lang="en-US" altLang="ja-JP" dirty="0">
                <a:ln w="28575" cap="rnd" cmpd="sng">
                  <a:noFill/>
                  <a:prstDash val="lgDashDotDot"/>
                  <a:bevel/>
                </a:ln>
                <a:solidFill>
                  <a:sysClr val="windowText" lastClr="000000"/>
                </a:solidFill>
              </a:rPr>
              <a:t>SCP-387-JP-A</a:t>
            </a:r>
            <a:r>
              <a:rPr lang="ja-JP" altLang="en-US" dirty="0">
                <a:ln w="28575" cap="rnd" cmpd="sng">
                  <a:noFill/>
                  <a:prstDash val="lgDashDotDot"/>
                  <a:bevel/>
                </a:ln>
                <a:solidFill>
                  <a:sysClr val="windowText" lastClr="000000"/>
                </a:solidFill>
              </a:rPr>
              <a:t>群が収容されているエリアを中心に特設サイト</a:t>
            </a:r>
            <a:r>
              <a:rPr lang="en-US" altLang="ja-JP" dirty="0">
                <a:ln w="28575" cap="rnd" cmpd="sng">
                  <a:noFill/>
                  <a:prstDash val="lgDashDotDot"/>
                  <a:bevel/>
                </a:ln>
                <a:solidFill>
                  <a:sysClr val="windowText" lastClr="000000"/>
                </a:solidFill>
              </a:rPr>
              <a:t>-81██</a:t>
            </a:r>
            <a:r>
              <a:rPr lang="ja-JP" altLang="en-US" dirty="0">
                <a:ln w="28575" cap="rnd" cmpd="sng">
                  <a:noFill/>
                  <a:prstDash val="lgDashDotDot"/>
                  <a:bevel/>
                </a:ln>
                <a:solidFill>
                  <a:sysClr val="windowText" lastClr="000000"/>
                </a:solidFill>
              </a:rPr>
              <a:t>は複数の防護壁によって補強され、</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並びに</a:t>
            </a:r>
            <a:r>
              <a:rPr lang="en-US" altLang="ja-JP" dirty="0">
                <a:ln w="28575" cap="rnd" cmpd="sng">
                  <a:noFill/>
                  <a:prstDash val="lgDashDotDot"/>
                  <a:bevel/>
                </a:ln>
                <a:solidFill>
                  <a:sysClr val="windowText" lastClr="000000"/>
                </a:solidFill>
              </a:rPr>
              <a:t>SCP-387-JP-A</a:t>
            </a:r>
            <a:r>
              <a:rPr lang="ja-JP" altLang="en-US" dirty="0">
                <a:ln w="28575" cap="rnd" cmpd="sng">
                  <a:noFill/>
                  <a:prstDash val="lgDashDotDot"/>
                  <a:bevel/>
                </a:ln>
                <a:solidFill>
                  <a:sysClr val="windowText" lastClr="000000"/>
                </a:solidFill>
              </a:rPr>
              <a:t>群の脱出を防いで下さい。</a:t>
            </a:r>
            <a:r>
              <a:rPr lang="ja-JP" altLang="en-US" strike="sngStrike" dirty="0">
                <a:ln w="28575" cap="rnd" cmpd="sng">
                  <a:noFill/>
                  <a:prstDash val="lgDashDotDot"/>
                  <a:bevel/>
                </a:ln>
                <a:solidFill>
                  <a:sysClr val="windowText" lastClr="000000"/>
                </a:solidFill>
              </a:rPr>
              <a:t>収容エリア内に侵入する場合防電磁クラス</a:t>
            </a:r>
            <a:r>
              <a:rPr lang="en-US" altLang="ja-JP" strike="sngStrike" dirty="0">
                <a:ln w="28575" cap="rnd" cmpd="sng">
                  <a:noFill/>
                  <a:prstDash val="lgDashDotDot"/>
                  <a:bevel/>
                </a:ln>
                <a:solidFill>
                  <a:sysClr val="windowText" lastClr="000000"/>
                </a:solidFill>
              </a:rPr>
              <a:t>4</a:t>
            </a:r>
            <a:r>
              <a:rPr lang="ja-JP" altLang="en-US" strike="sngStrike" dirty="0">
                <a:ln w="28575" cap="rnd" cmpd="sng">
                  <a:noFill/>
                  <a:prstDash val="lgDashDotDot"/>
                  <a:bevel/>
                </a:ln>
                <a:solidFill>
                  <a:sysClr val="windowText" lastClr="000000"/>
                </a:solidFill>
              </a:rPr>
              <a:t>基準以上の防護スーツを着用する必要があります。収容エリア内部への侵入は禁止されています</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sp>
        <p:nvSpPr>
          <p:cNvPr id="2" name="楕円 1">
            <a:extLst>
              <a:ext uri="{FF2B5EF4-FFF2-40B4-BE49-F238E27FC236}">
                <a16:creationId xmlns:a16="http://schemas.microsoft.com/office/drawing/2014/main" id="{618D47A9-B798-F21D-4DBB-D4B580CF9F03}"/>
              </a:ext>
            </a:extLst>
          </p:cNvPr>
          <p:cNvSpPr/>
          <p:nvPr/>
        </p:nvSpPr>
        <p:spPr>
          <a:xfrm>
            <a:off x="5776686" y="1490470"/>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グラフィックス 3" descr="フラミンゴ 単色塗りつぶし">
            <a:extLst>
              <a:ext uri="{FF2B5EF4-FFF2-40B4-BE49-F238E27FC236}">
                <a16:creationId xmlns:a16="http://schemas.microsoft.com/office/drawing/2014/main" id="{BA136838-8E48-A935-8AC4-51B7B2B285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8114" y="1826520"/>
            <a:ext cx="1557886" cy="1557886"/>
          </a:xfrm>
          <a:prstGeom prst="rect">
            <a:avLst/>
          </a:prstGeom>
        </p:spPr>
      </p:pic>
      <p:sp>
        <p:nvSpPr>
          <p:cNvPr id="3" name="フレーム 2">
            <a:extLst>
              <a:ext uri="{FF2B5EF4-FFF2-40B4-BE49-F238E27FC236}">
                <a16:creationId xmlns:a16="http://schemas.microsoft.com/office/drawing/2014/main" id="{431F23DF-8EDF-532F-6BAA-9B95313DAC27}"/>
              </a:ext>
            </a:extLst>
          </p:cNvPr>
          <p:cNvSpPr/>
          <p:nvPr/>
        </p:nvSpPr>
        <p:spPr>
          <a:xfrm>
            <a:off x="4136572" y="671543"/>
            <a:ext cx="4310743" cy="3624686"/>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45619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は高速心臓再動士リバーサル・ゴールドと自称していた、未知の金属と繊維から構成された金色を基調とした装甲服及び各種装備</a:t>
            </a:r>
            <a:r>
              <a:rPr lang="en-US" altLang="ja-JP" dirty="0">
                <a:ln w="28575" cap="rnd" cmpd="sng">
                  <a:noFill/>
                  <a:prstDash val="lgDashDotDot"/>
                  <a:bevel/>
                </a:ln>
                <a:solidFill>
                  <a:sysClr val="windowText" lastClr="000000"/>
                </a:solidFill>
              </a:rPr>
              <a:t>(SCP-387-JP-A</a:t>
            </a:r>
            <a:r>
              <a:rPr lang="ja-JP" altLang="en-US" dirty="0">
                <a:ln w="28575" cap="rnd" cmpd="sng">
                  <a:noFill/>
                  <a:prstDash val="lgDashDotDot"/>
                  <a:bevel/>
                </a:ln>
                <a:solidFill>
                  <a:sysClr val="windowText" lastClr="000000"/>
                </a:solidFill>
              </a:rPr>
              <a:t>群</a:t>
            </a:r>
            <a:r>
              <a:rPr lang="en-US" altLang="ja-JP" dirty="0">
                <a:ln w="28575" cap="rnd" cmpd="sng">
                  <a:noFill/>
                  <a:prstDash val="lgDashDotDot"/>
                  <a:bevel/>
                </a:ln>
                <a:solidFill>
                  <a:sysClr val="windowText" lastClr="000000"/>
                </a:solidFill>
              </a:rPr>
              <a:t>)</a:t>
            </a:r>
            <a:r>
              <a:rPr lang="ja-JP" altLang="en-US" dirty="0">
                <a:ln w="28575" cap="rnd" cmpd="sng">
                  <a:noFill/>
                  <a:prstDash val="lgDashDotDot"/>
                  <a:bevel/>
                </a:ln>
                <a:solidFill>
                  <a:sysClr val="windowText" lastClr="000000"/>
                </a:solidFill>
              </a:rPr>
              <a:t>を装着していた人型実体です。声色と体格、各種発見記録から男性である可能性が高く、一般的な成人男性の約</a:t>
            </a:r>
            <a:r>
              <a:rPr lang="en-US" altLang="ja-JP" dirty="0">
                <a:ln w="28575" cap="rnd" cmpd="sng">
                  <a:noFill/>
                  <a:prstDash val="lgDashDotDot"/>
                  <a:bevel/>
                </a:ln>
                <a:solidFill>
                  <a:sysClr val="windowText" lastClr="000000"/>
                </a:solidFill>
              </a:rPr>
              <a:t>6</a:t>
            </a:r>
            <a:r>
              <a:rPr lang="ja-JP" altLang="en-US" dirty="0">
                <a:ln w="28575" cap="rnd" cmpd="sng">
                  <a:noFill/>
                  <a:prstDash val="lgDashDotDot"/>
                  <a:bevel/>
                </a:ln>
                <a:solidFill>
                  <a:sysClr val="windowText" lastClr="000000"/>
                </a:solidFill>
              </a:rPr>
              <a:t>倍の身体能力及び財団の保有する標準仕様以上の防御性能、最高時速約</a:t>
            </a:r>
            <a:r>
              <a:rPr lang="en-US" altLang="ja-JP" dirty="0">
                <a:ln w="28575" cap="rnd" cmpd="sng">
                  <a:noFill/>
                  <a:prstDash val="lgDashDotDot"/>
                  <a:bevel/>
                </a:ln>
                <a:solidFill>
                  <a:sysClr val="windowText" lastClr="000000"/>
                </a:solidFill>
              </a:rPr>
              <a:t>300km</a:t>
            </a:r>
            <a:r>
              <a:rPr lang="ja-JP" altLang="en-US" dirty="0">
                <a:ln w="28575" cap="rnd" cmpd="sng">
                  <a:noFill/>
                  <a:prstDash val="lgDashDotDot"/>
                  <a:bevel/>
                </a:ln>
                <a:solidFill>
                  <a:sysClr val="windowText" lastClr="000000"/>
                </a:solidFill>
              </a:rPr>
              <a:t>による走行等可能である事が確認されています。</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2" name="楕円 1">
            <a:extLst>
              <a:ext uri="{FF2B5EF4-FFF2-40B4-BE49-F238E27FC236}">
                <a16:creationId xmlns:a16="http://schemas.microsoft.com/office/drawing/2014/main" id="{618D47A9-B798-F21D-4DBB-D4B580CF9F03}"/>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6F30F49-FFBF-0DBD-0E29-FD670960E492}"/>
              </a:ext>
            </a:extLst>
          </p:cNvPr>
          <p:cNvSpPr txBox="1"/>
          <p:nvPr/>
        </p:nvSpPr>
        <p:spPr>
          <a:xfrm>
            <a:off x="4499428" y="1977046"/>
            <a:ext cx="5776685" cy="1323439"/>
          </a:xfrm>
          <a:prstGeom prst="rect">
            <a:avLst/>
          </a:prstGeom>
          <a:noFill/>
        </p:spPr>
        <p:txBody>
          <a:bodyPr wrap="square" rtlCol="0">
            <a:spAutoFit/>
          </a:bodyPr>
          <a:lstStyle/>
          <a:p>
            <a:r>
              <a:rPr kumimoji="1" lang="ja-JP" altLang="en-US" sz="4000" dirty="0">
                <a:latin typeface="游明朝" panose="02020400000000000000" pitchFamily="18" charset="-128"/>
                <a:ea typeface="游明朝" panose="02020400000000000000" pitchFamily="18" charset="-128"/>
              </a:rPr>
              <a:t>俺は</a:t>
            </a:r>
            <a:r>
              <a:rPr lang="ja-JP" altLang="en-US" sz="4000" dirty="0">
                <a:ln w="28575" cap="rnd" cmpd="sng">
                  <a:noFill/>
                  <a:prstDash val="lgDashDotDot"/>
                  <a:bevel/>
                </a:ln>
                <a:solidFill>
                  <a:sysClr val="windowText" lastClr="000000"/>
                </a:solidFill>
                <a:latin typeface="游明朝" panose="02020400000000000000" pitchFamily="18" charset="-128"/>
                <a:ea typeface="游明朝" panose="02020400000000000000" pitchFamily="18" charset="-128"/>
              </a:rPr>
              <a:t>高速心臓再動士</a:t>
            </a:r>
            <a:endParaRPr lang="en-US" altLang="ja-JP" sz="4000" dirty="0">
              <a:ln w="28575" cap="rnd" cmpd="sng">
                <a:noFill/>
                <a:prstDash val="lgDashDotDot"/>
                <a:bevel/>
              </a:ln>
              <a:solidFill>
                <a:sysClr val="windowText" lastClr="000000"/>
              </a:solidFill>
              <a:latin typeface="游明朝" panose="02020400000000000000" pitchFamily="18" charset="-128"/>
              <a:ea typeface="游明朝" panose="02020400000000000000" pitchFamily="18" charset="-128"/>
            </a:endParaRPr>
          </a:p>
          <a:p>
            <a:r>
              <a:rPr lang="ja-JP" altLang="en-US" sz="4000" dirty="0">
                <a:ln w="28575" cap="rnd" cmpd="sng">
                  <a:noFill/>
                  <a:prstDash val="lgDashDotDot"/>
                  <a:bevel/>
                </a:ln>
                <a:solidFill>
                  <a:sysClr val="windowText" lastClr="000000"/>
                </a:solidFill>
                <a:latin typeface="游明朝" panose="02020400000000000000" pitchFamily="18" charset="-128"/>
                <a:ea typeface="游明朝" panose="02020400000000000000" pitchFamily="18" charset="-128"/>
              </a:rPr>
              <a:t>リバーサル・ゴールド！</a:t>
            </a:r>
            <a:endParaRPr kumimoji="1" lang="ja-JP" altLang="en-US" sz="40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292027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リーフォーム: 図形 1">
            <a:extLst>
              <a:ext uri="{FF2B5EF4-FFF2-40B4-BE49-F238E27FC236}">
                <a16:creationId xmlns:a16="http://schemas.microsoft.com/office/drawing/2014/main" id="{00ABF2F8-ED3F-DD8E-D86E-7A735F02C85C}"/>
              </a:ext>
            </a:extLst>
          </p:cNvPr>
          <p:cNvSpPr/>
          <p:nvPr/>
        </p:nvSpPr>
        <p:spPr>
          <a:xfrm rot="20700000">
            <a:off x="-1736691" y="-2530091"/>
            <a:ext cx="13980668" cy="10797073"/>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6" name="正方形/長方形 5">
            <a:extLst>
              <a:ext uri="{FF2B5EF4-FFF2-40B4-BE49-F238E27FC236}">
                <a16:creationId xmlns:a16="http://schemas.microsoft.com/office/drawing/2014/main" id="{AAA45789-0384-471C-9ACE-6E7DB7F8B58C}"/>
              </a:ext>
            </a:extLst>
          </p:cNvPr>
          <p:cNvSpPr/>
          <p:nvPr/>
        </p:nvSpPr>
        <p:spPr>
          <a:xfrm rot="20700000">
            <a:off x="326569" y="-65314"/>
            <a:ext cx="12192000" cy="68580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3200" b="1" i="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以下はこれまでに確認された、</a:t>
            </a:r>
            <a:r>
              <a:rPr lang="en-US" altLang="ja-JP" sz="3200" b="1" i="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SCP-387-JP-A</a:t>
            </a:r>
            <a:r>
              <a:rPr lang="ja-JP" altLang="en-US" sz="3200" b="1" i="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rPr>
              <a:t>群の一覧です。</a:t>
            </a:r>
            <a:endParaRPr lang="en-US" altLang="ja-JP" sz="3200" b="1" i="1" dirty="0">
              <a:ln w="9525">
                <a:solidFill>
                  <a:sysClr val="windowText" lastClr="000000"/>
                </a:solidFill>
                <a:prstDash val="solid"/>
              </a:ln>
              <a:solidFill>
                <a:srgbClr val="FFFF00"/>
              </a:solidFill>
              <a:effectLst>
                <a:outerShdw blurRad="12700" dist="38100" dir="2700000" algn="tl" rotWithShape="0">
                  <a:schemeClr val="bg1">
                    <a:lumMod val="50000"/>
                  </a:schemeClr>
                </a:outerShdw>
              </a:effectLst>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98034203"/>
      </p:ext>
    </p:extLst>
  </p:cSld>
  <p:clrMapOvr>
    <a:masterClrMapping/>
  </p:clrMapOvr>
  <p:transition spd="slow" advTm="809">
    <p:cover dir="rd"/>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a:ln w="28575" cap="rnd" cmpd="sng">
                  <a:noFill/>
                  <a:prstDash val="lgDashDotDot"/>
                  <a:bevel/>
                </a:ln>
                <a:solidFill>
                  <a:sysClr val="windowText" lastClr="000000"/>
                </a:solidFill>
              </a:rPr>
              <a:t>SCP-387-JP-A</a:t>
            </a:r>
            <a:r>
              <a:rPr lang="ja-JP" altLang="en-US">
                <a:ln w="28575" cap="rnd" cmpd="sng">
                  <a:noFill/>
                  <a:prstDash val="lgDashDotDot"/>
                  <a:bevel/>
                </a:ln>
                <a:solidFill>
                  <a:sysClr val="windowText" lastClr="000000"/>
                </a:solidFill>
              </a:rPr>
              <a:t>の両腕部に装着された機械。</a:t>
            </a:r>
            <a:r>
              <a:rPr lang="en-US" altLang="ja-JP">
                <a:ln w="28575" cap="rnd" cmpd="sng">
                  <a:noFill/>
                  <a:prstDash val="lgDashDotDot"/>
                  <a:bevel/>
                </a:ln>
                <a:solidFill>
                  <a:sysClr val="windowText" lastClr="000000"/>
                </a:solidFill>
              </a:rPr>
              <a:t>SCP-387-JP</a:t>
            </a:r>
            <a:r>
              <a:rPr lang="ja-JP" altLang="en-US">
                <a:ln w="28575" cap="rnd" cmpd="sng">
                  <a:noFill/>
                  <a:prstDash val="lgDashDotDot"/>
                  <a:bevel/>
                </a:ln>
                <a:solidFill>
                  <a:sysClr val="windowText" lastClr="000000"/>
                </a:solidFill>
              </a:rPr>
              <a:t>は「カウンターブラスト」と呼称しており、使用時には内蔵されていた電極が露出、停止した心臓に対しての電気ショック及び薬剤投与を行う。</a:t>
            </a:r>
            <a:endParaRPr lang="ja-JP" altLang="en-US" dirty="0">
              <a:ln w="28575" cap="rnd" cmpd="sng">
                <a:noFill/>
                <a:prstDash val="lgDashDotDot"/>
                <a:bevel/>
              </a:ln>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SCP-387-JP-A-1</a:t>
            </a:r>
            <a:endParaRPr kumimoji="1" lang="ja-JP" altLang="en-US" dirty="0"/>
          </a:p>
        </p:txBody>
      </p:sp>
      <p:sp>
        <p:nvSpPr>
          <p:cNvPr id="2" name="楕円 1">
            <a:extLst>
              <a:ext uri="{FF2B5EF4-FFF2-40B4-BE49-F238E27FC236}">
                <a16:creationId xmlns:a16="http://schemas.microsoft.com/office/drawing/2014/main" id="{618D47A9-B798-F21D-4DBB-D4B580CF9F03}"/>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6F30F49-FFBF-0DBD-0E29-FD670960E492}"/>
              </a:ext>
            </a:extLst>
          </p:cNvPr>
          <p:cNvSpPr txBox="1"/>
          <p:nvPr/>
        </p:nvSpPr>
        <p:spPr>
          <a:xfrm>
            <a:off x="4499428" y="1977046"/>
            <a:ext cx="5776685" cy="707886"/>
          </a:xfrm>
          <a:prstGeom prst="rect">
            <a:avLst/>
          </a:prstGeom>
          <a:noFill/>
        </p:spPr>
        <p:txBody>
          <a:bodyPr wrap="square" rtlCol="0">
            <a:spAutoFit/>
          </a:bodyPr>
          <a:lstStyle/>
          <a:p>
            <a:r>
              <a:rPr lang="ja-JP" altLang="en-US" sz="4000" dirty="0">
                <a:latin typeface="游明朝" panose="02020400000000000000" pitchFamily="18" charset="-128"/>
                <a:ea typeface="游明朝" panose="02020400000000000000" pitchFamily="18" charset="-128"/>
              </a:rPr>
              <a:t>カウンターブラスト！</a:t>
            </a:r>
          </a:p>
        </p:txBody>
      </p:sp>
      <p:sp>
        <p:nvSpPr>
          <p:cNvPr id="3" name="正方形/長方形 2">
            <a:extLst>
              <a:ext uri="{FF2B5EF4-FFF2-40B4-BE49-F238E27FC236}">
                <a16:creationId xmlns:a16="http://schemas.microsoft.com/office/drawing/2014/main" id="{6A6609A2-04AF-CD89-FE0A-6AD8D58C04A7}"/>
              </a:ext>
            </a:extLst>
          </p:cNvPr>
          <p:cNvSpPr/>
          <p:nvPr/>
        </p:nvSpPr>
        <p:spPr>
          <a:xfrm>
            <a:off x="928255" y="253538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BAFC0F3-A2E5-0B11-82ED-D83494407440}"/>
              </a:ext>
            </a:extLst>
          </p:cNvPr>
          <p:cNvSpPr/>
          <p:nvPr/>
        </p:nvSpPr>
        <p:spPr>
          <a:xfrm>
            <a:off x="3017652" y="252482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821974"/>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	</a:t>
            </a:r>
            <a:r>
              <a:rPr lang="ja-JP" altLang="en-US" dirty="0">
                <a:ln w="28575" cap="rnd" cmpd="sng">
                  <a:noFill/>
                  <a:prstDash val="lgDashDotDot"/>
                  <a:bevel/>
                </a:ln>
                <a:solidFill>
                  <a:sysClr val="windowText" lastClr="000000"/>
                </a:solidFill>
              </a:rPr>
              <a:t>背面に装着されたバックパック。</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は「ジェットパック」と呼称しており、圧縮空気による飛行機能を有し、観測された限りでは最高時速約</a:t>
            </a:r>
            <a:r>
              <a:rPr lang="en-US" altLang="ja-JP" dirty="0">
                <a:ln w="28575" cap="rnd" cmpd="sng">
                  <a:noFill/>
                  <a:prstDash val="lgDashDotDot"/>
                  <a:bevel/>
                </a:ln>
                <a:solidFill>
                  <a:sysClr val="windowText" lastClr="000000"/>
                </a:solidFill>
              </a:rPr>
              <a:t>500km</a:t>
            </a:r>
            <a:r>
              <a:rPr lang="ja-JP" altLang="en-US" dirty="0">
                <a:ln w="28575" cap="rnd" cmpd="sng">
                  <a:noFill/>
                  <a:prstDash val="lgDashDotDot"/>
                  <a:bevel/>
                </a:ln>
                <a:solidFill>
                  <a:sysClr val="windowText" lastClr="000000"/>
                </a:solidFill>
              </a:rPr>
              <a:t>での飛行が可能。</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SCP-387-JP-A-2</a:t>
            </a:r>
            <a:endParaRPr kumimoji="1" lang="ja-JP" altLang="en-US" dirty="0"/>
          </a:p>
        </p:txBody>
      </p:sp>
      <p:sp>
        <p:nvSpPr>
          <p:cNvPr id="2" name="楕円 1">
            <a:extLst>
              <a:ext uri="{FF2B5EF4-FFF2-40B4-BE49-F238E27FC236}">
                <a16:creationId xmlns:a16="http://schemas.microsoft.com/office/drawing/2014/main" id="{618D47A9-B798-F21D-4DBB-D4B580CF9F03}"/>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6F30F49-FFBF-0DBD-0E29-FD670960E492}"/>
              </a:ext>
            </a:extLst>
          </p:cNvPr>
          <p:cNvSpPr txBox="1"/>
          <p:nvPr/>
        </p:nvSpPr>
        <p:spPr>
          <a:xfrm>
            <a:off x="4499428" y="1977046"/>
            <a:ext cx="5776685" cy="707886"/>
          </a:xfrm>
          <a:prstGeom prst="rect">
            <a:avLst/>
          </a:prstGeom>
          <a:noFill/>
        </p:spPr>
        <p:txBody>
          <a:bodyPr wrap="square" rtlCol="0">
            <a:spAutoFit/>
          </a:bodyPr>
          <a:lstStyle/>
          <a:p>
            <a:r>
              <a:rPr kumimoji="1" lang="ja-JP" altLang="en-US" sz="4000" dirty="0">
                <a:latin typeface="游明朝" panose="02020400000000000000" pitchFamily="18" charset="-128"/>
                <a:ea typeface="游明朝" panose="02020400000000000000" pitchFamily="18" charset="-128"/>
              </a:rPr>
              <a:t>ジェットパック！</a:t>
            </a:r>
          </a:p>
        </p:txBody>
      </p:sp>
      <p:sp>
        <p:nvSpPr>
          <p:cNvPr id="3" name="正方形/長方形 2">
            <a:extLst>
              <a:ext uri="{FF2B5EF4-FFF2-40B4-BE49-F238E27FC236}">
                <a16:creationId xmlns:a16="http://schemas.microsoft.com/office/drawing/2014/main" id="{FA7F381C-EEBF-B0F3-BA62-4C6078C5FBEB}"/>
              </a:ext>
            </a:extLst>
          </p:cNvPr>
          <p:cNvSpPr/>
          <p:nvPr/>
        </p:nvSpPr>
        <p:spPr>
          <a:xfrm flipH="1">
            <a:off x="1303646" y="30650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270082D-E05E-203D-4283-48140E8EBB35}"/>
              </a:ext>
            </a:extLst>
          </p:cNvPr>
          <p:cNvSpPr/>
          <p:nvPr/>
        </p:nvSpPr>
        <p:spPr>
          <a:xfrm flipH="1">
            <a:off x="2937164" y="30374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D0929BF-6FD7-8D99-1D2B-EFF76512FFC8}"/>
              </a:ext>
            </a:extLst>
          </p:cNvPr>
          <p:cNvSpPr/>
          <p:nvPr/>
        </p:nvSpPr>
        <p:spPr>
          <a:xfrm>
            <a:off x="1094511" y="23275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400CB59-BDAA-B839-C804-63FF15E8FE29}"/>
              </a:ext>
            </a:extLst>
          </p:cNvPr>
          <p:cNvSpPr/>
          <p:nvPr/>
        </p:nvSpPr>
        <p:spPr>
          <a:xfrm>
            <a:off x="3183908" y="23170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728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全長</a:t>
            </a:r>
            <a:r>
              <a:rPr lang="en-US" altLang="ja-JP" dirty="0">
                <a:ln w="28575" cap="rnd" cmpd="sng">
                  <a:noFill/>
                  <a:prstDash val="lgDashDotDot"/>
                  <a:bevel/>
                </a:ln>
                <a:solidFill>
                  <a:sysClr val="windowText" lastClr="000000"/>
                </a:solidFill>
              </a:rPr>
              <a:t>40cm</a:t>
            </a:r>
            <a:r>
              <a:rPr lang="ja-JP" altLang="en-US" dirty="0">
                <a:ln w="28575" cap="rnd" cmpd="sng">
                  <a:noFill/>
                  <a:prstDash val="lgDashDotDot"/>
                  <a:bevel/>
                </a:ln>
                <a:solidFill>
                  <a:sysClr val="windowText" lastClr="000000"/>
                </a:solidFill>
              </a:rPr>
              <a:t>程のツル科</a:t>
            </a:r>
            <a:r>
              <a:rPr lang="en-US" altLang="ja-JP" dirty="0">
                <a:ln w="28575" cap="rnd" cmpd="sng">
                  <a:noFill/>
                  <a:prstDash val="lgDashDotDot"/>
                  <a:bevel/>
                </a:ln>
                <a:solidFill>
                  <a:sysClr val="windowText" lastClr="000000"/>
                </a:solidFill>
              </a:rPr>
              <a:t>(</a:t>
            </a:r>
            <a:r>
              <a:rPr lang="en-US" altLang="ja-JP" dirty="0" err="1">
                <a:ln w="28575" cap="rnd" cmpd="sng">
                  <a:noFill/>
                  <a:prstDash val="lgDashDotDot"/>
                  <a:bevel/>
                </a:ln>
                <a:solidFill>
                  <a:sysClr val="windowText" lastClr="000000"/>
                </a:solidFill>
              </a:rPr>
              <a:t>Gruidae</a:t>
            </a:r>
            <a:r>
              <a:rPr lang="en-US" altLang="ja-JP" dirty="0">
                <a:ln w="28575" cap="rnd" cmpd="sng">
                  <a:noFill/>
                  <a:prstDash val="lgDashDotDot"/>
                  <a:bevel/>
                </a:ln>
                <a:solidFill>
                  <a:sysClr val="windowText" lastClr="000000"/>
                </a:solidFill>
              </a:rPr>
              <a:t>)</a:t>
            </a:r>
            <a:r>
              <a:rPr lang="ja-JP" altLang="en-US" dirty="0">
                <a:ln w="28575" cap="rnd" cmpd="sng">
                  <a:noFill/>
                  <a:prstDash val="lgDashDotDot"/>
                  <a:bevel/>
                </a:ln>
                <a:solidFill>
                  <a:sysClr val="windowText" lastClr="000000"/>
                </a:solidFill>
              </a:rPr>
              <a:t>の特徴を有した形状の金色を基調とするロボット。</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は「エイドフェニックス」「エイド」と呼称している。未知の金属によって構成されており、自立的な飛行並びに変声期前の男性の様な声で会話が可能。近辺の心停止状態にある人間の探知機能を備えていると思われる。</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SCP-387-JP-A-3</a:t>
            </a:r>
            <a:endParaRPr kumimoji="1" lang="ja-JP" altLang="en-US" dirty="0"/>
          </a:p>
        </p:txBody>
      </p:sp>
      <p:sp>
        <p:nvSpPr>
          <p:cNvPr id="2" name="楕円 1">
            <a:extLst>
              <a:ext uri="{FF2B5EF4-FFF2-40B4-BE49-F238E27FC236}">
                <a16:creationId xmlns:a16="http://schemas.microsoft.com/office/drawing/2014/main" id="{618D47A9-B798-F21D-4DBB-D4B580CF9F03}"/>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6F30F49-FFBF-0DBD-0E29-FD670960E492}"/>
              </a:ext>
            </a:extLst>
          </p:cNvPr>
          <p:cNvSpPr txBox="1"/>
          <p:nvPr/>
        </p:nvSpPr>
        <p:spPr>
          <a:xfrm>
            <a:off x="3183908" y="1281935"/>
            <a:ext cx="5776685" cy="707886"/>
          </a:xfrm>
          <a:prstGeom prst="rect">
            <a:avLst/>
          </a:prstGeom>
          <a:noFill/>
        </p:spPr>
        <p:txBody>
          <a:bodyPr wrap="square" rtlCol="0">
            <a:spAutoFit/>
          </a:bodyPr>
          <a:lstStyle/>
          <a:p>
            <a:r>
              <a:rPr kumimoji="1" lang="ja-JP" altLang="en-US" sz="4000" dirty="0">
                <a:latin typeface="游明朝" panose="02020400000000000000" pitchFamily="18" charset="-128"/>
                <a:ea typeface="游明朝" panose="02020400000000000000" pitchFamily="18" charset="-128"/>
              </a:rPr>
              <a:t>エイドフェニックス！</a:t>
            </a:r>
          </a:p>
        </p:txBody>
      </p:sp>
      <p:sp>
        <p:nvSpPr>
          <p:cNvPr id="3" name="正方形/長方形 2">
            <a:extLst>
              <a:ext uri="{FF2B5EF4-FFF2-40B4-BE49-F238E27FC236}">
                <a16:creationId xmlns:a16="http://schemas.microsoft.com/office/drawing/2014/main" id="{FA7F381C-EEBF-B0F3-BA62-4C6078C5FBEB}"/>
              </a:ext>
            </a:extLst>
          </p:cNvPr>
          <p:cNvSpPr/>
          <p:nvPr/>
        </p:nvSpPr>
        <p:spPr>
          <a:xfrm flipH="1">
            <a:off x="1303646" y="30650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270082D-E05E-203D-4283-48140E8EBB35}"/>
              </a:ext>
            </a:extLst>
          </p:cNvPr>
          <p:cNvSpPr/>
          <p:nvPr/>
        </p:nvSpPr>
        <p:spPr>
          <a:xfrm flipH="1">
            <a:off x="2937164" y="30374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D0929BF-6FD7-8D99-1D2B-EFF76512FFC8}"/>
              </a:ext>
            </a:extLst>
          </p:cNvPr>
          <p:cNvSpPr/>
          <p:nvPr/>
        </p:nvSpPr>
        <p:spPr>
          <a:xfrm>
            <a:off x="1094511" y="23275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400CB59-BDAA-B839-C804-63FF15E8FE29}"/>
              </a:ext>
            </a:extLst>
          </p:cNvPr>
          <p:cNvSpPr/>
          <p:nvPr/>
        </p:nvSpPr>
        <p:spPr>
          <a:xfrm>
            <a:off x="3183908" y="23170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グラフィックス 7" descr="フラミンゴ 単色塗りつぶし">
            <a:extLst>
              <a:ext uri="{FF2B5EF4-FFF2-40B4-BE49-F238E27FC236}">
                <a16:creationId xmlns:a16="http://schemas.microsoft.com/office/drawing/2014/main" id="{418B8F74-4EF2-80E8-4BB1-1EBCE2BC84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94742" y="1897008"/>
            <a:ext cx="1557886" cy="1557886"/>
          </a:xfrm>
          <a:prstGeom prst="rect">
            <a:avLst/>
          </a:prstGeom>
        </p:spPr>
      </p:pic>
      <p:sp>
        <p:nvSpPr>
          <p:cNvPr id="9" name="テキスト ボックス 8">
            <a:extLst>
              <a:ext uri="{FF2B5EF4-FFF2-40B4-BE49-F238E27FC236}">
                <a16:creationId xmlns:a16="http://schemas.microsoft.com/office/drawing/2014/main" id="{3DA70B00-9AE3-7691-5A84-615579E79C48}"/>
              </a:ext>
            </a:extLst>
          </p:cNvPr>
          <p:cNvSpPr txBox="1"/>
          <p:nvPr/>
        </p:nvSpPr>
        <p:spPr>
          <a:xfrm>
            <a:off x="4570682" y="2416964"/>
            <a:ext cx="6387604" cy="707886"/>
          </a:xfrm>
          <a:prstGeom prst="rect">
            <a:avLst/>
          </a:prstGeom>
          <a:noFill/>
        </p:spPr>
        <p:txBody>
          <a:bodyPr wrap="square" rtlCol="0">
            <a:spAutoFit/>
          </a:bodyPr>
          <a:lstStyle/>
          <a:p>
            <a:r>
              <a:rPr kumimoji="1"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あっちにおぼれた人がいる</a:t>
            </a:r>
          </a:p>
        </p:txBody>
      </p:sp>
    </p:spTree>
    <p:extLst>
      <p:ext uri="{BB962C8B-B14F-4D97-AF65-F5344CB8AC3E}">
        <p14:creationId xmlns:p14="http://schemas.microsoft.com/office/powerpoint/2010/main" val="392252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は</a:t>
            </a:r>
            <a:r>
              <a:rPr lang="en-US" altLang="ja-JP" dirty="0">
                <a:ln w="28575" cap="rnd" cmpd="sng">
                  <a:noFill/>
                  <a:prstDash val="lgDashDotDot"/>
                  <a:bevel/>
                </a:ln>
                <a:solidFill>
                  <a:sysClr val="windowText" lastClr="000000"/>
                </a:solidFill>
              </a:rPr>
              <a:t>199█</a:t>
            </a:r>
            <a:r>
              <a:rPr lang="ja-JP" altLang="en-US" dirty="0">
                <a:ln w="28575" cap="rnd" cmpd="sng">
                  <a:noFill/>
                  <a:prstDash val="lgDashDotDot"/>
                  <a:bevel/>
                </a:ln>
                <a:solidFill>
                  <a:sysClr val="windowText" lastClr="000000"/>
                </a:solidFill>
              </a:rPr>
              <a:t>年</a:t>
            </a:r>
            <a:r>
              <a:rPr lang="en-US" altLang="ja-JP" dirty="0">
                <a:ln w="28575" cap="rnd" cmpd="sng">
                  <a:noFill/>
                  <a:prstDash val="lgDashDotDot"/>
                  <a:bevel/>
                </a:ln>
                <a:solidFill>
                  <a:sysClr val="windowText" lastClr="000000"/>
                </a:solidFill>
              </a:rPr>
              <a:t>7</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28</a:t>
            </a:r>
            <a:r>
              <a:rPr lang="ja-JP" altLang="en-US" dirty="0">
                <a:ln w="28575" cap="rnd" cmpd="sng">
                  <a:noFill/>
                  <a:prstDash val="lgDashDotDot"/>
                  <a:bevel/>
                </a:ln>
                <a:solidFill>
                  <a:sysClr val="windowText" lastClr="000000"/>
                </a:solidFill>
              </a:rPr>
              <a:t>日、神奈川県内の海水浴場で発生した未就学児の水難事故を元に存在が感知され、カバーストーリー「救命士のマッサージ」が流布されました。その後同年</a:t>
            </a:r>
            <a:r>
              <a:rPr lang="en-US" altLang="ja-JP" dirty="0">
                <a:ln w="28575" cap="rnd" cmpd="sng">
                  <a:noFill/>
                  <a:prstDash val="lgDashDotDot"/>
                  <a:bevel/>
                </a:ln>
                <a:solidFill>
                  <a:sysClr val="windowText" lastClr="000000"/>
                </a:solidFill>
              </a:rPr>
              <a:t>8</a:t>
            </a:r>
            <a:r>
              <a:rPr lang="ja-JP" altLang="en-US" dirty="0">
                <a:ln w="28575" cap="rnd" cmpd="sng">
                  <a:noFill/>
                  <a:prstDash val="lgDashDotDot"/>
                  <a:bevel/>
                </a:ln>
                <a:solidFill>
                  <a:sysClr val="windowText" lastClr="000000"/>
                </a:solidFill>
              </a:rPr>
              <a:t>月から翌年の</a:t>
            </a:r>
            <a:r>
              <a:rPr lang="en-US" altLang="ja-JP" dirty="0">
                <a:ln w="28575" cap="rnd" cmpd="sng">
                  <a:noFill/>
                  <a:prstDash val="lgDashDotDot"/>
                  <a:bevel/>
                </a:ln>
                <a:solidFill>
                  <a:sysClr val="windowText" lastClr="000000"/>
                </a:solidFill>
              </a:rPr>
              <a:t>6</a:t>
            </a:r>
            <a:r>
              <a:rPr lang="ja-JP" altLang="en-US" dirty="0">
                <a:ln w="28575" cap="rnd" cmpd="sng">
                  <a:noFill/>
                  <a:prstDash val="lgDashDotDot"/>
                  <a:bevel/>
                </a:ln>
                <a:solidFill>
                  <a:sysClr val="windowText" lastClr="000000"/>
                </a:solidFill>
              </a:rPr>
              <a:t>月に渡り、</a:t>
            </a:r>
            <a:r>
              <a:rPr lang="en-US" altLang="ja-JP" dirty="0">
                <a:ln w="28575" cap="rnd" cmpd="sng">
                  <a:noFill/>
                  <a:prstDash val="lgDashDotDot"/>
                  <a:bevel/>
                </a:ln>
                <a:solidFill>
                  <a:sysClr val="windowText" lastClr="000000"/>
                </a:solidFill>
              </a:rPr>
              <a:t>SCP-387-JP-A-3</a:t>
            </a:r>
            <a:r>
              <a:rPr lang="ja-JP" altLang="en-US" dirty="0">
                <a:ln w="28575" cap="rnd" cmpd="sng">
                  <a:noFill/>
                  <a:prstDash val="lgDashDotDot"/>
                  <a:bevel/>
                </a:ln>
                <a:solidFill>
                  <a:sysClr val="windowText" lastClr="000000"/>
                </a:solidFill>
              </a:rPr>
              <a:t>と会話を続けながら</a:t>
            </a:r>
            <a:r>
              <a:rPr lang="en-US" altLang="ja-JP" dirty="0">
                <a:ln w="28575" cap="rnd" cmpd="sng">
                  <a:noFill/>
                  <a:prstDash val="lgDashDotDot"/>
                  <a:bevel/>
                </a:ln>
                <a:solidFill>
                  <a:sysClr val="windowText" lastClr="000000"/>
                </a:solidFill>
              </a:rPr>
              <a:t>SCP-387-JP-A-1</a:t>
            </a:r>
            <a:r>
              <a:rPr lang="ja-JP" altLang="en-US" dirty="0">
                <a:ln w="28575" cap="rnd" cmpd="sng">
                  <a:noFill/>
                  <a:prstDash val="lgDashDotDot"/>
                  <a:bevel/>
                </a:ln>
                <a:solidFill>
                  <a:sysClr val="windowText" lastClr="000000"/>
                </a:solidFill>
              </a:rPr>
              <a:t>による心停止の回復後、</a:t>
            </a:r>
            <a:r>
              <a:rPr lang="en-US" altLang="ja-JP" dirty="0">
                <a:ln w="28575" cap="rnd" cmpd="sng">
                  <a:noFill/>
                  <a:prstDash val="lgDashDotDot"/>
                  <a:bevel/>
                </a:ln>
                <a:solidFill>
                  <a:sysClr val="windowText" lastClr="000000"/>
                </a:solidFill>
              </a:rPr>
              <a:t>SCP-387-JP-A-2</a:t>
            </a:r>
            <a:r>
              <a:rPr lang="ja-JP" altLang="en-US" dirty="0">
                <a:ln w="28575" cap="rnd" cmpd="sng">
                  <a:noFill/>
                  <a:prstDash val="lgDashDotDot"/>
                  <a:bevel/>
                </a:ln>
                <a:solidFill>
                  <a:sysClr val="windowText" lastClr="000000"/>
                </a:solidFill>
              </a:rPr>
              <a:t>による離脱を繰り返して、治療を行っています。</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2" name="楕円 1">
            <a:extLst>
              <a:ext uri="{FF2B5EF4-FFF2-40B4-BE49-F238E27FC236}">
                <a16:creationId xmlns:a16="http://schemas.microsoft.com/office/drawing/2014/main" id="{618D47A9-B798-F21D-4DBB-D4B580CF9F03}"/>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3183908" y="1281935"/>
            <a:ext cx="5776685" cy="707886"/>
          </a:xfrm>
          <a:prstGeom prst="rect">
            <a:avLst/>
          </a:prstGeom>
          <a:noFill/>
        </p:spPr>
        <p:txBody>
          <a:bodyPr wrap="square" rtlCol="0">
            <a:spAutoFit/>
          </a:bodyPr>
          <a:lstStyle/>
          <a:p>
            <a:r>
              <a:rPr lang="ja-JP" altLang="en-US" sz="4000" dirty="0">
                <a:latin typeface="游明朝" panose="02020400000000000000" pitchFamily="18" charset="-128"/>
                <a:ea typeface="游明朝" panose="02020400000000000000" pitchFamily="18" charset="-128"/>
              </a:rPr>
              <a:t>何人もの命を救ったんだ</a:t>
            </a:r>
            <a:endParaRPr kumimoji="1" lang="ja-JP" altLang="en-US" sz="4000" dirty="0">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1303646" y="30650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2937164" y="30374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1094511" y="23275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3183908" y="23170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94742" y="1897008"/>
            <a:ext cx="1557886" cy="1557886"/>
          </a:xfrm>
          <a:prstGeom prst="rect">
            <a:avLst/>
          </a:prstGeom>
        </p:spPr>
      </p:pic>
    </p:spTree>
    <p:extLst>
      <p:ext uri="{BB962C8B-B14F-4D97-AF65-F5344CB8AC3E}">
        <p14:creationId xmlns:p14="http://schemas.microsoft.com/office/powerpoint/2010/main" val="324523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説明</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537235"/>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Scp-2316</a:t>
            </a:r>
            <a:r>
              <a:rPr kumimoji="1" lang="ja-JP" altLang="en-US" sz="3200" dirty="0"/>
              <a:t>はそれ自体では活動しないが、単一のユニットとして集合的に作用することができるように思われます。</a:t>
            </a:r>
          </a:p>
        </p:txBody>
      </p:sp>
      <p:sp>
        <p:nvSpPr>
          <p:cNvPr id="2" name="楕円 1">
            <a:extLst>
              <a:ext uri="{FF2B5EF4-FFF2-40B4-BE49-F238E27FC236}">
                <a16:creationId xmlns:a16="http://schemas.microsoft.com/office/drawing/2014/main" id="{E2955CC1-0330-B712-A7D8-D83FACF62AF9}"/>
              </a:ext>
            </a:extLst>
          </p:cNvPr>
          <p:cNvSpPr/>
          <p:nvPr/>
        </p:nvSpPr>
        <p:spPr>
          <a:xfrm rot="3600000">
            <a:off x="3136759" y="3319782"/>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3" name="楕円 2">
            <a:extLst>
              <a:ext uri="{FF2B5EF4-FFF2-40B4-BE49-F238E27FC236}">
                <a16:creationId xmlns:a16="http://schemas.microsoft.com/office/drawing/2014/main" id="{607E5A7F-851A-29F9-1C5B-349C9A3DC4B7}"/>
              </a:ext>
            </a:extLst>
          </p:cNvPr>
          <p:cNvSpPr/>
          <p:nvPr/>
        </p:nvSpPr>
        <p:spPr>
          <a:xfrm rot="3600000">
            <a:off x="4007878" y="3028413"/>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6" name="楕円 5">
            <a:extLst>
              <a:ext uri="{FF2B5EF4-FFF2-40B4-BE49-F238E27FC236}">
                <a16:creationId xmlns:a16="http://schemas.microsoft.com/office/drawing/2014/main" id="{871E3304-7A11-CDEE-DC47-9BD73CBD7BC6}"/>
              </a:ext>
            </a:extLst>
          </p:cNvPr>
          <p:cNvSpPr/>
          <p:nvPr/>
        </p:nvSpPr>
        <p:spPr>
          <a:xfrm rot="3600000">
            <a:off x="4007879" y="3627916"/>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7" name="楕円 6">
            <a:extLst>
              <a:ext uri="{FF2B5EF4-FFF2-40B4-BE49-F238E27FC236}">
                <a16:creationId xmlns:a16="http://schemas.microsoft.com/office/drawing/2014/main" id="{E9A25D1F-2A33-9248-9222-88BC8D5F3F01}"/>
              </a:ext>
            </a:extLst>
          </p:cNvPr>
          <p:cNvSpPr/>
          <p:nvPr/>
        </p:nvSpPr>
        <p:spPr>
          <a:xfrm rot="3600000">
            <a:off x="2276115" y="3628970"/>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8" name="思考の吹き出し: 雲形 7">
            <a:extLst>
              <a:ext uri="{FF2B5EF4-FFF2-40B4-BE49-F238E27FC236}">
                <a16:creationId xmlns:a16="http://schemas.microsoft.com/office/drawing/2014/main" id="{C8198841-4927-81ED-7272-E2ED35097373}"/>
              </a:ext>
            </a:extLst>
          </p:cNvPr>
          <p:cNvSpPr/>
          <p:nvPr/>
        </p:nvSpPr>
        <p:spPr>
          <a:xfrm>
            <a:off x="4956048" y="1243584"/>
            <a:ext cx="4517136" cy="2079881"/>
          </a:xfrm>
          <a:prstGeom prst="cloudCallout">
            <a:avLst>
              <a:gd name="adj1" fmla="val -63343"/>
              <a:gd name="adj2" fmla="val 6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150B7CA-9344-6436-E0B4-E87C01FB8BB0}"/>
              </a:ext>
            </a:extLst>
          </p:cNvPr>
          <p:cNvSpPr/>
          <p:nvPr/>
        </p:nvSpPr>
        <p:spPr>
          <a:xfrm>
            <a:off x="-146304" y="-1097280"/>
            <a:ext cx="12338304" cy="8833104"/>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2800" dirty="0">
                <a:ln>
                  <a:solidFill>
                    <a:schemeClr val="bg1"/>
                  </a:solidFill>
                  <a:prstDash val="lgDashDot"/>
                </a:ln>
              </a:rPr>
              <a:t>俺は彼らがだれかを知ってるよ。彼らの名前を知ってる一人一人、全員の名前。君だってそうだろう？</a:t>
            </a:r>
          </a:p>
        </p:txBody>
      </p:sp>
    </p:spTree>
    <p:extLst>
      <p:ext uri="{BB962C8B-B14F-4D97-AF65-F5344CB8AC3E}">
        <p14:creationId xmlns:p14="http://schemas.microsoft.com/office/powerpoint/2010/main" val="455702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9" presetClass="entr" presetSubtype="0" repeatCount="800" fill="hold" grpId="1" nodeType="withEffect">
                                  <p:stCondLst>
                                    <p:cond delay="800"/>
                                  </p:stCondLst>
                                  <p:childTnLst>
                                    <p:set>
                                      <p:cBhvr>
                                        <p:cTn id="8" dur="1" fill="hold">
                                          <p:stCondLst>
                                            <p:cond delay="0"/>
                                          </p:stCondLst>
                                        </p:cTn>
                                        <p:tgtEl>
                                          <p:spTgt spid="9"/>
                                        </p:tgtEl>
                                        <p:attrNameLst>
                                          <p:attrName>style.visibility</p:attrName>
                                        </p:attrNameLst>
                                      </p:cBhvr>
                                      <p:to>
                                        <p:strVal val="visible"/>
                                      </p:to>
                                    </p:set>
                                    <p:animEffect transition="in" filter="dissolve">
                                      <p:cBhvr>
                                        <p:cTn id="9" dur="500"/>
                                        <p:tgtEl>
                                          <p:spTgt spid="9"/>
                                        </p:tgtEl>
                                      </p:cBhvr>
                                    </p:animEffect>
                                  </p:childTnLst>
                                </p:cTn>
                              </p:par>
                            </p:childTnLst>
                          </p:cTn>
                        </p:par>
                        <p:par>
                          <p:cTn id="10" fill="hold">
                            <p:stCondLst>
                              <p:cond delay="1621"/>
                            </p:stCondLst>
                            <p:childTnLst>
                              <p:par>
                                <p:cTn id="11" presetID="35" presetClass="emph" presetSubtype="0" fill="hold" grpId="2" nodeType="afterEffect">
                                  <p:stCondLst>
                                    <p:cond delay="0"/>
                                  </p:stCondLst>
                                  <p:childTnLst>
                                    <p:anim calcmode="discrete" valueType="str">
                                      <p:cBhvr>
                                        <p:cTn id="12" dur="1000" fill="hold"/>
                                        <p:tgtEl>
                                          <p:spTgt spid="9"/>
                                        </p:tgtEl>
                                        <p:attrNameLst>
                                          <p:attrName>style.visibility</p:attrName>
                                        </p:attrNameLst>
                                      </p:cBhvr>
                                      <p:tavLst>
                                        <p:tav tm="0">
                                          <p:val>
                                            <p:strVal val="hidden"/>
                                          </p:val>
                                        </p:tav>
                                        <p:tav tm="50000">
                                          <p:val>
                                            <p:strVal val="visible"/>
                                          </p:val>
                                        </p:tav>
                                      </p:tavLst>
                                    </p:anim>
                                  </p:childTnLst>
                                </p:cTn>
                              </p:par>
                            </p:childTnLst>
                          </p:cTn>
                        </p:par>
                        <p:par>
                          <p:cTn id="13" fill="hold">
                            <p:stCondLst>
                              <p:cond delay="2621"/>
                            </p:stCondLst>
                            <p:childTnLst>
                              <p:par>
                                <p:cTn id="14" presetID="1" presetClass="exit" presetSubtype="0" fill="hold" grpId="3" nodeType="after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1" animBg="1"/>
      <p:bldP spid="9" grpId="2" animBg="1"/>
      <p:bldP spid="9" grpId="3" animBg="1"/>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いずれの場合においても</a:t>
            </a:r>
            <a:r>
              <a:rPr lang="en-US" altLang="ja-JP" dirty="0">
                <a:ln w="28575" cap="rnd" cmpd="sng">
                  <a:noFill/>
                  <a:prstDash val="lgDashDotDot"/>
                  <a:bevel/>
                </a:ln>
                <a:solidFill>
                  <a:sysClr val="windowText" lastClr="000000"/>
                </a:solidFill>
              </a:rPr>
              <a:t>SCP-387-JP-A-1</a:t>
            </a:r>
            <a:r>
              <a:rPr lang="ja-JP" altLang="en-US" dirty="0">
                <a:ln w="28575" cap="rnd" cmpd="sng">
                  <a:noFill/>
                  <a:prstDash val="lgDashDotDot"/>
                  <a:bevel/>
                </a:ln>
                <a:solidFill>
                  <a:sysClr val="windowText" lastClr="000000"/>
                </a:solidFill>
              </a:rPr>
              <a:t>を用いた蘇生処置は確認された限り全て成功しています。</a:t>
            </a:r>
          </a:p>
          <a:p>
            <a:endParaRPr lang="ja-JP" altLang="en-US" dirty="0">
              <a:ln w="28575" cap="rnd" cmpd="sng">
                <a:noFill/>
                <a:prstDash val="lgDashDotDot"/>
                <a:bevel/>
              </a:ln>
              <a:solidFill>
                <a:sysClr val="windowText" lastClr="000000"/>
              </a:solidFill>
            </a:endParaRPr>
          </a:p>
          <a:p>
            <a:r>
              <a:rPr lang="en-US" altLang="ja-JP" dirty="0">
                <a:ln w="28575" cap="rnd" cmpd="sng">
                  <a:noFill/>
                  <a:prstDash val="lgDashDotDot"/>
                  <a:bevel/>
                </a:ln>
                <a:solidFill>
                  <a:sysClr val="windowText" lastClr="000000"/>
                </a:solidFill>
              </a:rPr>
              <a:t>199█</a:t>
            </a:r>
            <a:r>
              <a:rPr lang="ja-JP" altLang="en-US" dirty="0">
                <a:ln w="28575" cap="rnd" cmpd="sng">
                  <a:noFill/>
                  <a:prstDash val="lgDashDotDot"/>
                  <a:bevel/>
                </a:ln>
                <a:solidFill>
                  <a:sysClr val="windowText" lastClr="000000"/>
                </a:solidFill>
              </a:rPr>
              <a:t>年</a:t>
            </a:r>
            <a:r>
              <a:rPr lang="en-US" altLang="ja-JP" dirty="0">
                <a:ln w="28575" cap="rnd" cmpd="sng">
                  <a:noFill/>
                  <a:prstDash val="lgDashDotDot"/>
                  <a:bevel/>
                </a:ln>
                <a:solidFill>
                  <a:sysClr val="windowText" lastClr="000000"/>
                </a:solidFill>
              </a:rPr>
              <a:t>7</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1</a:t>
            </a:r>
            <a:r>
              <a:rPr lang="ja-JP" altLang="en-US" dirty="0">
                <a:ln w="28575" cap="rnd" cmpd="sng">
                  <a:noFill/>
                  <a:prstDash val="lgDashDotDot"/>
                  <a:bevel/>
                </a:ln>
                <a:solidFill>
                  <a:sysClr val="windowText" lastClr="000000"/>
                </a:solidFill>
              </a:rPr>
              <a:t>日、終了予定の</a:t>
            </a:r>
            <a:r>
              <a:rPr lang="en-US" altLang="ja-JP" dirty="0">
                <a:ln w="28575" cap="rnd" cmpd="sng">
                  <a:noFill/>
                  <a:prstDash val="lgDashDotDot"/>
                  <a:bevel/>
                </a:ln>
                <a:solidFill>
                  <a:sysClr val="windowText" lastClr="000000"/>
                </a:solidFill>
              </a:rPr>
              <a:t>D</a:t>
            </a:r>
            <a:r>
              <a:rPr lang="ja-JP" altLang="en-US" dirty="0">
                <a:ln w="28575" cap="rnd" cmpd="sng">
                  <a:noFill/>
                  <a:prstDash val="lgDashDotDot"/>
                  <a:bevel/>
                </a:ln>
                <a:solidFill>
                  <a:sysClr val="windowText" lastClr="000000"/>
                </a:solidFill>
              </a:rPr>
              <a:t>クラス職員</a:t>
            </a:r>
            <a:r>
              <a:rPr lang="en-US" altLang="ja-JP" dirty="0">
                <a:ln w="28575" cap="rnd" cmpd="sng">
                  <a:noFill/>
                  <a:prstDash val="lgDashDotDot"/>
                  <a:bevel/>
                </a:ln>
                <a:solidFill>
                  <a:sysClr val="windowText" lastClr="000000"/>
                </a:solidFill>
              </a:rPr>
              <a:t>3</a:t>
            </a:r>
            <a:r>
              <a:rPr lang="ja-JP" altLang="en-US" dirty="0">
                <a:ln w="28575" cap="rnd" cmpd="sng">
                  <a:noFill/>
                  <a:prstDash val="lgDashDotDot"/>
                  <a:bevel/>
                </a:ln>
                <a:solidFill>
                  <a:sysClr val="windowText" lastClr="000000"/>
                </a:solidFill>
              </a:rPr>
              <a:t>名を用いた捕獲作戦により</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の確保に成功しました。以下は同日収容エリア内との通話によって行われたインタビュー記録です。</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2" name="楕円 1">
            <a:extLst>
              <a:ext uri="{FF2B5EF4-FFF2-40B4-BE49-F238E27FC236}">
                <a16:creationId xmlns:a16="http://schemas.microsoft.com/office/drawing/2014/main" id="{618D47A9-B798-F21D-4DBB-D4B580CF9F03}"/>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3183908" y="1281935"/>
            <a:ext cx="8214663" cy="1323439"/>
          </a:xfrm>
          <a:prstGeom prst="rect">
            <a:avLst/>
          </a:prstGeom>
          <a:noFill/>
        </p:spPr>
        <p:txBody>
          <a:bodyPr wrap="square" rtlCol="0">
            <a:spAutoFit/>
          </a:bodyPr>
          <a:lstStyle/>
          <a:p>
            <a:r>
              <a:rPr kumimoji="1" lang="ja-JP" altLang="en-US" sz="4000" dirty="0">
                <a:latin typeface="游明朝" panose="02020400000000000000" pitchFamily="18" charset="-128"/>
                <a:ea typeface="游明朝" panose="02020400000000000000" pitchFamily="18" charset="-128"/>
              </a:rPr>
              <a:t>なにっ！インタビューだと！？</a:t>
            </a:r>
            <a:br>
              <a:rPr kumimoji="1" lang="en-US" altLang="ja-JP" sz="4000" dirty="0">
                <a:latin typeface="游明朝" panose="02020400000000000000" pitchFamily="18" charset="-128"/>
                <a:ea typeface="游明朝" panose="02020400000000000000" pitchFamily="18" charset="-128"/>
              </a:rPr>
            </a:br>
            <a:endParaRPr kumimoji="1" lang="ja-JP" altLang="en-US" sz="4000" dirty="0">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1303646" y="30650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2937164" y="30374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1094511" y="23275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3183908" y="23170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94742" y="1897008"/>
            <a:ext cx="1557886" cy="1557886"/>
          </a:xfrm>
          <a:prstGeom prst="rect">
            <a:avLst/>
          </a:prstGeom>
        </p:spPr>
      </p:pic>
    </p:spTree>
    <p:extLst>
      <p:ext uri="{BB962C8B-B14F-4D97-AF65-F5344CB8AC3E}">
        <p14:creationId xmlns:p14="http://schemas.microsoft.com/office/powerpoint/2010/main" val="118241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1050668" y="2140782"/>
            <a:ext cx="3060002" cy="1345363"/>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1396668" y="1824840"/>
            <a:ext cx="8214663" cy="1323439"/>
          </a:xfrm>
          <a:prstGeom prst="rect">
            <a:avLst/>
          </a:prstGeom>
          <a:noFill/>
        </p:spPr>
        <p:txBody>
          <a:bodyPr wrap="square" rtlCol="0">
            <a:spAutoFit/>
          </a:bodyPr>
          <a:lstStyle/>
          <a:p>
            <a:r>
              <a:rPr kumimoji="1" lang="ja-JP" altLang="en-US" sz="4000" dirty="0">
                <a:latin typeface="游明朝" panose="02020400000000000000" pitchFamily="18" charset="-128"/>
                <a:ea typeface="游明朝" panose="02020400000000000000" pitchFamily="18" charset="-128"/>
              </a:rPr>
              <a:t>インタビュアーは</a:t>
            </a:r>
            <a:endParaRPr kumimoji="1" lang="en-US" altLang="ja-JP" sz="4000" dirty="0">
              <a:latin typeface="游明朝" panose="02020400000000000000" pitchFamily="18" charset="-128"/>
              <a:ea typeface="游明朝" panose="02020400000000000000" pitchFamily="18" charset="-128"/>
            </a:endParaRPr>
          </a:p>
          <a:p>
            <a:r>
              <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貴地博士！</a:t>
            </a: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Tree>
    <p:extLst>
      <p:ext uri="{BB962C8B-B14F-4D97-AF65-F5344CB8AC3E}">
        <p14:creationId xmlns:p14="http://schemas.microsoft.com/office/powerpoint/2010/main" val="130339091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貴地博士</a:t>
            </a: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707886"/>
          </a:xfrm>
          <a:prstGeom prst="rect">
            <a:avLst/>
          </a:prstGeom>
          <a:noFill/>
        </p:spPr>
        <p:txBody>
          <a:bodyPr wrap="square" rtlCol="0">
            <a:spAutoFit/>
          </a:bodyPr>
          <a:lstStyle/>
          <a:p>
            <a:r>
              <a:rPr kumimoji="1" lang="ja-JP" altLang="en-US" sz="4000" dirty="0">
                <a:latin typeface="游明朝" panose="02020400000000000000" pitchFamily="18" charset="-128"/>
                <a:ea typeface="游明朝" panose="02020400000000000000" pitchFamily="18" charset="-128"/>
              </a:rPr>
              <a:t>こんにちは。私の声が聞こえますか？</a:t>
            </a:r>
          </a:p>
        </p:txBody>
      </p:sp>
    </p:spTree>
    <p:extLst>
      <p:ext uri="{BB962C8B-B14F-4D97-AF65-F5344CB8AC3E}">
        <p14:creationId xmlns:p14="http://schemas.microsoft.com/office/powerpoint/2010/main" val="261180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1200329"/>
          </a:xfrm>
          <a:prstGeom prst="rect">
            <a:avLst/>
          </a:prstGeom>
          <a:noFill/>
        </p:spPr>
        <p:txBody>
          <a:bodyPr wrap="square" rtlCol="0">
            <a:spAutoFit/>
          </a:bodyPr>
          <a:lstStyle/>
          <a:p>
            <a:r>
              <a:rPr kumimoji="1" lang="en-US" altLang="ja-JP" sz="2400" dirty="0">
                <a:latin typeface="游明朝" panose="02020400000000000000" pitchFamily="18" charset="-128"/>
                <a:ea typeface="游明朝" panose="02020400000000000000" pitchFamily="18" charset="-128"/>
              </a:rPr>
              <a:t>(</a:t>
            </a:r>
            <a:r>
              <a:rPr kumimoji="1" lang="ja-JP" altLang="en-US" sz="2400" dirty="0">
                <a:latin typeface="游明朝" panose="02020400000000000000" pitchFamily="18" charset="-128"/>
                <a:ea typeface="游明朝" panose="02020400000000000000" pitchFamily="18" charset="-128"/>
              </a:rPr>
              <a:t>壁を軽く叩く</a:t>
            </a:r>
            <a:r>
              <a:rPr kumimoji="1" lang="en-US" altLang="ja-JP" sz="2400" dirty="0">
                <a:latin typeface="游明朝" panose="02020400000000000000" pitchFamily="18" charset="-128"/>
                <a:ea typeface="游明朝" panose="02020400000000000000" pitchFamily="18" charset="-128"/>
              </a:rPr>
              <a:t>)</a:t>
            </a:r>
            <a:r>
              <a:rPr kumimoji="1" lang="ja-JP" altLang="en-US" sz="2400" dirty="0">
                <a:latin typeface="游明朝" panose="02020400000000000000" pitchFamily="18" charset="-128"/>
                <a:ea typeface="游明朝" panose="02020400000000000000" pitchFamily="18" charset="-128"/>
              </a:rPr>
              <a:t>ああ、聞こえるね。それで、俺をココに閉じ込めてどうする気だ？こうしてる間にも俺が救える人が出て来るかもしれないんだぞ？</a:t>
            </a:r>
          </a:p>
        </p:txBody>
      </p:sp>
    </p:spTree>
    <p:extLst>
      <p:ext uri="{BB962C8B-B14F-4D97-AF65-F5344CB8AC3E}">
        <p14:creationId xmlns:p14="http://schemas.microsoft.com/office/powerpoint/2010/main" val="206792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貴地博士</a:t>
            </a: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954107"/>
          </a:xfrm>
          <a:prstGeom prst="rect">
            <a:avLst/>
          </a:prstGeom>
          <a:noFill/>
        </p:spPr>
        <p:txBody>
          <a:bodyPr wrap="square" rtlCol="0">
            <a:spAutoFit/>
          </a:bodyPr>
          <a:lstStyle/>
          <a:p>
            <a:r>
              <a:rPr kumimoji="1" lang="ja-JP" altLang="en-US" sz="2800" dirty="0">
                <a:latin typeface="游明朝" panose="02020400000000000000" pitchFamily="18" charset="-128"/>
                <a:ea typeface="游明朝" panose="02020400000000000000" pitchFamily="18" charset="-128"/>
              </a:rPr>
              <a:t>それは分かりますが、どうして貴方がその様な恰好で、人助けをしているのか、その理由が知りたいのですが。</a:t>
            </a:r>
          </a:p>
        </p:txBody>
      </p:sp>
    </p:spTree>
    <p:extLst>
      <p:ext uri="{BB962C8B-B14F-4D97-AF65-F5344CB8AC3E}">
        <p14:creationId xmlns:p14="http://schemas.microsoft.com/office/powerpoint/2010/main" val="403641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当然、この俺が正義のヒーローだからに決まっているだろう？</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22270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貴地博士</a:t>
            </a: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523220"/>
          </a:xfrm>
          <a:prstGeom prst="rect">
            <a:avLst/>
          </a:prstGeom>
          <a:noFill/>
        </p:spPr>
        <p:txBody>
          <a:bodyPr wrap="square" rtlCol="0">
            <a:spAutoFit/>
          </a:bodyPr>
          <a:lstStyle/>
          <a:p>
            <a:r>
              <a:rPr lang="ja-JP" altLang="en-US" sz="2800" dirty="0">
                <a:latin typeface="游明朝" panose="02020400000000000000" pitchFamily="18" charset="-128"/>
                <a:ea typeface="游明朝" panose="02020400000000000000" pitchFamily="18" charset="-128"/>
              </a:rPr>
              <a:t>なるほど。ならばそのスーツ等を提供してくれた</a:t>
            </a:r>
            <a:endParaRPr kumimoji="1" lang="ja-JP" altLang="en-US" sz="28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5648133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830997"/>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おおっと！そんな事は当然秘密に決まってる！それがヒーローだからな！</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041939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貴地博士</a:t>
            </a: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523220"/>
          </a:xfrm>
          <a:prstGeom prst="rect">
            <a:avLst/>
          </a:prstGeom>
          <a:noFill/>
        </p:spPr>
        <p:txBody>
          <a:bodyPr wrap="square" rtlCol="0">
            <a:spAutoFit/>
          </a:bodyPr>
          <a:lstStyle/>
          <a:p>
            <a:r>
              <a:rPr lang="ja-JP" altLang="en-US" sz="2800" dirty="0">
                <a:latin typeface="游明朝" panose="02020400000000000000" pitchFamily="18" charset="-128"/>
                <a:ea typeface="游明朝" panose="02020400000000000000" pitchFamily="18" charset="-128"/>
              </a:rPr>
              <a:t>それでは貴方の目的についてですが</a:t>
            </a:r>
            <a:endParaRPr kumimoji="1" lang="ja-JP" altLang="en-US" sz="28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50353800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俺がヒーローだからだ。それ以外に理由なんているかい？</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2829030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説明</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537235"/>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t>SCP-2316</a:t>
            </a:r>
            <a:r>
              <a:rPr lang="ja-JP" altLang="en-US" sz="3200" dirty="0"/>
              <a:t>の各実例は見分ける事が出来ず、あなたは水中の死体に見覚えがありません。</a:t>
            </a:r>
            <a:endParaRPr kumimoji="1" lang="ja-JP" altLang="en-US" sz="3200" dirty="0"/>
          </a:p>
        </p:txBody>
      </p:sp>
      <p:sp>
        <p:nvSpPr>
          <p:cNvPr id="2" name="楕円 1">
            <a:extLst>
              <a:ext uri="{FF2B5EF4-FFF2-40B4-BE49-F238E27FC236}">
                <a16:creationId xmlns:a16="http://schemas.microsoft.com/office/drawing/2014/main" id="{E2955CC1-0330-B712-A7D8-D83FACF62AF9}"/>
              </a:ext>
            </a:extLst>
          </p:cNvPr>
          <p:cNvSpPr/>
          <p:nvPr/>
        </p:nvSpPr>
        <p:spPr>
          <a:xfrm rot="3600000">
            <a:off x="3136759" y="3319782"/>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3" name="楕円 2">
            <a:extLst>
              <a:ext uri="{FF2B5EF4-FFF2-40B4-BE49-F238E27FC236}">
                <a16:creationId xmlns:a16="http://schemas.microsoft.com/office/drawing/2014/main" id="{607E5A7F-851A-29F9-1C5B-349C9A3DC4B7}"/>
              </a:ext>
            </a:extLst>
          </p:cNvPr>
          <p:cNvSpPr/>
          <p:nvPr/>
        </p:nvSpPr>
        <p:spPr>
          <a:xfrm rot="3600000">
            <a:off x="4007878" y="3028413"/>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6" name="楕円 5">
            <a:extLst>
              <a:ext uri="{FF2B5EF4-FFF2-40B4-BE49-F238E27FC236}">
                <a16:creationId xmlns:a16="http://schemas.microsoft.com/office/drawing/2014/main" id="{871E3304-7A11-CDEE-DC47-9BD73CBD7BC6}"/>
              </a:ext>
            </a:extLst>
          </p:cNvPr>
          <p:cNvSpPr/>
          <p:nvPr/>
        </p:nvSpPr>
        <p:spPr>
          <a:xfrm rot="3600000">
            <a:off x="4007879" y="3627916"/>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7" name="楕円 6">
            <a:extLst>
              <a:ext uri="{FF2B5EF4-FFF2-40B4-BE49-F238E27FC236}">
                <a16:creationId xmlns:a16="http://schemas.microsoft.com/office/drawing/2014/main" id="{E9A25D1F-2A33-9248-9222-88BC8D5F3F01}"/>
              </a:ext>
            </a:extLst>
          </p:cNvPr>
          <p:cNvSpPr/>
          <p:nvPr/>
        </p:nvSpPr>
        <p:spPr>
          <a:xfrm rot="3600000">
            <a:off x="2276115" y="3628970"/>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8" name="思考の吹き出し: 雲形 7">
            <a:extLst>
              <a:ext uri="{FF2B5EF4-FFF2-40B4-BE49-F238E27FC236}">
                <a16:creationId xmlns:a16="http://schemas.microsoft.com/office/drawing/2014/main" id="{C8198841-4927-81ED-7272-E2ED35097373}"/>
              </a:ext>
            </a:extLst>
          </p:cNvPr>
          <p:cNvSpPr/>
          <p:nvPr/>
        </p:nvSpPr>
        <p:spPr>
          <a:xfrm>
            <a:off x="4956048" y="1243584"/>
            <a:ext cx="4517136" cy="2079881"/>
          </a:xfrm>
          <a:prstGeom prst="cloudCallout">
            <a:avLst>
              <a:gd name="adj1" fmla="val -63343"/>
              <a:gd name="adj2" fmla="val 6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150B7CA-9344-6436-E0B4-E87C01FB8BB0}"/>
              </a:ext>
            </a:extLst>
          </p:cNvPr>
          <p:cNvSpPr/>
          <p:nvPr/>
        </p:nvSpPr>
        <p:spPr>
          <a:xfrm>
            <a:off x="0" y="0"/>
            <a:ext cx="12192000" cy="6838475"/>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2800" dirty="0">
                <a:ln>
                  <a:solidFill>
                    <a:schemeClr val="bg1"/>
                  </a:solidFill>
                  <a:prstDash val="lgDashDot"/>
                </a:ln>
              </a:rPr>
              <a:t>ジェレミア・ファインマン、アーサー・スコット、デニス・クラーク、ハー</a:t>
            </a:r>
            <a:r>
              <a:rPr lang="en-US" altLang="ja-JP" sz="2800" dirty="0">
                <a:ln>
                  <a:solidFill>
                    <a:schemeClr val="bg1"/>
                  </a:solidFill>
                  <a:prstDash val="lgDashDot"/>
                </a:ln>
              </a:rPr>
              <a:t>[</a:t>
            </a:r>
            <a:r>
              <a:rPr lang="ja-JP" altLang="en-US" sz="2800" dirty="0">
                <a:ln>
                  <a:solidFill>
                    <a:schemeClr val="bg1"/>
                  </a:solidFill>
                  <a:prstDash val="lgDashDot"/>
                </a:ln>
              </a:rPr>
              <a:t>認識災害につき除去</a:t>
            </a:r>
            <a:r>
              <a:rPr lang="en-US" altLang="ja-JP" sz="2800" dirty="0">
                <a:ln>
                  <a:solidFill>
                    <a:schemeClr val="bg1"/>
                  </a:solidFill>
                  <a:prstDash val="lgDashDot"/>
                </a:ln>
              </a:rPr>
              <a:t>] [</a:t>
            </a:r>
            <a:r>
              <a:rPr lang="ja-JP" altLang="en-US" sz="2800" dirty="0">
                <a:ln>
                  <a:solidFill>
                    <a:schemeClr val="bg1"/>
                  </a:solidFill>
                  <a:prstDash val="lgDashDot"/>
                </a:ln>
              </a:rPr>
              <a:t>自動メッセージ</a:t>
            </a:r>
            <a:r>
              <a:rPr lang="en-US" altLang="ja-JP" sz="2800" dirty="0">
                <a:ln>
                  <a:solidFill>
                    <a:schemeClr val="bg1"/>
                  </a:solidFill>
                  <a:prstDash val="lgDashDot"/>
                </a:ln>
              </a:rPr>
              <a:t>:</a:t>
            </a:r>
            <a:r>
              <a:rPr lang="ja-JP" altLang="en-US" sz="2800" dirty="0">
                <a:ln>
                  <a:solidFill>
                    <a:schemeClr val="bg1"/>
                  </a:solidFill>
                  <a:prstDash val="lgDashDot"/>
                </a:ln>
              </a:rPr>
              <a:t>編集がロックされました</a:t>
            </a:r>
            <a:r>
              <a:rPr lang="en-US" altLang="ja-JP" sz="2800" dirty="0">
                <a:ln>
                  <a:solidFill>
                    <a:schemeClr val="bg1"/>
                  </a:solidFill>
                  <a:prstDash val="lgDashDot"/>
                </a:ln>
              </a:rPr>
              <a:t>]</a:t>
            </a:r>
            <a:endParaRPr lang="ja-JP" altLang="en-US" sz="2800" dirty="0">
              <a:ln>
                <a:solidFill>
                  <a:schemeClr val="bg1"/>
                </a:solidFill>
                <a:prstDash val="lgDashDot"/>
              </a:ln>
            </a:endParaRPr>
          </a:p>
        </p:txBody>
      </p:sp>
    </p:spTree>
    <p:extLst>
      <p:ext uri="{BB962C8B-B14F-4D97-AF65-F5344CB8AC3E}">
        <p14:creationId xmlns:p14="http://schemas.microsoft.com/office/powerpoint/2010/main" val="152970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9" presetClass="entr" presetSubtype="0" repeatCount="800" fill="hold" grpId="0" nodeType="withEffect">
                                  <p:stCondLst>
                                    <p:cond delay="800"/>
                                  </p:stCondLst>
                                  <p:childTnLst>
                                    <p:set>
                                      <p:cBhvr>
                                        <p:cTn id="8" dur="1" fill="hold">
                                          <p:stCondLst>
                                            <p:cond delay="0"/>
                                          </p:stCondLst>
                                        </p:cTn>
                                        <p:tgtEl>
                                          <p:spTgt spid="9"/>
                                        </p:tgtEl>
                                        <p:attrNameLst>
                                          <p:attrName>style.visibility</p:attrName>
                                        </p:attrNameLst>
                                      </p:cBhvr>
                                      <p:to>
                                        <p:strVal val="visible"/>
                                      </p:to>
                                    </p:set>
                                    <p:animEffect transition="in" filter="dissolve">
                                      <p:cBhvr>
                                        <p:cTn id="9" dur="500"/>
                                        <p:tgtEl>
                                          <p:spTgt spid="9"/>
                                        </p:tgtEl>
                                      </p:cBhvr>
                                    </p:animEffect>
                                  </p:childTnLst>
                                </p:cTn>
                              </p:par>
                            </p:childTnLst>
                          </p:cTn>
                        </p:par>
                        <p:par>
                          <p:cTn id="10" fill="hold">
                            <p:stCondLst>
                              <p:cond delay="1261"/>
                            </p:stCondLst>
                            <p:childTnLst>
                              <p:par>
                                <p:cTn id="11" presetID="35" presetClass="emph" presetSubtype="0" fill="hold" grpId="1" nodeType="afterEffect">
                                  <p:stCondLst>
                                    <p:cond delay="0"/>
                                  </p:stCondLst>
                                  <p:childTnLst>
                                    <p:anim calcmode="discrete" valueType="str">
                                      <p:cBhvr>
                                        <p:cTn id="12" dur="1000" fill="hold"/>
                                        <p:tgtEl>
                                          <p:spTgt spid="9"/>
                                        </p:tgtEl>
                                        <p:attrNameLst>
                                          <p:attrName>style.visibility</p:attrName>
                                        </p:attrNameLst>
                                      </p:cBhvr>
                                      <p:tavLst>
                                        <p:tav tm="0">
                                          <p:val>
                                            <p:strVal val="hidden"/>
                                          </p:val>
                                        </p:tav>
                                        <p:tav tm="50000">
                                          <p:val>
                                            <p:strVal val="visible"/>
                                          </p:val>
                                        </p:tav>
                                      </p:tavLst>
                                    </p:anim>
                                  </p:childTnLst>
                                </p:cTn>
                              </p:par>
                            </p:childTnLst>
                          </p:cTn>
                        </p:par>
                        <p:par>
                          <p:cTn id="13" fill="hold">
                            <p:stCondLst>
                              <p:cond delay="2261"/>
                            </p:stCondLst>
                            <p:childTnLst>
                              <p:par>
                                <p:cTn id="14" presetID="1" presetClass="exit" presetSubtype="0" fill="hold" grpId="2" nodeType="after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9" grpId="1" animBg="1"/>
      <p:bldP spid="9" grpId="2"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SCP-387-JP-3</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そうだよ！リバーサル・ゴールドは人を助ける、故にヒーローで</a:t>
            </a:r>
            <a:r>
              <a:rPr lang="en-US" altLang="ja-JP" sz="2400" dirty="0">
                <a:latin typeface="游明朝" panose="02020400000000000000" pitchFamily="18" charset="-128"/>
                <a:ea typeface="游明朝" panose="02020400000000000000" pitchFamily="18" charset="-128"/>
              </a:rPr>
              <a:t>…</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096542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エイド、俺の出番か？</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14698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SCP-387-JP-3</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 要救助者を確認！ここから近いよ！</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92733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分かった！そういう訳だ、ここから出してくれ！</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282987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貴地博士</a:t>
            </a: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523220"/>
          </a:xfrm>
          <a:prstGeom prst="rect">
            <a:avLst/>
          </a:prstGeom>
          <a:noFill/>
        </p:spPr>
        <p:txBody>
          <a:bodyPr wrap="square" rtlCol="0">
            <a:spAutoFit/>
          </a:bodyPr>
          <a:lstStyle/>
          <a:p>
            <a:r>
              <a:rPr lang="ja-JP" altLang="en-US" sz="2800" dirty="0">
                <a:latin typeface="游明朝" panose="02020400000000000000" pitchFamily="18" charset="-128"/>
                <a:ea typeface="游明朝" panose="02020400000000000000" pitchFamily="18" charset="-128"/>
              </a:rPr>
              <a:t>すいませんが、それは無理で</a:t>
            </a:r>
            <a:r>
              <a:rPr lang="en-US" altLang="ja-JP" sz="2800" dirty="0">
                <a:latin typeface="游明朝" panose="02020400000000000000" pitchFamily="18" charset="-128"/>
                <a:ea typeface="游明朝" panose="02020400000000000000" pitchFamily="18" charset="-128"/>
              </a:rPr>
              <a:t>…</a:t>
            </a:r>
            <a:endParaRPr kumimoji="1" lang="ja-JP" altLang="en-US" sz="28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423475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a:off x="6594101" y="3806372"/>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kumimoji="1" lang="ja-JP" altLang="en-US" sz="2400" dirty="0">
                <a:latin typeface="游明朝" panose="02020400000000000000" pitchFamily="18" charset="-128"/>
                <a:ea typeface="游明朝" panose="02020400000000000000" pitchFamily="18" charset="-128"/>
              </a:rPr>
              <a:t>じゃあ悪いな！</a:t>
            </a:r>
            <a:r>
              <a:rPr lang="en-US" altLang="ja-JP" dirty="0"/>
              <a:t>(</a:t>
            </a:r>
            <a:r>
              <a:rPr lang="ja-JP" altLang="en-US" dirty="0"/>
              <a:t>壁への攻撃を始める。</a:t>
            </a:r>
            <a:r>
              <a:rPr lang="en-US" altLang="ja-JP" dirty="0"/>
              <a:t>)</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543895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0899 -0.00555 L 0.00899 -0.00532 C -0.0612 -0.11481 -0.16614 -0.27963 -0.22383 -0.30579 C -0.65742 -0.50278 -0.50234 -0.39884 -0.70325 -0.54167 L -0.32838 -0.71921 C -0.09153 -0.83217 -0.19349 -0.79398 -0.05664 -0.84143 C -0.10247 -0.78032 -0.1431 -0.70486 -0.19414 -0.65833 C -0.3026 -0.56018 -0.41966 -0.49583 -0.53138 -0.41111 C -0.57018 -0.38194 -0.60755 -0.34815 -0.64557 -0.31667 C -0.62057 -0.29167 -0.59922 -0.24653 -0.57057 -0.24167 C -0.07213 -0.15926 -0.13867 -0.17106 0.2293 -0.30833 C 0.3668 -0.52824 0.32318 -0.42592 -0.10664 -0.36667 C -0.44362 -0.32037 -0.77929 -0.25 -1.11575 -0.1919 C -1.18398 -0.16296 -1.36979 -0.19421 -1.32044 -0.10579 C -1.23528 0.04722 -1.0914 0.05394 -0.97044 0.06945 C -0.63971 0.11158 -0.30716 0.06736 0.02461 0.06667 C 0.10795 0.01482 0.26836 0.06736 0.27461 -0.08889 C 0.2819 -0.2669 0.13867 -0.37037 0.04492 -0.43333 C -0.25521 -0.63518 -0.57578 -0.72384 -0.88607 -0.86921 C -1.00169 -0.86829 -1.12383 -0.93426 -1.23294 -0.86643 C -1.26927 -0.84398 -1.25416 -0.6831 -1.21732 -0.66389 C -0.88958 -0.49305 -0.54557 -0.44352 -0.20976 -0.33356 C -0.08685 -0.36759 0.07227 -0.27755 0.15899 -0.43611 C 0.21654 -0.5412 0.1487 -0.7956 0.07149 -0.84699 C -0.11146 -0.96921 -0.31914 -0.87292 -0.51432 -0.88588 C -0.672 -0.74977 -0.87851 -0.72176 -0.98763 -0.47778 C -1.04635 -0.34653 -0.9957 -0.07662 -0.91419 0.00833 C -0.70534 0.2257 -0.44557 0.22315 -0.21133 0.33056 C -0.05039 0.28889 0.14545 0.3882 0.27149 0.20533 C 0.5625 -0.2162 0.11003 -0.75995 0.02305 -0.91366 C -0.62357 -0.22708 -0.75299 -0.57268 -0.4362 0.62222 C -0.41315 0.70949 -0.35286 0.7463 -0.3112 0.80833 C -0.21067 0.17292 -0.12747 -0.1618 -0.26289 -0.94977 C -0.28659 -1.08819 -0.41067 -1.07014 -0.48463 -1.13032 C -0.67317 -0.74676 -1.03021 -0.3412 -0.822 0.30833 C -0.75442 0.51921 -0.58984 0.56389 -0.4737 0.69167 C -0.35338 0.54815 -0.18125 0.4882 -0.11289 0.26088 C 0.08568 -0.39792 0.0655 -0.71435 0.04805 -1.25532 C -0.23958 -0.81273 -0.42474 -0.70671 -0.36588 0.16389 C -0.3556 0.3169 -0.22747 0.34908 -0.1582 0.44167 C -0.00495 0.3412 0.62904 0.14445 0.39024 -0.60555 C 0.32214 -0.81967 0.11524 -0.66296 -0.02226 -0.69167 C -0.05768 -0.66759 -0.67344 -0.45787 -0.53307 0.05 C -0.48815 0.2125 -0.34453 0.18704 -0.25039 0.25556 C -0.0306 0.07199 0.21042 -0.04653 0.40899 -0.29467 C 0.47878 -0.38171 0.54505 -0.56157 0.51836 -0.70555 C 0.49505 -0.83194 0.37774 -0.79792 0.30742 -0.84421 C 0.20222 -0.825 -0.27487 -0.87523 -0.41588 -0.55278 C -0.44765 -0.48032 -0.43151 -0.3713 -0.43932 -0.28055 C -0.23633 -0.2463 -0.03385 -0.16342 0.16992 -0.17778 C 0.29948 -0.18704 0.53854 -0.12014 0.54649 -0.35 C 0.55612 -0.62592 0.31211 -0.71273 0.19492 -0.89421 C -0.04518 -0.88032 -0.28971 -0.93611 -0.52526 -0.85255 C -0.63672 -0.81319 -0.75703 -0.70926 -0.81575 -0.53611 C -0.84544 -0.44884 -0.7737 -0.31342 -0.71888 -0.28333 C -0.56471 -0.19907 -0.39713 -0.24074 -0.23633 -0.21967 C -0.1181 -0.2669 0.01172 -0.25926 0.11836 -0.36134 C 0.15469 -0.39583 0.17513 -0.54375 0.13867 -0.57778 C -0.00911 -0.7162 -0.18528 -0.72384 -0.34713 -0.79699 C -0.51836 -0.71921 -0.70208 -0.70139 -0.86107 -0.56389 C -0.91601 -0.51643 -0.98971 -0.35833 -0.94844 -0.27778 C -0.84179 -0.06967 -0.66419 -0.02778 -0.52213 0.09722 C -0.20898 0.09445 0.13347 0.35046 0.31367 -0.21967 C 0.34714 -0.32523 0.3293 -0.46018 0.33711 -0.58055 C -0.02357 -0.78819 0.0056 -0.8544 -0.45169 -0.61111 C -0.50482 -0.5831 -0.53307 -0.47778 -0.5737 -0.41111 C -0.56015 -0.28264 -0.59088 -0.10648 -0.53307 -0.025 C -0.26224 0.35533 0.30157 0.11458 0.54649 0.07778 C 0.44909 -0.15092 0.40052 -0.48704 0.2543 -0.60833 C -0.09557 -0.89838 -0.23815 -0.73958 -0.48463 -0.54444 C -0.50026 -0.43611 -0.54062 -0.33009 -0.53138 -0.21967 C -0.47851 0.41759 0.07578 0.09144 0.24961 0.09722 C 0.29545 0.02847 0.35977 -0.01366 0.38711 -0.10833 C 0.53867 -0.63356 0.13568 -0.62407 -0.04883 -0.75532 C -0.18841 -0.7331 -0.33203 -0.75116 -0.46745 -0.68912 C -0.56953 -0.6419 -0.6707 -0.30926 -0.55495 -0.14722 C -0.45599 -0.00903 -0.31224 -0.02708 -0.19101 0.03333 C -0.02487 -0.00301 0.15143 0.03218 0.30742 -0.075 C 0.37318 -0.12037 0.34597 -0.69352 0.33867 -0.70278 C 0.2586 -0.80833 0.13972 -0.73217 0.04024 -0.74699 C -0.13919 -0.56967 -0.42578 -0.4831 -0.2832 0.06111 C -0.24205 0.21736 -0.12695 0.26667 -0.04883 0.36945 C -0.00195 0.3287 0.078 0.33658 0.0918 0.24722 C 0.25469 -0.80347 0.19297 -0.80069 0.0168 -1.59699 C -0.06758 -1.5831 -0.17695 -1.66296 -0.23633 -1.55532 C -0.35755 -1.33518 -0.37851 -0.27222 -0.38776 -0.09167 C -0.38984 0.14537 -0.39531 0.38241 -0.39401 0.61945 C -0.39375 0.68542 -0.38815 0.88195 -0.38307 0.81667 C -0.33919 0.24259 -0.27695 -0.91088 -0.27695 -0.91065 C -0.27226 -1.07292 -0.26497 -1.23472 -0.26289 -1.39699 C -0.26276 -1.40208 -0.27005 -1.3963 -0.2707 -1.39143 C -0.28971 -1.23495 -0.30403 -1.07662 -0.32057 -0.91921 C -0.32161 -0.89051 -0.39297 0.16482 -0.30508 0.36111 C -0.25963 0.46204 -0.16549 0.43333 -0.0957 0.46945 C -0.02864 0.09815 0.20261 -0.61273 -0.13164 -0.94977 C -0.29635 -1.1162 -0.50963 -0.99606 -0.69857 -1.01921 C -0.80521 -0.86435 -0.92317 -0.76458 -0.87513 -0.43055 C -0.8582 -0.3118 -0.77409 -0.26389 -0.72357 -0.18055 C -0.43151 -0.25116 -0.13567 -0.28333 0.15274 -0.39167 C 0.21862 -0.41643 0.2819 -0.48518 0.32617 -0.575 C 0.35664 -0.6368 0.34909 -0.73403 0.36055 -0.81366 C 0.31211 -0.9331 0.29115 -1.11296 0.21524 -1.17199 C -0.15325 -1.4588 -0.36315 -1.13171 -0.69544 -0.88032 C -0.77591 -0.5412 -0.94245 -0.18055 -0.70638 0.16644 C -0.62526 0.28611 -0.49922 0.23681 -0.39557 0.27199 C -0.18567 0.21968 -0.06888 0.21181 0.14649 -1.11111E-6 C 0.17448 -0.02778 0.16732 -0.10741 0.17774 -0.16111 C 0.12591 -0.28403 -0.04271 -0.75347 -0.16289 -0.78588 C -0.20104 -0.7963 -0.18984 -0.65069 -0.21914 -0.60555 C -0.37955 -0.35833 -0.5789 -0.14398 -0.76094 0.06111 C -0.74857 0.09722 -0.74661 0.1581 -0.72357 0.16945 C -0.62187 0.21921 -0.35872 0.1588 -0.26601 0.14445 C -0.21133 0.12523 -0.04857 0.12107 0.03086 0.01945 C 0.0375 0.01088 0.04232 -0.00092 0.04805 -0.01134 C -0.02982 -0.26713 0.03802 -0.08102 -0.32057 -0.275 C -0.59388 -0.42292 -0.49987 -0.40139 -0.68294 -0.41667 C -0.72734 -0.28125 -0.76992 -0.225 -0.66263 -0.05555 C -0.44297 0.29167 0.02943 0.36574 0.2418 0.46945 C 0.28907 0.49236 0.33138 0.53982 0.37617 0.575 C 0.37722 0.55741 0.37891 0.53982 0.3793 0.52222 C 0.38789 0.1787 0.42526 -0.09236 0.28399 -0.39167 C 0.22696 -0.51273 0.13776 -0.575 0.05586 -0.63611 C 0.01133 -0.66944 -0.03997 -0.65833 -0.08789 -0.66944 C -0.11028 -0.64815 -0.14127 -0.64375 -0.15508 -0.60555 C -0.21758 -0.43171 -0.21914 -0.1838 -0.23164 0.00833 C -0.22903 0.11019 -0.25013 0.22338 -0.22383 0.31389 C -0.12669 0.64653 0.20951 0.28982 0.26992 0.25833 C 0.35873 -0.0794 0.51732 -0.48889 0.42617 -0.90255 C 0.39336 -1.05208 0.29948 -1.14352 0.2168 -1.2081 C 0.15912 -1.25324 0.09076 -1.2118 0.02774 -1.21366 C -0.06263 -1.14514 -0.51549 -0.92106 -0.61276 -0.58611 C -0.64245 -0.48356 -0.62734 -0.35648 -0.63463 -0.24167 C -0.58151 -0.16296 -0.53958 -0.05116 -0.47526 -0.00555 C -0.30143 0.11759 -0.07982 0.03426 0.09336 0.00278 C 0.13425 -0.26551 0.13295 -0.22569 0.14024 -0.66111 C 0.14141 -0.72986 0.15925 -0.83009 0.12617 -0.86643 C 0.06706 -0.93171 -0.01237 -0.89236 -0.08164 -0.90532 C -0.15299 -0.82755 -0.24049 -0.78403 -0.2957 -0.67222 C -0.43242 -0.39444 -0.49622 -0.07523 -0.35807 0.24722 C -0.3164 0.34468 -0.23528 0.35833 -0.17383 0.41389 C -0.02018 0.39352 0.14089 0.43889 0.28711 0.35278 C 0.48151 0.2382 0.34818 -0.58241 0.33711 -0.61944 C 0.25157 -0.90856 0.04987 -0.86412 -0.08789 -0.87199 C -0.12539 -0.79143 -0.17864 -0.72755 -0.20039 -0.63055 C -0.25117 -0.40231 -0.23841 -0.12592 -0.12851 0.04722 C -0.09726 0.0963 -0.04622 0.0713 -0.00508 0.0831 C 0.27005 -0.1581 0.42266 -0.14352 0.4918 -0.73866 C 0.50209 -0.82708 0.44805 -0.90162 0.42617 -0.9831 C 0.36107 -0.96643 0.29128 -0.97963 0.23086 -0.9331 C 0.0767 -0.81435 0.08451 -0.65278 0.04024 -0.4 C 0.03659 -0.32986 0.0142 -0.2544 0.0293 -0.18889 C 0.03854 -0.1493 0.07474 -0.13981 0.09805 -0.15 C 0.24011 -0.21204 0.37513 -0.31667 0.51367 -0.4 C 0.52461 -0.475 0.54518 -0.54768 0.54649 -0.625 C 0.55248 -0.96528 0.17396 -0.80764 0.13086 -0.81366 C -0.04661 -0.67592 -0.05885 -0.72986 -0.15039 -0.41111 C -0.16354 -0.36528 -0.15976 -0.30926 -0.16445 -0.25856 C -0.12591 -0.21296 -0.09492 -0.12477 -0.04883 -0.12222 C 0.22526 -0.10741 0.20977 -0.14699 0.31524 -0.40278 C 0.29128 -0.51204 0.29492 -0.65741 0.24336 -0.73032 C 0.0388 -1.0206 -0.20442 -0.69699 -0.38463 -0.57222 C -0.44583 -0.43912 -0.66263 -0.12292 -0.59713 0.15556 C -0.57838 0.23542 -0.52057 0.2706 -0.4737 0.29445 C -0.40078 0.33079 -0.32278 0.31852 -0.24726 0.33056 C -0.12174 0.275 0.01172 0.25926 0.1293 0.16389 C 0.16302 0.13634 0.18099 0.05162 0.17774 -0.01389 C 0.16849 -0.20417 0.17617 -0.44514 0.09336 -0.56667 C -0.01471 -0.72523 -0.17955 -0.68148 -0.31588 -0.73866 C -0.37851 -0.70278 -0.45521 -0.70995 -0.50338 -0.63055 C -0.57786 -0.50787 -0.68932 -0.08472 -0.58151 0.10833 C -0.5095 0.23681 -0.39401 0.25255 -0.30039 0.325 C -0.24153 0.31945 -0.18021 0.33843 -0.12383 0.30833 C 0.03203 0.22477 0.02396 -0.00417 0.07149 -0.25 C 0.0668 -0.31852 0.08867 -0.41435 0.05742 -0.45555 C -0.00078 -0.53264 -0.0664 -0.38171 -0.0957 -0.32778 C -0.11054 -0.17083 -0.13646 -0.12407 -0.05039 0.00278 C -0.0332 0.02778 -0.00664 0.01574 0.01524 0.02222 C 0.01888 0.01945 0.02266 0.0169 0.02617 0.01389 C 0.02891 0.01134 0.03347 0.01088 0.03399 0.00556 C 0.03529 -0.00555 0.0319 -0.01667 0.03086 -0.02778 C 0.02722 -0.02708 0.02331 -0.02801 0.01992 -0.025 C 0.01055 -0.01667 0.00091 -0.00787 -0.00664 0.00556 C -0.01211 0.01505 -0.00924 0.01204 -0.01445 0.01644 L -0.01445 0.00833 " pathEditMode="relative" rAng="0" ptsTypes="AAAAAAAAAAAAAAAAAAAAAAAAAAAAAAAAAAAAAAAAAAAAAAAAAAAAAAAAAAAAAAAAAAAAAAAAAAAAAAAAAAAAAAAAAAAAAAAAAAAAAAAAAAAAAAAAAAAAAAAAAAAAAAAAAAAAAAAAAAAAAAAAAAAAAAAAAAAAAAAAAAAAAAAAAAAAAAAAAAAAAAAA">
                                      <p:cBhvr>
                                        <p:cTn id="8" dur="2000" fill="hold"/>
                                        <p:tgtEl>
                                          <p:spTgt spid="13"/>
                                        </p:tgtEl>
                                        <p:attrNameLst>
                                          <p:attrName>ppt_x</p:attrName>
                                          <p:attrName>ppt_y</p:attrName>
                                        </p:attrNameLst>
                                      </p:cBhvr>
                                      <p:rCtr x="-40000" y="-385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a:off x="6594101" y="3806372"/>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774294" y="2268538"/>
            <a:ext cx="9398406" cy="1200329"/>
          </a:xfrm>
          <a:prstGeom prst="rect">
            <a:avLst/>
          </a:prstGeom>
          <a:noFill/>
        </p:spPr>
        <p:txBody>
          <a:bodyPr wrap="square" rtlCol="0">
            <a:spAutoFit/>
          </a:bodyPr>
          <a:lstStyle/>
          <a:p>
            <a:r>
              <a:rPr lang="ja-JP" altLang="en-US" sz="2400" dirty="0"/>
              <a:t>（約</a:t>
            </a:r>
            <a:r>
              <a:rPr lang="en-US" altLang="ja-JP" sz="2400" dirty="0"/>
              <a:t>45</a:t>
            </a:r>
            <a:r>
              <a:rPr lang="ja-JP" altLang="en-US" sz="2400" dirty="0"/>
              <a:t>分間の攻撃を行うが破壊には至らず。小さく悪態を吐いた後に壁に向かって寝転がり、インタビューへの返答を行わなくなった）</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54406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初回インタビュー以降</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は一切のインタビューに応じなくなり、</a:t>
            </a:r>
            <a:r>
              <a:rPr lang="en-US" altLang="ja-JP" dirty="0">
                <a:ln w="28575" cap="rnd" cmpd="sng">
                  <a:noFill/>
                  <a:prstDash val="lgDashDotDot"/>
                  <a:bevel/>
                </a:ln>
                <a:solidFill>
                  <a:sysClr val="windowText" lastClr="000000"/>
                </a:solidFill>
              </a:rPr>
              <a:t>SCP-387-JP-A</a:t>
            </a:r>
            <a:r>
              <a:rPr lang="ja-JP" altLang="en-US" dirty="0">
                <a:ln w="28575" cap="rnd" cmpd="sng">
                  <a:noFill/>
                  <a:prstDash val="lgDashDotDot"/>
                  <a:bevel/>
                </a:ln>
                <a:solidFill>
                  <a:sysClr val="windowText" lastClr="000000"/>
                </a:solidFill>
              </a:rPr>
              <a:t>に関する調査は激しい抵抗から失敗に終わっています。提供する食事に薬剤を混入させた結果、全て</a:t>
            </a:r>
            <a:r>
              <a:rPr lang="en-US" altLang="ja-JP" dirty="0">
                <a:ln w="28575" cap="rnd" cmpd="sng">
                  <a:noFill/>
                  <a:prstDash val="lgDashDotDot"/>
                  <a:bevel/>
                </a:ln>
                <a:solidFill>
                  <a:sysClr val="windowText" lastClr="000000"/>
                </a:solidFill>
              </a:rPr>
              <a:t>SCP-387-JP-A-3</a:t>
            </a:r>
            <a:r>
              <a:rPr lang="ja-JP" altLang="en-US" dirty="0">
                <a:ln w="28575" cap="rnd" cmpd="sng">
                  <a:noFill/>
                  <a:prstDash val="lgDashDotDot"/>
                  <a:bevel/>
                </a:ln>
                <a:solidFill>
                  <a:sysClr val="windowText" lastClr="000000"/>
                </a:solidFill>
              </a:rPr>
              <a:t>によって感知されました。</a:t>
            </a:r>
          </a:p>
          <a:p>
            <a:r>
              <a:rPr lang="ja-JP" altLang="en-US" dirty="0">
                <a:ln w="28575" cap="rnd" cmpd="sng">
                  <a:noFill/>
                  <a:prstDash val="lgDashDotDot"/>
                  <a:bevel/>
                </a:ln>
                <a:solidFill>
                  <a:sysClr val="windowText" lastClr="000000"/>
                </a:solidFill>
              </a:rPr>
              <a:t>収容から</a:t>
            </a:r>
            <a:r>
              <a:rPr lang="en-US" altLang="ja-JP" dirty="0">
                <a:ln w="28575" cap="rnd" cmpd="sng">
                  <a:noFill/>
                  <a:prstDash val="lgDashDotDot"/>
                  <a:bevel/>
                </a:ln>
                <a:solidFill>
                  <a:sysClr val="windowText" lastClr="000000"/>
                </a:solidFill>
              </a:rPr>
              <a:t>8</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22</a:t>
            </a:r>
            <a:r>
              <a:rPr lang="ja-JP" altLang="en-US" dirty="0">
                <a:ln w="28575" cap="rnd" cmpd="sng">
                  <a:noFill/>
                  <a:prstDash val="lgDashDotDot"/>
                  <a:bevel/>
                </a:ln>
                <a:solidFill>
                  <a:sysClr val="windowText" lastClr="000000"/>
                </a:solidFill>
              </a:rPr>
              <a:t>日までに</a:t>
            </a:r>
            <a:r>
              <a:rPr lang="en-US" altLang="ja-JP" dirty="0">
                <a:ln w="28575" cap="rnd" cmpd="sng">
                  <a:noFill/>
                  <a:prstDash val="lgDashDotDot"/>
                  <a:bevel/>
                </a:ln>
                <a:solidFill>
                  <a:sysClr val="windowText" lastClr="000000"/>
                </a:solidFill>
              </a:rPr>
              <a:t>SCP-387-JP-A-3</a:t>
            </a:r>
            <a:r>
              <a:rPr lang="ja-JP" altLang="en-US" dirty="0">
                <a:ln w="28575" cap="rnd" cmpd="sng">
                  <a:noFill/>
                  <a:prstDash val="lgDashDotDot"/>
                  <a:bevel/>
                </a:ln>
                <a:solidFill>
                  <a:sysClr val="windowText" lastClr="000000"/>
                </a:solidFill>
              </a:rPr>
              <a:t>は</a:t>
            </a:r>
            <a:r>
              <a:rPr lang="en-US" altLang="ja-JP" dirty="0">
                <a:ln w="28575" cap="rnd" cmpd="sng">
                  <a:noFill/>
                  <a:prstDash val="lgDashDotDot"/>
                  <a:bevel/>
                </a:ln>
                <a:solidFill>
                  <a:sysClr val="windowText" lastClr="000000"/>
                </a:solidFill>
              </a:rPr>
              <a:t>27</a:t>
            </a:r>
            <a:r>
              <a:rPr lang="ja-JP" altLang="en-US" dirty="0">
                <a:ln w="28575" cap="rnd" cmpd="sng">
                  <a:noFill/>
                  <a:prstDash val="lgDashDotDot"/>
                  <a:bevel/>
                </a:ln>
                <a:solidFill>
                  <a:sysClr val="windowText" lastClr="000000"/>
                </a:solidFill>
              </a:rPr>
              <a:t>回の報告を行い、</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はその度に壁への攻撃を行いました。安全性を考慮する為エリア全体への補強が決定されました。同エリア内部では累計</a:t>
            </a:r>
            <a:r>
              <a:rPr lang="en-US" altLang="ja-JP" dirty="0">
                <a:ln w="28575" cap="rnd" cmpd="sng">
                  <a:noFill/>
                  <a:prstDash val="lgDashDotDot"/>
                  <a:bevel/>
                </a:ln>
                <a:solidFill>
                  <a:sysClr val="windowText" lastClr="000000"/>
                </a:solidFill>
              </a:rPr>
              <a:t>23</a:t>
            </a:r>
            <a:r>
              <a:rPr lang="ja-JP" altLang="en-US" dirty="0">
                <a:ln w="28575" cap="rnd" cmpd="sng">
                  <a:noFill/>
                  <a:prstDash val="lgDashDotDot"/>
                  <a:bevel/>
                </a:ln>
                <a:solidFill>
                  <a:sysClr val="windowText" lastClr="000000"/>
                </a:solidFill>
              </a:rPr>
              <a:t>人の</a:t>
            </a:r>
            <a:r>
              <a:rPr lang="en-US" altLang="ja-JP" dirty="0">
                <a:ln w="28575" cap="rnd" cmpd="sng">
                  <a:noFill/>
                  <a:prstDash val="lgDashDotDot"/>
                  <a:bevel/>
                </a:ln>
                <a:solidFill>
                  <a:sysClr val="windowText" lastClr="000000"/>
                </a:solidFill>
              </a:rPr>
              <a:t>D</a:t>
            </a:r>
            <a:r>
              <a:rPr lang="ja-JP" altLang="en-US" dirty="0">
                <a:ln w="28575" cap="rnd" cmpd="sng">
                  <a:noFill/>
                  <a:prstDash val="lgDashDotDot"/>
                  <a:bevel/>
                </a:ln>
                <a:solidFill>
                  <a:sysClr val="windowText" lastClr="000000"/>
                </a:solidFill>
              </a:rPr>
              <a:t>クラス職員並びに軽度の収容違反による</a:t>
            </a:r>
            <a:r>
              <a:rPr lang="en-US" altLang="ja-JP" dirty="0">
                <a:ln w="28575" cap="rnd" cmpd="sng">
                  <a:noFill/>
                  <a:prstDash val="lgDashDotDot"/>
                  <a:bevel/>
                </a:ln>
                <a:solidFill>
                  <a:sysClr val="windowText" lastClr="000000"/>
                </a:solidFill>
              </a:rPr>
              <a:t>2</a:t>
            </a:r>
            <a:r>
              <a:rPr lang="ja-JP" altLang="en-US" dirty="0">
                <a:ln w="28575" cap="rnd" cmpd="sng">
                  <a:noFill/>
                  <a:prstDash val="lgDashDotDot"/>
                  <a:bevel/>
                </a:ln>
                <a:solidFill>
                  <a:sysClr val="windowText" lastClr="000000"/>
                </a:solidFill>
              </a:rPr>
              <a:t>名の財団職員が心停止状態に陥ったのを確認済みです。</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2" name="楕円 1">
            <a:extLst>
              <a:ext uri="{FF2B5EF4-FFF2-40B4-BE49-F238E27FC236}">
                <a16:creationId xmlns:a16="http://schemas.microsoft.com/office/drawing/2014/main" id="{618D47A9-B798-F21D-4DBB-D4B580CF9F03}"/>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1233714" y="13679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3183908" y="1281935"/>
            <a:ext cx="8214663" cy="707886"/>
          </a:xfrm>
          <a:prstGeom prst="rect">
            <a:avLst/>
          </a:prstGeom>
          <a:noFill/>
        </p:spPr>
        <p:txBody>
          <a:bodyPr wrap="square" rtlCol="0">
            <a:spAutoFit/>
          </a:bodyPr>
          <a:lstStyle/>
          <a:p>
            <a:r>
              <a:rPr kumimoji="1" lang="ja-JP" altLang="en-US" sz="4000" dirty="0">
                <a:latin typeface="游明朝" panose="02020400000000000000" pitchFamily="18" charset="-128"/>
                <a:ea typeface="游明朝" panose="02020400000000000000" pitchFamily="18" charset="-128"/>
              </a:rPr>
              <a:t>・・・</a:t>
            </a: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1303646" y="30650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2937164" y="30374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1094511" y="23275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3183908" y="23170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94742" y="1897008"/>
            <a:ext cx="1557886" cy="1557886"/>
          </a:xfrm>
          <a:prstGeom prst="rect">
            <a:avLst/>
          </a:prstGeom>
        </p:spPr>
      </p:pic>
    </p:spTree>
    <p:extLst>
      <p:ext uri="{BB962C8B-B14F-4D97-AF65-F5344CB8AC3E}">
        <p14:creationId xmlns:p14="http://schemas.microsoft.com/office/powerpoint/2010/main" val="91675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インタビュー</a:t>
            </a:r>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1396668" y="1824840"/>
            <a:ext cx="8214663" cy="1938992"/>
          </a:xfrm>
          <a:prstGeom prst="rect">
            <a:avLst/>
          </a:prstGeom>
          <a:noFill/>
        </p:spPr>
        <p:txBody>
          <a:bodyPr wrap="square" rtlCol="0">
            <a:spAutoFit/>
          </a:bodyPr>
          <a:lstStyle/>
          <a:p>
            <a:r>
              <a:rPr kumimoji="1" lang="ja-JP" altLang="en-US" sz="4000" dirty="0">
                <a:latin typeface="游明朝" panose="02020400000000000000" pitchFamily="18" charset="-128"/>
                <a:ea typeface="游明朝" panose="02020400000000000000" pitchFamily="18" charset="-128"/>
              </a:rPr>
              <a:t>以下は</a:t>
            </a:r>
            <a:r>
              <a:rPr kumimoji="1" lang="en-US" altLang="ja-JP" sz="4000" dirty="0">
                <a:latin typeface="游明朝" panose="02020400000000000000" pitchFamily="18" charset="-128"/>
                <a:ea typeface="游明朝" panose="02020400000000000000" pitchFamily="18" charset="-128"/>
              </a:rPr>
              <a:t>8</a:t>
            </a:r>
            <a:r>
              <a:rPr kumimoji="1" lang="ja-JP" altLang="en-US" sz="4000" dirty="0">
                <a:latin typeface="游明朝" panose="02020400000000000000" pitchFamily="18" charset="-128"/>
                <a:ea typeface="游明朝" panose="02020400000000000000" pitchFamily="18" charset="-128"/>
              </a:rPr>
              <a:t>月</a:t>
            </a:r>
            <a:r>
              <a:rPr kumimoji="1" lang="en-US" altLang="ja-JP" sz="4000" dirty="0">
                <a:latin typeface="游明朝" panose="02020400000000000000" pitchFamily="18" charset="-128"/>
                <a:ea typeface="游明朝" panose="02020400000000000000" pitchFamily="18" charset="-128"/>
              </a:rPr>
              <a:t>22</a:t>
            </a:r>
            <a:r>
              <a:rPr kumimoji="1" lang="ja-JP" altLang="en-US" sz="4000" dirty="0">
                <a:latin typeface="游明朝" panose="02020400000000000000" pitchFamily="18" charset="-128"/>
                <a:ea typeface="游明朝" panose="02020400000000000000" pitchFamily="18" charset="-128"/>
              </a:rPr>
              <a:t>日に撮影された収容</a:t>
            </a:r>
            <a:r>
              <a:rPr kumimoji="1" lang="en-US" altLang="ja-JP" sz="4000" dirty="0">
                <a:latin typeface="游明朝" panose="02020400000000000000" pitchFamily="18" charset="-128"/>
                <a:ea typeface="游明朝" panose="02020400000000000000" pitchFamily="18" charset="-128"/>
              </a:rPr>
              <a:t>SCP-387-JP</a:t>
            </a:r>
            <a:r>
              <a:rPr kumimoji="1" lang="ja-JP" altLang="en-US" sz="4000" dirty="0">
                <a:latin typeface="游明朝" panose="02020400000000000000" pitchFamily="18" charset="-128"/>
                <a:ea typeface="游明朝" panose="02020400000000000000" pitchFamily="18" charset="-128"/>
              </a:rPr>
              <a:t>エリア内部の映像記録です。</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Tree>
    <p:extLst>
      <p:ext uri="{BB962C8B-B14F-4D97-AF65-F5344CB8AC3E}">
        <p14:creationId xmlns:p14="http://schemas.microsoft.com/office/powerpoint/2010/main" val="194893089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2" name="楕円 1">
            <a:extLst>
              <a:ext uri="{FF2B5EF4-FFF2-40B4-BE49-F238E27FC236}">
                <a16:creationId xmlns:a16="http://schemas.microsoft.com/office/drawing/2014/main" id="{618D47A9-B798-F21D-4DBB-D4B580CF9F03}"/>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SCP-387-JP-3</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近くに君の助けを求めている人がいるよ！</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3326154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説明</a:t>
            </a:r>
          </a:p>
        </p:txBody>
      </p:sp>
      <p:sp>
        <p:nvSpPr>
          <p:cNvPr id="2" name="楕円 1">
            <a:extLst>
              <a:ext uri="{FF2B5EF4-FFF2-40B4-BE49-F238E27FC236}">
                <a16:creationId xmlns:a16="http://schemas.microsoft.com/office/drawing/2014/main" id="{E2955CC1-0330-B712-A7D8-D83FACF62AF9}"/>
              </a:ext>
            </a:extLst>
          </p:cNvPr>
          <p:cNvSpPr/>
          <p:nvPr/>
        </p:nvSpPr>
        <p:spPr>
          <a:xfrm rot="3600000">
            <a:off x="3136759" y="3319782"/>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3" name="楕円 2">
            <a:extLst>
              <a:ext uri="{FF2B5EF4-FFF2-40B4-BE49-F238E27FC236}">
                <a16:creationId xmlns:a16="http://schemas.microsoft.com/office/drawing/2014/main" id="{607E5A7F-851A-29F9-1C5B-349C9A3DC4B7}"/>
              </a:ext>
            </a:extLst>
          </p:cNvPr>
          <p:cNvSpPr/>
          <p:nvPr/>
        </p:nvSpPr>
        <p:spPr>
          <a:xfrm rot="3600000">
            <a:off x="4007878" y="3028413"/>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6" name="楕円 5">
            <a:extLst>
              <a:ext uri="{FF2B5EF4-FFF2-40B4-BE49-F238E27FC236}">
                <a16:creationId xmlns:a16="http://schemas.microsoft.com/office/drawing/2014/main" id="{871E3304-7A11-CDEE-DC47-9BD73CBD7BC6}"/>
              </a:ext>
            </a:extLst>
          </p:cNvPr>
          <p:cNvSpPr/>
          <p:nvPr/>
        </p:nvSpPr>
        <p:spPr>
          <a:xfrm rot="3600000">
            <a:off x="4007879" y="3627916"/>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7" name="楕円 6">
            <a:extLst>
              <a:ext uri="{FF2B5EF4-FFF2-40B4-BE49-F238E27FC236}">
                <a16:creationId xmlns:a16="http://schemas.microsoft.com/office/drawing/2014/main" id="{E9A25D1F-2A33-9248-9222-88BC8D5F3F01}"/>
              </a:ext>
            </a:extLst>
          </p:cNvPr>
          <p:cNvSpPr/>
          <p:nvPr/>
        </p:nvSpPr>
        <p:spPr>
          <a:xfrm rot="3600000">
            <a:off x="2276115" y="3628970"/>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13" name="楕円 12">
            <a:extLst>
              <a:ext uri="{FF2B5EF4-FFF2-40B4-BE49-F238E27FC236}">
                <a16:creationId xmlns:a16="http://schemas.microsoft.com/office/drawing/2014/main" id="{98600801-485B-709B-FEFF-8A0D4D6702E0}"/>
              </a:ext>
            </a:extLst>
          </p:cNvPr>
          <p:cNvSpPr/>
          <p:nvPr/>
        </p:nvSpPr>
        <p:spPr>
          <a:xfrm>
            <a:off x="973336" y="123015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7A0697C-E1EE-377A-885A-66690D25F3F1}"/>
              </a:ext>
            </a:extLst>
          </p:cNvPr>
          <p:cNvSpPr/>
          <p:nvPr/>
        </p:nvSpPr>
        <p:spPr>
          <a:xfrm>
            <a:off x="891762" y="123015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059936"/>
            <a:ext cx="10393680" cy="277853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t>SCP-2316</a:t>
            </a:r>
            <a:r>
              <a:rPr lang="ja-JP" altLang="en-US" sz="3200" dirty="0"/>
              <a:t>は強力な認識災害的影響を帯びています。</a:t>
            </a:r>
            <a:endParaRPr lang="en-US" altLang="ja-JP" sz="3200" dirty="0"/>
          </a:p>
          <a:p>
            <a:pPr algn="ctr"/>
            <a:r>
              <a:rPr kumimoji="1" lang="en-US" altLang="ja-JP" sz="3200" dirty="0"/>
              <a:t>Scp-2316</a:t>
            </a:r>
            <a:r>
              <a:rPr kumimoji="1" lang="ja-JP" altLang="en-US" sz="3200" dirty="0"/>
              <a:t>を視認した人間がその性質の一部を認識している、あるいは</a:t>
            </a:r>
            <a:r>
              <a:rPr kumimoji="1" lang="en-US" altLang="ja-JP" sz="3200" dirty="0"/>
              <a:t>[</a:t>
            </a:r>
            <a:r>
              <a:rPr kumimoji="1" lang="ja-JP" altLang="en-US" sz="3200" dirty="0"/>
              <a:t>認識災害により除去</a:t>
            </a:r>
            <a:r>
              <a:rPr kumimoji="1" lang="en-US" altLang="ja-JP" sz="3200" dirty="0"/>
              <a:t>][</a:t>
            </a:r>
            <a:r>
              <a:rPr kumimoji="1" lang="ja-JP" altLang="en-US" sz="3200" dirty="0"/>
              <a:t>自動メッセージ</a:t>
            </a:r>
            <a:r>
              <a:rPr kumimoji="1" lang="en-US" altLang="ja-JP" sz="3200" dirty="0"/>
              <a:t>:</a:t>
            </a:r>
            <a:r>
              <a:rPr kumimoji="1" lang="ja-JP" altLang="en-US" sz="3200" dirty="0"/>
              <a:t>無効</a:t>
            </a:r>
            <a:r>
              <a:rPr kumimoji="1" lang="en-US" altLang="ja-JP" sz="3200" dirty="0"/>
              <a:t>]</a:t>
            </a:r>
            <a:r>
              <a:rPr kumimoji="1" lang="ja-JP" altLang="en-US" sz="3200" dirty="0"/>
              <a:t>に在籍していた過去がある場合、その人物を知人であると思い込みます。</a:t>
            </a:r>
          </a:p>
        </p:txBody>
      </p:sp>
      <p:sp>
        <p:nvSpPr>
          <p:cNvPr id="17" name="正方形/長方形 16">
            <a:extLst>
              <a:ext uri="{FF2B5EF4-FFF2-40B4-BE49-F238E27FC236}">
                <a16:creationId xmlns:a16="http://schemas.microsoft.com/office/drawing/2014/main" id="{03409CEE-14BE-6073-12DA-909659F646AD}"/>
              </a:ext>
            </a:extLst>
          </p:cNvPr>
          <p:cNvSpPr/>
          <p:nvPr/>
        </p:nvSpPr>
        <p:spPr>
          <a:xfrm>
            <a:off x="-39624" y="-69773"/>
            <a:ext cx="12231624" cy="6927773"/>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2800" dirty="0">
                <a:ln>
                  <a:solidFill>
                    <a:schemeClr val="bg1"/>
                  </a:solidFill>
                  <a:prstDash val="lgDashDot"/>
                </a:ln>
              </a:rPr>
              <a:t>彼らは嘘をついている。彼らは彼らが誰なのか本当はよく分かってる。 認識災害があるのは事実だけれど、それは彼らが助けを求めるための手段でしかない。みんなに自分たちが何者なのか、何者だったのかを知ってもらうための手段なんだ。</a:t>
            </a:r>
            <a:endParaRPr kumimoji="1" lang="ja-JP" altLang="en-US" sz="2800" dirty="0">
              <a:ln>
                <a:solidFill>
                  <a:schemeClr val="bg1"/>
                </a:solidFill>
                <a:prstDash val="lgDashDot"/>
              </a:ln>
            </a:endParaRPr>
          </a:p>
        </p:txBody>
      </p:sp>
    </p:spTree>
    <p:extLst>
      <p:ext uri="{BB962C8B-B14F-4D97-AF65-F5344CB8AC3E}">
        <p14:creationId xmlns:p14="http://schemas.microsoft.com/office/powerpoint/2010/main" val="1400738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6" presetClass="exit" presetSubtype="32" repeatCount="indefinite" fill="hold" grpId="0" nodeType="withEffect">
                                  <p:stCondLst>
                                    <p:cond delay="0"/>
                                  </p:stCondLst>
                                  <p:childTnLst>
                                    <p:animEffect transition="out" filter="circle(out)">
                                      <p:cBhvr>
                                        <p:cTn id="8" dur="2000"/>
                                        <p:tgtEl>
                                          <p:spTgt spid="13"/>
                                        </p:tgtEl>
                                      </p:cBhvr>
                                    </p:animEffect>
                                    <p:set>
                                      <p:cBhvr>
                                        <p:cTn id="9" dur="1" fill="hold">
                                          <p:stCondLst>
                                            <p:cond delay="1999"/>
                                          </p:stCondLst>
                                        </p:cTn>
                                        <p:tgtEl>
                                          <p:spTgt spid="13"/>
                                        </p:tgtEl>
                                        <p:attrNameLst>
                                          <p:attrName>style.visibility</p:attrName>
                                        </p:attrNameLst>
                                      </p:cBhvr>
                                      <p:to>
                                        <p:strVal val="hidden"/>
                                      </p:to>
                                    </p:set>
                                  </p:childTnLst>
                                </p:cTn>
                              </p:par>
                              <p:par>
                                <p:cTn id="10" presetID="6" presetClass="exit" presetSubtype="32" repeatCount="indefinite" fill="hold" grpId="0" nodeType="withEffect">
                                  <p:stCondLst>
                                    <p:cond delay="1000"/>
                                  </p:stCondLst>
                                  <p:childTnLst>
                                    <p:animEffect transition="out" filter="circle(out)">
                                      <p:cBhvr>
                                        <p:cTn id="11" dur="2000"/>
                                        <p:tgtEl>
                                          <p:spTgt spid="14"/>
                                        </p:tgtEl>
                                      </p:cBhvr>
                                    </p:animEffect>
                                    <p:set>
                                      <p:cBhvr>
                                        <p:cTn id="12" dur="1" fill="hold">
                                          <p:stCondLst>
                                            <p:cond delay="1999"/>
                                          </p:stCondLst>
                                        </p:cTn>
                                        <p:tgtEl>
                                          <p:spTgt spid="14"/>
                                        </p:tgtEl>
                                        <p:attrNameLst>
                                          <p:attrName>style.visibility</p:attrName>
                                        </p:attrNameLst>
                                      </p:cBhvr>
                                      <p:to>
                                        <p:strVal val="hidden"/>
                                      </p:to>
                                    </p:set>
                                  </p:childTnLst>
                                </p:cTn>
                              </p:par>
                              <p:par>
                                <p:cTn id="13" presetID="9" presetClass="entr" presetSubtype="0" repeatCount="800" fill="hold" grpId="0" nodeType="withEffect">
                                  <p:stCondLst>
                                    <p:cond delay="80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par>
                          <p:cTn id="16" fill="hold">
                            <p:stCondLst>
                              <p:cond delay="3511"/>
                            </p:stCondLst>
                            <p:childTnLst>
                              <p:par>
                                <p:cTn id="17" presetID="35" presetClass="emph" presetSubtype="0" fill="hold" grpId="1" nodeType="afterEffect">
                                  <p:stCondLst>
                                    <p:cond delay="0"/>
                                  </p:stCondLst>
                                  <p:childTnLst>
                                    <p:anim calcmode="discrete" valueType="str">
                                      <p:cBhvr>
                                        <p:cTn id="18" dur="2289" fill="hold"/>
                                        <p:tgtEl>
                                          <p:spTgt spid="17"/>
                                        </p:tgtEl>
                                        <p:attrNameLst>
                                          <p:attrName>style.visibility</p:attrName>
                                        </p:attrNameLst>
                                      </p:cBhvr>
                                      <p:tavLst>
                                        <p:tav tm="0">
                                          <p:val>
                                            <p:strVal val="hidden"/>
                                          </p:val>
                                        </p:tav>
                                        <p:tav tm="50000">
                                          <p:val>
                                            <p:strVal val="visible"/>
                                          </p:val>
                                        </p:tav>
                                      </p:tavLst>
                                    </p:anim>
                                  </p:childTnLst>
                                </p:cTn>
                              </p:par>
                            </p:childTnLst>
                          </p:cTn>
                        </p:par>
                        <p:par>
                          <p:cTn id="19" fill="hold">
                            <p:stCondLst>
                              <p:cond delay="5800"/>
                            </p:stCondLst>
                            <p:childTnLst>
                              <p:par>
                                <p:cTn id="20" presetID="1" presetClass="exit" presetSubtype="0" fill="hold" grpId="2" nodeType="afterEffect">
                                  <p:stCondLst>
                                    <p:cond delay="0"/>
                                  </p:stCondLst>
                                  <p:childTnLst>
                                    <p:set>
                                      <p:cBhvr>
                                        <p:cTn id="21"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5" grpId="0"/>
      <p:bldP spid="17" grpId="0" animBg="1"/>
      <p:bldP spid="17" grpId="1" animBg="1"/>
      <p:bldP spid="17" grpId="2"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a:off x="6594101" y="3806372"/>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369332"/>
          </a:xfrm>
          <a:prstGeom prst="rect">
            <a:avLst/>
          </a:prstGeom>
          <a:noFill/>
        </p:spPr>
        <p:txBody>
          <a:bodyPr wrap="square" rtlCol="0">
            <a:spAutoFit/>
          </a:bodyPr>
          <a:lstStyle/>
          <a:p>
            <a:r>
              <a:rPr lang="en-US" altLang="ja-JP" dirty="0"/>
              <a:t>(</a:t>
            </a:r>
            <a:r>
              <a:rPr lang="ja-JP" altLang="en-US" dirty="0"/>
              <a:t>壁を叩き続ける</a:t>
            </a:r>
            <a:r>
              <a:rPr lang="en-US" altLang="ja-JP" dirty="0"/>
              <a:t>)</a:t>
            </a:r>
            <a:r>
              <a:rPr lang="ja-JP" altLang="en-US" dirty="0"/>
              <a:t>わ、分かってる</a:t>
            </a:r>
            <a:r>
              <a:rPr lang="en-US" altLang="ja-JP" dirty="0"/>
              <a:t>…</a:t>
            </a:r>
            <a:r>
              <a:rPr lang="ja-JP" altLang="en-US" dirty="0"/>
              <a:t>おい！マジで開けろ！開けてくれよ！</a:t>
            </a:r>
            <a:endParaRPr kumimoji="1" lang="ja-JP" altLang="en-US" sz="24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4191063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0899 -0.00555 L 0.00899 -0.00532 C -0.0612 -0.11481 -0.16614 -0.27963 -0.22383 -0.30579 C -0.65742 -0.50278 -0.50234 -0.39884 -0.70325 -0.54167 L -0.32838 -0.71921 C -0.09153 -0.83217 -0.19349 -0.79398 -0.05664 -0.84143 C -0.10247 -0.78032 -0.1431 -0.70486 -0.19414 -0.65833 C -0.3026 -0.56018 -0.41966 -0.49583 -0.53138 -0.41111 C -0.57018 -0.38194 -0.60755 -0.34815 -0.64557 -0.31667 C -0.62057 -0.29167 -0.59922 -0.24653 -0.57057 -0.24167 C -0.07213 -0.15926 -0.13867 -0.17106 0.2293 -0.30833 C 0.3668 -0.52824 0.32318 -0.42592 -0.10664 -0.36667 C -0.44362 -0.32037 -0.77929 -0.25 -1.11575 -0.1919 C -1.18398 -0.16296 -1.36979 -0.19421 -1.32044 -0.10579 C -1.23528 0.04722 -1.0914 0.05394 -0.97044 0.06945 C -0.63971 0.11158 -0.30716 0.06736 0.02461 0.06667 C 0.10795 0.01482 0.26836 0.06736 0.27461 -0.08889 C 0.2819 -0.2669 0.13867 -0.37037 0.04492 -0.43333 C -0.25521 -0.63518 -0.57578 -0.72384 -0.88607 -0.86921 C -1.00169 -0.86829 -1.12383 -0.93426 -1.23294 -0.86643 C -1.26927 -0.84398 -1.25416 -0.6831 -1.21732 -0.66389 C -0.88958 -0.49305 -0.54557 -0.44352 -0.20976 -0.33356 C -0.08685 -0.36759 0.07227 -0.27755 0.15899 -0.43611 C 0.21654 -0.5412 0.1487 -0.7956 0.07149 -0.84699 C -0.11146 -0.96921 -0.31914 -0.87292 -0.51432 -0.88588 C -0.672 -0.74977 -0.87851 -0.72176 -0.98763 -0.47778 C -1.04635 -0.34653 -0.9957 -0.07662 -0.91419 0.00833 C -0.70534 0.2257 -0.44557 0.22315 -0.21133 0.33056 C -0.05039 0.28889 0.14545 0.3882 0.27149 0.20533 C 0.5625 -0.2162 0.11003 -0.75995 0.02305 -0.91366 C -0.62357 -0.22708 -0.75299 -0.57268 -0.4362 0.62222 C -0.41315 0.70949 -0.35286 0.7463 -0.3112 0.80833 C -0.21067 0.17292 -0.12747 -0.1618 -0.26289 -0.94977 C -0.28659 -1.08819 -0.41067 -1.07014 -0.48463 -1.13032 C -0.67317 -0.74676 -1.03021 -0.3412 -0.822 0.30833 C -0.75442 0.51921 -0.58984 0.56389 -0.4737 0.69167 C -0.35338 0.54815 -0.18125 0.4882 -0.11289 0.26088 C 0.08568 -0.39792 0.0655 -0.71435 0.04805 -1.25532 C -0.23958 -0.81273 -0.42474 -0.70671 -0.36588 0.16389 C -0.3556 0.3169 -0.22747 0.34908 -0.1582 0.44167 C -0.00495 0.3412 0.62904 0.14445 0.39024 -0.60555 C 0.32214 -0.81967 0.11524 -0.66296 -0.02226 -0.69167 C -0.05768 -0.66759 -0.67344 -0.45787 -0.53307 0.05 C -0.48815 0.2125 -0.34453 0.18704 -0.25039 0.25556 C -0.0306 0.07199 0.21042 -0.04653 0.40899 -0.29467 C 0.47878 -0.38171 0.54505 -0.56157 0.51836 -0.70555 C 0.49505 -0.83194 0.37774 -0.79792 0.30742 -0.84421 C 0.20222 -0.825 -0.27487 -0.87523 -0.41588 -0.55278 C -0.44765 -0.48032 -0.43151 -0.3713 -0.43932 -0.28055 C -0.23633 -0.2463 -0.03385 -0.16342 0.16992 -0.17778 C 0.29948 -0.18704 0.53854 -0.12014 0.54649 -0.35 C 0.55612 -0.62592 0.31211 -0.71273 0.19492 -0.89421 C -0.04518 -0.88032 -0.28971 -0.93611 -0.52526 -0.85255 C -0.63672 -0.81319 -0.75703 -0.70926 -0.81575 -0.53611 C -0.84544 -0.44884 -0.7737 -0.31342 -0.71888 -0.28333 C -0.56471 -0.19907 -0.39713 -0.24074 -0.23633 -0.21967 C -0.1181 -0.2669 0.01172 -0.25926 0.11836 -0.36134 C 0.15469 -0.39583 0.17513 -0.54375 0.13867 -0.57778 C -0.00911 -0.7162 -0.18528 -0.72384 -0.34713 -0.79699 C -0.51836 -0.71921 -0.70208 -0.70139 -0.86107 -0.56389 C -0.91601 -0.51643 -0.98971 -0.35833 -0.94844 -0.27778 C -0.84179 -0.06967 -0.66419 -0.02778 -0.52213 0.09722 C -0.20898 0.09445 0.13347 0.35046 0.31367 -0.21967 C 0.34714 -0.32523 0.3293 -0.46018 0.33711 -0.58055 C -0.02357 -0.78819 0.0056 -0.8544 -0.45169 -0.61111 C -0.50482 -0.5831 -0.53307 -0.47778 -0.5737 -0.41111 C -0.56015 -0.28264 -0.59088 -0.10648 -0.53307 -0.025 C -0.26224 0.35533 0.30157 0.11458 0.54649 0.07778 C 0.44909 -0.15092 0.40052 -0.48704 0.2543 -0.60833 C -0.09557 -0.89838 -0.23815 -0.73958 -0.48463 -0.54444 C -0.50026 -0.43611 -0.54062 -0.33009 -0.53138 -0.21967 C -0.47851 0.41759 0.07578 0.09144 0.24961 0.09722 C 0.29545 0.02847 0.35977 -0.01366 0.38711 -0.10833 C 0.53867 -0.63356 0.13568 -0.62407 -0.04883 -0.75532 C -0.18841 -0.7331 -0.33203 -0.75116 -0.46745 -0.68912 C -0.56953 -0.6419 -0.6707 -0.30926 -0.55495 -0.14722 C -0.45599 -0.00903 -0.31224 -0.02708 -0.19101 0.03333 C -0.02487 -0.00301 0.15143 0.03218 0.30742 -0.075 C 0.37318 -0.12037 0.34597 -0.69352 0.33867 -0.70278 C 0.2586 -0.80833 0.13972 -0.73217 0.04024 -0.74699 C -0.13919 -0.56967 -0.42578 -0.4831 -0.2832 0.06111 C -0.24205 0.21736 -0.12695 0.26667 -0.04883 0.36945 C -0.00195 0.3287 0.078 0.33658 0.0918 0.24722 C 0.25469 -0.80347 0.19297 -0.80069 0.0168 -1.59699 C -0.06758 -1.5831 -0.17695 -1.66296 -0.23633 -1.55532 C -0.35755 -1.33518 -0.37851 -0.27222 -0.38776 -0.09167 C -0.38984 0.14537 -0.39531 0.38241 -0.39401 0.61945 C -0.39375 0.68542 -0.38815 0.88195 -0.38307 0.81667 C -0.33919 0.24259 -0.27695 -0.91088 -0.27695 -0.91065 C -0.27226 -1.07292 -0.26497 -1.23472 -0.26289 -1.39699 C -0.26276 -1.40208 -0.27005 -1.3963 -0.2707 -1.39143 C -0.28971 -1.23495 -0.30403 -1.07662 -0.32057 -0.91921 C -0.32161 -0.89051 -0.39297 0.16482 -0.30508 0.36111 C -0.25963 0.46204 -0.16549 0.43333 -0.0957 0.46945 C -0.02864 0.09815 0.20261 -0.61273 -0.13164 -0.94977 C -0.29635 -1.1162 -0.50963 -0.99606 -0.69857 -1.01921 C -0.80521 -0.86435 -0.92317 -0.76458 -0.87513 -0.43055 C -0.8582 -0.3118 -0.77409 -0.26389 -0.72357 -0.18055 C -0.43151 -0.25116 -0.13567 -0.28333 0.15274 -0.39167 C 0.21862 -0.41643 0.2819 -0.48518 0.32617 -0.575 C 0.35664 -0.6368 0.34909 -0.73403 0.36055 -0.81366 C 0.31211 -0.9331 0.29115 -1.11296 0.21524 -1.17199 C -0.15325 -1.4588 -0.36315 -1.13171 -0.69544 -0.88032 C -0.77591 -0.5412 -0.94245 -0.18055 -0.70638 0.16644 C -0.62526 0.28611 -0.49922 0.23681 -0.39557 0.27199 C -0.18567 0.21968 -0.06888 0.21181 0.14649 -1.11111E-6 C 0.17448 -0.02778 0.16732 -0.10741 0.17774 -0.16111 C 0.12591 -0.28403 -0.04271 -0.75347 -0.16289 -0.78588 C -0.20104 -0.7963 -0.18984 -0.65069 -0.21914 -0.60555 C -0.37955 -0.35833 -0.5789 -0.14398 -0.76094 0.06111 C -0.74857 0.09722 -0.74661 0.1581 -0.72357 0.16945 C -0.62187 0.21921 -0.35872 0.1588 -0.26601 0.14445 C -0.21133 0.12523 -0.04857 0.12107 0.03086 0.01945 C 0.0375 0.01088 0.04232 -0.00092 0.04805 -0.01134 C -0.02982 -0.26713 0.03802 -0.08102 -0.32057 -0.275 C -0.59388 -0.42292 -0.49987 -0.40139 -0.68294 -0.41667 C -0.72734 -0.28125 -0.76992 -0.225 -0.66263 -0.05555 C -0.44297 0.29167 0.02943 0.36574 0.2418 0.46945 C 0.28907 0.49236 0.33138 0.53982 0.37617 0.575 C 0.37722 0.55741 0.37891 0.53982 0.3793 0.52222 C 0.38789 0.1787 0.42526 -0.09236 0.28399 -0.39167 C 0.22696 -0.51273 0.13776 -0.575 0.05586 -0.63611 C 0.01133 -0.66944 -0.03997 -0.65833 -0.08789 -0.66944 C -0.11028 -0.64815 -0.14127 -0.64375 -0.15508 -0.60555 C -0.21758 -0.43171 -0.21914 -0.1838 -0.23164 0.00833 C -0.22903 0.11019 -0.25013 0.22338 -0.22383 0.31389 C -0.12669 0.64653 0.20951 0.28982 0.26992 0.25833 C 0.35873 -0.0794 0.51732 -0.48889 0.42617 -0.90255 C 0.39336 -1.05208 0.29948 -1.14352 0.2168 -1.2081 C 0.15912 -1.25324 0.09076 -1.2118 0.02774 -1.21366 C -0.06263 -1.14514 -0.51549 -0.92106 -0.61276 -0.58611 C -0.64245 -0.48356 -0.62734 -0.35648 -0.63463 -0.24167 C -0.58151 -0.16296 -0.53958 -0.05116 -0.47526 -0.00555 C -0.30143 0.11759 -0.07982 0.03426 0.09336 0.00278 C 0.13425 -0.26551 0.13295 -0.22569 0.14024 -0.66111 C 0.14141 -0.72986 0.15925 -0.83009 0.12617 -0.86643 C 0.06706 -0.93171 -0.01237 -0.89236 -0.08164 -0.90532 C -0.15299 -0.82755 -0.24049 -0.78403 -0.2957 -0.67222 C -0.43242 -0.39444 -0.49622 -0.07523 -0.35807 0.24722 C -0.3164 0.34468 -0.23528 0.35833 -0.17383 0.41389 C -0.02018 0.39352 0.14089 0.43889 0.28711 0.35278 C 0.48151 0.2382 0.34818 -0.58241 0.33711 -0.61944 C 0.25157 -0.90856 0.04987 -0.86412 -0.08789 -0.87199 C -0.12539 -0.79143 -0.17864 -0.72755 -0.20039 -0.63055 C -0.25117 -0.40231 -0.23841 -0.12592 -0.12851 0.04722 C -0.09726 0.0963 -0.04622 0.0713 -0.00508 0.0831 C 0.27005 -0.1581 0.42266 -0.14352 0.4918 -0.73866 C 0.50209 -0.82708 0.44805 -0.90162 0.42617 -0.9831 C 0.36107 -0.96643 0.29128 -0.97963 0.23086 -0.9331 C 0.0767 -0.81435 0.08451 -0.65278 0.04024 -0.4 C 0.03659 -0.32986 0.0142 -0.2544 0.0293 -0.18889 C 0.03854 -0.1493 0.07474 -0.13981 0.09805 -0.15 C 0.24011 -0.21204 0.37513 -0.31667 0.51367 -0.4 C 0.52461 -0.475 0.54518 -0.54768 0.54649 -0.625 C 0.55248 -0.96528 0.17396 -0.80764 0.13086 -0.81366 C -0.04661 -0.67592 -0.05885 -0.72986 -0.15039 -0.41111 C -0.16354 -0.36528 -0.15976 -0.30926 -0.16445 -0.25856 C -0.12591 -0.21296 -0.09492 -0.12477 -0.04883 -0.12222 C 0.22526 -0.10741 0.20977 -0.14699 0.31524 -0.40278 C 0.29128 -0.51204 0.29492 -0.65741 0.24336 -0.73032 C 0.0388 -1.0206 -0.20442 -0.69699 -0.38463 -0.57222 C -0.44583 -0.43912 -0.66263 -0.12292 -0.59713 0.15556 C -0.57838 0.23542 -0.52057 0.2706 -0.4737 0.29445 C -0.40078 0.33079 -0.32278 0.31852 -0.24726 0.33056 C -0.12174 0.275 0.01172 0.25926 0.1293 0.16389 C 0.16302 0.13634 0.18099 0.05162 0.17774 -0.01389 C 0.16849 -0.20417 0.17617 -0.44514 0.09336 -0.56667 C -0.01471 -0.72523 -0.17955 -0.68148 -0.31588 -0.73866 C -0.37851 -0.70278 -0.45521 -0.70995 -0.50338 -0.63055 C -0.57786 -0.50787 -0.68932 -0.08472 -0.58151 0.10833 C -0.5095 0.23681 -0.39401 0.25255 -0.30039 0.325 C -0.24153 0.31945 -0.18021 0.33843 -0.12383 0.30833 C 0.03203 0.22477 0.02396 -0.00417 0.07149 -0.25 C 0.0668 -0.31852 0.08867 -0.41435 0.05742 -0.45555 C -0.00078 -0.53264 -0.0664 -0.38171 -0.0957 -0.32778 C -0.11054 -0.17083 -0.13646 -0.12407 -0.05039 0.00278 C -0.0332 0.02778 -0.00664 0.01574 0.01524 0.02222 C 0.01888 0.01945 0.02266 0.0169 0.02617 0.01389 C 0.02891 0.01134 0.03347 0.01088 0.03399 0.00556 C 0.03529 -0.00555 0.0319 -0.01667 0.03086 -0.02778 C 0.02722 -0.02708 0.02331 -0.02801 0.01992 -0.025 C 0.01055 -0.01667 0.00091 -0.00787 -0.00664 0.00556 C -0.01211 0.01505 -0.00924 0.01204 -0.01445 0.01644 L -0.01445 0.00833 " pathEditMode="relative" rAng="0" ptsTypes="AAAAAAAAAAAAAAAAAAAAAAAAAAAAAAAAAAAAAAAAAAAAAAAAAAAAAAAAAAAAAAAAAAAAAAAAAAAAAAAAAAAAAAAAAAAAAAAAAAAAAAAAAAAAAAAAAAAAAAAAAAAAAAAAAAAAAAAAAAAAAAAAAAAAAAAAAAAAAAAAAAAAAAAAAAAAAAAAAAAAAAAA">
                                      <p:cBhvr>
                                        <p:cTn id="8" dur="2000" fill="hold"/>
                                        <p:tgtEl>
                                          <p:spTgt spid="13"/>
                                        </p:tgtEl>
                                        <p:attrNameLst>
                                          <p:attrName>ppt_x</p:attrName>
                                          <p:attrName>ppt_y</p:attrName>
                                        </p:attrNameLst>
                                      </p:cBhvr>
                                      <p:rCtr x="-40000" y="-385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8</a:t>
            </a:r>
            <a:r>
              <a:rPr lang="ja-JP" altLang="en-US" dirty="0"/>
              <a:t>月</a:t>
            </a:r>
            <a:r>
              <a:rPr lang="en-US" altLang="ja-JP" dirty="0"/>
              <a:t>22</a:t>
            </a:r>
            <a:r>
              <a:rPr lang="ja-JP" altLang="en-US" dirty="0"/>
              <a:t>日に撮影された収容</a:t>
            </a:r>
            <a:r>
              <a:rPr lang="en-US" altLang="ja-JP" dirty="0"/>
              <a:t>SCP-387-JP</a:t>
            </a:r>
            <a:r>
              <a:rPr lang="ja-JP" altLang="en-US" dirty="0"/>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369332"/>
          </a:xfrm>
          <a:prstGeom prst="rect">
            <a:avLst/>
          </a:prstGeom>
          <a:noFill/>
        </p:spPr>
        <p:txBody>
          <a:bodyPr wrap="square" rtlCol="0">
            <a:spAutoFit/>
          </a:bodyPr>
          <a:lstStyle/>
          <a:p>
            <a:r>
              <a:rPr lang="en-US" altLang="ja-JP" dirty="0"/>
              <a:t>(</a:t>
            </a:r>
            <a:r>
              <a:rPr lang="ja-JP" altLang="en-US" dirty="0"/>
              <a:t>壁を叩き続ける</a:t>
            </a:r>
            <a:r>
              <a:rPr lang="en-US" altLang="ja-JP" dirty="0"/>
              <a:t>)</a:t>
            </a:r>
            <a:r>
              <a:rPr lang="ja-JP" altLang="en-US" dirty="0"/>
              <a:t>わ、分かってる</a:t>
            </a:r>
            <a:r>
              <a:rPr lang="en-US" altLang="ja-JP" dirty="0"/>
              <a:t>…</a:t>
            </a:r>
            <a:r>
              <a:rPr lang="ja-JP" altLang="en-US" dirty="0"/>
              <a:t>おい！マジで開けろ！開けてくれよ！</a:t>
            </a:r>
            <a:endParaRPr kumimoji="1" lang="ja-JP" altLang="en-US" sz="2400" dirty="0">
              <a:latin typeface="游明朝" panose="02020400000000000000" pitchFamily="18" charset="-128"/>
              <a:ea typeface="游明朝" panose="02020400000000000000" pitchFamily="18" charset="-128"/>
            </a:endParaRP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21328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6" dur="350" fill="hold"/>
                                            <p:tgtEl>
                                              <p:spTgt spid="13"/>
                                            </p:tgtEl>
                                            <p:attrNameLst>
                                              <p:attrName>ppt_x</p:attrName>
                                              <p:attrName>ppt_y</p:attrName>
                                            </p:attrNameLst>
                                          </p:cBhvr>
                                        </p:animMotion>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7"/>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0" dur="350" fill="hold"/>
                                            <p:tgtEl>
                                              <p:spTgt spid="19"/>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21"/>
                                            </p:tgtEl>
                                            <p:attrNameLst>
                                              <p:attrName>ppt_x</p:attrName>
                                            </p:attrNameLst>
                                          </p:cBhvr>
                                          <p:tavLst>
                                            <p:tav tm="0">
                                              <p:val>
                                                <p:strVal val="ppt_x"/>
                                              </p:val>
                                            </p:tav>
                                            <p:tav tm="100000">
                                              <p:val>
                                                <p:strVal val="1+ppt_w/2"/>
                                              </p:val>
                                            </p:tav>
                                          </p:tavLst>
                                        </p:anim>
                                        <p:anim calcmode="lin" valueType="num">
                                          <p:cBhvr additive="base">
                                            <p:cTn id="13" dur="500"/>
                                            <p:tgtEl>
                                              <p:spTgt spid="21"/>
                                            </p:tgtEl>
                                            <p:attrNameLst>
                                              <p:attrName>ppt_y</p:attrName>
                                            </p:attrNameLst>
                                          </p:cBhvr>
                                          <p:tavLst>
                                            <p:tav tm="0">
                                              <p:val>
                                                <p:strVal val="ppt_y"/>
                                              </p:val>
                                            </p:tav>
                                            <p:tav tm="100000">
                                              <p:val>
                                                <p:strVal val="0-ppt_h/2"/>
                                              </p:val>
                                            </p:tav>
                                          </p:tavLst>
                                        </p:anim>
                                        <p:set>
                                          <p:cBhvr>
                                            <p:cTn id="14" dur="1" fill="hold">
                                              <p:stCondLst>
                                                <p:cond delay="499"/>
                                              </p:stCondLst>
                                            </p:cTn>
                                            <p:tgtEl>
                                              <p:spTgt spid="21"/>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20"/>
                                            </p:tgtEl>
                                            <p:attrNameLst>
                                              <p:attrName>ppt_x</p:attrName>
                                            </p:attrNameLst>
                                          </p:cBhvr>
                                          <p:tavLst>
                                            <p:tav tm="0">
                                              <p:val>
                                                <p:strVal val="ppt_x"/>
                                              </p:val>
                                            </p:tav>
                                            <p:tav tm="100000">
                                              <p:val>
                                                <p:strVal val="1+ppt_w/2"/>
                                              </p:val>
                                            </p:tav>
                                          </p:tavLst>
                                        </p:anim>
                                        <p:anim calcmode="lin" valueType="num">
                                          <p:cBhvr additive="base">
                                            <p:cTn id="17" dur="500"/>
                                            <p:tgtEl>
                                              <p:spTgt spid="20"/>
                                            </p:tgtEl>
                                            <p:attrNameLst>
                                              <p:attrName>ppt_y</p:attrName>
                                            </p:attrNameLst>
                                          </p:cBhvr>
                                          <p:tavLst>
                                            <p:tav tm="0">
                                              <p:val>
                                                <p:strVal val="ppt_y"/>
                                              </p:val>
                                            </p:tav>
                                            <p:tav tm="100000">
                                              <p:val>
                                                <p:strVal val="0-ppt_h/2"/>
                                              </p:val>
                                            </p:tav>
                                          </p:tavLst>
                                        </p:anim>
                                        <p:set>
                                          <p:cBhvr>
                                            <p:cTn id="18" dur="1" fill="hold">
                                              <p:stCondLst>
                                                <p:cond delay="499"/>
                                              </p:stCondLst>
                                            </p:cTn>
                                            <p:tgtEl>
                                              <p:spTgt spid="20"/>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6" dur="350" fill="hold"/>
                                            <p:tgtEl>
                                              <p:spTgt spid="13"/>
                                            </p:tgtEl>
                                            <p:attrNameLst>
                                              <p:attrName>ppt_x</p:attrName>
                                              <p:attrName>ppt_y</p:attrName>
                                            </p:attrNameLst>
                                          </p:cBhvr>
                                        </p:animMotion>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7"/>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0" dur="350" fill="hold"/>
                                            <p:tgtEl>
                                              <p:spTgt spid="19"/>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21"/>
                                            </p:tgtEl>
                                            <p:attrNameLst>
                                              <p:attrName>ppt_x</p:attrName>
                                            </p:attrNameLst>
                                          </p:cBhvr>
                                          <p:tavLst>
                                            <p:tav tm="0">
                                              <p:val>
                                                <p:strVal val="ppt_x"/>
                                              </p:val>
                                            </p:tav>
                                            <p:tav tm="100000">
                                              <p:val>
                                                <p:strVal val="1+ppt_w/2"/>
                                              </p:val>
                                            </p:tav>
                                          </p:tavLst>
                                        </p:anim>
                                        <p:anim calcmode="lin" valueType="num">
                                          <p:cBhvr additive="base">
                                            <p:cTn id="13" dur="500"/>
                                            <p:tgtEl>
                                              <p:spTgt spid="21"/>
                                            </p:tgtEl>
                                            <p:attrNameLst>
                                              <p:attrName>ppt_y</p:attrName>
                                            </p:attrNameLst>
                                          </p:cBhvr>
                                          <p:tavLst>
                                            <p:tav tm="0">
                                              <p:val>
                                                <p:strVal val="ppt_y"/>
                                              </p:val>
                                            </p:tav>
                                            <p:tav tm="100000">
                                              <p:val>
                                                <p:strVal val="0-ppt_h/2"/>
                                              </p:val>
                                            </p:tav>
                                          </p:tavLst>
                                        </p:anim>
                                        <p:set>
                                          <p:cBhvr>
                                            <p:cTn id="14" dur="1" fill="hold">
                                              <p:stCondLst>
                                                <p:cond delay="499"/>
                                              </p:stCondLst>
                                            </p:cTn>
                                            <p:tgtEl>
                                              <p:spTgt spid="21"/>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20"/>
                                            </p:tgtEl>
                                            <p:attrNameLst>
                                              <p:attrName>ppt_x</p:attrName>
                                            </p:attrNameLst>
                                          </p:cBhvr>
                                          <p:tavLst>
                                            <p:tav tm="0">
                                              <p:val>
                                                <p:strVal val="ppt_x"/>
                                              </p:val>
                                            </p:tav>
                                            <p:tav tm="100000">
                                              <p:val>
                                                <p:strVal val="1+ppt_w/2"/>
                                              </p:val>
                                            </p:tav>
                                          </p:tavLst>
                                        </p:anim>
                                        <p:anim calcmode="lin" valueType="num">
                                          <p:cBhvr additive="base">
                                            <p:cTn id="17" dur="500"/>
                                            <p:tgtEl>
                                              <p:spTgt spid="20"/>
                                            </p:tgtEl>
                                            <p:attrNameLst>
                                              <p:attrName>ppt_y</p:attrName>
                                            </p:attrNameLst>
                                          </p:cBhvr>
                                          <p:tavLst>
                                            <p:tav tm="0">
                                              <p:val>
                                                <p:strVal val="ppt_y"/>
                                              </p:val>
                                            </p:tav>
                                            <p:tav tm="100000">
                                              <p:val>
                                                <p:strVal val="0-ppt_h/2"/>
                                              </p:val>
                                            </p:tav>
                                          </p:tavLst>
                                        </p:anim>
                                        <p:set>
                                          <p:cBhvr>
                                            <p:cTn id="18" dur="1" fill="hold">
                                              <p:stCondLst>
                                                <p:cond delay="499"/>
                                              </p:stCondLst>
                                            </p:cTn>
                                            <p:tgtEl>
                                              <p:spTgt spid="20"/>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Lst>
      </p:timing>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SCP-387-JP-3</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頑張って、リバーサル・ゴールド！君にしか救えないんだ！</a:t>
            </a: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3981016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10" grpId="0"/>
        </p:bldLst>
      </p:timing>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646331"/>
          </a:xfrm>
          <a:prstGeom prst="rect">
            <a:avLst/>
          </a:prstGeom>
          <a:noFill/>
        </p:spPr>
        <p:txBody>
          <a:bodyPr wrap="square" rtlCol="0">
            <a:spAutoFit/>
          </a:bodyPr>
          <a:lstStyle/>
          <a:p>
            <a:r>
              <a:rPr lang="en-US" altLang="ja-JP" dirty="0"/>
              <a:t>(</a:t>
            </a:r>
            <a:r>
              <a:rPr lang="ja-JP" altLang="en-US" dirty="0"/>
              <a:t>呻き声</a:t>
            </a:r>
            <a:r>
              <a:rPr lang="en-US" altLang="ja-JP" dirty="0"/>
              <a:t>)</a:t>
            </a:r>
            <a:r>
              <a:rPr lang="ja-JP" altLang="en-US" dirty="0"/>
              <a:t>分かってるから、</a:t>
            </a:r>
            <a:r>
              <a:rPr lang="en-US" altLang="ja-JP" dirty="0"/>
              <a:t>(</a:t>
            </a:r>
            <a:r>
              <a:rPr lang="ja-JP" altLang="en-US" dirty="0"/>
              <a:t>痙攣と同時に叫ぶ</a:t>
            </a:r>
            <a:r>
              <a:rPr lang="en-US" altLang="ja-JP" dirty="0"/>
              <a:t>)</a:t>
            </a:r>
            <a:r>
              <a:rPr lang="ja-JP" altLang="en-US" dirty="0"/>
              <a:t>もう勘弁してくれ、話も聞いてやるから！だから出してくれよ！</a:t>
            </a:r>
            <a:endParaRPr kumimoji="1" lang="ja-JP" altLang="en-US" sz="2400" dirty="0">
              <a:latin typeface="游明朝" panose="02020400000000000000" pitchFamily="18" charset="-128"/>
              <a:ea typeface="游明朝" panose="02020400000000000000" pitchFamily="18" charset="-128"/>
            </a:endParaRP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2835299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10" grpId="0"/>
        </p:bldLst>
      </p:timing>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SCP-387-JP-3</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461665"/>
          </a:xfrm>
          <a:prstGeom prst="rect">
            <a:avLst/>
          </a:prstGeom>
          <a:noFill/>
        </p:spPr>
        <p:txBody>
          <a:bodyPr wrap="square" rtlCol="0">
            <a:spAutoFit/>
          </a:bodyPr>
          <a:lstStyle/>
          <a:p>
            <a:r>
              <a:rPr lang="ja-JP" altLang="en-US" sz="2400" dirty="0">
                <a:latin typeface="游明朝" panose="02020400000000000000" pitchFamily="18" charset="-128"/>
                <a:ea typeface="游明朝" panose="02020400000000000000" pitchFamily="18" charset="-128"/>
              </a:rPr>
              <a:t> ああ！また新しい人が！</a:t>
            </a: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209773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10" grpId="0"/>
        </p:bldLst>
      </p:timing>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420B8605-2C0E-8F58-ADB0-C040C96C56CD}"/>
              </a:ext>
            </a:extLst>
          </p:cNvPr>
          <p:cNvSpPr/>
          <p:nvPr/>
        </p:nvSpPr>
        <p:spPr>
          <a:xfrm flipH="1">
            <a:off x="6812448" y="4362148"/>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5AFFC80C-EF69-6C1B-35F6-82AF869B8A9C}"/>
              </a:ext>
            </a:extLst>
          </p:cNvPr>
          <p:cNvSpPr/>
          <p:nvPr/>
        </p:nvSpPr>
        <p:spPr>
          <a:xfrm flipH="1">
            <a:off x="7363841" y="4174573"/>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646331"/>
          </a:xfrm>
          <a:prstGeom prst="rect">
            <a:avLst/>
          </a:prstGeom>
          <a:noFill/>
        </p:spPr>
        <p:txBody>
          <a:bodyPr wrap="square" rtlCol="0">
            <a:spAutoFit/>
          </a:bodyPr>
          <a:lstStyle/>
          <a:p>
            <a:r>
              <a:rPr lang="ja-JP" altLang="en-US" dirty="0"/>
              <a:t> </a:t>
            </a:r>
            <a:r>
              <a:rPr lang="en-US" altLang="ja-JP" dirty="0"/>
              <a:t>(</a:t>
            </a:r>
            <a:r>
              <a:rPr lang="ja-JP" altLang="en-US" dirty="0"/>
              <a:t>絶叫しながら再び床に崩れ落ちる</a:t>
            </a:r>
            <a:r>
              <a:rPr lang="en-US" altLang="ja-JP" dirty="0"/>
              <a:t>)</a:t>
            </a:r>
            <a:r>
              <a:rPr lang="ja-JP" altLang="en-US" dirty="0"/>
              <a:t>もうやめろ！お願いだ！これ以上チャージしないでくれ！</a:t>
            </a:r>
            <a:endParaRPr kumimoji="1" lang="ja-JP" altLang="en-US" sz="2400" dirty="0">
              <a:latin typeface="游明朝" panose="02020400000000000000" pitchFamily="18" charset="-128"/>
              <a:ea typeface="游明朝" panose="02020400000000000000" pitchFamily="18" charset="-128"/>
            </a:endParaRP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34681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420B8605-2C0E-8F58-ADB0-C040C96C56CD}"/>
              </a:ext>
            </a:extLst>
          </p:cNvPr>
          <p:cNvSpPr/>
          <p:nvPr/>
        </p:nvSpPr>
        <p:spPr>
          <a:xfrm flipH="1">
            <a:off x="6812448" y="4362148"/>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5AFFC80C-EF69-6C1B-35F6-82AF869B8A9C}"/>
              </a:ext>
            </a:extLst>
          </p:cNvPr>
          <p:cNvSpPr/>
          <p:nvPr/>
        </p:nvSpPr>
        <p:spPr>
          <a:xfrm flipH="1">
            <a:off x="7363841" y="4174573"/>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SCP-387-JP-3</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369332"/>
          </a:xfrm>
          <a:prstGeom prst="rect">
            <a:avLst/>
          </a:prstGeom>
          <a:noFill/>
        </p:spPr>
        <p:txBody>
          <a:bodyPr wrap="square" rtlCol="0">
            <a:spAutoFit/>
          </a:bodyPr>
          <a:lstStyle/>
          <a:p>
            <a:r>
              <a:rPr lang="ja-JP" altLang="en-US" dirty="0"/>
              <a:t>大丈夫！さあ、勇気を出して！君はヒーローなんだ！</a:t>
            </a:r>
            <a:endParaRPr kumimoji="1" lang="ja-JP" altLang="en-US" sz="2400" dirty="0">
              <a:latin typeface="游明朝" panose="02020400000000000000" pitchFamily="18" charset="-128"/>
              <a:ea typeface="游明朝" panose="02020400000000000000" pitchFamily="18" charset="-128"/>
            </a:endParaRP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498736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420B8605-2C0E-8F58-ADB0-C040C96C56CD}"/>
              </a:ext>
            </a:extLst>
          </p:cNvPr>
          <p:cNvSpPr/>
          <p:nvPr/>
        </p:nvSpPr>
        <p:spPr>
          <a:xfrm flipH="1">
            <a:off x="6812448" y="4362148"/>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5AFFC80C-EF69-6C1B-35F6-82AF869B8A9C}"/>
              </a:ext>
            </a:extLst>
          </p:cNvPr>
          <p:cNvSpPr/>
          <p:nvPr/>
        </p:nvSpPr>
        <p:spPr>
          <a:xfrm flipH="1">
            <a:off x="7363841" y="4174573"/>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369332"/>
          </a:xfrm>
          <a:prstGeom prst="rect">
            <a:avLst/>
          </a:prstGeom>
          <a:noFill/>
        </p:spPr>
        <p:txBody>
          <a:bodyPr wrap="square" rtlCol="0">
            <a:spAutoFit/>
          </a:bodyPr>
          <a:lstStyle/>
          <a:p>
            <a:r>
              <a:rPr lang="ja-JP" altLang="en-US" dirty="0"/>
              <a:t>そんな</a:t>
            </a:r>
            <a:r>
              <a:rPr lang="en-US" altLang="ja-JP" dirty="0"/>
              <a:t>…(</a:t>
            </a:r>
            <a:r>
              <a:rPr lang="ja-JP" altLang="en-US" dirty="0"/>
              <a:t>全身を痙攣させ、</a:t>
            </a:r>
            <a:r>
              <a:rPr lang="en-US" altLang="ja-JP" dirty="0"/>
              <a:t>SCP-387-JP-A</a:t>
            </a:r>
            <a:r>
              <a:rPr lang="ja-JP" altLang="en-US" dirty="0"/>
              <a:t>の各所から白煙が上がる</a:t>
            </a:r>
            <a:r>
              <a:rPr lang="en-US" altLang="ja-JP" dirty="0"/>
              <a:t>)</a:t>
            </a:r>
            <a:endParaRPr kumimoji="1" lang="ja-JP" altLang="en-US" sz="2400" dirty="0">
              <a:latin typeface="游明朝" panose="02020400000000000000" pitchFamily="18" charset="-128"/>
              <a:ea typeface="游明朝" panose="02020400000000000000" pitchFamily="18" charset="-128"/>
            </a:endParaRP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554467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420B8605-2C0E-8F58-ADB0-C040C96C56CD}"/>
              </a:ext>
            </a:extLst>
          </p:cNvPr>
          <p:cNvSpPr/>
          <p:nvPr/>
        </p:nvSpPr>
        <p:spPr>
          <a:xfrm flipH="1">
            <a:off x="6812448" y="4362148"/>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5AFFC80C-EF69-6C1B-35F6-82AF869B8A9C}"/>
              </a:ext>
            </a:extLst>
          </p:cNvPr>
          <p:cNvSpPr/>
          <p:nvPr/>
        </p:nvSpPr>
        <p:spPr>
          <a:xfrm flipH="1">
            <a:off x="7363841" y="4174573"/>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SCP-387-JP-3</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646331"/>
          </a:xfrm>
          <a:prstGeom prst="rect">
            <a:avLst/>
          </a:prstGeom>
          <a:noFill/>
        </p:spPr>
        <p:txBody>
          <a:bodyPr wrap="square" rtlCol="0">
            <a:spAutoFit/>
          </a:bodyPr>
          <a:lstStyle/>
          <a:p>
            <a:r>
              <a:rPr lang="ja-JP" altLang="en-US" dirty="0"/>
              <a:t>ああ！こんなに近くにもまた君の助けを待ってる人がいる！今すぐ動いて、リバーサル・ゴールド！</a:t>
            </a:r>
            <a:endParaRPr kumimoji="1" lang="ja-JP" altLang="en-US" sz="2400" dirty="0">
              <a:latin typeface="游明朝" panose="02020400000000000000" pitchFamily="18" charset="-128"/>
              <a:ea typeface="游明朝" panose="02020400000000000000" pitchFamily="18" charset="-128"/>
            </a:endParaRP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68053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420B8605-2C0E-8F58-ADB0-C040C96C56CD}"/>
              </a:ext>
            </a:extLst>
          </p:cNvPr>
          <p:cNvSpPr/>
          <p:nvPr/>
        </p:nvSpPr>
        <p:spPr>
          <a:xfrm flipH="1">
            <a:off x="6812448" y="4362148"/>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5AFFC80C-EF69-6C1B-35F6-82AF869B8A9C}"/>
              </a:ext>
            </a:extLst>
          </p:cNvPr>
          <p:cNvSpPr/>
          <p:nvPr/>
        </p:nvSpPr>
        <p:spPr>
          <a:xfrm flipH="1">
            <a:off x="7363841" y="4174573"/>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369332"/>
          </a:xfrm>
          <a:prstGeom prst="rect">
            <a:avLst/>
          </a:prstGeom>
          <a:noFill/>
        </p:spPr>
        <p:txBody>
          <a:bodyPr wrap="square" rtlCol="0">
            <a:spAutoFit/>
          </a:bodyPr>
          <a:lstStyle/>
          <a:p>
            <a:r>
              <a:rPr lang="ja-JP" altLang="en-US" dirty="0"/>
              <a:t> </a:t>
            </a:r>
            <a:r>
              <a:rPr lang="en-US" altLang="ja-JP" dirty="0"/>
              <a:t>(</a:t>
            </a:r>
            <a:r>
              <a:rPr lang="ja-JP" altLang="en-US" dirty="0"/>
              <a:t>全身が痙攣する</a:t>
            </a:r>
            <a:r>
              <a:rPr lang="en-US" altLang="ja-JP" dirty="0"/>
              <a:t>)</a:t>
            </a:r>
            <a:endParaRPr kumimoji="1" lang="ja-JP" altLang="en-US" sz="2400" dirty="0">
              <a:latin typeface="游明朝" panose="02020400000000000000" pitchFamily="18" charset="-128"/>
              <a:ea typeface="游明朝" panose="02020400000000000000" pitchFamily="18" charset="-128"/>
            </a:endParaRP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657867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03409CEE-14BE-6073-12DA-909659F646AD}"/>
              </a:ext>
            </a:extLst>
          </p:cNvPr>
          <p:cNvSpPr/>
          <p:nvPr/>
        </p:nvSpPr>
        <p:spPr>
          <a:xfrm>
            <a:off x="-39624" y="-69773"/>
            <a:ext cx="12231624" cy="6927773"/>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2800" dirty="0">
                <a:ln>
                  <a:solidFill>
                    <a:schemeClr val="bg1"/>
                  </a:solidFill>
                  <a:prstDash val="lgDashDot"/>
                </a:ln>
              </a:rPr>
              <a:t>彼らは嘘をついている。彼らは彼らが誰なのか本当はよく分かってる。 認識災害があるのは事実だけれど、それは彼らが助けを求めるための手段でしかない。みんなに自分たちが何者なのか、何者だったのかを知ってもらうための手段なんだ。</a:t>
            </a:r>
            <a:endParaRPr kumimoji="1" lang="ja-JP" altLang="en-US" sz="2800" dirty="0">
              <a:ln>
                <a:solidFill>
                  <a:schemeClr val="bg1"/>
                </a:solidFill>
                <a:prstDash val="lgDashDot"/>
              </a:ln>
            </a:endParaRPr>
          </a:p>
        </p:txBody>
      </p:sp>
      <p:sp>
        <p:nvSpPr>
          <p:cNvPr id="9" name="正方形/長方形 8">
            <a:extLst>
              <a:ext uri="{FF2B5EF4-FFF2-40B4-BE49-F238E27FC236}">
                <a16:creationId xmlns:a16="http://schemas.microsoft.com/office/drawing/2014/main" id="{9150B7CA-9344-6436-E0B4-E87C01FB8BB0}"/>
              </a:ext>
            </a:extLst>
          </p:cNvPr>
          <p:cNvSpPr>
            <a:spLocks/>
          </p:cNvSpPr>
          <p:nvPr/>
        </p:nvSpPr>
        <p:spPr>
          <a:xfrm>
            <a:off x="0" y="0"/>
            <a:ext cx="12192000" cy="6838475"/>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2800" dirty="0"/>
              <a:t>ジェレミア・ファインマン、アーサー・スコット、デニス・クラーク、ハー</a:t>
            </a:r>
            <a:r>
              <a:rPr lang="en-US" altLang="ja-JP" sz="2800" dirty="0"/>
              <a:t>[</a:t>
            </a:r>
            <a:r>
              <a:rPr lang="ja-JP" altLang="en-US" sz="2800" dirty="0"/>
              <a:t>認識災害につき除去</a:t>
            </a:r>
            <a:r>
              <a:rPr lang="en-US" altLang="ja-JP" sz="2800" dirty="0"/>
              <a:t>] [</a:t>
            </a:r>
            <a:r>
              <a:rPr lang="ja-JP" altLang="en-US" sz="2800" dirty="0"/>
              <a:t>自動メッセージ</a:t>
            </a:r>
            <a:r>
              <a:rPr lang="en-US" altLang="ja-JP" sz="2800" dirty="0"/>
              <a:t>:</a:t>
            </a:r>
            <a:r>
              <a:rPr lang="ja-JP" altLang="en-US" sz="2800" dirty="0"/>
              <a:t>編集がロックされました</a:t>
            </a:r>
            <a:r>
              <a:rPr lang="en-US" altLang="ja-JP" sz="2800" dirty="0"/>
              <a:t>]</a:t>
            </a:r>
            <a:endParaRPr kumimoji="1" lang="ja-JP" altLang="en-US" sz="2800" dirty="0"/>
          </a:p>
        </p:txBody>
      </p:sp>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説明</a:t>
            </a:r>
          </a:p>
        </p:txBody>
      </p:sp>
      <p:sp>
        <p:nvSpPr>
          <p:cNvPr id="2" name="楕円 1">
            <a:extLst>
              <a:ext uri="{FF2B5EF4-FFF2-40B4-BE49-F238E27FC236}">
                <a16:creationId xmlns:a16="http://schemas.microsoft.com/office/drawing/2014/main" id="{E2955CC1-0330-B712-A7D8-D83FACF62AF9}"/>
              </a:ext>
            </a:extLst>
          </p:cNvPr>
          <p:cNvSpPr/>
          <p:nvPr/>
        </p:nvSpPr>
        <p:spPr>
          <a:xfrm rot="3600000">
            <a:off x="3136759" y="3319782"/>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3" name="楕円 2">
            <a:extLst>
              <a:ext uri="{FF2B5EF4-FFF2-40B4-BE49-F238E27FC236}">
                <a16:creationId xmlns:a16="http://schemas.microsoft.com/office/drawing/2014/main" id="{607E5A7F-851A-29F9-1C5B-349C9A3DC4B7}"/>
              </a:ext>
            </a:extLst>
          </p:cNvPr>
          <p:cNvSpPr/>
          <p:nvPr/>
        </p:nvSpPr>
        <p:spPr>
          <a:xfrm rot="3600000">
            <a:off x="4007878" y="3028413"/>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6" name="楕円 5">
            <a:extLst>
              <a:ext uri="{FF2B5EF4-FFF2-40B4-BE49-F238E27FC236}">
                <a16:creationId xmlns:a16="http://schemas.microsoft.com/office/drawing/2014/main" id="{871E3304-7A11-CDEE-DC47-9BD73CBD7BC6}"/>
              </a:ext>
            </a:extLst>
          </p:cNvPr>
          <p:cNvSpPr/>
          <p:nvPr/>
        </p:nvSpPr>
        <p:spPr>
          <a:xfrm rot="3600000">
            <a:off x="4007879" y="3627916"/>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7" name="楕円 6">
            <a:extLst>
              <a:ext uri="{FF2B5EF4-FFF2-40B4-BE49-F238E27FC236}">
                <a16:creationId xmlns:a16="http://schemas.microsoft.com/office/drawing/2014/main" id="{E9A25D1F-2A33-9248-9222-88BC8D5F3F01}"/>
              </a:ext>
            </a:extLst>
          </p:cNvPr>
          <p:cNvSpPr/>
          <p:nvPr/>
        </p:nvSpPr>
        <p:spPr>
          <a:xfrm rot="3600000">
            <a:off x="2276115" y="3628970"/>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13" name="楕円 12">
            <a:extLst>
              <a:ext uri="{FF2B5EF4-FFF2-40B4-BE49-F238E27FC236}">
                <a16:creationId xmlns:a16="http://schemas.microsoft.com/office/drawing/2014/main" id="{98600801-485B-709B-FEFF-8A0D4D6702E0}"/>
              </a:ext>
            </a:extLst>
          </p:cNvPr>
          <p:cNvSpPr/>
          <p:nvPr/>
        </p:nvSpPr>
        <p:spPr>
          <a:xfrm>
            <a:off x="973336" y="123015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7A0697C-E1EE-377A-885A-66690D25F3F1}"/>
              </a:ext>
            </a:extLst>
          </p:cNvPr>
          <p:cNvSpPr/>
          <p:nvPr/>
        </p:nvSpPr>
        <p:spPr>
          <a:xfrm>
            <a:off x="891762" y="123015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3968496"/>
            <a:ext cx="10393680" cy="286997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███████████湖に入る、または</a:t>
            </a:r>
            <a:r>
              <a:rPr lang="en-US" altLang="ja-JP" sz="3200" dirty="0"/>
              <a:t>SCP-2316</a:t>
            </a:r>
            <a:r>
              <a:rPr lang="ja-JP" altLang="en-US" sz="3200" dirty="0"/>
              <a:t>実例に触れるといった形で</a:t>
            </a:r>
            <a:r>
              <a:rPr lang="en-US" altLang="ja-JP" sz="3200" dirty="0"/>
              <a:t>SCP-2316</a:t>
            </a:r>
            <a:r>
              <a:rPr lang="ja-JP" altLang="en-US" sz="3200" dirty="0"/>
              <a:t>実例との接触を試みた場合、それは他の</a:t>
            </a:r>
            <a:r>
              <a:rPr lang="en-US" altLang="ja-JP" sz="3200" dirty="0"/>
              <a:t>SCP-2316</a:t>
            </a:r>
            <a:r>
              <a:rPr lang="ja-JP" altLang="en-US" sz="3200" dirty="0"/>
              <a:t>実例の出現を引き起こします。</a:t>
            </a:r>
            <a:endParaRPr kumimoji="1" lang="ja-JP" altLang="en-US" sz="3200" dirty="0"/>
          </a:p>
        </p:txBody>
      </p:sp>
    </p:spTree>
    <p:extLst>
      <p:ext uri="{BB962C8B-B14F-4D97-AF65-F5344CB8AC3E}">
        <p14:creationId xmlns:p14="http://schemas.microsoft.com/office/powerpoint/2010/main" val="872503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2"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6" presetClass="exit" presetSubtype="32" repeatCount="indefinite" fill="hold" grpId="0" nodeType="withEffect">
                                  <p:stCondLst>
                                    <p:cond delay="0"/>
                                  </p:stCondLst>
                                  <p:childTnLst>
                                    <p:animEffect transition="out" filter="circle(out)">
                                      <p:cBhvr>
                                        <p:cTn id="10" dur="2000"/>
                                        <p:tgtEl>
                                          <p:spTgt spid="13"/>
                                        </p:tgtEl>
                                      </p:cBhvr>
                                    </p:animEffect>
                                    <p:set>
                                      <p:cBhvr>
                                        <p:cTn id="11" dur="1" fill="hold">
                                          <p:stCondLst>
                                            <p:cond delay="1999"/>
                                          </p:stCondLst>
                                        </p:cTn>
                                        <p:tgtEl>
                                          <p:spTgt spid="13"/>
                                        </p:tgtEl>
                                        <p:attrNameLst>
                                          <p:attrName>style.visibility</p:attrName>
                                        </p:attrNameLst>
                                      </p:cBhvr>
                                      <p:to>
                                        <p:strVal val="hidden"/>
                                      </p:to>
                                    </p:set>
                                  </p:childTnLst>
                                </p:cTn>
                              </p:par>
                              <p:par>
                                <p:cTn id="12" presetID="6" presetClass="exit" presetSubtype="32" repeatCount="indefinite" fill="hold" grpId="0" nodeType="withEffect">
                                  <p:stCondLst>
                                    <p:cond delay="1000"/>
                                  </p:stCondLst>
                                  <p:childTnLst>
                                    <p:animEffect transition="out" filter="circle(out)">
                                      <p:cBhvr>
                                        <p:cTn id="13" dur="2000"/>
                                        <p:tgtEl>
                                          <p:spTgt spid="14"/>
                                        </p:tgtEl>
                                      </p:cBhvr>
                                    </p:animEffect>
                                    <p:set>
                                      <p:cBhvr>
                                        <p:cTn id="14" dur="1" fill="hold">
                                          <p:stCondLst>
                                            <p:cond delay="1999"/>
                                          </p:stCondLst>
                                        </p:cTn>
                                        <p:tgtEl>
                                          <p:spTgt spid="14"/>
                                        </p:tgtEl>
                                        <p:attrNameLst>
                                          <p:attrName>style.visibility</p:attrName>
                                        </p:attrNameLst>
                                      </p:cBhvr>
                                      <p:to>
                                        <p:strVal val="hidden"/>
                                      </p:to>
                                    </p:set>
                                  </p:childTnLst>
                                </p:cTn>
                              </p:par>
                              <p:par>
                                <p:cTn id="15" presetID="9" presetClass="entr" presetSubtype="0" repeatCount="800" fill="hold" grpId="0" nodeType="withEffect">
                                  <p:stCondLst>
                                    <p:cond delay="80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par>
                          <p:cTn id="18" fill="hold">
                            <p:stCondLst>
                              <p:cond delay="3000"/>
                            </p:stCondLst>
                            <p:childTnLst>
                              <p:par>
                                <p:cTn id="19" presetID="35" presetClass="emph" presetSubtype="0" fill="hold" grpId="1" nodeType="afterEffect">
                                  <p:stCondLst>
                                    <p:cond delay="0"/>
                                  </p:stCondLst>
                                  <p:childTnLst>
                                    <p:anim calcmode="discrete" valueType="str">
                                      <p:cBhvr>
                                        <p:cTn id="20" dur="1000" fill="hold"/>
                                        <p:tgtEl>
                                          <p:spTgt spid="9"/>
                                        </p:tgtEl>
                                        <p:attrNameLst>
                                          <p:attrName>style.visibility</p:attrName>
                                        </p:attrNameLst>
                                      </p:cBhvr>
                                      <p:tavLst>
                                        <p:tav tm="0">
                                          <p:val>
                                            <p:strVal val="hidden"/>
                                          </p:val>
                                        </p:tav>
                                        <p:tav tm="50000">
                                          <p:val>
                                            <p:strVal val="visible"/>
                                          </p:val>
                                        </p:tav>
                                      </p:tavLst>
                                    </p:anim>
                                  </p:childTnLst>
                                </p:cTn>
                              </p:par>
                              <p:par>
                                <p:cTn id="21" presetID="9" presetClass="entr" presetSubtype="0" repeatCount="800" fill="hold" grpId="0" nodeType="withEffect">
                                  <p:stCondLst>
                                    <p:cond delay="80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par>
                          <p:cTn id="24" fill="hold">
                            <p:stCondLst>
                              <p:cond delay="4200"/>
                            </p:stCondLst>
                            <p:childTnLst>
                              <p:par>
                                <p:cTn id="25" presetID="35" presetClass="emph" presetSubtype="0" fill="hold" grpId="1" nodeType="afterEffect">
                                  <p:stCondLst>
                                    <p:cond delay="0"/>
                                  </p:stCondLst>
                                  <p:childTnLst>
                                    <p:anim calcmode="discrete" valueType="str">
                                      <p:cBhvr>
                                        <p:cTn id="26" dur="2289" fill="hold"/>
                                        <p:tgtEl>
                                          <p:spTgt spid="17"/>
                                        </p:tgtEl>
                                        <p:attrNameLst>
                                          <p:attrName>style.visibility</p:attrName>
                                        </p:attrNameLst>
                                      </p:cBhvr>
                                      <p:tavLst>
                                        <p:tav tm="0">
                                          <p:val>
                                            <p:strVal val="hidden"/>
                                          </p:val>
                                        </p:tav>
                                        <p:tav tm="50000">
                                          <p:val>
                                            <p:strVal val="visible"/>
                                          </p:val>
                                        </p:tav>
                                      </p:tavLst>
                                    </p:anim>
                                  </p:childTnLst>
                                </p:cTn>
                              </p:par>
                            </p:childTnLst>
                          </p:cTn>
                        </p:par>
                        <p:par>
                          <p:cTn id="27" fill="hold">
                            <p:stCondLst>
                              <p:cond delay="6489"/>
                            </p:stCondLst>
                            <p:childTnLst>
                              <p:par>
                                <p:cTn id="28" presetID="1" presetClass="exit" presetSubtype="0" fill="hold" grpId="2" nodeType="afterEffect">
                                  <p:stCondLst>
                                    <p:cond delay="0"/>
                                  </p:stCondLst>
                                  <p:childTnLst>
                                    <p:set>
                                      <p:cBhvr>
                                        <p:cTn id="29"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9" grpId="0" animBg="1"/>
      <p:bldP spid="9" grpId="1" animBg="1"/>
      <p:bldP spid="9" grpId="2" animBg="1"/>
      <p:bldP spid="13" grpId="0" animBg="1"/>
      <p:bldP spid="14" grpId="0" animBg="1"/>
      <p:bldP spid="5" grpId="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420B8605-2C0E-8F58-ADB0-C040C96C56CD}"/>
              </a:ext>
            </a:extLst>
          </p:cNvPr>
          <p:cNvSpPr/>
          <p:nvPr/>
        </p:nvSpPr>
        <p:spPr>
          <a:xfrm flipH="1">
            <a:off x="6812448" y="4362148"/>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5AFFC80C-EF69-6C1B-35F6-82AF869B8A9C}"/>
              </a:ext>
            </a:extLst>
          </p:cNvPr>
          <p:cNvSpPr/>
          <p:nvPr/>
        </p:nvSpPr>
        <p:spPr>
          <a:xfrm flipH="1">
            <a:off x="7363841" y="4174573"/>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SCP-387-JP-3</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646331"/>
          </a:xfrm>
          <a:prstGeom prst="rect">
            <a:avLst/>
          </a:prstGeom>
          <a:noFill/>
        </p:spPr>
        <p:txBody>
          <a:bodyPr wrap="square" rtlCol="0">
            <a:spAutoFit/>
          </a:bodyPr>
          <a:lstStyle/>
          <a:p>
            <a:r>
              <a:rPr lang="ja-JP" altLang="en-US" dirty="0"/>
              <a:t>ああ！君の目と鼻の先に助けが必要な人が倒れている！君の出番だよ、リバーサル・ゴールド！</a:t>
            </a:r>
            <a:endParaRPr kumimoji="1" lang="ja-JP" altLang="en-US" sz="2400" dirty="0">
              <a:latin typeface="游明朝" panose="02020400000000000000" pitchFamily="18" charset="-128"/>
              <a:ea typeface="游明朝" panose="02020400000000000000" pitchFamily="18" charset="-128"/>
            </a:endParaRP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1418325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420B8605-2C0E-8F58-ADB0-C040C96C56CD}"/>
              </a:ext>
            </a:extLst>
          </p:cNvPr>
          <p:cNvSpPr/>
          <p:nvPr/>
        </p:nvSpPr>
        <p:spPr>
          <a:xfrm flipH="1">
            <a:off x="6812448" y="4362148"/>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5AFFC80C-EF69-6C1B-35F6-82AF869B8A9C}"/>
              </a:ext>
            </a:extLst>
          </p:cNvPr>
          <p:cNvSpPr/>
          <p:nvPr/>
        </p:nvSpPr>
        <p:spPr>
          <a:xfrm flipH="1">
            <a:off x="7363841" y="4174573"/>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84A46F0-B875-6C77-22C9-CBE4F5FC3C09}"/>
              </a:ext>
            </a:extLst>
          </p:cNvPr>
          <p:cNvSpPr/>
          <p:nvPr/>
        </p:nvSpPr>
        <p:spPr>
          <a:xfrm flipH="1">
            <a:off x="6577297" y="4738620"/>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A82C83-01F1-2A1B-495A-BC54D0B723E5}"/>
              </a:ext>
            </a:extLst>
          </p:cNvPr>
          <p:cNvSpPr/>
          <p:nvPr/>
        </p:nvSpPr>
        <p:spPr>
          <a:xfrm flipH="1">
            <a:off x="8432726" y="4415501"/>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E1FC9A90-1300-A348-E1BA-88BCCF4B21F7}"/>
              </a:ext>
            </a:extLst>
          </p:cNvPr>
          <p:cNvSpPr/>
          <p:nvPr/>
        </p:nvSpPr>
        <p:spPr>
          <a:xfrm>
            <a:off x="247650" y="1382712"/>
            <a:ext cx="10096500" cy="2423660"/>
          </a:xfrm>
          <a:custGeom>
            <a:avLst/>
            <a:gdLst>
              <a:gd name="connsiteX0" fmla="*/ 0 w 5756275"/>
              <a:gd name="connsiteY0" fmla="*/ 0 h 4479099"/>
              <a:gd name="connsiteX1" fmla="*/ 953290 w 5756275"/>
              <a:gd name="connsiteY1" fmla="*/ 636212 h 4479099"/>
              <a:gd name="connsiteX2" fmla="*/ 5756275 w 5756275"/>
              <a:gd name="connsiteY2" fmla="*/ 636212 h 4479099"/>
              <a:gd name="connsiteX3" fmla="*/ 5756275 w 5756275"/>
              <a:gd name="connsiteY3" fmla="*/ 3759701 h 4479099"/>
              <a:gd name="connsiteX4" fmla="*/ 1200577 w 5756275"/>
              <a:gd name="connsiteY4" fmla="*/ 3759701 h 4479099"/>
              <a:gd name="connsiteX5" fmla="*/ 410446 w 5756275"/>
              <a:gd name="connsiteY5" fmla="*/ 4479099 h 4479099"/>
              <a:gd name="connsiteX6" fmla="*/ 346074 w 5756275"/>
              <a:gd name="connsiteY6" fmla="*/ 4277187 h 4479099"/>
              <a:gd name="connsiteX7" fmla="*/ 346074 w 5756275"/>
              <a:gd name="connsiteY7" fmla="*/ 3396862 h 4479099"/>
              <a:gd name="connsiteX8" fmla="*/ 346075 w 5756275"/>
              <a:gd name="connsiteY8" fmla="*/ 3396863 h 4479099"/>
              <a:gd name="connsiteX9" fmla="*/ 346075 w 5756275"/>
              <a:gd name="connsiteY9" fmla="*/ 988034 h 4479099"/>
              <a:gd name="connsiteX10" fmla="*/ 74409 w 5756275"/>
              <a:gd name="connsiteY10" fmla="*/ 1144880 h 4479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275" h="4479099">
                <a:moveTo>
                  <a:pt x="0" y="0"/>
                </a:moveTo>
                <a:lnTo>
                  <a:pt x="953290" y="636212"/>
                </a:lnTo>
                <a:lnTo>
                  <a:pt x="5756275" y="636212"/>
                </a:lnTo>
                <a:lnTo>
                  <a:pt x="5756275" y="3759701"/>
                </a:lnTo>
                <a:lnTo>
                  <a:pt x="1200577" y="3759701"/>
                </a:lnTo>
                <a:lnTo>
                  <a:pt x="410446" y="4479099"/>
                </a:lnTo>
                <a:lnTo>
                  <a:pt x="346074" y="4277187"/>
                </a:lnTo>
                <a:lnTo>
                  <a:pt x="346074" y="3396862"/>
                </a:lnTo>
                <a:lnTo>
                  <a:pt x="346075" y="3396863"/>
                </a:lnTo>
                <a:lnTo>
                  <a:pt x="346075" y="988034"/>
                </a:lnTo>
                <a:lnTo>
                  <a:pt x="74409" y="1144880"/>
                </a:lnTo>
                <a:close/>
              </a:path>
            </a:pathLst>
          </a:custGeom>
          <a:pattFill prst="solidDmnd">
            <a:fgClr>
              <a:schemeClr val="bg1"/>
            </a:fgClr>
            <a:bgClr>
              <a:schemeClr val="accent2">
                <a:lumMod val="60000"/>
                <a:lumOff val="40000"/>
              </a:schemeClr>
            </a:bgClr>
          </a:patt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en-US" altLang="ja-JP" sz="7200" dirty="0">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b="0" i="0" dirty="0">
                <a:solidFill>
                  <a:srgbClr val="333333"/>
                </a:solidFill>
                <a:effectLst/>
                <a:highlight>
                  <a:srgbClr val="FFFFFF"/>
                </a:highlight>
                <a:latin typeface="verdana" panose="020B0604030504040204" pitchFamily="34" charset="0"/>
              </a:rPr>
              <a:t>8</a:t>
            </a:r>
            <a:r>
              <a:rPr lang="ja-JP" altLang="en-US" b="0" i="0" dirty="0">
                <a:solidFill>
                  <a:srgbClr val="333333"/>
                </a:solidFill>
                <a:effectLst/>
                <a:highlight>
                  <a:srgbClr val="FFFFFF"/>
                </a:highlight>
                <a:latin typeface="verdana" panose="020B0604030504040204" pitchFamily="34" charset="0"/>
              </a:rPr>
              <a:t>月</a:t>
            </a:r>
            <a:r>
              <a:rPr lang="en-US" altLang="ja-JP" b="0" i="0" dirty="0">
                <a:solidFill>
                  <a:srgbClr val="333333"/>
                </a:solidFill>
                <a:effectLst/>
                <a:highlight>
                  <a:srgbClr val="FFFFFF"/>
                </a:highlight>
                <a:latin typeface="verdana" panose="020B0604030504040204" pitchFamily="34" charset="0"/>
              </a:rPr>
              <a:t>22</a:t>
            </a:r>
            <a:r>
              <a:rPr lang="ja-JP" altLang="en-US" b="0" i="0" dirty="0">
                <a:solidFill>
                  <a:srgbClr val="333333"/>
                </a:solidFill>
                <a:effectLst/>
                <a:highlight>
                  <a:srgbClr val="FFFFFF"/>
                </a:highlight>
                <a:latin typeface="verdana" panose="020B0604030504040204" pitchFamily="34" charset="0"/>
              </a:rPr>
              <a:t>日に撮影された収容</a:t>
            </a:r>
            <a:r>
              <a:rPr lang="en-US" altLang="ja-JP" b="0" i="0" dirty="0">
                <a:solidFill>
                  <a:srgbClr val="333333"/>
                </a:solidFill>
                <a:effectLst/>
                <a:highlight>
                  <a:srgbClr val="FFFFFF"/>
                </a:highlight>
                <a:latin typeface="verdana" panose="020B0604030504040204" pitchFamily="34" charset="0"/>
              </a:rPr>
              <a:t>SCP-387-JP</a:t>
            </a:r>
            <a:r>
              <a:rPr lang="ja-JP" altLang="en-US" b="0" i="0" dirty="0">
                <a:solidFill>
                  <a:srgbClr val="333333"/>
                </a:solidFill>
                <a:effectLst/>
                <a:highlight>
                  <a:srgbClr val="FFFFFF"/>
                </a:highlight>
                <a:latin typeface="verdana" panose="020B0604030504040204" pitchFamily="34" charset="0"/>
              </a:rPr>
              <a:t>エリア内部の映像記録</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774294" y="1411198"/>
            <a:ext cx="8214663" cy="707886"/>
          </a:xfrm>
          <a:prstGeom prst="rect">
            <a:avLst/>
          </a:prstGeom>
          <a:noFill/>
        </p:spPr>
        <p:txBody>
          <a:bodyPr wrap="square" rtlCol="0">
            <a:spAutoFit/>
          </a:bodyPr>
          <a:lstStyle/>
          <a:p>
            <a:r>
              <a:rPr lang="en-US" altLang="ja-JP" sz="4000" dirty="0">
                <a:ln>
                  <a:solidFill>
                    <a:sysClr val="windowText" lastClr="000000"/>
                  </a:solidFill>
                </a:ln>
                <a:solidFill>
                  <a:srgbClr val="FFFF00"/>
                </a:solidFill>
                <a:latin typeface="游明朝" panose="02020400000000000000" pitchFamily="18" charset="-128"/>
                <a:ea typeface="游明朝" panose="02020400000000000000" pitchFamily="18" charset="-128"/>
              </a:rPr>
              <a:t>SCP-387-JP</a:t>
            </a:r>
            <a:endParaRPr lang="ja-JP" altLang="en-US" sz="4000" dirty="0">
              <a:ln>
                <a:solidFill>
                  <a:sysClr val="windowText" lastClr="000000"/>
                </a:solidFill>
              </a:ln>
              <a:solidFill>
                <a:srgbClr val="FFFF00"/>
              </a:solidFill>
              <a:latin typeface="游明朝" panose="02020400000000000000" pitchFamily="18" charset="-128"/>
              <a:ea typeface="游明朝" panose="02020400000000000000" pitchFamily="18" charset="-128"/>
            </a:endParaRPr>
          </a:p>
        </p:txBody>
      </p:sp>
      <p:grpSp>
        <p:nvGrpSpPr>
          <p:cNvPr id="13" name="グループ化 12">
            <a:extLst>
              <a:ext uri="{FF2B5EF4-FFF2-40B4-BE49-F238E27FC236}">
                <a16:creationId xmlns:a16="http://schemas.microsoft.com/office/drawing/2014/main" id="{3139188E-9BF4-D895-CCC8-812858ED5270}"/>
              </a:ext>
            </a:extLst>
          </p:cNvPr>
          <p:cNvGrpSpPr/>
          <p:nvPr/>
        </p:nvGrpSpPr>
        <p:grpSpPr>
          <a:xfrm rot="19800000">
            <a:off x="6470681" y="4261705"/>
            <a:ext cx="2394856" cy="2140422"/>
            <a:chOff x="6788726" y="3806372"/>
            <a:chExt cx="2394856" cy="2140422"/>
          </a:xfrm>
        </p:grpSpPr>
        <p:sp>
          <p:nvSpPr>
            <p:cNvPr id="3" name="楕円 2">
              <a:extLst>
                <a:ext uri="{FF2B5EF4-FFF2-40B4-BE49-F238E27FC236}">
                  <a16:creationId xmlns:a16="http://schemas.microsoft.com/office/drawing/2014/main" id="{99E84752-5722-D182-6FA2-37371EEBABC7}"/>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4B1C57-6AD6-B14B-9F22-6524EBDDA505}"/>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4374D8F-916F-1D01-9E65-D2296C27003B}"/>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7E4025A-15C2-F9E2-80D5-32C87109C933}"/>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C523ADC-B933-CEB2-3203-4C6F7AA2DF3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88957" y="4335408"/>
            <a:ext cx="1557886" cy="1557886"/>
          </a:xfrm>
          <a:prstGeom prst="rect">
            <a:avLst/>
          </a:prstGeom>
        </p:spPr>
      </p:pic>
      <p:sp>
        <p:nvSpPr>
          <p:cNvPr id="10" name="テキスト ボックス 9">
            <a:extLst>
              <a:ext uri="{FF2B5EF4-FFF2-40B4-BE49-F238E27FC236}">
                <a16:creationId xmlns:a16="http://schemas.microsoft.com/office/drawing/2014/main" id="{7C5DC10C-F166-6851-8D9C-35F364E86789}"/>
              </a:ext>
            </a:extLst>
          </p:cNvPr>
          <p:cNvSpPr txBox="1"/>
          <p:nvPr/>
        </p:nvSpPr>
        <p:spPr>
          <a:xfrm>
            <a:off x="1153256" y="2302907"/>
            <a:ext cx="9393587" cy="369332"/>
          </a:xfrm>
          <a:prstGeom prst="rect">
            <a:avLst/>
          </a:prstGeom>
          <a:noFill/>
        </p:spPr>
        <p:txBody>
          <a:bodyPr wrap="square" rtlCol="0">
            <a:spAutoFit/>
          </a:bodyPr>
          <a:lstStyle/>
          <a:p>
            <a:r>
              <a:rPr lang="ja-JP" altLang="en-US" dirty="0"/>
              <a:t> </a:t>
            </a:r>
            <a:r>
              <a:rPr lang="en-US" altLang="ja-JP" dirty="0"/>
              <a:t>(</a:t>
            </a:r>
            <a:r>
              <a:rPr lang="ja-JP" altLang="en-US" dirty="0"/>
              <a:t>全身が痙攣する</a:t>
            </a:r>
            <a:r>
              <a:rPr lang="en-US" altLang="ja-JP" dirty="0"/>
              <a:t>)</a:t>
            </a:r>
            <a:endParaRPr kumimoji="1" lang="ja-JP" altLang="en-US" sz="2400" dirty="0">
              <a:latin typeface="游明朝" panose="02020400000000000000" pitchFamily="18" charset="-128"/>
              <a:ea typeface="游明朝" panose="02020400000000000000" pitchFamily="18" charset="-128"/>
            </a:endParaRPr>
          </a:p>
        </p:txBody>
      </p:sp>
      <p:pic>
        <p:nvPicPr>
          <p:cNvPr id="17" name="グラフィックス 16" descr="火 単色塗りつぶし">
            <a:extLst>
              <a:ext uri="{FF2B5EF4-FFF2-40B4-BE49-F238E27FC236}">
                <a16:creationId xmlns:a16="http://schemas.microsoft.com/office/drawing/2014/main" id="{2E4834CF-70EE-D318-3406-2E4596DE14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0258" y="5018088"/>
            <a:ext cx="914400" cy="914400"/>
          </a:xfrm>
          <a:prstGeom prst="rect">
            <a:avLst/>
          </a:prstGeom>
        </p:spPr>
      </p:pic>
      <p:pic>
        <p:nvPicPr>
          <p:cNvPr id="19" name="グラフィックス 18" descr="火 単色塗りつぶし">
            <a:extLst>
              <a:ext uri="{FF2B5EF4-FFF2-40B4-BE49-F238E27FC236}">
                <a16:creationId xmlns:a16="http://schemas.microsoft.com/office/drawing/2014/main" id="{76ADF4E7-62C5-0540-6BEA-8B068D79C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7571" y="4122402"/>
            <a:ext cx="914400" cy="914400"/>
          </a:xfrm>
          <a:prstGeom prst="rect">
            <a:avLst/>
          </a:prstGeom>
        </p:spPr>
      </p:pic>
    </p:spTree>
    <p:extLst>
      <p:ext uri="{BB962C8B-B14F-4D97-AF65-F5344CB8AC3E}">
        <p14:creationId xmlns:p14="http://schemas.microsoft.com/office/powerpoint/2010/main" val="1756287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3"/>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10" dur="350" fill="hold"/>
                                            <p:tgtEl>
                                              <p:spTgt spid="17"/>
                                            </p:tgtEl>
                                            <p:attrNameLst>
                                              <p:attrName>ppt_x</p:attrName>
                                              <p:attrName>ppt_y</p:attrName>
                                            </p:attrNameLst>
                                          </p:cBhvr>
                                        </p:animMotion>
                                      </p:childTnLst>
                                    </p:cTn>
                                  </p:par>
                                  <p:par>
                                    <p:cTn id="11"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2" dur="350" fill="hold"/>
                                            <p:tgtEl>
                                              <p:spTgt spid="19"/>
                                            </p:tgtEl>
                                            <p:attrNameLst>
                                              <p:attrName>ppt_x</p:attrName>
                                              <p:attrName>ppt_y</p:attrName>
                                            </p:attrNameLst>
                                          </p:cBhvr>
                                          <p:rCtr x="-14300" y="83300"/>
                                        </p:animMotion>
                                      </p:childTnLst>
                                    </p:cTn>
                                  </p:par>
                                  <p:par>
                                    <p:cTn id="13" presetID="2" presetClass="exit" presetSubtype="3" repeatCount="indefinite" fill="hold" grpId="0" nodeType="withEffect">
                                      <p:stCondLst>
                                        <p:cond delay="0"/>
                                      </p:stCondLst>
                                      <p:childTnLst>
                                        <p:anim calcmode="lin" valueType="num">
                                          <p:cBhvr additive="base">
                                            <p:cTn id="14" dur="500"/>
                                            <p:tgtEl>
                                              <p:spTgt spid="21"/>
                                            </p:tgtEl>
                                            <p:attrNameLst>
                                              <p:attrName>ppt_x</p:attrName>
                                            </p:attrNameLst>
                                          </p:cBhvr>
                                          <p:tavLst>
                                            <p:tav tm="0">
                                              <p:val>
                                                <p:strVal val="ppt_x"/>
                                              </p:val>
                                            </p:tav>
                                            <p:tav tm="100000">
                                              <p:val>
                                                <p:strVal val="1+ppt_w/2"/>
                                              </p:val>
                                            </p:tav>
                                          </p:tavLst>
                                        </p:anim>
                                        <p:anim calcmode="lin" valueType="num">
                                          <p:cBhvr additive="base">
                                            <p:cTn id="15" dur="500"/>
                                            <p:tgtEl>
                                              <p:spTgt spid="21"/>
                                            </p:tgtEl>
                                            <p:attrNameLst>
                                              <p:attrName>ppt_y</p:attrName>
                                            </p:attrNameLst>
                                          </p:cBhvr>
                                          <p:tavLst>
                                            <p:tav tm="0">
                                              <p:val>
                                                <p:strVal val="ppt_y"/>
                                              </p:val>
                                            </p:tav>
                                            <p:tav tm="100000">
                                              <p:val>
                                                <p:strVal val="0-ppt_h/2"/>
                                              </p:val>
                                            </p:tav>
                                          </p:tavLst>
                                        </p:anim>
                                        <p:set>
                                          <p:cBhvr>
                                            <p:cTn id="16" dur="1" fill="hold">
                                              <p:stCondLst>
                                                <p:cond delay="499"/>
                                              </p:stCondLst>
                                            </p:cTn>
                                            <p:tgtEl>
                                              <p:spTgt spid="21"/>
                                            </p:tgtEl>
                                            <p:attrNameLst>
                                              <p:attrName>style.visibility</p:attrName>
                                            </p:attrNameLst>
                                          </p:cBhvr>
                                          <p:to>
                                            <p:strVal val="hidden"/>
                                          </p:to>
                                        </p:set>
                                      </p:childTnLst>
                                    </p:cTn>
                                  </p:par>
                                  <p:par>
                                    <p:cTn id="17" presetID="2" presetClass="exit" presetSubtype="3" repeatCount="indefinite" fill="hold" grpId="0"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1+ppt_w/2"/>
                                              </p:val>
                                            </p:tav>
                                          </p:tavLst>
                                        </p:anim>
                                        <p:anim calcmode="lin" valueType="num">
                                          <p:cBhvr additive="base">
                                            <p:cTn id="19" dur="500"/>
                                            <p:tgtEl>
                                              <p:spTgt spid="20"/>
                                            </p:tgtEl>
                                            <p:attrNameLst>
                                              <p:attrName>ppt_y</p:attrName>
                                            </p:attrNameLst>
                                          </p:cBhvr>
                                          <p:tavLst>
                                            <p:tav tm="0">
                                              <p:val>
                                                <p:strVal val="ppt_y"/>
                                              </p:val>
                                            </p:tav>
                                            <p:tav tm="100000">
                                              <p:val>
                                                <p:strVal val="0-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repeatCount="indefinite"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repeatCount="indefinite" fill="hold" grpId="1" nodeType="with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par>
                                    <p:cTn id="27" presetID="2" presetClass="exit" presetSubtype="3" repeatCount="indefinite" fill="hold" grpId="0" nodeType="with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1+ppt_w/2"/>
                                              </p:val>
                                            </p:tav>
                                          </p:tavLst>
                                        </p:anim>
                                        <p:anim calcmode="lin" valueType="num">
                                          <p:cBhvr additive="base">
                                            <p:cTn id="29" dur="500"/>
                                            <p:tgtEl>
                                              <p:spTgt spid="2"/>
                                            </p:tgtEl>
                                            <p:attrNameLst>
                                              <p:attrName>ppt_y</p:attrName>
                                            </p:attrNameLst>
                                          </p:cBhvr>
                                          <p:tavLst>
                                            <p:tav tm="0">
                                              <p:val>
                                                <p:strVal val="ppt_y"/>
                                              </p:val>
                                            </p:tav>
                                            <p:tav tm="100000">
                                              <p:val>
                                                <p:strVal val="0-ppt_h/2"/>
                                              </p:val>
                                            </p:tav>
                                          </p:tavLst>
                                        </p:anim>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repeatCount="indefinite" fill="hold" grpId="1" nodeType="withEffect">
                                      <p:stCondLst>
                                        <p:cond delay="0"/>
                                      </p:stCondLst>
                                      <p:childTnLst>
                                        <p:animEffect transition="out" filter="fade">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2" presetClass="exit" presetSubtype="3" repeatCount="indefinite" fill="hold" grpId="0" nodeType="withEffect">
                                      <p:stCondLst>
                                        <p:cond delay="0"/>
                                      </p:stCondLst>
                                      <p:childTnLst>
                                        <p:anim calcmode="lin" valueType="num">
                                          <p:cBhvr additive="base">
                                            <p:cTn id="35" dur="500"/>
                                            <p:tgtEl>
                                              <p:spTgt spid="14"/>
                                            </p:tgtEl>
                                            <p:attrNameLst>
                                              <p:attrName>ppt_x</p:attrName>
                                            </p:attrNameLst>
                                          </p:cBhvr>
                                          <p:tavLst>
                                            <p:tav tm="0">
                                              <p:val>
                                                <p:strVal val="ppt_x"/>
                                              </p:val>
                                            </p:tav>
                                            <p:tav tm="100000">
                                              <p:val>
                                                <p:strVal val="1+ppt_w/2"/>
                                              </p:val>
                                            </p:tav>
                                          </p:tavLst>
                                        </p:anim>
                                        <p:anim calcmode="lin" valueType="num">
                                          <p:cBhvr additive="base">
                                            <p:cTn id="36" dur="500"/>
                                            <p:tgtEl>
                                              <p:spTgt spid="14"/>
                                            </p:tgtEl>
                                            <p:attrNameLst>
                                              <p:attrName>ppt_y</p:attrName>
                                            </p:attrNameLst>
                                          </p:cBhvr>
                                          <p:tavLst>
                                            <p:tav tm="0">
                                              <p:val>
                                                <p:strVal val="ppt_y"/>
                                              </p:val>
                                            </p:tav>
                                            <p:tav tm="100000">
                                              <p:val>
                                                <p:strVal val="0-ppt_h/2"/>
                                              </p:val>
                                            </p:tav>
                                          </p:tavLst>
                                        </p:anim>
                                        <p:set>
                                          <p:cBhvr>
                                            <p:cTn id="37" dur="1" fill="hold">
                                              <p:stCondLst>
                                                <p:cond delay="499"/>
                                              </p:stCondLst>
                                            </p:cTn>
                                            <p:tgtEl>
                                              <p:spTgt spid="14"/>
                                            </p:tgtEl>
                                            <p:attrNameLst>
                                              <p:attrName>style.visibility</p:attrName>
                                            </p:attrNameLst>
                                          </p:cBhvr>
                                          <p:to>
                                            <p:strVal val="hidden"/>
                                          </p:to>
                                        </p:set>
                                      </p:childTnLst>
                                    </p:cTn>
                                  </p:par>
                                  <p:par>
                                    <p:cTn id="38" presetID="10" presetClass="exit" presetSubtype="0" repeatCount="indefinite" fill="hold" grpId="1"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 grpId="0" animBg="1"/>
          <p:bldP spid="2" grpId="1" animBg="1"/>
          <p:bldP spid="20" grpId="0" animBg="1"/>
          <p:bldP spid="20" grpId="1" animBg="1"/>
          <p:bldP spid="21" grpId="0" animBg="1"/>
          <p:bldP spid="21" grpId="1" animBg="1"/>
          <p:bldP spid="10" grpId="0"/>
        </p:bldLst>
      </p:timing>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CP-387-JP</a:t>
            </a:r>
            <a:r>
              <a:rPr lang="ja-JP" altLang="en-US" dirty="0">
                <a:ln w="28575" cap="rnd" cmpd="sng">
                  <a:noFill/>
                  <a:prstDash val="lgDashDotDot"/>
                  <a:bevel/>
                </a:ln>
                <a:solidFill>
                  <a:sysClr val="windowText" lastClr="000000"/>
                </a:solidFill>
              </a:rPr>
              <a:t>と</a:t>
            </a:r>
            <a:r>
              <a:rPr lang="en-US" altLang="ja-JP" dirty="0">
                <a:ln w="28575" cap="rnd" cmpd="sng">
                  <a:noFill/>
                  <a:prstDash val="lgDashDotDot"/>
                  <a:bevel/>
                </a:ln>
                <a:solidFill>
                  <a:sysClr val="windowText" lastClr="000000"/>
                </a:solidFill>
              </a:rPr>
              <a:t>SCP-387-JP-A-3</a:t>
            </a:r>
            <a:r>
              <a:rPr lang="ja-JP" altLang="en-US" dirty="0">
                <a:ln w="28575" cap="rnd" cmpd="sng">
                  <a:noFill/>
                  <a:prstDash val="lgDashDotDot"/>
                  <a:bevel/>
                </a:ln>
                <a:solidFill>
                  <a:sysClr val="windowText" lastClr="000000"/>
                </a:solidFill>
              </a:rPr>
              <a:t>との会話から、</a:t>
            </a:r>
            <a:r>
              <a:rPr lang="en-US" altLang="ja-JP" dirty="0">
                <a:ln w="28575" cap="rnd" cmpd="sng">
                  <a:noFill/>
                  <a:prstDash val="lgDashDotDot"/>
                  <a:bevel/>
                </a:ln>
                <a:solidFill>
                  <a:sysClr val="windowText" lastClr="000000"/>
                </a:solidFill>
              </a:rPr>
              <a:t>SCP-387-JP-A-1</a:t>
            </a:r>
            <a:r>
              <a:rPr lang="ja-JP" altLang="en-US" dirty="0">
                <a:ln w="28575" cap="rnd" cmpd="sng">
                  <a:noFill/>
                  <a:prstDash val="lgDashDotDot"/>
                  <a:bevel/>
                </a:ln>
                <a:solidFill>
                  <a:sysClr val="windowText" lastClr="000000"/>
                </a:solidFill>
              </a:rPr>
              <a:t>が蘇生処置を行う際の許可は</a:t>
            </a:r>
            <a:r>
              <a:rPr lang="en-US" altLang="ja-JP" dirty="0">
                <a:ln w="28575" cap="rnd" cmpd="sng">
                  <a:noFill/>
                  <a:prstDash val="lgDashDotDot"/>
                  <a:bevel/>
                </a:ln>
                <a:solidFill>
                  <a:sysClr val="windowText" lastClr="000000"/>
                </a:solidFill>
              </a:rPr>
              <a:t>SCP-387-JP-A-3</a:t>
            </a:r>
            <a:r>
              <a:rPr lang="ja-JP" altLang="en-US" dirty="0">
                <a:ln w="28575" cap="rnd" cmpd="sng">
                  <a:noFill/>
                  <a:prstDash val="lgDashDotDot"/>
                  <a:bevel/>
                </a:ln>
                <a:solidFill>
                  <a:sysClr val="windowText" lastClr="000000"/>
                </a:solidFill>
              </a:rPr>
              <a:t>によってコントロールされていたと予想されています。既に</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は痙攣以外の動作を行わず、</a:t>
            </a:r>
            <a:r>
              <a:rPr lang="en-US" altLang="ja-JP" dirty="0">
                <a:ln w="28575" cap="rnd" cmpd="sng">
                  <a:noFill/>
                  <a:prstDash val="lgDashDotDot"/>
                  <a:bevel/>
                </a:ln>
                <a:solidFill>
                  <a:sysClr val="windowText" lastClr="000000"/>
                </a:solidFill>
              </a:rPr>
              <a:t>SCP-387-JP-A-1</a:t>
            </a:r>
            <a:r>
              <a:rPr lang="ja-JP" altLang="en-US" dirty="0">
                <a:ln w="28575" cap="rnd" cmpd="sng">
                  <a:noFill/>
                  <a:prstDash val="lgDashDotDot"/>
                  <a:bevel/>
                </a:ln>
                <a:solidFill>
                  <a:sysClr val="windowText" lastClr="000000"/>
                </a:solidFill>
              </a:rPr>
              <a:t>への電力供給の際の電気的反射であると見られています。</a:t>
            </a:r>
            <a:r>
              <a:rPr lang="en-US" altLang="ja-JP" dirty="0">
                <a:ln w="28575" cap="rnd" cmpd="sng">
                  <a:noFill/>
                  <a:prstDash val="lgDashDotDot"/>
                  <a:bevel/>
                </a:ln>
                <a:solidFill>
                  <a:sysClr val="windowText" lastClr="000000"/>
                </a:solidFill>
              </a:rPr>
              <a:t>8</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29</a:t>
            </a:r>
            <a:r>
              <a:rPr lang="ja-JP" altLang="en-US" dirty="0">
                <a:ln w="28575" cap="rnd" cmpd="sng">
                  <a:noFill/>
                  <a:prstDash val="lgDashDotDot"/>
                  <a:bevel/>
                </a:ln>
                <a:solidFill>
                  <a:sysClr val="windowText" lastClr="000000"/>
                </a:solidFill>
              </a:rPr>
              <a:t>日、</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は死亡したと見なされた事から、</a:t>
            </a:r>
            <a:r>
              <a:rPr lang="en-US" altLang="ja-JP" dirty="0">
                <a:ln w="28575" cap="rnd" cmpd="sng">
                  <a:noFill/>
                  <a:prstDash val="lgDashDotDot"/>
                  <a:bevel/>
                </a:ln>
                <a:solidFill>
                  <a:sysClr val="windowText" lastClr="000000"/>
                </a:solidFill>
              </a:rPr>
              <a:t>Safe</a:t>
            </a:r>
            <a:r>
              <a:rPr lang="ja-JP" altLang="en-US" dirty="0">
                <a:ln w="28575" cap="rnd" cmpd="sng">
                  <a:noFill/>
                  <a:prstDash val="lgDashDotDot"/>
                  <a:bevel/>
                </a:ln>
                <a:solidFill>
                  <a:sysClr val="windowText" lastClr="000000"/>
                </a:solidFill>
              </a:rPr>
              <a:t>クラスへのオブジェクトクラス変更が承認されました。同時に情報入手の為</a:t>
            </a:r>
            <a:r>
              <a:rPr lang="en-US" altLang="ja-JP" dirty="0">
                <a:ln w="28575" cap="rnd" cmpd="sng">
                  <a:noFill/>
                  <a:prstDash val="lgDashDotDot"/>
                  <a:bevel/>
                </a:ln>
                <a:solidFill>
                  <a:sysClr val="windowText" lastClr="000000"/>
                </a:solidFill>
              </a:rPr>
              <a:t>8</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31</a:t>
            </a:r>
            <a:r>
              <a:rPr lang="ja-JP" altLang="en-US" dirty="0">
                <a:ln w="28575" cap="rnd" cmpd="sng">
                  <a:noFill/>
                  <a:prstDash val="lgDashDotDot"/>
                  <a:bevel/>
                </a:ln>
                <a:solidFill>
                  <a:sysClr val="windowText" lastClr="000000"/>
                </a:solidFill>
              </a:rPr>
              <a:t>日に予定されていた心停止直後の</a:t>
            </a:r>
            <a:r>
              <a:rPr lang="en-US" altLang="ja-JP" dirty="0">
                <a:ln w="28575" cap="rnd" cmpd="sng">
                  <a:noFill/>
                  <a:prstDash val="lgDashDotDot"/>
                  <a:bevel/>
                </a:ln>
                <a:solidFill>
                  <a:sysClr val="windowText" lastClr="000000"/>
                </a:solidFill>
              </a:rPr>
              <a:t>D</a:t>
            </a:r>
            <a:r>
              <a:rPr lang="ja-JP" altLang="en-US" dirty="0">
                <a:ln w="28575" cap="rnd" cmpd="sng">
                  <a:noFill/>
                  <a:prstDash val="lgDashDotDot"/>
                  <a:bevel/>
                </a:ln>
                <a:solidFill>
                  <a:sysClr val="windowText" lastClr="000000"/>
                </a:solidFill>
              </a:rPr>
              <a:t>クラス職員提供計画は破棄されました。</a:t>
            </a: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説明</a:t>
            </a:r>
            <a:endParaRPr kumimoji="1" lang="ja-JP" altLang="en-US" dirty="0"/>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5451884" y="2479793"/>
            <a:ext cx="8214663" cy="707886"/>
          </a:xfrm>
          <a:prstGeom prst="rect">
            <a:avLst/>
          </a:prstGeom>
          <a:noFill/>
        </p:spPr>
        <p:txBody>
          <a:bodyPr wrap="square" rtlCol="0">
            <a:spAutoFit/>
          </a:bodyPr>
          <a:lstStyle/>
          <a:p>
            <a:r>
              <a:rPr kumimoji="1" lang="ja-JP" altLang="en-US" sz="4000" dirty="0">
                <a:ln>
                  <a:solidFill>
                    <a:srgbClr val="FFFF00"/>
                  </a:solidFill>
                </a:ln>
                <a:latin typeface="游明朝" panose="02020400000000000000" pitchFamily="18" charset="-128"/>
                <a:ea typeface="游明朝" panose="02020400000000000000" pitchFamily="18" charset="-128"/>
              </a:rPr>
              <a:t>頑張れリバーサル・ゴールド</a:t>
            </a:r>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705341" y="1950508"/>
            <a:ext cx="1746543" cy="1557886"/>
          </a:xfrm>
          <a:prstGeom prst="rect">
            <a:avLst/>
          </a:prstGeom>
        </p:spPr>
      </p:pic>
      <p:sp>
        <p:nvSpPr>
          <p:cNvPr id="5" name="楕円 4">
            <a:extLst>
              <a:ext uri="{FF2B5EF4-FFF2-40B4-BE49-F238E27FC236}">
                <a16:creationId xmlns:a16="http://schemas.microsoft.com/office/drawing/2014/main" id="{8CD91CE5-8DB4-1292-C319-E0D07B03EE24}"/>
              </a:ext>
            </a:extLst>
          </p:cNvPr>
          <p:cNvSpPr/>
          <p:nvPr/>
        </p:nvSpPr>
        <p:spPr>
          <a:xfrm flipH="1">
            <a:off x="455187" y="1677004"/>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3DA5F67F-3F38-CA04-66BA-67376F144911}"/>
              </a:ext>
            </a:extLst>
          </p:cNvPr>
          <p:cNvSpPr/>
          <p:nvPr/>
        </p:nvSpPr>
        <p:spPr>
          <a:xfrm flipH="1">
            <a:off x="1006580" y="1489429"/>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43BA97E-72BA-C41E-DB62-0D2DEF602BB5}"/>
              </a:ext>
            </a:extLst>
          </p:cNvPr>
          <p:cNvSpPr/>
          <p:nvPr/>
        </p:nvSpPr>
        <p:spPr>
          <a:xfrm flipH="1">
            <a:off x="220036" y="2053476"/>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28863A2-2F1D-0BBC-57EB-B9EB6E3756FE}"/>
              </a:ext>
            </a:extLst>
          </p:cNvPr>
          <p:cNvSpPr/>
          <p:nvPr/>
        </p:nvSpPr>
        <p:spPr>
          <a:xfrm flipH="1">
            <a:off x="2075465" y="1730357"/>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E3504F6-A39E-578B-029B-66FC209B54AB}"/>
              </a:ext>
            </a:extLst>
          </p:cNvPr>
          <p:cNvGrpSpPr/>
          <p:nvPr/>
        </p:nvGrpSpPr>
        <p:grpSpPr>
          <a:xfrm rot="19800000">
            <a:off x="113420" y="1576561"/>
            <a:ext cx="2394856" cy="2140422"/>
            <a:chOff x="6788726" y="3806372"/>
            <a:chExt cx="2394856" cy="2140422"/>
          </a:xfrm>
        </p:grpSpPr>
        <p:sp>
          <p:nvSpPr>
            <p:cNvPr id="17" name="楕円 16">
              <a:extLst>
                <a:ext uri="{FF2B5EF4-FFF2-40B4-BE49-F238E27FC236}">
                  <a16:creationId xmlns:a16="http://schemas.microsoft.com/office/drawing/2014/main" id="{7B774381-664C-BD74-9CA4-6884ADF3515F}"/>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3F0F03B-501E-17B9-0F06-96E77AA503F7}"/>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0D17D5B-5740-9EEE-B05B-C980CE38DCC3}"/>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4118C57-326E-3D34-B595-5BE3502FB386}"/>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2D73994-2E43-9295-1D68-AB220159A9E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火 単色塗りつぶし">
            <a:extLst>
              <a:ext uri="{FF2B5EF4-FFF2-40B4-BE49-F238E27FC236}">
                <a16:creationId xmlns:a16="http://schemas.microsoft.com/office/drawing/2014/main" id="{F31E2F72-F8F3-F762-4EDC-616DD626BE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60310" y="1437258"/>
            <a:ext cx="914400" cy="914400"/>
          </a:xfrm>
          <a:prstGeom prst="rect">
            <a:avLst/>
          </a:prstGeom>
        </p:spPr>
      </p:pic>
    </p:spTree>
    <p:extLst>
      <p:ext uri="{BB962C8B-B14F-4D97-AF65-F5344CB8AC3E}">
        <p14:creationId xmlns:p14="http://schemas.microsoft.com/office/powerpoint/2010/main" val="26711421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6"/>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0" dur="350" fill="hold"/>
                                            <p:tgtEl>
                                              <p:spTgt spid="22"/>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1+ppt_w/2"/>
                                              </p:val>
                                            </p:tav>
                                          </p:tavLst>
                                        </p:anim>
                                        <p:anim calcmode="lin" valueType="num">
                                          <p:cBhvr additive="base">
                                            <p:cTn id="13" dur="500"/>
                                            <p:tgtEl>
                                              <p:spTgt spid="15"/>
                                            </p:tgtEl>
                                            <p:attrNameLst>
                                              <p:attrName>ppt_y</p:attrName>
                                            </p:attrNameLst>
                                          </p:cBhvr>
                                          <p:tavLst>
                                            <p:tav tm="0">
                                              <p:val>
                                                <p:strVal val="ppt_y"/>
                                              </p:val>
                                            </p:tav>
                                            <p:tav tm="100000">
                                              <p:val>
                                                <p:strVal val="0-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1+ppt_w/2"/>
                                              </p:val>
                                            </p:tav>
                                          </p:tavLst>
                                        </p:anim>
                                        <p:anim calcmode="lin" valueType="num">
                                          <p:cBhvr additive="base">
                                            <p:cTn id="17" dur="500"/>
                                            <p:tgtEl>
                                              <p:spTgt spid="14"/>
                                            </p:tgtEl>
                                            <p:attrNameLst>
                                              <p:attrName>ppt_y</p:attrName>
                                            </p:attrNameLst>
                                          </p:cBhvr>
                                          <p:tavLst>
                                            <p:tav tm="0">
                                              <p:val>
                                                <p:strVal val="ppt_y"/>
                                              </p:val>
                                            </p:tav>
                                            <p:tav tm="100000">
                                              <p:val>
                                                <p:strVal val="0-ppt_h/2"/>
                                              </p:val>
                                            </p:tav>
                                          </p:tavLst>
                                        </p:anim>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3" repeatCount="indefinite" fill="hold" grpId="0" nodeType="with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1+ppt_w/2"/>
                                              </p:val>
                                            </p:tav>
                                          </p:tavLst>
                                        </p:anim>
                                        <p:anim calcmode="lin" valueType="num">
                                          <p:cBhvr additive="base">
                                            <p:cTn id="27" dur="500"/>
                                            <p:tgtEl>
                                              <p:spTgt spid="13"/>
                                            </p:tgtEl>
                                            <p:attrNameLst>
                                              <p:attrName>ppt_y</p:attrName>
                                            </p:attrNameLst>
                                          </p:cBhvr>
                                          <p:tavLst>
                                            <p:tav tm="0">
                                              <p:val>
                                                <p:strVal val="ppt_y"/>
                                              </p:val>
                                            </p:tav>
                                            <p:tav tm="100000">
                                              <p:val>
                                                <p:strVal val="0-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repeatCount="indefinite"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2" presetClass="exit" presetSubtype="3" repeatCount="indefinite" fill="hold" grpId="0"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0-ppt_h/2"/>
                                              </p:val>
                                            </p:tav>
                                          </p:tavLst>
                                        </p:anim>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repeatCount="indefinite"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5" grpId="1" animBg="1"/>
          <p:bldP spid="13" grpId="0" animBg="1"/>
          <p:bldP spid="13" grpId="1" animBg="1"/>
          <p:bldP spid="14" grpId="0" animBg="1"/>
          <p:bldP spid="14" grpId="1" animBg="1"/>
          <p:bldP spid="15" grpId="0" animBg="1"/>
          <p:bldP spid="1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6"/>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0" dur="350" fill="hold"/>
                                            <p:tgtEl>
                                              <p:spTgt spid="22"/>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1+ppt_w/2"/>
                                              </p:val>
                                            </p:tav>
                                          </p:tavLst>
                                        </p:anim>
                                        <p:anim calcmode="lin" valueType="num">
                                          <p:cBhvr additive="base">
                                            <p:cTn id="13" dur="500"/>
                                            <p:tgtEl>
                                              <p:spTgt spid="15"/>
                                            </p:tgtEl>
                                            <p:attrNameLst>
                                              <p:attrName>ppt_y</p:attrName>
                                            </p:attrNameLst>
                                          </p:cBhvr>
                                          <p:tavLst>
                                            <p:tav tm="0">
                                              <p:val>
                                                <p:strVal val="ppt_y"/>
                                              </p:val>
                                            </p:tav>
                                            <p:tav tm="100000">
                                              <p:val>
                                                <p:strVal val="0-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1+ppt_w/2"/>
                                              </p:val>
                                            </p:tav>
                                          </p:tavLst>
                                        </p:anim>
                                        <p:anim calcmode="lin" valueType="num">
                                          <p:cBhvr additive="base">
                                            <p:cTn id="17" dur="500"/>
                                            <p:tgtEl>
                                              <p:spTgt spid="14"/>
                                            </p:tgtEl>
                                            <p:attrNameLst>
                                              <p:attrName>ppt_y</p:attrName>
                                            </p:attrNameLst>
                                          </p:cBhvr>
                                          <p:tavLst>
                                            <p:tav tm="0">
                                              <p:val>
                                                <p:strVal val="ppt_y"/>
                                              </p:val>
                                            </p:tav>
                                            <p:tav tm="100000">
                                              <p:val>
                                                <p:strVal val="0-ppt_h/2"/>
                                              </p:val>
                                            </p:tav>
                                          </p:tavLst>
                                        </p:anim>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3" repeatCount="indefinite" fill="hold" grpId="0" nodeType="with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1+ppt_w/2"/>
                                              </p:val>
                                            </p:tav>
                                          </p:tavLst>
                                        </p:anim>
                                        <p:anim calcmode="lin" valueType="num">
                                          <p:cBhvr additive="base">
                                            <p:cTn id="27" dur="500"/>
                                            <p:tgtEl>
                                              <p:spTgt spid="13"/>
                                            </p:tgtEl>
                                            <p:attrNameLst>
                                              <p:attrName>ppt_y</p:attrName>
                                            </p:attrNameLst>
                                          </p:cBhvr>
                                          <p:tavLst>
                                            <p:tav tm="0">
                                              <p:val>
                                                <p:strVal val="ppt_y"/>
                                              </p:val>
                                            </p:tav>
                                            <p:tav tm="100000">
                                              <p:val>
                                                <p:strVal val="0-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repeatCount="indefinite"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2" presetClass="exit" presetSubtype="3" repeatCount="indefinite" fill="hold" grpId="0"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0-ppt_h/2"/>
                                              </p:val>
                                            </p:tav>
                                          </p:tavLst>
                                        </p:anim>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repeatCount="indefinite"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5" grpId="1" animBg="1"/>
          <p:bldP spid="13" grpId="0" animBg="1"/>
          <p:bldP spid="13" grpId="1" animBg="1"/>
          <p:bldP spid="14" grpId="0" animBg="1"/>
          <p:bldP spid="14" grpId="1" animBg="1"/>
          <p:bldP spid="15" grpId="0" animBg="1"/>
          <p:bldP spid="15" grpId="1" animBg="1"/>
        </p:bldLst>
      </p:timing>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786383"/>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2004</a:t>
            </a:r>
            <a:r>
              <a:rPr lang="ja-JP" altLang="en-US" dirty="0">
                <a:ln w="28575" cap="rnd" cmpd="sng">
                  <a:noFill/>
                  <a:prstDash val="lgDashDotDot"/>
                  <a:bevel/>
                </a:ln>
                <a:solidFill>
                  <a:sysClr val="windowText" lastClr="000000"/>
                </a:solidFill>
              </a:rPr>
              <a:t>年</a:t>
            </a:r>
            <a:r>
              <a:rPr lang="en-US" altLang="ja-JP" dirty="0">
                <a:ln w="28575" cap="rnd" cmpd="sng">
                  <a:noFill/>
                  <a:prstDash val="lgDashDotDot"/>
                  <a:bevel/>
                </a:ln>
                <a:solidFill>
                  <a:sysClr val="windowText" lastClr="000000"/>
                </a:solidFill>
              </a:rPr>
              <a:t>1</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25</a:t>
            </a:r>
            <a:r>
              <a:rPr lang="ja-JP" altLang="en-US" dirty="0">
                <a:ln w="28575" cap="rnd" cmpd="sng">
                  <a:noFill/>
                  <a:prstDash val="lgDashDotDot"/>
                  <a:bevel/>
                </a:ln>
                <a:solidFill>
                  <a:sysClr val="windowText" lastClr="000000"/>
                </a:solidFill>
              </a:rPr>
              <a:t>日以降継続的に確認出来る収容エリアの破損状態・同年</a:t>
            </a:r>
            <a:r>
              <a:rPr lang="en-US" altLang="ja-JP" dirty="0">
                <a:ln w="28575" cap="rnd" cmpd="sng">
                  <a:noFill/>
                  <a:prstDash val="lgDashDotDot"/>
                  <a:bevel/>
                </a:ln>
                <a:solidFill>
                  <a:sysClr val="windowText" lastClr="000000"/>
                </a:solidFill>
              </a:rPr>
              <a:t>2</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11</a:t>
            </a:r>
            <a:r>
              <a:rPr lang="ja-JP" altLang="en-US" dirty="0">
                <a:ln w="28575" cap="rnd" cmpd="sng">
                  <a:noFill/>
                  <a:prstDash val="lgDashDotDot"/>
                  <a:bevel/>
                </a:ln>
                <a:solidFill>
                  <a:sysClr val="windowText" lastClr="000000"/>
                </a:solidFill>
              </a:rPr>
              <a:t>日に発生したインシデント</a:t>
            </a:r>
            <a:r>
              <a:rPr lang="en-US" altLang="ja-JP" dirty="0">
                <a:ln w="28575" cap="rnd" cmpd="sng">
                  <a:noFill/>
                  <a:prstDash val="lgDashDotDot"/>
                  <a:bevel/>
                </a:ln>
                <a:solidFill>
                  <a:sysClr val="windowText" lastClr="000000"/>
                </a:solidFill>
              </a:rPr>
              <a:t>-387-JP-1</a:t>
            </a:r>
            <a:r>
              <a:rPr lang="ja-JP" altLang="en-US" dirty="0">
                <a:ln w="28575" cap="rnd" cmpd="sng">
                  <a:noFill/>
                  <a:prstDash val="lgDashDotDot"/>
                  <a:bevel/>
                </a:ln>
                <a:solidFill>
                  <a:sysClr val="windowText" lastClr="000000"/>
                </a:solidFill>
              </a:rPr>
              <a:t>の状況から、現在</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の収容エリア内では以下の様な現象が発生していると予想されます。</a:t>
            </a:r>
            <a:endParaRPr lang="en-US" altLang="ja-JP" dirty="0">
              <a:ln w="28575" cap="rnd" cmpd="sng">
                <a:noFill/>
                <a:prstDash val="lgDashDotDot"/>
                <a:bevel/>
              </a:ln>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追記</a:t>
            </a:r>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5451884" y="2479793"/>
            <a:ext cx="8214663" cy="707886"/>
          </a:xfrm>
          <a:prstGeom prst="rect">
            <a:avLst/>
          </a:prstGeom>
          <a:noFill/>
        </p:spPr>
        <p:txBody>
          <a:bodyPr wrap="square" rtlCol="0">
            <a:spAutoFit/>
          </a:bodyPr>
          <a:lstStyle/>
          <a:p>
            <a:r>
              <a:rPr kumimoji="1" lang="ja-JP" altLang="en-US" sz="4000" dirty="0">
                <a:ln>
                  <a:solidFill>
                    <a:srgbClr val="FFFF00"/>
                  </a:solidFill>
                </a:ln>
                <a:latin typeface="游明朝" panose="02020400000000000000" pitchFamily="18" charset="-128"/>
                <a:ea typeface="游明朝" panose="02020400000000000000" pitchFamily="18" charset="-128"/>
              </a:rPr>
              <a:t>頑張れリバーサル・ゴールド</a:t>
            </a:r>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635663" y="1833776"/>
            <a:ext cx="1746543" cy="1557886"/>
          </a:xfrm>
          <a:prstGeom prst="rect">
            <a:avLst/>
          </a:prstGeom>
        </p:spPr>
      </p:pic>
      <p:sp>
        <p:nvSpPr>
          <p:cNvPr id="5" name="楕円 4">
            <a:extLst>
              <a:ext uri="{FF2B5EF4-FFF2-40B4-BE49-F238E27FC236}">
                <a16:creationId xmlns:a16="http://schemas.microsoft.com/office/drawing/2014/main" id="{8CD91CE5-8DB4-1292-C319-E0D07B03EE24}"/>
              </a:ext>
            </a:extLst>
          </p:cNvPr>
          <p:cNvSpPr/>
          <p:nvPr/>
        </p:nvSpPr>
        <p:spPr>
          <a:xfrm flipH="1">
            <a:off x="455187" y="1677004"/>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3DA5F67F-3F38-CA04-66BA-67376F144911}"/>
              </a:ext>
            </a:extLst>
          </p:cNvPr>
          <p:cNvSpPr/>
          <p:nvPr/>
        </p:nvSpPr>
        <p:spPr>
          <a:xfrm flipH="1">
            <a:off x="1006580" y="1489429"/>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43BA97E-72BA-C41E-DB62-0D2DEF602BB5}"/>
              </a:ext>
            </a:extLst>
          </p:cNvPr>
          <p:cNvSpPr/>
          <p:nvPr/>
        </p:nvSpPr>
        <p:spPr>
          <a:xfrm flipH="1">
            <a:off x="220036" y="2053476"/>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28863A2-2F1D-0BBC-57EB-B9EB6E3756FE}"/>
              </a:ext>
            </a:extLst>
          </p:cNvPr>
          <p:cNvSpPr/>
          <p:nvPr/>
        </p:nvSpPr>
        <p:spPr>
          <a:xfrm flipH="1">
            <a:off x="2075465" y="1730357"/>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E3504F6-A39E-578B-029B-66FC209B54AB}"/>
              </a:ext>
            </a:extLst>
          </p:cNvPr>
          <p:cNvGrpSpPr/>
          <p:nvPr/>
        </p:nvGrpSpPr>
        <p:grpSpPr>
          <a:xfrm rot="19800000">
            <a:off x="113420" y="1576561"/>
            <a:ext cx="2394856" cy="2140422"/>
            <a:chOff x="6788726" y="3806372"/>
            <a:chExt cx="2394856" cy="2140422"/>
          </a:xfrm>
        </p:grpSpPr>
        <p:sp>
          <p:nvSpPr>
            <p:cNvPr id="17" name="楕円 16">
              <a:extLst>
                <a:ext uri="{FF2B5EF4-FFF2-40B4-BE49-F238E27FC236}">
                  <a16:creationId xmlns:a16="http://schemas.microsoft.com/office/drawing/2014/main" id="{7B774381-664C-BD74-9CA4-6884ADF3515F}"/>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3F0F03B-501E-17B9-0F06-96E77AA503F7}"/>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0D17D5B-5740-9EEE-B05B-C980CE38DCC3}"/>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4118C57-326E-3D34-B595-5BE3502FB386}"/>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2D73994-2E43-9295-1D68-AB220159A9E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火 単色塗りつぶし">
            <a:extLst>
              <a:ext uri="{FF2B5EF4-FFF2-40B4-BE49-F238E27FC236}">
                <a16:creationId xmlns:a16="http://schemas.microsoft.com/office/drawing/2014/main" id="{F31E2F72-F8F3-F762-4EDC-616DD626BE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60310" y="1437258"/>
            <a:ext cx="914400" cy="914400"/>
          </a:xfrm>
          <a:prstGeom prst="rect">
            <a:avLst/>
          </a:prstGeom>
        </p:spPr>
      </p:pic>
    </p:spTree>
    <p:extLst>
      <p:ext uri="{BB962C8B-B14F-4D97-AF65-F5344CB8AC3E}">
        <p14:creationId xmlns:p14="http://schemas.microsoft.com/office/powerpoint/2010/main" val="67899135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6"/>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0" dur="350" fill="hold"/>
                                            <p:tgtEl>
                                              <p:spTgt spid="22"/>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1+ppt_w/2"/>
                                              </p:val>
                                            </p:tav>
                                          </p:tavLst>
                                        </p:anim>
                                        <p:anim calcmode="lin" valueType="num">
                                          <p:cBhvr additive="base">
                                            <p:cTn id="13" dur="500"/>
                                            <p:tgtEl>
                                              <p:spTgt spid="15"/>
                                            </p:tgtEl>
                                            <p:attrNameLst>
                                              <p:attrName>ppt_y</p:attrName>
                                            </p:attrNameLst>
                                          </p:cBhvr>
                                          <p:tavLst>
                                            <p:tav tm="0">
                                              <p:val>
                                                <p:strVal val="ppt_y"/>
                                              </p:val>
                                            </p:tav>
                                            <p:tav tm="100000">
                                              <p:val>
                                                <p:strVal val="0-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1+ppt_w/2"/>
                                              </p:val>
                                            </p:tav>
                                          </p:tavLst>
                                        </p:anim>
                                        <p:anim calcmode="lin" valueType="num">
                                          <p:cBhvr additive="base">
                                            <p:cTn id="17" dur="500"/>
                                            <p:tgtEl>
                                              <p:spTgt spid="14"/>
                                            </p:tgtEl>
                                            <p:attrNameLst>
                                              <p:attrName>ppt_y</p:attrName>
                                            </p:attrNameLst>
                                          </p:cBhvr>
                                          <p:tavLst>
                                            <p:tav tm="0">
                                              <p:val>
                                                <p:strVal val="ppt_y"/>
                                              </p:val>
                                            </p:tav>
                                            <p:tav tm="100000">
                                              <p:val>
                                                <p:strVal val="0-ppt_h/2"/>
                                              </p:val>
                                            </p:tav>
                                          </p:tavLst>
                                        </p:anim>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3" repeatCount="indefinite" fill="hold" grpId="0" nodeType="with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1+ppt_w/2"/>
                                              </p:val>
                                            </p:tav>
                                          </p:tavLst>
                                        </p:anim>
                                        <p:anim calcmode="lin" valueType="num">
                                          <p:cBhvr additive="base">
                                            <p:cTn id="27" dur="500"/>
                                            <p:tgtEl>
                                              <p:spTgt spid="13"/>
                                            </p:tgtEl>
                                            <p:attrNameLst>
                                              <p:attrName>ppt_y</p:attrName>
                                            </p:attrNameLst>
                                          </p:cBhvr>
                                          <p:tavLst>
                                            <p:tav tm="0">
                                              <p:val>
                                                <p:strVal val="ppt_y"/>
                                              </p:val>
                                            </p:tav>
                                            <p:tav tm="100000">
                                              <p:val>
                                                <p:strVal val="0-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repeatCount="indefinite"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2" presetClass="exit" presetSubtype="3" repeatCount="indefinite" fill="hold" grpId="0"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0-ppt_h/2"/>
                                              </p:val>
                                            </p:tav>
                                          </p:tavLst>
                                        </p:anim>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repeatCount="indefinite"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6" presetClass="emph" presetSubtype="0" repeatCount="indefinite" fill="hold" nodeType="withEffect">
                                      <p:stCondLst>
                                        <p:cond delay="0"/>
                                      </p:stCondLst>
                                      <p:childTnLst>
                                        <p:animScale>
                                          <p:cBhvr>
                                            <p:cTn id="40" dur="300" fill="hold"/>
                                            <p:tgtEl>
                                              <p:spTgt spid="16"/>
                                            </p:tgtEl>
                                          </p:cBhvr>
                                          <p:by x="70000" y="70000"/>
                                        </p:animScale>
                                      </p:childTnLst>
                                    </p:cTn>
                                  </p:par>
                                  <p:par>
                                    <p:cTn id="41" presetID="8" presetClass="emph" presetSubtype="0" repeatCount="indefinite" fill="hold" nodeType="withEffect">
                                      <p:stCondLst>
                                        <p:cond delay="0"/>
                                      </p:stCondLst>
                                      <p:childTnLst>
                                        <p:animRot by="21600000">
                                          <p:cBhvr>
                                            <p:cTn id="42" dur="3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5" grpId="1" animBg="1"/>
          <p:bldP spid="13" grpId="0" animBg="1"/>
          <p:bldP spid="13" grpId="1" animBg="1"/>
          <p:bldP spid="14" grpId="0" animBg="1"/>
          <p:bldP spid="14" grpId="1" animBg="1"/>
          <p:bldP spid="15" grpId="0" animBg="1"/>
          <p:bldP spid="1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6"/>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0" dur="350" fill="hold"/>
                                            <p:tgtEl>
                                              <p:spTgt spid="22"/>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1+ppt_w/2"/>
                                              </p:val>
                                            </p:tav>
                                          </p:tavLst>
                                        </p:anim>
                                        <p:anim calcmode="lin" valueType="num">
                                          <p:cBhvr additive="base">
                                            <p:cTn id="13" dur="500"/>
                                            <p:tgtEl>
                                              <p:spTgt spid="15"/>
                                            </p:tgtEl>
                                            <p:attrNameLst>
                                              <p:attrName>ppt_y</p:attrName>
                                            </p:attrNameLst>
                                          </p:cBhvr>
                                          <p:tavLst>
                                            <p:tav tm="0">
                                              <p:val>
                                                <p:strVal val="ppt_y"/>
                                              </p:val>
                                            </p:tav>
                                            <p:tav tm="100000">
                                              <p:val>
                                                <p:strVal val="0-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1+ppt_w/2"/>
                                              </p:val>
                                            </p:tav>
                                          </p:tavLst>
                                        </p:anim>
                                        <p:anim calcmode="lin" valueType="num">
                                          <p:cBhvr additive="base">
                                            <p:cTn id="17" dur="500"/>
                                            <p:tgtEl>
                                              <p:spTgt spid="14"/>
                                            </p:tgtEl>
                                            <p:attrNameLst>
                                              <p:attrName>ppt_y</p:attrName>
                                            </p:attrNameLst>
                                          </p:cBhvr>
                                          <p:tavLst>
                                            <p:tav tm="0">
                                              <p:val>
                                                <p:strVal val="ppt_y"/>
                                              </p:val>
                                            </p:tav>
                                            <p:tav tm="100000">
                                              <p:val>
                                                <p:strVal val="0-ppt_h/2"/>
                                              </p:val>
                                            </p:tav>
                                          </p:tavLst>
                                        </p:anim>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3" repeatCount="indefinite" fill="hold" grpId="0" nodeType="with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1+ppt_w/2"/>
                                              </p:val>
                                            </p:tav>
                                          </p:tavLst>
                                        </p:anim>
                                        <p:anim calcmode="lin" valueType="num">
                                          <p:cBhvr additive="base">
                                            <p:cTn id="27" dur="500"/>
                                            <p:tgtEl>
                                              <p:spTgt spid="13"/>
                                            </p:tgtEl>
                                            <p:attrNameLst>
                                              <p:attrName>ppt_y</p:attrName>
                                            </p:attrNameLst>
                                          </p:cBhvr>
                                          <p:tavLst>
                                            <p:tav tm="0">
                                              <p:val>
                                                <p:strVal val="ppt_y"/>
                                              </p:val>
                                            </p:tav>
                                            <p:tav tm="100000">
                                              <p:val>
                                                <p:strVal val="0-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repeatCount="indefinite"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2" presetClass="exit" presetSubtype="3" repeatCount="indefinite" fill="hold" grpId="0"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0-ppt_h/2"/>
                                              </p:val>
                                            </p:tav>
                                          </p:tavLst>
                                        </p:anim>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repeatCount="indefinite"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6" presetClass="emph" presetSubtype="0" repeatCount="indefinite" fill="hold" nodeType="withEffect">
                                      <p:stCondLst>
                                        <p:cond delay="0"/>
                                      </p:stCondLst>
                                      <p:childTnLst>
                                        <p:animScale>
                                          <p:cBhvr>
                                            <p:cTn id="40" dur="300" fill="hold"/>
                                            <p:tgtEl>
                                              <p:spTgt spid="16"/>
                                            </p:tgtEl>
                                          </p:cBhvr>
                                          <p:by x="70000" y="70000"/>
                                        </p:animScale>
                                      </p:childTnLst>
                                    </p:cTn>
                                  </p:par>
                                  <p:par>
                                    <p:cTn id="41" presetID="8" presetClass="emph" presetSubtype="0" repeatCount="indefinite" fill="hold" nodeType="withEffect">
                                      <p:stCondLst>
                                        <p:cond delay="0"/>
                                      </p:stCondLst>
                                      <p:childTnLst>
                                        <p:animRot by="21600000">
                                          <p:cBhvr>
                                            <p:cTn id="42" dur="3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5" grpId="1" animBg="1"/>
          <p:bldP spid="13" grpId="0" animBg="1"/>
          <p:bldP spid="13" grpId="1" animBg="1"/>
          <p:bldP spid="14" grpId="0" animBg="1"/>
          <p:bldP spid="14" grpId="1" animBg="1"/>
          <p:bldP spid="15" grpId="0" animBg="1"/>
          <p:bldP spid="15" grpId="1" animBg="1"/>
        </p:bldLst>
      </p:timing>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9" y="4775200"/>
            <a:ext cx="10605142" cy="786383"/>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SCP-387-JP-A-3</a:t>
            </a:r>
            <a:r>
              <a:rPr lang="ja-JP" altLang="en-US" dirty="0">
                <a:ln w="28575" cap="rnd" cmpd="sng">
                  <a:noFill/>
                  <a:prstDash val="lgDashDotDot"/>
                  <a:bevel/>
                </a:ln>
                <a:solidFill>
                  <a:sysClr val="windowText" lastClr="000000"/>
                </a:solidFill>
              </a:rPr>
              <a:t>が許可し</a:t>
            </a:r>
            <a:r>
              <a:rPr lang="en-US" altLang="ja-JP" dirty="0">
                <a:ln w="28575" cap="rnd" cmpd="sng">
                  <a:noFill/>
                  <a:prstDash val="lgDashDotDot"/>
                  <a:bevel/>
                </a:ln>
                <a:solidFill>
                  <a:sysClr val="windowText" lastClr="000000"/>
                </a:solidFill>
              </a:rPr>
              <a:t>SCP-387-JP-A-1</a:t>
            </a:r>
            <a:r>
              <a:rPr lang="ja-JP" altLang="en-US" dirty="0">
                <a:ln w="28575" cap="rnd" cmpd="sng">
                  <a:noFill/>
                  <a:prstDash val="lgDashDotDot"/>
                  <a:bevel/>
                </a:ln>
                <a:solidFill>
                  <a:sysClr val="windowText" lastClr="000000"/>
                </a:solidFill>
              </a:rPr>
              <a:t>に蓄積された電力が何らかの形で</a:t>
            </a:r>
            <a:r>
              <a:rPr lang="en-US" altLang="ja-JP" dirty="0">
                <a:ln w="28575" cap="rnd" cmpd="sng">
                  <a:noFill/>
                  <a:prstDash val="lgDashDotDot"/>
                  <a:bevel/>
                </a:ln>
                <a:solidFill>
                  <a:sysClr val="windowText" lastClr="000000"/>
                </a:solidFill>
              </a:rPr>
              <a:t>SCP-387-JP-A-2</a:t>
            </a:r>
            <a:r>
              <a:rPr lang="ja-JP" altLang="en-US" dirty="0">
                <a:ln w="28575" cap="rnd" cmpd="sng">
                  <a:noFill/>
                  <a:prstDash val="lgDashDotDot"/>
                  <a:bevel/>
                </a:ln>
                <a:solidFill>
                  <a:sysClr val="windowText" lastClr="000000"/>
                </a:solidFill>
              </a:rPr>
              <a:t>にも供給され、特性により常に圧縮空気の噴出が続けられている</a:t>
            </a:r>
          </a:p>
          <a:p>
            <a:r>
              <a:rPr lang="en-US" altLang="ja-JP" dirty="0">
                <a:ln w="28575" cap="rnd" cmpd="sng">
                  <a:noFill/>
                  <a:prstDash val="lgDashDotDot"/>
                  <a:bevel/>
                </a:ln>
                <a:solidFill>
                  <a:sysClr val="windowText" lastClr="000000"/>
                </a:solidFill>
              </a:rPr>
              <a:t>SCP-387-JP-A-1</a:t>
            </a:r>
            <a:r>
              <a:rPr lang="ja-JP" altLang="en-US" dirty="0">
                <a:ln w="28575" cap="rnd" cmpd="sng">
                  <a:noFill/>
                  <a:prstDash val="lgDashDotDot"/>
                  <a:bevel/>
                </a:ln>
                <a:solidFill>
                  <a:sysClr val="windowText" lastClr="000000"/>
                </a:solidFill>
              </a:rPr>
              <a:t>は破損していない</a:t>
            </a:r>
          </a:p>
          <a:p>
            <a:r>
              <a:rPr lang="en-US" altLang="ja-JP" dirty="0">
                <a:ln w="28575" cap="rnd" cmpd="sng">
                  <a:noFill/>
                  <a:prstDash val="lgDashDotDot"/>
                  <a:bevel/>
                </a:ln>
                <a:solidFill>
                  <a:sysClr val="windowText" lastClr="000000"/>
                </a:solidFill>
              </a:rPr>
              <a:t>SCP-387-JP-A</a:t>
            </a:r>
            <a:r>
              <a:rPr lang="ja-JP" altLang="en-US" dirty="0">
                <a:ln w="28575" cap="rnd" cmpd="sng">
                  <a:noFill/>
                  <a:prstDash val="lgDashDotDot"/>
                  <a:bevel/>
                </a:ln>
                <a:solidFill>
                  <a:sysClr val="windowText" lastClr="000000"/>
                </a:solidFill>
              </a:rPr>
              <a:t>の強度により内部の身体は分断されず、</a:t>
            </a:r>
            <a:r>
              <a:rPr lang="en-US" altLang="ja-JP" dirty="0">
                <a:ln w="28575" cap="rnd" cmpd="sng">
                  <a:noFill/>
                  <a:prstDash val="lgDashDotDot"/>
                  <a:bevel/>
                </a:ln>
                <a:solidFill>
                  <a:sysClr val="windowText" lastClr="000000"/>
                </a:solidFill>
              </a:rPr>
              <a:t>SCP-387-JP-A</a:t>
            </a:r>
            <a:r>
              <a:rPr lang="ja-JP" altLang="en-US" dirty="0">
                <a:ln w="28575" cap="rnd" cmpd="sng">
                  <a:noFill/>
                  <a:prstDash val="lgDashDotDot"/>
                  <a:bevel/>
                </a:ln>
                <a:solidFill>
                  <a:sysClr val="windowText" lastClr="000000"/>
                </a:solidFill>
              </a:rPr>
              <a:t>と共にほぼ球状に圧縮・変形している</a:t>
            </a:r>
          </a:p>
          <a:p>
            <a:r>
              <a:rPr lang="ja-JP" altLang="en-US" dirty="0">
                <a:ln w="28575" cap="rnd" cmpd="sng">
                  <a:noFill/>
                  <a:prstDash val="lgDashDotDot"/>
                  <a:bevel/>
                </a:ln>
                <a:solidFill>
                  <a:sysClr val="windowText" lastClr="000000"/>
                </a:solidFill>
              </a:rPr>
              <a:t>著しくノイズの混ざりくぐもった声及び声量のばらつきから、</a:t>
            </a:r>
            <a:r>
              <a:rPr lang="en-US" altLang="ja-JP" dirty="0">
                <a:ln w="28575" cap="rnd" cmpd="sng">
                  <a:noFill/>
                  <a:prstDash val="lgDashDotDot"/>
                  <a:bevel/>
                </a:ln>
                <a:solidFill>
                  <a:sysClr val="windowText" lastClr="000000"/>
                </a:solidFill>
              </a:rPr>
              <a:t>SCP-387-JP-A-3</a:t>
            </a:r>
            <a:r>
              <a:rPr lang="ja-JP" altLang="en-US" dirty="0">
                <a:ln w="28575" cap="rnd" cmpd="sng">
                  <a:noFill/>
                  <a:prstDash val="lgDashDotDot"/>
                  <a:bevel/>
                </a:ln>
                <a:solidFill>
                  <a:sysClr val="windowText" lastClr="000000"/>
                </a:solidFill>
              </a:rPr>
              <a:t>は変形した</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に巻き込まれている</a:t>
            </a:r>
          </a:p>
          <a:p>
            <a:endParaRPr lang="en-US" altLang="ja-JP" dirty="0">
              <a:ln w="28575" cap="rnd" cmpd="sng">
                <a:noFill/>
                <a:prstDash val="lgDashDotDot"/>
                <a:bevel/>
              </a:ln>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追記</a:t>
            </a:r>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5451884" y="2479793"/>
            <a:ext cx="8214663" cy="707886"/>
          </a:xfrm>
          <a:prstGeom prst="rect">
            <a:avLst/>
          </a:prstGeom>
          <a:noFill/>
        </p:spPr>
        <p:txBody>
          <a:bodyPr wrap="square" rtlCol="0">
            <a:spAutoFit/>
          </a:bodyPr>
          <a:lstStyle/>
          <a:p>
            <a:r>
              <a:rPr kumimoji="1" lang="ja-JP" altLang="en-US" sz="4000" dirty="0">
                <a:ln>
                  <a:solidFill>
                    <a:srgbClr val="FFFF00"/>
                  </a:solidFill>
                </a:ln>
                <a:latin typeface="游明朝" panose="02020400000000000000" pitchFamily="18" charset="-128"/>
                <a:ea typeface="游明朝" panose="02020400000000000000" pitchFamily="18" charset="-128"/>
              </a:rPr>
              <a:t>頑張れリバーサル・ゴールド</a:t>
            </a:r>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635663" y="1833776"/>
            <a:ext cx="1746543" cy="1557886"/>
          </a:xfrm>
          <a:prstGeom prst="rect">
            <a:avLst/>
          </a:prstGeom>
        </p:spPr>
      </p:pic>
      <p:sp>
        <p:nvSpPr>
          <p:cNvPr id="5" name="楕円 4">
            <a:extLst>
              <a:ext uri="{FF2B5EF4-FFF2-40B4-BE49-F238E27FC236}">
                <a16:creationId xmlns:a16="http://schemas.microsoft.com/office/drawing/2014/main" id="{8CD91CE5-8DB4-1292-C319-E0D07B03EE24}"/>
              </a:ext>
            </a:extLst>
          </p:cNvPr>
          <p:cNvSpPr/>
          <p:nvPr/>
        </p:nvSpPr>
        <p:spPr>
          <a:xfrm flipH="1">
            <a:off x="455187" y="1677004"/>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3DA5F67F-3F38-CA04-66BA-67376F144911}"/>
              </a:ext>
            </a:extLst>
          </p:cNvPr>
          <p:cNvSpPr/>
          <p:nvPr/>
        </p:nvSpPr>
        <p:spPr>
          <a:xfrm flipH="1">
            <a:off x="1006580" y="1489429"/>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43BA97E-72BA-C41E-DB62-0D2DEF602BB5}"/>
              </a:ext>
            </a:extLst>
          </p:cNvPr>
          <p:cNvSpPr/>
          <p:nvPr/>
        </p:nvSpPr>
        <p:spPr>
          <a:xfrm flipH="1">
            <a:off x="220036" y="2053476"/>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28863A2-2F1D-0BBC-57EB-B9EB6E3756FE}"/>
              </a:ext>
            </a:extLst>
          </p:cNvPr>
          <p:cNvSpPr/>
          <p:nvPr/>
        </p:nvSpPr>
        <p:spPr>
          <a:xfrm flipH="1">
            <a:off x="2075465" y="1730357"/>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E3504F6-A39E-578B-029B-66FC209B54AB}"/>
              </a:ext>
            </a:extLst>
          </p:cNvPr>
          <p:cNvGrpSpPr/>
          <p:nvPr/>
        </p:nvGrpSpPr>
        <p:grpSpPr>
          <a:xfrm rot="19800000">
            <a:off x="113420" y="1576561"/>
            <a:ext cx="2394856" cy="2140422"/>
            <a:chOff x="6788726" y="3806372"/>
            <a:chExt cx="2394856" cy="2140422"/>
          </a:xfrm>
        </p:grpSpPr>
        <p:sp>
          <p:nvSpPr>
            <p:cNvPr id="17" name="楕円 16">
              <a:extLst>
                <a:ext uri="{FF2B5EF4-FFF2-40B4-BE49-F238E27FC236}">
                  <a16:creationId xmlns:a16="http://schemas.microsoft.com/office/drawing/2014/main" id="{7B774381-664C-BD74-9CA4-6884ADF3515F}"/>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3F0F03B-501E-17B9-0F06-96E77AA503F7}"/>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0D17D5B-5740-9EEE-B05B-C980CE38DCC3}"/>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4118C57-326E-3D34-B595-5BE3502FB386}"/>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2D73994-2E43-9295-1D68-AB220159A9E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火 単色塗りつぶし">
            <a:extLst>
              <a:ext uri="{FF2B5EF4-FFF2-40B4-BE49-F238E27FC236}">
                <a16:creationId xmlns:a16="http://schemas.microsoft.com/office/drawing/2014/main" id="{F31E2F72-F8F3-F762-4EDC-616DD626BE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60310" y="1437258"/>
            <a:ext cx="914400" cy="914400"/>
          </a:xfrm>
          <a:prstGeom prst="rect">
            <a:avLst/>
          </a:prstGeom>
        </p:spPr>
      </p:pic>
    </p:spTree>
    <p:extLst>
      <p:ext uri="{BB962C8B-B14F-4D97-AF65-F5344CB8AC3E}">
        <p14:creationId xmlns:p14="http://schemas.microsoft.com/office/powerpoint/2010/main" val="838067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6"/>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0" dur="350" fill="hold"/>
                                            <p:tgtEl>
                                              <p:spTgt spid="22"/>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1+ppt_w/2"/>
                                              </p:val>
                                            </p:tav>
                                          </p:tavLst>
                                        </p:anim>
                                        <p:anim calcmode="lin" valueType="num">
                                          <p:cBhvr additive="base">
                                            <p:cTn id="13" dur="500"/>
                                            <p:tgtEl>
                                              <p:spTgt spid="15"/>
                                            </p:tgtEl>
                                            <p:attrNameLst>
                                              <p:attrName>ppt_y</p:attrName>
                                            </p:attrNameLst>
                                          </p:cBhvr>
                                          <p:tavLst>
                                            <p:tav tm="0">
                                              <p:val>
                                                <p:strVal val="ppt_y"/>
                                              </p:val>
                                            </p:tav>
                                            <p:tav tm="100000">
                                              <p:val>
                                                <p:strVal val="0-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1+ppt_w/2"/>
                                              </p:val>
                                            </p:tav>
                                          </p:tavLst>
                                        </p:anim>
                                        <p:anim calcmode="lin" valueType="num">
                                          <p:cBhvr additive="base">
                                            <p:cTn id="17" dur="500"/>
                                            <p:tgtEl>
                                              <p:spTgt spid="14"/>
                                            </p:tgtEl>
                                            <p:attrNameLst>
                                              <p:attrName>ppt_y</p:attrName>
                                            </p:attrNameLst>
                                          </p:cBhvr>
                                          <p:tavLst>
                                            <p:tav tm="0">
                                              <p:val>
                                                <p:strVal val="ppt_y"/>
                                              </p:val>
                                            </p:tav>
                                            <p:tav tm="100000">
                                              <p:val>
                                                <p:strVal val="0-ppt_h/2"/>
                                              </p:val>
                                            </p:tav>
                                          </p:tavLst>
                                        </p:anim>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3" repeatCount="indefinite" fill="hold" grpId="0" nodeType="with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1+ppt_w/2"/>
                                              </p:val>
                                            </p:tav>
                                          </p:tavLst>
                                        </p:anim>
                                        <p:anim calcmode="lin" valueType="num">
                                          <p:cBhvr additive="base">
                                            <p:cTn id="27" dur="500"/>
                                            <p:tgtEl>
                                              <p:spTgt spid="13"/>
                                            </p:tgtEl>
                                            <p:attrNameLst>
                                              <p:attrName>ppt_y</p:attrName>
                                            </p:attrNameLst>
                                          </p:cBhvr>
                                          <p:tavLst>
                                            <p:tav tm="0">
                                              <p:val>
                                                <p:strVal val="ppt_y"/>
                                              </p:val>
                                            </p:tav>
                                            <p:tav tm="100000">
                                              <p:val>
                                                <p:strVal val="0-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repeatCount="indefinite"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2" presetClass="exit" presetSubtype="3" repeatCount="indefinite" fill="hold" grpId="0"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0-ppt_h/2"/>
                                              </p:val>
                                            </p:tav>
                                          </p:tavLst>
                                        </p:anim>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repeatCount="indefinite"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6" presetClass="emph" presetSubtype="0" repeatCount="indefinite" fill="hold" nodeType="withEffect">
                                      <p:stCondLst>
                                        <p:cond delay="0"/>
                                      </p:stCondLst>
                                      <p:childTnLst>
                                        <p:animScale>
                                          <p:cBhvr>
                                            <p:cTn id="40" dur="300" fill="hold"/>
                                            <p:tgtEl>
                                              <p:spTgt spid="16"/>
                                            </p:tgtEl>
                                          </p:cBhvr>
                                          <p:by x="70000" y="70000"/>
                                        </p:animScale>
                                      </p:childTnLst>
                                    </p:cTn>
                                  </p:par>
                                  <p:par>
                                    <p:cTn id="41" presetID="8" presetClass="emph" presetSubtype="0" repeatCount="indefinite" fill="hold" nodeType="withEffect">
                                      <p:stCondLst>
                                        <p:cond delay="0"/>
                                      </p:stCondLst>
                                      <p:childTnLst>
                                        <p:animRot by="21600000">
                                          <p:cBhvr>
                                            <p:cTn id="42" dur="3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5" grpId="1" animBg="1"/>
          <p:bldP spid="13" grpId="0" animBg="1"/>
          <p:bldP spid="13" grpId="1" animBg="1"/>
          <p:bldP spid="14" grpId="0" animBg="1"/>
          <p:bldP spid="14" grpId="1" animBg="1"/>
          <p:bldP spid="15" grpId="0" animBg="1"/>
          <p:bldP spid="1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6"/>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0" dur="350" fill="hold"/>
                                            <p:tgtEl>
                                              <p:spTgt spid="22"/>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1+ppt_w/2"/>
                                              </p:val>
                                            </p:tav>
                                          </p:tavLst>
                                        </p:anim>
                                        <p:anim calcmode="lin" valueType="num">
                                          <p:cBhvr additive="base">
                                            <p:cTn id="13" dur="500"/>
                                            <p:tgtEl>
                                              <p:spTgt spid="15"/>
                                            </p:tgtEl>
                                            <p:attrNameLst>
                                              <p:attrName>ppt_y</p:attrName>
                                            </p:attrNameLst>
                                          </p:cBhvr>
                                          <p:tavLst>
                                            <p:tav tm="0">
                                              <p:val>
                                                <p:strVal val="ppt_y"/>
                                              </p:val>
                                            </p:tav>
                                            <p:tav tm="100000">
                                              <p:val>
                                                <p:strVal val="0-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1+ppt_w/2"/>
                                              </p:val>
                                            </p:tav>
                                          </p:tavLst>
                                        </p:anim>
                                        <p:anim calcmode="lin" valueType="num">
                                          <p:cBhvr additive="base">
                                            <p:cTn id="17" dur="500"/>
                                            <p:tgtEl>
                                              <p:spTgt spid="14"/>
                                            </p:tgtEl>
                                            <p:attrNameLst>
                                              <p:attrName>ppt_y</p:attrName>
                                            </p:attrNameLst>
                                          </p:cBhvr>
                                          <p:tavLst>
                                            <p:tav tm="0">
                                              <p:val>
                                                <p:strVal val="ppt_y"/>
                                              </p:val>
                                            </p:tav>
                                            <p:tav tm="100000">
                                              <p:val>
                                                <p:strVal val="0-ppt_h/2"/>
                                              </p:val>
                                            </p:tav>
                                          </p:tavLst>
                                        </p:anim>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3" repeatCount="indefinite" fill="hold" grpId="0" nodeType="with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1+ppt_w/2"/>
                                              </p:val>
                                            </p:tav>
                                          </p:tavLst>
                                        </p:anim>
                                        <p:anim calcmode="lin" valueType="num">
                                          <p:cBhvr additive="base">
                                            <p:cTn id="27" dur="500"/>
                                            <p:tgtEl>
                                              <p:spTgt spid="13"/>
                                            </p:tgtEl>
                                            <p:attrNameLst>
                                              <p:attrName>ppt_y</p:attrName>
                                            </p:attrNameLst>
                                          </p:cBhvr>
                                          <p:tavLst>
                                            <p:tav tm="0">
                                              <p:val>
                                                <p:strVal val="ppt_y"/>
                                              </p:val>
                                            </p:tav>
                                            <p:tav tm="100000">
                                              <p:val>
                                                <p:strVal val="0-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repeatCount="indefinite"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2" presetClass="exit" presetSubtype="3" repeatCount="indefinite" fill="hold" grpId="0"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0-ppt_h/2"/>
                                              </p:val>
                                            </p:tav>
                                          </p:tavLst>
                                        </p:anim>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repeatCount="indefinite"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6" presetClass="emph" presetSubtype="0" repeatCount="indefinite" fill="hold" nodeType="withEffect">
                                      <p:stCondLst>
                                        <p:cond delay="0"/>
                                      </p:stCondLst>
                                      <p:childTnLst>
                                        <p:animScale>
                                          <p:cBhvr>
                                            <p:cTn id="40" dur="300" fill="hold"/>
                                            <p:tgtEl>
                                              <p:spTgt spid="16"/>
                                            </p:tgtEl>
                                          </p:cBhvr>
                                          <p:by x="70000" y="70000"/>
                                        </p:animScale>
                                      </p:childTnLst>
                                    </p:cTn>
                                  </p:par>
                                  <p:par>
                                    <p:cTn id="41" presetID="8" presetClass="emph" presetSubtype="0" repeatCount="indefinite" fill="hold" nodeType="withEffect">
                                      <p:stCondLst>
                                        <p:cond delay="0"/>
                                      </p:stCondLst>
                                      <p:childTnLst>
                                        <p:animRot by="21600000">
                                          <p:cBhvr>
                                            <p:cTn id="42" dur="3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5" grpId="1" animBg="1"/>
          <p:bldP spid="13" grpId="0" animBg="1"/>
          <p:bldP spid="13" grpId="1" animBg="1"/>
          <p:bldP spid="14" grpId="0" animBg="1"/>
          <p:bldP spid="14" grpId="1" animBg="1"/>
          <p:bldP spid="15" grpId="0" animBg="1"/>
          <p:bldP spid="15" grpId="1" animBg="1"/>
        </p:bldLst>
      </p:timing>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F7B3F3-E2A3-7FE8-FBEC-BB0D64EF22D3}"/>
              </a:ext>
            </a:extLst>
          </p:cNvPr>
          <p:cNvSpPr txBox="1"/>
          <p:nvPr/>
        </p:nvSpPr>
        <p:spPr>
          <a:xfrm>
            <a:off x="793428" y="4775200"/>
            <a:ext cx="11108285" cy="786383"/>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今後</a:t>
            </a:r>
            <a:r>
              <a:rPr lang="en-US" altLang="ja-JP" dirty="0">
                <a:ln w="28575" cap="rnd" cmpd="sng">
                  <a:noFill/>
                  <a:prstDash val="lgDashDotDot"/>
                  <a:bevel/>
                </a:ln>
                <a:solidFill>
                  <a:sysClr val="windowText" lastClr="000000"/>
                </a:solidFill>
              </a:rPr>
              <a:t>SCP-387-JP</a:t>
            </a:r>
            <a:r>
              <a:rPr lang="ja-JP" altLang="en-US" dirty="0">
                <a:ln w="28575" cap="rnd" cmpd="sng">
                  <a:noFill/>
                  <a:prstDash val="lgDashDotDot"/>
                  <a:bevel/>
                </a:ln>
                <a:solidFill>
                  <a:sysClr val="windowText" lastClr="000000"/>
                </a:solidFill>
              </a:rPr>
              <a:t>の速度及びエネルギー量が増加を続けた場合を考慮し、同年</a:t>
            </a:r>
            <a:r>
              <a:rPr lang="en-US" altLang="ja-JP" dirty="0">
                <a:ln w="28575" cap="rnd" cmpd="sng">
                  <a:noFill/>
                  <a:prstDash val="lgDashDotDot"/>
                  <a:bevel/>
                </a:ln>
                <a:solidFill>
                  <a:sysClr val="windowText" lastClr="000000"/>
                </a:solidFill>
              </a:rPr>
              <a:t>4</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1</a:t>
            </a:r>
            <a:r>
              <a:rPr lang="ja-JP" altLang="en-US" dirty="0">
                <a:ln w="28575" cap="rnd" cmpd="sng">
                  <a:noFill/>
                  <a:prstDash val="lgDashDotDot"/>
                  <a:bevel/>
                </a:ln>
                <a:solidFill>
                  <a:sysClr val="windowText" lastClr="000000"/>
                </a:solidFill>
              </a:rPr>
              <a:t>日に</a:t>
            </a:r>
            <a:r>
              <a:rPr lang="en-US" altLang="ja-JP" dirty="0" err="1">
                <a:ln w="28575" cap="rnd" cmpd="sng">
                  <a:noFill/>
                  <a:prstDash val="lgDashDotDot"/>
                  <a:bevel/>
                </a:ln>
                <a:solidFill>
                  <a:sysClr val="windowText" lastClr="000000"/>
                </a:solidFill>
              </a:rPr>
              <a:t>Keter</a:t>
            </a:r>
            <a:r>
              <a:rPr lang="ja-JP" altLang="en-US" dirty="0">
                <a:ln w="28575" cap="rnd" cmpd="sng">
                  <a:noFill/>
                  <a:prstDash val="lgDashDotDot"/>
                  <a:bevel/>
                </a:ln>
                <a:solidFill>
                  <a:sysClr val="windowText" lastClr="000000"/>
                </a:solidFill>
              </a:rPr>
              <a:t>クラスへのオブジェクトクラス変更並びに収容プロトコルの改定が承認されました。以下は</a:t>
            </a:r>
            <a:r>
              <a:rPr lang="en-US" altLang="ja-JP" dirty="0">
                <a:ln w="28575" cap="rnd" cmpd="sng">
                  <a:noFill/>
                  <a:prstDash val="lgDashDotDot"/>
                  <a:bevel/>
                </a:ln>
                <a:solidFill>
                  <a:sysClr val="windowText" lastClr="000000"/>
                </a:solidFill>
              </a:rPr>
              <a:t>4</a:t>
            </a:r>
            <a:r>
              <a:rPr lang="ja-JP" altLang="en-US" dirty="0">
                <a:ln w="28575" cap="rnd" cmpd="sng">
                  <a:noFill/>
                  <a:prstDash val="lgDashDotDot"/>
                  <a:bevel/>
                </a:ln>
                <a:solidFill>
                  <a:sysClr val="windowText" lastClr="000000"/>
                </a:solidFill>
              </a:rPr>
              <a:t>月</a:t>
            </a:r>
            <a:r>
              <a:rPr lang="en-US" altLang="ja-JP" dirty="0">
                <a:ln w="28575" cap="rnd" cmpd="sng">
                  <a:noFill/>
                  <a:prstDash val="lgDashDotDot"/>
                  <a:bevel/>
                </a:ln>
                <a:solidFill>
                  <a:sysClr val="windowText" lastClr="000000"/>
                </a:solidFill>
              </a:rPr>
              <a:t>1</a:t>
            </a:r>
            <a:r>
              <a:rPr lang="ja-JP" altLang="en-US" dirty="0">
                <a:ln w="28575" cap="rnd" cmpd="sng">
                  <a:noFill/>
                  <a:prstDash val="lgDashDotDot"/>
                  <a:bevel/>
                </a:ln>
                <a:solidFill>
                  <a:sysClr val="windowText" lastClr="000000"/>
                </a:solidFill>
              </a:rPr>
              <a:t>日に破損部から収音装置を用いて記録・ノイズ除去された音声の書き起こしです。</a:t>
            </a:r>
            <a:endParaRPr lang="en-US" altLang="ja-JP" dirty="0">
              <a:ln w="28575" cap="rnd" cmpd="sng">
                <a:noFill/>
                <a:prstDash val="lgDashDotDot"/>
                <a:bevel/>
              </a:ln>
              <a:solidFill>
                <a:sysClr val="windowText" lastClr="000000"/>
              </a:solidFill>
            </a:endParaRPr>
          </a:p>
        </p:txBody>
      </p:sp>
      <p:sp>
        <p:nvSpPr>
          <p:cNvPr id="11" name="正方形/長方形 10">
            <a:extLst>
              <a:ext uri="{FF2B5EF4-FFF2-40B4-BE49-F238E27FC236}">
                <a16:creationId xmlns:a16="http://schemas.microsoft.com/office/drawing/2014/main" id="{F8C10971-5592-A74E-2222-9A0E7D1E4759}"/>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追記</a:t>
            </a:r>
          </a:p>
        </p:txBody>
      </p:sp>
      <p:sp>
        <p:nvSpPr>
          <p:cNvPr id="4" name="テキスト ボックス 3">
            <a:extLst>
              <a:ext uri="{FF2B5EF4-FFF2-40B4-BE49-F238E27FC236}">
                <a16:creationId xmlns:a16="http://schemas.microsoft.com/office/drawing/2014/main" id="{2ACF0FCB-9DD9-994C-BD5A-A431F6D4BF97}"/>
              </a:ext>
            </a:extLst>
          </p:cNvPr>
          <p:cNvSpPr txBox="1"/>
          <p:nvPr/>
        </p:nvSpPr>
        <p:spPr>
          <a:xfrm>
            <a:off x="3757301" y="2511121"/>
            <a:ext cx="8214663" cy="707886"/>
          </a:xfrm>
          <a:prstGeom prst="rect">
            <a:avLst/>
          </a:prstGeom>
          <a:noFill/>
        </p:spPr>
        <p:txBody>
          <a:bodyPr wrap="square" rtlCol="0">
            <a:spAutoFit/>
          </a:bodyPr>
          <a:lstStyle/>
          <a:p>
            <a:r>
              <a:rPr kumimoji="1" lang="ja-JP" altLang="en-US" sz="4000" dirty="0">
                <a:ln>
                  <a:solidFill>
                    <a:srgbClr val="FFFF00"/>
                  </a:solidFill>
                </a:ln>
                <a:latin typeface="游明朝" panose="02020400000000000000" pitchFamily="18" charset="-128"/>
                <a:ea typeface="游明朝" panose="02020400000000000000" pitchFamily="18" charset="-128"/>
              </a:rPr>
              <a:t>頑張れリバーサル・ゴールド</a:t>
            </a:r>
          </a:p>
        </p:txBody>
      </p:sp>
      <p:pic>
        <p:nvPicPr>
          <p:cNvPr id="12" name="グラフィックス 11" descr="フラミンゴ 単色塗りつぶし">
            <a:extLst>
              <a:ext uri="{FF2B5EF4-FFF2-40B4-BE49-F238E27FC236}">
                <a16:creationId xmlns:a16="http://schemas.microsoft.com/office/drawing/2014/main" id="{9FCFC937-7678-D232-A913-D3B33EDBB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635663" y="1833776"/>
            <a:ext cx="1746543" cy="1557886"/>
          </a:xfrm>
          <a:prstGeom prst="rect">
            <a:avLst/>
          </a:prstGeom>
        </p:spPr>
      </p:pic>
      <p:sp>
        <p:nvSpPr>
          <p:cNvPr id="5" name="楕円 4">
            <a:extLst>
              <a:ext uri="{FF2B5EF4-FFF2-40B4-BE49-F238E27FC236}">
                <a16:creationId xmlns:a16="http://schemas.microsoft.com/office/drawing/2014/main" id="{8CD91CE5-8DB4-1292-C319-E0D07B03EE24}"/>
              </a:ext>
            </a:extLst>
          </p:cNvPr>
          <p:cNvSpPr/>
          <p:nvPr/>
        </p:nvSpPr>
        <p:spPr>
          <a:xfrm flipH="1">
            <a:off x="455187" y="1677004"/>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3DA5F67F-3F38-CA04-66BA-67376F144911}"/>
              </a:ext>
            </a:extLst>
          </p:cNvPr>
          <p:cNvSpPr/>
          <p:nvPr/>
        </p:nvSpPr>
        <p:spPr>
          <a:xfrm flipH="1">
            <a:off x="1006580" y="1489429"/>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43BA97E-72BA-C41E-DB62-0D2DEF602BB5}"/>
              </a:ext>
            </a:extLst>
          </p:cNvPr>
          <p:cNvSpPr/>
          <p:nvPr/>
        </p:nvSpPr>
        <p:spPr>
          <a:xfrm flipH="1">
            <a:off x="220036" y="2053476"/>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28863A2-2F1D-0BBC-57EB-B9EB6E3756FE}"/>
              </a:ext>
            </a:extLst>
          </p:cNvPr>
          <p:cNvSpPr/>
          <p:nvPr/>
        </p:nvSpPr>
        <p:spPr>
          <a:xfrm flipH="1">
            <a:off x="2075465" y="1730357"/>
            <a:ext cx="660625" cy="611473"/>
          </a:xfrm>
          <a:prstGeom prst="ellipse">
            <a:avLst/>
          </a:prstGeom>
          <a:solidFill>
            <a:schemeClr val="dk1">
              <a:alpha val="49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9E3504F6-A39E-578B-029B-66FC209B54AB}"/>
              </a:ext>
            </a:extLst>
          </p:cNvPr>
          <p:cNvGrpSpPr/>
          <p:nvPr/>
        </p:nvGrpSpPr>
        <p:grpSpPr>
          <a:xfrm rot="19800000">
            <a:off x="113420" y="1576561"/>
            <a:ext cx="2394856" cy="2140422"/>
            <a:chOff x="6788726" y="3806372"/>
            <a:chExt cx="2394856" cy="2140422"/>
          </a:xfrm>
        </p:grpSpPr>
        <p:sp>
          <p:nvSpPr>
            <p:cNvPr id="17" name="楕円 16">
              <a:extLst>
                <a:ext uri="{FF2B5EF4-FFF2-40B4-BE49-F238E27FC236}">
                  <a16:creationId xmlns:a16="http://schemas.microsoft.com/office/drawing/2014/main" id="{7B774381-664C-BD74-9CA4-6884ADF3515F}"/>
                </a:ext>
              </a:extLst>
            </p:cNvPr>
            <p:cNvSpPr/>
            <p:nvPr/>
          </p:nvSpPr>
          <p:spPr>
            <a:xfrm>
              <a:off x="6927929" y="3806372"/>
              <a:ext cx="2061028" cy="2061028"/>
            </a:xfrm>
            <a:prstGeom prst="ellipse">
              <a:avLst/>
            </a:prstGeom>
            <a:solidFill>
              <a:srgbClr val="FFFF00"/>
            </a:solidFill>
            <a:ln w="16173"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3F0F03B-501E-17B9-0F06-96E77AA503F7}"/>
                </a:ext>
              </a:extLst>
            </p:cNvPr>
            <p:cNvSpPr/>
            <p:nvPr/>
          </p:nvSpPr>
          <p:spPr>
            <a:xfrm flipH="1">
              <a:off x="6997861" y="5503449"/>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0D17D5B-5740-9EEE-B05B-C980CE38DCC3}"/>
                </a:ext>
              </a:extLst>
            </p:cNvPr>
            <p:cNvSpPr/>
            <p:nvPr/>
          </p:nvSpPr>
          <p:spPr>
            <a:xfrm flipH="1">
              <a:off x="8631379" y="5475843"/>
              <a:ext cx="17812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4118C57-326E-3D34-B595-5BE3502FB386}"/>
                </a:ext>
              </a:extLst>
            </p:cNvPr>
            <p:cNvSpPr/>
            <p:nvPr/>
          </p:nvSpPr>
          <p:spPr>
            <a:xfrm>
              <a:off x="6788726" y="4765962"/>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2D73994-2E43-9295-1D68-AB220159A9EA}"/>
                </a:ext>
              </a:extLst>
            </p:cNvPr>
            <p:cNvSpPr/>
            <p:nvPr/>
          </p:nvSpPr>
          <p:spPr>
            <a:xfrm>
              <a:off x="8878123" y="4755405"/>
              <a:ext cx="305459" cy="443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火 単色塗りつぶし">
            <a:extLst>
              <a:ext uri="{FF2B5EF4-FFF2-40B4-BE49-F238E27FC236}">
                <a16:creationId xmlns:a16="http://schemas.microsoft.com/office/drawing/2014/main" id="{F31E2F72-F8F3-F762-4EDC-616DD626BE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60310" y="1437258"/>
            <a:ext cx="914400" cy="914400"/>
          </a:xfrm>
          <a:prstGeom prst="rect">
            <a:avLst/>
          </a:prstGeom>
        </p:spPr>
      </p:pic>
    </p:spTree>
    <p:extLst>
      <p:ext uri="{BB962C8B-B14F-4D97-AF65-F5344CB8AC3E}">
        <p14:creationId xmlns:p14="http://schemas.microsoft.com/office/powerpoint/2010/main" val="31246572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14:presetBounceEnd="20000">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14:bounceEnd="20000">
                                          <p:cBhvr>
                                            <p:cTn id="8" dur="350" fill="hold"/>
                                            <p:tgtEl>
                                              <p:spTgt spid="16"/>
                                            </p:tgtEl>
                                            <p:attrNameLst>
                                              <p:attrName>ppt_x</p:attrName>
                                              <p:attrName>ppt_y</p:attrName>
                                            </p:attrNameLst>
                                          </p:cBhvr>
                                        </p:animMotion>
                                      </p:childTnLst>
                                    </p:cTn>
                                  </p:par>
                                  <p:par>
                                    <p:cTn id="9" presetID="0" presetClass="path" presetSubtype="0" repeatCount="indefinite" fill="hold" nodeType="withEffect" p14:presetBounceEnd="20000">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14:bounceEnd="20000">
                                          <p:cBhvr>
                                            <p:cTn id="10" dur="350" fill="hold"/>
                                            <p:tgtEl>
                                              <p:spTgt spid="22"/>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1+ppt_w/2"/>
                                              </p:val>
                                            </p:tav>
                                          </p:tavLst>
                                        </p:anim>
                                        <p:anim calcmode="lin" valueType="num">
                                          <p:cBhvr additive="base">
                                            <p:cTn id="13" dur="500"/>
                                            <p:tgtEl>
                                              <p:spTgt spid="15"/>
                                            </p:tgtEl>
                                            <p:attrNameLst>
                                              <p:attrName>ppt_y</p:attrName>
                                            </p:attrNameLst>
                                          </p:cBhvr>
                                          <p:tavLst>
                                            <p:tav tm="0">
                                              <p:val>
                                                <p:strVal val="ppt_y"/>
                                              </p:val>
                                            </p:tav>
                                            <p:tav tm="100000">
                                              <p:val>
                                                <p:strVal val="0-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1+ppt_w/2"/>
                                              </p:val>
                                            </p:tav>
                                          </p:tavLst>
                                        </p:anim>
                                        <p:anim calcmode="lin" valueType="num">
                                          <p:cBhvr additive="base">
                                            <p:cTn id="17" dur="500"/>
                                            <p:tgtEl>
                                              <p:spTgt spid="14"/>
                                            </p:tgtEl>
                                            <p:attrNameLst>
                                              <p:attrName>ppt_y</p:attrName>
                                            </p:attrNameLst>
                                          </p:cBhvr>
                                          <p:tavLst>
                                            <p:tav tm="0">
                                              <p:val>
                                                <p:strVal val="ppt_y"/>
                                              </p:val>
                                            </p:tav>
                                            <p:tav tm="100000">
                                              <p:val>
                                                <p:strVal val="0-ppt_h/2"/>
                                              </p:val>
                                            </p:tav>
                                          </p:tavLst>
                                        </p:anim>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3" repeatCount="indefinite" fill="hold" grpId="0" nodeType="with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1+ppt_w/2"/>
                                              </p:val>
                                            </p:tav>
                                          </p:tavLst>
                                        </p:anim>
                                        <p:anim calcmode="lin" valueType="num">
                                          <p:cBhvr additive="base">
                                            <p:cTn id="27" dur="500"/>
                                            <p:tgtEl>
                                              <p:spTgt spid="13"/>
                                            </p:tgtEl>
                                            <p:attrNameLst>
                                              <p:attrName>ppt_y</p:attrName>
                                            </p:attrNameLst>
                                          </p:cBhvr>
                                          <p:tavLst>
                                            <p:tav tm="0">
                                              <p:val>
                                                <p:strVal val="ppt_y"/>
                                              </p:val>
                                            </p:tav>
                                            <p:tav tm="100000">
                                              <p:val>
                                                <p:strVal val="0-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repeatCount="indefinite"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2" presetClass="exit" presetSubtype="3" repeatCount="indefinite" fill="hold" grpId="0"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0-ppt_h/2"/>
                                              </p:val>
                                            </p:tav>
                                          </p:tavLst>
                                        </p:anim>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repeatCount="indefinite"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6" presetClass="emph" presetSubtype="0" repeatCount="indefinite" fill="hold" nodeType="withEffect">
                                      <p:stCondLst>
                                        <p:cond delay="0"/>
                                      </p:stCondLst>
                                      <p:childTnLst>
                                        <p:animScale>
                                          <p:cBhvr>
                                            <p:cTn id="40" dur="300" fill="hold"/>
                                            <p:tgtEl>
                                              <p:spTgt spid="16"/>
                                            </p:tgtEl>
                                          </p:cBhvr>
                                          <p:by x="70000" y="70000"/>
                                        </p:animScale>
                                      </p:childTnLst>
                                    </p:cTn>
                                  </p:par>
                                  <p:par>
                                    <p:cTn id="41" presetID="8" presetClass="emph" presetSubtype="0" repeatCount="indefinite" fill="hold" nodeType="withEffect">
                                      <p:stCondLst>
                                        <p:cond delay="0"/>
                                      </p:stCondLst>
                                      <p:childTnLst>
                                        <p:animRot by="21600000">
                                          <p:cBhvr>
                                            <p:cTn id="42" dur="3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5" grpId="1" animBg="1"/>
          <p:bldP spid="13" grpId="0" animBg="1"/>
          <p:bldP spid="13" grpId="1" animBg="1"/>
          <p:bldP spid="14" grpId="0" animBg="1"/>
          <p:bldP spid="14" grpId="1" animBg="1"/>
          <p:bldP spid="15" grpId="0" animBg="1"/>
          <p:bldP spid="1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0.01328 -0.00533 L 0.01328 -0.00533 C 0.00442 -0.00348 -0.00508 -0.00602 -0.01328 0.00023 C -0.0181 0.0037 -0.003 0.00347 0.00234 0.00301 C 0.0138 0.00162 0.02565 0.00115 0.03672 -0.00533 C 0.04453 -0.01019 0.02005 -0.00348 0.01172 -0.00255 C 0.00807 0.00208 0.00273 0.00416 0.00078 0.01134 C -0.00026 0.01458 0.00494 0.01504 0.00703 0.01412 C 0.0095 0.01296 0.01119 0.00856 0.01328 0.00578 C 0.00755 0.00486 0.00143 0.00648 -0.00391 0.00301 C -0.00612 0.00139 -0.00469 -0.00811 -0.00703 -0.00811 C -0.00912 -0.00811 -0.00703 -0.0007 -0.00703 0.00301 L -0.00703 0.00301 " pathEditMode="relative" ptsTypes="AAAAAAAAAAAAA">
                                          <p:cBhvr>
                                            <p:cTn id="8" dur="350" fill="hold"/>
                                            <p:tgtEl>
                                              <p:spTgt spid="16"/>
                                            </p:tgtEl>
                                            <p:attrNameLst>
                                              <p:attrName>ppt_x</p:attrName>
                                              <p:attrName>ppt_y</p:attrName>
                                            </p:attrNameLst>
                                          </p:cBhvr>
                                        </p:animMotion>
                                      </p:childTnLst>
                                    </p:cTn>
                                  </p:par>
                                  <p:par>
                                    <p:cTn id="9" presetID="0" presetClass="path" presetSubtype="0" repeatCount="indefinite" fill="hold" nodeType="withEffect">
                                      <p:stCondLst>
                                        <p:cond delay="0"/>
                                      </p:stCondLst>
                                      <p:childTnLst>
                                        <p:animMotion origin="layout" path="M 0.01328 -0.00532 L 0.01328 -0.00509 C 0.00442 -0.00347 -0.00508 -0.00601 -0.01329 0.00024 C -0.0181 0.00371 -0.003 0.00348 0.00234 0.00301 C 0.0138 0.00162 0.02565 0.00116 0.03671 -0.00532 C 0.04453 -0.01018 0.02005 -0.00347 0.01171 -0.00254 C 0.00807 0.00209 0.00273 0.00417 0.00078 0.01135 C -0.00027 0.01459 0.00494 0.01505 0.00703 0.01412 C 0.0095 0.01297 0.01119 0.00857 0.01328 0.00579 C 0.00755 0.00487 0.00143 0.00649 -0.00391 0.00301 C -0.00612 0.00139 -0.00469 -0.0081 -0.00704 -0.0081 C -0.00912 -0.0081 -0.00704 -0.00069 -0.00704 0.00301 L -0.00704 0.00324 " pathEditMode="relative" rAng="0" ptsTypes="AAAAAAAAAAAAA">
                                          <p:cBhvr>
                                            <p:cTn id="10" dur="350" fill="hold"/>
                                            <p:tgtEl>
                                              <p:spTgt spid="22"/>
                                            </p:tgtEl>
                                            <p:attrNameLst>
                                              <p:attrName>ppt_x</p:attrName>
                                              <p:attrName>ppt_y</p:attrName>
                                            </p:attrNameLst>
                                          </p:cBhvr>
                                          <p:rCtr x="-14300" y="83300"/>
                                        </p:animMotion>
                                      </p:childTnLst>
                                    </p:cTn>
                                  </p:par>
                                  <p:par>
                                    <p:cTn id="11" presetID="2" presetClass="exit" presetSubtype="3" repeatCount="indefinite" fill="hold" grpId="0" nodeType="with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1+ppt_w/2"/>
                                              </p:val>
                                            </p:tav>
                                          </p:tavLst>
                                        </p:anim>
                                        <p:anim calcmode="lin" valueType="num">
                                          <p:cBhvr additive="base">
                                            <p:cTn id="13" dur="500"/>
                                            <p:tgtEl>
                                              <p:spTgt spid="15"/>
                                            </p:tgtEl>
                                            <p:attrNameLst>
                                              <p:attrName>ppt_y</p:attrName>
                                            </p:attrNameLst>
                                          </p:cBhvr>
                                          <p:tavLst>
                                            <p:tav tm="0">
                                              <p:val>
                                                <p:strVal val="ppt_y"/>
                                              </p:val>
                                            </p:tav>
                                            <p:tav tm="100000">
                                              <p:val>
                                                <p:strVal val="0-ppt_h/2"/>
                                              </p:val>
                                            </p:tav>
                                          </p:tavLst>
                                        </p:anim>
                                        <p:set>
                                          <p:cBhvr>
                                            <p:cTn id="14" dur="1" fill="hold">
                                              <p:stCondLst>
                                                <p:cond delay="499"/>
                                              </p:stCondLst>
                                            </p:cTn>
                                            <p:tgtEl>
                                              <p:spTgt spid="15"/>
                                            </p:tgtEl>
                                            <p:attrNameLst>
                                              <p:attrName>style.visibility</p:attrName>
                                            </p:attrNameLst>
                                          </p:cBhvr>
                                          <p:to>
                                            <p:strVal val="hidden"/>
                                          </p:to>
                                        </p:set>
                                      </p:childTnLst>
                                    </p:cTn>
                                  </p:par>
                                  <p:par>
                                    <p:cTn id="15" presetID="2" presetClass="exit" presetSubtype="3" repeatCount="indefinite" fill="hold" grpId="0" nodeType="withEffect">
                                      <p:stCondLst>
                                        <p:cond delay="0"/>
                                      </p:stCondLst>
                                      <p:childTnLst>
                                        <p:anim calcmode="lin" valueType="num">
                                          <p:cBhvr additive="base">
                                            <p:cTn id="16" dur="500"/>
                                            <p:tgtEl>
                                              <p:spTgt spid="14"/>
                                            </p:tgtEl>
                                            <p:attrNameLst>
                                              <p:attrName>ppt_x</p:attrName>
                                            </p:attrNameLst>
                                          </p:cBhvr>
                                          <p:tavLst>
                                            <p:tav tm="0">
                                              <p:val>
                                                <p:strVal val="ppt_x"/>
                                              </p:val>
                                            </p:tav>
                                            <p:tav tm="100000">
                                              <p:val>
                                                <p:strVal val="1+ppt_w/2"/>
                                              </p:val>
                                            </p:tav>
                                          </p:tavLst>
                                        </p:anim>
                                        <p:anim calcmode="lin" valueType="num">
                                          <p:cBhvr additive="base">
                                            <p:cTn id="17" dur="500"/>
                                            <p:tgtEl>
                                              <p:spTgt spid="14"/>
                                            </p:tgtEl>
                                            <p:attrNameLst>
                                              <p:attrName>ppt_y</p:attrName>
                                            </p:attrNameLst>
                                          </p:cBhvr>
                                          <p:tavLst>
                                            <p:tav tm="0">
                                              <p:val>
                                                <p:strVal val="ppt_y"/>
                                              </p:val>
                                            </p:tav>
                                            <p:tav tm="100000">
                                              <p:val>
                                                <p:strVal val="0-ppt_h/2"/>
                                              </p:val>
                                            </p:tav>
                                          </p:tavLst>
                                        </p:anim>
                                        <p:set>
                                          <p:cBhvr>
                                            <p:cTn id="18" dur="1" fill="hold">
                                              <p:stCondLst>
                                                <p:cond delay="499"/>
                                              </p:stCondLst>
                                            </p:cTn>
                                            <p:tgtEl>
                                              <p:spTgt spid="14"/>
                                            </p:tgtEl>
                                            <p:attrNameLst>
                                              <p:attrName>style.visibility</p:attrName>
                                            </p:attrNameLst>
                                          </p:cBhvr>
                                          <p:to>
                                            <p:strVal val="hidden"/>
                                          </p:to>
                                        </p:set>
                                      </p:childTnLst>
                                    </p:cTn>
                                  </p:par>
                                  <p:par>
                                    <p:cTn id="19" presetID="10" presetClass="exit" presetSubtype="0" repeatCount="indefinite"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repeatCount="indefinite"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 presetClass="exit" presetSubtype="3" repeatCount="indefinite" fill="hold" grpId="0" nodeType="with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1+ppt_w/2"/>
                                              </p:val>
                                            </p:tav>
                                          </p:tavLst>
                                        </p:anim>
                                        <p:anim calcmode="lin" valueType="num">
                                          <p:cBhvr additive="base">
                                            <p:cTn id="27" dur="500"/>
                                            <p:tgtEl>
                                              <p:spTgt spid="13"/>
                                            </p:tgtEl>
                                            <p:attrNameLst>
                                              <p:attrName>ppt_y</p:attrName>
                                            </p:attrNameLst>
                                          </p:cBhvr>
                                          <p:tavLst>
                                            <p:tav tm="0">
                                              <p:val>
                                                <p:strVal val="ppt_y"/>
                                              </p:val>
                                            </p:tav>
                                            <p:tav tm="100000">
                                              <p:val>
                                                <p:strVal val="0-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repeatCount="indefinite"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2" presetClass="exit" presetSubtype="3" repeatCount="indefinite" fill="hold" grpId="0" nodeType="with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1+ppt_w/2"/>
                                              </p:val>
                                            </p:tav>
                                          </p:tavLst>
                                        </p:anim>
                                        <p:anim calcmode="lin" valueType="num">
                                          <p:cBhvr additive="base">
                                            <p:cTn id="34" dur="500"/>
                                            <p:tgtEl>
                                              <p:spTgt spid="5"/>
                                            </p:tgtEl>
                                            <p:attrNameLst>
                                              <p:attrName>ppt_y</p:attrName>
                                            </p:attrNameLst>
                                          </p:cBhvr>
                                          <p:tavLst>
                                            <p:tav tm="0">
                                              <p:val>
                                                <p:strVal val="ppt_y"/>
                                              </p:val>
                                            </p:tav>
                                            <p:tav tm="100000">
                                              <p:val>
                                                <p:strVal val="0-ppt_h/2"/>
                                              </p:val>
                                            </p:tav>
                                          </p:tavLst>
                                        </p:anim>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repeatCount="indefinite"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6" presetClass="emph" presetSubtype="0" repeatCount="indefinite" fill="hold" nodeType="withEffect">
                                      <p:stCondLst>
                                        <p:cond delay="0"/>
                                      </p:stCondLst>
                                      <p:childTnLst>
                                        <p:animScale>
                                          <p:cBhvr>
                                            <p:cTn id="40" dur="300" fill="hold"/>
                                            <p:tgtEl>
                                              <p:spTgt spid="16"/>
                                            </p:tgtEl>
                                          </p:cBhvr>
                                          <p:by x="70000" y="70000"/>
                                        </p:animScale>
                                      </p:childTnLst>
                                    </p:cTn>
                                  </p:par>
                                  <p:par>
                                    <p:cTn id="41" presetID="8" presetClass="emph" presetSubtype="0" repeatCount="indefinite" fill="hold" nodeType="withEffect">
                                      <p:stCondLst>
                                        <p:cond delay="0"/>
                                      </p:stCondLst>
                                      <p:childTnLst>
                                        <p:animRot by="21600000">
                                          <p:cBhvr>
                                            <p:cTn id="42" dur="3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5" grpId="1" animBg="1"/>
          <p:bldP spid="13" grpId="0" animBg="1"/>
          <p:bldP spid="13" grpId="1" animBg="1"/>
          <p:bldP spid="14" grpId="0" animBg="1"/>
          <p:bldP spid="14" grpId="1" animBg="1"/>
          <p:bldP spid="15" grpId="0" animBg="1"/>
          <p:bldP spid="15" grpId="1" animBg="1"/>
        </p:bldLst>
      </p:timing>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ACF0FCB-9DD9-994C-BD5A-A431F6D4BF97}"/>
              </a:ext>
            </a:extLst>
          </p:cNvPr>
          <p:cNvSpPr txBox="1"/>
          <p:nvPr/>
        </p:nvSpPr>
        <p:spPr>
          <a:xfrm>
            <a:off x="2574387" y="4669341"/>
            <a:ext cx="8214663" cy="707886"/>
          </a:xfrm>
          <a:prstGeom prst="rect">
            <a:avLst/>
          </a:prstGeom>
          <a:noFill/>
        </p:spPr>
        <p:txBody>
          <a:bodyPr wrap="square" rtlCol="0">
            <a:spAutoFit/>
          </a:bodyPr>
          <a:lstStyle/>
          <a:p>
            <a:r>
              <a:rPr lang="ja-JP" altLang="en-US" sz="4000" dirty="0">
                <a:ln>
                  <a:solidFill>
                    <a:srgbClr val="FFFF00"/>
                  </a:solidFill>
                </a:ln>
                <a:latin typeface="游明朝" panose="02020400000000000000" pitchFamily="18" charset="-128"/>
                <a:ea typeface="游明朝" panose="02020400000000000000" pitchFamily="18" charset="-128"/>
              </a:rPr>
              <a:t>頑張れ</a:t>
            </a:r>
            <a:endParaRPr kumimoji="1" lang="ja-JP" altLang="en-US" sz="4000" dirty="0">
              <a:ln>
                <a:solidFill>
                  <a:srgbClr val="FFFF00"/>
                </a:solidFill>
              </a:ln>
              <a:latin typeface="游明朝" panose="02020400000000000000" pitchFamily="18" charset="-128"/>
              <a:ea typeface="游明朝" panose="02020400000000000000" pitchFamily="18" charset="-128"/>
            </a:endParaRPr>
          </a:p>
        </p:txBody>
      </p:sp>
      <p:sp>
        <p:nvSpPr>
          <p:cNvPr id="2" name="テキスト ボックス 1">
            <a:extLst>
              <a:ext uri="{FF2B5EF4-FFF2-40B4-BE49-F238E27FC236}">
                <a16:creationId xmlns:a16="http://schemas.microsoft.com/office/drawing/2014/main" id="{46A31753-ECED-F58C-56CA-E1A054E4421D}"/>
              </a:ext>
            </a:extLst>
          </p:cNvPr>
          <p:cNvSpPr txBox="1"/>
          <p:nvPr/>
        </p:nvSpPr>
        <p:spPr>
          <a:xfrm>
            <a:off x="2574387" y="1357235"/>
            <a:ext cx="8214663" cy="707886"/>
          </a:xfrm>
          <a:prstGeom prst="rect">
            <a:avLst/>
          </a:prstGeom>
          <a:noFill/>
        </p:spPr>
        <p:txBody>
          <a:bodyPr wrap="square" rtlCol="0">
            <a:spAutoFit/>
          </a:bodyPr>
          <a:lstStyle/>
          <a:p>
            <a:r>
              <a:rPr lang="ja-JP" altLang="en-US" sz="4000" dirty="0">
                <a:ln>
                  <a:solidFill>
                    <a:srgbClr val="FFFF00"/>
                  </a:solidFill>
                </a:ln>
                <a:latin typeface="游明朝" panose="02020400000000000000" pitchFamily="18" charset="-128"/>
                <a:ea typeface="游明朝" panose="02020400000000000000" pitchFamily="18" charset="-128"/>
              </a:rPr>
              <a:t>心停止確認</a:t>
            </a:r>
            <a:endParaRPr kumimoji="1" lang="ja-JP" altLang="en-US" sz="4000" dirty="0">
              <a:ln>
                <a:solidFill>
                  <a:srgbClr val="FFFF00"/>
                </a:solidFill>
              </a:ln>
              <a:latin typeface="游明朝" panose="02020400000000000000" pitchFamily="18" charset="-128"/>
              <a:ea typeface="游明朝" panose="02020400000000000000" pitchFamily="18" charset="-128"/>
            </a:endParaRPr>
          </a:p>
        </p:txBody>
      </p:sp>
      <p:sp>
        <p:nvSpPr>
          <p:cNvPr id="3" name="テキスト ボックス 2">
            <a:extLst>
              <a:ext uri="{FF2B5EF4-FFF2-40B4-BE49-F238E27FC236}">
                <a16:creationId xmlns:a16="http://schemas.microsoft.com/office/drawing/2014/main" id="{AD10C1A8-4619-42D4-0362-4653B9ACBEE1}"/>
              </a:ext>
            </a:extLst>
          </p:cNvPr>
          <p:cNvSpPr txBox="1"/>
          <p:nvPr/>
        </p:nvSpPr>
        <p:spPr>
          <a:xfrm>
            <a:off x="4490273" y="3429000"/>
            <a:ext cx="8214663" cy="707886"/>
          </a:xfrm>
          <a:prstGeom prst="rect">
            <a:avLst/>
          </a:prstGeom>
          <a:noFill/>
        </p:spPr>
        <p:txBody>
          <a:bodyPr wrap="square" rtlCol="0">
            <a:spAutoFit/>
          </a:bodyPr>
          <a:lstStyle/>
          <a:p>
            <a:r>
              <a:rPr kumimoji="1" lang="ja-JP" altLang="en-US" sz="4000" dirty="0">
                <a:ln>
                  <a:solidFill>
                    <a:srgbClr val="FFFF00"/>
                  </a:solidFill>
                </a:ln>
                <a:latin typeface="游明朝" panose="02020400000000000000" pitchFamily="18" charset="-128"/>
                <a:ea typeface="游明朝" panose="02020400000000000000" pitchFamily="18" charset="-128"/>
              </a:rPr>
              <a:t>チャージ</a:t>
            </a:r>
          </a:p>
        </p:txBody>
      </p:sp>
    </p:spTree>
    <p:extLst>
      <p:ext uri="{BB962C8B-B14F-4D97-AF65-F5344CB8AC3E}">
        <p14:creationId xmlns:p14="http://schemas.microsoft.com/office/powerpoint/2010/main" val="44620358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4400">
                <a:solidFill>
                  <a:prstClr val="black"/>
                </a:solidFill>
                <a:latin typeface="游ゴシック" panose="02110004020202020204"/>
                <a:ea typeface="游ゴシック" panose="020B0400000000000000" pitchFamily="50" charset="-128"/>
              </a:rPr>
              <a:t>説明</a:t>
            </a:r>
            <a:endParaRPr kumimoji="1" lang="en-US" altLang="ja-JP" sz="44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4411" y="4970515"/>
            <a:ext cx="8295214" cy="1244970"/>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en-US" altLang="ja-JP" dirty="0">
                <a:ln w="28575" cap="rnd" cmpd="sng">
                  <a:noFill/>
                  <a:prstDash val="lgDashDotDot"/>
                  <a:bevel/>
                </a:ln>
                <a:solidFill>
                  <a:sysClr val="windowText" lastClr="000000"/>
                </a:solidFill>
              </a:rPr>
              <a:t>SCP-2026-JP</a:t>
            </a:r>
            <a:r>
              <a:rPr lang="ja-JP" altLang="en-US" dirty="0">
                <a:ln w="28575" cap="rnd" cmpd="sng">
                  <a:noFill/>
                  <a:prstDash val="lgDashDotDot"/>
                  <a:bevel/>
                </a:ln>
                <a:solidFill>
                  <a:sysClr val="windowText" lastClr="000000"/>
                </a:solidFill>
              </a:rPr>
              <a:t>は██県██町██番地の空き家に隣接する畑に発生する食べられる全長</a:t>
            </a:r>
            <a:r>
              <a:rPr lang="en-US" altLang="ja-JP" dirty="0">
                <a:ln w="28575" cap="rnd" cmpd="sng">
                  <a:noFill/>
                  <a:prstDash val="lgDashDotDot"/>
                  <a:bevel/>
                </a:ln>
                <a:solidFill>
                  <a:sysClr val="windowText" lastClr="000000"/>
                </a:solidFill>
              </a:rPr>
              <a:t>30cm</a:t>
            </a:r>
            <a:r>
              <a:rPr lang="ja-JP" altLang="en-US" dirty="0">
                <a:ln w="28575" cap="rnd" cmpd="sng">
                  <a:noFill/>
                  <a:prstDash val="lgDashDotDot"/>
                  <a:bevel/>
                </a:ln>
                <a:solidFill>
                  <a:sysClr val="windowText" lastClr="000000"/>
                </a:solidFill>
              </a:rPr>
              <a:t>程度のサグラダファミリアを模した食物です。</a:t>
            </a:r>
            <a:endParaRPr kumimoji="1" lang="ja-JP" altLang="en-US" sz="2000" b="0" i="0" u="none" strike="noStrike" kern="1200" cap="none" spc="0" normalizeH="0" baseline="0" noProof="0" dirty="0">
              <a:ln w="28575" cap="rnd" cmpd="sng">
                <a:noFill/>
                <a:prstDash val="lgDashDotDot"/>
                <a:bevel/>
              </a:ln>
              <a:solidFill>
                <a:sysClr val="windowText" lastClr="000000"/>
              </a:solidFill>
              <a:effectLst/>
              <a:uLnTx/>
              <a:uFillTx/>
              <a:latin typeface="游ゴシック" panose="02110004020202020204"/>
              <a:ea typeface="游ゴシック" panose="020B0400000000000000" pitchFamily="50" charset="-128"/>
              <a:cs typeface="+mn-cs"/>
            </a:endParaRPr>
          </a:p>
        </p:txBody>
      </p:sp>
      <p:pic>
        <p:nvPicPr>
          <p:cNvPr id="1026" name="Picture 2" descr="サグラダファミリア">
            <a:extLst>
              <a:ext uri="{FF2B5EF4-FFF2-40B4-BE49-F238E27FC236}">
                <a16:creationId xmlns:a16="http://schemas.microsoft.com/office/drawing/2014/main" id="{E1DD5D58-B106-3E14-C3C7-4FCFF59A1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773" y="1658984"/>
            <a:ext cx="4201341" cy="315100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D2BA64DB-AF77-6094-3F04-2FB99EDFC2EF}"/>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solidFill>
                  <a:sysClr val="windowText" lastClr="000000"/>
                </a:solidFill>
                <a:latin typeface="HGP創英ﾌﾟﾚｾﾞﾝｽEB" panose="02020800000000000000" pitchFamily="18" charset="-128"/>
                <a:ea typeface="HGP創英ﾌﾟﾚｾﾞﾝｽEB" panose="02020800000000000000" pitchFamily="18" charset="-128"/>
              </a:rPr>
              <a:t>SCP-41</a:t>
            </a:r>
            <a:r>
              <a:rPr lang="en-US" altLang="ja-JP" sz="4400" dirty="0">
                <a:solidFill>
                  <a:sysClr val="windowText" lastClr="000000"/>
                </a:solidFill>
                <a:latin typeface="HGP創英ﾌﾟﾚｾﾞﾝｽEB" panose="02020800000000000000" pitchFamily="18" charset="-128"/>
                <a:ea typeface="HGP創英ﾌﾟﾚｾﾞﾝｽEB" panose="02020800000000000000" pitchFamily="18" charset="-128"/>
              </a:rPr>
              <a:t>57</a:t>
            </a:r>
            <a:endParaRPr kumimoji="1" lang="en-US" altLang="ja-JP" sz="4400" dirty="0">
              <a:solidFill>
                <a:sysClr val="windowText" lastClr="000000"/>
              </a:solidFill>
              <a:latin typeface="HGP創英ﾌﾟﾚｾﾞﾝｽEB" panose="02020800000000000000" pitchFamily="18" charset="-128"/>
              <a:ea typeface="HGP創英ﾌﾟﾚｾﾞﾝｽEB" panose="02020800000000000000" pitchFamily="18" charset="-128"/>
            </a:endParaRPr>
          </a:p>
          <a:p>
            <a:pPr algn="ctr"/>
            <a:r>
              <a:rPr lang="ja-JP" altLang="en-US" sz="4400" dirty="0">
                <a:solidFill>
                  <a:sysClr val="windowText" lastClr="000000"/>
                </a:solidFill>
                <a:latin typeface="HGP創英ﾌﾟﾚｾﾞﾝｽEB" panose="02020800000000000000" pitchFamily="18" charset="-128"/>
                <a:ea typeface="HGP創英ﾌﾟﾚｾﾞﾝｽEB" panose="02020800000000000000" pitchFamily="18" charset="-128"/>
              </a:rPr>
              <a:t>それほど𝒩じゃない</a:t>
            </a:r>
            <a:endParaRPr lang="en-US" altLang="ja-JP" sz="4400" dirty="0">
              <a:solidFill>
                <a:sysClr val="windowText" lastClr="000000"/>
              </a:solidFill>
              <a:latin typeface="HGP創英ﾌﾟﾚｾﾞﾝｽEB" panose="02020800000000000000" pitchFamily="18" charset="-128"/>
              <a:ea typeface="HGP創英ﾌﾟﾚｾﾞﾝｽEB" panose="02020800000000000000" pitchFamily="18" charset="-128"/>
            </a:endParaRPr>
          </a:p>
          <a:p>
            <a:pPr algn="ctr"/>
            <a:r>
              <a:rPr lang="ja-JP" altLang="en-US" sz="4400" dirty="0">
                <a:solidFill>
                  <a:sysClr val="windowText" lastClr="000000"/>
                </a:solidFill>
                <a:latin typeface="HGP創英ﾌﾟﾚｾﾞﾝｽEB" panose="02020800000000000000" pitchFamily="18" charset="-128"/>
                <a:ea typeface="HGP創英ﾌﾟﾚｾﾞﾝｽEB" panose="02020800000000000000" pitchFamily="18" charset="-128"/>
              </a:rPr>
              <a:t>オブジェクトクラス</a:t>
            </a:r>
            <a:r>
              <a:rPr lang="en-US" altLang="ja-JP" sz="4400" dirty="0">
                <a:solidFill>
                  <a:sysClr val="windowText" lastClr="000000"/>
                </a:solidFill>
                <a:latin typeface="HGP創英ﾌﾟﾚｾﾞﾝｽEB" panose="02020800000000000000" pitchFamily="18" charset="-128"/>
                <a:ea typeface="HGP創英ﾌﾟﾚｾﾞﾝｽEB" panose="02020800000000000000" pitchFamily="18" charset="-128"/>
              </a:rPr>
              <a:t>:Safe</a:t>
            </a:r>
          </a:p>
        </p:txBody>
      </p:sp>
    </p:spTree>
    <p:extLst>
      <p:ext uri="{BB962C8B-B14F-4D97-AF65-F5344CB8AC3E}">
        <p14:creationId xmlns:p14="http://schemas.microsoft.com/office/powerpoint/2010/main" val="1836010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809">
        <p159:morph option="byObject"/>
      </p:transition>
    </mc:Choice>
    <mc:Fallback>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D20DB04-5457-9603-5196-868E789A2121}"/>
              </a:ext>
            </a:extLst>
          </p:cNvPr>
          <p:cNvSpPr txBox="1"/>
          <p:nvPr/>
        </p:nvSpPr>
        <p:spPr>
          <a:xfrm>
            <a:off x="793429" y="4775200"/>
            <a:ext cx="10948628"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SCP-4517</a:t>
            </a:r>
            <a:r>
              <a:rPr lang="ja-JP" altLang="en-US" dirty="0">
                <a:ln w="28575" cap="rnd" cmpd="sng">
                  <a:noFill/>
                  <a:prstDash val="lgDashDotDot"/>
                  <a:bevel/>
                </a:ln>
                <a:solidFill>
                  <a:sysClr val="windowText" lastClr="000000"/>
                </a:solidFill>
              </a:rPr>
              <a:t>を内包するアパートの一室は財団によって買収され、強化された扉および窓、そして内部監視機器が設置されています。アパートの他の部屋の住人はＧクラス監視対象と見做されます。将来的に住人を選定する際には、偏執病、妄想、異常な好奇心を示した経歴が無い者が優先されます。建物の監視映像の全ては</a:t>
            </a:r>
            <a:r>
              <a:rPr lang="en-US" altLang="ja-JP" dirty="0">
                <a:ln w="28575" cap="rnd" cmpd="sng">
                  <a:noFill/>
                  <a:prstDash val="lgDashDotDot"/>
                  <a:bevel/>
                </a:ln>
                <a:solidFill>
                  <a:sysClr val="windowText" lastClr="000000"/>
                </a:solidFill>
              </a:rPr>
              <a:t>RAISA</a:t>
            </a:r>
            <a:r>
              <a:rPr lang="ja-JP" altLang="en-US" dirty="0">
                <a:ln w="28575" cap="rnd" cmpd="sng">
                  <a:noFill/>
                  <a:prstDash val="lgDashDotDot"/>
                  <a:bevel/>
                </a:ln>
                <a:solidFill>
                  <a:sysClr val="windowText" lastClr="000000"/>
                </a:solidFill>
              </a:rPr>
              <a:t>職員に提出され、分析と保管が行われます。</a:t>
            </a:r>
          </a:p>
        </p:txBody>
      </p:sp>
      <p:sp>
        <p:nvSpPr>
          <p:cNvPr id="5" name="正方形/長方形 4">
            <a:extLst>
              <a:ext uri="{FF2B5EF4-FFF2-40B4-BE49-F238E27FC236}">
                <a16:creationId xmlns:a16="http://schemas.microsoft.com/office/drawing/2014/main" id="{4B7EE9CC-3291-42C2-CA5E-8D3179EB6153}"/>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特別収容プロトコル</a:t>
            </a:r>
            <a:endParaRPr kumimoji="1" lang="ja-JP" altLang="en-US" dirty="0"/>
          </a:p>
        </p:txBody>
      </p:sp>
      <p:pic>
        <p:nvPicPr>
          <p:cNvPr id="1026" name="Picture 2">
            <a:extLst>
              <a:ext uri="{FF2B5EF4-FFF2-40B4-BE49-F238E27FC236}">
                <a16:creationId xmlns:a16="http://schemas.microsoft.com/office/drawing/2014/main" id="{5FDAFF6E-084A-94BE-D39A-67A6DFB59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883" y="2107362"/>
            <a:ext cx="3297918" cy="26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39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0E3F8-C042-F44E-8359-C964B060F464}"/>
              </a:ext>
            </a:extLst>
          </p:cNvPr>
          <p:cNvSpPr txBox="1"/>
          <p:nvPr/>
        </p:nvSpPr>
        <p:spPr>
          <a:xfrm>
            <a:off x="793429" y="4775200"/>
            <a:ext cx="10948628"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 </a:t>
            </a:r>
            <a:r>
              <a:rPr lang="en-US" altLang="ja-JP" dirty="0">
                <a:ln w="28575" cap="rnd" cmpd="sng">
                  <a:noFill/>
                  <a:prstDash val="lgDashDotDot"/>
                  <a:bevel/>
                </a:ln>
                <a:solidFill>
                  <a:sysClr val="windowText" lastClr="000000"/>
                </a:solidFill>
              </a:rPr>
              <a:t>SCP-4517</a:t>
            </a:r>
            <a:r>
              <a:rPr lang="ja-JP" altLang="en-US" dirty="0">
                <a:ln w="28575" cap="rnd" cmpd="sng">
                  <a:noFill/>
                  <a:prstDash val="lgDashDotDot"/>
                  <a:bevel/>
                </a:ln>
                <a:solidFill>
                  <a:sysClr val="windowText" lastClr="000000"/>
                </a:solidFill>
              </a:rPr>
              <a:t>は、イングランド・リーズの三階建てアパートの一室のバスタブ内に存在します。長さ</a:t>
            </a:r>
            <a:r>
              <a:rPr lang="en-US" altLang="ja-JP" dirty="0">
                <a:ln w="28575" cap="rnd" cmpd="sng">
                  <a:noFill/>
                  <a:prstDash val="lgDashDotDot"/>
                  <a:bevel/>
                </a:ln>
                <a:solidFill>
                  <a:sysClr val="windowText" lastClr="000000"/>
                </a:solidFill>
              </a:rPr>
              <a:t>170cm</a:t>
            </a:r>
            <a:r>
              <a:rPr lang="ja-JP" altLang="en-US" dirty="0">
                <a:ln w="28575" cap="rnd" cmpd="sng">
                  <a:noFill/>
                  <a:prstDash val="lgDashDotDot"/>
                  <a:bevel/>
                </a:ln>
                <a:solidFill>
                  <a:sysClr val="windowText" lastClr="000000"/>
                </a:solidFill>
              </a:rPr>
              <a:t>、重量</a:t>
            </a:r>
            <a:r>
              <a:rPr lang="en-US" altLang="ja-JP" dirty="0">
                <a:ln w="28575" cap="rnd" cmpd="sng">
                  <a:noFill/>
                  <a:prstDash val="lgDashDotDot"/>
                  <a:bevel/>
                </a:ln>
                <a:solidFill>
                  <a:sysClr val="windowText" lastClr="000000"/>
                </a:solidFill>
              </a:rPr>
              <a:t>55kg</a:t>
            </a:r>
            <a:r>
              <a:rPr lang="ja-JP" altLang="en-US" dirty="0">
                <a:ln w="28575" cap="rnd" cmpd="sng">
                  <a:noFill/>
                  <a:prstDash val="lgDashDotDot"/>
                  <a:bevel/>
                </a:ln>
                <a:solidFill>
                  <a:sysClr val="windowText" lastClr="000000"/>
                </a:solidFill>
              </a:rPr>
              <a:t>であり、主観的性質・形質を持ちません。人間は</a:t>
            </a:r>
            <a:r>
              <a:rPr lang="en-US" altLang="ja-JP" dirty="0">
                <a:ln w="28575" cap="rnd" cmpd="sng">
                  <a:noFill/>
                  <a:prstDash val="lgDashDotDot"/>
                  <a:bevel/>
                </a:ln>
                <a:solidFill>
                  <a:sysClr val="windowText" lastClr="000000"/>
                </a:solidFill>
              </a:rPr>
              <a:t>SCP-4517</a:t>
            </a:r>
            <a:r>
              <a:rPr lang="ja-JP" altLang="en-US" dirty="0">
                <a:ln w="28575" cap="rnd" cmpd="sng">
                  <a:noFill/>
                  <a:prstDash val="lgDashDotDot"/>
                  <a:bevel/>
                </a:ln>
                <a:solidFill>
                  <a:sysClr val="windowText" lastClr="000000"/>
                </a:solidFill>
              </a:rPr>
              <a:t>を理解することが可能であるものの、客観的な測量に基づかない形で正確な説明を試みた場合、オブジェクトを説明することの不可能性について間接的に言及することになります。</a:t>
            </a:r>
            <a:r>
              <a:rPr lang="en-US" altLang="ja-JP" dirty="0">
                <a:ln w="28575" cap="rnd" cmpd="sng">
                  <a:noFill/>
                  <a:prstDash val="lgDashDotDot"/>
                  <a:bevel/>
                </a:ln>
                <a:solidFill>
                  <a:sysClr val="windowText" lastClr="000000"/>
                </a:solidFill>
              </a:rPr>
              <a:t>SCP-4517</a:t>
            </a:r>
            <a:r>
              <a:rPr lang="ja-JP" altLang="en-US" dirty="0">
                <a:ln w="28575" cap="rnd" cmpd="sng">
                  <a:noFill/>
                  <a:prstDash val="lgDashDotDot"/>
                  <a:bevel/>
                </a:ln>
                <a:solidFill>
                  <a:sysClr val="windowText" lastClr="000000"/>
                </a:solidFill>
              </a:rPr>
              <a:t>が上記のように説明されることから、オブジェクトは説明不可能な存在ではないことに研究員らは留意すべきです。単純に、</a:t>
            </a:r>
            <a:r>
              <a:rPr lang="en-US" altLang="ja-JP" dirty="0">
                <a:ln w="28575" cap="rnd" cmpd="sng">
                  <a:noFill/>
                  <a:prstDash val="lgDashDotDot"/>
                  <a:bevel/>
                </a:ln>
                <a:solidFill>
                  <a:sysClr val="windowText" lastClr="000000"/>
                </a:solidFill>
              </a:rPr>
              <a:t>SCP-4517</a:t>
            </a:r>
            <a:r>
              <a:rPr lang="ja-JP" altLang="en-US" dirty="0">
                <a:ln w="28575" cap="rnd" cmpd="sng">
                  <a:noFill/>
                  <a:prstDash val="lgDashDotDot"/>
                  <a:bevel/>
                </a:ln>
                <a:solidFill>
                  <a:sysClr val="windowText" lastClr="000000"/>
                </a:solidFill>
              </a:rPr>
              <a:t>は自身の説明を可能とする類の性質を一切持ちません</a:t>
            </a:r>
          </a:p>
        </p:txBody>
      </p:sp>
      <p:pic>
        <p:nvPicPr>
          <p:cNvPr id="3" name="Picture 2">
            <a:extLst>
              <a:ext uri="{FF2B5EF4-FFF2-40B4-BE49-F238E27FC236}">
                <a16:creationId xmlns:a16="http://schemas.microsoft.com/office/drawing/2014/main" id="{6A2B8614-789A-CB99-17DE-B994FA7FF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426" y="1744504"/>
            <a:ext cx="3297918" cy="264327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AF0D1F87-A763-3FA5-9871-5F9F12CAA588}"/>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
        <p:nvSpPr>
          <p:cNvPr id="5" name="矢印: 左 4">
            <a:extLst>
              <a:ext uri="{FF2B5EF4-FFF2-40B4-BE49-F238E27FC236}">
                <a16:creationId xmlns:a16="http://schemas.microsoft.com/office/drawing/2014/main" id="{48FB8076-8DD4-8E14-9A07-5A418764795B}"/>
              </a:ext>
            </a:extLst>
          </p:cNvPr>
          <p:cNvSpPr/>
          <p:nvPr/>
        </p:nvSpPr>
        <p:spPr>
          <a:xfrm rot="18900000">
            <a:off x="5486400" y="1088570"/>
            <a:ext cx="1901371" cy="8853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これ</a:t>
            </a:r>
          </a:p>
        </p:txBody>
      </p:sp>
      <p:sp>
        <p:nvSpPr>
          <p:cNvPr id="6" name="楕円 5">
            <a:extLst>
              <a:ext uri="{FF2B5EF4-FFF2-40B4-BE49-F238E27FC236}">
                <a16:creationId xmlns:a16="http://schemas.microsoft.com/office/drawing/2014/main" id="{3109F059-CDC5-1542-AEE8-ED1A0044E7CD}"/>
              </a:ext>
            </a:extLst>
          </p:cNvPr>
          <p:cNvSpPr/>
          <p:nvPr/>
        </p:nvSpPr>
        <p:spPr>
          <a:xfrm>
            <a:off x="7823200" y="2336800"/>
            <a:ext cx="2177143" cy="21771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152B8CB-88B4-26DB-9713-391CD406CF84}"/>
              </a:ext>
            </a:extLst>
          </p:cNvPr>
          <p:cNvSpPr txBox="1"/>
          <p:nvPr/>
        </p:nvSpPr>
        <p:spPr>
          <a:xfrm>
            <a:off x="7776814" y="1883620"/>
            <a:ext cx="2954655" cy="369332"/>
          </a:xfrm>
          <a:prstGeom prst="rect">
            <a:avLst/>
          </a:prstGeom>
          <a:noFill/>
        </p:spPr>
        <p:txBody>
          <a:bodyPr wrap="none" rtlCol="0">
            <a:spAutoFit/>
          </a:bodyPr>
          <a:lstStyle/>
          <a:p>
            <a:r>
              <a:rPr kumimoji="1" lang="ja-JP" altLang="en-US" dirty="0"/>
              <a:t>な、なんて表せばいいんだ</a:t>
            </a:r>
          </a:p>
        </p:txBody>
      </p:sp>
    </p:spTree>
    <p:extLst>
      <p:ext uri="{BB962C8B-B14F-4D97-AF65-F5344CB8AC3E}">
        <p14:creationId xmlns:p14="http://schemas.microsoft.com/office/powerpoint/2010/main" val="262283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説明</a:t>
            </a:r>
          </a:p>
        </p:txBody>
      </p:sp>
      <p:sp>
        <p:nvSpPr>
          <p:cNvPr id="2" name="楕円 1">
            <a:extLst>
              <a:ext uri="{FF2B5EF4-FFF2-40B4-BE49-F238E27FC236}">
                <a16:creationId xmlns:a16="http://schemas.microsoft.com/office/drawing/2014/main" id="{E2955CC1-0330-B712-A7D8-D83FACF62AF9}"/>
              </a:ext>
            </a:extLst>
          </p:cNvPr>
          <p:cNvSpPr/>
          <p:nvPr/>
        </p:nvSpPr>
        <p:spPr>
          <a:xfrm rot="3600000">
            <a:off x="3136759" y="3319782"/>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3" name="楕円 2">
            <a:extLst>
              <a:ext uri="{FF2B5EF4-FFF2-40B4-BE49-F238E27FC236}">
                <a16:creationId xmlns:a16="http://schemas.microsoft.com/office/drawing/2014/main" id="{607E5A7F-851A-29F9-1C5B-349C9A3DC4B7}"/>
              </a:ext>
            </a:extLst>
          </p:cNvPr>
          <p:cNvSpPr/>
          <p:nvPr/>
        </p:nvSpPr>
        <p:spPr>
          <a:xfrm rot="3600000">
            <a:off x="4007878" y="3028413"/>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6" name="楕円 5">
            <a:extLst>
              <a:ext uri="{FF2B5EF4-FFF2-40B4-BE49-F238E27FC236}">
                <a16:creationId xmlns:a16="http://schemas.microsoft.com/office/drawing/2014/main" id="{871E3304-7A11-CDEE-DC47-9BD73CBD7BC6}"/>
              </a:ext>
            </a:extLst>
          </p:cNvPr>
          <p:cNvSpPr/>
          <p:nvPr/>
        </p:nvSpPr>
        <p:spPr>
          <a:xfrm rot="3600000">
            <a:off x="4007879" y="3627916"/>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7" name="楕円 6">
            <a:extLst>
              <a:ext uri="{FF2B5EF4-FFF2-40B4-BE49-F238E27FC236}">
                <a16:creationId xmlns:a16="http://schemas.microsoft.com/office/drawing/2014/main" id="{E9A25D1F-2A33-9248-9222-88BC8D5F3F01}"/>
              </a:ext>
            </a:extLst>
          </p:cNvPr>
          <p:cNvSpPr/>
          <p:nvPr/>
        </p:nvSpPr>
        <p:spPr>
          <a:xfrm rot="3600000">
            <a:off x="2276115" y="3628970"/>
            <a:ext cx="1353408" cy="1230371"/>
          </a:xfrm>
          <a:prstGeom prst="ellipse">
            <a:avLst/>
          </a:prstGeom>
          <a:gradFill>
            <a:gsLst>
              <a:gs pos="0">
                <a:schemeClr val="accent1">
                  <a:lumMod val="5000"/>
                  <a:lumOff val="95000"/>
                </a:schemeClr>
              </a:gs>
              <a:gs pos="0">
                <a:schemeClr val="tx2"/>
              </a:gs>
              <a:gs pos="100000">
                <a:schemeClr val="bg1"/>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dirty="0"/>
              <a:t>人</a:t>
            </a:r>
          </a:p>
        </p:txBody>
      </p:sp>
      <p:sp>
        <p:nvSpPr>
          <p:cNvPr id="13" name="楕円 12">
            <a:extLst>
              <a:ext uri="{FF2B5EF4-FFF2-40B4-BE49-F238E27FC236}">
                <a16:creationId xmlns:a16="http://schemas.microsoft.com/office/drawing/2014/main" id="{98600801-485B-709B-FEFF-8A0D4D6702E0}"/>
              </a:ext>
            </a:extLst>
          </p:cNvPr>
          <p:cNvSpPr/>
          <p:nvPr/>
        </p:nvSpPr>
        <p:spPr>
          <a:xfrm>
            <a:off x="973336" y="123015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7A0697C-E1EE-377A-885A-66690D25F3F1}"/>
              </a:ext>
            </a:extLst>
          </p:cNvPr>
          <p:cNvSpPr/>
          <p:nvPr/>
        </p:nvSpPr>
        <p:spPr>
          <a:xfrm>
            <a:off x="891762" y="123015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3968496"/>
            <a:ext cx="10393680" cy="286997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t>あなたは水中の死体に見覚えがありません。追加の実例は認識災害の強化と確信のみを引き起こし、水意味への入水を強制させます。</a:t>
            </a:r>
            <a:endParaRPr kumimoji="1" lang="ja-JP" altLang="en-US" sz="3200" dirty="0"/>
          </a:p>
        </p:txBody>
      </p:sp>
      <p:sp>
        <p:nvSpPr>
          <p:cNvPr id="8" name="正方形/長方形 7">
            <a:extLst>
              <a:ext uri="{FF2B5EF4-FFF2-40B4-BE49-F238E27FC236}">
                <a16:creationId xmlns:a16="http://schemas.microsoft.com/office/drawing/2014/main" id="{029CE16F-A550-5E9C-53C1-6C77CCF4F36E}"/>
              </a:ext>
            </a:extLst>
          </p:cNvPr>
          <p:cNvSpPr/>
          <p:nvPr/>
        </p:nvSpPr>
        <p:spPr>
          <a:xfrm>
            <a:off x="-16542" y="-44650"/>
            <a:ext cx="12231624" cy="6927773"/>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sz="6000" dirty="0">
                <a:ln w="69850" cap="rnd" cmpd="sng">
                  <a:solidFill>
                    <a:srgbClr val="FF0000">
                      <a:alpha val="88000"/>
                    </a:srgbClr>
                  </a:solidFill>
                  <a:prstDash val="lgDashDotDot"/>
                  <a:bevel/>
                </a:ln>
                <a:solidFill>
                  <a:srgbClr val="FF0000"/>
                </a:solidFill>
              </a:rPr>
              <a:t>いったいどうして君は</a:t>
            </a:r>
            <a:endParaRPr kumimoji="1" lang="en-US" altLang="ja-JP" sz="6000" dirty="0">
              <a:ln w="69850" cap="rnd" cmpd="sng">
                <a:solidFill>
                  <a:srgbClr val="FF0000">
                    <a:alpha val="88000"/>
                  </a:srgbClr>
                </a:solidFill>
                <a:prstDash val="lgDashDotDot"/>
                <a:bevel/>
              </a:ln>
              <a:solidFill>
                <a:srgbClr val="FF0000"/>
              </a:solidFill>
            </a:endParaRPr>
          </a:p>
          <a:p>
            <a:pPr algn="ctr"/>
            <a:r>
              <a:rPr lang="ja-JP" altLang="en-US" sz="6000" dirty="0">
                <a:ln w="69850" cap="rnd" cmpd="sng">
                  <a:solidFill>
                    <a:srgbClr val="FF0000">
                      <a:alpha val="88000"/>
                    </a:srgbClr>
                  </a:solidFill>
                  <a:prstDash val="lgDashDotDot"/>
                  <a:bevel/>
                </a:ln>
                <a:solidFill>
                  <a:srgbClr val="FF0000"/>
                </a:solidFill>
              </a:rPr>
              <a:t>水中の死体に</a:t>
            </a:r>
            <a:endParaRPr lang="en-US" altLang="ja-JP" sz="6000" dirty="0">
              <a:ln w="69850" cap="rnd" cmpd="sng">
                <a:solidFill>
                  <a:srgbClr val="FF0000">
                    <a:alpha val="88000"/>
                  </a:srgbClr>
                </a:solidFill>
                <a:prstDash val="lgDashDotDot"/>
                <a:bevel/>
              </a:ln>
              <a:solidFill>
                <a:srgbClr val="FF0000"/>
              </a:solidFill>
            </a:endParaRPr>
          </a:p>
          <a:p>
            <a:pPr algn="ctr"/>
            <a:r>
              <a:rPr kumimoji="1" lang="ja-JP" altLang="en-US" sz="6000" dirty="0">
                <a:ln w="69850" cap="rnd" cmpd="sng">
                  <a:solidFill>
                    <a:srgbClr val="FF0000">
                      <a:alpha val="88000"/>
                    </a:srgbClr>
                  </a:solidFill>
                  <a:prstDash val="lgDashDotDot"/>
                  <a:bevel/>
                </a:ln>
                <a:solidFill>
                  <a:srgbClr val="FF0000"/>
                </a:solidFill>
              </a:rPr>
              <a:t>見覚えがないんだい？</a:t>
            </a:r>
          </a:p>
        </p:txBody>
      </p:sp>
    </p:spTree>
    <p:extLst>
      <p:ext uri="{BB962C8B-B14F-4D97-AF65-F5344CB8AC3E}">
        <p14:creationId xmlns:p14="http://schemas.microsoft.com/office/powerpoint/2010/main" val="3129713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6" presetClass="exit" presetSubtype="32" repeatCount="indefinite" fill="hold" grpId="0" nodeType="withEffect">
                                  <p:stCondLst>
                                    <p:cond delay="0"/>
                                  </p:stCondLst>
                                  <p:childTnLst>
                                    <p:animEffect transition="out" filter="circle(out)">
                                      <p:cBhvr>
                                        <p:cTn id="8" dur="2000"/>
                                        <p:tgtEl>
                                          <p:spTgt spid="13"/>
                                        </p:tgtEl>
                                      </p:cBhvr>
                                    </p:animEffect>
                                    <p:set>
                                      <p:cBhvr>
                                        <p:cTn id="9" dur="1" fill="hold">
                                          <p:stCondLst>
                                            <p:cond delay="1999"/>
                                          </p:stCondLst>
                                        </p:cTn>
                                        <p:tgtEl>
                                          <p:spTgt spid="13"/>
                                        </p:tgtEl>
                                        <p:attrNameLst>
                                          <p:attrName>style.visibility</p:attrName>
                                        </p:attrNameLst>
                                      </p:cBhvr>
                                      <p:to>
                                        <p:strVal val="hidden"/>
                                      </p:to>
                                    </p:set>
                                  </p:childTnLst>
                                </p:cTn>
                              </p:par>
                              <p:par>
                                <p:cTn id="10" presetID="6" presetClass="exit" presetSubtype="32" repeatCount="indefinite" fill="hold" grpId="0" nodeType="withEffect">
                                  <p:stCondLst>
                                    <p:cond delay="1000"/>
                                  </p:stCondLst>
                                  <p:childTnLst>
                                    <p:animEffect transition="out" filter="circle(out)">
                                      <p:cBhvr>
                                        <p:cTn id="11" dur="2000"/>
                                        <p:tgtEl>
                                          <p:spTgt spid="14"/>
                                        </p:tgtEl>
                                      </p:cBhvr>
                                    </p:animEffect>
                                    <p:set>
                                      <p:cBhvr>
                                        <p:cTn id="12" dur="1" fill="hold">
                                          <p:stCondLst>
                                            <p:cond delay="1999"/>
                                          </p:stCondLst>
                                        </p:cTn>
                                        <p:tgtEl>
                                          <p:spTgt spid="14"/>
                                        </p:tgtEl>
                                        <p:attrNameLst>
                                          <p:attrName>style.visibility</p:attrName>
                                        </p:attrNameLst>
                                      </p:cBhvr>
                                      <p:to>
                                        <p:strVal val="hidden"/>
                                      </p:to>
                                    </p:set>
                                  </p:childTnLst>
                                </p:cTn>
                              </p:par>
                              <p:par>
                                <p:cTn id="13" presetID="9" presetClass="entr" presetSubtype="0" repeatCount="8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35" presetClass="emph" presetSubtype="0" fill="hold" grpId="1" nodeType="withEffect">
                                  <p:stCondLst>
                                    <p:cond delay="0"/>
                                  </p:stCondLst>
                                  <p:childTnLst>
                                    <p:anim calcmode="discrete" valueType="str">
                                      <p:cBhvr>
                                        <p:cTn id="17" dur="2289" fill="hold"/>
                                        <p:tgtEl>
                                          <p:spTgt spid="8"/>
                                        </p:tgtEl>
                                        <p:attrNameLst>
                                          <p:attrName>style.visibility</p:attrName>
                                        </p:attrNameLst>
                                      </p:cBhvr>
                                      <p:tavLst>
                                        <p:tav tm="0">
                                          <p:val>
                                            <p:strVal val="hidden"/>
                                          </p:val>
                                        </p:tav>
                                        <p:tav tm="50000">
                                          <p:val>
                                            <p:strVal val="visible"/>
                                          </p:val>
                                        </p:tav>
                                      </p:tavLst>
                                    </p:anim>
                                  </p:childTnLst>
                                </p:cTn>
                              </p:par>
                            </p:childTnLst>
                          </p:cTn>
                        </p:par>
                        <p:par>
                          <p:cTn id="18" fill="hold">
                            <p:stCondLst>
                              <p:cond delay="3000"/>
                            </p:stCondLst>
                            <p:childTnLst>
                              <p:par>
                                <p:cTn id="19" presetID="1" presetClass="exit" presetSubtype="0" fill="hold" grpId="2" nodeType="after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5" grpId="0"/>
      <p:bldP spid="8" grpId="0" animBg="1"/>
      <p:bldP spid="8" grpId="1" animBg="1"/>
      <p:bldP spid="8" grpId="2" animBg="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0E3F8-C042-F44E-8359-C964B060F464}"/>
              </a:ext>
            </a:extLst>
          </p:cNvPr>
          <p:cNvSpPr txBox="1"/>
          <p:nvPr/>
        </p:nvSpPr>
        <p:spPr>
          <a:xfrm>
            <a:off x="793429" y="4775200"/>
            <a:ext cx="10948628"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a:ln w="28575" cap="rnd" cmpd="sng">
                  <a:noFill/>
                  <a:prstDash val="lgDashDotDot"/>
                  <a:bevel/>
                </a:ln>
                <a:solidFill>
                  <a:sysClr val="windowText" lastClr="000000"/>
                </a:solidFill>
              </a:rPr>
              <a:t>𝒩度</a:t>
            </a:r>
            <a:r>
              <a:rPr lang="en-US" altLang="ja-JP">
                <a:ln w="28575" cap="rnd" cmpd="sng">
                  <a:noFill/>
                  <a:prstDash val="lgDashDotDot"/>
                  <a:bevel/>
                </a:ln>
                <a:solidFill>
                  <a:sysClr val="windowText" lastClr="000000"/>
                </a:solidFill>
              </a:rPr>
              <a:t>(</a:t>
            </a:r>
            <a:r>
              <a:rPr lang="ja-JP" altLang="en-US">
                <a:ln w="28575" cap="rnd" cmpd="sng">
                  <a:noFill/>
                  <a:prstDash val="lgDashDotDot"/>
                  <a:bevel/>
                </a:ln>
                <a:solidFill>
                  <a:sysClr val="windowText" lastClr="000000"/>
                </a:solidFill>
              </a:rPr>
              <a:t>誤伝達部門所属の研究員らが命名</a:t>
            </a:r>
            <a:r>
              <a:rPr lang="en-US" altLang="ja-JP">
                <a:ln w="28575" cap="rnd" cmpd="sng">
                  <a:noFill/>
                  <a:prstDash val="lgDashDotDot"/>
                  <a:bevel/>
                </a:ln>
                <a:solidFill>
                  <a:sysClr val="windowText" lastClr="000000"/>
                </a:solidFill>
              </a:rPr>
              <a:t>)</a:t>
            </a:r>
            <a:r>
              <a:rPr lang="ja-JP" altLang="en-US">
                <a:ln w="28575" cap="rnd" cmpd="sng">
                  <a:noFill/>
                  <a:prstDash val="lgDashDotDot"/>
                  <a:bevel/>
                </a:ln>
                <a:solidFill>
                  <a:sysClr val="windowText" lastClr="000000"/>
                </a:solidFill>
              </a:rPr>
              <a:t>とは、あらゆる実在実体が有する客観</a:t>
            </a:r>
            <a:r>
              <a:rPr lang="en-US" altLang="ja-JP">
                <a:ln w="28575" cap="rnd" cmpd="sng">
                  <a:noFill/>
                  <a:prstDash val="lgDashDotDot"/>
                  <a:bevel/>
                </a:ln>
                <a:solidFill>
                  <a:sysClr val="windowText" lastClr="000000"/>
                </a:solidFill>
              </a:rPr>
              <a:t>-</a:t>
            </a:r>
            <a:r>
              <a:rPr lang="ja-JP" altLang="en-US">
                <a:ln w="28575" cap="rnd" cmpd="sng">
                  <a:noFill/>
                  <a:prstDash val="lgDashDotDot"/>
                  <a:bevel/>
                </a:ln>
                <a:solidFill>
                  <a:sysClr val="windowText" lastClr="000000"/>
                </a:solidFill>
              </a:rPr>
              <a:t>相対的な</a:t>
            </a:r>
            <a:r>
              <a:rPr lang="en-US" altLang="ja-JP">
                <a:ln w="28575" cap="rnd" cmpd="sng">
                  <a:noFill/>
                  <a:prstDash val="lgDashDotDot"/>
                  <a:bevel/>
                </a:ln>
                <a:solidFill>
                  <a:sysClr val="windowText" lastClr="000000"/>
                </a:solidFill>
              </a:rPr>
              <a:t>(</a:t>
            </a:r>
            <a:r>
              <a:rPr lang="ja-JP" altLang="en-US">
                <a:ln w="28575" cap="rnd" cmpd="sng">
                  <a:noFill/>
                  <a:prstDash val="lgDashDotDot"/>
                  <a:bevel/>
                </a:ln>
                <a:solidFill>
                  <a:sysClr val="windowText" lastClr="000000"/>
                </a:solidFill>
              </a:rPr>
              <a:t>そして普通程度に主観的と推測される</a:t>
            </a:r>
            <a:r>
              <a:rPr lang="en-US" altLang="ja-JP">
                <a:ln w="28575" cap="rnd" cmpd="sng">
                  <a:noFill/>
                  <a:prstDash val="lgDashDotDot"/>
                  <a:bevel/>
                </a:ln>
                <a:solidFill>
                  <a:sysClr val="windowText" lastClr="000000"/>
                </a:solidFill>
              </a:rPr>
              <a:t>)</a:t>
            </a:r>
            <a:r>
              <a:rPr lang="ja-JP" altLang="en-US">
                <a:ln w="28575" cap="rnd" cmpd="sng">
                  <a:noFill/>
                  <a:prstDash val="lgDashDotDot"/>
                  <a:bevel/>
                </a:ln>
                <a:solidFill>
                  <a:sysClr val="windowText" lastClr="000000"/>
                </a:solidFill>
              </a:rPr>
              <a:t>性質であり、対象を</a:t>
            </a:r>
            <a:r>
              <a:rPr lang="en-US" altLang="ja-JP">
                <a:ln w="28575" cap="rnd" cmpd="sng">
                  <a:noFill/>
                  <a:prstDash val="lgDashDotDot"/>
                  <a:bevel/>
                </a:ln>
                <a:solidFill>
                  <a:sysClr val="windowText" lastClr="000000"/>
                </a:solidFill>
              </a:rPr>
              <a:t>SCP-4517</a:t>
            </a:r>
            <a:r>
              <a:rPr lang="ja-JP" altLang="en-US">
                <a:ln w="28575" cap="rnd" cmpd="sng">
                  <a:noFill/>
                  <a:prstDash val="lgDashDotDot"/>
                  <a:bevel/>
                </a:ln>
                <a:solidFill>
                  <a:sysClr val="windowText" lastClr="000000"/>
                </a:solidFill>
              </a:rPr>
              <a:t>と比較することで定量化が可能です。</a:t>
            </a:r>
            <a:r>
              <a:rPr lang="en-US" altLang="ja-JP">
                <a:ln w="28575" cap="rnd" cmpd="sng">
                  <a:noFill/>
                  <a:prstDash val="lgDashDotDot"/>
                  <a:bevel/>
                </a:ln>
                <a:solidFill>
                  <a:sysClr val="windowText" lastClr="000000"/>
                </a:solidFill>
              </a:rPr>
              <a:t>SCP-4517</a:t>
            </a:r>
            <a:r>
              <a:rPr lang="ja-JP" altLang="en-US">
                <a:ln w="28575" cap="rnd" cmpd="sng">
                  <a:noFill/>
                  <a:prstDash val="lgDashDotDot"/>
                  <a:bevel/>
                </a:ln>
                <a:solidFill>
                  <a:sysClr val="windowText" lastClr="000000"/>
                </a:solidFill>
              </a:rPr>
              <a:t>は𝒩度</a:t>
            </a:r>
            <a:r>
              <a:rPr lang="en-US" altLang="ja-JP">
                <a:ln w="28575" cap="rnd" cmpd="sng">
                  <a:noFill/>
                  <a:prstDash val="lgDashDotDot"/>
                  <a:bevel/>
                </a:ln>
                <a:solidFill>
                  <a:sysClr val="windowText" lastClr="000000"/>
                </a:solidFill>
              </a:rPr>
              <a:t>=0</a:t>
            </a:r>
            <a:r>
              <a:rPr lang="ja-JP" altLang="en-US">
                <a:ln w="28575" cap="rnd" cmpd="sng">
                  <a:noFill/>
                  <a:prstDash val="lgDashDotDot"/>
                  <a:bevel/>
                </a:ln>
                <a:solidFill>
                  <a:sysClr val="windowText" lastClr="000000"/>
                </a:solidFill>
              </a:rPr>
              <a:t>の基準に相当します。</a:t>
            </a:r>
            <a:endParaRPr lang="ja-JP" altLang="en-US" dirty="0">
              <a:ln w="28575" cap="rnd" cmpd="sng">
                <a:noFill/>
                <a:prstDash val="lgDashDotDot"/>
                <a:bevel/>
              </a:ln>
              <a:solidFill>
                <a:sysClr val="windowText" lastClr="000000"/>
              </a:solidFill>
            </a:endParaRPr>
          </a:p>
        </p:txBody>
      </p:sp>
      <p:pic>
        <p:nvPicPr>
          <p:cNvPr id="3" name="Picture 2">
            <a:extLst>
              <a:ext uri="{FF2B5EF4-FFF2-40B4-BE49-F238E27FC236}">
                <a16:creationId xmlns:a16="http://schemas.microsoft.com/office/drawing/2014/main" id="{6A2B8614-789A-CB99-17DE-B994FA7FF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426" y="1744504"/>
            <a:ext cx="3297918" cy="264327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AF0D1F87-A763-3FA5-9871-5F9F12CAA588}"/>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
        <p:nvSpPr>
          <p:cNvPr id="5" name="矢印: 左 4">
            <a:extLst>
              <a:ext uri="{FF2B5EF4-FFF2-40B4-BE49-F238E27FC236}">
                <a16:creationId xmlns:a16="http://schemas.microsoft.com/office/drawing/2014/main" id="{48FB8076-8DD4-8E14-9A07-5A418764795B}"/>
              </a:ext>
            </a:extLst>
          </p:cNvPr>
          <p:cNvSpPr/>
          <p:nvPr/>
        </p:nvSpPr>
        <p:spPr>
          <a:xfrm rot="18900000">
            <a:off x="5486400" y="1088570"/>
            <a:ext cx="1901371" cy="8853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EC04AF9E-DA9A-A8E3-CD5C-F235780EC7AE}"/>
              </a:ext>
            </a:extLst>
          </p:cNvPr>
          <p:cNvSpPr txBox="1"/>
          <p:nvPr/>
        </p:nvSpPr>
        <p:spPr>
          <a:xfrm>
            <a:off x="4601029" y="4434897"/>
            <a:ext cx="1050288" cy="369332"/>
          </a:xfrm>
          <a:prstGeom prst="rect">
            <a:avLst/>
          </a:prstGeom>
          <a:noFill/>
        </p:spPr>
        <p:txBody>
          <a:bodyPr wrap="none" rtlCol="0">
            <a:spAutoFit/>
          </a:bodyPr>
          <a:lstStyle/>
          <a:p>
            <a:r>
              <a:rPr kumimoji="1" lang="en-US" altLang="ja-JP" dirty="0"/>
              <a:t>N</a:t>
            </a:r>
            <a:r>
              <a:rPr kumimoji="1" lang="ja-JP" altLang="en-US" dirty="0"/>
              <a:t>度＝０</a:t>
            </a:r>
          </a:p>
        </p:txBody>
      </p:sp>
    </p:spTree>
    <p:extLst>
      <p:ext uri="{BB962C8B-B14F-4D97-AF65-F5344CB8AC3E}">
        <p14:creationId xmlns:p14="http://schemas.microsoft.com/office/powerpoint/2010/main" val="237135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0E3F8-C042-F44E-8359-C964B060F464}"/>
              </a:ext>
            </a:extLst>
          </p:cNvPr>
          <p:cNvSpPr txBox="1"/>
          <p:nvPr/>
        </p:nvSpPr>
        <p:spPr>
          <a:xfrm>
            <a:off x="793429" y="4775200"/>
            <a:ext cx="10948628"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性質の厳密な法則性に関する研究が進行中です。𝒩度のばらつきとオブジェクトの関連性を検証するため、</a:t>
            </a:r>
            <a:r>
              <a:rPr lang="en-US" altLang="ja-JP" dirty="0" err="1">
                <a:ln w="28575" cap="rnd" cmpd="sng">
                  <a:noFill/>
                  <a:prstDash val="lgDashDotDot"/>
                  <a:bevel/>
                </a:ln>
                <a:solidFill>
                  <a:sysClr val="windowText" lastClr="000000"/>
                </a:solidFill>
              </a:rPr>
              <a:t>Balance.aic</a:t>
            </a:r>
            <a:r>
              <a:rPr lang="ja-JP" altLang="en-US" dirty="0">
                <a:ln w="28575" cap="rnd" cmpd="sng">
                  <a:noFill/>
                  <a:prstDash val="lgDashDotDot"/>
                  <a:bevel/>
                </a:ln>
                <a:solidFill>
                  <a:sysClr val="windowText" lastClr="000000"/>
                </a:solidFill>
              </a:rPr>
              <a:t>が設計されました。当該人工知能は</a:t>
            </a:r>
            <a:r>
              <a:rPr lang="en-US" altLang="ja-JP" dirty="0">
                <a:ln w="28575" cap="rnd" cmpd="sng">
                  <a:noFill/>
                  <a:prstDash val="lgDashDotDot"/>
                  <a:bevel/>
                </a:ln>
                <a:solidFill>
                  <a:sysClr val="windowText" lastClr="000000"/>
                </a:solidFill>
              </a:rPr>
              <a:t>SCP-4517</a:t>
            </a:r>
            <a:r>
              <a:rPr lang="ja-JP" altLang="en-US" dirty="0">
                <a:ln w="28575" cap="rnd" cmpd="sng">
                  <a:noFill/>
                  <a:prstDash val="lgDashDotDot"/>
                  <a:bevel/>
                </a:ln>
                <a:solidFill>
                  <a:sysClr val="windowText" lastClr="000000"/>
                </a:solidFill>
              </a:rPr>
              <a:t>のリアルタイム監視結果を多種の写真・映像・文章表現と比較します。検証過程で妥当と見做された結果の一部が以下に示されます。</a:t>
            </a:r>
          </a:p>
        </p:txBody>
      </p:sp>
      <p:pic>
        <p:nvPicPr>
          <p:cNvPr id="3" name="Picture 2">
            <a:extLst>
              <a:ext uri="{FF2B5EF4-FFF2-40B4-BE49-F238E27FC236}">
                <a16:creationId xmlns:a16="http://schemas.microsoft.com/office/drawing/2014/main" id="{6A2B8614-789A-CB99-17DE-B994FA7FF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426" y="1744504"/>
            <a:ext cx="3297918" cy="264327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AF0D1F87-A763-3FA5-9871-5F9F12CAA588}"/>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説明</a:t>
            </a:r>
          </a:p>
        </p:txBody>
      </p:sp>
      <p:sp>
        <p:nvSpPr>
          <p:cNvPr id="5" name="矢印: 左 4">
            <a:extLst>
              <a:ext uri="{FF2B5EF4-FFF2-40B4-BE49-F238E27FC236}">
                <a16:creationId xmlns:a16="http://schemas.microsoft.com/office/drawing/2014/main" id="{48FB8076-8DD4-8E14-9A07-5A418764795B}"/>
              </a:ext>
            </a:extLst>
          </p:cNvPr>
          <p:cNvSpPr/>
          <p:nvPr/>
        </p:nvSpPr>
        <p:spPr>
          <a:xfrm rot="18900000">
            <a:off x="5486400" y="1088570"/>
            <a:ext cx="1901371" cy="8853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EC04AF9E-DA9A-A8E3-CD5C-F235780EC7AE}"/>
              </a:ext>
            </a:extLst>
          </p:cNvPr>
          <p:cNvSpPr txBox="1"/>
          <p:nvPr/>
        </p:nvSpPr>
        <p:spPr>
          <a:xfrm>
            <a:off x="4601029" y="4434897"/>
            <a:ext cx="1050288" cy="369332"/>
          </a:xfrm>
          <a:prstGeom prst="rect">
            <a:avLst/>
          </a:prstGeom>
          <a:noFill/>
        </p:spPr>
        <p:txBody>
          <a:bodyPr wrap="none" rtlCol="0">
            <a:spAutoFit/>
          </a:bodyPr>
          <a:lstStyle/>
          <a:p>
            <a:r>
              <a:rPr kumimoji="1" lang="en-US" altLang="ja-JP" dirty="0"/>
              <a:t>N</a:t>
            </a:r>
            <a:r>
              <a:rPr kumimoji="1" lang="ja-JP" altLang="en-US" dirty="0"/>
              <a:t>度＝０</a:t>
            </a:r>
          </a:p>
        </p:txBody>
      </p:sp>
      <p:grpSp>
        <p:nvGrpSpPr>
          <p:cNvPr id="6" name="グループ化 5">
            <a:extLst>
              <a:ext uri="{FF2B5EF4-FFF2-40B4-BE49-F238E27FC236}">
                <a16:creationId xmlns:a16="http://schemas.microsoft.com/office/drawing/2014/main" id="{7B9DF671-B1CE-8737-954E-A1A5204FA297}"/>
              </a:ext>
            </a:extLst>
          </p:cNvPr>
          <p:cNvGrpSpPr/>
          <p:nvPr/>
        </p:nvGrpSpPr>
        <p:grpSpPr>
          <a:xfrm>
            <a:off x="792816" y="2082800"/>
            <a:ext cx="1962912" cy="2190750"/>
            <a:chOff x="0" y="2045208"/>
            <a:chExt cx="1962912" cy="2190750"/>
          </a:xfrm>
        </p:grpSpPr>
        <p:sp>
          <p:nvSpPr>
            <p:cNvPr id="7" name="楕円 6">
              <a:extLst>
                <a:ext uri="{FF2B5EF4-FFF2-40B4-BE49-F238E27FC236}">
                  <a16:creationId xmlns:a16="http://schemas.microsoft.com/office/drawing/2014/main" id="{790D967F-DBA8-49A3-D538-11859CBC72BE}"/>
                </a:ext>
              </a:extLst>
            </p:cNvPr>
            <p:cNvSpPr/>
            <p:nvPr/>
          </p:nvSpPr>
          <p:spPr>
            <a:xfrm>
              <a:off x="309472" y="3249930"/>
              <a:ext cx="1228244" cy="9860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ADAEC47-B865-6C9B-B105-9C65B0992933}"/>
                </a:ext>
              </a:extLst>
            </p:cNvPr>
            <p:cNvSpPr/>
            <p:nvPr/>
          </p:nvSpPr>
          <p:spPr>
            <a:xfrm>
              <a:off x="0" y="2045208"/>
              <a:ext cx="1962912" cy="15758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6AE7F904-2431-E9C6-C365-2D67FEDDEC3C}"/>
              </a:ext>
            </a:extLst>
          </p:cNvPr>
          <p:cNvSpPr txBox="1"/>
          <p:nvPr/>
        </p:nvSpPr>
        <p:spPr>
          <a:xfrm>
            <a:off x="-43477" y="1666350"/>
            <a:ext cx="3623108" cy="369332"/>
          </a:xfrm>
          <a:prstGeom prst="rect">
            <a:avLst/>
          </a:prstGeom>
          <a:noFill/>
        </p:spPr>
        <p:txBody>
          <a:bodyPr wrap="none" rtlCol="0">
            <a:spAutoFit/>
          </a:bodyPr>
          <a:lstStyle/>
          <a:p>
            <a:r>
              <a:rPr kumimoji="1" lang="ja-JP" altLang="en-US" dirty="0"/>
              <a:t>これの</a:t>
            </a:r>
            <a:r>
              <a:rPr kumimoji="1" lang="en-US" altLang="ja-JP" dirty="0"/>
              <a:t>N</a:t>
            </a:r>
            <a:r>
              <a:rPr kumimoji="1" lang="ja-JP" altLang="en-US" dirty="0"/>
              <a:t>度は</a:t>
            </a:r>
            <a:r>
              <a:rPr kumimoji="1" lang="en-US" altLang="ja-JP" dirty="0"/>
              <a:t>3.141592653589793</a:t>
            </a:r>
            <a:endParaRPr kumimoji="1" lang="ja-JP" altLang="en-US" dirty="0"/>
          </a:p>
        </p:txBody>
      </p:sp>
    </p:spTree>
    <p:extLst>
      <p:ext uri="{BB962C8B-B14F-4D97-AF65-F5344CB8AC3E}">
        <p14:creationId xmlns:p14="http://schemas.microsoft.com/office/powerpoint/2010/main" val="9018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0E3F8-C042-F44E-8359-C964B060F464}"/>
              </a:ext>
            </a:extLst>
          </p:cNvPr>
          <p:cNvSpPr txBox="1"/>
          <p:nvPr/>
        </p:nvSpPr>
        <p:spPr>
          <a:xfrm>
            <a:off x="793429" y="4775200"/>
            <a:ext cx="10948628"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財団支給のボールペン</a:t>
            </a:r>
            <a:endParaRPr lang="en-US" altLang="ja-JP" dirty="0">
              <a:ln w="28575" cap="rnd" cmpd="sng">
                <a:noFill/>
                <a:prstDash val="lgDashDotDot"/>
                <a:bevel/>
              </a:ln>
              <a:solidFill>
                <a:sysClr val="windowText" lastClr="000000"/>
              </a:solidFill>
            </a:endParaRPr>
          </a:p>
          <a:p>
            <a:r>
              <a:rPr lang="en-US" altLang="ja-JP" dirty="0">
                <a:ln w="28575" cap="rnd" cmpd="sng">
                  <a:noFill/>
                  <a:prstDash val="lgDashDotDot"/>
                  <a:bevel/>
                </a:ln>
                <a:solidFill>
                  <a:sysClr val="windowText" lastClr="000000"/>
                </a:solidFill>
              </a:rPr>
              <a:t>N</a:t>
            </a:r>
            <a:r>
              <a:rPr lang="ja-JP" altLang="en-US" dirty="0">
                <a:ln w="28575" cap="rnd" cmpd="sng">
                  <a:noFill/>
                  <a:prstDash val="lgDashDotDot"/>
                  <a:bevel/>
                </a:ln>
                <a:solidFill>
                  <a:sysClr val="windowText" lastClr="000000"/>
                </a:solidFill>
              </a:rPr>
              <a:t>度＝</a:t>
            </a:r>
            <a:r>
              <a:rPr lang="en-US" altLang="ja-JP" dirty="0">
                <a:ln w="28575" cap="rnd" cmpd="sng">
                  <a:noFill/>
                  <a:prstDash val="lgDashDotDot"/>
                  <a:bevel/>
                </a:ln>
                <a:solidFill>
                  <a:sysClr val="windowText" lastClr="000000"/>
                </a:solidFill>
              </a:rPr>
              <a:t>2.8</a:t>
            </a:r>
          </a:p>
        </p:txBody>
      </p:sp>
      <p:sp>
        <p:nvSpPr>
          <p:cNvPr id="4" name="正方形/長方形 3">
            <a:extLst>
              <a:ext uri="{FF2B5EF4-FFF2-40B4-BE49-F238E27FC236}">
                <a16:creationId xmlns:a16="http://schemas.microsoft.com/office/drawing/2014/main" id="{AF0D1F87-A763-3FA5-9871-5F9F12CAA588}"/>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補遺 </a:t>
            </a:r>
            <a:r>
              <a:rPr kumimoji="1" lang="en-US" altLang="ja-JP" dirty="0"/>
              <a:t>| </a:t>
            </a:r>
            <a:r>
              <a:rPr kumimoji="1" lang="en-US" altLang="ja-JP" dirty="0" err="1"/>
              <a:t>Balance.aic</a:t>
            </a:r>
            <a:r>
              <a:rPr kumimoji="1" lang="en-US" altLang="ja-JP" dirty="0"/>
              <a:t> </a:t>
            </a:r>
            <a:r>
              <a:rPr kumimoji="1" lang="ja-JP" altLang="en-US" dirty="0"/>
              <a:t>出力ログ </a:t>
            </a:r>
            <a:r>
              <a:rPr kumimoji="1" lang="en-US" altLang="ja-JP" dirty="0"/>
              <a:t>(</a:t>
            </a:r>
            <a:r>
              <a:rPr kumimoji="1" lang="ja-JP" altLang="en-US" dirty="0"/>
              <a:t>一部抜粋</a:t>
            </a:r>
            <a:r>
              <a:rPr kumimoji="1" lang="en-US" altLang="ja-JP" dirty="0"/>
              <a:t>):</a:t>
            </a:r>
            <a:endParaRPr kumimoji="1" lang="ja-JP" altLang="en-US" dirty="0"/>
          </a:p>
        </p:txBody>
      </p:sp>
      <p:pic>
        <p:nvPicPr>
          <p:cNvPr id="2050" name="Picture 2" descr="ボールペンイラスト｜無料イラスト・フリー素材なら「イラストAC」">
            <a:extLst>
              <a:ext uri="{FF2B5EF4-FFF2-40B4-BE49-F238E27FC236}">
                <a16:creationId xmlns:a16="http://schemas.microsoft.com/office/drawing/2014/main" id="{A9ACF167-7D00-F2DE-B308-C37B9B67D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513" y="2752725"/>
            <a:ext cx="24669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2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0E3F8-C042-F44E-8359-C964B060F464}"/>
              </a:ext>
            </a:extLst>
          </p:cNvPr>
          <p:cNvSpPr txBox="1"/>
          <p:nvPr/>
        </p:nvSpPr>
        <p:spPr>
          <a:xfrm>
            <a:off x="793429" y="4775200"/>
            <a:ext cx="10948628"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リンゴ </a:t>
            </a:r>
            <a:r>
              <a:rPr lang="en-US" altLang="ja-JP" dirty="0">
                <a:ln w="28575" cap="rnd" cmpd="sng">
                  <a:noFill/>
                  <a:prstDash val="lgDashDotDot"/>
                  <a:bevel/>
                </a:ln>
                <a:solidFill>
                  <a:sysClr val="windowText" lastClr="000000"/>
                </a:solidFill>
              </a:rPr>
              <a:t>(</a:t>
            </a:r>
            <a:r>
              <a:rPr lang="ja-JP" altLang="en-US" dirty="0">
                <a:ln w="28575" cap="rnd" cmpd="sng">
                  <a:noFill/>
                  <a:prstDash val="lgDashDotDot"/>
                  <a:bevel/>
                </a:ln>
                <a:solidFill>
                  <a:sysClr val="windowText" lastClr="000000"/>
                </a:solidFill>
              </a:rPr>
              <a:t>グラニー・スミス品種。</a:t>
            </a:r>
            <a:r>
              <a:rPr lang="en-US" altLang="ja-JP" dirty="0">
                <a:ln w="28575" cap="rnd" cmpd="sng">
                  <a:noFill/>
                  <a:prstDash val="lgDashDotDot"/>
                  <a:bevel/>
                </a:ln>
                <a:solidFill>
                  <a:sysClr val="windowText" lastClr="000000"/>
                </a:solidFill>
              </a:rPr>
              <a:t>)</a:t>
            </a:r>
          </a:p>
          <a:p>
            <a:r>
              <a:rPr lang="en-US" altLang="ja-JP" dirty="0">
                <a:ln w="28575" cap="rnd" cmpd="sng">
                  <a:noFill/>
                  <a:prstDash val="lgDashDotDot"/>
                  <a:bevel/>
                </a:ln>
                <a:solidFill>
                  <a:sysClr val="windowText" lastClr="000000"/>
                </a:solidFill>
              </a:rPr>
              <a:t>N</a:t>
            </a:r>
            <a:r>
              <a:rPr lang="ja-JP" altLang="en-US" dirty="0">
                <a:ln w="28575" cap="rnd" cmpd="sng">
                  <a:noFill/>
                  <a:prstDash val="lgDashDotDot"/>
                  <a:bevel/>
                </a:ln>
                <a:solidFill>
                  <a:sysClr val="windowText" lastClr="000000"/>
                </a:solidFill>
              </a:rPr>
              <a:t>度＝１２</a:t>
            </a:r>
            <a:endParaRPr lang="en-US" altLang="ja-JP" dirty="0">
              <a:ln w="28575" cap="rnd" cmpd="sng">
                <a:noFill/>
                <a:prstDash val="lgDashDotDot"/>
                <a:bevel/>
              </a:ln>
              <a:solidFill>
                <a:sysClr val="windowText" lastClr="000000"/>
              </a:solidFill>
            </a:endParaRPr>
          </a:p>
        </p:txBody>
      </p:sp>
      <p:sp>
        <p:nvSpPr>
          <p:cNvPr id="4" name="正方形/長方形 3">
            <a:extLst>
              <a:ext uri="{FF2B5EF4-FFF2-40B4-BE49-F238E27FC236}">
                <a16:creationId xmlns:a16="http://schemas.microsoft.com/office/drawing/2014/main" id="{AF0D1F87-A763-3FA5-9871-5F9F12CAA588}"/>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補遺 </a:t>
            </a:r>
            <a:r>
              <a:rPr kumimoji="1" lang="en-US" altLang="ja-JP" dirty="0"/>
              <a:t>| </a:t>
            </a:r>
            <a:r>
              <a:rPr kumimoji="1" lang="en-US" altLang="ja-JP" dirty="0" err="1"/>
              <a:t>Balance.aic</a:t>
            </a:r>
            <a:r>
              <a:rPr kumimoji="1" lang="en-US" altLang="ja-JP" dirty="0"/>
              <a:t> </a:t>
            </a:r>
            <a:r>
              <a:rPr kumimoji="1" lang="ja-JP" altLang="en-US" dirty="0"/>
              <a:t>出力ログ </a:t>
            </a:r>
            <a:r>
              <a:rPr kumimoji="1" lang="en-US" altLang="ja-JP" dirty="0"/>
              <a:t>(</a:t>
            </a:r>
            <a:r>
              <a:rPr kumimoji="1" lang="ja-JP" altLang="en-US" dirty="0"/>
              <a:t>一部抜粋</a:t>
            </a:r>
            <a:r>
              <a:rPr kumimoji="1" lang="en-US" altLang="ja-JP" dirty="0"/>
              <a:t>):</a:t>
            </a:r>
            <a:endParaRPr kumimoji="1" lang="ja-JP" altLang="en-US" dirty="0"/>
          </a:p>
        </p:txBody>
      </p:sp>
      <p:pic>
        <p:nvPicPr>
          <p:cNvPr id="5" name="グラフィックス 4" descr="りんご 単色塗りつぶし">
            <a:extLst>
              <a:ext uri="{FF2B5EF4-FFF2-40B4-BE49-F238E27FC236}">
                <a16:creationId xmlns:a16="http://schemas.microsoft.com/office/drawing/2014/main" id="{818508FD-72D0-8DA2-A8CF-019DE00490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3175000"/>
            <a:ext cx="914400" cy="914400"/>
          </a:xfrm>
          <a:prstGeom prst="rect">
            <a:avLst/>
          </a:prstGeom>
        </p:spPr>
      </p:pic>
    </p:spTree>
    <p:extLst>
      <p:ext uri="{BB962C8B-B14F-4D97-AF65-F5344CB8AC3E}">
        <p14:creationId xmlns:p14="http://schemas.microsoft.com/office/powerpoint/2010/main" val="160104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0E3F8-C042-F44E-8359-C964B060F464}"/>
              </a:ext>
            </a:extLst>
          </p:cNvPr>
          <p:cNvSpPr txBox="1"/>
          <p:nvPr/>
        </p:nvSpPr>
        <p:spPr>
          <a:xfrm>
            <a:off x="793429" y="4775200"/>
            <a:ext cx="10948628"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リンゴ </a:t>
            </a:r>
            <a:r>
              <a:rPr lang="en-US" altLang="ja-JP" dirty="0">
                <a:ln w="28575" cap="rnd" cmpd="sng">
                  <a:noFill/>
                  <a:prstDash val="lgDashDotDot"/>
                  <a:bevel/>
                </a:ln>
                <a:solidFill>
                  <a:sysClr val="windowText" lastClr="000000"/>
                </a:solidFill>
              </a:rPr>
              <a:t>(</a:t>
            </a:r>
            <a:r>
              <a:rPr lang="ja-JP" altLang="en-US" dirty="0">
                <a:ln w="28575" cap="rnd" cmpd="sng">
                  <a:noFill/>
                  <a:prstDash val="lgDashDotDot"/>
                  <a:bevel/>
                </a:ln>
                <a:solidFill>
                  <a:sysClr val="windowText" lastClr="000000"/>
                </a:solidFill>
              </a:rPr>
              <a:t>グラニー・スミス品種。</a:t>
            </a:r>
            <a:r>
              <a:rPr lang="en-US" altLang="ja-JP" dirty="0">
                <a:ln w="28575" cap="rnd" cmpd="sng">
                  <a:noFill/>
                  <a:prstDash val="lgDashDotDot"/>
                  <a:bevel/>
                </a:ln>
                <a:solidFill>
                  <a:sysClr val="windowText" lastClr="000000"/>
                </a:solidFill>
              </a:rPr>
              <a:t>)</a:t>
            </a:r>
          </a:p>
          <a:p>
            <a:r>
              <a:rPr lang="en-US" altLang="ja-JP" dirty="0">
                <a:ln w="28575" cap="rnd" cmpd="sng">
                  <a:noFill/>
                  <a:prstDash val="lgDashDotDot"/>
                  <a:bevel/>
                </a:ln>
                <a:solidFill>
                  <a:sysClr val="windowText" lastClr="000000"/>
                </a:solidFill>
              </a:rPr>
              <a:t>N</a:t>
            </a:r>
            <a:r>
              <a:rPr lang="ja-JP" altLang="en-US" dirty="0">
                <a:ln w="28575" cap="rnd" cmpd="sng">
                  <a:noFill/>
                  <a:prstDash val="lgDashDotDot"/>
                  <a:bevel/>
                </a:ln>
                <a:solidFill>
                  <a:sysClr val="windowText" lastClr="000000"/>
                </a:solidFill>
              </a:rPr>
              <a:t>度＝１２</a:t>
            </a:r>
            <a:endParaRPr lang="en-US" altLang="ja-JP" dirty="0">
              <a:ln w="28575" cap="rnd" cmpd="sng">
                <a:noFill/>
                <a:prstDash val="lgDashDotDot"/>
                <a:bevel/>
              </a:ln>
              <a:solidFill>
                <a:sysClr val="windowText" lastClr="000000"/>
              </a:solidFill>
            </a:endParaRPr>
          </a:p>
        </p:txBody>
      </p:sp>
      <p:sp>
        <p:nvSpPr>
          <p:cNvPr id="4" name="正方形/長方形 3">
            <a:extLst>
              <a:ext uri="{FF2B5EF4-FFF2-40B4-BE49-F238E27FC236}">
                <a16:creationId xmlns:a16="http://schemas.microsoft.com/office/drawing/2014/main" id="{AF0D1F87-A763-3FA5-9871-5F9F12CAA588}"/>
              </a:ext>
            </a:extLst>
          </p:cNvPr>
          <p:cNvSpPr/>
          <p:nvPr/>
        </p:nvSpPr>
        <p:spPr>
          <a:xfrm>
            <a:off x="0" y="-1"/>
            <a:ext cx="4310743" cy="1088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補遺 </a:t>
            </a:r>
            <a:r>
              <a:rPr kumimoji="1" lang="en-US" altLang="ja-JP" dirty="0"/>
              <a:t>| </a:t>
            </a:r>
            <a:r>
              <a:rPr kumimoji="1" lang="en-US" altLang="ja-JP" dirty="0" err="1"/>
              <a:t>Balance.aic</a:t>
            </a:r>
            <a:r>
              <a:rPr kumimoji="1" lang="en-US" altLang="ja-JP" dirty="0"/>
              <a:t> </a:t>
            </a:r>
            <a:r>
              <a:rPr kumimoji="1" lang="ja-JP" altLang="en-US" dirty="0"/>
              <a:t>出力ログ </a:t>
            </a:r>
            <a:r>
              <a:rPr kumimoji="1" lang="en-US" altLang="ja-JP" dirty="0"/>
              <a:t>(</a:t>
            </a:r>
            <a:r>
              <a:rPr kumimoji="1" lang="ja-JP" altLang="en-US" dirty="0"/>
              <a:t>一部抜粋</a:t>
            </a:r>
            <a:r>
              <a:rPr kumimoji="1" lang="en-US" altLang="ja-JP" dirty="0"/>
              <a:t>):</a:t>
            </a:r>
            <a:endParaRPr kumimoji="1" lang="ja-JP" altLang="en-US" dirty="0"/>
          </a:p>
        </p:txBody>
      </p:sp>
      <p:pic>
        <p:nvPicPr>
          <p:cNvPr id="5" name="グラフィックス 4" descr="りんご 単色塗りつぶし">
            <a:extLst>
              <a:ext uri="{FF2B5EF4-FFF2-40B4-BE49-F238E27FC236}">
                <a16:creationId xmlns:a16="http://schemas.microsoft.com/office/drawing/2014/main" id="{818508FD-72D0-8DA2-A8CF-019DE00490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3175000"/>
            <a:ext cx="914400" cy="914400"/>
          </a:xfrm>
          <a:prstGeom prst="rect">
            <a:avLst/>
          </a:prstGeom>
        </p:spPr>
      </p:pic>
    </p:spTree>
    <p:extLst>
      <p:ext uri="{BB962C8B-B14F-4D97-AF65-F5344CB8AC3E}">
        <p14:creationId xmlns:p14="http://schemas.microsoft.com/office/powerpoint/2010/main" val="8346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補遺</a:t>
            </a:r>
            <a:r>
              <a:rPr kumimoji="1" lang="en-US" altLang="ja-JP" sz="3200" dirty="0"/>
              <a:t>2316.1</a:t>
            </a:r>
            <a:endParaRPr kumimoji="1" lang="ja-JP" altLang="en-US" sz="3200" dirty="0"/>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a:t>
            </a:r>
            <a:r>
              <a:rPr kumimoji="1" lang="ja-JP" altLang="en-US" sz="3200" dirty="0"/>
              <a:t>データ削除済</a:t>
            </a:r>
            <a:r>
              <a:rPr kumimoji="1" lang="en-US" altLang="ja-JP" sz="3200" dirty="0"/>
              <a:t>]</a:t>
            </a:r>
            <a:endParaRPr kumimoji="1" lang="ja-JP" altLang="en-US" sz="3200" dirty="0"/>
          </a:p>
        </p:txBody>
      </p:sp>
      <p:sp>
        <p:nvSpPr>
          <p:cNvPr id="2" name="正方形/長方形 1">
            <a:extLst>
              <a:ext uri="{FF2B5EF4-FFF2-40B4-BE49-F238E27FC236}">
                <a16:creationId xmlns:a16="http://schemas.microsoft.com/office/drawing/2014/main" id="{8F4A226E-2463-6F83-638E-45E970172DD1}"/>
              </a:ext>
            </a:extLst>
          </p:cNvPr>
          <p:cNvSpPr/>
          <p:nvPr/>
        </p:nvSpPr>
        <p:spPr>
          <a:xfrm>
            <a:off x="-16542" y="-44650"/>
            <a:ext cx="12231624" cy="6927773"/>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sz="6000" dirty="0">
                <a:ln w="69850" cap="rnd" cmpd="sng">
                  <a:solidFill>
                    <a:srgbClr val="FF0000">
                      <a:alpha val="88000"/>
                    </a:srgbClr>
                  </a:solidFill>
                  <a:prstDash val="lgDashDotDot"/>
                  <a:bevel/>
                </a:ln>
                <a:solidFill>
                  <a:srgbClr val="FF0000"/>
                </a:solidFill>
              </a:rPr>
              <a:t>彼らは見てほしくないのさ。</a:t>
            </a:r>
            <a:endParaRPr kumimoji="1" lang="en-US" altLang="ja-JP" sz="6000" dirty="0">
              <a:ln w="69850" cap="rnd" cmpd="sng">
                <a:solidFill>
                  <a:srgbClr val="FF0000">
                    <a:alpha val="88000"/>
                  </a:srgbClr>
                </a:solidFill>
                <a:prstDash val="lgDashDotDot"/>
                <a:bevel/>
              </a:ln>
              <a:solidFill>
                <a:srgbClr val="FF0000"/>
              </a:solidFill>
            </a:endParaRPr>
          </a:p>
          <a:p>
            <a:pPr algn="ctr"/>
            <a:r>
              <a:rPr lang="ja-JP" altLang="en-US" sz="6000" dirty="0">
                <a:ln w="69850" cap="rnd" cmpd="sng">
                  <a:solidFill>
                    <a:srgbClr val="FF0000">
                      <a:alpha val="88000"/>
                    </a:srgbClr>
                  </a:solidFill>
                  <a:prstDash val="lgDashDotDot"/>
                  <a:bevel/>
                </a:ln>
                <a:solidFill>
                  <a:srgbClr val="FF0000"/>
                </a:solidFill>
              </a:rPr>
              <a:t>でも、俺は見てほしい。</a:t>
            </a:r>
            <a:endParaRPr lang="en-US" altLang="ja-JP" sz="6000" dirty="0">
              <a:ln w="69850" cap="rnd" cmpd="sng">
                <a:solidFill>
                  <a:srgbClr val="FF0000">
                    <a:alpha val="88000"/>
                  </a:srgbClr>
                </a:solidFill>
                <a:prstDash val="lgDashDotDot"/>
                <a:bevel/>
              </a:ln>
              <a:solidFill>
                <a:srgbClr val="FF0000"/>
              </a:solidFill>
            </a:endParaRPr>
          </a:p>
          <a:p>
            <a:pPr algn="ctr"/>
            <a:r>
              <a:rPr kumimoji="1" lang="ja-JP" altLang="en-US" sz="6000" dirty="0">
                <a:ln w="69850" cap="rnd" cmpd="sng">
                  <a:solidFill>
                    <a:srgbClr val="FF0000">
                      <a:alpha val="88000"/>
                    </a:srgbClr>
                  </a:solidFill>
                  <a:prstDash val="lgDashDotDot"/>
                  <a:bevel/>
                </a:ln>
                <a:solidFill>
                  <a:srgbClr val="FF0000"/>
                </a:solidFill>
              </a:rPr>
              <a:t>さあ。</a:t>
            </a:r>
          </a:p>
        </p:txBody>
      </p:sp>
    </p:spTree>
    <p:extLst>
      <p:ext uri="{BB962C8B-B14F-4D97-AF65-F5344CB8AC3E}">
        <p14:creationId xmlns:p14="http://schemas.microsoft.com/office/powerpoint/2010/main" val="2071386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9" presetClass="entr" presetSubtype="0" repeatCount="800" fill="hold" grpId="0" nodeType="withEffect">
                                  <p:stCondLst>
                                    <p:cond delay="100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par>
                                <p:cTn id="10" presetID="35" presetClass="emph" presetSubtype="0" fill="hold" grpId="1" nodeType="withEffect">
                                  <p:stCondLst>
                                    <p:cond delay="0"/>
                                  </p:stCondLst>
                                  <p:childTnLst>
                                    <p:anim calcmode="discrete" valueType="str">
                                      <p:cBhvr>
                                        <p:cTn id="11" dur="2289"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5376672" cy="12252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t>補遺</a:t>
            </a:r>
            <a:r>
              <a:rPr kumimoji="1" lang="en-US" altLang="ja-JP" sz="3200" dirty="0"/>
              <a:t>2316.1</a:t>
            </a:r>
            <a:endParaRPr kumimoji="1" lang="ja-JP" altLang="en-US" sz="3200" dirty="0"/>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dirty="0"/>
              <a:t>[</a:t>
            </a:r>
            <a:r>
              <a:rPr kumimoji="1" lang="ja-JP" altLang="en-US" sz="3200" dirty="0"/>
              <a:t>データ削除済</a:t>
            </a:r>
            <a:r>
              <a:rPr kumimoji="1" lang="en-US" altLang="ja-JP" sz="3200" dirty="0"/>
              <a:t>]</a:t>
            </a:r>
            <a:endParaRPr kumimoji="1" lang="ja-JP" altLang="en-US" sz="3200" dirty="0"/>
          </a:p>
        </p:txBody>
      </p:sp>
      <p:sp>
        <p:nvSpPr>
          <p:cNvPr id="2" name="正方形/長方形 1">
            <a:extLst>
              <a:ext uri="{FF2B5EF4-FFF2-40B4-BE49-F238E27FC236}">
                <a16:creationId xmlns:a16="http://schemas.microsoft.com/office/drawing/2014/main" id="{8F4A226E-2463-6F83-638E-45E970172DD1}"/>
              </a:ext>
            </a:extLst>
          </p:cNvPr>
          <p:cNvSpPr/>
          <p:nvPr/>
        </p:nvSpPr>
        <p:spPr>
          <a:xfrm>
            <a:off x="-16542" y="-44650"/>
            <a:ext cx="12231624" cy="6927773"/>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君はこれを見なくちゃならない。彼らは君の友人だったじゃないか。</a:t>
            </a:r>
            <a:endParaRPr kumimoji="1" lang="ja-JP" altLang="en-US" sz="6000" dirty="0">
              <a:ln w="69850" cap="rnd" cmpd="sng">
                <a:solidFill>
                  <a:srgbClr val="FF0000">
                    <a:alpha val="88000"/>
                  </a:srgbClr>
                </a:solidFill>
                <a:prstDash val="lgDashDotDot"/>
                <a:bevel/>
              </a:ln>
              <a:solidFill>
                <a:srgbClr val="FF0000"/>
              </a:solidFill>
            </a:endParaRPr>
          </a:p>
        </p:txBody>
      </p:sp>
    </p:spTree>
    <p:extLst>
      <p:ext uri="{BB962C8B-B14F-4D97-AF65-F5344CB8AC3E}">
        <p14:creationId xmlns:p14="http://schemas.microsoft.com/office/powerpoint/2010/main" val="2253124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repeatCount="670" fill="hold" grpId="0" nodeType="with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solidFill>
                  <a:schemeClr val="bg1"/>
                </a:solidFill>
              </a:rPr>
              <a:t>ERROR: UNRECOGNIZED USER. </a:t>
            </a:r>
            <a:r>
              <a:rPr lang="ja-JP" altLang="en-US" sz="3200" dirty="0">
                <a:solidFill>
                  <a:schemeClr val="bg1"/>
                </a:solidFill>
              </a:rPr>
              <a:t>ログインのためにファイ</a:t>
            </a:r>
            <a:r>
              <a:rPr lang="en-US" altLang="ja-JP" sz="3200" dirty="0">
                <a:solidFill>
                  <a:schemeClr val="bg1"/>
                </a:solidFill>
              </a:rPr>
              <a:t>[\\[ae0[[&lt;</a:t>
            </a:r>
          </a:p>
          <a:p>
            <a:pPr algn="ctr"/>
            <a:endParaRPr lang="en-US" altLang="ja-JP" sz="3200" dirty="0">
              <a:solidFill>
                <a:schemeClr val="bg1"/>
              </a:solidFill>
            </a:endParaRPr>
          </a:p>
          <a:p>
            <a:pPr algn="ctr"/>
            <a:r>
              <a:rPr lang="en-US" altLang="ja-JP" sz="3200" dirty="0">
                <a:ln w="38100">
                  <a:solidFill>
                    <a:schemeClr val="accent6">
                      <a:lumMod val="50000"/>
                    </a:schemeClr>
                  </a:solidFill>
                  <a:prstDash val="lgDash"/>
                </a:ln>
                <a:solidFill>
                  <a:schemeClr val="accent6">
                    <a:lumMod val="50000"/>
                  </a:schemeClr>
                </a:solidFill>
              </a:rPr>
              <a:t>[✘✘✘] </a:t>
            </a:r>
            <a:r>
              <a:rPr lang="ja-JP" altLang="en-US" sz="3200" dirty="0">
                <a:ln w="38100">
                  <a:solidFill>
                    <a:schemeClr val="accent6">
                      <a:lumMod val="50000"/>
                    </a:schemeClr>
                  </a:solidFill>
                  <a:prstDash val="lgDash"/>
                </a:ln>
                <a:solidFill>
                  <a:schemeClr val="accent6">
                    <a:lumMod val="50000"/>
                  </a:schemeClr>
                </a:solidFill>
              </a:rPr>
              <a:t>検証が完</a:t>
            </a:r>
            <a:r>
              <a:rPr lang="en-US" altLang="ja-JP" sz="3200" dirty="0">
                <a:ln w="38100">
                  <a:solidFill>
                    <a:schemeClr val="accent6">
                      <a:lumMod val="50000"/>
                    </a:schemeClr>
                  </a:solidFill>
                  <a:prstDash val="lgDash"/>
                </a:ln>
                <a:solidFill>
                  <a:schemeClr val="accent6">
                    <a:lumMod val="50000"/>
                  </a:schemeClr>
                </a:solidFill>
              </a:rPr>
              <a:t>[e\\\</a:t>
            </a:r>
            <a:r>
              <a:rPr lang="en-US" altLang="ja-JP" sz="3200" dirty="0" err="1">
                <a:ln w="38100">
                  <a:solidFill>
                    <a:schemeClr val="accent6">
                      <a:lumMod val="50000"/>
                    </a:schemeClr>
                  </a:solidFill>
                  <a:prstDash val="lgDash"/>
                </a:ln>
                <a:solidFill>
                  <a:schemeClr val="accent6">
                    <a:lumMod val="50000"/>
                  </a:schemeClr>
                </a:solidFill>
              </a:rPr>
              <a:t>i</a:t>
            </a:r>
            <a:r>
              <a:rPr lang="en-US" altLang="ja-JP" sz="3200" dirty="0">
                <a:ln w="38100">
                  <a:solidFill>
                    <a:schemeClr val="accent6">
                      <a:lumMod val="50000"/>
                    </a:schemeClr>
                  </a:solidFill>
                  <a:prstDash val="lgDash"/>
                </a:ln>
                <a:solidFill>
                  <a:schemeClr val="accent6">
                    <a:lumMod val="50000"/>
                  </a:schemeClr>
                </a:solidFill>
              </a:rPr>
              <a:t>.-a\\\. User </a:t>
            </a:r>
            <a:r>
              <a:rPr lang="en-US" altLang="ja-JP" sz="3200" dirty="0" err="1">
                <a:ln w="38100">
                  <a:solidFill>
                    <a:schemeClr val="accent6">
                      <a:lumMod val="50000"/>
                    </a:schemeClr>
                  </a:solidFill>
                  <a:prstDash val="lgDash"/>
                </a:ln>
                <a:solidFill>
                  <a:schemeClr val="accent6">
                    <a:lumMod val="50000"/>
                  </a:schemeClr>
                </a:solidFill>
              </a:rPr>
              <a:t>Ccccrl</a:t>
            </a:r>
            <a:r>
              <a:rPr lang="en-US" altLang="ja-JP" sz="3200" dirty="0">
                <a:ln w="38100">
                  <a:solidFill>
                    <a:schemeClr val="accent6">
                      <a:lumMod val="50000"/>
                    </a:schemeClr>
                  </a:solidFill>
                  <a:prstDash val="lgDash"/>
                </a:ln>
                <a:solidFill>
                  <a:schemeClr val="accent6">
                    <a:lumMod val="50000"/>
                  </a:schemeClr>
                </a:solidFill>
              </a:rPr>
              <a:t>\\\ </a:t>
            </a:r>
            <a:r>
              <a:rPr lang="ja-JP" altLang="en-US" sz="3200" dirty="0">
                <a:ln w="38100">
                  <a:solidFill>
                    <a:schemeClr val="accent6">
                      <a:lumMod val="50000"/>
                    </a:schemeClr>
                  </a:solidFill>
                  <a:prstDash val="lgDash"/>
                </a:ln>
                <a:solidFill>
                  <a:schemeClr val="accent6">
                    <a:lumMod val="50000"/>
                  </a:schemeClr>
                </a:solidFill>
              </a:rPr>
              <a:t>許容範囲内ですきみにかれらのかおをみせてあげよう</a:t>
            </a:r>
            <a:r>
              <a:rPr lang="en-US" altLang="ja-JP" sz="3200" dirty="0">
                <a:ln w="38100">
                  <a:solidFill>
                    <a:schemeClr val="accent6">
                      <a:lumMod val="50000"/>
                    </a:schemeClr>
                  </a:solidFill>
                  <a:prstDash val="lgDash"/>
                </a:ln>
                <a:solidFill>
                  <a:schemeClr val="accent6">
                    <a:lumMod val="50000"/>
                  </a:schemeClr>
                </a:solidFill>
              </a:rPr>
              <a:t>.</a:t>
            </a:r>
            <a:endParaRPr kumimoji="1" lang="ja-JP" altLang="en-US" sz="3200" dirty="0">
              <a:ln w="38100">
                <a:solidFill>
                  <a:schemeClr val="accent6">
                    <a:lumMod val="50000"/>
                  </a:schemeClr>
                </a:solidFill>
                <a:prstDash val="lgDash"/>
              </a:ln>
              <a:solidFill>
                <a:schemeClr val="accent6">
                  <a:lumMod val="50000"/>
                </a:schemeClr>
              </a:solidFill>
            </a:endParaRPr>
          </a:p>
        </p:txBody>
      </p:sp>
    </p:spTree>
    <p:extLst>
      <p:ext uri="{BB962C8B-B14F-4D97-AF65-F5344CB8AC3E}">
        <p14:creationId xmlns:p14="http://schemas.microsoft.com/office/powerpoint/2010/main" val="2990678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AE050EB-5EDC-42AF-AEDC-E6CC54405E55}"/>
              </a:ext>
            </a:extLst>
          </p:cNvPr>
          <p:cNvSpPr/>
          <p:nvPr/>
        </p:nvSpPr>
        <p:spPr>
          <a:xfrm>
            <a:off x="0" y="0"/>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000" dirty="0"/>
              <a:t>Scp-009-jp</a:t>
            </a:r>
            <a:r>
              <a:rPr lang="ja-JP" altLang="en-US" sz="4000" dirty="0"/>
              <a:t>は、世界中の時計に発生する異常です。</a:t>
            </a:r>
            <a:endParaRPr lang="en-US" altLang="ja-JP" sz="4000" dirty="0"/>
          </a:p>
        </p:txBody>
      </p:sp>
      <p:sp>
        <p:nvSpPr>
          <p:cNvPr id="5" name="正方形/長方形 4">
            <a:extLst>
              <a:ext uri="{FF2B5EF4-FFF2-40B4-BE49-F238E27FC236}">
                <a16:creationId xmlns:a16="http://schemas.microsoft.com/office/drawing/2014/main" id="{4D626017-0AEC-A139-F21C-E1D257B7CE6F}"/>
              </a:ext>
            </a:extLst>
          </p:cNvPr>
          <p:cNvSpPr/>
          <p:nvPr/>
        </p:nvSpPr>
        <p:spPr>
          <a:xfrm>
            <a:off x="0" y="5069541"/>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a:t>誤差が一番少ないといわれているセシウム時計が一番影響を受けます。</a:t>
            </a:r>
            <a:endParaRPr lang="en-US" altLang="ja-JP" sz="4000" dirty="0"/>
          </a:p>
        </p:txBody>
      </p:sp>
      <p:pic>
        <p:nvPicPr>
          <p:cNvPr id="7" name="グラフィックス 6" descr="腕時計 単色塗りつぶし">
            <a:extLst>
              <a:ext uri="{FF2B5EF4-FFF2-40B4-BE49-F238E27FC236}">
                <a16:creationId xmlns:a16="http://schemas.microsoft.com/office/drawing/2014/main" id="{D6B2134B-6BE8-AE7B-FA6C-F6B7FB4881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1927412"/>
            <a:ext cx="1958788" cy="1958788"/>
          </a:xfrm>
          <a:prstGeom prst="rect">
            <a:avLst/>
          </a:prstGeom>
        </p:spPr>
      </p:pic>
      <p:pic>
        <p:nvPicPr>
          <p:cNvPr id="8" name="グラフィックス 7" descr="腕時計 単色塗りつぶし">
            <a:extLst>
              <a:ext uri="{FF2B5EF4-FFF2-40B4-BE49-F238E27FC236}">
                <a16:creationId xmlns:a16="http://schemas.microsoft.com/office/drawing/2014/main" id="{BBD55DFD-0E8B-1187-0A02-F7EEC98F24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589680"/>
            <a:ext cx="1958788" cy="1958788"/>
          </a:xfrm>
          <a:prstGeom prst="rect">
            <a:avLst/>
          </a:prstGeom>
        </p:spPr>
      </p:pic>
      <p:pic>
        <p:nvPicPr>
          <p:cNvPr id="9" name="グラフィックス 8" descr="腕時計 単色塗りつぶし">
            <a:extLst>
              <a:ext uri="{FF2B5EF4-FFF2-40B4-BE49-F238E27FC236}">
                <a16:creationId xmlns:a16="http://schemas.microsoft.com/office/drawing/2014/main" id="{784D9CD4-7FEF-4CB9-CD3B-D2536A6D17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4694" y="2561665"/>
            <a:ext cx="1958788" cy="1958788"/>
          </a:xfrm>
          <a:prstGeom prst="rect">
            <a:avLst/>
          </a:prstGeom>
        </p:spPr>
      </p:pic>
      <p:pic>
        <p:nvPicPr>
          <p:cNvPr id="10" name="グラフィックス 9" descr="腕時計 単色塗りつぶし">
            <a:extLst>
              <a:ext uri="{FF2B5EF4-FFF2-40B4-BE49-F238E27FC236}">
                <a16:creationId xmlns:a16="http://schemas.microsoft.com/office/drawing/2014/main" id="{61B8BD23-C1AE-F1C4-757F-0B1F114C47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36894" y="2589680"/>
            <a:ext cx="1958788" cy="1958788"/>
          </a:xfrm>
          <a:prstGeom prst="rect">
            <a:avLst/>
          </a:prstGeom>
        </p:spPr>
      </p:pic>
      <p:pic>
        <p:nvPicPr>
          <p:cNvPr id="11" name="グラフィックス 10" descr="腕時計 単色塗りつぶし">
            <a:extLst>
              <a:ext uri="{FF2B5EF4-FFF2-40B4-BE49-F238E27FC236}">
                <a16:creationId xmlns:a16="http://schemas.microsoft.com/office/drawing/2014/main" id="{11E0A67C-B4E8-E845-802E-11D19C99A0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44118" y="2836209"/>
            <a:ext cx="1958788" cy="1958788"/>
          </a:xfrm>
          <a:prstGeom prst="rect">
            <a:avLst/>
          </a:prstGeom>
        </p:spPr>
      </p:pic>
    </p:spTree>
    <p:extLst>
      <p:ext uri="{BB962C8B-B14F-4D97-AF65-F5344CB8AC3E}">
        <p14:creationId xmlns:p14="http://schemas.microsoft.com/office/powerpoint/2010/main" val="1891155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63">
        <p159:morph option="byObject"/>
      </p:transition>
    </mc:Choice>
    <mc:Fallback xmlns="">
      <p:transition spd="slow" advTm="763">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ln w="38100">
                  <a:solidFill>
                    <a:schemeClr val="accent6">
                      <a:lumMod val="50000"/>
                    </a:schemeClr>
                  </a:solidFill>
                  <a:prstDash val="lgDash"/>
                </a:ln>
                <a:solidFill>
                  <a:schemeClr val="accent6">
                    <a:lumMod val="50000"/>
                  </a:schemeClr>
                </a:solidFill>
              </a:rPr>
              <a:t>[</a:t>
            </a:r>
            <a:r>
              <a:rPr lang="ja-JP" altLang="en-US" sz="3200" dirty="0">
                <a:ln w="38100">
                  <a:solidFill>
                    <a:schemeClr val="accent6">
                      <a:lumMod val="50000"/>
                    </a:schemeClr>
                  </a:solidFill>
                  <a:prstDash val="lgDash"/>
                </a:ln>
                <a:solidFill>
                  <a:schemeClr val="accent6">
                    <a:lumMod val="50000"/>
                  </a:schemeClr>
                </a:solidFill>
              </a:rPr>
              <a:t>記録開始</a:t>
            </a:r>
            <a:r>
              <a:rPr lang="en-US" altLang="ja-JP" sz="3200" dirty="0">
                <a:ln w="38100">
                  <a:solidFill>
                    <a:schemeClr val="accent6">
                      <a:lumMod val="50000"/>
                    </a:schemeClr>
                  </a:solidFill>
                  <a:prstDash val="lgDash"/>
                </a:ln>
                <a:solidFill>
                  <a:schemeClr val="accent6">
                    <a:lumMod val="50000"/>
                  </a:schemeClr>
                </a:solidFill>
              </a:rPr>
              <a:t>]</a:t>
            </a:r>
            <a:endParaRPr kumimoji="1" lang="ja-JP" altLang="en-US" sz="3200" dirty="0">
              <a:ln w="38100">
                <a:solidFill>
                  <a:schemeClr val="accent6">
                    <a:lumMod val="50000"/>
                  </a:schemeClr>
                </a:solidFill>
                <a:prstDash val="lgDash"/>
              </a:ln>
              <a:solidFill>
                <a:schemeClr val="accent6">
                  <a:lumMod val="50000"/>
                </a:schemeClr>
              </a:solidFill>
            </a:endParaRPr>
          </a:p>
        </p:txBody>
      </p:sp>
    </p:spTree>
    <p:extLst>
      <p:ext uri="{BB962C8B-B14F-4D97-AF65-F5344CB8AC3E}">
        <p14:creationId xmlns:p14="http://schemas.microsoft.com/office/powerpoint/2010/main" val="636856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ln w="28575">
                  <a:solidFill>
                    <a:srgbClr val="D6DBDE"/>
                  </a:solidFill>
                  <a:prstDash val="lgDash"/>
                </a:ln>
                <a:solidFill>
                  <a:schemeClr val="bg1"/>
                </a:solidFill>
              </a:rPr>
              <a:t>水中に入るのを強制されていた感覚はありましたか？</a:t>
            </a:r>
            <a:endParaRPr kumimoji="1" lang="en-US" altLang="ja-JP" sz="3200" dirty="0">
              <a:ln w="28575">
                <a:solidFill>
                  <a:srgbClr val="D6DBDE"/>
                </a:solidFill>
                <a:prstDash val="lgDash"/>
              </a:ln>
              <a:solidFill>
                <a:schemeClr val="bg1"/>
              </a:solidFill>
            </a:endParaRPr>
          </a:p>
          <a:p>
            <a:pPr algn="ctr"/>
            <a:r>
              <a:rPr lang="ja-JP" altLang="en-US" sz="3200" dirty="0">
                <a:ln w="28575">
                  <a:solidFill>
                    <a:srgbClr val="D6DBDE"/>
                  </a:solidFill>
                  <a:prstDash val="lgDash"/>
                </a:ln>
                <a:solidFill>
                  <a:schemeClr val="bg1"/>
                </a:solidFill>
              </a:rPr>
              <a:t>何かに引きずり込まれるような。</a:t>
            </a:r>
            <a:endParaRPr kumimoji="1" lang="ja-JP" altLang="en-US" sz="3200" dirty="0">
              <a:ln w="28575">
                <a:solidFill>
                  <a:srgbClr val="D6DBDE"/>
                </a:solidFill>
                <a:prstDash val="lgDash"/>
              </a:ln>
              <a:solidFill>
                <a:schemeClr val="bg1"/>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Tree>
    <p:extLst>
      <p:ext uri="{BB962C8B-B14F-4D97-AF65-F5344CB8AC3E}">
        <p14:creationId xmlns:p14="http://schemas.microsoft.com/office/powerpoint/2010/main" val="1846816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dirty="0">
              <a:ln w="28575">
                <a:solidFill>
                  <a:schemeClr val="tx2"/>
                </a:solidFill>
                <a:prstDash val="lgDash"/>
              </a:ln>
              <a:solidFill>
                <a:schemeClr val="tx2"/>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
        <p:nvSpPr>
          <p:cNvPr id="6" name="正方形/長方形 5">
            <a:extLst>
              <a:ext uri="{FF2B5EF4-FFF2-40B4-BE49-F238E27FC236}">
                <a16:creationId xmlns:a16="http://schemas.microsoft.com/office/drawing/2014/main" id="{22245B9E-E3AD-DF77-4AA4-0E2F78C411C5}"/>
              </a:ext>
            </a:extLst>
          </p:cNvPr>
          <p:cNvSpPr/>
          <p:nvPr/>
        </p:nvSpPr>
        <p:spPr>
          <a:xfrm>
            <a:off x="1011936" y="43982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ln w="28575">
                  <a:solidFill>
                    <a:schemeClr val="accent1"/>
                  </a:solidFill>
                  <a:prstDash val="lgDash"/>
                </a:ln>
                <a:solidFill>
                  <a:schemeClr val="tx2"/>
                </a:solidFill>
              </a:rPr>
              <a:t>なんだと？いいや、そんなことはなかったさ。</a:t>
            </a:r>
            <a:endParaRPr kumimoji="1" lang="en-US" altLang="ja-JP" sz="3200" dirty="0">
              <a:ln w="28575">
                <a:solidFill>
                  <a:schemeClr val="accent1"/>
                </a:solidFill>
                <a:prstDash val="lgDash"/>
              </a:ln>
              <a:solidFill>
                <a:schemeClr val="tx2"/>
              </a:solidFill>
            </a:endParaRPr>
          </a:p>
          <a:p>
            <a:pPr algn="ctr"/>
            <a:r>
              <a:rPr kumimoji="1" lang="ja-JP" altLang="en-US" sz="3200" dirty="0">
                <a:ln w="28575">
                  <a:solidFill>
                    <a:schemeClr val="accent1"/>
                  </a:solidFill>
                  <a:prstDash val="lgDash"/>
                </a:ln>
                <a:solidFill>
                  <a:schemeClr val="tx2"/>
                </a:solidFill>
              </a:rPr>
              <a:t>私は彼らを水中に見て、自分から入っていったんだ。</a:t>
            </a:r>
          </a:p>
        </p:txBody>
      </p:sp>
    </p:spTree>
    <p:extLst>
      <p:ext uri="{BB962C8B-B14F-4D97-AF65-F5344CB8AC3E}">
        <p14:creationId xmlns:p14="http://schemas.microsoft.com/office/powerpoint/2010/main" val="2704566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30"/>
                                  </p:iterate>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dirty="0">
              <a:ln w="28575">
                <a:solidFill>
                  <a:schemeClr val="tx2"/>
                </a:solidFill>
                <a:prstDash val="lgDash"/>
              </a:ln>
              <a:solidFill>
                <a:schemeClr val="tx2"/>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
        <p:nvSpPr>
          <p:cNvPr id="6" name="正方形/長方形 5">
            <a:extLst>
              <a:ext uri="{FF2B5EF4-FFF2-40B4-BE49-F238E27FC236}">
                <a16:creationId xmlns:a16="http://schemas.microsoft.com/office/drawing/2014/main" id="{22245B9E-E3AD-DF77-4AA4-0E2F78C411C5}"/>
              </a:ext>
            </a:extLst>
          </p:cNvPr>
          <p:cNvSpPr/>
          <p:nvPr/>
        </p:nvSpPr>
        <p:spPr>
          <a:xfrm>
            <a:off x="1011936" y="43982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ln w="28575">
                  <a:solidFill>
                    <a:schemeClr val="accent1"/>
                  </a:solidFill>
                  <a:prstDash val="lgDash"/>
                </a:ln>
                <a:solidFill>
                  <a:schemeClr val="tx2"/>
                </a:solidFill>
              </a:rPr>
              <a:t>私は彼らがなんて言っているかを聞く必要があった。</a:t>
            </a:r>
            <a:endParaRPr kumimoji="1" lang="en-US" altLang="ja-JP" sz="3200" dirty="0">
              <a:ln w="28575">
                <a:solidFill>
                  <a:schemeClr val="accent1"/>
                </a:solidFill>
                <a:prstDash val="lgDash"/>
              </a:ln>
              <a:solidFill>
                <a:schemeClr val="tx2"/>
              </a:solidFill>
            </a:endParaRPr>
          </a:p>
          <a:p>
            <a:pPr algn="ctr"/>
            <a:r>
              <a:rPr lang="ja-JP" altLang="en-US" sz="3200" dirty="0">
                <a:ln w="28575">
                  <a:solidFill>
                    <a:schemeClr val="accent1"/>
                  </a:solidFill>
                  <a:prstDash val="lgDash"/>
                </a:ln>
                <a:solidFill>
                  <a:schemeClr val="tx2"/>
                </a:solidFill>
              </a:rPr>
              <a:t>彼らは私の友人なんだよ。</a:t>
            </a:r>
            <a:endParaRPr kumimoji="1" lang="ja-JP" altLang="en-US" sz="3200" dirty="0">
              <a:ln w="28575">
                <a:solidFill>
                  <a:schemeClr val="accent1"/>
                </a:solidFill>
                <a:prstDash val="lgDash"/>
              </a:ln>
              <a:solidFill>
                <a:schemeClr val="tx2"/>
              </a:solidFill>
            </a:endParaRPr>
          </a:p>
        </p:txBody>
      </p:sp>
    </p:spTree>
    <p:extLst>
      <p:ext uri="{BB962C8B-B14F-4D97-AF65-F5344CB8AC3E}">
        <p14:creationId xmlns:p14="http://schemas.microsoft.com/office/powerpoint/2010/main" val="407165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30"/>
                                  </p:iterate>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ln w="28575">
                  <a:solidFill>
                    <a:srgbClr val="D6DBDE"/>
                  </a:solidFill>
                  <a:prstDash val="lgDash"/>
                </a:ln>
                <a:solidFill>
                  <a:schemeClr val="bg1"/>
                </a:solidFill>
              </a:rPr>
              <a:t>水中にはいったとき、あなたは何を見ましたか？</a:t>
            </a: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
        <p:nvSpPr>
          <p:cNvPr id="6" name="正方形/長方形 5">
            <a:extLst>
              <a:ext uri="{FF2B5EF4-FFF2-40B4-BE49-F238E27FC236}">
                <a16:creationId xmlns:a16="http://schemas.microsoft.com/office/drawing/2014/main" id="{542632D7-7219-7A21-2743-47456E13335C}"/>
              </a:ext>
            </a:extLst>
          </p:cNvPr>
          <p:cNvSpPr/>
          <p:nvPr/>
        </p:nvSpPr>
        <p:spPr>
          <a:xfrm>
            <a:off x="-39624" y="-69773"/>
            <a:ext cx="12231624" cy="6927773"/>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sz="6000" dirty="0">
                <a:ln w="69850" cap="rnd" cmpd="sng">
                  <a:solidFill>
                    <a:srgbClr val="FF0000">
                      <a:alpha val="88000"/>
                    </a:srgbClr>
                  </a:solidFill>
                  <a:prstDash val="lgDashDotDot"/>
                  <a:bevel/>
                </a:ln>
                <a:solidFill>
                  <a:srgbClr val="FF0000"/>
                </a:solidFill>
              </a:rPr>
              <a:t>あなたは水中の死体に見覚えがありません。</a:t>
            </a:r>
          </a:p>
        </p:txBody>
      </p:sp>
    </p:spTree>
    <p:extLst>
      <p:ext uri="{BB962C8B-B14F-4D97-AF65-F5344CB8AC3E}">
        <p14:creationId xmlns:p14="http://schemas.microsoft.com/office/powerpoint/2010/main" val="3247289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9" presetClass="exit" presetSubtype="0" repeatCount="670" fill="hold" grpId="0" nodeType="withEffect">
                                  <p:stCondLst>
                                    <p:cond delay="0"/>
                                  </p:stCondLst>
                                  <p:childTnLst>
                                    <p:animEffect transition="out" filter="dissolv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dirty="0">
              <a:ln w="28575">
                <a:solidFill>
                  <a:schemeClr val="tx2"/>
                </a:solidFill>
                <a:prstDash val="lgDash"/>
              </a:ln>
              <a:solidFill>
                <a:schemeClr val="tx2"/>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
        <p:nvSpPr>
          <p:cNvPr id="6" name="正方形/長方形 5">
            <a:extLst>
              <a:ext uri="{FF2B5EF4-FFF2-40B4-BE49-F238E27FC236}">
                <a16:creationId xmlns:a16="http://schemas.microsoft.com/office/drawing/2014/main" id="{22245B9E-E3AD-DF77-4AA4-0E2F78C411C5}"/>
              </a:ext>
            </a:extLst>
          </p:cNvPr>
          <p:cNvSpPr/>
          <p:nvPr/>
        </p:nvSpPr>
        <p:spPr>
          <a:xfrm>
            <a:off x="1011936" y="43982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ln w="28575">
                  <a:solidFill>
                    <a:schemeClr val="accent1"/>
                  </a:solidFill>
                  <a:prstDash val="lgDash"/>
                </a:ln>
                <a:solidFill>
                  <a:schemeClr val="tx2"/>
                </a:solidFill>
              </a:rPr>
              <a:t>顔を。私の友人たちを。私にとって見覚えのある顔だった。何人かは見たことがなかったが、見れば見るほど懐かしく思えてくる顔だった。</a:t>
            </a:r>
            <a:endParaRPr kumimoji="1" lang="ja-JP" altLang="en-US" sz="3200" dirty="0">
              <a:ln w="28575">
                <a:solidFill>
                  <a:schemeClr val="accent1"/>
                </a:solidFill>
                <a:prstDash val="lgDash"/>
              </a:ln>
              <a:solidFill>
                <a:schemeClr val="tx2"/>
              </a:solidFill>
            </a:endParaRPr>
          </a:p>
        </p:txBody>
      </p:sp>
    </p:spTree>
    <p:extLst>
      <p:ext uri="{BB962C8B-B14F-4D97-AF65-F5344CB8AC3E}">
        <p14:creationId xmlns:p14="http://schemas.microsoft.com/office/powerpoint/2010/main" val="3273778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30"/>
                                  </p:iterate>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dirty="0">
              <a:ln w="28575">
                <a:solidFill>
                  <a:schemeClr val="tx2"/>
                </a:solidFill>
                <a:prstDash val="lgDash"/>
              </a:ln>
              <a:solidFill>
                <a:schemeClr val="tx2"/>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
        <p:nvSpPr>
          <p:cNvPr id="6" name="正方形/長方形 5">
            <a:extLst>
              <a:ext uri="{FF2B5EF4-FFF2-40B4-BE49-F238E27FC236}">
                <a16:creationId xmlns:a16="http://schemas.microsoft.com/office/drawing/2014/main" id="{22245B9E-E3AD-DF77-4AA4-0E2F78C411C5}"/>
              </a:ext>
            </a:extLst>
          </p:cNvPr>
          <p:cNvSpPr/>
          <p:nvPr/>
        </p:nvSpPr>
        <p:spPr>
          <a:xfrm>
            <a:off x="1011936" y="43982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ln w="28575">
                  <a:solidFill>
                    <a:schemeClr val="accent1"/>
                  </a:solidFill>
                  <a:prstDash val="lgDash"/>
                </a:ln>
                <a:solidFill>
                  <a:schemeClr val="tx2"/>
                </a:solidFill>
              </a:rPr>
              <a:t>私は人生を通して彼らをずっと知っていた。</a:t>
            </a:r>
            <a:endParaRPr kumimoji="1" lang="en-US" altLang="ja-JP" sz="3200" dirty="0">
              <a:ln w="28575">
                <a:solidFill>
                  <a:schemeClr val="accent1"/>
                </a:solidFill>
                <a:prstDash val="lgDash"/>
              </a:ln>
              <a:solidFill>
                <a:schemeClr val="tx2"/>
              </a:solidFill>
            </a:endParaRPr>
          </a:p>
          <a:p>
            <a:pPr algn="ctr"/>
            <a:r>
              <a:rPr lang="ja-JP" altLang="en-US" sz="3200" dirty="0">
                <a:ln w="28575">
                  <a:solidFill>
                    <a:schemeClr val="accent1"/>
                  </a:solidFill>
                  <a:prstDash val="lgDash"/>
                </a:ln>
                <a:solidFill>
                  <a:schemeClr val="tx2"/>
                </a:solidFill>
              </a:rPr>
              <a:t>だが、彼らは何となく奇妙だった。</a:t>
            </a:r>
            <a:endParaRPr kumimoji="1" lang="ja-JP" altLang="en-US" sz="3200" dirty="0">
              <a:ln w="28575">
                <a:solidFill>
                  <a:schemeClr val="accent1"/>
                </a:solidFill>
                <a:prstDash val="lgDash"/>
              </a:ln>
              <a:solidFill>
                <a:schemeClr val="tx2"/>
              </a:solidFill>
            </a:endParaRPr>
          </a:p>
        </p:txBody>
      </p:sp>
    </p:spTree>
    <p:extLst>
      <p:ext uri="{BB962C8B-B14F-4D97-AF65-F5344CB8AC3E}">
        <p14:creationId xmlns:p14="http://schemas.microsoft.com/office/powerpoint/2010/main" val="1283441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30"/>
                                  </p:iterate>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ln w="28575">
                  <a:solidFill>
                    <a:srgbClr val="D6DBDE"/>
                  </a:solidFill>
                  <a:prstDash val="lgDash"/>
                </a:ln>
                <a:solidFill>
                  <a:schemeClr val="bg1"/>
                </a:solidFill>
              </a:rPr>
              <a:t>奇妙というのは？</a:t>
            </a: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Tree>
    <p:extLst>
      <p:ext uri="{BB962C8B-B14F-4D97-AF65-F5344CB8AC3E}">
        <p14:creationId xmlns:p14="http://schemas.microsoft.com/office/powerpoint/2010/main" val="2991154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dirty="0">
              <a:ln w="28575">
                <a:solidFill>
                  <a:schemeClr val="tx2"/>
                </a:solidFill>
                <a:prstDash val="lgDash"/>
              </a:ln>
              <a:solidFill>
                <a:schemeClr val="tx2"/>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
        <p:nvSpPr>
          <p:cNvPr id="6" name="正方形/長方形 5">
            <a:extLst>
              <a:ext uri="{FF2B5EF4-FFF2-40B4-BE49-F238E27FC236}">
                <a16:creationId xmlns:a16="http://schemas.microsoft.com/office/drawing/2014/main" id="{22245B9E-E3AD-DF77-4AA4-0E2F78C411C5}"/>
              </a:ext>
            </a:extLst>
          </p:cNvPr>
          <p:cNvSpPr/>
          <p:nvPr/>
        </p:nvSpPr>
        <p:spPr>
          <a:xfrm>
            <a:off x="1011936" y="43982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ln w="28575">
                  <a:solidFill>
                    <a:schemeClr val="accent1"/>
                  </a:solidFill>
                  <a:prstDash val="lgDash"/>
                </a:ln>
                <a:solidFill>
                  <a:schemeClr val="tx2"/>
                </a:solidFill>
              </a:rPr>
              <a:t>夢の中であった誰かの顔みたいに見えたんだ、正確には思い出せない感じにな。何かがおかしかった。それに彼らの話し方もそうだ、彼らは</a:t>
            </a:r>
            <a:r>
              <a:rPr lang="en-US" altLang="ja-JP" sz="3200" dirty="0">
                <a:ln w="28575">
                  <a:solidFill>
                    <a:schemeClr val="accent1"/>
                  </a:solidFill>
                  <a:prstDash val="lgDash"/>
                </a:ln>
                <a:solidFill>
                  <a:schemeClr val="tx2"/>
                </a:solidFill>
              </a:rPr>
              <a:t>—</a:t>
            </a:r>
            <a:endParaRPr kumimoji="1" lang="ja-JP" altLang="en-US" sz="3200" dirty="0">
              <a:ln w="28575">
                <a:solidFill>
                  <a:schemeClr val="accent1"/>
                </a:solidFill>
                <a:prstDash val="lgDash"/>
              </a:ln>
              <a:solidFill>
                <a:schemeClr val="tx2"/>
              </a:solidFill>
            </a:endParaRPr>
          </a:p>
        </p:txBody>
      </p:sp>
    </p:spTree>
    <p:extLst>
      <p:ext uri="{BB962C8B-B14F-4D97-AF65-F5344CB8AC3E}">
        <p14:creationId xmlns:p14="http://schemas.microsoft.com/office/powerpoint/2010/main" val="391951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30"/>
                                  </p:iterate>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ln w="28575">
                  <a:solidFill>
                    <a:srgbClr val="D6DBDE"/>
                  </a:solidFill>
                  <a:prstDash val="lgDash"/>
                </a:ln>
                <a:solidFill>
                  <a:schemeClr val="bg1"/>
                </a:solidFill>
              </a:rPr>
              <a:t>話し方？ そんなことはあり得ませんよ、彼らは口を</a:t>
            </a:r>
            <a:r>
              <a:rPr lang="en-US" altLang="ja-JP" sz="3200" dirty="0">
                <a:ln w="28575">
                  <a:solidFill>
                    <a:srgbClr val="D6DBDE"/>
                  </a:solidFill>
                  <a:prstDash val="lgDash"/>
                </a:ln>
                <a:solidFill>
                  <a:schemeClr val="bg1"/>
                </a:solidFill>
              </a:rPr>
              <a:t>…</a:t>
            </a:r>
            <a:endParaRPr kumimoji="1" lang="ja-JP" altLang="en-US" sz="3200" dirty="0">
              <a:ln w="28575">
                <a:solidFill>
                  <a:srgbClr val="D6DBDE"/>
                </a:solidFill>
                <a:prstDash val="lgDash"/>
              </a:ln>
              <a:solidFill>
                <a:schemeClr val="bg1"/>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Tree>
    <p:extLst>
      <p:ext uri="{BB962C8B-B14F-4D97-AF65-F5344CB8AC3E}">
        <p14:creationId xmlns:p14="http://schemas.microsoft.com/office/powerpoint/2010/main" val="82863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88B1D341-7486-939E-ABAD-2EE7EB1D70F4}"/>
              </a:ext>
            </a:extLst>
          </p:cNvPr>
          <p:cNvSpPr/>
          <p:nvPr/>
        </p:nvSpPr>
        <p:spPr>
          <a:xfrm>
            <a:off x="10646" y="1569944"/>
            <a:ext cx="4802841" cy="4491317"/>
          </a:xfrm>
          <a:prstGeom prst="ellipse">
            <a:avLst/>
          </a:prstGeom>
          <a:solidFill>
            <a:schemeClr val="accent1">
              <a:alpha val="40000"/>
            </a:schemeClr>
          </a:solidFill>
          <a:effectLst>
            <a:softEdge rad="101600"/>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4800" dirty="0"/>
              <a:t>Q</a:t>
            </a:r>
            <a:endParaRPr kumimoji="1" lang="ja-JP" altLang="en-US" sz="4800" dirty="0"/>
          </a:p>
        </p:txBody>
      </p:sp>
      <p:sp>
        <p:nvSpPr>
          <p:cNvPr id="4" name="正方形/長方形 3">
            <a:extLst>
              <a:ext uri="{FF2B5EF4-FFF2-40B4-BE49-F238E27FC236}">
                <a16:creationId xmlns:a16="http://schemas.microsoft.com/office/drawing/2014/main" id="{0AE050EB-5EDC-42AF-AEDC-E6CC54405E55}"/>
              </a:ext>
            </a:extLst>
          </p:cNvPr>
          <p:cNvSpPr/>
          <p:nvPr/>
        </p:nvSpPr>
        <p:spPr>
          <a:xfrm>
            <a:off x="0" y="0"/>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000" dirty="0"/>
              <a:t>Scp-009-jp</a:t>
            </a:r>
            <a:r>
              <a:rPr lang="ja-JP" altLang="en-US" sz="4000" dirty="0"/>
              <a:t>が発生すると、</a:t>
            </a:r>
            <a:endParaRPr lang="en-US" altLang="ja-JP" sz="4000" dirty="0"/>
          </a:p>
          <a:p>
            <a:pPr algn="ctr"/>
            <a:r>
              <a:rPr lang="ja-JP" altLang="en-US" sz="4000" dirty="0"/>
              <a:t>セシウム時計は</a:t>
            </a:r>
            <a:r>
              <a:rPr lang="en-US" altLang="ja-JP" sz="4000" dirty="0"/>
              <a:t>Q</a:t>
            </a:r>
            <a:r>
              <a:rPr lang="ja-JP" altLang="en-US" sz="4000" dirty="0"/>
              <a:t>群と</a:t>
            </a:r>
            <a:r>
              <a:rPr lang="en-US" altLang="ja-JP" sz="4000" dirty="0"/>
              <a:t>S</a:t>
            </a:r>
            <a:r>
              <a:rPr lang="ja-JP" altLang="en-US" sz="4000" dirty="0"/>
              <a:t>群に分かれます。</a:t>
            </a:r>
            <a:endParaRPr lang="en-US" altLang="ja-JP" sz="4000" dirty="0"/>
          </a:p>
        </p:txBody>
      </p:sp>
      <p:pic>
        <p:nvPicPr>
          <p:cNvPr id="7" name="グラフィックス 6" descr="腕時計 単色塗りつぶし">
            <a:extLst>
              <a:ext uri="{FF2B5EF4-FFF2-40B4-BE49-F238E27FC236}">
                <a16:creationId xmlns:a16="http://schemas.microsoft.com/office/drawing/2014/main" id="{D6B2134B-6BE8-AE7B-FA6C-F6B7FB4881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02539" y="3429000"/>
            <a:ext cx="1958788" cy="1958788"/>
          </a:xfrm>
          <a:prstGeom prst="rect">
            <a:avLst/>
          </a:prstGeom>
        </p:spPr>
      </p:pic>
      <p:pic>
        <p:nvPicPr>
          <p:cNvPr id="8" name="グラフィックス 7" descr="腕時計 単色塗りつぶし">
            <a:extLst>
              <a:ext uri="{FF2B5EF4-FFF2-40B4-BE49-F238E27FC236}">
                <a16:creationId xmlns:a16="http://schemas.microsoft.com/office/drawing/2014/main" id="{BBD55DFD-0E8B-1187-0A02-F7EEC98F24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589680"/>
            <a:ext cx="1958788" cy="1958788"/>
          </a:xfrm>
          <a:prstGeom prst="rect">
            <a:avLst/>
          </a:prstGeom>
        </p:spPr>
      </p:pic>
      <p:pic>
        <p:nvPicPr>
          <p:cNvPr id="9" name="グラフィックス 8" descr="腕時計 単色塗りつぶし">
            <a:extLst>
              <a:ext uri="{FF2B5EF4-FFF2-40B4-BE49-F238E27FC236}">
                <a16:creationId xmlns:a16="http://schemas.microsoft.com/office/drawing/2014/main" id="{784D9CD4-7FEF-4CB9-CD3B-D2536A6D17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9700" y="3569074"/>
            <a:ext cx="1958788" cy="1958788"/>
          </a:xfrm>
          <a:prstGeom prst="rect">
            <a:avLst/>
          </a:prstGeom>
        </p:spPr>
      </p:pic>
      <p:pic>
        <p:nvPicPr>
          <p:cNvPr id="10" name="グラフィックス 9" descr="腕時計 単色塗りつぶし">
            <a:extLst>
              <a:ext uri="{FF2B5EF4-FFF2-40B4-BE49-F238E27FC236}">
                <a16:creationId xmlns:a16="http://schemas.microsoft.com/office/drawing/2014/main" id="{61B8BD23-C1AE-F1C4-757F-0B1F114C47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68121" y="2449606"/>
            <a:ext cx="1958788" cy="1958788"/>
          </a:xfrm>
          <a:prstGeom prst="rect">
            <a:avLst/>
          </a:prstGeom>
        </p:spPr>
      </p:pic>
      <p:pic>
        <p:nvPicPr>
          <p:cNvPr id="11" name="グラフィックス 10" descr="腕時計 単色塗りつぶし">
            <a:extLst>
              <a:ext uri="{FF2B5EF4-FFF2-40B4-BE49-F238E27FC236}">
                <a16:creationId xmlns:a16="http://schemas.microsoft.com/office/drawing/2014/main" id="{11E0A67C-B4E8-E845-802E-11D19C99A0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44118" y="2836209"/>
            <a:ext cx="1958788" cy="1958788"/>
          </a:xfrm>
          <a:prstGeom prst="rect">
            <a:avLst/>
          </a:prstGeom>
        </p:spPr>
      </p:pic>
      <p:sp>
        <p:nvSpPr>
          <p:cNvPr id="3" name="楕円 2">
            <a:extLst>
              <a:ext uri="{FF2B5EF4-FFF2-40B4-BE49-F238E27FC236}">
                <a16:creationId xmlns:a16="http://schemas.microsoft.com/office/drawing/2014/main" id="{E6EF8F0D-EA34-903A-AA51-E63203BDDA52}"/>
              </a:ext>
            </a:extLst>
          </p:cNvPr>
          <p:cNvSpPr/>
          <p:nvPr/>
        </p:nvSpPr>
        <p:spPr>
          <a:xfrm>
            <a:off x="7066150" y="1569943"/>
            <a:ext cx="4802841" cy="4491317"/>
          </a:xfrm>
          <a:prstGeom prst="ellipse">
            <a:avLst/>
          </a:prstGeom>
          <a:solidFill>
            <a:srgbClr val="FF0000">
              <a:alpha val="40000"/>
            </a:srgbClr>
          </a:solidFill>
          <a:effectLst>
            <a:softEdge rad="101600"/>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ja-JP" sz="4800" dirty="0"/>
              <a:t>S</a:t>
            </a:r>
            <a:endParaRPr kumimoji="1" lang="ja-JP" altLang="en-US" sz="4800" dirty="0"/>
          </a:p>
        </p:txBody>
      </p:sp>
    </p:spTree>
    <p:extLst>
      <p:ext uri="{BB962C8B-B14F-4D97-AF65-F5344CB8AC3E}">
        <p14:creationId xmlns:p14="http://schemas.microsoft.com/office/powerpoint/2010/main" val="990260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3">
        <p159:morph option="byObject"/>
      </p:transition>
    </mc:Choice>
    <mc:Fallback xmlns="">
      <p:transition spd="slow" advTm="603">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dirty="0">
              <a:ln w="28575">
                <a:solidFill>
                  <a:schemeClr val="tx2"/>
                </a:solidFill>
                <a:prstDash val="lgDash"/>
              </a:ln>
              <a:solidFill>
                <a:schemeClr val="tx2"/>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
        <p:nvSpPr>
          <p:cNvPr id="6" name="正方形/長方形 5">
            <a:extLst>
              <a:ext uri="{FF2B5EF4-FFF2-40B4-BE49-F238E27FC236}">
                <a16:creationId xmlns:a16="http://schemas.microsoft.com/office/drawing/2014/main" id="{22245B9E-E3AD-DF77-4AA4-0E2F78C411C5}"/>
              </a:ext>
            </a:extLst>
          </p:cNvPr>
          <p:cNvSpPr/>
          <p:nvPr/>
        </p:nvSpPr>
        <p:spPr>
          <a:xfrm>
            <a:off x="1011936" y="43982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ln w="28575">
                  <a:solidFill>
                    <a:schemeClr val="accent1"/>
                  </a:solidFill>
                  <a:prstDash val="lgDash"/>
                </a:ln>
                <a:solidFill>
                  <a:schemeClr val="tx2"/>
                </a:solidFill>
              </a:rPr>
              <a:t>口を動かすのが不可能なんだろう、それでも私には聞こえたんだ、彼らが助けを呼ぶ声が。彼らは私に</a:t>
            </a:r>
            <a:r>
              <a:rPr lang="en-US" altLang="ja-JP" sz="3200" dirty="0">
                <a:ln w="28575">
                  <a:solidFill>
                    <a:schemeClr val="accent1"/>
                  </a:solidFill>
                  <a:prstDash val="lgDash"/>
                </a:ln>
                <a:solidFill>
                  <a:schemeClr val="tx2"/>
                </a:solidFill>
              </a:rPr>
              <a:t>… </a:t>
            </a:r>
            <a:r>
              <a:rPr lang="ja-JP" altLang="en-US" sz="3200" dirty="0">
                <a:ln w="28575">
                  <a:solidFill>
                    <a:schemeClr val="accent1"/>
                  </a:solidFill>
                  <a:prstDash val="lgDash"/>
                </a:ln>
                <a:solidFill>
                  <a:schemeClr val="tx2"/>
                </a:solidFill>
              </a:rPr>
              <a:t>私に、彼らが何者だったかについて語った。彼らは彼らが何者なのかを君が知っていると言ったぞ、君は</a:t>
            </a:r>
            <a:r>
              <a:rPr lang="en-US" altLang="ja-JP" sz="3200" dirty="0">
                <a:ln w="28575">
                  <a:solidFill>
                    <a:schemeClr val="accent1"/>
                  </a:solidFill>
                  <a:prstDash val="lgDash"/>
                </a:ln>
                <a:solidFill>
                  <a:schemeClr val="tx2"/>
                </a:solidFill>
              </a:rPr>
              <a:t>—</a:t>
            </a:r>
            <a:endParaRPr kumimoji="1" lang="ja-JP" altLang="en-US" sz="3200" dirty="0">
              <a:ln w="28575">
                <a:solidFill>
                  <a:schemeClr val="accent1"/>
                </a:solidFill>
                <a:prstDash val="lgDash"/>
              </a:ln>
              <a:solidFill>
                <a:schemeClr val="tx2"/>
              </a:solidFill>
            </a:endParaRPr>
          </a:p>
        </p:txBody>
      </p:sp>
    </p:spTree>
    <p:extLst>
      <p:ext uri="{BB962C8B-B14F-4D97-AF65-F5344CB8AC3E}">
        <p14:creationId xmlns:p14="http://schemas.microsoft.com/office/powerpoint/2010/main" val="79803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30"/>
                                  </p:iterate>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3200" dirty="0">
                <a:ln w="28575">
                  <a:solidFill>
                    <a:srgbClr val="D6DBDE"/>
                  </a:solidFill>
                  <a:prstDash val="lgDash"/>
                </a:ln>
                <a:solidFill>
                  <a:schemeClr val="bg1"/>
                </a:solidFill>
              </a:rPr>
              <a:t>もう十分です。あなたは明らかに認識災害に屈服している。あなたは診察を受ける必要があります、エージェント。もしあなたが</a:t>
            </a:r>
            <a:r>
              <a:rPr lang="en-US" altLang="ja-JP" sz="3200" dirty="0">
                <a:ln w="28575">
                  <a:solidFill>
                    <a:srgbClr val="D6DBDE"/>
                  </a:solidFill>
                  <a:prstDash val="lgDash"/>
                </a:ln>
                <a:solidFill>
                  <a:schemeClr val="bg1"/>
                </a:solidFill>
              </a:rPr>
              <a:t>—</a:t>
            </a:r>
            <a:endParaRPr kumimoji="1" lang="ja-JP" altLang="en-US" sz="3200" dirty="0">
              <a:ln w="28575">
                <a:solidFill>
                  <a:srgbClr val="D6DBDE"/>
                </a:solidFill>
                <a:prstDash val="lgDash"/>
              </a:ln>
              <a:solidFill>
                <a:schemeClr val="bg1"/>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7900"/>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Tree>
    <p:extLst>
      <p:ext uri="{BB962C8B-B14F-4D97-AF65-F5344CB8AC3E}">
        <p14:creationId xmlns:p14="http://schemas.microsoft.com/office/powerpoint/2010/main" val="2194444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dirty="0">
              <a:ln w="28575">
                <a:solidFill>
                  <a:schemeClr val="tx2"/>
                </a:solidFill>
                <a:prstDash val="lgDash"/>
              </a:ln>
              <a:solidFill>
                <a:schemeClr val="tx2"/>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9354"/>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
        <p:nvSpPr>
          <p:cNvPr id="6" name="正方形/長方形 5">
            <a:extLst>
              <a:ext uri="{FF2B5EF4-FFF2-40B4-BE49-F238E27FC236}">
                <a16:creationId xmlns:a16="http://schemas.microsoft.com/office/drawing/2014/main" id="{22245B9E-E3AD-DF77-4AA4-0E2F78C411C5}"/>
              </a:ext>
            </a:extLst>
          </p:cNvPr>
          <p:cNvSpPr/>
          <p:nvPr/>
        </p:nvSpPr>
        <p:spPr>
          <a:xfrm>
            <a:off x="1011936" y="43982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ln w="28575">
                  <a:solidFill>
                    <a:srgbClr val="FF0000"/>
                  </a:solidFill>
                  <a:prstDash val="lgDash"/>
                </a:ln>
                <a:solidFill>
                  <a:srgbClr val="FF0000"/>
                </a:solidFill>
              </a:rPr>
              <a:t>私から手を離せ！ 私は彼ら全員の名前を知っているぞ、ハリソン、私は彼らが語りかけてくるのを聞いた！ 一人一人がだ。 たった一人が彼らを見て人々に伝えれば良いんだ、そうすれば人々は君たちが隠そうとしているものの正体を知ることが出来る。カーク・ロンウッド高校、所属クラスは</a:t>
            </a:r>
            <a:r>
              <a:rPr lang="en-US" altLang="ja-JP" sz="2800" dirty="0">
                <a:ln w="28575">
                  <a:solidFill>
                    <a:srgbClr val="FF0000"/>
                  </a:solidFill>
                  <a:prstDash val="lgDash"/>
                </a:ln>
                <a:solidFill>
                  <a:srgbClr val="FF0000"/>
                </a:solidFill>
              </a:rPr>
              <a:t>—</a:t>
            </a:r>
            <a:endParaRPr kumimoji="1" lang="ja-JP" altLang="en-US" sz="2800" dirty="0">
              <a:ln w="28575">
                <a:solidFill>
                  <a:srgbClr val="FF0000"/>
                </a:solidFill>
                <a:prstDash val="lgDash"/>
              </a:ln>
              <a:solidFill>
                <a:srgbClr val="FF0000"/>
              </a:solidFill>
            </a:endParaRPr>
          </a:p>
        </p:txBody>
      </p:sp>
    </p:spTree>
    <p:extLst>
      <p:ext uri="{BB962C8B-B14F-4D97-AF65-F5344CB8AC3E}">
        <p14:creationId xmlns:p14="http://schemas.microsoft.com/office/powerpoint/2010/main" val="797166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30"/>
                                  </p:iterate>
                                  <p:childTnLst>
                                    <p:set>
                                      <p:cBhvr>
                                        <p:cTn id="8" dur="1" fill="hold">
                                          <p:stCondLst>
                                            <p:cond delay="0"/>
                                          </p:stCondLst>
                                        </p:cTn>
                                        <p:tgtEl>
                                          <p:spTgt spid="6"/>
                                        </p:tgtEl>
                                        <p:attrNameLst>
                                          <p:attrName>style.visibility</p:attrName>
                                        </p:attrNameLst>
                                      </p:cBhvr>
                                      <p:to>
                                        <p:strVal val="visible"/>
                                      </p:to>
                                    </p:set>
                                  </p:childTnLst>
                                </p:cTn>
                              </p:par>
                              <p:par>
                                <p:cTn id="9" presetID="0" presetClass="path" presetSubtype="0" repeatCount="indefinite" fill="hold" grpId="0" nodeType="withEffect">
                                  <p:stCondLst>
                                    <p:cond delay="0"/>
                                  </p:stCondLst>
                                  <p:childTnLst>
                                    <p:animMotion origin="layout" path="M 0.02721 -0.025 L 0.02721 -0.025 C 0.02122 -0.01759 0.01588 -0.00741 0.00911 -0.00278 C 0.00299 0.00162 -0.00391 -0.00023 -0.01029 0.00139 L -0.03529 0.00741 C -0.03607 0.0206 -0.04089 0.04792 -0.02162 0.04167 C -0.003 0.03565 0.02239 -0.00231 0.0375 -0.02291 C 0.04153 -0.0412 0.04661 -0.05393 0.01588 -0.04514 C 0.00442 -0.0419 -0.02526 0.0044 -0.03308 0.01551 C -0.03451 0.02222 -0.03698 0.02847 -0.0375 0.03565 C -0.0388 0.05162 -0.02188 0.0544 -0.0194 0.05602 C -0.00716 0.05371 0.04427 0.05209 0.05794 0.02755 C 0.06302 0.01852 0.0595 0.00209 0.06015 -0.01088 C 0.0263 -0.02893 0.01705 -0.03796 -0.02162 -0.03704 C -0.03125 -0.0368 -0.04063 -0.03032 -0.05 -0.02685 C -0.04857 -0.02153 -0.04844 -0.01389 -0.04558 -0.01088 C -0.0099 0.02616 -0.00443 0.0213 0.03294 0.02963 C 0.03633 0.02824 0.04127 0.03079 0.0431 0.0257 C 0.04531 0.01991 0.04505 0.00949 0.04205 0.00533 C 0.03099 -0.00903 0.01705 -0.01481 0.00455 -0.025 C -0.00456 -0.01829 -0.01901 -0.02083 -0.02279 -0.00463 C -0.03021 0.02662 -0.00951 0.03843 2.70833E-6 0.04584 C 0.00755 0.03704 0.01549 0.0294 0.02265 0.01945 C 0.02552 0.01574 0.03008 0.01158 0.02955 0.00533 C 0.02825 -0.00764 0.02187 -0.01759 0.0181 -0.02893 L 0.00794 -0.02685 C 0.00338 -0.02129 0.00286 -0.00509 0.00221 0.00347 C 0.0026 0.00602 0.00234 0.00926 0.00338 0.01134 C 0.00442 0.01366 0.00716 0.01829 0.00794 0.01551 C 0.00989 0.00834 0.00872 -0.00069 0.00911 -0.00879 C 0.00833 -0.01412 0.00924 -0.02153 0.00677 -0.025 C 0.00521 -0.02708 0.00508 -0.01829 0.00455 -0.01481 C 0.0039 -0.01157 0.00338 -0.00463 0.00338 -0.00463 L 0.00338 -0.00463 L 0.00338 -0.00463 L 0.00338 -0.00463 " pathEditMode="relative" ptsTypes="AAAAAAAAAAAAAAAAAAAAAAAAAAAAAAAAAAAA">
                                      <p:cBhvr>
                                        <p:cTn id="10" dur="35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200" dirty="0">
              <a:ln w="28575">
                <a:solidFill>
                  <a:schemeClr val="tx2"/>
                </a:solidFill>
                <a:prstDash val="lgDash"/>
              </a:ln>
              <a:solidFill>
                <a:schemeClr val="tx2"/>
              </a:solidFill>
            </a:endParaRPr>
          </a:p>
        </p:txBody>
      </p:sp>
      <p:sp>
        <p:nvSpPr>
          <p:cNvPr id="2" name="楕円 1">
            <a:extLst>
              <a:ext uri="{FF2B5EF4-FFF2-40B4-BE49-F238E27FC236}">
                <a16:creationId xmlns:a16="http://schemas.microsoft.com/office/drawing/2014/main" id="{98D1442A-AC24-1F8E-34F1-E94D962530BD}"/>
              </a:ext>
            </a:extLst>
          </p:cNvPr>
          <p:cNvSpPr/>
          <p:nvPr/>
        </p:nvSpPr>
        <p:spPr>
          <a:xfrm>
            <a:off x="2529009" y="2462645"/>
            <a:ext cx="2286000" cy="193271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ハリソン博士</a:t>
            </a:r>
          </a:p>
        </p:txBody>
      </p:sp>
      <p:sp>
        <p:nvSpPr>
          <p:cNvPr id="3" name="楕円 2">
            <a:extLst>
              <a:ext uri="{FF2B5EF4-FFF2-40B4-BE49-F238E27FC236}">
                <a16:creationId xmlns:a16="http://schemas.microsoft.com/office/drawing/2014/main" id="{48CF37E5-291F-21EB-B174-04B658CF6EB8}"/>
              </a:ext>
            </a:extLst>
          </p:cNvPr>
          <p:cNvSpPr/>
          <p:nvPr/>
        </p:nvSpPr>
        <p:spPr>
          <a:xfrm>
            <a:off x="7142573" y="2389354"/>
            <a:ext cx="2286000" cy="19327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t>██████</a:t>
            </a:r>
            <a:endParaRPr kumimoji="1" lang="ja-JP" altLang="en-US" dirty="0"/>
          </a:p>
        </p:txBody>
      </p:sp>
      <p:sp>
        <p:nvSpPr>
          <p:cNvPr id="6" name="正方形/長方形 5">
            <a:extLst>
              <a:ext uri="{FF2B5EF4-FFF2-40B4-BE49-F238E27FC236}">
                <a16:creationId xmlns:a16="http://schemas.microsoft.com/office/drawing/2014/main" id="{22245B9E-E3AD-DF77-4AA4-0E2F78C411C5}"/>
              </a:ext>
            </a:extLst>
          </p:cNvPr>
          <p:cNvSpPr/>
          <p:nvPr/>
        </p:nvSpPr>
        <p:spPr>
          <a:xfrm>
            <a:off x="1011936" y="43982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ln w="28575">
                  <a:solidFill>
                    <a:srgbClr val="D6DBDE"/>
                  </a:solidFill>
                  <a:prstDash val="lgDash"/>
                </a:ln>
                <a:solidFill>
                  <a:srgbClr val="D6DBDE"/>
                </a:solidFill>
              </a:rPr>
              <a:t>取り押さえろ！ そいつ</a:t>
            </a:r>
            <a:r>
              <a:rPr lang="ja-JP" altLang="en-US" sz="2800" dirty="0">
                <a:ln w="28575">
                  <a:solidFill>
                    <a:srgbClr val="FF0000"/>
                  </a:solidFill>
                  <a:prstDash val="lgDash"/>
                </a:ln>
                <a:solidFill>
                  <a:srgbClr val="FF0000"/>
                </a:solidFill>
              </a:rPr>
              <a:t>ら</a:t>
            </a:r>
            <a:r>
              <a:rPr lang="ja-JP" altLang="en-US" sz="2800" dirty="0">
                <a:ln w="28575">
                  <a:solidFill>
                    <a:srgbClr val="D6DBDE"/>
                  </a:solidFill>
                  <a:prstDash val="lgDash"/>
                </a:ln>
                <a:solidFill>
                  <a:srgbClr val="D6DBDE"/>
                </a:solidFill>
              </a:rPr>
              <a:t>を此処から連れ出せ。記憶処理を施すんだ、それとあのクソッたれレコーダーを止めてこい。</a:t>
            </a:r>
            <a:endParaRPr kumimoji="1" lang="ja-JP" altLang="en-US" sz="2800" dirty="0">
              <a:ln w="28575">
                <a:solidFill>
                  <a:srgbClr val="D6DBDE"/>
                </a:solidFill>
                <a:prstDash val="lgDash"/>
              </a:ln>
              <a:solidFill>
                <a:srgbClr val="D6DBDE"/>
              </a:solidFill>
            </a:endParaRPr>
          </a:p>
        </p:txBody>
      </p:sp>
    </p:spTree>
    <p:extLst>
      <p:ext uri="{BB962C8B-B14F-4D97-AF65-F5344CB8AC3E}">
        <p14:creationId xmlns:p14="http://schemas.microsoft.com/office/powerpoint/2010/main" val="743216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30"/>
                                  </p:iterate>
                                  <p:childTnLst>
                                    <p:set>
                                      <p:cBhvr>
                                        <p:cTn id="8" dur="1" fill="hold">
                                          <p:stCondLst>
                                            <p:cond delay="0"/>
                                          </p:stCondLst>
                                        </p:cTn>
                                        <p:tgtEl>
                                          <p:spTgt spid="6"/>
                                        </p:tgtEl>
                                        <p:attrNameLst>
                                          <p:attrName>style.visibility</p:attrName>
                                        </p:attrNameLst>
                                      </p:cBhvr>
                                      <p:to>
                                        <p:strVal val="visible"/>
                                      </p:to>
                                    </p:set>
                                  </p:childTnLst>
                                </p:cTn>
                              </p:par>
                              <p:par>
                                <p:cTn id="9" presetID="0" presetClass="path" presetSubtype="0" repeatCount="indefinite" fill="hold" grpId="0" nodeType="withEffect">
                                  <p:stCondLst>
                                    <p:cond delay="0"/>
                                  </p:stCondLst>
                                  <p:childTnLst>
                                    <p:animMotion origin="layout" path="M 0.02721 -0.025 L 0.02721 -0.025 C 0.02122 -0.01759 0.01588 -0.00741 0.00911 -0.00278 C 0.00299 0.00162 -0.00391 -0.00023 -0.01029 0.00139 L -0.03529 0.00741 C -0.03607 0.0206 -0.04089 0.04792 -0.02162 0.04167 C -0.003 0.03565 0.02239 -0.00231 0.0375 -0.02291 C 0.04153 -0.0412 0.04661 -0.05393 0.01588 -0.04514 C 0.00442 -0.0419 -0.02526 0.0044 -0.03308 0.01551 C -0.03451 0.02222 -0.03698 0.02847 -0.0375 0.03565 C -0.0388 0.05162 -0.02188 0.0544 -0.0194 0.05602 C -0.00716 0.05371 0.04427 0.05209 0.05794 0.02755 C 0.06302 0.01852 0.0595 0.00209 0.06015 -0.01088 C 0.0263 -0.02893 0.01705 -0.03796 -0.02162 -0.03704 C -0.03125 -0.0368 -0.04063 -0.03032 -0.05 -0.02685 C -0.04857 -0.02153 -0.04844 -0.01389 -0.04558 -0.01088 C -0.0099 0.02616 -0.00443 0.0213 0.03294 0.02963 C 0.03633 0.02824 0.04127 0.03079 0.0431 0.0257 C 0.04531 0.01991 0.04505 0.00949 0.04205 0.00533 C 0.03099 -0.00903 0.01705 -0.01481 0.00455 -0.025 C -0.00456 -0.01829 -0.01901 -0.02083 -0.02279 -0.00463 C -0.03021 0.02662 -0.00951 0.03843 2.70833E-6 0.04584 C 0.00755 0.03704 0.01549 0.0294 0.02265 0.01945 C 0.02552 0.01574 0.03008 0.01158 0.02955 0.00533 C 0.02825 -0.00764 0.02187 -0.01759 0.0181 -0.02893 L 0.00794 -0.02685 C 0.00338 -0.02129 0.00286 -0.00509 0.00221 0.00347 C 0.0026 0.00602 0.00234 0.00926 0.00338 0.01134 C 0.00442 0.01366 0.00716 0.01829 0.00794 0.01551 C 0.00989 0.00834 0.00872 -0.00069 0.00911 -0.00879 C 0.00833 -0.01412 0.00924 -0.02153 0.00677 -0.025 C 0.00521 -0.02708 0.00508 -0.01829 0.00455 -0.01481 C 0.0039 -0.01157 0.00338 -0.00463 0.00338 -0.00463 L 0.00338 -0.00463 L 0.00338 -0.00463 L 0.00338 -0.00463 " pathEditMode="relative" ptsTypes="AAAAAAAAAAAAAAAAAAAAAAAAAAAAAAAAAAAA">
                                      <p:cBhvr>
                                        <p:cTn id="10" dur="35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2316.1 </a:t>
            </a:r>
            <a:r>
              <a:rPr lang="ja-JP" altLang="en-US" sz="6000" dirty="0">
                <a:ln w="69850" cap="rnd" cmpd="sng">
                  <a:solidFill>
                    <a:srgbClr val="FF0000">
                      <a:alpha val="88000"/>
                    </a:srgbClr>
                  </a:solidFill>
                  <a:prstDash val="lgDashDotDot"/>
                  <a:bevel/>
                </a:ln>
                <a:solidFill>
                  <a:srgbClr val="FF0000"/>
                </a:solidFill>
              </a:rPr>
              <a:t>インタビューログ</a:t>
            </a:r>
          </a:p>
        </p:txBody>
      </p:sp>
      <p:sp>
        <p:nvSpPr>
          <p:cNvPr id="5" name="正方形/長方形 4">
            <a:extLst>
              <a:ext uri="{FF2B5EF4-FFF2-40B4-BE49-F238E27FC236}">
                <a16:creationId xmlns:a16="http://schemas.microsoft.com/office/drawing/2014/main" id="{D7D1C21D-6F1D-A926-E5AE-F0E783399EDB}"/>
              </a:ext>
            </a:extLst>
          </p:cNvPr>
          <p:cNvSpPr/>
          <p:nvPr/>
        </p:nvSpPr>
        <p:spPr>
          <a:xfrm>
            <a:off x="859536" y="4245864"/>
            <a:ext cx="10393680" cy="230124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3200" dirty="0">
                <a:ln w="38100">
                  <a:solidFill>
                    <a:schemeClr val="accent6">
                      <a:lumMod val="50000"/>
                    </a:schemeClr>
                  </a:solidFill>
                  <a:prstDash val="lgDash"/>
                </a:ln>
                <a:solidFill>
                  <a:schemeClr val="accent6">
                    <a:lumMod val="50000"/>
                  </a:schemeClr>
                </a:solidFill>
              </a:rPr>
              <a:t>[</a:t>
            </a:r>
            <a:r>
              <a:rPr lang="ja-JP" altLang="en-US" sz="3200" dirty="0">
                <a:ln w="38100">
                  <a:solidFill>
                    <a:schemeClr val="accent6">
                      <a:lumMod val="50000"/>
                    </a:schemeClr>
                  </a:solidFill>
                  <a:prstDash val="lgDash"/>
                </a:ln>
                <a:solidFill>
                  <a:schemeClr val="accent6">
                    <a:lumMod val="50000"/>
                  </a:schemeClr>
                </a:solidFill>
              </a:rPr>
              <a:t>記録終了</a:t>
            </a:r>
            <a:r>
              <a:rPr lang="en-US" altLang="ja-JP" sz="3200" dirty="0">
                <a:ln w="38100">
                  <a:solidFill>
                    <a:schemeClr val="accent6">
                      <a:lumMod val="50000"/>
                    </a:schemeClr>
                  </a:solidFill>
                  <a:prstDash val="lgDash"/>
                </a:ln>
                <a:solidFill>
                  <a:schemeClr val="accent6">
                    <a:lumMod val="50000"/>
                  </a:schemeClr>
                </a:solidFill>
              </a:rPr>
              <a:t>]</a:t>
            </a:r>
            <a:endParaRPr kumimoji="1" lang="ja-JP" altLang="en-US" sz="3200" dirty="0">
              <a:ln w="38100">
                <a:solidFill>
                  <a:schemeClr val="accent6">
                    <a:lumMod val="50000"/>
                  </a:schemeClr>
                </a:solidFill>
                <a:prstDash val="lgDash"/>
              </a:ln>
              <a:solidFill>
                <a:schemeClr val="accent6">
                  <a:lumMod val="50000"/>
                </a:schemeClr>
              </a:solidFill>
            </a:endParaRPr>
          </a:p>
        </p:txBody>
      </p:sp>
    </p:spTree>
    <p:extLst>
      <p:ext uri="{BB962C8B-B14F-4D97-AF65-F5344CB8AC3E}">
        <p14:creationId xmlns:p14="http://schemas.microsoft.com/office/powerpoint/2010/main" val="150320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1C984CE0-77F2-2651-56FB-BF138B95F347}"/>
              </a:ext>
            </a:extLst>
          </p:cNvPr>
          <p:cNvSpPr>
            <a:spLocks noChangeArrowheads="1"/>
          </p:cNvSpPr>
          <p:nvPr/>
        </p:nvSpPr>
        <p:spPr bwMode="auto">
          <a:xfrm>
            <a:off x="0" y="684212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B2F85CC6-DB4F-B5BD-6439-F61F9398D671}"/>
              </a:ext>
            </a:extLst>
          </p:cNvPr>
          <p:cNvSpPr/>
          <p:nvPr/>
        </p:nvSpPr>
        <p:spPr>
          <a:xfrm>
            <a:off x="838200" y="1670538"/>
            <a:ext cx="10515600" cy="26904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お使いの端末のマイクにゆっくり、はっきりと、次のフレーズを繰り返してください。</a:t>
            </a:r>
            <a:endPar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私は水中の死体に見覚えがありません。</a:t>
            </a:r>
          </a:p>
        </p:txBody>
      </p:sp>
      <p:sp>
        <p:nvSpPr>
          <p:cNvPr id="14" name="楕円 13">
            <a:extLst>
              <a:ext uri="{FF2B5EF4-FFF2-40B4-BE49-F238E27FC236}">
                <a16:creationId xmlns:a16="http://schemas.microsoft.com/office/drawing/2014/main" id="{4BC8A3F2-DA58-10B7-0939-D8AEAC31A358}"/>
              </a:ext>
            </a:extLst>
          </p:cNvPr>
          <p:cNvSpPr/>
          <p:nvPr/>
        </p:nvSpPr>
        <p:spPr>
          <a:xfrm>
            <a:off x="4536831" y="3429000"/>
            <a:ext cx="721824" cy="7218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FF0000"/>
                </a:solidFill>
                <a:effectLst/>
                <a:uLnTx/>
                <a:uFillTx/>
                <a:latin typeface="游ゴシック" panose="02110004020202020204"/>
                <a:ea typeface="游ゴシック" panose="020B0400000000000000" pitchFamily="50" charset="-128"/>
                <a:cs typeface="+mn-cs"/>
              </a:rPr>
              <a:t>🎙</a:t>
            </a:r>
          </a:p>
        </p:txBody>
      </p:sp>
      <p:sp>
        <p:nvSpPr>
          <p:cNvPr id="15" name="正方形/長方形 14">
            <a:extLst>
              <a:ext uri="{FF2B5EF4-FFF2-40B4-BE49-F238E27FC236}">
                <a16:creationId xmlns:a16="http://schemas.microsoft.com/office/drawing/2014/main" id="{C2FDF772-C2E8-A652-9CBC-19BE790605FE}"/>
              </a:ext>
            </a:extLst>
          </p:cNvPr>
          <p:cNvSpPr/>
          <p:nvPr/>
        </p:nvSpPr>
        <p:spPr>
          <a:xfrm>
            <a:off x="5701553" y="3534655"/>
            <a:ext cx="4157062" cy="6161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私は水中の死体に見覚えがあります</a:t>
            </a:r>
          </a:p>
        </p:txBody>
      </p:sp>
      <p:sp>
        <p:nvSpPr>
          <p:cNvPr id="19" name="テキスト ボックス 18">
            <a:extLst>
              <a:ext uri="{FF2B5EF4-FFF2-40B4-BE49-F238E27FC236}">
                <a16:creationId xmlns:a16="http://schemas.microsoft.com/office/drawing/2014/main" id="{5B095398-D6E9-0C9F-7224-2952A099338D}"/>
              </a:ext>
            </a:extLst>
          </p:cNvPr>
          <p:cNvSpPr txBox="1"/>
          <p:nvPr/>
        </p:nvSpPr>
        <p:spPr>
          <a:xfrm>
            <a:off x="2812356" y="4766230"/>
            <a:ext cx="6808054" cy="1200329"/>
          </a:xfrm>
          <a:prstGeom prst="rect">
            <a:avLst/>
          </a:prstGeom>
          <a:noFill/>
        </p:spPr>
        <p:txBody>
          <a:bodyPr wrap="square">
            <a:spAutoFit/>
          </a:bodyPr>
          <a:lstStyle/>
          <a:p>
            <a:pPr lvl="0"/>
            <a:r>
              <a:rPr lang="en-US" altLang="ja-JP" b="1" dirty="0">
                <a:solidFill>
                  <a:srgbClr val="FF0000"/>
                </a:solidFill>
              </a:rPr>
              <a:t>[✘] </a:t>
            </a:r>
            <a:r>
              <a:rPr lang="ja-JP" altLang="en-US" b="1" dirty="0">
                <a:solidFill>
                  <a:srgbClr val="FF0000"/>
                </a:solidFill>
              </a:rPr>
              <a:t>検証が不十分です。ユーザーの</a:t>
            </a:r>
            <a:r>
              <a:rPr lang="en-US" altLang="ja-JP" b="1" dirty="0">
                <a:solidFill>
                  <a:srgbClr val="FF0000"/>
                </a:solidFill>
              </a:rPr>
              <a:t>CRV</a:t>
            </a:r>
            <a:r>
              <a:rPr lang="ja-JP" altLang="en-US" b="1" dirty="0">
                <a:solidFill>
                  <a:srgbClr val="FF0000"/>
                </a:solidFill>
              </a:rPr>
              <a:t>は許容範囲内にありません。ユーザーの</a:t>
            </a:r>
            <a:r>
              <a:rPr lang="en-US" altLang="ja-JP" b="1" dirty="0">
                <a:solidFill>
                  <a:srgbClr val="FF0000"/>
                </a:solidFill>
              </a:rPr>
              <a:t>CRV</a:t>
            </a:r>
            <a:r>
              <a:rPr lang="ja-JP" altLang="en-US" b="1" dirty="0">
                <a:solidFill>
                  <a:srgbClr val="FF0000"/>
                </a:solidFill>
              </a:rPr>
              <a:t>は活動状態の認識災害に影響を受けています。そのまま動かないでください、あなたのサイトの医療スタッ</a:t>
            </a:r>
            <a:r>
              <a:rPr lang="en-US" altLang="ja-JP" b="1" dirty="0">
                <a:solidFill>
                  <a:srgbClr val="FF0000"/>
                </a:solidFill>
              </a:rPr>
              <a:t>[''///afe44/25\23</a:t>
            </a:r>
            <a:r>
              <a:rPr lang="ja-JP" altLang="en-US" b="1" dirty="0">
                <a:solidFill>
                  <a:srgbClr val="FF0000"/>
                </a:solidFill>
              </a:rPr>
              <a:t>が間もなく到着します。</a:t>
            </a:r>
            <a:endParaRPr kumimoji="1" lang="ja-JP" altLang="en-US" sz="1800" b="1" i="0" u="none" strike="noStrike" kern="1200" cap="none" spc="0" normalizeH="0" baseline="0" noProof="0" dirty="0">
              <a:ln>
                <a:noFill/>
              </a:ln>
              <a:solidFill>
                <a:srgbClr val="FF0000"/>
              </a:solidFill>
              <a:effectLst/>
              <a:uLnTx/>
              <a:uFillTx/>
              <a:latin typeface="游ゴシック" panose="02110004020202020204"/>
              <a:ea typeface="游ゴシック" panose="020B0400000000000000" pitchFamily="50" charset="-128"/>
            </a:endParaRPr>
          </a:p>
        </p:txBody>
      </p:sp>
      <p:sp>
        <p:nvSpPr>
          <p:cNvPr id="4" name="タイトル 3">
            <a:extLst>
              <a:ext uri="{FF2B5EF4-FFF2-40B4-BE49-F238E27FC236}">
                <a16:creationId xmlns:a16="http://schemas.microsoft.com/office/drawing/2014/main" id="{F81AA260-C9B9-8CBA-9147-EF2ECFB910BE}"/>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2607676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advTm="0">
        <p159:morph option="byObject"/>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6" presetClass="emph" presetSubtype="0" repeatCount="indefinite" autoRev="1" fill="hold" grpId="1" nodeType="afterEffect">
                                  <p:stCondLst>
                                    <p:cond delay="0"/>
                                  </p:stCondLst>
                                  <p:childTnLst>
                                    <p:animScale>
                                      <p:cBhvr>
                                        <p:cTn id="15" dur="300" fill="hold"/>
                                        <p:tgtEl>
                                          <p:spTgt spid="14"/>
                                        </p:tgtEl>
                                      </p:cBhvr>
                                      <p:by x="150000" y="150000"/>
                                    </p:animScale>
                                  </p:childTnLst>
                                </p:cTn>
                              </p:par>
                              <p:par>
                                <p:cTn id="16" presetID="1" presetClass="entr" presetSubtype="0" fill="hold" grpId="0" nodeType="withEffect">
                                  <p:stCondLst>
                                    <p:cond delay="0"/>
                                  </p:stCondLst>
                                  <p:iterate type="lt">
                                    <p:tmAbs val="30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5001"/>
                            </p:stCondLst>
                            <p:childTnLst>
                              <p:par>
                                <p:cTn id="19" presetID="1" presetClass="entr" presetSubtype="0" fill="hold" grpId="0" nodeType="afterEffect">
                                  <p:stCondLst>
                                    <p:cond delay="0"/>
                                  </p:stCondLst>
                                  <p:iterate type="lt">
                                    <p:tmAbs val="40"/>
                                  </p:iterate>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1C984CE0-77F2-2651-56FB-BF138B95F347}"/>
              </a:ext>
            </a:extLst>
          </p:cNvPr>
          <p:cNvSpPr>
            <a:spLocks noChangeArrowheads="1"/>
          </p:cNvSpPr>
          <p:nvPr/>
        </p:nvSpPr>
        <p:spPr bwMode="auto">
          <a:xfrm>
            <a:off x="0" y="684212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3" name="正方形/長方形 12">
            <a:extLst>
              <a:ext uri="{FF2B5EF4-FFF2-40B4-BE49-F238E27FC236}">
                <a16:creationId xmlns:a16="http://schemas.microsoft.com/office/drawing/2014/main" id="{B2F85CC6-DB4F-B5BD-6439-F61F9398D671}"/>
              </a:ext>
            </a:extLst>
          </p:cNvPr>
          <p:cNvSpPr/>
          <p:nvPr/>
        </p:nvSpPr>
        <p:spPr>
          <a:xfrm>
            <a:off x="838200" y="1670538"/>
            <a:ext cx="11087100" cy="2690447"/>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2000" dirty="0">
                <a:ln w="28575" cap="rnd" cmpd="sng">
                  <a:solidFill>
                    <a:srgbClr val="FF0000">
                      <a:alpha val="88000"/>
                    </a:srgbClr>
                  </a:solidFill>
                  <a:prstDash val="lgDashDotDot"/>
                  <a:bevel/>
                </a:ln>
                <a:solidFill>
                  <a:srgbClr val="FF0000"/>
                </a:solidFill>
              </a:rPr>
              <a:t>お使いの端末のマイクにゆっくり</a:t>
            </a:r>
            <a:r>
              <a:rPr lang="en-US" altLang="ja-JP" sz="2000" dirty="0">
                <a:ln w="28575" cap="rnd" cmpd="sng">
                  <a:solidFill>
                    <a:srgbClr val="FF0000">
                      <a:alpha val="88000"/>
                    </a:srgbClr>
                  </a:solidFill>
                  <a:prstDash val="lgDashDotDot"/>
                  <a:bevel/>
                </a:ln>
                <a:solidFill>
                  <a:srgbClr val="FF0000"/>
                </a:solidFill>
              </a:rPr>
              <a:t>12][[:</a:t>
            </a:r>
            <a:r>
              <a:rPr lang="ja-JP" altLang="en-US" sz="2000" dirty="0">
                <a:ln w="28575" cap="rnd" cmpd="sng">
                  <a:solidFill>
                    <a:srgbClr val="FF0000">
                      <a:alpha val="88000"/>
                    </a:srgbClr>
                  </a:solidFill>
                  <a:prstDash val="lgDashDotDot"/>
                  <a:bevel/>
                </a:ln>
                <a:solidFill>
                  <a:srgbClr val="FF0000"/>
                </a:solidFill>
              </a:rPr>
              <a:t>、</a:t>
            </a:r>
            <a:r>
              <a:rPr lang="en-US" altLang="ja-JP" sz="2000" dirty="0" err="1">
                <a:ln w="28575" cap="rnd" cmpd="sng">
                  <a:solidFill>
                    <a:srgbClr val="FF0000">
                      <a:alpha val="88000"/>
                    </a:srgbClr>
                  </a:solidFill>
                  <a:prstDash val="lgDashDotDot"/>
                  <a:bevel/>
                </a:ln>
                <a:solidFill>
                  <a:srgbClr val="FF0000"/>
                </a:solidFill>
              </a:rPr>
              <a:t>qe</a:t>
            </a:r>
            <a:r>
              <a:rPr lang="en-US" altLang="ja-JP" sz="2000" dirty="0">
                <a:ln w="28575" cap="rnd" cmpd="sng">
                  <a:solidFill>
                    <a:srgbClr val="FF0000">
                      <a:alpha val="88000"/>
                    </a:srgbClr>
                  </a:solidFill>
                  <a:prstDash val="lgDashDotDot"/>
                  <a:bevel/>
                </a:ln>
                <a:solidFill>
                  <a:srgbClr val="FF0000"/>
                </a:solidFill>
              </a:rPr>
              <a:t>###</a:t>
            </a:r>
            <a:r>
              <a:rPr lang="ja-JP" altLang="en-US" sz="2000" dirty="0">
                <a:ln w="28575" cap="rnd" cmpd="sng">
                  <a:solidFill>
                    <a:srgbClr val="FF0000">
                      <a:alpha val="88000"/>
                    </a:srgbClr>
                  </a:solidFill>
                  <a:prstDash val="lgDashDotDot"/>
                  <a:bevel/>
                </a:ln>
                <a:solidFill>
                  <a:srgbClr val="FF0000"/>
                </a:solidFill>
              </a:rPr>
              <a:t>っきりと、次のフレーズを繰り返してください。</a:t>
            </a:r>
            <a:endParaRPr lang="en-US" altLang="ja-JP" sz="2000" dirty="0">
              <a:ln w="28575" cap="rnd" cmpd="sng">
                <a:solidFill>
                  <a:srgbClr val="FF0000">
                    <a:alpha val="88000"/>
                  </a:srgbClr>
                </a:solidFill>
                <a:prstDash val="lgDashDotDot"/>
                <a:bevel/>
              </a:ln>
              <a:solidFill>
                <a:srgbClr val="FF0000"/>
              </a:solidFill>
            </a:endParaRPr>
          </a:p>
          <a:p>
            <a:pPr algn="ctr"/>
            <a:r>
              <a:rPr lang="ja-JP" altLang="en-US" sz="2000" dirty="0">
                <a:ln w="28575" cap="rnd" cmpd="sng">
                  <a:solidFill>
                    <a:srgbClr val="FF0000">
                      <a:alpha val="88000"/>
                    </a:srgbClr>
                  </a:solidFill>
                  <a:prstDash val="lgDashDotDot"/>
                  <a:bevel/>
                </a:ln>
                <a:solidFill>
                  <a:srgbClr val="FF0000"/>
                </a:solidFill>
              </a:rPr>
              <a:t>私は水中の死体に見覚えが</a:t>
            </a:r>
            <a:r>
              <a:rPr lang="en-US" altLang="ja-JP" sz="2000" dirty="0">
                <a:ln w="28575" cap="rnd" cmpd="sng">
                  <a:solidFill>
                    <a:srgbClr val="FF0000">
                      <a:alpha val="88000"/>
                    </a:srgbClr>
                  </a:solidFill>
                  <a:prstDash val="lgDashDotDot"/>
                  <a:bevel/>
                </a:ln>
                <a:solidFill>
                  <a:srgbClr val="FF0000"/>
                </a:solidFill>
              </a:rPr>
              <a:t>53:2]]</a:t>
            </a:r>
            <a:r>
              <a:rPr lang="ja-JP" altLang="en-US" sz="2000" dirty="0">
                <a:ln w="28575" cap="rnd" cmpd="sng">
                  <a:solidFill>
                    <a:srgbClr val="FF0000">
                      <a:alpha val="88000"/>
                    </a:srgbClr>
                  </a:solidFill>
                  <a:prstDash val="lgDashDotDot"/>
                  <a:bevel/>
                </a:ln>
                <a:solidFill>
                  <a:srgbClr val="FF0000"/>
                </a:solidFill>
              </a:rPr>
              <a:t>ませ</a:t>
            </a:r>
            <a:r>
              <a:rPr lang="en-US" altLang="ja-JP" sz="2000" dirty="0">
                <a:ln w="28575" cap="rnd" cmpd="sng">
                  <a:solidFill>
                    <a:srgbClr val="FF0000">
                      <a:alpha val="88000"/>
                    </a:srgbClr>
                  </a:solidFill>
                  <a:prstDash val="lgDashDotDot"/>
                  <a:bevel/>
                </a:ln>
                <a:solidFill>
                  <a:srgbClr val="FF0000"/>
                </a:solidFill>
              </a:rPr>
              <a:t>[[/35”</a:t>
            </a:r>
            <a:r>
              <a:rPr lang="ja-JP" altLang="en-US" sz="2000" dirty="0">
                <a:ln w="28575" cap="rnd" cmpd="sng">
                  <a:solidFill>
                    <a:srgbClr val="FF0000">
                      <a:alpha val="88000"/>
                    </a:srgbClr>
                  </a:solidFill>
                  <a:prstDash val="lgDashDotDot"/>
                  <a:bevel/>
                </a:ln>
                <a:solidFill>
                  <a:srgbClr val="FF0000"/>
                </a:solidFill>
              </a:rPr>
              <a:t>ん。</a:t>
            </a:r>
          </a:p>
        </p:txBody>
      </p:sp>
      <p:sp>
        <p:nvSpPr>
          <p:cNvPr id="14" name="楕円 13">
            <a:extLst>
              <a:ext uri="{FF2B5EF4-FFF2-40B4-BE49-F238E27FC236}">
                <a16:creationId xmlns:a16="http://schemas.microsoft.com/office/drawing/2014/main" id="{4BC8A3F2-DA58-10B7-0939-D8AEAC31A358}"/>
              </a:ext>
            </a:extLst>
          </p:cNvPr>
          <p:cNvSpPr/>
          <p:nvPr/>
        </p:nvSpPr>
        <p:spPr>
          <a:xfrm>
            <a:off x="4536831" y="3429000"/>
            <a:ext cx="721824" cy="721824"/>
          </a:xfrm>
          <a:prstGeom prst="ellipse">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2000" dirty="0">
                <a:ln w="28575" cap="rnd" cmpd="sng">
                  <a:solidFill>
                    <a:srgbClr val="FF0000">
                      <a:alpha val="88000"/>
                    </a:srgbClr>
                  </a:solidFill>
                  <a:prstDash val="lgDashDotDot"/>
                  <a:bevel/>
                </a:ln>
                <a:solidFill>
                  <a:srgbClr val="FF0000"/>
                </a:solidFill>
              </a:rPr>
              <a:t>🎙</a:t>
            </a:r>
          </a:p>
        </p:txBody>
      </p:sp>
      <p:sp>
        <p:nvSpPr>
          <p:cNvPr id="15" name="正方形/長方形 14">
            <a:extLst>
              <a:ext uri="{FF2B5EF4-FFF2-40B4-BE49-F238E27FC236}">
                <a16:creationId xmlns:a16="http://schemas.microsoft.com/office/drawing/2014/main" id="{C2FDF772-C2E8-A652-9CBC-19BE790605FE}"/>
              </a:ext>
            </a:extLst>
          </p:cNvPr>
          <p:cNvSpPr/>
          <p:nvPr/>
        </p:nvSpPr>
        <p:spPr>
          <a:xfrm>
            <a:off x="5701552" y="3534655"/>
            <a:ext cx="5563348" cy="616169"/>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2000" dirty="0">
                <a:ln w="28575" cap="rnd" cmpd="sng">
                  <a:solidFill>
                    <a:srgbClr val="FF0000">
                      <a:alpha val="88000"/>
                    </a:srgbClr>
                  </a:solidFill>
                  <a:prstDash val="lgDashDotDot"/>
                  <a:bevel/>
                </a:ln>
                <a:solidFill>
                  <a:srgbClr val="FF0000"/>
                </a:solidFill>
              </a:rPr>
              <a:t>私は水中死体に見覚え</a:t>
            </a:r>
            <a:r>
              <a:rPr lang="en-US" altLang="ja-JP" sz="2000" dirty="0">
                <a:ln w="28575" cap="rnd" cmpd="sng">
                  <a:solidFill>
                    <a:srgbClr val="FF0000">
                      <a:alpha val="88000"/>
                    </a:srgbClr>
                  </a:solidFill>
                  <a:prstDash val="lgDashDotDot"/>
                  <a:bevel/>
                </a:ln>
                <a:solidFill>
                  <a:srgbClr val="FF0000"/>
                </a:solidFill>
              </a:rPr>
              <a:t>.</a:t>
            </a:r>
            <a:r>
              <a:rPr lang="en-US" altLang="ja-JP" sz="2000" dirty="0" err="1">
                <a:ln w="28575" cap="rnd" cmpd="sng">
                  <a:solidFill>
                    <a:srgbClr val="FF0000">
                      <a:alpha val="88000"/>
                    </a:srgbClr>
                  </a:solidFill>
                  <a:prstDash val="lgDashDotDot"/>
                  <a:bevel/>
                </a:ln>
                <a:solidFill>
                  <a:srgbClr val="FF0000"/>
                </a:solidFill>
              </a:rPr>
              <a:t>epc</a:t>
            </a:r>
            <a:r>
              <a:rPr lang="en-US" altLang="ja-JP" sz="2000" dirty="0">
                <a:ln w="28575" cap="rnd" cmpd="sng">
                  <a:solidFill>
                    <a:srgbClr val="FF0000">
                      <a:alpha val="88000"/>
                    </a:srgbClr>
                  </a:solidFill>
                  <a:prstDash val="lgDashDotDot"/>
                  <a:bevel/>
                </a:ln>
                <a:solidFill>
                  <a:srgbClr val="FF0000"/>
                </a:solidFill>
              </a:rPr>
              <a:t>@</a:t>
            </a:r>
            <a:r>
              <a:rPr lang="ja-JP" altLang="en-US" sz="2000" dirty="0">
                <a:ln w="28575" cap="rnd" cmpd="sng">
                  <a:solidFill>
                    <a:srgbClr val="FF0000">
                      <a:alpha val="88000"/>
                    </a:srgbClr>
                  </a:solidFill>
                  <a:prstDash val="lgDashDotDot"/>
                  <a:bevel/>
                </a:ln>
                <a:solidFill>
                  <a:srgbClr val="FF0000"/>
                </a:solidFill>
              </a:rPr>
              <a:t>があります</a:t>
            </a:r>
          </a:p>
        </p:txBody>
      </p:sp>
      <p:sp>
        <p:nvSpPr>
          <p:cNvPr id="19" name="テキスト ボックス 18">
            <a:extLst>
              <a:ext uri="{FF2B5EF4-FFF2-40B4-BE49-F238E27FC236}">
                <a16:creationId xmlns:a16="http://schemas.microsoft.com/office/drawing/2014/main" id="{5B095398-D6E9-0C9F-7224-2952A099338D}"/>
              </a:ext>
            </a:extLst>
          </p:cNvPr>
          <p:cNvSpPr txBox="1"/>
          <p:nvPr/>
        </p:nvSpPr>
        <p:spPr>
          <a:xfrm>
            <a:off x="1659430" y="4656841"/>
            <a:ext cx="8084244" cy="163121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t>[✘] </a:t>
            </a:r>
            <a:r>
              <a:rPr lang="ja-JP" altLang="en-US" dirty="0"/>
              <a:t>検証が不十分です。ユーザーの</a:t>
            </a:r>
            <a:r>
              <a:rPr lang="en-US" altLang="ja-JP" dirty="0"/>
              <a:t>:::*</a:t>
            </a:r>
            <a:r>
              <a:rPr lang="ja-JP" altLang="en-US" dirty="0"/>
              <a:t>範囲内にありません。ユーザーの</a:t>
            </a:r>
            <a:r>
              <a:rPr lang="en-US" altLang="ja-JP" dirty="0"/>
              <a:t>CRV</a:t>
            </a:r>
            <a:r>
              <a:rPr lang="ja-JP" altLang="en-US" dirty="0"/>
              <a:t>は活動状態の認識</a:t>
            </a:r>
            <a:r>
              <a:rPr lang="en-US" altLang="ja-JP" dirty="0" err="1"/>
              <a:t>a,vea</a:t>
            </a:r>
            <a:r>
              <a:rPr lang="en-US" altLang="ja-JP" dirty="0"/>
              <a:t>\:,pw@:</a:t>
            </a:r>
            <a:r>
              <a:rPr lang="en-US" altLang="ja-JP" dirty="0" err="1"/>
              <a:t>a,c</a:t>
            </a:r>
            <a:r>
              <a:rPr lang="en-US" altLang="ja-JP" dirty="0"/>
              <a:t>]]]]</a:t>
            </a:r>
            <a:r>
              <a:rPr lang="ja-JP" altLang="en-US" dirty="0"/>
              <a:t>災害に影響を受けています。そのまま動か</a:t>
            </a:r>
            <a:r>
              <a:rPr lang="en-US" altLang="ja-JP" dirty="0"/>
              <a:t>$$$</a:t>
            </a:r>
            <a:r>
              <a:rPr lang="ja-JP" altLang="en-US" dirty="0"/>
              <a:t>でください、あなたのサイトの医療スタッ</a:t>
            </a:r>
            <a:r>
              <a:rPr lang="en-US" altLang="ja-JP" dirty="0"/>
              <a:t>[''///afe44/25\23</a:t>
            </a:r>
            <a:r>
              <a:rPr lang="ja-JP" altLang="en-US" dirty="0"/>
              <a:t>が間もなく到着します。</a:t>
            </a:r>
          </a:p>
        </p:txBody>
      </p:sp>
      <p:sp>
        <p:nvSpPr>
          <p:cNvPr id="4" name="タイトル 3">
            <a:extLst>
              <a:ext uri="{FF2B5EF4-FFF2-40B4-BE49-F238E27FC236}">
                <a16:creationId xmlns:a16="http://schemas.microsoft.com/office/drawing/2014/main" id="{F81AA260-C9B9-8CBA-9147-EF2ECFB910BE}"/>
              </a:ext>
            </a:extLst>
          </p:cNvPr>
          <p:cNvSpPr>
            <a:spLocks noGrp="1"/>
          </p:cNvSpPr>
          <p:nvPr>
            <p:ph type="title"/>
          </p:nvPr>
        </p:nvSpPr>
        <p:spPr/>
        <p:txBody>
          <a:bodyPr/>
          <a:lstStyle/>
          <a:p>
            <a:endParaRPr lang="ja-JP" altLang="en-US" dirty="0"/>
          </a:p>
        </p:txBody>
      </p:sp>
    </p:spTree>
    <p:extLst>
      <p:ext uri="{BB962C8B-B14F-4D97-AF65-F5344CB8AC3E}">
        <p14:creationId xmlns:p14="http://schemas.microsoft.com/office/powerpoint/2010/main" val="110824863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Tree>
    <p:extLst>
      <p:ext uri="{BB962C8B-B14F-4D97-AF65-F5344CB8AC3E}">
        <p14:creationId xmlns:p14="http://schemas.microsoft.com/office/powerpoint/2010/main" val="505283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君にはあまり時間が残されていない、はやくそこを立ち去らなきゃならない。湖に戻り、水中に入って、彼らの目を見ろ。あれは君の友達、君のクラスメイトだろう。</a:t>
            </a:r>
          </a:p>
        </p:txBody>
      </p:sp>
    </p:spTree>
    <p:extLst>
      <p:ext uri="{BB962C8B-B14F-4D97-AF65-F5344CB8AC3E}">
        <p14:creationId xmlns:p14="http://schemas.microsoft.com/office/powerpoint/2010/main" val="619724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t>'75</a:t>
            </a:r>
            <a:r>
              <a:rPr lang="ja-JP" altLang="en-US" dirty="0"/>
              <a:t>年の秋、君が若かったころ、一緒に校外学習で湖に行ったじゃないか。覚えてないのかい？ 皆の目を見ろ。彼らが君に語り掛けるのが聞こえているのは分かってる。</a:t>
            </a:r>
          </a:p>
        </p:txBody>
      </p:sp>
    </p:spTree>
    <p:extLst>
      <p:ext uri="{BB962C8B-B14F-4D97-AF65-F5344CB8AC3E}">
        <p14:creationId xmlns:p14="http://schemas.microsoft.com/office/powerpoint/2010/main" val="2686009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88B1D341-7486-939E-ABAD-2EE7EB1D70F4}"/>
              </a:ext>
            </a:extLst>
          </p:cNvPr>
          <p:cNvSpPr/>
          <p:nvPr/>
        </p:nvSpPr>
        <p:spPr>
          <a:xfrm>
            <a:off x="10646" y="1569944"/>
            <a:ext cx="4802841" cy="4491317"/>
          </a:xfrm>
          <a:prstGeom prst="ellipse">
            <a:avLst/>
          </a:prstGeom>
          <a:solidFill>
            <a:schemeClr val="accent1">
              <a:alpha val="40000"/>
            </a:schemeClr>
          </a:solidFill>
          <a:effectLst>
            <a:softEdge rad="101600"/>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4800" dirty="0"/>
              <a:t>Q</a:t>
            </a:r>
            <a:endParaRPr kumimoji="1" lang="ja-JP" altLang="en-US" sz="4800" dirty="0"/>
          </a:p>
        </p:txBody>
      </p:sp>
      <p:sp>
        <p:nvSpPr>
          <p:cNvPr id="4" name="正方形/長方形 3">
            <a:extLst>
              <a:ext uri="{FF2B5EF4-FFF2-40B4-BE49-F238E27FC236}">
                <a16:creationId xmlns:a16="http://schemas.microsoft.com/office/drawing/2014/main" id="{0AE050EB-5EDC-42AF-AEDC-E6CC54405E55}"/>
              </a:ext>
            </a:extLst>
          </p:cNvPr>
          <p:cNvSpPr/>
          <p:nvPr/>
        </p:nvSpPr>
        <p:spPr>
          <a:xfrm>
            <a:off x="0" y="0"/>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a:t>そして、</a:t>
            </a:r>
            <a:r>
              <a:rPr lang="en-US" altLang="ja-JP" sz="4000" dirty="0"/>
              <a:t>Q</a:t>
            </a:r>
            <a:r>
              <a:rPr lang="ja-JP" altLang="en-US" sz="4000" dirty="0"/>
              <a:t>群のほうが</a:t>
            </a:r>
            <a:r>
              <a:rPr lang="en-US" altLang="ja-JP" sz="4000" dirty="0"/>
              <a:t>X</a:t>
            </a:r>
            <a:r>
              <a:rPr lang="ja-JP" altLang="en-US" sz="4000" dirty="0"/>
              <a:t>秒</a:t>
            </a:r>
            <a:r>
              <a:rPr lang="en-US" altLang="ja-JP" sz="4000" dirty="0"/>
              <a:t>S</a:t>
            </a:r>
            <a:r>
              <a:rPr lang="ja-JP" altLang="en-US" sz="4000" dirty="0"/>
              <a:t>群より早くなります。</a:t>
            </a:r>
            <a:endParaRPr lang="en-US" altLang="ja-JP" sz="4000" dirty="0"/>
          </a:p>
        </p:txBody>
      </p:sp>
      <p:pic>
        <p:nvPicPr>
          <p:cNvPr id="7" name="グラフィックス 6" descr="腕時計 単色塗りつぶし">
            <a:extLst>
              <a:ext uri="{FF2B5EF4-FFF2-40B4-BE49-F238E27FC236}">
                <a16:creationId xmlns:a16="http://schemas.microsoft.com/office/drawing/2014/main" id="{D6B2134B-6BE8-AE7B-FA6C-F6B7FB4881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02539" y="3429000"/>
            <a:ext cx="1958788" cy="1958788"/>
          </a:xfrm>
          <a:prstGeom prst="rect">
            <a:avLst/>
          </a:prstGeom>
        </p:spPr>
      </p:pic>
      <p:pic>
        <p:nvPicPr>
          <p:cNvPr id="8" name="グラフィックス 7" descr="腕時計 単色塗りつぶし">
            <a:extLst>
              <a:ext uri="{FF2B5EF4-FFF2-40B4-BE49-F238E27FC236}">
                <a16:creationId xmlns:a16="http://schemas.microsoft.com/office/drawing/2014/main" id="{BBD55DFD-0E8B-1187-0A02-F7EEC98F24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589680"/>
            <a:ext cx="1958788" cy="1958788"/>
          </a:xfrm>
          <a:prstGeom prst="rect">
            <a:avLst/>
          </a:prstGeom>
        </p:spPr>
      </p:pic>
      <p:pic>
        <p:nvPicPr>
          <p:cNvPr id="9" name="グラフィックス 8" descr="腕時計 単色塗りつぶし">
            <a:extLst>
              <a:ext uri="{FF2B5EF4-FFF2-40B4-BE49-F238E27FC236}">
                <a16:creationId xmlns:a16="http://schemas.microsoft.com/office/drawing/2014/main" id="{784D9CD4-7FEF-4CB9-CD3B-D2536A6D17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9700" y="3569074"/>
            <a:ext cx="1958788" cy="1958788"/>
          </a:xfrm>
          <a:prstGeom prst="rect">
            <a:avLst/>
          </a:prstGeom>
        </p:spPr>
      </p:pic>
      <p:pic>
        <p:nvPicPr>
          <p:cNvPr id="10" name="グラフィックス 9" descr="腕時計 単色塗りつぶし">
            <a:extLst>
              <a:ext uri="{FF2B5EF4-FFF2-40B4-BE49-F238E27FC236}">
                <a16:creationId xmlns:a16="http://schemas.microsoft.com/office/drawing/2014/main" id="{61B8BD23-C1AE-F1C4-757F-0B1F114C47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68121" y="2449606"/>
            <a:ext cx="1958788" cy="1958788"/>
          </a:xfrm>
          <a:prstGeom prst="rect">
            <a:avLst/>
          </a:prstGeom>
        </p:spPr>
      </p:pic>
      <p:pic>
        <p:nvPicPr>
          <p:cNvPr id="11" name="グラフィックス 10" descr="腕時計 単色塗りつぶし">
            <a:extLst>
              <a:ext uri="{FF2B5EF4-FFF2-40B4-BE49-F238E27FC236}">
                <a16:creationId xmlns:a16="http://schemas.microsoft.com/office/drawing/2014/main" id="{11E0A67C-B4E8-E845-802E-11D19C99A0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44118" y="2836209"/>
            <a:ext cx="1958788" cy="1958788"/>
          </a:xfrm>
          <a:prstGeom prst="rect">
            <a:avLst/>
          </a:prstGeom>
        </p:spPr>
      </p:pic>
      <p:sp>
        <p:nvSpPr>
          <p:cNvPr id="3" name="楕円 2">
            <a:extLst>
              <a:ext uri="{FF2B5EF4-FFF2-40B4-BE49-F238E27FC236}">
                <a16:creationId xmlns:a16="http://schemas.microsoft.com/office/drawing/2014/main" id="{E6EF8F0D-EA34-903A-AA51-E63203BDDA52}"/>
              </a:ext>
            </a:extLst>
          </p:cNvPr>
          <p:cNvSpPr/>
          <p:nvPr/>
        </p:nvSpPr>
        <p:spPr>
          <a:xfrm>
            <a:off x="7066150" y="1569943"/>
            <a:ext cx="4802841" cy="4491317"/>
          </a:xfrm>
          <a:prstGeom prst="ellipse">
            <a:avLst/>
          </a:prstGeom>
          <a:solidFill>
            <a:srgbClr val="FF0000">
              <a:alpha val="40000"/>
            </a:srgbClr>
          </a:solidFill>
          <a:effectLst>
            <a:softEdge rad="101600"/>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ja-JP" sz="4800" dirty="0"/>
              <a:t>S</a:t>
            </a:r>
            <a:endParaRPr kumimoji="1" lang="ja-JP" altLang="en-US" sz="4800" dirty="0"/>
          </a:p>
        </p:txBody>
      </p:sp>
      <p:cxnSp>
        <p:nvCxnSpPr>
          <p:cNvPr id="12" name="直線矢印コネクタ 11">
            <a:extLst>
              <a:ext uri="{FF2B5EF4-FFF2-40B4-BE49-F238E27FC236}">
                <a16:creationId xmlns:a16="http://schemas.microsoft.com/office/drawing/2014/main" id="{51CBCCA6-48B2-5FBB-D329-036C9EAB444B}"/>
              </a:ext>
            </a:extLst>
          </p:cNvPr>
          <p:cNvCxnSpPr/>
          <p:nvPr/>
        </p:nvCxnSpPr>
        <p:spPr>
          <a:xfrm>
            <a:off x="4988859" y="4548468"/>
            <a:ext cx="1862138"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正方形/長方形 12">
            <a:extLst>
              <a:ext uri="{FF2B5EF4-FFF2-40B4-BE49-F238E27FC236}">
                <a16:creationId xmlns:a16="http://schemas.microsoft.com/office/drawing/2014/main" id="{F9692C4B-AEBB-56F7-882E-90CCB625B42F}"/>
              </a:ext>
            </a:extLst>
          </p:cNvPr>
          <p:cNvSpPr/>
          <p:nvPr/>
        </p:nvSpPr>
        <p:spPr>
          <a:xfrm>
            <a:off x="3647515" y="5169122"/>
            <a:ext cx="4891088" cy="717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000" dirty="0"/>
              <a:t>X</a:t>
            </a:r>
            <a:r>
              <a:rPr lang="ja-JP" altLang="en-US" sz="4000" dirty="0"/>
              <a:t>秒の誤差</a:t>
            </a:r>
            <a:endParaRPr lang="en-US" altLang="ja-JP" sz="4000" dirty="0"/>
          </a:p>
        </p:txBody>
      </p:sp>
    </p:spTree>
    <p:extLst>
      <p:ext uri="{BB962C8B-B14F-4D97-AF65-F5344CB8AC3E}">
        <p14:creationId xmlns:p14="http://schemas.microsoft.com/office/powerpoint/2010/main" val="2851227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59">
        <p159:morph option="byObject"/>
      </p:transition>
    </mc:Choice>
    <mc:Fallback xmlns="">
      <p:transition spd="slow" advTm="759">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これが単なる認識災害だなんて言わせないでくれ。これは彼らの過ち、彼らがこれを引き起こした。俺たちは皆、無垢な子供だった、覚えてないのかい？ そして君だけが去った、君と俺だけかな？ 残りの皆は湖の底で、俺たちが彼らのところに戻ってくるのを待っている、また再び皆でひとつになるために。</a:t>
            </a:r>
          </a:p>
        </p:txBody>
      </p:sp>
    </p:spTree>
    <p:extLst>
      <p:ext uri="{BB962C8B-B14F-4D97-AF65-F5344CB8AC3E}">
        <p14:creationId xmlns:p14="http://schemas.microsoft.com/office/powerpoint/2010/main" val="2865721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皆は俺たちに知ってほしい。俺たちに思い出してもらいたいんだ。目を覚ませ、こん畜生。</a:t>
            </a:r>
            <a:r>
              <a:rPr lang="en-US" altLang="ja-JP" dirty="0"/>
              <a:t>'75</a:t>
            </a:r>
            <a:r>
              <a:rPr lang="ja-JP" altLang="en-US" dirty="0"/>
              <a:t>年の秋を思い出せ。俺たちが卒業するはずだったあの年を。皆に君のことを忘れさせないでくれ。皆が君を呼んでいるのが聞こえないのかい？</a:t>
            </a:r>
          </a:p>
        </p:txBody>
      </p:sp>
    </p:spTree>
    <p:extLst>
      <p:ext uri="{BB962C8B-B14F-4D97-AF65-F5344CB8AC3E}">
        <p14:creationId xmlns:p14="http://schemas.microsoft.com/office/powerpoint/2010/main" val="1870488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p>
        </p:txBody>
      </p:sp>
    </p:spTree>
    <p:extLst>
      <p:ext uri="{BB962C8B-B14F-4D97-AF65-F5344CB8AC3E}">
        <p14:creationId xmlns:p14="http://schemas.microsoft.com/office/powerpoint/2010/main" val="1279552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p>
        </p:txBody>
      </p:sp>
    </p:spTree>
    <p:extLst>
      <p:ext uri="{BB962C8B-B14F-4D97-AF65-F5344CB8AC3E}">
        <p14:creationId xmlns:p14="http://schemas.microsoft.com/office/powerpoint/2010/main" val="98033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endParaRPr lang="en-US" altLang="ja-JP" dirty="0"/>
          </a:p>
          <a:p>
            <a:r>
              <a:rPr lang="ja-JP" altLang="en-US" dirty="0"/>
              <a:t>聞こえないのかい？</a:t>
            </a:r>
          </a:p>
        </p:txBody>
      </p:sp>
    </p:spTree>
    <p:extLst>
      <p:ext uri="{BB962C8B-B14F-4D97-AF65-F5344CB8AC3E}">
        <p14:creationId xmlns:p14="http://schemas.microsoft.com/office/powerpoint/2010/main" val="535868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r>
              <a:rPr lang="ja-JP" altLang="en-US" dirty="0"/>
              <a:t>聞こえないのかい？</a:t>
            </a:r>
            <a:endParaRPr lang="en-US" altLang="ja-JP" dirty="0"/>
          </a:p>
          <a:p>
            <a:r>
              <a:rPr lang="ja-JP" altLang="en-US" dirty="0"/>
              <a:t>聞こえないのかい？</a:t>
            </a:r>
          </a:p>
        </p:txBody>
      </p:sp>
    </p:spTree>
    <p:extLst>
      <p:ext uri="{BB962C8B-B14F-4D97-AF65-F5344CB8AC3E}">
        <p14:creationId xmlns:p14="http://schemas.microsoft.com/office/powerpoint/2010/main" val="1024894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2840530" y="3617943"/>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r>
              <a:rPr lang="ja-JP" altLang="en-US" dirty="0"/>
              <a:t>聞こえないのかい？</a:t>
            </a:r>
            <a:endParaRPr lang="en-US" altLang="ja-JP" dirty="0"/>
          </a:p>
          <a:p>
            <a:r>
              <a:rPr lang="ja-JP" altLang="en-US" dirty="0"/>
              <a:t>聞こえないのかい？</a:t>
            </a:r>
          </a:p>
        </p:txBody>
      </p:sp>
      <p:sp>
        <p:nvSpPr>
          <p:cNvPr id="2" name="テキスト ボックス 1">
            <a:extLst>
              <a:ext uri="{FF2B5EF4-FFF2-40B4-BE49-F238E27FC236}">
                <a16:creationId xmlns:a16="http://schemas.microsoft.com/office/drawing/2014/main" id="{DB70AB7D-04DC-FF61-6DF8-65D8122E907C}"/>
              </a:ext>
            </a:extLst>
          </p:cNvPr>
          <p:cNvSpPr txBox="1"/>
          <p:nvPr/>
        </p:nvSpPr>
        <p:spPr>
          <a:xfrm>
            <a:off x="1811830" y="50292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r>
              <a:rPr lang="ja-JP" altLang="en-US" dirty="0"/>
              <a:t>聞こえないのかい？</a:t>
            </a:r>
            <a:endParaRPr lang="en-US" altLang="ja-JP" dirty="0"/>
          </a:p>
          <a:p>
            <a:r>
              <a:rPr lang="ja-JP" altLang="en-US" dirty="0"/>
              <a:t>聞こえないのかい？</a:t>
            </a:r>
          </a:p>
        </p:txBody>
      </p:sp>
      <p:sp>
        <p:nvSpPr>
          <p:cNvPr id="5" name="テキスト ボックス 4">
            <a:extLst>
              <a:ext uri="{FF2B5EF4-FFF2-40B4-BE49-F238E27FC236}">
                <a16:creationId xmlns:a16="http://schemas.microsoft.com/office/drawing/2014/main" id="{F1F97485-AD4B-57FA-A3F9-27C91166D91F}"/>
              </a:ext>
            </a:extLst>
          </p:cNvPr>
          <p:cNvSpPr txBox="1"/>
          <p:nvPr/>
        </p:nvSpPr>
        <p:spPr>
          <a:xfrm>
            <a:off x="2053878" y="2260092"/>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r>
              <a:rPr lang="ja-JP" altLang="en-US" dirty="0"/>
              <a:t>聞こえないのかい？</a:t>
            </a:r>
            <a:endParaRPr lang="en-US" altLang="ja-JP" dirty="0"/>
          </a:p>
          <a:p>
            <a:r>
              <a:rPr lang="ja-JP" altLang="en-US" dirty="0"/>
              <a:t>聞こえないのかい？</a:t>
            </a:r>
          </a:p>
        </p:txBody>
      </p:sp>
      <p:sp>
        <p:nvSpPr>
          <p:cNvPr id="6" name="テキスト ボックス 5">
            <a:extLst>
              <a:ext uri="{FF2B5EF4-FFF2-40B4-BE49-F238E27FC236}">
                <a16:creationId xmlns:a16="http://schemas.microsoft.com/office/drawing/2014/main" id="{3F424E6F-E4FE-2A19-FD89-1D03B2106248}"/>
              </a:ext>
            </a:extLst>
          </p:cNvPr>
          <p:cNvSpPr txBox="1"/>
          <p:nvPr/>
        </p:nvSpPr>
        <p:spPr>
          <a:xfrm>
            <a:off x="-778970" y="4341843"/>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r>
              <a:rPr lang="ja-JP" altLang="en-US" dirty="0"/>
              <a:t>聞こえないのかい？</a:t>
            </a:r>
            <a:endParaRPr lang="en-US" altLang="ja-JP" dirty="0"/>
          </a:p>
          <a:p>
            <a:r>
              <a:rPr lang="ja-JP" altLang="en-US" dirty="0"/>
              <a:t>聞こえないのかい？</a:t>
            </a:r>
          </a:p>
        </p:txBody>
      </p:sp>
      <p:sp>
        <p:nvSpPr>
          <p:cNvPr id="7" name="テキスト ボックス 6">
            <a:extLst>
              <a:ext uri="{FF2B5EF4-FFF2-40B4-BE49-F238E27FC236}">
                <a16:creationId xmlns:a16="http://schemas.microsoft.com/office/drawing/2014/main" id="{D31AD2A0-1117-87B5-E4BB-260578E104D8}"/>
              </a:ext>
            </a:extLst>
          </p:cNvPr>
          <p:cNvSpPr txBox="1"/>
          <p:nvPr/>
        </p:nvSpPr>
        <p:spPr>
          <a:xfrm>
            <a:off x="3473504" y="4494514"/>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8" name="テキスト ボックス 7">
            <a:extLst>
              <a:ext uri="{FF2B5EF4-FFF2-40B4-BE49-F238E27FC236}">
                <a16:creationId xmlns:a16="http://schemas.microsoft.com/office/drawing/2014/main" id="{22787BA1-2EDF-E65C-8F9A-4CBE566903CE}"/>
              </a:ext>
            </a:extLst>
          </p:cNvPr>
          <p:cNvSpPr txBox="1"/>
          <p:nvPr/>
        </p:nvSpPr>
        <p:spPr>
          <a:xfrm>
            <a:off x="-1202231" y="3617165"/>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9" name="テキスト ボックス 8">
            <a:extLst>
              <a:ext uri="{FF2B5EF4-FFF2-40B4-BE49-F238E27FC236}">
                <a16:creationId xmlns:a16="http://schemas.microsoft.com/office/drawing/2014/main" id="{6106565E-4DF0-6EE9-D9C7-3A738DA27415}"/>
              </a:ext>
            </a:extLst>
          </p:cNvPr>
          <p:cNvSpPr txBox="1"/>
          <p:nvPr/>
        </p:nvSpPr>
        <p:spPr>
          <a:xfrm>
            <a:off x="708956" y="2431035"/>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0" name="テキスト ボックス 9">
            <a:extLst>
              <a:ext uri="{FF2B5EF4-FFF2-40B4-BE49-F238E27FC236}">
                <a16:creationId xmlns:a16="http://schemas.microsoft.com/office/drawing/2014/main" id="{0ADC3FD4-A688-B572-E8C7-1A6C6544A9B7}"/>
              </a:ext>
            </a:extLst>
          </p:cNvPr>
          <p:cNvSpPr txBox="1"/>
          <p:nvPr/>
        </p:nvSpPr>
        <p:spPr>
          <a:xfrm>
            <a:off x="-4212505" y="4566192"/>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1" name="テキスト ボックス 10">
            <a:extLst>
              <a:ext uri="{FF2B5EF4-FFF2-40B4-BE49-F238E27FC236}">
                <a16:creationId xmlns:a16="http://schemas.microsoft.com/office/drawing/2014/main" id="{BB9CAB67-72DF-14A1-1D7E-D4BFE927BC03}"/>
              </a:ext>
            </a:extLst>
          </p:cNvPr>
          <p:cNvSpPr txBox="1"/>
          <p:nvPr/>
        </p:nvSpPr>
        <p:spPr>
          <a:xfrm>
            <a:off x="-1630592" y="3008478"/>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2" name="テキスト ボックス 11">
            <a:extLst>
              <a:ext uri="{FF2B5EF4-FFF2-40B4-BE49-F238E27FC236}">
                <a16:creationId xmlns:a16="http://schemas.microsoft.com/office/drawing/2014/main" id="{E2B60E67-1552-8C5B-F73A-54599E437089}"/>
              </a:ext>
            </a:extLst>
          </p:cNvPr>
          <p:cNvSpPr txBox="1"/>
          <p:nvPr/>
        </p:nvSpPr>
        <p:spPr>
          <a:xfrm>
            <a:off x="-1478192" y="3160878"/>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3" name="テキスト ボックス 12">
            <a:extLst>
              <a:ext uri="{FF2B5EF4-FFF2-40B4-BE49-F238E27FC236}">
                <a16:creationId xmlns:a16="http://schemas.microsoft.com/office/drawing/2014/main" id="{CB693CF9-45C2-4548-984E-E1DA398E7197}"/>
              </a:ext>
            </a:extLst>
          </p:cNvPr>
          <p:cNvSpPr txBox="1"/>
          <p:nvPr/>
        </p:nvSpPr>
        <p:spPr>
          <a:xfrm>
            <a:off x="-335192" y="4333350"/>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4" name="テキスト ボックス 13">
            <a:extLst>
              <a:ext uri="{FF2B5EF4-FFF2-40B4-BE49-F238E27FC236}">
                <a16:creationId xmlns:a16="http://schemas.microsoft.com/office/drawing/2014/main" id="{B194E7FC-856E-66A6-8E8C-6C867EB13E81}"/>
              </a:ext>
            </a:extLst>
          </p:cNvPr>
          <p:cNvSpPr txBox="1"/>
          <p:nvPr/>
        </p:nvSpPr>
        <p:spPr>
          <a:xfrm>
            <a:off x="1017304" y="1881230"/>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5" name="テキスト ボックス 14">
            <a:extLst>
              <a:ext uri="{FF2B5EF4-FFF2-40B4-BE49-F238E27FC236}">
                <a16:creationId xmlns:a16="http://schemas.microsoft.com/office/drawing/2014/main" id="{6EF23F54-3F42-7C0C-12DB-222DD50FE62B}"/>
              </a:ext>
            </a:extLst>
          </p:cNvPr>
          <p:cNvSpPr txBox="1"/>
          <p:nvPr/>
        </p:nvSpPr>
        <p:spPr>
          <a:xfrm>
            <a:off x="-3904157" y="2130756"/>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6" name="テキスト ボックス 15">
            <a:extLst>
              <a:ext uri="{FF2B5EF4-FFF2-40B4-BE49-F238E27FC236}">
                <a16:creationId xmlns:a16="http://schemas.microsoft.com/office/drawing/2014/main" id="{4B476E08-0D80-FDBF-5188-6E1F8B8FD309}"/>
              </a:ext>
            </a:extLst>
          </p:cNvPr>
          <p:cNvSpPr txBox="1"/>
          <p:nvPr/>
        </p:nvSpPr>
        <p:spPr>
          <a:xfrm>
            <a:off x="-6306327" y="4244987"/>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7" name="テキスト ボックス 16">
            <a:extLst>
              <a:ext uri="{FF2B5EF4-FFF2-40B4-BE49-F238E27FC236}">
                <a16:creationId xmlns:a16="http://schemas.microsoft.com/office/drawing/2014/main" id="{E5975D66-1B6D-0A05-8508-B313BE656F41}"/>
              </a:ext>
            </a:extLst>
          </p:cNvPr>
          <p:cNvSpPr txBox="1"/>
          <p:nvPr/>
        </p:nvSpPr>
        <p:spPr>
          <a:xfrm>
            <a:off x="-6308571" y="2148979"/>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8" name="テキスト ボックス 17">
            <a:extLst>
              <a:ext uri="{FF2B5EF4-FFF2-40B4-BE49-F238E27FC236}">
                <a16:creationId xmlns:a16="http://schemas.microsoft.com/office/drawing/2014/main" id="{3979298E-CE67-6E7A-AA4F-1136D38EAC18}"/>
              </a:ext>
            </a:extLst>
          </p:cNvPr>
          <p:cNvSpPr txBox="1"/>
          <p:nvPr/>
        </p:nvSpPr>
        <p:spPr>
          <a:xfrm>
            <a:off x="-5291267" y="969355"/>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19" name="テキスト ボックス 18">
            <a:extLst>
              <a:ext uri="{FF2B5EF4-FFF2-40B4-BE49-F238E27FC236}">
                <a16:creationId xmlns:a16="http://schemas.microsoft.com/office/drawing/2014/main" id="{191110C1-A190-93D4-9BD9-7BDC8A626AC2}"/>
              </a:ext>
            </a:extLst>
          </p:cNvPr>
          <p:cNvSpPr txBox="1"/>
          <p:nvPr/>
        </p:nvSpPr>
        <p:spPr>
          <a:xfrm>
            <a:off x="3323130" y="3770343"/>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r>
              <a:rPr lang="ja-JP" altLang="en-US" dirty="0"/>
              <a:t>聞こえないのかい？</a:t>
            </a:r>
            <a:endParaRPr lang="en-US" altLang="ja-JP" dirty="0"/>
          </a:p>
          <a:p>
            <a:r>
              <a:rPr lang="ja-JP" altLang="en-US" dirty="0"/>
              <a:t>聞こえないのかい？</a:t>
            </a:r>
          </a:p>
        </p:txBody>
      </p:sp>
      <p:sp>
        <p:nvSpPr>
          <p:cNvPr id="20" name="テキスト ボックス 19">
            <a:extLst>
              <a:ext uri="{FF2B5EF4-FFF2-40B4-BE49-F238E27FC236}">
                <a16:creationId xmlns:a16="http://schemas.microsoft.com/office/drawing/2014/main" id="{AED7C74D-1C85-1F7E-BE3D-7A37CCDF1E21}"/>
              </a:ext>
            </a:extLst>
          </p:cNvPr>
          <p:cNvSpPr txBox="1"/>
          <p:nvPr/>
        </p:nvSpPr>
        <p:spPr>
          <a:xfrm>
            <a:off x="2294430" y="51816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r>
              <a:rPr lang="ja-JP" altLang="en-US" dirty="0"/>
              <a:t>聞こえないのかい？</a:t>
            </a:r>
            <a:endParaRPr lang="en-US" altLang="ja-JP" dirty="0"/>
          </a:p>
          <a:p>
            <a:r>
              <a:rPr lang="ja-JP" altLang="en-US" dirty="0"/>
              <a:t>聞こえないのかい？</a:t>
            </a:r>
          </a:p>
        </p:txBody>
      </p:sp>
      <p:sp>
        <p:nvSpPr>
          <p:cNvPr id="21" name="テキスト ボックス 20">
            <a:extLst>
              <a:ext uri="{FF2B5EF4-FFF2-40B4-BE49-F238E27FC236}">
                <a16:creationId xmlns:a16="http://schemas.microsoft.com/office/drawing/2014/main" id="{F33FC821-23F8-6309-CA11-EE4A1EB977F8}"/>
              </a:ext>
            </a:extLst>
          </p:cNvPr>
          <p:cNvSpPr txBox="1"/>
          <p:nvPr/>
        </p:nvSpPr>
        <p:spPr>
          <a:xfrm>
            <a:off x="2536478" y="2412492"/>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r>
              <a:rPr lang="ja-JP" altLang="en-US" dirty="0"/>
              <a:t>聞こえないのかい？</a:t>
            </a:r>
            <a:endParaRPr lang="en-US" altLang="ja-JP" dirty="0"/>
          </a:p>
          <a:p>
            <a:r>
              <a:rPr lang="ja-JP" altLang="en-US" dirty="0"/>
              <a:t>聞こえないのかい？</a:t>
            </a:r>
          </a:p>
        </p:txBody>
      </p:sp>
      <p:sp>
        <p:nvSpPr>
          <p:cNvPr id="22" name="テキスト ボックス 21">
            <a:extLst>
              <a:ext uri="{FF2B5EF4-FFF2-40B4-BE49-F238E27FC236}">
                <a16:creationId xmlns:a16="http://schemas.microsoft.com/office/drawing/2014/main" id="{060AF6BB-1F2F-9F05-22F1-A680D5B411EF}"/>
              </a:ext>
            </a:extLst>
          </p:cNvPr>
          <p:cNvSpPr txBox="1"/>
          <p:nvPr/>
        </p:nvSpPr>
        <p:spPr>
          <a:xfrm>
            <a:off x="-296370" y="4494243"/>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聞こえないのかい？</a:t>
            </a:r>
            <a:endParaRPr lang="en-US" altLang="ja-JP" dirty="0"/>
          </a:p>
          <a:p>
            <a:r>
              <a:rPr lang="ja-JP" altLang="en-US" dirty="0"/>
              <a:t>聞こえないのかい？</a:t>
            </a:r>
            <a:endParaRPr lang="en-US" altLang="ja-JP" dirty="0"/>
          </a:p>
          <a:p>
            <a:r>
              <a:rPr lang="ja-JP" altLang="en-US" dirty="0"/>
              <a:t>聞こえないのかい？</a:t>
            </a:r>
          </a:p>
        </p:txBody>
      </p:sp>
      <p:sp>
        <p:nvSpPr>
          <p:cNvPr id="23" name="テキスト ボックス 22">
            <a:extLst>
              <a:ext uri="{FF2B5EF4-FFF2-40B4-BE49-F238E27FC236}">
                <a16:creationId xmlns:a16="http://schemas.microsoft.com/office/drawing/2014/main" id="{8C988F89-CD10-7914-255E-E19150C31015}"/>
              </a:ext>
            </a:extLst>
          </p:cNvPr>
          <p:cNvSpPr txBox="1"/>
          <p:nvPr/>
        </p:nvSpPr>
        <p:spPr>
          <a:xfrm>
            <a:off x="3956104" y="4646914"/>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24" name="テキスト ボックス 23">
            <a:extLst>
              <a:ext uri="{FF2B5EF4-FFF2-40B4-BE49-F238E27FC236}">
                <a16:creationId xmlns:a16="http://schemas.microsoft.com/office/drawing/2014/main" id="{407668C0-3622-839A-5AC5-8BB727F3D409}"/>
              </a:ext>
            </a:extLst>
          </p:cNvPr>
          <p:cNvSpPr txBox="1"/>
          <p:nvPr/>
        </p:nvSpPr>
        <p:spPr>
          <a:xfrm>
            <a:off x="-719631" y="3769565"/>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25" name="テキスト ボックス 24">
            <a:extLst>
              <a:ext uri="{FF2B5EF4-FFF2-40B4-BE49-F238E27FC236}">
                <a16:creationId xmlns:a16="http://schemas.microsoft.com/office/drawing/2014/main" id="{377C9DCB-0572-3C42-B447-BB3128922E40}"/>
              </a:ext>
            </a:extLst>
          </p:cNvPr>
          <p:cNvSpPr txBox="1"/>
          <p:nvPr/>
        </p:nvSpPr>
        <p:spPr>
          <a:xfrm>
            <a:off x="1191556" y="2583435"/>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26" name="テキスト ボックス 25">
            <a:extLst>
              <a:ext uri="{FF2B5EF4-FFF2-40B4-BE49-F238E27FC236}">
                <a16:creationId xmlns:a16="http://schemas.microsoft.com/office/drawing/2014/main" id="{F8CADCF9-8082-0B6A-8341-39AB83611DA5}"/>
              </a:ext>
            </a:extLst>
          </p:cNvPr>
          <p:cNvSpPr txBox="1"/>
          <p:nvPr/>
        </p:nvSpPr>
        <p:spPr>
          <a:xfrm>
            <a:off x="-3729905" y="4718592"/>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27" name="テキスト ボックス 26">
            <a:extLst>
              <a:ext uri="{FF2B5EF4-FFF2-40B4-BE49-F238E27FC236}">
                <a16:creationId xmlns:a16="http://schemas.microsoft.com/office/drawing/2014/main" id="{CFD16C7F-BD56-F6E8-AD9B-74AAA3EB174A}"/>
              </a:ext>
            </a:extLst>
          </p:cNvPr>
          <p:cNvSpPr txBox="1"/>
          <p:nvPr/>
        </p:nvSpPr>
        <p:spPr>
          <a:xfrm>
            <a:off x="-1147992" y="3160878"/>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28" name="テキスト ボックス 27">
            <a:extLst>
              <a:ext uri="{FF2B5EF4-FFF2-40B4-BE49-F238E27FC236}">
                <a16:creationId xmlns:a16="http://schemas.microsoft.com/office/drawing/2014/main" id="{E71F918D-EF38-2A1E-4EAA-E0308A3F7842}"/>
              </a:ext>
            </a:extLst>
          </p:cNvPr>
          <p:cNvSpPr txBox="1"/>
          <p:nvPr/>
        </p:nvSpPr>
        <p:spPr>
          <a:xfrm>
            <a:off x="-995592" y="3313278"/>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29" name="テキスト ボックス 28">
            <a:extLst>
              <a:ext uri="{FF2B5EF4-FFF2-40B4-BE49-F238E27FC236}">
                <a16:creationId xmlns:a16="http://schemas.microsoft.com/office/drawing/2014/main" id="{03690ABA-2987-C069-5DE5-0F582C2D0248}"/>
              </a:ext>
            </a:extLst>
          </p:cNvPr>
          <p:cNvSpPr txBox="1"/>
          <p:nvPr/>
        </p:nvSpPr>
        <p:spPr>
          <a:xfrm>
            <a:off x="147408" y="4485750"/>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30" name="テキスト ボックス 29">
            <a:extLst>
              <a:ext uri="{FF2B5EF4-FFF2-40B4-BE49-F238E27FC236}">
                <a16:creationId xmlns:a16="http://schemas.microsoft.com/office/drawing/2014/main" id="{322C79FE-C531-8C72-B783-843FB3145A45}"/>
              </a:ext>
            </a:extLst>
          </p:cNvPr>
          <p:cNvSpPr txBox="1"/>
          <p:nvPr/>
        </p:nvSpPr>
        <p:spPr>
          <a:xfrm>
            <a:off x="1499904" y="2033630"/>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31" name="テキスト ボックス 30">
            <a:extLst>
              <a:ext uri="{FF2B5EF4-FFF2-40B4-BE49-F238E27FC236}">
                <a16:creationId xmlns:a16="http://schemas.microsoft.com/office/drawing/2014/main" id="{5EBADC85-7137-78CB-C680-15C85E5A534A}"/>
              </a:ext>
            </a:extLst>
          </p:cNvPr>
          <p:cNvSpPr txBox="1"/>
          <p:nvPr/>
        </p:nvSpPr>
        <p:spPr>
          <a:xfrm>
            <a:off x="-3421557" y="2283156"/>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32" name="テキスト ボックス 31">
            <a:extLst>
              <a:ext uri="{FF2B5EF4-FFF2-40B4-BE49-F238E27FC236}">
                <a16:creationId xmlns:a16="http://schemas.microsoft.com/office/drawing/2014/main" id="{9BA11F5F-9692-B5F4-146B-18C5EEB136E2}"/>
              </a:ext>
            </a:extLst>
          </p:cNvPr>
          <p:cNvSpPr txBox="1"/>
          <p:nvPr/>
        </p:nvSpPr>
        <p:spPr>
          <a:xfrm>
            <a:off x="-5823727" y="4397387"/>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33" name="テキスト ボックス 32">
            <a:extLst>
              <a:ext uri="{FF2B5EF4-FFF2-40B4-BE49-F238E27FC236}">
                <a16:creationId xmlns:a16="http://schemas.microsoft.com/office/drawing/2014/main" id="{AF6DA770-53D1-48D7-0182-F26DD0E6AD6B}"/>
              </a:ext>
            </a:extLst>
          </p:cNvPr>
          <p:cNvSpPr txBox="1"/>
          <p:nvPr/>
        </p:nvSpPr>
        <p:spPr>
          <a:xfrm>
            <a:off x="-5825971" y="2301379"/>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34" name="テキスト ボックス 33">
            <a:extLst>
              <a:ext uri="{FF2B5EF4-FFF2-40B4-BE49-F238E27FC236}">
                <a16:creationId xmlns:a16="http://schemas.microsoft.com/office/drawing/2014/main" id="{42C94107-769F-E1CA-B4D7-C35582230BEC}"/>
              </a:ext>
            </a:extLst>
          </p:cNvPr>
          <p:cNvSpPr txBox="1"/>
          <p:nvPr/>
        </p:nvSpPr>
        <p:spPr>
          <a:xfrm>
            <a:off x="-4808667" y="1121755"/>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3200" dirty="0"/>
              <a:t>聞こえないのかい？</a:t>
            </a:r>
            <a:endParaRPr lang="en-US" altLang="ja-JP" sz="3200" dirty="0"/>
          </a:p>
          <a:p>
            <a:r>
              <a:rPr lang="ja-JP" altLang="en-US" sz="3200" dirty="0"/>
              <a:t>聞こえないのかい？</a:t>
            </a:r>
            <a:endParaRPr lang="en-US" altLang="ja-JP" sz="3200" dirty="0"/>
          </a:p>
          <a:p>
            <a:r>
              <a:rPr lang="ja-JP" altLang="en-US" sz="3200" dirty="0"/>
              <a:t>聞こえないのかい？</a:t>
            </a:r>
          </a:p>
        </p:txBody>
      </p:sp>
      <p:sp>
        <p:nvSpPr>
          <p:cNvPr id="35" name="テキスト ボックス 34">
            <a:extLst>
              <a:ext uri="{FF2B5EF4-FFF2-40B4-BE49-F238E27FC236}">
                <a16:creationId xmlns:a16="http://schemas.microsoft.com/office/drawing/2014/main" id="{38842CA8-170F-DE04-BE43-B4DA9CDABE5A}"/>
              </a:ext>
            </a:extLst>
          </p:cNvPr>
          <p:cNvSpPr txBox="1"/>
          <p:nvPr/>
        </p:nvSpPr>
        <p:spPr>
          <a:xfrm>
            <a:off x="-443571" y="610314"/>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6000" dirty="0"/>
              <a:t>聞こえないのかい？</a:t>
            </a:r>
            <a:endParaRPr lang="en-US" altLang="ja-JP" sz="6000" dirty="0"/>
          </a:p>
          <a:p>
            <a:r>
              <a:rPr lang="ja-JP" altLang="en-US" sz="6000" dirty="0"/>
              <a:t>聞こえないのかい？</a:t>
            </a:r>
            <a:endParaRPr lang="en-US" altLang="ja-JP" sz="6000" dirty="0"/>
          </a:p>
          <a:p>
            <a:r>
              <a:rPr lang="ja-JP" altLang="en-US" sz="6000" dirty="0"/>
              <a:t>聞こえないのかい？</a:t>
            </a:r>
          </a:p>
        </p:txBody>
      </p:sp>
      <p:sp>
        <p:nvSpPr>
          <p:cNvPr id="36" name="テキスト ボックス 35">
            <a:extLst>
              <a:ext uri="{FF2B5EF4-FFF2-40B4-BE49-F238E27FC236}">
                <a16:creationId xmlns:a16="http://schemas.microsoft.com/office/drawing/2014/main" id="{BBB16F54-9C66-DCB3-14FE-FF93CBAE44A3}"/>
              </a:ext>
            </a:extLst>
          </p:cNvPr>
          <p:cNvSpPr txBox="1"/>
          <p:nvPr/>
        </p:nvSpPr>
        <p:spPr>
          <a:xfrm>
            <a:off x="-3227909" y="4959847"/>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6000" dirty="0"/>
              <a:t>聞こえないのかい？</a:t>
            </a:r>
            <a:endParaRPr lang="en-US" altLang="ja-JP" sz="6000" dirty="0"/>
          </a:p>
          <a:p>
            <a:r>
              <a:rPr lang="ja-JP" altLang="en-US" sz="6000" dirty="0"/>
              <a:t>聞こえないのかい？</a:t>
            </a:r>
            <a:endParaRPr lang="en-US" altLang="ja-JP" sz="6000" dirty="0"/>
          </a:p>
          <a:p>
            <a:r>
              <a:rPr lang="ja-JP" altLang="en-US" sz="6000" dirty="0"/>
              <a:t>聞こえないのかい？</a:t>
            </a:r>
          </a:p>
        </p:txBody>
      </p:sp>
      <p:sp>
        <p:nvSpPr>
          <p:cNvPr id="37" name="テキスト ボックス 36">
            <a:extLst>
              <a:ext uri="{FF2B5EF4-FFF2-40B4-BE49-F238E27FC236}">
                <a16:creationId xmlns:a16="http://schemas.microsoft.com/office/drawing/2014/main" id="{B1748405-CCDC-3C3E-2860-1F96DE358445}"/>
              </a:ext>
            </a:extLst>
          </p:cNvPr>
          <p:cNvSpPr txBox="1"/>
          <p:nvPr/>
        </p:nvSpPr>
        <p:spPr>
          <a:xfrm>
            <a:off x="2068921" y="3061871"/>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6000" dirty="0"/>
              <a:t>聞こえないのかい？</a:t>
            </a:r>
            <a:endParaRPr lang="en-US" altLang="ja-JP" sz="6000" dirty="0"/>
          </a:p>
          <a:p>
            <a:r>
              <a:rPr lang="ja-JP" altLang="en-US" sz="6000" dirty="0"/>
              <a:t>聞こえないのかい？</a:t>
            </a:r>
            <a:endParaRPr lang="en-US" altLang="ja-JP" sz="6000" dirty="0"/>
          </a:p>
          <a:p>
            <a:r>
              <a:rPr lang="ja-JP" altLang="en-US" sz="6000" dirty="0"/>
              <a:t>聞こえないのかい？</a:t>
            </a:r>
          </a:p>
        </p:txBody>
      </p:sp>
      <p:sp>
        <p:nvSpPr>
          <p:cNvPr id="38" name="テキスト ボックス 37">
            <a:extLst>
              <a:ext uri="{FF2B5EF4-FFF2-40B4-BE49-F238E27FC236}">
                <a16:creationId xmlns:a16="http://schemas.microsoft.com/office/drawing/2014/main" id="{4A6EEBD0-CF9C-D826-0870-AD3DD9B9A672}"/>
              </a:ext>
            </a:extLst>
          </p:cNvPr>
          <p:cNvSpPr txBox="1"/>
          <p:nvPr/>
        </p:nvSpPr>
        <p:spPr>
          <a:xfrm>
            <a:off x="-6610859" y="1674065"/>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6000" dirty="0"/>
              <a:t>聞こえないのかい？</a:t>
            </a:r>
            <a:endParaRPr lang="en-US" altLang="ja-JP" sz="6000" dirty="0"/>
          </a:p>
          <a:p>
            <a:r>
              <a:rPr lang="ja-JP" altLang="en-US" sz="6000" dirty="0"/>
              <a:t>聞こえないのかい？</a:t>
            </a:r>
            <a:endParaRPr lang="en-US" altLang="ja-JP" sz="6000" dirty="0"/>
          </a:p>
          <a:p>
            <a:r>
              <a:rPr lang="ja-JP" altLang="en-US" sz="6000" dirty="0"/>
              <a:t>聞こえないのかい？</a:t>
            </a:r>
          </a:p>
        </p:txBody>
      </p:sp>
      <p:sp>
        <p:nvSpPr>
          <p:cNvPr id="39" name="テキスト ボックス 38">
            <a:extLst>
              <a:ext uri="{FF2B5EF4-FFF2-40B4-BE49-F238E27FC236}">
                <a16:creationId xmlns:a16="http://schemas.microsoft.com/office/drawing/2014/main" id="{0A7F955B-9C0A-A756-C6D7-BF37366AA137}"/>
              </a:ext>
            </a:extLst>
          </p:cNvPr>
          <p:cNvSpPr txBox="1"/>
          <p:nvPr/>
        </p:nvSpPr>
        <p:spPr>
          <a:xfrm>
            <a:off x="-3396836" y="1071766"/>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6000" dirty="0"/>
              <a:t>聞こえないのかい？</a:t>
            </a:r>
            <a:endParaRPr lang="en-US" altLang="ja-JP" sz="6000" dirty="0"/>
          </a:p>
          <a:p>
            <a:r>
              <a:rPr lang="ja-JP" altLang="en-US" sz="6000" dirty="0"/>
              <a:t>聞こえないのかい？</a:t>
            </a:r>
            <a:endParaRPr lang="en-US" altLang="ja-JP" sz="6000" dirty="0"/>
          </a:p>
          <a:p>
            <a:r>
              <a:rPr lang="ja-JP" altLang="en-US" sz="6000" dirty="0"/>
              <a:t>聞こえないのかい？</a:t>
            </a:r>
          </a:p>
        </p:txBody>
      </p:sp>
      <p:sp>
        <p:nvSpPr>
          <p:cNvPr id="40" name="テキスト ボックス 39">
            <a:extLst>
              <a:ext uri="{FF2B5EF4-FFF2-40B4-BE49-F238E27FC236}">
                <a16:creationId xmlns:a16="http://schemas.microsoft.com/office/drawing/2014/main" id="{71FFCA11-C9E9-27F5-D86C-1A61CA867A86}"/>
              </a:ext>
            </a:extLst>
          </p:cNvPr>
          <p:cNvSpPr txBox="1"/>
          <p:nvPr/>
        </p:nvSpPr>
        <p:spPr>
          <a:xfrm>
            <a:off x="-5924132" y="4861794"/>
            <a:ext cx="17025210" cy="297207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6000" dirty="0"/>
              <a:t>聞こえないのかい？</a:t>
            </a:r>
            <a:endParaRPr lang="en-US" altLang="ja-JP" sz="6000" dirty="0"/>
          </a:p>
          <a:p>
            <a:r>
              <a:rPr lang="ja-JP" altLang="en-US" sz="6000" dirty="0"/>
              <a:t>聞こえないのかい？</a:t>
            </a:r>
            <a:endParaRPr lang="en-US" altLang="ja-JP" sz="6000" dirty="0"/>
          </a:p>
          <a:p>
            <a:r>
              <a:rPr lang="ja-JP" altLang="en-US" sz="6000" dirty="0"/>
              <a:t>聞こえないのかい？</a:t>
            </a:r>
          </a:p>
        </p:txBody>
      </p:sp>
      <p:sp>
        <p:nvSpPr>
          <p:cNvPr id="42" name="正方形/長方形 41">
            <a:extLst>
              <a:ext uri="{FF2B5EF4-FFF2-40B4-BE49-F238E27FC236}">
                <a16:creationId xmlns:a16="http://schemas.microsoft.com/office/drawing/2014/main" id="{8F6638BC-9ACF-A446-C2D6-AF19569A72F2}"/>
              </a:ext>
            </a:extLst>
          </p:cNvPr>
          <p:cNvSpPr/>
          <p:nvPr/>
        </p:nvSpPr>
        <p:spPr>
          <a:xfrm>
            <a:off x="-16542" y="-44650"/>
            <a:ext cx="12231624" cy="6927773"/>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sz="6000" dirty="0">
                <a:ln w="69850" cap="rnd" cmpd="sng">
                  <a:solidFill>
                    <a:srgbClr val="FF0000">
                      <a:alpha val="88000"/>
                    </a:srgbClr>
                  </a:solidFill>
                  <a:prstDash val="lgDashDotDot"/>
                  <a:bevel/>
                </a:ln>
                <a:solidFill>
                  <a:srgbClr val="FF0000"/>
                </a:solidFill>
              </a:rPr>
              <a:t>聞こえてるのは知ってるよ</a:t>
            </a:r>
          </a:p>
        </p:txBody>
      </p:sp>
    </p:spTree>
    <p:extLst>
      <p:ext uri="{BB962C8B-B14F-4D97-AF65-F5344CB8AC3E}">
        <p14:creationId xmlns:p14="http://schemas.microsoft.com/office/powerpoint/2010/main" val="1680711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261"/>
                            </p:stCondLst>
                            <p:childTnLst>
                              <p:par>
                                <p:cTn id="8" presetID="1" presetClass="entr" presetSubtype="0" fill="hold" grpId="0" nodeType="afterEffect">
                                  <p:stCondLst>
                                    <p:cond delay="0"/>
                                  </p:stCondLst>
                                  <p:iterate type="lt">
                                    <p:tmAbs val="10"/>
                                  </p:iterate>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522"/>
                            </p:stCondLst>
                            <p:childTnLst>
                              <p:par>
                                <p:cTn id="11" presetID="1" presetClass="entr" presetSubtype="0" fill="hold" grpId="0" nodeType="afterEffect">
                                  <p:stCondLst>
                                    <p:cond delay="0"/>
                                  </p:stCondLst>
                                  <p:iterate type="lt">
                                    <p:tmAbs val="10"/>
                                  </p:iterate>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783"/>
                            </p:stCondLst>
                            <p:childTnLst>
                              <p:par>
                                <p:cTn id="14" presetID="1" presetClass="entr" presetSubtype="0" fill="hold" grpId="0" nodeType="afterEffect">
                                  <p:stCondLst>
                                    <p:cond delay="0"/>
                                  </p:stCondLst>
                                  <p:iterate type="lt">
                                    <p:tmAbs val="10"/>
                                  </p:iterate>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1044"/>
                            </p:stCondLst>
                            <p:childTnLst>
                              <p:par>
                                <p:cTn id="17" presetID="1" presetClass="entr" presetSubtype="0" fill="hold" grpId="0" nodeType="afterEffect">
                                  <p:stCondLst>
                                    <p:cond delay="0"/>
                                  </p:stCondLst>
                                  <p:iterate type="lt">
                                    <p:tmAbs val="10"/>
                                  </p:iterate>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1305"/>
                            </p:stCondLst>
                            <p:childTnLst>
                              <p:par>
                                <p:cTn id="20" presetID="1" presetClass="entr" presetSubtype="0" fill="hold" grpId="0" nodeType="afterEffect">
                                  <p:stCondLst>
                                    <p:cond delay="0"/>
                                  </p:stCondLst>
                                  <p:iterate type="lt">
                                    <p:tmAbs val="10"/>
                                  </p:iterate>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1566"/>
                            </p:stCondLst>
                            <p:childTnLst>
                              <p:par>
                                <p:cTn id="23" presetID="1" presetClass="entr" presetSubtype="0" fill="hold" grpId="0" nodeType="afterEffect">
                                  <p:stCondLst>
                                    <p:cond delay="0"/>
                                  </p:stCondLst>
                                  <p:iterate type="lt">
                                    <p:tmAbs val="10"/>
                                  </p:iterate>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1827"/>
                            </p:stCondLst>
                            <p:childTnLst>
                              <p:par>
                                <p:cTn id="26" presetID="1" presetClass="entr" presetSubtype="0" fill="hold" grpId="0" nodeType="afterEffect">
                                  <p:stCondLst>
                                    <p:cond delay="0"/>
                                  </p:stCondLst>
                                  <p:iterate type="lt">
                                    <p:tmAbs val="10"/>
                                  </p:iterate>
                                  <p:childTnLst>
                                    <p:set>
                                      <p:cBhvr>
                                        <p:cTn id="27" dur="1" fill="hold">
                                          <p:stCondLst>
                                            <p:cond delay="0"/>
                                          </p:stCondLst>
                                        </p:cTn>
                                        <p:tgtEl>
                                          <p:spTgt spid="10"/>
                                        </p:tgtEl>
                                        <p:attrNameLst>
                                          <p:attrName>style.visibility</p:attrName>
                                        </p:attrNameLst>
                                      </p:cBhvr>
                                      <p:to>
                                        <p:strVal val="visible"/>
                                      </p:to>
                                    </p:set>
                                  </p:childTnLst>
                                </p:cTn>
                              </p:par>
                            </p:childTnLst>
                          </p:cTn>
                        </p:par>
                        <p:par>
                          <p:cTn id="28" fill="hold">
                            <p:stCondLst>
                              <p:cond delay="2088"/>
                            </p:stCondLst>
                            <p:childTnLst>
                              <p:par>
                                <p:cTn id="29" presetID="1" presetClass="entr" presetSubtype="0" fill="hold" grpId="0" nodeType="afterEffect">
                                  <p:stCondLst>
                                    <p:cond delay="0"/>
                                  </p:stCondLst>
                                  <p:iterate type="lt">
                                    <p:tmAbs val="10"/>
                                  </p:iterate>
                                  <p:childTnLst>
                                    <p:set>
                                      <p:cBhvr>
                                        <p:cTn id="30" dur="1" fill="hold">
                                          <p:stCondLst>
                                            <p:cond delay="0"/>
                                          </p:stCondLst>
                                        </p:cTn>
                                        <p:tgtEl>
                                          <p:spTgt spid="11"/>
                                        </p:tgtEl>
                                        <p:attrNameLst>
                                          <p:attrName>style.visibility</p:attrName>
                                        </p:attrNameLst>
                                      </p:cBhvr>
                                      <p:to>
                                        <p:strVal val="visible"/>
                                      </p:to>
                                    </p:set>
                                  </p:childTnLst>
                                </p:cTn>
                              </p:par>
                            </p:childTnLst>
                          </p:cTn>
                        </p:par>
                        <p:par>
                          <p:cTn id="31" fill="hold">
                            <p:stCondLst>
                              <p:cond delay="2349"/>
                            </p:stCondLst>
                            <p:childTnLst>
                              <p:par>
                                <p:cTn id="32" presetID="1" presetClass="entr" presetSubtype="0" fill="hold" grpId="0" nodeType="afterEffect">
                                  <p:stCondLst>
                                    <p:cond delay="0"/>
                                  </p:stCondLst>
                                  <p:iterate type="lt">
                                    <p:tmAbs val="10"/>
                                  </p:iterate>
                                  <p:childTnLst>
                                    <p:set>
                                      <p:cBhvr>
                                        <p:cTn id="33" dur="1" fill="hold">
                                          <p:stCondLst>
                                            <p:cond delay="0"/>
                                          </p:stCondLst>
                                        </p:cTn>
                                        <p:tgtEl>
                                          <p:spTgt spid="12"/>
                                        </p:tgtEl>
                                        <p:attrNameLst>
                                          <p:attrName>style.visibility</p:attrName>
                                        </p:attrNameLst>
                                      </p:cBhvr>
                                      <p:to>
                                        <p:strVal val="visible"/>
                                      </p:to>
                                    </p:set>
                                  </p:childTnLst>
                                </p:cTn>
                              </p:par>
                            </p:childTnLst>
                          </p:cTn>
                        </p:par>
                        <p:par>
                          <p:cTn id="34" fill="hold">
                            <p:stCondLst>
                              <p:cond delay="2610"/>
                            </p:stCondLst>
                            <p:childTnLst>
                              <p:par>
                                <p:cTn id="35" presetID="9" presetClass="entr" presetSubtype="0" repeatCount="80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par>
                                <p:cTn id="38" presetID="35" presetClass="emph" presetSubtype="0" fill="hold" grpId="1" nodeType="withEffect">
                                  <p:stCondLst>
                                    <p:cond delay="0"/>
                                  </p:stCondLst>
                                  <p:childTnLst>
                                    <p:anim calcmode="discrete" valueType="str">
                                      <p:cBhvr>
                                        <p:cTn id="39" dur="2289" fill="hold"/>
                                        <p:tgtEl>
                                          <p:spTgt spid="42"/>
                                        </p:tgtEl>
                                        <p:attrNameLst>
                                          <p:attrName>style.visibility</p:attrName>
                                        </p:attrNameLst>
                                      </p:cBhvr>
                                      <p:tavLst>
                                        <p:tav tm="0">
                                          <p:val>
                                            <p:strVal val="hidden"/>
                                          </p:val>
                                        </p:tav>
                                        <p:tav tm="50000">
                                          <p:val>
                                            <p:strVal val="visible"/>
                                          </p:val>
                                        </p:tav>
                                      </p:tavLst>
                                    </p:anim>
                                  </p:childTnLst>
                                </p:cTn>
                              </p:par>
                            </p:childTnLst>
                          </p:cTn>
                        </p:par>
                        <p:par>
                          <p:cTn id="40" fill="hold">
                            <p:stCondLst>
                              <p:cond delay="4899"/>
                            </p:stCondLst>
                            <p:childTnLst>
                              <p:par>
                                <p:cTn id="41" presetID="1" presetClass="exit" presetSubtype="0" fill="hold" grpId="2" nodeType="after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par>
                          <p:cTn id="43" fill="hold">
                            <p:stCondLst>
                              <p:cond delay="4899"/>
                            </p:stCondLst>
                            <p:childTnLst>
                              <p:par>
                                <p:cTn id="44" presetID="1" presetClass="entr" presetSubtype="0" fill="hold" grpId="0" nodeType="afterEffect">
                                  <p:stCondLst>
                                    <p:cond delay="0"/>
                                  </p:stCondLst>
                                  <p:iterate type="lt">
                                    <p:tmAbs val="10"/>
                                  </p:iterate>
                                  <p:childTnLst>
                                    <p:set>
                                      <p:cBhvr>
                                        <p:cTn id="45" dur="1" fill="hold">
                                          <p:stCondLst>
                                            <p:cond delay="0"/>
                                          </p:stCondLst>
                                        </p:cTn>
                                        <p:tgtEl>
                                          <p:spTgt spid="36"/>
                                        </p:tgtEl>
                                        <p:attrNameLst>
                                          <p:attrName>style.visibility</p:attrName>
                                        </p:attrNameLst>
                                      </p:cBhvr>
                                      <p:to>
                                        <p:strVal val="visible"/>
                                      </p:to>
                                    </p:set>
                                  </p:childTnLst>
                                </p:cTn>
                              </p:par>
                            </p:childTnLst>
                          </p:cTn>
                        </p:par>
                        <p:par>
                          <p:cTn id="46" fill="hold">
                            <p:stCondLst>
                              <p:cond delay="5160"/>
                            </p:stCondLst>
                            <p:childTnLst>
                              <p:par>
                                <p:cTn id="47" presetID="1" presetClass="entr" presetSubtype="0" fill="hold" grpId="0" nodeType="afterEffect">
                                  <p:stCondLst>
                                    <p:cond delay="0"/>
                                  </p:stCondLst>
                                  <p:iterate type="lt">
                                    <p:tmAbs val="10"/>
                                  </p:iterate>
                                  <p:childTnLst>
                                    <p:set>
                                      <p:cBhvr>
                                        <p:cTn id="48" dur="1" fill="hold">
                                          <p:stCondLst>
                                            <p:cond delay="0"/>
                                          </p:stCondLst>
                                        </p:cTn>
                                        <p:tgtEl>
                                          <p:spTgt spid="13"/>
                                        </p:tgtEl>
                                        <p:attrNameLst>
                                          <p:attrName>style.visibility</p:attrName>
                                        </p:attrNameLst>
                                      </p:cBhvr>
                                      <p:to>
                                        <p:strVal val="visible"/>
                                      </p:to>
                                    </p:set>
                                  </p:childTnLst>
                                </p:cTn>
                              </p:par>
                            </p:childTnLst>
                          </p:cTn>
                        </p:par>
                        <p:par>
                          <p:cTn id="49" fill="hold">
                            <p:stCondLst>
                              <p:cond delay="5421"/>
                            </p:stCondLst>
                            <p:childTnLst>
                              <p:par>
                                <p:cTn id="50" presetID="1" presetClass="entr" presetSubtype="0" fill="hold" grpId="0" nodeType="afterEffect">
                                  <p:stCondLst>
                                    <p:cond delay="0"/>
                                  </p:stCondLst>
                                  <p:iterate type="lt">
                                    <p:tmAbs val="10"/>
                                  </p:iterate>
                                  <p:childTnLst>
                                    <p:set>
                                      <p:cBhvr>
                                        <p:cTn id="51" dur="1" fill="hold">
                                          <p:stCondLst>
                                            <p:cond delay="0"/>
                                          </p:stCondLst>
                                        </p:cTn>
                                        <p:tgtEl>
                                          <p:spTgt spid="14"/>
                                        </p:tgtEl>
                                        <p:attrNameLst>
                                          <p:attrName>style.visibility</p:attrName>
                                        </p:attrNameLst>
                                      </p:cBhvr>
                                      <p:to>
                                        <p:strVal val="visible"/>
                                      </p:to>
                                    </p:set>
                                  </p:childTnLst>
                                </p:cTn>
                              </p:par>
                            </p:childTnLst>
                          </p:cTn>
                        </p:par>
                        <p:par>
                          <p:cTn id="52" fill="hold">
                            <p:stCondLst>
                              <p:cond delay="5682"/>
                            </p:stCondLst>
                            <p:childTnLst>
                              <p:par>
                                <p:cTn id="53" presetID="1" presetClass="entr" presetSubtype="0" fill="hold" grpId="0" nodeType="afterEffect">
                                  <p:stCondLst>
                                    <p:cond delay="0"/>
                                  </p:stCondLst>
                                  <p:iterate type="lt">
                                    <p:tmAbs val="10"/>
                                  </p:iterate>
                                  <p:childTnLst>
                                    <p:set>
                                      <p:cBhvr>
                                        <p:cTn id="54" dur="1" fill="hold">
                                          <p:stCondLst>
                                            <p:cond delay="0"/>
                                          </p:stCondLst>
                                        </p:cTn>
                                        <p:tgtEl>
                                          <p:spTgt spid="15"/>
                                        </p:tgtEl>
                                        <p:attrNameLst>
                                          <p:attrName>style.visibility</p:attrName>
                                        </p:attrNameLst>
                                      </p:cBhvr>
                                      <p:to>
                                        <p:strVal val="visible"/>
                                      </p:to>
                                    </p:set>
                                  </p:childTnLst>
                                </p:cTn>
                              </p:par>
                            </p:childTnLst>
                          </p:cTn>
                        </p:par>
                        <p:par>
                          <p:cTn id="55" fill="hold">
                            <p:stCondLst>
                              <p:cond delay="5943"/>
                            </p:stCondLst>
                            <p:childTnLst>
                              <p:par>
                                <p:cTn id="56" presetID="1" presetClass="entr" presetSubtype="0" fill="hold" grpId="0" nodeType="afterEffect">
                                  <p:stCondLst>
                                    <p:cond delay="0"/>
                                  </p:stCondLst>
                                  <p:iterate type="lt">
                                    <p:tmAbs val="10"/>
                                  </p:iterate>
                                  <p:childTnLst>
                                    <p:set>
                                      <p:cBhvr>
                                        <p:cTn id="57" dur="1" fill="hold">
                                          <p:stCondLst>
                                            <p:cond delay="0"/>
                                          </p:stCondLst>
                                        </p:cTn>
                                        <p:tgtEl>
                                          <p:spTgt spid="16"/>
                                        </p:tgtEl>
                                        <p:attrNameLst>
                                          <p:attrName>style.visibility</p:attrName>
                                        </p:attrNameLst>
                                      </p:cBhvr>
                                      <p:to>
                                        <p:strVal val="visible"/>
                                      </p:to>
                                    </p:set>
                                  </p:childTnLst>
                                </p:cTn>
                              </p:par>
                            </p:childTnLst>
                          </p:cTn>
                        </p:par>
                        <p:par>
                          <p:cTn id="58" fill="hold">
                            <p:stCondLst>
                              <p:cond delay="6204"/>
                            </p:stCondLst>
                            <p:childTnLst>
                              <p:par>
                                <p:cTn id="59" presetID="1" presetClass="entr" presetSubtype="0" fill="hold" grpId="0" nodeType="afterEffect">
                                  <p:stCondLst>
                                    <p:cond delay="0"/>
                                  </p:stCondLst>
                                  <p:iterate type="lt">
                                    <p:tmAbs val="10"/>
                                  </p:iterate>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6465"/>
                            </p:stCondLst>
                            <p:childTnLst>
                              <p:par>
                                <p:cTn id="62" presetID="1" presetClass="entr" presetSubtype="0" fill="hold" grpId="0" nodeType="afterEffect">
                                  <p:stCondLst>
                                    <p:cond delay="0"/>
                                  </p:stCondLst>
                                  <p:iterate type="lt">
                                    <p:tmAbs val="10"/>
                                  </p:iterate>
                                  <p:childTnLst>
                                    <p:set>
                                      <p:cBhvr>
                                        <p:cTn id="63" dur="1" fill="hold">
                                          <p:stCondLst>
                                            <p:cond delay="0"/>
                                          </p:stCondLst>
                                        </p:cTn>
                                        <p:tgtEl>
                                          <p:spTgt spid="18"/>
                                        </p:tgtEl>
                                        <p:attrNameLst>
                                          <p:attrName>style.visibility</p:attrName>
                                        </p:attrNameLst>
                                      </p:cBhvr>
                                      <p:to>
                                        <p:strVal val="visible"/>
                                      </p:to>
                                    </p:set>
                                  </p:childTnLst>
                                </p:cTn>
                              </p:par>
                            </p:childTnLst>
                          </p:cTn>
                        </p:par>
                        <p:par>
                          <p:cTn id="64" fill="hold">
                            <p:stCondLst>
                              <p:cond delay="6726"/>
                            </p:stCondLst>
                            <p:childTnLst>
                              <p:par>
                                <p:cTn id="65" presetID="1" presetClass="entr" presetSubtype="0" fill="hold" grpId="0" nodeType="afterEffect">
                                  <p:stCondLst>
                                    <p:cond delay="0"/>
                                  </p:stCondLst>
                                  <p:iterate type="lt">
                                    <p:tmAbs val="10"/>
                                  </p:iterate>
                                  <p:childTnLst>
                                    <p:set>
                                      <p:cBhvr>
                                        <p:cTn id="66" dur="1" fill="hold">
                                          <p:stCondLst>
                                            <p:cond delay="0"/>
                                          </p:stCondLst>
                                        </p:cTn>
                                        <p:tgtEl>
                                          <p:spTgt spid="19"/>
                                        </p:tgtEl>
                                        <p:attrNameLst>
                                          <p:attrName>style.visibility</p:attrName>
                                        </p:attrNameLst>
                                      </p:cBhvr>
                                      <p:to>
                                        <p:strVal val="visible"/>
                                      </p:to>
                                    </p:set>
                                  </p:childTnLst>
                                </p:cTn>
                              </p:par>
                            </p:childTnLst>
                          </p:cTn>
                        </p:par>
                        <p:par>
                          <p:cTn id="67" fill="hold">
                            <p:stCondLst>
                              <p:cond delay="6987"/>
                            </p:stCondLst>
                            <p:childTnLst>
                              <p:par>
                                <p:cTn id="68" presetID="1" presetClass="entr" presetSubtype="0" fill="hold" grpId="0" nodeType="afterEffect">
                                  <p:stCondLst>
                                    <p:cond delay="0"/>
                                  </p:stCondLst>
                                  <p:iterate type="lt">
                                    <p:tmAbs val="10"/>
                                  </p:iterate>
                                  <p:childTnLst>
                                    <p:set>
                                      <p:cBhvr>
                                        <p:cTn id="69" dur="1" fill="hold">
                                          <p:stCondLst>
                                            <p:cond delay="0"/>
                                          </p:stCondLst>
                                        </p:cTn>
                                        <p:tgtEl>
                                          <p:spTgt spid="20"/>
                                        </p:tgtEl>
                                        <p:attrNameLst>
                                          <p:attrName>style.visibility</p:attrName>
                                        </p:attrNameLst>
                                      </p:cBhvr>
                                      <p:to>
                                        <p:strVal val="visible"/>
                                      </p:to>
                                    </p:set>
                                  </p:childTnLst>
                                </p:cTn>
                              </p:par>
                            </p:childTnLst>
                          </p:cTn>
                        </p:par>
                        <p:par>
                          <p:cTn id="70" fill="hold">
                            <p:stCondLst>
                              <p:cond delay="7248"/>
                            </p:stCondLst>
                            <p:childTnLst>
                              <p:par>
                                <p:cTn id="71" presetID="1" presetClass="entr" presetSubtype="0" fill="hold" grpId="0" nodeType="afterEffect">
                                  <p:stCondLst>
                                    <p:cond delay="0"/>
                                  </p:stCondLst>
                                  <p:iterate type="lt">
                                    <p:tmAbs val="10"/>
                                  </p:iterate>
                                  <p:childTnLst>
                                    <p:set>
                                      <p:cBhvr>
                                        <p:cTn id="72" dur="1" fill="hold">
                                          <p:stCondLst>
                                            <p:cond delay="0"/>
                                          </p:stCondLst>
                                        </p:cTn>
                                        <p:tgtEl>
                                          <p:spTgt spid="21"/>
                                        </p:tgtEl>
                                        <p:attrNameLst>
                                          <p:attrName>style.visibility</p:attrName>
                                        </p:attrNameLst>
                                      </p:cBhvr>
                                      <p:to>
                                        <p:strVal val="visible"/>
                                      </p:to>
                                    </p:set>
                                  </p:childTnLst>
                                </p:cTn>
                              </p:par>
                            </p:childTnLst>
                          </p:cTn>
                        </p:par>
                        <p:par>
                          <p:cTn id="73" fill="hold">
                            <p:stCondLst>
                              <p:cond delay="7509"/>
                            </p:stCondLst>
                            <p:childTnLst>
                              <p:par>
                                <p:cTn id="74" presetID="1" presetClass="entr" presetSubtype="0" fill="hold" grpId="0" nodeType="afterEffect">
                                  <p:stCondLst>
                                    <p:cond delay="0"/>
                                  </p:stCondLst>
                                  <p:iterate type="lt">
                                    <p:tmAbs val="10"/>
                                  </p:iterate>
                                  <p:childTnLst>
                                    <p:set>
                                      <p:cBhvr>
                                        <p:cTn id="75" dur="1" fill="hold">
                                          <p:stCondLst>
                                            <p:cond delay="0"/>
                                          </p:stCondLst>
                                        </p:cTn>
                                        <p:tgtEl>
                                          <p:spTgt spid="22"/>
                                        </p:tgtEl>
                                        <p:attrNameLst>
                                          <p:attrName>style.visibility</p:attrName>
                                        </p:attrNameLst>
                                      </p:cBhvr>
                                      <p:to>
                                        <p:strVal val="visible"/>
                                      </p:to>
                                    </p:set>
                                  </p:childTnLst>
                                </p:cTn>
                              </p:par>
                            </p:childTnLst>
                          </p:cTn>
                        </p:par>
                        <p:par>
                          <p:cTn id="76" fill="hold">
                            <p:stCondLst>
                              <p:cond delay="7770"/>
                            </p:stCondLst>
                            <p:childTnLst>
                              <p:par>
                                <p:cTn id="77" presetID="1" presetClass="entr" presetSubtype="0" fill="hold" grpId="0" nodeType="afterEffect">
                                  <p:stCondLst>
                                    <p:cond delay="0"/>
                                  </p:stCondLst>
                                  <p:iterate type="lt">
                                    <p:tmAbs val="10"/>
                                  </p:iterate>
                                  <p:childTnLst>
                                    <p:set>
                                      <p:cBhvr>
                                        <p:cTn id="78" dur="1" fill="hold">
                                          <p:stCondLst>
                                            <p:cond delay="0"/>
                                          </p:stCondLst>
                                        </p:cTn>
                                        <p:tgtEl>
                                          <p:spTgt spid="23"/>
                                        </p:tgtEl>
                                        <p:attrNameLst>
                                          <p:attrName>style.visibility</p:attrName>
                                        </p:attrNameLst>
                                      </p:cBhvr>
                                      <p:to>
                                        <p:strVal val="visible"/>
                                      </p:to>
                                    </p:set>
                                  </p:childTnLst>
                                </p:cTn>
                              </p:par>
                            </p:childTnLst>
                          </p:cTn>
                        </p:par>
                        <p:par>
                          <p:cTn id="79" fill="hold">
                            <p:stCondLst>
                              <p:cond delay="8031"/>
                            </p:stCondLst>
                            <p:childTnLst>
                              <p:par>
                                <p:cTn id="80" presetID="1" presetClass="entr" presetSubtype="0" fill="hold" grpId="0" nodeType="afterEffect">
                                  <p:stCondLst>
                                    <p:cond delay="0"/>
                                  </p:stCondLst>
                                  <p:iterate type="lt">
                                    <p:tmAbs val="10"/>
                                  </p:iterate>
                                  <p:childTnLst>
                                    <p:set>
                                      <p:cBhvr>
                                        <p:cTn id="81" dur="1" fill="hold">
                                          <p:stCondLst>
                                            <p:cond delay="0"/>
                                          </p:stCondLst>
                                        </p:cTn>
                                        <p:tgtEl>
                                          <p:spTgt spid="24"/>
                                        </p:tgtEl>
                                        <p:attrNameLst>
                                          <p:attrName>style.visibility</p:attrName>
                                        </p:attrNameLst>
                                      </p:cBhvr>
                                      <p:to>
                                        <p:strVal val="visible"/>
                                      </p:to>
                                    </p:set>
                                  </p:childTnLst>
                                </p:cTn>
                              </p:par>
                            </p:childTnLst>
                          </p:cTn>
                        </p:par>
                        <p:par>
                          <p:cTn id="82" fill="hold">
                            <p:stCondLst>
                              <p:cond delay="8292"/>
                            </p:stCondLst>
                            <p:childTnLst>
                              <p:par>
                                <p:cTn id="83" presetID="1" presetClass="entr" presetSubtype="0" fill="hold" grpId="0" nodeType="afterEffect">
                                  <p:stCondLst>
                                    <p:cond delay="0"/>
                                  </p:stCondLst>
                                  <p:iterate type="lt">
                                    <p:tmAbs val="10"/>
                                  </p:iterate>
                                  <p:childTnLst>
                                    <p:set>
                                      <p:cBhvr>
                                        <p:cTn id="84" dur="1" fill="hold">
                                          <p:stCondLst>
                                            <p:cond delay="0"/>
                                          </p:stCondLst>
                                        </p:cTn>
                                        <p:tgtEl>
                                          <p:spTgt spid="25"/>
                                        </p:tgtEl>
                                        <p:attrNameLst>
                                          <p:attrName>style.visibility</p:attrName>
                                        </p:attrNameLst>
                                      </p:cBhvr>
                                      <p:to>
                                        <p:strVal val="visible"/>
                                      </p:to>
                                    </p:set>
                                  </p:childTnLst>
                                </p:cTn>
                              </p:par>
                            </p:childTnLst>
                          </p:cTn>
                        </p:par>
                        <p:par>
                          <p:cTn id="85" fill="hold">
                            <p:stCondLst>
                              <p:cond delay="8553"/>
                            </p:stCondLst>
                            <p:childTnLst>
                              <p:par>
                                <p:cTn id="86" presetID="1" presetClass="entr" presetSubtype="0" fill="hold" grpId="0" nodeType="afterEffect">
                                  <p:stCondLst>
                                    <p:cond delay="0"/>
                                  </p:stCondLst>
                                  <p:iterate type="lt">
                                    <p:tmAbs val="10"/>
                                  </p:iterate>
                                  <p:childTnLst>
                                    <p:set>
                                      <p:cBhvr>
                                        <p:cTn id="87" dur="1" fill="hold">
                                          <p:stCondLst>
                                            <p:cond delay="0"/>
                                          </p:stCondLst>
                                        </p:cTn>
                                        <p:tgtEl>
                                          <p:spTgt spid="26"/>
                                        </p:tgtEl>
                                        <p:attrNameLst>
                                          <p:attrName>style.visibility</p:attrName>
                                        </p:attrNameLst>
                                      </p:cBhvr>
                                      <p:to>
                                        <p:strVal val="visible"/>
                                      </p:to>
                                    </p:set>
                                  </p:childTnLst>
                                </p:cTn>
                              </p:par>
                            </p:childTnLst>
                          </p:cTn>
                        </p:par>
                        <p:par>
                          <p:cTn id="88" fill="hold">
                            <p:stCondLst>
                              <p:cond delay="8814"/>
                            </p:stCondLst>
                            <p:childTnLst>
                              <p:par>
                                <p:cTn id="89" presetID="1" presetClass="entr" presetSubtype="0" fill="hold" grpId="0" nodeType="afterEffect">
                                  <p:stCondLst>
                                    <p:cond delay="0"/>
                                  </p:stCondLst>
                                  <p:iterate type="lt">
                                    <p:tmAbs val="10"/>
                                  </p:iterate>
                                  <p:childTnLst>
                                    <p:set>
                                      <p:cBhvr>
                                        <p:cTn id="90" dur="1" fill="hold">
                                          <p:stCondLst>
                                            <p:cond delay="0"/>
                                          </p:stCondLst>
                                        </p:cTn>
                                        <p:tgtEl>
                                          <p:spTgt spid="27"/>
                                        </p:tgtEl>
                                        <p:attrNameLst>
                                          <p:attrName>style.visibility</p:attrName>
                                        </p:attrNameLst>
                                      </p:cBhvr>
                                      <p:to>
                                        <p:strVal val="visible"/>
                                      </p:to>
                                    </p:set>
                                  </p:childTnLst>
                                </p:cTn>
                              </p:par>
                            </p:childTnLst>
                          </p:cTn>
                        </p:par>
                        <p:par>
                          <p:cTn id="91" fill="hold">
                            <p:stCondLst>
                              <p:cond delay="9075"/>
                            </p:stCondLst>
                            <p:childTnLst>
                              <p:par>
                                <p:cTn id="92" presetID="1" presetClass="entr" presetSubtype="0" fill="hold" grpId="0" nodeType="afterEffect">
                                  <p:stCondLst>
                                    <p:cond delay="0"/>
                                  </p:stCondLst>
                                  <p:iterate type="lt">
                                    <p:tmAbs val="10"/>
                                  </p:iterate>
                                  <p:childTnLst>
                                    <p:set>
                                      <p:cBhvr>
                                        <p:cTn id="93" dur="1" fill="hold">
                                          <p:stCondLst>
                                            <p:cond delay="0"/>
                                          </p:stCondLst>
                                        </p:cTn>
                                        <p:tgtEl>
                                          <p:spTgt spid="28"/>
                                        </p:tgtEl>
                                        <p:attrNameLst>
                                          <p:attrName>style.visibility</p:attrName>
                                        </p:attrNameLst>
                                      </p:cBhvr>
                                      <p:to>
                                        <p:strVal val="visible"/>
                                      </p:to>
                                    </p:set>
                                  </p:childTnLst>
                                </p:cTn>
                              </p:par>
                            </p:childTnLst>
                          </p:cTn>
                        </p:par>
                        <p:par>
                          <p:cTn id="94" fill="hold">
                            <p:stCondLst>
                              <p:cond delay="9336"/>
                            </p:stCondLst>
                            <p:childTnLst>
                              <p:par>
                                <p:cTn id="95" presetID="1" presetClass="entr" presetSubtype="0" fill="hold" grpId="0" nodeType="afterEffect">
                                  <p:stCondLst>
                                    <p:cond delay="0"/>
                                  </p:stCondLst>
                                  <p:iterate type="lt">
                                    <p:tmAbs val="10"/>
                                  </p:iterate>
                                  <p:childTnLst>
                                    <p:set>
                                      <p:cBhvr>
                                        <p:cTn id="96" dur="1" fill="hold">
                                          <p:stCondLst>
                                            <p:cond delay="0"/>
                                          </p:stCondLst>
                                        </p:cTn>
                                        <p:tgtEl>
                                          <p:spTgt spid="29"/>
                                        </p:tgtEl>
                                        <p:attrNameLst>
                                          <p:attrName>style.visibility</p:attrName>
                                        </p:attrNameLst>
                                      </p:cBhvr>
                                      <p:to>
                                        <p:strVal val="visible"/>
                                      </p:to>
                                    </p:set>
                                  </p:childTnLst>
                                </p:cTn>
                              </p:par>
                            </p:childTnLst>
                          </p:cTn>
                        </p:par>
                        <p:par>
                          <p:cTn id="97" fill="hold">
                            <p:stCondLst>
                              <p:cond delay="9597"/>
                            </p:stCondLst>
                            <p:childTnLst>
                              <p:par>
                                <p:cTn id="98" presetID="1" presetClass="entr" presetSubtype="0" fill="hold" grpId="0" nodeType="afterEffect">
                                  <p:stCondLst>
                                    <p:cond delay="0"/>
                                  </p:stCondLst>
                                  <p:iterate type="lt">
                                    <p:tmAbs val="10"/>
                                  </p:iterate>
                                  <p:childTnLst>
                                    <p:set>
                                      <p:cBhvr>
                                        <p:cTn id="99" dur="1" fill="hold">
                                          <p:stCondLst>
                                            <p:cond delay="0"/>
                                          </p:stCondLst>
                                        </p:cTn>
                                        <p:tgtEl>
                                          <p:spTgt spid="30"/>
                                        </p:tgtEl>
                                        <p:attrNameLst>
                                          <p:attrName>style.visibility</p:attrName>
                                        </p:attrNameLst>
                                      </p:cBhvr>
                                      <p:to>
                                        <p:strVal val="visible"/>
                                      </p:to>
                                    </p:set>
                                  </p:childTnLst>
                                </p:cTn>
                              </p:par>
                            </p:childTnLst>
                          </p:cTn>
                        </p:par>
                        <p:par>
                          <p:cTn id="100" fill="hold">
                            <p:stCondLst>
                              <p:cond delay="9858"/>
                            </p:stCondLst>
                            <p:childTnLst>
                              <p:par>
                                <p:cTn id="101" presetID="1" presetClass="entr" presetSubtype="0" fill="hold" grpId="0" nodeType="afterEffect">
                                  <p:stCondLst>
                                    <p:cond delay="0"/>
                                  </p:stCondLst>
                                  <p:iterate type="lt">
                                    <p:tmAbs val="10"/>
                                  </p:iterate>
                                  <p:childTnLst>
                                    <p:set>
                                      <p:cBhvr>
                                        <p:cTn id="102" dur="1" fill="hold">
                                          <p:stCondLst>
                                            <p:cond delay="0"/>
                                          </p:stCondLst>
                                        </p:cTn>
                                        <p:tgtEl>
                                          <p:spTgt spid="31"/>
                                        </p:tgtEl>
                                        <p:attrNameLst>
                                          <p:attrName>style.visibility</p:attrName>
                                        </p:attrNameLst>
                                      </p:cBhvr>
                                      <p:to>
                                        <p:strVal val="visible"/>
                                      </p:to>
                                    </p:set>
                                  </p:childTnLst>
                                </p:cTn>
                              </p:par>
                            </p:childTnLst>
                          </p:cTn>
                        </p:par>
                        <p:par>
                          <p:cTn id="103" fill="hold">
                            <p:stCondLst>
                              <p:cond delay="10119"/>
                            </p:stCondLst>
                            <p:childTnLst>
                              <p:par>
                                <p:cTn id="104" presetID="1" presetClass="entr" presetSubtype="0" fill="hold" grpId="0" nodeType="afterEffect">
                                  <p:stCondLst>
                                    <p:cond delay="0"/>
                                  </p:stCondLst>
                                  <p:iterate type="lt">
                                    <p:tmAbs val="10"/>
                                  </p:iterate>
                                  <p:childTnLst>
                                    <p:set>
                                      <p:cBhvr>
                                        <p:cTn id="105" dur="1" fill="hold">
                                          <p:stCondLst>
                                            <p:cond delay="0"/>
                                          </p:stCondLst>
                                        </p:cTn>
                                        <p:tgtEl>
                                          <p:spTgt spid="32"/>
                                        </p:tgtEl>
                                        <p:attrNameLst>
                                          <p:attrName>style.visibility</p:attrName>
                                        </p:attrNameLst>
                                      </p:cBhvr>
                                      <p:to>
                                        <p:strVal val="visible"/>
                                      </p:to>
                                    </p:set>
                                  </p:childTnLst>
                                </p:cTn>
                              </p:par>
                            </p:childTnLst>
                          </p:cTn>
                        </p:par>
                        <p:par>
                          <p:cTn id="106" fill="hold">
                            <p:stCondLst>
                              <p:cond delay="10380"/>
                            </p:stCondLst>
                            <p:childTnLst>
                              <p:par>
                                <p:cTn id="107" presetID="1" presetClass="entr" presetSubtype="0" fill="hold" grpId="0" nodeType="afterEffect">
                                  <p:stCondLst>
                                    <p:cond delay="0"/>
                                  </p:stCondLst>
                                  <p:iterate type="lt">
                                    <p:tmAbs val="10"/>
                                  </p:iterate>
                                  <p:childTnLst>
                                    <p:set>
                                      <p:cBhvr>
                                        <p:cTn id="108" dur="1" fill="hold">
                                          <p:stCondLst>
                                            <p:cond delay="0"/>
                                          </p:stCondLst>
                                        </p:cTn>
                                        <p:tgtEl>
                                          <p:spTgt spid="33"/>
                                        </p:tgtEl>
                                        <p:attrNameLst>
                                          <p:attrName>style.visibility</p:attrName>
                                        </p:attrNameLst>
                                      </p:cBhvr>
                                      <p:to>
                                        <p:strVal val="visible"/>
                                      </p:to>
                                    </p:set>
                                  </p:childTnLst>
                                </p:cTn>
                              </p:par>
                            </p:childTnLst>
                          </p:cTn>
                        </p:par>
                        <p:par>
                          <p:cTn id="109" fill="hold">
                            <p:stCondLst>
                              <p:cond delay="10641"/>
                            </p:stCondLst>
                            <p:childTnLst>
                              <p:par>
                                <p:cTn id="110" presetID="1" presetClass="entr" presetSubtype="0" fill="hold" grpId="0" nodeType="afterEffect">
                                  <p:stCondLst>
                                    <p:cond delay="0"/>
                                  </p:stCondLst>
                                  <p:iterate type="lt">
                                    <p:tmAbs val="10"/>
                                  </p:iterate>
                                  <p:childTnLst>
                                    <p:set>
                                      <p:cBhvr>
                                        <p:cTn id="111" dur="1" fill="hold">
                                          <p:stCondLst>
                                            <p:cond delay="0"/>
                                          </p:stCondLst>
                                        </p:cTn>
                                        <p:tgtEl>
                                          <p:spTgt spid="34"/>
                                        </p:tgtEl>
                                        <p:attrNameLst>
                                          <p:attrName>style.visibility</p:attrName>
                                        </p:attrNameLst>
                                      </p:cBhvr>
                                      <p:to>
                                        <p:strVal val="visible"/>
                                      </p:to>
                                    </p:set>
                                  </p:childTnLst>
                                </p:cTn>
                              </p:par>
                            </p:childTnLst>
                          </p:cTn>
                        </p:par>
                        <p:par>
                          <p:cTn id="112" fill="hold">
                            <p:stCondLst>
                              <p:cond delay="10902"/>
                            </p:stCondLst>
                            <p:childTnLst>
                              <p:par>
                                <p:cTn id="113" presetID="1" presetClass="entr" presetSubtype="0" fill="hold" grpId="0" nodeType="afterEffect">
                                  <p:stCondLst>
                                    <p:cond delay="0"/>
                                  </p:stCondLst>
                                  <p:iterate type="lt">
                                    <p:tmAbs val="10"/>
                                  </p:iterate>
                                  <p:childTnLst>
                                    <p:set>
                                      <p:cBhvr>
                                        <p:cTn id="114" dur="1" fill="hold">
                                          <p:stCondLst>
                                            <p:cond delay="0"/>
                                          </p:stCondLst>
                                        </p:cTn>
                                        <p:tgtEl>
                                          <p:spTgt spid="35"/>
                                        </p:tgtEl>
                                        <p:attrNameLst>
                                          <p:attrName>style.visibility</p:attrName>
                                        </p:attrNameLst>
                                      </p:cBhvr>
                                      <p:to>
                                        <p:strVal val="visible"/>
                                      </p:to>
                                    </p:set>
                                  </p:childTnLst>
                                </p:cTn>
                              </p:par>
                            </p:childTnLst>
                          </p:cTn>
                        </p:par>
                        <p:par>
                          <p:cTn id="115" fill="hold">
                            <p:stCondLst>
                              <p:cond delay="11163"/>
                            </p:stCondLst>
                            <p:childTnLst>
                              <p:par>
                                <p:cTn id="116" presetID="1" presetClass="entr" presetSubtype="0" fill="hold" grpId="0" nodeType="afterEffect">
                                  <p:stCondLst>
                                    <p:cond delay="0"/>
                                  </p:stCondLst>
                                  <p:iterate type="lt">
                                    <p:tmAbs val="10"/>
                                  </p:iterate>
                                  <p:childTnLst>
                                    <p:set>
                                      <p:cBhvr>
                                        <p:cTn id="117" dur="1" fill="hold">
                                          <p:stCondLst>
                                            <p:cond delay="0"/>
                                          </p:stCondLst>
                                        </p:cTn>
                                        <p:tgtEl>
                                          <p:spTgt spid="37"/>
                                        </p:tgtEl>
                                        <p:attrNameLst>
                                          <p:attrName>style.visibility</p:attrName>
                                        </p:attrNameLst>
                                      </p:cBhvr>
                                      <p:to>
                                        <p:strVal val="visible"/>
                                      </p:to>
                                    </p:set>
                                  </p:childTnLst>
                                </p:cTn>
                              </p:par>
                            </p:childTnLst>
                          </p:cTn>
                        </p:par>
                        <p:par>
                          <p:cTn id="118" fill="hold">
                            <p:stCondLst>
                              <p:cond delay="11424"/>
                            </p:stCondLst>
                            <p:childTnLst>
                              <p:par>
                                <p:cTn id="119" presetID="1" presetClass="entr" presetSubtype="0" fill="hold" grpId="0" nodeType="afterEffect">
                                  <p:stCondLst>
                                    <p:cond delay="0"/>
                                  </p:stCondLst>
                                  <p:iterate type="lt">
                                    <p:tmAbs val="10"/>
                                  </p:iterate>
                                  <p:childTnLst>
                                    <p:set>
                                      <p:cBhvr>
                                        <p:cTn id="120" dur="1" fill="hold">
                                          <p:stCondLst>
                                            <p:cond delay="0"/>
                                          </p:stCondLst>
                                        </p:cTn>
                                        <p:tgtEl>
                                          <p:spTgt spid="38"/>
                                        </p:tgtEl>
                                        <p:attrNameLst>
                                          <p:attrName>style.visibility</p:attrName>
                                        </p:attrNameLst>
                                      </p:cBhvr>
                                      <p:to>
                                        <p:strVal val="visible"/>
                                      </p:to>
                                    </p:set>
                                  </p:childTnLst>
                                </p:cTn>
                              </p:par>
                            </p:childTnLst>
                          </p:cTn>
                        </p:par>
                        <p:par>
                          <p:cTn id="121" fill="hold">
                            <p:stCondLst>
                              <p:cond delay="11685"/>
                            </p:stCondLst>
                            <p:childTnLst>
                              <p:par>
                                <p:cTn id="122" presetID="1" presetClass="entr" presetSubtype="0" fill="hold" grpId="0" nodeType="afterEffect">
                                  <p:stCondLst>
                                    <p:cond delay="0"/>
                                  </p:stCondLst>
                                  <p:iterate type="lt">
                                    <p:tmAbs val="10"/>
                                  </p:iterate>
                                  <p:childTnLst>
                                    <p:set>
                                      <p:cBhvr>
                                        <p:cTn id="123" dur="1" fill="hold">
                                          <p:stCondLst>
                                            <p:cond delay="0"/>
                                          </p:stCondLst>
                                        </p:cTn>
                                        <p:tgtEl>
                                          <p:spTgt spid="39"/>
                                        </p:tgtEl>
                                        <p:attrNameLst>
                                          <p:attrName>style.visibility</p:attrName>
                                        </p:attrNameLst>
                                      </p:cBhvr>
                                      <p:to>
                                        <p:strVal val="visible"/>
                                      </p:to>
                                    </p:set>
                                  </p:childTnLst>
                                </p:cTn>
                              </p:par>
                            </p:childTnLst>
                          </p:cTn>
                        </p:par>
                        <p:par>
                          <p:cTn id="124" fill="hold">
                            <p:stCondLst>
                              <p:cond delay="11946"/>
                            </p:stCondLst>
                            <p:childTnLst>
                              <p:par>
                                <p:cTn id="125" presetID="1" presetClass="entr" presetSubtype="0" fill="hold" grpId="0" nodeType="afterEffect">
                                  <p:stCondLst>
                                    <p:cond delay="0"/>
                                  </p:stCondLst>
                                  <p:iterate type="lt">
                                    <p:tmAbs val="10"/>
                                  </p:iterate>
                                  <p:childTnLst>
                                    <p:set>
                                      <p:cBhvr>
                                        <p:cTn id="1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2" grpId="1" animBg="1"/>
      <p:bldP spid="42" grpId="2"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t>みんなが君のことを待っている</a:t>
            </a:r>
          </a:p>
        </p:txBody>
      </p:sp>
    </p:spTree>
    <p:extLst>
      <p:ext uri="{BB962C8B-B14F-4D97-AF65-F5344CB8AC3E}">
        <p14:creationId xmlns:p14="http://schemas.microsoft.com/office/powerpoint/2010/main" val="3406849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7EEF48-844E-2FD0-55A7-6B0D9202C80E}"/>
              </a:ext>
            </a:extLst>
          </p:cNvPr>
          <p:cNvPicPr>
            <a:picLocks noChangeAspect="1" noChangeArrowheads="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2BF1DD63-153A-8BF8-A0E0-68D0CAE186A5}"/>
              </a:ext>
            </a:extLst>
          </p:cNvPr>
          <p:cNvSpPr/>
          <p:nvPr/>
        </p:nvSpPr>
        <p:spPr>
          <a:xfrm>
            <a:off x="859536" y="310896"/>
            <a:ext cx="10393680" cy="1225296"/>
          </a:xfrm>
          <a:prstGeom prst="rect">
            <a:avLst/>
          </a:prstGeom>
          <a:solidFill>
            <a:schemeClr val="dk1">
              <a:alpha val="81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ja-JP" altLang="en-US" sz="6000" dirty="0">
                <a:ln w="69850" cap="rnd" cmpd="sng">
                  <a:solidFill>
                    <a:srgbClr val="FF0000">
                      <a:alpha val="88000"/>
                    </a:srgbClr>
                  </a:solidFill>
                  <a:prstDash val="lgDashDotDot"/>
                  <a:bevel/>
                </a:ln>
                <a:solidFill>
                  <a:srgbClr val="FF0000"/>
                </a:solidFill>
              </a:rPr>
              <a:t>補遺</a:t>
            </a:r>
            <a:r>
              <a:rPr lang="en-US" altLang="ja-JP" sz="6000" dirty="0">
                <a:ln w="69850" cap="rnd" cmpd="sng">
                  <a:solidFill>
                    <a:srgbClr val="FF0000">
                      <a:alpha val="88000"/>
                    </a:srgbClr>
                  </a:solidFill>
                  <a:prstDash val="lgDashDotDot"/>
                  <a:bevel/>
                </a:ln>
                <a:solidFill>
                  <a:srgbClr val="FF0000"/>
                </a:solidFill>
              </a:rPr>
              <a:t>2316.2 </a:t>
            </a:r>
            <a:r>
              <a:rPr lang="ja-JP" altLang="en-US" sz="6000" dirty="0">
                <a:ln w="69850" cap="rnd" cmpd="sng">
                  <a:solidFill>
                    <a:srgbClr val="FF0000">
                      <a:alpha val="88000"/>
                    </a:srgbClr>
                  </a:solidFill>
                  <a:prstDash val="lgDashDotDot"/>
                  <a:bevel/>
                </a:ln>
                <a:solidFill>
                  <a:srgbClr val="FF0000"/>
                </a:solidFill>
              </a:rPr>
              <a:t>無効なエントリ</a:t>
            </a:r>
          </a:p>
        </p:txBody>
      </p:sp>
      <p:sp>
        <p:nvSpPr>
          <p:cNvPr id="3" name="テキスト ボックス 2">
            <a:extLst>
              <a:ext uri="{FF2B5EF4-FFF2-40B4-BE49-F238E27FC236}">
                <a16:creationId xmlns:a16="http://schemas.microsoft.com/office/drawing/2014/main" id="{42D6F4C7-1EA2-74AC-5A5F-BE0550C73515}"/>
              </a:ext>
            </a:extLst>
          </p:cNvPr>
          <p:cNvSpPr txBox="1"/>
          <p:nvPr/>
        </p:nvSpPr>
        <p:spPr>
          <a:xfrm>
            <a:off x="1659430" y="4876800"/>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6600" dirty="0">
                <a:ln w="76200" cap="rnd" cmpd="sng">
                  <a:solidFill>
                    <a:srgbClr val="FF0000">
                      <a:alpha val="88000"/>
                    </a:srgbClr>
                  </a:solidFill>
                  <a:prstDash val="lgDashDotDot"/>
                  <a:bevel/>
                </a:ln>
              </a:rPr>
              <a:t>湖に戻るんだ</a:t>
            </a:r>
          </a:p>
        </p:txBody>
      </p:sp>
    </p:spTree>
    <p:extLst>
      <p:ext uri="{BB962C8B-B14F-4D97-AF65-F5344CB8AC3E}">
        <p14:creationId xmlns:p14="http://schemas.microsoft.com/office/powerpoint/2010/main" val="4257355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2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a:t>Scp-</a:t>
            </a:r>
            <a:r>
              <a:rPr lang="en-US" altLang="ja-JP" sz="4400" dirty="0"/>
              <a:t>2719</a:t>
            </a:r>
          </a:p>
          <a:p>
            <a:pPr algn="ctr"/>
            <a:r>
              <a:rPr lang="ja-JP" altLang="en-US" sz="4400" dirty="0"/>
              <a:t>内側</a:t>
            </a:r>
            <a:endParaRPr lang="en-US" altLang="ja-JP" sz="4400" dirty="0"/>
          </a:p>
          <a:p>
            <a:pPr algn="ctr"/>
            <a:r>
              <a:rPr lang="ja-JP" altLang="en-US" sz="4400" dirty="0"/>
              <a:t>オブジェクトクラス</a:t>
            </a:r>
            <a:r>
              <a:rPr lang="en-US" altLang="ja-JP" sz="4400" dirty="0"/>
              <a:t>:</a:t>
            </a:r>
            <a:r>
              <a:rPr lang="en-US" altLang="ja-JP" sz="4400" dirty="0" err="1"/>
              <a:t>Keter</a:t>
            </a:r>
            <a:endParaRPr lang="en-US" altLang="ja-JP" sz="4400" dirty="0"/>
          </a:p>
        </p:txBody>
      </p:sp>
    </p:spTree>
    <p:extLst>
      <p:ext uri="{BB962C8B-B14F-4D97-AF65-F5344CB8AC3E}">
        <p14:creationId xmlns:p14="http://schemas.microsoft.com/office/powerpoint/2010/main" val="2674746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127E983E-3613-D7AA-8BD1-A1FACE3C4683}"/>
              </a:ext>
            </a:extLst>
          </p:cNvPr>
          <p:cNvGrpSpPr/>
          <p:nvPr/>
        </p:nvGrpSpPr>
        <p:grpSpPr>
          <a:xfrm>
            <a:off x="-1889890" y="-4100170"/>
            <a:ext cx="13359077" cy="13359077"/>
            <a:chOff x="-1889890" y="-4100170"/>
            <a:chExt cx="13359077" cy="13359077"/>
          </a:xfrm>
        </p:grpSpPr>
        <p:grpSp>
          <p:nvGrpSpPr>
            <p:cNvPr id="7" name="グループ化 6">
              <a:extLst>
                <a:ext uri="{FF2B5EF4-FFF2-40B4-BE49-F238E27FC236}">
                  <a16:creationId xmlns:a16="http://schemas.microsoft.com/office/drawing/2014/main" id="{78288EBD-AC79-69F4-3349-5DB7D101C862}"/>
                </a:ext>
              </a:extLst>
            </p:cNvPr>
            <p:cNvGrpSpPr/>
            <p:nvPr/>
          </p:nvGrpSpPr>
          <p:grpSpPr>
            <a:xfrm>
              <a:off x="-918883" y="-2918237"/>
              <a:ext cx="11844842" cy="10995212"/>
              <a:chOff x="-918883" y="-2918237"/>
              <a:chExt cx="11844842" cy="10995212"/>
            </a:xfrm>
          </p:grpSpPr>
          <p:sp>
            <p:nvSpPr>
              <p:cNvPr id="5" name="楕円 4">
                <a:extLst>
                  <a:ext uri="{FF2B5EF4-FFF2-40B4-BE49-F238E27FC236}">
                    <a16:creationId xmlns:a16="http://schemas.microsoft.com/office/drawing/2014/main" id="{EC9E3C81-A75E-61D2-A36F-87975D306EE1}"/>
                  </a:ext>
                </a:extLst>
              </p:cNvPr>
              <p:cNvSpPr/>
              <p:nvPr/>
            </p:nvSpPr>
            <p:spPr>
              <a:xfrm>
                <a:off x="-918883" y="-2918237"/>
                <a:ext cx="10995212" cy="10995212"/>
              </a:xfrm>
              <a:prstGeom prst="ellipse">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グラフィックス 5" descr="地球: 南北アメリカ 単色塗りつぶし">
                <a:extLst>
                  <a:ext uri="{FF2B5EF4-FFF2-40B4-BE49-F238E27FC236}">
                    <a16:creationId xmlns:a16="http://schemas.microsoft.com/office/drawing/2014/main" id="{1DE20CBC-AA56-EE45-1DA1-EA83326943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6699" y="1509368"/>
                <a:ext cx="1699260" cy="1699260"/>
              </a:xfrm>
              <a:prstGeom prst="rect">
                <a:avLst/>
              </a:prstGeom>
            </p:spPr>
          </p:pic>
        </p:grpSp>
        <p:sp>
          <p:nvSpPr>
            <p:cNvPr id="9" name="楕円 8">
              <a:extLst>
                <a:ext uri="{FF2B5EF4-FFF2-40B4-BE49-F238E27FC236}">
                  <a16:creationId xmlns:a16="http://schemas.microsoft.com/office/drawing/2014/main" id="{69D34218-61CF-4534-3D32-66EE34EBFCB0}"/>
                </a:ext>
              </a:extLst>
            </p:cNvPr>
            <p:cNvSpPr/>
            <p:nvPr/>
          </p:nvSpPr>
          <p:spPr>
            <a:xfrm>
              <a:off x="-1889890" y="-4100170"/>
              <a:ext cx="13359077" cy="13359077"/>
            </a:xfrm>
            <a:prstGeom prst="ellipse">
              <a:avLst/>
            </a:prstGeom>
            <a:no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楕円 3">
            <a:extLst>
              <a:ext uri="{FF2B5EF4-FFF2-40B4-BE49-F238E27FC236}">
                <a16:creationId xmlns:a16="http://schemas.microsoft.com/office/drawing/2014/main" id="{7F527B25-329B-E553-7EAD-9325EA267A71}"/>
              </a:ext>
            </a:extLst>
          </p:cNvPr>
          <p:cNvSpPr/>
          <p:nvPr/>
        </p:nvSpPr>
        <p:spPr>
          <a:xfrm>
            <a:off x="1667435" y="-331919"/>
            <a:ext cx="5822577" cy="5822577"/>
          </a:xfrm>
          <a:prstGeom prst="ellipse">
            <a:avLst/>
          </a:prstGeom>
          <a:solidFill>
            <a:schemeClr val="accent2"/>
          </a:solidFill>
          <a:effectLst>
            <a:glow rad="1536700">
              <a:schemeClr val="accent2">
                <a:satMod val="175000"/>
                <a:alpha val="6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C540088-CD5D-8D3A-19B3-1F25F1788BE8}"/>
              </a:ext>
            </a:extLst>
          </p:cNvPr>
          <p:cNvSpPr/>
          <p:nvPr/>
        </p:nvSpPr>
        <p:spPr>
          <a:xfrm>
            <a:off x="0" y="0"/>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a:t>地球と太陽の関係上、ずれは必ず起きるため</a:t>
            </a:r>
            <a:endParaRPr lang="en-US" altLang="ja-JP" sz="4000" dirty="0"/>
          </a:p>
          <a:p>
            <a:pPr algn="ctr"/>
            <a:r>
              <a:rPr lang="ja-JP" altLang="en-US" sz="4000" dirty="0"/>
              <a:t>カバーストーリーは必要ありません。</a:t>
            </a:r>
            <a:endParaRPr lang="en-US" altLang="ja-JP" sz="4000" dirty="0"/>
          </a:p>
        </p:txBody>
      </p:sp>
    </p:spTree>
    <p:extLst>
      <p:ext uri="{BB962C8B-B14F-4D97-AF65-F5344CB8AC3E}">
        <p14:creationId xmlns:p14="http://schemas.microsoft.com/office/powerpoint/2010/main" val="3722461126"/>
      </p:ext>
    </p:extLst>
  </p:cSld>
  <p:clrMapOvr>
    <a:masterClrMapping/>
  </p:clrMapOvr>
  <mc:AlternateContent xmlns:mc="http://schemas.openxmlformats.org/markup-compatibility/2006" xmlns:p14="http://schemas.microsoft.com/office/powerpoint/2010/main">
    <mc:Choice Requires="p14">
      <p:transition spd="slow" p14:dur="2000" advTm="1857"/>
    </mc:Choice>
    <mc:Fallback xmlns="">
      <p:transition spd="slow" advTm="18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特別収容プロトコル</a:t>
            </a:r>
            <a:endParaRPr lang="en-US" altLang="ja-JP" sz="4400" dirty="0"/>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398172" y="4194628"/>
            <a:ext cx="8084244" cy="141125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Scp-2719</a:t>
            </a:r>
            <a:r>
              <a:rPr lang="ja-JP" altLang="en-US" dirty="0">
                <a:ln w="28575" cap="rnd" cmpd="sng">
                  <a:noFill/>
                  <a:prstDash val="lgDashDotDot"/>
                  <a:bevel/>
                </a:ln>
                <a:solidFill>
                  <a:sysClr val="windowText" lastClr="000000"/>
                </a:solidFill>
              </a:rPr>
              <a:t>は内側にとどめなければいけません。</a:t>
            </a:r>
          </a:p>
        </p:txBody>
      </p:sp>
    </p:spTree>
    <p:extLst>
      <p:ext uri="{BB962C8B-B14F-4D97-AF65-F5344CB8AC3E}">
        <p14:creationId xmlns:p14="http://schemas.microsoft.com/office/powerpoint/2010/main" val="3966543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説明</a:t>
            </a:r>
            <a:endParaRPr lang="en-US" altLang="ja-JP" sz="4400" dirty="0"/>
          </a:p>
        </p:txBody>
      </p:sp>
      <p:sp>
        <p:nvSpPr>
          <p:cNvPr id="2" name="テキスト ボックス 1">
            <a:extLst>
              <a:ext uri="{FF2B5EF4-FFF2-40B4-BE49-F238E27FC236}">
                <a16:creationId xmlns:a16="http://schemas.microsoft.com/office/drawing/2014/main" id="{46B4C329-6FA5-E172-779D-A864898367EC}"/>
              </a:ext>
            </a:extLst>
          </p:cNvPr>
          <p:cNvSpPr txBox="1"/>
          <p:nvPr/>
        </p:nvSpPr>
        <p:spPr>
          <a:xfrm>
            <a:off x="-1739314" y="121362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a:t>
            </a:r>
          </a:p>
        </p:txBody>
      </p:sp>
      <p:sp>
        <p:nvSpPr>
          <p:cNvPr id="3" name="正方形/長方形 2">
            <a:extLst>
              <a:ext uri="{FF2B5EF4-FFF2-40B4-BE49-F238E27FC236}">
                <a16:creationId xmlns:a16="http://schemas.microsoft.com/office/drawing/2014/main" id="{69C79798-12A6-910E-EFBD-748AE78DCB84}"/>
              </a:ext>
            </a:extLst>
          </p:cNvPr>
          <p:cNvSpPr/>
          <p:nvPr/>
        </p:nvSpPr>
        <p:spPr>
          <a:xfrm>
            <a:off x="2772229" y="3120571"/>
            <a:ext cx="1770742" cy="17707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sz="2800" dirty="0"/>
              <a:t>２７１９</a:t>
            </a:r>
          </a:p>
        </p:txBody>
      </p:sp>
      <p:sp>
        <p:nvSpPr>
          <p:cNvPr id="4" name="楕円 3">
            <a:extLst>
              <a:ext uri="{FF2B5EF4-FFF2-40B4-BE49-F238E27FC236}">
                <a16:creationId xmlns:a16="http://schemas.microsoft.com/office/drawing/2014/main" id="{8A02759A-30C3-46C8-8B7D-6D0A3AF7E610}"/>
              </a:ext>
            </a:extLst>
          </p:cNvPr>
          <p:cNvSpPr/>
          <p:nvPr/>
        </p:nvSpPr>
        <p:spPr>
          <a:xfrm>
            <a:off x="5558971" y="2119084"/>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a:p>
            <a:pPr algn="ctr"/>
            <a:endParaRPr kumimoji="1" lang="ja-JP" altLang="en-US" sz="4000" dirty="0"/>
          </a:p>
        </p:txBody>
      </p:sp>
      <p:sp>
        <p:nvSpPr>
          <p:cNvPr id="5" name="楕円 4">
            <a:extLst>
              <a:ext uri="{FF2B5EF4-FFF2-40B4-BE49-F238E27FC236}">
                <a16:creationId xmlns:a16="http://schemas.microsoft.com/office/drawing/2014/main" id="{9A3984B8-EB3E-FF50-E303-371F0772C8CD}"/>
              </a:ext>
            </a:extLst>
          </p:cNvPr>
          <p:cNvSpPr/>
          <p:nvPr/>
        </p:nvSpPr>
        <p:spPr>
          <a:xfrm>
            <a:off x="6096000" y="3028627"/>
            <a:ext cx="904743" cy="9047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a:t>
            </a:r>
          </a:p>
        </p:txBody>
      </p:sp>
      <p:sp>
        <p:nvSpPr>
          <p:cNvPr id="7" name="テキスト ボックス 6">
            <a:extLst>
              <a:ext uri="{FF2B5EF4-FFF2-40B4-BE49-F238E27FC236}">
                <a16:creationId xmlns:a16="http://schemas.microsoft.com/office/drawing/2014/main" id="{617F0970-D2FD-22CD-752C-DE41543F09DD}"/>
              </a:ext>
            </a:extLst>
          </p:cNvPr>
          <p:cNvSpPr txBox="1"/>
          <p:nvPr/>
        </p:nvSpPr>
        <p:spPr>
          <a:xfrm>
            <a:off x="851486" y="4278343"/>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ln w="28575" cap="rnd" cmpd="sng">
                  <a:noFill/>
                  <a:prstDash val="lgDashDotDot"/>
                  <a:bevel/>
                </a:ln>
                <a:solidFill>
                  <a:sysClr val="windowText" lastClr="000000"/>
                </a:solidFill>
              </a:rPr>
              <a:t>SCP-2719</a:t>
            </a:r>
            <a:r>
              <a:rPr lang="ja-JP" altLang="en-US" dirty="0">
                <a:ln w="28575" cap="rnd" cmpd="sng">
                  <a:noFill/>
                  <a:prstDash val="lgDashDotDot"/>
                  <a:bevel/>
                </a:ln>
                <a:solidFill>
                  <a:sysClr val="windowText" lastClr="000000"/>
                </a:solidFill>
              </a:rPr>
              <a:t>は可変性抽象的</a:t>
            </a:r>
            <a:r>
              <a:rPr lang="en-US" altLang="ja-JP" dirty="0">
                <a:ln w="28575" cap="rnd" cmpd="sng">
                  <a:noFill/>
                  <a:prstDash val="lgDashDotDot"/>
                  <a:bevel/>
                </a:ln>
                <a:solidFill>
                  <a:sysClr val="windowText" lastClr="000000"/>
                </a:solidFill>
              </a:rPr>
              <a:t>-</a:t>
            </a:r>
            <a:r>
              <a:rPr lang="ja-JP" altLang="en-US" dirty="0">
                <a:ln w="28575" cap="rnd" cmpd="sng">
                  <a:noFill/>
                  <a:prstDash val="lgDashDotDot"/>
                  <a:bevel/>
                </a:ln>
                <a:solidFill>
                  <a:sysClr val="windowText" lastClr="000000"/>
                </a:solidFill>
              </a:rPr>
              <a:t>形而上学的概念構成ポインタです。</a:t>
            </a:r>
            <a:r>
              <a:rPr lang="en-US" altLang="ja-JP" dirty="0">
                <a:ln w="28575" cap="rnd" cmpd="sng">
                  <a:noFill/>
                  <a:prstDash val="lgDashDotDot"/>
                  <a:bevel/>
                </a:ln>
                <a:solidFill>
                  <a:sysClr val="windowText" lastClr="000000"/>
                </a:solidFill>
              </a:rPr>
              <a:t>SCP-2719</a:t>
            </a:r>
            <a:r>
              <a:rPr lang="ja-JP" altLang="en-US" dirty="0">
                <a:ln w="28575" cap="rnd" cmpd="sng">
                  <a:noFill/>
                  <a:prstDash val="lgDashDotDot"/>
                  <a:bevel/>
                </a:ln>
                <a:solidFill>
                  <a:sysClr val="windowText" lastClr="000000"/>
                </a:solidFill>
              </a:rPr>
              <a:t>によって影響された概念は内側に入るか内側になります。</a:t>
            </a:r>
            <a:r>
              <a:rPr lang="en-US" altLang="ja-JP" dirty="0">
                <a:ln w="28575" cap="rnd" cmpd="sng">
                  <a:noFill/>
                  <a:prstDash val="lgDashDotDot"/>
                  <a:bevel/>
                </a:ln>
                <a:solidFill>
                  <a:sysClr val="windowText" lastClr="000000"/>
                </a:solidFill>
              </a:rPr>
              <a:t>SCP-2719</a:t>
            </a:r>
            <a:r>
              <a:rPr lang="ja-JP" altLang="en-US" dirty="0">
                <a:ln w="28575" cap="rnd" cmpd="sng">
                  <a:noFill/>
                  <a:prstDash val="lgDashDotDot"/>
                  <a:bevel/>
                </a:ln>
                <a:solidFill>
                  <a:sysClr val="windowText" lastClr="000000"/>
                </a:solidFill>
              </a:rPr>
              <a:t>についての更なる情報は知覚ある生物学的職員に提供されてはなりません。</a:t>
            </a:r>
          </a:p>
        </p:txBody>
      </p:sp>
    </p:spTree>
    <p:extLst>
      <p:ext uri="{BB962C8B-B14F-4D97-AF65-F5344CB8AC3E}">
        <p14:creationId xmlns:p14="http://schemas.microsoft.com/office/powerpoint/2010/main" val="10851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par>
                                <p:cTn id="7" presetID="2" presetClass="entr" presetSubtype="12"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 fill="hold"/>
                                        <p:tgtEl>
                                          <p:spTgt spid="5"/>
                                        </p:tgtEl>
                                        <p:attrNameLst>
                                          <p:attrName>ppt_x</p:attrName>
                                        </p:attrNameLst>
                                      </p:cBhvr>
                                      <p:tavLst>
                                        <p:tav tm="0">
                                          <p:val>
                                            <p:strVal val="0-#ppt_w/2"/>
                                          </p:val>
                                        </p:tav>
                                        <p:tav tm="100000">
                                          <p:val>
                                            <p:strVal val="#ppt_x"/>
                                          </p:val>
                                        </p:tav>
                                      </p:tavLst>
                                    </p:anim>
                                    <p:anim calcmode="lin" valueType="num">
                                      <p:cBhvr additive="base">
                                        <p:cTn id="10" dur="500" fill="hold"/>
                                        <p:tgtEl>
                                          <p:spTgt spid="5"/>
                                        </p:tgtEl>
                                        <p:attrNameLst>
                                          <p:attrName>ppt_y</p:attrName>
                                        </p:attrNameLst>
                                      </p:cBhvr>
                                      <p:tavLst>
                                        <p:tav tm="0">
                                          <p:val>
                                            <p:strVal val="1+#ppt_h/2"/>
                                          </p:val>
                                        </p:tav>
                                        <p:tav tm="100000">
                                          <p:val>
                                            <p:strVal val="#ppt_y"/>
                                          </p:val>
                                        </p:tav>
                                      </p:tavLst>
                                    </p:anim>
                                  </p:childTnLst>
                                </p:cTn>
                              </p:par>
                              <p:par>
                                <p:cTn id="11" presetID="27" presetClass="emph" presetSubtype="0" fill="remove" grpId="0" nodeType="withEffect">
                                  <p:stCondLst>
                                    <p:cond delay="0"/>
                                  </p:stCondLst>
                                  <p:childTnLst>
                                    <p:animClr clrSpc="rgb" dir="cw">
                                      <p:cBhvr override="childStyle">
                                        <p:cTn id="12" dur="250" autoRev="1" fill="remove"/>
                                        <p:tgtEl>
                                          <p:spTgt spid="3"/>
                                        </p:tgtEl>
                                        <p:attrNameLst>
                                          <p:attrName>style.color</p:attrName>
                                        </p:attrNameLst>
                                      </p:cBhvr>
                                      <p:to>
                                        <a:schemeClr val="bg1"/>
                                      </p:to>
                                    </p:animClr>
                                    <p:animClr clrSpc="rgb" dir="cw">
                                      <p:cBhvr>
                                        <p:cTn id="13" dur="250" autoRev="1" fill="remove"/>
                                        <p:tgtEl>
                                          <p:spTgt spid="3"/>
                                        </p:tgtEl>
                                        <p:attrNameLst>
                                          <p:attrName>fillcolor</p:attrName>
                                        </p:attrNameLst>
                                      </p:cBhvr>
                                      <p:to>
                                        <a:schemeClr val="bg1"/>
                                      </p:to>
                                    </p:animClr>
                                    <p:set>
                                      <p:cBhvr>
                                        <p:cTn id="14" dur="250" autoRev="1" fill="remove"/>
                                        <p:tgtEl>
                                          <p:spTgt spid="3"/>
                                        </p:tgtEl>
                                        <p:attrNameLst>
                                          <p:attrName>fill.type</p:attrName>
                                        </p:attrNameLst>
                                      </p:cBhvr>
                                      <p:to>
                                        <p:strVal val="solid"/>
                                      </p:to>
                                    </p:set>
                                    <p:set>
                                      <p:cBhvr>
                                        <p:cTn id="15" dur="250" autoRev="1" fill="remove"/>
                                        <p:tgtEl>
                                          <p:spTgt spid="3"/>
                                        </p:tgtEl>
                                        <p:attrNameLst>
                                          <p:attrName>fill.on</p:attrName>
                                        </p:attrNameLst>
                                      </p:cBhvr>
                                      <p:to>
                                        <p:strVal val="true"/>
                                      </p:to>
                                    </p:set>
                                  </p:childTnLst>
                                </p:cTn>
                              </p:par>
                            </p:childTnLst>
                          </p:cTn>
                        </p:par>
                        <p:par>
                          <p:cTn id="16" fill="hold">
                            <p:stCondLst>
                              <p:cond delay="500"/>
                            </p:stCondLst>
                            <p:childTnLst>
                              <p:par>
                                <p:cTn id="17" presetID="1" presetClass="entr" presetSubtype="0" fill="hold" grpId="0" nodeType="afterEffect">
                                  <p:stCondLst>
                                    <p:cond delay="0"/>
                                  </p:stCondLst>
                                  <p:iterate type="lt">
                                    <p:tmAbs val="40"/>
                                  </p:iterate>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4742"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a:t>
            </a:r>
          </a:p>
        </p:txBody>
      </p:sp>
    </p:spTree>
    <p:extLst>
      <p:ext uri="{BB962C8B-B14F-4D97-AF65-F5344CB8AC3E}">
        <p14:creationId xmlns:p14="http://schemas.microsoft.com/office/powerpoint/2010/main" val="470910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楕円 4">
            <a:extLst>
              <a:ext uri="{FF2B5EF4-FFF2-40B4-BE49-F238E27FC236}">
                <a16:creationId xmlns:a16="http://schemas.microsoft.com/office/drawing/2014/main" id="{9D9ACD24-5439-5228-4032-9DF201BCAC0D}"/>
              </a:ext>
            </a:extLst>
          </p:cNvPr>
          <p:cNvSpPr/>
          <p:nvPr/>
        </p:nvSpPr>
        <p:spPr>
          <a:xfrm>
            <a:off x="4408714"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4742"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p>
        </p:txBody>
      </p:sp>
    </p:spTree>
    <p:extLst>
      <p:ext uri="{BB962C8B-B14F-4D97-AF65-F5344CB8AC3E}">
        <p14:creationId xmlns:p14="http://schemas.microsoft.com/office/powerpoint/2010/main" val="5619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786D08EE-5D75-D4CB-6F74-599BDC625DB2}"/>
              </a:ext>
            </a:extLst>
          </p:cNvPr>
          <p:cNvSpPr/>
          <p:nvPr/>
        </p:nvSpPr>
        <p:spPr>
          <a:xfrm>
            <a:off x="2920999"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4408714"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4742"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p>
        </p:txBody>
      </p:sp>
    </p:spTree>
    <p:extLst>
      <p:ext uri="{BB962C8B-B14F-4D97-AF65-F5344CB8AC3E}">
        <p14:creationId xmlns:p14="http://schemas.microsoft.com/office/powerpoint/2010/main" val="1294489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p>
        </p:txBody>
      </p:sp>
      <p:sp>
        <p:nvSpPr>
          <p:cNvPr id="3" name="楕円 2">
            <a:extLst>
              <a:ext uri="{FF2B5EF4-FFF2-40B4-BE49-F238E27FC236}">
                <a16:creationId xmlns:a16="http://schemas.microsoft.com/office/drawing/2014/main" id="{C6330BAF-465D-5FE7-1C73-BA068E75D017}"/>
              </a:ext>
            </a:extLst>
          </p:cNvPr>
          <p:cNvSpPr/>
          <p:nvPr/>
        </p:nvSpPr>
        <p:spPr>
          <a:xfrm>
            <a:off x="4408714"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Tree>
    <p:extLst>
      <p:ext uri="{BB962C8B-B14F-4D97-AF65-F5344CB8AC3E}">
        <p14:creationId xmlns:p14="http://schemas.microsoft.com/office/powerpoint/2010/main" val="381071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a:p>
            <a:r>
              <a:rPr lang="ja-JP" altLang="en-US" dirty="0">
                <a:ln w="28575" cap="rnd" cmpd="sng">
                  <a:noFill/>
                  <a:prstDash val="lgDashDotDot"/>
                  <a:bevel/>
                </a:ln>
                <a:solidFill>
                  <a:sysClr val="windowText" lastClr="000000"/>
                </a:solidFill>
              </a:rPr>
              <a:t>内側は苦悩した。</a:t>
            </a:r>
          </a:p>
        </p:txBody>
      </p:sp>
      <p:sp>
        <p:nvSpPr>
          <p:cNvPr id="3" name="楕円 2">
            <a:extLst>
              <a:ext uri="{FF2B5EF4-FFF2-40B4-BE49-F238E27FC236}">
                <a16:creationId xmlns:a16="http://schemas.microsoft.com/office/drawing/2014/main" id="{C6330BAF-465D-5FE7-1C73-BA068E75D017}"/>
              </a:ext>
            </a:extLst>
          </p:cNvPr>
          <p:cNvSpPr/>
          <p:nvPr/>
        </p:nvSpPr>
        <p:spPr>
          <a:xfrm>
            <a:off x="4408714"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r>
              <a:rPr kumimoji="1" lang="ja-JP" altLang="en-US" sz="2400" dirty="0"/>
              <a:t>○</a:t>
            </a:r>
            <a:endParaRPr kumimoji="1" lang="en-US" altLang="ja-JP" sz="2400" dirty="0"/>
          </a:p>
          <a:p>
            <a:pPr algn="ctr"/>
            <a:endParaRPr kumimoji="1" lang="en-US" altLang="ja-JP" sz="4000" dirty="0"/>
          </a:p>
        </p:txBody>
      </p:sp>
      <p:sp>
        <p:nvSpPr>
          <p:cNvPr id="4" name="楕円 3">
            <a:extLst>
              <a:ext uri="{FF2B5EF4-FFF2-40B4-BE49-F238E27FC236}">
                <a16:creationId xmlns:a16="http://schemas.microsoft.com/office/drawing/2014/main" id="{518424B4-2DED-2950-A935-8CC37FDD4911}"/>
              </a:ext>
            </a:extLst>
          </p:cNvPr>
          <p:cNvSpPr/>
          <p:nvPr/>
        </p:nvSpPr>
        <p:spPr>
          <a:xfrm>
            <a:off x="4821143" y="3431400"/>
            <a:ext cx="904743" cy="9047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a:t>
            </a:r>
            <a:r>
              <a:rPr lang="ja-JP" altLang="en-US" sz="1100" dirty="0"/>
              <a:t>○</a:t>
            </a:r>
            <a:endParaRPr lang="ja-JP" altLang="en-US" sz="1600" dirty="0"/>
          </a:p>
          <a:p>
            <a:pPr algn="ctr"/>
            <a:endParaRPr kumimoji="1" lang="ja-JP" altLang="en-US" sz="1600" dirty="0"/>
          </a:p>
        </p:txBody>
      </p:sp>
    </p:spTree>
    <p:extLst>
      <p:ext uri="{BB962C8B-B14F-4D97-AF65-F5344CB8AC3E}">
        <p14:creationId xmlns:p14="http://schemas.microsoft.com/office/powerpoint/2010/main" val="3584707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2" presetClass="entr" presetSubtype="12"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additive="base">
                                        <p:cTn id="9" dur="500" fill="hold"/>
                                        <p:tgtEl>
                                          <p:spTgt spid="4"/>
                                        </p:tgtEl>
                                        <p:attrNameLst>
                                          <p:attrName>ppt_x</p:attrName>
                                        </p:attrNameLst>
                                      </p:cBhvr>
                                      <p:tavLst>
                                        <p:tav tm="0">
                                          <p:val>
                                            <p:strVal val="0-#ppt_w/2"/>
                                          </p:val>
                                        </p:tav>
                                        <p:tav tm="100000">
                                          <p:val>
                                            <p:strVal val="#ppt_x"/>
                                          </p:val>
                                        </p:tav>
                                      </p:tavLst>
                                    </p:anim>
                                    <p:anim calcmode="lin" valueType="num">
                                      <p:cBhvr additive="base">
                                        <p:cTn id="1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2800" dirty="0">
                <a:ln w="38100" cap="rnd" cmpd="sng">
                  <a:solidFill>
                    <a:srgbClr val="FF0000">
                      <a:alpha val="88000"/>
                    </a:srgbClr>
                  </a:solidFill>
                  <a:prstDash val="lgDashDotDot"/>
                  <a:bevel/>
                </a:ln>
              </a:rPr>
              <a:t>収容ユニットが</a:t>
            </a:r>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a:p>
            <a:r>
              <a:rPr lang="ja-JP" altLang="en-US" dirty="0">
                <a:ln w="28575" cap="rnd" cmpd="sng">
                  <a:noFill/>
                  <a:prstDash val="lgDashDotDot"/>
                  <a:bevel/>
                </a:ln>
                <a:solidFill>
                  <a:sysClr val="windowText" lastClr="000000"/>
                </a:solidFill>
              </a:rPr>
              <a:t>内側は</a:t>
            </a:r>
            <a:r>
              <a:rPr lang="ja-JP" altLang="en-US" sz="2800" dirty="0">
                <a:ln w="38100" cap="rnd" cmpd="sng">
                  <a:solidFill>
                    <a:srgbClr val="FF0000">
                      <a:alpha val="88000"/>
                    </a:srgbClr>
                  </a:solidFill>
                  <a:prstDash val="lgDashDotDot"/>
                  <a:bevel/>
                </a:ln>
              </a:rPr>
              <a:t>死ぬ。</a:t>
            </a:r>
          </a:p>
        </p:txBody>
      </p:sp>
      <p:sp>
        <p:nvSpPr>
          <p:cNvPr id="3" name="楕円 2">
            <a:extLst>
              <a:ext uri="{FF2B5EF4-FFF2-40B4-BE49-F238E27FC236}">
                <a16:creationId xmlns:a16="http://schemas.microsoft.com/office/drawing/2014/main" id="{C6330BAF-465D-5FE7-1C73-BA068E75D017}"/>
              </a:ext>
            </a:extLst>
          </p:cNvPr>
          <p:cNvSpPr/>
          <p:nvPr/>
        </p:nvSpPr>
        <p:spPr>
          <a:xfrm>
            <a:off x="4408714"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r>
              <a:rPr kumimoji="1" lang="ja-JP" altLang="en-US" sz="2400" dirty="0"/>
              <a:t>○</a:t>
            </a:r>
            <a:endParaRPr kumimoji="1" lang="en-US" altLang="ja-JP" sz="2400" dirty="0"/>
          </a:p>
          <a:p>
            <a:pPr algn="ctr"/>
            <a:endParaRPr kumimoji="1" lang="en-US" altLang="ja-JP" sz="4000" dirty="0"/>
          </a:p>
        </p:txBody>
      </p:sp>
      <p:sp>
        <p:nvSpPr>
          <p:cNvPr id="4" name="楕円 3">
            <a:extLst>
              <a:ext uri="{FF2B5EF4-FFF2-40B4-BE49-F238E27FC236}">
                <a16:creationId xmlns:a16="http://schemas.microsoft.com/office/drawing/2014/main" id="{518424B4-2DED-2950-A935-8CC37FDD4911}"/>
              </a:ext>
            </a:extLst>
          </p:cNvPr>
          <p:cNvSpPr/>
          <p:nvPr/>
        </p:nvSpPr>
        <p:spPr>
          <a:xfrm>
            <a:off x="4821143" y="3431400"/>
            <a:ext cx="904743" cy="9047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a:t>
            </a:r>
            <a:r>
              <a:rPr lang="ja-JP" altLang="en-US" sz="1100" dirty="0"/>
              <a:t>○</a:t>
            </a:r>
            <a:endParaRPr lang="ja-JP" altLang="en-US" sz="1600" dirty="0"/>
          </a:p>
          <a:p>
            <a:pPr algn="ctr"/>
            <a:endParaRPr kumimoji="1" lang="ja-JP" altLang="en-US" sz="1600" dirty="0"/>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095" y="2521857"/>
            <a:ext cx="3039523" cy="3039523"/>
          </a:xfrm>
          <a:prstGeom prst="rect">
            <a:avLst/>
          </a:prstGeom>
        </p:spPr>
      </p:pic>
    </p:spTree>
    <p:extLst>
      <p:ext uri="{BB962C8B-B14F-4D97-AF65-F5344CB8AC3E}">
        <p14:creationId xmlns:p14="http://schemas.microsoft.com/office/powerpoint/2010/main" val="1330648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2" presetClass="entr" presetSubtype="12"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0-#ppt_w/2"/>
                                          </p:val>
                                        </p:tav>
                                        <p:tav tm="100000">
                                          <p:val>
                                            <p:strVal val="#ppt_x"/>
                                          </p:val>
                                        </p:tav>
                                      </p:tavLst>
                                    </p:anim>
                                    <p:anim calcmode="lin" valueType="num">
                                      <p:cBhvr additive="base">
                                        <p:cTn id="10" dur="500" fill="hold"/>
                                        <p:tgtEl>
                                          <p:spTgt spid="8"/>
                                        </p:tgtEl>
                                        <p:attrNameLst>
                                          <p:attrName>ppt_y</p:attrName>
                                        </p:attrNameLst>
                                      </p:cBhvr>
                                      <p:tavLst>
                                        <p:tav tm="0">
                                          <p:val>
                                            <p:strVal val="1+#ppt_h/2"/>
                                          </p:val>
                                        </p:tav>
                                        <p:tav tm="100000">
                                          <p:val>
                                            <p:strVal val="#ppt_y"/>
                                          </p:val>
                                        </p:tav>
                                      </p:tavLst>
                                    </p:anim>
                                  </p:childTnLst>
                                </p:cTn>
                              </p:par>
                            </p:childTnLst>
                          </p:cTn>
                        </p:par>
                        <p:par>
                          <p:cTn id="11" fill="hold">
                            <p:stCondLst>
                              <p:cond delay="761"/>
                            </p:stCondLst>
                            <p:childTnLst>
                              <p:par>
                                <p:cTn id="12" presetID="9" presetClass="exit" presetSubtype="0" fill="hold" grpId="0" nodeType="afterEffect">
                                  <p:stCondLst>
                                    <p:cond delay="0"/>
                                  </p:stCondLst>
                                  <p:childTnLst>
                                    <p:animEffect transition="out" filter="dissolv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par>
                                <p:cTn id="15" presetID="9" presetClass="exit" presetSubtype="0" fill="hold" grpId="0" nodeType="withEffect">
                                  <p:stCondLst>
                                    <p:cond delay="0"/>
                                  </p:stCondLst>
                                  <p:childTnLst>
                                    <p:animEffect transition="out" filter="dissolv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095"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5938" y="3298371"/>
            <a:ext cx="1890005" cy="1890005"/>
          </a:xfrm>
          <a:prstGeom prst="rect">
            <a:avLst/>
          </a:prstGeom>
        </p:spPr>
      </p:pic>
    </p:spTree>
    <p:extLst>
      <p:ext uri="{BB962C8B-B14F-4D97-AF65-F5344CB8AC3E}">
        <p14:creationId xmlns:p14="http://schemas.microsoft.com/office/powerpoint/2010/main" val="2919367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2" presetClass="entr" presetSubtype="12"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0-#ppt_w/2"/>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095" y="1897485"/>
            <a:ext cx="3663895" cy="3663895"/>
          </a:xfrm>
          <a:prstGeom prst="rect">
            <a:avLst/>
          </a:prstGeom>
        </p:spPr>
      </p:pic>
    </p:spTree>
    <p:extLst>
      <p:ext uri="{BB962C8B-B14F-4D97-AF65-F5344CB8AC3E}">
        <p14:creationId xmlns:p14="http://schemas.microsoft.com/office/powerpoint/2010/main" val="1481079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2" presetClass="entr" presetSubtype="12"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additive="base">
                                        <p:cTn id="9" dur="500" fill="hold"/>
                                        <p:tgtEl>
                                          <p:spTgt spid="4"/>
                                        </p:tgtEl>
                                        <p:attrNameLst>
                                          <p:attrName>ppt_x</p:attrName>
                                        </p:attrNameLst>
                                      </p:cBhvr>
                                      <p:tavLst>
                                        <p:tav tm="0">
                                          <p:val>
                                            <p:strVal val="0-#ppt_w/2"/>
                                          </p:val>
                                        </p:tav>
                                        <p:tav tm="100000">
                                          <p:val>
                                            <p:strVal val="#ppt_x"/>
                                          </p:val>
                                        </p:tav>
                                      </p:tavLst>
                                    </p:anim>
                                    <p:anim calcmode="lin" valueType="num">
                                      <p:cBhvr additive="base">
                                        <p:cTn id="1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DB89617-F365-554D-5353-1F4DD89E0651}"/>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t>補遺</a:t>
            </a:r>
            <a:endParaRPr lang="en-US" altLang="ja-JP" sz="4400" dirty="0"/>
          </a:p>
          <a:p>
            <a:pPr algn="ctr"/>
            <a:r>
              <a:rPr lang="ja-JP" altLang="en-US" sz="4400" dirty="0"/>
              <a:t>この情報にアクセスするには、</a:t>
            </a:r>
            <a:endParaRPr lang="en-US" altLang="ja-JP" sz="4400" dirty="0"/>
          </a:p>
          <a:p>
            <a:pPr algn="ctr"/>
            <a:r>
              <a:rPr lang="ja-JP" altLang="en-US" sz="4400" b="1" i="0" dirty="0">
                <a:solidFill>
                  <a:srgbClr val="333333"/>
                </a:solidFill>
                <a:effectLst/>
                <a:highlight>
                  <a:srgbClr val="FFFFFF"/>
                </a:highlight>
                <a:latin typeface="verdana" panose="020B0604030504040204" pitchFamily="34" charset="0"/>
              </a:rPr>
              <a:t>レベル</a:t>
            </a:r>
            <a:r>
              <a:rPr lang="en-US" altLang="ja-JP" sz="4400" b="1" i="0" dirty="0">
                <a:solidFill>
                  <a:srgbClr val="333333"/>
                </a:solidFill>
                <a:effectLst/>
                <a:highlight>
                  <a:srgbClr val="FFFFFF"/>
                </a:highlight>
                <a:latin typeface="verdana" panose="020B0604030504040204" pitchFamily="34" charset="0"/>
              </a:rPr>
              <a:t>3</a:t>
            </a:r>
            <a:r>
              <a:rPr lang="ja-JP" altLang="en-US" sz="4400" b="1" i="0" dirty="0">
                <a:solidFill>
                  <a:srgbClr val="333333"/>
                </a:solidFill>
                <a:effectLst/>
                <a:highlight>
                  <a:srgbClr val="FFFFFF"/>
                </a:highlight>
                <a:latin typeface="verdana" panose="020B0604030504040204" pitchFamily="34" charset="0"/>
              </a:rPr>
              <a:t>セキュリティクリアランス</a:t>
            </a:r>
            <a:r>
              <a:rPr lang="ja-JP" altLang="en-US" sz="4400" b="0" i="0" dirty="0">
                <a:solidFill>
                  <a:srgbClr val="333333"/>
                </a:solidFill>
                <a:effectLst/>
                <a:highlight>
                  <a:srgbClr val="FFFFFF"/>
                </a:highlight>
                <a:latin typeface="verdana" panose="020B0604030504040204" pitchFamily="34" charset="0"/>
              </a:rPr>
              <a:t>が必要です。</a:t>
            </a:r>
            <a:endParaRPr lang="en-US" altLang="ja-JP" sz="4400" dirty="0"/>
          </a:p>
        </p:txBody>
      </p:sp>
    </p:spTree>
    <p:extLst>
      <p:ext uri="{BB962C8B-B14F-4D97-AF65-F5344CB8AC3E}">
        <p14:creationId xmlns:p14="http://schemas.microsoft.com/office/powerpoint/2010/main" val="140730552"/>
      </p:ext>
    </p:extLst>
  </p:cSld>
  <p:clrMapOvr>
    <a:masterClrMapping/>
  </p:clrMapOvr>
  <mc:AlternateContent xmlns:mc="http://schemas.openxmlformats.org/markup-compatibility/2006" xmlns:p14="http://schemas.microsoft.com/office/powerpoint/2010/main">
    <mc:Choice Requires="p14">
      <p:transition spd="slow" p14:dur="2000" advTm="1919"/>
    </mc:Choice>
    <mc:Fallback xmlns="">
      <p:transition spd="slow" advTm="1919"/>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楕円 10">
            <a:extLst>
              <a:ext uri="{FF2B5EF4-FFF2-40B4-BE49-F238E27FC236}">
                <a16:creationId xmlns:a16="http://schemas.microsoft.com/office/drawing/2014/main" id="{39BE907B-1539-7EE9-3846-63D02B85F078}"/>
              </a:ext>
            </a:extLst>
          </p:cNvPr>
          <p:cNvSpPr/>
          <p:nvPr/>
        </p:nvSpPr>
        <p:spPr>
          <a:xfrm>
            <a:off x="4350657"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095" y="1897485"/>
            <a:ext cx="3663895" cy="3663895"/>
          </a:xfrm>
          <a:prstGeom prst="rect">
            <a:avLst/>
          </a:prstGeom>
        </p:spPr>
      </p:pic>
    </p:spTree>
    <p:extLst>
      <p:ext uri="{BB962C8B-B14F-4D97-AF65-F5344CB8AC3E}">
        <p14:creationId xmlns:p14="http://schemas.microsoft.com/office/powerpoint/2010/main" val="1955267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楕円 11">
            <a:extLst>
              <a:ext uri="{FF2B5EF4-FFF2-40B4-BE49-F238E27FC236}">
                <a16:creationId xmlns:a16="http://schemas.microsoft.com/office/drawing/2014/main" id="{963BCEB3-AADF-D8BF-5736-665CEE9EAD6A}"/>
              </a:ext>
            </a:extLst>
          </p:cNvPr>
          <p:cNvSpPr/>
          <p:nvPr/>
        </p:nvSpPr>
        <p:spPr>
          <a:xfrm>
            <a:off x="5018314"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4350657"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095" y="1897485"/>
            <a:ext cx="3663895" cy="3663895"/>
          </a:xfrm>
          <a:prstGeom prst="rect">
            <a:avLst/>
          </a:prstGeom>
        </p:spPr>
      </p:pic>
    </p:spTree>
    <p:extLst>
      <p:ext uri="{BB962C8B-B14F-4D97-AF65-F5344CB8AC3E}">
        <p14:creationId xmlns:p14="http://schemas.microsoft.com/office/powerpoint/2010/main" val="4132021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5838372"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5018314"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4350657"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095" y="1897485"/>
            <a:ext cx="3663895" cy="3663895"/>
          </a:xfrm>
          <a:prstGeom prst="rect">
            <a:avLst/>
          </a:prstGeom>
        </p:spPr>
      </p:pic>
    </p:spTree>
    <p:extLst>
      <p:ext uri="{BB962C8B-B14F-4D97-AF65-F5344CB8AC3E}">
        <p14:creationId xmlns:p14="http://schemas.microsoft.com/office/powerpoint/2010/main" val="9029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4350657" y="3048001"/>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Tree>
    <p:extLst>
      <p:ext uri="{BB962C8B-B14F-4D97-AF65-F5344CB8AC3E}">
        <p14:creationId xmlns:p14="http://schemas.microsoft.com/office/powerpoint/2010/main" val="424221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pic>
        <p:nvPicPr>
          <p:cNvPr id="15" name="グラフィックス 14" descr="納屋 枠線">
            <a:extLst>
              <a:ext uri="{FF2B5EF4-FFF2-40B4-BE49-F238E27FC236}">
                <a16:creationId xmlns:a16="http://schemas.microsoft.com/office/drawing/2014/main" id="{07E3FF2B-8354-531A-6BC9-27F788FA01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095" y="1897485"/>
            <a:ext cx="3663895" cy="3663895"/>
          </a:xfrm>
          <a:prstGeom prst="rect">
            <a:avLst/>
          </a:prstGeom>
        </p:spPr>
      </p:pic>
    </p:spTree>
    <p:extLst>
      <p:ext uri="{BB962C8B-B14F-4D97-AF65-F5344CB8AC3E}">
        <p14:creationId xmlns:p14="http://schemas.microsoft.com/office/powerpoint/2010/main" val="2772535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332377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spTree>
    <p:extLst>
      <p:ext uri="{BB962C8B-B14F-4D97-AF65-F5344CB8AC3E}">
        <p14:creationId xmlns:p14="http://schemas.microsoft.com/office/powerpoint/2010/main" val="3605601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ウレオボルイの人々が内側に入った。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332377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338171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spTree>
    <p:extLst>
      <p:ext uri="{BB962C8B-B14F-4D97-AF65-F5344CB8AC3E}">
        <p14:creationId xmlns:p14="http://schemas.microsoft.com/office/powerpoint/2010/main" val="426463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1315978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1321772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pic>
        <p:nvPicPr>
          <p:cNvPr id="15" name="グラフィックス 14" descr="納屋 枠線">
            <a:extLst>
              <a:ext uri="{FF2B5EF4-FFF2-40B4-BE49-F238E27FC236}">
                <a16:creationId xmlns:a16="http://schemas.microsoft.com/office/drawing/2014/main" id="{3140B90C-9902-4448-A943-EF5755789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095" y="1897485"/>
            <a:ext cx="3663895" cy="3663895"/>
          </a:xfrm>
          <a:prstGeom prst="rect">
            <a:avLst/>
          </a:prstGeom>
        </p:spPr>
      </p:pic>
      <p:sp>
        <p:nvSpPr>
          <p:cNvPr id="17" name="正方形/長方形 16">
            <a:extLst>
              <a:ext uri="{FF2B5EF4-FFF2-40B4-BE49-F238E27FC236}">
                <a16:creationId xmlns:a16="http://schemas.microsoft.com/office/drawing/2014/main" id="{7516E123-280D-F9D5-5626-FBCAAA990316}"/>
              </a:ext>
            </a:extLst>
          </p:cNvPr>
          <p:cNvSpPr/>
          <p:nvPr/>
        </p:nvSpPr>
        <p:spPr>
          <a:xfrm>
            <a:off x="4845772" y="3035814"/>
            <a:ext cx="1618735" cy="7497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ln w="38100">
                  <a:solidFill>
                    <a:schemeClr val="bg1"/>
                  </a:solidFill>
                  <a:prstDash val="lgDashDotDot"/>
                </a:ln>
              </a:rPr>
              <a:t>６８２</a:t>
            </a:r>
          </a:p>
        </p:txBody>
      </p:sp>
    </p:spTree>
    <p:extLst>
      <p:ext uri="{BB962C8B-B14F-4D97-AF65-F5344CB8AC3E}">
        <p14:creationId xmlns:p14="http://schemas.microsoft.com/office/powerpoint/2010/main" val="1743054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2800" dirty="0">
                <a:ln w="38100" cap="rnd" cmpd="sng">
                  <a:solidFill>
                    <a:srgbClr val="FF0000">
                      <a:alpha val="88000"/>
                    </a:srgbClr>
                  </a:solidFill>
                  <a:prstDash val="lgDashDotDot"/>
                  <a:bevel/>
                </a:ln>
              </a:rPr>
              <a:t>Ｓｃｐ－６８２が</a:t>
            </a:r>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1315978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1321772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pic>
        <p:nvPicPr>
          <p:cNvPr id="15" name="グラフィックス 14" descr="納屋 枠線">
            <a:extLst>
              <a:ext uri="{FF2B5EF4-FFF2-40B4-BE49-F238E27FC236}">
                <a16:creationId xmlns:a16="http://schemas.microsoft.com/office/drawing/2014/main" id="{3140B90C-9902-4448-A943-EF5755789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095" y="1897485"/>
            <a:ext cx="3663895" cy="3663895"/>
          </a:xfrm>
          <a:prstGeom prst="rect">
            <a:avLst/>
          </a:prstGeom>
        </p:spPr>
      </p:pic>
      <p:sp>
        <p:nvSpPr>
          <p:cNvPr id="17" name="正方形/長方形 16">
            <a:extLst>
              <a:ext uri="{FF2B5EF4-FFF2-40B4-BE49-F238E27FC236}">
                <a16:creationId xmlns:a16="http://schemas.microsoft.com/office/drawing/2014/main" id="{7516E123-280D-F9D5-5626-FBCAAA990316}"/>
              </a:ext>
            </a:extLst>
          </p:cNvPr>
          <p:cNvSpPr/>
          <p:nvPr/>
        </p:nvSpPr>
        <p:spPr>
          <a:xfrm>
            <a:off x="4845772" y="3035814"/>
            <a:ext cx="1618735" cy="7497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ln w="38100">
                  <a:solidFill>
                    <a:schemeClr val="bg1"/>
                  </a:solidFill>
                  <a:prstDash val="lgDashDotDot"/>
                </a:ln>
              </a:rPr>
              <a:t>６８２</a:t>
            </a:r>
          </a:p>
        </p:txBody>
      </p:sp>
      <p:pic>
        <p:nvPicPr>
          <p:cNvPr id="19" name="グラフィックス 18" descr="ワニ 単色塗りつぶし">
            <a:extLst>
              <a:ext uri="{FF2B5EF4-FFF2-40B4-BE49-F238E27FC236}">
                <a16:creationId xmlns:a16="http://schemas.microsoft.com/office/drawing/2014/main" id="{76C6CCA0-7214-1252-E94E-16C14F3291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827" y="3011752"/>
            <a:ext cx="3097427" cy="3097427"/>
          </a:xfrm>
          <a:prstGeom prst="rect">
            <a:avLst/>
          </a:prstGeom>
        </p:spPr>
      </p:pic>
    </p:spTree>
    <p:extLst>
      <p:ext uri="{BB962C8B-B14F-4D97-AF65-F5344CB8AC3E}">
        <p14:creationId xmlns:p14="http://schemas.microsoft.com/office/powerpoint/2010/main" val="1130041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1315978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1321772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pic>
        <p:nvPicPr>
          <p:cNvPr id="15" name="グラフィックス 14" descr="納屋 枠線">
            <a:extLst>
              <a:ext uri="{FF2B5EF4-FFF2-40B4-BE49-F238E27FC236}">
                <a16:creationId xmlns:a16="http://schemas.microsoft.com/office/drawing/2014/main" id="{3140B90C-9902-4448-A943-EF5755789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49945" y="1897485"/>
            <a:ext cx="3663895" cy="3663895"/>
          </a:xfrm>
          <a:prstGeom prst="rect">
            <a:avLst/>
          </a:prstGeom>
        </p:spPr>
      </p:pic>
      <p:sp>
        <p:nvSpPr>
          <p:cNvPr id="17" name="正方形/長方形 16">
            <a:extLst>
              <a:ext uri="{FF2B5EF4-FFF2-40B4-BE49-F238E27FC236}">
                <a16:creationId xmlns:a16="http://schemas.microsoft.com/office/drawing/2014/main" id="{7516E123-280D-F9D5-5626-FBCAAA990316}"/>
              </a:ext>
            </a:extLst>
          </p:cNvPr>
          <p:cNvSpPr/>
          <p:nvPr/>
        </p:nvSpPr>
        <p:spPr>
          <a:xfrm>
            <a:off x="15299622" y="3035814"/>
            <a:ext cx="1618735" cy="7497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ln w="38100">
                  <a:solidFill>
                    <a:schemeClr val="bg1"/>
                  </a:solidFill>
                  <a:prstDash val="lgDashDotDot"/>
                </a:ln>
              </a:rPr>
              <a:t>６８２</a:t>
            </a:r>
          </a:p>
        </p:txBody>
      </p:sp>
      <p:pic>
        <p:nvPicPr>
          <p:cNvPr id="19" name="グラフィックス 18" descr="ワニ 単色塗りつぶし">
            <a:extLst>
              <a:ext uri="{FF2B5EF4-FFF2-40B4-BE49-F238E27FC236}">
                <a16:creationId xmlns:a16="http://schemas.microsoft.com/office/drawing/2014/main" id="{76C6CCA0-7214-1252-E94E-16C14F3291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827" y="3011752"/>
            <a:ext cx="3097427" cy="3097427"/>
          </a:xfrm>
          <a:prstGeom prst="rect">
            <a:avLst/>
          </a:prstGeom>
        </p:spPr>
      </p:pic>
    </p:spTree>
    <p:extLst>
      <p:ext uri="{BB962C8B-B14F-4D97-AF65-F5344CB8AC3E}">
        <p14:creationId xmlns:p14="http://schemas.microsoft.com/office/powerpoint/2010/main" val="1037911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22FEAC18-D1C6-3062-095D-85D9C727D687}"/>
              </a:ext>
            </a:extLst>
          </p:cNvPr>
          <p:cNvSpPr/>
          <p:nvPr/>
        </p:nvSpPr>
        <p:spPr>
          <a:xfrm>
            <a:off x="3809743" y="125554"/>
            <a:ext cx="5822577" cy="5822577"/>
          </a:xfrm>
          <a:prstGeom prst="ellipse">
            <a:avLst/>
          </a:prstGeom>
          <a:solidFill>
            <a:schemeClr val="accent3">
              <a:lumMod val="20000"/>
              <a:lumOff val="80000"/>
            </a:schemeClr>
          </a:solidFill>
          <a:effectLst>
            <a:glow rad="1536700">
              <a:schemeClr val="accent6">
                <a:alpha val="62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0BA1AA30-5A0C-449A-9A9B-011B24F3E8D8}"/>
              </a:ext>
            </a:extLst>
          </p:cNvPr>
          <p:cNvSpPr/>
          <p:nvPr/>
        </p:nvSpPr>
        <p:spPr>
          <a:xfrm>
            <a:off x="0" y="0"/>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000" dirty="0"/>
              <a:t>Scp-009-jp</a:t>
            </a:r>
            <a:r>
              <a:rPr lang="ja-JP" altLang="en-US" sz="4000" dirty="0"/>
              <a:t>の原因を調査したところ、</a:t>
            </a:r>
            <a:endParaRPr lang="en-US" altLang="ja-JP" sz="4000" dirty="0"/>
          </a:p>
          <a:p>
            <a:pPr algn="ctr"/>
            <a:r>
              <a:rPr lang="ja-JP" altLang="en-US" sz="4000" dirty="0"/>
              <a:t>とても巨大な物体（</a:t>
            </a:r>
            <a:r>
              <a:rPr lang="en-US" altLang="ja-JP" sz="4000" dirty="0"/>
              <a:t>scp-009-jp-1</a:t>
            </a:r>
            <a:r>
              <a:rPr lang="ja-JP" altLang="en-US" sz="4000" dirty="0"/>
              <a:t>とする）が</a:t>
            </a:r>
            <a:endParaRPr lang="en-US" altLang="ja-JP" sz="4000" dirty="0"/>
          </a:p>
          <a:p>
            <a:pPr algn="ctr"/>
            <a:r>
              <a:rPr lang="ja-JP" altLang="en-US" sz="4000" dirty="0"/>
              <a:t>地球の近くに発生していました。</a:t>
            </a:r>
            <a:endParaRPr lang="en-US" altLang="ja-JP" sz="4000" dirty="0"/>
          </a:p>
        </p:txBody>
      </p:sp>
      <p:pic>
        <p:nvPicPr>
          <p:cNvPr id="3" name="グラフィックス 2" descr="地球: 南北アメリカ 単色塗りつぶし">
            <a:extLst>
              <a:ext uri="{FF2B5EF4-FFF2-40B4-BE49-F238E27FC236}">
                <a16:creationId xmlns:a16="http://schemas.microsoft.com/office/drawing/2014/main" id="{92781F1A-0BED-D383-CEB0-37D2D22239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8985" y="4219912"/>
            <a:ext cx="1699260" cy="1699260"/>
          </a:xfrm>
          <a:prstGeom prst="rect">
            <a:avLst/>
          </a:prstGeom>
        </p:spPr>
      </p:pic>
      <p:sp>
        <p:nvSpPr>
          <p:cNvPr id="5" name="正方形/長方形 4">
            <a:extLst>
              <a:ext uri="{FF2B5EF4-FFF2-40B4-BE49-F238E27FC236}">
                <a16:creationId xmlns:a16="http://schemas.microsoft.com/office/drawing/2014/main" id="{AD382AA7-FB76-2BE5-B360-25742BD597C8}"/>
              </a:ext>
            </a:extLst>
          </p:cNvPr>
          <p:cNvSpPr/>
          <p:nvPr/>
        </p:nvSpPr>
        <p:spPr>
          <a:xfrm>
            <a:off x="-1872343" y="-2514873"/>
            <a:ext cx="15936686" cy="111034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a:solidFill>
                  <a:schemeClr val="dk1"/>
                </a:solidFill>
              </a:rPr>
              <a:t>認証しました。</a:t>
            </a:r>
          </a:p>
        </p:txBody>
      </p:sp>
    </p:spTree>
    <p:extLst>
      <p:ext uri="{BB962C8B-B14F-4D97-AF65-F5344CB8AC3E}">
        <p14:creationId xmlns:p14="http://schemas.microsoft.com/office/powerpoint/2010/main" val="2353845329"/>
      </p:ext>
    </p:extLst>
  </p:cSld>
  <p:clrMapOvr>
    <a:masterClrMapping/>
  </p:clrMapOvr>
  <mc:AlternateContent xmlns:mc="http://schemas.openxmlformats.org/markup-compatibility/2006" xmlns:p14="http://schemas.microsoft.com/office/powerpoint/2010/main">
    <mc:Choice Requires="p14">
      <p:transition spd="slow" p14:dur="2000" advTm="2510"/>
    </mc:Choice>
    <mc:Fallback xmlns="">
      <p:transition spd="slow" advTm="25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35" presetClass="emph" presetSubtype="0" fill="hold" grpId="0" nodeType="afterEffect">
                                  <p:stCondLst>
                                    <p:cond delay="0"/>
                                  </p:stCondLst>
                                  <p:childTnLst>
                                    <p:anim calcmode="discrete" valueType="str">
                                      <p:cBhvr>
                                        <p:cTn id="10" dur="340" fill="hold"/>
                                        <p:tgtEl>
                                          <p:spTgt spid="4"/>
                                        </p:tgtEl>
                                        <p:attrNameLst>
                                          <p:attrName>style.visibility</p:attrName>
                                        </p:attrNameLst>
                                      </p:cBhvr>
                                      <p:tavLst>
                                        <p:tav tm="0">
                                          <p:val>
                                            <p:strVal val="hidden"/>
                                          </p:val>
                                        </p:tav>
                                        <p:tav tm="50000">
                                          <p:val>
                                            <p:strVal val="visible"/>
                                          </p:val>
                                        </p:tav>
                                      </p:tavLst>
                                    </p:anim>
                                  </p:childTnLst>
                                </p:cTn>
                              </p:par>
                            </p:childTnLst>
                          </p:cTn>
                        </p:par>
                        <p:par>
                          <p:cTn id="11" fill="hold">
                            <p:stCondLst>
                              <p:cond delay="840"/>
                            </p:stCondLst>
                            <p:childTnLst>
                              <p:par>
                                <p:cTn id="12" presetID="1" presetClass="exit" presetSubtype="0" fill="hold" grpId="1" nodeType="after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1315978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1321772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pic>
        <p:nvPicPr>
          <p:cNvPr id="15" name="グラフィックス 14" descr="納屋 枠線">
            <a:extLst>
              <a:ext uri="{FF2B5EF4-FFF2-40B4-BE49-F238E27FC236}">
                <a16:creationId xmlns:a16="http://schemas.microsoft.com/office/drawing/2014/main" id="{3140B90C-9902-4448-A943-EF5755789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49945" y="1897485"/>
            <a:ext cx="3663895" cy="3663895"/>
          </a:xfrm>
          <a:prstGeom prst="rect">
            <a:avLst/>
          </a:prstGeom>
        </p:spPr>
      </p:pic>
      <p:sp>
        <p:nvSpPr>
          <p:cNvPr id="17" name="正方形/長方形 16">
            <a:extLst>
              <a:ext uri="{FF2B5EF4-FFF2-40B4-BE49-F238E27FC236}">
                <a16:creationId xmlns:a16="http://schemas.microsoft.com/office/drawing/2014/main" id="{7516E123-280D-F9D5-5626-FBCAAA990316}"/>
              </a:ext>
            </a:extLst>
          </p:cNvPr>
          <p:cNvSpPr/>
          <p:nvPr/>
        </p:nvSpPr>
        <p:spPr>
          <a:xfrm>
            <a:off x="15299622" y="3035814"/>
            <a:ext cx="1618735" cy="7497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ln w="38100">
                  <a:solidFill>
                    <a:schemeClr val="bg1"/>
                  </a:solidFill>
                  <a:prstDash val="lgDashDotDot"/>
                </a:ln>
              </a:rPr>
              <a:t>６８２</a:t>
            </a:r>
          </a:p>
        </p:txBody>
      </p:sp>
      <p:pic>
        <p:nvPicPr>
          <p:cNvPr id="19" name="グラフィックス 18" descr="ワニ 単色塗りつぶし">
            <a:extLst>
              <a:ext uri="{FF2B5EF4-FFF2-40B4-BE49-F238E27FC236}">
                <a16:creationId xmlns:a16="http://schemas.microsoft.com/office/drawing/2014/main" id="{76C6CCA0-7214-1252-E94E-16C14F3291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87250" y="3189516"/>
            <a:ext cx="2778524" cy="2778524"/>
          </a:xfrm>
          <a:prstGeom prst="rect">
            <a:avLst/>
          </a:prstGeom>
        </p:spPr>
      </p:pic>
      <p:pic>
        <p:nvPicPr>
          <p:cNvPr id="18" name="グラフィックス 17" descr="ワニ 単色塗りつぶし">
            <a:extLst>
              <a:ext uri="{FF2B5EF4-FFF2-40B4-BE49-F238E27FC236}">
                <a16:creationId xmlns:a16="http://schemas.microsoft.com/office/drawing/2014/main" id="{E64D7702-36B5-FDEC-1BF8-E7ED50CBD1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07757" y="3030064"/>
            <a:ext cx="3097427" cy="3097427"/>
          </a:xfrm>
          <a:prstGeom prst="rect">
            <a:avLst/>
          </a:prstGeom>
        </p:spPr>
      </p:pic>
    </p:spTree>
    <p:extLst>
      <p:ext uri="{BB962C8B-B14F-4D97-AF65-F5344CB8AC3E}">
        <p14:creationId xmlns:p14="http://schemas.microsoft.com/office/powerpoint/2010/main" val="1472713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1315978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1321772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sp>
        <p:nvSpPr>
          <p:cNvPr id="17" name="正方形/長方形 16">
            <a:extLst>
              <a:ext uri="{FF2B5EF4-FFF2-40B4-BE49-F238E27FC236}">
                <a16:creationId xmlns:a16="http://schemas.microsoft.com/office/drawing/2014/main" id="{7516E123-280D-F9D5-5626-FBCAAA990316}"/>
              </a:ext>
            </a:extLst>
          </p:cNvPr>
          <p:cNvSpPr/>
          <p:nvPr/>
        </p:nvSpPr>
        <p:spPr>
          <a:xfrm>
            <a:off x="15299622" y="3035814"/>
            <a:ext cx="1618735" cy="7497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ln w="38100">
                  <a:solidFill>
                    <a:schemeClr val="bg1"/>
                  </a:solidFill>
                  <a:prstDash val="lgDashDotDot"/>
                </a:ln>
              </a:rPr>
              <a:t>６８２</a:t>
            </a:r>
          </a:p>
        </p:txBody>
      </p:sp>
      <p:pic>
        <p:nvPicPr>
          <p:cNvPr id="19" name="グラフィックス 18" descr="ワニ 単色塗りつぶし">
            <a:extLst>
              <a:ext uri="{FF2B5EF4-FFF2-40B4-BE49-F238E27FC236}">
                <a16:creationId xmlns:a16="http://schemas.microsoft.com/office/drawing/2014/main" id="{76C6CCA0-7214-1252-E94E-16C14F3291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893" y="3281156"/>
            <a:ext cx="2778524" cy="2778524"/>
          </a:xfrm>
          <a:prstGeom prst="rect">
            <a:avLst/>
          </a:prstGeom>
        </p:spPr>
      </p:pic>
      <p:pic>
        <p:nvPicPr>
          <p:cNvPr id="20" name="グラフィックス 19" descr="ワニ 単色塗りつぶし">
            <a:extLst>
              <a:ext uri="{FF2B5EF4-FFF2-40B4-BE49-F238E27FC236}">
                <a16:creationId xmlns:a16="http://schemas.microsoft.com/office/drawing/2014/main" id="{4DC9DE34-24C2-A8CD-9FDC-688184BD5B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98176" y="3542708"/>
            <a:ext cx="2255420" cy="2255420"/>
          </a:xfrm>
          <a:prstGeom prst="rect">
            <a:avLst/>
          </a:prstGeom>
        </p:spPr>
      </p:pic>
    </p:spTree>
    <p:extLst>
      <p:ext uri="{BB962C8B-B14F-4D97-AF65-F5344CB8AC3E}">
        <p14:creationId xmlns:p14="http://schemas.microsoft.com/office/powerpoint/2010/main" val="244790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1315978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1321772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pic>
        <p:nvPicPr>
          <p:cNvPr id="15" name="グラフィックス 14" descr="納屋 枠線">
            <a:extLst>
              <a:ext uri="{FF2B5EF4-FFF2-40B4-BE49-F238E27FC236}">
                <a16:creationId xmlns:a16="http://schemas.microsoft.com/office/drawing/2014/main" id="{3140B90C-9902-4448-A943-EF5755789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49945" y="1897485"/>
            <a:ext cx="3663895" cy="3663895"/>
          </a:xfrm>
          <a:prstGeom prst="rect">
            <a:avLst/>
          </a:prstGeom>
        </p:spPr>
      </p:pic>
      <p:sp>
        <p:nvSpPr>
          <p:cNvPr id="17" name="正方形/長方形 16">
            <a:extLst>
              <a:ext uri="{FF2B5EF4-FFF2-40B4-BE49-F238E27FC236}">
                <a16:creationId xmlns:a16="http://schemas.microsoft.com/office/drawing/2014/main" id="{7516E123-280D-F9D5-5626-FBCAAA990316}"/>
              </a:ext>
            </a:extLst>
          </p:cNvPr>
          <p:cNvSpPr/>
          <p:nvPr/>
        </p:nvSpPr>
        <p:spPr>
          <a:xfrm>
            <a:off x="15299622" y="3035814"/>
            <a:ext cx="1618735" cy="7497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ln w="38100">
                  <a:solidFill>
                    <a:schemeClr val="bg1"/>
                  </a:solidFill>
                  <a:prstDash val="lgDashDotDot"/>
                </a:ln>
              </a:rPr>
              <a:t>６８２</a:t>
            </a:r>
          </a:p>
        </p:txBody>
      </p:sp>
      <p:pic>
        <p:nvPicPr>
          <p:cNvPr id="19" name="グラフィックス 18" descr="ワニ 単色塗りつぶし">
            <a:extLst>
              <a:ext uri="{FF2B5EF4-FFF2-40B4-BE49-F238E27FC236}">
                <a16:creationId xmlns:a16="http://schemas.microsoft.com/office/drawing/2014/main" id="{76C6CCA0-7214-1252-E94E-16C14F3291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58178" y="3851731"/>
            <a:ext cx="1863999" cy="1863999"/>
          </a:xfrm>
          <a:prstGeom prst="rect">
            <a:avLst/>
          </a:prstGeom>
        </p:spPr>
      </p:pic>
      <p:pic>
        <p:nvPicPr>
          <p:cNvPr id="20" name="グラフィックス 19" descr="ワニ 単色塗りつぶし">
            <a:extLst>
              <a:ext uri="{FF2B5EF4-FFF2-40B4-BE49-F238E27FC236}">
                <a16:creationId xmlns:a16="http://schemas.microsoft.com/office/drawing/2014/main" id="{4DC9DE34-24C2-A8CD-9FDC-688184BD5B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68242" y="3953678"/>
            <a:ext cx="1643872" cy="1643872"/>
          </a:xfrm>
          <a:prstGeom prst="rect">
            <a:avLst/>
          </a:prstGeom>
        </p:spPr>
      </p:pic>
    </p:spTree>
    <p:extLst>
      <p:ext uri="{BB962C8B-B14F-4D97-AF65-F5344CB8AC3E}">
        <p14:creationId xmlns:p14="http://schemas.microsoft.com/office/powerpoint/2010/main" val="2870892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実験記録</a:t>
            </a:r>
            <a:endParaRPr lang="en-US" altLang="ja-JP" sz="2800" dirty="0">
              <a:ln w="38100" cap="rnd" cmpd="sng">
                <a:solidFill>
                  <a:srgbClr val="FF0000">
                    <a:alpha val="88000"/>
                  </a:srgbClr>
                </a:solidFill>
                <a:prstDash val="lgDashDotDot"/>
                <a:bevel/>
              </a:ln>
              <a:solidFill>
                <a:srgbClr val="FF0000"/>
              </a:solidFill>
            </a:endParaRPr>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sz="2800" dirty="0">
                <a:ln w="38100" cap="rnd" cmpd="sng">
                  <a:solidFill>
                    <a:srgbClr val="FF0000">
                      <a:alpha val="88000"/>
                    </a:srgbClr>
                  </a:solidFill>
                  <a:prstDash val="lgDashDotDot"/>
                  <a:bevel/>
                </a:ln>
              </a:rPr>
              <a:t>外側。</a:t>
            </a:r>
            <a:endParaRPr lang="en-US" altLang="ja-JP" sz="2800" dirty="0">
              <a:ln w="38100" cap="rnd" cmpd="sng">
                <a:solidFill>
                  <a:srgbClr val="FF0000">
                    <a:alpha val="88000"/>
                  </a:srgbClr>
                </a:solidFill>
                <a:prstDash val="lgDashDotDot"/>
                <a:bevel/>
              </a:ln>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1315978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1321772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pic>
        <p:nvPicPr>
          <p:cNvPr id="15" name="グラフィックス 14" descr="納屋 枠線">
            <a:extLst>
              <a:ext uri="{FF2B5EF4-FFF2-40B4-BE49-F238E27FC236}">
                <a16:creationId xmlns:a16="http://schemas.microsoft.com/office/drawing/2014/main" id="{3140B90C-9902-4448-A943-EF57557894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49945" y="1897485"/>
            <a:ext cx="3663895" cy="3663895"/>
          </a:xfrm>
          <a:prstGeom prst="rect">
            <a:avLst/>
          </a:prstGeom>
        </p:spPr>
      </p:pic>
      <p:sp>
        <p:nvSpPr>
          <p:cNvPr id="17" name="正方形/長方形 16">
            <a:extLst>
              <a:ext uri="{FF2B5EF4-FFF2-40B4-BE49-F238E27FC236}">
                <a16:creationId xmlns:a16="http://schemas.microsoft.com/office/drawing/2014/main" id="{7516E123-280D-F9D5-5626-FBCAAA990316}"/>
              </a:ext>
            </a:extLst>
          </p:cNvPr>
          <p:cNvSpPr/>
          <p:nvPr/>
        </p:nvSpPr>
        <p:spPr>
          <a:xfrm>
            <a:off x="15299622" y="3035814"/>
            <a:ext cx="1618735" cy="7497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ln w="38100">
                  <a:solidFill>
                    <a:schemeClr val="bg1"/>
                  </a:solidFill>
                  <a:prstDash val="lgDashDotDot"/>
                </a:ln>
              </a:rPr>
              <a:t>６８２</a:t>
            </a:r>
          </a:p>
        </p:txBody>
      </p:sp>
      <p:pic>
        <p:nvPicPr>
          <p:cNvPr id="20" name="グラフィックス 19" descr="ワニ 単色塗りつぶし">
            <a:extLst>
              <a:ext uri="{FF2B5EF4-FFF2-40B4-BE49-F238E27FC236}">
                <a16:creationId xmlns:a16="http://schemas.microsoft.com/office/drawing/2014/main" id="{4DC9DE34-24C2-A8CD-9FDC-688184BD5BE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4572" y="1194901"/>
            <a:ext cx="5181239" cy="5181239"/>
          </a:xfrm>
          <a:prstGeom prst="rect">
            <a:avLst/>
          </a:prstGeom>
        </p:spPr>
      </p:pic>
    </p:spTree>
    <p:extLst>
      <p:ext uri="{BB962C8B-B14F-4D97-AF65-F5344CB8AC3E}">
        <p14:creationId xmlns:p14="http://schemas.microsoft.com/office/powerpoint/2010/main" val="3601907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13159781" y="2521857"/>
            <a:ext cx="4267200" cy="3039523"/>
          </a:xfrm>
          <a:prstGeom prst="rect">
            <a:avLst/>
          </a:prstGeom>
          <a:blipFill>
            <a:blip r:embed="rId7"/>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1321772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sp>
        <p:nvSpPr>
          <p:cNvPr id="18" name="楕円 17">
            <a:extLst>
              <a:ext uri="{FF2B5EF4-FFF2-40B4-BE49-F238E27FC236}">
                <a16:creationId xmlns:a16="http://schemas.microsoft.com/office/drawing/2014/main" id="{E7AFCCB3-C540-CC68-E625-6D9BD060EDD6}"/>
              </a:ext>
            </a:extLst>
          </p:cNvPr>
          <p:cNvSpPr/>
          <p:nvPr/>
        </p:nvSpPr>
        <p:spPr>
          <a:xfrm>
            <a:off x="4314590" y="2859041"/>
            <a:ext cx="2161850" cy="2161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a:t>O</a:t>
            </a:r>
            <a:r>
              <a:rPr kumimoji="1" lang="ja-JP" altLang="en-US" sz="6000" dirty="0"/>
              <a:t>５</a:t>
            </a:r>
          </a:p>
        </p:txBody>
      </p:sp>
    </p:spTree>
    <p:extLst>
      <p:ext uri="{BB962C8B-B14F-4D97-AF65-F5344CB8AC3E}">
        <p14:creationId xmlns:p14="http://schemas.microsoft.com/office/powerpoint/2010/main" val="3087855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13159781" y="2521857"/>
            <a:ext cx="4267200" cy="3039523"/>
          </a:xfrm>
          <a:prstGeom prst="rect">
            <a:avLst/>
          </a:prstGeom>
          <a:blipFill>
            <a:blip r:embed="rId7"/>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ウレオボルイ（土地）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1321772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sp>
        <p:nvSpPr>
          <p:cNvPr id="18" name="楕円 17">
            <a:extLst>
              <a:ext uri="{FF2B5EF4-FFF2-40B4-BE49-F238E27FC236}">
                <a16:creationId xmlns:a16="http://schemas.microsoft.com/office/drawing/2014/main" id="{E7AFCCB3-C540-CC68-E625-6D9BD060EDD6}"/>
              </a:ext>
            </a:extLst>
          </p:cNvPr>
          <p:cNvSpPr/>
          <p:nvPr/>
        </p:nvSpPr>
        <p:spPr>
          <a:xfrm>
            <a:off x="4314590" y="2859041"/>
            <a:ext cx="2161850" cy="2161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a:t>O</a:t>
            </a:r>
            <a:r>
              <a:rPr kumimoji="1" lang="ja-JP" altLang="en-US" sz="6000" dirty="0"/>
              <a:t>５</a:t>
            </a:r>
          </a:p>
        </p:txBody>
      </p:sp>
      <p:sp>
        <p:nvSpPr>
          <p:cNvPr id="15" name="楕円 14">
            <a:extLst>
              <a:ext uri="{FF2B5EF4-FFF2-40B4-BE49-F238E27FC236}">
                <a16:creationId xmlns:a16="http://schemas.microsoft.com/office/drawing/2014/main" id="{9FFAEC1A-BF30-79B1-6386-91DA9F9CCFF3}"/>
              </a:ext>
            </a:extLst>
          </p:cNvPr>
          <p:cNvSpPr/>
          <p:nvPr/>
        </p:nvSpPr>
        <p:spPr>
          <a:xfrm>
            <a:off x="4971535" y="4199169"/>
            <a:ext cx="847960" cy="847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kumimoji="1" lang="en-US" altLang="ja-JP" sz="900" dirty="0" err="1"/>
              <a:t>zermolo</a:t>
            </a:r>
            <a:endParaRPr kumimoji="1" lang="ja-JP" altLang="en-US" sz="900" dirty="0"/>
          </a:p>
        </p:txBody>
      </p:sp>
    </p:spTree>
    <p:extLst>
      <p:ext uri="{BB962C8B-B14F-4D97-AF65-F5344CB8AC3E}">
        <p14:creationId xmlns:p14="http://schemas.microsoft.com/office/powerpoint/2010/main" val="3862242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18" name="楕円 17">
            <a:extLst>
              <a:ext uri="{FF2B5EF4-FFF2-40B4-BE49-F238E27FC236}">
                <a16:creationId xmlns:a16="http://schemas.microsoft.com/office/drawing/2014/main" id="{E7AFCCB3-C540-CC68-E625-6D9BD060EDD6}"/>
              </a:ext>
            </a:extLst>
          </p:cNvPr>
          <p:cNvSpPr/>
          <p:nvPr/>
        </p:nvSpPr>
        <p:spPr>
          <a:xfrm>
            <a:off x="4314590" y="2859041"/>
            <a:ext cx="2161850" cy="2161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dirty="0"/>
              <a:t>O</a:t>
            </a:r>
            <a:r>
              <a:rPr kumimoji="1" lang="ja-JP" altLang="en-US" sz="6000" dirty="0"/>
              <a:t>５</a:t>
            </a:r>
          </a:p>
        </p:txBody>
      </p:sp>
      <p:sp>
        <p:nvSpPr>
          <p:cNvPr id="15" name="楕円 14">
            <a:extLst>
              <a:ext uri="{FF2B5EF4-FFF2-40B4-BE49-F238E27FC236}">
                <a16:creationId xmlns:a16="http://schemas.microsoft.com/office/drawing/2014/main" id="{9FFAEC1A-BF30-79B1-6386-91DA9F9CCFF3}"/>
              </a:ext>
            </a:extLst>
          </p:cNvPr>
          <p:cNvSpPr/>
          <p:nvPr/>
        </p:nvSpPr>
        <p:spPr>
          <a:xfrm>
            <a:off x="4971535" y="4199169"/>
            <a:ext cx="847960" cy="847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kumimoji="1" lang="en-US" altLang="ja-JP" sz="900" dirty="0" err="1"/>
              <a:t>zermolo</a:t>
            </a:r>
            <a:endParaRPr kumimoji="1" lang="ja-JP" altLang="en-US" sz="900" dirty="0"/>
          </a:p>
        </p:txBody>
      </p:sp>
      <p:sp>
        <p:nvSpPr>
          <p:cNvPr id="17" name="乗算記号 16">
            <a:extLst>
              <a:ext uri="{FF2B5EF4-FFF2-40B4-BE49-F238E27FC236}">
                <a16:creationId xmlns:a16="http://schemas.microsoft.com/office/drawing/2014/main" id="{E929CBB2-005D-30E7-0B10-A08822109717}"/>
              </a:ext>
            </a:extLst>
          </p:cNvPr>
          <p:cNvSpPr/>
          <p:nvPr/>
        </p:nvSpPr>
        <p:spPr>
          <a:xfrm>
            <a:off x="1764849" y="-94254"/>
            <a:ext cx="8068440" cy="806844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3800" dirty="0">
                <a:ln w="57150">
                  <a:solidFill>
                    <a:schemeClr val="tx1"/>
                  </a:solidFill>
                  <a:prstDash val="lgDashDot"/>
                </a:ln>
                <a:solidFill>
                  <a:sysClr val="windowText" lastClr="000000"/>
                </a:solidFill>
                <a:latin typeface="HGS行書体" panose="03000600000000000000" pitchFamily="66" charset="-128"/>
                <a:ea typeface="HGS行書体" panose="03000600000000000000" pitchFamily="66" charset="-128"/>
              </a:rPr>
              <a:t>処罰！</a:t>
            </a:r>
          </a:p>
        </p:txBody>
      </p:sp>
    </p:spTree>
    <p:extLst>
      <p:ext uri="{BB962C8B-B14F-4D97-AF65-F5344CB8AC3E}">
        <p14:creationId xmlns:p14="http://schemas.microsoft.com/office/powerpoint/2010/main" val="2861610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36902" y="1897485"/>
            <a:ext cx="3663895" cy="3663895"/>
          </a:xfrm>
          <a:prstGeom prst="rect">
            <a:avLst/>
          </a:prstGeom>
        </p:spPr>
      </p:pic>
      <p:sp>
        <p:nvSpPr>
          <p:cNvPr id="18" name="楕円 17">
            <a:extLst>
              <a:ext uri="{FF2B5EF4-FFF2-40B4-BE49-F238E27FC236}">
                <a16:creationId xmlns:a16="http://schemas.microsoft.com/office/drawing/2014/main" id="{E7AFCCB3-C540-CC68-E625-6D9BD060EDD6}"/>
              </a:ext>
            </a:extLst>
          </p:cNvPr>
          <p:cNvSpPr/>
          <p:nvPr/>
        </p:nvSpPr>
        <p:spPr>
          <a:xfrm>
            <a:off x="4314590" y="2859041"/>
            <a:ext cx="2161850" cy="2161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O</a:t>
            </a:r>
            <a:r>
              <a:rPr kumimoji="1" lang="ja-JP" altLang="en-US" sz="3600" dirty="0"/>
              <a:t>５</a:t>
            </a:r>
            <a:r>
              <a:rPr kumimoji="1" lang="en-US" altLang="ja-JP" sz="3600" dirty="0"/>
              <a:t>-7</a:t>
            </a:r>
            <a:endParaRPr kumimoji="1" lang="ja-JP" altLang="en-US" sz="3600" dirty="0"/>
          </a:p>
        </p:txBody>
      </p:sp>
      <p:sp>
        <p:nvSpPr>
          <p:cNvPr id="15" name="楕円 14">
            <a:extLst>
              <a:ext uri="{FF2B5EF4-FFF2-40B4-BE49-F238E27FC236}">
                <a16:creationId xmlns:a16="http://schemas.microsoft.com/office/drawing/2014/main" id="{9FFAEC1A-BF30-79B1-6386-91DA9F9CCFF3}"/>
              </a:ext>
            </a:extLst>
          </p:cNvPr>
          <p:cNvSpPr/>
          <p:nvPr/>
        </p:nvSpPr>
        <p:spPr>
          <a:xfrm>
            <a:off x="4971535" y="4199169"/>
            <a:ext cx="847960" cy="847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prstTxWarp prst="textPlain">
              <a:avLst/>
            </a:prstTxWarp>
          </a:bodyPr>
          <a:lstStyle/>
          <a:p>
            <a:pPr algn="ctr"/>
            <a:r>
              <a:rPr kumimoji="1" lang="en-US" altLang="ja-JP" sz="900" dirty="0" err="1"/>
              <a:t>zermolo</a:t>
            </a:r>
            <a:endParaRPr kumimoji="1" lang="ja-JP" altLang="en-US" sz="900" dirty="0"/>
          </a:p>
        </p:txBody>
      </p:sp>
      <p:sp>
        <p:nvSpPr>
          <p:cNvPr id="17" name="乗算記号 16">
            <a:extLst>
              <a:ext uri="{FF2B5EF4-FFF2-40B4-BE49-F238E27FC236}">
                <a16:creationId xmlns:a16="http://schemas.microsoft.com/office/drawing/2014/main" id="{E929CBB2-005D-30E7-0B10-A08822109717}"/>
              </a:ext>
            </a:extLst>
          </p:cNvPr>
          <p:cNvSpPr/>
          <p:nvPr/>
        </p:nvSpPr>
        <p:spPr>
          <a:xfrm>
            <a:off x="1764849" y="-94254"/>
            <a:ext cx="8068440" cy="806844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3800" dirty="0">
                <a:ln w="57150">
                  <a:solidFill>
                    <a:schemeClr val="tx1"/>
                  </a:solidFill>
                  <a:prstDash val="lgDashDot"/>
                </a:ln>
                <a:solidFill>
                  <a:sysClr val="windowText" lastClr="000000"/>
                </a:solidFill>
                <a:latin typeface="HGS行書体" panose="03000600000000000000" pitchFamily="66" charset="-128"/>
                <a:ea typeface="HGS行書体" panose="03000600000000000000" pitchFamily="66" charset="-128"/>
              </a:rPr>
              <a:t>処罰！</a:t>
            </a:r>
          </a:p>
        </p:txBody>
      </p:sp>
      <p:sp>
        <p:nvSpPr>
          <p:cNvPr id="19" name="正方形/長方形 18">
            <a:extLst>
              <a:ext uri="{FF2B5EF4-FFF2-40B4-BE49-F238E27FC236}">
                <a16:creationId xmlns:a16="http://schemas.microsoft.com/office/drawing/2014/main" id="{98590A1C-56E4-FC9C-99C5-C1EBB3FCB024}"/>
              </a:ext>
            </a:extLst>
          </p:cNvPr>
          <p:cNvSpPr/>
          <p:nvPr/>
        </p:nvSpPr>
        <p:spPr>
          <a:xfrm>
            <a:off x="182880" y="1428750"/>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ln w="22225">
                  <a:solidFill>
                    <a:schemeClr val="accent2"/>
                  </a:solidFill>
                  <a:prstDash val="lgDashDot"/>
                </a:ln>
                <a:solidFill>
                  <a:schemeClr val="accent2"/>
                </a:solidFill>
              </a:rPr>
              <a:t>ぐわぁぁぁぁぁぁぁぁぁぁぁぁぁぁぁぁぁぁぁぁぁぁぁぁぁぁぁぁぁぁ</a:t>
            </a:r>
          </a:p>
        </p:txBody>
      </p:sp>
    </p:spTree>
    <p:extLst>
      <p:ext uri="{BB962C8B-B14F-4D97-AF65-F5344CB8AC3E}">
        <p14:creationId xmlns:p14="http://schemas.microsoft.com/office/powerpoint/2010/main" val="645567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19"/>
                                        </p:tgtEl>
                                      </p:cBhvr>
                                      <p:by x="400000" y="400000"/>
                                    </p:animScale>
                                  </p:childTnLst>
                                </p:cTn>
                              </p:par>
                              <p:par>
                                <p:cTn id="9" presetID="10"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2000"/>
                            </p:stCondLst>
                            <p:childTnLst>
                              <p:par>
                                <p:cTn id="13" presetID="10" presetClass="exit" presetSubtype="0" fill="hold" grpId="2" nodeType="after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19" grpId="1"/>
      <p:bldP spid="19" grpId="2"/>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3048001"/>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4472328"/>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4359686"/>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4745920"/>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F4C5520-C10D-FF17-E52A-296858A6FE86}"/>
              </a:ext>
            </a:extLst>
          </p:cNvPr>
          <p:cNvSpPr/>
          <p:nvPr/>
        </p:nvSpPr>
        <p:spPr>
          <a:xfrm>
            <a:off x="7240044" y="1427967"/>
            <a:ext cx="4877637"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latin typeface="HGP創英角ﾎﾟｯﾌﾟ体" panose="040B0A00000000000000" pitchFamily="50" charset="-128"/>
                <a:ea typeface="HGP創英角ﾎﾟｯﾌﾟ体" panose="040B0A00000000000000" pitchFamily="50" charset="-128"/>
              </a:rPr>
              <a:t>It’s me</a:t>
            </a:r>
          </a:p>
          <a:p>
            <a:pPr algn="ctr"/>
            <a:r>
              <a:rPr lang="ja-JP" altLang="en-US" sz="6600" dirty="0">
                <a:solidFill>
                  <a:schemeClr val="tx1"/>
                </a:solidFill>
                <a:latin typeface="HGP創英角ﾎﾟｯﾌﾟ体" panose="040B0A00000000000000" pitchFamily="50" charset="-128"/>
                <a:ea typeface="HGP創英角ﾎﾟｯﾌﾟ体" panose="040B0A00000000000000" pitchFamily="50" charset="-128"/>
              </a:rPr>
              <a:t>ブライト！</a:t>
            </a:r>
            <a:endParaRPr kumimoji="1" lang="ja-JP" altLang="en-US" sz="6600" dirty="0">
              <a:solidFill>
                <a:schemeClr val="tx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362490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459082" y="113211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3048001"/>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4472328"/>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外側</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4359686"/>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4745920"/>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B5167EA-5C05-CF7E-9C53-B5C3A716ABF6}"/>
              </a:ext>
            </a:extLst>
          </p:cNvPr>
          <p:cNvSpPr/>
          <p:nvPr/>
        </p:nvSpPr>
        <p:spPr>
          <a:xfrm>
            <a:off x="6793394" y="1408326"/>
            <a:ext cx="5278470"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600" dirty="0">
              <a:ln w="57150">
                <a:solidFill>
                  <a:srgbClr val="FF0000"/>
                </a:solidFill>
                <a:prstDash val="lgDashDot"/>
              </a:ln>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a:extLst>
              <a:ext uri="{FF2B5EF4-FFF2-40B4-BE49-F238E27FC236}">
                <a16:creationId xmlns:a16="http://schemas.microsoft.com/office/drawing/2014/main" id="{72D11C17-616E-FD05-36B0-B7E28C895602}"/>
              </a:ext>
            </a:extLst>
          </p:cNvPr>
          <p:cNvSpPr/>
          <p:nvPr/>
        </p:nvSpPr>
        <p:spPr>
          <a:xfrm>
            <a:off x="5538894"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←腸の苦しみ</a:t>
            </a:r>
          </a:p>
        </p:txBody>
      </p:sp>
      <p:sp>
        <p:nvSpPr>
          <p:cNvPr id="8" name="正方形/長方形 7">
            <a:extLst>
              <a:ext uri="{FF2B5EF4-FFF2-40B4-BE49-F238E27FC236}">
                <a16:creationId xmlns:a16="http://schemas.microsoft.com/office/drawing/2014/main" id="{DFAE1DD6-A5CC-E365-A573-250C63D85C23}"/>
              </a:ext>
            </a:extLst>
          </p:cNvPr>
          <p:cNvSpPr/>
          <p:nvPr/>
        </p:nvSpPr>
        <p:spPr>
          <a:xfrm>
            <a:off x="-432167" y="2074554"/>
            <a:ext cx="5690042"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600" dirty="0">
                <a:solidFill>
                  <a:schemeClr val="tx1"/>
                </a:solidFill>
                <a:latin typeface="HGP創英角ﾎﾟｯﾌﾟ体" panose="040B0A00000000000000" pitchFamily="50" charset="-128"/>
                <a:ea typeface="HGP創英角ﾎﾟｯﾌﾟ体" panose="040B0A00000000000000" pitchFamily="50" charset="-128"/>
              </a:rPr>
              <a:t>ナイストライ！</a:t>
            </a:r>
          </a:p>
        </p:txBody>
      </p:sp>
    </p:spTree>
    <p:extLst>
      <p:ext uri="{BB962C8B-B14F-4D97-AF65-F5344CB8AC3E}">
        <p14:creationId xmlns:p14="http://schemas.microsoft.com/office/powerpoint/2010/main" val="2255201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BA1AA30-5A0C-449A-9A9B-011B24F3E8D8}"/>
              </a:ext>
            </a:extLst>
          </p:cNvPr>
          <p:cNvSpPr/>
          <p:nvPr/>
        </p:nvSpPr>
        <p:spPr>
          <a:xfrm>
            <a:off x="0" y="0"/>
            <a:ext cx="12192000" cy="1788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000" dirty="0"/>
              <a:t>Scp-009-jp-1</a:t>
            </a:r>
            <a:r>
              <a:rPr lang="ja-JP" altLang="en-US" sz="4000" dirty="0"/>
              <a:t>が瞬間的に発生していることから、</a:t>
            </a:r>
            <a:endParaRPr lang="en-US" altLang="ja-JP" sz="4000" dirty="0"/>
          </a:p>
          <a:p>
            <a:pPr algn="ctr"/>
            <a:r>
              <a:rPr lang="en-US" altLang="ja-JP" sz="4000" dirty="0"/>
              <a:t>Scp-009-jp</a:t>
            </a:r>
            <a:r>
              <a:rPr lang="ja-JP" altLang="en-US" sz="4000" dirty="0"/>
              <a:t>が発生していると考えられます。</a:t>
            </a:r>
            <a:endParaRPr lang="en-US" altLang="ja-JP" sz="4000" dirty="0"/>
          </a:p>
        </p:txBody>
      </p:sp>
      <p:pic>
        <p:nvPicPr>
          <p:cNvPr id="3" name="グラフィックス 2" descr="地球: 南北アメリカ 単色塗りつぶし">
            <a:extLst>
              <a:ext uri="{FF2B5EF4-FFF2-40B4-BE49-F238E27FC236}">
                <a16:creationId xmlns:a16="http://schemas.microsoft.com/office/drawing/2014/main" id="{92781F1A-0BED-D383-CEB0-37D2D22239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8985" y="4219912"/>
            <a:ext cx="1699260" cy="1699260"/>
          </a:xfrm>
          <a:prstGeom prst="rect">
            <a:avLst/>
          </a:prstGeom>
        </p:spPr>
      </p:pic>
      <mc:AlternateContent xmlns:mc="http://schemas.openxmlformats.org/markup-compatibility/2006" xmlns:pslz="http://schemas.microsoft.com/office/powerpoint/2016/slidezoom">
        <mc:Choice Requires="pslz">
          <p:graphicFrame>
            <p:nvGraphicFramePr>
              <p:cNvPr id="6" name="スライド ズーム 5">
                <a:extLst>
                  <a:ext uri="{FF2B5EF4-FFF2-40B4-BE49-F238E27FC236}">
                    <a16:creationId xmlns:a16="http://schemas.microsoft.com/office/drawing/2014/main" id="{7456000D-B6C4-63E4-FD9C-E8323D6DE2B1}"/>
                  </a:ext>
                </a:extLst>
              </p:cNvPr>
              <p:cNvGraphicFramePr>
                <a:graphicFrameLocks noChangeAspect="1"/>
              </p:cNvGraphicFramePr>
              <p:nvPr>
                <p:extLst>
                  <p:ext uri="{D42A27DB-BD31-4B8C-83A1-F6EECF244321}">
                    <p14:modId xmlns:p14="http://schemas.microsoft.com/office/powerpoint/2010/main" val="32281865"/>
                  </p:ext>
                </p:extLst>
              </p:nvPr>
            </p:nvGraphicFramePr>
            <p:xfrm>
              <a:off x="4015048" y="2571749"/>
              <a:ext cx="5088709" cy="2862399"/>
            </p:xfrm>
            <a:graphic>
              <a:graphicData uri="http://schemas.microsoft.com/office/powerpoint/2016/slidezoom">
                <pslz:sldZm>
                  <pslz:sldZmObj sldId="259" cId="990260006">
                    <pslz:zmPr id="{FA751DB4-775D-455C-85B0-4DA63D6884D0}" returnToParent="0" transitionDur="1000">
                      <p166:blipFill xmlns:p166="http://schemas.microsoft.com/office/powerpoint/2016/6/main">
                        <a:blip r:embed="rId4"/>
                        <a:stretch>
                          <a:fillRect/>
                        </a:stretch>
                      </p166:blipFill>
                      <p166:spPr xmlns:p166="http://schemas.microsoft.com/office/powerpoint/2016/6/main">
                        <a:xfrm>
                          <a:off x="0" y="0"/>
                          <a:ext cx="5088709" cy="2862399"/>
                        </a:xfrm>
                        <a:prstGeom prst="rect">
                          <a:avLst/>
                        </a:prstGeom>
                        <a:ln w="3175">
                          <a:solidFill>
                            <a:prstClr val="ltGray"/>
                          </a:solidFill>
                        </a:ln>
                      </p166:spPr>
                    </pslz:zmPr>
                  </pslz:sldZmObj>
                </pslz:sldZm>
              </a:graphicData>
            </a:graphic>
          </p:graphicFrame>
        </mc:Choice>
        <mc:Fallback xmlns="">
          <p:pic>
            <p:nvPicPr>
              <p:cNvPr id="6" name="スライド ズーム 5">
                <a:hlinkClick r:id="rId5" action="ppaction://hlinksldjump"/>
                <a:extLst>
                  <a:ext uri="{FF2B5EF4-FFF2-40B4-BE49-F238E27FC236}">
                    <a16:creationId xmlns:a16="http://schemas.microsoft.com/office/drawing/2014/main" id="{7456000D-B6C4-63E4-FD9C-E8323D6DE2B1}"/>
                  </a:ext>
                </a:extLst>
              </p:cNvPr>
              <p:cNvPicPr>
                <a:picLocks noGrp="1" noRot="1" noChangeAspect="1" noMove="1" noResize="1" noEditPoints="1" noAdjustHandles="1" noChangeArrowheads="1" noChangeShapeType="1"/>
              </p:cNvPicPr>
              <p:nvPr/>
            </p:nvPicPr>
            <p:blipFill>
              <a:blip r:embed="rId6"/>
              <a:stretch>
                <a:fillRect/>
              </a:stretch>
            </p:blipFill>
            <p:spPr>
              <a:xfrm>
                <a:off x="4015048" y="2571749"/>
                <a:ext cx="5088709" cy="2862399"/>
              </a:xfrm>
              <a:prstGeom prst="rect">
                <a:avLst/>
              </a:prstGeom>
              <a:ln w="3175">
                <a:solidFill>
                  <a:prstClr val="ltGray"/>
                </a:solidFill>
              </a:ln>
            </p:spPr>
          </p:pic>
        </mc:Fallback>
      </mc:AlternateContent>
    </p:spTree>
    <p:extLst>
      <p:ext uri="{BB962C8B-B14F-4D97-AF65-F5344CB8AC3E}">
        <p14:creationId xmlns:p14="http://schemas.microsoft.com/office/powerpoint/2010/main" val="3395934458"/>
      </p:ext>
    </p:extLst>
  </p:cSld>
  <p:clrMapOvr>
    <a:masterClrMapping/>
  </p:clrMapOvr>
  <mc:AlternateContent xmlns:mc="http://schemas.openxmlformats.org/markup-compatibility/2006" xmlns:p14="http://schemas.microsoft.com/office/powerpoint/2010/main">
    <mc:Choice Requires="p14">
      <p:transition spd="slow" p14:dur="2000" advTm="1939"/>
    </mc:Choice>
    <mc:Fallback xmlns="">
      <p:transition spd="slow" advTm="19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32" presetClass="emph" presetSubtype="0" repeatCount="indefinite" fill="hold" nodeType="withEffect">
                                  <p:stCondLst>
                                    <p:cond delay="0"/>
                                  </p:stCondLst>
                                  <p:childTnLst>
                                    <p:animRot by="120000">
                                      <p:cBhvr>
                                        <p:cTn id="9" dur="100" fill="hold">
                                          <p:stCondLst>
                                            <p:cond delay="0"/>
                                          </p:stCondLst>
                                        </p:cTn>
                                        <p:tgtEl>
                                          <p:spTgt spid="6"/>
                                        </p:tgtEl>
                                        <p:attrNameLst>
                                          <p:attrName>r</p:attrName>
                                        </p:attrNameLst>
                                      </p:cBhvr>
                                    </p:animRot>
                                    <p:animRot by="-240000">
                                      <p:cBhvr>
                                        <p:cTn id="10" dur="200" fill="hold">
                                          <p:stCondLst>
                                            <p:cond delay="200"/>
                                          </p:stCondLst>
                                        </p:cTn>
                                        <p:tgtEl>
                                          <p:spTgt spid="6"/>
                                        </p:tgtEl>
                                        <p:attrNameLst>
                                          <p:attrName>r</p:attrName>
                                        </p:attrNameLst>
                                      </p:cBhvr>
                                    </p:animRot>
                                    <p:animRot by="240000">
                                      <p:cBhvr>
                                        <p:cTn id="11" dur="200" fill="hold">
                                          <p:stCondLst>
                                            <p:cond delay="400"/>
                                          </p:stCondLst>
                                        </p:cTn>
                                        <p:tgtEl>
                                          <p:spTgt spid="6"/>
                                        </p:tgtEl>
                                        <p:attrNameLst>
                                          <p:attrName>r</p:attrName>
                                        </p:attrNameLst>
                                      </p:cBhvr>
                                    </p:animRot>
                                    <p:animRot by="-240000">
                                      <p:cBhvr>
                                        <p:cTn id="12" dur="200" fill="hold">
                                          <p:stCondLst>
                                            <p:cond delay="600"/>
                                          </p:stCondLst>
                                        </p:cTn>
                                        <p:tgtEl>
                                          <p:spTgt spid="6"/>
                                        </p:tgtEl>
                                        <p:attrNameLst>
                                          <p:attrName>r</p:attrName>
                                        </p:attrNameLst>
                                      </p:cBhvr>
                                    </p:animRot>
                                    <p:animRot by="120000">
                                      <p:cBhvr>
                                        <p:cTn id="13"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459082" y="113211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B5167EA-5C05-CF7E-9C53-B5C3A716ABF6}"/>
              </a:ext>
            </a:extLst>
          </p:cNvPr>
          <p:cNvSpPr/>
          <p:nvPr/>
        </p:nvSpPr>
        <p:spPr>
          <a:xfrm>
            <a:off x="6793394" y="1408326"/>
            <a:ext cx="5278470"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600" dirty="0">
              <a:ln w="57150">
                <a:solidFill>
                  <a:srgbClr val="FF0000"/>
                </a:solidFill>
                <a:prstDash val="lgDashDot"/>
              </a:ln>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a:extLst>
              <a:ext uri="{FF2B5EF4-FFF2-40B4-BE49-F238E27FC236}">
                <a16:creationId xmlns:a16="http://schemas.microsoft.com/office/drawing/2014/main" id="{72D11C17-616E-FD05-36B0-B7E28C895602}"/>
              </a:ext>
            </a:extLst>
          </p:cNvPr>
          <p:cNvSpPr/>
          <p:nvPr/>
        </p:nvSpPr>
        <p:spPr>
          <a:xfrm>
            <a:off x="5538894"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←腸の苦しみ</a:t>
            </a:r>
          </a:p>
        </p:txBody>
      </p:sp>
    </p:spTree>
    <p:extLst>
      <p:ext uri="{BB962C8B-B14F-4D97-AF65-F5344CB8AC3E}">
        <p14:creationId xmlns:p14="http://schemas.microsoft.com/office/powerpoint/2010/main" val="888397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459082" y="113211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B5167EA-5C05-CF7E-9C53-B5C3A716ABF6}"/>
              </a:ext>
            </a:extLst>
          </p:cNvPr>
          <p:cNvSpPr/>
          <p:nvPr/>
        </p:nvSpPr>
        <p:spPr>
          <a:xfrm>
            <a:off x="6793394" y="1408326"/>
            <a:ext cx="5278470"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600" dirty="0">
              <a:ln w="57150">
                <a:solidFill>
                  <a:srgbClr val="FF0000"/>
                </a:solidFill>
                <a:prstDash val="lgDashDot"/>
              </a:ln>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a:extLst>
              <a:ext uri="{FF2B5EF4-FFF2-40B4-BE49-F238E27FC236}">
                <a16:creationId xmlns:a16="http://schemas.microsoft.com/office/drawing/2014/main" id="{72D11C17-616E-FD05-36B0-B7E28C895602}"/>
              </a:ext>
            </a:extLst>
          </p:cNvPr>
          <p:cNvSpPr/>
          <p:nvPr/>
        </p:nvSpPr>
        <p:spPr>
          <a:xfrm>
            <a:off x="5538894"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←腸の苦しみ</a:t>
            </a:r>
          </a:p>
        </p:txBody>
      </p:sp>
    </p:spTree>
    <p:extLst>
      <p:ext uri="{BB962C8B-B14F-4D97-AF65-F5344CB8AC3E}">
        <p14:creationId xmlns:p14="http://schemas.microsoft.com/office/powerpoint/2010/main" val="1073278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459082" y="1132115"/>
            <a:ext cx="5864352" cy="5864352"/>
          </a:xfrm>
          <a:prstGeom prst="ellipse">
            <a:avLst/>
          </a:prstGeom>
          <a:gradFill flip="none" rotWithShape="1">
            <a:gsLst>
              <a:gs pos="0">
                <a:srgbClr val="7030A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内側に入った。</a:t>
            </a:r>
            <a:endParaRPr lang="en-US" altLang="ja-JP" dirty="0">
              <a:ln w="28575" cap="rnd" cmpd="sng">
                <a:noFill/>
                <a:prstDash val="lgDashDotDot"/>
                <a:bevel/>
              </a:ln>
              <a:solidFill>
                <a:sysClr val="windowText" lastClr="000000"/>
              </a:solidFill>
            </a:endParaRPr>
          </a:p>
        </p:txBody>
      </p:sp>
      <p:sp>
        <p:nvSpPr>
          <p:cNvPr id="5" name="正方形/長方形 4">
            <a:extLst>
              <a:ext uri="{FF2B5EF4-FFF2-40B4-BE49-F238E27FC236}">
                <a16:creationId xmlns:a16="http://schemas.microsoft.com/office/drawing/2014/main" id="{AB5167EA-5C05-CF7E-9C53-B5C3A716ABF6}"/>
              </a:ext>
            </a:extLst>
          </p:cNvPr>
          <p:cNvSpPr/>
          <p:nvPr/>
        </p:nvSpPr>
        <p:spPr>
          <a:xfrm>
            <a:off x="6793394" y="1408326"/>
            <a:ext cx="5278470"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600" dirty="0">
              <a:ln w="57150">
                <a:solidFill>
                  <a:srgbClr val="FF0000"/>
                </a:solidFill>
                <a:prstDash val="lgDashDot"/>
              </a:ln>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a:extLst>
              <a:ext uri="{FF2B5EF4-FFF2-40B4-BE49-F238E27FC236}">
                <a16:creationId xmlns:a16="http://schemas.microsoft.com/office/drawing/2014/main" id="{72D11C17-616E-FD05-36B0-B7E28C895602}"/>
              </a:ext>
            </a:extLst>
          </p:cNvPr>
          <p:cNvSpPr/>
          <p:nvPr/>
        </p:nvSpPr>
        <p:spPr>
          <a:xfrm>
            <a:off x="5538894"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←腸の苦しみ</a:t>
            </a:r>
          </a:p>
        </p:txBody>
      </p:sp>
      <p:sp>
        <p:nvSpPr>
          <p:cNvPr id="2" name="楕円 1">
            <a:extLst>
              <a:ext uri="{FF2B5EF4-FFF2-40B4-BE49-F238E27FC236}">
                <a16:creationId xmlns:a16="http://schemas.microsoft.com/office/drawing/2014/main" id="{BD3CB115-4F22-3A97-4E4E-DEDA0A90AD05}"/>
              </a:ext>
            </a:extLst>
          </p:cNvPr>
          <p:cNvSpPr/>
          <p:nvPr/>
        </p:nvSpPr>
        <p:spPr>
          <a:xfrm>
            <a:off x="4314590" y="2859041"/>
            <a:ext cx="2161850" cy="2161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a:t>
            </a:r>
            <a:r>
              <a:rPr kumimoji="1" lang="ja-JP" altLang="en-US" sz="4000" dirty="0">
                <a:solidFill>
                  <a:srgbClr val="00B0F0"/>
                </a:solidFill>
              </a:rPr>
              <a:t>川</a:t>
            </a:r>
            <a:endParaRPr kumimoji="1" lang="ja-JP" altLang="en-US" sz="3200" dirty="0">
              <a:solidFill>
                <a:srgbClr val="00B0F0"/>
              </a:solidFill>
            </a:endParaRPr>
          </a:p>
        </p:txBody>
      </p:sp>
      <p:sp>
        <p:nvSpPr>
          <p:cNvPr id="3" name="正方形/長方形 2">
            <a:extLst>
              <a:ext uri="{FF2B5EF4-FFF2-40B4-BE49-F238E27FC236}">
                <a16:creationId xmlns:a16="http://schemas.microsoft.com/office/drawing/2014/main" id="{A87F94A1-799A-2CE9-1211-251C6FE6AB9C}"/>
              </a:ext>
            </a:extLst>
          </p:cNvPr>
          <p:cNvSpPr/>
          <p:nvPr/>
        </p:nvSpPr>
        <p:spPr>
          <a:xfrm>
            <a:off x="-529233" y="1691502"/>
            <a:ext cx="12136254" cy="4594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ln w="22225">
                  <a:solidFill>
                    <a:schemeClr val="accent2"/>
                  </a:solidFill>
                  <a:prstDash val="lgDashDot"/>
                </a:ln>
                <a:solidFill>
                  <a:schemeClr val="accent2"/>
                </a:solidFill>
              </a:rPr>
              <a:t>もう二度としないように。</a:t>
            </a:r>
          </a:p>
        </p:txBody>
      </p:sp>
    </p:spTree>
    <p:extLst>
      <p:ext uri="{BB962C8B-B14F-4D97-AF65-F5344CB8AC3E}">
        <p14:creationId xmlns:p14="http://schemas.microsoft.com/office/powerpoint/2010/main" val="483293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3"/>
                                        </p:tgtEl>
                                      </p:cBhvr>
                                      <p:by x="400000" y="400000"/>
                                    </p:animScale>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2000"/>
                            </p:stCondLst>
                            <p:childTnLst>
                              <p:par>
                                <p:cTn id="13" presetID="10" presetClass="exit" presetSubtype="0" fill="hold" grpId="2" nodeType="after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3" grpId="1"/>
      <p:bldP spid="3" grpId="2"/>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328972" y="4960515"/>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332377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タリー</a:t>
            </a:r>
            <a:r>
              <a:rPr kumimoji="1" lang="ja-JP" altLang="en-US" dirty="0"/>
              <a:t>（土地）</a:t>
            </a:r>
          </a:p>
        </p:txBody>
      </p:sp>
    </p:spTree>
    <p:extLst>
      <p:ext uri="{BB962C8B-B14F-4D97-AF65-F5344CB8AC3E}">
        <p14:creationId xmlns:p14="http://schemas.microsoft.com/office/powerpoint/2010/main" val="575956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楕円 12">
            <a:extLst>
              <a:ext uri="{FF2B5EF4-FFF2-40B4-BE49-F238E27FC236}">
                <a16:creationId xmlns:a16="http://schemas.microsoft.com/office/drawing/2014/main" id="{141329C2-6F08-DD2E-AF4C-A372FCC2E302}"/>
              </a:ext>
            </a:extLst>
          </p:cNvPr>
          <p:cNvSpPr/>
          <p:nvPr/>
        </p:nvSpPr>
        <p:spPr>
          <a:xfrm>
            <a:off x="14779179" y="4075144"/>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2" name="楕円 11">
            <a:extLst>
              <a:ext uri="{FF2B5EF4-FFF2-40B4-BE49-F238E27FC236}">
                <a16:creationId xmlns:a16="http://schemas.microsoft.com/office/drawing/2014/main" id="{963BCEB3-AADF-D8BF-5736-665CEE9EAD6A}"/>
              </a:ext>
            </a:extLst>
          </p:cNvPr>
          <p:cNvSpPr/>
          <p:nvPr/>
        </p:nvSpPr>
        <p:spPr>
          <a:xfrm>
            <a:off x="13959121" y="4096659"/>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11" name="楕円 10">
            <a:extLst>
              <a:ext uri="{FF2B5EF4-FFF2-40B4-BE49-F238E27FC236}">
                <a16:creationId xmlns:a16="http://schemas.microsoft.com/office/drawing/2014/main" id="{39BE907B-1539-7EE9-3846-63D02B85F078}"/>
              </a:ext>
            </a:extLst>
          </p:cNvPr>
          <p:cNvSpPr/>
          <p:nvPr/>
        </p:nvSpPr>
        <p:spPr>
          <a:xfrm>
            <a:off x="13291464" y="4085775"/>
            <a:ext cx="1048657" cy="10486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dirty="0"/>
              <a:t>○○</a:t>
            </a:r>
            <a:endParaRPr kumimoji="1" lang="en-US" altLang="ja-JP" sz="2000" dirty="0"/>
          </a:p>
        </p:txBody>
      </p:sp>
      <p:sp>
        <p:nvSpPr>
          <p:cNvPr id="2" name="楕円 1">
            <a:extLst>
              <a:ext uri="{FF2B5EF4-FFF2-40B4-BE49-F238E27FC236}">
                <a16:creationId xmlns:a16="http://schemas.microsoft.com/office/drawing/2014/main" id="{786D08EE-5D75-D4CB-6F74-599BDC625DB2}"/>
              </a:ext>
            </a:extLst>
          </p:cNvPr>
          <p:cNvSpPr/>
          <p:nvPr/>
        </p:nvSpPr>
        <p:spPr>
          <a:xfrm>
            <a:off x="14474380" y="2282373"/>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5" name="楕円 4">
            <a:extLst>
              <a:ext uri="{FF2B5EF4-FFF2-40B4-BE49-F238E27FC236}">
                <a16:creationId xmlns:a16="http://schemas.microsoft.com/office/drawing/2014/main" id="{9D9ACD24-5439-5228-4032-9DF201BCAC0D}"/>
              </a:ext>
            </a:extLst>
          </p:cNvPr>
          <p:cNvSpPr/>
          <p:nvPr/>
        </p:nvSpPr>
        <p:spPr>
          <a:xfrm>
            <a:off x="15962095" y="2521857"/>
            <a:ext cx="1814286" cy="18142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a:t>
            </a:r>
            <a:endParaRPr kumimoji="1" lang="en-US" altLang="ja-JP" sz="4000" dirty="0"/>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pic>
        <p:nvPicPr>
          <p:cNvPr id="9" name="グラフィックス 8" descr="車 単色塗りつぶし">
            <a:extLst>
              <a:ext uri="{FF2B5EF4-FFF2-40B4-BE49-F238E27FC236}">
                <a16:creationId xmlns:a16="http://schemas.microsoft.com/office/drawing/2014/main" id="{E050FA1B-0A0F-B19C-66BE-0172A58615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78123" y="870857"/>
            <a:ext cx="6582230" cy="6582230"/>
          </a:xfrm>
          <a:prstGeom prst="rect">
            <a:avLst/>
          </a:prstGeom>
        </p:spPr>
      </p:pic>
      <p:sp>
        <p:nvSpPr>
          <p:cNvPr id="10" name="テキスト ボックス 9">
            <a:extLst>
              <a:ext uri="{FF2B5EF4-FFF2-40B4-BE49-F238E27FC236}">
                <a16:creationId xmlns:a16="http://schemas.microsoft.com/office/drawing/2014/main" id="{C72026ED-077E-5B5F-F200-610995A9C118}"/>
              </a:ext>
            </a:extLst>
          </p:cNvPr>
          <p:cNvSpPr txBox="1"/>
          <p:nvPr/>
        </p:nvSpPr>
        <p:spPr>
          <a:xfrm>
            <a:off x="263110" y="498917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タリーの人々が内側に入った。</a:t>
            </a:r>
            <a:endParaRPr lang="en-US" altLang="ja-JP" dirty="0">
              <a:ln w="28575" cap="rnd" cmpd="sng">
                <a:noFill/>
                <a:prstDash val="lgDashDotDot"/>
                <a:bevel/>
              </a:ln>
              <a:solidFill>
                <a:sysClr val="windowText" lastClr="000000"/>
              </a:solidFill>
            </a:endParaRPr>
          </a:p>
        </p:txBody>
      </p:sp>
      <p:pic>
        <p:nvPicPr>
          <p:cNvPr id="8" name="グラフィックス 7" descr="納屋 枠線">
            <a:extLst>
              <a:ext uri="{FF2B5EF4-FFF2-40B4-BE49-F238E27FC236}">
                <a16:creationId xmlns:a16="http://schemas.microsoft.com/office/drawing/2014/main" id="{2274917E-BC3D-9E76-2417-955C3E79D2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98046" y="1897485"/>
            <a:ext cx="3663895" cy="3663895"/>
          </a:xfrm>
          <a:prstGeom prst="rect">
            <a:avLst/>
          </a:prstGeom>
        </p:spPr>
      </p:pic>
      <p:pic>
        <p:nvPicPr>
          <p:cNvPr id="7" name="グラフィックス 6" descr="納屋 枠線">
            <a:extLst>
              <a:ext uri="{FF2B5EF4-FFF2-40B4-BE49-F238E27FC236}">
                <a16:creationId xmlns:a16="http://schemas.microsoft.com/office/drawing/2014/main" id="{0AE037ED-ABEF-5EB4-E0CB-6D11682B0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57889" y="3298371"/>
            <a:ext cx="1890005" cy="1890005"/>
          </a:xfrm>
          <a:prstGeom prst="rect">
            <a:avLst/>
          </a:prstGeom>
        </p:spPr>
      </p:pic>
      <p:pic>
        <p:nvPicPr>
          <p:cNvPr id="3" name="グラフィックス 2" descr="車 単色塗りつぶし">
            <a:extLst>
              <a:ext uri="{FF2B5EF4-FFF2-40B4-BE49-F238E27FC236}">
                <a16:creationId xmlns:a16="http://schemas.microsoft.com/office/drawing/2014/main" id="{4957736D-88D1-AF5F-93E5-29B9B968C9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30523" y="1023257"/>
            <a:ext cx="6582230" cy="6582230"/>
          </a:xfrm>
          <a:prstGeom prst="rect">
            <a:avLst/>
          </a:prstGeom>
        </p:spPr>
      </p:pic>
      <p:pic>
        <p:nvPicPr>
          <p:cNvPr id="4" name="グラフィックス 3" descr="納屋 枠線">
            <a:extLst>
              <a:ext uri="{FF2B5EF4-FFF2-40B4-BE49-F238E27FC236}">
                <a16:creationId xmlns:a16="http://schemas.microsoft.com/office/drawing/2014/main" id="{68C89687-2F99-25EC-3DF0-A650DA343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36902" y="1897485"/>
            <a:ext cx="3663895" cy="3663895"/>
          </a:xfrm>
          <a:prstGeom prst="rect">
            <a:avLst/>
          </a:prstGeom>
        </p:spPr>
      </p:pic>
      <p:sp>
        <p:nvSpPr>
          <p:cNvPr id="14" name="楕円 13">
            <a:extLst>
              <a:ext uri="{FF2B5EF4-FFF2-40B4-BE49-F238E27FC236}">
                <a16:creationId xmlns:a16="http://schemas.microsoft.com/office/drawing/2014/main" id="{02DCE212-933D-7BE7-965B-89A9BDA76638}"/>
              </a:ext>
            </a:extLst>
          </p:cNvPr>
          <p:cNvSpPr/>
          <p:nvPr/>
        </p:nvSpPr>
        <p:spPr>
          <a:xfrm>
            <a:off x="12905260" y="2808515"/>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6" name="正方形/長方形 15">
            <a:extLst>
              <a:ext uri="{FF2B5EF4-FFF2-40B4-BE49-F238E27FC236}">
                <a16:creationId xmlns:a16="http://schemas.microsoft.com/office/drawing/2014/main" id="{D987A69D-483F-0797-3A46-3266CF6B40BE}"/>
              </a:ext>
            </a:extLst>
          </p:cNvPr>
          <p:cNvSpPr/>
          <p:nvPr/>
        </p:nvSpPr>
        <p:spPr>
          <a:xfrm>
            <a:off x="3323771" y="2521857"/>
            <a:ext cx="4267200" cy="3039523"/>
          </a:xfrm>
          <a:prstGeom prst="rect">
            <a:avLst/>
          </a:prstGeom>
          <a:blipFill>
            <a:blip r:embed="rId6"/>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タリー</a:t>
            </a:r>
            <a:r>
              <a:rPr kumimoji="1" lang="ja-JP" altLang="en-US" dirty="0"/>
              <a:t>（土地）</a:t>
            </a:r>
          </a:p>
        </p:txBody>
      </p:sp>
      <p:grpSp>
        <p:nvGrpSpPr>
          <p:cNvPr id="103" name="グループ化 102">
            <a:extLst>
              <a:ext uri="{FF2B5EF4-FFF2-40B4-BE49-F238E27FC236}">
                <a16:creationId xmlns:a16="http://schemas.microsoft.com/office/drawing/2014/main" id="{ACD6BFE2-9CD0-4ABA-7532-5DAEC14600EF}"/>
              </a:ext>
            </a:extLst>
          </p:cNvPr>
          <p:cNvGrpSpPr/>
          <p:nvPr/>
        </p:nvGrpSpPr>
        <p:grpSpPr>
          <a:xfrm>
            <a:off x="3381715" y="2745848"/>
            <a:ext cx="3893694" cy="2568275"/>
            <a:chOff x="2036464" y="860722"/>
            <a:chExt cx="7787394" cy="5136553"/>
          </a:xfrm>
        </p:grpSpPr>
        <p:sp>
          <p:nvSpPr>
            <p:cNvPr id="22" name="フリーフォーム: 図形 21">
              <a:extLst>
                <a:ext uri="{FF2B5EF4-FFF2-40B4-BE49-F238E27FC236}">
                  <a16:creationId xmlns:a16="http://schemas.microsoft.com/office/drawing/2014/main" id="{14C4884F-B8D7-D8F0-FD8D-C5982D5D2C2D}"/>
                </a:ext>
              </a:extLst>
            </p:cNvPr>
            <p:cNvSpPr/>
            <p:nvPr/>
          </p:nvSpPr>
          <p:spPr>
            <a:xfrm>
              <a:off x="203646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3" name="フリーフォーム: 図形 22">
              <a:extLst>
                <a:ext uri="{FF2B5EF4-FFF2-40B4-BE49-F238E27FC236}">
                  <a16:creationId xmlns:a16="http://schemas.microsoft.com/office/drawing/2014/main" id="{63D307D3-164E-E72B-8328-AA4DF512B127}"/>
                </a:ext>
              </a:extLst>
            </p:cNvPr>
            <p:cNvSpPr/>
            <p:nvPr/>
          </p:nvSpPr>
          <p:spPr>
            <a:xfrm>
              <a:off x="2947789"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4" name="フリーフォーム: 図形 23">
              <a:extLst>
                <a:ext uri="{FF2B5EF4-FFF2-40B4-BE49-F238E27FC236}">
                  <a16:creationId xmlns:a16="http://schemas.microsoft.com/office/drawing/2014/main" id="{3F20F0E5-7C8C-52B7-9B68-28467D0480B7}"/>
                </a:ext>
              </a:extLst>
            </p:cNvPr>
            <p:cNvSpPr/>
            <p:nvPr/>
          </p:nvSpPr>
          <p:spPr>
            <a:xfrm>
              <a:off x="3859113"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5" name="フリーフォーム: 図形 24">
              <a:extLst>
                <a:ext uri="{FF2B5EF4-FFF2-40B4-BE49-F238E27FC236}">
                  <a16:creationId xmlns:a16="http://schemas.microsoft.com/office/drawing/2014/main" id="{488A1BEA-6FCB-5F25-2E70-08D38DE716A8}"/>
                </a:ext>
              </a:extLst>
            </p:cNvPr>
            <p:cNvSpPr/>
            <p:nvPr/>
          </p:nvSpPr>
          <p:spPr>
            <a:xfrm>
              <a:off x="4770437"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a:solidFill>
                  <a:schemeClr val="dk1"/>
                </a:solidFill>
              </a:endParaRPr>
            </a:p>
          </p:txBody>
        </p:sp>
        <p:sp>
          <p:nvSpPr>
            <p:cNvPr id="26" name="フリーフォーム: 図形 25">
              <a:extLst>
                <a:ext uri="{FF2B5EF4-FFF2-40B4-BE49-F238E27FC236}">
                  <a16:creationId xmlns:a16="http://schemas.microsoft.com/office/drawing/2014/main" id="{86FD7ADE-76B0-13F9-9AA1-95938D2E1DBF}"/>
                </a:ext>
              </a:extLst>
            </p:cNvPr>
            <p:cNvSpPr/>
            <p:nvPr/>
          </p:nvSpPr>
          <p:spPr>
            <a:xfrm>
              <a:off x="5681761"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7" name="フリーフォーム: 図形 26">
              <a:extLst>
                <a:ext uri="{FF2B5EF4-FFF2-40B4-BE49-F238E27FC236}">
                  <a16:creationId xmlns:a16="http://schemas.microsoft.com/office/drawing/2014/main" id="{D9433C18-4AF1-7518-CD3D-3E5A60928E8C}"/>
                </a:ext>
              </a:extLst>
            </p:cNvPr>
            <p:cNvSpPr/>
            <p:nvPr/>
          </p:nvSpPr>
          <p:spPr>
            <a:xfrm>
              <a:off x="6593085"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8" name="フリーフォーム: 図形 27">
              <a:extLst>
                <a:ext uri="{FF2B5EF4-FFF2-40B4-BE49-F238E27FC236}">
                  <a16:creationId xmlns:a16="http://schemas.microsoft.com/office/drawing/2014/main" id="{D084E790-C542-D4DF-48C9-8AB3FCB87C0D}"/>
                </a:ext>
              </a:extLst>
            </p:cNvPr>
            <p:cNvSpPr/>
            <p:nvPr/>
          </p:nvSpPr>
          <p:spPr>
            <a:xfrm>
              <a:off x="7504410"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29" name="フリーフォーム: 図形 28">
              <a:extLst>
                <a:ext uri="{FF2B5EF4-FFF2-40B4-BE49-F238E27FC236}">
                  <a16:creationId xmlns:a16="http://schemas.microsoft.com/office/drawing/2014/main" id="{368ECBEE-547D-8993-7DEC-A1CB82CDA6AB}"/>
                </a:ext>
              </a:extLst>
            </p:cNvPr>
            <p:cNvSpPr/>
            <p:nvPr/>
          </p:nvSpPr>
          <p:spPr>
            <a:xfrm>
              <a:off x="8415734"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0" name="フリーフォーム: 図形 29">
              <a:extLst>
                <a:ext uri="{FF2B5EF4-FFF2-40B4-BE49-F238E27FC236}">
                  <a16:creationId xmlns:a16="http://schemas.microsoft.com/office/drawing/2014/main" id="{0C949DC8-F3FB-EE88-9599-C99D4D0FAE9E}"/>
                </a:ext>
              </a:extLst>
            </p:cNvPr>
            <p:cNvSpPr/>
            <p:nvPr/>
          </p:nvSpPr>
          <p:spPr>
            <a:xfrm>
              <a:off x="9327058" y="8607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1" name="フリーフォーム: 図形 30">
              <a:extLst>
                <a:ext uri="{FF2B5EF4-FFF2-40B4-BE49-F238E27FC236}">
                  <a16:creationId xmlns:a16="http://schemas.microsoft.com/office/drawing/2014/main" id="{956045AE-45ED-A009-0D8B-CD23A57AE391}"/>
                </a:ext>
              </a:extLst>
            </p:cNvPr>
            <p:cNvSpPr/>
            <p:nvPr/>
          </p:nvSpPr>
          <p:spPr>
            <a:xfrm>
              <a:off x="203646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2" name="フリーフォーム: 図形 31">
              <a:extLst>
                <a:ext uri="{FF2B5EF4-FFF2-40B4-BE49-F238E27FC236}">
                  <a16:creationId xmlns:a16="http://schemas.microsoft.com/office/drawing/2014/main" id="{CCA71882-F2AE-4377-07B0-08D8BC530D84}"/>
                </a:ext>
              </a:extLst>
            </p:cNvPr>
            <p:cNvSpPr/>
            <p:nvPr/>
          </p:nvSpPr>
          <p:spPr>
            <a:xfrm>
              <a:off x="2947789"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3" name="フリーフォーム: 図形 32">
              <a:extLst>
                <a:ext uri="{FF2B5EF4-FFF2-40B4-BE49-F238E27FC236}">
                  <a16:creationId xmlns:a16="http://schemas.microsoft.com/office/drawing/2014/main" id="{E885EDDB-D700-7D66-A238-A45979537570}"/>
                </a:ext>
              </a:extLst>
            </p:cNvPr>
            <p:cNvSpPr/>
            <p:nvPr/>
          </p:nvSpPr>
          <p:spPr>
            <a:xfrm>
              <a:off x="3859113"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4" name="フリーフォーム: 図形 33">
              <a:extLst>
                <a:ext uri="{FF2B5EF4-FFF2-40B4-BE49-F238E27FC236}">
                  <a16:creationId xmlns:a16="http://schemas.microsoft.com/office/drawing/2014/main" id="{0149C475-30A1-24C7-5965-77C612EA8DD1}"/>
                </a:ext>
              </a:extLst>
            </p:cNvPr>
            <p:cNvSpPr/>
            <p:nvPr/>
          </p:nvSpPr>
          <p:spPr>
            <a:xfrm>
              <a:off x="4770437"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5" name="フリーフォーム: 図形 34">
              <a:extLst>
                <a:ext uri="{FF2B5EF4-FFF2-40B4-BE49-F238E27FC236}">
                  <a16:creationId xmlns:a16="http://schemas.microsoft.com/office/drawing/2014/main" id="{71037468-E005-F455-4C49-FDE050E3C95C}"/>
                </a:ext>
              </a:extLst>
            </p:cNvPr>
            <p:cNvSpPr/>
            <p:nvPr/>
          </p:nvSpPr>
          <p:spPr>
            <a:xfrm>
              <a:off x="5681761"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6" name="フリーフォーム: 図形 35">
              <a:extLst>
                <a:ext uri="{FF2B5EF4-FFF2-40B4-BE49-F238E27FC236}">
                  <a16:creationId xmlns:a16="http://schemas.microsoft.com/office/drawing/2014/main" id="{11441DEA-FB5C-6A2C-6E1D-DA016866D245}"/>
                </a:ext>
              </a:extLst>
            </p:cNvPr>
            <p:cNvSpPr/>
            <p:nvPr/>
          </p:nvSpPr>
          <p:spPr>
            <a:xfrm>
              <a:off x="6593085"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7" name="フリーフォーム: 図形 36">
              <a:extLst>
                <a:ext uri="{FF2B5EF4-FFF2-40B4-BE49-F238E27FC236}">
                  <a16:creationId xmlns:a16="http://schemas.microsoft.com/office/drawing/2014/main" id="{BA9909A7-8005-3789-1711-35B7347F83BD}"/>
                </a:ext>
              </a:extLst>
            </p:cNvPr>
            <p:cNvSpPr/>
            <p:nvPr/>
          </p:nvSpPr>
          <p:spPr>
            <a:xfrm>
              <a:off x="7504410"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8" name="フリーフォーム: 図形 37">
              <a:extLst>
                <a:ext uri="{FF2B5EF4-FFF2-40B4-BE49-F238E27FC236}">
                  <a16:creationId xmlns:a16="http://schemas.microsoft.com/office/drawing/2014/main" id="{3101DC9E-3FC2-03D2-F04E-E9E192C4EE73}"/>
                </a:ext>
              </a:extLst>
            </p:cNvPr>
            <p:cNvSpPr/>
            <p:nvPr/>
          </p:nvSpPr>
          <p:spPr>
            <a:xfrm>
              <a:off x="8415734"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39" name="フリーフォーム: 図形 38">
              <a:extLst>
                <a:ext uri="{FF2B5EF4-FFF2-40B4-BE49-F238E27FC236}">
                  <a16:creationId xmlns:a16="http://schemas.microsoft.com/office/drawing/2014/main" id="{9C1A25C7-5BED-D8D3-9B63-4433B24DAEA3}"/>
                </a:ext>
              </a:extLst>
            </p:cNvPr>
            <p:cNvSpPr/>
            <p:nvPr/>
          </p:nvSpPr>
          <p:spPr>
            <a:xfrm>
              <a:off x="9327058" y="1440655"/>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0" name="フリーフォーム: 図形 39">
              <a:extLst>
                <a:ext uri="{FF2B5EF4-FFF2-40B4-BE49-F238E27FC236}">
                  <a16:creationId xmlns:a16="http://schemas.microsoft.com/office/drawing/2014/main" id="{A9F1DBB7-5606-A15C-BC1C-C7EAACE39502}"/>
                </a:ext>
              </a:extLst>
            </p:cNvPr>
            <p:cNvSpPr/>
            <p:nvPr/>
          </p:nvSpPr>
          <p:spPr>
            <a:xfrm>
              <a:off x="203646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1" name="フリーフォーム: 図形 40">
              <a:extLst>
                <a:ext uri="{FF2B5EF4-FFF2-40B4-BE49-F238E27FC236}">
                  <a16:creationId xmlns:a16="http://schemas.microsoft.com/office/drawing/2014/main" id="{46D53F3B-62E8-BB3C-710F-10EA91B21C92}"/>
                </a:ext>
              </a:extLst>
            </p:cNvPr>
            <p:cNvSpPr/>
            <p:nvPr/>
          </p:nvSpPr>
          <p:spPr>
            <a:xfrm>
              <a:off x="2947789"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2" name="フリーフォーム: 図形 41">
              <a:extLst>
                <a:ext uri="{FF2B5EF4-FFF2-40B4-BE49-F238E27FC236}">
                  <a16:creationId xmlns:a16="http://schemas.microsoft.com/office/drawing/2014/main" id="{82E520F8-9B8E-95BB-71E0-DE60C4064C21}"/>
                </a:ext>
              </a:extLst>
            </p:cNvPr>
            <p:cNvSpPr/>
            <p:nvPr/>
          </p:nvSpPr>
          <p:spPr>
            <a:xfrm>
              <a:off x="3859113"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3" name="フリーフォーム: 図形 42">
              <a:extLst>
                <a:ext uri="{FF2B5EF4-FFF2-40B4-BE49-F238E27FC236}">
                  <a16:creationId xmlns:a16="http://schemas.microsoft.com/office/drawing/2014/main" id="{38C21F3D-F308-B5B9-8065-1A2EEED771FD}"/>
                </a:ext>
              </a:extLst>
            </p:cNvPr>
            <p:cNvSpPr/>
            <p:nvPr/>
          </p:nvSpPr>
          <p:spPr>
            <a:xfrm>
              <a:off x="4770437"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4" name="フリーフォーム: 図形 43">
              <a:extLst>
                <a:ext uri="{FF2B5EF4-FFF2-40B4-BE49-F238E27FC236}">
                  <a16:creationId xmlns:a16="http://schemas.microsoft.com/office/drawing/2014/main" id="{7EA755EF-845C-865F-FD47-F0DF2A2C112D}"/>
                </a:ext>
              </a:extLst>
            </p:cNvPr>
            <p:cNvSpPr/>
            <p:nvPr/>
          </p:nvSpPr>
          <p:spPr>
            <a:xfrm>
              <a:off x="5681761"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5" name="フリーフォーム: 図形 44">
              <a:extLst>
                <a:ext uri="{FF2B5EF4-FFF2-40B4-BE49-F238E27FC236}">
                  <a16:creationId xmlns:a16="http://schemas.microsoft.com/office/drawing/2014/main" id="{EABD0CAE-F62A-CA6E-EA42-DB0F1D64D008}"/>
                </a:ext>
              </a:extLst>
            </p:cNvPr>
            <p:cNvSpPr/>
            <p:nvPr/>
          </p:nvSpPr>
          <p:spPr>
            <a:xfrm>
              <a:off x="6593085"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6" name="フリーフォーム: 図形 45">
              <a:extLst>
                <a:ext uri="{FF2B5EF4-FFF2-40B4-BE49-F238E27FC236}">
                  <a16:creationId xmlns:a16="http://schemas.microsoft.com/office/drawing/2014/main" id="{D036947C-1F93-E2AC-85DB-63DE8871DEA7}"/>
                </a:ext>
              </a:extLst>
            </p:cNvPr>
            <p:cNvSpPr/>
            <p:nvPr/>
          </p:nvSpPr>
          <p:spPr>
            <a:xfrm>
              <a:off x="7504410"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7" name="フリーフォーム: 図形 46">
              <a:extLst>
                <a:ext uri="{FF2B5EF4-FFF2-40B4-BE49-F238E27FC236}">
                  <a16:creationId xmlns:a16="http://schemas.microsoft.com/office/drawing/2014/main" id="{E897A8E4-8B23-5F75-9769-3775A25ADC87}"/>
                </a:ext>
              </a:extLst>
            </p:cNvPr>
            <p:cNvSpPr/>
            <p:nvPr/>
          </p:nvSpPr>
          <p:spPr>
            <a:xfrm>
              <a:off x="8415734"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8" name="フリーフォーム: 図形 47">
              <a:extLst>
                <a:ext uri="{FF2B5EF4-FFF2-40B4-BE49-F238E27FC236}">
                  <a16:creationId xmlns:a16="http://schemas.microsoft.com/office/drawing/2014/main" id="{B5F1DE82-C7C0-7C33-C723-6028A7B5F508}"/>
                </a:ext>
              </a:extLst>
            </p:cNvPr>
            <p:cNvSpPr/>
            <p:nvPr/>
          </p:nvSpPr>
          <p:spPr>
            <a:xfrm>
              <a:off x="9327058" y="2020589"/>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49" name="フリーフォーム: 図形 48">
              <a:extLst>
                <a:ext uri="{FF2B5EF4-FFF2-40B4-BE49-F238E27FC236}">
                  <a16:creationId xmlns:a16="http://schemas.microsoft.com/office/drawing/2014/main" id="{BE4F09A2-6BA4-2044-9C95-E88BCAC81982}"/>
                </a:ext>
              </a:extLst>
            </p:cNvPr>
            <p:cNvSpPr/>
            <p:nvPr/>
          </p:nvSpPr>
          <p:spPr>
            <a:xfrm>
              <a:off x="203646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0" name="フリーフォーム: 図形 49">
              <a:extLst>
                <a:ext uri="{FF2B5EF4-FFF2-40B4-BE49-F238E27FC236}">
                  <a16:creationId xmlns:a16="http://schemas.microsoft.com/office/drawing/2014/main" id="{19DF2AD2-E714-50FD-EC7D-61013FE520FD}"/>
                </a:ext>
              </a:extLst>
            </p:cNvPr>
            <p:cNvSpPr/>
            <p:nvPr/>
          </p:nvSpPr>
          <p:spPr>
            <a:xfrm>
              <a:off x="2947789"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1" name="フリーフォーム: 図形 50">
              <a:extLst>
                <a:ext uri="{FF2B5EF4-FFF2-40B4-BE49-F238E27FC236}">
                  <a16:creationId xmlns:a16="http://schemas.microsoft.com/office/drawing/2014/main" id="{4E322FEB-2CFE-68BD-6A71-77F3C74ABEB5}"/>
                </a:ext>
              </a:extLst>
            </p:cNvPr>
            <p:cNvSpPr/>
            <p:nvPr/>
          </p:nvSpPr>
          <p:spPr>
            <a:xfrm>
              <a:off x="3859113"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2" name="フリーフォーム: 図形 51">
              <a:extLst>
                <a:ext uri="{FF2B5EF4-FFF2-40B4-BE49-F238E27FC236}">
                  <a16:creationId xmlns:a16="http://schemas.microsoft.com/office/drawing/2014/main" id="{85467175-6CC9-570B-D9D9-26F04970DDF4}"/>
                </a:ext>
              </a:extLst>
            </p:cNvPr>
            <p:cNvSpPr/>
            <p:nvPr/>
          </p:nvSpPr>
          <p:spPr>
            <a:xfrm>
              <a:off x="4770437"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3" name="フリーフォーム: 図形 52">
              <a:extLst>
                <a:ext uri="{FF2B5EF4-FFF2-40B4-BE49-F238E27FC236}">
                  <a16:creationId xmlns:a16="http://schemas.microsoft.com/office/drawing/2014/main" id="{469C4AC7-A35C-F8FC-F5F2-EDBB5232989A}"/>
                </a:ext>
              </a:extLst>
            </p:cNvPr>
            <p:cNvSpPr/>
            <p:nvPr/>
          </p:nvSpPr>
          <p:spPr>
            <a:xfrm>
              <a:off x="5681761"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4" name="フリーフォーム: 図形 53">
              <a:extLst>
                <a:ext uri="{FF2B5EF4-FFF2-40B4-BE49-F238E27FC236}">
                  <a16:creationId xmlns:a16="http://schemas.microsoft.com/office/drawing/2014/main" id="{6CDDA361-46AD-264F-6A4F-0AF9B07C3792}"/>
                </a:ext>
              </a:extLst>
            </p:cNvPr>
            <p:cNvSpPr/>
            <p:nvPr/>
          </p:nvSpPr>
          <p:spPr>
            <a:xfrm>
              <a:off x="6593085"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5" name="フリーフォーム: 図形 54">
              <a:extLst>
                <a:ext uri="{FF2B5EF4-FFF2-40B4-BE49-F238E27FC236}">
                  <a16:creationId xmlns:a16="http://schemas.microsoft.com/office/drawing/2014/main" id="{F3540557-252B-CD33-ADF6-5B9F4E85F006}"/>
                </a:ext>
              </a:extLst>
            </p:cNvPr>
            <p:cNvSpPr/>
            <p:nvPr/>
          </p:nvSpPr>
          <p:spPr>
            <a:xfrm>
              <a:off x="7504410"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6" name="フリーフォーム: 図形 55">
              <a:extLst>
                <a:ext uri="{FF2B5EF4-FFF2-40B4-BE49-F238E27FC236}">
                  <a16:creationId xmlns:a16="http://schemas.microsoft.com/office/drawing/2014/main" id="{E974D610-E220-7F37-904A-F97CEAAB46AB}"/>
                </a:ext>
              </a:extLst>
            </p:cNvPr>
            <p:cNvSpPr/>
            <p:nvPr/>
          </p:nvSpPr>
          <p:spPr>
            <a:xfrm>
              <a:off x="8415734"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7" name="フリーフォーム: 図形 56">
              <a:extLst>
                <a:ext uri="{FF2B5EF4-FFF2-40B4-BE49-F238E27FC236}">
                  <a16:creationId xmlns:a16="http://schemas.microsoft.com/office/drawing/2014/main" id="{52BADE46-FE80-CC22-E15D-02C287EAB1FB}"/>
                </a:ext>
              </a:extLst>
            </p:cNvPr>
            <p:cNvSpPr/>
            <p:nvPr/>
          </p:nvSpPr>
          <p:spPr>
            <a:xfrm>
              <a:off x="9327058" y="2600522"/>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8" name="フリーフォーム: 図形 57">
              <a:extLst>
                <a:ext uri="{FF2B5EF4-FFF2-40B4-BE49-F238E27FC236}">
                  <a16:creationId xmlns:a16="http://schemas.microsoft.com/office/drawing/2014/main" id="{A02590F3-6CCB-B80E-BA32-F3EC610D67EA}"/>
                </a:ext>
              </a:extLst>
            </p:cNvPr>
            <p:cNvSpPr/>
            <p:nvPr/>
          </p:nvSpPr>
          <p:spPr>
            <a:xfrm>
              <a:off x="203646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59" name="フリーフォーム: 図形 58">
              <a:extLst>
                <a:ext uri="{FF2B5EF4-FFF2-40B4-BE49-F238E27FC236}">
                  <a16:creationId xmlns:a16="http://schemas.microsoft.com/office/drawing/2014/main" id="{38F316B0-1F9B-5C2B-D8A3-4143278651E3}"/>
                </a:ext>
              </a:extLst>
            </p:cNvPr>
            <p:cNvSpPr/>
            <p:nvPr/>
          </p:nvSpPr>
          <p:spPr>
            <a:xfrm>
              <a:off x="2947789"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0" name="フリーフォーム: 図形 59">
              <a:extLst>
                <a:ext uri="{FF2B5EF4-FFF2-40B4-BE49-F238E27FC236}">
                  <a16:creationId xmlns:a16="http://schemas.microsoft.com/office/drawing/2014/main" id="{3E58D501-1B93-D995-9854-AB5A4880DF22}"/>
                </a:ext>
              </a:extLst>
            </p:cNvPr>
            <p:cNvSpPr/>
            <p:nvPr/>
          </p:nvSpPr>
          <p:spPr>
            <a:xfrm>
              <a:off x="3859113"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1" name="フリーフォーム: 図形 60">
              <a:extLst>
                <a:ext uri="{FF2B5EF4-FFF2-40B4-BE49-F238E27FC236}">
                  <a16:creationId xmlns:a16="http://schemas.microsoft.com/office/drawing/2014/main" id="{8D70B13F-CD9B-ADD1-56F1-085D3D58D176}"/>
                </a:ext>
              </a:extLst>
            </p:cNvPr>
            <p:cNvSpPr/>
            <p:nvPr/>
          </p:nvSpPr>
          <p:spPr>
            <a:xfrm>
              <a:off x="4770437"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2" name="フリーフォーム: 図形 61">
              <a:extLst>
                <a:ext uri="{FF2B5EF4-FFF2-40B4-BE49-F238E27FC236}">
                  <a16:creationId xmlns:a16="http://schemas.microsoft.com/office/drawing/2014/main" id="{F30D0305-4E7B-0FA4-5CAD-5C8E1D868591}"/>
                </a:ext>
              </a:extLst>
            </p:cNvPr>
            <p:cNvSpPr/>
            <p:nvPr/>
          </p:nvSpPr>
          <p:spPr>
            <a:xfrm>
              <a:off x="5681761"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3" name="フリーフォーム: 図形 62">
              <a:extLst>
                <a:ext uri="{FF2B5EF4-FFF2-40B4-BE49-F238E27FC236}">
                  <a16:creationId xmlns:a16="http://schemas.microsoft.com/office/drawing/2014/main" id="{3CE47419-49AE-328D-1CCD-90052AFA3CB1}"/>
                </a:ext>
              </a:extLst>
            </p:cNvPr>
            <p:cNvSpPr/>
            <p:nvPr/>
          </p:nvSpPr>
          <p:spPr>
            <a:xfrm>
              <a:off x="6593085"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4" name="フリーフォーム: 図形 63">
              <a:extLst>
                <a:ext uri="{FF2B5EF4-FFF2-40B4-BE49-F238E27FC236}">
                  <a16:creationId xmlns:a16="http://schemas.microsoft.com/office/drawing/2014/main" id="{21F6C7E3-8352-CD6D-6F0D-9EB882E7CCA6}"/>
                </a:ext>
              </a:extLst>
            </p:cNvPr>
            <p:cNvSpPr/>
            <p:nvPr/>
          </p:nvSpPr>
          <p:spPr>
            <a:xfrm>
              <a:off x="7504410"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5" name="フリーフォーム: 図形 64">
              <a:extLst>
                <a:ext uri="{FF2B5EF4-FFF2-40B4-BE49-F238E27FC236}">
                  <a16:creationId xmlns:a16="http://schemas.microsoft.com/office/drawing/2014/main" id="{BEA530BD-9239-B972-AF1F-CBD40459D2D7}"/>
                </a:ext>
              </a:extLst>
            </p:cNvPr>
            <p:cNvSpPr/>
            <p:nvPr/>
          </p:nvSpPr>
          <p:spPr>
            <a:xfrm>
              <a:off x="8415734"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6" name="フリーフォーム: 図形 65">
              <a:extLst>
                <a:ext uri="{FF2B5EF4-FFF2-40B4-BE49-F238E27FC236}">
                  <a16:creationId xmlns:a16="http://schemas.microsoft.com/office/drawing/2014/main" id="{7819141A-D80D-548C-10E3-9F3A304C42C9}"/>
                </a:ext>
              </a:extLst>
            </p:cNvPr>
            <p:cNvSpPr/>
            <p:nvPr/>
          </p:nvSpPr>
          <p:spPr>
            <a:xfrm>
              <a:off x="9327058" y="3180456"/>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7" name="フリーフォーム: 図形 66">
              <a:extLst>
                <a:ext uri="{FF2B5EF4-FFF2-40B4-BE49-F238E27FC236}">
                  <a16:creationId xmlns:a16="http://schemas.microsoft.com/office/drawing/2014/main" id="{B6A998FC-43B4-5169-BDBE-5ECEEEAEEB45}"/>
                </a:ext>
              </a:extLst>
            </p:cNvPr>
            <p:cNvSpPr/>
            <p:nvPr/>
          </p:nvSpPr>
          <p:spPr>
            <a:xfrm>
              <a:off x="203646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8" name="フリーフォーム: 図形 67">
              <a:extLst>
                <a:ext uri="{FF2B5EF4-FFF2-40B4-BE49-F238E27FC236}">
                  <a16:creationId xmlns:a16="http://schemas.microsoft.com/office/drawing/2014/main" id="{41B68359-4619-1EFD-AE0D-658349F74DDC}"/>
                </a:ext>
              </a:extLst>
            </p:cNvPr>
            <p:cNvSpPr/>
            <p:nvPr/>
          </p:nvSpPr>
          <p:spPr>
            <a:xfrm>
              <a:off x="2947789"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69" name="フリーフォーム: 図形 68">
              <a:extLst>
                <a:ext uri="{FF2B5EF4-FFF2-40B4-BE49-F238E27FC236}">
                  <a16:creationId xmlns:a16="http://schemas.microsoft.com/office/drawing/2014/main" id="{620B83CC-15D7-E982-8299-8FC7C1A31CD6}"/>
                </a:ext>
              </a:extLst>
            </p:cNvPr>
            <p:cNvSpPr/>
            <p:nvPr/>
          </p:nvSpPr>
          <p:spPr>
            <a:xfrm>
              <a:off x="3859113"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0" name="フリーフォーム: 図形 69">
              <a:extLst>
                <a:ext uri="{FF2B5EF4-FFF2-40B4-BE49-F238E27FC236}">
                  <a16:creationId xmlns:a16="http://schemas.microsoft.com/office/drawing/2014/main" id="{0ACB6904-E9ED-902D-6E1E-958CB60CAF34}"/>
                </a:ext>
              </a:extLst>
            </p:cNvPr>
            <p:cNvSpPr/>
            <p:nvPr/>
          </p:nvSpPr>
          <p:spPr>
            <a:xfrm>
              <a:off x="4770437"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1" name="フリーフォーム: 図形 70">
              <a:extLst>
                <a:ext uri="{FF2B5EF4-FFF2-40B4-BE49-F238E27FC236}">
                  <a16:creationId xmlns:a16="http://schemas.microsoft.com/office/drawing/2014/main" id="{F61ED8E6-F22C-FD44-5A52-3D94547E3821}"/>
                </a:ext>
              </a:extLst>
            </p:cNvPr>
            <p:cNvSpPr/>
            <p:nvPr/>
          </p:nvSpPr>
          <p:spPr>
            <a:xfrm>
              <a:off x="5681761"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2" name="フリーフォーム: 図形 71">
              <a:extLst>
                <a:ext uri="{FF2B5EF4-FFF2-40B4-BE49-F238E27FC236}">
                  <a16:creationId xmlns:a16="http://schemas.microsoft.com/office/drawing/2014/main" id="{E73BEEDC-8351-4CB7-6582-4FC41371E35C}"/>
                </a:ext>
              </a:extLst>
            </p:cNvPr>
            <p:cNvSpPr/>
            <p:nvPr/>
          </p:nvSpPr>
          <p:spPr>
            <a:xfrm>
              <a:off x="6593085"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3" name="フリーフォーム: 図形 72">
              <a:extLst>
                <a:ext uri="{FF2B5EF4-FFF2-40B4-BE49-F238E27FC236}">
                  <a16:creationId xmlns:a16="http://schemas.microsoft.com/office/drawing/2014/main" id="{BDA78485-2DC0-B7F3-826C-EB090720F543}"/>
                </a:ext>
              </a:extLst>
            </p:cNvPr>
            <p:cNvSpPr/>
            <p:nvPr/>
          </p:nvSpPr>
          <p:spPr>
            <a:xfrm>
              <a:off x="7504410"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4" name="フリーフォーム: 図形 73">
              <a:extLst>
                <a:ext uri="{FF2B5EF4-FFF2-40B4-BE49-F238E27FC236}">
                  <a16:creationId xmlns:a16="http://schemas.microsoft.com/office/drawing/2014/main" id="{D27D8FDD-EE76-143C-B488-98197376E277}"/>
                </a:ext>
              </a:extLst>
            </p:cNvPr>
            <p:cNvSpPr/>
            <p:nvPr/>
          </p:nvSpPr>
          <p:spPr>
            <a:xfrm>
              <a:off x="8415734"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5" name="フリーフォーム: 図形 74">
              <a:extLst>
                <a:ext uri="{FF2B5EF4-FFF2-40B4-BE49-F238E27FC236}">
                  <a16:creationId xmlns:a16="http://schemas.microsoft.com/office/drawing/2014/main" id="{95CBEC1F-46D2-EC98-4303-3586FF41E430}"/>
                </a:ext>
              </a:extLst>
            </p:cNvPr>
            <p:cNvSpPr/>
            <p:nvPr/>
          </p:nvSpPr>
          <p:spPr>
            <a:xfrm>
              <a:off x="9327058" y="37603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6" name="フリーフォーム: 図形 75">
              <a:extLst>
                <a:ext uri="{FF2B5EF4-FFF2-40B4-BE49-F238E27FC236}">
                  <a16:creationId xmlns:a16="http://schemas.microsoft.com/office/drawing/2014/main" id="{45A53FD5-FE69-8D28-0392-B61441E16366}"/>
                </a:ext>
              </a:extLst>
            </p:cNvPr>
            <p:cNvSpPr/>
            <p:nvPr/>
          </p:nvSpPr>
          <p:spPr>
            <a:xfrm>
              <a:off x="203646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7" name="フリーフォーム: 図形 76">
              <a:extLst>
                <a:ext uri="{FF2B5EF4-FFF2-40B4-BE49-F238E27FC236}">
                  <a16:creationId xmlns:a16="http://schemas.microsoft.com/office/drawing/2014/main" id="{17207F14-2F62-F7D0-D3AC-3F1A4055C5DA}"/>
                </a:ext>
              </a:extLst>
            </p:cNvPr>
            <p:cNvSpPr/>
            <p:nvPr/>
          </p:nvSpPr>
          <p:spPr>
            <a:xfrm>
              <a:off x="2947789"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8" name="フリーフォーム: 図形 77">
              <a:extLst>
                <a:ext uri="{FF2B5EF4-FFF2-40B4-BE49-F238E27FC236}">
                  <a16:creationId xmlns:a16="http://schemas.microsoft.com/office/drawing/2014/main" id="{F3B88B7A-903C-DE83-F91A-3C18F653E004}"/>
                </a:ext>
              </a:extLst>
            </p:cNvPr>
            <p:cNvSpPr/>
            <p:nvPr/>
          </p:nvSpPr>
          <p:spPr>
            <a:xfrm>
              <a:off x="3859113"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79" name="フリーフォーム: 図形 78">
              <a:extLst>
                <a:ext uri="{FF2B5EF4-FFF2-40B4-BE49-F238E27FC236}">
                  <a16:creationId xmlns:a16="http://schemas.microsoft.com/office/drawing/2014/main" id="{175271FC-5717-43D7-A8EB-8ABEC9BBE763}"/>
                </a:ext>
              </a:extLst>
            </p:cNvPr>
            <p:cNvSpPr/>
            <p:nvPr/>
          </p:nvSpPr>
          <p:spPr>
            <a:xfrm>
              <a:off x="4770437"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0" name="フリーフォーム: 図形 79">
              <a:extLst>
                <a:ext uri="{FF2B5EF4-FFF2-40B4-BE49-F238E27FC236}">
                  <a16:creationId xmlns:a16="http://schemas.microsoft.com/office/drawing/2014/main" id="{9D793613-C8C9-3084-EA72-247191090E38}"/>
                </a:ext>
              </a:extLst>
            </p:cNvPr>
            <p:cNvSpPr/>
            <p:nvPr/>
          </p:nvSpPr>
          <p:spPr>
            <a:xfrm>
              <a:off x="5681761"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1" name="フリーフォーム: 図形 80">
              <a:extLst>
                <a:ext uri="{FF2B5EF4-FFF2-40B4-BE49-F238E27FC236}">
                  <a16:creationId xmlns:a16="http://schemas.microsoft.com/office/drawing/2014/main" id="{4A7FAB8C-8FF7-A989-96A4-A53B0723DBA6}"/>
                </a:ext>
              </a:extLst>
            </p:cNvPr>
            <p:cNvSpPr/>
            <p:nvPr/>
          </p:nvSpPr>
          <p:spPr>
            <a:xfrm>
              <a:off x="6593085"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2" name="フリーフォーム: 図形 81">
              <a:extLst>
                <a:ext uri="{FF2B5EF4-FFF2-40B4-BE49-F238E27FC236}">
                  <a16:creationId xmlns:a16="http://schemas.microsoft.com/office/drawing/2014/main" id="{870036E5-F041-132D-4958-083BF8A9D3BD}"/>
                </a:ext>
              </a:extLst>
            </p:cNvPr>
            <p:cNvSpPr/>
            <p:nvPr/>
          </p:nvSpPr>
          <p:spPr>
            <a:xfrm>
              <a:off x="7504410"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3" name="フリーフォーム: 図形 82">
              <a:extLst>
                <a:ext uri="{FF2B5EF4-FFF2-40B4-BE49-F238E27FC236}">
                  <a16:creationId xmlns:a16="http://schemas.microsoft.com/office/drawing/2014/main" id="{8A65A822-0301-16B6-8CD7-B01AE5A22414}"/>
                </a:ext>
              </a:extLst>
            </p:cNvPr>
            <p:cNvSpPr/>
            <p:nvPr/>
          </p:nvSpPr>
          <p:spPr>
            <a:xfrm>
              <a:off x="8415734"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4" name="フリーフォーム: 図形 83">
              <a:extLst>
                <a:ext uri="{FF2B5EF4-FFF2-40B4-BE49-F238E27FC236}">
                  <a16:creationId xmlns:a16="http://schemas.microsoft.com/office/drawing/2014/main" id="{392078C2-9A76-28A1-B288-DF64AA27A468}"/>
                </a:ext>
              </a:extLst>
            </p:cNvPr>
            <p:cNvSpPr/>
            <p:nvPr/>
          </p:nvSpPr>
          <p:spPr>
            <a:xfrm>
              <a:off x="9327058" y="4340323"/>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5" name="フリーフォーム: 図形 84">
              <a:extLst>
                <a:ext uri="{FF2B5EF4-FFF2-40B4-BE49-F238E27FC236}">
                  <a16:creationId xmlns:a16="http://schemas.microsoft.com/office/drawing/2014/main" id="{FDFAEFB6-3901-1667-E343-F403A25C2D1C}"/>
                </a:ext>
              </a:extLst>
            </p:cNvPr>
            <p:cNvSpPr/>
            <p:nvPr/>
          </p:nvSpPr>
          <p:spPr>
            <a:xfrm>
              <a:off x="203646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6" name="フリーフォーム: 図形 85">
              <a:extLst>
                <a:ext uri="{FF2B5EF4-FFF2-40B4-BE49-F238E27FC236}">
                  <a16:creationId xmlns:a16="http://schemas.microsoft.com/office/drawing/2014/main" id="{2B2B586A-75DF-6DE2-7D48-FB5839D6BA87}"/>
                </a:ext>
              </a:extLst>
            </p:cNvPr>
            <p:cNvSpPr/>
            <p:nvPr/>
          </p:nvSpPr>
          <p:spPr>
            <a:xfrm>
              <a:off x="2947789"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7" name="フリーフォーム: 図形 86">
              <a:extLst>
                <a:ext uri="{FF2B5EF4-FFF2-40B4-BE49-F238E27FC236}">
                  <a16:creationId xmlns:a16="http://schemas.microsoft.com/office/drawing/2014/main" id="{B2F6CC6A-CFE1-22A4-5B99-70FB6E0305C5}"/>
                </a:ext>
              </a:extLst>
            </p:cNvPr>
            <p:cNvSpPr/>
            <p:nvPr/>
          </p:nvSpPr>
          <p:spPr>
            <a:xfrm>
              <a:off x="3859113"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8" name="フリーフォーム: 図形 87">
              <a:extLst>
                <a:ext uri="{FF2B5EF4-FFF2-40B4-BE49-F238E27FC236}">
                  <a16:creationId xmlns:a16="http://schemas.microsoft.com/office/drawing/2014/main" id="{9BCFA1F1-4F84-971E-FE68-F9858665A87A}"/>
                </a:ext>
              </a:extLst>
            </p:cNvPr>
            <p:cNvSpPr/>
            <p:nvPr/>
          </p:nvSpPr>
          <p:spPr>
            <a:xfrm>
              <a:off x="4770437"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89" name="フリーフォーム: 図形 88">
              <a:extLst>
                <a:ext uri="{FF2B5EF4-FFF2-40B4-BE49-F238E27FC236}">
                  <a16:creationId xmlns:a16="http://schemas.microsoft.com/office/drawing/2014/main" id="{8BF1910A-1A0F-68B9-B626-FD14ADFA1318}"/>
                </a:ext>
              </a:extLst>
            </p:cNvPr>
            <p:cNvSpPr/>
            <p:nvPr/>
          </p:nvSpPr>
          <p:spPr>
            <a:xfrm>
              <a:off x="5681761"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0" name="フリーフォーム: 図形 89">
              <a:extLst>
                <a:ext uri="{FF2B5EF4-FFF2-40B4-BE49-F238E27FC236}">
                  <a16:creationId xmlns:a16="http://schemas.microsoft.com/office/drawing/2014/main" id="{D653AEB2-6927-AB5D-D5BC-EB1FEBDE1DE3}"/>
                </a:ext>
              </a:extLst>
            </p:cNvPr>
            <p:cNvSpPr/>
            <p:nvPr/>
          </p:nvSpPr>
          <p:spPr>
            <a:xfrm>
              <a:off x="6593085"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1" name="フリーフォーム: 図形 90">
              <a:extLst>
                <a:ext uri="{FF2B5EF4-FFF2-40B4-BE49-F238E27FC236}">
                  <a16:creationId xmlns:a16="http://schemas.microsoft.com/office/drawing/2014/main" id="{5FD7D635-D7FB-C798-C3FC-C0A428F5C1F4}"/>
                </a:ext>
              </a:extLst>
            </p:cNvPr>
            <p:cNvSpPr/>
            <p:nvPr/>
          </p:nvSpPr>
          <p:spPr>
            <a:xfrm>
              <a:off x="7504410"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2" name="フリーフォーム: 図形 91">
              <a:extLst>
                <a:ext uri="{FF2B5EF4-FFF2-40B4-BE49-F238E27FC236}">
                  <a16:creationId xmlns:a16="http://schemas.microsoft.com/office/drawing/2014/main" id="{368EF508-3A79-98F5-05E1-4E20F77178E5}"/>
                </a:ext>
              </a:extLst>
            </p:cNvPr>
            <p:cNvSpPr/>
            <p:nvPr/>
          </p:nvSpPr>
          <p:spPr>
            <a:xfrm>
              <a:off x="8415734"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3" name="フリーフォーム: 図形 92">
              <a:extLst>
                <a:ext uri="{FF2B5EF4-FFF2-40B4-BE49-F238E27FC236}">
                  <a16:creationId xmlns:a16="http://schemas.microsoft.com/office/drawing/2014/main" id="{F36718E0-B292-AC22-9573-2334718EDC69}"/>
                </a:ext>
              </a:extLst>
            </p:cNvPr>
            <p:cNvSpPr/>
            <p:nvPr/>
          </p:nvSpPr>
          <p:spPr>
            <a:xfrm>
              <a:off x="9327058" y="4920257"/>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4" name="フリーフォーム: 図形 93">
              <a:extLst>
                <a:ext uri="{FF2B5EF4-FFF2-40B4-BE49-F238E27FC236}">
                  <a16:creationId xmlns:a16="http://schemas.microsoft.com/office/drawing/2014/main" id="{E5709562-A7E7-556A-3F63-A4BE345D05D7}"/>
                </a:ext>
              </a:extLst>
            </p:cNvPr>
            <p:cNvSpPr/>
            <p:nvPr/>
          </p:nvSpPr>
          <p:spPr>
            <a:xfrm>
              <a:off x="203646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5" name="フリーフォーム: 図形 94">
              <a:extLst>
                <a:ext uri="{FF2B5EF4-FFF2-40B4-BE49-F238E27FC236}">
                  <a16:creationId xmlns:a16="http://schemas.microsoft.com/office/drawing/2014/main" id="{77F39E3C-B9DD-CC58-F499-64E86CAD68E2}"/>
                </a:ext>
              </a:extLst>
            </p:cNvPr>
            <p:cNvSpPr/>
            <p:nvPr/>
          </p:nvSpPr>
          <p:spPr>
            <a:xfrm>
              <a:off x="2947789"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6" name="フリーフォーム: 図形 95">
              <a:extLst>
                <a:ext uri="{FF2B5EF4-FFF2-40B4-BE49-F238E27FC236}">
                  <a16:creationId xmlns:a16="http://schemas.microsoft.com/office/drawing/2014/main" id="{C395A407-92FC-2508-1779-74027065749B}"/>
                </a:ext>
              </a:extLst>
            </p:cNvPr>
            <p:cNvSpPr/>
            <p:nvPr/>
          </p:nvSpPr>
          <p:spPr>
            <a:xfrm>
              <a:off x="3859113"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7" name="フリーフォーム: 図形 96">
              <a:extLst>
                <a:ext uri="{FF2B5EF4-FFF2-40B4-BE49-F238E27FC236}">
                  <a16:creationId xmlns:a16="http://schemas.microsoft.com/office/drawing/2014/main" id="{D1465864-3EF9-6256-7501-C1DC70743A48}"/>
                </a:ext>
              </a:extLst>
            </p:cNvPr>
            <p:cNvSpPr/>
            <p:nvPr/>
          </p:nvSpPr>
          <p:spPr>
            <a:xfrm>
              <a:off x="4770437"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8" name="フリーフォーム: 図形 97">
              <a:extLst>
                <a:ext uri="{FF2B5EF4-FFF2-40B4-BE49-F238E27FC236}">
                  <a16:creationId xmlns:a16="http://schemas.microsoft.com/office/drawing/2014/main" id="{ABD30934-C973-CDE8-6E38-D01A965B257A}"/>
                </a:ext>
              </a:extLst>
            </p:cNvPr>
            <p:cNvSpPr/>
            <p:nvPr/>
          </p:nvSpPr>
          <p:spPr>
            <a:xfrm>
              <a:off x="5681761"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99" name="フリーフォーム: 図形 98">
              <a:extLst>
                <a:ext uri="{FF2B5EF4-FFF2-40B4-BE49-F238E27FC236}">
                  <a16:creationId xmlns:a16="http://schemas.microsoft.com/office/drawing/2014/main" id="{63BBD154-258C-8FBC-01A0-45C65C594F5F}"/>
                </a:ext>
              </a:extLst>
            </p:cNvPr>
            <p:cNvSpPr/>
            <p:nvPr/>
          </p:nvSpPr>
          <p:spPr>
            <a:xfrm>
              <a:off x="6593085"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0" name="フリーフォーム: 図形 99">
              <a:extLst>
                <a:ext uri="{FF2B5EF4-FFF2-40B4-BE49-F238E27FC236}">
                  <a16:creationId xmlns:a16="http://schemas.microsoft.com/office/drawing/2014/main" id="{86209E18-217C-8EB9-6785-912B5A8DD199}"/>
                </a:ext>
              </a:extLst>
            </p:cNvPr>
            <p:cNvSpPr/>
            <p:nvPr/>
          </p:nvSpPr>
          <p:spPr>
            <a:xfrm>
              <a:off x="7504410"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1" name="フリーフォーム: 図形 100">
              <a:extLst>
                <a:ext uri="{FF2B5EF4-FFF2-40B4-BE49-F238E27FC236}">
                  <a16:creationId xmlns:a16="http://schemas.microsoft.com/office/drawing/2014/main" id="{4CC4B0FB-DA06-20E6-E32D-E36698FB45DE}"/>
                </a:ext>
              </a:extLst>
            </p:cNvPr>
            <p:cNvSpPr/>
            <p:nvPr/>
          </p:nvSpPr>
          <p:spPr>
            <a:xfrm>
              <a:off x="8415734"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sp>
          <p:nvSpPr>
            <p:cNvPr id="102" name="フリーフォーム: 図形 101">
              <a:extLst>
                <a:ext uri="{FF2B5EF4-FFF2-40B4-BE49-F238E27FC236}">
                  <a16:creationId xmlns:a16="http://schemas.microsoft.com/office/drawing/2014/main" id="{7D86FA22-2D0C-B85F-FC33-2ABA54422D32}"/>
                </a:ext>
              </a:extLst>
            </p:cNvPr>
            <p:cNvSpPr/>
            <p:nvPr/>
          </p:nvSpPr>
          <p:spPr>
            <a:xfrm>
              <a:off x="9327058" y="5500190"/>
              <a:ext cx="496800" cy="49708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4000" dirty="0">
                <a:solidFill>
                  <a:schemeClr val="dk1"/>
                </a:solidFill>
              </a:endParaRPr>
            </a:p>
          </p:txBody>
        </p:sp>
      </p:grpSp>
    </p:spTree>
    <p:extLst>
      <p:ext uri="{BB962C8B-B14F-4D97-AF65-F5344CB8AC3E}">
        <p14:creationId xmlns:p14="http://schemas.microsoft.com/office/powerpoint/2010/main" val="2294963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459082" y="1132115"/>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B5167EA-5C05-CF7E-9C53-B5C3A716ABF6}"/>
              </a:ext>
            </a:extLst>
          </p:cNvPr>
          <p:cNvSpPr/>
          <p:nvPr/>
        </p:nvSpPr>
        <p:spPr>
          <a:xfrm>
            <a:off x="6793394" y="1408326"/>
            <a:ext cx="5278470"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600" dirty="0">
              <a:ln w="57150">
                <a:solidFill>
                  <a:srgbClr val="FF0000"/>
                </a:solidFill>
                <a:prstDash val="lgDashDot"/>
              </a:ln>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a:extLst>
              <a:ext uri="{FF2B5EF4-FFF2-40B4-BE49-F238E27FC236}">
                <a16:creationId xmlns:a16="http://schemas.microsoft.com/office/drawing/2014/main" id="{72D11C17-616E-FD05-36B0-B7E28C895602}"/>
              </a:ext>
            </a:extLst>
          </p:cNvPr>
          <p:cNvSpPr/>
          <p:nvPr/>
        </p:nvSpPr>
        <p:spPr>
          <a:xfrm>
            <a:off x="5538894"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Tree>
    <p:extLst>
      <p:ext uri="{BB962C8B-B14F-4D97-AF65-F5344CB8AC3E}">
        <p14:creationId xmlns:p14="http://schemas.microsoft.com/office/powerpoint/2010/main" val="384763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12948828" y="1132115"/>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2D11C17-616E-FD05-36B0-B7E28C895602}"/>
              </a:ext>
            </a:extLst>
          </p:cNvPr>
          <p:cNvSpPr/>
          <p:nvPr/>
        </p:nvSpPr>
        <p:spPr>
          <a:xfrm>
            <a:off x="16028640"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
        <p:nvSpPr>
          <p:cNvPr id="2" name="楕円 1">
            <a:extLst>
              <a:ext uri="{FF2B5EF4-FFF2-40B4-BE49-F238E27FC236}">
                <a16:creationId xmlns:a16="http://schemas.microsoft.com/office/drawing/2014/main" id="{0B6E1DC1-1945-94B3-F07D-E4FDDE3DFCB2}"/>
              </a:ext>
            </a:extLst>
          </p:cNvPr>
          <p:cNvSpPr/>
          <p:nvPr/>
        </p:nvSpPr>
        <p:spPr>
          <a:xfrm>
            <a:off x="4314590" y="2859041"/>
            <a:ext cx="2161850" cy="2161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O</a:t>
            </a:r>
            <a:r>
              <a:rPr kumimoji="1" lang="ja-JP" altLang="en-US" sz="3600" dirty="0"/>
              <a:t>５</a:t>
            </a:r>
            <a:r>
              <a:rPr lang="en-US" altLang="ja-JP" sz="3600" dirty="0"/>
              <a:t>-1</a:t>
            </a:r>
            <a:endParaRPr kumimoji="1" lang="en-US" altLang="ja-JP" sz="3600" dirty="0"/>
          </a:p>
        </p:txBody>
      </p:sp>
    </p:spTree>
    <p:extLst>
      <p:ext uri="{BB962C8B-B14F-4D97-AF65-F5344CB8AC3E}">
        <p14:creationId xmlns:p14="http://schemas.microsoft.com/office/powerpoint/2010/main" val="3606731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6" presetClass="exit" presetSubtype="32" repeatCount="indefinite" fill="hold" grpId="0" nodeType="withEffect">
                                  <p:stCondLst>
                                    <p:cond delay="1000"/>
                                  </p:stCondLst>
                                  <p:childTnLst>
                                    <p:animEffect transition="out" filter="circle(out)">
                                      <p:cBhvr>
                                        <p:cTn id="8" dur="2000"/>
                                        <p:tgtEl>
                                          <p:spTgt spid="4"/>
                                        </p:tgtEl>
                                      </p:cBhvr>
                                    </p:animEffect>
                                    <p:set>
                                      <p:cBhvr>
                                        <p:cTn id="9"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459082" y="1132115"/>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B5167EA-5C05-CF7E-9C53-B5C3A716ABF6}"/>
              </a:ext>
            </a:extLst>
          </p:cNvPr>
          <p:cNvSpPr/>
          <p:nvPr/>
        </p:nvSpPr>
        <p:spPr>
          <a:xfrm>
            <a:off x="6793394" y="1408326"/>
            <a:ext cx="5278470"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600" dirty="0">
              <a:ln w="57150">
                <a:solidFill>
                  <a:srgbClr val="FF0000"/>
                </a:solidFill>
                <a:prstDash val="lgDashDot"/>
              </a:ln>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a:extLst>
              <a:ext uri="{FF2B5EF4-FFF2-40B4-BE49-F238E27FC236}">
                <a16:creationId xmlns:a16="http://schemas.microsoft.com/office/drawing/2014/main" id="{72D11C17-616E-FD05-36B0-B7E28C895602}"/>
              </a:ext>
            </a:extLst>
          </p:cNvPr>
          <p:cNvSpPr/>
          <p:nvPr/>
        </p:nvSpPr>
        <p:spPr>
          <a:xfrm>
            <a:off x="5538894"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Tree>
    <p:extLst>
      <p:ext uri="{BB962C8B-B14F-4D97-AF65-F5344CB8AC3E}">
        <p14:creationId xmlns:p14="http://schemas.microsoft.com/office/powerpoint/2010/main" val="3760428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12948828" y="1132115"/>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2D11C17-616E-FD05-36B0-B7E28C895602}"/>
              </a:ext>
            </a:extLst>
          </p:cNvPr>
          <p:cNvSpPr/>
          <p:nvPr/>
        </p:nvSpPr>
        <p:spPr>
          <a:xfrm>
            <a:off x="16028640"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
        <p:nvSpPr>
          <p:cNvPr id="2" name="楕円 1">
            <a:extLst>
              <a:ext uri="{FF2B5EF4-FFF2-40B4-BE49-F238E27FC236}">
                <a16:creationId xmlns:a16="http://schemas.microsoft.com/office/drawing/2014/main" id="{0B6E1DC1-1945-94B3-F07D-E4FDDE3DFCB2}"/>
              </a:ext>
            </a:extLst>
          </p:cNvPr>
          <p:cNvSpPr/>
          <p:nvPr/>
        </p:nvSpPr>
        <p:spPr>
          <a:xfrm>
            <a:off x="4314590" y="2859041"/>
            <a:ext cx="2161850" cy="2161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O</a:t>
            </a:r>
            <a:r>
              <a:rPr kumimoji="1" lang="ja-JP" altLang="en-US" sz="3600" dirty="0"/>
              <a:t>５</a:t>
            </a:r>
            <a:r>
              <a:rPr lang="en-US" altLang="ja-JP" sz="3600" dirty="0"/>
              <a:t>-2</a:t>
            </a:r>
            <a:endParaRPr kumimoji="1" lang="en-US" altLang="ja-JP" sz="3600" dirty="0"/>
          </a:p>
        </p:txBody>
      </p:sp>
    </p:spTree>
    <p:extLst>
      <p:ext uri="{BB962C8B-B14F-4D97-AF65-F5344CB8AC3E}">
        <p14:creationId xmlns:p14="http://schemas.microsoft.com/office/powerpoint/2010/main" val="204381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par>
                                <p:cTn id="7" presetID="6" presetClass="exit" presetSubtype="32" repeatCount="indefinite" fill="hold" grpId="0" nodeType="withEffect">
                                  <p:stCondLst>
                                    <p:cond delay="1000"/>
                                  </p:stCondLst>
                                  <p:childTnLst>
                                    <p:animEffect transition="out" filter="circle(out)">
                                      <p:cBhvr>
                                        <p:cTn id="8" dur="2000"/>
                                        <p:tgtEl>
                                          <p:spTgt spid="4"/>
                                        </p:tgtEl>
                                      </p:cBhvr>
                                    </p:animEffect>
                                    <p:set>
                                      <p:cBhvr>
                                        <p:cTn id="9"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9C9E6345-4B99-1096-B76C-8CF0AEE55AF9}"/>
              </a:ext>
            </a:extLst>
          </p:cNvPr>
          <p:cNvSpPr/>
          <p:nvPr/>
        </p:nvSpPr>
        <p:spPr>
          <a:xfrm>
            <a:off x="2459082" y="1132115"/>
            <a:ext cx="5864352" cy="5864352"/>
          </a:xfrm>
          <a:prstGeom prst="ellipse">
            <a:avLst/>
          </a:prstGeom>
          <a:gradFill flip="none" rotWithShape="1">
            <a:gsLst>
              <a:gs pos="0">
                <a:srgbClr val="FFFF00"/>
              </a:gs>
              <a:gs pos="74000">
                <a:schemeClr val="bg1">
                  <a:alpha val="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AA45789-0384-471C-9ACE-6E7DB7F8B58C}"/>
              </a:ext>
            </a:extLst>
          </p:cNvPr>
          <p:cNvSpPr/>
          <p:nvPr/>
        </p:nvSpPr>
        <p:spPr>
          <a:xfrm>
            <a:off x="0" y="1"/>
            <a:ext cx="6212114" cy="1132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a:t>実験記録</a:t>
            </a:r>
            <a:endParaRPr lang="en-US" altLang="ja-JP" sz="4400" dirty="0"/>
          </a:p>
        </p:txBody>
      </p:sp>
      <p:sp>
        <p:nvSpPr>
          <p:cNvPr id="15" name="楕円 14">
            <a:extLst>
              <a:ext uri="{FF2B5EF4-FFF2-40B4-BE49-F238E27FC236}">
                <a16:creationId xmlns:a16="http://schemas.microsoft.com/office/drawing/2014/main" id="{4FB40A52-85D8-531C-71BA-C6D1E1B7C7A3}"/>
              </a:ext>
            </a:extLst>
          </p:cNvPr>
          <p:cNvSpPr/>
          <p:nvPr/>
        </p:nvSpPr>
        <p:spPr>
          <a:xfrm>
            <a:off x="4350657" y="9010377"/>
            <a:ext cx="2086432" cy="20864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dirty="0"/>
              <a:t>○－</a:t>
            </a:r>
            <a:endParaRPr kumimoji="1" lang="en-US" altLang="ja-JP" sz="4000" dirty="0"/>
          </a:p>
        </p:txBody>
      </p:sp>
      <p:sp>
        <p:nvSpPr>
          <p:cNvPr id="19" name="正方形/長方形 18">
            <a:extLst>
              <a:ext uri="{FF2B5EF4-FFF2-40B4-BE49-F238E27FC236}">
                <a16:creationId xmlns:a16="http://schemas.microsoft.com/office/drawing/2014/main" id="{A81E65A1-5170-6C6F-2A35-2867063761F9}"/>
              </a:ext>
            </a:extLst>
          </p:cNvPr>
          <p:cNvSpPr/>
          <p:nvPr/>
        </p:nvSpPr>
        <p:spPr>
          <a:xfrm rot="2700000">
            <a:off x="4144840" y="10434704"/>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72026ED-077E-5B5F-F200-610995A9C118}"/>
              </a:ext>
            </a:extLst>
          </p:cNvPr>
          <p:cNvSpPr txBox="1"/>
          <p:nvPr/>
        </p:nvSpPr>
        <p:spPr>
          <a:xfrm>
            <a:off x="283252" y="4813909"/>
            <a:ext cx="10793828" cy="2732056"/>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ja-JP"/>
            </a:defPPr>
            <a:lvl1pPr algn="ctr">
              <a:defRPr sz="2000">
                <a:ln w="28575" cap="rnd" cmpd="sng">
                  <a:solidFill>
                    <a:srgbClr val="FF0000">
                      <a:alpha val="88000"/>
                    </a:srgbClr>
                  </a:solidFill>
                  <a:prstDash val="lgDashDotDot"/>
                  <a:bevel/>
                </a:ln>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ja-JP" altLang="en-US" dirty="0">
                <a:ln w="28575" cap="rnd" cmpd="sng">
                  <a:noFill/>
                  <a:prstDash val="lgDashDotDot"/>
                  <a:bevel/>
                </a:ln>
                <a:solidFill>
                  <a:sysClr val="windowText" lastClr="000000"/>
                </a:solidFill>
              </a:rPr>
              <a:t>内側になった。</a:t>
            </a:r>
            <a:endParaRPr lang="en-US" altLang="ja-JP" dirty="0">
              <a:ln w="28575" cap="rnd" cmpd="sng">
                <a:noFill/>
                <a:prstDash val="lgDashDotDot"/>
                <a:bevel/>
              </a:ln>
              <a:solidFill>
                <a:sysClr val="windowText" lastClr="000000"/>
              </a:solidFill>
            </a:endParaRPr>
          </a:p>
        </p:txBody>
      </p:sp>
      <p:sp>
        <p:nvSpPr>
          <p:cNvPr id="20" name="正方形/長方形 19">
            <a:extLst>
              <a:ext uri="{FF2B5EF4-FFF2-40B4-BE49-F238E27FC236}">
                <a16:creationId xmlns:a16="http://schemas.microsoft.com/office/drawing/2014/main" id="{112ADE33-38EA-2279-40D2-6E7B88C440E6}"/>
              </a:ext>
            </a:extLst>
          </p:cNvPr>
          <p:cNvSpPr/>
          <p:nvPr/>
        </p:nvSpPr>
        <p:spPr>
          <a:xfrm rot="18900000" flipH="1">
            <a:off x="5234121" y="10322062"/>
            <a:ext cx="1493488" cy="17417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AE7F813-83C5-7BCD-F08C-6E4C4856308A}"/>
              </a:ext>
            </a:extLst>
          </p:cNvPr>
          <p:cNvSpPr/>
          <p:nvPr/>
        </p:nvSpPr>
        <p:spPr>
          <a:xfrm>
            <a:off x="5230284" y="10708296"/>
            <a:ext cx="308610" cy="787658"/>
          </a:xfrm>
          <a:prstGeom prst="ellipse">
            <a:avLst/>
          </a:prstGeom>
          <a:solidFill>
            <a:schemeClr val="accent5">
              <a:lumMod val="40000"/>
              <a:lumOff val="60000"/>
            </a:schemeClr>
          </a:solidFill>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B5167EA-5C05-CF7E-9C53-B5C3A716ABF6}"/>
              </a:ext>
            </a:extLst>
          </p:cNvPr>
          <p:cNvSpPr/>
          <p:nvPr/>
        </p:nvSpPr>
        <p:spPr>
          <a:xfrm>
            <a:off x="6793394" y="1408326"/>
            <a:ext cx="5278470" cy="48976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6600" dirty="0">
              <a:ln w="57150">
                <a:solidFill>
                  <a:srgbClr val="FF0000"/>
                </a:solidFill>
                <a:prstDash val="lgDashDot"/>
              </a:ln>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7" name="正方形/長方形 6">
            <a:extLst>
              <a:ext uri="{FF2B5EF4-FFF2-40B4-BE49-F238E27FC236}">
                <a16:creationId xmlns:a16="http://schemas.microsoft.com/office/drawing/2014/main" id="{72D11C17-616E-FD05-36B0-B7E28C895602}"/>
              </a:ext>
            </a:extLst>
          </p:cNvPr>
          <p:cNvSpPr/>
          <p:nvPr/>
        </p:nvSpPr>
        <p:spPr>
          <a:xfrm>
            <a:off x="5538894" y="3789195"/>
            <a:ext cx="4877637" cy="964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ln w="38100" cap="rnd" cmpd="sng">
                  <a:solidFill>
                    <a:srgbClr val="FF0000">
                      <a:alpha val="88000"/>
                    </a:srgbClr>
                  </a:solidFill>
                  <a:prstDash val="lgDashDotDot"/>
                  <a:bevel/>
                </a:ln>
                <a:solidFill>
                  <a:srgbClr val="FF0000"/>
                </a:solidFill>
              </a:rPr>
              <a:t>←超越性</a:t>
            </a:r>
          </a:p>
        </p:txBody>
      </p:sp>
    </p:spTree>
    <p:extLst>
      <p:ext uri="{BB962C8B-B14F-4D97-AF65-F5344CB8AC3E}">
        <p14:creationId xmlns:p14="http://schemas.microsoft.com/office/powerpoint/2010/main" val="311067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Tm="809">
        <p159:morph option="byObject"/>
      </p:transition>
    </mc:Choice>
    <mc:Fallback xmlns="">
      <p:transition advTm="80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0.8"/>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1361</TotalTime>
  <Words>12425</Words>
  <Application>Microsoft Office PowerPoint</Application>
  <PresentationFormat>ワイド画面</PresentationFormat>
  <Paragraphs>1468</Paragraphs>
  <Slides>264</Slides>
  <Notes>27</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264</vt:i4>
      </vt:variant>
    </vt:vector>
  </HeadingPairs>
  <TitlesOfParts>
    <vt:vector size="276" baseType="lpstr">
      <vt:lpstr>BIZ UDPゴシック</vt:lpstr>
      <vt:lpstr>HGP行書体</vt:lpstr>
      <vt:lpstr>HGP創英ﾌﾟﾚｾﾞﾝｽEB</vt:lpstr>
      <vt:lpstr>HGP創英角ﾎﾟｯﾌﾟ体</vt:lpstr>
      <vt:lpstr>HGS教科書体</vt:lpstr>
      <vt:lpstr>HGS行書体</vt:lpstr>
      <vt:lpstr>游ゴシック</vt:lpstr>
      <vt:lpstr>游ゴシック Light</vt:lpstr>
      <vt:lpstr>游明朝</vt:lpstr>
      <vt:lpstr>Arial</vt:lpstr>
      <vt:lpstr>verdana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以下の動画には認識災害を含みます。 あなたは水中の死体に見覚えがありません。このため次の指示に従ってください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財団が収容に成功するまでにSCP-1645-JPにより発生した被害（および二次被害）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Hiroshi Nakayama</dc:creator>
  <cp:lastModifiedBy>Hiroshi Nakayama</cp:lastModifiedBy>
  <cp:revision>55</cp:revision>
  <dcterms:created xsi:type="dcterms:W3CDTF">2024-08-02T11:24:37Z</dcterms:created>
  <dcterms:modified xsi:type="dcterms:W3CDTF">2024-08-26T12:02:12Z</dcterms:modified>
</cp:coreProperties>
</file>