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2" r:id="rId8"/>
    <p:sldId id="268" r:id="rId9"/>
    <p:sldId id="269" r:id="rId10"/>
    <p:sldId id="270" r:id="rId11"/>
    <p:sldId id="271" r:id="rId12"/>
    <p:sldId id="261" r:id="rId13"/>
    <p:sldId id="262" r:id="rId14"/>
    <p:sldId id="263" r:id="rId15"/>
    <p:sldId id="264"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 onwards</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 – Ricky Smith</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normAutofit/>
          </a:bodyPr>
          <a:lstStyle/>
          <a:p>
            <a:pPr marL="0" indent="0">
              <a:buNone/>
            </a:pPr>
            <a:r>
              <a:rPr lang="en-GB" sz="1800" dirty="0"/>
              <a:t>As an outdoor activities enthusiast, I want to be able to easily get in contact with the club so that I can join the club and get involved in </a:t>
            </a:r>
            <a:r>
              <a:rPr lang="en-GB" sz="1800"/>
              <a:t>their activities.</a:t>
            </a:r>
            <a:endParaRPr lang="en-GB" sz="1800" dirty="0"/>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#2</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886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46-6C95-5AF8-3A64-B4727E8880E4}"/>
              </a:ext>
            </a:extLst>
          </p:cNvPr>
          <p:cNvSpPr>
            <a:spLocks noGrp="1"/>
          </p:cNvSpPr>
          <p:nvPr>
            <p:ph type="title"/>
          </p:nvPr>
        </p:nvSpPr>
        <p:spPr/>
        <p:txBody>
          <a:bodyPr/>
          <a:lstStyle/>
          <a:p>
            <a:r>
              <a:rPr lang="en-GB" dirty="0"/>
              <a:t>Tasks and Deliverables</a:t>
            </a:r>
          </a:p>
        </p:txBody>
      </p:sp>
      <p:sp>
        <p:nvSpPr>
          <p:cNvPr id="3" name="Content Placeholder 2">
            <a:extLst>
              <a:ext uri="{FF2B5EF4-FFF2-40B4-BE49-F238E27FC236}">
                <a16:creationId xmlns:a16="http://schemas.microsoft.com/office/drawing/2014/main" id="{E2BEDAE4-316F-C52F-7A46-0A29901C14CB}"/>
              </a:ext>
            </a:extLst>
          </p:cNvPr>
          <p:cNvSpPr>
            <a:spLocks noGrp="1"/>
          </p:cNvSpPr>
          <p:nvPr>
            <p:ph idx="1"/>
          </p:nvPr>
        </p:nvSpPr>
        <p:spPr>
          <a:xfrm>
            <a:off x="838200" y="1379621"/>
            <a:ext cx="10515600" cy="4797342"/>
          </a:xfrm>
        </p:spPr>
        <p:txBody>
          <a:bodyPr>
            <a:normAutofit lnSpcReduction="10000"/>
          </a:bodyPr>
          <a:lstStyle/>
          <a:p>
            <a:pPr marL="0" indent="0">
              <a:buNone/>
            </a:pPr>
            <a:r>
              <a:rPr lang="en-GB" sz="1800" b="1" dirty="0"/>
              <a:t>Tasks</a:t>
            </a:r>
          </a:p>
          <a:p>
            <a:r>
              <a:rPr lang="en-GB" sz="1600" dirty="0"/>
              <a:t>Create a minimalist, sleek Home page, with navigation to other pages.</a:t>
            </a:r>
          </a:p>
          <a:p>
            <a:r>
              <a:rPr lang="en-GB" sz="1600" dirty="0"/>
              <a:t>Create a functioning Gallery page.</a:t>
            </a:r>
          </a:p>
          <a:p>
            <a:r>
              <a:rPr lang="en-GB" sz="1600" dirty="0"/>
              <a:t>Create a functioning Contact page including a means of signing up to the club.</a:t>
            </a:r>
          </a:p>
          <a:p>
            <a:r>
              <a:rPr lang="en-GB" sz="1600" dirty="0"/>
              <a:t>Create a members only section of the site, which includes discounts for members on shop items as well as member’s only news and photos.</a:t>
            </a:r>
          </a:p>
          <a:p>
            <a:r>
              <a:rPr lang="en-GB" sz="1600" dirty="0"/>
              <a:t>Create an e-commerce page, allowing the club to sell their merchandise.</a:t>
            </a:r>
          </a:p>
          <a:p>
            <a:r>
              <a:rPr lang="en-GB" sz="1600" dirty="0"/>
              <a:t>Consistently style page, to a sufficient standard.</a:t>
            </a:r>
          </a:p>
          <a:p>
            <a:endParaRPr lang="en-GB" sz="1600" dirty="0"/>
          </a:p>
          <a:p>
            <a:pPr marL="0" indent="0">
              <a:buNone/>
            </a:pPr>
            <a:r>
              <a:rPr lang="en-GB" sz="1800" b="1" dirty="0"/>
              <a:t>Deliverables</a:t>
            </a:r>
            <a:endParaRPr lang="en-GB" sz="1800" dirty="0"/>
          </a:p>
          <a:p>
            <a:r>
              <a:rPr lang="en-GB" sz="1600" dirty="0"/>
              <a:t>A functioning website that contains each </a:t>
            </a:r>
            <a:r>
              <a:rPr lang="en-GB" sz="1600"/>
              <a:t>of the above pages.</a:t>
            </a:r>
            <a:endParaRPr lang="en-GB" sz="1600" dirty="0"/>
          </a:p>
          <a:p>
            <a:r>
              <a:rPr lang="en-GB" sz="1600" dirty="0"/>
              <a:t>Deliverable 2</a:t>
            </a:r>
          </a:p>
          <a:p>
            <a:r>
              <a:rPr lang="en-GB" sz="1600" dirty="0"/>
              <a:t>Deliverable 3</a:t>
            </a:r>
          </a:p>
          <a:p>
            <a:r>
              <a:rPr lang="en-GB" sz="1600" dirty="0"/>
              <a:t>Deliverable 4</a:t>
            </a:r>
          </a:p>
          <a:p>
            <a:r>
              <a:rPr lang="en-GB" sz="1600" dirty="0"/>
              <a:t>Deliverable 5</a:t>
            </a:r>
          </a:p>
        </p:txBody>
      </p:sp>
    </p:spTree>
    <p:extLst>
      <p:ext uri="{BB962C8B-B14F-4D97-AF65-F5344CB8AC3E}">
        <p14:creationId xmlns:p14="http://schemas.microsoft.com/office/powerpoint/2010/main" val="32982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 A </a:t>
            </a:r>
            <a:r>
              <a:rPr lang="en-GB" sz="1600" b="1" dirty="0"/>
              <a:t>members only page </a:t>
            </a:r>
            <a:r>
              <a:rPr lang="en-GB" sz="1600" dirty="0"/>
              <a:t>to allow members of the club access to special information and discounts on the shop items.</a:t>
            </a:r>
            <a:endParaRPr lang="en-GB" sz="1600" b="1" dirty="0"/>
          </a:p>
          <a:p>
            <a:r>
              <a:rPr lang="en-GB" sz="1600" dirty="0"/>
              <a:t>The team assigned to fulfil these requests consists of 5 members: Ben Kelly, Adrian Kucia, Kalina Filipowicz, Edward Davies and Charlie Callister.</a:t>
            </a:r>
          </a:p>
          <a:p>
            <a:r>
              <a:rPr lang="en-GB" sz="1600" dirty="0"/>
              <a:t>The requirements for this project were largely gathered via the initial project brief, with further requirements, such as a minimalistic design, coming to light as we further investigated what the client’s needs truly required via a meeting with the client. This investigation process allowed us to refine the identified requirements even further, assessing that the client also required integration of a Google Form within the site, as well as a Google Calendar present in the members only page.</a:t>
            </a:r>
            <a:br>
              <a:rPr lang="en-GB" sz="1600" dirty="0"/>
            </a:br>
            <a:r>
              <a:rPr lang="en-GB" sz="1600" dirty="0"/>
              <a:t>Also included in the client meeting was the need for the senior members of the club to be easily able to update the page without requiring any knowledge of the website’s code.</a:t>
            </a: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2499720695"/>
              </p:ext>
            </p:extLst>
          </p:nvPr>
        </p:nvGraphicFramePr>
        <p:xfrm>
          <a:off x="759922" y="2308987"/>
          <a:ext cx="10672156" cy="294106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hub for members of the surf club</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provide information, show club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lnSpcReduction="10000"/>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home page, a gallery page, a membership sign up page, a contact form, a members only page and a shop 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continuously throughout the development process and logged accordingly, ensuring that  the system is robust enough for </a:t>
            </a:r>
            <a:r>
              <a:rPr lang="en-GB" sz="1600"/>
              <a:t>deployment.tytyt</a:t>
            </a:r>
            <a:endParaRPr lang="en-GB" sz="1600" dirty="0"/>
          </a:p>
          <a:p>
            <a:pPr lvl="1"/>
            <a:r>
              <a:rPr lang="en-GB" sz="1600" dirty="0"/>
              <a:t>The subsystems will all possess standalone functionality but will integrate with each other on the site as required, creating a dynamic page that is visually pleasing to look at.</a:t>
            </a:r>
          </a:p>
          <a:p>
            <a:pPr lvl="1"/>
            <a:r>
              <a:rPr lang="en-GB" sz="1600" dirty="0"/>
              <a:t>In order for the development of the website to take place, certain software is required.  This includes an IDE to write the code in as well as a web server to host the PHP files on.  A database may also be necessary after correspondence with the client.</a:t>
            </a:r>
          </a:p>
          <a:p>
            <a:pPr lvl="1"/>
            <a:r>
              <a:rPr lang="en-GB" sz="1600" dirty="0"/>
              <a:t>Due to the nature of the website being in the public domain, we must ensure that the website’s security is up to standard so that the client’s data is never at risk.  This will be done by strictly following coding security standards to ensure no malicious attacks can take place.  Not only this, but as this website is being handed over to a client, we must ensure that it is of a sufficient quality, in terms of appearance as well as functionality.</a:t>
            </a:r>
          </a:p>
        </p:txBody>
      </p:sp>
      <p:sp>
        <p:nvSpPr>
          <p:cNvPr id="7" name="TextBox 6">
            <a:extLst>
              <a:ext uri="{FF2B5EF4-FFF2-40B4-BE49-F238E27FC236}">
                <a16:creationId xmlns:a16="http://schemas.microsoft.com/office/drawing/2014/main" id="{05A24002-B12A-D317-6FAA-3A3C99C62C50}"/>
              </a:ext>
            </a:extLst>
          </p:cNvPr>
          <p:cNvSpPr txBox="1"/>
          <p:nvPr/>
        </p:nvSpPr>
        <p:spPr>
          <a:xfrm>
            <a:off x="10726778" y="2828836"/>
            <a:ext cx="1254044" cy="600164"/>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 once allocated</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a:off x="9509760" y="3128918"/>
            <a:ext cx="1217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9339296" y="4555408"/>
            <a:ext cx="2618912" cy="1600438"/>
          </a:xfrm>
          <a:prstGeom prst="rect">
            <a:avLst/>
          </a:prstGeom>
          <a:noFill/>
        </p:spPr>
        <p:txBody>
          <a:bodyPr wrap="square" rtlCol="0">
            <a:spAutoFit/>
          </a:bodyPr>
          <a:lstStyle/>
          <a:p>
            <a:r>
              <a:rPr lang="en-GB" b="1" dirty="0"/>
              <a:t>TECHNOLOGY USE</a:t>
            </a:r>
          </a:p>
          <a:p>
            <a:endParaRPr lang="en-GB" sz="1600" b="1" dirty="0"/>
          </a:p>
          <a:p>
            <a:pPr marL="285750" indent="-285750">
              <a:buFontTx/>
              <a:buChar char="-"/>
            </a:pPr>
            <a:r>
              <a:rPr lang="en-GB" sz="1600" dirty="0"/>
              <a:t>iPhone 8</a:t>
            </a:r>
          </a:p>
          <a:p>
            <a:pPr marL="285750" indent="-285750">
              <a:buFontTx/>
              <a:buChar char="-"/>
            </a:pPr>
            <a:r>
              <a:rPr lang="en-GB" sz="1600" dirty="0"/>
              <a:t>Amazon</a:t>
            </a:r>
          </a:p>
          <a:p>
            <a:pPr marL="285750" indent="-285750">
              <a:buFontTx/>
              <a:buChar char="-"/>
            </a:pPr>
            <a:r>
              <a:rPr lang="en-GB" sz="1600" dirty="0"/>
              <a:t>Netflix</a:t>
            </a:r>
          </a:p>
          <a:p>
            <a:pPr marL="285750" indent="-285750">
              <a:buFontTx/>
              <a:buChar char="-"/>
            </a:pPr>
            <a:r>
              <a:rPr lang="en-GB" sz="1600" dirty="0"/>
              <a:t>Fitbit</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1" y="3212564"/>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5302"/>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6204"/>
            <a:ext cx="2222005" cy="24863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10" y="2043058"/>
            <a:ext cx="6720389" cy="4893647"/>
          </a:xfrm>
          <a:prstGeom prst="rect">
            <a:avLst/>
          </a:prstGeom>
          <a:noFill/>
        </p:spPr>
        <p:txBody>
          <a:bodyPr wrap="square" rtlCol="0">
            <a:spAutoFit/>
          </a:bodyPr>
          <a:lstStyle/>
          <a:p>
            <a:r>
              <a:rPr lang="en-GB" sz="1600" b="1" dirty="0"/>
              <a:t>About Ricky</a:t>
            </a:r>
          </a:p>
          <a:p>
            <a:endParaRPr lang="en-GB" sz="1600" dirty="0"/>
          </a:p>
          <a:p>
            <a:r>
              <a:rPr lang="en-GB" sz="1400" dirty="0"/>
              <a:t>Ricky is a 38-year-old rock climbing instructor who is known for his adventurous and spontaneous nature. Despite his love for outdoor activities and adrenaline rushes, he struggles with technology and is not very tech-savvy. As a rock climbing instructor, he inspires others to conquer their fears and push their limits while also enjoying the beauty of nature.</a:t>
            </a:r>
          </a:p>
          <a:p>
            <a:endParaRPr lang="en-GB" sz="1600" dirty="0"/>
          </a:p>
          <a:p>
            <a:r>
              <a:rPr lang="en-GB" sz="1600" b="1" dirty="0"/>
              <a:t>What types of websites/apps does Ricky use regularly?</a:t>
            </a:r>
          </a:p>
          <a:p>
            <a:endParaRPr lang="en-GB" sz="1600" dirty="0"/>
          </a:p>
          <a:p>
            <a:r>
              <a:rPr lang="en-GB" sz="1400" dirty="0"/>
              <a:t>Ricky does not spend too much time on the internet or his phone, as he is usually doing something outdoors. He does however, use Amazon to purchase various items for his rock-climbing job so he is somewhat familiar with e-commerce sites.  He also enjoys watching Netflix on his mobile phone whilst travelling on the train to and from work.  Due to his active lifestyle, Ricky also owns a Fitbit to track his movement goals.</a:t>
            </a:r>
          </a:p>
          <a:p>
            <a:endParaRPr lang="en-GB" sz="1600" dirty="0"/>
          </a:p>
          <a:p>
            <a:r>
              <a:rPr lang="en-GB" sz="1600" b="1" dirty="0"/>
              <a:t>Requirements</a:t>
            </a:r>
            <a:endParaRPr lang="en-GB" sz="1600" dirty="0"/>
          </a:p>
          <a:p>
            <a:endParaRPr lang="en-GB" sz="1600" dirty="0"/>
          </a:p>
          <a:p>
            <a:r>
              <a:rPr lang="en-GB" sz="1400" dirty="0"/>
              <a:t>Ricky requires a site he uses to not be overly complicated, as to not frustrate him if he can’t find what he is looking for on the site.  He likes Amazon and Netflix because </a:t>
            </a:r>
            <a:r>
              <a:rPr lang="en-GB" sz="1400"/>
              <a:t>their designs are </a:t>
            </a:r>
            <a:r>
              <a:rPr lang="en-GB" sz="1400" dirty="0"/>
              <a:t>clean and intuitive.</a:t>
            </a:r>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1670959777"/>
              </p:ext>
            </p:extLst>
          </p:nvPr>
        </p:nvGraphicFramePr>
        <p:xfrm>
          <a:off x="-1" y="3841043"/>
          <a:ext cx="2730316" cy="1793415"/>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b="1"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b="1" dirty="0"/>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Rock-climbing instructor</a:t>
                      </a:r>
                    </a:p>
                  </a:txBody>
                  <a:tcPr/>
                </a:tc>
                <a:extLst>
                  <a:ext uri="{0D108BD9-81ED-4DB2-BD59-A6C34878D82A}">
                    <a16:rowId xmlns:a16="http://schemas.microsoft.com/office/drawing/2014/main" val="2747056949"/>
                  </a:ext>
                </a:extLst>
              </a:tr>
              <a:tr h="425085">
                <a:tc>
                  <a:txBody>
                    <a:bodyPr/>
                    <a:lstStyle/>
                    <a:p>
                      <a:r>
                        <a:rPr lang="en-GB" sz="1600" b="1" dirty="0"/>
                        <a:t>Location:</a:t>
                      </a:r>
                    </a:p>
                  </a:txBody>
                  <a:tcPr/>
                </a:tc>
                <a:tc>
                  <a:txBody>
                    <a:bodyPr/>
                    <a:lstStyle/>
                    <a:p>
                      <a:pPr algn="ctr"/>
                      <a:r>
                        <a:rPr lang="en-GB" sz="1400" dirty="0"/>
                        <a:t>Whitley Bay</a:t>
                      </a:r>
                    </a:p>
                  </a:txBody>
                  <a:tcPr/>
                </a:tc>
                <a:extLst>
                  <a:ext uri="{0D108BD9-81ED-4DB2-BD59-A6C34878D82A}">
                    <a16:rowId xmlns:a16="http://schemas.microsoft.com/office/drawing/2014/main" val="2597114541"/>
                  </a:ext>
                </a:extLst>
              </a:tr>
              <a:tr h="425085">
                <a:tc>
                  <a:txBody>
                    <a:bodyPr/>
                    <a:lstStyle/>
                    <a:p>
                      <a:r>
                        <a:rPr lang="en-GB" sz="1600" b="1"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 –  Use this template if u want</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461665"/>
          </a:xfrm>
          <a:prstGeom prst="rect">
            <a:avLst/>
          </a:prstGeom>
          <a:noFill/>
        </p:spPr>
        <p:txBody>
          <a:bodyPr wrap="square" rtlCol="0">
            <a:spAutoFit/>
          </a:bodyPr>
          <a:lstStyle/>
          <a:p>
            <a:pPr algn="ctr"/>
            <a:r>
              <a:rPr lang="en-GB" sz="2400" dirty="0"/>
              <a:t>“Quote”</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7" name="TextBox 6">
            <a:extLst>
              <a:ext uri="{FF2B5EF4-FFF2-40B4-BE49-F238E27FC236}">
                <a16:creationId xmlns:a16="http://schemas.microsoft.com/office/drawing/2014/main" id="{1CC8FE20-9909-B70E-4BF3-1677B97E4E33}"/>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4770537"/>
          </a:xfrm>
          <a:prstGeom prst="rect">
            <a:avLst/>
          </a:prstGeom>
          <a:noFill/>
        </p:spPr>
        <p:txBody>
          <a:bodyPr wrap="square" rtlCol="0">
            <a:spAutoFit/>
          </a:bodyPr>
          <a:lstStyle/>
          <a:p>
            <a:r>
              <a:rPr lang="en-GB" sz="1600" b="1" dirty="0"/>
              <a:t>About </a:t>
            </a:r>
            <a:r>
              <a:rPr lang="en-GB" sz="1600" b="1" dirty="0">
                <a:solidFill>
                  <a:srgbClr val="FF0000"/>
                </a:solidFill>
              </a:rPr>
              <a:t>???</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a:t>
            </a:r>
            <a:r>
              <a:rPr lang="en-GB" sz="1600" b="1" dirty="0">
                <a:solidFill>
                  <a:srgbClr val="FF0000"/>
                </a:solidFill>
              </a:rPr>
              <a:t>???</a:t>
            </a:r>
            <a:r>
              <a:rPr lang="en-GB" sz="1600" b="1" dirty="0"/>
              <a:t> use regularly?</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Requirements</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extLst>
              <p:ext uri="{D42A27DB-BD31-4B8C-83A1-F6EECF244321}">
                <p14:modId xmlns:p14="http://schemas.microsoft.com/office/powerpoint/2010/main" val="1122835114"/>
              </p:ext>
            </p:extLst>
          </p:nvPr>
        </p:nvGraphicFramePr>
        <p:xfrm>
          <a:off x="9400491" y="5023449"/>
          <a:ext cx="2730316" cy="170034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600" dirty="0">
                          <a:solidFill>
                            <a:srgbClr val="FF0000"/>
                          </a:solidFill>
                        </a:rPr>
                        <a:t>???</a:t>
                      </a:r>
                      <a:endParaRPr lang="en-GB" sz="1400" dirty="0">
                        <a:solidFill>
                          <a:srgbClr val="FF0000"/>
                        </a:solidFill>
                      </a:endParaRP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29435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1310</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 –  Use this template if u want</vt:lpstr>
      <vt:lpstr>Persona #2</vt:lpstr>
      <vt:lpstr>Persona #3</vt:lpstr>
      <vt:lpstr>Persona #4</vt:lpstr>
      <vt:lpstr>Persona #5</vt:lpstr>
      <vt:lpstr>Slide 5 onwards</vt:lpstr>
      <vt:lpstr>User Story #1 – Ricky Smith</vt:lpstr>
      <vt:lpstr>User Story #2</vt:lpstr>
      <vt:lpstr>User Story #3</vt:lpstr>
      <vt:lpstr>User Story #4</vt:lpstr>
      <vt:lpstr>User Story #5</vt:lpstr>
      <vt:lpstr>Tasks and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Ben Kelly</cp:lastModifiedBy>
  <cp:revision>160</cp:revision>
  <dcterms:created xsi:type="dcterms:W3CDTF">2023-01-28T12:05:11Z</dcterms:created>
  <dcterms:modified xsi:type="dcterms:W3CDTF">2023-02-16T17:05:52Z</dcterms:modified>
</cp:coreProperties>
</file>