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7" r:id="rId7"/>
    <p:sldId id="274" r:id="rId8"/>
    <p:sldId id="268" r:id="rId9"/>
    <p:sldId id="269" r:id="rId10"/>
    <p:sldId id="270" r:id="rId11"/>
    <p:sldId id="271" r:id="rId12"/>
    <p:sldId id="261" r:id="rId13"/>
    <p:sldId id="262" r:id="rId14"/>
    <p:sldId id="275" r:id="rId15"/>
    <p:sldId id="264" r:id="rId16"/>
    <p:sldId id="265"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Kelly" initials="BK" lastIdx="1" clrIdx="0">
    <p:extLst>
      <p:ext uri="{19B8F6BF-5375-455C-9EA6-DF929625EA0E}">
        <p15:presenceInfo xmlns:p15="http://schemas.microsoft.com/office/powerpoint/2012/main" userId="7309bf7d5bb83f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51995B-FC45-43BA-8C6F-9BC9E41E05AA}" v="2" dt="2023-02-16T17:06:53.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ard.davies" userId="f622d5b9-d905-4a91-b9ef-62da06980352" providerId="ADAL" clId="{9351995B-FC45-43BA-8C6F-9BC9E41E05AA}"/>
    <pc:docChg chg="addSld delSld modSld">
      <pc:chgData name="edward.davies" userId="f622d5b9-d905-4a91-b9ef-62da06980352" providerId="ADAL" clId="{9351995B-FC45-43BA-8C6F-9BC9E41E05AA}" dt="2023-02-16T17:06:55.597" v="3" actId="47"/>
      <pc:docMkLst>
        <pc:docMk/>
      </pc:docMkLst>
      <pc:sldChg chg="del">
        <pc:chgData name="edward.davies" userId="f622d5b9-d905-4a91-b9ef-62da06980352" providerId="ADAL" clId="{9351995B-FC45-43BA-8C6F-9BC9E41E05AA}" dt="2023-02-16T17:06:55.597" v="3" actId="47"/>
        <pc:sldMkLst>
          <pc:docMk/>
          <pc:sldMk cId="4088695172" sldId="263"/>
        </pc:sldMkLst>
      </pc:sldChg>
      <pc:sldChg chg="del">
        <pc:chgData name="edward.davies" userId="f622d5b9-d905-4a91-b9ef-62da06980352" providerId="ADAL" clId="{9351995B-FC45-43BA-8C6F-9BC9E41E05AA}" dt="2023-02-16T17:06:36.522" v="1" actId="47"/>
        <pc:sldMkLst>
          <pc:docMk/>
          <pc:sldMk cId="2943516946" sldId="272"/>
        </pc:sldMkLst>
      </pc:sldChg>
      <pc:sldChg chg="add">
        <pc:chgData name="edward.davies" userId="f622d5b9-d905-4a91-b9ef-62da06980352" providerId="ADAL" clId="{9351995B-FC45-43BA-8C6F-9BC9E41E05AA}" dt="2023-02-16T17:06:34.802" v="0"/>
        <pc:sldMkLst>
          <pc:docMk/>
          <pc:sldMk cId="2976952910" sldId="274"/>
        </pc:sldMkLst>
      </pc:sldChg>
      <pc:sldChg chg="add">
        <pc:chgData name="edward.davies" userId="f622d5b9-d905-4a91-b9ef-62da06980352" providerId="ADAL" clId="{9351995B-FC45-43BA-8C6F-9BC9E41E05AA}" dt="2023-02-16T17:06:53.835" v="2"/>
        <pc:sldMkLst>
          <pc:docMk/>
          <pc:sldMk cId="1852367479"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572E-6740-9D8C-C628-04E699039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92B74-E450-0B19-0159-DC78094D8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5A8ABC-DD62-6F6D-12A0-835BD3A065E1}"/>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876E78D8-8A13-0822-DF62-0E24145E1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B3A25-D329-6D54-A949-92F4E6002B6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50479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47AF-20CD-C4C2-5FBE-6BCC4AC5E4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F74377-2893-D7E0-3CDE-81313ECCF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80AEC0-E657-45FF-EE71-7FBD95D4B687}"/>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141C59D7-CB76-7AE2-2484-9A5C10DA89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C8E81C-F31A-553A-64F7-2C51AA35C1B5}"/>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27195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79285-4D27-74BC-983D-FA0AC806A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0850E-C305-706A-8571-3B065149A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E00DE-E3D1-03E5-8398-8A89B5144D83}"/>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EEE19872-6D4F-C995-45DD-26206FAF35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A8086-6A7D-3A09-B70F-DA2DCE06F1B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31733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0403-8BFD-ED85-1EF4-7C55877D2A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B3B7B9-F573-FC43-19BC-B67895C9E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14BE5-AB4C-962A-2F47-B7382B664ED6}"/>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F7B19F5D-2522-ACAA-A978-6D9BE05E0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EFBD1-3A5F-BA77-E6B4-A6ADF14936C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38989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77FE-635A-AE88-7776-E48A1BEDD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A41EDF-55E3-D10A-068C-72FD55E8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C5BD6-241E-CFDB-1853-9B90C5A6CBFE}"/>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1D7FFF5F-97BA-1D3B-EC09-D030387AD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06F85D-150E-CBBB-A316-A1F2E2CF8EB7}"/>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679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4746-A28E-CB6A-387D-F13771282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97CBC7-75F8-B7D8-A57A-66B5469E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0AAC93-6127-5222-2B41-DDAEEDC3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EE0814-1214-E1D7-B20D-513EF2AF4057}"/>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6" name="Footer Placeholder 5">
            <a:extLst>
              <a:ext uri="{FF2B5EF4-FFF2-40B4-BE49-F238E27FC236}">
                <a16:creationId xmlns:a16="http://schemas.microsoft.com/office/drawing/2014/main" id="{4C225AA5-E918-585C-2BE6-D4E9E4CE23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DD764F-1C58-FDE9-E279-12DAA64266E6}"/>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7303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D289-0635-EAA0-4965-69645EA4B0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D58B2E-FD2F-98E8-D3E7-FF80683AA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801007-DD31-E088-4979-31FBEBBDB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2A9289-5DB8-B69F-6681-6B0FAEB59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52994-95E8-D032-C7CF-7463CA9F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034B93-C765-4F95-63BF-DD95B8D90E74}"/>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8" name="Footer Placeholder 7">
            <a:extLst>
              <a:ext uri="{FF2B5EF4-FFF2-40B4-BE49-F238E27FC236}">
                <a16:creationId xmlns:a16="http://schemas.microsoft.com/office/drawing/2014/main" id="{8D071DC8-6862-E282-567E-5C9F8C3153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104CDF-7B2F-149A-ADEB-885F711B5791}"/>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6165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B9B6-2989-33BC-1743-DF0F5C34A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5DA2EE-71B9-D121-019F-BE5E161B0CEF}"/>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4" name="Footer Placeholder 3">
            <a:extLst>
              <a:ext uri="{FF2B5EF4-FFF2-40B4-BE49-F238E27FC236}">
                <a16:creationId xmlns:a16="http://schemas.microsoft.com/office/drawing/2014/main" id="{1EB5EA7D-D6C4-8F34-EBC4-AFCFDFADC8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D0A10F-48AE-DA33-40B2-C7E241A9084E}"/>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423997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1D5CF-892C-6868-B95C-59FBE46F9F89}"/>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3" name="Footer Placeholder 2">
            <a:extLst>
              <a:ext uri="{FF2B5EF4-FFF2-40B4-BE49-F238E27FC236}">
                <a16:creationId xmlns:a16="http://schemas.microsoft.com/office/drawing/2014/main" id="{9913E7A5-DFD4-440B-42E9-25141F8A7F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465855-3501-DE5F-F76A-D2CF109C7F78}"/>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1951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00E7-EBDB-9C1E-1559-569C7DDD5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B5D184-3B28-A0B0-49AB-6D6816E9E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B41E8B-332F-46F8-A36B-FB95CB196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A3883-2D78-BE38-2AAC-EF8361FFB994}"/>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6" name="Footer Placeholder 5">
            <a:extLst>
              <a:ext uri="{FF2B5EF4-FFF2-40B4-BE49-F238E27FC236}">
                <a16:creationId xmlns:a16="http://schemas.microsoft.com/office/drawing/2014/main" id="{713A2284-0FFF-17C3-6778-7AD7644BD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FD4D-8CED-F284-B0B2-21E89B553C6D}"/>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55217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B54-DBEE-A2D0-8D94-1F06BDC35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AF717-E709-AED4-B5E9-9993A6A76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2161BC-501A-A8DC-E6F4-33DF7BFC0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2A9BF-57C6-C7C9-DF1C-A4942BD8C711}"/>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6" name="Footer Placeholder 5">
            <a:extLst>
              <a:ext uri="{FF2B5EF4-FFF2-40B4-BE49-F238E27FC236}">
                <a16:creationId xmlns:a16="http://schemas.microsoft.com/office/drawing/2014/main" id="{EC47369E-E371-1882-E833-7015990C1B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3B0149-A29B-95D3-FD2C-1C1CED92575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73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3CA3B-F857-7F53-D2E5-398F42F6A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A4771C-7F51-6C48-457D-C52AB0AB1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82CCA-E8DF-C657-4E72-D9955261F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CC8E3B32-A654-E5C5-A8CB-C1DD4D022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761A2BB-2544-E7D7-AAB8-8601B9E05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61E9A-8F51-490F-A304-D95833C605AD}" type="slidenum">
              <a:rPr lang="en-GB" smtClean="0"/>
              <a:t>‹#›</a:t>
            </a:fld>
            <a:endParaRPr lang="en-GB"/>
          </a:p>
        </p:txBody>
      </p:sp>
    </p:spTree>
    <p:extLst>
      <p:ext uri="{BB962C8B-B14F-4D97-AF65-F5344CB8AC3E}">
        <p14:creationId xmlns:p14="http://schemas.microsoft.com/office/powerpoint/2010/main" val="411485136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2C4F-6371-73F8-D127-5F86444BB88F}"/>
              </a:ext>
            </a:extLst>
          </p:cNvPr>
          <p:cNvSpPr>
            <a:spLocks noGrp="1"/>
          </p:cNvSpPr>
          <p:nvPr>
            <p:ph type="ctrTitle"/>
          </p:nvPr>
        </p:nvSpPr>
        <p:spPr/>
        <p:txBody>
          <a:bodyPr/>
          <a:lstStyle/>
          <a:p>
            <a:r>
              <a:rPr lang="en-GB" dirty="0"/>
              <a:t>KV6002 – Terms of Reference</a:t>
            </a:r>
          </a:p>
        </p:txBody>
      </p:sp>
      <p:sp>
        <p:nvSpPr>
          <p:cNvPr id="3" name="Subtitle 2">
            <a:extLst>
              <a:ext uri="{FF2B5EF4-FFF2-40B4-BE49-F238E27FC236}">
                <a16:creationId xmlns:a16="http://schemas.microsoft.com/office/drawing/2014/main" id="{B7CB1EB5-92AF-24E6-D349-E8F77D070B38}"/>
              </a:ext>
            </a:extLst>
          </p:cNvPr>
          <p:cNvSpPr>
            <a:spLocks noGrp="1"/>
          </p:cNvSpPr>
          <p:nvPr>
            <p:ph type="subTitle" idx="1"/>
          </p:nvPr>
        </p:nvSpPr>
        <p:spPr/>
        <p:txBody>
          <a:bodyPr/>
          <a:lstStyle/>
          <a:p>
            <a:r>
              <a:rPr lang="en-GB" dirty="0"/>
              <a:t>Group 21</a:t>
            </a:r>
          </a:p>
        </p:txBody>
      </p:sp>
    </p:spTree>
    <p:extLst>
      <p:ext uri="{BB962C8B-B14F-4D97-AF65-F5344CB8AC3E}">
        <p14:creationId xmlns:p14="http://schemas.microsoft.com/office/powerpoint/2010/main" val="229518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454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a:t>Persona #5</a:t>
            </a:r>
            <a:endParaRPr lang="en-GB" dirty="0"/>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3167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77CB-EC6F-09C1-8CA3-72D02A99125F}"/>
              </a:ext>
            </a:extLst>
          </p:cNvPr>
          <p:cNvSpPr>
            <a:spLocks noGrp="1"/>
          </p:cNvSpPr>
          <p:nvPr>
            <p:ph type="title"/>
          </p:nvPr>
        </p:nvSpPr>
        <p:spPr/>
        <p:txBody>
          <a:bodyPr/>
          <a:lstStyle/>
          <a:p>
            <a:r>
              <a:rPr lang="en-GB" dirty="0"/>
              <a:t>Slide 5 onwards</a:t>
            </a:r>
          </a:p>
        </p:txBody>
      </p:sp>
      <p:sp>
        <p:nvSpPr>
          <p:cNvPr id="3" name="Content Placeholder 2">
            <a:extLst>
              <a:ext uri="{FF2B5EF4-FFF2-40B4-BE49-F238E27FC236}">
                <a16:creationId xmlns:a16="http://schemas.microsoft.com/office/drawing/2014/main" id="{7E32F628-A2AE-58B5-BC17-5414764783DC}"/>
              </a:ext>
            </a:extLst>
          </p:cNvPr>
          <p:cNvSpPr>
            <a:spLocks noGrp="1"/>
          </p:cNvSpPr>
          <p:nvPr>
            <p:ph idx="1"/>
          </p:nvPr>
        </p:nvSpPr>
        <p:spPr/>
        <p:txBody>
          <a:bodyPr/>
          <a:lstStyle/>
          <a:p>
            <a:r>
              <a:rPr lang="en-GB" dirty="0"/>
              <a:t>- Clear outline of the subsystem we are working on.</a:t>
            </a:r>
          </a:p>
          <a:p>
            <a:r>
              <a:rPr lang="en-GB" dirty="0"/>
              <a:t>- 5 User stories (should be connected to each persona).</a:t>
            </a:r>
          </a:p>
          <a:p>
            <a:pPr lvl="1"/>
            <a:r>
              <a:rPr lang="en-GB" dirty="0"/>
              <a:t>As a &lt;</a:t>
            </a:r>
            <a:r>
              <a:rPr lang="en-GB" dirty="0">
                <a:solidFill>
                  <a:schemeClr val="bg1">
                    <a:lumMod val="50000"/>
                  </a:schemeClr>
                </a:solidFill>
              </a:rPr>
              <a:t>role</a:t>
            </a:r>
            <a:r>
              <a:rPr lang="en-GB" dirty="0"/>
              <a:t>&gt; I want &lt;</a:t>
            </a:r>
            <a:r>
              <a:rPr lang="en-GB" dirty="0">
                <a:solidFill>
                  <a:schemeClr val="bg1">
                    <a:lumMod val="50000"/>
                  </a:schemeClr>
                </a:solidFill>
              </a:rPr>
              <a:t>something</a:t>
            </a:r>
            <a:r>
              <a:rPr lang="en-GB" dirty="0"/>
              <a:t>&gt; so that &lt;</a:t>
            </a:r>
            <a:r>
              <a:rPr lang="en-GB" dirty="0">
                <a:solidFill>
                  <a:schemeClr val="bg1">
                    <a:lumMod val="50000"/>
                  </a:schemeClr>
                </a:solidFill>
              </a:rPr>
              <a:t>benefit</a:t>
            </a:r>
            <a:r>
              <a:rPr lang="en-GB" dirty="0"/>
              <a:t>&gt;.</a:t>
            </a:r>
          </a:p>
          <a:p>
            <a:r>
              <a:rPr lang="en-GB" dirty="0"/>
              <a:t>- A clear outline of the tasks we intend to complete and the deliverables.</a:t>
            </a:r>
          </a:p>
        </p:txBody>
      </p:sp>
    </p:spTree>
    <p:extLst>
      <p:ext uri="{BB962C8B-B14F-4D97-AF65-F5344CB8AC3E}">
        <p14:creationId xmlns:p14="http://schemas.microsoft.com/office/powerpoint/2010/main" val="33230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#1 – Ricky Smith</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normAutofit/>
          </a:bodyPr>
          <a:lstStyle/>
          <a:p>
            <a:pPr marL="0" indent="0">
              <a:buNone/>
            </a:pPr>
            <a:r>
              <a:rPr lang="en-GB" sz="1800" dirty="0"/>
              <a:t>As an outdoor activities enthusiast, I want to be able to easily get in contact with the club so that I can join the club and get involved in </a:t>
            </a:r>
            <a:r>
              <a:rPr lang="en-GB" sz="1800"/>
              <a:t>their activities.</a:t>
            </a:r>
            <a:endParaRPr lang="en-GB" sz="1800" dirty="0"/>
          </a:p>
        </p:txBody>
      </p:sp>
    </p:spTree>
    <p:extLst>
      <p:ext uri="{BB962C8B-B14F-4D97-AF65-F5344CB8AC3E}">
        <p14:creationId xmlns:p14="http://schemas.microsoft.com/office/powerpoint/2010/main" val="336797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a:xfrm>
            <a:off x="838200" y="440384"/>
            <a:ext cx="10515600" cy="1325563"/>
          </a:xfrm>
        </p:spPr>
        <p:txBody>
          <a:bodyPr/>
          <a:lstStyle/>
          <a:p>
            <a:r>
              <a:rPr lang="en-GB" dirty="0"/>
              <a:t>User Story: Fredrick Jones</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a:xfrm>
            <a:off x="904052" y="2277180"/>
            <a:ext cx="8333082" cy="1961857"/>
          </a:xfrm>
        </p:spPr>
        <p:txBody>
          <a:bodyPr vert="horz" lIns="91440" tIns="45720" rIns="91440" bIns="45720" rtlCol="0" anchor="t">
            <a:noAutofit/>
          </a:bodyPr>
          <a:lstStyle/>
          <a:p>
            <a:pPr algn="just"/>
            <a:r>
              <a:rPr lang="en-GB" sz="1800" dirty="0">
                <a:cs typeface="Calibri"/>
              </a:rPr>
              <a:t>As a new member of the Newcastle Upon Tyne community I would like somewhere to be able to go and surf as I have always wanted to try. I would also like to meet new people while doing so, this would allow me to build bigger circles as I currently only talk and interact with a handful of my course mates and flat mates. </a:t>
            </a:r>
            <a:br>
              <a:rPr lang="en-GB" sz="1800" dirty="0">
                <a:cs typeface="Calibri"/>
              </a:rPr>
            </a:br>
            <a:endParaRPr lang="en-GB" sz="1800" dirty="0">
              <a:cs typeface="Calibri"/>
            </a:endParaRPr>
          </a:p>
          <a:p>
            <a:pPr algn="just"/>
            <a:r>
              <a:rPr lang="en-GB" sz="1800" dirty="0">
                <a:cs typeface="Calibri"/>
              </a:rPr>
              <a:t>I have also made friends with an Erasmus student from Portugal who is an avid surfer and wants to see what the north of England's beaches have to offer during his time in the UK. With this friend I would like to meet with other avid surfers from the UK to show him what us Brits have. </a:t>
            </a:r>
          </a:p>
        </p:txBody>
      </p:sp>
      <p:pic>
        <p:nvPicPr>
          <p:cNvPr id="5" name="Picture 3">
            <a:extLst>
              <a:ext uri="{FF2B5EF4-FFF2-40B4-BE49-F238E27FC236}">
                <a16:creationId xmlns:a16="http://schemas.microsoft.com/office/drawing/2014/main" id="{FCA740CB-2916-D949-5FFD-F5EF0E0B4984}"/>
              </a:ext>
            </a:extLst>
          </p:cNvPr>
          <p:cNvPicPr>
            <a:picLocks noChangeAspect="1"/>
          </p:cNvPicPr>
          <p:nvPr/>
        </p:nvPicPr>
        <p:blipFill>
          <a:blip r:embed="rId2"/>
          <a:stretch>
            <a:fillRect/>
          </a:stretch>
        </p:blipFill>
        <p:spPr>
          <a:xfrm>
            <a:off x="9293973" y="2241299"/>
            <a:ext cx="2628491" cy="2612104"/>
          </a:xfrm>
          <a:prstGeom prst="rect">
            <a:avLst/>
          </a:prstGeom>
        </p:spPr>
      </p:pic>
    </p:spTree>
    <p:extLst>
      <p:ext uri="{BB962C8B-B14F-4D97-AF65-F5344CB8AC3E}">
        <p14:creationId xmlns:p14="http://schemas.microsoft.com/office/powerpoint/2010/main" val="185236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#3</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6235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#4</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765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a:t>User Story #5</a:t>
            </a:r>
            <a:endParaRPr lang="en-GB" dirty="0"/>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689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446-6C95-5AF8-3A64-B4727E8880E4}"/>
              </a:ext>
            </a:extLst>
          </p:cNvPr>
          <p:cNvSpPr>
            <a:spLocks noGrp="1"/>
          </p:cNvSpPr>
          <p:nvPr>
            <p:ph type="title"/>
          </p:nvPr>
        </p:nvSpPr>
        <p:spPr/>
        <p:txBody>
          <a:bodyPr/>
          <a:lstStyle/>
          <a:p>
            <a:r>
              <a:rPr lang="en-GB" dirty="0"/>
              <a:t>Tasks and Deliverables</a:t>
            </a:r>
          </a:p>
        </p:txBody>
      </p:sp>
      <p:sp>
        <p:nvSpPr>
          <p:cNvPr id="3" name="Content Placeholder 2">
            <a:extLst>
              <a:ext uri="{FF2B5EF4-FFF2-40B4-BE49-F238E27FC236}">
                <a16:creationId xmlns:a16="http://schemas.microsoft.com/office/drawing/2014/main" id="{E2BEDAE4-316F-C52F-7A46-0A29901C14CB}"/>
              </a:ext>
            </a:extLst>
          </p:cNvPr>
          <p:cNvSpPr>
            <a:spLocks noGrp="1"/>
          </p:cNvSpPr>
          <p:nvPr>
            <p:ph idx="1"/>
          </p:nvPr>
        </p:nvSpPr>
        <p:spPr>
          <a:xfrm>
            <a:off x="838200" y="1379621"/>
            <a:ext cx="10515600" cy="4797342"/>
          </a:xfrm>
        </p:spPr>
        <p:txBody>
          <a:bodyPr>
            <a:normAutofit lnSpcReduction="10000"/>
          </a:bodyPr>
          <a:lstStyle/>
          <a:p>
            <a:pPr marL="0" indent="0">
              <a:buNone/>
            </a:pPr>
            <a:r>
              <a:rPr lang="en-GB" sz="1800" b="1" dirty="0"/>
              <a:t>Tasks</a:t>
            </a:r>
          </a:p>
          <a:p>
            <a:r>
              <a:rPr lang="en-GB" sz="1600" dirty="0"/>
              <a:t>Create a minimalist, sleek Home page, with navigation to other pages.</a:t>
            </a:r>
          </a:p>
          <a:p>
            <a:r>
              <a:rPr lang="en-GB" sz="1600" dirty="0"/>
              <a:t>Create a functioning Gallery page.</a:t>
            </a:r>
          </a:p>
          <a:p>
            <a:r>
              <a:rPr lang="en-GB" sz="1600" dirty="0"/>
              <a:t>Create a functioning Contact page including a means of signing up to the club.</a:t>
            </a:r>
          </a:p>
          <a:p>
            <a:r>
              <a:rPr lang="en-GB" sz="1600" dirty="0"/>
              <a:t>Create a members only section of the site, which includes discounts for members on shop items as well as member’s only news and photos.</a:t>
            </a:r>
          </a:p>
          <a:p>
            <a:r>
              <a:rPr lang="en-GB" sz="1600" dirty="0"/>
              <a:t>Create an e-commerce page, allowing the club to sell their merchandise.</a:t>
            </a:r>
          </a:p>
          <a:p>
            <a:r>
              <a:rPr lang="en-GB" sz="1600" dirty="0"/>
              <a:t>Consistently style page, to a sufficient standard.</a:t>
            </a:r>
          </a:p>
          <a:p>
            <a:endParaRPr lang="en-GB" sz="1600" dirty="0"/>
          </a:p>
          <a:p>
            <a:pPr marL="0" indent="0">
              <a:buNone/>
            </a:pPr>
            <a:r>
              <a:rPr lang="en-GB" sz="1800" b="1" dirty="0"/>
              <a:t>Deliverables</a:t>
            </a:r>
            <a:endParaRPr lang="en-GB" sz="1800" dirty="0"/>
          </a:p>
          <a:p>
            <a:r>
              <a:rPr lang="en-GB" sz="1600" dirty="0"/>
              <a:t>A functioning website that contains each </a:t>
            </a:r>
            <a:r>
              <a:rPr lang="en-GB" sz="1600"/>
              <a:t>of the above pages.</a:t>
            </a:r>
            <a:endParaRPr lang="en-GB" sz="1600" dirty="0"/>
          </a:p>
          <a:p>
            <a:r>
              <a:rPr lang="en-GB" sz="1600" dirty="0"/>
              <a:t>Deliverable 2</a:t>
            </a:r>
          </a:p>
          <a:p>
            <a:r>
              <a:rPr lang="en-GB" sz="1600" dirty="0"/>
              <a:t>Deliverable 3</a:t>
            </a:r>
          </a:p>
          <a:p>
            <a:r>
              <a:rPr lang="en-GB" sz="1600" dirty="0"/>
              <a:t>Deliverable 4</a:t>
            </a:r>
          </a:p>
          <a:p>
            <a:r>
              <a:rPr lang="en-GB" sz="1600" dirty="0"/>
              <a:t>Deliverable 5</a:t>
            </a:r>
          </a:p>
        </p:txBody>
      </p:sp>
    </p:spTree>
    <p:extLst>
      <p:ext uri="{BB962C8B-B14F-4D97-AF65-F5344CB8AC3E}">
        <p14:creationId xmlns:p14="http://schemas.microsoft.com/office/powerpoint/2010/main" val="329826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88F4-6A36-1879-89CE-258B28925AAD}"/>
              </a:ext>
            </a:extLst>
          </p:cNvPr>
          <p:cNvSpPr>
            <a:spLocks noGrp="1"/>
          </p:cNvSpPr>
          <p:nvPr>
            <p:ph type="title"/>
          </p:nvPr>
        </p:nvSpPr>
        <p:spPr/>
        <p:txBody>
          <a:bodyPr/>
          <a:lstStyle/>
          <a:p>
            <a:r>
              <a:rPr lang="en-GB" dirty="0"/>
              <a:t>True North Surf Club</a:t>
            </a:r>
          </a:p>
        </p:txBody>
      </p:sp>
      <p:sp>
        <p:nvSpPr>
          <p:cNvPr id="3" name="Content Placeholder 2">
            <a:extLst>
              <a:ext uri="{FF2B5EF4-FFF2-40B4-BE49-F238E27FC236}">
                <a16:creationId xmlns:a16="http://schemas.microsoft.com/office/drawing/2014/main" id="{147420A6-9796-1EDE-2E20-C8777F774C5D}"/>
              </a:ext>
            </a:extLst>
          </p:cNvPr>
          <p:cNvSpPr>
            <a:spLocks noGrp="1"/>
          </p:cNvSpPr>
          <p:nvPr>
            <p:ph idx="1"/>
          </p:nvPr>
        </p:nvSpPr>
        <p:spPr>
          <a:xfrm>
            <a:off x="838200" y="1306286"/>
            <a:ext cx="10515600" cy="4870677"/>
          </a:xfrm>
        </p:spPr>
        <p:txBody>
          <a:bodyPr>
            <a:normAutofit/>
          </a:bodyPr>
          <a:lstStyle/>
          <a:p>
            <a:pPr marL="0" indent="0">
              <a:buNone/>
            </a:pPr>
            <a:r>
              <a:rPr lang="en-GB" sz="1600" dirty="0"/>
              <a:t>True North Surf Club is an independent Surf Club that is affiliated with Surfing England, and is based in North Tyneside.  They have recently approached us with the request to design and develop a slick, functional website for the surf club, which includes the following features:</a:t>
            </a:r>
          </a:p>
          <a:p>
            <a:r>
              <a:rPr lang="en-GB" sz="1600" dirty="0"/>
              <a:t>- A </a:t>
            </a:r>
            <a:r>
              <a:rPr lang="en-GB" sz="1600" b="1" dirty="0"/>
              <a:t>gallery page</a:t>
            </a:r>
            <a:r>
              <a:rPr lang="en-GB" sz="1600" dirty="0"/>
              <a:t> to showcase their images </a:t>
            </a:r>
            <a:r>
              <a:rPr lang="en-GB" sz="1600" dirty="0">
                <a:solidFill>
                  <a:srgbClr val="FF0000"/>
                </a:solidFill>
              </a:rPr>
              <a:t>(incl. image classification???)</a:t>
            </a:r>
            <a:r>
              <a:rPr lang="en-GB" sz="1600" dirty="0"/>
              <a:t>.</a:t>
            </a:r>
          </a:p>
          <a:p>
            <a:r>
              <a:rPr lang="en-GB" sz="1600" dirty="0"/>
              <a:t>- A </a:t>
            </a:r>
            <a:r>
              <a:rPr lang="en-GB" sz="1600" b="1" dirty="0"/>
              <a:t>contact form </a:t>
            </a:r>
            <a:r>
              <a:rPr lang="en-GB" sz="1600" dirty="0"/>
              <a:t>to provide a means of contacting the club.</a:t>
            </a:r>
          </a:p>
          <a:p>
            <a:r>
              <a:rPr lang="en-GB" sz="1600" dirty="0"/>
              <a:t>- A </a:t>
            </a:r>
            <a:r>
              <a:rPr lang="en-GB" sz="1600" b="1" dirty="0"/>
              <a:t>membership sign up page</a:t>
            </a:r>
            <a:r>
              <a:rPr lang="en-GB" sz="1600" dirty="0"/>
              <a:t>, allowing potential new members to sign up for membership.</a:t>
            </a:r>
          </a:p>
          <a:p>
            <a:r>
              <a:rPr lang="en-GB" sz="1600" dirty="0"/>
              <a:t>- An </a:t>
            </a:r>
            <a:r>
              <a:rPr lang="en-GB" sz="1600" b="1" dirty="0"/>
              <a:t>e-commerce page </a:t>
            </a:r>
            <a:r>
              <a:rPr lang="en-GB" sz="1600" dirty="0"/>
              <a:t>so that branded merchandise can be purchased from the club via the website.</a:t>
            </a:r>
          </a:p>
          <a:p>
            <a:r>
              <a:rPr lang="en-GB" sz="1600" dirty="0"/>
              <a:t>- A </a:t>
            </a:r>
            <a:r>
              <a:rPr lang="en-GB" sz="1600" b="1" dirty="0"/>
              <a:t>members only page </a:t>
            </a:r>
            <a:r>
              <a:rPr lang="en-GB" sz="1600" dirty="0"/>
              <a:t>to allow members of the club access to special information and discounts on the shop items.</a:t>
            </a:r>
            <a:endParaRPr lang="en-GB" sz="1600" b="1" dirty="0"/>
          </a:p>
          <a:p>
            <a:r>
              <a:rPr lang="en-GB" sz="1600" dirty="0"/>
              <a:t>The team assigned to fulfil these requests consists of 5 members: Ben Kelly, Adrian Kucia, Kalina Filipowicz, Edward Davies and Charlie Callister.</a:t>
            </a:r>
          </a:p>
          <a:p>
            <a:r>
              <a:rPr lang="en-GB" sz="1600" dirty="0"/>
              <a:t>The requirements for this project were largely gathered via the initial project brief, with further requirements, such as a minimalistic design, coming to light as we further investigated what the client’s needs truly required via a meeting with the client. This investigation process allowed us to refine the identified requirements even further, assessing that the client also required integration of a Google Form within the site, as well as a Google Calendar present in the members only page.</a:t>
            </a:r>
            <a:br>
              <a:rPr lang="en-GB" sz="1600" dirty="0"/>
            </a:br>
            <a:r>
              <a:rPr lang="en-GB" sz="1600" dirty="0"/>
              <a:t>Also included in the client meeting was the need for the senior members of the club to be easily able to update the page without requiring any knowledge of the website’s code.</a:t>
            </a:r>
            <a:endParaRPr lang="en-GB" dirty="0"/>
          </a:p>
          <a:p>
            <a:pPr marL="0" indent="0">
              <a:buNone/>
            </a:pPr>
            <a:endParaRPr lang="en-GB" dirty="0"/>
          </a:p>
        </p:txBody>
      </p:sp>
    </p:spTree>
    <p:extLst>
      <p:ext uri="{BB962C8B-B14F-4D97-AF65-F5344CB8AC3E}">
        <p14:creationId xmlns:p14="http://schemas.microsoft.com/office/powerpoint/2010/main" val="16460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Epic</a:t>
            </a:r>
          </a:p>
        </p:txBody>
      </p:sp>
      <p:graphicFrame>
        <p:nvGraphicFramePr>
          <p:cNvPr id="7" name="Content Placeholder 6">
            <a:extLst>
              <a:ext uri="{FF2B5EF4-FFF2-40B4-BE49-F238E27FC236}">
                <a16:creationId xmlns:a16="http://schemas.microsoft.com/office/drawing/2014/main" id="{10E00378-A2F0-EDC7-1352-86A627BEB981}"/>
              </a:ext>
            </a:extLst>
          </p:cNvPr>
          <p:cNvGraphicFramePr>
            <a:graphicFrameLocks/>
          </p:cNvGraphicFramePr>
          <p:nvPr>
            <p:extLst>
              <p:ext uri="{D42A27DB-BD31-4B8C-83A1-F6EECF244321}">
                <p14:modId xmlns:p14="http://schemas.microsoft.com/office/powerpoint/2010/main" val="2499720695"/>
              </p:ext>
            </p:extLst>
          </p:nvPr>
        </p:nvGraphicFramePr>
        <p:xfrm>
          <a:off x="759922" y="2308987"/>
          <a:ext cx="10672156" cy="2941066"/>
        </p:xfrm>
        <a:graphic>
          <a:graphicData uri="http://schemas.openxmlformats.org/drawingml/2006/table">
            <a:tbl>
              <a:tblPr firstRow="1" firstCol="1" bandRow="1"/>
              <a:tblGrid>
                <a:gridCol w="4522554">
                  <a:extLst>
                    <a:ext uri="{9D8B030D-6E8A-4147-A177-3AD203B41FA5}">
                      <a16:colId xmlns:a16="http://schemas.microsoft.com/office/drawing/2014/main" val="1807250856"/>
                    </a:ext>
                  </a:extLst>
                </a:gridCol>
                <a:gridCol w="6149602">
                  <a:extLst>
                    <a:ext uri="{9D8B030D-6E8A-4147-A177-3AD203B41FA5}">
                      <a16:colId xmlns:a16="http://schemas.microsoft.com/office/drawing/2014/main" val="2276761057"/>
                    </a:ext>
                  </a:extLst>
                </a:gridCol>
              </a:tblGrid>
              <a:tr h="0">
                <a:tc>
                  <a:txBody>
                    <a:bodyPr/>
                    <a:lstStyle/>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For: </a:t>
                      </a:r>
                      <a:r>
                        <a:rPr lang="en-GB" sz="2000" dirty="0">
                          <a:effectLst/>
                          <a:latin typeface="Azo Sans"/>
                          <a:ea typeface="SimSun" panose="02010600030101010101" pitchFamily="2" charset="-122"/>
                          <a:cs typeface="Calibri" panose="020F0502020204030204" pitchFamily="34" charset="0"/>
                        </a:rPr>
                        <a:t>[The user group]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Who:</a:t>
                      </a:r>
                      <a:r>
                        <a:rPr lang="en-GB" sz="2000" dirty="0">
                          <a:effectLst/>
                          <a:latin typeface="Azo Sans"/>
                          <a:ea typeface="SimSun" panose="02010600030101010101" pitchFamily="2" charset="-122"/>
                          <a:cs typeface="Calibri" panose="020F0502020204030204" pitchFamily="34" charset="0"/>
                        </a:rPr>
                        <a:t>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Our:</a:t>
                      </a:r>
                      <a:r>
                        <a:rPr lang="en-GB" sz="2000" dirty="0">
                          <a:effectLst/>
                          <a:latin typeface="Azo Sans"/>
                          <a:ea typeface="SimSun" panose="02010600030101010101" pitchFamily="2" charset="-122"/>
                          <a:cs typeface="Calibri" panose="020F0502020204030204" pitchFamily="34" charset="0"/>
                        </a:rPr>
                        <a:t> [Type of system]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Is a: </a:t>
                      </a:r>
                      <a:r>
                        <a:rPr lang="en-GB" sz="2000" dirty="0">
                          <a:effectLst/>
                          <a:latin typeface="Azo Sans"/>
                          <a:ea typeface="SimSun" panose="02010600030101010101" pitchFamily="2" charset="-122"/>
                          <a:cs typeface="Calibri" panose="020F0502020204030204" pitchFamily="34" charset="0"/>
                        </a:rPr>
                        <a:t>[Outline project idea]</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That: </a:t>
                      </a:r>
                      <a:r>
                        <a:rPr lang="en-GB" sz="2000" dirty="0">
                          <a:effectLst/>
                          <a:latin typeface="Azo Sans"/>
                          <a:ea typeface="SimSun" panose="02010600030101010101" pitchFamily="2" charset="-122"/>
                          <a:cs typeface="Calibri" panose="020F0502020204030204" pitchFamily="34" charset="0"/>
                        </a:rPr>
                        <a:t>[How it solves the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True North Surf Club members and potential affiliates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Need to find out more about the club &amp; buy merch</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Website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Is a hub for members of the surf club</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Will provide information, show club images, provide a means of purchasing products and allow users to sign up for membership.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187271789"/>
                  </a:ext>
                </a:extLst>
              </a:tr>
            </a:tbl>
          </a:graphicData>
        </a:graphic>
      </p:graphicFrame>
    </p:spTree>
    <p:extLst>
      <p:ext uri="{BB962C8B-B14F-4D97-AF65-F5344CB8AC3E}">
        <p14:creationId xmlns:p14="http://schemas.microsoft.com/office/powerpoint/2010/main" val="317041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Slides 2&amp;3</a:t>
            </a:r>
          </a:p>
        </p:txBody>
      </p:sp>
      <p:sp>
        <p:nvSpPr>
          <p:cNvPr id="3" name="Content Placeholder 2">
            <a:extLst>
              <a:ext uri="{FF2B5EF4-FFF2-40B4-BE49-F238E27FC236}">
                <a16:creationId xmlns:a16="http://schemas.microsoft.com/office/drawing/2014/main" id="{30A2A010-B73B-B438-FD14-A003BD560D01}"/>
              </a:ext>
            </a:extLst>
          </p:cNvPr>
          <p:cNvSpPr>
            <a:spLocks noGrp="1"/>
          </p:cNvSpPr>
          <p:nvPr>
            <p:ph idx="1"/>
          </p:nvPr>
        </p:nvSpPr>
        <p:spPr>
          <a:xfrm>
            <a:off x="838200" y="1402673"/>
            <a:ext cx="10317480" cy="4853748"/>
          </a:xfrm>
        </p:spPr>
        <p:txBody>
          <a:bodyPr>
            <a:normAutofit lnSpcReduction="10000"/>
          </a:bodyPr>
          <a:lstStyle/>
          <a:p>
            <a:r>
              <a:rPr lang="en-GB" sz="1600" dirty="0"/>
              <a:t>- Team plan, outlining how features work together as a plan.</a:t>
            </a:r>
          </a:p>
          <a:p>
            <a:r>
              <a:rPr lang="en-GB" sz="1600" dirty="0"/>
              <a:t>- Plan should include:</a:t>
            </a:r>
          </a:p>
          <a:p>
            <a:pPr marL="0" indent="0">
              <a:buNone/>
            </a:pPr>
            <a:r>
              <a:rPr lang="en-GB" sz="1600" dirty="0"/>
              <a:t>The overall system in which we will be developing is a functioning, modern website that includes a sufficient level of security as well as various pages to match the various different requirements.  These pages can be compartmentalised into 5 different sections: a home </a:t>
            </a:r>
            <a:r>
              <a:rPr lang="en-GB" sz="1600"/>
              <a:t>page, a </a:t>
            </a:r>
            <a:r>
              <a:rPr lang="en-GB" sz="1600" dirty="0"/>
              <a:t>gallery page, a membership sign up page, a contact form, a members only page and </a:t>
            </a:r>
            <a:r>
              <a:rPr lang="en-GB" sz="1600"/>
              <a:t>a shop </a:t>
            </a:r>
            <a:r>
              <a:rPr lang="en-GB" sz="1600" dirty="0"/>
              <a:t>page.</a:t>
            </a:r>
          </a:p>
          <a:p>
            <a:pPr lvl="1"/>
            <a:r>
              <a:rPr lang="en-GB" sz="1600" dirty="0"/>
              <a:t>These pages can be split into various subsystems, which will be assigned to each member of the team.  The subsystems will be split as follows: Ben – Subsystem1, Adrian – Subsystem2, Kalina – Subsystem3, Edward – Subsystem4, Charlie – Subsystem5.</a:t>
            </a:r>
          </a:p>
          <a:p>
            <a:pPr lvl="1"/>
            <a:r>
              <a:rPr lang="en-GB" sz="1600" dirty="0"/>
              <a:t>The system will be tested continuously throughout the development process and logged accordingly, ensuring that  the system is robust enough for deployment.</a:t>
            </a:r>
          </a:p>
          <a:p>
            <a:pPr lvl="1"/>
            <a:r>
              <a:rPr lang="en-GB" sz="1600" dirty="0"/>
              <a:t>The subsystems will all possess standalone functionality but will integrate with each other on the site as required, creating a dynamic page that is visually pleasing to look at.</a:t>
            </a:r>
          </a:p>
          <a:p>
            <a:pPr lvl="1"/>
            <a:r>
              <a:rPr lang="en-GB" sz="1600" dirty="0"/>
              <a:t>In order for the development of the website to take place, certain software is required.  This includes an IDE to write the code in as well as a web server to host the PHP files on.  A database may also be necessary after correspondence with the client.</a:t>
            </a:r>
          </a:p>
          <a:p>
            <a:pPr lvl="1"/>
            <a:r>
              <a:rPr lang="en-GB" sz="1600" dirty="0"/>
              <a:t>Due to the nature of the website being in the public domain, we must ensure that the website’s security is up to standard so that the client’s data is never at risk.  This will be done by strictly following coding security standards to ensure no malicious attacks can take place.  Not only this, but as this website is being handed over to a client, we must ensure that it is of a sufficient quality, in terms of appearance as well as functionality.</a:t>
            </a:r>
          </a:p>
        </p:txBody>
      </p:sp>
      <p:sp>
        <p:nvSpPr>
          <p:cNvPr id="7" name="TextBox 6">
            <a:extLst>
              <a:ext uri="{FF2B5EF4-FFF2-40B4-BE49-F238E27FC236}">
                <a16:creationId xmlns:a16="http://schemas.microsoft.com/office/drawing/2014/main" id="{05A24002-B12A-D317-6FAA-3A3C99C62C50}"/>
              </a:ext>
            </a:extLst>
          </p:cNvPr>
          <p:cNvSpPr txBox="1"/>
          <p:nvPr/>
        </p:nvSpPr>
        <p:spPr>
          <a:xfrm>
            <a:off x="10726778" y="2828836"/>
            <a:ext cx="1254044" cy="600164"/>
          </a:xfrm>
          <a:prstGeom prst="rect">
            <a:avLst/>
          </a:prstGeom>
          <a:solidFill>
            <a:schemeClr val="bg1"/>
          </a:solidFill>
          <a:ln>
            <a:solidFill>
              <a:srgbClr val="FF0000"/>
            </a:solidFill>
          </a:ln>
        </p:spPr>
        <p:txBody>
          <a:bodyPr wrap="square" rtlCol="0">
            <a:spAutoFit/>
          </a:bodyPr>
          <a:lstStyle/>
          <a:p>
            <a:r>
              <a:rPr lang="en-GB" sz="1100" dirty="0">
                <a:solidFill>
                  <a:srgbClr val="FF0000"/>
                </a:solidFill>
              </a:rPr>
              <a:t>Change these subsystem names once allocated</a:t>
            </a:r>
          </a:p>
        </p:txBody>
      </p:sp>
      <p:cxnSp>
        <p:nvCxnSpPr>
          <p:cNvPr id="9" name="Straight Arrow Connector 8">
            <a:extLst>
              <a:ext uri="{FF2B5EF4-FFF2-40B4-BE49-F238E27FC236}">
                <a16:creationId xmlns:a16="http://schemas.microsoft.com/office/drawing/2014/main" id="{A7DB05C4-C142-BDE4-E1B9-A919C66B8144}"/>
              </a:ext>
            </a:extLst>
          </p:cNvPr>
          <p:cNvCxnSpPr>
            <a:cxnSpLocks/>
            <a:stCxn id="7" idx="1"/>
          </p:cNvCxnSpPr>
          <p:nvPr/>
        </p:nvCxnSpPr>
        <p:spPr>
          <a:xfrm flipH="1">
            <a:off x="9509760" y="3128918"/>
            <a:ext cx="12170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5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Slide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38904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#1 – Ricky Smith</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830997"/>
          </a:xfrm>
          <a:prstGeom prst="rect">
            <a:avLst/>
          </a:prstGeom>
          <a:noFill/>
        </p:spPr>
        <p:txBody>
          <a:bodyPr wrap="square" rtlCol="0">
            <a:spAutoFit/>
          </a:bodyPr>
          <a:lstStyle/>
          <a:p>
            <a:pPr algn="ctr"/>
            <a:r>
              <a:rPr lang="en-GB" sz="2400" dirty="0"/>
              <a:t>“I love anything and everything outdoors! I’m always looking for new adventures to go on, or exciting things to do!”</a:t>
            </a:r>
          </a:p>
        </p:txBody>
      </p:sp>
      <p:sp>
        <p:nvSpPr>
          <p:cNvPr id="12" name="TextBox 11">
            <a:extLst>
              <a:ext uri="{FF2B5EF4-FFF2-40B4-BE49-F238E27FC236}">
                <a16:creationId xmlns:a16="http://schemas.microsoft.com/office/drawing/2014/main" id="{7EBC4939-FF5F-8A65-84C9-BC242C5C6090}"/>
              </a:ext>
            </a:extLst>
          </p:cNvPr>
          <p:cNvSpPr txBox="1"/>
          <p:nvPr/>
        </p:nvSpPr>
        <p:spPr>
          <a:xfrm>
            <a:off x="9339296" y="4555408"/>
            <a:ext cx="2618912" cy="1600438"/>
          </a:xfrm>
          <a:prstGeom prst="rect">
            <a:avLst/>
          </a:prstGeom>
          <a:noFill/>
        </p:spPr>
        <p:txBody>
          <a:bodyPr wrap="square" rtlCol="0">
            <a:spAutoFit/>
          </a:bodyPr>
          <a:lstStyle/>
          <a:p>
            <a:r>
              <a:rPr lang="en-GB" b="1" dirty="0"/>
              <a:t>TECHNOLOGY USE</a:t>
            </a:r>
          </a:p>
          <a:p>
            <a:endParaRPr lang="en-GB" sz="1600" b="1" dirty="0"/>
          </a:p>
          <a:p>
            <a:pPr marL="285750" indent="-285750">
              <a:buFontTx/>
              <a:buChar char="-"/>
            </a:pPr>
            <a:r>
              <a:rPr lang="en-GB" sz="1600" dirty="0"/>
              <a:t>iPhone 8</a:t>
            </a:r>
          </a:p>
          <a:p>
            <a:pPr marL="285750" indent="-285750">
              <a:buFontTx/>
              <a:buChar char="-"/>
            </a:pPr>
            <a:r>
              <a:rPr lang="en-GB" sz="1600" dirty="0"/>
              <a:t>Amazon</a:t>
            </a:r>
          </a:p>
          <a:p>
            <a:pPr marL="285750" indent="-285750">
              <a:buFontTx/>
              <a:buChar char="-"/>
            </a:pPr>
            <a:r>
              <a:rPr lang="en-GB" sz="1600" dirty="0"/>
              <a:t>Netflix</a:t>
            </a:r>
          </a:p>
          <a:p>
            <a:pPr marL="285750" indent="-285750">
              <a:buFontTx/>
              <a:buChar char="-"/>
            </a:pPr>
            <a:r>
              <a:rPr lang="en-GB" sz="1600" dirty="0"/>
              <a:t>Fitbit</a:t>
            </a:r>
          </a:p>
        </p:txBody>
      </p:sp>
      <p:sp>
        <p:nvSpPr>
          <p:cNvPr id="13" name="TextBox 12">
            <a:extLst>
              <a:ext uri="{FF2B5EF4-FFF2-40B4-BE49-F238E27FC236}">
                <a16:creationId xmlns:a16="http://schemas.microsoft.com/office/drawing/2014/main" id="{F4D51048-93C1-87F1-30C2-C79ABAE0CC39}"/>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14" name="TextBox 13">
            <a:extLst>
              <a:ext uri="{FF2B5EF4-FFF2-40B4-BE49-F238E27FC236}">
                <a16:creationId xmlns:a16="http://schemas.microsoft.com/office/drawing/2014/main" id="{3E323257-A3AF-1563-23C3-9EE4F286898A}"/>
              </a:ext>
            </a:extLst>
          </p:cNvPr>
          <p:cNvSpPr txBox="1"/>
          <p:nvPr/>
        </p:nvSpPr>
        <p:spPr>
          <a:xfrm>
            <a:off x="-1" y="3212564"/>
            <a:ext cx="2852693" cy="369332"/>
          </a:xfrm>
          <a:prstGeom prst="rect">
            <a:avLst/>
          </a:prstGeom>
          <a:noFill/>
        </p:spPr>
        <p:txBody>
          <a:bodyPr wrap="square" rtlCol="0">
            <a:spAutoFit/>
          </a:bodyPr>
          <a:lstStyle/>
          <a:p>
            <a:r>
              <a:rPr lang="en-GB" b="1" dirty="0"/>
              <a:t>DEMOGRAPHICS</a:t>
            </a:r>
          </a:p>
        </p:txBody>
      </p:sp>
      <p:sp>
        <p:nvSpPr>
          <p:cNvPr id="16" name="Rectangle 15">
            <a:extLst>
              <a:ext uri="{FF2B5EF4-FFF2-40B4-BE49-F238E27FC236}">
                <a16:creationId xmlns:a16="http://schemas.microsoft.com/office/drawing/2014/main" id="{48F70743-B00C-8DD3-C613-190EB6873BFA}"/>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0A4827-D120-3698-B1E9-572B32282D09}"/>
              </a:ext>
            </a:extLst>
          </p:cNvPr>
          <p:cNvSpPr/>
          <p:nvPr/>
        </p:nvSpPr>
        <p:spPr>
          <a:xfrm>
            <a:off x="9619477" y="2895302"/>
            <a:ext cx="1338084"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96D92019-AE82-F1DD-C5D7-0BF617007B13}"/>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6BFEB69-7ABB-5384-E82F-A5BF0DD68334}"/>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6505EB9-F131-0BBC-8641-DAA3CC1E0957}"/>
              </a:ext>
            </a:extLst>
          </p:cNvPr>
          <p:cNvSpPr/>
          <p:nvPr/>
        </p:nvSpPr>
        <p:spPr>
          <a:xfrm>
            <a:off x="9619475" y="3566204"/>
            <a:ext cx="2222005" cy="24863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C7F06A84-05E0-8F76-B8CD-2312C2DFF347}"/>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8E4BE8E-7570-1E70-C978-8786EC5FB968}"/>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18B7973C-341A-4356-7DB8-E793FD9D01ED}"/>
              </a:ext>
            </a:extLst>
          </p:cNvPr>
          <p:cNvSpPr/>
          <p:nvPr/>
        </p:nvSpPr>
        <p:spPr>
          <a:xfrm>
            <a:off x="9619475" y="4197394"/>
            <a:ext cx="621806"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2BF517D-E569-92F5-A148-4A068F45510C}"/>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F9300E62-9AAD-2229-5264-E29F0A30CB9B}"/>
              </a:ext>
            </a:extLst>
          </p:cNvPr>
          <p:cNvSpPr txBox="1"/>
          <p:nvPr/>
        </p:nvSpPr>
        <p:spPr>
          <a:xfrm>
            <a:off x="2618910" y="2043058"/>
            <a:ext cx="6720389" cy="4893647"/>
          </a:xfrm>
          <a:prstGeom prst="rect">
            <a:avLst/>
          </a:prstGeom>
          <a:noFill/>
        </p:spPr>
        <p:txBody>
          <a:bodyPr wrap="square" rtlCol="0">
            <a:spAutoFit/>
          </a:bodyPr>
          <a:lstStyle/>
          <a:p>
            <a:r>
              <a:rPr lang="en-GB" sz="1600" b="1" dirty="0"/>
              <a:t>About Ricky</a:t>
            </a:r>
          </a:p>
          <a:p>
            <a:endParaRPr lang="en-GB" sz="1600" dirty="0"/>
          </a:p>
          <a:p>
            <a:r>
              <a:rPr lang="en-GB" sz="1400" dirty="0"/>
              <a:t>Ricky is a 38-year-old rock climbing instructor who is known for his adventurous and spontaneous nature. Despite his love for outdoor activities and adrenaline rushes, he struggles with technology and is not very tech-savvy. As a rock climbing instructor, he inspires others to conquer their fears and push their limits while also enjoying the beauty of nature.</a:t>
            </a:r>
          </a:p>
          <a:p>
            <a:endParaRPr lang="en-GB" sz="1600" dirty="0"/>
          </a:p>
          <a:p>
            <a:r>
              <a:rPr lang="en-GB" sz="1600" b="1" dirty="0"/>
              <a:t>What types of websites/apps does Ricky use regularly?</a:t>
            </a:r>
          </a:p>
          <a:p>
            <a:endParaRPr lang="en-GB" sz="1600" dirty="0"/>
          </a:p>
          <a:p>
            <a:r>
              <a:rPr lang="en-GB" sz="1400" dirty="0"/>
              <a:t>Ricky does not spend too much time on the internet or his phone, as he is usually doing something outdoors. He does however, use Amazon to purchase various items for his rock-climbing job so he is somewhat familiar with e-commerce sites.  He also enjoys watching Netflix on his mobile phone whilst travelling on the train to and from work.  Due to his active lifestyle, Ricky also owns a Fitbit to track his movement goals.</a:t>
            </a:r>
          </a:p>
          <a:p>
            <a:endParaRPr lang="en-GB" sz="1600" dirty="0"/>
          </a:p>
          <a:p>
            <a:r>
              <a:rPr lang="en-GB" sz="1600" b="1" dirty="0"/>
              <a:t>Requirements</a:t>
            </a:r>
            <a:endParaRPr lang="en-GB" sz="1600" dirty="0"/>
          </a:p>
          <a:p>
            <a:endParaRPr lang="en-GB" sz="1600" dirty="0"/>
          </a:p>
          <a:p>
            <a:r>
              <a:rPr lang="en-GB" sz="1400" dirty="0"/>
              <a:t>Ricky requires a site he uses to not be overly complicated, as to not frustrate him if he can’t find what he is looking for on the site.  He likes Amazon and Netflix because </a:t>
            </a:r>
            <a:r>
              <a:rPr lang="en-GB" sz="1400"/>
              <a:t>their designs are </a:t>
            </a:r>
            <a:r>
              <a:rPr lang="en-GB" sz="1400" dirty="0"/>
              <a:t>clean and intuitive.</a:t>
            </a:r>
            <a:r>
              <a:rPr lang="en-GB" sz="1600" b="1" dirty="0"/>
              <a:t> </a:t>
            </a:r>
          </a:p>
        </p:txBody>
      </p:sp>
      <p:graphicFrame>
        <p:nvGraphicFramePr>
          <p:cNvPr id="27" name="Table 27">
            <a:extLst>
              <a:ext uri="{FF2B5EF4-FFF2-40B4-BE49-F238E27FC236}">
                <a16:creationId xmlns:a16="http://schemas.microsoft.com/office/drawing/2014/main" id="{92E15D58-B8D5-9B6B-BA00-D5D35C1A4804}"/>
              </a:ext>
            </a:extLst>
          </p:cNvPr>
          <p:cNvGraphicFramePr>
            <a:graphicFrameLocks noGrp="1"/>
          </p:cNvGraphicFramePr>
          <p:nvPr>
            <p:extLst>
              <p:ext uri="{D42A27DB-BD31-4B8C-83A1-F6EECF244321}">
                <p14:modId xmlns:p14="http://schemas.microsoft.com/office/powerpoint/2010/main" val="1670959777"/>
              </p:ext>
            </p:extLst>
          </p:nvPr>
        </p:nvGraphicFramePr>
        <p:xfrm>
          <a:off x="-1" y="3841043"/>
          <a:ext cx="2730316" cy="1793415"/>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b="1" dirty="0"/>
                        <a:t>Age:</a:t>
                      </a:r>
                    </a:p>
                  </a:txBody>
                  <a:tcPr/>
                </a:tc>
                <a:tc>
                  <a:txBody>
                    <a:bodyPr/>
                    <a:lstStyle/>
                    <a:p>
                      <a:pPr algn="ctr"/>
                      <a:r>
                        <a:rPr lang="en-GB" dirty="0"/>
                        <a:t>38</a:t>
                      </a:r>
                    </a:p>
                  </a:txBody>
                  <a:tcPr/>
                </a:tc>
                <a:extLst>
                  <a:ext uri="{0D108BD9-81ED-4DB2-BD59-A6C34878D82A}">
                    <a16:rowId xmlns:a16="http://schemas.microsoft.com/office/drawing/2014/main" val="3194419147"/>
                  </a:ext>
                </a:extLst>
              </a:tr>
              <a:tr h="425085">
                <a:tc>
                  <a:txBody>
                    <a:bodyPr/>
                    <a:lstStyle/>
                    <a:p>
                      <a:r>
                        <a:rPr lang="en-GB" sz="1600" b="1" dirty="0"/>
                        <a:t>Job: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Rock-climbing instructor</a:t>
                      </a:r>
                    </a:p>
                  </a:txBody>
                  <a:tcPr/>
                </a:tc>
                <a:extLst>
                  <a:ext uri="{0D108BD9-81ED-4DB2-BD59-A6C34878D82A}">
                    <a16:rowId xmlns:a16="http://schemas.microsoft.com/office/drawing/2014/main" val="2747056949"/>
                  </a:ext>
                </a:extLst>
              </a:tr>
              <a:tr h="425085">
                <a:tc>
                  <a:txBody>
                    <a:bodyPr/>
                    <a:lstStyle/>
                    <a:p>
                      <a:r>
                        <a:rPr lang="en-GB" sz="1600" b="1" dirty="0"/>
                        <a:t>Location:</a:t>
                      </a:r>
                    </a:p>
                  </a:txBody>
                  <a:tcPr/>
                </a:tc>
                <a:tc>
                  <a:txBody>
                    <a:bodyPr/>
                    <a:lstStyle/>
                    <a:p>
                      <a:pPr algn="ctr"/>
                      <a:r>
                        <a:rPr lang="en-GB" sz="1400" dirty="0"/>
                        <a:t>Whitley Bay</a:t>
                      </a:r>
                    </a:p>
                  </a:txBody>
                  <a:tcPr/>
                </a:tc>
                <a:extLst>
                  <a:ext uri="{0D108BD9-81ED-4DB2-BD59-A6C34878D82A}">
                    <a16:rowId xmlns:a16="http://schemas.microsoft.com/office/drawing/2014/main" val="2597114541"/>
                  </a:ext>
                </a:extLst>
              </a:tr>
              <a:tr h="425085">
                <a:tc>
                  <a:txBody>
                    <a:bodyPr/>
                    <a:lstStyle/>
                    <a:p>
                      <a:r>
                        <a:rPr lang="en-GB" sz="1600" b="1" dirty="0"/>
                        <a:t>Salary(£-£££)</a:t>
                      </a:r>
                    </a:p>
                  </a:txBody>
                  <a:tcPr/>
                </a:tc>
                <a:tc>
                  <a:txBody>
                    <a:bodyPr/>
                    <a:lstStyle/>
                    <a:p>
                      <a:pPr algn="ctr"/>
                      <a:r>
                        <a:rPr lang="en-GB" dirty="0"/>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103463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22" name="TextBox 21">
            <a:extLst>
              <a:ext uri="{FF2B5EF4-FFF2-40B4-BE49-F238E27FC236}">
                <a16:creationId xmlns:a16="http://schemas.microsoft.com/office/drawing/2014/main" id="{834B26B9-9EA5-0DA5-4341-AB63A4347D5D}"/>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Fredrick Jones</a:t>
            </a:r>
          </a:p>
        </p:txBody>
      </p:sp>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830997"/>
          </a:xfrm>
          <a:prstGeom prst="rect">
            <a:avLst/>
          </a:prstGeom>
          <a:noFill/>
        </p:spPr>
        <p:txBody>
          <a:bodyPr wrap="square" lIns="91440" tIns="45720" rIns="91440" bIns="45720" rtlCol="0" anchor="t">
            <a:spAutoFit/>
          </a:bodyPr>
          <a:lstStyle/>
          <a:p>
            <a:pPr algn="ctr"/>
            <a:r>
              <a:rPr lang="en-GB" sz="2400" dirty="0"/>
              <a:t>“My favourite way to spend my free time is on the beaches with my friends. Since moving to University, I have struggled to find a community. ”</a:t>
            </a:r>
          </a:p>
        </p:txBody>
      </p:sp>
      <p:sp>
        <p:nvSpPr>
          <p:cNvPr id="6" name="TextBox 5">
            <a:extLst>
              <a:ext uri="{FF2B5EF4-FFF2-40B4-BE49-F238E27FC236}">
                <a16:creationId xmlns:a16="http://schemas.microsoft.com/office/drawing/2014/main" id="{699A2C71-E038-3716-EC90-1DE1752BBE02}"/>
              </a:ext>
            </a:extLst>
          </p:cNvPr>
          <p:cNvSpPr txBox="1"/>
          <p:nvPr/>
        </p:nvSpPr>
        <p:spPr>
          <a:xfrm>
            <a:off x="9339307" y="4687410"/>
            <a:ext cx="2852693" cy="1446550"/>
          </a:xfrm>
          <a:prstGeom prst="rect">
            <a:avLst/>
          </a:prstGeom>
          <a:noFill/>
        </p:spPr>
        <p:txBody>
          <a:bodyPr wrap="square" lIns="91440" tIns="45720" rIns="91440" bIns="45720" rtlCol="0" anchor="t">
            <a:spAutoFit/>
          </a:bodyPr>
          <a:lstStyle/>
          <a:p>
            <a:r>
              <a:rPr lang="en-GB" b="1" dirty="0"/>
              <a:t>Technology Use</a:t>
            </a:r>
          </a:p>
          <a:p>
            <a:pPr marL="285750" indent="-285750">
              <a:buFont typeface="Arial"/>
              <a:buChar char="•"/>
            </a:pPr>
            <a:r>
              <a:rPr lang="en-GB" sz="1400" dirty="0">
                <a:cs typeface="Calibri"/>
              </a:rPr>
              <a:t>I-Phone XR</a:t>
            </a:r>
            <a:endParaRPr lang="en-GB">
              <a:cs typeface="Calibri"/>
            </a:endParaRPr>
          </a:p>
          <a:p>
            <a:pPr marL="285750" indent="-285750">
              <a:buFont typeface="Arial"/>
              <a:buChar char="•"/>
            </a:pPr>
            <a:r>
              <a:rPr lang="en-GB" sz="1400" dirty="0">
                <a:cs typeface="Calibri"/>
              </a:rPr>
              <a:t>University Computers</a:t>
            </a:r>
          </a:p>
          <a:p>
            <a:pPr marL="285750" indent="-285750">
              <a:buFont typeface="Arial"/>
              <a:buChar char="•"/>
            </a:pPr>
            <a:r>
              <a:rPr lang="en-GB" sz="1400" dirty="0">
                <a:cs typeface="Calibri"/>
              </a:rPr>
              <a:t>I-Pad</a:t>
            </a:r>
          </a:p>
          <a:p>
            <a:pPr marL="285750" indent="-285750">
              <a:buFont typeface="Arial"/>
              <a:buChar char="•"/>
            </a:pPr>
            <a:r>
              <a:rPr lang="en-GB" sz="1400" dirty="0">
                <a:cs typeface="Calibri"/>
              </a:rPr>
              <a:t>MacBook Air 2016</a:t>
            </a:r>
          </a:p>
          <a:p>
            <a:pPr marL="285750" indent="-285750">
              <a:buFont typeface="Arial"/>
              <a:buChar char="•"/>
            </a:pPr>
            <a:r>
              <a:rPr lang="en-GB" sz="1400" dirty="0">
                <a:cs typeface="Calibri"/>
              </a:rPr>
              <a:t>Apple Watch</a:t>
            </a:r>
          </a:p>
        </p:txBody>
      </p:sp>
      <p:sp>
        <p:nvSpPr>
          <p:cNvPr id="12" name="Rectangle 11">
            <a:extLst>
              <a:ext uri="{FF2B5EF4-FFF2-40B4-BE49-F238E27FC236}">
                <a16:creationId xmlns:a16="http://schemas.microsoft.com/office/drawing/2014/main" id="{6D7E0590-B348-493F-11C7-B28C7A56467D}"/>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F675DD2-9704-879B-5AF0-B436AA58C3CE}"/>
              </a:ext>
            </a:extLst>
          </p:cNvPr>
          <p:cNvSpPr/>
          <p:nvPr/>
        </p:nvSpPr>
        <p:spPr>
          <a:xfrm>
            <a:off x="9619476" y="2897521"/>
            <a:ext cx="1822693"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E5908FE-343B-04F9-F43B-993AEC81FFBA}"/>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615790-D6F5-21EB-047C-AD6054C715C7}"/>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D3467A3-CFB1-9444-D72A-76AA5D7FDFCD}"/>
              </a:ext>
            </a:extLst>
          </p:cNvPr>
          <p:cNvSpPr/>
          <p:nvPr/>
        </p:nvSpPr>
        <p:spPr>
          <a:xfrm>
            <a:off x="9619475" y="3563985"/>
            <a:ext cx="1713197"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F3FA07D-086A-82FF-299B-B9B1876824D0}"/>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E442CE0-7BEC-B4E4-2FE3-AC425E0D026E}"/>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BB7661-A08E-CE30-DE16-556AE291AAFA}"/>
              </a:ext>
            </a:extLst>
          </p:cNvPr>
          <p:cNvSpPr/>
          <p:nvPr/>
        </p:nvSpPr>
        <p:spPr>
          <a:xfrm>
            <a:off x="9619474" y="4197394"/>
            <a:ext cx="1876571" cy="24315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6367F91-BDC0-3721-D87E-709C2757B74D}"/>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2DE3F48C-D42F-078A-34DF-C0FF1F5729E8}"/>
              </a:ext>
            </a:extLst>
          </p:cNvPr>
          <p:cNvSpPr txBox="1"/>
          <p:nvPr/>
        </p:nvSpPr>
        <p:spPr>
          <a:xfrm>
            <a:off x="-2" y="3231468"/>
            <a:ext cx="2618912" cy="861774"/>
          </a:xfrm>
          <a:prstGeom prst="rect">
            <a:avLst/>
          </a:prstGeom>
          <a:noFill/>
        </p:spPr>
        <p:txBody>
          <a:bodyPr wrap="square" rtlCol="0">
            <a:spAutoFit/>
          </a:bodyPr>
          <a:lstStyle/>
          <a:p>
            <a:r>
              <a:rPr lang="en-GB" b="1" dirty="0"/>
              <a:t>TECHNOLOGY USE</a:t>
            </a:r>
          </a:p>
          <a:p>
            <a:endParaRPr lang="en-GB" sz="1600" b="1" dirty="0"/>
          </a:p>
          <a:p>
            <a:r>
              <a:rPr lang="en-GB" sz="1600" dirty="0"/>
              <a:t>Words</a:t>
            </a:r>
          </a:p>
        </p:txBody>
      </p:sp>
      <p:sp>
        <p:nvSpPr>
          <p:cNvPr id="24" name="TextBox 23">
            <a:extLst>
              <a:ext uri="{FF2B5EF4-FFF2-40B4-BE49-F238E27FC236}">
                <a16:creationId xmlns:a16="http://schemas.microsoft.com/office/drawing/2014/main" id="{B91B9AD3-79BB-20FA-F5B5-34B234A8BCD4}"/>
              </a:ext>
            </a:extLst>
          </p:cNvPr>
          <p:cNvSpPr txBox="1"/>
          <p:nvPr/>
        </p:nvSpPr>
        <p:spPr>
          <a:xfrm>
            <a:off x="2618910" y="2117325"/>
            <a:ext cx="6720389" cy="5201424"/>
          </a:xfrm>
          <a:prstGeom prst="rect">
            <a:avLst/>
          </a:prstGeom>
          <a:noFill/>
        </p:spPr>
        <p:txBody>
          <a:bodyPr wrap="square" lIns="91440" tIns="45720" rIns="91440" bIns="45720" rtlCol="0" anchor="t">
            <a:spAutoFit/>
          </a:bodyPr>
          <a:lstStyle/>
          <a:p>
            <a:r>
              <a:rPr lang="en-GB" sz="1600" b="1" dirty="0"/>
              <a:t>About Fredrick</a:t>
            </a:r>
            <a:endParaRPr lang="en-GB" sz="1600" b="1">
              <a:solidFill>
                <a:srgbClr val="FF0000"/>
              </a:solidFill>
              <a:cs typeface="Calibri"/>
            </a:endParaRPr>
          </a:p>
          <a:p>
            <a:endParaRPr lang="en-GB" sz="1600" b="1" dirty="0"/>
          </a:p>
          <a:p>
            <a:pPr algn="just"/>
            <a:r>
              <a:rPr lang="en-GB" sz="1400" dirty="0"/>
              <a:t>Fredrick is a 21-year-old university student who studies full time and is part of the university lacrosse team. He is an outgoing and active person who thrives of human interaction and new situations. Fredrick enjoys the outdoors and hates being cooped up inside. He is a well-travelled individual who seeks new adventures. His course at university is suited to his interests and needs as he studies geology.</a:t>
            </a:r>
            <a:endParaRPr lang="en-GB" sz="1400" dirty="0">
              <a:cs typeface="Calibri"/>
            </a:endParaRPr>
          </a:p>
          <a:p>
            <a:pPr>
              <a:lnSpc>
                <a:spcPct val="200000"/>
              </a:lnSpc>
            </a:pPr>
            <a:r>
              <a:rPr lang="en-GB" sz="1600" b="1" dirty="0"/>
              <a:t>What types of websites/apps does Fredrick use regularly?</a:t>
            </a:r>
            <a:endParaRPr lang="en-GB" sz="1600" dirty="0">
              <a:cs typeface="Calibri" panose="020F0502020204030204"/>
            </a:endParaRPr>
          </a:p>
          <a:p>
            <a:r>
              <a:rPr lang="en-GB" sz="1400" dirty="0">
                <a:cs typeface="Calibri"/>
              </a:rPr>
              <a:t>Fredick frequents on social apps and websites such as Facebook, NU Connect, Twitter, Snapchat and Instagram. He also uses e-commerce websites such as amazon, ASOS and other clothing retailers. He utilises Amazon prime for TV shows and films and actively uses YouTube for shorter entertainment needs. For his active lifestyle Fredrick uses apps such as Strava to track his twice weekly 5km runs, and he uses IOS Health app to track his heart rate and steps.</a:t>
            </a:r>
          </a:p>
          <a:p>
            <a:pPr>
              <a:lnSpc>
                <a:spcPct val="150000"/>
              </a:lnSpc>
            </a:pPr>
            <a:r>
              <a:rPr lang="en-GB" sz="1600" b="1" dirty="0"/>
              <a:t>Requirements</a:t>
            </a:r>
            <a:endParaRPr lang="en-GB" sz="1600" b="1">
              <a:cs typeface="Calibri" panose="020F0502020204030204"/>
            </a:endParaRPr>
          </a:p>
          <a:p>
            <a:r>
              <a:rPr lang="en-GB" sz="1400" dirty="0">
                <a:cs typeface="Calibri" panose="020F0502020204030204"/>
              </a:rPr>
              <a:t>Fredrick requires a site which is not too dissimilar to the ones he currently uses, therefore they need to be simplistic and intuitive allowing a simple signing in and up process and the information gain from the site to not be too heavy in information.</a:t>
            </a:r>
          </a:p>
          <a:p>
            <a:endParaRPr lang="en-GB" sz="1600" dirty="0">
              <a:cs typeface="Calibri" panose="020F0502020204030204"/>
            </a:endParaRPr>
          </a:p>
          <a:p>
            <a:endParaRPr lang="en-GB" sz="1600" dirty="0"/>
          </a:p>
          <a:p>
            <a:r>
              <a:rPr lang="en-GB" sz="1600" b="1" dirty="0"/>
              <a:t> </a:t>
            </a:r>
          </a:p>
        </p:txBody>
      </p:sp>
      <p:graphicFrame>
        <p:nvGraphicFramePr>
          <p:cNvPr id="25" name="Table 27">
            <a:extLst>
              <a:ext uri="{FF2B5EF4-FFF2-40B4-BE49-F238E27FC236}">
                <a16:creationId xmlns:a16="http://schemas.microsoft.com/office/drawing/2014/main" id="{C11500A8-34C8-7083-DC40-295444AF9FB1}"/>
              </a:ext>
            </a:extLst>
          </p:cNvPr>
          <p:cNvGraphicFramePr>
            <a:graphicFrameLocks noGrp="1"/>
          </p:cNvGraphicFramePr>
          <p:nvPr/>
        </p:nvGraphicFramePr>
        <p:xfrm>
          <a:off x="16387" y="4219677"/>
          <a:ext cx="2623788" cy="1859887"/>
        </p:xfrm>
        <a:graphic>
          <a:graphicData uri="http://schemas.openxmlformats.org/drawingml/2006/table">
            <a:tbl>
              <a:tblPr firstRow="1" bandRow="1">
                <a:tableStyleId>{2D5ABB26-0587-4C30-8999-92F81FD0307C}</a:tableStyleId>
              </a:tblPr>
              <a:tblGrid>
                <a:gridCol w="1343741">
                  <a:extLst>
                    <a:ext uri="{9D8B030D-6E8A-4147-A177-3AD203B41FA5}">
                      <a16:colId xmlns:a16="http://schemas.microsoft.com/office/drawing/2014/main" val="2141065019"/>
                    </a:ext>
                  </a:extLst>
                </a:gridCol>
                <a:gridCol w="1280047">
                  <a:extLst>
                    <a:ext uri="{9D8B030D-6E8A-4147-A177-3AD203B41FA5}">
                      <a16:colId xmlns:a16="http://schemas.microsoft.com/office/drawing/2014/main" val="810099458"/>
                    </a:ext>
                  </a:extLst>
                </a:gridCol>
              </a:tblGrid>
              <a:tr h="415082">
                <a:tc>
                  <a:txBody>
                    <a:bodyPr/>
                    <a:lstStyle/>
                    <a:p>
                      <a:r>
                        <a:rPr lang="en-GB" sz="1600" dirty="0"/>
                        <a:t>Age:</a:t>
                      </a:r>
                    </a:p>
                  </a:txBody>
                  <a:tcPr/>
                </a:tc>
                <a:tc>
                  <a:txBody>
                    <a:bodyPr/>
                    <a:lstStyle/>
                    <a:p>
                      <a:pPr lvl="0" algn="ctr">
                        <a:buNone/>
                      </a:pPr>
                      <a:r>
                        <a:rPr lang="en-GB" sz="1400" dirty="0">
                          <a:solidFill>
                            <a:srgbClr val="FF0000"/>
                          </a:solidFill>
                        </a:rPr>
                        <a:t>20</a:t>
                      </a:r>
                    </a:p>
                  </a:txBody>
                  <a:tcPr/>
                </a:tc>
                <a:extLst>
                  <a:ext uri="{0D108BD9-81ED-4DB2-BD59-A6C34878D82A}">
                    <a16:rowId xmlns:a16="http://schemas.microsoft.com/office/drawing/2014/main" val="3194419147"/>
                  </a:ext>
                </a:extLst>
              </a:tr>
              <a:tr h="614641">
                <a:tc>
                  <a:txBody>
                    <a:bodyPr/>
                    <a:lstStyle/>
                    <a:p>
                      <a:r>
                        <a:rPr lang="en-GB" sz="1600" dirty="0"/>
                        <a:t>Education:</a:t>
                      </a:r>
                    </a:p>
                  </a:txBody>
                  <a:tcPr/>
                </a:tc>
                <a:tc>
                  <a:txBody>
                    <a:bodyPr/>
                    <a:lstStyle/>
                    <a:p>
                      <a:pPr algn="ctr"/>
                      <a:r>
                        <a:rPr lang="en-GB" sz="1400" dirty="0">
                          <a:solidFill>
                            <a:srgbClr val="FF0000"/>
                          </a:solidFill>
                        </a:rPr>
                        <a:t>Bachelors Student</a:t>
                      </a:r>
                    </a:p>
                  </a:txBody>
                  <a:tcPr/>
                </a:tc>
                <a:extLst>
                  <a:ext uri="{0D108BD9-81ED-4DB2-BD59-A6C34878D82A}">
                    <a16:rowId xmlns:a16="http://schemas.microsoft.com/office/drawing/2014/main" val="2747056949"/>
                  </a:ext>
                </a:extLst>
              </a:tr>
              <a:tr h="415082">
                <a:tc>
                  <a:txBody>
                    <a:bodyPr/>
                    <a:lstStyle/>
                    <a:p>
                      <a:r>
                        <a:rPr lang="en-GB" sz="1600" dirty="0"/>
                        <a:t>University:</a:t>
                      </a:r>
                    </a:p>
                  </a:txBody>
                  <a:tcPr/>
                </a:tc>
                <a:tc>
                  <a:txBody>
                    <a:bodyPr/>
                    <a:lstStyle/>
                    <a:p>
                      <a:pPr lvl="0" algn="ctr">
                        <a:buNone/>
                      </a:pPr>
                      <a:r>
                        <a:rPr lang="en-GB" sz="1400" dirty="0">
                          <a:solidFill>
                            <a:srgbClr val="FF0000"/>
                          </a:solidFill>
                        </a:rPr>
                        <a:t>Northumbria</a:t>
                      </a:r>
                    </a:p>
                  </a:txBody>
                  <a:tcPr/>
                </a:tc>
                <a:extLst>
                  <a:ext uri="{0D108BD9-81ED-4DB2-BD59-A6C34878D82A}">
                    <a16:rowId xmlns:a16="http://schemas.microsoft.com/office/drawing/2014/main" val="2597114541"/>
                  </a:ext>
                </a:extLst>
              </a:tr>
              <a:tr h="415082">
                <a:tc>
                  <a:txBody>
                    <a:bodyPr/>
                    <a:lstStyle/>
                    <a:p>
                      <a:r>
                        <a:rPr lang="en-GB" sz="1600" dirty="0"/>
                        <a:t>Salary(£-£££)</a:t>
                      </a:r>
                    </a:p>
                  </a:txBody>
                  <a:tcPr/>
                </a:tc>
                <a:tc>
                  <a:txBody>
                    <a:bodyPr/>
                    <a:lstStyle/>
                    <a:p>
                      <a:pPr algn="ctr"/>
                      <a:r>
                        <a:rPr lang="en-GB" sz="1400" dirty="0">
                          <a:solidFill>
                            <a:srgbClr val="FF0000"/>
                          </a:solidFill>
                        </a:rPr>
                        <a:t>£</a:t>
                      </a:r>
                    </a:p>
                  </a:txBody>
                  <a:tcPr/>
                </a:tc>
                <a:extLst>
                  <a:ext uri="{0D108BD9-81ED-4DB2-BD59-A6C34878D82A}">
                    <a16:rowId xmlns:a16="http://schemas.microsoft.com/office/drawing/2014/main" val="814151727"/>
                  </a:ext>
                </a:extLst>
              </a:tr>
            </a:tbl>
          </a:graphicData>
        </a:graphic>
      </p:graphicFrame>
      <p:pic>
        <p:nvPicPr>
          <p:cNvPr id="3" name="Picture 3">
            <a:extLst>
              <a:ext uri="{FF2B5EF4-FFF2-40B4-BE49-F238E27FC236}">
                <a16:creationId xmlns:a16="http://schemas.microsoft.com/office/drawing/2014/main" id="{A1437899-670A-188B-8C7E-B125C32EB04F}"/>
              </a:ext>
            </a:extLst>
          </p:cNvPr>
          <p:cNvPicPr>
            <a:picLocks noChangeAspect="1"/>
          </p:cNvPicPr>
          <p:nvPr/>
        </p:nvPicPr>
        <p:blipFill>
          <a:blip r:embed="rId2"/>
          <a:stretch>
            <a:fillRect/>
          </a:stretch>
        </p:blipFill>
        <p:spPr>
          <a:xfrm>
            <a:off x="-3277" y="615335"/>
            <a:ext cx="2628491" cy="2612104"/>
          </a:xfrm>
          <a:prstGeom prst="rect">
            <a:avLst/>
          </a:prstGeom>
        </p:spPr>
      </p:pic>
    </p:spTree>
    <p:extLst>
      <p:ext uri="{BB962C8B-B14F-4D97-AF65-F5344CB8AC3E}">
        <p14:creationId xmlns:p14="http://schemas.microsoft.com/office/powerpoint/2010/main" val="297695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8002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98003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1673</Words>
  <Application>Microsoft Office PowerPoint</Application>
  <PresentationFormat>Widescreen</PresentationFormat>
  <Paragraphs>145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Azo Sans</vt:lpstr>
      <vt:lpstr>Calibri</vt:lpstr>
      <vt:lpstr>Calibri Light</vt:lpstr>
      <vt:lpstr>Office Theme</vt:lpstr>
      <vt:lpstr>KV6002 – Terms of Reference</vt:lpstr>
      <vt:lpstr>True North Surf Club</vt:lpstr>
      <vt:lpstr>Epic</vt:lpstr>
      <vt:lpstr>Slides 2&amp;3</vt:lpstr>
      <vt:lpstr>Slide 4</vt:lpstr>
      <vt:lpstr>Persona #1 – Ricky Smith</vt:lpstr>
      <vt:lpstr>Persona Fredrick Jones</vt:lpstr>
      <vt:lpstr>Persona #2</vt:lpstr>
      <vt:lpstr>Persona #3</vt:lpstr>
      <vt:lpstr>Persona #4</vt:lpstr>
      <vt:lpstr>Persona #5</vt:lpstr>
      <vt:lpstr>Slide 5 onwards</vt:lpstr>
      <vt:lpstr>User Story #1 – Ricky Smith</vt:lpstr>
      <vt:lpstr>User Story: Fredrick Jones</vt:lpstr>
      <vt:lpstr>User Story #3</vt:lpstr>
      <vt:lpstr>User Story #4</vt:lpstr>
      <vt:lpstr>User Story #5</vt:lpstr>
      <vt:lpstr>Tasks and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KV6002 – Terms of Reference</dc:title>
  <dc:creator>Ben Kelly</dc:creator>
  <cp:lastModifiedBy>edward.davies</cp:lastModifiedBy>
  <cp:revision>159</cp:revision>
  <dcterms:created xsi:type="dcterms:W3CDTF">2023-01-28T12:05:11Z</dcterms:created>
  <dcterms:modified xsi:type="dcterms:W3CDTF">2023-02-16T17:06:57Z</dcterms:modified>
</cp:coreProperties>
</file>