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7" r:id="rId7"/>
    <p:sldId id="272" r:id="rId8"/>
    <p:sldId id="268" r:id="rId9"/>
    <p:sldId id="269" r:id="rId10"/>
    <p:sldId id="270" r:id="rId11"/>
    <p:sldId id="271" r:id="rId12"/>
    <p:sldId id="261" r:id="rId13"/>
    <p:sldId id="262" r:id="rId14"/>
    <p:sldId id="263" r:id="rId15"/>
    <p:sldId id="264"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Kelly" initials="BK" lastIdx="1" clrIdx="0">
    <p:extLst>
      <p:ext uri="{19B8F6BF-5375-455C-9EA6-DF929625EA0E}">
        <p15:presenceInfo xmlns:p15="http://schemas.microsoft.com/office/powerpoint/2012/main" userId="7309bf7d5bb83f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1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572E-6740-9D8C-C628-04E699039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992B74-E450-0B19-0159-DC78094D8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5A8ABC-DD62-6F6D-12A0-835BD3A065E1}"/>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876E78D8-8A13-0822-DF62-0E24145E1B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B3A25-D329-6D54-A949-92F4E6002B6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50479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47AF-20CD-C4C2-5FBE-6BCC4AC5E4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F74377-2893-D7E0-3CDE-81313ECCF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80AEC0-E657-45FF-EE71-7FBD95D4B687}"/>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141C59D7-CB76-7AE2-2484-9A5C10DA89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C8E81C-F31A-553A-64F7-2C51AA35C1B5}"/>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27195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79285-4D27-74BC-983D-FA0AC806A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0850E-C305-706A-8571-3B065149A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3E00DE-E3D1-03E5-8398-8A89B5144D83}"/>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EEE19872-6D4F-C995-45DD-26206FAF35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8086-6A7D-3A09-B70F-DA2DCE06F1BA}"/>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31733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0403-8BFD-ED85-1EF4-7C55877D2A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B3B7B9-F573-FC43-19BC-B67895C9E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14BE5-AB4C-962A-2F47-B7382B664ED6}"/>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F7B19F5D-2522-ACAA-A978-6D9BE05E07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4EFBD1-3A5F-BA77-E6B4-A6ADF14936C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38989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77FE-635A-AE88-7776-E48A1BEDD7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A41EDF-55E3-D10A-068C-72FD55E8D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C5BD6-241E-CFDB-1853-9B90C5A6CBFE}"/>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1D7FFF5F-97BA-1D3B-EC09-D030387AD7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06F85D-150E-CBBB-A316-A1F2E2CF8EB7}"/>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6794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4746-A28E-CB6A-387D-F13771282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97CBC7-75F8-B7D8-A57A-66B5469E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0AAC93-6127-5222-2B41-DDAEEDC3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EE0814-1214-E1D7-B20D-513EF2AF4057}"/>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4C225AA5-E918-585C-2BE6-D4E9E4CE23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DD764F-1C58-FDE9-E279-12DAA64266E6}"/>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27303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D289-0635-EAA0-4965-69645EA4B0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D58B2E-FD2F-98E8-D3E7-FF80683AA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801007-DD31-E088-4979-31FBEBBDB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2A9289-5DB8-B69F-6681-6B0FAEB59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52994-95E8-D032-C7CF-7463CA9F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034B93-C765-4F95-63BF-DD95B8D90E74}"/>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8" name="Footer Placeholder 7">
            <a:extLst>
              <a:ext uri="{FF2B5EF4-FFF2-40B4-BE49-F238E27FC236}">
                <a16:creationId xmlns:a16="http://schemas.microsoft.com/office/drawing/2014/main" id="{8D071DC8-6862-E282-567E-5C9F8C3153F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104CDF-7B2F-149A-ADEB-885F711B5791}"/>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61659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B9B6-2989-33BC-1743-DF0F5C34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F5DA2EE-71B9-D121-019F-BE5E161B0CEF}"/>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4" name="Footer Placeholder 3">
            <a:extLst>
              <a:ext uri="{FF2B5EF4-FFF2-40B4-BE49-F238E27FC236}">
                <a16:creationId xmlns:a16="http://schemas.microsoft.com/office/drawing/2014/main" id="{1EB5EA7D-D6C4-8F34-EBC4-AFCFDFADC8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D0A10F-48AE-DA33-40B2-C7E241A9084E}"/>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4239976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1D5CF-892C-6868-B95C-59FBE46F9F89}"/>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3" name="Footer Placeholder 2">
            <a:extLst>
              <a:ext uri="{FF2B5EF4-FFF2-40B4-BE49-F238E27FC236}">
                <a16:creationId xmlns:a16="http://schemas.microsoft.com/office/drawing/2014/main" id="{9913E7A5-DFD4-440B-42E9-25141F8A7F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465855-3501-DE5F-F76A-D2CF109C7F78}"/>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1951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00E7-EBDB-9C1E-1559-569C7DDD5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B5D184-3B28-A0B0-49AB-6D6816E9E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B41E8B-332F-46F8-A36B-FB95CB196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A3883-2D78-BE38-2AAC-EF8361FFB994}"/>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713A2284-0FFF-17C3-6778-7AD7644BD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FD4D-8CED-F284-B0B2-21E89B553C6D}"/>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55217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B54-DBEE-A2D0-8D94-1F06BDC35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AF717-E709-AED4-B5E9-9993A6A76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2161BC-501A-A8DC-E6F4-33DF7BFC0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2A9BF-57C6-C7C9-DF1C-A4942BD8C711}"/>
              </a:ext>
            </a:extLst>
          </p:cNvPr>
          <p:cNvSpPr>
            <a:spLocks noGrp="1"/>
          </p:cNvSpPr>
          <p:nvPr>
            <p:ph type="dt" sz="half" idx="10"/>
          </p:nvPr>
        </p:nvSpPr>
        <p:spPr/>
        <p:txBody>
          <a:bodyPr/>
          <a:lstStyle/>
          <a:p>
            <a:fld id="{4EA9DB48-6904-43CF-8ABC-4A72834D1415}" type="datetimeFigureOut">
              <a:rPr lang="en-GB" smtClean="0"/>
              <a:t>16/02/2023</a:t>
            </a:fld>
            <a:endParaRPr lang="en-GB"/>
          </a:p>
        </p:txBody>
      </p:sp>
      <p:sp>
        <p:nvSpPr>
          <p:cNvPr id="6" name="Footer Placeholder 5">
            <a:extLst>
              <a:ext uri="{FF2B5EF4-FFF2-40B4-BE49-F238E27FC236}">
                <a16:creationId xmlns:a16="http://schemas.microsoft.com/office/drawing/2014/main" id="{EC47369E-E371-1882-E833-7015990C1B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3B0149-A29B-95D3-FD2C-1C1CED92575C}"/>
              </a:ext>
            </a:extLst>
          </p:cNvPr>
          <p:cNvSpPr>
            <a:spLocks noGrp="1"/>
          </p:cNvSpPr>
          <p:nvPr>
            <p:ph type="sldNum" sz="quarter" idx="12"/>
          </p:nvPr>
        </p:nvSpPr>
        <p:spPr/>
        <p:txBody>
          <a:bodyPr/>
          <a:lstStyle/>
          <a:p>
            <a:fld id="{D0961E9A-8F51-490F-A304-D95833C605AD}" type="slidenum">
              <a:rPr lang="en-GB" smtClean="0"/>
              <a:t>‹#›</a:t>
            </a:fld>
            <a:endParaRPr lang="en-GB"/>
          </a:p>
        </p:txBody>
      </p:sp>
    </p:spTree>
    <p:extLst>
      <p:ext uri="{BB962C8B-B14F-4D97-AF65-F5344CB8AC3E}">
        <p14:creationId xmlns:p14="http://schemas.microsoft.com/office/powerpoint/2010/main" val="10738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3CA3B-F857-7F53-D2E5-398F42F6A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DA4771C-7F51-6C48-457D-C52AB0AB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82CCA-E8DF-C657-4E72-D9955261F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A9DB48-6904-43CF-8ABC-4A72834D1415}" type="datetimeFigureOut">
              <a:rPr lang="en-GB" smtClean="0"/>
              <a:t>16/02/2023</a:t>
            </a:fld>
            <a:endParaRPr lang="en-GB"/>
          </a:p>
        </p:txBody>
      </p:sp>
      <p:sp>
        <p:nvSpPr>
          <p:cNvPr id="5" name="Footer Placeholder 4">
            <a:extLst>
              <a:ext uri="{FF2B5EF4-FFF2-40B4-BE49-F238E27FC236}">
                <a16:creationId xmlns:a16="http://schemas.microsoft.com/office/drawing/2014/main" id="{CC8E3B32-A654-E5C5-A8CB-C1DD4D022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761A2BB-2544-E7D7-AAB8-8601B9E0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61E9A-8F51-490F-A304-D95833C605AD}" type="slidenum">
              <a:rPr lang="en-GB" smtClean="0"/>
              <a:t>‹#›</a:t>
            </a:fld>
            <a:endParaRPr lang="en-GB"/>
          </a:p>
        </p:txBody>
      </p:sp>
    </p:spTree>
    <p:extLst>
      <p:ext uri="{BB962C8B-B14F-4D97-AF65-F5344CB8AC3E}">
        <p14:creationId xmlns:p14="http://schemas.microsoft.com/office/powerpoint/2010/main" val="411485136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2C4F-6371-73F8-D127-5F86444BB88F}"/>
              </a:ext>
            </a:extLst>
          </p:cNvPr>
          <p:cNvSpPr>
            <a:spLocks noGrp="1"/>
          </p:cNvSpPr>
          <p:nvPr>
            <p:ph type="ctrTitle"/>
          </p:nvPr>
        </p:nvSpPr>
        <p:spPr/>
        <p:txBody>
          <a:bodyPr/>
          <a:lstStyle/>
          <a:p>
            <a:r>
              <a:rPr lang="en-GB" dirty="0"/>
              <a:t>KV6002 – Terms of Reference</a:t>
            </a:r>
          </a:p>
        </p:txBody>
      </p:sp>
      <p:sp>
        <p:nvSpPr>
          <p:cNvPr id="3" name="Subtitle 2">
            <a:extLst>
              <a:ext uri="{FF2B5EF4-FFF2-40B4-BE49-F238E27FC236}">
                <a16:creationId xmlns:a16="http://schemas.microsoft.com/office/drawing/2014/main" id="{B7CB1EB5-92AF-24E6-D349-E8F77D070B38}"/>
              </a:ext>
            </a:extLst>
          </p:cNvPr>
          <p:cNvSpPr>
            <a:spLocks noGrp="1"/>
          </p:cNvSpPr>
          <p:nvPr>
            <p:ph type="subTitle" idx="1"/>
          </p:nvPr>
        </p:nvSpPr>
        <p:spPr/>
        <p:txBody>
          <a:bodyPr/>
          <a:lstStyle/>
          <a:p>
            <a:r>
              <a:rPr lang="en-GB" dirty="0"/>
              <a:t>Group 21</a:t>
            </a:r>
          </a:p>
        </p:txBody>
      </p:sp>
    </p:spTree>
    <p:extLst>
      <p:ext uri="{BB962C8B-B14F-4D97-AF65-F5344CB8AC3E}">
        <p14:creationId xmlns:p14="http://schemas.microsoft.com/office/powerpoint/2010/main" val="229518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4545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a:t>Persona #5</a:t>
            </a:r>
            <a:endParaRPr lang="en-GB" dirty="0"/>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73167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77CB-EC6F-09C1-8CA3-72D02A99125F}"/>
              </a:ext>
            </a:extLst>
          </p:cNvPr>
          <p:cNvSpPr>
            <a:spLocks noGrp="1"/>
          </p:cNvSpPr>
          <p:nvPr>
            <p:ph type="title"/>
          </p:nvPr>
        </p:nvSpPr>
        <p:spPr/>
        <p:txBody>
          <a:bodyPr/>
          <a:lstStyle/>
          <a:p>
            <a:r>
              <a:rPr lang="en-GB" dirty="0"/>
              <a:t>Slide 5 onwards</a:t>
            </a:r>
          </a:p>
        </p:txBody>
      </p:sp>
      <p:sp>
        <p:nvSpPr>
          <p:cNvPr id="3" name="Content Placeholder 2">
            <a:extLst>
              <a:ext uri="{FF2B5EF4-FFF2-40B4-BE49-F238E27FC236}">
                <a16:creationId xmlns:a16="http://schemas.microsoft.com/office/drawing/2014/main" id="{7E32F628-A2AE-58B5-BC17-5414764783DC}"/>
              </a:ext>
            </a:extLst>
          </p:cNvPr>
          <p:cNvSpPr>
            <a:spLocks noGrp="1"/>
          </p:cNvSpPr>
          <p:nvPr>
            <p:ph idx="1"/>
          </p:nvPr>
        </p:nvSpPr>
        <p:spPr/>
        <p:txBody>
          <a:bodyPr/>
          <a:lstStyle/>
          <a:p>
            <a:r>
              <a:rPr lang="en-GB" dirty="0"/>
              <a:t>- Clear outline of the subsystem we are working on.</a:t>
            </a:r>
          </a:p>
          <a:p>
            <a:r>
              <a:rPr lang="en-GB" dirty="0"/>
              <a:t>- 5 User stories (should be connected to each persona).</a:t>
            </a:r>
          </a:p>
          <a:p>
            <a:pPr lvl="1"/>
            <a:r>
              <a:rPr lang="en-GB" dirty="0"/>
              <a:t>As a &lt;</a:t>
            </a:r>
            <a:r>
              <a:rPr lang="en-GB" dirty="0">
                <a:solidFill>
                  <a:schemeClr val="bg1">
                    <a:lumMod val="50000"/>
                  </a:schemeClr>
                </a:solidFill>
              </a:rPr>
              <a:t>role</a:t>
            </a:r>
            <a:r>
              <a:rPr lang="en-GB" dirty="0"/>
              <a:t>&gt; I want &lt;</a:t>
            </a:r>
            <a:r>
              <a:rPr lang="en-GB" dirty="0">
                <a:solidFill>
                  <a:schemeClr val="bg1">
                    <a:lumMod val="50000"/>
                  </a:schemeClr>
                </a:solidFill>
              </a:rPr>
              <a:t>something</a:t>
            </a:r>
            <a:r>
              <a:rPr lang="en-GB" dirty="0"/>
              <a:t>&gt; so that &lt;</a:t>
            </a:r>
            <a:r>
              <a:rPr lang="en-GB" dirty="0">
                <a:solidFill>
                  <a:schemeClr val="bg1">
                    <a:lumMod val="50000"/>
                  </a:schemeClr>
                </a:solidFill>
              </a:rPr>
              <a:t>benefit</a:t>
            </a:r>
            <a:r>
              <a:rPr lang="en-GB" dirty="0"/>
              <a:t>&gt;.</a:t>
            </a:r>
          </a:p>
          <a:p>
            <a:r>
              <a:rPr lang="en-GB" dirty="0"/>
              <a:t>- A clear outline of the tasks we intend to complete and the deliverables.</a:t>
            </a:r>
          </a:p>
        </p:txBody>
      </p:sp>
    </p:spTree>
    <p:extLst>
      <p:ext uri="{BB962C8B-B14F-4D97-AF65-F5344CB8AC3E}">
        <p14:creationId xmlns:p14="http://schemas.microsoft.com/office/powerpoint/2010/main" val="33230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#1 – Ricky Smith</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normAutofit/>
          </a:bodyPr>
          <a:lstStyle/>
          <a:p>
            <a:pPr marL="0" indent="0">
              <a:buNone/>
            </a:pPr>
            <a:r>
              <a:rPr lang="en-GB" sz="1800" dirty="0"/>
              <a:t>As an outdoor activities enthusiast, I want to be able to easily get in contact with the club so that I can join the club and get involved in </a:t>
            </a:r>
            <a:r>
              <a:rPr lang="en-GB" sz="1800"/>
              <a:t>their activities.</a:t>
            </a:r>
            <a:endParaRPr lang="en-GB" sz="1800" dirty="0"/>
          </a:p>
        </p:txBody>
      </p:sp>
    </p:spTree>
    <p:extLst>
      <p:ext uri="{BB962C8B-B14F-4D97-AF65-F5344CB8AC3E}">
        <p14:creationId xmlns:p14="http://schemas.microsoft.com/office/powerpoint/2010/main" val="33679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#2</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8869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#3</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6235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dirty="0"/>
              <a:t>User Story #4</a:t>
            </a:r>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765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A5A0-DD75-ACDD-BC98-0AF4FE7F9D93}"/>
              </a:ext>
            </a:extLst>
          </p:cNvPr>
          <p:cNvSpPr>
            <a:spLocks noGrp="1"/>
          </p:cNvSpPr>
          <p:nvPr>
            <p:ph type="title"/>
          </p:nvPr>
        </p:nvSpPr>
        <p:spPr/>
        <p:txBody>
          <a:bodyPr/>
          <a:lstStyle/>
          <a:p>
            <a:r>
              <a:rPr lang="en-GB"/>
              <a:t>User Story #5</a:t>
            </a:r>
            <a:endParaRPr lang="en-GB" dirty="0"/>
          </a:p>
        </p:txBody>
      </p:sp>
      <p:sp>
        <p:nvSpPr>
          <p:cNvPr id="3" name="Content Placeholder 2">
            <a:extLst>
              <a:ext uri="{FF2B5EF4-FFF2-40B4-BE49-F238E27FC236}">
                <a16:creationId xmlns:a16="http://schemas.microsoft.com/office/drawing/2014/main" id="{336C59C3-D43A-6F60-4735-4385DA7145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3689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46-6C95-5AF8-3A64-B4727E8880E4}"/>
              </a:ext>
            </a:extLst>
          </p:cNvPr>
          <p:cNvSpPr>
            <a:spLocks noGrp="1"/>
          </p:cNvSpPr>
          <p:nvPr>
            <p:ph type="title"/>
          </p:nvPr>
        </p:nvSpPr>
        <p:spPr/>
        <p:txBody>
          <a:bodyPr/>
          <a:lstStyle/>
          <a:p>
            <a:r>
              <a:rPr lang="en-GB" dirty="0"/>
              <a:t>Tasks and Deliverables</a:t>
            </a:r>
          </a:p>
        </p:txBody>
      </p:sp>
      <p:sp>
        <p:nvSpPr>
          <p:cNvPr id="3" name="Content Placeholder 2">
            <a:extLst>
              <a:ext uri="{FF2B5EF4-FFF2-40B4-BE49-F238E27FC236}">
                <a16:creationId xmlns:a16="http://schemas.microsoft.com/office/drawing/2014/main" id="{E2BEDAE4-316F-C52F-7A46-0A29901C14CB}"/>
              </a:ext>
            </a:extLst>
          </p:cNvPr>
          <p:cNvSpPr>
            <a:spLocks noGrp="1"/>
          </p:cNvSpPr>
          <p:nvPr>
            <p:ph idx="1"/>
          </p:nvPr>
        </p:nvSpPr>
        <p:spPr>
          <a:xfrm>
            <a:off x="838200" y="1379621"/>
            <a:ext cx="10515600" cy="4797342"/>
          </a:xfrm>
        </p:spPr>
        <p:txBody>
          <a:bodyPr>
            <a:normAutofit lnSpcReduction="10000"/>
          </a:bodyPr>
          <a:lstStyle/>
          <a:p>
            <a:pPr marL="0" indent="0">
              <a:buNone/>
            </a:pPr>
            <a:r>
              <a:rPr lang="en-GB" sz="1800" b="1" dirty="0"/>
              <a:t>Tasks</a:t>
            </a:r>
          </a:p>
          <a:p>
            <a:r>
              <a:rPr lang="en-GB" sz="1600" dirty="0"/>
              <a:t>Create a minimalist, sleek Home page, with navigation to other pages.</a:t>
            </a:r>
          </a:p>
          <a:p>
            <a:r>
              <a:rPr lang="en-GB" sz="1600" dirty="0"/>
              <a:t>Create a functioning Gallery page.</a:t>
            </a:r>
          </a:p>
          <a:p>
            <a:r>
              <a:rPr lang="en-GB" sz="1600" dirty="0"/>
              <a:t>Create a functioning Contact page including a means of signing up to the club.</a:t>
            </a:r>
          </a:p>
          <a:p>
            <a:r>
              <a:rPr lang="en-GB" sz="1600" dirty="0"/>
              <a:t>Create a members only section of the site, which includes discounts for members on shop items as well as member’s only news and photos.</a:t>
            </a:r>
          </a:p>
          <a:p>
            <a:r>
              <a:rPr lang="en-GB" sz="1600" dirty="0"/>
              <a:t>Create an e-commerce page, allowing the club to sell their merchandise.</a:t>
            </a:r>
          </a:p>
          <a:p>
            <a:r>
              <a:rPr lang="en-GB" sz="1600" dirty="0"/>
              <a:t>Consistently style page, to a sufficient standard.</a:t>
            </a:r>
          </a:p>
          <a:p>
            <a:endParaRPr lang="en-GB" sz="1600" dirty="0"/>
          </a:p>
          <a:p>
            <a:pPr marL="0" indent="0">
              <a:buNone/>
            </a:pPr>
            <a:r>
              <a:rPr lang="en-GB" sz="1800" b="1" dirty="0"/>
              <a:t>Deliverables</a:t>
            </a:r>
            <a:endParaRPr lang="en-GB" sz="1800" dirty="0"/>
          </a:p>
          <a:p>
            <a:r>
              <a:rPr lang="en-GB" sz="1600" dirty="0"/>
              <a:t>A functioning website that contains each </a:t>
            </a:r>
            <a:r>
              <a:rPr lang="en-GB" sz="1600"/>
              <a:t>of the above pages.</a:t>
            </a:r>
            <a:endParaRPr lang="en-GB" sz="1600" dirty="0"/>
          </a:p>
          <a:p>
            <a:r>
              <a:rPr lang="en-GB" sz="1600" dirty="0"/>
              <a:t>Deliverable 2</a:t>
            </a:r>
          </a:p>
          <a:p>
            <a:r>
              <a:rPr lang="en-GB" sz="1600" dirty="0"/>
              <a:t>Deliverable 3</a:t>
            </a:r>
          </a:p>
          <a:p>
            <a:r>
              <a:rPr lang="en-GB" sz="1600" dirty="0"/>
              <a:t>Deliverable 4</a:t>
            </a:r>
          </a:p>
          <a:p>
            <a:r>
              <a:rPr lang="en-GB" sz="1600" dirty="0"/>
              <a:t>Deliverable 5</a:t>
            </a:r>
          </a:p>
        </p:txBody>
      </p:sp>
    </p:spTree>
    <p:extLst>
      <p:ext uri="{BB962C8B-B14F-4D97-AF65-F5344CB8AC3E}">
        <p14:creationId xmlns:p14="http://schemas.microsoft.com/office/powerpoint/2010/main" val="329826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8F4-6A36-1879-89CE-258B28925AAD}"/>
              </a:ext>
            </a:extLst>
          </p:cNvPr>
          <p:cNvSpPr>
            <a:spLocks noGrp="1"/>
          </p:cNvSpPr>
          <p:nvPr>
            <p:ph type="title"/>
          </p:nvPr>
        </p:nvSpPr>
        <p:spPr/>
        <p:txBody>
          <a:bodyPr/>
          <a:lstStyle/>
          <a:p>
            <a:r>
              <a:rPr lang="en-GB" dirty="0"/>
              <a:t>True North Surf Club</a:t>
            </a:r>
          </a:p>
        </p:txBody>
      </p:sp>
      <p:sp>
        <p:nvSpPr>
          <p:cNvPr id="3" name="Content Placeholder 2">
            <a:extLst>
              <a:ext uri="{FF2B5EF4-FFF2-40B4-BE49-F238E27FC236}">
                <a16:creationId xmlns:a16="http://schemas.microsoft.com/office/drawing/2014/main" id="{147420A6-9796-1EDE-2E20-C8777F774C5D}"/>
              </a:ext>
            </a:extLst>
          </p:cNvPr>
          <p:cNvSpPr>
            <a:spLocks noGrp="1"/>
          </p:cNvSpPr>
          <p:nvPr>
            <p:ph idx="1"/>
          </p:nvPr>
        </p:nvSpPr>
        <p:spPr>
          <a:xfrm>
            <a:off x="838200" y="1306286"/>
            <a:ext cx="10515600" cy="4870677"/>
          </a:xfrm>
        </p:spPr>
        <p:txBody>
          <a:bodyPr>
            <a:normAutofit/>
          </a:bodyPr>
          <a:lstStyle/>
          <a:p>
            <a:pPr marL="0" indent="0">
              <a:buNone/>
            </a:pPr>
            <a:r>
              <a:rPr lang="en-GB" sz="1600" dirty="0"/>
              <a:t>True North Surf Club is an independent Surf Club that is affiliated with Surfing England, and is based in North Tyneside.  They have recently approached us with the request to design and develop a slick, functional website for the surf club, which includes the following features:</a:t>
            </a:r>
          </a:p>
          <a:p>
            <a:r>
              <a:rPr lang="en-GB" sz="1600" dirty="0"/>
              <a:t>- A </a:t>
            </a:r>
            <a:r>
              <a:rPr lang="en-GB" sz="1600" b="1" dirty="0"/>
              <a:t>gallery page</a:t>
            </a:r>
            <a:r>
              <a:rPr lang="en-GB" sz="1600" dirty="0"/>
              <a:t> to showcase their images </a:t>
            </a:r>
            <a:r>
              <a:rPr lang="en-GB" sz="1600" dirty="0">
                <a:solidFill>
                  <a:srgbClr val="FF0000"/>
                </a:solidFill>
              </a:rPr>
              <a:t>(incl. image classification???)</a:t>
            </a:r>
            <a:r>
              <a:rPr lang="en-GB" sz="1600" dirty="0"/>
              <a:t>.</a:t>
            </a:r>
          </a:p>
          <a:p>
            <a:r>
              <a:rPr lang="en-GB" sz="1600" dirty="0"/>
              <a:t>- A </a:t>
            </a:r>
            <a:r>
              <a:rPr lang="en-GB" sz="1600" b="1" dirty="0"/>
              <a:t>contact form </a:t>
            </a:r>
            <a:r>
              <a:rPr lang="en-GB" sz="1600" dirty="0"/>
              <a:t>to provide a means of contacting the club.</a:t>
            </a:r>
          </a:p>
          <a:p>
            <a:r>
              <a:rPr lang="en-GB" sz="1600" dirty="0"/>
              <a:t>- A </a:t>
            </a:r>
            <a:r>
              <a:rPr lang="en-GB" sz="1600" b="1" dirty="0"/>
              <a:t>membership sign up page</a:t>
            </a:r>
            <a:r>
              <a:rPr lang="en-GB" sz="1600" dirty="0"/>
              <a:t>, allowing potential new members to sign up for membership.</a:t>
            </a:r>
          </a:p>
          <a:p>
            <a:r>
              <a:rPr lang="en-GB" sz="1600" dirty="0"/>
              <a:t>- An </a:t>
            </a:r>
            <a:r>
              <a:rPr lang="en-GB" sz="1600" b="1" dirty="0"/>
              <a:t>e-commerce page </a:t>
            </a:r>
            <a:r>
              <a:rPr lang="en-GB" sz="1600" dirty="0"/>
              <a:t>so that branded merchandise can be purchased from the club via the website.</a:t>
            </a:r>
          </a:p>
          <a:p>
            <a:r>
              <a:rPr lang="en-GB" sz="1600" dirty="0"/>
              <a:t>- A </a:t>
            </a:r>
            <a:r>
              <a:rPr lang="en-GB" sz="1600" b="1" dirty="0"/>
              <a:t>members only page </a:t>
            </a:r>
            <a:r>
              <a:rPr lang="en-GB" sz="1600" dirty="0"/>
              <a:t>to allow members of the club access to special information and discounts on the shop items.</a:t>
            </a:r>
            <a:endParaRPr lang="en-GB" sz="1600" b="1" dirty="0"/>
          </a:p>
          <a:p>
            <a:r>
              <a:rPr lang="en-GB" sz="1600" dirty="0"/>
              <a:t>The team assigned to fulfil these requests consists of 5 members: Ben Kelly, Adrian Kucia, Kalina Filipowicz, Edward Davies and Charlie Callister.</a:t>
            </a:r>
          </a:p>
          <a:p>
            <a:r>
              <a:rPr lang="en-GB" sz="1600" dirty="0"/>
              <a:t>The requirements for this project were largely gathered via the initial project brief, with further requirements, such as a minimalistic design, coming to light as we further investigated what the client’s needs truly required via a meeting with the client. This investigation process allowed us to refine the identified requirements even further, assessing that the client also required integration of a Google Form within the site, as well as a Google Calendar present in the members only page.</a:t>
            </a:r>
            <a:br>
              <a:rPr lang="en-GB" sz="1600" dirty="0"/>
            </a:br>
            <a:r>
              <a:rPr lang="en-GB" sz="1600" dirty="0"/>
              <a:t>Also included in the client meeting was the need for the senior members of the club to be easily able to update the page without requiring any knowledge of the website’s code.</a:t>
            </a:r>
            <a:endParaRPr lang="en-GB" dirty="0"/>
          </a:p>
          <a:p>
            <a:pPr marL="0" indent="0">
              <a:buNone/>
            </a:pPr>
            <a:endParaRPr lang="en-GB" dirty="0"/>
          </a:p>
        </p:txBody>
      </p:sp>
    </p:spTree>
    <p:extLst>
      <p:ext uri="{BB962C8B-B14F-4D97-AF65-F5344CB8AC3E}">
        <p14:creationId xmlns:p14="http://schemas.microsoft.com/office/powerpoint/2010/main" val="164600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Epic</a:t>
            </a:r>
          </a:p>
        </p:txBody>
      </p:sp>
      <p:graphicFrame>
        <p:nvGraphicFramePr>
          <p:cNvPr id="7" name="Content Placeholder 6">
            <a:extLst>
              <a:ext uri="{FF2B5EF4-FFF2-40B4-BE49-F238E27FC236}">
                <a16:creationId xmlns:a16="http://schemas.microsoft.com/office/drawing/2014/main" id="{10E00378-A2F0-EDC7-1352-86A627BEB981}"/>
              </a:ext>
            </a:extLst>
          </p:cNvPr>
          <p:cNvGraphicFramePr>
            <a:graphicFrameLocks/>
          </p:cNvGraphicFramePr>
          <p:nvPr>
            <p:extLst>
              <p:ext uri="{D42A27DB-BD31-4B8C-83A1-F6EECF244321}">
                <p14:modId xmlns:p14="http://schemas.microsoft.com/office/powerpoint/2010/main" val="2499720695"/>
              </p:ext>
            </p:extLst>
          </p:nvPr>
        </p:nvGraphicFramePr>
        <p:xfrm>
          <a:off x="759922" y="2308987"/>
          <a:ext cx="10672156" cy="2941066"/>
        </p:xfrm>
        <a:graphic>
          <a:graphicData uri="http://schemas.openxmlformats.org/drawingml/2006/table">
            <a:tbl>
              <a:tblPr firstRow="1" firstCol="1" bandRow="1"/>
              <a:tblGrid>
                <a:gridCol w="4522554">
                  <a:extLst>
                    <a:ext uri="{9D8B030D-6E8A-4147-A177-3AD203B41FA5}">
                      <a16:colId xmlns:a16="http://schemas.microsoft.com/office/drawing/2014/main" val="1807250856"/>
                    </a:ext>
                  </a:extLst>
                </a:gridCol>
                <a:gridCol w="6149602">
                  <a:extLst>
                    <a:ext uri="{9D8B030D-6E8A-4147-A177-3AD203B41FA5}">
                      <a16:colId xmlns:a16="http://schemas.microsoft.com/office/drawing/2014/main" val="2276761057"/>
                    </a:ext>
                  </a:extLst>
                </a:gridCol>
              </a:tblGrid>
              <a:tr h="0">
                <a:tc>
                  <a:txBody>
                    <a:bodyPr/>
                    <a:lstStyle/>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For: </a:t>
                      </a:r>
                      <a:r>
                        <a:rPr lang="en-GB" sz="2000" dirty="0">
                          <a:effectLst/>
                          <a:latin typeface="Azo Sans"/>
                          <a:ea typeface="SimSun" panose="02010600030101010101" pitchFamily="2" charset="-122"/>
                          <a:cs typeface="Calibri" panose="020F0502020204030204" pitchFamily="34" charset="0"/>
                        </a:rPr>
                        <a:t>[The user group]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Who:</a:t>
                      </a:r>
                      <a:r>
                        <a:rPr lang="en-GB" sz="2000" dirty="0">
                          <a:effectLst/>
                          <a:latin typeface="Azo Sans"/>
                          <a:ea typeface="SimSun" panose="02010600030101010101" pitchFamily="2" charset="-122"/>
                          <a:cs typeface="Calibri" panose="020F0502020204030204" pitchFamily="34" charset="0"/>
                        </a:rPr>
                        <a:t>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Our:</a:t>
                      </a:r>
                      <a:r>
                        <a:rPr lang="en-GB" sz="2000" dirty="0">
                          <a:effectLst/>
                          <a:latin typeface="Azo Sans"/>
                          <a:ea typeface="SimSun" panose="02010600030101010101" pitchFamily="2" charset="-122"/>
                          <a:cs typeface="Calibri" panose="020F0502020204030204" pitchFamily="34" charset="0"/>
                        </a:rPr>
                        <a:t> [Type of system]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Is a: </a:t>
                      </a:r>
                      <a:r>
                        <a:rPr lang="en-GB" sz="2000" dirty="0">
                          <a:effectLst/>
                          <a:latin typeface="Azo Sans"/>
                          <a:ea typeface="SimSun" panose="02010600030101010101" pitchFamily="2" charset="-122"/>
                          <a:cs typeface="Calibri" panose="020F0502020204030204" pitchFamily="34" charset="0"/>
                        </a:rPr>
                        <a:t>[Outline project idea]</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b="1" dirty="0">
                          <a:effectLst/>
                          <a:latin typeface="Azo Sans"/>
                          <a:ea typeface="SimSun" panose="02010600030101010101" pitchFamily="2" charset="-122"/>
                          <a:cs typeface="Calibri" panose="020F0502020204030204" pitchFamily="34" charset="0"/>
                        </a:rPr>
                        <a:t>That: </a:t>
                      </a:r>
                      <a:r>
                        <a:rPr lang="en-GB" sz="2000" dirty="0">
                          <a:effectLst/>
                          <a:latin typeface="Azo Sans"/>
                          <a:ea typeface="SimSun" panose="02010600030101010101" pitchFamily="2" charset="-122"/>
                          <a:cs typeface="Calibri" panose="020F0502020204030204" pitchFamily="34" charset="0"/>
                        </a:rPr>
                        <a:t>[How it solves the problem]</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True North Surf Club members and potential affiliates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Need to find out more about the club &amp; buy merch</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Website</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Is a hub for members of the surf club</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spcAft>
                          <a:spcPts val="1000"/>
                        </a:spcAft>
                      </a:pPr>
                      <a:r>
                        <a:rPr lang="en-GB" sz="2000" dirty="0">
                          <a:effectLst/>
                          <a:latin typeface="Azo Sans"/>
                          <a:ea typeface="SimSun" panose="02010600030101010101" pitchFamily="2" charset="-122"/>
                          <a:cs typeface="Calibri" panose="020F0502020204030204" pitchFamily="34" charset="0"/>
                        </a:rPr>
                        <a:t>Will provide information, show club images, provide a means of purchasing products and allow users to sign up for membership.</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187271789"/>
                  </a:ext>
                </a:extLst>
              </a:tr>
            </a:tbl>
          </a:graphicData>
        </a:graphic>
      </p:graphicFrame>
    </p:spTree>
    <p:extLst>
      <p:ext uri="{BB962C8B-B14F-4D97-AF65-F5344CB8AC3E}">
        <p14:creationId xmlns:p14="http://schemas.microsoft.com/office/powerpoint/2010/main" val="317041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B4F9-0101-6591-D59C-D34DF52B4F15}"/>
              </a:ext>
            </a:extLst>
          </p:cNvPr>
          <p:cNvSpPr>
            <a:spLocks noGrp="1"/>
          </p:cNvSpPr>
          <p:nvPr>
            <p:ph type="title"/>
          </p:nvPr>
        </p:nvSpPr>
        <p:spPr/>
        <p:txBody>
          <a:bodyPr/>
          <a:lstStyle/>
          <a:p>
            <a:r>
              <a:rPr lang="en-GB" dirty="0"/>
              <a:t>Slides 2&amp;3</a:t>
            </a:r>
          </a:p>
        </p:txBody>
      </p:sp>
      <p:sp>
        <p:nvSpPr>
          <p:cNvPr id="3" name="Content Placeholder 2">
            <a:extLst>
              <a:ext uri="{FF2B5EF4-FFF2-40B4-BE49-F238E27FC236}">
                <a16:creationId xmlns:a16="http://schemas.microsoft.com/office/drawing/2014/main" id="{30A2A010-B73B-B438-FD14-A003BD560D01}"/>
              </a:ext>
            </a:extLst>
          </p:cNvPr>
          <p:cNvSpPr>
            <a:spLocks noGrp="1"/>
          </p:cNvSpPr>
          <p:nvPr>
            <p:ph idx="1"/>
          </p:nvPr>
        </p:nvSpPr>
        <p:spPr>
          <a:xfrm>
            <a:off x="838200" y="1402673"/>
            <a:ext cx="10317480" cy="4853748"/>
          </a:xfrm>
        </p:spPr>
        <p:txBody>
          <a:bodyPr>
            <a:normAutofit lnSpcReduction="10000"/>
          </a:bodyPr>
          <a:lstStyle/>
          <a:p>
            <a:r>
              <a:rPr lang="en-GB" sz="1600" dirty="0"/>
              <a:t>- Team plan, outlining how features work together as a plan.</a:t>
            </a:r>
          </a:p>
          <a:p>
            <a:r>
              <a:rPr lang="en-GB" sz="1600" dirty="0"/>
              <a:t>- Plan should include:</a:t>
            </a:r>
          </a:p>
          <a:p>
            <a:pPr marL="0" indent="0">
              <a:buNone/>
            </a:pPr>
            <a:r>
              <a:rPr lang="en-GB" sz="1600" dirty="0"/>
              <a:t>The overall system in which we will be developing is a functioning, modern website that includes a sufficient level of security as well as various pages to match the various different requirements.  These pages can be compartmentalised into 5 different sections: a home </a:t>
            </a:r>
            <a:r>
              <a:rPr lang="en-GB" sz="1600"/>
              <a:t>page, a </a:t>
            </a:r>
            <a:r>
              <a:rPr lang="en-GB" sz="1600" dirty="0"/>
              <a:t>gallery page, a membership sign up page, a contact form, a members only page and </a:t>
            </a:r>
            <a:r>
              <a:rPr lang="en-GB" sz="1600"/>
              <a:t>a shop </a:t>
            </a:r>
            <a:r>
              <a:rPr lang="en-GB" sz="1600" dirty="0"/>
              <a:t>page.</a:t>
            </a:r>
          </a:p>
          <a:p>
            <a:pPr lvl="1"/>
            <a:r>
              <a:rPr lang="en-GB" sz="1600" dirty="0"/>
              <a:t>These pages can be split into various subsystems, which will be assigned to each member of the team.  The subsystems will be split as follows: Ben – Subsystem1, Adrian – Subsystem2, Kalina – Subsystem3, Edward – Subsystem4, Charlie – Subsystem5.</a:t>
            </a:r>
          </a:p>
          <a:p>
            <a:pPr lvl="1"/>
            <a:r>
              <a:rPr lang="en-GB" sz="1600" dirty="0"/>
              <a:t>The system will be tested continuously throughout the development process and logged accordingly, ensuring that  the system is robust enough for deployment.</a:t>
            </a:r>
          </a:p>
          <a:p>
            <a:pPr lvl="1"/>
            <a:r>
              <a:rPr lang="en-GB" sz="1600" dirty="0"/>
              <a:t>The subsystems will all possess standalone functionality but will integrate with each other on the site as required, creating a dynamic page that is visually pleasing to look at.</a:t>
            </a:r>
          </a:p>
          <a:p>
            <a:pPr lvl="1"/>
            <a:r>
              <a:rPr lang="en-GB" sz="1600" dirty="0"/>
              <a:t>In order for the development of the website to take place, certain software is required.  This includes an IDE to write the code in as well as a web server to host the PHP files on.  A database may also be necessary after correspondence with the client.</a:t>
            </a:r>
          </a:p>
          <a:p>
            <a:pPr lvl="1"/>
            <a:r>
              <a:rPr lang="en-GB" sz="1600" dirty="0"/>
              <a:t>Due to the nature of the website being in the public domain, we must ensure that the website’s security is up to standard so that the client’s data is never at risk.  This will be done by strictly following coding security standards to ensure no malicious attacks can take place.  Not only this, but as this website is being handed over to a client, we must ensure that it is of a sufficient quality, in terms of appearance as well as functionality.</a:t>
            </a:r>
          </a:p>
        </p:txBody>
      </p:sp>
      <p:sp>
        <p:nvSpPr>
          <p:cNvPr id="7" name="TextBox 6">
            <a:extLst>
              <a:ext uri="{FF2B5EF4-FFF2-40B4-BE49-F238E27FC236}">
                <a16:creationId xmlns:a16="http://schemas.microsoft.com/office/drawing/2014/main" id="{05A24002-B12A-D317-6FAA-3A3C99C62C50}"/>
              </a:ext>
            </a:extLst>
          </p:cNvPr>
          <p:cNvSpPr txBox="1"/>
          <p:nvPr/>
        </p:nvSpPr>
        <p:spPr>
          <a:xfrm>
            <a:off x="10726778" y="2828836"/>
            <a:ext cx="1254044" cy="600164"/>
          </a:xfrm>
          <a:prstGeom prst="rect">
            <a:avLst/>
          </a:prstGeom>
          <a:solidFill>
            <a:schemeClr val="bg1"/>
          </a:solidFill>
          <a:ln>
            <a:solidFill>
              <a:srgbClr val="FF0000"/>
            </a:solidFill>
          </a:ln>
        </p:spPr>
        <p:txBody>
          <a:bodyPr wrap="square" rtlCol="0">
            <a:spAutoFit/>
          </a:bodyPr>
          <a:lstStyle/>
          <a:p>
            <a:r>
              <a:rPr lang="en-GB" sz="1100" dirty="0">
                <a:solidFill>
                  <a:srgbClr val="FF0000"/>
                </a:solidFill>
              </a:rPr>
              <a:t>Change these subsystem names once allocated</a:t>
            </a:r>
          </a:p>
        </p:txBody>
      </p:sp>
      <p:cxnSp>
        <p:nvCxnSpPr>
          <p:cNvPr id="9" name="Straight Arrow Connector 8">
            <a:extLst>
              <a:ext uri="{FF2B5EF4-FFF2-40B4-BE49-F238E27FC236}">
                <a16:creationId xmlns:a16="http://schemas.microsoft.com/office/drawing/2014/main" id="{A7DB05C4-C142-BDE4-E1B9-A919C66B8144}"/>
              </a:ext>
            </a:extLst>
          </p:cNvPr>
          <p:cNvCxnSpPr>
            <a:cxnSpLocks/>
            <a:stCxn id="7" idx="1"/>
          </p:cNvCxnSpPr>
          <p:nvPr/>
        </p:nvCxnSpPr>
        <p:spPr>
          <a:xfrm flipH="1">
            <a:off x="9509760" y="3128918"/>
            <a:ext cx="12170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95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Slide 4</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238904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#1 – Ricky Smith</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830997"/>
          </a:xfrm>
          <a:prstGeom prst="rect">
            <a:avLst/>
          </a:prstGeom>
          <a:noFill/>
        </p:spPr>
        <p:txBody>
          <a:bodyPr wrap="square" rtlCol="0">
            <a:spAutoFit/>
          </a:bodyPr>
          <a:lstStyle/>
          <a:p>
            <a:pPr algn="ctr"/>
            <a:r>
              <a:rPr lang="en-GB" sz="2400" dirty="0"/>
              <a:t>“I love anything and everything outdoors! I’m always looking for new adventures to go on, or exciting things to do!”</a:t>
            </a:r>
          </a:p>
        </p:txBody>
      </p:sp>
      <p:sp>
        <p:nvSpPr>
          <p:cNvPr id="12" name="TextBox 11">
            <a:extLst>
              <a:ext uri="{FF2B5EF4-FFF2-40B4-BE49-F238E27FC236}">
                <a16:creationId xmlns:a16="http://schemas.microsoft.com/office/drawing/2014/main" id="{7EBC4939-FF5F-8A65-84C9-BC242C5C6090}"/>
              </a:ext>
            </a:extLst>
          </p:cNvPr>
          <p:cNvSpPr txBox="1"/>
          <p:nvPr/>
        </p:nvSpPr>
        <p:spPr>
          <a:xfrm>
            <a:off x="9339296" y="4555408"/>
            <a:ext cx="2618912" cy="1600438"/>
          </a:xfrm>
          <a:prstGeom prst="rect">
            <a:avLst/>
          </a:prstGeom>
          <a:noFill/>
        </p:spPr>
        <p:txBody>
          <a:bodyPr wrap="square" rtlCol="0">
            <a:spAutoFit/>
          </a:bodyPr>
          <a:lstStyle/>
          <a:p>
            <a:r>
              <a:rPr lang="en-GB" b="1" dirty="0"/>
              <a:t>TECHNOLOGY USE</a:t>
            </a:r>
          </a:p>
          <a:p>
            <a:endParaRPr lang="en-GB" sz="1600" b="1" dirty="0"/>
          </a:p>
          <a:p>
            <a:pPr marL="285750" indent="-285750">
              <a:buFontTx/>
              <a:buChar char="-"/>
            </a:pPr>
            <a:r>
              <a:rPr lang="en-GB" sz="1600" dirty="0"/>
              <a:t>iPhone 8</a:t>
            </a:r>
          </a:p>
          <a:p>
            <a:pPr marL="285750" indent="-285750">
              <a:buFontTx/>
              <a:buChar char="-"/>
            </a:pPr>
            <a:r>
              <a:rPr lang="en-GB" sz="1600" dirty="0"/>
              <a:t>Amazon</a:t>
            </a:r>
          </a:p>
          <a:p>
            <a:pPr marL="285750" indent="-285750">
              <a:buFontTx/>
              <a:buChar char="-"/>
            </a:pPr>
            <a:r>
              <a:rPr lang="en-GB" sz="1600" dirty="0"/>
              <a:t>Netflix</a:t>
            </a:r>
          </a:p>
          <a:p>
            <a:pPr marL="285750" indent="-285750">
              <a:buFontTx/>
              <a:buChar char="-"/>
            </a:pPr>
            <a:r>
              <a:rPr lang="en-GB" sz="1600" dirty="0"/>
              <a:t>Fitbit</a:t>
            </a:r>
          </a:p>
        </p:txBody>
      </p:sp>
      <p:sp>
        <p:nvSpPr>
          <p:cNvPr id="13" name="TextBox 12">
            <a:extLst>
              <a:ext uri="{FF2B5EF4-FFF2-40B4-BE49-F238E27FC236}">
                <a16:creationId xmlns:a16="http://schemas.microsoft.com/office/drawing/2014/main" id="{F4D51048-93C1-87F1-30C2-C79ABAE0CC39}"/>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14" name="TextBox 13">
            <a:extLst>
              <a:ext uri="{FF2B5EF4-FFF2-40B4-BE49-F238E27FC236}">
                <a16:creationId xmlns:a16="http://schemas.microsoft.com/office/drawing/2014/main" id="{3E323257-A3AF-1563-23C3-9EE4F286898A}"/>
              </a:ext>
            </a:extLst>
          </p:cNvPr>
          <p:cNvSpPr txBox="1"/>
          <p:nvPr/>
        </p:nvSpPr>
        <p:spPr>
          <a:xfrm>
            <a:off x="-1" y="3212564"/>
            <a:ext cx="2852693" cy="369332"/>
          </a:xfrm>
          <a:prstGeom prst="rect">
            <a:avLst/>
          </a:prstGeom>
          <a:noFill/>
        </p:spPr>
        <p:txBody>
          <a:bodyPr wrap="square" rtlCol="0">
            <a:spAutoFit/>
          </a:bodyPr>
          <a:lstStyle/>
          <a:p>
            <a:r>
              <a:rPr lang="en-GB" b="1" dirty="0"/>
              <a:t>DEMOGRAPHICS</a:t>
            </a:r>
          </a:p>
        </p:txBody>
      </p:sp>
      <p:sp>
        <p:nvSpPr>
          <p:cNvPr id="16" name="Rectangle 15">
            <a:extLst>
              <a:ext uri="{FF2B5EF4-FFF2-40B4-BE49-F238E27FC236}">
                <a16:creationId xmlns:a16="http://schemas.microsoft.com/office/drawing/2014/main" id="{48F70743-B00C-8DD3-C613-190EB6873BFA}"/>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60A4827-D120-3698-B1E9-572B32282D09}"/>
              </a:ext>
            </a:extLst>
          </p:cNvPr>
          <p:cNvSpPr/>
          <p:nvPr/>
        </p:nvSpPr>
        <p:spPr>
          <a:xfrm>
            <a:off x="9619477" y="2895302"/>
            <a:ext cx="1338084"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D92019-AE82-F1DD-C5D7-0BF617007B13}"/>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6BFEB69-7ABB-5384-E82F-A5BF0DD68334}"/>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6505EB9-F131-0BBC-8641-DAA3CC1E0957}"/>
              </a:ext>
            </a:extLst>
          </p:cNvPr>
          <p:cNvSpPr/>
          <p:nvPr/>
        </p:nvSpPr>
        <p:spPr>
          <a:xfrm>
            <a:off x="9619475" y="3566204"/>
            <a:ext cx="2222005" cy="24863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C7F06A84-05E0-8F76-B8CD-2312C2DFF347}"/>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8E4BE8E-7570-1E70-C978-8786EC5FB968}"/>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18B7973C-341A-4356-7DB8-E793FD9D01ED}"/>
              </a:ext>
            </a:extLst>
          </p:cNvPr>
          <p:cNvSpPr/>
          <p:nvPr/>
        </p:nvSpPr>
        <p:spPr>
          <a:xfrm>
            <a:off x="9619475" y="4197394"/>
            <a:ext cx="621806"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2BF517D-E569-92F5-A148-4A068F45510C}"/>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9300E62-9AAD-2229-5264-E29F0A30CB9B}"/>
              </a:ext>
            </a:extLst>
          </p:cNvPr>
          <p:cNvSpPr txBox="1"/>
          <p:nvPr/>
        </p:nvSpPr>
        <p:spPr>
          <a:xfrm>
            <a:off x="2618910" y="2043058"/>
            <a:ext cx="6720389" cy="4893647"/>
          </a:xfrm>
          <a:prstGeom prst="rect">
            <a:avLst/>
          </a:prstGeom>
          <a:noFill/>
        </p:spPr>
        <p:txBody>
          <a:bodyPr wrap="square" rtlCol="0">
            <a:spAutoFit/>
          </a:bodyPr>
          <a:lstStyle/>
          <a:p>
            <a:r>
              <a:rPr lang="en-GB" sz="1600" b="1" dirty="0"/>
              <a:t>About Ricky</a:t>
            </a:r>
          </a:p>
          <a:p>
            <a:endParaRPr lang="en-GB" sz="1600" dirty="0"/>
          </a:p>
          <a:p>
            <a:r>
              <a:rPr lang="en-GB" sz="1400" dirty="0"/>
              <a:t>Ricky is a 38-year-old rock climbing instructor who is known for his adventurous and spontaneous nature. Despite his love for outdoor activities and adrenaline rushes, he struggles with technology and is not very tech-savvy. As a rock climbing instructor, he inspires others to conquer their fears and push their limits while also enjoying the beauty of nature.</a:t>
            </a:r>
          </a:p>
          <a:p>
            <a:endParaRPr lang="en-GB" sz="1600" dirty="0"/>
          </a:p>
          <a:p>
            <a:r>
              <a:rPr lang="en-GB" sz="1600" b="1" dirty="0"/>
              <a:t>What types of websites/apps does Ricky use regularly?</a:t>
            </a:r>
          </a:p>
          <a:p>
            <a:endParaRPr lang="en-GB" sz="1600" dirty="0"/>
          </a:p>
          <a:p>
            <a:r>
              <a:rPr lang="en-GB" sz="1400" dirty="0"/>
              <a:t>Ricky does not spend too much time on the internet or his phone, as he is usually doing something outdoors. He does however, use Amazon to purchase various items for his rock-climbing job so he is somewhat familiar with e-commerce sites.  He also enjoys watching Netflix on his mobile phone whilst travelling on the train to and from work.  Due to his active lifestyle, Ricky also owns a Fitbit to track his movement goals.</a:t>
            </a:r>
          </a:p>
          <a:p>
            <a:endParaRPr lang="en-GB" sz="1600" dirty="0"/>
          </a:p>
          <a:p>
            <a:r>
              <a:rPr lang="en-GB" sz="1600" b="1" dirty="0"/>
              <a:t>Requirements</a:t>
            </a:r>
            <a:endParaRPr lang="en-GB" sz="1600" dirty="0"/>
          </a:p>
          <a:p>
            <a:endParaRPr lang="en-GB" sz="1600" dirty="0"/>
          </a:p>
          <a:p>
            <a:r>
              <a:rPr lang="en-GB" sz="1400" dirty="0"/>
              <a:t>Ricky requires a site he uses to not be overly complicated, as to not frustrate him if he can’t find what he is looking for on the site.  He likes Amazon and Netflix because </a:t>
            </a:r>
            <a:r>
              <a:rPr lang="en-GB" sz="1400"/>
              <a:t>their designs are </a:t>
            </a:r>
            <a:r>
              <a:rPr lang="en-GB" sz="1400" dirty="0"/>
              <a:t>clean and intuitive.</a:t>
            </a:r>
            <a:r>
              <a:rPr lang="en-GB" sz="1600" b="1" dirty="0"/>
              <a:t> </a:t>
            </a:r>
          </a:p>
        </p:txBody>
      </p:sp>
      <p:graphicFrame>
        <p:nvGraphicFramePr>
          <p:cNvPr id="27" name="Table 27">
            <a:extLst>
              <a:ext uri="{FF2B5EF4-FFF2-40B4-BE49-F238E27FC236}">
                <a16:creationId xmlns:a16="http://schemas.microsoft.com/office/drawing/2014/main" id="{92E15D58-B8D5-9B6B-BA00-D5D35C1A4804}"/>
              </a:ext>
            </a:extLst>
          </p:cNvPr>
          <p:cNvGraphicFramePr>
            <a:graphicFrameLocks noGrp="1"/>
          </p:cNvGraphicFramePr>
          <p:nvPr>
            <p:extLst>
              <p:ext uri="{D42A27DB-BD31-4B8C-83A1-F6EECF244321}">
                <p14:modId xmlns:p14="http://schemas.microsoft.com/office/powerpoint/2010/main" val="1670959777"/>
              </p:ext>
            </p:extLst>
          </p:nvPr>
        </p:nvGraphicFramePr>
        <p:xfrm>
          <a:off x="-1" y="3841043"/>
          <a:ext cx="2730316" cy="1793415"/>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b="1" dirty="0"/>
                        <a:t>Age:</a:t>
                      </a:r>
                    </a:p>
                  </a:txBody>
                  <a:tcPr/>
                </a:tc>
                <a:tc>
                  <a:txBody>
                    <a:bodyPr/>
                    <a:lstStyle/>
                    <a:p>
                      <a:pPr algn="ctr"/>
                      <a:r>
                        <a:rPr lang="en-GB" dirty="0"/>
                        <a:t>38</a:t>
                      </a:r>
                    </a:p>
                  </a:txBody>
                  <a:tcPr/>
                </a:tc>
                <a:extLst>
                  <a:ext uri="{0D108BD9-81ED-4DB2-BD59-A6C34878D82A}">
                    <a16:rowId xmlns:a16="http://schemas.microsoft.com/office/drawing/2014/main" val="3194419147"/>
                  </a:ext>
                </a:extLst>
              </a:tr>
              <a:tr h="425085">
                <a:tc>
                  <a:txBody>
                    <a:bodyPr/>
                    <a:lstStyle/>
                    <a:p>
                      <a:r>
                        <a:rPr lang="en-GB" sz="1600" b="1" dirty="0"/>
                        <a:t>Job: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Rock-climbing instructor</a:t>
                      </a:r>
                    </a:p>
                  </a:txBody>
                  <a:tcPr/>
                </a:tc>
                <a:extLst>
                  <a:ext uri="{0D108BD9-81ED-4DB2-BD59-A6C34878D82A}">
                    <a16:rowId xmlns:a16="http://schemas.microsoft.com/office/drawing/2014/main" val="2747056949"/>
                  </a:ext>
                </a:extLst>
              </a:tr>
              <a:tr h="425085">
                <a:tc>
                  <a:txBody>
                    <a:bodyPr/>
                    <a:lstStyle/>
                    <a:p>
                      <a:r>
                        <a:rPr lang="en-GB" sz="1600" b="1" dirty="0"/>
                        <a:t>Location:</a:t>
                      </a:r>
                    </a:p>
                  </a:txBody>
                  <a:tcPr/>
                </a:tc>
                <a:tc>
                  <a:txBody>
                    <a:bodyPr/>
                    <a:lstStyle/>
                    <a:p>
                      <a:pPr algn="ctr"/>
                      <a:r>
                        <a:rPr lang="en-GB" sz="1400" dirty="0"/>
                        <a:t>Whitley Bay</a:t>
                      </a:r>
                    </a:p>
                  </a:txBody>
                  <a:tcPr/>
                </a:tc>
                <a:extLst>
                  <a:ext uri="{0D108BD9-81ED-4DB2-BD59-A6C34878D82A}">
                    <a16:rowId xmlns:a16="http://schemas.microsoft.com/office/drawing/2014/main" val="2597114541"/>
                  </a:ext>
                </a:extLst>
              </a:tr>
              <a:tr h="425085">
                <a:tc>
                  <a:txBody>
                    <a:bodyPr/>
                    <a:lstStyle/>
                    <a:p>
                      <a:r>
                        <a:rPr lang="en-GB" sz="1600" b="1" dirty="0"/>
                        <a:t>Salary(£-£££)</a:t>
                      </a:r>
                    </a:p>
                  </a:txBody>
                  <a:tcPr/>
                </a:tc>
                <a:tc>
                  <a:txBody>
                    <a:bodyPr/>
                    <a:lstStyle/>
                    <a:p>
                      <a:pPr algn="ctr"/>
                      <a:r>
                        <a:rPr lang="en-GB" dirty="0"/>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103463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a:xfrm>
            <a:off x="0" y="0"/>
            <a:ext cx="12192000" cy="612559"/>
          </a:xfrm>
          <a:solidFill>
            <a:srgbClr val="00B0F0"/>
          </a:solidFill>
        </p:spPr>
        <p:txBody>
          <a:bodyPr>
            <a:noAutofit/>
          </a:bodyPr>
          <a:lstStyle/>
          <a:p>
            <a:r>
              <a:rPr lang="en-GB" sz="3600" b="1" dirty="0"/>
              <a:t>Persona #? –  Use this template if u want</a:t>
            </a:r>
          </a:p>
        </p:txBody>
      </p:sp>
      <p:pic>
        <p:nvPicPr>
          <p:cNvPr id="5" name="Picture 4">
            <a:extLst>
              <a:ext uri="{FF2B5EF4-FFF2-40B4-BE49-F238E27FC236}">
                <a16:creationId xmlns:a16="http://schemas.microsoft.com/office/drawing/2014/main" id="{FE4B4403-3364-6519-34BF-FCA656774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12558"/>
            <a:ext cx="2618913" cy="2618913"/>
          </a:xfrm>
          <a:prstGeom prst="rect">
            <a:avLst/>
          </a:prstGeom>
        </p:spPr>
      </p:pic>
      <p:sp>
        <p:nvSpPr>
          <p:cNvPr id="8" name="Rectangle 7">
            <a:extLst>
              <a:ext uri="{FF2B5EF4-FFF2-40B4-BE49-F238E27FC236}">
                <a16:creationId xmlns:a16="http://schemas.microsoft.com/office/drawing/2014/main" id="{AC266FDD-C9D3-BF6A-5DF1-89FC8C79EEBF}"/>
              </a:ext>
            </a:extLst>
          </p:cNvPr>
          <p:cNvSpPr/>
          <p:nvPr/>
        </p:nvSpPr>
        <p:spPr>
          <a:xfrm>
            <a:off x="2618912" y="612558"/>
            <a:ext cx="9573088" cy="1509206"/>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160B7C3E-DAF8-279E-8BDE-99E94228AC5F}"/>
              </a:ext>
            </a:extLst>
          </p:cNvPr>
          <p:cNvSpPr/>
          <p:nvPr/>
        </p:nvSpPr>
        <p:spPr>
          <a:xfrm>
            <a:off x="-1" y="3231470"/>
            <a:ext cx="2618913" cy="3626529"/>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itle 1">
            <a:extLst>
              <a:ext uri="{FF2B5EF4-FFF2-40B4-BE49-F238E27FC236}">
                <a16:creationId xmlns:a16="http://schemas.microsoft.com/office/drawing/2014/main" id="{C25BE1C6-A73A-F00E-BEBF-12712E3BCF31}"/>
              </a:ext>
            </a:extLst>
          </p:cNvPr>
          <p:cNvSpPr txBox="1">
            <a:spLocks/>
          </p:cNvSpPr>
          <p:nvPr/>
        </p:nvSpPr>
        <p:spPr>
          <a:xfrm>
            <a:off x="9339308" y="2117325"/>
            <a:ext cx="2852691" cy="4740673"/>
          </a:xfrm>
          <a:prstGeom prst="rect">
            <a:avLst/>
          </a:prstGeom>
          <a:solidFill>
            <a:srgbClr val="00B0F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3600" b="1" dirty="0"/>
          </a:p>
        </p:txBody>
      </p:sp>
      <p:sp>
        <p:nvSpPr>
          <p:cNvPr id="11" name="TextBox 10">
            <a:extLst>
              <a:ext uri="{FF2B5EF4-FFF2-40B4-BE49-F238E27FC236}">
                <a16:creationId xmlns:a16="http://schemas.microsoft.com/office/drawing/2014/main" id="{BAF23709-3998-DBEF-63FC-6A01732D56C4}"/>
              </a:ext>
            </a:extLst>
          </p:cNvPr>
          <p:cNvSpPr txBox="1"/>
          <p:nvPr/>
        </p:nvSpPr>
        <p:spPr>
          <a:xfrm>
            <a:off x="2618912" y="875269"/>
            <a:ext cx="9573087" cy="461665"/>
          </a:xfrm>
          <a:prstGeom prst="rect">
            <a:avLst/>
          </a:prstGeom>
          <a:noFill/>
        </p:spPr>
        <p:txBody>
          <a:bodyPr wrap="square" rtlCol="0">
            <a:spAutoFit/>
          </a:bodyPr>
          <a:lstStyle/>
          <a:p>
            <a:pPr algn="ctr"/>
            <a:r>
              <a:rPr lang="en-GB" sz="2400" dirty="0"/>
              <a:t>“Quote”</a:t>
            </a:r>
          </a:p>
        </p:txBody>
      </p:sp>
      <p:sp>
        <p:nvSpPr>
          <p:cNvPr id="6" name="TextBox 5">
            <a:extLst>
              <a:ext uri="{FF2B5EF4-FFF2-40B4-BE49-F238E27FC236}">
                <a16:creationId xmlns:a16="http://schemas.microsoft.com/office/drawing/2014/main" id="{699A2C71-E038-3716-EC90-1DE1752BBE02}"/>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7" name="TextBox 6">
            <a:extLst>
              <a:ext uri="{FF2B5EF4-FFF2-40B4-BE49-F238E27FC236}">
                <a16:creationId xmlns:a16="http://schemas.microsoft.com/office/drawing/2014/main" id="{1CC8FE20-9909-B70E-4BF3-1677B97E4E33}"/>
              </a:ext>
            </a:extLst>
          </p:cNvPr>
          <p:cNvSpPr txBox="1"/>
          <p:nvPr/>
        </p:nvSpPr>
        <p:spPr>
          <a:xfrm>
            <a:off x="9339307" y="4687410"/>
            <a:ext cx="2852693" cy="369332"/>
          </a:xfrm>
          <a:prstGeom prst="rect">
            <a:avLst/>
          </a:prstGeom>
          <a:noFill/>
        </p:spPr>
        <p:txBody>
          <a:bodyPr wrap="square" rtlCol="0">
            <a:spAutoFit/>
          </a:bodyPr>
          <a:lstStyle/>
          <a:p>
            <a:r>
              <a:rPr lang="en-GB" b="1" dirty="0"/>
              <a:t>DEMOGRAPHICS</a:t>
            </a:r>
          </a:p>
        </p:txBody>
      </p:sp>
      <p:sp>
        <p:nvSpPr>
          <p:cNvPr id="12" name="Rectangle 11">
            <a:extLst>
              <a:ext uri="{FF2B5EF4-FFF2-40B4-BE49-F238E27FC236}">
                <a16:creationId xmlns:a16="http://schemas.microsoft.com/office/drawing/2014/main" id="{6D7E0590-B348-493F-11C7-B28C7A56467D}"/>
              </a:ext>
            </a:extLst>
          </p:cNvPr>
          <p:cNvSpPr/>
          <p:nvPr/>
        </p:nvSpPr>
        <p:spPr>
          <a:xfrm>
            <a:off x="9619477" y="2899740"/>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F675DD2-9704-879B-5AF0-B436AA58C3CE}"/>
              </a:ext>
            </a:extLst>
          </p:cNvPr>
          <p:cNvSpPr/>
          <p:nvPr/>
        </p:nvSpPr>
        <p:spPr>
          <a:xfrm>
            <a:off x="9619476" y="2897521"/>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9E5908FE-343B-04F9-F43B-993AEC81FFBA}"/>
              </a:ext>
            </a:extLst>
          </p:cNvPr>
          <p:cNvSpPr/>
          <p:nvPr/>
        </p:nvSpPr>
        <p:spPr>
          <a:xfrm>
            <a:off x="9619476" y="2897521"/>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7615790-D6F5-21EB-047C-AD6054C715C7}"/>
              </a:ext>
            </a:extLst>
          </p:cNvPr>
          <p:cNvSpPr/>
          <p:nvPr/>
        </p:nvSpPr>
        <p:spPr>
          <a:xfrm>
            <a:off x="9619476" y="3566204"/>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D3467A3-CFB1-9444-D72A-76AA5D7FDFCD}"/>
              </a:ext>
            </a:extLst>
          </p:cNvPr>
          <p:cNvSpPr/>
          <p:nvPr/>
        </p:nvSpPr>
        <p:spPr>
          <a:xfrm>
            <a:off x="9619475" y="3563985"/>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F3FA07D-086A-82FF-299B-B9B1876824D0}"/>
              </a:ext>
            </a:extLst>
          </p:cNvPr>
          <p:cNvSpPr/>
          <p:nvPr/>
        </p:nvSpPr>
        <p:spPr>
          <a:xfrm>
            <a:off x="9619475" y="3563985"/>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3E442CE0-7BEC-B4E4-2FE3-AC425E0D026E}"/>
              </a:ext>
            </a:extLst>
          </p:cNvPr>
          <p:cNvSpPr/>
          <p:nvPr/>
        </p:nvSpPr>
        <p:spPr>
          <a:xfrm>
            <a:off x="9619475" y="4199613"/>
            <a:ext cx="2292350" cy="250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BB7661-A08E-CE30-DE16-556AE291AAFA}"/>
              </a:ext>
            </a:extLst>
          </p:cNvPr>
          <p:cNvSpPr/>
          <p:nvPr/>
        </p:nvSpPr>
        <p:spPr>
          <a:xfrm>
            <a:off x="9619474" y="4197394"/>
            <a:ext cx="1614875" cy="250855"/>
          </a:xfrm>
          <a:prstGeom prst="rect">
            <a:avLst/>
          </a:prstGeom>
          <a:solidFill>
            <a:srgbClr val="C1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6367F91-BDC0-3721-D87E-709C2757B74D}"/>
              </a:ext>
            </a:extLst>
          </p:cNvPr>
          <p:cNvSpPr/>
          <p:nvPr/>
        </p:nvSpPr>
        <p:spPr>
          <a:xfrm>
            <a:off x="9619474" y="4197394"/>
            <a:ext cx="2292350" cy="2508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834B26B9-9EA5-0DA5-4341-AB63A4347D5D}"/>
              </a:ext>
            </a:extLst>
          </p:cNvPr>
          <p:cNvSpPr txBox="1"/>
          <p:nvPr/>
        </p:nvSpPr>
        <p:spPr>
          <a:xfrm>
            <a:off x="9339306" y="2117325"/>
            <a:ext cx="2852693" cy="2062103"/>
          </a:xfrm>
          <a:prstGeom prst="rect">
            <a:avLst/>
          </a:prstGeom>
          <a:noFill/>
        </p:spPr>
        <p:txBody>
          <a:bodyPr wrap="square" rtlCol="0">
            <a:spAutoFit/>
          </a:bodyPr>
          <a:lstStyle/>
          <a:p>
            <a:r>
              <a:rPr lang="en-GB" b="1" dirty="0"/>
              <a:t>KNOWLEDGE AND SKILLS</a:t>
            </a:r>
          </a:p>
          <a:p>
            <a:endParaRPr lang="en-GB" sz="1200" dirty="0"/>
          </a:p>
          <a:p>
            <a:r>
              <a:rPr lang="en-GB" sz="1400" dirty="0"/>
              <a:t>Interest in surfing</a:t>
            </a:r>
          </a:p>
          <a:p>
            <a:endParaRPr lang="en-GB" sz="1400" dirty="0"/>
          </a:p>
          <a:p>
            <a:endParaRPr lang="en-GB" sz="1400" dirty="0"/>
          </a:p>
          <a:p>
            <a:r>
              <a:rPr lang="en-GB" sz="1400" dirty="0"/>
              <a:t>Spontaneity</a:t>
            </a:r>
          </a:p>
          <a:p>
            <a:endParaRPr lang="en-GB" sz="1400" dirty="0"/>
          </a:p>
          <a:p>
            <a:endParaRPr lang="en-GB" sz="1400" dirty="0"/>
          </a:p>
          <a:p>
            <a:r>
              <a:rPr lang="en-GB" sz="1400" dirty="0"/>
              <a:t>Technology Literacy </a:t>
            </a:r>
            <a:endParaRPr lang="en-GB" sz="1200" dirty="0"/>
          </a:p>
        </p:txBody>
      </p:sp>
      <p:sp>
        <p:nvSpPr>
          <p:cNvPr id="23" name="TextBox 22">
            <a:extLst>
              <a:ext uri="{FF2B5EF4-FFF2-40B4-BE49-F238E27FC236}">
                <a16:creationId xmlns:a16="http://schemas.microsoft.com/office/drawing/2014/main" id="{2DE3F48C-D42F-078A-34DF-C0FF1F5729E8}"/>
              </a:ext>
            </a:extLst>
          </p:cNvPr>
          <p:cNvSpPr txBox="1"/>
          <p:nvPr/>
        </p:nvSpPr>
        <p:spPr>
          <a:xfrm>
            <a:off x="-2" y="3231468"/>
            <a:ext cx="2618912" cy="861774"/>
          </a:xfrm>
          <a:prstGeom prst="rect">
            <a:avLst/>
          </a:prstGeom>
          <a:noFill/>
        </p:spPr>
        <p:txBody>
          <a:bodyPr wrap="square" rtlCol="0">
            <a:spAutoFit/>
          </a:bodyPr>
          <a:lstStyle/>
          <a:p>
            <a:r>
              <a:rPr lang="en-GB" b="1" dirty="0"/>
              <a:t>TECHNOLOGY USE</a:t>
            </a:r>
          </a:p>
          <a:p>
            <a:endParaRPr lang="en-GB" sz="1600" b="1" dirty="0"/>
          </a:p>
          <a:p>
            <a:r>
              <a:rPr lang="en-GB" sz="1600" dirty="0"/>
              <a:t>Words</a:t>
            </a:r>
          </a:p>
        </p:txBody>
      </p:sp>
      <p:sp>
        <p:nvSpPr>
          <p:cNvPr id="24" name="TextBox 23">
            <a:extLst>
              <a:ext uri="{FF2B5EF4-FFF2-40B4-BE49-F238E27FC236}">
                <a16:creationId xmlns:a16="http://schemas.microsoft.com/office/drawing/2014/main" id="{B91B9AD3-79BB-20FA-F5B5-34B234A8BCD4}"/>
              </a:ext>
            </a:extLst>
          </p:cNvPr>
          <p:cNvSpPr txBox="1"/>
          <p:nvPr/>
        </p:nvSpPr>
        <p:spPr>
          <a:xfrm>
            <a:off x="2618910" y="2117325"/>
            <a:ext cx="6720389" cy="4770537"/>
          </a:xfrm>
          <a:prstGeom prst="rect">
            <a:avLst/>
          </a:prstGeom>
          <a:noFill/>
        </p:spPr>
        <p:txBody>
          <a:bodyPr wrap="square" rtlCol="0">
            <a:spAutoFit/>
          </a:bodyPr>
          <a:lstStyle/>
          <a:p>
            <a:r>
              <a:rPr lang="en-GB" sz="1600" b="1" dirty="0"/>
              <a:t>About </a:t>
            </a:r>
            <a:r>
              <a:rPr lang="en-GB" sz="1600" b="1" dirty="0">
                <a:solidFill>
                  <a:srgbClr val="FF0000"/>
                </a:solidFill>
              </a:rPr>
              <a:t>???</a:t>
            </a:r>
            <a:endParaRPr lang="en-GB" sz="1600" dirty="0"/>
          </a:p>
          <a:p>
            <a:pPr>
              <a:lnSpc>
                <a:spcPct val="200000"/>
              </a:lnSpc>
            </a:pPr>
            <a:r>
              <a:rPr lang="en-GB" sz="1600" dirty="0"/>
              <a:t>Words</a:t>
            </a:r>
          </a:p>
          <a:p>
            <a:endParaRPr lang="en-GB" sz="1600" dirty="0"/>
          </a:p>
          <a:p>
            <a:endParaRPr lang="en-GB" sz="1600" dirty="0"/>
          </a:p>
          <a:p>
            <a:endParaRPr lang="en-GB" sz="1600" dirty="0"/>
          </a:p>
          <a:p>
            <a:pPr>
              <a:lnSpc>
                <a:spcPct val="200000"/>
              </a:lnSpc>
            </a:pPr>
            <a:r>
              <a:rPr lang="en-GB" sz="1600" b="1" dirty="0"/>
              <a:t>What types of websites does </a:t>
            </a:r>
            <a:r>
              <a:rPr lang="en-GB" sz="1600" b="1" dirty="0">
                <a:solidFill>
                  <a:srgbClr val="FF0000"/>
                </a:solidFill>
              </a:rPr>
              <a:t>???</a:t>
            </a:r>
            <a:r>
              <a:rPr lang="en-GB" sz="1600" b="1" dirty="0"/>
              <a:t> use regularly?</a:t>
            </a:r>
            <a:endParaRPr lang="en-GB" sz="1600" dirty="0"/>
          </a:p>
          <a:p>
            <a:pPr>
              <a:lnSpc>
                <a:spcPct val="200000"/>
              </a:lnSpc>
            </a:pPr>
            <a:r>
              <a:rPr lang="en-GB" sz="1600" dirty="0"/>
              <a:t>Words</a:t>
            </a:r>
          </a:p>
          <a:p>
            <a:endParaRPr lang="en-GB" sz="1600" dirty="0"/>
          </a:p>
          <a:p>
            <a:endParaRPr lang="en-GB" sz="1600" dirty="0"/>
          </a:p>
          <a:p>
            <a:endParaRPr lang="en-GB" sz="1600" dirty="0"/>
          </a:p>
          <a:p>
            <a:r>
              <a:rPr lang="en-GB" sz="1600" b="1" dirty="0"/>
              <a:t>Requirements</a:t>
            </a:r>
            <a:endParaRPr lang="en-GB" sz="1600" dirty="0"/>
          </a:p>
          <a:p>
            <a:pPr>
              <a:lnSpc>
                <a:spcPct val="200000"/>
              </a:lnSpc>
            </a:pPr>
            <a:r>
              <a:rPr lang="en-GB" sz="1600" dirty="0"/>
              <a:t>Words</a:t>
            </a:r>
          </a:p>
          <a:p>
            <a:endParaRPr lang="en-GB" sz="1600" dirty="0"/>
          </a:p>
          <a:p>
            <a:endParaRPr lang="en-GB" sz="1600" dirty="0"/>
          </a:p>
          <a:p>
            <a:r>
              <a:rPr lang="en-GB" sz="1600" b="1" dirty="0"/>
              <a:t> </a:t>
            </a:r>
          </a:p>
        </p:txBody>
      </p:sp>
      <p:graphicFrame>
        <p:nvGraphicFramePr>
          <p:cNvPr id="25" name="Table 27">
            <a:extLst>
              <a:ext uri="{FF2B5EF4-FFF2-40B4-BE49-F238E27FC236}">
                <a16:creationId xmlns:a16="http://schemas.microsoft.com/office/drawing/2014/main" id="{C11500A8-34C8-7083-DC40-295444AF9FB1}"/>
              </a:ext>
            </a:extLst>
          </p:cNvPr>
          <p:cNvGraphicFramePr>
            <a:graphicFrameLocks noGrp="1"/>
          </p:cNvGraphicFramePr>
          <p:nvPr>
            <p:extLst>
              <p:ext uri="{D42A27DB-BD31-4B8C-83A1-F6EECF244321}">
                <p14:modId xmlns:p14="http://schemas.microsoft.com/office/powerpoint/2010/main" val="1122835114"/>
              </p:ext>
            </p:extLst>
          </p:nvPr>
        </p:nvGraphicFramePr>
        <p:xfrm>
          <a:off x="9400491" y="5023449"/>
          <a:ext cx="2730316" cy="1700340"/>
        </p:xfrm>
        <a:graphic>
          <a:graphicData uri="http://schemas.openxmlformats.org/drawingml/2006/table">
            <a:tbl>
              <a:tblPr firstRow="1" bandRow="1">
                <a:tableStyleId>{2D5ABB26-0587-4C30-8999-92F81FD0307C}</a:tableStyleId>
              </a:tblPr>
              <a:tblGrid>
                <a:gridCol w="1365158">
                  <a:extLst>
                    <a:ext uri="{9D8B030D-6E8A-4147-A177-3AD203B41FA5}">
                      <a16:colId xmlns:a16="http://schemas.microsoft.com/office/drawing/2014/main" val="2141065019"/>
                    </a:ext>
                  </a:extLst>
                </a:gridCol>
                <a:gridCol w="1365158">
                  <a:extLst>
                    <a:ext uri="{9D8B030D-6E8A-4147-A177-3AD203B41FA5}">
                      <a16:colId xmlns:a16="http://schemas.microsoft.com/office/drawing/2014/main" val="810099458"/>
                    </a:ext>
                  </a:extLst>
                </a:gridCol>
              </a:tblGrid>
              <a:tr h="425085">
                <a:tc>
                  <a:txBody>
                    <a:bodyPr/>
                    <a:lstStyle/>
                    <a:p>
                      <a:r>
                        <a:rPr lang="en-GB" sz="1600" dirty="0"/>
                        <a:t>Age:</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3194419147"/>
                  </a:ext>
                </a:extLst>
              </a:tr>
              <a:tr h="425085">
                <a:tc>
                  <a:txBody>
                    <a:bodyPr/>
                    <a:lstStyle/>
                    <a:p>
                      <a:r>
                        <a:rPr lang="en-GB" sz="1600" dirty="0"/>
                        <a:t>Education:</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2747056949"/>
                  </a:ext>
                </a:extLst>
              </a:tr>
              <a:tr h="425085">
                <a:tc>
                  <a:txBody>
                    <a:bodyPr/>
                    <a:lstStyle/>
                    <a:p>
                      <a:r>
                        <a:rPr lang="en-GB" sz="1600" dirty="0"/>
                        <a:t>Job:</a:t>
                      </a:r>
                    </a:p>
                  </a:txBody>
                  <a:tcPr/>
                </a:tc>
                <a:tc>
                  <a:txBody>
                    <a:bodyPr/>
                    <a:lstStyle/>
                    <a:p>
                      <a:pPr algn="ctr"/>
                      <a:r>
                        <a:rPr lang="en-GB" sz="1600" dirty="0">
                          <a:solidFill>
                            <a:srgbClr val="FF0000"/>
                          </a:solidFill>
                        </a:rPr>
                        <a:t>???</a:t>
                      </a:r>
                      <a:endParaRPr lang="en-GB" sz="1400" dirty="0">
                        <a:solidFill>
                          <a:srgbClr val="FF0000"/>
                        </a:solidFill>
                      </a:endParaRPr>
                    </a:p>
                  </a:txBody>
                  <a:tcPr/>
                </a:tc>
                <a:extLst>
                  <a:ext uri="{0D108BD9-81ED-4DB2-BD59-A6C34878D82A}">
                    <a16:rowId xmlns:a16="http://schemas.microsoft.com/office/drawing/2014/main" val="2597114541"/>
                  </a:ext>
                </a:extLst>
              </a:tr>
              <a:tr h="425085">
                <a:tc>
                  <a:txBody>
                    <a:bodyPr/>
                    <a:lstStyle/>
                    <a:p>
                      <a:r>
                        <a:rPr lang="en-GB" sz="1600" dirty="0"/>
                        <a:t>Salary(£-£££)</a:t>
                      </a:r>
                    </a:p>
                  </a:txBody>
                  <a:tcPr/>
                </a:tc>
                <a:tc>
                  <a:txBody>
                    <a:bodyPr/>
                    <a:lstStyle/>
                    <a:p>
                      <a:pPr algn="ctr"/>
                      <a:r>
                        <a:rPr lang="en-GB" dirty="0">
                          <a:solidFill>
                            <a:srgbClr val="FF0000"/>
                          </a:solidFill>
                        </a:rPr>
                        <a:t>???</a:t>
                      </a:r>
                    </a:p>
                  </a:txBody>
                  <a:tcPr/>
                </a:tc>
                <a:extLst>
                  <a:ext uri="{0D108BD9-81ED-4DB2-BD59-A6C34878D82A}">
                    <a16:rowId xmlns:a16="http://schemas.microsoft.com/office/drawing/2014/main" val="814151727"/>
                  </a:ext>
                </a:extLst>
              </a:tr>
            </a:tbl>
          </a:graphicData>
        </a:graphic>
      </p:graphicFrame>
    </p:spTree>
    <p:extLst>
      <p:ext uri="{BB962C8B-B14F-4D97-AF65-F5344CB8AC3E}">
        <p14:creationId xmlns:p14="http://schemas.microsoft.com/office/powerpoint/2010/main" val="29435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#2</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80026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12AD-6668-A8B2-BDDE-F56002694200}"/>
              </a:ext>
            </a:extLst>
          </p:cNvPr>
          <p:cNvSpPr>
            <a:spLocks noGrp="1"/>
          </p:cNvSpPr>
          <p:nvPr>
            <p:ph type="title"/>
          </p:nvPr>
        </p:nvSpPr>
        <p:spPr/>
        <p:txBody>
          <a:bodyPr/>
          <a:lstStyle/>
          <a:p>
            <a:r>
              <a:rPr lang="en-GB" dirty="0"/>
              <a:t>Persona #3</a:t>
            </a:r>
          </a:p>
        </p:txBody>
      </p:sp>
      <p:sp>
        <p:nvSpPr>
          <p:cNvPr id="3" name="Content Placeholder 2">
            <a:extLst>
              <a:ext uri="{FF2B5EF4-FFF2-40B4-BE49-F238E27FC236}">
                <a16:creationId xmlns:a16="http://schemas.microsoft.com/office/drawing/2014/main" id="{86846D95-DAF7-AFBA-735D-B60763EA54FC}"/>
              </a:ext>
            </a:extLst>
          </p:cNvPr>
          <p:cNvSpPr>
            <a:spLocks noGrp="1"/>
          </p:cNvSpPr>
          <p:nvPr>
            <p:ph idx="1"/>
          </p:nvPr>
        </p:nvSpPr>
        <p:spPr/>
        <p:txBody>
          <a:bodyPr/>
          <a:lstStyle/>
          <a:p>
            <a:r>
              <a:rPr lang="en-GB" dirty="0"/>
              <a:t>Intended users – 1 persona per group member</a:t>
            </a:r>
          </a:p>
        </p:txBody>
      </p:sp>
    </p:spTree>
    <p:extLst>
      <p:ext uri="{BB962C8B-B14F-4D97-AF65-F5344CB8AC3E}">
        <p14:creationId xmlns:p14="http://schemas.microsoft.com/office/powerpoint/2010/main" val="3980035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1309</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Azo Sans</vt:lpstr>
      <vt:lpstr>Calibri</vt:lpstr>
      <vt:lpstr>Calibri Light</vt:lpstr>
      <vt:lpstr>Office Theme</vt:lpstr>
      <vt:lpstr>KV6002 – Terms of Reference</vt:lpstr>
      <vt:lpstr>True North Surf Club</vt:lpstr>
      <vt:lpstr>Epic</vt:lpstr>
      <vt:lpstr>Slides 2&amp;3</vt:lpstr>
      <vt:lpstr>Slide 4</vt:lpstr>
      <vt:lpstr>Persona #1 – Ricky Smith</vt:lpstr>
      <vt:lpstr>Persona #? –  Use this template if u want</vt:lpstr>
      <vt:lpstr>Persona #2</vt:lpstr>
      <vt:lpstr>Persona #3</vt:lpstr>
      <vt:lpstr>Persona #4</vt:lpstr>
      <vt:lpstr>Persona #5</vt:lpstr>
      <vt:lpstr>Slide 5 onwards</vt:lpstr>
      <vt:lpstr>User Story #1 – Ricky Smith</vt:lpstr>
      <vt:lpstr>User Story #2</vt:lpstr>
      <vt:lpstr>User Story #3</vt:lpstr>
      <vt:lpstr>User Story #4</vt:lpstr>
      <vt:lpstr>User Story #5</vt:lpstr>
      <vt:lpstr>Tasks and 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KV6002 – Terms of Reference</dc:title>
  <dc:creator>Ben Kelly</dc:creator>
  <cp:lastModifiedBy>Ben Kelly</cp:lastModifiedBy>
  <cp:revision>159</cp:revision>
  <dcterms:created xsi:type="dcterms:W3CDTF">2023-01-28T12:05:11Z</dcterms:created>
  <dcterms:modified xsi:type="dcterms:W3CDTF">2023-02-16T10:19:18Z</dcterms:modified>
</cp:coreProperties>
</file>