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7" r:id="rId7"/>
    <p:sldId id="272" r:id="rId8"/>
    <p:sldId id="268" r:id="rId9"/>
    <p:sldId id="269" r:id="rId10"/>
    <p:sldId id="270" r:id="rId11"/>
    <p:sldId id="271" r:id="rId12"/>
    <p:sldId id="261" r:id="rId13"/>
    <p:sldId id="262" r:id="rId14"/>
    <p:sldId id="263" r:id="rId15"/>
    <p:sldId id="264"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Kelly" initials="BK" lastIdx="1" clrIdx="0">
    <p:extLst>
      <p:ext uri="{19B8F6BF-5375-455C-9EA6-DF929625EA0E}">
        <p15:presenceInfo xmlns:p15="http://schemas.microsoft.com/office/powerpoint/2012/main" userId="7309bf7d5bb83f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1E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572E-6740-9D8C-C628-04E6990393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F992B74-E450-0B19-0159-DC78094D80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25A8ABC-DD62-6F6D-12A0-835BD3A065E1}"/>
              </a:ext>
            </a:extLst>
          </p:cNvPr>
          <p:cNvSpPr>
            <a:spLocks noGrp="1"/>
          </p:cNvSpPr>
          <p:nvPr>
            <p:ph type="dt" sz="half" idx="10"/>
          </p:nvPr>
        </p:nvSpPr>
        <p:spPr/>
        <p:txBody>
          <a:bodyPr/>
          <a:lstStyle/>
          <a:p>
            <a:fld id="{4EA9DB48-6904-43CF-8ABC-4A72834D1415}" type="datetimeFigureOut">
              <a:rPr lang="en-GB" smtClean="0"/>
              <a:t>08/02/2023</a:t>
            </a:fld>
            <a:endParaRPr lang="en-GB"/>
          </a:p>
        </p:txBody>
      </p:sp>
      <p:sp>
        <p:nvSpPr>
          <p:cNvPr id="5" name="Footer Placeholder 4">
            <a:extLst>
              <a:ext uri="{FF2B5EF4-FFF2-40B4-BE49-F238E27FC236}">
                <a16:creationId xmlns:a16="http://schemas.microsoft.com/office/drawing/2014/main" id="{876E78D8-8A13-0822-DF62-0E24145E1B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1B3A25-D329-6D54-A949-92F4E6002B6A}"/>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50479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B47AF-20CD-C4C2-5FBE-6BCC4AC5E46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F74377-2893-D7E0-3CDE-81313ECCFB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80AEC0-E657-45FF-EE71-7FBD95D4B687}"/>
              </a:ext>
            </a:extLst>
          </p:cNvPr>
          <p:cNvSpPr>
            <a:spLocks noGrp="1"/>
          </p:cNvSpPr>
          <p:nvPr>
            <p:ph type="dt" sz="half" idx="10"/>
          </p:nvPr>
        </p:nvSpPr>
        <p:spPr/>
        <p:txBody>
          <a:bodyPr/>
          <a:lstStyle/>
          <a:p>
            <a:fld id="{4EA9DB48-6904-43CF-8ABC-4A72834D1415}" type="datetimeFigureOut">
              <a:rPr lang="en-GB" smtClean="0"/>
              <a:t>08/02/2023</a:t>
            </a:fld>
            <a:endParaRPr lang="en-GB"/>
          </a:p>
        </p:txBody>
      </p:sp>
      <p:sp>
        <p:nvSpPr>
          <p:cNvPr id="5" name="Footer Placeholder 4">
            <a:extLst>
              <a:ext uri="{FF2B5EF4-FFF2-40B4-BE49-F238E27FC236}">
                <a16:creationId xmlns:a16="http://schemas.microsoft.com/office/drawing/2014/main" id="{141C59D7-CB76-7AE2-2484-9A5C10DA89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C8E81C-F31A-553A-64F7-2C51AA35C1B5}"/>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271956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79285-4D27-74BC-983D-FA0AC806AA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460850E-C305-706A-8571-3B065149AF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3E00DE-E3D1-03E5-8398-8A89B5144D83}"/>
              </a:ext>
            </a:extLst>
          </p:cNvPr>
          <p:cNvSpPr>
            <a:spLocks noGrp="1"/>
          </p:cNvSpPr>
          <p:nvPr>
            <p:ph type="dt" sz="half" idx="10"/>
          </p:nvPr>
        </p:nvSpPr>
        <p:spPr/>
        <p:txBody>
          <a:bodyPr/>
          <a:lstStyle/>
          <a:p>
            <a:fld id="{4EA9DB48-6904-43CF-8ABC-4A72834D1415}" type="datetimeFigureOut">
              <a:rPr lang="en-GB" smtClean="0"/>
              <a:t>08/02/2023</a:t>
            </a:fld>
            <a:endParaRPr lang="en-GB"/>
          </a:p>
        </p:txBody>
      </p:sp>
      <p:sp>
        <p:nvSpPr>
          <p:cNvPr id="5" name="Footer Placeholder 4">
            <a:extLst>
              <a:ext uri="{FF2B5EF4-FFF2-40B4-BE49-F238E27FC236}">
                <a16:creationId xmlns:a16="http://schemas.microsoft.com/office/drawing/2014/main" id="{EEE19872-6D4F-C995-45DD-26206FAF35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3A8086-6A7D-3A09-B70F-DA2DCE06F1BA}"/>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317335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0403-8BFD-ED85-1EF4-7C55877D2AB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B3B7B9-F573-FC43-19BC-B67895C9E2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514BE5-AB4C-962A-2F47-B7382B664ED6}"/>
              </a:ext>
            </a:extLst>
          </p:cNvPr>
          <p:cNvSpPr>
            <a:spLocks noGrp="1"/>
          </p:cNvSpPr>
          <p:nvPr>
            <p:ph type="dt" sz="half" idx="10"/>
          </p:nvPr>
        </p:nvSpPr>
        <p:spPr/>
        <p:txBody>
          <a:bodyPr/>
          <a:lstStyle/>
          <a:p>
            <a:fld id="{4EA9DB48-6904-43CF-8ABC-4A72834D1415}" type="datetimeFigureOut">
              <a:rPr lang="en-GB" smtClean="0"/>
              <a:t>08/02/2023</a:t>
            </a:fld>
            <a:endParaRPr lang="en-GB"/>
          </a:p>
        </p:txBody>
      </p:sp>
      <p:sp>
        <p:nvSpPr>
          <p:cNvPr id="5" name="Footer Placeholder 4">
            <a:extLst>
              <a:ext uri="{FF2B5EF4-FFF2-40B4-BE49-F238E27FC236}">
                <a16:creationId xmlns:a16="http://schemas.microsoft.com/office/drawing/2014/main" id="{F7B19F5D-2522-ACAA-A978-6D9BE05E07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4EFBD1-3A5F-BA77-E6B4-A6ADF14936CC}"/>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38989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77FE-635A-AE88-7776-E48A1BEDD7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A41EDF-55E3-D10A-068C-72FD55E8D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9C5BD6-241E-CFDB-1853-9B90C5A6CBFE}"/>
              </a:ext>
            </a:extLst>
          </p:cNvPr>
          <p:cNvSpPr>
            <a:spLocks noGrp="1"/>
          </p:cNvSpPr>
          <p:nvPr>
            <p:ph type="dt" sz="half" idx="10"/>
          </p:nvPr>
        </p:nvSpPr>
        <p:spPr/>
        <p:txBody>
          <a:bodyPr/>
          <a:lstStyle/>
          <a:p>
            <a:fld id="{4EA9DB48-6904-43CF-8ABC-4A72834D1415}" type="datetimeFigureOut">
              <a:rPr lang="en-GB" smtClean="0"/>
              <a:t>08/02/2023</a:t>
            </a:fld>
            <a:endParaRPr lang="en-GB"/>
          </a:p>
        </p:txBody>
      </p:sp>
      <p:sp>
        <p:nvSpPr>
          <p:cNvPr id="5" name="Footer Placeholder 4">
            <a:extLst>
              <a:ext uri="{FF2B5EF4-FFF2-40B4-BE49-F238E27FC236}">
                <a16:creationId xmlns:a16="http://schemas.microsoft.com/office/drawing/2014/main" id="{1D7FFF5F-97BA-1D3B-EC09-D030387AD7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06F85D-150E-CBBB-A316-A1F2E2CF8EB7}"/>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06794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4746-A28E-CB6A-387D-F13771282E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197CBC7-75F8-B7D8-A57A-66B5469E27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A0AAC93-6127-5222-2B41-DDAEEDC36D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9EE0814-1214-E1D7-B20D-513EF2AF4057}"/>
              </a:ext>
            </a:extLst>
          </p:cNvPr>
          <p:cNvSpPr>
            <a:spLocks noGrp="1"/>
          </p:cNvSpPr>
          <p:nvPr>
            <p:ph type="dt" sz="half" idx="10"/>
          </p:nvPr>
        </p:nvSpPr>
        <p:spPr/>
        <p:txBody>
          <a:bodyPr/>
          <a:lstStyle/>
          <a:p>
            <a:fld id="{4EA9DB48-6904-43CF-8ABC-4A72834D1415}" type="datetimeFigureOut">
              <a:rPr lang="en-GB" smtClean="0"/>
              <a:t>08/02/2023</a:t>
            </a:fld>
            <a:endParaRPr lang="en-GB"/>
          </a:p>
        </p:txBody>
      </p:sp>
      <p:sp>
        <p:nvSpPr>
          <p:cNvPr id="6" name="Footer Placeholder 5">
            <a:extLst>
              <a:ext uri="{FF2B5EF4-FFF2-40B4-BE49-F238E27FC236}">
                <a16:creationId xmlns:a16="http://schemas.microsoft.com/office/drawing/2014/main" id="{4C225AA5-E918-585C-2BE6-D4E9E4CE23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DD764F-1C58-FDE9-E279-12DAA64266E6}"/>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7303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D289-0635-EAA0-4965-69645EA4B0A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2D58B2E-FD2F-98E8-D3E7-FF80683AA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801007-DD31-E088-4979-31FBEBBDB2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2A9289-5DB8-B69F-6681-6B0FAEB594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D52994-95E8-D032-C7CF-7463CA9FDF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8034B93-C765-4F95-63BF-DD95B8D90E74}"/>
              </a:ext>
            </a:extLst>
          </p:cNvPr>
          <p:cNvSpPr>
            <a:spLocks noGrp="1"/>
          </p:cNvSpPr>
          <p:nvPr>
            <p:ph type="dt" sz="half" idx="10"/>
          </p:nvPr>
        </p:nvSpPr>
        <p:spPr/>
        <p:txBody>
          <a:bodyPr/>
          <a:lstStyle/>
          <a:p>
            <a:fld id="{4EA9DB48-6904-43CF-8ABC-4A72834D1415}" type="datetimeFigureOut">
              <a:rPr lang="en-GB" smtClean="0"/>
              <a:t>08/02/2023</a:t>
            </a:fld>
            <a:endParaRPr lang="en-GB"/>
          </a:p>
        </p:txBody>
      </p:sp>
      <p:sp>
        <p:nvSpPr>
          <p:cNvPr id="8" name="Footer Placeholder 7">
            <a:extLst>
              <a:ext uri="{FF2B5EF4-FFF2-40B4-BE49-F238E27FC236}">
                <a16:creationId xmlns:a16="http://schemas.microsoft.com/office/drawing/2014/main" id="{8D071DC8-6862-E282-567E-5C9F8C3153F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8104CDF-7B2F-149A-ADEB-885F711B5791}"/>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61659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B9B6-2989-33BC-1743-DF0F5C34AB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F5DA2EE-71B9-D121-019F-BE5E161B0CEF}"/>
              </a:ext>
            </a:extLst>
          </p:cNvPr>
          <p:cNvSpPr>
            <a:spLocks noGrp="1"/>
          </p:cNvSpPr>
          <p:nvPr>
            <p:ph type="dt" sz="half" idx="10"/>
          </p:nvPr>
        </p:nvSpPr>
        <p:spPr/>
        <p:txBody>
          <a:bodyPr/>
          <a:lstStyle/>
          <a:p>
            <a:fld id="{4EA9DB48-6904-43CF-8ABC-4A72834D1415}" type="datetimeFigureOut">
              <a:rPr lang="en-GB" smtClean="0"/>
              <a:t>08/02/2023</a:t>
            </a:fld>
            <a:endParaRPr lang="en-GB"/>
          </a:p>
        </p:txBody>
      </p:sp>
      <p:sp>
        <p:nvSpPr>
          <p:cNvPr id="4" name="Footer Placeholder 3">
            <a:extLst>
              <a:ext uri="{FF2B5EF4-FFF2-40B4-BE49-F238E27FC236}">
                <a16:creationId xmlns:a16="http://schemas.microsoft.com/office/drawing/2014/main" id="{1EB5EA7D-D6C4-8F34-EBC4-AFCFDFADC8E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FD0A10F-48AE-DA33-40B2-C7E241A9084E}"/>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423997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1D5CF-892C-6868-B95C-59FBE46F9F89}"/>
              </a:ext>
            </a:extLst>
          </p:cNvPr>
          <p:cNvSpPr>
            <a:spLocks noGrp="1"/>
          </p:cNvSpPr>
          <p:nvPr>
            <p:ph type="dt" sz="half" idx="10"/>
          </p:nvPr>
        </p:nvSpPr>
        <p:spPr/>
        <p:txBody>
          <a:bodyPr/>
          <a:lstStyle/>
          <a:p>
            <a:fld id="{4EA9DB48-6904-43CF-8ABC-4A72834D1415}" type="datetimeFigureOut">
              <a:rPr lang="en-GB" smtClean="0"/>
              <a:t>08/02/2023</a:t>
            </a:fld>
            <a:endParaRPr lang="en-GB"/>
          </a:p>
        </p:txBody>
      </p:sp>
      <p:sp>
        <p:nvSpPr>
          <p:cNvPr id="3" name="Footer Placeholder 2">
            <a:extLst>
              <a:ext uri="{FF2B5EF4-FFF2-40B4-BE49-F238E27FC236}">
                <a16:creationId xmlns:a16="http://schemas.microsoft.com/office/drawing/2014/main" id="{9913E7A5-DFD4-440B-42E9-25141F8A7F7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5465855-3501-DE5F-F76A-D2CF109C7F78}"/>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19515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00E7-EBDB-9C1E-1559-569C7DDD5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B5D184-3B28-A0B0-49AB-6D6816E9E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9B41E8B-332F-46F8-A36B-FB95CB196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0A3883-2D78-BE38-2AAC-EF8361FFB994}"/>
              </a:ext>
            </a:extLst>
          </p:cNvPr>
          <p:cNvSpPr>
            <a:spLocks noGrp="1"/>
          </p:cNvSpPr>
          <p:nvPr>
            <p:ph type="dt" sz="half" idx="10"/>
          </p:nvPr>
        </p:nvSpPr>
        <p:spPr/>
        <p:txBody>
          <a:bodyPr/>
          <a:lstStyle/>
          <a:p>
            <a:fld id="{4EA9DB48-6904-43CF-8ABC-4A72834D1415}" type="datetimeFigureOut">
              <a:rPr lang="en-GB" smtClean="0"/>
              <a:t>08/02/2023</a:t>
            </a:fld>
            <a:endParaRPr lang="en-GB"/>
          </a:p>
        </p:txBody>
      </p:sp>
      <p:sp>
        <p:nvSpPr>
          <p:cNvPr id="6" name="Footer Placeholder 5">
            <a:extLst>
              <a:ext uri="{FF2B5EF4-FFF2-40B4-BE49-F238E27FC236}">
                <a16:creationId xmlns:a16="http://schemas.microsoft.com/office/drawing/2014/main" id="{713A2284-0FFF-17C3-6778-7AD7644BDD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FD4D-8CED-F284-B0B2-21E89B553C6D}"/>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55217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5B54-DBEE-A2D0-8D94-1F06BDC35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B2AF717-E709-AED4-B5E9-9993A6A76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52161BC-501A-A8DC-E6F4-33DF7BFC0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2A9BF-57C6-C7C9-DF1C-A4942BD8C711}"/>
              </a:ext>
            </a:extLst>
          </p:cNvPr>
          <p:cNvSpPr>
            <a:spLocks noGrp="1"/>
          </p:cNvSpPr>
          <p:nvPr>
            <p:ph type="dt" sz="half" idx="10"/>
          </p:nvPr>
        </p:nvSpPr>
        <p:spPr/>
        <p:txBody>
          <a:bodyPr/>
          <a:lstStyle/>
          <a:p>
            <a:fld id="{4EA9DB48-6904-43CF-8ABC-4A72834D1415}" type="datetimeFigureOut">
              <a:rPr lang="en-GB" smtClean="0"/>
              <a:t>08/02/2023</a:t>
            </a:fld>
            <a:endParaRPr lang="en-GB"/>
          </a:p>
        </p:txBody>
      </p:sp>
      <p:sp>
        <p:nvSpPr>
          <p:cNvPr id="6" name="Footer Placeholder 5">
            <a:extLst>
              <a:ext uri="{FF2B5EF4-FFF2-40B4-BE49-F238E27FC236}">
                <a16:creationId xmlns:a16="http://schemas.microsoft.com/office/drawing/2014/main" id="{EC47369E-E371-1882-E833-7015990C1B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73B0149-A29B-95D3-FD2C-1C1CED92575C}"/>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07386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33CA3B-F857-7F53-D2E5-398F42F6A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DA4771C-7F51-6C48-457D-C52AB0AB1D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482CCA-E8DF-C657-4E72-D9955261F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9DB48-6904-43CF-8ABC-4A72834D1415}" type="datetimeFigureOut">
              <a:rPr lang="en-GB" smtClean="0"/>
              <a:t>08/02/2023</a:t>
            </a:fld>
            <a:endParaRPr lang="en-GB"/>
          </a:p>
        </p:txBody>
      </p:sp>
      <p:sp>
        <p:nvSpPr>
          <p:cNvPr id="5" name="Footer Placeholder 4">
            <a:extLst>
              <a:ext uri="{FF2B5EF4-FFF2-40B4-BE49-F238E27FC236}">
                <a16:creationId xmlns:a16="http://schemas.microsoft.com/office/drawing/2014/main" id="{CC8E3B32-A654-E5C5-A8CB-C1DD4D022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761A2BB-2544-E7D7-AAB8-8601B9E05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61E9A-8F51-490F-A304-D95833C605AD}" type="slidenum">
              <a:rPr lang="en-GB" smtClean="0"/>
              <a:t>‹#›</a:t>
            </a:fld>
            <a:endParaRPr lang="en-GB"/>
          </a:p>
        </p:txBody>
      </p:sp>
    </p:spTree>
    <p:extLst>
      <p:ext uri="{BB962C8B-B14F-4D97-AF65-F5344CB8AC3E}">
        <p14:creationId xmlns:p14="http://schemas.microsoft.com/office/powerpoint/2010/main" val="411485136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2C4F-6371-73F8-D127-5F86444BB88F}"/>
              </a:ext>
            </a:extLst>
          </p:cNvPr>
          <p:cNvSpPr>
            <a:spLocks noGrp="1"/>
          </p:cNvSpPr>
          <p:nvPr>
            <p:ph type="ctrTitle"/>
          </p:nvPr>
        </p:nvSpPr>
        <p:spPr/>
        <p:txBody>
          <a:bodyPr/>
          <a:lstStyle/>
          <a:p>
            <a:r>
              <a:rPr lang="en-GB" dirty="0"/>
              <a:t>KV6002 – Terms of Reference</a:t>
            </a:r>
          </a:p>
        </p:txBody>
      </p:sp>
      <p:sp>
        <p:nvSpPr>
          <p:cNvPr id="3" name="Subtitle 2">
            <a:extLst>
              <a:ext uri="{FF2B5EF4-FFF2-40B4-BE49-F238E27FC236}">
                <a16:creationId xmlns:a16="http://schemas.microsoft.com/office/drawing/2014/main" id="{B7CB1EB5-92AF-24E6-D349-E8F77D070B38}"/>
              </a:ext>
            </a:extLst>
          </p:cNvPr>
          <p:cNvSpPr>
            <a:spLocks noGrp="1"/>
          </p:cNvSpPr>
          <p:nvPr>
            <p:ph type="subTitle" idx="1"/>
          </p:nvPr>
        </p:nvSpPr>
        <p:spPr/>
        <p:txBody>
          <a:bodyPr/>
          <a:lstStyle/>
          <a:p>
            <a:r>
              <a:rPr lang="en-GB" dirty="0"/>
              <a:t>Group 21</a:t>
            </a:r>
          </a:p>
        </p:txBody>
      </p:sp>
    </p:spTree>
    <p:extLst>
      <p:ext uri="{BB962C8B-B14F-4D97-AF65-F5344CB8AC3E}">
        <p14:creationId xmlns:p14="http://schemas.microsoft.com/office/powerpoint/2010/main" val="229518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Persona #4</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274545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a:t>Persona #5</a:t>
            </a:r>
            <a:endParaRPr lang="en-GB" dirty="0"/>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2731675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77CB-EC6F-09C1-8CA3-72D02A99125F}"/>
              </a:ext>
            </a:extLst>
          </p:cNvPr>
          <p:cNvSpPr>
            <a:spLocks noGrp="1"/>
          </p:cNvSpPr>
          <p:nvPr>
            <p:ph type="title"/>
          </p:nvPr>
        </p:nvSpPr>
        <p:spPr/>
        <p:txBody>
          <a:bodyPr/>
          <a:lstStyle/>
          <a:p>
            <a:r>
              <a:rPr lang="en-GB" dirty="0"/>
              <a:t>Slide 5</a:t>
            </a:r>
          </a:p>
        </p:txBody>
      </p:sp>
      <p:sp>
        <p:nvSpPr>
          <p:cNvPr id="3" name="Content Placeholder 2">
            <a:extLst>
              <a:ext uri="{FF2B5EF4-FFF2-40B4-BE49-F238E27FC236}">
                <a16:creationId xmlns:a16="http://schemas.microsoft.com/office/drawing/2014/main" id="{7E32F628-A2AE-58B5-BC17-5414764783DC}"/>
              </a:ext>
            </a:extLst>
          </p:cNvPr>
          <p:cNvSpPr>
            <a:spLocks noGrp="1"/>
          </p:cNvSpPr>
          <p:nvPr>
            <p:ph idx="1"/>
          </p:nvPr>
        </p:nvSpPr>
        <p:spPr/>
        <p:txBody>
          <a:bodyPr/>
          <a:lstStyle/>
          <a:p>
            <a:r>
              <a:rPr lang="en-GB" dirty="0"/>
              <a:t>- Clear outline of the subsystem we are working on.</a:t>
            </a:r>
          </a:p>
          <a:p>
            <a:r>
              <a:rPr lang="en-GB" dirty="0"/>
              <a:t>- 5 User stories (should be connected to each persona).</a:t>
            </a:r>
          </a:p>
          <a:p>
            <a:pPr lvl="1"/>
            <a:r>
              <a:rPr lang="en-GB" dirty="0"/>
              <a:t>As a &lt;</a:t>
            </a:r>
            <a:r>
              <a:rPr lang="en-GB" dirty="0">
                <a:solidFill>
                  <a:schemeClr val="bg1">
                    <a:lumMod val="50000"/>
                  </a:schemeClr>
                </a:solidFill>
              </a:rPr>
              <a:t>role</a:t>
            </a:r>
            <a:r>
              <a:rPr lang="en-GB" dirty="0"/>
              <a:t>&gt; I want &lt;</a:t>
            </a:r>
            <a:r>
              <a:rPr lang="en-GB" dirty="0">
                <a:solidFill>
                  <a:schemeClr val="bg1">
                    <a:lumMod val="50000"/>
                  </a:schemeClr>
                </a:solidFill>
              </a:rPr>
              <a:t>something</a:t>
            </a:r>
            <a:r>
              <a:rPr lang="en-GB" dirty="0"/>
              <a:t>&gt; so that &lt;</a:t>
            </a:r>
            <a:r>
              <a:rPr lang="en-GB" dirty="0">
                <a:solidFill>
                  <a:schemeClr val="bg1">
                    <a:lumMod val="50000"/>
                  </a:schemeClr>
                </a:solidFill>
              </a:rPr>
              <a:t>benefit</a:t>
            </a:r>
            <a:r>
              <a:rPr lang="en-GB" dirty="0"/>
              <a:t>&gt;.</a:t>
            </a:r>
          </a:p>
          <a:p>
            <a:r>
              <a:rPr lang="en-GB" dirty="0"/>
              <a:t>- A clear outline of the tasks we intend to complete and the deliverables.</a:t>
            </a:r>
          </a:p>
        </p:txBody>
      </p:sp>
    </p:spTree>
    <p:extLst>
      <p:ext uri="{BB962C8B-B14F-4D97-AF65-F5344CB8AC3E}">
        <p14:creationId xmlns:p14="http://schemas.microsoft.com/office/powerpoint/2010/main" val="332309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#1</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67977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#2</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08869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#3</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86235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#4</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67655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a:t>User Story #5</a:t>
            </a:r>
            <a:endParaRPr lang="en-GB" dirty="0"/>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3689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88F4-6A36-1879-89CE-258B28925AAD}"/>
              </a:ext>
            </a:extLst>
          </p:cNvPr>
          <p:cNvSpPr>
            <a:spLocks noGrp="1"/>
          </p:cNvSpPr>
          <p:nvPr>
            <p:ph type="title"/>
          </p:nvPr>
        </p:nvSpPr>
        <p:spPr/>
        <p:txBody>
          <a:bodyPr/>
          <a:lstStyle/>
          <a:p>
            <a:r>
              <a:rPr lang="en-GB" dirty="0"/>
              <a:t>True North Surf Club</a:t>
            </a:r>
          </a:p>
        </p:txBody>
      </p:sp>
      <p:sp>
        <p:nvSpPr>
          <p:cNvPr id="3" name="Content Placeholder 2">
            <a:extLst>
              <a:ext uri="{FF2B5EF4-FFF2-40B4-BE49-F238E27FC236}">
                <a16:creationId xmlns:a16="http://schemas.microsoft.com/office/drawing/2014/main" id="{147420A6-9796-1EDE-2E20-C8777F774C5D}"/>
              </a:ext>
            </a:extLst>
          </p:cNvPr>
          <p:cNvSpPr>
            <a:spLocks noGrp="1"/>
          </p:cNvSpPr>
          <p:nvPr>
            <p:ph idx="1"/>
          </p:nvPr>
        </p:nvSpPr>
        <p:spPr>
          <a:xfrm>
            <a:off x="838200" y="1306286"/>
            <a:ext cx="10515600" cy="4870677"/>
          </a:xfrm>
        </p:spPr>
        <p:txBody>
          <a:bodyPr>
            <a:normAutofit/>
          </a:bodyPr>
          <a:lstStyle/>
          <a:p>
            <a:pPr marL="0" indent="0">
              <a:buNone/>
            </a:pPr>
            <a:r>
              <a:rPr lang="en-GB" sz="1600" dirty="0"/>
              <a:t>True North Surf Club is an independent Surf Club that is affiliated with Surfing England, and is based in North Tyneside.  They have recently approached us with the request to design and develop a slick, functional website for the surf club, which includes the following features:</a:t>
            </a:r>
          </a:p>
          <a:p>
            <a:r>
              <a:rPr lang="en-GB" sz="1600" dirty="0"/>
              <a:t>- A </a:t>
            </a:r>
            <a:r>
              <a:rPr lang="en-GB" sz="1600" b="1" dirty="0"/>
              <a:t>gallery page</a:t>
            </a:r>
            <a:r>
              <a:rPr lang="en-GB" sz="1600" dirty="0"/>
              <a:t> to showcase their images </a:t>
            </a:r>
            <a:r>
              <a:rPr lang="en-GB" sz="1600" dirty="0">
                <a:solidFill>
                  <a:srgbClr val="FF0000"/>
                </a:solidFill>
              </a:rPr>
              <a:t>(incl. image classification???)</a:t>
            </a:r>
            <a:r>
              <a:rPr lang="en-GB" sz="1600" dirty="0"/>
              <a:t>.</a:t>
            </a:r>
          </a:p>
          <a:p>
            <a:r>
              <a:rPr lang="en-GB" sz="1600" dirty="0"/>
              <a:t>- A </a:t>
            </a:r>
            <a:r>
              <a:rPr lang="en-GB" sz="1600" b="1" dirty="0"/>
              <a:t>contact form </a:t>
            </a:r>
            <a:r>
              <a:rPr lang="en-GB" sz="1600" dirty="0"/>
              <a:t>to provide a means of contacting the club.</a:t>
            </a:r>
          </a:p>
          <a:p>
            <a:r>
              <a:rPr lang="en-GB" sz="1600" dirty="0"/>
              <a:t>- A </a:t>
            </a:r>
            <a:r>
              <a:rPr lang="en-GB" sz="1600" b="1" dirty="0"/>
              <a:t>membership sign up page</a:t>
            </a:r>
            <a:r>
              <a:rPr lang="en-GB" sz="1600" dirty="0"/>
              <a:t>, allowing potential new members to sign up for membership.</a:t>
            </a:r>
          </a:p>
          <a:p>
            <a:r>
              <a:rPr lang="en-GB" sz="1600" dirty="0"/>
              <a:t>- An </a:t>
            </a:r>
            <a:r>
              <a:rPr lang="en-GB" sz="1600" b="1" dirty="0"/>
              <a:t>e-commerce page </a:t>
            </a:r>
            <a:r>
              <a:rPr lang="en-GB" sz="1600" dirty="0"/>
              <a:t>so that branded merchandise can be purchased from the club via the website.</a:t>
            </a:r>
          </a:p>
          <a:p>
            <a:r>
              <a:rPr lang="en-GB" sz="1600" dirty="0"/>
              <a:t>The team assigned to fulfil these requests consists of 5 members: Ben Kelly, Adrian Kucia, Kalina Filipowicz</a:t>
            </a:r>
            <a:r>
              <a:rPr lang="en-GB" sz="1600"/>
              <a:t>, Edward </a:t>
            </a:r>
            <a:r>
              <a:rPr lang="en-GB" sz="1600" dirty="0"/>
              <a:t>Davies and Charlie Callister.</a:t>
            </a:r>
          </a:p>
          <a:p>
            <a:r>
              <a:rPr lang="en-GB" sz="1600" dirty="0"/>
              <a:t>The requirements for this project were largely gathered via the initial meeting with the client, with further requirements, such as _____, coming to light as we further investigated what the client’s needs truly required.  This investigation process allowed us to refine the identified requirements even further, assessing that _____ needed to be focussed on in greater deal than first thought.</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64600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B4F9-0101-6591-D59C-D34DF52B4F15}"/>
              </a:ext>
            </a:extLst>
          </p:cNvPr>
          <p:cNvSpPr>
            <a:spLocks noGrp="1"/>
          </p:cNvSpPr>
          <p:nvPr>
            <p:ph type="title"/>
          </p:nvPr>
        </p:nvSpPr>
        <p:spPr/>
        <p:txBody>
          <a:bodyPr/>
          <a:lstStyle/>
          <a:p>
            <a:r>
              <a:rPr lang="en-GB" dirty="0"/>
              <a:t>Epic</a:t>
            </a:r>
          </a:p>
        </p:txBody>
      </p:sp>
      <p:graphicFrame>
        <p:nvGraphicFramePr>
          <p:cNvPr id="7" name="Content Placeholder 6">
            <a:extLst>
              <a:ext uri="{FF2B5EF4-FFF2-40B4-BE49-F238E27FC236}">
                <a16:creationId xmlns:a16="http://schemas.microsoft.com/office/drawing/2014/main" id="{10E00378-A2F0-EDC7-1352-86A627BEB981}"/>
              </a:ext>
            </a:extLst>
          </p:cNvPr>
          <p:cNvGraphicFramePr>
            <a:graphicFrameLocks/>
          </p:cNvGraphicFramePr>
          <p:nvPr>
            <p:extLst>
              <p:ext uri="{D42A27DB-BD31-4B8C-83A1-F6EECF244321}">
                <p14:modId xmlns:p14="http://schemas.microsoft.com/office/powerpoint/2010/main" val="3938489402"/>
              </p:ext>
            </p:extLst>
          </p:nvPr>
        </p:nvGraphicFramePr>
        <p:xfrm>
          <a:off x="759922" y="2308987"/>
          <a:ext cx="10672156" cy="2590546"/>
        </p:xfrm>
        <a:graphic>
          <a:graphicData uri="http://schemas.openxmlformats.org/drawingml/2006/table">
            <a:tbl>
              <a:tblPr firstRow="1" firstCol="1" bandRow="1"/>
              <a:tblGrid>
                <a:gridCol w="4522554">
                  <a:extLst>
                    <a:ext uri="{9D8B030D-6E8A-4147-A177-3AD203B41FA5}">
                      <a16:colId xmlns:a16="http://schemas.microsoft.com/office/drawing/2014/main" val="1807250856"/>
                    </a:ext>
                  </a:extLst>
                </a:gridCol>
                <a:gridCol w="6149602">
                  <a:extLst>
                    <a:ext uri="{9D8B030D-6E8A-4147-A177-3AD203B41FA5}">
                      <a16:colId xmlns:a16="http://schemas.microsoft.com/office/drawing/2014/main" val="2276761057"/>
                    </a:ext>
                  </a:extLst>
                </a:gridCol>
              </a:tblGrid>
              <a:tr h="0">
                <a:tc>
                  <a:txBody>
                    <a:bodyPr/>
                    <a:lstStyle/>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For: </a:t>
                      </a:r>
                      <a:r>
                        <a:rPr lang="en-GB" sz="2000" dirty="0">
                          <a:effectLst/>
                          <a:latin typeface="Azo Sans"/>
                          <a:ea typeface="SimSun" panose="02010600030101010101" pitchFamily="2" charset="-122"/>
                          <a:cs typeface="Calibri" panose="020F0502020204030204" pitchFamily="34" charset="0"/>
                        </a:rPr>
                        <a:t>[The user group]</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Who:</a:t>
                      </a:r>
                      <a:r>
                        <a:rPr lang="en-GB" sz="2000" dirty="0">
                          <a:effectLst/>
                          <a:latin typeface="Azo Sans"/>
                          <a:ea typeface="SimSun" panose="02010600030101010101" pitchFamily="2" charset="-122"/>
                          <a:cs typeface="Calibri" panose="020F0502020204030204" pitchFamily="34" charset="0"/>
                        </a:rPr>
                        <a:t> [Problem]</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Our:</a:t>
                      </a:r>
                      <a:r>
                        <a:rPr lang="en-GB" sz="2000" dirty="0">
                          <a:effectLst/>
                          <a:latin typeface="Azo Sans"/>
                          <a:ea typeface="SimSun" panose="02010600030101010101" pitchFamily="2" charset="-122"/>
                          <a:cs typeface="Calibri" panose="020F0502020204030204" pitchFamily="34" charset="0"/>
                        </a:rPr>
                        <a:t> [Type of system]</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Is a: </a:t>
                      </a:r>
                      <a:r>
                        <a:rPr lang="en-GB" sz="2000" dirty="0">
                          <a:effectLst/>
                          <a:latin typeface="Azo Sans"/>
                          <a:ea typeface="SimSun" panose="02010600030101010101" pitchFamily="2" charset="-122"/>
                          <a:cs typeface="Calibri" panose="020F0502020204030204" pitchFamily="34" charset="0"/>
                        </a:rPr>
                        <a:t>[Outline project idea]</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That: </a:t>
                      </a:r>
                      <a:r>
                        <a:rPr lang="en-GB" sz="2000" dirty="0">
                          <a:effectLst/>
                          <a:latin typeface="Azo Sans"/>
                          <a:ea typeface="SimSun" panose="02010600030101010101" pitchFamily="2" charset="-122"/>
                          <a:cs typeface="Calibri" panose="020F0502020204030204" pitchFamily="34" charset="0"/>
                        </a:rPr>
                        <a:t>[How it solves the problem]</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True North Surf Club members and potential affiliates</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Need to find out more about the club &amp; buy merch</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Website</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Is a gallery/shop/means of signing up for membership</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Will show images, provide a means of purchasing products and allow users to sign up for membership</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4187271789"/>
                  </a:ext>
                </a:extLst>
              </a:tr>
            </a:tbl>
          </a:graphicData>
        </a:graphic>
      </p:graphicFrame>
    </p:spTree>
    <p:extLst>
      <p:ext uri="{BB962C8B-B14F-4D97-AF65-F5344CB8AC3E}">
        <p14:creationId xmlns:p14="http://schemas.microsoft.com/office/powerpoint/2010/main" val="3170415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B4F9-0101-6591-D59C-D34DF52B4F15}"/>
              </a:ext>
            </a:extLst>
          </p:cNvPr>
          <p:cNvSpPr>
            <a:spLocks noGrp="1"/>
          </p:cNvSpPr>
          <p:nvPr>
            <p:ph type="title"/>
          </p:nvPr>
        </p:nvSpPr>
        <p:spPr/>
        <p:txBody>
          <a:bodyPr/>
          <a:lstStyle/>
          <a:p>
            <a:r>
              <a:rPr lang="en-GB" dirty="0"/>
              <a:t>Slides 2&amp;3</a:t>
            </a:r>
          </a:p>
        </p:txBody>
      </p:sp>
      <p:sp>
        <p:nvSpPr>
          <p:cNvPr id="3" name="Content Placeholder 2">
            <a:extLst>
              <a:ext uri="{FF2B5EF4-FFF2-40B4-BE49-F238E27FC236}">
                <a16:creationId xmlns:a16="http://schemas.microsoft.com/office/drawing/2014/main" id="{30A2A010-B73B-B438-FD14-A003BD560D01}"/>
              </a:ext>
            </a:extLst>
          </p:cNvPr>
          <p:cNvSpPr>
            <a:spLocks noGrp="1"/>
          </p:cNvSpPr>
          <p:nvPr>
            <p:ph idx="1"/>
          </p:nvPr>
        </p:nvSpPr>
        <p:spPr>
          <a:xfrm>
            <a:off x="838200" y="1402673"/>
            <a:ext cx="10317480" cy="4853748"/>
          </a:xfrm>
        </p:spPr>
        <p:txBody>
          <a:bodyPr>
            <a:normAutofit/>
          </a:bodyPr>
          <a:lstStyle/>
          <a:p>
            <a:r>
              <a:rPr lang="en-GB" sz="1600" dirty="0"/>
              <a:t>- Team plan, outlining how features work together as a plan.</a:t>
            </a:r>
          </a:p>
          <a:p>
            <a:r>
              <a:rPr lang="en-GB" sz="1600" dirty="0"/>
              <a:t>- Plan should include:</a:t>
            </a:r>
          </a:p>
          <a:p>
            <a:pPr marL="0" indent="0">
              <a:buNone/>
            </a:pPr>
            <a:r>
              <a:rPr lang="en-GB" sz="1600" dirty="0"/>
              <a:t>The overall system in which we will be developing is a functioning, modern website that includes a sufficient level of security as well as various pages to match the various different requirements.  These pages can be compartmentalised into 5 different sections: a gallery page, a membership sign up page, a contact form, and a Shop page.</a:t>
            </a:r>
          </a:p>
          <a:p>
            <a:pPr lvl="1"/>
            <a:r>
              <a:rPr lang="en-GB" sz="1600" dirty="0"/>
              <a:t>These pages can be split into various subsystems, which will be assigned to each member of the team.  The subsystems will be split as follows: Ben – Subsystem1, Adrian – Subsystem2, Kalina – Subsystem3, Edward – Subsystem4, Charlie – Subsystem5.</a:t>
            </a:r>
          </a:p>
          <a:p>
            <a:pPr lvl="1"/>
            <a:r>
              <a:rPr lang="en-GB" sz="1600" dirty="0"/>
              <a:t>The system will be tested using Integration of the subsystems.</a:t>
            </a:r>
          </a:p>
          <a:p>
            <a:pPr lvl="1"/>
            <a:r>
              <a:rPr lang="en-GB" sz="1600" dirty="0"/>
              <a:t>Project requirements – what equipment/software access do we need?</a:t>
            </a:r>
          </a:p>
          <a:p>
            <a:pPr lvl="1"/>
            <a:r>
              <a:rPr lang="en-GB" sz="1600" dirty="0"/>
              <a:t>Potential commercial, economic, legal, ethical, social, professional factors.</a:t>
            </a:r>
          </a:p>
        </p:txBody>
      </p:sp>
      <p:sp>
        <p:nvSpPr>
          <p:cNvPr id="4" name="TextBox 3">
            <a:extLst>
              <a:ext uri="{FF2B5EF4-FFF2-40B4-BE49-F238E27FC236}">
                <a16:creationId xmlns:a16="http://schemas.microsoft.com/office/drawing/2014/main" id="{5189F141-4C83-3317-5E53-27CB10E7EDD6}"/>
              </a:ext>
            </a:extLst>
          </p:cNvPr>
          <p:cNvSpPr txBox="1"/>
          <p:nvPr/>
        </p:nvSpPr>
        <p:spPr>
          <a:xfrm>
            <a:off x="13058" y="2998113"/>
            <a:ext cx="1254044" cy="430887"/>
          </a:xfrm>
          <a:prstGeom prst="rect">
            <a:avLst/>
          </a:prstGeom>
          <a:solidFill>
            <a:schemeClr val="bg1"/>
          </a:solidFill>
          <a:ln>
            <a:solidFill>
              <a:srgbClr val="FF0000"/>
            </a:solidFill>
          </a:ln>
        </p:spPr>
        <p:txBody>
          <a:bodyPr wrap="square" rtlCol="0">
            <a:spAutoFit/>
          </a:bodyPr>
          <a:lstStyle/>
          <a:p>
            <a:r>
              <a:rPr lang="en-GB" sz="1100" dirty="0">
                <a:solidFill>
                  <a:srgbClr val="FF0000"/>
                </a:solidFill>
              </a:rPr>
              <a:t>Not sure what 5</a:t>
            </a:r>
            <a:r>
              <a:rPr lang="en-GB" sz="1100" baseline="30000" dirty="0">
                <a:solidFill>
                  <a:srgbClr val="FF0000"/>
                </a:solidFill>
              </a:rPr>
              <a:t>th</a:t>
            </a:r>
            <a:r>
              <a:rPr lang="en-GB" sz="1100" dirty="0">
                <a:solidFill>
                  <a:srgbClr val="FF0000"/>
                </a:solidFill>
              </a:rPr>
              <a:t> section would be</a:t>
            </a:r>
          </a:p>
        </p:txBody>
      </p:sp>
      <p:cxnSp>
        <p:nvCxnSpPr>
          <p:cNvPr id="6" name="Straight Arrow Connector 5">
            <a:extLst>
              <a:ext uri="{FF2B5EF4-FFF2-40B4-BE49-F238E27FC236}">
                <a16:creationId xmlns:a16="http://schemas.microsoft.com/office/drawing/2014/main" id="{90E536D8-A272-DDE3-1650-8DB482902BF3}"/>
              </a:ext>
            </a:extLst>
          </p:cNvPr>
          <p:cNvCxnSpPr>
            <a:stCxn id="4" idx="0"/>
          </p:cNvCxnSpPr>
          <p:nvPr/>
        </p:nvCxnSpPr>
        <p:spPr>
          <a:xfrm flipV="1">
            <a:off x="640080" y="2734322"/>
            <a:ext cx="274320" cy="2637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5A24002-B12A-D317-6FAA-3A3C99C62C50}"/>
              </a:ext>
            </a:extLst>
          </p:cNvPr>
          <p:cNvSpPr txBox="1"/>
          <p:nvPr/>
        </p:nvSpPr>
        <p:spPr>
          <a:xfrm>
            <a:off x="10277124" y="3327224"/>
            <a:ext cx="1254044" cy="430887"/>
          </a:xfrm>
          <a:prstGeom prst="rect">
            <a:avLst/>
          </a:prstGeom>
          <a:solidFill>
            <a:schemeClr val="bg1"/>
          </a:solidFill>
          <a:ln>
            <a:solidFill>
              <a:srgbClr val="FF0000"/>
            </a:solidFill>
          </a:ln>
        </p:spPr>
        <p:txBody>
          <a:bodyPr wrap="square" rtlCol="0">
            <a:spAutoFit/>
          </a:bodyPr>
          <a:lstStyle/>
          <a:p>
            <a:r>
              <a:rPr lang="en-GB" sz="1100" dirty="0">
                <a:solidFill>
                  <a:srgbClr val="FF0000"/>
                </a:solidFill>
              </a:rPr>
              <a:t>Change these subsystem names</a:t>
            </a:r>
          </a:p>
        </p:txBody>
      </p:sp>
      <p:cxnSp>
        <p:nvCxnSpPr>
          <p:cNvPr id="9" name="Straight Arrow Connector 8">
            <a:extLst>
              <a:ext uri="{FF2B5EF4-FFF2-40B4-BE49-F238E27FC236}">
                <a16:creationId xmlns:a16="http://schemas.microsoft.com/office/drawing/2014/main" id="{A7DB05C4-C142-BDE4-E1B9-A919C66B8144}"/>
              </a:ext>
            </a:extLst>
          </p:cNvPr>
          <p:cNvCxnSpPr>
            <a:cxnSpLocks/>
            <a:stCxn id="7" idx="1"/>
          </p:cNvCxnSpPr>
          <p:nvPr/>
        </p:nvCxnSpPr>
        <p:spPr>
          <a:xfrm flipH="1" flipV="1">
            <a:off x="9410330" y="3327224"/>
            <a:ext cx="866794" cy="2154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95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Slide 4</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2389041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a:xfrm>
            <a:off x="0" y="0"/>
            <a:ext cx="12192000" cy="612559"/>
          </a:xfrm>
          <a:solidFill>
            <a:srgbClr val="00B0F0"/>
          </a:solidFill>
        </p:spPr>
        <p:txBody>
          <a:bodyPr>
            <a:noAutofit/>
          </a:bodyPr>
          <a:lstStyle/>
          <a:p>
            <a:r>
              <a:rPr lang="en-GB" sz="3600" b="1" dirty="0"/>
              <a:t>Persona #1 – Ricky Smith</a:t>
            </a:r>
          </a:p>
        </p:txBody>
      </p:sp>
      <p:pic>
        <p:nvPicPr>
          <p:cNvPr id="5" name="Picture 4">
            <a:extLst>
              <a:ext uri="{FF2B5EF4-FFF2-40B4-BE49-F238E27FC236}">
                <a16:creationId xmlns:a16="http://schemas.microsoft.com/office/drawing/2014/main" id="{FE4B4403-3364-6519-34BF-FCA656774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2558"/>
            <a:ext cx="2618913" cy="2618913"/>
          </a:xfrm>
          <a:prstGeom prst="rect">
            <a:avLst/>
          </a:prstGeom>
        </p:spPr>
      </p:pic>
      <p:sp>
        <p:nvSpPr>
          <p:cNvPr id="8" name="Rectangle 7">
            <a:extLst>
              <a:ext uri="{FF2B5EF4-FFF2-40B4-BE49-F238E27FC236}">
                <a16:creationId xmlns:a16="http://schemas.microsoft.com/office/drawing/2014/main" id="{AC266FDD-C9D3-BF6A-5DF1-89FC8C79EEBF}"/>
              </a:ext>
            </a:extLst>
          </p:cNvPr>
          <p:cNvSpPr/>
          <p:nvPr/>
        </p:nvSpPr>
        <p:spPr>
          <a:xfrm>
            <a:off x="2618912" y="612558"/>
            <a:ext cx="9573088" cy="1509206"/>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160B7C3E-DAF8-279E-8BDE-99E94228AC5F}"/>
              </a:ext>
            </a:extLst>
          </p:cNvPr>
          <p:cNvSpPr/>
          <p:nvPr/>
        </p:nvSpPr>
        <p:spPr>
          <a:xfrm>
            <a:off x="-1" y="3231470"/>
            <a:ext cx="2618913" cy="3626529"/>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1">
            <a:extLst>
              <a:ext uri="{FF2B5EF4-FFF2-40B4-BE49-F238E27FC236}">
                <a16:creationId xmlns:a16="http://schemas.microsoft.com/office/drawing/2014/main" id="{C25BE1C6-A73A-F00E-BEBF-12712E3BCF31}"/>
              </a:ext>
            </a:extLst>
          </p:cNvPr>
          <p:cNvSpPr txBox="1">
            <a:spLocks/>
          </p:cNvSpPr>
          <p:nvPr/>
        </p:nvSpPr>
        <p:spPr>
          <a:xfrm>
            <a:off x="9339308" y="2117325"/>
            <a:ext cx="2852691" cy="4740673"/>
          </a:xfrm>
          <a:prstGeom prst="rect">
            <a:avLst/>
          </a:prstGeom>
          <a:solidFill>
            <a:srgbClr val="00B0F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600" b="1" dirty="0"/>
          </a:p>
        </p:txBody>
      </p:sp>
      <p:sp>
        <p:nvSpPr>
          <p:cNvPr id="11" name="TextBox 10">
            <a:extLst>
              <a:ext uri="{FF2B5EF4-FFF2-40B4-BE49-F238E27FC236}">
                <a16:creationId xmlns:a16="http://schemas.microsoft.com/office/drawing/2014/main" id="{BAF23709-3998-DBEF-63FC-6A01732D56C4}"/>
              </a:ext>
            </a:extLst>
          </p:cNvPr>
          <p:cNvSpPr txBox="1"/>
          <p:nvPr/>
        </p:nvSpPr>
        <p:spPr>
          <a:xfrm>
            <a:off x="2618912" y="875269"/>
            <a:ext cx="9573087" cy="830997"/>
          </a:xfrm>
          <a:prstGeom prst="rect">
            <a:avLst/>
          </a:prstGeom>
          <a:noFill/>
        </p:spPr>
        <p:txBody>
          <a:bodyPr wrap="square" rtlCol="0">
            <a:spAutoFit/>
          </a:bodyPr>
          <a:lstStyle/>
          <a:p>
            <a:pPr algn="ctr"/>
            <a:r>
              <a:rPr lang="en-GB" sz="2400" dirty="0"/>
              <a:t>“I love anything and everything outdoors! I’m always looking for new adventures to go on, or exciting things to do!”</a:t>
            </a:r>
          </a:p>
        </p:txBody>
      </p:sp>
      <p:sp>
        <p:nvSpPr>
          <p:cNvPr id="12" name="TextBox 11">
            <a:extLst>
              <a:ext uri="{FF2B5EF4-FFF2-40B4-BE49-F238E27FC236}">
                <a16:creationId xmlns:a16="http://schemas.microsoft.com/office/drawing/2014/main" id="{7EBC4939-FF5F-8A65-84C9-BC242C5C6090}"/>
              </a:ext>
            </a:extLst>
          </p:cNvPr>
          <p:cNvSpPr txBox="1"/>
          <p:nvPr/>
        </p:nvSpPr>
        <p:spPr>
          <a:xfrm>
            <a:off x="-2" y="3231468"/>
            <a:ext cx="2618912" cy="861774"/>
          </a:xfrm>
          <a:prstGeom prst="rect">
            <a:avLst/>
          </a:prstGeom>
          <a:noFill/>
        </p:spPr>
        <p:txBody>
          <a:bodyPr wrap="square" rtlCol="0">
            <a:spAutoFit/>
          </a:bodyPr>
          <a:lstStyle/>
          <a:p>
            <a:r>
              <a:rPr lang="en-GB" b="1" dirty="0"/>
              <a:t>TECHNOLOGY USE</a:t>
            </a:r>
          </a:p>
          <a:p>
            <a:endParaRPr lang="en-GB" sz="1600" b="1" dirty="0"/>
          </a:p>
          <a:p>
            <a:r>
              <a:rPr lang="en-GB" sz="1600" dirty="0"/>
              <a:t>Words</a:t>
            </a:r>
          </a:p>
        </p:txBody>
      </p:sp>
      <p:sp>
        <p:nvSpPr>
          <p:cNvPr id="13" name="TextBox 12">
            <a:extLst>
              <a:ext uri="{FF2B5EF4-FFF2-40B4-BE49-F238E27FC236}">
                <a16:creationId xmlns:a16="http://schemas.microsoft.com/office/drawing/2014/main" id="{F4D51048-93C1-87F1-30C2-C79ABAE0CC39}"/>
              </a:ext>
            </a:extLst>
          </p:cNvPr>
          <p:cNvSpPr txBox="1"/>
          <p:nvPr/>
        </p:nvSpPr>
        <p:spPr>
          <a:xfrm>
            <a:off x="9339306" y="2117325"/>
            <a:ext cx="2852693" cy="2062103"/>
          </a:xfrm>
          <a:prstGeom prst="rect">
            <a:avLst/>
          </a:prstGeom>
          <a:noFill/>
        </p:spPr>
        <p:txBody>
          <a:bodyPr wrap="square" rtlCol="0">
            <a:spAutoFit/>
          </a:bodyPr>
          <a:lstStyle/>
          <a:p>
            <a:r>
              <a:rPr lang="en-GB" b="1" dirty="0"/>
              <a:t>KNOWLEDGE AND SKILLS</a:t>
            </a:r>
          </a:p>
          <a:p>
            <a:endParaRPr lang="en-GB" sz="1200" dirty="0"/>
          </a:p>
          <a:p>
            <a:r>
              <a:rPr lang="en-GB" sz="1400" dirty="0"/>
              <a:t>Interest in surfing</a:t>
            </a:r>
          </a:p>
          <a:p>
            <a:endParaRPr lang="en-GB" sz="1400" dirty="0"/>
          </a:p>
          <a:p>
            <a:endParaRPr lang="en-GB" sz="1400" dirty="0"/>
          </a:p>
          <a:p>
            <a:r>
              <a:rPr lang="en-GB" sz="1400" dirty="0"/>
              <a:t>Spontaneity</a:t>
            </a:r>
          </a:p>
          <a:p>
            <a:endParaRPr lang="en-GB" sz="1400" dirty="0"/>
          </a:p>
          <a:p>
            <a:endParaRPr lang="en-GB" sz="1400" dirty="0"/>
          </a:p>
          <a:p>
            <a:r>
              <a:rPr lang="en-GB" sz="1400" dirty="0"/>
              <a:t>Technology Literacy </a:t>
            </a:r>
            <a:endParaRPr lang="en-GB" sz="1200" dirty="0"/>
          </a:p>
        </p:txBody>
      </p:sp>
      <p:sp>
        <p:nvSpPr>
          <p:cNvPr id="14" name="TextBox 13">
            <a:extLst>
              <a:ext uri="{FF2B5EF4-FFF2-40B4-BE49-F238E27FC236}">
                <a16:creationId xmlns:a16="http://schemas.microsoft.com/office/drawing/2014/main" id="{3E323257-A3AF-1563-23C3-9EE4F286898A}"/>
              </a:ext>
            </a:extLst>
          </p:cNvPr>
          <p:cNvSpPr txBox="1"/>
          <p:nvPr/>
        </p:nvSpPr>
        <p:spPr>
          <a:xfrm>
            <a:off x="9339307" y="4687410"/>
            <a:ext cx="2852693" cy="369332"/>
          </a:xfrm>
          <a:prstGeom prst="rect">
            <a:avLst/>
          </a:prstGeom>
          <a:noFill/>
        </p:spPr>
        <p:txBody>
          <a:bodyPr wrap="square" rtlCol="0">
            <a:spAutoFit/>
          </a:bodyPr>
          <a:lstStyle/>
          <a:p>
            <a:r>
              <a:rPr lang="en-GB" b="1" dirty="0"/>
              <a:t>DEMOGRAPHICS</a:t>
            </a:r>
          </a:p>
        </p:txBody>
      </p:sp>
      <p:sp>
        <p:nvSpPr>
          <p:cNvPr id="16" name="Rectangle 15">
            <a:extLst>
              <a:ext uri="{FF2B5EF4-FFF2-40B4-BE49-F238E27FC236}">
                <a16:creationId xmlns:a16="http://schemas.microsoft.com/office/drawing/2014/main" id="{48F70743-B00C-8DD3-C613-190EB6873BFA}"/>
              </a:ext>
            </a:extLst>
          </p:cNvPr>
          <p:cNvSpPr/>
          <p:nvPr/>
        </p:nvSpPr>
        <p:spPr>
          <a:xfrm>
            <a:off x="9619477" y="2899740"/>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E60A4827-D120-3698-B1E9-572B32282D09}"/>
              </a:ext>
            </a:extLst>
          </p:cNvPr>
          <p:cNvSpPr/>
          <p:nvPr/>
        </p:nvSpPr>
        <p:spPr>
          <a:xfrm>
            <a:off x="9619477" y="2897521"/>
            <a:ext cx="1338084"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96D92019-AE82-F1DD-C5D7-0BF617007B13}"/>
              </a:ext>
            </a:extLst>
          </p:cNvPr>
          <p:cNvSpPr/>
          <p:nvPr/>
        </p:nvSpPr>
        <p:spPr>
          <a:xfrm>
            <a:off x="9619476" y="2897521"/>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06BFEB69-7ABB-5384-E82F-A5BF0DD68334}"/>
              </a:ext>
            </a:extLst>
          </p:cNvPr>
          <p:cNvSpPr/>
          <p:nvPr/>
        </p:nvSpPr>
        <p:spPr>
          <a:xfrm>
            <a:off x="9619476" y="3566204"/>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46505EB9-F131-0BBC-8641-DAA3CC1E0957}"/>
              </a:ext>
            </a:extLst>
          </p:cNvPr>
          <p:cNvSpPr/>
          <p:nvPr/>
        </p:nvSpPr>
        <p:spPr>
          <a:xfrm>
            <a:off x="9619475" y="3563985"/>
            <a:ext cx="2222005"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C7F06A84-05E0-8F76-B8CD-2312C2DFF347}"/>
              </a:ext>
            </a:extLst>
          </p:cNvPr>
          <p:cNvSpPr/>
          <p:nvPr/>
        </p:nvSpPr>
        <p:spPr>
          <a:xfrm>
            <a:off x="9619475" y="3563985"/>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08E4BE8E-7570-1E70-C978-8786EC5FB968}"/>
              </a:ext>
            </a:extLst>
          </p:cNvPr>
          <p:cNvSpPr/>
          <p:nvPr/>
        </p:nvSpPr>
        <p:spPr>
          <a:xfrm>
            <a:off x="9619475" y="4199613"/>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18B7973C-341A-4356-7DB8-E793FD9D01ED}"/>
              </a:ext>
            </a:extLst>
          </p:cNvPr>
          <p:cNvSpPr/>
          <p:nvPr/>
        </p:nvSpPr>
        <p:spPr>
          <a:xfrm>
            <a:off x="9619475" y="4197394"/>
            <a:ext cx="621806"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82BF517D-E569-92F5-A148-4A068F45510C}"/>
              </a:ext>
            </a:extLst>
          </p:cNvPr>
          <p:cNvSpPr/>
          <p:nvPr/>
        </p:nvSpPr>
        <p:spPr>
          <a:xfrm>
            <a:off x="9619474" y="4197394"/>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F9300E62-9AAD-2229-5264-E29F0A30CB9B}"/>
              </a:ext>
            </a:extLst>
          </p:cNvPr>
          <p:cNvSpPr txBox="1"/>
          <p:nvPr/>
        </p:nvSpPr>
        <p:spPr>
          <a:xfrm>
            <a:off x="2618909" y="2132542"/>
            <a:ext cx="6720389" cy="4770537"/>
          </a:xfrm>
          <a:prstGeom prst="rect">
            <a:avLst/>
          </a:prstGeom>
          <a:noFill/>
        </p:spPr>
        <p:txBody>
          <a:bodyPr wrap="square" rtlCol="0">
            <a:spAutoFit/>
          </a:bodyPr>
          <a:lstStyle/>
          <a:p>
            <a:r>
              <a:rPr lang="en-GB" sz="1600" b="1" dirty="0"/>
              <a:t>About Ricky</a:t>
            </a:r>
            <a:endParaRPr lang="en-GB" sz="1600" dirty="0"/>
          </a:p>
          <a:p>
            <a:pPr>
              <a:lnSpc>
                <a:spcPct val="200000"/>
              </a:lnSpc>
            </a:pPr>
            <a:r>
              <a:rPr lang="en-GB" sz="1600" dirty="0"/>
              <a:t>Words</a:t>
            </a:r>
          </a:p>
          <a:p>
            <a:endParaRPr lang="en-GB" sz="1600" dirty="0"/>
          </a:p>
          <a:p>
            <a:endParaRPr lang="en-GB" sz="1600" dirty="0"/>
          </a:p>
          <a:p>
            <a:endParaRPr lang="en-GB" sz="1600" dirty="0"/>
          </a:p>
          <a:p>
            <a:pPr>
              <a:lnSpc>
                <a:spcPct val="200000"/>
              </a:lnSpc>
            </a:pPr>
            <a:r>
              <a:rPr lang="en-GB" sz="1600" b="1" dirty="0"/>
              <a:t>What types of websites does Ricky usually visit?</a:t>
            </a:r>
            <a:endParaRPr lang="en-GB" sz="1600" dirty="0"/>
          </a:p>
          <a:p>
            <a:pPr>
              <a:lnSpc>
                <a:spcPct val="200000"/>
              </a:lnSpc>
            </a:pPr>
            <a:r>
              <a:rPr lang="en-GB" sz="1600" dirty="0"/>
              <a:t>Words</a:t>
            </a:r>
          </a:p>
          <a:p>
            <a:endParaRPr lang="en-GB" sz="1600" dirty="0"/>
          </a:p>
          <a:p>
            <a:endParaRPr lang="en-GB" sz="1600" dirty="0"/>
          </a:p>
          <a:p>
            <a:endParaRPr lang="en-GB" sz="1600" dirty="0"/>
          </a:p>
          <a:p>
            <a:r>
              <a:rPr lang="en-GB" sz="1600" b="1" dirty="0"/>
              <a:t>What motivates Ricky?</a:t>
            </a:r>
            <a:endParaRPr lang="en-GB" sz="1600" dirty="0"/>
          </a:p>
          <a:p>
            <a:pPr>
              <a:lnSpc>
                <a:spcPct val="200000"/>
              </a:lnSpc>
            </a:pPr>
            <a:r>
              <a:rPr lang="en-GB" sz="1600" dirty="0"/>
              <a:t>Words</a:t>
            </a:r>
          </a:p>
          <a:p>
            <a:endParaRPr lang="en-GB" sz="1600" dirty="0"/>
          </a:p>
          <a:p>
            <a:endParaRPr lang="en-GB" sz="1600" dirty="0"/>
          </a:p>
          <a:p>
            <a:r>
              <a:rPr lang="en-GB" sz="1600" b="1" dirty="0"/>
              <a:t> </a:t>
            </a:r>
          </a:p>
        </p:txBody>
      </p:sp>
      <p:graphicFrame>
        <p:nvGraphicFramePr>
          <p:cNvPr id="27" name="Table 27">
            <a:extLst>
              <a:ext uri="{FF2B5EF4-FFF2-40B4-BE49-F238E27FC236}">
                <a16:creationId xmlns:a16="http://schemas.microsoft.com/office/drawing/2014/main" id="{92E15D58-B8D5-9B6B-BA00-D5D35C1A4804}"/>
              </a:ext>
            </a:extLst>
          </p:cNvPr>
          <p:cNvGraphicFramePr>
            <a:graphicFrameLocks noGrp="1"/>
          </p:cNvGraphicFramePr>
          <p:nvPr>
            <p:extLst>
              <p:ext uri="{D42A27DB-BD31-4B8C-83A1-F6EECF244321}">
                <p14:modId xmlns:p14="http://schemas.microsoft.com/office/powerpoint/2010/main" val="845734149"/>
              </p:ext>
            </p:extLst>
          </p:nvPr>
        </p:nvGraphicFramePr>
        <p:xfrm>
          <a:off x="9400491" y="5023449"/>
          <a:ext cx="2730316" cy="1793415"/>
        </p:xfrm>
        <a:graphic>
          <a:graphicData uri="http://schemas.openxmlformats.org/drawingml/2006/table">
            <a:tbl>
              <a:tblPr firstRow="1" bandRow="1">
                <a:tableStyleId>{2D5ABB26-0587-4C30-8999-92F81FD0307C}</a:tableStyleId>
              </a:tblPr>
              <a:tblGrid>
                <a:gridCol w="1365158">
                  <a:extLst>
                    <a:ext uri="{9D8B030D-6E8A-4147-A177-3AD203B41FA5}">
                      <a16:colId xmlns:a16="http://schemas.microsoft.com/office/drawing/2014/main" val="2141065019"/>
                    </a:ext>
                  </a:extLst>
                </a:gridCol>
                <a:gridCol w="1365158">
                  <a:extLst>
                    <a:ext uri="{9D8B030D-6E8A-4147-A177-3AD203B41FA5}">
                      <a16:colId xmlns:a16="http://schemas.microsoft.com/office/drawing/2014/main" val="810099458"/>
                    </a:ext>
                  </a:extLst>
                </a:gridCol>
              </a:tblGrid>
              <a:tr h="425085">
                <a:tc>
                  <a:txBody>
                    <a:bodyPr/>
                    <a:lstStyle/>
                    <a:p>
                      <a:r>
                        <a:rPr lang="en-GB" sz="1600" dirty="0"/>
                        <a:t>Age:</a:t>
                      </a:r>
                    </a:p>
                  </a:txBody>
                  <a:tcPr/>
                </a:tc>
                <a:tc>
                  <a:txBody>
                    <a:bodyPr/>
                    <a:lstStyle/>
                    <a:p>
                      <a:pPr algn="ctr"/>
                      <a:r>
                        <a:rPr lang="en-GB" dirty="0"/>
                        <a:t>38</a:t>
                      </a:r>
                    </a:p>
                  </a:txBody>
                  <a:tcPr/>
                </a:tc>
                <a:extLst>
                  <a:ext uri="{0D108BD9-81ED-4DB2-BD59-A6C34878D82A}">
                    <a16:rowId xmlns:a16="http://schemas.microsoft.com/office/drawing/2014/main" val="3194419147"/>
                  </a:ext>
                </a:extLst>
              </a:tr>
              <a:tr h="425085">
                <a:tc>
                  <a:txBody>
                    <a:bodyPr/>
                    <a:lstStyle/>
                    <a:p>
                      <a:r>
                        <a:rPr lang="en-GB" sz="1600" dirty="0"/>
                        <a:t>Education:</a:t>
                      </a:r>
                    </a:p>
                  </a:txBody>
                  <a:tcPr/>
                </a:tc>
                <a:tc>
                  <a:txBody>
                    <a:bodyPr/>
                    <a:lstStyle/>
                    <a:p>
                      <a:pPr algn="ctr"/>
                      <a:r>
                        <a:rPr lang="en-GB" dirty="0"/>
                        <a:t>College</a:t>
                      </a:r>
                    </a:p>
                  </a:txBody>
                  <a:tcPr/>
                </a:tc>
                <a:extLst>
                  <a:ext uri="{0D108BD9-81ED-4DB2-BD59-A6C34878D82A}">
                    <a16:rowId xmlns:a16="http://schemas.microsoft.com/office/drawing/2014/main" val="2747056949"/>
                  </a:ext>
                </a:extLst>
              </a:tr>
              <a:tr h="425085">
                <a:tc>
                  <a:txBody>
                    <a:bodyPr/>
                    <a:lstStyle/>
                    <a:p>
                      <a:r>
                        <a:rPr lang="en-GB" sz="1600" dirty="0"/>
                        <a:t>Job:</a:t>
                      </a:r>
                    </a:p>
                  </a:txBody>
                  <a:tcPr/>
                </a:tc>
                <a:tc>
                  <a:txBody>
                    <a:bodyPr/>
                    <a:lstStyle/>
                    <a:p>
                      <a:pPr algn="ctr"/>
                      <a:r>
                        <a:rPr lang="en-GB" sz="1400" dirty="0"/>
                        <a:t>Rock-climbing instructor</a:t>
                      </a:r>
                    </a:p>
                  </a:txBody>
                  <a:tcPr/>
                </a:tc>
                <a:extLst>
                  <a:ext uri="{0D108BD9-81ED-4DB2-BD59-A6C34878D82A}">
                    <a16:rowId xmlns:a16="http://schemas.microsoft.com/office/drawing/2014/main" val="2597114541"/>
                  </a:ext>
                </a:extLst>
              </a:tr>
              <a:tr h="425085">
                <a:tc>
                  <a:txBody>
                    <a:bodyPr/>
                    <a:lstStyle/>
                    <a:p>
                      <a:r>
                        <a:rPr lang="en-GB" sz="1600" dirty="0"/>
                        <a:t>Salary(£-£££)</a:t>
                      </a:r>
                    </a:p>
                  </a:txBody>
                  <a:tcPr/>
                </a:tc>
                <a:tc>
                  <a:txBody>
                    <a:bodyPr/>
                    <a:lstStyle/>
                    <a:p>
                      <a:pPr algn="ctr"/>
                      <a:r>
                        <a:rPr lang="en-GB" dirty="0"/>
                        <a:t>£/££</a:t>
                      </a:r>
                    </a:p>
                  </a:txBody>
                  <a:tcPr/>
                </a:tc>
                <a:extLst>
                  <a:ext uri="{0D108BD9-81ED-4DB2-BD59-A6C34878D82A}">
                    <a16:rowId xmlns:a16="http://schemas.microsoft.com/office/drawing/2014/main" val="814151727"/>
                  </a:ext>
                </a:extLst>
              </a:tr>
            </a:tbl>
          </a:graphicData>
        </a:graphic>
      </p:graphicFrame>
    </p:spTree>
    <p:extLst>
      <p:ext uri="{BB962C8B-B14F-4D97-AF65-F5344CB8AC3E}">
        <p14:creationId xmlns:p14="http://schemas.microsoft.com/office/powerpoint/2010/main" val="103463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a:xfrm>
            <a:off x="0" y="0"/>
            <a:ext cx="12192000" cy="612559"/>
          </a:xfrm>
          <a:solidFill>
            <a:srgbClr val="00B0F0"/>
          </a:solidFill>
        </p:spPr>
        <p:txBody>
          <a:bodyPr>
            <a:noAutofit/>
          </a:bodyPr>
          <a:lstStyle/>
          <a:p>
            <a:r>
              <a:rPr lang="en-GB" sz="3600" b="1" dirty="0"/>
              <a:t>Persona #? –  Use this template if u want</a:t>
            </a:r>
          </a:p>
        </p:txBody>
      </p:sp>
      <p:pic>
        <p:nvPicPr>
          <p:cNvPr id="5" name="Picture 4">
            <a:extLst>
              <a:ext uri="{FF2B5EF4-FFF2-40B4-BE49-F238E27FC236}">
                <a16:creationId xmlns:a16="http://schemas.microsoft.com/office/drawing/2014/main" id="{FE4B4403-3364-6519-34BF-FCA656774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2558"/>
            <a:ext cx="2618913" cy="2618913"/>
          </a:xfrm>
          <a:prstGeom prst="rect">
            <a:avLst/>
          </a:prstGeom>
        </p:spPr>
      </p:pic>
      <p:sp>
        <p:nvSpPr>
          <p:cNvPr id="8" name="Rectangle 7">
            <a:extLst>
              <a:ext uri="{FF2B5EF4-FFF2-40B4-BE49-F238E27FC236}">
                <a16:creationId xmlns:a16="http://schemas.microsoft.com/office/drawing/2014/main" id="{AC266FDD-C9D3-BF6A-5DF1-89FC8C79EEBF}"/>
              </a:ext>
            </a:extLst>
          </p:cNvPr>
          <p:cNvSpPr/>
          <p:nvPr/>
        </p:nvSpPr>
        <p:spPr>
          <a:xfrm>
            <a:off x="2618912" y="612558"/>
            <a:ext cx="9573088" cy="1509206"/>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160B7C3E-DAF8-279E-8BDE-99E94228AC5F}"/>
              </a:ext>
            </a:extLst>
          </p:cNvPr>
          <p:cNvSpPr/>
          <p:nvPr/>
        </p:nvSpPr>
        <p:spPr>
          <a:xfrm>
            <a:off x="-1" y="3231470"/>
            <a:ext cx="2618913" cy="3626529"/>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1">
            <a:extLst>
              <a:ext uri="{FF2B5EF4-FFF2-40B4-BE49-F238E27FC236}">
                <a16:creationId xmlns:a16="http://schemas.microsoft.com/office/drawing/2014/main" id="{C25BE1C6-A73A-F00E-BEBF-12712E3BCF31}"/>
              </a:ext>
            </a:extLst>
          </p:cNvPr>
          <p:cNvSpPr txBox="1">
            <a:spLocks/>
          </p:cNvSpPr>
          <p:nvPr/>
        </p:nvSpPr>
        <p:spPr>
          <a:xfrm>
            <a:off x="9339308" y="2117325"/>
            <a:ext cx="2852691" cy="4740673"/>
          </a:xfrm>
          <a:prstGeom prst="rect">
            <a:avLst/>
          </a:prstGeom>
          <a:solidFill>
            <a:srgbClr val="00B0F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600" b="1" dirty="0"/>
          </a:p>
        </p:txBody>
      </p:sp>
      <p:sp>
        <p:nvSpPr>
          <p:cNvPr id="11" name="TextBox 10">
            <a:extLst>
              <a:ext uri="{FF2B5EF4-FFF2-40B4-BE49-F238E27FC236}">
                <a16:creationId xmlns:a16="http://schemas.microsoft.com/office/drawing/2014/main" id="{BAF23709-3998-DBEF-63FC-6A01732D56C4}"/>
              </a:ext>
            </a:extLst>
          </p:cNvPr>
          <p:cNvSpPr txBox="1"/>
          <p:nvPr/>
        </p:nvSpPr>
        <p:spPr>
          <a:xfrm>
            <a:off x="2618912" y="875269"/>
            <a:ext cx="9573087" cy="461665"/>
          </a:xfrm>
          <a:prstGeom prst="rect">
            <a:avLst/>
          </a:prstGeom>
          <a:noFill/>
        </p:spPr>
        <p:txBody>
          <a:bodyPr wrap="square" rtlCol="0">
            <a:spAutoFit/>
          </a:bodyPr>
          <a:lstStyle/>
          <a:p>
            <a:pPr algn="ctr"/>
            <a:r>
              <a:rPr lang="en-GB" sz="2400" dirty="0"/>
              <a:t>“Quote”</a:t>
            </a:r>
          </a:p>
        </p:txBody>
      </p:sp>
      <p:sp>
        <p:nvSpPr>
          <p:cNvPr id="6" name="TextBox 5">
            <a:extLst>
              <a:ext uri="{FF2B5EF4-FFF2-40B4-BE49-F238E27FC236}">
                <a16:creationId xmlns:a16="http://schemas.microsoft.com/office/drawing/2014/main" id="{699A2C71-E038-3716-EC90-1DE1752BBE02}"/>
              </a:ext>
            </a:extLst>
          </p:cNvPr>
          <p:cNvSpPr txBox="1"/>
          <p:nvPr/>
        </p:nvSpPr>
        <p:spPr>
          <a:xfrm>
            <a:off x="9339307" y="4687410"/>
            <a:ext cx="2852693" cy="369332"/>
          </a:xfrm>
          <a:prstGeom prst="rect">
            <a:avLst/>
          </a:prstGeom>
          <a:noFill/>
        </p:spPr>
        <p:txBody>
          <a:bodyPr wrap="square" rtlCol="0">
            <a:spAutoFit/>
          </a:bodyPr>
          <a:lstStyle/>
          <a:p>
            <a:r>
              <a:rPr lang="en-GB" b="1" dirty="0"/>
              <a:t>DEMOGRAPHICS</a:t>
            </a:r>
          </a:p>
        </p:txBody>
      </p:sp>
      <p:sp>
        <p:nvSpPr>
          <p:cNvPr id="7" name="TextBox 6">
            <a:extLst>
              <a:ext uri="{FF2B5EF4-FFF2-40B4-BE49-F238E27FC236}">
                <a16:creationId xmlns:a16="http://schemas.microsoft.com/office/drawing/2014/main" id="{1CC8FE20-9909-B70E-4BF3-1677B97E4E33}"/>
              </a:ext>
            </a:extLst>
          </p:cNvPr>
          <p:cNvSpPr txBox="1"/>
          <p:nvPr/>
        </p:nvSpPr>
        <p:spPr>
          <a:xfrm>
            <a:off x="9339307" y="4687410"/>
            <a:ext cx="2852693" cy="369332"/>
          </a:xfrm>
          <a:prstGeom prst="rect">
            <a:avLst/>
          </a:prstGeom>
          <a:noFill/>
        </p:spPr>
        <p:txBody>
          <a:bodyPr wrap="square" rtlCol="0">
            <a:spAutoFit/>
          </a:bodyPr>
          <a:lstStyle/>
          <a:p>
            <a:r>
              <a:rPr lang="en-GB" b="1" dirty="0"/>
              <a:t>DEMOGRAPHICS</a:t>
            </a:r>
          </a:p>
        </p:txBody>
      </p:sp>
      <p:sp>
        <p:nvSpPr>
          <p:cNvPr id="12" name="Rectangle 11">
            <a:extLst>
              <a:ext uri="{FF2B5EF4-FFF2-40B4-BE49-F238E27FC236}">
                <a16:creationId xmlns:a16="http://schemas.microsoft.com/office/drawing/2014/main" id="{6D7E0590-B348-493F-11C7-B28C7A56467D}"/>
              </a:ext>
            </a:extLst>
          </p:cNvPr>
          <p:cNvSpPr/>
          <p:nvPr/>
        </p:nvSpPr>
        <p:spPr>
          <a:xfrm>
            <a:off x="9619477" y="2899740"/>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4F675DD2-9704-879B-5AF0-B436AA58C3CE}"/>
              </a:ext>
            </a:extLst>
          </p:cNvPr>
          <p:cNvSpPr/>
          <p:nvPr/>
        </p:nvSpPr>
        <p:spPr>
          <a:xfrm>
            <a:off x="9619476" y="2897521"/>
            <a:ext cx="1614875"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9E5908FE-343B-04F9-F43B-993AEC81FFBA}"/>
              </a:ext>
            </a:extLst>
          </p:cNvPr>
          <p:cNvSpPr/>
          <p:nvPr/>
        </p:nvSpPr>
        <p:spPr>
          <a:xfrm>
            <a:off x="9619476" y="2897521"/>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7615790-D6F5-21EB-047C-AD6054C715C7}"/>
              </a:ext>
            </a:extLst>
          </p:cNvPr>
          <p:cNvSpPr/>
          <p:nvPr/>
        </p:nvSpPr>
        <p:spPr>
          <a:xfrm>
            <a:off x="9619476" y="3566204"/>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6D3467A3-CFB1-9444-D72A-76AA5D7FDFCD}"/>
              </a:ext>
            </a:extLst>
          </p:cNvPr>
          <p:cNvSpPr/>
          <p:nvPr/>
        </p:nvSpPr>
        <p:spPr>
          <a:xfrm>
            <a:off x="9619475" y="3563985"/>
            <a:ext cx="1614875"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F3FA07D-086A-82FF-299B-B9B1876824D0}"/>
              </a:ext>
            </a:extLst>
          </p:cNvPr>
          <p:cNvSpPr/>
          <p:nvPr/>
        </p:nvSpPr>
        <p:spPr>
          <a:xfrm>
            <a:off x="9619475" y="3563985"/>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3E442CE0-7BEC-B4E4-2FE3-AC425E0D026E}"/>
              </a:ext>
            </a:extLst>
          </p:cNvPr>
          <p:cNvSpPr/>
          <p:nvPr/>
        </p:nvSpPr>
        <p:spPr>
          <a:xfrm>
            <a:off x="9619475" y="4199613"/>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3BB7661-A08E-CE30-DE16-556AE291AAFA}"/>
              </a:ext>
            </a:extLst>
          </p:cNvPr>
          <p:cNvSpPr/>
          <p:nvPr/>
        </p:nvSpPr>
        <p:spPr>
          <a:xfrm>
            <a:off x="9619474" y="4197394"/>
            <a:ext cx="1614875"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66367F91-BDC0-3721-D87E-709C2757B74D}"/>
              </a:ext>
            </a:extLst>
          </p:cNvPr>
          <p:cNvSpPr/>
          <p:nvPr/>
        </p:nvSpPr>
        <p:spPr>
          <a:xfrm>
            <a:off x="9619474" y="4197394"/>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834B26B9-9EA5-0DA5-4341-AB63A4347D5D}"/>
              </a:ext>
            </a:extLst>
          </p:cNvPr>
          <p:cNvSpPr txBox="1"/>
          <p:nvPr/>
        </p:nvSpPr>
        <p:spPr>
          <a:xfrm>
            <a:off x="9339306" y="2117325"/>
            <a:ext cx="2852693" cy="2062103"/>
          </a:xfrm>
          <a:prstGeom prst="rect">
            <a:avLst/>
          </a:prstGeom>
          <a:noFill/>
        </p:spPr>
        <p:txBody>
          <a:bodyPr wrap="square" rtlCol="0">
            <a:spAutoFit/>
          </a:bodyPr>
          <a:lstStyle/>
          <a:p>
            <a:r>
              <a:rPr lang="en-GB" b="1" dirty="0"/>
              <a:t>KNOWLEDGE AND SKILLS</a:t>
            </a:r>
          </a:p>
          <a:p>
            <a:endParaRPr lang="en-GB" sz="1200" dirty="0"/>
          </a:p>
          <a:p>
            <a:r>
              <a:rPr lang="en-GB" sz="1400" dirty="0"/>
              <a:t>Interest in surfing</a:t>
            </a:r>
          </a:p>
          <a:p>
            <a:endParaRPr lang="en-GB" sz="1400" dirty="0"/>
          </a:p>
          <a:p>
            <a:endParaRPr lang="en-GB" sz="1400" dirty="0"/>
          </a:p>
          <a:p>
            <a:r>
              <a:rPr lang="en-GB" sz="1400" dirty="0"/>
              <a:t>Spontaneity</a:t>
            </a:r>
          </a:p>
          <a:p>
            <a:endParaRPr lang="en-GB" sz="1400" dirty="0"/>
          </a:p>
          <a:p>
            <a:endParaRPr lang="en-GB" sz="1400" dirty="0"/>
          </a:p>
          <a:p>
            <a:r>
              <a:rPr lang="en-GB" sz="1400" dirty="0"/>
              <a:t>Technology Literacy </a:t>
            </a:r>
            <a:endParaRPr lang="en-GB" sz="1200" dirty="0"/>
          </a:p>
        </p:txBody>
      </p:sp>
      <p:sp>
        <p:nvSpPr>
          <p:cNvPr id="23" name="TextBox 22">
            <a:extLst>
              <a:ext uri="{FF2B5EF4-FFF2-40B4-BE49-F238E27FC236}">
                <a16:creationId xmlns:a16="http://schemas.microsoft.com/office/drawing/2014/main" id="{2DE3F48C-D42F-078A-34DF-C0FF1F5729E8}"/>
              </a:ext>
            </a:extLst>
          </p:cNvPr>
          <p:cNvSpPr txBox="1"/>
          <p:nvPr/>
        </p:nvSpPr>
        <p:spPr>
          <a:xfrm>
            <a:off x="-2" y="3231468"/>
            <a:ext cx="2618912" cy="861774"/>
          </a:xfrm>
          <a:prstGeom prst="rect">
            <a:avLst/>
          </a:prstGeom>
          <a:noFill/>
        </p:spPr>
        <p:txBody>
          <a:bodyPr wrap="square" rtlCol="0">
            <a:spAutoFit/>
          </a:bodyPr>
          <a:lstStyle/>
          <a:p>
            <a:r>
              <a:rPr lang="en-GB" b="1" dirty="0"/>
              <a:t>TECHNOLOGY USE</a:t>
            </a:r>
          </a:p>
          <a:p>
            <a:endParaRPr lang="en-GB" sz="1600" b="1" dirty="0"/>
          </a:p>
          <a:p>
            <a:r>
              <a:rPr lang="en-GB" sz="1600" dirty="0"/>
              <a:t>Words</a:t>
            </a:r>
          </a:p>
        </p:txBody>
      </p:sp>
      <p:sp>
        <p:nvSpPr>
          <p:cNvPr id="24" name="TextBox 23">
            <a:extLst>
              <a:ext uri="{FF2B5EF4-FFF2-40B4-BE49-F238E27FC236}">
                <a16:creationId xmlns:a16="http://schemas.microsoft.com/office/drawing/2014/main" id="{B91B9AD3-79BB-20FA-F5B5-34B234A8BCD4}"/>
              </a:ext>
            </a:extLst>
          </p:cNvPr>
          <p:cNvSpPr txBox="1"/>
          <p:nvPr/>
        </p:nvSpPr>
        <p:spPr>
          <a:xfrm>
            <a:off x="2618910" y="2117325"/>
            <a:ext cx="6720389" cy="4770537"/>
          </a:xfrm>
          <a:prstGeom prst="rect">
            <a:avLst/>
          </a:prstGeom>
          <a:noFill/>
        </p:spPr>
        <p:txBody>
          <a:bodyPr wrap="square" rtlCol="0">
            <a:spAutoFit/>
          </a:bodyPr>
          <a:lstStyle/>
          <a:p>
            <a:r>
              <a:rPr lang="en-GB" sz="1600" b="1" dirty="0"/>
              <a:t>About </a:t>
            </a:r>
            <a:r>
              <a:rPr lang="en-GB" sz="1600" b="1" dirty="0">
                <a:solidFill>
                  <a:srgbClr val="FF0000"/>
                </a:solidFill>
              </a:rPr>
              <a:t>???</a:t>
            </a:r>
            <a:endParaRPr lang="en-GB" sz="1600" dirty="0"/>
          </a:p>
          <a:p>
            <a:pPr>
              <a:lnSpc>
                <a:spcPct val="200000"/>
              </a:lnSpc>
            </a:pPr>
            <a:r>
              <a:rPr lang="en-GB" sz="1600" dirty="0"/>
              <a:t>Words</a:t>
            </a:r>
          </a:p>
          <a:p>
            <a:endParaRPr lang="en-GB" sz="1600" dirty="0"/>
          </a:p>
          <a:p>
            <a:endParaRPr lang="en-GB" sz="1600" dirty="0"/>
          </a:p>
          <a:p>
            <a:endParaRPr lang="en-GB" sz="1600" dirty="0"/>
          </a:p>
          <a:p>
            <a:pPr>
              <a:lnSpc>
                <a:spcPct val="200000"/>
              </a:lnSpc>
            </a:pPr>
            <a:r>
              <a:rPr lang="en-GB" sz="1600" b="1" dirty="0"/>
              <a:t>What types of websites does </a:t>
            </a:r>
            <a:r>
              <a:rPr lang="en-GB" sz="1600" b="1" dirty="0">
                <a:solidFill>
                  <a:srgbClr val="FF0000"/>
                </a:solidFill>
              </a:rPr>
              <a:t>???</a:t>
            </a:r>
            <a:r>
              <a:rPr lang="en-GB" sz="1600" b="1" dirty="0"/>
              <a:t> usually visit?</a:t>
            </a:r>
            <a:endParaRPr lang="en-GB" sz="1600" dirty="0"/>
          </a:p>
          <a:p>
            <a:pPr>
              <a:lnSpc>
                <a:spcPct val="200000"/>
              </a:lnSpc>
            </a:pPr>
            <a:r>
              <a:rPr lang="en-GB" sz="1600" dirty="0"/>
              <a:t>Words</a:t>
            </a:r>
          </a:p>
          <a:p>
            <a:endParaRPr lang="en-GB" sz="1600" dirty="0"/>
          </a:p>
          <a:p>
            <a:endParaRPr lang="en-GB" sz="1600" dirty="0"/>
          </a:p>
          <a:p>
            <a:endParaRPr lang="en-GB" sz="1600" dirty="0"/>
          </a:p>
          <a:p>
            <a:r>
              <a:rPr lang="en-GB" sz="1600" b="1" dirty="0"/>
              <a:t>What motivates </a:t>
            </a:r>
            <a:r>
              <a:rPr lang="en-GB" sz="1600" b="1" dirty="0">
                <a:solidFill>
                  <a:srgbClr val="FF0000"/>
                </a:solidFill>
              </a:rPr>
              <a:t>???</a:t>
            </a:r>
            <a:r>
              <a:rPr lang="en-GB" sz="1600" b="1" dirty="0"/>
              <a:t>?</a:t>
            </a:r>
            <a:endParaRPr lang="en-GB" sz="1600" dirty="0"/>
          </a:p>
          <a:p>
            <a:pPr>
              <a:lnSpc>
                <a:spcPct val="200000"/>
              </a:lnSpc>
            </a:pPr>
            <a:r>
              <a:rPr lang="en-GB" sz="1600" dirty="0"/>
              <a:t>Words</a:t>
            </a:r>
          </a:p>
          <a:p>
            <a:endParaRPr lang="en-GB" sz="1600" dirty="0"/>
          </a:p>
          <a:p>
            <a:endParaRPr lang="en-GB" sz="1600" dirty="0"/>
          </a:p>
          <a:p>
            <a:r>
              <a:rPr lang="en-GB" sz="1600" b="1" dirty="0"/>
              <a:t> </a:t>
            </a:r>
          </a:p>
        </p:txBody>
      </p:sp>
      <p:graphicFrame>
        <p:nvGraphicFramePr>
          <p:cNvPr id="25" name="Table 27">
            <a:extLst>
              <a:ext uri="{FF2B5EF4-FFF2-40B4-BE49-F238E27FC236}">
                <a16:creationId xmlns:a16="http://schemas.microsoft.com/office/drawing/2014/main" id="{C11500A8-34C8-7083-DC40-295444AF9FB1}"/>
              </a:ext>
            </a:extLst>
          </p:cNvPr>
          <p:cNvGraphicFramePr>
            <a:graphicFrameLocks noGrp="1"/>
          </p:cNvGraphicFramePr>
          <p:nvPr>
            <p:extLst>
              <p:ext uri="{D42A27DB-BD31-4B8C-83A1-F6EECF244321}">
                <p14:modId xmlns:p14="http://schemas.microsoft.com/office/powerpoint/2010/main" val="1122835114"/>
              </p:ext>
            </p:extLst>
          </p:nvPr>
        </p:nvGraphicFramePr>
        <p:xfrm>
          <a:off x="9400491" y="5023449"/>
          <a:ext cx="2730316" cy="1700340"/>
        </p:xfrm>
        <a:graphic>
          <a:graphicData uri="http://schemas.openxmlformats.org/drawingml/2006/table">
            <a:tbl>
              <a:tblPr firstRow="1" bandRow="1">
                <a:tableStyleId>{2D5ABB26-0587-4C30-8999-92F81FD0307C}</a:tableStyleId>
              </a:tblPr>
              <a:tblGrid>
                <a:gridCol w="1365158">
                  <a:extLst>
                    <a:ext uri="{9D8B030D-6E8A-4147-A177-3AD203B41FA5}">
                      <a16:colId xmlns:a16="http://schemas.microsoft.com/office/drawing/2014/main" val="2141065019"/>
                    </a:ext>
                  </a:extLst>
                </a:gridCol>
                <a:gridCol w="1365158">
                  <a:extLst>
                    <a:ext uri="{9D8B030D-6E8A-4147-A177-3AD203B41FA5}">
                      <a16:colId xmlns:a16="http://schemas.microsoft.com/office/drawing/2014/main" val="810099458"/>
                    </a:ext>
                  </a:extLst>
                </a:gridCol>
              </a:tblGrid>
              <a:tr h="425085">
                <a:tc>
                  <a:txBody>
                    <a:bodyPr/>
                    <a:lstStyle/>
                    <a:p>
                      <a:r>
                        <a:rPr lang="en-GB" sz="1600" dirty="0"/>
                        <a:t>Age:</a:t>
                      </a:r>
                    </a:p>
                  </a:txBody>
                  <a:tcPr/>
                </a:tc>
                <a:tc>
                  <a:txBody>
                    <a:bodyPr/>
                    <a:lstStyle/>
                    <a:p>
                      <a:pPr algn="ctr"/>
                      <a:r>
                        <a:rPr lang="en-GB" dirty="0">
                          <a:solidFill>
                            <a:srgbClr val="FF0000"/>
                          </a:solidFill>
                        </a:rPr>
                        <a:t>???</a:t>
                      </a:r>
                    </a:p>
                  </a:txBody>
                  <a:tcPr/>
                </a:tc>
                <a:extLst>
                  <a:ext uri="{0D108BD9-81ED-4DB2-BD59-A6C34878D82A}">
                    <a16:rowId xmlns:a16="http://schemas.microsoft.com/office/drawing/2014/main" val="3194419147"/>
                  </a:ext>
                </a:extLst>
              </a:tr>
              <a:tr h="425085">
                <a:tc>
                  <a:txBody>
                    <a:bodyPr/>
                    <a:lstStyle/>
                    <a:p>
                      <a:r>
                        <a:rPr lang="en-GB" sz="1600" dirty="0"/>
                        <a:t>Education:</a:t>
                      </a:r>
                    </a:p>
                  </a:txBody>
                  <a:tcPr/>
                </a:tc>
                <a:tc>
                  <a:txBody>
                    <a:bodyPr/>
                    <a:lstStyle/>
                    <a:p>
                      <a:pPr algn="ctr"/>
                      <a:r>
                        <a:rPr lang="en-GB" dirty="0">
                          <a:solidFill>
                            <a:srgbClr val="FF0000"/>
                          </a:solidFill>
                        </a:rPr>
                        <a:t>???</a:t>
                      </a:r>
                    </a:p>
                  </a:txBody>
                  <a:tcPr/>
                </a:tc>
                <a:extLst>
                  <a:ext uri="{0D108BD9-81ED-4DB2-BD59-A6C34878D82A}">
                    <a16:rowId xmlns:a16="http://schemas.microsoft.com/office/drawing/2014/main" val="2747056949"/>
                  </a:ext>
                </a:extLst>
              </a:tr>
              <a:tr h="425085">
                <a:tc>
                  <a:txBody>
                    <a:bodyPr/>
                    <a:lstStyle/>
                    <a:p>
                      <a:r>
                        <a:rPr lang="en-GB" sz="1600" dirty="0"/>
                        <a:t>Job:</a:t>
                      </a:r>
                    </a:p>
                  </a:txBody>
                  <a:tcPr/>
                </a:tc>
                <a:tc>
                  <a:txBody>
                    <a:bodyPr/>
                    <a:lstStyle/>
                    <a:p>
                      <a:pPr algn="ctr"/>
                      <a:r>
                        <a:rPr lang="en-GB" sz="1600" dirty="0">
                          <a:solidFill>
                            <a:srgbClr val="FF0000"/>
                          </a:solidFill>
                        </a:rPr>
                        <a:t>???</a:t>
                      </a:r>
                      <a:endParaRPr lang="en-GB" sz="1400" dirty="0">
                        <a:solidFill>
                          <a:srgbClr val="FF0000"/>
                        </a:solidFill>
                      </a:endParaRPr>
                    </a:p>
                  </a:txBody>
                  <a:tcPr/>
                </a:tc>
                <a:extLst>
                  <a:ext uri="{0D108BD9-81ED-4DB2-BD59-A6C34878D82A}">
                    <a16:rowId xmlns:a16="http://schemas.microsoft.com/office/drawing/2014/main" val="2597114541"/>
                  </a:ext>
                </a:extLst>
              </a:tr>
              <a:tr h="425085">
                <a:tc>
                  <a:txBody>
                    <a:bodyPr/>
                    <a:lstStyle/>
                    <a:p>
                      <a:r>
                        <a:rPr lang="en-GB" sz="1600" dirty="0"/>
                        <a:t>Salary(£-£££)</a:t>
                      </a:r>
                    </a:p>
                  </a:txBody>
                  <a:tcPr/>
                </a:tc>
                <a:tc>
                  <a:txBody>
                    <a:bodyPr/>
                    <a:lstStyle/>
                    <a:p>
                      <a:pPr algn="ctr"/>
                      <a:r>
                        <a:rPr lang="en-GB" dirty="0">
                          <a:solidFill>
                            <a:srgbClr val="FF0000"/>
                          </a:solidFill>
                        </a:rPr>
                        <a:t>???</a:t>
                      </a:r>
                    </a:p>
                  </a:txBody>
                  <a:tcPr/>
                </a:tc>
                <a:extLst>
                  <a:ext uri="{0D108BD9-81ED-4DB2-BD59-A6C34878D82A}">
                    <a16:rowId xmlns:a16="http://schemas.microsoft.com/office/drawing/2014/main" val="814151727"/>
                  </a:ext>
                </a:extLst>
              </a:tr>
            </a:tbl>
          </a:graphicData>
        </a:graphic>
      </p:graphicFrame>
    </p:spTree>
    <p:extLst>
      <p:ext uri="{BB962C8B-B14F-4D97-AF65-F5344CB8AC3E}">
        <p14:creationId xmlns:p14="http://schemas.microsoft.com/office/powerpoint/2010/main" val="294351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Persona #2</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380026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Persona #3</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3980035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TotalTime>
  <Words>742</Words>
  <Application>Microsoft Office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Azo Sans</vt:lpstr>
      <vt:lpstr>Calibri</vt:lpstr>
      <vt:lpstr>Calibri Light</vt:lpstr>
      <vt:lpstr>Office Theme</vt:lpstr>
      <vt:lpstr>KV6002 – Terms of Reference</vt:lpstr>
      <vt:lpstr>True North Surf Club</vt:lpstr>
      <vt:lpstr>Epic</vt:lpstr>
      <vt:lpstr>Slides 2&amp;3</vt:lpstr>
      <vt:lpstr>Slide 4</vt:lpstr>
      <vt:lpstr>Persona #1 – Ricky Smith</vt:lpstr>
      <vt:lpstr>Persona #? –  Use this template if u want</vt:lpstr>
      <vt:lpstr>Persona #2</vt:lpstr>
      <vt:lpstr>Persona #3</vt:lpstr>
      <vt:lpstr>Persona #4</vt:lpstr>
      <vt:lpstr>Persona #5</vt:lpstr>
      <vt:lpstr>Slide 5</vt:lpstr>
      <vt:lpstr>User Story #1</vt:lpstr>
      <vt:lpstr>User Story #2</vt:lpstr>
      <vt:lpstr>User Story #3</vt:lpstr>
      <vt:lpstr>User Story #4</vt:lpstr>
      <vt:lpstr>User Story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KV6002 – Terms of Reference</dc:title>
  <dc:creator>Ben Kelly</dc:creator>
  <cp:lastModifiedBy>Ben Kelly</cp:lastModifiedBy>
  <cp:revision>83</cp:revision>
  <dcterms:created xsi:type="dcterms:W3CDTF">2023-01-28T12:05:11Z</dcterms:created>
  <dcterms:modified xsi:type="dcterms:W3CDTF">2023-02-08T17:45:18Z</dcterms:modified>
</cp:coreProperties>
</file>