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464" r:id="rId2"/>
    <p:sldId id="2465" r:id="rId3"/>
    <p:sldId id="2323" r:id="rId4"/>
    <p:sldId id="2466" r:id="rId5"/>
    <p:sldId id="2478" r:id="rId6"/>
    <p:sldId id="2479" r:id="rId7"/>
    <p:sldId id="2420" r:id="rId8"/>
    <p:sldId id="2468" r:id="rId9"/>
    <p:sldId id="2476" r:id="rId10"/>
    <p:sldId id="2463" r:id="rId11"/>
    <p:sldId id="2469" r:id="rId12"/>
    <p:sldId id="2470" r:id="rId13"/>
    <p:sldId id="2475" r:id="rId14"/>
    <p:sldId id="2477" r:id="rId15"/>
    <p:sldId id="2471" r:id="rId16"/>
    <p:sldId id="2472" r:id="rId17"/>
    <p:sldId id="2480" r:id="rId18"/>
    <p:sldId id="2481" r:id="rId19"/>
    <p:sldId id="2473" r:id="rId2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552"/>
    <a:srgbClr val="EC72A5"/>
    <a:srgbClr val="002452"/>
    <a:srgbClr val="E3E4E6"/>
    <a:srgbClr val="583F52"/>
    <a:srgbClr val="000C28"/>
    <a:srgbClr val="000820"/>
    <a:srgbClr val="001334"/>
    <a:srgbClr val="FFC737"/>
    <a:srgbClr val="D2D3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0664" autoAdjust="0"/>
  </p:normalViewPr>
  <p:slideViewPr>
    <p:cSldViewPr snapToGrid="0" snapToObjects="1">
      <p:cViewPr varScale="1">
        <p:scale>
          <a:sx n="39" d="100"/>
          <a:sy n="39" d="100"/>
        </p:scale>
        <p:origin x="667" y="96"/>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51493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419805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969484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998520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422044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56720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757416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95830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34311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5749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91334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19190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26849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0411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24286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spd="med" advClick="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spd="med" advClick="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spd="med" advClick="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spd="med" advClick="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4970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44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65843396"/>
      </p:ext>
    </p:extLst>
  </p:cSld>
  <p:clrMapOvr>
    <a:masterClrMapping/>
  </p:clrMapOvr>
  <p:transition spd="med" advClick="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425294" y="596900"/>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 id="2147484044" r:id="rId5"/>
  </p:sldLayoutIdLst>
  <p:transition spd="med" advClick="0">
    <p:pull/>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424471" y="5912564"/>
            <a:ext cx="1611789" cy="1389473"/>
          </a:xfrm>
          <a:prstGeom prst="hexagon">
            <a:avLst/>
          </a:prstGeom>
          <a:solidFill>
            <a:schemeClr val="accent4">
              <a:lumMod val="85000"/>
              <a:lumOff val="15000"/>
            </a:schemeClr>
          </a:solidFill>
          <a:ln>
            <a:solidFill>
              <a:schemeClr val="accent4">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531366" y="8766764"/>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9654" y="3586338"/>
            <a:ext cx="16418341" cy="2123658"/>
          </a:xfrm>
          <a:prstGeom prst="rect">
            <a:avLst/>
          </a:prstGeom>
          <a:noFill/>
        </p:spPr>
        <p:txBody>
          <a:bodyPr wrap="none" rtlCol="0">
            <a:spAutoFit/>
          </a:bodyPr>
          <a:lstStyle/>
          <a:p>
            <a:pPr algn="ctr"/>
            <a:r>
              <a:rPr lang="en-US" sz="6600" b="1" i="1" spc="800" dirty="0">
                <a:solidFill>
                  <a:schemeClr val="tx2"/>
                </a:solidFill>
                <a:latin typeface="Lato Black" charset="0"/>
                <a:ea typeface="Lato Black" charset="0"/>
                <a:cs typeface="Lato Black" charset="0"/>
              </a:rPr>
              <a:t>Canvas HUD Interface Subsystem</a:t>
            </a:r>
          </a:p>
          <a:p>
            <a:pPr algn="ctr"/>
            <a:r>
              <a:rPr lang="en-US" sz="6600" b="1" i="1" spc="800" dirty="0">
                <a:solidFill>
                  <a:schemeClr val="tx2"/>
                </a:solidFill>
                <a:latin typeface="Lato Black" charset="0"/>
                <a:ea typeface="Lato Black" charset="0"/>
                <a:cs typeface="Lato Black" charset="0"/>
              </a:rPr>
              <a:t>Open Source: Flight Simulator</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489825" y="3292512"/>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7306879" y="7838407"/>
            <a:ext cx="9846991" cy="523220"/>
          </a:xfrm>
          <a:prstGeom prst="rect">
            <a:avLst/>
          </a:prstGeom>
          <a:noFill/>
        </p:spPr>
        <p:txBody>
          <a:bodyPr wrap="none" rtlCol="0" anchor="ctr" anchorCtr="0">
            <a:spAutoFit/>
          </a:bodyPr>
          <a:lstStyle/>
          <a:p>
            <a:pPr algn="ctr"/>
            <a:r>
              <a:rPr lang="en-US" sz="2800" b="1" spc="600" dirty="0">
                <a:solidFill>
                  <a:schemeClr val="tx1">
                    <a:lumMod val="50000"/>
                  </a:schemeClr>
                </a:solidFill>
                <a:latin typeface="Poppins SemiBold" charset="0"/>
                <a:ea typeface="Poppins SemiBold" charset="0"/>
                <a:cs typeface="Poppins SemiBold" charset="0"/>
              </a:rPr>
              <a:t>SOFTWARE ENGINEERING LAB (16CS54)</a:t>
            </a:r>
          </a:p>
        </p:txBody>
      </p:sp>
      <p:sp>
        <p:nvSpPr>
          <p:cNvPr id="5" name="Rectangle 4"/>
          <p:cNvSpPr/>
          <p:nvPr/>
        </p:nvSpPr>
        <p:spPr>
          <a:xfrm>
            <a:off x="7196166" y="9808674"/>
            <a:ext cx="10068397" cy="1077218"/>
          </a:xfrm>
          <a:prstGeom prst="rect">
            <a:avLst/>
          </a:prstGeom>
        </p:spPr>
        <p:txBody>
          <a:bodyPr wrap="none">
            <a:spAutoFit/>
          </a:bodyPr>
          <a:lstStyle/>
          <a:p>
            <a:r>
              <a:rPr lang="en-IN" sz="3200" dirty="0">
                <a:solidFill>
                  <a:srgbClr val="F52552"/>
                </a:solidFill>
              </a:rPr>
              <a:t>KSHITIJ TIWARI			1RV16CS075</a:t>
            </a:r>
          </a:p>
          <a:p>
            <a:r>
              <a:rPr lang="en-IN" sz="3200" dirty="0">
                <a:solidFill>
                  <a:srgbClr val="F52552"/>
                </a:solidFill>
              </a:rPr>
              <a:t>KESHAV BHARAT			1RV16CS070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963181478"/>
      </p:ext>
    </p:extLst>
  </p:cSld>
  <p:clrMapOvr>
    <a:masterClrMapping/>
  </p:clrMapOvr>
  <p:transition spd="med" advClick="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66197" y="10787760"/>
            <a:ext cx="4677884"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DFD Level 0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1026" name="Picture 2" descr="https://raw.githubusercontent.com/benkenobi007/CHIS-Documents/master/SE%20Lab/DFDLevel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182" y="4492473"/>
            <a:ext cx="17073079" cy="413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32617"/>
      </p:ext>
    </p:extLst>
  </p:cSld>
  <p:clrMapOvr>
    <a:masterClrMapping/>
  </p:clrMapOvr>
  <p:transition spd="med" advClick="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49926" y="12763182"/>
            <a:ext cx="4677884"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DFD Level 1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2050" name="Picture 2" descr="https://raw.githubusercontent.com/benkenobi007/CHIS-Documents/master/SE%20Lab/DFDLeve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611" y="3098141"/>
            <a:ext cx="15124143" cy="963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66966"/>
      </p:ext>
    </p:extLst>
  </p:cSld>
  <p:clrMapOvr>
    <a:masterClrMapping/>
  </p:clrMapOvr>
  <p:transition spd="med" advClick="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460407" y="12763182"/>
            <a:ext cx="5456943"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Activity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688918"/>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3074" name="Picture 2" descr="https://raw.githubusercontent.com/benkenobi007/CHIS-Documents/master/SE%20Lab/Activity%20Diagram/OS%20FG.jpeg"/>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32891" y="1858469"/>
            <a:ext cx="19512706" cy="1090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47640"/>
      </p:ext>
    </p:extLst>
  </p:cSld>
  <p:clrMapOvr>
    <a:masterClrMapping/>
  </p:clrMapOvr>
  <p:transition spd="med" advClick="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260830" y="12763182"/>
            <a:ext cx="5856090"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Sequence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098" name="Picture 2" descr="Sequence 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721" y="3258912"/>
            <a:ext cx="19552285" cy="848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00657"/>
      </p:ext>
    </p:extLst>
  </p:cSld>
  <p:clrMapOvr>
    <a:masterClrMapping/>
  </p:clrMapOvr>
  <p:transition spd="med" advClick="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10182591" y="12763182"/>
            <a:ext cx="4012573"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Timeline of the project</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218" y="2458883"/>
            <a:ext cx="19438375" cy="9893914"/>
          </a:xfrm>
          <a:prstGeom prst="rect">
            <a:avLst/>
          </a:prstGeom>
        </p:spPr>
      </p:pic>
    </p:spTree>
    <p:extLst>
      <p:ext uri="{BB962C8B-B14F-4D97-AF65-F5344CB8AC3E}">
        <p14:creationId xmlns:p14="http://schemas.microsoft.com/office/powerpoint/2010/main" val="3358057031"/>
      </p:ext>
    </p:extLst>
  </p:cSld>
  <p:clrMapOvr>
    <a:masterClrMapping/>
  </p:clrMapOvr>
  <p:transition spd="med" advClick="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5" name="Subtitle 2">
            <a:extLst>
              <a:ext uri="{FF2B5EF4-FFF2-40B4-BE49-F238E27FC236}">
                <a16:creationId xmlns:a16="http://schemas.microsoft.com/office/drawing/2014/main" id="{40347BBC-5195-4436-89B5-E9EA06D1EFA3}"/>
              </a:ext>
            </a:extLst>
          </p:cNvPr>
          <p:cNvSpPr txBox="1">
            <a:spLocks/>
          </p:cNvSpPr>
          <p:nvPr/>
        </p:nvSpPr>
        <p:spPr>
          <a:xfrm>
            <a:off x="1010653" y="3258912"/>
            <a:ext cx="23117708" cy="90712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400" dirty="0">
                <a:latin typeface="Times New Roman" panose="02020603050405020304" pitchFamily="18" charset="0"/>
                <a:ea typeface="Poppins Light" charset="0"/>
                <a:cs typeface="Times New Roman" panose="02020603050405020304" pitchFamily="18" charset="0"/>
              </a:rPr>
              <a:t>Canvas based HUD is implemented for the Fokker 50 with PW125B, incorporating the following elements.</a:t>
            </a:r>
            <a:br>
              <a:rPr lang="en-US" sz="4400" dirty="0">
                <a:latin typeface="Times New Roman" panose="02020603050405020304" pitchFamily="18" charset="0"/>
                <a:ea typeface="Poppins Light" charset="0"/>
                <a:cs typeface="Times New Roman" panose="02020603050405020304" pitchFamily="18" charset="0"/>
              </a:rPr>
            </a:br>
            <a:endParaRPr lang="en-US" sz="44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Base Line and Elevation Lines</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These indicate the zero degree elevation and the various other elevations in steps of 10.</a:t>
            </a:r>
            <a:br>
              <a:rPr lang="en-US" sz="3600" dirty="0">
                <a:latin typeface="Times New Roman" panose="02020603050405020304" pitchFamily="18" charset="0"/>
                <a:ea typeface="Poppins Light" charset="0"/>
                <a:cs typeface="Times New Roman" panose="02020603050405020304" pitchFamily="18" charset="0"/>
              </a:rPr>
            </a:br>
            <a:endParaRPr lang="en-US" sz="36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Water Line</a:t>
            </a:r>
            <a:br>
              <a:rPr lang="en-US" sz="36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axial orientation of the aircraft, and helps in determining the pitch of the aircraft.</a:t>
            </a:r>
            <a:br>
              <a:rPr lang="en-US" sz="3600" b="1" dirty="0">
                <a:latin typeface="Times New Roman" panose="02020603050405020304" pitchFamily="18" charset="0"/>
                <a:ea typeface="Poppins Light" charset="0"/>
                <a:cs typeface="Times New Roman" panose="02020603050405020304" pitchFamily="18" charset="0"/>
              </a:rPr>
            </a:b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Water Line</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axial orientation of the aircraft, and helps in determining the pitch of the aircraft (given by moving the ailerons).</a:t>
            </a: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IN" sz="4400" dirty="0">
              <a:latin typeface="Times New Roman" panose="02020603050405020304" pitchFamily="18" charset="0"/>
              <a:ea typeface="Poppins Light" charset="0"/>
              <a:cs typeface="Times New Roman" panose="02020603050405020304" pitchFamily="18" charset="0"/>
            </a:endParaRPr>
          </a:p>
        </p:txBody>
      </p:sp>
    </p:spTree>
    <p:extLst>
      <p:ext uri="{BB962C8B-B14F-4D97-AF65-F5344CB8AC3E}">
        <p14:creationId xmlns:p14="http://schemas.microsoft.com/office/powerpoint/2010/main" val="238769960"/>
      </p:ext>
    </p:extLst>
  </p:cSld>
  <p:clrMapOvr>
    <a:masterClrMapping/>
  </p:clrMapOvr>
  <p:transition spd="med" advClick="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5" name="Subtitle 2">
            <a:extLst>
              <a:ext uri="{FF2B5EF4-FFF2-40B4-BE49-F238E27FC236}">
                <a16:creationId xmlns:a16="http://schemas.microsoft.com/office/drawing/2014/main" id="{88CC4013-3F85-4ADF-B4F5-7D15D74C70BE}"/>
              </a:ext>
            </a:extLst>
          </p:cNvPr>
          <p:cNvSpPr txBox="1">
            <a:spLocks/>
          </p:cNvSpPr>
          <p:nvPr/>
        </p:nvSpPr>
        <p:spPr>
          <a:xfrm>
            <a:off x="1010653" y="3258912"/>
            <a:ext cx="23117708" cy="67814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Yaw Indicator</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yaw of the aircraft which determines the horizontal heading. It is primarily controlled by adjusting the rudders and ailerons</a:t>
            </a:r>
            <a:br>
              <a:rPr lang="en-US" sz="3600" dirty="0">
                <a:latin typeface="Times New Roman" panose="02020603050405020304" pitchFamily="18" charset="0"/>
                <a:ea typeface="Poppins Light" charset="0"/>
                <a:cs typeface="Times New Roman" panose="02020603050405020304" pitchFamily="18" charset="0"/>
              </a:rPr>
            </a:br>
            <a:endParaRPr lang="en-US" sz="3600"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Thrust Level</a:t>
            </a:r>
            <a:br>
              <a:rPr lang="en-US" sz="36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This indicates the amount of thrust supplied to the engines. It is controlled using the thrusters.</a:t>
            </a:r>
            <a:br>
              <a:rPr lang="en-US" sz="3600" b="1" dirty="0">
                <a:latin typeface="Times New Roman" panose="02020603050405020304" pitchFamily="18" charset="0"/>
                <a:ea typeface="Poppins Light" charset="0"/>
                <a:cs typeface="Times New Roman" panose="02020603050405020304" pitchFamily="18" charset="0"/>
              </a:rPr>
            </a:br>
            <a:endParaRPr lang="en-US" sz="36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r>
              <a:rPr lang="en-US" sz="4400" b="1" dirty="0">
                <a:latin typeface="Times New Roman" panose="02020603050405020304" pitchFamily="18" charset="0"/>
                <a:ea typeface="Poppins Light" charset="0"/>
                <a:cs typeface="Times New Roman" panose="02020603050405020304" pitchFamily="18" charset="0"/>
              </a:rPr>
              <a:t>Air and Ground Speeds</a:t>
            </a:r>
            <a:br>
              <a:rPr lang="en-US" sz="4400" b="1" dirty="0">
                <a:latin typeface="Times New Roman" panose="02020603050405020304" pitchFamily="18" charset="0"/>
                <a:ea typeface="Poppins Light" charset="0"/>
                <a:cs typeface="Times New Roman" panose="02020603050405020304" pitchFamily="18" charset="0"/>
              </a:rPr>
            </a:br>
            <a:r>
              <a:rPr lang="en-US" sz="3600" dirty="0">
                <a:latin typeface="Times New Roman" panose="02020603050405020304" pitchFamily="18" charset="0"/>
                <a:ea typeface="Poppins Light" charset="0"/>
                <a:cs typeface="Times New Roman" panose="02020603050405020304" pitchFamily="18" charset="0"/>
              </a:rPr>
              <a:t>These give the air and ground speeds (in knots). The instruments are used to supply these values</a:t>
            </a:r>
            <a:endParaRPr lang="en-US" sz="4400" b="1" dirty="0">
              <a:latin typeface="Times New Roman" panose="02020603050405020304" pitchFamily="18" charset="0"/>
              <a:ea typeface="Poppins Light"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IN" sz="4400" dirty="0">
              <a:latin typeface="Times New Roman" panose="02020603050405020304" pitchFamily="18" charset="0"/>
              <a:ea typeface="Poppins Light" charset="0"/>
              <a:cs typeface="Times New Roman" panose="02020603050405020304" pitchFamily="18" charset="0"/>
            </a:endParaRPr>
          </a:p>
        </p:txBody>
      </p:sp>
    </p:spTree>
    <p:extLst>
      <p:ext uri="{BB962C8B-B14F-4D97-AF65-F5344CB8AC3E}">
        <p14:creationId xmlns:p14="http://schemas.microsoft.com/office/powerpoint/2010/main" val="2458149976"/>
      </p:ext>
    </p:extLst>
  </p:cSld>
  <p:clrMapOvr>
    <a:masterClrMapping/>
  </p:clrMapOvr>
  <p:transition spd="med" advClick="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56D5088-B68A-4843-BCA4-C4C65BC52BF9}"/>
              </a:ext>
            </a:extLst>
          </p:cNvPr>
          <p:cNvPicPr>
            <a:picLocks noGrp="1" noChangeAspect="1"/>
          </p:cNvPicPr>
          <p:nvPr>
            <p:ph type="pic" sz="quarter" idx="16"/>
          </p:nvPr>
        </p:nvPicPr>
        <p:blipFill>
          <a:blip r:embed="rId2" cstate="email">
            <a:extLst>
              <a:ext uri="{28A0092B-C50C-407E-A947-70E740481C1C}">
                <a14:useLocalDpi xmlns:a14="http://schemas.microsoft.com/office/drawing/2010/main" val="0"/>
              </a:ext>
            </a:extLst>
          </a:blip>
          <a:srcRect l="5249" r="5249"/>
          <a:stretch>
            <a:fillRect/>
          </a:stretch>
        </p:blipFill>
        <p:spPr>
          <a:xfrm>
            <a:off x="4137080" y="3185171"/>
            <a:ext cx="16103490" cy="9369959"/>
          </a:xfrm>
        </p:spPr>
      </p:pic>
      <p:cxnSp>
        <p:nvCxnSpPr>
          <p:cNvPr id="4" name="Straight Connector 3">
            <a:extLst>
              <a:ext uri="{FF2B5EF4-FFF2-40B4-BE49-F238E27FC236}">
                <a16:creationId xmlns:a16="http://schemas.microsoft.com/office/drawing/2014/main" id="{87BAE5DE-903C-4057-9F1F-C8FAFAF90866}"/>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E8E591C-D28E-4889-86B7-827AD80AE1D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6" name="Picture 5">
            <a:extLst>
              <a:ext uri="{FF2B5EF4-FFF2-40B4-BE49-F238E27FC236}">
                <a16:creationId xmlns:a16="http://schemas.microsoft.com/office/drawing/2014/main" id="{88B1F6DA-13EA-471E-8ACB-E19367D6F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9" name="TextBox 8">
            <a:extLst>
              <a:ext uri="{FF2B5EF4-FFF2-40B4-BE49-F238E27FC236}">
                <a16:creationId xmlns:a16="http://schemas.microsoft.com/office/drawing/2014/main" id="{D1C2825C-E61C-4012-A670-7819C6060D74}"/>
              </a:ext>
            </a:extLst>
          </p:cNvPr>
          <p:cNvSpPr txBox="1"/>
          <p:nvPr/>
        </p:nvSpPr>
        <p:spPr>
          <a:xfrm>
            <a:off x="4333461" y="12555130"/>
            <a:ext cx="15584556" cy="646331"/>
          </a:xfrm>
          <a:prstGeom prst="rect">
            <a:avLst/>
          </a:prstGeom>
          <a:noFill/>
        </p:spPr>
        <p:txBody>
          <a:bodyPr wrap="square" rtlCol="0">
            <a:spAutoFit/>
          </a:bodyPr>
          <a:lstStyle/>
          <a:p>
            <a:pPr algn="ctr"/>
            <a:r>
              <a:rPr lang="en-US" dirty="0">
                <a:solidFill>
                  <a:schemeClr val="tx2"/>
                </a:solidFill>
              </a:rPr>
              <a:t>Fig. 1:</a:t>
            </a:r>
            <a:r>
              <a:rPr lang="en-US" dirty="0"/>
              <a:t> Plane is at rest on the runway</a:t>
            </a:r>
            <a:endParaRPr lang="en-IN" dirty="0"/>
          </a:p>
        </p:txBody>
      </p:sp>
    </p:spTree>
    <p:extLst>
      <p:ext uri="{BB962C8B-B14F-4D97-AF65-F5344CB8AC3E}">
        <p14:creationId xmlns:p14="http://schemas.microsoft.com/office/powerpoint/2010/main" val="2387472422"/>
      </p:ext>
    </p:extLst>
  </p:cSld>
  <p:clrMapOvr>
    <a:masterClrMapping/>
  </p:clrMapOvr>
  <p:transition spd="med" advClick="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F098D9D-6292-49FD-AA29-B1E9633BE72D}"/>
              </a:ext>
            </a:extLst>
          </p:cNvPr>
          <p:cNvPicPr>
            <a:picLocks noGrp="1" noChangeAspect="1"/>
          </p:cNvPicPr>
          <p:nvPr>
            <p:ph type="pic" sz="quarter" idx="16"/>
          </p:nvPr>
        </p:nvPicPr>
        <p:blipFill>
          <a:blip r:embed="rId2" cstate="email">
            <a:extLst>
              <a:ext uri="{28A0092B-C50C-407E-A947-70E740481C1C}">
                <a14:useLocalDpi xmlns:a14="http://schemas.microsoft.com/office/drawing/2010/main" val="0"/>
              </a:ext>
            </a:extLst>
          </a:blip>
          <a:srcRect l="5383" r="5383"/>
          <a:stretch>
            <a:fillRect/>
          </a:stretch>
        </p:blipFill>
        <p:spPr>
          <a:xfrm>
            <a:off x="4167947" y="3527708"/>
            <a:ext cx="16041756" cy="9027422"/>
          </a:xfrm>
        </p:spPr>
      </p:pic>
      <p:cxnSp>
        <p:nvCxnSpPr>
          <p:cNvPr id="5" name="Straight Connector 4">
            <a:extLst>
              <a:ext uri="{FF2B5EF4-FFF2-40B4-BE49-F238E27FC236}">
                <a16:creationId xmlns:a16="http://schemas.microsoft.com/office/drawing/2014/main" id="{A3D3E8BD-2F8A-4020-B00F-8E2AF732665A}"/>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B8C90F-7BFB-4A28-8005-CFFDFE8651CE}"/>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Results</a:t>
            </a:r>
          </a:p>
        </p:txBody>
      </p:sp>
      <p:pic>
        <p:nvPicPr>
          <p:cNvPr id="7" name="Picture 6">
            <a:extLst>
              <a:ext uri="{FF2B5EF4-FFF2-40B4-BE49-F238E27FC236}">
                <a16:creationId xmlns:a16="http://schemas.microsoft.com/office/drawing/2014/main" id="{83E0460E-8214-4432-BF86-CA45EE478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10" name="TextBox 9">
            <a:extLst>
              <a:ext uri="{FF2B5EF4-FFF2-40B4-BE49-F238E27FC236}">
                <a16:creationId xmlns:a16="http://schemas.microsoft.com/office/drawing/2014/main" id="{A1A155D2-E864-4C13-BC4E-2ACB9547DF40}"/>
              </a:ext>
            </a:extLst>
          </p:cNvPr>
          <p:cNvSpPr txBox="1"/>
          <p:nvPr/>
        </p:nvSpPr>
        <p:spPr>
          <a:xfrm>
            <a:off x="4333461" y="12555130"/>
            <a:ext cx="15584556" cy="646331"/>
          </a:xfrm>
          <a:prstGeom prst="rect">
            <a:avLst/>
          </a:prstGeom>
          <a:noFill/>
        </p:spPr>
        <p:txBody>
          <a:bodyPr wrap="square" rtlCol="0">
            <a:spAutoFit/>
          </a:bodyPr>
          <a:lstStyle/>
          <a:p>
            <a:pPr algn="ctr"/>
            <a:r>
              <a:rPr lang="en-US" dirty="0">
                <a:solidFill>
                  <a:schemeClr val="tx2"/>
                </a:solidFill>
              </a:rPr>
              <a:t>Fig. 2:</a:t>
            </a:r>
            <a:r>
              <a:rPr lang="en-US" dirty="0"/>
              <a:t> Plane in motion – attaining cruise altitude</a:t>
            </a:r>
            <a:endParaRPr lang="en-IN" dirty="0"/>
          </a:p>
        </p:txBody>
      </p:sp>
    </p:spTree>
    <p:extLst>
      <p:ext uri="{BB962C8B-B14F-4D97-AF65-F5344CB8AC3E}">
        <p14:creationId xmlns:p14="http://schemas.microsoft.com/office/powerpoint/2010/main" val="2919185757"/>
      </p:ext>
    </p:extLst>
  </p:cSld>
  <p:clrMapOvr>
    <a:masterClrMapping/>
  </p:clrMapOvr>
  <p:transition spd="med" advClick="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0596" y="1160870"/>
            <a:ext cx="609654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Conclusion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303" y="3410466"/>
            <a:ext cx="2657669" cy="26576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
        <p:nvSpPr>
          <p:cNvPr id="6" name="Subtitle 2">
            <a:extLst>
              <a:ext uri="{FF2B5EF4-FFF2-40B4-BE49-F238E27FC236}">
                <a16:creationId xmlns:a16="http://schemas.microsoft.com/office/drawing/2014/main" id="{1CBEDBCF-E90E-419A-9DCB-AB3F29D456CB}"/>
              </a:ext>
            </a:extLst>
          </p:cNvPr>
          <p:cNvSpPr txBox="1">
            <a:spLocks/>
          </p:cNvSpPr>
          <p:nvPr/>
        </p:nvSpPr>
        <p:spPr>
          <a:xfrm>
            <a:off x="563562" y="6886859"/>
            <a:ext cx="19842927" cy="56364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Canvas API was found to be suitable for drawing the HUD.</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The time taken to update the pitch and yaw from the property tree was found to be negligible.</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There seems to be some delay in updating the value of the thrusters, probably due to the fact that the scaling factor is recalculated.</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Elevation lines are found to be reasonably accurate.</a:t>
            </a:r>
          </a:p>
          <a:p>
            <a:pPr marL="342900" indent="-342900" algn="l">
              <a:lnSpc>
                <a:spcPct val="100000"/>
              </a:lnSpc>
              <a:buFont typeface="Arial" panose="020B0604020202020204" pitchFamily="34" charset="0"/>
              <a:buChar char="•"/>
            </a:pPr>
            <a:r>
              <a:rPr lang="en-US" sz="4000" dirty="0">
                <a:latin typeface="Times New Roman" panose="02020603050405020304" pitchFamily="18" charset="0"/>
                <a:ea typeface="Poppins Light" charset="0"/>
                <a:cs typeface="Times New Roman" panose="02020603050405020304" pitchFamily="18" charset="0"/>
              </a:rPr>
              <a:t>Currently the values of minimum and maximum thrust values are being hardcoded from the engine datasheet. There is a need to integrate these values within the property tree to avoid rewriting the script for each aircraft.</a:t>
            </a:r>
          </a:p>
        </p:txBody>
      </p:sp>
    </p:spTree>
    <p:extLst>
      <p:ext uri="{BB962C8B-B14F-4D97-AF65-F5344CB8AC3E}">
        <p14:creationId xmlns:p14="http://schemas.microsoft.com/office/powerpoint/2010/main" val="2973948450"/>
      </p:ext>
    </p:extLst>
  </p:cSld>
  <p:clrMapOvr>
    <a:masterClrMapping/>
  </p:clrMapOvr>
  <p:transition spd="med" advClick="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45839" y="6158354"/>
            <a:ext cx="5671745" cy="1384995"/>
          </a:xfrm>
          <a:prstGeom prst="rect">
            <a:avLst/>
          </a:prstGeom>
          <a:noFill/>
        </p:spPr>
        <p:txBody>
          <a:bodyPr wrap="none" rtlCol="0">
            <a:spAutoFit/>
          </a:bodyPr>
          <a:lstStyle/>
          <a:p>
            <a:pPr algn="ctr"/>
            <a:r>
              <a:rPr lang="en-US" sz="8400" b="1" spc="800" dirty="0">
                <a:solidFill>
                  <a:schemeClr val="tx2"/>
                </a:solidFill>
                <a:latin typeface="Lato Black" charset="0"/>
                <a:ea typeface="Lato Black" charset="0"/>
                <a:cs typeface="Lato Black" charset="0"/>
              </a:rPr>
              <a:t>Contents</a:t>
            </a:r>
          </a:p>
        </p:txBody>
      </p:sp>
      <p:sp>
        <p:nvSpPr>
          <p:cNvPr id="15" name="TextBox 14"/>
          <p:cNvSpPr txBox="1"/>
          <p:nvPr/>
        </p:nvSpPr>
        <p:spPr>
          <a:xfrm>
            <a:off x="15386630" y="9107992"/>
            <a:ext cx="2021707" cy="523220"/>
          </a:xfrm>
          <a:prstGeom prst="rect">
            <a:avLst/>
          </a:prstGeom>
          <a:noFill/>
        </p:spPr>
        <p:txBody>
          <a:bodyPr wrap="none" rtlCol="0" anchor="ctr" anchorCtr="0">
            <a:spAutoFit/>
          </a:bodyPr>
          <a:lstStyle/>
          <a:p>
            <a:pPr algn="ctr"/>
            <a:r>
              <a:rPr lang="en-US" sz="2800" b="1" i="1" dirty="0">
                <a:solidFill>
                  <a:schemeClr val="tx2"/>
                </a:solidFill>
                <a:latin typeface="Poppins SemiBold" charset="0"/>
                <a:ea typeface="Poppins SemiBold" charset="0"/>
                <a:cs typeface="Poppins SemiBold" charset="0"/>
              </a:rPr>
              <a:t>Flight gear</a:t>
            </a:r>
          </a:p>
        </p:txBody>
      </p:sp>
      <p:sp>
        <p:nvSpPr>
          <p:cNvPr id="19" name="Subtitle 2"/>
          <p:cNvSpPr txBox="1">
            <a:spLocks/>
          </p:cNvSpPr>
          <p:nvPr/>
        </p:nvSpPr>
        <p:spPr>
          <a:xfrm>
            <a:off x="735255" y="4486838"/>
            <a:ext cx="7087384" cy="59811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INTRODUCTION</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AIM</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FUNCTIONAL REQUIREMENTS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NON-FUNCTIONAL REQUIREMENTS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DESIGN AND IMPLEMENTATION</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RESULTS</a:t>
            </a:r>
          </a:p>
          <a:p>
            <a:pPr>
              <a:lnSpc>
                <a:spcPct val="150000"/>
              </a:lnSpc>
            </a:pPr>
            <a:r>
              <a:rPr lang="en-US" sz="3200" dirty="0">
                <a:solidFill>
                  <a:schemeClr val="bg1">
                    <a:lumMod val="75000"/>
                  </a:schemeClr>
                </a:solidFill>
                <a:latin typeface="Poppins Light" pitchFamily="2" charset="77"/>
                <a:ea typeface="Poppins Light" charset="0"/>
                <a:cs typeface="Poppins Light" pitchFamily="2" charset="77"/>
              </a:rPr>
              <a:t>CONCLUSION</a:t>
            </a: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785"/>
          <p:cNvSpPr/>
          <p:nvPr/>
        </p:nvSpPr>
        <p:spPr>
          <a:xfrm>
            <a:off x="16016171" y="4030062"/>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813455997"/>
      </p:ext>
    </p:extLst>
  </p:cSld>
  <p:clrMapOvr>
    <a:masterClrMapping/>
  </p:clrMapOvr>
  <p:transition spd="med" advClick="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IN" sz="3600" dirty="0">
                <a:solidFill>
                  <a:schemeClr val="tx1">
                    <a:lumMod val="75000"/>
                  </a:schemeClr>
                </a:solidFill>
                <a:latin typeface="Poppins Light" charset="0"/>
                <a:ea typeface="Poppins Light" charset="0"/>
                <a:cs typeface="Poppins Light" charset="0"/>
              </a:rPr>
              <a:t>The aim of the </a:t>
            </a:r>
            <a:r>
              <a:rPr lang="en-IN" sz="3600" dirty="0" err="1">
                <a:solidFill>
                  <a:schemeClr val="tx1">
                    <a:lumMod val="75000"/>
                  </a:schemeClr>
                </a:solidFill>
                <a:latin typeface="Poppins Light" charset="0"/>
                <a:ea typeface="Poppins Light" charset="0"/>
                <a:cs typeface="Poppins Light" charset="0"/>
              </a:rPr>
              <a:t>FlightGear</a:t>
            </a:r>
            <a:r>
              <a:rPr lang="en-IN" sz="3600" dirty="0">
                <a:solidFill>
                  <a:schemeClr val="tx1">
                    <a:lumMod val="75000"/>
                  </a:schemeClr>
                </a:solidFill>
                <a:latin typeface="Poppins Light" charset="0"/>
                <a:ea typeface="Poppins Light" charset="0"/>
                <a:cs typeface="Poppins Light" charset="0"/>
              </a:rPr>
              <a:t> project is to create a sophisticated and open flight simulator framework for use in research or academic environments, pilot training, as an industry engineering tool, for DIY-</a:t>
            </a:r>
            <a:r>
              <a:rPr lang="en-IN" sz="3600" dirty="0" err="1">
                <a:solidFill>
                  <a:schemeClr val="tx1">
                    <a:lumMod val="75000"/>
                  </a:schemeClr>
                </a:solidFill>
                <a:latin typeface="Poppins Light" charset="0"/>
                <a:ea typeface="Poppins Light" charset="0"/>
                <a:cs typeface="Poppins Light" charset="0"/>
              </a:rPr>
              <a:t>ers</a:t>
            </a:r>
            <a:r>
              <a:rPr lang="en-IN" sz="3600" dirty="0">
                <a:solidFill>
                  <a:schemeClr val="tx1">
                    <a:lumMod val="75000"/>
                  </a:schemeClr>
                </a:solidFill>
                <a:latin typeface="Poppins Light" charset="0"/>
                <a:ea typeface="Poppins Light" charset="0"/>
                <a:cs typeface="Poppins Light" charset="0"/>
              </a:rPr>
              <a:t> to pursue their </a:t>
            </a:r>
            <a:r>
              <a:rPr lang="en-IN" sz="3600" dirty="0" err="1">
                <a:solidFill>
                  <a:schemeClr val="tx1">
                    <a:lumMod val="75000"/>
                  </a:schemeClr>
                </a:solidFill>
                <a:latin typeface="Poppins Light" charset="0"/>
                <a:ea typeface="Poppins Light" charset="0"/>
                <a:cs typeface="Poppins Light" charset="0"/>
              </a:rPr>
              <a:t>favorite</a:t>
            </a:r>
            <a:r>
              <a:rPr lang="en-IN" sz="3600" dirty="0">
                <a:solidFill>
                  <a:schemeClr val="tx1">
                    <a:lumMod val="75000"/>
                  </a:schemeClr>
                </a:solidFill>
                <a:latin typeface="Poppins Light" charset="0"/>
                <a:ea typeface="Poppins Light" charset="0"/>
                <a:cs typeface="Poppins Light" charset="0"/>
              </a:rPr>
              <a:t> interesting flight simulation idea, and last but certainly not least as a fun, realistic, and challenging desktop flight simulator.</a:t>
            </a:r>
            <a:endParaRPr lang="en-US" sz="3600" dirty="0">
              <a:solidFill>
                <a:schemeClr val="tx1">
                  <a:lumMod val="75000"/>
                </a:schemeClr>
              </a:solidFill>
              <a:latin typeface="Poppins Light" charset="0"/>
              <a:ea typeface="Poppins Light" charset="0"/>
              <a:cs typeface="Poppins Light" charset="0"/>
            </a:endParaRP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64076" y="1160870"/>
            <a:ext cx="6649577"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Introduction</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77533" y="4068946"/>
            <a:ext cx="3055209" cy="305520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279229334"/>
      </p:ext>
    </p:extLst>
  </p:cSld>
  <p:clrMapOvr>
    <a:masterClrMapping/>
  </p:clrMapOvr>
  <p:transition spd="med" advClick="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46557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Given the legacy existing software, there is considerable lag in frame rates due to garbage collection occurring during runtime. Further, it is desirable to improve the 3d rendering capabilities of the existing software.</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The HUD in the aircraft is currently displayed by means of raw OpenGL calls. We aim to replace these with commands issued from a custom API.</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This will make it much easier for other developers to add features and work on improving the efficiency of the rendering.</a:t>
            </a:r>
          </a:p>
          <a:p>
            <a:pPr marL="571500" indent="-571500" algn="just">
              <a:lnSpc>
                <a:spcPts val="404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a:t>
            </a:r>
            <a:r>
              <a:rPr lang="en-IN" sz="3600" dirty="0">
                <a:solidFill>
                  <a:schemeClr val="tx1">
                    <a:lumMod val="75000"/>
                  </a:schemeClr>
                </a:solidFill>
                <a:latin typeface="Poppins Light" charset="0"/>
                <a:ea typeface="Poppins Light" charset="0"/>
                <a:cs typeface="Poppins Light" charset="0"/>
              </a:rPr>
              <a:t>t will also increase the portability of the HUD, i.e., lesser chances of artefacts getting generated. </a:t>
            </a: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60076" y="1160870"/>
            <a:ext cx="10857589"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What Are We Doing?</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43741" y="3703030"/>
            <a:ext cx="3322794" cy="3322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168205543"/>
      </p:ext>
    </p:extLst>
  </p:cSld>
  <p:clrMapOvr>
    <a:masterClrMapping/>
  </p:clrMapOvr>
  <p:transition spd="med" advClick="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1033007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000" b="1" dirty="0">
                <a:latin typeface="Poppins Light" charset="0"/>
                <a:ea typeface="Poppins Light" charset="0"/>
                <a:cs typeface="Poppins Light" charset="0"/>
              </a:rPr>
              <a:t>End Users:</a:t>
            </a:r>
          </a:p>
          <a:p>
            <a:pPr marL="1544836" lvl="1" indent="-4572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Git based versioning</a:t>
            </a:r>
          </a:p>
          <a:p>
            <a:pPr lvl="2" algn="just">
              <a:lnSpc>
                <a:spcPct val="100000"/>
              </a:lnSpc>
            </a:pPr>
            <a:r>
              <a:rPr lang="en-IN" sz="3000" dirty="0">
                <a:solidFill>
                  <a:schemeClr val="tx2"/>
                </a:solidFill>
                <a:latin typeface="Poppins Light" charset="0"/>
                <a:ea typeface="Poppins Light" charset="0"/>
                <a:cs typeface="Poppins Light" charset="0"/>
              </a:rPr>
              <a:t>Given that the user has cloned official repository using git, the system should git based versioning to ensure that the user can easily update to the latest versions.</a:t>
            </a:r>
          </a:p>
          <a:p>
            <a:pPr marL="1659136" lvl="1" indent="-5715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Screen Tearing Control</a:t>
            </a:r>
          </a:p>
          <a:p>
            <a:pPr lvl="2" algn="just">
              <a:lnSpc>
                <a:spcPct val="100000"/>
              </a:lnSpc>
            </a:pPr>
            <a:r>
              <a:rPr lang="en-IN" sz="3000" dirty="0">
                <a:solidFill>
                  <a:schemeClr val="tx2"/>
                </a:solidFill>
                <a:latin typeface="Poppins Light" charset="0"/>
                <a:ea typeface="Poppins Light" charset="0"/>
                <a:cs typeface="Poppins Light" charset="0"/>
              </a:rPr>
              <a:t>Given that the application has been installed, and the displays support synchronization such as </a:t>
            </a:r>
            <a:r>
              <a:rPr lang="en-IN" sz="3000" dirty="0" err="1">
                <a:solidFill>
                  <a:schemeClr val="tx2"/>
                </a:solidFill>
                <a:latin typeface="Poppins Light" charset="0"/>
                <a:ea typeface="Poppins Light" charset="0"/>
                <a:cs typeface="Poppins Light" charset="0"/>
              </a:rPr>
              <a:t>freesync</a:t>
            </a:r>
            <a:r>
              <a:rPr lang="en-IN" sz="3000" dirty="0">
                <a:solidFill>
                  <a:schemeClr val="tx2"/>
                </a:solidFill>
                <a:latin typeface="Poppins Light" charset="0"/>
                <a:ea typeface="Poppins Light" charset="0"/>
                <a:cs typeface="Poppins Light" charset="0"/>
              </a:rPr>
              <a:t> or </a:t>
            </a:r>
            <a:r>
              <a:rPr lang="en-IN" sz="3000" dirty="0" err="1">
                <a:solidFill>
                  <a:schemeClr val="tx2"/>
                </a:solidFill>
                <a:latin typeface="Poppins Light" charset="0"/>
                <a:ea typeface="Poppins Light" charset="0"/>
                <a:cs typeface="Poppins Light" charset="0"/>
              </a:rPr>
              <a:t>gsync</a:t>
            </a:r>
            <a:r>
              <a:rPr lang="en-IN" sz="3000" dirty="0">
                <a:solidFill>
                  <a:schemeClr val="tx2"/>
                </a:solidFill>
                <a:latin typeface="Poppins Light" charset="0"/>
                <a:ea typeface="Poppins Light" charset="0"/>
                <a:cs typeface="Poppins Light" charset="0"/>
              </a:rPr>
              <a:t>, support for these techniques should be available to the user.</a:t>
            </a:r>
          </a:p>
          <a:p>
            <a:pPr marL="1659136" lvl="1" indent="-57150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Joystick Support</a:t>
            </a:r>
          </a:p>
          <a:p>
            <a:pPr lvl="2" algn="just">
              <a:lnSpc>
                <a:spcPct val="100000"/>
              </a:lnSpc>
            </a:pPr>
            <a:r>
              <a:rPr lang="en-IN" sz="3000" dirty="0">
                <a:solidFill>
                  <a:schemeClr val="tx2"/>
                </a:solidFill>
                <a:latin typeface="Poppins Light" charset="0"/>
                <a:ea typeface="Poppins Light" charset="0"/>
                <a:cs typeface="Poppins Light" charset="0"/>
              </a:rPr>
              <a:t>The system should provide user with facility to calibrate a joystick to provide inputs to the aircraft. Post calibration, the user will be able to view changes in the HUD corresponding to joystick position.</a:t>
            </a:r>
          </a:p>
          <a:p>
            <a:pPr lvl="2" algn="just">
              <a:lnSpc>
                <a:spcPct val="100000"/>
              </a:lnSpc>
            </a:pPr>
            <a:endParaRPr lang="en-IN" sz="3000" dirty="0">
              <a:solidFill>
                <a:schemeClr val="tx2"/>
              </a:solidFill>
              <a:latin typeface="Poppins Light" charset="0"/>
              <a:ea typeface="Poppins Light" charset="0"/>
              <a:cs typeface="Poppins Light" charset="0"/>
            </a:endParaRPr>
          </a:p>
          <a:p>
            <a:pPr marL="285750" indent="-285750" algn="just">
              <a:lnSpc>
                <a:spcPct val="100000"/>
              </a:lnSpc>
              <a:buFont typeface="Arial" panose="020B0604020202020204" pitchFamily="34" charset="0"/>
              <a:buChar char="•"/>
            </a:pPr>
            <a:r>
              <a:rPr lang="en-IN" sz="3000" b="1" dirty="0">
                <a:latin typeface="Poppins Light" charset="0"/>
                <a:ea typeface="Poppins Light" charset="0"/>
                <a:cs typeface="Poppins Light" charset="0"/>
              </a:rPr>
              <a:t>Developers</a:t>
            </a:r>
          </a:p>
          <a:p>
            <a:pPr marL="1373386" lvl="1" indent="-28575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Abstract OpenGL</a:t>
            </a:r>
          </a:p>
          <a:p>
            <a:pPr lvl="1" algn="just">
              <a:lnSpc>
                <a:spcPct val="100000"/>
              </a:lnSpc>
            </a:pPr>
            <a:r>
              <a:rPr lang="en-IN" sz="3000" dirty="0">
                <a:solidFill>
                  <a:schemeClr val="tx2"/>
                </a:solidFill>
                <a:latin typeface="Poppins Light" charset="0"/>
                <a:ea typeface="Poppins Light" charset="0"/>
                <a:cs typeface="Poppins Light" charset="0"/>
              </a:rPr>
              <a:t>	The system should provide the developer with an abstraction of OpenGL. The API calls alone must be required for 	rendering the HUD.</a:t>
            </a:r>
            <a:endParaRPr lang="en-IN" sz="3000" dirty="0">
              <a:latin typeface="Poppins Light" charset="0"/>
              <a:ea typeface="Poppins Light" charset="0"/>
              <a:cs typeface="Poppins Light" charset="0"/>
            </a:endParaRPr>
          </a:p>
          <a:p>
            <a:pPr marL="1373386" lvl="1" indent="-285750" algn="just">
              <a:lnSpc>
                <a:spcPct val="100000"/>
              </a:lnSpc>
              <a:buFont typeface="Arial" panose="020B0604020202020204" pitchFamily="34" charset="0"/>
              <a:buChar char="•"/>
            </a:pPr>
            <a:r>
              <a:rPr lang="en-IN" sz="3000" dirty="0">
                <a:solidFill>
                  <a:schemeClr val="tx2"/>
                </a:solidFill>
                <a:latin typeface="Poppins Light" charset="0"/>
                <a:ea typeface="Poppins Light" charset="0"/>
                <a:cs typeface="Poppins Light" charset="0"/>
              </a:rPr>
              <a:t>Git Based Versioning</a:t>
            </a:r>
          </a:p>
          <a:p>
            <a:pPr algn="just">
              <a:lnSpc>
                <a:spcPct val="100000"/>
              </a:lnSpc>
            </a:pPr>
            <a:r>
              <a:rPr lang="en-IN" sz="3000" dirty="0">
                <a:latin typeface="Poppins Light" charset="0"/>
                <a:ea typeface="Poppins Light" charset="0"/>
                <a:cs typeface="Poppins Light" charset="0"/>
              </a:rPr>
              <a:t>		Given that the developer has made a change to the rendering code, and given that it is approved, the system must allow 		for changes to be pushed via git versioning system.</a:t>
            </a:r>
          </a:p>
          <a:p>
            <a:pPr algn="just">
              <a:lnSpc>
                <a:spcPct val="100000"/>
              </a:lnSpc>
            </a:pPr>
            <a:endParaRPr lang="en-IN" sz="2500" dirty="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8514" y="1160870"/>
            <a:ext cx="1331326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Functional Requirements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802468795"/>
      </p:ext>
    </p:extLst>
  </p:cSld>
  <p:clrMapOvr>
    <a:masterClrMapping/>
  </p:clrMapOvr>
  <p:transition spd="med" advClick="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7381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IN" sz="3200" b="1" dirty="0">
                <a:latin typeface="Poppins Light" charset="0"/>
                <a:ea typeface="Poppins Light" charset="0"/>
                <a:cs typeface="Poppins Light" charset="0"/>
              </a:rPr>
              <a:t>Performance Requirements</a:t>
            </a:r>
          </a:p>
          <a:p>
            <a:pPr lvl="1" algn="just">
              <a:lnSpc>
                <a:spcPct val="150000"/>
              </a:lnSpc>
            </a:pPr>
            <a:r>
              <a:rPr lang="en-IN" sz="3000" dirty="0">
                <a:solidFill>
                  <a:schemeClr val="tx2"/>
                </a:solidFill>
                <a:latin typeface="Poppins Light" charset="0"/>
                <a:ea typeface="Poppins Light" charset="0"/>
                <a:cs typeface="Poppins Light" charset="0"/>
              </a:rPr>
              <a:t>In the Nasal scripting language, memory is not manually allocated and freed, rather it is handled by the VM using Garbage collection. We require that the framerate is affected minimally by the Garbage Collector under heavy loads, such as complex scripts.</a:t>
            </a:r>
          </a:p>
          <a:p>
            <a:pPr marL="457200" indent="-457200" algn="just">
              <a:lnSpc>
                <a:spcPct val="150000"/>
              </a:lnSpc>
              <a:buFont typeface="Arial" panose="020B0604020202020204" pitchFamily="34" charset="0"/>
              <a:buChar char="•"/>
            </a:pPr>
            <a:endParaRPr lang="en-IN" sz="3000" dirty="0">
              <a:latin typeface="Poppins Light" charset="0"/>
              <a:ea typeface="Poppins Light" charset="0"/>
              <a:cs typeface="Poppins Light" charset="0"/>
            </a:endParaRPr>
          </a:p>
          <a:p>
            <a:pPr marL="457200" indent="-457200" algn="just">
              <a:lnSpc>
                <a:spcPct val="150000"/>
              </a:lnSpc>
              <a:buFont typeface="Arial" panose="020B0604020202020204" pitchFamily="34" charset="0"/>
              <a:buChar char="•"/>
            </a:pPr>
            <a:r>
              <a:rPr lang="en-IN" sz="3200" b="1" dirty="0">
                <a:latin typeface="Poppins Light" charset="0"/>
                <a:ea typeface="Poppins Light" charset="0"/>
                <a:cs typeface="Poppins Light" charset="0"/>
              </a:rPr>
              <a:t>Security Requirements</a:t>
            </a:r>
          </a:p>
          <a:p>
            <a:pPr lvl="1" algn="just">
              <a:lnSpc>
                <a:spcPct val="150000"/>
              </a:lnSpc>
            </a:pPr>
            <a:r>
              <a:rPr lang="en-IN" sz="3000" dirty="0">
                <a:solidFill>
                  <a:schemeClr val="tx2"/>
                </a:solidFill>
                <a:latin typeface="Poppins Light" charset="0"/>
                <a:ea typeface="Poppins Light" charset="0"/>
                <a:cs typeface="Poppins Light" charset="0"/>
              </a:rPr>
              <a:t>The system has a capability for online DNS based multiplayer mode. This consists of several clients connecting to a single server. It is desirable to ensure end to end security in each communication channel from the channel to the server. This can be implemented by introducing an encryption scheme at each end.</a:t>
            </a:r>
          </a:p>
          <a:p>
            <a:pPr algn="just">
              <a:lnSpc>
                <a:spcPct val="100000"/>
              </a:lnSpc>
            </a:pPr>
            <a:endParaRPr lang="en-IN" sz="2500" dirty="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4322218" y="1160870"/>
            <a:ext cx="1576585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Non-Functional Requirements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055177719"/>
      </p:ext>
    </p:extLst>
  </p:cSld>
  <p:clrMapOvr>
    <a:masterClrMapping/>
  </p:clrMapOvr>
  <p:transition spd="med" advClick="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11927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43919" y="6190228"/>
            <a:ext cx="15474108" cy="1384995"/>
          </a:xfrm>
          <a:prstGeom prst="rect">
            <a:avLst/>
          </a:prstGeom>
          <a:noFill/>
        </p:spPr>
        <p:txBody>
          <a:bodyPr wrap="none" rtlCol="0">
            <a:spAutoFit/>
          </a:bodyPr>
          <a:lstStyle/>
          <a:p>
            <a:pPr algn="ctr"/>
            <a:r>
              <a:rPr lang="en-US" sz="8400" b="1" spc="800" dirty="0">
                <a:solidFill>
                  <a:schemeClr val="tx2"/>
                </a:solidFill>
                <a:latin typeface="Lato Black" charset="0"/>
                <a:ea typeface="Lato Black" charset="0"/>
                <a:cs typeface="Lato Black" charset="0"/>
              </a:rPr>
              <a:t>Design &amp; Implementation</a:t>
            </a:r>
          </a:p>
        </p:txBody>
      </p:sp>
      <p:sp>
        <p:nvSpPr>
          <p:cNvPr id="15" name="TextBox 14"/>
          <p:cNvSpPr txBox="1"/>
          <p:nvPr/>
        </p:nvSpPr>
        <p:spPr>
          <a:xfrm>
            <a:off x="15356976" y="9107992"/>
            <a:ext cx="2081019"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Flight Gear</a:t>
            </a:r>
          </a:p>
        </p:txBody>
      </p:sp>
      <p:sp>
        <p:nvSpPr>
          <p:cNvPr id="19" name="Subtitle 2"/>
          <p:cNvSpPr txBox="1">
            <a:spLocks/>
          </p:cNvSpPr>
          <p:nvPr/>
        </p:nvSpPr>
        <p:spPr>
          <a:xfrm>
            <a:off x="828267" y="2193318"/>
            <a:ext cx="7087384" cy="98426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640"/>
              </a:lnSpc>
            </a:pPr>
            <a:r>
              <a:rPr lang="en-US" sz="3600" b="1" dirty="0">
                <a:solidFill>
                  <a:schemeClr val="bg1">
                    <a:lumMod val="65000"/>
                  </a:schemeClr>
                </a:solidFill>
                <a:latin typeface="Poppins Light" pitchFamily="2" charset="77"/>
                <a:ea typeface="Poppins Light" charset="0"/>
                <a:cs typeface="Poppins Light" pitchFamily="2" charset="77"/>
              </a:rPr>
              <a:t>TOOLS USED</a:t>
            </a:r>
          </a:p>
          <a:p>
            <a:pPr>
              <a:lnSpc>
                <a:spcPts val="4640"/>
              </a:lnSpc>
            </a:pPr>
            <a:r>
              <a:rPr lang="en-US" sz="3600" dirty="0" err="1">
                <a:solidFill>
                  <a:schemeClr val="bg1">
                    <a:lumMod val="65000"/>
                  </a:schemeClr>
                </a:solidFill>
                <a:latin typeface="Poppins Light" pitchFamily="2" charset="77"/>
                <a:ea typeface="Poppins Light" charset="0"/>
                <a:cs typeface="Poppins Light" pitchFamily="2" charset="77"/>
              </a:rPr>
              <a:t>Git</a:t>
            </a:r>
            <a:endParaRPr lang="en-US" sz="36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Draw.io</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Windows SDK</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Visual Studio</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Nasal Console</a:t>
            </a:r>
          </a:p>
          <a:p>
            <a:pPr>
              <a:lnSpc>
                <a:spcPts val="4640"/>
              </a:lnSpc>
            </a:pPr>
            <a:endParaRPr lang="en-US" sz="32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b="1" dirty="0">
                <a:solidFill>
                  <a:schemeClr val="bg1">
                    <a:lumMod val="65000"/>
                  </a:schemeClr>
                </a:solidFill>
                <a:latin typeface="Poppins Light" pitchFamily="2" charset="77"/>
                <a:ea typeface="Poppins Light" charset="0"/>
                <a:cs typeface="Poppins Light" pitchFamily="2" charset="77"/>
              </a:rPr>
              <a:t>SOFTWARES AND MODULES USED</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Canvas</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C++</a:t>
            </a:r>
          </a:p>
          <a:p>
            <a:pPr>
              <a:lnSpc>
                <a:spcPts val="4640"/>
              </a:lnSpc>
            </a:pPr>
            <a:r>
              <a:rPr lang="en-US" sz="3600" dirty="0">
                <a:solidFill>
                  <a:schemeClr val="bg1">
                    <a:lumMod val="65000"/>
                  </a:schemeClr>
                </a:solidFill>
                <a:latin typeface="Poppins Light" pitchFamily="2" charset="77"/>
                <a:ea typeface="Poppins Light" charset="0"/>
                <a:cs typeface="Poppins Light" pitchFamily="2" charset="77"/>
              </a:rPr>
              <a:t>Nasal</a:t>
            </a:r>
          </a:p>
          <a:p>
            <a:pPr>
              <a:lnSpc>
                <a:spcPts val="4640"/>
              </a:lnSpc>
            </a:pPr>
            <a:r>
              <a:rPr lang="en-US" sz="3600" dirty="0" err="1">
                <a:solidFill>
                  <a:schemeClr val="bg1">
                    <a:lumMod val="65000"/>
                  </a:schemeClr>
                </a:solidFill>
                <a:latin typeface="Poppins Light" pitchFamily="2" charset="77"/>
                <a:ea typeface="Poppins Light" charset="0"/>
                <a:cs typeface="Poppins Light" pitchFamily="2" charset="77"/>
              </a:rPr>
              <a:t>openGL</a:t>
            </a:r>
            <a:endParaRPr lang="en-US" sz="36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a:solidFill>
                  <a:schemeClr val="bg1">
                    <a:lumMod val="65000"/>
                  </a:schemeClr>
                </a:solidFill>
                <a:latin typeface="Poppins Light" pitchFamily="2" charset="77"/>
                <a:ea typeface="Poppins Light" charset="0"/>
                <a:cs typeface="Poppins Light" pitchFamily="2" charset="77"/>
              </a:rPr>
              <a:t>openAL</a:t>
            </a:r>
            <a:endParaRPr lang="en-US" sz="3200" dirty="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a:solidFill>
                  <a:schemeClr val="bg1">
                    <a:lumMod val="65000"/>
                  </a:schemeClr>
                </a:solidFill>
                <a:latin typeface="Poppins Light" pitchFamily="2" charset="77"/>
                <a:ea typeface="Poppins Light" charset="0"/>
                <a:cs typeface="Poppins Light" pitchFamily="2" charset="77"/>
              </a:rPr>
              <a:t>plib</a:t>
            </a:r>
            <a:endParaRPr lang="en-US" sz="3200" dirty="0">
              <a:solidFill>
                <a:schemeClr val="bg1">
                  <a:lumMod val="65000"/>
                </a:schemeClr>
              </a:solidFill>
              <a:latin typeface="Poppins Light" pitchFamily="2" charset="77"/>
              <a:ea typeface="Poppins Light" charset="0"/>
              <a:cs typeface="Poppins Light" pitchFamily="2" charset="77"/>
            </a:endParaRP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83"/>
          <p:cNvSpPr/>
          <p:nvPr/>
        </p:nvSpPr>
        <p:spPr>
          <a:xfrm>
            <a:off x="15769709" y="3798864"/>
            <a:ext cx="1300128" cy="11228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890488339"/>
      </p:ext>
    </p:extLst>
  </p:cSld>
  <p:clrMapOvr>
    <a:masterClrMapping/>
  </p:clrMapOvr>
  <p:transition spd="med" advClick="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2052698" y="4744652"/>
            <a:ext cx="9213153" cy="57595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Iterative and Incremental Development</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Agile process</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Prototyping</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Risk Assessment and Control</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Manual Testing</a:t>
            </a:r>
          </a:p>
          <a:p>
            <a:pPr marL="457200" indent="-457200" algn="just">
              <a:lnSpc>
                <a:spcPct val="150000"/>
              </a:lnSpc>
              <a:buFont typeface="Arial" panose="020B0604020202020204" pitchFamily="34" charset="0"/>
              <a:buChar char="•"/>
            </a:pPr>
            <a:r>
              <a:rPr lang="en-US" sz="3600" dirty="0">
                <a:solidFill>
                  <a:schemeClr val="tx1">
                    <a:lumMod val="75000"/>
                  </a:schemeClr>
                </a:solidFill>
                <a:latin typeface="Poppins Light" charset="0"/>
                <a:ea typeface="Poppins Light" charset="0"/>
                <a:cs typeface="Poppins Light" charset="0"/>
              </a:rPr>
              <a:t>Integration Testing</a:t>
            </a: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7706"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3230" y="5176810"/>
            <a:ext cx="5363044" cy="5363044"/>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259144494"/>
      </p:ext>
    </p:extLst>
  </p:cSld>
  <p:clrMapOvr>
    <a:masterClrMapping/>
  </p:clrMapOvr>
  <p:transition spd="med" advClick="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630325" y="12763182"/>
            <a:ext cx="5117106"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Class Diagram of Flight Gear</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Design &amp; Implementation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5122" name="Picture 2" descr="https://raw.githubusercontent.com/benkenobi007/CHIS-Documents/master/SE%20Lab/Class%20Diagram.jpe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87848" y="2359917"/>
            <a:ext cx="12123175" cy="1043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97611"/>
      </p:ext>
    </p:extLst>
  </p:cSld>
  <p:clrMapOvr>
    <a:masterClrMapping/>
  </p:clrMapOvr>
  <p:transition spd="med" advClick="0">
    <p:pull/>
  </p:transition>
</p:sld>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37234</TotalTime>
  <Words>717</Words>
  <Application>Microsoft Office PowerPoint</Application>
  <PresentationFormat>Custom</PresentationFormat>
  <Paragraphs>114</Paragraphs>
  <Slides>19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 Light</vt:lpstr>
      <vt:lpstr>Gill Sans</vt:lpstr>
      <vt:lpstr>Lato</vt:lpstr>
      <vt:lpstr>Lato Black</vt:lpstr>
      <vt:lpstr>Lato Light</vt:lpstr>
      <vt:lpstr>Poppins Light</vt:lpstr>
      <vt:lpstr>Poppins SemiBold</vt:lpstr>
      <vt:lpstr>Times New Roman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Keshav Bharat</dc:creator>
  <cp:keywords/>
  <dc:description/>
  <cp:lastModifiedBy>kshitij tiwari</cp:lastModifiedBy>
  <cp:revision>6213</cp:revision>
  <cp:lastPrinted>2018-10-04T13:38:44Z</cp:lastPrinted>
  <dcterms:created xsi:type="dcterms:W3CDTF">2014-11-12T21:47:38Z</dcterms:created>
  <dcterms:modified xsi:type="dcterms:W3CDTF">2018-12-07T15:42:38Z</dcterms:modified>
  <cp:category/>
</cp:coreProperties>
</file>