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464" r:id="rId2"/>
    <p:sldId id="2465" r:id="rId3"/>
    <p:sldId id="2323" r:id="rId4"/>
    <p:sldId id="2466" r:id="rId5"/>
    <p:sldId id="2478" r:id="rId6"/>
    <p:sldId id="2479" r:id="rId7"/>
    <p:sldId id="2420" r:id="rId8"/>
    <p:sldId id="2468" r:id="rId9"/>
    <p:sldId id="2476" r:id="rId10"/>
    <p:sldId id="2463" r:id="rId11"/>
    <p:sldId id="2469" r:id="rId12"/>
    <p:sldId id="2470" r:id="rId13"/>
    <p:sldId id="2475" r:id="rId14"/>
    <p:sldId id="2477" r:id="rId15"/>
    <p:sldId id="2471" r:id="rId16"/>
    <p:sldId id="2472" r:id="rId17"/>
    <p:sldId id="2473"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552"/>
    <a:srgbClr val="EC72A5"/>
    <a:srgbClr val="002452"/>
    <a:srgbClr val="E3E4E6"/>
    <a:srgbClr val="583F52"/>
    <a:srgbClr val="000C28"/>
    <a:srgbClr val="000820"/>
    <a:srgbClr val="001334"/>
    <a:srgbClr val="FFC737"/>
    <a:srgbClr val="D2D3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8" autoAdjust="0"/>
    <p:restoredTop sz="90664" autoAdjust="0"/>
  </p:normalViewPr>
  <p:slideViewPr>
    <p:cSldViewPr snapToGrid="0" snapToObjects="1">
      <p:cViewPr varScale="1">
        <p:scale>
          <a:sx n="33" d="100"/>
          <a:sy n="33" d="100"/>
        </p:scale>
        <p:origin x="720" y="96"/>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12/6/2018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51493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419805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969484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998520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4220442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56720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757416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95830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34311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5749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91334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19190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26849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0411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24286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spd="med" advClick="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spd="med" advClick="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spd="med" advClick="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spd="med" advClick="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4970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44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65843396"/>
      </p:ext>
    </p:extLst>
  </p:cSld>
  <p:clrMapOvr>
    <a:masterClrMapping/>
  </p:clrMapOvr>
  <p:transition spd="med" advClick="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425294" y="596900"/>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 id="2147484044" r:id="rId5"/>
  </p:sldLayoutIdLst>
  <p:transition spd="med" advClick="0">
    <p:pull/>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424471" y="5912564"/>
            <a:ext cx="1611789" cy="1389473"/>
          </a:xfrm>
          <a:prstGeom prst="hexagon">
            <a:avLst/>
          </a:prstGeom>
          <a:solidFill>
            <a:schemeClr val="accent4">
              <a:lumMod val="85000"/>
              <a:lumOff val="15000"/>
            </a:schemeClr>
          </a:solidFill>
          <a:ln>
            <a:solidFill>
              <a:schemeClr val="accent4">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531366" y="8766764"/>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1794" y="4268198"/>
            <a:ext cx="15397164" cy="1107996"/>
          </a:xfrm>
          <a:prstGeom prst="rect">
            <a:avLst/>
          </a:prstGeom>
          <a:noFill/>
        </p:spPr>
        <p:txBody>
          <a:bodyPr wrap="none" rtlCol="0">
            <a:spAutoFit/>
          </a:bodyPr>
          <a:lstStyle/>
          <a:p>
            <a:pPr algn="ctr"/>
            <a:r>
              <a:rPr lang="en-US" sz="6600" b="1" i="1" spc="800" dirty="0" smtClean="0">
                <a:solidFill>
                  <a:schemeClr val="tx2"/>
                </a:solidFill>
                <a:latin typeface="Lato Black" charset="0"/>
                <a:ea typeface="Lato Black" charset="0"/>
                <a:cs typeface="Lato Black" charset="0"/>
              </a:rPr>
              <a:t>Open Source: </a:t>
            </a:r>
            <a:r>
              <a:rPr lang="en-US" sz="6600" b="1" i="1" spc="800" dirty="0">
                <a:solidFill>
                  <a:schemeClr val="tx2"/>
                </a:solidFill>
                <a:latin typeface="Lato Black" charset="0"/>
                <a:ea typeface="Lato Black" charset="0"/>
                <a:cs typeface="Lato Black" charset="0"/>
              </a:rPr>
              <a:t>Flight Simulator</a:t>
            </a:r>
            <a:endParaRPr lang="en-US" sz="6600" b="1" i="1" spc="800" dirty="0">
              <a:solidFill>
                <a:schemeClr val="tx2"/>
              </a:solidFill>
              <a:latin typeface="Lato Black" charset="0"/>
              <a:ea typeface="Lato Black" charset="0"/>
              <a:cs typeface="Lato Black" charset="0"/>
            </a:endParaRP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531366" y="4067764"/>
            <a:ext cx="9398000" cy="0"/>
          </a:xfrm>
          <a:prstGeom prst="line">
            <a:avLst/>
          </a:prstGeom>
          <a:ln w="7620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7306879" y="7838407"/>
            <a:ext cx="9846991" cy="523220"/>
          </a:xfrm>
          <a:prstGeom prst="rect">
            <a:avLst/>
          </a:prstGeom>
          <a:noFill/>
        </p:spPr>
        <p:txBody>
          <a:bodyPr wrap="none" rtlCol="0" anchor="ctr" anchorCtr="0">
            <a:spAutoFit/>
          </a:bodyPr>
          <a:lstStyle/>
          <a:p>
            <a:pPr algn="ctr"/>
            <a:r>
              <a:rPr lang="en-US" sz="2800" b="1" spc="600" dirty="0" smtClean="0">
                <a:solidFill>
                  <a:schemeClr val="tx1">
                    <a:lumMod val="50000"/>
                  </a:schemeClr>
                </a:solidFill>
                <a:latin typeface="Poppins SemiBold" charset="0"/>
                <a:ea typeface="Poppins SemiBold" charset="0"/>
                <a:cs typeface="Poppins SemiBold" charset="0"/>
              </a:rPr>
              <a:t>SOFTWARE ENGINEERING LAB (16CS54)</a:t>
            </a:r>
            <a:endParaRPr lang="en-US" sz="2800" b="1" spc="600" dirty="0">
              <a:solidFill>
                <a:schemeClr val="tx1">
                  <a:lumMod val="50000"/>
                </a:schemeClr>
              </a:solidFill>
              <a:latin typeface="Poppins SemiBold" charset="0"/>
              <a:ea typeface="Poppins SemiBold" charset="0"/>
              <a:cs typeface="Poppins SemiBold" charset="0"/>
            </a:endParaRPr>
          </a:p>
        </p:txBody>
      </p:sp>
      <p:sp>
        <p:nvSpPr>
          <p:cNvPr id="5" name="Rectangle 4"/>
          <p:cNvSpPr/>
          <p:nvPr/>
        </p:nvSpPr>
        <p:spPr>
          <a:xfrm>
            <a:off x="7196166" y="9808674"/>
            <a:ext cx="10068397" cy="1077218"/>
          </a:xfrm>
          <a:prstGeom prst="rect">
            <a:avLst/>
          </a:prstGeom>
        </p:spPr>
        <p:txBody>
          <a:bodyPr wrap="none">
            <a:spAutoFit/>
          </a:bodyPr>
          <a:lstStyle/>
          <a:p>
            <a:r>
              <a:rPr lang="en-IN" sz="3200" dirty="0" smtClean="0">
                <a:solidFill>
                  <a:srgbClr val="F52552"/>
                </a:solidFill>
              </a:rPr>
              <a:t>KSHITIJ TIWARI		</a:t>
            </a:r>
            <a:r>
              <a:rPr lang="en-IN" sz="3200" dirty="0" smtClean="0">
                <a:solidFill>
                  <a:srgbClr val="F52552"/>
                </a:solidFill>
              </a:rPr>
              <a:t>	</a:t>
            </a:r>
            <a:r>
              <a:rPr lang="en-IN" sz="3200" dirty="0" smtClean="0">
                <a:solidFill>
                  <a:srgbClr val="F52552"/>
                </a:solidFill>
              </a:rPr>
              <a:t>1RV16CS075</a:t>
            </a:r>
            <a:endParaRPr lang="en-IN" sz="3200" dirty="0" smtClean="0">
              <a:solidFill>
                <a:srgbClr val="F52552"/>
              </a:solidFill>
            </a:endParaRPr>
          </a:p>
          <a:p>
            <a:r>
              <a:rPr lang="en-IN" sz="3200" dirty="0" smtClean="0">
                <a:solidFill>
                  <a:srgbClr val="F52552"/>
                </a:solidFill>
              </a:rPr>
              <a:t>KESHAV BHARAT		</a:t>
            </a:r>
            <a:r>
              <a:rPr lang="en-IN" sz="3200" dirty="0" smtClean="0">
                <a:solidFill>
                  <a:srgbClr val="F52552"/>
                </a:solidFill>
              </a:rPr>
              <a:t>	</a:t>
            </a:r>
            <a:r>
              <a:rPr lang="en-IN" sz="3200" dirty="0" smtClean="0">
                <a:solidFill>
                  <a:srgbClr val="F52552"/>
                </a:solidFill>
              </a:rPr>
              <a:t>1RV16CS070</a:t>
            </a:r>
            <a:endParaRPr lang="en-IN" sz="3200" dirty="0">
              <a:solidFill>
                <a:srgbClr val="F52552"/>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963181478"/>
      </p:ext>
    </p:extLst>
  </p:cSld>
  <p:clrMapOvr>
    <a:masterClrMapping/>
  </p:clrMapOvr>
  <p:transition spd="med" advClick="0">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66197" y="10787760"/>
            <a:ext cx="4677884"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DFD Level 0 of </a:t>
            </a: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1026" name="Picture 2" descr="https://raw.githubusercontent.com/benkenobi007/CHIS-Documents/master/SE%20Lab/DFDLevel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182" y="4492473"/>
            <a:ext cx="17073079" cy="413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32617"/>
      </p:ext>
    </p:extLst>
  </p:cSld>
  <p:clrMapOvr>
    <a:masterClrMapping/>
  </p:clrMapOvr>
  <p:transition spd="med" advClick="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849926" y="12763182"/>
            <a:ext cx="4677884"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DFD Level 1 of </a:t>
            </a: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2050" name="Picture 2" descr="https://raw.githubusercontent.com/benkenobi007/CHIS-Documents/master/SE%20Lab/DFDLeve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611" y="3098141"/>
            <a:ext cx="15124143" cy="963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66966"/>
      </p:ext>
    </p:extLst>
  </p:cSld>
  <p:clrMapOvr>
    <a:masterClrMapping/>
  </p:clrMapOvr>
  <p:transition spd="med" advClick="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460407" y="12763182"/>
            <a:ext cx="5456943"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Activity Diagram </a:t>
            </a:r>
            <a:r>
              <a:rPr lang="en-US" sz="2800" b="1" dirty="0" smtClean="0">
                <a:solidFill>
                  <a:schemeClr val="tx2"/>
                </a:solidFill>
                <a:latin typeface="Poppins SemiBold" charset="0"/>
                <a:ea typeface="Poppins SemiBold" charset="0"/>
                <a:cs typeface="Poppins SemiBold" charset="0"/>
              </a:rPr>
              <a:t>of </a:t>
            </a: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688918"/>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3074" name="Picture 2" descr="https://raw.githubusercontent.com/benkenobi007/CHIS-Documents/master/SE%20Lab/Activity%20Diagram/OS%20FG.jpeg"/>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32891" y="1858469"/>
            <a:ext cx="19512706" cy="1090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47640"/>
      </p:ext>
    </p:extLst>
  </p:cSld>
  <p:clrMapOvr>
    <a:masterClrMapping/>
  </p:clrMapOvr>
  <p:transition spd="med" advClick="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260830" y="12763182"/>
            <a:ext cx="5856090"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Sequence Diagram of </a:t>
            </a: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098" name="Picture 2" descr="Sequence 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721" y="3258912"/>
            <a:ext cx="19552285" cy="848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00657"/>
      </p:ext>
    </p:extLst>
  </p:cSld>
  <p:clrMapOvr>
    <a:masterClrMapping/>
  </p:clrMapOvr>
  <p:transition spd="med" advClick="0">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10182591" y="12763182"/>
            <a:ext cx="4012573"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Timeline </a:t>
            </a:r>
            <a:r>
              <a:rPr lang="en-US" sz="2800" b="1" dirty="0" smtClean="0">
                <a:solidFill>
                  <a:schemeClr val="tx2"/>
                </a:solidFill>
                <a:latin typeface="Poppins SemiBold" charset="0"/>
                <a:ea typeface="Poppins SemiBold" charset="0"/>
                <a:cs typeface="Poppins SemiBold" charset="0"/>
              </a:rPr>
              <a:t>of the project</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218" y="2458883"/>
            <a:ext cx="19438375" cy="9893914"/>
          </a:xfrm>
          <a:prstGeom prst="rect">
            <a:avLst/>
          </a:prstGeom>
        </p:spPr>
      </p:pic>
    </p:spTree>
    <p:extLst>
      <p:ext uri="{BB962C8B-B14F-4D97-AF65-F5344CB8AC3E}">
        <p14:creationId xmlns:p14="http://schemas.microsoft.com/office/powerpoint/2010/main" val="3358057031"/>
      </p:ext>
    </p:extLst>
  </p:cSld>
  <p:clrMapOvr>
    <a:masterClrMapping/>
  </p:clrMapOvr>
  <p:transition spd="med" advClick="0">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Results</a:t>
            </a:r>
            <a:endParaRPr lang="en-US" sz="7000" b="1" spc="800" dirty="0">
              <a:solidFill>
                <a:schemeClr val="tx2"/>
              </a:solidFill>
              <a:latin typeface="Lato Black" charset="0"/>
              <a:ea typeface="Lato Black" charset="0"/>
              <a:cs typeface="Lato Black"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38769960"/>
      </p:ext>
    </p:extLst>
  </p:cSld>
  <p:clrMapOvr>
    <a:masterClrMapping/>
  </p:clrMapOvr>
  <p:transition spd="med" advClick="0">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FC64C3-7306-9F47-826B-2519504A5E35}"/>
              </a:ext>
            </a:extLst>
          </p:cNvPr>
          <p:cNvSpPr txBox="1"/>
          <p:nvPr/>
        </p:nvSpPr>
        <p:spPr>
          <a:xfrm>
            <a:off x="10117625" y="1160870"/>
            <a:ext cx="4142481"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Results</a:t>
            </a:r>
            <a:endParaRPr lang="en-US" sz="7000" b="1" spc="800" dirty="0">
              <a:solidFill>
                <a:schemeClr val="tx2"/>
              </a:solidFill>
              <a:latin typeface="Lato Black" charset="0"/>
              <a:ea typeface="Lato Black" charset="0"/>
              <a:cs typeface="Lato Black"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458149976"/>
      </p:ext>
    </p:extLst>
  </p:cSld>
  <p:clrMapOvr>
    <a:masterClrMapping/>
  </p:clrMapOvr>
  <p:transition spd="med" advClick="0">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0596" y="1160870"/>
            <a:ext cx="6096541"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Conclusion</a:t>
            </a:r>
            <a:endParaRPr lang="en-US" sz="7000" b="1" spc="800" dirty="0">
              <a:solidFill>
                <a:schemeClr val="tx2"/>
              </a:solidFill>
              <a:latin typeface="Lato Black" charset="0"/>
              <a:ea typeface="Lato Black" charset="0"/>
              <a:cs typeface="Lato Black"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303" y="3410466"/>
            <a:ext cx="2657669" cy="26576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973948450"/>
      </p:ext>
    </p:extLst>
  </p:cSld>
  <p:clrMapOvr>
    <a:masterClrMapping/>
  </p:clrMapOvr>
  <p:transition spd="med" advClick="0">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45839" y="6158354"/>
            <a:ext cx="5671745" cy="1384995"/>
          </a:xfrm>
          <a:prstGeom prst="rect">
            <a:avLst/>
          </a:prstGeom>
          <a:noFill/>
        </p:spPr>
        <p:txBody>
          <a:bodyPr wrap="none" rtlCol="0">
            <a:spAutoFit/>
          </a:bodyPr>
          <a:lstStyle/>
          <a:p>
            <a:pPr algn="ctr"/>
            <a:r>
              <a:rPr lang="en-US" sz="8400" b="1" spc="800" dirty="0" smtClean="0">
                <a:solidFill>
                  <a:schemeClr val="tx2"/>
                </a:solidFill>
                <a:latin typeface="Lato Black" charset="0"/>
                <a:ea typeface="Lato Black" charset="0"/>
                <a:cs typeface="Lato Black" charset="0"/>
              </a:rPr>
              <a:t>Contents</a:t>
            </a:r>
            <a:endParaRPr lang="en-US" sz="8400" b="1" spc="800" dirty="0">
              <a:solidFill>
                <a:schemeClr val="tx2"/>
              </a:solidFill>
              <a:latin typeface="Lato Black" charset="0"/>
              <a:ea typeface="Lato Black" charset="0"/>
              <a:cs typeface="Lato Black" charset="0"/>
            </a:endParaRPr>
          </a:p>
        </p:txBody>
      </p:sp>
      <p:sp>
        <p:nvSpPr>
          <p:cNvPr id="15" name="TextBox 14"/>
          <p:cNvSpPr txBox="1"/>
          <p:nvPr/>
        </p:nvSpPr>
        <p:spPr>
          <a:xfrm>
            <a:off x="15386630" y="9107992"/>
            <a:ext cx="2021707" cy="523220"/>
          </a:xfrm>
          <a:prstGeom prst="rect">
            <a:avLst/>
          </a:prstGeom>
          <a:noFill/>
        </p:spPr>
        <p:txBody>
          <a:bodyPr wrap="none" rtlCol="0" anchor="ctr" anchorCtr="0">
            <a:spAutoFit/>
          </a:bodyPr>
          <a:lstStyle/>
          <a:p>
            <a:pPr algn="ctr"/>
            <a:r>
              <a:rPr lang="en-US" sz="2800" b="1" i="1" dirty="0" smtClean="0">
                <a:solidFill>
                  <a:schemeClr val="tx2"/>
                </a:solidFill>
                <a:latin typeface="Poppins SemiBold" charset="0"/>
                <a:ea typeface="Poppins SemiBold" charset="0"/>
                <a:cs typeface="Poppins SemiBold" charset="0"/>
              </a:rPr>
              <a:t>Flight gear</a:t>
            </a:r>
            <a:endParaRPr lang="en-US" sz="2800" b="1" i="1" dirty="0">
              <a:solidFill>
                <a:schemeClr val="tx2"/>
              </a:solidFill>
              <a:latin typeface="Poppins SemiBold" charset="0"/>
              <a:ea typeface="Poppins SemiBold" charset="0"/>
              <a:cs typeface="Poppins SemiBold" charset="0"/>
            </a:endParaRPr>
          </a:p>
        </p:txBody>
      </p:sp>
      <p:sp>
        <p:nvSpPr>
          <p:cNvPr id="19" name="Subtitle 2"/>
          <p:cNvSpPr txBox="1">
            <a:spLocks/>
          </p:cNvSpPr>
          <p:nvPr/>
        </p:nvSpPr>
        <p:spPr>
          <a:xfrm>
            <a:off x="735255" y="4486838"/>
            <a:ext cx="7087384" cy="59811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INTRODUCTION</a:t>
            </a: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AIM</a:t>
            </a: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FUNCTIONAL REQUIREMENTS</a:t>
            </a: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NON-FUNCTIONAL REQUIREMENTS</a:t>
            </a:r>
            <a:endParaRPr lang="en-US" sz="3200" dirty="0" smtClean="0">
              <a:solidFill>
                <a:schemeClr val="bg1">
                  <a:lumMod val="75000"/>
                </a:schemeClr>
              </a:solidFill>
              <a:latin typeface="Poppins Light" pitchFamily="2" charset="77"/>
              <a:ea typeface="Poppins Light" charset="0"/>
              <a:cs typeface="Poppins Light" pitchFamily="2" charset="77"/>
            </a:endParaRP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DESIGN </a:t>
            </a:r>
            <a:r>
              <a:rPr lang="en-US" sz="3200" dirty="0" smtClean="0">
                <a:solidFill>
                  <a:schemeClr val="bg1">
                    <a:lumMod val="75000"/>
                  </a:schemeClr>
                </a:solidFill>
                <a:latin typeface="Poppins Light" pitchFamily="2" charset="77"/>
                <a:ea typeface="Poppins Light" charset="0"/>
                <a:cs typeface="Poppins Light" pitchFamily="2" charset="77"/>
              </a:rPr>
              <a:t>AND IMPLEMENTATION</a:t>
            </a: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RESULTS</a:t>
            </a:r>
          </a:p>
          <a:p>
            <a:pPr>
              <a:lnSpc>
                <a:spcPct val="150000"/>
              </a:lnSpc>
            </a:pPr>
            <a:r>
              <a:rPr lang="en-US" sz="3200" dirty="0" smtClean="0">
                <a:solidFill>
                  <a:schemeClr val="bg1">
                    <a:lumMod val="75000"/>
                  </a:schemeClr>
                </a:solidFill>
                <a:latin typeface="Poppins Light" pitchFamily="2" charset="77"/>
                <a:ea typeface="Poppins Light" charset="0"/>
                <a:cs typeface="Poppins Light" pitchFamily="2" charset="77"/>
              </a:rPr>
              <a:t>CONCLUSION</a:t>
            </a:r>
            <a:endParaRPr lang="en-US" sz="3200" dirty="0">
              <a:solidFill>
                <a:schemeClr val="bg1">
                  <a:lumMod val="75000"/>
                </a:schemeClr>
              </a:solidFill>
              <a:latin typeface="Poppins Light" pitchFamily="2" charset="77"/>
              <a:ea typeface="Poppins Light" charset="0"/>
              <a:cs typeface="Poppins Light" pitchFamily="2" charset="77"/>
            </a:endParaRP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785"/>
          <p:cNvSpPr/>
          <p:nvPr/>
        </p:nvSpPr>
        <p:spPr>
          <a:xfrm>
            <a:off x="16016171" y="4030062"/>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813455997"/>
      </p:ext>
    </p:extLst>
  </p:cSld>
  <p:clrMapOvr>
    <a:masterClrMapping/>
  </p:clrMapOvr>
  <p:transition spd="med" advClick="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IN" sz="3600" dirty="0">
                <a:solidFill>
                  <a:schemeClr val="tx1">
                    <a:lumMod val="75000"/>
                  </a:schemeClr>
                </a:solidFill>
                <a:latin typeface="Poppins Light" charset="0"/>
                <a:ea typeface="Poppins Light" charset="0"/>
                <a:cs typeface="Poppins Light" charset="0"/>
              </a:rPr>
              <a:t>The </a:t>
            </a:r>
            <a:r>
              <a:rPr lang="en-IN" sz="3600" dirty="0" smtClean="0">
                <a:solidFill>
                  <a:schemeClr val="tx1">
                    <a:lumMod val="75000"/>
                  </a:schemeClr>
                </a:solidFill>
                <a:latin typeface="Poppins Light" charset="0"/>
                <a:ea typeface="Poppins Light" charset="0"/>
                <a:cs typeface="Poppins Light" charset="0"/>
              </a:rPr>
              <a:t>aim </a:t>
            </a:r>
            <a:r>
              <a:rPr lang="en-IN" sz="3600" dirty="0">
                <a:solidFill>
                  <a:schemeClr val="tx1">
                    <a:lumMod val="75000"/>
                  </a:schemeClr>
                </a:solidFill>
                <a:latin typeface="Poppins Light" charset="0"/>
                <a:ea typeface="Poppins Light" charset="0"/>
                <a:cs typeface="Poppins Light" charset="0"/>
              </a:rPr>
              <a:t>of the </a:t>
            </a:r>
            <a:r>
              <a:rPr lang="en-IN" sz="3600" dirty="0" err="1">
                <a:solidFill>
                  <a:schemeClr val="tx1">
                    <a:lumMod val="75000"/>
                  </a:schemeClr>
                </a:solidFill>
                <a:latin typeface="Poppins Light" charset="0"/>
                <a:ea typeface="Poppins Light" charset="0"/>
                <a:cs typeface="Poppins Light" charset="0"/>
              </a:rPr>
              <a:t>FlightGear</a:t>
            </a:r>
            <a:r>
              <a:rPr lang="en-IN" sz="3600" dirty="0">
                <a:solidFill>
                  <a:schemeClr val="tx1">
                    <a:lumMod val="75000"/>
                  </a:schemeClr>
                </a:solidFill>
                <a:latin typeface="Poppins Light" charset="0"/>
                <a:ea typeface="Poppins Light" charset="0"/>
                <a:cs typeface="Poppins Light" charset="0"/>
              </a:rPr>
              <a:t> project is to create a sophisticated and open flight simulator framework for use in research or academic environments, pilot training, as an industry engineering tool, for DIY-</a:t>
            </a:r>
            <a:r>
              <a:rPr lang="en-IN" sz="3600" dirty="0" err="1">
                <a:solidFill>
                  <a:schemeClr val="tx1">
                    <a:lumMod val="75000"/>
                  </a:schemeClr>
                </a:solidFill>
                <a:latin typeface="Poppins Light" charset="0"/>
                <a:ea typeface="Poppins Light" charset="0"/>
                <a:cs typeface="Poppins Light" charset="0"/>
              </a:rPr>
              <a:t>ers</a:t>
            </a:r>
            <a:r>
              <a:rPr lang="en-IN" sz="3600" dirty="0">
                <a:solidFill>
                  <a:schemeClr val="tx1">
                    <a:lumMod val="75000"/>
                  </a:schemeClr>
                </a:solidFill>
                <a:latin typeface="Poppins Light" charset="0"/>
                <a:ea typeface="Poppins Light" charset="0"/>
                <a:cs typeface="Poppins Light" charset="0"/>
              </a:rPr>
              <a:t> to pursue their </a:t>
            </a:r>
            <a:r>
              <a:rPr lang="en-IN" sz="3600" dirty="0" err="1">
                <a:solidFill>
                  <a:schemeClr val="tx1">
                    <a:lumMod val="75000"/>
                  </a:schemeClr>
                </a:solidFill>
                <a:latin typeface="Poppins Light" charset="0"/>
                <a:ea typeface="Poppins Light" charset="0"/>
                <a:cs typeface="Poppins Light" charset="0"/>
              </a:rPr>
              <a:t>favorite</a:t>
            </a:r>
            <a:r>
              <a:rPr lang="en-IN" sz="3600" dirty="0">
                <a:solidFill>
                  <a:schemeClr val="tx1">
                    <a:lumMod val="75000"/>
                  </a:schemeClr>
                </a:solidFill>
                <a:latin typeface="Poppins Light" charset="0"/>
                <a:ea typeface="Poppins Light" charset="0"/>
                <a:cs typeface="Poppins Light" charset="0"/>
              </a:rPr>
              <a:t> interesting flight simulation idea, and last but certainly not least as a fun, realistic, and challenging desktop flight simulator.</a:t>
            </a:r>
            <a:endParaRPr lang="en-US" sz="3600" dirty="0">
              <a:solidFill>
                <a:schemeClr val="tx1">
                  <a:lumMod val="75000"/>
                </a:schemeClr>
              </a:solidFill>
              <a:latin typeface="Poppins Light" charset="0"/>
              <a:ea typeface="Poppins Light" charset="0"/>
              <a:cs typeface="Poppins Light" charset="0"/>
            </a:endParaRP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64076" y="1160870"/>
            <a:ext cx="6649577"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Introduction</a:t>
            </a:r>
            <a:endParaRPr lang="en-US" sz="7000" b="1" spc="800" dirty="0">
              <a:solidFill>
                <a:schemeClr val="tx2"/>
              </a:solidFill>
              <a:latin typeface="Lato Black" charset="0"/>
              <a:ea typeface="Lato Black" charset="0"/>
              <a:cs typeface="Lato Black"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77533" y="4068946"/>
            <a:ext cx="3055209" cy="305520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279229334"/>
      </p:ext>
    </p:extLst>
  </p:cSld>
  <p:clrMapOvr>
    <a:masterClrMapping/>
  </p:clrMapOvr>
  <p:transition spd="med" advClick="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8398434"/>
            <a:ext cx="21150974" cy="40319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just">
              <a:lnSpc>
                <a:spcPts val="4040"/>
              </a:lnSpc>
              <a:buFont typeface="Arial" panose="020B0604020202020204" pitchFamily="34" charset="0"/>
              <a:buChar char="•"/>
            </a:pPr>
            <a:r>
              <a:rPr lang="en-IN" sz="3600" dirty="0" smtClean="0">
                <a:solidFill>
                  <a:schemeClr val="tx1">
                    <a:lumMod val="75000"/>
                  </a:schemeClr>
                </a:solidFill>
                <a:latin typeface="Poppins Light" charset="0"/>
                <a:ea typeface="Poppins Light" charset="0"/>
                <a:cs typeface="Poppins Light" charset="0"/>
              </a:rPr>
              <a:t>Given the legacy existing software, there </a:t>
            </a:r>
            <a:r>
              <a:rPr lang="en-IN" sz="3600" dirty="0">
                <a:solidFill>
                  <a:schemeClr val="tx1">
                    <a:lumMod val="75000"/>
                  </a:schemeClr>
                </a:solidFill>
                <a:latin typeface="Poppins Light" charset="0"/>
                <a:ea typeface="Poppins Light" charset="0"/>
                <a:cs typeface="Poppins Light" charset="0"/>
              </a:rPr>
              <a:t>is considerable lag in frame rates due to garbage collection occurring during runtime. Further, it is desirable to improve the 3d rendering capabilities of the existing software.</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The HUD in the aircraft is currently displayed by means of raw OpenGL calls. We aim to replace these with commands issued from a custom API.</a:t>
            </a:r>
          </a:p>
          <a:p>
            <a:pPr marL="571500" indent="-571500" algn="just">
              <a:lnSpc>
                <a:spcPts val="4040"/>
              </a:lnSpc>
              <a:buFont typeface="Arial" panose="020B0604020202020204" pitchFamily="34" charset="0"/>
              <a:buChar char="•"/>
            </a:pPr>
            <a:r>
              <a:rPr lang="en-IN" sz="3600" dirty="0">
                <a:solidFill>
                  <a:schemeClr val="tx1">
                    <a:lumMod val="75000"/>
                  </a:schemeClr>
                </a:solidFill>
                <a:latin typeface="Poppins Light" charset="0"/>
                <a:ea typeface="Poppins Light" charset="0"/>
                <a:cs typeface="Poppins Light" charset="0"/>
              </a:rPr>
              <a:t>This will make it much easier for other developers to add features and work on improving the efficiency of the rendering.</a:t>
            </a: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60076" y="1160870"/>
            <a:ext cx="10857589"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What Are We Doing?</a:t>
            </a:r>
            <a:endParaRPr lang="en-US" sz="7000" b="1" spc="800" dirty="0">
              <a:solidFill>
                <a:schemeClr val="tx2"/>
              </a:solidFill>
              <a:latin typeface="Lato Black" charset="0"/>
              <a:ea typeface="Lato Black" charset="0"/>
              <a:cs typeface="Lato Black"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43741" y="3703030"/>
            <a:ext cx="3322794" cy="3322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3168205543"/>
      </p:ext>
    </p:extLst>
  </p:cSld>
  <p:clrMapOvr>
    <a:masterClrMapping/>
  </p:clrMapOvr>
  <p:transition spd="med" advClick="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1033007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000" b="1" dirty="0" smtClean="0">
                <a:latin typeface="Poppins Light" charset="0"/>
                <a:ea typeface="Poppins Light" charset="0"/>
                <a:cs typeface="Poppins Light" charset="0"/>
              </a:rPr>
              <a:t>End Users:</a:t>
            </a:r>
          </a:p>
          <a:p>
            <a:pPr marL="1544836" lvl="1" indent="-457200" algn="just">
              <a:lnSpc>
                <a:spcPct val="100000"/>
              </a:lnSpc>
              <a:buFont typeface="Arial" panose="020B0604020202020204" pitchFamily="34" charset="0"/>
              <a:buChar char="•"/>
            </a:pPr>
            <a:r>
              <a:rPr lang="en-IN" sz="3000" dirty="0" smtClean="0">
                <a:solidFill>
                  <a:schemeClr val="tx2"/>
                </a:solidFill>
                <a:latin typeface="Poppins Light" charset="0"/>
                <a:ea typeface="Poppins Light" charset="0"/>
                <a:cs typeface="Poppins Light" charset="0"/>
              </a:rPr>
              <a:t>Git </a:t>
            </a:r>
            <a:r>
              <a:rPr lang="en-IN" sz="3000" dirty="0">
                <a:solidFill>
                  <a:schemeClr val="tx2"/>
                </a:solidFill>
                <a:latin typeface="Poppins Light" charset="0"/>
                <a:ea typeface="Poppins Light" charset="0"/>
                <a:cs typeface="Poppins Light" charset="0"/>
              </a:rPr>
              <a:t>based </a:t>
            </a:r>
            <a:r>
              <a:rPr lang="en-IN" sz="3000" dirty="0" smtClean="0">
                <a:solidFill>
                  <a:schemeClr val="tx2"/>
                </a:solidFill>
                <a:latin typeface="Poppins Light" charset="0"/>
                <a:ea typeface="Poppins Light" charset="0"/>
                <a:cs typeface="Poppins Light" charset="0"/>
              </a:rPr>
              <a:t>versioning</a:t>
            </a:r>
          </a:p>
          <a:p>
            <a:pPr lvl="2" algn="just">
              <a:lnSpc>
                <a:spcPct val="100000"/>
              </a:lnSpc>
            </a:pPr>
            <a:r>
              <a:rPr lang="en-IN" sz="3000" dirty="0" smtClean="0">
                <a:solidFill>
                  <a:schemeClr val="tx2"/>
                </a:solidFill>
                <a:latin typeface="Poppins Light" charset="0"/>
                <a:ea typeface="Poppins Light" charset="0"/>
                <a:cs typeface="Poppins Light" charset="0"/>
              </a:rPr>
              <a:t>Given </a:t>
            </a:r>
            <a:r>
              <a:rPr lang="en-IN" sz="3000" dirty="0">
                <a:solidFill>
                  <a:schemeClr val="tx2"/>
                </a:solidFill>
                <a:latin typeface="Poppins Light" charset="0"/>
                <a:ea typeface="Poppins Light" charset="0"/>
                <a:cs typeface="Poppins Light" charset="0"/>
              </a:rPr>
              <a:t>that the user has cloned official repository using git, the system should git based versioning to ensure that the user can easily update to the latest versions</a:t>
            </a:r>
            <a:r>
              <a:rPr lang="en-IN" sz="3000" dirty="0" smtClean="0">
                <a:solidFill>
                  <a:schemeClr val="tx2"/>
                </a:solidFill>
                <a:latin typeface="Poppins Light" charset="0"/>
                <a:ea typeface="Poppins Light" charset="0"/>
                <a:cs typeface="Poppins Light" charset="0"/>
              </a:rPr>
              <a:t>.</a:t>
            </a:r>
          </a:p>
          <a:p>
            <a:pPr marL="1659136" lvl="1" indent="-571500" algn="just">
              <a:lnSpc>
                <a:spcPct val="100000"/>
              </a:lnSpc>
              <a:buFont typeface="Arial" panose="020B0604020202020204" pitchFamily="34" charset="0"/>
              <a:buChar char="•"/>
            </a:pPr>
            <a:r>
              <a:rPr lang="en-IN" sz="3000" dirty="0" smtClean="0">
                <a:solidFill>
                  <a:schemeClr val="tx2"/>
                </a:solidFill>
                <a:latin typeface="Poppins Light" charset="0"/>
                <a:ea typeface="Poppins Light" charset="0"/>
                <a:cs typeface="Poppins Light" charset="0"/>
              </a:rPr>
              <a:t>Screen </a:t>
            </a:r>
            <a:r>
              <a:rPr lang="en-IN" sz="3000" dirty="0">
                <a:solidFill>
                  <a:schemeClr val="tx2"/>
                </a:solidFill>
                <a:latin typeface="Poppins Light" charset="0"/>
                <a:ea typeface="Poppins Light" charset="0"/>
                <a:cs typeface="Poppins Light" charset="0"/>
              </a:rPr>
              <a:t>Tearing Control</a:t>
            </a:r>
          </a:p>
          <a:p>
            <a:pPr lvl="2" algn="just">
              <a:lnSpc>
                <a:spcPct val="100000"/>
              </a:lnSpc>
            </a:pPr>
            <a:r>
              <a:rPr lang="en-IN" sz="3000" dirty="0">
                <a:solidFill>
                  <a:schemeClr val="tx2"/>
                </a:solidFill>
                <a:latin typeface="Poppins Light" charset="0"/>
                <a:ea typeface="Poppins Light" charset="0"/>
                <a:cs typeface="Poppins Light" charset="0"/>
              </a:rPr>
              <a:t>Given that the application has been installed, and the displays support synchronization such as </a:t>
            </a:r>
            <a:r>
              <a:rPr lang="en-IN" sz="3000" dirty="0" err="1">
                <a:solidFill>
                  <a:schemeClr val="tx2"/>
                </a:solidFill>
                <a:latin typeface="Poppins Light" charset="0"/>
                <a:ea typeface="Poppins Light" charset="0"/>
                <a:cs typeface="Poppins Light" charset="0"/>
              </a:rPr>
              <a:t>freesync</a:t>
            </a:r>
            <a:r>
              <a:rPr lang="en-IN" sz="3000" dirty="0">
                <a:solidFill>
                  <a:schemeClr val="tx2"/>
                </a:solidFill>
                <a:latin typeface="Poppins Light" charset="0"/>
                <a:ea typeface="Poppins Light" charset="0"/>
                <a:cs typeface="Poppins Light" charset="0"/>
              </a:rPr>
              <a:t> or </a:t>
            </a:r>
            <a:r>
              <a:rPr lang="en-IN" sz="3000" dirty="0" err="1">
                <a:solidFill>
                  <a:schemeClr val="tx2"/>
                </a:solidFill>
                <a:latin typeface="Poppins Light" charset="0"/>
                <a:ea typeface="Poppins Light" charset="0"/>
                <a:cs typeface="Poppins Light" charset="0"/>
              </a:rPr>
              <a:t>gsync</a:t>
            </a:r>
            <a:r>
              <a:rPr lang="en-IN" sz="3000" dirty="0">
                <a:solidFill>
                  <a:schemeClr val="tx2"/>
                </a:solidFill>
                <a:latin typeface="Poppins Light" charset="0"/>
                <a:ea typeface="Poppins Light" charset="0"/>
                <a:cs typeface="Poppins Light" charset="0"/>
              </a:rPr>
              <a:t>, support for these techniques should be available to the user</a:t>
            </a:r>
            <a:r>
              <a:rPr lang="en-IN" sz="3000" dirty="0" smtClean="0">
                <a:solidFill>
                  <a:schemeClr val="tx2"/>
                </a:solidFill>
                <a:latin typeface="Poppins Light" charset="0"/>
                <a:ea typeface="Poppins Light" charset="0"/>
                <a:cs typeface="Poppins Light" charset="0"/>
              </a:rPr>
              <a:t>.</a:t>
            </a:r>
          </a:p>
          <a:p>
            <a:pPr marL="1659136" lvl="1" indent="-571500" algn="just">
              <a:lnSpc>
                <a:spcPct val="100000"/>
              </a:lnSpc>
              <a:buFont typeface="Arial" panose="020B0604020202020204" pitchFamily="34" charset="0"/>
              <a:buChar char="•"/>
            </a:pPr>
            <a:r>
              <a:rPr lang="en-IN" sz="3000" dirty="0" smtClean="0">
                <a:solidFill>
                  <a:schemeClr val="tx2"/>
                </a:solidFill>
                <a:latin typeface="Poppins Light" charset="0"/>
                <a:ea typeface="Poppins Light" charset="0"/>
                <a:cs typeface="Poppins Light" charset="0"/>
              </a:rPr>
              <a:t>Joystick </a:t>
            </a:r>
            <a:r>
              <a:rPr lang="en-IN" sz="3000" dirty="0">
                <a:solidFill>
                  <a:schemeClr val="tx2"/>
                </a:solidFill>
                <a:latin typeface="Poppins Light" charset="0"/>
                <a:ea typeface="Poppins Light" charset="0"/>
                <a:cs typeface="Poppins Light" charset="0"/>
              </a:rPr>
              <a:t>Support</a:t>
            </a:r>
          </a:p>
          <a:p>
            <a:pPr lvl="2" algn="just">
              <a:lnSpc>
                <a:spcPct val="100000"/>
              </a:lnSpc>
            </a:pPr>
            <a:r>
              <a:rPr lang="en-IN" sz="3000" dirty="0">
                <a:solidFill>
                  <a:schemeClr val="tx2"/>
                </a:solidFill>
                <a:latin typeface="Poppins Light" charset="0"/>
                <a:ea typeface="Poppins Light" charset="0"/>
                <a:cs typeface="Poppins Light" charset="0"/>
              </a:rPr>
              <a:t>The system should provide user with facility to calibrate a joystick to provide inputs to the aircraft. Post calibration, the user will be </a:t>
            </a:r>
            <a:r>
              <a:rPr lang="en-IN" sz="3000" dirty="0" smtClean="0">
                <a:solidFill>
                  <a:schemeClr val="tx2"/>
                </a:solidFill>
                <a:latin typeface="Poppins Light" charset="0"/>
                <a:ea typeface="Poppins Light" charset="0"/>
                <a:cs typeface="Poppins Light" charset="0"/>
              </a:rPr>
              <a:t>able </a:t>
            </a:r>
            <a:r>
              <a:rPr lang="en-IN" sz="3000" dirty="0">
                <a:solidFill>
                  <a:schemeClr val="tx2"/>
                </a:solidFill>
                <a:latin typeface="Poppins Light" charset="0"/>
                <a:ea typeface="Poppins Light" charset="0"/>
                <a:cs typeface="Poppins Light" charset="0"/>
              </a:rPr>
              <a:t>to view changes in the HUD corresponding to joystick position</a:t>
            </a:r>
            <a:r>
              <a:rPr lang="en-IN" sz="3000" dirty="0" smtClean="0">
                <a:solidFill>
                  <a:schemeClr val="tx2"/>
                </a:solidFill>
                <a:latin typeface="Poppins Light" charset="0"/>
                <a:ea typeface="Poppins Light" charset="0"/>
                <a:cs typeface="Poppins Light" charset="0"/>
              </a:rPr>
              <a:t>.</a:t>
            </a:r>
          </a:p>
          <a:p>
            <a:pPr lvl="2" algn="just">
              <a:lnSpc>
                <a:spcPct val="100000"/>
              </a:lnSpc>
            </a:pPr>
            <a:endParaRPr lang="en-IN" sz="3000" dirty="0" smtClean="0">
              <a:solidFill>
                <a:schemeClr val="tx2"/>
              </a:solidFill>
              <a:latin typeface="Poppins Light" charset="0"/>
              <a:ea typeface="Poppins Light" charset="0"/>
              <a:cs typeface="Poppins Light" charset="0"/>
            </a:endParaRPr>
          </a:p>
          <a:p>
            <a:pPr marL="285750" indent="-285750" algn="just">
              <a:lnSpc>
                <a:spcPct val="100000"/>
              </a:lnSpc>
              <a:buFont typeface="Arial" panose="020B0604020202020204" pitchFamily="34" charset="0"/>
              <a:buChar char="•"/>
            </a:pPr>
            <a:r>
              <a:rPr lang="en-IN" sz="3000" b="1" dirty="0" smtClean="0">
                <a:latin typeface="Poppins Light" charset="0"/>
                <a:ea typeface="Poppins Light" charset="0"/>
                <a:cs typeface="Poppins Light" charset="0"/>
              </a:rPr>
              <a:t>Developers</a:t>
            </a:r>
            <a:endParaRPr lang="en-IN" sz="3000" b="1" dirty="0">
              <a:latin typeface="Poppins Light" charset="0"/>
              <a:ea typeface="Poppins Light" charset="0"/>
              <a:cs typeface="Poppins Light" charset="0"/>
            </a:endParaRPr>
          </a:p>
          <a:p>
            <a:pPr marL="1373386" lvl="1" indent="-285750" algn="just">
              <a:lnSpc>
                <a:spcPct val="100000"/>
              </a:lnSpc>
              <a:buFont typeface="Arial" panose="020B0604020202020204" pitchFamily="34" charset="0"/>
              <a:buChar char="•"/>
            </a:pPr>
            <a:r>
              <a:rPr lang="en-IN" sz="3000" dirty="0" smtClean="0">
                <a:solidFill>
                  <a:schemeClr val="tx2"/>
                </a:solidFill>
                <a:latin typeface="Poppins Light" charset="0"/>
                <a:ea typeface="Poppins Light" charset="0"/>
                <a:cs typeface="Poppins Light" charset="0"/>
              </a:rPr>
              <a:t>Abstract </a:t>
            </a:r>
            <a:r>
              <a:rPr lang="en-IN" sz="3000" dirty="0">
                <a:solidFill>
                  <a:schemeClr val="tx2"/>
                </a:solidFill>
                <a:latin typeface="Poppins Light" charset="0"/>
                <a:ea typeface="Poppins Light" charset="0"/>
                <a:cs typeface="Poppins Light" charset="0"/>
              </a:rPr>
              <a:t>OpenGL</a:t>
            </a:r>
          </a:p>
          <a:p>
            <a:pPr lvl="1" algn="just">
              <a:lnSpc>
                <a:spcPct val="100000"/>
              </a:lnSpc>
            </a:pPr>
            <a:r>
              <a:rPr lang="en-IN" sz="3000" dirty="0" smtClean="0">
                <a:solidFill>
                  <a:schemeClr val="tx2"/>
                </a:solidFill>
                <a:latin typeface="Poppins Light" charset="0"/>
                <a:ea typeface="Poppins Light" charset="0"/>
                <a:cs typeface="Poppins Light" charset="0"/>
              </a:rPr>
              <a:t>	The </a:t>
            </a:r>
            <a:r>
              <a:rPr lang="en-IN" sz="3000" dirty="0">
                <a:solidFill>
                  <a:schemeClr val="tx2"/>
                </a:solidFill>
                <a:latin typeface="Poppins Light" charset="0"/>
                <a:ea typeface="Poppins Light" charset="0"/>
                <a:cs typeface="Poppins Light" charset="0"/>
              </a:rPr>
              <a:t>system should provide the developer with an abstraction of OpenGL. The API calls alone must be required for </a:t>
            </a:r>
            <a:r>
              <a:rPr lang="en-IN" sz="3000" dirty="0" smtClean="0">
                <a:solidFill>
                  <a:schemeClr val="tx2"/>
                </a:solidFill>
                <a:latin typeface="Poppins Light" charset="0"/>
                <a:ea typeface="Poppins Light" charset="0"/>
                <a:cs typeface="Poppins Light" charset="0"/>
              </a:rPr>
              <a:t>	rendering </a:t>
            </a:r>
            <a:r>
              <a:rPr lang="en-IN" sz="3000" dirty="0">
                <a:solidFill>
                  <a:schemeClr val="tx2"/>
                </a:solidFill>
                <a:latin typeface="Poppins Light" charset="0"/>
                <a:ea typeface="Poppins Light" charset="0"/>
                <a:cs typeface="Poppins Light" charset="0"/>
              </a:rPr>
              <a:t>the HUD</a:t>
            </a:r>
            <a:r>
              <a:rPr lang="en-IN" sz="3000" dirty="0" smtClean="0">
                <a:solidFill>
                  <a:schemeClr val="tx2"/>
                </a:solidFill>
                <a:latin typeface="Poppins Light" charset="0"/>
                <a:ea typeface="Poppins Light" charset="0"/>
                <a:cs typeface="Poppins Light" charset="0"/>
              </a:rPr>
              <a:t>.</a:t>
            </a:r>
            <a:endParaRPr lang="en-IN" sz="3000" dirty="0">
              <a:latin typeface="Poppins Light" charset="0"/>
              <a:ea typeface="Poppins Light" charset="0"/>
              <a:cs typeface="Poppins Light" charset="0"/>
            </a:endParaRPr>
          </a:p>
          <a:p>
            <a:pPr marL="1373386" lvl="1" indent="-285750" algn="just">
              <a:lnSpc>
                <a:spcPct val="100000"/>
              </a:lnSpc>
              <a:buFont typeface="Arial" panose="020B0604020202020204" pitchFamily="34" charset="0"/>
              <a:buChar char="•"/>
            </a:pPr>
            <a:r>
              <a:rPr lang="en-IN" sz="3000" dirty="0" smtClean="0">
                <a:solidFill>
                  <a:schemeClr val="tx2"/>
                </a:solidFill>
                <a:latin typeface="Poppins Light" charset="0"/>
                <a:ea typeface="Poppins Light" charset="0"/>
                <a:cs typeface="Poppins Light" charset="0"/>
              </a:rPr>
              <a:t>Git </a:t>
            </a:r>
            <a:r>
              <a:rPr lang="en-IN" sz="3000" dirty="0">
                <a:solidFill>
                  <a:schemeClr val="tx2"/>
                </a:solidFill>
                <a:latin typeface="Poppins Light" charset="0"/>
                <a:ea typeface="Poppins Light" charset="0"/>
                <a:cs typeface="Poppins Light" charset="0"/>
              </a:rPr>
              <a:t>Based Versioning</a:t>
            </a:r>
          </a:p>
          <a:p>
            <a:pPr algn="just">
              <a:lnSpc>
                <a:spcPct val="100000"/>
              </a:lnSpc>
            </a:pPr>
            <a:r>
              <a:rPr lang="en-IN" sz="3000" dirty="0" smtClean="0">
                <a:latin typeface="Poppins Light" charset="0"/>
                <a:ea typeface="Poppins Light" charset="0"/>
                <a:cs typeface="Poppins Light" charset="0"/>
              </a:rPr>
              <a:t>		Given </a:t>
            </a:r>
            <a:r>
              <a:rPr lang="en-IN" sz="3000" dirty="0">
                <a:latin typeface="Poppins Light" charset="0"/>
                <a:ea typeface="Poppins Light" charset="0"/>
                <a:cs typeface="Poppins Light" charset="0"/>
              </a:rPr>
              <a:t>that the developer has made a change to the rendering code, and given that it is approved, the system must allow </a:t>
            </a:r>
            <a:r>
              <a:rPr lang="en-IN" sz="3000" dirty="0" smtClean="0">
                <a:latin typeface="Poppins Light" charset="0"/>
                <a:ea typeface="Poppins Light" charset="0"/>
                <a:cs typeface="Poppins Light" charset="0"/>
              </a:rPr>
              <a:t>		for </a:t>
            </a:r>
            <a:r>
              <a:rPr lang="en-IN" sz="3000" dirty="0">
                <a:latin typeface="Poppins Light" charset="0"/>
                <a:ea typeface="Poppins Light" charset="0"/>
                <a:cs typeface="Poppins Light" charset="0"/>
              </a:rPr>
              <a:t>changes to be </a:t>
            </a:r>
            <a:r>
              <a:rPr lang="en-IN" sz="3000" dirty="0" smtClean="0">
                <a:latin typeface="Poppins Light" charset="0"/>
                <a:ea typeface="Poppins Light" charset="0"/>
                <a:cs typeface="Poppins Light" charset="0"/>
              </a:rPr>
              <a:t>pushed </a:t>
            </a:r>
            <a:r>
              <a:rPr lang="en-IN" sz="3000" dirty="0">
                <a:latin typeface="Poppins Light" charset="0"/>
                <a:ea typeface="Poppins Light" charset="0"/>
                <a:cs typeface="Poppins Light" charset="0"/>
              </a:rPr>
              <a:t>via git versioning system.</a:t>
            </a:r>
          </a:p>
          <a:p>
            <a:pPr algn="just">
              <a:lnSpc>
                <a:spcPct val="100000"/>
              </a:lnSpc>
            </a:pPr>
            <a:endParaRPr lang="en-IN" sz="2500" dirty="0" smtClean="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8514" y="1160870"/>
            <a:ext cx="13313261"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Functional Requirements</a:t>
            </a:r>
            <a:endParaRPr lang="en-US" sz="7000" b="1" spc="800" dirty="0">
              <a:solidFill>
                <a:schemeClr val="tx2"/>
              </a:solidFill>
              <a:latin typeface="Lato Black" charset="0"/>
              <a:ea typeface="Lato Black" charset="0"/>
              <a:cs typeface="Lato Black"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802468795"/>
      </p:ext>
    </p:extLst>
  </p:cSld>
  <p:clrMapOvr>
    <a:masterClrMapping/>
  </p:clrMapOvr>
  <p:transition spd="med" advClick="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1010653" y="3258912"/>
            <a:ext cx="23117708" cy="7381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IN" sz="3200" b="1" dirty="0" smtClean="0">
                <a:latin typeface="Poppins Light" charset="0"/>
                <a:ea typeface="Poppins Light" charset="0"/>
                <a:cs typeface="Poppins Light" charset="0"/>
              </a:rPr>
              <a:t>Performance Requirements</a:t>
            </a:r>
          </a:p>
          <a:p>
            <a:pPr lvl="1" algn="just">
              <a:lnSpc>
                <a:spcPct val="150000"/>
              </a:lnSpc>
            </a:pPr>
            <a:r>
              <a:rPr lang="en-IN" sz="3000" dirty="0" smtClean="0">
                <a:solidFill>
                  <a:schemeClr val="tx2"/>
                </a:solidFill>
                <a:latin typeface="Poppins Light" charset="0"/>
                <a:ea typeface="Poppins Light" charset="0"/>
                <a:cs typeface="Poppins Light" charset="0"/>
              </a:rPr>
              <a:t>In the Nasal scripting language, memory is not manually allocated and freed, rather it is handled by the VM using Garbage collection. We require that the framerate is affected minimally by the Garbage Collector under heavy loads, such as complex scripts.</a:t>
            </a:r>
          </a:p>
          <a:p>
            <a:pPr marL="457200" indent="-457200" algn="just">
              <a:lnSpc>
                <a:spcPct val="150000"/>
              </a:lnSpc>
              <a:buFont typeface="Arial" panose="020B0604020202020204" pitchFamily="34" charset="0"/>
              <a:buChar char="•"/>
            </a:pPr>
            <a:endParaRPr lang="en-IN" sz="3000" dirty="0" smtClean="0">
              <a:latin typeface="Poppins Light" charset="0"/>
              <a:ea typeface="Poppins Light" charset="0"/>
              <a:cs typeface="Poppins Light" charset="0"/>
            </a:endParaRPr>
          </a:p>
          <a:p>
            <a:pPr marL="457200" indent="-457200" algn="just">
              <a:lnSpc>
                <a:spcPct val="150000"/>
              </a:lnSpc>
              <a:buFont typeface="Arial" panose="020B0604020202020204" pitchFamily="34" charset="0"/>
              <a:buChar char="•"/>
            </a:pPr>
            <a:r>
              <a:rPr lang="en-IN" sz="3200" b="1" dirty="0" smtClean="0">
                <a:latin typeface="Poppins Light" charset="0"/>
                <a:ea typeface="Poppins Light" charset="0"/>
                <a:cs typeface="Poppins Light" charset="0"/>
              </a:rPr>
              <a:t>Security Requirements</a:t>
            </a:r>
          </a:p>
          <a:p>
            <a:pPr lvl="1" algn="just">
              <a:lnSpc>
                <a:spcPct val="150000"/>
              </a:lnSpc>
            </a:pPr>
            <a:r>
              <a:rPr lang="en-IN" sz="3000" dirty="0" smtClean="0">
                <a:solidFill>
                  <a:schemeClr val="tx2"/>
                </a:solidFill>
                <a:latin typeface="Poppins Light" charset="0"/>
                <a:ea typeface="Poppins Light" charset="0"/>
                <a:cs typeface="Poppins Light" charset="0"/>
              </a:rPr>
              <a:t>The system has a capability for online DNS based multiplayer mode. This consists of several clients connecting to a single server. It is desirable to ensure end to end security in each communication channel from the channel to the server. This can be implemented by introducing an encryption scheme at each end.</a:t>
            </a:r>
          </a:p>
          <a:p>
            <a:pPr algn="just">
              <a:lnSpc>
                <a:spcPct val="100000"/>
              </a:lnSpc>
            </a:pPr>
            <a:endParaRPr lang="en-IN" sz="2500" dirty="0" smtClean="0">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4322218" y="1160870"/>
            <a:ext cx="15765854"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Non-Functional Requirements</a:t>
            </a:r>
            <a:endParaRPr lang="en-US" sz="7000" b="1" spc="800" dirty="0">
              <a:solidFill>
                <a:schemeClr val="tx2"/>
              </a:solidFill>
              <a:latin typeface="Lato Black" charset="0"/>
              <a:ea typeface="Lato Black" charset="0"/>
              <a:cs typeface="Lato Black"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055177719"/>
      </p:ext>
    </p:extLst>
  </p:cSld>
  <p:clrMapOvr>
    <a:masterClrMapping/>
  </p:clrMapOvr>
  <p:transition spd="med" advClick="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8675649" cy="13716000"/>
          </a:xfrm>
          <a:prstGeom prst="rect">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5801525" y="83256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43919" y="6190228"/>
            <a:ext cx="15474108" cy="1384995"/>
          </a:xfrm>
          <a:prstGeom prst="rect">
            <a:avLst/>
          </a:prstGeom>
          <a:noFill/>
        </p:spPr>
        <p:txBody>
          <a:bodyPr wrap="none" rtlCol="0">
            <a:spAutoFit/>
          </a:bodyPr>
          <a:lstStyle/>
          <a:p>
            <a:pPr algn="ctr"/>
            <a:r>
              <a:rPr lang="en-US" sz="8400" b="1" spc="800" dirty="0" smtClean="0">
                <a:solidFill>
                  <a:schemeClr val="tx2"/>
                </a:solidFill>
                <a:latin typeface="Lato Black" charset="0"/>
                <a:ea typeface="Lato Black" charset="0"/>
                <a:cs typeface="Lato Black" charset="0"/>
              </a:rPr>
              <a:t>Design &amp; Implementation</a:t>
            </a:r>
            <a:endParaRPr lang="en-US" sz="8400" b="1" spc="800" dirty="0">
              <a:solidFill>
                <a:schemeClr val="tx2"/>
              </a:solidFill>
              <a:latin typeface="Lato Black" charset="0"/>
              <a:ea typeface="Lato Black" charset="0"/>
              <a:cs typeface="Lato Black" charset="0"/>
            </a:endParaRPr>
          </a:p>
        </p:txBody>
      </p:sp>
      <p:sp>
        <p:nvSpPr>
          <p:cNvPr id="15" name="TextBox 14"/>
          <p:cNvSpPr txBox="1"/>
          <p:nvPr/>
        </p:nvSpPr>
        <p:spPr>
          <a:xfrm>
            <a:off x="15356976" y="9107992"/>
            <a:ext cx="2081019"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sp>
        <p:nvSpPr>
          <p:cNvPr id="19" name="Subtitle 2"/>
          <p:cNvSpPr txBox="1">
            <a:spLocks/>
          </p:cNvSpPr>
          <p:nvPr/>
        </p:nvSpPr>
        <p:spPr>
          <a:xfrm>
            <a:off x="828267" y="3668036"/>
            <a:ext cx="7087384" cy="907024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640"/>
              </a:lnSpc>
            </a:pPr>
            <a:r>
              <a:rPr lang="en-US" sz="3600" b="1" dirty="0" smtClean="0">
                <a:solidFill>
                  <a:schemeClr val="bg1">
                    <a:lumMod val="65000"/>
                  </a:schemeClr>
                </a:solidFill>
                <a:latin typeface="Poppins Light" pitchFamily="2" charset="77"/>
                <a:ea typeface="Poppins Light" charset="0"/>
                <a:cs typeface="Poppins Light" pitchFamily="2" charset="77"/>
              </a:rPr>
              <a:t>TOOLS USED</a:t>
            </a:r>
          </a:p>
          <a:p>
            <a:pPr>
              <a:lnSpc>
                <a:spcPts val="4640"/>
              </a:lnSpc>
            </a:pPr>
            <a:r>
              <a:rPr lang="en-US" sz="3600" dirty="0" err="1" smtClean="0">
                <a:solidFill>
                  <a:schemeClr val="bg1">
                    <a:lumMod val="65000"/>
                  </a:schemeClr>
                </a:solidFill>
                <a:latin typeface="Poppins Light" pitchFamily="2" charset="77"/>
                <a:ea typeface="Poppins Light" charset="0"/>
                <a:cs typeface="Poppins Light" pitchFamily="2" charset="77"/>
              </a:rPr>
              <a:t>Git</a:t>
            </a:r>
            <a:endParaRPr lang="en-US" sz="36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dirty="0" smtClean="0">
                <a:solidFill>
                  <a:schemeClr val="bg1">
                    <a:lumMod val="65000"/>
                  </a:schemeClr>
                </a:solidFill>
                <a:latin typeface="Poppins Light" pitchFamily="2" charset="77"/>
                <a:ea typeface="Poppins Light" charset="0"/>
                <a:cs typeface="Poppins Light" pitchFamily="2" charset="77"/>
              </a:rPr>
              <a:t>Draw.io</a:t>
            </a:r>
          </a:p>
          <a:p>
            <a:pPr>
              <a:lnSpc>
                <a:spcPts val="4640"/>
              </a:lnSpc>
            </a:pPr>
            <a:r>
              <a:rPr lang="en-US" sz="3600" dirty="0" smtClean="0">
                <a:solidFill>
                  <a:schemeClr val="bg1">
                    <a:lumMod val="65000"/>
                  </a:schemeClr>
                </a:solidFill>
                <a:latin typeface="Poppins Light" pitchFamily="2" charset="77"/>
                <a:ea typeface="Poppins Light" charset="0"/>
                <a:cs typeface="Poppins Light" pitchFamily="2" charset="77"/>
              </a:rPr>
              <a:t>Windows SDK</a:t>
            </a:r>
            <a:endParaRPr lang="en-US" sz="36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endParaRPr lang="en-US" sz="32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b="1" dirty="0" smtClean="0">
                <a:solidFill>
                  <a:schemeClr val="bg1">
                    <a:lumMod val="65000"/>
                  </a:schemeClr>
                </a:solidFill>
                <a:latin typeface="Poppins Light" pitchFamily="2" charset="77"/>
                <a:ea typeface="Poppins Light" charset="0"/>
                <a:cs typeface="Poppins Light" pitchFamily="2" charset="77"/>
              </a:rPr>
              <a:t>SOFTWARES </a:t>
            </a:r>
            <a:r>
              <a:rPr lang="en-US" sz="3600" b="1" dirty="0" smtClean="0">
                <a:solidFill>
                  <a:schemeClr val="bg1">
                    <a:lumMod val="65000"/>
                  </a:schemeClr>
                </a:solidFill>
                <a:latin typeface="Poppins Light" pitchFamily="2" charset="77"/>
                <a:ea typeface="Poppins Light" charset="0"/>
                <a:cs typeface="Poppins Light" pitchFamily="2" charset="77"/>
              </a:rPr>
              <a:t>AND MODULES </a:t>
            </a:r>
            <a:r>
              <a:rPr lang="en-US" sz="3600" b="1" dirty="0" smtClean="0">
                <a:solidFill>
                  <a:schemeClr val="bg1">
                    <a:lumMod val="65000"/>
                  </a:schemeClr>
                </a:solidFill>
                <a:latin typeface="Poppins Light" pitchFamily="2" charset="77"/>
                <a:ea typeface="Poppins Light" charset="0"/>
                <a:cs typeface="Poppins Light" pitchFamily="2" charset="77"/>
              </a:rPr>
              <a:t>USED</a:t>
            </a:r>
            <a:endParaRPr lang="en-US" sz="3600" b="1"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dirty="0" smtClean="0">
                <a:solidFill>
                  <a:schemeClr val="bg1">
                    <a:lumMod val="65000"/>
                  </a:schemeClr>
                </a:solidFill>
                <a:latin typeface="Poppins Light" pitchFamily="2" charset="77"/>
                <a:ea typeface="Poppins Light" charset="0"/>
                <a:cs typeface="Poppins Light" pitchFamily="2" charset="77"/>
              </a:rPr>
              <a:t>C</a:t>
            </a:r>
          </a:p>
          <a:p>
            <a:pPr>
              <a:lnSpc>
                <a:spcPts val="4640"/>
              </a:lnSpc>
            </a:pPr>
            <a:r>
              <a:rPr lang="en-US" sz="3600" dirty="0" smtClean="0">
                <a:solidFill>
                  <a:schemeClr val="bg1">
                    <a:lumMod val="65000"/>
                  </a:schemeClr>
                </a:solidFill>
                <a:latin typeface="Poppins Light" pitchFamily="2" charset="77"/>
                <a:ea typeface="Poppins Light" charset="0"/>
                <a:cs typeface="Poppins Light" pitchFamily="2" charset="77"/>
              </a:rPr>
              <a:t>C++</a:t>
            </a:r>
            <a:endParaRPr lang="en-US" sz="36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600" dirty="0" smtClean="0">
                <a:solidFill>
                  <a:schemeClr val="bg1">
                    <a:lumMod val="65000"/>
                  </a:schemeClr>
                </a:solidFill>
                <a:latin typeface="Poppins Light" pitchFamily="2" charset="77"/>
                <a:ea typeface="Poppins Light" charset="0"/>
                <a:cs typeface="Poppins Light" pitchFamily="2" charset="77"/>
              </a:rPr>
              <a:t>Nasal</a:t>
            </a:r>
          </a:p>
          <a:p>
            <a:pPr>
              <a:lnSpc>
                <a:spcPts val="4640"/>
              </a:lnSpc>
            </a:pPr>
            <a:r>
              <a:rPr lang="en-US" sz="3600" dirty="0" err="1" smtClean="0">
                <a:solidFill>
                  <a:schemeClr val="bg1">
                    <a:lumMod val="65000"/>
                  </a:schemeClr>
                </a:solidFill>
                <a:latin typeface="Poppins Light" pitchFamily="2" charset="77"/>
                <a:ea typeface="Poppins Light" charset="0"/>
                <a:cs typeface="Poppins Light" pitchFamily="2" charset="77"/>
              </a:rPr>
              <a:t>openGL</a:t>
            </a:r>
            <a:endParaRPr lang="en-US" sz="36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smtClean="0">
                <a:solidFill>
                  <a:schemeClr val="bg1">
                    <a:lumMod val="65000"/>
                  </a:schemeClr>
                </a:solidFill>
                <a:latin typeface="Poppins Light" pitchFamily="2" charset="77"/>
                <a:ea typeface="Poppins Light" charset="0"/>
                <a:cs typeface="Poppins Light" pitchFamily="2" charset="77"/>
              </a:rPr>
              <a:t>openAL</a:t>
            </a:r>
            <a:endParaRPr lang="en-US" sz="3200" dirty="0" smtClean="0">
              <a:solidFill>
                <a:schemeClr val="bg1">
                  <a:lumMod val="65000"/>
                </a:schemeClr>
              </a:solidFill>
              <a:latin typeface="Poppins Light" pitchFamily="2" charset="77"/>
              <a:ea typeface="Poppins Light" charset="0"/>
              <a:cs typeface="Poppins Light" pitchFamily="2" charset="77"/>
            </a:endParaRPr>
          </a:p>
          <a:p>
            <a:pPr>
              <a:lnSpc>
                <a:spcPts val="4640"/>
              </a:lnSpc>
            </a:pPr>
            <a:r>
              <a:rPr lang="en-US" sz="3200" dirty="0" err="1" smtClean="0">
                <a:solidFill>
                  <a:schemeClr val="bg1">
                    <a:lumMod val="65000"/>
                  </a:schemeClr>
                </a:solidFill>
                <a:latin typeface="Poppins Light" pitchFamily="2" charset="77"/>
                <a:ea typeface="Poppins Light" charset="0"/>
                <a:cs typeface="Poppins Light" pitchFamily="2" charset="77"/>
              </a:rPr>
              <a:t>plib</a:t>
            </a:r>
            <a:endParaRPr lang="en-US" sz="3200" dirty="0">
              <a:solidFill>
                <a:schemeClr val="bg1">
                  <a:lumMod val="65000"/>
                </a:schemeClr>
              </a:solidFill>
              <a:latin typeface="Poppins Light" pitchFamily="2" charset="77"/>
              <a:ea typeface="Poppins Light" charset="0"/>
              <a:cs typeface="Poppins Light" pitchFamily="2" charset="77"/>
            </a:endParaRPr>
          </a:p>
        </p:txBody>
      </p:sp>
      <p:sp>
        <p:nvSpPr>
          <p:cNvPr id="22" name="Hexagon 21"/>
          <p:cNvSpPr/>
          <p:nvPr/>
        </p:nvSpPr>
        <p:spPr>
          <a:xfrm rot="5400000">
            <a:off x="15472909" y="3544021"/>
            <a:ext cx="1893728" cy="1632524"/>
          </a:xfrm>
          <a:prstGeom prst="hexagon">
            <a:avLst/>
          </a:prstGeom>
          <a:solidFill>
            <a:schemeClr val="accent4">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2783"/>
          <p:cNvSpPr/>
          <p:nvPr/>
        </p:nvSpPr>
        <p:spPr>
          <a:xfrm>
            <a:off x="15769709" y="3798864"/>
            <a:ext cx="1300128" cy="11228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1890488339"/>
      </p:ext>
    </p:extLst>
  </p:cSld>
  <p:clrMapOvr>
    <a:masterClrMapping/>
  </p:clrMapOvr>
  <p:transition spd="med" advClick="0">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p:cNvSpPr txBox="1">
            <a:spLocks/>
          </p:cNvSpPr>
          <p:nvPr/>
        </p:nvSpPr>
        <p:spPr>
          <a:xfrm>
            <a:off x="2052698" y="4744652"/>
            <a:ext cx="9213153" cy="57595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Iterative and Incrementa</a:t>
            </a:r>
            <a:r>
              <a:rPr lang="en-US" sz="3600" dirty="0">
                <a:solidFill>
                  <a:schemeClr val="tx1">
                    <a:lumMod val="75000"/>
                  </a:schemeClr>
                </a:solidFill>
                <a:latin typeface="Poppins Light" charset="0"/>
                <a:ea typeface="Poppins Light" charset="0"/>
                <a:cs typeface="Poppins Light" charset="0"/>
              </a:rPr>
              <a:t>l</a:t>
            </a:r>
            <a:r>
              <a:rPr lang="en-US" sz="3600" dirty="0" smtClean="0">
                <a:solidFill>
                  <a:schemeClr val="tx1">
                    <a:lumMod val="75000"/>
                  </a:schemeClr>
                </a:solidFill>
                <a:latin typeface="Poppins Light" charset="0"/>
                <a:ea typeface="Poppins Light" charset="0"/>
                <a:cs typeface="Poppins Light" charset="0"/>
              </a:rPr>
              <a:t> Development</a:t>
            </a:r>
          </a:p>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Agile process</a:t>
            </a:r>
            <a:endParaRPr lang="en-US" sz="3600" dirty="0" smtClean="0">
              <a:solidFill>
                <a:schemeClr val="tx1">
                  <a:lumMod val="75000"/>
                </a:schemeClr>
              </a:solidFill>
              <a:latin typeface="Poppins Light" charset="0"/>
              <a:ea typeface="Poppins Light" charset="0"/>
              <a:cs typeface="Poppins Light" charset="0"/>
            </a:endParaRPr>
          </a:p>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Prototyping</a:t>
            </a:r>
            <a:endParaRPr lang="en-US" sz="3600" dirty="0" smtClean="0">
              <a:solidFill>
                <a:schemeClr val="tx1">
                  <a:lumMod val="75000"/>
                </a:schemeClr>
              </a:solidFill>
              <a:latin typeface="Poppins Light" charset="0"/>
              <a:ea typeface="Poppins Light" charset="0"/>
              <a:cs typeface="Poppins Light" charset="0"/>
            </a:endParaRPr>
          </a:p>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Risk Assessment and Control</a:t>
            </a:r>
          </a:p>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Manual Testing</a:t>
            </a:r>
          </a:p>
          <a:p>
            <a:pPr marL="457200" indent="-457200" algn="just">
              <a:lnSpc>
                <a:spcPct val="150000"/>
              </a:lnSpc>
              <a:buFont typeface="Arial" panose="020B0604020202020204" pitchFamily="34" charset="0"/>
              <a:buChar char="•"/>
            </a:pPr>
            <a:r>
              <a:rPr lang="en-US" sz="3600" dirty="0" smtClean="0">
                <a:solidFill>
                  <a:schemeClr val="tx1">
                    <a:lumMod val="75000"/>
                  </a:schemeClr>
                </a:solidFill>
                <a:latin typeface="Poppins Light" charset="0"/>
                <a:ea typeface="Poppins Light" charset="0"/>
                <a:cs typeface="Poppins Light" charset="0"/>
              </a:rPr>
              <a:t>Integration </a:t>
            </a:r>
            <a:r>
              <a:rPr lang="en-US" sz="3600" dirty="0" smtClean="0">
                <a:solidFill>
                  <a:schemeClr val="tx1">
                    <a:lumMod val="75000"/>
                  </a:schemeClr>
                </a:solidFill>
                <a:latin typeface="Poppins Light" charset="0"/>
                <a:ea typeface="Poppins Light" charset="0"/>
                <a:cs typeface="Poppins Light" charset="0"/>
              </a:rPr>
              <a:t>Testing</a:t>
            </a:r>
            <a:endParaRPr lang="en-US" sz="3600" dirty="0">
              <a:solidFill>
                <a:schemeClr val="tx1">
                  <a:lumMod val="75000"/>
                </a:schemeClr>
              </a:solidFill>
              <a:latin typeface="Poppins Light" charset="0"/>
              <a:ea typeface="Poppins Light" charset="0"/>
              <a:cs typeface="Poppins Light" charset="0"/>
            </a:endParaRPr>
          </a:p>
        </p:txBody>
      </p:sp>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5547706"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3230" y="5176810"/>
            <a:ext cx="5363044" cy="5363044"/>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spTree>
    <p:extLst>
      <p:ext uri="{BB962C8B-B14F-4D97-AF65-F5344CB8AC3E}">
        <p14:creationId xmlns:p14="http://schemas.microsoft.com/office/powerpoint/2010/main" val="2259144494"/>
      </p:ext>
    </p:extLst>
  </p:cSld>
  <p:clrMapOvr>
    <a:masterClrMapping/>
  </p:clrMapOvr>
  <p:transition spd="med" advClick="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630325" y="12763182"/>
            <a:ext cx="5117106" cy="523220"/>
          </a:xfrm>
          <a:prstGeom prst="rect">
            <a:avLst/>
          </a:prstGeom>
          <a:noFill/>
        </p:spPr>
        <p:txBody>
          <a:bodyPr wrap="none" rtlCol="0" anchor="ctr" anchorCtr="0">
            <a:spAutoFit/>
          </a:bodyPr>
          <a:lstStyle/>
          <a:p>
            <a:pPr algn="ctr"/>
            <a:r>
              <a:rPr lang="en-US" sz="2800" b="1" dirty="0" smtClean="0">
                <a:solidFill>
                  <a:schemeClr val="tx2"/>
                </a:solidFill>
                <a:latin typeface="Poppins SemiBold" charset="0"/>
                <a:ea typeface="Poppins SemiBold" charset="0"/>
                <a:cs typeface="Poppins SemiBold" charset="0"/>
              </a:rPr>
              <a:t>Class Diagram </a:t>
            </a:r>
            <a:r>
              <a:rPr lang="en-US" sz="2800" b="1" dirty="0" smtClean="0">
                <a:solidFill>
                  <a:schemeClr val="tx2"/>
                </a:solidFill>
                <a:latin typeface="Poppins SemiBold" charset="0"/>
                <a:ea typeface="Poppins SemiBold" charset="0"/>
                <a:cs typeface="Poppins SemiBold" charset="0"/>
              </a:rPr>
              <a:t>of </a:t>
            </a:r>
            <a:r>
              <a:rPr lang="en-US" sz="2800" b="1" dirty="0" smtClean="0">
                <a:solidFill>
                  <a:schemeClr val="tx2"/>
                </a:solidFill>
                <a:latin typeface="Poppins SemiBold" charset="0"/>
                <a:ea typeface="Poppins SemiBold" charset="0"/>
                <a:cs typeface="Poppins SemiBold" charset="0"/>
              </a:rPr>
              <a:t>Flight Gear</a:t>
            </a:r>
            <a:endParaRPr lang="en-US" sz="2800" b="1" dirty="0">
              <a:solidFill>
                <a:schemeClr val="tx2"/>
              </a:solidFill>
              <a:latin typeface="Poppins SemiBold" charset="0"/>
              <a:ea typeface="Poppins SemiBold" charset="0"/>
              <a:cs typeface="Poppins SemiBold" charset="0"/>
            </a:endParaRP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1608677" y="2794666"/>
            <a:ext cx="1192923" cy="0"/>
          </a:xfrm>
          <a:prstGeom prst="line">
            <a:avLst/>
          </a:prstGeom>
          <a:ln w="57150">
            <a:solidFill>
              <a:schemeClr val="accent4">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5531435" y="1160870"/>
            <a:ext cx="13314863" cy="1169551"/>
          </a:xfrm>
          <a:prstGeom prst="rect">
            <a:avLst/>
          </a:prstGeom>
          <a:noFill/>
        </p:spPr>
        <p:txBody>
          <a:bodyPr wrap="none" rtlCol="0">
            <a:spAutoFit/>
          </a:bodyPr>
          <a:lstStyle/>
          <a:p>
            <a:pPr algn="ctr"/>
            <a:r>
              <a:rPr lang="en-US" sz="7000" b="1" spc="800" dirty="0" smtClean="0">
                <a:solidFill>
                  <a:schemeClr val="tx2"/>
                </a:solidFill>
                <a:latin typeface="Lato Black" charset="0"/>
                <a:ea typeface="Lato Black" charset="0"/>
                <a:cs typeface="Lato Black" charset="0"/>
              </a:rPr>
              <a:t>Design &amp; Implementation</a:t>
            </a:r>
            <a:endParaRPr lang="en-US" sz="7000" b="1" spc="800" dirty="0">
              <a:solidFill>
                <a:schemeClr val="tx2"/>
              </a:solidFill>
              <a:latin typeface="Lato Black" charset="0"/>
              <a:ea typeface="Lato Black" charset="0"/>
              <a:cs typeface="Lato Black"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2" y="428625"/>
            <a:ext cx="1762125" cy="1714500"/>
          </a:xfrm>
          <a:prstGeom prst="rect">
            <a:avLst/>
          </a:prstGeom>
        </p:spPr>
      </p:pic>
      <p:pic>
        <p:nvPicPr>
          <p:cNvPr id="5122" name="Picture 2" descr="https://raw.githubusercontent.com/benkenobi007/CHIS-Documents/master/SE%20Lab/Class%20Diagram.jpe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87848" y="2359917"/>
            <a:ext cx="12123175" cy="1043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97611"/>
      </p:ext>
    </p:extLst>
  </p:cSld>
  <p:clrMapOvr>
    <a:masterClrMapping/>
  </p:clrMapOvr>
  <p:transition spd="med" advClick="0">
    <p:pull/>
  </p:transition>
  <p:timing>
    <p:tnLst>
      <p:par>
        <p:cTn id="1" dur="indefinite" restart="never" nodeType="tmRoot"/>
      </p:par>
    </p:tnLst>
  </p:timing>
</p:sld>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36601</TotalTime>
  <Words>530</Words>
  <Application>Microsoft Office PowerPoint</Application>
  <PresentationFormat>Custom</PresentationFormat>
  <Paragraphs>94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 Light</vt:lpstr>
      <vt:lpstr>Gill Sans</vt:lpstr>
      <vt:lpstr>Lato</vt:lpstr>
      <vt:lpstr>Lato Black</vt:lpstr>
      <vt:lpstr>Lato Light</vt:lpstr>
      <vt:lpstr>Poppins Light</vt:lpstr>
      <vt:lpstr>Poppins SemiBold</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Keshav Bharat</dc:creator>
  <cp:keywords/>
  <dc:description/>
  <cp:lastModifiedBy>Keshav Bharat</cp:lastModifiedBy>
  <cp:revision>6201</cp:revision>
  <cp:lastPrinted>2018-10-04T13:38:44Z</cp:lastPrinted>
  <dcterms:created xsi:type="dcterms:W3CDTF">2014-11-12T21:47:38Z</dcterms:created>
  <dcterms:modified xsi:type="dcterms:W3CDTF">2018-12-06T18:05:08Z</dcterms:modified>
  <cp:category/>
</cp:coreProperties>
</file>