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5" r:id="rId2"/>
    <p:sldId id="389" r:id="rId3"/>
    <p:sldId id="390" r:id="rId4"/>
    <p:sldId id="388" r:id="rId5"/>
    <p:sldId id="415" r:id="rId6"/>
    <p:sldId id="410" r:id="rId7"/>
    <p:sldId id="398" r:id="rId8"/>
    <p:sldId id="413" r:id="rId9"/>
    <p:sldId id="414" r:id="rId10"/>
    <p:sldId id="411" r:id="rId11"/>
    <p:sldId id="412" r:id="rId12"/>
    <p:sldId id="401" r:id="rId13"/>
    <p:sldId id="383" r:id="rId14"/>
    <p:sldId id="416" r:id="rId15"/>
    <p:sldId id="391" r:id="rId16"/>
    <p:sldId id="319" r:id="rId17"/>
    <p:sldId id="354" r:id="rId18"/>
    <p:sldId id="355" r:id="rId19"/>
    <p:sldId id="356" r:id="rId20"/>
    <p:sldId id="374" r:id="rId21"/>
    <p:sldId id="375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355B-28CA-4F28-ABF8-C4E863AB0CDD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2177-C070-4DFD-84BE-9E7C91D85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0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F1EF-5332-4F11-99A6-387163511271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doesdemos/DataDevOps/blob/master/Data_Factory/ADFDevOps.md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kettner/ADF-Demo" TargetMode="External"/><Relationship Id="rId2" Type="http://schemas.openxmlformats.org/officeDocument/2006/relationships/hyperlink" Target="https://github.com/alpaBuddhabhatti/Dativerse2021_DEMO/tree/adf_publish/AZDEV-DF-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docs.microsoft.com/en-us/azure/data-factory/copy-activity-overview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microsoft.com/en-us/azure/data-factory/data-flow-source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A Case Study - Data Movement and Transformation using Azure Data </a:t>
            </a:r>
            <a:r>
              <a:rPr lang="en-US" sz="4000" b="1" dirty="0" smtClean="0">
                <a:solidFill>
                  <a:schemeClr val="accent1"/>
                </a:solidFill>
              </a:rPr>
              <a:t>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971675"/>
            <a:ext cx="1058333" cy="1293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can you do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29585" y="1829358"/>
            <a:ext cx="6169420" cy="46024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Pipelines </a:t>
            </a:r>
            <a:r>
              <a:rPr lang="en-US" sz="3200" b="1" dirty="0">
                <a:solidFill>
                  <a:schemeClr val="accent1"/>
                </a:solidFill>
              </a:rPr>
              <a:t>are JSON, ready for Source </a:t>
            </a:r>
            <a:r>
              <a:rPr lang="en-US" sz="3200" b="1" dirty="0" smtClean="0">
                <a:solidFill>
                  <a:schemeClr val="accent1"/>
                </a:solidFill>
              </a:rPr>
              <a:t>Control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err="1">
                <a:solidFill>
                  <a:schemeClr val="accent1"/>
                </a:solidFill>
              </a:rPr>
              <a:t>Git</a:t>
            </a:r>
            <a:r>
              <a:rPr lang="en-US" sz="3200" b="1" dirty="0">
                <a:solidFill>
                  <a:schemeClr val="accent1"/>
                </a:solidFill>
              </a:rPr>
              <a:t> Integration built in 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Monitor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Manage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05" y="2320953"/>
            <a:ext cx="3467051" cy="556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04" y="3361602"/>
            <a:ext cx="3476625" cy="74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472" y="4326519"/>
            <a:ext cx="1017309" cy="1127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655" y="5565837"/>
            <a:ext cx="1238250" cy="1079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930" y="6006603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</a:t>
            </a:r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can you do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890445"/>
            <a:ext cx="5557463" cy="460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Trigger </a:t>
            </a:r>
            <a:r>
              <a:rPr lang="en-US" sz="3200" b="1" dirty="0">
                <a:solidFill>
                  <a:schemeClr val="accent1"/>
                </a:solidFill>
              </a:rPr>
              <a:t>pipeline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sz="half" idx="1"/>
          </p:nvPr>
        </p:nvSpPr>
        <p:spPr>
          <a:xfrm>
            <a:off x="4497370" y="2090202"/>
            <a:ext cx="6696959" cy="460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A Specific Time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File created or deleted from Blob Storage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Customer Activity  such as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42" y="5453382"/>
            <a:ext cx="1220379" cy="70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45" y="5413558"/>
            <a:ext cx="1097200" cy="77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678" y="5348979"/>
            <a:ext cx="1218708" cy="908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254" y="5348979"/>
            <a:ext cx="1085113" cy="895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4227" y="758859"/>
            <a:ext cx="10353773" cy="88611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  <a:latin typeface="+mn-lt"/>
              </a:rPr>
              <a:t>How Data Factory Works?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3823" y="1779505"/>
            <a:ext cx="11967328" cy="52224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Let’s Imagine we have scenarios  to move Data from REST API to Azure SQL SERVER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0A58F4F-55C3-4918-B6B8-4201EA336455}"/>
              </a:ext>
            </a:extLst>
          </p:cNvPr>
          <p:cNvGrpSpPr/>
          <p:nvPr/>
        </p:nvGrpSpPr>
        <p:grpSpPr>
          <a:xfrm>
            <a:off x="380408" y="3648781"/>
            <a:ext cx="11511328" cy="847465"/>
            <a:chOff x="622747" y="3659796"/>
            <a:chExt cx="10808731" cy="847465"/>
          </a:xfrm>
        </p:grpSpPr>
        <p:cxnSp>
          <p:nvCxnSpPr>
            <p:cNvPr id="45" name="Elbow Connector 44"/>
            <p:cNvCxnSpPr/>
            <p:nvPr/>
          </p:nvCxnSpPr>
          <p:spPr>
            <a:xfrm rot="10800000" flipV="1">
              <a:off x="622747" y="4063632"/>
              <a:ext cx="3879528" cy="443629"/>
            </a:xfrm>
            <a:prstGeom prst="bentConnector3">
              <a:avLst>
                <a:gd name="adj1" fmla="val 9993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cxnSpLocks/>
            </p:cNvCxnSpPr>
            <p:nvPr/>
          </p:nvCxnSpPr>
          <p:spPr>
            <a:xfrm>
              <a:off x="7078972" y="4163387"/>
              <a:ext cx="4352506" cy="261152"/>
            </a:xfrm>
            <a:prstGeom prst="bentConnector3">
              <a:avLst>
                <a:gd name="adj1" fmla="val 994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8121" y="3659796"/>
              <a:ext cx="4140486" cy="6191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860FC3-2AB7-4FCE-9B80-6244969E4A7F}"/>
              </a:ext>
            </a:extLst>
          </p:cNvPr>
          <p:cNvGrpSpPr/>
          <p:nvPr/>
        </p:nvGrpSpPr>
        <p:grpSpPr>
          <a:xfrm>
            <a:off x="157247" y="4173108"/>
            <a:ext cx="2143466" cy="2360335"/>
            <a:chOff x="314227" y="4291356"/>
            <a:chExt cx="2143466" cy="236033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0CC8A0-5E10-4404-9371-5559AB6E480A}"/>
                </a:ext>
              </a:extLst>
            </p:cNvPr>
            <p:cNvSpPr txBox="1"/>
            <p:nvPr/>
          </p:nvSpPr>
          <p:spPr>
            <a:xfrm>
              <a:off x="868219" y="4291356"/>
              <a:ext cx="1589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1"/>
                  </a:solidFill>
                </a:rPr>
                <a:t>SOURCE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D54E23-7D4E-4146-BA15-A01E56506126}"/>
                </a:ext>
              </a:extLst>
            </p:cNvPr>
            <p:cNvGrpSpPr/>
            <p:nvPr/>
          </p:nvGrpSpPr>
          <p:grpSpPr>
            <a:xfrm>
              <a:off x="314227" y="4818178"/>
              <a:ext cx="1511431" cy="1833513"/>
              <a:chOff x="314227" y="4820079"/>
              <a:chExt cx="1511431" cy="18335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14227" y="4820079"/>
                <a:ext cx="1511431" cy="18335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052CA23-AD87-49EA-A9B1-25E8047F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916" y="4953685"/>
                <a:ext cx="874537" cy="540701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B21E20F-3AF5-4056-B6FB-6C43118AB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30" y="5760137"/>
                <a:ext cx="928181" cy="725192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6962680" y="5059896"/>
            <a:ext cx="2161725" cy="1337500"/>
            <a:chOff x="6962680" y="5059896"/>
            <a:chExt cx="2161725" cy="1337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CE8395C-A03C-49D8-8C4D-1EC4D0CDDB5D}"/>
                </a:ext>
              </a:extLst>
            </p:cNvPr>
            <p:cNvGrpSpPr/>
            <p:nvPr/>
          </p:nvGrpSpPr>
          <p:grpSpPr>
            <a:xfrm>
              <a:off x="6962680" y="5059896"/>
              <a:ext cx="2161725" cy="1337500"/>
              <a:chOff x="6867208" y="5148642"/>
              <a:chExt cx="2161725" cy="117663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A6A2DA-35A2-4C46-98D5-A3A92BF09F92}"/>
                  </a:ext>
                </a:extLst>
              </p:cNvPr>
              <p:cNvSpPr txBox="1"/>
              <p:nvPr/>
            </p:nvSpPr>
            <p:spPr>
              <a:xfrm>
                <a:off x="6867208" y="5955942"/>
                <a:ext cx="216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AZURE SQL DATASET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EFAEF92-D9C0-4E76-A38C-F8532326B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8698" y="5148642"/>
                <a:ext cx="1019175" cy="685800"/>
              </a:xfrm>
              <a:prstGeom prst="rect">
                <a:avLst/>
              </a:prstGeom>
            </p:spPr>
          </p:pic>
        </p:grpSp>
        <p:cxnSp>
          <p:nvCxnSpPr>
            <p:cNvPr id="38" name="Straight Arrow Connector 37"/>
            <p:cNvCxnSpPr/>
            <p:nvPr/>
          </p:nvCxnSpPr>
          <p:spPr>
            <a:xfrm>
              <a:off x="8613211" y="5545233"/>
              <a:ext cx="37209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2E747F-936F-40A2-8B09-D9EFB0DBE6E7}"/>
              </a:ext>
            </a:extLst>
          </p:cNvPr>
          <p:cNvGrpSpPr/>
          <p:nvPr/>
        </p:nvGrpSpPr>
        <p:grpSpPr>
          <a:xfrm>
            <a:off x="10662647" y="4306546"/>
            <a:ext cx="1511431" cy="2320603"/>
            <a:chOff x="10833043" y="4122699"/>
            <a:chExt cx="1511431" cy="232060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245F9BD-43AC-40C4-BCBE-F8164CA31A9E}"/>
                </a:ext>
              </a:extLst>
            </p:cNvPr>
            <p:cNvGrpSpPr/>
            <p:nvPr/>
          </p:nvGrpSpPr>
          <p:grpSpPr>
            <a:xfrm>
              <a:off x="10833043" y="4122699"/>
              <a:ext cx="1511431" cy="2320603"/>
              <a:chOff x="10721434" y="4355059"/>
              <a:chExt cx="1700618" cy="233629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9AF566C-A930-4E4C-83EA-EBEBA3CF4188}"/>
                  </a:ext>
                </a:extLst>
              </p:cNvPr>
              <p:cNvSpPr/>
              <p:nvPr/>
            </p:nvSpPr>
            <p:spPr>
              <a:xfrm>
                <a:off x="10721434" y="4857843"/>
                <a:ext cx="1511431" cy="18335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FA00064F-1627-4651-947E-DC0AA5A99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8269" y="4874491"/>
                <a:ext cx="745748" cy="727288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C4C091F-1AAA-45C9-9A49-CB70337E3430}"/>
                  </a:ext>
                </a:extLst>
              </p:cNvPr>
              <p:cNvSpPr txBox="1"/>
              <p:nvPr/>
            </p:nvSpPr>
            <p:spPr>
              <a:xfrm>
                <a:off x="10832578" y="4355059"/>
                <a:ext cx="1589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SINK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A3C7927-68F3-4870-8875-16F9791A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95100" y="5520146"/>
              <a:ext cx="1019175" cy="68119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296322" y="5148202"/>
            <a:ext cx="2126913" cy="1230581"/>
            <a:chOff x="3296322" y="5146339"/>
            <a:chExt cx="2126913" cy="123058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71FFD6E-EFAC-418B-BA01-D67A76158878}"/>
                </a:ext>
              </a:extLst>
            </p:cNvPr>
            <p:cNvCxnSpPr/>
            <p:nvPr/>
          </p:nvCxnSpPr>
          <p:spPr>
            <a:xfrm flipV="1">
              <a:off x="3296322" y="5508768"/>
              <a:ext cx="353197" cy="1199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89CFB30-D1AB-4EC7-8233-3BA4D5B017E8}"/>
                </a:ext>
              </a:extLst>
            </p:cNvPr>
            <p:cNvGrpSpPr/>
            <p:nvPr/>
          </p:nvGrpSpPr>
          <p:grpSpPr>
            <a:xfrm>
              <a:off x="3407570" y="5146339"/>
              <a:ext cx="2015665" cy="1230581"/>
              <a:chOff x="3395192" y="5215979"/>
              <a:chExt cx="2015665" cy="123058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B60DC0-CABC-48DF-A7B3-8CC77FCADEA6}"/>
                  </a:ext>
                </a:extLst>
              </p:cNvPr>
              <p:cNvSpPr txBox="1"/>
              <p:nvPr/>
            </p:nvSpPr>
            <p:spPr>
              <a:xfrm>
                <a:off x="3395192" y="6077228"/>
                <a:ext cx="201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REST API DATASET</a:t>
                </a: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1005AC-5A8D-4EEC-9CE9-099F9F094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0797" y="5215979"/>
                <a:ext cx="1019175" cy="6858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15A80A2-3B69-41ED-8598-07AC707F2829}"/>
              </a:ext>
            </a:extLst>
          </p:cNvPr>
          <p:cNvGrpSpPr/>
          <p:nvPr/>
        </p:nvGrpSpPr>
        <p:grpSpPr>
          <a:xfrm>
            <a:off x="183823" y="2280832"/>
            <a:ext cx="11751992" cy="1108554"/>
            <a:chOff x="384234" y="2370970"/>
            <a:chExt cx="11429829" cy="1108554"/>
          </a:xfrm>
        </p:grpSpPr>
        <p:cxnSp>
          <p:nvCxnSpPr>
            <p:cNvPr id="97" name="Elbow Connector 56">
              <a:extLst>
                <a:ext uri="{FF2B5EF4-FFF2-40B4-BE49-F238E27FC236}">
                  <a16:creationId xmlns:a16="http://schemas.microsoft.com/office/drawing/2014/main" id="{C0962BE7-2089-4204-A1AA-01BD93747A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234" y="2829088"/>
              <a:ext cx="4431267" cy="650436"/>
            </a:xfrm>
            <a:prstGeom prst="bentConnector3">
              <a:avLst>
                <a:gd name="adj1" fmla="val 10054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57">
              <a:extLst>
                <a:ext uri="{FF2B5EF4-FFF2-40B4-BE49-F238E27FC236}">
                  <a16:creationId xmlns:a16="http://schemas.microsoft.com/office/drawing/2014/main" id="{DF6416A3-A273-4477-AD4E-29F9EC7F130E}"/>
                </a:ext>
              </a:extLst>
            </p:cNvPr>
            <p:cNvCxnSpPr>
              <a:cxnSpLocks/>
            </p:cNvCxnSpPr>
            <p:nvPr/>
          </p:nvCxnSpPr>
          <p:spPr>
            <a:xfrm>
              <a:off x="6780944" y="2902880"/>
              <a:ext cx="5033119" cy="407017"/>
            </a:xfrm>
            <a:prstGeom prst="bentConnector3">
              <a:avLst>
                <a:gd name="adj1" fmla="val 998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E90DA04-4188-46B9-8821-2F431EF2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15501" y="2370970"/>
              <a:ext cx="1965443" cy="102782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772003" y="4345123"/>
            <a:ext cx="1657281" cy="2162577"/>
            <a:chOff x="1772003" y="4345123"/>
            <a:chExt cx="1657281" cy="216257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6548F53-69CC-4580-A658-98B3D04EF006}"/>
                </a:ext>
              </a:extLst>
            </p:cNvPr>
            <p:cNvCxnSpPr/>
            <p:nvPr/>
          </p:nvCxnSpPr>
          <p:spPr>
            <a:xfrm flipV="1">
              <a:off x="1772003" y="5466848"/>
              <a:ext cx="524605" cy="212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192F25-E59F-44C3-85D6-5A0575784146}"/>
                </a:ext>
              </a:extLst>
            </p:cNvPr>
            <p:cNvSpPr txBox="1"/>
            <p:nvPr/>
          </p:nvSpPr>
          <p:spPr>
            <a:xfrm>
              <a:off x="1839810" y="5922925"/>
              <a:ext cx="1589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1"/>
                  </a:solidFill>
                </a:rPr>
                <a:t>LINKED SERVICE  – REST API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14859" y="4345123"/>
              <a:ext cx="965969" cy="157283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970871" y="5008626"/>
            <a:ext cx="1619198" cy="1424959"/>
            <a:chOff x="8964295" y="4994507"/>
            <a:chExt cx="1619198" cy="14249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F242BC-2673-4F68-9D53-53F43B2FFB54}"/>
                </a:ext>
              </a:extLst>
            </p:cNvPr>
            <p:cNvGrpSpPr/>
            <p:nvPr/>
          </p:nvGrpSpPr>
          <p:grpSpPr>
            <a:xfrm>
              <a:off x="8964295" y="4994507"/>
              <a:ext cx="1589474" cy="1424959"/>
              <a:chOff x="9040073" y="4989632"/>
              <a:chExt cx="1589474" cy="1424959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B952CCE3-3713-4587-87AF-5F8021C79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2730" y="4989632"/>
                <a:ext cx="745748" cy="727288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A9DC3CC-40B6-4E83-9A36-6D8B42749FA3}"/>
                  </a:ext>
                </a:extLst>
              </p:cNvPr>
              <p:cNvSpPr txBox="1"/>
              <p:nvPr/>
            </p:nvSpPr>
            <p:spPr>
              <a:xfrm>
                <a:off x="9040073" y="5829816"/>
                <a:ext cx="1589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LINKED SERVICE  – AZURE SQL 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flipV="1">
              <a:off x="10058888" y="5478515"/>
              <a:ext cx="524605" cy="2111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39990" y="4398048"/>
            <a:ext cx="2722527" cy="1922025"/>
            <a:chOff x="4716103" y="4441950"/>
            <a:chExt cx="2722527" cy="1922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716103" y="5548902"/>
              <a:ext cx="37209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682B44-5792-4DF3-9D60-70BAFDE04560}"/>
                </a:ext>
              </a:extLst>
            </p:cNvPr>
            <p:cNvGrpSpPr/>
            <p:nvPr/>
          </p:nvGrpSpPr>
          <p:grpSpPr>
            <a:xfrm>
              <a:off x="5088197" y="4441950"/>
              <a:ext cx="1830048" cy="1922025"/>
              <a:chOff x="5121442" y="4492566"/>
              <a:chExt cx="1830048" cy="1922025"/>
            </a:xfrm>
          </p:grpSpPr>
          <p:pic>
            <p:nvPicPr>
              <p:cNvPr id="59" name="Content Placeholder 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480" y="4492566"/>
                <a:ext cx="1181137" cy="6191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937221-35CF-4532-BD4E-92B8F9E698DE}"/>
                  </a:ext>
                </a:extLst>
              </p:cNvPr>
              <p:cNvSpPr txBox="1"/>
              <p:nvPr/>
            </p:nvSpPr>
            <p:spPr>
              <a:xfrm>
                <a:off x="5339370" y="6076037"/>
                <a:ext cx="1612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COPY ACTIVITY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659C268-5B8E-458C-9D36-63DC2D8A1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1442" y="5136031"/>
                <a:ext cx="1756021" cy="809421"/>
              </a:xfrm>
              <a:prstGeom prst="rect">
                <a:avLst/>
              </a:prstGeom>
            </p:spPr>
          </p:pic>
        </p:grp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6921387" y="5551050"/>
              <a:ext cx="517243" cy="216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34800" y="2891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F99-9F7D-4E7D-B93B-5F6A146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        DEMO </a:t>
            </a: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A Quick ADF </a:t>
            </a:r>
            <a:r>
              <a:rPr lang="en-US" sz="6000" b="1" i="1" dirty="0">
                <a:solidFill>
                  <a:schemeClr val="accent1"/>
                </a:solidFill>
              </a:rPr>
              <a:t>Tour!!!</a:t>
            </a:r>
            <a:endParaRPr lang="en-GB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2. </a:t>
            </a:r>
            <a:r>
              <a:rPr lang="en-US" sz="6000" b="1" dirty="0" smtClean="0">
                <a:solidFill>
                  <a:schemeClr val="accent1"/>
                </a:solidFill>
                <a:latin typeface="+mn-lt"/>
              </a:rPr>
              <a:t>DEMO</a:t>
            </a:r>
            <a:endParaRPr lang="en-GB" sz="6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425657" y="3193922"/>
            <a:ext cx="8979137" cy="1535748"/>
            <a:chOff x="1425657" y="3193922"/>
            <a:chExt cx="8979137" cy="15357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657" y="3341084"/>
              <a:ext cx="1378471" cy="124106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880233" y="3961614"/>
              <a:ext cx="674557" cy="14991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720900" y="3976605"/>
              <a:ext cx="674557" cy="14991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048" y="3776879"/>
              <a:ext cx="953747" cy="4294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874" y="3776878"/>
              <a:ext cx="953747" cy="489396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6839063" y="4021576"/>
              <a:ext cx="572653" cy="11242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5682" y="3469640"/>
              <a:ext cx="1379112" cy="126003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8454093" y="4027197"/>
              <a:ext cx="572653" cy="11242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712" y="3321702"/>
              <a:ext cx="1378471" cy="12410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5462" y="3193922"/>
              <a:ext cx="682053" cy="5881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7112" y="3221276"/>
              <a:ext cx="682053" cy="58818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5610" y="3229536"/>
              <a:ext cx="521600" cy="51695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0484" y="3196727"/>
              <a:ext cx="682053" cy="58818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435308" y="4729670"/>
            <a:ext cx="19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Blob Storage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4712" y="4733045"/>
            <a:ext cx="233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Azure Data Lake Gen 2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4262" y="4737748"/>
            <a:ext cx="19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Azure SQL Server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23869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GB" b="1" dirty="0"/>
          </a:p>
        </p:txBody>
      </p:sp>
      <p:sp>
        <p:nvSpPr>
          <p:cNvPr id="33" name="Oval 32"/>
          <p:cNvSpPr/>
          <p:nvPr/>
        </p:nvSpPr>
        <p:spPr>
          <a:xfrm>
            <a:off x="5873021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GB" b="1" dirty="0"/>
          </a:p>
        </p:txBody>
      </p:sp>
      <p:sp>
        <p:nvSpPr>
          <p:cNvPr id="34" name="Oval 33"/>
          <p:cNvSpPr/>
          <p:nvPr/>
        </p:nvSpPr>
        <p:spPr>
          <a:xfrm>
            <a:off x="9210831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 rot="10800000" flipH="1" flipV="1">
            <a:off x="6805821" y="4192485"/>
            <a:ext cx="24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Data Transformation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800000" flipH="1" flipV="1">
            <a:off x="3271265" y="4135897"/>
            <a:ext cx="18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Data Movement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3" y="5977467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DEMO</a:t>
            </a:r>
            <a:endParaRPr lang="en-GB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575"/>
            <a:ext cx="10515600" cy="507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1"/>
                </a:solidFill>
              </a:rPr>
              <a:t>Scenarios 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Moving data from Azure Blob storage </a:t>
            </a:r>
            <a:r>
              <a:rPr lang="en-US" sz="3200" b="1" dirty="0" smtClean="0">
                <a:solidFill>
                  <a:schemeClr val="accent1"/>
                </a:solidFill>
              </a:rPr>
              <a:t>to Azure Data Lake. </a:t>
            </a:r>
            <a:r>
              <a:rPr lang="en-US" sz="3200" b="1" dirty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ransforming data using Azure data flow.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Following </a:t>
            </a:r>
            <a:r>
              <a:rPr lang="en-US" sz="3200" b="1" dirty="0">
                <a:solidFill>
                  <a:schemeClr val="accent1"/>
                </a:solidFill>
              </a:rPr>
              <a:t>Azure resources needed per environment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Resource </a:t>
            </a:r>
            <a:r>
              <a:rPr lang="en-US" sz="3200" b="1" i="1" dirty="0" smtClean="0">
                <a:solidFill>
                  <a:schemeClr val="accent1"/>
                </a:solidFill>
              </a:rPr>
              <a:t>group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Data factory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Data Lake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Blob </a:t>
            </a:r>
            <a:r>
              <a:rPr lang="en-US" sz="3200" b="1" i="1" dirty="0" smtClean="0">
                <a:solidFill>
                  <a:schemeClr val="accent1"/>
                </a:solidFill>
              </a:rPr>
              <a:t>Storage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SQL Server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Key Vault</a:t>
            </a:r>
            <a:endParaRPr lang="en-US" sz="3200" b="1" i="1" dirty="0">
              <a:solidFill>
                <a:schemeClr val="accent1"/>
              </a:solidFill>
            </a:endParaRPr>
          </a:p>
          <a:p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" y="5957887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71550" lvl="1" indent="-51435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5024485"/>
          </a:xfrm>
        </p:spPr>
        <p:txBody>
          <a:bodyPr>
            <a:normAutofit/>
          </a:bodyPr>
          <a:lstStyle/>
          <a:p>
            <a:pPr marL="1828800" lvl="4" indent="0">
              <a:lnSpc>
                <a:spcPct val="300000"/>
              </a:lnSpc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3</a:t>
            </a:r>
            <a:r>
              <a:rPr lang="en-US" sz="6000" b="1" i="1" dirty="0" smtClean="0">
                <a:solidFill>
                  <a:schemeClr val="accent1"/>
                </a:solidFill>
              </a:rPr>
              <a:t>. </a:t>
            </a:r>
            <a:r>
              <a:rPr lang="en-US" sz="6000" b="1" i="1" dirty="0">
                <a:solidFill>
                  <a:schemeClr val="accent1"/>
                </a:solidFill>
              </a:rPr>
              <a:t>Azure </a:t>
            </a:r>
            <a:r>
              <a:rPr lang="en-US" sz="6000" b="1" i="1" dirty="0" smtClean="0">
                <a:solidFill>
                  <a:schemeClr val="accent1"/>
                </a:solidFill>
              </a:rPr>
              <a:t>DevOps for ADF</a:t>
            </a:r>
            <a:endParaRPr lang="en-US" sz="6000" b="1" i="1" dirty="0">
              <a:solidFill>
                <a:schemeClr val="accent1"/>
              </a:solidFill>
            </a:endParaRPr>
          </a:p>
          <a:p>
            <a:pPr marL="1828800" lvl="4" indent="0" algn="ctr">
              <a:lnSpc>
                <a:spcPct val="300000"/>
              </a:lnSpc>
              <a:buNone/>
            </a:pPr>
            <a:endParaRPr lang="en-US" sz="5000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29" y="415992"/>
            <a:ext cx="11825926" cy="877886"/>
          </a:xfrm>
        </p:spPr>
        <p:txBody>
          <a:bodyPr>
            <a:noAutofit/>
          </a:bodyPr>
          <a:lstStyle/>
          <a:p>
            <a:pPr lvl="1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is Continuous Integration/Continuous delivery(CI/CD)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59" y="1974915"/>
            <a:ext cx="10981441" cy="42020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CI - Continuous Integration </a:t>
            </a:r>
            <a:r>
              <a:rPr lang="en-US" sz="3200" b="1" dirty="0" smtClean="0">
                <a:solidFill>
                  <a:schemeClr val="accent1"/>
                </a:solidFill>
              </a:rPr>
              <a:t> (Build Pipeline)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It is a practice of testing each change made to your codebase automatically and early as possible.</a:t>
            </a:r>
            <a:endParaRPr lang="en-GB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CD - Continuous </a:t>
            </a:r>
            <a:r>
              <a:rPr lang="en-US" sz="3200" b="1" dirty="0" smtClean="0">
                <a:solidFill>
                  <a:schemeClr val="accent1"/>
                </a:solidFill>
              </a:rPr>
              <a:t>Delivery (Release Pipeline)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Continuous delivery follows the testing happen during CI and push changes from staging to production 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is CI/CD lifecycle in ADF?</a:t>
            </a:r>
            <a:endParaRPr lang="en-GB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Moving data factory pipelines from one environment to another </a:t>
            </a:r>
            <a:r>
              <a:rPr lang="en-US" b="1" dirty="0" smtClean="0">
                <a:solidFill>
                  <a:schemeClr val="accent1"/>
                </a:solidFill>
              </a:rPr>
              <a:t>environment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Only Dev ADF is connected to repository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DEV </a:t>
            </a:r>
            <a:r>
              <a:rPr lang="en-US" b="1" dirty="0">
                <a:solidFill>
                  <a:schemeClr val="accent1"/>
                </a:solidFill>
              </a:rPr>
              <a:t>ADF repository deploy to </a:t>
            </a:r>
            <a:r>
              <a:rPr lang="en-US" b="1" dirty="0" smtClean="0">
                <a:solidFill>
                  <a:schemeClr val="accent1"/>
                </a:solidFill>
              </a:rPr>
              <a:t>ADF-TST/ADF-SIT/ADF-PRD </a:t>
            </a:r>
            <a:r>
              <a:rPr lang="en-US" b="1" dirty="0">
                <a:solidFill>
                  <a:schemeClr val="accent1"/>
                </a:solidFill>
              </a:rPr>
              <a:t>using release mechanism.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0940" y="3003177"/>
            <a:ext cx="27252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Manually using Export/Import ARM template From ADF Portal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8073" y="3003177"/>
            <a:ext cx="27252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</a:t>
            </a:r>
          </a:p>
          <a:p>
            <a:pPr algn="ctr"/>
            <a:r>
              <a:rPr lang="en-US" dirty="0" smtClean="0"/>
              <a:t>Using CI/CD pipeline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  <a:latin typeface="+mn-lt"/>
              </a:rPr>
              <a:t>ADF CI/CD – </a:t>
            </a:r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Lifecycle </a:t>
            </a:r>
            <a:endParaRPr lang="en-GB" b="1" i="1" dirty="0">
              <a:latin typeface="+mn-lt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68" y="1750211"/>
            <a:ext cx="624054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269" y="6392597"/>
            <a:ext cx="851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DataDevOps/ADFDevOps.md at master · </a:t>
            </a:r>
            <a:r>
              <a:rPr lang="en-US" dirty="0" err="1">
                <a:hlinkClick r:id="rId3"/>
              </a:rPr>
              <a:t>davedoesdemos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DataDevOps</a:t>
            </a:r>
            <a:r>
              <a:rPr lang="en-US" dirty="0">
                <a:hlinkClick r:id="rId3"/>
              </a:rPr>
              <a:t> · GitHub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dirty="0" smtClean="0">
                <a:solidFill>
                  <a:srgbClr val="5B9BD5"/>
                </a:solidFill>
              </a:rPr>
              <a:t>Presenter</a:t>
            </a: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r>
              <a:rPr lang="en-GB" sz="2400" b="1" dirty="0" smtClean="0">
                <a:solidFill>
                  <a:srgbClr val="5B9BD5"/>
                </a:solidFill>
              </a:rPr>
              <a:t>Alpa </a:t>
            </a:r>
            <a:r>
              <a:rPr lang="en-GB" sz="2400" b="1" dirty="0">
                <a:solidFill>
                  <a:srgbClr val="5B9BD5"/>
                </a:solidFill>
              </a:rPr>
              <a:t>Buddhabhatti </a:t>
            </a:r>
          </a:p>
          <a:p>
            <a:pPr marL="0" lvl="0" indent="0" algn="ctr">
              <a:buNone/>
            </a:pPr>
            <a:r>
              <a:rPr lang="en-GB" sz="2000" b="1" dirty="0">
                <a:solidFill>
                  <a:srgbClr val="5B9BD5"/>
                </a:solidFill>
              </a:rPr>
              <a:t>Azure Consultant, Cluster Reply</a:t>
            </a:r>
            <a:r>
              <a:rPr lang="en-GB" sz="2000" b="1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en-GB" sz="1400" dirty="0">
                <a:solidFill>
                  <a:prstClr val="white"/>
                </a:solidFill>
                <a:hlinkClick r:id="rId2"/>
              </a:rPr>
              <a:t>https://www.linkedin.com/in/alpabuddhabhatti/</a:t>
            </a:r>
            <a:endParaRPr lang="en-GB" sz="1400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6" y="2373151"/>
            <a:ext cx="1676399" cy="1586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94836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chemeClr val="accent1"/>
                </a:solidFill>
              </a:rPr>
              <a:t>                Thank you!!!!</a:t>
            </a:r>
            <a:endParaRPr lang="en-GB" sz="6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66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chemeClr val="accent1"/>
                </a:solidFill>
              </a:rPr>
              <a:t>               </a:t>
            </a:r>
            <a:r>
              <a:rPr lang="en-US" sz="5400" b="1" i="1" dirty="0" smtClean="0">
                <a:solidFill>
                  <a:schemeClr val="accent1"/>
                </a:solidFill>
              </a:rPr>
              <a:t>Questions </a:t>
            </a:r>
            <a:r>
              <a:rPr lang="en-US" sz="5400" b="1" i="1" dirty="0">
                <a:solidFill>
                  <a:schemeClr val="accent1"/>
                </a:solidFill>
              </a:rPr>
              <a:t>!!!</a:t>
            </a:r>
            <a:endParaRPr lang="en-GB" sz="5400" b="1" i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4494" y="5024190"/>
            <a:ext cx="7524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sz="2400" b="1" dirty="0">
                <a:solidFill>
                  <a:schemeClr val="accent1"/>
                </a:solidFill>
              </a:rPr>
              <a:t> Alpa Buddhabhatti </a:t>
            </a:r>
          </a:p>
          <a:p>
            <a:pPr lvl="2"/>
            <a:r>
              <a:rPr lang="en-GB" sz="2400" b="1" dirty="0">
                <a:solidFill>
                  <a:schemeClr val="accent1"/>
                </a:solidFill>
              </a:rPr>
              <a:t> </a:t>
            </a:r>
            <a:r>
              <a:rPr lang="en-GB" sz="2400" b="1" dirty="0" smtClean="0">
                <a:solidFill>
                  <a:schemeClr val="accent1"/>
                </a:solidFill>
              </a:rPr>
              <a:t>Azure </a:t>
            </a:r>
            <a:r>
              <a:rPr lang="en-GB" sz="2400" b="1" dirty="0">
                <a:solidFill>
                  <a:schemeClr val="accent1"/>
                </a:solidFill>
              </a:rPr>
              <a:t>Consultant, Cluster Reply</a:t>
            </a:r>
            <a:r>
              <a:rPr lang="en-GB" sz="2400" b="1" dirty="0"/>
              <a:t> </a:t>
            </a:r>
            <a:r>
              <a:rPr lang="en-GB" sz="2400" dirty="0" smtClean="0">
                <a:hlinkClick r:id="rId2"/>
              </a:rPr>
              <a:t>                                          </a:t>
            </a:r>
            <a:r>
              <a:rPr lang="en-GB" sz="2400" dirty="0">
                <a:hlinkClick r:id="rId2"/>
              </a:rPr>
              <a:t>https://www.linkedin.com/in/alpabuddhabhatti/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  <a:latin typeface="+mn-lt"/>
              </a:rPr>
              <a:t>Resource &amp; </a:t>
            </a:r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Materials</a:t>
            </a:r>
            <a:endParaRPr lang="en-GB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Dativerse2021_DEMO/AZDEV-DF-DEMO at </a:t>
            </a:r>
            <a:r>
              <a:rPr lang="en-GB" dirty="0" err="1">
                <a:hlinkClick r:id="rId2"/>
              </a:rPr>
              <a:t>adf_publish</a:t>
            </a:r>
            <a:r>
              <a:rPr lang="en-GB" dirty="0">
                <a:hlinkClick r:id="rId2"/>
              </a:rPr>
              <a:t> · </a:t>
            </a:r>
            <a:r>
              <a:rPr lang="en-GB" dirty="0" err="1">
                <a:hlinkClick r:id="rId2"/>
              </a:rPr>
              <a:t>alpaBuddhabhatti</a:t>
            </a:r>
            <a:r>
              <a:rPr lang="en-GB" dirty="0">
                <a:hlinkClick r:id="rId2"/>
              </a:rPr>
              <a:t>/Dativerse2021_DEMO (github.com</a:t>
            </a:r>
            <a:r>
              <a:rPr lang="en-GB" dirty="0" smtClean="0">
                <a:hlinkClick r:id="rId2"/>
              </a:rPr>
              <a:t>)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err="1">
                <a:hlinkClick r:id="rId3"/>
              </a:rPr>
              <a:t>benkettner</a:t>
            </a:r>
            <a:r>
              <a:rPr lang="en-GB" dirty="0">
                <a:hlinkClick r:id="rId3"/>
              </a:rPr>
              <a:t>/ADF-Demo (github.com)</a:t>
            </a:r>
            <a:endParaRPr lang="en-GB" dirty="0" smtClean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GB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1. Azure </a:t>
            </a:r>
            <a:r>
              <a:rPr lang="en-US" sz="3200" b="1" i="1" dirty="0">
                <a:solidFill>
                  <a:srgbClr val="5B9BD5"/>
                </a:solidFill>
              </a:rPr>
              <a:t>Data Factory (ADF)</a:t>
            </a:r>
          </a:p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2</a:t>
            </a:r>
            <a:r>
              <a:rPr lang="en-US" sz="3200" b="1" i="1" dirty="0">
                <a:solidFill>
                  <a:srgbClr val="5B9BD5"/>
                </a:solidFill>
              </a:rPr>
              <a:t>. DEMO </a:t>
            </a:r>
            <a:r>
              <a:rPr lang="en-US" sz="3200" b="1" i="1" dirty="0" smtClean="0">
                <a:solidFill>
                  <a:srgbClr val="5B9BD5"/>
                </a:solidFill>
              </a:rPr>
              <a:t>– Data Movement and data transformation</a:t>
            </a:r>
            <a:endParaRPr lang="en-US" sz="3200" b="1" i="1" dirty="0">
              <a:solidFill>
                <a:srgbClr val="5B9BD5"/>
              </a:solidFill>
            </a:endParaRPr>
          </a:p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3</a:t>
            </a:r>
            <a:r>
              <a:rPr lang="en-US" sz="3200" b="1" i="1" dirty="0">
                <a:solidFill>
                  <a:srgbClr val="5B9BD5"/>
                </a:solidFill>
              </a:rPr>
              <a:t>. Azure DevOps </a:t>
            </a:r>
            <a:r>
              <a:rPr lang="en-US" sz="3200" b="1" i="1" dirty="0" smtClean="0">
                <a:solidFill>
                  <a:srgbClr val="5B9BD5"/>
                </a:solidFill>
              </a:rPr>
              <a:t>for ADF</a:t>
            </a:r>
            <a:endParaRPr lang="en-US" sz="3200" b="1" i="1" dirty="0">
              <a:solidFill>
                <a:srgbClr val="5B9BD5"/>
              </a:solidFill>
            </a:endParaRPr>
          </a:p>
          <a:p>
            <a:pPr marL="457200" lvl="1" indent="0">
              <a:buNone/>
            </a:pPr>
            <a:endParaRPr lang="en-US" b="1" i="1" dirty="0" smtClean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36"/>
            <a:ext cx="10515600" cy="5024485"/>
          </a:xfrm>
        </p:spPr>
        <p:txBody>
          <a:bodyPr>
            <a:normAutofit/>
          </a:bodyPr>
          <a:lstStyle/>
          <a:p>
            <a:pPr marL="514350" lvl="0" indent="-514350" algn="ctr">
              <a:lnSpc>
                <a:spcPct val="300000"/>
              </a:lnSpc>
              <a:buAutoNum type="arabicPeriod"/>
            </a:pPr>
            <a:r>
              <a:rPr lang="en-US" sz="6000" b="1" i="1" dirty="0" smtClean="0">
                <a:solidFill>
                  <a:schemeClr val="accent1"/>
                </a:solidFill>
              </a:rPr>
              <a:t>Azure Data Factory (ADF)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is Azure Data Factory(ADF)?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932865"/>
            <a:ext cx="10378488" cy="460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/>
                </a:solidFill>
              </a:rPr>
              <a:t>A</a:t>
            </a:r>
            <a:r>
              <a:rPr lang="en-GB" sz="3200" b="1" dirty="0" smtClean="0">
                <a:solidFill>
                  <a:schemeClr val="accent1"/>
                </a:solidFill>
              </a:rPr>
              <a:t> cloud-based </a:t>
            </a:r>
            <a:r>
              <a:rPr lang="en-GB" sz="3200" b="1" dirty="0">
                <a:solidFill>
                  <a:schemeClr val="accent1"/>
                </a:solidFill>
              </a:rPr>
              <a:t>data integration service that </a:t>
            </a:r>
            <a:r>
              <a:rPr lang="en-GB" sz="3200" b="1" i="1" u="sng" dirty="0" smtClean="0">
                <a:solidFill>
                  <a:schemeClr val="accent1"/>
                </a:solidFill>
              </a:rPr>
              <a:t>orchestrates</a:t>
            </a:r>
            <a:r>
              <a:rPr lang="en-GB" sz="3200" b="1" dirty="0" smtClean="0">
                <a:solidFill>
                  <a:schemeClr val="accent1"/>
                </a:solidFill>
              </a:rPr>
              <a:t> </a:t>
            </a:r>
            <a:r>
              <a:rPr lang="en-GB" sz="3200" b="1" dirty="0">
                <a:solidFill>
                  <a:schemeClr val="accent1"/>
                </a:solidFill>
              </a:rPr>
              <a:t>and </a:t>
            </a:r>
            <a:r>
              <a:rPr lang="en-GB" sz="3200" b="1" i="1" u="sng" dirty="0">
                <a:solidFill>
                  <a:schemeClr val="accent1"/>
                </a:solidFill>
              </a:rPr>
              <a:t>automates</a:t>
            </a:r>
            <a:r>
              <a:rPr lang="en-GB" sz="3200" b="1" i="1" dirty="0">
                <a:solidFill>
                  <a:schemeClr val="accent1"/>
                </a:solidFill>
              </a:rPr>
              <a:t> </a:t>
            </a:r>
            <a:r>
              <a:rPr lang="en-GB" sz="3200" b="1" dirty="0">
                <a:solidFill>
                  <a:schemeClr val="accent1"/>
                </a:solidFill>
              </a:rPr>
              <a:t>the </a:t>
            </a:r>
            <a:r>
              <a:rPr lang="en-GB" sz="3200" b="1" i="1" u="sng" dirty="0">
                <a:solidFill>
                  <a:schemeClr val="accent1"/>
                </a:solidFill>
              </a:rPr>
              <a:t>movement</a:t>
            </a:r>
            <a:r>
              <a:rPr lang="en-GB" sz="3200" b="1" dirty="0">
                <a:solidFill>
                  <a:schemeClr val="accent1"/>
                </a:solidFill>
              </a:rPr>
              <a:t> and </a:t>
            </a:r>
            <a:r>
              <a:rPr lang="en-GB" sz="3200" b="1" i="1" u="sng" dirty="0">
                <a:solidFill>
                  <a:schemeClr val="accent1"/>
                </a:solidFill>
              </a:rPr>
              <a:t>transformation</a:t>
            </a:r>
            <a:r>
              <a:rPr lang="en-GB" sz="3200" b="1" dirty="0">
                <a:solidFill>
                  <a:schemeClr val="accent1"/>
                </a:solidFill>
              </a:rPr>
              <a:t> of data.</a:t>
            </a:r>
          </a:p>
          <a:p>
            <a:pPr marL="0" indent="0">
              <a:buNone/>
            </a:pPr>
            <a:endParaRPr lang="en-GB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6" y="3497129"/>
            <a:ext cx="2105025" cy="1316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87" y="3286817"/>
            <a:ext cx="3019425" cy="1565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" y="3224430"/>
            <a:ext cx="1885950" cy="2019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67412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is Azure Data Factory(ADF)?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890445"/>
            <a:ext cx="11165626" cy="460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Azure PaaS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1"/>
                </a:solidFill>
              </a:rPr>
              <a:t>Low-code and no-code </a:t>
            </a:r>
            <a:r>
              <a:rPr lang="en-US" sz="3200" b="1" dirty="0" smtClean="0">
                <a:solidFill>
                  <a:schemeClr val="accent1"/>
                </a:solidFill>
              </a:rPr>
              <a:t>Solutions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8" y="40994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What are Key Components of ADF?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67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       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7348" y="2239368"/>
            <a:ext cx="546755" cy="48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10800000" flipV="1">
            <a:off x="1167349" y="2910856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0800000" flipV="1">
            <a:off x="1167349" y="3562129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0800000" flipV="1">
            <a:off x="1167349" y="4291503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0800000" flipV="1">
            <a:off x="1200342" y="4968360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172905" y="2011019"/>
            <a:ext cx="71730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        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4154" y="2288376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Linked services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9498" y="2939911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Datasets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9500" y="3570130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Activities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499" y="4330110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Pipelines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9499" y="4976901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Triggers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985"/>
            <a:ext cx="1051560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ADF – Data Movement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64" y="2861772"/>
            <a:ext cx="1408099" cy="9367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6862713" y="274950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OPY DATA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014" y="1741612"/>
            <a:ext cx="1320462" cy="10078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68" y="1767604"/>
            <a:ext cx="872765" cy="7091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944" y="3240794"/>
            <a:ext cx="1410524" cy="6557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935" y="3043798"/>
            <a:ext cx="1144079" cy="8057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50" y="4461259"/>
            <a:ext cx="1097200" cy="9635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811" y="4440820"/>
            <a:ext cx="900262" cy="892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2326" y="4377287"/>
            <a:ext cx="1006261" cy="10198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4722" y="1842876"/>
            <a:ext cx="1021875" cy="12677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98103" y="4374037"/>
            <a:ext cx="311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&gt;100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7934" y="6262100"/>
            <a:ext cx="9477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12"/>
              </a:rPr>
              <a:t>Copy activity - Azure Data Factory &amp; Azure Synapse | Microsoft Docs</a:t>
            </a:r>
            <a:endParaRPr lang="en-GB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7248" y="5479235"/>
            <a:ext cx="1073531" cy="9969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7608" y="4039921"/>
            <a:ext cx="1117663" cy="906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460" y="1931890"/>
            <a:ext cx="1144079" cy="8057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3538" y="1978115"/>
            <a:ext cx="900262" cy="892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337" y="2915091"/>
            <a:ext cx="1006261" cy="8710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5867" y="4061115"/>
            <a:ext cx="1097200" cy="9635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145" y="5424813"/>
            <a:ext cx="1410524" cy="655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1265" y="3357586"/>
            <a:ext cx="1189478" cy="38618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6545443" y="3240794"/>
            <a:ext cx="194201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0472" y="2471201"/>
            <a:ext cx="1583408" cy="1812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38" y="6007630"/>
            <a:ext cx="682096" cy="8503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985"/>
            <a:ext cx="1051560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ADF – Data Transformation 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17947" y="3252942"/>
            <a:ext cx="194201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89" y="2335386"/>
            <a:ext cx="1583408" cy="1812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6565262" y="2671107"/>
            <a:ext cx="205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TRANSFORMATION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05467" y="6063999"/>
            <a:ext cx="11028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hlinkClick r:id="rId3"/>
              </a:rPr>
              <a:t>Source transformation in mapping data flow - Azure Data Factory &amp; Azure Synapse | Microsoft Docs</a:t>
            </a:r>
            <a:endParaRPr lang="en-GB" sz="2000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64036" y="1834791"/>
            <a:ext cx="3229633" cy="3955701"/>
            <a:chOff x="1264036" y="1834791"/>
            <a:chExt cx="3229633" cy="395570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1077" y="3340708"/>
            <a:ext cx="1417043" cy="4428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312" y="2858859"/>
            <a:ext cx="1407290" cy="11888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21918" y="1676548"/>
            <a:ext cx="2670620" cy="3935027"/>
            <a:chOff x="9198964" y="1754710"/>
            <a:chExt cx="2670620" cy="393502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140" y="1754710"/>
              <a:ext cx="1006261" cy="101981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8964" y="4421980"/>
              <a:ext cx="1021875" cy="126775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80867" y="2855773"/>
              <a:ext cx="1408099" cy="93671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2354" y="4115732"/>
              <a:ext cx="1467230" cy="147609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285295" y="4806272"/>
            <a:ext cx="162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~12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38" y="6007630"/>
            <a:ext cx="682096" cy="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479</Words>
  <Application>Microsoft Office PowerPoint</Application>
  <PresentationFormat>Widescreen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Agenda</vt:lpstr>
      <vt:lpstr>PowerPoint Presentation</vt:lpstr>
      <vt:lpstr>What is Azure Data Factory(ADF)?</vt:lpstr>
      <vt:lpstr>What is Azure Data Factory(ADF)?</vt:lpstr>
      <vt:lpstr>What are Key Components of ADF?</vt:lpstr>
      <vt:lpstr>ADF – Data Movement</vt:lpstr>
      <vt:lpstr>ADF – Data Transformation </vt:lpstr>
      <vt:lpstr>What can you do in ADF?</vt:lpstr>
      <vt:lpstr>What can you do in ADF?</vt:lpstr>
      <vt:lpstr>How Data Factory Works?</vt:lpstr>
      <vt:lpstr>PowerPoint Presentation</vt:lpstr>
      <vt:lpstr>2. DEMO</vt:lpstr>
      <vt:lpstr>DEMO</vt:lpstr>
      <vt:lpstr>PowerPoint Presentation</vt:lpstr>
      <vt:lpstr>What is Continuous Integration/Continuous delivery(CI/CD) in ADF?</vt:lpstr>
      <vt:lpstr>What is CI/CD lifecycle in ADF?</vt:lpstr>
      <vt:lpstr>ADF CI/CD – Lifecycle </vt:lpstr>
      <vt:lpstr> </vt:lpstr>
      <vt:lpstr> </vt:lpstr>
      <vt:lpstr>Resource &amp;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recommendation systems are needed?</dc:title>
  <dc:creator>Buddhabhatti Alpa</dc:creator>
  <cp:lastModifiedBy>Buddhabhatti Alpa</cp:lastModifiedBy>
  <cp:revision>659</cp:revision>
  <dcterms:created xsi:type="dcterms:W3CDTF">2021-01-29T22:48:31Z</dcterms:created>
  <dcterms:modified xsi:type="dcterms:W3CDTF">2021-08-13T09:59:16Z</dcterms:modified>
</cp:coreProperties>
</file>