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8" r:id="rId3"/>
    <p:sldId id="379" r:id="rId4"/>
    <p:sldId id="380" r:id="rId5"/>
    <p:sldId id="381" r:id="rId6"/>
    <p:sldId id="383" r:id="rId7"/>
    <p:sldId id="382" r:id="rId8"/>
    <p:sldId id="384" r:id="rId9"/>
    <p:sldId id="385" r:id="rId10"/>
    <p:sldId id="38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6032-7B71-1A6D-B0E8-E31941B0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1937B-3CD6-AD40-F0E4-4A591E08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406C-23D8-D51A-1D6F-92873DBE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8ED7-EB1E-BCF5-DB10-938740FB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FD36-F2BF-6185-0081-C247582D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1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7A6A-58D3-55BB-0CDE-0CCE276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090AC-1321-13E9-15B4-17C976D9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41C4-21F5-732E-9D6A-210B3D42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1520-0405-077A-F84F-C4069583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4D8E-D5E4-F689-484C-7169917E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3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8C19D-DACC-3722-8C8F-78212203D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93953-8C0F-3E6E-6686-22DC787C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0D99-DABC-1B37-7EDA-C55AD09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FAB5-154B-F5B6-80D2-5D8B64D6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6F96-3446-2AA3-00E9-85972AF5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2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250F-9FB4-CF7E-3121-312EB55A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6624-7152-1EA0-7FDA-3E4AFF5A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1928-0C36-A91B-4A48-41085E96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6C9C-B8F7-BEEA-0BB5-65735550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AA52-3421-828C-F131-F4391D68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510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DD32-977C-31B7-609F-91772F88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6BFE-A8D7-8153-1173-CB22FD57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F34F-750C-78FD-2E1D-F4F125FF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1C15-3794-6EA9-A5F9-88E86A75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C3B3-6D07-B457-7041-7D395E9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9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5750-263D-695B-D95D-EAA71FF2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1838-1944-E5BB-F21C-A65A0DFF2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7506-296C-084D-948E-0003D5501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CA18D-B0F9-B41B-39AF-66A6C831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90040-B79F-1EED-79DA-16B3BE7A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19CD-2DC4-C2D1-9905-935207EA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5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86A-97F1-0EF6-E2A0-C883C099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6437B-8292-1C5F-0E87-F5EF0B5F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7EC2B-C09D-1648-30EA-1C32B0CD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44F5E-69DC-2399-154E-5539410E1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3915F-E5B2-5C09-D1D9-73E243381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9B1CE-5061-6BF3-AE58-CFED97A4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44BB5-74BF-97E4-EDED-38455101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DF156-9C3D-A360-9984-F3BF9496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8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542B-0AD3-D52B-A2C2-A589E5D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A3D74-ADC6-8664-5A80-073E7D1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B3A22-0539-5DF5-C0D3-CEEC60F5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84C3-C2E6-BA49-A6EE-AC7C1DF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1EEE-79A6-67BC-5278-F9BD10CD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DA58F-509C-A7F8-5653-4F16AF84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F849-14F3-6A10-E529-1DFF4303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95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316-1E9D-5FCE-791B-873FAE9D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F598-B731-6B8E-7AF4-F8ABDA73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52C6-707C-F398-4CD4-265C7782B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3EFD7-F74D-217F-7216-F577D88B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28ACF-0641-8294-E7C3-7574FBD0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93DA-1847-5D27-491A-F71DE510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9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691-4BFB-9101-7824-C8253075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F5A82-B68D-42D6-C6B8-E1495B889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17346-137E-170B-0494-EB5FDE76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64A0-7356-964A-CEA7-B7A7D2C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0F35-6AC0-FE30-D1D9-2440C069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95679-1516-8682-8D96-776F69FB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95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85DBC-4AB0-429B-A642-660E002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6348-28CC-5CCA-0014-F88AF1CC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702E1-26FA-A643-4100-9D0B1638E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5779-BDBA-4BB4-8170-8366FD7A9763}" type="datetimeFigureOut">
              <a:rPr lang="en-DE" smtClean="0"/>
              <a:t>13/01/2023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C9F1-BA34-B335-A0EC-806EFD29A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D35A-E390-049F-D182-4FBE4D52A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F44A-F8E9-4366-95AC-8A02E71E688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103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661C-91A5-45FC-F6AB-7357ACEC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Temporal Fusion Transformer: Predicting the future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65B22-4AC8-F396-FE0D-6FBED24F7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Kettner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671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Demos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use </a:t>
            </a:r>
            <a:r>
              <a:rPr lang="en-GB" dirty="0" err="1"/>
              <a:t>jupyter</a:t>
            </a:r>
            <a:r>
              <a:rPr lang="en-GB" dirty="0"/>
              <a:t> in docker: </a:t>
            </a:r>
          </a:p>
          <a:p>
            <a:pPr marL="0" indent="0">
              <a:buNone/>
            </a:pPr>
            <a:r>
              <a:rPr lang="en-US" dirty="0"/>
              <a:t>docker run -it --rm -p 10000:8888 -v ${PWD}:/home/</a:t>
            </a:r>
            <a:r>
              <a:rPr lang="en-US" dirty="0" err="1"/>
              <a:t>jovyan</a:t>
            </a:r>
            <a:r>
              <a:rPr lang="en-US" dirty="0"/>
              <a:t>/work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75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C527-2542-9EA5-DEAC-0A5B466B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About me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BFCA-70B6-3654-DBC5-60D1F65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Proud father</a:t>
            </a:r>
          </a:p>
          <a:p>
            <a:pPr marL="0" indent="0">
              <a:buNone/>
            </a:pPr>
            <a:r>
              <a:rPr lang="en-GB" dirty="0"/>
              <a:t>Metalhead </a:t>
            </a:r>
          </a:p>
          <a:p>
            <a:pPr marL="0" indent="0">
              <a:buNone/>
            </a:pPr>
            <a:r>
              <a:rPr lang="en-GB" dirty="0"/>
              <a:t>Mathematician</a:t>
            </a:r>
          </a:p>
          <a:p>
            <a:pPr marL="0" indent="0">
              <a:buNone/>
            </a:pPr>
            <a:r>
              <a:rPr lang="en-GB" dirty="0"/>
              <a:t>Data platform MVP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CTO at ML!PA Consulting GmbH (Berlin, GER)</a:t>
            </a:r>
          </a:p>
          <a:p>
            <a:pPr marL="0" indent="0">
              <a:buNone/>
            </a:pPr>
            <a:r>
              <a:rPr lang="en-GB" dirty="0"/>
              <a:t>@DataMonsterBen</a:t>
            </a:r>
          </a:p>
          <a:p>
            <a:pPr marL="0" indent="0">
              <a:buNone/>
            </a:pPr>
            <a:r>
              <a:rPr lang="en-GB" dirty="0"/>
              <a:t>benjamin.Kettner@ml-pa.com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2421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B9F4-6E51-A953-970E-41636F67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Why is timeseries prediction hard?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0918-36F1-00D1-BF8F-D5AA2F5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Variety of inputs:</a:t>
            </a:r>
          </a:p>
          <a:p>
            <a:pPr lvl="1"/>
            <a:r>
              <a:rPr lang="en-GB" dirty="0"/>
              <a:t>Timeseries that are known in the past</a:t>
            </a:r>
          </a:p>
          <a:p>
            <a:pPr lvl="1"/>
            <a:r>
              <a:rPr lang="en-GB" dirty="0"/>
              <a:t>Static (time-invariant) data</a:t>
            </a:r>
          </a:p>
          <a:p>
            <a:pPr lvl="1"/>
            <a:r>
              <a:rPr lang="en-GB" dirty="0"/>
              <a:t>Known future inputs</a:t>
            </a:r>
          </a:p>
          <a:p>
            <a:r>
              <a:rPr lang="en-GB" dirty="0"/>
              <a:t>Unknown interaction of inputs with target</a:t>
            </a:r>
          </a:p>
          <a:p>
            <a:r>
              <a:rPr lang="en-GB" dirty="0"/>
              <a:t>Unknown seasonality in target</a:t>
            </a:r>
          </a:p>
          <a:p>
            <a:r>
              <a:rPr lang="en-GB" dirty="0"/>
              <a:t>Limited trust in models due to transparency of algorithms (“What caused this prediction?”)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744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2ECA-4AAF-7198-08F1-9B6F4E5B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Input types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FBBD1-7498-5ADB-D099-321C62E6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64" y="1223963"/>
            <a:ext cx="7266015" cy="507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8796D-65A5-EF0B-2318-3D3CB02B0BED}"/>
              </a:ext>
            </a:extLst>
          </p:cNvPr>
          <p:cNvSpPr txBox="1"/>
          <p:nvPr/>
        </p:nvSpPr>
        <p:spPr>
          <a:xfrm>
            <a:off x="340708" y="6396092"/>
            <a:ext cx="501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taken from https://arxiv.org/abs/1912.09363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47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3583A-9C65-15A2-108F-383D4B822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101" y="964168"/>
            <a:ext cx="9997799" cy="5593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22230-20D5-95FE-893C-7F1C8EEDA26A}"/>
              </a:ext>
            </a:extLst>
          </p:cNvPr>
          <p:cNvSpPr txBox="1"/>
          <p:nvPr/>
        </p:nvSpPr>
        <p:spPr>
          <a:xfrm>
            <a:off x="340708" y="6396092"/>
            <a:ext cx="501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taken from https://arxiv.org/abs/1912.09363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92B2C-B490-CE9F-744E-8B924557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TFT Model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1213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Variable selection networks:</a:t>
            </a:r>
          </a:p>
          <a:p>
            <a:r>
              <a:rPr lang="en-GB" dirty="0"/>
              <a:t>Relevance and specific contribution of variables unknown</a:t>
            </a:r>
          </a:p>
          <a:p>
            <a:r>
              <a:rPr lang="en-GB" dirty="0"/>
              <a:t>Removing unnecessary noisy inputs</a:t>
            </a:r>
          </a:p>
          <a:p>
            <a:r>
              <a:rPr lang="en-GB" dirty="0"/>
              <a:t>Variable selection can improve performance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94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Gating:</a:t>
            </a:r>
          </a:p>
          <a:p>
            <a:r>
              <a:rPr lang="en-GB" dirty="0"/>
              <a:t>Relationship between inputs and targets is unknown in advance</a:t>
            </a:r>
          </a:p>
          <a:p>
            <a:r>
              <a:rPr lang="en-GB" dirty="0"/>
              <a:t>Extent of required non-linear processes is unknown</a:t>
            </a:r>
          </a:p>
          <a:p>
            <a:r>
              <a:rPr lang="en-GB" dirty="0"/>
              <a:t>Flexibility to apply non-linear processes where needed</a:t>
            </a:r>
          </a:p>
          <a:p>
            <a:endParaRPr lang="en-GB" dirty="0"/>
          </a:p>
          <a:p>
            <a:r>
              <a:rPr lang="en-GB" dirty="0"/>
              <a:t>GRN in enrichment layer gives possibility to skip layers or suppress non-linear contribution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173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III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Static encoders</a:t>
            </a:r>
          </a:p>
          <a:p>
            <a:r>
              <a:rPr lang="en-GB" dirty="0"/>
              <a:t>Integrate information from static metadata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Multi-Head Attention</a:t>
            </a:r>
          </a:p>
          <a:p>
            <a:r>
              <a:rPr lang="en-GB" dirty="0"/>
              <a:t>Self-attention mechanism to learn long-term relationships across different time-steps (different </a:t>
            </a:r>
            <a:r>
              <a:rPr lang="en-GB" dirty="0" err="1"/>
              <a:t>seasonalities</a:t>
            </a:r>
            <a:r>
              <a:rPr lang="en-GB" dirty="0"/>
              <a:t>)</a:t>
            </a:r>
          </a:p>
          <a:p>
            <a:r>
              <a:rPr lang="en-GB" dirty="0"/>
              <a:t>Enhance </a:t>
            </a:r>
            <a:r>
              <a:rPr lang="en-GB" dirty="0" err="1"/>
              <a:t>explainability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241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0086-BD46-46E7-F68A-5102A75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GB" dirty="0"/>
              <a:t>Components IV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2816-EC29-6DF7-6621-457F7540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Temporal fusion</a:t>
            </a:r>
          </a:p>
          <a:p>
            <a:r>
              <a:rPr lang="en-GB" dirty="0"/>
              <a:t>Series of layers to learn temporal relationships</a:t>
            </a:r>
          </a:p>
          <a:p>
            <a:r>
              <a:rPr lang="en-GB" dirty="0"/>
              <a:t>Local enhancement, relation of data with surrounding values</a:t>
            </a:r>
          </a:p>
          <a:p>
            <a:r>
              <a:rPr lang="en-GB" dirty="0"/>
              <a:t>Static enhancement, static context without temporal dependence</a:t>
            </a:r>
          </a:p>
          <a:p>
            <a:r>
              <a:rPr lang="en-GB" dirty="0"/>
              <a:t>Temporal self-attention to pick up 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9585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270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Temporal Fusion Transformer: Predicting the future</vt:lpstr>
      <vt:lpstr>About me</vt:lpstr>
      <vt:lpstr>Why is timeseries prediction hard?</vt:lpstr>
      <vt:lpstr>Input types</vt:lpstr>
      <vt:lpstr>TFT Model architecture</vt:lpstr>
      <vt:lpstr>Components I</vt:lpstr>
      <vt:lpstr>Components II</vt:lpstr>
      <vt:lpstr>Components III</vt:lpstr>
      <vt:lpstr>Components IV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Fusion Transformer: Predicting time series data</dc:title>
  <dc:creator>Benjamin Kettner</dc:creator>
  <cp:lastModifiedBy>Benjamin Kettner</cp:lastModifiedBy>
  <cp:revision>4</cp:revision>
  <dcterms:created xsi:type="dcterms:W3CDTF">2022-11-11T23:55:44Z</dcterms:created>
  <dcterms:modified xsi:type="dcterms:W3CDTF">2023-01-13T12:11:34Z</dcterms:modified>
</cp:coreProperties>
</file>