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9" r:id="rId5"/>
    <p:sldId id="339" r:id="rId6"/>
    <p:sldId id="267" r:id="rId7"/>
    <p:sldId id="268" r:id="rId8"/>
    <p:sldId id="269" r:id="rId9"/>
    <p:sldId id="271" r:id="rId10"/>
    <p:sldId id="272" r:id="rId11"/>
    <p:sldId id="340" r:id="rId12"/>
    <p:sldId id="273" r:id="rId13"/>
    <p:sldId id="275" r:id="rId14"/>
    <p:sldId id="274" r:id="rId15"/>
    <p:sldId id="276" r:id="rId16"/>
    <p:sldId id="341" r:id="rId17"/>
    <p:sldId id="263" r:id="rId18"/>
  </p:sldIdLst>
  <p:sldSz cx="9144000" cy="5143500" type="screen16x9"/>
  <p:notesSz cx="6858000" cy="9144000"/>
  <p:defaultTextStyle>
    <a:defPPr>
      <a:defRPr lang="de-DE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4" userDrawn="1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38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4A49"/>
    <a:srgbClr val="9AAC46"/>
    <a:srgbClr val="94AD24"/>
    <a:srgbClr val="DA0000"/>
    <a:srgbClr val="3E91D6"/>
    <a:srgbClr val="4B99D9"/>
    <a:srgbClr val="64A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81" d="100"/>
          <a:sy n="181" d="100"/>
        </p:scale>
        <p:origin x="168" y="636"/>
      </p:cViewPr>
      <p:guideLst>
        <p:guide orient="horz" pos="2164"/>
        <p:guide pos="3840"/>
        <p:guide orient="horz" pos="1620"/>
        <p:guide pos="38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Empt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414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ASS_Twit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AA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5FE0C59A-5FC1-4A5D-96E7-005511A60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08" y="1701209"/>
            <a:ext cx="8007178" cy="3118884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97578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_Mons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20131" y="1000897"/>
            <a:ext cx="6574311" cy="46955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AA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9E1F9B88-E346-44A5-93E5-3ED779892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08" y="1701209"/>
            <a:ext cx="5542101" cy="3118884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509562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20130" y="1000897"/>
            <a:ext cx="8135015" cy="469557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9AA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21BAE1AF-FD5D-45DB-A64B-34432F337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08" y="1701209"/>
            <a:ext cx="3975571" cy="3118884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20C59BE4-5D25-4591-B73B-6D2F2ABA15B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1999" y="1701209"/>
            <a:ext cx="3983145" cy="3118884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598474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Mons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840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4269" y="2434275"/>
            <a:ext cx="7945395" cy="1068865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94AD2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96243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Mons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4270" y="2434275"/>
            <a:ext cx="5628860" cy="125205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94AD2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1275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er_Tit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61381" y="2355168"/>
            <a:ext cx="7661637" cy="1552298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 err="1"/>
              <a:t>Another</a:t>
            </a:r>
            <a:r>
              <a:rPr lang="de-DE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3657315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er_Title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96822" y="2355168"/>
            <a:ext cx="5848798" cy="1552298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 err="1"/>
              <a:t>Another</a:t>
            </a:r>
            <a:r>
              <a:rPr lang="de-DE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3888220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er_Title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3532" y="2355168"/>
            <a:ext cx="7585446" cy="1552298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 err="1"/>
              <a:t>Another</a:t>
            </a:r>
            <a:r>
              <a:rPr lang="de-DE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310062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AA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26308" y="1701209"/>
            <a:ext cx="8007178" cy="3118884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038549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AA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1C42AFF8-1F7E-48C8-A8FB-417AC863A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08" y="1701209"/>
            <a:ext cx="8007178" cy="304800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50369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ASS-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AA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6E1D72AE-ED29-4B1B-9F4C-4F6282276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08" y="1701209"/>
            <a:ext cx="8007178" cy="3118884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31057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071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3" r:id="rId2"/>
    <p:sldLayoutId id="2147483684" r:id="rId3"/>
    <p:sldLayoutId id="2147483680" r:id="rId4"/>
    <p:sldLayoutId id="2147483686" r:id="rId5"/>
    <p:sldLayoutId id="2147483687" r:id="rId6"/>
    <p:sldLayoutId id="2147483681" r:id="rId7"/>
    <p:sldLayoutId id="2147483693" r:id="rId8"/>
    <p:sldLayoutId id="2147483694" r:id="rId9"/>
    <p:sldLayoutId id="2147483695" r:id="rId10"/>
    <p:sldLayoutId id="2147483688" r:id="rId11"/>
    <p:sldLayoutId id="2147483689" r:id="rId12"/>
    <p:sldLayoutId id="2147483692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bg1"/>
          </a:solidFill>
          <a:effectLst/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4270" y="2045655"/>
            <a:ext cx="5628860" cy="530306"/>
          </a:xfrm>
        </p:spPr>
        <p:txBody>
          <a:bodyPr/>
          <a:lstStyle/>
          <a:p>
            <a:r>
              <a:rPr lang="en-US" b="1" dirty="0"/>
              <a:t>A modern web backend based on SQL Server</a:t>
            </a:r>
            <a:endParaRPr lang="de-DE" dirty="0"/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560040" y="3717643"/>
            <a:ext cx="5628860" cy="530306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94AD2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sz="2800" dirty="0">
                <a:solidFill>
                  <a:srgbClr val="4A4A49"/>
                </a:solidFill>
              </a:rPr>
              <a:t>Dr. Benjamin Kettner </a:t>
            </a:r>
          </a:p>
        </p:txBody>
      </p:sp>
    </p:spTree>
    <p:extLst>
      <p:ext uri="{BB962C8B-B14F-4D97-AF65-F5344CB8AC3E}">
        <p14:creationId xmlns:p14="http://schemas.microsoft.com/office/powerpoint/2010/main" val="1407937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860AA-343E-4224-828E-C7C9EB334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Maybe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automate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? 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122E2-5B53-446C-88E8-D14F62E7D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dirty="0"/>
              <a:t>Goal: </a:t>
            </a:r>
          </a:p>
          <a:p>
            <a:pPr>
              <a:lnSpc>
                <a:spcPct val="150000"/>
              </a:lnSpc>
            </a:pPr>
            <a:r>
              <a:rPr lang="de-DE" dirty="0"/>
              <a:t>Not 100% </a:t>
            </a:r>
            <a:r>
              <a:rPr lang="de-DE" dirty="0" err="1"/>
              <a:t>automation</a:t>
            </a:r>
            <a:r>
              <a:rPr lang="de-DE" dirty="0"/>
              <a:t> </a:t>
            </a:r>
          </a:p>
          <a:p>
            <a:pPr>
              <a:lnSpc>
                <a:spcPct val="150000"/>
              </a:lnSpc>
            </a:pPr>
            <a:r>
              <a:rPr lang="de-DE" dirty="0"/>
              <a:t>Deal </a:t>
            </a:r>
            <a:r>
              <a:rPr lang="de-DE" dirty="0" err="1"/>
              <a:t>with</a:t>
            </a:r>
            <a:r>
              <a:rPr lang="de-DE" dirty="0"/>
              <a:t> 80% </a:t>
            </a:r>
            <a:r>
              <a:rPr lang="de-DE" dirty="0" err="1"/>
              <a:t>cases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deal </a:t>
            </a:r>
            <a:r>
              <a:rPr lang="de-DE" dirty="0" err="1"/>
              <a:t>with</a:t>
            </a:r>
            <a:r>
              <a:rPr lang="de-DE" dirty="0"/>
              <a:t> DB </a:t>
            </a:r>
            <a:r>
              <a:rPr lang="de-DE" dirty="0" err="1"/>
              <a:t>entities</a:t>
            </a:r>
            <a:r>
              <a:rPr lang="de-DE" dirty="0"/>
              <a:t> </a:t>
            </a:r>
            <a:r>
              <a:rPr lang="de-DE" dirty="0" err="1"/>
              <a:t>directly</a:t>
            </a:r>
            <a:r>
              <a:rPr lang="de-DE" dirty="0"/>
              <a:t> </a:t>
            </a:r>
          </a:p>
          <a:p>
            <a:pPr>
              <a:lnSpc>
                <a:spcPct val="150000"/>
              </a:lnSpc>
            </a:pPr>
            <a:r>
              <a:rPr lang="de-DE" dirty="0" err="1"/>
              <a:t>Adhere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naming</a:t>
            </a:r>
            <a:r>
              <a:rPr lang="de-DE" dirty="0"/>
              <a:t> </a:t>
            </a:r>
            <a:r>
              <a:rPr lang="de-DE" dirty="0" err="1"/>
              <a:t>conventions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err="1"/>
              <a:t>Enforce</a:t>
            </a:r>
            <a:r>
              <a:rPr lang="de-DE" dirty="0"/>
              <a:t>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practices</a:t>
            </a:r>
            <a:endParaRPr lang="de-DE" dirty="0"/>
          </a:p>
          <a:p>
            <a:pPr marL="0" indent="0">
              <a:lnSpc>
                <a:spcPct val="150000"/>
              </a:lnSpc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3826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A7273-CC2A-4D51-82BB-0B8B34929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Enough</a:t>
            </a:r>
            <a:r>
              <a:rPr lang="de-DE" dirty="0"/>
              <a:t> </a:t>
            </a:r>
            <a:r>
              <a:rPr lang="de-DE" dirty="0" err="1"/>
              <a:t>talk</a:t>
            </a:r>
            <a:r>
              <a:rPr lang="de-DE" dirty="0"/>
              <a:t>,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action</a:t>
            </a:r>
            <a:r>
              <a:rPr lang="de-DE" dirty="0"/>
              <a:t>!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71585-6F5B-4748-8C67-EEE0B24B6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dirty="0"/>
              <a:t>Demo-Time!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322562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0ED8-AA0C-449D-B85A-0AFFE22F8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seen</a:t>
            </a:r>
            <a:r>
              <a:rPr lang="de-DE" dirty="0"/>
              <a:t>?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11261-A4DD-424C-84A6-F32854F49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ORM </a:t>
            </a:r>
            <a:r>
              <a:rPr lang="de-DE" dirty="0" err="1"/>
              <a:t>modeling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Entity Framework</a:t>
            </a:r>
          </a:p>
          <a:p>
            <a:pPr>
              <a:lnSpc>
                <a:spcPct val="150000"/>
              </a:lnSpc>
            </a:pPr>
            <a:r>
              <a:rPr lang="de-DE" dirty="0" err="1"/>
              <a:t>Dotnet</a:t>
            </a:r>
            <a:r>
              <a:rPr lang="de-DE" dirty="0"/>
              <a:t> </a:t>
            </a:r>
            <a:r>
              <a:rPr lang="de-DE" dirty="0" err="1"/>
              <a:t>Boxed</a:t>
            </a:r>
            <a:r>
              <a:rPr lang="de-DE" dirty="0"/>
              <a:t> </a:t>
            </a:r>
            <a:r>
              <a:rPr lang="de-DE" dirty="0" err="1"/>
              <a:t>templates</a:t>
            </a:r>
            <a:r>
              <a:rPr lang="de-DE" dirty="0"/>
              <a:t> for </a:t>
            </a:r>
            <a:r>
              <a:rPr lang="de-DE" dirty="0" err="1"/>
              <a:t>GraphQL</a:t>
            </a:r>
            <a:r>
              <a:rPr lang="de-DE" dirty="0"/>
              <a:t> </a:t>
            </a:r>
            <a:r>
              <a:rPr lang="de-DE" dirty="0" err="1"/>
              <a:t>middleware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err="1"/>
              <a:t>Automatic</a:t>
            </a:r>
            <a:r>
              <a:rPr lang="de-DE" dirty="0"/>
              <a:t> </a:t>
            </a:r>
            <a:r>
              <a:rPr lang="de-DE" dirty="0" err="1"/>
              <a:t>generation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GraphQL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, </a:t>
            </a:r>
            <a:r>
              <a:rPr lang="de-DE" dirty="0" err="1"/>
              <a:t>queries</a:t>
            </a:r>
            <a:r>
              <a:rPr lang="de-DE" dirty="0"/>
              <a:t> &amp; </a:t>
            </a:r>
            <a:r>
              <a:rPr lang="de-DE" dirty="0" err="1"/>
              <a:t>mutations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mapping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GraphQL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DB </a:t>
            </a:r>
            <a:r>
              <a:rPr lang="de-DE" dirty="0" err="1"/>
              <a:t>objects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8256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8ECC2-42FD-41C8-968C-3AF120586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And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!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68F1D-D468-4043-B1D2-BAC57C13F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/>
              <a:t>SQL Server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Backend </a:t>
            </a:r>
            <a:r>
              <a:rPr lang="de-DE" dirty="0" err="1"/>
              <a:t>solutions</a:t>
            </a:r>
            <a:r>
              <a:rPr lang="de-DE" dirty="0"/>
              <a:t> for modern Web </a:t>
            </a:r>
            <a:r>
              <a:rPr lang="de-DE" dirty="0" err="1"/>
              <a:t>applications</a:t>
            </a:r>
            <a:r>
              <a:rPr lang="de-DE" dirty="0"/>
              <a:t>!</a:t>
            </a:r>
          </a:p>
          <a:p>
            <a:pPr marL="0" indent="0" algn="ctr">
              <a:buNone/>
            </a:pPr>
            <a:r>
              <a:rPr lang="de-DE" dirty="0"/>
              <a:t>(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MySQL, </a:t>
            </a:r>
            <a:r>
              <a:rPr lang="de-DE" dirty="0" err="1"/>
              <a:t>MariaDB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PostgreSQL, </a:t>
            </a:r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tell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web </a:t>
            </a:r>
            <a:r>
              <a:rPr lang="de-DE" dirty="0" err="1"/>
              <a:t>developers</a:t>
            </a:r>
            <a:r>
              <a:rPr lang="de-DE" dirty="0"/>
              <a:t>!)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02960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1855228" y="780287"/>
            <a:ext cx="6169238" cy="1317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800" dirty="0" err="1">
                <a:solidFill>
                  <a:schemeClr val="bg1"/>
                </a:solidFill>
                <a:latin typeface="Source Sans Pro" pitchFamily="34" charset="0"/>
              </a:rPr>
              <a:t>Thank</a:t>
            </a:r>
            <a:r>
              <a:rPr lang="de-DE" sz="2800" dirty="0">
                <a:solidFill>
                  <a:schemeClr val="bg1"/>
                </a:solidFill>
                <a:latin typeface="Source Sans Pro" pitchFamily="34" charset="0"/>
              </a:rPr>
              <a:t> </a:t>
            </a:r>
            <a:r>
              <a:rPr lang="de-DE" sz="2800" dirty="0" err="1">
                <a:solidFill>
                  <a:schemeClr val="bg1"/>
                </a:solidFill>
                <a:latin typeface="Source Sans Pro" pitchFamily="34" charset="0"/>
              </a:rPr>
              <a:t>you</a:t>
            </a:r>
            <a:r>
              <a:rPr lang="de-DE" sz="2800" dirty="0">
                <a:solidFill>
                  <a:schemeClr val="bg1"/>
                </a:solidFill>
                <a:latin typeface="Source Sans Pro" pitchFamily="34" charset="0"/>
              </a:rPr>
              <a:t> </a:t>
            </a:r>
            <a:r>
              <a:rPr lang="de-DE" sz="2800" dirty="0" err="1">
                <a:solidFill>
                  <a:schemeClr val="bg1"/>
                </a:solidFill>
                <a:latin typeface="Source Sans Pro" pitchFamily="34" charset="0"/>
              </a:rPr>
              <a:t>very</a:t>
            </a:r>
            <a:r>
              <a:rPr lang="de-DE" sz="2800" dirty="0">
                <a:solidFill>
                  <a:schemeClr val="bg1"/>
                </a:solidFill>
                <a:latin typeface="Source Sans Pro" pitchFamily="34" charset="0"/>
              </a:rPr>
              <a:t> </a:t>
            </a:r>
            <a:r>
              <a:rPr lang="de-DE" sz="2800" dirty="0" err="1">
                <a:solidFill>
                  <a:schemeClr val="bg1"/>
                </a:solidFill>
                <a:latin typeface="Source Sans Pro" pitchFamily="34" charset="0"/>
              </a:rPr>
              <a:t>much</a:t>
            </a:r>
            <a:r>
              <a:rPr lang="de-DE" sz="2800" dirty="0">
                <a:solidFill>
                  <a:schemeClr val="bg1"/>
                </a:solidFill>
                <a:latin typeface="Source Sans Pro" pitchFamily="34" charset="0"/>
              </a:rPr>
              <a:t> </a:t>
            </a:r>
            <a:r>
              <a:rPr lang="de-DE" sz="2800" dirty="0" err="1">
                <a:solidFill>
                  <a:schemeClr val="bg1"/>
                </a:solidFill>
                <a:latin typeface="Source Sans Pro" pitchFamily="34" charset="0"/>
              </a:rPr>
              <a:t>for</a:t>
            </a:r>
            <a:r>
              <a:rPr lang="de-DE" sz="2800" dirty="0">
                <a:solidFill>
                  <a:schemeClr val="bg1"/>
                </a:solidFill>
                <a:latin typeface="Source Sans Pro" pitchFamily="34" charset="0"/>
              </a:rPr>
              <a:t> </a:t>
            </a:r>
            <a:r>
              <a:rPr lang="de-DE" sz="2800" dirty="0" err="1">
                <a:solidFill>
                  <a:schemeClr val="bg1"/>
                </a:solidFill>
                <a:latin typeface="Source Sans Pro" pitchFamily="34" charset="0"/>
              </a:rPr>
              <a:t>your</a:t>
            </a:r>
            <a:r>
              <a:rPr lang="de-DE" sz="2800" dirty="0">
                <a:solidFill>
                  <a:schemeClr val="bg1"/>
                </a:solidFill>
                <a:latin typeface="Source Sans Pro" pitchFamily="34" charset="0"/>
              </a:rPr>
              <a:t> </a:t>
            </a:r>
            <a:r>
              <a:rPr lang="de-DE" sz="2800" dirty="0" err="1">
                <a:solidFill>
                  <a:schemeClr val="bg1"/>
                </a:solidFill>
                <a:latin typeface="Source Sans Pro" pitchFamily="34" charset="0"/>
              </a:rPr>
              <a:t>attention</a:t>
            </a:r>
            <a:r>
              <a:rPr lang="de-DE" sz="2800" dirty="0">
                <a:solidFill>
                  <a:schemeClr val="bg1"/>
                </a:solidFill>
                <a:latin typeface="Source Sans Pro" pitchFamily="34" charset="0"/>
              </a:rPr>
              <a:t>.</a:t>
            </a:r>
            <a:br>
              <a:rPr lang="de-DE" sz="2800" dirty="0">
                <a:solidFill>
                  <a:schemeClr val="bg1"/>
                </a:solidFill>
                <a:latin typeface="Source Sans Pro" pitchFamily="34" charset="0"/>
              </a:rPr>
            </a:br>
            <a:r>
              <a:rPr lang="de-DE" sz="2800" dirty="0">
                <a:solidFill>
                  <a:schemeClr val="bg1"/>
                </a:solidFill>
                <a:latin typeface="Source Sans Pro" pitchFamily="34" charset="0"/>
              </a:rPr>
              <a:t>Vielen Dank für Eure Aufmerksamkeit.</a:t>
            </a:r>
          </a:p>
        </p:txBody>
      </p:sp>
      <p:pic>
        <p:nvPicPr>
          <p:cNvPr id="4" name="Picture 3" descr="A picture containing crossword, black, piece, hand&#10;&#10;Description automatically generated">
            <a:extLst>
              <a:ext uri="{FF2B5EF4-FFF2-40B4-BE49-F238E27FC236}">
                <a16:creationId xmlns:a16="http://schemas.microsoft.com/office/drawing/2014/main" id="{04B5DC8E-CC43-46FC-899A-77DE8750DA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216" y="2167828"/>
            <a:ext cx="2727687" cy="272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077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EB941EA8-F55B-4A38-A97B-A11F0DE109BF}"/>
              </a:ext>
            </a:extLst>
          </p:cNvPr>
          <p:cNvSpPr/>
          <p:nvPr/>
        </p:nvSpPr>
        <p:spPr>
          <a:xfrm>
            <a:off x="0" y="616708"/>
            <a:ext cx="9144000" cy="44892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437735" y="707454"/>
            <a:ext cx="5308641" cy="4057287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57545" tIns="28772" rIns="57545" bIns="28772"/>
          <a:lstStyle/>
          <a:p>
            <a:pPr>
              <a:defRPr/>
            </a:pPr>
            <a:r>
              <a:rPr lang="de-DE" sz="2800" dirty="0">
                <a:solidFill>
                  <a:srgbClr val="9AA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/>
              </a:rPr>
              <a:t>Dr. Benjamin Kettner</a:t>
            </a:r>
          </a:p>
          <a:p>
            <a:r>
              <a:rPr lang="de-DE" sz="2000" dirty="0"/>
              <a:t>Benjamin.kettner@ml-pa.com</a:t>
            </a:r>
          </a:p>
          <a:p>
            <a:endParaRPr lang="de-DE" sz="2000" dirty="0"/>
          </a:p>
          <a:p>
            <a:r>
              <a:rPr lang="de-DE" sz="2000" dirty="0"/>
              <a:t>(</a:t>
            </a:r>
            <a:r>
              <a:rPr lang="de-DE" sz="2000" dirty="0" err="1"/>
              <a:t>Domnestizierter</a:t>
            </a:r>
            <a:r>
              <a:rPr lang="de-DE" sz="2000" dirty="0"/>
              <a:t>) Mathematiker</a:t>
            </a:r>
          </a:p>
          <a:p>
            <a:r>
              <a:rPr lang="de-DE" sz="2000" dirty="0"/>
              <a:t>CTO ML!PA Consulting GmbH</a:t>
            </a:r>
          </a:p>
          <a:p>
            <a:r>
              <a:rPr lang="de-DE" sz="2000" dirty="0"/>
              <a:t>Wahl-Berliner </a:t>
            </a:r>
          </a:p>
          <a:p>
            <a:r>
              <a:rPr lang="de-DE" sz="2000" dirty="0"/>
              <a:t>Chapter Lead PASS RG Berlin</a:t>
            </a:r>
          </a:p>
          <a:p>
            <a:endParaRPr lang="de-DE" sz="2000" dirty="0"/>
          </a:p>
          <a:p>
            <a:r>
              <a:rPr lang="de-DE" sz="2000" dirty="0"/>
              <a:t>Mathematik, </a:t>
            </a:r>
          </a:p>
          <a:p>
            <a:r>
              <a:rPr lang="de-DE" sz="2000" dirty="0"/>
              <a:t>I(o)T Projekte, </a:t>
            </a:r>
          </a:p>
          <a:p>
            <a:r>
              <a:rPr lang="de-DE" sz="2000" dirty="0"/>
              <a:t>Community,</a:t>
            </a:r>
          </a:p>
          <a:p>
            <a:r>
              <a:rPr lang="de-DE" sz="2000" dirty="0"/>
              <a:t>Musik</a:t>
            </a:r>
          </a:p>
          <a:p>
            <a:pPr>
              <a:defRPr/>
            </a:pPr>
            <a:endParaRPr lang="de-DE" sz="1200" b="1" i="1" dirty="0">
              <a:highlight>
                <a:srgbClr val="FFFF00"/>
              </a:highlight>
              <a:latin typeface="+mj-lt"/>
              <a:sym typeface="Wingding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D240D3-7BE7-4038-80AF-043FDD1D5D7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84" b="98828" l="10000" r="90000">
                        <a14:foregroundMark x1="41509" y1="85853" x2="41509" y2="85853"/>
                        <a14:foregroundMark x1="41051" y1="74616" x2="41051" y2="74616"/>
                        <a14:foregroundMark x1="64582" y1="74333" x2="64582" y2="74333"/>
                        <a14:foregroundMark x1="60863" y1="73727" x2="60863" y2="73727"/>
                        <a14:foregroundMark x1="61267" y1="77122" x2="67358" y2="69725"/>
                        <a14:foregroundMark x1="67358" y1="69725" x2="67358" y2="69725"/>
                        <a14:foregroundMark x1="39191" y1="80881" x2="39191" y2="80881"/>
                        <a14:foregroundMark x1="33504" y1="83145" x2="33504" y2="83145"/>
                        <a14:foregroundMark x1="32803" y1="89248" x2="45606" y2="98504"/>
                        <a14:foregroundMark x1="45606" y1="98504" x2="52453" y2="98828"/>
                        <a14:foregroundMark x1="52453" y1="98828" x2="53774" y2="97009"/>
                        <a14:backgroundMark x1="37224" y1="46807" x2="37224" y2="46807"/>
                        <a14:backgroundMark x1="37089" y1="42441" x2="37089" y2="424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2019"/>
          <a:stretch/>
        </p:blipFill>
        <p:spPr>
          <a:xfrm>
            <a:off x="3892795" y="654204"/>
            <a:ext cx="5251205" cy="44892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135061-5E32-411C-80CF-11BA10F658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264" y="4615100"/>
            <a:ext cx="2039471" cy="50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57182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cycle</a:t>
            </a:r>
            <a:r>
              <a:rPr lang="de-DE" dirty="0"/>
              <a:t> (in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dreams</a:t>
            </a:r>
            <a:r>
              <a:rPr lang="de-DE" dirty="0"/>
              <a:t>)</a:t>
            </a:r>
          </a:p>
        </p:txBody>
      </p:sp>
      <p:sp>
        <p:nvSpPr>
          <p:cNvPr id="2" name="Smiley Face 1">
            <a:extLst>
              <a:ext uri="{FF2B5EF4-FFF2-40B4-BE49-F238E27FC236}">
                <a16:creationId xmlns:a16="http://schemas.microsoft.com/office/drawing/2014/main" id="{9C4BAEA7-A251-4415-A9F4-49C8D66C7F7E}"/>
              </a:ext>
            </a:extLst>
          </p:cNvPr>
          <p:cNvSpPr/>
          <p:nvPr/>
        </p:nvSpPr>
        <p:spPr>
          <a:xfrm>
            <a:off x="1440180" y="2640330"/>
            <a:ext cx="356616" cy="356616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EC862E-2F2E-4C9C-AC88-0890584BA47E}"/>
              </a:ext>
            </a:extLst>
          </p:cNvPr>
          <p:cNvSpPr txBox="1"/>
          <p:nvPr/>
        </p:nvSpPr>
        <p:spPr>
          <a:xfrm>
            <a:off x="1161288" y="2996946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User</a:t>
            </a:r>
            <a:endParaRPr lang="en-DE" dirty="0"/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1B46C8C6-BE93-47DF-A71E-3BCD52E117C7}"/>
              </a:ext>
            </a:extLst>
          </p:cNvPr>
          <p:cNvSpPr/>
          <p:nvPr/>
        </p:nvSpPr>
        <p:spPr>
          <a:xfrm>
            <a:off x="3348228" y="2640330"/>
            <a:ext cx="356616" cy="356616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E62965-2344-4741-82D4-DAE660CBEE3A}"/>
              </a:ext>
            </a:extLst>
          </p:cNvPr>
          <p:cNvSpPr txBox="1"/>
          <p:nvPr/>
        </p:nvSpPr>
        <p:spPr>
          <a:xfrm>
            <a:off x="3069336" y="2996946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Owner</a:t>
            </a:r>
            <a:endParaRPr lang="en-DE" dirty="0"/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179131D0-1F6F-4DD1-B3E2-9FDAA06BDEA9}"/>
              </a:ext>
            </a:extLst>
          </p:cNvPr>
          <p:cNvSpPr/>
          <p:nvPr/>
        </p:nvSpPr>
        <p:spPr>
          <a:xfrm>
            <a:off x="5448300" y="2665232"/>
            <a:ext cx="356616" cy="356616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301CC9-EACD-424A-AB2A-550C9E35D22E}"/>
              </a:ext>
            </a:extLst>
          </p:cNvPr>
          <p:cNvSpPr txBox="1"/>
          <p:nvPr/>
        </p:nvSpPr>
        <p:spPr>
          <a:xfrm>
            <a:off x="5169408" y="3021848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DEV</a:t>
            </a:r>
          </a:p>
          <a:p>
            <a:pPr algn="ctr"/>
            <a:r>
              <a:rPr lang="de-DE" dirty="0"/>
              <a:t>Team</a:t>
            </a:r>
            <a:endParaRPr lang="en-DE" dirty="0"/>
          </a:p>
        </p:txBody>
      </p:sp>
      <p:sp>
        <p:nvSpPr>
          <p:cNvPr id="10" name="Smiley Face 9">
            <a:extLst>
              <a:ext uri="{FF2B5EF4-FFF2-40B4-BE49-F238E27FC236}">
                <a16:creationId xmlns:a16="http://schemas.microsoft.com/office/drawing/2014/main" id="{79F92158-6D6B-459F-98C6-2D278987E452}"/>
              </a:ext>
            </a:extLst>
          </p:cNvPr>
          <p:cNvSpPr/>
          <p:nvPr/>
        </p:nvSpPr>
        <p:spPr>
          <a:xfrm>
            <a:off x="5513832" y="2703332"/>
            <a:ext cx="356616" cy="356616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1" name="Smiley Face 10">
            <a:extLst>
              <a:ext uri="{FF2B5EF4-FFF2-40B4-BE49-F238E27FC236}">
                <a16:creationId xmlns:a16="http://schemas.microsoft.com/office/drawing/2014/main" id="{3FF46714-D9FB-4AAC-9617-BF8898889763}"/>
              </a:ext>
            </a:extLst>
          </p:cNvPr>
          <p:cNvSpPr/>
          <p:nvPr/>
        </p:nvSpPr>
        <p:spPr>
          <a:xfrm>
            <a:off x="5302758" y="2729484"/>
            <a:ext cx="356616" cy="356616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26AC9A9A-B254-4968-B6FE-5A3070F67EF2}"/>
              </a:ext>
            </a:extLst>
          </p:cNvPr>
          <p:cNvSpPr/>
          <p:nvPr/>
        </p:nvSpPr>
        <p:spPr>
          <a:xfrm>
            <a:off x="1072134" y="1918788"/>
            <a:ext cx="1092708" cy="557784"/>
          </a:xfrm>
          <a:prstGeom prst="wedgeRoundRectCallout">
            <a:avLst>
              <a:gd name="adj1" fmla="val -12883"/>
              <a:gd name="adj2" fmla="val 7151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 </a:t>
            </a:r>
            <a:r>
              <a:rPr lang="de-DE" dirty="0" err="1"/>
              <a:t>would</a:t>
            </a:r>
            <a:r>
              <a:rPr lang="de-DE" dirty="0"/>
              <a:t> like a feature</a:t>
            </a:r>
            <a:endParaRPr lang="en-DE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281EB2C-A3D6-4D5F-ABE2-226BB641AAEB}"/>
              </a:ext>
            </a:extLst>
          </p:cNvPr>
          <p:cNvSpPr/>
          <p:nvPr/>
        </p:nvSpPr>
        <p:spPr>
          <a:xfrm>
            <a:off x="1977390" y="2729484"/>
            <a:ext cx="1225296" cy="17830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3CC106-F774-4EE3-AA38-6A6FCA862014}"/>
              </a:ext>
            </a:extLst>
          </p:cNvPr>
          <p:cNvSpPr txBox="1"/>
          <p:nvPr/>
        </p:nvSpPr>
        <p:spPr>
          <a:xfrm>
            <a:off x="1977389" y="2503447"/>
            <a:ext cx="1225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Request</a:t>
            </a:r>
            <a:endParaRPr lang="en-DE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553789B-3687-4942-80EE-D0F72C860216}"/>
              </a:ext>
            </a:extLst>
          </p:cNvPr>
          <p:cNvSpPr/>
          <p:nvPr/>
        </p:nvSpPr>
        <p:spPr>
          <a:xfrm>
            <a:off x="3882771" y="2750197"/>
            <a:ext cx="1225296" cy="17830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B9FC27-AC0D-414E-8F53-56376A28176A}"/>
              </a:ext>
            </a:extLst>
          </p:cNvPr>
          <p:cNvSpPr txBox="1"/>
          <p:nvPr/>
        </p:nvSpPr>
        <p:spPr>
          <a:xfrm>
            <a:off x="3882770" y="2524160"/>
            <a:ext cx="1225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Sprint plan</a:t>
            </a:r>
            <a:endParaRPr lang="en-DE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A37A97-0B51-4C1B-ACF0-3BC8C960AE77}"/>
              </a:ext>
            </a:extLst>
          </p:cNvPr>
          <p:cNvSpPr/>
          <p:nvPr/>
        </p:nvSpPr>
        <p:spPr>
          <a:xfrm>
            <a:off x="3890031" y="2862244"/>
            <a:ext cx="11993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(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priority</a:t>
            </a:r>
            <a:r>
              <a:rPr lang="de-DE" dirty="0"/>
              <a:t>)</a:t>
            </a:r>
            <a:endParaRPr lang="en-DE" dirty="0"/>
          </a:p>
        </p:txBody>
      </p:sp>
      <p:sp>
        <p:nvSpPr>
          <p:cNvPr id="19" name="Arrow: Curved Down 18">
            <a:extLst>
              <a:ext uri="{FF2B5EF4-FFF2-40B4-BE49-F238E27FC236}">
                <a16:creationId xmlns:a16="http://schemas.microsoft.com/office/drawing/2014/main" id="{2FAADB16-3D26-41A6-A402-D673F032EEB4}"/>
              </a:ext>
            </a:extLst>
          </p:cNvPr>
          <p:cNvSpPr/>
          <p:nvPr/>
        </p:nvSpPr>
        <p:spPr>
          <a:xfrm>
            <a:off x="5513832" y="1914022"/>
            <a:ext cx="1801368" cy="653552"/>
          </a:xfrm>
          <a:prstGeom prst="curved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BEEF78-ECDA-4947-9618-E3EE526ADEE2}"/>
              </a:ext>
            </a:extLst>
          </p:cNvPr>
          <p:cNvSpPr txBox="1"/>
          <p:nvPr/>
        </p:nvSpPr>
        <p:spPr>
          <a:xfrm>
            <a:off x="6635496" y="2545423"/>
            <a:ext cx="10607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Develop</a:t>
            </a:r>
            <a:r>
              <a:rPr lang="de-DE" dirty="0"/>
              <a:t> &amp; Test</a:t>
            </a:r>
          </a:p>
          <a:p>
            <a:pPr algn="ctr"/>
            <a:r>
              <a:rPr lang="de-DE" dirty="0"/>
              <a:t>Frontend &amp; Backend</a:t>
            </a:r>
            <a:endParaRPr lang="en-DE" dirty="0"/>
          </a:p>
        </p:txBody>
      </p:sp>
      <p:sp>
        <p:nvSpPr>
          <p:cNvPr id="21" name="Arrow: Curved Down 20">
            <a:extLst>
              <a:ext uri="{FF2B5EF4-FFF2-40B4-BE49-F238E27FC236}">
                <a16:creationId xmlns:a16="http://schemas.microsoft.com/office/drawing/2014/main" id="{9A584791-6737-4C55-B1DD-2C7426928290}"/>
              </a:ext>
            </a:extLst>
          </p:cNvPr>
          <p:cNvSpPr/>
          <p:nvPr/>
        </p:nvSpPr>
        <p:spPr>
          <a:xfrm rot="10800000">
            <a:off x="5461636" y="3510930"/>
            <a:ext cx="1801368" cy="653552"/>
          </a:xfrm>
          <a:prstGeom prst="curved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9A36716-AC2D-4550-B453-A077DD4BD272}"/>
              </a:ext>
            </a:extLst>
          </p:cNvPr>
          <p:cNvSpPr/>
          <p:nvPr/>
        </p:nvSpPr>
        <p:spPr>
          <a:xfrm rot="10800000">
            <a:off x="3890031" y="3266589"/>
            <a:ext cx="1225296" cy="17830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AFC9EF-1972-41AE-8D68-0C04A8FFB5E5}"/>
              </a:ext>
            </a:extLst>
          </p:cNvPr>
          <p:cNvSpPr txBox="1"/>
          <p:nvPr/>
        </p:nvSpPr>
        <p:spPr>
          <a:xfrm>
            <a:off x="3818953" y="3355743"/>
            <a:ext cx="13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Tested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endParaRPr lang="en-DE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E4A6459F-9882-4FE5-B039-4FE30F18BF76}"/>
              </a:ext>
            </a:extLst>
          </p:cNvPr>
          <p:cNvSpPr/>
          <p:nvPr/>
        </p:nvSpPr>
        <p:spPr>
          <a:xfrm rot="10800000">
            <a:off x="1928643" y="3264408"/>
            <a:ext cx="1225296" cy="17830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1186BC-0C28-4802-B8E2-DCEBB71ECF2A}"/>
              </a:ext>
            </a:extLst>
          </p:cNvPr>
          <p:cNvSpPr txBox="1"/>
          <p:nvPr/>
        </p:nvSpPr>
        <p:spPr>
          <a:xfrm>
            <a:off x="1857565" y="3353562"/>
            <a:ext cx="13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Tested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endParaRPr lang="en-DE" dirty="0"/>
          </a:p>
        </p:txBody>
      </p:sp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242FF8D1-835F-4C7E-A55F-DBF78DF2B356}"/>
              </a:ext>
            </a:extLst>
          </p:cNvPr>
          <p:cNvSpPr/>
          <p:nvPr/>
        </p:nvSpPr>
        <p:spPr>
          <a:xfrm>
            <a:off x="707242" y="3428168"/>
            <a:ext cx="1092708" cy="557784"/>
          </a:xfrm>
          <a:prstGeom prst="wedgeRoundRectCallout">
            <a:avLst>
              <a:gd name="adj1" fmla="val 14314"/>
              <a:gd name="adj2" fmla="val -7602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Cool, </a:t>
            </a:r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! </a:t>
            </a:r>
            <a:endParaRPr lang="en-DE" dirty="0"/>
          </a:p>
        </p:txBody>
      </p:sp>
      <p:sp>
        <p:nvSpPr>
          <p:cNvPr id="27" name="Heart 26">
            <a:extLst>
              <a:ext uri="{FF2B5EF4-FFF2-40B4-BE49-F238E27FC236}">
                <a16:creationId xmlns:a16="http://schemas.microsoft.com/office/drawing/2014/main" id="{63CACED4-FD95-4606-BCA3-4A7453F6E0BA}"/>
              </a:ext>
            </a:extLst>
          </p:cNvPr>
          <p:cNvSpPr/>
          <p:nvPr/>
        </p:nvSpPr>
        <p:spPr>
          <a:xfrm>
            <a:off x="1476374" y="3735020"/>
            <a:ext cx="214122" cy="205369"/>
          </a:xfrm>
          <a:prstGeom prst="hear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5530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 animBg="1"/>
      <p:bldP spid="17" grpId="0"/>
      <p:bldP spid="18" grpId="0"/>
      <p:bldP spid="19" grpId="0" animBg="1"/>
      <p:bldP spid="20" grpId="0"/>
      <p:bldP spid="21" grpId="0" animBg="1"/>
      <p:bldP spid="22" grpId="0" animBg="1"/>
      <p:bldP spid="23" grpId="0"/>
      <p:bldP spid="24" grpId="0" animBg="1"/>
      <p:bldP spid="25" grpId="0"/>
      <p:bldP spid="26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cycle</a:t>
            </a:r>
            <a:r>
              <a:rPr lang="de-DE" dirty="0"/>
              <a:t> (</a:t>
            </a:r>
            <a:r>
              <a:rPr lang="de-DE" dirty="0" err="1"/>
              <a:t>ugly</a:t>
            </a:r>
            <a:r>
              <a:rPr lang="de-DE" dirty="0"/>
              <a:t> </a:t>
            </a:r>
            <a:r>
              <a:rPr lang="de-DE" dirty="0" err="1"/>
              <a:t>reality</a:t>
            </a:r>
            <a:r>
              <a:rPr lang="de-DE" dirty="0"/>
              <a:t>)</a:t>
            </a:r>
          </a:p>
        </p:txBody>
      </p:sp>
      <p:sp>
        <p:nvSpPr>
          <p:cNvPr id="2" name="Smiley Face 1">
            <a:extLst>
              <a:ext uri="{FF2B5EF4-FFF2-40B4-BE49-F238E27FC236}">
                <a16:creationId xmlns:a16="http://schemas.microsoft.com/office/drawing/2014/main" id="{9C4BAEA7-A251-4415-A9F4-49C8D66C7F7E}"/>
              </a:ext>
            </a:extLst>
          </p:cNvPr>
          <p:cNvSpPr/>
          <p:nvPr/>
        </p:nvSpPr>
        <p:spPr>
          <a:xfrm>
            <a:off x="900684" y="2571750"/>
            <a:ext cx="356616" cy="356616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EC862E-2F2E-4C9C-AC88-0890584BA47E}"/>
              </a:ext>
            </a:extLst>
          </p:cNvPr>
          <p:cNvSpPr txBox="1"/>
          <p:nvPr/>
        </p:nvSpPr>
        <p:spPr>
          <a:xfrm>
            <a:off x="621792" y="2928366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User</a:t>
            </a:r>
            <a:endParaRPr lang="en-DE" dirty="0"/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1B46C8C6-BE93-47DF-A71E-3BCD52E117C7}"/>
              </a:ext>
            </a:extLst>
          </p:cNvPr>
          <p:cNvSpPr/>
          <p:nvPr/>
        </p:nvSpPr>
        <p:spPr>
          <a:xfrm>
            <a:off x="2808732" y="2571750"/>
            <a:ext cx="356616" cy="356616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E62965-2344-4741-82D4-DAE660CBEE3A}"/>
              </a:ext>
            </a:extLst>
          </p:cNvPr>
          <p:cNvSpPr txBox="1"/>
          <p:nvPr/>
        </p:nvSpPr>
        <p:spPr>
          <a:xfrm>
            <a:off x="2529840" y="2928366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Owner</a:t>
            </a:r>
            <a:endParaRPr lang="en-DE" dirty="0"/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179131D0-1F6F-4DD1-B3E2-9FDAA06BDEA9}"/>
              </a:ext>
            </a:extLst>
          </p:cNvPr>
          <p:cNvSpPr/>
          <p:nvPr/>
        </p:nvSpPr>
        <p:spPr>
          <a:xfrm>
            <a:off x="4908804" y="2596652"/>
            <a:ext cx="356616" cy="356616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301CC9-EACD-424A-AB2A-550C9E35D22E}"/>
              </a:ext>
            </a:extLst>
          </p:cNvPr>
          <p:cNvSpPr txBox="1"/>
          <p:nvPr/>
        </p:nvSpPr>
        <p:spPr>
          <a:xfrm>
            <a:off x="4629912" y="2953268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Frontend DEVs</a:t>
            </a:r>
            <a:endParaRPr lang="en-DE" dirty="0"/>
          </a:p>
        </p:txBody>
      </p:sp>
      <p:sp>
        <p:nvSpPr>
          <p:cNvPr id="10" name="Smiley Face 9">
            <a:extLst>
              <a:ext uri="{FF2B5EF4-FFF2-40B4-BE49-F238E27FC236}">
                <a16:creationId xmlns:a16="http://schemas.microsoft.com/office/drawing/2014/main" id="{79F92158-6D6B-459F-98C6-2D278987E452}"/>
              </a:ext>
            </a:extLst>
          </p:cNvPr>
          <p:cNvSpPr/>
          <p:nvPr/>
        </p:nvSpPr>
        <p:spPr>
          <a:xfrm>
            <a:off x="4974336" y="2634752"/>
            <a:ext cx="356616" cy="356616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26AC9A9A-B254-4968-B6FE-5A3070F67EF2}"/>
              </a:ext>
            </a:extLst>
          </p:cNvPr>
          <p:cNvSpPr/>
          <p:nvPr/>
        </p:nvSpPr>
        <p:spPr>
          <a:xfrm>
            <a:off x="532638" y="1850208"/>
            <a:ext cx="1092708" cy="557784"/>
          </a:xfrm>
          <a:prstGeom prst="wedgeRoundRectCallout">
            <a:avLst>
              <a:gd name="adj1" fmla="val -12883"/>
              <a:gd name="adj2" fmla="val 7151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 </a:t>
            </a:r>
            <a:r>
              <a:rPr lang="de-DE" dirty="0" err="1"/>
              <a:t>would</a:t>
            </a:r>
            <a:r>
              <a:rPr lang="de-DE" dirty="0"/>
              <a:t> like a feature</a:t>
            </a:r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3CC106-F774-4EE3-AA38-6A6FCA862014}"/>
              </a:ext>
            </a:extLst>
          </p:cNvPr>
          <p:cNvSpPr txBox="1"/>
          <p:nvPr/>
        </p:nvSpPr>
        <p:spPr>
          <a:xfrm>
            <a:off x="2670810" y="1681330"/>
            <a:ext cx="1225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Request</a:t>
            </a:r>
          </a:p>
          <a:p>
            <a:pPr algn="ctr"/>
            <a:r>
              <a:rPr lang="de-DE" dirty="0"/>
              <a:t>(urgent!)</a:t>
            </a:r>
            <a:endParaRPr lang="en-DE" dirty="0"/>
          </a:p>
        </p:txBody>
      </p:sp>
      <p:sp>
        <p:nvSpPr>
          <p:cNvPr id="19" name="Arrow: Curved Down 18">
            <a:extLst>
              <a:ext uri="{FF2B5EF4-FFF2-40B4-BE49-F238E27FC236}">
                <a16:creationId xmlns:a16="http://schemas.microsoft.com/office/drawing/2014/main" id="{2FAADB16-3D26-41A6-A402-D673F032EEB4}"/>
              </a:ext>
            </a:extLst>
          </p:cNvPr>
          <p:cNvSpPr/>
          <p:nvPr/>
        </p:nvSpPr>
        <p:spPr>
          <a:xfrm>
            <a:off x="1363980" y="1691914"/>
            <a:ext cx="3838956" cy="835259"/>
          </a:xfrm>
          <a:prstGeom prst="curved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1CD68DB1-DC91-49DD-939F-4695DDDDEB64}"/>
              </a:ext>
            </a:extLst>
          </p:cNvPr>
          <p:cNvSpPr/>
          <p:nvPr/>
        </p:nvSpPr>
        <p:spPr>
          <a:xfrm>
            <a:off x="2008252" y="2296801"/>
            <a:ext cx="707897" cy="341342"/>
          </a:xfrm>
          <a:prstGeom prst="wedgeRoundRectCallout">
            <a:avLst>
              <a:gd name="adj1" fmla="val 63350"/>
              <a:gd name="adj2" fmla="val 3742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WTF?</a:t>
            </a:r>
            <a:endParaRPr lang="en-DE" dirty="0"/>
          </a:p>
        </p:txBody>
      </p:sp>
      <p:sp>
        <p:nvSpPr>
          <p:cNvPr id="27" name="Speech Bubble: Rectangle with Corners Rounded 26">
            <a:extLst>
              <a:ext uri="{FF2B5EF4-FFF2-40B4-BE49-F238E27FC236}">
                <a16:creationId xmlns:a16="http://schemas.microsoft.com/office/drawing/2014/main" id="{E27BD484-6C58-49A6-B7DB-A90BF21DB23A}"/>
              </a:ext>
            </a:extLst>
          </p:cNvPr>
          <p:cNvSpPr/>
          <p:nvPr/>
        </p:nvSpPr>
        <p:spPr>
          <a:xfrm>
            <a:off x="1568197" y="2950322"/>
            <a:ext cx="961644" cy="940449"/>
          </a:xfrm>
          <a:prstGeom prst="wedgeRoundRectCallout">
            <a:avLst>
              <a:gd name="adj1" fmla="val 72392"/>
              <a:gd name="adj2" fmla="val -5633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Maybe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like…?</a:t>
            </a:r>
            <a:endParaRPr lang="en-DE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C9D674-CD5E-4CE5-A5C7-B637C8EFD356}"/>
              </a:ext>
            </a:extLst>
          </p:cNvPr>
          <p:cNvSpPr txBox="1"/>
          <p:nvPr/>
        </p:nvSpPr>
        <p:spPr>
          <a:xfrm>
            <a:off x="3404616" y="3533394"/>
            <a:ext cx="1225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Request</a:t>
            </a:r>
          </a:p>
          <a:p>
            <a:pPr algn="ctr"/>
            <a:r>
              <a:rPr lang="de-DE" dirty="0"/>
              <a:t>(urgent!)</a:t>
            </a:r>
            <a:endParaRPr lang="en-DE" dirty="0"/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BA038C4A-3DC7-475A-A9B2-08018A166705}"/>
              </a:ext>
            </a:extLst>
          </p:cNvPr>
          <p:cNvSpPr/>
          <p:nvPr/>
        </p:nvSpPr>
        <p:spPr>
          <a:xfrm rot="10800000" flipH="1">
            <a:off x="3007615" y="3451586"/>
            <a:ext cx="2112263" cy="653552"/>
          </a:xfrm>
          <a:prstGeom prst="curved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32" name="Smiley Face 31">
            <a:extLst>
              <a:ext uri="{FF2B5EF4-FFF2-40B4-BE49-F238E27FC236}">
                <a16:creationId xmlns:a16="http://schemas.microsoft.com/office/drawing/2014/main" id="{E97640A7-A606-43F1-A926-032E41990199}"/>
              </a:ext>
            </a:extLst>
          </p:cNvPr>
          <p:cNvSpPr/>
          <p:nvPr/>
        </p:nvSpPr>
        <p:spPr>
          <a:xfrm>
            <a:off x="6988302" y="2527173"/>
            <a:ext cx="356616" cy="356616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9E8372-F59B-4B27-8430-2DC2937B7516}"/>
              </a:ext>
            </a:extLst>
          </p:cNvPr>
          <p:cNvSpPr txBox="1"/>
          <p:nvPr/>
        </p:nvSpPr>
        <p:spPr>
          <a:xfrm>
            <a:off x="6709410" y="2883789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Backend DEV</a:t>
            </a:r>
            <a:endParaRPr lang="en-DE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9CFB42-8696-4461-BB0A-00060F6B237F}"/>
              </a:ext>
            </a:extLst>
          </p:cNvPr>
          <p:cNvSpPr txBox="1"/>
          <p:nvPr/>
        </p:nvSpPr>
        <p:spPr>
          <a:xfrm>
            <a:off x="5663186" y="2003953"/>
            <a:ext cx="1225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Change A </a:t>
            </a:r>
            <a:r>
              <a:rPr lang="de-DE" dirty="0" err="1"/>
              <a:t>to</a:t>
            </a:r>
            <a:r>
              <a:rPr lang="de-DE" dirty="0"/>
              <a:t> API</a:t>
            </a:r>
            <a:endParaRPr lang="en-DE" dirty="0"/>
          </a:p>
        </p:txBody>
      </p:sp>
      <p:sp>
        <p:nvSpPr>
          <p:cNvPr id="36" name="Arrow: Curved Down 35">
            <a:extLst>
              <a:ext uri="{FF2B5EF4-FFF2-40B4-BE49-F238E27FC236}">
                <a16:creationId xmlns:a16="http://schemas.microsoft.com/office/drawing/2014/main" id="{8E256B44-32F2-484E-895C-006594655696}"/>
              </a:ext>
            </a:extLst>
          </p:cNvPr>
          <p:cNvSpPr/>
          <p:nvPr/>
        </p:nvSpPr>
        <p:spPr>
          <a:xfrm>
            <a:off x="5216270" y="1896549"/>
            <a:ext cx="2128648" cy="588035"/>
          </a:xfrm>
          <a:prstGeom prst="curved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6012BD-5DE1-42DF-B28F-000D7D322284}"/>
              </a:ext>
            </a:extLst>
          </p:cNvPr>
          <p:cNvSpPr txBox="1"/>
          <p:nvPr/>
        </p:nvSpPr>
        <p:spPr>
          <a:xfrm>
            <a:off x="5688142" y="3567456"/>
            <a:ext cx="1225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Change B </a:t>
            </a:r>
            <a:r>
              <a:rPr lang="de-DE" dirty="0" err="1"/>
              <a:t>to</a:t>
            </a:r>
            <a:r>
              <a:rPr lang="de-DE" dirty="0"/>
              <a:t> API</a:t>
            </a:r>
            <a:endParaRPr lang="en-DE" dirty="0"/>
          </a:p>
        </p:txBody>
      </p:sp>
      <p:sp>
        <p:nvSpPr>
          <p:cNvPr id="38" name="Arrow: Curved Down 37">
            <a:extLst>
              <a:ext uri="{FF2B5EF4-FFF2-40B4-BE49-F238E27FC236}">
                <a16:creationId xmlns:a16="http://schemas.microsoft.com/office/drawing/2014/main" id="{F7B3675F-93B4-4D0A-A90B-DC80A1D64670}"/>
              </a:ext>
            </a:extLst>
          </p:cNvPr>
          <p:cNvSpPr/>
          <p:nvPr/>
        </p:nvSpPr>
        <p:spPr>
          <a:xfrm flipV="1">
            <a:off x="5241226" y="3460052"/>
            <a:ext cx="2128648" cy="588035"/>
          </a:xfrm>
          <a:prstGeom prst="curved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39" name="Speech Bubble: Rectangle with Corners Rounded 38">
            <a:extLst>
              <a:ext uri="{FF2B5EF4-FFF2-40B4-BE49-F238E27FC236}">
                <a16:creationId xmlns:a16="http://schemas.microsoft.com/office/drawing/2014/main" id="{4768C627-8E2B-4507-81CD-E56EDB1600B7}"/>
              </a:ext>
            </a:extLst>
          </p:cNvPr>
          <p:cNvSpPr/>
          <p:nvPr/>
        </p:nvSpPr>
        <p:spPr>
          <a:xfrm>
            <a:off x="7491604" y="2296801"/>
            <a:ext cx="707897" cy="341342"/>
          </a:xfrm>
          <a:prstGeom prst="wedgeRoundRectCallout">
            <a:avLst>
              <a:gd name="adj1" fmla="val -61946"/>
              <a:gd name="adj2" fmla="val 3876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WTF?</a:t>
            </a:r>
            <a:endParaRPr lang="en-DE" dirty="0"/>
          </a:p>
        </p:txBody>
      </p:sp>
      <p:sp>
        <p:nvSpPr>
          <p:cNvPr id="40" name="Speech Bubble: Rectangle with Corners Rounded 39">
            <a:extLst>
              <a:ext uri="{FF2B5EF4-FFF2-40B4-BE49-F238E27FC236}">
                <a16:creationId xmlns:a16="http://schemas.microsoft.com/office/drawing/2014/main" id="{69FD871A-1AAF-4AEA-9982-0011822623B5}"/>
              </a:ext>
            </a:extLst>
          </p:cNvPr>
          <p:cNvSpPr/>
          <p:nvPr/>
        </p:nvSpPr>
        <p:spPr>
          <a:xfrm>
            <a:off x="5582792" y="2595144"/>
            <a:ext cx="1129284" cy="710356"/>
          </a:xfrm>
          <a:prstGeom prst="wedgeRoundRectCallout">
            <a:avLst>
              <a:gd name="adj1" fmla="val -68829"/>
              <a:gd name="adj2" fmla="val -628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Backend </a:t>
            </a:r>
          </a:p>
          <a:p>
            <a:pPr algn="ctr"/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bottleneck</a:t>
            </a:r>
            <a:endParaRPr lang="en-DE" dirty="0"/>
          </a:p>
        </p:txBody>
      </p:sp>
      <p:sp>
        <p:nvSpPr>
          <p:cNvPr id="41" name="Speech Bubble: Rectangle with Corners Rounded 40">
            <a:extLst>
              <a:ext uri="{FF2B5EF4-FFF2-40B4-BE49-F238E27FC236}">
                <a16:creationId xmlns:a16="http://schemas.microsoft.com/office/drawing/2014/main" id="{B78A2347-831C-4889-B6FB-D0F59BB9BC07}"/>
              </a:ext>
            </a:extLst>
          </p:cNvPr>
          <p:cNvSpPr/>
          <p:nvPr/>
        </p:nvSpPr>
        <p:spPr>
          <a:xfrm>
            <a:off x="3449001" y="2383570"/>
            <a:ext cx="1129284" cy="710356"/>
          </a:xfrm>
          <a:prstGeom prst="wedgeRoundRectCallout">
            <a:avLst>
              <a:gd name="adj1" fmla="val -68829"/>
              <a:gd name="adj2" fmla="val -628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Backend </a:t>
            </a:r>
          </a:p>
          <a:p>
            <a:pPr algn="ctr"/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bottleneck</a:t>
            </a:r>
            <a:endParaRPr lang="en-DE" dirty="0"/>
          </a:p>
        </p:txBody>
      </p:sp>
      <p:sp>
        <p:nvSpPr>
          <p:cNvPr id="42" name="Speech Bubble: Rectangle with Corners Rounded 41">
            <a:extLst>
              <a:ext uri="{FF2B5EF4-FFF2-40B4-BE49-F238E27FC236}">
                <a16:creationId xmlns:a16="http://schemas.microsoft.com/office/drawing/2014/main" id="{0B0E9BBC-29F8-40E1-89BA-72C3209F6AE9}"/>
              </a:ext>
            </a:extLst>
          </p:cNvPr>
          <p:cNvSpPr/>
          <p:nvPr/>
        </p:nvSpPr>
        <p:spPr>
          <a:xfrm>
            <a:off x="280227" y="3239882"/>
            <a:ext cx="1129284" cy="715774"/>
          </a:xfrm>
          <a:prstGeom prst="wedgeRoundRectCallout">
            <a:avLst>
              <a:gd name="adj1" fmla="val -7695"/>
              <a:gd name="adj2" fmla="val -7129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Backend </a:t>
            </a:r>
          </a:p>
          <a:p>
            <a:pPr algn="ctr"/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bottleneck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65652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animBg="1"/>
      <p:bldP spid="26" grpId="0" animBg="1"/>
      <p:bldP spid="27" grpId="0" animBg="1"/>
      <p:bldP spid="28" grpId="0"/>
      <p:bldP spid="29" grpId="0" animBg="1"/>
      <p:bldP spid="35" grpId="0"/>
      <p:bldP spid="36" grpId="0" animBg="1"/>
      <p:bldP spid="37" grpId="0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</a:t>
            </a:r>
            <a:r>
              <a:rPr lang="de-DE" dirty="0"/>
              <a:t> (apart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being</a:t>
            </a:r>
            <a:r>
              <a:rPr lang="de-DE" dirty="0"/>
              <a:t> </a:t>
            </a:r>
            <a:r>
              <a:rPr lang="de-DE" dirty="0" err="1"/>
              <a:t>delivered</a:t>
            </a:r>
            <a:r>
              <a:rPr lang="de-DE" dirty="0"/>
              <a:t>)</a:t>
            </a:r>
          </a:p>
        </p:txBody>
      </p:sp>
      <p:sp>
        <p:nvSpPr>
          <p:cNvPr id="2" name="Smiley Face 1">
            <a:extLst>
              <a:ext uri="{FF2B5EF4-FFF2-40B4-BE49-F238E27FC236}">
                <a16:creationId xmlns:a16="http://schemas.microsoft.com/office/drawing/2014/main" id="{9C4BAEA7-A251-4415-A9F4-49C8D66C7F7E}"/>
              </a:ext>
            </a:extLst>
          </p:cNvPr>
          <p:cNvSpPr/>
          <p:nvPr/>
        </p:nvSpPr>
        <p:spPr>
          <a:xfrm>
            <a:off x="900684" y="2571750"/>
            <a:ext cx="356616" cy="356616"/>
          </a:xfrm>
          <a:prstGeom prst="smileyFace">
            <a:avLst>
              <a:gd name="adj" fmla="val -46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EC862E-2F2E-4C9C-AC88-0890584BA47E}"/>
              </a:ext>
            </a:extLst>
          </p:cNvPr>
          <p:cNvSpPr txBox="1"/>
          <p:nvPr/>
        </p:nvSpPr>
        <p:spPr>
          <a:xfrm>
            <a:off x="621792" y="2928366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User</a:t>
            </a:r>
            <a:endParaRPr lang="en-DE" dirty="0"/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1B46C8C6-BE93-47DF-A71E-3BCD52E117C7}"/>
              </a:ext>
            </a:extLst>
          </p:cNvPr>
          <p:cNvSpPr/>
          <p:nvPr/>
        </p:nvSpPr>
        <p:spPr>
          <a:xfrm>
            <a:off x="2808732" y="2571750"/>
            <a:ext cx="356616" cy="356616"/>
          </a:xfrm>
          <a:prstGeom prst="smileyFace">
            <a:avLst>
              <a:gd name="adj" fmla="val -46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E62965-2344-4741-82D4-DAE660CBEE3A}"/>
              </a:ext>
            </a:extLst>
          </p:cNvPr>
          <p:cNvSpPr txBox="1"/>
          <p:nvPr/>
        </p:nvSpPr>
        <p:spPr>
          <a:xfrm>
            <a:off x="2529840" y="2928366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Owner</a:t>
            </a:r>
            <a:endParaRPr lang="en-DE" dirty="0"/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179131D0-1F6F-4DD1-B3E2-9FDAA06BDEA9}"/>
              </a:ext>
            </a:extLst>
          </p:cNvPr>
          <p:cNvSpPr/>
          <p:nvPr/>
        </p:nvSpPr>
        <p:spPr>
          <a:xfrm>
            <a:off x="4908804" y="2596652"/>
            <a:ext cx="356616" cy="356616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301CC9-EACD-424A-AB2A-550C9E35D22E}"/>
              </a:ext>
            </a:extLst>
          </p:cNvPr>
          <p:cNvSpPr txBox="1"/>
          <p:nvPr/>
        </p:nvSpPr>
        <p:spPr>
          <a:xfrm>
            <a:off x="4629912" y="2953268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Frontend DEVs</a:t>
            </a:r>
            <a:endParaRPr lang="en-DE" dirty="0"/>
          </a:p>
        </p:txBody>
      </p:sp>
      <p:sp>
        <p:nvSpPr>
          <p:cNvPr id="10" name="Smiley Face 9">
            <a:extLst>
              <a:ext uri="{FF2B5EF4-FFF2-40B4-BE49-F238E27FC236}">
                <a16:creationId xmlns:a16="http://schemas.microsoft.com/office/drawing/2014/main" id="{79F92158-6D6B-459F-98C6-2D278987E452}"/>
              </a:ext>
            </a:extLst>
          </p:cNvPr>
          <p:cNvSpPr/>
          <p:nvPr/>
        </p:nvSpPr>
        <p:spPr>
          <a:xfrm>
            <a:off x="4974336" y="2634752"/>
            <a:ext cx="356616" cy="356616"/>
          </a:xfrm>
          <a:prstGeom prst="smileyFace">
            <a:avLst>
              <a:gd name="adj" fmla="val -46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2" name="Smiley Face 31">
            <a:extLst>
              <a:ext uri="{FF2B5EF4-FFF2-40B4-BE49-F238E27FC236}">
                <a16:creationId xmlns:a16="http://schemas.microsoft.com/office/drawing/2014/main" id="{E97640A7-A606-43F1-A926-032E41990199}"/>
              </a:ext>
            </a:extLst>
          </p:cNvPr>
          <p:cNvSpPr/>
          <p:nvPr/>
        </p:nvSpPr>
        <p:spPr>
          <a:xfrm>
            <a:off x="6988302" y="2527173"/>
            <a:ext cx="356616" cy="356616"/>
          </a:xfrm>
          <a:prstGeom prst="smileyFace">
            <a:avLst>
              <a:gd name="adj" fmla="val -46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9E8372-F59B-4B27-8430-2DC2937B7516}"/>
              </a:ext>
            </a:extLst>
          </p:cNvPr>
          <p:cNvSpPr txBox="1"/>
          <p:nvPr/>
        </p:nvSpPr>
        <p:spPr>
          <a:xfrm>
            <a:off x="6709410" y="2883789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Backend DEV</a:t>
            </a:r>
            <a:endParaRPr lang="en-DE" dirty="0"/>
          </a:p>
        </p:txBody>
      </p:sp>
      <p:sp>
        <p:nvSpPr>
          <p:cNvPr id="48" name="Smiley Face 47">
            <a:extLst>
              <a:ext uri="{FF2B5EF4-FFF2-40B4-BE49-F238E27FC236}">
                <a16:creationId xmlns:a16="http://schemas.microsoft.com/office/drawing/2014/main" id="{482747D5-0C50-4E56-8669-786DF3F532E1}"/>
              </a:ext>
            </a:extLst>
          </p:cNvPr>
          <p:cNvSpPr/>
          <p:nvPr/>
        </p:nvSpPr>
        <p:spPr>
          <a:xfrm>
            <a:off x="900684" y="2571750"/>
            <a:ext cx="356616" cy="356616"/>
          </a:xfrm>
          <a:prstGeom prst="smileyFace">
            <a:avLst>
              <a:gd name="adj" fmla="val 46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49" name="Smiley Face 48">
            <a:extLst>
              <a:ext uri="{FF2B5EF4-FFF2-40B4-BE49-F238E27FC236}">
                <a16:creationId xmlns:a16="http://schemas.microsoft.com/office/drawing/2014/main" id="{15330C13-8164-49D7-A5C5-3B22AEF45A1B}"/>
              </a:ext>
            </a:extLst>
          </p:cNvPr>
          <p:cNvSpPr/>
          <p:nvPr/>
        </p:nvSpPr>
        <p:spPr>
          <a:xfrm>
            <a:off x="2808732" y="2571750"/>
            <a:ext cx="356616" cy="356616"/>
          </a:xfrm>
          <a:prstGeom prst="smileyFace">
            <a:avLst>
              <a:gd name="adj" fmla="val 46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51" name="Smiley Face 50">
            <a:extLst>
              <a:ext uri="{FF2B5EF4-FFF2-40B4-BE49-F238E27FC236}">
                <a16:creationId xmlns:a16="http://schemas.microsoft.com/office/drawing/2014/main" id="{7EB364BC-7A19-456B-A9C8-43A2794066A0}"/>
              </a:ext>
            </a:extLst>
          </p:cNvPr>
          <p:cNvSpPr/>
          <p:nvPr/>
        </p:nvSpPr>
        <p:spPr>
          <a:xfrm>
            <a:off x="4974336" y="2634752"/>
            <a:ext cx="356616" cy="356616"/>
          </a:xfrm>
          <a:prstGeom prst="smileyFace">
            <a:avLst>
              <a:gd name="adj" fmla="val 46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52" name="Smiley Face 51">
            <a:extLst>
              <a:ext uri="{FF2B5EF4-FFF2-40B4-BE49-F238E27FC236}">
                <a16:creationId xmlns:a16="http://schemas.microsoft.com/office/drawing/2014/main" id="{8BE536BF-B251-492D-8530-469E3A63B699}"/>
              </a:ext>
            </a:extLst>
          </p:cNvPr>
          <p:cNvSpPr/>
          <p:nvPr/>
        </p:nvSpPr>
        <p:spPr>
          <a:xfrm>
            <a:off x="6988302" y="2527173"/>
            <a:ext cx="356616" cy="356616"/>
          </a:xfrm>
          <a:prstGeom prst="smileyFace">
            <a:avLst>
              <a:gd name="adj" fmla="val 46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53" name="Speech Bubble: Rectangle with Corners Rounded 52">
            <a:extLst>
              <a:ext uri="{FF2B5EF4-FFF2-40B4-BE49-F238E27FC236}">
                <a16:creationId xmlns:a16="http://schemas.microsoft.com/office/drawing/2014/main" id="{6706EDF1-E9BE-4244-93DC-FC6BEFC1718B}"/>
              </a:ext>
            </a:extLst>
          </p:cNvPr>
          <p:cNvSpPr/>
          <p:nvPr/>
        </p:nvSpPr>
        <p:spPr>
          <a:xfrm>
            <a:off x="3680461" y="1554480"/>
            <a:ext cx="1142238" cy="1017270"/>
          </a:xfrm>
          <a:prstGeom prst="wedgeRoundRectCallout">
            <a:avLst>
              <a:gd name="adj1" fmla="val 63350"/>
              <a:gd name="adj2" fmla="val 3742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Maybe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do </a:t>
            </a:r>
            <a:r>
              <a:rPr lang="de-DE" dirty="0" err="1"/>
              <a:t>without</a:t>
            </a:r>
            <a:r>
              <a:rPr lang="de-DE" dirty="0"/>
              <a:t> a backend?</a:t>
            </a:r>
            <a:endParaRPr lang="en-DE" dirty="0"/>
          </a:p>
        </p:txBody>
      </p:sp>
      <p:sp>
        <p:nvSpPr>
          <p:cNvPr id="54" name="Speech Bubble: Rectangle with Corners Rounded 53">
            <a:extLst>
              <a:ext uri="{FF2B5EF4-FFF2-40B4-BE49-F238E27FC236}">
                <a16:creationId xmlns:a16="http://schemas.microsoft.com/office/drawing/2014/main" id="{AC590F5A-7D20-4BAF-9AFF-777898F1B194}"/>
              </a:ext>
            </a:extLst>
          </p:cNvPr>
          <p:cNvSpPr/>
          <p:nvPr/>
        </p:nvSpPr>
        <p:spPr>
          <a:xfrm>
            <a:off x="1432561" y="1728216"/>
            <a:ext cx="1142238" cy="868436"/>
          </a:xfrm>
          <a:prstGeom prst="wedgeRoundRectCallout">
            <a:avLst>
              <a:gd name="adj1" fmla="val -65136"/>
              <a:gd name="adj2" fmla="val 4012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really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a backend?</a:t>
            </a:r>
            <a:endParaRPr lang="en-DE" dirty="0"/>
          </a:p>
        </p:txBody>
      </p:sp>
      <p:sp>
        <p:nvSpPr>
          <p:cNvPr id="55" name="Speech Bubble: Rectangle with Corners Rounded 54">
            <a:extLst>
              <a:ext uri="{FF2B5EF4-FFF2-40B4-BE49-F238E27FC236}">
                <a16:creationId xmlns:a16="http://schemas.microsoft.com/office/drawing/2014/main" id="{EDEFAB37-0AF8-416B-8B1A-753D89107070}"/>
              </a:ext>
            </a:extLst>
          </p:cNvPr>
          <p:cNvSpPr/>
          <p:nvPr/>
        </p:nvSpPr>
        <p:spPr>
          <a:xfrm>
            <a:off x="3426333" y="2711181"/>
            <a:ext cx="1142238" cy="868436"/>
          </a:xfrm>
          <a:prstGeom prst="wedgeRoundRectCallout">
            <a:avLst>
              <a:gd name="adj1" fmla="val -65536"/>
              <a:gd name="adj2" fmla="val -3621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Backend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always</a:t>
            </a:r>
            <a:r>
              <a:rPr lang="de-DE" dirty="0"/>
              <a:t> a </a:t>
            </a:r>
            <a:r>
              <a:rPr lang="de-DE" dirty="0" err="1"/>
              <a:t>problem</a:t>
            </a:r>
            <a:r>
              <a:rPr lang="de-DE" dirty="0"/>
              <a:t>!</a:t>
            </a:r>
            <a:endParaRPr lang="en-DE" dirty="0"/>
          </a:p>
        </p:txBody>
      </p:sp>
      <p:sp>
        <p:nvSpPr>
          <p:cNvPr id="56" name="Speech Bubble: Rectangle with Corners Rounded 55">
            <a:extLst>
              <a:ext uri="{FF2B5EF4-FFF2-40B4-BE49-F238E27FC236}">
                <a16:creationId xmlns:a16="http://schemas.microsoft.com/office/drawing/2014/main" id="{F54A57AC-DC4A-4CE4-A129-84E9956B1E36}"/>
              </a:ext>
            </a:extLst>
          </p:cNvPr>
          <p:cNvSpPr/>
          <p:nvPr/>
        </p:nvSpPr>
        <p:spPr>
          <a:xfrm>
            <a:off x="7640574" y="2578060"/>
            <a:ext cx="1142238" cy="375208"/>
          </a:xfrm>
          <a:prstGeom prst="wedgeRoundRectCallout">
            <a:avLst>
              <a:gd name="adj1" fmla="val -65536"/>
              <a:gd name="adj2" fmla="val -3621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Guys?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56977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89A38-0754-4BC0-B55C-28BCDB4D6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Worst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scenario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0D7C7-675C-4156-9BEA-8468FFEE1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built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Javascript</a:t>
            </a:r>
            <a:r>
              <a:rPr lang="de-DE" dirty="0"/>
              <a:t>-Guys</a:t>
            </a:r>
          </a:p>
          <a:p>
            <a:r>
              <a:rPr lang="de-DE" dirty="0"/>
              <a:t>Security </a:t>
            </a:r>
            <a:r>
              <a:rPr lang="de-DE" dirty="0" err="1"/>
              <a:t>concept</a:t>
            </a:r>
            <a:r>
              <a:rPr lang="de-DE" dirty="0"/>
              <a:t> </a:t>
            </a:r>
            <a:r>
              <a:rPr lang="de-DE" dirty="0" err="1"/>
              <a:t>designed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end-user</a:t>
            </a:r>
          </a:p>
          <a:p>
            <a:r>
              <a:rPr lang="de-DE" dirty="0" err="1"/>
              <a:t>Un-administered</a:t>
            </a:r>
            <a:r>
              <a:rPr lang="de-DE" dirty="0"/>
              <a:t> DB </a:t>
            </a:r>
            <a:r>
              <a:rPr lang="de-DE" dirty="0" err="1"/>
              <a:t>server</a:t>
            </a:r>
            <a:endParaRPr lang="de-DE" dirty="0"/>
          </a:p>
          <a:p>
            <a:endParaRPr lang="en-DE" dirty="0"/>
          </a:p>
        </p:txBody>
      </p:sp>
      <p:pic>
        <p:nvPicPr>
          <p:cNvPr id="1026" name="Picture 2" descr="Bildergebnis für hellraiser cube">
            <a:extLst>
              <a:ext uri="{FF2B5EF4-FFF2-40B4-BE49-F238E27FC236}">
                <a16:creationId xmlns:a16="http://schemas.microsoft.com/office/drawing/2014/main" id="{9F9C9C59-CEFD-49A0-9F50-539E28605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14" y="3022091"/>
            <a:ext cx="1441407" cy="150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BB6867-F556-4CEE-B107-58E7DA04EC87}"/>
              </a:ext>
            </a:extLst>
          </p:cNvPr>
          <p:cNvSpPr txBox="1"/>
          <p:nvPr/>
        </p:nvSpPr>
        <p:spPr>
          <a:xfrm>
            <a:off x="4370832" y="3757041"/>
            <a:ext cx="1035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Some</a:t>
            </a:r>
            <a:r>
              <a:rPr lang="de-DE" dirty="0"/>
              <a:t> clever </a:t>
            </a:r>
            <a:r>
              <a:rPr lang="de-DE" dirty="0" err="1"/>
              <a:t>guy</a:t>
            </a:r>
            <a:endParaRPr lang="en-DE" dirty="0"/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215502CA-47F8-4255-8ECC-2892F450F24E}"/>
              </a:ext>
            </a:extLst>
          </p:cNvPr>
          <p:cNvSpPr/>
          <p:nvPr/>
        </p:nvSpPr>
        <p:spPr>
          <a:xfrm>
            <a:off x="4710303" y="3371342"/>
            <a:ext cx="356616" cy="356616"/>
          </a:xfrm>
          <a:prstGeom prst="smileyFace">
            <a:avLst>
              <a:gd name="adj" fmla="val 46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6C7EF61E-12F0-4CF5-A607-E22F2B9EDDA4}"/>
              </a:ext>
            </a:extLst>
          </p:cNvPr>
          <p:cNvSpPr/>
          <p:nvPr/>
        </p:nvSpPr>
        <p:spPr>
          <a:xfrm>
            <a:off x="5423154" y="3529035"/>
            <a:ext cx="2920746" cy="828949"/>
          </a:xfrm>
          <a:prstGeom prst="wedgeRoundRectCallout">
            <a:avLst>
              <a:gd name="adj1" fmla="val -58648"/>
              <a:gd name="adj2" fmla="val -3621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Can‘t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backend </a:t>
            </a:r>
            <a:r>
              <a:rPr lang="de-DE" dirty="0" err="1"/>
              <a:t>more</a:t>
            </a:r>
            <a:r>
              <a:rPr lang="de-DE" dirty="0"/>
              <a:t> flexible so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b="1" dirty="0"/>
              <a:t>not </a:t>
            </a:r>
            <a:r>
              <a:rPr lang="de-DE" b="1" dirty="0" err="1"/>
              <a:t>every</a:t>
            </a:r>
            <a:r>
              <a:rPr lang="de-DE" b="1" dirty="0"/>
              <a:t> </a:t>
            </a:r>
            <a:r>
              <a:rPr lang="de-DE" b="1" dirty="0" err="1"/>
              <a:t>new</a:t>
            </a:r>
            <a:r>
              <a:rPr lang="de-DE" b="1" dirty="0"/>
              <a:t> </a:t>
            </a:r>
            <a:r>
              <a:rPr lang="de-DE" b="1" dirty="0" err="1"/>
              <a:t>field</a:t>
            </a:r>
            <a:r>
              <a:rPr lang="de-DE" b="1" dirty="0"/>
              <a:t> </a:t>
            </a:r>
            <a:r>
              <a:rPr lang="de-DE" b="1" dirty="0" err="1"/>
              <a:t>is</a:t>
            </a:r>
            <a:r>
              <a:rPr lang="de-DE" b="1" dirty="0"/>
              <a:t> a </a:t>
            </a:r>
            <a:r>
              <a:rPr lang="de-DE" b="1" dirty="0" err="1"/>
              <a:t>change</a:t>
            </a:r>
            <a:r>
              <a:rPr lang="de-DE" b="1" dirty="0"/>
              <a:t> in </a:t>
            </a:r>
            <a:r>
              <a:rPr lang="de-DE" b="1" dirty="0" err="1"/>
              <a:t>the</a:t>
            </a:r>
            <a:r>
              <a:rPr lang="de-DE" b="1" dirty="0"/>
              <a:t> API</a:t>
            </a:r>
            <a:r>
              <a:rPr lang="de-DE" dirty="0"/>
              <a:t>? </a:t>
            </a:r>
            <a:endParaRPr lang="en-DE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3A42B6E9-648A-429E-A959-132E5F9A7452}"/>
              </a:ext>
            </a:extLst>
          </p:cNvPr>
          <p:cNvSpPr/>
          <p:nvPr/>
        </p:nvSpPr>
        <p:spPr>
          <a:xfrm>
            <a:off x="2988945" y="3526452"/>
            <a:ext cx="1355598" cy="828949"/>
          </a:xfrm>
          <a:prstGeom prst="wedgeRoundRectCallout">
            <a:avLst>
              <a:gd name="adj1" fmla="val 65129"/>
              <a:gd name="adj2" fmla="val -3897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Let‘s</a:t>
            </a:r>
            <a:r>
              <a:rPr lang="de-DE" dirty="0"/>
              <a:t> </a:t>
            </a:r>
            <a:r>
              <a:rPr lang="de-DE" b="1" dirty="0"/>
              <a:t>not</a:t>
            </a:r>
            <a:r>
              <a:rPr lang="de-DE" dirty="0"/>
              <a:t> open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gates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hell (</a:t>
            </a:r>
            <a:r>
              <a:rPr lang="de-DE" dirty="0" err="1"/>
              <a:t>today</a:t>
            </a:r>
            <a:r>
              <a:rPr lang="de-DE" dirty="0"/>
              <a:t>)!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44978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ildergebnis für graphql">
            <a:extLst>
              <a:ext uri="{FF2B5EF4-FFF2-40B4-BE49-F238E27FC236}">
                <a16:creationId xmlns:a16="http://schemas.microsoft.com/office/drawing/2014/main" id="{29091BE8-99BD-4C18-BB70-CD54D087E2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65989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507ED8-3B03-4941-8B62-28E814C5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Enter </a:t>
            </a:r>
            <a:r>
              <a:rPr lang="de-DE" dirty="0" err="1"/>
              <a:t>stage</a:t>
            </a:r>
            <a:r>
              <a:rPr lang="de-DE" dirty="0"/>
              <a:t>: GRAPH QL 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yes</a:t>
            </a:r>
            <a:r>
              <a:rPr lang="de-DE" dirty="0"/>
              <a:t>, </a:t>
            </a:r>
            <a:r>
              <a:rPr lang="de-DE" dirty="0" err="1"/>
              <a:t>another</a:t>
            </a:r>
            <a:r>
              <a:rPr lang="de-DE" dirty="0"/>
              <a:t> „QL“)</a:t>
            </a:r>
            <a:endParaRPr lang="en-DE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D36F2DA-0188-4D72-9C35-D757F4493DF8}"/>
              </a:ext>
            </a:extLst>
          </p:cNvPr>
          <p:cNvSpPr txBox="1">
            <a:spLocks/>
          </p:cNvSpPr>
          <p:nvPr/>
        </p:nvSpPr>
        <p:spPr>
          <a:xfrm>
            <a:off x="426308" y="2139695"/>
            <a:ext cx="3999388" cy="2463209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:</a:t>
            </a:r>
          </a:p>
          <a:p>
            <a:r>
              <a:rPr lang="de-DE" dirty="0"/>
              <a:t>An open source </a:t>
            </a:r>
            <a:r>
              <a:rPr lang="de-DE" dirty="0" err="1"/>
              <a:t>language</a:t>
            </a:r>
            <a:r>
              <a:rPr lang="de-DE" dirty="0"/>
              <a:t> for </a:t>
            </a:r>
          </a:p>
          <a:p>
            <a:pPr lvl="1"/>
            <a:r>
              <a:rPr lang="de-DE" dirty="0" err="1"/>
              <a:t>querying</a:t>
            </a:r>
            <a:r>
              <a:rPr lang="de-DE" dirty="0"/>
              <a:t> and </a:t>
            </a:r>
          </a:p>
          <a:p>
            <a:pPr lvl="1"/>
            <a:r>
              <a:rPr lang="de-DE" dirty="0" err="1"/>
              <a:t>manipulating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r>
              <a:rPr lang="de-DE" dirty="0"/>
              <a:t>Flexible</a:t>
            </a:r>
          </a:p>
          <a:p>
            <a:r>
              <a:rPr lang="de-DE" dirty="0" err="1"/>
              <a:t>Available</a:t>
            </a:r>
            <a:r>
              <a:rPr lang="de-DE" dirty="0"/>
              <a:t> Cross-Plattform</a:t>
            </a:r>
          </a:p>
          <a:p>
            <a:r>
              <a:rPr lang="de-DE" dirty="0"/>
              <a:t>JSON-</a:t>
            </a:r>
            <a:r>
              <a:rPr lang="de-DE" dirty="0" err="1"/>
              <a:t>Based</a:t>
            </a:r>
            <a:endParaRPr lang="en-DE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C05CFE-E926-4DCE-9E10-55FC5CBB5A93}"/>
              </a:ext>
            </a:extLst>
          </p:cNvPr>
          <p:cNvSpPr txBox="1">
            <a:spLocks/>
          </p:cNvSpPr>
          <p:nvPr/>
        </p:nvSpPr>
        <p:spPr>
          <a:xfrm>
            <a:off x="4928616" y="2136646"/>
            <a:ext cx="3614928" cy="2463209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b="1" dirty="0"/>
              <a:t>not</a:t>
            </a:r>
            <a:r>
              <a:rPr lang="de-DE" dirty="0"/>
              <a:t>:</a:t>
            </a:r>
          </a:p>
          <a:p>
            <a:r>
              <a:rPr lang="de-DE" dirty="0"/>
              <a:t>An universal </a:t>
            </a:r>
            <a:r>
              <a:rPr lang="de-DE" dirty="0" err="1"/>
              <a:t>remedy</a:t>
            </a:r>
            <a:endParaRPr lang="de-DE" dirty="0"/>
          </a:p>
          <a:p>
            <a:r>
              <a:rPr lang="de-DE" dirty="0"/>
              <a:t>DDL</a:t>
            </a:r>
          </a:p>
          <a:p>
            <a:r>
              <a:rPr lang="de-DE" dirty="0"/>
              <a:t>A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backend (</a:t>
            </a:r>
            <a:r>
              <a:rPr lang="de-DE" dirty="0" err="1"/>
              <a:t>developers</a:t>
            </a:r>
            <a:r>
              <a:rPr lang="de-DE" dirty="0"/>
              <a:t>) obsolete</a:t>
            </a:r>
          </a:p>
          <a:p>
            <a:r>
              <a:rPr lang="de-DE" dirty="0"/>
              <a:t>A </a:t>
            </a:r>
            <a:r>
              <a:rPr lang="de-DE" dirty="0" err="1"/>
              <a:t>replacement</a:t>
            </a:r>
            <a:r>
              <a:rPr lang="de-DE" dirty="0"/>
              <a:t> for SQL</a:t>
            </a:r>
          </a:p>
        </p:txBody>
      </p:sp>
    </p:spTree>
    <p:extLst>
      <p:ext uri="{BB962C8B-B14F-4D97-AF65-F5344CB8AC3E}">
        <p14:creationId xmlns:p14="http://schemas.microsoft.com/office/powerpoint/2010/main" val="201415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FD153-E5B2-457C-BFFD-BFA08717E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path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en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AC2810-0F5E-4E8E-BCC0-D0482684AE5F}"/>
              </a:ext>
            </a:extLst>
          </p:cNvPr>
          <p:cNvSpPr/>
          <p:nvPr/>
        </p:nvSpPr>
        <p:spPr>
          <a:xfrm>
            <a:off x="3099816" y="2670048"/>
            <a:ext cx="1801368" cy="608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GraphQL</a:t>
            </a:r>
            <a:r>
              <a:rPr lang="de-DE" dirty="0"/>
              <a:t> </a:t>
            </a:r>
            <a:r>
              <a:rPr lang="de-DE" dirty="0" err="1"/>
              <a:t>middleware</a:t>
            </a:r>
            <a:endParaRPr lang="en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574C46-36B2-4B0B-85C3-F77BD2F42580}"/>
              </a:ext>
            </a:extLst>
          </p:cNvPr>
          <p:cNvSpPr/>
          <p:nvPr/>
        </p:nvSpPr>
        <p:spPr>
          <a:xfrm>
            <a:off x="3099816" y="1963674"/>
            <a:ext cx="1801368" cy="608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WebApp</a:t>
            </a:r>
            <a:endParaRPr lang="en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CF9FF1-95EE-4C55-8BC0-B7B611CA3F40}"/>
              </a:ext>
            </a:extLst>
          </p:cNvPr>
          <p:cNvSpPr/>
          <p:nvPr/>
        </p:nvSpPr>
        <p:spPr>
          <a:xfrm>
            <a:off x="5015484" y="3369009"/>
            <a:ext cx="1801368" cy="608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Resolver/Repository</a:t>
            </a:r>
            <a:endParaRPr lang="en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16C17B-47D0-4F82-9CC7-06B785B199DA}"/>
              </a:ext>
            </a:extLst>
          </p:cNvPr>
          <p:cNvSpPr/>
          <p:nvPr/>
        </p:nvSpPr>
        <p:spPr>
          <a:xfrm>
            <a:off x="3099816" y="3369009"/>
            <a:ext cx="1801368" cy="608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Types</a:t>
            </a:r>
            <a:r>
              <a:rPr lang="de-DE" dirty="0"/>
              <a:t>, </a:t>
            </a:r>
            <a:r>
              <a:rPr lang="de-DE" dirty="0" err="1"/>
              <a:t>Queries</a:t>
            </a:r>
            <a:r>
              <a:rPr lang="de-DE" dirty="0"/>
              <a:t> and </a:t>
            </a:r>
            <a:r>
              <a:rPr lang="de-DE" dirty="0" err="1"/>
              <a:t>Mutations</a:t>
            </a:r>
            <a:endParaRPr lang="en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928A22-7AF2-481A-AF0F-A60E06312EBC}"/>
              </a:ext>
            </a:extLst>
          </p:cNvPr>
          <p:cNvSpPr/>
          <p:nvPr/>
        </p:nvSpPr>
        <p:spPr>
          <a:xfrm>
            <a:off x="5015484" y="2670048"/>
            <a:ext cx="1801368" cy="608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Entity Framework </a:t>
            </a:r>
            <a:r>
              <a:rPr lang="de-DE" dirty="0" err="1"/>
              <a:t>modeling</a:t>
            </a:r>
            <a:endParaRPr lang="en-DE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A93CA4E4-37C3-4DC9-B825-5E9FF98A85AF}"/>
              </a:ext>
            </a:extLst>
          </p:cNvPr>
          <p:cNvSpPr/>
          <p:nvPr/>
        </p:nvSpPr>
        <p:spPr>
          <a:xfrm>
            <a:off x="5300154" y="1659636"/>
            <a:ext cx="1232027" cy="912114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Database</a:t>
            </a:r>
            <a:endParaRPr lang="en-DE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4B2DFC4-034C-4D7E-B056-E3ED9CACCCEC}"/>
              </a:ext>
            </a:extLst>
          </p:cNvPr>
          <p:cNvSpPr/>
          <p:nvPr/>
        </p:nvSpPr>
        <p:spPr>
          <a:xfrm>
            <a:off x="980646" y="2173618"/>
            <a:ext cx="2119170" cy="1920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2A5434-A415-4643-BAB8-D021F2360339}"/>
              </a:ext>
            </a:extLst>
          </p:cNvPr>
          <p:cNvSpPr txBox="1"/>
          <p:nvPr/>
        </p:nvSpPr>
        <p:spPr>
          <a:xfrm>
            <a:off x="921258" y="1914282"/>
            <a:ext cx="2119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Query: JSON </a:t>
            </a:r>
            <a:r>
              <a:rPr lang="de-DE" dirty="0" err="1"/>
              <a:t>as</a:t>
            </a:r>
            <a:r>
              <a:rPr lang="de-DE" dirty="0"/>
              <a:t> POST </a:t>
            </a:r>
            <a:r>
              <a:rPr lang="de-DE" dirty="0" err="1"/>
              <a:t>body</a:t>
            </a:r>
            <a:endParaRPr lang="en-DE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10E208B-78E6-430D-9C8B-04C66B6B7E12}"/>
              </a:ext>
            </a:extLst>
          </p:cNvPr>
          <p:cNvSpPr/>
          <p:nvPr/>
        </p:nvSpPr>
        <p:spPr>
          <a:xfrm rot="5400000">
            <a:off x="3904488" y="2528594"/>
            <a:ext cx="192024" cy="1920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B992A74-95DF-4F37-860E-014FD0A5954A}"/>
              </a:ext>
            </a:extLst>
          </p:cNvPr>
          <p:cNvSpPr/>
          <p:nvPr/>
        </p:nvSpPr>
        <p:spPr>
          <a:xfrm rot="5400000">
            <a:off x="3904488" y="3243326"/>
            <a:ext cx="192024" cy="1920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8DD5337-35EF-4AF0-8D2C-22A0B67F649C}"/>
              </a:ext>
            </a:extLst>
          </p:cNvPr>
          <p:cNvSpPr/>
          <p:nvPr/>
        </p:nvSpPr>
        <p:spPr>
          <a:xfrm>
            <a:off x="4862322" y="3579320"/>
            <a:ext cx="192024" cy="1920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8D5689D-C19E-4BCC-AA35-BE4653B7DCB3}"/>
              </a:ext>
            </a:extLst>
          </p:cNvPr>
          <p:cNvSpPr/>
          <p:nvPr/>
        </p:nvSpPr>
        <p:spPr>
          <a:xfrm rot="16200000">
            <a:off x="5820155" y="3235107"/>
            <a:ext cx="192024" cy="1920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A430EE7-6411-4988-B326-0743120BCAB3}"/>
              </a:ext>
            </a:extLst>
          </p:cNvPr>
          <p:cNvSpPr/>
          <p:nvPr/>
        </p:nvSpPr>
        <p:spPr>
          <a:xfrm rot="16200000">
            <a:off x="5820155" y="2521181"/>
            <a:ext cx="192024" cy="1920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0281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95941-7AA3-4873-A8F6-CC5694547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developing</a:t>
            </a:r>
            <a:r>
              <a:rPr lang="de-DE" dirty="0"/>
              <a:t> </a:t>
            </a:r>
            <a:r>
              <a:rPr lang="de-DE" dirty="0" err="1"/>
              <a:t>GraphQL</a:t>
            </a:r>
            <a:r>
              <a:rPr lang="de-DE" dirty="0"/>
              <a:t> BE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2D3B3-5705-4DAE-A8A8-F742A35C3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err="1"/>
              <a:t>Develop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(in SQL Server)</a:t>
            </a:r>
          </a:p>
          <a:p>
            <a:pPr>
              <a:lnSpc>
                <a:spcPct val="150000"/>
              </a:lnSpc>
            </a:pP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-relational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Entity Framework</a:t>
            </a:r>
          </a:p>
          <a:p>
            <a:pPr>
              <a:lnSpc>
                <a:spcPct val="150000"/>
              </a:lnSpc>
            </a:pPr>
            <a:r>
              <a:rPr lang="de-DE" dirty="0"/>
              <a:t>Write </a:t>
            </a:r>
            <a:r>
              <a:rPr lang="de-DE" dirty="0" err="1"/>
              <a:t>GraphQL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and connect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EF-Model </a:t>
            </a:r>
            <a:r>
              <a:rPr lang="de-DE" dirty="0" err="1"/>
              <a:t>classes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Write Query and Mutation </a:t>
            </a:r>
            <a:r>
              <a:rPr lang="de-DE" dirty="0" err="1"/>
              <a:t>methods</a:t>
            </a:r>
            <a:r>
              <a:rPr lang="de-DE" dirty="0"/>
              <a:t> for </a:t>
            </a:r>
            <a:r>
              <a:rPr lang="de-DE" dirty="0" err="1"/>
              <a:t>each</a:t>
            </a:r>
            <a:r>
              <a:rPr lang="de-DE" dirty="0"/>
              <a:t> type</a:t>
            </a:r>
          </a:p>
          <a:p>
            <a:pPr>
              <a:lnSpc>
                <a:spcPct val="150000"/>
              </a:lnSpc>
            </a:pPr>
            <a:r>
              <a:rPr lang="de-DE" dirty="0"/>
              <a:t>Repeat for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in ER </a:t>
            </a:r>
            <a:r>
              <a:rPr lang="de-DE" dirty="0" err="1"/>
              <a:t>model</a:t>
            </a:r>
            <a:r>
              <a:rPr lang="de-DE" dirty="0"/>
              <a:t> (</a:t>
            </a:r>
            <a:r>
              <a:rPr lang="de-DE" dirty="0" err="1"/>
              <a:t>tiring</a:t>
            </a:r>
            <a:r>
              <a:rPr lang="de-DE" dirty="0"/>
              <a:t> and </a:t>
            </a:r>
            <a:r>
              <a:rPr lang="de-DE" dirty="0" err="1"/>
              <a:t>error-prone</a:t>
            </a:r>
            <a:r>
              <a:rPr lang="de-DE" dirty="0"/>
              <a:t>).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32340733"/>
      </p:ext>
    </p:extLst>
  </p:cSld>
  <p:clrMapOvr>
    <a:masterClrMapping/>
  </p:clrMapOvr>
</p:sld>
</file>

<file path=ppt/theme/theme1.xml><?xml version="1.0" encoding="utf-8"?>
<a:theme xmlns:a="http://schemas.openxmlformats.org/drawingml/2006/main" name="PASS2018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8DB9B3D7-2A9C-49F7-BC0D-F56D8A97B2CF}" vid="{9227471E-CDA8-4764-880B-4EE722F384A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6DA639F4FBD8243B391233E7D74F043" ma:contentTypeVersion="5" ma:contentTypeDescription="Ein neues Dokument erstellen." ma:contentTypeScope="" ma:versionID="d63f4c191f06b4c25707a173479caf5f">
  <xsd:schema xmlns:xsd="http://www.w3.org/2001/XMLSchema" xmlns:xs="http://www.w3.org/2001/XMLSchema" xmlns:p="http://schemas.microsoft.com/office/2006/metadata/properties" xmlns:ns2="04517eff-0501-43bc-a31b-91d18d295d2d" targetNamespace="http://schemas.microsoft.com/office/2006/metadata/properties" ma:root="true" ma:fieldsID="6d4d6cc32e80bce6d983689717b7e959" ns2:_="">
    <xsd:import namespace="04517eff-0501-43bc-a31b-91d18d295d2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517eff-0501-43bc-a31b-91d18d295d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9D937B-3F00-4EF4-9B83-837C4D306D8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346D778-002C-40B9-B02C-4FE70486188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4B480C-BF54-44E9-AD45-D777FF2C1C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4517eff-0501-43bc-a31b-91d18d295d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2596</TotalTime>
  <Words>493</Words>
  <Application>Microsoft Office PowerPoint</Application>
  <PresentationFormat>On-screen Show (16:9)</PresentationFormat>
  <Paragraphs>109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Open Sans</vt:lpstr>
      <vt:lpstr>Segoe UI</vt:lpstr>
      <vt:lpstr>Source Sans Pro</vt:lpstr>
      <vt:lpstr>PASS2018</vt:lpstr>
      <vt:lpstr>A modern web backend based on SQL Server</vt:lpstr>
      <vt:lpstr>PowerPoint Presentation</vt:lpstr>
      <vt:lpstr>Web development cycle (in your dreams)</vt:lpstr>
      <vt:lpstr>Web development cycle (ugly reality)</vt:lpstr>
      <vt:lpstr>Result (apart from no features being delivered)</vt:lpstr>
      <vt:lpstr>Worst case scenario</vt:lpstr>
      <vt:lpstr>Enter stage: GRAPH QL  (yes, another „QL“)</vt:lpstr>
      <vt:lpstr>The path of data</vt:lpstr>
      <vt:lpstr>Process when developing GraphQL BE</vt:lpstr>
      <vt:lpstr>Maybe we can automate some of this? </vt:lpstr>
      <vt:lpstr>Enough talk, show me some action!</vt:lpstr>
      <vt:lpstr>What have you seen?</vt:lpstr>
      <vt:lpstr>And most important!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Referent</dc:title>
  <dc:creator>VerenaKmobil</dc:creator>
  <cp:lastModifiedBy>Benjamin Kettner</cp:lastModifiedBy>
  <cp:revision>36</cp:revision>
  <dcterms:created xsi:type="dcterms:W3CDTF">2013-12-19T14:43:02Z</dcterms:created>
  <dcterms:modified xsi:type="dcterms:W3CDTF">2020-03-05T06:50:21Z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0x01010026DA639F4FBD8243B391233E7D74F043</vt:lpwstr>
  </property>
</Properties>
</file>