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0C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681163"/>
          </a:xfrm>
          <a:prstGeom prst="rect">
            <a:avLst/>
          </a:prstGeom>
        </p:spPr>
        <p:txBody>
          <a:bodyPr anchor="b"/>
          <a:lstStyle>
            <a:lvl1pPr algn="ctr">
              <a:defRPr sz="6000" i="0">
                <a:latin typeface="Montserrat" panose="00000500000000000000" pitchFamily="2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326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579473" y="6653451"/>
            <a:ext cx="11032154" cy="35408"/>
          </a:xfrm>
          <a:prstGeom prst="line">
            <a:avLst/>
          </a:prstGeom>
          <a:ln w="254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21" y="5092430"/>
            <a:ext cx="3600457" cy="8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3" t="-56" r="-1" b="2"/>
          <a:stretch/>
        </p:blipFill>
        <p:spPr>
          <a:xfrm>
            <a:off x="520262" y="6455979"/>
            <a:ext cx="11485285" cy="22780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46076"/>
            <a:ext cx="12192000" cy="637506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076"/>
            <a:ext cx="12192000" cy="63750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lIns="522000">
            <a:noAutofit/>
          </a:bodyPr>
          <a:lstStyle>
            <a:lvl1pPr>
              <a:defRPr sz="3800" i="0">
                <a:solidFill>
                  <a:srgbClr val="ED1C24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0" y="1224000"/>
            <a:ext cx="11250900" cy="4933700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Lato" panose="020F050202020403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Lato" panose="020F050202020403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Lato" panose="020F050202020403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Lato" panose="020F050202020403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Lato" panose="020F050202020403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58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80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rgbClr val="ED1C24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benjamin.kettner@ml-pa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789" y="1828799"/>
            <a:ext cx="11286907" cy="1681163"/>
          </a:xfrm>
        </p:spPr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Jupyter</a:t>
            </a:r>
            <a:r>
              <a:rPr lang="en-US" dirty="0"/>
              <a:t> Notebooks automagically in the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Ben Kettner, Microsoft AI and ML Meetup, </a:t>
            </a:r>
          </a:p>
          <a:p>
            <a:r>
              <a:rPr lang="de-DE" dirty="0"/>
              <a:t>2020-11-03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1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F9C-E1D0-4681-B952-C31BF31D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Stack for </a:t>
            </a:r>
            <a:r>
              <a:rPr lang="de-DE" dirty="0" err="1"/>
              <a:t>execution</a:t>
            </a:r>
            <a:endParaRPr lang="en-DE" dirty="0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3CAB2D5A-E9A4-4A6D-9222-AB46C3E76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65" y="1454500"/>
            <a:ext cx="780290" cy="780290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485C637-C36C-4E49-BA2A-BB19EA7227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14" y="3761291"/>
            <a:ext cx="780290" cy="78029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A448B60-3E26-4ECE-884E-47BC5151D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91" y="3729091"/>
            <a:ext cx="812490" cy="81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zure DevOps | Forecast App Catalog">
            <a:extLst>
              <a:ext uri="{FF2B5EF4-FFF2-40B4-BE49-F238E27FC236}">
                <a16:creationId xmlns:a16="http://schemas.microsoft.com/office/drawing/2014/main" id="{91A918E3-3BD4-47F2-906A-86E94D35E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31" y="1393089"/>
            <a:ext cx="780289" cy="78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ogomark orange@2x">
            <a:extLst>
              <a:ext uri="{FF2B5EF4-FFF2-40B4-BE49-F238E27FC236}">
                <a16:creationId xmlns:a16="http://schemas.microsoft.com/office/drawing/2014/main" id="{DD887D66-900A-432C-B99C-A327A5AE6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36" y="1393089"/>
            <a:ext cx="888599" cy="88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ogo">
            <a:extLst>
              <a:ext uri="{FF2B5EF4-FFF2-40B4-BE49-F238E27FC236}">
                <a16:creationId xmlns:a16="http://schemas.microsoft.com/office/drawing/2014/main" id="{421E9FDA-5D8B-4337-A991-C9E6548A0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67" y="1393089"/>
            <a:ext cx="780289" cy="9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7E0BA-F5A2-4822-96BD-6F07884B57BE}"/>
              </a:ext>
            </a:extLst>
          </p:cNvPr>
          <p:cNvSpPr txBox="1"/>
          <p:nvPr/>
        </p:nvSpPr>
        <p:spPr>
          <a:xfrm>
            <a:off x="661350" y="2405840"/>
            <a:ext cx="185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Jupyter</a:t>
            </a:r>
            <a:r>
              <a:rPr lang="de-DE" dirty="0"/>
              <a:t> Notebook</a:t>
            </a:r>
          </a:p>
          <a:p>
            <a:r>
              <a:rPr lang="de-DE" dirty="0"/>
              <a:t>aka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culprit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6EFF0-8C6D-4E0C-A652-CA5F61E93616}"/>
              </a:ext>
            </a:extLst>
          </p:cNvPr>
          <p:cNvSpPr txBox="1"/>
          <p:nvPr/>
        </p:nvSpPr>
        <p:spPr>
          <a:xfrm>
            <a:off x="3676930" y="2400522"/>
            <a:ext cx="2657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on Azure </a:t>
            </a:r>
            <a:r>
              <a:rPr lang="de-DE" dirty="0" err="1"/>
              <a:t>DevOps</a:t>
            </a:r>
            <a:endParaRPr lang="de-DE" dirty="0"/>
          </a:p>
          <a:p>
            <a:r>
              <a:rPr lang="de-DE" dirty="0"/>
              <a:t>for </a:t>
            </a:r>
            <a:r>
              <a:rPr lang="de-DE" dirty="0" err="1"/>
              <a:t>storage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0BED0-7FC1-40CC-97B6-27834F615E8E}"/>
              </a:ext>
            </a:extLst>
          </p:cNvPr>
          <p:cNvSpPr txBox="1"/>
          <p:nvPr/>
        </p:nvSpPr>
        <p:spPr>
          <a:xfrm>
            <a:off x="8672365" y="2400521"/>
            <a:ext cx="252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Azure SQL DB for </a:t>
            </a:r>
            <a:r>
              <a:rPr lang="de-DE" dirty="0" err="1"/>
              <a:t>storing</a:t>
            </a:r>
            <a:r>
              <a:rPr lang="de-DE" dirty="0"/>
              <a:t> </a:t>
            </a:r>
          </a:p>
          <a:p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notebooks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53ACF-A9DE-46E5-9271-9575EAB85A0E}"/>
              </a:ext>
            </a:extLst>
          </p:cNvPr>
          <p:cNvSpPr txBox="1"/>
          <p:nvPr/>
        </p:nvSpPr>
        <p:spPr>
          <a:xfrm>
            <a:off x="2094908" y="4541581"/>
            <a:ext cx="3759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Azure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in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papermill</a:t>
            </a:r>
            <a:r>
              <a:rPr lang="de-DE" dirty="0"/>
              <a:t> for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en-DE" dirty="0"/>
          </a:p>
        </p:txBody>
      </p:sp>
      <p:pic>
        <p:nvPicPr>
          <p:cNvPr id="3082" name="Picture 10" descr="GitHub - nteract/papermill: 📚 Parameterize, execute, and analyze notebooks">
            <a:extLst>
              <a:ext uri="{FF2B5EF4-FFF2-40B4-BE49-F238E27FC236}">
                <a16:creationId xmlns:a16="http://schemas.microsoft.com/office/drawing/2014/main" id="{38791D9F-4D3C-4379-9BB3-2395DACCF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68" y="3832683"/>
            <a:ext cx="2680309" cy="63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1A8B13BB-BF4F-4C55-8305-E7C6D44C37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76" y="3729091"/>
            <a:ext cx="780290" cy="7802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69686F-238E-4BA2-8A52-CC4D713A1917}"/>
              </a:ext>
            </a:extLst>
          </p:cNvPr>
          <p:cNvSpPr txBox="1"/>
          <p:nvPr/>
        </p:nvSpPr>
        <p:spPr>
          <a:xfrm>
            <a:off x="7859876" y="4675112"/>
            <a:ext cx="288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Azure SQL DB for </a:t>
            </a:r>
            <a:r>
              <a:rPr lang="de-DE" dirty="0" err="1"/>
              <a:t>storing</a:t>
            </a:r>
            <a:r>
              <a:rPr lang="de-DE" dirty="0"/>
              <a:t> </a:t>
            </a:r>
          </a:p>
          <a:p>
            <a:r>
              <a:rPr lang="de-DE" dirty="0" err="1"/>
              <a:t>results</a:t>
            </a:r>
            <a:r>
              <a:rPr lang="de-DE" dirty="0"/>
              <a:t> and </a:t>
            </a:r>
            <a:r>
              <a:rPr lang="de-DE" dirty="0" err="1"/>
              <a:t>serialized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713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1895-0A45-49E6-BE18-D2E09A4A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6416A-D65E-46C5-9C4D-04C63EB4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ideal? </a:t>
            </a:r>
            <a:r>
              <a:rPr lang="de-DE" b="1" dirty="0" err="1">
                <a:solidFill>
                  <a:srgbClr val="FF0000"/>
                </a:solidFill>
              </a:rPr>
              <a:t>No</a:t>
            </a:r>
            <a:r>
              <a:rPr lang="de-DE" b="1" dirty="0">
                <a:solidFill>
                  <a:srgbClr val="FF0000"/>
                </a:solidFill>
              </a:rPr>
              <a:t>. </a:t>
            </a:r>
          </a:p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Yes! 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happy?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Yes!</a:t>
            </a:r>
          </a:p>
          <a:p>
            <a:endParaRPr lang="de-DE" dirty="0"/>
          </a:p>
          <a:p>
            <a:r>
              <a:rPr lang="de-DE" dirty="0"/>
              <a:t>Do I like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in </a:t>
            </a:r>
            <a:r>
              <a:rPr lang="de-DE" dirty="0" err="1"/>
              <a:t>production</a:t>
            </a:r>
            <a:r>
              <a:rPr lang="de-DE" dirty="0"/>
              <a:t>? </a:t>
            </a:r>
            <a:r>
              <a:rPr lang="de-DE" dirty="0" err="1"/>
              <a:t>Definitely</a:t>
            </a:r>
            <a:r>
              <a:rPr lang="de-DE" dirty="0"/>
              <a:t> not. </a:t>
            </a:r>
          </a:p>
          <a:p>
            <a:r>
              <a:rPr lang="de-DE" dirty="0"/>
              <a:t>Do I </a:t>
            </a:r>
            <a:r>
              <a:rPr lang="de-DE" dirty="0" err="1"/>
              <a:t>know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? </a:t>
            </a:r>
            <a:r>
              <a:rPr lang="de-DE" dirty="0" err="1"/>
              <a:t>Unfortunately</a:t>
            </a:r>
            <a:r>
              <a:rPr lang="de-DE" dirty="0"/>
              <a:t> not. 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Questions? Comments? 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in </a:t>
            </a:r>
            <a:r>
              <a:rPr lang="de-DE" dirty="0" err="1"/>
              <a:t>touch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benjamin.kettner@ml-pa.com</a:t>
            </a:r>
            <a:r>
              <a:rPr lang="de-DE" dirty="0"/>
              <a:t> | @DataMonsterBen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690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 am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-Notebooks in a „</a:t>
            </a:r>
            <a:r>
              <a:rPr lang="de-DE" dirty="0" err="1"/>
              <a:t>Production</a:t>
            </a:r>
            <a:r>
              <a:rPr lang="de-DE" dirty="0"/>
              <a:t>“ </a:t>
            </a:r>
            <a:r>
              <a:rPr lang="de-DE" dirty="0" err="1"/>
              <a:t>environment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idea</a:t>
            </a:r>
            <a:r>
              <a:rPr lang="de-DE" dirty="0">
                <a:sym typeface="Wingdings" panose="05000000000000000000" pitchFamily="2" charset="2"/>
              </a:rPr>
              <a:t>?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Certainly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not. </a:t>
            </a:r>
          </a:p>
          <a:p>
            <a:pPr>
              <a:buFont typeface="Wingdings" panose="05000000000000000000" pitchFamily="2" charset="2"/>
              <a:buChar char="è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Will I do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anyways</a:t>
            </a:r>
            <a:r>
              <a:rPr lang="de-DE" dirty="0">
                <a:sym typeface="Wingdings" panose="05000000000000000000" pitchFamily="2" charset="2"/>
              </a:rPr>
              <a:t>?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Definitely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. </a:t>
            </a:r>
          </a:p>
          <a:p>
            <a:pPr>
              <a:buFont typeface="Wingdings" panose="05000000000000000000" pitchFamily="2" charset="2"/>
              <a:buChar char="è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Do I </a:t>
            </a:r>
            <a:r>
              <a:rPr lang="de-DE" dirty="0" err="1">
                <a:sym typeface="Wingdings" panose="05000000000000000000" pitchFamily="2" charset="2"/>
              </a:rPr>
              <a:t>have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reason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do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?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Yes, I do. 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78E6-58B0-4382-A7ED-3B378642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 for </a:t>
            </a:r>
            <a:r>
              <a:rPr lang="de-DE" dirty="0" err="1"/>
              <a:t>the</a:t>
            </a:r>
            <a:r>
              <a:rPr lang="de-DE" dirty="0"/>
              <a:t> Non-</a:t>
            </a:r>
            <a:r>
              <a:rPr lang="de-DE" dirty="0" err="1"/>
              <a:t>DataScientists</a:t>
            </a:r>
            <a:r>
              <a:rPr lang="de-DE" dirty="0"/>
              <a:t> 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0ADE-6486-4F07-BD65-987EFAE8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224000"/>
            <a:ext cx="11047148" cy="49337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Notebooks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modern </a:t>
            </a:r>
            <a:r>
              <a:rPr lang="de-DE" dirty="0" err="1"/>
              <a:t>applications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 For Notebooks for DB-Guys check out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Talks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Rob Sewell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Notebooks </a:t>
            </a:r>
            <a:r>
              <a:rPr lang="de-DE" dirty="0" err="1"/>
              <a:t>allow</a:t>
            </a:r>
            <a:r>
              <a:rPr lang="de-DE" dirty="0"/>
              <a:t> for </a:t>
            </a:r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, </a:t>
            </a:r>
            <a:r>
              <a:rPr lang="de-DE" dirty="0" err="1"/>
              <a:t>embedding</a:t>
            </a:r>
            <a:r>
              <a:rPr lang="de-DE" dirty="0"/>
              <a:t> code and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documentation</a:t>
            </a:r>
            <a:r>
              <a:rPr lang="de-DE" dirty="0"/>
              <a:t>. </a:t>
            </a:r>
          </a:p>
        </p:txBody>
      </p:sp>
      <p:pic>
        <p:nvPicPr>
          <p:cNvPr id="1028" name="Picture 4" descr="Azure Data Studio (@AzureDataStudio) | Twitter">
            <a:extLst>
              <a:ext uri="{FF2B5EF4-FFF2-40B4-BE49-F238E27FC236}">
                <a16:creationId xmlns:a16="http://schemas.microsoft.com/office/drawing/2014/main" id="{699B11E8-CA89-4663-99A2-CB78BDC21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583" y="427383"/>
            <a:ext cx="1933092" cy="193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62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78E6-58B0-4382-A7ED-3B378642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 for </a:t>
            </a:r>
            <a:r>
              <a:rPr lang="de-DE" dirty="0" err="1"/>
              <a:t>the</a:t>
            </a:r>
            <a:r>
              <a:rPr lang="de-DE" dirty="0"/>
              <a:t> Non-</a:t>
            </a:r>
            <a:r>
              <a:rPr lang="de-DE" dirty="0" err="1"/>
              <a:t>DataScientists</a:t>
            </a:r>
            <a:r>
              <a:rPr lang="de-DE" dirty="0"/>
              <a:t> II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0ADE-6486-4F07-BD65-987EFAE8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224000"/>
            <a:ext cx="10132748" cy="4933700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Jupyter</a:t>
            </a:r>
            <a:r>
              <a:rPr lang="de-DE" dirty="0"/>
              <a:t> Notebooks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Data </a:t>
            </a:r>
            <a:r>
              <a:rPr lang="de-DE" dirty="0" err="1"/>
              <a:t>Scientists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refers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Julia, Python und 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an </a:t>
            </a:r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explore</a:t>
            </a:r>
            <a:r>
              <a:rPr lang="de-DE" dirty="0"/>
              <a:t> and </a:t>
            </a:r>
            <a:r>
              <a:rPr lang="de-DE" dirty="0" err="1"/>
              <a:t>wrangle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„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Data Scientist“</a:t>
            </a:r>
            <a:endParaRPr lang="en-DE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87288318-0760-4D95-8F95-BB68065B2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963" y="1124158"/>
            <a:ext cx="10287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1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7202-3774-44AC-9E72-21CED041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Consequences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522A-25B8-498C-A5A1-E9C4A54B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Notebooks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r>
              <a:rPr lang="de-DE" dirty="0"/>
              <a:t>,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, </a:t>
            </a:r>
            <a:r>
              <a:rPr lang="de-DE" dirty="0" err="1"/>
              <a:t>Documentation</a:t>
            </a:r>
            <a:r>
              <a:rPr lang="de-DE" dirty="0"/>
              <a:t> and Code,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large.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As an </a:t>
            </a:r>
            <a:r>
              <a:rPr lang="de-DE" dirty="0" err="1"/>
              <a:t>interactive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you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transfer</a:t>
            </a:r>
            <a:r>
              <a:rPr lang="de-DE" dirty="0">
                <a:sym typeface="Wingdings" panose="05000000000000000000" pitchFamily="2" charset="2"/>
              </a:rPr>
              <a:t> code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production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you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need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914400" lvl="1" indent="-457200">
              <a:buAutoNum type="alphaLcParenR"/>
            </a:pPr>
            <a:r>
              <a:rPr lang="de-DE" dirty="0">
                <a:sym typeface="Wingdings" panose="05000000000000000000" pitchFamily="2" charset="2"/>
              </a:rPr>
              <a:t>The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scientist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understands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code</a:t>
            </a:r>
          </a:p>
          <a:p>
            <a:pPr marL="914400" lvl="1" indent="-457200">
              <a:buAutoNum type="alphaLcParenR"/>
            </a:pPr>
            <a:r>
              <a:rPr lang="de-DE" dirty="0">
                <a:sym typeface="Wingdings" panose="05000000000000000000" pitchFamily="2" charset="2"/>
              </a:rPr>
              <a:t>A </a:t>
            </a:r>
            <a:r>
              <a:rPr lang="de-DE" dirty="0" err="1">
                <a:sym typeface="Wingdings" panose="05000000000000000000" pitchFamily="2" charset="2"/>
              </a:rPr>
              <a:t>developer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transfer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code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deployable</a:t>
            </a:r>
            <a:r>
              <a:rPr lang="de-DE" dirty="0">
                <a:sym typeface="Wingdings" panose="05000000000000000000" pitchFamily="2" charset="2"/>
              </a:rPr>
              <a:t> form</a:t>
            </a:r>
          </a:p>
          <a:p>
            <a:pPr marL="914400" lvl="1" indent="-457200">
              <a:buAutoNum type="alphaLcParenR"/>
            </a:pPr>
            <a:r>
              <a:rPr lang="de-DE" dirty="0">
                <a:sym typeface="Wingdings" panose="05000000000000000000" pitchFamily="2" charset="2"/>
              </a:rPr>
              <a:t>An </a:t>
            </a:r>
            <a:r>
              <a:rPr lang="de-DE" dirty="0" err="1">
                <a:sym typeface="Wingdings" panose="05000000000000000000" pitchFamily="2" charset="2"/>
              </a:rPr>
              <a:t>Operations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guy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handle </a:t>
            </a:r>
            <a:r>
              <a:rPr lang="de-DE" dirty="0" err="1">
                <a:sym typeface="Wingdings" panose="05000000000000000000" pitchFamily="2" charset="2"/>
              </a:rPr>
              <a:t>deployment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3142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0425-FC37-405B-92DF-1DE9065B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1395-7184-46A6-8CD4-61B79856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I…</a:t>
            </a:r>
          </a:p>
          <a:p>
            <a:pPr marL="0" indent="0">
              <a:buNone/>
            </a:pPr>
            <a:r>
              <a:rPr lang="de-DE" dirty="0"/>
              <a:t>… am </a:t>
            </a:r>
            <a:r>
              <a:rPr lang="de-DE" dirty="0" err="1"/>
              <a:t>from</a:t>
            </a:r>
            <a:r>
              <a:rPr lang="de-DE" dirty="0"/>
              <a:t> Berlin.</a:t>
            </a:r>
          </a:p>
          <a:p>
            <a:pPr marL="0" indent="0">
              <a:buNone/>
            </a:pPr>
            <a:r>
              <a:rPr lang="de-DE" dirty="0"/>
              <a:t>… am CTO and </a:t>
            </a:r>
            <a:r>
              <a:rPr lang="de-DE" dirty="0" err="1"/>
              <a:t>co-founder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ML!PA Consulting.</a:t>
            </a:r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did</a:t>
            </a:r>
            <a:r>
              <a:rPr lang="de-DE" dirty="0"/>
              <a:t> a PhD in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mathematics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(a </a:t>
            </a:r>
            <a:r>
              <a:rPr lang="de-DE" dirty="0" err="1"/>
              <a:t>long</a:t>
            </a:r>
            <a:r>
              <a:rPr lang="de-DE" dirty="0"/>
              <a:t> time </a:t>
            </a:r>
            <a:r>
              <a:rPr lang="de-DE" dirty="0" err="1"/>
              <a:t>ago</a:t>
            </a:r>
            <a:r>
              <a:rPr lang="de-DE" dirty="0"/>
              <a:t> in a </a:t>
            </a:r>
            <a:r>
              <a:rPr lang="de-DE" dirty="0" err="1"/>
              <a:t>galaxy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).</a:t>
            </a:r>
          </a:p>
          <a:p>
            <a:pPr marL="0" indent="0">
              <a:buNone/>
            </a:pPr>
            <a:r>
              <a:rPr lang="de-DE" dirty="0"/>
              <a:t>… am a Microsoft MVP </a:t>
            </a:r>
            <a:r>
              <a:rPr lang="de-DE" dirty="0" err="1"/>
              <a:t>since</a:t>
            </a:r>
            <a:r>
              <a:rPr lang="de-DE" dirty="0"/>
              <a:t> June 2020. </a:t>
            </a:r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leader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PASS </a:t>
            </a:r>
            <a:r>
              <a:rPr lang="de-DE" dirty="0" err="1"/>
              <a:t>chapter</a:t>
            </a:r>
            <a:r>
              <a:rPr lang="de-DE" dirty="0"/>
              <a:t>.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music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nerd</a:t>
            </a:r>
            <a:r>
              <a:rPr lang="de-DE" dirty="0"/>
              <a:t> and </a:t>
            </a:r>
            <a:r>
              <a:rPr lang="de-DE" dirty="0" err="1"/>
              <a:t>father</a:t>
            </a:r>
            <a:r>
              <a:rPr lang="de-DE" dirty="0"/>
              <a:t>. </a:t>
            </a:r>
          </a:p>
        </p:txBody>
      </p:sp>
      <p:pic>
        <p:nvPicPr>
          <p:cNvPr id="5" name="Picture 4" descr="A person with collar shirt&#10;&#10;Description automatically generated">
            <a:extLst>
              <a:ext uri="{FF2B5EF4-FFF2-40B4-BE49-F238E27FC236}">
                <a16:creationId xmlns:a16="http://schemas.microsoft.com/office/drawing/2014/main" id="{BFB55E0E-F9BB-4AF8-BD16-22918E197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78" y="1046358"/>
            <a:ext cx="5652761" cy="56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9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9856-0EA2-4984-BC09-025523CD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need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F742-70AD-4936-8008-571F2CE5C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productionalize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scientists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developers</a:t>
            </a:r>
            <a:r>
              <a:rPr lang="de-DE" dirty="0"/>
              <a:t>?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Customer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scientists</a:t>
            </a:r>
            <a:r>
              <a:rPr lang="de-DE" dirty="0"/>
              <a:t> but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 (and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Ops</a:t>
            </a:r>
            <a:r>
              <a:rPr lang="de-DE" dirty="0"/>
              <a:t> </a:t>
            </a:r>
            <a:r>
              <a:rPr lang="de-DE" dirty="0" err="1"/>
              <a:t>guys</a:t>
            </a:r>
            <a:r>
              <a:rPr lang="de-DE" dirty="0"/>
              <a:t>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</a:t>
            </a:r>
            <a:r>
              <a:rPr lang="de-DE" dirty="0" err="1">
                <a:sym typeface="Wingdings" panose="05000000000000000000" pitchFamily="2" charset="2"/>
              </a:rPr>
              <a:t>Manually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transforming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notebooks</a:t>
            </a:r>
            <a:r>
              <a:rPr lang="de-DE" dirty="0">
                <a:sym typeface="Wingdings" panose="05000000000000000000" pitchFamily="2" charset="2"/>
              </a:rPr>
              <a:t> not an </a:t>
            </a:r>
            <a:r>
              <a:rPr lang="de-DE" dirty="0" err="1">
                <a:sym typeface="Wingdings" panose="05000000000000000000" pitchFamily="2" charset="2"/>
              </a:rPr>
              <a:t>option</a:t>
            </a:r>
            <a:r>
              <a:rPr lang="de-DE" dirty="0">
                <a:sym typeface="Wingdings" panose="05000000000000000000" pitchFamily="2" charset="2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75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8B87-6916-4D87-A2DA-DCBADC91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process</a:t>
            </a:r>
            <a:endParaRPr lang="en-DE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9EFF248-815D-48A6-88D1-982822E89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7" y="1084767"/>
            <a:ext cx="8429415" cy="54271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98B1E-2C74-484F-AA5C-2A6E4FE81C4D}"/>
              </a:ext>
            </a:extLst>
          </p:cNvPr>
          <p:cNvSpPr txBox="1"/>
          <p:nvPr/>
        </p:nvSpPr>
        <p:spPr>
          <a:xfrm>
            <a:off x="5783860" y="272955"/>
            <a:ext cx="61180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400" dirty="0"/>
              <a:t>Data </a:t>
            </a:r>
            <a:r>
              <a:rPr lang="de-DE" sz="2400" dirty="0" err="1"/>
              <a:t>Scientists</a:t>
            </a:r>
            <a:r>
              <a:rPr lang="de-DE" sz="2400" dirty="0"/>
              <a:t> </a:t>
            </a:r>
            <a:r>
              <a:rPr lang="de-DE" sz="2400" dirty="0" err="1"/>
              <a:t>writes</a:t>
            </a:r>
            <a:r>
              <a:rPr lang="de-DE" sz="2400" dirty="0"/>
              <a:t> </a:t>
            </a:r>
            <a:r>
              <a:rPr lang="de-DE" sz="2400" dirty="0" err="1"/>
              <a:t>Jupyter</a:t>
            </a:r>
            <a:r>
              <a:rPr lang="de-DE" sz="2400" dirty="0"/>
              <a:t> Notebook</a:t>
            </a:r>
          </a:p>
          <a:p>
            <a:pPr marL="342900" indent="-342900">
              <a:buAutoNum type="arabicPeriod"/>
            </a:pPr>
            <a:r>
              <a:rPr lang="de-DE" sz="2400" dirty="0" err="1"/>
              <a:t>Commits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branch</a:t>
            </a:r>
            <a:r>
              <a:rPr lang="de-DE" sz="2400" dirty="0"/>
              <a:t> in </a:t>
            </a:r>
            <a:r>
              <a:rPr lang="de-DE" sz="2400" dirty="0" err="1"/>
              <a:t>special</a:t>
            </a:r>
            <a:r>
              <a:rPr lang="de-DE" sz="2400" dirty="0"/>
              <a:t> </a:t>
            </a:r>
            <a:r>
              <a:rPr lang="de-DE" sz="2400" dirty="0" err="1"/>
              <a:t>Git</a:t>
            </a:r>
            <a:r>
              <a:rPr lang="de-DE" sz="2400" dirty="0"/>
              <a:t> </a:t>
            </a:r>
            <a:r>
              <a:rPr lang="de-DE" sz="2400" dirty="0" err="1"/>
              <a:t>repo</a:t>
            </a:r>
            <a:endParaRPr lang="de-DE" sz="2400" dirty="0"/>
          </a:p>
          <a:p>
            <a:pPr marL="342900" indent="-342900">
              <a:buAutoNum type="arabicPeriod"/>
            </a:pPr>
            <a:r>
              <a:rPr lang="de-DE" sz="2400" dirty="0" err="1"/>
              <a:t>Function</a:t>
            </a:r>
            <a:r>
              <a:rPr lang="de-DE" sz="2400" dirty="0"/>
              <a:t> </a:t>
            </a:r>
            <a:r>
              <a:rPr lang="de-DE" sz="2400" dirty="0" err="1"/>
              <a:t>triggered</a:t>
            </a:r>
            <a:r>
              <a:rPr lang="de-DE" sz="2400" dirty="0"/>
              <a:t> (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daily</a:t>
            </a:r>
            <a:r>
              <a:rPr lang="de-DE" sz="2400" dirty="0"/>
              <a:t> </a:t>
            </a:r>
            <a:r>
              <a:rPr lang="de-DE" sz="2400" dirty="0" err="1"/>
              <a:t>load</a:t>
            </a:r>
            <a:r>
              <a:rPr lang="de-DE" sz="2400" dirty="0"/>
              <a:t> e.g.)</a:t>
            </a:r>
          </a:p>
          <a:p>
            <a:pPr marL="342900" indent="-342900">
              <a:buAutoNum type="arabicPeriod"/>
            </a:pPr>
            <a:r>
              <a:rPr lang="de-DE" sz="2400" dirty="0"/>
              <a:t>Look </a:t>
            </a:r>
            <a:r>
              <a:rPr lang="de-DE" sz="2400" dirty="0" err="1"/>
              <a:t>up</a:t>
            </a:r>
            <a:r>
              <a:rPr lang="de-DE" sz="2400" dirty="0"/>
              <a:t> </a:t>
            </a:r>
            <a:r>
              <a:rPr lang="de-DE" sz="2400" dirty="0" err="1"/>
              <a:t>active</a:t>
            </a:r>
            <a:r>
              <a:rPr lang="de-DE" sz="2400" dirty="0"/>
              <a:t> </a:t>
            </a:r>
            <a:r>
              <a:rPr lang="de-DE" sz="2400" dirty="0" err="1"/>
              <a:t>notebooks</a:t>
            </a:r>
            <a:r>
              <a:rPr lang="de-DE" sz="2400" dirty="0"/>
              <a:t> in DB </a:t>
            </a:r>
          </a:p>
          <a:p>
            <a:pPr marL="342900" indent="-342900">
              <a:buAutoNum type="arabicPeriod"/>
            </a:pPr>
            <a:r>
              <a:rPr lang="de-DE" sz="2400" dirty="0"/>
              <a:t>Pull Notebook and requirements.txt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Git</a:t>
            </a:r>
            <a:endParaRPr lang="de-DE" sz="2400" dirty="0"/>
          </a:p>
          <a:p>
            <a:pPr marL="342900" indent="-342900">
              <a:buAutoNum type="arabicPeriod"/>
            </a:pPr>
            <a:r>
              <a:rPr lang="de-DE" sz="2400" dirty="0" err="1"/>
              <a:t>Install</a:t>
            </a:r>
            <a:r>
              <a:rPr lang="de-DE" sz="2400" dirty="0"/>
              <a:t> </a:t>
            </a:r>
            <a:r>
              <a:rPr lang="de-DE" sz="2400" dirty="0" err="1"/>
              <a:t>requirements</a:t>
            </a:r>
            <a:endParaRPr lang="de-DE" sz="2400" dirty="0"/>
          </a:p>
          <a:p>
            <a:pPr marL="342900" indent="-342900">
              <a:buAutoNum type="arabicPeriod"/>
            </a:pPr>
            <a:r>
              <a:rPr lang="de-DE" sz="2400" dirty="0"/>
              <a:t>Execute Notebook</a:t>
            </a:r>
          </a:p>
          <a:p>
            <a:pPr marL="342900" indent="-342900">
              <a:buAutoNum type="arabicPeriod"/>
            </a:pPr>
            <a:r>
              <a:rPr lang="de-DE" sz="2400" dirty="0"/>
              <a:t>Save </a:t>
            </a:r>
            <a:r>
              <a:rPr lang="de-DE" sz="2400" dirty="0" err="1"/>
              <a:t>results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DB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27920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1004-0BAC-409F-9335-D74B8EB9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6AAEA0E-8D8D-4FC5-ACA5-5C5CA5C7E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07458"/>
            <a:ext cx="12195242" cy="8130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A1483-D1FA-43CC-8BB1-E542F0595794}"/>
              </a:ext>
            </a:extLst>
          </p:cNvPr>
          <p:cNvSpPr txBox="1"/>
          <p:nvPr/>
        </p:nvSpPr>
        <p:spPr>
          <a:xfrm>
            <a:off x="2322147" y="2497976"/>
            <a:ext cx="75477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 b="1" dirty="0">
                <a:solidFill>
                  <a:schemeClr val="bg1"/>
                </a:solidFill>
              </a:rPr>
              <a:t>CODE TIME!</a:t>
            </a:r>
            <a:endParaRPr lang="en-DE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4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475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Lato</vt:lpstr>
      <vt:lpstr>Montserrat</vt:lpstr>
      <vt:lpstr>Segoe UI Light</vt:lpstr>
      <vt:lpstr>Segoe UI Semilight</vt:lpstr>
      <vt:lpstr>Wingdings</vt:lpstr>
      <vt:lpstr>Office Theme</vt:lpstr>
      <vt:lpstr>Running Jupyter Notebooks automagically in the cloud</vt:lpstr>
      <vt:lpstr>Disclaimer</vt:lpstr>
      <vt:lpstr>Basics for the Non-DataScientists I</vt:lpstr>
      <vt:lpstr>Basics for the Non-DataScientists II</vt:lpstr>
      <vt:lpstr>Consequences</vt:lpstr>
      <vt:lpstr>An introduction</vt:lpstr>
      <vt:lpstr>The need</vt:lpstr>
      <vt:lpstr>The process</vt:lpstr>
      <vt:lpstr>PowerPoint Presentation</vt:lpstr>
      <vt:lpstr>Stack for execution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Kettner</dc:creator>
  <cp:lastModifiedBy>Benjamin Kettner</cp:lastModifiedBy>
  <cp:revision>112</cp:revision>
  <dcterms:created xsi:type="dcterms:W3CDTF">2015-01-19T21:20:04Z</dcterms:created>
  <dcterms:modified xsi:type="dcterms:W3CDTF">2020-11-03T10:03:24Z</dcterms:modified>
</cp:coreProperties>
</file>