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ABD261-7DB4-49EF-9F80-2E13BCFCA1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6B0D42-CDCA-4663-8931-F799C8B0A9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A59560-47F5-4E53-9D68-2CB02A5A7F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8A90AC-1679-4E80-88DD-BB189B9ABE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B046CF-EEE3-4B80-9503-FB05A460F5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0F1F0B-A0F8-4ADE-B401-F2C2DD28E9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3FD920-E481-41A5-A991-B6DA208931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26F624-F0BE-4583-B735-4BF61C924C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F69C51-861B-4E6D-A516-CBE456094E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2443AE-B2D5-4DD9-AD7E-4D1F3CD50A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817EC2-C0E6-4F3D-93A9-C639278FA1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A18AE4-361B-435E-BDDA-06F35A0FB2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13B10BE-59F5-4A6C-9A62-A327EC2B795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13480"/>
            <a:ext cx="8868240" cy="2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Detection of Non-Gaussian Data in Mark5 (M5B) Files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577440"/>
            <a:ext cx="935352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The radio astronomy data stored in M5B files are Gaussian white noise. Channel data streams are 4-level quantized to have only 2 binary digits per sample.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0000"/>
                </a:solidFill>
                <a:latin typeface="Arial"/>
                <a:ea typeface="Noto Sans CJK SC"/>
              </a:rPr>
              <a:t>Problem: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detect damaged fragments with non-Gaussian distribution. Do it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before the correlation on GPU because of high data volumes.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a933"/>
                </a:solidFill>
                <a:latin typeface="Arial"/>
              </a:rPr>
              <a:t>Solution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: estimating quantization thresholds from data may indicate non-Gaussianity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56600" y="3553920"/>
            <a:ext cx="2286000" cy="171648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 rot="21591000">
            <a:off x="5287680" y="3399120"/>
            <a:ext cx="4691160" cy="204480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5558400" y="1276200"/>
            <a:ext cx="4417560" cy="183168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533160" y="1396800"/>
            <a:ext cx="1688040" cy="142272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5"/>
          <a:stretch/>
        </p:blipFill>
        <p:spPr>
          <a:xfrm>
            <a:off x="2873160" y="2109960"/>
            <a:ext cx="513720" cy="25668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6"/>
          <a:stretch/>
        </p:blipFill>
        <p:spPr>
          <a:xfrm>
            <a:off x="1644840" y="2067120"/>
            <a:ext cx="2970720" cy="34236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7"/>
          <a:stretch/>
        </p:blipFill>
        <p:spPr>
          <a:xfrm>
            <a:off x="2057400" y="2088000"/>
            <a:ext cx="2931120" cy="34236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228600" y="1022760"/>
            <a:ext cx="249840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" spc="-1" strike="noStrike">
                <a:solidFill>
                  <a:srgbClr val="000000"/>
                </a:solidFill>
                <a:latin typeface="Arial"/>
              </a:rPr>
              <a:t>1. Data quantization uses 3 thresholds, -</a:t>
            </a:r>
            <a:r>
              <a:rPr b="0" i="1" lang="en-US" sz="600" spc="-1" strike="noStrike">
                <a:solidFill>
                  <a:srgbClr val="000000"/>
                </a:solidFill>
                <a:latin typeface="Arial"/>
                <a:ea typeface="Arial"/>
              </a:rPr>
              <a:t>θ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  <a:ea typeface="Noto Sans CJK SC"/>
              </a:rPr>
              <a:t>, </a:t>
            </a:r>
            <a:r>
              <a:rPr b="0" i="1" lang="en-US" sz="600" spc="-1" strike="noStrike">
                <a:solidFill>
                  <a:srgbClr val="000000"/>
                </a:solidFill>
                <a:latin typeface="Arial"/>
                <a:ea typeface="Noto Sans CJK SC"/>
              </a:rPr>
              <a:t>0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  <a:ea typeface="Noto Sans CJK SC"/>
              </a:rPr>
              <a:t>, +</a:t>
            </a:r>
            <a:r>
              <a:rPr b="0" i="1" lang="en-US" sz="600" spc="-1" strike="noStrike">
                <a:solidFill>
                  <a:srgbClr val="000000"/>
                </a:solidFill>
                <a:latin typeface="Arial"/>
                <a:ea typeface="Arial"/>
              </a:rPr>
              <a:t>θ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</a:rPr>
              <a:t>, so 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</a:rPr>
              <a:t>the only statistics are quantiles, </a:t>
            </a:r>
            <a:r>
              <a:rPr b="0" i="1" lang="en-US" sz="6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i="1" lang="en-US" sz="600" spc="-1" strike="noStrike" baseline="-8000">
                <a:solidFill>
                  <a:srgbClr val="000000"/>
                </a:solidFill>
                <a:latin typeface="Arial"/>
              </a:rPr>
              <a:t>0</a:t>
            </a:r>
            <a:r>
              <a:rPr b="0" i="1" lang="en-US" sz="600" spc="-1" strike="noStrike">
                <a:solidFill>
                  <a:srgbClr val="000000"/>
                </a:solidFill>
                <a:latin typeface="Arial"/>
              </a:rPr>
              <a:t>, Q</a:t>
            </a:r>
            <a:r>
              <a:rPr b="0" i="1" lang="en-US" sz="600" spc="-1" strike="noStrike" baseline="-8000">
                <a:solidFill>
                  <a:srgbClr val="000000"/>
                </a:solidFill>
                <a:latin typeface="Arial"/>
              </a:rPr>
              <a:t>1</a:t>
            </a:r>
            <a:r>
              <a:rPr b="0" i="1" lang="en-US" sz="600" spc="-1" strike="noStrike">
                <a:solidFill>
                  <a:srgbClr val="000000"/>
                </a:solidFill>
                <a:latin typeface="Arial"/>
              </a:rPr>
              <a:t>, Q</a:t>
            </a:r>
            <a:r>
              <a:rPr b="0" i="1" lang="en-US" sz="600" spc="-1" strike="noStrike" baseline="-8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</a:rPr>
              <a:t>, and </a:t>
            </a:r>
            <a:r>
              <a:rPr b="0" i="1" lang="en-US" sz="6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i="1" lang="en-US" sz="600" spc="-1" strike="noStrike" baseline="-8000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</a:rPr>
              <a:t>the quantities of data that fall into intervals (including 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</a:rPr>
              <a:t>infinities) between them.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8"/>
          <a:stretch/>
        </p:blipFill>
        <p:spPr>
          <a:xfrm>
            <a:off x="2310120" y="1371600"/>
            <a:ext cx="3079080" cy="334080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2658600" y="1027800"/>
            <a:ext cx="1913400" cy="34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" spc="-1" strike="noStrike">
                <a:solidFill>
                  <a:srgbClr val="000000"/>
                </a:solidFill>
                <a:latin typeface="Arial"/>
                <a:ea typeface="Unifont"/>
              </a:rPr>
              <a:t>2. Below one can see the limitations on q-threshold values. The four 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  <a:ea typeface="Unifont"/>
              </a:rPr>
              <a:t>red bars show relative values or the standard Normal probability 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  <a:ea typeface="Unifont"/>
              </a:rPr>
              <a:t>density function.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28600" y="2889000"/>
            <a:ext cx="1888920" cy="51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" spc="-1" strike="noStrike">
                <a:solidFill>
                  <a:srgbClr val="000000"/>
                </a:solidFill>
                <a:latin typeface="Arial"/>
                <a:ea typeface="Unifont"/>
              </a:rPr>
              <a:t>3. The q-thresholds are not strictly specified and can be varied during operation. It is possible to find the optimal </a:t>
            </a:r>
            <a:r>
              <a:rPr b="0" i="1" lang="en-US" sz="600" spc="-1" strike="noStrike">
                <a:solidFill>
                  <a:srgbClr val="000000"/>
                </a:solidFill>
                <a:latin typeface="Arial"/>
                <a:ea typeface="Arial"/>
              </a:rPr>
              <a:t>θ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  <a:ea typeface="Unifont"/>
              </a:rPr>
              <a:t> that minimizes the error between the standard Normal quantiles and those from data:   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9"/>
          <a:stretch/>
        </p:blipFill>
        <p:spPr>
          <a:xfrm>
            <a:off x="875160" y="3295080"/>
            <a:ext cx="725040" cy="25884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5486400" y="988200"/>
            <a:ext cx="4343400" cy="17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" spc="-1" strike="noStrike">
                <a:solidFill>
                  <a:srgbClr val="000000"/>
                </a:solidFill>
                <a:latin typeface="Arial"/>
                <a:ea typeface="Unifont"/>
              </a:rPr>
              <a:t>4. Two examples of finding the optimal q-threshold. The bars give values of quantiles: blue – Normal, yellow – M5B data.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8060400" y="1152000"/>
            <a:ext cx="1769400" cy="2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" spc="-1" strike="noStrike">
                <a:solidFill>
                  <a:srgbClr val="ff0000"/>
                </a:solidFill>
                <a:latin typeface="Arial"/>
                <a:ea typeface="Unifont"/>
              </a:rPr>
              <a:t>GARBAGE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Unifont"/>
              </a:rPr>
              <a:t> (Uniform distribution?)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972760" y="1152360"/>
            <a:ext cx="1859040" cy="21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" spc="-1" strike="noStrike">
                <a:solidFill>
                  <a:srgbClr val="00a933"/>
                </a:solidFill>
                <a:latin typeface="Arial"/>
                <a:ea typeface="Unifont"/>
              </a:rPr>
              <a:t>Good data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Unifont"/>
              </a:rPr>
              <a:t>  (Normal distribution)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486400" y="3108960"/>
            <a:ext cx="4343400" cy="17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" spc="-1" strike="noStrike">
                <a:solidFill>
                  <a:srgbClr val="000000"/>
                </a:solidFill>
                <a:latin typeface="Arial"/>
                <a:ea typeface="Unifont"/>
              </a:rPr>
              <a:t>5. </a:t>
            </a:r>
            <a:r>
              <a:rPr b="1" lang="en-US" sz="600" spc="-1" strike="noStrike">
                <a:solidFill>
                  <a:srgbClr val="00a933"/>
                </a:solidFill>
                <a:latin typeface="Arial"/>
                <a:ea typeface="Unifont"/>
              </a:rPr>
              <a:t>SOLUTION</a:t>
            </a:r>
            <a:r>
              <a:rPr b="0" lang="en-US" sz="600" spc="-1" strike="noStrike">
                <a:solidFill>
                  <a:srgbClr val="00a933"/>
                </a:solidFill>
                <a:latin typeface="Arial"/>
                <a:ea typeface="Unifont"/>
              </a:rPr>
              <a:t>.</a:t>
            </a:r>
            <a:r>
              <a:rPr b="0" lang="en-US" sz="600" spc="-1" strike="noStrike">
                <a:solidFill>
                  <a:srgbClr val="000000"/>
                </a:solidFill>
                <a:latin typeface="Arial"/>
                <a:ea typeface="Unifont"/>
              </a:rPr>
              <a:t> Statistics of optimal q-threshold estimates. One threshold is found for each 2500 samples in one channel.  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5936760" y="3240720"/>
            <a:ext cx="1378440" cy="2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" spc="-1" strike="noStrike">
                <a:solidFill>
                  <a:srgbClr val="00a933"/>
                </a:solidFill>
                <a:latin typeface="Arial"/>
                <a:ea typeface="Unifont"/>
              </a:rPr>
              <a:t>Good data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Unifont"/>
              </a:rPr>
              <a:t>  (</a:t>
            </a: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θ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 &gt; 0.67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Unifont"/>
              </a:rPr>
              <a:t>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772400" y="3243600"/>
            <a:ext cx="2057400" cy="20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" spc="-1" strike="noStrike">
                <a:solidFill>
                  <a:srgbClr val="ff0000"/>
                </a:solidFill>
                <a:latin typeface="Arial"/>
                <a:ea typeface="Unifont"/>
              </a:rPr>
              <a:t>Bad, non-Gaussian data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Unifont"/>
              </a:rPr>
              <a:t>  (</a:t>
            </a: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θ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 &gt; 0.67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Unifont"/>
              </a:rPr>
              <a:t>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Application>LibreOffice/7.4.2.3$Linux_X86_64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2022-12-18T20:43:34Z</dcterms:created>
  <dc:creator/>
  <dc:description/>
  <dc:language>en-US</dc:language>
  <cp:lastModifiedBy/>
  <dcterms:modified xsi:type="dcterms:W3CDTF">2022-12-19T21:10:16Z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