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Droid Serif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FCF9A6F-2F5D-4FD7-8EF4-E9712C1519DB}">
  <a:tblStyle styleId="{DFCF9A6F-2F5D-4FD7-8EF4-E9712C1519D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DroidSerif-bold.fntdata"/><Relationship Id="rId12" Type="http://schemas.openxmlformats.org/officeDocument/2006/relationships/slide" Target="slides/slide7.xml"/><Relationship Id="rId34" Type="http://schemas.openxmlformats.org/officeDocument/2006/relationships/font" Target="fonts/DroidSerif-regular.fntdata"/><Relationship Id="rId15" Type="http://schemas.openxmlformats.org/officeDocument/2006/relationships/slide" Target="slides/slide10.xml"/><Relationship Id="rId37" Type="http://schemas.openxmlformats.org/officeDocument/2006/relationships/font" Target="fonts/DroidSerif-boldItalic.fntdata"/><Relationship Id="rId14" Type="http://schemas.openxmlformats.org/officeDocument/2006/relationships/slide" Target="slides/slide9.xml"/><Relationship Id="rId36" Type="http://schemas.openxmlformats.org/officeDocument/2006/relationships/font" Target="fonts/DroidSerif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0" i="0" sz="4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0" i="0" sz="4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0" i="0" sz="4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0" i="0" sz="4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0" i="0" sz="40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0" i="0" sz="4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0" i="0" sz="4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1" i="0" sz="2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1" i="0" sz="20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1" i="0" sz="18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1" i="0" sz="16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1" i="0" sz="16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1" i="0" sz="2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1" i="0" sz="20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1" i="0" sz="18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1" i="0" sz="16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1" i="0" sz="16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4" type="body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0" i="0" sz="4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1" i="0" sz="20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0" i="0" sz="1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0" i="0" sz="12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0" i="0" sz="10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0" i="0" sz="9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0" i="0" sz="9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1" i="0" sz="20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1" name="Shape 4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0" i="0" sz="32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0" i="0" sz="28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0" i="0" sz="2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0" i="0" sz="20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0" i="0" sz="20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0" i="0" sz="1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0" i="0" sz="12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0" i="0" sz="10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0" i="0" sz="9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0" i="0" sz="9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Font typeface="Arial"/>
              <a:buNone/>
              <a:defRPr b="0" i="0" sz="4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Shape 12"/>
          <p:cNvSpPr txBox="1"/>
          <p:nvPr/>
        </p:nvSpPr>
        <p:spPr>
          <a:xfrm>
            <a:off x="5334000" y="6248400"/>
            <a:ext cx="358139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WEST VIRGINIA UNIVERSITY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DEPT NAME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gwtaylor/theano-rnn" TargetMode="External"/><Relationship Id="rId4" Type="http://schemas.openxmlformats.org/officeDocument/2006/relationships/hyperlink" Target="http://www.wildml.com/2015/09/recurrent-neural-networks-tutorial-part-1-introduction-to-rnns/" TargetMode="External"/><Relationship Id="rId5" Type="http://schemas.openxmlformats.org/officeDocument/2006/relationships/hyperlink" Target="http://www.wildml.com/2015/09/recurrent-neural-networks-tutorial-part-1-introduction-to-rnns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Relationship Id="rId4" Type="http://schemas.openxmlformats.org/officeDocument/2006/relationships/image" Target="../media/image0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jpg"/><Relationship Id="rId4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81500" y="99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>
                <a:solidFill>
                  <a:srgbClr val="F0B31C"/>
                </a:solidFill>
              </a:rPr>
              <a:t>Final Project: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>
                <a:solidFill>
                  <a:srgbClr val="F0B31C"/>
                </a:solidFill>
              </a:rPr>
              <a:t>Weather Forecasting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474125" y="3957500"/>
            <a:ext cx="4778100" cy="134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Mohamad Aljazaery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Ahmed Cheikh Sidiya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Mohammad Reza Khalghani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6470250" y="4034225"/>
            <a:ext cx="2885699" cy="134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No. 3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Pre-processing the data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17375" y="914400"/>
            <a:ext cx="8229600" cy="4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rgbClr val="25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-US" sz="2800" u="none" cap="none" strike="noStrike">
                <a:solidFill>
                  <a:srgbClr val="25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Aggregating the airports (Clustering Method)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 target: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Magnifying the data with the other airports close to each other in terms of geographical position (It is supposed that these airports have similar climate pattern).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850900" lvl="2" rtl="0">
              <a:spcBef>
                <a:spcPts val="560"/>
              </a:spcBef>
              <a:buClr>
                <a:srgbClr val="254061"/>
              </a:buClr>
              <a:buSzPct val="100000"/>
              <a:buFont typeface="Times New Roman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 methodology: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K-means</a:t>
            </a:r>
          </a:p>
          <a:p>
            <a:pPr indent="0" lvl="0" marL="0" rtl="0">
              <a:spcBef>
                <a:spcPts val="56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Times New Roman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 dimensions for this clustering: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Latitude and Longitude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Times New Roman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 number of clusters: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20 clusters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5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Pre-processing the data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17375" y="914400"/>
            <a:ext cx="9026700" cy="4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rgbClr val="25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-US" sz="2800" u="none" cap="none" strike="noStrike">
                <a:solidFill>
                  <a:srgbClr val="25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Aggregating the airports (Clustering Method)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5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600" y="1397600"/>
            <a:ext cx="7126275" cy="48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197625" y="2558075"/>
            <a:ext cx="7161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4800">
                <a:solidFill>
                  <a:srgbClr val="F0B31C"/>
                </a:solidFill>
                <a:latin typeface="Calibri"/>
                <a:ea typeface="Calibri"/>
                <a:cs typeface="Calibri"/>
                <a:sym typeface="Calibri"/>
              </a:rPr>
              <a:t>Experiments for validation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187200" y="1092200"/>
            <a:ext cx="8769600" cy="5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Noto Sans Symbols"/>
              <a:buChar char="❑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Experiment Conditions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Times New Roman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Fixed parameters: </a:t>
            </a:r>
          </a:p>
          <a:p>
            <a:pPr indent="-3556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Activation function: tanh</a:t>
            </a:r>
          </a:p>
          <a:p>
            <a:pPr indent="-330200" lvl="1" marL="1371600" rtl="0">
              <a:spcBef>
                <a:spcPts val="560"/>
              </a:spcBef>
              <a:buSzPct val="100000"/>
              <a:buFont typeface="Times New Roman"/>
            </a:pPr>
            <a:r>
              <a:rPr lang="en-US" sz="1600"/>
              <a:t>TESTING_PERCENTAGE: 10</a:t>
            </a:r>
          </a:p>
          <a:p>
            <a:pPr indent="-3556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600 Epoch training 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Variable Parameters :</a:t>
            </a:r>
          </a:p>
          <a:p>
            <a:pPr indent="-3556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Hidden Layers : 10 </a:t>
            </a:r>
          </a:p>
          <a:p>
            <a:pPr indent="-3556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Normalization: zscore</a:t>
            </a:r>
          </a:p>
          <a:p>
            <a:pPr indent="-3556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Features : All</a:t>
            </a:r>
          </a:p>
          <a:p>
            <a:pPr indent="-3556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Past Days : 7 days</a:t>
            </a:r>
          </a:p>
          <a:p>
            <a:pPr indent="-3556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Segmentations: clustering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5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457200" y="196800"/>
            <a:ext cx="8229600" cy="620700"/>
          </a:xfrm>
          <a:prstGeom prst="rect">
            <a:avLst/>
          </a:prstGeom>
          <a:noFill/>
          <a:ln cap="flat" cmpd="sng" w="9525">
            <a:solidFill>
              <a:srgbClr val="434343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Experiments For Validation</a:t>
            </a:r>
          </a:p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sz="24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187200" y="1092200"/>
            <a:ext cx="8769600" cy="5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Noto Sans Symbols"/>
              <a:buChar char="❑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Experiment Conditions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Times New Roman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Error Calculation 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 Maximum and Minimum Temperature, the following formula is used: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5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457200" y="196800"/>
            <a:ext cx="8229600" cy="620700"/>
          </a:xfrm>
          <a:prstGeom prst="rect">
            <a:avLst/>
          </a:prstGeom>
          <a:noFill/>
          <a:ln cap="flat" cmpd="sng" w="9525">
            <a:solidFill>
              <a:srgbClr val="434343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Experiments For Validation</a:t>
            </a:r>
          </a:p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sz="24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887" y="3584408"/>
            <a:ext cx="3356225" cy="125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187200" y="421875"/>
            <a:ext cx="8769600" cy="55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Noto Sans Symbols"/>
              <a:buChar char="❑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3-1) Experiment Conditions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1) Normalization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5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457200" y="196800"/>
            <a:ext cx="8229600" cy="620700"/>
          </a:xfrm>
          <a:prstGeom prst="rect">
            <a:avLst/>
          </a:prstGeom>
          <a:noFill/>
          <a:ln cap="flat" cmpd="sng" w="9525">
            <a:solidFill>
              <a:srgbClr val="434343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Experiments For Validation</a:t>
            </a:r>
          </a:p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sz="24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451725" y="854350"/>
            <a:ext cx="545100" cy="862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3690900" y="884625"/>
            <a:ext cx="21021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-US"/>
              <a:t>Z-score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  2)   MinMax 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00" y="1717150"/>
            <a:ext cx="8666148" cy="42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263400" y="406400"/>
            <a:ext cx="8769600" cy="5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Noto Sans Symbols"/>
              <a:buChar char="❑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Experiment Conditions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2) The number of hidden layers:  # 1, 5, 10, 20, and 25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5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457200" y="196800"/>
            <a:ext cx="8229600" cy="620700"/>
          </a:xfrm>
          <a:prstGeom prst="rect">
            <a:avLst/>
          </a:prstGeom>
          <a:noFill/>
          <a:ln cap="flat" cmpd="sng" w="9525">
            <a:solidFill>
              <a:srgbClr val="434343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Experiments For Validation</a:t>
            </a:r>
          </a:p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sz="24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00" y="1535000"/>
            <a:ext cx="8769599" cy="44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187200" y="635000"/>
            <a:ext cx="8769600" cy="5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Noto Sans Symbols"/>
              <a:buChar char="❑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Experiment Conditions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3)The number of selected attributes: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# 2, 6, 12 and 18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5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457200" y="-108000"/>
            <a:ext cx="8229600" cy="620700"/>
          </a:xfrm>
          <a:prstGeom prst="rect">
            <a:avLst/>
          </a:prstGeom>
          <a:noFill/>
          <a:ln cap="flat" cmpd="sng" w="9525">
            <a:solidFill>
              <a:srgbClr val="434343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Experiments For Validation</a:t>
            </a:r>
          </a:p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sz="24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887" y="3584408"/>
            <a:ext cx="3356225" cy="125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200" y="1676600"/>
            <a:ext cx="8769601" cy="43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6238350" y="711200"/>
            <a:ext cx="388200" cy="965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6384000" y="654500"/>
            <a:ext cx="27600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#2: T_max &amp; </a:t>
            </a:r>
            <a:r>
              <a:rPr lang="en-US">
                <a:solidFill>
                  <a:schemeClr val="dk1"/>
                </a:solidFill>
              </a:rPr>
              <a:t>T_max 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#6: All Temperature attributes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# 12: All Temperature and wind and snow attributes and water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187200" y="442100"/>
            <a:ext cx="8769600" cy="5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Noto Sans Symbols"/>
              <a:buChar char="❑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Experiment Conditions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4) The number of selected past days 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#  4, 7, 10, 15  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5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457200" y="-108000"/>
            <a:ext cx="8229600" cy="620700"/>
          </a:xfrm>
          <a:prstGeom prst="rect">
            <a:avLst/>
          </a:prstGeom>
          <a:noFill/>
          <a:ln cap="flat" cmpd="sng" w="9525">
            <a:solidFill>
              <a:srgbClr val="434343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Experiments For Validation</a:t>
            </a:r>
          </a:p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sz="24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887" y="3584408"/>
            <a:ext cx="3356225" cy="125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75" y="1542625"/>
            <a:ext cx="8769601" cy="446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187200" y="442100"/>
            <a:ext cx="8769600" cy="5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Noto Sans Symbols"/>
              <a:buChar char="❑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Experiment Conditions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5) The type of aggregation: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Independent, Cluster, All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5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>
            <p:ph type="title"/>
          </p:nvPr>
        </p:nvSpPr>
        <p:spPr>
          <a:xfrm>
            <a:off x="457200" y="-108000"/>
            <a:ext cx="8229600" cy="620700"/>
          </a:xfrm>
          <a:prstGeom prst="rect">
            <a:avLst/>
          </a:prstGeom>
          <a:noFill/>
          <a:ln cap="flat" cmpd="sng" w="9525">
            <a:solidFill>
              <a:srgbClr val="434343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Experiments For Validation</a:t>
            </a:r>
          </a:p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sz="24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99" y="1525875"/>
            <a:ext cx="8682924" cy="448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3200391" y="1162032"/>
            <a:ext cx="5143500" cy="61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-Problem definition </a:t>
            </a: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- The proposed methodology </a:t>
            </a: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3199900" y="1821300"/>
            <a:ext cx="5853300" cy="61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Pre-processing the data</a:t>
            </a: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3124200" y="3456525"/>
            <a:ext cx="5143500" cy="256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Experiments for validation</a:t>
            </a: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3.1)</a:t>
            </a: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Experiments conditions</a:t>
            </a:r>
          </a:p>
          <a:p>
            <a:pPr indent="-342900" lvl="0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calculation</a:t>
            </a:r>
          </a:p>
          <a:p>
            <a:pPr indent="-342900" lvl="0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Default parameters</a:t>
            </a: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3.2) The results</a:t>
            </a:r>
          </a:p>
          <a:p>
            <a:pPr indent="-342900" lvl="0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Clarify</a:t>
            </a:r>
          </a:p>
          <a:p>
            <a:pPr indent="-342900" lvl="0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4) Evaluation</a:t>
            </a: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5) Conclusion</a:t>
            </a: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6) Future Works</a:t>
            </a:r>
          </a:p>
        </p:txBody>
      </p:sp>
      <p:sp>
        <p:nvSpPr>
          <p:cNvPr id="65" name="Shape 65"/>
          <p:cNvSpPr/>
          <p:nvPr/>
        </p:nvSpPr>
        <p:spPr>
          <a:xfrm>
            <a:off x="828616" y="726732"/>
            <a:ext cx="5143500" cy="61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0B31C"/>
              </a:buClr>
              <a:buSzPct val="25000"/>
              <a:buFont typeface="Calibri"/>
              <a:buNone/>
            </a:pPr>
            <a:r>
              <a:rPr b="1" i="0" lang="en-US" sz="3000" u="none" cap="none" strike="noStrike">
                <a:solidFill>
                  <a:srgbClr val="F0B31C"/>
                </a:solidFill>
                <a:latin typeface="Calibri"/>
                <a:ea typeface="Calibri"/>
                <a:cs typeface="Calibri"/>
                <a:sym typeface="Calibri"/>
              </a:rPr>
              <a:t>Contents:</a:t>
            </a:r>
          </a:p>
        </p:txBody>
      </p:sp>
      <p:sp>
        <p:nvSpPr>
          <p:cNvPr id="66" name="Shape 66"/>
          <p:cNvSpPr/>
          <p:nvPr/>
        </p:nvSpPr>
        <p:spPr>
          <a:xfrm>
            <a:off x="3199900" y="2145850"/>
            <a:ext cx="5853300" cy="813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-Handling the missing data</a:t>
            </a: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- Normalization</a:t>
            </a:r>
          </a:p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-Aggregating the airports (Clustering Method)</a:t>
            </a: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478100"/>
            <a:ext cx="82296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5200">
                <a:solidFill>
                  <a:srgbClr val="F0B31C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F0B31C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2075" y="1231375"/>
            <a:ext cx="7785600" cy="4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rPr b="1" lang="en-US" sz="1800"/>
              <a:t>Our Method: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40000"/>
            </a:pPr>
            <a:r>
              <a:rPr lang="en-US" sz="950">
                <a:solidFill>
                  <a:srgbClr val="222222"/>
                </a:solidFill>
                <a:highlight>
                  <a:srgbClr val="FFFFFF"/>
                </a:highlight>
              </a:rPr>
              <a:t>(</a:t>
            </a:r>
            <a:r>
              <a:rPr lang="en-US" sz="1400"/>
              <a:t>'Hidden Lyers ', 25)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</a:pPr>
            <a:r>
              <a:rPr lang="en-US" sz="1400"/>
              <a:t>('PAST_DAYS ', 10)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</a:pPr>
            <a:r>
              <a:rPr lang="en-US" sz="1400"/>
              <a:t>('TESTING_PERCENTAGE ', 10)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</a:pPr>
            <a:r>
              <a:rPr lang="en-US" sz="1400"/>
              <a:t>('Epochs Num ', 600)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</a:pPr>
            <a:r>
              <a:rPr lang="en-US" sz="1400"/>
              <a:t>('Normalization ', 'zcore')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</a:pPr>
            <a:r>
              <a:rPr lang="en-US" sz="1400"/>
              <a:t>ALL Features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</a:pPr>
            <a:r>
              <a:rPr lang="en-US" sz="1400"/>
              <a:t>Model for each airport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</a:pPr>
            <a:r>
              <a:rPr lang="en-US" sz="1400"/>
              <a:t>Activation function: tanh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rPr b="1" lang="en-US" sz="1800"/>
              <a:t>Linear Regression: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</a:pPr>
            <a:r>
              <a:rPr lang="en-US" sz="1400"/>
              <a:t>Input: All features of 10 days as input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</a:pPr>
            <a:r>
              <a:rPr lang="en-US" sz="1400"/>
              <a:t>Output: the next day temperature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</a:pPr>
            <a:r>
              <a:rPr lang="en-US" sz="1400"/>
              <a:t>All data &amp;&amp; independent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rPr b="1" lang="en-US" sz="1800"/>
              <a:t>Intellicast: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</a:pPr>
            <a:r>
              <a:rPr lang="en-US" sz="1400"/>
              <a:t>Over 100K testing data points</a:t>
            </a:r>
          </a:p>
          <a:p>
            <a:pPr indent="-342900" lvl="0" marL="8001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t/>
            </a:r>
            <a:endParaRPr sz="1400"/>
          </a:p>
          <a:p>
            <a:pPr indent="-342900" lvl="0" marL="8001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t/>
            </a:r>
            <a:endParaRPr sz="1400"/>
          </a:p>
          <a:p>
            <a:pPr indent="-6985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9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t/>
            </a:r>
            <a:endParaRPr sz="1400"/>
          </a:p>
          <a:p>
            <a:pPr indent="-342900" lvl="0" marL="8001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rPr lang="en-US" sz="1400"/>
              <a:t> </a:t>
            </a:r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417400" y="440425"/>
            <a:ext cx="8255400" cy="639600"/>
          </a:xfrm>
          <a:prstGeom prst="rect">
            <a:avLst/>
          </a:prstGeom>
          <a:noFill/>
          <a:ln cap="flat" cmpd="sng" w="9525">
            <a:solidFill>
              <a:srgbClr val="434343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</a:p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sz="24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152800" y="1231375"/>
            <a:ext cx="8784600" cy="4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5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x="417400" y="440425"/>
            <a:ext cx="8255400" cy="639600"/>
          </a:xfrm>
          <a:prstGeom prst="rect">
            <a:avLst/>
          </a:prstGeom>
          <a:noFill/>
          <a:ln cap="flat" cmpd="sng" w="9525">
            <a:solidFill>
              <a:srgbClr val="434343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</a:p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sz="24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00" y="838375"/>
            <a:ext cx="8255399" cy="509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7850"/>
            <a:ext cx="9144000" cy="589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934350"/>
            <a:ext cx="82296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4800">
                <a:solidFill>
                  <a:srgbClr val="F0B31C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F0B31C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rPr lang="en-US"/>
              <a:t>Conclusion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04800" y="914400"/>
            <a:ext cx="8458200" cy="4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508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Times New Roman"/>
              <a:buChar char="❑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RNN is much much better that Linear regression for time series forecasting</a:t>
            </a:r>
          </a:p>
          <a:p>
            <a:pPr indent="508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Times New Roman"/>
              <a:buChar char="❑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Clustering the data to 20 geographical clusters is not better than using each airports independently </a:t>
            </a:r>
          </a:p>
          <a:p>
            <a:pPr indent="508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Times New Roman"/>
              <a:buChar char="❑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Zscore normalization is better than minmax</a:t>
            </a:r>
          </a:p>
          <a:p>
            <a:pPr indent="508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Times New Roman"/>
              <a:buChar char="❑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Using all the features was helpful, although some features have high missing data percentage </a:t>
            </a:r>
          </a:p>
          <a:p>
            <a:pPr indent="-2921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540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540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540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5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934350"/>
            <a:ext cx="82296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4800">
                <a:solidFill>
                  <a:srgbClr val="F0B31C"/>
                </a:solidFill>
                <a:latin typeface="Calibri"/>
                <a:ea typeface="Calibri"/>
                <a:cs typeface="Calibri"/>
                <a:sym typeface="Calibri"/>
              </a:rPr>
              <a:t>Future Works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F0B31C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rPr lang="en-US"/>
              <a:t>Future Works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04800" y="914400"/>
            <a:ext cx="8458200" cy="4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508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Times New Roman"/>
              <a:buChar char="❑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 different numbers of clusters (increase)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508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Times New Roman"/>
              <a:buChar char="❑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 different activation functions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508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Times New Roman"/>
              <a:buChar char="❑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Models combination: Try average prediction from two different models (“clustered data” , “independent”)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 another dimension to the clustering method (i.e. considering 30 years normal temperature which can be extracted from the data)</a:t>
            </a:r>
          </a:p>
          <a:p>
            <a:pPr indent="-2921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540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540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540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5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57200" y="460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457200" y="1165700"/>
            <a:ext cx="8229600" cy="496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39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 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</a:rPr>
              <a:t>Jiawei Han, and Micheline Kamber, “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Data Mining: Concepts and Techniques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</a:rPr>
              <a:t>”, 3rd edition, 2000.</a:t>
            </a:r>
          </a:p>
          <a:p>
            <a:pPr indent="-139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139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000000"/>
                </a:solidFill>
              </a:rPr>
              <a:t>[2]    </a:t>
            </a:r>
            <a:r>
              <a:rPr lang="en-US" sz="1700" u="sng">
                <a:solidFill>
                  <a:schemeClr val="hlink"/>
                </a:solidFill>
                <a:hlinkClick r:id="rId3"/>
              </a:rPr>
              <a:t>https://github.com/gwtaylor/theano-rnn</a:t>
            </a:r>
          </a:p>
          <a:p>
            <a:pPr indent="-139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139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rPr lang="en-US" sz="1700">
                <a:solidFill>
                  <a:srgbClr val="000000"/>
                </a:solidFill>
              </a:rPr>
              <a:t>[3]    </a:t>
            </a:r>
            <a:r>
              <a:rPr lang="en-US" sz="1700" u="sng">
                <a:solidFill>
                  <a:schemeClr val="hlink"/>
                </a:solidFill>
                <a:hlinkClick r:id="rId4"/>
              </a:rPr>
              <a:t>http://www.wildml.com/2015/09/recurrent-neural-networks-tutorial-part-1</a:t>
            </a:r>
          </a:p>
          <a:p>
            <a:pPr indent="-139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-introduction-to-rnns/</a:t>
            </a:r>
          </a:p>
          <a:p>
            <a:pPr indent="-139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139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/>
        </p:nvSpPr>
        <p:spPr>
          <a:xfrm>
            <a:off x="296850" y="2271175"/>
            <a:ext cx="8550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6000">
                <a:solidFill>
                  <a:srgbClr val="F0B31C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rPr lang="en-US"/>
              <a:t>Introduction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04800" y="914400"/>
            <a:ext cx="8458200" cy="4749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Noto Sans Symbols"/>
              <a:buChar char="❑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Purpose:</a:t>
            </a:r>
          </a:p>
          <a:p>
            <a:pPr indent="-2921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5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Weather forecasting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based on data mining methodologies using 749 airports’ data related to weather from May 2015 to October 2015. </a:t>
            </a:r>
            <a:r>
              <a:rPr b="0" i="0" lang="en-US" sz="2000" u="none" cap="none" strike="noStrike">
                <a:solidFill>
                  <a:srgbClr val="25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  <a:p>
            <a:pPr indent="-292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2540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Noto Sans Symbols"/>
              <a:buChar char="❑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b="1" i="0" lang="en-US" sz="2800" u="none" cap="none" strike="noStrike">
                <a:solidFill>
                  <a:srgbClr val="25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indent="-2921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540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540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540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5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266250"/>
            <a:ext cx="7491824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568825"/>
            <a:ext cx="7491824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rPr>
              <a:t>Our Proposed Method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04800" y="914400"/>
            <a:ext cx="8458200" cy="4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50800" lvl="0" rtl="0">
              <a:spcBef>
                <a:spcPts val="0"/>
              </a:spcBef>
              <a:buClr>
                <a:srgbClr val="254061"/>
              </a:buClr>
              <a:buSzPct val="100000"/>
              <a:buFont typeface="Noto Sans Symbols"/>
              <a:buChar char="❑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Recurrent Neural Network (RNN):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>
                <a:solidFill>
                  <a:schemeClr val="dk1"/>
                </a:solidFill>
              </a:rPr>
              <a:t>The idea behind RNNs is to make use of sequential information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25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-2921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540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540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540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5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5227850" y="1503725"/>
            <a:ext cx="3836400" cy="3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00" y="2323212"/>
            <a:ext cx="7572375" cy="303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Shape 89"/>
          <p:cNvCxnSpPr/>
          <p:nvPr/>
        </p:nvCxnSpPr>
        <p:spPr>
          <a:xfrm flipH="1" rot="10800000">
            <a:off x="5033400" y="2822275"/>
            <a:ext cx="539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" name="Shape 90"/>
          <p:cNvCxnSpPr/>
          <p:nvPr/>
        </p:nvCxnSpPr>
        <p:spPr>
          <a:xfrm flipH="1" rot="10800000">
            <a:off x="6318700" y="2822225"/>
            <a:ext cx="674100" cy="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lang="en-US" sz="4800">
                <a:solidFill>
                  <a:srgbClr val="F0B31C"/>
                </a:solidFill>
                <a:latin typeface="Calibri"/>
                <a:ea typeface="Calibri"/>
                <a:cs typeface="Calibri"/>
                <a:sym typeface="Calibri"/>
              </a:rPr>
              <a:t>Pre-processing the data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Pre-processing the data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58650" y="752650"/>
            <a:ext cx="9026700" cy="4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rgbClr val="25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1)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Handling the missing data</a:t>
            </a:r>
          </a:p>
          <a:p>
            <a:pPr indent="-2921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Taking the average value of the data.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200000"/>
              <a:buFont typeface="Noto Sans Symbols"/>
              <a:buChar char="❑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graphicFrame>
        <p:nvGraphicFramePr>
          <p:cNvPr id="103" name="Shape 103"/>
          <p:cNvGraphicFramePr/>
          <p:nvPr/>
        </p:nvGraphicFramePr>
        <p:xfrm>
          <a:off x="660225" y="171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{DFCF9A6F-2F5D-4FD7-8EF4-E9712C1519DB}</a:tableStyleId>
              </a:tblPr>
              <a:tblGrid>
                <a:gridCol w="939650"/>
                <a:gridCol w="1212150"/>
                <a:gridCol w="1075900"/>
                <a:gridCol w="1075900"/>
                <a:gridCol w="1075900"/>
                <a:gridCol w="1075900"/>
                <a:gridCol w="1075900"/>
              </a:tblGrid>
              <a:tr h="6839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Attributes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temp_max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temp_min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temp_avg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temp_dep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temp_hdd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temp_cdd</a:t>
                      </a:r>
                    </a:p>
                  </a:txBody>
                  <a:tcPr marT="91425" marB="91425" marR="91425" marL="91425"/>
                </a:tc>
              </a:tr>
              <a:tr h="6839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Missing Data (%)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4" name="Shape 104"/>
          <p:cNvGraphicFramePr/>
          <p:nvPr/>
        </p:nvGraphicFramePr>
        <p:xfrm>
          <a:off x="660225" y="328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{DFCF9A6F-2F5D-4FD7-8EF4-E9712C1519DB}</a:tableStyleId>
              </a:tblPr>
              <a:tblGrid>
                <a:gridCol w="954800"/>
                <a:gridCol w="773125"/>
                <a:gridCol w="697425"/>
                <a:gridCol w="1151575"/>
                <a:gridCol w="1530075"/>
                <a:gridCol w="1590600"/>
                <a:gridCol w="894275"/>
              </a:tblGrid>
              <a:tr h="683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Attributes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water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Snow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snow_depth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wind_speed_avg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wind_speed_max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wind_dir</a:t>
                      </a:r>
                    </a:p>
                  </a:txBody>
                  <a:tcPr marT="91425" marB="91425" marR="91425" marL="91425"/>
                </a:tc>
              </a:tr>
              <a:tr h="6839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Missing Data (%)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5" name="Shape 105"/>
          <p:cNvGraphicFramePr/>
          <p:nvPr/>
        </p:nvGraphicFramePr>
        <p:xfrm>
          <a:off x="660225" y="476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{DFCF9A6F-2F5D-4FD7-8EF4-E9712C1519DB}</a:tableStyleId>
              </a:tblPr>
              <a:tblGrid>
                <a:gridCol w="954800"/>
                <a:gridCol w="1333250"/>
                <a:gridCol w="969925"/>
                <a:gridCol w="1015350"/>
                <a:gridCol w="1106175"/>
                <a:gridCol w="1075900"/>
                <a:gridCol w="1075900"/>
              </a:tblGrid>
              <a:tr h="683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Attributes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sunshine_min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sunshine_percent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sky_cover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weather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wind highest speed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wind highest dir</a:t>
                      </a:r>
                    </a:p>
                  </a:txBody>
                  <a:tcPr marT="91425" marB="91425" marR="91425" marL="91425"/>
                </a:tc>
              </a:tr>
              <a:tr h="683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Missing Data (%)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Pre-processing the data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04800" y="914400"/>
            <a:ext cx="8458200" cy="4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254061"/>
              </a:buClr>
              <a:buSzPct val="100000"/>
              <a:buFont typeface="Noto Sans Symbols"/>
              <a:buChar char="❑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Normalization: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25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-2921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540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540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540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5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5227850" y="1503725"/>
            <a:ext cx="3836400" cy="3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05925" y="1728550"/>
            <a:ext cx="8229600" cy="3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</a:rPr>
              <a:t>Normalizing the input values for RNN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200">
                <a:solidFill>
                  <a:schemeClr val="dk1"/>
                </a:solidFill>
              </a:rPr>
              <a:t>Speed up the learning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200">
                <a:solidFill>
                  <a:schemeClr val="dk1"/>
                </a:solidFill>
              </a:rPr>
              <a:t>Remove the dependence on measurement units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200">
                <a:solidFill>
                  <a:schemeClr val="dk1"/>
                </a:solidFill>
              </a:rPr>
              <a:t>Prevent weights from being overly adjusted due to the possible large magnitudes of measured predictor variable values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Pre-processing the data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17375" y="914400"/>
            <a:ext cx="9026700" cy="4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rgbClr val="25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2) Normalization</a:t>
            </a:r>
          </a:p>
          <a:p>
            <a:pPr indent="-2921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00000"/>
              <a:buFont typeface="Arial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Min-Max Normalization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71428"/>
              <a:buFont typeface="Arial"/>
              <a:buChar char="•"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71428"/>
              <a:buFont typeface="Arial"/>
              <a:buChar char="•"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4061"/>
              </a:buClr>
              <a:buSzPct val="142857"/>
              <a:buFont typeface="Arial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Z-score Normalization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750" y="2624125"/>
            <a:ext cx="6133685" cy="83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Shape 121"/>
          <p:cNvCxnSpPr/>
          <p:nvPr/>
        </p:nvCxnSpPr>
        <p:spPr>
          <a:xfrm flipH="1" rot="10800000">
            <a:off x="5937450" y="2618975"/>
            <a:ext cx="1329300" cy="2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2" name="Shape 122"/>
          <p:cNvSpPr txBox="1"/>
          <p:nvPr/>
        </p:nvSpPr>
        <p:spPr>
          <a:xfrm>
            <a:off x="7271225" y="2367425"/>
            <a:ext cx="11739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=-1</a:t>
            </a:r>
          </a:p>
        </p:txBody>
      </p:sp>
      <p:cxnSp>
        <p:nvCxnSpPr>
          <p:cNvPr id="123" name="Shape 123"/>
          <p:cNvCxnSpPr/>
          <p:nvPr/>
        </p:nvCxnSpPr>
        <p:spPr>
          <a:xfrm flipH="1" rot="10800000">
            <a:off x="3859725" y="2266775"/>
            <a:ext cx="32346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4" name="Shape 124"/>
          <p:cNvSpPr txBox="1"/>
          <p:nvPr/>
        </p:nvSpPr>
        <p:spPr>
          <a:xfrm>
            <a:off x="7195025" y="2003725"/>
            <a:ext cx="11739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=+1</a:t>
            </a:r>
          </a:p>
        </p:txBody>
      </p:sp>
      <p:sp>
        <p:nvSpPr>
          <p:cNvPr id="125" name="Shape 125"/>
          <p:cNvSpPr/>
          <p:nvPr/>
        </p:nvSpPr>
        <p:spPr>
          <a:xfrm>
            <a:off x="788075" y="3548050"/>
            <a:ext cx="7780200" cy="838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Why “-1”?          1) Proper for neural network       2) We had an attribute having negative values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675" y="5106828"/>
            <a:ext cx="1348891" cy="8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WVUBrand4x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