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77" r:id="rId4"/>
    <p:sldId id="279" r:id="rId5"/>
    <p:sldId id="280" r:id="rId6"/>
    <p:sldId id="263" r:id="rId7"/>
    <p:sldId id="267" r:id="rId8"/>
    <p:sldId id="271" r:id="rId9"/>
    <p:sldId id="278"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p:scale>
          <a:sx n="100" d="100"/>
          <a:sy n="100" d="100"/>
        </p:scale>
        <p:origin x="3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B2C13-1470-48E5-BA98-C7102552298E}" type="datetimeFigureOut">
              <a:rPr lang="en-US" smtClean="0"/>
              <a:t>8/25/2023</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2A10B-F0CE-42D9-AFBF-DC54C59BAE1B}" type="slidenum">
              <a:rPr lang="en-US" smtClean="0"/>
              <a:t>‹#›</a:t>
            </a:fld>
            <a:endParaRPr lang="en-US"/>
          </a:p>
        </p:txBody>
      </p:sp>
    </p:spTree>
    <p:extLst>
      <p:ext uri="{BB962C8B-B14F-4D97-AF65-F5344CB8AC3E}">
        <p14:creationId xmlns:p14="http://schemas.microsoft.com/office/powerpoint/2010/main" val="405405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0C9B12-F0C6-4818-BA61-CD9683F68A3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ADD0B505-E638-47DD-BD3D-90F46F135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9D51960C-A2FE-48F2-B21D-5C2B33F630C2}"/>
              </a:ext>
            </a:extLst>
          </p:cNvPr>
          <p:cNvSpPr>
            <a:spLocks noGrp="1"/>
          </p:cNvSpPr>
          <p:nvPr>
            <p:ph type="dt" sz="half" idx="10"/>
          </p:nvPr>
        </p:nvSpPr>
        <p:spPr>
          <a:xfrm>
            <a:off x="838199" y="6356350"/>
            <a:ext cx="1175535" cy="365125"/>
          </a:xfrm>
        </p:spPr>
        <p:txBody>
          <a:bodyPr/>
          <a:lstStyle/>
          <a:p>
            <a:fld id="{86DBFD7A-1B4D-4704-B762-76F7936E0CB5}" type="datetime3">
              <a:rPr lang="en-US" smtClean="0"/>
              <a:t>25 August 2023</a:t>
            </a:fld>
            <a:endParaRPr lang="en-US"/>
          </a:p>
        </p:txBody>
      </p:sp>
      <p:sp>
        <p:nvSpPr>
          <p:cNvPr id="5" name="바닥글 개체 틀 4">
            <a:extLst>
              <a:ext uri="{FF2B5EF4-FFF2-40B4-BE49-F238E27FC236}">
                <a16:creationId xmlns:a16="http://schemas.microsoft.com/office/drawing/2014/main" id="{C8CF5736-0A15-47E3-B020-FB72E84A15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슬라이드 번호 개체 틀 5">
            <a:extLst>
              <a:ext uri="{FF2B5EF4-FFF2-40B4-BE49-F238E27FC236}">
                <a16:creationId xmlns:a16="http://schemas.microsoft.com/office/drawing/2014/main" id="{87B2E047-D626-4AA9-B910-3DFBC0CB95D2}"/>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2812544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6F5E98-DD92-4C2D-ABB8-7702F64E920D}"/>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3FC1DABD-EA8F-40C6-A9A4-D20A074E8E1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868FF400-0427-4740-BA94-936FA5DD58BE}"/>
              </a:ext>
            </a:extLst>
          </p:cNvPr>
          <p:cNvSpPr>
            <a:spLocks noGrp="1"/>
          </p:cNvSpPr>
          <p:nvPr>
            <p:ph type="dt" sz="half" idx="10"/>
          </p:nvPr>
        </p:nvSpPr>
        <p:spPr/>
        <p:txBody>
          <a:bodyPr/>
          <a:lstStyle/>
          <a:p>
            <a:fld id="{A325373D-2C65-4FED-9F48-624267A1AE2D}" type="datetime3">
              <a:rPr lang="en-US" smtClean="0"/>
              <a:t>25 August 2023</a:t>
            </a:fld>
            <a:endParaRPr lang="en-US"/>
          </a:p>
        </p:txBody>
      </p:sp>
      <p:sp>
        <p:nvSpPr>
          <p:cNvPr id="5" name="바닥글 개체 틀 4">
            <a:extLst>
              <a:ext uri="{FF2B5EF4-FFF2-40B4-BE49-F238E27FC236}">
                <a16:creationId xmlns:a16="http://schemas.microsoft.com/office/drawing/2014/main" id="{6AB11CA1-1BD1-4592-B721-4F3A8ACB98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슬라이드 번호 개체 틀 5">
            <a:extLst>
              <a:ext uri="{FF2B5EF4-FFF2-40B4-BE49-F238E27FC236}">
                <a16:creationId xmlns:a16="http://schemas.microsoft.com/office/drawing/2014/main" id="{11FA5989-9695-4F79-A991-1DBC3F4BE939}"/>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136320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4667653-49E4-4615-894A-F0D3C219FD4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731F0FEB-7EDE-4998-8CF4-787ACE88B67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14CFC62-060B-41E4-A4F4-FC11111F435B}"/>
              </a:ext>
            </a:extLst>
          </p:cNvPr>
          <p:cNvSpPr>
            <a:spLocks noGrp="1"/>
          </p:cNvSpPr>
          <p:nvPr>
            <p:ph type="dt" sz="half" idx="10"/>
          </p:nvPr>
        </p:nvSpPr>
        <p:spPr/>
        <p:txBody>
          <a:bodyPr/>
          <a:lstStyle/>
          <a:p>
            <a:fld id="{1518AC5A-4D5C-4822-984D-B8A82A3AFE22}" type="datetime3">
              <a:rPr lang="en-US" smtClean="0"/>
              <a:t>25 August 2023</a:t>
            </a:fld>
            <a:endParaRPr lang="en-US"/>
          </a:p>
        </p:txBody>
      </p:sp>
      <p:sp>
        <p:nvSpPr>
          <p:cNvPr id="5" name="바닥글 개체 틀 4">
            <a:extLst>
              <a:ext uri="{FF2B5EF4-FFF2-40B4-BE49-F238E27FC236}">
                <a16:creationId xmlns:a16="http://schemas.microsoft.com/office/drawing/2014/main" id="{57709C51-5102-4FAF-8742-FABE1E46F7F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슬라이드 번호 개체 틀 5">
            <a:extLst>
              <a:ext uri="{FF2B5EF4-FFF2-40B4-BE49-F238E27FC236}">
                <a16:creationId xmlns:a16="http://schemas.microsoft.com/office/drawing/2014/main" id="{D10D57DA-1F99-4BFD-A8C1-77C063CEF27D}"/>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374506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B10D86-9420-4BE8-B6A5-7E017277BDA1}"/>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F1AA3ADA-0B7A-4268-92BD-7CFA5945F804}"/>
              </a:ext>
            </a:extLst>
          </p:cNvPr>
          <p:cNvSpPr>
            <a:spLocks noGrp="1"/>
          </p:cNvSpPr>
          <p:nvPr>
            <p:ph idx="1"/>
          </p:nvPr>
        </p:nvSpPr>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날짜 개체 틀 3">
            <a:extLst>
              <a:ext uri="{FF2B5EF4-FFF2-40B4-BE49-F238E27FC236}">
                <a16:creationId xmlns:a16="http://schemas.microsoft.com/office/drawing/2014/main" id="{413E1351-CC42-4FA8-AF09-238D6C629035}"/>
              </a:ext>
            </a:extLst>
          </p:cNvPr>
          <p:cNvSpPr>
            <a:spLocks noGrp="1"/>
          </p:cNvSpPr>
          <p:nvPr>
            <p:ph type="dt" sz="half" idx="10"/>
          </p:nvPr>
        </p:nvSpPr>
        <p:spPr/>
        <p:txBody>
          <a:bodyPr/>
          <a:lstStyle/>
          <a:p>
            <a:fld id="{26159597-4BFC-49BE-A8B4-D840A44993D1}" type="datetime3">
              <a:rPr lang="en-US" smtClean="0"/>
              <a:t>25 August 2023</a:t>
            </a:fld>
            <a:endParaRPr lang="en-US"/>
          </a:p>
        </p:txBody>
      </p:sp>
      <p:sp>
        <p:nvSpPr>
          <p:cNvPr id="5" name="바닥글 개체 틀 4">
            <a:extLst>
              <a:ext uri="{FF2B5EF4-FFF2-40B4-BE49-F238E27FC236}">
                <a16:creationId xmlns:a16="http://schemas.microsoft.com/office/drawing/2014/main" id="{D193350B-0289-40DE-95FB-D41ED4ECB1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슬라이드 번호 개체 틀 5">
            <a:extLst>
              <a:ext uri="{FF2B5EF4-FFF2-40B4-BE49-F238E27FC236}">
                <a16:creationId xmlns:a16="http://schemas.microsoft.com/office/drawing/2014/main" id="{5F919504-C299-4DDA-875F-E59D6113F285}"/>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11980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39A3AC-010D-4409-8DE6-DD6E9AB884F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05423069-41EA-47E7-8329-B0F73A580F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5C143C4-B056-4A63-9E9F-AD7915EC6BC2}"/>
              </a:ext>
            </a:extLst>
          </p:cNvPr>
          <p:cNvSpPr>
            <a:spLocks noGrp="1"/>
          </p:cNvSpPr>
          <p:nvPr>
            <p:ph type="dt" sz="half" idx="10"/>
          </p:nvPr>
        </p:nvSpPr>
        <p:spPr/>
        <p:txBody>
          <a:bodyPr/>
          <a:lstStyle/>
          <a:p>
            <a:fld id="{8D5A8A5B-7839-42BC-849D-A4C738BC1431}" type="datetime3">
              <a:rPr lang="en-US" smtClean="0"/>
              <a:t>25 August 2023</a:t>
            </a:fld>
            <a:endParaRPr lang="en-US"/>
          </a:p>
        </p:txBody>
      </p:sp>
      <p:sp>
        <p:nvSpPr>
          <p:cNvPr id="5" name="바닥글 개체 틀 4">
            <a:extLst>
              <a:ext uri="{FF2B5EF4-FFF2-40B4-BE49-F238E27FC236}">
                <a16:creationId xmlns:a16="http://schemas.microsoft.com/office/drawing/2014/main" id="{A044DFC8-C2A3-480E-9FBC-D387AF8A37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슬라이드 번호 개체 틀 5">
            <a:extLst>
              <a:ext uri="{FF2B5EF4-FFF2-40B4-BE49-F238E27FC236}">
                <a16:creationId xmlns:a16="http://schemas.microsoft.com/office/drawing/2014/main" id="{63E6D8C5-AC11-4402-89E3-979088C30643}"/>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312025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6DDA8C-BD94-4DD9-AD81-611DB4411AEA}"/>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14CC94C0-3476-4CCF-A558-64B29D03FB1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56F9EA21-54D2-434E-90A3-A3F34F61E59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5BE8F33F-E506-4B5E-9429-7C1B3527636E}"/>
              </a:ext>
            </a:extLst>
          </p:cNvPr>
          <p:cNvSpPr>
            <a:spLocks noGrp="1"/>
          </p:cNvSpPr>
          <p:nvPr>
            <p:ph type="dt" sz="half" idx="10"/>
          </p:nvPr>
        </p:nvSpPr>
        <p:spPr/>
        <p:txBody>
          <a:bodyPr/>
          <a:lstStyle/>
          <a:p>
            <a:fld id="{979A3BF2-5D61-4E6E-A2F7-FBB2F858F0C4}" type="datetime3">
              <a:rPr lang="en-US" smtClean="0"/>
              <a:t>25 August 2023</a:t>
            </a:fld>
            <a:endParaRPr lang="en-US"/>
          </a:p>
        </p:txBody>
      </p:sp>
      <p:sp>
        <p:nvSpPr>
          <p:cNvPr id="6" name="바닥글 개체 틀 5">
            <a:extLst>
              <a:ext uri="{FF2B5EF4-FFF2-40B4-BE49-F238E27FC236}">
                <a16:creationId xmlns:a16="http://schemas.microsoft.com/office/drawing/2014/main" id="{435BB04C-A77E-40EB-9412-1BD367B347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슬라이드 번호 개체 틀 6">
            <a:extLst>
              <a:ext uri="{FF2B5EF4-FFF2-40B4-BE49-F238E27FC236}">
                <a16:creationId xmlns:a16="http://schemas.microsoft.com/office/drawing/2014/main" id="{F659A324-218C-459A-8A7E-7E942E9D77CE}"/>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307105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178FCB-850C-4530-9751-2961E603E6E2}"/>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00AE8305-39DC-4F97-9BF6-E7BBC8B8D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FF214DB-66C9-4A2A-9392-7916609AA9D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E7A29C77-8FED-4960-B561-9F20AA2E3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E70D48E-1C09-4C3E-B0C8-FE0F149670D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AE8E714D-EB8D-4D94-8940-68CF9F0139F8}"/>
              </a:ext>
            </a:extLst>
          </p:cNvPr>
          <p:cNvSpPr>
            <a:spLocks noGrp="1"/>
          </p:cNvSpPr>
          <p:nvPr>
            <p:ph type="dt" sz="half" idx="10"/>
          </p:nvPr>
        </p:nvSpPr>
        <p:spPr/>
        <p:txBody>
          <a:bodyPr/>
          <a:lstStyle/>
          <a:p>
            <a:fld id="{30FB15A7-F377-4E55-8B91-9F6064B35259}" type="datetime3">
              <a:rPr lang="en-US" smtClean="0"/>
              <a:t>25 August 2023</a:t>
            </a:fld>
            <a:endParaRPr lang="en-US"/>
          </a:p>
        </p:txBody>
      </p:sp>
      <p:sp>
        <p:nvSpPr>
          <p:cNvPr id="8" name="바닥글 개체 틀 7">
            <a:extLst>
              <a:ext uri="{FF2B5EF4-FFF2-40B4-BE49-F238E27FC236}">
                <a16:creationId xmlns:a16="http://schemas.microsoft.com/office/drawing/2014/main" id="{B5C6C91F-25D4-4DE4-857F-6E8EAE6A417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슬라이드 번호 개체 틀 8">
            <a:extLst>
              <a:ext uri="{FF2B5EF4-FFF2-40B4-BE49-F238E27FC236}">
                <a16:creationId xmlns:a16="http://schemas.microsoft.com/office/drawing/2014/main" id="{CA4BC996-89CB-4A30-A55B-AE24F6A0BB64}"/>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32238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46B71A-C822-4D9A-BCF3-AC4D59268571}"/>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6A5B4BB8-0AFC-410E-9E31-8FB67F948BCE}"/>
              </a:ext>
            </a:extLst>
          </p:cNvPr>
          <p:cNvSpPr>
            <a:spLocks noGrp="1"/>
          </p:cNvSpPr>
          <p:nvPr>
            <p:ph type="dt" sz="half" idx="10"/>
          </p:nvPr>
        </p:nvSpPr>
        <p:spPr/>
        <p:txBody>
          <a:bodyPr/>
          <a:lstStyle/>
          <a:p>
            <a:fld id="{87E22503-D790-4856-A843-7ACD27BD12A8}" type="datetime3">
              <a:rPr lang="en-US" smtClean="0"/>
              <a:t>25 August 2023</a:t>
            </a:fld>
            <a:endParaRPr lang="en-US"/>
          </a:p>
        </p:txBody>
      </p:sp>
      <p:sp>
        <p:nvSpPr>
          <p:cNvPr id="4" name="바닥글 개체 틀 3">
            <a:extLst>
              <a:ext uri="{FF2B5EF4-FFF2-40B4-BE49-F238E27FC236}">
                <a16:creationId xmlns:a16="http://schemas.microsoft.com/office/drawing/2014/main" id="{3DD929DA-09EF-4154-BA5A-34D06A37CB1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슬라이드 번호 개체 틀 4">
            <a:extLst>
              <a:ext uri="{FF2B5EF4-FFF2-40B4-BE49-F238E27FC236}">
                <a16:creationId xmlns:a16="http://schemas.microsoft.com/office/drawing/2014/main" id="{B84EBD3E-5729-4BE7-AFB5-5CBFFDEF8507}"/>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2299523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B17B647-999E-40EE-86E3-97749463B1BB}"/>
              </a:ext>
            </a:extLst>
          </p:cNvPr>
          <p:cNvSpPr>
            <a:spLocks noGrp="1"/>
          </p:cNvSpPr>
          <p:nvPr>
            <p:ph type="dt" sz="half" idx="10"/>
          </p:nvPr>
        </p:nvSpPr>
        <p:spPr/>
        <p:txBody>
          <a:bodyPr/>
          <a:lstStyle/>
          <a:p>
            <a:fld id="{96CD43C8-DE43-4782-B935-0539E1BE7CB3}" type="datetime3">
              <a:rPr lang="en-US" smtClean="0"/>
              <a:t>25 August 2023</a:t>
            </a:fld>
            <a:endParaRPr lang="en-US"/>
          </a:p>
        </p:txBody>
      </p:sp>
      <p:sp>
        <p:nvSpPr>
          <p:cNvPr id="3" name="바닥글 개체 틀 2">
            <a:extLst>
              <a:ext uri="{FF2B5EF4-FFF2-40B4-BE49-F238E27FC236}">
                <a16:creationId xmlns:a16="http://schemas.microsoft.com/office/drawing/2014/main" id="{85E914FC-EBB7-479E-98FA-648371B1D5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슬라이드 번호 개체 틀 3">
            <a:extLst>
              <a:ext uri="{FF2B5EF4-FFF2-40B4-BE49-F238E27FC236}">
                <a16:creationId xmlns:a16="http://schemas.microsoft.com/office/drawing/2014/main" id="{8771EC1A-3780-4C37-9059-64CC9D89482C}"/>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2125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15C0C0-DB1E-4724-95A4-4C360020657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A6C1F0DF-C02D-43DF-8480-DE9AE7A719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6FD68C98-1C53-4008-BEBF-A30D4143D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6E3A7E8-0933-45FD-B8B5-2368183F2687}"/>
              </a:ext>
            </a:extLst>
          </p:cNvPr>
          <p:cNvSpPr>
            <a:spLocks noGrp="1"/>
          </p:cNvSpPr>
          <p:nvPr>
            <p:ph type="dt" sz="half" idx="10"/>
          </p:nvPr>
        </p:nvSpPr>
        <p:spPr/>
        <p:txBody>
          <a:bodyPr/>
          <a:lstStyle/>
          <a:p>
            <a:fld id="{FF072276-2CAB-4CD2-B007-71964BFDEF3F}" type="datetime3">
              <a:rPr lang="en-US" smtClean="0"/>
              <a:t>25 August 2023</a:t>
            </a:fld>
            <a:endParaRPr lang="en-US"/>
          </a:p>
        </p:txBody>
      </p:sp>
      <p:sp>
        <p:nvSpPr>
          <p:cNvPr id="6" name="바닥글 개체 틀 5">
            <a:extLst>
              <a:ext uri="{FF2B5EF4-FFF2-40B4-BE49-F238E27FC236}">
                <a16:creationId xmlns:a16="http://schemas.microsoft.com/office/drawing/2014/main" id="{A023B0DD-2F17-4FD0-99E3-C19C2B39FCB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슬라이드 번호 개체 틀 6">
            <a:extLst>
              <a:ext uri="{FF2B5EF4-FFF2-40B4-BE49-F238E27FC236}">
                <a16:creationId xmlns:a16="http://schemas.microsoft.com/office/drawing/2014/main" id="{1E7F9D6B-00FF-4428-B115-98817349C23E}"/>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362286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1EC57E-C7CF-42A0-B9AE-BDC1C2592A1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825D0F1-806E-469F-8E4D-40798A2A9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A287EBD3-1E0F-4772-9E0E-448046327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693CF-433A-4ECE-AD9E-E66432A54B1C}"/>
              </a:ext>
            </a:extLst>
          </p:cNvPr>
          <p:cNvSpPr>
            <a:spLocks noGrp="1"/>
          </p:cNvSpPr>
          <p:nvPr>
            <p:ph type="dt" sz="half" idx="10"/>
          </p:nvPr>
        </p:nvSpPr>
        <p:spPr/>
        <p:txBody>
          <a:bodyPr/>
          <a:lstStyle/>
          <a:p>
            <a:fld id="{D33ADBD3-8B9F-4C13-8F04-F18D70006895}" type="datetime3">
              <a:rPr lang="en-US" smtClean="0"/>
              <a:t>25 August 2023</a:t>
            </a:fld>
            <a:endParaRPr lang="en-US"/>
          </a:p>
        </p:txBody>
      </p:sp>
      <p:sp>
        <p:nvSpPr>
          <p:cNvPr id="6" name="바닥글 개체 틀 5">
            <a:extLst>
              <a:ext uri="{FF2B5EF4-FFF2-40B4-BE49-F238E27FC236}">
                <a16:creationId xmlns:a16="http://schemas.microsoft.com/office/drawing/2014/main" id="{13D19EC4-453F-49F0-A6B2-A174E06991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슬라이드 번호 개체 틀 6">
            <a:extLst>
              <a:ext uri="{FF2B5EF4-FFF2-40B4-BE49-F238E27FC236}">
                <a16:creationId xmlns:a16="http://schemas.microsoft.com/office/drawing/2014/main" id="{B46FAB45-98C1-4992-ACFB-641CCBC1E9A1}"/>
              </a:ext>
            </a:extLst>
          </p:cNvPr>
          <p:cNvSpPr>
            <a:spLocks noGrp="1"/>
          </p:cNvSpPr>
          <p:nvPr>
            <p:ph type="sldNum" sz="quarter" idx="12"/>
          </p:nvPr>
        </p:nvSpPr>
        <p:spPr/>
        <p:txBody>
          <a:bodyPr/>
          <a:lstStyle/>
          <a:p>
            <a:fld id="{E5144373-2B24-4C72-8230-E2665366B993}" type="slidenum">
              <a:rPr lang="en-US" smtClean="0"/>
              <a:t>‹#›</a:t>
            </a:fld>
            <a:endParaRPr lang="en-US"/>
          </a:p>
        </p:txBody>
      </p:sp>
    </p:spTree>
    <p:extLst>
      <p:ext uri="{BB962C8B-B14F-4D97-AF65-F5344CB8AC3E}">
        <p14:creationId xmlns:p14="http://schemas.microsoft.com/office/powerpoint/2010/main" val="38075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D99A257-A103-480D-9B7D-D652DF2B741B}"/>
              </a:ext>
            </a:extLst>
          </p:cNvPr>
          <p:cNvSpPr>
            <a:spLocks noGrp="1"/>
          </p:cNvSpPr>
          <p:nvPr>
            <p:ph type="title"/>
          </p:nvPr>
        </p:nvSpPr>
        <p:spPr>
          <a:xfrm>
            <a:off x="838200" y="365125"/>
            <a:ext cx="10515600" cy="652017"/>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텍스트 개체 틀 2">
            <a:extLst>
              <a:ext uri="{FF2B5EF4-FFF2-40B4-BE49-F238E27FC236}">
                <a16:creationId xmlns:a16="http://schemas.microsoft.com/office/drawing/2014/main" id="{5593EB01-78DD-401B-823C-9363166AD387}"/>
              </a:ext>
            </a:extLst>
          </p:cNvPr>
          <p:cNvSpPr>
            <a:spLocks noGrp="1"/>
          </p:cNvSpPr>
          <p:nvPr>
            <p:ph type="body" idx="1"/>
          </p:nvPr>
        </p:nvSpPr>
        <p:spPr>
          <a:xfrm>
            <a:off x="838200" y="1325366"/>
            <a:ext cx="10515600" cy="5030983"/>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날짜 개체 틀 3">
            <a:extLst>
              <a:ext uri="{FF2B5EF4-FFF2-40B4-BE49-F238E27FC236}">
                <a16:creationId xmlns:a16="http://schemas.microsoft.com/office/drawing/2014/main" id="{31950D5C-1A94-4278-9DC4-9A211D94F263}"/>
              </a:ext>
            </a:extLst>
          </p:cNvPr>
          <p:cNvSpPr>
            <a:spLocks noGrp="1"/>
          </p:cNvSpPr>
          <p:nvPr>
            <p:ph type="dt" sz="half" idx="2"/>
          </p:nvPr>
        </p:nvSpPr>
        <p:spPr>
          <a:xfrm>
            <a:off x="838200" y="6356350"/>
            <a:ext cx="1247454" cy="365125"/>
          </a:xfrm>
          <a:prstGeom prst="rect">
            <a:avLst/>
          </a:prstGeom>
        </p:spPr>
        <p:txBody>
          <a:bodyPr vert="horz" lIns="91440" tIns="45720" rIns="91440" bIns="45720" rtlCol="0" anchor="ctr"/>
          <a:lstStyle>
            <a:lvl1pPr algn="l">
              <a:defRPr sz="1200">
                <a:solidFill>
                  <a:schemeClr val="tx1"/>
                </a:solidFill>
                <a:latin typeface="Times New Roman" panose="02020603050405020304" pitchFamily="18" charset="0"/>
                <a:cs typeface="Times New Roman" panose="02020603050405020304" pitchFamily="18" charset="0"/>
              </a:defRPr>
            </a:lvl1pPr>
          </a:lstStyle>
          <a:p>
            <a:fld id="{D501FCF8-F432-416E-9A5E-5C2F42269C94}" type="datetime3">
              <a:rPr lang="en-US" smtClean="0"/>
              <a:pPr/>
              <a:t>25 August 2023</a:t>
            </a:fld>
            <a:endParaRPr lang="en-US"/>
          </a:p>
        </p:txBody>
      </p:sp>
      <p:sp>
        <p:nvSpPr>
          <p:cNvPr id="6" name="슬라이드 번호 개체 틀 5">
            <a:extLst>
              <a:ext uri="{FF2B5EF4-FFF2-40B4-BE49-F238E27FC236}">
                <a16:creationId xmlns:a16="http://schemas.microsoft.com/office/drawing/2014/main" id="{154EF3BA-B9CA-4569-ABCA-2029ECE5AE50}"/>
              </a:ext>
            </a:extLst>
          </p:cNvPr>
          <p:cNvSpPr>
            <a:spLocks noGrp="1"/>
          </p:cNvSpPr>
          <p:nvPr>
            <p:ph type="sldNum" sz="quarter" idx="4"/>
          </p:nvPr>
        </p:nvSpPr>
        <p:spPr>
          <a:xfrm>
            <a:off x="10900880" y="6356350"/>
            <a:ext cx="452919"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E5144373-2B24-4C72-8230-E2665366B993}" type="slidenum">
              <a:rPr lang="en-US" smtClean="0"/>
              <a:pPr/>
              <a:t>‹#›</a:t>
            </a:fld>
            <a:endParaRPr lang="en-US"/>
          </a:p>
        </p:txBody>
      </p:sp>
      <p:sp>
        <p:nvSpPr>
          <p:cNvPr id="7" name="직사각형 6">
            <a:extLst>
              <a:ext uri="{FF2B5EF4-FFF2-40B4-BE49-F238E27FC236}">
                <a16:creationId xmlns:a16="http://schemas.microsoft.com/office/drawing/2014/main" id="{FB9B2273-1C44-4B76-B495-9C81848F9A2F}"/>
              </a:ext>
            </a:extLst>
          </p:cNvPr>
          <p:cNvSpPr/>
          <p:nvPr userDrawn="1"/>
        </p:nvSpPr>
        <p:spPr>
          <a:xfrm>
            <a:off x="838200" y="1017142"/>
            <a:ext cx="10515600" cy="97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599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36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uggingface.co/datasets/lmqg/qg_squ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CED548-8DE0-4EC4-865A-59729D737405}"/>
              </a:ext>
            </a:extLst>
          </p:cNvPr>
          <p:cNvSpPr>
            <a:spLocks noGrp="1"/>
          </p:cNvSpPr>
          <p:nvPr>
            <p:ph type="ctrTitle"/>
          </p:nvPr>
        </p:nvSpPr>
        <p:spPr/>
        <p:txBody>
          <a:bodyPr/>
          <a:lstStyle/>
          <a:p>
            <a:r>
              <a:rPr lang="en-US" dirty="0"/>
              <a:t>Papers detail</a:t>
            </a:r>
          </a:p>
        </p:txBody>
      </p:sp>
      <p:sp>
        <p:nvSpPr>
          <p:cNvPr id="3" name="부제목 2">
            <a:extLst>
              <a:ext uri="{FF2B5EF4-FFF2-40B4-BE49-F238E27FC236}">
                <a16:creationId xmlns:a16="http://schemas.microsoft.com/office/drawing/2014/main" id="{086F7161-E5D1-43BD-A6A7-69E84D8C69B0}"/>
              </a:ext>
            </a:extLst>
          </p:cNvPr>
          <p:cNvSpPr>
            <a:spLocks noGrp="1"/>
          </p:cNvSpPr>
          <p:nvPr>
            <p:ph type="subTitle" idx="1"/>
          </p:nvPr>
        </p:nvSpPr>
        <p:spPr>
          <a:xfrm>
            <a:off x="8717972" y="4312228"/>
            <a:ext cx="1711037" cy="779318"/>
          </a:xfrm>
        </p:spPr>
        <p:txBody>
          <a:bodyPr>
            <a:normAutofit fontScale="92500" lnSpcReduction="10000"/>
          </a:bodyPr>
          <a:lstStyle/>
          <a:p>
            <a:r>
              <a:rPr lang="en-US" dirty="0"/>
              <a:t>SIN DALYA</a:t>
            </a:r>
          </a:p>
          <a:p>
            <a:r>
              <a:rPr lang="en-US" dirty="0"/>
              <a:t>25-08-2023</a:t>
            </a:r>
          </a:p>
        </p:txBody>
      </p:sp>
      <p:sp>
        <p:nvSpPr>
          <p:cNvPr id="4" name="날짜 개체 틀 3">
            <a:extLst>
              <a:ext uri="{FF2B5EF4-FFF2-40B4-BE49-F238E27FC236}">
                <a16:creationId xmlns:a16="http://schemas.microsoft.com/office/drawing/2014/main" id="{D800E8CD-99FB-4B27-BD8C-C6C6F2DB9C6E}"/>
              </a:ext>
            </a:extLst>
          </p:cNvPr>
          <p:cNvSpPr>
            <a:spLocks noGrp="1"/>
          </p:cNvSpPr>
          <p:nvPr>
            <p:ph type="dt" sz="half" idx="10"/>
          </p:nvPr>
        </p:nvSpPr>
        <p:spPr>
          <a:xfrm>
            <a:off x="838200" y="6356350"/>
            <a:ext cx="1291936" cy="365125"/>
          </a:xfrm>
        </p:spPr>
        <p:txBody>
          <a:bodyPr/>
          <a:lstStyle/>
          <a:p>
            <a:fld id="{ADE97B50-1062-4DC2-9886-F24B735802AF}" type="datetime3">
              <a:rPr lang="en-US" smtClean="0"/>
              <a:t>25 August 2023</a:t>
            </a:fld>
            <a:endParaRPr lang="en-US" dirty="0"/>
          </a:p>
        </p:txBody>
      </p:sp>
      <p:sp>
        <p:nvSpPr>
          <p:cNvPr id="5" name="슬라이드 번호 개체 틀 4">
            <a:extLst>
              <a:ext uri="{FF2B5EF4-FFF2-40B4-BE49-F238E27FC236}">
                <a16:creationId xmlns:a16="http://schemas.microsoft.com/office/drawing/2014/main" id="{37ABFD88-AF4F-4836-A6A8-0D839ECC9331}"/>
              </a:ext>
            </a:extLst>
          </p:cNvPr>
          <p:cNvSpPr>
            <a:spLocks noGrp="1"/>
          </p:cNvSpPr>
          <p:nvPr>
            <p:ph type="sldNum" sz="quarter" idx="12"/>
          </p:nvPr>
        </p:nvSpPr>
        <p:spPr/>
        <p:txBody>
          <a:bodyPr/>
          <a:lstStyle/>
          <a:p>
            <a:fld id="{E5144373-2B24-4C72-8230-E2665366B993}" type="slidenum">
              <a:rPr lang="en-US" smtClean="0"/>
              <a:t>1</a:t>
            </a:fld>
            <a:endParaRPr lang="en-US"/>
          </a:p>
        </p:txBody>
      </p:sp>
      <p:sp>
        <p:nvSpPr>
          <p:cNvPr id="6" name="직사각형 5">
            <a:extLst>
              <a:ext uri="{FF2B5EF4-FFF2-40B4-BE49-F238E27FC236}">
                <a16:creationId xmlns:a16="http://schemas.microsoft.com/office/drawing/2014/main" id="{02DFA461-45BC-4E16-8560-00AD1676027C}"/>
              </a:ext>
            </a:extLst>
          </p:cNvPr>
          <p:cNvSpPr/>
          <p:nvPr/>
        </p:nvSpPr>
        <p:spPr>
          <a:xfrm>
            <a:off x="838200" y="5274161"/>
            <a:ext cx="10515600" cy="97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18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A4D9A682-57EA-40D4-AF76-FCDDD033FAEF}"/>
              </a:ext>
            </a:extLst>
          </p:cNvPr>
          <p:cNvSpPr txBox="1">
            <a:spLocks/>
          </p:cNvSpPr>
          <p:nvPr/>
        </p:nvSpPr>
        <p:spPr>
          <a:xfrm>
            <a:off x="1524000" y="2801432"/>
            <a:ext cx="9144000" cy="1255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b="1" dirty="0"/>
              <a:t>Thank You</a:t>
            </a:r>
          </a:p>
        </p:txBody>
      </p:sp>
      <p:sp>
        <p:nvSpPr>
          <p:cNvPr id="3" name="직사각형 5">
            <a:extLst>
              <a:ext uri="{FF2B5EF4-FFF2-40B4-BE49-F238E27FC236}">
                <a16:creationId xmlns:a16="http://schemas.microsoft.com/office/drawing/2014/main" id="{02DFA461-45BC-4E16-8560-00AD1676027C}"/>
              </a:ext>
            </a:extLst>
          </p:cNvPr>
          <p:cNvSpPr/>
          <p:nvPr/>
        </p:nvSpPr>
        <p:spPr>
          <a:xfrm>
            <a:off x="838200" y="5274161"/>
            <a:ext cx="10515600" cy="97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873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1F706D-B4B0-4D25-8B60-16528DD64102}"/>
              </a:ext>
            </a:extLst>
          </p:cNvPr>
          <p:cNvSpPr>
            <a:spLocks noGrp="1"/>
          </p:cNvSpPr>
          <p:nvPr>
            <p:ph type="title"/>
          </p:nvPr>
        </p:nvSpPr>
        <p:spPr/>
        <p:txBody>
          <a:bodyPr/>
          <a:lstStyle/>
          <a:p>
            <a:r>
              <a:rPr lang="en-US" dirty="0"/>
              <a:t>Content</a:t>
            </a:r>
          </a:p>
        </p:txBody>
      </p:sp>
      <p:sp>
        <p:nvSpPr>
          <p:cNvPr id="3" name="내용 개체 틀 2">
            <a:extLst>
              <a:ext uri="{FF2B5EF4-FFF2-40B4-BE49-F238E27FC236}">
                <a16:creationId xmlns:a16="http://schemas.microsoft.com/office/drawing/2014/main" id="{4F13C580-2D29-4851-BCDD-2856889123D8}"/>
              </a:ext>
            </a:extLst>
          </p:cNvPr>
          <p:cNvSpPr>
            <a:spLocks noGrp="1"/>
          </p:cNvSpPr>
          <p:nvPr>
            <p:ph idx="1"/>
          </p:nvPr>
        </p:nvSpPr>
        <p:spPr/>
        <p:txBody>
          <a:bodyPr/>
          <a:lstStyle/>
          <a:p>
            <a:pPr marL="457200" indent="-457200">
              <a:buFont typeface="+mj-lt"/>
              <a:buAutoNum type="arabicPeriod"/>
            </a:pPr>
            <a:r>
              <a:rPr lang="en-US" dirty="0"/>
              <a:t>An Empirical Comparison of LM-based Question and Answer Generation Methods</a:t>
            </a:r>
          </a:p>
          <a:p>
            <a:pPr lvl="1"/>
            <a:r>
              <a:rPr lang="en-US" dirty="0"/>
              <a:t>Dataset</a:t>
            </a:r>
          </a:p>
          <a:p>
            <a:pPr lvl="1"/>
            <a:r>
              <a:rPr lang="en-US" dirty="0"/>
              <a:t>Evaluation T5 large result</a:t>
            </a:r>
          </a:p>
          <a:p>
            <a:pPr lvl="1"/>
            <a:r>
              <a:rPr lang="en-US" dirty="0"/>
              <a:t>Implementation idea</a:t>
            </a:r>
          </a:p>
          <a:p>
            <a:pPr lvl="1"/>
            <a:endParaRPr lang="en-US" dirty="0"/>
          </a:p>
        </p:txBody>
      </p:sp>
      <p:sp>
        <p:nvSpPr>
          <p:cNvPr id="4" name="날짜 개체 틀 3">
            <a:extLst>
              <a:ext uri="{FF2B5EF4-FFF2-40B4-BE49-F238E27FC236}">
                <a16:creationId xmlns:a16="http://schemas.microsoft.com/office/drawing/2014/main" id="{58014D24-3910-47F1-AFD5-819300A0D5AB}"/>
              </a:ext>
            </a:extLst>
          </p:cNvPr>
          <p:cNvSpPr>
            <a:spLocks noGrp="1"/>
          </p:cNvSpPr>
          <p:nvPr>
            <p:ph type="dt" sz="half" idx="10"/>
          </p:nvPr>
        </p:nvSpPr>
        <p:spPr/>
        <p:txBody>
          <a:bodyPr/>
          <a:lstStyle/>
          <a:p>
            <a:fld id="{26159597-4BFC-49BE-A8B4-D840A44993D1}" type="datetime3">
              <a:rPr lang="en-US" smtClean="0"/>
              <a:t>25 August 2023</a:t>
            </a:fld>
            <a:endParaRPr lang="en-US"/>
          </a:p>
        </p:txBody>
      </p:sp>
      <p:sp>
        <p:nvSpPr>
          <p:cNvPr id="5" name="슬라이드 번호 개체 틀 4">
            <a:extLst>
              <a:ext uri="{FF2B5EF4-FFF2-40B4-BE49-F238E27FC236}">
                <a16:creationId xmlns:a16="http://schemas.microsoft.com/office/drawing/2014/main" id="{CDD7D093-90E4-494B-8ECE-6432DF638176}"/>
              </a:ext>
            </a:extLst>
          </p:cNvPr>
          <p:cNvSpPr>
            <a:spLocks noGrp="1"/>
          </p:cNvSpPr>
          <p:nvPr>
            <p:ph type="sldNum" sz="quarter" idx="12"/>
          </p:nvPr>
        </p:nvSpPr>
        <p:spPr/>
        <p:txBody>
          <a:bodyPr/>
          <a:lstStyle/>
          <a:p>
            <a:fld id="{E5144373-2B24-4C72-8230-E2665366B993}" type="slidenum">
              <a:rPr lang="en-US" smtClean="0"/>
              <a:t>2</a:t>
            </a:fld>
            <a:endParaRPr lang="en-US"/>
          </a:p>
        </p:txBody>
      </p:sp>
    </p:spTree>
    <p:extLst>
      <p:ext uri="{BB962C8B-B14F-4D97-AF65-F5344CB8AC3E}">
        <p14:creationId xmlns:p14="http://schemas.microsoft.com/office/powerpoint/2010/main" val="120105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lstStyle/>
          <a:p>
            <a:r>
              <a:rPr lang="en-US" dirty="0" err="1">
                <a:solidFill>
                  <a:schemeClr val="accent2"/>
                </a:solidFill>
              </a:rPr>
              <a:t>SQuADShifts</a:t>
            </a:r>
            <a:r>
              <a:rPr lang="en-US" dirty="0">
                <a:solidFill>
                  <a:schemeClr val="accent2"/>
                </a:solidFill>
              </a:rPr>
              <a:t> (</a:t>
            </a:r>
            <a:r>
              <a:rPr lang="en-US" dirty="0" err="1">
                <a:solidFill>
                  <a:schemeClr val="accent2"/>
                </a:solidFill>
              </a:rPr>
              <a:t>lmqg</a:t>
            </a:r>
            <a:r>
              <a:rPr lang="en-US" dirty="0">
                <a:solidFill>
                  <a:schemeClr val="accent2"/>
                </a:solidFill>
              </a:rPr>
              <a:t>/</a:t>
            </a:r>
            <a:r>
              <a:rPr lang="en-US" dirty="0" err="1">
                <a:solidFill>
                  <a:schemeClr val="accent2"/>
                </a:solidFill>
              </a:rPr>
              <a:t>qg_squad</a:t>
            </a:r>
            <a:r>
              <a:rPr lang="en-US" dirty="0">
                <a:solidFill>
                  <a:schemeClr val="accent2"/>
                </a:solidFill>
              </a:rPr>
              <a:t>)</a:t>
            </a:r>
          </a:p>
          <a:p>
            <a:pPr lvl="1"/>
            <a:r>
              <a:rPr lang="en-US" b="1" i="0" dirty="0">
                <a:solidFill>
                  <a:schemeClr val="accent6"/>
                </a:solidFill>
                <a:effectLst/>
              </a:rPr>
              <a:t>(train/valid/test): </a:t>
            </a:r>
          </a:p>
          <a:p>
            <a:pPr lvl="2"/>
            <a:r>
              <a:rPr lang="en-US" b="1" i="0" dirty="0">
                <a:solidFill>
                  <a:srgbClr val="1F2328"/>
                </a:solidFill>
                <a:effectLst/>
              </a:rPr>
              <a:t>train: </a:t>
            </a:r>
            <a:r>
              <a:rPr lang="en-US" b="0" i="0" dirty="0">
                <a:solidFill>
                  <a:srgbClr val="1F2328"/>
                </a:solidFill>
                <a:effectLst/>
              </a:rPr>
              <a:t>75,722</a:t>
            </a:r>
          </a:p>
          <a:p>
            <a:pPr lvl="2"/>
            <a:r>
              <a:rPr lang="en-US" b="1" i="0" dirty="0">
                <a:solidFill>
                  <a:srgbClr val="1F2328"/>
                </a:solidFill>
                <a:effectLst/>
              </a:rPr>
              <a:t>Valid: </a:t>
            </a:r>
            <a:r>
              <a:rPr lang="en-US" b="0" i="0" dirty="0">
                <a:solidFill>
                  <a:srgbClr val="1F2328"/>
                </a:solidFill>
                <a:effectLst/>
              </a:rPr>
              <a:t>10,570</a:t>
            </a:r>
          </a:p>
          <a:p>
            <a:pPr lvl="2"/>
            <a:r>
              <a:rPr lang="en-US" b="1" i="0" dirty="0">
                <a:solidFill>
                  <a:srgbClr val="1F2328"/>
                </a:solidFill>
                <a:effectLst/>
              </a:rPr>
              <a:t>Test: </a:t>
            </a:r>
            <a:r>
              <a:rPr lang="en-US" b="0" i="0" dirty="0">
                <a:solidFill>
                  <a:srgbClr val="1F2328"/>
                </a:solidFill>
                <a:effectLst/>
              </a:rPr>
              <a:t>11,877</a:t>
            </a:r>
          </a:p>
          <a:p>
            <a:pPr lvl="1"/>
            <a:r>
              <a:rPr lang="en-US" b="1" i="0" dirty="0">
                <a:solidFill>
                  <a:schemeClr val="accent6"/>
                </a:solidFill>
                <a:effectLst/>
              </a:rPr>
              <a:t>Average character length (paragraph/sentence/question/answer)</a:t>
            </a:r>
          </a:p>
          <a:p>
            <a:pPr lvl="2"/>
            <a:r>
              <a:rPr lang="en-US" b="1" i="0" dirty="0">
                <a:solidFill>
                  <a:srgbClr val="1F2328"/>
                </a:solidFill>
                <a:effectLst/>
              </a:rPr>
              <a:t>Paragraph: </a:t>
            </a:r>
            <a:r>
              <a:rPr lang="en-US" b="0" i="0" dirty="0">
                <a:solidFill>
                  <a:srgbClr val="1F2328"/>
                </a:solidFill>
                <a:effectLst/>
              </a:rPr>
              <a:t>757</a:t>
            </a:r>
          </a:p>
          <a:p>
            <a:pPr lvl="2"/>
            <a:r>
              <a:rPr lang="en-US" b="1" i="0" dirty="0">
                <a:solidFill>
                  <a:srgbClr val="1F2328"/>
                </a:solidFill>
                <a:effectLst/>
              </a:rPr>
              <a:t>Sentence: </a:t>
            </a:r>
            <a:r>
              <a:rPr lang="en-US" b="0" i="0" dirty="0">
                <a:solidFill>
                  <a:srgbClr val="1F2328"/>
                </a:solidFill>
                <a:effectLst/>
              </a:rPr>
              <a:t>179</a:t>
            </a:r>
          </a:p>
          <a:p>
            <a:pPr lvl="2"/>
            <a:r>
              <a:rPr lang="en-US" b="1" i="0" dirty="0">
                <a:solidFill>
                  <a:srgbClr val="1F2328"/>
                </a:solidFill>
                <a:effectLst/>
              </a:rPr>
              <a:t>question </a:t>
            </a:r>
            <a:r>
              <a:rPr lang="en-US" b="0" i="0" dirty="0">
                <a:solidFill>
                  <a:srgbClr val="1F2328"/>
                </a:solidFill>
                <a:effectLst/>
              </a:rPr>
              <a:t>59</a:t>
            </a:r>
          </a:p>
          <a:p>
            <a:pPr lvl="2"/>
            <a:r>
              <a:rPr lang="en-US" b="1" i="0" dirty="0">
                <a:solidFill>
                  <a:srgbClr val="1F2328"/>
                </a:solidFill>
                <a:effectLst/>
              </a:rPr>
              <a:t>answer </a:t>
            </a:r>
            <a:r>
              <a:rPr lang="en-US" b="0" i="0" dirty="0">
                <a:solidFill>
                  <a:srgbClr val="1F2328"/>
                </a:solidFill>
                <a:effectLst/>
              </a:rPr>
              <a:t>20</a:t>
            </a:r>
          </a:p>
          <a:p>
            <a:pPr lvl="1"/>
            <a:r>
              <a:rPr lang="en-US" b="1" dirty="0">
                <a:solidFill>
                  <a:schemeClr val="accent6"/>
                </a:solidFill>
              </a:rPr>
              <a:t>Dataset</a:t>
            </a:r>
            <a:r>
              <a:rPr lang="en-US" dirty="0">
                <a:solidFill>
                  <a:srgbClr val="1F2328"/>
                </a:solidFill>
              </a:rPr>
              <a:t>:</a:t>
            </a:r>
            <a:r>
              <a:rPr lang="en-US" u="sng" dirty="0">
                <a:solidFill>
                  <a:schemeClr val="accent1"/>
                </a:solidFill>
              </a:rPr>
              <a:t> </a:t>
            </a:r>
            <a:r>
              <a:rPr lang="en-US" u="sng" dirty="0">
                <a:solidFill>
                  <a:schemeClr val="accent1"/>
                </a:solidFill>
                <a:hlinkClick r:id="rId2"/>
              </a:rPr>
              <a:t>https://huggingface.co/datasets/lmqg/qg_squad</a:t>
            </a:r>
            <a:endParaRPr lang="en-US" u="sng" dirty="0">
              <a:solidFill>
                <a:schemeClr val="accent1"/>
              </a:solidFill>
            </a:endParaRPr>
          </a:p>
          <a:p>
            <a:pPr lvl="1"/>
            <a:endParaRPr lang="en-US" u="sng" dirty="0">
              <a:solidFill>
                <a:schemeClr val="accent1"/>
              </a:solidFill>
            </a:endParaRPr>
          </a:p>
          <a:p>
            <a:pPr lvl="1"/>
            <a:r>
              <a:rPr lang="en-US" dirty="0"/>
              <a:t>For more detail on model and </a:t>
            </a:r>
            <a:r>
              <a:rPr lang="en-US" dirty="0" err="1"/>
              <a:t>traning</a:t>
            </a:r>
            <a:r>
              <a:rPr lang="en-US" dirty="0"/>
              <a:t> dataset: </a:t>
            </a:r>
          </a:p>
          <a:p>
            <a:pPr lvl="2"/>
            <a:r>
              <a:rPr lang="en-US" dirty="0"/>
              <a:t>https://github.com/asahi417/lm-question-generation/blob/master/QG_BENCH.md</a:t>
            </a:r>
          </a:p>
        </p:txBody>
      </p:sp>
      <p:sp>
        <p:nvSpPr>
          <p:cNvPr id="4" name="Date Placeholder 3"/>
          <p:cNvSpPr>
            <a:spLocks noGrp="1"/>
          </p:cNvSpPr>
          <p:nvPr>
            <p:ph type="dt" sz="half" idx="10"/>
          </p:nvPr>
        </p:nvSpPr>
        <p:spPr/>
        <p:txBody>
          <a:bodyPr/>
          <a:lstStyle/>
          <a:p>
            <a:fld id="{26159597-4BFC-49BE-A8B4-D840A44993D1}" type="datetime3">
              <a:rPr lang="en-US" smtClean="0"/>
              <a:t>25 August 2023</a:t>
            </a:fld>
            <a:endParaRPr lang="en-US"/>
          </a:p>
        </p:txBody>
      </p:sp>
      <p:sp>
        <p:nvSpPr>
          <p:cNvPr id="5" name="Slide Number Placeholder 4"/>
          <p:cNvSpPr>
            <a:spLocks noGrp="1"/>
          </p:cNvSpPr>
          <p:nvPr>
            <p:ph type="sldNum" sz="quarter" idx="12"/>
          </p:nvPr>
        </p:nvSpPr>
        <p:spPr/>
        <p:txBody>
          <a:bodyPr/>
          <a:lstStyle/>
          <a:p>
            <a:fld id="{E5144373-2B24-4C72-8230-E2665366B993}" type="slidenum">
              <a:rPr lang="en-US" smtClean="0"/>
              <a:t>3</a:t>
            </a:fld>
            <a:endParaRPr lang="en-US"/>
          </a:p>
        </p:txBody>
      </p:sp>
    </p:spTree>
    <p:extLst>
      <p:ext uri="{BB962C8B-B14F-4D97-AF65-F5344CB8AC3E}">
        <p14:creationId xmlns:p14="http://schemas.microsoft.com/office/powerpoint/2010/main" val="274154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fontScale="70000" lnSpcReduction="20000"/>
          </a:bodyPr>
          <a:lstStyle/>
          <a:p>
            <a:r>
              <a:rPr lang="en-US" dirty="0"/>
              <a:t>Train Dataset Structure:</a:t>
            </a:r>
          </a:p>
          <a:p>
            <a:pPr marL="0" indent="0">
              <a:buNone/>
            </a:pPr>
            <a:r>
              <a:rPr lang="en-US" dirty="0"/>
              <a:t>{  "question": "What is heresy mainly at odds with?",  </a:t>
            </a:r>
          </a:p>
          <a:p>
            <a:pPr marL="0" indent="0">
              <a:buNone/>
            </a:pPr>
            <a:r>
              <a:rPr lang="en-US" dirty="0"/>
              <a:t>"paragraph": "Heresy is any provocative belief or theory that is strongly at variance with established beliefs or customs. A heretic is a proponent of such claims or beliefs. Heresy is distinct from both apostasy, which is the explicit renunciation of one's religion, principles or cause, and blasphemy, which is an impious utterance or action concerning God or sacred things.",  </a:t>
            </a:r>
          </a:p>
          <a:p>
            <a:pPr marL="0" indent="0">
              <a:buNone/>
            </a:pPr>
            <a:r>
              <a:rPr lang="en-US" dirty="0"/>
              <a:t>"answer": "established beliefs or customs",  </a:t>
            </a:r>
          </a:p>
          <a:p>
            <a:pPr marL="0" indent="0">
              <a:buNone/>
            </a:pPr>
            <a:r>
              <a:rPr lang="en-US" dirty="0"/>
              <a:t>"sentence": "Heresy is any provocative belief or theory that is strongly at variance with established beliefs or customs .",  </a:t>
            </a:r>
          </a:p>
          <a:p>
            <a:pPr marL="0" indent="0">
              <a:buNone/>
            </a:pPr>
            <a:r>
              <a:rPr lang="en-US" dirty="0"/>
              <a:t>"</a:t>
            </a:r>
            <a:r>
              <a:rPr lang="en-US" dirty="0" err="1"/>
              <a:t>paragraph_sentence</a:t>
            </a:r>
            <a:r>
              <a:rPr lang="en-US" dirty="0"/>
              <a:t>": "&lt;hl&gt; Heresy is any provocative belief or theory that is strongly at variance with established beliefs or customs . &lt;hl&gt; A heretic is a proponent of such claims or beliefs. Heresy is distinct from both apostasy, which is the explicit renunciation of one's religion, principles or cause, and blasphemy, which is an impious utterance or action concerning God or sacred things.", </a:t>
            </a:r>
          </a:p>
          <a:p>
            <a:pPr marL="0" indent="0">
              <a:buNone/>
            </a:pPr>
            <a:r>
              <a:rPr lang="en-US" dirty="0"/>
              <a:t>"</a:t>
            </a:r>
            <a:r>
              <a:rPr lang="en-US" dirty="0" err="1"/>
              <a:t>paragraph_answer</a:t>
            </a:r>
            <a:r>
              <a:rPr lang="en-US" dirty="0"/>
              <a:t>": "Heresy is any provocative belief or theory that is strongly at variance with &lt;hl&gt; established beliefs or customs &lt;hl&gt;. A heretic is a proponent of such claims or beliefs. Heresy is distinct from both apostasy, which is the explicit renunciation of one's religion, principles or cause, and blasphemy, which is an impious utterance or action concerning God or sacred things.",  </a:t>
            </a:r>
          </a:p>
          <a:p>
            <a:pPr marL="0" indent="0">
              <a:buNone/>
            </a:pPr>
            <a:r>
              <a:rPr lang="en-US" dirty="0"/>
              <a:t>"</a:t>
            </a:r>
            <a:r>
              <a:rPr lang="en-US" dirty="0" err="1"/>
              <a:t>sentence_answer</a:t>
            </a:r>
            <a:r>
              <a:rPr lang="en-US" dirty="0"/>
              <a:t>": "Heresy is any provocative belief or theory that is strongly at variance with &lt;hl&gt; established beliefs or customs &lt;hl&gt; .“</a:t>
            </a:r>
          </a:p>
          <a:p>
            <a:pPr marL="0" indent="0">
              <a:buNone/>
            </a:pPr>
            <a:r>
              <a:rPr lang="en-US" dirty="0"/>
              <a:t>}</a:t>
            </a:r>
          </a:p>
        </p:txBody>
      </p:sp>
      <p:sp>
        <p:nvSpPr>
          <p:cNvPr id="4" name="Date Placeholder 3"/>
          <p:cNvSpPr>
            <a:spLocks noGrp="1"/>
          </p:cNvSpPr>
          <p:nvPr>
            <p:ph type="dt" sz="half" idx="10"/>
          </p:nvPr>
        </p:nvSpPr>
        <p:spPr/>
        <p:txBody>
          <a:bodyPr/>
          <a:lstStyle/>
          <a:p>
            <a:fld id="{26159597-4BFC-49BE-A8B4-D840A44993D1}" type="datetime3">
              <a:rPr lang="en-US" smtClean="0"/>
              <a:t>25 August 2023</a:t>
            </a:fld>
            <a:endParaRPr lang="en-US"/>
          </a:p>
        </p:txBody>
      </p:sp>
      <p:sp>
        <p:nvSpPr>
          <p:cNvPr id="5" name="Slide Number Placeholder 4"/>
          <p:cNvSpPr>
            <a:spLocks noGrp="1"/>
          </p:cNvSpPr>
          <p:nvPr>
            <p:ph type="sldNum" sz="quarter" idx="12"/>
          </p:nvPr>
        </p:nvSpPr>
        <p:spPr/>
        <p:txBody>
          <a:bodyPr/>
          <a:lstStyle/>
          <a:p>
            <a:fld id="{E5144373-2B24-4C72-8230-E2665366B993}" type="slidenum">
              <a:rPr lang="en-US" smtClean="0"/>
              <a:t>4</a:t>
            </a:fld>
            <a:endParaRPr lang="en-US"/>
          </a:p>
        </p:txBody>
      </p:sp>
    </p:spTree>
    <p:extLst>
      <p:ext uri="{BB962C8B-B14F-4D97-AF65-F5344CB8AC3E}">
        <p14:creationId xmlns:p14="http://schemas.microsoft.com/office/powerpoint/2010/main" val="309747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dirty="0"/>
              <a:t>The data fields are the same among all splits.</a:t>
            </a:r>
          </a:p>
          <a:p>
            <a:pPr lvl="1"/>
            <a:r>
              <a:rPr lang="en-US" b="1" dirty="0"/>
              <a:t>question</a:t>
            </a:r>
            <a:r>
              <a:rPr lang="en-US" dirty="0"/>
              <a:t>: a string feature.</a:t>
            </a:r>
          </a:p>
          <a:p>
            <a:pPr lvl="1"/>
            <a:r>
              <a:rPr lang="en-US" b="1" dirty="0"/>
              <a:t>paragraph</a:t>
            </a:r>
            <a:r>
              <a:rPr lang="en-US" dirty="0"/>
              <a:t>: a string feature.</a:t>
            </a:r>
          </a:p>
          <a:p>
            <a:pPr lvl="1"/>
            <a:r>
              <a:rPr lang="en-US" b="1" dirty="0"/>
              <a:t>answer</a:t>
            </a:r>
            <a:r>
              <a:rPr lang="en-US" dirty="0"/>
              <a:t>: a string </a:t>
            </a:r>
            <a:r>
              <a:rPr lang="en-US" dirty="0" err="1"/>
              <a:t>feature.sentence</a:t>
            </a:r>
            <a:r>
              <a:rPr lang="en-US" dirty="0"/>
              <a:t>: a string feature.</a:t>
            </a:r>
          </a:p>
          <a:p>
            <a:pPr lvl="1"/>
            <a:r>
              <a:rPr lang="en-US" b="1" dirty="0" err="1"/>
              <a:t>paragraph_answer</a:t>
            </a:r>
            <a:r>
              <a:rPr lang="en-US" dirty="0"/>
              <a:t>: a string feature, the same as the paragraph but the answer is highlighted by a special token &lt;hl&gt;.</a:t>
            </a:r>
          </a:p>
          <a:p>
            <a:pPr lvl="1"/>
            <a:r>
              <a:rPr lang="en-US" b="1" dirty="0" err="1"/>
              <a:t>paragraph_sentence</a:t>
            </a:r>
            <a:r>
              <a:rPr lang="en-US" dirty="0"/>
              <a:t>: a string feature, the same as the paragraph but a sentence containing the answer is highlighted by a special token &lt;hl&gt;.</a:t>
            </a:r>
          </a:p>
          <a:p>
            <a:pPr lvl="1"/>
            <a:r>
              <a:rPr lang="en-US" b="1" dirty="0" err="1"/>
              <a:t>sentence_answer</a:t>
            </a:r>
            <a:r>
              <a:rPr lang="en-US" dirty="0"/>
              <a:t>: a string feature, the same as the sentence but the answer is highlighted by a special token &lt;hl&gt;.</a:t>
            </a:r>
          </a:p>
        </p:txBody>
      </p:sp>
      <p:sp>
        <p:nvSpPr>
          <p:cNvPr id="4" name="Date Placeholder 3"/>
          <p:cNvSpPr>
            <a:spLocks noGrp="1"/>
          </p:cNvSpPr>
          <p:nvPr>
            <p:ph type="dt" sz="half" idx="10"/>
          </p:nvPr>
        </p:nvSpPr>
        <p:spPr/>
        <p:txBody>
          <a:bodyPr/>
          <a:lstStyle/>
          <a:p>
            <a:fld id="{26159597-4BFC-49BE-A8B4-D840A44993D1}" type="datetime3">
              <a:rPr lang="en-US" smtClean="0"/>
              <a:t>25 August 2023</a:t>
            </a:fld>
            <a:endParaRPr lang="en-US"/>
          </a:p>
        </p:txBody>
      </p:sp>
      <p:sp>
        <p:nvSpPr>
          <p:cNvPr id="5" name="Slide Number Placeholder 4"/>
          <p:cNvSpPr>
            <a:spLocks noGrp="1"/>
          </p:cNvSpPr>
          <p:nvPr>
            <p:ph type="sldNum" sz="quarter" idx="12"/>
          </p:nvPr>
        </p:nvSpPr>
        <p:spPr/>
        <p:txBody>
          <a:bodyPr/>
          <a:lstStyle/>
          <a:p>
            <a:fld id="{E5144373-2B24-4C72-8230-E2665366B993}" type="slidenum">
              <a:rPr lang="en-US" smtClean="0"/>
              <a:t>5</a:t>
            </a:fld>
            <a:endParaRPr lang="en-US"/>
          </a:p>
        </p:txBody>
      </p:sp>
    </p:spTree>
    <p:extLst>
      <p:ext uri="{BB962C8B-B14F-4D97-AF65-F5344CB8AC3E}">
        <p14:creationId xmlns:p14="http://schemas.microsoft.com/office/powerpoint/2010/main" val="389355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38D2CC-46B2-4FE0-8F17-FC7955B60574}"/>
              </a:ext>
            </a:extLst>
          </p:cNvPr>
          <p:cNvSpPr>
            <a:spLocks noGrp="1"/>
          </p:cNvSpPr>
          <p:nvPr>
            <p:ph type="title"/>
          </p:nvPr>
        </p:nvSpPr>
        <p:spPr>
          <a:xfrm>
            <a:off x="575152" y="347338"/>
            <a:ext cx="11100955" cy="652017"/>
          </a:xfrm>
        </p:spPr>
        <p:txBody>
          <a:bodyPr>
            <a:noAutofit/>
          </a:bodyPr>
          <a:lstStyle/>
          <a:p>
            <a:r>
              <a:rPr lang="en-US" sz="2400" dirty="0"/>
              <a:t>An Empirical Comparison of LM-based Question and Answer Generation Methods</a:t>
            </a:r>
          </a:p>
        </p:txBody>
      </p:sp>
      <p:sp>
        <p:nvSpPr>
          <p:cNvPr id="3" name="내용 개체 틀 2">
            <a:extLst>
              <a:ext uri="{FF2B5EF4-FFF2-40B4-BE49-F238E27FC236}">
                <a16:creationId xmlns:a16="http://schemas.microsoft.com/office/drawing/2014/main" id="{6A09FA22-3C45-4823-8EB5-684BAD47D427}"/>
              </a:ext>
            </a:extLst>
          </p:cNvPr>
          <p:cNvSpPr>
            <a:spLocks noGrp="1"/>
          </p:cNvSpPr>
          <p:nvPr>
            <p:ph idx="1"/>
          </p:nvPr>
        </p:nvSpPr>
        <p:spPr>
          <a:xfrm>
            <a:off x="838200" y="1325366"/>
            <a:ext cx="5718464" cy="5030983"/>
          </a:xfrm>
        </p:spPr>
        <p:txBody>
          <a:bodyPr/>
          <a:lstStyle/>
          <a:p>
            <a:r>
              <a:rPr lang="en-US" b="1" dirty="0"/>
              <a:t>QAG</a:t>
            </a:r>
            <a:r>
              <a:rPr lang="en-US" dirty="0"/>
              <a:t> generating a set of question-answer pairs given a context (e.g. a paragraph).</a:t>
            </a:r>
          </a:p>
          <a:p>
            <a:endParaRPr lang="en-US" dirty="0"/>
          </a:p>
          <a:p>
            <a:r>
              <a:rPr lang="en-US" dirty="0"/>
              <a:t>QA models </a:t>
            </a:r>
            <a:r>
              <a:rPr lang="en-US" dirty="0">
                <a:solidFill>
                  <a:schemeClr val="accent6"/>
                </a:solidFill>
              </a:rPr>
              <a:t>fine-tuned on generated QA pairs can be competitive </a:t>
            </a:r>
            <a:r>
              <a:rPr lang="en-US" dirty="0"/>
              <a:t>when </a:t>
            </a:r>
            <a:r>
              <a:rPr lang="en-US" dirty="0">
                <a:solidFill>
                  <a:srgbClr val="00B0F0"/>
                </a:solidFill>
              </a:rPr>
              <a:t>compared to </a:t>
            </a:r>
            <a:r>
              <a:rPr lang="en-US" dirty="0"/>
              <a:t>supervised QA </a:t>
            </a:r>
            <a:r>
              <a:rPr lang="en-US" dirty="0">
                <a:solidFill>
                  <a:schemeClr val="accent4"/>
                </a:solidFill>
              </a:rPr>
              <a:t>models trained on human-labeled data.</a:t>
            </a:r>
          </a:p>
          <a:p>
            <a:endParaRPr lang="en-US" dirty="0">
              <a:solidFill>
                <a:schemeClr val="accent4"/>
              </a:solidFill>
            </a:endParaRPr>
          </a:p>
          <a:p>
            <a:r>
              <a:rPr lang="en-US" dirty="0">
                <a:solidFill>
                  <a:srgbClr val="7030A0"/>
                </a:solidFill>
              </a:rPr>
              <a:t>Input: </a:t>
            </a:r>
            <a:r>
              <a:rPr lang="en-US" dirty="0"/>
              <a:t>context such as a document, a paragraph or a sentence.</a:t>
            </a:r>
            <a:endParaRPr lang="en-US" dirty="0">
              <a:solidFill>
                <a:schemeClr val="accent4"/>
              </a:solidFill>
            </a:endParaRPr>
          </a:p>
          <a:p>
            <a:r>
              <a:rPr lang="en-US" dirty="0">
                <a:solidFill>
                  <a:srgbClr val="7030A0"/>
                </a:solidFill>
              </a:rPr>
              <a:t>Output: </a:t>
            </a:r>
            <a:r>
              <a:rPr lang="en-US" dirty="0"/>
              <a:t>a set of question-answer pairs</a:t>
            </a:r>
            <a:endParaRPr lang="en-US" dirty="0">
              <a:solidFill>
                <a:schemeClr val="accent4"/>
              </a:solidFill>
            </a:endParaRPr>
          </a:p>
        </p:txBody>
      </p:sp>
      <p:sp>
        <p:nvSpPr>
          <p:cNvPr id="4" name="날짜 개체 틀 3">
            <a:extLst>
              <a:ext uri="{FF2B5EF4-FFF2-40B4-BE49-F238E27FC236}">
                <a16:creationId xmlns:a16="http://schemas.microsoft.com/office/drawing/2014/main" id="{2C530ED9-C45D-4BC7-91F4-A61252BBE474}"/>
              </a:ext>
            </a:extLst>
          </p:cNvPr>
          <p:cNvSpPr>
            <a:spLocks noGrp="1"/>
          </p:cNvSpPr>
          <p:nvPr>
            <p:ph type="dt" sz="half" idx="10"/>
          </p:nvPr>
        </p:nvSpPr>
        <p:spPr/>
        <p:txBody>
          <a:bodyPr/>
          <a:lstStyle/>
          <a:p>
            <a:fld id="{26159597-4BFC-49BE-A8B4-D840A44993D1}" type="datetime3">
              <a:rPr lang="en-US" smtClean="0"/>
              <a:t>25 August 2023</a:t>
            </a:fld>
            <a:endParaRPr lang="en-US"/>
          </a:p>
        </p:txBody>
      </p:sp>
      <p:sp>
        <p:nvSpPr>
          <p:cNvPr id="5" name="슬라이드 번호 개체 틀 4">
            <a:extLst>
              <a:ext uri="{FF2B5EF4-FFF2-40B4-BE49-F238E27FC236}">
                <a16:creationId xmlns:a16="http://schemas.microsoft.com/office/drawing/2014/main" id="{A33D67C7-A78E-41E3-8843-E89DF68E6E80}"/>
              </a:ext>
            </a:extLst>
          </p:cNvPr>
          <p:cNvSpPr>
            <a:spLocks noGrp="1"/>
          </p:cNvSpPr>
          <p:nvPr>
            <p:ph type="sldNum" sz="quarter" idx="12"/>
          </p:nvPr>
        </p:nvSpPr>
        <p:spPr/>
        <p:txBody>
          <a:bodyPr/>
          <a:lstStyle/>
          <a:p>
            <a:fld id="{E5144373-2B24-4C72-8230-E2665366B993}" type="slidenum">
              <a:rPr lang="en-US" smtClean="0"/>
              <a:t>6</a:t>
            </a:fld>
            <a:endParaRPr lang="en-US"/>
          </a:p>
        </p:txBody>
      </p:sp>
      <p:pic>
        <p:nvPicPr>
          <p:cNvPr id="7" name="그림 6">
            <a:extLst>
              <a:ext uri="{FF2B5EF4-FFF2-40B4-BE49-F238E27FC236}">
                <a16:creationId xmlns:a16="http://schemas.microsoft.com/office/drawing/2014/main" id="{37F62AD6-CF24-438C-B540-E0E1DAF67232}"/>
              </a:ext>
            </a:extLst>
          </p:cNvPr>
          <p:cNvPicPr>
            <a:picLocks noChangeAspect="1"/>
          </p:cNvPicPr>
          <p:nvPr/>
        </p:nvPicPr>
        <p:blipFill>
          <a:blip r:embed="rId2"/>
          <a:stretch>
            <a:fillRect/>
          </a:stretch>
        </p:blipFill>
        <p:spPr>
          <a:xfrm>
            <a:off x="6498189" y="1325365"/>
            <a:ext cx="4629150" cy="4419600"/>
          </a:xfrm>
          <a:prstGeom prst="rect">
            <a:avLst/>
          </a:prstGeom>
        </p:spPr>
      </p:pic>
      <p:sp>
        <p:nvSpPr>
          <p:cNvPr id="9" name="TextBox 8">
            <a:extLst>
              <a:ext uri="{FF2B5EF4-FFF2-40B4-BE49-F238E27FC236}">
                <a16:creationId xmlns:a16="http://schemas.microsoft.com/office/drawing/2014/main" id="{6B1FE071-4BE1-4B66-916B-59478C793D24}"/>
              </a:ext>
            </a:extLst>
          </p:cNvPr>
          <p:cNvSpPr txBox="1"/>
          <p:nvPr/>
        </p:nvSpPr>
        <p:spPr>
          <a:xfrm>
            <a:off x="8107507" y="1186864"/>
            <a:ext cx="3396196" cy="276999"/>
          </a:xfrm>
          <a:prstGeom prst="rect">
            <a:avLst/>
          </a:prstGeom>
          <a:noFill/>
        </p:spPr>
        <p:txBody>
          <a:bodyPr wrap="square">
            <a:spAutoFit/>
          </a:bodyPr>
          <a:lstStyle/>
          <a:p>
            <a:r>
              <a:rPr lang="en-US" sz="1200" u="sng" dirty="0">
                <a:solidFill>
                  <a:schemeClr val="accent2"/>
                </a:solidFill>
                <a:latin typeface="Times New Roman" panose="02020603050405020304" pitchFamily="18" charset="0"/>
                <a:cs typeface="Times New Roman" panose="02020603050405020304" pitchFamily="18" charset="0"/>
              </a:rPr>
              <a:t>answer extraction (AE) and QG</a:t>
            </a:r>
          </a:p>
        </p:txBody>
      </p:sp>
      <p:sp>
        <p:nvSpPr>
          <p:cNvPr id="10" name="TextBox 9">
            <a:extLst>
              <a:ext uri="{FF2B5EF4-FFF2-40B4-BE49-F238E27FC236}">
                <a16:creationId xmlns:a16="http://schemas.microsoft.com/office/drawing/2014/main" id="{9E873341-FBE3-44C6-B0F0-A61B91494E38}"/>
              </a:ext>
            </a:extLst>
          </p:cNvPr>
          <p:cNvSpPr txBox="1"/>
          <p:nvPr/>
        </p:nvSpPr>
        <p:spPr>
          <a:xfrm>
            <a:off x="7352430" y="2571480"/>
            <a:ext cx="4001369" cy="276999"/>
          </a:xfrm>
          <a:prstGeom prst="rect">
            <a:avLst/>
          </a:prstGeom>
          <a:noFill/>
        </p:spPr>
        <p:txBody>
          <a:bodyPr wrap="square">
            <a:spAutoFit/>
          </a:bodyPr>
          <a:lstStyle/>
          <a:p>
            <a:r>
              <a:rPr lang="en-US" sz="1200" u="sng" dirty="0">
                <a:solidFill>
                  <a:schemeClr val="accent2"/>
                </a:solidFill>
                <a:latin typeface="Times New Roman" panose="02020603050405020304" pitchFamily="18" charset="0"/>
                <a:cs typeface="Times New Roman" panose="02020603050405020304" pitchFamily="18" charset="0"/>
              </a:rPr>
              <a:t>fine-tuned on both AE and QG jointly in a multitask learning</a:t>
            </a:r>
          </a:p>
        </p:txBody>
      </p:sp>
      <p:sp>
        <p:nvSpPr>
          <p:cNvPr id="11" name="TextBox 10">
            <a:extLst>
              <a:ext uri="{FF2B5EF4-FFF2-40B4-BE49-F238E27FC236}">
                <a16:creationId xmlns:a16="http://schemas.microsoft.com/office/drawing/2014/main" id="{A0AB268E-8180-4FBC-B7C6-0087F308E532}"/>
              </a:ext>
            </a:extLst>
          </p:cNvPr>
          <p:cNvSpPr txBox="1"/>
          <p:nvPr/>
        </p:nvSpPr>
        <p:spPr>
          <a:xfrm>
            <a:off x="6791728" y="3956096"/>
            <a:ext cx="5424925" cy="461665"/>
          </a:xfrm>
          <a:prstGeom prst="rect">
            <a:avLst/>
          </a:prstGeom>
          <a:noFill/>
        </p:spPr>
        <p:txBody>
          <a:bodyPr wrap="square">
            <a:spAutoFit/>
          </a:bodyPr>
          <a:lstStyle/>
          <a:p>
            <a:r>
              <a:rPr lang="en-US" sz="1200" u="sng" dirty="0">
                <a:solidFill>
                  <a:schemeClr val="accent2"/>
                </a:solidFill>
                <a:latin typeface="Times New Roman" panose="02020603050405020304" pitchFamily="18" charset="0"/>
                <a:cs typeface="Times New Roman" panose="02020603050405020304" pitchFamily="18" charset="0"/>
              </a:rPr>
              <a:t>converting QA pairs into a flattened sentence and fine-tuning a seq to seq model</a:t>
            </a:r>
          </a:p>
          <a:p>
            <a:pPr algn="ctr"/>
            <a:r>
              <a:rPr lang="en-US" sz="1200" dirty="0">
                <a:solidFill>
                  <a:schemeClr val="accent2"/>
                </a:solidFill>
                <a:latin typeface="Times New Roman" panose="02020603050405020304" pitchFamily="18" charset="0"/>
                <a:cs typeface="Times New Roman" panose="02020603050405020304" pitchFamily="18" charset="0"/>
              </a:rPr>
              <a:t>(generate y from c)</a:t>
            </a:r>
          </a:p>
        </p:txBody>
      </p:sp>
    </p:spTree>
    <p:extLst>
      <p:ext uri="{BB962C8B-B14F-4D97-AF65-F5344CB8AC3E}">
        <p14:creationId xmlns:p14="http://schemas.microsoft.com/office/powerpoint/2010/main" val="194066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DFEA00-916D-49E8-9458-B0ADF7AA3FB4}"/>
              </a:ext>
            </a:extLst>
          </p:cNvPr>
          <p:cNvSpPr>
            <a:spLocks noGrp="1"/>
          </p:cNvSpPr>
          <p:nvPr>
            <p:ph type="title"/>
          </p:nvPr>
        </p:nvSpPr>
        <p:spPr>
          <a:xfrm>
            <a:off x="542136" y="355326"/>
            <a:ext cx="11023674" cy="652017"/>
          </a:xfrm>
        </p:spPr>
        <p:txBody>
          <a:bodyPr>
            <a:noAutofit/>
          </a:bodyPr>
          <a:lstStyle/>
          <a:p>
            <a:r>
              <a:rPr lang="en-US" sz="2000" dirty="0"/>
              <a:t>Detail Process: An Empirical Comparison of LM-based Question and Answer Generation Methods</a:t>
            </a:r>
          </a:p>
        </p:txBody>
      </p:sp>
      <p:sp>
        <p:nvSpPr>
          <p:cNvPr id="3" name="내용 개체 틀 2">
            <a:extLst>
              <a:ext uri="{FF2B5EF4-FFF2-40B4-BE49-F238E27FC236}">
                <a16:creationId xmlns:a16="http://schemas.microsoft.com/office/drawing/2014/main" id="{38080A17-221F-436C-8877-51DC60BC9A14}"/>
              </a:ext>
            </a:extLst>
          </p:cNvPr>
          <p:cNvSpPr>
            <a:spLocks noGrp="1"/>
          </p:cNvSpPr>
          <p:nvPr>
            <p:ph idx="1"/>
          </p:nvPr>
        </p:nvSpPr>
        <p:spPr>
          <a:xfrm>
            <a:off x="842939" y="1290434"/>
            <a:ext cx="4845626" cy="1665260"/>
          </a:xfrm>
        </p:spPr>
        <p:style>
          <a:lnRef idx="2">
            <a:schemeClr val="accent6"/>
          </a:lnRef>
          <a:fillRef idx="1">
            <a:schemeClr val="lt1"/>
          </a:fillRef>
          <a:effectRef idx="0">
            <a:schemeClr val="accent6"/>
          </a:effectRef>
          <a:fontRef idx="minor">
            <a:schemeClr val="dk1"/>
          </a:fontRef>
        </p:style>
        <p:txBody>
          <a:bodyPr>
            <a:normAutofit/>
          </a:bodyPr>
          <a:lstStyle/>
          <a:p>
            <a:r>
              <a:rPr lang="en-US" sz="1100" dirty="0"/>
              <a:t>Model: </a:t>
            </a:r>
            <a:r>
              <a:rPr lang="en-US" sz="1100" dirty="0">
                <a:solidFill>
                  <a:schemeClr val="accent6"/>
                </a:solidFill>
              </a:rPr>
              <a:t>trained independently on any paragraph-level </a:t>
            </a:r>
            <a:r>
              <a:rPr lang="en-US" sz="1100" dirty="0"/>
              <a:t>QG datasets  (maximizing the conditional loglikelihood)</a:t>
            </a:r>
          </a:p>
          <a:p>
            <a:r>
              <a:rPr lang="en-US" sz="1100" dirty="0"/>
              <a:t>- </a:t>
            </a:r>
            <a:r>
              <a:rPr lang="en-US" sz="1100" dirty="0">
                <a:solidFill>
                  <a:schemeClr val="accent6"/>
                </a:solidFill>
              </a:rPr>
              <a:t>generates an answer on a sentence in context</a:t>
            </a:r>
            <a:r>
              <a:rPr lang="en-US" sz="1100" dirty="0"/>
              <a:t>.</a:t>
            </a:r>
          </a:p>
          <a:p>
            <a:r>
              <a:rPr lang="en-US" sz="1100" dirty="0"/>
              <a:t>- </a:t>
            </a:r>
            <a:r>
              <a:rPr lang="en-US" sz="1100" dirty="0">
                <a:solidFill>
                  <a:schemeClr val="accent6"/>
                </a:solidFill>
              </a:rPr>
              <a:t>generates a question by answer in given context</a:t>
            </a:r>
            <a:r>
              <a:rPr lang="en-US" sz="1100" dirty="0"/>
              <a:t>.</a:t>
            </a:r>
          </a:p>
          <a:p>
            <a:endParaRPr lang="en-US" sz="1100" dirty="0"/>
          </a:p>
          <a:p>
            <a:endParaRPr lang="en-US" sz="1100" dirty="0"/>
          </a:p>
        </p:txBody>
      </p:sp>
      <p:sp>
        <p:nvSpPr>
          <p:cNvPr id="4" name="날짜 개체 틀 3">
            <a:extLst>
              <a:ext uri="{FF2B5EF4-FFF2-40B4-BE49-F238E27FC236}">
                <a16:creationId xmlns:a16="http://schemas.microsoft.com/office/drawing/2014/main" id="{56F35AEE-CA6C-4590-AFDC-1E19ADA84386}"/>
              </a:ext>
            </a:extLst>
          </p:cNvPr>
          <p:cNvSpPr>
            <a:spLocks noGrp="1"/>
          </p:cNvSpPr>
          <p:nvPr>
            <p:ph type="dt" sz="half" idx="10"/>
          </p:nvPr>
        </p:nvSpPr>
        <p:spPr/>
        <p:txBody>
          <a:bodyPr/>
          <a:lstStyle/>
          <a:p>
            <a:fld id="{26159597-4BFC-49BE-A8B4-D840A44993D1}" type="datetime3">
              <a:rPr lang="en-US" smtClean="0"/>
              <a:t>25 August 2023</a:t>
            </a:fld>
            <a:endParaRPr lang="en-US"/>
          </a:p>
        </p:txBody>
      </p:sp>
      <p:sp>
        <p:nvSpPr>
          <p:cNvPr id="5" name="슬라이드 번호 개체 틀 4">
            <a:extLst>
              <a:ext uri="{FF2B5EF4-FFF2-40B4-BE49-F238E27FC236}">
                <a16:creationId xmlns:a16="http://schemas.microsoft.com/office/drawing/2014/main" id="{8151B3F0-DE53-4DC5-92DA-FEC66CE8CFD6}"/>
              </a:ext>
            </a:extLst>
          </p:cNvPr>
          <p:cNvSpPr>
            <a:spLocks noGrp="1"/>
          </p:cNvSpPr>
          <p:nvPr>
            <p:ph type="sldNum" sz="quarter" idx="12"/>
          </p:nvPr>
        </p:nvSpPr>
        <p:spPr/>
        <p:txBody>
          <a:bodyPr/>
          <a:lstStyle/>
          <a:p>
            <a:fld id="{E5144373-2B24-4C72-8230-E2665366B993}" type="slidenum">
              <a:rPr lang="en-US" smtClean="0"/>
              <a:t>7</a:t>
            </a:fld>
            <a:endParaRPr lang="en-US"/>
          </a:p>
        </p:txBody>
      </p:sp>
      <p:pic>
        <p:nvPicPr>
          <p:cNvPr id="6" name="그림 5">
            <a:extLst>
              <a:ext uri="{FF2B5EF4-FFF2-40B4-BE49-F238E27FC236}">
                <a16:creationId xmlns:a16="http://schemas.microsoft.com/office/drawing/2014/main" id="{45660769-8D89-4B66-9CA9-333F37213091}"/>
              </a:ext>
            </a:extLst>
          </p:cNvPr>
          <p:cNvPicPr>
            <a:picLocks noChangeAspect="1"/>
          </p:cNvPicPr>
          <p:nvPr/>
        </p:nvPicPr>
        <p:blipFill>
          <a:blip r:embed="rId2"/>
          <a:stretch>
            <a:fillRect/>
          </a:stretch>
        </p:blipFill>
        <p:spPr>
          <a:xfrm>
            <a:off x="5760434" y="1730611"/>
            <a:ext cx="4629150" cy="4419600"/>
          </a:xfrm>
          <a:prstGeom prst="rect">
            <a:avLst/>
          </a:prstGeom>
        </p:spPr>
      </p:pic>
      <p:sp>
        <p:nvSpPr>
          <p:cNvPr id="7" name="TextBox 6">
            <a:extLst>
              <a:ext uri="{FF2B5EF4-FFF2-40B4-BE49-F238E27FC236}">
                <a16:creationId xmlns:a16="http://schemas.microsoft.com/office/drawing/2014/main" id="{885AA85C-4F83-4888-AD3A-DAAEEDE33C47}"/>
              </a:ext>
            </a:extLst>
          </p:cNvPr>
          <p:cNvSpPr txBox="1"/>
          <p:nvPr/>
        </p:nvSpPr>
        <p:spPr>
          <a:xfrm>
            <a:off x="7369752" y="1592110"/>
            <a:ext cx="3396196" cy="276999"/>
          </a:xfrm>
          <a:prstGeom prst="rect">
            <a:avLst/>
          </a:prstGeom>
          <a:noFill/>
        </p:spPr>
        <p:txBody>
          <a:bodyPr wrap="square">
            <a:spAutoFit/>
          </a:bodyPr>
          <a:lstStyle/>
          <a:p>
            <a:r>
              <a:rPr lang="en-US" sz="1200" u="sng" dirty="0">
                <a:solidFill>
                  <a:schemeClr val="accent2"/>
                </a:solidFill>
                <a:latin typeface="Times New Roman" panose="02020603050405020304" pitchFamily="18" charset="0"/>
                <a:cs typeface="Times New Roman" panose="02020603050405020304" pitchFamily="18" charset="0"/>
              </a:rPr>
              <a:t>answer extraction (AE) and QG</a:t>
            </a:r>
          </a:p>
        </p:txBody>
      </p:sp>
      <p:sp>
        <p:nvSpPr>
          <p:cNvPr id="8" name="TextBox 7">
            <a:extLst>
              <a:ext uri="{FF2B5EF4-FFF2-40B4-BE49-F238E27FC236}">
                <a16:creationId xmlns:a16="http://schemas.microsoft.com/office/drawing/2014/main" id="{A42DAACE-3410-45AF-AA79-529524E40807}"/>
              </a:ext>
            </a:extLst>
          </p:cNvPr>
          <p:cNvSpPr txBox="1"/>
          <p:nvPr/>
        </p:nvSpPr>
        <p:spPr>
          <a:xfrm>
            <a:off x="6614675" y="2976726"/>
            <a:ext cx="4001369" cy="276999"/>
          </a:xfrm>
          <a:prstGeom prst="rect">
            <a:avLst/>
          </a:prstGeom>
          <a:noFill/>
        </p:spPr>
        <p:txBody>
          <a:bodyPr wrap="square">
            <a:spAutoFit/>
          </a:bodyPr>
          <a:lstStyle/>
          <a:p>
            <a:r>
              <a:rPr lang="en-US" sz="1200" u="sng" dirty="0">
                <a:solidFill>
                  <a:schemeClr val="accent2"/>
                </a:solidFill>
                <a:latin typeface="Times New Roman" panose="02020603050405020304" pitchFamily="18" charset="0"/>
                <a:cs typeface="Times New Roman" panose="02020603050405020304" pitchFamily="18" charset="0"/>
              </a:rPr>
              <a:t>fine-tuned on both AE and QG jointly in a multitask learning</a:t>
            </a:r>
          </a:p>
        </p:txBody>
      </p:sp>
      <p:sp>
        <p:nvSpPr>
          <p:cNvPr id="9" name="TextBox 8">
            <a:extLst>
              <a:ext uri="{FF2B5EF4-FFF2-40B4-BE49-F238E27FC236}">
                <a16:creationId xmlns:a16="http://schemas.microsoft.com/office/drawing/2014/main" id="{C97F3DA2-A230-435E-9607-5F4B9A406C36}"/>
              </a:ext>
            </a:extLst>
          </p:cNvPr>
          <p:cNvSpPr txBox="1"/>
          <p:nvPr/>
        </p:nvSpPr>
        <p:spPr>
          <a:xfrm>
            <a:off x="6053973" y="4361342"/>
            <a:ext cx="5424925" cy="461665"/>
          </a:xfrm>
          <a:prstGeom prst="rect">
            <a:avLst/>
          </a:prstGeom>
          <a:noFill/>
        </p:spPr>
        <p:txBody>
          <a:bodyPr wrap="square">
            <a:spAutoFit/>
          </a:bodyPr>
          <a:lstStyle/>
          <a:p>
            <a:r>
              <a:rPr lang="en-US" sz="1200" u="sng" dirty="0">
                <a:solidFill>
                  <a:schemeClr val="accent2"/>
                </a:solidFill>
                <a:latin typeface="Times New Roman" panose="02020603050405020304" pitchFamily="18" charset="0"/>
                <a:cs typeface="Times New Roman" panose="02020603050405020304" pitchFamily="18" charset="0"/>
              </a:rPr>
              <a:t>converting QA pairs into a flattened sentence and fine-tuning a seq to seq model</a:t>
            </a:r>
          </a:p>
          <a:p>
            <a:pPr algn="ctr"/>
            <a:r>
              <a:rPr lang="en-US" sz="1200" dirty="0">
                <a:solidFill>
                  <a:schemeClr val="accent2"/>
                </a:solidFill>
                <a:latin typeface="Times New Roman" panose="02020603050405020304" pitchFamily="18" charset="0"/>
                <a:cs typeface="Times New Roman" panose="02020603050405020304" pitchFamily="18" charset="0"/>
              </a:rPr>
              <a:t>(generate y from c)</a:t>
            </a:r>
          </a:p>
        </p:txBody>
      </p:sp>
      <p:sp>
        <p:nvSpPr>
          <p:cNvPr id="10" name="내용 개체 틀 2">
            <a:extLst>
              <a:ext uri="{FF2B5EF4-FFF2-40B4-BE49-F238E27FC236}">
                <a16:creationId xmlns:a16="http://schemas.microsoft.com/office/drawing/2014/main" id="{38F855F7-653C-4EC1-AEB6-C958D6D00D25}"/>
              </a:ext>
            </a:extLst>
          </p:cNvPr>
          <p:cNvSpPr txBox="1">
            <a:spLocks/>
          </p:cNvSpPr>
          <p:nvPr/>
        </p:nvSpPr>
        <p:spPr>
          <a:xfrm>
            <a:off x="838199" y="3115225"/>
            <a:ext cx="4845627" cy="1107617"/>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2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sz="1100" dirty="0">
                <a:solidFill>
                  <a:srgbClr val="7030A0"/>
                </a:solidFill>
              </a:rPr>
              <a:t>fine-tuned on both AE and QG jointly in a multitask learning </a:t>
            </a:r>
          </a:p>
          <a:p>
            <a:pPr lvl="1"/>
            <a:r>
              <a:rPr lang="en-US" sz="1100" dirty="0"/>
              <a:t>mix the training instances for AE and QG altogether</a:t>
            </a:r>
          </a:p>
          <a:p>
            <a:pPr lvl="1"/>
            <a:r>
              <a:rPr lang="en-US" sz="1100" dirty="0"/>
              <a:t>randomly sample a batch at each iteration of fine-tuning</a:t>
            </a:r>
          </a:p>
          <a:p>
            <a:r>
              <a:rPr lang="en-US" sz="1100" dirty="0"/>
              <a:t>Each subtask is </a:t>
            </a:r>
            <a:r>
              <a:rPr lang="en-US" sz="1100" dirty="0">
                <a:solidFill>
                  <a:srgbClr val="7030A0"/>
                </a:solidFill>
              </a:rPr>
              <a:t>distinguished by a task prefix added at the beginning </a:t>
            </a:r>
            <a:r>
              <a:rPr lang="en-US" sz="1100" dirty="0"/>
              <a:t>of the input text: </a:t>
            </a:r>
            <a:r>
              <a:rPr lang="en-US" sz="1100" dirty="0">
                <a:solidFill>
                  <a:schemeClr val="accent1"/>
                </a:solidFill>
              </a:rPr>
              <a:t>“extract answer” </a:t>
            </a:r>
            <a:r>
              <a:rPr lang="en-US" sz="1100" dirty="0"/>
              <a:t>(AE) and </a:t>
            </a:r>
            <a:r>
              <a:rPr lang="en-US" sz="1100" dirty="0">
                <a:solidFill>
                  <a:schemeClr val="accent1"/>
                </a:solidFill>
              </a:rPr>
              <a:t>“generate question” </a:t>
            </a:r>
            <a:r>
              <a:rPr lang="en-US" sz="1100" dirty="0"/>
              <a:t>(QG).</a:t>
            </a:r>
          </a:p>
        </p:txBody>
      </p:sp>
      <p:sp>
        <p:nvSpPr>
          <p:cNvPr id="11" name="내용 개체 틀 2">
            <a:extLst>
              <a:ext uri="{FF2B5EF4-FFF2-40B4-BE49-F238E27FC236}">
                <a16:creationId xmlns:a16="http://schemas.microsoft.com/office/drawing/2014/main" id="{576A557E-56B3-4503-8016-A0D31093E36E}"/>
              </a:ext>
            </a:extLst>
          </p:cNvPr>
          <p:cNvSpPr txBox="1">
            <a:spLocks/>
          </p:cNvSpPr>
          <p:nvPr/>
        </p:nvSpPr>
        <p:spPr>
          <a:xfrm>
            <a:off x="838199" y="4592174"/>
            <a:ext cx="4845627" cy="1107617"/>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2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sz="1000" dirty="0"/>
              <a:t>model it by </a:t>
            </a:r>
            <a:r>
              <a:rPr lang="en-US" sz="1000" dirty="0">
                <a:solidFill>
                  <a:srgbClr val="0070C0"/>
                </a:solidFill>
              </a:rPr>
              <a:t>converting the question-answer pairs into a flattened sentence y</a:t>
            </a:r>
          </a:p>
          <a:p>
            <a:r>
              <a:rPr lang="en-US" sz="1000" dirty="0">
                <a:solidFill>
                  <a:srgbClr val="0070C0"/>
                </a:solidFill>
              </a:rPr>
              <a:t>fine-tuning a sequence-to-sequence </a:t>
            </a:r>
            <a:r>
              <a:rPr lang="en-US" sz="1000" dirty="0"/>
              <a:t>model </a:t>
            </a:r>
            <a:r>
              <a:rPr lang="en-US" sz="1000" dirty="0">
                <a:solidFill>
                  <a:srgbClr val="0070C0"/>
                </a:solidFill>
              </a:rPr>
              <a:t>to generate sentence y </a:t>
            </a:r>
            <a:r>
              <a:rPr lang="en-US" sz="1000" dirty="0"/>
              <a:t>from context</a:t>
            </a:r>
            <a:endParaRPr lang="en-US" sz="1100" dirty="0"/>
          </a:p>
        </p:txBody>
      </p:sp>
      <p:pic>
        <p:nvPicPr>
          <p:cNvPr id="13" name="그림 12">
            <a:extLst>
              <a:ext uri="{FF2B5EF4-FFF2-40B4-BE49-F238E27FC236}">
                <a16:creationId xmlns:a16="http://schemas.microsoft.com/office/drawing/2014/main" id="{9BDE9173-5CFC-4904-AA78-15EC3138018E}"/>
              </a:ext>
            </a:extLst>
          </p:cNvPr>
          <p:cNvPicPr>
            <a:picLocks noChangeAspect="1"/>
          </p:cNvPicPr>
          <p:nvPr/>
        </p:nvPicPr>
        <p:blipFill>
          <a:blip r:embed="rId3"/>
          <a:stretch>
            <a:fillRect/>
          </a:stretch>
        </p:blipFill>
        <p:spPr>
          <a:xfrm>
            <a:off x="2085654" y="5088357"/>
            <a:ext cx="1918075" cy="598374"/>
          </a:xfrm>
          <a:prstGeom prst="rect">
            <a:avLst/>
          </a:prstGeom>
        </p:spPr>
      </p:pic>
      <p:pic>
        <p:nvPicPr>
          <p:cNvPr id="15" name="그림 14">
            <a:extLst>
              <a:ext uri="{FF2B5EF4-FFF2-40B4-BE49-F238E27FC236}">
                <a16:creationId xmlns:a16="http://schemas.microsoft.com/office/drawing/2014/main" id="{3240F398-1A2E-456C-BEC2-F1A4F51D499E}"/>
              </a:ext>
            </a:extLst>
          </p:cNvPr>
          <p:cNvPicPr>
            <a:picLocks noChangeAspect="1"/>
          </p:cNvPicPr>
          <p:nvPr/>
        </p:nvPicPr>
        <p:blipFill>
          <a:blip r:embed="rId4"/>
          <a:stretch>
            <a:fillRect/>
          </a:stretch>
        </p:blipFill>
        <p:spPr>
          <a:xfrm>
            <a:off x="3990959" y="1491289"/>
            <a:ext cx="1543015" cy="577243"/>
          </a:xfrm>
          <a:prstGeom prst="rect">
            <a:avLst/>
          </a:prstGeom>
        </p:spPr>
      </p:pic>
      <p:pic>
        <p:nvPicPr>
          <p:cNvPr id="17" name="그림 16">
            <a:extLst>
              <a:ext uri="{FF2B5EF4-FFF2-40B4-BE49-F238E27FC236}">
                <a16:creationId xmlns:a16="http://schemas.microsoft.com/office/drawing/2014/main" id="{B3BF9E4B-CD45-456C-844F-0798DC3209F6}"/>
              </a:ext>
            </a:extLst>
          </p:cNvPr>
          <p:cNvPicPr>
            <a:picLocks noChangeAspect="1"/>
          </p:cNvPicPr>
          <p:nvPr/>
        </p:nvPicPr>
        <p:blipFill>
          <a:blip r:embed="rId5"/>
          <a:stretch>
            <a:fillRect/>
          </a:stretch>
        </p:blipFill>
        <p:spPr>
          <a:xfrm>
            <a:off x="942329" y="2338654"/>
            <a:ext cx="2402032" cy="585110"/>
          </a:xfrm>
          <a:prstGeom prst="rect">
            <a:avLst/>
          </a:prstGeom>
        </p:spPr>
      </p:pic>
      <p:sp>
        <p:nvSpPr>
          <p:cNvPr id="19" name="TextBox 18">
            <a:extLst>
              <a:ext uri="{FF2B5EF4-FFF2-40B4-BE49-F238E27FC236}">
                <a16:creationId xmlns:a16="http://schemas.microsoft.com/office/drawing/2014/main" id="{1A178395-2AE5-4F48-B8B2-61591D3EEA13}"/>
              </a:ext>
            </a:extLst>
          </p:cNvPr>
          <p:cNvSpPr txBox="1"/>
          <p:nvPr/>
        </p:nvSpPr>
        <p:spPr>
          <a:xfrm>
            <a:off x="3364224" y="2524807"/>
            <a:ext cx="2267596" cy="430887"/>
          </a:xfrm>
          <a:prstGeom prst="rect">
            <a:avLst/>
          </a:prstGeom>
          <a:noFill/>
        </p:spPr>
        <p:txBody>
          <a:bodyPr wrap="square">
            <a:spAutoFit/>
          </a:bodyPr>
          <a:lstStyle/>
          <a:p>
            <a:r>
              <a:rPr lang="en-US" sz="1100" b="1" dirty="0">
                <a:solidFill>
                  <a:schemeClr val="accent4"/>
                </a:solidFill>
              </a:rPr>
              <a:t>&lt;hl&gt;</a:t>
            </a:r>
            <a:r>
              <a:rPr lang="en-US" sz="1100" dirty="0">
                <a:solidFill>
                  <a:schemeClr val="accent4"/>
                </a:solidFill>
              </a:rPr>
              <a:t>is the highlighted token to mark the sentence in the context.</a:t>
            </a:r>
          </a:p>
        </p:txBody>
      </p:sp>
    </p:spTree>
    <p:extLst>
      <p:ext uri="{BB962C8B-B14F-4D97-AF65-F5344CB8AC3E}">
        <p14:creationId xmlns:p14="http://schemas.microsoft.com/office/powerpoint/2010/main" val="187152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DFEA00-916D-49E8-9458-B0ADF7AA3FB4}"/>
              </a:ext>
            </a:extLst>
          </p:cNvPr>
          <p:cNvSpPr>
            <a:spLocks noGrp="1"/>
          </p:cNvSpPr>
          <p:nvPr>
            <p:ph type="title"/>
          </p:nvPr>
        </p:nvSpPr>
        <p:spPr>
          <a:xfrm>
            <a:off x="388308" y="352599"/>
            <a:ext cx="11448789" cy="652017"/>
          </a:xfrm>
        </p:spPr>
        <p:txBody>
          <a:bodyPr>
            <a:normAutofit/>
          </a:bodyPr>
          <a:lstStyle/>
          <a:p>
            <a:r>
              <a:rPr lang="en-US" sz="2000" dirty="0"/>
              <a:t>Experimentation : An Empirical Comparison of LM-based Question and Answer Generation Methods</a:t>
            </a:r>
          </a:p>
        </p:txBody>
      </p:sp>
      <p:pic>
        <p:nvPicPr>
          <p:cNvPr id="18" name="Picture 17">
            <a:extLst>
              <a:ext uri="{FF2B5EF4-FFF2-40B4-BE49-F238E27FC236}">
                <a16:creationId xmlns:a16="http://schemas.microsoft.com/office/drawing/2014/main" id="{D5B841EB-5ABE-5095-646A-F5C72535FA4C}"/>
              </a:ext>
            </a:extLst>
          </p:cNvPr>
          <p:cNvPicPr>
            <a:picLocks noChangeAspect="1"/>
          </p:cNvPicPr>
          <p:nvPr/>
        </p:nvPicPr>
        <p:blipFill>
          <a:blip r:embed="rId2"/>
          <a:stretch>
            <a:fillRect/>
          </a:stretch>
        </p:blipFill>
        <p:spPr>
          <a:xfrm>
            <a:off x="1554162" y="1201737"/>
            <a:ext cx="4410075" cy="5495925"/>
          </a:xfrm>
          <a:prstGeom prst="rect">
            <a:avLst/>
          </a:prstGeom>
        </p:spPr>
      </p:pic>
      <p:pic>
        <p:nvPicPr>
          <p:cNvPr id="21" name="Picture 20">
            <a:extLst>
              <a:ext uri="{FF2B5EF4-FFF2-40B4-BE49-F238E27FC236}">
                <a16:creationId xmlns:a16="http://schemas.microsoft.com/office/drawing/2014/main" id="{5B911221-C6B9-A63A-FAB9-FCA6F6E34890}"/>
              </a:ext>
            </a:extLst>
          </p:cNvPr>
          <p:cNvPicPr>
            <a:picLocks noChangeAspect="1"/>
          </p:cNvPicPr>
          <p:nvPr/>
        </p:nvPicPr>
        <p:blipFill>
          <a:blip r:embed="rId3"/>
          <a:stretch>
            <a:fillRect/>
          </a:stretch>
        </p:blipFill>
        <p:spPr>
          <a:xfrm>
            <a:off x="6544769" y="1201737"/>
            <a:ext cx="4524375" cy="1847850"/>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pic>
      <p:sp>
        <p:nvSpPr>
          <p:cNvPr id="4" name="Rectangle 3"/>
          <p:cNvSpPr/>
          <p:nvPr/>
        </p:nvSpPr>
        <p:spPr>
          <a:xfrm>
            <a:off x="1554161" y="5724394"/>
            <a:ext cx="4533487" cy="973268"/>
          </a:xfrm>
          <a:prstGeom prst="rect">
            <a:avLst/>
          </a:prstGeom>
          <a:noFill/>
          <a:ln>
            <a:solidFill>
              <a:srgbClr val="00B050"/>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50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Idea</a:t>
            </a:r>
          </a:p>
        </p:txBody>
      </p:sp>
      <p:sp>
        <p:nvSpPr>
          <p:cNvPr id="3" name="Content Placeholder 2"/>
          <p:cNvSpPr>
            <a:spLocks noGrp="1"/>
          </p:cNvSpPr>
          <p:nvPr>
            <p:ph idx="1"/>
          </p:nvPr>
        </p:nvSpPr>
        <p:spPr>
          <a:xfrm>
            <a:off x="838200" y="5689600"/>
            <a:ext cx="10515600" cy="666749"/>
          </a:xfrm>
        </p:spPr>
        <p:txBody>
          <a:bodyPr>
            <a:normAutofit/>
          </a:bodyPr>
          <a:lstStyle/>
          <a:p>
            <a:r>
              <a:rPr lang="en-US" sz="1400" b="1" dirty="0">
                <a:solidFill>
                  <a:schemeClr val="tx1"/>
                </a:solidFill>
              </a:rPr>
              <a:t>Example: </a:t>
            </a:r>
          </a:p>
          <a:p>
            <a:pPr lvl="1"/>
            <a:r>
              <a:rPr lang="en-US" sz="1200" b="1" dirty="0"/>
              <a:t>Sentence: </a:t>
            </a:r>
            <a:r>
              <a:rPr lang="en-US" sz="1200" dirty="0">
                <a:solidFill>
                  <a:schemeClr val="tx1"/>
                </a:solidFill>
              </a:rPr>
              <a:t>learn php from guru99. </a:t>
            </a:r>
            <a:endParaRPr lang="en-US" sz="1200" dirty="0"/>
          </a:p>
        </p:txBody>
      </p:sp>
      <p:sp>
        <p:nvSpPr>
          <p:cNvPr id="4" name="Date Placeholder 3"/>
          <p:cNvSpPr>
            <a:spLocks noGrp="1"/>
          </p:cNvSpPr>
          <p:nvPr>
            <p:ph type="dt" sz="half" idx="10"/>
          </p:nvPr>
        </p:nvSpPr>
        <p:spPr/>
        <p:txBody>
          <a:bodyPr/>
          <a:lstStyle/>
          <a:p>
            <a:fld id="{26159597-4BFC-49BE-A8B4-D840A44993D1}" type="datetime3">
              <a:rPr lang="en-US" smtClean="0"/>
              <a:t>25 August 2023</a:t>
            </a:fld>
            <a:endParaRPr lang="en-US"/>
          </a:p>
        </p:txBody>
      </p:sp>
      <p:sp>
        <p:nvSpPr>
          <p:cNvPr id="5" name="Slide Number Placeholder 4"/>
          <p:cNvSpPr>
            <a:spLocks noGrp="1"/>
          </p:cNvSpPr>
          <p:nvPr>
            <p:ph type="sldNum" sz="quarter" idx="12"/>
          </p:nvPr>
        </p:nvSpPr>
        <p:spPr/>
        <p:txBody>
          <a:bodyPr/>
          <a:lstStyle/>
          <a:p>
            <a:fld id="{E5144373-2B24-4C72-8230-E2665366B993}" type="slidenum">
              <a:rPr lang="en-US" smtClean="0"/>
              <a:t>9</a:t>
            </a:fld>
            <a:endParaRPr lang="en-US"/>
          </a:p>
        </p:txBody>
      </p:sp>
      <p:sp>
        <p:nvSpPr>
          <p:cNvPr id="6" name="Rectangle 5"/>
          <p:cNvSpPr/>
          <p:nvPr/>
        </p:nvSpPr>
        <p:spPr>
          <a:xfrm>
            <a:off x="6377940" y="3824538"/>
            <a:ext cx="827677" cy="37662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A</a:t>
            </a:r>
            <a:r>
              <a:rPr lang="en-US" sz="1800" dirty="0">
                <a:solidFill>
                  <a:schemeClr val="tx1"/>
                </a:solidFill>
              </a:rPr>
              <a:t>rticle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7" name="Right Arrow 6"/>
          <p:cNvSpPr/>
          <p:nvPr/>
        </p:nvSpPr>
        <p:spPr>
          <a:xfrm>
            <a:off x="7205617" y="3901323"/>
            <a:ext cx="208643" cy="243958"/>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그림 8">
            <a:extLst>
              <a:ext uri="{FF2B5EF4-FFF2-40B4-BE49-F238E27FC236}">
                <a16:creationId xmlns:a16="http://schemas.microsoft.com/office/drawing/2014/main" id="{3F374888-A4F0-4D9C-918A-C995F0B7CD51}"/>
              </a:ext>
            </a:extLst>
          </p:cNvPr>
          <p:cNvPicPr>
            <a:picLocks noChangeAspect="1"/>
          </p:cNvPicPr>
          <p:nvPr/>
        </p:nvPicPr>
        <p:blipFill>
          <a:blip r:embed="rId2"/>
          <a:stretch>
            <a:fillRect/>
          </a:stretch>
        </p:blipFill>
        <p:spPr>
          <a:xfrm>
            <a:off x="5975613" y="1520368"/>
            <a:ext cx="5110163" cy="1568974"/>
          </a:xfrm>
          <a:prstGeom prst="rect">
            <a:avLst/>
          </a:prstGeom>
        </p:spPr>
      </p:pic>
      <p:sp>
        <p:nvSpPr>
          <p:cNvPr id="10" name="내용 개체 틀 2">
            <a:extLst>
              <a:ext uri="{FF2B5EF4-FFF2-40B4-BE49-F238E27FC236}">
                <a16:creationId xmlns:a16="http://schemas.microsoft.com/office/drawing/2014/main" id="{EFB950CF-5D2C-44D4-893A-A6D1F73CBCB6}"/>
              </a:ext>
            </a:extLst>
          </p:cNvPr>
          <p:cNvSpPr txBox="1">
            <a:spLocks/>
          </p:cNvSpPr>
          <p:nvPr/>
        </p:nvSpPr>
        <p:spPr>
          <a:xfrm>
            <a:off x="838200" y="1727533"/>
            <a:ext cx="4845627" cy="1107617"/>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2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sz="1000" dirty="0"/>
              <a:t>model it by </a:t>
            </a:r>
            <a:r>
              <a:rPr lang="en-US" sz="1000" dirty="0">
                <a:solidFill>
                  <a:srgbClr val="0070C0"/>
                </a:solidFill>
              </a:rPr>
              <a:t>converting the question-answer pairs into a flattened sentence y</a:t>
            </a:r>
          </a:p>
          <a:p>
            <a:r>
              <a:rPr lang="en-US" sz="1000" dirty="0">
                <a:solidFill>
                  <a:srgbClr val="0070C0"/>
                </a:solidFill>
              </a:rPr>
              <a:t>fine-tuning a sequence-to-sequence </a:t>
            </a:r>
            <a:r>
              <a:rPr lang="en-US" sz="1000" dirty="0"/>
              <a:t>model </a:t>
            </a:r>
            <a:r>
              <a:rPr lang="en-US" sz="1000" dirty="0">
                <a:solidFill>
                  <a:srgbClr val="0070C0"/>
                </a:solidFill>
              </a:rPr>
              <a:t>to generate sentence y </a:t>
            </a:r>
            <a:r>
              <a:rPr lang="en-US" sz="1000" dirty="0"/>
              <a:t>from context</a:t>
            </a:r>
            <a:endParaRPr lang="en-US" sz="1100" dirty="0"/>
          </a:p>
        </p:txBody>
      </p:sp>
      <p:pic>
        <p:nvPicPr>
          <p:cNvPr id="11" name="그림 10">
            <a:extLst>
              <a:ext uri="{FF2B5EF4-FFF2-40B4-BE49-F238E27FC236}">
                <a16:creationId xmlns:a16="http://schemas.microsoft.com/office/drawing/2014/main" id="{E04D519C-F97A-4B24-9C4F-049FE98AF2F3}"/>
              </a:ext>
            </a:extLst>
          </p:cNvPr>
          <p:cNvPicPr>
            <a:picLocks noChangeAspect="1"/>
          </p:cNvPicPr>
          <p:nvPr/>
        </p:nvPicPr>
        <p:blipFill>
          <a:blip r:embed="rId3"/>
          <a:stretch>
            <a:fillRect/>
          </a:stretch>
        </p:blipFill>
        <p:spPr>
          <a:xfrm>
            <a:off x="2115986" y="2160141"/>
            <a:ext cx="1918075" cy="598374"/>
          </a:xfrm>
          <a:prstGeom prst="rect">
            <a:avLst/>
          </a:prstGeom>
        </p:spPr>
      </p:pic>
      <p:sp>
        <p:nvSpPr>
          <p:cNvPr id="12" name="내용 개체 틀 2">
            <a:extLst>
              <a:ext uri="{FF2B5EF4-FFF2-40B4-BE49-F238E27FC236}">
                <a16:creationId xmlns:a16="http://schemas.microsoft.com/office/drawing/2014/main" id="{DBB22107-01D1-4EAF-B544-AC0B13DB2D2F}"/>
              </a:ext>
            </a:extLst>
          </p:cNvPr>
          <p:cNvSpPr txBox="1">
            <a:spLocks/>
          </p:cNvSpPr>
          <p:nvPr/>
        </p:nvSpPr>
        <p:spPr>
          <a:xfrm>
            <a:off x="814499" y="3562939"/>
            <a:ext cx="4845627" cy="1946321"/>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2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sz="1050" b="1" dirty="0" err="1">
                <a:solidFill>
                  <a:schemeClr val="accent5">
                    <a:lumMod val="75000"/>
                  </a:schemeClr>
                </a:solidFill>
              </a:rPr>
              <a:t>Question_generator</a:t>
            </a:r>
            <a:r>
              <a:rPr lang="en-US" sz="1050" b="1" dirty="0">
                <a:solidFill>
                  <a:schemeClr val="accent5">
                    <a:lumMod val="75000"/>
                  </a:schemeClr>
                </a:solidFill>
              </a:rPr>
              <a:t> model </a:t>
            </a:r>
            <a:r>
              <a:rPr lang="en-US" sz="1050" dirty="0">
                <a:solidFill>
                  <a:schemeClr val="tx1"/>
                </a:solidFill>
              </a:rPr>
              <a:t>(focus on correctness of question):</a:t>
            </a:r>
          </a:p>
          <a:p>
            <a:r>
              <a:rPr lang="en-US" sz="1050" b="1" dirty="0">
                <a:solidFill>
                  <a:schemeClr val="tx1"/>
                </a:solidFill>
              </a:rPr>
              <a:t>Training</a:t>
            </a:r>
            <a:r>
              <a:rPr lang="en-US" sz="1050" dirty="0">
                <a:solidFill>
                  <a:schemeClr val="tx1"/>
                </a:solidFill>
              </a:rPr>
              <a:t>: </a:t>
            </a:r>
            <a:r>
              <a:rPr lang="en-US" sz="1050" dirty="0" err="1">
                <a:solidFill>
                  <a:schemeClr val="tx1"/>
                </a:solidFill>
              </a:rPr>
              <a:t>hint_sen,question</a:t>
            </a:r>
            <a:r>
              <a:rPr lang="en-US" sz="1050" dirty="0">
                <a:solidFill>
                  <a:schemeClr val="tx1"/>
                </a:solidFill>
              </a:rPr>
              <a:t> pairs (Using trained model to generate question)</a:t>
            </a:r>
          </a:p>
          <a:p>
            <a:r>
              <a:rPr lang="en-US" sz="1050" b="1" dirty="0">
                <a:solidFill>
                  <a:schemeClr val="tx1"/>
                </a:solidFill>
              </a:rPr>
              <a:t>Test</a:t>
            </a:r>
            <a:r>
              <a:rPr lang="en-US" sz="1050" dirty="0">
                <a:solidFill>
                  <a:schemeClr val="tx1"/>
                </a:solidFill>
              </a:rPr>
              <a:t>: generated questions automatically from the text.</a:t>
            </a:r>
          </a:p>
          <a:p>
            <a:pPr lvl="1"/>
            <a:r>
              <a:rPr lang="en-US" sz="1050" dirty="0">
                <a:solidFill>
                  <a:schemeClr val="tx1"/>
                </a:solidFill>
              </a:rPr>
              <a:t>Input: </a:t>
            </a:r>
          </a:p>
          <a:p>
            <a:pPr lvl="2"/>
            <a:r>
              <a:rPr lang="en-US" sz="1050" dirty="0">
                <a:solidFill>
                  <a:schemeClr val="tx1"/>
                </a:solidFill>
              </a:rPr>
              <a:t>articles</a:t>
            </a:r>
          </a:p>
          <a:p>
            <a:pPr lvl="1"/>
            <a:r>
              <a:rPr lang="en-US" sz="1050" dirty="0">
                <a:solidFill>
                  <a:schemeClr val="tx1"/>
                </a:solidFill>
              </a:rPr>
              <a:t>Output: </a:t>
            </a:r>
          </a:p>
          <a:p>
            <a:pPr lvl="2"/>
            <a:r>
              <a:rPr lang="en-US" sz="1050" dirty="0">
                <a:solidFill>
                  <a:schemeClr val="tx1"/>
                </a:solidFill>
              </a:rPr>
              <a:t>Question:  create questions which are related to the sentence. </a:t>
            </a:r>
          </a:p>
          <a:p>
            <a:pPr lvl="2"/>
            <a:r>
              <a:rPr lang="en-US" sz="1050" dirty="0">
                <a:solidFill>
                  <a:schemeClr val="tx1"/>
                </a:solidFill>
              </a:rPr>
              <a:t>Answer: sentence tokens (POS pattern patterns of information from sentence).</a:t>
            </a:r>
          </a:p>
          <a:p>
            <a:endParaRPr lang="en-US" sz="1050" dirty="0">
              <a:solidFill>
                <a:schemeClr val="tx1"/>
              </a:solidFill>
            </a:endParaRPr>
          </a:p>
        </p:txBody>
      </p:sp>
      <p:sp>
        <p:nvSpPr>
          <p:cNvPr id="13" name="Rectangle 5">
            <a:extLst>
              <a:ext uri="{FF2B5EF4-FFF2-40B4-BE49-F238E27FC236}">
                <a16:creationId xmlns:a16="http://schemas.microsoft.com/office/drawing/2014/main" id="{59877868-BF87-45A4-A48C-EB5916E25B46}"/>
              </a:ext>
            </a:extLst>
          </p:cNvPr>
          <p:cNvSpPr/>
          <p:nvPr/>
        </p:nvSpPr>
        <p:spPr>
          <a:xfrm>
            <a:off x="7414259" y="3768659"/>
            <a:ext cx="1593669" cy="566056"/>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err="1">
                <a:solidFill>
                  <a:schemeClr val="accent5">
                    <a:lumMod val="75000"/>
                  </a:schemeClr>
                </a:solidFill>
              </a:rPr>
              <a:t>Question_generator</a:t>
            </a:r>
            <a:r>
              <a:rPr lang="en-US" sz="1200" b="1" dirty="0">
                <a:solidFill>
                  <a:schemeClr val="accent5">
                    <a:lumMod val="75000"/>
                  </a:schemeClr>
                </a:solidFill>
              </a:rPr>
              <a:t> model</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4" name="Right Arrow 6">
            <a:extLst>
              <a:ext uri="{FF2B5EF4-FFF2-40B4-BE49-F238E27FC236}">
                <a16:creationId xmlns:a16="http://schemas.microsoft.com/office/drawing/2014/main" id="{4A7B199F-AD7D-4D93-A4A5-2280C3332BA9}"/>
              </a:ext>
            </a:extLst>
          </p:cNvPr>
          <p:cNvSpPr/>
          <p:nvPr/>
        </p:nvSpPr>
        <p:spPr>
          <a:xfrm>
            <a:off x="9007928" y="3901323"/>
            <a:ext cx="208643" cy="243958"/>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
            <a:extLst>
              <a:ext uri="{FF2B5EF4-FFF2-40B4-BE49-F238E27FC236}">
                <a16:creationId xmlns:a16="http://schemas.microsoft.com/office/drawing/2014/main" id="{A3076C43-6451-43B1-878C-E6BEA608A548}"/>
              </a:ext>
            </a:extLst>
          </p:cNvPr>
          <p:cNvSpPr/>
          <p:nvPr/>
        </p:nvSpPr>
        <p:spPr>
          <a:xfrm>
            <a:off x="9216570" y="3824538"/>
            <a:ext cx="956130" cy="37662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QA pair</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0" name="그림 19">
            <a:extLst>
              <a:ext uri="{FF2B5EF4-FFF2-40B4-BE49-F238E27FC236}">
                <a16:creationId xmlns:a16="http://schemas.microsoft.com/office/drawing/2014/main" id="{2BB0DD9D-D1FC-417F-97F7-084531C58CC3}"/>
              </a:ext>
            </a:extLst>
          </p:cNvPr>
          <p:cNvPicPr>
            <a:picLocks noChangeAspect="1"/>
          </p:cNvPicPr>
          <p:nvPr/>
        </p:nvPicPr>
        <p:blipFill>
          <a:blip r:embed="rId4"/>
          <a:stretch>
            <a:fillRect/>
          </a:stretch>
        </p:blipFill>
        <p:spPr>
          <a:xfrm>
            <a:off x="4240893" y="5629617"/>
            <a:ext cx="2550885" cy="781864"/>
          </a:xfrm>
          <a:prstGeom prst="rect">
            <a:avLst/>
          </a:prstGeom>
        </p:spPr>
      </p:pic>
      <p:sp>
        <p:nvSpPr>
          <p:cNvPr id="21" name="Right Arrow 6">
            <a:extLst>
              <a:ext uri="{FF2B5EF4-FFF2-40B4-BE49-F238E27FC236}">
                <a16:creationId xmlns:a16="http://schemas.microsoft.com/office/drawing/2014/main" id="{10737052-10CB-4B86-B681-086B89F608AF}"/>
              </a:ext>
            </a:extLst>
          </p:cNvPr>
          <p:cNvSpPr/>
          <p:nvPr/>
        </p:nvSpPr>
        <p:spPr>
          <a:xfrm>
            <a:off x="3825418" y="5917620"/>
            <a:ext cx="208643" cy="243958"/>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64137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954</Words>
  <Application>Microsoft Office PowerPoint</Application>
  <PresentationFormat>와이드스크린</PresentationFormat>
  <Paragraphs>101</Paragraphs>
  <Slides>10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Arial</vt:lpstr>
      <vt:lpstr>Calibri</vt:lpstr>
      <vt:lpstr>Times New Roman</vt:lpstr>
      <vt:lpstr>Wingdings</vt:lpstr>
      <vt:lpstr>Office 테마</vt:lpstr>
      <vt:lpstr>Papers detail</vt:lpstr>
      <vt:lpstr>Content</vt:lpstr>
      <vt:lpstr>Dataset</vt:lpstr>
      <vt:lpstr>Dataset</vt:lpstr>
      <vt:lpstr>Dataset</vt:lpstr>
      <vt:lpstr>An Empirical Comparison of LM-based Question and Answer Generation Methods</vt:lpstr>
      <vt:lpstr>Detail Process: An Empirical Comparison of LM-based Question and Answer Generation Methods</vt:lpstr>
      <vt:lpstr>Experimentation : An Empirical Comparison of LM-based Question and Answer Generation Methods</vt:lpstr>
      <vt:lpstr>Implementation Idea</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Co-guiding implementation</dc:title>
  <dc:creator>USER</dc:creator>
  <cp:lastModifiedBy>USER</cp:lastModifiedBy>
  <cp:revision>64</cp:revision>
  <dcterms:created xsi:type="dcterms:W3CDTF">2023-08-11T00:51:04Z</dcterms:created>
  <dcterms:modified xsi:type="dcterms:W3CDTF">2023-08-25T03:51:53Z</dcterms:modified>
</cp:coreProperties>
</file>