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8" r:id="rId4"/>
    <p:sldId id="281" r:id="rId5"/>
    <p:sldId id="279" r:id="rId6"/>
    <p:sldId id="280" r:id="rId7"/>
    <p:sldId id="259" r:id="rId8"/>
    <p:sldId id="263" r:id="rId9"/>
    <p:sldId id="268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8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83" autoAdjust="0"/>
  </p:normalViewPr>
  <p:slideViewPr>
    <p:cSldViewPr>
      <p:cViewPr>
        <p:scale>
          <a:sx n="83" d="100"/>
          <a:sy n="83" d="100"/>
        </p:scale>
        <p:origin x="-774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696AE9-28E4-40F8-8842-175A91EFAC0B}" type="doc">
      <dgm:prSet loTypeId="urn:microsoft.com/office/officeart/2005/8/layout/chevron1" loCatId="process" qsTypeId="urn:microsoft.com/office/officeart/2005/8/quickstyle/simple1" qsCatId="simple" csTypeId="urn:microsoft.com/office/officeart/2005/8/colors/accent4_2" csCatId="accent4" phldr="1"/>
      <dgm:spPr/>
    </dgm:pt>
    <dgm:pt modelId="{DA4AFA7C-2A75-4428-855C-5605A913934F}">
      <dgm:prSet phldrT="[文本]" custT="1"/>
      <dgm:spPr>
        <a:solidFill>
          <a:srgbClr val="C00000"/>
        </a:solidFill>
        <a:ln>
          <a:noFill/>
        </a:ln>
      </dgm:spPr>
      <dgm:t>
        <a:bodyPr/>
        <a:lstStyle/>
        <a:p>
          <a:pPr algn="ctr"/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开户</a:t>
          </a:r>
          <a:r>
            <a:rPr lang="en-US" altLang="zh-CN" sz="1400" b="1" dirty="0" smtClean="0">
              <a:latin typeface="微软雅黑" pitchFamily="34" charset="-122"/>
              <a:ea typeface="微软雅黑" pitchFamily="34" charset="-122"/>
            </a:rPr>
            <a:t>&amp;</a:t>
          </a:r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绑卡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CA1DDB9A-3171-4D53-8214-D9883AD76A1F}" type="parTrans" cxnId="{A20B9F9D-273E-4721-ADC2-811953F6A6F6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CC6E3D1C-E476-4072-93C0-23FF4C4C580C}" type="sibTrans" cxnId="{A20B9F9D-273E-4721-ADC2-811953F6A6F6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48AD33C8-6D1D-4451-A3E7-8CF4EDB181F0}">
      <dgm:prSet phldrT="[文本]" custT="1"/>
      <dgm:spPr>
        <a:solidFill>
          <a:schemeClr val="bg1">
            <a:lumMod val="50000"/>
          </a:schemeClr>
        </a:solidFill>
        <a:ln>
          <a:noFill/>
        </a:ln>
      </dgm:spPr>
      <dgm:t>
        <a:bodyPr/>
        <a:lstStyle/>
        <a:p>
          <a:pPr algn="ctr"/>
          <a:r>
            <a:rPr lang="zh-CN" altLang="en-US" sz="1400" b="1" smtClean="0">
              <a:latin typeface="微软雅黑" pitchFamily="34" charset="-122"/>
              <a:ea typeface="微软雅黑" pitchFamily="34" charset="-122"/>
            </a:rPr>
            <a:t>充值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78C43531-7BB1-4A65-8E19-9B93C2AA74EB}" type="parTrans" cxnId="{F8797D46-F719-4CAE-9886-1A709D73142B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BFCDB5F2-153F-4489-AAD6-24EFEA1D8BD0}" type="sibTrans" cxnId="{F8797D46-F719-4CAE-9886-1A709D73142B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32D0E924-CBAE-4F67-8BE7-3BBB08A19CDA}">
      <dgm:prSet phldrT="[文本]" custT="1"/>
      <dgm:spPr>
        <a:solidFill>
          <a:schemeClr val="bg1">
            <a:lumMod val="50000"/>
          </a:schemeClr>
        </a:solidFill>
        <a:ln>
          <a:noFill/>
        </a:ln>
      </dgm:spPr>
      <dgm:t>
        <a:bodyPr/>
        <a:lstStyle/>
        <a:p>
          <a:pPr algn="ctr"/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投资（申购）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75AFEFED-C159-43B0-B8EB-016DE72CBABF}" type="parTrans" cxnId="{A056265A-76D0-4AB4-BF36-151A919D2793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6472DF8B-1E14-4CB2-8E41-F75AFE6A5C80}" type="sibTrans" cxnId="{A056265A-76D0-4AB4-BF36-151A919D2793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6B300F3C-2818-4243-9049-928BAE88859C}">
      <dgm:prSet phldrT="[文本]" custT="1"/>
      <dgm:spPr>
        <a:solidFill>
          <a:schemeClr val="bg1">
            <a:lumMod val="50000"/>
          </a:schemeClr>
        </a:solidFill>
        <a:ln>
          <a:noFill/>
        </a:ln>
      </dgm:spPr>
      <dgm:t>
        <a:bodyPr/>
        <a:lstStyle/>
        <a:p>
          <a:pPr algn="ctr"/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冻结</a:t>
          </a:r>
          <a:r>
            <a:rPr lang="en-US" altLang="zh-CN" sz="1400" b="1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解冻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AECEBAEF-D2D3-4D8A-BDE2-42F704B17694}" type="parTrans" cxnId="{4542761E-F32F-435E-8DBC-DE37A72A9A34}">
      <dgm:prSet/>
      <dgm:spPr/>
      <dgm:t>
        <a:bodyPr/>
        <a:lstStyle/>
        <a:p>
          <a:endParaRPr lang="zh-CN" altLang="en-US" sz="1400" b="1">
            <a:latin typeface="微软雅黑" pitchFamily="34" charset="-122"/>
            <a:ea typeface="微软雅黑" pitchFamily="34" charset="-122"/>
          </a:endParaRPr>
        </a:p>
      </dgm:t>
    </dgm:pt>
    <dgm:pt modelId="{BEA16B6C-F6A8-4CA4-9BF0-A0A14B2B36CB}" type="sibTrans" cxnId="{4542761E-F32F-435E-8DBC-DE37A72A9A34}">
      <dgm:prSet/>
      <dgm:spPr/>
      <dgm:t>
        <a:bodyPr/>
        <a:lstStyle/>
        <a:p>
          <a:endParaRPr lang="zh-CN" altLang="en-US" sz="1400" b="1">
            <a:latin typeface="微软雅黑" pitchFamily="34" charset="-122"/>
            <a:ea typeface="微软雅黑" pitchFamily="34" charset="-122"/>
          </a:endParaRPr>
        </a:p>
      </dgm:t>
    </dgm:pt>
    <dgm:pt modelId="{049279AE-900B-47D5-88D8-8E79FDBAA8E6}">
      <dgm:prSet phldrT="[文本]" custT="1"/>
      <dgm:spPr>
        <a:solidFill>
          <a:schemeClr val="bg1">
            <a:lumMod val="50000"/>
          </a:schemeClr>
        </a:solidFill>
        <a:ln>
          <a:noFill/>
        </a:ln>
      </dgm:spPr>
      <dgm:t>
        <a:bodyPr/>
        <a:lstStyle/>
        <a:p>
          <a:pPr algn="ctr"/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取现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014BB359-3C15-4D63-B734-5E6588DE12A6}" type="parTrans" cxnId="{33236D37-8B8F-4479-B0A3-8FBA385255E7}">
      <dgm:prSet/>
      <dgm:spPr/>
      <dgm:t>
        <a:bodyPr/>
        <a:lstStyle/>
        <a:p>
          <a:endParaRPr lang="zh-CN" altLang="en-US" sz="1400" b="1">
            <a:latin typeface="微软雅黑" pitchFamily="34" charset="-122"/>
            <a:ea typeface="微软雅黑" pitchFamily="34" charset="-122"/>
          </a:endParaRPr>
        </a:p>
      </dgm:t>
    </dgm:pt>
    <dgm:pt modelId="{9D917BD4-8318-4AC9-8353-E39B91573118}" type="sibTrans" cxnId="{33236D37-8B8F-4479-B0A3-8FBA385255E7}">
      <dgm:prSet/>
      <dgm:spPr/>
      <dgm:t>
        <a:bodyPr/>
        <a:lstStyle/>
        <a:p>
          <a:endParaRPr lang="zh-CN" altLang="en-US" sz="1400" b="1">
            <a:latin typeface="微软雅黑" pitchFamily="34" charset="-122"/>
            <a:ea typeface="微软雅黑" pitchFamily="34" charset="-122"/>
          </a:endParaRPr>
        </a:p>
      </dgm:t>
    </dgm:pt>
    <dgm:pt modelId="{BB3D676C-7CBD-4A29-BC5F-BA4ABBC0ED16}" type="pres">
      <dgm:prSet presAssocID="{98696AE9-28E4-40F8-8842-175A91EFAC0B}" presName="Name0" presStyleCnt="0">
        <dgm:presLayoutVars>
          <dgm:dir/>
          <dgm:animLvl val="lvl"/>
          <dgm:resizeHandles val="exact"/>
        </dgm:presLayoutVars>
      </dgm:prSet>
      <dgm:spPr/>
    </dgm:pt>
    <dgm:pt modelId="{9657909E-51AC-4014-910B-E058C25622A2}" type="pres">
      <dgm:prSet presAssocID="{DA4AFA7C-2A75-4428-855C-5605A913934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2DAC8-04D6-45D2-BE83-A8BD9B32EA05}" type="pres">
      <dgm:prSet presAssocID="{CC6E3D1C-E476-4072-93C0-23FF4C4C580C}" presName="parTxOnlySpace" presStyleCnt="0"/>
      <dgm:spPr/>
    </dgm:pt>
    <dgm:pt modelId="{28735F01-727E-407E-8E91-1CA3D333D983}" type="pres">
      <dgm:prSet presAssocID="{48AD33C8-6D1D-4451-A3E7-8CF4EDB181F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9AF40F-0C4C-4F71-B60A-DCD433B452E4}" type="pres">
      <dgm:prSet presAssocID="{BFCDB5F2-153F-4489-AAD6-24EFEA1D8BD0}" presName="parTxOnlySpace" presStyleCnt="0"/>
      <dgm:spPr/>
    </dgm:pt>
    <dgm:pt modelId="{827FF9A6-A51A-4E75-BE1E-35467566DB9A}" type="pres">
      <dgm:prSet presAssocID="{32D0E924-CBAE-4F67-8BE7-3BBB08A19CD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1DBA00-4DF1-4760-A73B-0087DDD54AFD}" type="pres">
      <dgm:prSet presAssocID="{6472DF8B-1E14-4CB2-8E41-F75AFE6A5C80}" presName="parTxOnlySpace" presStyleCnt="0"/>
      <dgm:spPr/>
    </dgm:pt>
    <dgm:pt modelId="{D3D31A97-D486-4F38-A7E6-BC33F945F4D3}" type="pres">
      <dgm:prSet presAssocID="{6B300F3C-2818-4243-9049-928BAE88859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4EE7CF-F5DE-4180-BFB2-6EEBFBF0A608}" type="pres">
      <dgm:prSet presAssocID="{BEA16B6C-F6A8-4CA4-9BF0-A0A14B2B36CB}" presName="parTxOnlySpace" presStyleCnt="0"/>
      <dgm:spPr/>
    </dgm:pt>
    <dgm:pt modelId="{8D4FC029-84D2-41EB-A6F7-F08EA541B5CC}" type="pres">
      <dgm:prSet presAssocID="{049279AE-900B-47D5-88D8-8E79FDBAA8E6}" presName="parTxOnly" presStyleLbl="node1" presStyleIdx="4" presStyleCnt="5" custLinFactNeighborY="1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056265A-76D0-4AB4-BF36-151A919D2793}" srcId="{98696AE9-28E4-40F8-8842-175A91EFAC0B}" destId="{32D0E924-CBAE-4F67-8BE7-3BBB08A19CDA}" srcOrd="2" destOrd="0" parTransId="{75AFEFED-C159-43B0-B8EB-016DE72CBABF}" sibTransId="{6472DF8B-1E14-4CB2-8E41-F75AFE6A5C80}"/>
    <dgm:cxn modelId="{4542761E-F32F-435E-8DBC-DE37A72A9A34}" srcId="{98696AE9-28E4-40F8-8842-175A91EFAC0B}" destId="{6B300F3C-2818-4243-9049-928BAE88859C}" srcOrd="3" destOrd="0" parTransId="{AECEBAEF-D2D3-4D8A-BDE2-42F704B17694}" sibTransId="{BEA16B6C-F6A8-4CA4-9BF0-A0A14B2B36CB}"/>
    <dgm:cxn modelId="{F8797D46-F719-4CAE-9886-1A709D73142B}" srcId="{98696AE9-28E4-40F8-8842-175A91EFAC0B}" destId="{48AD33C8-6D1D-4451-A3E7-8CF4EDB181F0}" srcOrd="1" destOrd="0" parTransId="{78C43531-7BB1-4A65-8E19-9B93C2AA74EB}" sibTransId="{BFCDB5F2-153F-4489-AAD6-24EFEA1D8BD0}"/>
    <dgm:cxn modelId="{A20B9F9D-273E-4721-ADC2-811953F6A6F6}" srcId="{98696AE9-28E4-40F8-8842-175A91EFAC0B}" destId="{DA4AFA7C-2A75-4428-855C-5605A913934F}" srcOrd="0" destOrd="0" parTransId="{CA1DDB9A-3171-4D53-8214-D9883AD76A1F}" sibTransId="{CC6E3D1C-E476-4072-93C0-23FF4C4C580C}"/>
    <dgm:cxn modelId="{33236D37-8B8F-4479-B0A3-8FBA385255E7}" srcId="{98696AE9-28E4-40F8-8842-175A91EFAC0B}" destId="{049279AE-900B-47D5-88D8-8E79FDBAA8E6}" srcOrd="4" destOrd="0" parTransId="{014BB359-3C15-4D63-B734-5E6588DE12A6}" sibTransId="{9D917BD4-8318-4AC9-8353-E39B91573118}"/>
    <dgm:cxn modelId="{69713434-638C-492C-9766-D0AEB3488DCE}" type="presOf" srcId="{049279AE-900B-47D5-88D8-8E79FDBAA8E6}" destId="{8D4FC029-84D2-41EB-A6F7-F08EA541B5CC}" srcOrd="0" destOrd="0" presId="urn:microsoft.com/office/officeart/2005/8/layout/chevron1"/>
    <dgm:cxn modelId="{1D12F668-9D97-402B-822E-79FDAC25D101}" type="presOf" srcId="{32D0E924-CBAE-4F67-8BE7-3BBB08A19CDA}" destId="{827FF9A6-A51A-4E75-BE1E-35467566DB9A}" srcOrd="0" destOrd="0" presId="urn:microsoft.com/office/officeart/2005/8/layout/chevron1"/>
    <dgm:cxn modelId="{0560F807-83DE-424A-B146-7296B8667DE6}" type="presOf" srcId="{98696AE9-28E4-40F8-8842-175A91EFAC0B}" destId="{BB3D676C-7CBD-4A29-BC5F-BA4ABBC0ED16}" srcOrd="0" destOrd="0" presId="urn:microsoft.com/office/officeart/2005/8/layout/chevron1"/>
    <dgm:cxn modelId="{65946313-B103-40AD-A636-C406D7B7726C}" type="presOf" srcId="{DA4AFA7C-2A75-4428-855C-5605A913934F}" destId="{9657909E-51AC-4014-910B-E058C25622A2}" srcOrd="0" destOrd="0" presId="urn:microsoft.com/office/officeart/2005/8/layout/chevron1"/>
    <dgm:cxn modelId="{6D38CC85-5767-47EC-83F1-F644C797551E}" type="presOf" srcId="{6B300F3C-2818-4243-9049-928BAE88859C}" destId="{D3D31A97-D486-4F38-A7E6-BC33F945F4D3}" srcOrd="0" destOrd="0" presId="urn:microsoft.com/office/officeart/2005/8/layout/chevron1"/>
    <dgm:cxn modelId="{DCFE5CB0-782F-4387-92B4-25086DBEC266}" type="presOf" srcId="{48AD33C8-6D1D-4451-A3E7-8CF4EDB181F0}" destId="{28735F01-727E-407E-8E91-1CA3D333D983}" srcOrd="0" destOrd="0" presId="urn:microsoft.com/office/officeart/2005/8/layout/chevron1"/>
    <dgm:cxn modelId="{0082AE5C-EC79-4F58-AEF6-4F0B919C0709}" type="presParOf" srcId="{BB3D676C-7CBD-4A29-BC5F-BA4ABBC0ED16}" destId="{9657909E-51AC-4014-910B-E058C25622A2}" srcOrd="0" destOrd="0" presId="urn:microsoft.com/office/officeart/2005/8/layout/chevron1"/>
    <dgm:cxn modelId="{D09BC3CE-D756-47DE-B74C-622E19687A7F}" type="presParOf" srcId="{BB3D676C-7CBD-4A29-BC5F-BA4ABBC0ED16}" destId="{29C2DAC8-04D6-45D2-BE83-A8BD9B32EA05}" srcOrd="1" destOrd="0" presId="urn:microsoft.com/office/officeart/2005/8/layout/chevron1"/>
    <dgm:cxn modelId="{E488F075-6EA4-4974-8525-D52DA1F01A6F}" type="presParOf" srcId="{BB3D676C-7CBD-4A29-BC5F-BA4ABBC0ED16}" destId="{28735F01-727E-407E-8E91-1CA3D333D983}" srcOrd="2" destOrd="0" presId="urn:microsoft.com/office/officeart/2005/8/layout/chevron1"/>
    <dgm:cxn modelId="{A1CB0908-389B-4EBB-971B-9EEBD01F8907}" type="presParOf" srcId="{BB3D676C-7CBD-4A29-BC5F-BA4ABBC0ED16}" destId="{479AF40F-0C4C-4F71-B60A-DCD433B452E4}" srcOrd="3" destOrd="0" presId="urn:microsoft.com/office/officeart/2005/8/layout/chevron1"/>
    <dgm:cxn modelId="{1AAF80F2-7FBC-42C1-B3F3-12C5DBB8FF2A}" type="presParOf" srcId="{BB3D676C-7CBD-4A29-BC5F-BA4ABBC0ED16}" destId="{827FF9A6-A51A-4E75-BE1E-35467566DB9A}" srcOrd="4" destOrd="0" presId="urn:microsoft.com/office/officeart/2005/8/layout/chevron1"/>
    <dgm:cxn modelId="{B8604283-F93C-4E27-AF20-E1BB5C3C494A}" type="presParOf" srcId="{BB3D676C-7CBD-4A29-BC5F-BA4ABBC0ED16}" destId="{AB1DBA00-4DF1-4760-A73B-0087DDD54AFD}" srcOrd="5" destOrd="0" presId="urn:microsoft.com/office/officeart/2005/8/layout/chevron1"/>
    <dgm:cxn modelId="{A823B749-76E0-49AA-B1E5-009B80AD8CD5}" type="presParOf" srcId="{BB3D676C-7CBD-4A29-BC5F-BA4ABBC0ED16}" destId="{D3D31A97-D486-4F38-A7E6-BC33F945F4D3}" srcOrd="6" destOrd="0" presId="urn:microsoft.com/office/officeart/2005/8/layout/chevron1"/>
    <dgm:cxn modelId="{3BD2E32C-F79A-49A1-920A-36C7CF56D1F9}" type="presParOf" srcId="{BB3D676C-7CBD-4A29-BC5F-BA4ABBC0ED16}" destId="{FD4EE7CF-F5DE-4180-BFB2-6EEBFBF0A608}" srcOrd="7" destOrd="0" presId="urn:microsoft.com/office/officeart/2005/8/layout/chevron1"/>
    <dgm:cxn modelId="{3DACD3F4-67F5-4CC5-B1D2-84F2821DC84F}" type="presParOf" srcId="{BB3D676C-7CBD-4A29-BC5F-BA4ABBC0ED16}" destId="{8D4FC029-84D2-41EB-A6F7-F08EA541B5CC}" srcOrd="8" destOrd="0" presId="urn:microsoft.com/office/officeart/2005/8/layout/chevron1"/>
  </dgm:cxnLst>
  <dgm:bg>
    <a:solidFill>
      <a:schemeClr val="bg1">
        <a:alpha val="46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696AE9-28E4-40F8-8842-175A91EFAC0B}" type="doc">
      <dgm:prSet loTypeId="urn:microsoft.com/office/officeart/2005/8/layout/chevron1" loCatId="process" qsTypeId="urn:microsoft.com/office/officeart/2005/8/quickstyle/simple1" qsCatId="simple" csTypeId="urn:microsoft.com/office/officeart/2005/8/colors/accent4_2" csCatId="accent4" phldr="1"/>
      <dgm:spPr/>
    </dgm:pt>
    <dgm:pt modelId="{DA4AFA7C-2A75-4428-855C-5605A913934F}">
      <dgm:prSet phldrT="[文本]" custT="1"/>
      <dgm:spPr>
        <a:solidFill>
          <a:schemeClr val="bg1">
            <a:lumMod val="50000"/>
          </a:schemeClr>
        </a:solidFill>
        <a:ln>
          <a:noFill/>
        </a:ln>
      </dgm:spPr>
      <dgm:t>
        <a:bodyPr/>
        <a:lstStyle/>
        <a:p>
          <a:pPr algn="ctr"/>
          <a:r>
            <a:rPr lang="zh-CN" altLang="en-US" sz="1400" b="1" smtClean="0">
              <a:latin typeface="微软雅黑" pitchFamily="34" charset="-122"/>
              <a:ea typeface="微软雅黑" pitchFamily="34" charset="-122"/>
            </a:rPr>
            <a:t>开户</a:t>
          </a:r>
          <a:r>
            <a:rPr lang="en-US" altLang="zh-CN" sz="1400" b="1" smtClean="0">
              <a:latin typeface="微软雅黑" pitchFamily="34" charset="-122"/>
              <a:ea typeface="微软雅黑" pitchFamily="34" charset="-122"/>
            </a:rPr>
            <a:t>&amp;</a:t>
          </a:r>
          <a:r>
            <a:rPr lang="zh-CN" altLang="en-US" sz="1400" b="1" smtClean="0">
              <a:latin typeface="微软雅黑" pitchFamily="34" charset="-122"/>
              <a:ea typeface="微软雅黑" pitchFamily="34" charset="-122"/>
            </a:rPr>
            <a:t>绑卡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CA1DDB9A-3171-4D53-8214-D9883AD76A1F}" type="parTrans" cxnId="{A20B9F9D-273E-4721-ADC2-811953F6A6F6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CC6E3D1C-E476-4072-93C0-23FF4C4C580C}" type="sibTrans" cxnId="{A20B9F9D-273E-4721-ADC2-811953F6A6F6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48AD33C8-6D1D-4451-A3E7-8CF4EDB181F0}">
      <dgm:prSet phldrT="[文本]" custT="1"/>
      <dgm:spPr>
        <a:solidFill>
          <a:srgbClr val="C00000"/>
        </a:solidFill>
        <a:ln>
          <a:noFill/>
        </a:ln>
      </dgm:spPr>
      <dgm:t>
        <a:bodyPr/>
        <a:lstStyle/>
        <a:p>
          <a:pPr algn="ctr"/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充值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78C43531-7BB1-4A65-8E19-9B93C2AA74EB}" type="parTrans" cxnId="{F8797D46-F719-4CAE-9886-1A709D73142B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BFCDB5F2-153F-4489-AAD6-24EFEA1D8BD0}" type="sibTrans" cxnId="{F8797D46-F719-4CAE-9886-1A709D73142B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32D0E924-CBAE-4F67-8BE7-3BBB08A19CDA}">
      <dgm:prSet phldrT="[文本]" custT="1"/>
      <dgm:spPr>
        <a:solidFill>
          <a:schemeClr val="bg1">
            <a:lumMod val="50000"/>
          </a:schemeClr>
        </a:solidFill>
        <a:ln>
          <a:noFill/>
        </a:ln>
      </dgm:spPr>
      <dgm:t>
        <a:bodyPr/>
        <a:lstStyle/>
        <a:p>
          <a:pPr algn="ctr"/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投资（申购）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75AFEFED-C159-43B0-B8EB-016DE72CBABF}" type="parTrans" cxnId="{A056265A-76D0-4AB4-BF36-151A919D2793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6472DF8B-1E14-4CB2-8E41-F75AFE6A5C80}" type="sibTrans" cxnId="{A056265A-76D0-4AB4-BF36-151A919D2793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6B300F3C-2818-4243-9049-928BAE88859C}">
      <dgm:prSet phldrT="[文本]" custT="1"/>
      <dgm:spPr>
        <a:solidFill>
          <a:schemeClr val="bg1">
            <a:lumMod val="50000"/>
          </a:schemeClr>
        </a:solidFill>
        <a:ln>
          <a:noFill/>
        </a:ln>
      </dgm:spPr>
      <dgm:t>
        <a:bodyPr/>
        <a:lstStyle/>
        <a:p>
          <a:pPr algn="ctr"/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冻结</a:t>
          </a:r>
          <a:r>
            <a:rPr lang="en-US" altLang="zh-CN" sz="1400" b="1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解冻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AECEBAEF-D2D3-4D8A-BDE2-42F704B17694}" type="parTrans" cxnId="{4542761E-F32F-435E-8DBC-DE37A72A9A34}">
      <dgm:prSet/>
      <dgm:spPr/>
      <dgm:t>
        <a:bodyPr/>
        <a:lstStyle/>
        <a:p>
          <a:endParaRPr lang="zh-CN" altLang="en-US" sz="1400" b="1">
            <a:latin typeface="微软雅黑" pitchFamily="34" charset="-122"/>
            <a:ea typeface="微软雅黑" pitchFamily="34" charset="-122"/>
          </a:endParaRPr>
        </a:p>
      </dgm:t>
    </dgm:pt>
    <dgm:pt modelId="{BEA16B6C-F6A8-4CA4-9BF0-A0A14B2B36CB}" type="sibTrans" cxnId="{4542761E-F32F-435E-8DBC-DE37A72A9A34}">
      <dgm:prSet/>
      <dgm:spPr/>
      <dgm:t>
        <a:bodyPr/>
        <a:lstStyle/>
        <a:p>
          <a:endParaRPr lang="zh-CN" altLang="en-US" sz="1400" b="1">
            <a:latin typeface="微软雅黑" pitchFamily="34" charset="-122"/>
            <a:ea typeface="微软雅黑" pitchFamily="34" charset="-122"/>
          </a:endParaRPr>
        </a:p>
      </dgm:t>
    </dgm:pt>
    <dgm:pt modelId="{049279AE-900B-47D5-88D8-8E79FDBAA8E6}">
      <dgm:prSet phldrT="[文本]" custT="1"/>
      <dgm:spPr>
        <a:solidFill>
          <a:schemeClr val="bg1">
            <a:lumMod val="50000"/>
          </a:schemeClr>
        </a:solidFill>
        <a:ln>
          <a:noFill/>
        </a:ln>
      </dgm:spPr>
      <dgm:t>
        <a:bodyPr/>
        <a:lstStyle/>
        <a:p>
          <a:pPr algn="ctr"/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取现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014BB359-3C15-4D63-B734-5E6588DE12A6}" type="parTrans" cxnId="{33236D37-8B8F-4479-B0A3-8FBA385255E7}">
      <dgm:prSet/>
      <dgm:spPr/>
      <dgm:t>
        <a:bodyPr/>
        <a:lstStyle/>
        <a:p>
          <a:endParaRPr lang="zh-CN" altLang="en-US" sz="1400" b="1">
            <a:latin typeface="微软雅黑" pitchFamily="34" charset="-122"/>
            <a:ea typeface="微软雅黑" pitchFamily="34" charset="-122"/>
          </a:endParaRPr>
        </a:p>
      </dgm:t>
    </dgm:pt>
    <dgm:pt modelId="{9D917BD4-8318-4AC9-8353-E39B91573118}" type="sibTrans" cxnId="{33236D37-8B8F-4479-B0A3-8FBA385255E7}">
      <dgm:prSet/>
      <dgm:spPr/>
      <dgm:t>
        <a:bodyPr/>
        <a:lstStyle/>
        <a:p>
          <a:endParaRPr lang="zh-CN" altLang="en-US" sz="1400" b="1">
            <a:latin typeface="微软雅黑" pitchFamily="34" charset="-122"/>
            <a:ea typeface="微软雅黑" pitchFamily="34" charset="-122"/>
          </a:endParaRPr>
        </a:p>
      </dgm:t>
    </dgm:pt>
    <dgm:pt modelId="{BB3D676C-7CBD-4A29-BC5F-BA4ABBC0ED16}" type="pres">
      <dgm:prSet presAssocID="{98696AE9-28E4-40F8-8842-175A91EFAC0B}" presName="Name0" presStyleCnt="0">
        <dgm:presLayoutVars>
          <dgm:dir/>
          <dgm:animLvl val="lvl"/>
          <dgm:resizeHandles val="exact"/>
        </dgm:presLayoutVars>
      </dgm:prSet>
      <dgm:spPr/>
    </dgm:pt>
    <dgm:pt modelId="{9657909E-51AC-4014-910B-E058C25622A2}" type="pres">
      <dgm:prSet presAssocID="{DA4AFA7C-2A75-4428-855C-5605A913934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2DAC8-04D6-45D2-BE83-A8BD9B32EA05}" type="pres">
      <dgm:prSet presAssocID="{CC6E3D1C-E476-4072-93C0-23FF4C4C580C}" presName="parTxOnlySpace" presStyleCnt="0"/>
      <dgm:spPr/>
    </dgm:pt>
    <dgm:pt modelId="{28735F01-727E-407E-8E91-1CA3D333D983}" type="pres">
      <dgm:prSet presAssocID="{48AD33C8-6D1D-4451-A3E7-8CF4EDB181F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9AF40F-0C4C-4F71-B60A-DCD433B452E4}" type="pres">
      <dgm:prSet presAssocID="{BFCDB5F2-153F-4489-AAD6-24EFEA1D8BD0}" presName="parTxOnlySpace" presStyleCnt="0"/>
      <dgm:spPr/>
    </dgm:pt>
    <dgm:pt modelId="{827FF9A6-A51A-4E75-BE1E-35467566DB9A}" type="pres">
      <dgm:prSet presAssocID="{32D0E924-CBAE-4F67-8BE7-3BBB08A19CD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1DBA00-4DF1-4760-A73B-0087DDD54AFD}" type="pres">
      <dgm:prSet presAssocID="{6472DF8B-1E14-4CB2-8E41-F75AFE6A5C80}" presName="parTxOnlySpace" presStyleCnt="0"/>
      <dgm:spPr/>
    </dgm:pt>
    <dgm:pt modelId="{D3D31A97-D486-4F38-A7E6-BC33F945F4D3}" type="pres">
      <dgm:prSet presAssocID="{6B300F3C-2818-4243-9049-928BAE88859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4EE7CF-F5DE-4180-BFB2-6EEBFBF0A608}" type="pres">
      <dgm:prSet presAssocID="{BEA16B6C-F6A8-4CA4-9BF0-A0A14B2B36CB}" presName="parTxOnlySpace" presStyleCnt="0"/>
      <dgm:spPr/>
    </dgm:pt>
    <dgm:pt modelId="{8D4FC029-84D2-41EB-A6F7-F08EA541B5CC}" type="pres">
      <dgm:prSet presAssocID="{049279AE-900B-47D5-88D8-8E79FDBAA8E6}" presName="parTxOnly" presStyleLbl="node1" presStyleIdx="4" presStyleCnt="5" custLinFactNeighborY="1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42761E-F32F-435E-8DBC-DE37A72A9A34}" srcId="{98696AE9-28E4-40F8-8842-175A91EFAC0B}" destId="{6B300F3C-2818-4243-9049-928BAE88859C}" srcOrd="3" destOrd="0" parTransId="{AECEBAEF-D2D3-4D8A-BDE2-42F704B17694}" sibTransId="{BEA16B6C-F6A8-4CA4-9BF0-A0A14B2B36CB}"/>
    <dgm:cxn modelId="{95928333-BD5B-4E12-9234-58E7426E7745}" type="presOf" srcId="{049279AE-900B-47D5-88D8-8E79FDBAA8E6}" destId="{8D4FC029-84D2-41EB-A6F7-F08EA541B5CC}" srcOrd="0" destOrd="0" presId="urn:microsoft.com/office/officeart/2005/8/layout/chevron1"/>
    <dgm:cxn modelId="{C93DC685-7DA4-4082-9542-74A823ACFB35}" type="presOf" srcId="{6B300F3C-2818-4243-9049-928BAE88859C}" destId="{D3D31A97-D486-4F38-A7E6-BC33F945F4D3}" srcOrd="0" destOrd="0" presId="urn:microsoft.com/office/officeart/2005/8/layout/chevron1"/>
    <dgm:cxn modelId="{D2F92BC3-E435-4AC2-8E58-8DA130AFD2D1}" type="presOf" srcId="{32D0E924-CBAE-4F67-8BE7-3BBB08A19CDA}" destId="{827FF9A6-A51A-4E75-BE1E-35467566DB9A}" srcOrd="0" destOrd="0" presId="urn:microsoft.com/office/officeart/2005/8/layout/chevron1"/>
    <dgm:cxn modelId="{A20B9F9D-273E-4721-ADC2-811953F6A6F6}" srcId="{98696AE9-28E4-40F8-8842-175A91EFAC0B}" destId="{DA4AFA7C-2A75-4428-855C-5605A913934F}" srcOrd="0" destOrd="0" parTransId="{CA1DDB9A-3171-4D53-8214-D9883AD76A1F}" sibTransId="{CC6E3D1C-E476-4072-93C0-23FF4C4C580C}"/>
    <dgm:cxn modelId="{33236D37-8B8F-4479-B0A3-8FBA385255E7}" srcId="{98696AE9-28E4-40F8-8842-175A91EFAC0B}" destId="{049279AE-900B-47D5-88D8-8E79FDBAA8E6}" srcOrd="4" destOrd="0" parTransId="{014BB359-3C15-4D63-B734-5E6588DE12A6}" sibTransId="{9D917BD4-8318-4AC9-8353-E39B91573118}"/>
    <dgm:cxn modelId="{EA2BEC55-0317-4545-9393-6AB23055B631}" type="presOf" srcId="{DA4AFA7C-2A75-4428-855C-5605A913934F}" destId="{9657909E-51AC-4014-910B-E058C25622A2}" srcOrd="0" destOrd="0" presId="urn:microsoft.com/office/officeart/2005/8/layout/chevron1"/>
    <dgm:cxn modelId="{771373A1-8BAD-4C46-B8A3-ECF4E850698E}" type="presOf" srcId="{48AD33C8-6D1D-4451-A3E7-8CF4EDB181F0}" destId="{28735F01-727E-407E-8E91-1CA3D333D983}" srcOrd="0" destOrd="0" presId="urn:microsoft.com/office/officeart/2005/8/layout/chevron1"/>
    <dgm:cxn modelId="{8B1D7827-5389-4EA7-86EA-D5F867BD2082}" type="presOf" srcId="{98696AE9-28E4-40F8-8842-175A91EFAC0B}" destId="{BB3D676C-7CBD-4A29-BC5F-BA4ABBC0ED16}" srcOrd="0" destOrd="0" presId="urn:microsoft.com/office/officeart/2005/8/layout/chevron1"/>
    <dgm:cxn modelId="{F8797D46-F719-4CAE-9886-1A709D73142B}" srcId="{98696AE9-28E4-40F8-8842-175A91EFAC0B}" destId="{48AD33C8-6D1D-4451-A3E7-8CF4EDB181F0}" srcOrd="1" destOrd="0" parTransId="{78C43531-7BB1-4A65-8E19-9B93C2AA74EB}" sibTransId="{BFCDB5F2-153F-4489-AAD6-24EFEA1D8BD0}"/>
    <dgm:cxn modelId="{A056265A-76D0-4AB4-BF36-151A919D2793}" srcId="{98696AE9-28E4-40F8-8842-175A91EFAC0B}" destId="{32D0E924-CBAE-4F67-8BE7-3BBB08A19CDA}" srcOrd="2" destOrd="0" parTransId="{75AFEFED-C159-43B0-B8EB-016DE72CBABF}" sibTransId="{6472DF8B-1E14-4CB2-8E41-F75AFE6A5C80}"/>
    <dgm:cxn modelId="{896BC970-8139-4D81-A9A5-21484D3C8D4D}" type="presParOf" srcId="{BB3D676C-7CBD-4A29-BC5F-BA4ABBC0ED16}" destId="{9657909E-51AC-4014-910B-E058C25622A2}" srcOrd="0" destOrd="0" presId="urn:microsoft.com/office/officeart/2005/8/layout/chevron1"/>
    <dgm:cxn modelId="{5D84350B-8BE6-490B-A3BA-DDE33AF4B11A}" type="presParOf" srcId="{BB3D676C-7CBD-4A29-BC5F-BA4ABBC0ED16}" destId="{29C2DAC8-04D6-45D2-BE83-A8BD9B32EA05}" srcOrd="1" destOrd="0" presId="urn:microsoft.com/office/officeart/2005/8/layout/chevron1"/>
    <dgm:cxn modelId="{65E32062-EEB3-47A6-9953-8F0E07E6C751}" type="presParOf" srcId="{BB3D676C-7CBD-4A29-BC5F-BA4ABBC0ED16}" destId="{28735F01-727E-407E-8E91-1CA3D333D983}" srcOrd="2" destOrd="0" presId="urn:microsoft.com/office/officeart/2005/8/layout/chevron1"/>
    <dgm:cxn modelId="{0686301C-D60E-4916-9A7D-4059E0312983}" type="presParOf" srcId="{BB3D676C-7CBD-4A29-BC5F-BA4ABBC0ED16}" destId="{479AF40F-0C4C-4F71-B60A-DCD433B452E4}" srcOrd="3" destOrd="0" presId="urn:microsoft.com/office/officeart/2005/8/layout/chevron1"/>
    <dgm:cxn modelId="{934F132A-4ED3-480A-8EA6-5BE101480A92}" type="presParOf" srcId="{BB3D676C-7CBD-4A29-BC5F-BA4ABBC0ED16}" destId="{827FF9A6-A51A-4E75-BE1E-35467566DB9A}" srcOrd="4" destOrd="0" presId="urn:microsoft.com/office/officeart/2005/8/layout/chevron1"/>
    <dgm:cxn modelId="{2332633C-E2F6-4877-98E0-2BF5BFEE8ECB}" type="presParOf" srcId="{BB3D676C-7CBD-4A29-BC5F-BA4ABBC0ED16}" destId="{AB1DBA00-4DF1-4760-A73B-0087DDD54AFD}" srcOrd="5" destOrd="0" presId="urn:microsoft.com/office/officeart/2005/8/layout/chevron1"/>
    <dgm:cxn modelId="{B082A4BC-FCFF-447E-93C0-44C51481EE06}" type="presParOf" srcId="{BB3D676C-7CBD-4A29-BC5F-BA4ABBC0ED16}" destId="{D3D31A97-D486-4F38-A7E6-BC33F945F4D3}" srcOrd="6" destOrd="0" presId="urn:microsoft.com/office/officeart/2005/8/layout/chevron1"/>
    <dgm:cxn modelId="{6D03F410-6576-4CA8-B25C-22612900AE3C}" type="presParOf" srcId="{BB3D676C-7CBD-4A29-BC5F-BA4ABBC0ED16}" destId="{FD4EE7CF-F5DE-4180-BFB2-6EEBFBF0A608}" srcOrd="7" destOrd="0" presId="urn:microsoft.com/office/officeart/2005/8/layout/chevron1"/>
    <dgm:cxn modelId="{190AFA07-6E1A-4409-9F86-3B34F08F6B61}" type="presParOf" srcId="{BB3D676C-7CBD-4A29-BC5F-BA4ABBC0ED16}" destId="{8D4FC029-84D2-41EB-A6F7-F08EA541B5CC}" srcOrd="8" destOrd="0" presId="urn:microsoft.com/office/officeart/2005/8/layout/chevron1"/>
  </dgm:cxnLst>
  <dgm:bg>
    <a:solidFill>
      <a:schemeClr val="bg1">
        <a:alpha val="46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696AE9-28E4-40F8-8842-175A91EFAC0B}" type="doc">
      <dgm:prSet loTypeId="urn:microsoft.com/office/officeart/2005/8/layout/chevron1" loCatId="process" qsTypeId="urn:microsoft.com/office/officeart/2005/8/quickstyle/simple1" qsCatId="simple" csTypeId="urn:microsoft.com/office/officeart/2005/8/colors/accent4_2" csCatId="accent4" phldr="1"/>
      <dgm:spPr/>
    </dgm:pt>
    <dgm:pt modelId="{DA4AFA7C-2A75-4428-855C-5605A913934F}">
      <dgm:prSet phldrT="[文本]" custT="1"/>
      <dgm:spPr>
        <a:solidFill>
          <a:schemeClr val="bg1">
            <a:lumMod val="50000"/>
          </a:schemeClr>
        </a:solidFill>
        <a:ln>
          <a:noFill/>
        </a:ln>
      </dgm:spPr>
      <dgm:t>
        <a:bodyPr/>
        <a:lstStyle/>
        <a:p>
          <a:pPr algn="ctr"/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开户</a:t>
          </a:r>
          <a:r>
            <a:rPr lang="en-US" altLang="zh-CN" sz="1400" b="1" dirty="0" smtClean="0">
              <a:latin typeface="微软雅黑" pitchFamily="34" charset="-122"/>
              <a:ea typeface="微软雅黑" pitchFamily="34" charset="-122"/>
            </a:rPr>
            <a:t>&amp;</a:t>
          </a:r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绑卡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CA1DDB9A-3171-4D53-8214-D9883AD76A1F}" type="parTrans" cxnId="{A20B9F9D-273E-4721-ADC2-811953F6A6F6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CC6E3D1C-E476-4072-93C0-23FF4C4C580C}" type="sibTrans" cxnId="{A20B9F9D-273E-4721-ADC2-811953F6A6F6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48AD33C8-6D1D-4451-A3E7-8CF4EDB181F0}">
      <dgm:prSet phldrT="[文本]" custT="1"/>
      <dgm:spPr>
        <a:solidFill>
          <a:schemeClr val="bg1">
            <a:lumMod val="50000"/>
          </a:schemeClr>
        </a:solidFill>
        <a:ln>
          <a:noFill/>
        </a:ln>
      </dgm:spPr>
      <dgm:t>
        <a:bodyPr/>
        <a:lstStyle/>
        <a:p>
          <a:pPr algn="ctr"/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充值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78C43531-7BB1-4A65-8E19-9B93C2AA74EB}" type="parTrans" cxnId="{F8797D46-F719-4CAE-9886-1A709D73142B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BFCDB5F2-153F-4489-AAD6-24EFEA1D8BD0}" type="sibTrans" cxnId="{F8797D46-F719-4CAE-9886-1A709D73142B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32D0E924-CBAE-4F67-8BE7-3BBB08A19CDA}">
      <dgm:prSet phldrT="[文本]" custT="1"/>
      <dgm:spPr>
        <a:solidFill>
          <a:srgbClr val="C00000"/>
        </a:solidFill>
        <a:ln>
          <a:noFill/>
        </a:ln>
      </dgm:spPr>
      <dgm:t>
        <a:bodyPr/>
        <a:lstStyle/>
        <a:p>
          <a:pPr algn="ctr"/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投资（申购）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75AFEFED-C159-43B0-B8EB-016DE72CBABF}" type="parTrans" cxnId="{A056265A-76D0-4AB4-BF36-151A919D2793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6472DF8B-1E14-4CB2-8E41-F75AFE6A5C80}" type="sibTrans" cxnId="{A056265A-76D0-4AB4-BF36-151A919D2793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6B300F3C-2818-4243-9049-928BAE88859C}">
      <dgm:prSet phldrT="[文本]" custT="1"/>
      <dgm:spPr>
        <a:solidFill>
          <a:schemeClr val="bg1">
            <a:lumMod val="50000"/>
          </a:schemeClr>
        </a:solidFill>
        <a:ln>
          <a:noFill/>
        </a:ln>
      </dgm:spPr>
      <dgm:t>
        <a:bodyPr/>
        <a:lstStyle/>
        <a:p>
          <a:pPr algn="ctr"/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冻结</a:t>
          </a:r>
          <a:r>
            <a:rPr lang="en-US" altLang="zh-CN" sz="1400" b="1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解冻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AECEBAEF-D2D3-4D8A-BDE2-42F704B17694}" type="parTrans" cxnId="{4542761E-F32F-435E-8DBC-DE37A72A9A34}">
      <dgm:prSet/>
      <dgm:spPr/>
      <dgm:t>
        <a:bodyPr/>
        <a:lstStyle/>
        <a:p>
          <a:endParaRPr lang="zh-CN" altLang="en-US" sz="1400" b="1">
            <a:latin typeface="微软雅黑" pitchFamily="34" charset="-122"/>
            <a:ea typeface="微软雅黑" pitchFamily="34" charset="-122"/>
          </a:endParaRPr>
        </a:p>
      </dgm:t>
    </dgm:pt>
    <dgm:pt modelId="{BEA16B6C-F6A8-4CA4-9BF0-A0A14B2B36CB}" type="sibTrans" cxnId="{4542761E-F32F-435E-8DBC-DE37A72A9A34}">
      <dgm:prSet/>
      <dgm:spPr/>
      <dgm:t>
        <a:bodyPr/>
        <a:lstStyle/>
        <a:p>
          <a:endParaRPr lang="zh-CN" altLang="en-US" sz="1400" b="1">
            <a:latin typeface="微软雅黑" pitchFamily="34" charset="-122"/>
            <a:ea typeface="微软雅黑" pitchFamily="34" charset="-122"/>
          </a:endParaRPr>
        </a:p>
      </dgm:t>
    </dgm:pt>
    <dgm:pt modelId="{049279AE-900B-47D5-88D8-8E79FDBAA8E6}">
      <dgm:prSet phldrT="[文本]" custT="1"/>
      <dgm:spPr>
        <a:solidFill>
          <a:schemeClr val="bg1">
            <a:lumMod val="50000"/>
          </a:schemeClr>
        </a:solidFill>
        <a:ln>
          <a:noFill/>
        </a:ln>
      </dgm:spPr>
      <dgm:t>
        <a:bodyPr/>
        <a:lstStyle/>
        <a:p>
          <a:pPr algn="ctr"/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取现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014BB359-3C15-4D63-B734-5E6588DE12A6}" type="parTrans" cxnId="{33236D37-8B8F-4479-B0A3-8FBA385255E7}">
      <dgm:prSet/>
      <dgm:spPr/>
      <dgm:t>
        <a:bodyPr/>
        <a:lstStyle/>
        <a:p>
          <a:endParaRPr lang="zh-CN" altLang="en-US" sz="1400" b="1">
            <a:latin typeface="微软雅黑" pitchFamily="34" charset="-122"/>
            <a:ea typeface="微软雅黑" pitchFamily="34" charset="-122"/>
          </a:endParaRPr>
        </a:p>
      </dgm:t>
    </dgm:pt>
    <dgm:pt modelId="{9D917BD4-8318-4AC9-8353-E39B91573118}" type="sibTrans" cxnId="{33236D37-8B8F-4479-B0A3-8FBA385255E7}">
      <dgm:prSet/>
      <dgm:spPr/>
      <dgm:t>
        <a:bodyPr/>
        <a:lstStyle/>
        <a:p>
          <a:endParaRPr lang="zh-CN" altLang="en-US" sz="1400" b="1">
            <a:latin typeface="微软雅黑" pitchFamily="34" charset="-122"/>
            <a:ea typeface="微软雅黑" pitchFamily="34" charset="-122"/>
          </a:endParaRPr>
        </a:p>
      </dgm:t>
    </dgm:pt>
    <dgm:pt modelId="{BB3D676C-7CBD-4A29-BC5F-BA4ABBC0ED16}" type="pres">
      <dgm:prSet presAssocID="{98696AE9-28E4-40F8-8842-175A91EFAC0B}" presName="Name0" presStyleCnt="0">
        <dgm:presLayoutVars>
          <dgm:dir/>
          <dgm:animLvl val="lvl"/>
          <dgm:resizeHandles val="exact"/>
        </dgm:presLayoutVars>
      </dgm:prSet>
      <dgm:spPr/>
    </dgm:pt>
    <dgm:pt modelId="{9657909E-51AC-4014-910B-E058C25622A2}" type="pres">
      <dgm:prSet presAssocID="{DA4AFA7C-2A75-4428-855C-5605A913934F}" presName="parTxOnly" presStyleLbl="node1" presStyleIdx="0" presStyleCnt="5" custLinFactNeighborY="1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2DAC8-04D6-45D2-BE83-A8BD9B32EA05}" type="pres">
      <dgm:prSet presAssocID="{CC6E3D1C-E476-4072-93C0-23FF4C4C580C}" presName="parTxOnlySpace" presStyleCnt="0"/>
      <dgm:spPr/>
    </dgm:pt>
    <dgm:pt modelId="{28735F01-727E-407E-8E91-1CA3D333D983}" type="pres">
      <dgm:prSet presAssocID="{48AD33C8-6D1D-4451-A3E7-8CF4EDB181F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9AF40F-0C4C-4F71-B60A-DCD433B452E4}" type="pres">
      <dgm:prSet presAssocID="{BFCDB5F2-153F-4489-AAD6-24EFEA1D8BD0}" presName="parTxOnlySpace" presStyleCnt="0"/>
      <dgm:spPr/>
    </dgm:pt>
    <dgm:pt modelId="{827FF9A6-A51A-4E75-BE1E-35467566DB9A}" type="pres">
      <dgm:prSet presAssocID="{32D0E924-CBAE-4F67-8BE7-3BBB08A19CD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1DBA00-4DF1-4760-A73B-0087DDD54AFD}" type="pres">
      <dgm:prSet presAssocID="{6472DF8B-1E14-4CB2-8E41-F75AFE6A5C80}" presName="parTxOnlySpace" presStyleCnt="0"/>
      <dgm:spPr/>
    </dgm:pt>
    <dgm:pt modelId="{D3D31A97-D486-4F38-A7E6-BC33F945F4D3}" type="pres">
      <dgm:prSet presAssocID="{6B300F3C-2818-4243-9049-928BAE88859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4EE7CF-F5DE-4180-BFB2-6EEBFBF0A608}" type="pres">
      <dgm:prSet presAssocID="{BEA16B6C-F6A8-4CA4-9BF0-A0A14B2B36CB}" presName="parTxOnlySpace" presStyleCnt="0"/>
      <dgm:spPr/>
    </dgm:pt>
    <dgm:pt modelId="{8D4FC029-84D2-41EB-A6F7-F08EA541B5CC}" type="pres">
      <dgm:prSet presAssocID="{049279AE-900B-47D5-88D8-8E79FDBAA8E6}" presName="parTxOnly" presStyleLbl="node1" presStyleIdx="4" presStyleCnt="5" custLinFactNeighborY="1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6E6F487-172F-4592-AFC7-E79B8D4B0E1F}" type="presOf" srcId="{049279AE-900B-47D5-88D8-8E79FDBAA8E6}" destId="{8D4FC029-84D2-41EB-A6F7-F08EA541B5CC}" srcOrd="0" destOrd="0" presId="urn:microsoft.com/office/officeart/2005/8/layout/chevron1"/>
    <dgm:cxn modelId="{4542761E-F32F-435E-8DBC-DE37A72A9A34}" srcId="{98696AE9-28E4-40F8-8842-175A91EFAC0B}" destId="{6B300F3C-2818-4243-9049-928BAE88859C}" srcOrd="3" destOrd="0" parTransId="{AECEBAEF-D2D3-4D8A-BDE2-42F704B17694}" sibTransId="{BEA16B6C-F6A8-4CA4-9BF0-A0A14B2B36CB}"/>
    <dgm:cxn modelId="{2118F682-CAB1-47C7-A2DA-EC0B52A928DF}" type="presOf" srcId="{32D0E924-CBAE-4F67-8BE7-3BBB08A19CDA}" destId="{827FF9A6-A51A-4E75-BE1E-35467566DB9A}" srcOrd="0" destOrd="0" presId="urn:microsoft.com/office/officeart/2005/8/layout/chevron1"/>
    <dgm:cxn modelId="{FD8C0296-B3C1-4000-A8FA-6430820AF0F6}" type="presOf" srcId="{98696AE9-28E4-40F8-8842-175A91EFAC0B}" destId="{BB3D676C-7CBD-4A29-BC5F-BA4ABBC0ED16}" srcOrd="0" destOrd="0" presId="urn:microsoft.com/office/officeart/2005/8/layout/chevron1"/>
    <dgm:cxn modelId="{A20B9F9D-273E-4721-ADC2-811953F6A6F6}" srcId="{98696AE9-28E4-40F8-8842-175A91EFAC0B}" destId="{DA4AFA7C-2A75-4428-855C-5605A913934F}" srcOrd="0" destOrd="0" parTransId="{CA1DDB9A-3171-4D53-8214-D9883AD76A1F}" sibTransId="{CC6E3D1C-E476-4072-93C0-23FF4C4C580C}"/>
    <dgm:cxn modelId="{A9DA6887-FBE8-459D-8F72-825FACDFC4DC}" type="presOf" srcId="{6B300F3C-2818-4243-9049-928BAE88859C}" destId="{D3D31A97-D486-4F38-A7E6-BC33F945F4D3}" srcOrd="0" destOrd="0" presId="urn:microsoft.com/office/officeart/2005/8/layout/chevron1"/>
    <dgm:cxn modelId="{33236D37-8B8F-4479-B0A3-8FBA385255E7}" srcId="{98696AE9-28E4-40F8-8842-175A91EFAC0B}" destId="{049279AE-900B-47D5-88D8-8E79FDBAA8E6}" srcOrd="4" destOrd="0" parTransId="{014BB359-3C15-4D63-B734-5E6588DE12A6}" sibTransId="{9D917BD4-8318-4AC9-8353-E39B91573118}"/>
    <dgm:cxn modelId="{F8797D46-F719-4CAE-9886-1A709D73142B}" srcId="{98696AE9-28E4-40F8-8842-175A91EFAC0B}" destId="{48AD33C8-6D1D-4451-A3E7-8CF4EDB181F0}" srcOrd="1" destOrd="0" parTransId="{78C43531-7BB1-4A65-8E19-9B93C2AA74EB}" sibTransId="{BFCDB5F2-153F-4489-AAD6-24EFEA1D8BD0}"/>
    <dgm:cxn modelId="{DB4F1D7B-E77E-4F68-8512-992FDB2B0A2F}" type="presOf" srcId="{DA4AFA7C-2A75-4428-855C-5605A913934F}" destId="{9657909E-51AC-4014-910B-E058C25622A2}" srcOrd="0" destOrd="0" presId="urn:microsoft.com/office/officeart/2005/8/layout/chevron1"/>
    <dgm:cxn modelId="{A056265A-76D0-4AB4-BF36-151A919D2793}" srcId="{98696AE9-28E4-40F8-8842-175A91EFAC0B}" destId="{32D0E924-CBAE-4F67-8BE7-3BBB08A19CDA}" srcOrd="2" destOrd="0" parTransId="{75AFEFED-C159-43B0-B8EB-016DE72CBABF}" sibTransId="{6472DF8B-1E14-4CB2-8E41-F75AFE6A5C80}"/>
    <dgm:cxn modelId="{1E0C8171-06A0-4C1A-BF52-945461651786}" type="presOf" srcId="{48AD33C8-6D1D-4451-A3E7-8CF4EDB181F0}" destId="{28735F01-727E-407E-8E91-1CA3D333D983}" srcOrd="0" destOrd="0" presId="urn:microsoft.com/office/officeart/2005/8/layout/chevron1"/>
    <dgm:cxn modelId="{762DC820-BBF8-4F46-BBCA-2D3B3C0A9A06}" type="presParOf" srcId="{BB3D676C-7CBD-4A29-BC5F-BA4ABBC0ED16}" destId="{9657909E-51AC-4014-910B-E058C25622A2}" srcOrd="0" destOrd="0" presId="urn:microsoft.com/office/officeart/2005/8/layout/chevron1"/>
    <dgm:cxn modelId="{0309C75E-BEF0-4FFD-90CF-C390D882BC04}" type="presParOf" srcId="{BB3D676C-7CBD-4A29-BC5F-BA4ABBC0ED16}" destId="{29C2DAC8-04D6-45D2-BE83-A8BD9B32EA05}" srcOrd="1" destOrd="0" presId="urn:microsoft.com/office/officeart/2005/8/layout/chevron1"/>
    <dgm:cxn modelId="{939868E9-4178-4477-865D-C7B7D04F039E}" type="presParOf" srcId="{BB3D676C-7CBD-4A29-BC5F-BA4ABBC0ED16}" destId="{28735F01-727E-407E-8E91-1CA3D333D983}" srcOrd="2" destOrd="0" presId="urn:microsoft.com/office/officeart/2005/8/layout/chevron1"/>
    <dgm:cxn modelId="{99AC37D6-AC18-44DB-BB2B-721721D38BC3}" type="presParOf" srcId="{BB3D676C-7CBD-4A29-BC5F-BA4ABBC0ED16}" destId="{479AF40F-0C4C-4F71-B60A-DCD433B452E4}" srcOrd="3" destOrd="0" presId="urn:microsoft.com/office/officeart/2005/8/layout/chevron1"/>
    <dgm:cxn modelId="{D1CA197A-6A34-43A1-BAFD-9E46AE935388}" type="presParOf" srcId="{BB3D676C-7CBD-4A29-BC5F-BA4ABBC0ED16}" destId="{827FF9A6-A51A-4E75-BE1E-35467566DB9A}" srcOrd="4" destOrd="0" presId="urn:microsoft.com/office/officeart/2005/8/layout/chevron1"/>
    <dgm:cxn modelId="{E1DC1D0A-5152-468E-97DB-E95C03C7A467}" type="presParOf" srcId="{BB3D676C-7CBD-4A29-BC5F-BA4ABBC0ED16}" destId="{AB1DBA00-4DF1-4760-A73B-0087DDD54AFD}" srcOrd="5" destOrd="0" presId="urn:microsoft.com/office/officeart/2005/8/layout/chevron1"/>
    <dgm:cxn modelId="{2619EB7E-7D98-411C-ACC5-69CDB7290D47}" type="presParOf" srcId="{BB3D676C-7CBD-4A29-BC5F-BA4ABBC0ED16}" destId="{D3D31A97-D486-4F38-A7E6-BC33F945F4D3}" srcOrd="6" destOrd="0" presId="urn:microsoft.com/office/officeart/2005/8/layout/chevron1"/>
    <dgm:cxn modelId="{94E93316-31D1-47A4-8EAB-F7AD96FC5C82}" type="presParOf" srcId="{BB3D676C-7CBD-4A29-BC5F-BA4ABBC0ED16}" destId="{FD4EE7CF-F5DE-4180-BFB2-6EEBFBF0A608}" srcOrd="7" destOrd="0" presId="urn:microsoft.com/office/officeart/2005/8/layout/chevron1"/>
    <dgm:cxn modelId="{E9815C3F-95FD-4622-9FA8-B05BC1C4523B}" type="presParOf" srcId="{BB3D676C-7CBD-4A29-BC5F-BA4ABBC0ED16}" destId="{8D4FC029-84D2-41EB-A6F7-F08EA541B5CC}" srcOrd="8" destOrd="0" presId="urn:microsoft.com/office/officeart/2005/8/layout/chevron1"/>
  </dgm:cxnLst>
  <dgm:bg>
    <a:solidFill>
      <a:schemeClr val="bg1">
        <a:alpha val="46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696AE9-28E4-40F8-8842-175A91EFAC0B}" type="doc">
      <dgm:prSet loTypeId="urn:microsoft.com/office/officeart/2005/8/layout/chevron1" loCatId="process" qsTypeId="urn:microsoft.com/office/officeart/2005/8/quickstyle/simple1" qsCatId="simple" csTypeId="urn:microsoft.com/office/officeart/2005/8/colors/accent4_2" csCatId="accent4" phldr="1"/>
      <dgm:spPr/>
    </dgm:pt>
    <dgm:pt modelId="{DA4AFA7C-2A75-4428-855C-5605A913934F}">
      <dgm:prSet phldrT="[文本]" custT="1"/>
      <dgm:spPr>
        <a:solidFill>
          <a:schemeClr val="bg1">
            <a:lumMod val="50000"/>
          </a:schemeClr>
        </a:solidFill>
        <a:ln>
          <a:noFill/>
        </a:ln>
      </dgm:spPr>
      <dgm:t>
        <a:bodyPr/>
        <a:lstStyle/>
        <a:p>
          <a:pPr algn="ctr"/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开户</a:t>
          </a:r>
          <a:r>
            <a:rPr lang="en-US" altLang="zh-CN" sz="1400" b="1" dirty="0" smtClean="0">
              <a:latin typeface="微软雅黑" pitchFamily="34" charset="-122"/>
              <a:ea typeface="微软雅黑" pitchFamily="34" charset="-122"/>
            </a:rPr>
            <a:t>&amp;</a:t>
          </a:r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绑卡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CA1DDB9A-3171-4D53-8214-D9883AD76A1F}" type="parTrans" cxnId="{A20B9F9D-273E-4721-ADC2-811953F6A6F6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CC6E3D1C-E476-4072-93C0-23FF4C4C580C}" type="sibTrans" cxnId="{A20B9F9D-273E-4721-ADC2-811953F6A6F6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48AD33C8-6D1D-4451-A3E7-8CF4EDB181F0}">
      <dgm:prSet phldrT="[文本]" custT="1"/>
      <dgm:spPr>
        <a:solidFill>
          <a:schemeClr val="bg1">
            <a:lumMod val="50000"/>
          </a:schemeClr>
        </a:solidFill>
        <a:ln>
          <a:noFill/>
        </a:ln>
      </dgm:spPr>
      <dgm:t>
        <a:bodyPr/>
        <a:lstStyle/>
        <a:p>
          <a:pPr algn="ctr"/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充值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78C43531-7BB1-4A65-8E19-9B93C2AA74EB}" type="parTrans" cxnId="{F8797D46-F719-4CAE-9886-1A709D73142B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BFCDB5F2-153F-4489-AAD6-24EFEA1D8BD0}" type="sibTrans" cxnId="{F8797D46-F719-4CAE-9886-1A709D73142B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32D0E924-CBAE-4F67-8BE7-3BBB08A19CDA}">
      <dgm:prSet phldrT="[文本]" custT="1"/>
      <dgm:spPr>
        <a:solidFill>
          <a:schemeClr val="bg1">
            <a:lumMod val="50000"/>
          </a:schemeClr>
        </a:solidFill>
        <a:ln>
          <a:noFill/>
        </a:ln>
      </dgm:spPr>
      <dgm:t>
        <a:bodyPr/>
        <a:lstStyle/>
        <a:p>
          <a:pPr algn="ctr"/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投资（申购）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75AFEFED-C159-43B0-B8EB-016DE72CBABF}" type="parTrans" cxnId="{A056265A-76D0-4AB4-BF36-151A919D2793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6472DF8B-1E14-4CB2-8E41-F75AFE6A5C80}" type="sibTrans" cxnId="{A056265A-76D0-4AB4-BF36-151A919D2793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6B300F3C-2818-4243-9049-928BAE88859C}">
      <dgm:prSet phldrT="[文本]" custT="1"/>
      <dgm:spPr>
        <a:solidFill>
          <a:srgbClr val="C00000"/>
        </a:solidFill>
        <a:ln>
          <a:noFill/>
        </a:ln>
      </dgm:spPr>
      <dgm:t>
        <a:bodyPr/>
        <a:lstStyle/>
        <a:p>
          <a:pPr algn="ctr"/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冻结</a:t>
          </a:r>
          <a:r>
            <a:rPr lang="en-US" altLang="zh-CN" sz="1400" b="1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解冻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AECEBAEF-D2D3-4D8A-BDE2-42F704B17694}" type="parTrans" cxnId="{4542761E-F32F-435E-8DBC-DE37A72A9A34}">
      <dgm:prSet/>
      <dgm:spPr/>
      <dgm:t>
        <a:bodyPr/>
        <a:lstStyle/>
        <a:p>
          <a:endParaRPr lang="zh-CN" altLang="en-US" sz="1400" b="1">
            <a:latin typeface="微软雅黑" pitchFamily="34" charset="-122"/>
            <a:ea typeface="微软雅黑" pitchFamily="34" charset="-122"/>
          </a:endParaRPr>
        </a:p>
      </dgm:t>
    </dgm:pt>
    <dgm:pt modelId="{BEA16B6C-F6A8-4CA4-9BF0-A0A14B2B36CB}" type="sibTrans" cxnId="{4542761E-F32F-435E-8DBC-DE37A72A9A34}">
      <dgm:prSet/>
      <dgm:spPr/>
      <dgm:t>
        <a:bodyPr/>
        <a:lstStyle/>
        <a:p>
          <a:endParaRPr lang="zh-CN" altLang="en-US" sz="1400" b="1">
            <a:latin typeface="微软雅黑" pitchFamily="34" charset="-122"/>
            <a:ea typeface="微软雅黑" pitchFamily="34" charset="-122"/>
          </a:endParaRPr>
        </a:p>
      </dgm:t>
    </dgm:pt>
    <dgm:pt modelId="{049279AE-900B-47D5-88D8-8E79FDBAA8E6}">
      <dgm:prSet phldrT="[文本]" custT="1"/>
      <dgm:spPr>
        <a:solidFill>
          <a:schemeClr val="bg1">
            <a:lumMod val="50000"/>
          </a:schemeClr>
        </a:solidFill>
        <a:ln>
          <a:noFill/>
        </a:ln>
      </dgm:spPr>
      <dgm:t>
        <a:bodyPr/>
        <a:lstStyle/>
        <a:p>
          <a:pPr algn="ctr"/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取现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014BB359-3C15-4D63-B734-5E6588DE12A6}" type="parTrans" cxnId="{33236D37-8B8F-4479-B0A3-8FBA385255E7}">
      <dgm:prSet/>
      <dgm:spPr/>
      <dgm:t>
        <a:bodyPr/>
        <a:lstStyle/>
        <a:p>
          <a:endParaRPr lang="zh-CN" altLang="en-US" sz="1400" b="1">
            <a:latin typeface="微软雅黑" pitchFamily="34" charset="-122"/>
            <a:ea typeface="微软雅黑" pitchFamily="34" charset="-122"/>
          </a:endParaRPr>
        </a:p>
      </dgm:t>
    </dgm:pt>
    <dgm:pt modelId="{9D917BD4-8318-4AC9-8353-E39B91573118}" type="sibTrans" cxnId="{33236D37-8B8F-4479-B0A3-8FBA385255E7}">
      <dgm:prSet/>
      <dgm:spPr/>
      <dgm:t>
        <a:bodyPr/>
        <a:lstStyle/>
        <a:p>
          <a:endParaRPr lang="zh-CN" altLang="en-US" sz="1400" b="1">
            <a:latin typeface="微软雅黑" pitchFamily="34" charset="-122"/>
            <a:ea typeface="微软雅黑" pitchFamily="34" charset="-122"/>
          </a:endParaRPr>
        </a:p>
      </dgm:t>
    </dgm:pt>
    <dgm:pt modelId="{BB3D676C-7CBD-4A29-BC5F-BA4ABBC0ED16}" type="pres">
      <dgm:prSet presAssocID="{98696AE9-28E4-40F8-8842-175A91EFAC0B}" presName="Name0" presStyleCnt="0">
        <dgm:presLayoutVars>
          <dgm:dir/>
          <dgm:animLvl val="lvl"/>
          <dgm:resizeHandles val="exact"/>
        </dgm:presLayoutVars>
      </dgm:prSet>
      <dgm:spPr/>
    </dgm:pt>
    <dgm:pt modelId="{9657909E-51AC-4014-910B-E058C25622A2}" type="pres">
      <dgm:prSet presAssocID="{DA4AFA7C-2A75-4428-855C-5605A913934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2DAC8-04D6-45D2-BE83-A8BD9B32EA05}" type="pres">
      <dgm:prSet presAssocID="{CC6E3D1C-E476-4072-93C0-23FF4C4C580C}" presName="parTxOnlySpace" presStyleCnt="0"/>
      <dgm:spPr/>
    </dgm:pt>
    <dgm:pt modelId="{28735F01-727E-407E-8E91-1CA3D333D983}" type="pres">
      <dgm:prSet presAssocID="{48AD33C8-6D1D-4451-A3E7-8CF4EDB181F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9AF40F-0C4C-4F71-B60A-DCD433B452E4}" type="pres">
      <dgm:prSet presAssocID="{BFCDB5F2-153F-4489-AAD6-24EFEA1D8BD0}" presName="parTxOnlySpace" presStyleCnt="0"/>
      <dgm:spPr/>
    </dgm:pt>
    <dgm:pt modelId="{827FF9A6-A51A-4E75-BE1E-35467566DB9A}" type="pres">
      <dgm:prSet presAssocID="{32D0E924-CBAE-4F67-8BE7-3BBB08A19CD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1DBA00-4DF1-4760-A73B-0087DDD54AFD}" type="pres">
      <dgm:prSet presAssocID="{6472DF8B-1E14-4CB2-8E41-F75AFE6A5C80}" presName="parTxOnlySpace" presStyleCnt="0"/>
      <dgm:spPr/>
    </dgm:pt>
    <dgm:pt modelId="{D3D31A97-D486-4F38-A7E6-BC33F945F4D3}" type="pres">
      <dgm:prSet presAssocID="{6B300F3C-2818-4243-9049-928BAE88859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4EE7CF-F5DE-4180-BFB2-6EEBFBF0A608}" type="pres">
      <dgm:prSet presAssocID="{BEA16B6C-F6A8-4CA4-9BF0-A0A14B2B36CB}" presName="parTxOnlySpace" presStyleCnt="0"/>
      <dgm:spPr/>
    </dgm:pt>
    <dgm:pt modelId="{8D4FC029-84D2-41EB-A6F7-F08EA541B5CC}" type="pres">
      <dgm:prSet presAssocID="{049279AE-900B-47D5-88D8-8E79FDBAA8E6}" presName="parTxOnly" presStyleLbl="node1" presStyleIdx="4" presStyleCnt="5" custLinFactNeighborY="1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20B9F9D-273E-4721-ADC2-811953F6A6F6}" srcId="{98696AE9-28E4-40F8-8842-175A91EFAC0B}" destId="{DA4AFA7C-2A75-4428-855C-5605A913934F}" srcOrd="0" destOrd="0" parTransId="{CA1DDB9A-3171-4D53-8214-D9883AD76A1F}" sibTransId="{CC6E3D1C-E476-4072-93C0-23FF4C4C580C}"/>
    <dgm:cxn modelId="{879C92F2-D85C-4435-9D52-45D5665F1834}" type="presOf" srcId="{6B300F3C-2818-4243-9049-928BAE88859C}" destId="{D3D31A97-D486-4F38-A7E6-BC33F945F4D3}" srcOrd="0" destOrd="0" presId="urn:microsoft.com/office/officeart/2005/8/layout/chevron1"/>
    <dgm:cxn modelId="{45F94406-C75C-40B4-870D-87B3C1AE2AC6}" type="presOf" srcId="{98696AE9-28E4-40F8-8842-175A91EFAC0B}" destId="{BB3D676C-7CBD-4A29-BC5F-BA4ABBC0ED16}" srcOrd="0" destOrd="0" presId="urn:microsoft.com/office/officeart/2005/8/layout/chevron1"/>
    <dgm:cxn modelId="{705D7600-2D0E-4808-926C-8A97D8F7B050}" type="presOf" srcId="{48AD33C8-6D1D-4451-A3E7-8CF4EDB181F0}" destId="{28735F01-727E-407E-8E91-1CA3D333D983}" srcOrd="0" destOrd="0" presId="urn:microsoft.com/office/officeart/2005/8/layout/chevron1"/>
    <dgm:cxn modelId="{C789B52C-5311-4FFD-90D6-DE018DACECFD}" type="presOf" srcId="{DA4AFA7C-2A75-4428-855C-5605A913934F}" destId="{9657909E-51AC-4014-910B-E058C25622A2}" srcOrd="0" destOrd="0" presId="urn:microsoft.com/office/officeart/2005/8/layout/chevron1"/>
    <dgm:cxn modelId="{7201D087-5011-47F3-B964-048BBFA866EE}" type="presOf" srcId="{049279AE-900B-47D5-88D8-8E79FDBAA8E6}" destId="{8D4FC029-84D2-41EB-A6F7-F08EA541B5CC}" srcOrd="0" destOrd="0" presId="urn:microsoft.com/office/officeart/2005/8/layout/chevron1"/>
    <dgm:cxn modelId="{4542761E-F32F-435E-8DBC-DE37A72A9A34}" srcId="{98696AE9-28E4-40F8-8842-175A91EFAC0B}" destId="{6B300F3C-2818-4243-9049-928BAE88859C}" srcOrd="3" destOrd="0" parTransId="{AECEBAEF-D2D3-4D8A-BDE2-42F704B17694}" sibTransId="{BEA16B6C-F6A8-4CA4-9BF0-A0A14B2B36CB}"/>
    <dgm:cxn modelId="{A056265A-76D0-4AB4-BF36-151A919D2793}" srcId="{98696AE9-28E4-40F8-8842-175A91EFAC0B}" destId="{32D0E924-CBAE-4F67-8BE7-3BBB08A19CDA}" srcOrd="2" destOrd="0" parTransId="{75AFEFED-C159-43B0-B8EB-016DE72CBABF}" sibTransId="{6472DF8B-1E14-4CB2-8E41-F75AFE6A5C80}"/>
    <dgm:cxn modelId="{84611C1F-993C-467E-B5A3-DC98C7D1286C}" type="presOf" srcId="{32D0E924-CBAE-4F67-8BE7-3BBB08A19CDA}" destId="{827FF9A6-A51A-4E75-BE1E-35467566DB9A}" srcOrd="0" destOrd="0" presId="urn:microsoft.com/office/officeart/2005/8/layout/chevron1"/>
    <dgm:cxn modelId="{F8797D46-F719-4CAE-9886-1A709D73142B}" srcId="{98696AE9-28E4-40F8-8842-175A91EFAC0B}" destId="{48AD33C8-6D1D-4451-A3E7-8CF4EDB181F0}" srcOrd="1" destOrd="0" parTransId="{78C43531-7BB1-4A65-8E19-9B93C2AA74EB}" sibTransId="{BFCDB5F2-153F-4489-AAD6-24EFEA1D8BD0}"/>
    <dgm:cxn modelId="{33236D37-8B8F-4479-B0A3-8FBA385255E7}" srcId="{98696AE9-28E4-40F8-8842-175A91EFAC0B}" destId="{049279AE-900B-47D5-88D8-8E79FDBAA8E6}" srcOrd="4" destOrd="0" parTransId="{014BB359-3C15-4D63-B734-5E6588DE12A6}" sibTransId="{9D917BD4-8318-4AC9-8353-E39B91573118}"/>
    <dgm:cxn modelId="{0104A6B9-262B-41DD-8914-550F6E19D050}" type="presParOf" srcId="{BB3D676C-7CBD-4A29-BC5F-BA4ABBC0ED16}" destId="{9657909E-51AC-4014-910B-E058C25622A2}" srcOrd="0" destOrd="0" presId="urn:microsoft.com/office/officeart/2005/8/layout/chevron1"/>
    <dgm:cxn modelId="{205AB9DA-5CC3-4174-9B15-ED194B30F6D7}" type="presParOf" srcId="{BB3D676C-7CBD-4A29-BC5F-BA4ABBC0ED16}" destId="{29C2DAC8-04D6-45D2-BE83-A8BD9B32EA05}" srcOrd="1" destOrd="0" presId="urn:microsoft.com/office/officeart/2005/8/layout/chevron1"/>
    <dgm:cxn modelId="{56440913-2E91-4D22-A33E-B89132F5ABC4}" type="presParOf" srcId="{BB3D676C-7CBD-4A29-BC5F-BA4ABBC0ED16}" destId="{28735F01-727E-407E-8E91-1CA3D333D983}" srcOrd="2" destOrd="0" presId="urn:microsoft.com/office/officeart/2005/8/layout/chevron1"/>
    <dgm:cxn modelId="{7E326F8B-5DAC-4BAC-AD6F-1A94F11F7EF4}" type="presParOf" srcId="{BB3D676C-7CBD-4A29-BC5F-BA4ABBC0ED16}" destId="{479AF40F-0C4C-4F71-B60A-DCD433B452E4}" srcOrd="3" destOrd="0" presId="urn:microsoft.com/office/officeart/2005/8/layout/chevron1"/>
    <dgm:cxn modelId="{51FCE8B4-97C0-4CA9-A6A3-9AEB2F636B5B}" type="presParOf" srcId="{BB3D676C-7CBD-4A29-BC5F-BA4ABBC0ED16}" destId="{827FF9A6-A51A-4E75-BE1E-35467566DB9A}" srcOrd="4" destOrd="0" presId="urn:microsoft.com/office/officeart/2005/8/layout/chevron1"/>
    <dgm:cxn modelId="{84F3DE6D-1DF6-4332-822F-03E2C53BA09D}" type="presParOf" srcId="{BB3D676C-7CBD-4A29-BC5F-BA4ABBC0ED16}" destId="{AB1DBA00-4DF1-4760-A73B-0087DDD54AFD}" srcOrd="5" destOrd="0" presId="urn:microsoft.com/office/officeart/2005/8/layout/chevron1"/>
    <dgm:cxn modelId="{70277E91-D629-4926-B97B-39FF48D9EBC2}" type="presParOf" srcId="{BB3D676C-7CBD-4A29-BC5F-BA4ABBC0ED16}" destId="{D3D31A97-D486-4F38-A7E6-BC33F945F4D3}" srcOrd="6" destOrd="0" presId="urn:microsoft.com/office/officeart/2005/8/layout/chevron1"/>
    <dgm:cxn modelId="{EE249236-529A-4A92-904C-8A258C38170D}" type="presParOf" srcId="{BB3D676C-7CBD-4A29-BC5F-BA4ABBC0ED16}" destId="{FD4EE7CF-F5DE-4180-BFB2-6EEBFBF0A608}" srcOrd="7" destOrd="0" presId="urn:microsoft.com/office/officeart/2005/8/layout/chevron1"/>
    <dgm:cxn modelId="{CC83A44B-3578-4BA0-B7D5-BCF3554B08AA}" type="presParOf" srcId="{BB3D676C-7CBD-4A29-BC5F-BA4ABBC0ED16}" destId="{8D4FC029-84D2-41EB-A6F7-F08EA541B5CC}" srcOrd="8" destOrd="0" presId="urn:microsoft.com/office/officeart/2005/8/layout/chevron1"/>
  </dgm:cxnLst>
  <dgm:bg>
    <a:solidFill>
      <a:schemeClr val="bg1">
        <a:alpha val="46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696AE9-28E4-40F8-8842-175A91EFAC0B}" type="doc">
      <dgm:prSet loTypeId="urn:microsoft.com/office/officeart/2005/8/layout/chevron1" loCatId="process" qsTypeId="urn:microsoft.com/office/officeart/2005/8/quickstyle/simple1" qsCatId="simple" csTypeId="urn:microsoft.com/office/officeart/2005/8/colors/accent4_2" csCatId="accent4" phldr="1"/>
      <dgm:spPr/>
    </dgm:pt>
    <dgm:pt modelId="{DA4AFA7C-2A75-4428-855C-5605A913934F}">
      <dgm:prSet phldrT="[文本]" custT="1"/>
      <dgm:spPr>
        <a:solidFill>
          <a:schemeClr val="bg1">
            <a:lumMod val="50000"/>
          </a:schemeClr>
        </a:solidFill>
        <a:ln>
          <a:noFill/>
        </a:ln>
      </dgm:spPr>
      <dgm:t>
        <a:bodyPr/>
        <a:lstStyle/>
        <a:p>
          <a:pPr algn="ctr"/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开户</a:t>
          </a:r>
          <a:r>
            <a:rPr lang="en-US" altLang="zh-CN" sz="1400" b="1" dirty="0" smtClean="0">
              <a:latin typeface="微软雅黑" pitchFamily="34" charset="-122"/>
              <a:ea typeface="微软雅黑" pitchFamily="34" charset="-122"/>
            </a:rPr>
            <a:t>&amp;</a:t>
          </a:r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绑卡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CA1DDB9A-3171-4D53-8214-D9883AD76A1F}" type="parTrans" cxnId="{A20B9F9D-273E-4721-ADC2-811953F6A6F6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CC6E3D1C-E476-4072-93C0-23FF4C4C580C}" type="sibTrans" cxnId="{A20B9F9D-273E-4721-ADC2-811953F6A6F6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48AD33C8-6D1D-4451-A3E7-8CF4EDB181F0}">
      <dgm:prSet phldrT="[文本]" custT="1"/>
      <dgm:spPr>
        <a:solidFill>
          <a:schemeClr val="bg1">
            <a:lumMod val="50000"/>
          </a:schemeClr>
        </a:solidFill>
        <a:ln>
          <a:noFill/>
        </a:ln>
      </dgm:spPr>
      <dgm:t>
        <a:bodyPr/>
        <a:lstStyle/>
        <a:p>
          <a:pPr algn="ctr"/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充值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78C43531-7BB1-4A65-8E19-9B93C2AA74EB}" type="parTrans" cxnId="{F8797D46-F719-4CAE-9886-1A709D73142B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BFCDB5F2-153F-4489-AAD6-24EFEA1D8BD0}" type="sibTrans" cxnId="{F8797D46-F719-4CAE-9886-1A709D73142B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32D0E924-CBAE-4F67-8BE7-3BBB08A19CDA}">
      <dgm:prSet phldrT="[文本]" custT="1"/>
      <dgm:spPr>
        <a:solidFill>
          <a:schemeClr val="bg1">
            <a:lumMod val="50000"/>
          </a:schemeClr>
        </a:solidFill>
        <a:ln>
          <a:noFill/>
        </a:ln>
      </dgm:spPr>
      <dgm:t>
        <a:bodyPr/>
        <a:lstStyle/>
        <a:p>
          <a:pPr algn="ctr"/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投资</a:t>
          </a:r>
          <a:r>
            <a:rPr lang="en-US" altLang="zh-CN" sz="1400" b="1" dirty="0" smtClean="0">
              <a:latin typeface="微软雅黑" pitchFamily="34" charset="-122"/>
              <a:ea typeface="微软雅黑" pitchFamily="34" charset="-122"/>
            </a:rPr>
            <a:t>-</a:t>
          </a:r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放款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75AFEFED-C159-43B0-B8EB-016DE72CBABF}" type="parTrans" cxnId="{A056265A-76D0-4AB4-BF36-151A919D2793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6472DF8B-1E14-4CB2-8E41-F75AFE6A5C80}" type="sibTrans" cxnId="{A056265A-76D0-4AB4-BF36-151A919D2793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6B300F3C-2818-4243-9049-928BAE88859C}">
      <dgm:prSet phldrT="[文本]" custT="1"/>
      <dgm:spPr>
        <a:solidFill>
          <a:schemeClr val="bg1">
            <a:lumMod val="50000"/>
          </a:schemeClr>
        </a:solidFill>
        <a:ln>
          <a:noFill/>
        </a:ln>
      </dgm:spPr>
      <dgm:t>
        <a:bodyPr/>
        <a:lstStyle/>
        <a:p>
          <a:pPr algn="ctr"/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冻结</a:t>
          </a:r>
          <a:r>
            <a:rPr lang="en-US" altLang="zh-CN" sz="1400" b="1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解冻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AECEBAEF-D2D3-4D8A-BDE2-42F704B17694}" type="parTrans" cxnId="{4542761E-F32F-435E-8DBC-DE37A72A9A34}">
      <dgm:prSet/>
      <dgm:spPr/>
      <dgm:t>
        <a:bodyPr/>
        <a:lstStyle/>
        <a:p>
          <a:endParaRPr lang="zh-CN" altLang="en-US" sz="1400" b="1">
            <a:latin typeface="微软雅黑" pitchFamily="34" charset="-122"/>
            <a:ea typeface="微软雅黑" pitchFamily="34" charset="-122"/>
          </a:endParaRPr>
        </a:p>
      </dgm:t>
    </dgm:pt>
    <dgm:pt modelId="{BEA16B6C-F6A8-4CA4-9BF0-A0A14B2B36CB}" type="sibTrans" cxnId="{4542761E-F32F-435E-8DBC-DE37A72A9A34}">
      <dgm:prSet/>
      <dgm:spPr/>
      <dgm:t>
        <a:bodyPr/>
        <a:lstStyle/>
        <a:p>
          <a:endParaRPr lang="zh-CN" altLang="en-US" sz="1400" b="1">
            <a:latin typeface="微软雅黑" pitchFamily="34" charset="-122"/>
            <a:ea typeface="微软雅黑" pitchFamily="34" charset="-122"/>
          </a:endParaRPr>
        </a:p>
      </dgm:t>
    </dgm:pt>
    <dgm:pt modelId="{049279AE-900B-47D5-88D8-8E79FDBAA8E6}">
      <dgm:prSet phldrT="[文本]" custT="1"/>
      <dgm:spPr>
        <a:solidFill>
          <a:srgbClr val="C00000"/>
        </a:solidFill>
        <a:ln>
          <a:noFill/>
        </a:ln>
      </dgm:spPr>
      <dgm:t>
        <a:bodyPr/>
        <a:lstStyle/>
        <a:p>
          <a:pPr algn="ctr"/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取现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014BB359-3C15-4D63-B734-5E6588DE12A6}" type="parTrans" cxnId="{33236D37-8B8F-4479-B0A3-8FBA385255E7}">
      <dgm:prSet/>
      <dgm:spPr/>
      <dgm:t>
        <a:bodyPr/>
        <a:lstStyle/>
        <a:p>
          <a:endParaRPr lang="zh-CN" altLang="en-US" sz="1400" b="1">
            <a:latin typeface="微软雅黑" pitchFamily="34" charset="-122"/>
            <a:ea typeface="微软雅黑" pitchFamily="34" charset="-122"/>
          </a:endParaRPr>
        </a:p>
      </dgm:t>
    </dgm:pt>
    <dgm:pt modelId="{9D917BD4-8318-4AC9-8353-E39B91573118}" type="sibTrans" cxnId="{33236D37-8B8F-4479-B0A3-8FBA385255E7}">
      <dgm:prSet/>
      <dgm:spPr/>
      <dgm:t>
        <a:bodyPr/>
        <a:lstStyle/>
        <a:p>
          <a:endParaRPr lang="zh-CN" altLang="en-US" sz="1400" b="1">
            <a:latin typeface="微软雅黑" pitchFamily="34" charset="-122"/>
            <a:ea typeface="微软雅黑" pitchFamily="34" charset="-122"/>
          </a:endParaRPr>
        </a:p>
      </dgm:t>
    </dgm:pt>
    <dgm:pt modelId="{BB3D676C-7CBD-4A29-BC5F-BA4ABBC0ED16}" type="pres">
      <dgm:prSet presAssocID="{98696AE9-28E4-40F8-8842-175A91EFAC0B}" presName="Name0" presStyleCnt="0">
        <dgm:presLayoutVars>
          <dgm:dir/>
          <dgm:animLvl val="lvl"/>
          <dgm:resizeHandles val="exact"/>
        </dgm:presLayoutVars>
      </dgm:prSet>
      <dgm:spPr/>
    </dgm:pt>
    <dgm:pt modelId="{9657909E-51AC-4014-910B-E058C25622A2}" type="pres">
      <dgm:prSet presAssocID="{DA4AFA7C-2A75-4428-855C-5605A913934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2DAC8-04D6-45D2-BE83-A8BD9B32EA05}" type="pres">
      <dgm:prSet presAssocID="{CC6E3D1C-E476-4072-93C0-23FF4C4C580C}" presName="parTxOnlySpace" presStyleCnt="0"/>
      <dgm:spPr/>
    </dgm:pt>
    <dgm:pt modelId="{28735F01-727E-407E-8E91-1CA3D333D983}" type="pres">
      <dgm:prSet presAssocID="{48AD33C8-6D1D-4451-A3E7-8CF4EDB181F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9AF40F-0C4C-4F71-B60A-DCD433B452E4}" type="pres">
      <dgm:prSet presAssocID="{BFCDB5F2-153F-4489-AAD6-24EFEA1D8BD0}" presName="parTxOnlySpace" presStyleCnt="0"/>
      <dgm:spPr/>
    </dgm:pt>
    <dgm:pt modelId="{827FF9A6-A51A-4E75-BE1E-35467566DB9A}" type="pres">
      <dgm:prSet presAssocID="{32D0E924-CBAE-4F67-8BE7-3BBB08A19CD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1DBA00-4DF1-4760-A73B-0087DDD54AFD}" type="pres">
      <dgm:prSet presAssocID="{6472DF8B-1E14-4CB2-8E41-F75AFE6A5C80}" presName="parTxOnlySpace" presStyleCnt="0"/>
      <dgm:spPr/>
    </dgm:pt>
    <dgm:pt modelId="{D3D31A97-D486-4F38-A7E6-BC33F945F4D3}" type="pres">
      <dgm:prSet presAssocID="{6B300F3C-2818-4243-9049-928BAE88859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4EE7CF-F5DE-4180-BFB2-6EEBFBF0A608}" type="pres">
      <dgm:prSet presAssocID="{BEA16B6C-F6A8-4CA4-9BF0-A0A14B2B36CB}" presName="parTxOnlySpace" presStyleCnt="0"/>
      <dgm:spPr/>
    </dgm:pt>
    <dgm:pt modelId="{8D4FC029-84D2-41EB-A6F7-F08EA541B5CC}" type="pres">
      <dgm:prSet presAssocID="{049279AE-900B-47D5-88D8-8E79FDBAA8E6}" presName="parTxOnly" presStyleLbl="node1" presStyleIdx="4" presStyleCnt="5" custLinFactNeighborY="1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056265A-76D0-4AB4-BF36-151A919D2793}" srcId="{98696AE9-28E4-40F8-8842-175A91EFAC0B}" destId="{32D0E924-CBAE-4F67-8BE7-3BBB08A19CDA}" srcOrd="2" destOrd="0" parTransId="{75AFEFED-C159-43B0-B8EB-016DE72CBABF}" sibTransId="{6472DF8B-1E14-4CB2-8E41-F75AFE6A5C80}"/>
    <dgm:cxn modelId="{19CB51E1-AF47-4FC2-8169-500F2FAAB6D6}" type="presOf" srcId="{48AD33C8-6D1D-4451-A3E7-8CF4EDB181F0}" destId="{28735F01-727E-407E-8E91-1CA3D333D983}" srcOrd="0" destOrd="0" presId="urn:microsoft.com/office/officeart/2005/8/layout/chevron1"/>
    <dgm:cxn modelId="{4542761E-F32F-435E-8DBC-DE37A72A9A34}" srcId="{98696AE9-28E4-40F8-8842-175A91EFAC0B}" destId="{6B300F3C-2818-4243-9049-928BAE88859C}" srcOrd="3" destOrd="0" parTransId="{AECEBAEF-D2D3-4D8A-BDE2-42F704B17694}" sibTransId="{BEA16B6C-F6A8-4CA4-9BF0-A0A14B2B36CB}"/>
    <dgm:cxn modelId="{F8797D46-F719-4CAE-9886-1A709D73142B}" srcId="{98696AE9-28E4-40F8-8842-175A91EFAC0B}" destId="{48AD33C8-6D1D-4451-A3E7-8CF4EDB181F0}" srcOrd="1" destOrd="0" parTransId="{78C43531-7BB1-4A65-8E19-9B93C2AA74EB}" sibTransId="{BFCDB5F2-153F-4489-AAD6-24EFEA1D8BD0}"/>
    <dgm:cxn modelId="{A20B9F9D-273E-4721-ADC2-811953F6A6F6}" srcId="{98696AE9-28E4-40F8-8842-175A91EFAC0B}" destId="{DA4AFA7C-2A75-4428-855C-5605A913934F}" srcOrd="0" destOrd="0" parTransId="{CA1DDB9A-3171-4D53-8214-D9883AD76A1F}" sibTransId="{CC6E3D1C-E476-4072-93C0-23FF4C4C580C}"/>
    <dgm:cxn modelId="{03C4F4D4-C5C4-466F-AF2C-8528AF8F0CBA}" type="presOf" srcId="{32D0E924-CBAE-4F67-8BE7-3BBB08A19CDA}" destId="{827FF9A6-A51A-4E75-BE1E-35467566DB9A}" srcOrd="0" destOrd="0" presId="urn:microsoft.com/office/officeart/2005/8/layout/chevron1"/>
    <dgm:cxn modelId="{BCA5C81A-AA87-4668-914C-E08DEA276470}" type="presOf" srcId="{98696AE9-28E4-40F8-8842-175A91EFAC0B}" destId="{BB3D676C-7CBD-4A29-BC5F-BA4ABBC0ED16}" srcOrd="0" destOrd="0" presId="urn:microsoft.com/office/officeart/2005/8/layout/chevron1"/>
    <dgm:cxn modelId="{5C35A23D-B50B-4A74-B40F-15B77EED2601}" type="presOf" srcId="{DA4AFA7C-2A75-4428-855C-5605A913934F}" destId="{9657909E-51AC-4014-910B-E058C25622A2}" srcOrd="0" destOrd="0" presId="urn:microsoft.com/office/officeart/2005/8/layout/chevron1"/>
    <dgm:cxn modelId="{2A8BEEDE-38BA-4D41-A32A-0EF655D18E9C}" type="presOf" srcId="{6B300F3C-2818-4243-9049-928BAE88859C}" destId="{D3D31A97-D486-4F38-A7E6-BC33F945F4D3}" srcOrd="0" destOrd="0" presId="urn:microsoft.com/office/officeart/2005/8/layout/chevron1"/>
    <dgm:cxn modelId="{33236D37-8B8F-4479-B0A3-8FBA385255E7}" srcId="{98696AE9-28E4-40F8-8842-175A91EFAC0B}" destId="{049279AE-900B-47D5-88D8-8E79FDBAA8E6}" srcOrd="4" destOrd="0" parTransId="{014BB359-3C15-4D63-B734-5E6588DE12A6}" sibTransId="{9D917BD4-8318-4AC9-8353-E39B91573118}"/>
    <dgm:cxn modelId="{99F36005-DD01-4A34-8A16-2537C2A0CCEE}" type="presOf" srcId="{049279AE-900B-47D5-88D8-8E79FDBAA8E6}" destId="{8D4FC029-84D2-41EB-A6F7-F08EA541B5CC}" srcOrd="0" destOrd="0" presId="urn:microsoft.com/office/officeart/2005/8/layout/chevron1"/>
    <dgm:cxn modelId="{5FABD61C-E77F-44E0-91FE-ECBC6204A89E}" type="presParOf" srcId="{BB3D676C-7CBD-4A29-BC5F-BA4ABBC0ED16}" destId="{9657909E-51AC-4014-910B-E058C25622A2}" srcOrd="0" destOrd="0" presId="urn:microsoft.com/office/officeart/2005/8/layout/chevron1"/>
    <dgm:cxn modelId="{9D6A9B6E-6976-4E3F-A3FC-3A49471C032E}" type="presParOf" srcId="{BB3D676C-7CBD-4A29-BC5F-BA4ABBC0ED16}" destId="{29C2DAC8-04D6-45D2-BE83-A8BD9B32EA05}" srcOrd="1" destOrd="0" presId="urn:microsoft.com/office/officeart/2005/8/layout/chevron1"/>
    <dgm:cxn modelId="{56DFC93E-A020-46FB-A4FB-B7E572BF07A7}" type="presParOf" srcId="{BB3D676C-7CBD-4A29-BC5F-BA4ABBC0ED16}" destId="{28735F01-727E-407E-8E91-1CA3D333D983}" srcOrd="2" destOrd="0" presId="urn:microsoft.com/office/officeart/2005/8/layout/chevron1"/>
    <dgm:cxn modelId="{8E165853-CD4D-4A52-8286-45F4D5FE7E04}" type="presParOf" srcId="{BB3D676C-7CBD-4A29-BC5F-BA4ABBC0ED16}" destId="{479AF40F-0C4C-4F71-B60A-DCD433B452E4}" srcOrd="3" destOrd="0" presId="urn:microsoft.com/office/officeart/2005/8/layout/chevron1"/>
    <dgm:cxn modelId="{EE727D40-493F-4B66-AC19-3CE3F83D9E56}" type="presParOf" srcId="{BB3D676C-7CBD-4A29-BC5F-BA4ABBC0ED16}" destId="{827FF9A6-A51A-4E75-BE1E-35467566DB9A}" srcOrd="4" destOrd="0" presId="urn:microsoft.com/office/officeart/2005/8/layout/chevron1"/>
    <dgm:cxn modelId="{1B79A1F3-AB69-4703-B778-B4ACD2549A3A}" type="presParOf" srcId="{BB3D676C-7CBD-4A29-BC5F-BA4ABBC0ED16}" destId="{AB1DBA00-4DF1-4760-A73B-0087DDD54AFD}" srcOrd="5" destOrd="0" presId="urn:microsoft.com/office/officeart/2005/8/layout/chevron1"/>
    <dgm:cxn modelId="{B947B8B0-01EF-4424-9CCB-F667580AECC0}" type="presParOf" srcId="{BB3D676C-7CBD-4A29-BC5F-BA4ABBC0ED16}" destId="{D3D31A97-D486-4F38-A7E6-BC33F945F4D3}" srcOrd="6" destOrd="0" presId="urn:microsoft.com/office/officeart/2005/8/layout/chevron1"/>
    <dgm:cxn modelId="{06AC1BE7-8824-42D9-AD6A-51987310C65B}" type="presParOf" srcId="{BB3D676C-7CBD-4A29-BC5F-BA4ABBC0ED16}" destId="{FD4EE7CF-F5DE-4180-BFB2-6EEBFBF0A608}" srcOrd="7" destOrd="0" presId="urn:microsoft.com/office/officeart/2005/8/layout/chevron1"/>
    <dgm:cxn modelId="{3F957298-F028-4768-8535-6808BF508083}" type="presParOf" srcId="{BB3D676C-7CBD-4A29-BC5F-BA4ABBC0ED16}" destId="{8D4FC029-84D2-41EB-A6F7-F08EA541B5CC}" srcOrd="8" destOrd="0" presId="urn:microsoft.com/office/officeart/2005/8/layout/chevron1"/>
  </dgm:cxnLst>
  <dgm:bg>
    <a:solidFill>
      <a:schemeClr val="bg1">
        <a:alpha val="46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696AE9-28E4-40F8-8842-175A91EFAC0B}" type="doc">
      <dgm:prSet loTypeId="urn:microsoft.com/office/officeart/2005/8/layout/chevron1" loCatId="process" qsTypeId="urn:microsoft.com/office/officeart/2005/8/quickstyle/simple1" qsCatId="simple" csTypeId="urn:microsoft.com/office/officeart/2005/8/colors/accent4_2" csCatId="accent4" phldr="1"/>
      <dgm:spPr/>
    </dgm:pt>
    <dgm:pt modelId="{DA4AFA7C-2A75-4428-855C-5605A913934F}">
      <dgm:prSet phldrT="[文本]" custT="1"/>
      <dgm:spPr>
        <a:solidFill>
          <a:srgbClr val="C00000"/>
        </a:solidFill>
        <a:ln>
          <a:noFill/>
        </a:ln>
      </dgm:spPr>
      <dgm:t>
        <a:bodyPr/>
        <a:lstStyle/>
        <a:p>
          <a:pPr algn="ctr"/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企业开户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CA1DDB9A-3171-4D53-8214-D9883AD76A1F}" type="parTrans" cxnId="{A20B9F9D-273E-4721-ADC2-811953F6A6F6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CC6E3D1C-E476-4072-93C0-23FF4C4C580C}" type="sibTrans" cxnId="{A20B9F9D-273E-4721-ADC2-811953F6A6F6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48AD33C8-6D1D-4451-A3E7-8CF4EDB181F0}">
      <dgm:prSet phldrT="[文本]" custT="1"/>
      <dgm:spPr>
        <a:solidFill>
          <a:schemeClr val="bg1">
            <a:lumMod val="50000"/>
          </a:schemeClr>
        </a:solidFill>
        <a:ln>
          <a:noFill/>
        </a:ln>
      </dgm:spPr>
      <dgm:t>
        <a:bodyPr/>
        <a:lstStyle/>
        <a:p>
          <a:pPr algn="ctr"/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还款清算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78C43531-7BB1-4A65-8E19-9B93C2AA74EB}" type="parTrans" cxnId="{F8797D46-F719-4CAE-9886-1A709D73142B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BFCDB5F2-153F-4489-AAD6-24EFEA1D8BD0}" type="sibTrans" cxnId="{F8797D46-F719-4CAE-9886-1A709D73142B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0BE877DF-8B72-41C6-B535-FBA4D83B044E}">
      <dgm:prSet phldrT="[文本]" custT="1"/>
      <dgm:spPr>
        <a:solidFill>
          <a:schemeClr val="bg1">
            <a:lumMod val="50000"/>
          </a:schemeClr>
        </a:solidFill>
        <a:ln>
          <a:noFill/>
        </a:ln>
      </dgm:spPr>
      <dgm:t>
        <a:bodyPr/>
        <a:lstStyle/>
        <a:p>
          <a:pPr algn="ctr"/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担保账户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DBC415F1-5D7E-4EDD-A63E-EF94D3D04F98}" type="parTrans" cxnId="{AD3F3A5C-53C6-423F-B3B0-AE2BD4FDABC1}">
      <dgm:prSet/>
      <dgm:spPr/>
      <dgm:t>
        <a:bodyPr/>
        <a:lstStyle/>
        <a:p>
          <a:endParaRPr lang="zh-CN" altLang="en-US"/>
        </a:p>
      </dgm:t>
    </dgm:pt>
    <dgm:pt modelId="{A277A8AF-6D7D-412B-9BDD-890B446BDE64}" type="sibTrans" cxnId="{AD3F3A5C-53C6-423F-B3B0-AE2BD4FDABC1}">
      <dgm:prSet/>
      <dgm:spPr/>
      <dgm:t>
        <a:bodyPr/>
        <a:lstStyle/>
        <a:p>
          <a:endParaRPr lang="zh-CN" altLang="en-US"/>
        </a:p>
      </dgm:t>
    </dgm:pt>
    <dgm:pt modelId="{BB3D676C-7CBD-4A29-BC5F-BA4ABBC0ED16}" type="pres">
      <dgm:prSet presAssocID="{98696AE9-28E4-40F8-8842-175A91EFAC0B}" presName="Name0" presStyleCnt="0">
        <dgm:presLayoutVars>
          <dgm:dir/>
          <dgm:animLvl val="lvl"/>
          <dgm:resizeHandles val="exact"/>
        </dgm:presLayoutVars>
      </dgm:prSet>
      <dgm:spPr/>
    </dgm:pt>
    <dgm:pt modelId="{9657909E-51AC-4014-910B-E058C25622A2}" type="pres">
      <dgm:prSet presAssocID="{DA4AFA7C-2A75-4428-855C-5605A913934F}" presName="parTxOnly" presStyleLbl="node1" presStyleIdx="0" presStyleCnt="3" custLinFactNeighborY="1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2DAC8-04D6-45D2-BE83-A8BD9B32EA05}" type="pres">
      <dgm:prSet presAssocID="{CC6E3D1C-E476-4072-93C0-23FF4C4C580C}" presName="parTxOnlySpace" presStyleCnt="0"/>
      <dgm:spPr/>
    </dgm:pt>
    <dgm:pt modelId="{28735F01-727E-407E-8E91-1CA3D333D983}" type="pres">
      <dgm:prSet presAssocID="{48AD33C8-6D1D-4451-A3E7-8CF4EDB181F0}" presName="parTxOnly" presStyleLbl="node1" presStyleIdx="1" presStyleCnt="3" custLinFactNeighborX="290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9AF40F-0C4C-4F71-B60A-DCD433B452E4}" type="pres">
      <dgm:prSet presAssocID="{BFCDB5F2-153F-4489-AAD6-24EFEA1D8BD0}" presName="parTxOnlySpace" presStyleCnt="0"/>
      <dgm:spPr/>
    </dgm:pt>
    <dgm:pt modelId="{2F86E88C-D632-4165-B6A7-E6570A503B64}" type="pres">
      <dgm:prSet presAssocID="{0BE877DF-8B72-41C6-B535-FBA4D83B044E}" presName="parTxOnly" presStyleLbl="node1" presStyleIdx="2" presStyleCnt="3" custLinFactNeighborX="128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AD1A9CE-A7D1-482B-BF31-53468CB90976}" type="presOf" srcId="{0BE877DF-8B72-41C6-B535-FBA4D83B044E}" destId="{2F86E88C-D632-4165-B6A7-E6570A503B64}" srcOrd="0" destOrd="0" presId="urn:microsoft.com/office/officeart/2005/8/layout/chevron1"/>
    <dgm:cxn modelId="{AD8447B4-BD59-45A1-9B2B-482B0EC1D63C}" type="presOf" srcId="{98696AE9-28E4-40F8-8842-175A91EFAC0B}" destId="{BB3D676C-7CBD-4A29-BC5F-BA4ABBC0ED16}" srcOrd="0" destOrd="0" presId="urn:microsoft.com/office/officeart/2005/8/layout/chevron1"/>
    <dgm:cxn modelId="{F8797D46-F719-4CAE-9886-1A709D73142B}" srcId="{98696AE9-28E4-40F8-8842-175A91EFAC0B}" destId="{48AD33C8-6D1D-4451-A3E7-8CF4EDB181F0}" srcOrd="1" destOrd="0" parTransId="{78C43531-7BB1-4A65-8E19-9B93C2AA74EB}" sibTransId="{BFCDB5F2-153F-4489-AAD6-24EFEA1D8BD0}"/>
    <dgm:cxn modelId="{A20B9F9D-273E-4721-ADC2-811953F6A6F6}" srcId="{98696AE9-28E4-40F8-8842-175A91EFAC0B}" destId="{DA4AFA7C-2A75-4428-855C-5605A913934F}" srcOrd="0" destOrd="0" parTransId="{CA1DDB9A-3171-4D53-8214-D9883AD76A1F}" sibTransId="{CC6E3D1C-E476-4072-93C0-23FF4C4C580C}"/>
    <dgm:cxn modelId="{0F892956-B82E-46D9-90B4-DA95F4A2E934}" type="presOf" srcId="{DA4AFA7C-2A75-4428-855C-5605A913934F}" destId="{9657909E-51AC-4014-910B-E058C25622A2}" srcOrd="0" destOrd="0" presId="urn:microsoft.com/office/officeart/2005/8/layout/chevron1"/>
    <dgm:cxn modelId="{44C9648C-867D-4831-8975-1D33F1C71D3F}" type="presOf" srcId="{48AD33C8-6D1D-4451-A3E7-8CF4EDB181F0}" destId="{28735F01-727E-407E-8E91-1CA3D333D983}" srcOrd="0" destOrd="0" presId="urn:microsoft.com/office/officeart/2005/8/layout/chevron1"/>
    <dgm:cxn modelId="{AD3F3A5C-53C6-423F-B3B0-AE2BD4FDABC1}" srcId="{98696AE9-28E4-40F8-8842-175A91EFAC0B}" destId="{0BE877DF-8B72-41C6-B535-FBA4D83B044E}" srcOrd="2" destOrd="0" parTransId="{DBC415F1-5D7E-4EDD-A63E-EF94D3D04F98}" sibTransId="{A277A8AF-6D7D-412B-9BDD-890B446BDE64}"/>
    <dgm:cxn modelId="{E72D8D48-CA3F-4F27-B422-66D2D24D40C0}" type="presParOf" srcId="{BB3D676C-7CBD-4A29-BC5F-BA4ABBC0ED16}" destId="{9657909E-51AC-4014-910B-E058C25622A2}" srcOrd="0" destOrd="0" presId="urn:microsoft.com/office/officeart/2005/8/layout/chevron1"/>
    <dgm:cxn modelId="{39189806-570B-47E8-AD86-DCEA55C3152B}" type="presParOf" srcId="{BB3D676C-7CBD-4A29-BC5F-BA4ABBC0ED16}" destId="{29C2DAC8-04D6-45D2-BE83-A8BD9B32EA05}" srcOrd="1" destOrd="0" presId="urn:microsoft.com/office/officeart/2005/8/layout/chevron1"/>
    <dgm:cxn modelId="{F76DF1B5-8851-4C89-82C8-BC575C8D62AF}" type="presParOf" srcId="{BB3D676C-7CBD-4A29-BC5F-BA4ABBC0ED16}" destId="{28735F01-727E-407E-8E91-1CA3D333D983}" srcOrd="2" destOrd="0" presId="urn:microsoft.com/office/officeart/2005/8/layout/chevron1"/>
    <dgm:cxn modelId="{F7A6EF46-CF43-4482-963F-542472D1F91A}" type="presParOf" srcId="{BB3D676C-7CBD-4A29-BC5F-BA4ABBC0ED16}" destId="{479AF40F-0C4C-4F71-B60A-DCD433B452E4}" srcOrd="3" destOrd="0" presId="urn:microsoft.com/office/officeart/2005/8/layout/chevron1"/>
    <dgm:cxn modelId="{632B6E02-8252-42EB-A8A0-B7C3FDA6DA06}" type="presParOf" srcId="{BB3D676C-7CBD-4A29-BC5F-BA4ABBC0ED16}" destId="{2F86E88C-D632-4165-B6A7-E6570A503B64}" srcOrd="4" destOrd="0" presId="urn:microsoft.com/office/officeart/2005/8/layout/chevron1"/>
  </dgm:cxnLst>
  <dgm:bg>
    <a:solidFill>
      <a:schemeClr val="bg1">
        <a:alpha val="46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8696AE9-28E4-40F8-8842-175A91EFAC0B}" type="doc">
      <dgm:prSet loTypeId="urn:microsoft.com/office/officeart/2005/8/layout/chevron1" loCatId="process" qsTypeId="urn:microsoft.com/office/officeart/2005/8/quickstyle/simple1" qsCatId="simple" csTypeId="urn:microsoft.com/office/officeart/2005/8/colors/accent4_2" csCatId="accent4" phldr="1"/>
      <dgm:spPr/>
    </dgm:pt>
    <dgm:pt modelId="{DA4AFA7C-2A75-4428-855C-5605A913934F}">
      <dgm:prSet phldrT="[文本]" custT="1"/>
      <dgm:spPr>
        <a:solidFill>
          <a:srgbClr val="C00000"/>
        </a:solidFill>
        <a:ln>
          <a:noFill/>
        </a:ln>
      </dgm:spPr>
      <dgm:t>
        <a:bodyPr/>
        <a:lstStyle/>
        <a:p>
          <a:pPr algn="ctr"/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还款清算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CA1DDB9A-3171-4D53-8214-D9883AD76A1F}" type="parTrans" cxnId="{A20B9F9D-273E-4721-ADC2-811953F6A6F6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CC6E3D1C-E476-4072-93C0-23FF4C4C580C}" type="sibTrans" cxnId="{A20B9F9D-273E-4721-ADC2-811953F6A6F6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48AD33C8-6D1D-4451-A3E7-8CF4EDB181F0}">
      <dgm:prSet phldrT="[文本]" custT="1"/>
      <dgm:spPr>
        <a:solidFill>
          <a:schemeClr val="bg1">
            <a:lumMod val="50000"/>
          </a:schemeClr>
        </a:solidFill>
        <a:ln>
          <a:noFill/>
        </a:ln>
      </dgm:spPr>
      <dgm:t>
        <a:bodyPr/>
        <a:lstStyle/>
        <a:p>
          <a:pPr algn="ctr"/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企业开户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78C43531-7BB1-4A65-8E19-9B93C2AA74EB}" type="parTrans" cxnId="{F8797D46-F719-4CAE-9886-1A709D73142B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BFCDB5F2-153F-4489-AAD6-24EFEA1D8BD0}" type="sibTrans" cxnId="{F8797D46-F719-4CAE-9886-1A709D73142B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32D0E924-CBAE-4F67-8BE7-3BBB08A19CDA}">
      <dgm:prSet phldrT="[文本]" custT="1"/>
      <dgm:spPr>
        <a:solidFill>
          <a:schemeClr val="bg1">
            <a:lumMod val="50000"/>
          </a:schemeClr>
        </a:solidFill>
        <a:ln>
          <a:noFill/>
        </a:ln>
      </dgm:spPr>
      <dgm:t>
        <a:bodyPr/>
        <a:lstStyle/>
        <a:p>
          <a:pPr algn="ctr"/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担保账户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75AFEFED-C159-43B0-B8EB-016DE72CBABF}" type="parTrans" cxnId="{A056265A-76D0-4AB4-BF36-151A919D2793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6472DF8B-1E14-4CB2-8E41-F75AFE6A5C80}" type="sibTrans" cxnId="{A056265A-76D0-4AB4-BF36-151A919D2793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BB3D676C-7CBD-4A29-BC5F-BA4ABBC0ED16}" type="pres">
      <dgm:prSet presAssocID="{98696AE9-28E4-40F8-8842-175A91EFAC0B}" presName="Name0" presStyleCnt="0">
        <dgm:presLayoutVars>
          <dgm:dir/>
          <dgm:animLvl val="lvl"/>
          <dgm:resizeHandles val="exact"/>
        </dgm:presLayoutVars>
      </dgm:prSet>
      <dgm:spPr/>
    </dgm:pt>
    <dgm:pt modelId="{9657909E-51AC-4014-910B-E058C25622A2}" type="pres">
      <dgm:prSet presAssocID="{DA4AFA7C-2A75-4428-855C-5605A913934F}" presName="parTxOnly" presStyleLbl="node1" presStyleIdx="0" presStyleCnt="3" custLinFactX="79364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2DAC8-04D6-45D2-BE83-A8BD9B32EA05}" type="pres">
      <dgm:prSet presAssocID="{CC6E3D1C-E476-4072-93C0-23FF4C4C580C}" presName="parTxOnlySpace" presStyleCnt="0"/>
      <dgm:spPr/>
    </dgm:pt>
    <dgm:pt modelId="{28735F01-727E-407E-8E91-1CA3D333D983}" type="pres">
      <dgm:prSet presAssocID="{48AD33C8-6D1D-4451-A3E7-8CF4EDB181F0}" presName="parTxOnly" presStyleLbl="node1" presStyleIdx="1" presStyleCnt="3" custLinFactX="-80082" custLinFactNeighborX="-100000" custLinFactNeighborY="1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9AF40F-0C4C-4F71-B60A-DCD433B452E4}" type="pres">
      <dgm:prSet presAssocID="{BFCDB5F2-153F-4489-AAD6-24EFEA1D8BD0}" presName="parTxOnlySpace" presStyleCnt="0"/>
      <dgm:spPr/>
    </dgm:pt>
    <dgm:pt modelId="{827FF9A6-A51A-4E75-BE1E-35467566DB9A}" type="pres">
      <dgm:prSet presAssocID="{32D0E924-CBAE-4F67-8BE7-3BBB08A19CDA}" presName="parTxOnly" presStyleLbl="node1" presStyleIdx="2" presStyleCnt="3" custLinFactNeighborX="821" custLinFactNeighborY="1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056265A-76D0-4AB4-BF36-151A919D2793}" srcId="{98696AE9-28E4-40F8-8842-175A91EFAC0B}" destId="{32D0E924-CBAE-4F67-8BE7-3BBB08A19CDA}" srcOrd="2" destOrd="0" parTransId="{75AFEFED-C159-43B0-B8EB-016DE72CBABF}" sibTransId="{6472DF8B-1E14-4CB2-8E41-F75AFE6A5C80}"/>
    <dgm:cxn modelId="{CCAF7BBB-04F2-4D5A-B754-EE962213CA2A}" type="presOf" srcId="{DA4AFA7C-2A75-4428-855C-5605A913934F}" destId="{9657909E-51AC-4014-910B-E058C25622A2}" srcOrd="0" destOrd="0" presId="urn:microsoft.com/office/officeart/2005/8/layout/chevron1"/>
    <dgm:cxn modelId="{B20FD45E-5A34-488C-B63D-3A0FE6B0BCC4}" type="presOf" srcId="{32D0E924-CBAE-4F67-8BE7-3BBB08A19CDA}" destId="{827FF9A6-A51A-4E75-BE1E-35467566DB9A}" srcOrd="0" destOrd="0" presId="urn:microsoft.com/office/officeart/2005/8/layout/chevron1"/>
    <dgm:cxn modelId="{F8797D46-F719-4CAE-9886-1A709D73142B}" srcId="{98696AE9-28E4-40F8-8842-175A91EFAC0B}" destId="{48AD33C8-6D1D-4451-A3E7-8CF4EDB181F0}" srcOrd="1" destOrd="0" parTransId="{78C43531-7BB1-4A65-8E19-9B93C2AA74EB}" sibTransId="{BFCDB5F2-153F-4489-AAD6-24EFEA1D8BD0}"/>
    <dgm:cxn modelId="{A20B9F9D-273E-4721-ADC2-811953F6A6F6}" srcId="{98696AE9-28E4-40F8-8842-175A91EFAC0B}" destId="{DA4AFA7C-2A75-4428-855C-5605A913934F}" srcOrd="0" destOrd="0" parTransId="{CA1DDB9A-3171-4D53-8214-D9883AD76A1F}" sibTransId="{CC6E3D1C-E476-4072-93C0-23FF4C4C580C}"/>
    <dgm:cxn modelId="{115FE7FD-9387-4AC5-8FCF-9697FD6698B1}" type="presOf" srcId="{98696AE9-28E4-40F8-8842-175A91EFAC0B}" destId="{BB3D676C-7CBD-4A29-BC5F-BA4ABBC0ED16}" srcOrd="0" destOrd="0" presId="urn:microsoft.com/office/officeart/2005/8/layout/chevron1"/>
    <dgm:cxn modelId="{B034A5DD-7277-4C3E-99C7-72302266E8C4}" type="presOf" srcId="{48AD33C8-6D1D-4451-A3E7-8CF4EDB181F0}" destId="{28735F01-727E-407E-8E91-1CA3D333D983}" srcOrd="0" destOrd="0" presId="urn:microsoft.com/office/officeart/2005/8/layout/chevron1"/>
    <dgm:cxn modelId="{17CA23F8-D6C8-4CCA-8DDD-BA28E3535246}" type="presParOf" srcId="{BB3D676C-7CBD-4A29-BC5F-BA4ABBC0ED16}" destId="{9657909E-51AC-4014-910B-E058C25622A2}" srcOrd="0" destOrd="0" presId="urn:microsoft.com/office/officeart/2005/8/layout/chevron1"/>
    <dgm:cxn modelId="{C528ABA9-D56F-4BD1-A4EA-E7A4B74486F9}" type="presParOf" srcId="{BB3D676C-7CBD-4A29-BC5F-BA4ABBC0ED16}" destId="{29C2DAC8-04D6-45D2-BE83-A8BD9B32EA05}" srcOrd="1" destOrd="0" presId="urn:microsoft.com/office/officeart/2005/8/layout/chevron1"/>
    <dgm:cxn modelId="{9C3DF737-EFE4-4DF7-8B67-0C530B89A9CB}" type="presParOf" srcId="{BB3D676C-7CBD-4A29-BC5F-BA4ABBC0ED16}" destId="{28735F01-727E-407E-8E91-1CA3D333D983}" srcOrd="2" destOrd="0" presId="urn:microsoft.com/office/officeart/2005/8/layout/chevron1"/>
    <dgm:cxn modelId="{35F89C88-86F5-4DE8-8084-471A42520F61}" type="presParOf" srcId="{BB3D676C-7CBD-4A29-BC5F-BA4ABBC0ED16}" destId="{479AF40F-0C4C-4F71-B60A-DCD433B452E4}" srcOrd="3" destOrd="0" presId="urn:microsoft.com/office/officeart/2005/8/layout/chevron1"/>
    <dgm:cxn modelId="{568CC214-138D-40AF-B198-5107C8F09B5F}" type="presParOf" srcId="{BB3D676C-7CBD-4A29-BC5F-BA4ABBC0ED16}" destId="{827FF9A6-A51A-4E75-BE1E-35467566DB9A}" srcOrd="4" destOrd="0" presId="urn:microsoft.com/office/officeart/2005/8/layout/chevron1"/>
  </dgm:cxnLst>
  <dgm:bg>
    <a:solidFill>
      <a:schemeClr val="bg1">
        <a:alpha val="46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8696AE9-28E4-40F8-8842-175A91EFAC0B}" type="doc">
      <dgm:prSet loTypeId="urn:microsoft.com/office/officeart/2005/8/layout/chevron1" loCatId="process" qsTypeId="urn:microsoft.com/office/officeart/2005/8/quickstyle/simple1" qsCatId="simple" csTypeId="urn:microsoft.com/office/officeart/2005/8/colors/accent4_2" csCatId="accent4" phldr="1"/>
      <dgm:spPr/>
    </dgm:pt>
    <dgm:pt modelId="{DA4AFA7C-2A75-4428-855C-5605A913934F}">
      <dgm:prSet phldrT="[文本]" custT="1"/>
      <dgm:spPr>
        <a:solidFill>
          <a:srgbClr val="C00000"/>
        </a:solidFill>
        <a:ln>
          <a:noFill/>
        </a:ln>
      </dgm:spPr>
      <dgm:t>
        <a:bodyPr/>
        <a:lstStyle/>
        <a:p>
          <a:pPr algn="ctr"/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担保账户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CA1DDB9A-3171-4D53-8214-D9883AD76A1F}" type="parTrans" cxnId="{A20B9F9D-273E-4721-ADC2-811953F6A6F6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CC6E3D1C-E476-4072-93C0-23FF4C4C580C}" type="sibTrans" cxnId="{A20B9F9D-273E-4721-ADC2-811953F6A6F6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48AD33C8-6D1D-4451-A3E7-8CF4EDB181F0}">
      <dgm:prSet phldrT="[文本]" custT="1"/>
      <dgm:spPr>
        <a:solidFill>
          <a:schemeClr val="bg1">
            <a:lumMod val="50000"/>
          </a:schemeClr>
        </a:solidFill>
        <a:ln>
          <a:noFill/>
        </a:ln>
      </dgm:spPr>
      <dgm:t>
        <a:bodyPr/>
        <a:lstStyle/>
        <a:p>
          <a:pPr algn="ctr"/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企业开户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78C43531-7BB1-4A65-8E19-9B93C2AA74EB}" type="parTrans" cxnId="{F8797D46-F719-4CAE-9886-1A709D73142B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BFCDB5F2-153F-4489-AAD6-24EFEA1D8BD0}" type="sibTrans" cxnId="{F8797D46-F719-4CAE-9886-1A709D73142B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32D0E924-CBAE-4F67-8BE7-3BBB08A19CDA}">
      <dgm:prSet phldrT="[文本]" custT="1"/>
      <dgm:spPr>
        <a:solidFill>
          <a:schemeClr val="bg1">
            <a:lumMod val="50000"/>
          </a:schemeClr>
        </a:solidFill>
        <a:ln>
          <a:noFill/>
        </a:ln>
      </dgm:spPr>
      <dgm:t>
        <a:bodyPr/>
        <a:lstStyle/>
        <a:p>
          <a:pPr algn="ctr"/>
          <a:r>
            <a:rPr lang="zh-CN" altLang="en-US" sz="1400" b="1" dirty="0" smtClean="0">
              <a:latin typeface="微软雅黑" pitchFamily="34" charset="-122"/>
              <a:ea typeface="微软雅黑" pitchFamily="34" charset="-122"/>
            </a:rPr>
            <a:t>债权转让</a:t>
          </a:r>
          <a:endParaRPr lang="zh-CN" altLang="en-US" sz="1400" b="1" dirty="0">
            <a:latin typeface="微软雅黑" pitchFamily="34" charset="-122"/>
            <a:ea typeface="微软雅黑" pitchFamily="34" charset="-122"/>
          </a:endParaRPr>
        </a:p>
      </dgm:t>
    </dgm:pt>
    <dgm:pt modelId="{75AFEFED-C159-43B0-B8EB-016DE72CBABF}" type="parTrans" cxnId="{A056265A-76D0-4AB4-BF36-151A919D2793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6472DF8B-1E14-4CB2-8E41-F75AFE6A5C80}" type="sibTrans" cxnId="{A056265A-76D0-4AB4-BF36-151A919D2793}">
      <dgm:prSet/>
      <dgm:spPr/>
      <dgm:t>
        <a:bodyPr/>
        <a:lstStyle/>
        <a:p>
          <a:pPr algn="ctr"/>
          <a:endParaRPr lang="zh-CN" altLang="en-US" sz="1400" b="1">
            <a:solidFill>
              <a:schemeClr val="tx1">
                <a:lumMod val="7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BB3D676C-7CBD-4A29-BC5F-BA4ABBC0ED16}" type="pres">
      <dgm:prSet presAssocID="{98696AE9-28E4-40F8-8842-175A91EFAC0B}" presName="Name0" presStyleCnt="0">
        <dgm:presLayoutVars>
          <dgm:dir/>
          <dgm:animLvl val="lvl"/>
          <dgm:resizeHandles val="exact"/>
        </dgm:presLayoutVars>
      </dgm:prSet>
      <dgm:spPr/>
    </dgm:pt>
    <dgm:pt modelId="{9657909E-51AC-4014-910B-E058C25622A2}" type="pres">
      <dgm:prSet presAssocID="{DA4AFA7C-2A75-4428-855C-5605A913934F}" presName="parTxOnly" presStyleLbl="node1" presStyleIdx="0" presStyleCnt="3" custLinFactX="155162" custLinFactNeighborX="200000" custLinFactNeighborY="32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C2DAC8-04D6-45D2-BE83-A8BD9B32EA05}" type="pres">
      <dgm:prSet presAssocID="{CC6E3D1C-E476-4072-93C0-23FF4C4C580C}" presName="parTxOnlySpace" presStyleCnt="0"/>
      <dgm:spPr/>
    </dgm:pt>
    <dgm:pt modelId="{28735F01-727E-407E-8E91-1CA3D333D983}" type="pres">
      <dgm:prSet presAssocID="{48AD33C8-6D1D-4451-A3E7-8CF4EDB181F0}" presName="parTxOnly" presStyleLbl="node1" presStyleIdx="1" presStyleCnt="3" custLinFactX="-82558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9AF40F-0C4C-4F71-B60A-DCD433B452E4}" type="pres">
      <dgm:prSet presAssocID="{BFCDB5F2-153F-4489-AAD6-24EFEA1D8BD0}" presName="parTxOnlySpace" presStyleCnt="0"/>
      <dgm:spPr/>
    </dgm:pt>
    <dgm:pt modelId="{827FF9A6-A51A-4E75-BE1E-35467566DB9A}" type="pres">
      <dgm:prSet presAssocID="{32D0E924-CBAE-4F67-8BE7-3BBB08A19CDA}" presName="parTxOnly" presStyleLbl="node1" presStyleIdx="2" presStyleCnt="3" custLinFactX="-78086" custLinFactNeighborX="-100000" custLinFactNeighborY="1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056265A-76D0-4AB4-BF36-151A919D2793}" srcId="{98696AE9-28E4-40F8-8842-175A91EFAC0B}" destId="{32D0E924-CBAE-4F67-8BE7-3BBB08A19CDA}" srcOrd="2" destOrd="0" parTransId="{75AFEFED-C159-43B0-B8EB-016DE72CBABF}" sibTransId="{6472DF8B-1E14-4CB2-8E41-F75AFE6A5C80}"/>
    <dgm:cxn modelId="{1D212AAB-8122-4EB6-A597-F1C60C49C6D8}" type="presOf" srcId="{48AD33C8-6D1D-4451-A3E7-8CF4EDB181F0}" destId="{28735F01-727E-407E-8E91-1CA3D333D983}" srcOrd="0" destOrd="0" presId="urn:microsoft.com/office/officeart/2005/8/layout/chevron1"/>
    <dgm:cxn modelId="{F8797D46-F719-4CAE-9886-1A709D73142B}" srcId="{98696AE9-28E4-40F8-8842-175A91EFAC0B}" destId="{48AD33C8-6D1D-4451-A3E7-8CF4EDB181F0}" srcOrd="1" destOrd="0" parTransId="{78C43531-7BB1-4A65-8E19-9B93C2AA74EB}" sibTransId="{BFCDB5F2-153F-4489-AAD6-24EFEA1D8BD0}"/>
    <dgm:cxn modelId="{A20B9F9D-273E-4721-ADC2-811953F6A6F6}" srcId="{98696AE9-28E4-40F8-8842-175A91EFAC0B}" destId="{DA4AFA7C-2A75-4428-855C-5605A913934F}" srcOrd="0" destOrd="0" parTransId="{CA1DDB9A-3171-4D53-8214-D9883AD76A1F}" sibTransId="{CC6E3D1C-E476-4072-93C0-23FF4C4C580C}"/>
    <dgm:cxn modelId="{5852E35D-2CE1-43DF-B936-9544DA362409}" type="presOf" srcId="{DA4AFA7C-2A75-4428-855C-5605A913934F}" destId="{9657909E-51AC-4014-910B-E058C25622A2}" srcOrd="0" destOrd="0" presId="urn:microsoft.com/office/officeart/2005/8/layout/chevron1"/>
    <dgm:cxn modelId="{0E196245-1B4B-4AF6-852D-3C3D68FFF5AD}" type="presOf" srcId="{32D0E924-CBAE-4F67-8BE7-3BBB08A19CDA}" destId="{827FF9A6-A51A-4E75-BE1E-35467566DB9A}" srcOrd="0" destOrd="0" presId="urn:microsoft.com/office/officeart/2005/8/layout/chevron1"/>
    <dgm:cxn modelId="{63CB2CEF-54BE-4BC0-B46B-14AEA7F05B93}" type="presOf" srcId="{98696AE9-28E4-40F8-8842-175A91EFAC0B}" destId="{BB3D676C-7CBD-4A29-BC5F-BA4ABBC0ED16}" srcOrd="0" destOrd="0" presId="urn:microsoft.com/office/officeart/2005/8/layout/chevron1"/>
    <dgm:cxn modelId="{6084A7D4-9DB1-4E8F-8FFE-EAF1713524C3}" type="presParOf" srcId="{BB3D676C-7CBD-4A29-BC5F-BA4ABBC0ED16}" destId="{9657909E-51AC-4014-910B-E058C25622A2}" srcOrd="0" destOrd="0" presId="urn:microsoft.com/office/officeart/2005/8/layout/chevron1"/>
    <dgm:cxn modelId="{787D57D7-5D9D-4184-A4C5-9C16C900C16B}" type="presParOf" srcId="{BB3D676C-7CBD-4A29-BC5F-BA4ABBC0ED16}" destId="{29C2DAC8-04D6-45D2-BE83-A8BD9B32EA05}" srcOrd="1" destOrd="0" presId="urn:microsoft.com/office/officeart/2005/8/layout/chevron1"/>
    <dgm:cxn modelId="{469561BF-BFF5-4764-BF33-FE6DFE0BE75D}" type="presParOf" srcId="{BB3D676C-7CBD-4A29-BC5F-BA4ABBC0ED16}" destId="{28735F01-727E-407E-8E91-1CA3D333D983}" srcOrd="2" destOrd="0" presId="urn:microsoft.com/office/officeart/2005/8/layout/chevron1"/>
    <dgm:cxn modelId="{142F6939-8801-41A0-BEED-627DBD270A72}" type="presParOf" srcId="{BB3D676C-7CBD-4A29-BC5F-BA4ABBC0ED16}" destId="{479AF40F-0C4C-4F71-B60A-DCD433B452E4}" srcOrd="3" destOrd="0" presId="urn:microsoft.com/office/officeart/2005/8/layout/chevron1"/>
    <dgm:cxn modelId="{2E1D5F5D-7279-4415-8378-6879C789606F}" type="presParOf" srcId="{BB3D676C-7CBD-4A29-BC5F-BA4ABBC0ED16}" destId="{827FF9A6-A51A-4E75-BE1E-35467566DB9A}" srcOrd="4" destOrd="0" presId="urn:microsoft.com/office/officeart/2005/8/layout/chevron1"/>
  </dgm:cxnLst>
  <dgm:bg>
    <a:solidFill>
      <a:schemeClr val="bg1">
        <a:alpha val="46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8696AE9-28E4-40F8-8842-175A91EFAC0B}" type="doc">
      <dgm:prSet loTypeId="urn:microsoft.com/office/officeart/2005/8/layout/chevron1" loCatId="process" qsTypeId="urn:microsoft.com/office/officeart/2005/8/quickstyle/simple1" qsCatId="simple" csTypeId="urn:microsoft.com/office/officeart/2005/8/colors/accent1_4" csCatId="accent1" phldr="1"/>
      <dgm:spPr/>
    </dgm:pt>
    <dgm:pt modelId="{0BE877DF-8B72-41C6-B535-FBA4D83B044E}">
      <dgm:prSet phldrT="[文本]" custT="1"/>
      <dgm:spPr>
        <a:solidFill>
          <a:schemeClr val="accent1"/>
        </a:solidFill>
      </dgm:spPr>
      <dgm:t>
        <a:bodyPr/>
        <a:lstStyle/>
        <a:p>
          <a:pPr algn="ctr"/>
          <a:r>
            <a:rPr lang="zh-CN" altLang="en-US" sz="2400" b="0" dirty="0" smtClean="0">
              <a:latin typeface="微软雅黑" pitchFamily="34" charset="-122"/>
              <a:ea typeface="微软雅黑" pitchFamily="34" charset="-122"/>
            </a:rPr>
            <a:t>支付</a:t>
          </a:r>
          <a:r>
            <a:rPr lang="en-US" altLang="zh-CN" sz="2400" b="0" dirty="0" smtClean="0">
              <a:latin typeface="微软雅黑" pitchFamily="34" charset="-122"/>
              <a:ea typeface="微软雅黑" pitchFamily="34" charset="-122"/>
            </a:rPr>
            <a:t>&amp;</a:t>
          </a:r>
          <a:r>
            <a:rPr lang="zh-CN" altLang="en-US" sz="2400" b="0" dirty="0" smtClean="0">
              <a:latin typeface="微软雅黑" pitchFamily="34" charset="-122"/>
              <a:ea typeface="微软雅黑" pitchFamily="34" charset="-122"/>
            </a:rPr>
            <a:t>接口化</a:t>
          </a:r>
          <a:endParaRPr lang="zh-CN" altLang="en-US" sz="2400" b="0" dirty="0">
            <a:latin typeface="微软雅黑" pitchFamily="34" charset="-122"/>
            <a:ea typeface="微软雅黑" pitchFamily="34" charset="-122"/>
          </a:endParaRPr>
        </a:p>
      </dgm:t>
    </dgm:pt>
    <dgm:pt modelId="{DBC415F1-5D7E-4EDD-A63E-EF94D3D04F98}" type="parTrans" cxnId="{AD3F3A5C-53C6-423F-B3B0-AE2BD4FDABC1}">
      <dgm:prSet/>
      <dgm:spPr/>
      <dgm:t>
        <a:bodyPr/>
        <a:lstStyle/>
        <a:p>
          <a:endParaRPr lang="zh-CN" altLang="en-US"/>
        </a:p>
      </dgm:t>
    </dgm:pt>
    <dgm:pt modelId="{A277A8AF-6D7D-412B-9BDD-890B446BDE64}" type="sibTrans" cxnId="{AD3F3A5C-53C6-423F-B3B0-AE2BD4FDABC1}">
      <dgm:prSet/>
      <dgm:spPr/>
      <dgm:t>
        <a:bodyPr/>
        <a:lstStyle/>
        <a:p>
          <a:endParaRPr lang="zh-CN" altLang="en-US"/>
        </a:p>
      </dgm:t>
    </dgm:pt>
    <dgm:pt modelId="{BB3D676C-7CBD-4A29-BC5F-BA4ABBC0ED16}" type="pres">
      <dgm:prSet presAssocID="{98696AE9-28E4-40F8-8842-175A91EFAC0B}" presName="Name0" presStyleCnt="0">
        <dgm:presLayoutVars>
          <dgm:dir/>
          <dgm:animLvl val="lvl"/>
          <dgm:resizeHandles val="exact"/>
        </dgm:presLayoutVars>
      </dgm:prSet>
      <dgm:spPr/>
    </dgm:pt>
    <dgm:pt modelId="{2F86E88C-D632-4165-B6A7-E6570A503B64}" type="pres">
      <dgm:prSet presAssocID="{0BE877DF-8B72-41C6-B535-FBA4D83B044E}" presName="parTxOnly" presStyleLbl="node1" presStyleIdx="0" presStyleCnt="1" custLinFactNeighborX="5069" custLinFactNeighborY="-94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D3F3A5C-53C6-423F-B3B0-AE2BD4FDABC1}" srcId="{98696AE9-28E4-40F8-8842-175A91EFAC0B}" destId="{0BE877DF-8B72-41C6-B535-FBA4D83B044E}" srcOrd="0" destOrd="0" parTransId="{DBC415F1-5D7E-4EDD-A63E-EF94D3D04F98}" sibTransId="{A277A8AF-6D7D-412B-9BDD-890B446BDE64}"/>
    <dgm:cxn modelId="{CAF27CF9-E879-471D-8DD1-CE968BA13B6F}" type="presOf" srcId="{98696AE9-28E4-40F8-8842-175A91EFAC0B}" destId="{BB3D676C-7CBD-4A29-BC5F-BA4ABBC0ED16}" srcOrd="0" destOrd="0" presId="urn:microsoft.com/office/officeart/2005/8/layout/chevron1"/>
    <dgm:cxn modelId="{4F86A1A8-E2F7-4230-926E-2698E63E3FDD}" type="presOf" srcId="{0BE877DF-8B72-41C6-B535-FBA4D83B044E}" destId="{2F86E88C-D632-4165-B6A7-E6570A503B64}" srcOrd="0" destOrd="0" presId="urn:microsoft.com/office/officeart/2005/8/layout/chevron1"/>
    <dgm:cxn modelId="{A08E24ED-3E77-4F90-B497-759A06198B4F}" type="presParOf" srcId="{BB3D676C-7CBD-4A29-BC5F-BA4ABBC0ED16}" destId="{2F86E88C-D632-4165-B6A7-E6570A503B64}" srcOrd="0" destOrd="0" presId="urn:microsoft.com/office/officeart/2005/8/layout/chevron1"/>
  </dgm:cxnLst>
  <dgm:bg>
    <a:solidFill>
      <a:schemeClr val="bg1">
        <a:alpha val="46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7909E-51AC-4014-910B-E058C25622A2}">
      <dsp:nvSpPr>
        <dsp:cNvPr id="0" name=""/>
        <dsp:cNvSpPr/>
      </dsp:nvSpPr>
      <dsp:spPr>
        <a:xfrm>
          <a:off x="2232" y="0"/>
          <a:ext cx="1986855" cy="450049"/>
        </a:xfrm>
        <a:prstGeom prst="chevron">
          <a:avLst/>
        </a:prstGeom>
        <a:solidFill>
          <a:srgbClr val="C00000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开户</a:t>
          </a:r>
          <a:r>
            <a:rPr lang="en-US" altLang="zh-CN" sz="1400" b="1" kern="1200" dirty="0" smtClean="0">
              <a:latin typeface="微软雅黑" pitchFamily="34" charset="-122"/>
              <a:ea typeface="微软雅黑" pitchFamily="34" charset="-122"/>
            </a:rPr>
            <a:t>&amp;</a:t>
          </a: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绑卡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7257" y="0"/>
        <a:ext cx="1536806" cy="450049"/>
      </dsp:txXfrm>
    </dsp:sp>
    <dsp:sp modelId="{28735F01-727E-407E-8E91-1CA3D333D983}">
      <dsp:nvSpPr>
        <dsp:cNvPr id="0" name=""/>
        <dsp:cNvSpPr/>
      </dsp:nvSpPr>
      <dsp:spPr>
        <a:xfrm>
          <a:off x="1790402" y="0"/>
          <a:ext cx="1986855" cy="450049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smtClean="0">
              <a:latin typeface="微软雅黑" pitchFamily="34" charset="-122"/>
              <a:ea typeface="微软雅黑" pitchFamily="34" charset="-122"/>
            </a:rPr>
            <a:t>充值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015427" y="0"/>
        <a:ext cx="1536806" cy="450049"/>
      </dsp:txXfrm>
    </dsp:sp>
    <dsp:sp modelId="{827FF9A6-A51A-4E75-BE1E-35467566DB9A}">
      <dsp:nvSpPr>
        <dsp:cNvPr id="0" name=""/>
        <dsp:cNvSpPr/>
      </dsp:nvSpPr>
      <dsp:spPr>
        <a:xfrm>
          <a:off x="3578572" y="0"/>
          <a:ext cx="1986855" cy="450049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投资（申购）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803597" y="0"/>
        <a:ext cx="1536806" cy="450049"/>
      </dsp:txXfrm>
    </dsp:sp>
    <dsp:sp modelId="{D3D31A97-D486-4F38-A7E6-BC33F945F4D3}">
      <dsp:nvSpPr>
        <dsp:cNvPr id="0" name=""/>
        <dsp:cNvSpPr/>
      </dsp:nvSpPr>
      <dsp:spPr>
        <a:xfrm>
          <a:off x="5366742" y="0"/>
          <a:ext cx="1986855" cy="450049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冻结</a:t>
          </a:r>
          <a:r>
            <a:rPr lang="en-US" altLang="zh-CN" sz="1400" b="1" kern="1200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解冻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5591767" y="0"/>
        <a:ext cx="1536806" cy="450049"/>
      </dsp:txXfrm>
    </dsp:sp>
    <dsp:sp modelId="{8D4FC029-84D2-41EB-A6F7-F08EA541B5CC}">
      <dsp:nvSpPr>
        <dsp:cNvPr id="0" name=""/>
        <dsp:cNvSpPr/>
      </dsp:nvSpPr>
      <dsp:spPr>
        <a:xfrm>
          <a:off x="7154912" y="0"/>
          <a:ext cx="1986855" cy="450049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取现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7379937" y="0"/>
        <a:ext cx="1536806" cy="4500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7909E-51AC-4014-910B-E058C25622A2}">
      <dsp:nvSpPr>
        <dsp:cNvPr id="0" name=""/>
        <dsp:cNvSpPr/>
      </dsp:nvSpPr>
      <dsp:spPr>
        <a:xfrm>
          <a:off x="2232" y="0"/>
          <a:ext cx="1986855" cy="450049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smtClean="0">
              <a:latin typeface="微软雅黑" pitchFamily="34" charset="-122"/>
              <a:ea typeface="微软雅黑" pitchFamily="34" charset="-122"/>
            </a:rPr>
            <a:t>开户</a:t>
          </a:r>
          <a:r>
            <a:rPr lang="en-US" altLang="zh-CN" sz="1400" b="1" kern="1200" smtClean="0">
              <a:latin typeface="微软雅黑" pitchFamily="34" charset="-122"/>
              <a:ea typeface="微软雅黑" pitchFamily="34" charset="-122"/>
            </a:rPr>
            <a:t>&amp;</a:t>
          </a:r>
          <a:r>
            <a:rPr lang="zh-CN" altLang="en-US" sz="1400" b="1" kern="1200" smtClean="0">
              <a:latin typeface="微软雅黑" pitchFamily="34" charset="-122"/>
              <a:ea typeface="微软雅黑" pitchFamily="34" charset="-122"/>
            </a:rPr>
            <a:t>绑卡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7257" y="0"/>
        <a:ext cx="1536806" cy="450049"/>
      </dsp:txXfrm>
    </dsp:sp>
    <dsp:sp modelId="{28735F01-727E-407E-8E91-1CA3D333D983}">
      <dsp:nvSpPr>
        <dsp:cNvPr id="0" name=""/>
        <dsp:cNvSpPr/>
      </dsp:nvSpPr>
      <dsp:spPr>
        <a:xfrm>
          <a:off x="1790402" y="0"/>
          <a:ext cx="1986855" cy="450049"/>
        </a:xfrm>
        <a:prstGeom prst="chevron">
          <a:avLst/>
        </a:prstGeom>
        <a:solidFill>
          <a:srgbClr val="C00000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充值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015427" y="0"/>
        <a:ext cx="1536806" cy="450049"/>
      </dsp:txXfrm>
    </dsp:sp>
    <dsp:sp modelId="{827FF9A6-A51A-4E75-BE1E-35467566DB9A}">
      <dsp:nvSpPr>
        <dsp:cNvPr id="0" name=""/>
        <dsp:cNvSpPr/>
      </dsp:nvSpPr>
      <dsp:spPr>
        <a:xfrm>
          <a:off x="3578572" y="0"/>
          <a:ext cx="1986855" cy="450049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投资（申购）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803597" y="0"/>
        <a:ext cx="1536806" cy="450049"/>
      </dsp:txXfrm>
    </dsp:sp>
    <dsp:sp modelId="{D3D31A97-D486-4F38-A7E6-BC33F945F4D3}">
      <dsp:nvSpPr>
        <dsp:cNvPr id="0" name=""/>
        <dsp:cNvSpPr/>
      </dsp:nvSpPr>
      <dsp:spPr>
        <a:xfrm>
          <a:off x="5366742" y="0"/>
          <a:ext cx="1986855" cy="450049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冻结</a:t>
          </a:r>
          <a:r>
            <a:rPr lang="en-US" altLang="zh-CN" sz="1400" b="1" kern="1200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解冻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5591767" y="0"/>
        <a:ext cx="1536806" cy="450049"/>
      </dsp:txXfrm>
    </dsp:sp>
    <dsp:sp modelId="{8D4FC029-84D2-41EB-A6F7-F08EA541B5CC}">
      <dsp:nvSpPr>
        <dsp:cNvPr id="0" name=""/>
        <dsp:cNvSpPr/>
      </dsp:nvSpPr>
      <dsp:spPr>
        <a:xfrm>
          <a:off x="7154912" y="0"/>
          <a:ext cx="1986855" cy="450049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取现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7379937" y="0"/>
        <a:ext cx="1536806" cy="4500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7909E-51AC-4014-910B-E058C25622A2}">
      <dsp:nvSpPr>
        <dsp:cNvPr id="0" name=""/>
        <dsp:cNvSpPr/>
      </dsp:nvSpPr>
      <dsp:spPr>
        <a:xfrm>
          <a:off x="2232" y="0"/>
          <a:ext cx="1986855" cy="450049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开户</a:t>
          </a:r>
          <a:r>
            <a:rPr lang="en-US" altLang="zh-CN" sz="1400" b="1" kern="1200" dirty="0" smtClean="0">
              <a:latin typeface="微软雅黑" pitchFamily="34" charset="-122"/>
              <a:ea typeface="微软雅黑" pitchFamily="34" charset="-122"/>
            </a:rPr>
            <a:t>&amp;</a:t>
          </a: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绑卡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7257" y="0"/>
        <a:ext cx="1536806" cy="450049"/>
      </dsp:txXfrm>
    </dsp:sp>
    <dsp:sp modelId="{28735F01-727E-407E-8E91-1CA3D333D983}">
      <dsp:nvSpPr>
        <dsp:cNvPr id="0" name=""/>
        <dsp:cNvSpPr/>
      </dsp:nvSpPr>
      <dsp:spPr>
        <a:xfrm>
          <a:off x="1790402" y="0"/>
          <a:ext cx="1986855" cy="450049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充值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015427" y="0"/>
        <a:ext cx="1536806" cy="450049"/>
      </dsp:txXfrm>
    </dsp:sp>
    <dsp:sp modelId="{827FF9A6-A51A-4E75-BE1E-35467566DB9A}">
      <dsp:nvSpPr>
        <dsp:cNvPr id="0" name=""/>
        <dsp:cNvSpPr/>
      </dsp:nvSpPr>
      <dsp:spPr>
        <a:xfrm>
          <a:off x="3578572" y="0"/>
          <a:ext cx="1986855" cy="450049"/>
        </a:xfrm>
        <a:prstGeom prst="chevron">
          <a:avLst/>
        </a:prstGeom>
        <a:solidFill>
          <a:srgbClr val="C00000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投资（申购）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803597" y="0"/>
        <a:ext cx="1536806" cy="450049"/>
      </dsp:txXfrm>
    </dsp:sp>
    <dsp:sp modelId="{D3D31A97-D486-4F38-A7E6-BC33F945F4D3}">
      <dsp:nvSpPr>
        <dsp:cNvPr id="0" name=""/>
        <dsp:cNvSpPr/>
      </dsp:nvSpPr>
      <dsp:spPr>
        <a:xfrm>
          <a:off x="5366742" y="0"/>
          <a:ext cx="1986855" cy="450049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冻结</a:t>
          </a:r>
          <a:r>
            <a:rPr lang="en-US" altLang="zh-CN" sz="1400" b="1" kern="1200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解冻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5591767" y="0"/>
        <a:ext cx="1536806" cy="450049"/>
      </dsp:txXfrm>
    </dsp:sp>
    <dsp:sp modelId="{8D4FC029-84D2-41EB-A6F7-F08EA541B5CC}">
      <dsp:nvSpPr>
        <dsp:cNvPr id="0" name=""/>
        <dsp:cNvSpPr/>
      </dsp:nvSpPr>
      <dsp:spPr>
        <a:xfrm>
          <a:off x="7154912" y="0"/>
          <a:ext cx="1986855" cy="450049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取现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7379937" y="0"/>
        <a:ext cx="1536806" cy="4500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7909E-51AC-4014-910B-E058C25622A2}">
      <dsp:nvSpPr>
        <dsp:cNvPr id="0" name=""/>
        <dsp:cNvSpPr/>
      </dsp:nvSpPr>
      <dsp:spPr>
        <a:xfrm>
          <a:off x="2232" y="0"/>
          <a:ext cx="1986855" cy="450049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开户</a:t>
          </a:r>
          <a:r>
            <a:rPr lang="en-US" altLang="zh-CN" sz="1400" b="1" kern="1200" dirty="0" smtClean="0">
              <a:latin typeface="微软雅黑" pitchFamily="34" charset="-122"/>
              <a:ea typeface="微软雅黑" pitchFamily="34" charset="-122"/>
            </a:rPr>
            <a:t>&amp;</a:t>
          </a: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绑卡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7257" y="0"/>
        <a:ext cx="1536806" cy="450049"/>
      </dsp:txXfrm>
    </dsp:sp>
    <dsp:sp modelId="{28735F01-727E-407E-8E91-1CA3D333D983}">
      <dsp:nvSpPr>
        <dsp:cNvPr id="0" name=""/>
        <dsp:cNvSpPr/>
      </dsp:nvSpPr>
      <dsp:spPr>
        <a:xfrm>
          <a:off x="1790402" y="0"/>
          <a:ext cx="1986855" cy="450049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充值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015427" y="0"/>
        <a:ext cx="1536806" cy="450049"/>
      </dsp:txXfrm>
    </dsp:sp>
    <dsp:sp modelId="{827FF9A6-A51A-4E75-BE1E-35467566DB9A}">
      <dsp:nvSpPr>
        <dsp:cNvPr id="0" name=""/>
        <dsp:cNvSpPr/>
      </dsp:nvSpPr>
      <dsp:spPr>
        <a:xfrm>
          <a:off x="3578572" y="0"/>
          <a:ext cx="1986855" cy="450049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投资（申购）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803597" y="0"/>
        <a:ext cx="1536806" cy="450049"/>
      </dsp:txXfrm>
    </dsp:sp>
    <dsp:sp modelId="{D3D31A97-D486-4F38-A7E6-BC33F945F4D3}">
      <dsp:nvSpPr>
        <dsp:cNvPr id="0" name=""/>
        <dsp:cNvSpPr/>
      </dsp:nvSpPr>
      <dsp:spPr>
        <a:xfrm>
          <a:off x="5366742" y="0"/>
          <a:ext cx="1986855" cy="450049"/>
        </a:xfrm>
        <a:prstGeom prst="chevron">
          <a:avLst/>
        </a:prstGeom>
        <a:solidFill>
          <a:srgbClr val="C00000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冻结</a:t>
          </a:r>
          <a:r>
            <a:rPr lang="en-US" altLang="zh-CN" sz="1400" b="1" kern="1200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解冻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5591767" y="0"/>
        <a:ext cx="1536806" cy="450049"/>
      </dsp:txXfrm>
    </dsp:sp>
    <dsp:sp modelId="{8D4FC029-84D2-41EB-A6F7-F08EA541B5CC}">
      <dsp:nvSpPr>
        <dsp:cNvPr id="0" name=""/>
        <dsp:cNvSpPr/>
      </dsp:nvSpPr>
      <dsp:spPr>
        <a:xfrm>
          <a:off x="7154912" y="0"/>
          <a:ext cx="1986855" cy="450049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取现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7379937" y="0"/>
        <a:ext cx="1536806" cy="4500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7909E-51AC-4014-910B-E058C25622A2}">
      <dsp:nvSpPr>
        <dsp:cNvPr id="0" name=""/>
        <dsp:cNvSpPr/>
      </dsp:nvSpPr>
      <dsp:spPr>
        <a:xfrm>
          <a:off x="2232" y="0"/>
          <a:ext cx="1986855" cy="450049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开户</a:t>
          </a:r>
          <a:r>
            <a:rPr lang="en-US" altLang="zh-CN" sz="1400" b="1" kern="1200" dirty="0" smtClean="0">
              <a:latin typeface="微软雅黑" pitchFamily="34" charset="-122"/>
              <a:ea typeface="微软雅黑" pitchFamily="34" charset="-122"/>
            </a:rPr>
            <a:t>&amp;</a:t>
          </a: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绑卡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7257" y="0"/>
        <a:ext cx="1536806" cy="450049"/>
      </dsp:txXfrm>
    </dsp:sp>
    <dsp:sp modelId="{28735F01-727E-407E-8E91-1CA3D333D983}">
      <dsp:nvSpPr>
        <dsp:cNvPr id="0" name=""/>
        <dsp:cNvSpPr/>
      </dsp:nvSpPr>
      <dsp:spPr>
        <a:xfrm>
          <a:off x="1790402" y="0"/>
          <a:ext cx="1986855" cy="450049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充值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015427" y="0"/>
        <a:ext cx="1536806" cy="450049"/>
      </dsp:txXfrm>
    </dsp:sp>
    <dsp:sp modelId="{827FF9A6-A51A-4E75-BE1E-35467566DB9A}">
      <dsp:nvSpPr>
        <dsp:cNvPr id="0" name=""/>
        <dsp:cNvSpPr/>
      </dsp:nvSpPr>
      <dsp:spPr>
        <a:xfrm>
          <a:off x="3578572" y="0"/>
          <a:ext cx="1986855" cy="450049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投资</a:t>
          </a:r>
          <a:r>
            <a:rPr lang="en-US" altLang="zh-CN" sz="1400" b="1" kern="1200" dirty="0" smtClean="0">
              <a:latin typeface="微软雅黑" pitchFamily="34" charset="-122"/>
              <a:ea typeface="微软雅黑" pitchFamily="34" charset="-122"/>
            </a:rPr>
            <a:t>-</a:t>
          </a: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放款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803597" y="0"/>
        <a:ext cx="1536806" cy="450049"/>
      </dsp:txXfrm>
    </dsp:sp>
    <dsp:sp modelId="{D3D31A97-D486-4F38-A7E6-BC33F945F4D3}">
      <dsp:nvSpPr>
        <dsp:cNvPr id="0" name=""/>
        <dsp:cNvSpPr/>
      </dsp:nvSpPr>
      <dsp:spPr>
        <a:xfrm>
          <a:off x="5366742" y="0"/>
          <a:ext cx="1986855" cy="450049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冻结</a:t>
          </a:r>
          <a:r>
            <a:rPr lang="en-US" altLang="zh-CN" sz="1400" b="1" kern="1200" dirty="0" smtClean="0"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解冻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5591767" y="0"/>
        <a:ext cx="1536806" cy="450049"/>
      </dsp:txXfrm>
    </dsp:sp>
    <dsp:sp modelId="{8D4FC029-84D2-41EB-A6F7-F08EA541B5CC}">
      <dsp:nvSpPr>
        <dsp:cNvPr id="0" name=""/>
        <dsp:cNvSpPr/>
      </dsp:nvSpPr>
      <dsp:spPr>
        <a:xfrm>
          <a:off x="7154912" y="0"/>
          <a:ext cx="1986855" cy="450049"/>
        </a:xfrm>
        <a:prstGeom prst="chevron">
          <a:avLst/>
        </a:prstGeom>
        <a:solidFill>
          <a:srgbClr val="C00000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取现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7379937" y="0"/>
        <a:ext cx="1536806" cy="4500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7909E-51AC-4014-910B-E058C25622A2}">
      <dsp:nvSpPr>
        <dsp:cNvPr id="0" name=""/>
        <dsp:cNvSpPr/>
      </dsp:nvSpPr>
      <dsp:spPr>
        <a:xfrm>
          <a:off x="2678" y="0"/>
          <a:ext cx="3263800" cy="450049"/>
        </a:xfrm>
        <a:prstGeom prst="chevron">
          <a:avLst/>
        </a:prstGeom>
        <a:solidFill>
          <a:srgbClr val="C00000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企业开户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7703" y="0"/>
        <a:ext cx="2813751" cy="450049"/>
      </dsp:txXfrm>
    </dsp:sp>
    <dsp:sp modelId="{28735F01-727E-407E-8E91-1CA3D333D983}">
      <dsp:nvSpPr>
        <dsp:cNvPr id="0" name=""/>
        <dsp:cNvSpPr/>
      </dsp:nvSpPr>
      <dsp:spPr>
        <a:xfrm>
          <a:off x="3034906" y="0"/>
          <a:ext cx="3263800" cy="450049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还款清算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259931" y="0"/>
        <a:ext cx="2813751" cy="450049"/>
      </dsp:txXfrm>
    </dsp:sp>
    <dsp:sp modelId="{2F86E88C-D632-4165-B6A7-E6570A503B64}">
      <dsp:nvSpPr>
        <dsp:cNvPr id="0" name=""/>
        <dsp:cNvSpPr/>
      </dsp:nvSpPr>
      <dsp:spPr>
        <a:xfrm>
          <a:off x="5880199" y="0"/>
          <a:ext cx="3263800" cy="450049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担保账户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6105224" y="0"/>
        <a:ext cx="2813751" cy="4500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7909E-51AC-4014-910B-E058C25622A2}">
      <dsp:nvSpPr>
        <dsp:cNvPr id="0" name=""/>
        <dsp:cNvSpPr/>
      </dsp:nvSpPr>
      <dsp:spPr>
        <a:xfrm>
          <a:off x="2919341" y="0"/>
          <a:ext cx="3263800" cy="450049"/>
        </a:xfrm>
        <a:prstGeom prst="chevron">
          <a:avLst/>
        </a:prstGeom>
        <a:solidFill>
          <a:srgbClr val="C00000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还款清算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144366" y="0"/>
        <a:ext cx="2813751" cy="450049"/>
      </dsp:txXfrm>
    </dsp:sp>
    <dsp:sp modelId="{28735F01-727E-407E-8E91-1CA3D333D983}">
      <dsp:nvSpPr>
        <dsp:cNvPr id="0" name=""/>
        <dsp:cNvSpPr/>
      </dsp:nvSpPr>
      <dsp:spPr>
        <a:xfrm>
          <a:off x="2" y="0"/>
          <a:ext cx="3263800" cy="450049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企业开户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5027" y="0"/>
        <a:ext cx="2813751" cy="450049"/>
      </dsp:txXfrm>
    </dsp:sp>
    <dsp:sp modelId="{827FF9A6-A51A-4E75-BE1E-35467566DB9A}">
      <dsp:nvSpPr>
        <dsp:cNvPr id="0" name=""/>
        <dsp:cNvSpPr/>
      </dsp:nvSpPr>
      <dsp:spPr>
        <a:xfrm>
          <a:off x="5880199" y="0"/>
          <a:ext cx="3263800" cy="450049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担保账户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6105224" y="0"/>
        <a:ext cx="2813751" cy="4500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7909E-51AC-4014-910B-E058C25622A2}">
      <dsp:nvSpPr>
        <dsp:cNvPr id="0" name=""/>
        <dsp:cNvSpPr/>
      </dsp:nvSpPr>
      <dsp:spPr>
        <a:xfrm>
          <a:off x="5719617" y="0"/>
          <a:ext cx="3263800" cy="450049"/>
        </a:xfrm>
        <a:prstGeom prst="chevron">
          <a:avLst/>
        </a:prstGeom>
        <a:solidFill>
          <a:srgbClr val="C00000"/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担保账户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5944642" y="0"/>
        <a:ext cx="2813751" cy="450049"/>
      </dsp:txXfrm>
    </dsp:sp>
    <dsp:sp modelId="{28735F01-727E-407E-8E91-1CA3D333D983}">
      <dsp:nvSpPr>
        <dsp:cNvPr id="0" name=""/>
        <dsp:cNvSpPr/>
      </dsp:nvSpPr>
      <dsp:spPr>
        <a:xfrm>
          <a:off x="0" y="0"/>
          <a:ext cx="3263800" cy="450049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企业开户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5025" y="0"/>
        <a:ext cx="2813751" cy="450049"/>
      </dsp:txXfrm>
    </dsp:sp>
    <dsp:sp modelId="{827FF9A6-A51A-4E75-BE1E-35467566DB9A}">
      <dsp:nvSpPr>
        <dsp:cNvPr id="0" name=""/>
        <dsp:cNvSpPr/>
      </dsp:nvSpPr>
      <dsp:spPr>
        <a:xfrm>
          <a:off x="3002568" y="0"/>
          <a:ext cx="3263800" cy="450049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latin typeface="微软雅黑" pitchFamily="34" charset="-122"/>
              <a:ea typeface="微软雅黑" pitchFamily="34" charset="-122"/>
            </a:rPr>
            <a:t>债权转让</a:t>
          </a:r>
          <a:endParaRPr lang="zh-CN" altLang="en-US" sz="1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227593" y="0"/>
        <a:ext cx="2813751" cy="4500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6E88C-D632-4165-B6A7-E6570A503B64}">
      <dsp:nvSpPr>
        <dsp:cNvPr id="0" name=""/>
        <dsp:cNvSpPr/>
      </dsp:nvSpPr>
      <dsp:spPr>
        <a:xfrm>
          <a:off x="8929" y="0"/>
          <a:ext cx="9135070" cy="658021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kern="1200" dirty="0" smtClean="0">
              <a:latin typeface="微软雅黑" pitchFamily="34" charset="-122"/>
              <a:ea typeface="微软雅黑" pitchFamily="34" charset="-122"/>
            </a:rPr>
            <a:t>支付</a:t>
          </a:r>
          <a:r>
            <a:rPr lang="en-US" altLang="zh-CN" sz="2400" b="0" kern="1200" dirty="0" smtClean="0">
              <a:latin typeface="微软雅黑" pitchFamily="34" charset="-122"/>
              <a:ea typeface="微软雅黑" pitchFamily="34" charset="-122"/>
            </a:rPr>
            <a:t>&amp;</a:t>
          </a:r>
          <a:r>
            <a:rPr lang="zh-CN" altLang="en-US" sz="2400" b="0" kern="1200" dirty="0" smtClean="0">
              <a:latin typeface="微软雅黑" pitchFamily="34" charset="-122"/>
              <a:ea typeface="微软雅黑" pitchFamily="34" charset="-122"/>
            </a:rPr>
            <a:t>接口化</a:t>
          </a:r>
          <a:endParaRPr lang="zh-CN" altLang="en-US" sz="2400" b="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37940" y="0"/>
        <a:ext cx="8477049" cy="658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F13F-32F1-4EB7-A415-6A53F084F099}" type="datetimeFigureOut">
              <a:rPr lang="zh-CN" altLang="en-US" smtClean="0"/>
              <a:pPr/>
              <a:t>2014/8/28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D3EF32B-6E10-4A98-8830-2B6FC8EBA7D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F13F-32F1-4EB7-A415-6A53F084F099}" type="datetimeFigureOut">
              <a:rPr lang="zh-CN" altLang="en-US" smtClean="0"/>
              <a:pPr/>
              <a:t>2014/8/28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F32B-6E10-4A98-8830-2B6FC8EBA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F13F-32F1-4EB7-A415-6A53F084F099}" type="datetimeFigureOut">
              <a:rPr lang="zh-CN" altLang="en-US" smtClean="0"/>
              <a:pPr/>
              <a:t>2014/8/28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F32B-6E10-4A98-8830-2B6FC8EBA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F13F-32F1-4EB7-A415-6A53F084F099}" type="datetimeFigureOut">
              <a:rPr lang="zh-CN" altLang="en-US" smtClean="0"/>
              <a:pPr/>
              <a:t>2014/8/28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F32B-6E10-4A98-8830-2B6FC8EBA7D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F13F-32F1-4EB7-A415-6A53F084F099}" type="datetimeFigureOut">
              <a:rPr lang="zh-CN" altLang="en-US" smtClean="0"/>
              <a:pPr/>
              <a:t>2014/8/28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D3EF32B-6E10-4A98-8830-2B6FC8EBA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F13F-32F1-4EB7-A415-6A53F084F099}" type="datetimeFigureOut">
              <a:rPr lang="zh-CN" altLang="en-US" smtClean="0"/>
              <a:pPr/>
              <a:t>2014/8/28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F32B-6E10-4A98-8830-2B6FC8EBA7D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F13F-32F1-4EB7-A415-6A53F084F099}" type="datetimeFigureOut">
              <a:rPr lang="zh-CN" altLang="en-US" smtClean="0"/>
              <a:pPr/>
              <a:t>2014/8/28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F32B-6E10-4A98-8830-2B6FC8EBA7D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F13F-32F1-4EB7-A415-6A53F084F099}" type="datetimeFigureOut">
              <a:rPr lang="zh-CN" altLang="en-US" smtClean="0"/>
              <a:pPr/>
              <a:t>2014/8/28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F32B-6E10-4A98-8830-2B6FC8EBA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F13F-32F1-4EB7-A415-6A53F084F099}" type="datetimeFigureOut">
              <a:rPr lang="zh-CN" altLang="en-US" smtClean="0"/>
              <a:pPr/>
              <a:t>2014/8/28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F32B-6E10-4A98-8830-2B6FC8EBA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F13F-32F1-4EB7-A415-6A53F084F099}" type="datetimeFigureOut">
              <a:rPr lang="zh-CN" altLang="en-US" smtClean="0"/>
              <a:pPr/>
              <a:t>2014/8/28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F32B-6E10-4A98-8830-2B6FC8EBA7D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F13F-32F1-4EB7-A415-6A53F084F099}" type="datetimeFigureOut">
              <a:rPr lang="zh-CN" altLang="en-US" smtClean="0"/>
              <a:pPr/>
              <a:t>2014/8/28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D3EF32B-6E10-4A98-8830-2B6FC8EBA7D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21F13F-32F1-4EB7-A415-6A53F084F099}" type="datetimeFigureOut">
              <a:rPr lang="zh-CN" altLang="en-US" smtClean="0"/>
              <a:pPr/>
              <a:t>2014/8/28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D3EF32B-6E10-4A98-8830-2B6FC8EBA7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wmf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4149080"/>
            <a:ext cx="6400800" cy="1600200"/>
          </a:xfrm>
        </p:spPr>
        <p:txBody>
          <a:bodyPr/>
          <a:lstStyle/>
          <a:p>
            <a:r>
              <a:rPr lang="en-US" altLang="zh-CN" dirty="0" smtClean="0">
                <a:latin typeface="+mn-ea"/>
              </a:rPr>
              <a:t>2014.8</a:t>
            </a:r>
            <a:endParaRPr lang="zh-CN" altLang="en-US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ea"/>
              </a:rPr>
              <a:t>小资网络平台账户监管需求</a:t>
            </a:r>
            <a:endParaRPr lang="zh-CN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4304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683568" y="1879134"/>
            <a:ext cx="720080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28650" indent="-1714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l" eaLnBrk="1" hangingPunct="1">
              <a:lnSpc>
                <a:spcPct val="2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首先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完成账户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激活后，方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线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上充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 algn="l" eaLnBrk="1" hangingPunct="1">
              <a:lnSpc>
                <a:spcPct val="2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最好能支持账户充值与订单支付合一的支付功能，一步完成理财产品申购，以提升客户体验。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2213912399"/>
              </p:ext>
            </p:extLst>
          </p:nvPr>
        </p:nvGraphicFramePr>
        <p:xfrm>
          <a:off x="2262" y="890718"/>
          <a:ext cx="9144000" cy="450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755576" y="116632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投资人托管账户的主要功能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6632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74666" y="2060848"/>
            <a:ext cx="700970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200000"/>
              </a:lnSpc>
              <a:defRPr/>
            </a:pPr>
            <a:r>
              <a:rPr lang="zh-CN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订单</a:t>
            </a:r>
            <a:r>
              <a:rPr lang="zh-CN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确认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撤</a:t>
            </a:r>
            <a:r>
              <a:rPr lang="zh-CN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单</a:t>
            </a:r>
            <a:endParaRPr lang="zh-CN" altLang="en-US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产品申购：订单确认，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需在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用银联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账户密码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验证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交易撤单： 理财产品未满标之前，客户可以撤销交易；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349443818"/>
              </p:ext>
            </p:extLst>
          </p:nvPr>
        </p:nvGraphicFramePr>
        <p:xfrm>
          <a:off x="27384" y="908720"/>
          <a:ext cx="9144000" cy="450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标题 1"/>
          <p:cNvSpPr txBox="1">
            <a:spLocks/>
          </p:cNvSpPr>
          <p:nvPr/>
        </p:nvSpPr>
        <p:spPr>
          <a:xfrm>
            <a:off x="755576" y="116632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投资人托管账户的主要功能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4154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59632" y="1988839"/>
            <a:ext cx="6912768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71450" indent="-171450" eaLnBrk="1" hangingPunct="1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在客户一次交易授权范围内：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 algn="l" eaLnBrk="1" hangingPunct="1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商户可根据业务需求对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用户的部分资金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冻结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hangingPunct="1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商户可根据业务需求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的部分资金进行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解冻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hangingPunct="1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商户可根据业务需求对该用户的部分资金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进行扣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划</a:t>
            </a:r>
          </a:p>
          <a:p>
            <a:pPr marL="171450" indent="-171450" algn="l" eaLnBrk="1" hangingPunct="1">
              <a:lnSpc>
                <a:spcPct val="200000"/>
              </a:lnSpc>
              <a:buFont typeface="Wingdings" pitchFamily="2" charset="2"/>
              <a:buChar char="l"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1300828945"/>
              </p:ext>
            </p:extLst>
          </p:nvPr>
        </p:nvGraphicFramePr>
        <p:xfrm>
          <a:off x="0" y="980728"/>
          <a:ext cx="9144000" cy="450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标题 1"/>
          <p:cNvSpPr txBox="1">
            <a:spLocks/>
          </p:cNvSpPr>
          <p:nvPr/>
        </p:nvSpPr>
        <p:spPr>
          <a:xfrm>
            <a:off x="539552" y="141824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投资人托管账户的主要功能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8701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971600" y="2215168"/>
            <a:ext cx="6984776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71450" indent="-171450" algn="l" eaLnBrk="1" hangingPunct="1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用户登陆小资网络平台，通过账户密码、短信校验等验证流程后可进行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取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 algn="l" eaLnBrk="1" hangingPunct="1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支持产品到期时自动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取现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 algn="l" eaLnBrk="1" hangingPunct="1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取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现银行卡必须是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经过鉴权的绑定的同名银行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卡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 algn="l" eaLnBrk="1" hangingPunct="1"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T+0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取现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能够实现实时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当天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账；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T+N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到账须明确。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770934035"/>
              </p:ext>
            </p:extLst>
          </p:nvPr>
        </p:nvGraphicFramePr>
        <p:xfrm>
          <a:off x="24609" y="908720"/>
          <a:ext cx="9144000" cy="450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755576" y="197768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投资人托管账户的主要功能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1186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39552" y="1988840"/>
            <a:ext cx="7685469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628508" lvl="1" indent="-171450" algn="l" eaLnBrk="1" hangingPunct="1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企业开户，需验证企业五证信息齐全并备案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组织机构代码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营业执照编号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税务登记号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、法人姓名、法人身份证、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开户银行账号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pPr marL="628508" lvl="1" indent="-171450" algn="l" eaLnBrk="1" hangingPunct="1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企业用户开户，须验证法人姓名和法人身份证信息；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628508" lvl="1" indent="-171450" algn="l" eaLnBrk="1" hangingPunct="1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须进行对公账户正确性校验。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2142023088"/>
              </p:ext>
            </p:extLst>
          </p:nvPr>
        </p:nvGraphicFramePr>
        <p:xfrm>
          <a:off x="0" y="951326"/>
          <a:ext cx="9144000" cy="450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标题 1"/>
          <p:cNvSpPr txBox="1">
            <a:spLocks/>
          </p:cNvSpPr>
          <p:nvPr/>
        </p:nvSpPr>
        <p:spPr>
          <a:xfrm>
            <a:off x="755576" y="197768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商家托管账户的主要功能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0171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2368274680"/>
              </p:ext>
            </p:extLst>
          </p:nvPr>
        </p:nvGraphicFramePr>
        <p:xfrm>
          <a:off x="0" y="917036"/>
          <a:ext cx="9144000" cy="450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55576" y="197768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商家托管账户的主要功能</a:t>
            </a:r>
            <a:endParaRPr lang="zh-CN" altLang="en-US" sz="3600" dirty="0"/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55576" y="1988840"/>
            <a:ext cx="768546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628508" lvl="1" indent="-171450" algn="l" eaLnBrk="1" hangingPunct="1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产品的发布在小资平台进行，日常管理在小资平台完成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628508" lvl="1" indent="-171450" algn="l" eaLnBrk="1" hangingPunct="1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产品到期的还款功能（原订单跟踪）：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35696" y="3284983"/>
            <a:ext cx="457200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手动还款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自动还款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l"/>
              <a:defRPr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拨备金账户还款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l"/>
              <a:defRPr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担保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账户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还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款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利息分润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17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459235" y="2132856"/>
            <a:ext cx="7685469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628508" lvl="1" indent="-171450" algn="l" eaLnBrk="1" hangingPunct="1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+mn-ea"/>
              </a:rPr>
              <a:t>担保公司（保险公司）以企业用户角色开户</a:t>
            </a:r>
            <a:r>
              <a:rPr lang="en-US" altLang="zh-CN" sz="2000" dirty="0" smtClean="0">
                <a:latin typeface="+mn-ea"/>
              </a:rPr>
              <a:t>/</a:t>
            </a:r>
            <a:r>
              <a:rPr lang="zh-CN" altLang="en-US" sz="2000" dirty="0" smtClean="0">
                <a:latin typeface="+mn-ea"/>
              </a:rPr>
              <a:t>绑卡</a:t>
            </a:r>
            <a:endParaRPr lang="en-US" altLang="zh-CN" sz="2000" dirty="0" smtClean="0">
              <a:latin typeface="+mn-ea"/>
            </a:endParaRPr>
          </a:p>
          <a:p>
            <a:pPr marL="628508" lvl="1" indent="-171450" algn="l" eaLnBrk="1" hangingPunct="1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+mn-ea"/>
              </a:rPr>
              <a:t>担保公司（保险公司）可在标的交易过程中进行担保（保险）服务费用收取</a:t>
            </a:r>
            <a:endParaRPr lang="en-US" altLang="zh-CN" sz="2000" dirty="0" smtClean="0">
              <a:latin typeface="+mn-ea"/>
            </a:endParaRPr>
          </a:p>
          <a:p>
            <a:pPr marL="628508" lvl="1" indent="-171450" algn="l" eaLnBrk="1" hangingPunct="1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+mn-ea"/>
              </a:rPr>
              <a:t>担保公司（保险公司）可在出现风险的同时，将资金代偿给投资人</a:t>
            </a:r>
            <a:endParaRPr lang="en-US" altLang="zh-CN" sz="2000" dirty="0" smtClean="0">
              <a:latin typeface="+mn-ea"/>
            </a:endParaRPr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1441664165"/>
              </p:ext>
            </p:extLst>
          </p:nvPr>
        </p:nvGraphicFramePr>
        <p:xfrm>
          <a:off x="69776" y="980728"/>
          <a:ext cx="9144000" cy="450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755576" y="197768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商家托管账户的主要功能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1279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44724" y="332656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支付</a:t>
            </a:r>
            <a:r>
              <a:rPr lang="zh-CN" altLang="en-US" sz="3600" dirty="0" smtClean="0"/>
              <a:t>功能 及 功能接口化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860748" y="2348880"/>
            <a:ext cx="745566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+mn-ea"/>
                <a:cs typeface="Arial" pitchFamily="34" charset="0"/>
              </a:rPr>
              <a:t>支持ＰＣ与移动端</a:t>
            </a:r>
            <a:endParaRPr lang="en-US" altLang="zh-CN" sz="2800" dirty="0" smtClean="0">
              <a:latin typeface="+mn-ea"/>
              <a:cs typeface="Arial" pitchFamily="34" charset="0"/>
            </a:endParaRPr>
          </a:p>
          <a:p>
            <a:pPr marL="457200" indent="-457200" eaLnBrk="0" hangingPunct="0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+mn-ea"/>
                <a:cs typeface="Arial" pitchFamily="34" charset="0"/>
              </a:rPr>
              <a:t>支持快捷支付、代扣、网银支付充值</a:t>
            </a:r>
            <a:endParaRPr lang="en-US" altLang="zh-CN" sz="2800" dirty="0" smtClean="0">
              <a:latin typeface="+mn-ea"/>
              <a:cs typeface="Arial" pitchFamily="34" charset="0"/>
            </a:endParaRPr>
          </a:p>
          <a:p>
            <a:pPr marL="457200" indent="-457200" eaLnBrk="0" hangingPunct="0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+mn-ea"/>
                <a:cs typeface="Arial" pitchFamily="34" charset="0"/>
              </a:rPr>
              <a:t>支持充值与订单支付</a:t>
            </a:r>
            <a:r>
              <a:rPr lang="zh-CN" altLang="en-US" sz="2800" dirty="0" smtClean="0">
                <a:latin typeface="+mn-ea"/>
                <a:cs typeface="Arial" pitchFamily="34" charset="0"/>
              </a:rPr>
              <a:t>一体化</a:t>
            </a:r>
            <a:endParaRPr lang="en-US" altLang="zh-CN" sz="2800" dirty="0" smtClean="0">
              <a:latin typeface="+mn-ea"/>
              <a:cs typeface="Arial" pitchFamily="34" charset="0"/>
            </a:endParaRPr>
          </a:p>
          <a:p>
            <a:pPr marL="457200" indent="-457200" eaLnBrk="0" hangingPunct="0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+mn-ea"/>
                <a:cs typeface="Arial" pitchFamily="34" charset="0"/>
              </a:rPr>
              <a:t>所有的功能都须接口化，可以嵌入小资网络的ＰＣ和移动平台。</a:t>
            </a:r>
            <a:endParaRPr lang="zh-CN" altLang="zh-CN" sz="2800" dirty="0">
              <a:latin typeface="+mn-ea"/>
              <a:cs typeface="Arial" pitchFamily="34" charset="0"/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018600536"/>
              </p:ext>
            </p:extLst>
          </p:nvPr>
        </p:nvGraphicFramePr>
        <p:xfrm>
          <a:off x="0" y="1186802"/>
          <a:ext cx="9144000" cy="658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420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    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87624" y="1556792"/>
            <a:ext cx="7200800" cy="4572000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小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资网络平台的性质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合作商家及产品类型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小资线上模式业务框架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投资人托管账户的主要功能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商家托管账户的主要功能</a:t>
            </a:r>
          </a:p>
        </p:txBody>
      </p:sp>
    </p:spTree>
    <p:extLst>
      <p:ext uri="{BB962C8B-B14F-4D97-AF65-F5344CB8AC3E}">
        <p14:creationId xmlns:p14="http://schemas.microsoft.com/office/powerpoint/2010/main" val="424495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1143000"/>
          </a:xfrm>
        </p:spPr>
        <p:txBody>
          <a:bodyPr/>
          <a:lstStyle/>
          <a:p>
            <a:r>
              <a:rPr lang="zh-CN" altLang="en-US" b="1" dirty="0"/>
              <a:t>小</a:t>
            </a:r>
            <a:r>
              <a:rPr lang="zh-CN" altLang="en-US" b="1" dirty="0" smtClean="0"/>
              <a:t>资网络平台的性质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55576" y="1412776"/>
            <a:ext cx="7772400" cy="45720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ts val="3100"/>
              </a:lnSpc>
            </a:pPr>
            <a:endParaRPr lang="en-US" altLang="zh-CN" sz="2400" dirty="0" smtClean="0">
              <a:latin typeface="+mj-ea"/>
              <a:ea typeface="+mj-ea"/>
            </a:endParaRPr>
          </a:p>
          <a:p>
            <a:pPr>
              <a:lnSpc>
                <a:spcPts val="3100"/>
              </a:lnSpc>
            </a:pPr>
            <a:r>
              <a:rPr lang="zh-CN" altLang="en-US" sz="2400" dirty="0" smtClean="0">
                <a:latin typeface="+mj-ea"/>
                <a:ea typeface="+mj-ea"/>
              </a:rPr>
              <a:t>小资平台是个金融信息发布平台，理财产品的发布商家是金融机构或准金融机构，小资只为供需双方提供撮合机会；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lnSpc>
                <a:spcPts val="3100"/>
              </a:lnSpc>
            </a:pPr>
            <a:r>
              <a:rPr lang="zh-CN" altLang="en-US" sz="2400" dirty="0" smtClean="0">
                <a:latin typeface="+mj-ea"/>
                <a:ea typeface="+mj-ea"/>
              </a:rPr>
              <a:t>小资平台</a:t>
            </a:r>
            <a:r>
              <a:rPr lang="zh-CN" altLang="en-US" sz="2400" dirty="0">
                <a:latin typeface="+mj-ea"/>
                <a:ea typeface="+mj-ea"/>
              </a:rPr>
              <a:t>不提供任何担保，而通过与金融机构合作由他们提供本息担保；平台不做资金池，以此彻底消除期限错配带来的流动性风险</a:t>
            </a:r>
            <a:r>
              <a:rPr lang="zh-CN" altLang="en-US" sz="2400" dirty="0" smtClean="0">
                <a:latin typeface="+mj-ea"/>
                <a:ea typeface="+mj-ea"/>
              </a:rPr>
              <a:t>；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lnSpc>
                <a:spcPts val="3100"/>
              </a:lnSpc>
            </a:pPr>
            <a:r>
              <a:rPr lang="zh-CN" altLang="en-US" sz="2400" dirty="0" smtClean="0">
                <a:latin typeface="+mj-ea"/>
                <a:ea typeface="+mj-ea"/>
              </a:rPr>
              <a:t>小资平台</a:t>
            </a:r>
            <a:r>
              <a:rPr lang="zh-CN" altLang="en-US" sz="2400" dirty="0">
                <a:latin typeface="+mj-ea"/>
                <a:ea typeface="+mj-ea"/>
              </a:rPr>
              <a:t>不经手资金</a:t>
            </a:r>
            <a:r>
              <a:rPr lang="zh-CN" altLang="en-US" sz="2400" dirty="0" smtClean="0">
                <a:latin typeface="+mj-ea"/>
                <a:ea typeface="+mj-ea"/>
              </a:rPr>
              <a:t>，</a:t>
            </a:r>
            <a:r>
              <a:rPr lang="zh-CN" altLang="en-US" sz="2400" dirty="0">
                <a:latin typeface="+mj-ea"/>
                <a:ea typeface="+mj-ea"/>
              </a:rPr>
              <a:t>使用</a:t>
            </a:r>
            <a:r>
              <a:rPr lang="zh-CN" altLang="en-US" sz="2400" dirty="0" smtClean="0">
                <a:latin typeface="+mj-ea"/>
                <a:ea typeface="+mj-ea"/>
              </a:rPr>
              <a:t>第三方支付和银行提供的结算</a:t>
            </a:r>
            <a:r>
              <a:rPr lang="zh-CN" altLang="en-US" sz="2400" dirty="0">
                <a:latin typeface="+mj-ea"/>
                <a:ea typeface="+mj-ea"/>
              </a:rPr>
              <a:t>工具，实现</a:t>
            </a:r>
            <a:r>
              <a:rPr lang="zh-CN" altLang="en-US" sz="2400" dirty="0" smtClean="0">
                <a:latin typeface="+mj-ea"/>
                <a:ea typeface="+mj-ea"/>
              </a:rPr>
              <a:t>与平台的绝对隔离</a:t>
            </a:r>
            <a:r>
              <a:rPr lang="zh-CN" altLang="en-US" sz="2400" dirty="0">
                <a:latin typeface="+mj-ea"/>
                <a:ea typeface="+mj-ea"/>
              </a:rPr>
              <a:t>；平台不干预定价，</a:t>
            </a:r>
            <a:r>
              <a:rPr lang="zh-CN" altLang="en-US" sz="2400" dirty="0" smtClean="0">
                <a:latin typeface="+mj-ea"/>
                <a:ea typeface="+mj-ea"/>
              </a:rPr>
              <a:t>由</a:t>
            </a:r>
            <a:r>
              <a:rPr lang="zh-CN" altLang="en-US" sz="2400" dirty="0">
                <a:latin typeface="+mj-ea"/>
                <a:ea typeface="+mj-ea"/>
              </a:rPr>
              <a:t>供需</a:t>
            </a:r>
            <a:r>
              <a:rPr lang="zh-CN" altLang="en-US" sz="2400" dirty="0" smtClean="0">
                <a:latin typeface="+mj-ea"/>
                <a:ea typeface="+mj-ea"/>
              </a:rPr>
              <a:t>双方根据市场</a:t>
            </a:r>
            <a:r>
              <a:rPr lang="zh-CN" altLang="en-US" sz="2400" dirty="0">
                <a:latin typeface="+mj-ea"/>
                <a:ea typeface="+mj-ea"/>
              </a:rPr>
              <a:t>供需自主</a:t>
            </a:r>
            <a:r>
              <a:rPr lang="zh-CN" altLang="en-US" sz="2400" dirty="0" smtClean="0">
                <a:latin typeface="+mj-ea"/>
                <a:ea typeface="+mj-ea"/>
              </a:rPr>
              <a:t>定价。</a:t>
            </a:r>
            <a:endParaRPr lang="en-US" altLang="zh-CN" sz="2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110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合作商家及产品类型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小资平台是个金融信息发布平台，理财产品的发布商家是金融机构或准金融机构，包括且不限于：</a:t>
            </a:r>
            <a:endParaRPr lang="en-US" altLang="zh-CN" sz="2800" dirty="0" smtClean="0">
              <a:latin typeface="+mj-ea"/>
              <a:ea typeface="+mj-ea"/>
            </a:endParaRPr>
          </a:p>
          <a:p>
            <a:pPr lvl="2"/>
            <a:r>
              <a:rPr lang="zh-CN" altLang="en-US" dirty="0" smtClean="0">
                <a:latin typeface="+mj-ea"/>
                <a:ea typeface="+mj-ea"/>
              </a:rPr>
              <a:t>股权交易中心</a:t>
            </a:r>
            <a:endParaRPr lang="en-US" altLang="zh-CN" dirty="0" smtClean="0">
              <a:latin typeface="+mj-ea"/>
              <a:ea typeface="+mj-ea"/>
            </a:endParaRPr>
          </a:p>
          <a:p>
            <a:pPr lvl="2"/>
            <a:r>
              <a:rPr lang="zh-CN" altLang="en-US" dirty="0" smtClean="0">
                <a:latin typeface="+mj-ea"/>
                <a:ea typeface="+mj-ea"/>
              </a:rPr>
              <a:t>证券公司</a:t>
            </a:r>
            <a:r>
              <a:rPr lang="en-US" altLang="zh-CN" dirty="0" smtClean="0">
                <a:latin typeface="+mj-ea"/>
                <a:ea typeface="+mj-ea"/>
              </a:rPr>
              <a:t>&amp;</a:t>
            </a:r>
            <a:r>
              <a:rPr lang="zh-CN" altLang="en-US" dirty="0" smtClean="0">
                <a:latin typeface="+mj-ea"/>
                <a:ea typeface="+mj-ea"/>
              </a:rPr>
              <a:t>期货公司</a:t>
            </a:r>
            <a:endParaRPr lang="en-US" altLang="zh-CN" dirty="0" smtClean="0">
              <a:latin typeface="+mj-ea"/>
              <a:ea typeface="+mj-ea"/>
            </a:endParaRPr>
          </a:p>
          <a:p>
            <a:pPr lvl="2"/>
            <a:r>
              <a:rPr lang="zh-CN" altLang="en-US" dirty="0" smtClean="0">
                <a:latin typeface="+mj-ea"/>
                <a:ea typeface="+mj-ea"/>
              </a:rPr>
              <a:t>保险公司</a:t>
            </a:r>
            <a:r>
              <a:rPr lang="en-US" altLang="zh-CN" dirty="0" smtClean="0">
                <a:latin typeface="+mj-ea"/>
                <a:ea typeface="+mj-ea"/>
              </a:rPr>
              <a:t>&amp;</a:t>
            </a:r>
            <a:r>
              <a:rPr lang="zh-CN" altLang="en-US" dirty="0" smtClean="0">
                <a:latin typeface="+mj-ea"/>
                <a:ea typeface="+mj-ea"/>
              </a:rPr>
              <a:t>第三方销售公司</a:t>
            </a:r>
            <a:endParaRPr lang="en-US" altLang="zh-CN" dirty="0" smtClean="0">
              <a:latin typeface="+mj-ea"/>
              <a:ea typeface="+mj-ea"/>
            </a:endParaRPr>
          </a:p>
          <a:p>
            <a:pPr lvl="2"/>
            <a:r>
              <a:rPr lang="zh-CN" altLang="en-US" dirty="0" smtClean="0">
                <a:latin typeface="+mj-ea"/>
                <a:ea typeface="+mj-ea"/>
              </a:rPr>
              <a:t>基金公司</a:t>
            </a:r>
            <a:r>
              <a:rPr lang="en-US" altLang="zh-CN" dirty="0" smtClean="0">
                <a:latin typeface="+mj-ea"/>
                <a:ea typeface="+mj-ea"/>
              </a:rPr>
              <a:t>&amp;</a:t>
            </a:r>
            <a:r>
              <a:rPr lang="zh-CN" altLang="en-US" dirty="0" smtClean="0">
                <a:latin typeface="+mj-ea"/>
                <a:ea typeface="+mj-ea"/>
              </a:rPr>
              <a:t>第三方销售公司</a:t>
            </a:r>
            <a:endParaRPr lang="en-US" altLang="zh-CN" dirty="0" smtClean="0">
              <a:latin typeface="+mj-ea"/>
              <a:ea typeface="+mj-ea"/>
            </a:endParaRPr>
          </a:p>
          <a:p>
            <a:pPr lvl="2"/>
            <a:r>
              <a:rPr lang="zh-CN" altLang="en-US" dirty="0" smtClean="0">
                <a:latin typeface="+mj-ea"/>
                <a:ea typeface="+mj-ea"/>
              </a:rPr>
              <a:t>小贷公司</a:t>
            </a:r>
            <a:r>
              <a:rPr lang="en-US" altLang="zh-CN" dirty="0" smtClean="0">
                <a:latin typeface="+mj-ea"/>
                <a:ea typeface="+mj-ea"/>
              </a:rPr>
              <a:t>&amp;</a:t>
            </a:r>
            <a:r>
              <a:rPr lang="zh-CN" altLang="en-US" dirty="0" smtClean="0">
                <a:latin typeface="+mj-ea"/>
                <a:ea typeface="+mj-ea"/>
              </a:rPr>
              <a:t>投资公司</a:t>
            </a:r>
            <a:endParaRPr lang="en-US" altLang="zh-CN" dirty="0" smtClean="0">
              <a:latin typeface="+mj-ea"/>
              <a:ea typeface="+mj-ea"/>
            </a:endParaRPr>
          </a:p>
          <a:p>
            <a:pPr lvl="2"/>
            <a:r>
              <a:rPr lang="zh-CN" altLang="en-US" dirty="0" smtClean="0">
                <a:latin typeface="+mj-ea"/>
                <a:ea typeface="+mj-ea"/>
              </a:rPr>
              <a:t>信托公司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小</a:t>
            </a:r>
            <a:r>
              <a:rPr lang="zh-CN" altLang="en-US" dirty="0" smtClean="0">
                <a:latin typeface="+mj-ea"/>
                <a:ea typeface="+mj-ea"/>
              </a:rPr>
              <a:t>资平台以中风险可控、简单易懂的低风险理财产品为主，起点金额</a:t>
            </a:r>
            <a:r>
              <a:rPr lang="en-US" altLang="zh-CN" dirty="0" smtClean="0">
                <a:latin typeface="+mj-ea"/>
                <a:ea typeface="+mj-ea"/>
              </a:rPr>
              <a:t>50</a:t>
            </a:r>
            <a:r>
              <a:rPr lang="zh-CN" altLang="en-US" dirty="0" smtClean="0">
                <a:latin typeface="+mj-ea"/>
                <a:ea typeface="+mj-ea"/>
              </a:rPr>
              <a:t>元，期限一般从</a:t>
            </a:r>
            <a:r>
              <a:rPr lang="en-US" altLang="zh-CN" dirty="0" smtClean="0">
                <a:latin typeface="+mj-ea"/>
                <a:ea typeface="+mj-ea"/>
              </a:rPr>
              <a:t>15</a:t>
            </a:r>
            <a:r>
              <a:rPr lang="zh-CN" altLang="en-US" dirty="0" smtClean="0">
                <a:latin typeface="+mj-ea"/>
                <a:ea typeface="+mj-ea"/>
              </a:rPr>
              <a:t>天到</a:t>
            </a:r>
            <a:r>
              <a:rPr lang="en-US" altLang="zh-CN" dirty="0" smtClean="0">
                <a:latin typeface="+mj-ea"/>
                <a:ea typeface="+mj-ea"/>
              </a:rPr>
              <a:t>1</a:t>
            </a:r>
            <a:r>
              <a:rPr lang="zh-CN" altLang="en-US" dirty="0" smtClean="0">
                <a:latin typeface="+mj-ea"/>
                <a:ea typeface="+mj-ea"/>
              </a:rPr>
              <a:t>年以内；也可能有期限超短期（</a:t>
            </a:r>
            <a:r>
              <a:rPr lang="en-US" altLang="zh-CN" dirty="0" smtClean="0">
                <a:latin typeface="+mj-ea"/>
                <a:ea typeface="+mj-ea"/>
              </a:rPr>
              <a:t>2-15</a:t>
            </a:r>
            <a:r>
              <a:rPr lang="zh-CN" altLang="en-US" dirty="0" smtClean="0">
                <a:latin typeface="+mj-ea"/>
                <a:ea typeface="+mj-ea"/>
              </a:rPr>
              <a:t>天）融资性产品。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800" dirty="0">
                <a:latin typeface="+mj-ea"/>
                <a:ea typeface="+mj-ea"/>
              </a:rPr>
              <a:t> </a:t>
            </a:r>
            <a:r>
              <a:rPr lang="en-US" altLang="zh-CN" sz="2800" dirty="0" smtClean="0">
                <a:latin typeface="+mj-ea"/>
                <a:ea typeface="+mj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59864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1801159" y="2750933"/>
            <a:ext cx="1046285" cy="0"/>
          </a:xfrm>
          <a:prstGeom prst="line">
            <a:avLst/>
          </a:prstGeom>
          <a:ln w="19050">
            <a:solidFill>
              <a:schemeClr val="accent3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1808486" y="2862058"/>
            <a:ext cx="1038957" cy="0"/>
          </a:xfrm>
          <a:prstGeom prst="line">
            <a:avLst/>
          </a:prstGeom>
          <a:ln w="19050">
            <a:solidFill>
              <a:schemeClr val="accent3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09" y="2350883"/>
            <a:ext cx="82940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/>
          <p:nvPr/>
        </p:nvSpPr>
        <p:spPr>
          <a:xfrm>
            <a:off x="588377" y="474787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商家</a:t>
            </a:r>
            <a:r>
              <a:rPr lang="zh-CN" altLang="en-US" sz="12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银行</a:t>
            </a:r>
            <a:r>
              <a:rPr lang="zh-CN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账户</a:t>
            </a: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3"/>
          <a:stretch>
            <a:fillRect/>
          </a:stretch>
        </p:blipFill>
        <p:spPr bwMode="auto">
          <a:xfrm>
            <a:off x="666951" y="2579483"/>
            <a:ext cx="839666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3"/>
          <p:cNvSpPr txBox="1">
            <a:spLocks noChangeArrowheads="1"/>
          </p:cNvSpPr>
          <p:nvPr/>
        </p:nvSpPr>
        <p:spPr bwMode="auto">
          <a:xfrm>
            <a:off x="1617986" y="2458834"/>
            <a:ext cx="1299796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充值</a:t>
            </a:r>
          </a:p>
        </p:txBody>
      </p:sp>
      <p:sp>
        <p:nvSpPr>
          <p:cNvPr id="24" name="TextBox 13"/>
          <p:cNvSpPr txBox="1">
            <a:spLocks noChangeArrowheads="1"/>
          </p:cNvSpPr>
          <p:nvPr/>
        </p:nvSpPr>
        <p:spPr bwMode="auto">
          <a:xfrm>
            <a:off x="1497824" y="2982603"/>
            <a:ext cx="166028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主动</a:t>
            </a:r>
            <a:r>
              <a:rPr lang="en-US" altLang="zh-CN" sz="12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自动取现</a:t>
            </a:r>
            <a:endParaRPr lang="en-US" altLang="zh-CN" sz="1200" dirty="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13"/>
          <p:cNvSpPr txBox="1">
            <a:spLocks noChangeArrowheads="1"/>
          </p:cNvSpPr>
          <p:nvPr/>
        </p:nvSpPr>
        <p:spPr bwMode="auto">
          <a:xfrm>
            <a:off x="5341528" y="5094573"/>
            <a:ext cx="1658815" cy="2778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充值</a:t>
            </a:r>
          </a:p>
        </p:txBody>
      </p:sp>
      <p:sp>
        <p:nvSpPr>
          <p:cNvPr id="26" name="TextBox 13"/>
          <p:cNvSpPr txBox="1">
            <a:spLocks noChangeArrowheads="1"/>
          </p:cNvSpPr>
          <p:nvPr/>
        </p:nvSpPr>
        <p:spPr bwMode="auto">
          <a:xfrm>
            <a:off x="5577455" y="5491448"/>
            <a:ext cx="1422888" cy="2778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主动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自动取现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3361794" y="2286000"/>
            <a:ext cx="2029557" cy="2406650"/>
          </a:xfrm>
          <a:prstGeom prst="roundRect">
            <a:avLst>
              <a:gd name="adj" fmla="val 7184"/>
            </a:avLst>
          </a:prstGeom>
          <a:noFill/>
          <a:ln w="9525">
            <a:solidFill>
              <a:srgbClr val="454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3578670" y="2389188"/>
            <a:ext cx="422031" cy="442912"/>
          </a:xfrm>
          <a:prstGeom prst="roundRect">
            <a:avLst>
              <a:gd name="adj" fmla="val 11404"/>
            </a:avLst>
          </a:prstGeom>
          <a:solidFill>
            <a:schemeClr val="bg1"/>
          </a:solidFill>
          <a:ln w="9525">
            <a:solidFill>
              <a:srgbClr val="454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30" name="TextBox 24"/>
          <p:cNvSpPr txBox="1">
            <a:spLocks noChangeArrowheads="1"/>
          </p:cNvSpPr>
          <p:nvPr/>
        </p:nvSpPr>
        <p:spPr bwMode="auto">
          <a:xfrm>
            <a:off x="3231374" y="2888941"/>
            <a:ext cx="2288931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1200" b="1" dirty="0">
                <a:solidFill>
                  <a:srgbClr val="454545"/>
                </a:solidFill>
                <a:latin typeface="微软雅黑" pitchFamily="34" charset="-122"/>
                <a:ea typeface="微软雅黑" pitchFamily="34" charset="-122"/>
              </a:rPr>
              <a:t>投资人专属资金账户</a:t>
            </a:r>
          </a:p>
        </p:txBody>
      </p:sp>
      <p:sp>
        <p:nvSpPr>
          <p:cNvPr id="31" name="左大括号 30"/>
          <p:cNvSpPr/>
          <p:nvPr/>
        </p:nvSpPr>
        <p:spPr>
          <a:xfrm rot="16200000">
            <a:off x="4290114" y="2339853"/>
            <a:ext cx="76200" cy="1121020"/>
          </a:xfrm>
          <a:prstGeom prst="lef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4282055" y="3213100"/>
            <a:ext cx="0" cy="574675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4437386" y="3201989"/>
            <a:ext cx="0" cy="574675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3"/>
          <p:cNvSpPr txBox="1">
            <a:spLocks noChangeArrowheads="1"/>
          </p:cNvSpPr>
          <p:nvPr/>
        </p:nvSpPr>
        <p:spPr bwMode="auto">
          <a:xfrm>
            <a:off x="4106996" y="3379788"/>
            <a:ext cx="1658815" cy="2778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自动赎回</a:t>
            </a:r>
          </a:p>
        </p:txBody>
      </p:sp>
      <p:sp>
        <p:nvSpPr>
          <p:cNvPr id="35" name="TextBox 13"/>
          <p:cNvSpPr txBox="1">
            <a:spLocks noChangeArrowheads="1"/>
          </p:cNvSpPr>
          <p:nvPr/>
        </p:nvSpPr>
        <p:spPr bwMode="auto">
          <a:xfrm>
            <a:off x="3491880" y="3379788"/>
            <a:ext cx="126609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CN" altLang="en-US" sz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主动投资</a:t>
            </a:r>
            <a:endParaRPr lang="zh-CN" altLang="en-US" sz="1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" name="组合 7217"/>
          <p:cNvGrpSpPr>
            <a:grpSpLocks/>
          </p:cNvGrpSpPr>
          <p:nvPr/>
        </p:nvGrpSpPr>
        <p:grpSpPr bwMode="auto">
          <a:xfrm>
            <a:off x="3937915" y="5035550"/>
            <a:ext cx="870436" cy="939800"/>
            <a:chOff x="5327601" y="4799741"/>
            <a:chExt cx="943293" cy="939991"/>
          </a:xfrm>
        </p:grpSpPr>
        <p:grpSp>
          <p:nvGrpSpPr>
            <p:cNvPr id="37" name="组合 37"/>
            <p:cNvGrpSpPr>
              <a:grpSpLocks/>
            </p:cNvGrpSpPr>
            <p:nvPr/>
          </p:nvGrpSpPr>
          <p:grpSpPr bwMode="auto">
            <a:xfrm>
              <a:off x="5327601" y="4799741"/>
              <a:ext cx="943293" cy="939991"/>
              <a:chOff x="7069225" y="4359709"/>
              <a:chExt cx="1059613" cy="1156323"/>
            </a:xfrm>
          </p:grpSpPr>
          <p:sp>
            <p:nvSpPr>
              <p:cNvPr id="39" name="圆角矩形 38"/>
              <p:cNvSpPr/>
              <p:nvPr/>
            </p:nvSpPr>
            <p:spPr bwMode="auto">
              <a:xfrm>
                <a:off x="7111866" y="4416354"/>
                <a:ext cx="966397" cy="1099678"/>
              </a:xfrm>
              <a:prstGeom prst="roundRect">
                <a:avLst>
                  <a:gd name="adj" fmla="val 11404"/>
                </a:avLst>
              </a:prstGeom>
              <a:solidFill>
                <a:schemeClr val="bg1"/>
              </a:solidFill>
              <a:ln w="9525">
                <a:solidFill>
                  <a:srgbClr val="454545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ea typeface="宋体" pitchFamily="2" charset="-122"/>
                </a:endParaRPr>
              </a:p>
            </p:txBody>
          </p:sp>
          <p:sp>
            <p:nvSpPr>
              <p:cNvPr id="40" name="TextBox 24"/>
              <p:cNvSpPr txBox="1">
                <a:spLocks noChangeArrowheads="1"/>
              </p:cNvSpPr>
              <p:nvPr/>
            </p:nvSpPr>
            <p:spPr bwMode="auto">
              <a:xfrm>
                <a:off x="7069225" y="4359709"/>
                <a:ext cx="1059613" cy="1041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endParaRPr lang="en-US" altLang="zh-CN" sz="1400" b="1" dirty="0">
                  <a:solidFill>
                    <a:srgbClr val="454545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 eaLnBrk="1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r>
                  <a:rPr lang="zh-CN" altLang="en-US" sz="1200" b="1" dirty="0">
                    <a:solidFill>
                      <a:srgbClr val="454545"/>
                    </a:solidFill>
                    <a:latin typeface="微软雅黑" pitchFamily="34" charset="-122"/>
                    <a:ea typeface="微软雅黑" pitchFamily="34" charset="-122"/>
                  </a:rPr>
                  <a:t>风险金</a:t>
                </a:r>
              </a:p>
            </p:txBody>
          </p:sp>
        </p:grpSp>
        <p:pic>
          <p:nvPicPr>
            <p:cNvPr id="38" name="Picture 31" descr="C:\Documents and Settings\Administrator\Local Settings\Temporary Internet Files\Content.IE5\YH6XOXMJ\MC900339150[1].wmf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/>
            </a:blip>
            <a:srcRect/>
            <a:stretch>
              <a:fillRect/>
            </a:stretch>
          </p:blipFill>
          <p:spPr bwMode="auto">
            <a:xfrm>
              <a:off x="5661890" y="4966449"/>
              <a:ext cx="295994" cy="295701"/>
            </a:xfrm>
            <a:prstGeom prst="rect">
              <a:avLst/>
            </a:prstGeom>
            <a:noFill/>
            <a:extLst/>
          </p:spPr>
        </p:pic>
      </p:grpSp>
      <p:cxnSp>
        <p:nvCxnSpPr>
          <p:cNvPr id="41" name="直接连接符 40"/>
          <p:cNvCxnSpPr/>
          <p:nvPr/>
        </p:nvCxnSpPr>
        <p:spPr>
          <a:xfrm flipH="1">
            <a:off x="5801659" y="5350044"/>
            <a:ext cx="959827" cy="0"/>
          </a:xfrm>
          <a:prstGeom prst="line">
            <a:avLst/>
          </a:prstGeom>
          <a:ln w="19050">
            <a:solidFill>
              <a:schemeClr val="accent3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801659" y="5480335"/>
            <a:ext cx="959827" cy="0"/>
          </a:xfrm>
          <a:prstGeom prst="line">
            <a:avLst/>
          </a:prstGeom>
          <a:ln w="19050">
            <a:solidFill>
              <a:schemeClr val="accent3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148" y="2433638"/>
            <a:ext cx="27695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圆角矩形 43"/>
          <p:cNvSpPr/>
          <p:nvPr/>
        </p:nvSpPr>
        <p:spPr bwMode="auto">
          <a:xfrm>
            <a:off x="4129655" y="2389188"/>
            <a:ext cx="423496" cy="442912"/>
          </a:xfrm>
          <a:prstGeom prst="roundRect">
            <a:avLst>
              <a:gd name="adj" fmla="val 11404"/>
            </a:avLst>
          </a:prstGeom>
          <a:solidFill>
            <a:schemeClr val="bg1"/>
          </a:solidFill>
          <a:ln w="9525">
            <a:solidFill>
              <a:srgbClr val="454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597" y="2433638"/>
            <a:ext cx="27695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圆角矩形 45"/>
          <p:cNvSpPr/>
          <p:nvPr/>
        </p:nvSpPr>
        <p:spPr bwMode="auto">
          <a:xfrm>
            <a:off x="4679174" y="2378076"/>
            <a:ext cx="423497" cy="442913"/>
          </a:xfrm>
          <a:prstGeom prst="roundRect">
            <a:avLst>
              <a:gd name="adj" fmla="val 11404"/>
            </a:avLst>
          </a:prstGeom>
          <a:solidFill>
            <a:schemeClr val="bg1"/>
          </a:solidFill>
          <a:ln w="9525">
            <a:solidFill>
              <a:srgbClr val="454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17" y="2420939"/>
            <a:ext cx="27695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圆角矩形 47"/>
          <p:cNvSpPr/>
          <p:nvPr/>
        </p:nvSpPr>
        <p:spPr bwMode="auto">
          <a:xfrm>
            <a:off x="3578670" y="3844925"/>
            <a:ext cx="422031" cy="442913"/>
          </a:xfrm>
          <a:prstGeom prst="roundRect">
            <a:avLst>
              <a:gd name="adj" fmla="val 11404"/>
            </a:avLst>
          </a:prstGeom>
          <a:solidFill>
            <a:schemeClr val="bg1"/>
          </a:solidFill>
          <a:ln w="9525">
            <a:solidFill>
              <a:srgbClr val="454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9" name="左大括号 48"/>
          <p:cNvSpPr/>
          <p:nvPr/>
        </p:nvSpPr>
        <p:spPr>
          <a:xfrm rot="16200000">
            <a:off x="4290114" y="3795590"/>
            <a:ext cx="76200" cy="1121020"/>
          </a:xfrm>
          <a:prstGeom prst="lef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0" name="圆角矩形 49"/>
          <p:cNvSpPr/>
          <p:nvPr/>
        </p:nvSpPr>
        <p:spPr bwMode="auto">
          <a:xfrm>
            <a:off x="4129655" y="3844925"/>
            <a:ext cx="423496" cy="442913"/>
          </a:xfrm>
          <a:prstGeom prst="roundRect">
            <a:avLst>
              <a:gd name="adj" fmla="val 11404"/>
            </a:avLst>
          </a:prstGeom>
          <a:solidFill>
            <a:schemeClr val="bg1"/>
          </a:solidFill>
          <a:ln w="9525">
            <a:solidFill>
              <a:srgbClr val="454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51" name="圆角矩形 50"/>
          <p:cNvSpPr/>
          <p:nvPr/>
        </p:nvSpPr>
        <p:spPr bwMode="auto">
          <a:xfrm>
            <a:off x="4679174" y="3832226"/>
            <a:ext cx="423497" cy="442913"/>
          </a:xfrm>
          <a:prstGeom prst="roundRect">
            <a:avLst>
              <a:gd name="adj" fmla="val 11404"/>
            </a:avLst>
          </a:prstGeom>
          <a:solidFill>
            <a:schemeClr val="bg1"/>
          </a:solidFill>
          <a:ln w="9525">
            <a:solidFill>
              <a:srgbClr val="454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55" name="TextBox 24"/>
          <p:cNvSpPr txBox="1">
            <a:spLocks noChangeArrowheads="1"/>
          </p:cNvSpPr>
          <p:nvPr/>
        </p:nvSpPr>
        <p:spPr bwMode="auto">
          <a:xfrm>
            <a:off x="3231374" y="4329100"/>
            <a:ext cx="228893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1200" b="1" dirty="0">
                <a:solidFill>
                  <a:srgbClr val="454545"/>
                </a:solidFill>
                <a:latin typeface="微软雅黑" pitchFamily="34" charset="-122"/>
                <a:ea typeface="微软雅黑" pitchFamily="34" charset="-122"/>
              </a:rPr>
              <a:t>商家</a:t>
            </a:r>
            <a:r>
              <a:rPr lang="zh-CN" altLang="en-US" sz="1200" b="1" dirty="0" smtClean="0">
                <a:solidFill>
                  <a:srgbClr val="454545"/>
                </a:solidFill>
                <a:latin typeface="微软雅黑" pitchFamily="34" charset="-122"/>
                <a:ea typeface="微软雅黑" pitchFamily="34" charset="-122"/>
              </a:rPr>
              <a:t>专</a:t>
            </a:r>
            <a:r>
              <a:rPr lang="zh-CN" altLang="en-US" sz="1200" b="1" dirty="0">
                <a:solidFill>
                  <a:srgbClr val="454545"/>
                </a:solidFill>
                <a:latin typeface="微软雅黑" pitchFamily="34" charset="-122"/>
                <a:ea typeface="微软雅黑" pitchFamily="34" charset="-122"/>
              </a:rPr>
              <a:t>属资金账户</a:t>
            </a:r>
          </a:p>
        </p:txBody>
      </p:sp>
      <p:sp>
        <p:nvSpPr>
          <p:cNvPr id="56" name="圆角矩形 55"/>
          <p:cNvSpPr/>
          <p:nvPr/>
        </p:nvSpPr>
        <p:spPr bwMode="auto">
          <a:xfrm>
            <a:off x="2917782" y="1625601"/>
            <a:ext cx="2883877" cy="4518025"/>
          </a:xfrm>
          <a:prstGeom prst="roundRect">
            <a:avLst>
              <a:gd name="adj" fmla="val 7184"/>
            </a:avLst>
          </a:prstGeom>
          <a:noFill/>
          <a:ln w="9525">
            <a:solidFill>
              <a:srgbClr val="454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57" name="TextBox 13"/>
          <p:cNvSpPr txBox="1">
            <a:spLocks noChangeArrowheads="1"/>
          </p:cNvSpPr>
          <p:nvPr/>
        </p:nvSpPr>
        <p:spPr bwMode="auto">
          <a:xfrm>
            <a:off x="3937916" y="4728256"/>
            <a:ext cx="893885" cy="2778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     账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4394889" y="4735514"/>
            <a:ext cx="0" cy="333375"/>
          </a:xfrm>
          <a:prstGeom prst="line">
            <a:avLst/>
          </a:prstGeom>
          <a:ln w="19050">
            <a:solidFill>
              <a:schemeClr val="accent3">
                <a:lumMod val="65000"/>
              </a:schemeClr>
            </a:solidFill>
            <a:prstDash val="solid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37"/>
          <p:cNvGrpSpPr>
            <a:grpSpLocks/>
          </p:cNvGrpSpPr>
          <p:nvPr/>
        </p:nvGrpSpPr>
        <p:grpSpPr bwMode="auto">
          <a:xfrm>
            <a:off x="6821606" y="5227924"/>
            <a:ext cx="1572357" cy="454025"/>
            <a:chOff x="5733481" y="4416941"/>
            <a:chExt cx="1913846" cy="558375"/>
          </a:xfrm>
        </p:grpSpPr>
        <p:sp>
          <p:nvSpPr>
            <p:cNvPr id="60" name="圆角矩形 59"/>
            <p:cNvSpPr/>
            <p:nvPr/>
          </p:nvSpPr>
          <p:spPr bwMode="auto">
            <a:xfrm>
              <a:off x="5733481" y="4416941"/>
              <a:ext cx="1764020" cy="558375"/>
            </a:xfrm>
            <a:prstGeom prst="roundRect">
              <a:avLst>
                <a:gd name="adj" fmla="val 11404"/>
              </a:avLst>
            </a:prstGeom>
            <a:solidFill>
              <a:schemeClr val="bg1"/>
            </a:solidFill>
            <a:ln w="9525">
              <a:solidFill>
                <a:srgbClr val="45454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61" name="TextBox 24"/>
            <p:cNvSpPr txBox="1">
              <a:spLocks noChangeArrowheads="1"/>
            </p:cNvSpPr>
            <p:nvPr/>
          </p:nvSpPr>
          <p:spPr bwMode="auto">
            <a:xfrm>
              <a:off x="5955453" y="4431328"/>
              <a:ext cx="1691874" cy="510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buFont typeface="Wingdings" pitchFamily="2" charset="2"/>
                <a:buNone/>
              </a:pPr>
              <a:r>
                <a:rPr lang="zh-CN" altLang="en-US" sz="1400" b="1" dirty="0">
                  <a:solidFill>
                    <a:srgbClr val="454545"/>
                  </a:solidFill>
                  <a:latin typeface="微软雅黑" pitchFamily="34" charset="-122"/>
                  <a:ea typeface="微软雅黑" pitchFamily="34" charset="-122"/>
                </a:rPr>
                <a:t>小资</a:t>
              </a:r>
              <a:r>
                <a:rPr lang="zh-CN" altLang="en-US" sz="1400" b="1" dirty="0" smtClean="0">
                  <a:solidFill>
                    <a:srgbClr val="454545"/>
                  </a:solidFill>
                  <a:latin typeface="微软雅黑" pitchFamily="34" charset="-122"/>
                  <a:ea typeface="微软雅黑" pitchFamily="34" charset="-122"/>
                </a:rPr>
                <a:t>银行</a:t>
              </a:r>
              <a:r>
                <a:rPr lang="zh-CN" altLang="en-US" sz="1400" b="1" dirty="0">
                  <a:solidFill>
                    <a:srgbClr val="454545"/>
                  </a:solidFill>
                  <a:latin typeface="微软雅黑" pitchFamily="34" charset="-122"/>
                  <a:ea typeface="微软雅黑" pitchFamily="34" charset="-122"/>
                </a:rPr>
                <a:t>账户</a:t>
              </a:r>
            </a:p>
          </p:txBody>
        </p:sp>
      </p:grp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082" y="5369211"/>
            <a:ext cx="262304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组合 7217"/>
          <p:cNvGrpSpPr>
            <a:grpSpLocks/>
          </p:cNvGrpSpPr>
          <p:nvPr/>
        </p:nvGrpSpPr>
        <p:grpSpPr bwMode="auto">
          <a:xfrm>
            <a:off x="3023968" y="5046664"/>
            <a:ext cx="889490" cy="917575"/>
            <a:chOff x="5022428" y="4820434"/>
            <a:chExt cx="963936" cy="917705"/>
          </a:xfrm>
        </p:grpSpPr>
        <p:grpSp>
          <p:nvGrpSpPr>
            <p:cNvPr id="64" name="组合 37"/>
            <p:cNvGrpSpPr>
              <a:grpSpLocks/>
            </p:cNvGrpSpPr>
            <p:nvPr/>
          </p:nvGrpSpPr>
          <p:grpSpPr bwMode="auto">
            <a:xfrm>
              <a:off x="5022428" y="4820434"/>
              <a:ext cx="963936" cy="917705"/>
              <a:chOff x="6726427" y="4385166"/>
              <a:chExt cx="1082803" cy="1128908"/>
            </a:xfrm>
          </p:grpSpPr>
          <p:sp>
            <p:nvSpPr>
              <p:cNvPr id="66" name="圆角矩形 65"/>
              <p:cNvSpPr/>
              <p:nvPr/>
            </p:nvSpPr>
            <p:spPr bwMode="auto">
              <a:xfrm>
                <a:off x="6762435" y="4416416"/>
                <a:ext cx="982908" cy="1097658"/>
              </a:xfrm>
              <a:prstGeom prst="roundRect">
                <a:avLst>
                  <a:gd name="adj" fmla="val 11404"/>
                </a:avLst>
              </a:prstGeom>
              <a:solidFill>
                <a:schemeClr val="bg1"/>
              </a:solidFill>
              <a:ln w="9525">
                <a:solidFill>
                  <a:srgbClr val="454545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ea typeface="宋体" pitchFamily="2" charset="-122"/>
                </a:endParaRPr>
              </a:p>
            </p:txBody>
          </p:sp>
          <p:sp>
            <p:nvSpPr>
              <p:cNvPr id="67" name="TextBox 24"/>
              <p:cNvSpPr txBox="1">
                <a:spLocks noChangeArrowheads="1"/>
              </p:cNvSpPr>
              <p:nvPr/>
            </p:nvSpPr>
            <p:spPr bwMode="auto">
              <a:xfrm>
                <a:off x="6726427" y="4385166"/>
                <a:ext cx="1082803" cy="1041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endParaRPr lang="en-US" altLang="zh-CN" sz="1400" b="1" dirty="0">
                  <a:solidFill>
                    <a:srgbClr val="454545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 eaLnBrk="1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r>
                  <a:rPr lang="zh-CN" altLang="en-US" sz="1200" b="1" dirty="0" smtClean="0">
                    <a:solidFill>
                      <a:srgbClr val="454545"/>
                    </a:solidFill>
                    <a:latin typeface="微软雅黑" pitchFamily="34" charset="-122"/>
                    <a:ea typeface="微软雅黑" pitchFamily="34" charset="-122"/>
                  </a:rPr>
                  <a:t>担保机构</a:t>
                </a:r>
                <a:endParaRPr lang="zh-CN" altLang="en-US" sz="1200" b="1" dirty="0">
                  <a:solidFill>
                    <a:srgbClr val="454545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65" name="Picture 31" descr="C:\Documents and Settings\Administrator\Local Settings\Temporary Internet Files\Content.IE5\YH6XOXMJ\MC900339150[1].wmf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/>
            </a:blip>
            <a:srcRect/>
            <a:stretch>
              <a:fillRect/>
            </a:stretch>
          </p:blipFill>
          <p:spPr bwMode="auto">
            <a:xfrm>
              <a:off x="5382592" y="4989251"/>
              <a:ext cx="295994" cy="295701"/>
            </a:xfrm>
            <a:prstGeom prst="rect">
              <a:avLst/>
            </a:prstGeom>
            <a:noFill/>
            <a:extLst/>
          </p:spPr>
        </p:pic>
      </p:grpSp>
      <p:cxnSp>
        <p:nvCxnSpPr>
          <p:cNvPr id="68" name="直接连接符 67"/>
          <p:cNvCxnSpPr/>
          <p:nvPr/>
        </p:nvCxnSpPr>
        <p:spPr>
          <a:xfrm>
            <a:off x="3522485" y="4734146"/>
            <a:ext cx="0" cy="333375"/>
          </a:xfrm>
          <a:prstGeom prst="line">
            <a:avLst/>
          </a:prstGeom>
          <a:ln w="19050">
            <a:solidFill>
              <a:schemeClr val="accent3">
                <a:lumMod val="65000"/>
              </a:schemeClr>
            </a:solidFill>
            <a:prstDash val="solid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13"/>
          <p:cNvSpPr txBox="1">
            <a:spLocks noChangeArrowheads="1"/>
          </p:cNvSpPr>
          <p:nvPr/>
        </p:nvSpPr>
        <p:spPr bwMode="auto">
          <a:xfrm>
            <a:off x="6150421" y="3068639"/>
            <a:ext cx="1293935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zh-CN" altLang="en-US" sz="1200" dirty="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1"/>
          <p:cNvSpPr txBox="1">
            <a:spLocks noChangeArrowheads="1"/>
          </p:cNvSpPr>
          <p:nvPr/>
        </p:nvSpPr>
        <p:spPr bwMode="auto">
          <a:xfrm>
            <a:off x="5868144" y="1809978"/>
            <a:ext cx="3094892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86EC2"/>
              </a:buClr>
              <a:defRPr/>
            </a:pPr>
            <a:r>
              <a:rPr lang="zh-CN" altLang="en-US" sz="12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①商家在小资平台发布理财产品信息；投资人自主选择投资标的； </a:t>
            </a:r>
            <a:r>
              <a:rPr lang="zh-CN" altLang="en-US" sz="12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银联</a:t>
            </a:r>
            <a:r>
              <a:rPr lang="zh-CN" altLang="en-US" sz="12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zh-CN" altLang="en-US" sz="12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小资</a:t>
            </a:r>
            <a:r>
              <a:rPr lang="zh-CN" altLang="en-US" sz="12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平台上客户提交的交易指令</a:t>
            </a:r>
            <a:r>
              <a:rPr lang="zh-CN" altLang="en-US" sz="12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（密码验证），</a:t>
            </a:r>
            <a:r>
              <a:rPr lang="zh-CN" altLang="en-US" sz="12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完成资金账户间的划款操作。</a:t>
            </a:r>
            <a:endParaRPr lang="en-US" altLang="zh-CN" sz="1200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86EC2"/>
              </a:buClr>
              <a:defRPr/>
            </a:pPr>
            <a:r>
              <a:rPr lang="zh-CN" altLang="en-US" sz="12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② 划款同时完成分账，交易手续费、风险金与担保费（如有）可根据</a:t>
            </a:r>
            <a:r>
              <a:rPr lang="zh-CN" altLang="en-US" sz="12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小</a:t>
            </a:r>
            <a:r>
              <a:rPr lang="zh-CN" altLang="en-US" sz="12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资网络的需求实时抽取</a:t>
            </a: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b="1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286EC2"/>
              </a:buClr>
              <a:defRPr/>
            </a:pPr>
            <a:r>
              <a:rPr lang="zh-CN" altLang="en-US" sz="12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③投资人与商家可自主管理自己的实名账户，遵循同名卡（账户）进出原则</a:t>
            </a:r>
            <a:r>
              <a:rPr lang="zh-CN" altLang="en-US" sz="12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（鉴权体系）。</a:t>
            </a:r>
            <a:endParaRPr lang="en-US" altLang="zh-CN" sz="1200" b="1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2" name="组合 7217"/>
          <p:cNvGrpSpPr>
            <a:grpSpLocks/>
          </p:cNvGrpSpPr>
          <p:nvPr/>
        </p:nvGrpSpPr>
        <p:grpSpPr bwMode="auto">
          <a:xfrm>
            <a:off x="4851863" y="5049176"/>
            <a:ext cx="870436" cy="939799"/>
            <a:chOff x="5327601" y="4799741"/>
            <a:chExt cx="943293" cy="939991"/>
          </a:xfrm>
        </p:grpSpPr>
        <p:grpSp>
          <p:nvGrpSpPr>
            <p:cNvPr id="73" name="组合 37"/>
            <p:cNvGrpSpPr>
              <a:grpSpLocks/>
            </p:cNvGrpSpPr>
            <p:nvPr/>
          </p:nvGrpSpPr>
          <p:grpSpPr bwMode="auto">
            <a:xfrm>
              <a:off x="5327601" y="4799741"/>
              <a:ext cx="943293" cy="939991"/>
              <a:chOff x="7069225" y="4359709"/>
              <a:chExt cx="1059613" cy="1156323"/>
            </a:xfrm>
          </p:grpSpPr>
          <p:sp>
            <p:nvSpPr>
              <p:cNvPr id="75" name="圆角矩形 74"/>
              <p:cNvSpPr/>
              <p:nvPr/>
            </p:nvSpPr>
            <p:spPr bwMode="auto">
              <a:xfrm>
                <a:off x="7111866" y="4416354"/>
                <a:ext cx="966397" cy="1099678"/>
              </a:xfrm>
              <a:prstGeom prst="roundRect">
                <a:avLst>
                  <a:gd name="adj" fmla="val 11404"/>
                </a:avLst>
              </a:prstGeom>
              <a:solidFill>
                <a:schemeClr val="bg1"/>
              </a:solidFill>
              <a:ln w="9525">
                <a:solidFill>
                  <a:srgbClr val="454545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ea typeface="宋体" pitchFamily="2" charset="-122"/>
                </a:endParaRPr>
              </a:p>
            </p:txBody>
          </p:sp>
          <p:sp>
            <p:nvSpPr>
              <p:cNvPr id="76" name="TextBox 24"/>
              <p:cNvSpPr txBox="1">
                <a:spLocks noChangeArrowheads="1"/>
              </p:cNvSpPr>
              <p:nvPr/>
            </p:nvSpPr>
            <p:spPr bwMode="auto">
              <a:xfrm>
                <a:off x="7069225" y="4359709"/>
                <a:ext cx="1059613" cy="1041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endParaRPr lang="en-US" altLang="zh-CN" sz="1400" b="1" dirty="0" smtClean="0">
                  <a:solidFill>
                    <a:srgbClr val="454545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 eaLnBrk="1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None/>
                </a:pPr>
                <a:r>
                  <a:rPr lang="zh-CN" altLang="en-US" sz="1200" b="1" dirty="0">
                    <a:solidFill>
                      <a:srgbClr val="454545"/>
                    </a:solidFill>
                    <a:latin typeface="微软雅黑" pitchFamily="34" charset="-122"/>
                    <a:ea typeface="微软雅黑" pitchFamily="34" charset="-122"/>
                  </a:rPr>
                  <a:t>小资</a:t>
                </a:r>
                <a:r>
                  <a:rPr lang="zh-CN" altLang="en-US" sz="1200" b="1" dirty="0" smtClean="0">
                    <a:solidFill>
                      <a:srgbClr val="454545"/>
                    </a:solidFill>
                    <a:latin typeface="微软雅黑" pitchFamily="34" charset="-122"/>
                    <a:ea typeface="微软雅黑" pitchFamily="34" charset="-122"/>
                  </a:rPr>
                  <a:t>账户</a:t>
                </a:r>
                <a:endParaRPr lang="zh-CN" altLang="en-US" sz="1200" b="1" dirty="0">
                  <a:solidFill>
                    <a:srgbClr val="454545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74" name="Picture 31" descr="C:\Documents and Settings\Administrator\Local Settings\Temporary Internet Files\Content.IE5\YH6XOXMJ\MC900339150[1].wmf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/>
            </a:blip>
            <a:srcRect/>
            <a:stretch>
              <a:fillRect/>
            </a:stretch>
          </p:blipFill>
          <p:spPr bwMode="auto">
            <a:xfrm>
              <a:off x="5661890" y="4966449"/>
              <a:ext cx="295994" cy="295701"/>
            </a:xfrm>
            <a:prstGeom prst="rect">
              <a:avLst/>
            </a:prstGeom>
            <a:noFill/>
            <a:extLst/>
          </p:spPr>
        </p:pic>
      </p:grpSp>
      <p:cxnSp>
        <p:nvCxnSpPr>
          <p:cNvPr id="77" name="直接连接符 76"/>
          <p:cNvCxnSpPr/>
          <p:nvPr/>
        </p:nvCxnSpPr>
        <p:spPr>
          <a:xfrm>
            <a:off x="5182231" y="4734146"/>
            <a:ext cx="0" cy="333375"/>
          </a:xfrm>
          <a:prstGeom prst="line">
            <a:avLst/>
          </a:prstGeom>
          <a:ln w="19050">
            <a:solidFill>
              <a:schemeClr val="accent3">
                <a:lumMod val="65000"/>
              </a:schemeClr>
            </a:solidFill>
            <a:prstDash val="solid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小资线</a:t>
            </a:r>
            <a:r>
              <a:rPr lang="zh-CN" altLang="en-US" dirty="0"/>
              <a:t>上模式业务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148" y="3944190"/>
            <a:ext cx="346027" cy="28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597" y="3961766"/>
            <a:ext cx="347663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38" y="3943532"/>
            <a:ext cx="341313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88" y="4047179"/>
            <a:ext cx="942625" cy="52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871" y="3933056"/>
            <a:ext cx="1658937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77072"/>
            <a:ext cx="1182687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90" y="3258828"/>
            <a:ext cx="1262063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281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929848" y="1760684"/>
            <a:ext cx="2141520" cy="1"/>
          </a:xfrm>
          <a:prstGeom prst="line">
            <a:avLst/>
          </a:prstGeom>
          <a:ln w="19050">
            <a:solidFill>
              <a:schemeClr val="accent3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319776" y="3219456"/>
            <a:ext cx="8115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2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同一用户</a:t>
            </a: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2869768" y="1483903"/>
            <a:ext cx="2145039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1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小</a:t>
            </a:r>
            <a:r>
              <a:rPr lang="zh-CN" altLang="en-US" sz="11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资平台开户、绑卡、充值</a:t>
            </a:r>
          </a:p>
        </p:txBody>
      </p: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3003117" y="1903045"/>
            <a:ext cx="1528829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1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1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小</a:t>
            </a:r>
            <a:r>
              <a:rPr lang="zh-CN" altLang="en-US" sz="11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资网络平台取现</a:t>
            </a:r>
            <a:endParaRPr lang="en-US" altLang="zh-CN" sz="1100" dirty="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24"/>
          <p:cNvSpPr txBox="1">
            <a:spLocks noChangeArrowheads="1"/>
          </p:cNvSpPr>
          <p:nvPr/>
        </p:nvSpPr>
        <p:spPr bwMode="auto">
          <a:xfrm>
            <a:off x="5490991" y="4184793"/>
            <a:ext cx="22277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1200" b="1" dirty="0">
                <a:solidFill>
                  <a:srgbClr val="454545"/>
                </a:solidFill>
                <a:latin typeface="微软雅黑" pitchFamily="34" charset="-122"/>
                <a:ea typeface="微软雅黑" pitchFamily="34" charset="-122"/>
              </a:rPr>
              <a:t>投资人专属资金账户</a:t>
            </a:r>
          </a:p>
        </p:txBody>
      </p:sp>
      <p:sp>
        <p:nvSpPr>
          <p:cNvPr id="14" name="圆角矩形 13"/>
          <p:cNvSpPr/>
          <p:nvPr/>
        </p:nvSpPr>
        <p:spPr bwMode="auto">
          <a:xfrm>
            <a:off x="5254817" y="1035390"/>
            <a:ext cx="2806802" cy="3473730"/>
          </a:xfrm>
          <a:prstGeom prst="roundRect">
            <a:avLst>
              <a:gd name="adj" fmla="val 7184"/>
            </a:avLst>
          </a:prstGeom>
          <a:noFill/>
          <a:ln w="9525">
            <a:solidFill>
              <a:srgbClr val="45454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 smtClean="0">
                <a:solidFill>
                  <a:srgbClr val="FFFFFF"/>
                </a:solidFill>
                <a:ea typeface="宋体" pitchFamily="2" charset="-122"/>
              </a:rPr>
              <a:t>0</a:t>
            </a:r>
            <a:endParaRPr lang="zh-CN" altLang="en-US" sz="1600" dirty="0">
              <a:solidFill>
                <a:srgbClr val="FFFFFF"/>
              </a:solidFill>
              <a:ea typeface="宋体" pitchFamily="2" charset="-122"/>
            </a:endParaRPr>
          </a:p>
        </p:txBody>
      </p:sp>
      <p:grpSp>
        <p:nvGrpSpPr>
          <p:cNvPr id="15" name="组合 37"/>
          <p:cNvGrpSpPr>
            <a:grpSpLocks/>
          </p:cNvGrpSpPr>
          <p:nvPr/>
        </p:nvGrpSpPr>
        <p:grpSpPr bwMode="auto">
          <a:xfrm>
            <a:off x="1241725" y="1593431"/>
            <a:ext cx="1530336" cy="441891"/>
            <a:chOff x="5733481" y="4416941"/>
            <a:chExt cx="1913846" cy="558375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5733481" y="4416941"/>
              <a:ext cx="1764020" cy="558375"/>
            </a:xfrm>
            <a:prstGeom prst="roundRect">
              <a:avLst>
                <a:gd name="adj" fmla="val 11404"/>
              </a:avLst>
            </a:prstGeom>
            <a:solidFill>
              <a:schemeClr val="bg1"/>
            </a:solidFill>
            <a:ln w="9525">
              <a:solidFill>
                <a:srgbClr val="45454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17" name="TextBox 24"/>
            <p:cNvSpPr txBox="1">
              <a:spLocks noChangeArrowheads="1"/>
            </p:cNvSpPr>
            <p:nvPr/>
          </p:nvSpPr>
          <p:spPr bwMode="auto">
            <a:xfrm>
              <a:off x="5955453" y="4431328"/>
              <a:ext cx="1691874" cy="466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buFont typeface="Wingdings" pitchFamily="2" charset="2"/>
                <a:buNone/>
              </a:pPr>
              <a:r>
                <a:rPr lang="zh-CN" altLang="en-US" sz="1200" b="1">
                  <a:solidFill>
                    <a:srgbClr val="454545"/>
                  </a:solidFill>
                  <a:latin typeface="微软雅黑" pitchFamily="34" charset="-122"/>
                  <a:ea typeface="微软雅黑" pitchFamily="34" charset="-122"/>
                </a:rPr>
                <a:t>用户银行账户</a:t>
              </a:r>
            </a:p>
          </p:txBody>
        </p:sp>
      </p:grp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975" y="1744628"/>
            <a:ext cx="255294" cy="166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3"/>
          <p:cNvSpPr txBox="1">
            <a:spLocks noChangeArrowheads="1"/>
          </p:cNvSpPr>
          <p:nvPr/>
        </p:nvSpPr>
        <p:spPr bwMode="auto">
          <a:xfrm>
            <a:off x="6137575" y="2167792"/>
            <a:ext cx="1259354" cy="2688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zh-CN" altLang="en-US" sz="1100" dirty="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"/>
          <p:cNvGrpSpPr>
            <a:grpSpLocks/>
          </p:cNvGrpSpPr>
          <p:nvPr/>
        </p:nvGrpSpPr>
        <p:grpSpPr bwMode="auto">
          <a:xfrm>
            <a:off x="5410629" y="2379314"/>
            <a:ext cx="650357" cy="749360"/>
            <a:chOff x="2119408" y="2468563"/>
            <a:chExt cx="457200" cy="442912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2119408" y="2468563"/>
              <a:ext cx="457200" cy="442912"/>
            </a:xfrm>
            <a:prstGeom prst="roundRect">
              <a:avLst>
                <a:gd name="adj" fmla="val 11404"/>
              </a:avLst>
            </a:prstGeom>
            <a:solidFill>
              <a:schemeClr val="bg1"/>
            </a:solidFill>
            <a:ln w="9525">
              <a:solidFill>
                <a:srgbClr val="45454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srgbClr val="FFFFFF"/>
                </a:solidFill>
                <a:ea typeface="宋体" pitchFamily="2" charset="-122"/>
              </a:endParaRPr>
            </a:p>
          </p:txBody>
        </p:sp>
        <p:pic>
          <p:nvPicPr>
            <p:cNvPr id="22" name="Picture 9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9258" y="2513013"/>
              <a:ext cx="300037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左大括号 22"/>
          <p:cNvSpPr/>
          <p:nvPr/>
        </p:nvSpPr>
        <p:spPr>
          <a:xfrm>
            <a:off x="6172838" y="1448780"/>
            <a:ext cx="227058" cy="2478296"/>
          </a:xfrm>
          <a:prstGeom prst="lef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宋体" pitchFamily="2" charset="-122"/>
            </a:endParaRPr>
          </a:p>
        </p:txBody>
      </p:sp>
      <p:grpSp>
        <p:nvGrpSpPr>
          <p:cNvPr id="24" name="组合 3"/>
          <p:cNvGrpSpPr>
            <a:grpSpLocks/>
          </p:cNvGrpSpPr>
          <p:nvPr/>
        </p:nvGrpSpPr>
        <p:grpSpPr bwMode="auto">
          <a:xfrm>
            <a:off x="6438543" y="1516236"/>
            <a:ext cx="1290731" cy="585271"/>
            <a:chOff x="4724396" y="2330450"/>
            <a:chExt cx="1436313" cy="601057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4724396" y="2330450"/>
              <a:ext cx="1385526" cy="561709"/>
            </a:xfrm>
            <a:prstGeom prst="roundRect">
              <a:avLst>
                <a:gd name="adj" fmla="val 7184"/>
              </a:avLst>
            </a:prstGeom>
            <a:noFill/>
            <a:ln w="9525">
              <a:solidFill>
                <a:srgbClr val="45454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044986" y="2457390"/>
              <a:ext cx="1115723" cy="47411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200" b="1" dirty="0" smtClean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小资专属</a:t>
              </a:r>
              <a:endParaRPr lang="en-US" altLang="zh-CN" sz="12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zh-CN" altLang="en-US" sz="1200" b="1" dirty="0" smtClean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账户</a:t>
              </a:r>
              <a:endParaRPr lang="zh-CN" altLang="en-US" sz="12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Picture 31" descr="C:\Documents and Settings\Administrator\Local Settings\Temporary Internet Files\Content.IE5\YH6XOXMJ\MC900339150[1].wmf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/>
            </a:blip>
            <a:srcRect/>
            <a:stretch>
              <a:fillRect/>
            </a:stretch>
          </p:blipFill>
          <p:spPr bwMode="auto">
            <a:xfrm>
              <a:off x="4828045" y="2457413"/>
              <a:ext cx="295893" cy="295641"/>
            </a:xfrm>
            <a:prstGeom prst="rect">
              <a:avLst/>
            </a:prstGeom>
            <a:noFill/>
            <a:extLst/>
          </p:spPr>
        </p:pic>
      </p:grpSp>
      <p:grpSp>
        <p:nvGrpSpPr>
          <p:cNvPr id="28" name="组合 65"/>
          <p:cNvGrpSpPr>
            <a:grpSpLocks/>
          </p:cNvGrpSpPr>
          <p:nvPr/>
        </p:nvGrpSpPr>
        <p:grpSpPr bwMode="auto">
          <a:xfrm>
            <a:off x="6415097" y="2521122"/>
            <a:ext cx="1290731" cy="546956"/>
            <a:chOff x="4724396" y="2330450"/>
            <a:chExt cx="1436313" cy="561709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4724396" y="2330450"/>
              <a:ext cx="1385526" cy="561709"/>
            </a:xfrm>
            <a:prstGeom prst="roundRect">
              <a:avLst>
                <a:gd name="adj" fmla="val 7184"/>
              </a:avLst>
            </a:prstGeom>
            <a:noFill/>
            <a:ln w="9525">
              <a:solidFill>
                <a:srgbClr val="45454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044987" y="2457390"/>
              <a:ext cx="1115722" cy="28447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专属账户</a:t>
              </a:r>
              <a:r>
                <a:rPr lang="en-US" altLang="zh-CN" sz="1200" b="1" dirty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2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1" name="Picture 31" descr="C:\Documents and Settings\Administrator\Local Settings\Temporary Internet Files\Content.IE5\YH6XOXMJ\MC900339150[1].wmf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/>
            </a:blip>
            <a:srcRect/>
            <a:stretch>
              <a:fillRect/>
            </a:stretch>
          </p:blipFill>
          <p:spPr bwMode="auto">
            <a:xfrm>
              <a:off x="4828045" y="2457413"/>
              <a:ext cx="295893" cy="295641"/>
            </a:xfrm>
            <a:prstGeom prst="rect">
              <a:avLst/>
            </a:prstGeom>
            <a:noFill/>
            <a:extLst/>
          </p:spPr>
        </p:pic>
      </p:grpSp>
      <p:grpSp>
        <p:nvGrpSpPr>
          <p:cNvPr id="32" name="组合 74"/>
          <p:cNvGrpSpPr>
            <a:grpSpLocks/>
          </p:cNvGrpSpPr>
          <p:nvPr/>
        </p:nvGrpSpPr>
        <p:grpSpPr bwMode="auto">
          <a:xfrm>
            <a:off x="6415097" y="3500609"/>
            <a:ext cx="1290731" cy="546956"/>
            <a:chOff x="4724396" y="2330450"/>
            <a:chExt cx="1436313" cy="561709"/>
          </a:xfrm>
        </p:grpSpPr>
        <p:sp>
          <p:nvSpPr>
            <p:cNvPr id="33" name="圆角矩形 32"/>
            <p:cNvSpPr/>
            <p:nvPr/>
          </p:nvSpPr>
          <p:spPr bwMode="auto">
            <a:xfrm>
              <a:off x="4724396" y="2330450"/>
              <a:ext cx="1385526" cy="561709"/>
            </a:xfrm>
            <a:prstGeom prst="roundRect">
              <a:avLst>
                <a:gd name="adj" fmla="val 7184"/>
              </a:avLst>
            </a:prstGeom>
            <a:noFill/>
            <a:ln w="9525">
              <a:solidFill>
                <a:srgbClr val="45454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044987" y="2457390"/>
              <a:ext cx="1115722" cy="28447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专属账户</a:t>
              </a:r>
              <a:r>
                <a:rPr lang="en-US" altLang="zh-CN" sz="1200" b="1" dirty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2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Picture 31" descr="C:\Documents and Settings\Administrator\Local Settings\Temporary Internet Files\Content.IE5\YH6XOXMJ\MC900339150[1].wmf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/>
            </a:blip>
            <a:srcRect/>
            <a:stretch>
              <a:fillRect/>
            </a:stretch>
          </p:blipFill>
          <p:spPr bwMode="auto">
            <a:xfrm>
              <a:off x="4828045" y="2457413"/>
              <a:ext cx="295893" cy="295641"/>
            </a:xfrm>
            <a:prstGeom prst="rect">
              <a:avLst/>
            </a:prstGeom>
            <a:noFill/>
            <a:extLst/>
          </p:spPr>
        </p:pic>
      </p:grpSp>
      <p:grpSp>
        <p:nvGrpSpPr>
          <p:cNvPr id="36" name="组合 37"/>
          <p:cNvGrpSpPr>
            <a:grpSpLocks/>
          </p:cNvGrpSpPr>
          <p:nvPr/>
        </p:nvGrpSpPr>
        <p:grpSpPr bwMode="auto">
          <a:xfrm>
            <a:off x="1241725" y="2636418"/>
            <a:ext cx="1530336" cy="441891"/>
            <a:chOff x="5733481" y="4416941"/>
            <a:chExt cx="1913846" cy="558375"/>
          </a:xfrm>
        </p:grpSpPr>
        <p:sp>
          <p:nvSpPr>
            <p:cNvPr id="37" name="圆角矩形 36"/>
            <p:cNvSpPr/>
            <p:nvPr/>
          </p:nvSpPr>
          <p:spPr bwMode="auto">
            <a:xfrm>
              <a:off x="5733481" y="4416941"/>
              <a:ext cx="1764020" cy="558375"/>
            </a:xfrm>
            <a:prstGeom prst="roundRect">
              <a:avLst>
                <a:gd name="adj" fmla="val 11404"/>
              </a:avLst>
            </a:prstGeom>
            <a:solidFill>
              <a:schemeClr val="bg1"/>
            </a:solidFill>
            <a:ln w="9525">
              <a:solidFill>
                <a:srgbClr val="45454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38" name="TextBox 24"/>
            <p:cNvSpPr txBox="1">
              <a:spLocks noChangeArrowheads="1"/>
            </p:cNvSpPr>
            <p:nvPr/>
          </p:nvSpPr>
          <p:spPr bwMode="auto">
            <a:xfrm>
              <a:off x="5955453" y="4431328"/>
              <a:ext cx="1691874" cy="466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buFont typeface="Wingdings" pitchFamily="2" charset="2"/>
                <a:buNone/>
              </a:pPr>
              <a:r>
                <a:rPr lang="zh-CN" altLang="en-US" sz="1200" b="1">
                  <a:solidFill>
                    <a:srgbClr val="454545"/>
                  </a:solidFill>
                  <a:latin typeface="微软雅黑" pitchFamily="34" charset="-122"/>
                  <a:ea typeface="微软雅黑" pitchFamily="34" charset="-122"/>
                </a:rPr>
                <a:t>用户银行账户</a:t>
              </a:r>
            </a:p>
          </p:txBody>
        </p:sp>
      </p:grp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3"/>
          <a:stretch>
            <a:fillRect/>
          </a:stretch>
        </p:blipFill>
        <p:spPr bwMode="auto">
          <a:xfrm>
            <a:off x="1345767" y="2785775"/>
            <a:ext cx="245310" cy="15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" name="直接连接符 39"/>
          <p:cNvCxnSpPr/>
          <p:nvPr/>
        </p:nvCxnSpPr>
        <p:spPr>
          <a:xfrm>
            <a:off x="3000186" y="2740172"/>
            <a:ext cx="2047669" cy="1"/>
          </a:xfrm>
          <a:prstGeom prst="line">
            <a:avLst/>
          </a:prstGeom>
          <a:ln w="19050">
            <a:solidFill>
              <a:schemeClr val="accent3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13"/>
          <p:cNvSpPr txBox="1">
            <a:spLocks noChangeArrowheads="1"/>
          </p:cNvSpPr>
          <p:nvPr/>
        </p:nvSpPr>
        <p:spPr bwMode="auto">
          <a:xfrm>
            <a:off x="2859510" y="2879358"/>
            <a:ext cx="1507515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1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在商户</a:t>
            </a:r>
            <a:r>
              <a:rPr lang="en-US" altLang="zh-CN" sz="11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1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平台取现</a:t>
            </a:r>
            <a:endParaRPr lang="en-US" altLang="zh-CN" sz="1100" dirty="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13"/>
          <p:cNvSpPr txBox="1">
            <a:spLocks noChangeArrowheads="1"/>
          </p:cNvSpPr>
          <p:nvPr/>
        </p:nvSpPr>
        <p:spPr bwMode="auto">
          <a:xfrm>
            <a:off x="2869768" y="2466608"/>
            <a:ext cx="2145035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1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在商户</a:t>
            </a:r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1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平台开户、绑卡、充值</a:t>
            </a:r>
          </a:p>
        </p:txBody>
      </p:sp>
      <p:cxnSp>
        <p:nvCxnSpPr>
          <p:cNvPr id="46" name="直接箭头连接符 45"/>
          <p:cNvCxnSpPr>
            <a:stCxn id="25" idx="2"/>
          </p:cNvCxnSpPr>
          <p:nvPr/>
        </p:nvCxnSpPr>
        <p:spPr>
          <a:xfrm>
            <a:off x="7061089" y="2063191"/>
            <a:ext cx="14295" cy="55117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乘号 46"/>
          <p:cNvSpPr/>
          <p:nvPr/>
        </p:nvSpPr>
        <p:spPr>
          <a:xfrm>
            <a:off x="6898413" y="2136254"/>
            <a:ext cx="353941" cy="327216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7085697" y="3047120"/>
            <a:ext cx="0" cy="543555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乘号 48"/>
          <p:cNvSpPr/>
          <p:nvPr/>
        </p:nvSpPr>
        <p:spPr>
          <a:xfrm>
            <a:off x="6918359" y="3128675"/>
            <a:ext cx="353941" cy="32512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/>
          </a:p>
        </p:txBody>
      </p: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1121643" y="5013176"/>
            <a:ext cx="6816045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对同一个用户进行多个商户的专属账户开户，每个专属账户的绑卡信息、交易记录和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余额相互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隔离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在同一商户下，同一用户只能开立一个实名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账户。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2581" y="116632"/>
            <a:ext cx="7772400" cy="78296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不同网络平台的银联账户必须严格分离</a:t>
            </a:r>
            <a:endParaRPr lang="zh-CN" altLang="en-US" sz="3200" b="1" dirty="0"/>
          </a:p>
        </p:txBody>
      </p:sp>
      <p:cxnSp>
        <p:nvCxnSpPr>
          <p:cNvPr id="55" name="直接连接符 54"/>
          <p:cNvCxnSpPr/>
          <p:nvPr/>
        </p:nvCxnSpPr>
        <p:spPr>
          <a:xfrm>
            <a:off x="556004" y="4599130"/>
            <a:ext cx="7104185" cy="0"/>
          </a:xfrm>
          <a:prstGeom prst="line">
            <a:avLst/>
          </a:prstGeom>
          <a:ln w="6350" cmpd="sng">
            <a:solidFill>
              <a:srgbClr val="D2D4FE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2792297" y="1871522"/>
            <a:ext cx="2208334" cy="0"/>
          </a:xfrm>
          <a:prstGeom prst="line">
            <a:avLst/>
          </a:prstGeom>
          <a:ln w="19050">
            <a:solidFill>
              <a:schemeClr val="accent3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2785648" y="2870938"/>
            <a:ext cx="2208334" cy="0"/>
          </a:xfrm>
          <a:prstGeom prst="line">
            <a:avLst/>
          </a:prstGeom>
          <a:ln w="19050">
            <a:solidFill>
              <a:schemeClr val="accent3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37"/>
          <p:cNvGrpSpPr>
            <a:grpSpLocks/>
          </p:cNvGrpSpPr>
          <p:nvPr/>
        </p:nvGrpSpPr>
        <p:grpSpPr bwMode="auto">
          <a:xfrm>
            <a:off x="1259632" y="3644530"/>
            <a:ext cx="1530336" cy="441891"/>
            <a:chOff x="5733481" y="4416941"/>
            <a:chExt cx="1913846" cy="558375"/>
          </a:xfrm>
        </p:grpSpPr>
        <p:sp>
          <p:nvSpPr>
            <p:cNvPr id="54" name="圆角矩形 53"/>
            <p:cNvSpPr/>
            <p:nvPr/>
          </p:nvSpPr>
          <p:spPr bwMode="auto">
            <a:xfrm>
              <a:off x="5733481" y="4416941"/>
              <a:ext cx="1764020" cy="558375"/>
            </a:xfrm>
            <a:prstGeom prst="roundRect">
              <a:avLst>
                <a:gd name="adj" fmla="val 11404"/>
              </a:avLst>
            </a:prstGeom>
            <a:solidFill>
              <a:schemeClr val="bg1"/>
            </a:solidFill>
            <a:ln w="9525">
              <a:solidFill>
                <a:srgbClr val="45454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56" name="TextBox 24"/>
            <p:cNvSpPr txBox="1">
              <a:spLocks noChangeArrowheads="1"/>
            </p:cNvSpPr>
            <p:nvPr/>
          </p:nvSpPr>
          <p:spPr bwMode="auto">
            <a:xfrm>
              <a:off x="5955453" y="4431328"/>
              <a:ext cx="1691874" cy="466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buFont typeface="Wingdings" pitchFamily="2" charset="2"/>
                <a:buNone/>
              </a:pPr>
              <a:r>
                <a:rPr lang="zh-CN" altLang="en-US" sz="1200" b="1">
                  <a:solidFill>
                    <a:srgbClr val="454545"/>
                  </a:solidFill>
                  <a:latin typeface="微软雅黑" pitchFamily="34" charset="-122"/>
                  <a:ea typeface="微软雅黑" pitchFamily="34" charset="-122"/>
                </a:rPr>
                <a:t>用户银行账户</a:t>
              </a:r>
            </a:p>
          </p:txBody>
        </p:sp>
      </p:grpSp>
      <p:sp>
        <p:nvSpPr>
          <p:cNvPr id="58" name="TextBox 13"/>
          <p:cNvSpPr txBox="1">
            <a:spLocks noChangeArrowheads="1"/>
          </p:cNvSpPr>
          <p:nvPr/>
        </p:nvSpPr>
        <p:spPr bwMode="auto">
          <a:xfrm>
            <a:off x="2877417" y="3887470"/>
            <a:ext cx="1507515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1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在商户</a:t>
            </a:r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1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平台取现</a:t>
            </a:r>
            <a:endParaRPr lang="en-US" altLang="zh-CN" sz="1100" dirty="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13"/>
          <p:cNvSpPr txBox="1">
            <a:spLocks noChangeArrowheads="1"/>
          </p:cNvSpPr>
          <p:nvPr/>
        </p:nvSpPr>
        <p:spPr bwMode="auto">
          <a:xfrm>
            <a:off x="2887675" y="3474720"/>
            <a:ext cx="2145035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1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在商户</a:t>
            </a:r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1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平台开户、绑卡、充值</a:t>
            </a:r>
          </a:p>
        </p:txBody>
      </p:sp>
      <p:cxnSp>
        <p:nvCxnSpPr>
          <p:cNvPr id="60" name="直接连接符 59"/>
          <p:cNvCxnSpPr/>
          <p:nvPr/>
        </p:nvCxnSpPr>
        <p:spPr>
          <a:xfrm flipH="1">
            <a:off x="2803555" y="3879050"/>
            <a:ext cx="2208334" cy="0"/>
          </a:xfrm>
          <a:prstGeom prst="line">
            <a:avLst/>
          </a:prstGeom>
          <a:ln w="19050">
            <a:solidFill>
              <a:schemeClr val="accent3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2915816" y="3789039"/>
            <a:ext cx="2047669" cy="1"/>
          </a:xfrm>
          <a:prstGeom prst="line">
            <a:avLst/>
          </a:prstGeom>
          <a:ln w="19050">
            <a:solidFill>
              <a:schemeClr val="accent3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60" y="3736330"/>
            <a:ext cx="330612" cy="2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94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373889" y="1714267"/>
            <a:ext cx="8352419" cy="4090997"/>
            <a:chOff x="45006" y="1673805"/>
            <a:chExt cx="8280920" cy="3960961"/>
          </a:xfrm>
        </p:grpSpPr>
        <p:grpSp>
          <p:nvGrpSpPr>
            <p:cNvPr id="3" name="Group 6"/>
            <p:cNvGrpSpPr/>
            <p:nvPr/>
          </p:nvGrpSpPr>
          <p:grpSpPr>
            <a:xfrm>
              <a:off x="136726" y="1818272"/>
              <a:ext cx="8059479" cy="3227844"/>
              <a:chOff x="413436" y="1636576"/>
              <a:chExt cx="9440515" cy="3781935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413436" y="1636576"/>
                <a:ext cx="1790234" cy="16225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6109" tIns="38049" rIns="38049" bIns="7610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210">
                  <a:defRPr/>
                </a:pPr>
                <a:r>
                  <a:rPr lang="zh-CN" altLang="en-US" sz="2000" spc="-40" dirty="0" smtClean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微软雅黑" pitchFamily="34" charset="-122"/>
                    <a:ea typeface="微软雅黑" pitchFamily="34" charset="-122"/>
                    <a:cs typeface="Segoe UI" pitchFamily="34" charset="0"/>
                  </a:rPr>
                  <a:t>实名认证</a:t>
                </a:r>
                <a:endParaRPr lang="en-US" sz="2000" spc="-4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  <a:cs typeface="Segoe UI" pitchFamily="34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13436" y="3396966"/>
                <a:ext cx="1790234" cy="202154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6109" tIns="38049" rIns="38049" bIns="761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lvl="0" indent="-1714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zh-CN" altLang="en-US" sz="1200" dirty="0">
                    <a:latin typeface="微软雅黑" pitchFamily="34" charset="-122"/>
                    <a:ea typeface="微软雅黑" pitchFamily="34" charset="-122"/>
                  </a:rPr>
                  <a:t>通过实名认证、银行卡鉴权和手机号验证的用户才能开立</a:t>
                </a:r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账户。</a:t>
                </a:r>
                <a:endParaRPr lang="en-US" altLang="zh-CN" sz="12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171450" lvl="0" indent="-1714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zh-CN" altLang="en-US" sz="1200" dirty="0">
                    <a:latin typeface="微软雅黑" pitchFamily="34" charset="-122"/>
                    <a:ea typeface="微软雅黑" pitchFamily="34" charset="-122"/>
                  </a:rPr>
                  <a:t>资金进出遵循同名卡</a:t>
                </a:r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原则。</a:t>
                </a:r>
                <a:endParaRPr lang="zh-CN" altLang="en-US" sz="1200" dirty="0"/>
              </a:p>
            </p:txBody>
          </p:sp>
          <p:sp>
            <p:nvSpPr>
              <p:cNvPr id="6" name="Rectangle 7"/>
              <p:cNvSpPr/>
              <p:nvPr/>
            </p:nvSpPr>
            <p:spPr bwMode="auto">
              <a:xfrm>
                <a:off x="4238577" y="1636576"/>
                <a:ext cx="1790234" cy="1622556"/>
              </a:xfrm>
              <a:prstGeom prst="rect">
                <a:avLst/>
              </a:prstGeom>
              <a:solidFill>
                <a:srgbClr val="00B0F0"/>
              </a:solidFill>
              <a:effectLst/>
            </p:spPr>
            <p:txBody>
              <a:bodyPr lIns="114164" tIns="114164" rIns="114164" bIns="152217" anchor="ctr" anchorCtr="0">
                <a:noAutofit/>
              </a:bodyPr>
              <a:lstStyle/>
              <a:p>
                <a:pPr algn="ctr" defTabSz="913210">
                  <a:defRPr/>
                </a:pPr>
                <a:r>
                  <a:rPr lang="zh-CN" altLang="en-US" sz="2000" spc="-40" dirty="0" smtClean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微软雅黑" pitchFamily="34" charset="-122"/>
                    <a:ea typeface="微软雅黑" pitchFamily="34" charset="-122"/>
                    <a:cs typeface="Segoe UI" pitchFamily="34" charset="0"/>
                  </a:rPr>
                  <a:t>密码验证</a:t>
                </a:r>
                <a:endParaRPr lang="en-US" sz="2000" spc="-4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  <a:cs typeface="Segoe UI" pitchFamily="34" charset="0"/>
                </a:endParaRPr>
              </a:p>
            </p:txBody>
          </p:sp>
          <p:sp>
            <p:nvSpPr>
              <p:cNvPr id="7" name="Rectangle 8"/>
              <p:cNvSpPr/>
              <p:nvPr/>
            </p:nvSpPr>
            <p:spPr>
              <a:xfrm>
                <a:off x="4238577" y="3396966"/>
                <a:ext cx="1790234" cy="20215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effectLst/>
            </p:spPr>
            <p:txBody>
              <a:bodyPr lIns="114164" tIns="114164" rIns="114164" bIns="152217" anchor="t" anchorCtr="0">
                <a:noAutofit/>
              </a:bodyPr>
              <a:lstStyle/>
              <a:p>
                <a:pPr marL="171450" lvl="0" indent="-1714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zh-CN" altLang="en-US" sz="1200" dirty="0">
                    <a:latin typeface="微软雅黑" pitchFamily="34" charset="-122"/>
                    <a:ea typeface="微软雅黑" pitchFamily="34" charset="-122"/>
                  </a:rPr>
                  <a:t>交易需验证账户密码，由用户确认或</a:t>
                </a:r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授权。</a:t>
                </a:r>
                <a:endParaRPr lang="zh-CN" altLang="en-US" sz="1200" dirty="0"/>
              </a:p>
            </p:txBody>
          </p:sp>
          <p:sp>
            <p:nvSpPr>
              <p:cNvPr id="8" name="Rectangle 11"/>
              <p:cNvSpPr/>
              <p:nvPr/>
            </p:nvSpPr>
            <p:spPr bwMode="auto">
              <a:xfrm>
                <a:off x="6151147" y="1636576"/>
                <a:ext cx="1790234" cy="16225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6109" tIns="38049" rIns="38049" bIns="7610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210">
                  <a:defRPr/>
                </a:pPr>
                <a:r>
                  <a:rPr lang="zh-CN" altLang="en-US" sz="2000" spc="-40" dirty="0" smtClean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微软雅黑" pitchFamily="34" charset="-122"/>
                    <a:ea typeface="微软雅黑" pitchFamily="34" charset="-122"/>
                    <a:cs typeface="Segoe UI" pitchFamily="34" charset="0"/>
                  </a:rPr>
                  <a:t>短信提醒</a:t>
                </a:r>
                <a:endParaRPr lang="en-US" sz="2000" spc="-4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  <a:cs typeface="Segoe UI" pitchFamily="34" charset="0"/>
                </a:endParaRPr>
              </a:p>
            </p:txBody>
          </p:sp>
          <p:sp>
            <p:nvSpPr>
              <p:cNvPr id="9" name="Rectangle 12"/>
              <p:cNvSpPr/>
              <p:nvPr/>
            </p:nvSpPr>
            <p:spPr>
              <a:xfrm>
                <a:off x="6151147" y="3396966"/>
                <a:ext cx="1790234" cy="202154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6109" tIns="38049" rIns="38049" bIns="761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lvl="0" indent="-171450" algn="ctr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zh-CN" altLang="en-US" sz="1200" dirty="0">
                    <a:latin typeface="微软雅黑" pitchFamily="34" charset="-122"/>
                    <a:ea typeface="微软雅黑" pitchFamily="34" charset="-122"/>
                  </a:rPr>
                  <a:t>账户资金变动时，实时短信通知</a:t>
                </a:r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用户。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Rectangle 15"/>
              <p:cNvSpPr/>
              <p:nvPr/>
            </p:nvSpPr>
            <p:spPr bwMode="auto">
              <a:xfrm>
                <a:off x="2326006" y="1636576"/>
                <a:ext cx="1790234" cy="1622556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6109" tIns="38049" rIns="38049" bIns="7610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210">
                  <a:defRPr/>
                </a:pPr>
                <a:r>
                  <a:rPr lang="zh-CN" altLang="en-US" sz="2000" spc="-40" dirty="0" smtClean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微软雅黑" pitchFamily="34" charset="-122"/>
                    <a:ea typeface="微软雅黑" pitchFamily="34" charset="-122"/>
                    <a:cs typeface="Segoe UI" pitchFamily="34" charset="0"/>
                  </a:rPr>
                  <a:t>专属账户</a:t>
                </a:r>
                <a:endParaRPr lang="en-US" sz="2000" spc="-4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  <a:cs typeface="Segoe UI" pitchFamily="34" charset="0"/>
                </a:endParaRPr>
              </a:p>
            </p:txBody>
          </p:sp>
          <p:sp>
            <p:nvSpPr>
              <p:cNvPr id="11" name="Rectangle 16"/>
              <p:cNvSpPr/>
              <p:nvPr/>
            </p:nvSpPr>
            <p:spPr>
              <a:xfrm>
                <a:off x="2326006" y="3396965"/>
                <a:ext cx="1790234" cy="20215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6109" tIns="38049" rIns="38049" bIns="761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lvl="0" indent="-1714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专户</a:t>
                </a:r>
                <a:r>
                  <a:rPr lang="zh-CN" altLang="zh-CN" sz="1200" dirty="0" smtClean="0">
                    <a:latin typeface="微软雅黑" pitchFamily="34" charset="-122"/>
                    <a:ea typeface="微软雅黑" pitchFamily="34" charset="-122"/>
                  </a:rPr>
                  <a:t>专款专用</a:t>
                </a:r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，</a:t>
                </a:r>
                <a:r>
                  <a:rPr lang="zh-CN" altLang="zh-CN" sz="1200" dirty="0" smtClean="0">
                    <a:latin typeface="微软雅黑" pitchFamily="34" charset="-122"/>
                    <a:ea typeface="微软雅黑" pitchFamily="34" charset="-122"/>
                  </a:rPr>
                  <a:t>不能用</a:t>
                </a:r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于</a:t>
                </a:r>
                <a:r>
                  <a:rPr lang="zh-CN" altLang="zh-CN" sz="1200" dirty="0" smtClean="0">
                    <a:latin typeface="微软雅黑" pitchFamily="34" charset="-122"/>
                    <a:ea typeface="微软雅黑" pitchFamily="34" charset="-122"/>
                  </a:rPr>
                  <a:t>其他商户的交易</a:t>
                </a:r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。</a:t>
                </a:r>
                <a:endParaRPr lang="en-US" altLang="zh-CN" sz="12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171450" lvl="0" indent="-1714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账户</a:t>
                </a:r>
                <a:r>
                  <a:rPr lang="zh-CN" altLang="en-US" sz="1200" dirty="0">
                    <a:latin typeface="微软雅黑" pitchFamily="34" charset="-122"/>
                    <a:ea typeface="微软雅黑" pitchFamily="34" charset="-122"/>
                  </a:rPr>
                  <a:t>信息和余额独立</a:t>
                </a:r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记录。</a:t>
                </a:r>
                <a:endParaRPr lang="zh-CN" altLang="en-US" sz="1200" dirty="0"/>
              </a:p>
            </p:txBody>
          </p:sp>
          <p:sp>
            <p:nvSpPr>
              <p:cNvPr id="12" name="Rectangle 19"/>
              <p:cNvSpPr/>
              <p:nvPr/>
            </p:nvSpPr>
            <p:spPr bwMode="auto">
              <a:xfrm>
                <a:off x="8063717" y="1636576"/>
                <a:ext cx="1790234" cy="1622556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6109" tIns="38049" rIns="38049" bIns="7610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210">
                  <a:defRPr/>
                </a:pPr>
                <a:r>
                  <a:rPr lang="zh-CN" altLang="en-US" sz="2000" spc="-40" dirty="0" smtClean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微软雅黑" pitchFamily="34" charset="-122"/>
                    <a:ea typeface="微软雅黑" pitchFamily="34" charset="-122"/>
                    <a:cs typeface="Segoe UI" pitchFamily="34" charset="0"/>
                  </a:rPr>
                  <a:t>订单匹配</a:t>
                </a:r>
                <a:endParaRPr lang="en-US" sz="2000" spc="-4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微软雅黑" pitchFamily="34" charset="-122"/>
                  <a:ea typeface="微软雅黑" pitchFamily="34" charset="-122"/>
                  <a:cs typeface="Segoe UI" pitchFamily="34" charset="0"/>
                </a:endParaRPr>
              </a:p>
            </p:txBody>
          </p:sp>
          <p:sp>
            <p:nvSpPr>
              <p:cNvPr id="13" name="Rectangle 20"/>
              <p:cNvSpPr/>
              <p:nvPr/>
            </p:nvSpPr>
            <p:spPr>
              <a:xfrm>
                <a:off x="8063717" y="3396966"/>
                <a:ext cx="1790234" cy="20215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6109" tIns="38049" rIns="38049" bIns="761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lvl="0" indent="-1714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zh-CN" altLang="en-US" sz="1200" dirty="0">
                    <a:latin typeface="微软雅黑" pitchFamily="34" charset="-122"/>
                    <a:ea typeface="微软雅黑" pitchFamily="34" charset="-122"/>
                  </a:rPr>
                  <a:t>账户资金划拨时，根据原订单进行定向定额的资金划拨</a:t>
                </a:r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操作。</a:t>
                </a:r>
                <a:endParaRPr lang="en-US" altLang="zh-CN" sz="12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marL="171450" lvl="0" indent="-1714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到期资金赎回遵循原订单信息原则。</a:t>
                </a:r>
                <a:endParaRPr lang="zh-CN" altLang="en-US" sz="1200" dirty="0"/>
              </a:p>
            </p:txBody>
          </p:sp>
        </p:grpSp>
        <p:sp>
          <p:nvSpPr>
            <p:cNvPr id="23" name="Rectangle 44"/>
            <p:cNvSpPr/>
            <p:nvPr/>
          </p:nvSpPr>
          <p:spPr bwMode="auto">
            <a:xfrm>
              <a:off x="45006" y="5212406"/>
              <a:ext cx="8280920" cy="422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noFill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071" tIns="34246" rIns="57071" bIns="684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4658"/>
              <a:endParaRPr lang="en-US" sz="24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45"/>
            <p:cNvSpPr/>
            <p:nvPr/>
          </p:nvSpPr>
          <p:spPr bwMode="auto">
            <a:xfrm>
              <a:off x="45006" y="1673805"/>
              <a:ext cx="8280919" cy="3960961"/>
            </a:xfrm>
            <a:prstGeom prst="rect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071" tIns="28535" rIns="28535" bIns="57071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0567" fontAlgn="base">
                <a:spcBef>
                  <a:spcPct val="0"/>
                </a:spcBef>
                <a:spcAft>
                  <a:spcPct val="0"/>
                </a:spcAft>
              </a:pPr>
              <a:endParaRPr lang="en-US" sz="1200" spc="-3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6" name="标题 1"/>
          <p:cNvSpPr txBox="1">
            <a:spLocks/>
          </p:cNvSpPr>
          <p:nvPr/>
        </p:nvSpPr>
        <p:spPr>
          <a:xfrm>
            <a:off x="466401" y="476672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第三</a:t>
            </a:r>
            <a:r>
              <a:rPr lang="zh-CN" altLang="en-US" dirty="0" smtClean="0"/>
              <a:t>方监管体系包括的功能：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87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3287289" y="2262677"/>
            <a:ext cx="984738" cy="0"/>
          </a:xfrm>
          <a:prstGeom prst="line">
            <a:avLst/>
          </a:prstGeom>
          <a:ln w="127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705174" y="2438890"/>
            <a:ext cx="984738" cy="0"/>
          </a:xfrm>
          <a:prstGeom prst="line">
            <a:avLst/>
          </a:prstGeom>
          <a:ln w="127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771914" y="1583796"/>
            <a:ext cx="745587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托管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账户 </a:t>
            </a:r>
            <a:r>
              <a:rPr lang="zh-CN" altLang="en-US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能帮助</a:t>
            </a: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小资网络平台 管理</a:t>
            </a:r>
            <a:r>
              <a:rPr lang="zh-CN" altLang="en-US" b="1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用户及商家</a:t>
            </a: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的账户资金，</a:t>
            </a:r>
            <a:r>
              <a:rPr lang="zh-CN" altLang="en-US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并提供收款 、</a:t>
            </a: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付款和账户</a:t>
            </a:r>
            <a:r>
              <a:rPr lang="zh-CN" altLang="en-US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内资金划拨等功能</a:t>
            </a: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，加强</a:t>
            </a:r>
            <a:r>
              <a:rPr lang="zh-CN" altLang="en-US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账户</a:t>
            </a: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资金的安全管理。</a:t>
            </a:r>
            <a:endParaRPr lang="en-US" altLang="zh-CN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" name="组合 54"/>
          <p:cNvGrpSpPr>
            <a:grpSpLocks/>
          </p:cNvGrpSpPr>
          <p:nvPr/>
        </p:nvGrpSpPr>
        <p:grpSpPr bwMode="auto">
          <a:xfrm>
            <a:off x="868629" y="2564315"/>
            <a:ext cx="3593123" cy="3441700"/>
            <a:chOff x="-12700" y="1395413"/>
            <a:chExt cx="4751388" cy="5462587"/>
          </a:xfrm>
        </p:grpSpPr>
        <p:grpSp>
          <p:nvGrpSpPr>
            <p:cNvPr id="26" name="Group 234"/>
            <p:cNvGrpSpPr>
              <a:grpSpLocks/>
            </p:cNvGrpSpPr>
            <p:nvPr/>
          </p:nvGrpSpPr>
          <p:grpSpPr bwMode="auto">
            <a:xfrm>
              <a:off x="0" y="2257425"/>
              <a:ext cx="4738688" cy="4600575"/>
              <a:chOff x="-9" y="1395"/>
              <a:chExt cx="2985" cy="2898"/>
            </a:xfrm>
          </p:grpSpPr>
          <p:pic>
            <p:nvPicPr>
              <p:cNvPr id="30" name="Picture 213" descr="pan0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681" r="2339"/>
              <a:stretch>
                <a:fillRect/>
              </a:stretch>
            </p:blipFill>
            <p:spPr bwMode="gray">
              <a:xfrm>
                <a:off x="0" y="1395"/>
                <a:ext cx="2976" cy="28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Freeform 209"/>
              <p:cNvSpPr>
                <a:spLocks/>
              </p:cNvSpPr>
              <p:nvPr/>
            </p:nvSpPr>
            <p:spPr bwMode="gray">
              <a:xfrm>
                <a:off x="-9" y="1493"/>
                <a:ext cx="2841" cy="2599"/>
              </a:xfrm>
              <a:custGeom>
                <a:avLst/>
                <a:gdLst>
                  <a:gd name="T0" fmla="*/ 0 w 2841"/>
                  <a:gd name="T1" fmla="*/ 18 h 2599"/>
                  <a:gd name="T2" fmla="*/ 2841 w 2841"/>
                  <a:gd name="T3" fmla="*/ 0 h 2599"/>
                  <a:gd name="T4" fmla="*/ 1294 w 2841"/>
                  <a:gd name="T5" fmla="*/ 2597 h 2599"/>
                  <a:gd name="T6" fmla="*/ 2 w 2841"/>
                  <a:gd name="T7" fmla="*/ 2599 h 2599"/>
                  <a:gd name="T8" fmla="*/ 0 w 2841"/>
                  <a:gd name="T9" fmla="*/ 18 h 2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41" h="2599">
                    <a:moveTo>
                      <a:pt x="0" y="18"/>
                    </a:moveTo>
                    <a:lnTo>
                      <a:pt x="2841" y="0"/>
                    </a:lnTo>
                    <a:lnTo>
                      <a:pt x="1294" y="2597"/>
                    </a:lnTo>
                    <a:lnTo>
                      <a:pt x="2" y="2599"/>
                    </a:lnTo>
                    <a:lnTo>
                      <a:pt x="0" y="18"/>
                    </a:lnTo>
                    <a:close/>
                  </a:path>
                </a:pathLst>
              </a:custGeom>
              <a:blipFill dpi="0" rotWithShape="1">
                <a:blip r:embed="rId3" cstate="print"/>
                <a:srcRect/>
                <a:stretch>
                  <a:fillRect r="-15708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ea typeface="宋体" pitchFamily="2" charset="-122"/>
                </a:endParaRPr>
              </a:p>
            </p:txBody>
          </p:sp>
        </p:grpSp>
        <p:grpSp>
          <p:nvGrpSpPr>
            <p:cNvPr id="27" name="Group 233"/>
            <p:cNvGrpSpPr>
              <a:grpSpLocks/>
            </p:cNvGrpSpPr>
            <p:nvPr/>
          </p:nvGrpSpPr>
          <p:grpSpPr bwMode="auto">
            <a:xfrm>
              <a:off x="-12700" y="1395413"/>
              <a:ext cx="4278313" cy="4598987"/>
              <a:chOff x="-14" y="1039"/>
              <a:chExt cx="2695" cy="2897"/>
            </a:xfrm>
          </p:grpSpPr>
          <p:pic>
            <p:nvPicPr>
              <p:cNvPr id="28" name="Picture 220" descr="pan0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730" r="2339"/>
              <a:stretch>
                <a:fillRect/>
              </a:stretch>
            </p:blipFill>
            <p:spPr bwMode="gray">
              <a:xfrm>
                <a:off x="0" y="1039"/>
                <a:ext cx="2681" cy="28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Freeform 221" descr="wiz_gold04"/>
              <p:cNvSpPr>
                <a:spLocks/>
              </p:cNvSpPr>
              <p:nvPr/>
            </p:nvSpPr>
            <p:spPr bwMode="gray">
              <a:xfrm>
                <a:off x="-14" y="1137"/>
                <a:ext cx="2537" cy="2600"/>
              </a:xfrm>
              <a:custGeom>
                <a:avLst/>
                <a:gdLst>
                  <a:gd name="T0" fmla="*/ 0 w 2537"/>
                  <a:gd name="T1" fmla="*/ 0 h 2600"/>
                  <a:gd name="T2" fmla="*/ 2537 w 2537"/>
                  <a:gd name="T3" fmla="*/ 1 h 2600"/>
                  <a:gd name="T4" fmla="*/ 991 w 2537"/>
                  <a:gd name="T5" fmla="*/ 2597 h 2600"/>
                  <a:gd name="T6" fmla="*/ 0 w 2537"/>
                  <a:gd name="T7" fmla="*/ 2600 h 2600"/>
                  <a:gd name="T8" fmla="*/ 0 w 2537"/>
                  <a:gd name="T9" fmla="*/ 0 h 2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37" h="2600">
                    <a:moveTo>
                      <a:pt x="0" y="0"/>
                    </a:moveTo>
                    <a:lnTo>
                      <a:pt x="2537" y="1"/>
                    </a:lnTo>
                    <a:lnTo>
                      <a:pt x="991" y="2597"/>
                    </a:lnTo>
                    <a:lnTo>
                      <a:pt x="0" y="2600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1">
                <a:blip r:embed="rId4" cstate="print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2" name="椭圆 31"/>
          <p:cNvSpPr/>
          <p:nvPr/>
        </p:nvSpPr>
        <p:spPr bwMode="auto">
          <a:xfrm>
            <a:off x="6469329" y="2805615"/>
            <a:ext cx="1261697" cy="136683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solid"/>
          </a:ln>
          <a:effectLst>
            <a:outerShdw blurRad="76200" dist="254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付款</a:t>
            </a:r>
            <a:endParaRPr lang="en-US" altLang="zh-CN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业务</a:t>
            </a:r>
            <a:endParaRPr lang="zh-CN" alt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4889644" y="2805615"/>
            <a:ext cx="1261697" cy="136683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>
            <a:noFill/>
            <a:prstDash val="solid"/>
          </a:ln>
          <a:effectLst>
            <a:outerShdw blurRad="76200" dist="254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资金</a:t>
            </a:r>
            <a:endParaRPr lang="en-US" altLang="zh-CN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托管</a:t>
            </a:r>
            <a:endParaRPr lang="en-US" altLang="zh-CN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4889645" y="4525136"/>
            <a:ext cx="1261696" cy="1368425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>
            <a:noFill/>
            <a:prstDash val="solid"/>
          </a:ln>
          <a:effectLst>
            <a:outerShdw blurRad="76200" dist="254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收</a:t>
            </a:r>
            <a:r>
              <a:rPr lang="zh-CN" alt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款</a:t>
            </a:r>
            <a:endParaRPr lang="en-US" altLang="zh-CN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业务</a:t>
            </a:r>
            <a:endParaRPr lang="zh-CN" alt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6473371" y="4526722"/>
            <a:ext cx="1261697" cy="1366838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noFill/>
            <a:prstDash val="solid"/>
          </a:ln>
          <a:effectLst>
            <a:outerShdw blurRad="76200" dist="254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资金</a:t>
            </a:r>
            <a:endParaRPr lang="en-US" altLang="zh-CN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划拨</a:t>
            </a:r>
            <a:endParaRPr lang="zh-CN" alt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托管账户的主要功能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9712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611560" y="1412776"/>
            <a:ext cx="7477753" cy="5016758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628508" lvl="1" indent="-171450" algn="l" eaLnBrk="1" hangingPunct="1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投资人在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小资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平台提交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的开户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请求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在设置登陆密码的同时，必须同时设置银联账户系统密码；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628508" lvl="1" indent="-171450" algn="l" eaLnBrk="1" hangingPunct="1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开户时需要验证用户实名、身份证号、银行卡和手机号信息，并通过实名验证；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628508" lvl="1" indent="-171450" algn="l" eaLnBrk="1" hangingPunct="1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同一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身份证和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手机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号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资网络平台下仅能申请一个账户；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628508" lvl="1" indent="-171450" algn="l" eaLnBrk="1" hangingPunct="1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变更绑定银行卡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须重新做一次身份及卡信息审核，并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需要进行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短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信验证码认证（银联系统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);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小资平台另外有附加的安保体系。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1332294754"/>
              </p:ext>
            </p:extLst>
          </p:nvPr>
        </p:nvGraphicFramePr>
        <p:xfrm>
          <a:off x="0" y="773705"/>
          <a:ext cx="9144000" cy="450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标题 1"/>
          <p:cNvSpPr txBox="1">
            <a:spLocks/>
          </p:cNvSpPr>
          <p:nvPr/>
        </p:nvSpPr>
        <p:spPr>
          <a:xfrm>
            <a:off x="755576" y="116632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投资人托管账户的主要功能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1385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728</TotalTime>
  <Words>1369</Words>
  <Application>Microsoft Office PowerPoint</Application>
  <PresentationFormat>全屏显示(4:3)</PresentationFormat>
  <Paragraphs>169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平衡</vt:lpstr>
      <vt:lpstr>小资网络平台账户监管需求</vt:lpstr>
      <vt:lpstr>    目录</vt:lpstr>
      <vt:lpstr>小资网络平台的性质</vt:lpstr>
      <vt:lpstr>合作商家及产品类型</vt:lpstr>
      <vt:lpstr>小资线上模式业务框架</vt:lpstr>
      <vt:lpstr>不同网络平台的银联账户必须严格分离</vt:lpstr>
      <vt:lpstr>PowerPoint 演示文稿</vt:lpstr>
      <vt:lpstr>托管账户的主要功能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alipay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招财宝与浙江股权交易中心合作方案介绍</dc:title>
  <dc:creator>铄金</dc:creator>
  <cp:lastModifiedBy>琢公： 13392202680</cp:lastModifiedBy>
  <cp:revision>42</cp:revision>
  <dcterms:created xsi:type="dcterms:W3CDTF">2014-04-14T01:53:12Z</dcterms:created>
  <dcterms:modified xsi:type="dcterms:W3CDTF">2014-08-28T14:40:43Z</dcterms:modified>
</cp:coreProperties>
</file>