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28800425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32FD"/>
    <a:srgbClr val="D404FE"/>
    <a:srgbClr val="C217FC"/>
    <a:srgbClr val="9054FC"/>
    <a:srgbClr val="5F8CFC"/>
    <a:srgbClr val="35BDFD"/>
    <a:srgbClr val="AD70D5"/>
    <a:srgbClr val="E3579D"/>
    <a:srgbClr val="5CA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552"/>
  </p:normalViewPr>
  <p:slideViewPr>
    <p:cSldViewPr snapToGrid="0">
      <p:cViewPr>
        <p:scale>
          <a:sx n="63" d="100"/>
          <a:sy n="63" d="100"/>
        </p:scale>
        <p:origin x="14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3" y="2945943"/>
            <a:ext cx="21600319" cy="6266897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9454516"/>
            <a:ext cx="21600319" cy="4345992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B358-D7CA-A141-B518-B82D57C6D3AF}" type="datetimeFigureOut">
              <a:rPr lang="en-DE" smtClean="0"/>
              <a:t>13.03.23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30B0-90CE-664A-BDB7-BE5CA23D25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8018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B358-D7CA-A141-B518-B82D57C6D3AF}" type="datetimeFigureOut">
              <a:rPr lang="en-DE" smtClean="0"/>
              <a:t>13.03.23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30B0-90CE-664A-BDB7-BE5CA23D25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366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958369"/>
            <a:ext cx="6210092" cy="1525473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958369"/>
            <a:ext cx="18270270" cy="1525473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B358-D7CA-A141-B518-B82D57C6D3AF}" type="datetimeFigureOut">
              <a:rPr lang="en-DE" smtClean="0"/>
              <a:t>13.03.23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30B0-90CE-664A-BDB7-BE5CA23D25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254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B358-D7CA-A141-B518-B82D57C6D3AF}" type="datetimeFigureOut">
              <a:rPr lang="en-DE" smtClean="0"/>
              <a:t>13.03.23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30B0-90CE-664A-BDB7-BE5CA23D25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4121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29" y="4487668"/>
            <a:ext cx="24840367" cy="7487774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29" y="12046280"/>
            <a:ext cx="24840367" cy="3937644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B358-D7CA-A141-B518-B82D57C6D3AF}" type="datetimeFigureOut">
              <a:rPr lang="en-DE" smtClean="0"/>
              <a:t>13.03.23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30B0-90CE-664A-BDB7-BE5CA23D25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7401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4791843"/>
            <a:ext cx="12240181" cy="114212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4791843"/>
            <a:ext cx="12240181" cy="114212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B358-D7CA-A141-B518-B82D57C6D3AF}" type="datetimeFigureOut">
              <a:rPr lang="en-DE" smtClean="0"/>
              <a:t>13.03.23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30B0-90CE-664A-BDB7-BE5CA23D25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950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958370"/>
            <a:ext cx="24840367" cy="347929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1" y="4412664"/>
            <a:ext cx="12183929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1" y="6575242"/>
            <a:ext cx="12183929" cy="9671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5" y="4412664"/>
            <a:ext cx="12243932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5" y="6575242"/>
            <a:ext cx="12243932" cy="9671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B358-D7CA-A141-B518-B82D57C6D3AF}" type="datetimeFigureOut">
              <a:rPr lang="en-DE" smtClean="0"/>
              <a:t>13.03.23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30B0-90CE-664A-BDB7-BE5CA23D25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1472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B358-D7CA-A141-B518-B82D57C6D3AF}" type="datetimeFigureOut">
              <a:rPr lang="en-DE" smtClean="0"/>
              <a:t>13.03.23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30B0-90CE-664A-BDB7-BE5CA23D25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8177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B358-D7CA-A141-B518-B82D57C6D3AF}" type="datetimeFigureOut">
              <a:rPr lang="en-DE" smtClean="0"/>
              <a:t>13.03.23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30B0-90CE-664A-BDB7-BE5CA23D25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3202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00044"/>
            <a:ext cx="9288886" cy="4200155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2591763"/>
            <a:ext cx="14580215" cy="12792138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400199"/>
            <a:ext cx="9288886" cy="10004536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B358-D7CA-A141-B518-B82D57C6D3AF}" type="datetimeFigureOut">
              <a:rPr lang="en-DE" smtClean="0"/>
              <a:t>13.03.23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30B0-90CE-664A-BDB7-BE5CA23D25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5300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00044"/>
            <a:ext cx="9288886" cy="4200155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2591763"/>
            <a:ext cx="14580215" cy="12792138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400199"/>
            <a:ext cx="9288886" cy="10004536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B358-D7CA-A141-B518-B82D57C6D3AF}" type="datetimeFigureOut">
              <a:rPr lang="en-DE" smtClean="0"/>
              <a:t>13.03.23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30B0-90CE-664A-BDB7-BE5CA23D25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5923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958370"/>
            <a:ext cx="24840367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4791843"/>
            <a:ext cx="24840367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16683949"/>
            <a:ext cx="648009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FB358-D7CA-A141-B518-B82D57C6D3AF}" type="datetimeFigureOut">
              <a:rPr lang="en-DE" smtClean="0"/>
              <a:t>13.03.23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16683949"/>
            <a:ext cx="9720143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16683949"/>
            <a:ext cx="648009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230B0-90CE-664A-BDB7-BE5CA23D25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9737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image" Target="../media/image2.emf"/><Relationship Id="rId39" Type="http://schemas.openxmlformats.org/officeDocument/2006/relationships/image" Target="../media/image15.emf"/><Relationship Id="rId21" Type="http://schemas.openxmlformats.org/officeDocument/2006/relationships/tags" Target="../tags/tag21.xml"/><Relationship Id="rId34" Type="http://schemas.openxmlformats.org/officeDocument/2006/relationships/image" Target="../media/image10.emf"/><Relationship Id="rId42" Type="http://schemas.openxmlformats.org/officeDocument/2006/relationships/image" Target="../media/image18.emf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image" Target="../media/image5.emf"/><Relationship Id="rId41" Type="http://schemas.openxmlformats.org/officeDocument/2006/relationships/image" Target="../media/image17.emf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slideLayout" Target="../slideLayouts/slideLayout2.xml"/><Relationship Id="rId32" Type="http://schemas.openxmlformats.org/officeDocument/2006/relationships/image" Target="../media/image8.emf"/><Relationship Id="rId37" Type="http://schemas.openxmlformats.org/officeDocument/2006/relationships/image" Target="../media/image13.emf"/><Relationship Id="rId40" Type="http://schemas.openxmlformats.org/officeDocument/2006/relationships/image" Target="../media/image16.emf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image" Target="../media/image4.emf"/><Relationship Id="rId36" Type="http://schemas.openxmlformats.org/officeDocument/2006/relationships/image" Target="../media/image12.emf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image" Target="../media/image7.emf"/><Relationship Id="rId44" Type="http://schemas.openxmlformats.org/officeDocument/2006/relationships/image" Target="../media/image20.emf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image" Target="../media/image3.emf"/><Relationship Id="rId30" Type="http://schemas.openxmlformats.org/officeDocument/2006/relationships/image" Target="../media/image6.emf"/><Relationship Id="rId35" Type="http://schemas.openxmlformats.org/officeDocument/2006/relationships/image" Target="../media/image11.emf"/><Relationship Id="rId43" Type="http://schemas.openxmlformats.org/officeDocument/2006/relationships/image" Target="../media/image19.emf"/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1.emf"/><Relationship Id="rId33" Type="http://schemas.openxmlformats.org/officeDocument/2006/relationships/image" Target="../media/image9.emf"/><Relationship Id="rId38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A4E4968D-2DE6-141B-FB64-CD2CEC4E058C}"/>
              </a:ext>
            </a:extLst>
          </p:cNvPr>
          <p:cNvSpPr/>
          <p:nvPr/>
        </p:nvSpPr>
        <p:spPr>
          <a:xfrm>
            <a:off x="7210968" y="2034787"/>
            <a:ext cx="4716276" cy="9604877"/>
          </a:xfrm>
          <a:prstGeom prst="roundRect">
            <a:avLst>
              <a:gd name="adj" fmla="val 6916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5B6C127-B275-DE66-A095-130BECCE4020}"/>
              </a:ext>
            </a:extLst>
          </p:cNvPr>
          <p:cNvSpPr/>
          <p:nvPr/>
        </p:nvSpPr>
        <p:spPr>
          <a:xfrm>
            <a:off x="6310628" y="9952126"/>
            <a:ext cx="551021" cy="5475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51F81F0C-BE42-B5D0-D480-FD82F808607C}"/>
              </a:ext>
            </a:extLst>
          </p:cNvPr>
          <p:cNvSpPr/>
          <p:nvPr/>
        </p:nvSpPr>
        <p:spPr>
          <a:xfrm>
            <a:off x="7362760" y="5312653"/>
            <a:ext cx="4408637" cy="1839418"/>
          </a:xfrm>
          <a:prstGeom prst="roundRect">
            <a:avLst>
              <a:gd name="adj" fmla="val 6916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28" name="Picture 127" descr="\documentclass{article}&#10;\usepackage{amsmath}&#10;\usepackage{amsfonts}&#10;\usepackage{dsfont}&#10;\pagestyle{empty}&#10;\begin{document}&#10;&#10;\[&#10;\exp (-d H(\pi, \pi^\prime) / T)&#10;\]&#10;&#10;\end{document}" title="IguanaTex Bitmap Display">
            <a:extLst>
              <a:ext uri="{FF2B5EF4-FFF2-40B4-BE49-F238E27FC236}">
                <a16:creationId xmlns:a16="http://schemas.microsoft.com/office/drawing/2014/main" id="{EED1730B-BEA0-5FB1-24D3-4E99E6A55F0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10025307" y="6256769"/>
            <a:ext cx="1727200" cy="264160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54D51A13-8DE4-9817-5792-60C78A26DDF8}"/>
              </a:ext>
            </a:extLst>
          </p:cNvPr>
          <p:cNvSpPr txBox="1"/>
          <p:nvPr/>
        </p:nvSpPr>
        <p:spPr>
          <a:xfrm>
            <a:off x="7401934" y="5343588"/>
            <a:ext cx="2167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elect 2 items randomly</a:t>
            </a:r>
          </a:p>
        </p:txBody>
      </p:sp>
      <p:cxnSp>
        <p:nvCxnSpPr>
          <p:cNvPr id="142" name="Curved Connector 141">
            <a:extLst>
              <a:ext uri="{FF2B5EF4-FFF2-40B4-BE49-F238E27FC236}">
                <a16:creationId xmlns:a16="http://schemas.microsoft.com/office/drawing/2014/main" id="{22BEA817-BA90-3E5F-08C9-281A37E567A1}"/>
              </a:ext>
            </a:extLst>
          </p:cNvPr>
          <p:cNvCxnSpPr>
            <a:cxnSpLocks/>
          </p:cNvCxnSpPr>
          <p:nvPr/>
        </p:nvCxnSpPr>
        <p:spPr>
          <a:xfrm>
            <a:off x="9536507" y="5881173"/>
            <a:ext cx="12700" cy="983175"/>
          </a:xfrm>
          <a:prstGeom prst="curvedConnector3">
            <a:avLst>
              <a:gd name="adj1" fmla="val 2324449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74E4D0B4-3227-ED73-7D39-7E3E1A2587E2}"/>
              </a:ext>
            </a:extLst>
          </p:cNvPr>
          <p:cNvSpPr txBox="1"/>
          <p:nvPr/>
        </p:nvSpPr>
        <p:spPr>
          <a:xfrm>
            <a:off x="9800166" y="6211697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</a:t>
            </a:r>
            <a:endParaRPr lang="en-DE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3B3C4F8-F32F-259E-96FA-7318A2404B50}"/>
              </a:ext>
            </a:extLst>
          </p:cNvPr>
          <p:cNvSpPr txBox="1"/>
          <p:nvPr/>
        </p:nvSpPr>
        <p:spPr>
          <a:xfrm>
            <a:off x="8728890" y="4593018"/>
            <a:ext cx="1548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transient phase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at each step</a:t>
            </a:r>
            <a:endParaRPr lang="en-D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5" name="Picture 144" descr="\documentclass{article}&#10;\usepackage{amsmath}&#10;\usepackage{amsfonts}&#10;\usepackage{dsfont}&#10;\pagestyle{empty}&#10;\begin{document}&#10;&#10;\[&#10;n_{\text{trans}}&#10;\]&#10;&#10;\end{document}" title="IguanaTex Bitmap Display">
            <a:extLst>
              <a:ext uri="{FF2B5EF4-FFF2-40B4-BE49-F238E27FC236}">
                <a16:creationId xmlns:a16="http://schemas.microsoft.com/office/drawing/2014/main" id="{29AE335C-5A61-9508-E222-DE621CAEAFB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10716804" y="5596739"/>
            <a:ext cx="508000" cy="162560"/>
          </a:xfrm>
          <a:prstGeom prst="rect">
            <a:avLst/>
          </a:prstGeom>
        </p:spPr>
      </p:pic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A6B1B70-A298-A0A3-6C2A-F934FCAE99A1}"/>
              </a:ext>
            </a:extLst>
          </p:cNvPr>
          <p:cNvCxnSpPr>
            <a:cxnSpLocks/>
          </p:cNvCxnSpPr>
          <p:nvPr/>
        </p:nvCxnSpPr>
        <p:spPr>
          <a:xfrm flipV="1">
            <a:off x="7787193" y="2736503"/>
            <a:ext cx="0" cy="162718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6985AE7B-DE83-8F1C-5D69-0791A3378FF9}"/>
              </a:ext>
            </a:extLst>
          </p:cNvPr>
          <p:cNvCxnSpPr>
            <a:cxnSpLocks/>
          </p:cNvCxnSpPr>
          <p:nvPr/>
        </p:nvCxnSpPr>
        <p:spPr>
          <a:xfrm>
            <a:off x="7787195" y="4367121"/>
            <a:ext cx="3807131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8" name="Picture 147" descr="\documentclass{article}&#10;\usepackage{amsmath}&#10;\usepackage{amsfonts}&#10;\usepackage{dsfont}&#10;\pagestyle{empty}&#10;\begin{document}&#10;&#10;\[&#10;T&#10;\]&#10;&#10;\end{document}" title="IguanaTex Bitmap Display">
            <a:extLst>
              <a:ext uri="{FF2B5EF4-FFF2-40B4-BE49-F238E27FC236}">
                <a16:creationId xmlns:a16="http://schemas.microsoft.com/office/drawing/2014/main" id="{5E597808-8869-0A24-B908-FA9AF5967E5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7567693" y="2722900"/>
            <a:ext cx="182880" cy="182880"/>
          </a:xfrm>
          <a:prstGeom prst="rect">
            <a:avLst/>
          </a:prstGeom>
        </p:spPr>
      </p:pic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B6276B44-962F-4DA4-8D54-1D0BD3E3BA80}"/>
              </a:ext>
            </a:extLst>
          </p:cNvPr>
          <p:cNvCxnSpPr>
            <a:cxnSpLocks/>
          </p:cNvCxnSpPr>
          <p:nvPr/>
        </p:nvCxnSpPr>
        <p:spPr>
          <a:xfrm>
            <a:off x="7879889" y="3036657"/>
            <a:ext cx="598711" cy="683903"/>
          </a:xfrm>
          <a:prstGeom prst="line">
            <a:avLst/>
          </a:prstGeom>
          <a:ln w="38100">
            <a:solidFill>
              <a:srgbClr val="D404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B2B240D-2E6E-A3B6-E8B0-745396C5CB5B}"/>
              </a:ext>
            </a:extLst>
          </p:cNvPr>
          <p:cNvCxnSpPr>
            <a:cxnSpLocks/>
          </p:cNvCxnSpPr>
          <p:nvPr/>
        </p:nvCxnSpPr>
        <p:spPr>
          <a:xfrm>
            <a:off x="8470847" y="3717225"/>
            <a:ext cx="699444" cy="346043"/>
          </a:xfrm>
          <a:prstGeom prst="line">
            <a:avLst/>
          </a:prstGeom>
          <a:ln w="38100">
            <a:solidFill>
              <a:srgbClr val="C217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F971665C-20E0-B24A-FC64-344FAF2971A9}"/>
              </a:ext>
            </a:extLst>
          </p:cNvPr>
          <p:cNvCxnSpPr>
            <a:cxnSpLocks/>
          </p:cNvCxnSpPr>
          <p:nvPr/>
        </p:nvCxnSpPr>
        <p:spPr>
          <a:xfrm>
            <a:off x="9170293" y="4063268"/>
            <a:ext cx="679791" cy="124651"/>
          </a:xfrm>
          <a:prstGeom prst="line">
            <a:avLst/>
          </a:prstGeom>
          <a:ln w="38100">
            <a:solidFill>
              <a:srgbClr val="9054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3EA281E3-4C3C-1C4E-4B14-6E6BC91B1FB3}"/>
              </a:ext>
            </a:extLst>
          </p:cNvPr>
          <p:cNvCxnSpPr>
            <a:cxnSpLocks/>
          </p:cNvCxnSpPr>
          <p:nvPr/>
        </p:nvCxnSpPr>
        <p:spPr>
          <a:xfrm>
            <a:off x="9856501" y="4191358"/>
            <a:ext cx="683012" cy="66039"/>
          </a:xfrm>
          <a:prstGeom prst="line">
            <a:avLst/>
          </a:prstGeom>
          <a:ln w="38100">
            <a:solidFill>
              <a:srgbClr val="5F8C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C1A66F39-AA42-AC85-D0B1-72280183B0D4}"/>
              </a:ext>
            </a:extLst>
          </p:cNvPr>
          <p:cNvCxnSpPr>
            <a:cxnSpLocks/>
          </p:cNvCxnSpPr>
          <p:nvPr/>
        </p:nvCxnSpPr>
        <p:spPr>
          <a:xfrm>
            <a:off x="8482564" y="3757802"/>
            <a:ext cx="0" cy="60588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7715D7B-1C96-2763-AF1E-7CF94A46C1E6}"/>
              </a:ext>
            </a:extLst>
          </p:cNvPr>
          <p:cNvCxnSpPr>
            <a:cxnSpLocks/>
          </p:cNvCxnSpPr>
          <p:nvPr/>
        </p:nvCxnSpPr>
        <p:spPr>
          <a:xfrm>
            <a:off x="9166323" y="4100871"/>
            <a:ext cx="0" cy="26281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CD21C3B-6BEE-8579-A591-EF59D913EC6D}"/>
              </a:ext>
            </a:extLst>
          </p:cNvPr>
          <p:cNvCxnSpPr>
            <a:cxnSpLocks/>
          </p:cNvCxnSpPr>
          <p:nvPr/>
        </p:nvCxnSpPr>
        <p:spPr>
          <a:xfrm>
            <a:off x="9850082" y="4208281"/>
            <a:ext cx="464" cy="15540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F2AEFCF-4613-5969-8204-11F7761563DF}"/>
              </a:ext>
            </a:extLst>
          </p:cNvPr>
          <p:cNvCxnSpPr>
            <a:cxnSpLocks/>
          </p:cNvCxnSpPr>
          <p:nvPr/>
        </p:nvCxnSpPr>
        <p:spPr>
          <a:xfrm>
            <a:off x="10543448" y="4257397"/>
            <a:ext cx="688820" cy="5507"/>
          </a:xfrm>
          <a:prstGeom prst="line">
            <a:avLst/>
          </a:prstGeom>
          <a:ln w="38100">
            <a:solidFill>
              <a:srgbClr val="35BD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5F7A8B4-289E-6065-5763-7C6575BC4B2F}"/>
              </a:ext>
            </a:extLst>
          </p:cNvPr>
          <p:cNvCxnSpPr>
            <a:cxnSpLocks/>
          </p:cNvCxnSpPr>
          <p:nvPr/>
        </p:nvCxnSpPr>
        <p:spPr>
          <a:xfrm>
            <a:off x="10541458" y="4285982"/>
            <a:ext cx="0" cy="87115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6A2C358F-22B7-705D-F928-10701EC729E1}"/>
              </a:ext>
            </a:extLst>
          </p:cNvPr>
          <p:cNvSpPr txBox="1"/>
          <p:nvPr/>
        </p:nvSpPr>
        <p:spPr>
          <a:xfrm>
            <a:off x="8057956" y="2733695"/>
            <a:ext cx="1556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linear sub-phase</a:t>
            </a:r>
            <a:endParaRPr lang="en-D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72CE721-B541-E183-8547-DA995BB2D987}"/>
              </a:ext>
            </a:extLst>
          </p:cNvPr>
          <p:cNvCxnSpPr>
            <a:cxnSpLocks/>
          </p:cNvCxnSpPr>
          <p:nvPr/>
        </p:nvCxnSpPr>
        <p:spPr>
          <a:xfrm flipH="1">
            <a:off x="7787193" y="3735836"/>
            <a:ext cx="683654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AA6C480E-FCAD-5663-EF01-C288F85AF458}"/>
              </a:ext>
            </a:extLst>
          </p:cNvPr>
          <p:cNvCxnSpPr>
            <a:cxnSpLocks/>
          </p:cNvCxnSpPr>
          <p:nvPr/>
        </p:nvCxnSpPr>
        <p:spPr>
          <a:xfrm flipH="1">
            <a:off x="7787195" y="4061474"/>
            <a:ext cx="1334419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" name="Picture 160" descr="\documentclass{article}&#10;\usepackage{amsmath}&#10;\usepackage{amsfonts}&#10;\usepackage{dsfont}&#10;\pagestyle{empty}&#10;\begin{document}&#10;&#10;\[&#10;T_{\text{start}}&#10;\]&#10;&#10;\end{document}" title="IguanaTex Bitmap Display">
            <a:extLst>
              <a:ext uri="{FF2B5EF4-FFF2-40B4-BE49-F238E27FC236}">
                <a16:creationId xmlns:a16="http://schemas.microsoft.com/office/drawing/2014/main" id="{91E82284-3DA1-E3CA-2662-3460EBBC06E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7288716" y="3615623"/>
            <a:ext cx="487680" cy="203200"/>
          </a:xfrm>
          <a:prstGeom prst="rect">
            <a:avLst/>
          </a:prstGeom>
        </p:spPr>
      </p:pic>
      <p:pic>
        <p:nvPicPr>
          <p:cNvPr id="162" name="Picture 161" descr="\documentclass{article}&#10;\usepackage{amsmath}&#10;\usepackage{amsfonts}&#10;\usepackage{dsfont}&#10;\pagestyle{empty}&#10;\begin{document}&#10;&#10;\[&#10;T_{\text{end}}&#10;\]&#10;\end{document}" title="IguanaTex Bitmap Display">
            <a:extLst>
              <a:ext uri="{FF2B5EF4-FFF2-40B4-BE49-F238E27FC236}">
                <a16:creationId xmlns:a16="http://schemas.microsoft.com/office/drawing/2014/main" id="{D98212E5-3B86-9B4D-04E8-708952A3534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7355831" y="3937402"/>
            <a:ext cx="406400" cy="203200"/>
          </a:xfrm>
          <a:prstGeom prst="rect">
            <a:avLst/>
          </a:prstGeom>
        </p:spPr>
      </p:pic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CE36ED6A-49B1-1055-DEA8-18FED140F105}"/>
              </a:ext>
            </a:extLst>
          </p:cNvPr>
          <p:cNvCxnSpPr>
            <a:cxnSpLocks/>
          </p:cNvCxnSpPr>
          <p:nvPr/>
        </p:nvCxnSpPr>
        <p:spPr>
          <a:xfrm>
            <a:off x="8484153" y="3075666"/>
            <a:ext cx="0" cy="60588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2561AFA7-26E0-14FC-377D-91F54AF585CC}"/>
              </a:ext>
            </a:extLst>
          </p:cNvPr>
          <p:cNvCxnSpPr>
            <a:cxnSpLocks/>
          </p:cNvCxnSpPr>
          <p:nvPr/>
        </p:nvCxnSpPr>
        <p:spPr>
          <a:xfrm>
            <a:off x="9157294" y="3075668"/>
            <a:ext cx="6389" cy="94449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6A30CCB-0F60-F63D-394D-06E828D56644}"/>
              </a:ext>
            </a:extLst>
          </p:cNvPr>
          <p:cNvGrpSpPr/>
          <p:nvPr/>
        </p:nvGrpSpPr>
        <p:grpSpPr>
          <a:xfrm rot="19245056">
            <a:off x="11350358" y="5393583"/>
            <a:ext cx="360000" cy="378350"/>
            <a:chOff x="9258358" y="3471529"/>
            <a:chExt cx="360000" cy="378350"/>
          </a:xfrm>
        </p:grpSpPr>
        <p:sp>
          <p:nvSpPr>
            <p:cNvPr id="166" name="Block Arc 165">
              <a:extLst>
                <a:ext uri="{FF2B5EF4-FFF2-40B4-BE49-F238E27FC236}">
                  <a16:creationId xmlns:a16="http://schemas.microsoft.com/office/drawing/2014/main" id="{AECC4C5E-FC81-DC57-464C-1A496433A75B}"/>
                </a:ext>
              </a:extLst>
            </p:cNvPr>
            <p:cNvSpPr/>
            <p:nvPr/>
          </p:nvSpPr>
          <p:spPr>
            <a:xfrm rot="20183701">
              <a:off x="9258358" y="3471529"/>
              <a:ext cx="360000" cy="360000"/>
            </a:xfrm>
            <a:prstGeom prst="blockArc">
              <a:avLst>
                <a:gd name="adj1" fmla="val 10800000"/>
                <a:gd name="adj2" fmla="val 7847625"/>
                <a:gd name="adj3" fmla="val 788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tx1"/>
                </a:solidFill>
              </a:endParaRPr>
            </a:p>
          </p:txBody>
        </p:sp>
        <p:sp>
          <p:nvSpPr>
            <p:cNvPr id="167" name="Triangle 166">
              <a:extLst>
                <a:ext uri="{FF2B5EF4-FFF2-40B4-BE49-F238E27FC236}">
                  <a16:creationId xmlns:a16="http://schemas.microsoft.com/office/drawing/2014/main" id="{74BD973D-37DE-7727-4606-504CD2B06410}"/>
                </a:ext>
              </a:extLst>
            </p:cNvPr>
            <p:cNvSpPr/>
            <p:nvPr/>
          </p:nvSpPr>
          <p:spPr>
            <a:xfrm rot="16719293">
              <a:off x="9336252" y="3748652"/>
              <a:ext cx="88902" cy="113552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C80D2201-D6EF-0E8A-4777-7A3C60AF160D}"/>
              </a:ext>
            </a:extLst>
          </p:cNvPr>
          <p:cNvSpPr txBox="1"/>
          <p:nvPr/>
        </p:nvSpPr>
        <p:spPr>
          <a:xfrm>
            <a:off x="10642754" y="5310656"/>
            <a:ext cx="731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repeat</a:t>
            </a:r>
            <a:endParaRPr lang="en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5E6B650-0C0D-B0EB-EBA8-1403C8700B73}"/>
              </a:ext>
            </a:extLst>
          </p:cNvPr>
          <p:cNvSpPr txBox="1"/>
          <p:nvPr/>
        </p:nvSpPr>
        <p:spPr>
          <a:xfrm>
            <a:off x="7405192" y="1641469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400" b="1" dirty="0">
                <a:solidFill>
                  <a:schemeClr val="bg1">
                    <a:lumMod val="50000"/>
                  </a:schemeClr>
                </a:solidFill>
              </a:rPr>
              <a:t>2.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FA57243-9F7B-1990-37A7-70C30A356139}"/>
              </a:ext>
            </a:extLst>
          </p:cNvPr>
          <p:cNvSpPr txBox="1"/>
          <p:nvPr/>
        </p:nvSpPr>
        <p:spPr>
          <a:xfrm>
            <a:off x="7496821" y="2250548"/>
            <a:ext cx="3042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partially linear tempering scheme</a:t>
            </a:r>
            <a:endParaRPr lang="en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8C99296-2DAE-095E-9AE5-8A1C18F2917F}"/>
              </a:ext>
            </a:extLst>
          </p:cNvPr>
          <p:cNvSpPr txBox="1"/>
          <p:nvPr/>
        </p:nvSpPr>
        <p:spPr>
          <a:xfrm>
            <a:off x="1431468" y="9093704"/>
            <a:ext cx="3178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Finetuning for Secondary Objective</a:t>
            </a:r>
            <a:endParaRPr lang="en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943D390-FFFD-5B18-17EA-AB1DCB1C8A92}"/>
              </a:ext>
            </a:extLst>
          </p:cNvPr>
          <p:cNvSpPr txBox="1"/>
          <p:nvPr/>
        </p:nvSpPr>
        <p:spPr>
          <a:xfrm>
            <a:off x="1131604" y="9031540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400" b="1" dirty="0">
                <a:solidFill>
                  <a:schemeClr val="bg1">
                    <a:lumMod val="50000"/>
                  </a:schemeClr>
                </a:solidFill>
              </a:rPr>
              <a:t>3.</a:t>
            </a:r>
          </a:p>
        </p:txBody>
      </p: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FA0D7A26-6791-FC9F-23CC-DDF86CADFCD6}"/>
              </a:ext>
            </a:extLst>
          </p:cNvPr>
          <p:cNvSpPr/>
          <p:nvPr/>
        </p:nvSpPr>
        <p:spPr>
          <a:xfrm>
            <a:off x="1016433" y="9439377"/>
            <a:ext cx="4804547" cy="2196948"/>
          </a:xfrm>
          <a:prstGeom prst="roundRect">
            <a:avLst>
              <a:gd name="adj" fmla="val 6916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797DAECD-4AF9-4DB2-F83C-7558E9100511}"/>
              </a:ext>
            </a:extLst>
          </p:cNvPr>
          <p:cNvCxnSpPr>
            <a:cxnSpLocks/>
          </p:cNvCxnSpPr>
          <p:nvPr/>
        </p:nvCxnSpPr>
        <p:spPr>
          <a:xfrm>
            <a:off x="11229690" y="4276569"/>
            <a:ext cx="0" cy="87115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ounded Rectangle 174">
            <a:extLst>
              <a:ext uri="{FF2B5EF4-FFF2-40B4-BE49-F238E27FC236}">
                <a16:creationId xmlns:a16="http://schemas.microsoft.com/office/drawing/2014/main" id="{57B3821B-A152-9A49-E723-583BD2594CDB}"/>
              </a:ext>
            </a:extLst>
          </p:cNvPr>
          <p:cNvSpPr/>
          <p:nvPr/>
        </p:nvSpPr>
        <p:spPr>
          <a:xfrm>
            <a:off x="3354923" y="4724646"/>
            <a:ext cx="360000" cy="360000"/>
          </a:xfrm>
          <a:prstGeom prst="roundRect">
            <a:avLst/>
          </a:prstGeom>
          <a:solidFill>
            <a:srgbClr val="3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6" name="Rounded Rectangle 175">
            <a:extLst>
              <a:ext uri="{FF2B5EF4-FFF2-40B4-BE49-F238E27FC236}">
                <a16:creationId xmlns:a16="http://schemas.microsoft.com/office/drawing/2014/main" id="{54FC0DD6-C306-6AB6-F42F-B376ED62B6E0}"/>
              </a:ext>
            </a:extLst>
          </p:cNvPr>
          <p:cNvSpPr/>
          <p:nvPr/>
        </p:nvSpPr>
        <p:spPr>
          <a:xfrm>
            <a:off x="3765200" y="4724646"/>
            <a:ext cx="360000" cy="360000"/>
          </a:xfrm>
          <a:prstGeom prst="roundRect">
            <a:avLst/>
          </a:prstGeom>
          <a:solidFill>
            <a:srgbClr val="5F8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7" name="Rounded Rectangle 176">
            <a:extLst>
              <a:ext uri="{FF2B5EF4-FFF2-40B4-BE49-F238E27FC236}">
                <a16:creationId xmlns:a16="http://schemas.microsoft.com/office/drawing/2014/main" id="{1E0F628B-59F4-09C5-369B-2487ADDDFF37}"/>
              </a:ext>
            </a:extLst>
          </p:cNvPr>
          <p:cNvSpPr/>
          <p:nvPr/>
        </p:nvSpPr>
        <p:spPr>
          <a:xfrm>
            <a:off x="4175477" y="4724646"/>
            <a:ext cx="360000" cy="360000"/>
          </a:xfrm>
          <a:prstGeom prst="roundRect">
            <a:avLst/>
          </a:prstGeom>
          <a:solidFill>
            <a:srgbClr val="9054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8" name="Rounded Rectangle 177">
            <a:extLst>
              <a:ext uri="{FF2B5EF4-FFF2-40B4-BE49-F238E27FC236}">
                <a16:creationId xmlns:a16="http://schemas.microsoft.com/office/drawing/2014/main" id="{D6C7B282-77C6-A5AE-315B-1C46CAF37F2E}"/>
              </a:ext>
            </a:extLst>
          </p:cNvPr>
          <p:cNvSpPr/>
          <p:nvPr/>
        </p:nvSpPr>
        <p:spPr>
          <a:xfrm>
            <a:off x="4585754" y="4724646"/>
            <a:ext cx="360000" cy="360000"/>
          </a:xfrm>
          <a:prstGeom prst="roundRect">
            <a:avLst/>
          </a:prstGeom>
          <a:solidFill>
            <a:srgbClr val="C21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79" name="Rounded Rectangle 178">
            <a:extLst>
              <a:ext uri="{FF2B5EF4-FFF2-40B4-BE49-F238E27FC236}">
                <a16:creationId xmlns:a16="http://schemas.microsoft.com/office/drawing/2014/main" id="{B7AF906E-49E3-7793-3017-78F79436F9DA}"/>
              </a:ext>
            </a:extLst>
          </p:cNvPr>
          <p:cNvSpPr/>
          <p:nvPr/>
        </p:nvSpPr>
        <p:spPr>
          <a:xfrm>
            <a:off x="4996031" y="4724646"/>
            <a:ext cx="360000" cy="360000"/>
          </a:xfrm>
          <a:prstGeom prst="roundRect">
            <a:avLst/>
          </a:prstGeom>
          <a:solidFill>
            <a:srgbClr val="D404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5" name="Rounded Rectangle 184">
            <a:extLst>
              <a:ext uri="{FF2B5EF4-FFF2-40B4-BE49-F238E27FC236}">
                <a16:creationId xmlns:a16="http://schemas.microsoft.com/office/drawing/2014/main" id="{50911782-2F31-171B-84A7-734F263E575E}"/>
              </a:ext>
            </a:extLst>
          </p:cNvPr>
          <p:cNvSpPr/>
          <p:nvPr/>
        </p:nvSpPr>
        <p:spPr>
          <a:xfrm>
            <a:off x="3331480" y="4704566"/>
            <a:ext cx="2048265" cy="400160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6" name="Rounded Rectangle 185">
            <a:extLst>
              <a:ext uri="{FF2B5EF4-FFF2-40B4-BE49-F238E27FC236}">
                <a16:creationId xmlns:a16="http://schemas.microsoft.com/office/drawing/2014/main" id="{F9082F2A-1E13-34D0-4B87-B4BAF7EF203E}"/>
              </a:ext>
            </a:extLst>
          </p:cNvPr>
          <p:cNvSpPr/>
          <p:nvPr/>
        </p:nvSpPr>
        <p:spPr>
          <a:xfrm>
            <a:off x="1047690" y="4704566"/>
            <a:ext cx="2048265" cy="400160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87" name="Curved Connector 186">
            <a:extLst>
              <a:ext uri="{FF2B5EF4-FFF2-40B4-BE49-F238E27FC236}">
                <a16:creationId xmlns:a16="http://schemas.microsoft.com/office/drawing/2014/main" id="{21F0536B-C97D-4C62-0C3B-26B8400991B4}"/>
              </a:ext>
            </a:extLst>
          </p:cNvPr>
          <p:cNvCxnSpPr>
            <a:cxnSpLocks/>
          </p:cNvCxnSpPr>
          <p:nvPr/>
        </p:nvCxnSpPr>
        <p:spPr>
          <a:xfrm rot="10800000">
            <a:off x="3274532" y="4383023"/>
            <a:ext cx="56948" cy="338692"/>
          </a:xfrm>
          <a:prstGeom prst="curved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urved Connector 187">
            <a:extLst>
              <a:ext uri="{FF2B5EF4-FFF2-40B4-BE49-F238E27FC236}">
                <a16:creationId xmlns:a16="http://schemas.microsoft.com/office/drawing/2014/main" id="{C1C4E061-9B8E-BCE0-4589-D0C67FC0DF38}"/>
              </a:ext>
            </a:extLst>
          </p:cNvPr>
          <p:cNvCxnSpPr>
            <a:cxnSpLocks/>
          </p:cNvCxnSpPr>
          <p:nvPr/>
        </p:nvCxnSpPr>
        <p:spPr>
          <a:xfrm rot="16200000" flipV="1">
            <a:off x="2452042" y="4544531"/>
            <a:ext cx="275926" cy="149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35C7A7D4-57F6-7278-6030-8998AC64370D}"/>
              </a:ext>
            </a:extLst>
          </p:cNvPr>
          <p:cNvSpPr/>
          <p:nvPr/>
        </p:nvSpPr>
        <p:spPr>
          <a:xfrm>
            <a:off x="8659930" y="3794873"/>
            <a:ext cx="72000" cy="7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147D2A72-810D-4384-9F1B-C2BCA40CE718}"/>
              </a:ext>
            </a:extLst>
          </p:cNvPr>
          <p:cNvSpPr txBox="1"/>
          <p:nvPr/>
        </p:nvSpPr>
        <p:spPr>
          <a:xfrm>
            <a:off x="1127839" y="5567359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400" b="1" dirty="0">
                <a:solidFill>
                  <a:schemeClr val="bg1">
                    <a:lumMod val="50000"/>
                  </a:schemeClr>
                </a:solidFill>
              </a:rPr>
              <a:t>1.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D3534E2-9C3C-6D95-0837-EF1965B1414D}"/>
              </a:ext>
            </a:extLst>
          </p:cNvPr>
          <p:cNvSpPr txBox="1"/>
          <p:nvPr/>
        </p:nvSpPr>
        <p:spPr>
          <a:xfrm>
            <a:off x="1429793" y="5651676"/>
            <a:ext cx="2056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Alleviate Input Biases </a:t>
            </a:r>
            <a:endParaRPr lang="en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9" name="Curved Connector 198">
            <a:extLst>
              <a:ext uri="{FF2B5EF4-FFF2-40B4-BE49-F238E27FC236}">
                <a16:creationId xmlns:a16="http://schemas.microsoft.com/office/drawing/2014/main" id="{9AE19B25-160D-03EA-7799-DB285E5CA98D}"/>
              </a:ext>
            </a:extLst>
          </p:cNvPr>
          <p:cNvCxnSpPr>
            <a:cxnSpLocks/>
          </p:cNvCxnSpPr>
          <p:nvPr/>
        </p:nvCxnSpPr>
        <p:spPr>
          <a:xfrm>
            <a:off x="3192233" y="6951238"/>
            <a:ext cx="12700" cy="983175"/>
          </a:xfrm>
          <a:prstGeom prst="curvedConnector3">
            <a:avLst>
              <a:gd name="adj1" fmla="val 3576622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27ED1BA7-0BCA-09ED-BD9A-7AA7CBDDB085}"/>
              </a:ext>
            </a:extLst>
          </p:cNvPr>
          <p:cNvSpPr txBox="1"/>
          <p:nvPr/>
        </p:nvSpPr>
        <p:spPr>
          <a:xfrm>
            <a:off x="3651800" y="7136635"/>
            <a:ext cx="1231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random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permutation</a:t>
            </a:r>
          </a:p>
        </p:txBody>
      </p:sp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2536789-3431-98B3-C731-053885CAE6A6}"/>
              </a:ext>
            </a:extLst>
          </p:cNvPr>
          <p:cNvSpPr/>
          <p:nvPr/>
        </p:nvSpPr>
        <p:spPr>
          <a:xfrm>
            <a:off x="1000614" y="5988420"/>
            <a:ext cx="3973035" cy="2361171"/>
          </a:xfrm>
          <a:prstGeom prst="roundRect">
            <a:avLst>
              <a:gd name="adj" fmla="val 6916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3BF085BC-FE3A-E855-5116-DE04E8ADE698}"/>
              </a:ext>
            </a:extLst>
          </p:cNvPr>
          <p:cNvGrpSpPr/>
          <p:nvPr/>
        </p:nvGrpSpPr>
        <p:grpSpPr>
          <a:xfrm flipH="1">
            <a:off x="1103760" y="6744916"/>
            <a:ext cx="2001108" cy="360000"/>
            <a:chOff x="3257094" y="11957908"/>
            <a:chExt cx="2001108" cy="360000"/>
          </a:xfrm>
        </p:grpSpPr>
        <p:sp>
          <p:nvSpPr>
            <p:cNvPr id="203" name="Rounded Rectangle 202">
              <a:extLst>
                <a:ext uri="{FF2B5EF4-FFF2-40B4-BE49-F238E27FC236}">
                  <a16:creationId xmlns:a16="http://schemas.microsoft.com/office/drawing/2014/main" id="{10E24443-A28E-658C-D843-C1F413CD987A}"/>
                </a:ext>
              </a:extLst>
            </p:cNvPr>
            <p:cNvSpPr/>
            <p:nvPr/>
          </p:nvSpPr>
          <p:spPr>
            <a:xfrm>
              <a:off x="3257094" y="11957908"/>
              <a:ext cx="360000" cy="360000"/>
            </a:xfrm>
            <a:prstGeom prst="roundRect">
              <a:avLst/>
            </a:prstGeom>
            <a:solidFill>
              <a:srgbClr val="35B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04" name="Rounded Rectangle 203">
              <a:extLst>
                <a:ext uri="{FF2B5EF4-FFF2-40B4-BE49-F238E27FC236}">
                  <a16:creationId xmlns:a16="http://schemas.microsoft.com/office/drawing/2014/main" id="{BC1D3F07-890C-184E-05E3-0E62CDE443E7}"/>
                </a:ext>
              </a:extLst>
            </p:cNvPr>
            <p:cNvSpPr/>
            <p:nvPr/>
          </p:nvSpPr>
          <p:spPr>
            <a:xfrm>
              <a:off x="3667371" y="11957908"/>
              <a:ext cx="360000" cy="360000"/>
            </a:xfrm>
            <a:prstGeom prst="roundRect">
              <a:avLst/>
            </a:prstGeom>
            <a:solidFill>
              <a:srgbClr val="5F8C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05" name="Rounded Rectangle 204">
              <a:extLst>
                <a:ext uri="{FF2B5EF4-FFF2-40B4-BE49-F238E27FC236}">
                  <a16:creationId xmlns:a16="http://schemas.microsoft.com/office/drawing/2014/main" id="{0068B131-5CED-B319-A5C7-28A863A4F640}"/>
                </a:ext>
              </a:extLst>
            </p:cNvPr>
            <p:cNvSpPr/>
            <p:nvPr/>
          </p:nvSpPr>
          <p:spPr>
            <a:xfrm>
              <a:off x="4077648" y="11957908"/>
              <a:ext cx="360000" cy="360000"/>
            </a:xfrm>
            <a:prstGeom prst="roundRect">
              <a:avLst/>
            </a:prstGeom>
            <a:solidFill>
              <a:srgbClr val="9054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06" name="Rounded Rectangle 205">
              <a:extLst>
                <a:ext uri="{FF2B5EF4-FFF2-40B4-BE49-F238E27FC236}">
                  <a16:creationId xmlns:a16="http://schemas.microsoft.com/office/drawing/2014/main" id="{806BA24D-8EB4-9D10-0279-588259331450}"/>
                </a:ext>
              </a:extLst>
            </p:cNvPr>
            <p:cNvSpPr/>
            <p:nvPr/>
          </p:nvSpPr>
          <p:spPr>
            <a:xfrm>
              <a:off x="4487925" y="11957908"/>
              <a:ext cx="360000" cy="360000"/>
            </a:xfrm>
            <a:prstGeom prst="roundRect">
              <a:avLst/>
            </a:prstGeom>
            <a:solidFill>
              <a:srgbClr val="C217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07" name="Rounded Rectangle 206">
              <a:extLst>
                <a:ext uri="{FF2B5EF4-FFF2-40B4-BE49-F238E27FC236}">
                  <a16:creationId xmlns:a16="http://schemas.microsoft.com/office/drawing/2014/main" id="{5A0F181B-3BA1-BBBB-45A7-C1E23E6B4460}"/>
                </a:ext>
              </a:extLst>
            </p:cNvPr>
            <p:cNvSpPr/>
            <p:nvPr/>
          </p:nvSpPr>
          <p:spPr>
            <a:xfrm>
              <a:off x="4898202" y="11957908"/>
              <a:ext cx="360000" cy="360000"/>
            </a:xfrm>
            <a:prstGeom prst="roundRect">
              <a:avLst/>
            </a:prstGeom>
            <a:solidFill>
              <a:srgbClr val="D404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208" name="TextBox 207">
            <a:extLst>
              <a:ext uri="{FF2B5EF4-FFF2-40B4-BE49-F238E27FC236}">
                <a16:creationId xmlns:a16="http://schemas.microsoft.com/office/drawing/2014/main" id="{5AE41956-134F-D116-1EC8-304965BBDA5C}"/>
              </a:ext>
            </a:extLst>
          </p:cNvPr>
          <p:cNvSpPr txBox="1"/>
          <p:nvPr/>
        </p:nvSpPr>
        <p:spPr>
          <a:xfrm>
            <a:off x="1027939" y="6147351"/>
            <a:ext cx="3433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Initial sequence might contain harmful local correlations between elements.</a:t>
            </a:r>
            <a:endParaRPr lang="en-D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D38960D0-62C1-CAB7-3356-8E82B9EB99C4}"/>
              </a:ext>
            </a:extLst>
          </p:cNvPr>
          <p:cNvSpPr/>
          <p:nvPr/>
        </p:nvSpPr>
        <p:spPr>
          <a:xfrm>
            <a:off x="7830392" y="2989458"/>
            <a:ext cx="72000" cy="7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7B3DEBA7-D96D-993C-6861-40C45556AA63}"/>
              </a:ext>
            </a:extLst>
          </p:cNvPr>
          <p:cNvCxnSpPr/>
          <p:nvPr/>
        </p:nvCxnSpPr>
        <p:spPr>
          <a:xfrm>
            <a:off x="8551135" y="3111073"/>
            <a:ext cx="57047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9DA2166D-0EC8-3174-3B20-212DA6323D90}"/>
              </a:ext>
            </a:extLst>
          </p:cNvPr>
          <p:cNvCxnSpPr>
            <a:cxnSpLocks/>
            <a:endCxn id="209" idx="2"/>
          </p:cNvCxnSpPr>
          <p:nvPr/>
        </p:nvCxnSpPr>
        <p:spPr>
          <a:xfrm flipV="1">
            <a:off x="6734867" y="3025458"/>
            <a:ext cx="1095525" cy="11199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06A35B0E-DD7E-E9EE-B464-55A9DF18FCEE}"/>
              </a:ext>
            </a:extLst>
          </p:cNvPr>
          <p:cNvSpPr txBox="1"/>
          <p:nvPr/>
        </p:nvSpPr>
        <p:spPr>
          <a:xfrm>
            <a:off x="7734802" y="1730860"/>
            <a:ext cx="2769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Modified Simulated Annealing</a:t>
            </a:r>
            <a:endParaRPr lang="en-DE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82DA37CF-B515-42D1-B1BE-8C8057CE35A3}"/>
              </a:ext>
            </a:extLst>
          </p:cNvPr>
          <p:cNvCxnSpPr>
            <a:cxnSpLocks/>
          </p:cNvCxnSpPr>
          <p:nvPr/>
        </p:nvCxnSpPr>
        <p:spPr>
          <a:xfrm>
            <a:off x="8694872" y="3872554"/>
            <a:ext cx="0" cy="143810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Oval 213">
            <a:extLst>
              <a:ext uri="{FF2B5EF4-FFF2-40B4-BE49-F238E27FC236}">
                <a16:creationId xmlns:a16="http://schemas.microsoft.com/office/drawing/2014/main" id="{54D17C93-BFF6-65E2-CEBE-B4677C3673E3}"/>
              </a:ext>
            </a:extLst>
          </p:cNvPr>
          <p:cNvSpPr/>
          <p:nvPr/>
        </p:nvSpPr>
        <p:spPr>
          <a:xfrm>
            <a:off x="11189680" y="4229033"/>
            <a:ext cx="72000" cy="7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E0F52F03-8F33-1BBA-AA8E-642D47064DE2}"/>
              </a:ext>
            </a:extLst>
          </p:cNvPr>
          <p:cNvCxnSpPr>
            <a:cxnSpLocks/>
          </p:cNvCxnSpPr>
          <p:nvPr/>
        </p:nvCxnSpPr>
        <p:spPr>
          <a:xfrm flipH="1">
            <a:off x="5842575" y="10542347"/>
            <a:ext cx="1358597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A34ABFD0-C4DB-BCF6-14D1-A94A099B0EAD}"/>
              </a:ext>
            </a:extLst>
          </p:cNvPr>
          <p:cNvSpPr txBox="1"/>
          <p:nvPr/>
        </p:nvSpPr>
        <p:spPr>
          <a:xfrm>
            <a:off x="5904244" y="9946525"/>
            <a:ext cx="108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incumbent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primal</a:t>
            </a:r>
            <a:endParaRPr lang="en-D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18" name="Picture 217" descr="\documentclass{article}&#10;\usepackage{amsmath}&#10;\usepackage{amsfonts}&#10;\usepackage{dsfont}&#10;\pagestyle{empty}&#10;\begin{document}&#10;&#10;\[&#10;H(\pi^\ast)&#10;\]&#10;&#10;\end{document}" title="IguanaTex Bitmap Display">
            <a:extLst>
              <a:ext uri="{FF2B5EF4-FFF2-40B4-BE49-F238E27FC236}">
                <a16:creationId xmlns:a16="http://schemas.microsoft.com/office/drawing/2014/main" id="{87ACEEEA-8579-2EAF-E65B-04456700C50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6578522" y="10259394"/>
            <a:ext cx="568960" cy="243840"/>
          </a:xfrm>
          <a:prstGeom prst="rect">
            <a:avLst/>
          </a:prstGeom>
        </p:spPr>
      </p:pic>
      <p:pic>
        <p:nvPicPr>
          <p:cNvPr id="219" name="Picture 218" descr="\documentclass{article}&#10;\usepackage{amsmath}&#10;\usepackage{amsfonts}&#10;\usepackage{dsfont}&#10;\pagestyle{empty}&#10;\begin{document}&#10;&#10;\[&#10;\pi^\ast&#10;\]&#10;&#10;\end{document}" title="IguanaTex Bitmap Display">
            <a:extLst>
              <a:ext uri="{FF2B5EF4-FFF2-40B4-BE49-F238E27FC236}">
                <a16:creationId xmlns:a16="http://schemas.microsoft.com/office/drawing/2014/main" id="{79B22ADE-8BD1-932C-9B12-364248AC231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6924274" y="10009829"/>
            <a:ext cx="223520" cy="203200"/>
          </a:xfrm>
          <a:prstGeom prst="rect">
            <a:avLst/>
          </a:prstGeom>
        </p:spPr>
      </p:pic>
      <p:sp>
        <p:nvSpPr>
          <p:cNvPr id="220" name="Rounded Rectangle 219">
            <a:extLst>
              <a:ext uri="{FF2B5EF4-FFF2-40B4-BE49-F238E27FC236}">
                <a16:creationId xmlns:a16="http://schemas.microsoft.com/office/drawing/2014/main" id="{EDB00048-C3D7-757A-3B23-A8C86DDBB2D0}"/>
              </a:ext>
            </a:extLst>
          </p:cNvPr>
          <p:cNvSpPr/>
          <p:nvPr/>
        </p:nvSpPr>
        <p:spPr>
          <a:xfrm>
            <a:off x="1664612" y="9913818"/>
            <a:ext cx="401426" cy="400160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1" name="Rounded Rectangle 220">
            <a:extLst>
              <a:ext uri="{FF2B5EF4-FFF2-40B4-BE49-F238E27FC236}">
                <a16:creationId xmlns:a16="http://schemas.microsoft.com/office/drawing/2014/main" id="{7B8EDD88-058A-A82E-5CC8-EDF658A1C013}"/>
              </a:ext>
            </a:extLst>
          </p:cNvPr>
          <p:cNvSpPr/>
          <p:nvPr/>
        </p:nvSpPr>
        <p:spPr>
          <a:xfrm>
            <a:off x="2487570" y="9916756"/>
            <a:ext cx="401426" cy="400160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2" name="Rounded Rectangle 221">
            <a:extLst>
              <a:ext uri="{FF2B5EF4-FFF2-40B4-BE49-F238E27FC236}">
                <a16:creationId xmlns:a16="http://schemas.microsoft.com/office/drawing/2014/main" id="{919F5F2A-D95A-F0E4-EF44-69FD906E87B0}"/>
              </a:ext>
            </a:extLst>
          </p:cNvPr>
          <p:cNvSpPr/>
          <p:nvPr/>
        </p:nvSpPr>
        <p:spPr>
          <a:xfrm>
            <a:off x="1277405" y="9933898"/>
            <a:ext cx="360000" cy="360000"/>
          </a:xfrm>
          <a:prstGeom prst="roundRect">
            <a:avLst/>
          </a:prstGeom>
          <a:solidFill>
            <a:srgbClr val="3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3" name="Rounded Rectangle 222">
            <a:extLst>
              <a:ext uri="{FF2B5EF4-FFF2-40B4-BE49-F238E27FC236}">
                <a16:creationId xmlns:a16="http://schemas.microsoft.com/office/drawing/2014/main" id="{7101286A-D239-980D-0209-8F213405024A}"/>
              </a:ext>
            </a:extLst>
          </p:cNvPr>
          <p:cNvSpPr/>
          <p:nvPr/>
        </p:nvSpPr>
        <p:spPr>
          <a:xfrm>
            <a:off x="2508283" y="9933898"/>
            <a:ext cx="360000" cy="360000"/>
          </a:xfrm>
          <a:prstGeom prst="roundRect">
            <a:avLst/>
          </a:prstGeom>
          <a:solidFill>
            <a:srgbClr val="5F8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4" name="Rounded Rectangle 223">
            <a:extLst>
              <a:ext uri="{FF2B5EF4-FFF2-40B4-BE49-F238E27FC236}">
                <a16:creationId xmlns:a16="http://schemas.microsoft.com/office/drawing/2014/main" id="{39BC5B83-39E3-C35C-B571-2486673BE569}"/>
              </a:ext>
            </a:extLst>
          </p:cNvPr>
          <p:cNvSpPr/>
          <p:nvPr/>
        </p:nvSpPr>
        <p:spPr>
          <a:xfrm>
            <a:off x="2097959" y="9933898"/>
            <a:ext cx="360000" cy="360000"/>
          </a:xfrm>
          <a:prstGeom prst="roundRect">
            <a:avLst/>
          </a:prstGeom>
          <a:solidFill>
            <a:srgbClr val="9054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5" name="Rounded Rectangle 224">
            <a:extLst>
              <a:ext uri="{FF2B5EF4-FFF2-40B4-BE49-F238E27FC236}">
                <a16:creationId xmlns:a16="http://schemas.microsoft.com/office/drawing/2014/main" id="{83E2531E-4F3F-5060-9E6C-DB88189E839E}"/>
              </a:ext>
            </a:extLst>
          </p:cNvPr>
          <p:cNvSpPr/>
          <p:nvPr/>
        </p:nvSpPr>
        <p:spPr>
          <a:xfrm>
            <a:off x="1685931" y="9933898"/>
            <a:ext cx="360000" cy="360000"/>
          </a:xfrm>
          <a:prstGeom prst="roundRect">
            <a:avLst/>
          </a:prstGeom>
          <a:solidFill>
            <a:srgbClr val="C21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26" name="Rounded Rectangle 225">
            <a:extLst>
              <a:ext uri="{FF2B5EF4-FFF2-40B4-BE49-F238E27FC236}">
                <a16:creationId xmlns:a16="http://schemas.microsoft.com/office/drawing/2014/main" id="{91503B6D-3FC4-D55B-BC5C-3C527F1F9D30}"/>
              </a:ext>
            </a:extLst>
          </p:cNvPr>
          <p:cNvSpPr/>
          <p:nvPr/>
        </p:nvSpPr>
        <p:spPr>
          <a:xfrm>
            <a:off x="2918513" y="9933898"/>
            <a:ext cx="360000" cy="360000"/>
          </a:xfrm>
          <a:prstGeom prst="roundRect">
            <a:avLst/>
          </a:prstGeom>
          <a:solidFill>
            <a:srgbClr val="D404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7" name="Rounded Rectangle 226">
            <a:extLst>
              <a:ext uri="{FF2B5EF4-FFF2-40B4-BE49-F238E27FC236}">
                <a16:creationId xmlns:a16="http://schemas.microsoft.com/office/drawing/2014/main" id="{4CACB648-5389-6261-A18E-06FCF67297C0}"/>
              </a:ext>
            </a:extLst>
          </p:cNvPr>
          <p:cNvSpPr/>
          <p:nvPr/>
        </p:nvSpPr>
        <p:spPr>
          <a:xfrm>
            <a:off x="1277405" y="10873440"/>
            <a:ext cx="360000" cy="360000"/>
          </a:xfrm>
          <a:prstGeom prst="roundRect">
            <a:avLst/>
          </a:prstGeom>
          <a:solidFill>
            <a:srgbClr val="3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8" name="Rounded Rectangle 227">
            <a:extLst>
              <a:ext uri="{FF2B5EF4-FFF2-40B4-BE49-F238E27FC236}">
                <a16:creationId xmlns:a16="http://schemas.microsoft.com/office/drawing/2014/main" id="{E1E40040-E272-F709-1B52-7987BADB1952}"/>
              </a:ext>
            </a:extLst>
          </p:cNvPr>
          <p:cNvSpPr/>
          <p:nvPr/>
        </p:nvSpPr>
        <p:spPr>
          <a:xfrm>
            <a:off x="1687682" y="10873440"/>
            <a:ext cx="360000" cy="360000"/>
          </a:xfrm>
          <a:prstGeom prst="roundRect">
            <a:avLst/>
          </a:prstGeom>
          <a:solidFill>
            <a:srgbClr val="5F8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9" name="Rounded Rectangle 228">
            <a:extLst>
              <a:ext uri="{FF2B5EF4-FFF2-40B4-BE49-F238E27FC236}">
                <a16:creationId xmlns:a16="http://schemas.microsoft.com/office/drawing/2014/main" id="{9777A11E-982C-FDD8-CC02-DFCCA4AEACB0}"/>
              </a:ext>
            </a:extLst>
          </p:cNvPr>
          <p:cNvSpPr/>
          <p:nvPr/>
        </p:nvSpPr>
        <p:spPr>
          <a:xfrm>
            <a:off x="2097959" y="10873440"/>
            <a:ext cx="360000" cy="360000"/>
          </a:xfrm>
          <a:prstGeom prst="roundRect">
            <a:avLst/>
          </a:prstGeom>
          <a:solidFill>
            <a:srgbClr val="9054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0" name="Rounded Rectangle 229">
            <a:extLst>
              <a:ext uri="{FF2B5EF4-FFF2-40B4-BE49-F238E27FC236}">
                <a16:creationId xmlns:a16="http://schemas.microsoft.com/office/drawing/2014/main" id="{16706A62-2371-C3EB-F091-BF2D1FA397F1}"/>
              </a:ext>
            </a:extLst>
          </p:cNvPr>
          <p:cNvSpPr/>
          <p:nvPr/>
        </p:nvSpPr>
        <p:spPr>
          <a:xfrm>
            <a:off x="2508236" y="10873440"/>
            <a:ext cx="360000" cy="360000"/>
          </a:xfrm>
          <a:prstGeom prst="roundRect">
            <a:avLst/>
          </a:prstGeom>
          <a:solidFill>
            <a:srgbClr val="C21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31" name="Rounded Rectangle 230">
            <a:extLst>
              <a:ext uri="{FF2B5EF4-FFF2-40B4-BE49-F238E27FC236}">
                <a16:creationId xmlns:a16="http://schemas.microsoft.com/office/drawing/2014/main" id="{0B7C7B3A-04A7-ABF9-B390-75AE5B256254}"/>
              </a:ext>
            </a:extLst>
          </p:cNvPr>
          <p:cNvSpPr/>
          <p:nvPr/>
        </p:nvSpPr>
        <p:spPr>
          <a:xfrm>
            <a:off x="2918513" y="10873440"/>
            <a:ext cx="360000" cy="360000"/>
          </a:xfrm>
          <a:prstGeom prst="roundRect">
            <a:avLst/>
          </a:prstGeom>
          <a:solidFill>
            <a:srgbClr val="D404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32" name="Curved Connector 231">
            <a:extLst>
              <a:ext uri="{FF2B5EF4-FFF2-40B4-BE49-F238E27FC236}">
                <a16:creationId xmlns:a16="http://schemas.microsoft.com/office/drawing/2014/main" id="{BEB41E2E-D101-1BE2-4B85-57D3DF35CD5E}"/>
              </a:ext>
            </a:extLst>
          </p:cNvPr>
          <p:cNvCxnSpPr>
            <a:cxnSpLocks/>
          </p:cNvCxnSpPr>
          <p:nvPr/>
        </p:nvCxnSpPr>
        <p:spPr>
          <a:xfrm>
            <a:off x="3341138" y="10121909"/>
            <a:ext cx="12700" cy="939542"/>
          </a:xfrm>
          <a:prstGeom prst="curvedConnector3">
            <a:avLst>
              <a:gd name="adj1" fmla="val 3133339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C46DCA88-C1EF-CC88-6F9E-B8ABD5E8C087}"/>
              </a:ext>
            </a:extLst>
          </p:cNvPr>
          <p:cNvSpPr txBox="1"/>
          <p:nvPr/>
        </p:nvSpPr>
        <p:spPr>
          <a:xfrm>
            <a:off x="3706195" y="1041326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</a:t>
            </a:r>
            <a:endParaRPr lang="en-DE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34" name="Picture 233" descr="\documentclass{article}&#10;\usepackage{amsmath}&#10;\usepackage{amsfonts}&#10;\usepackage{dsfont}&#10;\pagestyle{empty}&#10;\begin{document}&#10;&#10;\[&#10;H(\pi) \approx H(\pi^\ast)&#10;\]&#10;&#10;\end{document}" title="IguanaTex Bitmap Display">
            <a:extLst>
              <a:ext uri="{FF2B5EF4-FFF2-40B4-BE49-F238E27FC236}">
                <a16:creationId xmlns:a16="http://schemas.microsoft.com/office/drawing/2014/main" id="{2BAEA7A5-6461-3B36-1656-7734642E221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3947689" y="10467624"/>
            <a:ext cx="1300480" cy="243840"/>
          </a:xfrm>
          <a:prstGeom prst="rect">
            <a:avLst/>
          </a:prstGeom>
        </p:spPr>
      </p:pic>
      <p:pic>
        <p:nvPicPr>
          <p:cNvPr id="235" name="Picture 234" descr="\documentclass{article}&#10;\usepackage{amsmath}&#10;\usepackage{amsfonts}&#10;\usepackage{dsfont}&#10;\pagestyle{empty}&#10;\begin{document}&#10;&#10;\[&#10;n_{\text{fine}}&#10;\]&#10;&#10;\end{document}" title="IguanaTex Bitmap Display">
            <a:extLst>
              <a:ext uri="{FF2B5EF4-FFF2-40B4-BE49-F238E27FC236}">
                <a16:creationId xmlns:a16="http://schemas.microsoft.com/office/drawing/2014/main" id="{9068445C-B7A4-73AA-C60C-8EC9A0C8CD55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4113407" y="10055663"/>
            <a:ext cx="406400" cy="162560"/>
          </a:xfrm>
          <a:prstGeom prst="rect">
            <a:avLst/>
          </a:prstGeom>
        </p:spPr>
      </p:pic>
      <p:grpSp>
        <p:nvGrpSpPr>
          <p:cNvPr id="236" name="Group 235">
            <a:extLst>
              <a:ext uri="{FF2B5EF4-FFF2-40B4-BE49-F238E27FC236}">
                <a16:creationId xmlns:a16="http://schemas.microsoft.com/office/drawing/2014/main" id="{0019139D-1DF7-584D-DFDC-A119BFE410B2}"/>
              </a:ext>
            </a:extLst>
          </p:cNvPr>
          <p:cNvGrpSpPr/>
          <p:nvPr/>
        </p:nvGrpSpPr>
        <p:grpSpPr>
          <a:xfrm rot="19245056">
            <a:off x="4722814" y="9848073"/>
            <a:ext cx="360000" cy="378350"/>
            <a:chOff x="9258358" y="3471529"/>
            <a:chExt cx="360000" cy="378350"/>
          </a:xfrm>
        </p:grpSpPr>
        <p:sp>
          <p:nvSpPr>
            <p:cNvPr id="237" name="Block Arc 236">
              <a:extLst>
                <a:ext uri="{FF2B5EF4-FFF2-40B4-BE49-F238E27FC236}">
                  <a16:creationId xmlns:a16="http://schemas.microsoft.com/office/drawing/2014/main" id="{4174E7DC-2A92-70A2-398B-BC85DAF832A8}"/>
                </a:ext>
              </a:extLst>
            </p:cNvPr>
            <p:cNvSpPr/>
            <p:nvPr/>
          </p:nvSpPr>
          <p:spPr>
            <a:xfrm rot="20183701">
              <a:off x="9258358" y="3471529"/>
              <a:ext cx="360000" cy="360000"/>
            </a:xfrm>
            <a:prstGeom prst="blockArc">
              <a:avLst>
                <a:gd name="adj1" fmla="val 10800000"/>
                <a:gd name="adj2" fmla="val 7847625"/>
                <a:gd name="adj3" fmla="val 788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tx1"/>
                </a:solidFill>
              </a:endParaRPr>
            </a:p>
          </p:txBody>
        </p:sp>
        <p:sp>
          <p:nvSpPr>
            <p:cNvPr id="238" name="Triangle 237">
              <a:extLst>
                <a:ext uri="{FF2B5EF4-FFF2-40B4-BE49-F238E27FC236}">
                  <a16:creationId xmlns:a16="http://schemas.microsoft.com/office/drawing/2014/main" id="{44E28A8A-1DD4-DAAC-61F2-53C79BC79D6F}"/>
                </a:ext>
              </a:extLst>
            </p:cNvPr>
            <p:cNvSpPr/>
            <p:nvPr/>
          </p:nvSpPr>
          <p:spPr>
            <a:xfrm rot="16719293">
              <a:off x="9336252" y="3748652"/>
              <a:ext cx="88902" cy="113552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239" name="TextBox 238">
            <a:extLst>
              <a:ext uri="{FF2B5EF4-FFF2-40B4-BE49-F238E27FC236}">
                <a16:creationId xmlns:a16="http://schemas.microsoft.com/office/drawing/2014/main" id="{53010CA2-F51B-FCFF-9FB0-2C1BD45162BE}"/>
              </a:ext>
            </a:extLst>
          </p:cNvPr>
          <p:cNvSpPr txBox="1"/>
          <p:nvPr/>
        </p:nvSpPr>
        <p:spPr>
          <a:xfrm>
            <a:off x="4030677" y="9752202"/>
            <a:ext cx="731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repeat</a:t>
            </a:r>
            <a:endParaRPr lang="en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0" name="Triangle 239">
            <a:extLst>
              <a:ext uri="{FF2B5EF4-FFF2-40B4-BE49-F238E27FC236}">
                <a16:creationId xmlns:a16="http://schemas.microsoft.com/office/drawing/2014/main" id="{C958766A-5CF0-3491-B483-3CE37AF72D9F}"/>
              </a:ext>
            </a:extLst>
          </p:cNvPr>
          <p:cNvSpPr/>
          <p:nvPr/>
        </p:nvSpPr>
        <p:spPr>
          <a:xfrm>
            <a:off x="1822763" y="10325044"/>
            <a:ext cx="102702" cy="115366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1" name="Triangle 240">
            <a:extLst>
              <a:ext uri="{FF2B5EF4-FFF2-40B4-BE49-F238E27FC236}">
                <a16:creationId xmlns:a16="http://schemas.microsoft.com/office/drawing/2014/main" id="{E57A02E0-8296-CB62-5679-3EA453E7AD33}"/>
              </a:ext>
            </a:extLst>
          </p:cNvPr>
          <p:cNvSpPr/>
          <p:nvPr/>
        </p:nvSpPr>
        <p:spPr>
          <a:xfrm>
            <a:off x="2646081" y="10325453"/>
            <a:ext cx="102702" cy="115366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2" name="Rounded Rectangle 241">
            <a:extLst>
              <a:ext uri="{FF2B5EF4-FFF2-40B4-BE49-F238E27FC236}">
                <a16:creationId xmlns:a16="http://schemas.microsoft.com/office/drawing/2014/main" id="{78639C8E-DD36-6979-4B6F-17AAFC9612C5}"/>
              </a:ext>
            </a:extLst>
          </p:cNvPr>
          <p:cNvSpPr/>
          <p:nvPr/>
        </p:nvSpPr>
        <p:spPr>
          <a:xfrm>
            <a:off x="1179247" y="9756592"/>
            <a:ext cx="4446810" cy="1656470"/>
          </a:xfrm>
          <a:prstGeom prst="roundRect">
            <a:avLst>
              <a:gd name="adj" fmla="val 6916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3" name="Rounded Rectangle 242">
            <a:extLst>
              <a:ext uri="{FF2B5EF4-FFF2-40B4-BE49-F238E27FC236}">
                <a16:creationId xmlns:a16="http://schemas.microsoft.com/office/drawing/2014/main" id="{4EE27E57-23BF-B349-0929-63CFB86416D4}"/>
              </a:ext>
            </a:extLst>
          </p:cNvPr>
          <p:cNvSpPr/>
          <p:nvPr/>
        </p:nvSpPr>
        <p:spPr>
          <a:xfrm>
            <a:off x="7355831" y="9017673"/>
            <a:ext cx="4408637" cy="2434104"/>
          </a:xfrm>
          <a:prstGeom prst="roundRect">
            <a:avLst>
              <a:gd name="adj" fmla="val 6916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448ADFD7-24FB-84F0-2FA5-9351C8C1840D}"/>
              </a:ext>
            </a:extLst>
          </p:cNvPr>
          <p:cNvSpPr txBox="1"/>
          <p:nvPr/>
        </p:nvSpPr>
        <p:spPr>
          <a:xfrm>
            <a:off x="7404158" y="10792617"/>
            <a:ext cx="2653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update incumbent and primal</a:t>
            </a:r>
            <a:endParaRPr lang="en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6" name="Rounded Rectangle 245">
            <a:extLst>
              <a:ext uri="{FF2B5EF4-FFF2-40B4-BE49-F238E27FC236}">
                <a16:creationId xmlns:a16="http://schemas.microsoft.com/office/drawing/2014/main" id="{40C3D2DB-6F2A-2A98-B7C4-ECE3A62D57B9}"/>
              </a:ext>
            </a:extLst>
          </p:cNvPr>
          <p:cNvSpPr/>
          <p:nvPr/>
        </p:nvSpPr>
        <p:spPr>
          <a:xfrm>
            <a:off x="7477057" y="9431596"/>
            <a:ext cx="360000" cy="360000"/>
          </a:xfrm>
          <a:prstGeom prst="roundRect">
            <a:avLst/>
          </a:prstGeom>
          <a:solidFill>
            <a:srgbClr val="3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7" name="Rounded Rectangle 246">
            <a:extLst>
              <a:ext uri="{FF2B5EF4-FFF2-40B4-BE49-F238E27FC236}">
                <a16:creationId xmlns:a16="http://schemas.microsoft.com/office/drawing/2014/main" id="{22547A5E-D1FF-0FAD-7861-6120C080F8D7}"/>
              </a:ext>
            </a:extLst>
          </p:cNvPr>
          <p:cNvSpPr/>
          <p:nvPr/>
        </p:nvSpPr>
        <p:spPr>
          <a:xfrm>
            <a:off x="8720921" y="9437132"/>
            <a:ext cx="360000" cy="360000"/>
          </a:xfrm>
          <a:prstGeom prst="roundRect">
            <a:avLst/>
          </a:prstGeom>
          <a:solidFill>
            <a:srgbClr val="5F8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8" name="Rounded Rectangle 247">
            <a:extLst>
              <a:ext uri="{FF2B5EF4-FFF2-40B4-BE49-F238E27FC236}">
                <a16:creationId xmlns:a16="http://schemas.microsoft.com/office/drawing/2014/main" id="{2492D09A-0A5C-FF66-C000-04DE260A754A}"/>
              </a:ext>
            </a:extLst>
          </p:cNvPr>
          <p:cNvSpPr/>
          <p:nvPr/>
        </p:nvSpPr>
        <p:spPr>
          <a:xfrm>
            <a:off x="7883879" y="9437132"/>
            <a:ext cx="360000" cy="360000"/>
          </a:xfrm>
          <a:prstGeom prst="roundRect">
            <a:avLst/>
          </a:prstGeom>
          <a:solidFill>
            <a:srgbClr val="9054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9" name="Rounded Rectangle 248">
            <a:extLst>
              <a:ext uri="{FF2B5EF4-FFF2-40B4-BE49-F238E27FC236}">
                <a16:creationId xmlns:a16="http://schemas.microsoft.com/office/drawing/2014/main" id="{FB159D67-3D3D-CEF3-F856-1AC5A92E49D7}"/>
              </a:ext>
            </a:extLst>
          </p:cNvPr>
          <p:cNvSpPr/>
          <p:nvPr/>
        </p:nvSpPr>
        <p:spPr>
          <a:xfrm>
            <a:off x="8290825" y="9437132"/>
            <a:ext cx="360000" cy="360000"/>
          </a:xfrm>
          <a:prstGeom prst="roundRect">
            <a:avLst/>
          </a:prstGeom>
          <a:solidFill>
            <a:srgbClr val="C21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50" name="Rounded Rectangle 249">
            <a:extLst>
              <a:ext uri="{FF2B5EF4-FFF2-40B4-BE49-F238E27FC236}">
                <a16:creationId xmlns:a16="http://schemas.microsoft.com/office/drawing/2014/main" id="{C4301FA8-8308-7C52-9F43-650D9504D8E3}"/>
              </a:ext>
            </a:extLst>
          </p:cNvPr>
          <p:cNvSpPr/>
          <p:nvPr/>
        </p:nvSpPr>
        <p:spPr>
          <a:xfrm>
            <a:off x="9121080" y="9431596"/>
            <a:ext cx="360000" cy="360000"/>
          </a:xfrm>
          <a:prstGeom prst="roundRect">
            <a:avLst/>
          </a:prstGeom>
          <a:solidFill>
            <a:srgbClr val="D404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1" name="Rounded Rectangle 250">
            <a:extLst>
              <a:ext uri="{FF2B5EF4-FFF2-40B4-BE49-F238E27FC236}">
                <a16:creationId xmlns:a16="http://schemas.microsoft.com/office/drawing/2014/main" id="{AF034DB1-0D49-16BB-D7F4-55898C8B938D}"/>
              </a:ext>
            </a:extLst>
          </p:cNvPr>
          <p:cNvSpPr/>
          <p:nvPr/>
        </p:nvSpPr>
        <p:spPr>
          <a:xfrm>
            <a:off x="7862172" y="9415911"/>
            <a:ext cx="401426" cy="400160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2" name="Rounded Rectangle 251">
            <a:extLst>
              <a:ext uri="{FF2B5EF4-FFF2-40B4-BE49-F238E27FC236}">
                <a16:creationId xmlns:a16="http://schemas.microsoft.com/office/drawing/2014/main" id="{4314E770-CD7D-C294-D9E0-EB13720F8D17}"/>
              </a:ext>
            </a:extLst>
          </p:cNvPr>
          <p:cNvSpPr/>
          <p:nvPr/>
        </p:nvSpPr>
        <p:spPr>
          <a:xfrm>
            <a:off x="8270112" y="9415911"/>
            <a:ext cx="401426" cy="400160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05099F84-09DD-B2FD-0128-5F5ED90DFAF6}"/>
              </a:ext>
            </a:extLst>
          </p:cNvPr>
          <p:cNvSpPr txBox="1"/>
          <p:nvPr/>
        </p:nvSpPr>
        <p:spPr>
          <a:xfrm>
            <a:off x="7387036" y="9084383"/>
            <a:ext cx="2167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elect 2 items randomly</a:t>
            </a:r>
          </a:p>
        </p:txBody>
      </p:sp>
      <p:sp>
        <p:nvSpPr>
          <p:cNvPr id="259" name="Rounded Rectangle 258">
            <a:extLst>
              <a:ext uri="{FF2B5EF4-FFF2-40B4-BE49-F238E27FC236}">
                <a16:creationId xmlns:a16="http://schemas.microsoft.com/office/drawing/2014/main" id="{DA56AB38-F784-771E-E9E4-459AF80A4F26}"/>
              </a:ext>
            </a:extLst>
          </p:cNvPr>
          <p:cNvSpPr/>
          <p:nvPr/>
        </p:nvSpPr>
        <p:spPr>
          <a:xfrm>
            <a:off x="7470271" y="10410297"/>
            <a:ext cx="360000" cy="360000"/>
          </a:xfrm>
          <a:prstGeom prst="roundRect">
            <a:avLst/>
          </a:prstGeom>
          <a:solidFill>
            <a:srgbClr val="3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0" name="Rounded Rectangle 259">
            <a:extLst>
              <a:ext uri="{FF2B5EF4-FFF2-40B4-BE49-F238E27FC236}">
                <a16:creationId xmlns:a16="http://schemas.microsoft.com/office/drawing/2014/main" id="{BE0DA167-1184-94C5-64EB-FF3167CB3DF9}"/>
              </a:ext>
            </a:extLst>
          </p:cNvPr>
          <p:cNvSpPr/>
          <p:nvPr/>
        </p:nvSpPr>
        <p:spPr>
          <a:xfrm>
            <a:off x="8710850" y="10404327"/>
            <a:ext cx="360000" cy="360000"/>
          </a:xfrm>
          <a:prstGeom prst="roundRect">
            <a:avLst/>
          </a:prstGeom>
          <a:solidFill>
            <a:srgbClr val="5F8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1" name="Rounded Rectangle 260">
            <a:extLst>
              <a:ext uri="{FF2B5EF4-FFF2-40B4-BE49-F238E27FC236}">
                <a16:creationId xmlns:a16="http://schemas.microsoft.com/office/drawing/2014/main" id="{E196E626-9C67-5587-4E52-AF435C3AAAD3}"/>
              </a:ext>
            </a:extLst>
          </p:cNvPr>
          <p:cNvSpPr/>
          <p:nvPr/>
        </p:nvSpPr>
        <p:spPr>
          <a:xfrm>
            <a:off x="8296184" y="10406000"/>
            <a:ext cx="360000" cy="360000"/>
          </a:xfrm>
          <a:prstGeom prst="roundRect">
            <a:avLst/>
          </a:prstGeom>
          <a:solidFill>
            <a:srgbClr val="9054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2" name="Rounded Rectangle 261">
            <a:extLst>
              <a:ext uri="{FF2B5EF4-FFF2-40B4-BE49-F238E27FC236}">
                <a16:creationId xmlns:a16="http://schemas.microsoft.com/office/drawing/2014/main" id="{1D5E1D7D-B79A-091F-6FEF-7AF4A6B58CDC}"/>
              </a:ext>
            </a:extLst>
          </p:cNvPr>
          <p:cNvSpPr/>
          <p:nvPr/>
        </p:nvSpPr>
        <p:spPr>
          <a:xfrm>
            <a:off x="7883132" y="10410297"/>
            <a:ext cx="360000" cy="360000"/>
          </a:xfrm>
          <a:prstGeom prst="roundRect">
            <a:avLst/>
          </a:prstGeom>
          <a:solidFill>
            <a:srgbClr val="C21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63" name="Rounded Rectangle 262">
            <a:extLst>
              <a:ext uri="{FF2B5EF4-FFF2-40B4-BE49-F238E27FC236}">
                <a16:creationId xmlns:a16="http://schemas.microsoft.com/office/drawing/2014/main" id="{9CBB590A-8FA8-1427-073D-BF8BCC58AD3C}"/>
              </a:ext>
            </a:extLst>
          </p:cNvPr>
          <p:cNvSpPr/>
          <p:nvPr/>
        </p:nvSpPr>
        <p:spPr>
          <a:xfrm>
            <a:off x="9121080" y="10403331"/>
            <a:ext cx="360000" cy="360000"/>
          </a:xfrm>
          <a:prstGeom prst="roundRect">
            <a:avLst/>
          </a:prstGeom>
          <a:solidFill>
            <a:srgbClr val="D404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64" name="Curved Connector 263">
            <a:extLst>
              <a:ext uri="{FF2B5EF4-FFF2-40B4-BE49-F238E27FC236}">
                <a16:creationId xmlns:a16="http://schemas.microsoft.com/office/drawing/2014/main" id="{5880D05A-3F78-B326-D58D-40ADB33EC86E}"/>
              </a:ext>
            </a:extLst>
          </p:cNvPr>
          <p:cNvCxnSpPr>
            <a:cxnSpLocks/>
          </p:cNvCxnSpPr>
          <p:nvPr/>
        </p:nvCxnSpPr>
        <p:spPr>
          <a:xfrm>
            <a:off x="9521609" y="9621968"/>
            <a:ext cx="12700" cy="983175"/>
          </a:xfrm>
          <a:prstGeom prst="curvedConnector3">
            <a:avLst>
              <a:gd name="adj1" fmla="val 2261843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" name="Picture 265" descr="\documentclass{article}&#10;\usepackage{amsmath}&#10;\usepackage{amsfonts}&#10;\usepackage{dsfont}&#10;\pagestyle{empty}&#10;\begin{document}&#10;&#10;\[&#10;n_{\text{trans}}&#10;\]&#10;&#10;\end{document}" title="IguanaTex Bitmap Display">
            <a:extLst>
              <a:ext uri="{FF2B5EF4-FFF2-40B4-BE49-F238E27FC236}">
                <a16:creationId xmlns:a16="http://schemas.microsoft.com/office/drawing/2014/main" id="{7EB50216-14BC-F78D-748D-AAF0291A6828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10715083" y="9334206"/>
            <a:ext cx="508000" cy="162560"/>
          </a:xfrm>
          <a:prstGeom prst="rect">
            <a:avLst/>
          </a:prstGeom>
        </p:spPr>
      </p:pic>
      <p:grpSp>
        <p:nvGrpSpPr>
          <p:cNvPr id="267" name="Group 266">
            <a:extLst>
              <a:ext uri="{FF2B5EF4-FFF2-40B4-BE49-F238E27FC236}">
                <a16:creationId xmlns:a16="http://schemas.microsoft.com/office/drawing/2014/main" id="{00C1A3F2-BFB1-056A-57A0-D1AFFF4DD702}"/>
              </a:ext>
            </a:extLst>
          </p:cNvPr>
          <p:cNvGrpSpPr/>
          <p:nvPr/>
        </p:nvGrpSpPr>
        <p:grpSpPr>
          <a:xfrm rot="19245056">
            <a:off x="11326559" y="9101981"/>
            <a:ext cx="360000" cy="378350"/>
            <a:chOff x="9258358" y="3471529"/>
            <a:chExt cx="360000" cy="378350"/>
          </a:xfrm>
        </p:grpSpPr>
        <p:sp>
          <p:nvSpPr>
            <p:cNvPr id="268" name="Block Arc 267">
              <a:extLst>
                <a:ext uri="{FF2B5EF4-FFF2-40B4-BE49-F238E27FC236}">
                  <a16:creationId xmlns:a16="http://schemas.microsoft.com/office/drawing/2014/main" id="{EB18BB80-CA6F-34F4-94E7-7CC3A220D512}"/>
                </a:ext>
              </a:extLst>
            </p:cNvPr>
            <p:cNvSpPr/>
            <p:nvPr/>
          </p:nvSpPr>
          <p:spPr>
            <a:xfrm rot="20183701">
              <a:off x="9258358" y="3471529"/>
              <a:ext cx="360000" cy="360000"/>
            </a:xfrm>
            <a:prstGeom prst="blockArc">
              <a:avLst>
                <a:gd name="adj1" fmla="val 10800000"/>
                <a:gd name="adj2" fmla="val 7847625"/>
                <a:gd name="adj3" fmla="val 788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tx1"/>
                </a:solidFill>
              </a:endParaRPr>
            </a:p>
          </p:txBody>
        </p:sp>
        <p:sp>
          <p:nvSpPr>
            <p:cNvPr id="269" name="Triangle 268">
              <a:extLst>
                <a:ext uri="{FF2B5EF4-FFF2-40B4-BE49-F238E27FC236}">
                  <a16:creationId xmlns:a16="http://schemas.microsoft.com/office/drawing/2014/main" id="{A56A972D-AFB6-578C-488F-87131C682933}"/>
                </a:ext>
              </a:extLst>
            </p:cNvPr>
            <p:cNvSpPr/>
            <p:nvPr/>
          </p:nvSpPr>
          <p:spPr>
            <a:xfrm rot="16719293">
              <a:off x="9336252" y="3748652"/>
              <a:ext cx="88902" cy="113552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2E70C60B-3217-C5FE-B4CF-3B2DDE356682}"/>
              </a:ext>
            </a:extLst>
          </p:cNvPr>
          <p:cNvSpPr txBox="1"/>
          <p:nvPr/>
        </p:nvSpPr>
        <p:spPr>
          <a:xfrm>
            <a:off x="10618955" y="9019054"/>
            <a:ext cx="731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repeat</a:t>
            </a:r>
            <a:endParaRPr lang="en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1" name="Triangle 270">
            <a:extLst>
              <a:ext uri="{FF2B5EF4-FFF2-40B4-BE49-F238E27FC236}">
                <a16:creationId xmlns:a16="http://schemas.microsoft.com/office/drawing/2014/main" id="{DD711973-FB23-11E4-008D-6CFB2F47733C}"/>
              </a:ext>
            </a:extLst>
          </p:cNvPr>
          <p:cNvSpPr/>
          <p:nvPr/>
        </p:nvSpPr>
        <p:spPr>
          <a:xfrm>
            <a:off x="8019142" y="9819923"/>
            <a:ext cx="102702" cy="115366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2" name="Triangle 271">
            <a:extLst>
              <a:ext uri="{FF2B5EF4-FFF2-40B4-BE49-F238E27FC236}">
                <a16:creationId xmlns:a16="http://schemas.microsoft.com/office/drawing/2014/main" id="{3E3EE3C8-6877-34BD-246E-96A0425CDAFE}"/>
              </a:ext>
            </a:extLst>
          </p:cNvPr>
          <p:cNvSpPr/>
          <p:nvPr/>
        </p:nvSpPr>
        <p:spPr>
          <a:xfrm>
            <a:off x="8438470" y="9825162"/>
            <a:ext cx="102702" cy="115366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D1DAB731-5DBE-6D3A-1303-C95A8488C7E9}"/>
              </a:ext>
            </a:extLst>
          </p:cNvPr>
          <p:cNvCxnSpPr>
            <a:cxnSpLocks/>
          </p:cNvCxnSpPr>
          <p:nvPr/>
        </p:nvCxnSpPr>
        <p:spPr>
          <a:xfrm>
            <a:off x="8723969" y="7162801"/>
            <a:ext cx="0" cy="183753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C2F87879-5DFE-0A81-12CC-7B0E7060FD5E}"/>
              </a:ext>
            </a:extLst>
          </p:cNvPr>
          <p:cNvSpPr txBox="1"/>
          <p:nvPr/>
        </p:nvSpPr>
        <p:spPr>
          <a:xfrm>
            <a:off x="8768709" y="7692705"/>
            <a:ext cx="2833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update and fine-grained search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after each transient phase</a:t>
            </a:r>
          </a:p>
          <a:p>
            <a:r>
              <a:rPr lang="en-US" sz="1600" b="1" dirty="0"/>
              <a:t>if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DE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75" name="Picture 274" descr="\documentclass{article}&#10;\usepackage{amsmath}&#10;\usepackage{amsfonts}&#10;\usepackage{dsfont}&#10;\pagestyle{empty}&#10;\begin{document}&#10;&#10;\[&#10;H(\pi) &gt; H(\pi^\ast)&#10;\]&#10;&#10;\end{document}" title="IguanaTex Bitmap Display">
            <a:extLst>
              <a:ext uri="{FF2B5EF4-FFF2-40B4-BE49-F238E27FC236}">
                <a16:creationId xmlns:a16="http://schemas.microsoft.com/office/drawing/2014/main" id="{3C2809C0-7259-04B2-C635-30CFD609A1BD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9015020" y="8251679"/>
            <a:ext cx="1300480" cy="243840"/>
          </a:xfrm>
          <a:prstGeom prst="rect">
            <a:avLst/>
          </a:prstGeom>
        </p:spPr>
      </p:pic>
      <p:pic>
        <p:nvPicPr>
          <p:cNvPr id="277" name="Picture 276" descr="\documentclass{article}&#10;\usepackage{amsmath}&#10;\usepackage{amsfonts}&#10;\usepackage{dsfont}&#10;\pagestyle{empty}&#10;\begin{document}&#10;&#10;\[&#10;&gt;\mathcal{N}(0,1)&#10;\]&#10;&#10;\end{document}" title="IguanaTex Bitmap Display">
            <a:extLst>
              <a:ext uri="{FF2B5EF4-FFF2-40B4-BE49-F238E27FC236}">
                <a16:creationId xmlns:a16="http://schemas.microsoft.com/office/drawing/2014/main" id="{4A694B28-0D7C-1916-B07B-CB8B3DF849F4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10065582" y="6525816"/>
            <a:ext cx="873760" cy="243840"/>
          </a:xfrm>
          <a:prstGeom prst="rect">
            <a:avLst/>
          </a:prstGeom>
        </p:spPr>
      </p:pic>
      <p:pic>
        <p:nvPicPr>
          <p:cNvPr id="278" name="Picture 277" descr="\documentclass{article}&#10;\usepackage{amsmath}&#10;\usepackage{amsfonts}&#10;\usepackage{dsfont}&#10;\pagestyle{empty}&#10;\begin{document}&#10;&#10;\[&#10;H^\prime&#10;\]&#10;&#10;\end{document}" title="IguanaTex Bitmap Display">
            <a:extLst>
              <a:ext uri="{FF2B5EF4-FFF2-40B4-BE49-F238E27FC236}">
                <a16:creationId xmlns:a16="http://schemas.microsoft.com/office/drawing/2014/main" id="{4CA78BA1-054C-8501-50CA-74ED5DF58F0E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6"/>
          <a:stretch>
            <a:fillRect/>
          </a:stretch>
        </p:blipFill>
        <p:spPr>
          <a:xfrm>
            <a:off x="4550827" y="9145555"/>
            <a:ext cx="264160" cy="203200"/>
          </a:xfrm>
          <a:prstGeom prst="rect">
            <a:avLst/>
          </a:prstGeom>
        </p:spPr>
      </p:pic>
      <p:pic>
        <p:nvPicPr>
          <p:cNvPr id="279" name="Picture 278" descr="\documentclass{article}&#10;\usepackage{amsmath}&#10;\usepackage{amsfonts}&#10;\usepackage{dsfont}&#10;\pagestyle{empty}&#10;\begin{document}&#10;&#10;\[&#10;H^\prime(\pi) &lt; H^\prime(\pi^\ast)&#10;\]&#10;&#10;\end{document}" title="IguanaTex Bitmap Display">
            <a:extLst>
              <a:ext uri="{FF2B5EF4-FFF2-40B4-BE49-F238E27FC236}">
                <a16:creationId xmlns:a16="http://schemas.microsoft.com/office/drawing/2014/main" id="{1770B86F-85A2-3E2B-A620-C1E4964E5ADD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4142673" y="10749422"/>
            <a:ext cx="1422400" cy="264160"/>
          </a:xfrm>
          <a:prstGeom prst="rect">
            <a:avLst/>
          </a:prstGeom>
        </p:spPr>
      </p:pic>
      <p:sp>
        <p:nvSpPr>
          <p:cNvPr id="280" name="TextBox 279">
            <a:extLst>
              <a:ext uri="{FF2B5EF4-FFF2-40B4-BE49-F238E27FC236}">
                <a16:creationId xmlns:a16="http://schemas.microsoft.com/office/drawing/2014/main" id="{7250797D-FA4B-B572-8165-0FA48FBA43A3}"/>
              </a:ext>
            </a:extLst>
          </p:cNvPr>
          <p:cNvSpPr txBox="1"/>
          <p:nvPr/>
        </p:nvSpPr>
        <p:spPr>
          <a:xfrm>
            <a:off x="3706195" y="10711464"/>
            <a:ext cx="506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endParaRPr lang="en-DE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1" name="Freeform 280">
            <a:extLst>
              <a:ext uri="{FF2B5EF4-FFF2-40B4-BE49-F238E27FC236}">
                <a16:creationId xmlns:a16="http://schemas.microsoft.com/office/drawing/2014/main" id="{F9AE6961-89B1-D373-B7EF-663E0C708131}"/>
              </a:ext>
            </a:extLst>
          </p:cNvPr>
          <p:cNvSpPr/>
          <p:nvPr/>
        </p:nvSpPr>
        <p:spPr>
          <a:xfrm>
            <a:off x="1281424" y="2245243"/>
            <a:ext cx="4649252" cy="1733091"/>
          </a:xfrm>
          <a:custGeom>
            <a:avLst/>
            <a:gdLst>
              <a:gd name="connsiteX0" fmla="*/ 0 w 2648932"/>
              <a:gd name="connsiteY0" fmla="*/ 128495 h 1206458"/>
              <a:gd name="connsiteX1" fmla="*/ 395926 w 2648932"/>
              <a:gd name="connsiteY1" fmla="*/ 137922 h 1206458"/>
              <a:gd name="connsiteX2" fmla="*/ 641023 w 2648932"/>
              <a:gd name="connsiteY2" fmla="*/ 797798 h 1206458"/>
              <a:gd name="connsiteX3" fmla="*/ 980388 w 2648932"/>
              <a:gd name="connsiteY3" fmla="*/ 505567 h 1206458"/>
              <a:gd name="connsiteX4" fmla="*/ 1385740 w 2648932"/>
              <a:gd name="connsiteY4" fmla="*/ 1203151 h 1206458"/>
              <a:gd name="connsiteX5" fmla="*/ 2168165 w 2648932"/>
              <a:gd name="connsiteY5" fmla="*/ 166202 h 1206458"/>
              <a:gd name="connsiteX6" fmla="*/ 2648932 w 2648932"/>
              <a:gd name="connsiteY6" fmla="*/ 15373 h 1206458"/>
              <a:gd name="connsiteX0" fmla="*/ 0 w 3195032"/>
              <a:gd name="connsiteY0" fmla="*/ 128495 h 1206458"/>
              <a:gd name="connsiteX1" fmla="*/ 395926 w 3195032"/>
              <a:gd name="connsiteY1" fmla="*/ 137922 h 1206458"/>
              <a:gd name="connsiteX2" fmla="*/ 641023 w 3195032"/>
              <a:gd name="connsiteY2" fmla="*/ 797798 h 1206458"/>
              <a:gd name="connsiteX3" fmla="*/ 980388 w 3195032"/>
              <a:gd name="connsiteY3" fmla="*/ 505567 h 1206458"/>
              <a:gd name="connsiteX4" fmla="*/ 1385740 w 3195032"/>
              <a:gd name="connsiteY4" fmla="*/ 1203151 h 1206458"/>
              <a:gd name="connsiteX5" fmla="*/ 2168165 w 3195032"/>
              <a:gd name="connsiteY5" fmla="*/ 166202 h 1206458"/>
              <a:gd name="connsiteX6" fmla="*/ 3195032 w 3195032"/>
              <a:gd name="connsiteY6" fmla="*/ 15373 h 1206458"/>
              <a:gd name="connsiteX0" fmla="*/ 0 w 3195032"/>
              <a:gd name="connsiteY0" fmla="*/ 117213 h 1195176"/>
              <a:gd name="connsiteX1" fmla="*/ 395926 w 3195032"/>
              <a:gd name="connsiteY1" fmla="*/ 126640 h 1195176"/>
              <a:gd name="connsiteX2" fmla="*/ 641023 w 3195032"/>
              <a:gd name="connsiteY2" fmla="*/ 786516 h 1195176"/>
              <a:gd name="connsiteX3" fmla="*/ 980388 w 3195032"/>
              <a:gd name="connsiteY3" fmla="*/ 494285 h 1195176"/>
              <a:gd name="connsiteX4" fmla="*/ 1385740 w 3195032"/>
              <a:gd name="connsiteY4" fmla="*/ 1191869 h 1195176"/>
              <a:gd name="connsiteX5" fmla="*/ 2168165 w 3195032"/>
              <a:gd name="connsiteY5" fmla="*/ 154920 h 1195176"/>
              <a:gd name="connsiteX6" fmla="*/ 3195032 w 3195032"/>
              <a:gd name="connsiteY6" fmla="*/ 4091 h 119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5032" h="1195176">
                <a:moveTo>
                  <a:pt x="0" y="117213"/>
                </a:moveTo>
                <a:cubicBezTo>
                  <a:pt x="144544" y="66151"/>
                  <a:pt x="289089" y="15090"/>
                  <a:pt x="395926" y="126640"/>
                </a:cubicBezTo>
                <a:cubicBezTo>
                  <a:pt x="502763" y="238190"/>
                  <a:pt x="543613" y="725242"/>
                  <a:pt x="641023" y="786516"/>
                </a:cubicBezTo>
                <a:cubicBezTo>
                  <a:pt x="738433" y="847790"/>
                  <a:pt x="856269" y="426726"/>
                  <a:pt x="980388" y="494285"/>
                </a:cubicBezTo>
                <a:cubicBezTo>
                  <a:pt x="1104507" y="561844"/>
                  <a:pt x="1187777" y="1248430"/>
                  <a:pt x="1385740" y="1191869"/>
                </a:cubicBezTo>
                <a:cubicBezTo>
                  <a:pt x="1583703" y="1135308"/>
                  <a:pt x="1957633" y="352883"/>
                  <a:pt x="2168165" y="154920"/>
                </a:cubicBezTo>
                <a:cubicBezTo>
                  <a:pt x="2378697" y="-43043"/>
                  <a:pt x="2501114" y="5924"/>
                  <a:pt x="3195032" y="4091"/>
                </a:cubicBezTo>
              </a:path>
            </a:pathLst>
          </a:custGeom>
          <a:noFill/>
          <a:ln w="38100">
            <a:gradFill>
              <a:gsLst>
                <a:gs pos="100000">
                  <a:srgbClr val="C217FC"/>
                </a:gs>
                <a:gs pos="50000">
                  <a:srgbClr val="9054FC"/>
                </a:gs>
                <a:gs pos="0">
                  <a:srgbClr val="35BD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BB43EE63-18A3-367E-AA4C-32EF7E968E3C}"/>
              </a:ext>
            </a:extLst>
          </p:cNvPr>
          <p:cNvCxnSpPr>
            <a:cxnSpLocks/>
          </p:cNvCxnSpPr>
          <p:nvPr/>
        </p:nvCxnSpPr>
        <p:spPr>
          <a:xfrm flipV="1">
            <a:off x="1043759" y="2067437"/>
            <a:ext cx="0" cy="209712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968290AD-9FB0-F1A6-BFF8-BE303EF3D40F}"/>
              </a:ext>
            </a:extLst>
          </p:cNvPr>
          <p:cNvCxnSpPr>
            <a:cxnSpLocks/>
          </p:cNvCxnSpPr>
          <p:nvPr/>
        </p:nvCxnSpPr>
        <p:spPr>
          <a:xfrm>
            <a:off x="1043759" y="4167996"/>
            <a:ext cx="3337088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Oval 283">
            <a:extLst>
              <a:ext uri="{FF2B5EF4-FFF2-40B4-BE49-F238E27FC236}">
                <a16:creationId xmlns:a16="http://schemas.microsoft.com/office/drawing/2014/main" id="{B8E27842-2FC6-A401-381D-2FFD3ADFA36A}"/>
              </a:ext>
            </a:extLst>
          </p:cNvPr>
          <p:cNvSpPr/>
          <p:nvPr/>
        </p:nvSpPr>
        <p:spPr>
          <a:xfrm>
            <a:off x="3239292" y="4139274"/>
            <a:ext cx="72000" cy="72000"/>
          </a:xfrm>
          <a:prstGeom prst="ellipse">
            <a:avLst/>
          </a:prstGeom>
          <a:solidFill>
            <a:srgbClr val="C21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352737D6-1447-E168-B7CE-A28BB13774BB}"/>
              </a:ext>
            </a:extLst>
          </p:cNvPr>
          <p:cNvSpPr/>
          <p:nvPr/>
        </p:nvSpPr>
        <p:spPr>
          <a:xfrm>
            <a:off x="2553257" y="4140979"/>
            <a:ext cx="72000" cy="72000"/>
          </a:xfrm>
          <a:prstGeom prst="ellipse">
            <a:avLst/>
          </a:prstGeom>
          <a:solidFill>
            <a:srgbClr val="9054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286" name="Picture 285" descr="\documentclass{article}&#10;\usepackage{amsmath}&#10;\usepackage{amsfonts}&#10;\usepackage{dsfont}&#10;\pagestyle{empty}&#10;\begin{document}&#10;&#10;\[&#10;\boldsymbol{\pi}&#10;\]&#10;&#10;\end{document}" title="IguanaTex Bitmap Display">
            <a:extLst>
              <a:ext uri="{FF2B5EF4-FFF2-40B4-BE49-F238E27FC236}">
                <a16:creationId xmlns:a16="http://schemas.microsoft.com/office/drawing/2014/main" id="{B603AA5A-8DBB-54E9-E872-D177B94C0E79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4128911" y="4207436"/>
            <a:ext cx="162560" cy="142240"/>
          </a:xfrm>
          <a:prstGeom prst="rect">
            <a:avLst/>
          </a:prstGeom>
        </p:spPr>
      </p:pic>
      <p:pic>
        <p:nvPicPr>
          <p:cNvPr id="287" name="Picture 286" descr="\documentclass{article}&#10;\usepackage{amsmath}&#10;\usepackage{amsfonts}&#10;\usepackage{dsfont}&#10;\pagestyle{empty}&#10;\begin{document}&#10;&#10;\[&#10;H&#10;\]&#10;&#10;\end{document}" title="IguanaTex Bitmap Display">
            <a:extLst>
              <a:ext uri="{FF2B5EF4-FFF2-40B4-BE49-F238E27FC236}">
                <a16:creationId xmlns:a16="http://schemas.microsoft.com/office/drawing/2014/main" id="{967CE490-30FB-4BCC-690E-7AE8B6E4D57D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1098289" y="1984713"/>
            <a:ext cx="203200" cy="182880"/>
          </a:xfrm>
          <a:prstGeom prst="rect">
            <a:avLst/>
          </a:prstGeom>
        </p:spPr>
      </p:pic>
      <p:pic>
        <p:nvPicPr>
          <p:cNvPr id="288" name="Picture 287" descr="\documentclass{article}&#10;\usepackage{amsmath}&#10;\usepackage{amsfonts}&#10;\usepackage{dsfont}&#10;\pagestyle{empty}&#10;\begin{document}&#10;&#10;\[&#10;dH(\pi, \pi^\prime)&#10;\]&#10;&#10;\end{document}" title="IguanaTex Bitmap Display">
            <a:extLst>
              <a:ext uri="{FF2B5EF4-FFF2-40B4-BE49-F238E27FC236}">
                <a16:creationId xmlns:a16="http://schemas.microsoft.com/office/drawing/2014/main" id="{19ECF177-8294-94CD-2398-56D2D3E52685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1253261" y="3675929"/>
            <a:ext cx="853440" cy="264160"/>
          </a:xfrm>
          <a:prstGeom prst="rect">
            <a:avLst/>
          </a:prstGeom>
        </p:spPr>
      </p:pic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86C2B530-E871-A578-E47D-D95F95EA0445}"/>
              </a:ext>
            </a:extLst>
          </p:cNvPr>
          <p:cNvCxnSpPr>
            <a:cxnSpLocks/>
          </p:cNvCxnSpPr>
          <p:nvPr/>
        </p:nvCxnSpPr>
        <p:spPr>
          <a:xfrm>
            <a:off x="1037411" y="3008314"/>
            <a:ext cx="1465938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E8ABEBF5-C34D-CF36-9C4F-29ABBF70CCF6}"/>
              </a:ext>
            </a:extLst>
          </p:cNvPr>
          <p:cNvCxnSpPr>
            <a:cxnSpLocks/>
          </p:cNvCxnSpPr>
          <p:nvPr/>
        </p:nvCxnSpPr>
        <p:spPr>
          <a:xfrm>
            <a:off x="1037411" y="3972872"/>
            <a:ext cx="2123178" cy="546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CA36474F-844A-E26A-B0D0-F8E800743E0A}"/>
              </a:ext>
            </a:extLst>
          </p:cNvPr>
          <p:cNvCxnSpPr>
            <a:cxnSpLocks/>
          </p:cNvCxnSpPr>
          <p:nvPr/>
        </p:nvCxnSpPr>
        <p:spPr>
          <a:xfrm flipV="1">
            <a:off x="1220444" y="3022582"/>
            <a:ext cx="0" cy="95029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2" name="Picture 291" descr="\documentclass{article}&#10;\usepackage{amsmath}&#10;\usepackage{amsfonts}&#10;\usepackage{dsfont}&#10;\pagestyle{empty}&#10;\begin{document}&#10;&#10;\[&#10;\pi&#10;\]&#10;&#10;\end{document}" title="IguanaTex Bitmap Display">
            <a:extLst>
              <a:ext uri="{FF2B5EF4-FFF2-40B4-BE49-F238E27FC236}">
                <a16:creationId xmlns:a16="http://schemas.microsoft.com/office/drawing/2014/main" id="{0BC67D22-0CE0-B5E5-5D38-6014C8F4A0EF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1"/>
          <a:stretch>
            <a:fillRect/>
          </a:stretch>
        </p:blipFill>
        <p:spPr>
          <a:xfrm>
            <a:off x="2519071" y="4248017"/>
            <a:ext cx="142240" cy="121920"/>
          </a:xfrm>
          <a:prstGeom prst="rect">
            <a:avLst/>
          </a:prstGeom>
        </p:spPr>
      </p:pic>
      <p:pic>
        <p:nvPicPr>
          <p:cNvPr id="293" name="Picture 292" descr="\documentclass{article}&#10;\usepackage{amsmath}&#10;\usepackage{amsfonts}&#10;\usepackage{dsfont}&#10;\pagestyle{empty}&#10;\begin{document}&#10;&#10;\[&#10;\pi^\prime&#10;\]&#10;&#10;\end{document}" title="IguanaTex Bitmap Display">
            <a:extLst>
              <a:ext uri="{FF2B5EF4-FFF2-40B4-BE49-F238E27FC236}">
                <a16:creationId xmlns:a16="http://schemas.microsoft.com/office/drawing/2014/main" id="{47D0F06E-D9E9-F15E-FA42-F440EB9F141B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3196992" y="4154897"/>
            <a:ext cx="203200" cy="203200"/>
          </a:xfrm>
          <a:prstGeom prst="rect">
            <a:avLst/>
          </a:prstGeom>
        </p:spPr>
      </p:pic>
      <p:sp>
        <p:nvSpPr>
          <p:cNvPr id="294" name="Right Brace 293">
            <a:extLst>
              <a:ext uri="{FF2B5EF4-FFF2-40B4-BE49-F238E27FC236}">
                <a16:creationId xmlns:a16="http://schemas.microsoft.com/office/drawing/2014/main" id="{9C38DB8A-2B11-174D-A537-EB3C2E2F3215}"/>
              </a:ext>
            </a:extLst>
          </p:cNvPr>
          <p:cNvSpPr/>
          <p:nvPr/>
        </p:nvSpPr>
        <p:spPr>
          <a:xfrm rot="5400000" flipV="1">
            <a:off x="5359059" y="2019879"/>
            <a:ext cx="93571" cy="1049665"/>
          </a:xfrm>
          <a:prstGeom prst="rightBrac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7CD91500-4CF8-C3FA-6DEC-D54746100891}"/>
              </a:ext>
            </a:extLst>
          </p:cNvPr>
          <p:cNvCxnSpPr>
            <a:cxnSpLocks/>
          </p:cNvCxnSpPr>
          <p:nvPr/>
        </p:nvCxnSpPr>
        <p:spPr>
          <a:xfrm>
            <a:off x="4881012" y="2316022"/>
            <a:ext cx="0" cy="14077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D444A021-02C6-41DE-8B71-21C74946E5E5}"/>
              </a:ext>
            </a:extLst>
          </p:cNvPr>
          <p:cNvCxnSpPr>
            <a:cxnSpLocks/>
          </p:cNvCxnSpPr>
          <p:nvPr/>
        </p:nvCxnSpPr>
        <p:spPr>
          <a:xfrm>
            <a:off x="5930676" y="2316022"/>
            <a:ext cx="0" cy="14077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>
            <a:extLst>
              <a:ext uri="{FF2B5EF4-FFF2-40B4-BE49-F238E27FC236}">
                <a16:creationId xmlns:a16="http://schemas.microsoft.com/office/drawing/2014/main" id="{B02D5A1B-EF8D-C9D8-E076-20981B1550CE}"/>
              </a:ext>
            </a:extLst>
          </p:cNvPr>
          <p:cNvSpPr txBox="1"/>
          <p:nvPr/>
        </p:nvSpPr>
        <p:spPr>
          <a:xfrm>
            <a:off x="5098196" y="2544264"/>
            <a:ext cx="6528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plateau</a:t>
            </a:r>
            <a:endParaRPr lang="en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505DE289-8711-12E4-F098-F623B2CA14A8}"/>
              </a:ext>
            </a:extLst>
          </p:cNvPr>
          <p:cNvSpPr txBox="1"/>
          <p:nvPr/>
        </p:nvSpPr>
        <p:spPr>
          <a:xfrm>
            <a:off x="5553424" y="1771328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initial 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input</a:t>
            </a:r>
            <a:endParaRPr lang="en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8A5DDB9B-CF9D-BA3A-678B-26B320CDB564}"/>
              </a:ext>
            </a:extLst>
          </p:cNvPr>
          <p:cNvSpPr/>
          <p:nvPr/>
        </p:nvSpPr>
        <p:spPr>
          <a:xfrm>
            <a:off x="5605164" y="221743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ACAB69FD-AE30-073B-ED97-6AFB09987ED3}"/>
              </a:ext>
            </a:extLst>
          </p:cNvPr>
          <p:cNvSpPr/>
          <p:nvPr/>
        </p:nvSpPr>
        <p:spPr>
          <a:xfrm>
            <a:off x="2524584" y="297751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01" name="Curved Connector 300">
            <a:extLst>
              <a:ext uri="{FF2B5EF4-FFF2-40B4-BE49-F238E27FC236}">
                <a16:creationId xmlns:a16="http://schemas.microsoft.com/office/drawing/2014/main" id="{BE0B5D14-C67F-2582-F616-35D26C55726C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3742041" y="1002475"/>
            <a:ext cx="658556" cy="3000279"/>
          </a:xfrm>
          <a:prstGeom prst="curvedConnector3">
            <a:avLst>
              <a:gd name="adj1" fmla="val -36313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TextBox 301">
            <a:extLst>
              <a:ext uri="{FF2B5EF4-FFF2-40B4-BE49-F238E27FC236}">
                <a16:creationId xmlns:a16="http://schemas.microsoft.com/office/drawing/2014/main" id="{C5E46AD6-592D-625F-A222-30155B774664}"/>
              </a:ext>
            </a:extLst>
          </p:cNvPr>
          <p:cNvSpPr txBox="1"/>
          <p:nvPr/>
        </p:nvSpPr>
        <p:spPr>
          <a:xfrm>
            <a:off x="3470609" y="1626292"/>
            <a:ext cx="1588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symmetry breaking</a:t>
            </a:r>
            <a:endParaRPr lang="en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722F8BE6-023E-17FC-DE7E-C210793B799D}"/>
              </a:ext>
            </a:extLst>
          </p:cNvPr>
          <p:cNvSpPr/>
          <p:nvPr/>
        </p:nvSpPr>
        <p:spPr>
          <a:xfrm>
            <a:off x="3741641" y="339802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04" name="Curved Connector 303">
            <a:extLst>
              <a:ext uri="{FF2B5EF4-FFF2-40B4-BE49-F238E27FC236}">
                <a16:creationId xmlns:a16="http://schemas.microsoft.com/office/drawing/2014/main" id="{D432057F-99C3-7C2D-9000-9C567DAAA9C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53081" y="2543384"/>
            <a:ext cx="415016" cy="1200010"/>
          </a:xfrm>
          <a:prstGeom prst="curvedConnector3">
            <a:avLst>
              <a:gd name="adj1" fmla="val -55082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BAE696B6-2D8F-4C8A-BE17-0B375EB6D471}"/>
              </a:ext>
            </a:extLst>
          </p:cNvPr>
          <p:cNvSpPr txBox="1"/>
          <p:nvPr/>
        </p:nvSpPr>
        <p:spPr>
          <a:xfrm>
            <a:off x="3280858" y="2350364"/>
            <a:ext cx="1142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coarse-grained 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steps</a:t>
            </a:r>
            <a:endParaRPr lang="en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6" name="Curved Connector 305">
            <a:extLst>
              <a:ext uri="{FF2B5EF4-FFF2-40B4-BE49-F238E27FC236}">
                <a16:creationId xmlns:a16="http://schemas.microsoft.com/office/drawing/2014/main" id="{648237E0-0EA1-9ECE-1CD7-F7B195A174A5}"/>
              </a:ext>
            </a:extLst>
          </p:cNvPr>
          <p:cNvCxnSpPr>
            <a:cxnSpLocks/>
          </p:cNvCxnSpPr>
          <p:nvPr/>
        </p:nvCxnSpPr>
        <p:spPr>
          <a:xfrm rot="5400000">
            <a:off x="3325197" y="3526495"/>
            <a:ext cx="509779" cy="467109"/>
          </a:xfrm>
          <a:prstGeom prst="curved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Oval 306">
            <a:extLst>
              <a:ext uri="{FF2B5EF4-FFF2-40B4-BE49-F238E27FC236}">
                <a16:creationId xmlns:a16="http://schemas.microsoft.com/office/drawing/2014/main" id="{B28FDE78-BD92-2851-AB9A-16C2CF20D02A}"/>
              </a:ext>
            </a:extLst>
          </p:cNvPr>
          <p:cNvSpPr/>
          <p:nvPr/>
        </p:nvSpPr>
        <p:spPr>
          <a:xfrm>
            <a:off x="3238532" y="39438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D53F7953-C684-273C-BB61-42440EEA8738}"/>
              </a:ext>
            </a:extLst>
          </p:cNvPr>
          <p:cNvSpPr txBox="1"/>
          <p:nvPr/>
        </p:nvSpPr>
        <p:spPr>
          <a:xfrm>
            <a:off x="1411254" y="3028928"/>
            <a:ext cx="759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local </a:t>
            </a:r>
          </a:p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optimum</a:t>
            </a:r>
            <a:endParaRPr lang="en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F8A5C2F6-8F4F-886F-B0D8-114552F13372}"/>
              </a:ext>
            </a:extLst>
          </p:cNvPr>
          <p:cNvSpPr txBox="1"/>
          <p:nvPr/>
        </p:nvSpPr>
        <p:spPr>
          <a:xfrm>
            <a:off x="2959795" y="238640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2a.</a:t>
            </a:r>
            <a:endParaRPr lang="en-DE" dirty="0"/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EA7783D5-F070-3860-C276-E22BBB804281}"/>
              </a:ext>
            </a:extLst>
          </p:cNvPr>
          <p:cNvSpPr txBox="1"/>
          <p:nvPr/>
        </p:nvSpPr>
        <p:spPr>
          <a:xfrm>
            <a:off x="3758787" y="3510141"/>
            <a:ext cx="1616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2b.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fine-grained steps</a:t>
            </a:r>
            <a:endParaRPr lang="en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B4EF3FC0-E39D-7718-4276-1F1566535B97}"/>
              </a:ext>
            </a:extLst>
          </p:cNvPr>
          <p:cNvSpPr txBox="1"/>
          <p:nvPr/>
        </p:nvSpPr>
        <p:spPr>
          <a:xfrm>
            <a:off x="3756747" y="3740578"/>
            <a:ext cx="2505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inetuning in optimum’s proximity</a:t>
            </a:r>
            <a:endParaRPr lang="en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C0530B78-1EA2-5B98-F67B-6D9A44466EAC}"/>
              </a:ext>
            </a:extLst>
          </p:cNvPr>
          <p:cNvSpPr txBox="1"/>
          <p:nvPr/>
        </p:nvSpPr>
        <p:spPr>
          <a:xfrm>
            <a:off x="2329760" y="3559074"/>
            <a:ext cx="759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global </a:t>
            </a:r>
          </a:p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optimum</a:t>
            </a:r>
            <a:endParaRPr lang="en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9FA72AFB-FDA8-A756-D71E-36783BC88689}"/>
              </a:ext>
            </a:extLst>
          </p:cNvPr>
          <p:cNvCxnSpPr>
            <a:cxnSpLocks/>
          </p:cNvCxnSpPr>
          <p:nvPr/>
        </p:nvCxnSpPr>
        <p:spPr>
          <a:xfrm>
            <a:off x="6734867" y="3010350"/>
            <a:ext cx="0" cy="426170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EF8C9C3D-B2A1-D174-4DD9-B199A5E46E07}"/>
              </a:ext>
            </a:extLst>
          </p:cNvPr>
          <p:cNvCxnSpPr>
            <a:cxnSpLocks/>
          </p:cNvCxnSpPr>
          <p:nvPr/>
        </p:nvCxnSpPr>
        <p:spPr>
          <a:xfrm flipH="1">
            <a:off x="4972200" y="7272051"/>
            <a:ext cx="1762667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1" name="Picture 320" descr="\documentclass{article}&#10;\usepackage{amsmath}&#10;\usepackage{amsfonts}&#10;\usepackage{dsfont}&#10;\pagestyle{empty}&#10;\begin{document}&#10;&#10;\[&#10;\exp (-d H(\pi, \pi^\prime) / T)&#10;\]&#10;&#10;\end{document}" title="IguanaTex Bitmap Display">
            <a:extLst>
              <a:ext uri="{FF2B5EF4-FFF2-40B4-BE49-F238E27FC236}">
                <a16:creationId xmlns:a16="http://schemas.microsoft.com/office/drawing/2014/main" id="{57E59922-F87A-883A-16C9-2E7F5374682D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9987606" y="9985794"/>
            <a:ext cx="1727200" cy="264160"/>
          </a:xfrm>
          <a:prstGeom prst="rect">
            <a:avLst/>
          </a:prstGeom>
        </p:spPr>
      </p:pic>
      <p:sp>
        <p:nvSpPr>
          <p:cNvPr id="322" name="TextBox 321">
            <a:extLst>
              <a:ext uri="{FF2B5EF4-FFF2-40B4-BE49-F238E27FC236}">
                <a16:creationId xmlns:a16="http://schemas.microsoft.com/office/drawing/2014/main" id="{82568BAC-3431-73EC-9FAC-F4AF091ED8D3}"/>
              </a:ext>
            </a:extLst>
          </p:cNvPr>
          <p:cNvSpPr txBox="1"/>
          <p:nvPr/>
        </p:nvSpPr>
        <p:spPr>
          <a:xfrm>
            <a:off x="9762465" y="9940722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</a:t>
            </a:r>
            <a:endParaRPr lang="en-DE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23" name="Picture 322" descr="\documentclass{article}&#10;\usepackage{amsmath}&#10;\usepackage{amsfonts}&#10;\usepackage{dsfont}&#10;\pagestyle{empty}&#10;\begin{document}&#10;&#10;\[&#10;&gt;\mathcal{N}(0,1)&#10;\]&#10;&#10;\end{document}" title="IguanaTex Bitmap Display">
            <a:extLst>
              <a:ext uri="{FF2B5EF4-FFF2-40B4-BE49-F238E27FC236}">
                <a16:creationId xmlns:a16="http://schemas.microsoft.com/office/drawing/2014/main" id="{6E544A18-DE82-A785-F939-49BF8C82CFC7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10027881" y="10254841"/>
            <a:ext cx="873760" cy="243840"/>
          </a:xfrm>
          <a:prstGeom prst="rect">
            <a:avLst/>
          </a:prstGeom>
        </p:spPr>
      </p:pic>
      <p:pic>
        <p:nvPicPr>
          <p:cNvPr id="330" name="Picture 329" descr="\documentclass{article}&#10;\usepackage{amsmath}&#10;\usepackage{amsfonts}&#10;\usepackage{dsfont}&#10;\pagestyle{empty}&#10;\begin{document}&#10;&#10;\[&#10;\pi^\ast \leftarrow \pi \quad \text{and} \quad H(\pi^\ast) \leftarrow H(\pi)&#10;\]&#10;&#10;\end{document}" title="IguanaTex Bitmap Display">
            <a:extLst>
              <a:ext uri="{FF2B5EF4-FFF2-40B4-BE49-F238E27FC236}">
                <a16:creationId xmlns:a16="http://schemas.microsoft.com/office/drawing/2014/main" id="{35B22423-1414-7DE2-444A-592EB586A02F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7496801" y="11117382"/>
            <a:ext cx="2743200" cy="243840"/>
          </a:xfrm>
          <a:prstGeom prst="rect">
            <a:avLst/>
          </a:prstGeom>
        </p:spPr>
      </p:pic>
      <p:pic>
        <p:nvPicPr>
          <p:cNvPr id="333" name="Picture 332" descr="\documentclass{article}&#10;\usepackage{amsmath}&#10;\usepackage{amsfonts}&#10;\usepackage{dsfont}&#10;\pagestyle{empty}&#10;\begin{document}&#10;&#10;\[&#10;\text{iteration}&#10;\]&#10;&#10;\end{document}" title="IguanaTex Bitmap Display">
            <a:extLst>
              <a:ext uri="{FF2B5EF4-FFF2-40B4-BE49-F238E27FC236}">
                <a16:creationId xmlns:a16="http://schemas.microsoft.com/office/drawing/2014/main" id="{A3DFBB15-B113-A63F-0360-E1EB7546FB39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10833450" y="4433305"/>
            <a:ext cx="792480" cy="182880"/>
          </a:xfrm>
          <a:prstGeom prst="rect">
            <a:avLst/>
          </a:prstGeom>
        </p:spPr>
      </p:pic>
      <p:sp>
        <p:nvSpPr>
          <p:cNvPr id="334" name="Rounded Rectangle 333">
            <a:extLst>
              <a:ext uri="{FF2B5EF4-FFF2-40B4-BE49-F238E27FC236}">
                <a16:creationId xmlns:a16="http://schemas.microsoft.com/office/drawing/2014/main" id="{E7121307-35CB-FA38-29C9-F305042BB9A0}"/>
              </a:ext>
            </a:extLst>
          </p:cNvPr>
          <p:cNvSpPr/>
          <p:nvPr/>
        </p:nvSpPr>
        <p:spPr>
          <a:xfrm>
            <a:off x="7494725" y="6663029"/>
            <a:ext cx="360000" cy="360000"/>
          </a:xfrm>
          <a:prstGeom prst="roundRect">
            <a:avLst/>
          </a:prstGeom>
          <a:solidFill>
            <a:srgbClr val="3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5" name="Rounded Rectangle 334">
            <a:extLst>
              <a:ext uri="{FF2B5EF4-FFF2-40B4-BE49-F238E27FC236}">
                <a16:creationId xmlns:a16="http://schemas.microsoft.com/office/drawing/2014/main" id="{B1D8C426-9908-8B65-0330-27FA832199D9}"/>
              </a:ext>
            </a:extLst>
          </p:cNvPr>
          <p:cNvSpPr/>
          <p:nvPr/>
        </p:nvSpPr>
        <p:spPr>
          <a:xfrm>
            <a:off x="8710850" y="6673458"/>
            <a:ext cx="360000" cy="360000"/>
          </a:xfrm>
          <a:prstGeom prst="roundRect">
            <a:avLst/>
          </a:prstGeom>
          <a:solidFill>
            <a:srgbClr val="5F8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6" name="Rounded Rectangle 335">
            <a:extLst>
              <a:ext uri="{FF2B5EF4-FFF2-40B4-BE49-F238E27FC236}">
                <a16:creationId xmlns:a16="http://schemas.microsoft.com/office/drawing/2014/main" id="{991864FB-66A7-0E0D-049E-59974DCFBD2D}"/>
              </a:ext>
            </a:extLst>
          </p:cNvPr>
          <p:cNvSpPr/>
          <p:nvPr/>
        </p:nvSpPr>
        <p:spPr>
          <a:xfrm>
            <a:off x="7901547" y="6668565"/>
            <a:ext cx="360000" cy="360000"/>
          </a:xfrm>
          <a:prstGeom prst="roundRect">
            <a:avLst/>
          </a:prstGeom>
          <a:solidFill>
            <a:srgbClr val="9054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7" name="Rounded Rectangle 336">
            <a:extLst>
              <a:ext uri="{FF2B5EF4-FFF2-40B4-BE49-F238E27FC236}">
                <a16:creationId xmlns:a16="http://schemas.microsoft.com/office/drawing/2014/main" id="{E386FED9-06E9-3814-256F-136611336075}"/>
              </a:ext>
            </a:extLst>
          </p:cNvPr>
          <p:cNvSpPr/>
          <p:nvPr/>
        </p:nvSpPr>
        <p:spPr>
          <a:xfrm>
            <a:off x="8308493" y="6668565"/>
            <a:ext cx="360000" cy="360000"/>
          </a:xfrm>
          <a:prstGeom prst="roundRect">
            <a:avLst/>
          </a:prstGeom>
          <a:solidFill>
            <a:srgbClr val="C21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38" name="Rounded Rectangle 337">
            <a:extLst>
              <a:ext uri="{FF2B5EF4-FFF2-40B4-BE49-F238E27FC236}">
                <a16:creationId xmlns:a16="http://schemas.microsoft.com/office/drawing/2014/main" id="{FD5A21FC-4B1C-4662-7CD2-B70B764E5726}"/>
              </a:ext>
            </a:extLst>
          </p:cNvPr>
          <p:cNvSpPr/>
          <p:nvPr/>
        </p:nvSpPr>
        <p:spPr>
          <a:xfrm>
            <a:off x="9117672" y="6668072"/>
            <a:ext cx="360000" cy="360000"/>
          </a:xfrm>
          <a:prstGeom prst="roundRect">
            <a:avLst/>
          </a:prstGeom>
          <a:solidFill>
            <a:srgbClr val="D404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9" name="Rounded Rectangle 338">
            <a:extLst>
              <a:ext uri="{FF2B5EF4-FFF2-40B4-BE49-F238E27FC236}">
                <a16:creationId xmlns:a16="http://schemas.microsoft.com/office/drawing/2014/main" id="{3984B4EB-C32C-F424-66C9-4E6B6C25D713}"/>
              </a:ext>
            </a:extLst>
          </p:cNvPr>
          <p:cNvSpPr/>
          <p:nvPr/>
        </p:nvSpPr>
        <p:spPr>
          <a:xfrm>
            <a:off x="8717988" y="5706599"/>
            <a:ext cx="360000" cy="360000"/>
          </a:xfrm>
          <a:prstGeom prst="roundRect">
            <a:avLst/>
          </a:prstGeom>
          <a:solidFill>
            <a:srgbClr val="3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0" name="Rounded Rectangle 339">
            <a:extLst>
              <a:ext uri="{FF2B5EF4-FFF2-40B4-BE49-F238E27FC236}">
                <a16:creationId xmlns:a16="http://schemas.microsoft.com/office/drawing/2014/main" id="{085D55BF-B460-98DF-9D34-74FEDAC70843}"/>
              </a:ext>
            </a:extLst>
          </p:cNvPr>
          <p:cNvSpPr/>
          <p:nvPr/>
        </p:nvSpPr>
        <p:spPr>
          <a:xfrm>
            <a:off x="7496956" y="5706599"/>
            <a:ext cx="360000" cy="360000"/>
          </a:xfrm>
          <a:prstGeom prst="roundRect">
            <a:avLst/>
          </a:prstGeom>
          <a:solidFill>
            <a:srgbClr val="5F8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1" name="Rounded Rectangle 340">
            <a:extLst>
              <a:ext uri="{FF2B5EF4-FFF2-40B4-BE49-F238E27FC236}">
                <a16:creationId xmlns:a16="http://schemas.microsoft.com/office/drawing/2014/main" id="{DB002DE4-BB3E-B6A6-AC9F-96143709596D}"/>
              </a:ext>
            </a:extLst>
          </p:cNvPr>
          <p:cNvSpPr/>
          <p:nvPr/>
        </p:nvSpPr>
        <p:spPr>
          <a:xfrm>
            <a:off x="7907704" y="5701173"/>
            <a:ext cx="360000" cy="360000"/>
          </a:xfrm>
          <a:prstGeom prst="roundRect">
            <a:avLst/>
          </a:prstGeom>
          <a:solidFill>
            <a:srgbClr val="9054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2" name="Rounded Rectangle 341">
            <a:extLst>
              <a:ext uri="{FF2B5EF4-FFF2-40B4-BE49-F238E27FC236}">
                <a16:creationId xmlns:a16="http://schemas.microsoft.com/office/drawing/2014/main" id="{90E7ED89-2029-B349-3010-3B82347DA7F7}"/>
              </a:ext>
            </a:extLst>
          </p:cNvPr>
          <p:cNvSpPr/>
          <p:nvPr/>
        </p:nvSpPr>
        <p:spPr>
          <a:xfrm>
            <a:off x="8314650" y="5701173"/>
            <a:ext cx="360000" cy="360000"/>
          </a:xfrm>
          <a:prstGeom prst="roundRect">
            <a:avLst/>
          </a:prstGeom>
          <a:solidFill>
            <a:srgbClr val="C21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3664F879-39D9-0642-0D50-A6B9AFA7107A}"/>
              </a:ext>
            </a:extLst>
          </p:cNvPr>
          <p:cNvSpPr/>
          <p:nvPr/>
        </p:nvSpPr>
        <p:spPr>
          <a:xfrm>
            <a:off x="9123829" y="5700680"/>
            <a:ext cx="360000" cy="360000"/>
          </a:xfrm>
          <a:prstGeom prst="roundRect">
            <a:avLst/>
          </a:prstGeom>
          <a:solidFill>
            <a:srgbClr val="D404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4" name="Rounded Rectangle 343">
            <a:extLst>
              <a:ext uri="{FF2B5EF4-FFF2-40B4-BE49-F238E27FC236}">
                <a16:creationId xmlns:a16="http://schemas.microsoft.com/office/drawing/2014/main" id="{3568351A-A2E2-007A-6B05-335B57A24CAE}"/>
              </a:ext>
            </a:extLst>
          </p:cNvPr>
          <p:cNvSpPr/>
          <p:nvPr/>
        </p:nvSpPr>
        <p:spPr>
          <a:xfrm>
            <a:off x="7480773" y="5685985"/>
            <a:ext cx="401426" cy="400160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5" name="Triangle 344">
            <a:extLst>
              <a:ext uri="{FF2B5EF4-FFF2-40B4-BE49-F238E27FC236}">
                <a16:creationId xmlns:a16="http://schemas.microsoft.com/office/drawing/2014/main" id="{BE5E0042-EFE0-8B3D-CC38-1E4B39ECEF39}"/>
              </a:ext>
            </a:extLst>
          </p:cNvPr>
          <p:cNvSpPr/>
          <p:nvPr/>
        </p:nvSpPr>
        <p:spPr>
          <a:xfrm>
            <a:off x="7637743" y="6089997"/>
            <a:ext cx="102702" cy="115366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6" name="Rounded Rectangle 345">
            <a:extLst>
              <a:ext uri="{FF2B5EF4-FFF2-40B4-BE49-F238E27FC236}">
                <a16:creationId xmlns:a16="http://schemas.microsoft.com/office/drawing/2014/main" id="{A982989E-C99E-C2BF-A0C7-C45E9F0113C5}"/>
              </a:ext>
            </a:extLst>
          </p:cNvPr>
          <p:cNvSpPr/>
          <p:nvPr/>
        </p:nvSpPr>
        <p:spPr>
          <a:xfrm>
            <a:off x="8698314" y="5681093"/>
            <a:ext cx="401426" cy="400160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7" name="Triangle 346">
            <a:extLst>
              <a:ext uri="{FF2B5EF4-FFF2-40B4-BE49-F238E27FC236}">
                <a16:creationId xmlns:a16="http://schemas.microsoft.com/office/drawing/2014/main" id="{2157A396-FBD5-C295-1220-C06965E456F3}"/>
              </a:ext>
            </a:extLst>
          </p:cNvPr>
          <p:cNvSpPr/>
          <p:nvPr/>
        </p:nvSpPr>
        <p:spPr>
          <a:xfrm>
            <a:off x="8855284" y="6085105"/>
            <a:ext cx="102702" cy="115366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8" name="Rounded Rectangle 347">
            <a:extLst>
              <a:ext uri="{FF2B5EF4-FFF2-40B4-BE49-F238E27FC236}">
                <a16:creationId xmlns:a16="http://schemas.microsoft.com/office/drawing/2014/main" id="{2B5E58A1-50DC-8CAA-7C3F-48C29A108798}"/>
              </a:ext>
            </a:extLst>
          </p:cNvPr>
          <p:cNvSpPr/>
          <p:nvPr/>
        </p:nvSpPr>
        <p:spPr>
          <a:xfrm>
            <a:off x="2327652" y="7770344"/>
            <a:ext cx="360000" cy="360000"/>
          </a:xfrm>
          <a:prstGeom prst="roundRect">
            <a:avLst/>
          </a:prstGeom>
          <a:solidFill>
            <a:srgbClr val="3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9" name="Rounded Rectangle 348">
            <a:extLst>
              <a:ext uri="{FF2B5EF4-FFF2-40B4-BE49-F238E27FC236}">
                <a16:creationId xmlns:a16="http://schemas.microsoft.com/office/drawing/2014/main" id="{521FFFEE-8A86-AD4B-DC50-24C17398604D}"/>
              </a:ext>
            </a:extLst>
          </p:cNvPr>
          <p:cNvSpPr/>
          <p:nvPr/>
        </p:nvSpPr>
        <p:spPr>
          <a:xfrm>
            <a:off x="1106620" y="7770344"/>
            <a:ext cx="360000" cy="360000"/>
          </a:xfrm>
          <a:prstGeom prst="roundRect">
            <a:avLst/>
          </a:prstGeom>
          <a:solidFill>
            <a:srgbClr val="5F8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50" name="Rounded Rectangle 349">
            <a:extLst>
              <a:ext uri="{FF2B5EF4-FFF2-40B4-BE49-F238E27FC236}">
                <a16:creationId xmlns:a16="http://schemas.microsoft.com/office/drawing/2014/main" id="{BEA383D2-06B3-5C5F-8790-A6A336410054}"/>
              </a:ext>
            </a:extLst>
          </p:cNvPr>
          <p:cNvSpPr/>
          <p:nvPr/>
        </p:nvSpPr>
        <p:spPr>
          <a:xfrm>
            <a:off x="1517368" y="7764918"/>
            <a:ext cx="360000" cy="360000"/>
          </a:xfrm>
          <a:prstGeom prst="roundRect">
            <a:avLst/>
          </a:prstGeom>
          <a:solidFill>
            <a:srgbClr val="9054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51" name="Rounded Rectangle 350">
            <a:extLst>
              <a:ext uri="{FF2B5EF4-FFF2-40B4-BE49-F238E27FC236}">
                <a16:creationId xmlns:a16="http://schemas.microsoft.com/office/drawing/2014/main" id="{2442CFD1-E2A8-92E9-0AE3-E7F7742042A7}"/>
              </a:ext>
            </a:extLst>
          </p:cNvPr>
          <p:cNvSpPr/>
          <p:nvPr/>
        </p:nvSpPr>
        <p:spPr>
          <a:xfrm>
            <a:off x="1924314" y="7764918"/>
            <a:ext cx="360000" cy="360000"/>
          </a:xfrm>
          <a:prstGeom prst="roundRect">
            <a:avLst/>
          </a:prstGeom>
          <a:solidFill>
            <a:srgbClr val="C21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52" name="Rounded Rectangle 351">
            <a:extLst>
              <a:ext uri="{FF2B5EF4-FFF2-40B4-BE49-F238E27FC236}">
                <a16:creationId xmlns:a16="http://schemas.microsoft.com/office/drawing/2014/main" id="{E42032A8-9188-18B4-922D-F289C1432249}"/>
              </a:ext>
            </a:extLst>
          </p:cNvPr>
          <p:cNvSpPr/>
          <p:nvPr/>
        </p:nvSpPr>
        <p:spPr>
          <a:xfrm>
            <a:off x="2733493" y="7764425"/>
            <a:ext cx="360000" cy="360000"/>
          </a:xfrm>
          <a:prstGeom prst="roundRect">
            <a:avLst/>
          </a:prstGeom>
          <a:solidFill>
            <a:srgbClr val="D404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63" name="Rounded Rectangle 362">
            <a:extLst>
              <a:ext uri="{FF2B5EF4-FFF2-40B4-BE49-F238E27FC236}">
                <a16:creationId xmlns:a16="http://schemas.microsoft.com/office/drawing/2014/main" id="{1EFE19B0-FC41-D578-57C9-1D24E8734062}"/>
              </a:ext>
            </a:extLst>
          </p:cNvPr>
          <p:cNvSpPr/>
          <p:nvPr/>
        </p:nvSpPr>
        <p:spPr>
          <a:xfrm>
            <a:off x="2293588" y="4724646"/>
            <a:ext cx="360000" cy="360000"/>
          </a:xfrm>
          <a:prstGeom prst="roundRect">
            <a:avLst/>
          </a:prstGeom>
          <a:solidFill>
            <a:srgbClr val="3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64" name="Rounded Rectangle 363">
            <a:extLst>
              <a:ext uri="{FF2B5EF4-FFF2-40B4-BE49-F238E27FC236}">
                <a16:creationId xmlns:a16="http://schemas.microsoft.com/office/drawing/2014/main" id="{45D75E7D-35D5-2E10-12F4-41711EA2A078}"/>
              </a:ext>
            </a:extLst>
          </p:cNvPr>
          <p:cNvSpPr/>
          <p:nvPr/>
        </p:nvSpPr>
        <p:spPr>
          <a:xfrm>
            <a:off x="1072556" y="4724646"/>
            <a:ext cx="360000" cy="360000"/>
          </a:xfrm>
          <a:prstGeom prst="roundRect">
            <a:avLst/>
          </a:prstGeom>
          <a:solidFill>
            <a:srgbClr val="5F8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65" name="Rounded Rectangle 364">
            <a:extLst>
              <a:ext uri="{FF2B5EF4-FFF2-40B4-BE49-F238E27FC236}">
                <a16:creationId xmlns:a16="http://schemas.microsoft.com/office/drawing/2014/main" id="{9FF7A7DC-952D-E7D8-7EB2-6C68682094D2}"/>
              </a:ext>
            </a:extLst>
          </p:cNvPr>
          <p:cNvSpPr/>
          <p:nvPr/>
        </p:nvSpPr>
        <p:spPr>
          <a:xfrm>
            <a:off x="1483304" y="4719220"/>
            <a:ext cx="360000" cy="360000"/>
          </a:xfrm>
          <a:prstGeom prst="roundRect">
            <a:avLst/>
          </a:prstGeom>
          <a:solidFill>
            <a:srgbClr val="9054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66" name="Rounded Rectangle 365">
            <a:extLst>
              <a:ext uri="{FF2B5EF4-FFF2-40B4-BE49-F238E27FC236}">
                <a16:creationId xmlns:a16="http://schemas.microsoft.com/office/drawing/2014/main" id="{C1E7050D-06B6-DEF0-B689-0F3AD42ABFA2}"/>
              </a:ext>
            </a:extLst>
          </p:cNvPr>
          <p:cNvSpPr/>
          <p:nvPr/>
        </p:nvSpPr>
        <p:spPr>
          <a:xfrm>
            <a:off x="1890250" y="4719220"/>
            <a:ext cx="360000" cy="360000"/>
          </a:xfrm>
          <a:prstGeom prst="roundRect">
            <a:avLst/>
          </a:prstGeom>
          <a:solidFill>
            <a:srgbClr val="C21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67" name="Rounded Rectangle 366">
            <a:extLst>
              <a:ext uri="{FF2B5EF4-FFF2-40B4-BE49-F238E27FC236}">
                <a16:creationId xmlns:a16="http://schemas.microsoft.com/office/drawing/2014/main" id="{FECDCA54-52BD-74A8-3703-40931881BD61}"/>
              </a:ext>
            </a:extLst>
          </p:cNvPr>
          <p:cNvSpPr/>
          <p:nvPr/>
        </p:nvSpPr>
        <p:spPr>
          <a:xfrm>
            <a:off x="2699429" y="4718727"/>
            <a:ext cx="360000" cy="360000"/>
          </a:xfrm>
          <a:prstGeom prst="roundRect">
            <a:avLst/>
          </a:prstGeom>
          <a:solidFill>
            <a:srgbClr val="D404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963369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"/>
  <p:tag name="ORIGINALWIDTH" val="85"/>
  <p:tag name="OUTPUTTYPE" val="PDF"/>
  <p:tag name="IGUANATEXVERSION" val="160"/>
  <p:tag name="LATEXADDIN" val="\documentclass{article}&#10;\usepackage{amsmath}&#10;\usepackage{amsfonts}&#10;\usepackage{dsfont}&#10;\pagestyle{empty}&#10;\begin{document}&#10;&#10;\[&#10;\exp (-d H(\pi, \pi^\prime) / T)&#10;\]&#10;&#10;\end{document}"/>
  <p:tag name="IGUANATEXSIZE" val="16"/>
  <p:tag name="IGUANATEXCURSOR" val="158"/>
  <p:tag name="TRANSPARENCY" val="True"/>
  <p:tag name="LATEXENGINEID" val="0"/>
  <p:tag name="TEMPFOLDER" val="/private/var/folders/yg/mst228tn6sl4czdrqyknnxcr0000gn/T/com.microsoft.Powerpoint/TemporaryItems/"/>
  <p:tag name="LATEXFORMHEIGHT" val="426,65"/>
  <p:tag name="LATEXFORMWIDTH" val="513,3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"/>
  <p:tag name="ORIGINALWIDTH" val="25"/>
  <p:tag name="OUTPUTTYPE" val="PDF"/>
  <p:tag name="IGUANATEXVERSION" val="160"/>
  <p:tag name="LATEXADDIN" val="\documentclass{article}&#10;\usepackage{amsmath}&#10;\usepackage{amsfonts}&#10;\usepackage{dsfont}&#10;\pagestyle{empty}&#10;\begin{document}&#10;&#10;\[&#10;n_{\text{trans}}&#10;\]&#10;&#10;\end{document}"/>
  <p:tag name="IGUANATEXSIZE" val="16"/>
  <p:tag name="IGUANATEXCURSOR" val="127"/>
  <p:tag name="TRANSPARENCY" val="True"/>
  <p:tag name="LATEXENGINEID" val="0"/>
  <p:tag name="TEMPFOLDER" val="/private/var/folders/yg/mst228tn6sl4czdrqyknnxcr0000gn/T/com.microsoft.Powerpoint/TemporaryItems/"/>
  <p:tag name="LATEXFORMHEIGHT" val="426,65"/>
  <p:tag name="LATEXFORMWIDTH" val="513,3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64"/>
  <p:tag name="OUTPUTTYPE" val="PDF"/>
  <p:tag name="IGUANATEXVERSION" val="160"/>
  <p:tag name="LATEXADDIN" val="\documentclass{article}&#10;\usepackage{amsmath}&#10;\usepackage{amsfonts}&#10;\usepackage{dsfont}&#10;\pagestyle{empty}&#10;\begin{document}&#10;&#10;\[&#10;H(\pi) &gt; H(\pi^\ast)&#10;\]&#10;&#10;\end{document}"/>
  <p:tag name="IGUANATEXSIZE" val="16"/>
  <p:tag name="IGUANATEXCURSOR" val="146"/>
  <p:tag name="TRANSPARENCY" val="True"/>
  <p:tag name="LATEXENGINEID" val="0"/>
  <p:tag name="TEMPFOLDER" val="/private/var/folders/yg/mst228tn6sl4czdrqyknnxcr0000gn/T/com.microsoft.Powerpoint/TemporaryItems/"/>
  <p:tag name="LATEXFORMHEIGHT" val="426,65"/>
  <p:tag name="LATEXFORMWIDTH" val="513,3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43"/>
  <p:tag name="OUTPUTTYPE" val="PDF"/>
  <p:tag name="IGUANATEXVERSION" val="160"/>
  <p:tag name="LATEXADDIN" val="\documentclass{article}&#10;\usepackage{amsmath}&#10;\usepackage{amsfonts}&#10;\usepackage{dsfont}&#10;\pagestyle{empty}&#10;\begin{document}&#10;&#10;\[&#10;&gt;\mathcal{N}(0,1)&#10;\]&#10;&#10;\end{document}"/>
  <p:tag name="IGUANATEXSIZE" val="16"/>
  <p:tag name="IGUANATEXCURSOR" val="143"/>
  <p:tag name="TRANSPARENCY" val="True"/>
  <p:tag name="LATEXENGINEID" val="0"/>
  <p:tag name="TEMPFOLDER" val="/private/var/folders/yg/mst228tn6sl4czdrqyknnxcr0000gn/T/com.microsoft.Powerpoint/TemporaryItems/"/>
  <p:tag name="LATEXFORMHEIGHT" val="426,65"/>
  <p:tag name="LATEXFORMWIDTH" val="513,3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13"/>
  <p:tag name="OUTPUTTYPE" val="PDF"/>
  <p:tag name="IGUANATEXVERSION" val="160"/>
  <p:tag name="LATEXADDIN" val="\documentclass{article}&#10;\usepackage{amsmath}&#10;\usepackage{amsfonts}&#10;\usepackage{dsfont}&#10;\pagestyle{empty}&#10;\begin{document}&#10;&#10;\[&#10;H^\prime&#10;\]&#10;&#10;\end{document}"/>
  <p:tag name="IGUANATEXSIZE" val="16"/>
  <p:tag name="IGUANATEXCURSOR" val="134"/>
  <p:tag name="TRANSPARENCY" val="True"/>
  <p:tag name="LATEXENGINEID" val="0"/>
  <p:tag name="TEMPFOLDER" val="/private/var/folders/yg/mst228tn6sl4czdrqyknnxcr0000gn/T/com.microsoft.Powerpoint/TemporaryItems/"/>
  <p:tag name="LATEXFORMHEIGHT" val="426,65"/>
  <p:tag name="LATEXFORMWIDTH" val="513,3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"/>
  <p:tag name="ORIGINALWIDTH" val="70"/>
  <p:tag name="OUTPUTTYPE" val="PDF"/>
  <p:tag name="IGUANATEXVERSION" val="160"/>
  <p:tag name="LATEXADDIN" val="\documentclass{article}&#10;\usepackage{amsmath}&#10;\usepackage{amsfonts}&#10;\usepackage{dsfont}&#10;\pagestyle{empty}&#10;\begin{document}&#10;&#10;\[&#10;H^\prime(\pi) &lt; H^\prime(\pi^\ast)&#10;\]&#10;&#10;\end{document}"/>
  <p:tag name="IGUANATEXSIZE" val="16"/>
  <p:tag name="IGUANATEXCURSOR" val="128"/>
  <p:tag name="TRANSPARENCY" val="True"/>
  <p:tag name="LATEXENGINEID" val="0"/>
  <p:tag name="TEMPFOLDER" val="/private/var/folders/yg/mst228tn6sl4czdrqyknnxcr0000gn/T/com.microsoft.Powerpoint/TemporaryItems/"/>
  <p:tag name="LATEXFORMHEIGHT" val="426,65"/>
  <p:tag name="LATEXFORMWIDTH" val="513,3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"/>
  <p:tag name="ORIGINALWIDTH" val="8"/>
  <p:tag name="OUTPUTTYPE" val="PDF"/>
  <p:tag name="IGUANATEXVERSION" val="160"/>
  <p:tag name="LATEXADDIN" val="\documentclass{article}&#10;\usepackage{amsmath}&#10;\usepackage{amsfonts}&#10;\usepackage{dsfont}&#10;\pagestyle{empty}&#10;\begin{document}&#10;&#10;\[&#10;\boldsymbol{\pi}&#10;\]&#10;&#10;\end{document}"/>
  <p:tag name="IGUANATEXSIZE" val="16"/>
  <p:tag name="IGUANATEXCURSOR" val="142"/>
  <p:tag name="TRANSPARENCY" val="True"/>
  <p:tag name="LATEXENGINEID" val="0"/>
  <p:tag name="TEMPFOLDER" val="/private/var/folders/yg/mst228tn6sl4czdrqyknnxcr0000gn/T/com.microsoft.Powerpoint/TemporaryItems/"/>
  <p:tag name="LATEXFORMHEIGHT" val="426,65"/>
  <p:tag name="LATEXFORMWIDTH" val="513,3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10"/>
  <p:tag name="OUTPUTTYPE" val="PDF"/>
  <p:tag name="IGUANATEXVERSION" val="160"/>
  <p:tag name="LATEXADDIN" val="\documentclass{article}&#10;\usepackage{amsmath}&#10;\usepackage{amsfonts}&#10;\usepackage{dsfont}&#10;\pagestyle{empty}&#10;\begin{document}&#10;&#10;\[&#10;H&#10;\]&#10;&#10;\end{document}"/>
  <p:tag name="IGUANATEXSIZE" val="16"/>
  <p:tag name="IGUANATEXCURSOR" val="127"/>
  <p:tag name="TRANSPARENCY" val="True"/>
  <p:tag name="LATEXENGINEID" val="0"/>
  <p:tag name="TEMPFOLDER" val="/private/var/folders/yg/mst228tn6sl4czdrqyknnxcr0000gn/T/com.microsoft.Powerpoint/TemporaryItems/"/>
  <p:tag name="LATEXFORMHEIGHT" val="426,65"/>
  <p:tag name="LATEXFORMWIDTH" val="513,3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"/>
  <p:tag name="ORIGINALWIDTH" val="42"/>
  <p:tag name="OUTPUTTYPE" val="PDF"/>
  <p:tag name="IGUANATEXVERSION" val="160"/>
  <p:tag name="LATEXADDIN" val="\documentclass{article}&#10;\usepackage{amsmath}&#10;\usepackage{amsfonts}&#10;\usepackage{dsfont}&#10;\pagestyle{empty}&#10;\begin{document}&#10;&#10;\[&#10;dH(\pi, \pi^\prime)&#10;\]&#10;&#10;\end{document}"/>
  <p:tag name="IGUANATEXSIZE" val="16"/>
  <p:tag name="IGUANATEXCURSOR" val="144"/>
  <p:tag name="TRANSPARENCY" val="True"/>
  <p:tag name="LATEXENGINEID" val="0"/>
  <p:tag name="TEMPFOLDER" val="/private/var/folders/yg/mst228tn6sl4czdrqyknnxcr0000gn/T/com.microsoft.Powerpoint/TemporaryItems/"/>
  <p:tag name="LATEXFORMHEIGHT" val="426,65"/>
  <p:tag name="LATEXFORMWIDTH" val="513,35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"/>
  <p:tag name="ORIGINALWIDTH" val="7"/>
  <p:tag name="OUTPUTTYPE" val="PDF"/>
  <p:tag name="IGUANATEXVERSION" val="160"/>
  <p:tag name="LATEXADDIN" val="\documentclass{article}&#10;\usepackage{amsmath}&#10;\usepackage{amsfonts}&#10;\usepackage{dsfont}&#10;\pagestyle{empty}&#10;\begin{document}&#10;&#10;\[&#10;\pi&#10;\]&#10;&#10;\end{document}"/>
  <p:tag name="IGUANATEXSIZE" val="16"/>
  <p:tag name="IGUANATEXCURSOR" val="129"/>
  <p:tag name="TRANSPARENCY" val="True"/>
  <p:tag name="LATEXENGINEID" val="0"/>
  <p:tag name="TEMPFOLDER" val="/private/var/folders/yg/mst228tn6sl4czdrqyknnxcr0000gn/T/com.microsoft.Powerpoint/TemporaryItems/"/>
  <p:tag name="LATEXFORMHEIGHT" val="426,65"/>
  <p:tag name="LATEXFORMWIDTH" val="513,35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10"/>
  <p:tag name="OUTPUTTYPE" val="PDF"/>
  <p:tag name="IGUANATEXVERSION" val="160"/>
  <p:tag name="LATEXADDIN" val="\documentclass{article}&#10;\usepackage{amsmath}&#10;\usepackage{amsfonts}&#10;\usepackage{dsfont}&#10;\pagestyle{empty}&#10;\begin{document}&#10;&#10;\[&#10;\pi^\prime&#10;\]&#10;&#10;\end{document}"/>
  <p:tag name="IGUANATEXSIZE" val="16"/>
  <p:tag name="IGUANATEXCURSOR" val="136"/>
  <p:tag name="TRANSPARENCY" val="True"/>
  <p:tag name="LATEXENGINEID" val="0"/>
  <p:tag name="TEMPFOLDER" val="/private/var/folders/yg/mst228tn6sl4czdrqyknnxcr0000gn/T/com.microsoft.Powerpoint/TemporaryItems/"/>
  <p:tag name="LATEXFORMHEIGHT" val="426,65"/>
  <p:tag name="LATEXFORMWIDTH" val="513,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"/>
  <p:tag name="ORIGINALWIDTH" val="25"/>
  <p:tag name="OUTPUTTYPE" val="PDF"/>
  <p:tag name="IGUANATEXVERSION" val="160"/>
  <p:tag name="LATEXADDIN" val="\documentclass{article}&#10;\usepackage{amsmath}&#10;\usepackage{amsfonts}&#10;\usepackage{dsfont}&#10;\pagestyle{empty}&#10;\begin{document}&#10;&#10;\[&#10;n_{\text{trans}}&#10;\]&#10;&#10;\end{document}"/>
  <p:tag name="IGUANATEXSIZE" val="16"/>
  <p:tag name="IGUANATEXCURSOR" val="127"/>
  <p:tag name="TRANSPARENCY" val="True"/>
  <p:tag name="LATEXENGINEID" val="0"/>
  <p:tag name="TEMPFOLDER" val="/private/var/folders/yg/mst228tn6sl4czdrqyknnxcr0000gn/T/com.microsoft.Powerpoint/TemporaryItems/"/>
  <p:tag name="LATEXFORMHEIGHT" val="426,65"/>
  <p:tag name="LATEXFORMWIDTH" val="513,35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"/>
  <p:tag name="ORIGINALWIDTH" val="85"/>
  <p:tag name="OUTPUTTYPE" val="PDF"/>
  <p:tag name="IGUANATEXVERSION" val="160"/>
  <p:tag name="LATEXADDIN" val="\documentclass{article}&#10;\usepackage{amsmath}&#10;\usepackage{amsfonts}&#10;\usepackage{dsfont}&#10;\pagestyle{empty}&#10;\begin{document}&#10;&#10;\[&#10;\exp (-d H(\pi, \pi^\prime) / T)&#10;\]&#10;&#10;\end{document}"/>
  <p:tag name="IGUANATEXSIZE" val="16"/>
  <p:tag name="IGUANATEXCURSOR" val="158"/>
  <p:tag name="TRANSPARENCY" val="True"/>
  <p:tag name="LATEXENGINEID" val="0"/>
  <p:tag name="TEMPFOLDER" val="/private/var/folders/yg/mst228tn6sl4czdrqyknnxcr0000gn/T/com.microsoft.Powerpoint/TemporaryItems/"/>
  <p:tag name="LATEXFORMHEIGHT" val="426,65"/>
  <p:tag name="LATEXFORMWIDTH" val="513,35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43"/>
  <p:tag name="OUTPUTTYPE" val="PDF"/>
  <p:tag name="IGUANATEXVERSION" val="160"/>
  <p:tag name="LATEXADDIN" val="\documentclass{article}&#10;\usepackage{amsmath}&#10;\usepackage{amsfonts}&#10;\usepackage{dsfont}&#10;\pagestyle{empty}&#10;\begin{document}&#10;&#10;\[&#10;&gt;\mathcal{N}(0,1)&#10;\]&#10;&#10;\end{document}"/>
  <p:tag name="IGUANATEXSIZE" val="16"/>
  <p:tag name="IGUANATEXCURSOR" val="143"/>
  <p:tag name="TRANSPARENCY" val="True"/>
  <p:tag name="LATEXENGINEID" val="0"/>
  <p:tag name="TEMPFOLDER" val="/private/var/folders/yg/mst228tn6sl4czdrqyknnxcr0000gn/T/com.microsoft.Powerpoint/TemporaryItems/"/>
  <p:tag name="LATEXFORMHEIGHT" val="426,65"/>
  <p:tag name="LATEXFORMWIDTH" val="513,35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135"/>
  <p:tag name="OUTPUTTYPE" val="PDF"/>
  <p:tag name="IGUANATEXVERSION" val="160"/>
  <p:tag name="LATEXADDIN" val="\documentclass{article}&#10;\usepackage{amsmath}&#10;\usepackage{amsfonts}&#10;\usepackage{dsfont}&#10;\pagestyle{empty}&#10;\begin{document}&#10;&#10;\[&#10;\pi^\ast \leftarrow \pi \quad \text{and} \quad H(\pi^\ast) \leftarrow H(\pi)&#10;\]&#10;&#10;\end{document}"/>
  <p:tag name="IGUANATEXSIZE" val="16"/>
  <p:tag name="IGUANATEXCURSOR" val="173"/>
  <p:tag name="TRANSPARENCY" val="True"/>
  <p:tag name="LATEXENGINEID" val="0"/>
  <p:tag name="TEMPFOLDER" val="/private/var/folders/yg/mst228tn6sl4czdrqyknnxcr0000gn/T/com.microsoft.Powerpoint/TemporaryItems/"/>
  <p:tag name="LATEXFORMHEIGHT" val="426,65"/>
  <p:tag name="LATEXFORMWIDTH" val="513,35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39"/>
  <p:tag name="OUTPUTTYPE" val="PDF"/>
  <p:tag name="IGUANATEXVERSION" val="160"/>
  <p:tag name="LATEXADDIN" val="\documentclass{article}&#10;\usepackage{amsmath}&#10;\usepackage{amsfonts}&#10;\usepackage{dsfont}&#10;\pagestyle{empty}&#10;\begin{document}&#10;&#10;\[&#10;\text{iteration}&#10;\]&#10;&#10;\end{document}"/>
  <p:tag name="IGUANATEXSIZE" val="16"/>
  <p:tag name="IGUANATEXCURSOR" val="141"/>
  <p:tag name="TRANSPARENCY" val="True"/>
  <p:tag name="LATEXENGINEID" val="0"/>
  <p:tag name="TEMPFOLDER" val="/private/var/folders/yg/mst228tn6sl4czdrqyknnxcr0000gn/T/com.microsoft.Powerpoint/TemporaryItems/"/>
  <p:tag name="LATEXFORMHEIGHT" val="426,65"/>
  <p:tag name="LATEXFORMWIDTH" val="513,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9"/>
  <p:tag name="OUTPUTTYPE" val="PDF"/>
  <p:tag name="IGUANATEXVERSION" val="160"/>
  <p:tag name="LATEXADDIN" val="\documentclass{article}&#10;\usepackage{amsmath}&#10;\usepackage{amsfonts}&#10;\usepackage{dsfont}&#10;\pagestyle{empty}&#10;\begin{document}&#10;&#10;\[&#10;T&#10;\]&#10;&#10;\end{document}"/>
  <p:tag name="IGUANATEXSIZE" val="16"/>
  <p:tag name="IGUANATEXCURSOR" val="127"/>
  <p:tag name="TRANSPARENCY" val="True"/>
  <p:tag name="LATEXENGINEID" val="0"/>
  <p:tag name="TEMPFOLDER" val="/private/var/folders/yg/mst228tn6sl4czdrqyknnxcr0000gn/T/com.microsoft.Powerpoint/TemporaryItems/"/>
  <p:tag name="LATEXFORMHEIGHT" val="426,65"/>
  <p:tag name="LATEXFORMWIDTH" val="513,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24"/>
  <p:tag name="OUTPUTTYPE" val="PDF"/>
  <p:tag name="IGUANATEXVERSION" val="160"/>
  <p:tag name="LATEXADDIN" val="\documentclass{article}&#10;\usepackage{amsmath}&#10;\usepackage{amsfonts}&#10;\usepackage{dsfont}&#10;\pagestyle{empty}&#10;\begin{document}&#10;&#10;\[&#10;T_{\text{start}}&#10;\]&#10;&#10;\end{document}"/>
  <p:tag name="IGUANATEXSIZE" val="16"/>
  <p:tag name="IGUANATEXCURSOR" val="140"/>
  <p:tag name="TRANSPARENCY" val="True"/>
  <p:tag name="LATEXENGINEID" val="0"/>
  <p:tag name="TEMPFOLDER" val="/private/var/folders/yg/mst228tn6sl4czdrqyknnxcr0000gn/T/com.microsoft.Powerpoint/TemporaryItems/"/>
  <p:tag name="LATEXFORMHEIGHT" val="426,65"/>
  <p:tag name="LATEXFORMWIDTH" val="513,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20"/>
  <p:tag name="OUTPUTTYPE" val="PDF"/>
  <p:tag name="IGUANATEXVERSION" val="160"/>
  <p:tag name="LATEXADDIN" val="\documentclass{article}&#10;\usepackage{amsmath}&#10;\usepackage{amsfonts}&#10;\usepackage{dsfont}&#10;\pagestyle{empty}&#10;\begin{document}&#10;&#10;\[&#10;T_{\text{end}}&#10;\]&#10;\end{document}"/>
  <p:tag name="IGUANATEXSIZE" val="16"/>
  <p:tag name="IGUANATEXCURSOR" val="138"/>
  <p:tag name="TRANSPARENCY" val="True"/>
  <p:tag name="LATEXENGINEID" val="0"/>
  <p:tag name="TEMPFOLDER" val="/private/var/folders/yg/mst228tn6sl4czdrqyknnxcr0000gn/T/com.microsoft.Powerpoint/TemporaryItems/"/>
  <p:tag name="LATEXFORMHEIGHT" val="426,65"/>
  <p:tag name="LATEXFORMWIDTH" val="513,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28"/>
  <p:tag name="OUTPUTTYPE" val="PDF"/>
  <p:tag name="IGUANATEXVERSION" val="160"/>
  <p:tag name="LATEXADDIN" val="\documentclass{article}&#10;\usepackage{amsmath}&#10;\usepackage{amsfonts}&#10;\usepackage{dsfont}&#10;\pagestyle{empty}&#10;\begin{document}&#10;&#10;\[&#10;H(\pi^\ast)&#10;\]&#10;&#10;\end{document}"/>
  <p:tag name="IGUANATEXSIZE" val="16"/>
  <p:tag name="IGUANATEXCURSOR" val="136"/>
  <p:tag name="TRANSPARENCY" val="True"/>
  <p:tag name="LATEXENGINEID" val="0"/>
  <p:tag name="TEMPFOLDER" val="/private/var/folders/yg/mst228tn6sl4czdrqyknnxcr0000gn/T/com.microsoft.Powerpoint/TemporaryItems/"/>
  <p:tag name="LATEXFORMHEIGHT" val="426,65"/>
  <p:tag name="LATEXFORMWIDTH" val="513,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11"/>
  <p:tag name="OUTPUTTYPE" val="PDF"/>
  <p:tag name="IGUANATEXVERSION" val="160"/>
  <p:tag name="LATEXADDIN" val="\documentclass{article}&#10;\usepackage{amsmath}&#10;\usepackage{amsfonts}&#10;\usepackage{dsfont}&#10;\pagestyle{empty}&#10;\begin{document}&#10;&#10;\[&#10;\pi^\ast&#10;\]&#10;&#10;\end{document}"/>
  <p:tag name="IGUANATEXSIZE" val="16"/>
  <p:tag name="IGUANATEXCURSOR" val="134"/>
  <p:tag name="TRANSPARENCY" val="True"/>
  <p:tag name="LATEXENGINEID" val="0"/>
  <p:tag name="TEMPFOLDER" val="/private/var/folders/yg/mst228tn6sl4czdrqyknnxcr0000gn/T/com.microsoft.Powerpoint/TemporaryItems/"/>
  <p:tag name="LATEXFORMHEIGHT" val="426,65"/>
  <p:tag name="LATEXFORMWIDTH" val="513,3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64"/>
  <p:tag name="OUTPUTTYPE" val="PDF"/>
  <p:tag name="IGUANATEXVERSION" val="160"/>
  <p:tag name="LATEXADDIN" val="\documentclass{article}&#10;\usepackage{amsmath}&#10;\usepackage{amsfonts}&#10;\usepackage{dsfont}&#10;\pagestyle{empty}&#10;\begin{document}&#10;&#10;\[&#10;H(\pi) \approx H(\pi^\ast)&#10;\]&#10;&#10;\end{document}"/>
  <p:tag name="IGUANATEXSIZE" val="16"/>
  <p:tag name="IGUANATEXCURSOR" val="152"/>
  <p:tag name="TRANSPARENCY" val="True"/>
  <p:tag name="LATEXENGINEID" val="0"/>
  <p:tag name="TEMPFOLDER" val="/private/var/folders/yg/mst228tn6sl4czdrqyknnxcr0000gn/T/com.microsoft.Powerpoint/TemporaryItems/"/>
  <p:tag name="LATEXFORMHEIGHT" val="426,65"/>
  <p:tag name="LATEXFORMWIDTH" val="513,3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"/>
  <p:tag name="ORIGINALWIDTH" val="20"/>
  <p:tag name="OUTPUTTYPE" val="PDF"/>
  <p:tag name="IGUANATEXVERSION" val="160"/>
  <p:tag name="LATEXADDIN" val="\documentclass{article}&#10;\usepackage{amsmath}&#10;\usepackage{amsfonts}&#10;\usepackage{dsfont}&#10;\pagestyle{empty}&#10;\begin{document}&#10;&#10;\[&#10;n_{\text{fine}}&#10;\]&#10;&#10;\end{document}"/>
  <p:tag name="IGUANATEXSIZE" val="16"/>
  <p:tag name="IGUANATEXCURSOR" val="139"/>
  <p:tag name="TRANSPARENCY" val="True"/>
  <p:tag name="LATEXENGINEID" val="0"/>
  <p:tag name="TEMPFOLDER" val="/private/var/folders/yg/mst228tn6sl4czdrqyknnxcr0000gn/T/com.microsoft.Powerpoint/TemporaryItems/"/>
  <p:tag name="LATEXFORMHEIGHT" val="426,65"/>
  <p:tag name="LATEXFORMWIDTH" val="513,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8326</TotalTime>
  <Words>96</Words>
  <Application>Microsoft Macintosh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 Schmidt</dc:creator>
  <cp:lastModifiedBy>Johann Schmidt</cp:lastModifiedBy>
  <cp:revision>9</cp:revision>
  <dcterms:created xsi:type="dcterms:W3CDTF">2023-03-13T19:54:07Z</dcterms:created>
  <dcterms:modified xsi:type="dcterms:W3CDTF">2023-03-19T14:41:00Z</dcterms:modified>
</cp:coreProperties>
</file>