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59" r:id="rId6"/>
    <p:sldId id="260" r:id="rId7"/>
    <p:sldId id="261" r:id="rId8"/>
    <p:sldId id="257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34907"/>
            <a:ext cx="8153400" cy="47887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yesod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/>
              <a:t>Brings the core of </a:t>
            </a:r>
            <a:r>
              <a:rPr lang="en-US" dirty="0" err="1" smtClean="0"/>
              <a:t>yesod</a:t>
            </a:r>
            <a:r>
              <a:rPr lang="en-US" dirty="0" smtClean="0"/>
              <a:t> into our namespace. Most importantly:</a:t>
            </a:r>
          </a:p>
          <a:p>
            <a:pPr lvl="1"/>
            <a:r>
              <a:rPr lang="en-US" dirty="0" err="1" smtClean="0"/>
              <a:t>mkYesod</a:t>
            </a:r>
            <a:r>
              <a:rPr lang="en-US" dirty="0" smtClean="0"/>
              <a:t> TH function </a:t>
            </a:r>
          </a:p>
          <a:p>
            <a:pPr lvl="1"/>
            <a:r>
              <a:rPr lang="en-US" dirty="0" err="1" smtClean="0"/>
              <a:t>parseRoutes</a:t>
            </a:r>
            <a:r>
              <a:rPr lang="en-US" dirty="0" smtClean="0"/>
              <a:t> &amp; </a:t>
            </a:r>
            <a:r>
              <a:rPr lang="en-US" dirty="0" err="1" smtClean="0"/>
              <a:t>whamlet</a:t>
            </a:r>
            <a:r>
              <a:rPr lang="en-US" dirty="0" smtClean="0"/>
              <a:t> QQs</a:t>
            </a:r>
          </a:p>
          <a:p>
            <a:pPr lvl="1"/>
            <a:r>
              <a:rPr lang="en-US" dirty="0" smtClean="0"/>
              <a:t>Handler &amp; </a:t>
            </a:r>
            <a:r>
              <a:rPr lang="en-US" dirty="0" err="1" smtClean="0"/>
              <a:t>RepHtml</a:t>
            </a:r>
            <a:r>
              <a:rPr lang="en-US" dirty="0" smtClean="0"/>
              <a:t> types</a:t>
            </a:r>
          </a:p>
          <a:p>
            <a:pPr lvl="1"/>
            <a:r>
              <a:rPr lang="en-US" dirty="0" err="1" smtClean="0"/>
              <a:t>warpDebug</a:t>
            </a:r>
            <a:r>
              <a:rPr lang="en-US" dirty="0" smtClean="0"/>
              <a:t> &amp; </a:t>
            </a:r>
            <a:r>
              <a:rPr lang="en-US" dirty="0" err="1" smtClean="0"/>
              <a:t>defaultLayout</a:t>
            </a:r>
            <a:r>
              <a:rPr lang="en-US" dirty="0" smtClean="0"/>
              <a:t> functions</a:t>
            </a:r>
          </a:p>
          <a:p>
            <a:pPr lvl="1"/>
            <a:endParaRPr lang="en-US" dirty="0" smtClean="0"/>
          </a:p>
          <a:p>
            <a:pPr marL="45720" indent="0">
              <a:buNone/>
            </a:pPr>
            <a:r>
              <a:rPr lang="en-US" dirty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Data.Text</a:t>
            </a:r>
            <a:endParaRPr lang="en-US" dirty="0" smtClean="0">
              <a:latin typeface="Andale Mono"/>
              <a:cs typeface="Andale Mono"/>
            </a:endParaRPr>
          </a:p>
          <a:p>
            <a:pPr marL="4572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502920" indent="-457200"/>
            <a:r>
              <a:rPr lang="en-US" dirty="0" smtClean="0">
                <a:cs typeface="Andale Mono"/>
              </a:rPr>
              <a:t>Brings in </a:t>
            </a:r>
            <a:r>
              <a:rPr lang="en-US" dirty="0" err="1" smtClean="0">
                <a:cs typeface="Andale Mono"/>
              </a:rPr>
              <a:t>IsString</a:t>
            </a:r>
            <a:r>
              <a:rPr lang="en-US" dirty="0" smtClean="0">
                <a:cs typeface="Andale Mono"/>
              </a:rPr>
              <a:t> instance for Text</a:t>
            </a:r>
            <a:endParaRPr lang="en-US" dirty="0">
              <a:cs typeface="Andale Mono"/>
            </a:endParaRP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2051" y="1734906"/>
            <a:ext cx="8745912" cy="34342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 smtClean="0">
              <a:latin typeface="Andale Mono"/>
              <a:cs typeface="Andale Mon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4451" y="3651439"/>
            <a:ext cx="8745912" cy="46672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2272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65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data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/>
              <a:t>Is a normal Haskell data type. Can be accessed from anywhere inside your handlers using </a:t>
            </a:r>
            <a:r>
              <a:rPr lang="en-US" dirty="0" err="1" smtClean="0"/>
              <a:t>getYesod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storing data that is central to your app: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Connection pools</a:t>
            </a:r>
          </a:p>
          <a:p>
            <a:pPr lvl="1"/>
            <a:r>
              <a:rPr lang="en-US" dirty="0" err="1" smtClean="0"/>
              <a:t>IORefs</a:t>
            </a:r>
            <a:r>
              <a:rPr lang="en-US" dirty="0" smtClean="0"/>
              <a:t> (!)</a:t>
            </a:r>
          </a:p>
          <a:p>
            <a:pPr lvl="1"/>
            <a:r>
              <a:rPr lang="en-US" dirty="0" smtClean="0"/>
              <a:t>Whatever you want</a:t>
            </a:r>
          </a:p>
          <a:p>
            <a:r>
              <a:rPr lang="en-US" dirty="0" smtClean="0"/>
              <a:t>More on this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385" y="1600199"/>
            <a:ext cx="8443663" cy="515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Andale Mono"/>
                <a:cs typeface="Andale Mono"/>
              </a:rPr>
              <a:t>mkYesod</a:t>
            </a:r>
            <a:r>
              <a:rPr lang="en-US" sz="1800" dirty="0">
                <a:latin typeface="Andale Mono"/>
                <a:cs typeface="Andale Mono"/>
              </a:rPr>
              <a:t> "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" [</a:t>
            </a:r>
            <a:r>
              <a:rPr lang="en-US" sz="1800" dirty="0" err="1">
                <a:latin typeface="Andale Mono"/>
                <a:cs typeface="Andale Mono"/>
              </a:rPr>
              <a:t>parseRoutes</a:t>
            </a:r>
            <a:r>
              <a:rPr lang="en-US" sz="18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/ </a:t>
            </a:r>
            <a:r>
              <a:rPr lang="en-US" sz="1800" dirty="0" err="1">
                <a:latin typeface="Andale Mono"/>
                <a:cs typeface="Andale Mono"/>
              </a:rPr>
              <a:t>HomeR</a:t>
            </a:r>
            <a:r>
              <a:rPr lang="en-US" sz="1800" dirty="0">
                <a:latin typeface="Andale Mono"/>
                <a:cs typeface="Andale Mono"/>
              </a:rPr>
              <a:t> GET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|]</a:t>
            </a:r>
          </a:p>
          <a:p>
            <a:r>
              <a:rPr lang="en-US" sz="3400" dirty="0" smtClean="0"/>
              <a:t>Important points about generated code: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instance </a:t>
            </a:r>
            <a:r>
              <a:rPr lang="en-US" sz="1900" dirty="0" err="1">
                <a:latin typeface="Andale Mono"/>
                <a:cs typeface="Andale Mono"/>
              </a:rPr>
              <a:t>RenderRoute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where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  data Route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= </a:t>
            </a:r>
            <a:r>
              <a:rPr lang="en-US" sz="1900" dirty="0" err="1">
                <a:latin typeface="Andale Mono"/>
                <a:cs typeface="Andale Mono"/>
              </a:rPr>
              <a:t>HomeR</a:t>
            </a:r>
            <a:r>
              <a:rPr lang="en-US" sz="1900" dirty="0">
                <a:latin typeface="Andale Mono"/>
                <a:cs typeface="Andale Mono"/>
              </a:rPr>
              <a:t> deriving (Show, </a:t>
            </a:r>
            <a:r>
              <a:rPr lang="en-US" sz="1900" dirty="0" err="1">
                <a:latin typeface="Andale Mono"/>
                <a:cs typeface="Andale Mono"/>
              </a:rPr>
              <a:t>Eq</a:t>
            </a:r>
            <a:r>
              <a:rPr lang="en-US" sz="1900" dirty="0">
                <a:latin typeface="Andale Mono"/>
                <a:cs typeface="Andale Mono"/>
              </a:rPr>
              <a:t>, Read)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  </a:t>
            </a:r>
            <a:r>
              <a:rPr lang="en-US" sz="1900" dirty="0" err="1">
                <a:latin typeface="Andale Mono"/>
                <a:cs typeface="Andale Mono"/>
              </a:rPr>
              <a:t>renderRoute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HomeR</a:t>
            </a:r>
            <a:r>
              <a:rPr lang="en-US" sz="1900" dirty="0">
                <a:latin typeface="Andale Mono"/>
                <a:cs typeface="Andale Mono"/>
              </a:rPr>
              <a:t> = ([], [])</a:t>
            </a:r>
          </a:p>
          <a:p>
            <a:endParaRPr lang="en-US" sz="19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 smtClean="0">
                <a:latin typeface="Andale Mono"/>
                <a:cs typeface="Andale Mono"/>
              </a:rPr>
              <a:t>-- Shorthand </a:t>
            </a:r>
            <a:r>
              <a:rPr lang="en-US" sz="1900" dirty="0" err="1" smtClean="0">
                <a:latin typeface="Andale Mono"/>
                <a:cs typeface="Andale Mono"/>
              </a:rPr>
              <a:t>GHandler</a:t>
            </a:r>
            <a:r>
              <a:rPr lang="en-US" sz="1900" dirty="0" smtClean="0">
                <a:latin typeface="Andale Mono"/>
                <a:cs typeface="Andale Mono"/>
              </a:rPr>
              <a:t> &amp; </a:t>
            </a:r>
            <a:r>
              <a:rPr lang="en-US" sz="1900" dirty="0" err="1" smtClean="0">
                <a:latin typeface="Andale Mono"/>
                <a:cs typeface="Andale Mono"/>
              </a:rPr>
              <a:t>GWidget</a:t>
            </a:r>
            <a:r>
              <a:rPr lang="en-US" sz="1900" dirty="0" smtClean="0">
                <a:latin typeface="Andale Mono"/>
                <a:cs typeface="Andale Mono"/>
              </a:rPr>
              <a:t> types for your app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type Handler = </a:t>
            </a:r>
            <a:r>
              <a:rPr lang="en-US" sz="1900" dirty="0" err="1">
                <a:latin typeface="Andale Mono"/>
                <a:cs typeface="Andale Mono"/>
              </a:rPr>
              <a:t>GHandler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type Widget = </a:t>
            </a:r>
            <a:r>
              <a:rPr lang="en-US" sz="1900" dirty="0" err="1">
                <a:latin typeface="Andale Mono"/>
                <a:cs typeface="Andale Mono"/>
              </a:rPr>
              <a:t>GWidget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()</a:t>
            </a:r>
          </a:p>
          <a:p>
            <a:pPr marL="0" indent="0">
              <a:buNone/>
            </a:pPr>
            <a:r>
              <a:rPr lang="en-US" sz="19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mkYesod</a:t>
            </a:r>
            <a:r>
              <a:rPr lang="en-US" dirty="0"/>
              <a:t> &amp; </a:t>
            </a:r>
            <a:r>
              <a:rPr lang="en-US" dirty="0" err="1" smtClean="0"/>
              <a:t>parseRoutes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4692" y="1748692"/>
            <a:ext cx="8655539" cy="475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instance </a:t>
            </a:r>
            <a:r>
              <a:rPr lang="en-US" sz="1800" dirty="0" err="1">
                <a:latin typeface="Andale Mono"/>
                <a:cs typeface="Andale Mono"/>
              </a:rPr>
              <a:t>YesodDispatch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 err="1" smtClean="0">
                <a:latin typeface="Andale Mono"/>
                <a:cs typeface="Andale Mono"/>
              </a:rPr>
              <a:t>yesodDispatch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master sub </a:t>
            </a:r>
            <a:r>
              <a:rPr lang="en-US" sz="1800" dirty="0" err="1">
                <a:latin typeface="Andale Mono"/>
                <a:cs typeface="Andale Mono"/>
              </a:rPr>
              <a:t>toMaster</a:t>
            </a:r>
            <a:r>
              <a:rPr lang="en-US" sz="1800" dirty="0">
                <a:latin typeface="Andale Mono"/>
                <a:cs typeface="Andale Mono"/>
              </a:rPr>
              <a:t> handler404 handler405 </a:t>
            </a:r>
            <a:r>
              <a:rPr lang="en-US" sz="1800" dirty="0" smtClean="0">
                <a:latin typeface="Andale Mono"/>
                <a:cs typeface="Andale Mono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method </a:t>
            </a:r>
            <a:r>
              <a:rPr lang="en-US" sz="1800" dirty="0">
                <a:latin typeface="Andale Mono"/>
                <a:cs typeface="Andale Mono"/>
              </a:rPr>
              <a:t>pieces = 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smtClean="0">
                <a:latin typeface="Andale Mono"/>
                <a:cs typeface="Andale Mono"/>
              </a:rPr>
              <a:t>-- A function that examines the pieces of the URL.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if there are any URL pieces (i.e. not root URL) =&gt; 404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if the URL is ‘/’ and method isn’t GET          =&gt; 405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else use </a:t>
            </a:r>
            <a:r>
              <a:rPr lang="en-US" sz="1800" dirty="0" err="1" smtClean="0">
                <a:latin typeface="Andale Mono"/>
                <a:cs typeface="Andale Mono"/>
              </a:rPr>
              <a:t>getHomeR</a:t>
            </a:r>
            <a:r>
              <a:rPr lang="en-US" sz="1800" dirty="0" smtClean="0">
                <a:latin typeface="Andale Mono"/>
                <a:cs typeface="Andale Mono"/>
              </a:rPr>
              <a:t> handler to handle request.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cs typeface="Andale Mono"/>
              </a:rPr>
              <a:t>If you want to see more details, look at:</a:t>
            </a:r>
          </a:p>
          <a:p>
            <a:r>
              <a:rPr lang="en-US" sz="1800" dirty="0" err="1">
                <a:cs typeface="Andale Mono"/>
              </a:rPr>
              <a:t>g</a:t>
            </a:r>
            <a:r>
              <a:rPr lang="en-US" sz="1800" dirty="0" err="1" smtClean="0">
                <a:cs typeface="Andale Mono"/>
              </a:rPr>
              <a:t>hc</a:t>
            </a:r>
            <a:r>
              <a:rPr lang="en-US" sz="1800" dirty="0" smtClean="0">
                <a:cs typeface="Andale Mono"/>
              </a:rPr>
              <a:t> –</a:t>
            </a:r>
            <a:r>
              <a:rPr lang="en-US" sz="1800" dirty="0" err="1" smtClean="0">
                <a:cs typeface="Andale Mono"/>
              </a:rPr>
              <a:t>ddump</a:t>
            </a:r>
            <a:r>
              <a:rPr lang="en-US" sz="1800" dirty="0" smtClean="0">
                <a:cs typeface="Andale Mono"/>
              </a:rPr>
              <a:t>-splices </a:t>
            </a:r>
            <a:r>
              <a:rPr lang="en-US" sz="1800" dirty="0" err="1" smtClean="0">
                <a:cs typeface="Andale Mono"/>
              </a:rPr>
              <a:t>simple_yesod</a:t>
            </a:r>
            <a:r>
              <a:rPr lang="en-US" sz="1800" dirty="0" smtClean="0">
                <a:cs typeface="Andale Mono"/>
              </a:rPr>
              <a:t>/helloworld.0.hs ( for the actual splices )</a:t>
            </a:r>
          </a:p>
          <a:p>
            <a:r>
              <a:rPr lang="en-US" sz="1800" dirty="0" err="1" smtClean="0">
                <a:cs typeface="Andale Mono"/>
              </a:rPr>
              <a:t>simple_yesod</a:t>
            </a:r>
            <a:r>
              <a:rPr lang="en-US" sz="1800" dirty="0" smtClean="0">
                <a:cs typeface="Andale Mono"/>
              </a:rPr>
              <a:t>/helloworld.0.expanded.hs ( for a much neater-but-equivalent version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r>
              <a:rPr lang="en-US" sz="1800" dirty="0" smtClean="0">
                <a:cs typeface="Andale Mono"/>
              </a:rPr>
              <a:t>Looking at the splices on small examples helps get a deep understanding of </a:t>
            </a:r>
            <a:r>
              <a:rPr lang="en-US" sz="1800" dirty="0" err="1" smtClean="0">
                <a:cs typeface="Andale Mono"/>
              </a:rPr>
              <a:t>yesod</a:t>
            </a:r>
            <a:r>
              <a:rPr lang="en-US" sz="1800" dirty="0" smtClean="0">
                <a:cs typeface="Andale Mono"/>
              </a:rPr>
              <a:t>, but is unnecessary to look at ( unless you get a really weird type error ! )</a:t>
            </a:r>
            <a:endParaRPr lang="en-US" sz="18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-- pragmas, imports and foundation data types omitted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mkYesod</a:t>
            </a:r>
            <a:r>
              <a:rPr lang="en-US" dirty="0"/>
              <a:t> "</a:t>
            </a:r>
            <a:r>
              <a:rPr lang="en-US" dirty="0" err="1"/>
              <a:t>HelloWorld</a:t>
            </a:r>
            <a:r>
              <a:rPr lang="en-US" dirty="0"/>
              <a:t>" [</a:t>
            </a:r>
            <a:r>
              <a:rPr lang="en-US" dirty="0" err="1"/>
              <a:t>parseRoutes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/hello/#Text </a:t>
            </a:r>
            <a:r>
              <a:rPr lang="en-US" dirty="0" err="1"/>
              <a:t>HomeR</a:t>
            </a:r>
            <a:r>
              <a:rPr lang="en-US" dirty="0"/>
              <a:t> GET</a:t>
            </a:r>
          </a:p>
          <a:p>
            <a:pPr marL="0" indent="0">
              <a:buNone/>
            </a:pPr>
            <a:r>
              <a:rPr lang="en-US" dirty="0"/>
              <a:t>|]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instance Yesod </a:t>
            </a:r>
            <a:r>
              <a:rPr lang="en-US" dirty="0" err="1"/>
              <a:t>HelloWorld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getHomeR</a:t>
            </a:r>
            <a:r>
              <a:rPr lang="en-US" dirty="0"/>
              <a:t> :: Text -&gt; Handler </a:t>
            </a:r>
            <a:r>
              <a:rPr lang="en-US" dirty="0" err="1"/>
              <a:t>RepHtml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getHomeR</a:t>
            </a:r>
            <a:r>
              <a:rPr lang="en-US" dirty="0"/>
              <a:t> name = </a:t>
            </a:r>
            <a:r>
              <a:rPr lang="en-US" dirty="0" err="1"/>
              <a:t>defaultLayout</a:t>
            </a:r>
            <a:r>
              <a:rPr lang="en-US" dirty="0"/>
              <a:t> [</a:t>
            </a:r>
            <a:r>
              <a:rPr lang="en-US" dirty="0" err="1"/>
              <a:t>whamlet|Hello</a:t>
            </a:r>
            <a:r>
              <a:rPr lang="en-US" dirty="0"/>
              <a:t> #{name}!|]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68475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Gentle introduction to </a:t>
            </a:r>
            <a:r>
              <a:rPr lang="en-US" dirty="0" err="1" smtClean="0"/>
              <a:t>yesod</a:t>
            </a:r>
            <a:r>
              <a:rPr lang="en-US" dirty="0" smtClean="0"/>
              <a:t> using single file apps.</a:t>
            </a:r>
          </a:p>
          <a:p>
            <a:r>
              <a:rPr lang="en-US" dirty="0" smtClean="0"/>
              <a:t>Exploration of the scaffold project layout.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yesod</a:t>
            </a:r>
            <a:r>
              <a:rPr lang="en-US" dirty="0" smtClean="0"/>
              <a:t> superpowers through a non-trivial </a:t>
            </a:r>
            <a:r>
              <a:rPr lang="en-US" dirty="0" err="1" smtClean="0"/>
              <a:t>yesod</a:t>
            </a:r>
            <a:r>
              <a:rPr lang="en-US" dirty="0" smtClean="0"/>
              <a:t> web app.</a:t>
            </a:r>
          </a:p>
          <a:p>
            <a:r>
              <a:rPr lang="en-US" dirty="0" smtClean="0"/>
              <a:t>Conclusions 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Pronounced </a:t>
            </a:r>
            <a:r>
              <a:rPr lang="en-US" dirty="0" err="1" smtClean="0"/>
              <a:t>yeh-soad</a:t>
            </a:r>
            <a:endParaRPr lang="en-US" dirty="0"/>
          </a:p>
          <a:p>
            <a:r>
              <a:rPr lang="en-US" dirty="0" smtClean="0"/>
              <a:t>Means 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r>
              <a:rPr lang="en-US" dirty="0" smtClean="0"/>
              <a:t>, ~3 years ago</a:t>
            </a:r>
          </a:p>
          <a:p>
            <a:r>
              <a:rPr lang="en-US" dirty="0" smtClean="0"/>
              <a:t>Has since grown into 80 packages, has dozens of contributors and 1000s of commits. </a:t>
            </a:r>
          </a:p>
          <a:p>
            <a:r>
              <a:rPr lang="en-US" dirty="0" smtClean="0"/>
              <a:t>Recently 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Type-safe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r>
              <a:rPr lang="en-US" b="1" dirty="0" smtClean="0"/>
              <a:t>Concise</a:t>
            </a:r>
            <a:r>
              <a:rPr lang="en-US" dirty="0" smtClean="0"/>
              <a:t>: Utilizes template Haskell to reduce type boilerplate clutter from </a:t>
            </a:r>
            <a:r>
              <a:rPr lang="en-US" dirty="0"/>
              <a:t>Y</a:t>
            </a:r>
            <a:r>
              <a:rPr lang="en-US" dirty="0" smtClean="0"/>
              <a:t>esod applications.</a:t>
            </a:r>
          </a:p>
          <a:p>
            <a:r>
              <a:rPr lang="en-US" b="1" dirty="0" smtClean="0"/>
              <a:t>Composability</a:t>
            </a:r>
            <a:r>
              <a:rPr lang="en-US" dirty="0" smtClean="0"/>
              <a:t>: Has composable forms, DB queries and even composable web pages (widgets ). </a:t>
            </a:r>
          </a:p>
          <a:p>
            <a:r>
              <a:rPr lang="en-US" b="1" dirty="0" smtClean="0"/>
              <a:t>Unrestrictive</a:t>
            </a:r>
            <a:r>
              <a:rPr lang="en-US" dirty="0" smtClean="0"/>
              <a:t>: Is </a:t>
            </a:r>
            <a:r>
              <a:rPr lang="en-US" dirty="0"/>
              <a:t>collection of libraries that stays out of the way rather than a framework that confines development.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/>
              <a:t>Pieces of URI are dynamic and used by computations.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( GET, POST, PUT, DELETE, etc. )</a:t>
            </a:r>
          </a:p>
          <a:p>
            <a:r>
              <a:rPr lang="en-US" dirty="0" smtClean="0"/>
              <a:t>Query 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</a:t>
            </a:r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pPr lvl="2"/>
            <a:r>
              <a:rPr lang="en-US" dirty="0" smtClean="0"/>
              <a:t>More often than not, this will require generation of links to other resources.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{-# LANGUAGE </a:t>
            </a:r>
            <a:r>
              <a:rPr lang="en-US" dirty="0" err="1" smtClean="0">
                <a:latin typeface="Andale Mono"/>
                <a:cs typeface="Andale Mono"/>
              </a:rPr>
              <a:t>TypeFamilies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QuasiQuotes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MultiParamTypeClasses</a:t>
            </a:r>
            <a:r>
              <a:rPr lang="en-US" dirty="0" smtClean="0"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      </a:t>
            </a:r>
            <a:r>
              <a:rPr lang="en-US" dirty="0" err="1" smtClean="0">
                <a:latin typeface="Andale Mono"/>
                <a:cs typeface="Andale Mono"/>
              </a:rPr>
              <a:t>TemplateHaskell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OverloadedStrings</a:t>
            </a:r>
            <a:r>
              <a:rPr lang="en-US" dirty="0" smtClean="0">
                <a:latin typeface="Andale Mono"/>
                <a:cs typeface="Andale Mono"/>
              </a:rPr>
              <a:t> #-}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import Yesod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Data.Text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data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mkYesod</a:t>
            </a:r>
            <a:r>
              <a:rPr lang="en-US" dirty="0">
                <a:latin typeface="Andale Mono"/>
                <a:cs typeface="Andale Mono"/>
              </a:rPr>
              <a:t> "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r>
              <a:rPr lang="en-US" dirty="0">
                <a:latin typeface="Andale Mono"/>
                <a:cs typeface="Andale Mono"/>
              </a:rPr>
              <a:t>" [</a:t>
            </a:r>
            <a:r>
              <a:rPr lang="en-US" dirty="0" err="1">
                <a:latin typeface="Andale Mono"/>
                <a:cs typeface="Andale Mono"/>
              </a:rPr>
              <a:t>parseRoutes</a:t>
            </a:r>
            <a:r>
              <a:rPr lang="en-US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 </a:t>
            </a:r>
            <a:r>
              <a:rPr lang="en-US" dirty="0" err="1">
                <a:latin typeface="Andale Mono"/>
                <a:cs typeface="Andale Mono"/>
              </a:rPr>
              <a:t>HomeR</a:t>
            </a:r>
            <a:r>
              <a:rPr lang="en-US" dirty="0">
                <a:latin typeface="Andale Mono"/>
                <a:cs typeface="Andale Mono"/>
              </a:rPr>
              <a:t> GET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instance Yesod 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getHomeR</a:t>
            </a:r>
            <a:r>
              <a:rPr lang="en-US" dirty="0">
                <a:latin typeface="Andale Mono"/>
                <a:cs typeface="Andale Mono"/>
              </a:rPr>
              <a:t> :: Handler </a:t>
            </a:r>
            <a:r>
              <a:rPr lang="en-US" dirty="0" err="1">
                <a:latin typeface="Andale Mono"/>
                <a:cs typeface="Andale Mono"/>
              </a:rPr>
              <a:t>RepHtml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getHomeR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defaultLayout</a:t>
            </a:r>
            <a:r>
              <a:rPr lang="en-US" dirty="0">
                <a:latin typeface="Andale Mono"/>
                <a:cs typeface="Andale Mono"/>
              </a:rPr>
              <a:t> [</a:t>
            </a:r>
            <a:r>
              <a:rPr lang="en-US" dirty="0" err="1">
                <a:latin typeface="Andale Mono"/>
                <a:cs typeface="Andale Mono"/>
              </a:rPr>
              <a:t>whamlet|Hello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Yesod!</a:t>
            </a:r>
            <a:r>
              <a:rPr lang="en-US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main :: IO ()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main = </a:t>
            </a:r>
            <a:r>
              <a:rPr lang="en-US" dirty="0" err="1">
                <a:latin typeface="Andale Mono"/>
                <a:cs typeface="Andale Mono"/>
              </a:rPr>
              <a:t>warpDebug</a:t>
            </a:r>
            <a:r>
              <a:rPr lang="en-US" dirty="0">
                <a:latin typeface="Andale Mono"/>
                <a:cs typeface="Andale Mono"/>
              </a:rPr>
              <a:t> 3000 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These extend Haskell98 to provide syntactic features that </a:t>
            </a:r>
            <a:r>
              <a:rPr lang="en-AU" dirty="0" err="1" smtClean="0"/>
              <a:t>yesod</a:t>
            </a:r>
            <a:r>
              <a:rPr lang="en-AU" dirty="0" smtClean="0"/>
              <a:t> requires.</a:t>
            </a:r>
          </a:p>
          <a:p>
            <a:r>
              <a:rPr lang="en-AU" dirty="0" smtClean="0"/>
              <a:t>TH &amp; QQ: used to generate boilerplate code ( more on this later )</a:t>
            </a:r>
          </a:p>
          <a:p>
            <a:r>
              <a:rPr lang="en-AU" dirty="0" smtClean="0"/>
              <a:t>OS: Strings declared in code are coerced into Text, </a:t>
            </a:r>
            <a:r>
              <a:rPr lang="en-AU" dirty="0" err="1" smtClean="0"/>
              <a:t>ByteString</a:t>
            </a:r>
            <a:r>
              <a:rPr lang="en-AU" dirty="0" smtClean="0"/>
              <a:t>, Html ( or anything else that has an instance of </a:t>
            </a:r>
            <a:r>
              <a:rPr lang="en-AU" dirty="0" err="1" smtClean="0"/>
              <a:t>IsString</a:t>
            </a:r>
            <a:r>
              <a:rPr lang="en-AU" dirty="0" smtClean="0"/>
              <a:t> ) depending on type required. Need this because String / [Char] is pretty inefficient.</a:t>
            </a:r>
          </a:p>
          <a:p>
            <a:r>
              <a:rPr lang="en-AU" dirty="0" smtClean="0"/>
              <a:t>TF &amp; MPTC: Extensions to type class syntax that are utilised by the instances generated by </a:t>
            </a:r>
            <a:r>
              <a:rPr lang="en-AU" dirty="0" err="1" smtClean="0"/>
              <a:t>mkYesod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>
                <a:latin typeface="Andale Mono"/>
                <a:cs typeface="Andale Mono"/>
              </a:rPr>
              <a:t>{-# LANGUAGE </a:t>
            </a:r>
            <a:r>
              <a:rPr lang="en-US" dirty="0" err="1" smtClean="0">
                <a:latin typeface="Andale Mono"/>
                <a:cs typeface="Andale Mono"/>
              </a:rPr>
              <a:t>TypeFamilies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QuasiQuotes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MultiParamTypeClasses</a:t>
            </a:r>
            <a:r>
              <a:rPr lang="en-US" dirty="0" smtClean="0">
                <a:latin typeface="Andale Mono"/>
                <a:cs typeface="Andale Mono"/>
              </a:rPr>
              <a:t>,</a:t>
            </a:r>
          </a:p>
          <a:p>
            <a:pPr marL="0" indent="0">
              <a:buFont typeface="Wingdings"/>
              <a:buNone/>
            </a:pPr>
            <a:r>
              <a:rPr lang="en-US" dirty="0" smtClean="0">
                <a:latin typeface="Andale Mono"/>
                <a:cs typeface="Andale Mono"/>
              </a:rPr>
              <a:t>             </a:t>
            </a:r>
            <a:r>
              <a:rPr lang="en-US" dirty="0" err="1" smtClean="0">
                <a:latin typeface="Andale Mono"/>
                <a:cs typeface="Andale Mono"/>
              </a:rPr>
              <a:t>TemplateHaskell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OverloadedStrings</a:t>
            </a:r>
            <a:r>
              <a:rPr lang="en-US" dirty="0" smtClean="0">
                <a:latin typeface="Andale Mono"/>
                <a:cs typeface="Andale Mono"/>
              </a:rPr>
              <a:t> #-}</a:t>
            </a: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1173</TotalTime>
  <Words>941</Words>
  <Application>Microsoft Macintosh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Type-safe Web Development</vt:lpstr>
      <vt:lpstr>Talk overview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Hello Yesod!</vt:lpstr>
      <vt:lpstr>Language Pragmas</vt:lpstr>
      <vt:lpstr>Imports</vt:lpstr>
      <vt:lpstr>Foundation Type</vt:lpstr>
      <vt:lpstr>mkYesod &amp; parseRoutes</vt:lpstr>
      <vt:lpstr>mkYesod &amp; parseRoutes (cont.)</vt:lpstr>
      <vt:lpstr>Parameterized greetings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34</cp:revision>
  <dcterms:created xsi:type="dcterms:W3CDTF">2012-06-11T02:15:30Z</dcterms:created>
  <dcterms:modified xsi:type="dcterms:W3CDTF">2012-06-11T21:49:29Z</dcterms:modified>
</cp:coreProperties>
</file>