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73" r:id="rId5"/>
    <p:sldId id="264" r:id="rId6"/>
    <p:sldId id="265" r:id="rId7"/>
    <p:sldId id="259" r:id="rId8"/>
    <p:sldId id="260" r:id="rId9"/>
    <p:sldId id="261" r:id="rId10"/>
    <p:sldId id="298" r:id="rId11"/>
    <p:sldId id="272" r:id="rId12"/>
    <p:sldId id="257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83" r:id="rId24"/>
    <p:sldId id="278" r:id="rId25"/>
    <p:sldId id="286" r:id="rId26"/>
    <p:sldId id="279" r:id="rId27"/>
    <p:sldId id="280" r:id="rId28"/>
    <p:sldId id="281" r:id="rId29"/>
    <p:sldId id="282" r:id="rId30"/>
    <p:sldId id="285" r:id="rId31"/>
    <p:sldId id="287" r:id="rId32"/>
    <p:sldId id="288" r:id="rId33"/>
    <p:sldId id="293" r:id="rId34"/>
    <p:sldId id="290" r:id="rId35"/>
    <p:sldId id="291" r:id="rId36"/>
    <p:sldId id="292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3142.do" TargetMode="External"/><Relationship Id="rId4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sodweb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On each side of our code ( HTTP requests, DB ) we have messy, </a:t>
            </a:r>
            <a:r>
              <a:rPr lang="en-AU" dirty="0" err="1" smtClean="0"/>
              <a:t>untyped</a:t>
            </a:r>
            <a:r>
              <a:rPr lang="en-AU" dirty="0" smtClean="0"/>
              <a:t> strings.</a:t>
            </a:r>
          </a:p>
          <a:p>
            <a:r>
              <a:rPr lang="en-AU" dirty="0" smtClean="0"/>
              <a:t>Because we have better things to be dealing with, we’d like a framework that:</a:t>
            </a:r>
          </a:p>
          <a:p>
            <a:pPr lvl="1"/>
            <a:r>
              <a:rPr lang="en-AU" dirty="0" smtClean="0"/>
              <a:t>Converts the external strings into our types </a:t>
            </a:r>
            <a:r>
              <a:rPr lang="en-AU" dirty="0" err="1" smtClean="0"/>
              <a:t>automagically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Converts our types back into strings in a SAFE manner ( avoiding XSS and SQL injection attacks ) without having to explicitly be careful about escaping.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 explanation of the details and foundation of the </a:t>
            </a:r>
            <a:r>
              <a:rPr lang="en-AU" dirty="0" err="1" smtClean="0"/>
              <a:t>yesod</a:t>
            </a:r>
            <a:r>
              <a:rPr lang="en-AU" dirty="0" smtClean="0"/>
              <a:t> magic in small, one file applications.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“Simple”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Yesod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mkYesod</a:t>
            </a:r>
            <a:r>
              <a:rPr lang="en-US" dirty="0">
                <a:latin typeface="Andale Mono"/>
                <a:cs typeface="Andale Mono"/>
              </a:rPr>
              <a:t> "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r>
              <a:rPr lang="en-US" dirty="0">
                <a:latin typeface="Andale Mono"/>
                <a:cs typeface="Andale Mono"/>
              </a:rPr>
              <a:t>" [</a:t>
            </a:r>
            <a:r>
              <a:rPr lang="en-US" dirty="0" err="1">
                <a:latin typeface="Andale Mono"/>
                <a:cs typeface="Andale Mono"/>
              </a:rPr>
              <a:t>parseRoutes</a:t>
            </a:r>
            <a:r>
              <a:rPr lang="en-US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err="1">
                <a:latin typeface="Andale Mono"/>
                <a:cs typeface="Andale Mono"/>
              </a:rPr>
              <a:t>HomeR</a:t>
            </a:r>
            <a:r>
              <a:rPr lang="en-US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instance Yesod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:: Handler </a:t>
            </a:r>
            <a:r>
              <a:rPr lang="en-US" dirty="0" err="1">
                <a:latin typeface="Andale Mono"/>
                <a:cs typeface="Andale Mono"/>
              </a:rPr>
              <a:t>RepHtml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getHomeR</a:t>
            </a:r>
            <a:r>
              <a:rPr lang="en-US" dirty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defaultLayout</a:t>
            </a:r>
            <a:r>
              <a:rPr lang="en-US" dirty="0">
                <a:latin typeface="Andale Mono"/>
                <a:cs typeface="Andale Mono"/>
              </a:rPr>
              <a:t> [</a:t>
            </a:r>
            <a:r>
              <a:rPr lang="en-US" dirty="0" err="1">
                <a:latin typeface="Andale Mono"/>
                <a:cs typeface="Andale Mono"/>
              </a:rPr>
              <a:t>whamlet|Hello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Yesod!</a:t>
            </a:r>
            <a:r>
              <a:rPr lang="en-US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main = </a:t>
            </a:r>
            <a:r>
              <a:rPr lang="en-US" dirty="0" err="1">
                <a:latin typeface="Andale Mono"/>
                <a:cs typeface="Andale Mono"/>
              </a:rPr>
              <a:t>warpDebug</a:t>
            </a:r>
            <a:r>
              <a:rPr lang="en-US" dirty="0">
                <a:latin typeface="Andale Mono"/>
                <a:cs typeface="Andale Mono"/>
              </a:rPr>
              <a:t> 3000 </a:t>
            </a:r>
            <a:r>
              <a:rPr lang="en-US" dirty="0" err="1">
                <a:latin typeface="Andale Mono"/>
                <a:cs typeface="Andale Mon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These extend Haskell98 to provide syntactic features that </a:t>
            </a:r>
            <a:r>
              <a:rPr lang="en-AU" dirty="0" err="1" smtClean="0"/>
              <a:t>yesod</a:t>
            </a:r>
            <a:r>
              <a:rPr lang="en-AU" dirty="0" smtClean="0"/>
              <a:t> requires.</a:t>
            </a:r>
          </a:p>
          <a:p>
            <a:r>
              <a:rPr lang="en-AU" dirty="0" smtClean="0"/>
              <a:t>TH &amp; QQ: used to generate boilerplate code ( more on this later )</a:t>
            </a:r>
          </a:p>
          <a:p>
            <a:r>
              <a:rPr lang="en-AU" dirty="0" smtClean="0"/>
              <a:t>OS: Strings declared in code are coerced into Text, </a:t>
            </a:r>
            <a:r>
              <a:rPr lang="en-AU" dirty="0" err="1" smtClean="0"/>
              <a:t>ByteString</a:t>
            </a:r>
            <a:r>
              <a:rPr lang="en-AU" dirty="0" smtClean="0"/>
              <a:t>, Html ( or anything else that has an instance of </a:t>
            </a:r>
            <a:r>
              <a:rPr lang="en-AU" dirty="0" err="1" smtClean="0"/>
              <a:t>IsString</a:t>
            </a:r>
            <a:r>
              <a:rPr lang="en-AU" dirty="0" smtClean="0"/>
              <a:t> ) depending on type required. Need this because String / [Char] is pretty inefficient.</a:t>
            </a:r>
          </a:p>
          <a:p>
            <a:r>
              <a:rPr lang="en-AU" dirty="0" smtClean="0"/>
              <a:t>TF &amp; MPTC: Extensions to type class syntax that are utilised by the instances generated by </a:t>
            </a:r>
            <a:r>
              <a:rPr lang="en-AU" dirty="0" err="1" smtClean="0"/>
              <a:t>mkYesod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{-# LANGUAGE </a:t>
            </a:r>
            <a:r>
              <a:rPr lang="en-US" dirty="0" err="1" smtClean="0">
                <a:latin typeface="Andale Mono"/>
                <a:cs typeface="Andale Mono"/>
              </a:rPr>
              <a:t>TypeFamilies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QuasiQuotes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MultiParamTypeClasses</a:t>
            </a:r>
            <a:r>
              <a:rPr lang="en-US" dirty="0" smtClean="0">
                <a:latin typeface="Andale Mono"/>
                <a:cs typeface="Andale Mono"/>
              </a:rPr>
              <a:t>,</a:t>
            </a:r>
          </a:p>
          <a:p>
            <a:pPr marL="0" indent="0">
              <a:buFont typeface="Wingdings"/>
              <a:buNone/>
            </a:pPr>
            <a:r>
              <a:rPr lang="en-US" dirty="0" smtClean="0">
                <a:latin typeface="Andale Mono"/>
                <a:cs typeface="Andale Mono"/>
              </a:rPr>
              <a:t>             </a:t>
            </a:r>
            <a:r>
              <a:rPr lang="en-US" dirty="0" err="1" smtClean="0">
                <a:latin typeface="Andale Mono"/>
                <a:cs typeface="Andale Mono"/>
              </a:rPr>
              <a:t>TemplateHaskell</a:t>
            </a:r>
            <a:r>
              <a:rPr lang="en-US" dirty="0" smtClean="0">
                <a:latin typeface="Andale Mono"/>
                <a:cs typeface="Andale Mono"/>
              </a:rPr>
              <a:t>, </a:t>
            </a:r>
            <a:r>
              <a:rPr lang="en-US" dirty="0" err="1" smtClean="0">
                <a:latin typeface="Andale Mono"/>
                <a:cs typeface="Andale Mono"/>
              </a:rPr>
              <a:t>OverloadedStrings</a:t>
            </a:r>
            <a:r>
              <a:rPr lang="en-US" dirty="0" smtClean="0">
                <a:latin typeface="Andale Mono"/>
                <a:cs typeface="Andale Mono"/>
              </a:rPr>
              <a:t> #-}</a:t>
            </a: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34907"/>
            <a:ext cx="8153400" cy="4788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yesod</a:t>
            </a:r>
            <a:endParaRPr lang="en-US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r>
              <a:rPr lang="en-US" dirty="0" smtClean="0"/>
              <a:t>Brings the core of </a:t>
            </a:r>
            <a:r>
              <a:rPr lang="en-US" dirty="0" err="1" smtClean="0"/>
              <a:t>yesod</a:t>
            </a:r>
            <a:r>
              <a:rPr lang="en-US" dirty="0" smtClean="0"/>
              <a:t> into our namespace. Most importantly:</a:t>
            </a:r>
          </a:p>
          <a:p>
            <a:pPr lvl="1"/>
            <a:r>
              <a:rPr lang="en-US" dirty="0" err="1" smtClean="0"/>
              <a:t>mkYesod</a:t>
            </a:r>
            <a:r>
              <a:rPr lang="en-US" dirty="0" smtClean="0"/>
              <a:t> TH function </a:t>
            </a:r>
          </a:p>
          <a:p>
            <a:pPr lvl="1"/>
            <a:r>
              <a:rPr lang="en-US" dirty="0" err="1" smtClean="0"/>
              <a:t>parseRoutes</a:t>
            </a:r>
            <a:r>
              <a:rPr lang="en-US" dirty="0" smtClean="0"/>
              <a:t> &amp; </a:t>
            </a:r>
            <a:r>
              <a:rPr lang="en-US" dirty="0" err="1" smtClean="0"/>
              <a:t>whamlet</a:t>
            </a:r>
            <a:r>
              <a:rPr lang="en-US" dirty="0" smtClean="0"/>
              <a:t> QQs</a:t>
            </a:r>
          </a:p>
          <a:p>
            <a:pPr lvl="1"/>
            <a:r>
              <a:rPr lang="en-US" dirty="0" err="1" smtClean="0"/>
              <a:t>Ghandler</a:t>
            </a:r>
            <a:r>
              <a:rPr lang="en-US" dirty="0" smtClean="0"/>
              <a:t>, </a:t>
            </a:r>
            <a:r>
              <a:rPr lang="en-US" dirty="0" err="1" smtClean="0"/>
              <a:t>Gwidget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RepHtml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warpDebug</a:t>
            </a:r>
            <a:r>
              <a:rPr lang="en-US" dirty="0" smtClean="0"/>
              <a:t> &amp; </a:t>
            </a:r>
            <a:r>
              <a:rPr lang="en-US" dirty="0" err="1" smtClean="0"/>
              <a:t>defaultLayout</a:t>
            </a:r>
            <a:r>
              <a:rPr lang="en-US" dirty="0" smtClean="0"/>
              <a:t> functions</a:t>
            </a:r>
          </a:p>
          <a:p>
            <a:pPr lvl="1"/>
            <a:endParaRPr lang="en-US" dirty="0" smtClean="0"/>
          </a:p>
          <a:p>
            <a:pPr marL="45720" indent="0">
              <a:buNone/>
            </a:pPr>
            <a:r>
              <a:rPr lang="en-US" dirty="0">
                <a:latin typeface="Andale Mono"/>
                <a:cs typeface="Andale Mono"/>
              </a:rPr>
              <a:t>import </a:t>
            </a:r>
            <a:r>
              <a:rPr lang="en-US" dirty="0" err="1" smtClean="0">
                <a:latin typeface="Andale Mono"/>
                <a:cs typeface="Andale Mono"/>
              </a:rPr>
              <a:t>Data.Text</a:t>
            </a:r>
            <a:endParaRPr lang="en-US" dirty="0" smtClean="0">
              <a:latin typeface="Andale Mono"/>
              <a:cs typeface="Andale Mono"/>
            </a:endParaRPr>
          </a:p>
          <a:p>
            <a:pPr marL="45720" indent="0">
              <a:buNone/>
            </a:pPr>
            <a:endParaRPr lang="en-US" dirty="0">
              <a:latin typeface="Andale Mono"/>
              <a:cs typeface="Andale Mono"/>
            </a:endParaRPr>
          </a:p>
          <a:p>
            <a:pPr marL="502920" indent="-457200"/>
            <a:r>
              <a:rPr lang="en-US" dirty="0" smtClean="0">
                <a:cs typeface="Andale Mono"/>
              </a:rPr>
              <a:t>Brings in </a:t>
            </a:r>
            <a:r>
              <a:rPr lang="en-US" dirty="0" err="1" smtClean="0">
                <a:cs typeface="Andale Mono"/>
              </a:rPr>
              <a:t>IsString</a:t>
            </a:r>
            <a:r>
              <a:rPr lang="en-US" dirty="0" smtClean="0">
                <a:cs typeface="Andale Mono"/>
              </a:rPr>
              <a:t> instance for Text</a:t>
            </a:r>
            <a:endParaRPr lang="en-US" dirty="0">
              <a:cs typeface="Andale Mono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2051" y="1734906"/>
            <a:ext cx="8745912" cy="34342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227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65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data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HelloWorld</a:t>
            </a:r>
            <a:r>
              <a:rPr lang="en-US" dirty="0" smtClean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/>
              <a:t>Is a normal Haskell data type. Can be accessed from anywhere inside your handlers using </a:t>
            </a:r>
            <a:r>
              <a:rPr lang="en-US" dirty="0" err="1" smtClean="0"/>
              <a:t>getYesod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for storing data that is central to your app: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Connection pools</a:t>
            </a:r>
          </a:p>
          <a:p>
            <a:pPr lvl="1"/>
            <a:r>
              <a:rPr lang="en-US" dirty="0" err="1" smtClean="0"/>
              <a:t>IORefs</a:t>
            </a:r>
            <a:r>
              <a:rPr lang="en-US" dirty="0" smtClean="0"/>
              <a:t> (!)</a:t>
            </a:r>
          </a:p>
          <a:p>
            <a:pPr lvl="1"/>
            <a:r>
              <a:rPr lang="en-US" dirty="0" smtClean="0"/>
              <a:t>Whatever you want</a:t>
            </a:r>
          </a:p>
          <a:p>
            <a:r>
              <a:rPr lang="en-US" dirty="0" smtClean="0"/>
              <a:t>More on this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385" y="1600199"/>
            <a:ext cx="8443663" cy="515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Andale Mono"/>
                <a:cs typeface="Andale Mono"/>
              </a:rPr>
              <a:t>mkYesod</a:t>
            </a:r>
            <a:r>
              <a:rPr lang="en-US" sz="1800" dirty="0">
                <a:latin typeface="Andale Mono"/>
                <a:cs typeface="Andale Mono"/>
              </a:rPr>
              <a:t> "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" [</a:t>
            </a:r>
            <a:r>
              <a:rPr lang="en-US" sz="1800" dirty="0" err="1">
                <a:latin typeface="Andale Mono"/>
                <a:cs typeface="Andale Mono"/>
              </a:rPr>
              <a:t>parseRoutes</a:t>
            </a:r>
            <a:r>
              <a:rPr lang="en-US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/ </a:t>
            </a:r>
            <a:r>
              <a:rPr lang="en-US" sz="1800" dirty="0" err="1">
                <a:latin typeface="Andale Mono"/>
                <a:cs typeface="Andale Mono"/>
              </a:rPr>
              <a:t>HomeR</a:t>
            </a:r>
            <a:r>
              <a:rPr lang="en-US" sz="1800" dirty="0">
                <a:latin typeface="Andale Mono"/>
                <a:cs typeface="Andale Mono"/>
              </a:rPr>
              <a:t> GET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|]</a:t>
            </a:r>
          </a:p>
          <a:p>
            <a:r>
              <a:rPr lang="en-US" sz="3400" dirty="0" smtClean="0"/>
              <a:t>Important points about generated code: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instance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data Route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=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deriving (Show, </a:t>
            </a:r>
            <a:r>
              <a:rPr lang="en-US" sz="1900" dirty="0" err="1">
                <a:latin typeface="Andale Mono"/>
                <a:cs typeface="Andale Mono"/>
              </a:rPr>
              <a:t>Eq</a:t>
            </a:r>
            <a:r>
              <a:rPr lang="en-US" sz="19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  </a:t>
            </a:r>
            <a:r>
              <a:rPr lang="en-US" sz="1900" dirty="0" err="1">
                <a:latin typeface="Andale Mono"/>
                <a:cs typeface="Andale Mono"/>
              </a:rPr>
              <a:t>renderRoute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HomeR</a:t>
            </a:r>
            <a:r>
              <a:rPr lang="en-US" sz="1900" dirty="0">
                <a:latin typeface="Andale Mono"/>
                <a:cs typeface="Andale Mono"/>
              </a:rPr>
              <a:t> = ([], [])</a:t>
            </a:r>
          </a:p>
          <a:p>
            <a:endParaRPr lang="en-US" sz="19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 smtClean="0">
                <a:latin typeface="Andale Mono"/>
                <a:cs typeface="Andale Mono"/>
              </a:rPr>
              <a:t>-- Shorthand </a:t>
            </a:r>
            <a:r>
              <a:rPr lang="en-US" sz="1900" dirty="0" err="1" smtClean="0">
                <a:latin typeface="Andale Mono"/>
                <a:cs typeface="Andale Mono"/>
              </a:rPr>
              <a:t>GHandler</a:t>
            </a:r>
            <a:r>
              <a:rPr lang="en-US" sz="1900" dirty="0" smtClean="0">
                <a:latin typeface="Andale Mono"/>
                <a:cs typeface="Andale Mono"/>
              </a:rPr>
              <a:t> &amp; </a:t>
            </a:r>
            <a:r>
              <a:rPr lang="en-US" sz="1900" dirty="0" err="1" smtClean="0">
                <a:latin typeface="Andale Mono"/>
                <a:cs typeface="Andale Mono"/>
              </a:rPr>
              <a:t>GWidget</a:t>
            </a:r>
            <a:r>
              <a:rPr lang="en-US" sz="1900" dirty="0" smtClean="0">
                <a:latin typeface="Andale Mono"/>
                <a:cs typeface="Andale Mono"/>
              </a:rPr>
              <a:t> types for your app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Handler = </a:t>
            </a:r>
            <a:r>
              <a:rPr lang="en-US" sz="1900" dirty="0" err="1">
                <a:latin typeface="Andale Mono"/>
                <a:cs typeface="Andale Mono"/>
              </a:rPr>
              <a:t>GHandler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endParaRPr lang="en-US" sz="19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900" dirty="0">
                <a:latin typeface="Andale Mono"/>
                <a:cs typeface="Andale Mono"/>
              </a:rPr>
              <a:t>type Widget = </a:t>
            </a:r>
            <a:r>
              <a:rPr lang="en-US" sz="1900" dirty="0" err="1">
                <a:latin typeface="Andale Mono"/>
                <a:cs typeface="Andale Mono"/>
              </a:rPr>
              <a:t>GWidget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</a:t>
            </a:r>
            <a:r>
              <a:rPr lang="en-US" sz="1900" dirty="0" err="1">
                <a:latin typeface="Andale Mono"/>
                <a:cs typeface="Andale Mono"/>
              </a:rPr>
              <a:t>HelloWorld</a:t>
            </a:r>
            <a:r>
              <a:rPr lang="en-US" sz="1900" dirty="0">
                <a:latin typeface="Andale Mono"/>
                <a:cs typeface="Andale Mono"/>
              </a:rPr>
              <a:t> ()</a:t>
            </a:r>
          </a:p>
          <a:p>
            <a:pPr marL="0" indent="0">
              <a:buNone/>
            </a:pPr>
            <a:r>
              <a:rPr lang="en-US" sz="19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mkYesod</a:t>
            </a:r>
            <a:r>
              <a:rPr lang="en-US" dirty="0"/>
              <a:t> &amp; </a:t>
            </a:r>
            <a:r>
              <a:rPr lang="en-US" dirty="0" err="1" smtClean="0"/>
              <a:t>parseRoutes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692" y="1748692"/>
            <a:ext cx="8655539" cy="475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instance </a:t>
            </a:r>
            <a:r>
              <a:rPr lang="en-US" sz="1800" dirty="0" err="1">
                <a:latin typeface="Andale Mono"/>
                <a:cs typeface="Andale Mono"/>
              </a:rPr>
              <a:t>YesodDispatch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HelloWorld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 err="1" smtClean="0">
                <a:latin typeface="Andale Mono"/>
                <a:cs typeface="Andale Mono"/>
              </a:rPr>
              <a:t>yesodDispatch</a:t>
            </a:r>
            <a:r>
              <a:rPr lang="en-US" sz="1800" dirty="0" smtClean="0">
                <a:latin typeface="Andale Mono"/>
                <a:cs typeface="Andale Mono"/>
              </a:rPr>
              <a:t> </a:t>
            </a:r>
            <a:r>
              <a:rPr lang="en-US" sz="1800" dirty="0">
                <a:latin typeface="Andale Mono"/>
                <a:cs typeface="Andale Mono"/>
              </a:rPr>
              <a:t>master sub </a:t>
            </a:r>
            <a:r>
              <a:rPr lang="en-US" sz="1800" dirty="0" err="1">
                <a:latin typeface="Andale Mono"/>
                <a:cs typeface="Andale Mono"/>
              </a:rPr>
              <a:t>toMaster</a:t>
            </a:r>
            <a:r>
              <a:rPr lang="en-US" sz="1800" dirty="0">
                <a:latin typeface="Andale Mono"/>
                <a:cs typeface="Andale Mono"/>
              </a:rPr>
              <a:t> handler404 handler405 </a:t>
            </a:r>
            <a:r>
              <a:rPr lang="en-US" sz="1800" dirty="0" smtClean="0">
                <a:latin typeface="Andale Mono"/>
                <a:cs typeface="Andale Mono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method </a:t>
            </a:r>
            <a:r>
              <a:rPr lang="en-US" sz="1800" dirty="0">
                <a:latin typeface="Andale Mono"/>
                <a:cs typeface="Andale Mono"/>
              </a:rPr>
              <a:t>pieces = 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smtClean="0">
                <a:latin typeface="Andale Mono"/>
                <a:cs typeface="Andale Mono"/>
              </a:rPr>
              <a:t>-- A function that examines the pieces of the URL.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there are any URL pieces (i.e. not root URL) =&gt; 404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if the URL is ‘/’ and method isn’t GET          =&gt; 405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smtClean="0">
                <a:latin typeface="Andale Mono"/>
                <a:cs typeface="Andale Mono"/>
              </a:rPr>
              <a:t>   -- else use </a:t>
            </a:r>
            <a:r>
              <a:rPr lang="en-US" sz="1800" dirty="0" err="1" smtClean="0">
                <a:latin typeface="Andale Mono"/>
                <a:cs typeface="Andale Mono"/>
              </a:rPr>
              <a:t>getHomeR</a:t>
            </a:r>
            <a:r>
              <a:rPr lang="en-US" sz="1800" dirty="0" smtClean="0">
                <a:latin typeface="Andale Mono"/>
                <a:cs typeface="Andale Mono"/>
              </a:rPr>
              <a:t> handler to handle request.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cs typeface="Andale Mono"/>
              </a:rPr>
              <a:t>If you want to see more details, look at:</a:t>
            </a:r>
          </a:p>
          <a:p>
            <a:r>
              <a:rPr lang="en-US" sz="1800" dirty="0" err="1">
                <a:cs typeface="Andale Mono"/>
              </a:rPr>
              <a:t>g</a:t>
            </a:r>
            <a:r>
              <a:rPr lang="en-US" sz="1800" dirty="0" err="1" smtClean="0">
                <a:cs typeface="Andale Mono"/>
              </a:rPr>
              <a:t>hc</a:t>
            </a:r>
            <a:r>
              <a:rPr lang="en-US" sz="1800" dirty="0" smtClean="0">
                <a:cs typeface="Andale Mono"/>
              </a:rPr>
              <a:t> –</a:t>
            </a:r>
            <a:r>
              <a:rPr lang="en-US" sz="1800" dirty="0" err="1" smtClean="0">
                <a:cs typeface="Andale Mono"/>
              </a:rPr>
              <a:t>ddump</a:t>
            </a:r>
            <a:r>
              <a:rPr lang="en-US" sz="1800" dirty="0" smtClean="0">
                <a:cs typeface="Andale Mono"/>
              </a:rPr>
              <a:t>-splices </a:t>
            </a:r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/helloworld.0.hs ( for the actual splices )</a:t>
            </a:r>
          </a:p>
          <a:p>
            <a:r>
              <a:rPr lang="en-US" sz="1800" dirty="0" err="1" smtClean="0">
                <a:cs typeface="Andale Mono"/>
              </a:rPr>
              <a:t>simple_yesod</a:t>
            </a:r>
            <a:r>
              <a:rPr lang="en-US" sz="1800" dirty="0" smtClean="0">
                <a:cs typeface="Andale Mono"/>
              </a:rPr>
              <a:t>/helloworld.0.expanded.hs ( for a much neater-but-equivalent version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r>
              <a:rPr lang="en-US" sz="1800" dirty="0" smtClean="0">
                <a:cs typeface="Andale Mono"/>
              </a:rPr>
              <a:t>Looking at the splices on small examples helps get a deep understanding of </a:t>
            </a:r>
            <a:r>
              <a:rPr lang="en-US" sz="1800" dirty="0" err="1" smtClean="0">
                <a:cs typeface="Andale Mono"/>
              </a:rPr>
              <a:t>yesod</a:t>
            </a:r>
            <a:r>
              <a:rPr lang="en-US" sz="1800" dirty="0" smtClean="0">
                <a:cs typeface="Andale Mono"/>
              </a:rPr>
              <a:t>, but is unnecessary to look at ( unless you get a really weird type error ! )</a:t>
            </a:r>
            <a:endParaRPr lang="en-US" sz="18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-- pragmas, imports and foundation data types omitted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mkYesod</a:t>
            </a:r>
            <a:r>
              <a:rPr lang="en-US" dirty="0"/>
              <a:t> "</a:t>
            </a:r>
            <a:r>
              <a:rPr lang="en-US" dirty="0" err="1"/>
              <a:t>HelloWorld</a:t>
            </a:r>
            <a:r>
              <a:rPr lang="en-US" dirty="0"/>
              <a:t>" [</a:t>
            </a:r>
            <a:r>
              <a:rPr lang="en-US" dirty="0" err="1"/>
              <a:t>parseRoutes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/hello/#Text </a:t>
            </a:r>
            <a:r>
              <a:rPr lang="en-US" dirty="0" err="1"/>
              <a:t>HomeR</a:t>
            </a:r>
            <a:r>
              <a:rPr lang="en-US" dirty="0"/>
              <a:t> GET</a:t>
            </a:r>
          </a:p>
          <a:p>
            <a:pPr marL="0" indent="0">
              <a:buNone/>
            </a:pPr>
            <a:r>
              <a:rPr lang="en-US" dirty="0"/>
              <a:t>|]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instance Yesod </a:t>
            </a:r>
            <a:r>
              <a:rPr lang="en-US" dirty="0" err="1"/>
              <a:t>HelloWorld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:: Text -&gt; Handler </a:t>
            </a:r>
            <a:r>
              <a:rPr lang="en-US" dirty="0" err="1"/>
              <a:t>RepHtml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getHomeR</a:t>
            </a:r>
            <a:r>
              <a:rPr lang="en-US" dirty="0"/>
              <a:t> name = </a:t>
            </a:r>
            <a:r>
              <a:rPr lang="en-US" dirty="0" err="1"/>
              <a:t>defaultLayout</a:t>
            </a:r>
            <a:r>
              <a:rPr lang="en-US" dirty="0"/>
              <a:t> [</a:t>
            </a:r>
            <a:r>
              <a:rPr lang="en-US" dirty="0" err="1"/>
              <a:t>whamlet|Hello</a:t>
            </a:r>
            <a:r>
              <a:rPr lang="en-US" dirty="0"/>
              <a:t> #{name}!|]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Parametized</a:t>
            </a:r>
            <a:r>
              <a:rPr lang="en-AU" dirty="0" smtClean="0"/>
              <a:t> Greetings </a:t>
            </a:r>
            <a:r>
              <a:rPr lang="en-AU" sz="3600" dirty="0" smtClean="0"/>
              <a:t>(generated code)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route has changed!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instance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where</a:t>
            </a:r>
            <a:br>
              <a:rPr lang="en-AU" sz="1800" dirty="0" smtClean="0">
                <a:latin typeface="Andale Mono"/>
                <a:cs typeface="Andale Mono"/>
              </a:rPr>
            </a:br>
            <a:r>
              <a:rPr lang="en-AU" sz="1800" dirty="0" smtClean="0">
                <a:latin typeface="Andale Mono"/>
                <a:cs typeface="Andale Mono"/>
              </a:rPr>
              <a:t>  </a:t>
            </a:r>
            <a:r>
              <a:rPr lang="en-AU" sz="1800" dirty="0">
                <a:latin typeface="Andale Mono"/>
                <a:cs typeface="Andale Mono"/>
              </a:rPr>
              <a:t>data Route </a:t>
            </a:r>
            <a:r>
              <a:rPr lang="en-AU" sz="1800" dirty="0" err="1">
                <a:latin typeface="Andale Mono"/>
                <a:cs typeface="Andale Mono"/>
              </a:rPr>
              <a:t>HelloWorld</a:t>
            </a:r>
            <a:r>
              <a:rPr lang="en-AU" sz="1800" dirty="0">
                <a:latin typeface="Andale Mono"/>
                <a:cs typeface="Andale Mono"/>
              </a:rPr>
              <a:t> =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HomeR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Text deriving (Show, </a:t>
            </a:r>
            <a:r>
              <a:rPr lang="en-AU" sz="1800" dirty="0" err="1">
                <a:latin typeface="Andale Mono"/>
                <a:cs typeface="Andale Mono"/>
              </a:rPr>
              <a:t>Eq</a:t>
            </a:r>
            <a:r>
              <a:rPr lang="en-AU" sz="1800" dirty="0">
                <a:latin typeface="Andale Mono"/>
                <a:cs typeface="Andale Mono"/>
              </a:rPr>
              <a:t>, Read)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renderRoute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HomeR</a:t>
            </a:r>
            <a:r>
              <a:rPr lang="en-AU" sz="1800" dirty="0">
                <a:latin typeface="Andale Mono"/>
                <a:cs typeface="Andale Mono"/>
              </a:rPr>
              <a:t> name) =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(((pack "hello") : ((</a:t>
            </a:r>
            <a:r>
              <a:rPr lang="en-AU" sz="1800" dirty="0" err="1">
                <a:latin typeface="Andale Mono"/>
                <a:cs typeface="Andale Mono"/>
              </a:rPr>
              <a:t>toPathPiece</a:t>
            </a:r>
            <a:r>
              <a:rPr lang="en-AU" sz="1800" dirty="0">
                <a:latin typeface="Andale Mono"/>
                <a:cs typeface="Andale Mono"/>
              </a:rPr>
              <a:t> name) : [])),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[]</a:t>
            </a:r>
            <a:r>
              <a:rPr lang="en-AU" sz="1800" dirty="0" smtClean="0">
                <a:latin typeface="Andale Mono"/>
                <a:cs typeface="Andale Mono"/>
              </a:rPr>
              <a:t>)</a:t>
            </a:r>
          </a:p>
          <a:p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This additional interesting bit to our handler:</a:t>
            </a: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handleHelloPieces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[ _</a:t>
            </a:r>
            <a:r>
              <a:rPr lang="en-AU" sz="1800" dirty="0">
                <a:latin typeface="Andale Mono"/>
                <a:cs typeface="Andale Mono"/>
              </a:rPr>
              <a:t>, x ] = do </a:t>
            </a: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y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>
                <a:latin typeface="Andale Mono"/>
                <a:cs typeface="Andale Mono"/>
              </a:rPr>
              <a:t>fromPathPiece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x         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Just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handleHelloMethods</a:t>
            </a:r>
            <a:r>
              <a:rPr lang="en-AU" sz="1800" dirty="0">
                <a:latin typeface="Andale Mono"/>
                <a:cs typeface="Andale Mono"/>
              </a:rPr>
              <a:t> y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68475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Gentle exploration of </a:t>
            </a:r>
            <a:r>
              <a:rPr lang="en-US" dirty="0" err="1" smtClean="0"/>
              <a:t>yesod</a:t>
            </a:r>
            <a:r>
              <a:rPr lang="en-US" dirty="0" smtClean="0"/>
              <a:t> using single file apps.</a:t>
            </a:r>
          </a:p>
          <a:p>
            <a:r>
              <a:rPr lang="en-US" dirty="0" smtClean="0"/>
              <a:t>Mud map of </a:t>
            </a:r>
            <a:r>
              <a:rPr lang="en-US" dirty="0" smtClean="0"/>
              <a:t>the scaffold project layout.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yesod</a:t>
            </a:r>
            <a:r>
              <a:rPr lang="en-US" dirty="0" smtClean="0"/>
              <a:t> superpowers through a non-trivial </a:t>
            </a:r>
            <a:r>
              <a:rPr lang="en-US" dirty="0" err="1" smtClean="0"/>
              <a:t>yesod</a:t>
            </a:r>
            <a:r>
              <a:rPr lang="en-US" dirty="0" smtClean="0"/>
              <a:t> web app.</a:t>
            </a:r>
          </a:p>
          <a:p>
            <a:r>
              <a:rPr lang="en-US" dirty="0" smtClean="0"/>
              <a:t>Conclusions 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8443"/>
          </a:xfrm>
        </p:spPr>
        <p:txBody>
          <a:bodyPr>
            <a:normAutofit fontScale="62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/>
              <a:t>t </a:t>
            </a:r>
            <a:r>
              <a:rPr lang="en-AU" sz="3800" dirty="0" err="1"/>
              <a:t>toPathPiece</a:t>
            </a:r>
            <a:r>
              <a:rPr lang="en-AU" sz="3800" dirty="0"/>
              <a:t> </a:t>
            </a: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=&gt; s -&gt; </a:t>
            </a:r>
            <a:r>
              <a:rPr lang="en-AU" dirty="0" smtClean="0">
                <a:latin typeface="Andale Mono"/>
                <a:cs typeface="Andale Mono"/>
              </a:rPr>
              <a:t>Text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/>
              <a:t>PathPiece</a:t>
            </a:r>
            <a:endParaRPr lang="en-AU" sz="3800" dirty="0"/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class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 where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fromPathPiece</a:t>
            </a:r>
            <a:r>
              <a:rPr lang="en-AU" dirty="0">
                <a:latin typeface="Andale Mono"/>
                <a:cs typeface="Andale Mono"/>
              </a:rPr>
              <a:t> :: Text -&gt; Maybe s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toPathPiece</a:t>
            </a:r>
            <a:r>
              <a:rPr lang="en-AU" dirty="0">
                <a:latin typeface="Andale Mono"/>
                <a:cs typeface="Andale Mono"/>
              </a:rPr>
              <a:t> :: s -&gt; Text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	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String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Text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Integer -- Defined in `</a:t>
            </a:r>
            <a:r>
              <a:rPr lang="en-AU" dirty="0" err="1">
                <a:latin typeface="Andale Mono"/>
                <a:cs typeface="Andale Mono"/>
              </a:rPr>
              <a:t>Web.PathPieces</a:t>
            </a:r>
            <a:r>
              <a:rPr lang="en-AU" dirty="0">
                <a:latin typeface="Andale Mono"/>
                <a:cs typeface="Andale Mono"/>
              </a:rPr>
              <a:t>'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instance </a:t>
            </a:r>
            <a:r>
              <a:rPr lang="en-AU" dirty="0" err="1">
                <a:latin typeface="Andale Mono"/>
                <a:cs typeface="Andale Mono"/>
              </a:rPr>
              <a:t>PathPiece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err="1">
                <a:latin typeface="Andale Mono"/>
                <a:cs typeface="Andale Mono"/>
              </a:rPr>
              <a:t>Int</a:t>
            </a:r>
            <a:r>
              <a:rPr lang="en-AU" dirty="0">
                <a:latin typeface="Andale Mono"/>
                <a:cs typeface="Andale Mono"/>
              </a:rPr>
              <a:t> -- Defined in `</a:t>
            </a:r>
            <a:r>
              <a:rPr lang="en-AU" dirty="0" err="1" smtClean="0">
                <a:latin typeface="Andale Mono"/>
                <a:cs typeface="Andale Mono"/>
              </a:rPr>
              <a:t>Web.PathPieces</a:t>
            </a:r>
            <a:r>
              <a:rPr lang="en-AU" dirty="0" smtClean="0">
                <a:latin typeface="Andale Mono"/>
                <a:cs typeface="Andale Mono"/>
              </a:rPr>
              <a:t>’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r>
              <a:rPr lang="en-AU" sz="3200" dirty="0" smtClean="0">
                <a:cs typeface="Andale Mono"/>
              </a:rPr>
              <a:t>Anything that has a </a:t>
            </a:r>
            <a:r>
              <a:rPr lang="en-AU" sz="3200" dirty="0" err="1" smtClean="0">
                <a:cs typeface="Andale Mono"/>
              </a:rPr>
              <a:t>PathPiece</a:t>
            </a:r>
            <a:r>
              <a:rPr lang="en-AU" sz="3200" dirty="0" smtClean="0">
                <a:cs typeface="Andale Mono"/>
              </a:rPr>
              <a:t> instance can be a validated , type-safe part of a URL.</a:t>
            </a:r>
            <a:endParaRPr lang="en-AU" sz="3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header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714" y="1600200"/>
            <a:ext cx="8962572" cy="51670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{-# LANGUAGE </a:t>
            </a:r>
            <a:r>
              <a:rPr lang="en-AU" dirty="0" err="1">
                <a:latin typeface="Andale Mono"/>
                <a:cs typeface="Andale Mono"/>
              </a:rPr>
              <a:t>TypeFamilies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QuasiQuotes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MultiParamTypeClasses</a:t>
            </a:r>
            <a:r>
              <a:rPr lang="en-AU" dirty="0" smtClean="0">
                <a:latin typeface="Andale Mono"/>
                <a:cs typeface="Andale Mono"/>
              </a:rPr>
              <a:t>,          </a:t>
            </a:r>
            <a:r>
              <a:rPr lang="en-AU" dirty="0" err="1">
                <a:latin typeface="Andale Mono"/>
                <a:cs typeface="Andale Mono"/>
              </a:rPr>
              <a:t>TemplateHaskell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OverloadedStrings</a:t>
            </a:r>
            <a:r>
              <a:rPr lang="en-AU" dirty="0">
                <a:latin typeface="Andale Mono"/>
                <a:cs typeface="Andale Mono"/>
              </a:rPr>
              <a:t> </a:t>
            </a:r>
            <a:r>
              <a:rPr lang="en-AU" dirty="0" smtClean="0">
                <a:latin typeface="Andale Mono"/>
                <a:cs typeface="Andale Mono"/>
              </a:rPr>
              <a:t>GADTs</a:t>
            </a:r>
            <a:r>
              <a:rPr lang="en-AU" dirty="0">
                <a:latin typeface="Andale Mono"/>
                <a:cs typeface="Andale Mono"/>
              </a:rPr>
              <a:t>, </a:t>
            </a:r>
            <a:r>
              <a:rPr lang="en-AU" dirty="0" err="1">
                <a:latin typeface="Andale Mono"/>
                <a:cs typeface="Andale Mono"/>
              </a:rPr>
              <a:t>FlexibleContexts</a:t>
            </a:r>
            <a:r>
              <a:rPr lang="en-AU" dirty="0">
                <a:latin typeface="Andale Mono"/>
                <a:cs typeface="Andale Mono"/>
              </a:rPr>
              <a:t> #-}</a:t>
            </a:r>
          </a:p>
          <a:p>
            <a:pPr marL="0" indent="0">
              <a:buNone/>
            </a:pP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import </a:t>
            </a:r>
            <a:r>
              <a:rPr lang="en-AU" dirty="0">
                <a:latin typeface="Andale Mono"/>
                <a:cs typeface="Andale Mono"/>
              </a:rPr>
              <a:t>Yesod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Yesod.Form.Jquery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Database.Persist.Sqlite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Database.Persist.TH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Data.Time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Data.Text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Control.Applicative</a:t>
            </a:r>
            <a:r>
              <a:rPr lang="en-AU" dirty="0">
                <a:latin typeface="Andale Mono"/>
                <a:cs typeface="Andale Mono"/>
              </a:rPr>
              <a:t> ((&lt;$&gt;),(&lt;*&gt;))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import </a:t>
            </a:r>
            <a:r>
              <a:rPr lang="en-AU" dirty="0" err="1">
                <a:latin typeface="Andale Mono"/>
                <a:cs typeface="Andale Mono"/>
              </a:rPr>
              <a:t>Control.Monad.IO.Class</a:t>
            </a:r>
            <a:r>
              <a:rPr lang="en-AU" dirty="0">
                <a:latin typeface="Andale Mono"/>
                <a:cs typeface="Andale Mono"/>
              </a:rPr>
              <a:t> (</a:t>
            </a:r>
            <a:r>
              <a:rPr lang="en-AU" dirty="0" err="1">
                <a:latin typeface="Andale Mono"/>
                <a:cs typeface="Andale Mono"/>
              </a:rPr>
              <a:t>liftIO</a:t>
            </a:r>
            <a:r>
              <a:rPr lang="en-AU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data Notes = Notes {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</a:t>
            </a:r>
            <a:r>
              <a:rPr lang="en-AU" dirty="0" err="1">
                <a:latin typeface="Andale Mono"/>
                <a:cs typeface="Andale Mono"/>
              </a:rPr>
              <a:t>dbConn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smtClean="0">
                <a:latin typeface="Andale Mono"/>
                <a:cs typeface="Andale Mono"/>
              </a:rPr>
              <a:t>Connection -- Use a conn pool in real apps, </a:t>
            </a:r>
            <a:r>
              <a:rPr lang="en-AU" dirty="0" err="1" smtClean="0">
                <a:latin typeface="Andale Mono"/>
                <a:cs typeface="Andale Mono"/>
              </a:rPr>
              <a:t>plz</a:t>
            </a:r>
            <a:r>
              <a:rPr lang="en-AU" dirty="0" smtClean="0">
                <a:latin typeface="Andale Mono"/>
                <a:cs typeface="Andale Mono"/>
              </a:rPr>
              <a:t>. </a:t>
            </a:r>
            <a:r>
              <a:rPr lang="en-AU" dirty="0" smtClean="0">
                <a:latin typeface="Andale Mono"/>
                <a:cs typeface="Andale Mono"/>
                <a:sym typeface="Wingdings"/>
              </a:rPr>
              <a:t></a:t>
            </a:r>
            <a:r>
              <a:rPr lang="en-AU" dirty="0" smtClean="0">
                <a:latin typeface="Andale Mono"/>
                <a:cs typeface="Andale Mono"/>
              </a:rPr>
              <a:t> 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}</a:t>
            </a:r>
            <a:endParaRPr lang="en-AU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 ‘complete’ </a:t>
            </a:r>
            <a:r>
              <a:rPr lang="en-AU" dirty="0" smtClean="0"/>
              <a:t>app ( enter, persistent!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1600199"/>
            <a:ext cx="8880929" cy="51852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share [</a:t>
            </a:r>
            <a:r>
              <a:rPr lang="en-AU" sz="2000" dirty="0" err="1">
                <a:latin typeface="Andale Mono"/>
                <a:cs typeface="Andale Mono"/>
              </a:rPr>
              <a:t>mkPersist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sqlSettings</a:t>
            </a:r>
            <a:r>
              <a:rPr lang="en-AU" sz="2000" dirty="0">
                <a:latin typeface="Andale Mono"/>
                <a:cs typeface="Andale Mono"/>
              </a:rPr>
              <a:t>, </a:t>
            </a:r>
            <a:r>
              <a:rPr lang="en-AU" sz="2000" dirty="0" err="1">
                <a:latin typeface="Andale Mono"/>
                <a:cs typeface="Andale Mono"/>
              </a:rPr>
              <a:t>mkMigrate</a:t>
            </a:r>
            <a:r>
              <a:rPr lang="en-AU" sz="2000" dirty="0">
                <a:latin typeface="Andale Mono"/>
                <a:cs typeface="Andale Mono"/>
              </a:rPr>
              <a:t> "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"] [persist|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Note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title Text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date  Day Maybe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body  </a:t>
            </a:r>
            <a:r>
              <a:rPr lang="en-AU" sz="2000" dirty="0" err="1">
                <a:latin typeface="Andale Mono"/>
                <a:cs typeface="Andale Mono"/>
              </a:rPr>
              <a:t>Textarea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|]</a:t>
            </a:r>
          </a:p>
          <a:p>
            <a:pPr marL="0" indent="0">
              <a:buNone/>
            </a:pPr>
            <a:endParaRPr lang="en-AU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YesodPersist</a:t>
            </a:r>
            <a:r>
              <a:rPr lang="en-AU" sz="2000" dirty="0">
                <a:latin typeface="Andale Mono"/>
                <a:cs typeface="Andale Mono"/>
              </a:rPr>
              <a:t> Notes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type </a:t>
            </a:r>
            <a:r>
              <a:rPr lang="en-AU" sz="2000" dirty="0" err="1">
                <a:latin typeface="Andale Mono"/>
                <a:cs typeface="Andale Mono"/>
              </a:rPr>
              <a:t>YesodPersistBackend</a:t>
            </a:r>
            <a:r>
              <a:rPr lang="en-AU" sz="2000" dirty="0">
                <a:latin typeface="Andale Mono"/>
                <a:cs typeface="Andale Mono"/>
              </a:rPr>
              <a:t> Notes = </a:t>
            </a:r>
            <a:r>
              <a:rPr lang="en-AU" sz="2000" dirty="0" err="1">
                <a:latin typeface="Andale Mono"/>
                <a:cs typeface="Andale Mono"/>
              </a:rPr>
              <a:t>SqlPersist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</a:t>
            </a:r>
            <a:r>
              <a:rPr lang="en-AU" sz="2000" dirty="0" err="1">
                <a:latin typeface="Andale Mono"/>
                <a:cs typeface="Andale Mono"/>
              </a:rPr>
              <a:t>runDB</a:t>
            </a:r>
            <a:r>
              <a:rPr lang="en-AU" sz="2000" dirty="0">
                <a:latin typeface="Andale Mono"/>
                <a:cs typeface="Andale Mono"/>
              </a:rPr>
              <a:t> f = do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conn &lt;- </a:t>
            </a:r>
            <a:r>
              <a:rPr lang="en-AU" sz="2000" dirty="0" err="1">
                <a:latin typeface="Andale Mono"/>
                <a:cs typeface="Andale Mono"/>
              </a:rPr>
              <a:t>fmap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dbConn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getYesod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f conn </a:t>
            </a:r>
            <a:endParaRPr lang="en-AU" sz="20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routes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mkYesod</a:t>
            </a:r>
            <a:r>
              <a:rPr lang="en-AU" sz="2000" dirty="0">
                <a:latin typeface="Andale Mono"/>
                <a:cs typeface="Andale Mono"/>
              </a:rPr>
              <a:t> "Notes" [</a:t>
            </a:r>
            <a:r>
              <a:rPr lang="en-AU" sz="2000" dirty="0" err="1">
                <a:latin typeface="Andale Mono"/>
                <a:cs typeface="Andale Mono"/>
              </a:rPr>
              <a:t>parseRoutes</a:t>
            </a:r>
            <a:r>
              <a:rPr lang="en-AU" sz="20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        </a:t>
            </a:r>
            <a:r>
              <a:rPr lang="en-AU" sz="2000" dirty="0" err="1">
                <a:latin typeface="Andale Mono"/>
                <a:cs typeface="Andale Mono"/>
              </a:rPr>
              <a:t>NotesR</a:t>
            </a:r>
            <a:r>
              <a:rPr lang="en-AU" sz="2000" dirty="0">
                <a:latin typeface="Andale Mono"/>
                <a:cs typeface="Andale Mono"/>
              </a:rPr>
              <a:t> GET POST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/notes/#</a:t>
            </a:r>
            <a:r>
              <a:rPr lang="en-AU" sz="2000" dirty="0" err="1">
                <a:latin typeface="Andale Mono"/>
                <a:cs typeface="Andale Mono"/>
              </a:rPr>
              <a:t>NoteId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NoteR</a:t>
            </a:r>
            <a:r>
              <a:rPr lang="en-AU" sz="2000" dirty="0">
                <a:latin typeface="Andale Mono"/>
                <a:cs typeface="Andale Mono"/>
              </a:rPr>
              <a:t>  GET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|</a:t>
            </a:r>
            <a:r>
              <a:rPr lang="en-AU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Yesod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form 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1600200"/>
            <a:ext cx="8763000" cy="50400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YesodJquery</a:t>
            </a:r>
            <a:r>
              <a:rPr lang="en-AU" sz="2000" dirty="0">
                <a:latin typeface="Andale Mono"/>
                <a:cs typeface="Andale Mono"/>
              </a:rPr>
              <a:t> Notes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instance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Notes </a:t>
            </a:r>
            <a:r>
              <a:rPr lang="en-AU" sz="2000" dirty="0" err="1">
                <a:latin typeface="Andale Mono"/>
                <a:cs typeface="Andale Mono"/>
              </a:rPr>
              <a:t>FormMessage</a:t>
            </a:r>
            <a:r>
              <a:rPr lang="en-AU" sz="2000" dirty="0">
                <a:latin typeface="Andale Mono"/>
                <a:cs typeface="Andale Mono"/>
              </a:rPr>
              <a:t> where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renderMessage</a:t>
            </a:r>
            <a:r>
              <a:rPr lang="en-AU" sz="2000" dirty="0">
                <a:latin typeface="Andale Mono"/>
                <a:cs typeface="Andale Mono"/>
              </a:rPr>
              <a:t> _ _ = </a:t>
            </a:r>
            <a:r>
              <a:rPr lang="en-AU" sz="2000" dirty="0" err="1">
                <a:latin typeface="Andale Mono"/>
                <a:cs typeface="Andale Mono"/>
              </a:rPr>
              <a:t>defaultFormMessage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 err="1" smtClean="0">
                <a:latin typeface="Andale Mono"/>
                <a:cs typeface="Andale Mono"/>
              </a:rPr>
              <a:t>createNoteForm</a:t>
            </a:r>
            <a:r>
              <a:rPr lang="en-AU" sz="2000" dirty="0" smtClean="0">
                <a:latin typeface="Andale Mono"/>
                <a:cs typeface="Andale Mono"/>
              </a:rPr>
              <a:t> </a:t>
            </a:r>
            <a:r>
              <a:rPr lang="en-AU" sz="2000" dirty="0">
                <a:latin typeface="Andale Mono"/>
                <a:cs typeface="Andale Mono"/>
              </a:rPr>
              <a:t>today = </a:t>
            </a:r>
            <a:r>
              <a:rPr lang="en-AU" sz="2000" dirty="0" err="1">
                <a:latin typeface="Andale Mono"/>
                <a:cs typeface="Andale Mono"/>
              </a:rPr>
              <a:t>renderDivs</a:t>
            </a:r>
            <a:r>
              <a:rPr lang="en-AU" sz="2000" dirty="0">
                <a:latin typeface="Andale Mono"/>
                <a:cs typeface="Andale Mono"/>
              </a:rPr>
              <a:t> $ Note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&lt;$&gt;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textField</a:t>
            </a:r>
            <a:r>
              <a:rPr lang="en-AU" sz="2000" dirty="0">
                <a:latin typeface="Andale Mono"/>
                <a:cs typeface="Andale Mono"/>
              </a:rPr>
              <a:t> "Title"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aopt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"Date" ( Just ( Just today ) )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&lt;*&gt; </a:t>
            </a:r>
            <a:r>
              <a:rPr lang="en-AU" sz="2000" dirty="0" err="1">
                <a:latin typeface="Andale Mono"/>
                <a:cs typeface="Andale Mono"/>
              </a:rPr>
              <a:t>areq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textareaField</a:t>
            </a:r>
            <a:r>
              <a:rPr lang="en-AU" sz="2000" dirty="0">
                <a:latin typeface="Andale Mono"/>
                <a:cs typeface="Andale Mono"/>
              </a:rPr>
              <a:t> "Body" Nothing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</a:t>
            </a:r>
            <a:r>
              <a:rPr lang="en-AU" sz="2000" dirty="0" err="1">
                <a:latin typeface="Andale Mono"/>
                <a:cs typeface="Andale Mono"/>
              </a:rPr>
              <a:t>dueDateField</a:t>
            </a:r>
            <a:r>
              <a:rPr lang="en-AU" sz="2000" dirty="0">
                <a:latin typeface="Andale Mono"/>
                <a:cs typeface="Andale Mono"/>
              </a:rPr>
              <a:t> = </a:t>
            </a:r>
            <a:r>
              <a:rPr lang="en-AU" sz="2000" dirty="0" err="1">
                <a:latin typeface="Andale Mono"/>
                <a:cs typeface="Andale Mono"/>
              </a:rPr>
              <a:t>jqueryDayField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 smtClean="0">
                <a:latin typeface="Andale Mono"/>
                <a:cs typeface="Andale Mono"/>
              </a:rPr>
              <a:t>def</a:t>
            </a:r>
            <a:endParaRPr lang="en-AU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get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getNotesR</a:t>
            </a:r>
            <a:r>
              <a:rPr lang="en-AU" sz="2000" dirty="0">
                <a:latin typeface="Andale Mono"/>
                <a:cs typeface="Andale Mono"/>
              </a:rPr>
              <a:t> :: Handler </a:t>
            </a:r>
            <a:r>
              <a:rPr lang="en-AU" sz="2000" dirty="0" err="1">
                <a:latin typeface="Andale Mono"/>
                <a:cs typeface="Andale Mono"/>
              </a:rPr>
              <a:t>RepHtml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 err="1">
                <a:latin typeface="Andale Mono"/>
                <a:cs typeface="Andale Mono"/>
              </a:rPr>
              <a:t>getNotesR</a:t>
            </a:r>
            <a:r>
              <a:rPr lang="en-AU" sz="20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today &lt;- </a:t>
            </a:r>
            <a:r>
              <a:rPr lang="en-AU" sz="2000" dirty="0" err="1">
                <a:latin typeface="Andale Mono"/>
                <a:cs typeface="Andale Mono"/>
              </a:rPr>
              <a:t>fmap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utctDay</a:t>
            </a:r>
            <a:r>
              <a:rPr lang="en-AU" sz="2000" dirty="0">
                <a:latin typeface="Andale Mono"/>
                <a:cs typeface="Andale Mono"/>
              </a:rPr>
              <a:t> $ </a:t>
            </a:r>
            <a:r>
              <a:rPr lang="en-AU" sz="2000" dirty="0" err="1">
                <a:latin typeface="Andale Mono"/>
                <a:cs typeface="Andale Mono"/>
              </a:rPr>
              <a:t>liftIO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getCurrentTime</a:t>
            </a:r>
            <a:endParaRPr lang="en-AU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(widget, </a:t>
            </a:r>
            <a:r>
              <a:rPr lang="en-AU" sz="2000" dirty="0" err="1">
                <a:latin typeface="Andale Mono"/>
                <a:cs typeface="Andale Mono"/>
              </a:rPr>
              <a:t>encType</a:t>
            </a:r>
            <a:r>
              <a:rPr lang="en-AU" sz="2000" dirty="0">
                <a:latin typeface="Andale Mono"/>
                <a:cs typeface="Andale Mono"/>
              </a:rPr>
              <a:t>) &lt;- </a:t>
            </a:r>
            <a:endParaRPr lang="en-AU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smtClean="0">
                <a:latin typeface="Andale Mono"/>
                <a:cs typeface="Andale Mono"/>
              </a:rPr>
              <a:t>   </a:t>
            </a:r>
            <a:r>
              <a:rPr lang="en-AU" sz="2000" dirty="0" err="1" smtClean="0">
                <a:latin typeface="Andale Mono"/>
                <a:cs typeface="Andale Mono"/>
              </a:rPr>
              <a:t>generateFormPost</a:t>
            </a:r>
            <a:r>
              <a:rPr lang="en-AU" sz="2000" dirty="0" smtClean="0">
                <a:latin typeface="Andale Mono"/>
                <a:cs typeface="Andale Mono"/>
              </a:rPr>
              <a:t> </a:t>
            </a:r>
            <a:r>
              <a:rPr lang="en-AU" sz="2000" dirty="0">
                <a:latin typeface="Andale Mono"/>
                <a:cs typeface="Andale Mono"/>
              </a:rPr>
              <a:t>$ </a:t>
            </a:r>
            <a:r>
              <a:rPr lang="en-AU" sz="2000" dirty="0" err="1">
                <a:latin typeface="Andale Mono"/>
                <a:cs typeface="Andale Mono"/>
              </a:rPr>
              <a:t>createNoteForm</a:t>
            </a:r>
            <a:r>
              <a:rPr lang="en-AU" sz="20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</a:t>
            </a:r>
            <a:r>
              <a:rPr lang="en-AU" sz="2000" dirty="0" err="1">
                <a:latin typeface="Andale Mono"/>
                <a:cs typeface="Andale Mono"/>
              </a:rPr>
              <a:t>showCreateNoteForm</a:t>
            </a:r>
            <a:r>
              <a:rPr lang="en-AU" sz="2000" dirty="0">
                <a:latin typeface="Andale Mono"/>
                <a:cs typeface="Andale Mono"/>
              </a:rPr>
              <a:t> widget </a:t>
            </a:r>
            <a:r>
              <a:rPr lang="en-AU" sz="2000" dirty="0" err="1">
                <a:latin typeface="Andale Mono"/>
                <a:cs typeface="Andale Mono"/>
              </a:rPr>
              <a:t>encType</a:t>
            </a:r>
            <a:endParaRPr lang="en-AU" sz="2000" dirty="0">
              <a:latin typeface="Andale Mono"/>
              <a:cs typeface="Andale Mon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display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1516763"/>
            <a:ext cx="8890000" cy="51852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AU" sz="16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smtClean="0">
                <a:latin typeface="Andale Mono"/>
                <a:cs typeface="Andale Mono"/>
              </a:rPr>
              <a:t>notes  &lt;</a:t>
            </a:r>
            <a:r>
              <a:rPr lang="en-AU" sz="1800" dirty="0">
                <a:latin typeface="Andale Mono"/>
                <a:cs typeface="Andale Mono"/>
              </a:rPr>
              <a:t>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</a:t>
            </a:r>
            <a:r>
              <a:rPr lang="en-AU" sz="1800" dirty="0" err="1" smtClean="0">
                <a:latin typeface="Andale Mono"/>
                <a:cs typeface="Andale Mono"/>
              </a:rPr>
              <a:t>selectList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 smtClean="0">
                <a:latin typeface="Andale Mono"/>
                <a:cs typeface="Andale Mono"/>
              </a:rPr>
              <a:t>]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[</a:t>
            </a:r>
            <a:r>
              <a:rPr lang="en-AU" sz="1800" dirty="0" err="1">
                <a:latin typeface="Andale Mono"/>
                <a:cs typeface="Andale Mono"/>
              </a:rPr>
              <a:t>whamlet</a:t>
            </a:r>
            <a:r>
              <a:rPr lang="en-AU" sz="1800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$</a:t>
            </a:r>
            <a:r>
              <a:rPr lang="en-AU" sz="1800" dirty="0" err="1">
                <a:latin typeface="Andale Mono"/>
                <a:cs typeface="Andale Mono"/>
              </a:rPr>
              <a:t>forall</a:t>
            </a:r>
            <a:r>
              <a:rPr lang="en-AU" sz="1800" dirty="0">
                <a:latin typeface="Andale Mono"/>
                <a:cs typeface="Andale Mono"/>
              </a:rPr>
              <a:t> Entity id note &lt;- notes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&lt;li&gt;&lt;a </a:t>
            </a:r>
            <a:r>
              <a:rPr lang="en-AU" sz="1800" dirty="0" err="1">
                <a:latin typeface="Andale Mono"/>
                <a:cs typeface="Andale Mono"/>
              </a:rPr>
              <a:t>href</a:t>
            </a:r>
            <a:r>
              <a:rPr lang="en-AU" sz="1800" dirty="0">
                <a:latin typeface="Andale Mono"/>
                <a:cs typeface="Andale Mono"/>
              </a:rPr>
              <a:t>="@{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id}"&gt;#{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 note}&lt;/a&gt;                           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&lt;h1&gt;Create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&lt;form method=post action=@{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}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=#{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}&gt;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^{widget}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&lt;input type=submit&gt;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process form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1600200"/>
            <a:ext cx="8899072" cy="5167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:: Handler </a:t>
            </a:r>
            <a:r>
              <a:rPr lang="en-AU" sz="1800" dirty="0" err="1">
                <a:latin typeface="Andale Mono"/>
                <a:cs typeface="Andale Mono"/>
              </a:rPr>
              <a:t>RepHtml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 smtClean="0">
                <a:latin typeface="Andale Mono"/>
                <a:cs typeface="Andale Mono"/>
              </a:rPr>
              <a:t>postNotesR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=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today &lt;- </a:t>
            </a:r>
            <a:r>
              <a:rPr lang="en-AU" sz="1800" dirty="0" err="1">
                <a:latin typeface="Andale Mono"/>
                <a:cs typeface="Andale Mono"/>
              </a:rPr>
              <a:t>fmap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utctDay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liftIO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getCurrentTime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((result, widget),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) &lt;-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</a:t>
            </a:r>
            <a:r>
              <a:rPr lang="en-AU" sz="1800" dirty="0" err="1" smtClean="0">
                <a:latin typeface="Andale Mono"/>
                <a:cs typeface="Andale Mono"/>
              </a:rPr>
              <a:t>runFormPost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r>
              <a:rPr lang="en-AU" sz="1800" dirty="0" err="1">
                <a:latin typeface="Andale Mono"/>
                <a:cs typeface="Andale Mono"/>
              </a:rPr>
              <a:t>createNoteForm</a:t>
            </a:r>
            <a:r>
              <a:rPr lang="en-AU" sz="1800" dirty="0">
                <a:latin typeface="Andale Mono"/>
                <a:cs typeface="Andale Mono"/>
              </a:rPr>
              <a:t> today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case result of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FormSuccess</a:t>
            </a:r>
            <a:r>
              <a:rPr lang="en-AU" sz="1800" dirty="0">
                <a:latin typeface="Andale Mono"/>
                <a:cs typeface="Andale Mono"/>
              </a:rPr>
              <a:t> note -&gt; </a:t>
            </a: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_ -&gt; </a:t>
            </a: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postNotesRWin</a:t>
            </a:r>
            <a:r>
              <a:rPr lang="en-AU" sz="1800" dirty="0">
                <a:latin typeface="Andale Mono"/>
                <a:cs typeface="Andale Mono"/>
              </a:rPr>
              <a:t> note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&lt;- </a:t>
            </a:r>
            <a:r>
              <a:rPr lang="en-AU" sz="1800" dirty="0" err="1" smtClean="0">
                <a:latin typeface="Andale Mono"/>
                <a:cs typeface="Andale Mono"/>
              </a:rPr>
              <a:t>runDB</a:t>
            </a:r>
            <a:r>
              <a:rPr lang="en-AU" sz="1800" dirty="0" smtClean="0">
                <a:latin typeface="Andale Mono"/>
                <a:cs typeface="Andale Mono"/>
              </a:rPr>
              <a:t> $ insert note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redirect $ </a:t>
            </a:r>
            <a:r>
              <a:rPr lang="en-AU" sz="1800" dirty="0" err="1">
                <a:latin typeface="Andale Mono"/>
                <a:cs typeface="Andale Mono"/>
              </a:rPr>
              <a:t>NoteR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 smtClean="0">
                <a:latin typeface="Andale Mono"/>
                <a:cs typeface="Andale Mono"/>
              </a:rPr>
              <a:t>noteId</a:t>
            </a:r>
            <a:endParaRPr lang="en-AU" sz="18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‘complete’ app ( showing a note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9857"/>
            <a:ext cx="8153400" cy="46082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:: </a:t>
            </a:r>
            <a:r>
              <a:rPr lang="en-AU" dirty="0" err="1">
                <a:latin typeface="Andale Mono"/>
                <a:cs typeface="Andale Mono"/>
              </a:rPr>
              <a:t>NoteId</a:t>
            </a:r>
            <a:r>
              <a:rPr lang="en-AU" dirty="0">
                <a:latin typeface="Andale Mono"/>
                <a:cs typeface="Andale Mono"/>
              </a:rPr>
              <a:t> -&gt; Handler </a:t>
            </a:r>
            <a:r>
              <a:rPr lang="en-AU" dirty="0" err="1">
                <a:latin typeface="Andale Mono"/>
                <a:cs typeface="Andale Mono"/>
              </a:rPr>
              <a:t>RepHtml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 err="1">
                <a:latin typeface="Andale Mono"/>
                <a:cs typeface="Andale Mono"/>
              </a:rPr>
              <a:t>getNoteR</a:t>
            </a:r>
            <a:r>
              <a:rPr lang="en-AU" dirty="0">
                <a:latin typeface="Andale Mono"/>
                <a:cs typeface="Andale Mono"/>
              </a:rPr>
              <a:t> id = do</a:t>
            </a:r>
          </a:p>
          <a:p>
            <a:pPr marL="0" indent="0">
              <a:buNone/>
            </a:pPr>
            <a:r>
              <a:rPr lang="en-AU" dirty="0" smtClean="0">
                <a:latin typeface="Andale Mono"/>
                <a:cs typeface="Andale Mono"/>
              </a:rPr>
              <a:t>  note &lt;</a:t>
            </a:r>
            <a:r>
              <a:rPr lang="en-AU" dirty="0">
                <a:latin typeface="Andale Mono"/>
                <a:cs typeface="Andale Mono"/>
              </a:rPr>
              <a:t>- </a:t>
            </a:r>
            <a:r>
              <a:rPr lang="en-AU" dirty="0" err="1" smtClean="0">
                <a:latin typeface="Andale Mono"/>
                <a:cs typeface="Andale Mono"/>
              </a:rPr>
              <a:t>runDB</a:t>
            </a:r>
            <a:r>
              <a:rPr lang="en-AU" dirty="0" smtClean="0">
                <a:latin typeface="Andale Mono"/>
                <a:cs typeface="Andale Mono"/>
              </a:rPr>
              <a:t> $ </a:t>
            </a:r>
            <a:r>
              <a:rPr lang="en-AU" dirty="0">
                <a:latin typeface="Andale Mono"/>
                <a:cs typeface="Andale Mono"/>
              </a:rPr>
              <a:t>get </a:t>
            </a:r>
            <a:r>
              <a:rPr lang="en-AU" dirty="0" smtClean="0">
                <a:latin typeface="Andale Mono"/>
                <a:cs typeface="Andale Mono"/>
              </a:rPr>
              <a:t>id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case note of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Nothing </a:t>
            </a:r>
            <a:r>
              <a:rPr lang="en-AU" dirty="0" smtClean="0">
                <a:latin typeface="Andale Mono"/>
                <a:cs typeface="Andale Mono"/>
              </a:rPr>
              <a:t>-</a:t>
            </a:r>
            <a:r>
              <a:rPr lang="en-AU" dirty="0">
                <a:latin typeface="Andale Mono"/>
                <a:cs typeface="Andale Mono"/>
              </a:rPr>
              <a:t>&gt; </a:t>
            </a:r>
            <a:r>
              <a:rPr lang="en-AU" dirty="0" err="1">
                <a:latin typeface="Andale Mono"/>
                <a:cs typeface="Andale Mono"/>
              </a:rPr>
              <a:t>notFound</a:t>
            </a:r>
            <a:endParaRPr lang="en-AU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( Just ( Note title date body ) ) -&gt; do 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  </a:t>
            </a:r>
            <a:r>
              <a:rPr lang="en-AU" dirty="0" err="1">
                <a:latin typeface="Andale Mono"/>
                <a:cs typeface="Andale Mono"/>
              </a:rPr>
              <a:t>defaultLayout</a:t>
            </a:r>
            <a:r>
              <a:rPr lang="en-AU" dirty="0">
                <a:latin typeface="Andale Mono"/>
                <a:cs typeface="Andale Mono"/>
              </a:rPr>
              <a:t> [</a:t>
            </a:r>
            <a:r>
              <a:rPr lang="en-AU" dirty="0" err="1">
                <a:latin typeface="Andale Mono"/>
                <a:cs typeface="Andale Mono"/>
              </a:rPr>
              <a:t>whamlet</a:t>
            </a:r>
            <a:r>
              <a:rPr lang="en-AU" dirty="0">
                <a:latin typeface="Andale Mono"/>
                <a:cs typeface="Andale Mono"/>
              </a:rPr>
              <a:t>|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&lt;h1&gt;#{ title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$maybe d &lt;- date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    \ ( dated: #{ show d } )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&lt;p&gt;#{ body }</a:t>
            </a:r>
          </a:p>
          <a:p>
            <a:pPr marL="0" indent="0">
              <a:buNone/>
            </a:pPr>
            <a:r>
              <a:rPr lang="en-AU" dirty="0">
                <a:latin typeface="Andale Mono"/>
                <a:cs typeface="Andale Mono"/>
              </a:rPr>
              <a:t>|]</a:t>
            </a: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‘complete’ app ( </a:t>
            </a:r>
            <a:r>
              <a:rPr lang="en-AU" dirty="0" smtClean="0"/>
              <a:t>final bits </a:t>
            </a:r>
            <a:r>
              <a:rPr lang="en-A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main = </a:t>
            </a:r>
            <a:r>
              <a:rPr lang="en-AU" sz="2000" dirty="0" err="1">
                <a:latin typeface="Andale Mono"/>
                <a:cs typeface="Andale Mono"/>
              </a:rPr>
              <a:t>withSqliteConn</a:t>
            </a:r>
            <a:r>
              <a:rPr lang="en-AU" sz="2000" dirty="0">
                <a:latin typeface="Andale Mono"/>
                <a:cs typeface="Andale Mono"/>
              </a:rPr>
              <a:t> ":memory:" run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where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run conn = do 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runSqlConn</a:t>
            </a:r>
            <a:r>
              <a:rPr lang="en-AU" sz="2000" dirty="0">
                <a:latin typeface="Andale Mono"/>
                <a:cs typeface="Andale Mono"/>
              </a:rPr>
              <a:t> (</a:t>
            </a:r>
            <a:r>
              <a:rPr lang="en-AU" sz="2000" dirty="0" err="1">
                <a:latin typeface="Andale Mono"/>
                <a:cs typeface="Andale Mono"/>
              </a:rPr>
              <a:t>runMigration</a:t>
            </a:r>
            <a:r>
              <a:rPr lang="en-AU" sz="2000" dirty="0">
                <a:latin typeface="Andale Mono"/>
                <a:cs typeface="Andale Mono"/>
              </a:rPr>
              <a:t> </a:t>
            </a:r>
            <a:r>
              <a:rPr lang="en-AU" sz="2000" dirty="0" err="1">
                <a:latin typeface="Andale Mono"/>
                <a:cs typeface="Andale Mono"/>
              </a:rPr>
              <a:t>migrateAll</a:t>
            </a:r>
            <a:r>
              <a:rPr lang="en-AU" sz="2000" dirty="0">
                <a:latin typeface="Andale Mono"/>
                <a:cs typeface="Andale Mono"/>
              </a:rPr>
              <a:t>) conn</a:t>
            </a:r>
          </a:p>
          <a:p>
            <a:pPr marL="0" indent="0">
              <a:buNone/>
            </a:pPr>
            <a:r>
              <a:rPr lang="en-AU" sz="2000" dirty="0">
                <a:latin typeface="Andale Mono"/>
                <a:cs typeface="Andale Mono"/>
              </a:rPr>
              <a:t>      </a:t>
            </a:r>
            <a:r>
              <a:rPr lang="en-AU" sz="2000" dirty="0" err="1">
                <a:latin typeface="Andale Mono"/>
                <a:cs typeface="Andale Mono"/>
              </a:rPr>
              <a:t>warpDebug</a:t>
            </a:r>
            <a:r>
              <a:rPr lang="en-AU" sz="2000" dirty="0">
                <a:latin typeface="Andale Mono"/>
                <a:cs typeface="Andale Mono"/>
              </a:rPr>
              <a:t> 3000 (Notes conn 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Warning! Warning! Warning!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There are already some really good talks out there that demonstrate the basics of </a:t>
            </a:r>
            <a:r>
              <a:rPr lang="en-AU" dirty="0" err="1" smtClean="0"/>
              <a:t>yesod</a:t>
            </a:r>
            <a:r>
              <a:rPr lang="en-AU" dirty="0" smtClean="0"/>
              <a:t>.</a:t>
            </a:r>
          </a:p>
          <a:p>
            <a:r>
              <a:rPr lang="en-AU" dirty="0" smtClean="0"/>
              <a:t>I aim to give you the basics + give you an insight / understanding into how </a:t>
            </a:r>
            <a:r>
              <a:rPr lang="en-AU" dirty="0" err="1" smtClean="0"/>
              <a:t>yesod</a:t>
            </a:r>
            <a:r>
              <a:rPr lang="en-AU" dirty="0" smtClean="0"/>
              <a:t> works. </a:t>
            </a:r>
          </a:p>
          <a:p>
            <a:r>
              <a:rPr lang="en-AU" dirty="0" smtClean="0"/>
              <a:t>This talk may be a little dense and slow, but by the end you should get enough understanding and feeling to either:</a:t>
            </a:r>
          </a:p>
          <a:p>
            <a:pPr lvl="1"/>
            <a:r>
              <a:rPr lang="en-AU" dirty="0" smtClean="0"/>
              <a:t>Love it and feel semi-confident jumping in.</a:t>
            </a:r>
          </a:p>
          <a:p>
            <a:pPr lvl="1"/>
            <a:r>
              <a:rPr lang="en-AU" dirty="0" smtClean="0"/>
              <a:t>Run away screaming (!!)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notes  &lt;- </a:t>
            </a:r>
            <a:r>
              <a:rPr lang="en-AU" sz="1800" dirty="0" err="1">
                <a:latin typeface="Andale Mono"/>
                <a:cs typeface="Andale Mono"/>
              </a:rPr>
              <a:t>runDB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selectList</a:t>
            </a:r>
            <a:r>
              <a:rPr lang="en-AU" sz="1800" dirty="0">
                <a:latin typeface="Andale Mono"/>
                <a:cs typeface="Andale Mono"/>
              </a:rPr>
              <a:t> 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$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 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"&lt;h1&gt;Notes&lt;/h1&gt;&lt;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</a:t>
            </a:r>
            <a:r>
              <a:rPr lang="en-AU" sz="1800" dirty="0" smtClean="0">
                <a:latin typeface="Andale Mono"/>
                <a:cs typeface="Andale Mono"/>
              </a:rPr>
              <a:t>"</a:t>
            </a:r>
            <a:endParaRPr lang="en-AU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Note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8109" y="1600200"/>
            <a:ext cx="8732630" cy="50283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3200" dirty="0" smtClean="0">
                <a:latin typeface="Andale Mono"/>
                <a:cs typeface="Andale Mono"/>
              </a:rPr>
              <a:t>    </a:t>
            </a:r>
            <a:r>
              <a:rPr lang="en-AU" sz="3200" dirty="0" err="1" smtClean="0">
                <a:latin typeface="Andale Mono"/>
                <a:cs typeface="Andale Mono"/>
              </a:rPr>
              <a:t>Data.Foldable.mapM</a:t>
            </a:r>
            <a:r>
              <a:rPr lang="en-AU" sz="3200" dirty="0" smtClean="0">
                <a:latin typeface="Andale Mono"/>
                <a:cs typeface="Andale Mono"/>
              </a:rPr>
              <a:t>_</a:t>
            </a:r>
            <a:endParaRPr lang="en-AU" sz="3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(\ (Entity id note ) -&gt; do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"&lt;li&gt;&lt;a </a:t>
            </a:r>
            <a:r>
              <a:rPr lang="en-AU" sz="3200" dirty="0" err="1">
                <a:latin typeface="Andale Mono"/>
                <a:cs typeface="Andale Mono"/>
              </a:rPr>
              <a:t>href</a:t>
            </a:r>
            <a:r>
              <a:rPr lang="en-AU" sz="32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((lift </a:t>
            </a:r>
            <a:r>
              <a:rPr lang="en-AU" sz="3200" dirty="0" err="1">
                <a:latin typeface="Andale Mono"/>
                <a:cs typeface="Andale Mono"/>
              </a:rPr>
              <a:t>getUrlRenderParams</a:t>
            </a:r>
            <a:r>
              <a:rPr lang="en-AU" sz="32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&gt;&gt;=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(\ 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-&gt;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  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NoteR</a:t>
            </a:r>
            <a:r>
              <a:rPr lang="en-AU" sz="3200" dirty="0">
                <a:latin typeface="Andale Mono"/>
                <a:cs typeface="Andale Mono"/>
              </a:rPr>
              <a:t> id) [] ))))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noteTitle</a:t>
            </a:r>
            <a:r>
              <a:rPr lang="en-AU" sz="3200" dirty="0">
                <a:latin typeface="Andale Mono"/>
                <a:cs typeface="Andale Mono"/>
              </a:rPr>
              <a:t> note))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"&lt;/a&gt;&lt;/li&gt;" 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27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595" y="1600200"/>
            <a:ext cx="8853144" cy="5083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  </a:t>
            </a:r>
            <a:r>
              <a:rPr lang="en-AU" sz="1800" dirty="0" err="1" smtClean="0">
                <a:latin typeface="Andale Mono"/>
                <a:cs typeface="Andale Mono"/>
              </a:rPr>
              <a:t>toWidget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(</a:t>
            </a:r>
            <a:r>
              <a:rPr lang="en-AU" sz="1800" dirty="0" err="1" smtClean="0">
                <a:latin typeface="Andale Mono"/>
                <a:cs typeface="Andale Mono"/>
              </a:rPr>
              <a:t>preEscapedText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. pack)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"</a:t>
            </a:r>
            <a:r>
              <a:rPr lang="en-AU" sz="1800" dirty="0">
                <a:latin typeface="Andale Mono"/>
                <a:cs typeface="Andale Mono"/>
              </a:rPr>
              <a:t>&lt;/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&gt;&lt;h1&gt;Create Note&lt;/h1&gt;&lt;form method=\"post\" action=\""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((lift </a:t>
            </a:r>
            <a:r>
              <a:rPr lang="en-AU" sz="1800" dirty="0" err="1">
                <a:latin typeface="Andale Mono"/>
                <a:cs typeface="Andale Mono"/>
              </a:rPr>
              <a:t>getUrlRenderParams</a:t>
            </a:r>
            <a:r>
              <a:rPr lang="en-AU" sz="18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&gt;&gt;=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(\ 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-&gt;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(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 [] ))))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widget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        "</a:t>
            </a:r>
            <a:r>
              <a:rPr lang="en-AU" sz="1800" dirty="0">
                <a:latin typeface="Andale Mono"/>
                <a:cs typeface="Andale Mono"/>
              </a:rPr>
              <a:t>&lt;input type=\"submit\"&gt;&lt;/form&gt;"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3513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Widgets &amp; 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860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Quick exploration of the scaffolded project setup by “</a:t>
            </a:r>
            <a:r>
              <a:rPr lang="en-AU" dirty="0" err="1" smtClean="0"/>
              <a:t>yesod</a:t>
            </a:r>
            <a:r>
              <a:rPr lang="en-AU" dirty="0" smtClean="0"/>
              <a:t> </a:t>
            </a:r>
            <a:r>
              <a:rPr lang="en-AU" dirty="0" err="1" smtClean="0"/>
              <a:t>init</a:t>
            </a:r>
            <a:r>
              <a:rPr lang="en-AU" dirty="0" smtClean="0"/>
              <a:t>”, talking about the extra magic it brings to the table.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Scaffolding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237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</a:t>
            </a:r>
            <a:r>
              <a:rPr lang="en-AU" dirty="0" err="1" smtClean="0"/>
              <a:t>haskellers</a:t>
            </a:r>
            <a:r>
              <a:rPr lang="en-AU" dirty="0" smtClean="0"/>
              <a:t> codebase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 &amp; Open 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8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sometimes:</a:t>
            </a:r>
          </a:p>
          <a:p>
            <a:pPr lvl="1"/>
            <a:r>
              <a:rPr lang="en-AU" dirty="0" smtClean="0"/>
              <a:t>A necessary evil, and is worth it?</a:t>
            </a:r>
          </a:p>
          <a:p>
            <a:pPr lvl="1"/>
            <a:r>
              <a:rPr lang="en-AU" dirty="0" smtClean="0"/>
              <a:t>Better to write the boilerplate?</a:t>
            </a:r>
          </a:p>
          <a:p>
            <a:pPr lvl="1"/>
            <a:r>
              <a:rPr lang="en-AU" dirty="0" smtClean="0"/>
              <a:t>Better to avoid the types and headache?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All of your handlers – thus most of you code – are actually the IO monad in disguise. Didn’t us </a:t>
            </a:r>
            <a:r>
              <a:rPr lang="en-AU" dirty="0" err="1" smtClean="0"/>
              <a:t>Fpers</a:t>
            </a:r>
            <a:r>
              <a:rPr lang="en-AU" dirty="0" smtClean="0"/>
              <a:t> already learn that trying to compose things that do IO is hard and error prone?!?</a:t>
            </a:r>
          </a:p>
          <a:p>
            <a:pPr lvl="1"/>
            <a:r>
              <a:rPr lang="en-AU" dirty="0" err="1" smtClean="0"/>
              <a:t>Kinda</a:t>
            </a:r>
            <a:r>
              <a:rPr lang="en-AU" dirty="0" smtClean="0"/>
              <a:t> needed for </a:t>
            </a:r>
            <a:r>
              <a:rPr lang="en-AU" dirty="0" err="1" smtClean="0"/>
              <a:t>webdev</a:t>
            </a:r>
            <a:r>
              <a:rPr lang="en-AU" dirty="0" smtClean="0"/>
              <a:t> since there is so much IO. Widgets would be too awkward if you had to pass state into the composed widgets?</a:t>
            </a:r>
          </a:p>
          <a:p>
            <a:pPr lvl="1"/>
            <a:r>
              <a:rPr lang="en-AU" dirty="0" smtClean="0"/>
              <a:t>Is there is a better way?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80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0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Yesod Website: </a:t>
            </a:r>
            <a:r>
              <a:rPr lang="en-AU" dirty="0" smtClean="0">
                <a:hlinkClick r:id="rId2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3"/>
              </a:rPr>
              <a:t>http://shop.oreilly.com/product/0636920023142.</a:t>
            </a:r>
            <a:r>
              <a:rPr lang="en-AU" dirty="0" smtClean="0">
                <a:hlinkClick r:id="rId3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4"/>
              </a:rPr>
              <a:t>http://www.haskellers.com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Pronounced </a:t>
            </a:r>
            <a:r>
              <a:rPr lang="en-US" dirty="0" err="1" smtClean="0"/>
              <a:t>yeh-soad</a:t>
            </a:r>
            <a:endParaRPr lang="en-US" dirty="0"/>
          </a:p>
          <a:p>
            <a:r>
              <a:rPr lang="en-US" dirty="0" smtClean="0"/>
              <a:t>Means 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r>
              <a:rPr lang="en-US" dirty="0" smtClean="0"/>
              <a:t>, ~3 years ago</a:t>
            </a:r>
          </a:p>
          <a:p>
            <a:r>
              <a:rPr lang="en-US" dirty="0" smtClean="0"/>
              <a:t>Has since grown into 80 packages, has dozens of contributors and 1000s of commits. </a:t>
            </a:r>
          </a:p>
          <a:p>
            <a:r>
              <a:rPr lang="en-US" dirty="0" smtClean="0"/>
              <a:t>Recently 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Type-safe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r>
              <a:rPr lang="en-US" b="1" dirty="0" smtClean="0"/>
              <a:t>Concise</a:t>
            </a:r>
            <a:r>
              <a:rPr lang="en-US" dirty="0" smtClean="0"/>
              <a:t>: Utilizes template Haskell to reduce type boilerplate clutter from </a:t>
            </a:r>
            <a:r>
              <a:rPr lang="en-US" dirty="0"/>
              <a:t>Y</a:t>
            </a:r>
            <a:r>
              <a:rPr lang="en-US" dirty="0" smtClean="0"/>
              <a:t>esod applications.</a:t>
            </a:r>
          </a:p>
          <a:p>
            <a:r>
              <a:rPr lang="en-US" b="1" dirty="0" smtClean="0"/>
              <a:t>Composability</a:t>
            </a:r>
            <a:r>
              <a:rPr lang="en-US" dirty="0" smtClean="0"/>
              <a:t>: Has composable forms, DB queries and even composable web pages (widgets ). </a:t>
            </a:r>
          </a:p>
          <a:p>
            <a:r>
              <a:rPr lang="en-US" b="1" dirty="0" smtClean="0"/>
              <a:t>Unrestrictive</a:t>
            </a:r>
            <a:r>
              <a:rPr lang="en-US" dirty="0" smtClean="0"/>
              <a:t>: Is </a:t>
            </a:r>
            <a:r>
              <a:rPr lang="en-US" dirty="0"/>
              <a:t>collection of libraries that stays out of the way rather than a framework that confines development.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/>
              <a:t>Pieces of URI are dynamic and used by computations.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( GET, POST, PUT, DELETE, etc. )</a:t>
            </a:r>
          </a:p>
          <a:p>
            <a:r>
              <a:rPr lang="en-US" dirty="0" smtClean="0"/>
              <a:t>Query 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pPr lvl="2"/>
            <a:r>
              <a:rPr lang="en-US" dirty="0" smtClean="0"/>
              <a:t>More often than not, this will require generation of links to other resources.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2227</TotalTime>
  <Words>2303</Words>
  <Application>Microsoft Macintosh PowerPoint</Application>
  <PresentationFormat>On-screen Show (4:3)</PresentationFormat>
  <Paragraphs>329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Median</vt:lpstr>
      <vt:lpstr>Type-safe Web Development</vt:lpstr>
      <vt:lpstr>Talk overview</vt:lpstr>
      <vt:lpstr>Warning! Warning! Warning!</vt:lpstr>
      <vt:lpstr>Introduction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“Simple” Yesod</vt:lpstr>
      <vt:lpstr>Hello Yesod!</vt:lpstr>
      <vt:lpstr>Language Pragmas</vt:lpstr>
      <vt:lpstr>Imports</vt:lpstr>
      <vt:lpstr>Foundation Type</vt:lpstr>
      <vt:lpstr>mkYesod &amp; parseRoutes</vt:lpstr>
      <vt:lpstr>mkYesod &amp; parseRoutes (cont.)</vt:lpstr>
      <vt:lpstr>Parameterized greetings</vt:lpstr>
      <vt:lpstr>Parametized Greetings (generated code)</vt:lpstr>
      <vt:lpstr>Path Pieces</vt:lpstr>
      <vt:lpstr>A ‘complete’ app ( header ) </vt:lpstr>
      <vt:lpstr>A ‘complete’ app ( enter, persistent! )</vt:lpstr>
      <vt:lpstr>A ‘complete’ app ( routes )</vt:lpstr>
      <vt:lpstr>A ‘complete’ app ( form ) </vt:lpstr>
      <vt:lpstr>A ‘complete’ app ( get )</vt:lpstr>
      <vt:lpstr>A ‘complete’ app ( display form )</vt:lpstr>
      <vt:lpstr>A ‘complete’ app ( process form )</vt:lpstr>
      <vt:lpstr>A ‘complete’ app ( showing a note )</vt:lpstr>
      <vt:lpstr>A ‘complete’ app ( final bits )</vt:lpstr>
      <vt:lpstr>Expanded Whamlet QQ</vt:lpstr>
      <vt:lpstr>Expanded Whamlet ( Note List )</vt:lpstr>
      <vt:lpstr>Expanded Whamlet ( form )</vt:lpstr>
      <vt:lpstr>Widgets &amp; Handlers</vt:lpstr>
      <vt:lpstr>Yesod Scaffolding</vt:lpstr>
      <vt:lpstr>Type-Safety Demo </vt:lpstr>
      <vt:lpstr>Conclusions &amp; Open Questions</vt:lpstr>
      <vt:lpstr>Conclusions</vt:lpstr>
      <vt:lpstr>Open Questions to Discuss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60</cp:revision>
  <dcterms:created xsi:type="dcterms:W3CDTF">2012-06-11T02:15:30Z</dcterms:created>
  <dcterms:modified xsi:type="dcterms:W3CDTF">2012-06-13T01:21:44Z</dcterms:modified>
</cp:coreProperties>
</file>