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84" r:id="rId3"/>
    <p:sldId id="258" r:id="rId4"/>
    <p:sldId id="264" r:id="rId5"/>
    <p:sldId id="265" r:id="rId6"/>
    <p:sldId id="259" r:id="rId7"/>
    <p:sldId id="260" r:id="rId8"/>
    <p:sldId id="261" r:id="rId9"/>
    <p:sldId id="298" r:id="rId10"/>
    <p:sldId id="299" r:id="rId11"/>
    <p:sldId id="272" r:id="rId12"/>
    <p:sldId id="257" r:id="rId13"/>
    <p:sldId id="266" r:id="rId14"/>
    <p:sldId id="268" r:id="rId15"/>
    <p:sldId id="302" r:id="rId16"/>
    <p:sldId id="303" r:id="rId17"/>
    <p:sldId id="320" r:id="rId18"/>
    <p:sldId id="305" r:id="rId19"/>
    <p:sldId id="304" r:id="rId20"/>
    <p:sldId id="301" r:id="rId21"/>
    <p:sldId id="269" r:id="rId22"/>
    <p:sldId id="300" r:id="rId23"/>
    <p:sldId id="306" r:id="rId24"/>
    <p:sldId id="270" r:id="rId25"/>
    <p:sldId id="308" r:id="rId26"/>
    <p:sldId id="309" r:id="rId27"/>
    <p:sldId id="271" r:id="rId28"/>
    <p:sldId id="274" r:id="rId29"/>
    <p:sldId id="311" r:id="rId30"/>
    <p:sldId id="275" r:id="rId31"/>
    <p:sldId id="310" r:id="rId32"/>
    <p:sldId id="312" r:id="rId33"/>
    <p:sldId id="313" r:id="rId34"/>
    <p:sldId id="276" r:id="rId35"/>
    <p:sldId id="277" r:id="rId36"/>
    <p:sldId id="283" r:id="rId37"/>
    <p:sldId id="278" r:id="rId38"/>
    <p:sldId id="286" r:id="rId39"/>
    <p:sldId id="279" r:id="rId40"/>
    <p:sldId id="280" r:id="rId41"/>
    <p:sldId id="281" r:id="rId42"/>
    <p:sldId id="282" r:id="rId43"/>
    <p:sldId id="314" r:id="rId44"/>
    <p:sldId id="316" r:id="rId45"/>
    <p:sldId id="285" r:id="rId46"/>
    <p:sldId id="315" r:id="rId47"/>
    <p:sldId id="317" r:id="rId48"/>
    <p:sldId id="318" r:id="rId49"/>
    <p:sldId id="319" r:id="rId50"/>
    <p:sldId id="327" r:id="rId51"/>
    <p:sldId id="291" r:id="rId52"/>
    <p:sldId id="323" r:id="rId53"/>
    <p:sldId id="324" r:id="rId54"/>
    <p:sldId id="325" r:id="rId55"/>
    <p:sldId id="326" r:id="rId56"/>
    <p:sldId id="307" r:id="rId57"/>
    <p:sldId id="321" r:id="rId58"/>
    <p:sldId id="322" r:id="rId59"/>
    <p:sldId id="328" r:id="rId60"/>
    <p:sldId id="292" r:id="rId61"/>
    <p:sldId id="295" r:id="rId62"/>
    <p:sldId id="29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96993-022C-D84D-A802-42D2C34B2DA7}" type="datetimeFigureOut">
              <a:rPr lang="en-US" smtClean="0"/>
              <a:t>26/06/12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AFB8-9AF2-B64C-A6AE-0D729299F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Created ~ 3 years ago.</a:t>
            </a:r>
          </a:p>
          <a:p>
            <a:r>
              <a:rPr lang="en-AU" dirty="0" smtClean="0"/>
              <a:t>80 packages , dozens of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contribs</a:t>
            </a:r>
            <a:r>
              <a:rPr lang="en-AU" baseline="0" dirty="0" smtClean="0"/>
              <a:t>, 1000s of commits.</a:t>
            </a:r>
          </a:p>
          <a:p>
            <a:r>
              <a:rPr lang="en-AU" baseline="0" dirty="0" smtClean="0"/>
              <a:t>For a perfectionist like </a:t>
            </a:r>
            <a:r>
              <a:rPr lang="en-AU" baseline="0" dirty="0" err="1" smtClean="0"/>
              <a:t>Snoyman</a:t>
            </a:r>
            <a:r>
              <a:rPr lang="en-AU" baseline="0" dirty="0" smtClean="0"/>
              <a:t>, 1.0 is pretty significant. He truly feels that it is ripe and ready to go.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4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TypeSafe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Concise: Utilizes template Haskell to reduce type boilerplate clutter from Yesod applications. Also has lots</a:t>
            </a:r>
            <a:r>
              <a:rPr lang="en-US" baseline="0" dirty="0" smtClean="0"/>
              <a:t> of composable elements to help DRY out our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Performance: </a:t>
            </a:r>
            <a:endParaRPr lang="en-US" dirty="0" smtClean="0"/>
          </a:p>
          <a:p>
            <a:r>
              <a:rPr lang="en-AU" dirty="0" smtClean="0"/>
              <a:t>Modular: </a:t>
            </a:r>
            <a:r>
              <a:rPr lang="en-US" b="1" dirty="0" smtClean="0"/>
              <a:t> </a:t>
            </a:r>
            <a:r>
              <a:rPr lang="en-US" dirty="0" smtClean="0"/>
              <a:t>Is collection of libraries that stays out of the way rather than a framework that confines development.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That </a:t>
            </a:r>
            <a:r>
              <a:rPr lang="en-AU" dirty="0"/>
              <a:t>is it. This is driving this </a:t>
            </a:r>
            <a:r>
              <a:rPr lang="en-AU" dirty="0" smtClean="0"/>
              <a:t>webpage we see at:</a:t>
            </a:r>
            <a:r>
              <a:rPr lang="en-AU" baseline="0" dirty="0" smtClean="0"/>
              <a:t> </a:t>
            </a:r>
            <a:r>
              <a:rPr lang="en-AU" dirty="0" smtClean="0"/>
              <a:t>http://localhost:3000/</a:t>
            </a:r>
            <a:r>
              <a:rPr lang="en-AU" baseline="0" dirty="0" smtClean="0"/>
              <a:t> 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1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Need to render route to make a string for the URI to make links in our output.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46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26/06/12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1/hello/bfp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2/not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" TargetMode="External"/><Relationship Id="rId4" Type="http://schemas.openxmlformats.org/officeDocument/2006/relationships/hyperlink" Target="http://shop.oreilly.com/product/0636920023142.do" TargetMode="External"/><Relationship Id="rId5" Type="http://schemas.openxmlformats.org/officeDocument/2006/relationships/hyperlink" Target="http://www.haskell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kolera/bfpg-yeso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Typographical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22376"/>
          </a:xfrm>
        </p:spPr>
        <p:txBody>
          <a:bodyPr/>
          <a:lstStyle/>
          <a:p>
            <a:r>
              <a:rPr lang="en-AU" dirty="0" smtClean="0"/>
              <a:t>Code that is written by us: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00332" y="2222576"/>
            <a:ext cx="7750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$ </a:t>
            </a:r>
            <a:r>
              <a:rPr lang="en-AU" dirty="0" smtClean="0"/>
              <a:t>[</a:t>
            </a:r>
            <a:r>
              <a:rPr lang="en-AU" dirty="0" err="1"/>
              <a:t>whamlet|Hello</a:t>
            </a:r>
            <a:r>
              <a:rPr lang="en-AU" dirty="0"/>
              <a:t> Yesod!|]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2631343"/>
            <a:ext cx="8153400" cy="6223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Generated Code (italics for contextual handwritten code):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00331" y="3253719"/>
            <a:ext cx="77503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i="1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smtClean="0">
                <a:solidFill>
                  <a:srgbClr val="FF4B31"/>
                </a:solidFill>
                <a:latin typeface="Monaco"/>
              </a:rPr>
              <a:t>$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 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yesod</a:t>
            </a:r>
            <a:r>
              <a:rPr lang="en-AU" dirty="0" smtClean="0">
                <a:solidFill>
                  <a:srgbClr val="8100CA"/>
                </a:solidFill>
                <a:latin typeface="Monaco"/>
              </a:rPr>
              <a:t>!"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4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24135"/>
          </a:xfrm>
        </p:spPr>
        <p:txBody>
          <a:bodyPr>
            <a:normAutofit/>
          </a:bodyPr>
          <a:lstStyle/>
          <a:p>
            <a:r>
              <a:rPr lang="en-AU" dirty="0"/>
              <a:t>Introducing the </a:t>
            </a:r>
            <a:r>
              <a:rPr lang="en-AU" dirty="0" smtClean="0"/>
              <a:t>core of every </a:t>
            </a:r>
            <a:r>
              <a:rPr lang="en-AU" dirty="0" err="1" smtClean="0"/>
              <a:t>yesod</a:t>
            </a:r>
            <a:r>
              <a:rPr lang="en-AU" dirty="0" smtClean="0"/>
              <a:t> app: 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Configuration: Foundation </a:t>
            </a:r>
            <a:r>
              <a:rPr lang="en-AU" dirty="0" err="1" smtClean="0"/>
              <a:t>Datatype</a:t>
            </a:r>
            <a:r>
              <a:rPr lang="en-AU" dirty="0" smtClean="0"/>
              <a:t> &amp; Yesod </a:t>
            </a:r>
            <a:r>
              <a:rPr lang="en-AU" dirty="0" smtClean="0"/>
              <a:t>type class instance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Handlers</a:t>
            </a:r>
            <a:endParaRPr lang="en-AU" dirty="0" smtClean="0"/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Generated code from our routes definition.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Data.Text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/>
          </a:bodyPr>
          <a:lstStyle/>
          <a:p>
            <a:r>
              <a:rPr lang="en-AU" dirty="0" smtClean="0"/>
              <a:t>These extend Haskell98 to provide syntactic features.</a:t>
            </a:r>
          </a:p>
          <a:p>
            <a:r>
              <a:rPr lang="en-AU" dirty="0" smtClean="0"/>
              <a:t>Needed to generate code and to make the generated code compile.</a:t>
            </a:r>
          </a:p>
          <a:p>
            <a:r>
              <a:rPr lang="en-AU" dirty="0" smtClean="0"/>
              <a:t>In a real </a:t>
            </a:r>
            <a:r>
              <a:rPr lang="en-AU" dirty="0" err="1" smtClean="0"/>
              <a:t>yesod</a:t>
            </a:r>
            <a:r>
              <a:rPr lang="en-AU" dirty="0" smtClean="0"/>
              <a:t> project you set these in your .cabal file rather than in every file.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3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3200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34638"/>
            <a:ext cx="8153400" cy="41312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a normal Haskell data type. Can be accessed from anywhere inside your handlers using </a:t>
            </a:r>
            <a:r>
              <a:rPr lang="en-US" sz="2800" dirty="0" err="1" smtClean="0"/>
              <a:t>getYesod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Used for storing data that is central to your app:</a:t>
            </a:r>
          </a:p>
          <a:p>
            <a:pPr lvl="1"/>
            <a:r>
              <a:rPr lang="en-US" sz="2800" dirty="0" smtClean="0"/>
              <a:t>Configuration</a:t>
            </a:r>
          </a:p>
          <a:p>
            <a:pPr lvl="1"/>
            <a:r>
              <a:rPr lang="en-US" sz="2800" dirty="0" smtClean="0"/>
              <a:t>Connection pools</a:t>
            </a:r>
          </a:p>
          <a:p>
            <a:pPr lvl="1"/>
            <a:r>
              <a:rPr lang="en-US" sz="2800" dirty="0" err="1" smtClean="0"/>
              <a:t>IORefs</a:t>
            </a:r>
            <a:r>
              <a:rPr lang="en-US" sz="2800" dirty="0" smtClean="0"/>
              <a:t> (!)</a:t>
            </a:r>
          </a:p>
          <a:p>
            <a:pPr lvl="1"/>
            <a:r>
              <a:rPr lang="en-US" sz="2800" dirty="0" smtClean="0"/>
              <a:t>Whatever you want</a:t>
            </a:r>
          </a:p>
          <a:p>
            <a:r>
              <a:rPr lang="en-US" sz="2800" dirty="0" smtClean="0"/>
              <a:t>Touch a bit more on this later.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08955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Instance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97284"/>
            <a:ext cx="8153400" cy="3798716"/>
          </a:xfrm>
        </p:spPr>
        <p:txBody>
          <a:bodyPr/>
          <a:lstStyle/>
          <a:p>
            <a:r>
              <a:rPr lang="en-AU" dirty="0" smtClean="0"/>
              <a:t>Can override methods in this instance to configure various things about </a:t>
            </a:r>
            <a:r>
              <a:rPr lang="en-AU" dirty="0" err="1" smtClean="0"/>
              <a:t>yesod</a:t>
            </a:r>
            <a:r>
              <a:rPr lang="en-AU" dirty="0" smtClean="0"/>
              <a:t> for the </a:t>
            </a:r>
            <a:r>
              <a:rPr lang="en-AU" dirty="0" err="1" smtClean="0"/>
              <a:t>HelloWorld</a:t>
            </a:r>
            <a:r>
              <a:rPr lang="en-AU" dirty="0" smtClean="0"/>
              <a:t> foundation type. Using defaults here.</a:t>
            </a:r>
          </a:p>
          <a:p>
            <a:r>
              <a:rPr lang="en-AU" dirty="0" smtClean="0"/>
              <a:t>Not shown here, but there are many other type classes used for configuration. More on this in our bigger example later.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9617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98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2070"/>
            <a:ext cx="8153400" cy="3583929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this is our controller.</a:t>
            </a:r>
          </a:p>
          <a:p>
            <a:r>
              <a:rPr lang="en-AU" dirty="0" smtClean="0"/>
              <a:t>Handler is a monad that encapsulates an entire HTTP request/response.</a:t>
            </a:r>
          </a:p>
          <a:p>
            <a:r>
              <a:rPr lang="en-AU" dirty="0" smtClean="0"/>
              <a:t>Is a transformer built up of a few monads, IO being the most important. Can lift any IO into handler.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RepHtml</a:t>
            </a:r>
            <a:r>
              <a:rPr lang="en-AU" dirty="0" smtClean="0"/>
              <a:t> part of the type signature lets </a:t>
            </a:r>
            <a:r>
              <a:rPr lang="en-AU" dirty="0" err="1" smtClean="0"/>
              <a:t>yesod</a:t>
            </a:r>
            <a:r>
              <a:rPr lang="en-AU" dirty="0" smtClean="0"/>
              <a:t> know that this handler returns a HTML response only.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501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706"/>
            <a:ext cx="8153400" cy="4243026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widgets are our View.</a:t>
            </a:r>
          </a:p>
          <a:p>
            <a:r>
              <a:rPr lang="en-AU" dirty="0" smtClean="0"/>
              <a:t>Widget is just a monad that sequences and collects CSS, JS &amp; HTML.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that create widgets:</a:t>
            </a:r>
          </a:p>
          <a:p>
            <a:pPr lvl="1"/>
            <a:r>
              <a:rPr lang="en-AU" dirty="0" smtClean="0"/>
              <a:t>Julius ( </a:t>
            </a:r>
            <a:r>
              <a:rPr lang="en-AU" dirty="0" err="1" smtClean="0"/>
              <a:t>Javascript</a:t>
            </a:r>
            <a:r>
              <a:rPr lang="en-AU" dirty="0" smtClean="0"/>
              <a:t> )</a:t>
            </a:r>
          </a:p>
          <a:p>
            <a:pPr lvl="1"/>
            <a:r>
              <a:rPr lang="en-AU" dirty="0" smtClean="0"/>
              <a:t>Cassius ( CSS )</a:t>
            </a:r>
          </a:p>
          <a:p>
            <a:pPr lvl="1"/>
            <a:r>
              <a:rPr lang="en-AU" dirty="0" smtClean="0"/>
              <a:t>Hamlet ( HTML )</a:t>
            </a:r>
          </a:p>
          <a:p>
            <a:r>
              <a:rPr lang="en-AU" dirty="0" smtClean="0"/>
              <a:t>Widgets can compose together (awesome!)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b="1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b="1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b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b="1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b="1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b="1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b="1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058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29581"/>
            <a:ext cx="8153400" cy="3567327"/>
          </a:xfrm>
        </p:spPr>
        <p:txBody>
          <a:bodyPr>
            <a:normAutofit/>
          </a:bodyPr>
          <a:lstStyle/>
          <a:p>
            <a:r>
              <a:rPr lang="en-AU" dirty="0" smtClean="0"/>
              <a:t>At the base URI of our app create a route </a:t>
            </a:r>
            <a:r>
              <a:rPr lang="en-AU" dirty="0" err="1" smtClean="0"/>
              <a:t>HomeR</a:t>
            </a:r>
            <a:r>
              <a:rPr lang="en-AU" dirty="0" smtClean="0"/>
              <a:t>.</a:t>
            </a:r>
          </a:p>
          <a:p>
            <a:r>
              <a:rPr lang="en-AU" dirty="0" smtClean="0"/>
              <a:t>Accept the GET method only.</a:t>
            </a:r>
          </a:p>
          <a:p>
            <a:r>
              <a:rPr lang="en-AU" dirty="0" smtClean="0"/>
              <a:t>Calls to “GET /” will be dispatched to </a:t>
            </a:r>
            <a:r>
              <a:rPr lang="en-AU" dirty="0" err="1" smtClean="0"/>
              <a:t>getHomeR</a:t>
            </a:r>
            <a:r>
              <a:rPr lang="en-AU" dirty="0" smtClean="0"/>
              <a:t> handler</a:t>
            </a:r>
            <a:r>
              <a:rPr lang="en-AU" dirty="0" smtClean="0"/>
              <a:t>.</a:t>
            </a:r>
          </a:p>
          <a:p>
            <a:r>
              <a:rPr lang="en-AU" dirty="0" err="1" smtClean="0"/>
              <a:t>HomeR</a:t>
            </a:r>
            <a:r>
              <a:rPr lang="en-AU" dirty="0" smtClean="0"/>
              <a:t> suffix is just a convention. R stands </a:t>
            </a:r>
            <a:r>
              <a:rPr lang="en-AU" smtClean="0"/>
              <a:t>for Route.</a:t>
            </a:r>
            <a:endParaRPr lang="en-AU" dirty="0" smtClean="0"/>
          </a:p>
          <a:p>
            <a:r>
              <a:rPr lang="en-AU" dirty="0" smtClean="0"/>
              <a:t>More on this later.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956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98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your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654"/>
            <a:ext cx="8153400" cy="3733345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/>
              <a:t>Starts up a web server that listens for connections on port 3000. </a:t>
            </a:r>
          </a:p>
          <a:p>
            <a:r>
              <a:rPr lang="en-AU" sz="2000" dirty="0" smtClean="0"/>
              <a:t>Since this is in a main, we can run our app like this:</a:t>
            </a:r>
          </a:p>
          <a:p>
            <a:pPr lvl="1"/>
            <a:r>
              <a:rPr lang="en-AU" sz="2000" dirty="0" err="1">
                <a:latin typeface="Andale Mono"/>
                <a:cs typeface="Andale Mono"/>
              </a:rPr>
              <a:t>r</a:t>
            </a:r>
            <a:r>
              <a:rPr lang="en-AU" sz="2000" dirty="0" err="1" smtClean="0">
                <a:latin typeface="Andale Mono"/>
                <a:cs typeface="Andale Mono"/>
              </a:rPr>
              <a:t>unhaskell</a:t>
            </a:r>
            <a:r>
              <a:rPr lang="en-AU" sz="2000" dirty="0" smtClean="0">
                <a:latin typeface="Andale Mono"/>
                <a:cs typeface="Andale Mono"/>
              </a:rPr>
              <a:t> helloworld.0.hs</a:t>
            </a:r>
          </a:p>
          <a:p>
            <a:endParaRPr lang="en-AU" sz="2000" dirty="0" smtClean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(non-Debug) Warp is the preferred deployment solution.</a:t>
            </a:r>
          </a:p>
          <a:p>
            <a:r>
              <a:rPr lang="en-AU" sz="2000" dirty="0" smtClean="0">
                <a:cs typeface="Andale Mono"/>
              </a:rPr>
              <a:t>Some don’t even bother putting a frontend in front of it.</a:t>
            </a:r>
          </a:p>
          <a:p>
            <a:r>
              <a:rPr lang="en-AU" sz="2000" dirty="0" smtClean="0">
                <a:cs typeface="Andale Mono"/>
              </a:rPr>
              <a:t>Can deploy to fast CGI instead if you don’t trust warp</a:t>
            </a:r>
            <a:r>
              <a:rPr lang="en-AU" sz="2000" dirty="0" smtClean="0">
                <a:cs typeface="Andale Mono"/>
              </a:rPr>
              <a:t>.</a:t>
            </a:r>
          </a:p>
          <a:p>
            <a:r>
              <a:rPr lang="en-AU" sz="2000" dirty="0" smtClean="0">
                <a:cs typeface="Andale Mono"/>
              </a:rPr>
              <a:t>Warp is not part of </a:t>
            </a:r>
            <a:r>
              <a:rPr lang="en-AU" sz="2000" dirty="0" err="1" smtClean="0">
                <a:cs typeface="Andale Mono"/>
              </a:rPr>
              <a:t>yesod</a:t>
            </a:r>
            <a:r>
              <a:rPr lang="en-AU" sz="2000" dirty="0" smtClean="0">
                <a:cs typeface="Andale Mono"/>
              </a:rPr>
              <a:t>. Is a separate webserver in its own right.</a:t>
            </a:r>
            <a:endParaRPr lang="en-AU" sz="2000" dirty="0" smtClean="0">
              <a:cs typeface="Andale Mono"/>
            </a:endParaRPr>
          </a:p>
          <a:p>
            <a:endParaRPr lang="en-AU" sz="2000" dirty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Lets test it: </a:t>
            </a:r>
            <a:r>
              <a:rPr lang="en-AU" sz="2000" dirty="0" smtClean="0">
                <a:cs typeface="Andale Mono"/>
                <a:hlinkClick r:id="rId2"/>
              </a:rPr>
              <a:t>http://localhost:3000/</a:t>
            </a:r>
            <a:r>
              <a:rPr lang="en-AU" sz="2000" dirty="0" smtClean="0">
                <a:cs typeface="Andale Mono"/>
              </a:rPr>
              <a:t> </a:t>
            </a:r>
            <a:endParaRPr lang="en-AU" sz="20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4779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3157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 of this talk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Can’t cover everything about </a:t>
            </a:r>
            <a:r>
              <a:rPr lang="en-AU" dirty="0" err="1" smtClean="0"/>
              <a:t>yesod</a:t>
            </a:r>
            <a:r>
              <a:rPr lang="en-AU" dirty="0" smtClean="0"/>
              <a:t> in one talk.</a:t>
            </a:r>
            <a:endParaRPr lang="en-AU" dirty="0"/>
          </a:p>
          <a:p>
            <a:r>
              <a:rPr lang="en-AU" dirty="0" smtClean="0"/>
              <a:t>To give you a taste of type safe web dev.</a:t>
            </a:r>
          </a:p>
          <a:p>
            <a:r>
              <a:rPr lang="en-AU" dirty="0" smtClean="0"/>
              <a:t>To peek under the hood and get an understanding on how the type-safe parts work.</a:t>
            </a:r>
          </a:p>
          <a:p>
            <a:r>
              <a:rPr lang="en-AU" dirty="0" smtClean="0"/>
              <a:t>This taste test should help you figure out whether:</a:t>
            </a:r>
          </a:p>
          <a:p>
            <a:pPr lvl="1"/>
            <a:r>
              <a:rPr lang="en-AU" dirty="0" smtClean="0"/>
              <a:t>You love it and want to learn more. </a:t>
            </a:r>
          </a:p>
          <a:p>
            <a:pPr lvl="1"/>
            <a:r>
              <a:rPr lang="en-AU" dirty="0" smtClean="0"/>
              <a:t>You want to run away screaming (!!).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Jumping into the generated code to see how we get most of the Yesod type-safety for free.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mkYesod</a:t>
            </a:r>
            <a:r>
              <a:rPr lang="en-AU" dirty="0" smtClean="0"/>
              <a:t> &amp; </a:t>
            </a:r>
            <a:r>
              <a:rPr lang="en-AU" dirty="0" err="1" smtClean="0"/>
              <a:t>parseRoutes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05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10905"/>
            <a:ext cx="8153400" cy="3567327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parseRoutes</a:t>
            </a:r>
            <a:r>
              <a:rPr lang="en-US" sz="3400" dirty="0" smtClean="0"/>
              <a:t> is a QQ converts text to a route AST. There is also </a:t>
            </a:r>
            <a:r>
              <a:rPr lang="en-US" sz="3400" dirty="0" err="1" smtClean="0"/>
              <a:t>parseRoutesFile</a:t>
            </a:r>
            <a:r>
              <a:rPr lang="en-US" sz="3400" dirty="0" smtClean="0"/>
              <a:t> for reading from a txt file.</a:t>
            </a:r>
          </a:p>
          <a:p>
            <a:r>
              <a:rPr lang="en-US" sz="3400" dirty="0" err="1" smtClean="0"/>
              <a:t>mkYesod</a:t>
            </a:r>
            <a:r>
              <a:rPr lang="en-US" sz="3400" dirty="0" smtClean="0"/>
              <a:t> is where the magic happens. </a:t>
            </a:r>
            <a:r>
              <a:rPr lang="en-US" sz="1900" dirty="0" smtClean="0"/>
              <a:t>  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0279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Handler / Widget Type Aliases</a:t>
            </a:r>
            <a:endParaRPr lang="en-AU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57597"/>
            <a:ext cx="8153400" cy="240727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Generates </a:t>
            </a:r>
            <a:r>
              <a:rPr lang="en-US" sz="2800" dirty="0" smtClean="0"/>
              <a:t>handler &amp; widget </a:t>
            </a:r>
            <a:r>
              <a:rPr lang="en-US" sz="2800" dirty="0"/>
              <a:t>type aliases for your </a:t>
            </a:r>
            <a:r>
              <a:rPr lang="en-US" sz="2800" dirty="0" smtClean="0"/>
              <a:t>foundation data type.</a:t>
            </a:r>
            <a:endParaRPr lang="en-AU" dirty="0" smtClean="0"/>
          </a:p>
          <a:p>
            <a:r>
              <a:rPr lang="en-AU" sz="2800" dirty="0" smtClean="0"/>
              <a:t>Better than writing the full types everywhere.</a:t>
            </a:r>
          </a:p>
          <a:p>
            <a:r>
              <a:rPr lang="en-AU" sz="2800" dirty="0" smtClean="0"/>
              <a:t>Yesod has concept of </a:t>
            </a:r>
            <a:r>
              <a:rPr lang="en-AU" sz="2800" dirty="0" err="1" smtClean="0"/>
              <a:t>django</a:t>
            </a:r>
            <a:r>
              <a:rPr lang="en-AU" sz="2800" dirty="0" smtClean="0"/>
              <a:t>-like </a:t>
            </a:r>
            <a:r>
              <a:rPr lang="en-AU" sz="2800" dirty="0" err="1" smtClean="0"/>
              <a:t>subsites</a:t>
            </a:r>
            <a:r>
              <a:rPr lang="en-AU" sz="2800" dirty="0" smtClean="0"/>
              <a:t>. </a:t>
            </a:r>
          </a:p>
          <a:p>
            <a:r>
              <a:rPr lang="en-AU" sz="2800" dirty="0" smtClean="0"/>
              <a:t>For an admin </a:t>
            </a:r>
            <a:r>
              <a:rPr lang="en-AU" sz="2800" dirty="0" err="1" smtClean="0"/>
              <a:t>subsite</a:t>
            </a:r>
            <a:r>
              <a:rPr lang="en-AU" sz="2800" dirty="0" smtClean="0"/>
              <a:t>: </a:t>
            </a:r>
            <a:r>
              <a:rPr lang="en-AU" sz="2800" dirty="0" err="1" smtClean="0"/>
              <a:t>GHandler</a:t>
            </a:r>
            <a:r>
              <a:rPr lang="en-AU" sz="2800" dirty="0" smtClean="0"/>
              <a:t> </a:t>
            </a:r>
            <a:r>
              <a:rPr lang="en-AU" sz="2800" dirty="0" err="1" smtClean="0"/>
              <a:t>HelloWorld</a:t>
            </a:r>
            <a:r>
              <a:rPr lang="en-AU" sz="2800" dirty="0" smtClean="0"/>
              <a:t> Admin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7632"/>
            <a:ext cx="8153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(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)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72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RenderRoute</a:t>
            </a:r>
            <a:r>
              <a:rPr lang="en-AU" dirty="0" smtClean="0"/>
              <a:t> </a:t>
            </a:r>
            <a:r>
              <a:rPr lang="en-AU" dirty="0" err="1" smtClean="0"/>
              <a:t>HelloWorld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88336"/>
            <a:ext cx="8153400" cy="3107663"/>
          </a:xfrm>
        </p:spPr>
        <p:txBody>
          <a:bodyPr/>
          <a:lstStyle/>
          <a:p>
            <a:r>
              <a:rPr lang="en-AU" dirty="0" err="1" smtClean="0"/>
              <a:t>TypeFamilies</a:t>
            </a:r>
            <a:r>
              <a:rPr lang="en-AU" dirty="0" smtClean="0"/>
              <a:t> GHC extension allows data declaration inside type class.</a:t>
            </a:r>
          </a:p>
          <a:p>
            <a:r>
              <a:rPr lang="en-AU" dirty="0" smtClean="0"/>
              <a:t>Creates:</a:t>
            </a:r>
          </a:p>
          <a:p>
            <a:pPr lvl="1"/>
            <a:r>
              <a:rPr lang="en-AU" dirty="0" smtClean="0"/>
              <a:t>Constructors for our routes.</a:t>
            </a:r>
          </a:p>
          <a:p>
            <a:pPr lvl="1"/>
            <a:r>
              <a:rPr lang="en-AU" dirty="0" smtClean="0"/>
              <a:t>Function to change a route into a URL</a:t>
            </a:r>
          </a:p>
          <a:p>
            <a:r>
              <a:rPr lang="en-AU" dirty="0" smtClean="0"/>
              <a:t>More on why this is important later!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9616"/>
            <a:ext cx="80804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3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Yesod Dispatch: </a:t>
            </a:r>
            <a:r>
              <a:rPr lang="en-US" sz="3100" dirty="0" smtClean="0"/>
              <a:t>All of this code for one route!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73158"/>
            <a:ext cx="8153400" cy="4678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dispatch pieces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of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handler404 handler405 method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dispatch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toDispatch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       [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Yesod.Routes.Dispatch.Route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False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homeHomePieces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error </a:t>
            </a:r>
            <a:r>
              <a:rPr lang="en-US" sz="1200" dirty="0">
                <a:solidFill>
                  <a:srgbClr val="8100CA"/>
                </a:solidFill>
                <a:latin typeface="Monaco"/>
              </a:rPr>
              <a:t>"Invariant violated"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app handler405 method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lookup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method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yesodRunner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master sub (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handler405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fromList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213E3E"/>
                </a:solidFill>
                <a:latin typeface="Courier"/>
              </a:rPr>
              <a:t>                     [ ( ( pack </a:t>
            </a:r>
            <a:r>
              <a:rPr lang="nl-NL" sz="1200" dirty="0">
                <a:solidFill>
                  <a:srgbClr val="8100CA"/>
                </a:solidFill>
                <a:latin typeface="Monaco"/>
              </a:rPr>
              <a:t>"GET"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, (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chooseRep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getHomeR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) ]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283" y="1568877"/>
            <a:ext cx="8153400" cy="41089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Don’t read this. Just be glad that you don’t have to type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31138"/>
            <a:ext cx="8153400" cy="2864861"/>
          </a:xfrm>
        </p:spPr>
        <p:txBody>
          <a:bodyPr/>
          <a:lstStyle/>
          <a:p>
            <a:r>
              <a:rPr lang="en-AU" dirty="0" smtClean="0"/>
              <a:t>Takes the method and URI pieces and does this:</a:t>
            </a:r>
          </a:p>
          <a:p>
            <a:pPr lvl="1"/>
            <a:r>
              <a:rPr lang="en-AU" dirty="0" smtClean="0"/>
              <a:t>If the pieces aren’t [], return 404.</a:t>
            </a:r>
          </a:p>
          <a:p>
            <a:pPr lvl="1"/>
            <a:r>
              <a:rPr lang="en-AU" dirty="0" smtClean="0"/>
              <a:t>If the pieces are [] and the method isn’t GET, 405.</a:t>
            </a:r>
          </a:p>
          <a:p>
            <a:pPr lvl="1"/>
            <a:r>
              <a:rPr lang="en-AU" dirty="0" smtClean="0"/>
              <a:t>If the pieces are [], and the method is get: route to the </a:t>
            </a:r>
            <a:r>
              <a:rPr lang="en-AU" dirty="0" err="1" smtClean="0"/>
              <a:t>getHomeR</a:t>
            </a:r>
            <a:r>
              <a:rPr lang="en-AU" dirty="0" smtClean="0"/>
              <a:t> handler. 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52923"/>
            <a:ext cx="8153400" cy="1279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800" dirty="0" smtClean="0">
                <a:solidFill>
                  <a:srgbClr val="FF4B31"/>
                </a:solidFill>
                <a:latin typeface="Monaco"/>
              </a:rPr>
              <a:t>=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200" dirty="0" smtClean="0">
                <a:solidFill>
                  <a:srgbClr val="213E3E"/>
                </a:solidFill>
                <a:latin typeface="Courier"/>
              </a:rPr>
              <a:t>  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9602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where our type safe routes start to get interesting.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Parameterised 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13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9671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hello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name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{name}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772776"/>
            <a:ext cx="8153400" cy="296965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Routes can have dynamic pieces. </a:t>
            </a:r>
            <a:endParaRPr lang="en-AU" dirty="0"/>
          </a:p>
          <a:p>
            <a:r>
              <a:rPr lang="en-AU" dirty="0" smtClean="0"/>
              <a:t>Here we have given the piece type Text ( </a:t>
            </a:r>
            <a:r>
              <a:rPr lang="en-AU" dirty="0" err="1" smtClean="0"/>
              <a:t>Data.Text</a:t>
            </a:r>
            <a:r>
              <a:rPr lang="en-AU" dirty="0" smtClean="0"/>
              <a:t> )</a:t>
            </a:r>
          </a:p>
          <a:p>
            <a:r>
              <a:rPr lang="en-AU" dirty="0" smtClean="0"/>
              <a:t>That dynamic piece is passed into the handler function.</a:t>
            </a:r>
          </a:p>
          <a:p>
            <a:r>
              <a:rPr lang="en-AU" dirty="0" smtClean="0"/>
              <a:t>It is a compile error if your handler is missing that parameter or it is the wrong type.</a:t>
            </a:r>
          </a:p>
          <a:p>
            <a:r>
              <a:rPr lang="en-AU" dirty="0" smtClean="0"/>
              <a:t>#{ … } interpolates a string into the HTML ( but HTML escapes before doing so ).</a:t>
            </a:r>
          </a:p>
          <a:p>
            <a:r>
              <a:rPr lang="en-AU" dirty="0" smtClean="0"/>
              <a:t>Lets test this: </a:t>
            </a:r>
            <a:r>
              <a:rPr lang="en-AU" dirty="0" smtClean="0">
                <a:hlinkClick r:id="rId2"/>
              </a:rPr>
              <a:t>http://localhost:3001/hello/bfpg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</a:t>
            </a:r>
            <a:r>
              <a:rPr lang="en-AU" dirty="0" err="1" smtClean="0"/>
              <a:t>RenderRoute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91062"/>
            <a:ext cx="8153400" cy="3004938"/>
          </a:xfrm>
        </p:spPr>
        <p:txBody>
          <a:bodyPr>
            <a:normAutofit/>
          </a:bodyPr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constructor now has a Text argument. </a:t>
            </a:r>
          </a:p>
          <a:p>
            <a:r>
              <a:rPr lang="en-AU" dirty="0" err="1" smtClean="0"/>
              <a:t>renderRoute</a:t>
            </a:r>
            <a:r>
              <a:rPr lang="en-AU" dirty="0" smtClean="0"/>
              <a:t> has a funny </a:t>
            </a:r>
            <a:r>
              <a:rPr lang="en-AU" dirty="0" err="1" smtClean="0"/>
              <a:t>toPathPiece</a:t>
            </a:r>
            <a:r>
              <a:rPr lang="en-AU" dirty="0" smtClean="0"/>
              <a:t> in it.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787" y="1736971"/>
            <a:ext cx="877303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(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[pack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name],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Generated </a:t>
            </a:r>
            <a:r>
              <a:rPr lang="en-AU" dirty="0" err="1" smtClean="0"/>
              <a:t>YesodDispatch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97676"/>
            <a:ext cx="8153400" cy="3098323"/>
          </a:xfrm>
        </p:spPr>
        <p:txBody>
          <a:bodyPr/>
          <a:lstStyle/>
          <a:p>
            <a:r>
              <a:rPr lang="en-AU" dirty="0" smtClean="0"/>
              <a:t>A bit of the dispatch code that will return Nothing if x can’t be converted into the desired type. </a:t>
            </a:r>
          </a:p>
          <a:p>
            <a:r>
              <a:rPr lang="en-AU" dirty="0" smtClean="0"/>
              <a:t>A return of nothing will cause a 404.</a:t>
            </a:r>
          </a:p>
          <a:p>
            <a:r>
              <a:rPr lang="en-AU" dirty="0" smtClean="0"/>
              <a:t>This snippet doesn’t care about the first piece since it wont get to here unless the first piece was “hello”.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746309"/>
            <a:ext cx="81533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handleHelloPieces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x ]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x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handleHelloMethods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310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80338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Introduction to generated handler / route code.</a:t>
            </a:r>
          </a:p>
          <a:p>
            <a:r>
              <a:rPr lang="en-US" dirty="0" smtClean="0"/>
              <a:t>Break for pizza </a:t>
            </a:r>
          </a:p>
          <a:p>
            <a:r>
              <a:rPr lang="en-US" dirty="0" smtClean="0"/>
              <a:t>Exploration of a bigger app ( with forms and DB )</a:t>
            </a:r>
          </a:p>
          <a:p>
            <a:r>
              <a:rPr lang="en-US" dirty="0" smtClean="0"/>
              <a:t>Demo of type-safety when refactoring our bigger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8146" y="1600199"/>
            <a:ext cx="8590738" cy="4958443"/>
          </a:xfrm>
        </p:spPr>
        <p:txBody>
          <a:bodyPr>
            <a:normAutofit fontScale="47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 smtClean="0"/>
              <a:t>PathPiece</a:t>
            </a:r>
            <a:endParaRPr lang="en-AU" sz="3800" dirty="0" smtClean="0"/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class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	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Integer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’</a:t>
            </a:r>
            <a:endParaRPr lang="en-AU" sz="3800" dirty="0" smtClean="0"/>
          </a:p>
          <a:p>
            <a:pPr marL="0" indent="0">
              <a:buNone/>
            </a:pPr>
            <a:endParaRPr lang="en-AU" sz="4200" dirty="0" smtClean="0">
              <a:latin typeface="Andale Mono"/>
              <a:cs typeface="Andale Mono"/>
            </a:endParaRPr>
          </a:p>
          <a:p>
            <a:r>
              <a:rPr lang="en-AU" sz="4200" dirty="0" smtClean="0">
                <a:cs typeface="Andale Mono"/>
              </a:rPr>
              <a:t>Anything that has a </a:t>
            </a:r>
            <a:r>
              <a:rPr lang="en-AU" sz="4200" dirty="0" err="1" smtClean="0">
                <a:cs typeface="Andale Mono"/>
              </a:rPr>
              <a:t>PathPiece</a:t>
            </a:r>
            <a:r>
              <a:rPr lang="en-AU" sz="4200" dirty="0" smtClean="0">
                <a:cs typeface="Andale Mono"/>
              </a:rPr>
              <a:t> instance can be a validated , type-safe part of a URL.</a:t>
            </a:r>
          </a:p>
          <a:p>
            <a:r>
              <a:rPr lang="en-AU" sz="4200" dirty="0" smtClean="0">
                <a:cs typeface="Andale Mono"/>
              </a:rPr>
              <a:t>Ad hoc polymorphism allows us to create </a:t>
            </a:r>
            <a:r>
              <a:rPr lang="en-AU" sz="4200" dirty="0" err="1" smtClean="0">
                <a:cs typeface="Andale Mono"/>
              </a:rPr>
              <a:t>PathPieces</a:t>
            </a:r>
            <a:r>
              <a:rPr lang="en-AU" sz="4200" dirty="0" smtClean="0">
                <a:cs typeface="Andale Mono"/>
              </a:rPr>
              <a:t> of any type ( Dates, </a:t>
            </a:r>
            <a:r>
              <a:rPr lang="en-AU" sz="4200" dirty="0" err="1" smtClean="0">
                <a:cs typeface="Andale Mono"/>
              </a:rPr>
              <a:t>Enums</a:t>
            </a:r>
            <a:r>
              <a:rPr lang="en-AU" sz="4200" dirty="0" smtClean="0">
                <a:cs typeface="Andale Mono"/>
              </a:rPr>
              <a:t> , </a:t>
            </a:r>
            <a:r>
              <a:rPr lang="en-AU" sz="4200" dirty="0" err="1" smtClean="0">
                <a:cs typeface="Andale Mono"/>
              </a:rPr>
              <a:t>Etc</a:t>
            </a:r>
            <a:r>
              <a:rPr lang="en-AU" sz="4200" dirty="0" smtClean="0">
                <a:cs typeface="Andale Mono"/>
              </a:rPr>
              <a:t> ).</a:t>
            </a:r>
            <a:endParaRPr lang="en-AU" sz="4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Does anyone have any questions while we wait for pizza?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Pizza Break!!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6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 to our ‘larger scale’ app and the Yesod code that we need to write to make it happen.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76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first, a demo!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An app to create and show notes.</a:t>
            </a:r>
          </a:p>
          <a:p>
            <a:r>
              <a:rPr lang="en-AU" dirty="0" smtClean="0"/>
              <a:t>Lets see it in action: </a:t>
            </a:r>
            <a:r>
              <a:rPr lang="en-AU" dirty="0" smtClean="0">
                <a:hlinkClick r:id="rId2"/>
              </a:rPr>
              <a:t>http://localhost:3002/notes</a:t>
            </a:r>
            <a:r>
              <a:rPr lang="en-AU" dirty="0" smtClean="0"/>
              <a:t> </a:t>
            </a:r>
          </a:p>
          <a:p>
            <a:r>
              <a:rPr lang="en-AU" dirty="0" smtClean="0"/>
              <a:t>Now we’re going to go through the interesting bits of code that make this happen.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7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our foundation data type!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6093" y="1600200"/>
            <a:ext cx="8740142" cy="30877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D79310"/>
                </a:solidFill>
                <a:latin typeface="Monaco"/>
              </a:rPr>
              <a:t>Connection 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-- Use a connection pool in prod,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plz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.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sz="1800" dirty="0"/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YesodPersistBackend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SqlPersist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do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conn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getYesod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conn 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687954"/>
            <a:ext cx="8153400" cy="18770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r</a:t>
            </a:r>
            <a:r>
              <a:rPr lang="en-AU" dirty="0" err="1" smtClean="0"/>
              <a:t>unDB</a:t>
            </a:r>
            <a:r>
              <a:rPr lang="en-AU" dirty="0" smtClean="0"/>
              <a:t> happens inside a handler, so can “</a:t>
            </a:r>
            <a:r>
              <a:rPr lang="en-AU" dirty="0" err="1" smtClean="0"/>
              <a:t>getYesod</a:t>
            </a:r>
            <a:r>
              <a:rPr lang="en-AU" dirty="0" smtClean="0"/>
              <a:t>”</a:t>
            </a:r>
          </a:p>
          <a:p>
            <a:r>
              <a:rPr lang="en-AU" dirty="0" err="1" smtClean="0"/>
              <a:t>runDB</a:t>
            </a:r>
            <a:r>
              <a:rPr lang="en-AU" dirty="0" smtClean="0"/>
              <a:t> is much handier than extracting the connection every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Model /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3707407"/>
            <a:ext cx="8880929" cy="3078022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Pretty simple and declarative due to </a:t>
            </a:r>
            <a:r>
              <a:rPr lang="en-AU" sz="2400" dirty="0" err="1" smtClean="0">
                <a:cs typeface="Andale Mono"/>
              </a:rPr>
              <a:t>metaprogramming</a:t>
            </a:r>
            <a:r>
              <a:rPr lang="en-AU" sz="2400" dirty="0" smtClean="0">
                <a:cs typeface="Andale Mono"/>
              </a:rPr>
              <a:t>.</a:t>
            </a:r>
          </a:p>
          <a:p>
            <a:r>
              <a:rPr lang="en-AU" sz="2400" dirty="0" smtClean="0">
                <a:cs typeface="Andale Mono"/>
              </a:rPr>
              <a:t>Creates a Note </a:t>
            </a:r>
            <a:r>
              <a:rPr lang="en-AU" sz="2400" dirty="0" err="1" smtClean="0">
                <a:cs typeface="Andale Mono"/>
              </a:rPr>
              <a:t>datatype</a:t>
            </a:r>
            <a:r>
              <a:rPr lang="en-AU" sz="2400" dirty="0" smtClean="0">
                <a:cs typeface="Andale Mono"/>
              </a:rPr>
              <a:t> with record </a:t>
            </a:r>
            <a:r>
              <a:rPr lang="en-AU" sz="2400" dirty="0" err="1" smtClean="0">
                <a:cs typeface="Andale Mono"/>
              </a:rPr>
              <a:t>accessors</a:t>
            </a:r>
            <a:r>
              <a:rPr lang="en-AU" sz="2400" dirty="0">
                <a:cs typeface="Andale Mono"/>
              </a:rPr>
              <a:t> </a:t>
            </a:r>
            <a:r>
              <a:rPr lang="en-AU" sz="2400" dirty="0" smtClean="0">
                <a:cs typeface="Andale Mono"/>
              </a:rPr>
              <a:t>using </a:t>
            </a:r>
            <a:r>
              <a:rPr lang="en-AU" sz="2400" dirty="0" err="1" smtClean="0">
                <a:cs typeface="Andale Mono"/>
              </a:rPr>
              <a:t>tabel</a:t>
            </a:r>
            <a:r>
              <a:rPr lang="en-AU" sz="2400" dirty="0" smtClean="0">
                <a:cs typeface="Andale Mono"/>
              </a:rPr>
              <a:t> and column name (e.g. </a:t>
            </a:r>
            <a:r>
              <a:rPr lang="en-AU" sz="2400" dirty="0" err="1" smtClean="0">
                <a:cs typeface="Andale Mono"/>
              </a:rPr>
              <a:t>noteDate</a:t>
            </a:r>
            <a:r>
              <a:rPr lang="en-AU" sz="2400" dirty="0" smtClean="0">
                <a:cs typeface="Andale Mono"/>
              </a:rPr>
              <a:t> grabs the date out of a Note ).</a:t>
            </a:r>
          </a:p>
          <a:p>
            <a:r>
              <a:rPr lang="en-AU" sz="2400" dirty="0" smtClean="0">
                <a:cs typeface="Andale Mono"/>
              </a:rPr>
              <a:t> Automatically generates a </a:t>
            </a:r>
            <a:r>
              <a:rPr lang="en-AU" sz="2400" dirty="0" err="1" smtClean="0">
                <a:cs typeface="Andale Mono"/>
              </a:rPr>
              <a:t>NoteId</a:t>
            </a:r>
            <a:r>
              <a:rPr lang="en-AU" sz="2400" dirty="0" smtClean="0">
                <a:cs typeface="Andale Mono"/>
              </a:rPr>
              <a:t> column. Field is of type </a:t>
            </a:r>
            <a:r>
              <a:rPr lang="en-AU" sz="2400" dirty="0" err="1" smtClean="0">
                <a:cs typeface="Andale Mono"/>
              </a:rPr>
              <a:t>NoteId</a:t>
            </a:r>
            <a:endParaRPr lang="en-AU" sz="2400" dirty="0" smtClean="0">
              <a:cs typeface="Andale Mono"/>
            </a:endParaRPr>
          </a:p>
          <a:p>
            <a:r>
              <a:rPr lang="en-AU" sz="2400" dirty="0" smtClean="0">
                <a:cs typeface="Andale Mono"/>
              </a:rPr>
              <a:t>Maybe marker makes date </a:t>
            </a:r>
            <a:r>
              <a:rPr lang="en-AU" sz="2400" dirty="0" err="1" smtClean="0">
                <a:cs typeface="Andale Mono"/>
              </a:rPr>
              <a:t>nullable</a:t>
            </a:r>
            <a:r>
              <a:rPr lang="en-AU" sz="2400" dirty="0" smtClean="0">
                <a:cs typeface="Andale Mono"/>
              </a:rPr>
              <a:t> in the DB and the data type a </a:t>
            </a:r>
            <a:r>
              <a:rPr lang="en-AU" sz="2400" dirty="0" err="1" smtClean="0">
                <a:cs typeface="Andale Mono"/>
              </a:rPr>
              <a:t>Data.Maybe</a:t>
            </a:r>
            <a:r>
              <a:rPr lang="en-AU" sz="2400" dirty="0" smtClean="0">
                <a:cs typeface="Andale Mono"/>
              </a:rPr>
              <a:t> Day instead of just Day.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91" y="1690278"/>
            <a:ext cx="8911551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share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mkPersist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sqlSettings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mkMigrate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migrateAll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 [persist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title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date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body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Textarea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55264"/>
            <a:ext cx="8153400" cy="2640735"/>
          </a:xfrm>
        </p:spPr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autogenerated</a:t>
            </a:r>
            <a:r>
              <a:rPr lang="en-AU" dirty="0" smtClean="0"/>
              <a:t> </a:t>
            </a:r>
            <a:r>
              <a:rPr lang="en-AU" dirty="0" err="1" smtClean="0"/>
              <a:t>NoteId</a:t>
            </a:r>
            <a:r>
              <a:rPr lang="en-AU" dirty="0" smtClean="0"/>
              <a:t> has a </a:t>
            </a:r>
            <a:r>
              <a:rPr lang="en-AU" dirty="0" err="1" smtClean="0"/>
              <a:t>PathPiece</a:t>
            </a:r>
            <a:r>
              <a:rPr lang="en-AU" dirty="0" smtClean="0"/>
              <a:t> instance generated by the “share” TH function.</a:t>
            </a:r>
          </a:p>
          <a:p>
            <a:r>
              <a:rPr lang="en-AU" dirty="0" smtClean="0"/>
              <a:t>Since we can only look for Notes with a </a:t>
            </a:r>
            <a:r>
              <a:rPr lang="en-AU" dirty="0" err="1" smtClean="0"/>
              <a:t>NoteId</a:t>
            </a:r>
            <a:r>
              <a:rPr lang="en-AU" dirty="0" smtClean="0"/>
              <a:t>, we can’t accidentally load a User with the id that gets passed into our hander.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93002"/>
            <a:ext cx="8153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POST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Creation 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3586004"/>
            <a:ext cx="8763000" cy="3054281"/>
          </a:xfrm>
        </p:spPr>
        <p:txBody>
          <a:bodyPr>
            <a:noAutofit/>
          </a:bodyPr>
          <a:lstStyle/>
          <a:p>
            <a:r>
              <a:rPr lang="en-AU" sz="2000" dirty="0" smtClean="0">
                <a:cs typeface="Andale Mono"/>
              </a:rPr>
              <a:t>A form that has all the information it needs to:</a:t>
            </a:r>
          </a:p>
          <a:p>
            <a:pPr lvl="1"/>
            <a:r>
              <a:rPr lang="en-AU" sz="1700" dirty="0" smtClean="0">
                <a:cs typeface="Andale Mono"/>
              </a:rPr>
              <a:t>Generate a widget with the form HTML, JS and CSS inside.</a:t>
            </a:r>
          </a:p>
          <a:p>
            <a:pPr lvl="1"/>
            <a:r>
              <a:rPr lang="en-AU" sz="1700" dirty="0" smtClean="0">
                <a:cs typeface="Andale Mono"/>
              </a:rPr>
              <a:t>Process the form inputs that were posted back and give us a validation error or a fully constructed note.</a:t>
            </a:r>
          </a:p>
          <a:p>
            <a:r>
              <a:rPr lang="en-AU" sz="2000" dirty="0" smtClean="0">
                <a:cs typeface="Andale Mono"/>
              </a:rPr>
              <a:t>Note that the form fields are strongly typed. It would be a type error:</a:t>
            </a:r>
          </a:p>
          <a:p>
            <a:pPr lvl="1"/>
            <a:r>
              <a:rPr lang="en-AU" sz="1700" dirty="0" smtClean="0">
                <a:cs typeface="Andale Mono"/>
              </a:rPr>
              <a:t>To specify the </a:t>
            </a:r>
            <a:r>
              <a:rPr lang="en-AU" sz="1700" dirty="0" err="1" smtClean="0">
                <a:cs typeface="Andale Mono"/>
              </a:rPr>
              <a:t>dueDateField</a:t>
            </a:r>
            <a:r>
              <a:rPr lang="en-AU" sz="1700" dirty="0" smtClean="0">
                <a:cs typeface="Andale Mono"/>
              </a:rPr>
              <a:t> for the Title or Body fields. </a:t>
            </a:r>
          </a:p>
          <a:p>
            <a:pPr lvl="1"/>
            <a:r>
              <a:rPr lang="en-AU" sz="1700" dirty="0" smtClean="0">
                <a:cs typeface="Andale Mono"/>
              </a:rPr>
              <a:t>To give something other than a Day as the default value for the date field.</a:t>
            </a:r>
          </a:p>
          <a:p>
            <a:r>
              <a:rPr lang="en-AU" sz="2000" dirty="0" smtClean="0">
                <a:cs typeface="Andale Mono"/>
              </a:rPr>
              <a:t>Types are really giving us a big win here.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794" y="1708955"/>
            <a:ext cx="8495253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createNoteForm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renderDivs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&lt;$&gt;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"Title"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aopt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"Date"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 ) 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textareaField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"Body"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jqueryDayField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 /notes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3124"/>
            <a:ext cx="8153400" cy="2892876"/>
          </a:xfrm>
        </p:spPr>
        <p:txBody>
          <a:bodyPr>
            <a:normAutofit/>
          </a:bodyPr>
          <a:lstStyle/>
          <a:p>
            <a:r>
              <a:rPr lang="en-AU" dirty="0" smtClean="0"/>
              <a:t>Get the current time in IO</a:t>
            </a:r>
          </a:p>
          <a:p>
            <a:r>
              <a:rPr lang="en-AU" dirty="0" smtClean="0"/>
              <a:t>Generate the widget for the form</a:t>
            </a:r>
          </a:p>
          <a:p>
            <a:r>
              <a:rPr lang="en-AU" dirty="0" smtClean="0"/>
              <a:t>Pass it to </a:t>
            </a:r>
            <a:r>
              <a:rPr lang="en-AU" dirty="0" err="1" smtClean="0"/>
              <a:t>showCreateForm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6755" y="1699616"/>
            <a:ext cx="87767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(widget,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generateFormPost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Displaying our form ( and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4940095"/>
            <a:ext cx="8890000" cy="1761897"/>
          </a:xfrm>
        </p:spPr>
        <p:txBody>
          <a:bodyPr>
            <a:noAutofit/>
          </a:bodyPr>
          <a:lstStyle/>
          <a:p>
            <a:r>
              <a:rPr lang="en-AU" sz="1800" dirty="0" smtClean="0">
                <a:cs typeface="Andale Mono"/>
              </a:rPr>
              <a:t>Note optional closing tags. Format adheres to </a:t>
            </a:r>
            <a:r>
              <a:rPr lang="en-AU" sz="1800" dirty="0" err="1" smtClean="0">
                <a:cs typeface="Andale Mono"/>
              </a:rPr>
              <a:t>haskell</a:t>
            </a:r>
            <a:r>
              <a:rPr lang="en-AU" sz="1800" dirty="0" smtClean="0">
                <a:cs typeface="Andale Mono"/>
              </a:rPr>
              <a:t> offside indentation rule.</a:t>
            </a:r>
          </a:p>
          <a:p>
            <a:r>
              <a:rPr lang="en-AU" sz="1800" dirty="0" smtClean="0">
                <a:cs typeface="Andale Mono"/>
              </a:rPr>
              <a:t>@{ … } will make a URL to any Route. Note that we had to supply the id to make a </a:t>
            </a:r>
            <a:r>
              <a:rPr lang="en-AU" sz="1800" dirty="0" err="1" smtClean="0">
                <a:cs typeface="Andale Mono"/>
              </a:rPr>
              <a:t>NoteR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^{ … } composes a widget into this one, including merging CSS and JS. </a:t>
            </a:r>
          </a:p>
          <a:p>
            <a:r>
              <a:rPr lang="en-AU" sz="1800" dirty="0" smtClean="0">
                <a:cs typeface="Andale Mono"/>
              </a:rPr>
              <a:t>The generated forms are designed to be composed, so they don’t add a form element or submit button. </a:t>
            </a:r>
            <a:endParaRPr lang="en-AU" sz="18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457" y="1680940"/>
            <a:ext cx="850459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 smtClean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>
                <a:solidFill>
                  <a:srgbClr val="213E3E"/>
                </a:solidFill>
                <a:latin typeface="Courier"/>
              </a:rPr>
              <a:t>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Note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form method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post action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=@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^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{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widget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}</a:t>
            </a: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input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 </a:t>
            </a:r>
            <a:r>
              <a:rPr lang="pl-PL" dirty="0" err="1">
                <a:solidFill>
                  <a:srgbClr val="007EFF"/>
                </a:solidFill>
                <a:latin typeface="Monaco"/>
              </a:rPr>
              <a:t>type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=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submit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Yesod 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endParaRPr lang="en-US" dirty="0" smtClean="0"/>
          </a:p>
          <a:p>
            <a:r>
              <a:rPr lang="en-US" dirty="0" smtClean="0"/>
              <a:t>Has grown a long way over the past 3 years.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the form POST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5271535"/>
            <a:ext cx="8899072" cy="1495750"/>
          </a:xfrm>
        </p:spPr>
        <p:txBody>
          <a:bodyPr>
            <a:normAutofit/>
          </a:bodyPr>
          <a:lstStyle/>
          <a:p>
            <a:r>
              <a:rPr lang="en-AU" sz="2000" dirty="0" err="1" smtClean="0">
                <a:cs typeface="Andale Mono"/>
              </a:rPr>
              <a:t>FormSuccess</a:t>
            </a:r>
            <a:r>
              <a:rPr lang="en-AU" sz="2000" dirty="0" smtClean="0">
                <a:cs typeface="Andale Mono"/>
              </a:rPr>
              <a:t> yields a constructed note, which is easily inserted. We then redirect to the note.</a:t>
            </a:r>
          </a:p>
          <a:p>
            <a:r>
              <a:rPr lang="en-AU" sz="2000" dirty="0" smtClean="0">
                <a:cs typeface="Andale Mono"/>
              </a:rPr>
              <a:t>Failed form means that there are error messages against the bad fields in the widget.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857" y="1578216"/>
            <a:ext cx="865719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((result, widget),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runFormPost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result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FormSuccess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Showing a Note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18693"/>
            <a:ext cx="8153400" cy="1549449"/>
          </a:xfrm>
        </p:spPr>
        <p:txBody>
          <a:bodyPr>
            <a:normAutofit/>
          </a:bodyPr>
          <a:lstStyle/>
          <a:p>
            <a:r>
              <a:rPr lang="en-AU" dirty="0" smtClean="0">
                <a:cs typeface="Andale Mono"/>
              </a:rPr>
              <a:t>Returning a 404 if the note doesn’t exist is easy!</a:t>
            </a:r>
          </a:p>
          <a:p>
            <a:r>
              <a:rPr lang="en-AU" dirty="0" smtClean="0">
                <a:cs typeface="Andale Mono"/>
              </a:rPr>
              <a:t>Note that we have to convert the day into a string.</a:t>
            </a:r>
            <a:endParaRPr lang="en-AU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15570"/>
            <a:ext cx="8153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get id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notFound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title date body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 title }</a:t>
            </a:r>
          </a:p>
          <a:p>
            <a:r>
              <a:rPr lang="tr-TR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$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maybe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d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date</a:t>
            </a:r>
            <a:endParaRPr lang="tr-TR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\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dated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: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 show d } )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p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{ body }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|</a:t>
            </a:r>
            <a:r>
              <a:rPr lang="cs-CZ" dirty="0" smtClean="0">
                <a:solidFill>
                  <a:srgbClr val="213E3E"/>
                </a:solidFill>
                <a:latin typeface="Courier"/>
              </a:rPr>
              <a:t>]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Last little-but-important bits.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45150"/>
            <a:ext cx="8153400" cy="1650849"/>
          </a:xfrm>
        </p:spPr>
        <p:txBody>
          <a:bodyPr>
            <a:normAutofit/>
          </a:bodyPr>
          <a:lstStyle/>
          <a:p>
            <a:r>
              <a:rPr lang="en-AU" dirty="0" smtClean="0"/>
              <a:t>Create an in memory </a:t>
            </a:r>
            <a:r>
              <a:rPr lang="en-AU" dirty="0" err="1" smtClean="0"/>
              <a:t>sqlite</a:t>
            </a:r>
            <a:r>
              <a:rPr lang="en-AU" dirty="0" smtClean="0"/>
              <a:t> DB</a:t>
            </a:r>
          </a:p>
          <a:p>
            <a:r>
              <a:rPr lang="en-AU" dirty="0" smtClean="0"/>
              <a:t>Get persistent to setup the schema for us on </a:t>
            </a:r>
            <a:r>
              <a:rPr lang="en-AU" dirty="0" err="1" smtClean="0"/>
              <a:t>startup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5630" y="1793002"/>
            <a:ext cx="814041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withSqliteConn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":memory:"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run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FF4B31"/>
                </a:solidFill>
                <a:latin typeface="Monaco"/>
              </a:rPr>
              <a:t>=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007EFF"/>
                </a:solidFill>
                <a:latin typeface="Monaco"/>
              </a:rPr>
              <a:t>do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(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runMigration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migrateAll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)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endParaRPr lang="fr-FR" dirty="0">
              <a:solidFill>
                <a:srgbClr val="213E3E"/>
              </a:solidFill>
              <a:latin typeface="Courier"/>
            </a:endParaRP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smtClean="0">
                <a:solidFill>
                  <a:srgbClr val="213E3E"/>
                </a:solidFill>
                <a:latin typeface="Courier"/>
              </a:rPr>
              <a:t>3002 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(</a:t>
            </a:r>
            <a:r>
              <a:rPr lang="fr-FR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exploration of the expanded </a:t>
            </a:r>
            <a:r>
              <a:rPr lang="en-AU" dirty="0" err="1" smtClean="0"/>
              <a:t>whamlet</a:t>
            </a:r>
            <a:r>
              <a:rPr lang="en-AU" dirty="0" smtClean="0"/>
              <a:t> QQ so that we can get an idea of the type safety with regard to safely escaped text.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 for </a:t>
            </a:r>
            <a:r>
              <a:rPr lang="en-AU" dirty="0" err="1" smtClean="0"/>
              <a:t>notes.hs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QQ Expansion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917" y="1511599"/>
            <a:ext cx="8998779" cy="464128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i="1" dirty="0" err="1">
                <a:solidFill>
                  <a:srgbClr val="000079"/>
                </a:solidFill>
                <a:latin typeface="Andale Mono"/>
                <a:cs typeface="Andale Mono"/>
              </a:rPr>
              <a:t>showCreateNoteForm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widget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encType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=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endParaRPr lang="en-AU" sz="1600" i="1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notes 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&lt;-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runDB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selectList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[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Asc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 err="1">
                <a:solidFill>
                  <a:srgbClr val="D79310"/>
                </a:solidFill>
                <a:latin typeface="Andale Mono"/>
                <a:cs typeface="Andale Mono"/>
              </a:rPr>
              <a:t>NoteTitle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 </a:t>
            </a:r>
            <a:r>
              <a:rPr lang="en-AU" sz="1600" i="1" dirty="0" err="1">
                <a:solidFill>
                  <a:srgbClr val="213E3E"/>
                </a:solidFill>
                <a:latin typeface="Andale Mono"/>
                <a:cs typeface="Andale Mono"/>
              </a:rPr>
              <a:t>defaultLayout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600" i="1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AU" sz="1600" i="1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( 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"&lt;h1&gt;Notes&lt;/h1&gt;&lt;</a:t>
            </a:r>
            <a:r>
              <a:rPr lang="en-AU" sz="1800" dirty="0" err="1">
                <a:solidFill>
                  <a:srgbClr val="8100CA"/>
                </a:solidFill>
                <a:latin typeface="Andale Mono"/>
                <a:cs typeface="Andale Mono"/>
              </a:rPr>
              <a:t>ul</a:t>
            </a:r>
            <a:r>
              <a:rPr lang="en-AU" sz="1800" dirty="0">
                <a:solidFill>
                  <a:srgbClr val="8100CA"/>
                </a:solidFill>
                <a:latin typeface="Andale Mono"/>
                <a:cs typeface="Andale Mono"/>
              </a:rPr>
              <a:t>&gt;"</a:t>
            </a:r>
            <a:endParaRPr lang="en-AU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    </a:t>
            </a:r>
            <a:r>
              <a:rPr lang="en-AU" sz="1800" dirty="0" err="1">
                <a:solidFill>
                  <a:srgbClr val="D79310"/>
                </a:solidFill>
                <a:latin typeface="Andale Mono"/>
                <a:cs typeface="Andale Mono"/>
              </a:rPr>
              <a:t>Data.Foldable</a:t>
            </a:r>
            <a:r>
              <a:rPr lang="en-AU" sz="1800" dirty="0" err="1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AU" sz="1800" dirty="0" err="1">
                <a:solidFill>
                  <a:srgbClr val="213E3E"/>
                </a:solidFill>
                <a:latin typeface="Andale Mono"/>
                <a:cs typeface="Andale Mono"/>
              </a:rPr>
              <a:t>mapM</a:t>
            </a:r>
            <a:r>
              <a:rPr lang="en-AU" sz="1800" dirty="0">
                <a:solidFill>
                  <a:srgbClr val="213E3E"/>
                </a:solidFill>
                <a:latin typeface="Andale Mono"/>
                <a:cs typeface="Andale Mono"/>
              </a:rPr>
              <a:t>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(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>
                <a:solidFill>
                  <a:srgbClr val="D79310"/>
                </a:solidFill>
                <a:latin typeface="Andale Mono"/>
                <a:cs typeface="Andale Mono"/>
              </a:rPr>
              <a:t>Entity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id note )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007EFF"/>
                </a:solidFill>
                <a:latin typeface="Andale Mono"/>
                <a:cs typeface="Andale Mono"/>
              </a:rPr>
              <a:t>do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"&lt;li&gt;&lt;a </a:t>
            </a:r>
            <a:r>
              <a:rPr lang="en-US" sz="1800" dirty="0" err="1">
                <a:solidFill>
                  <a:srgbClr val="8100CA"/>
                </a:solidFill>
                <a:latin typeface="Andale Mono"/>
                <a:cs typeface="Andale Mono"/>
              </a:rPr>
              <a:t>href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=\""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((lift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getUrlRenderParams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&gt;</a:t>
            </a:r>
            <a:r>
              <a:rPr lang="en-US" sz="1800" dirty="0" smtClean="0">
                <a:solidFill>
                  <a:srgbClr val="FF4B31"/>
                </a:solidFill>
                <a:latin typeface="Andale Mono"/>
                <a:cs typeface="Andale Mono"/>
              </a:rPr>
              <a:t>=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\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-&gt;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endParaRPr lang="de-DE" sz="1800" dirty="0" smtClean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          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 smtClean="0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urender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D79310"/>
                </a:solidFill>
                <a:latin typeface="Andale Mono"/>
                <a:cs typeface="Andale Mono"/>
              </a:rPr>
              <a:t>NoteR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id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 </a:t>
            </a:r>
            <a:r>
              <a:rPr lang="de-DE" sz="1800" dirty="0">
                <a:solidFill>
                  <a:srgbClr val="D79310"/>
                </a:solidFill>
                <a:latin typeface="Andale Mono"/>
                <a:cs typeface="Andale Mono"/>
              </a:rPr>
              <a:t>[]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))))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de-DE" sz="1800" dirty="0">
                <a:solidFill>
                  <a:srgbClr val="8100CA"/>
                </a:solidFill>
                <a:latin typeface="Andale Mono"/>
                <a:cs typeface="Andale Mono"/>
              </a:rPr>
              <a:t>"\"&gt;"</a:t>
            </a:r>
            <a:endParaRPr lang="de-DE" sz="1800" dirty="0">
              <a:solidFill>
                <a:srgbClr val="213E3E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toHtml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noteTitle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de-DE" sz="1800" dirty="0" err="1">
                <a:solidFill>
                  <a:srgbClr val="213E3E"/>
                </a:solidFill>
                <a:latin typeface="Andale Mono"/>
                <a:cs typeface="Andale Mono"/>
              </a:rPr>
              <a:t>note</a:t>
            </a:r>
            <a:r>
              <a:rPr lang="de-DE" sz="1800" dirty="0">
                <a:solidFill>
                  <a:srgbClr val="213E3E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    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toWidget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$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(</a:t>
            </a:r>
            <a:r>
              <a:rPr lang="en-US" sz="1800" dirty="0" err="1">
                <a:solidFill>
                  <a:srgbClr val="213E3E"/>
                </a:solidFill>
                <a:latin typeface="Andale Mono"/>
                <a:cs typeface="Andale Mono"/>
              </a:rPr>
              <a:t>preEscapedText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Andale Mono"/>
                <a:cs typeface="Andale Mono"/>
              </a:rPr>
              <a:t>.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pack) </a:t>
            </a:r>
            <a:r>
              <a:rPr lang="en-US" sz="1800" dirty="0">
                <a:solidFill>
                  <a:srgbClr val="8100CA"/>
                </a:solidFill>
                <a:latin typeface="Andale Mono"/>
                <a:cs typeface="Andale Mono"/>
              </a:rPr>
              <a:t>"&lt;/a&gt;&lt;/li&gt;"</a:t>
            </a: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13E3E"/>
                </a:solidFill>
                <a:latin typeface="Andale Mono"/>
                <a:cs typeface="Andale Mono"/>
              </a:rPr>
              <a:t>      </a:t>
            </a:r>
            <a:r>
              <a:rPr lang="en-US" sz="1800" dirty="0" smtClean="0">
                <a:solidFill>
                  <a:srgbClr val="213E3E"/>
                </a:solidFill>
                <a:latin typeface="Andale Mono"/>
                <a:cs typeface="Andale Mono"/>
              </a:rPr>
              <a:t>notes</a:t>
            </a:r>
            <a:endParaRPr lang="en-US" sz="1800" dirty="0">
              <a:solidFill>
                <a:srgbClr val="213E3E"/>
              </a:solidFill>
              <a:latin typeface="Andale Mono"/>
              <a:cs typeface="Andale Mon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17" y="6271015"/>
            <a:ext cx="8853144" cy="46269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100" dirty="0" smtClean="0">
                <a:cs typeface="Andale Mono"/>
              </a:rPr>
              <a:t>This is just the part that printed our list of note links! 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7786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Code is pretty messy. Glad that we don’t have to write it. </a:t>
            </a:r>
          </a:p>
          <a:p>
            <a:r>
              <a:rPr lang="en-AU" sz="2400" dirty="0" smtClean="0">
                <a:cs typeface="Andale Mono"/>
              </a:rPr>
              <a:t>What is it giving us? Lets look into the different patterns of generated code to see.</a:t>
            </a:r>
          </a:p>
          <a:p>
            <a:r>
              <a:rPr lang="en-AU" sz="2400" dirty="0" smtClean="0">
                <a:cs typeface="Andale Mono"/>
              </a:rPr>
              <a:t>Four main patterns in the code generation:</a:t>
            </a:r>
          </a:p>
          <a:p>
            <a:pPr lvl="1"/>
            <a:r>
              <a:rPr lang="en-AU" sz="2100" dirty="0" smtClean="0">
                <a:cs typeface="Andale Mono"/>
              </a:rPr>
              <a:t>Literal HTML in hamlet</a:t>
            </a:r>
          </a:p>
          <a:p>
            <a:pPr lvl="1"/>
            <a:r>
              <a:rPr lang="en-AU" sz="2100" dirty="0" smtClean="0">
                <a:cs typeface="Andale Mono"/>
              </a:rPr>
              <a:t>#{ … } string interpolation</a:t>
            </a:r>
          </a:p>
          <a:p>
            <a:pPr lvl="1"/>
            <a:r>
              <a:rPr lang="en-AU" sz="2100" dirty="0" smtClean="0">
                <a:cs typeface="Andale Mono"/>
              </a:rPr>
              <a:t>@{ … } route interpolation</a:t>
            </a:r>
          </a:p>
          <a:p>
            <a:pPr lvl="1"/>
            <a:r>
              <a:rPr lang="en-AU" sz="2100" dirty="0" smtClean="0">
                <a:cs typeface="Andale Mono"/>
              </a:rPr>
              <a:t>^{ … } widget interpolation</a:t>
            </a:r>
            <a:endParaRPr lang="en-AU" sz="21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 smtClean="0"/>
              <a:t> Literal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1744683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79418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"&lt;h1&gt;Notes&lt;/h1&gt;&lt;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ul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&gt;"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9854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0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String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68409"/>
            <a:ext cx="8153400" cy="3189654"/>
          </a:xfrm>
        </p:spPr>
        <p:txBody>
          <a:bodyPr/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toHtml</a:t>
            </a:r>
            <a:r>
              <a:rPr lang="en-AU" dirty="0" smtClean="0"/>
              <a:t>. Any string interpolation is automatically escaped. </a:t>
            </a:r>
          </a:p>
          <a:p>
            <a:r>
              <a:rPr lang="en-AU" dirty="0" smtClean="0"/>
              <a:t>There are ways to put </a:t>
            </a:r>
            <a:r>
              <a:rPr lang="en-AU" dirty="0" err="1" smtClean="0"/>
              <a:t>haskell</a:t>
            </a:r>
            <a:r>
              <a:rPr lang="en-AU" dirty="0" smtClean="0"/>
              <a:t> strings un-escaped into a widget. They are just rightfully not in plain sight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35885"/>
            <a:ext cx="4894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259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#{</a:t>
            </a:r>
            <a:r>
              <a:rPr lang="en-AU" dirty="0" err="1"/>
              <a:t>noteTitle</a:t>
            </a:r>
            <a:r>
              <a:rPr lang="en-AU" dirty="0"/>
              <a:t> note}</a:t>
            </a: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Whamlet</a:t>
            </a:r>
            <a:r>
              <a:rPr lang="en-AU" dirty="0" smtClean="0"/>
              <a:t> Route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351316"/>
            <a:ext cx="8153400" cy="2106747"/>
          </a:xfrm>
        </p:spPr>
        <p:txBody>
          <a:bodyPr>
            <a:normAutofit/>
          </a:bodyPr>
          <a:lstStyle/>
          <a:p>
            <a:r>
              <a:rPr lang="en-AU" dirty="0" smtClean="0"/>
              <a:t>Using </a:t>
            </a:r>
            <a:r>
              <a:rPr lang="en-AU" dirty="0" err="1" smtClean="0"/>
              <a:t>Text.Blaze</a:t>
            </a:r>
            <a:r>
              <a:rPr lang="en-AU" dirty="0" smtClean="0"/>
              <a:t> </a:t>
            </a:r>
            <a:r>
              <a:rPr lang="en-AU" dirty="0" err="1" smtClean="0"/>
              <a:t>preEscaped</a:t>
            </a:r>
            <a:r>
              <a:rPr lang="en-AU" dirty="0" smtClean="0"/>
              <a:t> test. Literal HTML is appended to widget. </a:t>
            </a:r>
          </a:p>
          <a:p>
            <a:r>
              <a:rPr lang="en-AU" dirty="0" smtClean="0"/>
              <a:t>Note since you can construct routes with un-escaped strings, </a:t>
            </a:r>
            <a:r>
              <a:rPr lang="en-AU" dirty="0" err="1" smtClean="0"/>
              <a:t>yesod</a:t>
            </a:r>
            <a:r>
              <a:rPr lang="en-AU" dirty="0" smtClean="0"/>
              <a:t> escapes rendered URI.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382409" y="2744236"/>
            <a:ext cx="85448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((lift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getUrlRenderParams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smtClean="0">
                <a:solidFill>
                  <a:srgbClr val="FF4B31"/>
                </a:solidFill>
                <a:latin typeface="Monaco"/>
              </a:rPr>
              <a:t>  &gt;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&gt;=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de-DE" dirty="0" smtClean="0">
                <a:solidFill>
                  <a:srgbClr val="213E3E"/>
                </a:solidFill>
                <a:latin typeface="Courier"/>
              </a:rPr>
              <a:t>  (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\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toHtml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urender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(</a:t>
            </a:r>
            <a:r>
              <a:rPr lang="de-DE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213E3E"/>
                </a:solidFill>
                <a:latin typeface="Courier"/>
              </a:rPr>
              <a:t>id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) </a:t>
            </a:r>
            <a:r>
              <a:rPr lang="de-DE" dirty="0">
                <a:solidFill>
                  <a:srgbClr val="D79310"/>
                </a:solidFill>
                <a:latin typeface="Monaco"/>
              </a:rPr>
              <a:t>[]</a:t>
            </a:r>
            <a:r>
              <a:rPr lang="de-DE" dirty="0">
                <a:solidFill>
                  <a:srgbClr val="213E3E"/>
                </a:solidFill>
                <a:latin typeface="Courier"/>
              </a:rPr>
              <a:t> ))))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708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13E3E"/>
                </a:solidFill>
                <a:latin typeface="Courier"/>
              </a:rPr>
              <a:t>@{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Whamlet</a:t>
            </a:r>
            <a:r>
              <a:rPr lang="en-AU" dirty="0"/>
              <a:t> </a:t>
            </a:r>
            <a:r>
              <a:rPr lang="en-AU" dirty="0" smtClean="0"/>
              <a:t>Widget Interpolation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026446"/>
            <a:ext cx="8153400" cy="2069554"/>
          </a:xfrm>
        </p:spPr>
        <p:txBody>
          <a:bodyPr/>
          <a:lstStyle/>
          <a:p>
            <a:r>
              <a:rPr lang="en-AU" dirty="0" smtClean="0"/>
              <a:t>Just appends this widget to our widget.</a:t>
            </a:r>
          </a:p>
          <a:p>
            <a:r>
              <a:rPr lang="en-AU" dirty="0" err="1" smtClean="0"/>
              <a:t>toWidget</a:t>
            </a:r>
            <a:r>
              <a:rPr lang="en-AU" dirty="0" smtClean="0"/>
              <a:t> ( method of the Widget monad ) does all the magic of appending the CSS,</a:t>
            </a:r>
            <a:r>
              <a:rPr lang="en-AU" dirty="0" smtClean="0"/>
              <a:t>JS </a:t>
            </a:r>
            <a:r>
              <a:rPr lang="en-AU" dirty="0" smtClean="0"/>
              <a:t>&amp; </a:t>
            </a:r>
            <a:r>
              <a:rPr lang="en-AU" dirty="0" smtClean="0"/>
              <a:t>HTML together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4538" y="3097027"/>
            <a:ext cx="2262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widget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4538" y="1918670"/>
            <a:ext cx="14313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4B31"/>
                </a:solidFill>
                <a:latin typeface="Monaco"/>
              </a:rPr>
              <a:t>^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2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Type-safety</a:t>
            </a:r>
          </a:p>
          <a:p>
            <a:r>
              <a:rPr lang="en-US" dirty="0" smtClean="0"/>
              <a:t>Conciseness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Modularity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Templating</a:t>
            </a:r>
            <a:r>
              <a:rPr lang="en-AU" dirty="0" smtClean="0"/>
              <a:t>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Give you automated ways of keeping your interpolated strings escaped and safe.</a:t>
            </a:r>
          </a:p>
          <a:p>
            <a:r>
              <a:rPr lang="en-AU" dirty="0" smtClean="0"/>
              <a:t>Very minimal boilerplate due to QQ.</a:t>
            </a:r>
          </a:p>
          <a:p>
            <a:r>
              <a:rPr lang="en-AU" dirty="0" err="1" smtClean="0"/>
              <a:t>Templating</a:t>
            </a:r>
            <a:r>
              <a:rPr lang="en-AU" dirty="0" smtClean="0"/>
              <a:t> languages add some neat features to target language.</a:t>
            </a:r>
          </a:p>
          <a:p>
            <a:r>
              <a:rPr lang="en-AU" dirty="0" smtClean="0"/>
              <a:t>Have the freedom to put in un-escaped text if that is what you really need to do.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0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note app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 an Year/Month to Note Route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8983" y="1522376"/>
            <a:ext cx="821894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a</a:t>
            </a: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listToMaybe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Reads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 err="1">
                <a:solidFill>
                  <a:srgbClr val="007EFF"/>
                </a:solidFill>
                <a:latin typeface="Monaco"/>
              </a:rPr>
              <a:t>newtype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show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find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maybeRead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unpack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validMonth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m)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m </a:t>
            </a:r>
            <a:r>
              <a:rPr lang="en-US" dirty="0" smtClean="0">
                <a:solidFill>
                  <a:srgbClr val="FF4B31"/>
                </a:solidFill>
                <a:latin typeface="Monaco"/>
              </a:rPr>
              <a:t>&gt;=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1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&amp;&amp;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m </a:t>
            </a:r>
            <a:r>
              <a:rPr lang="en-US" dirty="0" smtClean="0">
                <a:solidFill>
                  <a:srgbClr val="FF4B31"/>
                </a:solidFill>
                <a:latin typeface="Monaco"/>
              </a:rPr>
              <a:t>&lt;=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12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POST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Year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Month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GET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US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716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Types to the Rescue! Handler 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8898" y="2845367"/>
            <a:ext cx="8889546" cy="1340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1800" dirty="0" smtClean="0">
                <a:solidFill>
                  <a:srgbClr val="000079"/>
                </a:solidFill>
                <a:latin typeface="Monaco"/>
              </a:rPr>
              <a:t>notes.broken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.1.hs:48:1: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The function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is applied to three arguments,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but its type `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 -&gt; Handler </a:t>
            </a:r>
            <a:r>
              <a:rPr lang="en-AU" sz="1800" dirty="0" err="1">
                <a:solidFill>
                  <a:srgbClr val="000079"/>
                </a:solidFill>
                <a:latin typeface="Monaco"/>
              </a:rPr>
              <a:t>RepHtml</a:t>
            </a:r>
            <a:r>
              <a:rPr lang="en-AU" sz="1800" dirty="0">
                <a:solidFill>
                  <a:srgbClr val="000079"/>
                </a:solidFill>
                <a:latin typeface="Monaco"/>
              </a:rPr>
              <a:t>' has only one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79"/>
                </a:solidFill>
                <a:latin typeface="Monaco"/>
              </a:rPr>
              <a:t>    </a:t>
            </a:r>
            <a:r>
              <a:rPr lang="en-AU" sz="1800" dirty="0" smtClean="0">
                <a:solidFill>
                  <a:srgbClr val="000079"/>
                </a:solidFill>
                <a:latin typeface="Monaco"/>
              </a:rPr>
              <a:t>&lt;snip&gt;</a:t>
            </a:r>
            <a:endParaRPr lang="fr-FR" sz="1800" dirty="0">
              <a:solidFill>
                <a:srgbClr val="000079"/>
              </a:solidFill>
              <a:latin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898" y="1796986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x-none" dirty="0" smtClean="0">
                <a:solidFill>
                  <a:srgbClr val="213E3E"/>
                </a:solidFill>
                <a:latin typeface="Courier"/>
              </a:rPr>
              <a:t>-- &lt;snip&gt;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869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Note Links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86" y="3886120"/>
            <a:ext cx="8927963" cy="26681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AU" sz="2800" dirty="0">
              <a:solidFill>
                <a:srgbClr val="000079"/>
              </a:solidFill>
              <a:latin typeface="Monaco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notes.broken.1.hs:75:26: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Couldn't match expected type `Route master0'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         </a:t>
            </a:r>
            <a:r>
              <a:rPr lang="en-AU" sz="2800" dirty="0" smtClean="0">
                <a:solidFill>
                  <a:srgbClr val="000079"/>
                </a:solidFill>
                <a:latin typeface="Monaco"/>
              </a:rPr>
              <a:t> 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with actual type `Month -&gt; 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 -&gt; Route Notes'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In the return type of a call of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Probable cause: `</a:t>
            </a:r>
            <a:r>
              <a:rPr lang="en-AU" sz="2800" dirty="0" err="1">
                <a:solidFill>
                  <a:srgbClr val="000079"/>
                </a:solidFill>
                <a:latin typeface="Monaco"/>
              </a:rPr>
              <a:t>NoteR</a:t>
            </a:r>
            <a:r>
              <a:rPr lang="en-AU" sz="2800" dirty="0">
                <a:solidFill>
                  <a:srgbClr val="000079"/>
                </a:solidFill>
                <a:latin typeface="Monaco"/>
              </a:rPr>
              <a:t>' is applied to too few arguments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79"/>
                </a:solidFill>
                <a:latin typeface="Monaco"/>
              </a:rPr>
              <a:t>    </a:t>
            </a:r>
            <a:r>
              <a:rPr lang="en-AU" sz="2800" dirty="0" smtClean="0">
                <a:solidFill>
                  <a:srgbClr val="000079"/>
                </a:solidFill>
                <a:latin typeface="Monaco"/>
              </a:rPr>
              <a:t>&lt;snip&gt;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61457" y="1680940"/>
            <a:ext cx="850459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 smtClean="0">
                <a:solidFill>
                  <a:srgbClr val="213E3E"/>
                </a:solidFill>
                <a:latin typeface="Courier"/>
              </a:rPr>
              <a:t>    </a:t>
            </a:r>
            <a:r>
              <a:rPr lang="is-IS" dirty="0">
                <a:solidFill>
                  <a:srgbClr val="213E3E"/>
                </a:solidFill>
                <a:latin typeface="Courier"/>
              </a:rPr>
              <a:t>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42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to the rescue! Redirect Broken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391" y="2992559"/>
            <a:ext cx="8870869" cy="270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notes.broken.1.hs:95:21: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79"/>
                </a:solidFill>
                <a:latin typeface="Monaco"/>
              </a:rPr>
              <a:t>   </a:t>
            </a:r>
            <a:r>
              <a:rPr lang="fr-FR" sz="1800" dirty="0" err="1" smtClean="0">
                <a:solidFill>
                  <a:srgbClr val="000079"/>
                </a:solidFill>
                <a:latin typeface="Monaco"/>
              </a:rPr>
              <a:t>Couldn't</a:t>
            </a:r>
            <a:r>
              <a:rPr lang="fr-FR" sz="1800" dirty="0" smtClean="0">
                <a:solidFill>
                  <a:srgbClr val="000079"/>
                </a:solidFill>
                <a:latin typeface="Monaco"/>
              </a:rPr>
              <a:t> 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match type `Key (</a:t>
            </a:r>
            <a:r>
              <a:rPr lang="fr-FR" sz="1800" dirty="0" err="1">
                <a:solidFill>
                  <a:srgbClr val="000079"/>
                </a:solidFill>
                <a:latin typeface="Monaco"/>
              </a:rPr>
              <a:t>YesodPersistBackend</a:t>
            </a:r>
            <a:r>
              <a:rPr lang="fr-FR" sz="1800" dirty="0">
                <a:solidFill>
                  <a:srgbClr val="000079"/>
                </a:solidFill>
                <a:latin typeface="Monaco"/>
              </a:rPr>
              <a:t> master0) val0'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               with `Year'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return type of a call of `insert'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the second argument of `($)', namely `insert note'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79"/>
                </a:solidFill>
                <a:latin typeface="Monaco"/>
              </a:rPr>
              <a:t>    In a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stmt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of a 'do' block: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noteId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&lt;- </a:t>
            </a:r>
            <a:r>
              <a:rPr lang="en-US" sz="1800" dirty="0" err="1">
                <a:solidFill>
                  <a:srgbClr val="000079"/>
                </a:solidFill>
                <a:latin typeface="Monaco"/>
              </a:rPr>
              <a:t>runDB</a:t>
            </a:r>
            <a:r>
              <a:rPr lang="en-US" sz="1800" dirty="0">
                <a:solidFill>
                  <a:srgbClr val="000079"/>
                </a:solidFill>
                <a:latin typeface="Monaco"/>
              </a:rPr>
              <a:t> $ insert note</a:t>
            </a:r>
            <a:endParaRPr lang="en-AU" sz="1800" dirty="0"/>
          </a:p>
          <a:p>
            <a:endParaRPr lang="en-A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10861" y="1600200"/>
            <a:ext cx="44788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0861" y="5773818"/>
            <a:ext cx="8153400" cy="86848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Type inference getting tripped up and making our missing route </a:t>
            </a:r>
            <a:r>
              <a:rPr lang="en-AU" dirty="0" err="1" smtClean="0"/>
              <a:t>params</a:t>
            </a:r>
            <a:r>
              <a:rPr lang="en-AU" dirty="0" smtClean="0"/>
              <a:t> more evil looking than it is.</a:t>
            </a:r>
          </a:p>
        </p:txBody>
      </p:sp>
    </p:spTree>
    <p:extLst>
      <p:ext uri="{BB962C8B-B14F-4D97-AF65-F5344CB8AC3E}">
        <p14:creationId xmlns:p14="http://schemas.microsoft.com/office/powerpoint/2010/main" val="191065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mention of neat features that we couldn’t cover in the talk.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these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19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Subsites</a:t>
            </a:r>
            <a:r>
              <a:rPr lang="en-AU" dirty="0" smtClean="0"/>
              <a:t> &amp; Static </a:t>
            </a:r>
            <a:r>
              <a:rPr lang="en-AU" dirty="0" err="1" smtClean="0"/>
              <a:t>Subsite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5532"/>
          </a:xfrm>
        </p:spPr>
        <p:txBody>
          <a:bodyPr>
            <a:normAutofit/>
          </a:bodyPr>
          <a:lstStyle/>
          <a:p>
            <a:r>
              <a:rPr lang="en-AU" dirty="0" err="1" smtClean="0"/>
              <a:t>Subsites</a:t>
            </a:r>
            <a:r>
              <a:rPr lang="en-AU" dirty="0" smtClean="0"/>
              <a:t> feel a bit like </a:t>
            </a:r>
            <a:r>
              <a:rPr lang="en-AU" dirty="0" err="1" smtClean="0"/>
              <a:t>Django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There is a </a:t>
            </a:r>
            <a:r>
              <a:rPr lang="en-AU" dirty="0" err="1" smtClean="0"/>
              <a:t>predone</a:t>
            </a:r>
            <a:r>
              <a:rPr lang="en-AU" dirty="0" smtClean="0"/>
              <a:t> </a:t>
            </a:r>
            <a:r>
              <a:rPr lang="en-AU" dirty="0" err="1" smtClean="0"/>
              <a:t>Auth</a:t>
            </a:r>
            <a:r>
              <a:rPr lang="en-AU" dirty="0" smtClean="0"/>
              <a:t> </a:t>
            </a:r>
            <a:r>
              <a:rPr lang="en-AU" dirty="0" err="1" smtClean="0"/>
              <a:t>subsite</a:t>
            </a:r>
            <a:r>
              <a:rPr lang="en-AU" dirty="0" smtClean="0"/>
              <a:t> which has a lot of bells and whistles.</a:t>
            </a:r>
          </a:p>
          <a:p>
            <a:r>
              <a:rPr lang="en-AU" dirty="0" smtClean="0"/>
              <a:t>Static </a:t>
            </a:r>
            <a:r>
              <a:rPr lang="en-AU" dirty="0" err="1" smtClean="0"/>
              <a:t>subsite</a:t>
            </a:r>
            <a:r>
              <a:rPr lang="en-AU" dirty="0" smtClean="0"/>
              <a:t> generates routes for everyone of your static assets. </a:t>
            </a:r>
          </a:p>
          <a:p>
            <a:pPr lvl="1"/>
            <a:r>
              <a:rPr lang="en-AU" dirty="0" smtClean="0"/>
              <a:t> Really cool because you can use routes to static images (in JS,CSS &amp; HTML) and have compile errors if you rename / move them.</a:t>
            </a:r>
          </a:p>
          <a:p>
            <a:pPr lvl="1"/>
            <a:r>
              <a:rPr lang="en-AU" dirty="0" smtClean="0"/>
              <a:t>Can host the static files on you app server or get the </a:t>
            </a:r>
            <a:r>
              <a:rPr lang="en-AU" dirty="0" err="1" smtClean="0"/>
              <a:t>subsite</a:t>
            </a:r>
            <a:r>
              <a:rPr lang="en-AU" dirty="0" smtClean="0"/>
              <a:t> to generate URLs to your CDN.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4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Composable Handlers / Widgets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Had a brief peak at this, but worth mentioning again.</a:t>
            </a:r>
          </a:p>
          <a:p>
            <a:r>
              <a:rPr lang="en-AU" dirty="0" smtClean="0"/>
              <a:t>Because widgets compose their styles and JS together, it allows you to write very modular views.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67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Auth</a:t>
            </a:r>
            <a:r>
              <a:rPr lang="en-AU" dirty="0" smtClean="0"/>
              <a:t>, Sessions and all the boring bits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Has </a:t>
            </a:r>
            <a:r>
              <a:rPr lang="en-AU" dirty="0" err="1" smtClean="0"/>
              <a:t>auth</a:t>
            </a:r>
            <a:r>
              <a:rPr lang="en-AU" dirty="0" smtClean="0"/>
              <a:t> right out of the box.</a:t>
            </a:r>
          </a:p>
          <a:p>
            <a:pPr lvl="1"/>
            <a:r>
              <a:rPr lang="en-AU" dirty="0" smtClean="0"/>
              <a:t>Google ID</a:t>
            </a:r>
          </a:p>
          <a:p>
            <a:pPr lvl="1"/>
            <a:r>
              <a:rPr lang="en-AU" dirty="0" smtClean="0"/>
              <a:t>Facebook ID</a:t>
            </a:r>
          </a:p>
          <a:p>
            <a:pPr lvl="1"/>
            <a:r>
              <a:rPr lang="en-AU" dirty="0" err="1" smtClean="0"/>
              <a:t>BrowserID</a:t>
            </a:r>
            <a:endParaRPr lang="en-AU" dirty="0" smtClean="0"/>
          </a:p>
          <a:p>
            <a:pPr lvl="1"/>
            <a:r>
              <a:rPr lang="en-AU" dirty="0" smtClean="0"/>
              <a:t>User/Pass DB auth.</a:t>
            </a:r>
          </a:p>
          <a:p>
            <a:r>
              <a:rPr lang="en-AU" dirty="0" smtClean="0"/>
              <a:t>Also has client side sessions. No server side sessions (this is a good thing).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5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sometimes. Is this a necessary evil, or worth it?</a:t>
            </a:r>
          </a:p>
          <a:p>
            <a:r>
              <a:rPr lang="en-AU" dirty="0"/>
              <a:t>All of your handlers – thus most of you code – are actually the IO monad in disguise. Didn’t us </a:t>
            </a:r>
            <a:r>
              <a:rPr lang="en-AU" dirty="0" err="1"/>
              <a:t>Fpers</a:t>
            </a:r>
            <a:r>
              <a:rPr lang="en-AU" dirty="0"/>
              <a:t> already learn that trying to compose things that do IO is hard and error prone?!?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457" y="1600199"/>
            <a:ext cx="8504591" cy="5002157"/>
          </a:xfrm>
        </p:spPr>
        <p:txBody>
          <a:bodyPr/>
          <a:lstStyle/>
          <a:p>
            <a:r>
              <a:rPr lang="en-AU" dirty="0" smtClean="0"/>
              <a:t>Sample code and slides:</a:t>
            </a:r>
          </a:p>
          <a:p>
            <a:pPr lvl="1"/>
            <a:r>
              <a:rPr lang="en-AU" dirty="0">
                <a:hlinkClick r:id="rId2"/>
              </a:rPr>
              <a:t>https://github.com/benkolera/bfpg-yesod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/>
              <a:t>Yesod Website: </a:t>
            </a:r>
            <a:r>
              <a:rPr lang="en-AU" dirty="0" smtClean="0">
                <a:hlinkClick r:id="rId3"/>
              </a:rPr>
              <a:t>www.yesodweb.com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Great screen cast</a:t>
            </a:r>
          </a:p>
          <a:p>
            <a:pPr lvl="1"/>
            <a:r>
              <a:rPr lang="en-AU" dirty="0" smtClean="0"/>
              <a:t>Online version of the book</a:t>
            </a:r>
          </a:p>
          <a:p>
            <a:r>
              <a:rPr lang="en-AU" dirty="0" smtClean="0"/>
              <a:t>Book in print and </a:t>
            </a:r>
            <a:r>
              <a:rPr lang="en-AU" dirty="0" err="1" smtClean="0"/>
              <a:t>ebook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http://shop.oreilly.com/product/0636920023142.</a:t>
            </a:r>
            <a:r>
              <a:rPr lang="en-AU" dirty="0" smtClean="0">
                <a:hlinkClick r:id="rId4"/>
              </a:rPr>
              <a:t>do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Haskellers</a:t>
            </a:r>
            <a:r>
              <a:rPr lang="en-AU" dirty="0"/>
              <a:t> website: </a:t>
            </a:r>
            <a:r>
              <a:rPr lang="en-AU" dirty="0">
                <a:hlinkClick r:id="rId5"/>
              </a:rPr>
              <a:t>http://www.haskellers.com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</a:p>
          <a:p>
            <a:pPr marL="36576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9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/>
          </a:bodyPr>
          <a:lstStyle/>
          <a:p>
            <a:r>
              <a:rPr lang="en-US" dirty="0" smtClean="0"/>
              <a:t>Status 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Boundary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 each side of our code ( HTTP requests, DB ) we have messy, un-typed strings.</a:t>
            </a:r>
          </a:p>
          <a:p>
            <a:r>
              <a:rPr lang="en-AU" dirty="0" smtClean="0"/>
              <a:t>We would like static types in our programs.</a:t>
            </a:r>
          </a:p>
          <a:p>
            <a:r>
              <a:rPr lang="en-AU" dirty="0" smtClean="0"/>
              <a:t>We’d love a framework that automatically:</a:t>
            </a:r>
          </a:p>
          <a:p>
            <a:pPr lvl="1"/>
            <a:r>
              <a:rPr lang="en-AU" dirty="0" smtClean="0"/>
              <a:t>Converts the external strings into our types.</a:t>
            </a:r>
          </a:p>
          <a:p>
            <a:pPr lvl="1"/>
            <a:r>
              <a:rPr lang="en-AU" dirty="0" smtClean="0"/>
              <a:t>Converts our types back into strings in a predictably  safe manner.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4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15956</TotalTime>
  <Words>4131</Words>
  <Application>Microsoft Macintosh PowerPoint</Application>
  <PresentationFormat>On-screen Show (4:3)</PresentationFormat>
  <Paragraphs>501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Median</vt:lpstr>
      <vt:lpstr>Type-safe Web Development</vt:lpstr>
      <vt:lpstr>Goals of this talk</vt:lpstr>
      <vt:lpstr>Talk overview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Boundary Problem</vt:lpstr>
      <vt:lpstr>Typographical Conventions</vt:lpstr>
      <vt:lpstr>Core Yesod</vt:lpstr>
      <vt:lpstr>Hello Yesod!</vt:lpstr>
      <vt:lpstr>Language Pragmas</vt:lpstr>
      <vt:lpstr>Foundation Type</vt:lpstr>
      <vt:lpstr>Yesod Instance</vt:lpstr>
      <vt:lpstr>Handlers</vt:lpstr>
      <vt:lpstr>Widgets</vt:lpstr>
      <vt:lpstr>Routes</vt:lpstr>
      <vt:lpstr>Running your app</vt:lpstr>
      <vt:lpstr>mkYesod &amp; parseRoutes</vt:lpstr>
      <vt:lpstr>mkYesod &amp; parseRoutes</vt:lpstr>
      <vt:lpstr>Handler / Widget Type Aliases</vt:lpstr>
      <vt:lpstr>RenderRoute HelloWorld</vt:lpstr>
      <vt:lpstr>Yesod Dispatch: All of this code for one route!</vt:lpstr>
      <vt:lpstr>Yesod Dispatch</vt:lpstr>
      <vt:lpstr>Parameterised Routes</vt:lpstr>
      <vt:lpstr>Parameterized greetings</vt:lpstr>
      <vt:lpstr>Generated RenderRoute</vt:lpstr>
      <vt:lpstr>Generated YesodDispatch</vt:lpstr>
      <vt:lpstr>Path Pieces</vt:lpstr>
      <vt:lpstr>Pizza Break!!</vt:lpstr>
      <vt:lpstr>Complete App</vt:lpstr>
      <vt:lpstr>But first, a demo!</vt:lpstr>
      <vt:lpstr>Using our foundation data type!</vt:lpstr>
      <vt:lpstr>Our Model / Schema</vt:lpstr>
      <vt:lpstr>Note Routes</vt:lpstr>
      <vt:lpstr>Note Creation Form</vt:lpstr>
      <vt:lpstr>GET /notes</vt:lpstr>
      <vt:lpstr>Displaying our form ( and list )</vt:lpstr>
      <vt:lpstr>Processing the form POST</vt:lpstr>
      <vt:lpstr>Showing a Note</vt:lpstr>
      <vt:lpstr>Last little-but-important bits.</vt:lpstr>
      <vt:lpstr>Generated Code for notes.hs</vt:lpstr>
      <vt:lpstr>Whamlet QQ Expansion</vt:lpstr>
      <vt:lpstr>Expanded Whamlet QQ</vt:lpstr>
      <vt:lpstr>Whamlet Literal HTML</vt:lpstr>
      <vt:lpstr>Whamlet String Interpolation</vt:lpstr>
      <vt:lpstr>Whamlet Route Interpolation</vt:lpstr>
      <vt:lpstr>Whamlet Widget Interpolation</vt:lpstr>
      <vt:lpstr>Templating Languages</vt:lpstr>
      <vt:lpstr>Type-Safety Demo </vt:lpstr>
      <vt:lpstr>Add an Year/Month to Note Route</vt:lpstr>
      <vt:lpstr>Types to the Rescue! Handler Update</vt:lpstr>
      <vt:lpstr>Types to the Rescue! Note Links </vt:lpstr>
      <vt:lpstr>Types to the rescue! Redirect Broken</vt:lpstr>
      <vt:lpstr>Beyond these examples</vt:lpstr>
      <vt:lpstr>Subsites &amp; Static Subsite</vt:lpstr>
      <vt:lpstr>Composable Handlers / Widgets</vt:lpstr>
      <vt:lpstr>Auth, Sessions and all the boring bits</vt:lpstr>
      <vt:lpstr>Questions</vt:lpstr>
      <vt:lpstr>Open Questions to Discuss</vt:lpstr>
      <vt:lpstr>Further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132</cp:revision>
  <dcterms:created xsi:type="dcterms:W3CDTF">2012-06-11T02:15:30Z</dcterms:created>
  <dcterms:modified xsi:type="dcterms:W3CDTF">2012-06-26T06:41:49Z</dcterms:modified>
</cp:coreProperties>
</file>