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84" r:id="rId3"/>
    <p:sldId id="258" r:id="rId4"/>
    <p:sldId id="264" r:id="rId5"/>
    <p:sldId id="265" r:id="rId6"/>
    <p:sldId id="259" r:id="rId7"/>
    <p:sldId id="260" r:id="rId8"/>
    <p:sldId id="261" r:id="rId9"/>
    <p:sldId id="298" r:id="rId10"/>
    <p:sldId id="299" r:id="rId11"/>
    <p:sldId id="272" r:id="rId12"/>
    <p:sldId id="257" r:id="rId13"/>
    <p:sldId id="266" r:id="rId14"/>
    <p:sldId id="268" r:id="rId15"/>
    <p:sldId id="302" r:id="rId16"/>
    <p:sldId id="303" r:id="rId17"/>
    <p:sldId id="305" r:id="rId18"/>
    <p:sldId id="304" r:id="rId19"/>
    <p:sldId id="301" r:id="rId20"/>
    <p:sldId id="269" r:id="rId21"/>
    <p:sldId id="300" r:id="rId22"/>
    <p:sldId id="306" r:id="rId23"/>
    <p:sldId id="270" r:id="rId24"/>
    <p:sldId id="308" r:id="rId25"/>
    <p:sldId id="309" r:id="rId26"/>
    <p:sldId id="271" r:id="rId27"/>
    <p:sldId id="274" r:id="rId28"/>
    <p:sldId id="311" r:id="rId29"/>
    <p:sldId id="275" r:id="rId30"/>
    <p:sldId id="310" r:id="rId31"/>
    <p:sldId id="312" r:id="rId32"/>
    <p:sldId id="313" r:id="rId33"/>
    <p:sldId id="276" r:id="rId34"/>
    <p:sldId id="277" r:id="rId35"/>
    <p:sldId id="283" r:id="rId36"/>
    <p:sldId id="278" r:id="rId37"/>
    <p:sldId id="286" r:id="rId38"/>
    <p:sldId id="279" r:id="rId39"/>
    <p:sldId id="280" r:id="rId40"/>
    <p:sldId id="281" r:id="rId41"/>
    <p:sldId id="282" r:id="rId42"/>
    <p:sldId id="285" r:id="rId43"/>
    <p:sldId id="287" r:id="rId44"/>
    <p:sldId id="288" r:id="rId45"/>
    <p:sldId id="291" r:id="rId46"/>
    <p:sldId id="307" r:id="rId47"/>
    <p:sldId id="292" r:id="rId48"/>
    <p:sldId id="295" r:id="rId49"/>
    <p:sldId id="296" r:id="rId50"/>
    <p:sldId id="29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4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96993-022C-D84D-A802-42D2C34B2DA7}" type="datetimeFigureOut">
              <a:rPr lang="en-US" smtClean="0"/>
              <a:t>16/06/12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BAFB8-9AF2-B64C-A6AE-0D729299FE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17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Created ~ 3 years ago.</a:t>
            </a:r>
          </a:p>
          <a:p>
            <a:r>
              <a:rPr lang="en-AU" dirty="0" smtClean="0"/>
              <a:t>80 packages , dozens of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contribs</a:t>
            </a:r>
            <a:r>
              <a:rPr lang="en-AU" baseline="0" dirty="0" smtClean="0"/>
              <a:t>, 1000s of commits.</a:t>
            </a:r>
          </a:p>
          <a:p>
            <a:r>
              <a:rPr lang="en-AU" baseline="0" dirty="0" smtClean="0"/>
              <a:t>For a perfectionist like </a:t>
            </a:r>
            <a:r>
              <a:rPr lang="en-AU" baseline="0" dirty="0" err="1" smtClean="0"/>
              <a:t>Snoyman</a:t>
            </a:r>
            <a:r>
              <a:rPr lang="en-AU" baseline="0" dirty="0" smtClean="0"/>
              <a:t>, 1.0 is pretty significant. He truly feels that it is ripe and ready to go.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44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TypeSafe</a:t>
            </a:r>
            <a:r>
              <a:rPr lang="en-US" dirty="0" smtClean="0"/>
              <a:t>: Encodes as much as is possible in the type system to catch common web development errors in the Haskell compiler.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Concise: Utilizes template Haskell to reduce type boilerplate clutter from Yesod applications. Also has lots</a:t>
            </a:r>
            <a:r>
              <a:rPr lang="en-US" baseline="0" dirty="0" smtClean="0"/>
              <a:t> of composable elements to help DRY out our code.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Performance: </a:t>
            </a:r>
            <a:endParaRPr lang="en-US" dirty="0" smtClean="0"/>
          </a:p>
          <a:p>
            <a:r>
              <a:rPr lang="en-AU" dirty="0" smtClean="0"/>
              <a:t>Modular: </a:t>
            </a:r>
            <a:r>
              <a:rPr lang="en-US" b="1" dirty="0" smtClean="0"/>
              <a:t> </a:t>
            </a:r>
            <a:r>
              <a:rPr lang="en-US" dirty="0" smtClean="0"/>
              <a:t>Is collection of libraries that stays out of the way rather than a framework that confines development.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95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That </a:t>
            </a:r>
            <a:r>
              <a:rPr lang="en-AU" dirty="0"/>
              <a:t>is it. This is driving this </a:t>
            </a:r>
            <a:r>
              <a:rPr lang="en-AU" dirty="0" smtClean="0"/>
              <a:t>webpage we see at:</a:t>
            </a:r>
            <a:r>
              <a:rPr lang="en-AU" baseline="0" dirty="0" smtClean="0"/>
              <a:t> </a:t>
            </a:r>
            <a:r>
              <a:rPr lang="en-AU" dirty="0" smtClean="0"/>
              <a:t>http://localhost:3000/</a:t>
            </a:r>
            <a:r>
              <a:rPr lang="en-AU" baseline="0" dirty="0" smtClean="0"/>
              <a:t> 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BAFB8-9AF2-B64C-A6AE-0D729299FEB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15/06/12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15/06/12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1/hello/bfp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2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odweb.com" TargetMode="External"/><Relationship Id="rId4" Type="http://schemas.openxmlformats.org/officeDocument/2006/relationships/hyperlink" Target="http://shop.oreilly.com/product/0636920023142.do" TargetMode="External"/><Relationship Id="rId5" Type="http://schemas.openxmlformats.org/officeDocument/2006/relationships/hyperlink" Target="http://www.haskeller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enkolera/bfpg-yeso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examples/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Type-safe Web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Yesod and Haskell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Typographical Conventions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22376"/>
          </a:xfrm>
        </p:spPr>
        <p:txBody>
          <a:bodyPr/>
          <a:lstStyle/>
          <a:p>
            <a:r>
              <a:rPr lang="en-AU" dirty="0" smtClean="0"/>
              <a:t>Code that is written by us: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00332" y="2222576"/>
            <a:ext cx="77503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FF4B31"/>
                </a:solidFill>
                <a:latin typeface="Monaco"/>
              </a:rPr>
              <a:t>$ </a:t>
            </a:r>
            <a:r>
              <a:rPr lang="en-AU" dirty="0" smtClean="0"/>
              <a:t>[</a:t>
            </a:r>
            <a:r>
              <a:rPr lang="en-AU" dirty="0" err="1"/>
              <a:t>whamlet|Hello</a:t>
            </a:r>
            <a:r>
              <a:rPr lang="en-AU" dirty="0"/>
              <a:t> Yesod!|]</a:t>
            </a:r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648" y="2631343"/>
            <a:ext cx="8153400" cy="62237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Generated Code (italics for contextual handwritten code):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700331" y="3253719"/>
            <a:ext cx="77503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i="1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i="1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i="1" dirty="0" smtClean="0">
                <a:solidFill>
                  <a:srgbClr val="FF4B31"/>
                </a:solidFill>
                <a:latin typeface="Monaco"/>
              </a:rPr>
              <a:t>$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toWidget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preEscapedText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.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pack)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 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yesod</a:t>
            </a:r>
            <a:r>
              <a:rPr lang="en-AU" dirty="0" smtClean="0">
                <a:solidFill>
                  <a:srgbClr val="8100CA"/>
                </a:solidFill>
                <a:latin typeface="Monaco"/>
              </a:rPr>
              <a:t>!"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4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22413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Introducing the </a:t>
            </a:r>
            <a:r>
              <a:rPr lang="en-AU" dirty="0" smtClean="0"/>
              <a:t>core of every </a:t>
            </a:r>
            <a:r>
              <a:rPr lang="en-AU" dirty="0" err="1" smtClean="0"/>
              <a:t>yesod</a:t>
            </a:r>
            <a:r>
              <a:rPr lang="en-AU" dirty="0" smtClean="0"/>
              <a:t> app: 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Foundation </a:t>
            </a:r>
            <a:r>
              <a:rPr lang="en-AU" dirty="0" err="1"/>
              <a:t>Datatype</a:t>
            </a:r>
            <a:endParaRPr lang="en-AU" dirty="0"/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Yesod type class instance</a:t>
            </a:r>
          </a:p>
          <a:p>
            <a:pPr marL="457200" indent="-457200">
              <a:buFont typeface="Arial"/>
              <a:buChar char="•"/>
            </a:pPr>
            <a:r>
              <a:rPr lang="en-AU" dirty="0" smtClean="0"/>
              <a:t>Handlers</a:t>
            </a:r>
          </a:p>
          <a:p>
            <a:pPr marL="457200" indent="-457200">
              <a:buFont typeface="Arial"/>
              <a:buChar char="•"/>
            </a:pPr>
            <a:r>
              <a:rPr lang="en-AU" dirty="0" err="1"/>
              <a:t>mkYesod</a:t>
            </a:r>
            <a:r>
              <a:rPr lang="en-AU" dirty="0"/>
              <a:t> &amp; </a:t>
            </a:r>
            <a:r>
              <a:rPr lang="en-AU" dirty="0" err="1" smtClean="0"/>
              <a:t>parseRoutes</a:t>
            </a:r>
            <a:endParaRPr lang="en-AU" dirty="0"/>
          </a:p>
          <a:p>
            <a:pPr marL="457200" indent="-457200">
              <a:buFont typeface="Arial"/>
              <a:buChar char="•"/>
            </a:pPr>
            <a:r>
              <a:rPr lang="en-AU" dirty="0" err="1" smtClean="0"/>
              <a:t>YesodDispatch</a:t>
            </a:r>
            <a:r>
              <a:rPr lang="en-AU" dirty="0" smtClean="0"/>
              <a:t> </a:t>
            </a:r>
          </a:p>
          <a:p>
            <a:pPr marL="457200" indent="-457200">
              <a:buFont typeface="Arial"/>
              <a:buChar char="•"/>
            </a:pPr>
            <a:r>
              <a:rPr lang="en-AU" dirty="0" err="1" smtClean="0"/>
              <a:t>YesodRoute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Core Yesod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381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Yesod!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2051" y="1600199"/>
            <a:ext cx="8745912" cy="51255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import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Data.Text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800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sz="1800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sz="1800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US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9406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443960"/>
            <a:ext cx="8153400" cy="4031570"/>
          </a:xfrm>
        </p:spPr>
        <p:txBody>
          <a:bodyPr>
            <a:normAutofit/>
          </a:bodyPr>
          <a:lstStyle/>
          <a:p>
            <a:r>
              <a:rPr lang="en-AU" dirty="0" smtClean="0"/>
              <a:t>These extend Haskell98 to provide syntactic </a:t>
            </a:r>
            <a:r>
              <a:rPr lang="en-AU" dirty="0" smtClean="0"/>
              <a:t>features.</a:t>
            </a:r>
          </a:p>
          <a:p>
            <a:r>
              <a:rPr lang="en-AU" dirty="0" smtClean="0"/>
              <a:t>Needed to generate code and to make the generated code compile.</a:t>
            </a:r>
          </a:p>
          <a:p>
            <a:r>
              <a:rPr lang="en-AU" dirty="0" smtClean="0"/>
              <a:t>In a real </a:t>
            </a:r>
            <a:r>
              <a:rPr lang="en-AU" dirty="0" err="1" smtClean="0"/>
              <a:t>yesod</a:t>
            </a:r>
            <a:r>
              <a:rPr lang="en-AU" dirty="0" smtClean="0"/>
              <a:t> project you set these in your .cabal file rather than in every file.</a:t>
            </a:r>
            <a:endParaRPr lang="en-AU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051" y="1600199"/>
            <a:ext cx="8745912" cy="68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{-# LANGUAGE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TypeFamilies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QuasiQuotes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MultiParamTypeClasses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787676"/>
                </a:solidFill>
                <a:latin typeface="Monaco"/>
              </a:rPr>
              <a:t>            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TemplateHaskell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, </a:t>
            </a:r>
            <a:r>
              <a:rPr lang="en-AU" sz="3200" dirty="0" err="1">
                <a:solidFill>
                  <a:srgbClr val="787676"/>
                </a:solidFill>
                <a:latin typeface="Monaco"/>
              </a:rPr>
              <a:t>OverloadedStrings</a:t>
            </a:r>
            <a:r>
              <a:rPr lang="en-AU" sz="3200" dirty="0">
                <a:solidFill>
                  <a:srgbClr val="787676"/>
                </a:solidFill>
                <a:latin typeface="Monaco"/>
              </a:rPr>
              <a:t> #-}</a:t>
            </a:r>
            <a:endParaRPr lang="en-AU" sz="3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endParaRPr lang="en-AU" sz="3200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29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34638"/>
            <a:ext cx="8153400" cy="413126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</a:t>
            </a:r>
            <a:r>
              <a:rPr lang="en-US" sz="2800" dirty="0" smtClean="0"/>
              <a:t>ust a </a:t>
            </a:r>
            <a:r>
              <a:rPr lang="en-US" sz="2800" dirty="0" smtClean="0"/>
              <a:t>normal Haskell data type. Can be accessed from anywhere inside your handlers using </a:t>
            </a:r>
            <a:r>
              <a:rPr lang="en-US" sz="2800" dirty="0" err="1" smtClean="0"/>
              <a:t>getYesod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Used for storing data that is central to your app:</a:t>
            </a:r>
          </a:p>
          <a:p>
            <a:pPr lvl="1"/>
            <a:r>
              <a:rPr lang="en-US" sz="2800" dirty="0" smtClean="0"/>
              <a:t>Configuration</a:t>
            </a:r>
          </a:p>
          <a:p>
            <a:pPr lvl="1"/>
            <a:r>
              <a:rPr lang="en-US" sz="2800" dirty="0" smtClean="0"/>
              <a:t>Connection pools</a:t>
            </a:r>
          </a:p>
          <a:p>
            <a:pPr lvl="1"/>
            <a:r>
              <a:rPr lang="en-US" sz="2800" dirty="0" err="1" smtClean="0"/>
              <a:t>IORefs</a:t>
            </a:r>
            <a:r>
              <a:rPr lang="en-US" sz="2800" dirty="0" smtClean="0"/>
              <a:t> (!)</a:t>
            </a:r>
          </a:p>
          <a:p>
            <a:pPr lvl="1"/>
            <a:r>
              <a:rPr lang="en-US" sz="2800" dirty="0" smtClean="0"/>
              <a:t>Whatever you want</a:t>
            </a:r>
          </a:p>
          <a:p>
            <a:r>
              <a:rPr lang="en-US" sz="2800" dirty="0" smtClean="0"/>
              <a:t>Touch a bit </a:t>
            </a:r>
            <a:r>
              <a:rPr lang="en-US" sz="2800" dirty="0" smtClean="0"/>
              <a:t>more </a:t>
            </a:r>
            <a:r>
              <a:rPr lang="en-US" sz="2800" dirty="0" smtClean="0"/>
              <a:t>on this later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2648" y="1708955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2776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Instance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97284"/>
            <a:ext cx="8153400" cy="3798716"/>
          </a:xfrm>
        </p:spPr>
        <p:txBody>
          <a:bodyPr/>
          <a:lstStyle/>
          <a:p>
            <a:r>
              <a:rPr lang="en-AU" dirty="0" smtClean="0"/>
              <a:t>Can override methods in this instance to configure various things about </a:t>
            </a:r>
            <a:r>
              <a:rPr lang="en-AU" dirty="0" err="1" smtClean="0"/>
              <a:t>yesod</a:t>
            </a:r>
            <a:r>
              <a:rPr lang="en-AU" dirty="0" smtClean="0"/>
              <a:t> for the </a:t>
            </a:r>
            <a:r>
              <a:rPr lang="en-AU" dirty="0" err="1" smtClean="0"/>
              <a:t>HelloWorld</a:t>
            </a:r>
            <a:r>
              <a:rPr lang="en-AU" dirty="0" smtClean="0"/>
              <a:t> foundation type. Using defaults here.</a:t>
            </a:r>
          </a:p>
          <a:p>
            <a:r>
              <a:rPr lang="en-AU" dirty="0" smtClean="0"/>
              <a:t>Not shown here, but there are many other type classes used for configuration. More on this in our bigger example later.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699617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981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Handlers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2070"/>
            <a:ext cx="8153400" cy="3583929"/>
          </a:xfrm>
        </p:spPr>
        <p:txBody>
          <a:bodyPr>
            <a:normAutofit/>
          </a:bodyPr>
          <a:lstStyle/>
          <a:p>
            <a:r>
              <a:rPr lang="en-AU" dirty="0" smtClean="0"/>
              <a:t>In MVC speak, this is our controller.</a:t>
            </a:r>
          </a:p>
          <a:p>
            <a:r>
              <a:rPr lang="en-AU" dirty="0" smtClean="0"/>
              <a:t>Handler is a monad that encapsulates an entire HTTP request/response.</a:t>
            </a:r>
          </a:p>
          <a:p>
            <a:r>
              <a:rPr lang="en-AU" dirty="0" smtClean="0"/>
              <a:t>Is a transformer built up of a few monads, IO being the most important. Can lift any IO into handler.</a:t>
            </a:r>
          </a:p>
          <a:p>
            <a:r>
              <a:rPr lang="en-AU" dirty="0" smtClean="0"/>
              <a:t>The </a:t>
            </a:r>
            <a:r>
              <a:rPr lang="en-AU" dirty="0" err="1" smtClean="0"/>
              <a:t>RepHtml</a:t>
            </a:r>
            <a:r>
              <a:rPr lang="en-AU" dirty="0" smtClean="0"/>
              <a:t> part of the type signature lets </a:t>
            </a:r>
            <a:r>
              <a:rPr lang="en-AU" dirty="0" err="1" smtClean="0"/>
              <a:t>yesod</a:t>
            </a:r>
            <a:r>
              <a:rPr lang="en-AU" dirty="0" smtClean="0"/>
              <a:t> know that this handler returns a HTML response only.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83664"/>
            <a:ext cx="81534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yesod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501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29581"/>
            <a:ext cx="8153400" cy="3567327"/>
          </a:xfrm>
        </p:spPr>
        <p:txBody>
          <a:bodyPr>
            <a:normAutofit/>
          </a:bodyPr>
          <a:lstStyle/>
          <a:p>
            <a:r>
              <a:rPr lang="en-AU" dirty="0" smtClean="0"/>
              <a:t>At the base URI of our app create a route </a:t>
            </a:r>
            <a:r>
              <a:rPr lang="en-AU" dirty="0" err="1" smtClean="0"/>
              <a:t>HomeR</a:t>
            </a:r>
            <a:r>
              <a:rPr lang="en-AU" dirty="0" smtClean="0"/>
              <a:t>.</a:t>
            </a:r>
          </a:p>
          <a:p>
            <a:r>
              <a:rPr lang="en-AU" dirty="0" smtClean="0"/>
              <a:t>Accept the GET method only.</a:t>
            </a:r>
          </a:p>
          <a:p>
            <a:r>
              <a:rPr lang="en-AU" dirty="0" smtClean="0"/>
              <a:t>Calls to “GET /” will be dispatched to </a:t>
            </a:r>
            <a:r>
              <a:rPr lang="en-AU" dirty="0" err="1" smtClean="0"/>
              <a:t>getHomeR</a:t>
            </a:r>
            <a:r>
              <a:rPr lang="en-AU" dirty="0" smtClean="0"/>
              <a:t> handler.</a:t>
            </a:r>
          </a:p>
          <a:p>
            <a:r>
              <a:rPr lang="en-AU" dirty="0" smtClean="0"/>
              <a:t>More on this later.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08956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984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Running your app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654"/>
            <a:ext cx="8153400" cy="373334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Starts up a web server that listens for connections on port 3000. </a:t>
            </a:r>
          </a:p>
          <a:p>
            <a:r>
              <a:rPr lang="en-AU" sz="2000" dirty="0" smtClean="0"/>
              <a:t>Since this is in a main, we can run our app like this:</a:t>
            </a:r>
          </a:p>
          <a:p>
            <a:pPr lvl="1"/>
            <a:r>
              <a:rPr lang="en-AU" sz="2000" dirty="0" err="1">
                <a:latin typeface="Andale Mono"/>
                <a:cs typeface="Andale Mono"/>
              </a:rPr>
              <a:t>r</a:t>
            </a:r>
            <a:r>
              <a:rPr lang="en-AU" sz="2000" dirty="0" err="1" smtClean="0">
                <a:latin typeface="Andale Mono"/>
                <a:cs typeface="Andale Mono"/>
              </a:rPr>
              <a:t>unhaskell</a:t>
            </a:r>
            <a:r>
              <a:rPr lang="en-AU" sz="2000" dirty="0" smtClean="0">
                <a:latin typeface="Andale Mono"/>
                <a:cs typeface="Andale Mono"/>
              </a:rPr>
              <a:t> helloworld.0.hs</a:t>
            </a:r>
          </a:p>
          <a:p>
            <a:endParaRPr lang="en-AU" sz="2000" dirty="0" smtClean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(non-Debug) Warp is the preferred deployment solution.</a:t>
            </a:r>
          </a:p>
          <a:p>
            <a:r>
              <a:rPr lang="en-AU" sz="2000" dirty="0" smtClean="0">
                <a:cs typeface="Andale Mono"/>
              </a:rPr>
              <a:t>Some don’t even bother putting a frontend in front of it.</a:t>
            </a:r>
          </a:p>
          <a:p>
            <a:r>
              <a:rPr lang="en-AU" sz="2000" dirty="0" smtClean="0">
                <a:cs typeface="Andale Mono"/>
              </a:rPr>
              <a:t>Can deploy to fast CGI instead if you don’t trust warp.</a:t>
            </a:r>
          </a:p>
          <a:p>
            <a:endParaRPr lang="en-AU" sz="2000" dirty="0">
              <a:cs typeface="Andale Mono"/>
            </a:endParaRPr>
          </a:p>
          <a:p>
            <a:r>
              <a:rPr lang="en-AU" sz="2000" dirty="0" smtClean="0">
                <a:cs typeface="Andale Mono"/>
              </a:rPr>
              <a:t>Lets test it: </a:t>
            </a:r>
            <a:r>
              <a:rPr lang="en-AU" sz="2000" dirty="0" smtClean="0">
                <a:cs typeface="Andale Mono"/>
                <a:hlinkClick r:id="rId2"/>
              </a:rPr>
              <a:t>http://localhost:3000/</a:t>
            </a:r>
            <a:r>
              <a:rPr lang="en-AU" sz="2000" dirty="0" smtClean="0">
                <a:cs typeface="Andale Mono"/>
              </a:rPr>
              <a:t> </a:t>
            </a:r>
            <a:endParaRPr lang="en-AU" sz="20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47794"/>
            <a:ext cx="8153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3000 </a:t>
            </a:r>
            <a:r>
              <a:rPr lang="en-US" dirty="0" err="1" smtClean="0">
                <a:solidFill>
                  <a:srgbClr val="D79310"/>
                </a:solidFill>
                <a:latin typeface="Monaco"/>
              </a:rPr>
              <a:t>HelloWorld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3157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Jumping into the generated code to see how we get most of the Yesod type-safety for free.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mkYesod</a:t>
            </a:r>
            <a:r>
              <a:rPr lang="en-AU" dirty="0" smtClean="0"/>
              <a:t> &amp; </a:t>
            </a:r>
            <a:r>
              <a:rPr lang="en-AU" dirty="0" err="1" smtClean="0"/>
              <a:t>parseRoutes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05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 of this talk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03800"/>
          </a:xfrm>
        </p:spPr>
        <p:txBody>
          <a:bodyPr>
            <a:normAutofit/>
          </a:bodyPr>
          <a:lstStyle/>
          <a:p>
            <a:r>
              <a:rPr lang="en-AU" dirty="0" smtClean="0"/>
              <a:t>Can’t cover everything about </a:t>
            </a:r>
            <a:r>
              <a:rPr lang="en-AU" dirty="0" err="1" smtClean="0"/>
              <a:t>yesod</a:t>
            </a:r>
            <a:r>
              <a:rPr lang="en-AU" dirty="0" smtClean="0"/>
              <a:t> in one talk.</a:t>
            </a:r>
            <a:endParaRPr lang="en-AU" dirty="0"/>
          </a:p>
          <a:p>
            <a:r>
              <a:rPr lang="en-AU" dirty="0" smtClean="0"/>
              <a:t>To give you a taste of type safe web dev.</a:t>
            </a:r>
          </a:p>
          <a:p>
            <a:r>
              <a:rPr lang="en-AU" dirty="0" smtClean="0"/>
              <a:t>To peek under the hood and get an understanding on how the type-safe parts work.</a:t>
            </a:r>
          </a:p>
          <a:p>
            <a:r>
              <a:rPr lang="en-AU" dirty="0" smtClean="0"/>
              <a:t>This taste test should help you figur</a:t>
            </a:r>
            <a:r>
              <a:rPr lang="en-AU" dirty="0" smtClean="0"/>
              <a:t>e out whether:</a:t>
            </a:r>
          </a:p>
          <a:p>
            <a:pPr lvl="1"/>
            <a:r>
              <a:rPr lang="en-AU" dirty="0" smtClean="0"/>
              <a:t>You love it and want to learn more. </a:t>
            </a:r>
          </a:p>
          <a:p>
            <a:pPr lvl="1"/>
            <a:r>
              <a:rPr lang="en-AU" dirty="0" smtClean="0"/>
              <a:t>You want to run away screaming (!!).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303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mkYesod</a:t>
            </a:r>
            <a:r>
              <a:rPr lang="en-US" dirty="0" smtClean="0"/>
              <a:t> &amp; </a:t>
            </a:r>
            <a:r>
              <a:rPr lang="en-US" dirty="0" err="1" smtClean="0"/>
              <a:t>parseRoutes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10905"/>
            <a:ext cx="8153400" cy="3567327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parseRoutes</a:t>
            </a:r>
            <a:r>
              <a:rPr lang="en-US" sz="3400" dirty="0" smtClean="0"/>
              <a:t> is a QQ converts text to a route AST. There is also </a:t>
            </a:r>
            <a:r>
              <a:rPr lang="en-US" sz="3400" dirty="0" err="1" smtClean="0"/>
              <a:t>parseRoutesFile</a:t>
            </a:r>
            <a:r>
              <a:rPr lang="en-US" sz="3400" dirty="0" smtClean="0"/>
              <a:t> for reading from a txt file.</a:t>
            </a:r>
          </a:p>
          <a:p>
            <a:r>
              <a:rPr lang="en-US" sz="3400" dirty="0" err="1" smtClean="0"/>
              <a:t>mkYesod</a:t>
            </a:r>
            <a:r>
              <a:rPr lang="en-US" sz="3400" dirty="0" smtClean="0"/>
              <a:t> is where the magic happens. </a:t>
            </a:r>
            <a:r>
              <a:rPr lang="en-US" sz="1900" dirty="0" smtClean="0"/>
              <a:t>  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0279"/>
            <a:ext cx="8153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44880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Handler / Widget Type Aliases</a:t>
            </a:r>
            <a:endParaRPr lang="en-AU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857597"/>
            <a:ext cx="8153400" cy="240727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Generates </a:t>
            </a:r>
            <a:r>
              <a:rPr lang="en-US" sz="2800" dirty="0" smtClean="0"/>
              <a:t>handler &amp; widget </a:t>
            </a:r>
            <a:r>
              <a:rPr lang="en-US" sz="2800" dirty="0"/>
              <a:t>type aliases for your </a:t>
            </a:r>
            <a:r>
              <a:rPr lang="en-US" sz="2800" dirty="0" smtClean="0"/>
              <a:t>foundation data type.</a:t>
            </a:r>
            <a:endParaRPr lang="en-AU" dirty="0" smtClean="0"/>
          </a:p>
          <a:p>
            <a:r>
              <a:rPr lang="en-AU" sz="2800" dirty="0" smtClean="0"/>
              <a:t>Better than writing the full types everywhere.</a:t>
            </a:r>
          </a:p>
          <a:p>
            <a:r>
              <a:rPr lang="en-AU" sz="2800" dirty="0" smtClean="0"/>
              <a:t>Yesod has concept of </a:t>
            </a:r>
            <a:r>
              <a:rPr lang="en-AU" sz="2800" dirty="0" err="1" smtClean="0"/>
              <a:t>django</a:t>
            </a:r>
            <a:r>
              <a:rPr lang="en-AU" sz="2800" dirty="0" smtClean="0"/>
              <a:t>-like </a:t>
            </a:r>
            <a:r>
              <a:rPr lang="en-AU" sz="2800" dirty="0" err="1" smtClean="0"/>
              <a:t>subsites</a:t>
            </a:r>
            <a:r>
              <a:rPr lang="en-AU" sz="2800" dirty="0" smtClean="0"/>
              <a:t>. </a:t>
            </a:r>
          </a:p>
          <a:p>
            <a:r>
              <a:rPr lang="en-AU" sz="2800" dirty="0" smtClean="0"/>
              <a:t>For an admin </a:t>
            </a:r>
            <a:r>
              <a:rPr lang="en-AU" sz="2800" dirty="0" err="1" smtClean="0"/>
              <a:t>subsite</a:t>
            </a:r>
            <a:r>
              <a:rPr lang="en-AU" sz="2800" dirty="0" smtClean="0"/>
              <a:t>: </a:t>
            </a:r>
            <a:r>
              <a:rPr lang="en-AU" sz="2800" dirty="0" err="1" smtClean="0"/>
              <a:t>GHandler</a:t>
            </a:r>
            <a:r>
              <a:rPr lang="en-AU" sz="2800" dirty="0" smtClean="0"/>
              <a:t> </a:t>
            </a:r>
            <a:r>
              <a:rPr lang="en-AU" sz="2800" dirty="0" err="1" smtClean="0"/>
              <a:t>HelloWorld</a:t>
            </a:r>
            <a:r>
              <a:rPr lang="en-AU" sz="2800" dirty="0" smtClean="0"/>
              <a:t> Admin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27632"/>
            <a:ext cx="8153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GWidget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(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)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727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RenderRoute</a:t>
            </a:r>
            <a:r>
              <a:rPr lang="en-AU" dirty="0" smtClean="0"/>
              <a:t> </a:t>
            </a:r>
            <a:r>
              <a:rPr lang="en-AU" dirty="0" err="1" smtClean="0"/>
              <a:t>HelloWorld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88336"/>
            <a:ext cx="8153400" cy="3107663"/>
          </a:xfrm>
        </p:spPr>
        <p:txBody>
          <a:bodyPr/>
          <a:lstStyle/>
          <a:p>
            <a:r>
              <a:rPr lang="en-AU" dirty="0" err="1" smtClean="0"/>
              <a:t>TypeFamilies</a:t>
            </a:r>
            <a:r>
              <a:rPr lang="en-AU" dirty="0" smtClean="0"/>
              <a:t> GHC extension allows data declaration inside type class.</a:t>
            </a:r>
          </a:p>
          <a:p>
            <a:r>
              <a:rPr lang="en-AU" dirty="0" smtClean="0"/>
              <a:t>Creates:</a:t>
            </a:r>
          </a:p>
          <a:p>
            <a:pPr lvl="1"/>
            <a:r>
              <a:rPr lang="en-AU" dirty="0" smtClean="0"/>
              <a:t>Constructors for our routes.</a:t>
            </a:r>
          </a:p>
          <a:p>
            <a:pPr lvl="1"/>
            <a:r>
              <a:rPr lang="en-AU" dirty="0" smtClean="0"/>
              <a:t>Function to change a route into a URL</a:t>
            </a:r>
          </a:p>
          <a:p>
            <a:r>
              <a:rPr lang="en-AU" dirty="0" smtClean="0"/>
              <a:t>More on why this is important later!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99616"/>
            <a:ext cx="80804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3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Yesod Dispatch: </a:t>
            </a:r>
            <a:r>
              <a:rPr lang="en-US" sz="3100" dirty="0" smtClean="0"/>
              <a:t>All of this code for one route!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73158"/>
            <a:ext cx="8153400" cy="4678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dispatch pieces </a:t>
            </a:r>
            <a:r>
              <a:rPr lang="en-AU" sz="1200" dirty="0">
                <a:solidFill>
                  <a:srgbClr val="007EFF"/>
                </a:solidFill>
                <a:latin typeface="Monaco"/>
              </a:rPr>
              <a:t>of</a:t>
            </a:r>
            <a:endParaRPr lang="en-AU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 </a:t>
            </a:r>
            <a:r>
              <a:rPr lang="en-AU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f master sub </a:t>
            </a:r>
            <a:r>
              <a:rPr lang="en-AU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200" dirty="0">
                <a:solidFill>
                  <a:srgbClr val="213E3E"/>
                </a:solidFill>
                <a:latin typeface="Courier"/>
              </a:rPr>
              <a:t> handler404 handler405 method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handler404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where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dispatch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toDispatch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       [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Yesod.Routes.Dispatch.Route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False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homeHomePieces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error </a:t>
            </a:r>
            <a:r>
              <a:rPr lang="en-US" sz="1200" dirty="0">
                <a:solidFill>
                  <a:srgbClr val="8100CA"/>
                </a:solidFill>
                <a:latin typeface="Monaco"/>
              </a:rPr>
              <a:t>"Invariant violated"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handleHomeMethods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app handler405 method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lookup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method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yesodRunner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 master sub (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toMaster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sz="1200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handler405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HomeR</a:t>
            </a:r>
            <a:endParaRPr lang="en-US" sz="12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methodsHomeR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sz="1200" dirty="0" err="1">
                <a:solidFill>
                  <a:srgbClr val="D79310"/>
                </a:solidFill>
                <a:latin typeface="Monaco"/>
              </a:rPr>
              <a:t>Data.Map</a:t>
            </a:r>
            <a:r>
              <a:rPr lang="en-US" sz="1200" dirty="0" err="1">
                <a:solidFill>
                  <a:srgbClr val="FF4B31"/>
                </a:solidFill>
                <a:latin typeface="Monaco"/>
              </a:rPr>
              <a:t>.</a:t>
            </a:r>
            <a:r>
              <a:rPr lang="en-US" sz="1200" dirty="0" err="1">
                <a:solidFill>
                  <a:srgbClr val="213E3E"/>
                </a:solidFill>
                <a:latin typeface="Courier"/>
              </a:rPr>
              <a:t>fromList</a:t>
            </a:r>
            <a:r>
              <a:rPr lang="en-US" sz="1200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nl-NL" sz="1200" dirty="0">
                <a:solidFill>
                  <a:srgbClr val="213E3E"/>
                </a:solidFill>
                <a:latin typeface="Courier"/>
              </a:rPr>
              <a:t>                     [ ( ( pack </a:t>
            </a:r>
            <a:r>
              <a:rPr lang="nl-NL" sz="1200" dirty="0">
                <a:solidFill>
                  <a:srgbClr val="8100CA"/>
                </a:solidFill>
                <a:latin typeface="Monaco"/>
              </a:rPr>
              <a:t>"GET"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, (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chooseRep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nl-NL" sz="1200" dirty="0" err="1">
                <a:solidFill>
                  <a:srgbClr val="213E3E"/>
                </a:solidFill>
                <a:latin typeface="Courier"/>
              </a:rPr>
              <a:t>getHomeR</a:t>
            </a:r>
            <a:r>
              <a:rPr lang="nl-NL" sz="1200" dirty="0">
                <a:solidFill>
                  <a:srgbClr val="213E3E"/>
                </a:solidFill>
                <a:latin typeface="Courier"/>
              </a:rPr>
              <a:t> ) ) ]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283" y="1568877"/>
            <a:ext cx="8153400" cy="41089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Don’t read this. Just be glad that you don’t have to type it!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8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Yesod 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31138"/>
            <a:ext cx="8153400" cy="2864861"/>
          </a:xfrm>
        </p:spPr>
        <p:txBody>
          <a:bodyPr/>
          <a:lstStyle/>
          <a:p>
            <a:r>
              <a:rPr lang="en-AU" dirty="0" smtClean="0"/>
              <a:t>Takes the method and URI pieces and does this:</a:t>
            </a:r>
          </a:p>
          <a:p>
            <a:pPr lvl="1"/>
            <a:r>
              <a:rPr lang="en-AU" dirty="0" smtClean="0"/>
              <a:t>If the pieces aren’t [], return 404.</a:t>
            </a:r>
          </a:p>
          <a:p>
            <a:pPr lvl="1"/>
            <a:r>
              <a:rPr lang="en-AU" dirty="0" smtClean="0"/>
              <a:t>If the pieces are [] and the method isn’t GET, 405.</a:t>
            </a:r>
          </a:p>
          <a:p>
            <a:pPr lvl="1"/>
            <a:r>
              <a:rPr lang="en-AU" dirty="0" smtClean="0"/>
              <a:t>If the pieces are [], and the method is get: route to the </a:t>
            </a:r>
            <a:r>
              <a:rPr lang="en-AU" dirty="0" err="1" smtClean="0"/>
              <a:t>getHomeR</a:t>
            </a:r>
            <a:r>
              <a:rPr lang="en-AU" dirty="0" smtClean="0"/>
              <a:t> handler. 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1652923"/>
            <a:ext cx="8153400" cy="1279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 smtClean="0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yesodDispatch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master sub </a:t>
            </a:r>
            <a:r>
              <a:rPr lang="en-AU" sz="1800" dirty="0" err="1" smtClean="0">
                <a:solidFill>
                  <a:srgbClr val="213E3E"/>
                </a:solidFill>
                <a:latin typeface="Courier"/>
              </a:rPr>
              <a:t>toMaster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</a:p>
          <a:p>
            <a:pPr marL="0" indent="0">
              <a:buFont typeface="Wingdings"/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   handler404 handler405 method pieces </a:t>
            </a:r>
            <a:r>
              <a:rPr lang="en-AU" sz="1800" dirty="0" smtClean="0">
                <a:solidFill>
                  <a:srgbClr val="FF4B31"/>
                </a:solidFill>
                <a:latin typeface="Monaco"/>
              </a:rPr>
              <a:t>=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  <a:p>
            <a:pPr marL="0" indent="0">
              <a:buFont typeface="Wingdings"/>
              <a:buNone/>
            </a:pPr>
            <a:r>
              <a:rPr lang="en-AU" sz="1200" dirty="0" smtClean="0">
                <a:solidFill>
                  <a:srgbClr val="213E3E"/>
                </a:solidFill>
                <a:latin typeface="Courier"/>
              </a:rPr>
              <a:t>  </a:t>
            </a:r>
            <a:endParaRPr lang="en-US" sz="12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9602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where our type safe routes start to get interesting. 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Parameterised Routes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133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19671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 err="1">
                <a:solidFill>
                  <a:srgbClr val="8100CA"/>
                </a:solidFill>
                <a:latin typeface="Monaco"/>
              </a:rPr>
              <a:t>HelloWorld</a:t>
            </a:r>
            <a:r>
              <a:rPr lang="en-AU" sz="1800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hello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GET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pPr marL="0" indent="0">
              <a:buNone/>
            </a:pPr>
            <a:r>
              <a:rPr lang="en-AU" sz="1800" dirty="0" err="1" smtClean="0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err="1">
                <a:solidFill>
                  <a:srgbClr val="000079"/>
                </a:solidFill>
                <a:latin typeface="Monaco"/>
              </a:rPr>
              <a:t>getHomeR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name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sz="1800" dirty="0" err="1">
                <a:solidFill>
                  <a:srgbClr val="FF4B31"/>
                </a:solidFill>
                <a:latin typeface="Monaco"/>
              </a:rPr>
              <a:t>|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Hello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{name}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!|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]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3772776"/>
            <a:ext cx="8153400" cy="2969659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Routes can have dynamic pieces. </a:t>
            </a:r>
            <a:endParaRPr lang="en-AU" dirty="0"/>
          </a:p>
          <a:p>
            <a:r>
              <a:rPr lang="en-AU" dirty="0" smtClean="0"/>
              <a:t>Here we have given the piece type Text ( </a:t>
            </a:r>
            <a:r>
              <a:rPr lang="en-AU" dirty="0" err="1" smtClean="0"/>
              <a:t>Data.Text</a:t>
            </a:r>
            <a:r>
              <a:rPr lang="en-AU" dirty="0" smtClean="0"/>
              <a:t> )</a:t>
            </a:r>
          </a:p>
          <a:p>
            <a:r>
              <a:rPr lang="en-AU" dirty="0" smtClean="0"/>
              <a:t>That dynamic piece is passed into the handler function.</a:t>
            </a:r>
          </a:p>
          <a:p>
            <a:r>
              <a:rPr lang="en-AU" dirty="0" smtClean="0"/>
              <a:t>It is a compile error if your handler is missing that parameter or it is the wrong type.</a:t>
            </a:r>
          </a:p>
          <a:p>
            <a:r>
              <a:rPr lang="en-AU" dirty="0" smtClean="0"/>
              <a:t>#{ … } interpolates a string into the HTML ( but HTML escapes before doing so ).</a:t>
            </a:r>
          </a:p>
          <a:p>
            <a:r>
              <a:rPr lang="en-AU" dirty="0" smtClean="0"/>
              <a:t>Lets test this: </a:t>
            </a:r>
            <a:r>
              <a:rPr lang="en-AU" dirty="0" smtClean="0">
                <a:hlinkClick r:id="rId2"/>
              </a:rPr>
              <a:t>http://localhost:3001/hello/bfpg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85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Generated </a:t>
            </a:r>
            <a:r>
              <a:rPr lang="en-AU" dirty="0" err="1" smtClean="0"/>
              <a:t>RenderRoute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091062"/>
            <a:ext cx="8153400" cy="3004938"/>
          </a:xfrm>
        </p:spPr>
        <p:txBody>
          <a:bodyPr>
            <a:normAutofit/>
          </a:bodyPr>
          <a:lstStyle/>
          <a:p>
            <a:r>
              <a:rPr lang="en-AU" dirty="0" smtClean="0"/>
              <a:t>Our </a:t>
            </a:r>
            <a:r>
              <a:rPr lang="en-AU" dirty="0" err="1" smtClean="0"/>
              <a:t>HomeR</a:t>
            </a:r>
            <a:r>
              <a:rPr lang="en-AU" dirty="0" smtClean="0"/>
              <a:t> </a:t>
            </a:r>
            <a:r>
              <a:rPr lang="en-AU" dirty="0" smtClean="0"/>
              <a:t>constructor now has a Text argument. </a:t>
            </a:r>
            <a:endParaRPr lang="en-AU" dirty="0" smtClean="0"/>
          </a:p>
          <a:p>
            <a:r>
              <a:rPr lang="en-AU" dirty="0" err="1" smtClean="0"/>
              <a:t>renderRoute</a:t>
            </a:r>
            <a:r>
              <a:rPr lang="en-AU" dirty="0" smtClean="0"/>
              <a:t> has a funny </a:t>
            </a:r>
            <a:r>
              <a:rPr lang="en-AU" dirty="0" err="1" smtClean="0"/>
              <a:t>toPathPiece</a:t>
            </a:r>
            <a:r>
              <a:rPr lang="en-AU" dirty="0" smtClean="0"/>
              <a:t> in it. 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787" y="1736971"/>
            <a:ext cx="877303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HelloWorld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deriving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Show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Read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renderRoute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HomeR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(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[pack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"hello"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name],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29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Generated </a:t>
            </a:r>
            <a:r>
              <a:rPr lang="en-AU" dirty="0" err="1" smtClean="0"/>
              <a:t>YesodDispatch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97676"/>
            <a:ext cx="8153400" cy="3098323"/>
          </a:xfrm>
        </p:spPr>
        <p:txBody>
          <a:bodyPr/>
          <a:lstStyle/>
          <a:p>
            <a:r>
              <a:rPr lang="en-AU" dirty="0" smtClean="0"/>
              <a:t>A bit of the dispatch code that will return Nothing if x can’t be converted into the desired type. </a:t>
            </a:r>
          </a:p>
          <a:p>
            <a:r>
              <a:rPr lang="en-AU" dirty="0" smtClean="0"/>
              <a:t>A return of nothing will cause a 404.</a:t>
            </a:r>
          </a:p>
          <a:p>
            <a:r>
              <a:rPr lang="en-AU" dirty="0" smtClean="0"/>
              <a:t>This snippet doesn’t care about the first piece since it wont get to here unless the first piece was “hello”.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746309"/>
            <a:ext cx="815339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213E3E"/>
                </a:solidFill>
                <a:latin typeface="Courier"/>
              </a:rPr>
              <a:t>handleHelloPieces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x ]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 smtClean="0">
                <a:solidFill>
                  <a:srgbClr val="213E3E"/>
                </a:solidFill>
                <a:latin typeface="Courier"/>
              </a:rPr>
              <a:t>  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x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handleHelloMethods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310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Path Pieces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8146" y="1600199"/>
            <a:ext cx="8590738" cy="4958443"/>
          </a:xfrm>
        </p:spPr>
        <p:txBody>
          <a:bodyPr>
            <a:normAutofit fontScale="47500" lnSpcReduction="20000"/>
          </a:bodyPr>
          <a:lstStyle/>
          <a:p>
            <a:r>
              <a:rPr lang="en-AU" sz="3800" dirty="0" smtClean="0"/>
              <a:t>:</a:t>
            </a:r>
            <a:r>
              <a:rPr lang="en-AU" sz="3800" dirty="0" err="1"/>
              <a:t>i</a:t>
            </a:r>
            <a:r>
              <a:rPr lang="en-AU" sz="3800" dirty="0"/>
              <a:t> </a:t>
            </a:r>
            <a:r>
              <a:rPr lang="en-AU" sz="3800" dirty="0" err="1" smtClean="0"/>
              <a:t>PathPiece</a:t>
            </a:r>
            <a:endParaRPr lang="en-AU" sz="3800" dirty="0" smtClean="0"/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class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fromPathPiece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Maybe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4000" dirty="0" err="1">
                <a:solidFill>
                  <a:srgbClr val="213E3E"/>
                </a:solidFill>
                <a:latin typeface="Courier"/>
              </a:rPr>
              <a:t>toPathPiece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s </a:t>
            </a:r>
            <a:r>
              <a:rPr lang="en-AU" sz="4000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endParaRPr lang="en-AU" sz="40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4000" dirty="0">
                <a:solidFill>
                  <a:srgbClr val="213E3E"/>
                </a:solidFill>
                <a:latin typeface="Courier"/>
              </a:rPr>
              <a:t>  	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String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Text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D79310"/>
                </a:solidFill>
                <a:latin typeface="Monaco"/>
              </a:rPr>
              <a:t>Integer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'</a:t>
            </a:r>
          </a:p>
          <a:p>
            <a:pPr marL="0" indent="0">
              <a:buNone/>
            </a:pPr>
            <a:r>
              <a:rPr lang="en-AU" sz="40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PathPiece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 err="1">
                <a:solidFill>
                  <a:srgbClr val="D79310"/>
                </a:solidFill>
                <a:latin typeface="Monaco"/>
              </a:rPr>
              <a:t>Int</a:t>
            </a:r>
            <a:r>
              <a:rPr lang="en-AU" sz="40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-- Defined in `</a:t>
            </a:r>
            <a:r>
              <a:rPr lang="en-AU" sz="4000" dirty="0" err="1">
                <a:solidFill>
                  <a:srgbClr val="787676"/>
                </a:solidFill>
                <a:latin typeface="Monaco"/>
              </a:rPr>
              <a:t>Web.PathPieces</a:t>
            </a:r>
            <a:r>
              <a:rPr lang="en-AU" sz="4000" dirty="0">
                <a:solidFill>
                  <a:srgbClr val="787676"/>
                </a:solidFill>
                <a:latin typeface="Monaco"/>
              </a:rPr>
              <a:t>’</a:t>
            </a:r>
            <a:endParaRPr lang="en-AU" sz="3800" dirty="0" smtClean="0"/>
          </a:p>
          <a:p>
            <a:pPr marL="0" indent="0">
              <a:buNone/>
            </a:pPr>
            <a:endParaRPr lang="en-AU" sz="4200" dirty="0" smtClean="0">
              <a:latin typeface="Andale Mono"/>
              <a:cs typeface="Andale Mono"/>
            </a:endParaRPr>
          </a:p>
          <a:p>
            <a:r>
              <a:rPr lang="en-AU" sz="4200" dirty="0" smtClean="0">
                <a:cs typeface="Andale Mono"/>
              </a:rPr>
              <a:t>Anything that has a </a:t>
            </a:r>
            <a:r>
              <a:rPr lang="en-AU" sz="4200" dirty="0" err="1" smtClean="0">
                <a:cs typeface="Andale Mono"/>
              </a:rPr>
              <a:t>PathPiece</a:t>
            </a:r>
            <a:r>
              <a:rPr lang="en-AU" sz="4200" dirty="0" smtClean="0">
                <a:cs typeface="Andale Mono"/>
              </a:rPr>
              <a:t> instance can be a validated , type-safe part of a URL</a:t>
            </a:r>
            <a:r>
              <a:rPr lang="en-AU" sz="4200" dirty="0" smtClean="0">
                <a:cs typeface="Andale Mono"/>
              </a:rPr>
              <a:t>.</a:t>
            </a:r>
          </a:p>
          <a:p>
            <a:r>
              <a:rPr lang="en-AU" sz="4200" dirty="0" smtClean="0">
                <a:cs typeface="Andale Mono"/>
              </a:rPr>
              <a:t>Ad hoc polymorphism allows us to create </a:t>
            </a:r>
            <a:r>
              <a:rPr lang="en-AU" sz="4200" dirty="0" err="1" smtClean="0">
                <a:cs typeface="Andale Mono"/>
              </a:rPr>
              <a:t>PathPieces</a:t>
            </a:r>
            <a:r>
              <a:rPr lang="en-AU" sz="4200" dirty="0" smtClean="0">
                <a:cs typeface="Andale Mono"/>
              </a:rPr>
              <a:t> of any type ( Dates, </a:t>
            </a:r>
            <a:r>
              <a:rPr lang="en-AU" sz="4200" dirty="0" err="1" smtClean="0">
                <a:cs typeface="Andale Mono"/>
              </a:rPr>
              <a:t>Enums</a:t>
            </a:r>
            <a:r>
              <a:rPr lang="en-AU" sz="4200" dirty="0" smtClean="0">
                <a:cs typeface="Andale Mono"/>
              </a:rPr>
              <a:t> , </a:t>
            </a:r>
            <a:r>
              <a:rPr lang="en-AU" sz="4200" dirty="0" err="1" smtClean="0">
                <a:cs typeface="Andale Mono"/>
              </a:rPr>
              <a:t>Etc</a:t>
            </a:r>
            <a:r>
              <a:rPr lang="en-AU" sz="4200" dirty="0" smtClean="0">
                <a:cs typeface="Andale Mono"/>
              </a:rPr>
              <a:t> ).</a:t>
            </a:r>
            <a:endParaRPr lang="en-AU" sz="4200" dirty="0"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6758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3880338"/>
          </a:xfrm>
        </p:spPr>
        <p:txBody>
          <a:bodyPr/>
          <a:lstStyle/>
          <a:p>
            <a:r>
              <a:rPr lang="en-US" dirty="0" smtClean="0"/>
              <a:t>Brief introduction to web </a:t>
            </a:r>
            <a:r>
              <a:rPr lang="en-US" dirty="0" err="1" smtClean="0"/>
              <a:t>dev</a:t>
            </a:r>
            <a:r>
              <a:rPr lang="en-US" dirty="0" smtClean="0"/>
              <a:t> &amp; the </a:t>
            </a:r>
            <a:r>
              <a:rPr lang="en-US" dirty="0" err="1" smtClean="0"/>
              <a:t>yesod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Introduction to generated handler / route code.</a:t>
            </a:r>
          </a:p>
          <a:p>
            <a:r>
              <a:rPr lang="en-US" dirty="0" smtClean="0"/>
              <a:t>Break for pizza </a:t>
            </a:r>
          </a:p>
          <a:p>
            <a:r>
              <a:rPr lang="en-US" dirty="0" smtClean="0"/>
              <a:t>Exploration of a bigger app ( with forms and DB )</a:t>
            </a:r>
          </a:p>
          <a:p>
            <a:r>
              <a:rPr lang="en-US" dirty="0" smtClean="0"/>
              <a:t>Demo of type-safety when refactoring our bigger app.</a:t>
            </a:r>
            <a:endParaRPr lang="en-US" dirty="0" smtClean="0"/>
          </a:p>
          <a:p>
            <a:r>
              <a:rPr lang="en-US" dirty="0" smtClean="0"/>
              <a:t>Conclusions </a:t>
            </a:r>
            <a:r>
              <a:rPr lang="en-US" dirty="0" smtClean="0"/>
              <a:t>and 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587897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Feel free to jump in and ask questions during the talk! I’d prefer to have a bit of a conversation and have people learn rather than just having me drone on! ;)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067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Does anyone have any questions while we wait for pizza?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Pizza Break!!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630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Introduction to our ‘larger scale’ app and the Yesod code that we need to write to make it happen.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Complete App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769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first, a demo!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An app to create and show notes.</a:t>
            </a:r>
          </a:p>
          <a:p>
            <a:r>
              <a:rPr lang="en-AU" dirty="0" smtClean="0"/>
              <a:t>Lets see it in action: </a:t>
            </a:r>
            <a:r>
              <a:rPr lang="en-AU" dirty="0" smtClean="0">
                <a:hlinkClick r:id="rId2"/>
              </a:rPr>
              <a:t>http://localhost:3002/</a:t>
            </a:r>
            <a:r>
              <a:rPr lang="en-AU" dirty="0" smtClean="0"/>
              <a:t> </a:t>
            </a:r>
          </a:p>
          <a:p>
            <a:r>
              <a:rPr lang="en-AU" dirty="0" smtClean="0"/>
              <a:t>Now we’re going to go through the interesting bits of code that make this happen.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671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our foundation data type!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6093" y="1600200"/>
            <a:ext cx="8740142" cy="30877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data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{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smtClean="0">
                <a:solidFill>
                  <a:srgbClr val="D79310"/>
                </a:solidFill>
                <a:latin typeface="Monaco"/>
              </a:rPr>
              <a:t>Connection 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-- Use a connection pool in prod, </a:t>
            </a:r>
            <a:r>
              <a:rPr lang="en-AU" sz="1800" dirty="0" err="1">
                <a:solidFill>
                  <a:srgbClr val="787676"/>
                </a:solidFill>
                <a:latin typeface="Monaco"/>
              </a:rPr>
              <a:t>plz</a:t>
            </a:r>
            <a:r>
              <a:rPr lang="en-AU" sz="1800" dirty="0">
                <a:solidFill>
                  <a:srgbClr val="787676"/>
                </a:solidFill>
                <a:latin typeface="Monaco"/>
              </a:rPr>
              <a:t>.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 smtClean="0">
                <a:solidFill>
                  <a:srgbClr val="213E3E"/>
                </a:solidFill>
                <a:latin typeface="Courier"/>
              </a:rPr>
              <a:t>}</a:t>
            </a:r>
            <a:endParaRPr lang="en-AU" sz="1800" dirty="0"/>
          </a:p>
          <a:p>
            <a:pPr marL="0" indent="0">
              <a:buNone/>
            </a:pPr>
            <a:r>
              <a:rPr lang="en-AU" sz="1800" dirty="0">
                <a:solidFill>
                  <a:srgbClr val="007EFF"/>
                </a:solidFill>
                <a:latin typeface="Monaco"/>
              </a:rPr>
              <a:t>instance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where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type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YesodPersistBackend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D79310"/>
                </a:solidFill>
                <a:latin typeface="Monaco"/>
              </a:rPr>
              <a:t>SqlPersist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>
                <a:solidFill>
                  <a:srgbClr val="007EFF"/>
                </a:solidFill>
                <a:latin typeface="Monaco"/>
              </a:rPr>
              <a:t>do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conn </a:t>
            </a:r>
            <a:r>
              <a:rPr lang="en-AU" sz="1800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dbConn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getYesod</a:t>
            </a:r>
            <a:endParaRPr lang="en-AU" sz="1800" dirty="0">
              <a:solidFill>
                <a:srgbClr val="213E3E"/>
              </a:solidFill>
              <a:latin typeface="Courier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sz="1800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en-AU" sz="1800" dirty="0">
                <a:solidFill>
                  <a:srgbClr val="213E3E"/>
                </a:solidFill>
                <a:latin typeface="Courier"/>
              </a:rPr>
              <a:t> f conn </a:t>
            </a:r>
            <a:endParaRPr lang="en-AU" sz="1800" dirty="0" smtClean="0">
              <a:solidFill>
                <a:srgbClr val="213E3E"/>
              </a:solidFill>
              <a:latin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4687954"/>
            <a:ext cx="8153400" cy="18770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r</a:t>
            </a:r>
            <a:r>
              <a:rPr lang="en-AU" dirty="0" err="1" smtClean="0"/>
              <a:t>unDB</a:t>
            </a:r>
            <a:r>
              <a:rPr lang="en-AU" dirty="0" smtClean="0"/>
              <a:t> happens inside a handler, so can “</a:t>
            </a:r>
            <a:r>
              <a:rPr lang="en-AU" dirty="0" err="1" smtClean="0"/>
              <a:t>getYesod</a:t>
            </a:r>
            <a:r>
              <a:rPr lang="en-AU" dirty="0" smtClean="0"/>
              <a:t>”</a:t>
            </a:r>
          </a:p>
          <a:p>
            <a:r>
              <a:rPr lang="en-AU" dirty="0" err="1" smtClean="0"/>
              <a:t>runDB</a:t>
            </a:r>
            <a:r>
              <a:rPr lang="en-AU" dirty="0" smtClean="0"/>
              <a:t> is much handier than extracting the connection every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99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Our Model / Schema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4213" y="3707407"/>
            <a:ext cx="8880929" cy="3078022"/>
          </a:xfrm>
        </p:spPr>
        <p:txBody>
          <a:bodyPr>
            <a:noAutofit/>
          </a:bodyPr>
          <a:lstStyle/>
          <a:p>
            <a:r>
              <a:rPr lang="en-AU" sz="2400" dirty="0" smtClean="0">
                <a:cs typeface="Andale Mono"/>
              </a:rPr>
              <a:t>Pretty simple and declarative due to </a:t>
            </a:r>
            <a:r>
              <a:rPr lang="en-AU" sz="2400" dirty="0" err="1" smtClean="0">
                <a:cs typeface="Andale Mono"/>
              </a:rPr>
              <a:t>metaprogramming</a:t>
            </a:r>
            <a:r>
              <a:rPr lang="en-AU" sz="2400" dirty="0" smtClean="0">
                <a:cs typeface="Andale Mono"/>
              </a:rPr>
              <a:t>.</a:t>
            </a:r>
          </a:p>
          <a:p>
            <a:r>
              <a:rPr lang="en-AU" sz="2400" dirty="0" smtClean="0">
                <a:cs typeface="Andale Mono"/>
              </a:rPr>
              <a:t>Creates a Note </a:t>
            </a:r>
            <a:r>
              <a:rPr lang="en-AU" sz="2400" dirty="0" err="1" smtClean="0">
                <a:cs typeface="Andale Mono"/>
              </a:rPr>
              <a:t>datatype</a:t>
            </a:r>
            <a:r>
              <a:rPr lang="en-AU" sz="2400" dirty="0" smtClean="0">
                <a:cs typeface="Andale Mono"/>
              </a:rPr>
              <a:t> with record </a:t>
            </a:r>
            <a:r>
              <a:rPr lang="en-AU" sz="2400" dirty="0" err="1" smtClean="0">
                <a:cs typeface="Andale Mono"/>
              </a:rPr>
              <a:t>accessors</a:t>
            </a:r>
            <a:r>
              <a:rPr lang="en-AU" sz="2400" dirty="0">
                <a:cs typeface="Andale Mono"/>
              </a:rPr>
              <a:t> </a:t>
            </a:r>
            <a:r>
              <a:rPr lang="en-AU" sz="2400" dirty="0" smtClean="0">
                <a:cs typeface="Andale Mono"/>
              </a:rPr>
              <a:t>using </a:t>
            </a:r>
            <a:r>
              <a:rPr lang="en-AU" sz="2400" dirty="0" err="1" smtClean="0">
                <a:cs typeface="Andale Mono"/>
              </a:rPr>
              <a:t>tabel</a:t>
            </a:r>
            <a:r>
              <a:rPr lang="en-AU" sz="2400" dirty="0" smtClean="0">
                <a:cs typeface="Andale Mono"/>
              </a:rPr>
              <a:t> and column name (e.g. </a:t>
            </a:r>
            <a:r>
              <a:rPr lang="en-AU" sz="2400" dirty="0" err="1" smtClean="0">
                <a:cs typeface="Andale Mono"/>
              </a:rPr>
              <a:t>noteDate</a:t>
            </a:r>
            <a:r>
              <a:rPr lang="en-AU" sz="2400" dirty="0" smtClean="0">
                <a:cs typeface="Andale Mono"/>
              </a:rPr>
              <a:t> grabs the date out of a Note ).</a:t>
            </a:r>
            <a:endParaRPr lang="en-AU" sz="2400" dirty="0" smtClean="0">
              <a:cs typeface="Andale Mono"/>
            </a:endParaRPr>
          </a:p>
          <a:p>
            <a:r>
              <a:rPr lang="en-AU" sz="2400" dirty="0" smtClean="0">
                <a:cs typeface="Andale Mono"/>
              </a:rPr>
              <a:t> Automatically generates a </a:t>
            </a:r>
            <a:r>
              <a:rPr lang="en-AU" sz="2400" dirty="0" err="1" smtClean="0">
                <a:cs typeface="Andale Mono"/>
              </a:rPr>
              <a:t>NoteId</a:t>
            </a:r>
            <a:r>
              <a:rPr lang="en-AU" sz="2400" dirty="0" smtClean="0">
                <a:cs typeface="Andale Mono"/>
              </a:rPr>
              <a:t> column. Field is of type </a:t>
            </a:r>
            <a:r>
              <a:rPr lang="en-AU" sz="2400" dirty="0" err="1" smtClean="0">
                <a:cs typeface="Andale Mono"/>
              </a:rPr>
              <a:t>NoteId</a:t>
            </a:r>
            <a:endParaRPr lang="en-AU" sz="2400" dirty="0" smtClean="0">
              <a:cs typeface="Andale Mono"/>
            </a:endParaRPr>
          </a:p>
          <a:p>
            <a:r>
              <a:rPr lang="en-AU" sz="2400" dirty="0" smtClean="0">
                <a:cs typeface="Andale Mono"/>
              </a:rPr>
              <a:t>Maybe marker makes date </a:t>
            </a:r>
            <a:r>
              <a:rPr lang="en-AU" sz="2400" dirty="0" err="1" smtClean="0">
                <a:cs typeface="Andale Mono"/>
              </a:rPr>
              <a:t>nullable</a:t>
            </a:r>
            <a:r>
              <a:rPr lang="en-AU" sz="2400" dirty="0" smtClean="0">
                <a:cs typeface="Andale Mono"/>
              </a:rPr>
              <a:t> in the DB and the data type a </a:t>
            </a:r>
            <a:r>
              <a:rPr lang="en-AU" sz="2400" dirty="0" err="1" smtClean="0">
                <a:cs typeface="Andale Mono"/>
              </a:rPr>
              <a:t>Data.Maybe</a:t>
            </a:r>
            <a:r>
              <a:rPr lang="en-AU" sz="2400" dirty="0" smtClean="0">
                <a:cs typeface="Andale Mono"/>
              </a:rPr>
              <a:t> Day instead of just Day.</a:t>
            </a:r>
            <a:endParaRPr lang="en-AU" sz="2400" dirty="0" smtClean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91" y="1690278"/>
            <a:ext cx="8911551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share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mkPersist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sqlSettings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mkMigrate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 err="1">
                <a:solidFill>
                  <a:srgbClr val="8100CA"/>
                </a:solidFill>
                <a:latin typeface="Monaco"/>
              </a:rPr>
              <a:t>migrateAll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 [persist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title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Text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date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Maybe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body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Textarea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6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Routes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55264"/>
            <a:ext cx="8153400" cy="2640735"/>
          </a:xfrm>
        </p:spPr>
        <p:txBody>
          <a:bodyPr/>
          <a:lstStyle/>
          <a:p>
            <a:r>
              <a:rPr lang="en-AU" dirty="0" smtClean="0"/>
              <a:t>Our </a:t>
            </a:r>
            <a:r>
              <a:rPr lang="en-AU" dirty="0" err="1" smtClean="0"/>
              <a:t>autogenerate</a:t>
            </a:r>
            <a:r>
              <a:rPr lang="en-AU" dirty="0" err="1" smtClean="0"/>
              <a:t>d</a:t>
            </a:r>
            <a:r>
              <a:rPr lang="en-AU" dirty="0" smtClean="0"/>
              <a:t> </a:t>
            </a:r>
            <a:r>
              <a:rPr lang="en-AU" dirty="0" err="1" smtClean="0"/>
              <a:t>NoteId</a:t>
            </a:r>
            <a:r>
              <a:rPr lang="en-AU" dirty="0" smtClean="0"/>
              <a:t> has a </a:t>
            </a:r>
            <a:r>
              <a:rPr lang="en-AU" dirty="0" err="1" smtClean="0"/>
              <a:t>PathPiece</a:t>
            </a:r>
            <a:r>
              <a:rPr lang="en-AU" dirty="0" smtClean="0"/>
              <a:t> instance generated by the “share” TH function.</a:t>
            </a:r>
          </a:p>
          <a:p>
            <a:r>
              <a:rPr lang="en-AU" dirty="0" smtClean="0"/>
              <a:t>Since we can only look for Notes with a </a:t>
            </a:r>
            <a:r>
              <a:rPr lang="en-AU" dirty="0" err="1" smtClean="0"/>
              <a:t>NoteId</a:t>
            </a:r>
            <a:r>
              <a:rPr lang="en-AU" dirty="0" smtClean="0"/>
              <a:t>, </a:t>
            </a:r>
            <a:r>
              <a:rPr lang="en-AU" dirty="0" smtClean="0"/>
              <a:t>we can’t accidentally load a User with the id that gets passed into our hander.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93002"/>
            <a:ext cx="8153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mkYesod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"Notes"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parseRoutes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POST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/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notes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/#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GET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]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749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 Creation Form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857" y="3586004"/>
            <a:ext cx="8763000" cy="3054281"/>
          </a:xfrm>
        </p:spPr>
        <p:txBody>
          <a:bodyPr>
            <a:noAutofit/>
          </a:bodyPr>
          <a:lstStyle/>
          <a:p>
            <a:r>
              <a:rPr lang="en-AU" sz="2000" dirty="0" smtClean="0">
                <a:cs typeface="Andale Mono"/>
              </a:rPr>
              <a:t>A form that has all the information it needs to:</a:t>
            </a:r>
          </a:p>
          <a:p>
            <a:pPr lvl="1"/>
            <a:r>
              <a:rPr lang="en-AU" sz="1700" dirty="0" smtClean="0">
                <a:cs typeface="Andale Mono"/>
              </a:rPr>
              <a:t>Generate a widget with the form HTML, JS and CSS inside.</a:t>
            </a:r>
          </a:p>
          <a:p>
            <a:pPr lvl="1"/>
            <a:r>
              <a:rPr lang="en-AU" sz="1700" dirty="0" smtClean="0">
                <a:cs typeface="Andale Mono"/>
              </a:rPr>
              <a:t>Process the form inputs that were posted back and give us a validation error or a fully constructed note.</a:t>
            </a:r>
          </a:p>
          <a:p>
            <a:r>
              <a:rPr lang="en-AU" sz="2000" dirty="0" smtClean="0">
                <a:cs typeface="Andale Mono"/>
              </a:rPr>
              <a:t>Note that the form fields are strongly typed. It would be a type error:</a:t>
            </a:r>
          </a:p>
          <a:p>
            <a:pPr lvl="1"/>
            <a:r>
              <a:rPr lang="en-AU" sz="1700" dirty="0" smtClean="0">
                <a:cs typeface="Andale Mono"/>
              </a:rPr>
              <a:t>To specify the </a:t>
            </a:r>
            <a:r>
              <a:rPr lang="en-AU" sz="1700" dirty="0" err="1" smtClean="0">
                <a:cs typeface="Andale Mono"/>
              </a:rPr>
              <a:t>dueDateField</a:t>
            </a:r>
            <a:r>
              <a:rPr lang="en-AU" sz="1700" dirty="0" smtClean="0">
                <a:cs typeface="Andale Mono"/>
              </a:rPr>
              <a:t> for the Title or Body fields. </a:t>
            </a:r>
          </a:p>
          <a:p>
            <a:pPr lvl="1"/>
            <a:r>
              <a:rPr lang="en-AU" sz="1700" dirty="0" smtClean="0">
                <a:cs typeface="Andale Mono"/>
              </a:rPr>
              <a:t>To give something other than a Day as the default value for the date field.</a:t>
            </a:r>
          </a:p>
          <a:p>
            <a:r>
              <a:rPr lang="en-AU" sz="2000" dirty="0" smtClean="0">
                <a:cs typeface="Andale Mono"/>
              </a:rPr>
              <a:t>Types are really giving us a big win here. </a:t>
            </a:r>
            <a:endParaRPr lang="en-AU" sz="2000" dirty="0" smtClean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794" y="1708955"/>
            <a:ext cx="8495253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000079"/>
                </a:solidFill>
                <a:latin typeface="Monaco"/>
              </a:rPr>
              <a:t>createNoteForm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renderDivs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&lt;$&gt;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"Title"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aopt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"Date"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 ) )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&lt;*&gt;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areq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textareaField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"Body"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dueDateField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jqueryDayField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00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GET /notes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03124"/>
            <a:ext cx="8153400" cy="2892876"/>
          </a:xfrm>
        </p:spPr>
        <p:txBody>
          <a:bodyPr>
            <a:normAutofit/>
          </a:bodyPr>
          <a:lstStyle/>
          <a:p>
            <a:r>
              <a:rPr lang="en-AU" dirty="0" smtClean="0"/>
              <a:t>Get the current time in IO</a:t>
            </a:r>
          </a:p>
          <a:p>
            <a:r>
              <a:rPr lang="en-AU" dirty="0" smtClean="0"/>
              <a:t>Generate the widget for the form</a:t>
            </a:r>
          </a:p>
          <a:p>
            <a:r>
              <a:rPr lang="en-AU" dirty="0" smtClean="0"/>
              <a:t>Pass it to </a:t>
            </a:r>
            <a:r>
              <a:rPr lang="en-AU" dirty="0" err="1" smtClean="0"/>
              <a:t>showCreateForm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86755" y="1699616"/>
            <a:ext cx="877676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(widget,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generateFormPost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105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Displaying our form ( and list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000" y="4940095"/>
            <a:ext cx="8890000" cy="1761897"/>
          </a:xfrm>
        </p:spPr>
        <p:txBody>
          <a:bodyPr>
            <a:noAutofit/>
          </a:bodyPr>
          <a:lstStyle/>
          <a:p>
            <a:r>
              <a:rPr lang="en-AU" sz="1800" dirty="0" smtClean="0">
                <a:cs typeface="Andale Mono"/>
              </a:rPr>
              <a:t>Note the usefulness of being able to run DB operations in a handler</a:t>
            </a:r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@{ … } will make a URL to any Route. Note that we had to supply the id to make a </a:t>
            </a:r>
            <a:r>
              <a:rPr lang="en-AU" sz="1800" dirty="0" err="1" smtClean="0">
                <a:cs typeface="Andale Mono"/>
              </a:rPr>
              <a:t>NoteR</a:t>
            </a:r>
            <a:endParaRPr lang="en-AU" sz="1800" dirty="0" smtClean="0">
              <a:cs typeface="Andale Mono"/>
            </a:endParaRPr>
          </a:p>
          <a:p>
            <a:r>
              <a:rPr lang="en-AU" sz="1800" dirty="0" smtClean="0">
                <a:cs typeface="Andale Mono"/>
              </a:rPr>
              <a:t>^{ … } composes a widget into this one, including merging CSS and JS. </a:t>
            </a:r>
          </a:p>
          <a:p>
            <a:r>
              <a:rPr lang="en-AU" sz="1800" dirty="0" smtClean="0">
                <a:cs typeface="Andale Mono"/>
              </a:rPr>
              <a:t>The generated forms are designed to be composed, so they don’t add a form element or submit button. </a:t>
            </a:r>
            <a:endParaRPr lang="en-AU" sz="1800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457" y="1680940"/>
            <a:ext cx="850459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notes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selectList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[]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Asc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NoteTitle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]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Notes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ul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            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forall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Entity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notes</a:t>
            </a:r>
          </a:p>
          <a:p>
            <a:r>
              <a:rPr lang="is-IS" dirty="0">
                <a:solidFill>
                  <a:srgbClr val="213E3E"/>
                </a:solidFill>
                <a:latin typeface="Courier"/>
              </a:rPr>
              <a:t>          &lt;li&gt;&lt;a href="@{NoteR id}"&gt;#{noteTitle note}&lt;/a&gt;                            </a:t>
            </a: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Note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form method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post action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=@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D79310"/>
                </a:solidFill>
                <a:latin typeface="Monaco"/>
              </a:rPr>
              <a:t>NotesR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 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=#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</a:t>
            </a:r>
            <a:r>
              <a:rPr lang="en-US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}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&gt;</a:t>
            </a:r>
            <a:endParaRPr lang="en-US" dirty="0">
              <a:solidFill>
                <a:srgbClr val="213E3E"/>
              </a:solidFill>
              <a:latin typeface="Courier"/>
            </a:endParaRP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^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{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widget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}</a:t>
            </a:r>
          </a:p>
          <a:p>
            <a:r>
              <a:rPr lang="pl-PL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input</a:t>
            </a:r>
            <a:r>
              <a:rPr lang="pl-PL" dirty="0">
                <a:solidFill>
                  <a:srgbClr val="213E3E"/>
                </a:solidFill>
                <a:latin typeface="Courier"/>
              </a:rPr>
              <a:t> </a:t>
            </a:r>
            <a:r>
              <a:rPr lang="pl-PL" dirty="0" err="1">
                <a:solidFill>
                  <a:srgbClr val="007EFF"/>
                </a:solidFill>
                <a:latin typeface="Monaco"/>
              </a:rPr>
              <a:t>type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=</a:t>
            </a:r>
            <a:r>
              <a:rPr lang="pl-PL" dirty="0" err="1">
                <a:solidFill>
                  <a:srgbClr val="213E3E"/>
                </a:solidFill>
                <a:latin typeface="Courier"/>
              </a:rPr>
              <a:t>submit</a:t>
            </a:r>
            <a:r>
              <a:rPr lang="pl-PL" dirty="0">
                <a:solidFill>
                  <a:srgbClr val="FF4B31"/>
                </a:solidFill>
                <a:latin typeface="Monaco"/>
              </a:rPr>
              <a:t>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07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Processing the form POST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857" y="5271535"/>
            <a:ext cx="8899072" cy="1495750"/>
          </a:xfrm>
        </p:spPr>
        <p:txBody>
          <a:bodyPr>
            <a:normAutofit/>
          </a:bodyPr>
          <a:lstStyle/>
          <a:p>
            <a:r>
              <a:rPr lang="en-AU" sz="2000" dirty="0" err="1" smtClean="0">
                <a:cs typeface="Andale Mono"/>
              </a:rPr>
              <a:t>FormSuccess</a:t>
            </a:r>
            <a:r>
              <a:rPr lang="en-AU" sz="2000" dirty="0" smtClean="0">
                <a:cs typeface="Andale Mono"/>
              </a:rPr>
              <a:t> yields a constructed note, which is </a:t>
            </a:r>
            <a:r>
              <a:rPr lang="en-AU" sz="2000" dirty="0" smtClean="0">
                <a:cs typeface="Andale Mono"/>
              </a:rPr>
              <a:t>easily inserted. We then redirect to the note.</a:t>
            </a:r>
          </a:p>
          <a:p>
            <a:r>
              <a:rPr lang="en-AU" sz="2000" dirty="0" smtClean="0">
                <a:cs typeface="Andale Mono"/>
              </a:rPr>
              <a:t>Failed form means that there are error messages against the bad fields in the widget.</a:t>
            </a:r>
            <a:endParaRPr lang="en-AU" sz="2000" dirty="0" smtClean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57" y="1578216"/>
            <a:ext cx="8657191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::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Handler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RepHtml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today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fmap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utctDay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liftIO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getCurrentTime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((result, widget),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endParaRPr lang="en-AU" dirty="0" smtClean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 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runFormPost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today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result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FormSuccess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_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showCreateNoteForm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widget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encType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postNotesRWin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noteId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insert note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redirect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D79310"/>
                </a:solidFill>
                <a:latin typeface="Monaco"/>
              </a:rPr>
              <a:t>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 smtClean="0">
                <a:solidFill>
                  <a:srgbClr val="213E3E"/>
                </a:solidFill>
                <a:latin typeface="Courier"/>
              </a:rPr>
              <a:t>noteId</a:t>
            </a:r>
            <a:endParaRPr lang="en-AU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367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Yesod means </a:t>
            </a:r>
            <a:r>
              <a:rPr lang="en-US" dirty="0" smtClean="0"/>
              <a:t>‘foundation’ in Hebrew</a:t>
            </a:r>
          </a:p>
          <a:p>
            <a:r>
              <a:rPr lang="en-US" dirty="0" smtClean="0"/>
              <a:t>Written in Haskell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Created initially by Michael </a:t>
            </a:r>
            <a:r>
              <a:rPr lang="en-US" dirty="0" err="1" smtClean="0"/>
              <a:t>Snoyman</a:t>
            </a:r>
            <a:endParaRPr lang="en-US" dirty="0" smtClean="0"/>
          </a:p>
          <a:p>
            <a:r>
              <a:rPr lang="en-US" dirty="0" smtClean="0"/>
              <a:t>Has grown a long way over the past 3 years.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Recently </a:t>
            </a:r>
            <a:r>
              <a:rPr lang="en-US" dirty="0" smtClean="0"/>
              <a:t>hit 1.0 major version.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Showing a Note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818693"/>
            <a:ext cx="8153400" cy="1549449"/>
          </a:xfrm>
        </p:spPr>
        <p:txBody>
          <a:bodyPr>
            <a:normAutofit/>
          </a:bodyPr>
          <a:lstStyle/>
          <a:p>
            <a:r>
              <a:rPr lang="en-AU" dirty="0" smtClean="0">
                <a:cs typeface="Andale Mono"/>
              </a:rPr>
              <a:t>Returning a 404 if the note doesn’t exist is easy!</a:t>
            </a:r>
          </a:p>
          <a:p>
            <a:r>
              <a:rPr lang="en-AU" dirty="0" smtClean="0">
                <a:cs typeface="Andale Mono"/>
              </a:rPr>
              <a:t>Note that we have to convert the day into a string.</a:t>
            </a:r>
            <a:endParaRPr lang="en-AU" dirty="0"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615570"/>
            <a:ext cx="81534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0079"/>
                </a:solidFill>
                <a:latin typeface="Monaco"/>
              </a:rPr>
              <a:t>getNoteR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id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note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runDB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$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get id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case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note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of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Nothing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notFound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en-AU" dirty="0" smtClean="0">
                <a:solidFill>
                  <a:srgbClr val="D79310"/>
                </a:solidFill>
                <a:latin typeface="Monaco"/>
              </a:rPr>
              <a:t>Just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( </a:t>
            </a:r>
            <a:r>
              <a:rPr lang="en-AU" dirty="0">
                <a:solidFill>
                  <a:srgbClr val="D79310"/>
                </a:solidFill>
                <a:latin typeface="Monaco"/>
              </a:rPr>
              <a:t>Note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title date body </a:t>
            </a:r>
            <a:r>
              <a:rPr lang="en-AU" dirty="0" smtClean="0">
                <a:solidFill>
                  <a:srgbClr val="213E3E"/>
                </a:solidFill>
                <a:latin typeface="Courier"/>
              </a:rPr>
              <a:t>)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-&gt;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do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defaultLayout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[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whamlet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|</a:t>
            </a:r>
            <a:endParaRPr lang="en-AU" dirty="0">
              <a:solidFill>
                <a:srgbClr val="213E3E"/>
              </a:solidFill>
              <a:latin typeface="Courier"/>
            </a:endParaRP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h1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{ title }</a:t>
            </a:r>
          </a:p>
          <a:p>
            <a:r>
              <a:rPr lang="tr-TR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$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maybe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d </a:t>
            </a:r>
            <a:r>
              <a:rPr lang="tr-TR" dirty="0">
                <a:solidFill>
                  <a:srgbClr val="FF4B31"/>
                </a:solidFill>
                <a:latin typeface="Monaco"/>
              </a:rPr>
              <a:t>&lt;-</a:t>
            </a:r>
            <a:r>
              <a:rPr lang="tr-TR" dirty="0">
                <a:solidFill>
                  <a:srgbClr val="213E3E"/>
                </a:solidFill>
                <a:latin typeface="Courier"/>
              </a:rPr>
              <a:t> </a:t>
            </a:r>
            <a:r>
              <a:rPr lang="tr-TR" dirty="0" err="1">
                <a:solidFill>
                  <a:srgbClr val="213E3E"/>
                </a:solidFill>
                <a:latin typeface="Courier"/>
              </a:rPr>
              <a:t>date</a:t>
            </a:r>
            <a:endParaRPr lang="tr-TR" dirty="0">
              <a:solidFill>
                <a:srgbClr val="213E3E"/>
              </a:solidFill>
              <a:latin typeface="Courier"/>
            </a:endParaRPr>
          </a:p>
          <a:p>
            <a:r>
              <a:rPr lang="en-US" dirty="0">
                <a:solidFill>
                  <a:srgbClr val="213E3E"/>
                </a:solidFill>
                <a:latin typeface="Courier"/>
              </a:rPr>
              <a:t>         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\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( dated</a:t>
            </a:r>
            <a:r>
              <a:rPr lang="en-US" dirty="0">
                <a:solidFill>
                  <a:srgbClr val="D79310"/>
                </a:solidFill>
                <a:latin typeface="Monaco"/>
              </a:rPr>
              <a:t>: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US" dirty="0">
                <a:solidFill>
                  <a:srgbClr val="FF4B31"/>
                </a:solidFill>
                <a:latin typeface="Monaco"/>
              </a:rPr>
              <a:t>#</a:t>
            </a:r>
            <a:r>
              <a:rPr lang="en-US" dirty="0">
                <a:solidFill>
                  <a:srgbClr val="213E3E"/>
                </a:solidFill>
                <a:latin typeface="Courier"/>
              </a:rPr>
              <a:t>{ show d } )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&lt;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p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&gt;#</a:t>
            </a:r>
            <a:r>
              <a:rPr lang="cs-CZ" dirty="0">
                <a:solidFill>
                  <a:srgbClr val="213E3E"/>
                </a:solidFill>
                <a:latin typeface="Courier"/>
              </a:rPr>
              <a:t>{ body }</a:t>
            </a:r>
          </a:p>
          <a:p>
            <a:r>
              <a:rPr lang="cs-CZ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cs-CZ" dirty="0">
                <a:solidFill>
                  <a:srgbClr val="FF4B31"/>
                </a:solidFill>
                <a:latin typeface="Monaco"/>
              </a:rPr>
              <a:t>|</a:t>
            </a:r>
            <a:r>
              <a:rPr lang="cs-CZ" dirty="0" smtClean="0">
                <a:solidFill>
                  <a:srgbClr val="213E3E"/>
                </a:solidFill>
                <a:latin typeface="Courier"/>
              </a:rPr>
              <a:t>]</a:t>
            </a:r>
            <a:endParaRPr lang="cs-CZ" dirty="0">
              <a:solidFill>
                <a:srgbClr val="213E3E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37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Last little-but-important bits.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445150"/>
            <a:ext cx="8153400" cy="1650849"/>
          </a:xfrm>
        </p:spPr>
        <p:txBody>
          <a:bodyPr>
            <a:normAutofit/>
          </a:bodyPr>
          <a:lstStyle/>
          <a:p>
            <a:r>
              <a:rPr lang="en-AU" dirty="0" smtClean="0"/>
              <a:t>Create an in memory </a:t>
            </a:r>
            <a:r>
              <a:rPr lang="en-AU" dirty="0" err="1" smtClean="0"/>
              <a:t>sqlite</a:t>
            </a:r>
            <a:r>
              <a:rPr lang="en-AU" dirty="0" smtClean="0"/>
              <a:t> DB</a:t>
            </a:r>
          </a:p>
          <a:p>
            <a:r>
              <a:rPr lang="en-AU" dirty="0" smtClean="0"/>
              <a:t>Get persistent to setup the schema for us on </a:t>
            </a:r>
            <a:r>
              <a:rPr lang="en-AU" dirty="0" err="1" smtClean="0"/>
              <a:t>startup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25630" y="1793002"/>
            <a:ext cx="8140418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79"/>
                </a:solidFill>
                <a:latin typeface="Monaco"/>
              </a:rPr>
              <a:t>main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FF4B31"/>
                </a:solidFill>
                <a:latin typeface="Monaco"/>
              </a:rPr>
              <a:t>=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 err="1">
                <a:solidFill>
                  <a:srgbClr val="213E3E"/>
                </a:solidFill>
                <a:latin typeface="Courier"/>
              </a:rPr>
              <a:t>withSqliteConn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  <a:r>
              <a:rPr lang="en-AU" dirty="0">
                <a:solidFill>
                  <a:srgbClr val="8100CA"/>
                </a:solidFill>
                <a:latin typeface="Monaco"/>
              </a:rPr>
              <a:t>":memory:"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run</a:t>
            </a:r>
          </a:p>
          <a:p>
            <a:r>
              <a:rPr lang="en-AU" dirty="0">
                <a:solidFill>
                  <a:srgbClr val="213E3E"/>
                </a:solidFill>
                <a:latin typeface="Courier"/>
              </a:rPr>
              <a:t>  </a:t>
            </a:r>
            <a:r>
              <a:rPr lang="en-AU" dirty="0">
                <a:solidFill>
                  <a:srgbClr val="007EFF"/>
                </a:solidFill>
                <a:latin typeface="Monaco"/>
              </a:rPr>
              <a:t>where</a:t>
            </a:r>
            <a:r>
              <a:rPr lang="en-AU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FF4B31"/>
                </a:solidFill>
                <a:latin typeface="Monaco"/>
              </a:rPr>
              <a:t>=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>
                <a:solidFill>
                  <a:srgbClr val="007EFF"/>
                </a:solidFill>
                <a:latin typeface="Monaco"/>
              </a:rPr>
              <a:t>do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runSqlConn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(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runMigration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migrateAll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)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endParaRPr lang="fr-FR" dirty="0">
              <a:solidFill>
                <a:srgbClr val="213E3E"/>
              </a:solidFill>
              <a:latin typeface="Courier"/>
            </a:endParaRPr>
          </a:p>
          <a:p>
            <a:r>
              <a:rPr lang="fr-FR" dirty="0">
                <a:solidFill>
                  <a:srgbClr val="213E3E"/>
                </a:solidFill>
                <a:latin typeface="Courier"/>
              </a:rPr>
              <a:t>     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warpDebug</a:t>
            </a:r>
            <a:r>
              <a:rPr lang="fr-FR">
                <a:solidFill>
                  <a:srgbClr val="213E3E"/>
                </a:solidFill>
                <a:latin typeface="Courier"/>
              </a:rPr>
              <a:t> </a:t>
            </a:r>
            <a:r>
              <a:rPr lang="fr-FR" smtClean="0">
                <a:solidFill>
                  <a:srgbClr val="213E3E"/>
                </a:solidFill>
                <a:latin typeface="Courier"/>
              </a:rPr>
              <a:t>3002 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(</a:t>
            </a:r>
            <a:r>
              <a:rPr lang="fr-FR" dirty="0">
                <a:solidFill>
                  <a:srgbClr val="D79310"/>
                </a:solidFill>
                <a:latin typeface="Monaco"/>
              </a:rPr>
              <a:t>Notes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</a:t>
            </a:r>
            <a:r>
              <a:rPr lang="fr-FR" dirty="0" err="1">
                <a:solidFill>
                  <a:srgbClr val="213E3E"/>
                </a:solidFill>
                <a:latin typeface="Courier"/>
              </a:rPr>
              <a:t>conn</a:t>
            </a:r>
            <a:r>
              <a:rPr lang="fr-FR" dirty="0">
                <a:solidFill>
                  <a:srgbClr val="213E3E"/>
                </a:solidFill>
                <a:latin typeface="Courier"/>
              </a:rPr>
              <a:t> 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QQ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6136" y="1600199"/>
            <a:ext cx="8853144" cy="513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 err="1">
                <a:latin typeface="Andale Mono"/>
                <a:cs typeface="Andale Mono"/>
              </a:rPr>
              <a:t>showCreateNoteForm</a:t>
            </a:r>
            <a:r>
              <a:rPr lang="en-AU" sz="1800" dirty="0">
                <a:latin typeface="Andale Mono"/>
                <a:cs typeface="Andale Mono"/>
              </a:rPr>
              <a:t> widget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 = do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notes  &lt;- </a:t>
            </a:r>
            <a:r>
              <a:rPr lang="en-AU" sz="1800" dirty="0" err="1">
                <a:latin typeface="Andale Mono"/>
                <a:cs typeface="Andale Mono"/>
              </a:rPr>
              <a:t>runDB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selectList</a:t>
            </a:r>
            <a:r>
              <a:rPr lang="en-AU" sz="1800" dirty="0">
                <a:latin typeface="Andale Mono"/>
                <a:cs typeface="Andale Mono"/>
              </a:rPr>
              <a:t> [] [</a:t>
            </a:r>
            <a:r>
              <a:rPr lang="en-AU" sz="1800" dirty="0" err="1">
                <a:latin typeface="Andale Mono"/>
                <a:cs typeface="Andale Mono"/>
              </a:rPr>
              <a:t>Asc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NoteTitle</a:t>
            </a:r>
            <a:r>
              <a:rPr lang="en-AU" sz="1800" dirty="0">
                <a:latin typeface="Andale Mono"/>
                <a:cs typeface="Andale Mono"/>
              </a:rPr>
              <a:t>]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</a:t>
            </a:r>
            <a:r>
              <a:rPr lang="en-AU" sz="1800" dirty="0" err="1">
                <a:latin typeface="Andale Mono"/>
                <a:cs typeface="Andale Mono"/>
              </a:rPr>
              <a:t>defaultLayout</a:t>
            </a:r>
            <a:r>
              <a:rPr lang="en-AU" sz="1800" dirty="0">
                <a:latin typeface="Andale Mono"/>
                <a:cs typeface="Andale Mono"/>
              </a:rPr>
              <a:t> $ do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 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"&lt;h1&gt;Notes&lt;/h1&gt;&lt;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</a:t>
            </a:r>
            <a:r>
              <a:rPr lang="en-AU" sz="1800" dirty="0" smtClean="0">
                <a:latin typeface="Andale Mono"/>
                <a:cs typeface="Andale Mono"/>
              </a:rPr>
              <a:t>"</a:t>
            </a:r>
            <a:endParaRPr lang="en-AU" sz="18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367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( Note List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8109" y="1600200"/>
            <a:ext cx="8732630" cy="50283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sz="3200" dirty="0" smtClean="0">
                <a:latin typeface="Andale Mono"/>
                <a:cs typeface="Andale Mono"/>
              </a:rPr>
              <a:t>    </a:t>
            </a:r>
            <a:r>
              <a:rPr lang="en-AU" sz="3200" dirty="0" err="1" smtClean="0">
                <a:latin typeface="Andale Mono"/>
                <a:cs typeface="Andale Mono"/>
              </a:rPr>
              <a:t>Data.Foldable.mapM</a:t>
            </a:r>
            <a:r>
              <a:rPr lang="en-AU" sz="3200" dirty="0" smtClean="0">
                <a:latin typeface="Andale Mono"/>
                <a:cs typeface="Andale Mono"/>
              </a:rPr>
              <a:t>_</a:t>
            </a:r>
            <a:endParaRPr lang="en-AU" sz="3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(\ (Entity id note ) -&gt; do 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"&lt;li&gt;&lt;a </a:t>
            </a:r>
            <a:r>
              <a:rPr lang="en-AU" sz="3200" dirty="0" err="1">
                <a:latin typeface="Andale Mono"/>
                <a:cs typeface="Andale Mono"/>
              </a:rPr>
              <a:t>href</a:t>
            </a:r>
            <a:r>
              <a:rPr lang="en-AU" sz="3200" dirty="0">
                <a:latin typeface="Andale Mono"/>
                <a:cs typeface="Andale Mono"/>
              </a:rPr>
              <a:t>=\""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((lift </a:t>
            </a:r>
            <a:r>
              <a:rPr lang="en-AU" sz="3200" dirty="0" err="1">
                <a:latin typeface="Andale Mono"/>
                <a:cs typeface="Andale Mono"/>
              </a:rPr>
              <a:t>getUrlRenderParams</a:t>
            </a:r>
            <a:r>
              <a:rPr lang="en-AU" sz="32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&gt;&gt;=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(\ </a:t>
            </a:r>
            <a:r>
              <a:rPr lang="en-AU" sz="3200" dirty="0" err="1">
                <a:latin typeface="Andale Mono"/>
                <a:cs typeface="Andale Mono"/>
              </a:rPr>
              <a:t>urender</a:t>
            </a:r>
            <a:r>
              <a:rPr lang="en-AU" sz="3200" dirty="0">
                <a:latin typeface="Andale Mono"/>
                <a:cs typeface="Andale Mono"/>
              </a:rPr>
              <a:t> -&gt; 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   (</a:t>
            </a:r>
            <a:r>
              <a:rPr lang="en-AU" sz="3200" dirty="0" err="1">
                <a:latin typeface="Andale Mono"/>
                <a:cs typeface="Andale Mono"/>
              </a:rPr>
              <a:t>toHtml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urender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NoteR</a:t>
            </a:r>
            <a:r>
              <a:rPr lang="en-AU" sz="3200" dirty="0">
                <a:latin typeface="Andale Mono"/>
                <a:cs typeface="Andale Mono"/>
              </a:rPr>
              <a:t> id) [] ))))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"\"&gt;"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toHtml</a:t>
            </a:r>
            <a:r>
              <a:rPr lang="en-AU" sz="3200" dirty="0">
                <a:latin typeface="Andale Mono"/>
                <a:cs typeface="Andale Mono"/>
              </a:rPr>
              <a:t> (</a:t>
            </a:r>
            <a:r>
              <a:rPr lang="en-AU" sz="3200" dirty="0" err="1">
                <a:latin typeface="Andale Mono"/>
                <a:cs typeface="Andale Mono"/>
              </a:rPr>
              <a:t>noteTitle</a:t>
            </a:r>
            <a:r>
              <a:rPr lang="en-AU" sz="3200" dirty="0">
                <a:latin typeface="Andale Mono"/>
                <a:cs typeface="Andale Mono"/>
              </a:rPr>
              <a:t> note))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    </a:t>
            </a:r>
            <a:r>
              <a:rPr lang="en-AU" sz="3200" dirty="0" err="1">
                <a:latin typeface="Andale Mono"/>
                <a:cs typeface="Andale Mono"/>
              </a:rPr>
              <a:t>toWidget</a:t>
            </a:r>
            <a:r>
              <a:rPr lang="en-AU" sz="3200" dirty="0">
                <a:latin typeface="Andale Mono"/>
                <a:cs typeface="Andale Mono"/>
              </a:rPr>
              <a:t> $ </a:t>
            </a:r>
            <a:endParaRPr lang="en-AU" sz="32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</a:t>
            </a:r>
            <a:r>
              <a:rPr lang="en-AU" sz="3200" dirty="0" smtClean="0">
                <a:latin typeface="Andale Mono"/>
                <a:cs typeface="Andale Mono"/>
              </a:rPr>
              <a:t>           (</a:t>
            </a:r>
            <a:r>
              <a:rPr lang="en-AU" sz="3200" dirty="0" err="1">
                <a:latin typeface="Andale Mono"/>
                <a:cs typeface="Andale Mono"/>
              </a:rPr>
              <a:t>preEscapedText</a:t>
            </a:r>
            <a:r>
              <a:rPr lang="en-AU" sz="3200" dirty="0">
                <a:latin typeface="Andale Mono"/>
                <a:cs typeface="Andale Mono"/>
              </a:rPr>
              <a:t> . pack) "&lt;/a&gt;&lt;/li&gt;" )</a:t>
            </a:r>
          </a:p>
          <a:p>
            <a:pPr marL="0" indent="0">
              <a:buNone/>
            </a:pPr>
            <a:r>
              <a:rPr lang="en-AU" sz="3200" dirty="0">
                <a:latin typeface="Andale Mono"/>
                <a:cs typeface="Andale Mono"/>
              </a:rPr>
              <a:t>      notes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27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Expanded </a:t>
            </a:r>
            <a:r>
              <a:rPr lang="en-AU" dirty="0" err="1" smtClean="0"/>
              <a:t>Whamlet</a:t>
            </a:r>
            <a:r>
              <a:rPr lang="en-AU" dirty="0" smtClean="0"/>
              <a:t> ( form 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595" y="1600200"/>
            <a:ext cx="8853144" cy="5083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smtClean="0">
                <a:latin typeface="Andale Mono"/>
                <a:cs typeface="Andale Mono"/>
              </a:rPr>
              <a:t>    </a:t>
            </a:r>
            <a:r>
              <a:rPr lang="en-AU" sz="1800" dirty="0" err="1" smtClean="0">
                <a:latin typeface="Andale Mono"/>
                <a:cs typeface="Andale Mono"/>
              </a:rPr>
              <a:t>toWidget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$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(</a:t>
            </a:r>
            <a:r>
              <a:rPr lang="en-AU" sz="1800" dirty="0" err="1" smtClean="0">
                <a:latin typeface="Andale Mono"/>
                <a:cs typeface="Andale Mono"/>
              </a:rPr>
              <a:t>preEscapedText</a:t>
            </a:r>
            <a:r>
              <a:rPr lang="en-AU" sz="1800" dirty="0" smtClean="0">
                <a:latin typeface="Andale Mono"/>
                <a:cs typeface="Andale Mono"/>
              </a:rPr>
              <a:t> </a:t>
            </a:r>
            <a:r>
              <a:rPr lang="en-AU" sz="1800" dirty="0">
                <a:latin typeface="Andale Mono"/>
                <a:cs typeface="Andale Mono"/>
              </a:rPr>
              <a:t>. pack) 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"</a:t>
            </a:r>
            <a:r>
              <a:rPr lang="en-AU" sz="1800" dirty="0">
                <a:latin typeface="Andale Mono"/>
                <a:cs typeface="Andale Mono"/>
              </a:rPr>
              <a:t>&lt;/</a:t>
            </a:r>
            <a:r>
              <a:rPr lang="en-AU" sz="1800" dirty="0" err="1">
                <a:latin typeface="Andale Mono"/>
                <a:cs typeface="Andale Mono"/>
              </a:rPr>
              <a:t>ul</a:t>
            </a:r>
            <a:r>
              <a:rPr lang="en-AU" sz="1800" dirty="0">
                <a:latin typeface="Andale Mono"/>
                <a:cs typeface="Andale Mono"/>
              </a:rPr>
              <a:t>&gt;&lt;h1&gt;Create Note&lt;/h1&gt;&lt;form method=\"post\" action=\""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((lift </a:t>
            </a:r>
            <a:r>
              <a:rPr lang="en-AU" sz="1800" dirty="0" err="1">
                <a:latin typeface="Andale Mono"/>
                <a:cs typeface="Andale Mono"/>
              </a:rPr>
              <a:t>getUrlRenderParams</a:t>
            </a:r>
            <a:r>
              <a:rPr lang="en-AU" sz="1800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&gt;&gt;=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 (\ </a:t>
            </a:r>
            <a:r>
              <a:rPr lang="en-AU" sz="1800" dirty="0" err="1">
                <a:latin typeface="Andale Mono"/>
                <a:cs typeface="Andale Mono"/>
              </a:rPr>
              <a:t>urender</a:t>
            </a:r>
            <a:r>
              <a:rPr lang="en-AU" sz="1800" dirty="0">
                <a:latin typeface="Andale Mono"/>
                <a:cs typeface="Andale Mono"/>
              </a:rPr>
              <a:t> -&gt;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  (</a:t>
            </a:r>
            <a:r>
              <a:rPr lang="en-AU" sz="1800" dirty="0" err="1">
                <a:latin typeface="Andale Mono"/>
                <a:cs typeface="Andale Mono"/>
              </a:rPr>
              <a:t>toHtml</a:t>
            </a:r>
            <a:r>
              <a:rPr lang="en-AU" sz="1800" dirty="0">
                <a:latin typeface="Andale Mono"/>
                <a:cs typeface="Andale Mono"/>
              </a:rPr>
              <a:t> (</a:t>
            </a:r>
            <a:r>
              <a:rPr lang="en-AU" sz="1800" dirty="0" err="1">
                <a:latin typeface="Andale Mono"/>
                <a:cs typeface="Andale Mono"/>
              </a:rPr>
              <a:t>urender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NotesR</a:t>
            </a:r>
            <a:r>
              <a:rPr lang="en-AU" sz="1800" dirty="0">
                <a:latin typeface="Andale Mono"/>
                <a:cs typeface="Andale Mono"/>
              </a:rPr>
              <a:t> [] ))))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"\"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r>
              <a:rPr lang="en-AU" sz="1800" dirty="0">
                <a:latin typeface="Andale Mono"/>
                <a:cs typeface="Andale Mono"/>
              </a:rPr>
              <a:t>=\""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</a:t>
            </a:r>
            <a:r>
              <a:rPr lang="en-AU" sz="1800" dirty="0" err="1">
                <a:latin typeface="Andale Mono"/>
                <a:cs typeface="Andale Mono"/>
              </a:rPr>
              <a:t>toHtml</a:t>
            </a: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err="1">
                <a:latin typeface="Andale Mono"/>
                <a:cs typeface="Andale Mono"/>
              </a:rPr>
              <a:t>encType</a:t>
            </a:r>
            <a:endParaRPr lang="en-AU" sz="18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"\"&gt;"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widget</a:t>
            </a: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   </a:t>
            </a:r>
            <a:r>
              <a:rPr lang="en-AU" sz="1800" dirty="0" err="1">
                <a:latin typeface="Andale Mono"/>
                <a:cs typeface="Andale Mono"/>
              </a:rPr>
              <a:t>toWidget</a:t>
            </a:r>
            <a:r>
              <a:rPr lang="en-AU" sz="1800" dirty="0">
                <a:latin typeface="Andale Mono"/>
                <a:cs typeface="Andale Mono"/>
              </a:rPr>
              <a:t> $ (</a:t>
            </a:r>
            <a:r>
              <a:rPr lang="en-AU" sz="1800" dirty="0" err="1">
                <a:latin typeface="Andale Mono"/>
                <a:cs typeface="Andale Mono"/>
              </a:rPr>
              <a:t>preEscapedText</a:t>
            </a:r>
            <a:r>
              <a:rPr lang="en-AU" sz="1800" dirty="0">
                <a:latin typeface="Andale Mono"/>
                <a:cs typeface="Andale Mono"/>
              </a:rPr>
              <a:t> . pack) </a:t>
            </a:r>
            <a:endParaRPr lang="en-AU" sz="18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AU" sz="1800" dirty="0">
                <a:latin typeface="Andale Mono"/>
                <a:cs typeface="Andale Mono"/>
              </a:rPr>
              <a:t> </a:t>
            </a:r>
            <a:r>
              <a:rPr lang="en-AU" sz="1800" dirty="0" smtClean="0">
                <a:latin typeface="Andale Mono"/>
                <a:cs typeface="Andale Mono"/>
              </a:rPr>
              <a:t>              "</a:t>
            </a:r>
            <a:r>
              <a:rPr lang="en-AU" sz="1800" dirty="0">
                <a:latin typeface="Andale Mono"/>
                <a:cs typeface="Andale Mono"/>
              </a:rPr>
              <a:t>&lt;input type=\"submit\"&gt;&lt;/form&gt;"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53513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Lets jump into the </a:t>
            </a:r>
            <a:r>
              <a:rPr lang="en-AU" dirty="0" smtClean="0"/>
              <a:t>note app and break stuff!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Type-Safety Demo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533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mention of neat features that we couldn’t cover in the talk. 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Beyond these examples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194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5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Type errors are sometimes tricky to figure out. Forces you to know about the innards of generated code, sometimes:</a:t>
            </a:r>
          </a:p>
          <a:p>
            <a:pPr lvl="1"/>
            <a:r>
              <a:rPr lang="en-AU" dirty="0" smtClean="0"/>
              <a:t>A necessary evil, and is worth it?</a:t>
            </a:r>
          </a:p>
          <a:p>
            <a:pPr lvl="1"/>
            <a:r>
              <a:rPr lang="en-AU" dirty="0" smtClean="0"/>
              <a:t>Better to write the boilerplate?</a:t>
            </a:r>
          </a:p>
          <a:p>
            <a:pPr lvl="1"/>
            <a:r>
              <a:rPr lang="en-AU" dirty="0" smtClean="0"/>
              <a:t>Better to avoid the types and headache?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204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Questions to Discuss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All of your handlers – thus most of you code – are actually the IO monad in disguise. Didn’t us </a:t>
            </a:r>
            <a:r>
              <a:rPr lang="en-AU" dirty="0" err="1" smtClean="0"/>
              <a:t>Fpers</a:t>
            </a:r>
            <a:r>
              <a:rPr lang="en-AU" dirty="0" smtClean="0"/>
              <a:t> already learn that trying to compose things that do IO is hard and error prone?!?</a:t>
            </a:r>
          </a:p>
          <a:p>
            <a:pPr lvl="1"/>
            <a:r>
              <a:rPr lang="en-AU" dirty="0" err="1" smtClean="0"/>
              <a:t>Kinda</a:t>
            </a:r>
            <a:r>
              <a:rPr lang="en-AU" dirty="0" smtClean="0"/>
              <a:t> needed for </a:t>
            </a:r>
            <a:r>
              <a:rPr lang="en-AU" dirty="0" err="1" smtClean="0"/>
              <a:t>webdev</a:t>
            </a:r>
            <a:r>
              <a:rPr lang="en-AU" dirty="0" smtClean="0"/>
              <a:t> since there is so much IO. Widgets would be too awkward if you had to pass state into the composed widgets?</a:t>
            </a:r>
          </a:p>
          <a:p>
            <a:pPr lvl="1"/>
            <a:r>
              <a:rPr lang="en-AU" dirty="0" smtClean="0"/>
              <a:t>Is there is a better way?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880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Yesod: core tenets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Type-</a:t>
            </a:r>
            <a:r>
              <a:rPr lang="en-US" dirty="0" smtClean="0"/>
              <a:t>safety</a:t>
            </a:r>
          </a:p>
          <a:p>
            <a:r>
              <a:rPr lang="en-US" dirty="0" smtClean="0"/>
              <a:t>Conciseness</a:t>
            </a:r>
          </a:p>
          <a:p>
            <a:r>
              <a:rPr lang="en-US" dirty="0" smtClean="0"/>
              <a:t>Performance</a:t>
            </a:r>
            <a:endParaRPr lang="en-US" dirty="0" smtClean="0"/>
          </a:p>
          <a:p>
            <a:r>
              <a:rPr lang="en-US" dirty="0" smtClean="0"/>
              <a:t>Modularity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1457" y="1600199"/>
            <a:ext cx="8504591" cy="5002157"/>
          </a:xfrm>
        </p:spPr>
        <p:txBody>
          <a:bodyPr/>
          <a:lstStyle/>
          <a:p>
            <a:r>
              <a:rPr lang="en-AU" dirty="0" smtClean="0"/>
              <a:t>Sample code and slides:</a:t>
            </a:r>
          </a:p>
          <a:p>
            <a:pPr lvl="1"/>
            <a:r>
              <a:rPr lang="en-AU" dirty="0">
                <a:hlinkClick r:id="rId2"/>
              </a:rPr>
              <a:t>https://github.com/benkolera/bfpg-yesod</a:t>
            </a:r>
            <a:r>
              <a:rPr lang="en-AU" dirty="0" smtClean="0">
                <a:hlinkClick r:id="rId2"/>
              </a:rPr>
              <a:t>/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/>
              <a:t>Yesod </a:t>
            </a:r>
            <a:r>
              <a:rPr lang="en-AU" dirty="0" smtClean="0"/>
              <a:t>Website: </a:t>
            </a:r>
            <a:r>
              <a:rPr lang="en-AU" dirty="0" smtClean="0">
                <a:hlinkClick r:id="rId3"/>
              </a:rPr>
              <a:t>www.yesodweb.com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Great screen cast</a:t>
            </a:r>
          </a:p>
          <a:p>
            <a:pPr lvl="1"/>
            <a:r>
              <a:rPr lang="en-AU" dirty="0" smtClean="0"/>
              <a:t>Online version of the book</a:t>
            </a:r>
          </a:p>
          <a:p>
            <a:r>
              <a:rPr lang="en-AU" dirty="0" smtClean="0"/>
              <a:t>Book in print and </a:t>
            </a:r>
            <a:r>
              <a:rPr lang="en-AU" dirty="0" err="1" smtClean="0"/>
              <a:t>ebook</a:t>
            </a:r>
            <a:r>
              <a:rPr lang="en-AU" dirty="0"/>
              <a:t>: </a:t>
            </a:r>
            <a:r>
              <a:rPr lang="en-AU" dirty="0">
                <a:hlinkClick r:id="rId4"/>
              </a:rPr>
              <a:t>http://shop.oreilly.com/product/0636920023142.</a:t>
            </a:r>
            <a:r>
              <a:rPr lang="en-AU" dirty="0" smtClean="0">
                <a:hlinkClick r:id="rId4"/>
              </a:rPr>
              <a:t>do</a:t>
            </a:r>
            <a:r>
              <a:rPr lang="en-AU" dirty="0" smtClean="0"/>
              <a:t> </a:t>
            </a:r>
          </a:p>
          <a:p>
            <a:r>
              <a:rPr lang="en-AU" dirty="0" err="1" smtClean="0"/>
              <a:t>Haskellers</a:t>
            </a:r>
            <a:r>
              <a:rPr lang="en-AU" dirty="0"/>
              <a:t> website: </a:t>
            </a:r>
            <a:r>
              <a:rPr lang="en-AU" dirty="0">
                <a:hlinkClick r:id="rId5"/>
              </a:rPr>
              <a:t>http://www.haskellers.com</a:t>
            </a:r>
            <a:r>
              <a:rPr lang="en-AU" dirty="0" smtClean="0">
                <a:hlinkClick r:id="rId5"/>
              </a:rPr>
              <a:t>/</a:t>
            </a:r>
            <a:r>
              <a:rPr lang="en-AU" dirty="0" smtClean="0"/>
              <a:t> </a:t>
            </a:r>
          </a:p>
          <a:p>
            <a:pPr marL="365760" lvl="1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09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identified / located by URI.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://example.com/examples/1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 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 smtClean="0"/>
              <a:t>Parameters </a:t>
            </a:r>
          </a:p>
          <a:p>
            <a:r>
              <a:rPr lang="en-US" dirty="0" err="1"/>
              <a:t>RequestBody</a:t>
            </a:r>
            <a:r>
              <a:rPr lang="en-US" dirty="0"/>
              <a:t> + Content-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Client accepted output types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3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do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a decision to do something based on input</a:t>
            </a:r>
          </a:p>
          <a:p>
            <a:pPr lvl="1"/>
            <a:r>
              <a:rPr lang="en-US" dirty="0" smtClean="0"/>
              <a:t>Load a static file from disk</a:t>
            </a:r>
          </a:p>
          <a:p>
            <a:pPr lvl="1"/>
            <a:r>
              <a:rPr lang="en-US" dirty="0" smtClean="0"/>
              <a:t>Load / Update / Delete something from a database. </a:t>
            </a:r>
          </a:p>
          <a:p>
            <a:pPr lvl="1"/>
            <a:r>
              <a:rPr lang="en-US" dirty="0" smtClean="0"/>
              <a:t>Fire the missiles</a:t>
            </a:r>
          </a:p>
          <a:p>
            <a:pPr lvl="1"/>
            <a:r>
              <a:rPr lang="en-US" dirty="0" smtClean="0"/>
              <a:t> ( most of the things that we want to do will be in IO )</a:t>
            </a:r>
          </a:p>
        </p:txBody>
      </p:sp>
    </p:spTree>
    <p:extLst>
      <p:ext uri="{BB962C8B-B14F-4D97-AF65-F5344CB8AC3E}">
        <p14:creationId xmlns:p14="http://schemas.microsoft.com/office/powerpoint/2010/main" val="25099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Webdev</a:t>
            </a:r>
            <a:r>
              <a:rPr lang="en-US" dirty="0" smtClean="0"/>
              <a:t> in a nutshell: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13818"/>
          </a:xfrm>
        </p:spPr>
        <p:txBody>
          <a:bodyPr>
            <a:normAutofit/>
          </a:bodyPr>
          <a:lstStyle/>
          <a:p>
            <a:r>
              <a:rPr lang="en-US" dirty="0" smtClean="0"/>
              <a:t>Status Code </a:t>
            </a:r>
            <a:endParaRPr lang="en-US" dirty="0" smtClean="0"/>
          </a:p>
          <a:p>
            <a:pPr lvl="1"/>
            <a:r>
              <a:rPr lang="en-US" dirty="0" smtClean="0"/>
              <a:t>2xx yay, it worked!</a:t>
            </a:r>
          </a:p>
          <a:p>
            <a:pPr lvl="1"/>
            <a:r>
              <a:rPr lang="en-US" dirty="0"/>
              <a:t>3xx the princess is in another </a:t>
            </a:r>
            <a:r>
              <a:rPr lang="en-US" dirty="0" smtClean="0"/>
              <a:t>castle</a:t>
            </a:r>
          </a:p>
          <a:p>
            <a:pPr lvl="1"/>
            <a:r>
              <a:rPr lang="en-US" dirty="0" smtClean="0"/>
              <a:t>4xx </a:t>
            </a:r>
            <a:r>
              <a:rPr lang="en-US" dirty="0"/>
              <a:t>client </a:t>
            </a:r>
            <a:r>
              <a:rPr lang="en-US" dirty="0" smtClean="0"/>
              <a:t>error</a:t>
            </a:r>
            <a:endParaRPr lang="en-US" dirty="0"/>
          </a:p>
          <a:p>
            <a:pPr lvl="1"/>
            <a:r>
              <a:rPr lang="en-US" dirty="0" smtClean="0"/>
              <a:t>5xx </a:t>
            </a:r>
            <a:r>
              <a:rPr lang="en-US" dirty="0"/>
              <a:t>server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Response Body + Content Type</a:t>
            </a:r>
          </a:p>
          <a:p>
            <a:pPr lvl="1"/>
            <a:r>
              <a:rPr lang="en-US" dirty="0" smtClean="0"/>
              <a:t>Static file resource</a:t>
            </a:r>
          </a:p>
          <a:p>
            <a:pPr lvl="1"/>
            <a:r>
              <a:rPr lang="en-US" dirty="0" smtClean="0"/>
              <a:t>Use data to dynamically generate HTML / JSON / XML.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6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Boundary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 each side of our code ( HTTP requests, DB ) we have messy, </a:t>
            </a:r>
            <a:r>
              <a:rPr lang="en-AU" dirty="0" err="1" smtClean="0"/>
              <a:t>untyped</a:t>
            </a:r>
            <a:r>
              <a:rPr lang="en-AU" dirty="0" smtClean="0"/>
              <a:t> strings</a:t>
            </a:r>
            <a:r>
              <a:rPr lang="en-AU" dirty="0" smtClean="0"/>
              <a:t>.</a:t>
            </a:r>
          </a:p>
          <a:p>
            <a:r>
              <a:rPr lang="en-AU" dirty="0" smtClean="0"/>
              <a:t>We would like static types in our programs.</a:t>
            </a:r>
            <a:endParaRPr lang="en-AU" dirty="0" smtClean="0"/>
          </a:p>
          <a:p>
            <a:r>
              <a:rPr lang="en-AU" dirty="0" smtClean="0"/>
              <a:t>We’d love a framework that </a:t>
            </a:r>
            <a:r>
              <a:rPr lang="en-AU" dirty="0" err="1" smtClean="0"/>
              <a:t>automaticall</a:t>
            </a:r>
            <a:r>
              <a:rPr lang="en-AU" dirty="0" smtClean="0"/>
              <a:t>:</a:t>
            </a:r>
            <a:endParaRPr lang="en-AU" dirty="0" smtClean="0"/>
          </a:p>
          <a:p>
            <a:pPr lvl="1"/>
            <a:r>
              <a:rPr lang="en-AU" dirty="0" smtClean="0"/>
              <a:t>Converts the external strings into our </a:t>
            </a:r>
            <a:r>
              <a:rPr lang="en-AU" dirty="0" smtClean="0"/>
              <a:t>types.</a:t>
            </a:r>
            <a:endParaRPr lang="en-AU" dirty="0" smtClean="0"/>
          </a:p>
          <a:p>
            <a:pPr lvl="1"/>
            <a:r>
              <a:rPr lang="en-AU" dirty="0" smtClean="0"/>
              <a:t>Converts our types back into strings in a </a:t>
            </a:r>
            <a:r>
              <a:rPr lang="en-AU" dirty="0" smtClean="0"/>
              <a:t>predictably  safe manner.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46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8656</TotalTime>
  <Words>3233</Words>
  <Application>Microsoft Macintosh PowerPoint</Application>
  <PresentationFormat>On-screen Show (4:3)</PresentationFormat>
  <Paragraphs>408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Median</vt:lpstr>
      <vt:lpstr>Type-safe Web Development</vt:lpstr>
      <vt:lpstr>Goals of this talk</vt:lpstr>
      <vt:lpstr>Talk overview</vt:lpstr>
      <vt:lpstr>Yesod: An Introduction</vt:lpstr>
      <vt:lpstr>Yesod: core tenets</vt:lpstr>
      <vt:lpstr>Webdev in a nutshell: input</vt:lpstr>
      <vt:lpstr>Webdev in a nutshell: do stuff!</vt:lpstr>
      <vt:lpstr>Webdev in a nutshell: output</vt:lpstr>
      <vt:lpstr>Boundary Problem</vt:lpstr>
      <vt:lpstr>Typographical Conventions</vt:lpstr>
      <vt:lpstr>Core Yesod</vt:lpstr>
      <vt:lpstr>Hello Yesod!</vt:lpstr>
      <vt:lpstr>Language Pragmas</vt:lpstr>
      <vt:lpstr>Foundation Type</vt:lpstr>
      <vt:lpstr>Yesod Instance</vt:lpstr>
      <vt:lpstr>Handlers</vt:lpstr>
      <vt:lpstr>Routes</vt:lpstr>
      <vt:lpstr>Running your app</vt:lpstr>
      <vt:lpstr>mkYesod &amp; parseRoutes</vt:lpstr>
      <vt:lpstr>mkYesod &amp; parseRoutes</vt:lpstr>
      <vt:lpstr>Handler / Widget Type Aliases</vt:lpstr>
      <vt:lpstr>RenderRoute HelloWorld</vt:lpstr>
      <vt:lpstr>Yesod Dispatch: All of this code for one route!</vt:lpstr>
      <vt:lpstr>Yesod Dispatch</vt:lpstr>
      <vt:lpstr>Parameterised Routes</vt:lpstr>
      <vt:lpstr>Parameterized greetings</vt:lpstr>
      <vt:lpstr>Generated RenderRoute</vt:lpstr>
      <vt:lpstr>Generated YesodDispatch</vt:lpstr>
      <vt:lpstr>Path Pieces</vt:lpstr>
      <vt:lpstr>Pizza Break!!</vt:lpstr>
      <vt:lpstr>Complete App</vt:lpstr>
      <vt:lpstr>But first, a demo!</vt:lpstr>
      <vt:lpstr>Using our foundation data type!</vt:lpstr>
      <vt:lpstr>Our Model / Schema</vt:lpstr>
      <vt:lpstr>Note Routes</vt:lpstr>
      <vt:lpstr>Note Creation Form</vt:lpstr>
      <vt:lpstr>GET /notes</vt:lpstr>
      <vt:lpstr>Displaying our form ( and list )</vt:lpstr>
      <vt:lpstr>Processing the form POST</vt:lpstr>
      <vt:lpstr>Showing a Note</vt:lpstr>
      <vt:lpstr>Last little-but-important bits.</vt:lpstr>
      <vt:lpstr>Expanded Whamlet QQ</vt:lpstr>
      <vt:lpstr>Expanded Whamlet ( Note List )</vt:lpstr>
      <vt:lpstr>Expanded Whamlet ( form )</vt:lpstr>
      <vt:lpstr>Type-Safety Demo </vt:lpstr>
      <vt:lpstr>Beyond these examples</vt:lpstr>
      <vt:lpstr>Questions</vt:lpstr>
      <vt:lpstr>Open Questions to Discuss</vt:lpstr>
      <vt:lpstr>Open Questions to Discuss</vt:lpstr>
      <vt:lpstr>Further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Type-safe Web Development</dc:title>
  <dc:creator>Ben Kolera</dc:creator>
  <cp:lastModifiedBy>Ben Kolera</cp:lastModifiedBy>
  <cp:revision>105</cp:revision>
  <dcterms:created xsi:type="dcterms:W3CDTF">2012-06-11T02:15:30Z</dcterms:created>
  <dcterms:modified xsi:type="dcterms:W3CDTF">2012-06-18T23:07:29Z</dcterms:modified>
</cp:coreProperties>
</file>