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84" r:id="rId4"/>
    <p:sldId id="273" r:id="rId5"/>
    <p:sldId id="264" r:id="rId6"/>
    <p:sldId id="265" r:id="rId7"/>
    <p:sldId id="259" r:id="rId8"/>
    <p:sldId id="260" r:id="rId9"/>
    <p:sldId id="261" r:id="rId10"/>
    <p:sldId id="272" r:id="rId11"/>
    <p:sldId id="257" r:id="rId12"/>
    <p:sldId id="266" r:id="rId13"/>
    <p:sldId id="267" r:id="rId14"/>
    <p:sldId id="268" r:id="rId15"/>
    <p:sldId id="269" r:id="rId16"/>
    <p:sldId id="270" r:id="rId17"/>
    <p:sldId id="271" r:id="rId18"/>
    <p:sldId id="274" r:id="rId19"/>
    <p:sldId id="275" r:id="rId20"/>
    <p:sldId id="276" r:id="rId21"/>
    <p:sldId id="277" r:id="rId22"/>
    <p:sldId id="283" r:id="rId23"/>
    <p:sldId id="278" r:id="rId24"/>
    <p:sldId id="286" r:id="rId25"/>
    <p:sldId id="279" r:id="rId26"/>
    <p:sldId id="280" r:id="rId27"/>
    <p:sldId id="281" r:id="rId28"/>
    <p:sldId id="282" r:id="rId29"/>
    <p:sldId id="285" r:id="rId30"/>
    <p:sldId id="287" r:id="rId31"/>
    <p:sldId id="288" r:id="rId32"/>
    <p:sldId id="293" r:id="rId33"/>
    <p:sldId id="290" r:id="rId34"/>
    <p:sldId id="291" r:id="rId35"/>
    <p:sldId id="292" r:id="rId36"/>
    <p:sldId id="294" r:id="rId37"/>
    <p:sldId id="295" r:id="rId38"/>
    <p:sldId id="296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7" d="100"/>
          <a:sy n="137" d="100"/>
        </p:scale>
        <p:origin x="-2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x-none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12/06/12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12/06/12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12/06/12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12/06/12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12/06/12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12/06/12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12/06/12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12/06/12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12/06/12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12/06/12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12/06/12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x-none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x-none" smtClean="0"/>
              <a:t>Click to edit Master text styles</a:t>
            </a:r>
          </a:p>
          <a:p>
            <a:pPr lvl="1" eaLnBrk="1" latinLnBrk="0" hangingPunct="1"/>
            <a:r>
              <a:rPr kumimoji="0" lang="x-none" smtClean="0"/>
              <a:t>Second level</a:t>
            </a:r>
          </a:p>
          <a:p>
            <a:pPr lvl="2" eaLnBrk="1" latinLnBrk="0" hangingPunct="1"/>
            <a:r>
              <a:rPr kumimoji="0" lang="x-none" smtClean="0"/>
              <a:t>Third level</a:t>
            </a:r>
          </a:p>
          <a:p>
            <a:pPr lvl="3" eaLnBrk="1" latinLnBrk="0" hangingPunct="1"/>
            <a:r>
              <a:rPr kumimoji="0" lang="x-none" smtClean="0"/>
              <a:t>Fourth level</a:t>
            </a:r>
          </a:p>
          <a:p>
            <a:pPr lvl="4" eaLnBrk="1" latinLnBrk="0" hangingPunct="1"/>
            <a:r>
              <a:rPr kumimoji="0" lang="x-none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12/06/12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xample.com/examples/1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Type-safe Web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with</a:t>
            </a:r>
            <a:r>
              <a:rPr lang="en-US" dirty="0" smtClean="0"/>
              <a:t> </a:t>
            </a:r>
            <a:r>
              <a:rPr lang="en-US" dirty="0" smtClean="0"/>
              <a:t>Yesod and Haskell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047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An explanation of the details and foundation of the </a:t>
            </a:r>
            <a:r>
              <a:rPr lang="en-AU" dirty="0" err="1" smtClean="0"/>
              <a:t>yesod</a:t>
            </a:r>
            <a:r>
              <a:rPr lang="en-AU" dirty="0" smtClean="0"/>
              <a:t> magic in small, one file applications.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“Simple” Yesod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93813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Yesod!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02051" y="1600199"/>
            <a:ext cx="8745912" cy="51255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{-# LANGUAGE </a:t>
            </a:r>
            <a:r>
              <a:rPr lang="en-US" dirty="0" err="1" smtClean="0">
                <a:latin typeface="Andale Mono"/>
                <a:cs typeface="Andale Mono"/>
              </a:rPr>
              <a:t>TypeFamilies</a:t>
            </a:r>
            <a:r>
              <a:rPr lang="en-US" dirty="0" smtClean="0">
                <a:latin typeface="Andale Mono"/>
                <a:cs typeface="Andale Mono"/>
              </a:rPr>
              <a:t>, </a:t>
            </a:r>
            <a:r>
              <a:rPr lang="en-US" dirty="0" err="1" smtClean="0">
                <a:latin typeface="Andale Mono"/>
                <a:cs typeface="Andale Mono"/>
              </a:rPr>
              <a:t>QuasiQuotes</a:t>
            </a:r>
            <a:r>
              <a:rPr lang="en-US" dirty="0" smtClean="0">
                <a:latin typeface="Andale Mono"/>
                <a:cs typeface="Andale Mono"/>
              </a:rPr>
              <a:t>, </a:t>
            </a:r>
            <a:r>
              <a:rPr lang="en-US" dirty="0" err="1" smtClean="0">
                <a:latin typeface="Andale Mono"/>
                <a:cs typeface="Andale Mono"/>
              </a:rPr>
              <a:t>MultiParamTypeClasses</a:t>
            </a:r>
            <a:r>
              <a:rPr lang="en-US" dirty="0" smtClean="0">
                <a:latin typeface="Andale Mono"/>
                <a:cs typeface="Andale Mono"/>
              </a:rPr>
              <a:t>,</a:t>
            </a: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             </a:t>
            </a:r>
            <a:r>
              <a:rPr lang="en-US" dirty="0" err="1" smtClean="0">
                <a:latin typeface="Andale Mono"/>
                <a:cs typeface="Andale Mono"/>
              </a:rPr>
              <a:t>TemplateHaskell</a:t>
            </a:r>
            <a:r>
              <a:rPr lang="en-US" dirty="0" smtClean="0">
                <a:latin typeface="Andale Mono"/>
                <a:cs typeface="Andale Mono"/>
              </a:rPr>
              <a:t>, </a:t>
            </a:r>
            <a:r>
              <a:rPr lang="en-US" dirty="0" err="1" smtClean="0">
                <a:latin typeface="Andale Mono"/>
                <a:cs typeface="Andale Mono"/>
              </a:rPr>
              <a:t>OverloadedStrings</a:t>
            </a:r>
            <a:r>
              <a:rPr lang="en-US" dirty="0" smtClean="0">
                <a:latin typeface="Andale Mono"/>
                <a:cs typeface="Andale Mono"/>
              </a:rPr>
              <a:t> #-}</a:t>
            </a: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import Yesod</a:t>
            </a: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import </a:t>
            </a:r>
            <a:r>
              <a:rPr lang="en-US" dirty="0" err="1" smtClean="0">
                <a:latin typeface="Andale Mono"/>
                <a:cs typeface="Andale Mono"/>
              </a:rPr>
              <a:t>Data.Text</a:t>
            </a:r>
            <a:endParaRPr lang="en-US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endParaRPr lang="en-US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data </a:t>
            </a:r>
            <a:r>
              <a:rPr lang="en-US" dirty="0" err="1" smtClean="0">
                <a:latin typeface="Andale Mono"/>
                <a:cs typeface="Andale Mono"/>
              </a:rPr>
              <a:t>HelloWorld</a:t>
            </a:r>
            <a:r>
              <a:rPr lang="en-US" dirty="0" smtClean="0">
                <a:latin typeface="Andale Mono"/>
                <a:cs typeface="Andale Mono"/>
              </a:rPr>
              <a:t> = </a:t>
            </a:r>
            <a:r>
              <a:rPr lang="en-US" dirty="0" err="1" smtClean="0">
                <a:latin typeface="Andale Mono"/>
                <a:cs typeface="Andale Mono"/>
              </a:rPr>
              <a:t>HelloWorld</a:t>
            </a:r>
            <a:endParaRPr lang="en-US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dirty="0" err="1">
                <a:latin typeface="Andale Mono"/>
                <a:cs typeface="Andale Mono"/>
              </a:rPr>
              <a:t>mkYesod</a:t>
            </a:r>
            <a:r>
              <a:rPr lang="en-US" dirty="0">
                <a:latin typeface="Andale Mono"/>
                <a:cs typeface="Andale Mono"/>
              </a:rPr>
              <a:t> "</a:t>
            </a:r>
            <a:r>
              <a:rPr lang="en-US" dirty="0" err="1">
                <a:latin typeface="Andale Mono"/>
                <a:cs typeface="Andale Mono"/>
              </a:rPr>
              <a:t>HelloWorld</a:t>
            </a:r>
            <a:r>
              <a:rPr lang="en-US" dirty="0">
                <a:latin typeface="Andale Mono"/>
                <a:cs typeface="Andale Mono"/>
              </a:rPr>
              <a:t>" [</a:t>
            </a:r>
            <a:r>
              <a:rPr lang="en-US" dirty="0" err="1">
                <a:latin typeface="Andale Mono"/>
                <a:cs typeface="Andale Mono"/>
              </a:rPr>
              <a:t>parseRoutes</a:t>
            </a:r>
            <a:r>
              <a:rPr lang="en-US" dirty="0">
                <a:latin typeface="Andale Mono"/>
                <a:cs typeface="Andale Mono"/>
              </a:rPr>
              <a:t>|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/ </a:t>
            </a:r>
            <a:r>
              <a:rPr lang="en-US" dirty="0" err="1">
                <a:latin typeface="Andale Mono"/>
                <a:cs typeface="Andale Mono"/>
              </a:rPr>
              <a:t>HomeR</a:t>
            </a:r>
            <a:r>
              <a:rPr lang="en-US" dirty="0">
                <a:latin typeface="Andale Mono"/>
                <a:cs typeface="Andale Mono"/>
              </a:rPr>
              <a:t> GET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|]</a:t>
            </a:r>
          </a:p>
          <a:p>
            <a:pPr marL="0" indent="0">
              <a:buNone/>
            </a:pP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instance Yesod </a:t>
            </a:r>
            <a:r>
              <a:rPr lang="en-US" dirty="0" err="1">
                <a:latin typeface="Andale Mono"/>
                <a:cs typeface="Andale Mono"/>
              </a:rPr>
              <a:t>HelloWorld</a:t>
            </a: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dirty="0" err="1">
                <a:latin typeface="Andale Mono"/>
                <a:cs typeface="Andale Mono"/>
              </a:rPr>
              <a:t>getHomeR</a:t>
            </a:r>
            <a:r>
              <a:rPr lang="en-US" dirty="0">
                <a:latin typeface="Andale Mono"/>
                <a:cs typeface="Andale Mono"/>
              </a:rPr>
              <a:t> :: Handler </a:t>
            </a:r>
            <a:r>
              <a:rPr lang="en-US" dirty="0" err="1">
                <a:latin typeface="Andale Mono"/>
                <a:cs typeface="Andale Mono"/>
              </a:rPr>
              <a:t>RepHtml</a:t>
            </a: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dirty="0" err="1">
                <a:latin typeface="Andale Mono"/>
                <a:cs typeface="Andale Mono"/>
              </a:rPr>
              <a:t>getHomeR</a:t>
            </a:r>
            <a:r>
              <a:rPr lang="en-US" dirty="0">
                <a:latin typeface="Andale Mono"/>
                <a:cs typeface="Andale Mono"/>
              </a:rPr>
              <a:t> = </a:t>
            </a:r>
            <a:r>
              <a:rPr lang="en-US" dirty="0" err="1">
                <a:latin typeface="Andale Mono"/>
                <a:cs typeface="Andale Mono"/>
              </a:rPr>
              <a:t>defaultLayout</a:t>
            </a:r>
            <a:r>
              <a:rPr lang="en-US" dirty="0">
                <a:latin typeface="Andale Mono"/>
                <a:cs typeface="Andale Mono"/>
              </a:rPr>
              <a:t> [</a:t>
            </a:r>
            <a:r>
              <a:rPr lang="en-US" dirty="0" err="1">
                <a:latin typeface="Andale Mono"/>
                <a:cs typeface="Andale Mono"/>
              </a:rPr>
              <a:t>whamlet|Hello</a:t>
            </a:r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smtClean="0">
                <a:latin typeface="Andale Mono"/>
                <a:cs typeface="Andale Mono"/>
              </a:rPr>
              <a:t>Yesod!</a:t>
            </a:r>
            <a:r>
              <a:rPr lang="en-US" dirty="0">
                <a:latin typeface="Andale Mono"/>
                <a:cs typeface="Andale Mono"/>
              </a:rPr>
              <a:t>|]</a:t>
            </a:r>
          </a:p>
          <a:p>
            <a:pPr marL="0" indent="0">
              <a:buNone/>
            </a:pP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main :: IO ()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main = </a:t>
            </a:r>
            <a:r>
              <a:rPr lang="en-US" dirty="0" err="1">
                <a:latin typeface="Andale Mono"/>
                <a:cs typeface="Andale Mono"/>
              </a:rPr>
              <a:t>warpDebug</a:t>
            </a:r>
            <a:r>
              <a:rPr lang="en-US" dirty="0">
                <a:latin typeface="Andale Mono"/>
                <a:cs typeface="Andale Mono"/>
              </a:rPr>
              <a:t> 3000 </a:t>
            </a:r>
            <a:r>
              <a:rPr lang="en-US" dirty="0" err="1">
                <a:latin typeface="Andale Mono"/>
                <a:cs typeface="Andale Mono"/>
              </a:rPr>
              <a:t>HelloWorld</a:t>
            </a:r>
            <a:endParaRPr lang="en-US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3794061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Pragmas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443960"/>
            <a:ext cx="8153400" cy="4031570"/>
          </a:xfrm>
        </p:spPr>
        <p:txBody>
          <a:bodyPr>
            <a:normAutofit fontScale="92500" lnSpcReduction="20000"/>
          </a:bodyPr>
          <a:lstStyle/>
          <a:p>
            <a:r>
              <a:rPr lang="en-AU" dirty="0" smtClean="0"/>
              <a:t>These extend Haskell98 to provide syntactic features that </a:t>
            </a:r>
            <a:r>
              <a:rPr lang="en-AU" dirty="0" err="1" smtClean="0"/>
              <a:t>yesod</a:t>
            </a:r>
            <a:r>
              <a:rPr lang="en-AU" dirty="0" smtClean="0"/>
              <a:t> requires.</a:t>
            </a:r>
          </a:p>
          <a:p>
            <a:r>
              <a:rPr lang="en-AU" dirty="0" smtClean="0"/>
              <a:t>TH &amp; QQ: used to generate boilerplate code ( more on this later )</a:t>
            </a:r>
          </a:p>
          <a:p>
            <a:r>
              <a:rPr lang="en-AU" dirty="0" smtClean="0"/>
              <a:t>OS: Strings declared in code are coerced into Text, </a:t>
            </a:r>
            <a:r>
              <a:rPr lang="en-AU" dirty="0" err="1" smtClean="0"/>
              <a:t>ByteString</a:t>
            </a:r>
            <a:r>
              <a:rPr lang="en-AU" dirty="0" smtClean="0"/>
              <a:t>, Html ( or anything else that has an instance of </a:t>
            </a:r>
            <a:r>
              <a:rPr lang="en-AU" dirty="0" err="1" smtClean="0"/>
              <a:t>IsString</a:t>
            </a:r>
            <a:r>
              <a:rPr lang="en-AU" dirty="0" smtClean="0"/>
              <a:t> ) depending on type required. Need this because String / [Char] is pretty inefficient.</a:t>
            </a:r>
          </a:p>
          <a:p>
            <a:r>
              <a:rPr lang="en-AU" dirty="0" smtClean="0"/>
              <a:t>TF &amp; MPTC: Extensions to type class syntax that are utilised by the instances generated by </a:t>
            </a:r>
            <a:r>
              <a:rPr lang="en-AU" dirty="0" err="1" smtClean="0"/>
              <a:t>mkYesod</a:t>
            </a:r>
            <a:r>
              <a:rPr lang="en-AU" dirty="0" smtClean="0"/>
              <a:t>.</a:t>
            </a:r>
            <a:endParaRPr lang="en-AU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02051" y="1600199"/>
            <a:ext cx="8745912" cy="680188"/>
          </a:xfrm>
          <a:prstGeom prst="rect">
            <a:avLst/>
          </a:prstGeom>
        </p:spPr>
        <p:txBody>
          <a:bodyPr vert="horz">
            <a:normAutofit fontScale="625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dirty="0" smtClean="0">
                <a:latin typeface="Andale Mono"/>
                <a:cs typeface="Andale Mono"/>
              </a:rPr>
              <a:t>{-# LANGUAGE </a:t>
            </a:r>
            <a:r>
              <a:rPr lang="en-US" dirty="0" err="1" smtClean="0">
                <a:latin typeface="Andale Mono"/>
                <a:cs typeface="Andale Mono"/>
              </a:rPr>
              <a:t>TypeFamilies</a:t>
            </a:r>
            <a:r>
              <a:rPr lang="en-US" dirty="0" smtClean="0">
                <a:latin typeface="Andale Mono"/>
                <a:cs typeface="Andale Mono"/>
              </a:rPr>
              <a:t>, </a:t>
            </a:r>
            <a:r>
              <a:rPr lang="en-US" dirty="0" err="1" smtClean="0">
                <a:latin typeface="Andale Mono"/>
                <a:cs typeface="Andale Mono"/>
              </a:rPr>
              <a:t>QuasiQuotes</a:t>
            </a:r>
            <a:r>
              <a:rPr lang="en-US" dirty="0" smtClean="0">
                <a:latin typeface="Andale Mono"/>
                <a:cs typeface="Andale Mono"/>
              </a:rPr>
              <a:t>, </a:t>
            </a:r>
            <a:r>
              <a:rPr lang="en-US" dirty="0" err="1" smtClean="0">
                <a:latin typeface="Andale Mono"/>
                <a:cs typeface="Andale Mono"/>
              </a:rPr>
              <a:t>MultiParamTypeClasses</a:t>
            </a:r>
            <a:r>
              <a:rPr lang="en-US" dirty="0" smtClean="0">
                <a:latin typeface="Andale Mono"/>
                <a:cs typeface="Andale Mono"/>
              </a:rPr>
              <a:t>,</a:t>
            </a:r>
          </a:p>
          <a:p>
            <a:pPr marL="0" indent="0">
              <a:buFont typeface="Wingdings"/>
              <a:buNone/>
            </a:pPr>
            <a:r>
              <a:rPr lang="en-US" dirty="0" smtClean="0">
                <a:latin typeface="Andale Mono"/>
                <a:cs typeface="Andale Mono"/>
              </a:rPr>
              <a:t>             </a:t>
            </a:r>
            <a:r>
              <a:rPr lang="en-US" dirty="0" err="1" smtClean="0">
                <a:latin typeface="Andale Mono"/>
                <a:cs typeface="Andale Mono"/>
              </a:rPr>
              <a:t>TemplateHaskell</a:t>
            </a:r>
            <a:r>
              <a:rPr lang="en-US" dirty="0" smtClean="0">
                <a:latin typeface="Andale Mono"/>
                <a:cs typeface="Andale Mono"/>
              </a:rPr>
              <a:t>, </a:t>
            </a:r>
            <a:r>
              <a:rPr lang="en-US" dirty="0" err="1" smtClean="0">
                <a:latin typeface="Andale Mono"/>
                <a:cs typeface="Andale Mono"/>
              </a:rPr>
              <a:t>OverloadedStrings</a:t>
            </a:r>
            <a:r>
              <a:rPr lang="en-US" dirty="0" smtClean="0">
                <a:latin typeface="Andale Mono"/>
                <a:cs typeface="Andale Mono"/>
              </a:rPr>
              <a:t> #-}</a:t>
            </a:r>
          </a:p>
        </p:txBody>
      </p:sp>
    </p:spTree>
    <p:extLst>
      <p:ext uri="{BB962C8B-B14F-4D97-AF65-F5344CB8AC3E}">
        <p14:creationId xmlns:p14="http://schemas.microsoft.com/office/powerpoint/2010/main" val="732908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734907"/>
            <a:ext cx="8153400" cy="478873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import </a:t>
            </a:r>
            <a:r>
              <a:rPr lang="en-US" dirty="0" err="1" smtClean="0">
                <a:latin typeface="Andale Mono"/>
                <a:cs typeface="Andale Mono"/>
              </a:rPr>
              <a:t>yesod</a:t>
            </a:r>
            <a:endParaRPr lang="en-US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endParaRPr lang="en-US" dirty="0">
              <a:latin typeface="Andale Mono"/>
              <a:cs typeface="Andale Mono"/>
            </a:endParaRPr>
          </a:p>
          <a:p>
            <a:r>
              <a:rPr lang="en-US" dirty="0" smtClean="0"/>
              <a:t>Brings the core of </a:t>
            </a:r>
            <a:r>
              <a:rPr lang="en-US" dirty="0" err="1" smtClean="0"/>
              <a:t>yesod</a:t>
            </a:r>
            <a:r>
              <a:rPr lang="en-US" dirty="0" smtClean="0"/>
              <a:t> into our namespace. Most importantly:</a:t>
            </a:r>
          </a:p>
          <a:p>
            <a:pPr lvl="1"/>
            <a:r>
              <a:rPr lang="en-US" dirty="0" err="1" smtClean="0"/>
              <a:t>mkYesod</a:t>
            </a:r>
            <a:r>
              <a:rPr lang="en-US" dirty="0" smtClean="0"/>
              <a:t> TH function </a:t>
            </a:r>
          </a:p>
          <a:p>
            <a:pPr lvl="1"/>
            <a:r>
              <a:rPr lang="en-US" dirty="0" err="1" smtClean="0"/>
              <a:t>parseRoutes</a:t>
            </a:r>
            <a:r>
              <a:rPr lang="en-US" dirty="0" smtClean="0"/>
              <a:t> &amp; </a:t>
            </a:r>
            <a:r>
              <a:rPr lang="en-US" dirty="0" err="1" smtClean="0"/>
              <a:t>whamlet</a:t>
            </a:r>
            <a:r>
              <a:rPr lang="en-US" dirty="0" smtClean="0"/>
              <a:t> QQs</a:t>
            </a:r>
          </a:p>
          <a:p>
            <a:pPr lvl="1"/>
            <a:r>
              <a:rPr lang="en-US" dirty="0" err="1" smtClean="0"/>
              <a:t>Ghandler</a:t>
            </a:r>
            <a:r>
              <a:rPr lang="en-US" dirty="0" smtClean="0"/>
              <a:t>, </a:t>
            </a:r>
            <a:r>
              <a:rPr lang="en-US" dirty="0" err="1" smtClean="0"/>
              <a:t>Gwidget</a:t>
            </a:r>
            <a:r>
              <a:rPr lang="en-US" dirty="0" smtClean="0"/>
              <a:t> </a:t>
            </a:r>
            <a:r>
              <a:rPr lang="en-US" dirty="0" smtClean="0"/>
              <a:t>&amp; </a:t>
            </a:r>
            <a:r>
              <a:rPr lang="en-US" dirty="0" err="1" smtClean="0"/>
              <a:t>RepHtml</a:t>
            </a:r>
            <a:r>
              <a:rPr lang="en-US" dirty="0" smtClean="0"/>
              <a:t> types</a:t>
            </a:r>
          </a:p>
          <a:p>
            <a:pPr lvl="1"/>
            <a:r>
              <a:rPr lang="en-US" dirty="0" err="1" smtClean="0"/>
              <a:t>warpDebug</a:t>
            </a:r>
            <a:r>
              <a:rPr lang="en-US" dirty="0" smtClean="0"/>
              <a:t> &amp; </a:t>
            </a:r>
            <a:r>
              <a:rPr lang="en-US" dirty="0" err="1" smtClean="0"/>
              <a:t>defaultLayout</a:t>
            </a:r>
            <a:r>
              <a:rPr lang="en-US" dirty="0" smtClean="0"/>
              <a:t> functions</a:t>
            </a:r>
          </a:p>
          <a:p>
            <a:pPr lvl="1"/>
            <a:endParaRPr lang="en-US" dirty="0" smtClean="0"/>
          </a:p>
          <a:p>
            <a:pPr marL="45720" indent="0">
              <a:buNone/>
            </a:pPr>
            <a:r>
              <a:rPr lang="en-US" dirty="0">
                <a:latin typeface="Andale Mono"/>
                <a:cs typeface="Andale Mono"/>
              </a:rPr>
              <a:t>import </a:t>
            </a:r>
            <a:r>
              <a:rPr lang="en-US" dirty="0" err="1" smtClean="0">
                <a:latin typeface="Andale Mono"/>
                <a:cs typeface="Andale Mono"/>
              </a:rPr>
              <a:t>Data.Text</a:t>
            </a:r>
            <a:endParaRPr lang="en-US" dirty="0" smtClean="0">
              <a:latin typeface="Andale Mono"/>
              <a:cs typeface="Andale Mono"/>
            </a:endParaRPr>
          </a:p>
          <a:p>
            <a:pPr marL="45720" indent="0">
              <a:buNone/>
            </a:pPr>
            <a:endParaRPr lang="en-US" dirty="0">
              <a:latin typeface="Andale Mono"/>
              <a:cs typeface="Andale Mono"/>
            </a:endParaRPr>
          </a:p>
          <a:p>
            <a:pPr marL="502920" indent="-457200"/>
            <a:r>
              <a:rPr lang="en-US" dirty="0" smtClean="0">
                <a:cs typeface="Andale Mono"/>
              </a:rPr>
              <a:t>Brings in </a:t>
            </a:r>
            <a:r>
              <a:rPr lang="en-US" dirty="0" err="1" smtClean="0">
                <a:cs typeface="Andale Mono"/>
              </a:rPr>
              <a:t>IsString</a:t>
            </a:r>
            <a:r>
              <a:rPr lang="en-US" dirty="0" smtClean="0">
                <a:cs typeface="Andale Mono"/>
              </a:rPr>
              <a:t> instance for Text</a:t>
            </a:r>
            <a:endParaRPr lang="en-US" dirty="0">
              <a:cs typeface="Andale Mono"/>
            </a:endParaRPr>
          </a:p>
          <a:p>
            <a:pPr marL="365760" lvl="1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02051" y="1734906"/>
            <a:ext cx="8745912" cy="343422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endParaRPr lang="en-US" dirty="0" smtClean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1222726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Foundation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657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data </a:t>
            </a:r>
            <a:r>
              <a:rPr lang="en-US" dirty="0" err="1" smtClean="0">
                <a:latin typeface="Andale Mono"/>
                <a:cs typeface="Andale Mono"/>
              </a:rPr>
              <a:t>HelloWorld</a:t>
            </a:r>
            <a:r>
              <a:rPr lang="en-US" dirty="0" smtClean="0">
                <a:latin typeface="Andale Mono"/>
                <a:cs typeface="Andale Mono"/>
              </a:rPr>
              <a:t> = </a:t>
            </a:r>
            <a:r>
              <a:rPr lang="en-US" dirty="0" err="1" smtClean="0">
                <a:latin typeface="Andale Mono"/>
                <a:cs typeface="Andale Mono"/>
              </a:rPr>
              <a:t>HelloWorld</a:t>
            </a:r>
            <a:r>
              <a:rPr lang="en-US" dirty="0" smtClean="0">
                <a:latin typeface="Andale Mono"/>
                <a:cs typeface="Andale Mono"/>
              </a:rPr>
              <a:t> </a:t>
            </a:r>
          </a:p>
          <a:p>
            <a:pPr marL="0" indent="0">
              <a:buNone/>
            </a:pPr>
            <a:endParaRPr lang="en-US" dirty="0" smtClean="0">
              <a:latin typeface="Andale Mono"/>
              <a:cs typeface="Andale Mono"/>
            </a:endParaRPr>
          </a:p>
          <a:p>
            <a:r>
              <a:rPr lang="en-US" dirty="0" smtClean="0"/>
              <a:t>Is a normal Haskell data type. Can be accessed from anywhere inside your handlers using </a:t>
            </a:r>
            <a:r>
              <a:rPr lang="en-US" dirty="0" err="1" smtClean="0"/>
              <a:t>getYesod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Used for storing data that is central to your app:</a:t>
            </a:r>
          </a:p>
          <a:p>
            <a:pPr lvl="1"/>
            <a:r>
              <a:rPr lang="en-US" dirty="0" smtClean="0"/>
              <a:t>Configuration</a:t>
            </a:r>
          </a:p>
          <a:p>
            <a:pPr lvl="1"/>
            <a:r>
              <a:rPr lang="en-US" dirty="0" smtClean="0"/>
              <a:t>Connection pools</a:t>
            </a:r>
          </a:p>
          <a:p>
            <a:pPr lvl="1"/>
            <a:r>
              <a:rPr lang="en-US" dirty="0" err="1" smtClean="0"/>
              <a:t>IORefs</a:t>
            </a:r>
            <a:r>
              <a:rPr lang="en-US" dirty="0" smtClean="0"/>
              <a:t> (!)</a:t>
            </a:r>
          </a:p>
          <a:p>
            <a:pPr lvl="1"/>
            <a:r>
              <a:rPr lang="en-US" dirty="0" smtClean="0"/>
              <a:t>Whatever you want</a:t>
            </a:r>
          </a:p>
          <a:p>
            <a:r>
              <a:rPr lang="en-US" dirty="0" smtClean="0"/>
              <a:t>More on this later.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764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mkYesod</a:t>
            </a:r>
            <a:r>
              <a:rPr lang="en-US" dirty="0" smtClean="0"/>
              <a:t> &amp; </a:t>
            </a:r>
            <a:r>
              <a:rPr lang="en-US" dirty="0" err="1" smtClean="0"/>
              <a:t>parseRoutes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2385" y="1600199"/>
            <a:ext cx="8443663" cy="5150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Andale Mono"/>
                <a:cs typeface="Andale Mono"/>
              </a:rPr>
              <a:t>mkYesod</a:t>
            </a:r>
            <a:r>
              <a:rPr lang="en-US" sz="1800" dirty="0">
                <a:latin typeface="Andale Mono"/>
                <a:cs typeface="Andale Mono"/>
              </a:rPr>
              <a:t> "</a:t>
            </a:r>
            <a:r>
              <a:rPr lang="en-US" sz="1800" dirty="0" err="1">
                <a:latin typeface="Andale Mono"/>
                <a:cs typeface="Andale Mono"/>
              </a:rPr>
              <a:t>HelloWorld</a:t>
            </a:r>
            <a:r>
              <a:rPr lang="en-US" sz="1800" dirty="0">
                <a:latin typeface="Andale Mono"/>
                <a:cs typeface="Andale Mono"/>
              </a:rPr>
              <a:t>" [</a:t>
            </a:r>
            <a:r>
              <a:rPr lang="en-US" sz="1800" dirty="0" err="1">
                <a:latin typeface="Andale Mono"/>
                <a:cs typeface="Andale Mono"/>
              </a:rPr>
              <a:t>parseRoutes</a:t>
            </a:r>
            <a:r>
              <a:rPr lang="en-US" sz="1800" dirty="0">
                <a:latin typeface="Andale Mono"/>
                <a:cs typeface="Andale Mono"/>
              </a:rPr>
              <a:t>|</a:t>
            </a:r>
          </a:p>
          <a:p>
            <a:pPr marL="0" indent="0">
              <a:buNone/>
            </a:pPr>
            <a:r>
              <a:rPr lang="en-US" sz="1800" dirty="0">
                <a:latin typeface="Andale Mono"/>
                <a:cs typeface="Andale Mono"/>
              </a:rPr>
              <a:t>/ </a:t>
            </a:r>
            <a:r>
              <a:rPr lang="en-US" sz="1800" dirty="0" err="1">
                <a:latin typeface="Andale Mono"/>
                <a:cs typeface="Andale Mono"/>
              </a:rPr>
              <a:t>HomeR</a:t>
            </a:r>
            <a:r>
              <a:rPr lang="en-US" sz="1800" dirty="0">
                <a:latin typeface="Andale Mono"/>
                <a:cs typeface="Andale Mono"/>
              </a:rPr>
              <a:t> GET</a:t>
            </a:r>
          </a:p>
          <a:p>
            <a:pPr marL="0" indent="0">
              <a:buNone/>
            </a:pPr>
            <a:r>
              <a:rPr lang="en-US" sz="1800" dirty="0">
                <a:latin typeface="Andale Mono"/>
                <a:cs typeface="Andale Mono"/>
              </a:rPr>
              <a:t>|]</a:t>
            </a:r>
          </a:p>
          <a:p>
            <a:r>
              <a:rPr lang="en-US" sz="3400" dirty="0" smtClean="0"/>
              <a:t>Important points about generated code:</a:t>
            </a:r>
          </a:p>
          <a:p>
            <a:pPr marL="0" indent="0">
              <a:buNone/>
            </a:pPr>
            <a:r>
              <a:rPr lang="en-US" sz="1900" dirty="0">
                <a:latin typeface="Andale Mono"/>
                <a:cs typeface="Andale Mono"/>
              </a:rPr>
              <a:t>instance </a:t>
            </a:r>
            <a:r>
              <a:rPr lang="en-US" sz="1900" dirty="0" err="1">
                <a:latin typeface="Andale Mono"/>
                <a:cs typeface="Andale Mono"/>
              </a:rPr>
              <a:t>RenderRoute</a:t>
            </a:r>
            <a:r>
              <a:rPr lang="en-US" sz="1900" dirty="0">
                <a:latin typeface="Andale Mono"/>
                <a:cs typeface="Andale Mono"/>
              </a:rPr>
              <a:t> </a:t>
            </a:r>
            <a:r>
              <a:rPr lang="en-US" sz="1900" dirty="0" err="1">
                <a:latin typeface="Andale Mono"/>
                <a:cs typeface="Andale Mono"/>
              </a:rPr>
              <a:t>HelloWorld</a:t>
            </a:r>
            <a:r>
              <a:rPr lang="en-US" sz="1900" dirty="0">
                <a:latin typeface="Andale Mono"/>
                <a:cs typeface="Andale Mono"/>
              </a:rPr>
              <a:t> where</a:t>
            </a:r>
          </a:p>
          <a:p>
            <a:pPr marL="0" indent="0">
              <a:buNone/>
            </a:pPr>
            <a:r>
              <a:rPr lang="en-US" sz="1900" dirty="0">
                <a:latin typeface="Andale Mono"/>
                <a:cs typeface="Andale Mono"/>
              </a:rPr>
              <a:t>  data Route </a:t>
            </a:r>
            <a:r>
              <a:rPr lang="en-US" sz="1900" dirty="0" err="1">
                <a:latin typeface="Andale Mono"/>
                <a:cs typeface="Andale Mono"/>
              </a:rPr>
              <a:t>HelloWorld</a:t>
            </a:r>
            <a:r>
              <a:rPr lang="en-US" sz="1900" dirty="0">
                <a:latin typeface="Andale Mono"/>
                <a:cs typeface="Andale Mono"/>
              </a:rPr>
              <a:t> = </a:t>
            </a:r>
            <a:r>
              <a:rPr lang="en-US" sz="1900" dirty="0" err="1">
                <a:latin typeface="Andale Mono"/>
                <a:cs typeface="Andale Mono"/>
              </a:rPr>
              <a:t>HomeR</a:t>
            </a:r>
            <a:r>
              <a:rPr lang="en-US" sz="1900" dirty="0">
                <a:latin typeface="Andale Mono"/>
                <a:cs typeface="Andale Mono"/>
              </a:rPr>
              <a:t> deriving (Show, </a:t>
            </a:r>
            <a:r>
              <a:rPr lang="en-US" sz="1900" dirty="0" err="1">
                <a:latin typeface="Andale Mono"/>
                <a:cs typeface="Andale Mono"/>
              </a:rPr>
              <a:t>Eq</a:t>
            </a:r>
            <a:r>
              <a:rPr lang="en-US" sz="1900" dirty="0">
                <a:latin typeface="Andale Mono"/>
                <a:cs typeface="Andale Mono"/>
              </a:rPr>
              <a:t>, Read)</a:t>
            </a:r>
          </a:p>
          <a:p>
            <a:pPr marL="0" indent="0">
              <a:buNone/>
            </a:pPr>
            <a:r>
              <a:rPr lang="en-US" sz="1900" dirty="0">
                <a:latin typeface="Andale Mono"/>
                <a:cs typeface="Andale Mono"/>
              </a:rPr>
              <a:t>  </a:t>
            </a:r>
            <a:r>
              <a:rPr lang="en-US" sz="1900" dirty="0" err="1">
                <a:latin typeface="Andale Mono"/>
                <a:cs typeface="Andale Mono"/>
              </a:rPr>
              <a:t>renderRoute</a:t>
            </a:r>
            <a:r>
              <a:rPr lang="en-US" sz="1900" dirty="0">
                <a:latin typeface="Andale Mono"/>
                <a:cs typeface="Andale Mono"/>
              </a:rPr>
              <a:t> </a:t>
            </a:r>
            <a:r>
              <a:rPr lang="en-US" sz="1900" dirty="0" err="1">
                <a:latin typeface="Andale Mono"/>
                <a:cs typeface="Andale Mono"/>
              </a:rPr>
              <a:t>HomeR</a:t>
            </a:r>
            <a:r>
              <a:rPr lang="en-US" sz="1900" dirty="0">
                <a:latin typeface="Andale Mono"/>
                <a:cs typeface="Andale Mono"/>
              </a:rPr>
              <a:t> = ([], [])</a:t>
            </a:r>
          </a:p>
          <a:p>
            <a:endParaRPr lang="en-US" sz="19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900" dirty="0" smtClean="0">
                <a:latin typeface="Andale Mono"/>
                <a:cs typeface="Andale Mono"/>
              </a:rPr>
              <a:t>-- Shorthand </a:t>
            </a:r>
            <a:r>
              <a:rPr lang="en-US" sz="1900" dirty="0" err="1" smtClean="0">
                <a:latin typeface="Andale Mono"/>
                <a:cs typeface="Andale Mono"/>
              </a:rPr>
              <a:t>GHandler</a:t>
            </a:r>
            <a:r>
              <a:rPr lang="en-US" sz="1900" dirty="0" smtClean="0">
                <a:latin typeface="Andale Mono"/>
                <a:cs typeface="Andale Mono"/>
              </a:rPr>
              <a:t> &amp; </a:t>
            </a:r>
            <a:r>
              <a:rPr lang="en-US" sz="1900" dirty="0" err="1" smtClean="0">
                <a:latin typeface="Andale Mono"/>
                <a:cs typeface="Andale Mono"/>
              </a:rPr>
              <a:t>GWidget</a:t>
            </a:r>
            <a:r>
              <a:rPr lang="en-US" sz="1900" dirty="0" smtClean="0">
                <a:latin typeface="Andale Mono"/>
                <a:cs typeface="Andale Mono"/>
              </a:rPr>
              <a:t> types for your app</a:t>
            </a:r>
            <a:endParaRPr lang="en-US" sz="19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900" dirty="0">
                <a:latin typeface="Andale Mono"/>
                <a:cs typeface="Andale Mono"/>
              </a:rPr>
              <a:t>type Handler = </a:t>
            </a:r>
            <a:r>
              <a:rPr lang="en-US" sz="1900" dirty="0" err="1">
                <a:latin typeface="Andale Mono"/>
                <a:cs typeface="Andale Mono"/>
              </a:rPr>
              <a:t>GHandler</a:t>
            </a:r>
            <a:r>
              <a:rPr lang="en-US" sz="1900" dirty="0">
                <a:latin typeface="Andale Mono"/>
                <a:cs typeface="Andale Mono"/>
              </a:rPr>
              <a:t> </a:t>
            </a:r>
            <a:r>
              <a:rPr lang="en-US" sz="1900" dirty="0" err="1">
                <a:latin typeface="Andale Mono"/>
                <a:cs typeface="Andale Mono"/>
              </a:rPr>
              <a:t>HelloWorld</a:t>
            </a:r>
            <a:r>
              <a:rPr lang="en-US" sz="1900" dirty="0">
                <a:latin typeface="Andale Mono"/>
                <a:cs typeface="Andale Mono"/>
              </a:rPr>
              <a:t> </a:t>
            </a:r>
            <a:r>
              <a:rPr lang="en-US" sz="1900" dirty="0" err="1">
                <a:latin typeface="Andale Mono"/>
                <a:cs typeface="Andale Mono"/>
              </a:rPr>
              <a:t>HelloWorld</a:t>
            </a:r>
            <a:endParaRPr lang="en-US" sz="19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900" dirty="0">
                <a:latin typeface="Andale Mono"/>
                <a:cs typeface="Andale Mono"/>
              </a:rPr>
              <a:t>type Widget = </a:t>
            </a:r>
            <a:r>
              <a:rPr lang="en-US" sz="1900" dirty="0" err="1">
                <a:latin typeface="Andale Mono"/>
                <a:cs typeface="Andale Mono"/>
              </a:rPr>
              <a:t>GWidget</a:t>
            </a:r>
            <a:r>
              <a:rPr lang="en-US" sz="1900" dirty="0">
                <a:latin typeface="Andale Mono"/>
                <a:cs typeface="Andale Mono"/>
              </a:rPr>
              <a:t> </a:t>
            </a:r>
            <a:r>
              <a:rPr lang="en-US" sz="1900" dirty="0" err="1">
                <a:latin typeface="Andale Mono"/>
                <a:cs typeface="Andale Mono"/>
              </a:rPr>
              <a:t>HelloWorld</a:t>
            </a:r>
            <a:r>
              <a:rPr lang="en-US" sz="1900" dirty="0">
                <a:latin typeface="Andale Mono"/>
                <a:cs typeface="Andale Mono"/>
              </a:rPr>
              <a:t> </a:t>
            </a:r>
            <a:r>
              <a:rPr lang="en-US" sz="1900" dirty="0" err="1">
                <a:latin typeface="Andale Mono"/>
                <a:cs typeface="Andale Mono"/>
              </a:rPr>
              <a:t>HelloWorld</a:t>
            </a:r>
            <a:r>
              <a:rPr lang="en-US" sz="1900" dirty="0">
                <a:latin typeface="Andale Mono"/>
                <a:cs typeface="Andale Mono"/>
              </a:rPr>
              <a:t> ()</a:t>
            </a:r>
          </a:p>
          <a:p>
            <a:pPr marL="0" indent="0">
              <a:buNone/>
            </a:pPr>
            <a:r>
              <a:rPr lang="en-US" sz="19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448803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mkYesod</a:t>
            </a:r>
            <a:r>
              <a:rPr lang="en-US" dirty="0"/>
              <a:t> &amp; </a:t>
            </a:r>
            <a:r>
              <a:rPr lang="en-US" dirty="0" err="1" smtClean="0"/>
              <a:t>parseRoutes</a:t>
            </a:r>
            <a:r>
              <a:rPr lang="en-US" dirty="0" smtClean="0"/>
              <a:t>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4692" y="1748692"/>
            <a:ext cx="8655539" cy="47576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Andale Mono"/>
                <a:cs typeface="Andale Mono"/>
              </a:rPr>
              <a:t>instance </a:t>
            </a:r>
            <a:r>
              <a:rPr lang="en-US" sz="1800" dirty="0" err="1">
                <a:latin typeface="Andale Mono"/>
                <a:cs typeface="Andale Mono"/>
              </a:rPr>
              <a:t>YesodDispatch</a:t>
            </a:r>
            <a:r>
              <a:rPr lang="en-US" sz="1800" dirty="0">
                <a:latin typeface="Andale Mono"/>
                <a:cs typeface="Andale Mono"/>
              </a:rPr>
              <a:t> </a:t>
            </a:r>
            <a:r>
              <a:rPr lang="en-US" sz="1800" dirty="0" err="1">
                <a:latin typeface="Andale Mono"/>
                <a:cs typeface="Andale Mono"/>
              </a:rPr>
              <a:t>HelloWorld</a:t>
            </a:r>
            <a:r>
              <a:rPr lang="en-US" sz="1800" dirty="0">
                <a:latin typeface="Andale Mono"/>
                <a:cs typeface="Andale Mono"/>
              </a:rPr>
              <a:t> </a:t>
            </a:r>
            <a:r>
              <a:rPr lang="en-US" sz="1800" dirty="0" err="1">
                <a:latin typeface="Andale Mono"/>
                <a:cs typeface="Andale Mono"/>
              </a:rPr>
              <a:t>HelloWorld</a:t>
            </a:r>
            <a:r>
              <a:rPr lang="en-US" sz="1800" dirty="0">
                <a:latin typeface="Andale Mono"/>
                <a:cs typeface="Andale Mono"/>
              </a:rPr>
              <a:t> </a:t>
            </a:r>
            <a:r>
              <a:rPr lang="en-US" sz="1800" dirty="0" smtClean="0">
                <a:latin typeface="Andale Mono"/>
                <a:cs typeface="Andale Mono"/>
              </a:rPr>
              <a:t>where</a:t>
            </a:r>
          </a:p>
          <a:p>
            <a:pPr marL="0" indent="0">
              <a:buNone/>
            </a:pPr>
            <a:r>
              <a:rPr lang="en-US" sz="1800" dirty="0">
                <a:latin typeface="Andale Mono"/>
                <a:cs typeface="Andale Mono"/>
              </a:rPr>
              <a:t> </a:t>
            </a:r>
            <a:r>
              <a:rPr lang="en-US" sz="1800" dirty="0" smtClean="0">
                <a:latin typeface="Andale Mono"/>
                <a:cs typeface="Andale Mono"/>
              </a:rPr>
              <a:t> </a:t>
            </a:r>
            <a:r>
              <a:rPr lang="en-US" sz="1800" dirty="0" err="1" smtClean="0">
                <a:latin typeface="Andale Mono"/>
                <a:cs typeface="Andale Mono"/>
              </a:rPr>
              <a:t>yesodDispatch</a:t>
            </a:r>
            <a:r>
              <a:rPr lang="en-US" sz="1800" dirty="0" smtClean="0">
                <a:latin typeface="Andale Mono"/>
                <a:cs typeface="Andale Mono"/>
              </a:rPr>
              <a:t> </a:t>
            </a:r>
            <a:r>
              <a:rPr lang="en-US" sz="1800" dirty="0">
                <a:latin typeface="Andale Mono"/>
                <a:cs typeface="Andale Mono"/>
              </a:rPr>
              <a:t>master sub </a:t>
            </a:r>
            <a:r>
              <a:rPr lang="en-US" sz="1800" dirty="0" err="1">
                <a:latin typeface="Andale Mono"/>
                <a:cs typeface="Andale Mono"/>
              </a:rPr>
              <a:t>toMaster</a:t>
            </a:r>
            <a:r>
              <a:rPr lang="en-US" sz="1800" dirty="0">
                <a:latin typeface="Andale Mono"/>
                <a:cs typeface="Andale Mono"/>
              </a:rPr>
              <a:t> handler404 handler405 </a:t>
            </a:r>
            <a:r>
              <a:rPr lang="en-US" sz="1800" dirty="0" smtClean="0">
                <a:latin typeface="Andale Mono"/>
                <a:cs typeface="Andale Mono"/>
              </a:rPr>
              <a:t>      </a:t>
            </a:r>
          </a:p>
          <a:p>
            <a:pPr marL="0" indent="0">
              <a:buNone/>
            </a:pPr>
            <a:r>
              <a:rPr lang="en-US" sz="1800" dirty="0">
                <a:latin typeface="Andale Mono"/>
                <a:cs typeface="Andale Mono"/>
              </a:rPr>
              <a:t> </a:t>
            </a:r>
            <a:r>
              <a:rPr lang="en-US" sz="1800" dirty="0" smtClean="0">
                <a:latin typeface="Andale Mono"/>
                <a:cs typeface="Andale Mono"/>
              </a:rPr>
              <a:t>   method </a:t>
            </a:r>
            <a:r>
              <a:rPr lang="en-US" sz="1800" dirty="0">
                <a:latin typeface="Andale Mono"/>
                <a:cs typeface="Andale Mono"/>
              </a:rPr>
              <a:t>pieces = </a:t>
            </a:r>
          </a:p>
          <a:p>
            <a:pPr marL="0" indent="0">
              <a:buNone/>
            </a:pPr>
            <a:r>
              <a:rPr lang="en-US" sz="1800" dirty="0">
                <a:latin typeface="Andale Mono"/>
                <a:cs typeface="Andale Mono"/>
              </a:rPr>
              <a:t>    </a:t>
            </a:r>
            <a:r>
              <a:rPr lang="en-US" sz="1800" dirty="0" smtClean="0">
                <a:latin typeface="Andale Mono"/>
                <a:cs typeface="Andale Mono"/>
              </a:rPr>
              <a:t>-- A function that examines the pieces of the URL.</a:t>
            </a:r>
          </a:p>
          <a:p>
            <a:pPr marL="0" indent="0">
              <a:buNone/>
            </a:pPr>
            <a:r>
              <a:rPr lang="en-US" sz="1800" dirty="0">
                <a:latin typeface="Andale Mono"/>
                <a:cs typeface="Andale Mono"/>
              </a:rPr>
              <a:t> </a:t>
            </a:r>
            <a:r>
              <a:rPr lang="en-US" sz="1800" dirty="0" smtClean="0">
                <a:latin typeface="Andale Mono"/>
                <a:cs typeface="Andale Mono"/>
              </a:rPr>
              <a:t>   -- if there are any URL pieces (i.e. not root URL) =&gt; 404</a:t>
            </a:r>
          </a:p>
          <a:p>
            <a:pPr marL="0" indent="0">
              <a:buNone/>
            </a:pPr>
            <a:r>
              <a:rPr lang="en-US" sz="1800" dirty="0">
                <a:latin typeface="Andale Mono"/>
                <a:cs typeface="Andale Mono"/>
              </a:rPr>
              <a:t> </a:t>
            </a:r>
            <a:r>
              <a:rPr lang="en-US" sz="1800" dirty="0" smtClean="0">
                <a:latin typeface="Andale Mono"/>
                <a:cs typeface="Andale Mono"/>
              </a:rPr>
              <a:t>   -- if the URL is ‘/’ and method isn’t GET          =&gt; 405</a:t>
            </a:r>
          </a:p>
          <a:p>
            <a:pPr marL="0" indent="0">
              <a:buNone/>
            </a:pPr>
            <a:r>
              <a:rPr lang="en-US" sz="1800" dirty="0">
                <a:latin typeface="Andale Mono"/>
                <a:cs typeface="Andale Mono"/>
              </a:rPr>
              <a:t> </a:t>
            </a:r>
            <a:r>
              <a:rPr lang="en-US" sz="1800" dirty="0" smtClean="0">
                <a:latin typeface="Andale Mono"/>
                <a:cs typeface="Andale Mono"/>
              </a:rPr>
              <a:t>   -- else use </a:t>
            </a:r>
            <a:r>
              <a:rPr lang="en-US" sz="1800" dirty="0" err="1" smtClean="0">
                <a:latin typeface="Andale Mono"/>
                <a:cs typeface="Andale Mono"/>
              </a:rPr>
              <a:t>getHomeR</a:t>
            </a:r>
            <a:r>
              <a:rPr lang="en-US" sz="1800" dirty="0" smtClean="0">
                <a:latin typeface="Andale Mono"/>
                <a:cs typeface="Andale Mono"/>
              </a:rPr>
              <a:t> handler to handle request.</a:t>
            </a:r>
          </a:p>
          <a:p>
            <a:pPr marL="0" indent="0">
              <a:buNone/>
            </a:pPr>
            <a:r>
              <a:rPr lang="en-US" sz="1800" dirty="0">
                <a:latin typeface="Andale Mono"/>
                <a:cs typeface="Andale Mono"/>
              </a:rPr>
              <a:t> </a:t>
            </a:r>
          </a:p>
          <a:p>
            <a:pPr marL="0" indent="0">
              <a:buNone/>
            </a:pPr>
            <a:r>
              <a:rPr lang="en-US" sz="1800" dirty="0" smtClean="0">
                <a:cs typeface="Andale Mono"/>
              </a:rPr>
              <a:t>If you want to see more details, look at:</a:t>
            </a:r>
          </a:p>
          <a:p>
            <a:r>
              <a:rPr lang="en-US" sz="1800" dirty="0" err="1">
                <a:cs typeface="Andale Mono"/>
              </a:rPr>
              <a:t>g</a:t>
            </a:r>
            <a:r>
              <a:rPr lang="en-US" sz="1800" dirty="0" err="1" smtClean="0">
                <a:cs typeface="Andale Mono"/>
              </a:rPr>
              <a:t>hc</a:t>
            </a:r>
            <a:r>
              <a:rPr lang="en-US" sz="1800" dirty="0" smtClean="0">
                <a:cs typeface="Andale Mono"/>
              </a:rPr>
              <a:t> –</a:t>
            </a:r>
            <a:r>
              <a:rPr lang="en-US" sz="1800" dirty="0" err="1" smtClean="0">
                <a:cs typeface="Andale Mono"/>
              </a:rPr>
              <a:t>ddump</a:t>
            </a:r>
            <a:r>
              <a:rPr lang="en-US" sz="1800" dirty="0" smtClean="0">
                <a:cs typeface="Andale Mono"/>
              </a:rPr>
              <a:t>-splices </a:t>
            </a:r>
            <a:r>
              <a:rPr lang="en-US" sz="1800" dirty="0" err="1" smtClean="0">
                <a:cs typeface="Andale Mono"/>
              </a:rPr>
              <a:t>simple_yesod</a:t>
            </a:r>
            <a:r>
              <a:rPr lang="en-US" sz="1800" dirty="0" smtClean="0">
                <a:cs typeface="Andale Mono"/>
              </a:rPr>
              <a:t>/helloworld.0.hs ( for the actual splices )</a:t>
            </a:r>
          </a:p>
          <a:p>
            <a:r>
              <a:rPr lang="en-US" sz="1800" dirty="0" err="1" smtClean="0">
                <a:cs typeface="Andale Mono"/>
              </a:rPr>
              <a:t>simple_yesod</a:t>
            </a:r>
            <a:r>
              <a:rPr lang="en-US" sz="1800" dirty="0" smtClean="0">
                <a:cs typeface="Andale Mono"/>
              </a:rPr>
              <a:t>/helloworld.0.expanded.hs ( for a much neater-but-equivalent version</a:t>
            </a:r>
            <a:r>
              <a:rPr lang="en-US" sz="1800" dirty="0" smtClean="0">
                <a:latin typeface="Andale Mono"/>
                <a:cs typeface="Andale Mono"/>
              </a:rPr>
              <a:t>)</a:t>
            </a:r>
          </a:p>
          <a:p>
            <a:r>
              <a:rPr lang="en-US" sz="1800" dirty="0" smtClean="0">
                <a:cs typeface="Andale Mono"/>
              </a:rPr>
              <a:t>Looking at the splices on small examples helps get a deep understanding of </a:t>
            </a:r>
            <a:r>
              <a:rPr lang="en-US" sz="1800" dirty="0" err="1" smtClean="0">
                <a:cs typeface="Andale Mono"/>
              </a:rPr>
              <a:t>yesod</a:t>
            </a:r>
            <a:r>
              <a:rPr lang="en-US" sz="1800" dirty="0" smtClean="0">
                <a:cs typeface="Andale Mono"/>
              </a:rPr>
              <a:t>, but is unnecessary to look at ( unless you get a really weird type error ! )</a:t>
            </a:r>
            <a:endParaRPr lang="en-US" sz="1800" dirty="0"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2590879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Parameterized greetings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-- pragmas, imports and foundation data types omitted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mkYesod</a:t>
            </a:r>
            <a:r>
              <a:rPr lang="en-US" dirty="0"/>
              <a:t> "</a:t>
            </a:r>
            <a:r>
              <a:rPr lang="en-US" dirty="0" err="1"/>
              <a:t>HelloWorld</a:t>
            </a:r>
            <a:r>
              <a:rPr lang="en-US" dirty="0"/>
              <a:t>" [</a:t>
            </a:r>
            <a:r>
              <a:rPr lang="en-US" dirty="0" err="1"/>
              <a:t>parseRoutes</a:t>
            </a:r>
            <a:r>
              <a:rPr lang="en-US" dirty="0"/>
              <a:t>|</a:t>
            </a:r>
          </a:p>
          <a:p>
            <a:pPr marL="0" indent="0">
              <a:buNone/>
            </a:pPr>
            <a:r>
              <a:rPr lang="en-US" dirty="0"/>
              <a:t>/hello/#Text </a:t>
            </a:r>
            <a:r>
              <a:rPr lang="en-US" dirty="0" err="1"/>
              <a:t>HomeR</a:t>
            </a:r>
            <a:r>
              <a:rPr lang="en-US" dirty="0"/>
              <a:t> GET</a:t>
            </a:r>
          </a:p>
          <a:p>
            <a:pPr marL="0" indent="0">
              <a:buNone/>
            </a:pPr>
            <a:r>
              <a:rPr lang="en-US" dirty="0"/>
              <a:t>|]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instance Yesod </a:t>
            </a:r>
            <a:r>
              <a:rPr lang="en-US" dirty="0" err="1"/>
              <a:t>HelloWorld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getHomeR</a:t>
            </a:r>
            <a:r>
              <a:rPr lang="en-US" dirty="0"/>
              <a:t> :: Text -&gt; Handler </a:t>
            </a:r>
            <a:r>
              <a:rPr lang="en-US" dirty="0" err="1"/>
              <a:t>RepHtml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getHomeR</a:t>
            </a:r>
            <a:r>
              <a:rPr lang="en-US" dirty="0"/>
              <a:t> name = </a:t>
            </a:r>
            <a:r>
              <a:rPr lang="en-US" dirty="0" err="1"/>
              <a:t>defaultLayout</a:t>
            </a:r>
            <a:r>
              <a:rPr lang="en-US" dirty="0"/>
              <a:t> [</a:t>
            </a:r>
            <a:r>
              <a:rPr lang="en-US" dirty="0" err="1"/>
              <a:t>whamlet|Hello</a:t>
            </a:r>
            <a:r>
              <a:rPr lang="en-US" dirty="0"/>
              <a:t> #{name}!|]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853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err="1" smtClean="0"/>
              <a:t>Parametized</a:t>
            </a:r>
            <a:r>
              <a:rPr lang="en-AU" dirty="0" smtClean="0"/>
              <a:t> Greetings </a:t>
            </a:r>
            <a:r>
              <a:rPr lang="en-AU" sz="3600" dirty="0" smtClean="0"/>
              <a:t>(generated code)</a:t>
            </a:r>
            <a:endParaRPr lang="en-A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dirty="0" smtClean="0"/>
              <a:t>Our </a:t>
            </a:r>
            <a:r>
              <a:rPr lang="en-AU" dirty="0" err="1" smtClean="0"/>
              <a:t>HomeR</a:t>
            </a:r>
            <a:r>
              <a:rPr lang="en-AU" dirty="0" smtClean="0"/>
              <a:t> route has changed!</a:t>
            </a:r>
          </a:p>
          <a:p>
            <a:pPr marL="0" indent="0">
              <a:buNone/>
            </a:pPr>
            <a:r>
              <a:rPr lang="en-AU" sz="1800" dirty="0">
                <a:latin typeface="Andale Mono"/>
                <a:cs typeface="Andale Mono"/>
              </a:rPr>
              <a:t>instance </a:t>
            </a:r>
            <a:r>
              <a:rPr lang="en-AU" sz="1800" dirty="0" err="1">
                <a:latin typeface="Andale Mono"/>
                <a:cs typeface="Andale Mono"/>
              </a:rPr>
              <a:t>RenderRoute</a:t>
            </a:r>
            <a:r>
              <a:rPr lang="en-AU" sz="1800" dirty="0">
                <a:latin typeface="Andale Mono"/>
                <a:cs typeface="Andale Mono"/>
              </a:rPr>
              <a:t> </a:t>
            </a:r>
            <a:r>
              <a:rPr lang="en-AU" sz="1800" dirty="0" err="1">
                <a:latin typeface="Andale Mono"/>
                <a:cs typeface="Andale Mono"/>
              </a:rPr>
              <a:t>HelloWorld</a:t>
            </a:r>
            <a:r>
              <a:rPr lang="en-AU" sz="1800" dirty="0">
                <a:latin typeface="Andale Mono"/>
                <a:cs typeface="Andale Mono"/>
              </a:rPr>
              <a:t> </a:t>
            </a:r>
            <a:r>
              <a:rPr lang="en-AU" sz="1800" dirty="0" smtClean="0">
                <a:latin typeface="Andale Mono"/>
                <a:cs typeface="Andale Mono"/>
              </a:rPr>
              <a:t>where</a:t>
            </a:r>
            <a:br>
              <a:rPr lang="en-AU" sz="1800" dirty="0" smtClean="0">
                <a:latin typeface="Andale Mono"/>
                <a:cs typeface="Andale Mono"/>
              </a:rPr>
            </a:br>
            <a:r>
              <a:rPr lang="en-AU" sz="1800" dirty="0" smtClean="0">
                <a:latin typeface="Andale Mono"/>
                <a:cs typeface="Andale Mono"/>
              </a:rPr>
              <a:t>  </a:t>
            </a:r>
            <a:r>
              <a:rPr lang="en-AU" sz="1800" dirty="0">
                <a:latin typeface="Andale Mono"/>
                <a:cs typeface="Andale Mono"/>
              </a:rPr>
              <a:t>data Route </a:t>
            </a:r>
            <a:r>
              <a:rPr lang="en-AU" sz="1800" dirty="0" err="1">
                <a:latin typeface="Andale Mono"/>
                <a:cs typeface="Andale Mono"/>
              </a:rPr>
              <a:t>HelloWorld</a:t>
            </a:r>
            <a:r>
              <a:rPr lang="en-AU" sz="1800" dirty="0">
                <a:latin typeface="Andale Mono"/>
                <a:cs typeface="Andale Mono"/>
              </a:rPr>
              <a:t> = </a:t>
            </a:r>
            <a:endParaRPr lang="en-AU" sz="18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AU" sz="1800" dirty="0">
                <a:latin typeface="Andale Mono"/>
                <a:cs typeface="Andale Mono"/>
              </a:rPr>
              <a:t> </a:t>
            </a:r>
            <a:r>
              <a:rPr lang="en-AU" sz="1800" dirty="0" smtClean="0">
                <a:latin typeface="Andale Mono"/>
                <a:cs typeface="Andale Mono"/>
              </a:rPr>
              <a:t>   </a:t>
            </a:r>
            <a:r>
              <a:rPr lang="en-AU" sz="1800" dirty="0" err="1" smtClean="0">
                <a:latin typeface="Andale Mono"/>
                <a:cs typeface="Andale Mono"/>
              </a:rPr>
              <a:t>HomeR</a:t>
            </a:r>
            <a:r>
              <a:rPr lang="en-AU" sz="1800" dirty="0" smtClean="0">
                <a:latin typeface="Andale Mono"/>
                <a:cs typeface="Andale Mono"/>
              </a:rPr>
              <a:t> </a:t>
            </a:r>
            <a:r>
              <a:rPr lang="en-AU" sz="1800" dirty="0">
                <a:latin typeface="Andale Mono"/>
                <a:cs typeface="Andale Mono"/>
              </a:rPr>
              <a:t>Text deriving (Show, </a:t>
            </a:r>
            <a:r>
              <a:rPr lang="en-AU" sz="1800" dirty="0" err="1">
                <a:latin typeface="Andale Mono"/>
                <a:cs typeface="Andale Mono"/>
              </a:rPr>
              <a:t>Eq</a:t>
            </a:r>
            <a:r>
              <a:rPr lang="en-AU" sz="1800" dirty="0">
                <a:latin typeface="Andale Mono"/>
                <a:cs typeface="Andale Mono"/>
              </a:rPr>
              <a:t>, Read)</a:t>
            </a:r>
          </a:p>
          <a:p>
            <a:pPr marL="0" indent="0">
              <a:buNone/>
            </a:pPr>
            <a:r>
              <a:rPr lang="en-AU" sz="1800" dirty="0">
                <a:latin typeface="Andale Mono"/>
                <a:cs typeface="Andale Mono"/>
              </a:rPr>
              <a:t>  </a:t>
            </a:r>
            <a:r>
              <a:rPr lang="en-AU" sz="1800" dirty="0" err="1">
                <a:latin typeface="Andale Mono"/>
                <a:cs typeface="Andale Mono"/>
              </a:rPr>
              <a:t>renderRoute</a:t>
            </a:r>
            <a:r>
              <a:rPr lang="en-AU" sz="1800" dirty="0">
                <a:latin typeface="Andale Mono"/>
                <a:cs typeface="Andale Mono"/>
              </a:rPr>
              <a:t> (</a:t>
            </a:r>
            <a:r>
              <a:rPr lang="en-AU" sz="1800" dirty="0" err="1">
                <a:latin typeface="Andale Mono"/>
                <a:cs typeface="Andale Mono"/>
              </a:rPr>
              <a:t>HomeR</a:t>
            </a:r>
            <a:r>
              <a:rPr lang="en-AU" sz="1800" dirty="0">
                <a:latin typeface="Andale Mono"/>
                <a:cs typeface="Andale Mono"/>
              </a:rPr>
              <a:t> name) = </a:t>
            </a:r>
          </a:p>
          <a:p>
            <a:pPr marL="0" indent="0">
              <a:buNone/>
            </a:pPr>
            <a:r>
              <a:rPr lang="en-AU" sz="1800" dirty="0">
                <a:latin typeface="Andale Mono"/>
                <a:cs typeface="Andale Mono"/>
              </a:rPr>
              <a:t>    (((pack "hello") : ((</a:t>
            </a:r>
            <a:r>
              <a:rPr lang="en-AU" sz="1800" dirty="0" err="1">
                <a:latin typeface="Andale Mono"/>
                <a:cs typeface="Andale Mono"/>
              </a:rPr>
              <a:t>toPathPiece</a:t>
            </a:r>
            <a:r>
              <a:rPr lang="en-AU" sz="1800" dirty="0">
                <a:latin typeface="Andale Mono"/>
                <a:cs typeface="Andale Mono"/>
              </a:rPr>
              <a:t> name) : [])), </a:t>
            </a:r>
          </a:p>
          <a:p>
            <a:pPr marL="0" indent="0">
              <a:buNone/>
            </a:pPr>
            <a:r>
              <a:rPr lang="en-AU" sz="1800" dirty="0">
                <a:latin typeface="Andale Mono"/>
                <a:cs typeface="Andale Mono"/>
              </a:rPr>
              <a:t>     []</a:t>
            </a:r>
            <a:r>
              <a:rPr lang="en-AU" sz="1800" dirty="0" smtClean="0">
                <a:latin typeface="Andale Mono"/>
                <a:cs typeface="Andale Mono"/>
              </a:rPr>
              <a:t>)</a:t>
            </a:r>
          </a:p>
          <a:p>
            <a:endParaRPr lang="en-AU" sz="1800" dirty="0" smtClean="0">
              <a:cs typeface="Andale Mono"/>
            </a:endParaRPr>
          </a:p>
          <a:p>
            <a:r>
              <a:rPr lang="en-AU" sz="1800" dirty="0" smtClean="0">
                <a:cs typeface="Andale Mono"/>
              </a:rPr>
              <a:t>This additional interesting bit to our handler:</a:t>
            </a:r>
          </a:p>
          <a:p>
            <a:pPr marL="0" indent="0">
              <a:buNone/>
            </a:pPr>
            <a:r>
              <a:rPr lang="en-AU" sz="1800" dirty="0" err="1">
                <a:latin typeface="Andale Mono"/>
                <a:cs typeface="Andale Mono"/>
              </a:rPr>
              <a:t>handleHelloPieces</a:t>
            </a:r>
            <a:r>
              <a:rPr lang="en-AU" sz="1800" dirty="0">
                <a:latin typeface="Andale Mono"/>
                <a:cs typeface="Andale Mono"/>
              </a:rPr>
              <a:t> </a:t>
            </a:r>
            <a:r>
              <a:rPr lang="en-AU" sz="1800" dirty="0" smtClean="0">
                <a:latin typeface="Andale Mono"/>
                <a:cs typeface="Andale Mono"/>
              </a:rPr>
              <a:t>[ _</a:t>
            </a:r>
            <a:r>
              <a:rPr lang="en-AU" sz="1800" dirty="0">
                <a:latin typeface="Andale Mono"/>
                <a:cs typeface="Andale Mono"/>
              </a:rPr>
              <a:t>, x ] = do </a:t>
            </a:r>
          </a:p>
          <a:p>
            <a:pPr marL="0" indent="0">
              <a:buNone/>
            </a:pPr>
            <a:r>
              <a:rPr lang="en-AU" sz="1800" dirty="0" smtClean="0">
                <a:latin typeface="Andale Mono"/>
                <a:cs typeface="Andale Mono"/>
              </a:rPr>
              <a:t>  y </a:t>
            </a:r>
            <a:r>
              <a:rPr lang="en-AU" sz="1800" dirty="0">
                <a:latin typeface="Andale Mono"/>
                <a:cs typeface="Andale Mono"/>
              </a:rPr>
              <a:t>&lt;- </a:t>
            </a:r>
            <a:r>
              <a:rPr lang="en-AU" sz="1800" dirty="0" err="1">
                <a:latin typeface="Andale Mono"/>
                <a:cs typeface="Andale Mono"/>
              </a:rPr>
              <a:t>fromPathPiece</a:t>
            </a:r>
            <a:r>
              <a:rPr lang="en-AU" sz="1800" dirty="0">
                <a:latin typeface="Andale Mono"/>
                <a:cs typeface="Andale Mono"/>
              </a:rPr>
              <a:t> </a:t>
            </a:r>
            <a:r>
              <a:rPr lang="en-AU" sz="1800" dirty="0" smtClean="0">
                <a:latin typeface="Andale Mono"/>
                <a:cs typeface="Andale Mono"/>
              </a:rPr>
              <a:t>x         </a:t>
            </a:r>
            <a:endParaRPr lang="en-AU" sz="18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AU" sz="1800" dirty="0" smtClean="0">
                <a:latin typeface="Andale Mono"/>
                <a:cs typeface="Andale Mono"/>
              </a:rPr>
              <a:t>  Just </a:t>
            </a:r>
            <a:r>
              <a:rPr lang="en-AU" sz="1800" dirty="0">
                <a:latin typeface="Andale Mono"/>
                <a:cs typeface="Andale Mono"/>
              </a:rPr>
              <a:t>$ </a:t>
            </a:r>
            <a:r>
              <a:rPr lang="en-AU" sz="1800" dirty="0" err="1">
                <a:latin typeface="Andale Mono"/>
                <a:cs typeface="Andale Mono"/>
              </a:rPr>
              <a:t>handleHelloMethods</a:t>
            </a:r>
            <a:r>
              <a:rPr lang="en-AU" sz="1800" dirty="0">
                <a:latin typeface="Andale Mono"/>
                <a:cs typeface="Andale Mono"/>
              </a:rPr>
              <a:t> y</a:t>
            </a:r>
            <a:endParaRPr lang="en-AU" sz="1800" dirty="0" smtClean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2585292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Path Pieces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4958443"/>
          </a:xfrm>
        </p:spPr>
        <p:txBody>
          <a:bodyPr>
            <a:normAutofit fontScale="62500" lnSpcReduction="20000"/>
          </a:bodyPr>
          <a:lstStyle/>
          <a:p>
            <a:r>
              <a:rPr lang="en-AU" sz="3800" dirty="0" smtClean="0"/>
              <a:t>:</a:t>
            </a:r>
            <a:r>
              <a:rPr lang="en-AU" sz="3800" dirty="0"/>
              <a:t>t </a:t>
            </a:r>
            <a:r>
              <a:rPr lang="en-AU" sz="3800" dirty="0" err="1"/>
              <a:t>toPathPiece</a:t>
            </a:r>
            <a:r>
              <a:rPr lang="en-AU" sz="3800" dirty="0"/>
              <a:t> </a:t>
            </a:r>
          </a:p>
          <a:p>
            <a:pPr marL="0" indent="0">
              <a:buNone/>
            </a:pPr>
            <a:r>
              <a:rPr lang="en-AU" dirty="0" err="1">
                <a:latin typeface="Andale Mono"/>
                <a:cs typeface="Andale Mono"/>
              </a:rPr>
              <a:t>toPathPiece</a:t>
            </a:r>
            <a:r>
              <a:rPr lang="en-AU" dirty="0">
                <a:latin typeface="Andale Mono"/>
                <a:cs typeface="Andale Mono"/>
              </a:rPr>
              <a:t> :: </a:t>
            </a:r>
            <a:r>
              <a:rPr lang="en-AU" dirty="0" err="1">
                <a:latin typeface="Andale Mono"/>
                <a:cs typeface="Andale Mono"/>
              </a:rPr>
              <a:t>PathPiece</a:t>
            </a:r>
            <a:r>
              <a:rPr lang="en-AU" dirty="0">
                <a:latin typeface="Andale Mono"/>
                <a:cs typeface="Andale Mono"/>
              </a:rPr>
              <a:t> s =&gt; s -&gt; </a:t>
            </a:r>
            <a:r>
              <a:rPr lang="en-AU" dirty="0" smtClean="0">
                <a:latin typeface="Andale Mono"/>
                <a:cs typeface="Andale Mono"/>
              </a:rPr>
              <a:t>Text</a:t>
            </a:r>
          </a:p>
          <a:p>
            <a:pPr marL="0" indent="0">
              <a:buNone/>
            </a:pPr>
            <a:endParaRPr lang="en-AU" dirty="0">
              <a:latin typeface="Andale Mono"/>
              <a:cs typeface="Andale Mono"/>
            </a:endParaRPr>
          </a:p>
          <a:p>
            <a:r>
              <a:rPr lang="en-AU" sz="3800" dirty="0" smtClean="0"/>
              <a:t>:</a:t>
            </a:r>
            <a:r>
              <a:rPr lang="en-AU" sz="3800" dirty="0" err="1"/>
              <a:t>i</a:t>
            </a:r>
            <a:r>
              <a:rPr lang="en-AU" sz="3800" dirty="0"/>
              <a:t> </a:t>
            </a:r>
            <a:r>
              <a:rPr lang="en-AU" sz="3800" dirty="0" err="1"/>
              <a:t>PathPiece</a:t>
            </a:r>
            <a:endParaRPr lang="en-AU" sz="3800" dirty="0"/>
          </a:p>
          <a:p>
            <a:pPr marL="0" indent="0">
              <a:buNone/>
            </a:pPr>
            <a:r>
              <a:rPr lang="en-AU" dirty="0">
                <a:latin typeface="Andale Mono"/>
                <a:cs typeface="Andale Mono"/>
              </a:rPr>
              <a:t>class </a:t>
            </a:r>
            <a:r>
              <a:rPr lang="en-AU" dirty="0" err="1">
                <a:latin typeface="Andale Mono"/>
                <a:cs typeface="Andale Mono"/>
              </a:rPr>
              <a:t>PathPiece</a:t>
            </a:r>
            <a:r>
              <a:rPr lang="en-AU" dirty="0">
                <a:latin typeface="Andale Mono"/>
                <a:cs typeface="Andale Mono"/>
              </a:rPr>
              <a:t> s where</a:t>
            </a:r>
          </a:p>
          <a:p>
            <a:pPr marL="0" indent="0">
              <a:buNone/>
            </a:pPr>
            <a:r>
              <a:rPr lang="en-AU" dirty="0">
                <a:latin typeface="Andale Mono"/>
                <a:cs typeface="Andale Mono"/>
              </a:rPr>
              <a:t>  </a:t>
            </a:r>
            <a:r>
              <a:rPr lang="en-AU" dirty="0" err="1">
                <a:latin typeface="Andale Mono"/>
                <a:cs typeface="Andale Mono"/>
              </a:rPr>
              <a:t>fromPathPiece</a:t>
            </a:r>
            <a:r>
              <a:rPr lang="en-AU" dirty="0">
                <a:latin typeface="Andale Mono"/>
                <a:cs typeface="Andale Mono"/>
              </a:rPr>
              <a:t> :: Text -&gt; Maybe s</a:t>
            </a:r>
          </a:p>
          <a:p>
            <a:pPr marL="0" indent="0">
              <a:buNone/>
            </a:pPr>
            <a:r>
              <a:rPr lang="en-AU" dirty="0">
                <a:latin typeface="Andale Mono"/>
                <a:cs typeface="Andale Mono"/>
              </a:rPr>
              <a:t>  </a:t>
            </a:r>
            <a:r>
              <a:rPr lang="en-AU" dirty="0" err="1">
                <a:latin typeface="Andale Mono"/>
                <a:cs typeface="Andale Mono"/>
              </a:rPr>
              <a:t>toPathPiece</a:t>
            </a:r>
            <a:r>
              <a:rPr lang="en-AU" dirty="0">
                <a:latin typeface="Andale Mono"/>
                <a:cs typeface="Andale Mono"/>
              </a:rPr>
              <a:t> :: s -&gt; Text</a:t>
            </a:r>
          </a:p>
          <a:p>
            <a:pPr marL="0" indent="0">
              <a:buNone/>
            </a:pPr>
            <a:r>
              <a:rPr lang="en-AU" dirty="0">
                <a:latin typeface="Andale Mono"/>
                <a:cs typeface="Andale Mono"/>
              </a:rPr>
              <a:t>  	-- Defined in `</a:t>
            </a:r>
            <a:r>
              <a:rPr lang="en-AU" dirty="0" err="1">
                <a:latin typeface="Andale Mono"/>
                <a:cs typeface="Andale Mono"/>
              </a:rPr>
              <a:t>Web.PathPieces</a:t>
            </a:r>
            <a:r>
              <a:rPr lang="en-AU" dirty="0">
                <a:latin typeface="Andale Mono"/>
                <a:cs typeface="Andale Mono"/>
              </a:rPr>
              <a:t>'</a:t>
            </a:r>
          </a:p>
          <a:p>
            <a:pPr marL="0" indent="0">
              <a:buNone/>
            </a:pPr>
            <a:r>
              <a:rPr lang="en-AU" dirty="0">
                <a:latin typeface="Andale Mono"/>
                <a:cs typeface="Andale Mono"/>
              </a:rPr>
              <a:t>instance </a:t>
            </a:r>
            <a:r>
              <a:rPr lang="en-AU" dirty="0" err="1">
                <a:latin typeface="Andale Mono"/>
                <a:cs typeface="Andale Mono"/>
              </a:rPr>
              <a:t>PathPiece</a:t>
            </a:r>
            <a:r>
              <a:rPr lang="en-AU" dirty="0">
                <a:latin typeface="Andale Mono"/>
                <a:cs typeface="Andale Mono"/>
              </a:rPr>
              <a:t> String -- Defined in `</a:t>
            </a:r>
            <a:r>
              <a:rPr lang="en-AU" dirty="0" err="1">
                <a:latin typeface="Andale Mono"/>
                <a:cs typeface="Andale Mono"/>
              </a:rPr>
              <a:t>Web.PathPieces</a:t>
            </a:r>
            <a:r>
              <a:rPr lang="en-AU" dirty="0">
                <a:latin typeface="Andale Mono"/>
                <a:cs typeface="Andale Mono"/>
              </a:rPr>
              <a:t>'</a:t>
            </a:r>
          </a:p>
          <a:p>
            <a:pPr marL="0" indent="0">
              <a:buNone/>
            </a:pPr>
            <a:r>
              <a:rPr lang="en-AU" dirty="0">
                <a:latin typeface="Andale Mono"/>
                <a:cs typeface="Andale Mono"/>
              </a:rPr>
              <a:t>instance </a:t>
            </a:r>
            <a:r>
              <a:rPr lang="en-AU" dirty="0" err="1">
                <a:latin typeface="Andale Mono"/>
                <a:cs typeface="Andale Mono"/>
              </a:rPr>
              <a:t>PathPiece</a:t>
            </a:r>
            <a:r>
              <a:rPr lang="en-AU" dirty="0">
                <a:latin typeface="Andale Mono"/>
                <a:cs typeface="Andale Mono"/>
              </a:rPr>
              <a:t> Text -- Defined in `</a:t>
            </a:r>
            <a:r>
              <a:rPr lang="en-AU" dirty="0" err="1">
                <a:latin typeface="Andale Mono"/>
                <a:cs typeface="Andale Mono"/>
              </a:rPr>
              <a:t>Web.PathPieces</a:t>
            </a:r>
            <a:r>
              <a:rPr lang="en-AU" dirty="0">
                <a:latin typeface="Andale Mono"/>
                <a:cs typeface="Andale Mono"/>
              </a:rPr>
              <a:t>'</a:t>
            </a:r>
          </a:p>
          <a:p>
            <a:pPr marL="0" indent="0">
              <a:buNone/>
            </a:pPr>
            <a:r>
              <a:rPr lang="en-AU" dirty="0">
                <a:latin typeface="Andale Mono"/>
                <a:cs typeface="Andale Mono"/>
              </a:rPr>
              <a:t>instance </a:t>
            </a:r>
            <a:r>
              <a:rPr lang="en-AU" dirty="0" err="1">
                <a:latin typeface="Andale Mono"/>
                <a:cs typeface="Andale Mono"/>
              </a:rPr>
              <a:t>PathPiece</a:t>
            </a:r>
            <a:r>
              <a:rPr lang="en-AU" dirty="0">
                <a:latin typeface="Andale Mono"/>
                <a:cs typeface="Andale Mono"/>
              </a:rPr>
              <a:t> Integer -- Defined in `</a:t>
            </a:r>
            <a:r>
              <a:rPr lang="en-AU" dirty="0" err="1">
                <a:latin typeface="Andale Mono"/>
                <a:cs typeface="Andale Mono"/>
              </a:rPr>
              <a:t>Web.PathPieces</a:t>
            </a:r>
            <a:r>
              <a:rPr lang="en-AU" dirty="0">
                <a:latin typeface="Andale Mono"/>
                <a:cs typeface="Andale Mono"/>
              </a:rPr>
              <a:t>'</a:t>
            </a:r>
          </a:p>
          <a:p>
            <a:pPr marL="0" indent="0">
              <a:buNone/>
            </a:pPr>
            <a:r>
              <a:rPr lang="en-AU" dirty="0">
                <a:latin typeface="Andale Mono"/>
                <a:cs typeface="Andale Mono"/>
              </a:rPr>
              <a:t>instance </a:t>
            </a:r>
            <a:r>
              <a:rPr lang="en-AU" dirty="0" err="1">
                <a:latin typeface="Andale Mono"/>
                <a:cs typeface="Andale Mono"/>
              </a:rPr>
              <a:t>PathPiece</a:t>
            </a:r>
            <a:r>
              <a:rPr lang="en-AU" dirty="0">
                <a:latin typeface="Andale Mono"/>
                <a:cs typeface="Andale Mono"/>
              </a:rPr>
              <a:t> </a:t>
            </a:r>
            <a:r>
              <a:rPr lang="en-AU" dirty="0" err="1">
                <a:latin typeface="Andale Mono"/>
                <a:cs typeface="Andale Mono"/>
              </a:rPr>
              <a:t>Int</a:t>
            </a:r>
            <a:r>
              <a:rPr lang="en-AU" dirty="0">
                <a:latin typeface="Andale Mono"/>
                <a:cs typeface="Andale Mono"/>
              </a:rPr>
              <a:t> -- Defined in `</a:t>
            </a:r>
            <a:r>
              <a:rPr lang="en-AU" dirty="0" err="1" smtClean="0">
                <a:latin typeface="Andale Mono"/>
                <a:cs typeface="Andale Mono"/>
              </a:rPr>
              <a:t>Web.PathPieces</a:t>
            </a:r>
            <a:r>
              <a:rPr lang="en-AU" dirty="0" smtClean="0">
                <a:latin typeface="Andale Mono"/>
                <a:cs typeface="Andale Mono"/>
              </a:rPr>
              <a:t>’</a:t>
            </a:r>
          </a:p>
          <a:p>
            <a:pPr marL="0" indent="0">
              <a:buNone/>
            </a:pPr>
            <a:endParaRPr lang="en-AU" dirty="0" smtClean="0">
              <a:latin typeface="Andale Mono"/>
              <a:cs typeface="Andale Mono"/>
            </a:endParaRPr>
          </a:p>
          <a:p>
            <a:r>
              <a:rPr lang="en-AU" sz="3200" dirty="0" smtClean="0">
                <a:cs typeface="Andale Mono"/>
              </a:rPr>
              <a:t>Anything that has a </a:t>
            </a:r>
            <a:r>
              <a:rPr lang="en-AU" sz="3200" dirty="0" err="1" smtClean="0">
                <a:cs typeface="Andale Mono"/>
              </a:rPr>
              <a:t>PathPiece</a:t>
            </a:r>
            <a:r>
              <a:rPr lang="en-AU" sz="3200" dirty="0" smtClean="0">
                <a:cs typeface="Andale Mono"/>
              </a:rPr>
              <a:t> instance can be a validated , type-safe part of a URL.</a:t>
            </a:r>
            <a:endParaRPr lang="en-AU" sz="3200" dirty="0"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167586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268475"/>
          </a:xfrm>
        </p:spPr>
        <p:txBody>
          <a:bodyPr/>
          <a:lstStyle/>
          <a:p>
            <a:r>
              <a:rPr lang="en-US" dirty="0" smtClean="0"/>
              <a:t>Brief introduction to web </a:t>
            </a:r>
            <a:r>
              <a:rPr lang="en-US" dirty="0" err="1" smtClean="0"/>
              <a:t>dev</a:t>
            </a:r>
            <a:r>
              <a:rPr lang="en-US" dirty="0" smtClean="0"/>
              <a:t> &amp; the </a:t>
            </a:r>
            <a:r>
              <a:rPr lang="en-US" dirty="0" err="1" smtClean="0"/>
              <a:t>yesod</a:t>
            </a:r>
            <a:r>
              <a:rPr lang="en-US" dirty="0" smtClean="0"/>
              <a:t> project</a:t>
            </a:r>
          </a:p>
          <a:p>
            <a:r>
              <a:rPr lang="en-US" dirty="0" smtClean="0"/>
              <a:t>Gentle exploration of </a:t>
            </a:r>
            <a:r>
              <a:rPr lang="en-US" dirty="0" err="1" smtClean="0"/>
              <a:t>yesod</a:t>
            </a:r>
            <a:r>
              <a:rPr lang="en-US" dirty="0" smtClean="0"/>
              <a:t> using single file apps.</a:t>
            </a:r>
          </a:p>
          <a:p>
            <a:r>
              <a:rPr lang="en-US" dirty="0" smtClean="0"/>
              <a:t>Mud map of </a:t>
            </a:r>
            <a:r>
              <a:rPr lang="en-US" dirty="0" smtClean="0"/>
              <a:t>the scaffold project layout.</a:t>
            </a:r>
          </a:p>
          <a:p>
            <a:r>
              <a:rPr lang="en-US" dirty="0" smtClean="0"/>
              <a:t>Demonstrate </a:t>
            </a:r>
            <a:r>
              <a:rPr lang="en-US" dirty="0" err="1" smtClean="0"/>
              <a:t>yesod</a:t>
            </a:r>
            <a:r>
              <a:rPr lang="en-US" dirty="0" smtClean="0"/>
              <a:t> superpowers through a non-trivial </a:t>
            </a:r>
            <a:r>
              <a:rPr lang="en-US" dirty="0" err="1" smtClean="0"/>
              <a:t>yesod</a:t>
            </a:r>
            <a:r>
              <a:rPr lang="en-US" dirty="0" smtClean="0"/>
              <a:t> web app.</a:t>
            </a:r>
          </a:p>
          <a:p>
            <a:r>
              <a:rPr lang="en-US" dirty="0" smtClean="0"/>
              <a:t>Conclusions and Questions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2648" y="5878973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Feel free to jump in and ask questions during the talk! I’d prefer to have a bit of a conversation and have people learn rather than just having me drone on! ;)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50673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 ‘complete’ app ( header )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0714" y="1600200"/>
            <a:ext cx="8962572" cy="516708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AU" dirty="0">
                <a:latin typeface="Andale Mono"/>
                <a:cs typeface="Andale Mono"/>
              </a:rPr>
              <a:t>{-# LANGUAGE </a:t>
            </a:r>
            <a:r>
              <a:rPr lang="en-AU" dirty="0" err="1">
                <a:latin typeface="Andale Mono"/>
                <a:cs typeface="Andale Mono"/>
              </a:rPr>
              <a:t>TypeFamilies</a:t>
            </a:r>
            <a:r>
              <a:rPr lang="en-AU" dirty="0">
                <a:latin typeface="Andale Mono"/>
                <a:cs typeface="Andale Mono"/>
              </a:rPr>
              <a:t>, </a:t>
            </a:r>
            <a:r>
              <a:rPr lang="en-AU" dirty="0" err="1">
                <a:latin typeface="Andale Mono"/>
                <a:cs typeface="Andale Mono"/>
              </a:rPr>
              <a:t>QuasiQuotes</a:t>
            </a:r>
            <a:r>
              <a:rPr lang="en-AU" dirty="0">
                <a:latin typeface="Andale Mono"/>
                <a:cs typeface="Andale Mono"/>
              </a:rPr>
              <a:t>, </a:t>
            </a:r>
            <a:r>
              <a:rPr lang="en-AU" dirty="0" err="1">
                <a:latin typeface="Andale Mono"/>
                <a:cs typeface="Andale Mono"/>
              </a:rPr>
              <a:t>MultiParamTypeClasses</a:t>
            </a:r>
            <a:r>
              <a:rPr lang="en-AU" dirty="0" smtClean="0">
                <a:latin typeface="Andale Mono"/>
                <a:cs typeface="Andale Mono"/>
              </a:rPr>
              <a:t>,          </a:t>
            </a:r>
            <a:r>
              <a:rPr lang="en-AU" dirty="0" err="1">
                <a:latin typeface="Andale Mono"/>
                <a:cs typeface="Andale Mono"/>
              </a:rPr>
              <a:t>TemplateHaskell</a:t>
            </a:r>
            <a:r>
              <a:rPr lang="en-AU" dirty="0">
                <a:latin typeface="Andale Mono"/>
                <a:cs typeface="Andale Mono"/>
              </a:rPr>
              <a:t>, </a:t>
            </a:r>
            <a:r>
              <a:rPr lang="en-AU" dirty="0" err="1">
                <a:latin typeface="Andale Mono"/>
                <a:cs typeface="Andale Mono"/>
              </a:rPr>
              <a:t>OverloadedStrings</a:t>
            </a:r>
            <a:r>
              <a:rPr lang="en-AU" dirty="0">
                <a:latin typeface="Andale Mono"/>
                <a:cs typeface="Andale Mono"/>
              </a:rPr>
              <a:t> </a:t>
            </a:r>
            <a:r>
              <a:rPr lang="en-AU" dirty="0" smtClean="0">
                <a:latin typeface="Andale Mono"/>
                <a:cs typeface="Andale Mono"/>
              </a:rPr>
              <a:t>GADTs</a:t>
            </a:r>
            <a:r>
              <a:rPr lang="en-AU" dirty="0">
                <a:latin typeface="Andale Mono"/>
                <a:cs typeface="Andale Mono"/>
              </a:rPr>
              <a:t>, </a:t>
            </a:r>
            <a:r>
              <a:rPr lang="en-AU" dirty="0" err="1">
                <a:latin typeface="Andale Mono"/>
                <a:cs typeface="Andale Mono"/>
              </a:rPr>
              <a:t>FlexibleContexts</a:t>
            </a:r>
            <a:r>
              <a:rPr lang="en-AU" dirty="0">
                <a:latin typeface="Andale Mono"/>
                <a:cs typeface="Andale Mono"/>
              </a:rPr>
              <a:t> #-}</a:t>
            </a:r>
          </a:p>
          <a:p>
            <a:pPr marL="0" indent="0">
              <a:buNone/>
            </a:pPr>
            <a:endParaRPr lang="en-AU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AU" dirty="0" smtClean="0">
                <a:latin typeface="Andale Mono"/>
                <a:cs typeface="Andale Mono"/>
              </a:rPr>
              <a:t>import </a:t>
            </a:r>
            <a:r>
              <a:rPr lang="en-AU" dirty="0">
                <a:latin typeface="Andale Mono"/>
                <a:cs typeface="Andale Mono"/>
              </a:rPr>
              <a:t>Yesod</a:t>
            </a:r>
          </a:p>
          <a:p>
            <a:pPr marL="0" indent="0">
              <a:buNone/>
            </a:pPr>
            <a:r>
              <a:rPr lang="en-AU" dirty="0">
                <a:latin typeface="Andale Mono"/>
                <a:cs typeface="Andale Mono"/>
              </a:rPr>
              <a:t>import </a:t>
            </a:r>
            <a:r>
              <a:rPr lang="en-AU" dirty="0" err="1">
                <a:latin typeface="Andale Mono"/>
                <a:cs typeface="Andale Mono"/>
              </a:rPr>
              <a:t>Yesod.Form.Jquery</a:t>
            </a:r>
            <a:endParaRPr lang="en-AU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AU" dirty="0">
                <a:latin typeface="Andale Mono"/>
                <a:cs typeface="Andale Mono"/>
              </a:rPr>
              <a:t>import </a:t>
            </a:r>
            <a:r>
              <a:rPr lang="en-AU" dirty="0" err="1">
                <a:latin typeface="Andale Mono"/>
                <a:cs typeface="Andale Mono"/>
              </a:rPr>
              <a:t>Database.Persist</a:t>
            </a:r>
            <a:endParaRPr lang="en-AU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AU" dirty="0">
                <a:latin typeface="Andale Mono"/>
                <a:cs typeface="Andale Mono"/>
              </a:rPr>
              <a:t>import </a:t>
            </a:r>
            <a:r>
              <a:rPr lang="en-AU" dirty="0" err="1">
                <a:latin typeface="Andale Mono"/>
                <a:cs typeface="Andale Mono"/>
              </a:rPr>
              <a:t>Database.Persist.Sqlite</a:t>
            </a:r>
            <a:endParaRPr lang="en-AU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AU" dirty="0">
                <a:latin typeface="Andale Mono"/>
                <a:cs typeface="Andale Mono"/>
              </a:rPr>
              <a:t>import </a:t>
            </a:r>
            <a:r>
              <a:rPr lang="en-AU" dirty="0" err="1">
                <a:latin typeface="Andale Mono"/>
                <a:cs typeface="Andale Mono"/>
              </a:rPr>
              <a:t>Database.Persist.TH</a:t>
            </a:r>
            <a:endParaRPr lang="en-AU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AU" dirty="0">
                <a:latin typeface="Andale Mono"/>
                <a:cs typeface="Andale Mono"/>
              </a:rPr>
              <a:t>import </a:t>
            </a:r>
            <a:r>
              <a:rPr lang="en-AU" dirty="0" err="1">
                <a:latin typeface="Andale Mono"/>
                <a:cs typeface="Andale Mono"/>
              </a:rPr>
              <a:t>Data.Time</a:t>
            </a:r>
            <a:endParaRPr lang="en-AU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AU" dirty="0">
                <a:latin typeface="Andale Mono"/>
                <a:cs typeface="Andale Mono"/>
              </a:rPr>
              <a:t>import </a:t>
            </a:r>
            <a:r>
              <a:rPr lang="en-AU" dirty="0" err="1">
                <a:latin typeface="Andale Mono"/>
                <a:cs typeface="Andale Mono"/>
              </a:rPr>
              <a:t>Data.Text</a:t>
            </a:r>
            <a:endParaRPr lang="en-AU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AU" dirty="0">
                <a:latin typeface="Andale Mono"/>
                <a:cs typeface="Andale Mono"/>
              </a:rPr>
              <a:t>import </a:t>
            </a:r>
            <a:r>
              <a:rPr lang="en-AU" dirty="0" err="1">
                <a:latin typeface="Andale Mono"/>
                <a:cs typeface="Andale Mono"/>
              </a:rPr>
              <a:t>Control.Applicative</a:t>
            </a:r>
            <a:r>
              <a:rPr lang="en-AU" dirty="0">
                <a:latin typeface="Andale Mono"/>
                <a:cs typeface="Andale Mono"/>
              </a:rPr>
              <a:t> ((&lt;$&gt;),(&lt;*&gt;))</a:t>
            </a:r>
          </a:p>
          <a:p>
            <a:pPr marL="0" indent="0">
              <a:buNone/>
            </a:pPr>
            <a:r>
              <a:rPr lang="en-AU" dirty="0">
                <a:latin typeface="Andale Mono"/>
                <a:cs typeface="Andale Mono"/>
              </a:rPr>
              <a:t>import </a:t>
            </a:r>
            <a:r>
              <a:rPr lang="en-AU" dirty="0" err="1">
                <a:latin typeface="Andale Mono"/>
                <a:cs typeface="Andale Mono"/>
              </a:rPr>
              <a:t>Control.Monad.IO.Class</a:t>
            </a:r>
            <a:r>
              <a:rPr lang="en-AU" dirty="0">
                <a:latin typeface="Andale Mono"/>
                <a:cs typeface="Andale Mono"/>
              </a:rPr>
              <a:t> (</a:t>
            </a:r>
            <a:r>
              <a:rPr lang="en-AU" dirty="0" err="1">
                <a:latin typeface="Andale Mono"/>
                <a:cs typeface="Andale Mono"/>
              </a:rPr>
              <a:t>liftIO</a:t>
            </a:r>
            <a:r>
              <a:rPr lang="en-AU" dirty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endParaRPr lang="en-AU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AU" dirty="0">
                <a:latin typeface="Andale Mono"/>
                <a:cs typeface="Andale Mono"/>
              </a:rPr>
              <a:t>data Notes = Notes { </a:t>
            </a:r>
          </a:p>
          <a:p>
            <a:pPr marL="0" indent="0">
              <a:buNone/>
            </a:pPr>
            <a:r>
              <a:rPr lang="en-AU" dirty="0">
                <a:latin typeface="Andale Mono"/>
                <a:cs typeface="Andale Mono"/>
              </a:rPr>
              <a:t>  </a:t>
            </a:r>
            <a:r>
              <a:rPr lang="en-AU" dirty="0" err="1">
                <a:latin typeface="Andale Mono"/>
                <a:cs typeface="Andale Mono"/>
              </a:rPr>
              <a:t>dbConn</a:t>
            </a:r>
            <a:r>
              <a:rPr lang="en-AU" dirty="0">
                <a:latin typeface="Andale Mono"/>
                <a:cs typeface="Andale Mono"/>
              </a:rPr>
              <a:t> :: </a:t>
            </a:r>
            <a:r>
              <a:rPr lang="en-AU" dirty="0" smtClean="0">
                <a:latin typeface="Andale Mono"/>
                <a:cs typeface="Andale Mono"/>
              </a:rPr>
              <a:t>Connection -- Use a conn pool in real apps, </a:t>
            </a:r>
            <a:r>
              <a:rPr lang="en-AU" dirty="0" err="1" smtClean="0">
                <a:latin typeface="Andale Mono"/>
                <a:cs typeface="Andale Mono"/>
              </a:rPr>
              <a:t>plz</a:t>
            </a:r>
            <a:r>
              <a:rPr lang="en-AU" dirty="0" smtClean="0">
                <a:latin typeface="Andale Mono"/>
                <a:cs typeface="Andale Mono"/>
              </a:rPr>
              <a:t>. </a:t>
            </a:r>
            <a:r>
              <a:rPr lang="en-AU" dirty="0" smtClean="0">
                <a:latin typeface="Andale Mono"/>
                <a:cs typeface="Andale Mono"/>
                <a:sym typeface="Wingdings"/>
              </a:rPr>
              <a:t></a:t>
            </a:r>
            <a:r>
              <a:rPr lang="en-AU" dirty="0" smtClean="0">
                <a:latin typeface="Andale Mono"/>
                <a:cs typeface="Andale Mono"/>
              </a:rPr>
              <a:t> </a:t>
            </a:r>
            <a:endParaRPr lang="en-AU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AU" dirty="0">
                <a:latin typeface="Andale Mono"/>
                <a:cs typeface="Andale Mono"/>
              </a:rPr>
              <a:t>}</a:t>
            </a:r>
            <a:endParaRPr lang="en-AU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51993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A ‘complete’ </a:t>
            </a:r>
            <a:r>
              <a:rPr lang="en-AU" dirty="0" smtClean="0"/>
              <a:t>app ( enter, persistent! 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4213" y="1600199"/>
            <a:ext cx="8880929" cy="51852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000" dirty="0">
                <a:latin typeface="Andale Mono"/>
                <a:cs typeface="Andale Mono"/>
              </a:rPr>
              <a:t>share [</a:t>
            </a:r>
            <a:r>
              <a:rPr lang="en-AU" sz="2000" dirty="0" err="1">
                <a:latin typeface="Andale Mono"/>
                <a:cs typeface="Andale Mono"/>
              </a:rPr>
              <a:t>mkPersist</a:t>
            </a:r>
            <a:r>
              <a:rPr lang="en-AU" sz="2000" dirty="0">
                <a:latin typeface="Andale Mono"/>
                <a:cs typeface="Andale Mono"/>
              </a:rPr>
              <a:t> </a:t>
            </a:r>
            <a:r>
              <a:rPr lang="en-AU" sz="2000" dirty="0" err="1">
                <a:latin typeface="Andale Mono"/>
                <a:cs typeface="Andale Mono"/>
              </a:rPr>
              <a:t>sqlSettings</a:t>
            </a:r>
            <a:r>
              <a:rPr lang="en-AU" sz="2000" dirty="0">
                <a:latin typeface="Andale Mono"/>
                <a:cs typeface="Andale Mono"/>
              </a:rPr>
              <a:t>, </a:t>
            </a:r>
            <a:r>
              <a:rPr lang="en-AU" sz="2000" dirty="0" err="1">
                <a:latin typeface="Andale Mono"/>
                <a:cs typeface="Andale Mono"/>
              </a:rPr>
              <a:t>mkMigrate</a:t>
            </a:r>
            <a:r>
              <a:rPr lang="en-AU" sz="2000" dirty="0">
                <a:latin typeface="Andale Mono"/>
                <a:cs typeface="Andale Mono"/>
              </a:rPr>
              <a:t> "</a:t>
            </a:r>
            <a:r>
              <a:rPr lang="en-AU" sz="2000" dirty="0" err="1">
                <a:latin typeface="Andale Mono"/>
                <a:cs typeface="Andale Mono"/>
              </a:rPr>
              <a:t>migrateAll</a:t>
            </a:r>
            <a:r>
              <a:rPr lang="en-AU" sz="2000" dirty="0">
                <a:latin typeface="Andale Mono"/>
                <a:cs typeface="Andale Mono"/>
              </a:rPr>
              <a:t>"] [persist|</a:t>
            </a:r>
          </a:p>
          <a:p>
            <a:pPr marL="0" indent="0">
              <a:buNone/>
            </a:pPr>
            <a:r>
              <a:rPr lang="en-AU" sz="2000" dirty="0">
                <a:latin typeface="Andale Mono"/>
                <a:cs typeface="Andale Mono"/>
              </a:rPr>
              <a:t>Note</a:t>
            </a:r>
          </a:p>
          <a:p>
            <a:pPr marL="0" indent="0">
              <a:buNone/>
            </a:pPr>
            <a:r>
              <a:rPr lang="en-AU" sz="2000" dirty="0">
                <a:latin typeface="Andale Mono"/>
                <a:cs typeface="Andale Mono"/>
              </a:rPr>
              <a:t>  title Text</a:t>
            </a:r>
          </a:p>
          <a:p>
            <a:pPr marL="0" indent="0">
              <a:buNone/>
            </a:pPr>
            <a:r>
              <a:rPr lang="en-AU" sz="2000" dirty="0">
                <a:latin typeface="Andale Mono"/>
                <a:cs typeface="Andale Mono"/>
              </a:rPr>
              <a:t>  date  Day Maybe</a:t>
            </a:r>
          </a:p>
          <a:p>
            <a:pPr marL="0" indent="0">
              <a:buNone/>
            </a:pPr>
            <a:r>
              <a:rPr lang="en-AU" sz="2000" dirty="0">
                <a:latin typeface="Andale Mono"/>
                <a:cs typeface="Andale Mono"/>
              </a:rPr>
              <a:t>  body  </a:t>
            </a:r>
            <a:r>
              <a:rPr lang="en-AU" sz="2000" dirty="0" err="1">
                <a:latin typeface="Andale Mono"/>
                <a:cs typeface="Andale Mono"/>
              </a:rPr>
              <a:t>Textarea</a:t>
            </a:r>
            <a:endParaRPr lang="en-AU" sz="20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AU" sz="2000" dirty="0">
                <a:latin typeface="Andale Mono"/>
                <a:cs typeface="Andale Mono"/>
              </a:rPr>
              <a:t>|]</a:t>
            </a:r>
          </a:p>
          <a:p>
            <a:pPr marL="0" indent="0">
              <a:buNone/>
            </a:pPr>
            <a:endParaRPr lang="en-AU" sz="20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AU" sz="2000" dirty="0">
                <a:latin typeface="Andale Mono"/>
                <a:cs typeface="Andale Mono"/>
              </a:rPr>
              <a:t>instance </a:t>
            </a:r>
            <a:r>
              <a:rPr lang="en-AU" sz="2000" dirty="0" err="1">
                <a:latin typeface="Andale Mono"/>
                <a:cs typeface="Andale Mono"/>
              </a:rPr>
              <a:t>YesodPersist</a:t>
            </a:r>
            <a:r>
              <a:rPr lang="en-AU" sz="2000" dirty="0">
                <a:latin typeface="Andale Mono"/>
                <a:cs typeface="Andale Mono"/>
              </a:rPr>
              <a:t> Notes where</a:t>
            </a:r>
          </a:p>
          <a:p>
            <a:pPr marL="0" indent="0">
              <a:buNone/>
            </a:pPr>
            <a:r>
              <a:rPr lang="en-AU" sz="2000" dirty="0">
                <a:latin typeface="Andale Mono"/>
                <a:cs typeface="Andale Mono"/>
              </a:rPr>
              <a:t>  type </a:t>
            </a:r>
            <a:r>
              <a:rPr lang="en-AU" sz="2000" dirty="0" err="1">
                <a:latin typeface="Andale Mono"/>
                <a:cs typeface="Andale Mono"/>
              </a:rPr>
              <a:t>YesodPersistBackend</a:t>
            </a:r>
            <a:r>
              <a:rPr lang="en-AU" sz="2000" dirty="0">
                <a:latin typeface="Andale Mono"/>
                <a:cs typeface="Andale Mono"/>
              </a:rPr>
              <a:t> Notes = </a:t>
            </a:r>
            <a:r>
              <a:rPr lang="en-AU" sz="2000" dirty="0" err="1">
                <a:latin typeface="Andale Mono"/>
                <a:cs typeface="Andale Mono"/>
              </a:rPr>
              <a:t>SqlPersist</a:t>
            </a:r>
            <a:endParaRPr lang="en-AU" sz="20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AU" sz="2000" dirty="0">
                <a:latin typeface="Andale Mono"/>
                <a:cs typeface="Andale Mono"/>
              </a:rPr>
              <a:t>  </a:t>
            </a:r>
            <a:r>
              <a:rPr lang="en-AU" sz="2000" dirty="0" err="1">
                <a:latin typeface="Andale Mono"/>
                <a:cs typeface="Andale Mono"/>
              </a:rPr>
              <a:t>runDB</a:t>
            </a:r>
            <a:r>
              <a:rPr lang="en-AU" sz="2000" dirty="0">
                <a:latin typeface="Andale Mono"/>
                <a:cs typeface="Andale Mono"/>
              </a:rPr>
              <a:t> f = do</a:t>
            </a:r>
          </a:p>
          <a:p>
            <a:pPr marL="0" indent="0">
              <a:buNone/>
            </a:pPr>
            <a:r>
              <a:rPr lang="en-AU" sz="2000" dirty="0">
                <a:latin typeface="Andale Mono"/>
                <a:cs typeface="Andale Mono"/>
              </a:rPr>
              <a:t>    conn &lt;- </a:t>
            </a:r>
            <a:r>
              <a:rPr lang="en-AU" sz="2000" dirty="0" err="1">
                <a:latin typeface="Andale Mono"/>
                <a:cs typeface="Andale Mono"/>
              </a:rPr>
              <a:t>fmap</a:t>
            </a:r>
            <a:r>
              <a:rPr lang="en-AU" sz="2000" dirty="0">
                <a:latin typeface="Andale Mono"/>
                <a:cs typeface="Andale Mono"/>
              </a:rPr>
              <a:t> </a:t>
            </a:r>
            <a:r>
              <a:rPr lang="en-AU" sz="2000" dirty="0" err="1">
                <a:latin typeface="Andale Mono"/>
                <a:cs typeface="Andale Mono"/>
              </a:rPr>
              <a:t>dbConn</a:t>
            </a:r>
            <a:r>
              <a:rPr lang="en-AU" sz="2000" dirty="0">
                <a:latin typeface="Andale Mono"/>
                <a:cs typeface="Andale Mono"/>
              </a:rPr>
              <a:t> </a:t>
            </a:r>
            <a:r>
              <a:rPr lang="en-AU" sz="2000" dirty="0" err="1">
                <a:latin typeface="Andale Mono"/>
                <a:cs typeface="Andale Mono"/>
              </a:rPr>
              <a:t>getYesod</a:t>
            </a:r>
            <a:endParaRPr lang="en-AU" sz="20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AU" sz="2000" dirty="0">
                <a:latin typeface="Andale Mono"/>
                <a:cs typeface="Andale Mono"/>
              </a:rPr>
              <a:t>    </a:t>
            </a:r>
            <a:r>
              <a:rPr lang="en-AU" sz="2000" dirty="0" err="1">
                <a:latin typeface="Andale Mono"/>
                <a:cs typeface="Andale Mono"/>
              </a:rPr>
              <a:t>runSqlConn</a:t>
            </a:r>
            <a:r>
              <a:rPr lang="en-AU" sz="2000" dirty="0">
                <a:latin typeface="Andale Mono"/>
                <a:cs typeface="Andale Mono"/>
              </a:rPr>
              <a:t> f conn </a:t>
            </a:r>
            <a:endParaRPr lang="en-AU" sz="2000" dirty="0" smtClean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2521369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 ‘complete’ app ( routes 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2000" dirty="0" err="1">
                <a:latin typeface="Andale Mono"/>
                <a:cs typeface="Andale Mono"/>
              </a:rPr>
              <a:t>mkYesod</a:t>
            </a:r>
            <a:r>
              <a:rPr lang="en-AU" sz="2000" dirty="0">
                <a:latin typeface="Andale Mono"/>
                <a:cs typeface="Andale Mono"/>
              </a:rPr>
              <a:t> "Notes" [</a:t>
            </a:r>
            <a:r>
              <a:rPr lang="en-AU" sz="2000" dirty="0" err="1">
                <a:latin typeface="Andale Mono"/>
                <a:cs typeface="Andale Mono"/>
              </a:rPr>
              <a:t>parseRoutes</a:t>
            </a:r>
            <a:r>
              <a:rPr lang="en-AU" sz="2000" dirty="0">
                <a:latin typeface="Andale Mono"/>
                <a:cs typeface="Andale Mono"/>
              </a:rPr>
              <a:t>|</a:t>
            </a:r>
          </a:p>
          <a:p>
            <a:pPr marL="0" indent="0">
              <a:buNone/>
            </a:pPr>
            <a:r>
              <a:rPr lang="en-AU" sz="2000" dirty="0">
                <a:latin typeface="Andale Mono"/>
                <a:cs typeface="Andale Mono"/>
              </a:rPr>
              <a:t>/notes/        </a:t>
            </a:r>
            <a:r>
              <a:rPr lang="en-AU" sz="2000" dirty="0" err="1">
                <a:latin typeface="Andale Mono"/>
                <a:cs typeface="Andale Mono"/>
              </a:rPr>
              <a:t>NotesR</a:t>
            </a:r>
            <a:r>
              <a:rPr lang="en-AU" sz="2000" dirty="0">
                <a:latin typeface="Andale Mono"/>
                <a:cs typeface="Andale Mono"/>
              </a:rPr>
              <a:t> GET POST</a:t>
            </a:r>
          </a:p>
          <a:p>
            <a:pPr marL="0" indent="0">
              <a:buNone/>
            </a:pPr>
            <a:r>
              <a:rPr lang="en-AU" sz="2000" dirty="0">
                <a:latin typeface="Andale Mono"/>
                <a:cs typeface="Andale Mono"/>
              </a:rPr>
              <a:t>/notes/#</a:t>
            </a:r>
            <a:r>
              <a:rPr lang="en-AU" sz="2000" dirty="0" err="1">
                <a:latin typeface="Andale Mono"/>
                <a:cs typeface="Andale Mono"/>
              </a:rPr>
              <a:t>NoteId</a:t>
            </a:r>
            <a:r>
              <a:rPr lang="en-AU" sz="2000" dirty="0">
                <a:latin typeface="Andale Mono"/>
                <a:cs typeface="Andale Mono"/>
              </a:rPr>
              <a:t> </a:t>
            </a:r>
            <a:r>
              <a:rPr lang="en-AU" sz="2000" dirty="0" err="1">
                <a:latin typeface="Andale Mono"/>
                <a:cs typeface="Andale Mono"/>
              </a:rPr>
              <a:t>NoteR</a:t>
            </a:r>
            <a:r>
              <a:rPr lang="en-AU" sz="2000" dirty="0">
                <a:latin typeface="Andale Mono"/>
                <a:cs typeface="Andale Mono"/>
              </a:rPr>
              <a:t>  GET</a:t>
            </a:r>
          </a:p>
          <a:p>
            <a:pPr marL="0" indent="0">
              <a:buNone/>
            </a:pPr>
            <a:r>
              <a:rPr lang="en-AU" sz="2000" dirty="0">
                <a:latin typeface="Andale Mono"/>
                <a:cs typeface="Andale Mono"/>
              </a:rPr>
              <a:t>|</a:t>
            </a:r>
            <a:r>
              <a:rPr lang="en-AU" sz="2000" dirty="0" smtClean="0">
                <a:latin typeface="Andale Mono"/>
                <a:cs typeface="Andale Mono"/>
              </a:rPr>
              <a:t>]</a:t>
            </a:r>
          </a:p>
          <a:p>
            <a:pPr marL="0" indent="0">
              <a:buNone/>
            </a:pPr>
            <a:endParaRPr lang="en-AU" sz="20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AU" sz="2000" dirty="0">
                <a:latin typeface="Andale Mono"/>
                <a:cs typeface="Andale Mono"/>
              </a:rPr>
              <a:t>instance Yesod Notes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274984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 ‘complete’ app ( form )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35857" y="1600200"/>
            <a:ext cx="8763000" cy="50400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000" dirty="0">
                <a:latin typeface="Andale Mono"/>
                <a:cs typeface="Andale Mono"/>
              </a:rPr>
              <a:t>instance </a:t>
            </a:r>
            <a:r>
              <a:rPr lang="en-AU" sz="2000" dirty="0" err="1">
                <a:latin typeface="Andale Mono"/>
                <a:cs typeface="Andale Mono"/>
              </a:rPr>
              <a:t>YesodJquery</a:t>
            </a:r>
            <a:r>
              <a:rPr lang="en-AU" sz="2000" dirty="0">
                <a:latin typeface="Andale Mono"/>
                <a:cs typeface="Andale Mono"/>
              </a:rPr>
              <a:t> Notes</a:t>
            </a:r>
          </a:p>
          <a:p>
            <a:pPr marL="0" indent="0">
              <a:buNone/>
            </a:pPr>
            <a:r>
              <a:rPr lang="en-AU" sz="2000" dirty="0">
                <a:latin typeface="Andale Mono"/>
                <a:cs typeface="Andale Mono"/>
              </a:rPr>
              <a:t>instance </a:t>
            </a:r>
            <a:r>
              <a:rPr lang="en-AU" sz="2000" dirty="0" err="1">
                <a:latin typeface="Andale Mono"/>
                <a:cs typeface="Andale Mono"/>
              </a:rPr>
              <a:t>RenderMessage</a:t>
            </a:r>
            <a:r>
              <a:rPr lang="en-AU" sz="2000" dirty="0">
                <a:latin typeface="Andale Mono"/>
                <a:cs typeface="Andale Mono"/>
              </a:rPr>
              <a:t> Notes </a:t>
            </a:r>
            <a:r>
              <a:rPr lang="en-AU" sz="2000" dirty="0" err="1">
                <a:latin typeface="Andale Mono"/>
                <a:cs typeface="Andale Mono"/>
              </a:rPr>
              <a:t>FormMessage</a:t>
            </a:r>
            <a:r>
              <a:rPr lang="en-AU" sz="2000" dirty="0">
                <a:latin typeface="Andale Mono"/>
                <a:cs typeface="Andale Mono"/>
              </a:rPr>
              <a:t> where</a:t>
            </a:r>
          </a:p>
          <a:p>
            <a:pPr marL="0" indent="0">
              <a:buNone/>
            </a:pPr>
            <a:r>
              <a:rPr lang="en-AU" sz="2000" dirty="0">
                <a:latin typeface="Andale Mono"/>
                <a:cs typeface="Andale Mono"/>
              </a:rPr>
              <a:t>    </a:t>
            </a:r>
            <a:r>
              <a:rPr lang="en-AU" sz="2000" dirty="0" err="1">
                <a:latin typeface="Andale Mono"/>
                <a:cs typeface="Andale Mono"/>
              </a:rPr>
              <a:t>renderMessage</a:t>
            </a:r>
            <a:r>
              <a:rPr lang="en-AU" sz="2000" dirty="0">
                <a:latin typeface="Andale Mono"/>
                <a:cs typeface="Andale Mono"/>
              </a:rPr>
              <a:t> _ _ = </a:t>
            </a:r>
            <a:r>
              <a:rPr lang="en-AU" sz="2000" dirty="0" err="1">
                <a:latin typeface="Andale Mono"/>
                <a:cs typeface="Andale Mono"/>
              </a:rPr>
              <a:t>defaultFormMessage</a:t>
            </a:r>
            <a:endParaRPr lang="en-AU" sz="2000" dirty="0">
              <a:latin typeface="Andale Mono"/>
              <a:cs typeface="Andale Mono"/>
            </a:endParaRPr>
          </a:p>
          <a:p>
            <a:pPr marL="0" indent="0">
              <a:buNone/>
            </a:pPr>
            <a:endParaRPr lang="en-AU" sz="20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AU" sz="2000" dirty="0" err="1" smtClean="0">
                <a:latin typeface="Andale Mono"/>
                <a:cs typeface="Andale Mono"/>
              </a:rPr>
              <a:t>createNoteForm</a:t>
            </a:r>
            <a:r>
              <a:rPr lang="en-AU" sz="2000" dirty="0" smtClean="0">
                <a:latin typeface="Andale Mono"/>
                <a:cs typeface="Andale Mono"/>
              </a:rPr>
              <a:t> </a:t>
            </a:r>
            <a:r>
              <a:rPr lang="en-AU" sz="2000" dirty="0">
                <a:latin typeface="Andale Mono"/>
                <a:cs typeface="Andale Mono"/>
              </a:rPr>
              <a:t>today = </a:t>
            </a:r>
            <a:r>
              <a:rPr lang="en-AU" sz="2000" dirty="0" err="1">
                <a:latin typeface="Andale Mono"/>
                <a:cs typeface="Andale Mono"/>
              </a:rPr>
              <a:t>renderDivs</a:t>
            </a:r>
            <a:r>
              <a:rPr lang="en-AU" sz="2000" dirty="0">
                <a:latin typeface="Andale Mono"/>
                <a:cs typeface="Andale Mono"/>
              </a:rPr>
              <a:t> $ Note </a:t>
            </a:r>
          </a:p>
          <a:p>
            <a:pPr marL="0" indent="0">
              <a:buNone/>
            </a:pPr>
            <a:r>
              <a:rPr lang="en-AU" sz="2000" dirty="0">
                <a:latin typeface="Andale Mono"/>
                <a:cs typeface="Andale Mono"/>
              </a:rPr>
              <a:t>  &lt;$&gt; </a:t>
            </a:r>
            <a:r>
              <a:rPr lang="en-AU" sz="2000" dirty="0" err="1">
                <a:latin typeface="Andale Mono"/>
                <a:cs typeface="Andale Mono"/>
              </a:rPr>
              <a:t>areq</a:t>
            </a:r>
            <a:r>
              <a:rPr lang="en-AU" sz="2000" dirty="0">
                <a:latin typeface="Andale Mono"/>
                <a:cs typeface="Andale Mono"/>
              </a:rPr>
              <a:t> </a:t>
            </a:r>
            <a:r>
              <a:rPr lang="en-AU" sz="2000" dirty="0" err="1">
                <a:latin typeface="Andale Mono"/>
                <a:cs typeface="Andale Mono"/>
              </a:rPr>
              <a:t>textField</a:t>
            </a:r>
            <a:r>
              <a:rPr lang="en-AU" sz="2000" dirty="0">
                <a:latin typeface="Andale Mono"/>
                <a:cs typeface="Andale Mono"/>
              </a:rPr>
              <a:t> "Title" Nothing</a:t>
            </a:r>
          </a:p>
          <a:p>
            <a:pPr marL="0" indent="0">
              <a:buNone/>
            </a:pPr>
            <a:r>
              <a:rPr lang="en-AU" sz="2000" dirty="0">
                <a:latin typeface="Andale Mono"/>
                <a:cs typeface="Andale Mono"/>
              </a:rPr>
              <a:t>  &lt;*&gt; </a:t>
            </a:r>
            <a:r>
              <a:rPr lang="en-AU" sz="2000" dirty="0" err="1">
                <a:latin typeface="Andale Mono"/>
                <a:cs typeface="Andale Mono"/>
              </a:rPr>
              <a:t>aopt</a:t>
            </a:r>
            <a:r>
              <a:rPr lang="en-AU" sz="2000" dirty="0">
                <a:latin typeface="Andale Mono"/>
                <a:cs typeface="Andale Mono"/>
              </a:rPr>
              <a:t> </a:t>
            </a:r>
            <a:r>
              <a:rPr lang="en-AU" sz="2000" dirty="0" err="1">
                <a:latin typeface="Andale Mono"/>
                <a:cs typeface="Andale Mono"/>
              </a:rPr>
              <a:t>dueDateField</a:t>
            </a:r>
            <a:r>
              <a:rPr lang="en-AU" sz="2000" dirty="0">
                <a:latin typeface="Andale Mono"/>
                <a:cs typeface="Andale Mono"/>
              </a:rPr>
              <a:t> "Date" ( Just ( Just today ) )</a:t>
            </a:r>
          </a:p>
          <a:p>
            <a:pPr marL="0" indent="0">
              <a:buNone/>
            </a:pPr>
            <a:r>
              <a:rPr lang="en-AU" sz="2000" dirty="0">
                <a:latin typeface="Andale Mono"/>
                <a:cs typeface="Andale Mono"/>
              </a:rPr>
              <a:t>  &lt;*&gt; </a:t>
            </a:r>
            <a:r>
              <a:rPr lang="en-AU" sz="2000" dirty="0" err="1">
                <a:latin typeface="Andale Mono"/>
                <a:cs typeface="Andale Mono"/>
              </a:rPr>
              <a:t>areq</a:t>
            </a:r>
            <a:r>
              <a:rPr lang="en-AU" sz="2000" dirty="0">
                <a:latin typeface="Andale Mono"/>
                <a:cs typeface="Andale Mono"/>
              </a:rPr>
              <a:t> </a:t>
            </a:r>
            <a:r>
              <a:rPr lang="en-AU" sz="2000" dirty="0" err="1">
                <a:latin typeface="Andale Mono"/>
                <a:cs typeface="Andale Mono"/>
              </a:rPr>
              <a:t>textareaField</a:t>
            </a:r>
            <a:r>
              <a:rPr lang="en-AU" sz="2000" dirty="0">
                <a:latin typeface="Andale Mono"/>
                <a:cs typeface="Andale Mono"/>
              </a:rPr>
              <a:t> "Body" Nothing</a:t>
            </a:r>
          </a:p>
          <a:p>
            <a:pPr marL="0" indent="0">
              <a:buNone/>
            </a:pPr>
            <a:r>
              <a:rPr lang="en-AU" sz="2000" dirty="0">
                <a:latin typeface="Andale Mono"/>
                <a:cs typeface="Andale Mono"/>
              </a:rPr>
              <a:t>  where </a:t>
            </a:r>
          </a:p>
          <a:p>
            <a:pPr marL="0" indent="0">
              <a:buNone/>
            </a:pPr>
            <a:r>
              <a:rPr lang="en-AU" sz="2000" dirty="0">
                <a:latin typeface="Andale Mono"/>
                <a:cs typeface="Andale Mono"/>
              </a:rPr>
              <a:t>    </a:t>
            </a:r>
            <a:r>
              <a:rPr lang="en-AU" sz="2000" dirty="0" err="1">
                <a:latin typeface="Andale Mono"/>
                <a:cs typeface="Andale Mono"/>
              </a:rPr>
              <a:t>dueDateField</a:t>
            </a:r>
            <a:r>
              <a:rPr lang="en-AU" sz="2000" dirty="0">
                <a:latin typeface="Andale Mono"/>
                <a:cs typeface="Andale Mono"/>
              </a:rPr>
              <a:t> = </a:t>
            </a:r>
            <a:r>
              <a:rPr lang="en-AU" sz="2000" dirty="0" err="1">
                <a:latin typeface="Andale Mono"/>
                <a:cs typeface="Andale Mono"/>
              </a:rPr>
              <a:t>jqueryDayField</a:t>
            </a:r>
            <a:r>
              <a:rPr lang="en-AU" sz="2000" dirty="0">
                <a:latin typeface="Andale Mono"/>
                <a:cs typeface="Andale Mono"/>
              </a:rPr>
              <a:t> </a:t>
            </a:r>
            <a:r>
              <a:rPr lang="en-AU" sz="2000" dirty="0" err="1" smtClean="0">
                <a:latin typeface="Andale Mono"/>
                <a:cs typeface="Andale Mono"/>
              </a:rPr>
              <a:t>def</a:t>
            </a:r>
            <a:endParaRPr lang="en-AU" sz="2000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31440083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 ‘complete’ app ( get 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dirty="0" err="1">
                <a:latin typeface="Andale Mono"/>
                <a:cs typeface="Andale Mono"/>
              </a:rPr>
              <a:t>getNotesR</a:t>
            </a:r>
            <a:r>
              <a:rPr lang="en-AU" sz="2000" dirty="0">
                <a:latin typeface="Andale Mono"/>
                <a:cs typeface="Andale Mono"/>
              </a:rPr>
              <a:t> :: Handler </a:t>
            </a:r>
            <a:r>
              <a:rPr lang="en-AU" sz="2000" dirty="0" err="1">
                <a:latin typeface="Andale Mono"/>
                <a:cs typeface="Andale Mono"/>
              </a:rPr>
              <a:t>RepHtml</a:t>
            </a:r>
            <a:endParaRPr lang="en-AU" sz="20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AU" sz="2000" dirty="0" err="1">
                <a:latin typeface="Andale Mono"/>
                <a:cs typeface="Andale Mono"/>
              </a:rPr>
              <a:t>getNotesR</a:t>
            </a:r>
            <a:r>
              <a:rPr lang="en-AU" sz="2000" dirty="0">
                <a:latin typeface="Andale Mono"/>
                <a:cs typeface="Andale Mono"/>
              </a:rPr>
              <a:t> = do</a:t>
            </a:r>
          </a:p>
          <a:p>
            <a:pPr marL="0" indent="0">
              <a:buNone/>
            </a:pPr>
            <a:r>
              <a:rPr lang="en-AU" sz="2000" dirty="0">
                <a:latin typeface="Andale Mono"/>
                <a:cs typeface="Andale Mono"/>
              </a:rPr>
              <a:t>  today &lt;- </a:t>
            </a:r>
            <a:r>
              <a:rPr lang="en-AU" sz="2000" dirty="0" err="1">
                <a:latin typeface="Andale Mono"/>
                <a:cs typeface="Andale Mono"/>
              </a:rPr>
              <a:t>fmap</a:t>
            </a:r>
            <a:r>
              <a:rPr lang="en-AU" sz="2000" dirty="0">
                <a:latin typeface="Andale Mono"/>
                <a:cs typeface="Andale Mono"/>
              </a:rPr>
              <a:t> </a:t>
            </a:r>
            <a:r>
              <a:rPr lang="en-AU" sz="2000" dirty="0" err="1">
                <a:latin typeface="Andale Mono"/>
                <a:cs typeface="Andale Mono"/>
              </a:rPr>
              <a:t>utctDay</a:t>
            </a:r>
            <a:r>
              <a:rPr lang="en-AU" sz="2000" dirty="0">
                <a:latin typeface="Andale Mono"/>
                <a:cs typeface="Andale Mono"/>
              </a:rPr>
              <a:t> $ </a:t>
            </a:r>
            <a:r>
              <a:rPr lang="en-AU" sz="2000" dirty="0" err="1">
                <a:latin typeface="Andale Mono"/>
                <a:cs typeface="Andale Mono"/>
              </a:rPr>
              <a:t>liftIO</a:t>
            </a:r>
            <a:r>
              <a:rPr lang="en-AU" sz="2000" dirty="0">
                <a:latin typeface="Andale Mono"/>
                <a:cs typeface="Andale Mono"/>
              </a:rPr>
              <a:t> </a:t>
            </a:r>
            <a:r>
              <a:rPr lang="en-AU" sz="2000" dirty="0" err="1">
                <a:latin typeface="Andale Mono"/>
                <a:cs typeface="Andale Mono"/>
              </a:rPr>
              <a:t>getCurrentTime</a:t>
            </a:r>
            <a:endParaRPr lang="en-AU" sz="20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AU" sz="2000" dirty="0">
                <a:latin typeface="Andale Mono"/>
                <a:cs typeface="Andale Mono"/>
              </a:rPr>
              <a:t>  (widget, </a:t>
            </a:r>
            <a:r>
              <a:rPr lang="en-AU" sz="2000" dirty="0" err="1">
                <a:latin typeface="Andale Mono"/>
                <a:cs typeface="Andale Mono"/>
              </a:rPr>
              <a:t>encType</a:t>
            </a:r>
            <a:r>
              <a:rPr lang="en-AU" sz="2000" dirty="0">
                <a:latin typeface="Andale Mono"/>
                <a:cs typeface="Andale Mono"/>
              </a:rPr>
              <a:t>) &lt;- </a:t>
            </a:r>
            <a:endParaRPr lang="en-AU" sz="20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AU" sz="2000" dirty="0">
                <a:latin typeface="Andale Mono"/>
                <a:cs typeface="Andale Mono"/>
              </a:rPr>
              <a:t> </a:t>
            </a:r>
            <a:r>
              <a:rPr lang="en-AU" sz="2000" dirty="0" smtClean="0">
                <a:latin typeface="Andale Mono"/>
                <a:cs typeface="Andale Mono"/>
              </a:rPr>
              <a:t>   </a:t>
            </a:r>
            <a:r>
              <a:rPr lang="en-AU" sz="2000" dirty="0" err="1" smtClean="0">
                <a:latin typeface="Andale Mono"/>
                <a:cs typeface="Andale Mono"/>
              </a:rPr>
              <a:t>generateFormPost</a:t>
            </a:r>
            <a:r>
              <a:rPr lang="en-AU" sz="2000" dirty="0" smtClean="0">
                <a:latin typeface="Andale Mono"/>
                <a:cs typeface="Andale Mono"/>
              </a:rPr>
              <a:t> </a:t>
            </a:r>
            <a:r>
              <a:rPr lang="en-AU" sz="2000" dirty="0">
                <a:latin typeface="Andale Mono"/>
                <a:cs typeface="Andale Mono"/>
              </a:rPr>
              <a:t>$ </a:t>
            </a:r>
            <a:r>
              <a:rPr lang="en-AU" sz="2000" dirty="0" err="1">
                <a:latin typeface="Andale Mono"/>
                <a:cs typeface="Andale Mono"/>
              </a:rPr>
              <a:t>createNoteForm</a:t>
            </a:r>
            <a:r>
              <a:rPr lang="en-AU" sz="2000" dirty="0">
                <a:latin typeface="Andale Mono"/>
                <a:cs typeface="Andale Mono"/>
              </a:rPr>
              <a:t> today</a:t>
            </a:r>
          </a:p>
          <a:p>
            <a:pPr marL="0" indent="0">
              <a:buNone/>
            </a:pPr>
            <a:r>
              <a:rPr lang="en-AU" sz="2000" dirty="0">
                <a:latin typeface="Andale Mono"/>
                <a:cs typeface="Andale Mono"/>
              </a:rPr>
              <a:t>  </a:t>
            </a:r>
            <a:r>
              <a:rPr lang="en-AU" sz="2000" dirty="0" err="1">
                <a:latin typeface="Andale Mono"/>
                <a:cs typeface="Andale Mono"/>
              </a:rPr>
              <a:t>showCreateNoteForm</a:t>
            </a:r>
            <a:r>
              <a:rPr lang="en-AU" sz="2000" dirty="0">
                <a:latin typeface="Andale Mono"/>
                <a:cs typeface="Andale Mono"/>
              </a:rPr>
              <a:t> widget </a:t>
            </a:r>
            <a:r>
              <a:rPr lang="en-AU" sz="2000" dirty="0" err="1">
                <a:latin typeface="Andale Mono"/>
                <a:cs typeface="Andale Mono"/>
              </a:rPr>
              <a:t>encType</a:t>
            </a:r>
            <a:endParaRPr lang="en-AU" sz="2000" dirty="0">
              <a:latin typeface="Andale Mono"/>
              <a:cs typeface="Andale Mono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810566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 ‘complete’ app ( display form 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7000" y="1516763"/>
            <a:ext cx="8890000" cy="518522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AU" sz="16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AU" sz="1800" dirty="0" err="1">
                <a:latin typeface="Andale Mono"/>
                <a:cs typeface="Andale Mono"/>
              </a:rPr>
              <a:t>showCreateNoteForm</a:t>
            </a:r>
            <a:r>
              <a:rPr lang="en-AU" sz="1800" dirty="0">
                <a:latin typeface="Andale Mono"/>
                <a:cs typeface="Andale Mono"/>
              </a:rPr>
              <a:t> widget </a:t>
            </a:r>
            <a:r>
              <a:rPr lang="en-AU" sz="1800" dirty="0" err="1">
                <a:latin typeface="Andale Mono"/>
                <a:cs typeface="Andale Mono"/>
              </a:rPr>
              <a:t>encType</a:t>
            </a:r>
            <a:r>
              <a:rPr lang="en-AU" sz="1800" dirty="0">
                <a:latin typeface="Andale Mono"/>
                <a:cs typeface="Andale Mono"/>
              </a:rPr>
              <a:t> = do</a:t>
            </a:r>
          </a:p>
          <a:p>
            <a:pPr marL="0" indent="0">
              <a:buNone/>
            </a:pPr>
            <a:r>
              <a:rPr lang="en-AU" sz="1800" dirty="0">
                <a:latin typeface="Andale Mono"/>
                <a:cs typeface="Andale Mono"/>
              </a:rPr>
              <a:t>  </a:t>
            </a:r>
            <a:r>
              <a:rPr lang="en-AU" sz="1800" dirty="0" smtClean="0">
                <a:latin typeface="Andale Mono"/>
                <a:cs typeface="Andale Mono"/>
              </a:rPr>
              <a:t>notes  &lt;</a:t>
            </a:r>
            <a:r>
              <a:rPr lang="en-AU" sz="1800" dirty="0">
                <a:latin typeface="Andale Mono"/>
                <a:cs typeface="Andale Mono"/>
              </a:rPr>
              <a:t>- </a:t>
            </a:r>
            <a:r>
              <a:rPr lang="en-AU" sz="1800" dirty="0" err="1" smtClean="0">
                <a:latin typeface="Andale Mono"/>
                <a:cs typeface="Andale Mono"/>
              </a:rPr>
              <a:t>runDB</a:t>
            </a:r>
            <a:r>
              <a:rPr lang="en-AU" sz="1800" dirty="0" smtClean="0">
                <a:latin typeface="Andale Mono"/>
                <a:cs typeface="Andale Mono"/>
              </a:rPr>
              <a:t> $ </a:t>
            </a:r>
            <a:r>
              <a:rPr lang="en-AU" sz="1800" dirty="0" err="1" smtClean="0">
                <a:latin typeface="Andale Mono"/>
                <a:cs typeface="Andale Mono"/>
              </a:rPr>
              <a:t>selectList</a:t>
            </a:r>
            <a:r>
              <a:rPr lang="en-AU" sz="1800" dirty="0" smtClean="0">
                <a:latin typeface="Andale Mono"/>
                <a:cs typeface="Andale Mono"/>
              </a:rPr>
              <a:t> </a:t>
            </a:r>
            <a:r>
              <a:rPr lang="en-AU" sz="1800" dirty="0">
                <a:latin typeface="Andale Mono"/>
                <a:cs typeface="Andale Mono"/>
              </a:rPr>
              <a:t>[] [</a:t>
            </a:r>
            <a:r>
              <a:rPr lang="en-AU" sz="1800" dirty="0" err="1">
                <a:latin typeface="Andale Mono"/>
                <a:cs typeface="Andale Mono"/>
              </a:rPr>
              <a:t>Asc</a:t>
            </a:r>
            <a:r>
              <a:rPr lang="en-AU" sz="1800" dirty="0">
                <a:latin typeface="Andale Mono"/>
                <a:cs typeface="Andale Mono"/>
              </a:rPr>
              <a:t> </a:t>
            </a:r>
            <a:r>
              <a:rPr lang="en-AU" sz="1800" dirty="0" err="1">
                <a:latin typeface="Andale Mono"/>
                <a:cs typeface="Andale Mono"/>
              </a:rPr>
              <a:t>NoteTitle</a:t>
            </a:r>
            <a:r>
              <a:rPr lang="en-AU" sz="1800" dirty="0" smtClean="0">
                <a:latin typeface="Andale Mono"/>
                <a:cs typeface="Andale Mono"/>
              </a:rPr>
              <a:t>]</a:t>
            </a:r>
            <a:endParaRPr lang="en-AU" sz="18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AU" sz="1800" dirty="0">
                <a:latin typeface="Andale Mono"/>
                <a:cs typeface="Andale Mono"/>
              </a:rPr>
              <a:t>  </a:t>
            </a:r>
            <a:r>
              <a:rPr lang="en-AU" sz="1800" dirty="0" err="1">
                <a:latin typeface="Andale Mono"/>
                <a:cs typeface="Andale Mono"/>
              </a:rPr>
              <a:t>defaultLayout</a:t>
            </a:r>
            <a:r>
              <a:rPr lang="en-AU" sz="1800" dirty="0">
                <a:latin typeface="Andale Mono"/>
                <a:cs typeface="Andale Mono"/>
              </a:rPr>
              <a:t> [</a:t>
            </a:r>
            <a:r>
              <a:rPr lang="en-AU" sz="1800" dirty="0" err="1">
                <a:latin typeface="Andale Mono"/>
                <a:cs typeface="Andale Mono"/>
              </a:rPr>
              <a:t>whamlet</a:t>
            </a:r>
            <a:r>
              <a:rPr lang="en-AU" sz="1800" dirty="0">
                <a:latin typeface="Andale Mono"/>
                <a:cs typeface="Andale Mono"/>
              </a:rPr>
              <a:t>|</a:t>
            </a:r>
          </a:p>
          <a:p>
            <a:pPr marL="0" indent="0">
              <a:buNone/>
            </a:pPr>
            <a:r>
              <a:rPr lang="en-AU" sz="1800" dirty="0">
                <a:latin typeface="Andale Mono"/>
                <a:cs typeface="Andale Mono"/>
              </a:rPr>
              <a:t>&lt;h1&gt;Notes</a:t>
            </a:r>
          </a:p>
          <a:p>
            <a:pPr marL="0" indent="0">
              <a:buNone/>
            </a:pPr>
            <a:r>
              <a:rPr lang="en-AU" sz="1800" dirty="0">
                <a:latin typeface="Andale Mono"/>
                <a:cs typeface="Andale Mono"/>
              </a:rPr>
              <a:t>&lt;</a:t>
            </a:r>
            <a:r>
              <a:rPr lang="en-AU" sz="1800" dirty="0" err="1">
                <a:latin typeface="Andale Mono"/>
                <a:cs typeface="Andale Mono"/>
              </a:rPr>
              <a:t>ul</a:t>
            </a:r>
            <a:r>
              <a:rPr lang="en-AU" sz="1800" dirty="0">
                <a:latin typeface="Andale Mono"/>
                <a:cs typeface="Andale Mono"/>
              </a:rPr>
              <a:t>&gt;                 </a:t>
            </a:r>
          </a:p>
          <a:p>
            <a:pPr marL="0" indent="0">
              <a:buNone/>
            </a:pPr>
            <a:r>
              <a:rPr lang="en-AU" sz="1800" dirty="0">
                <a:latin typeface="Andale Mono"/>
                <a:cs typeface="Andale Mono"/>
              </a:rPr>
              <a:t>  $</a:t>
            </a:r>
            <a:r>
              <a:rPr lang="en-AU" sz="1800" dirty="0" err="1">
                <a:latin typeface="Andale Mono"/>
                <a:cs typeface="Andale Mono"/>
              </a:rPr>
              <a:t>forall</a:t>
            </a:r>
            <a:r>
              <a:rPr lang="en-AU" sz="1800" dirty="0">
                <a:latin typeface="Andale Mono"/>
                <a:cs typeface="Andale Mono"/>
              </a:rPr>
              <a:t> Entity id note &lt;- notes</a:t>
            </a:r>
          </a:p>
          <a:p>
            <a:pPr marL="0" indent="0">
              <a:buNone/>
            </a:pPr>
            <a:r>
              <a:rPr lang="en-AU" sz="1800" dirty="0">
                <a:latin typeface="Andale Mono"/>
                <a:cs typeface="Andale Mono"/>
              </a:rPr>
              <a:t>    &lt;li&gt;&lt;a </a:t>
            </a:r>
            <a:r>
              <a:rPr lang="en-AU" sz="1800" dirty="0" err="1">
                <a:latin typeface="Andale Mono"/>
                <a:cs typeface="Andale Mono"/>
              </a:rPr>
              <a:t>href</a:t>
            </a:r>
            <a:r>
              <a:rPr lang="en-AU" sz="1800" dirty="0">
                <a:latin typeface="Andale Mono"/>
                <a:cs typeface="Andale Mono"/>
              </a:rPr>
              <a:t>="@{</a:t>
            </a:r>
            <a:r>
              <a:rPr lang="en-AU" sz="1800" dirty="0" err="1">
                <a:latin typeface="Andale Mono"/>
                <a:cs typeface="Andale Mono"/>
              </a:rPr>
              <a:t>NoteR</a:t>
            </a:r>
            <a:r>
              <a:rPr lang="en-AU" sz="1800" dirty="0">
                <a:latin typeface="Andale Mono"/>
                <a:cs typeface="Andale Mono"/>
              </a:rPr>
              <a:t> id}"&gt;#{</a:t>
            </a:r>
            <a:r>
              <a:rPr lang="en-AU" sz="1800" dirty="0" err="1">
                <a:latin typeface="Andale Mono"/>
                <a:cs typeface="Andale Mono"/>
              </a:rPr>
              <a:t>noteTitle</a:t>
            </a:r>
            <a:r>
              <a:rPr lang="en-AU" sz="1800" dirty="0">
                <a:latin typeface="Andale Mono"/>
                <a:cs typeface="Andale Mono"/>
              </a:rPr>
              <a:t> note}&lt;/a&gt;                            </a:t>
            </a:r>
          </a:p>
          <a:p>
            <a:pPr marL="0" indent="0">
              <a:buNone/>
            </a:pPr>
            <a:r>
              <a:rPr lang="en-AU" sz="1800" dirty="0">
                <a:latin typeface="Andale Mono"/>
                <a:cs typeface="Andale Mono"/>
              </a:rPr>
              <a:t>&lt;h1&gt;Create Note</a:t>
            </a:r>
          </a:p>
          <a:p>
            <a:pPr marL="0" indent="0">
              <a:buNone/>
            </a:pPr>
            <a:r>
              <a:rPr lang="en-AU" sz="1800" dirty="0">
                <a:latin typeface="Andale Mono"/>
                <a:cs typeface="Andale Mono"/>
              </a:rPr>
              <a:t>&lt;form method=post action=@{</a:t>
            </a:r>
            <a:r>
              <a:rPr lang="en-AU" sz="1800" dirty="0" err="1">
                <a:latin typeface="Andale Mono"/>
                <a:cs typeface="Andale Mono"/>
              </a:rPr>
              <a:t>NotesR</a:t>
            </a:r>
            <a:r>
              <a:rPr lang="en-AU" sz="1800" dirty="0">
                <a:latin typeface="Andale Mono"/>
                <a:cs typeface="Andale Mono"/>
              </a:rPr>
              <a:t>} </a:t>
            </a:r>
            <a:r>
              <a:rPr lang="en-AU" sz="1800" dirty="0" err="1">
                <a:latin typeface="Andale Mono"/>
                <a:cs typeface="Andale Mono"/>
              </a:rPr>
              <a:t>enctype</a:t>
            </a:r>
            <a:r>
              <a:rPr lang="en-AU" sz="1800" dirty="0">
                <a:latin typeface="Andale Mono"/>
                <a:cs typeface="Andale Mono"/>
              </a:rPr>
              <a:t>=#{</a:t>
            </a:r>
            <a:r>
              <a:rPr lang="en-AU" sz="1800" dirty="0" err="1">
                <a:latin typeface="Andale Mono"/>
                <a:cs typeface="Andale Mono"/>
              </a:rPr>
              <a:t>encType</a:t>
            </a:r>
            <a:r>
              <a:rPr lang="en-AU" sz="1800" dirty="0">
                <a:latin typeface="Andale Mono"/>
                <a:cs typeface="Andale Mono"/>
              </a:rPr>
              <a:t>}&gt;</a:t>
            </a:r>
          </a:p>
          <a:p>
            <a:pPr marL="0" indent="0">
              <a:buNone/>
            </a:pPr>
            <a:r>
              <a:rPr lang="en-AU" sz="1800" dirty="0">
                <a:latin typeface="Andale Mono"/>
                <a:cs typeface="Andale Mono"/>
              </a:rPr>
              <a:t>    ^{widget}</a:t>
            </a:r>
          </a:p>
          <a:p>
            <a:pPr marL="0" indent="0">
              <a:buNone/>
            </a:pPr>
            <a:r>
              <a:rPr lang="en-AU" sz="1800" dirty="0">
                <a:latin typeface="Andale Mono"/>
                <a:cs typeface="Andale Mono"/>
              </a:rPr>
              <a:t>    &lt;input type=submit&gt;</a:t>
            </a:r>
          </a:p>
          <a:p>
            <a:pPr marL="0" indent="0">
              <a:buNone/>
            </a:pPr>
            <a:r>
              <a:rPr lang="en-AU" sz="1800" dirty="0">
                <a:latin typeface="Andale Mono"/>
                <a:cs typeface="Andale Mono"/>
              </a:rPr>
              <a:t>|]</a:t>
            </a:r>
          </a:p>
        </p:txBody>
      </p:sp>
    </p:spTree>
    <p:extLst>
      <p:ext uri="{BB962C8B-B14F-4D97-AF65-F5344CB8AC3E}">
        <p14:creationId xmlns:p14="http://schemas.microsoft.com/office/powerpoint/2010/main" val="14607898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 ‘complete’ app ( </a:t>
            </a:r>
            <a:r>
              <a:rPr lang="en-AU" dirty="0" smtClean="0"/>
              <a:t>process form </a:t>
            </a:r>
            <a:r>
              <a:rPr lang="en-AU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8857" y="1600200"/>
            <a:ext cx="8899072" cy="51670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800" dirty="0" err="1" smtClean="0">
                <a:latin typeface="Andale Mono"/>
                <a:cs typeface="Andale Mono"/>
              </a:rPr>
              <a:t>postNotesR</a:t>
            </a:r>
            <a:r>
              <a:rPr lang="en-AU" sz="1800" dirty="0" smtClean="0">
                <a:latin typeface="Andale Mono"/>
                <a:cs typeface="Andale Mono"/>
              </a:rPr>
              <a:t> </a:t>
            </a:r>
            <a:r>
              <a:rPr lang="en-AU" sz="1800" dirty="0">
                <a:latin typeface="Andale Mono"/>
                <a:cs typeface="Andale Mono"/>
              </a:rPr>
              <a:t>:: Handler </a:t>
            </a:r>
            <a:r>
              <a:rPr lang="en-AU" sz="1800" dirty="0" err="1">
                <a:latin typeface="Andale Mono"/>
                <a:cs typeface="Andale Mono"/>
              </a:rPr>
              <a:t>RepHtml</a:t>
            </a:r>
            <a:endParaRPr lang="en-AU" sz="18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AU" sz="1800" dirty="0" err="1" smtClean="0">
                <a:latin typeface="Andale Mono"/>
                <a:cs typeface="Andale Mono"/>
              </a:rPr>
              <a:t>postNotesR</a:t>
            </a:r>
            <a:r>
              <a:rPr lang="en-AU" sz="1800" dirty="0" smtClean="0">
                <a:latin typeface="Andale Mono"/>
                <a:cs typeface="Andale Mono"/>
              </a:rPr>
              <a:t> </a:t>
            </a:r>
            <a:r>
              <a:rPr lang="en-AU" sz="1800" dirty="0">
                <a:latin typeface="Andale Mono"/>
                <a:cs typeface="Andale Mono"/>
              </a:rPr>
              <a:t>= do </a:t>
            </a:r>
          </a:p>
          <a:p>
            <a:pPr marL="0" indent="0">
              <a:buNone/>
            </a:pPr>
            <a:r>
              <a:rPr lang="en-AU" sz="1800" dirty="0">
                <a:latin typeface="Andale Mono"/>
                <a:cs typeface="Andale Mono"/>
              </a:rPr>
              <a:t>  today &lt;- </a:t>
            </a:r>
            <a:r>
              <a:rPr lang="en-AU" sz="1800" dirty="0" err="1">
                <a:latin typeface="Andale Mono"/>
                <a:cs typeface="Andale Mono"/>
              </a:rPr>
              <a:t>fmap</a:t>
            </a:r>
            <a:r>
              <a:rPr lang="en-AU" sz="1800" dirty="0">
                <a:latin typeface="Andale Mono"/>
                <a:cs typeface="Andale Mono"/>
              </a:rPr>
              <a:t> </a:t>
            </a:r>
            <a:r>
              <a:rPr lang="en-AU" sz="1800" dirty="0" err="1">
                <a:latin typeface="Andale Mono"/>
                <a:cs typeface="Andale Mono"/>
              </a:rPr>
              <a:t>utctDay</a:t>
            </a:r>
            <a:r>
              <a:rPr lang="en-AU" sz="1800" dirty="0">
                <a:latin typeface="Andale Mono"/>
                <a:cs typeface="Andale Mono"/>
              </a:rPr>
              <a:t> $ </a:t>
            </a:r>
            <a:r>
              <a:rPr lang="en-AU" sz="1800" dirty="0" err="1">
                <a:latin typeface="Andale Mono"/>
                <a:cs typeface="Andale Mono"/>
              </a:rPr>
              <a:t>liftIO</a:t>
            </a:r>
            <a:r>
              <a:rPr lang="en-AU" sz="1800" dirty="0">
                <a:latin typeface="Andale Mono"/>
                <a:cs typeface="Andale Mono"/>
              </a:rPr>
              <a:t> </a:t>
            </a:r>
            <a:r>
              <a:rPr lang="en-AU" sz="1800" dirty="0" err="1">
                <a:latin typeface="Andale Mono"/>
                <a:cs typeface="Andale Mono"/>
              </a:rPr>
              <a:t>getCurrentTime</a:t>
            </a:r>
            <a:endParaRPr lang="en-AU" sz="18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AU" sz="1800" dirty="0">
                <a:latin typeface="Andale Mono"/>
                <a:cs typeface="Andale Mono"/>
              </a:rPr>
              <a:t>  ((result, widget), </a:t>
            </a:r>
            <a:r>
              <a:rPr lang="en-AU" sz="1800" dirty="0" err="1">
                <a:latin typeface="Andale Mono"/>
                <a:cs typeface="Andale Mono"/>
              </a:rPr>
              <a:t>encType</a:t>
            </a:r>
            <a:r>
              <a:rPr lang="en-AU" sz="1800" dirty="0">
                <a:latin typeface="Andale Mono"/>
                <a:cs typeface="Andale Mono"/>
              </a:rPr>
              <a:t>) &lt;- </a:t>
            </a:r>
            <a:endParaRPr lang="en-AU" sz="18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AU" sz="1800" dirty="0">
                <a:latin typeface="Andale Mono"/>
                <a:cs typeface="Andale Mono"/>
              </a:rPr>
              <a:t> </a:t>
            </a:r>
            <a:r>
              <a:rPr lang="en-AU" sz="1800" dirty="0" smtClean="0">
                <a:latin typeface="Andale Mono"/>
                <a:cs typeface="Andale Mono"/>
              </a:rPr>
              <a:t>   </a:t>
            </a:r>
            <a:r>
              <a:rPr lang="en-AU" sz="1800" dirty="0" err="1" smtClean="0">
                <a:latin typeface="Andale Mono"/>
                <a:cs typeface="Andale Mono"/>
              </a:rPr>
              <a:t>runFormPost</a:t>
            </a:r>
            <a:r>
              <a:rPr lang="en-AU" sz="1800" dirty="0" smtClean="0">
                <a:latin typeface="Andale Mono"/>
                <a:cs typeface="Andale Mono"/>
              </a:rPr>
              <a:t> </a:t>
            </a:r>
            <a:r>
              <a:rPr lang="en-AU" sz="1800" dirty="0">
                <a:latin typeface="Andale Mono"/>
                <a:cs typeface="Andale Mono"/>
              </a:rPr>
              <a:t>$ </a:t>
            </a:r>
            <a:r>
              <a:rPr lang="en-AU" sz="1800" dirty="0" err="1">
                <a:latin typeface="Andale Mono"/>
                <a:cs typeface="Andale Mono"/>
              </a:rPr>
              <a:t>createNoteForm</a:t>
            </a:r>
            <a:r>
              <a:rPr lang="en-AU" sz="1800" dirty="0">
                <a:latin typeface="Andale Mono"/>
                <a:cs typeface="Andale Mono"/>
              </a:rPr>
              <a:t> today</a:t>
            </a:r>
          </a:p>
          <a:p>
            <a:pPr marL="0" indent="0">
              <a:buNone/>
            </a:pPr>
            <a:r>
              <a:rPr lang="en-AU" sz="1800" dirty="0">
                <a:latin typeface="Andale Mono"/>
                <a:cs typeface="Andale Mono"/>
              </a:rPr>
              <a:t>  case result of</a:t>
            </a:r>
          </a:p>
          <a:p>
            <a:pPr marL="0" indent="0">
              <a:buNone/>
            </a:pPr>
            <a:r>
              <a:rPr lang="en-AU" sz="1800" dirty="0">
                <a:latin typeface="Andale Mono"/>
                <a:cs typeface="Andale Mono"/>
              </a:rPr>
              <a:t>    </a:t>
            </a:r>
            <a:r>
              <a:rPr lang="en-AU" sz="1800" dirty="0" err="1">
                <a:latin typeface="Andale Mono"/>
                <a:cs typeface="Andale Mono"/>
              </a:rPr>
              <a:t>FormSuccess</a:t>
            </a:r>
            <a:r>
              <a:rPr lang="en-AU" sz="1800" dirty="0">
                <a:latin typeface="Andale Mono"/>
                <a:cs typeface="Andale Mono"/>
              </a:rPr>
              <a:t> note -&gt; </a:t>
            </a:r>
            <a:r>
              <a:rPr lang="en-AU" sz="1800" dirty="0" err="1">
                <a:latin typeface="Andale Mono"/>
                <a:cs typeface="Andale Mono"/>
              </a:rPr>
              <a:t>postNotesRWin</a:t>
            </a:r>
            <a:r>
              <a:rPr lang="en-AU" sz="1800" dirty="0">
                <a:latin typeface="Andale Mono"/>
                <a:cs typeface="Andale Mono"/>
              </a:rPr>
              <a:t> note</a:t>
            </a:r>
          </a:p>
          <a:p>
            <a:pPr marL="0" indent="0">
              <a:buNone/>
            </a:pPr>
            <a:r>
              <a:rPr lang="en-AU" sz="1800" dirty="0">
                <a:latin typeface="Andale Mono"/>
                <a:cs typeface="Andale Mono"/>
              </a:rPr>
              <a:t>    _ -&gt; </a:t>
            </a:r>
            <a:r>
              <a:rPr lang="en-AU" sz="1800" dirty="0" err="1">
                <a:latin typeface="Andale Mono"/>
                <a:cs typeface="Andale Mono"/>
              </a:rPr>
              <a:t>showCreateNoteForm</a:t>
            </a:r>
            <a:r>
              <a:rPr lang="en-AU" sz="1800" dirty="0">
                <a:latin typeface="Andale Mono"/>
                <a:cs typeface="Andale Mono"/>
              </a:rPr>
              <a:t> widget </a:t>
            </a:r>
            <a:r>
              <a:rPr lang="en-AU" sz="1800" dirty="0" err="1">
                <a:latin typeface="Andale Mono"/>
                <a:cs typeface="Andale Mono"/>
              </a:rPr>
              <a:t>encType</a:t>
            </a:r>
            <a:endParaRPr lang="en-AU" sz="1800" dirty="0">
              <a:latin typeface="Andale Mono"/>
              <a:cs typeface="Andale Mono"/>
            </a:endParaRPr>
          </a:p>
          <a:p>
            <a:pPr marL="0" indent="0">
              <a:buNone/>
            </a:pPr>
            <a:endParaRPr lang="en-AU" sz="18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AU" sz="1800" dirty="0" err="1">
                <a:latin typeface="Andale Mono"/>
                <a:cs typeface="Andale Mono"/>
              </a:rPr>
              <a:t>postNotesRWin</a:t>
            </a:r>
            <a:r>
              <a:rPr lang="en-AU" sz="1800" dirty="0">
                <a:latin typeface="Andale Mono"/>
                <a:cs typeface="Andale Mono"/>
              </a:rPr>
              <a:t> note = do</a:t>
            </a:r>
          </a:p>
          <a:p>
            <a:pPr marL="0" indent="0">
              <a:buNone/>
            </a:pPr>
            <a:r>
              <a:rPr lang="en-AU" sz="1800" dirty="0">
                <a:latin typeface="Andale Mono"/>
                <a:cs typeface="Andale Mono"/>
              </a:rPr>
              <a:t>  </a:t>
            </a:r>
            <a:r>
              <a:rPr lang="en-AU" sz="1800" dirty="0" err="1" smtClean="0">
                <a:latin typeface="Andale Mono"/>
                <a:cs typeface="Andale Mono"/>
              </a:rPr>
              <a:t>noteId</a:t>
            </a:r>
            <a:r>
              <a:rPr lang="en-AU" sz="1800" dirty="0" smtClean="0">
                <a:latin typeface="Andale Mono"/>
                <a:cs typeface="Andale Mono"/>
              </a:rPr>
              <a:t> </a:t>
            </a:r>
            <a:r>
              <a:rPr lang="en-AU" sz="1800" dirty="0">
                <a:latin typeface="Andale Mono"/>
                <a:cs typeface="Andale Mono"/>
              </a:rPr>
              <a:t>&lt;- </a:t>
            </a:r>
            <a:r>
              <a:rPr lang="en-AU" sz="1800" dirty="0" err="1" smtClean="0">
                <a:latin typeface="Andale Mono"/>
                <a:cs typeface="Andale Mono"/>
              </a:rPr>
              <a:t>runDB</a:t>
            </a:r>
            <a:r>
              <a:rPr lang="en-AU" sz="1800" dirty="0" smtClean="0">
                <a:latin typeface="Andale Mono"/>
                <a:cs typeface="Andale Mono"/>
              </a:rPr>
              <a:t> $ insert note</a:t>
            </a:r>
            <a:endParaRPr lang="en-AU" sz="18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AU" sz="1800" dirty="0">
                <a:latin typeface="Andale Mono"/>
                <a:cs typeface="Andale Mono"/>
              </a:rPr>
              <a:t>  redirect $ </a:t>
            </a:r>
            <a:r>
              <a:rPr lang="en-AU" sz="1800" dirty="0" err="1">
                <a:latin typeface="Andale Mono"/>
                <a:cs typeface="Andale Mono"/>
              </a:rPr>
              <a:t>NoteR</a:t>
            </a:r>
            <a:r>
              <a:rPr lang="en-AU" sz="1800" dirty="0">
                <a:latin typeface="Andale Mono"/>
                <a:cs typeface="Andale Mono"/>
              </a:rPr>
              <a:t> </a:t>
            </a:r>
            <a:r>
              <a:rPr lang="en-AU" sz="1800" dirty="0" err="1" smtClean="0">
                <a:latin typeface="Andale Mono"/>
                <a:cs typeface="Andale Mono"/>
              </a:rPr>
              <a:t>noteId</a:t>
            </a:r>
            <a:endParaRPr lang="en-AU" sz="1800" dirty="0" smtClean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36367252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 ‘complete’ app ( showing a note 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759857"/>
            <a:ext cx="8153400" cy="460828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AU" dirty="0" err="1">
                <a:latin typeface="Andale Mono"/>
                <a:cs typeface="Andale Mono"/>
              </a:rPr>
              <a:t>getNoteR</a:t>
            </a:r>
            <a:r>
              <a:rPr lang="en-AU" dirty="0">
                <a:latin typeface="Andale Mono"/>
                <a:cs typeface="Andale Mono"/>
              </a:rPr>
              <a:t> :: </a:t>
            </a:r>
            <a:r>
              <a:rPr lang="en-AU" dirty="0" err="1">
                <a:latin typeface="Andale Mono"/>
                <a:cs typeface="Andale Mono"/>
              </a:rPr>
              <a:t>NoteId</a:t>
            </a:r>
            <a:r>
              <a:rPr lang="en-AU" dirty="0">
                <a:latin typeface="Andale Mono"/>
                <a:cs typeface="Andale Mono"/>
              </a:rPr>
              <a:t> -&gt; Handler </a:t>
            </a:r>
            <a:r>
              <a:rPr lang="en-AU" dirty="0" err="1">
                <a:latin typeface="Andale Mono"/>
                <a:cs typeface="Andale Mono"/>
              </a:rPr>
              <a:t>RepHtml</a:t>
            </a:r>
            <a:endParaRPr lang="en-AU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AU" dirty="0" err="1">
                <a:latin typeface="Andale Mono"/>
                <a:cs typeface="Andale Mono"/>
              </a:rPr>
              <a:t>getNoteR</a:t>
            </a:r>
            <a:r>
              <a:rPr lang="en-AU" dirty="0">
                <a:latin typeface="Andale Mono"/>
                <a:cs typeface="Andale Mono"/>
              </a:rPr>
              <a:t> id = do</a:t>
            </a:r>
          </a:p>
          <a:p>
            <a:pPr marL="0" indent="0">
              <a:buNone/>
            </a:pPr>
            <a:r>
              <a:rPr lang="en-AU" dirty="0" smtClean="0">
                <a:latin typeface="Andale Mono"/>
                <a:cs typeface="Andale Mono"/>
              </a:rPr>
              <a:t>  note &lt;</a:t>
            </a:r>
            <a:r>
              <a:rPr lang="en-AU" dirty="0">
                <a:latin typeface="Andale Mono"/>
                <a:cs typeface="Andale Mono"/>
              </a:rPr>
              <a:t>- </a:t>
            </a:r>
            <a:r>
              <a:rPr lang="en-AU" dirty="0" err="1" smtClean="0">
                <a:latin typeface="Andale Mono"/>
                <a:cs typeface="Andale Mono"/>
              </a:rPr>
              <a:t>runDB</a:t>
            </a:r>
            <a:r>
              <a:rPr lang="en-AU" dirty="0" smtClean="0">
                <a:latin typeface="Andale Mono"/>
                <a:cs typeface="Andale Mono"/>
              </a:rPr>
              <a:t> $ </a:t>
            </a:r>
            <a:r>
              <a:rPr lang="en-AU" dirty="0">
                <a:latin typeface="Andale Mono"/>
                <a:cs typeface="Andale Mono"/>
              </a:rPr>
              <a:t>get </a:t>
            </a:r>
            <a:r>
              <a:rPr lang="en-AU" dirty="0" smtClean="0">
                <a:latin typeface="Andale Mono"/>
                <a:cs typeface="Andale Mono"/>
              </a:rPr>
              <a:t>id</a:t>
            </a:r>
            <a:endParaRPr lang="en-AU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AU" dirty="0">
                <a:latin typeface="Andale Mono"/>
                <a:cs typeface="Andale Mono"/>
              </a:rPr>
              <a:t>  case note of </a:t>
            </a:r>
          </a:p>
          <a:p>
            <a:pPr marL="0" indent="0">
              <a:buNone/>
            </a:pPr>
            <a:r>
              <a:rPr lang="en-AU" dirty="0">
                <a:latin typeface="Andale Mono"/>
                <a:cs typeface="Andale Mono"/>
              </a:rPr>
              <a:t>    Nothing </a:t>
            </a:r>
            <a:r>
              <a:rPr lang="en-AU" dirty="0" smtClean="0">
                <a:latin typeface="Andale Mono"/>
                <a:cs typeface="Andale Mono"/>
              </a:rPr>
              <a:t>-</a:t>
            </a:r>
            <a:r>
              <a:rPr lang="en-AU" dirty="0">
                <a:latin typeface="Andale Mono"/>
                <a:cs typeface="Andale Mono"/>
              </a:rPr>
              <a:t>&gt; </a:t>
            </a:r>
            <a:r>
              <a:rPr lang="en-AU" dirty="0" err="1">
                <a:latin typeface="Andale Mono"/>
                <a:cs typeface="Andale Mono"/>
              </a:rPr>
              <a:t>notFound</a:t>
            </a:r>
            <a:endParaRPr lang="en-AU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AU" dirty="0">
                <a:latin typeface="Andale Mono"/>
                <a:cs typeface="Andale Mono"/>
              </a:rPr>
              <a:t>    ( Just ( Note title date body ) ) -&gt; do </a:t>
            </a:r>
          </a:p>
          <a:p>
            <a:pPr marL="0" indent="0">
              <a:buNone/>
            </a:pPr>
            <a:r>
              <a:rPr lang="en-AU" dirty="0">
                <a:latin typeface="Andale Mono"/>
                <a:cs typeface="Andale Mono"/>
              </a:rPr>
              <a:t>      </a:t>
            </a:r>
            <a:r>
              <a:rPr lang="en-AU" dirty="0" err="1">
                <a:latin typeface="Andale Mono"/>
                <a:cs typeface="Andale Mono"/>
              </a:rPr>
              <a:t>defaultLayout</a:t>
            </a:r>
            <a:r>
              <a:rPr lang="en-AU" dirty="0">
                <a:latin typeface="Andale Mono"/>
                <a:cs typeface="Andale Mono"/>
              </a:rPr>
              <a:t> [</a:t>
            </a:r>
            <a:r>
              <a:rPr lang="en-AU" dirty="0" err="1">
                <a:latin typeface="Andale Mono"/>
                <a:cs typeface="Andale Mono"/>
              </a:rPr>
              <a:t>whamlet</a:t>
            </a:r>
            <a:r>
              <a:rPr lang="en-AU" dirty="0">
                <a:latin typeface="Andale Mono"/>
                <a:cs typeface="Andale Mono"/>
              </a:rPr>
              <a:t>|</a:t>
            </a:r>
          </a:p>
          <a:p>
            <a:pPr marL="0" indent="0">
              <a:buNone/>
            </a:pPr>
            <a:r>
              <a:rPr lang="en-AU" dirty="0">
                <a:latin typeface="Andale Mono"/>
                <a:cs typeface="Andale Mono"/>
              </a:rPr>
              <a:t>&lt;h1&gt;#{ title }</a:t>
            </a:r>
          </a:p>
          <a:p>
            <a:pPr marL="0" indent="0">
              <a:buNone/>
            </a:pPr>
            <a:r>
              <a:rPr lang="en-AU" dirty="0">
                <a:latin typeface="Andale Mono"/>
                <a:cs typeface="Andale Mono"/>
              </a:rPr>
              <a:t>  $maybe d &lt;- date</a:t>
            </a:r>
          </a:p>
          <a:p>
            <a:pPr marL="0" indent="0">
              <a:buNone/>
            </a:pPr>
            <a:r>
              <a:rPr lang="en-AU" dirty="0">
                <a:latin typeface="Andale Mono"/>
                <a:cs typeface="Andale Mono"/>
              </a:rPr>
              <a:t>    \ ( dated: #{ show d } )</a:t>
            </a:r>
          </a:p>
          <a:p>
            <a:pPr marL="0" indent="0">
              <a:buNone/>
            </a:pPr>
            <a:r>
              <a:rPr lang="en-AU" dirty="0">
                <a:latin typeface="Andale Mono"/>
                <a:cs typeface="Andale Mono"/>
              </a:rPr>
              <a:t>&lt;p&gt;#{ body }</a:t>
            </a:r>
          </a:p>
          <a:p>
            <a:pPr marL="0" indent="0">
              <a:buNone/>
            </a:pPr>
            <a:r>
              <a:rPr lang="en-AU" dirty="0">
                <a:latin typeface="Andale Mono"/>
                <a:cs typeface="Andale Mono"/>
              </a:rPr>
              <a:t>|]</a:t>
            </a:r>
          </a:p>
        </p:txBody>
      </p:sp>
    </p:spTree>
    <p:extLst>
      <p:ext uri="{BB962C8B-B14F-4D97-AF65-F5344CB8AC3E}">
        <p14:creationId xmlns:p14="http://schemas.microsoft.com/office/powerpoint/2010/main" val="403794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 ‘complete’ app ( </a:t>
            </a:r>
            <a:r>
              <a:rPr lang="en-AU" dirty="0" smtClean="0"/>
              <a:t>final bits </a:t>
            </a:r>
            <a:r>
              <a:rPr lang="en-AU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2000" dirty="0">
                <a:latin typeface="Andale Mono"/>
                <a:cs typeface="Andale Mono"/>
              </a:rPr>
              <a:t>main = </a:t>
            </a:r>
            <a:r>
              <a:rPr lang="en-AU" sz="2000" dirty="0" err="1">
                <a:latin typeface="Andale Mono"/>
                <a:cs typeface="Andale Mono"/>
              </a:rPr>
              <a:t>withSqliteConn</a:t>
            </a:r>
            <a:r>
              <a:rPr lang="en-AU" sz="2000" dirty="0">
                <a:latin typeface="Andale Mono"/>
                <a:cs typeface="Andale Mono"/>
              </a:rPr>
              <a:t> ":memory:" run</a:t>
            </a:r>
          </a:p>
          <a:p>
            <a:pPr marL="0" indent="0">
              <a:buNone/>
            </a:pPr>
            <a:r>
              <a:rPr lang="en-AU" sz="2000" dirty="0">
                <a:latin typeface="Andale Mono"/>
                <a:cs typeface="Andale Mono"/>
              </a:rPr>
              <a:t>  where </a:t>
            </a:r>
          </a:p>
          <a:p>
            <a:pPr marL="0" indent="0">
              <a:buNone/>
            </a:pPr>
            <a:r>
              <a:rPr lang="en-AU" sz="2000" dirty="0">
                <a:latin typeface="Andale Mono"/>
                <a:cs typeface="Andale Mono"/>
              </a:rPr>
              <a:t>    run conn = do </a:t>
            </a:r>
          </a:p>
          <a:p>
            <a:pPr marL="0" indent="0">
              <a:buNone/>
            </a:pPr>
            <a:r>
              <a:rPr lang="en-AU" sz="2000" dirty="0">
                <a:latin typeface="Andale Mono"/>
                <a:cs typeface="Andale Mono"/>
              </a:rPr>
              <a:t>      </a:t>
            </a:r>
            <a:r>
              <a:rPr lang="en-AU" sz="2000" dirty="0" err="1">
                <a:latin typeface="Andale Mono"/>
                <a:cs typeface="Andale Mono"/>
              </a:rPr>
              <a:t>runSqlConn</a:t>
            </a:r>
            <a:r>
              <a:rPr lang="en-AU" sz="2000" dirty="0">
                <a:latin typeface="Andale Mono"/>
                <a:cs typeface="Andale Mono"/>
              </a:rPr>
              <a:t> (</a:t>
            </a:r>
            <a:r>
              <a:rPr lang="en-AU" sz="2000" dirty="0" err="1">
                <a:latin typeface="Andale Mono"/>
                <a:cs typeface="Andale Mono"/>
              </a:rPr>
              <a:t>runMigration</a:t>
            </a:r>
            <a:r>
              <a:rPr lang="en-AU" sz="2000" dirty="0">
                <a:latin typeface="Andale Mono"/>
                <a:cs typeface="Andale Mono"/>
              </a:rPr>
              <a:t> </a:t>
            </a:r>
            <a:r>
              <a:rPr lang="en-AU" sz="2000" dirty="0" err="1">
                <a:latin typeface="Andale Mono"/>
                <a:cs typeface="Andale Mono"/>
              </a:rPr>
              <a:t>migrateAll</a:t>
            </a:r>
            <a:r>
              <a:rPr lang="en-AU" sz="2000" dirty="0">
                <a:latin typeface="Andale Mono"/>
                <a:cs typeface="Andale Mono"/>
              </a:rPr>
              <a:t>) conn</a:t>
            </a:r>
          </a:p>
          <a:p>
            <a:pPr marL="0" indent="0">
              <a:buNone/>
            </a:pPr>
            <a:r>
              <a:rPr lang="en-AU" sz="2000" dirty="0">
                <a:latin typeface="Andale Mono"/>
                <a:cs typeface="Andale Mono"/>
              </a:rPr>
              <a:t>      </a:t>
            </a:r>
            <a:r>
              <a:rPr lang="en-AU" sz="2000" dirty="0" err="1">
                <a:latin typeface="Andale Mono"/>
                <a:cs typeface="Andale Mono"/>
              </a:rPr>
              <a:t>warpDebug</a:t>
            </a:r>
            <a:r>
              <a:rPr lang="en-AU" sz="2000" dirty="0">
                <a:latin typeface="Andale Mono"/>
                <a:cs typeface="Andale Mono"/>
              </a:rPr>
              <a:t> 3000 (Notes conn )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784306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Expanded </a:t>
            </a:r>
            <a:r>
              <a:rPr lang="en-AU" dirty="0" err="1" smtClean="0"/>
              <a:t>Whamlet</a:t>
            </a:r>
            <a:r>
              <a:rPr lang="en-AU" dirty="0" smtClean="0"/>
              <a:t> QQ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6136" y="1600199"/>
            <a:ext cx="8853144" cy="51395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800" dirty="0" err="1">
                <a:latin typeface="Andale Mono"/>
                <a:cs typeface="Andale Mono"/>
              </a:rPr>
              <a:t>showCreateNoteForm</a:t>
            </a:r>
            <a:r>
              <a:rPr lang="en-AU" sz="1800" dirty="0">
                <a:latin typeface="Andale Mono"/>
                <a:cs typeface="Andale Mono"/>
              </a:rPr>
              <a:t> widget </a:t>
            </a:r>
            <a:r>
              <a:rPr lang="en-AU" sz="1800" dirty="0" err="1">
                <a:latin typeface="Andale Mono"/>
                <a:cs typeface="Andale Mono"/>
              </a:rPr>
              <a:t>encType</a:t>
            </a:r>
            <a:r>
              <a:rPr lang="en-AU" sz="1800" dirty="0">
                <a:latin typeface="Andale Mono"/>
                <a:cs typeface="Andale Mono"/>
              </a:rPr>
              <a:t> = do</a:t>
            </a:r>
          </a:p>
          <a:p>
            <a:pPr marL="0" indent="0">
              <a:buNone/>
            </a:pPr>
            <a:r>
              <a:rPr lang="en-AU" sz="1800" dirty="0">
                <a:latin typeface="Andale Mono"/>
                <a:cs typeface="Andale Mono"/>
              </a:rPr>
              <a:t>  notes  &lt;- </a:t>
            </a:r>
            <a:r>
              <a:rPr lang="en-AU" sz="1800" dirty="0" err="1">
                <a:latin typeface="Andale Mono"/>
                <a:cs typeface="Andale Mono"/>
              </a:rPr>
              <a:t>runDB</a:t>
            </a:r>
            <a:r>
              <a:rPr lang="en-AU" sz="1800" dirty="0">
                <a:latin typeface="Andale Mono"/>
                <a:cs typeface="Andale Mono"/>
              </a:rPr>
              <a:t> $ </a:t>
            </a:r>
            <a:r>
              <a:rPr lang="en-AU" sz="1800" dirty="0" err="1">
                <a:latin typeface="Andale Mono"/>
                <a:cs typeface="Andale Mono"/>
              </a:rPr>
              <a:t>selectList</a:t>
            </a:r>
            <a:r>
              <a:rPr lang="en-AU" sz="1800" dirty="0">
                <a:latin typeface="Andale Mono"/>
                <a:cs typeface="Andale Mono"/>
              </a:rPr>
              <a:t> [] [</a:t>
            </a:r>
            <a:r>
              <a:rPr lang="en-AU" sz="1800" dirty="0" err="1">
                <a:latin typeface="Andale Mono"/>
                <a:cs typeface="Andale Mono"/>
              </a:rPr>
              <a:t>Asc</a:t>
            </a:r>
            <a:r>
              <a:rPr lang="en-AU" sz="1800" dirty="0">
                <a:latin typeface="Andale Mono"/>
                <a:cs typeface="Andale Mono"/>
              </a:rPr>
              <a:t> </a:t>
            </a:r>
            <a:r>
              <a:rPr lang="en-AU" sz="1800" dirty="0" err="1">
                <a:latin typeface="Andale Mono"/>
                <a:cs typeface="Andale Mono"/>
              </a:rPr>
              <a:t>NoteTitle</a:t>
            </a:r>
            <a:r>
              <a:rPr lang="en-AU" sz="1800" dirty="0">
                <a:latin typeface="Andale Mono"/>
                <a:cs typeface="Andale Mono"/>
              </a:rPr>
              <a:t>]</a:t>
            </a:r>
          </a:p>
          <a:p>
            <a:pPr marL="0" indent="0">
              <a:buNone/>
            </a:pPr>
            <a:r>
              <a:rPr lang="en-AU" sz="1800" dirty="0">
                <a:latin typeface="Andale Mono"/>
                <a:cs typeface="Andale Mono"/>
              </a:rPr>
              <a:t>  </a:t>
            </a:r>
            <a:r>
              <a:rPr lang="en-AU" sz="1800" dirty="0" err="1">
                <a:latin typeface="Andale Mono"/>
                <a:cs typeface="Andale Mono"/>
              </a:rPr>
              <a:t>defaultLayout</a:t>
            </a:r>
            <a:r>
              <a:rPr lang="en-AU" sz="1800" dirty="0">
                <a:latin typeface="Andale Mono"/>
                <a:cs typeface="Andale Mono"/>
              </a:rPr>
              <a:t> $ do </a:t>
            </a:r>
          </a:p>
          <a:p>
            <a:pPr marL="0" indent="0">
              <a:buNone/>
            </a:pPr>
            <a:r>
              <a:rPr lang="en-AU" sz="1800" dirty="0">
                <a:latin typeface="Andale Mono"/>
                <a:cs typeface="Andale Mono"/>
              </a:rPr>
              <a:t>    </a:t>
            </a:r>
            <a:r>
              <a:rPr lang="en-AU" sz="1800" dirty="0" err="1">
                <a:latin typeface="Andale Mono"/>
                <a:cs typeface="Andale Mono"/>
              </a:rPr>
              <a:t>toWidget</a:t>
            </a:r>
            <a:r>
              <a:rPr lang="en-AU" sz="1800" dirty="0">
                <a:latin typeface="Andale Mono"/>
                <a:cs typeface="Andale Mono"/>
              </a:rPr>
              <a:t> $ ( </a:t>
            </a:r>
            <a:r>
              <a:rPr lang="en-AU" sz="1800" dirty="0" err="1">
                <a:latin typeface="Andale Mono"/>
                <a:cs typeface="Andale Mono"/>
              </a:rPr>
              <a:t>preEscapedText</a:t>
            </a:r>
            <a:r>
              <a:rPr lang="en-AU" sz="1800" dirty="0">
                <a:latin typeface="Andale Mono"/>
                <a:cs typeface="Andale Mono"/>
              </a:rPr>
              <a:t> . pack) "&lt;h1&gt;Notes&lt;/h1&gt;&lt;</a:t>
            </a:r>
            <a:r>
              <a:rPr lang="en-AU" sz="1800" dirty="0" err="1">
                <a:latin typeface="Andale Mono"/>
                <a:cs typeface="Andale Mono"/>
              </a:rPr>
              <a:t>ul</a:t>
            </a:r>
            <a:r>
              <a:rPr lang="en-AU" sz="1800" dirty="0">
                <a:latin typeface="Andale Mono"/>
                <a:cs typeface="Andale Mono"/>
              </a:rPr>
              <a:t>&gt;</a:t>
            </a:r>
            <a:r>
              <a:rPr lang="en-AU" sz="1800" dirty="0" smtClean="0">
                <a:latin typeface="Andale Mono"/>
                <a:cs typeface="Andale Mono"/>
              </a:rPr>
              <a:t>"</a:t>
            </a:r>
            <a:endParaRPr lang="en-AU" sz="1800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1536779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Warning! Warning! Warning!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03800"/>
          </a:xfrm>
        </p:spPr>
        <p:txBody>
          <a:bodyPr>
            <a:normAutofit/>
          </a:bodyPr>
          <a:lstStyle/>
          <a:p>
            <a:r>
              <a:rPr lang="en-AU" dirty="0" smtClean="0"/>
              <a:t>There are already some really good talks out there that demonstrate the basics of </a:t>
            </a:r>
            <a:r>
              <a:rPr lang="en-AU" dirty="0" err="1" smtClean="0"/>
              <a:t>yesod</a:t>
            </a:r>
            <a:r>
              <a:rPr lang="en-AU" dirty="0" smtClean="0"/>
              <a:t>.</a:t>
            </a:r>
          </a:p>
          <a:p>
            <a:r>
              <a:rPr lang="en-AU" dirty="0" smtClean="0"/>
              <a:t>I aim to give you the basics + give you an insight / understanding into how </a:t>
            </a:r>
            <a:r>
              <a:rPr lang="en-AU" dirty="0" err="1" smtClean="0"/>
              <a:t>yesod</a:t>
            </a:r>
            <a:r>
              <a:rPr lang="en-AU" dirty="0" smtClean="0"/>
              <a:t> works. </a:t>
            </a:r>
          </a:p>
          <a:p>
            <a:r>
              <a:rPr lang="en-AU" dirty="0" smtClean="0"/>
              <a:t>This talk may be a little dense and slow, but by the end you should get enough understanding and feeling to either:</a:t>
            </a:r>
          </a:p>
          <a:p>
            <a:pPr lvl="1"/>
            <a:r>
              <a:rPr lang="en-AU" dirty="0" smtClean="0"/>
              <a:t>Love it and feel semi-confident jumping in.</a:t>
            </a:r>
          </a:p>
          <a:p>
            <a:pPr lvl="1"/>
            <a:r>
              <a:rPr lang="en-AU" dirty="0" smtClean="0"/>
              <a:t>Run away screaming (!!)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330333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Expanded </a:t>
            </a:r>
            <a:r>
              <a:rPr lang="en-AU" dirty="0" err="1" smtClean="0"/>
              <a:t>Whamlet</a:t>
            </a:r>
            <a:r>
              <a:rPr lang="en-AU" dirty="0" smtClean="0"/>
              <a:t> ( Note List 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78109" y="1600200"/>
            <a:ext cx="8732630" cy="502835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AU" sz="3200" dirty="0" smtClean="0">
                <a:latin typeface="Andale Mono"/>
                <a:cs typeface="Andale Mono"/>
              </a:rPr>
              <a:t>    </a:t>
            </a:r>
            <a:r>
              <a:rPr lang="en-AU" sz="3200" dirty="0" err="1" smtClean="0">
                <a:latin typeface="Andale Mono"/>
                <a:cs typeface="Andale Mono"/>
              </a:rPr>
              <a:t>Data.Foldable.mapM</a:t>
            </a:r>
            <a:r>
              <a:rPr lang="en-AU" sz="3200" dirty="0" smtClean="0">
                <a:latin typeface="Andale Mono"/>
                <a:cs typeface="Andale Mono"/>
              </a:rPr>
              <a:t>_</a:t>
            </a:r>
            <a:endParaRPr lang="en-AU" sz="32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AU" sz="3200" dirty="0">
                <a:latin typeface="Andale Mono"/>
                <a:cs typeface="Andale Mono"/>
              </a:rPr>
              <a:t>      (\ (Entity id note ) -&gt; do </a:t>
            </a:r>
          </a:p>
          <a:p>
            <a:pPr marL="0" indent="0">
              <a:buNone/>
            </a:pPr>
            <a:r>
              <a:rPr lang="en-AU" sz="3200" dirty="0">
                <a:latin typeface="Andale Mono"/>
                <a:cs typeface="Andale Mono"/>
              </a:rPr>
              <a:t>          </a:t>
            </a:r>
            <a:r>
              <a:rPr lang="en-AU" sz="3200" dirty="0" err="1">
                <a:latin typeface="Andale Mono"/>
                <a:cs typeface="Andale Mono"/>
              </a:rPr>
              <a:t>toWidget</a:t>
            </a:r>
            <a:r>
              <a:rPr lang="en-AU" sz="3200" dirty="0">
                <a:latin typeface="Andale Mono"/>
                <a:cs typeface="Andale Mono"/>
              </a:rPr>
              <a:t> $ </a:t>
            </a:r>
            <a:endParaRPr lang="en-AU" sz="32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AU" sz="3200" dirty="0">
                <a:latin typeface="Andale Mono"/>
                <a:cs typeface="Andale Mono"/>
              </a:rPr>
              <a:t> </a:t>
            </a:r>
            <a:r>
              <a:rPr lang="en-AU" sz="3200" dirty="0" smtClean="0">
                <a:latin typeface="Andale Mono"/>
                <a:cs typeface="Andale Mono"/>
              </a:rPr>
              <a:t>           (</a:t>
            </a:r>
            <a:r>
              <a:rPr lang="en-AU" sz="3200" dirty="0" err="1">
                <a:latin typeface="Andale Mono"/>
                <a:cs typeface="Andale Mono"/>
              </a:rPr>
              <a:t>preEscapedText</a:t>
            </a:r>
            <a:r>
              <a:rPr lang="en-AU" sz="3200" dirty="0">
                <a:latin typeface="Andale Mono"/>
                <a:cs typeface="Andale Mono"/>
              </a:rPr>
              <a:t> . pack) "&lt;li&gt;&lt;a </a:t>
            </a:r>
            <a:r>
              <a:rPr lang="en-AU" sz="3200" dirty="0" err="1">
                <a:latin typeface="Andale Mono"/>
                <a:cs typeface="Andale Mono"/>
              </a:rPr>
              <a:t>href</a:t>
            </a:r>
            <a:r>
              <a:rPr lang="en-AU" sz="3200" dirty="0">
                <a:latin typeface="Andale Mono"/>
                <a:cs typeface="Andale Mono"/>
              </a:rPr>
              <a:t>=\""</a:t>
            </a:r>
          </a:p>
          <a:p>
            <a:pPr marL="0" indent="0">
              <a:buNone/>
            </a:pPr>
            <a:r>
              <a:rPr lang="en-AU" sz="3200" dirty="0">
                <a:latin typeface="Andale Mono"/>
                <a:cs typeface="Andale Mono"/>
              </a:rPr>
              <a:t>          ((lift </a:t>
            </a:r>
            <a:r>
              <a:rPr lang="en-AU" sz="3200" dirty="0" err="1">
                <a:latin typeface="Andale Mono"/>
                <a:cs typeface="Andale Mono"/>
              </a:rPr>
              <a:t>getUrlRenderParams</a:t>
            </a:r>
            <a:r>
              <a:rPr lang="en-AU" sz="3200" dirty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AU" sz="3200" dirty="0">
                <a:latin typeface="Andale Mono"/>
                <a:cs typeface="Andale Mono"/>
              </a:rPr>
              <a:t>           &gt;&gt;=</a:t>
            </a:r>
          </a:p>
          <a:p>
            <a:pPr marL="0" indent="0">
              <a:buNone/>
            </a:pPr>
            <a:r>
              <a:rPr lang="en-AU" sz="3200" dirty="0">
                <a:latin typeface="Andale Mono"/>
                <a:cs typeface="Andale Mono"/>
              </a:rPr>
              <a:t>           (\ </a:t>
            </a:r>
            <a:r>
              <a:rPr lang="en-AU" sz="3200" dirty="0" err="1">
                <a:latin typeface="Andale Mono"/>
                <a:cs typeface="Andale Mono"/>
              </a:rPr>
              <a:t>urender</a:t>
            </a:r>
            <a:r>
              <a:rPr lang="en-AU" sz="3200" dirty="0">
                <a:latin typeface="Andale Mono"/>
                <a:cs typeface="Andale Mono"/>
              </a:rPr>
              <a:t> -&gt; </a:t>
            </a:r>
          </a:p>
          <a:p>
            <a:pPr marL="0" indent="0">
              <a:buNone/>
            </a:pPr>
            <a:r>
              <a:rPr lang="en-AU" sz="3200" dirty="0">
                <a:latin typeface="Andale Mono"/>
                <a:cs typeface="Andale Mono"/>
              </a:rPr>
              <a:t>             </a:t>
            </a:r>
            <a:r>
              <a:rPr lang="en-AU" sz="3200" dirty="0" err="1">
                <a:latin typeface="Andale Mono"/>
                <a:cs typeface="Andale Mono"/>
              </a:rPr>
              <a:t>toWidget</a:t>
            </a:r>
            <a:r>
              <a:rPr lang="en-AU" sz="3200" dirty="0">
                <a:latin typeface="Andale Mono"/>
                <a:cs typeface="Andale Mono"/>
              </a:rPr>
              <a:t> </a:t>
            </a:r>
            <a:endParaRPr lang="en-AU" sz="32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AU" sz="3200" dirty="0">
                <a:latin typeface="Andale Mono"/>
                <a:cs typeface="Andale Mono"/>
              </a:rPr>
              <a:t> </a:t>
            </a:r>
            <a:r>
              <a:rPr lang="en-AU" sz="3200" dirty="0" smtClean="0">
                <a:latin typeface="Andale Mono"/>
                <a:cs typeface="Andale Mono"/>
              </a:rPr>
              <a:t>              (</a:t>
            </a:r>
            <a:r>
              <a:rPr lang="en-AU" sz="3200" dirty="0" err="1">
                <a:latin typeface="Andale Mono"/>
                <a:cs typeface="Andale Mono"/>
              </a:rPr>
              <a:t>toHtml</a:t>
            </a:r>
            <a:r>
              <a:rPr lang="en-AU" sz="3200" dirty="0">
                <a:latin typeface="Andale Mono"/>
                <a:cs typeface="Andale Mono"/>
              </a:rPr>
              <a:t> (</a:t>
            </a:r>
            <a:r>
              <a:rPr lang="en-AU" sz="3200" dirty="0" err="1">
                <a:latin typeface="Andale Mono"/>
                <a:cs typeface="Andale Mono"/>
              </a:rPr>
              <a:t>urender</a:t>
            </a:r>
            <a:r>
              <a:rPr lang="en-AU" sz="3200" dirty="0">
                <a:latin typeface="Andale Mono"/>
                <a:cs typeface="Andale Mono"/>
              </a:rPr>
              <a:t> (</a:t>
            </a:r>
            <a:r>
              <a:rPr lang="en-AU" sz="3200" dirty="0" err="1">
                <a:latin typeface="Andale Mono"/>
                <a:cs typeface="Andale Mono"/>
              </a:rPr>
              <a:t>NoteR</a:t>
            </a:r>
            <a:r>
              <a:rPr lang="en-AU" sz="3200" dirty="0">
                <a:latin typeface="Andale Mono"/>
                <a:cs typeface="Andale Mono"/>
              </a:rPr>
              <a:t> id) [] ))))</a:t>
            </a:r>
          </a:p>
          <a:p>
            <a:pPr marL="0" indent="0">
              <a:buNone/>
            </a:pPr>
            <a:r>
              <a:rPr lang="en-AU" sz="3200" dirty="0">
                <a:latin typeface="Andale Mono"/>
                <a:cs typeface="Andale Mono"/>
              </a:rPr>
              <a:t>          </a:t>
            </a:r>
            <a:r>
              <a:rPr lang="en-AU" sz="3200" dirty="0" err="1">
                <a:latin typeface="Andale Mono"/>
                <a:cs typeface="Andale Mono"/>
              </a:rPr>
              <a:t>toWidget</a:t>
            </a:r>
            <a:r>
              <a:rPr lang="en-AU" sz="3200" dirty="0">
                <a:latin typeface="Andale Mono"/>
                <a:cs typeface="Andale Mono"/>
              </a:rPr>
              <a:t> $ (</a:t>
            </a:r>
            <a:r>
              <a:rPr lang="en-AU" sz="3200" dirty="0" err="1">
                <a:latin typeface="Andale Mono"/>
                <a:cs typeface="Andale Mono"/>
              </a:rPr>
              <a:t>preEscapedText</a:t>
            </a:r>
            <a:r>
              <a:rPr lang="en-AU" sz="3200" dirty="0">
                <a:latin typeface="Andale Mono"/>
                <a:cs typeface="Andale Mono"/>
              </a:rPr>
              <a:t> . pack) "\"&gt;"</a:t>
            </a:r>
          </a:p>
          <a:p>
            <a:pPr marL="0" indent="0">
              <a:buNone/>
            </a:pPr>
            <a:r>
              <a:rPr lang="en-AU" sz="3200" dirty="0">
                <a:latin typeface="Andale Mono"/>
                <a:cs typeface="Andale Mono"/>
              </a:rPr>
              <a:t>          </a:t>
            </a:r>
            <a:r>
              <a:rPr lang="en-AU" sz="3200" dirty="0" err="1">
                <a:latin typeface="Andale Mono"/>
                <a:cs typeface="Andale Mono"/>
              </a:rPr>
              <a:t>toWidget</a:t>
            </a:r>
            <a:r>
              <a:rPr lang="en-AU" sz="3200" dirty="0">
                <a:latin typeface="Andale Mono"/>
                <a:cs typeface="Andale Mono"/>
              </a:rPr>
              <a:t> (</a:t>
            </a:r>
            <a:r>
              <a:rPr lang="en-AU" sz="3200" dirty="0" err="1">
                <a:latin typeface="Andale Mono"/>
                <a:cs typeface="Andale Mono"/>
              </a:rPr>
              <a:t>toHtml</a:t>
            </a:r>
            <a:r>
              <a:rPr lang="en-AU" sz="3200" dirty="0">
                <a:latin typeface="Andale Mono"/>
                <a:cs typeface="Andale Mono"/>
              </a:rPr>
              <a:t> (</a:t>
            </a:r>
            <a:r>
              <a:rPr lang="en-AU" sz="3200" dirty="0" err="1">
                <a:latin typeface="Andale Mono"/>
                <a:cs typeface="Andale Mono"/>
              </a:rPr>
              <a:t>noteTitle</a:t>
            </a:r>
            <a:r>
              <a:rPr lang="en-AU" sz="3200" dirty="0">
                <a:latin typeface="Andale Mono"/>
                <a:cs typeface="Andale Mono"/>
              </a:rPr>
              <a:t> note))</a:t>
            </a:r>
          </a:p>
          <a:p>
            <a:pPr marL="0" indent="0">
              <a:buNone/>
            </a:pPr>
            <a:r>
              <a:rPr lang="en-AU" sz="3200" dirty="0">
                <a:latin typeface="Andale Mono"/>
                <a:cs typeface="Andale Mono"/>
              </a:rPr>
              <a:t>          </a:t>
            </a:r>
            <a:r>
              <a:rPr lang="en-AU" sz="3200" dirty="0" err="1">
                <a:latin typeface="Andale Mono"/>
                <a:cs typeface="Andale Mono"/>
              </a:rPr>
              <a:t>toWidget</a:t>
            </a:r>
            <a:r>
              <a:rPr lang="en-AU" sz="3200" dirty="0">
                <a:latin typeface="Andale Mono"/>
                <a:cs typeface="Andale Mono"/>
              </a:rPr>
              <a:t> $ </a:t>
            </a:r>
            <a:endParaRPr lang="en-AU" sz="32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AU" sz="3200" dirty="0">
                <a:latin typeface="Andale Mono"/>
                <a:cs typeface="Andale Mono"/>
              </a:rPr>
              <a:t> </a:t>
            </a:r>
            <a:r>
              <a:rPr lang="en-AU" sz="3200" dirty="0" smtClean="0">
                <a:latin typeface="Andale Mono"/>
                <a:cs typeface="Andale Mono"/>
              </a:rPr>
              <a:t>           (</a:t>
            </a:r>
            <a:r>
              <a:rPr lang="en-AU" sz="3200" dirty="0" err="1">
                <a:latin typeface="Andale Mono"/>
                <a:cs typeface="Andale Mono"/>
              </a:rPr>
              <a:t>preEscapedText</a:t>
            </a:r>
            <a:r>
              <a:rPr lang="en-AU" sz="3200" dirty="0">
                <a:latin typeface="Andale Mono"/>
                <a:cs typeface="Andale Mono"/>
              </a:rPr>
              <a:t> . pack) "&lt;/a&gt;&lt;/li&gt;" )</a:t>
            </a:r>
          </a:p>
          <a:p>
            <a:pPr marL="0" indent="0">
              <a:buNone/>
            </a:pPr>
            <a:r>
              <a:rPr lang="en-AU" sz="3200" dirty="0">
                <a:latin typeface="Andale Mono"/>
                <a:cs typeface="Andale Mono"/>
              </a:rPr>
              <a:t>      notes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942759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Expanded </a:t>
            </a:r>
            <a:r>
              <a:rPr lang="en-AU" dirty="0" err="1" smtClean="0"/>
              <a:t>Whamlet</a:t>
            </a:r>
            <a:r>
              <a:rPr lang="en-AU" dirty="0" smtClean="0"/>
              <a:t> ( form 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7595" y="1600200"/>
            <a:ext cx="8853144" cy="50839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800" dirty="0" smtClean="0">
                <a:latin typeface="Andale Mono"/>
                <a:cs typeface="Andale Mono"/>
              </a:rPr>
              <a:t>    </a:t>
            </a:r>
            <a:r>
              <a:rPr lang="en-AU" sz="1800" dirty="0" err="1" smtClean="0">
                <a:latin typeface="Andale Mono"/>
                <a:cs typeface="Andale Mono"/>
              </a:rPr>
              <a:t>toWidget</a:t>
            </a:r>
            <a:r>
              <a:rPr lang="en-AU" sz="1800" dirty="0" smtClean="0">
                <a:latin typeface="Andale Mono"/>
                <a:cs typeface="Andale Mono"/>
              </a:rPr>
              <a:t> </a:t>
            </a:r>
            <a:r>
              <a:rPr lang="en-AU" sz="1800" dirty="0">
                <a:latin typeface="Andale Mono"/>
                <a:cs typeface="Andale Mono"/>
              </a:rPr>
              <a:t>$ </a:t>
            </a:r>
            <a:endParaRPr lang="en-AU" sz="18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AU" sz="1800" dirty="0">
                <a:latin typeface="Andale Mono"/>
                <a:cs typeface="Andale Mono"/>
              </a:rPr>
              <a:t> </a:t>
            </a:r>
            <a:r>
              <a:rPr lang="en-AU" sz="1800" dirty="0" smtClean="0">
                <a:latin typeface="Andale Mono"/>
                <a:cs typeface="Andale Mono"/>
              </a:rPr>
              <a:t>    (</a:t>
            </a:r>
            <a:r>
              <a:rPr lang="en-AU" sz="1800" dirty="0" err="1" smtClean="0">
                <a:latin typeface="Andale Mono"/>
                <a:cs typeface="Andale Mono"/>
              </a:rPr>
              <a:t>preEscapedText</a:t>
            </a:r>
            <a:r>
              <a:rPr lang="en-AU" sz="1800" dirty="0" smtClean="0">
                <a:latin typeface="Andale Mono"/>
                <a:cs typeface="Andale Mono"/>
              </a:rPr>
              <a:t> </a:t>
            </a:r>
            <a:r>
              <a:rPr lang="en-AU" sz="1800" dirty="0">
                <a:latin typeface="Andale Mono"/>
                <a:cs typeface="Andale Mono"/>
              </a:rPr>
              <a:t>. pack) </a:t>
            </a:r>
          </a:p>
          <a:p>
            <a:pPr marL="0" indent="0">
              <a:buNone/>
            </a:pPr>
            <a:r>
              <a:rPr lang="en-AU" sz="1800" dirty="0">
                <a:latin typeface="Andale Mono"/>
                <a:cs typeface="Andale Mono"/>
              </a:rPr>
              <a:t> </a:t>
            </a:r>
            <a:r>
              <a:rPr lang="en-AU" sz="1800" dirty="0" smtClean="0">
                <a:latin typeface="Andale Mono"/>
                <a:cs typeface="Andale Mono"/>
              </a:rPr>
              <a:t>    "</a:t>
            </a:r>
            <a:r>
              <a:rPr lang="en-AU" sz="1800" dirty="0">
                <a:latin typeface="Andale Mono"/>
                <a:cs typeface="Andale Mono"/>
              </a:rPr>
              <a:t>&lt;/</a:t>
            </a:r>
            <a:r>
              <a:rPr lang="en-AU" sz="1800" dirty="0" err="1">
                <a:latin typeface="Andale Mono"/>
                <a:cs typeface="Andale Mono"/>
              </a:rPr>
              <a:t>ul</a:t>
            </a:r>
            <a:r>
              <a:rPr lang="en-AU" sz="1800" dirty="0">
                <a:latin typeface="Andale Mono"/>
                <a:cs typeface="Andale Mono"/>
              </a:rPr>
              <a:t>&gt;&lt;h1&gt;Create Note&lt;/h1&gt;&lt;form method=\"post\" action=\""</a:t>
            </a:r>
          </a:p>
          <a:p>
            <a:pPr marL="0" indent="0">
              <a:buNone/>
            </a:pPr>
            <a:r>
              <a:rPr lang="en-AU" sz="1800" dirty="0">
                <a:latin typeface="Andale Mono"/>
                <a:cs typeface="Andale Mono"/>
              </a:rPr>
              <a:t>    ((lift </a:t>
            </a:r>
            <a:r>
              <a:rPr lang="en-AU" sz="1800" dirty="0" err="1">
                <a:latin typeface="Andale Mono"/>
                <a:cs typeface="Andale Mono"/>
              </a:rPr>
              <a:t>getUrlRenderParams</a:t>
            </a:r>
            <a:r>
              <a:rPr lang="en-AU" sz="1800" dirty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AU" sz="1800" dirty="0">
                <a:latin typeface="Andale Mono"/>
                <a:cs typeface="Andale Mono"/>
              </a:rPr>
              <a:t>     &gt;&gt;=</a:t>
            </a:r>
          </a:p>
          <a:p>
            <a:pPr marL="0" indent="0">
              <a:buNone/>
            </a:pPr>
            <a:r>
              <a:rPr lang="en-AU" sz="1800" dirty="0">
                <a:latin typeface="Andale Mono"/>
                <a:cs typeface="Andale Mono"/>
              </a:rPr>
              <a:t>     (\ </a:t>
            </a:r>
            <a:r>
              <a:rPr lang="en-AU" sz="1800" dirty="0" err="1">
                <a:latin typeface="Andale Mono"/>
                <a:cs typeface="Andale Mono"/>
              </a:rPr>
              <a:t>urender</a:t>
            </a:r>
            <a:r>
              <a:rPr lang="en-AU" sz="1800" dirty="0">
                <a:latin typeface="Andale Mono"/>
                <a:cs typeface="Andale Mono"/>
              </a:rPr>
              <a:t> -&gt; </a:t>
            </a:r>
            <a:r>
              <a:rPr lang="en-AU" sz="1800" dirty="0" err="1">
                <a:latin typeface="Andale Mono"/>
                <a:cs typeface="Andale Mono"/>
              </a:rPr>
              <a:t>toWidget</a:t>
            </a:r>
            <a:r>
              <a:rPr lang="en-AU" sz="1800" dirty="0">
                <a:latin typeface="Andale Mono"/>
                <a:cs typeface="Andale Mono"/>
              </a:rPr>
              <a:t> </a:t>
            </a:r>
            <a:endParaRPr lang="en-AU" sz="18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AU" sz="1800" dirty="0">
                <a:latin typeface="Andale Mono"/>
                <a:cs typeface="Andale Mono"/>
              </a:rPr>
              <a:t> </a:t>
            </a:r>
            <a:r>
              <a:rPr lang="en-AU" sz="1800" dirty="0" smtClean="0">
                <a:latin typeface="Andale Mono"/>
                <a:cs typeface="Andale Mono"/>
              </a:rPr>
              <a:t>      (</a:t>
            </a:r>
            <a:r>
              <a:rPr lang="en-AU" sz="1800" dirty="0" err="1">
                <a:latin typeface="Andale Mono"/>
                <a:cs typeface="Andale Mono"/>
              </a:rPr>
              <a:t>toHtml</a:t>
            </a:r>
            <a:r>
              <a:rPr lang="en-AU" sz="1800" dirty="0">
                <a:latin typeface="Andale Mono"/>
                <a:cs typeface="Andale Mono"/>
              </a:rPr>
              <a:t> (</a:t>
            </a:r>
            <a:r>
              <a:rPr lang="en-AU" sz="1800" dirty="0" err="1">
                <a:latin typeface="Andale Mono"/>
                <a:cs typeface="Andale Mono"/>
              </a:rPr>
              <a:t>urender</a:t>
            </a:r>
            <a:r>
              <a:rPr lang="en-AU" sz="1800" dirty="0">
                <a:latin typeface="Andale Mono"/>
                <a:cs typeface="Andale Mono"/>
              </a:rPr>
              <a:t> </a:t>
            </a:r>
            <a:r>
              <a:rPr lang="en-AU" sz="1800" dirty="0" err="1">
                <a:latin typeface="Andale Mono"/>
                <a:cs typeface="Andale Mono"/>
              </a:rPr>
              <a:t>NotesR</a:t>
            </a:r>
            <a:r>
              <a:rPr lang="en-AU" sz="1800" dirty="0">
                <a:latin typeface="Andale Mono"/>
                <a:cs typeface="Andale Mono"/>
              </a:rPr>
              <a:t> [] ))))</a:t>
            </a:r>
          </a:p>
          <a:p>
            <a:pPr marL="0" indent="0">
              <a:buNone/>
            </a:pPr>
            <a:r>
              <a:rPr lang="en-AU" sz="1800" dirty="0">
                <a:latin typeface="Andale Mono"/>
                <a:cs typeface="Andale Mono"/>
              </a:rPr>
              <a:t>    </a:t>
            </a:r>
            <a:r>
              <a:rPr lang="en-AU" sz="1800" dirty="0" err="1">
                <a:latin typeface="Andale Mono"/>
                <a:cs typeface="Andale Mono"/>
              </a:rPr>
              <a:t>toWidget</a:t>
            </a:r>
            <a:r>
              <a:rPr lang="en-AU" sz="1800" dirty="0">
                <a:latin typeface="Andale Mono"/>
                <a:cs typeface="Andale Mono"/>
              </a:rPr>
              <a:t> $ (</a:t>
            </a:r>
            <a:r>
              <a:rPr lang="en-AU" sz="1800" dirty="0" err="1">
                <a:latin typeface="Andale Mono"/>
                <a:cs typeface="Andale Mono"/>
              </a:rPr>
              <a:t>preEscapedText</a:t>
            </a:r>
            <a:r>
              <a:rPr lang="en-AU" sz="1800" dirty="0">
                <a:latin typeface="Andale Mono"/>
                <a:cs typeface="Andale Mono"/>
              </a:rPr>
              <a:t> . pack) "\" </a:t>
            </a:r>
            <a:r>
              <a:rPr lang="en-AU" sz="1800" dirty="0" err="1">
                <a:latin typeface="Andale Mono"/>
                <a:cs typeface="Andale Mono"/>
              </a:rPr>
              <a:t>enctype</a:t>
            </a:r>
            <a:r>
              <a:rPr lang="en-AU" sz="1800" dirty="0">
                <a:latin typeface="Andale Mono"/>
                <a:cs typeface="Andale Mono"/>
              </a:rPr>
              <a:t>=\""</a:t>
            </a:r>
          </a:p>
          <a:p>
            <a:pPr marL="0" indent="0">
              <a:buNone/>
            </a:pPr>
            <a:r>
              <a:rPr lang="en-AU" sz="1800" dirty="0">
                <a:latin typeface="Andale Mono"/>
                <a:cs typeface="Andale Mono"/>
              </a:rPr>
              <a:t>    </a:t>
            </a:r>
            <a:r>
              <a:rPr lang="en-AU" sz="1800" dirty="0" err="1">
                <a:latin typeface="Andale Mono"/>
                <a:cs typeface="Andale Mono"/>
              </a:rPr>
              <a:t>toWidget</a:t>
            </a:r>
            <a:r>
              <a:rPr lang="en-AU" sz="1800" dirty="0">
                <a:latin typeface="Andale Mono"/>
                <a:cs typeface="Andale Mono"/>
              </a:rPr>
              <a:t> $ </a:t>
            </a:r>
            <a:r>
              <a:rPr lang="en-AU" sz="1800" dirty="0" err="1">
                <a:latin typeface="Andale Mono"/>
                <a:cs typeface="Andale Mono"/>
              </a:rPr>
              <a:t>toHtml</a:t>
            </a:r>
            <a:r>
              <a:rPr lang="en-AU" sz="1800" dirty="0">
                <a:latin typeface="Andale Mono"/>
                <a:cs typeface="Andale Mono"/>
              </a:rPr>
              <a:t> </a:t>
            </a:r>
            <a:r>
              <a:rPr lang="en-AU" sz="1800" dirty="0" err="1">
                <a:latin typeface="Andale Mono"/>
                <a:cs typeface="Andale Mono"/>
              </a:rPr>
              <a:t>encType</a:t>
            </a:r>
            <a:endParaRPr lang="en-AU" sz="18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AU" sz="1800" dirty="0">
                <a:latin typeface="Andale Mono"/>
                <a:cs typeface="Andale Mono"/>
              </a:rPr>
              <a:t>    </a:t>
            </a:r>
            <a:r>
              <a:rPr lang="en-AU" sz="1800" dirty="0" err="1">
                <a:latin typeface="Andale Mono"/>
                <a:cs typeface="Andale Mono"/>
              </a:rPr>
              <a:t>toWidget</a:t>
            </a:r>
            <a:r>
              <a:rPr lang="en-AU" sz="1800" dirty="0">
                <a:latin typeface="Andale Mono"/>
                <a:cs typeface="Andale Mono"/>
              </a:rPr>
              <a:t> $ (</a:t>
            </a:r>
            <a:r>
              <a:rPr lang="en-AU" sz="1800" dirty="0" err="1">
                <a:latin typeface="Andale Mono"/>
                <a:cs typeface="Andale Mono"/>
              </a:rPr>
              <a:t>preEscapedText</a:t>
            </a:r>
            <a:r>
              <a:rPr lang="en-AU" sz="1800" dirty="0">
                <a:latin typeface="Andale Mono"/>
                <a:cs typeface="Andale Mono"/>
              </a:rPr>
              <a:t> . pack) "\"&gt;"</a:t>
            </a:r>
          </a:p>
          <a:p>
            <a:pPr marL="0" indent="0">
              <a:buNone/>
            </a:pPr>
            <a:r>
              <a:rPr lang="en-AU" sz="1800" dirty="0">
                <a:latin typeface="Andale Mono"/>
                <a:cs typeface="Andale Mono"/>
              </a:rPr>
              <a:t>    </a:t>
            </a:r>
            <a:r>
              <a:rPr lang="en-AU" sz="1800" dirty="0" err="1">
                <a:latin typeface="Andale Mono"/>
                <a:cs typeface="Andale Mono"/>
              </a:rPr>
              <a:t>toWidget</a:t>
            </a:r>
            <a:r>
              <a:rPr lang="en-AU" sz="1800" dirty="0">
                <a:latin typeface="Andale Mono"/>
                <a:cs typeface="Andale Mono"/>
              </a:rPr>
              <a:t> widget</a:t>
            </a:r>
          </a:p>
          <a:p>
            <a:pPr marL="0" indent="0">
              <a:buNone/>
            </a:pPr>
            <a:r>
              <a:rPr lang="en-AU" sz="1800" dirty="0">
                <a:latin typeface="Andale Mono"/>
                <a:cs typeface="Andale Mono"/>
              </a:rPr>
              <a:t>    </a:t>
            </a:r>
            <a:r>
              <a:rPr lang="en-AU" sz="1800" dirty="0" err="1">
                <a:latin typeface="Andale Mono"/>
                <a:cs typeface="Andale Mono"/>
              </a:rPr>
              <a:t>toWidget</a:t>
            </a:r>
            <a:r>
              <a:rPr lang="en-AU" sz="1800" dirty="0">
                <a:latin typeface="Andale Mono"/>
                <a:cs typeface="Andale Mono"/>
              </a:rPr>
              <a:t> $ (</a:t>
            </a:r>
            <a:r>
              <a:rPr lang="en-AU" sz="1800" dirty="0" err="1">
                <a:latin typeface="Andale Mono"/>
                <a:cs typeface="Andale Mono"/>
              </a:rPr>
              <a:t>preEscapedText</a:t>
            </a:r>
            <a:r>
              <a:rPr lang="en-AU" sz="1800" dirty="0">
                <a:latin typeface="Andale Mono"/>
                <a:cs typeface="Andale Mono"/>
              </a:rPr>
              <a:t> . pack) </a:t>
            </a:r>
            <a:endParaRPr lang="en-AU" sz="18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AU" sz="1800" dirty="0">
                <a:latin typeface="Andale Mono"/>
                <a:cs typeface="Andale Mono"/>
              </a:rPr>
              <a:t> </a:t>
            </a:r>
            <a:r>
              <a:rPr lang="en-AU" sz="1800" dirty="0" smtClean="0">
                <a:latin typeface="Andale Mono"/>
                <a:cs typeface="Andale Mono"/>
              </a:rPr>
              <a:t>              "</a:t>
            </a:r>
            <a:r>
              <a:rPr lang="en-AU" sz="1800" dirty="0">
                <a:latin typeface="Andale Mono"/>
                <a:cs typeface="Andale Mono"/>
              </a:rPr>
              <a:t>&lt;input type=\"submit\"&gt;&lt;/form&gt;"</a:t>
            </a:r>
          </a:p>
          <a:p>
            <a:pPr marL="0" indent="0">
              <a:buNone/>
            </a:pPr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25351331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Widgets &amp; Handlers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58606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Quick exploration of the scaffolded project setup by “</a:t>
            </a:r>
            <a:r>
              <a:rPr lang="en-AU" dirty="0" err="1" smtClean="0"/>
              <a:t>yesod</a:t>
            </a:r>
            <a:r>
              <a:rPr lang="en-AU" dirty="0" smtClean="0"/>
              <a:t> </a:t>
            </a:r>
            <a:r>
              <a:rPr lang="en-AU" dirty="0" err="1" smtClean="0"/>
              <a:t>init</a:t>
            </a:r>
            <a:r>
              <a:rPr lang="en-AU" dirty="0" smtClean="0"/>
              <a:t>”, talking about the extra magic it brings to the table.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Yesod Scaffolding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723795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Lets jump into the </a:t>
            </a:r>
            <a:r>
              <a:rPr lang="en-AU" dirty="0" err="1" smtClean="0"/>
              <a:t>haskellers</a:t>
            </a:r>
            <a:r>
              <a:rPr lang="en-AU" dirty="0" smtClean="0"/>
              <a:t> codebase and break stuff!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Type-Safety Demo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535331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Conclusions &amp; Open Questions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085883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Conclusions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8869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Open Questions to Discuss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dirty="0" smtClean="0"/>
              <a:t>Type errors are sometimes tricky to figure out. Forces you to know about the innards of generated code, sometimes:</a:t>
            </a:r>
          </a:p>
          <a:p>
            <a:pPr lvl="1"/>
            <a:r>
              <a:rPr lang="en-AU" dirty="0" smtClean="0"/>
              <a:t>A necessary evil, and is worth it?</a:t>
            </a:r>
          </a:p>
          <a:p>
            <a:pPr lvl="1"/>
            <a:r>
              <a:rPr lang="en-AU" dirty="0" smtClean="0"/>
              <a:t>Better to write the boilerplate?</a:t>
            </a:r>
          </a:p>
          <a:p>
            <a:pPr lvl="1"/>
            <a:r>
              <a:rPr lang="en-AU" dirty="0" smtClean="0"/>
              <a:t>Better to avoid the types and headache?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220483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Open Questions to Discuss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dirty="0" smtClean="0"/>
              <a:t>All of your handlers – thus most of you code – are actually the IO monad in disguise. Didn’t us </a:t>
            </a:r>
            <a:r>
              <a:rPr lang="en-AU" dirty="0" err="1" smtClean="0"/>
              <a:t>Fpers</a:t>
            </a:r>
            <a:r>
              <a:rPr lang="en-AU" dirty="0" smtClean="0"/>
              <a:t> already learn that trying to compose things that do IO is hard and error prone?!?</a:t>
            </a:r>
          </a:p>
          <a:p>
            <a:pPr lvl="1"/>
            <a:r>
              <a:rPr lang="en-AU" dirty="0" err="1" smtClean="0"/>
              <a:t>Kinda</a:t>
            </a:r>
            <a:r>
              <a:rPr lang="en-AU" dirty="0" smtClean="0"/>
              <a:t> needed for </a:t>
            </a:r>
            <a:r>
              <a:rPr lang="en-AU" dirty="0" err="1" smtClean="0"/>
              <a:t>webdev</a:t>
            </a:r>
            <a:r>
              <a:rPr lang="en-AU" dirty="0" smtClean="0"/>
              <a:t> since there is so much IO. Widgets would be too awkward if you had to pass state into the composed widgets?</a:t>
            </a:r>
          </a:p>
          <a:p>
            <a:pPr lvl="1"/>
            <a:r>
              <a:rPr lang="en-AU" smtClean="0"/>
              <a:t>Is there </a:t>
            </a:r>
            <a:r>
              <a:rPr lang="en-AU" dirty="0" smtClean="0"/>
              <a:t>is a better way?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68801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Introduction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65045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Yesod: An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Pronounced </a:t>
            </a:r>
            <a:r>
              <a:rPr lang="en-US" dirty="0" err="1" smtClean="0"/>
              <a:t>yeh-soad</a:t>
            </a:r>
            <a:endParaRPr lang="en-US" dirty="0"/>
          </a:p>
          <a:p>
            <a:r>
              <a:rPr lang="en-US" dirty="0" smtClean="0"/>
              <a:t>Means ‘foundation’ in Hebrew</a:t>
            </a:r>
          </a:p>
          <a:p>
            <a:r>
              <a:rPr lang="en-US" dirty="0" smtClean="0"/>
              <a:t>Written in Haskell </a:t>
            </a:r>
            <a:r>
              <a:rPr lang="en-US" dirty="0" smtClean="0">
                <a:sym typeface="Wingdings"/>
              </a:rPr>
              <a:t></a:t>
            </a:r>
            <a:endParaRPr lang="en-US" dirty="0" smtClean="0"/>
          </a:p>
          <a:p>
            <a:r>
              <a:rPr lang="en-US" dirty="0" smtClean="0"/>
              <a:t>Created initially by Michael </a:t>
            </a:r>
            <a:r>
              <a:rPr lang="en-US" dirty="0" err="1" smtClean="0"/>
              <a:t>Snoyman</a:t>
            </a:r>
            <a:r>
              <a:rPr lang="en-US" dirty="0" smtClean="0"/>
              <a:t>, ~3 years ago</a:t>
            </a:r>
          </a:p>
          <a:p>
            <a:r>
              <a:rPr lang="en-US" dirty="0" smtClean="0"/>
              <a:t>Has since grown into 80 packages, has dozens of contributors and 1000s of commits. </a:t>
            </a:r>
          </a:p>
          <a:p>
            <a:r>
              <a:rPr lang="en-US" dirty="0" smtClean="0"/>
              <a:t>Recently hit 1.0 major version.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242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Yesod: core tenets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Type-safe</a:t>
            </a:r>
            <a:r>
              <a:rPr lang="en-US" dirty="0" smtClean="0"/>
              <a:t>: Encodes as much as is possible in the type system to catch common web development errors in the Haskell compiler. </a:t>
            </a:r>
          </a:p>
          <a:p>
            <a:r>
              <a:rPr lang="en-US" b="1" dirty="0" smtClean="0"/>
              <a:t>Concise</a:t>
            </a:r>
            <a:r>
              <a:rPr lang="en-US" dirty="0" smtClean="0"/>
              <a:t>: Utilizes template Haskell to reduce type boilerplate clutter from </a:t>
            </a:r>
            <a:r>
              <a:rPr lang="en-US" dirty="0"/>
              <a:t>Y</a:t>
            </a:r>
            <a:r>
              <a:rPr lang="en-US" dirty="0" smtClean="0"/>
              <a:t>esod applications.</a:t>
            </a:r>
          </a:p>
          <a:p>
            <a:r>
              <a:rPr lang="en-US" b="1" dirty="0" smtClean="0"/>
              <a:t>Composability</a:t>
            </a:r>
            <a:r>
              <a:rPr lang="en-US" dirty="0" smtClean="0"/>
              <a:t>: Has composable forms, DB queries and even composable web pages (widgets ). </a:t>
            </a:r>
          </a:p>
          <a:p>
            <a:r>
              <a:rPr lang="en-US" b="1" dirty="0" smtClean="0"/>
              <a:t>Unrestrictive</a:t>
            </a:r>
            <a:r>
              <a:rPr lang="en-US" dirty="0" smtClean="0"/>
              <a:t>: Is </a:t>
            </a:r>
            <a:r>
              <a:rPr lang="en-US" dirty="0"/>
              <a:t>collection of libraries that stays out of the way rather than a framework that confines development.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299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Webdev</a:t>
            </a:r>
            <a:r>
              <a:rPr lang="en-US" dirty="0" smtClean="0"/>
              <a:t> in a nutshell: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Resource identified / located by URI.</a:t>
            </a:r>
          </a:p>
          <a:p>
            <a:pPr lvl="1"/>
            <a:r>
              <a:rPr lang="en-US" dirty="0" smtClean="0"/>
              <a:t>Pieces of URI are dynamic and used by computations.</a:t>
            </a:r>
            <a:endParaRPr lang="en-US" dirty="0">
              <a:hlinkClick r:id="rId2"/>
            </a:endParaRPr>
          </a:p>
          <a:p>
            <a:pPr lvl="1"/>
            <a:r>
              <a:rPr lang="en-US" dirty="0" smtClean="0">
                <a:hlinkClick r:id="rId2"/>
              </a:rPr>
              <a:t>http://example.com/examples/1</a:t>
            </a:r>
            <a:r>
              <a:rPr lang="en-US" dirty="0" smtClean="0"/>
              <a:t> </a:t>
            </a:r>
          </a:p>
          <a:p>
            <a:r>
              <a:rPr lang="en-US" dirty="0" smtClean="0"/>
              <a:t>Method ( GET, POST, PUT, DELETE, etc. )</a:t>
            </a:r>
          </a:p>
          <a:p>
            <a:r>
              <a:rPr lang="en-US" dirty="0" smtClean="0"/>
              <a:t>Query Parameters </a:t>
            </a:r>
          </a:p>
          <a:p>
            <a:r>
              <a:rPr lang="en-US" dirty="0" err="1"/>
              <a:t>RequestBody</a:t>
            </a:r>
            <a:r>
              <a:rPr lang="en-US" dirty="0"/>
              <a:t> + Content-</a:t>
            </a:r>
            <a:r>
              <a:rPr lang="en-US" dirty="0" smtClean="0"/>
              <a:t>Type</a:t>
            </a:r>
          </a:p>
          <a:p>
            <a:r>
              <a:rPr lang="en-US" dirty="0" smtClean="0"/>
              <a:t>Client accepted output types</a:t>
            </a:r>
          </a:p>
          <a:p>
            <a:r>
              <a:rPr lang="en-US" dirty="0" smtClean="0"/>
              <a:t>Cookies</a:t>
            </a:r>
          </a:p>
        </p:txBody>
      </p:sp>
    </p:spTree>
    <p:extLst>
      <p:ext uri="{BB962C8B-B14F-4D97-AF65-F5344CB8AC3E}">
        <p14:creationId xmlns:p14="http://schemas.microsoft.com/office/powerpoint/2010/main" val="1302392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Webdev</a:t>
            </a:r>
            <a:r>
              <a:rPr lang="en-US" dirty="0" smtClean="0"/>
              <a:t> in a nutshell: do stuff!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Make a decision to do something based on input</a:t>
            </a:r>
          </a:p>
          <a:p>
            <a:pPr lvl="1"/>
            <a:r>
              <a:rPr lang="en-US" dirty="0" smtClean="0"/>
              <a:t>Load a static file from disk</a:t>
            </a:r>
          </a:p>
          <a:p>
            <a:pPr lvl="1"/>
            <a:r>
              <a:rPr lang="en-US" dirty="0" smtClean="0"/>
              <a:t>Load / Update / Delete something from a database. </a:t>
            </a:r>
          </a:p>
          <a:p>
            <a:pPr lvl="1"/>
            <a:r>
              <a:rPr lang="en-US" dirty="0" smtClean="0"/>
              <a:t>Fire the missiles</a:t>
            </a:r>
          </a:p>
          <a:p>
            <a:pPr lvl="1"/>
            <a:r>
              <a:rPr lang="en-US" dirty="0" smtClean="0"/>
              <a:t> ( most of the things that we want to do will be in IO )</a:t>
            </a:r>
          </a:p>
        </p:txBody>
      </p:sp>
    </p:spTree>
    <p:extLst>
      <p:ext uri="{BB962C8B-B14F-4D97-AF65-F5344CB8AC3E}">
        <p14:creationId xmlns:p14="http://schemas.microsoft.com/office/powerpoint/2010/main" val="2509979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Webdev</a:t>
            </a:r>
            <a:r>
              <a:rPr lang="en-US" dirty="0" smtClean="0"/>
              <a:t> in a nutshell: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1381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Code </a:t>
            </a:r>
          </a:p>
          <a:p>
            <a:pPr lvl="1"/>
            <a:r>
              <a:rPr lang="en-US" dirty="0" smtClean="0"/>
              <a:t>2xx yay, it worked!</a:t>
            </a:r>
          </a:p>
          <a:p>
            <a:pPr lvl="1"/>
            <a:r>
              <a:rPr lang="en-US" dirty="0"/>
              <a:t>3xx the princess is in another </a:t>
            </a:r>
            <a:r>
              <a:rPr lang="en-US" dirty="0" smtClean="0"/>
              <a:t>castle</a:t>
            </a:r>
          </a:p>
          <a:p>
            <a:pPr lvl="1"/>
            <a:r>
              <a:rPr lang="en-US" dirty="0" smtClean="0"/>
              <a:t>4xx </a:t>
            </a:r>
            <a:r>
              <a:rPr lang="en-US" dirty="0"/>
              <a:t>client </a:t>
            </a:r>
            <a:r>
              <a:rPr lang="en-US" dirty="0" smtClean="0"/>
              <a:t>error</a:t>
            </a:r>
            <a:endParaRPr lang="en-US" dirty="0"/>
          </a:p>
          <a:p>
            <a:pPr lvl="1"/>
            <a:r>
              <a:rPr lang="en-US" dirty="0" smtClean="0"/>
              <a:t>5xx </a:t>
            </a:r>
            <a:r>
              <a:rPr lang="en-US" dirty="0"/>
              <a:t>server </a:t>
            </a:r>
            <a:r>
              <a:rPr lang="en-US" dirty="0" smtClean="0"/>
              <a:t>error</a:t>
            </a:r>
          </a:p>
          <a:p>
            <a:r>
              <a:rPr lang="en-US" dirty="0" smtClean="0"/>
              <a:t>Response Body + Content Type</a:t>
            </a:r>
          </a:p>
          <a:p>
            <a:pPr lvl="1"/>
            <a:r>
              <a:rPr lang="en-US" dirty="0" smtClean="0"/>
              <a:t>Static file resource</a:t>
            </a:r>
          </a:p>
          <a:p>
            <a:pPr lvl="1"/>
            <a:r>
              <a:rPr lang="en-US" dirty="0" smtClean="0"/>
              <a:t>Use data to dynamically generate HTML / JSON / XML.</a:t>
            </a:r>
          </a:p>
          <a:p>
            <a:pPr lvl="2"/>
            <a:r>
              <a:rPr lang="en-US" dirty="0" smtClean="0"/>
              <a:t>More often than not, this will require generation of links to other resources.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260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2214</TotalTime>
  <Words>2190</Words>
  <Application>Microsoft Macintosh PowerPoint</Application>
  <PresentationFormat>On-screen Show (4:3)</PresentationFormat>
  <Paragraphs>318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Median</vt:lpstr>
      <vt:lpstr>Type-safe Web Development</vt:lpstr>
      <vt:lpstr>Talk overview</vt:lpstr>
      <vt:lpstr>Warning! Warning! Warning!</vt:lpstr>
      <vt:lpstr>Introduction</vt:lpstr>
      <vt:lpstr>Yesod: An Introduction</vt:lpstr>
      <vt:lpstr>Yesod: core tenets</vt:lpstr>
      <vt:lpstr>Webdev in a nutshell: input</vt:lpstr>
      <vt:lpstr>Webdev in a nutshell: do stuff!</vt:lpstr>
      <vt:lpstr>Webdev in a nutshell: output</vt:lpstr>
      <vt:lpstr>“Simple” Yesod</vt:lpstr>
      <vt:lpstr>Hello Yesod!</vt:lpstr>
      <vt:lpstr>Language Pragmas</vt:lpstr>
      <vt:lpstr>Imports</vt:lpstr>
      <vt:lpstr>Foundation Type</vt:lpstr>
      <vt:lpstr>mkYesod &amp; parseRoutes</vt:lpstr>
      <vt:lpstr>mkYesod &amp; parseRoutes (cont.)</vt:lpstr>
      <vt:lpstr>Parameterized greetings</vt:lpstr>
      <vt:lpstr>Parametized Greetings (generated code)</vt:lpstr>
      <vt:lpstr>Path Pieces</vt:lpstr>
      <vt:lpstr>A ‘complete’ app ( header ) </vt:lpstr>
      <vt:lpstr>A ‘complete’ app ( enter, persistent! )</vt:lpstr>
      <vt:lpstr>A ‘complete’ app ( routes )</vt:lpstr>
      <vt:lpstr>A ‘complete’ app ( form ) </vt:lpstr>
      <vt:lpstr>A ‘complete’ app ( get )</vt:lpstr>
      <vt:lpstr>A ‘complete’ app ( display form )</vt:lpstr>
      <vt:lpstr>A ‘complete’ app ( process form )</vt:lpstr>
      <vt:lpstr>A ‘complete’ app ( showing a note )</vt:lpstr>
      <vt:lpstr>A ‘complete’ app ( final bits )</vt:lpstr>
      <vt:lpstr>Expanded Whamlet QQ</vt:lpstr>
      <vt:lpstr>Expanded Whamlet ( Note List )</vt:lpstr>
      <vt:lpstr>Expanded Whamlet ( form )</vt:lpstr>
      <vt:lpstr>Widgets &amp; Handlers</vt:lpstr>
      <vt:lpstr>Yesod Scaffolding</vt:lpstr>
      <vt:lpstr>Type-Safety Demo </vt:lpstr>
      <vt:lpstr>Conclusions &amp; Open Questions</vt:lpstr>
      <vt:lpstr>Conclusions</vt:lpstr>
      <vt:lpstr>Open Questions to Discuss</vt:lpstr>
      <vt:lpstr>Open Questions to Discuss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Type-safe Web Development</dc:title>
  <dc:creator>Ben Kolera</dc:creator>
  <cp:lastModifiedBy>Ben Kolera</cp:lastModifiedBy>
  <cp:revision>59</cp:revision>
  <dcterms:created xsi:type="dcterms:W3CDTF">2012-06-11T02:15:30Z</dcterms:created>
  <dcterms:modified xsi:type="dcterms:W3CDTF">2012-06-13T01:08:27Z</dcterms:modified>
</cp:coreProperties>
</file>