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3" r:id="rId1"/>
    <p:sldMasterId id="2147483711" r:id="rId2"/>
  </p:sldMasterIdLst>
  <p:notesMasterIdLst>
    <p:notesMasterId r:id="rId31"/>
  </p:notesMasterIdLst>
  <p:sldIdLst>
    <p:sldId id="2752" r:id="rId3"/>
    <p:sldId id="259" r:id="rId4"/>
    <p:sldId id="278" r:id="rId5"/>
    <p:sldId id="276" r:id="rId6"/>
    <p:sldId id="261" r:id="rId7"/>
    <p:sldId id="262" r:id="rId8"/>
    <p:sldId id="263" r:id="rId9"/>
    <p:sldId id="264" r:id="rId10"/>
    <p:sldId id="265" r:id="rId11"/>
    <p:sldId id="277" r:id="rId12"/>
    <p:sldId id="266" r:id="rId13"/>
    <p:sldId id="267" r:id="rId14"/>
    <p:sldId id="268" r:id="rId15"/>
    <p:sldId id="269" r:id="rId16"/>
    <p:sldId id="3041" r:id="rId17"/>
    <p:sldId id="3042" r:id="rId18"/>
    <p:sldId id="271" r:id="rId19"/>
    <p:sldId id="272" r:id="rId20"/>
    <p:sldId id="273" r:id="rId21"/>
    <p:sldId id="279" r:id="rId22"/>
    <p:sldId id="280" r:id="rId23"/>
    <p:sldId id="284" r:id="rId24"/>
    <p:sldId id="283" r:id="rId25"/>
    <p:sldId id="282" r:id="rId26"/>
    <p:sldId id="285" r:id="rId27"/>
    <p:sldId id="274" r:id="rId28"/>
    <p:sldId id="3031"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6FD7CD-90A2-8F47-BD91-19C1CF3AF0B8}">
          <p14:sldIdLst>
            <p14:sldId id="2752"/>
            <p14:sldId id="259"/>
            <p14:sldId id="278"/>
            <p14:sldId id="276"/>
            <p14:sldId id="261"/>
            <p14:sldId id="262"/>
            <p14:sldId id="263"/>
            <p14:sldId id="264"/>
            <p14:sldId id="265"/>
            <p14:sldId id="277"/>
            <p14:sldId id="266"/>
            <p14:sldId id="267"/>
            <p14:sldId id="268"/>
            <p14:sldId id="269"/>
            <p14:sldId id="3041"/>
            <p14:sldId id="3042"/>
            <p14:sldId id="271"/>
            <p14:sldId id="272"/>
            <p14:sldId id="273"/>
            <p14:sldId id="279"/>
            <p14:sldId id="280"/>
            <p14:sldId id="284"/>
            <p14:sldId id="283"/>
            <p14:sldId id="282"/>
            <p14:sldId id="285"/>
            <p14:sldId id="274"/>
            <p14:sldId id="303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77"/>
    <p:restoredTop sz="83921" autoAdjust="0"/>
  </p:normalViewPr>
  <p:slideViewPr>
    <p:cSldViewPr snapToGrid="0" snapToObjects="1">
      <p:cViewPr varScale="1">
        <p:scale>
          <a:sx n="124" d="100"/>
          <a:sy n="124" d="100"/>
        </p:scale>
        <p:origin x="200" y="376"/>
      </p:cViewPr>
      <p:guideLst/>
    </p:cSldViewPr>
  </p:slideViewPr>
  <p:notesTextViewPr>
    <p:cViewPr>
      <p:scale>
        <a:sx n="1" d="1"/>
        <a:sy n="1" d="1"/>
      </p:scale>
      <p:origin x="0" y="0"/>
    </p:cViewPr>
  </p:notesTextViewPr>
  <p:sorterViewPr>
    <p:cViewPr>
      <p:scale>
        <a:sx n="169" d="100"/>
        <a:sy n="16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06CEC-2AF3-D546-9085-A9255C1D28A8}"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3711C705-7A47-E74A-B279-AD783FE33F7F}">
      <dgm:prSet phldrT="[Text]"/>
      <dgm:spPr/>
      <dgm:t>
        <a:bodyPr/>
        <a:lstStyle/>
        <a:p>
          <a:r>
            <a:rPr lang="en-US" dirty="0"/>
            <a:t>Normal Science</a:t>
          </a:r>
        </a:p>
      </dgm:t>
    </dgm:pt>
    <dgm:pt modelId="{889FA6FD-E77B-824D-B59A-3B79F5CA62F0}" type="parTrans" cxnId="{6137043D-3A41-0E47-B7C5-1CDBCA479EDC}">
      <dgm:prSet/>
      <dgm:spPr/>
      <dgm:t>
        <a:bodyPr/>
        <a:lstStyle/>
        <a:p>
          <a:endParaRPr lang="en-US"/>
        </a:p>
      </dgm:t>
    </dgm:pt>
    <dgm:pt modelId="{23A34ECF-28EC-DC49-B448-CD162D0AF309}" type="sibTrans" cxnId="{6137043D-3A41-0E47-B7C5-1CDBCA479EDC}">
      <dgm:prSet/>
      <dgm:spPr>
        <a:solidFill>
          <a:srgbClr val="0070C0"/>
        </a:solidFill>
      </dgm:spPr>
      <dgm:t>
        <a:bodyPr/>
        <a:lstStyle/>
        <a:p>
          <a:endParaRPr lang="en-US"/>
        </a:p>
      </dgm:t>
    </dgm:pt>
    <dgm:pt modelId="{3E932FF7-0803-174F-B13B-4E932F839D61}">
      <dgm:prSet phldrT="[Text]"/>
      <dgm:spPr/>
      <dgm:t>
        <a:bodyPr/>
        <a:lstStyle/>
        <a:p>
          <a:r>
            <a:rPr lang="en-US" dirty="0"/>
            <a:t>Model </a:t>
          </a:r>
        </a:p>
        <a:p>
          <a:r>
            <a:rPr lang="en-US" dirty="0"/>
            <a:t>Drift</a:t>
          </a:r>
        </a:p>
      </dgm:t>
    </dgm:pt>
    <dgm:pt modelId="{91743D6E-421A-CA44-A2B2-34334DE337C1}" type="parTrans" cxnId="{7F1C6044-B897-C54B-979E-6DF1AA7E22DB}">
      <dgm:prSet/>
      <dgm:spPr/>
      <dgm:t>
        <a:bodyPr/>
        <a:lstStyle/>
        <a:p>
          <a:endParaRPr lang="en-US"/>
        </a:p>
      </dgm:t>
    </dgm:pt>
    <dgm:pt modelId="{56D1DBCC-BF94-904F-97B0-A663E9E8B3BD}" type="sibTrans" cxnId="{7F1C6044-B897-C54B-979E-6DF1AA7E22DB}">
      <dgm:prSet/>
      <dgm:spPr>
        <a:solidFill>
          <a:srgbClr val="0070C0"/>
        </a:solidFill>
      </dgm:spPr>
      <dgm:t>
        <a:bodyPr/>
        <a:lstStyle/>
        <a:p>
          <a:endParaRPr lang="en-US"/>
        </a:p>
      </dgm:t>
    </dgm:pt>
    <dgm:pt modelId="{0F4789E6-7CAF-3847-B886-243438406906}">
      <dgm:prSet phldrT="[Text]"/>
      <dgm:spPr/>
      <dgm:t>
        <a:bodyPr/>
        <a:lstStyle/>
        <a:p>
          <a:r>
            <a:rPr lang="en-US" dirty="0"/>
            <a:t>Model Crisis</a:t>
          </a:r>
        </a:p>
      </dgm:t>
    </dgm:pt>
    <dgm:pt modelId="{E25790A8-B8CD-2A4B-AAE3-F6844E32B529}" type="parTrans" cxnId="{7590C3D5-E3C8-084E-96E7-3428589077C5}">
      <dgm:prSet/>
      <dgm:spPr/>
      <dgm:t>
        <a:bodyPr/>
        <a:lstStyle/>
        <a:p>
          <a:endParaRPr lang="en-US"/>
        </a:p>
      </dgm:t>
    </dgm:pt>
    <dgm:pt modelId="{5226A3A3-70A9-E346-8A13-19FD7605E25E}" type="sibTrans" cxnId="{7590C3D5-E3C8-084E-96E7-3428589077C5}">
      <dgm:prSet/>
      <dgm:spPr>
        <a:solidFill>
          <a:srgbClr val="0070C0"/>
        </a:solidFill>
      </dgm:spPr>
      <dgm:t>
        <a:bodyPr/>
        <a:lstStyle/>
        <a:p>
          <a:endParaRPr lang="en-US"/>
        </a:p>
      </dgm:t>
    </dgm:pt>
    <dgm:pt modelId="{C96AE666-6B7B-2243-831B-F972694786EC}">
      <dgm:prSet phldrT="[Text]"/>
      <dgm:spPr/>
      <dgm:t>
        <a:bodyPr/>
        <a:lstStyle/>
        <a:p>
          <a:r>
            <a:rPr lang="en-US" dirty="0"/>
            <a:t>Model Revolution</a:t>
          </a:r>
        </a:p>
      </dgm:t>
    </dgm:pt>
    <dgm:pt modelId="{95DCCD1F-B369-854B-88E9-0F724CFADAB2}" type="parTrans" cxnId="{E22F849E-58DE-4E48-A3F3-D49977342050}">
      <dgm:prSet/>
      <dgm:spPr/>
      <dgm:t>
        <a:bodyPr/>
        <a:lstStyle/>
        <a:p>
          <a:endParaRPr lang="en-US"/>
        </a:p>
      </dgm:t>
    </dgm:pt>
    <dgm:pt modelId="{216DFF57-C637-3D47-8627-11845A79015E}" type="sibTrans" cxnId="{E22F849E-58DE-4E48-A3F3-D49977342050}">
      <dgm:prSet/>
      <dgm:spPr>
        <a:solidFill>
          <a:srgbClr val="0070C0"/>
        </a:solidFill>
      </dgm:spPr>
      <dgm:t>
        <a:bodyPr/>
        <a:lstStyle/>
        <a:p>
          <a:endParaRPr lang="en-US"/>
        </a:p>
      </dgm:t>
    </dgm:pt>
    <dgm:pt modelId="{1F716C1F-6396-6F4D-B456-ACB64C969FAE}">
      <dgm:prSet phldrT="[Text]"/>
      <dgm:spPr/>
      <dgm:t>
        <a:bodyPr/>
        <a:lstStyle/>
        <a:p>
          <a:r>
            <a:rPr lang="en-US" b="1" dirty="0">
              <a:solidFill>
                <a:srgbClr val="FF0000"/>
              </a:solidFill>
            </a:rPr>
            <a:t>Paradigm</a:t>
          </a:r>
        </a:p>
        <a:p>
          <a:r>
            <a:rPr lang="en-US" dirty="0"/>
            <a:t>Change</a:t>
          </a:r>
        </a:p>
      </dgm:t>
    </dgm:pt>
    <dgm:pt modelId="{BDCFA276-CDEB-5C4C-8555-67EA554BAA1A}" type="parTrans" cxnId="{16146386-3318-BB42-BDE2-4BA0FE4AB9EE}">
      <dgm:prSet/>
      <dgm:spPr/>
      <dgm:t>
        <a:bodyPr/>
        <a:lstStyle/>
        <a:p>
          <a:endParaRPr lang="en-US"/>
        </a:p>
      </dgm:t>
    </dgm:pt>
    <dgm:pt modelId="{F4CB4480-7E7D-8745-969A-B747186AD670}" type="sibTrans" cxnId="{16146386-3318-BB42-BDE2-4BA0FE4AB9EE}">
      <dgm:prSet/>
      <dgm:spPr>
        <a:solidFill>
          <a:srgbClr val="0070C0"/>
        </a:solidFill>
      </dgm:spPr>
      <dgm:t>
        <a:bodyPr/>
        <a:lstStyle/>
        <a:p>
          <a:endParaRPr lang="en-US"/>
        </a:p>
      </dgm:t>
    </dgm:pt>
    <dgm:pt modelId="{0AD5A17E-543B-404A-ACEA-A91D4DDCF1E3}" type="pres">
      <dgm:prSet presAssocID="{55306CEC-2AF3-D546-9085-A9255C1D28A8}" presName="cycle" presStyleCnt="0">
        <dgm:presLayoutVars>
          <dgm:dir/>
          <dgm:resizeHandles val="exact"/>
        </dgm:presLayoutVars>
      </dgm:prSet>
      <dgm:spPr/>
    </dgm:pt>
    <dgm:pt modelId="{43E623AD-788C-4D43-BEBB-E0B1F1CE3AE3}" type="pres">
      <dgm:prSet presAssocID="{3711C705-7A47-E74A-B279-AD783FE33F7F}" presName="dummy" presStyleCnt="0"/>
      <dgm:spPr/>
    </dgm:pt>
    <dgm:pt modelId="{9ACDD540-658B-1F4B-9128-BBD97C21052D}" type="pres">
      <dgm:prSet presAssocID="{3711C705-7A47-E74A-B279-AD783FE33F7F}" presName="node" presStyleLbl="revTx" presStyleIdx="0" presStyleCnt="5">
        <dgm:presLayoutVars>
          <dgm:bulletEnabled val="1"/>
        </dgm:presLayoutVars>
      </dgm:prSet>
      <dgm:spPr/>
    </dgm:pt>
    <dgm:pt modelId="{C3A2FB52-DAE4-1342-973F-1F1A9B44189F}" type="pres">
      <dgm:prSet presAssocID="{23A34ECF-28EC-DC49-B448-CD162D0AF309}" presName="sibTrans" presStyleLbl="node1" presStyleIdx="0" presStyleCnt="5"/>
      <dgm:spPr/>
    </dgm:pt>
    <dgm:pt modelId="{6DB58FB9-0ED5-EF4D-902F-C4DD7663D933}" type="pres">
      <dgm:prSet presAssocID="{3E932FF7-0803-174F-B13B-4E932F839D61}" presName="dummy" presStyleCnt="0"/>
      <dgm:spPr/>
    </dgm:pt>
    <dgm:pt modelId="{1BD312BE-9660-0446-89A5-739A7ECD8333}" type="pres">
      <dgm:prSet presAssocID="{3E932FF7-0803-174F-B13B-4E932F839D61}" presName="node" presStyleLbl="revTx" presStyleIdx="1" presStyleCnt="5">
        <dgm:presLayoutVars>
          <dgm:bulletEnabled val="1"/>
        </dgm:presLayoutVars>
      </dgm:prSet>
      <dgm:spPr/>
    </dgm:pt>
    <dgm:pt modelId="{43E86D08-C1F7-E644-8F62-6252305C9975}" type="pres">
      <dgm:prSet presAssocID="{56D1DBCC-BF94-904F-97B0-A663E9E8B3BD}" presName="sibTrans" presStyleLbl="node1" presStyleIdx="1" presStyleCnt="5"/>
      <dgm:spPr/>
    </dgm:pt>
    <dgm:pt modelId="{A3041932-0B6D-7B4B-910F-1604FC8F5FB9}" type="pres">
      <dgm:prSet presAssocID="{0F4789E6-7CAF-3847-B886-243438406906}" presName="dummy" presStyleCnt="0"/>
      <dgm:spPr/>
    </dgm:pt>
    <dgm:pt modelId="{72205650-2408-0A4C-98FA-7B09AD159B06}" type="pres">
      <dgm:prSet presAssocID="{0F4789E6-7CAF-3847-B886-243438406906}" presName="node" presStyleLbl="revTx" presStyleIdx="2" presStyleCnt="5">
        <dgm:presLayoutVars>
          <dgm:bulletEnabled val="1"/>
        </dgm:presLayoutVars>
      </dgm:prSet>
      <dgm:spPr/>
    </dgm:pt>
    <dgm:pt modelId="{31E129FE-E5D5-FB46-BD01-1F01A59E0FE8}" type="pres">
      <dgm:prSet presAssocID="{5226A3A3-70A9-E346-8A13-19FD7605E25E}" presName="sibTrans" presStyleLbl="node1" presStyleIdx="2" presStyleCnt="5"/>
      <dgm:spPr/>
    </dgm:pt>
    <dgm:pt modelId="{52EF4F4A-FE89-7147-B669-77715F875942}" type="pres">
      <dgm:prSet presAssocID="{C96AE666-6B7B-2243-831B-F972694786EC}" presName="dummy" presStyleCnt="0"/>
      <dgm:spPr/>
    </dgm:pt>
    <dgm:pt modelId="{CD36CC79-C2DC-F64E-AC2E-820ADE7C7E49}" type="pres">
      <dgm:prSet presAssocID="{C96AE666-6B7B-2243-831B-F972694786EC}" presName="node" presStyleLbl="revTx" presStyleIdx="3" presStyleCnt="5">
        <dgm:presLayoutVars>
          <dgm:bulletEnabled val="1"/>
        </dgm:presLayoutVars>
      </dgm:prSet>
      <dgm:spPr/>
    </dgm:pt>
    <dgm:pt modelId="{5B9DFB95-D16C-764A-A5DB-81AC099630B9}" type="pres">
      <dgm:prSet presAssocID="{216DFF57-C637-3D47-8627-11845A79015E}" presName="sibTrans" presStyleLbl="node1" presStyleIdx="3" presStyleCnt="5"/>
      <dgm:spPr/>
    </dgm:pt>
    <dgm:pt modelId="{25109F8F-B668-9F46-A4B9-848C6C1D2851}" type="pres">
      <dgm:prSet presAssocID="{1F716C1F-6396-6F4D-B456-ACB64C969FAE}" presName="dummy" presStyleCnt="0"/>
      <dgm:spPr/>
    </dgm:pt>
    <dgm:pt modelId="{88F273A7-6B9F-6C46-9447-E233F44A0364}" type="pres">
      <dgm:prSet presAssocID="{1F716C1F-6396-6F4D-B456-ACB64C969FAE}" presName="node" presStyleLbl="revTx" presStyleIdx="4" presStyleCnt="5">
        <dgm:presLayoutVars>
          <dgm:bulletEnabled val="1"/>
        </dgm:presLayoutVars>
      </dgm:prSet>
      <dgm:spPr/>
    </dgm:pt>
    <dgm:pt modelId="{7605BA16-B350-D749-B40A-7CCE0102499D}" type="pres">
      <dgm:prSet presAssocID="{F4CB4480-7E7D-8745-969A-B747186AD670}" presName="sibTrans" presStyleLbl="node1" presStyleIdx="4" presStyleCnt="5"/>
      <dgm:spPr/>
    </dgm:pt>
  </dgm:ptLst>
  <dgm:cxnLst>
    <dgm:cxn modelId="{F2B63410-B548-594F-98A7-B52DD30FE127}" type="presOf" srcId="{0F4789E6-7CAF-3847-B886-243438406906}" destId="{72205650-2408-0A4C-98FA-7B09AD159B06}" srcOrd="0" destOrd="0" presId="urn:microsoft.com/office/officeart/2005/8/layout/cycle1"/>
    <dgm:cxn modelId="{8BA2062B-15F8-524C-BE15-171DB6411319}" type="presOf" srcId="{23A34ECF-28EC-DC49-B448-CD162D0AF309}" destId="{C3A2FB52-DAE4-1342-973F-1F1A9B44189F}" srcOrd="0" destOrd="0" presId="urn:microsoft.com/office/officeart/2005/8/layout/cycle1"/>
    <dgm:cxn modelId="{E3211E39-81F2-4444-95A6-3A23E3171DDB}" type="presOf" srcId="{C96AE666-6B7B-2243-831B-F972694786EC}" destId="{CD36CC79-C2DC-F64E-AC2E-820ADE7C7E49}" srcOrd="0" destOrd="0" presId="urn:microsoft.com/office/officeart/2005/8/layout/cycle1"/>
    <dgm:cxn modelId="{6137043D-3A41-0E47-B7C5-1CDBCA479EDC}" srcId="{55306CEC-2AF3-D546-9085-A9255C1D28A8}" destId="{3711C705-7A47-E74A-B279-AD783FE33F7F}" srcOrd="0" destOrd="0" parTransId="{889FA6FD-E77B-824D-B59A-3B79F5CA62F0}" sibTransId="{23A34ECF-28EC-DC49-B448-CD162D0AF309}"/>
    <dgm:cxn modelId="{0FDFC740-8D42-DE49-A963-9AAABF67F40C}" type="presOf" srcId="{3E932FF7-0803-174F-B13B-4E932F839D61}" destId="{1BD312BE-9660-0446-89A5-739A7ECD8333}" srcOrd="0" destOrd="0" presId="urn:microsoft.com/office/officeart/2005/8/layout/cycle1"/>
    <dgm:cxn modelId="{7F1C6044-B897-C54B-979E-6DF1AA7E22DB}" srcId="{55306CEC-2AF3-D546-9085-A9255C1D28A8}" destId="{3E932FF7-0803-174F-B13B-4E932F839D61}" srcOrd="1" destOrd="0" parTransId="{91743D6E-421A-CA44-A2B2-34334DE337C1}" sibTransId="{56D1DBCC-BF94-904F-97B0-A663E9E8B3BD}"/>
    <dgm:cxn modelId="{8BB8824A-6FBE-6F46-B41C-BD25ABBC420F}" type="presOf" srcId="{3711C705-7A47-E74A-B279-AD783FE33F7F}" destId="{9ACDD540-658B-1F4B-9128-BBD97C21052D}" srcOrd="0" destOrd="0" presId="urn:microsoft.com/office/officeart/2005/8/layout/cycle1"/>
    <dgm:cxn modelId="{08460152-BCC1-BF44-8353-1303B6132E87}" type="presOf" srcId="{56D1DBCC-BF94-904F-97B0-A663E9E8B3BD}" destId="{43E86D08-C1F7-E644-8F62-6252305C9975}" srcOrd="0" destOrd="0" presId="urn:microsoft.com/office/officeart/2005/8/layout/cycle1"/>
    <dgm:cxn modelId="{D68D4A54-C4FB-5949-8E0B-110A53FB7267}" type="presOf" srcId="{55306CEC-2AF3-D546-9085-A9255C1D28A8}" destId="{0AD5A17E-543B-404A-ACEA-A91D4DDCF1E3}" srcOrd="0" destOrd="0" presId="urn:microsoft.com/office/officeart/2005/8/layout/cycle1"/>
    <dgm:cxn modelId="{B7777968-7833-F441-91E0-4A1214CC2C2E}" type="presOf" srcId="{F4CB4480-7E7D-8745-969A-B747186AD670}" destId="{7605BA16-B350-D749-B40A-7CCE0102499D}" srcOrd="0" destOrd="0" presId="urn:microsoft.com/office/officeart/2005/8/layout/cycle1"/>
    <dgm:cxn modelId="{33F7CB6D-4110-2048-87C7-7078288A7352}" type="presOf" srcId="{5226A3A3-70A9-E346-8A13-19FD7605E25E}" destId="{31E129FE-E5D5-FB46-BD01-1F01A59E0FE8}" srcOrd="0" destOrd="0" presId="urn:microsoft.com/office/officeart/2005/8/layout/cycle1"/>
    <dgm:cxn modelId="{C1B39B6E-252F-A940-99C0-4BF69C10621A}" type="presOf" srcId="{1F716C1F-6396-6F4D-B456-ACB64C969FAE}" destId="{88F273A7-6B9F-6C46-9447-E233F44A0364}" srcOrd="0" destOrd="0" presId="urn:microsoft.com/office/officeart/2005/8/layout/cycle1"/>
    <dgm:cxn modelId="{16146386-3318-BB42-BDE2-4BA0FE4AB9EE}" srcId="{55306CEC-2AF3-D546-9085-A9255C1D28A8}" destId="{1F716C1F-6396-6F4D-B456-ACB64C969FAE}" srcOrd="4" destOrd="0" parTransId="{BDCFA276-CDEB-5C4C-8555-67EA554BAA1A}" sibTransId="{F4CB4480-7E7D-8745-969A-B747186AD670}"/>
    <dgm:cxn modelId="{E22F849E-58DE-4E48-A3F3-D49977342050}" srcId="{55306CEC-2AF3-D546-9085-A9255C1D28A8}" destId="{C96AE666-6B7B-2243-831B-F972694786EC}" srcOrd="3" destOrd="0" parTransId="{95DCCD1F-B369-854B-88E9-0F724CFADAB2}" sibTransId="{216DFF57-C637-3D47-8627-11845A79015E}"/>
    <dgm:cxn modelId="{9E736FA5-3629-794D-BC83-D4EA428AD6A9}" type="presOf" srcId="{216DFF57-C637-3D47-8627-11845A79015E}" destId="{5B9DFB95-D16C-764A-A5DB-81AC099630B9}" srcOrd="0" destOrd="0" presId="urn:microsoft.com/office/officeart/2005/8/layout/cycle1"/>
    <dgm:cxn modelId="{7590C3D5-E3C8-084E-96E7-3428589077C5}" srcId="{55306CEC-2AF3-D546-9085-A9255C1D28A8}" destId="{0F4789E6-7CAF-3847-B886-243438406906}" srcOrd="2" destOrd="0" parTransId="{E25790A8-B8CD-2A4B-AAE3-F6844E32B529}" sibTransId="{5226A3A3-70A9-E346-8A13-19FD7605E25E}"/>
    <dgm:cxn modelId="{6D108E25-CBB6-E444-BF93-6F9DB0F7CCA3}" type="presParOf" srcId="{0AD5A17E-543B-404A-ACEA-A91D4DDCF1E3}" destId="{43E623AD-788C-4D43-BEBB-E0B1F1CE3AE3}" srcOrd="0" destOrd="0" presId="urn:microsoft.com/office/officeart/2005/8/layout/cycle1"/>
    <dgm:cxn modelId="{EBCBB983-A544-6744-9064-939F55264FB0}" type="presParOf" srcId="{0AD5A17E-543B-404A-ACEA-A91D4DDCF1E3}" destId="{9ACDD540-658B-1F4B-9128-BBD97C21052D}" srcOrd="1" destOrd="0" presId="urn:microsoft.com/office/officeart/2005/8/layout/cycle1"/>
    <dgm:cxn modelId="{5887A8E3-CC31-064B-8D1E-CC5D92803BB8}" type="presParOf" srcId="{0AD5A17E-543B-404A-ACEA-A91D4DDCF1E3}" destId="{C3A2FB52-DAE4-1342-973F-1F1A9B44189F}" srcOrd="2" destOrd="0" presId="urn:microsoft.com/office/officeart/2005/8/layout/cycle1"/>
    <dgm:cxn modelId="{0FFDD408-392A-2248-B181-22EAE3E9718D}" type="presParOf" srcId="{0AD5A17E-543B-404A-ACEA-A91D4DDCF1E3}" destId="{6DB58FB9-0ED5-EF4D-902F-C4DD7663D933}" srcOrd="3" destOrd="0" presId="urn:microsoft.com/office/officeart/2005/8/layout/cycle1"/>
    <dgm:cxn modelId="{040AB88C-D95A-D247-A5F4-54AC5F0E1D05}" type="presParOf" srcId="{0AD5A17E-543B-404A-ACEA-A91D4DDCF1E3}" destId="{1BD312BE-9660-0446-89A5-739A7ECD8333}" srcOrd="4" destOrd="0" presId="urn:microsoft.com/office/officeart/2005/8/layout/cycle1"/>
    <dgm:cxn modelId="{1602308F-8BA2-1D47-B6F0-86433728833B}" type="presParOf" srcId="{0AD5A17E-543B-404A-ACEA-A91D4DDCF1E3}" destId="{43E86D08-C1F7-E644-8F62-6252305C9975}" srcOrd="5" destOrd="0" presId="urn:microsoft.com/office/officeart/2005/8/layout/cycle1"/>
    <dgm:cxn modelId="{B30060FE-B485-594F-9DE5-7C6456EB1A4A}" type="presParOf" srcId="{0AD5A17E-543B-404A-ACEA-A91D4DDCF1E3}" destId="{A3041932-0B6D-7B4B-910F-1604FC8F5FB9}" srcOrd="6" destOrd="0" presId="urn:microsoft.com/office/officeart/2005/8/layout/cycle1"/>
    <dgm:cxn modelId="{FC678A8F-DB05-DA47-B65F-54B9E32A4052}" type="presParOf" srcId="{0AD5A17E-543B-404A-ACEA-A91D4DDCF1E3}" destId="{72205650-2408-0A4C-98FA-7B09AD159B06}" srcOrd="7" destOrd="0" presId="urn:microsoft.com/office/officeart/2005/8/layout/cycle1"/>
    <dgm:cxn modelId="{0165FCB1-3662-8D43-A928-5BEB4A567BC2}" type="presParOf" srcId="{0AD5A17E-543B-404A-ACEA-A91D4DDCF1E3}" destId="{31E129FE-E5D5-FB46-BD01-1F01A59E0FE8}" srcOrd="8" destOrd="0" presId="urn:microsoft.com/office/officeart/2005/8/layout/cycle1"/>
    <dgm:cxn modelId="{BAA9B46E-C8A7-4741-A83A-75232C78F607}" type="presParOf" srcId="{0AD5A17E-543B-404A-ACEA-A91D4DDCF1E3}" destId="{52EF4F4A-FE89-7147-B669-77715F875942}" srcOrd="9" destOrd="0" presId="urn:microsoft.com/office/officeart/2005/8/layout/cycle1"/>
    <dgm:cxn modelId="{ADAABC7D-485E-7942-9284-313254F2F770}" type="presParOf" srcId="{0AD5A17E-543B-404A-ACEA-A91D4DDCF1E3}" destId="{CD36CC79-C2DC-F64E-AC2E-820ADE7C7E49}" srcOrd="10" destOrd="0" presId="urn:microsoft.com/office/officeart/2005/8/layout/cycle1"/>
    <dgm:cxn modelId="{E2D6A001-1493-A848-B354-83031816254D}" type="presParOf" srcId="{0AD5A17E-543B-404A-ACEA-A91D4DDCF1E3}" destId="{5B9DFB95-D16C-764A-A5DB-81AC099630B9}" srcOrd="11" destOrd="0" presId="urn:microsoft.com/office/officeart/2005/8/layout/cycle1"/>
    <dgm:cxn modelId="{CDFEEAE9-7569-CD45-B9CB-47FCD4752474}" type="presParOf" srcId="{0AD5A17E-543B-404A-ACEA-A91D4DDCF1E3}" destId="{25109F8F-B668-9F46-A4B9-848C6C1D2851}" srcOrd="12" destOrd="0" presId="urn:microsoft.com/office/officeart/2005/8/layout/cycle1"/>
    <dgm:cxn modelId="{616B292A-BDF6-F244-AE7C-4795335338EA}" type="presParOf" srcId="{0AD5A17E-543B-404A-ACEA-A91D4DDCF1E3}" destId="{88F273A7-6B9F-6C46-9447-E233F44A0364}" srcOrd="13" destOrd="0" presId="urn:microsoft.com/office/officeart/2005/8/layout/cycle1"/>
    <dgm:cxn modelId="{1B7A3E73-9EA1-B644-9D1C-44462567E127}" type="presParOf" srcId="{0AD5A17E-543B-404A-ACEA-A91D4DDCF1E3}" destId="{7605BA16-B350-D749-B40A-7CCE0102499D}" srcOrd="14"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DD540-658B-1F4B-9128-BBD97C21052D}">
      <dsp:nvSpPr>
        <dsp:cNvPr id="0" name=""/>
        <dsp:cNvSpPr/>
      </dsp:nvSpPr>
      <dsp:spPr>
        <a:xfrm>
          <a:off x="2375340" y="2024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Normal Science</a:t>
          </a:r>
        </a:p>
      </dsp:txBody>
      <dsp:txXfrm>
        <a:off x="2375340" y="20248"/>
        <a:ext cx="687302" cy="687302"/>
      </dsp:txXfrm>
    </dsp:sp>
    <dsp:sp modelId="{C3A2FB52-DAE4-1342-973F-1F1A9B44189F}">
      <dsp:nvSpPr>
        <dsp:cNvPr id="0" name=""/>
        <dsp:cNvSpPr/>
      </dsp:nvSpPr>
      <dsp:spPr>
        <a:xfrm>
          <a:off x="755641" y="14"/>
          <a:ext cx="2580566" cy="2580566"/>
        </a:xfrm>
        <a:prstGeom prst="circularArrow">
          <a:avLst>
            <a:gd name="adj1" fmla="val 5194"/>
            <a:gd name="adj2" fmla="val 335435"/>
            <a:gd name="adj3" fmla="val 21295191"/>
            <a:gd name="adj4" fmla="val 19764531"/>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312BE-9660-0446-89A5-739A7ECD8333}">
      <dsp:nvSpPr>
        <dsp:cNvPr id="0" name=""/>
        <dsp:cNvSpPr/>
      </dsp:nvSpPr>
      <dsp:spPr>
        <a:xfrm>
          <a:off x="2791318" y="130049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a:t>
          </a:r>
        </a:p>
        <a:p>
          <a:pPr marL="0" lvl="0" indent="0" algn="ctr" defTabSz="444500">
            <a:lnSpc>
              <a:spcPct val="90000"/>
            </a:lnSpc>
            <a:spcBef>
              <a:spcPct val="0"/>
            </a:spcBef>
            <a:spcAft>
              <a:spcPct val="35000"/>
            </a:spcAft>
            <a:buNone/>
          </a:pPr>
          <a:r>
            <a:rPr lang="en-US" sz="1000" kern="1200" dirty="0"/>
            <a:t>Drift</a:t>
          </a:r>
        </a:p>
      </dsp:txBody>
      <dsp:txXfrm>
        <a:off x="2791318" y="1300498"/>
        <a:ext cx="687302" cy="687302"/>
      </dsp:txXfrm>
    </dsp:sp>
    <dsp:sp modelId="{43E86D08-C1F7-E644-8F62-6252305C9975}">
      <dsp:nvSpPr>
        <dsp:cNvPr id="0" name=""/>
        <dsp:cNvSpPr/>
      </dsp:nvSpPr>
      <dsp:spPr>
        <a:xfrm>
          <a:off x="755641" y="14"/>
          <a:ext cx="2580566" cy="2580566"/>
        </a:xfrm>
        <a:prstGeom prst="circularArrow">
          <a:avLst>
            <a:gd name="adj1" fmla="val 5194"/>
            <a:gd name="adj2" fmla="val 335435"/>
            <a:gd name="adj3" fmla="val 4016718"/>
            <a:gd name="adj4" fmla="val 2251578"/>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05650-2408-0A4C-98FA-7B09AD159B06}">
      <dsp:nvSpPr>
        <dsp:cNvPr id="0" name=""/>
        <dsp:cNvSpPr/>
      </dsp:nvSpPr>
      <dsp:spPr>
        <a:xfrm>
          <a:off x="1702273" y="2091736"/>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Crisis</a:t>
          </a:r>
        </a:p>
      </dsp:txBody>
      <dsp:txXfrm>
        <a:off x="1702273" y="2091736"/>
        <a:ext cx="687302" cy="687302"/>
      </dsp:txXfrm>
    </dsp:sp>
    <dsp:sp modelId="{31E129FE-E5D5-FB46-BD01-1F01A59E0FE8}">
      <dsp:nvSpPr>
        <dsp:cNvPr id="0" name=""/>
        <dsp:cNvSpPr/>
      </dsp:nvSpPr>
      <dsp:spPr>
        <a:xfrm>
          <a:off x="755641" y="14"/>
          <a:ext cx="2580566" cy="2580566"/>
        </a:xfrm>
        <a:prstGeom prst="circularArrow">
          <a:avLst>
            <a:gd name="adj1" fmla="val 5194"/>
            <a:gd name="adj2" fmla="val 335435"/>
            <a:gd name="adj3" fmla="val 8212987"/>
            <a:gd name="adj4" fmla="val 6447847"/>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36CC79-C2DC-F64E-AC2E-820ADE7C7E49}">
      <dsp:nvSpPr>
        <dsp:cNvPr id="0" name=""/>
        <dsp:cNvSpPr/>
      </dsp:nvSpPr>
      <dsp:spPr>
        <a:xfrm>
          <a:off x="613227" y="130049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Revolution</a:t>
          </a:r>
        </a:p>
      </dsp:txBody>
      <dsp:txXfrm>
        <a:off x="613227" y="1300498"/>
        <a:ext cx="687302" cy="687302"/>
      </dsp:txXfrm>
    </dsp:sp>
    <dsp:sp modelId="{5B9DFB95-D16C-764A-A5DB-81AC099630B9}">
      <dsp:nvSpPr>
        <dsp:cNvPr id="0" name=""/>
        <dsp:cNvSpPr/>
      </dsp:nvSpPr>
      <dsp:spPr>
        <a:xfrm>
          <a:off x="755641" y="14"/>
          <a:ext cx="2580566" cy="2580566"/>
        </a:xfrm>
        <a:prstGeom prst="circularArrow">
          <a:avLst>
            <a:gd name="adj1" fmla="val 5194"/>
            <a:gd name="adj2" fmla="val 335435"/>
            <a:gd name="adj3" fmla="val 12300034"/>
            <a:gd name="adj4" fmla="val 10769375"/>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273A7-6B9F-6C46-9447-E233F44A0364}">
      <dsp:nvSpPr>
        <dsp:cNvPr id="0" name=""/>
        <dsp:cNvSpPr/>
      </dsp:nvSpPr>
      <dsp:spPr>
        <a:xfrm>
          <a:off x="1029205" y="20248"/>
          <a:ext cx="687302" cy="68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rgbClr val="FF0000"/>
              </a:solidFill>
            </a:rPr>
            <a:t>Paradigm</a:t>
          </a:r>
        </a:p>
        <a:p>
          <a:pPr marL="0" lvl="0" indent="0" algn="ctr" defTabSz="444500">
            <a:lnSpc>
              <a:spcPct val="90000"/>
            </a:lnSpc>
            <a:spcBef>
              <a:spcPct val="0"/>
            </a:spcBef>
            <a:spcAft>
              <a:spcPct val="35000"/>
            </a:spcAft>
            <a:buNone/>
          </a:pPr>
          <a:r>
            <a:rPr lang="en-US" sz="1000" kern="1200" dirty="0"/>
            <a:t>Change</a:t>
          </a:r>
        </a:p>
      </dsp:txBody>
      <dsp:txXfrm>
        <a:off x="1029205" y="20248"/>
        <a:ext cx="687302" cy="687302"/>
      </dsp:txXfrm>
    </dsp:sp>
    <dsp:sp modelId="{7605BA16-B350-D749-B40A-7CCE0102499D}">
      <dsp:nvSpPr>
        <dsp:cNvPr id="0" name=""/>
        <dsp:cNvSpPr/>
      </dsp:nvSpPr>
      <dsp:spPr>
        <a:xfrm>
          <a:off x="755641" y="14"/>
          <a:ext cx="2580566" cy="2580566"/>
        </a:xfrm>
        <a:prstGeom prst="circularArrow">
          <a:avLst>
            <a:gd name="adj1" fmla="val 5194"/>
            <a:gd name="adj2" fmla="val 335435"/>
            <a:gd name="adj3" fmla="val 16867700"/>
            <a:gd name="adj4" fmla="val 15196865"/>
            <a:gd name="adj5" fmla="val 6059"/>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1DE9D-D302-6A42-B403-FC6A9B876A26}" type="datetimeFigureOut">
              <a:rPr lang="en-US" smtClean="0"/>
              <a:t>11/17/20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4D98E-41F1-674D-B398-2AC8E66178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06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9B6969-A9F3-4643-83FF-4A949162739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C5B6C6F-C00D-2C4B-AEF6-18A787070872}"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10</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9874" name="Rectangle 2">
            <a:extLst>
              <a:ext uri="{FF2B5EF4-FFF2-40B4-BE49-F238E27FC236}">
                <a16:creationId xmlns:a16="http://schemas.microsoft.com/office/drawing/2014/main" id="{16D711CC-EF91-3248-A36B-69F9BC7C73A4}"/>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2F16E158-820D-D24B-8549-19B9B7DF42B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956303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02B8B8-0C6A-034B-9E07-64AC946B5E45}"/>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C313935-4C1B-884A-8D31-7DE1A14387B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11</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2226" name="Rectangle 2">
            <a:extLst>
              <a:ext uri="{FF2B5EF4-FFF2-40B4-BE49-F238E27FC236}">
                <a16:creationId xmlns:a16="http://schemas.microsoft.com/office/drawing/2014/main" id="{3A8E46EF-A8E8-E542-8973-7F11F3A9F7FC}"/>
              </a:ext>
            </a:extLst>
          </p:cNvPr>
          <p:cNvSpPr>
            <a:spLocks noGrp="1" noRot="1" noChangeAspect="1" noChangeArrowheads="1" noTextEdit="1"/>
          </p:cNvSpPr>
          <p:nvPr>
            <p:ph type="sldImg"/>
          </p:nvPr>
        </p:nvSpPr>
        <p:spPr>
          <a:ln/>
        </p:spPr>
      </p:sp>
      <p:sp>
        <p:nvSpPr>
          <p:cNvPr id="692227" name="Rectangle 3">
            <a:extLst>
              <a:ext uri="{FF2B5EF4-FFF2-40B4-BE49-F238E27FC236}">
                <a16:creationId xmlns:a16="http://schemas.microsoft.com/office/drawing/2014/main" id="{58A80A8A-5B5D-7848-8A64-49377E61077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724240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4437A4F-5756-8F42-8CF4-FD66E7758E68}"/>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EDED213-FD6A-164C-9CE5-EA44F27CF14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4274" name="Rectangle 2">
            <a:extLst>
              <a:ext uri="{FF2B5EF4-FFF2-40B4-BE49-F238E27FC236}">
                <a16:creationId xmlns:a16="http://schemas.microsoft.com/office/drawing/2014/main" id="{2337C0C5-7E63-2D4E-8E7C-76115767C8B5}"/>
              </a:ext>
            </a:extLst>
          </p:cNvPr>
          <p:cNvSpPr>
            <a:spLocks noGrp="1" noRot="1" noChangeAspect="1" noChangeArrowheads="1" noTextEdit="1"/>
          </p:cNvSpPr>
          <p:nvPr>
            <p:ph type="sldImg"/>
          </p:nvPr>
        </p:nvSpPr>
        <p:spPr>
          <a:ln/>
        </p:spPr>
      </p:sp>
      <p:sp>
        <p:nvSpPr>
          <p:cNvPr id="694275" name="Rectangle 3">
            <a:extLst>
              <a:ext uri="{FF2B5EF4-FFF2-40B4-BE49-F238E27FC236}">
                <a16:creationId xmlns:a16="http://schemas.microsoft.com/office/drawing/2014/main" id="{A848BB1D-9BEC-4347-88E0-2ABC9302352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72172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F61621-112F-F844-81AA-44EF48D25C6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6F36BFA-F427-9B4B-9EEA-151373A6A21B}"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6322" name="Rectangle 2">
            <a:extLst>
              <a:ext uri="{FF2B5EF4-FFF2-40B4-BE49-F238E27FC236}">
                <a16:creationId xmlns:a16="http://schemas.microsoft.com/office/drawing/2014/main" id="{B77C48EC-9F8D-A247-AC85-11E12979ACD4}"/>
              </a:ext>
            </a:extLst>
          </p:cNvPr>
          <p:cNvSpPr>
            <a:spLocks noGrp="1" noRot="1" noChangeAspect="1" noChangeArrowheads="1" noTextEdit="1"/>
          </p:cNvSpPr>
          <p:nvPr>
            <p:ph type="sldImg"/>
          </p:nvPr>
        </p:nvSpPr>
        <p:spPr>
          <a:ln/>
        </p:spPr>
      </p:sp>
      <p:sp>
        <p:nvSpPr>
          <p:cNvPr id="696323" name="Rectangle 3">
            <a:extLst>
              <a:ext uri="{FF2B5EF4-FFF2-40B4-BE49-F238E27FC236}">
                <a16:creationId xmlns:a16="http://schemas.microsoft.com/office/drawing/2014/main" id="{54952C21-A08D-6F4F-BBD9-FE1C6E537F8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49332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F37544F1-3DA8-B14F-A21C-F6C99FDDF92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EA63B843-1736-6149-97CF-4B188F6F09B8}"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8370" name="Rectangle 2">
            <a:extLst>
              <a:ext uri="{FF2B5EF4-FFF2-40B4-BE49-F238E27FC236}">
                <a16:creationId xmlns:a16="http://schemas.microsoft.com/office/drawing/2014/main" id="{8C2203BB-F4D2-564B-B578-EBC62DA798F6}"/>
              </a:ext>
            </a:extLst>
          </p:cNvPr>
          <p:cNvSpPr>
            <a:spLocks noGrp="1" noRot="1" noChangeAspect="1" noChangeArrowheads="1" noTextEdit="1"/>
          </p:cNvSpPr>
          <p:nvPr>
            <p:ph type="sldImg"/>
          </p:nvPr>
        </p:nvSpPr>
        <p:spPr>
          <a:ln/>
        </p:spPr>
      </p:sp>
      <p:sp>
        <p:nvSpPr>
          <p:cNvPr id="698371" name="Rectangle 3">
            <a:extLst>
              <a:ext uri="{FF2B5EF4-FFF2-40B4-BE49-F238E27FC236}">
                <a16:creationId xmlns:a16="http://schemas.microsoft.com/office/drawing/2014/main" id="{3A6DD5B9-1896-BC4A-A8AC-165E0CC01E7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616690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A39C624-C327-0F44-ADC5-06F375DC9A9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361884C-C3CE-704E-922F-E03153FD2D6C}"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17</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2466" name="Rectangle 2">
            <a:extLst>
              <a:ext uri="{FF2B5EF4-FFF2-40B4-BE49-F238E27FC236}">
                <a16:creationId xmlns:a16="http://schemas.microsoft.com/office/drawing/2014/main" id="{5DC6FBB5-F527-1A4B-8FD2-80209BD0B9FF}"/>
              </a:ext>
            </a:extLst>
          </p:cNvPr>
          <p:cNvSpPr>
            <a:spLocks noGrp="1" noRot="1" noChangeAspect="1" noChangeArrowheads="1" noTextEdit="1"/>
          </p:cNvSpPr>
          <p:nvPr>
            <p:ph type="sldImg"/>
          </p:nvPr>
        </p:nvSpPr>
        <p:spPr>
          <a:ln/>
        </p:spPr>
      </p:sp>
      <p:sp>
        <p:nvSpPr>
          <p:cNvPr id="702467" name="Rectangle 3">
            <a:extLst>
              <a:ext uri="{FF2B5EF4-FFF2-40B4-BE49-F238E27FC236}">
                <a16:creationId xmlns:a16="http://schemas.microsoft.com/office/drawing/2014/main" id="{A9170394-F446-E94C-A3FF-AED74AA8892B}"/>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473222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E8CC675-8D7F-EB40-8E0F-B2641E5C9A5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4A13C37-E862-1F4F-B526-EC4D90890DE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18</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4514" name="Rectangle 2">
            <a:extLst>
              <a:ext uri="{FF2B5EF4-FFF2-40B4-BE49-F238E27FC236}">
                <a16:creationId xmlns:a16="http://schemas.microsoft.com/office/drawing/2014/main" id="{3D01043C-8FC8-4C47-8AD1-0A4AA1050F01}"/>
              </a:ext>
            </a:extLst>
          </p:cNvPr>
          <p:cNvSpPr>
            <a:spLocks noGrp="1" noRot="1" noChangeAspect="1" noChangeArrowheads="1" noTextEdit="1"/>
          </p:cNvSpPr>
          <p:nvPr>
            <p:ph type="sldImg"/>
          </p:nvPr>
        </p:nvSpPr>
        <p:spPr>
          <a:ln/>
        </p:spPr>
      </p:sp>
      <p:sp>
        <p:nvSpPr>
          <p:cNvPr id="704515" name="Rectangle 3">
            <a:extLst>
              <a:ext uri="{FF2B5EF4-FFF2-40B4-BE49-F238E27FC236}">
                <a16:creationId xmlns:a16="http://schemas.microsoft.com/office/drawing/2014/main" id="{03DA1A95-4E61-CA41-86D8-74D6695F4D1C}"/>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95317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9BB7B25-6222-E14C-923E-6AB7D64A2974}"/>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F7949B04-5A65-4441-A2FE-78342D027658}"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6562" name="Rectangle 2">
            <a:extLst>
              <a:ext uri="{FF2B5EF4-FFF2-40B4-BE49-F238E27FC236}">
                <a16:creationId xmlns:a16="http://schemas.microsoft.com/office/drawing/2014/main" id="{D92C1EA7-1BED-CA40-A415-D701706C380D}"/>
              </a:ext>
            </a:extLst>
          </p:cNvPr>
          <p:cNvSpPr>
            <a:spLocks noGrp="1" noRot="1" noChangeAspect="1" noChangeArrowheads="1" noTextEdit="1"/>
          </p:cNvSpPr>
          <p:nvPr>
            <p:ph type="sldImg"/>
          </p:nvPr>
        </p:nvSpPr>
        <p:spPr>
          <a:ln/>
        </p:spPr>
      </p:sp>
      <p:sp>
        <p:nvSpPr>
          <p:cNvPr id="706563" name="Rectangle 3">
            <a:extLst>
              <a:ext uri="{FF2B5EF4-FFF2-40B4-BE49-F238E27FC236}">
                <a16:creationId xmlns:a16="http://schemas.microsoft.com/office/drawing/2014/main" id="{54A0BBDE-D949-9F49-93D3-A5443CBCB9E8}"/>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358221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3FCBC45-CB0F-7745-B517-563EDB6E09D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147FF2E1-117F-794B-BFE5-6C7DEBBAD32E}"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20</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3970" name="Rectangle 2">
            <a:extLst>
              <a:ext uri="{FF2B5EF4-FFF2-40B4-BE49-F238E27FC236}">
                <a16:creationId xmlns:a16="http://schemas.microsoft.com/office/drawing/2014/main" id="{5D9A6A1B-7B69-394E-AD9A-79C6A1590354}"/>
              </a:ext>
            </a:extLst>
          </p:cNvPr>
          <p:cNvSpPr>
            <a:spLocks noGrp="1" noRot="1" noChangeAspect="1" noChangeArrowheads="1" noTextEdit="1"/>
          </p:cNvSpPr>
          <p:nvPr>
            <p:ph type="sldImg"/>
          </p:nvPr>
        </p:nvSpPr>
        <p:spPr>
          <a:ln/>
        </p:spPr>
      </p:sp>
      <p:sp>
        <p:nvSpPr>
          <p:cNvPr id="723971" name="Rectangle 3">
            <a:extLst>
              <a:ext uri="{FF2B5EF4-FFF2-40B4-BE49-F238E27FC236}">
                <a16:creationId xmlns:a16="http://schemas.microsoft.com/office/drawing/2014/main" id="{1E21B86A-19D4-9744-BA2C-8C80E91280D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879468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0EC2233-93EB-CD4F-B799-9476D2646D31}"/>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4293C71-2368-7C4E-A33D-FF5F2FBB243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21</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6018" name="Rectangle 2">
            <a:extLst>
              <a:ext uri="{FF2B5EF4-FFF2-40B4-BE49-F238E27FC236}">
                <a16:creationId xmlns:a16="http://schemas.microsoft.com/office/drawing/2014/main" id="{EFACC498-EFF2-BF49-887E-178DAE41CDCF}"/>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47C33CFC-E2BD-B14B-AFD7-C581BDC1FA1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4226220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BD83E73-069B-F040-8CAB-9FF7263F638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624DB88-0488-8A46-BF26-70E300519485}"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77890" name="Rectangle 2">
            <a:extLst>
              <a:ext uri="{FF2B5EF4-FFF2-40B4-BE49-F238E27FC236}">
                <a16:creationId xmlns:a16="http://schemas.microsoft.com/office/drawing/2014/main" id="{D7F9F75C-CC4F-6945-B825-5AD1FCB5903E}"/>
              </a:ext>
            </a:extLst>
          </p:cNvPr>
          <p:cNvSpPr>
            <a:spLocks noGrp="1" noRot="1" noChangeAspect="1" noChangeArrowheads="1" noTextEdit="1"/>
          </p:cNvSpPr>
          <p:nvPr>
            <p:ph type="sldImg"/>
          </p:nvPr>
        </p:nvSpPr>
        <p:spPr>
          <a:ln/>
        </p:spPr>
      </p:sp>
      <p:sp>
        <p:nvSpPr>
          <p:cNvPr id="677891" name="Rectangle 3">
            <a:extLst>
              <a:ext uri="{FF2B5EF4-FFF2-40B4-BE49-F238E27FC236}">
                <a16:creationId xmlns:a16="http://schemas.microsoft.com/office/drawing/2014/main" id="{E0B27C53-E105-3445-8F33-EE357B44E9D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317136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7C7F864-949B-2E41-8678-BB1AE053E3B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9EAEF92-38D8-CF4F-8BA7-810DB7BEEBD4}"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4210" name="Rectangle 2">
            <a:extLst>
              <a:ext uri="{FF2B5EF4-FFF2-40B4-BE49-F238E27FC236}">
                <a16:creationId xmlns:a16="http://schemas.microsoft.com/office/drawing/2014/main" id="{957324F5-16B8-C145-9E96-9E072F273A43}"/>
              </a:ext>
            </a:extLst>
          </p:cNvPr>
          <p:cNvSpPr>
            <a:spLocks noGrp="1" noRot="1" noChangeAspect="1" noChangeArrowheads="1" noTextEdit="1"/>
          </p:cNvSpPr>
          <p:nvPr>
            <p:ph type="sldImg"/>
          </p:nvPr>
        </p:nvSpPr>
        <p:spPr>
          <a:ln/>
        </p:spPr>
      </p:sp>
      <p:sp>
        <p:nvSpPr>
          <p:cNvPr id="734211" name="Rectangle 3">
            <a:extLst>
              <a:ext uri="{FF2B5EF4-FFF2-40B4-BE49-F238E27FC236}">
                <a16:creationId xmlns:a16="http://schemas.microsoft.com/office/drawing/2014/main" id="{64CAEDF3-A6B2-DB41-AA09-20671165914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80714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0329AB5-6279-4C4E-B4A6-635613C5F537}"/>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4D43FE6-DA36-0542-9885-A40641492B1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2162" name="Rectangle 2">
            <a:extLst>
              <a:ext uri="{FF2B5EF4-FFF2-40B4-BE49-F238E27FC236}">
                <a16:creationId xmlns:a16="http://schemas.microsoft.com/office/drawing/2014/main" id="{1920D77D-7EB9-E240-B06D-B3D1F016FB59}"/>
              </a:ext>
            </a:extLst>
          </p:cNvPr>
          <p:cNvSpPr>
            <a:spLocks noGrp="1" noRot="1" noChangeAspect="1" noChangeArrowheads="1" noTextEdit="1"/>
          </p:cNvSpPr>
          <p:nvPr>
            <p:ph type="sldImg"/>
          </p:nvPr>
        </p:nvSpPr>
        <p:spPr>
          <a:ln/>
        </p:spPr>
      </p:sp>
      <p:sp>
        <p:nvSpPr>
          <p:cNvPr id="732163" name="Rectangle 3">
            <a:extLst>
              <a:ext uri="{FF2B5EF4-FFF2-40B4-BE49-F238E27FC236}">
                <a16:creationId xmlns:a16="http://schemas.microsoft.com/office/drawing/2014/main" id="{5B7E5C1B-E640-CB43-BC70-9B7B5BED736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56815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0120DFF-9FCB-3042-9292-351FD315F81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E690AC24-3144-2242-8770-B80B2C308164}"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0114" name="Rectangle 2">
            <a:extLst>
              <a:ext uri="{FF2B5EF4-FFF2-40B4-BE49-F238E27FC236}">
                <a16:creationId xmlns:a16="http://schemas.microsoft.com/office/drawing/2014/main" id="{6459C626-AD7A-EF45-BAFC-122E52106E7E}"/>
              </a:ext>
            </a:extLst>
          </p:cNvPr>
          <p:cNvSpPr>
            <a:spLocks noGrp="1" noRot="1" noChangeAspect="1" noChangeArrowheads="1" noTextEdit="1"/>
          </p:cNvSpPr>
          <p:nvPr>
            <p:ph type="sldImg"/>
          </p:nvPr>
        </p:nvSpPr>
        <p:spPr>
          <a:ln/>
        </p:spPr>
      </p:sp>
      <p:sp>
        <p:nvSpPr>
          <p:cNvPr id="730115" name="Rectangle 3">
            <a:extLst>
              <a:ext uri="{FF2B5EF4-FFF2-40B4-BE49-F238E27FC236}">
                <a16:creationId xmlns:a16="http://schemas.microsoft.com/office/drawing/2014/main" id="{A45F721F-064C-1245-8083-EF048FC5006E}"/>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062436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E311D26-FB9A-2548-87E0-A049E3090313}"/>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A7E8EF7-20A7-A44C-8342-2269395BC53D}"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6258" name="Rectangle 2">
            <a:extLst>
              <a:ext uri="{FF2B5EF4-FFF2-40B4-BE49-F238E27FC236}">
                <a16:creationId xmlns:a16="http://schemas.microsoft.com/office/drawing/2014/main" id="{3695264D-18F2-F24A-A0E0-BB05269F5055}"/>
              </a:ext>
            </a:extLst>
          </p:cNvPr>
          <p:cNvSpPr>
            <a:spLocks noGrp="1" noRot="1" noChangeAspect="1" noChangeArrowheads="1" noTextEdit="1"/>
          </p:cNvSpPr>
          <p:nvPr>
            <p:ph type="sldImg"/>
          </p:nvPr>
        </p:nvSpPr>
        <p:spPr>
          <a:ln/>
        </p:spPr>
      </p:sp>
      <p:sp>
        <p:nvSpPr>
          <p:cNvPr id="736259" name="Rectangle 3">
            <a:extLst>
              <a:ext uri="{FF2B5EF4-FFF2-40B4-BE49-F238E27FC236}">
                <a16:creationId xmlns:a16="http://schemas.microsoft.com/office/drawing/2014/main" id="{981B5D30-F98E-F045-AB7B-993D55DD612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648701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F82593C9-7F10-C24E-BC7C-185B02259A78}"/>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F33BD277-FA4B-DF46-BDD7-3C29D01D3D37}"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26</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8610" name="Rectangle 2">
            <a:extLst>
              <a:ext uri="{FF2B5EF4-FFF2-40B4-BE49-F238E27FC236}">
                <a16:creationId xmlns:a16="http://schemas.microsoft.com/office/drawing/2014/main" id="{E0279439-3D57-674B-B8BD-8DB65C0A4911}"/>
              </a:ext>
            </a:extLst>
          </p:cNvPr>
          <p:cNvSpPr>
            <a:spLocks noGrp="1" noRot="1" noChangeAspect="1" noChangeArrowheads="1" noTextEdit="1"/>
          </p:cNvSpPr>
          <p:nvPr>
            <p:ph type="sldImg"/>
          </p:nvPr>
        </p:nvSpPr>
        <p:spPr>
          <a:ln/>
        </p:spPr>
      </p:sp>
      <p:sp>
        <p:nvSpPr>
          <p:cNvPr id="708611" name="Rectangle 3">
            <a:extLst>
              <a:ext uri="{FF2B5EF4-FFF2-40B4-BE49-F238E27FC236}">
                <a16:creationId xmlns:a16="http://schemas.microsoft.com/office/drawing/2014/main" id="{0CA07BE5-97DE-F94E-B787-5B96A5CBAE4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220154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6166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B818ACEA-57FF-DA45-A5B4-01F4AC284874}"/>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3D9E9941-D5D0-6245-822D-60BF7AD4BB69}"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28</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0658" name="Rectangle 2">
            <a:extLst>
              <a:ext uri="{FF2B5EF4-FFF2-40B4-BE49-F238E27FC236}">
                <a16:creationId xmlns:a16="http://schemas.microsoft.com/office/drawing/2014/main" id="{D46930C1-64EB-AE41-95C5-3E29318738E1}"/>
              </a:ext>
            </a:extLst>
          </p:cNvPr>
          <p:cNvSpPr>
            <a:spLocks noGrp="1" noRot="1" noChangeAspect="1" noChangeArrowheads="1" noTextEdit="1"/>
          </p:cNvSpPr>
          <p:nvPr>
            <p:ph type="sldImg"/>
          </p:nvPr>
        </p:nvSpPr>
        <p:spPr>
          <a:ln/>
        </p:spPr>
      </p:sp>
      <p:sp>
        <p:nvSpPr>
          <p:cNvPr id="710659" name="Rectangle 3">
            <a:extLst>
              <a:ext uri="{FF2B5EF4-FFF2-40B4-BE49-F238E27FC236}">
                <a16:creationId xmlns:a16="http://schemas.microsoft.com/office/drawing/2014/main" id="{9A5087BB-3BFB-CF49-BE10-A7C2F193FC7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02506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EC89B5B-62C2-B442-884C-3A646D83B7B7}"/>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2DDACE3-EDDB-F94B-B4E7-18DB0FEA0CA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1922" name="Rectangle 2">
            <a:extLst>
              <a:ext uri="{FF2B5EF4-FFF2-40B4-BE49-F238E27FC236}">
                <a16:creationId xmlns:a16="http://schemas.microsoft.com/office/drawing/2014/main" id="{71939479-95ED-B94E-B125-9EC0FBB76586}"/>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B22FF59B-F31F-D346-B671-A5FE3960A3C7}"/>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62547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C68C2F-597B-5744-8F1B-934B4066DC1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06759401-0F7B-7A4D-9469-ECDBF105CA70}"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2706" name="Rectangle 2">
            <a:extLst>
              <a:ext uri="{FF2B5EF4-FFF2-40B4-BE49-F238E27FC236}">
                <a16:creationId xmlns:a16="http://schemas.microsoft.com/office/drawing/2014/main" id="{F52CA5CC-C693-634D-828C-24350B300FBB}"/>
              </a:ext>
            </a:extLst>
          </p:cNvPr>
          <p:cNvSpPr>
            <a:spLocks noGrp="1" noRot="1" noChangeAspect="1" noChangeArrowheads="1" noTextEdit="1"/>
          </p:cNvSpPr>
          <p:nvPr>
            <p:ph type="sldImg"/>
          </p:nvPr>
        </p:nvSpPr>
        <p:spPr>
          <a:ln/>
        </p:spPr>
      </p:sp>
      <p:sp>
        <p:nvSpPr>
          <p:cNvPr id="712707" name="Rectangle 3">
            <a:extLst>
              <a:ext uri="{FF2B5EF4-FFF2-40B4-BE49-F238E27FC236}">
                <a16:creationId xmlns:a16="http://schemas.microsoft.com/office/drawing/2014/main" id="{84F47BD8-82DD-4343-ADB9-7B29103CA59C}"/>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90157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570A3A92-DF95-044F-87A1-7917237E787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8CE6AFF6-81B6-654F-BA2D-44C0B04D2B0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1986" name="Rectangle 2">
            <a:extLst>
              <a:ext uri="{FF2B5EF4-FFF2-40B4-BE49-F238E27FC236}">
                <a16:creationId xmlns:a16="http://schemas.microsoft.com/office/drawing/2014/main" id="{A2DEB313-2438-3A43-A8D5-B0DB51AA06CB}"/>
              </a:ext>
            </a:extLst>
          </p:cNvPr>
          <p:cNvSpPr>
            <a:spLocks noGrp="1" noRot="1" noChangeAspect="1" noChangeArrowheads="1" noTextEdit="1"/>
          </p:cNvSpPr>
          <p:nvPr>
            <p:ph type="sldImg"/>
          </p:nvPr>
        </p:nvSpPr>
        <p:spPr>
          <a:ln/>
        </p:spPr>
      </p:sp>
      <p:sp>
        <p:nvSpPr>
          <p:cNvPr id="681987" name="Rectangle 3">
            <a:extLst>
              <a:ext uri="{FF2B5EF4-FFF2-40B4-BE49-F238E27FC236}">
                <a16:creationId xmlns:a16="http://schemas.microsoft.com/office/drawing/2014/main" id="{E6A84CCD-C59C-5448-AF1C-9D64AF30AFF0}"/>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0324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4C1DD22-76B7-DC48-AA17-6B86AA4C2356}"/>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4C387A8F-DE74-1440-AE50-8C0BBEDA1E8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6</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4034" name="Rectangle 2">
            <a:extLst>
              <a:ext uri="{FF2B5EF4-FFF2-40B4-BE49-F238E27FC236}">
                <a16:creationId xmlns:a16="http://schemas.microsoft.com/office/drawing/2014/main" id="{D81F2487-40DA-B146-9DB2-04355D4F66AA}"/>
              </a:ext>
            </a:extLst>
          </p:cNvPr>
          <p:cNvSpPr>
            <a:spLocks noGrp="1" noRot="1" noChangeAspect="1" noChangeArrowheads="1" noTextEdit="1"/>
          </p:cNvSpPr>
          <p:nvPr>
            <p:ph type="sldImg"/>
          </p:nvPr>
        </p:nvSpPr>
        <p:spPr>
          <a:ln/>
        </p:spPr>
      </p:sp>
      <p:sp>
        <p:nvSpPr>
          <p:cNvPr id="684035" name="Rectangle 3">
            <a:extLst>
              <a:ext uri="{FF2B5EF4-FFF2-40B4-BE49-F238E27FC236}">
                <a16:creationId xmlns:a16="http://schemas.microsoft.com/office/drawing/2014/main" id="{FA0FB7EA-1126-714D-ADC3-CFD42E57878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38116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B3ACCB14-048D-1145-A3FC-3B4BC0779EFB}"/>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110C1C10-1ADB-3843-A778-7E4D9946D2D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7</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6082" name="Rectangle 2">
            <a:extLst>
              <a:ext uri="{FF2B5EF4-FFF2-40B4-BE49-F238E27FC236}">
                <a16:creationId xmlns:a16="http://schemas.microsoft.com/office/drawing/2014/main" id="{E47E921B-5D06-FF4E-9608-1B85361EE7B9}"/>
              </a:ext>
            </a:extLst>
          </p:cNvPr>
          <p:cNvSpPr>
            <a:spLocks noGrp="1" noRot="1" noChangeAspect="1" noChangeArrowheads="1" noTextEdit="1"/>
          </p:cNvSpPr>
          <p:nvPr>
            <p:ph type="sldImg"/>
          </p:nvPr>
        </p:nvSpPr>
        <p:spPr>
          <a:ln/>
        </p:spPr>
      </p:sp>
      <p:sp>
        <p:nvSpPr>
          <p:cNvPr id="686083" name="Rectangle 3">
            <a:extLst>
              <a:ext uri="{FF2B5EF4-FFF2-40B4-BE49-F238E27FC236}">
                <a16:creationId xmlns:a16="http://schemas.microsoft.com/office/drawing/2014/main" id="{A75DB569-6AD3-784C-85F4-F33880F3F2E6}"/>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04732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291660A-C54F-8541-A973-D53D6F26A49D}"/>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D2C998C-7ECD-3F4F-9FBF-50A280B057C1}"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8</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8130" name="Rectangle 2">
            <a:extLst>
              <a:ext uri="{FF2B5EF4-FFF2-40B4-BE49-F238E27FC236}">
                <a16:creationId xmlns:a16="http://schemas.microsoft.com/office/drawing/2014/main" id="{89D53490-DE0F-924E-9406-35E03E2EE74E}"/>
              </a:ext>
            </a:extLst>
          </p:cNvPr>
          <p:cNvSpPr>
            <a:spLocks noGrp="1" noRot="1" noChangeAspect="1" noChangeArrowheads="1" noTextEdit="1"/>
          </p:cNvSpPr>
          <p:nvPr>
            <p:ph type="sldImg"/>
          </p:nvPr>
        </p:nvSpPr>
        <p:spPr>
          <a:ln/>
        </p:spPr>
      </p:sp>
      <p:sp>
        <p:nvSpPr>
          <p:cNvPr id="688131" name="Rectangle 3">
            <a:extLst>
              <a:ext uri="{FF2B5EF4-FFF2-40B4-BE49-F238E27FC236}">
                <a16:creationId xmlns:a16="http://schemas.microsoft.com/office/drawing/2014/main" id="{A3F2F9E8-5E42-4F4F-A235-4408EDB770A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995532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E8E7259-A487-D14F-8F6C-5DCC0679E873}"/>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6E5BF8E-ABBD-E64A-B54F-140F9CE3870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0178" name="Rectangle 2">
            <a:extLst>
              <a:ext uri="{FF2B5EF4-FFF2-40B4-BE49-F238E27FC236}">
                <a16:creationId xmlns:a16="http://schemas.microsoft.com/office/drawing/2014/main" id="{174EDF41-C7C5-1A4B-BA22-A986EE929583}"/>
              </a:ext>
            </a:extLst>
          </p:cNvPr>
          <p:cNvSpPr>
            <a:spLocks noGrp="1" noRot="1" noChangeAspect="1" noChangeArrowheads="1" noTextEdit="1"/>
          </p:cNvSpPr>
          <p:nvPr>
            <p:ph type="sldImg"/>
          </p:nvPr>
        </p:nvSpPr>
        <p:spPr>
          <a:ln/>
        </p:spPr>
      </p:sp>
      <p:sp>
        <p:nvSpPr>
          <p:cNvPr id="690179" name="Rectangle 3">
            <a:extLst>
              <a:ext uri="{FF2B5EF4-FFF2-40B4-BE49-F238E27FC236}">
                <a16:creationId xmlns:a16="http://schemas.microsoft.com/office/drawing/2014/main" id="{0CC40B12-24AF-6042-9EA9-5BE000DDA097}"/>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56257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D79C-B4FA-E347-BA59-1D7B0F814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1C694E-2FD3-BD45-8CD5-2D3388AA9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Tree>
    <p:extLst>
      <p:ext uri="{BB962C8B-B14F-4D97-AF65-F5344CB8AC3E}">
        <p14:creationId xmlns:p14="http://schemas.microsoft.com/office/powerpoint/2010/main" val="94686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5F46-4B6A-3F42-AFDA-DF47AA0FB6F6}"/>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C4973CA-B8C3-FC45-88E6-A424921AC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61513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2A5F3-2E33-EF48-B753-8A2CC60AAD1E}"/>
              </a:ext>
            </a:extLst>
          </p:cNvPr>
          <p:cNvSpPr>
            <a:spLocks noGrp="1"/>
          </p:cNvSpPr>
          <p:nvPr>
            <p:ph type="title" orient="vert"/>
          </p:nvPr>
        </p:nvSpPr>
        <p:spPr>
          <a:xfrm>
            <a:off x="8966200" y="76200"/>
            <a:ext cx="2921000" cy="6324600"/>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11A50B3-19CD-8F40-B3F9-63F578025499}"/>
              </a:ext>
            </a:extLst>
          </p:cNvPr>
          <p:cNvSpPr>
            <a:spLocks noGrp="1"/>
          </p:cNvSpPr>
          <p:nvPr>
            <p:ph type="body" orient="vert" idx="1"/>
          </p:nvPr>
        </p:nvSpPr>
        <p:spPr>
          <a:xfrm>
            <a:off x="203200" y="76200"/>
            <a:ext cx="855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141881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dirty="0"/>
          </a:p>
        </p:txBody>
      </p:sp>
    </p:spTree>
    <p:extLst>
      <p:ext uri="{BB962C8B-B14F-4D97-AF65-F5344CB8AC3E}">
        <p14:creationId xmlns:p14="http://schemas.microsoft.com/office/powerpoint/2010/main" val="2424601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338319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853611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72874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705419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776619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709739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412517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694-D5CA-3E49-AC7D-079FAB65849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6AB9DED-71AE-C149-B216-C356DF904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415340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1623317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124911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830052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473073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3887755" y="620688"/>
            <a:ext cx="7694645"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6C34-5572-2C47-8B38-2F448CDD534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0952FCE-1A39-FD4F-9718-68ADBA34885C}"/>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31303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8323-F514-424F-9BCD-E1CC2D05B21E}"/>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F970A4E-0BD2-7E4E-9D2E-77D4EC09EFE0}"/>
              </a:ext>
            </a:extLst>
          </p:cNvPr>
          <p:cNvSpPr>
            <a:spLocks noGrp="1"/>
          </p:cNvSpPr>
          <p:nvPr>
            <p:ph sz="half" idx="1"/>
          </p:nvPr>
        </p:nvSpPr>
        <p:spPr>
          <a:xfrm>
            <a:off x="304800" y="838200"/>
            <a:ext cx="5638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9A30A88F-92EF-F74A-807B-82AD8B5A2C24}"/>
              </a:ext>
            </a:extLst>
          </p:cNvPr>
          <p:cNvSpPr>
            <a:spLocks noGrp="1"/>
          </p:cNvSpPr>
          <p:nvPr>
            <p:ph sz="half" idx="2"/>
          </p:nvPr>
        </p:nvSpPr>
        <p:spPr>
          <a:xfrm>
            <a:off x="6146800" y="838200"/>
            <a:ext cx="5638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96504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9CE2-9BD0-C142-A432-39EE9764EB55}"/>
              </a:ext>
            </a:extLst>
          </p:cNvPr>
          <p:cNvSpPr>
            <a:spLocks noGrp="1"/>
          </p:cNvSpPr>
          <p:nvPr>
            <p:ph type="title"/>
          </p:nvPr>
        </p:nvSpPr>
        <p:spPr>
          <a:xfrm>
            <a:off x="840317" y="365126"/>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7E1A631-6B04-A047-9D98-F34EA349A34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FE6AF-1736-9B44-A0B9-E0B41291F28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C2952B9-BA88-2F44-9432-EFE9CDF35D8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089EE-A53C-DB41-AF38-00729FA3B927}"/>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47782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904E-4837-EB46-B96E-083B8A466F00}"/>
              </a:ext>
            </a:extLst>
          </p:cNvPr>
          <p:cNvSpPr>
            <a:spLocks noGrp="1"/>
          </p:cNvSpPr>
          <p:nvPr>
            <p:ph type="title"/>
          </p:nvPr>
        </p:nvSpPr>
        <p:spPr/>
        <p:txBody>
          <a:bodyPr/>
          <a:lstStyle/>
          <a:p>
            <a:r>
              <a:rPr lang="en-US"/>
              <a:t>Click to edit Master title style</a:t>
            </a:r>
            <a:endParaRPr lang="en-CN"/>
          </a:p>
        </p:txBody>
      </p:sp>
    </p:spTree>
    <p:extLst>
      <p:ext uri="{BB962C8B-B14F-4D97-AF65-F5344CB8AC3E}">
        <p14:creationId xmlns:p14="http://schemas.microsoft.com/office/powerpoint/2010/main" val="406574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08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FA6E-2354-0E44-B88E-960C8F9865A6}"/>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B546DD8A-8785-3449-8163-F077855F5370}"/>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C6F74B2C-E2B8-DB44-9C4E-3D2717ADFF1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1955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FA76-819A-1A44-9371-2FA70EF2938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16F93DD3-B0A2-1D45-83DB-410930CF4705}"/>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847A3C25-D705-F949-8734-3101FA007AD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253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nand2tetris.org/"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5E1DD3-FB1E-1E48-9568-220F80C668C5}"/>
              </a:ext>
            </a:extLst>
          </p:cNvPr>
          <p:cNvSpPr>
            <a:spLocks noGrp="1" noChangeArrowheads="1"/>
          </p:cNvSpPr>
          <p:nvPr>
            <p:ph type="title"/>
          </p:nvPr>
        </p:nvSpPr>
        <p:spPr bwMode="auto">
          <a:xfrm>
            <a:off x="203200" y="76200"/>
            <a:ext cx="1168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CN"/>
              <a:t>Click to edit Master title style</a:t>
            </a:r>
          </a:p>
        </p:txBody>
      </p:sp>
      <p:sp>
        <p:nvSpPr>
          <p:cNvPr id="1027" name="Rectangle 3">
            <a:extLst>
              <a:ext uri="{FF2B5EF4-FFF2-40B4-BE49-F238E27FC236}">
                <a16:creationId xmlns:a16="http://schemas.microsoft.com/office/drawing/2014/main" id="{9D24C5BD-C882-A843-A7DB-4DCA628D22CC}"/>
              </a:ext>
            </a:extLst>
          </p:cNvPr>
          <p:cNvSpPr>
            <a:spLocks noGrp="1" noChangeArrowheads="1"/>
          </p:cNvSpPr>
          <p:nvPr>
            <p:ph type="body" idx="1"/>
          </p:nvPr>
        </p:nvSpPr>
        <p:spPr bwMode="auto">
          <a:xfrm>
            <a:off x="304800" y="838200"/>
            <a:ext cx="11480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CN"/>
              <a:t>Click to edit Master text styles</a:t>
            </a:r>
          </a:p>
          <a:p>
            <a:pPr lvl="1"/>
            <a:r>
              <a:rPr lang="en-US" altLang="en-CN"/>
              <a:t>Second level</a:t>
            </a:r>
          </a:p>
          <a:p>
            <a:pPr lvl="2"/>
            <a:r>
              <a:rPr lang="en-US" altLang="en-CN"/>
              <a:t>Third level</a:t>
            </a:r>
          </a:p>
          <a:p>
            <a:pPr lvl="3"/>
            <a:r>
              <a:rPr lang="en-US" altLang="en-CN"/>
              <a:t>Fourth level</a:t>
            </a:r>
          </a:p>
          <a:p>
            <a:pPr lvl="4"/>
            <a:r>
              <a:rPr lang="en-US" altLang="en-CN"/>
              <a:t>Fifth level</a:t>
            </a:r>
          </a:p>
        </p:txBody>
      </p:sp>
      <p:sp>
        <p:nvSpPr>
          <p:cNvPr id="1028" name="Line 4">
            <a:extLst>
              <a:ext uri="{FF2B5EF4-FFF2-40B4-BE49-F238E27FC236}">
                <a16:creationId xmlns:a16="http://schemas.microsoft.com/office/drawing/2014/main" id="{BD6CF52C-DD4F-AB4B-83B1-80CA56F40AFE}"/>
              </a:ext>
            </a:extLst>
          </p:cNvPr>
          <p:cNvSpPr>
            <a:spLocks noChangeShapeType="1"/>
          </p:cNvSpPr>
          <p:nvPr/>
        </p:nvSpPr>
        <p:spPr bwMode="auto">
          <a:xfrm>
            <a:off x="203200" y="609600"/>
            <a:ext cx="11684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sz="1800"/>
          </a:p>
        </p:txBody>
      </p:sp>
      <p:sp>
        <p:nvSpPr>
          <p:cNvPr id="1029" name="Line 5">
            <a:extLst>
              <a:ext uri="{FF2B5EF4-FFF2-40B4-BE49-F238E27FC236}">
                <a16:creationId xmlns:a16="http://schemas.microsoft.com/office/drawing/2014/main" id="{41311598-3329-6447-A7E5-AB68A5EFB2D4}"/>
              </a:ext>
            </a:extLst>
          </p:cNvPr>
          <p:cNvSpPr>
            <a:spLocks noChangeShapeType="1"/>
          </p:cNvSpPr>
          <p:nvPr/>
        </p:nvSpPr>
        <p:spPr bwMode="auto">
          <a:xfrm>
            <a:off x="406400" y="6567488"/>
            <a:ext cx="1148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sz="1800"/>
          </a:p>
        </p:txBody>
      </p:sp>
      <p:sp>
        <p:nvSpPr>
          <p:cNvPr id="1030" name="Text Box 7" descr="Bouquet">
            <a:extLst>
              <a:ext uri="{FF2B5EF4-FFF2-40B4-BE49-F238E27FC236}">
                <a16:creationId xmlns:a16="http://schemas.microsoft.com/office/drawing/2014/main" id="{4FA9A7AD-0433-E245-9540-995292237FAC}"/>
              </a:ext>
            </a:extLst>
          </p:cNvPr>
          <p:cNvSpPr txBox="1">
            <a:spLocks noChangeArrowheads="1"/>
          </p:cNvSpPr>
          <p:nvPr userDrawn="1"/>
        </p:nvSpPr>
        <p:spPr bwMode="auto">
          <a:xfrm>
            <a:off x="304800" y="6591301"/>
            <a:ext cx="1158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a:spcBef>
                <a:spcPct val="50000"/>
              </a:spcBef>
            </a:pPr>
            <a:r>
              <a:rPr lang="en-US" altLang="en-CN" sz="1000">
                <a:latin typeface="Arial" panose="020B0604020202020204" pitchFamily="34" charset="0"/>
              </a:rPr>
              <a:t>Elements of Computing Systems, Nisan &amp; Schocken, MIT Press,  </a:t>
            </a:r>
            <a:r>
              <a:rPr lang="en-US" altLang="en-CN" sz="1000">
                <a:solidFill>
                  <a:srgbClr val="000099"/>
                </a:solidFill>
                <a:latin typeface="Arial" panose="020B0604020202020204" pitchFamily="34" charset="0"/>
                <a:hlinkClick r:id="rId14"/>
              </a:rPr>
              <a:t>www.nand2tetris.org</a:t>
            </a:r>
            <a:r>
              <a:rPr lang="en-US" altLang="en-CN" sz="1000">
                <a:latin typeface="Arial" panose="020B0604020202020204" pitchFamily="34" charset="0"/>
              </a:rPr>
              <a:t> , Chapter 10: </a:t>
            </a:r>
            <a:r>
              <a:rPr lang="en-US" altLang="en-CN" sz="1000" i="1">
                <a:latin typeface="Arial" panose="020B0604020202020204" pitchFamily="34" charset="0"/>
              </a:rPr>
              <a:t>Compiler I: Syntax Analysis                       </a:t>
            </a:r>
            <a:r>
              <a:rPr lang="en-US" altLang="en-CN" sz="1000">
                <a:latin typeface="Arial" panose="020B0604020202020204" pitchFamily="34" charset="0"/>
              </a:rPr>
              <a:t> slide </a:t>
            </a:r>
            <a:fld id="{D2DDC353-4673-494B-82F3-3CACD934DCA0}" type="slidenum">
              <a:rPr lang="he-IL" altLang="en-CN" sz="1000">
                <a:latin typeface="Arial" panose="020B0604020202020204" pitchFamily="34" charset="0"/>
                <a:cs typeface="Arial" panose="020B0604020202020204" pitchFamily="34" charset="0"/>
              </a:rPr>
              <a:pPr algn="l" rtl="0">
                <a:spcBef>
                  <a:spcPct val="50000"/>
                </a:spcBef>
              </a:pPr>
              <a:t>‹#›</a:t>
            </a:fld>
            <a:r>
              <a:rPr lang="en-US" altLang="en-CN" sz="1000">
                <a:latin typeface="Arial" panose="020B0604020202020204" pitchFamily="34" charset="0"/>
              </a:rPr>
              <a:t>             </a:t>
            </a:r>
          </a:p>
        </p:txBody>
      </p:sp>
    </p:spTree>
    <p:extLst>
      <p:ext uri="{BB962C8B-B14F-4D97-AF65-F5344CB8AC3E}">
        <p14:creationId xmlns:p14="http://schemas.microsoft.com/office/powerpoint/2010/main" val="225652318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723" r:id="rId12"/>
  </p:sldLayoutIdLst>
  <p:txStyles>
    <p:titleStyle>
      <a:lvl1pPr algn="l" rtl="0" eaLnBrk="0" fontAlgn="base" hangingPunct="0">
        <a:spcBef>
          <a:spcPct val="0"/>
        </a:spcBef>
        <a:spcAft>
          <a:spcPct val="0"/>
        </a:spcAft>
        <a:defRPr sz="2400" kern="1200">
          <a:solidFill>
            <a:srgbClr val="663300"/>
          </a:solidFill>
          <a:latin typeface="+mj-lt"/>
          <a:ea typeface="+mj-ea"/>
          <a:cs typeface="+mj-cs"/>
        </a:defRPr>
      </a:lvl1pPr>
      <a:lvl2pPr algn="l" rtl="0" eaLnBrk="0" fontAlgn="base" hangingPunct="0">
        <a:spcBef>
          <a:spcPct val="0"/>
        </a:spcBef>
        <a:spcAft>
          <a:spcPct val="0"/>
        </a:spcAft>
        <a:defRPr sz="2400">
          <a:solidFill>
            <a:srgbClr val="663300"/>
          </a:solidFill>
          <a:latin typeface="Arial" panose="020B0604020202020204" pitchFamily="34" charset="0"/>
        </a:defRPr>
      </a:lvl2pPr>
      <a:lvl3pPr algn="l" rtl="0" eaLnBrk="0" fontAlgn="base" hangingPunct="0">
        <a:spcBef>
          <a:spcPct val="0"/>
        </a:spcBef>
        <a:spcAft>
          <a:spcPct val="0"/>
        </a:spcAft>
        <a:defRPr sz="2400">
          <a:solidFill>
            <a:srgbClr val="663300"/>
          </a:solidFill>
          <a:latin typeface="Arial" panose="020B0604020202020204" pitchFamily="34" charset="0"/>
        </a:defRPr>
      </a:lvl3pPr>
      <a:lvl4pPr algn="l" rtl="0" eaLnBrk="0" fontAlgn="base" hangingPunct="0">
        <a:spcBef>
          <a:spcPct val="0"/>
        </a:spcBef>
        <a:spcAft>
          <a:spcPct val="0"/>
        </a:spcAft>
        <a:defRPr sz="2400">
          <a:solidFill>
            <a:srgbClr val="663300"/>
          </a:solidFill>
          <a:latin typeface="Arial" panose="020B0604020202020204" pitchFamily="34" charset="0"/>
        </a:defRPr>
      </a:lvl4pPr>
      <a:lvl5pPr algn="l" rtl="0" eaLnBrk="0" fontAlgn="base" hangingPunct="0">
        <a:spcBef>
          <a:spcPct val="0"/>
        </a:spcBef>
        <a:spcAft>
          <a:spcPct val="0"/>
        </a:spcAft>
        <a:defRPr sz="2400">
          <a:solidFill>
            <a:srgbClr val="663300"/>
          </a:solidFill>
          <a:latin typeface="Arial" panose="020B0604020202020204" pitchFamily="34" charset="0"/>
        </a:defRPr>
      </a:lvl5pPr>
      <a:lvl6pPr marL="457200" algn="l" rtl="0" eaLnBrk="0" fontAlgn="base" hangingPunct="0">
        <a:spcBef>
          <a:spcPct val="0"/>
        </a:spcBef>
        <a:spcAft>
          <a:spcPct val="0"/>
        </a:spcAft>
        <a:defRPr sz="2400">
          <a:solidFill>
            <a:srgbClr val="663300"/>
          </a:solidFill>
          <a:latin typeface="Arial" panose="020B0604020202020204" pitchFamily="34" charset="0"/>
        </a:defRPr>
      </a:lvl6pPr>
      <a:lvl7pPr marL="914400" algn="l" rtl="0" eaLnBrk="0" fontAlgn="base" hangingPunct="0">
        <a:spcBef>
          <a:spcPct val="0"/>
        </a:spcBef>
        <a:spcAft>
          <a:spcPct val="0"/>
        </a:spcAft>
        <a:defRPr sz="2400">
          <a:solidFill>
            <a:srgbClr val="663300"/>
          </a:solidFill>
          <a:latin typeface="Arial" panose="020B0604020202020204" pitchFamily="34" charset="0"/>
        </a:defRPr>
      </a:lvl7pPr>
      <a:lvl8pPr marL="1371600" algn="l" rtl="0" eaLnBrk="0" fontAlgn="base" hangingPunct="0">
        <a:spcBef>
          <a:spcPct val="0"/>
        </a:spcBef>
        <a:spcAft>
          <a:spcPct val="0"/>
        </a:spcAft>
        <a:defRPr sz="2400">
          <a:solidFill>
            <a:srgbClr val="663300"/>
          </a:solidFill>
          <a:latin typeface="Arial" panose="020B0604020202020204" pitchFamily="34" charset="0"/>
        </a:defRPr>
      </a:lvl8pPr>
      <a:lvl9pPr marL="1828800" algn="l" rtl="0" eaLnBrk="0" fontAlgn="base" hangingPunct="0">
        <a:spcBef>
          <a:spcPct val="0"/>
        </a:spcBef>
        <a:spcAft>
          <a:spcPct val="0"/>
        </a:spcAft>
        <a:defRPr sz="2400">
          <a:solidFill>
            <a:srgbClr val="663300"/>
          </a:solidFill>
          <a:latin typeface="Arial" panose="020B0604020202020204" pitchFamily="34" charset="0"/>
        </a:defRPr>
      </a:lvl9pPr>
    </p:titleStyle>
    <p:bodyStyle>
      <a:lvl1pPr marL="342900" indent="-342900" algn="l" rtl="0" eaLnBrk="0" fontAlgn="base" hangingPunct="0">
        <a:spcBef>
          <a:spcPct val="60000"/>
        </a:spcBef>
        <a:spcAft>
          <a:spcPct val="0"/>
        </a:spcAft>
        <a:buClr>
          <a:srgbClr val="006600"/>
        </a:buClr>
        <a:buSzPct val="100000"/>
        <a:buFont typeface="Wingdings" pitchFamily="2" charset="2"/>
        <a:buChar char="n"/>
        <a:defRPr sz="2000" kern="1200">
          <a:solidFill>
            <a:schemeClr val="tx1"/>
          </a:solidFill>
          <a:latin typeface="+mn-lt"/>
          <a:ea typeface="+mn-ea"/>
          <a:cs typeface="+mn-cs"/>
        </a:defRPr>
      </a:lvl1pPr>
      <a:lvl2pPr marL="742950" indent="-285750" algn="l" rtl="0" eaLnBrk="0" fontAlgn="base" hangingPunct="0">
        <a:spcBef>
          <a:spcPct val="60000"/>
        </a:spcBef>
        <a:spcAft>
          <a:spcPct val="0"/>
        </a:spcAft>
        <a:buClr>
          <a:srgbClr val="000099"/>
        </a:buClr>
        <a:buSzPct val="75000"/>
        <a:buFont typeface="Wingdings" pitchFamily="2" charset="2"/>
        <a:buChar char="l"/>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3300"/>
        </a:buClr>
        <a:buSzPct val="75000"/>
        <a:buFont typeface="Wingdings" pitchFamily="2" charset="2"/>
        <a:buChar char="q"/>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5537589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65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4.png"/><Relationship Id="rId3" Type="http://schemas.openxmlformats.org/officeDocument/2006/relationships/hyperlink" Target="https://speakerdeck.com/glebec/lambda-calc-talk-frontside-version?slide=66" TargetMode="External"/><Relationship Id="rId7" Type="http://schemas.openxmlformats.org/officeDocument/2006/relationships/diagramQuickStyle" Target="../diagrams/quickStyle1.xml"/><Relationship Id="rId12" Type="http://schemas.openxmlformats.org/officeDocument/2006/relationships/hyperlink" Target="https://en.wikipedia.org/wiki/Ouroboros" TargetMode="External"/><Relationship Id="rId2" Type="http://schemas.openxmlformats.org/officeDocument/2006/relationships/image" Target="../media/image10.png"/><Relationship Id="rId16" Type="http://schemas.openxmlformats.org/officeDocument/2006/relationships/hyperlink" Target="https://en.wikipedia.org/wiki/Biblioteca_Marciana" TargetMode="Externa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3.png"/><Relationship Id="rId5" Type="http://schemas.openxmlformats.org/officeDocument/2006/relationships/diagramData" Target="../diagrams/data1.xml"/><Relationship Id="rId15" Type="http://schemas.openxmlformats.org/officeDocument/2006/relationships/hyperlink" Target="https://en.wikipedia.org/wiki/Cleopatra_the_Alchemist" TargetMode="External"/><Relationship Id="rId10" Type="http://schemas.openxmlformats.org/officeDocument/2006/relationships/hyperlink" Target="https://www.vectorstock.com/royalty-free-vector/ouroboros-snake-eating-its-own-tail-eternity-or-vector-12076546" TargetMode="External"/><Relationship Id="rId4" Type="http://schemas.openxmlformats.org/officeDocument/2006/relationships/image" Target="../media/image12.png"/><Relationship Id="rId9" Type="http://schemas.microsoft.com/office/2007/relationships/diagramDrawing" Target="../diagrams/drawing1.xml"/><Relationship Id="rId14" Type="http://schemas.openxmlformats.org/officeDocument/2006/relationships/hyperlink" Target="https://en.wikipedia.org/wiki/Henology"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hyperlink" Target="http://www.cs.cmu.edu/~rwh/"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hyperlink" Target="https://youtu.be/LE0SSLizYUI?t=48"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notesSlide" Target="../notesSlides/notesSlide5.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image" Target="../media/image5.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310841"/>
            <a:ext cx="11360800" cy="1334344"/>
          </a:xfrm>
          <a:prstGeom prst="rect">
            <a:avLst/>
          </a:prstGeom>
        </p:spPr>
        <p:txBody>
          <a:bodyPr spcFirstLastPara="1" vert="horz" wrap="square" lIns="121900" tIns="121900" rIns="121900" bIns="121900" rtlCol="0" anchor="t" anchorCtr="0">
            <a:noAutofit/>
          </a:bodyPr>
          <a:lstStyle/>
          <a:p>
            <a:pPr>
              <a:spcBef>
                <a:spcPts val="0"/>
              </a:spcBef>
            </a:pPr>
            <a:r>
              <a:rPr lang="en" sz="3200" dirty="0"/>
              <a:t>Computational Thinking &amp; Systems Design</a:t>
            </a:r>
            <a:br>
              <a:rPr lang="en" sz="3200" dirty="0"/>
            </a:br>
            <a:br>
              <a:rPr lang="en-US" altLang="zh-CN" sz="3200" dirty="0"/>
            </a:br>
            <a:r>
              <a:rPr lang="en-US" altLang="zh-CN" sz="2400" dirty="0"/>
              <a:t>Lecture 10: Syntax Analysis</a:t>
            </a:r>
            <a:endParaRPr sz="3200" dirty="0"/>
          </a:p>
        </p:txBody>
      </p:sp>
      <p:sp>
        <p:nvSpPr>
          <p:cNvPr id="55" name="Google Shape;55;p13"/>
          <p:cNvSpPr txBox="1">
            <a:spLocks noGrp="1"/>
          </p:cNvSpPr>
          <p:nvPr>
            <p:ph type="subTitle" idx="1"/>
          </p:nvPr>
        </p:nvSpPr>
        <p:spPr>
          <a:xfrm>
            <a:off x="415600" y="4961335"/>
            <a:ext cx="11360800" cy="1762800"/>
          </a:xfrm>
          <a:prstGeom prst="rect">
            <a:avLst/>
          </a:prstGeom>
        </p:spPr>
        <p:txBody>
          <a:bodyPr spcFirstLastPara="1" vert="horz" wrap="square" lIns="121900" tIns="121900" rIns="121900" bIns="121900" rtlCol="0" anchor="t" anchorCtr="0">
            <a:noAutofit/>
          </a:bodyPr>
          <a:lstStyle/>
          <a:p>
            <a:pPr>
              <a:spcBef>
                <a:spcPts val="0"/>
              </a:spcBef>
            </a:pPr>
            <a:r>
              <a:rPr lang="en" dirty="0"/>
              <a:t>Ben Koo</a:t>
            </a:r>
            <a:endParaRPr dirty="0"/>
          </a:p>
          <a:p>
            <a:pPr>
              <a:spcBef>
                <a:spcPts val="0"/>
              </a:spcBef>
            </a:pPr>
            <a:r>
              <a:rPr lang="en" dirty="0"/>
              <a:t>November </a:t>
            </a:r>
            <a:r>
              <a:rPr lang="en-US" dirty="0"/>
              <a:t>17</a:t>
            </a:r>
            <a:r>
              <a:rPr lang="en" dirty="0"/>
              <a:t>, 2020</a:t>
            </a:r>
            <a:endParaRPr dirty="0"/>
          </a:p>
        </p:txBody>
      </p:sp>
      <p:sp>
        <p:nvSpPr>
          <p:cNvPr id="2" name="Slide Number Placeholder 1">
            <a:extLst>
              <a:ext uri="{FF2B5EF4-FFF2-40B4-BE49-F238E27FC236}">
                <a16:creationId xmlns:a16="http://schemas.microsoft.com/office/drawing/2014/main" id="{76F28B7A-4E4C-E749-A831-0423185BEFA9}"/>
              </a:ext>
            </a:extLst>
          </p:cNvPr>
          <p:cNvSpPr>
            <a:spLocks noGrp="1"/>
          </p:cNvSpPr>
          <p:nvPr>
            <p:ph type="sldNum" sz="quarter" idx="12"/>
          </p:nvPr>
        </p:nvSpPr>
        <p:spPr/>
        <p:txBody>
          <a:bodyPr/>
          <a:lstStyle/>
          <a:p>
            <a:fld id="{713C7D3C-22D2-7449-8935-5F36E8921380}" type="slidenum">
              <a:rPr lang="en-US" smtClean="0">
                <a:solidFill>
                  <a:prstClr val="black">
                    <a:tint val="75000"/>
                  </a:prstClr>
                </a:solidFill>
              </a:rPr>
              <a:t>1</a:t>
            </a:fld>
            <a:endParaRPr lang="en-US" dirty="0">
              <a:solidFill>
                <a:prstClr val="black">
                  <a:tint val="75000"/>
                </a:prstClr>
              </a:solidFill>
            </a:endParaRPr>
          </a:p>
        </p:txBody>
      </p:sp>
      <p:grpSp>
        <p:nvGrpSpPr>
          <p:cNvPr id="6" name="Group 5">
            <a:extLst>
              <a:ext uri="{FF2B5EF4-FFF2-40B4-BE49-F238E27FC236}">
                <a16:creationId xmlns:a16="http://schemas.microsoft.com/office/drawing/2014/main" id="{040D0D2F-0EE9-6543-AD7A-2681387C962D}"/>
              </a:ext>
            </a:extLst>
          </p:cNvPr>
          <p:cNvGrpSpPr/>
          <p:nvPr/>
        </p:nvGrpSpPr>
        <p:grpSpPr>
          <a:xfrm>
            <a:off x="3171237" y="2217683"/>
            <a:ext cx="5849525" cy="2143217"/>
            <a:chOff x="1929239" y="2947810"/>
            <a:chExt cx="5795379" cy="1625330"/>
          </a:xfrm>
        </p:grpSpPr>
        <p:sp>
          <p:nvSpPr>
            <p:cNvPr id="7" name="Oval 6">
              <a:extLst>
                <a:ext uri="{FF2B5EF4-FFF2-40B4-BE49-F238E27FC236}">
                  <a16:creationId xmlns:a16="http://schemas.microsoft.com/office/drawing/2014/main" id="{645DD9CA-30D6-E049-9A7C-27B91931F66F}"/>
                </a:ext>
              </a:extLst>
            </p:cNvPr>
            <p:cNvSpPr/>
            <p:nvPr/>
          </p:nvSpPr>
          <p:spPr>
            <a:xfrm>
              <a:off x="1929239"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grpSp>
          <p:nvGrpSpPr>
            <p:cNvPr id="8" name="Group 7">
              <a:extLst>
                <a:ext uri="{FF2B5EF4-FFF2-40B4-BE49-F238E27FC236}">
                  <a16:creationId xmlns:a16="http://schemas.microsoft.com/office/drawing/2014/main" id="{99173A10-78C7-C241-8209-09F38970DBCB}"/>
                </a:ext>
              </a:extLst>
            </p:cNvPr>
            <p:cNvGrpSpPr/>
            <p:nvPr/>
          </p:nvGrpSpPr>
          <p:grpSpPr>
            <a:xfrm>
              <a:off x="7340570" y="2947810"/>
              <a:ext cx="384048" cy="384048"/>
              <a:chOff x="6854952" y="3657600"/>
              <a:chExt cx="384048" cy="384048"/>
            </a:xfrm>
          </p:grpSpPr>
          <p:sp>
            <p:nvSpPr>
              <p:cNvPr id="31" name="Oval 30">
                <a:extLst>
                  <a:ext uri="{FF2B5EF4-FFF2-40B4-BE49-F238E27FC236}">
                    <a16:creationId xmlns:a16="http://schemas.microsoft.com/office/drawing/2014/main" id="{9EB83BEC-0E60-184D-AA47-07A4BB23315B}"/>
                  </a:ext>
                </a:extLst>
              </p:cNvPr>
              <p:cNvSpPr/>
              <p:nvPr/>
            </p:nvSpPr>
            <p:spPr>
              <a:xfrm>
                <a:off x="6854952" y="3657600"/>
                <a:ext cx="384048"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sp>
            <p:nvSpPr>
              <p:cNvPr id="32" name="Oval 31">
                <a:extLst>
                  <a:ext uri="{FF2B5EF4-FFF2-40B4-BE49-F238E27FC236}">
                    <a16:creationId xmlns:a16="http://schemas.microsoft.com/office/drawing/2014/main" id="{A6B31237-84BA-3E4E-9063-14AF471F3BDC}"/>
                  </a:ext>
                </a:extLst>
              </p:cNvPr>
              <p:cNvSpPr/>
              <p:nvPr/>
            </p:nvSpPr>
            <p:spPr>
              <a:xfrm>
                <a:off x="6970776" y="377342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grpSp>
        <p:sp>
          <p:nvSpPr>
            <p:cNvPr id="9" name="Rounded Rectangle 8">
              <a:extLst>
                <a:ext uri="{FF2B5EF4-FFF2-40B4-BE49-F238E27FC236}">
                  <a16:creationId xmlns:a16="http://schemas.microsoft.com/office/drawing/2014/main" id="{A87C7013-0343-7D47-9FC0-77C6257D2B10}"/>
                </a:ext>
              </a:extLst>
            </p:cNvPr>
            <p:cNvSpPr/>
            <p:nvPr/>
          </p:nvSpPr>
          <p:spPr>
            <a:xfrm>
              <a:off x="3817620" y="3008096"/>
              <a:ext cx="150876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Variable</a:t>
              </a:r>
            </a:p>
          </p:txBody>
        </p:sp>
        <p:sp>
          <p:nvSpPr>
            <p:cNvPr id="10" name="Rounded Rectangle 9">
              <a:extLst>
                <a:ext uri="{FF2B5EF4-FFF2-40B4-BE49-F238E27FC236}">
                  <a16:creationId xmlns:a16="http://schemas.microsoft.com/office/drawing/2014/main" id="{36C1B8E4-42CF-5A4E-9DA9-5258D63D8739}"/>
                </a:ext>
              </a:extLst>
            </p:cNvPr>
            <p:cNvSpPr/>
            <p:nvPr/>
          </p:nvSpPr>
          <p:spPr>
            <a:xfrm>
              <a:off x="2947373" y="3511819"/>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Expression1</a:t>
              </a:r>
            </a:p>
          </p:txBody>
        </p:sp>
        <p:sp>
          <p:nvSpPr>
            <p:cNvPr id="11" name="Rounded Rectangle 10">
              <a:extLst>
                <a:ext uri="{FF2B5EF4-FFF2-40B4-BE49-F238E27FC236}">
                  <a16:creationId xmlns:a16="http://schemas.microsoft.com/office/drawing/2014/main" id="{82CFEF73-B463-EB40-B3E2-E5D90190AACB}"/>
                </a:ext>
              </a:extLst>
            </p:cNvPr>
            <p:cNvSpPr/>
            <p:nvPr/>
          </p:nvSpPr>
          <p:spPr>
            <a:xfrm>
              <a:off x="4750805" y="3510346"/>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Expression2</a:t>
              </a:r>
            </a:p>
          </p:txBody>
        </p:sp>
        <p:cxnSp>
          <p:nvCxnSpPr>
            <p:cNvPr id="12" name="Straight Arrow Connector 11">
              <a:extLst>
                <a:ext uri="{FF2B5EF4-FFF2-40B4-BE49-F238E27FC236}">
                  <a16:creationId xmlns:a16="http://schemas.microsoft.com/office/drawing/2014/main" id="{A0B7F541-69FC-1C4B-B77F-6280D8DCA1CE}"/>
                </a:ext>
              </a:extLst>
            </p:cNvPr>
            <p:cNvCxnSpPr>
              <a:cxnSpLocks/>
              <a:stCxn id="7" idx="7"/>
              <a:endCxn id="10" idx="1"/>
            </p:cNvCxnSpPr>
            <p:nvPr/>
          </p:nvCxnSpPr>
          <p:spPr>
            <a:xfrm flipV="1">
              <a:off x="2257044" y="3644407"/>
              <a:ext cx="690329" cy="1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CB48BC-C75E-034E-94AB-FFA1798ACE81}"/>
                </a:ext>
              </a:extLst>
            </p:cNvPr>
            <p:cNvCxnSpPr>
              <a:cxnSpLocks/>
              <a:stCxn id="7" idx="0"/>
              <a:endCxn id="9" idx="1"/>
            </p:cNvCxnSpPr>
            <p:nvPr/>
          </p:nvCxnSpPr>
          <p:spPr>
            <a:xfrm flipV="1">
              <a:off x="2121263" y="3140684"/>
              <a:ext cx="1696357" cy="64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8376B2-782D-1D41-8FDD-218AC338F3D0}"/>
                </a:ext>
              </a:extLst>
            </p:cNvPr>
            <p:cNvCxnSpPr>
              <a:cxnSpLocks/>
              <a:stCxn id="9" idx="3"/>
              <a:endCxn id="31" idx="2"/>
            </p:cNvCxnSpPr>
            <p:nvPr/>
          </p:nvCxnSpPr>
          <p:spPr>
            <a:xfrm flipV="1">
              <a:off x="5326380" y="3139834"/>
              <a:ext cx="2014190" cy="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3830F5E-B05C-BC49-B01E-1DC146AF8C9A}"/>
                </a:ext>
              </a:extLst>
            </p:cNvPr>
            <p:cNvCxnSpPr>
              <a:cxnSpLocks/>
              <a:stCxn id="10" idx="3"/>
              <a:endCxn id="11" idx="1"/>
            </p:cNvCxnSpPr>
            <p:nvPr/>
          </p:nvCxnSpPr>
          <p:spPr>
            <a:xfrm flipV="1">
              <a:off x="4222286" y="3642934"/>
              <a:ext cx="528519" cy="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211825-F6CE-034B-B62F-B68726E6C4D7}"/>
                </a:ext>
              </a:extLst>
            </p:cNvPr>
            <p:cNvCxnSpPr>
              <a:cxnSpLocks/>
              <a:stCxn id="11" idx="3"/>
              <a:endCxn id="24" idx="1"/>
            </p:cNvCxnSpPr>
            <p:nvPr/>
          </p:nvCxnSpPr>
          <p:spPr>
            <a:xfrm>
              <a:off x="6025718" y="3642934"/>
              <a:ext cx="825650" cy="19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4C533836-A7D1-964C-9764-085BA70DBAA6}"/>
                </a:ext>
              </a:extLst>
            </p:cNvPr>
            <p:cNvSpPr/>
            <p:nvPr/>
          </p:nvSpPr>
          <p:spPr>
            <a:xfrm>
              <a:off x="3448871" y="3850350"/>
              <a:ext cx="950976"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Variable</a:t>
              </a:r>
            </a:p>
          </p:txBody>
        </p:sp>
        <p:sp>
          <p:nvSpPr>
            <p:cNvPr id="18" name="Rounded Rectangle 17">
              <a:extLst>
                <a:ext uri="{FF2B5EF4-FFF2-40B4-BE49-F238E27FC236}">
                  <a16:creationId xmlns:a16="http://schemas.microsoft.com/office/drawing/2014/main" id="{991F6E19-1307-B344-8965-A736EB083EFC}"/>
                </a:ext>
              </a:extLst>
            </p:cNvPr>
            <p:cNvSpPr/>
            <p:nvPr/>
          </p:nvSpPr>
          <p:spPr>
            <a:xfrm>
              <a:off x="4750805" y="3852992"/>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a:t>
              </a:r>
            </a:p>
          </p:txBody>
        </p:sp>
        <p:cxnSp>
          <p:nvCxnSpPr>
            <p:cNvPr id="19" name="Straight Arrow Connector 18">
              <a:extLst>
                <a:ext uri="{FF2B5EF4-FFF2-40B4-BE49-F238E27FC236}">
                  <a16:creationId xmlns:a16="http://schemas.microsoft.com/office/drawing/2014/main" id="{FE34F808-88B5-6546-B533-1F2703768663}"/>
                </a:ext>
              </a:extLst>
            </p:cNvPr>
            <p:cNvCxnSpPr>
              <a:cxnSpLocks/>
              <a:stCxn id="17" idx="3"/>
              <a:endCxn id="18" idx="1"/>
            </p:cNvCxnSpPr>
            <p:nvPr/>
          </p:nvCxnSpPr>
          <p:spPr>
            <a:xfrm>
              <a:off x="4399847" y="3982938"/>
              <a:ext cx="350958" cy="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1307EB9-F24F-FC46-BF95-5A531564DF47}"/>
                </a:ext>
              </a:extLst>
            </p:cNvPr>
            <p:cNvGrpSpPr/>
            <p:nvPr/>
          </p:nvGrpSpPr>
          <p:grpSpPr>
            <a:xfrm>
              <a:off x="2947373" y="4235049"/>
              <a:ext cx="3078345" cy="338091"/>
              <a:chOff x="2907647" y="3370617"/>
              <a:chExt cx="3078345" cy="338091"/>
            </a:xfrm>
          </p:grpSpPr>
          <p:sp>
            <p:nvSpPr>
              <p:cNvPr id="29" name="Rounded Rectangle 28">
                <a:extLst>
                  <a:ext uri="{FF2B5EF4-FFF2-40B4-BE49-F238E27FC236}">
                    <a16:creationId xmlns:a16="http://schemas.microsoft.com/office/drawing/2014/main" id="{6B1C9D88-0BCA-8541-87BE-DC9EACECB80A}"/>
                  </a:ext>
                </a:extLst>
              </p:cNvPr>
              <p:cNvSpPr/>
              <p:nvPr/>
            </p:nvSpPr>
            <p:spPr>
              <a:xfrm>
                <a:off x="2907647" y="3370617"/>
                <a:ext cx="3078345" cy="33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                           )</a:t>
                </a:r>
              </a:p>
            </p:txBody>
          </p:sp>
          <p:sp>
            <p:nvSpPr>
              <p:cNvPr id="30" name="Rounded Rectangle 29">
                <a:extLst>
                  <a:ext uri="{FF2B5EF4-FFF2-40B4-BE49-F238E27FC236}">
                    <a16:creationId xmlns:a16="http://schemas.microsoft.com/office/drawing/2014/main" id="{31605A4E-E70D-0242-8857-0D695907CA23}"/>
                  </a:ext>
                </a:extLst>
              </p:cNvPr>
              <p:cNvSpPr/>
              <p:nvPr/>
            </p:nvSpPr>
            <p:spPr>
              <a:xfrm>
                <a:off x="3861355" y="3407074"/>
                <a:ext cx="1170929"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a:t>
                </a:r>
              </a:p>
            </p:txBody>
          </p:sp>
        </p:grpSp>
        <p:sp>
          <p:nvSpPr>
            <p:cNvPr id="21" name="Rounded Rectangle 20">
              <a:extLst>
                <a:ext uri="{FF2B5EF4-FFF2-40B4-BE49-F238E27FC236}">
                  <a16:creationId xmlns:a16="http://schemas.microsoft.com/office/drawing/2014/main" id="{C6C79B67-E36F-6141-840E-8DC860EC3164}"/>
                </a:ext>
              </a:extLst>
            </p:cNvPr>
            <p:cNvSpPr/>
            <p:nvPr/>
          </p:nvSpPr>
          <p:spPr>
            <a:xfrm>
              <a:off x="2947373" y="3849344"/>
              <a:ext cx="34290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bg1"/>
                  </a:solidFill>
                </a:rPr>
                <a:t>𝜆</a:t>
              </a:r>
            </a:p>
          </p:txBody>
        </p:sp>
        <p:cxnSp>
          <p:nvCxnSpPr>
            <p:cNvPr id="22" name="Straight Arrow Connector 21">
              <a:extLst>
                <a:ext uri="{FF2B5EF4-FFF2-40B4-BE49-F238E27FC236}">
                  <a16:creationId xmlns:a16="http://schemas.microsoft.com/office/drawing/2014/main" id="{B4A7EE94-E788-D74F-9FF7-09AD4378D47D}"/>
                </a:ext>
              </a:extLst>
            </p:cNvPr>
            <p:cNvCxnSpPr>
              <a:cxnSpLocks/>
              <a:stCxn id="21" idx="3"/>
              <a:endCxn id="17" idx="1"/>
            </p:cNvCxnSpPr>
            <p:nvPr/>
          </p:nvCxnSpPr>
          <p:spPr>
            <a:xfrm>
              <a:off x="3290273" y="3981932"/>
              <a:ext cx="158598" cy="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CCE8F65-C9E6-0440-9271-503EB4F2A9F1}"/>
                </a:ext>
              </a:extLst>
            </p:cNvPr>
            <p:cNvCxnSpPr>
              <a:cxnSpLocks/>
              <a:stCxn id="18" idx="3"/>
              <a:endCxn id="24" idx="2"/>
            </p:cNvCxnSpPr>
            <p:nvPr/>
          </p:nvCxnSpPr>
          <p:spPr>
            <a:xfrm flipV="1">
              <a:off x="6025718" y="3978163"/>
              <a:ext cx="769407" cy="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FA1B4A3-836C-5643-8403-C80D57FE42C9}"/>
                </a:ext>
              </a:extLst>
            </p:cNvPr>
            <p:cNvSpPr/>
            <p:nvPr/>
          </p:nvSpPr>
          <p:spPr>
            <a:xfrm>
              <a:off x="6795125"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cxnSp>
          <p:nvCxnSpPr>
            <p:cNvPr id="25" name="Straight Arrow Connector 24">
              <a:extLst>
                <a:ext uri="{FF2B5EF4-FFF2-40B4-BE49-F238E27FC236}">
                  <a16:creationId xmlns:a16="http://schemas.microsoft.com/office/drawing/2014/main" id="{2A0BFCDF-C6DB-B64A-A781-C69992A43510}"/>
                </a:ext>
              </a:extLst>
            </p:cNvPr>
            <p:cNvCxnSpPr>
              <a:cxnSpLocks/>
              <a:stCxn id="29" idx="3"/>
              <a:endCxn id="24" idx="3"/>
            </p:cNvCxnSpPr>
            <p:nvPr/>
          </p:nvCxnSpPr>
          <p:spPr>
            <a:xfrm flipV="1">
              <a:off x="6025718" y="4113944"/>
              <a:ext cx="825650"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9D6F1E-BD5C-914F-AC63-CEEDCE5260D9}"/>
                </a:ext>
              </a:extLst>
            </p:cNvPr>
            <p:cNvCxnSpPr>
              <a:cxnSpLocks/>
              <a:stCxn id="7" idx="6"/>
              <a:endCxn id="21" idx="1"/>
            </p:cNvCxnSpPr>
            <p:nvPr/>
          </p:nvCxnSpPr>
          <p:spPr>
            <a:xfrm>
              <a:off x="2313287" y="3978163"/>
              <a:ext cx="634086" cy="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05CD78-D77F-5147-A89F-366C8CE392C7}"/>
                </a:ext>
              </a:extLst>
            </p:cNvPr>
            <p:cNvCxnSpPr>
              <a:cxnSpLocks/>
              <a:stCxn id="7" idx="5"/>
              <a:endCxn id="29" idx="1"/>
            </p:cNvCxnSpPr>
            <p:nvPr/>
          </p:nvCxnSpPr>
          <p:spPr>
            <a:xfrm>
              <a:off x="2257044" y="4113944"/>
              <a:ext cx="690329"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2CFDBD10-54F8-B148-A004-4AF034463E0A}"/>
                </a:ext>
              </a:extLst>
            </p:cNvPr>
            <p:cNvCxnSpPr>
              <a:cxnSpLocks/>
              <a:stCxn id="24" idx="6"/>
              <a:endCxn id="7" idx="2"/>
            </p:cNvCxnSpPr>
            <p:nvPr/>
          </p:nvCxnSpPr>
          <p:spPr>
            <a:xfrm flipH="1">
              <a:off x="1929239" y="3978163"/>
              <a:ext cx="5249934" cy="12700"/>
            </a:xfrm>
            <a:prstGeom prst="bentConnector5">
              <a:avLst>
                <a:gd name="adj1" fmla="val -4354"/>
                <a:gd name="adj2" fmla="val 6336000"/>
                <a:gd name="adj3" fmla="val 104354"/>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119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54BACC34-A7D6-C04B-B5E3-535BF5964239}"/>
              </a:ext>
            </a:extLst>
          </p:cNvPr>
          <p:cNvSpPr>
            <a:spLocks noGrp="1" noChangeArrowheads="1"/>
          </p:cNvSpPr>
          <p:nvPr>
            <p:ph type="title"/>
          </p:nvPr>
        </p:nvSpPr>
        <p:spPr/>
        <p:txBody>
          <a:bodyPr/>
          <a:lstStyle/>
          <a:p>
            <a:r>
              <a:rPr lang="en-US" altLang="en-CN"/>
              <a:t>More examples of challenging parsing</a:t>
            </a:r>
          </a:p>
        </p:txBody>
      </p:sp>
      <p:sp>
        <p:nvSpPr>
          <p:cNvPr id="718851" name="Rectangle 3">
            <a:extLst>
              <a:ext uri="{FF2B5EF4-FFF2-40B4-BE49-F238E27FC236}">
                <a16:creationId xmlns:a16="http://schemas.microsoft.com/office/drawing/2014/main" id="{6291ACF2-55DC-1F49-A3E4-30A587AE3660}"/>
              </a:ext>
            </a:extLst>
          </p:cNvPr>
          <p:cNvSpPr>
            <a:spLocks noGrp="1" noChangeArrowheads="1"/>
          </p:cNvSpPr>
          <p:nvPr>
            <p:ph type="body" idx="1"/>
          </p:nvPr>
        </p:nvSpPr>
        <p:spPr>
          <a:xfrm>
            <a:off x="1752600" y="1447800"/>
            <a:ext cx="8610600" cy="990600"/>
          </a:xfrm>
        </p:spPr>
        <p:txBody>
          <a:bodyPr/>
          <a:lstStyle/>
          <a:p>
            <a:pPr>
              <a:buFont typeface="Wingdings" pitchFamily="2" charset="2"/>
              <a:buNone/>
            </a:pPr>
            <a:r>
              <a:rPr lang="en-US" altLang="en-CN" sz="1800"/>
              <a:t>We gave the monkeys the bananas because they were hungry </a:t>
            </a:r>
          </a:p>
          <a:p>
            <a:pPr>
              <a:buFont typeface="Wingdings" pitchFamily="2" charset="2"/>
              <a:buNone/>
            </a:pPr>
            <a:r>
              <a:rPr lang="en-US" altLang="en-CN" sz="1800"/>
              <a:t>We gave the monkeys the bananas because they were over-ripe</a:t>
            </a:r>
          </a:p>
        </p:txBody>
      </p:sp>
      <p:sp>
        <p:nvSpPr>
          <p:cNvPr id="718852" name="Rectangle 4">
            <a:extLst>
              <a:ext uri="{FF2B5EF4-FFF2-40B4-BE49-F238E27FC236}">
                <a16:creationId xmlns:a16="http://schemas.microsoft.com/office/drawing/2014/main" id="{2277E31A-24DA-9249-994E-E9895B5A78D9}"/>
              </a:ext>
            </a:extLst>
          </p:cNvPr>
          <p:cNvSpPr>
            <a:spLocks noChangeArrowheads="1"/>
          </p:cNvSpPr>
          <p:nvPr/>
        </p:nvSpPr>
        <p:spPr bwMode="auto">
          <a:xfrm>
            <a:off x="1752600" y="2819400"/>
            <a:ext cx="434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60000"/>
              </a:spcBef>
              <a:buClr>
                <a:srgbClr val="006600"/>
              </a:buClr>
              <a:buSzPct val="100000"/>
              <a:buFont typeface="Wingdings" pitchFamily="2" charset="2"/>
              <a:buChar char="n"/>
              <a:defRPr sz="2000">
                <a:solidFill>
                  <a:schemeClr val="tx1"/>
                </a:solidFill>
                <a:latin typeface="Comic Sans MS" panose="030F0902030302020204" pitchFamily="66" charset="0"/>
              </a:defRPr>
            </a:lvl1pPr>
            <a:lvl2pPr marL="742950" indent="-285750" algn="l">
              <a:spcBef>
                <a:spcPct val="60000"/>
              </a:spcBef>
              <a:buClr>
                <a:srgbClr val="000099"/>
              </a:buClr>
              <a:buSzPct val="75000"/>
              <a:buFont typeface="Wingdings" pitchFamily="2" charset="2"/>
              <a:buChar char="l"/>
              <a:defRPr sz="2000">
                <a:solidFill>
                  <a:schemeClr val="tx1"/>
                </a:solidFill>
                <a:latin typeface="Comic Sans MS" panose="030F0902030302020204" pitchFamily="66" charset="0"/>
              </a:defRPr>
            </a:lvl2pPr>
            <a:lvl3pPr marL="1143000" indent="-228600" algn="l">
              <a:spcBef>
                <a:spcPct val="20000"/>
              </a:spcBef>
              <a:buClr>
                <a:srgbClr val="003300"/>
              </a:buClr>
              <a:buSzPct val="75000"/>
              <a:buFont typeface="Wingdings" pitchFamily="2" charset="2"/>
              <a:buChar char="q"/>
              <a:defRPr sz="2000">
                <a:solidFill>
                  <a:schemeClr val="tx1"/>
                </a:solidFill>
                <a:latin typeface="Comic Sans MS" panose="030F0902030302020204" pitchFamily="66" charset="0"/>
              </a:defRPr>
            </a:lvl3pPr>
            <a:lvl4pPr marL="16002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4pPr>
            <a:lvl5pPr marL="20574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9pPr>
          </a:lstStyle>
          <a:p>
            <a:pPr eaLnBrk="0" fontAlgn="base" hangingPunct="0">
              <a:spcAft>
                <a:spcPct val="0"/>
              </a:spcAft>
              <a:buNone/>
            </a:pPr>
            <a:r>
              <a:rPr lang="en-US" altLang="en-CN" sz="1800">
                <a:solidFill>
                  <a:srgbClr val="000000"/>
                </a:solidFill>
              </a:rPr>
              <a:t>I never said she stole my money</a:t>
            </a:r>
          </a:p>
          <a:p>
            <a:pPr eaLnBrk="0" fontAlgn="base" hangingPunct="0">
              <a:spcAft>
                <a:spcPct val="0"/>
              </a:spcAft>
              <a:buNone/>
            </a:pPr>
            <a:r>
              <a:rPr lang="en-US" altLang="en-CN" sz="1800" u="sng">
                <a:solidFill>
                  <a:srgbClr val="000000"/>
                </a:solidFill>
              </a:rPr>
              <a:t>I</a:t>
            </a:r>
            <a:r>
              <a:rPr lang="en-US" altLang="en-CN" sz="1800">
                <a:solidFill>
                  <a:srgbClr val="000000"/>
                </a:solidFill>
              </a:rPr>
              <a:t> never said she stole my money</a:t>
            </a:r>
          </a:p>
          <a:p>
            <a:pPr eaLnBrk="0" fontAlgn="base" hangingPunct="0">
              <a:spcAft>
                <a:spcPct val="0"/>
              </a:spcAft>
              <a:buNone/>
            </a:pPr>
            <a:r>
              <a:rPr lang="en-US" altLang="en-CN" sz="1800">
                <a:solidFill>
                  <a:srgbClr val="000000"/>
                </a:solidFill>
              </a:rPr>
              <a:t>I </a:t>
            </a:r>
            <a:r>
              <a:rPr lang="en-US" altLang="en-CN" sz="1800" u="sng">
                <a:solidFill>
                  <a:srgbClr val="000000"/>
                </a:solidFill>
              </a:rPr>
              <a:t>never</a:t>
            </a:r>
            <a:r>
              <a:rPr lang="en-US" altLang="en-CN" sz="1800">
                <a:solidFill>
                  <a:srgbClr val="000000"/>
                </a:solidFill>
              </a:rPr>
              <a:t> said she stole my money</a:t>
            </a:r>
          </a:p>
          <a:p>
            <a:pPr eaLnBrk="0" fontAlgn="base" hangingPunct="0">
              <a:spcAft>
                <a:spcPct val="0"/>
              </a:spcAft>
              <a:buNone/>
            </a:pPr>
            <a:r>
              <a:rPr lang="en-US" altLang="en-CN" sz="1800">
                <a:solidFill>
                  <a:srgbClr val="000000"/>
                </a:solidFill>
              </a:rPr>
              <a:t>I never </a:t>
            </a:r>
            <a:r>
              <a:rPr lang="en-US" altLang="en-CN" sz="1800" u="sng">
                <a:solidFill>
                  <a:srgbClr val="000000"/>
                </a:solidFill>
              </a:rPr>
              <a:t>said</a:t>
            </a:r>
            <a:r>
              <a:rPr lang="en-US" altLang="en-CN" sz="1800">
                <a:solidFill>
                  <a:srgbClr val="000000"/>
                </a:solidFill>
              </a:rPr>
              <a:t> she stole my money</a:t>
            </a:r>
          </a:p>
          <a:p>
            <a:pPr eaLnBrk="0" fontAlgn="base" hangingPunct="0">
              <a:spcAft>
                <a:spcPct val="0"/>
              </a:spcAft>
              <a:buNone/>
            </a:pPr>
            <a:r>
              <a:rPr lang="en-US" altLang="en-CN" sz="1800">
                <a:solidFill>
                  <a:srgbClr val="000000"/>
                </a:solidFill>
              </a:rPr>
              <a:t>I never said </a:t>
            </a:r>
            <a:r>
              <a:rPr lang="en-US" altLang="en-CN" sz="1800" u="sng">
                <a:solidFill>
                  <a:srgbClr val="000000"/>
                </a:solidFill>
              </a:rPr>
              <a:t>she</a:t>
            </a:r>
            <a:r>
              <a:rPr lang="en-US" altLang="en-CN" sz="1800">
                <a:solidFill>
                  <a:srgbClr val="000000"/>
                </a:solidFill>
              </a:rPr>
              <a:t> stole my money</a:t>
            </a:r>
          </a:p>
          <a:p>
            <a:pPr eaLnBrk="0" fontAlgn="base" hangingPunct="0">
              <a:spcAft>
                <a:spcPct val="0"/>
              </a:spcAft>
              <a:buNone/>
            </a:pPr>
            <a:r>
              <a:rPr lang="en-US" altLang="en-CN" sz="1800">
                <a:solidFill>
                  <a:srgbClr val="000000"/>
                </a:solidFill>
              </a:rPr>
              <a:t>I never said she </a:t>
            </a:r>
            <a:r>
              <a:rPr lang="en-US" altLang="en-CN" sz="1800" u="sng">
                <a:solidFill>
                  <a:srgbClr val="000000"/>
                </a:solidFill>
              </a:rPr>
              <a:t>stole</a:t>
            </a:r>
            <a:r>
              <a:rPr lang="en-US" altLang="en-CN" sz="1800">
                <a:solidFill>
                  <a:srgbClr val="000000"/>
                </a:solidFill>
              </a:rPr>
              <a:t> my money</a:t>
            </a:r>
          </a:p>
          <a:p>
            <a:pPr eaLnBrk="0" fontAlgn="base" hangingPunct="0">
              <a:spcAft>
                <a:spcPct val="0"/>
              </a:spcAft>
              <a:buNone/>
            </a:pPr>
            <a:r>
              <a:rPr lang="en-US" altLang="en-CN" sz="1800">
                <a:solidFill>
                  <a:srgbClr val="000000"/>
                </a:solidFill>
              </a:rPr>
              <a:t>I never said she stole </a:t>
            </a:r>
            <a:r>
              <a:rPr lang="en-US" altLang="en-CN" sz="1800" u="sng">
                <a:solidFill>
                  <a:srgbClr val="000000"/>
                </a:solidFill>
              </a:rPr>
              <a:t>my</a:t>
            </a:r>
            <a:r>
              <a:rPr lang="en-US" altLang="en-CN" sz="1800">
                <a:solidFill>
                  <a:srgbClr val="000000"/>
                </a:solidFill>
              </a:rPr>
              <a:t> money</a:t>
            </a:r>
          </a:p>
          <a:p>
            <a:pPr eaLnBrk="0" fontAlgn="base" hangingPunct="0">
              <a:spcAft>
                <a:spcPct val="0"/>
              </a:spcAft>
              <a:buNone/>
            </a:pPr>
            <a:r>
              <a:rPr lang="en-US" altLang="en-CN" sz="1800">
                <a:solidFill>
                  <a:srgbClr val="000000"/>
                </a:solidFill>
              </a:rPr>
              <a:t>I never said she stole my </a:t>
            </a:r>
            <a:r>
              <a:rPr lang="en-US" altLang="en-CN" sz="1800" u="sng">
                <a:solidFill>
                  <a:srgbClr val="000000"/>
                </a:solidFill>
              </a:rPr>
              <a:t>money</a:t>
            </a:r>
          </a:p>
          <a:p>
            <a:pPr eaLnBrk="0" fontAlgn="base" hangingPunct="0">
              <a:spcAft>
                <a:spcPct val="0"/>
              </a:spcAft>
              <a:buNone/>
            </a:pPr>
            <a:endParaRPr lang="en-US" altLang="en-CN" sz="1800">
              <a:solidFill>
                <a:srgbClr val="000000"/>
              </a:solidFill>
            </a:endParaRPr>
          </a:p>
        </p:txBody>
      </p:sp>
      <p:sp>
        <p:nvSpPr>
          <p:cNvPr id="718853" name="Rectangle 5">
            <a:extLst>
              <a:ext uri="{FF2B5EF4-FFF2-40B4-BE49-F238E27FC236}">
                <a16:creationId xmlns:a16="http://schemas.microsoft.com/office/drawing/2014/main" id="{C2CEDEE7-9551-544F-B6AD-4F1A5596FBAF}"/>
              </a:ext>
            </a:extLst>
          </p:cNvPr>
          <p:cNvSpPr>
            <a:spLocks noChangeArrowheads="1"/>
          </p:cNvSpPr>
          <p:nvPr/>
        </p:nvSpPr>
        <p:spPr bwMode="auto">
          <a:xfrm>
            <a:off x="1676400" y="838200"/>
            <a:ext cx="861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60000"/>
              </a:spcBef>
              <a:buClr>
                <a:srgbClr val="006600"/>
              </a:buClr>
              <a:buSzPct val="100000"/>
              <a:buFont typeface="Wingdings" pitchFamily="2" charset="2"/>
              <a:buChar char="n"/>
              <a:defRPr sz="2000">
                <a:solidFill>
                  <a:schemeClr val="tx1"/>
                </a:solidFill>
                <a:latin typeface="Comic Sans MS" panose="030F0902030302020204" pitchFamily="66" charset="0"/>
              </a:defRPr>
            </a:lvl1pPr>
            <a:lvl2pPr marL="742950" indent="-285750" algn="l">
              <a:spcBef>
                <a:spcPct val="60000"/>
              </a:spcBef>
              <a:buClr>
                <a:srgbClr val="000099"/>
              </a:buClr>
              <a:buSzPct val="75000"/>
              <a:buFont typeface="Wingdings" pitchFamily="2" charset="2"/>
              <a:buChar char="l"/>
              <a:defRPr sz="2000">
                <a:solidFill>
                  <a:schemeClr val="tx1"/>
                </a:solidFill>
                <a:latin typeface="Comic Sans MS" panose="030F0902030302020204" pitchFamily="66" charset="0"/>
              </a:defRPr>
            </a:lvl2pPr>
            <a:lvl3pPr marL="1143000" indent="-228600" algn="l">
              <a:spcBef>
                <a:spcPct val="20000"/>
              </a:spcBef>
              <a:buClr>
                <a:srgbClr val="003300"/>
              </a:buClr>
              <a:buSzPct val="75000"/>
              <a:buFont typeface="Wingdings" pitchFamily="2" charset="2"/>
              <a:buChar char="q"/>
              <a:defRPr sz="2000">
                <a:solidFill>
                  <a:schemeClr val="tx1"/>
                </a:solidFill>
                <a:latin typeface="Comic Sans MS" panose="030F0902030302020204" pitchFamily="66" charset="0"/>
              </a:defRPr>
            </a:lvl3pPr>
            <a:lvl4pPr marL="16002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4pPr>
            <a:lvl5pPr marL="20574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9pPr>
          </a:lstStyle>
          <a:p>
            <a:pPr eaLnBrk="0" fontAlgn="base" hangingPunct="0">
              <a:spcAft>
                <a:spcPct val="0"/>
              </a:spcAft>
              <a:buNone/>
            </a:pPr>
            <a:r>
              <a:rPr lang="en-US" altLang="en-CN" sz="1800">
                <a:solidFill>
                  <a:srgbClr val="000000"/>
                </a:solidFill>
              </a:rPr>
              <a:t>Time flies like an arrow</a:t>
            </a:r>
          </a:p>
        </p:txBody>
      </p:sp>
    </p:spTree>
    <p:extLst>
      <p:ext uri="{BB962C8B-B14F-4D97-AF65-F5344CB8AC3E}">
        <p14:creationId xmlns:p14="http://schemas.microsoft.com/office/powerpoint/2010/main" val="176613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8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autoUpdateAnimBg="0"/>
      <p:bldP spid="718852" grpId="0" autoUpdateAnimBg="0"/>
      <p:bldP spid="71885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1203" name="Rectangle 3">
            <a:extLst>
              <a:ext uri="{FF2B5EF4-FFF2-40B4-BE49-F238E27FC236}">
                <a16:creationId xmlns:a16="http://schemas.microsoft.com/office/drawing/2014/main" id="{2B428ED4-F402-2A4F-B780-ACE86F9B6C42}"/>
              </a:ext>
            </a:extLst>
          </p:cNvPr>
          <p:cNvSpPr>
            <a:spLocks noGrp="1" noChangeArrowheads="1"/>
          </p:cNvSpPr>
          <p:nvPr>
            <p:ph type="body" idx="1"/>
          </p:nvPr>
        </p:nvSpPr>
        <p:spPr>
          <a:xfrm>
            <a:off x="1752600" y="5410200"/>
            <a:ext cx="8610600" cy="1066800"/>
          </a:xfrm>
          <a:noFill/>
          <a:ln/>
        </p:spPr>
        <p:txBody>
          <a:bodyPr/>
          <a:lstStyle/>
          <a:p>
            <a:pPr>
              <a:lnSpc>
                <a:spcPct val="90000"/>
              </a:lnSpc>
            </a:pPr>
            <a:r>
              <a:rPr lang="en-US" altLang="en-CN" sz="1600"/>
              <a:t>Simple (terminal) forms / complex (non-terminal) forms</a:t>
            </a:r>
          </a:p>
          <a:p>
            <a:pPr>
              <a:lnSpc>
                <a:spcPct val="90000"/>
              </a:lnSpc>
            </a:pPr>
            <a:r>
              <a:rPr lang="en-US" altLang="en-CN" sz="1600"/>
              <a:t>Grammar = set of rules on how to construct complex forms from simpler forms</a:t>
            </a:r>
          </a:p>
          <a:p>
            <a:pPr>
              <a:lnSpc>
                <a:spcPct val="90000"/>
              </a:lnSpc>
            </a:pPr>
            <a:r>
              <a:rPr lang="en-US" altLang="en-CN" sz="1600"/>
              <a:t>Highly recursive.</a:t>
            </a:r>
          </a:p>
        </p:txBody>
      </p:sp>
      <p:sp>
        <p:nvSpPr>
          <p:cNvPr id="691204" name="Rectangle 4">
            <a:extLst>
              <a:ext uri="{FF2B5EF4-FFF2-40B4-BE49-F238E27FC236}">
                <a16:creationId xmlns:a16="http://schemas.microsoft.com/office/drawing/2014/main" id="{BA6630CA-F2ED-4A4F-AED5-F5B8D91EBD22}"/>
              </a:ext>
            </a:extLst>
          </p:cNvPr>
          <p:cNvSpPr>
            <a:spLocks noGrp="1" noChangeArrowheads="1"/>
          </p:cNvSpPr>
          <p:nvPr>
            <p:ph type="title"/>
          </p:nvPr>
        </p:nvSpPr>
        <p:spPr>
          <a:noFill/>
          <a:ln/>
        </p:spPr>
        <p:txBody>
          <a:bodyPr/>
          <a:lstStyle/>
          <a:p>
            <a:r>
              <a:rPr lang="en-US" altLang="en-CN"/>
              <a:t>A typical grammar of a typical C-like language</a:t>
            </a:r>
          </a:p>
        </p:txBody>
      </p:sp>
      <p:sp>
        <p:nvSpPr>
          <p:cNvPr id="691206" name="Text Box 6">
            <a:extLst>
              <a:ext uri="{FF2B5EF4-FFF2-40B4-BE49-F238E27FC236}">
                <a16:creationId xmlns:a16="http://schemas.microsoft.com/office/drawing/2014/main" id="{3686D20F-23C8-DB41-A041-FF8270EB6312}"/>
              </a:ext>
            </a:extLst>
          </p:cNvPr>
          <p:cNvSpPr txBox="1">
            <a:spLocks noChangeArrowheads="1"/>
          </p:cNvSpPr>
          <p:nvPr/>
        </p:nvSpPr>
        <p:spPr bwMode="auto">
          <a:xfrm>
            <a:off x="7848601" y="990600"/>
            <a:ext cx="2676525" cy="4572000"/>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if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endParaRPr lang="en-US" altLang="en-CN" sz="1200" b="1">
              <a:solidFill>
                <a:srgbClr val="990000"/>
              </a:solidFill>
              <a:latin typeface="Courier New" panose="02070309020205020404" pitchFamily="49" charset="0"/>
              <a:cs typeface="Courier New" panose="02070309020205020404" pitchFamily="49" charset="0"/>
            </a:endParaRP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if (expression) {</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while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endParaRPr lang="en-US" altLang="en-CN" sz="1200" b="1">
              <a:solidFill>
                <a:srgbClr val="990000"/>
              </a:solidFill>
              <a:latin typeface="Courier New" panose="02070309020205020404" pitchFamily="49" charset="0"/>
              <a:cs typeface="Courier New" panose="02070309020205020404" pitchFamily="49" charset="0"/>
            </a:endParaRPr>
          </a:p>
        </p:txBody>
      </p:sp>
      <p:sp>
        <p:nvSpPr>
          <p:cNvPr id="691207" name="Rectangle 7">
            <a:extLst>
              <a:ext uri="{FF2B5EF4-FFF2-40B4-BE49-F238E27FC236}">
                <a16:creationId xmlns:a16="http://schemas.microsoft.com/office/drawing/2014/main" id="{61C12B63-4625-0045-B58B-BE4BC3AC33EE}"/>
              </a:ext>
            </a:extLst>
          </p:cNvPr>
          <p:cNvSpPr>
            <a:spLocks noChangeArrowheads="1"/>
          </p:cNvSpPr>
          <p:nvPr/>
        </p:nvSpPr>
        <p:spPr bwMode="auto">
          <a:xfrm>
            <a:off x="7753350" y="685800"/>
            <a:ext cx="18478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400" b="1">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Code sample</a:t>
            </a:r>
          </a:p>
        </p:txBody>
      </p:sp>
      <p:grpSp>
        <p:nvGrpSpPr>
          <p:cNvPr id="691212" name="Group 12">
            <a:extLst>
              <a:ext uri="{FF2B5EF4-FFF2-40B4-BE49-F238E27FC236}">
                <a16:creationId xmlns:a16="http://schemas.microsoft.com/office/drawing/2014/main" id="{F1FEFC34-98D6-0B40-9F2D-5A6605126BC3}"/>
              </a:ext>
            </a:extLst>
          </p:cNvPr>
          <p:cNvGrpSpPr>
            <a:grpSpLocks/>
          </p:cNvGrpSpPr>
          <p:nvPr/>
        </p:nvGrpSpPr>
        <p:grpSpPr bwMode="auto">
          <a:xfrm>
            <a:off x="1752600" y="685800"/>
            <a:ext cx="5867400" cy="4648200"/>
            <a:chOff x="144" y="432"/>
            <a:chExt cx="3696" cy="2928"/>
          </a:xfrm>
        </p:grpSpPr>
        <p:sp>
          <p:nvSpPr>
            <p:cNvPr id="691202" name="Text Box 2">
              <a:extLst>
                <a:ext uri="{FF2B5EF4-FFF2-40B4-BE49-F238E27FC236}">
                  <a16:creationId xmlns:a16="http://schemas.microsoft.com/office/drawing/2014/main" id="{CA08042C-7340-E649-875B-651289368A19}"/>
                </a:ext>
              </a:extLst>
            </p:cNvPr>
            <p:cNvSpPr txBox="1">
              <a:spLocks noChangeArrowheads="1"/>
            </p:cNvSpPr>
            <p:nvPr/>
          </p:nvSpPr>
          <p:spPr bwMode="auto">
            <a:xfrm>
              <a:off x="144" y="624"/>
              <a:ext cx="3696" cy="2736"/>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program:        statement;</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        whileStatement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a:solidFill>
                    <a:srgbClr val="000000"/>
                  </a:solidFill>
                  <a:latin typeface="Arial" panose="020B0604020202020204" pitchFamily="34" charset="0"/>
                  <a:cs typeface="Arial" panose="020B0604020202020204" pitchFamily="34" charset="0"/>
                </a:rPr>
                <a:t>// other statement possibilities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whileStatement: '</a:t>
              </a:r>
              <a:r>
                <a:rPr lang="en-US" altLang="en-CN" sz="1200" b="1">
                  <a:solidFill>
                    <a:srgbClr val="990000"/>
                  </a:solidFill>
                  <a:latin typeface="Courier New" panose="02070309020205020404" pitchFamily="49" charset="0"/>
                  <a:cs typeface="Courier New" panose="02070309020205020404" pitchFamily="49" charset="0"/>
                </a:rPr>
                <a:t>while</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ifStatement:      simpleIf</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ifElse</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simpleIf:       '</a:t>
              </a:r>
              <a:r>
                <a:rPr lang="en-US" altLang="en-CN" sz="1200" b="1">
                  <a:solidFill>
                    <a:srgbClr val="990000"/>
                  </a:solidFill>
                  <a:latin typeface="Courier New" panose="02070309020205020404" pitchFamily="49" charset="0"/>
                  <a:cs typeface="Courier New" panose="02070309020205020404" pitchFamily="49" charset="0"/>
                </a:rPr>
                <a:t>if</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a:t>
              </a: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ifElse:         '</a:t>
              </a:r>
              <a:r>
                <a:rPr lang="en-US" altLang="en-CN" sz="1200" b="1">
                  <a:solidFill>
                    <a:srgbClr val="990000"/>
                  </a:solidFill>
                  <a:latin typeface="Courier New" panose="02070309020205020404" pitchFamily="49" charset="0"/>
                  <a:cs typeface="Courier New" panose="02070309020205020404" pitchFamily="49" charset="0"/>
                </a:rPr>
                <a:t>if</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a:t>
              </a:r>
              <a:br>
                <a:rPr lang="en-US" altLang="en-CN" sz="1200" b="1">
                  <a:solidFill>
                    <a:srgbClr val="000000"/>
                  </a:solidFill>
                  <a:latin typeface="Courier New" panose="02070309020205020404" pitchFamily="49" charset="0"/>
                  <a:cs typeface="Courier New" panose="02070309020205020404" pitchFamily="49" charset="0"/>
                </a:rPr>
              </a:b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else</a:t>
              </a:r>
              <a:r>
                <a:rPr lang="en-US" altLang="en-CN" sz="1200" b="1">
                  <a:solidFill>
                    <a:srgbClr val="000000"/>
                  </a:solidFill>
                  <a:latin typeface="Courier New" panose="02070309020205020404" pitchFamily="49" charset="0"/>
                  <a:cs typeface="Courier New" panose="02070309020205020404" pitchFamily="49" charset="0"/>
                </a:rPr>
                <a:t>' statement</a:t>
              </a: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statementSequence:    ''  </a:t>
              </a:r>
              <a:r>
                <a:rPr lang="en-US" altLang="en-CN" sz="1200">
                  <a:solidFill>
                    <a:srgbClr val="000000"/>
                  </a:solidFill>
                  <a:latin typeface="Arial" panose="020B0604020202020204" pitchFamily="34" charset="0"/>
                  <a:cs typeface="Arial" panose="020B0604020202020204" pitchFamily="34" charset="0"/>
                </a:rPr>
                <a:t>// null, i.e. the empty sequence</a:t>
              </a:r>
              <a:br>
                <a:rPr lang="en-US" altLang="en-CN" sz="1200">
                  <a:solidFill>
                    <a:srgbClr val="000000"/>
                  </a:solidFill>
                  <a:latin typeface="Arial" panose="020B0604020202020204" pitchFamily="34" charset="0"/>
                  <a:cs typeface="Arial" panose="020B0604020202020204" pitchFamily="34" charset="0"/>
                </a:rPr>
              </a:br>
              <a:r>
                <a:rPr lang="en-US" altLang="en-CN" sz="1200" b="1">
                  <a:solidFill>
                    <a:srgbClr val="000000"/>
                  </a:solidFill>
                  <a:latin typeface="Courier New" panose="02070309020205020404" pitchFamily="49" charset="0"/>
                  <a:cs typeface="Courier New" panose="02070309020205020404" pitchFamily="49" charset="0"/>
                </a:rPr>
                <a:t>                 | statement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expression:      </a:t>
              </a:r>
              <a:r>
                <a:rPr lang="en-US" altLang="en-CN" sz="1200">
                  <a:solidFill>
                    <a:srgbClr val="000000"/>
                  </a:solidFill>
                  <a:latin typeface="Arial" panose="020B0604020202020204" pitchFamily="34" charset="0"/>
                  <a:cs typeface="Arial" panose="020B0604020202020204" pitchFamily="34" charset="0"/>
                </a:rPr>
                <a:t>// definition of an expression comes here</a:t>
              </a:r>
            </a:p>
            <a:p>
              <a:pPr algn="l" rtl="0" fontAlgn="base">
                <a:spcBef>
                  <a:spcPct val="0"/>
                </a:spcBef>
                <a:spcAft>
                  <a:spcPct val="0"/>
                </a:spcAft>
                <a:buClr>
                  <a:srgbClr val="000099"/>
                </a:buClr>
              </a:pP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r>
                <a:rPr lang="en-US" altLang="en-CN" sz="1200">
                  <a:solidFill>
                    <a:srgbClr val="000000"/>
                  </a:solidFill>
                  <a:latin typeface="Arial" panose="020B0604020202020204" pitchFamily="34" charset="0"/>
                  <a:cs typeface="Arial" panose="020B0604020202020204" pitchFamily="34" charset="0"/>
                </a:rPr>
                <a:t>// more definitions follow </a:t>
              </a:r>
            </a:p>
          </p:txBody>
        </p:sp>
        <p:sp>
          <p:nvSpPr>
            <p:cNvPr id="691211" name="Rectangle 11">
              <a:extLst>
                <a:ext uri="{FF2B5EF4-FFF2-40B4-BE49-F238E27FC236}">
                  <a16:creationId xmlns:a16="http://schemas.microsoft.com/office/drawing/2014/main" id="{A8540F9F-888C-DC40-9DF7-4BB6B345261A}"/>
                </a:ext>
              </a:extLst>
            </p:cNvPr>
            <p:cNvSpPr>
              <a:spLocks noChangeArrowheads="1"/>
            </p:cNvSpPr>
            <p:nvPr/>
          </p:nvSpPr>
          <p:spPr bwMode="auto">
            <a:xfrm>
              <a:off x="192" y="432"/>
              <a:ext cx="11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400" b="1">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Grammar</a:t>
              </a:r>
            </a:p>
          </p:txBody>
        </p:sp>
      </p:grpSp>
    </p:spTree>
    <p:extLst>
      <p:ext uri="{BB962C8B-B14F-4D97-AF65-F5344CB8AC3E}">
        <p14:creationId xmlns:p14="http://schemas.microsoft.com/office/powerpoint/2010/main" val="1110717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1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12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120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1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C6F3DEB0-6CA5-724F-8055-A1147E08964C}"/>
              </a:ext>
            </a:extLst>
          </p:cNvPr>
          <p:cNvSpPr>
            <a:spLocks noGrp="1" noChangeArrowheads="1"/>
          </p:cNvSpPr>
          <p:nvPr>
            <p:ph type="title"/>
          </p:nvPr>
        </p:nvSpPr>
        <p:spPr/>
        <p:txBody>
          <a:bodyPr/>
          <a:lstStyle/>
          <a:p>
            <a:r>
              <a:rPr lang="en-US" altLang="en-CN"/>
              <a:t>Parse tree</a:t>
            </a:r>
          </a:p>
        </p:txBody>
      </p:sp>
      <p:graphicFrame>
        <p:nvGraphicFramePr>
          <p:cNvPr id="693251" name="Object 3">
            <a:extLst>
              <a:ext uri="{FF2B5EF4-FFF2-40B4-BE49-F238E27FC236}">
                <a16:creationId xmlns:a16="http://schemas.microsoft.com/office/drawing/2014/main" id="{E51F289A-36CE-A440-BE87-0E647D97C0F1}"/>
              </a:ext>
            </a:extLst>
          </p:cNvPr>
          <p:cNvGraphicFramePr>
            <a:graphicFrameLocks noChangeAspect="1"/>
          </p:cNvGraphicFramePr>
          <p:nvPr/>
        </p:nvGraphicFramePr>
        <p:xfrm>
          <a:off x="2060576" y="1141414"/>
          <a:ext cx="8069263" cy="5387975"/>
        </p:xfrm>
        <a:graphic>
          <a:graphicData uri="http://schemas.openxmlformats.org/presentationml/2006/ole">
            <mc:AlternateContent xmlns:mc="http://schemas.openxmlformats.org/markup-compatibility/2006">
              <mc:Choice xmlns:v="urn:schemas-microsoft-com:vml" Requires="v">
                <p:oleObj spid="_x0000_s512024" name="VISIO" r:id="rId4" imgW="28206700" imgH="19583400" progId="Visio.Drawing.6">
                  <p:embed/>
                </p:oleObj>
              </mc:Choice>
              <mc:Fallback>
                <p:oleObj name="VISIO" r:id="rId4" imgW="28206700" imgH="19583400" progId="Visio.Drawing.6">
                  <p:embed/>
                  <p:pic>
                    <p:nvPicPr>
                      <p:cNvPr id="693251" name="Object 3">
                        <a:extLst>
                          <a:ext uri="{FF2B5EF4-FFF2-40B4-BE49-F238E27FC236}">
                            <a16:creationId xmlns:a16="http://schemas.microsoft.com/office/drawing/2014/main" id="{E51F289A-36CE-A440-BE87-0E647D97C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69" t="906" r="1874" b="4868"/>
                      <a:stretch>
                        <a:fillRect/>
                      </a:stretch>
                    </p:blipFill>
                    <p:spPr bwMode="auto">
                      <a:xfrm>
                        <a:off x="2060576" y="1141414"/>
                        <a:ext cx="8069263" cy="538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52" name="Text Box 4">
            <a:extLst>
              <a:ext uri="{FF2B5EF4-FFF2-40B4-BE49-F238E27FC236}">
                <a16:creationId xmlns:a16="http://schemas.microsoft.com/office/drawing/2014/main" id="{FD58F7EB-5299-EE4D-B212-315E5533E01E}"/>
              </a:ext>
            </a:extLst>
          </p:cNvPr>
          <p:cNvSpPr txBox="1">
            <a:spLocks noChangeArrowheads="1"/>
          </p:cNvSpPr>
          <p:nvPr/>
        </p:nvSpPr>
        <p:spPr bwMode="auto">
          <a:xfrm>
            <a:off x="6781800" y="228600"/>
            <a:ext cx="3733800" cy="22098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program:  statement;</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 whileStatement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a:solidFill>
                  <a:srgbClr val="000000"/>
                </a:solidFill>
                <a:latin typeface="Arial" panose="020B0604020202020204" pitchFamily="34" charset="0"/>
                <a:cs typeface="Arial" panose="020B0604020202020204" pitchFamily="34" charset="0"/>
              </a:rPr>
              <a:t>// other statement possibilities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whileStatement: '</a:t>
            </a:r>
            <a:r>
              <a:rPr lang="en-US" altLang="en-CN" sz="1200" b="1">
                <a:solidFill>
                  <a:srgbClr val="990000"/>
                </a:solidFill>
                <a:latin typeface="Courier New" panose="02070309020205020404" pitchFamily="49" charset="0"/>
                <a:cs typeface="Courier New" panose="02070309020205020404" pitchFamily="49" charset="0"/>
              </a:rPr>
              <a:t>while</a:t>
            </a:r>
            <a:r>
              <a:rPr lang="en-US" altLang="en-CN" sz="1200" b="1">
                <a:solidFill>
                  <a:srgbClr val="00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35813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3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5298" name="Rectangle 2">
            <a:extLst>
              <a:ext uri="{FF2B5EF4-FFF2-40B4-BE49-F238E27FC236}">
                <a16:creationId xmlns:a16="http://schemas.microsoft.com/office/drawing/2014/main" id="{2F49A2FD-CE32-5443-96DB-32C092F2F150}"/>
              </a:ext>
            </a:extLst>
          </p:cNvPr>
          <p:cNvSpPr>
            <a:spLocks noGrp="1" noChangeArrowheads="1"/>
          </p:cNvSpPr>
          <p:nvPr>
            <p:ph type="title"/>
          </p:nvPr>
        </p:nvSpPr>
        <p:spPr/>
        <p:txBody>
          <a:bodyPr/>
          <a:lstStyle/>
          <a:p>
            <a:r>
              <a:rPr lang="en-US" altLang="en-CN"/>
              <a:t>Recursive descent parsing</a:t>
            </a:r>
          </a:p>
        </p:txBody>
      </p:sp>
      <p:sp>
        <p:nvSpPr>
          <p:cNvPr id="695299" name="Rectangle 3">
            <a:extLst>
              <a:ext uri="{FF2B5EF4-FFF2-40B4-BE49-F238E27FC236}">
                <a16:creationId xmlns:a16="http://schemas.microsoft.com/office/drawing/2014/main" id="{1EB96551-4805-604C-9952-69790EEC6719}"/>
              </a:ext>
            </a:extLst>
          </p:cNvPr>
          <p:cNvSpPr>
            <a:spLocks noGrp="1" noChangeArrowheads="1"/>
          </p:cNvSpPr>
          <p:nvPr>
            <p:ph type="body" idx="1"/>
          </p:nvPr>
        </p:nvSpPr>
        <p:spPr>
          <a:xfrm>
            <a:off x="6172200" y="4267200"/>
            <a:ext cx="4572000" cy="2057400"/>
          </a:xfrm>
        </p:spPr>
        <p:txBody>
          <a:bodyPr/>
          <a:lstStyle/>
          <a:p>
            <a:pPr>
              <a:buClr>
                <a:srgbClr val="663300"/>
              </a:buClr>
              <a:buFont typeface="Wingdings" pitchFamily="2" charset="2"/>
              <a:buNone/>
            </a:pPr>
            <a:r>
              <a:rPr lang="en-US" altLang="en-CN" sz="1800" u="sng">
                <a:ea typeface="Times New Roman" panose="02020603050405020304" pitchFamily="18" charset="0"/>
                <a:cs typeface="Times New Roman" panose="02020603050405020304" pitchFamily="18" charset="0"/>
              </a:rPr>
              <a:t>Parser implementation:</a:t>
            </a:r>
            <a:r>
              <a:rPr lang="en-US" altLang="en-CN" sz="1800">
                <a:ea typeface="Times New Roman" panose="02020603050405020304" pitchFamily="18" charset="0"/>
                <a:cs typeface="Times New Roman" panose="02020603050405020304" pitchFamily="18" charset="0"/>
              </a:rPr>
              <a:t> a set of parsing methods, one for each rule:</a:t>
            </a:r>
          </a:p>
          <a:p>
            <a:pPr>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parseStatement()</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parseWhileStatement()</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parseIfStatement()</a:t>
            </a:r>
            <a:r>
              <a:rPr lang="en-US" altLang="en-CN" sz="1600" b="1">
                <a:ea typeface="Times New Roman" panose="02020603050405020304" pitchFamily="18" charset="0"/>
                <a:cs typeface="Times New Roman" panose="02020603050405020304" pitchFamily="18" charset="0"/>
              </a:rPr>
              <a:t> </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parseStatementSequence()</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parseExpression(). </a:t>
            </a:r>
          </a:p>
        </p:txBody>
      </p:sp>
      <p:pic>
        <p:nvPicPr>
          <p:cNvPr id="695300" name="Picture 4">
            <a:extLst>
              <a:ext uri="{FF2B5EF4-FFF2-40B4-BE49-F238E27FC236}">
                <a16:creationId xmlns:a16="http://schemas.microsoft.com/office/drawing/2014/main" id="{426A1F0D-8BD2-324D-BDD1-9C8332521C1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65288" y="685801"/>
            <a:ext cx="5943600" cy="3590925"/>
          </a:xfrm>
          <a:prstGeom prst="rect">
            <a:avLst/>
          </a:prstGeom>
          <a:noFill/>
          <a:ln>
            <a:noFill/>
          </a:ln>
          <a:effectLst/>
          <a:extLst>
            <a:ext uri="{909E8E84-426E-40DD-AFC4-6F175D3DCCD1}">
              <a14:hiddenFill xmlns:a14="http://schemas.microsoft.com/office/drawing/2010/main">
                <a:blipFill dpi="0" rotWithShape="0">
                  <a:blip r:embed="rId4"/>
                  <a:srcRect l="14063" t="23958" r="10938" b="15625"/>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5301" name="Rectangle 5">
            <a:extLst>
              <a:ext uri="{FF2B5EF4-FFF2-40B4-BE49-F238E27FC236}">
                <a16:creationId xmlns:a16="http://schemas.microsoft.com/office/drawing/2014/main" id="{AB488EC6-3D23-AA4B-BFBA-3771592CAF24}"/>
              </a:ext>
            </a:extLst>
          </p:cNvPr>
          <p:cNvSpPr>
            <a:spLocks noChangeArrowheads="1"/>
          </p:cNvSpPr>
          <p:nvPr/>
        </p:nvSpPr>
        <p:spPr bwMode="auto">
          <a:xfrm>
            <a:off x="1992313" y="4365625"/>
            <a:ext cx="3962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Highly recursive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LL(0) grammars: the first token determines in which rule we are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In other grammars you have to look ahead 1 or more tokens</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Jack is almost LL(0). </a:t>
            </a:r>
          </a:p>
        </p:txBody>
      </p:sp>
      <p:grpSp>
        <p:nvGrpSpPr>
          <p:cNvPr id="695302" name="Group 6">
            <a:extLst>
              <a:ext uri="{FF2B5EF4-FFF2-40B4-BE49-F238E27FC236}">
                <a16:creationId xmlns:a16="http://schemas.microsoft.com/office/drawing/2014/main" id="{2AA6FD7F-3241-954A-9FAE-60B3A3330B3A}"/>
              </a:ext>
            </a:extLst>
          </p:cNvPr>
          <p:cNvGrpSpPr>
            <a:grpSpLocks/>
          </p:cNvGrpSpPr>
          <p:nvPr/>
        </p:nvGrpSpPr>
        <p:grpSpPr bwMode="auto">
          <a:xfrm>
            <a:off x="7319964" y="908050"/>
            <a:ext cx="2663825" cy="2592388"/>
            <a:chOff x="3634" y="436"/>
            <a:chExt cx="2016" cy="1633"/>
          </a:xfrm>
        </p:grpSpPr>
        <p:sp>
          <p:nvSpPr>
            <p:cNvPr id="695303" name="Text Box 7">
              <a:extLst>
                <a:ext uri="{FF2B5EF4-FFF2-40B4-BE49-F238E27FC236}">
                  <a16:creationId xmlns:a16="http://schemas.microsoft.com/office/drawing/2014/main" id="{0DE6A9EE-E5C8-BA4A-9B6E-9BC6667BB8F4}"/>
                </a:ext>
              </a:extLst>
            </p:cNvPr>
            <p:cNvSpPr txBox="1">
              <a:spLocks noChangeArrowheads="1"/>
            </p:cNvSpPr>
            <p:nvPr/>
          </p:nvSpPr>
          <p:spPr bwMode="auto">
            <a:xfrm>
              <a:off x="3634" y="631"/>
              <a:ext cx="2016" cy="1438"/>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while (expression)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a:t>
              </a:r>
            </a:p>
          </p:txBody>
        </p:sp>
        <p:sp>
          <p:nvSpPr>
            <p:cNvPr id="695304" name="Rectangle 8">
              <a:extLst>
                <a:ext uri="{FF2B5EF4-FFF2-40B4-BE49-F238E27FC236}">
                  <a16:creationId xmlns:a16="http://schemas.microsoft.com/office/drawing/2014/main" id="{1708D2B9-FC12-5645-8225-3B991FE2BB54}"/>
                </a:ext>
              </a:extLst>
            </p:cNvPr>
            <p:cNvSpPr>
              <a:spLocks noChangeArrowheads="1"/>
            </p:cNvSpPr>
            <p:nvPr/>
          </p:nvSpPr>
          <p:spPr bwMode="auto">
            <a:xfrm>
              <a:off x="3847" y="436"/>
              <a:ext cx="139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4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code sample</a:t>
              </a:r>
            </a:p>
          </p:txBody>
        </p:sp>
      </p:grpSp>
    </p:spTree>
    <p:extLst>
      <p:ext uri="{BB962C8B-B14F-4D97-AF65-F5344CB8AC3E}">
        <p14:creationId xmlns:p14="http://schemas.microsoft.com/office/powerpoint/2010/main" val="1163626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5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autoUpdateAnimBg="0"/>
      <p:bldP spid="69530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9EAB5EFF-234A-244B-BF64-395EB4467A89}"/>
              </a:ext>
            </a:extLst>
          </p:cNvPr>
          <p:cNvSpPr>
            <a:spLocks noGrp="1" noChangeArrowheads="1"/>
          </p:cNvSpPr>
          <p:nvPr>
            <p:ph type="title"/>
          </p:nvPr>
        </p:nvSpPr>
        <p:spPr/>
        <p:txBody>
          <a:bodyPr/>
          <a:lstStyle/>
          <a:p>
            <a:r>
              <a:rPr lang="en-US" altLang="en-CN"/>
              <a:t>A linguist view on parsing</a:t>
            </a:r>
          </a:p>
        </p:txBody>
      </p:sp>
      <p:grpSp>
        <p:nvGrpSpPr>
          <p:cNvPr id="697347" name="Group 3">
            <a:extLst>
              <a:ext uri="{FF2B5EF4-FFF2-40B4-BE49-F238E27FC236}">
                <a16:creationId xmlns:a16="http://schemas.microsoft.com/office/drawing/2014/main" id="{FF5EDD80-F9B1-154C-93FD-4C79978EAAFE}"/>
              </a:ext>
            </a:extLst>
          </p:cNvPr>
          <p:cNvGrpSpPr>
            <a:grpSpLocks/>
          </p:cNvGrpSpPr>
          <p:nvPr/>
        </p:nvGrpSpPr>
        <p:grpSpPr bwMode="auto">
          <a:xfrm>
            <a:off x="2286000" y="685800"/>
            <a:ext cx="6324600" cy="5638800"/>
            <a:chOff x="480" y="432"/>
            <a:chExt cx="3984" cy="3552"/>
          </a:xfrm>
        </p:grpSpPr>
        <p:pic>
          <p:nvPicPr>
            <p:cNvPr id="697348" name="Picture 4">
              <a:extLst>
                <a:ext uri="{FF2B5EF4-FFF2-40B4-BE49-F238E27FC236}">
                  <a16:creationId xmlns:a16="http://schemas.microsoft.com/office/drawing/2014/main" id="{342D2612-CB63-9A41-9637-A40DCC530D3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0" y="432"/>
              <a:ext cx="3984" cy="3552"/>
            </a:xfrm>
            <a:prstGeom prst="rect">
              <a:avLst/>
            </a:prstGeom>
            <a:noFill/>
            <a:extLst>
              <a:ext uri="{909E8E84-426E-40DD-AFC4-6F175D3DCCD1}">
                <a14:hiddenFill xmlns:a14="http://schemas.microsoft.com/office/drawing/2010/main">
                  <a:solidFill>
                    <a:srgbClr val="FFFFFF"/>
                  </a:solidFill>
                </a14:hiddenFill>
              </a:ext>
            </a:extLst>
          </p:spPr>
        </p:pic>
        <p:sp>
          <p:nvSpPr>
            <p:cNvPr id="697349" name="Text Box 5">
              <a:extLst>
                <a:ext uri="{FF2B5EF4-FFF2-40B4-BE49-F238E27FC236}">
                  <a16:creationId xmlns:a16="http://schemas.microsoft.com/office/drawing/2014/main" id="{61944B15-60B2-A843-8167-A96F54A3FF80}"/>
                </a:ext>
              </a:extLst>
            </p:cNvPr>
            <p:cNvSpPr txBox="1">
              <a:spLocks noChangeArrowheads="1"/>
            </p:cNvSpPr>
            <p:nvPr/>
          </p:nvSpPr>
          <p:spPr bwMode="auto">
            <a:xfrm>
              <a:off x="1200" y="576"/>
              <a:ext cx="2688" cy="2910"/>
            </a:xfrm>
            <a:prstGeom prst="rect">
              <a:avLst/>
            </a:prstGeom>
            <a:noFill/>
            <a:ln>
              <a:noFill/>
            </a:ln>
            <a:effectLst/>
            <a:extLst>
              <a:ext uri="{909E8E84-426E-40DD-AFC4-6F175D3DCCD1}">
                <a14:hiddenFill xmlns:a14="http://schemas.microsoft.com/office/drawing/2010/main">
                  <a:solidFill>
                    <a:srgbClr val="FFFFC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75000"/>
                </a:spcBef>
                <a:spcAft>
                  <a:spcPct val="0"/>
                </a:spcAft>
              </a:pPr>
              <a:r>
                <a:rPr lang="en-US" altLang="en-CN">
                  <a:solidFill>
                    <a:srgbClr val="000099"/>
                  </a:solidFill>
                  <a:latin typeface="Comic Sans MS" panose="030F0902030302020204" pitchFamily="66" charset="0"/>
                  <a:cs typeface="Arial" panose="020B0604020202020204" pitchFamily="34" charset="0"/>
                </a:rPr>
                <a:t>Parsing:</a:t>
              </a:r>
              <a:r>
                <a:rPr lang="en-US" altLang="en-CN">
                  <a:solidFill>
                    <a:srgbClr val="000000"/>
                  </a:solidFill>
                  <a:latin typeface="Comic Sans MS" panose="030F0902030302020204" pitchFamily="66" charset="0"/>
                  <a:cs typeface="Arial" panose="020B0604020202020204" pitchFamily="34" charset="0"/>
                </a:rPr>
                <a:t> </a:t>
              </a:r>
            </a:p>
            <a:p>
              <a:pPr fontAlgn="base">
                <a:lnSpc>
                  <a:spcPct val="125000"/>
                </a:lnSpc>
                <a:spcBef>
                  <a:spcPct val="75000"/>
                </a:spcBef>
                <a:spcAft>
                  <a:spcPct val="0"/>
                </a:spcAft>
              </a:pPr>
              <a:r>
                <a:rPr lang="en-US" altLang="en-CN">
                  <a:solidFill>
                    <a:srgbClr val="000000"/>
                  </a:solidFill>
                  <a:latin typeface="Comic Sans MS" panose="030F0902030302020204" pitchFamily="66" charset="0"/>
                  <a:cs typeface="Arial" panose="020B0604020202020204" pitchFamily="34" charset="0"/>
                </a:rPr>
                <a:t>One of the mental processes involved in sentence comprehension, in which the listener determines the syntactic categories of the words, joins them up in a tree, and identifies the subject, object, and predicate, a prerequisite to determining who did what to whom from the information in the sentence.  </a:t>
              </a:r>
            </a:p>
            <a:p>
              <a:pPr fontAlgn="base">
                <a:lnSpc>
                  <a:spcPct val="125000"/>
                </a:lnSpc>
                <a:spcBef>
                  <a:spcPct val="75000"/>
                </a:spcBef>
                <a:spcAft>
                  <a:spcPct val="0"/>
                </a:spcAft>
              </a:pPr>
              <a:r>
                <a:rPr lang="en-US" altLang="en-CN">
                  <a:solidFill>
                    <a:srgbClr val="000000"/>
                  </a:solidFill>
                  <a:latin typeface="Comic Sans MS" panose="030F0902030302020204" pitchFamily="66" charset="0"/>
                  <a:cs typeface="Arial" panose="020B0604020202020204" pitchFamily="34" charset="0"/>
                </a:rPr>
                <a:t>(Steven Pinker, </a:t>
              </a:r>
              <a:br>
                <a:rPr lang="en-US" altLang="en-CN">
                  <a:solidFill>
                    <a:srgbClr val="000000"/>
                  </a:solidFill>
                  <a:latin typeface="Comic Sans MS" panose="030F0902030302020204" pitchFamily="66" charset="0"/>
                  <a:cs typeface="Arial" panose="020B0604020202020204" pitchFamily="34" charset="0"/>
                </a:rPr>
              </a:br>
              <a:r>
                <a:rPr lang="en-US" altLang="en-CN">
                  <a:solidFill>
                    <a:srgbClr val="000000"/>
                  </a:solidFill>
                  <a:latin typeface="Comic Sans MS" panose="030F0902030302020204" pitchFamily="66" charset="0"/>
                  <a:cs typeface="Arial" panose="020B0604020202020204" pitchFamily="34" charset="0"/>
                </a:rPr>
                <a:t>The Language Instinct)</a:t>
              </a:r>
            </a:p>
          </p:txBody>
        </p:sp>
      </p:grpSp>
    </p:spTree>
    <p:extLst>
      <p:ext uri="{BB962C8B-B14F-4D97-AF65-F5344CB8AC3E}">
        <p14:creationId xmlns:p14="http://schemas.microsoft.com/office/powerpoint/2010/main" val="555026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7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8265" y="487619"/>
            <a:ext cx="7822974" cy="707886"/>
          </a:xfrm>
          <a:prstGeom prst="rect">
            <a:avLst/>
          </a:prstGeom>
          <a:noFill/>
        </p:spPr>
        <p:txBody>
          <a:bodyPr wrap="none" rtlCol="0">
            <a:spAutoFit/>
          </a:bodyPr>
          <a:lstStyle/>
          <a:p>
            <a:pPr algn="ctr" defTabSz="1219170">
              <a:buClr>
                <a:srgbClr val="000000"/>
              </a:buClr>
              <a:defRPr/>
            </a:pPr>
            <a:r>
              <a:rPr lang="en-US" sz="4000" kern="0" dirty="0">
                <a:latin typeface="Calibri"/>
                <a:cs typeface="Arial"/>
                <a:sym typeface="Arial"/>
              </a:rPr>
              <a:t>Computable Multi-level Abstractions</a:t>
            </a:r>
          </a:p>
        </p:txBody>
      </p:sp>
      <p:sp>
        <p:nvSpPr>
          <p:cNvPr id="3" name="Slide Number Placeholder 2">
            <a:extLst>
              <a:ext uri="{FF2B5EF4-FFF2-40B4-BE49-F238E27FC236}">
                <a16:creationId xmlns:a16="http://schemas.microsoft.com/office/drawing/2014/main" id="{BD97F38E-537F-AD4F-AC09-A73458676A1B}"/>
              </a:ext>
            </a:extLst>
          </p:cNvPr>
          <p:cNvSpPr>
            <a:spLocks noGrp="1"/>
          </p:cNvSpPr>
          <p:nvPr>
            <p:ph type="sldNum" sz="quarter"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tx1"/>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713C7D3C-22D2-7449-8935-5F36E8921380}" type="slidenum">
              <a:rPr lang="en-US" smtClean="0"/>
              <a:pPr/>
              <a:t>15</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76A51930-E59C-4C46-B9C6-69A8489C7827}"/>
              </a:ext>
            </a:extLst>
          </p:cNvPr>
          <p:cNvPicPr>
            <a:picLocks noChangeAspect="1"/>
          </p:cNvPicPr>
          <p:nvPr/>
        </p:nvPicPr>
        <p:blipFill>
          <a:blip r:embed="rId2"/>
          <a:stretch>
            <a:fillRect/>
          </a:stretch>
        </p:blipFill>
        <p:spPr>
          <a:xfrm>
            <a:off x="1084666" y="1190877"/>
            <a:ext cx="10022665" cy="2260491"/>
          </a:xfrm>
          <a:prstGeom prst="rect">
            <a:avLst/>
          </a:prstGeom>
        </p:spPr>
      </p:pic>
      <p:pic>
        <p:nvPicPr>
          <p:cNvPr id="9" name="Picture 8">
            <a:extLst>
              <a:ext uri="{FF2B5EF4-FFF2-40B4-BE49-F238E27FC236}">
                <a16:creationId xmlns:a16="http://schemas.microsoft.com/office/drawing/2014/main" id="{71C6D9AE-3B2B-7045-BC4E-D2DE17011FB1}"/>
              </a:ext>
            </a:extLst>
          </p:cNvPr>
          <p:cNvPicPr>
            <a:picLocks noChangeAspect="1"/>
          </p:cNvPicPr>
          <p:nvPr/>
        </p:nvPicPr>
        <p:blipFill>
          <a:blip r:embed="rId3"/>
          <a:stretch>
            <a:fillRect/>
          </a:stretch>
        </p:blipFill>
        <p:spPr>
          <a:xfrm>
            <a:off x="958544" y="3741749"/>
            <a:ext cx="4764152" cy="2404700"/>
          </a:xfrm>
          <a:prstGeom prst="rect">
            <a:avLst/>
          </a:prstGeom>
        </p:spPr>
      </p:pic>
      <p:pic>
        <p:nvPicPr>
          <p:cNvPr id="10" name="Picture 9">
            <a:extLst>
              <a:ext uri="{FF2B5EF4-FFF2-40B4-BE49-F238E27FC236}">
                <a16:creationId xmlns:a16="http://schemas.microsoft.com/office/drawing/2014/main" id="{A141CDD6-ECEA-7147-AA07-F4B8541DD45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69307" y="3451369"/>
            <a:ext cx="3740588" cy="3116252"/>
          </a:xfrm>
          <a:prstGeom prst="rect">
            <a:avLst/>
          </a:prstGeom>
        </p:spPr>
      </p:pic>
    </p:spTree>
    <p:extLst>
      <p:ext uri="{BB962C8B-B14F-4D97-AF65-F5344CB8AC3E}">
        <p14:creationId xmlns:p14="http://schemas.microsoft.com/office/powerpoint/2010/main" val="90141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2621" y="546547"/>
            <a:ext cx="10124842" cy="830997"/>
          </a:xfrm>
          <a:prstGeom prst="rect">
            <a:avLst/>
          </a:prstGeom>
          <a:noFill/>
        </p:spPr>
        <p:txBody>
          <a:bodyPr wrap="square" rtlCol="0">
            <a:spAutoFit/>
          </a:bodyPr>
          <a:lstStyle/>
          <a:p>
            <a:pPr algn="ctr" defTabSz="1219170">
              <a:buClr>
                <a:srgbClr val="000000"/>
              </a:buClr>
              <a:defRPr/>
            </a:pPr>
            <a:r>
              <a:rPr lang="en-US" sz="4800" dirty="0">
                <a:latin typeface="Calibri"/>
              </a:rPr>
              <a:t>Lambda-Calculus is an Ouroboros</a:t>
            </a:r>
            <a:endParaRPr lang="en-US" sz="4800" kern="0" dirty="0">
              <a:latin typeface="Calibri"/>
              <a:cs typeface="Arial"/>
              <a:sym typeface="Arial"/>
            </a:endParaRPr>
          </a:p>
        </p:txBody>
      </p:sp>
      <p:sp>
        <p:nvSpPr>
          <p:cNvPr id="3" name="Slide Number Placeholder 2">
            <a:extLst>
              <a:ext uri="{FF2B5EF4-FFF2-40B4-BE49-F238E27FC236}">
                <a16:creationId xmlns:a16="http://schemas.microsoft.com/office/drawing/2014/main" id="{BD97F38E-537F-AD4F-AC09-A73458676A1B}"/>
              </a:ext>
            </a:extLst>
          </p:cNvPr>
          <p:cNvSpPr>
            <a:spLocks noGrp="1"/>
          </p:cNvSpPr>
          <p:nvPr>
            <p:ph type="sldNum" sz="quarter"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tx1"/>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713C7D3C-22D2-7449-8935-5F36E8921380}" type="slidenum">
              <a:rPr lang="en-US" smtClean="0"/>
              <a:pPr/>
              <a:t>16</a:t>
            </a:fld>
            <a:endParaRPr lang="en-US" dirty="0">
              <a:solidFill>
                <a:prstClr val="black">
                  <a:tint val="75000"/>
                </a:prstClr>
              </a:solidFill>
            </a:endParaRPr>
          </a:p>
        </p:txBody>
      </p:sp>
      <p:pic>
        <p:nvPicPr>
          <p:cNvPr id="9" name="Picture 8">
            <a:extLst>
              <a:ext uri="{FF2B5EF4-FFF2-40B4-BE49-F238E27FC236}">
                <a16:creationId xmlns:a16="http://schemas.microsoft.com/office/drawing/2014/main" id="{71C6D9AE-3B2B-7045-BC4E-D2DE17011FB1}"/>
              </a:ext>
            </a:extLst>
          </p:cNvPr>
          <p:cNvPicPr>
            <a:picLocks noChangeAspect="1"/>
          </p:cNvPicPr>
          <p:nvPr/>
        </p:nvPicPr>
        <p:blipFill>
          <a:blip r:embed="rId2"/>
          <a:stretch>
            <a:fillRect/>
          </a:stretch>
        </p:blipFill>
        <p:spPr>
          <a:xfrm>
            <a:off x="396621" y="3868191"/>
            <a:ext cx="5280636" cy="2665395"/>
          </a:xfrm>
          <a:prstGeom prst="rect">
            <a:avLst/>
          </a:prstGeom>
        </p:spPr>
      </p:pic>
      <p:pic>
        <p:nvPicPr>
          <p:cNvPr id="7" name="Picture 6">
            <a:hlinkClick r:id="rId3"/>
            <a:extLst>
              <a:ext uri="{FF2B5EF4-FFF2-40B4-BE49-F238E27FC236}">
                <a16:creationId xmlns:a16="http://schemas.microsoft.com/office/drawing/2014/main" id="{CE072393-1DB0-C844-9903-8FA21ADF949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9722" y="1382001"/>
            <a:ext cx="5019741" cy="1433241"/>
          </a:xfrm>
          <a:prstGeom prst="rect">
            <a:avLst/>
          </a:prstGeom>
        </p:spPr>
      </p:pic>
      <p:grpSp>
        <p:nvGrpSpPr>
          <p:cNvPr id="11" name="Group 10">
            <a:extLst>
              <a:ext uri="{FF2B5EF4-FFF2-40B4-BE49-F238E27FC236}">
                <a16:creationId xmlns:a16="http://schemas.microsoft.com/office/drawing/2014/main" id="{6388FE84-64F4-934D-B491-E209FDE3C307}"/>
              </a:ext>
            </a:extLst>
          </p:cNvPr>
          <p:cNvGrpSpPr/>
          <p:nvPr/>
        </p:nvGrpSpPr>
        <p:grpSpPr>
          <a:xfrm>
            <a:off x="6125451" y="1308363"/>
            <a:ext cx="5536828" cy="1506879"/>
            <a:chOff x="1929239" y="2947810"/>
            <a:chExt cx="5795379" cy="1625330"/>
          </a:xfrm>
        </p:grpSpPr>
        <p:sp>
          <p:nvSpPr>
            <p:cNvPr id="12" name="Oval 11">
              <a:extLst>
                <a:ext uri="{FF2B5EF4-FFF2-40B4-BE49-F238E27FC236}">
                  <a16:creationId xmlns:a16="http://schemas.microsoft.com/office/drawing/2014/main" id="{6FE8D5D3-7783-BB42-8F3C-81E24F826698}"/>
                </a:ext>
              </a:extLst>
            </p:cNvPr>
            <p:cNvSpPr/>
            <p:nvPr/>
          </p:nvSpPr>
          <p:spPr>
            <a:xfrm>
              <a:off x="1929239"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grpSp>
          <p:nvGrpSpPr>
            <p:cNvPr id="13" name="Group 12">
              <a:extLst>
                <a:ext uri="{FF2B5EF4-FFF2-40B4-BE49-F238E27FC236}">
                  <a16:creationId xmlns:a16="http://schemas.microsoft.com/office/drawing/2014/main" id="{49DB0C26-634E-7A42-90D7-BE7B0BB038C6}"/>
                </a:ext>
              </a:extLst>
            </p:cNvPr>
            <p:cNvGrpSpPr/>
            <p:nvPr/>
          </p:nvGrpSpPr>
          <p:grpSpPr>
            <a:xfrm>
              <a:off x="7340570" y="2947810"/>
              <a:ext cx="384048" cy="384048"/>
              <a:chOff x="6854952" y="3657600"/>
              <a:chExt cx="384048" cy="384048"/>
            </a:xfrm>
          </p:grpSpPr>
          <p:sp>
            <p:nvSpPr>
              <p:cNvPr id="36" name="Oval 35">
                <a:extLst>
                  <a:ext uri="{FF2B5EF4-FFF2-40B4-BE49-F238E27FC236}">
                    <a16:creationId xmlns:a16="http://schemas.microsoft.com/office/drawing/2014/main" id="{475AB24E-2B36-7346-A10A-7DCD73220F4F}"/>
                  </a:ext>
                </a:extLst>
              </p:cNvPr>
              <p:cNvSpPr/>
              <p:nvPr/>
            </p:nvSpPr>
            <p:spPr>
              <a:xfrm>
                <a:off x="6854952" y="3657600"/>
                <a:ext cx="384048"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37" name="Oval 36">
                <a:extLst>
                  <a:ext uri="{FF2B5EF4-FFF2-40B4-BE49-F238E27FC236}">
                    <a16:creationId xmlns:a16="http://schemas.microsoft.com/office/drawing/2014/main" id="{D1C5DECE-3CC5-8947-BCF9-EE8A147BAF90}"/>
                  </a:ext>
                </a:extLst>
              </p:cNvPr>
              <p:cNvSpPr/>
              <p:nvPr/>
            </p:nvSpPr>
            <p:spPr>
              <a:xfrm>
                <a:off x="6970776" y="377342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grpSp>
        <p:sp>
          <p:nvSpPr>
            <p:cNvPr id="14" name="Rounded Rectangle 13">
              <a:extLst>
                <a:ext uri="{FF2B5EF4-FFF2-40B4-BE49-F238E27FC236}">
                  <a16:creationId xmlns:a16="http://schemas.microsoft.com/office/drawing/2014/main" id="{04EF23C2-F7BA-6B43-80A1-F55154005B37}"/>
                </a:ext>
              </a:extLst>
            </p:cNvPr>
            <p:cNvSpPr/>
            <p:nvPr/>
          </p:nvSpPr>
          <p:spPr>
            <a:xfrm>
              <a:off x="3817620" y="3008096"/>
              <a:ext cx="150876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Variable</a:t>
              </a:r>
            </a:p>
          </p:txBody>
        </p:sp>
        <p:sp>
          <p:nvSpPr>
            <p:cNvPr id="15" name="Rounded Rectangle 14">
              <a:extLst>
                <a:ext uri="{FF2B5EF4-FFF2-40B4-BE49-F238E27FC236}">
                  <a16:creationId xmlns:a16="http://schemas.microsoft.com/office/drawing/2014/main" id="{ED64BEF5-F125-B242-B205-AEDAF28EAE09}"/>
                </a:ext>
              </a:extLst>
            </p:cNvPr>
            <p:cNvSpPr/>
            <p:nvPr/>
          </p:nvSpPr>
          <p:spPr>
            <a:xfrm>
              <a:off x="2947373" y="3511819"/>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Expression1</a:t>
              </a:r>
            </a:p>
          </p:txBody>
        </p:sp>
        <p:sp>
          <p:nvSpPr>
            <p:cNvPr id="16" name="Rounded Rectangle 15">
              <a:extLst>
                <a:ext uri="{FF2B5EF4-FFF2-40B4-BE49-F238E27FC236}">
                  <a16:creationId xmlns:a16="http://schemas.microsoft.com/office/drawing/2014/main" id="{ECCA3E31-69F7-7F48-9E50-7245EEF75D48}"/>
                </a:ext>
              </a:extLst>
            </p:cNvPr>
            <p:cNvSpPr/>
            <p:nvPr/>
          </p:nvSpPr>
          <p:spPr>
            <a:xfrm>
              <a:off x="4750805" y="3510346"/>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Expression2</a:t>
              </a:r>
            </a:p>
          </p:txBody>
        </p:sp>
        <p:cxnSp>
          <p:nvCxnSpPr>
            <p:cNvPr id="17" name="Straight Arrow Connector 16">
              <a:extLst>
                <a:ext uri="{FF2B5EF4-FFF2-40B4-BE49-F238E27FC236}">
                  <a16:creationId xmlns:a16="http://schemas.microsoft.com/office/drawing/2014/main" id="{D2C149AC-F03F-FC4D-9928-B9F2A3684860}"/>
                </a:ext>
              </a:extLst>
            </p:cNvPr>
            <p:cNvCxnSpPr>
              <a:cxnSpLocks/>
              <a:stCxn id="12" idx="7"/>
              <a:endCxn id="15" idx="1"/>
            </p:cNvCxnSpPr>
            <p:nvPr/>
          </p:nvCxnSpPr>
          <p:spPr>
            <a:xfrm flipV="1">
              <a:off x="2257044" y="3644407"/>
              <a:ext cx="690329" cy="1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14A23D-8F7A-754C-94E0-1E23421F7CB7}"/>
                </a:ext>
              </a:extLst>
            </p:cNvPr>
            <p:cNvCxnSpPr>
              <a:cxnSpLocks/>
              <a:stCxn id="12" idx="0"/>
              <a:endCxn id="14" idx="1"/>
            </p:cNvCxnSpPr>
            <p:nvPr/>
          </p:nvCxnSpPr>
          <p:spPr>
            <a:xfrm flipV="1">
              <a:off x="2121263" y="3140684"/>
              <a:ext cx="1696357" cy="64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0650FB-9C7A-6941-8D29-87BFD2C07487}"/>
                </a:ext>
              </a:extLst>
            </p:cNvPr>
            <p:cNvCxnSpPr>
              <a:cxnSpLocks/>
              <a:stCxn id="14" idx="3"/>
              <a:endCxn id="36" idx="2"/>
            </p:cNvCxnSpPr>
            <p:nvPr/>
          </p:nvCxnSpPr>
          <p:spPr>
            <a:xfrm flipV="1">
              <a:off x="5326380" y="3139834"/>
              <a:ext cx="2014190" cy="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2CFB65-6C0B-5A41-90E9-0389459E7D45}"/>
                </a:ext>
              </a:extLst>
            </p:cNvPr>
            <p:cNvCxnSpPr>
              <a:cxnSpLocks/>
              <a:stCxn id="15" idx="3"/>
              <a:endCxn id="16" idx="1"/>
            </p:cNvCxnSpPr>
            <p:nvPr/>
          </p:nvCxnSpPr>
          <p:spPr>
            <a:xfrm flipV="1">
              <a:off x="4222286" y="3642934"/>
              <a:ext cx="528519" cy="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8ABE9-E5F3-DC4C-9851-9134FBB4708A}"/>
                </a:ext>
              </a:extLst>
            </p:cNvPr>
            <p:cNvCxnSpPr>
              <a:cxnSpLocks/>
              <a:stCxn id="16" idx="3"/>
              <a:endCxn id="29" idx="1"/>
            </p:cNvCxnSpPr>
            <p:nvPr/>
          </p:nvCxnSpPr>
          <p:spPr>
            <a:xfrm>
              <a:off x="6025718" y="3642934"/>
              <a:ext cx="825650" cy="19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635E22B-1513-5547-91E1-8CDC0C5B8398}"/>
                </a:ext>
              </a:extLst>
            </p:cNvPr>
            <p:cNvSpPr/>
            <p:nvPr/>
          </p:nvSpPr>
          <p:spPr>
            <a:xfrm>
              <a:off x="3448871" y="3850350"/>
              <a:ext cx="950976"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Variable</a:t>
              </a:r>
            </a:p>
          </p:txBody>
        </p:sp>
        <p:sp>
          <p:nvSpPr>
            <p:cNvPr id="23" name="Rounded Rectangle 22">
              <a:extLst>
                <a:ext uri="{FF2B5EF4-FFF2-40B4-BE49-F238E27FC236}">
                  <a16:creationId xmlns:a16="http://schemas.microsoft.com/office/drawing/2014/main" id="{B0D17CDF-56CA-EB4B-AF6A-5FC7F0B1D60C}"/>
                </a:ext>
              </a:extLst>
            </p:cNvPr>
            <p:cNvSpPr/>
            <p:nvPr/>
          </p:nvSpPr>
          <p:spPr>
            <a:xfrm>
              <a:off x="4750805" y="3852992"/>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a:t>
              </a:r>
            </a:p>
          </p:txBody>
        </p:sp>
        <p:cxnSp>
          <p:nvCxnSpPr>
            <p:cNvPr id="24" name="Straight Arrow Connector 23">
              <a:extLst>
                <a:ext uri="{FF2B5EF4-FFF2-40B4-BE49-F238E27FC236}">
                  <a16:creationId xmlns:a16="http://schemas.microsoft.com/office/drawing/2014/main" id="{51307ED9-88CB-754E-B1B4-60F93FF7FAFA}"/>
                </a:ext>
              </a:extLst>
            </p:cNvPr>
            <p:cNvCxnSpPr>
              <a:cxnSpLocks/>
              <a:stCxn id="22" idx="3"/>
              <a:endCxn id="23" idx="1"/>
            </p:cNvCxnSpPr>
            <p:nvPr/>
          </p:nvCxnSpPr>
          <p:spPr>
            <a:xfrm>
              <a:off x="4399847" y="3982938"/>
              <a:ext cx="350958" cy="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AC29B83-EE31-C24C-9E95-06BDDE2684E8}"/>
                </a:ext>
              </a:extLst>
            </p:cNvPr>
            <p:cNvGrpSpPr/>
            <p:nvPr/>
          </p:nvGrpSpPr>
          <p:grpSpPr>
            <a:xfrm>
              <a:off x="2947373" y="4235049"/>
              <a:ext cx="3078345" cy="338091"/>
              <a:chOff x="2907647" y="3370617"/>
              <a:chExt cx="3078345" cy="338091"/>
            </a:xfrm>
          </p:grpSpPr>
          <p:sp>
            <p:nvSpPr>
              <p:cNvPr id="34" name="Rounded Rectangle 33">
                <a:extLst>
                  <a:ext uri="{FF2B5EF4-FFF2-40B4-BE49-F238E27FC236}">
                    <a16:creationId xmlns:a16="http://schemas.microsoft.com/office/drawing/2014/main" id="{09B55366-3595-E948-AB4D-DBAE7EFB7CD8}"/>
                  </a:ext>
                </a:extLst>
              </p:cNvPr>
              <p:cNvSpPr/>
              <p:nvPr/>
            </p:nvSpPr>
            <p:spPr>
              <a:xfrm>
                <a:off x="2907647" y="3370617"/>
                <a:ext cx="3078345" cy="33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                           )</a:t>
                </a:r>
              </a:p>
            </p:txBody>
          </p:sp>
          <p:sp>
            <p:nvSpPr>
              <p:cNvPr id="35" name="Rounded Rectangle 34">
                <a:extLst>
                  <a:ext uri="{FF2B5EF4-FFF2-40B4-BE49-F238E27FC236}">
                    <a16:creationId xmlns:a16="http://schemas.microsoft.com/office/drawing/2014/main" id="{16488F72-1E99-174F-8716-050BBEB4F995}"/>
                  </a:ext>
                </a:extLst>
              </p:cNvPr>
              <p:cNvSpPr/>
              <p:nvPr/>
            </p:nvSpPr>
            <p:spPr>
              <a:xfrm>
                <a:off x="3861355" y="3407074"/>
                <a:ext cx="1170929"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tx1"/>
                    </a:solidFill>
                  </a:rPr>
                  <a:t>Expression</a:t>
                </a:r>
              </a:p>
            </p:txBody>
          </p:sp>
        </p:grpSp>
        <p:sp>
          <p:nvSpPr>
            <p:cNvPr id="26" name="Rounded Rectangle 25">
              <a:extLst>
                <a:ext uri="{FF2B5EF4-FFF2-40B4-BE49-F238E27FC236}">
                  <a16:creationId xmlns:a16="http://schemas.microsoft.com/office/drawing/2014/main" id="{6BBAA9F3-2D60-4A45-BDAD-886AD1294790}"/>
                </a:ext>
              </a:extLst>
            </p:cNvPr>
            <p:cNvSpPr/>
            <p:nvPr/>
          </p:nvSpPr>
          <p:spPr>
            <a:xfrm>
              <a:off x="2947373" y="3849344"/>
              <a:ext cx="34290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400" dirty="0">
                  <a:solidFill>
                    <a:schemeClr val="tx1"/>
                  </a:solidFill>
                </a:rPr>
                <a:t>𝜆</a:t>
              </a:r>
            </a:p>
          </p:txBody>
        </p:sp>
        <p:cxnSp>
          <p:nvCxnSpPr>
            <p:cNvPr id="27" name="Straight Arrow Connector 26">
              <a:extLst>
                <a:ext uri="{FF2B5EF4-FFF2-40B4-BE49-F238E27FC236}">
                  <a16:creationId xmlns:a16="http://schemas.microsoft.com/office/drawing/2014/main" id="{02E29A93-58EB-CE47-84B3-DF7D2DEC687D}"/>
                </a:ext>
              </a:extLst>
            </p:cNvPr>
            <p:cNvCxnSpPr>
              <a:cxnSpLocks/>
              <a:stCxn id="26" idx="3"/>
              <a:endCxn id="22" idx="1"/>
            </p:cNvCxnSpPr>
            <p:nvPr/>
          </p:nvCxnSpPr>
          <p:spPr>
            <a:xfrm>
              <a:off x="3290273" y="3981932"/>
              <a:ext cx="158598" cy="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4610DC7-2598-2E49-91B8-30D4103422EE}"/>
                </a:ext>
              </a:extLst>
            </p:cNvPr>
            <p:cNvCxnSpPr>
              <a:cxnSpLocks/>
              <a:stCxn id="23" idx="3"/>
              <a:endCxn id="29" idx="2"/>
            </p:cNvCxnSpPr>
            <p:nvPr/>
          </p:nvCxnSpPr>
          <p:spPr>
            <a:xfrm flipV="1">
              <a:off x="6025718" y="3978163"/>
              <a:ext cx="769407" cy="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2FBACC2-626C-5B4D-8430-1162C625307E}"/>
                </a:ext>
              </a:extLst>
            </p:cNvPr>
            <p:cNvSpPr/>
            <p:nvPr/>
          </p:nvSpPr>
          <p:spPr>
            <a:xfrm>
              <a:off x="6795125"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cxnSp>
          <p:nvCxnSpPr>
            <p:cNvPr id="30" name="Straight Arrow Connector 29">
              <a:extLst>
                <a:ext uri="{FF2B5EF4-FFF2-40B4-BE49-F238E27FC236}">
                  <a16:creationId xmlns:a16="http://schemas.microsoft.com/office/drawing/2014/main" id="{CEA77DFE-48B1-FE42-9CE2-256AEDA27949}"/>
                </a:ext>
              </a:extLst>
            </p:cNvPr>
            <p:cNvCxnSpPr>
              <a:cxnSpLocks/>
              <a:stCxn id="34" idx="3"/>
              <a:endCxn id="29" idx="3"/>
            </p:cNvCxnSpPr>
            <p:nvPr/>
          </p:nvCxnSpPr>
          <p:spPr>
            <a:xfrm flipV="1">
              <a:off x="6025718" y="4113944"/>
              <a:ext cx="825650"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0900A85-04AE-EA44-9BDB-7191264DB41E}"/>
                </a:ext>
              </a:extLst>
            </p:cNvPr>
            <p:cNvCxnSpPr>
              <a:cxnSpLocks/>
              <a:stCxn id="12" idx="6"/>
              <a:endCxn id="26" idx="1"/>
            </p:cNvCxnSpPr>
            <p:nvPr/>
          </p:nvCxnSpPr>
          <p:spPr>
            <a:xfrm>
              <a:off x="2313287" y="3978163"/>
              <a:ext cx="634086" cy="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15573A-2674-0043-B9C0-1777EE866216}"/>
                </a:ext>
              </a:extLst>
            </p:cNvPr>
            <p:cNvCxnSpPr>
              <a:cxnSpLocks/>
              <a:stCxn id="12" idx="5"/>
              <a:endCxn id="34" idx="1"/>
            </p:cNvCxnSpPr>
            <p:nvPr/>
          </p:nvCxnSpPr>
          <p:spPr>
            <a:xfrm>
              <a:off x="2257044" y="4113944"/>
              <a:ext cx="690329"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B3E2A396-8E76-6C45-8CF8-4A4137089F98}"/>
                </a:ext>
              </a:extLst>
            </p:cNvPr>
            <p:cNvCxnSpPr>
              <a:cxnSpLocks/>
              <a:stCxn id="29" idx="6"/>
              <a:endCxn id="12" idx="2"/>
            </p:cNvCxnSpPr>
            <p:nvPr/>
          </p:nvCxnSpPr>
          <p:spPr>
            <a:xfrm flipH="1">
              <a:off x="1929239" y="3978163"/>
              <a:ext cx="5249934" cy="12700"/>
            </a:xfrm>
            <a:prstGeom prst="bentConnector5">
              <a:avLst>
                <a:gd name="adj1" fmla="val -4354"/>
                <a:gd name="adj2" fmla="val 6336000"/>
                <a:gd name="adj3" fmla="val 104354"/>
              </a:avLst>
            </a:prstGeom>
            <a:ln w="38100">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8" name="Diagram 37">
            <a:extLst>
              <a:ext uri="{FF2B5EF4-FFF2-40B4-BE49-F238E27FC236}">
                <a16:creationId xmlns:a16="http://schemas.microsoft.com/office/drawing/2014/main" id="{23E0EDB0-4D4B-3D4A-AA6E-BADB8DB88EED}"/>
              </a:ext>
            </a:extLst>
          </p:cNvPr>
          <p:cNvGraphicFramePr/>
          <p:nvPr/>
        </p:nvGraphicFramePr>
        <p:xfrm>
          <a:off x="6611885" y="4042760"/>
          <a:ext cx="4091849" cy="27799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4" name="Group 3">
            <a:extLst>
              <a:ext uri="{FF2B5EF4-FFF2-40B4-BE49-F238E27FC236}">
                <a16:creationId xmlns:a16="http://schemas.microsoft.com/office/drawing/2014/main" id="{1336633C-C308-0A44-BC48-26509C545AAD}"/>
              </a:ext>
            </a:extLst>
          </p:cNvPr>
          <p:cNvGrpSpPr/>
          <p:nvPr/>
        </p:nvGrpSpPr>
        <p:grpSpPr>
          <a:xfrm>
            <a:off x="9436663" y="3711824"/>
            <a:ext cx="1705837" cy="369332"/>
            <a:chOff x="7077499" y="2783870"/>
            <a:chExt cx="1279378" cy="276999"/>
          </a:xfrm>
        </p:grpSpPr>
        <p:sp>
          <p:nvSpPr>
            <p:cNvPr id="39" name="Curved Right Arrow 38">
              <a:extLst>
                <a:ext uri="{FF2B5EF4-FFF2-40B4-BE49-F238E27FC236}">
                  <a16:creationId xmlns:a16="http://schemas.microsoft.com/office/drawing/2014/main" id="{E9869733-AAF6-8845-96EC-0C50265253A3}"/>
                </a:ext>
              </a:extLst>
            </p:cNvPr>
            <p:cNvSpPr/>
            <p:nvPr/>
          </p:nvSpPr>
          <p:spPr>
            <a:xfrm rot="4130176">
              <a:off x="7124395" y="2874670"/>
              <a:ext cx="121700" cy="215492"/>
            </a:xfrm>
            <a:prstGeom prst="curvedRightArrow">
              <a:avLst>
                <a:gd name="adj1" fmla="val 25000"/>
                <a:gd name="adj2" fmla="val 50000"/>
                <a:gd name="adj3" fmla="val 30634"/>
              </a:avLst>
            </a:prstGeom>
            <a:solidFill>
              <a:srgbClr val="0070C0"/>
            </a:solid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1219170" hangingPunct="0"/>
              <a:endParaRPr lang="en-TW" sz="1867">
                <a:solidFill>
                  <a:srgbClr val="AAFFEE"/>
                </a:solidFill>
                <a:latin typeface="+mj-lt"/>
                <a:ea typeface="+mj-ea"/>
                <a:cs typeface="+mj-cs"/>
                <a:sym typeface="Arial"/>
              </a:endParaRPr>
            </a:p>
          </p:txBody>
        </p:sp>
        <p:sp>
          <p:nvSpPr>
            <p:cNvPr id="40" name="TextBox 39">
              <a:extLst>
                <a:ext uri="{FF2B5EF4-FFF2-40B4-BE49-F238E27FC236}">
                  <a16:creationId xmlns:a16="http://schemas.microsoft.com/office/drawing/2014/main" id="{8C3F66B5-6FBB-CA41-9E43-CCC0D3BDA79F}"/>
                </a:ext>
              </a:extLst>
            </p:cNvPr>
            <p:cNvSpPr txBox="1"/>
            <p:nvPr/>
          </p:nvSpPr>
          <p:spPr>
            <a:xfrm>
              <a:off x="7405895" y="2783870"/>
              <a:ext cx="95098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lgn="ctr" defTabSz="1219170" hangingPunct="0"/>
              <a:r>
                <a:rPr lang="en-TW" sz="800" dirty="0">
                  <a:latin typeface="+mj-lt"/>
                  <a:ea typeface="+mj-ea"/>
                  <a:cs typeface="+mj-cs"/>
                  <a:sym typeface="Arial"/>
                </a:rPr>
                <a:t>Paradigm shifting concepts </a:t>
              </a:r>
            </a:p>
            <a:p>
              <a:pPr algn="ctr" defTabSz="1219170" hangingPunct="0"/>
              <a:r>
                <a:rPr lang="en-US" sz="800" dirty="0">
                  <a:latin typeface="+mj-lt"/>
                  <a:ea typeface="+mj-ea"/>
                  <a:cs typeface="+mj-cs"/>
                </a:rPr>
                <a:t>a</a:t>
              </a:r>
              <a:r>
                <a:rPr lang="en-TW" sz="800" dirty="0">
                  <a:latin typeface="+mj-lt"/>
                  <a:ea typeface="+mj-ea"/>
                  <a:cs typeface="+mj-cs"/>
                  <a:sym typeface="Arial"/>
                </a:rPr>
                <a:t>nd</a:t>
              </a:r>
            </a:p>
            <a:p>
              <a:pPr algn="ctr" defTabSz="1219170" hangingPunct="0"/>
              <a:r>
                <a:rPr lang="en-TW" sz="800" dirty="0">
                  <a:latin typeface="+mj-lt"/>
                  <a:ea typeface="+mj-ea"/>
                  <a:cs typeface="+mj-cs"/>
                  <a:sym typeface="Arial"/>
                </a:rPr>
                <a:t> incommensurable terms</a:t>
              </a:r>
            </a:p>
          </p:txBody>
        </p:sp>
      </p:grpSp>
      <p:pic>
        <p:nvPicPr>
          <p:cNvPr id="41" name="Picture 40">
            <a:hlinkClick r:id="rId10"/>
            <a:extLst>
              <a:ext uri="{FF2B5EF4-FFF2-40B4-BE49-F238E27FC236}">
                <a16:creationId xmlns:a16="http://schemas.microsoft.com/office/drawing/2014/main" id="{19F0A707-780C-7F46-9549-5D8CC4D094E1}"/>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7952869" y="4592528"/>
            <a:ext cx="1394880" cy="1422509"/>
          </a:xfrm>
          <a:prstGeom prst="rect">
            <a:avLst/>
          </a:prstGeom>
        </p:spPr>
      </p:pic>
      <p:sp>
        <p:nvSpPr>
          <p:cNvPr id="5" name="TextBox 4">
            <a:extLst>
              <a:ext uri="{FF2B5EF4-FFF2-40B4-BE49-F238E27FC236}">
                <a16:creationId xmlns:a16="http://schemas.microsoft.com/office/drawing/2014/main" id="{FEBFE31E-2C52-E440-BAE8-BFAD47DD967E}"/>
              </a:ext>
            </a:extLst>
          </p:cNvPr>
          <p:cNvSpPr txBox="1"/>
          <p:nvPr/>
        </p:nvSpPr>
        <p:spPr>
          <a:xfrm>
            <a:off x="5632117" y="4600723"/>
            <a:ext cx="1629847" cy="1200329"/>
          </a:xfrm>
          <a:prstGeom prst="rect">
            <a:avLst/>
          </a:prstGeom>
          <a:noFill/>
        </p:spPr>
        <p:txBody>
          <a:bodyPr wrap="square" rtlCol="0">
            <a:spAutoFit/>
          </a:bodyPr>
          <a:lstStyle/>
          <a:p>
            <a:r>
              <a:rPr lang="en-TW" dirty="0"/>
              <a:t>Learning as a vocabulary acquisition process!</a:t>
            </a:r>
          </a:p>
        </p:txBody>
      </p:sp>
      <p:sp>
        <p:nvSpPr>
          <p:cNvPr id="42" name="TextBox 41">
            <a:extLst>
              <a:ext uri="{FF2B5EF4-FFF2-40B4-BE49-F238E27FC236}">
                <a16:creationId xmlns:a16="http://schemas.microsoft.com/office/drawing/2014/main" id="{15AA0B91-A308-CC46-BE86-C5E0AE0B7989}"/>
              </a:ext>
            </a:extLst>
          </p:cNvPr>
          <p:cNvSpPr txBox="1"/>
          <p:nvPr/>
        </p:nvSpPr>
        <p:spPr>
          <a:xfrm>
            <a:off x="5915042" y="3046684"/>
            <a:ext cx="5490980" cy="256545"/>
          </a:xfrm>
          <a:prstGeom prst="rect">
            <a:avLst/>
          </a:prstGeom>
          <a:noFill/>
        </p:spPr>
        <p:txBody>
          <a:bodyPr wrap="square" rtlCol="0">
            <a:spAutoFit/>
          </a:bodyPr>
          <a:lstStyle/>
          <a:p>
            <a:pPr algn="ctr"/>
            <a:r>
              <a:rPr lang="en-TW" sz="1067" b="1" i="1" dirty="0"/>
              <a:t>Lambda calculus </a:t>
            </a:r>
            <a:r>
              <a:rPr lang="en-TW" sz="1067" dirty="0"/>
              <a:t>as an </a:t>
            </a:r>
            <a:r>
              <a:rPr lang="en-TW" sz="1067" b="1" i="1" dirty="0"/>
              <a:t>executable rewrite process </a:t>
            </a:r>
            <a:r>
              <a:rPr lang="en-TW" sz="1067" dirty="0"/>
              <a:t>is a Lattice/Poset.</a:t>
            </a:r>
          </a:p>
        </p:txBody>
      </p:sp>
      <p:pic>
        <p:nvPicPr>
          <p:cNvPr id="1026" name="Picture 2">
            <a:hlinkClick r:id="rId12"/>
            <a:extLst>
              <a:ext uri="{FF2B5EF4-FFF2-40B4-BE49-F238E27FC236}">
                <a16:creationId xmlns:a16="http://schemas.microsoft.com/office/drawing/2014/main" id="{73D88DEE-0814-164E-B82C-D3845AA2D577}"/>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10418001" y="4325422"/>
            <a:ext cx="951337" cy="10464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6A89481-0CFD-1D42-9E19-16EF5B1B532E}"/>
              </a:ext>
            </a:extLst>
          </p:cNvPr>
          <p:cNvSpPr txBox="1"/>
          <p:nvPr/>
        </p:nvSpPr>
        <p:spPr>
          <a:xfrm>
            <a:off x="10360303" y="5365035"/>
            <a:ext cx="1301976" cy="1016240"/>
          </a:xfrm>
          <a:prstGeom prst="rect">
            <a:avLst/>
          </a:prstGeom>
          <a:noFill/>
        </p:spPr>
        <p:txBody>
          <a:bodyPr wrap="square" rtlCol="0">
            <a:spAutoFit/>
          </a:bodyPr>
          <a:lstStyle/>
          <a:p>
            <a:r>
              <a:rPr lang="en-US" sz="667" dirty="0"/>
              <a:t>Early alchemical ouroboros illustration with the words </a:t>
            </a:r>
            <a:r>
              <a:rPr lang="el-GR" sz="667" dirty="0" err="1"/>
              <a:t>ἓν</a:t>
            </a:r>
            <a:r>
              <a:rPr lang="el-GR" sz="667" dirty="0"/>
              <a:t> </a:t>
            </a:r>
            <a:r>
              <a:rPr lang="el-GR" sz="667" dirty="0" err="1"/>
              <a:t>τὸ</a:t>
            </a:r>
            <a:r>
              <a:rPr lang="el-GR" sz="667" dirty="0"/>
              <a:t> </a:t>
            </a:r>
            <a:r>
              <a:rPr lang="el-GR" sz="667" dirty="0" err="1"/>
              <a:t>πᾶν</a:t>
            </a:r>
            <a:r>
              <a:rPr lang="el-GR" sz="667" dirty="0"/>
              <a:t> ("</a:t>
            </a:r>
            <a:r>
              <a:rPr lang="en-US" sz="667" dirty="0"/>
              <a:t>The All is </a:t>
            </a:r>
            <a:r>
              <a:rPr lang="en-US" sz="667" dirty="0">
                <a:hlinkClick r:id="rId14" tooltip="Henology"/>
              </a:rPr>
              <a:t>One</a:t>
            </a:r>
            <a:r>
              <a:rPr lang="en-US" sz="667" dirty="0"/>
              <a:t>") from the work of </a:t>
            </a:r>
            <a:r>
              <a:rPr lang="en-US" sz="667" dirty="0">
                <a:hlinkClick r:id="rId15" tooltip="Cleopatra the Alchemist"/>
              </a:rPr>
              <a:t>Cleopatra the Alchemist</a:t>
            </a:r>
            <a:r>
              <a:rPr lang="en-US" sz="667" dirty="0"/>
              <a:t> in MS </a:t>
            </a:r>
            <a:r>
              <a:rPr lang="en-US" sz="667" dirty="0">
                <a:hlinkClick r:id="rId16" tooltip="Biblioteca Marciana"/>
              </a:rPr>
              <a:t>Marciana</a:t>
            </a:r>
            <a:r>
              <a:rPr lang="en-US" sz="667" dirty="0"/>
              <a:t> gr. Z. 299. (10th Century)</a:t>
            </a:r>
          </a:p>
          <a:p>
            <a:endParaRPr lang="en-US" sz="667" dirty="0"/>
          </a:p>
          <a:p>
            <a:r>
              <a:rPr lang="en-US" sz="667" dirty="0"/>
              <a:t>Image and Text: Wikipedia</a:t>
            </a:r>
            <a:endParaRPr lang="en-TW" sz="667" dirty="0"/>
          </a:p>
        </p:txBody>
      </p:sp>
      <p:sp>
        <p:nvSpPr>
          <p:cNvPr id="44" name="TextBox 43">
            <a:extLst>
              <a:ext uri="{FF2B5EF4-FFF2-40B4-BE49-F238E27FC236}">
                <a16:creationId xmlns:a16="http://schemas.microsoft.com/office/drawing/2014/main" id="{98932B0F-7D6F-9147-BD47-A4FEEDFD32A0}"/>
              </a:ext>
            </a:extLst>
          </p:cNvPr>
          <p:cNvSpPr txBox="1"/>
          <p:nvPr/>
        </p:nvSpPr>
        <p:spPr>
          <a:xfrm>
            <a:off x="3272347" y="5707260"/>
            <a:ext cx="2380992" cy="584968"/>
          </a:xfrm>
          <a:prstGeom prst="rect">
            <a:avLst/>
          </a:prstGeom>
          <a:noFill/>
        </p:spPr>
        <p:txBody>
          <a:bodyPr wrap="square" rtlCol="0">
            <a:spAutoFit/>
          </a:bodyPr>
          <a:lstStyle/>
          <a:p>
            <a:r>
              <a:rPr lang="en-TW" sz="1067" dirty="0"/>
              <a:t>Backus-Naur Form provides a way to customize the “concrete syntax” of formal languages.</a:t>
            </a:r>
          </a:p>
        </p:txBody>
      </p:sp>
    </p:spTree>
    <p:extLst>
      <p:ext uri="{BB962C8B-B14F-4D97-AF65-F5344CB8AC3E}">
        <p14:creationId xmlns:p14="http://schemas.microsoft.com/office/powerpoint/2010/main" val="33437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226863DC-442E-7C46-A0DB-83462B74905B}"/>
              </a:ext>
            </a:extLst>
          </p:cNvPr>
          <p:cNvSpPr>
            <a:spLocks noGrp="1" noChangeArrowheads="1"/>
          </p:cNvSpPr>
          <p:nvPr>
            <p:ph type="title"/>
          </p:nvPr>
        </p:nvSpPr>
        <p:spPr/>
        <p:txBody>
          <a:bodyPr/>
          <a:lstStyle/>
          <a:p>
            <a:r>
              <a:rPr lang="en-US" altLang="en-CN"/>
              <a:t>The Jack grammar</a:t>
            </a:r>
          </a:p>
        </p:txBody>
      </p:sp>
      <p:pic>
        <p:nvPicPr>
          <p:cNvPr id="701443" name="Picture 3">
            <a:extLst>
              <a:ext uri="{FF2B5EF4-FFF2-40B4-BE49-F238E27FC236}">
                <a16:creationId xmlns:a16="http://schemas.microsoft.com/office/drawing/2014/main" id="{86D81E2F-B76A-AC46-A31B-D7C51C414B7F}"/>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905000" y="609600"/>
            <a:ext cx="7848600" cy="5735638"/>
          </a:xfrm>
          <a:prstGeom prst="rect">
            <a:avLst/>
          </a:prstGeom>
          <a:noFill/>
          <a:ln>
            <a:noFill/>
          </a:ln>
          <a:effectLst/>
          <a:extLst>
            <a:ext uri="{909E8E84-426E-40DD-AFC4-6F175D3DCCD1}">
              <a14:hiddenFill xmlns:a14="http://schemas.microsoft.com/office/drawing/2010/main">
                <a:blipFill dpi="0" rotWithShape="0">
                  <a:blip r:embed="rId4"/>
                  <a:srcRect l="21094" t="29033" r="17969" b="9677"/>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1444" name="Text Box 4">
            <a:extLst>
              <a:ext uri="{FF2B5EF4-FFF2-40B4-BE49-F238E27FC236}">
                <a16:creationId xmlns:a16="http://schemas.microsoft.com/office/drawing/2014/main" id="{F2D2E657-651F-B643-89D9-AD8D2F8B83D8}"/>
              </a:ext>
            </a:extLst>
          </p:cNvPr>
          <p:cNvSpPr txBox="1">
            <a:spLocks noChangeArrowheads="1"/>
          </p:cNvSpPr>
          <p:nvPr/>
        </p:nvSpPr>
        <p:spPr bwMode="auto">
          <a:xfrm>
            <a:off x="6858000" y="4648200"/>
            <a:ext cx="3581400" cy="1905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93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verbatim</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is a language construct</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cs typeface="Courier New" panose="02070309020205020404" pitchFamily="49"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1 times</a:t>
            </a:r>
            <a:r>
              <a:rPr lang="en-US" altLang="en-CN" sz="1600" b="1">
                <a:solidFill>
                  <a:srgbClr val="000000"/>
                </a:solidFill>
                <a:latin typeface="Arial" panose="020B0604020202020204" pitchFamily="34" charset="0"/>
                <a:cs typeface="Arial" panose="020B0604020202020204" pitchFamily="34" charset="0"/>
              </a:rPr>
              <a:t> </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more times</a:t>
            </a:r>
          </a:p>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either x or y appears</a:t>
            </a:r>
          </a:p>
          <a:p>
            <a:pPr algn="l"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then y</a:t>
            </a:r>
            <a:r>
              <a:rPr lang="en-US" altLang="en-CN" sz="1600" b="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85606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F6ACCD10-5D2D-A54D-A7CC-335933FBD317}"/>
              </a:ext>
            </a:extLst>
          </p:cNvPr>
          <p:cNvSpPr>
            <a:spLocks noGrp="1" noChangeArrowheads="1"/>
          </p:cNvSpPr>
          <p:nvPr>
            <p:ph type="title"/>
          </p:nvPr>
        </p:nvSpPr>
        <p:spPr/>
        <p:txBody>
          <a:bodyPr/>
          <a:lstStyle/>
          <a:p>
            <a:r>
              <a:rPr lang="en-US" altLang="en-CN"/>
              <a:t>The Jack grammar (cont.)</a:t>
            </a:r>
          </a:p>
        </p:txBody>
      </p:sp>
      <p:pic>
        <p:nvPicPr>
          <p:cNvPr id="703491" name="Picture 3">
            <a:extLst>
              <a:ext uri="{FF2B5EF4-FFF2-40B4-BE49-F238E27FC236}">
                <a16:creationId xmlns:a16="http://schemas.microsoft.com/office/drawing/2014/main" id="{E2CC7384-9919-F745-881A-49B505042224}"/>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52600" y="685801"/>
            <a:ext cx="8686800" cy="5457825"/>
          </a:xfrm>
          <a:prstGeom prst="rect">
            <a:avLst/>
          </a:prstGeom>
          <a:noFill/>
          <a:ln>
            <a:noFill/>
          </a:ln>
          <a:effectLst/>
          <a:extLst>
            <a:ext uri="{909E8E84-426E-40DD-AFC4-6F175D3DCCD1}">
              <a14:hiddenFill xmlns:a14="http://schemas.microsoft.com/office/drawing/2010/main">
                <a:blipFill dpi="0" rotWithShape="0">
                  <a:blip r:embed="rId4"/>
                  <a:srcRect l="21094" t="27420" r="17969" b="19893"/>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3492" name="Text Box 4">
            <a:extLst>
              <a:ext uri="{FF2B5EF4-FFF2-40B4-BE49-F238E27FC236}">
                <a16:creationId xmlns:a16="http://schemas.microsoft.com/office/drawing/2014/main" id="{F1627A00-85D8-7242-BCB2-E21C71650489}"/>
              </a:ext>
            </a:extLst>
          </p:cNvPr>
          <p:cNvSpPr txBox="1">
            <a:spLocks noChangeArrowheads="1"/>
          </p:cNvSpPr>
          <p:nvPr/>
        </p:nvSpPr>
        <p:spPr bwMode="auto">
          <a:xfrm>
            <a:off x="6858000" y="4648200"/>
            <a:ext cx="3581400" cy="1905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93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verbatim</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is a language construct</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cs typeface="Courier New" panose="02070309020205020404" pitchFamily="49"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1 times</a:t>
            </a:r>
            <a:r>
              <a:rPr lang="en-US" altLang="en-CN" sz="1600" b="1">
                <a:solidFill>
                  <a:srgbClr val="000000"/>
                </a:solidFill>
                <a:latin typeface="Arial" panose="020B0604020202020204" pitchFamily="34" charset="0"/>
                <a:cs typeface="Arial" panose="020B0604020202020204" pitchFamily="34" charset="0"/>
              </a:rPr>
              <a:t> </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more times</a:t>
            </a:r>
          </a:p>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either x or y appears</a:t>
            </a:r>
          </a:p>
          <a:p>
            <a:pPr algn="l"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then y</a:t>
            </a:r>
            <a:r>
              <a:rPr lang="en-US" altLang="en-CN" sz="1600" b="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5528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5325EF3E-E6D6-3D41-9702-B5FE025C49D1}"/>
              </a:ext>
            </a:extLst>
          </p:cNvPr>
          <p:cNvSpPr>
            <a:spLocks noGrp="1" noChangeArrowheads="1"/>
          </p:cNvSpPr>
          <p:nvPr>
            <p:ph type="title"/>
          </p:nvPr>
        </p:nvSpPr>
        <p:spPr/>
        <p:txBody>
          <a:bodyPr/>
          <a:lstStyle/>
          <a:p>
            <a:r>
              <a:rPr lang="en-US" altLang="en-CN"/>
              <a:t>Jack syntax analyzer in action</a:t>
            </a:r>
          </a:p>
        </p:txBody>
      </p:sp>
      <p:sp>
        <p:nvSpPr>
          <p:cNvPr id="705539" name="Text Box 3">
            <a:extLst>
              <a:ext uri="{FF2B5EF4-FFF2-40B4-BE49-F238E27FC236}">
                <a16:creationId xmlns:a16="http://schemas.microsoft.com/office/drawing/2014/main" id="{F2A42B6D-F94F-0440-9718-8E0C5B48399D}"/>
              </a:ext>
            </a:extLst>
          </p:cNvPr>
          <p:cNvSpPr txBox="1">
            <a:spLocks noChangeArrowheads="1"/>
          </p:cNvSpPr>
          <p:nvPr/>
        </p:nvSpPr>
        <p:spPr bwMode="auto">
          <a:xfrm>
            <a:off x="1600200" y="762000"/>
            <a:ext cx="3886200" cy="1524000"/>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Class Bar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Courier New" panose="02070309020205020404" pitchFamily="49" charset="0"/>
                <a:cs typeface="Courier New" panose="02070309020205020404" pitchFamily="49" charset="0"/>
              </a:rPr>
              <a:t>method Fraction foo(int y)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Arial" panose="020B0604020202020204" pitchFamily="34" charset="0"/>
                <a:cs typeface="Courier New" panose="02070309020205020404" pitchFamily="49" charset="0"/>
              </a:rPr>
              <a:t>  </a:t>
            </a:r>
            <a:r>
              <a:rPr lang="en-US" altLang="en-CN" sz="1400" b="1">
                <a:solidFill>
                  <a:srgbClr val="000000"/>
                </a:solidFill>
                <a:latin typeface="Courier New" panose="02070309020205020404" pitchFamily="49" charset="0"/>
                <a:cs typeface="Courier New" panose="02070309020205020404" pitchFamily="49" charset="0"/>
              </a:rPr>
              <a:t> </a:t>
            </a:r>
            <a:r>
              <a:rPr lang="en-US" altLang="en-CN" sz="1400" b="1">
                <a:solidFill>
                  <a:srgbClr val="000099"/>
                </a:solidFill>
                <a:latin typeface="Courier New" panose="02070309020205020404" pitchFamily="49" charset="0"/>
                <a:cs typeface="Courier New" panose="02070309020205020404" pitchFamily="49" charset="0"/>
              </a:rPr>
              <a:t>var int temp; // a variable</a:t>
            </a:r>
            <a:br>
              <a:rPr lang="en-US" altLang="en-CN" sz="1400" b="1">
                <a:solidFill>
                  <a:srgbClr val="000099"/>
                </a:solidFill>
                <a:latin typeface="Courier New" panose="02070309020205020404" pitchFamily="49" charset="0"/>
                <a:cs typeface="Courier New" panose="02070309020205020404" pitchFamily="49" charset="0"/>
              </a:rPr>
            </a:br>
            <a:r>
              <a:rPr lang="en-US" altLang="en-CN" sz="1400" b="1">
                <a:solidFill>
                  <a:srgbClr val="000099"/>
                </a:solidFill>
                <a:latin typeface="Arial" panose="020B0604020202020204" pitchFamily="34" charset="0"/>
                <a:cs typeface="Courier New" panose="02070309020205020404" pitchFamily="49" charset="0"/>
              </a:rPr>
              <a:t>  </a:t>
            </a:r>
            <a:r>
              <a:rPr lang="en-US" altLang="en-CN" sz="1400" b="1">
                <a:solidFill>
                  <a:srgbClr val="000099"/>
                </a:solidFill>
                <a:latin typeface="Courier New" panose="02070309020205020404" pitchFamily="49" charset="0"/>
                <a:cs typeface="Courier New" panose="02070309020205020404" pitchFamily="49" charset="0"/>
              </a:rPr>
              <a:t> let temp = (xxx+12)*-63;</a:t>
            </a:r>
            <a:br>
              <a:rPr lang="en-US" altLang="en-CN" sz="1400" b="1">
                <a:solidFill>
                  <a:srgbClr val="000099"/>
                </a:solidFill>
                <a:latin typeface="Courier New" panose="02070309020205020404" pitchFamily="49" charset="0"/>
                <a:cs typeface="Courier New" panose="02070309020205020404" pitchFamily="49" charset="0"/>
              </a:rPr>
            </a:br>
            <a:r>
              <a:rPr lang="en-US" altLang="en-CN" sz="1400" b="1">
                <a:solidFill>
                  <a:srgbClr val="000000"/>
                </a:solidFill>
                <a:latin typeface="Arial" panose="020B0604020202020204" pitchFamily="34" charset="0"/>
                <a:cs typeface="Courier New" panose="02070309020205020404" pitchFamily="49" charset="0"/>
              </a:rPr>
              <a:t>   </a:t>
            </a:r>
            <a:r>
              <a:rPr lang="en-US" altLang="en-CN" sz="1400" b="1">
                <a:solidFill>
                  <a:srgbClr val="00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 </a:t>
            </a:r>
          </a:p>
        </p:txBody>
      </p:sp>
      <p:sp>
        <p:nvSpPr>
          <p:cNvPr id="705540" name="Rectangle 4">
            <a:extLst>
              <a:ext uri="{FF2B5EF4-FFF2-40B4-BE49-F238E27FC236}">
                <a16:creationId xmlns:a16="http://schemas.microsoft.com/office/drawing/2014/main" id="{D7A31696-6EC1-1F4C-9ABC-DD8A5C7ECA2E}"/>
              </a:ext>
            </a:extLst>
          </p:cNvPr>
          <p:cNvSpPr>
            <a:spLocks noChangeArrowheads="1"/>
          </p:cNvSpPr>
          <p:nvPr/>
        </p:nvSpPr>
        <p:spPr bwMode="auto">
          <a:xfrm>
            <a:off x="1703388" y="2384425"/>
            <a:ext cx="35814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pPr>
            <a:r>
              <a:rPr lang="en-US" altLang="en-CN" sz="1200" u="sng">
                <a:solidFill>
                  <a:srgbClr val="000000"/>
                </a:solidFill>
                <a:latin typeface="Comic Sans MS" panose="030F0902030302020204" pitchFamily="66" charset="0"/>
              </a:rPr>
              <a:t>Syntax analyzer</a:t>
            </a:r>
          </a:p>
          <a:p>
            <a:pPr algn="l" rtl="0" eaLnBrk="0" fontAlgn="base" hangingPunct="0">
              <a:spcBef>
                <a:spcPct val="3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Using the language grammar,</a:t>
            </a:r>
            <a:br>
              <a:rPr lang="en-US" altLang="en-CN" sz="1200">
                <a:solidFill>
                  <a:srgbClr val="000000"/>
                </a:solidFill>
                <a:latin typeface="Comic Sans MS" panose="030F0902030302020204" pitchFamily="66" charset="0"/>
              </a:rPr>
            </a:br>
            <a:r>
              <a:rPr lang="en-US" altLang="en-CN" sz="1200">
                <a:solidFill>
                  <a:srgbClr val="000000"/>
                </a:solidFill>
                <a:latin typeface="Comic Sans MS" panose="030F0902030302020204" pitchFamily="66" charset="0"/>
              </a:rPr>
              <a:t>a programmer can write</a:t>
            </a:r>
            <a:br>
              <a:rPr lang="en-US" altLang="en-CN" sz="1200">
                <a:solidFill>
                  <a:srgbClr val="000000"/>
                </a:solidFill>
                <a:latin typeface="Comic Sans MS" panose="030F0902030302020204" pitchFamily="66" charset="0"/>
              </a:rPr>
            </a:br>
            <a:r>
              <a:rPr lang="en-US" altLang="en-CN" sz="1200">
                <a:solidFill>
                  <a:srgbClr val="000000"/>
                </a:solidFill>
                <a:latin typeface="Comic Sans MS" panose="030F0902030302020204" pitchFamily="66" charset="0"/>
              </a:rPr>
              <a:t>a syntax analyzer program (parser)</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The syntax analyzer takes a source text file and attempts to match it on the language grammar</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 successful, it can generate a parse tree in some structured format, e.g.  XML.</a:t>
            </a:r>
          </a:p>
          <a:p>
            <a:pPr algn="l" rtl="0" eaLnBrk="0" fontAlgn="base" hangingPunct="0">
              <a:lnSpc>
                <a:spcPct val="90000"/>
              </a:lnSpc>
              <a:spcBef>
                <a:spcPct val="60000"/>
              </a:spcBef>
              <a:spcAft>
                <a:spcPct val="0"/>
              </a:spcAft>
              <a:buClr>
                <a:srgbClr val="006600"/>
              </a:buClr>
              <a:buSzPct val="100000"/>
              <a:buFont typeface="Wingdings" pitchFamily="2" charset="2"/>
              <a:buChar char="n"/>
            </a:pPr>
            <a:endParaRPr lang="en-US" altLang="en-CN" sz="1200" b="1">
              <a:solidFill>
                <a:srgbClr val="000000"/>
              </a:solidFill>
              <a:latin typeface="Comic Sans MS" panose="030F0902030302020204" pitchFamily="66" charset="0"/>
              <a:cs typeface="Courier New" panose="02070309020205020404" pitchFamily="49" charset="0"/>
            </a:endParaRPr>
          </a:p>
        </p:txBody>
      </p:sp>
      <p:grpSp>
        <p:nvGrpSpPr>
          <p:cNvPr id="705541" name="Group 5">
            <a:extLst>
              <a:ext uri="{FF2B5EF4-FFF2-40B4-BE49-F238E27FC236}">
                <a16:creationId xmlns:a16="http://schemas.microsoft.com/office/drawing/2014/main" id="{81478D7E-EC66-1547-BE10-D24EE3C1CF4D}"/>
              </a:ext>
            </a:extLst>
          </p:cNvPr>
          <p:cNvGrpSpPr>
            <a:grpSpLocks/>
          </p:cNvGrpSpPr>
          <p:nvPr/>
        </p:nvGrpSpPr>
        <p:grpSpPr bwMode="auto">
          <a:xfrm>
            <a:off x="3962400" y="762000"/>
            <a:ext cx="6553200" cy="5715000"/>
            <a:chOff x="1536" y="480"/>
            <a:chExt cx="4128" cy="3600"/>
          </a:xfrm>
        </p:grpSpPr>
        <p:sp>
          <p:nvSpPr>
            <p:cNvPr id="705542" name="Text Box 6">
              <a:extLst>
                <a:ext uri="{FF2B5EF4-FFF2-40B4-BE49-F238E27FC236}">
                  <a16:creationId xmlns:a16="http://schemas.microsoft.com/office/drawing/2014/main" id="{4A0A120A-D174-A740-8EC3-9871F5FECDF1}"/>
                </a:ext>
              </a:extLst>
            </p:cNvPr>
            <p:cNvSpPr txBox="1">
              <a:spLocks noChangeArrowheads="1"/>
            </p:cNvSpPr>
            <p:nvPr/>
          </p:nvSpPr>
          <p:spPr bwMode="auto">
            <a:xfrm>
              <a:off x="2592" y="480"/>
              <a:ext cx="3072" cy="36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129600" tIns="82800" rIns="21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&lt;varDec&gt;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var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int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temp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&lt;/varDec&gt;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&lt;statements&gt;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&lt;letStatement&gt;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let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temp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xxx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&lt;int.Const.&gt; 12 &lt;/int.Const.&gt;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 </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a:t>
              </a:r>
              <a:r>
                <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705543" name="AutoShape 7">
              <a:extLst>
                <a:ext uri="{FF2B5EF4-FFF2-40B4-BE49-F238E27FC236}">
                  <a16:creationId xmlns:a16="http://schemas.microsoft.com/office/drawing/2014/main" id="{5C4F05DC-E320-5E45-973A-4FCF8D844D0C}"/>
                </a:ext>
              </a:extLst>
            </p:cNvPr>
            <p:cNvSpPr>
              <a:spLocks noChangeArrowheads="1"/>
            </p:cNvSpPr>
            <p:nvPr/>
          </p:nvSpPr>
          <p:spPr bwMode="auto">
            <a:xfrm>
              <a:off x="1536" y="1152"/>
              <a:ext cx="1104" cy="576"/>
            </a:xfrm>
            <a:prstGeom prst="rightArrow">
              <a:avLst>
                <a:gd name="adj1" fmla="val 50000"/>
                <a:gd name="adj2" fmla="val 47917"/>
              </a:avLst>
            </a:prstGeom>
            <a:solidFill>
              <a:srgbClr val="FFDF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en-CN" sz="1600">
                  <a:solidFill>
                    <a:srgbClr val="000000"/>
                  </a:solidFill>
                  <a:latin typeface="Arial" panose="020B0604020202020204" pitchFamily="34" charset="0"/>
                </a:rPr>
                <a:t>Syntax analyzer</a:t>
              </a:r>
            </a:p>
          </p:txBody>
        </p:sp>
      </p:grpSp>
      <p:sp>
        <p:nvSpPr>
          <p:cNvPr id="705544" name="Rectangle 8">
            <a:extLst>
              <a:ext uri="{FF2B5EF4-FFF2-40B4-BE49-F238E27FC236}">
                <a16:creationId xmlns:a16="http://schemas.microsoft.com/office/drawing/2014/main" id="{057C6D43-38EB-0648-8A9D-C1477AB92825}"/>
              </a:ext>
            </a:extLst>
          </p:cNvPr>
          <p:cNvSpPr>
            <a:spLocks noChangeArrowheads="1"/>
          </p:cNvSpPr>
          <p:nvPr/>
        </p:nvSpPr>
        <p:spPr bwMode="auto">
          <a:xfrm>
            <a:off x="1704975" y="4292600"/>
            <a:ext cx="3886200" cy="23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pPr>
            <a:r>
              <a:rPr lang="en-US" altLang="en-CN" sz="1200" u="sng">
                <a:solidFill>
                  <a:srgbClr val="000000"/>
                </a:solidFill>
                <a:latin typeface="Comic Sans MS" panose="030F0902030302020204" pitchFamily="66" charset="0"/>
              </a:rPr>
              <a:t>The syntax analyzer’s algorithm shown in this slide: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 xxx is non-terminal, output: </a:t>
            </a:r>
          </a:p>
          <a:p>
            <a:pPr algn="just" rtl="0" eaLnBrk="0" fontAlgn="base" hangingPunct="0">
              <a:spcBef>
                <a:spcPct val="30000"/>
              </a:spcBef>
              <a:spcAft>
                <a:spcPct val="0"/>
              </a:spcAft>
              <a:buClr>
                <a:srgbClr val="006600"/>
              </a:buClr>
              <a:buSzPct val="100000"/>
            </a:pPr>
            <a:r>
              <a:rPr lang="en-US" altLang="en-CN" sz="120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200" b="1">
                <a:solidFill>
                  <a:srgbClr val="000000"/>
                </a:solidFill>
                <a:latin typeface="Courier New" panose="02070309020205020404" pitchFamily="49" charset="0"/>
                <a:cs typeface="Courier New" panose="02070309020205020404" pitchFamily="49" charset="0"/>
              </a:rPr>
              <a:t>&lt;xxx&gt;</a:t>
            </a:r>
          </a:p>
          <a:p>
            <a:pPr algn="just"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a:solidFill>
                  <a:srgbClr val="000000"/>
                </a:solidFill>
                <a:latin typeface="Arial" panose="020B0604020202020204" pitchFamily="34" charset="0"/>
                <a:cs typeface="Arial" panose="020B0604020202020204" pitchFamily="34" charset="0"/>
              </a:rPr>
              <a:t>Recursive code for the body of </a:t>
            </a:r>
            <a:r>
              <a:rPr lang="en-US" altLang="en-CN" sz="1200" b="1">
                <a:solidFill>
                  <a:srgbClr val="000000"/>
                </a:solidFill>
                <a:latin typeface="Courier New" panose="02070309020205020404" pitchFamily="49" charset="0"/>
                <a:cs typeface="Courier New" panose="02070309020205020404" pitchFamily="49" charset="0"/>
              </a:rPr>
              <a:t>xxx</a:t>
            </a:r>
          </a:p>
          <a:p>
            <a:pPr algn="l"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&lt;/xxx&gt;</a:t>
            </a:r>
            <a:r>
              <a:rPr lang="en-US" altLang="en-CN" sz="1200">
                <a:solidFill>
                  <a:srgbClr val="00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buClr>
                <a:srgbClr val="006600"/>
              </a:buClr>
              <a:buSzPct val="100000"/>
            </a:pPr>
            <a:endParaRPr lang="en-US" altLang="en-CN" sz="1200">
              <a:solidFill>
                <a:srgbClr val="000000"/>
              </a:solidFill>
              <a:latin typeface="Arial" panose="020B0604020202020204" pitchFamily="34" charset="0"/>
            </a:endParaRPr>
          </a:p>
          <a:p>
            <a:pPr algn="l" rtl="0" eaLnBrk="0" fontAlgn="base" hangingPunct="0">
              <a:spcBef>
                <a:spcPct val="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a:t>
            </a:r>
            <a:r>
              <a:rPr lang="en-US" altLang="en-CN" sz="1200">
                <a:solidFill>
                  <a:srgbClr val="000000"/>
                </a:solidFill>
                <a:latin typeface="Arial" panose="020B0604020202020204" pitchFamily="34" charset="0"/>
              </a:rPr>
              <a:t> </a:t>
            </a:r>
            <a:r>
              <a:rPr lang="en-US" altLang="en-CN" sz="1200" b="1">
                <a:solidFill>
                  <a:srgbClr val="000000"/>
                </a:solidFill>
                <a:latin typeface="Courier New" panose="02070309020205020404" pitchFamily="49" charset="0"/>
                <a:cs typeface="Courier New" panose="02070309020205020404" pitchFamily="49" charset="0"/>
              </a:rPr>
              <a:t>xxx</a:t>
            </a:r>
            <a:r>
              <a:rPr lang="en-US" altLang="en-CN" sz="1200">
                <a:solidFill>
                  <a:srgbClr val="000000"/>
                </a:solidFill>
                <a:latin typeface="Arial" panose="020B0604020202020204" pitchFamily="34" charset="0"/>
              </a:rPr>
              <a:t> </a:t>
            </a:r>
            <a:r>
              <a:rPr lang="en-US" altLang="en-CN" sz="1200">
                <a:solidFill>
                  <a:srgbClr val="000000"/>
                </a:solidFill>
                <a:latin typeface="Comic Sans MS" panose="030F0902030302020204" pitchFamily="66" charset="0"/>
              </a:rPr>
              <a:t>is terminal</a:t>
            </a:r>
            <a:r>
              <a:rPr lang="en-US" altLang="en-CN" sz="1200">
                <a:solidFill>
                  <a:srgbClr val="000000"/>
                </a:solidFill>
                <a:latin typeface="Arial" panose="020B0604020202020204" pitchFamily="34" charset="0"/>
              </a:rPr>
              <a:t> </a:t>
            </a:r>
            <a:r>
              <a:rPr lang="en-US" altLang="en-CN" sz="800">
                <a:solidFill>
                  <a:srgbClr val="000000"/>
                </a:solidFill>
                <a:latin typeface="Arial" panose="020B0604020202020204" pitchFamily="34" charset="0"/>
              </a:rPr>
              <a:t>(keyword, symbol, constant, or identifier)</a:t>
            </a:r>
            <a:r>
              <a:rPr lang="en-US" altLang="en-CN" sz="1200">
                <a:solidFill>
                  <a:srgbClr val="000000"/>
                </a:solidFill>
                <a:latin typeface="Comic Sans MS" panose="030F0902030302020204" pitchFamily="66" charset="0"/>
              </a:rPr>
              <a:t> , output:</a:t>
            </a:r>
            <a:r>
              <a:rPr lang="en-US" altLang="en-CN" sz="1200">
                <a:solidFill>
                  <a:srgbClr val="000000"/>
                </a:solidFill>
                <a:latin typeface="Arial" panose="020B0604020202020204" pitchFamily="34" charset="0"/>
              </a:rPr>
              <a:t> </a:t>
            </a:r>
          </a:p>
          <a:p>
            <a:pPr algn="just" rtl="0" eaLnBrk="0" fontAlgn="base" hangingPunct="0">
              <a:spcBef>
                <a:spcPct val="30000"/>
              </a:spcBef>
              <a:spcAft>
                <a:spcPct val="0"/>
              </a:spcAft>
              <a:buClr>
                <a:srgbClr val="006600"/>
              </a:buClr>
              <a:buSzPct val="100000"/>
            </a:pPr>
            <a:r>
              <a:rPr lang="en-US" altLang="en-CN" sz="120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200" b="1">
                <a:solidFill>
                  <a:srgbClr val="000000"/>
                </a:solidFill>
                <a:latin typeface="Courier New" panose="02070309020205020404" pitchFamily="49" charset="0"/>
                <a:cs typeface="Courier New" panose="02070309020205020404" pitchFamily="49" charset="0"/>
              </a:rPr>
              <a:t>&lt;xxx&gt;</a:t>
            </a:r>
          </a:p>
          <a:p>
            <a:pPr algn="just"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xxx</a:t>
            </a:r>
            <a:r>
              <a:rPr lang="en-US" altLang="en-CN" sz="1200">
                <a:solidFill>
                  <a:srgbClr val="000000"/>
                </a:solidFill>
                <a:latin typeface="Arial" panose="020B0604020202020204" pitchFamily="34" charset="0"/>
                <a:cs typeface="Arial" panose="020B0604020202020204" pitchFamily="34" charset="0"/>
              </a:rPr>
              <a:t> value</a:t>
            </a:r>
          </a:p>
          <a:p>
            <a:pPr algn="l"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&lt;/xxx&gt;</a:t>
            </a:r>
          </a:p>
        </p:txBody>
      </p:sp>
    </p:spTree>
    <p:extLst>
      <p:ext uri="{BB962C8B-B14F-4D97-AF65-F5344CB8AC3E}">
        <p14:creationId xmlns:p14="http://schemas.microsoft.com/office/powerpoint/2010/main" val="4066640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05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55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5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0" grpId="0" autoUpdateAnimBg="0"/>
      <p:bldP spid="70554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E489AE3D-0F64-D24C-B41F-22D5131DCD63}"/>
              </a:ext>
            </a:extLst>
          </p:cNvPr>
          <p:cNvSpPr>
            <a:spLocks noGrp="1" noChangeArrowheads="1"/>
          </p:cNvSpPr>
          <p:nvPr>
            <p:ph type="title"/>
          </p:nvPr>
        </p:nvSpPr>
        <p:spPr/>
        <p:txBody>
          <a:bodyPr/>
          <a:lstStyle/>
          <a:p>
            <a:r>
              <a:rPr lang="en-US" altLang="en-CN"/>
              <a:t>Course map</a:t>
            </a:r>
          </a:p>
        </p:txBody>
      </p:sp>
      <p:grpSp>
        <p:nvGrpSpPr>
          <p:cNvPr id="676867" name="Group 3">
            <a:extLst>
              <a:ext uri="{FF2B5EF4-FFF2-40B4-BE49-F238E27FC236}">
                <a16:creationId xmlns:a16="http://schemas.microsoft.com/office/drawing/2014/main" id="{3AB7A291-3E57-5947-89AE-40B9C7132EF1}"/>
              </a:ext>
            </a:extLst>
          </p:cNvPr>
          <p:cNvGrpSpPr>
            <a:grpSpLocks/>
          </p:cNvGrpSpPr>
          <p:nvPr/>
        </p:nvGrpSpPr>
        <p:grpSpPr bwMode="auto">
          <a:xfrm>
            <a:off x="1782764" y="1006476"/>
            <a:ext cx="8809037" cy="4867275"/>
            <a:chOff x="163" y="634"/>
            <a:chExt cx="5549" cy="3066"/>
          </a:xfrm>
        </p:grpSpPr>
        <p:grpSp>
          <p:nvGrpSpPr>
            <p:cNvPr id="676868" name="Group 4">
              <a:extLst>
                <a:ext uri="{FF2B5EF4-FFF2-40B4-BE49-F238E27FC236}">
                  <a16:creationId xmlns:a16="http://schemas.microsoft.com/office/drawing/2014/main" id="{45543FF1-53D1-494F-8CAF-F3DD652DCCAC}"/>
                </a:ext>
              </a:extLst>
            </p:cNvPr>
            <p:cNvGrpSpPr>
              <a:grpSpLocks/>
            </p:cNvGrpSpPr>
            <p:nvPr/>
          </p:nvGrpSpPr>
          <p:grpSpPr bwMode="auto">
            <a:xfrm>
              <a:off x="833" y="1955"/>
              <a:ext cx="4051" cy="445"/>
              <a:chOff x="833" y="1955"/>
              <a:chExt cx="4051" cy="445"/>
            </a:xfrm>
          </p:grpSpPr>
          <p:sp>
            <p:nvSpPr>
              <p:cNvPr id="676869" name="Rectangle 5">
                <a:extLst>
                  <a:ext uri="{FF2B5EF4-FFF2-40B4-BE49-F238E27FC236}">
                    <a16:creationId xmlns:a16="http://schemas.microsoft.com/office/drawing/2014/main" id="{4EAF596F-54F5-DF43-94CA-9B2D43611C42}"/>
                  </a:ext>
                </a:extLst>
              </p:cNvPr>
              <p:cNvSpPr>
                <a:spLocks noChangeArrowheads="1"/>
              </p:cNvSpPr>
              <p:nvPr/>
            </p:nvSpPr>
            <p:spPr bwMode="auto">
              <a:xfrm>
                <a:off x="2562" y="2073"/>
                <a:ext cx="454"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0" name="Rectangle 6">
                <a:extLst>
                  <a:ext uri="{FF2B5EF4-FFF2-40B4-BE49-F238E27FC236}">
                    <a16:creationId xmlns:a16="http://schemas.microsoft.com/office/drawing/2014/main" id="{BABA7307-6406-2445-8E97-FC5BEC55EBD2}"/>
                  </a:ext>
                </a:extLst>
              </p:cNvPr>
              <p:cNvSpPr>
                <a:spLocks noChangeArrowheads="1"/>
              </p:cNvSpPr>
              <p:nvPr/>
            </p:nvSpPr>
            <p:spPr bwMode="auto">
              <a:xfrm>
                <a:off x="2590" y="2065"/>
                <a:ext cx="3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Assembler</a:t>
                </a:r>
                <a:endParaRPr lang="en-US" altLang="en-CN" sz="2400" b="1">
                  <a:solidFill>
                    <a:srgbClr val="000000"/>
                  </a:solidFill>
                  <a:latin typeface="Arial" panose="020B0604020202020204" pitchFamily="34" charset="0"/>
                </a:endParaRPr>
              </a:p>
            </p:txBody>
          </p:sp>
          <p:sp>
            <p:nvSpPr>
              <p:cNvPr id="676871" name="Freeform 7">
                <a:extLst>
                  <a:ext uri="{FF2B5EF4-FFF2-40B4-BE49-F238E27FC236}">
                    <a16:creationId xmlns:a16="http://schemas.microsoft.com/office/drawing/2014/main" id="{EE2EC332-6DE0-9C47-8229-86388A299500}"/>
                  </a:ext>
                </a:extLst>
              </p:cNvPr>
              <p:cNvSpPr>
                <a:spLocks/>
              </p:cNvSpPr>
              <p:nvPr/>
            </p:nvSpPr>
            <p:spPr bwMode="auto">
              <a:xfrm>
                <a:off x="2533" y="2239"/>
                <a:ext cx="483" cy="140"/>
              </a:xfrm>
              <a:custGeom>
                <a:avLst/>
                <a:gdLst>
                  <a:gd name="T0" fmla="*/ 0 w 483"/>
                  <a:gd name="T1" fmla="*/ 71 h 140"/>
                  <a:gd name="T2" fmla="*/ 3 w 483"/>
                  <a:gd name="T3" fmla="*/ 59 h 140"/>
                  <a:gd name="T4" fmla="*/ 13 w 483"/>
                  <a:gd name="T5" fmla="*/ 48 h 140"/>
                  <a:gd name="T6" fmla="*/ 26 w 483"/>
                  <a:gd name="T7" fmla="*/ 38 h 140"/>
                  <a:gd name="T8" fmla="*/ 47 w 483"/>
                  <a:gd name="T9" fmla="*/ 28 h 140"/>
                  <a:gd name="T10" fmla="*/ 72 w 483"/>
                  <a:gd name="T11" fmla="*/ 20 h 140"/>
                  <a:gd name="T12" fmla="*/ 99 w 483"/>
                  <a:gd name="T13" fmla="*/ 13 h 140"/>
                  <a:gd name="T14" fmla="*/ 132 w 483"/>
                  <a:gd name="T15" fmla="*/ 9 h 140"/>
                  <a:gd name="T16" fmla="*/ 166 w 483"/>
                  <a:gd name="T17" fmla="*/ 4 h 140"/>
                  <a:gd name="T18" fmla="*/ 204 w 483"/>
                  <a:gd name="T19" fmla="*/ 0 h 140"/>
                  <a:gd name="T20" fmla="*/ 241 w 483"/>
                  <a:gd name="T21" fmla="*/ 0 h 140"/>
                  <a:gd name="T22" fmla="*/ 279 w 483"/>
                  <a:gd name="T23" fmla="*/ 0 h 140"/>
                  <a:gd name="T24" fmla="*/ 317 w 483"/>
                  <a:gd name="T25" fmla="*/ 4 h 140"/>
                  <a:gd name="T26" fmla="*/ 351 w 483"/>
                  <a:gd name="T27" fmla="*/ 9 h 140"/>
                  <a:gd name="T28" fmla="*/ 383 w 483"/>
                  <a:gd name="T29" fmla="*/ 13 h 140"/>
                  <a:gd name="T30" fmla="*/ 411 w 483"/>
                  <a:gd name="T31" fmla="*/ 20 h 140"/>
                  <a:gd name="T32" fmla="*/ 436 w 483"/>
                  <a:gd name="T33" fmla="*/ 28 h 140"/>
                  <a:gd name="T34" fmla="*/ 457 w 483"/>
                  <a:gd name="T35" fmla="*/ 38 h 140"/>
                  <a:gd name="T36" fmla="*/ 470 w 483"/>
                  <a:gd name="T37" fmla="*/ 48 h 140"/>
                  <a:gd name="T38" fmla="*/ 480 w 483"/>
                  <a:gd name="T39" fmla="*/ 59 h 140"/>
                  <a:gd name="T40" fmla="*/ 483 w 483"/>
                  <a:gd name="T41" fmla="*/ 71 h 140"/>
                  <a:gd name="T42" fmla="*/ 480 w 483"/>
                  <a:gd name="T43" fmla="*/ 81 h 140"/>
                  <a:gd name="T44" fmla="*/ 470 w 483"/>
                  <a:gd name="T45" fmla="*/ 92 h 140"/>
                  <a:gd name="T46" fmla="*/ 457 w 483"/>
                  <a:gd name="T47" fmla="*/ 102 h 140"/>
                  <a:gd name="T48" fmla="*/ 436 w 483"/>
                  <a:gd name="T49" fmla="*/ 112 h 140"/>
                  <a:gd name="T50" fmla="*/ 411 w 483"/>
                  <a:gd name="T51" fmla="*/ 120 h 140"/>
                  <a:gd name="T52" fmla="*/ 383 w 483"/>
                  <a:gd name="T53" fmla="*/ 127 h 140"/>
                  <a:gd name="T54" fmla="*/ 351 w 483"/>
                  <a:gd name="T55" fmla="*/ 133 h 140"/>
                  <a:gd name="T56" fmla="*/ 317 w 483"/>
                  <a:gd name="T57" fmla="*/ 137 h 140"/>
                  <a:gd name="T58" fmla="*/ 279 w 483"/>
                  <a:gd name="T59" fmla="*/ 140 h 140"/>
                  <a:gd name="T60" fmla="*/ 241 w 483"/>
                  <a:gd name="T61" fmla="*/ 140 h 140"/>
                  <a:gd name="T62" fmla="*/ 204 w 483"/>
                  <a:gd name="T63" fmla="*/ 140 h 140"/>
                  <a:gd name="T64" fmla="*/ 166 w 483"/>
                  <a:gd name="T65" fmla="*/ 137 h 140"/>
                  <a:gd name="T66" fmla="*/ 132 w 483"/>
                  <a:gd name="T67" fmla="*/ 133 h 140"/>
                  <a:gd name="T68" fmla="*/ 99 w 483"/>
                  <a:gd name="T69" fmla="*/ 127 h 140"/>
                  <a:gd name="T70" fmla="*/ 72 w 483"/>
                  <a:gd name="T71" fmla="*/ 120 h 140"/>
                  <a:gd name="T72" fmla="*/ 47 w 483"/>
                  <a:gd name="T73" fmla="*/ 112 h 140"/>
                  <a:gd name="T74" fmla="*/ 26 w 483"/>
                  <a:gd name="T75" fmla="*/ 102 h 140"/>
                  <a:gd name="T76" fmla="*/ 13 w 483"/>
                  <a:gd name="T77" fmla="*/ 92 h 140"/>
                  <a:gd name="T78" fmla="*/ 3 w 483"/>
                  <a:gd name="T79" fmla="*/ 81 h 140"/>
                  <a:gd name="T80" fmla="*/ 0 w 483"/>
                  <a:gd name="T81"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3" h="140">
                    <a:moveTo>
                      <a:pt x="0" y="71"/>
                    </a:moveTo>
                    <a:lnTo>
                      <a:pt x="3" y="59"/>
                    </a:lnTo>
                    <a:lnTo>
                      <a:pt x="13" y="48"/>
                    </a:lnTo>
                    <a:lnTo>
                      <a:pt x="26" y="38"/>
                    </a:lnTo>
                    <a:lnTo>
                      <a:pt x="47" y="28"/>
                    </a:lnTo>
                    <a:lnTo>
                      <a:pt x="72" y="20"/>
                    </a:lnTo>
                    <a:lnTo>
                      <a:pt x="99" y="13"/>
                    </a:lnTo>
                    <a:lnTo>
                      <a:pt x="132" y="9"/>
                    </a:lnTo>
                    <a:lnTo>
                      <a:pt x="166" y="4"/>
                    </a:lnTo>
                    <a:lnTo>
                      <a:pt x="204" y="0"/>
                    </a:lnTo>
                    <a:lnTo>
                      <a:pt x="241" y="0"/>
                    </a:lnTo>
                    <a:lnTo>
                      <a:pt x="279" y="0"/>
                    </a:lnTo>
                    <a:lnTo>
                      <a:pt x="317" y="4"/>
                    </a:lnTo>
                    <a:lnTo>
                      <a:pt x="351" y="9"/>
                    </a:lnTo>
                    <a:lnTo>
                      <a:pt x="383" y="13"/>
                    </a:lnTo>
                    <a:lnTo>
                      <a:pt x="411" y="20"/>
                    </a:lnTo>
                    <a:lnTo>
                      <a:pt x="436" y="28"/>
                    </a:lnTo>
                    <a:lnTo>
                      <a:pt x="457" y="38"/>
                    </a:lnTo>
                    <a:lnTo>
                      <a:pt x="470" y="48"/>
                    </a:lnTo>
                    <a:lnTo>
                      <a:pt x="480" y="59"/>
                    </a:lnTo>
                    <a:lnTo>
                      <a:pt x="483" y="71"/>
                    </a:lnTo>
                    <a:lnTo>
                      <a:pt x="480" y="81"/>
                    </a:lnTo>
                    <a:lnTo>
                      <a:pt x="470" y="92"/>
                    </a:lnTo>
                    <a:lnTo>
                      <a:pt x="457" y="102"/>
                    </a:lnTo>
                    <a:lnTo>
                      <a:pt x="436" y="112"/>
                    </a:lnTo>
                    <a:lnTo>
                      <a:pt x="411" y="120"/>
                    </a:lnTo>
                    <a:lnTo>
                      <a:pt x="383" y="127"/>
                    </a:lnTo>
                    <a:lnTo>
                      <a:pt x="351" y="133"/>
                    </a:lnTo>
                    <a:lnTo>
                      <a:pt x="317" y="137"/>
                    </a:lnTo>
                    <a:lnTo>
                      <a:pt x="279" y="140"/>
                    </a:lnTo>
                    <a:lnTo>
                      <a:pt x="241" y="140"/>
                    </a:lnTo>
                    <a:lnTo>
                      <a:pt x="204" y="140"/>
                    </a:lnTo>
                    <a:lnTo>
                      <a:pt x="166" y="137"/>
                    </a:lnTo>
                    <a:lnTo>
                      <a:pt x="132" y="133"/>
                    </a:lnTo>
                    <a:lnTo>
                      <a:pt x="99" y="127"/>
                    </a:lnTo>
                    <a:lnTo>
                      <a:pt x="72" y="120"/>
                    </a:lnTo>
                    <a:lnTo>
                      <a:pt x="47" y="112"/>
                    </a:lnTo>
                    <a:lnTo>
                      <a:pt x="26" y="102"/>
                    </a:lnTo>
                    <a:lnTo>
                      <a:pt x="13"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2" name="Rectangle 8">
                <a:extLst>
                  <a:ext uri="{FF2B5EF4-FFF2-40B4-BE49-F238E27FC236}">
                    <a16:creationId xmlns:a16="http://schemas.microsoft.com/office/drawing/2014/main" id="{200AB709-211B-3844-91E9-001A733214B8}"/>
                  </a:ext>
                </a:extLst>
              </p:cNvPr>
              <p:cNvSpPr>
                <a:spLocks noChangeArrowheads="1"/>
              </p:cNvSpPr>
              <p:nvPr/>
            </p:nvSpPr>
            <p:spPr bwMode="auto">
              <a:xfrm>
                <a:off x="2626" y="2268"/>
                <a:ext cx="31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 6</a:t>
                </a:r>
                <a:endParaRPr lang="en-US" altLang="en-CN" sz="2400" b="1">
                  <a:solidFill>
                    <a:srgbClr val="000000"/>
                  </a:solidFill>
                  <a:latin typeface="Arial" panose="020B0604020202020204" pitchFamily="34" charset="0"/>
                </a:endParaRPr>
              </a:p>
            </p:txBody>
          </p:sp>
          <p:sp>
            <p:nvSpPr>
              <p:cNvPr id="676873" name="Freeform 9">
                <a:extLst>
                  <a:ext uri="{FF2B5EF4-FFF2-40B4-BE49-F238E27FC236}">
                    <a16:creationId xmlns:a16="http://schemas.microsoft.com/office/drawing/2014/main" id="{42196BD5-6F24-5348-88D0-D89E2DD9B5D5}"/>
                  </a:ext>
                </a:extLst>
              </p:cNvPr>
              <p:cNvSpPr>
                <a:spLocks/>
              </p:cNvSpPr>
              <p:nvPr/>
            </p:nvSpPr>
            <p:spPr bwMode="auto">
              <a:xfrm>
                <a:off x="856" y="1955"/>
                <a:ext cx="4028" cy="404"/>
              </a:xfrm>
              <a:custGeom>
                <a:avLst/>
                <a:gdLst>
                  <a:gd name="T0" fmla="*/ 0 w 4028"/>
                  <a:gd name="T1" fmla="*/ 404 h 404"/>
                  <a:gd name="T2" fmla="*/ 0 w 4028"/>
                  <a:gd name="T3" fmla="*/ 232 h 404"/>
                  <a:gd name="T4" fmla="*/ 4028 w 4028"/>
                  <a:gd name="T5" fmla="*/ 232 h 404"/>
                  <a:gd name="T6" fmla="*/ 4028 w 4028"/>
                  <a:gd name="T7" fmla="*/ 0 h 404"/>
                </a:gdLst>
                <a:ahLst/>
                <a:cxnLst>
                  <a:cxn ang="0">
                    <a:pos x="T0" y="T1"/>
                  </a:cxn>
                  <a:cxn ang="0">
                    <a:pos x="T2" y="T3"/>
                  </a:cxn>
                  <a:cxn ang="0">
                    <a:pos x="T4" y="T5"/>
                  </a:cxn>
                  <a:cxn ang="0">
                    <a:pos x="T6" y="T7"/>
                  </a:cxn>
                </a:cxnLst>
                <a:rect l="0" t="0" r="r" b="b"/>
                <a:pathLst>
                  <a:path w="4028" h="404">
                    <a:moveTo>
                      <a:pt x="0" y="404"/>
                    </a:moveTo>
                    <a:lnTo>
                      <a:pt x="0" y="232"/>
                    </a:lnTo>
                    <a:lnTo>
                      <a:pt x="4028" y="232"/>
                    </a:lnTo>
                    <a:lnTo>
                      <a:pt x="402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4" name="Freeform 10">
                <a:extLst>
                  <a:ext uri="{FF2B5EF4-FFF2-40B4-BE49-F238E27FC236}">
                    <a16:creationId xmlns:a16="http://schemas.microsoft.com/office/drawing/2014/main" id="{6647C416-C62C-D54F-B6E1-B9B921943925}"/>
                  </a:ext>
                </a:extLst>
              </p:cNvPr>
              <p:cNvSpPr>
                <a:spLocks/>
              </p:cNvSpPr>
              <p:nvPr/>
            </p:nvSpPr>
            <p:spPr bwMode="auto">
              <a:xfrm>
                <a:off x="833" y="2353"/>
                <a:ext cx="47" cy="47"/>
              </a:xfrm>
              <a:custGeom>
                <a:avLst/>
                <a:gdLst>
                  <a:gd name="T0" fmla="*/ 47 w 47"/>
                  <a:gd name="T1" fmla="*/ 0 h 47"/>
                  <a:gd name="T2" fmla="*/ 23 w 47"/>
                  <a:gd name="T3" fmla="*/ 47 h 47"/>
                  <a:gd name="T4" fmla="*/ 0 w 47"/>
                  <a:gd name="T5" fmla="*/ 0 h 47"/>
                  <a:gd name="T6" fmla="*/ 47 w 47"/>
                  <a:gd name="T7" fmla="*/ 0 h 47"/>
                </a:gdLst>
                <a:ahLst/>
                <a:cxnLst>
                  <a:cxn ang="0">
                    <a:pos x="T0" y="T1"/>
                  </a:cxn>
                  <a:cxn ang="0">
                    <a:pos x="T2" y="T3"/>
                  </a:cxn>
                  <a:cxn ang="0">
                    <a:pos x="T4" y="T5"/>
                  </a:cxn>
                  <a:cxn ang="0">
                    <a:pos x="T6" y="T7"/>
                  </a:cxn>
                </a:cxnLst>
                <a:rect l="0" t="0" r="r" b="b"/>
                <a:pathLst>
                  <a:path w="47" h="47">
                    <a:moveTo>
                      <a:pt x="47" y="0"/>
                    </a:moveTo>
                    <a:lnTo>
                      <a:pt x="23" y="47"/>
                    </a:lnTo>
                    <a:lnTo>
                      <a:pt x="0"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75" name="Group 11">
              <a:extLst>
                <a:ext uri="{FF2B5EF4-FFF2-40B4-BE49-F238E27FC236}">
                  <a16:creationId xmlns:a16="http://schemas.microsoft.com/office/drawing/2014/main" id="{91A71262-4B8E-A344-839F-F9DA3364E33A}"/>
                </a:ext>
              </a:extLst>
            </p:cNvPr>
            <p:cNvGrpSpPr>
              <a:grpSpLocks/>
            </p:cNvGrpSpPr>
            <p:nvPr/>
          </p:nvGrpSpPr>
          <p:grpSpPr bwMode="auto">
            <a:xfrm>
              <a:off x="1752" y="778"/>
              <a:ext cx="753" cy="641"/>
              <a:chOff x="1752" y="778"/>
              <a:chExt cx="753" cy="641"/>
            </a:xfrm>
          </p:grpSpPr>
          <p:sp>
            <p:nvSpPr>
              <p:cNvPr id="676876" name="Rectangle 12">
                <a:extLst>
                  <a:ext uri="{FF2B5EF4-FFF2-40B4-BE49-F238E27FC236}">
                    <a16:creationId xmlns:a16="http://schemas.microsoft.com/office/drawing/2014/main" id="{46EFCC45-5171-2647-AAB2-F97C8E797503}"/>
                  </a:ext>
                </a:extLst>
              </p:cNvPr>
              <p:cNvSpPr>
                <a:spLocks noChangeArrowheads="1"/>
              </p:cNvSpPr>
              <p:nvPr/>
            </p:nvSpPr>
            <p:spPr bwMode="auto">
              <a:xfrm>
                <a:off x="1752" y="933"/>
                <a:ext cx="753" cy="486"/>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7" name="Rectangle 13">
                <a:extLst>
                  <a:ext uri="{FF2B5EF4-FFF2-40B4-BE49-F238E27FC236}">
                    <a16:creationId xmlns:a16="http://schemas.microsoft.com/office/drawing/2014/main" id="{FDE54321-1C16-0E4C-9420-196490574D73}"/>
                  </a:ext>
                </a:extLst>
              </p:cNvPr>
              <p:cNvSpPr>
                <a:spLocks noChangeArrowheads="1"/>
              </p:cNvSpPr>
              <p:nvPr/>
            </p:nvSpPr>
            <p:spPr bwMode="auto">
              <a:xfrm>
                <a:off x="1804" y="984"/>
                <a:ext cx="66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H.L. Language</a:t>
                </a:r>
                <a:endParaRPr lang="en-US" altLang="en-CN" sz="2400" b="1">
                  <a:solidFill>
                    <a:srgbClr val="000000"/>
                  </a:solidFill>
                  <a:latin typeface="Arial" panose="020B0604020202020204" pitchFamily="34" charset="0"/>
                </a:endParaRPr>
              </a:p>
            </p:txBody>
          </p:sp>
          <p:sp>
            <p:nvSpPr>
              <p:cNvPr id="676878" name="Rectangle 14">
                <a:extLst>
                  <a:ext uri="{FF2B5EF4-FFF2-40B4-BE49-F238E27FC236}">
                    <a16:creationId xmlns:a16="http://schemas.microsoft.com/office/drawing/2014/main" id="{986AFE7F-DEEE-AD47-B1A1-34159D858825}"/>
                  </a:ext>
                </a:extLst>
              </p:cNvPr>
              <p:cNvSpPr>
                <a:spLocks noChangeArrowheads="1"/>
              </p:cNvSpPr>
              <p:nvPr/>
            </p:nvSpPr>
            <p:spPr bwMode="auto">
              <a:xfrm>
                <a:off x="2093" y="1115"/>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&amp;</a:t>
                </a:r>
                <a:endParaRPr lang="en-US" altLang="en-CN" sz="2400" b="1">
                  <a:solidFill>
                    <a:srgbClr val="000000"/>
                  </a:solidFill>
                  <a:latin typeface="Arial" panose="020B0604020202020204" pitchFamily="34" charset="0"/>
                </a:endParaRPr>
              </a:p>
            </p:txBody>
          </p:sp>
          <p:sp>
            <p:nvSpPr>
              <p:cNvPr id="676879" name="Rectangle 15">
                <a:extLst>
                  <a:ext uri="{FF2B5EF4-FFF2-40B4-BE49-F238E27FC236}">
                    <a16:creationId xmlns:a16="http://schemas.microsoft.com/office/drawing/2014/main" id="{02CA4863-D687-6B48-8812-009D8E15CD23}"/>
                  </a:ext>
                </a:extLst>
              </p:cNvPr>
              <p:cNvSpPr>
                <a:spLocks noChangeArrowheads="1"/>
              </p:cNvSpPr>
              <p:nvPr/>
            </p:nvSpPr>
            <p:spPr bwMode="auto">
              <a:xfrm>
                <a:off x="1798" y="1247"/>
                <a:ext cx="6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Operating Sys.</a:t>
                </a:r>
                <a:endParaRPr lang="en-US" altLang="en-CN" sz="2400" b="1">
                  <a:solidFill>
                    <a:srgbClr val="000000"/>
                  </a:solidFill>
                  <a:latin typeface="Arial" panose="020B0604020202020204" pitchFamily="34" charset="0"/>
                </a:endParaRPr>
              </a:p>
            </p:txBody>
          </p:sp>
          <p:sp>
            <p:nvSpPr>
              <p:cNvPr id="676880" name="Rectangle 16">
                <a:extLst>
                  <a:ext uri="{FF2B5EF4-FFF2-40B4-BE49-F238E27FC236}">
                    <a16:creationId xmlns:a16="http://schemas.microsoft.com/office/drawing/2014/main" id="{AEB74984-F510-FD47-A6B7-EFC0C3FF552E}"/>
                  </a:ext>
                </a:extLst>
              </p:cNvPr>
              <p:cNvSpPr>
                <a:spLocks noChangeArrowheads="1"/>
              </p:cNvSpPr>
              <p:nvPr/>
            </p:nvSpPr>
            <p:spPr bwMode="auto">
              <a:xfrm>
                <a:off x="1752" y="778"/>
                <a:ext cx="753" cy="155"/>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1" name="Rectangle 17">
                <a:extLst>
                  <a:ext uri="{FF2B5EF4-FFF2-40B4-BE49-F238E27FC236}">
                    <a16:creationId xmlns:a16="http://schemas.microsoft.com/office/drawing/2014/main" id="{B0CDB1C5-51FF-5A4A-913B-06CC63DC6E37}"/>
                  </a:ext>
                </a:extLst>
              </p:cNvPr>
              <p:cNvSpPr>
                <a:spLocks noChangeArrowheads="1"/>
              </p:cNvSpPr>
              <p:nvPr/>
            </p:nvSpPr>
            <p:spPr bwMode="auto">
              <a:xfrm>
                <a:off x="1813" y="804"/>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882" name="Group 18">
              <a:extLst>
                <a:ext uri="{FF2B5EF4-FFF2-40B4-BE49-F238E27FC236}">
                  <a16:creationId xmlns:a16="http://schemas.microsoft.com/office/drawing/2014/main" id="{2260D056-3D01-BE4F-B0CE-67C4EB9E3B2A}"/>
                </a:ext>
              </a:extLst>
            </p:cNvPr>
            <p:cNvGrpSpPr>
              <a:grpSpLocks/>
            </p:cNvGrpSpPr>
            <p:nvPr/>
          </p:nvGrpSpPr>
          <p:grpSpPr bwMode="auto">
            <a:xfrm>
              <a:off x="2513" y="960"/>
              <a:ext cx="655" cy="337"/>
              <a:chOff x="2332" y="1488"/>
              <a:chExt cx="655" cy="337"/>
            </a:xfrm>
          </p:grpSpPr>
          <p:sp>
            <p:nvSpPr>
              <p:cNvPr id="676883" name="Rectangle 19">
                <a:extLst>
                  <a:ext uri="{FF2B5EF4-FFF2-40B4-BE49-F238E27FC236}">
                    <a16:creationId xmlns:a16="http://schemas.microsoft.com/office/drawing/2014/main" id="{F96E933B-4EE0-EB4E-BB4E-E82B0848947E}"/>
                  </a:ext>
                </a:extLst>
              </p:cNvPr>
              <p:cNvSpPr>
                <a:spLocks noChangeArrowheads="1"/>
              </p:cNvSpPr>
              <p:nvPr/>
            </p:nvSpPr>
            <p:spPr bwMode="auto">
              <a:xfrm>
                <a:off x="2433" y="1550"/>
                <a:ext cx="466"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4" name="Rectangle 20">
                <a:extLst>
                  <a:ext uri="{FF2B5EF4-FFF2-40B4-BE49-F238E27FC236}">
                    <a16:creationId xmlns:a16="http://schemas.microsoft.com/office/drawing/2014/main" id="{0020DC8A-A155-014F-A5F4-B7B9BD9D3B36}"/>
                  </a:ext>
                </a:extLst>
              </p:cNvPr>
              <p:cNvSpPr>
                <a:spLocks noChangeArrowheads="1"/>
              </p:cNvSpPr>
              <p:nvPr/>
            </p:nvSpPr>
            <p:spPr bwMode="auto">
              <a:xfrm>
                <a:off x="2461" y="1488"/>
                <a:ext cx="42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Compiler</a:t>
                </a:r>
                <a:endParaRPr lang="en-US" altLang="en-CN" sz="2400" b="1">
                  <a:solidFill>
                    <a:srgbClr val="000000"/>
                  </a:solidFill>
                  <a:latin typeface="Arial" panose="020B0604020202020204" pitchFamily="34" charset="0"/>
                </a:endParaRPr>
              </a:p>
            </p:txBody>
          </p:sp>
          <p:sp>
            <p:nvSpPr>
              <p:cNvPr id="676885" name="Rectangle 21">
                <a:extLst>
                  <a:ext uri="{FF2B5EF4-FFF2-40B4-BE49-F238E27FC236}">
                    <a16:creationId xmlns:a16="http://schemas.microsoft.com/office/drawing/2014/main" id="{75D511DA-F274-5142-AAF5-AEF467DA80EB}"/>
                  </a:ext>
                </a:extLst>
              </p:cNvPr>
              <p:cNvSpPr>
                <a:spLocks noChangeArrowheads="1"/>
              </p:cNvSpPr>
              <p:nvPr/>
            </p:nvSpPr>
            <p:spPr bwMode="auto">
              <a:xfrm>
                <a:off x="2392" y="1738"/>
                <a:ext cx="54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10 - 11</a:t>
                </a:r>
                <a:endParaRPr lang="en-US" altLang="en-CN" sz="2400" b="1">
                  <a:solidFill>
                    <a:srgbClr val="000000"/>
                  </a:solidFill>
                  <a:latin typeface="Arial" panose="020B0604020202020204" pitchFamily="34" charset="0"/>
                </a:endParaRPr>
              </a:p>
            </p:txBody>
          </p:sp>
          <p:sp>
            <p:nvSpPr>
              <p:cNvPr id="676886" name="Line 22">
                <a:extLst>
                  <a:ext uri="{FF2B5EF4-FFF2-40B4-BE49-F238E27FC236}">
                    <a16:creationId xmlns:a16="http://schemas.microsoft.com/office/drawing/2014/main" id="{A542AD43-84AC-C244-BD5F-4BEA739CA93A}"/>
                  </a:ext>
                </a:extLst>
              </p:cNvPr>
              <p:cNvSpPr>
                <a:spLocks noChangeShapeType="1"/>
              </p:cNvSpPr>
              <p:nvPr/>
            </p:nvSpPr>
            <p:spPr bwMode="auto">
              <a:xfrm>
                <a:off x="2332" y="1669"/>
                <a:ext cx="61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7" name="Freeform 23">
                <a:extLst>
                  <a:ext uri="{FF2B5EF4-FFF2-40B4-BE49-F238E27FC236}">
                    <a16:creationId xmlns:a16="http://schemas.microsoft.com/office/drawing/2014/main" id="{F7EE88D2-5588-FC4E-8A47-0ADEB8E4CD48}"/>
                  </a:ext>
                </a:extLst>
              </p:cNvPr>
              <p:cNvSpPr>
                <a:spLocks/>
              </p:cNvSpPr>
              <p:nvPr/>
            </p:nvSpPr>
            <p:spPr bwMode="auto">
              <a:xfrm>
                <a:off x="2939" y="1646"/>
                <a:ext cx="48" cy="47"/>
              </a:xfrm>
              <a:custGeom>
                <a:avLst/>
                <a:gdLst>
                  <a:gd name="T0" fmla="*/ 0 w 48"/>
                  <a:gd name="T1" fmla="*/ 0 h 47"/>
                  <a:gd name="T2" fmla="*/ 48 w 48"/>
                  <a:gd name="T3" fmla="*/ 23 h 47"/>
                  <a:gd name="T4" fmla="*/ 0 w 48"/>
                  <a:gd name="T5" fmla="*/ 47 h 47"/>
                  <a:gd name="T6" fmla="*/ 0 w 48"/>
                  <a:gd name="T7" fmla="*/ 0 h 47"/>
                </a:gdLst>
                <a:ahLst/>
                <a:cxnLst>
                  <a:cxn ang="0">
                    <a:pos x="T0" y="T1"/>
                  </a:cxn>
                  <a:cxn ang="0">
                    <a:pos x="T2" y="T3"/>
                  </a:cxn>
                  <a:cxn ang="0">
                    <a:pos x="T4" y="T5"/>
                  </a:cxn>
                  <a:cxn ang="0">
                    <a:pos x="T6" y="T7"/>
                  </a:cxn>
                </a:cxnLst>
                <a:rect l="0" t="0" r="r" b="b"/>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88" name="Group 24">
              <a:extLst>
                <a:ext uri="{FF2B5EF4-FFF2-40B4-BE49-F238E27FC236}">
                  <a16:creationId xmlns:a16="http://schemas.microsoft.com/office/drawing/2014/main" id="{D8381637-33DB-4549-B931-976238E3FD72}"/>
                </a:ext>
              </a:extLst>
            </p:cNvPr>
            <p:cNvGrpSpPr>
              <a:grpSpLocks/>
            </p:cNvGrpSpPr>
            <p:nvPr/>
          </p:nvGrpSpPr>
          <p:grpSpPr bwMode="auto">
            <a:xfrm>
              <a:off x="3913" y="1337"/>
              <a:ext cx="810" cy="339"/>
              <a:chOff x="3913" y="1337"/>
              <a:chExt cx="810" cy="339"/>
            </a:xfrm>
          </p:grpSpPr>
          <p:sp>
            <p:nvSpPr>
              <p:cNvPr id="676889" name="Rectangle 25">
                <a:extLst>
                  <a:ext uri="{FF2B5EF4-FFF2-40B4-BE49-F238E27FC236}">
                    <a16:creationId xmlns:a16="http://schemas.microsoft.com/office/drawing/2014/main" id="{A537DF0F-752D-D044-B52F-148BBFD9B31A}"/>
                  </a:ext>
                </a:extLst>
              </p:cNvPr>
              <p:cNvSpPr>
                <a:spLocks noChangeArrowheads="1"/>
              </p:cNvSpPr>
              <p:nvPr/>
            </p:nvSpPr>
            <p:spPr bwMode="auto">
              <a:xfrm>
                <a:off x="3970" y="1352"/>
                <a:ext cx="733"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0" name="Rectangle 26">
                <a:extLst>
                  <a:ext uri="{FF2B5EF4-FFF2-40B4-BE49-F238E27FC236}">
                    <a16:creationId xmlns:a16="http://schemas.microsoft.com/office/drawing/2014/main" id="{D2112AEC-AA1B-8D48-A527-96F4164BD4C3}"/>
                  </a:ext>
                </a:extLst>
              </p:cNvPr>
              <p:cNvSpPr>
                <a:spLocks noChangeArrowheads="1"/>
              </p:cNvSpPr>
              <p:nvPr/>
            </p:nvSpPr>
            <p:spPr bwMode="auto">
              <a:xfrm>
                <a:off x="3997" y="1337"/>
                <a:ext cx="6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VM Translator</a:t>
                </a:r>
                <a:endParaRPr lang="en-US" altLang="en-CN" sz="2400" b="1">
                  <a:solidFill>
                    <a:srgbClr val="000000"/>
                  </a:solidFill>
                  <a:latin typeface="Arial" panose="020B0604020202020204" pitchFamily="34" charset="0"/>
                </a:endParaRPr>
              </a:p>
            </p:txBody>
          </p:sp>
          <p:sp>
            <p:nvSpPr>
              <p:cNvPr id="676891" name="Freeform 27">
                <a:extLst>
                  <a:ext uri="{FF2B5EF4-FFF2-40B4-BE49-F238E27FC236}">
                    <a16:creationId xmlns:a16="http://schemas.microsoft.com/office/drawing/2014/main" id="{881AB8F6-8E5E-FF4E-9FA4-2A394BF1409B}"/>
                  </a:ext>
                </a:extLst>
              </p:cNvPr>
              <p:cNvSpPr>
                <a:spLocks/>
              </p:cNvSpPr>
              <p:nvPr/>
            </p:nvSpPr>
            <p:spPr bwMode="auto">
              <a:xfrm>
                <a:off x="3942" y="1534"/>
                <a:ext cx="558" cy="142"/>
              </a:xfrm>
              <a:custGeom>
                <a:avLst/>
                <a:gdLst>
                  <a:gd name="T0" fmla="*/ 0 w 558"/>
                  <a:gd name="T1" fmla="*/ 71 h 142"/>
                  <a:gd name="T2" fmla="*/ 3 w 558"/>
                  <a:gd name="T3" fmla="*/ 61 h 142"/>
                  <a:gd name="T4" fmla="*/ 11 w 558"/>
                  <a:gd name="T5" fmla="*/ 50 h 142"/>
                  <a:gd name="T6" fmla="*/ 28 w 558"/>
                  <a:gd name="T7" fmla="*/ 40 h 142"/>
                  <a:gd name="T8" fmla="*/ 47 w 558"/>
                  <a:gd name="T9" fmla="*/ 31 h 142"/>
                  <a:gd name="T10" fmla="*/ 73 w 558"/>
                  <a:gd name="T11" fmla="*/ 23 h 142"/>
                  <a:gd name="T12" fmla="*/ 104 w 558"/>
                  <a:gd name="T13" fmla="*/ 17 h 142"/>
                  <a:gd name="T14" fmla="*/ 139 w 558"/>
                  <a:gd name="T15" fmla="*/ 10 h 142"/>
                  <a:gd name="T16" fmla="*/ 176 w 558"/>
                  <a:gd name="T17" fmla="*/ 5 h 142"/>
                  <a:gd name="T18" fmla="*/ 217 w 558"/>
                  <a:gd name="T19" fmla="*/ 2 h 142"/>
                  <a:gd name="T20" fmla="*/ 258 w 558"/>
                  <a:gd name="T21" fmla="*/ 0 h 142"/>
                  <a:gd name="T22" fmla="*/ 300 w 558"/>
                  <a:gd name="T23" fmla="*/ 0 h 142"/>
                  <a:gd name="T24" fmla="*/ 341 w 558"/>
                  <a:gd name="T25" fmla="*/ 2 h 142"/>
                  <a:gd name="T26" fmla="*/ 382 w 558"/>
                  <a:gd name="T27" fmla="*/ 5 h 142"/>
                  <a:gd name="T28" fmla="*/ 420 w 558"/>
                  <a:gd name="T29" fmla="*/ 10 h 142"/>
                  <a:gd name="T30" fmla="*/ 454 w 558"/>
                  <a:gd name="T31" fmla="*/ 17 h 142"/>
                  <a:gd name="T32" fmla="*/ 485 w 558"/>
                  <a:gd name="T33" fmla="*/ 23 h 142"/>
                  <a:gd name="T34" fmla="*/ 511 w 558"/>
                  <a:gd name="T35" fmla="*/ 31 h 142"/>
                  <a:gd name="T36" fmla="*/ 531 w 558"/>
                  <a:gd name="T37" fmla="*/ 40 h 142"/>
                  <a:gd name="T38" fmla="*/ 547 w 558"/>
                  <a:gd name="T39" fmla="*/ 50 h 142"/>
                  <a:gd name="T40" fmla="*/ 555 w 558"/>
                  <a:gd name="T41" fmla="*/ 61 h 142"/>
                  <a:gd name="T42" fmla="*/ 558 w 558"/>
                  <a:gd name="T43" fmla="*/ 71 h 142"/>
                  <a:gd name="T44" fmla="*/ 555 w 558"/>
                  <a:gd name="T45" fmla="*/ 81 h 142"/>
                  <a:gd name="T46" fmla="*/ 547 w 558"/>
                  <a:gd name="T47" fmla="*/ 92 h 142"/>
                  <a:gd name="T48" fmla="*/ 531 w 558"/>
                  <a:gd name="T49" fmla="*/ 102 h 142"/>
                  <a:gd name="T50" fmla="*/ 511 w 558"/>
                  <a:gd name="T51" fmla="*/ 110 h 142"/>
                  <a:gd name="T52" fmla="*/ 485 w 558"/>
                  <a:gd name="T53" fmla="*/ 119 h 142"/>
                  <a:gd name="T54" fmla="*/ 454 w 558"/>
                  <a:gd name="T55" fmla="*/ 125 h 142"/>
                  <a:gd name="T56" fmla="*/ 420 w 558"/>
                  <a:gd name="T57" fmla="*/ 132 h 142"/>
                  <a:gd name="T58" fmla="*/ 382 w 558"/>
                  <a:gd name="T59" fmla="*/ 137 h 142"/>
                  <a:gd name="T60" fmla="*/ 341 w 558"/>
                  <a:gd name="T61" fmla="*/ 140 h 142"/>
                  <a:gd name="T62" fmla="*/ 300 w 558"/>
                  <a:gd name="T63" fmla="*/ 142 h 142"/>
                  <a:gd name="T64" fmla="*/ 258 w 558"/>
                  <a:gd name="T65" fmla="*/ 142 h 142"/>
                  <a:gd name="T66" fmla="*/ 217 w 558"/>
                  <a:gd name="T67" fmla="*/ 140 h 142"/>
                  <a:gd name="T68" fmla="*/ 176 w 558"/>
                  <a:gd name="T69" fmla="*/ 137 h 142"/>
                  <a:gd name="T70" fmla="*/ 139 w 558"/>
                  <a:gd name="T71" fmla="*/ 132 h 142"/>
                  <a:gd name="T72" fmla="*/ 104 w 558"/>
                  <a:gd name="T73" fmla="*/ 125 h 142"/>
                  <a:gd name="T74" fmla="*/ 73 w 558"/>
                  <a:gd name="T75" fmla="*/ 119 h 142"/>
                  <a:gd name="T76" fmla="*/ 47 w 558"/>
                  <a:gd name="T77" fmla="*/ 110 h 142"/>
                  <a:gd name="T78" fmla="*/ 28 w 558"/>
                  <a:gd name="T79" fmla="*/ 102 h 142"/>
                  <a:gd name="T80" fmla="*/ 11 w 558"/>
                  <a:gd name="T81" fmla="*/ 92 h 142"/>
                  <a:gd name="T82" fmla="*/ 3 w 558"/>
                  <a:gd name="T83" fmla="*/ 81 h 142"/>
                  <a:gd name="T84" fmla="*/ 0 w 558"/>
                  <a:gd name="T85"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8" h="142">
                    <a:moveTo>
                      <a:pt x="0" y="71"/>
                    </a:moveTo>
                    <a:lnTo>
                      <a:pt x="3" y="61"/>
                    </a:lnTo>
                    <a:lnTo>
                      <a:pt x="11" y="50"/>
                    </a:lnTo>
                    <a:lnTo>
                      <a:pt x="28" y="40"/>
                    </a:lnTo>
                    <a:lnTo>
                      <a:pt x="47" y="31"/>
                    </a:lnTo>
                    <a:lnTo>
                      <a:pt x="73" y="23"/>
                    </a:lnTo>
                    <a:lnTo>
                      <a:pt x="104" y="17"/>
                    </a:lnTo>
                    <a:lnTo>
                      <a:pt x="139" y="10"/>
                    </a:lnTo>
                    <a:lnTo>
                      <a:pt x="176" y="5"/>
                    </a:lnTo>
                    <a:lnTo>
                      <a:pt x="217" y="2"/>
                    </a:lnTo>
                    <a:lnTo>
                      <a:pt x="258" y="0"/>
                    </a:lnTo>
                    <a:lnTo>
                      <a:pt x="300" y="0"/>
                    </a:lnTo>
                    <a:lnTo>
                      <a:pt x="341" y="2"/>
                    </a:lnTo>
                    <a:lnTo>
                      <a:pt x="382" y="5"/>
                    </a:lnTo>
                    <a:lnTo>
                      <a:pt x="420" y="10"/>
                    </a:lnTo>
                    <a:lnTo>
                      <a:pt x="454" y="17"/>
                    </a:lnTo>
                    <a:lnTo>
                      <a:pt x="485" y="23"/>
                    </a:lnTo>
                    <a:lnTo>
                      <a:pt x="511" y="31"/>
                    </a:lnTo>
                    <a:lnTo>
                      <a:pt x="531" y="40"/>
                    </a:lnTo>
                    <a:lnTo>
                      <a:pt x="547" y="50"/>
                    </a:lnTo>
                    <a:lnTo>
                      <a:pt x="555" y="61"/>
                    </a:lnTo>
                    <a:lnTo>
                      <a:pt x="558" y="71"/>
                    </a:lnTo>
                    <a:lnTo>
                      <a:pt x="555" y="81"/>
                    </a:lnTo>
                    <a:lnTo>
                      <a:pt x="547" y="92"/>
                    </a:lnTo>
                    <a:lnTo>
                      <a:pt x="531" y="102"/>
                    </a:lnTo>
                    <a:lnTo>
                      <a:pt x="511" y="110"/>
                    </a:lnTo>
                    <a:lnTo>
                      <a:pt x="485" y="119"/>
                    </a:lnTo>
                    <a:lnTo>
                      <a:pt x="454" y="125"/>
                    </a:lnTo>
                    <a:lnTo>
                      <a:pt x="420" y="132"/>
                    </a:lnTo>
                    <a:lnTo>
                      <a:pt x="382" y="137"/>
                    </a:lnTo>
                    <a:lnTo>
                      <a:pt x="341" y="140"/>
                    </a:lnTo>
                    <a:lnTo>
                      <a:pt x="300" y="142"/>
                    </a:lnTo>
                    <a:lnTo>
                      <a:pt x="258" y="142"/>
                    </a:lnTo>
                    <a:lnTo>
                      <a:pt x="217" y="140"/>
                    </a:lnTo>
                    <a:lnTo>
                      <a:pt x="176" y="137"/>
                    </a:lnTo>
                    <a:lnTo>
                      <a:pt x="139" y="132"/>
                    </a:lnTo>
                    <a:lnTo>
                      <a:pt x="104" y="125"/>
                    </a:lnTo>
                    <a:lnTo>
                      <a:pt x="73" y="119"/>
                    </a:lnTo>
                    <a:lnTo>
                      <a:pt x="47" y="110"/>
                    </a:lnTo>
                    <a:lnTo>
                      <a:pt x="28" y="102"/>
                    </a:lnTo>
                    <a:lnTo>
                      <a:pt x="11"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2" name="Rectangle 28">
                <a:extLst>
                  <a:ext uri="{FF2B5EF4-FFF2-40B4-BE49-F238E27FC236}">
                    <a16:creationId xmlns:a16="http://schemas.microsoft.com/office/drawing/2014/main" id="{36D18A20-7A11-C646-AEF4-E2C8FBA5AE45}"/>
                  </a:ext>
                </a:extLst>
              </p:cNvPr>
              <p:cNvSpPr>
                <a:spLocks noChangeArrowheads="1"/>
              </p:cNvSpPr>
              <p:nvPr/>
            </p:nvSpPr>
            <p:spPr bwMode="auto">
              <a:xfrm>
                <a:off x="4004" y="1563"/>
                <a:ext cx="46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7 - 8</a:t>
                </a:r>
                <a:endParaRPr lang="en-US" altLang="en-CN" sz="2400" b="1">
                  <a:solidFill>
                    <a:srgbClr val="000000"/>
                  </a:solidFill>
                  <a:latin typeface="Arial" panose="020B0604020202020204" pitchFamily="34" charset="0"/>
                </a:endParaRPr>
              </a:p>
            </p:txBody>
          </p:sp>
          <p:sp>
            <p:nvSpPr>
              <p:cNvPr id="676893" name="Line 29">
                <a:extLst>
                  <a:ext uri="{FF2B5EF4-FFF2-40B4-BE49-F238E27FC236}">
                    <a16:creationId xmlns:a16="http://schemas.microsoft.com/office/drawing/2014/main" id="{4814A5FB-3E9C-A942-8ABA-80DAD4964FEC}"/>
                  </a:ext>
                </a:extLst>
              </p:cNvPr>
              <p:cNvSpPr>
                <a:spLocks noChangeShapeType="1"/>
              </p:cNvSpPr>
              <p:nvPr/>
            </p:nvSpPr>
            <p:spPr bwMode="auto">
              <a:xfrm>
                <a:off x="3913" y="1498"/>
                <a:ext cx="76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4" name="Freeform 30">
                <a:extLst>
                  <a:ext uri="{FF2B5EF4-FFF2-40B4-BE49-F238E27FC236}">
                    <a16:creationId xmlns:a16="http://schemas.microsoft.com/office/drawing/2014/main" id="{1E0E7B56-47CA-EA45-A2CD-A20A9C5C8319}"/>
                  </a:ext>
                </a:extLst>
              </p:cNvPr>
              <p:cNvSpPr>
                <a:spLocks/>
              </p:cNvSpPr>
              <p:nvPr/>
            </p:nvSpPr>
            <p:spPr bwMode="auto">
              <a:xfrm>
                <a:off x="4675" y="1475"/>
                <a:ext cx="48" cy="48"/>
              </a:xfrm>
              <a:custGeom>
                <a:avLst/>
                <a:gdLst>
                  <a:gd name="T0" fmla="*/ 0 w 48"/>
                  <a:gd name="T1" fmla="*/ 0 h 48"/>
                  <a:gd name="T2" fmla="*/ 48 w 48"/>
                  <a:gd name="T3" fmla="*/ 23 h 48"/>
                  <a:gd name="T4" fmla="*/ 0 w 48"/>
                  <a:gd name="T5" fmla="*/ 48 h 48"/>
                  <a:gd name="T6" fmla="*/ 0 w 48"/>
                  <a:gd name="T7" fmla="*/ 0 h 48"/>
                </a:gdLst>
                <a:ahLst/>
                <a:cxnLst>
                  <a:cxn ang="0">
                    <a:pos x="T0" y="T1"/>
                  </a:cxn>
                  <a:cxn ang="0">
                    <a:pos x="T2" y="T3"/>
                  </a:cxn>
                  <a:cxn ang="0">
                    <a:pos x="T4" y="T5"/>
                  </a:cxn>
                  <a:cxn ang="0">
                    <a:pos x="T6" y="T7"/>
                  </a:cxn>
                </a:cxnLst>
                <a:rect l="0" t="0" r="r" b="b"/>
                <a:pathLst>
                  <a:path w="48" h="48">
                    <a:moveTo>
                      <a:pt x="0" y="0"/>
                    </a:moveTo>
                    <a:lnTo>
                      <a:pt x="48"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95" name="Group 31">
              <a:extLst>
                <a:ext uri="{FF2B5EF4-FFF2-40B4-BE49-F238E27FC236}">
                  <a16:creationId xmlns:a16="http://schemas.microsoft.com/office/drawing/2014/main" id="{5F107F0D-2855-7E44-AE72-D75CE62293D0}"/>
                </a:ext>
              </a:extLst>
            </p:cNvPr>
            <p:cNvGrpSpPr>
              <a:grpSpLocks/>
            </p:cNvGrpSpPr>
            <p:nvPr/>
          </p:nvGrpSpPr>
          <p:grpSpPr bwMode="auto">
            <a:xfrm>
              <a:off x="1233" y="2522"/>
              <a:ext cx="751" cy="470"/>
              <a:chOff x="1233" y="2522"/>
              <a:chExt cx="751" cy="470"/>
            </a:xfrm>
          </p:grpSpPr>
          <p:sp>
            <p:nvSpPr>
              <p:cNvPr id="676896" name="Rectangle 32">
                <a:extLst>
                  <a:ext uri="{FF2B5EF4-FFF2-40B4-BE49-F238E27FC236}">
                    <a16:creationId xmlns:a16="http://schemas.microsoft.com/office/drawing/2014/main" id="{5C394659-ABD0-D84D-89F6-DA8512F1B8FC}"/>
                  </a:ext>
                </a:extLst>
              </p:cNvPr>
              <p:cNvSpPr>
                <a:spLocks noChangeArrowheads="1"/>
              </p:cNvSpPr>
              <p:nvPr/>
            </p:nvSpPr>
            <p:spPr bwMode="auto">
              <a:xfrm>
                <a:off x="1328" y="2522"/>
                <a:ext cx="650"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7" name="Rectangle 33">
                <a:extLst>
                  <a:ext uri="{FF2B5EF4-FFF2-40B4-BE49-F238E27FC236}">
                    <a16:creationId xmlns:a16="http://schemas.microsoft.com/office/drawing/2014/main" id="{F071184B-5EE3-8849-B256-AC524CE3C95F}"/>
                  </a:ext>
                </a:extLst>
              </p:cNvPr>
              <p:cNvSpPr>
                <a:spLocks noChangeArrowheads="1"/>
              </p:cNvSpPr>
              <p:nvPr/>
            </p:nvSpPr>
            <p:spPr bwMode="auto">
              <a:xfrm>
                <a:off x="1355" y="2527"/>
                <a:ext cx="4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Computer</a:t>
                </a:r>
                <a:endParaRPr lang="en-US" altLang="en-CN" sz="2400" b="1">
                  <a:solidFill>
                    <a:srgbClr val="000000"/>
                  </a:solidFill>
                  <a:latin typeface="Arial" panose="020B0604020202020204" pitchFamily="34" charset="0"/>
                </a:endParaRPr>
              </a:p>
            </p:txBody>
          </p:sp>
          <p:sp>
            <p:nvSpPr>
              <p:cNvPr id="676898" name="Rectangle 34">
                <a:extLst>
                  <a:ext uri="{FF2B5EF4-FFF2-40B4-BE49-F238E27FC236}">
                    <a16:creationId xmlns:a16="http://schemas.microsoft.com/office/drawing/2014/main" id="{7EF7633F-0E10-5444-A82F-967002C91F25}"/>
                  </a:ext>
                </a:extLst>
              </p:cNvPr>
              <p:cNvSpPr>
                <a:spLocks noChangeArrowheads="1"/>
              </p:cNvSpPr>
              <p:nvPr/>
            </p:nvSpPr>
            <p:spPr bwMode="auto">
              <a:xfrm>
                <a:off x="1355" y="2642"/>
                <a:ext cx="5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Architecture</a:t>
                </a:r>
                <a:endParaRPr lang="en-US" altLang="en-CN" sz="2400" b="1">
                  <a:solidFill>
                    <a:srgbClr val="000000"/>
                  </a:solidFill>
                  <a:latin typeface="Arial" panose="020B0604020202020204" pitchFamily="34" charset="0"/>
                </a:endParaRPr>
              </a:p>
            </p:txBody>
          </p:sp>
          <p:sp>
            <p:nvSpPr>
              <p:cNvPr id="676899" name="Freeform 35">
                <a:extLst>
                  <a:ext uri="{FF2B5EF4-FFF2-40B4-BE49-F238E27FC236}">
                    <a16:creationId xmlns:a16="http://schemas.microsoft.com/office/drawing/2014/main" id="{480F8AED-1487-3F44-8774-F3605F9424D0}"/>
                  </a:ext>
                </a:extLst>
              </p:cNvPr>
              <p:cNvSpPr>
                <a:spLocks/>
              </p:cNvSpPr>
              <p:nvPr/>
            </p:nvSpPr>
            <p:spPr bwMode="auto">
              <a:xfrm>
                <a:off x="1295" y="2852"/>
                <a:ext cx="580" cy="140"/>
              </a:xfrm>
              <a:custGeom>
                <a:avLst/>
                <a:gdLst>
                  <a:gd name="T0" fmla="*/ 0 w 580"/>
                  <a:gd name="T1" fmla="*/ 71 h 140"/>
                  <a:gd name="T2" fmla="*/ 3 w 580"/>
                  <a:gd name="T3" fmla="*/ 59 h 140"/>
                  <a:gd name="T4" fmla="*/ 13 w 580"/>
                  <a:gd name="T5" fmla="*/ 50 h 140"/>
                  <a:gd name="T6" fmla="*/ 29 w 580"/>
                  <a:gd name="T7" fmla="*/ 40 h 140"/>
                  <a:gd name="T8" fmla="*/ 51 w 580"/>
                  <a:gd name="T9" fmla="*/ 32 h 140"/>
                  <a:gd name="T10" fmla="*/ 77 w 580"/>
                  <a:gd name="T11" fmla="*/ 23 h 140"/>
                  <a:gd name="T12" fmla="*/ 109 w 580"/>
                  <a:gd name="T13" fmla="*/ 15 h 140"/>
                  <a:gd name="T14" fmla="*/ 145 w 580"/>
                  <a:gd name="T15" fmla="*/ 10 h 140"/>
                  <a:gd name="T16" fmla="*/ 184 w 580"/>
                  <a:gd name="T17" fmla="*/ 5 h 140"/>
                  <a:gd name="T18" fmla="*/ 225 w 580"/>
                  <a:gd name="T19" fmla="*/ 2 h 140"/>
                  <a:gd name="T20" fmla="*/ 268 w 580"/>
                  <a:gd name="T21" fmla="*/ 0 h 140"/>
                  <a:gd name="T22" fmla="*/ 312 w 580"/>
                  <a:gd name="T23" fmla="*/ 0 h 140"/>
                  <a:gd name="T24" fmla="*/ 354 w 580"/>
                  <a:gd name="T25" fmla="*/ 2 h 140"/>
                  <a:gd name="T26" fmla="*/ 395 w 580"/>
                  <a:gd name="T27" fmla="*/ 5 h 140"/>
                  <a:gd name="T28" fmla="*/ 434 w 580"/>
                  <a:gd name="T29" fmla="*/ 10 h 140"/>
                  <a:gd name="T30" fmla="*/ 470 w 580"/>
                  <a:gd name="T31" fmla="*/ 15 h 140"/>
                  <a:gd name="T32" fmla="*/ 501 w 580"/>
                  <a:gd name="T33" fmla="*/ 23 h 140"/>
                  <a:gd name="T34" fmla="*/ 529 w 580"/>
                  <a:gd name="T35" fmla="*/ 32 h 140"/>
                  <a:gd name="T36" fmla="*/ 550 w 580"/>
                  <a:gd name="T37" fmla="*/ 40 h 140"/>
                  <a:gd name="T38" fmla="*/ 567 w 580"/>
                  <a:gd name="T39" fmla="*/ 50 h 140"/>
                  <a:gd name="T40" fmla="*/ 576 w 580"/>
                  <a:gd name="T41" fmla="*/ 59 h 140"/>
                  <a:gd name="T42" fmla="*/ 580 w 580"/>
                  <a:gd name="T43" fmla="*/ 71 h 140"/>
                  <a:gd name="T44" fmla="*/ 576 w 580"/>
                  <a:gd name="T45" fmla="*/ 81 h 140"/>
                  <a:gd name="T46" fmla="*/ 567 w 580"/>
                  <a:gd name="T47" fmla="*/ 91 h 140"/>
                  <a:gd name="T48" fmla="*/ 550 w 580"/>
                  <a:gd name="T49" fmla="*/ 101 h 140"/>
                  <a:gd name="T50" fmla="*/ 529 w 580"/>
                  <a:gd name="T51" fmla="*/ 110 h 140"/>
                  <a:gd name="T52" fmla="*/ 501 w 580"/>
                  <a:gd name="T53" fmla="*/ 119 h 140"/>
                  <a:gd name="T54" fmla="*/ 470 w 580"/>
                  <a:gd name="T55" fmla="*/ 125 h 140"/>
                  <a:gd name="T56" fmla="*/ 434 w 580"/>
                  <a:gd name="T57" fmla="*/ 132 h 140"/>
                  <a:gd name="T58" fmla="*/ 395 w 580"/>
                  <a:gd name="T59" fmla="*/ 137 h 140"/>
                  <a:gd name="T60" fmla="*/ 354 w 580"/>
                  <a:gd name="T61" fmla="*/ 140 h 140"/>
                  <a:gd name="T62" fmla="*/ 312 w 580"/>
                  <a:gd name="T63" fmla="*/ 140 h 140"/>
                  <a:gd name="T64" fmla="*/ 268 w 580"/>
                  <a:gd name="T65" fmla="*/ 140 h 140"/>
                  <a:gd name="T66" fmla="*/ 225 w 580"/>
                  <a:gd name="T67" fmla="*/ 140 h 140"/>
                  <a:gd name="T68" fmla="*/ 184 w 580"/>
                  <a:gd name="T69" fmla="*/ 137 h 140"/>
                  <a:gd name="T70" fmla="*/ 145 w 580"/>
                  <a:gd name="T71" fmla="*/ 132 h 140"/>
                  <a:gd name="T72" fmla="*/ 109 w 580"/>
                  <a:gd name="T73" fmla="*/ 125 h 140"/>
                  <a:gd name="T74" fmla="*/ 77 w 580"/>
                  <a:gd name="T75" fmla="*/ 119 h 140"/>
                  <a:gd name="T76" fmla="*/ 51 w 580"/>
                  <a:gd name="T77" fmla="*/ 110 h 140"/>
                  <a:gd name="T78" fmla="*/ 29 w 580"/>
                  <a:gd name="T79" fmla="*/ 101 h 140"/>
                  <a:gd name="T80" fmla="*/ 13 w 580"/>
                  <a:gd name="T81" fmla="*/ 91 h 140"/>
                  <a:gd name="T82" fmla="*/ 3 w 580"/>
                  <a:gd name="T83" fmla="*/ 81 h 140"/>
                  <a:gd name="T84" fmla="*/ 0 w 580"/>
                  <a:gd name="T85"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0" h="140">
                    <a:moveTo>
                      <a:pt x="0" y="71"/>
                    </a:moveTo>
                    <a:lnTo>
                      <a:pt x="3" y="59"/>
                    </a:lnTo>
                    <a:lnTo>
                      <a:pt x="13" y="50"/>
                    </a:lnTo>
                    <a:lnTo>
                      <a:pt x="29" y="40"/>
                    </a:lnTo>
                    <a:lnTo>
                      <a:pt x="51" y="32"/>
                    </a:lnTo>
                    <a:lnTo>
                      <a:pt x="77" y="23"/>
                    </a:lnTo>
                    <a:lnTo>
                      <a:pt x="109" y="15"/>
                    </a:lnTo>
                    <a:lnTo>
                      <a:pt x="145" y="10"/>
                    </a:lnTo>
                    <a:lnTo>
                      <a:pt x="184" y="5"/>
                    </a:lnTo>
                    <a:lnTo>
                      <a:pt x="225" y="2"/>
                    </a:lnTo>
                    <a:lnTo>
                      <a:pt x="268" y="0"/>
                    </a:lnTo>
                    <a:lnTo>
                      <a:pt x="312" y="0"/>
                    </a:lnTo>
                    <a:lnTo>
                      <a:pt x="354" y="2"/>
                    </a:lnTo>
                    <a:lnTo>
                      <a:pt x="395" y="5"/>
                    </a:lnTo>
                    <a:lnTo>
                      <a:pt x="434" y="10"/>
                    </a:lnTo>
                    <a:lnTo>
                      <a:pt x="470" y="15"/>
                    </a:lnTo>
                    <a:lnTo>
                      <a:pt x="501" y="23"/>
                    </a:lnTo>
                    <a:lnTo>
                      <a:pt x="529" y="32"/>
                    </a:lnTo>
                    <a:lnTo>
                      <a:pt x="550" y="40"/>
                    </a:lnTo>
                    <a:lnTo>
                      <a:pt x="567" y="50"/>
                    </a:lnTo>
                    <a:lnTo>
                      <a:pt x="576" y="59"/>
                    </a:lnTo>
                    <a:lnTo>
                      <a:pt x="580" y="71"/>
                    </a:lnTo>
                    <a:lnTo>
                      <a:pt x="576" y="81"/>
                    </a:lnTo>
                    <a:lnTo>
                      <a:pt x="567" y="91"/>
                    </a:lnTo>
                    <a:lnTo>
                      <a:pt x="550" y="101"/>
                    </a:lnTo>
                    <a:lnTo>
                      <a:pt x="529" y="110"/>
                    </a:lnTo>
                    <a:lnTo>
                      <a:pt x="501" y="119"/>
                    </a:lnTo>
                    <a:lnTo>
                      <a:pt x="470" y="125"/>
                    </a:lnTo>
                    <a:lnTo>
                      <a:pt x="434" y="132"/>
                    </a:lnTo>
                    <a:lnTo>
                      <a:pt x="395" y="137"/>
                    </a:lnTo>
                    <a:lnTo>
                      <a:pt x="354" y="140"/>
                    </a:lnTo>
                    <a:lnTo>
                      <a:pt x="312" y="140"/>
                    </a:lnTo>
                    <a:lnTo>
                      <a:pt x="268" y="140"/>
                    </a:lnTo>
                    <a:lnTo>
                      <a:pt x="225" y="140"/>
                    </a:lnTo>
                    <a:lnTo>
                      <a:pt x="184" y="137"/>
                    </a:lnTo>
                    <a:lnTo>
                      <a:pt x="145" y="132"/>
                    </a:lnTo>
                    <a:lnTo>
                      <a:pt x="109" y="125"/>
                    </a:lnTo>
                    <a:lnTo>
                      <a:pt x="77" y="119"/>
                    </a:lnTo>
                    <a:lnTo>
                      <a:pt x="51" y="110"/>
                    </a:lnTo>
                    <a:lnTo>
                      <a:pt x="29" y="101"/>
                    </a:lnTo>
                    <a:lnTo>
                      <a:pt x="13" y="91"/>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0" name="Rectangle 36">
                <a:extLst>
                  <a:ext uri="{FF2B5EF4-FFF2-40B4-BE49-F238E27FC236}">
                    <a16:creationId xmlns:a16="http://schemas.microsoft.com/office/drawing/2014/main" id="{21049DDB-19FF-684B-BFD4-1CF76CEBBF93}"/>
                  </a:ext>
                </a:extLst>
              </p:cNvPr>
              <p:cNvSpPr>
                <a:spLocks noChangeArrowheads="1"/>
              </p:cNvSpPr>
              <p:nvPr/>
            </p:nvSpPr>
            <p:spPr bwMode="auto">
              <a:xfrm>
                <a:off x="1359" y="2881"/>
                <a:ext cx="4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4 - 5</a:t>
                </a:r>
                <a:endParaRPr lang="en-US" altLang="en-CN" sz="2400" b="1">
                  <a:solidFill>
                    <a:srgbClr val="000000"/>
                  </a:solidFill>
                  <a:latin typeface="Arial" panose="020B0604020202020204" pitchFamily="34" charset="0"/>
                </a:endParaRPr>
              </a:p>
            </p:txBody>
          </p:sp>
          <p:sp>
            <p:nvSpPr>
              <p:cNvPr id="676901" name="Line 37">
                <a:extLst>
                  <a:ext uri="{FF2B5EF4-FFF2-40B4-BE49-F238E27FC236}">
                    <a16:creationId xmlns:a16="http://schemas.microsoft.com/office/drawing/2014/main" id="{74DDD439-D70F-F84C-A45A-26AFCBAF52F3}"/>
                  </a:ext>
                </a:extLst>
              </p:cNvPr>
              <p:cNvSpPr>
                <a:spLocks noChangeShapeType="1"/>
              </p:cNvSpPr>
              <p:nvPr/>
            </p:nvSpPr>
            <p:spPr bwMode="auto">
              <a:xfrm>
                <a:off x="1233" y="2798"/>
                <a:ext cx="70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2" name="Freeform 38">
                <a:extLst>
                  <a:ext uri="{FF2B5EF4-FFF2-40B4-BE49-F238E27FC236}">
                    <a16:creationId xmlns:a16="http://schemas.microsoft.com/office/drawing/2014/main" id="{BA1E8D5E-A786-1C48-89AB-AB0EA8D83624}"/>
                  </a:ext>
                </a:extLst>
              </p:cNvPr>
              <p:cNvSpPr>
                <a:spLocks/>
              </p:cNvSpPr>
              <p:nvPr/>
            </p:nvSpPr>
            <p:spPr bwMode="auto">
              <a:xfrm>
                <a:off x="1937" y="2775"/>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03" name="Group 39">
              <a:extLst>
                <a:ext uri="{FF2B5EF4-FFF2-40B4-BE49-F238E27FC236}">
                  <a16:creationId xmlns:a16="http://schemas.microsoft.com/office/drawing/2014/main" id="{41EA1C54-4578-C143-B345-5CE68EF1B89F}"/>
                </a:ext>
              </a:extLst>
            </p:cNvPr>
            <p:cNvGrpSpPr>
              <a:grpSpLocks/>
            </p:cNvGrpSpPr>
            <p:nvPr/>
          </p:nvGrpSpPr>
          <p:grpSpPr bwMode="auto">
            <a:xfrm>
              <a:off x="2735" y="2938"/>
              <a:ext cx="745" cy="324"/>
              <a:chOff x="2735" y="2938"/>
              <a:chExt cx="745" cy="324"/>
            </a:xfrm>
          </p:grpSpPr>
          <p:sp>
            <p:nvSpPr>
              <p:cNvPr id="676904" name="Rectangle 40">
                <a:extLst>
                  <a:ext uri="{FF2B5EF4-FFF2-40B4-BE49-F238E27FC236}">
                    <a16:creationId xmlns:a16="http://schemas.microsoft.com/office/drawing/2014/main" id="{236F913B-321C-D44B-B1EF-FAF29F152A34}"/>
                  </a:ext>
                </a:extLst>
              </p:cNvPr>
              <p:cNvSpPr>
                <a:spLocks noChangeArrowheads="1"/>
              </p:cNvSpPr>
              <p:nvPr/>
            </p:nvSpPr>
            <p:spPr bwMode="auto">
              <a:xfrm>
                <a:off x="2814" y="2938"/>
                <a:ext cx="566"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5" name="Rectangle 41">
                <a:extLst>
                  <a:ext uri="{FF2B5EF4-FFF2-40B4-BE49-F238E27FC236}">
                    <a16:creationId xmlns:a16="http://schemas.microsoft.com/office/drawing/2014/main" id="{35ECFB64-E273-B84C-9994-122592FF40DA}"/>
                  </a:ext>
                </a:extLst>
              </p:cNvPr>
              <p:cNvSpPr>
                <a:spLocks noChangeArrowheads="1"/>
              </p:cNvSpPr>
              <p:nvPr/>
            </p:nvSpPr>
            <p:spPr bwMode="auto">
              <a:xfrm>
                <a:off x="2841" y="2946"/>
                <a:ext cx="5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Gate Logic</a:t>
                </a:r>
                <a:endParaRPr lang="en-US" altLang="en-CN" sz="2400" b="1">
                  <a:solidFill>
                    <a:srgbClr val="000000"/>
                  </a:solidFill>
                  <a:latin typeface="Arial" panose="020B0604020202020204" pitchFamily="34" charset="0"/>
                </a:endParaRPr>
              </a:p>
            </p:txBody>
          </p:sp>
          <p:sp>
            <p:nvSpPr>
              <p:cNvPr id="676906" name="Freeform 42">
                <a:extLst>
                  <a:ext uri="{FF2B5EF4-FFF2-40B4-BE49-F238E27FC236}">
                    <a16:creationId xmlns:a16="http://schemas.microsoft.com/office/drawing/2014/main" id="{5FD6B8D8-D9E0-A744-A660-6EFAEF445CA3}"/>
                  </a:ext>
                </a:extLst>
              </p:cNvPr>
              <p:cNvSpPr>
                <a:spLocks/>
              </p:cNvSpPr>
              <p:nvPr/>
            </p:nvSpPr>
            <p:spPr bwMode="auto">
              <a:xfrm>
                <a:off x="2786" y="3176"/>
                <a:ext cx="602" cy="82"/>
              </a:xfrm>
              <a:custGeom>
                <a:avLst/>
                <a:gdLst>
                  <a:gd name="T0" fmla="*/ 0 w 602"/>
                  <a:gd name="T1" fmla="*/ 41 h 82"/>
                  <a:gd name="T2" fmla="*/ 3 w 602"/>
                  <a:gd name="T3" fmla="*/ 35 h 82"/>
                  <a:gd name="T4" fmla="*/ 11 w 602"/>
                  <a:gd name="T5" fmla="*/ 30 h 82"/>
                  <a:gd name="T6" fmla="*/ 26 w 602"/>
                  <a:gd name="T7" fmla="*/ 25 h 82"/>
                  <a:gd name="T8" fmla="*/ 47 w 602"/>
                  <a:gd name="T9" fmla="*/ 18 h 82"/>
                  <a:gd name="T10" fmla="*/ 73 w 602"/>
                  <a:gd name="T11" fmla="*/ 13 h 82"/>
                  <a:gd name="T12" fmla="*/ 103 w 602"/>
                  <a:gd name="T13" fmla="*/ 10 h 82"/>
                  <a:gd name="T14" fmla="*/ 137 w 602"/>
                  <a:gd name="T15" fmla="*/ 7 h 82"/>
                  <a:gd name="T16" fmla="*/ 176 w 602"/>
                  <a:gd name="T17" fmla="*/ 3 h 82"/>
                  <a:gd name="T18" fmla="*/ 215 w 602"/>
                  <a:gd name="T19" fmla="*/ 2 h 82"/>
                  <a:gd name="T20" fmla="*/ 258 w 602"/>
                  <a:gd name="T21" fmla="*/ 0 h 82"/>
                  <a:gd name="T22" fmla="*/ 300 w 602"/>
                  <a:gd name="T23" fmla="*/ 0 h 82"/>
                  <a:gd name="T24" fmla="*/ 344 w 602"/>
                  <a:gd name="T25" fmla="*/ 0 h 82"/>
                  <a:gd name="T26" fmla="*/ 385 w 602"/>
                  <a:gd name="T27" fmla="*/ 2 h 82"/>
                  <a:gd name="T28" fmla="*/ 426 w 602"/>
                  <a:gd name="T29" fmla="*/ 3 h 82"/>
                  <a:gd name="T30" fmla="*/ 464 w 602"/>
                  <a:gd name="T31" fmla="*/ 7 h 82"/>
                  <a:gd name="T32" fmla="*/ 498 w 602"/>
                  <a:gd name="T33" fmla="*/ 10 h 82"/>
                  <a:gd name="T34" fmla="*/ 529 w 602"/>
                  <a:gd name="T35" fmla="*/ 13 h 82"/>
                  <a:gd name="T36" fmla="*/ 555 w 602"/>
                  <a:gd name="T37" fmla="*/ 18 h 82"/>
                  <a:gd name="T38" fmla="*/ 575 w 602"/>
                  <a:gd name="T39" fmla="*/ 25 h 82"/>
                  <a:gd name="T40" fmla="*/ 589 w 602"/>
                  <a:gd name="T41" fmla="*/ 30 h 82"/>
                  <a:gd name="T42" fmla="*/ 599 w 602"/>
                  <a:gd name="T43" fmla="*/ 35 h 82"/>
                  <a:gd name="T44" fmla="*/ 602 w 602"/>
                  <a:gd name="T45" fmla="*/ 41 h 82"/>
                  <a:gd name="T46" fmla="*/ 599 w 602"/>
                  <a:gd name="T47" fmla="*/ 48 h 82"/>
                  <a:gd name="T48" fmla="*/ 589 w 602"/>
                  <a:gd name="T49" fmla="*/ 53 h 82"/>
                  <a:gd name="T50" fmla="*/ 575 w 602"/>
                  <a:gd name="T51" fmla="*/ 58 h 82"/>
                  <a:gd name="T52" fmla="*/ 555 w 602"/>
                  <a:gd name="T53" fmla="*/ 64 h 82"/>
                  <a:gd name="T54" fmla="*/ 529 w 602"/>
                  <a:gd name="T55" fmla="*/ 67 h 82"/>
                  <a:gd name="T56" fmla="*/ 498 w 602"/>
                  <a:gd name="T57" fmla="*/ 72 h 82"/>
                  <a:gd name="T58" fmla="*/ 464 w 602"/>
                  <a:gd name="T59" fmla="*/ 76 h 82"/>
                  <a:gd name="T60" fmla="*/ 426 w 602"/>
                  <a:gd name="T61" fmla="*/ 79 h 82"/>
                  <a:gd name="T62" fmla="*/ 385 w 602"/>
                  <a:gd name="T63" fmla="*/ 81 h 82"/>
                  <a:gd name="T64" fmla="*/ 344 w 602"/>
                  <a:gd name="T65" fmla="*/ 82 h 82"/>
                  <a:gd name="T66" fmla="*/ 300 w 602"/>
                  <a:gd name="T67" fmla="*/ 82 h 82"/>
                  <a:gd name="T68" fmla="*/ 258 w 602"/>
                  <a:gd name="T69" fmla="*/ 82 h 82"/>
                  <a:gd name="T70" fmla="*/ 215 w 602"/>
                  <a:gd name="T71" fmla="*/ 81 h 82"/>
                  <a:gd name="T72" fmla="*/ 176 w 602"/>
                  <a:gd name="T73" fmla="*/ 79 h 82"/>
                  <a:gd name="T74" fmla="*/ 137 w 602"/>
                  <a:gd name="T75" fmla="*/ 76 h 82"/>
                  <a:gd name="T76" fmla="*/ 103 w 602"/>
                  <a:gd name="T77" fmla="*/ 72 h 82"/>
                  <a:gd name="T78" fmla="*/ 73 w 602"/>
                  <a:gd name="T79" fmla="*/ 67 h 82"/>
                  <a:gd name="T80" fmla="*/ 47 w 602"/>
                  <a:gd name="T81" fmla="*/ 64 h 82"/>
                  <a:gd name="T82" fmla="*/ 26 w 602"/>
                  <a:gd name="T83" fmla="*/ 58 h 82"/>
                  <a:gd name="T84" fmla="*/ 11 w 602"/>
                  <a:gd name="T85" fmla="*/ 53 h 82"/>
                  <a:gd name="T86" fmla="*/ 3 w 602"/>
                  <a:gd name="T87" fmla="*/ 48 h 82"/>
                  <a:gd name="T88" fmla="*/ 0 w 602"/>
                  <a:gd name="T8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2" h="82">
                    <a:moveTo>
                      <a:pt x="0" y="41"/>
                    </a:moveTo>
                    <a:lnTo>
                      <a:pt x="3" y="35"/>
                    </a:lnTo>
                    <a:lnTo>
                      <a:pt x="11" y="30"/>
                    </a:lnTo>
                    <a:lnTo>
                      <a:pt x="26" y="25"/>
                    </a:lnTo>
                    <a:lnTo>
                      <a:pt x="47" y="18"/>
                    </a:lnTo>
                    <a:lnTo>
                      <a:pt x="73" y="13"/>
                    </a:lnTo>
                    <a:lnTo>
                      <a:pt x="103" y="10"/>
                    </a:lnTo>
                    <a:lnTo>
                      <a:pt x="137" y="7"/>
                    </a:lnTo>
                    <a:lnTo>
                      <a:pt x="176" y="3"/>
                    </a:lnTo>
                    <a:lnTo>
                      <a:pt x="215" y="2"/>
                    </a:lnTo>
                    <a:lnTo>
                      <a:pt x="258" y="0"/>
                    </a:lnTo>
                    <a:lnTo>
                      <a:pt x="300" y="0"/>
                    </a:lnTo>
                    <a:lnTo>
                      <a:pt x="344" y="0"/>
                    </a:lnTo>
                    <a:lnTo>
                      <a:pt x="385" y="2"/>
                    </a:lnTo>
                    <a:lnTo>
                      <a:pt x="426" y="3"/>
                    </a:lnTo>
                    <a:lnTo>
                      <a:pt x="464" y="7"/>
                    </a:lnTo>
                    <a:lnTo>
                      <a:pt x="498" y="10"/>
                    </a:lnTo>
                    <a:lnTo>
                      <a:pt x="529" y="13"/>
                    </a:lnTo>
                    <a:lnTo>
                      <a:pt x="555" y="18"/>
                    </a:lnTo>
                    <a:lnTo>
                      <a:pt x="575" y="25"/>
                    </a:lnTo>
                    <a:lnTo>
                      <a:pt x="589" y="30"/>
                    </a:lnTo>
                    <a:lnTo>
                      <a:pt x="599" y="35"/>
                    </a:lnTo>
                    <a:lnTo>
                      <a:pt x="602" y="41"/>
                    </a:lnTo>
                    <a:lnTo>
                      <a:pt x="599" y="48"/>
                    </a:lnTo>
                    <a:lnTo>
                      <a:pt x="589" y="53"/>
                    </a:lnTo>
                    <a:lnTo>
                      <a:pt x="575" y="58"/>
                    </a:lnTo>
                    <a:lnTo>
                      <a:pt x="555" y="64"/>
                    </a:lnTo>
                    <a:lnTo>
                      <a:pt x="529" y="67"/>
                    </a:lnTo>
                    <a:lnTo>
                      <a:pt x="498" y="72"/>
                    </a:lnTo>
                    <a:lnTo>
                      <a:pt x="464" y="76"/>
                    </a:lnTo>
                    <a:lnTo>
                      <a:pt x="426" y="79"/>
                    </a:lnTo>
                    <a:lnTo>
                      <a:pt x="385" y="81"/>
                    </a:lnTo>
                    <a:lnTo>
                      <a:pt x="344" y="82"/>
                    </a:lnTo>
                    <a:lnTo>
                      <a:pt x="300" y="82"/>
                    </a:lnTo>
                    <a:lnTo>
                      <a:pt x="258" y="82"/>
                    </a:lnTo>
                    <a:lnTo>
                      <a:pt x="215" y="81"/>
                    </a:lnTo>
                    <a:lnTo>
                      <a:pt x="176" y="79"/>
                    </a:lnTo>
                    <a:lnTo>
                      <a:pt x="137" y="76"/>
                    </a:lnTo>
                    <a:lnTo>
                      <a:pt x="103" y="72"/>
                    </a:lnTo>
                    <a:lnTo>
                      <a:pt x="73" y="67"/>
                    </a:lnTo>
                    <a:lnTo>
                      <a:pt x="47" y="64"/>
                    </a:lnTo>
                    <a:lnTo>
                      <a:pt x="26" y="58"/>
                    </a:lnTo>
                    <a:lnTo>
                      <a:pt x="11" y="53"/>
                    </a:lnTo>
                    <a:lnTo>
                      <a:pt x="3" y="48"/>
                    </a:lnTo>
                    <a:lnTo>
                      <a:pt x="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7" name="Rectangle 43">
                <a:extLst>
                  <a:ext uri="{FF2B5EF4-FFF2-40B4-BE49-F238E27FC236}">
                    <a16:creationId xmlns:a16="http://schemas.microsoft.com/office/drawing/2014/main" id="{F750B40D-5953-264F-8B6D-74FA4D84D704}"/>
                  </a:ext>
                </a:extLst>
              </p:cNvPr>
              <p:cNvSpPr>
                <a:spLocks noChangeArrowheads="1"/>
              </p:cNvSpPr>
              <p:nvPr/>
            </p:nvSpPr>
            <p:spPr bwMode="auto">
              <a:xfrm>
                <a:off x="2851" y="3175"/>
                <a:ext cx="4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1 - 3</a:t>
                </a:r>
                <a:endParaRPr lang="en-US" altLang="en-CN" sz="2400" b="1">
                  <a:solidFill>
                    <a:srgbClr val="000000"/>
                  </a:solidFill>
                  <a:latin typeface="Arial" panose="020B0604020202020204" pitchFamily="34" charset="0"/>
                </a:endParaRPr>
              </a:p>
            </p:txBody>
          </p:sp>
          <p:sp>
            <p:nvSpPr>
              <p:cNvPr id="676908" name="Line 44">
                <a:extLst>
                  <a:ext uri="{FF2B5EF4-FFF2-40B4-BE49-F238E27FC236}">
                    <a16:creationId xmlns:a16="http://schemas.microsoft.com/office/drawing/2014/main" id="{BFDD998A-7450-A345-A3BB-5D257784DEA8}"/>
                  </a:ext>
                </a:extLst>
              </p:cNvPr>
              <p:cNvSpPr>
                <a:spLocks noChangeShapeType="1"/>
              </p:cNvSpPr>
              <p:nvPr/>
            </p:nvSpPr>
            <p:spPr bwMode="auto">
              <a:xfrm>
                <a:off x="2735" y="3119"/>
                <a:ext cx="70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9" name="Freeform 45">
                <a:extLst>
                  <a:ext uri="{FF2B5EF4-FFF2-40B4-BE49-F238E27FC236}">
                    <a16:creationId xmlns:a16="http://schemas.microsoft.com/office/drawing/2014/main" id="{F56523EE-33AF-A74F-A4E7-1A6A6079AE71}"/>
                  </a:ext>
                </a:extLst>
              </p:cNvPr>
              <p:cNvSpPr>
                <a:spLocks/>
              </p:cNvSpPr>
              <p:nvPr/>
            </p:nvSpPr>
            <p:spPr bwMode="auto">
              <a:xfrm>
                <a:off x="3432" y="3096"/>
                <a:ext cx="48" cy="47"/>
              </a:xfrm>
              <a:custGeom>
                <a:avLst/>
                <a:gdLst>
                  <a:gd name="T0" fmla="*/ 0 w 48"/>
                  <a:gd name="T1" fmla="*/ 0 h 47"/>
                  <a:gd name="T2" fmla="*/ 48 w 48"/>
                  <a:gd name="T3" fmla="*/ 23 h 47"/>
                  <a:gd name="T4" fmla="*/ 0 w 48"/>
                  <a:gd name="T5" fmla="*/ 47 h 47"/>
                  <a:gd name="T6" fmla="*/ 0 w 48"/>
                  <a:gd name="T7" fmla="*/ 0 h 47"/>
                </a:gdLst>
                <a:ahLst/>
                <a:cxnLst>
                  <a:cxn ang="0">
                    <a:pos x="T0" y="T1"/>
                  </a:cxn>
                  <a:cxn ang="0">
                    <a:pos x="T2" y="T3"/>
                  </a:cxn>
                  <a:cxn ang="0">
                    <a:pos x="T4" y="T5"/>
                  </a:cxn>
                  <a:cxn ang="0">
                    <a:pos x="T6" y="T7"/>
                  </a:cxn>
                </a:cxnLst>
                <a:rect l="0" t="0" r="r" b="b"/>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10" name="Group 46">
              <a:extLst>
                <a:ext uri="{FF2B5EF4-FFF2-40B4-BE49-F238E27FC236}">
                  <a16:creationId xmlns:a16="http://schemas.microsoft.com/office/drawing/2014/main" id="{F0961243-170D-FC46-B679-F668FF2E2B71}"/>
                </a:ext>
              </a:extLst>
            </p:cNvPr>
            <p:cNvGrpSpPr>
              <a:grpSpLocks/>
            </p:cNvGrpSpPr>
            <p:nvPr/>
          </p:nvGrpSpPr>
          <p:grpSpPr bwMode="auto">
            <a:xfrm>
              <a:off x="4233" y="3175"/>
              <a:ext cx="1479" cy="525"/>
              <a:chOff x="4233" y="3175"/>
              <a:chExt cx="1479" cy="525"/>
            </a:xfrm>
          </p:grpSpPr>
          <p:sp>
            <p:nvSpPr>
              <p:cNvPr id="676911" name="Rectangle 47">
                <a:extLst>
                  <a:ext uri="{FF2B5EF4-FFF2-40B4-BE49-F238E27FC236}">
                    <a16:creationId xmlns:a16="http://schemas.microsoft.com/office/drawing/2014/main" id="{FC39F296-57A8-9142-9AA5-0E172D2F0866}"/>
                  </a:ext>
                </a:extLst>
              </p:cNvPr>
              <p:cNvSpPr>
                <a:spLocks noChangeArrowheads="1"/>
              </p:cNvSpPr>
              <p:nvPr/>
            </p:nvSpPr>
            <p:spPr bwMode="auto">
              <a:xfrm>
                <a:off x="4318" y="3179"/>
                <a:ext cx="610"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2" name="Rectangle 48">
                <a:extLst>
                  <a:ext uri="{FF2B5EF4-FFF2-40B4-BE49-F238E27FC236}">
                    <a16:creationId xmlns:a16="http://schemas.microsoft.com/office/drawing/2014/main" id="{BC7A9E38-3092-5F4C-B3C4-2609F38117FE}"/>
                  </a:ext>
                </a:extLst>
              </p:cNvPr>
              <p:cNvSpPr>
                <a:spLocks noChangeArrowheads="1"/>
              </p:cNvSpPr>
              <p:nvPr/>
            </p:nvSpPr>
            <p:spPr bwMode="auto">
              <a:xfrm>
                <a:off x="4345" y="3175"/>
                <a:ext cx="43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Electrical</a:t>
                </a:r>
                <a:endParaRPr lang="en-US" altLang="en-CN" sz="2400" b="1">
                  <a:solidFill>
                    <a:srgbClr val="000000"/>
                  </a:solidFill>
                  <a:latin typeface="Arial" panose="020B0604020202020204" pitchFamily="34" charset="0"/>
                </a:endParaRPr>
              </a:p>
            </p:txBody>
          </p:sp>
          <p:sp>
            <p:nvSpPr>
              <p:cNvPr id="676913" name="Rectangle 49">
                <a:extLst>
                  <a:ext uri="{FF2B5EF4-FFF2-40B4-BE49-F238E27FC236}">
                    <a16:creationId xmlns:a16="http://schemas.microsoft.com/office/drawing/2014/main" id="{8C01B6C7-8136-A449-93D8-CC0B21D30778}"/>
                  </a:ext>
                </a:extLst>
              </p:cNvPr>
              <p:cNvSpPr>
                <a:spLocks noChangeArrowheads="1"/>
              </p:cNvSpPr>
              <p:nvPr/>
            </p:nvSpPr>
            <p:spPr bwMode="auto">
              <a:xfrm>
                <a:off x="4345" y="3290"/>
                <a:ext cx="5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Engineering</a:t>
                </a:r>
                <a:endParaRPr lang="en-US" altLang="en-CN" sz="2400" b="1">
                  <a:solidFill>
                    <a:srgbClr val="000000"/>
                  </a:solidFill>
                  <a:latin typeface="Arial" panose="020B0604020202020204" pitchFamily="34" charset="0"/>
                </a:endParaRPr>
              </a:p>
            </p:txBody>
          </p:sp>
          <p:sp>
            <p:nvSpPr>
              <p:cNvPr id="676914" name="Freeform 50">
                <a:extLst>
                  <a:ext uri="{FF2B5EF4-FFF2-40B4-BE49-F238E27FC236}">
                    <a16:creationId xmlns:a16="http://schemas.microsoft.com/office/drawing/2014/main" id="{56F22620-3AE7-574F-8CAE-57C053BFCCA2}"/>
                  </a:ext>
                </a:extLst>
              </p:cNvPr>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5" name="Freeform 51">
                <a:extLst>
                  <a:ext uri="{FF2B5EF4-FFF2-40B4-BE49-F238E27FC236}">
                    <a16:creationId xmlns:a16="http://schemas.microsoft.com/office/drawing/2014/main" id="{68D6AA0F-1144-5046-ACE8-9EB1B13B5715}"/>
                  </a:ext>
                </a:extLst>
              </p:cNvPr>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6" name="Freeform 52">
                <a:extLst>
                  <a:ext uri="{FF2B5EF4-FFF2-40B4-BE49-F238E27FC236}">
                    <a16:creationId xmlns:a16="http://schemas.microsoft.com/office/drawing/2014/main" id="{4D330990-771E-794B-A44F-9A1B2ECE7394}"/>
                  </a:ext>
                </a:extLst>
              </p:cNvPr>
              <p:cNvSpPr>
                <a:spLocks/>
              </p:cNvSpPr>
              <p:nvPr/>
            </p:nvSpPr>
            <p:spPr bwMode="auto">
              <a:xfrm>
                <a:off x="4958" y="3264"/>
                <a:ext cx="697" cy="378"/>
              </a:xfrm>
              <a:custGeom>
                <a:avLst/>
                <a:gdLst>
                  <a:gd name="T0" fmla="*/ 62 w 697"/>
                  <a:gd name="T1" fmla="*/ 163 h 378"/>
                  <a:gd name="T2" fmla="*/ 5 w 697"/>
                  <a:gd name="T3" fmla="*/ 178 h 378"/>
                  <a:gd name="T4" fmla="*/ 72 w 697"/>
                  <a:gd name="T5" fmla="*/ 199 h 378"/>
                  <a:gd name="T6" fmla="*/ 18 w 697"/>
                  <a:gd name="T7" fmla="*/ 245 h 378"/>
                  <a:gd name="T8" fmla="*/ 90 w 697"/>
                  <a:gd name="T9" fmla="*/ 266 h 378"/>
                  <a:gd name="T10" fmla="*/ 49 w 697"/>
                  <a:gd name="T11" fmla="*/ 311 h 378"/>
                  <a:gd name="T12" fmla="*/ 142 w 697"/>
                  <a:gd name="T13" fmla="*/ 319 h 378"/>
                  <a:gd name="T14" fmla="*/ 155 w 697"/>
                  <a:gd name="T15" fmla="*/ 370 h 378"/>
                  <a:gd name="T16" fmla="*/ 235 w 697"/>
                  <a:gd name="T17" fmla="*/ 352 h 378"/>
                  <a:gd name="T18" fmla="*/ 294 w 697"/>
                  <a:gd name="T19" fmla="*/ 378 h 378"/>
                  <a:gd name="T20" fmla="*/ 340 w 697"/>
                  <a:gd name="T21" fmla="*/ 352 h 378"/>
                  <a:gd name="T22" fmla="*/ 385 w 697"/>
                  <a:gd name="T23" fmla="*/ 378 h 378"/>
                  <a:gd name="T24" fmla="*/ 426 w 697"/>
                  <a:gd name="T25" fmla="*/ 347 h 378"/>
                  <a:gd name="T26" fmla="*/ 487 w 697"/>
                  <a:gd name="T27" fmla="*/ 368 h 378"/>
                  <a:gd name="T28" fmla="*/ 542 w 697"/>
                  <a:gd name="T29" fmla="*/ 327 h 378"/>
                  <a:gd name="T30" fmla="*/ 643 w 697"/>
                  <a:gd name="T31" fmla="*/ 340 h 378"/>
                  <a:gd name="T32" fmla="*/ 617 w 697"/>
                  <a:gd name="T33" fmla="*/ 293 h 378"/>
                  <a:gd name="T34" fmla="*/ 686 w 697"/>
                  <a:gd name="T35" fmla="*/ 288 h 378"/>
                  <a:gd name="T36" fmla="*/ 638 w 697"/>
                  <a:gd name="T37" fmla="*/ 234 h 378"/>
                  <a:gd name="T38" fmla="*/ 697 w 697"/>
                  <a:gd name="T39" fmla="*/ 202 h 378"/>
                  <a:gd name="T40" fmla="*/ 622 w 697"/>
                  <a:gd name="T41" fmla="*/ 170 h 378"/>
                  <a:gd name="T42" fmla="*/ 665 w 697"/>
                  <a:gd name="T43" fmla="*/ 122 h 378"/>
                  <a:gd name="T44" fmla="*/ 586 w 697"/>
                  <a:gd name="T45" fmla="*/ 120 h 378"/>
                  <a:gd name="T46" fmla="*/ 617 w 697"/>
                  <a:gd name="T47" fmla="*/ 64 h 378"/>
                  <a:gd name="T48" fmla="*/ 518 w 697"/>
                  <a:gd name="T49" fmla="*/ 73 h 378"/>
                  <a:gd name="T50" fmla="*/ 511 w 697"/>
                  <a:gd name="T51" fmla="*/ 17 h 378"/>
                  <a:gd name="T52" fmla="*/ 411 w 697"/>
                  <a:gd name="T53" fmla="*/ 41 h 378"/>
                  <a:gd name="T54" fmla="*/ 374 w 697"/>
                  <a:gd name="T55" fmla="*/ 0 h 378"/>
                  <a:gd name="T56" fmla="*/ 310 w 697"/>
                  <a:gd name="T57" fmla="*/ 36 h 378"/>
                  <a:gd name="T58" fmla="*/ 248 w 697"/>
                  <a:gd name="T59" fmla="*/ 0 h 378"/>
                  <a:gd name="T60" fmla="*/ 209 w 697"/>
                  <a:gd name="T61" fmla="*/ 56 h 378"/>
                  <a:gd name="T62" fmla="*/ 142 w 697"/>
                  <a:gd name="T63" fmla="*/ 27 h 378"/>
                  <a:gd name="T64" fmla="*/ 144 w 697"/>
                  <a:gd name="T65" fmla="*/ 76 h 378"/>
                  <a:gd name="T66" fmla="*/ 57 w 697"/>
                  <a:gd name="T67" fmla="*/ 61 h 378"/>
                  <a:gd name="T68" fmla="*/ 78 w 697"/>
                  <a:gd name="T69" fmla="*/ 112 h 378"/>
                  <a:gd name="T70" fmla="*/ 0 w 697"/>
                  <a:gd name="T71" fmla="*/ 110 h 378"/>
                  <a:gd name="T72" fmla="*/ 62 w 697"/>
                  <a:gd name="T73" fmla="*/ 16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2" y="163"/>
                    </a:moveTo>
                    <a:lnTo>
                      <a:pt x="5" y="178"/>
                    </a:lnTo>
                    <a:lnTo>
                      <a:pt x="72" y="199"/>
                    </a:lnTo>
                    <a:lnTo>
                      <a:pt x="18" y="245"/>
                    </a:lnTo>
                    <a:lnTo>
                      <a:pt x="90" y="266"/>
                    </a:lnTo>
                    <a:lnTo>
                      <a:pt x="49" y="311"/>
                    </a:lnTo>
                    <a:lnTo>
                      <a:pt x="142" y="319"/>
                    </a:lnTo>
                    <a:lnTo>
                      <a:pt x="155" y="370"/>
                    </a:lnTo>
                    <a:lnTo>
                      <a:pt x="235" y="352"/>
                    </a:lnTo>
                    <a:lnTo>
                      <a:pt x="294" y="378"/>
                    </a:lnTo>
                    <a:lnTo>
                      <a:pt x="340" y="352"/>
                    </a:lnTo>
                    <a:lnTo>
                      <a:pt x="385" y="378"/>
                    </a:lnTo>
                    <a:lnTo>
                      <a:pt x="426" y="347"/>
                    </a:lnTo>
                    <a:lnTo>
                      <a:pt x="487" y="368"/>
                    </a:lnTo>
                    <a:lnTo>
                      <a:pt x="542" y="327"/>
                    </a:lnTo>
                    <a:lnTo>
                      <a:pt x="643" y="340"/>
                    </a:lnTo>
                    <a:lnTo>
                      <a:pt x="617" y="293"/>
                    </a:lnTo>
                    <a:lnTo>
                      <a:pt x="686" y="288"/>
                    </a:lnTo>
                    <a:lnTo>
                      <a:pt x="638" y="234"/>
                    </a:lnTo>
                    <a:lnTo>
                      <a:pt x="697" y="202"/>
                    </a:lnTo>
                    <a:lnTo>
                      <a:pt x="622" y="170"/>
                    </a:lnTo>
                    <a:lnTo>
                      <a:pt x="665" y="122"/>
                    </a:lnTo>
                    <a:lnTo>
                      <a:pt x="586" y="120"/>
                    </a:lnTo>
                    <a:lnTo>
                      <a:pt x="617" y="64"/>
                    </a:lnTo>
                    <a:lnTo>
                      <a:pt x="518" y="73"/>
                    </a:lnTo>
                    <a:lnTo>
                      <a:pt x="511" y="17"/>
                    </a:lnTo>
                    <a:lnTo>
                      <a:pt x="411" y="41"/>
                    </a:lnTo>
                    <a:lnTo>
                      <a:pt x="374" y="0"/>
                    </a:lnTo>
                    <a:lnTo>
                      <a:pt x="310" y="36"/>
                    </a:lnTo>
                    <a:lnTo>
                      <a:pt x="248" y="0"/>
                    </a:lnTo>
                    <a:lnTo>
                      <a:pt x="209" y="56"/>
                    </a:lnTo>
                    <a:lnTo>
                      <a:pt x="142" y="27"/>
                    </a:lnTo>
                    <a:lnTo>
                      <a:pt x="144" y="76"/>
                    </a:lnTo>
                    <a:lnTo>
                      <a:pt x="57" y="61"/>
                    </a:lnTo>
                    <a:lnTo>
                      <a:pt x="78" y="112"/>
                    </a:lnTo>
                    <a:lnTo>
                      <a:pt x="0" y="110"/>
                    </a:lnTo>
                    <a:lnTo>
                      <a:pt x="62" y="163"/>
                    </a:lnTo>
                    <a:close/>
                  </a:path>
                </a:pathLst>
              </a:custGeom>
              <a:solidFill>
                <a:srgbClr val="FFFF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7" name="Rectangle 53">
                <a:extLst>
                  <a:ext uri="{FF2B5EF4-FFF2-40B4-BE49-F238E27FC236}">
                    <a16:creationId xmlns:a16="http://schemas.microsoft.com/office/drawing/2014/main" id="{2E5EE026-36DD-8D45-AAEC-DA85F9556B2F}"/>
                  </a:ext>
                </a:extLst>
              </p:cNvPr>
              <p:cNvSpPr>
                <a:spLocks noChangeArrowheads="1"/>
              </p:cNvSpPr>
              <p:nvPr/>
            </p:nvSpPr>
            <p:spPr bwMode="auto">
              <a:xfrm>
                <a:off x="5141" y="3394"/>
                <a:ext cx="36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Physics</a:t>
                </a:r>
                <a:endParaRPr lang="en-US" altLang="en-CN" sz="2400" b="1">
                  <a:solidFill>
                    <a:srgbClr val="000000"/>
                  </a:solidFill>
                  <a:latin typeface="Arial" panose="020B0604020202020204" pitchFamily="34" charset="0"/>
                </a:endParaRPr>
              </a:p>
            </p:txBody>
          </p:sp>
          <p:sp>
            <p:nvSpPr>
              <p:cNvPr id="676918" name="Line 54">
                <a:extLst>
                  <a:ext uri="{FF2B5EF4-FFF2-40B4-BE49-F238E27FC236}">
                    <a16:creationId xmlns:a16="http://schemas.microsoft.com/office/drawing/2014/main" id="{E648B3FD-1271-3D4D-B98F-14548964A0C7}"/>
                  </a:ext>
                </a:extLst>
              </p:cNvPr>
              <p:cNvSpPr>
                <a:spLocks noChangeShapeType="1"/>
              </p:cNvSpPr>
              <p:nvPr/>
            </p:nvSpPr>
            <p:spPr bwMode="auto">
              <a:xfrm>
                <a:off x="4233" y="3439"/>
                <a:ext cx="67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9" name="Freeform 55">
                <a:extLst>
                  <a:ext uri="{FF2B5EF4-FFF2-40B4-BE49-F238E27FC236}">
                    <a16:creationId xmlns:a16="http://schemas.microsoft.com/office/drawing/2014/main" id="{8DE96D4C-8358-C042-8510-00F8CEC53174}"/>
                  </a:ext>
                </a:extLst>
              </p:cNvPr>
              <p:cNvSpPr>
                <a:spLocks/>
              </p:cNvSpPr>
              <p:nvPr/>
            </p:nvSpPr>
            <p:spPr bwMode="auto">
              <a:xfrm>
                <a:off x="4901" y="3416"/>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20" name="Group 56">
              <a:extLst>
                <a:ext uri="{FF2B5EF4-FFF2-40B4-BE49-F238E27FC236}">
                  <a16:creationId xmlns:a16="http://schemas.microsoft.com/office/drawing/2014/main" id="{69B4FAE4-53FA-574C-9C60-B46D00E90342}"/>
                </a:ext>
              </a:extLst>
            </p:cNvPr>
            <p:cNvGrpSpPr>
              <a:grpSpLocks/>
            </p:cNvGrpSpPr>
            <p:nvPr/>
          </p:nvGrpSpPr>
          <p:grpSpPr bwMode="auto">
            <a:xfrm>
              <a:off x="3160" y="1100"/>
              <a:ext cx="753" cy="641"/>
              <a:chOff x="3160" y="1100"/>
              <a:chExt cx="753" cy="641"/>
            </a:xfrm>
          </p:grpSpPr>
          <p:sp>
            <p:nvSpPr>
              <p:cNvPr id="676921" name="Rectangle 57">
                <a:extLst>
                  <a:ext uri="{FF2B5EF4-FFF2-40B4-BE49-F238E27FC236}">
                    <a16:creationId xmlns:a16="http://schemas.microsoft.com/office/drawing/2014/main" id="{EC71455B-1854-FA40-ACE0-2DD961BB1B8E}"/>
                  </a:ext>
                </a:extLst>
              </p:cNvPr>
              <p:cNvSpPr>
                <a:spLocks noChangeArrowheads="1"/>
              </p:cNvSpPr>
              <p:nvPr/>
            </p:nvSpPr>
            <p:spPr bwMode="auto">
              <a:xfrm>
                <a:off x="3160" y="1255"/>
                <a:ext cx="753" cy="486"/>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2" name="Rectangle 58">
                <a:extLst>
                  <a:ext uri="{FF2B5EF4-FFF2-40B4-BE49-F238E27FC236}">
                    <a16:creationId xmlns:a16="http://schemas.microsoft.com/office/drawing/2014/main" id="{51244D36-3113-714D-9A13-01559D8AD91C}"/>
                  </a:ext>
                </a:extLst>
              </p:cNvPr>
              <p:cNvSpPr>
                <a:spLocks noChangeArrowheads="1"/>
              </p:cNvSpPr>
              <p:nvPr/>
            </p:nvSpPr>
            <p:spPr bwMode="auto">
              <a:xfrm>
                <a:off x="3390" y="1372"/>
                <a:ext cx="30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Virtual</a:t>
                </a:r>
                <a:endParaRPr lang="en-US" altLang="en-CN" sz="2400" b="1">
                  <a:solidFill>
                    <a:srgbClr val="000000"/>
                  </a:solidFill>
                  <a:latin typeface="Arial" panose="020B0604020202020204" pitchFamily="34" charset="0"/>
                </a:endParaRPr>
              </a:p>
            </p:txBody>
          </p:sp>
          <p:sp>
            <p:nvSpPr>
              <p:cNvPr id="676923" name="Rectangle 59">
                <a:extLst>
                  <a:ext uri="{FF2B5EF4-FFF2-40B4-BE49-F238E27FC236}">
                    <a16:creationId xmlns:a16="http://schemas.microsoft.com/office/drawing/2014/main" id="{11F64B89-1AD2-4440-9DC1-A7321CB66603}"/>
                  </a:ext>
                </a:extLst>
              </p:cNvPr>
              <p:cNvSpPr>
                <a:spLocks noChangeArrowheads="1"/>
              </p:cNvSpPr>
              <p:nvPr/>
            </p:nvSpPr>
            <p:spPr bwMode="auto">
              <a:xfrm>
                <a:off x="3348" y="1503"/>
                <a:ext cx="3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Machine</a:t>
                </a:r>
                <a:endParaRPr lang="en-US" altLang="en-CN" sz="2400" b="1">
                  <a:solidFill>
                    <a:srgbClr val="000000"/>
                  </a:solidFill>
                  <a:latin typeface="Arial" panose="020B0604020202020204" pitchFamily="34" charset="0"/>
                </a:endParaRPr>
              </a:p>
            </p:txBody>
          </p:sp>
          <p:sp>
            <p:nvSpPr>
              <p:cNvPr id="676924" name="Rectangle 60">
                <a:extLst>
                  <a:ext uri="{FF2B5EF4-FFF2-40B4-BE49-F238E27FC236}">
                    <a16:creationId xmlns:a16="http://schemas.microsoft.com/office/drawing/2014/main" id="{F377EACB-8FC1-6F4F-8D2E-5EF8B44E8A02}"/>
                  </a:ext>
                </a:extLst>
              </p:cNvPr>
              <p:cNvSpPr>
                <a:spLocks noChangeArrowheads="1"/>
              </p:cNvSpPr>
              <p:nvPr/>
            </p:nvSpPr>
            <p:spPr bwMode="auto">
              <a:xfrm>
                <a:off x="3160" y="1100"/>
                <a:ext cx="753" cy="155"/>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5" name="Rectangle 61">
                <a:extLst>
                  <a:ext uri="{FF2B5EF4-FFF2-40B4-BE49-F238E27FC236}">
                    <a16:creationId xmlns:a16="http://schemas.microsoft.com/office/drawing/2014/main" id="{26563256-5EAC-7941-9231-513A59D7FE26}"/>
                  </a:ext>
                </a:extLst>
              </p:cNvPr>
              <p:cNvSpPr>
                <a:spLocks noChangeArrowheads="1"/>
              </p:cNvSpPr>
              <p:nvPr/>
            </p:nvSpPr>
            <p:spPr bwMode="auto">
              <a:xfrm>
                <a:off x="3220" y="1126"/>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26" name="Group 62">
              <a:extLst>
                <a:ext uri="{FF2B5EF4-FFF2-40B4-BE49-F238E27FC236}">
                  <a16:creationId xmlns:a16="http://schemas.microsoft.com/office/drawing/2014/main" id="{575D2C91-4AE2-0440-9718-AF35DBABCAB5}"/>
                </a:ext>
              </a:extLst>
            </p:cNvPr>
            <p:cNvGrpSpPr>
              <a:grpSpLocks/>
            </p:cNvGrpSpPr>
            <p:nvPr/>
          </p:nvGrpSpPr>
          <p:grpSpPr bwMode="auto">
            <a:xfrm>
              <a:off x="3893" y="660"/>
              <a:ext cx="1582" cy="1402"/>
              <a:chOff x="3893" y="660"/>
              <a:chExt cx="1582" cy="1402"/>
            </a:xfrm>
          </p:grpSpPr>
          <p:grpSp>
            <p:nvGrpSpPr>
              <p:cNvPr id="676927" name="Group 63">
                <a:extLst>
                  <a:ext uri="{FF2B5EF4-FFF2-40B4-BE49-F238E27FC236}">
                    <a16:creationId xmlns:a16="http://schemas.microsoft.com/office/drawing/2014/main" id="{B93CDF07-0187-DE4F-8D23-37F8001CF6EB}"/>
                  </a:ext>
                </a:extLst>
              </p:cNvPr>
              <p:cNvGrpSpPr>
                <a:grpSpLocks/>
              </p:cNvGrpSpPr>
              <p:nvPr/>
            </p:nvGrpSpPr>
            <p:grpSpPr bwMode="auto">
              <a:xfrm>
                <a:off x="3893" y="660"/>
                <a:ext cx="810" cy="401"/>
                <a:chOff x="3893" y="660"/>
                <a:chExt cx="810" cy="401"/>
              </a:xfrm>
            </p:grpSpPr>
            <p:sp>
              <p:nvSpPr>
                <p:cNvPr id="676928" name="Rectangle 64">
                  <a:extLst>
                    <a:ext uri="{FF2B5EF4-FFF2-40B4-BE49-F238E27FC236}">
                      <a16:creationId xmlns:a16="http://schemas.microsoft.com/office/drawing/2014/main" id="{A9E8BBA9-4138-AC43-BBCD-961B57B1B1D2}"/>
                    </a:ext>
                  </a:extLst>
                </p:cNvPr>
                <p:cNvSpPr>
                  <a:spLocks noChangeArrowheads="1"/>
                </p:cNvSpPr>
                <p:nvPr/>
              </p:nvSpPr>
              <p:spPr bwMode="auto">
                <a:xfrm>
                  <a:off x="3893" y="660"/>
                  <a:ext cx="810" cy="4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9" name="Rectangle 65">
                  <a:extLst>
                    <a:ext uri="{FF2B5EF4-FFF2-40B4-BE49-F238E27FC236}">
                      <a16:creationId xmlns:a16="http://schemas.microsoft.com/office/drawing/2014/main" id="{DAC9EFC3-6A5E-E141-BF93-4E8116FEE716}"/>
                    </a:ext>
                  </a:extLst>
                </p:cNvPr>
                <p:cNvSpPr>
                  <a:spLocks noChangeArrowheads="1"/>
                </p:cNvSpPr>
                <p:nvPr/>
              </p:nvSpPr>
              <p:spPr bwMode="auto">
                <a:xfrm>
                  <a:off x="4056" y="713"/>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Software</a:t>
                  </a:r>
                  <a:endParaRPr lang="en-US" altLang="en-CN" sz="2400" b="1">
                    <a:solidFill>
                      <a:srgbClr val="990000"/>
                    </a:solidFill>
                    <a:latin typeface="Arial" panose="020B0604020202020204" pitchFamily="34" charset="0"/>
                  </a:endParaRPr>
                </a:p>
              </p:txBody>
            </p:sp>
            <p:sp>
              <p:nvSpPr>
                <p:cNvPr id="676930" name="Rectangle 66">
                  <a:extLst>
                    <a:ext uri="{FF2B5EF4-FFF2-40B4-BE49-F238E27FC236}">
                      <a16:creationId xmlns:a16="http://schemas.microsoft.com/office/drawing/2014/main" id="{360A3CE0-AB6C-9D41-B156-C2F53DDDF7A6}"/>
                    </a:ext>
                  </a:extLst>
                </p:cNvPr>
                <p:cNvSpPr>
                  <a:spLocks noChangeArrowheads="1"/>
                </p:cNvSpPr>
                <p:nvPr/>
              </p:nvSpPr>
              <p:spPr bwMode="auto">
                <a:xfrm>
                  <a:off x="4045" y="861"/>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hierarchy</a:t>
                  </a:r>
                  <a:endParaRPr lang="en-US" altLang="en-CN" sz="2400" b="1">
                    <a:solidFill>
                      <a:srgbClr val="990000"/>
                    </a:solidFill>
                    <a:latin typeface="Arial" panose="020B0604020202020204" pitchFamily="34" charset="0"/>
                  </a:endParaRPr>
                </a:p>
              </p:txBody>
            </p:sp>
          </p:grpSp>
          <p:grpSp>
            <p:nvGrpSpPr>
              <p:cNvPr id="676931" name="Group 67">
                <a:extLst>
                  <a:ext uri="{FF2B5EF4-FFF2-40B4-BE49-F238E27FC236}">
                    <a16:creationId xmlns:a16="http://schemas.microsoft.com/office/drawing/2014/main" id="{C40F60B0-FEC5-0447-BFAA-80D465D26F41}"/>
                  </a:ext>
                </a:extLst>
              </p:cNvPr>
              <p:cNvGrpSpPr>
                <a:grpSpLocks/>
              </p:cNvGrpSpPr>
              <p:nvPr/>
            </p:nvGrpSpPr>
            <p:grpSpPr bwMode="auto">
              <a:xfrm>
                <a:off x="4723" y="1421"/>
                <a:ext cx="752" cy="641"/>
                <a:chOff x="4723" y="1421"/>
                <a:chExt cx="752" cy="641"/>
              </a:xfrm>
            </p:grpSpPr>
            <p:sp>
              <p:nvSpPr>
                <p:cNvPr id="676932" name="Rectangle 68">
                  <a:extLst>
                    <a:ext uri="{FF2B5EF4-FFF2-40B4-BE49-F238E27FC236}">
                      <a16:creationId xmlns:a16="http://schemas.microsoft.com/office/drawing/2014/main" id="{4FAB3F7F-B890-C74C-A0D7-05D70E9DE1E7}"/>
                    </a:ext>
                  </a:extLst>
                </p:cNvPr>
                <p:cNvSpPr>
                  <a:spLocks noChangeArrowheads="1"/>
                </p:cNvSpPr>
                <p:nvPr/>
              </p:nvSpPr>
              <p:spPr bwMode="auto">
                <a:xfrm>
                  <a:off x="4723" y="1575"/>
                  <a:ext cx="752" cy="487"/>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33" name="Rectangle 69">
                  <a:extLst>
                    <a:ext uri="{FF2B5EF4-FFF2-40B4-BE49-F238E27FC236}">
                      <a16:creationId xmlns:a16="http://schemas.microsoft.com/office/drawing/2014/main" id="{C2173494-F7BB-3F44-BB71-AB73866380E1}"/>
                    </a:ext>
                  </a:extLst>
                </p:cNvPr>
                <p:cNvSpPr>
                  <a:spLocks noChangeArrowheads="1"/>
                </p:cNvSpPr>
                <p:nvPr/>
              </p:nvSpPr>
              <p:spPr bwMode="auto">
                <a:xfrm>
                  <a:off x="4879" y="1692"/>
                  <a:ext cx="4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Assembly</a:t>
                  </a:r>
                  <a:endParaRPr lang="en-US" altLang="en-CN" sz="2400" b="1">
                    <a:solidFill>
                      <a:srgbClr val="000000"/>
                    </a:solidFill>
                    <a:latin typeface="Arial" panose="020B0604020202020204" pitchFamily="34" charset="0"/>
                  </a:endParaRPr>
                </a:p>
              </p:txBody>
            </p:sp>
            <p:sp>
              <p:nvSpPr>
                <p:cNvPr id="676934" name="Rectangle 70">
                  <a:extLst>
                    <a:ext uri="{FF2B5EF4-FFF2-40B4-BE49-F238E27FC236}">
                      <a16:creationId xmlns:a16="http://schemas.microsoft.com/office/drawing/2014/main" id="{9981DA84-86BD-9642-8405-AFA7AF621C16}"/>
                    </a:ext>
                  </a:extLst>
                </p:cNvPr>
                <p:cNvSpPr>
                  <a:spLocks noChangeArrowheads="1"/>
                </p:cNvSpPr>
                <p:nvPr/>
              </p:nvSpPr>
              <p:spPr bwMode="auto">
                <a:xfrm>
                  <a:off x="4878" y="1824"/>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Language</a:t>
                  </a:r>
                  <a:endParaRPr lang="en-US" altLang="en-CN" sz="2400" b="1">
                    <a:solidFill>
                      <a:srgbClr val="000000"/>
                    </a:solidFill>
                    <a:latin typeface="Arial" panose="020B0604020202020204" pitchFamily="34" charset="0"/>
                  </a:endParaRPr>
                </a:p>
              </p:txBody>
            </p:sp>
            <p:sp>
              <p:nvSpPr>
                <p:cNvPr id="676935" name="Rectangle 71">
                  <a:extLst>
                    <a:ext uri="{FF2B5EF4-FFF2-40B4-BE49-F238E27FC236}">
                      <a16:creationId xmlns:a16="http://schemas.microsoft.com/office/drawing/2014/main" id="{FCEA774D-63B2-644A-B2AE-43C3A2282C23}"/>
                    </a:ext>
                  </a:extLst>
                </p:cNvPr>
                <p:cNvSpPr>
                  <a:spLocks noChangeArrowheads="1"/>
                </p:cNvSpPr>
                <p:nvPr/>
              </p:nvSpPr>
              <p:spPr bwMode="auto">
                <a:xfrm>
                  <a:off x="4723" y="1421"/>
                  <a:ext cx="752" cy="154"/>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36" name="Rectangle 72">
                  <a:extLst>
                    <a:ext uri="{FF2B5EF4-FFF2-40B4-BE49-F238E27FC236}">
                      <a16:creationId xmlns:a16="http://schemas.microsoft.com/office/drawing/2014/main" id="{8B9CB719-B63E-C34A-852A-41B38538A067}"/>
                    </a:ext>
                  </a:extLst>
                </p:cNvPr>
                <p:cNvSpPr>
                  <a:spLocks noChangeArrowheads="1"/>
                </p:cNvSpPr>
                <p:nvPr/>
              </p:nvSpPr>
              <p:spPr bwMode="auto">
                <a:xfrm>
                  <a:off x="4783" y="144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grpSp>
          <p:nvGrpSpPr>
            <p:cNvPr id="676937" name="Group 73">
              <a:extLst>
                <a:ext uri="{FF2B5EF4-FFF2-40B4-BE49-F238E27FC236}">
                  <a16:creationId xmlns:a16="http://schemas.microsoft.com/office/drawing/2014/main" id="{E42EC378-8CB0-CF49-B69E-1CE23775C03D}"/>
                </a:ext>
              </a:extLst>
            </p:cNvPr>
            <p:cNvGrpSpPr>
              <a:grpSpLocks/>
            </p:cNvGrpSpPr>
            <p:nvPr/>
          </p:nvGrpSpPr>
          <p:grpSpPr bwMode="auto">
            <a:xfrm>
              <a:off x="480" y="2400"/>
              <a:ext cx="1272" cy="1271"/>
              <a:chOff x="480" y="2400"/>
              <a:chExt cx="1272" cy="1271"/>
            </a:xfrm>
          </p:grpSpPr>
          <p:grpSp>
            <p:nvGrpSpPr>
              <p:cNvPr id="676938" name="Group 74">
                <a:extLst>
                  <a:ext uri="{FF2B5EF4-FFF2-40B4-BE49-F238E27FC236}">
                    <a16:creationId xmlns:a16="http://schemas.microsoft.com/office/drawing/2014/main" id="{B39347A1-CBB8-3F45-999B-8EFDEB065DB3}"/>
                  </a:ext>
                </a:extLst>
              </p:cNvPr>
              <p:cNvGrpSpPr>
                <a:grpSpLocks/>
              </p:cNvGrpSpPr>
              <p:nvPr/>
            </p:nvGrpSpPr>
            <p:grpSpPr bwMode="auto">
              <a:xfrm>
                <a:off x="942" y="3294"/>
                <a:ext cx="810" cy="377"/>
                <a:chOff x="942" y="3294"/>
                <a:chExt cx="810" cy="377"/>
              </a:xfrm>
            </p:grpSpPr>
            <p:sp>
              <p:nvSpPr>
                <p:cNvPr id="676939" name="Rectangle 75">
                  <a:extLst>
                    <a:ext uri="{FF2B5EF4-FFF2-40B4-BE49-F238E27FC236}">
                      <a16:creationId xmlns:a16="http://schemas.microsoft.com/office/drawing/2014/main" id="{D9FA61CE-E002-E640-BC9A-7FE7245487E6}"/>
                    </a:ext>
                  </a:extLst>
                </p:cNvPr>
                <p:cNvSpPr>
                  <a:spLocks noChangeArrowheads="1"/>
                </p:cNvSpPr>
                <p:nvPr/>
              </p:nvSpPr>
              <p:spPr bwMode="auto">
                <a:xfrm>
                  <a:off x="942" y="3294"/>
                  <a:ext cx="810" cy="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0" name="Rectangle 76">
                  <a:extLst>
                    <a:ext uri="{FF2B5EF4-FFF2-40B4-BE49-F238E27FC236}">
                      <a16:creationId xmlns:a16="http://schemas.microsoft.com/office/drawing/2014/main" id="{415D6831-A216-3043-8789-5F847A670C21}"/>
                    </a:ext>
                  </a:extLst>
                </p:cNvPr>
                <p:cNvSpPr>
                  <a:spLocks noChangeArrowheads="1"/>
                </p:cNvSpPr>
                <p:nvPr/>
              </p:nvSpPr>
              <p:spPr bwMode="auto">
                <a:xfrm>
                  <a:off x="1083" y="3336"/>
                  <a:ext cx="5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Hardware</a:t>
                  </a:r>
                  <a:endParaRPr lang="en-US" altLang="en-CN" sz="2400" b="1">
                    <a:solidFill>
                      <a:srgbClr val="990000"/>
                    </a:solidFill>
                    <a:latin typeface="Arial" panose="020B0604020202020204" pitchFamily="34" charset="0"/>
                  </a:endParaRPr>
                </a:p>
              </p:txBody>
            </p:sp>
            <p:sp>
              <p:nvSpPr>
                <p:cNvPr id="676941" name="Rectangle 77">
                  <a:extLst>
                    <a:ext uri="{FF2B5EF4-FFF2-40B4-BE49-F238E27FC236}">
                      <a16:creationId xmlns:a16="http://schemas.microsoft.com/office/drawing/2014/main" id="{0E0EB89B-367E-154E-95CD-118190A6F660}"/>
                    </a:ext>
                  </a:extLst>
                </p:cNvPr>
                <p:cNvSpPr>
                  <a:spLocks noChangeArrowheads="1"/>
                </p:cNvSpPr>
                <p:nvPr/>
              </p:nvSpPr>
              <p:spPr bwMode="auto">
                <a:xfrm>
                  <a:off x="1094" y="3484"/>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hierarchy</a:t>
                  </a:r>
                  <a:endParaRPr lang="en-US" altLang="en-CN" sz="2400" b="1">
                    <a:solidFill>
                      <a:srgbClr val="990000"/>
                    </a:solidFill>
                    <a:latin typeface="Arial" panose="020B0604020202020204" pitchFamily="34" charset="0"/>
                  </a:endParaRPr>
                </a:p>
              </p:txBody>
            </p:sp>
          </p:grpSp>
          <p:grpSp>
            <p:nvGrpSpPr>
              <p:cNvPr id="676942" name="Group 78">
                <a:extLst>
                  <a:ext uri="{FF2B5EF4-FFF2-40B4-BE49-F238E27FC236}">
                    <a16:creationId xmlns:a16="http://schemas.microsoft.com/office/drawing/2014/main" id="{698E40BC-3D91-984A-ADA8-0A6848A51231}"/>
                  </a:ext>
                </a:extLst>
              </p:cNvPr>
              <p:cNvGrpSpPr>
                <a:grpSpLocks/>
              </p:cNvGrpSpPr>
              <p:nvPr/>
            </p:nvGrpSpPr>
            <p:grpSpPr bwMode="auto">
              <a:xfrm>
                <a:off x="480" y="2400"/>
                <a:ext cx="753" cy="641"/>
                <a:chOff x="480" y="2400"/>
                <a:chExt cx="753" cy="641"/>
              </a:xfrm>
            </p:grpSpPr>
            <p:sp>
              <p:nvSpPr>
                <p:cNvPr id="676943" name="Rectangle 79">
                  <a:extLst>
                    <a:ext uri="{FF2B5EF4-FFF2-40B4-BE49-F238E27FC236}">
                      <a16:creationId xmlns:a16="http://schemas.microsoft.com/office/drawing/2014/main" id="{8D96E9DC-18C8-3B40-84AB-40F6229C5F53}"/>
                    </a:ext>
                  </a:extLst>
                </p:cNvPr>
                <p:cNvSpPr>
                  <a:spLocks noChangeArrowheads="1"/>
                </p:cNvSpPr>
                <p:nvPr/>
              </p:nvSpPr>
              <p:spPr bwMode="auto">
                <a:xfrm>
                  <a:off x="480" y="2556"/>
                  <a:ext cx="753"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4" name="Rectangle 80">
                  <a:extLst>
                    <a:ext uri="{FF2B5EF4-FFF2-40B4-BE49-F238E27FC236}">
                      <a16:creationId xmlns:a16="http://schemas.microsoft.com/office/drawing/2014/main" id="{8D1F33D2-AC8E-AA40-AF77-0AC913494B46}"/>
                    </a:ext>
                  </a:extLst>
                </p:cNvPr>
                <p:cNvSpPr>
                  <a:spLocks noChangeArrowheads="1"/>
                </p:cNvSpPr>
                <p:nvPr/>
              </p:nvSpPr>
              <p:spPr bwMode="auto">
                <a:xfrm>
                  <a:off x="668" y="2672"/>
                  <a:ext cx="3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Machine</a:t>
                  </a:r>
                  <a:endParaRPr lang="en-US" altLang="en-CN" sz="2400" b="1">
                    <a:solidFill>
                      <a:srgbClr val="000000"/>
                    </a:solidFill>
                    <a:latin typeface="Arial" panose="020B0604020202020204" pitchFamily="34" charset="0"/>
                  </a:endParaRPr>
                </a:p>
              </p:txBody>
            </p:sp>
            <p:sp>
              <p:nvSpPr>
                <p:cNvPr id="676945" name="Rectangle 81">
                  <a:extLst>
                    <a:ext uri="{FF2B5EF4-FFF2-40B4-BE49-F238E27FC236}">
                      <a16:creationId xmlns:a16="http://schemas.microsoft.com/office/drawing/2014/main" id="{BFBFB946-535B-224D-B79D-FD2BF2234E3D}"/>
                    </a:ext>
                  </a:extLst>
                </p:cNvPr>
                <p:cNvSpPr>
                  <a:spLocks noChangeArrowheads="1"/>
                </p:cNvSpPr>
                <p:nvPr/>
              </p:nvSpPr>
              <p:spPr bwMode="auto">
                <a:xfrm>
                  <a:off x="635" y="2803"/>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Language</a:t>
                  </a:r>
                  <a:endParaRPr lang="en-US" altLang="en-CN" sz="2400" b="1">
                    <a:solidFill>
                      <a:srgbClr val="000000"/>
                    </a:solidFill>
                    <a:latin typeface="Arial" panose="020B0604020202020204" pitchFamily="34" charset="0"/>
                  </a:endParaRPr>
                </a:p>
              </p:txBody>
            </p:sp>
            <p:sp>
              <p:nvSpPr>
                <p:cNvPr id="676946" name="Rectangle 82">
                  <a:extLst>
                    <a:ext uri="{FF2B5EF4-FFF2-40B4-BE49-F238E27FC236}">
                      <a16:creationId xmlns:a16="http://schemas.microsoft.com/office/drawing/2014/main" id="{D4A453D6-9D1F-184A-978B-29BB7EB203D2}"/>
                    </a:ext>
                  </a:extLst>
                </p:cNvPr>
                <p:cNvSpPr>
                  <a:spLocks noChangeArrowheads="1"/>
                </p:cNvSpPr>
                <p:nvPr/>
              </p:nvSpPr>
              <p:spPr bwMode="auto">
                <a:xfrm>
                  <a:off x="480" y="2400"/>
                  <a:ext cx="753"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7" name="Rectangle 83">
                  <a:extLst>
                    <a:ext uri="{FF2B5EF4-FFF2-40B4-BE49-F238E27FC236}">
                      <a16:creationId xmlns:a16="http://schemas.microsoft.com/office/drawing/2014/main" id="{E511D149-FD0A-6C4C-AEC8-B81B897C0D48}"/>
                    </a:ext>
                  </a:extLst>
                </p:cNvPr>
                <p:cNvSpPr>
                  <a:spLocks noChangeArrowheads="1"/>
                </p:cNvSpPr>
                <p:nvPr/>
              </p:nvSpPr>
              <p:spPr bwMode="auto">
                <a:xfrm>
                  <a:off x="541" y="2428"/>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grpSp>
          <p:nvGrpSpPr>
            <p:cNvPr id="676948" name="Group 84">
              <a:extLst>
                <a:ext uri="{FF2B5EF4-FFF2-40B4-BE49-F238E27FC236}">
                  <a16:creationId xmlns:a16="http://schemas.microsoft.com/office/drawing/2014/main" id="{708DE6FB-34C9-2141-8D41-C46C25A053CC}"/>
                </a:ext>
              </a:extLst>
            </p:cNvPr>
            <p:cNvGrpSpPr>
              <a:grpSpLocks/>
            </p:cNvGrpSpPr>
            <p:nvPr/>
          </p:nvGrpSpPr>
          <p:grpSpPr bwMode="auto">
            <a:xfrm>
              <a:off x="1984" y="2721"/>
              <a:ext cx="751" cy="641"/>
              <a:chOff x="1984" y="2721"/>
              <a:chExt cx="751" cy="641"/>
            </a:xfrm>
          </p:grpSpPr>
          <p:sp>
            <p:nvSpPr>
              <p:cNvPr id="676949" name="Rectangle 85">
                <a:extLst>
                  <a:ext uri="{FF2B5EF4-FFF2-40B4-BE49-F238E27FC236}">
                    <a16:creationId xmlns:a16="http://schemas.microsoft.com/office/drawing/2014/main" id="{0EAB3C71-624F-B743-BC74-FF9C4400C00D}"/>
                  </a:ext>
                </a:extLst>
              </p:cNvPr>
              <p:cNvSpPr>
                <a:spLocks noChangeArrowheads="1"/>
              </p:cNvSpPr>
              <p:nvPr/>
            </p:nvSpPr>
            <p:spPr bwMode="auto">
              <a:xfrm>
                <a:off x="1984" y="2877"/>
                <a:ext cx="751"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0" name="Rectangle 86">
                <a:extLst>
                  <a:ext uri="{FF2B5EF4-FFF2-40B4-BE49-F238E27FC236}">
                    <a16:creationId xmlns:a16="http://schemas.microsoft.com/office/drawing/2014/main" id="{757F7B1C-095A-DB46-BA44-B6267ACF1F1D}"/>
                  </a:ext>
                </a:extLst>
              </p:cNvPr>
              <p:cNvSpPr>
                <a:spLocks noChangeArrowheads="1"/>
              </p:cNvSpPr>
              <p:nvPr/>
            </p:nvSpPr>
            <p:spPr bwMode="auto">
              <a:xfrm>
                <a:off x="2144" y="2992"/>
                <a:ext cx="4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Hardware</a:t>
                </a:r>
                <a:endParaRPr lang="en-US" altLang="en-CN" sz="2400" b="1">
                  <a:solidFill>
                    <a:srgbClr val="000000"/>
                  </a:solidFill>
                  <a:latin typeface="Arial" panose="020B0604020202020204" pitchFamily="34" charset="0"/>
                </a:endParaRPr>
              </a:p>
            </p:txBody>
          </p:sp>
          <p:sp>
            <p:nvSpPr>
              <p:cNvPr id="676951" name="Rectangle 87">
                <a:extLst>
                  <a:ext uri="{FF2B5EF4-FFF2-40B4-BE49-F238E27FC236}">
                    <a16:creationId xmlns:a16="http://schemas.microsoft.com/office/drawing/2014/main" id="{5D00741F-F008-5546-B620-C389DEC5ADC7}"/>
                  </a:ext>
                </a:extLst>
              </p:cNvPr>
              <p:cNvSpPr>
                <a:spLocks noChangeArrowheads="1"/>
              </p:cNvSpPr>
              <p:nvPr/>
            </p:nvSpPr>
            <p:spPr bwMode="auto">
              <a:xfrm>
                <a:off x="2169" y="3124"/>
                <a:ext cx="39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Platform</a:t>
                </a:r>
                <a:endParaRPr lang="en-US" altLang="en-CN" sz="2400" b="1">
                  <a:solidFill>
                    <a:srgbClr val="000000"/>
                  </a:solidFill>
                  <a:latin typeface="Arial" panose="020B0604020202020204" pitchFamily="34" charset="0"/>
                </a:endParaRPr>
              </a:p>
            </p:txBody>
          </p:sp>
          <p:sp>
            <p:nvSpPr>
              <p:cNvPr id="676952" name="Rectangle 88">
                <a:extLst>
                  <a:ext uri="{FF2B5EF4-FFF2-40B4-BE49-F238E27FC236}">
                    <a16:creationId xmlns:a16="http://schemas.microsoft.com/office/drawing/2014/main" id="{9E21C7C8-124F-4A46-BB23-7226778A6F84}"/>
                  </a:ext>
                </a:extLst>
              </p:cNvPr>
              <p:cNvSpPr>
                <a:spLocks noChangeArrowheads="1"/>
              </p:cNvSpPr>
              <p:nvPr/>
            </p:nvSpPr>
            <p:spPr bwMode="auto">
              <a:xfrm>
                <a:off x="1984" y="2721"/>
                <a:ext cx="751"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3" name="Rectangle 89">
                <a:extLst>
                  <a:ext uri="{FF2B5EF4-FFF2-40B4-BE49-F238E27FC236}">
                    <a16:creationId xmlns:a16="http://schemas.microsoft.com/office/drawing/2014/main" id="{18EC9BD6-E819-A64B-B807-0BEFBC09B323}"/>
                  </a:ext>
                </a:extLst>
              </p:cNvPr>
              <p:cNvSpPr>
                <a:spLocks noChangeArrowheads="1"/>
              </p:cNvSpPr>
              <p:nvPr/>
            </p:nvSpPr>
            <p:spPr bwMode="auto">
              <a:xfrm>
                <a:off x="2044" y="274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54" name="Group 90">
              <a:extLst>
                <a:ext uri="{FF2B5EF4-FFF2-40B4-BE49-F238E27FC236}">
                  <a16:creationId xmlns:a16="http://schemas.microsoft.com/office/drawing/2014/main" id="{5C1790E8-9E6B-C14D-8E52-4093A8FD34FE}"/>
                </a:ext>
              </a:extLst>
            </p:cNvPr>
            <p:cNvGrpSpPr>
              <a:grpSpLocks/>
            </p:cNvGrpSpPr>
            <p:nvPr/>
          </p:nvGrpSpPr>
          <p:grpSpPr bwMode="auto">
            <a:xfrm>
              <a:off x="3480" y="3041"/>
              <a:ext cx="753" cy="641"/>
              <a:chOff x="3480" y="3041"/>
              <a:chExt cx="753" cy="641"/>
            </a:xfrm>
          </p:grpSpPr>
          <p:sp>
            <p:nvSpPr>
              <p:cNvPr id="676955" name="Rectangle 91">
                <a:extLst>
                  <a:ext uri="{FF2B5EF4-FFF2-40B4-BE49-F238E27FC236}">
                    <a16:creationId xmlns:a16="http://schemas.microsoft.com/office/drawing/2014/main" id="{12795990-E1B8-3645-AEDD-73747522875D}"/>
                  </a:ext>
                </a:extLst>
              </p:cNvPr>
              <p:cNvSpPr>
                <a:spLocks noChangeArrowheads="1"/>
              </p:cNvSpPr>
              <p:nvPr/>
            </p:nvSpPr>
            <p:spPr bwMode="auto">
              <a:xfrm>
                <a:off x="3480" y="3197"/>
                <a:ext cx="753"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6" name="Rectangle 92">
                <a:extLst>
                  <a:ext uri="{FF2B5EF4-FFF2-40B4-BE49-F238E27FC236}">
                    <a16:creationId xmlns:a16="http://schemas.microsoft.com/office/drawing/2014/main" id="{AFB02831-DDC6-3148-93DD-BD50E2D8B89F}"/>
                  </a:ext>
                </a:extLst>
              </p:cNvPr>
              <p:cNvSpPr>
                <a:spLocks noChangeArrowheads="1"/>
              </p:cNvSpPr>
              <p:nvPr/>
            </p:nvSpPr>
            <p:spPr bwMode="auto">
              <a:xfrm>
                <a:off x="3677" y="3313"/>
                <a:ext cx="36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Chips &amp;</a:t>
                </a:r>
                <a:endParaRPr lang="en-US" altLang="en-CN" sz="2400" b="1">
                  <a:solidFill>
                    <a:srgbClr val="000000"/>
                  </a:solidFill>
                  <a:latin typeface="Arial" panose="020B0604020202020204" pitchFamily="34" charset="0"/>
                </a:endParaRPr>
              </a:p>
            </p:txBody>
          </p:sp>
          <p:sp>
            <p:nvSpPr>
              <p:cNvPr id="676957" name="Rectangle 93">
                <a:extLst>
                  <a:ext uri="{FF2B5EF4-FFF2-40B4-BE49-F238E27FC236}">
                    <a16:creationId xmlns:a16="http://schemas.microsoft.com/office/drawing/2014/main" id="{28E9725F-0135-764E-9A22-41633E1ACA13}"/>
                  </a:ext>
                </a:extLst>
              </p:cNvPr>
              <p:cNvSpPr>
                <a:spLocks noChangeArrowheads="1"/>
              </p:cNvSpPr>
              <p:nvPr/>
            </p:nvSpPr>
            <p:spPr bwMode="auto">
              <a:xfrm>
                <a:off x="3588" y="3444"/>
                <a:ext cx="55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Logic Gates</a:t>
                </a:r>
                <a:endParaRPr lang="en-US" altLang="en-CN" sz="2400" b="1">
                  <a:solidFill>
                    <a:srgbClr val="000000"/>
                  </a:solidFill>
                  <a:latin typeface="Arial" panose="020B0604020202020204" pitchFamily="34" charset="0"/>
                </a:endParaRPr>
              </a:p>
            </p:txBody>
          </p:sp>
          <p:sp>
            <p:nvSpPr>
              <p:cNvPr id="676958" name="Rectangle 94">
                <a:extLst>
                  <a:ext uri="{FF2B5EF4-FFF2-40B4-BE49-F238E27FC236}">
                    <a16:creationId xmlns:a16="http://schemas.microsoft.com/office/drawing/2014/main" id="{D59F8299-4442-9A4F-8710-3694CE7C75B7}"/>
                  </a:ext>
                </a:extLst>
              </p:cNvPr>
              <p:cNvSpPr>
                <a:spLocks noChangeArrowheads="1"/>
              </p:cNvSpPr>
              <p:nvPr/>
            </p:nvSpPr>
            <p:spPr bwMode="auto">
              <a:xfrm>
                <a:off x="3480" y="3041"/>
                <a:ext cx="753"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9" name="Rectangle 95">
                <a:extLst>
                  <a:ext uri="{FF2B5EF4-FFF2-40B4-BE49-F238E27FC236}">
                    <a16:creationId xmlns:a16="http://schemas.microsoft.com/office/drawing/2014/main" id="{61BC78A3-3DE2-784C-B72A-620D020B0A18}"/>
                  </a:ext>
                </a:extLst>
              </p:cNvPr>
              <p:cNvSpPr>
                <a:spLocks noChangeArrowheads="1"/>
              </p:cNvSpPr>
              <p:nvPr/>
            </p:nvSpPr>
            <p:spPr bwMode="auto">
              <a:xfrm>
                <a:off x="3540" y="306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60" name="Group 96">
              <a:extLst>
                <a:ext uri="{FF2B5EF4-FFF2-40B4-BE49-F238E27FC236}">
                  <a16:creationId xmlns:a16="http://schemas.microsoft.com/office/drawing/2014/main" id="{27EC5E97-2D0E-1F4A-BAF3-EFC480300751}"/>
                </a:ext>
              </a:extLst>
            </p:cNvPr>
            <p:cNvGrpSpPr>
              <a:grpSpLocks/>
            </p:cNvGrpSpPr>
            <p:nvPr/>
          </p:nvGrpSpPr>
          <p:grpSpPr bwMode="auto">
            <a:xfrm>
              <a:off x="163" y="634"/>
              <a:ext cx="1589" cy="503"/>
              <a:chOff x="163" y="634"/>
              <a:chExt cx="1589" cy="503"/>
            </a:xfrm>
          </p:grpSpPr>
          <p:sp>
            <p:nvSpPr>
              <p:cNvPr id="676961" name="Freeform 97">
                <a:extLst>
                  <a:ext uri="{FF2B5EF4-FFF2-40B4-BE49-F238E27FC236}">
                    <a16:creationId xmlns:a16="http://schemas.microsoft.com/office/drawing/2014/main" id="{41AF5BCF-775A-2C40-A736-88F0063DD900}"/>
                  </a:ext>
                </a:extLst>
              </p:cNvPr>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2" name="Freeform 98">
                <a:extLst>
                  <a:ext uri="{FF2B5EF4-FFF2-40B4-BE49-F238E27FC236}">
                    <a16:creationId xmlns:a16="http://schemas.microsoft.com/office/drawing/2014/main" id="{35AC1EC9-9347-2143-98BE-2A417FE447CD}"/>
                  </a:ext>
                </a:extLst>
              </p:cNvPr>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3" name="Freeform 99">
                <a:extLst>
                  <a:ext uri="{FF2B5EF4-FFF2-40B4-BE49-F238E27FC236}">
                    <a16:creationId xmlns:a16="http://schemas.microsoft.com/office/drawing/2014/main" id="{C84A25F7-D5E0-6C4E-B1BC-4256DCF12E43}"/>
                  </a:ext>
                </a:extLst>
              </p:cNvPr>
              <p:cNvSpPr>
                <a:spLocks/>
              </p:cNvSpPr>
              <p:nvPr/>
            </p:nvSpPr>
            <p:spPr bwMode="auto">
              <a:xfrm>
                <a:off x="163" y="634"/>
                <a:ext cx="748" cy="445"/>
              </a:xfrm>
              <a:custGeom>
                <a:avLst/>
                <a:gdLst>
                  <a:gd name="T0" fmla="*/ 67 w 748"/>
                  <a:gd name="T1" fmla="*/ 192 h 445"/>
                  <a:gd name="T2" fmla="*/ 5 w 748"/>
                  <a:gd name="T3" fmla="*/ 210 h 445"/>
                  <a:gd name="T4" fmla="*/ 77 w 748"/>
                  <a:gd name="T5" fmla="*/ 235 h 445"/>
                  <a:gd name="T6" fmla="*/ 18 w 748"/>
                  <a:gd name="T7" fmla="*/ 289 h 445"/>
                  <a:gd name="T8" fmla="*/ 97 w 748"/>
                  <a:gd name="T9" fmla="*/ 314 h 445"/>
                  <a:gd name="T10" fmla="*/ 53 w 748"/>
                  <a:gd name="T11" fmla="*/ 366 h 445"/>
                  <a:gd name="T12" fmla="*/ 152 w 748"/>
                  <a:gd name="T13" fmla="*/ 376 h 445"/>
                  <a:gd name="T14" fmla="*/ 167 w 748"/>
                  <a:gd name="T15" fmla="*/ 437 h 445"/>
                  <a:gd name="T16" fmla="*/ 252 w 748"/>
                  <a:gd name="T17" fmla="*/ 414 h 445"/>
                  <a:gd name="T18" fmla="*/ 316 w 748"/>
                  <a:gd name="T19" fmla="*/ 445 h 445"/>
                  <a:gd name="T20" fmla="*/ 363 w 748"/>
                  <a:gd name="T21" fmla="*/ 415 h 445"/>
                  <a:gd name="T22" fmla="*/ 413 w 748"/>
                  <a:gd name="T23" fmla="*/ 445 h 445"/>
                  <a:gd name="T24" fmla="*/ 458 w 748"/>
                  <a:gd name="T25" fmla="*/ 409 h 445"/>
                  <a:gd name="T26" fmla="*/ 523 w 748"/>
                  <a:gd name="T27" fmla="*/ 434 h 445"/>
                  <a:gd name="T28" fmla="*/ 582 w 748"/>
                  <a:gd name="T29" fmla="*/ 386 h 445"/>
                  <a:gd name="T30" fmla="*/ 689 w 748"/>
                  <a:gd name="T31" fmla="*/ 401 h 445"/>
                  <a:gd name="T32" fmla="*/ 662 w 748"/>
                  <a:gd name="T33" fmla="*/ 345 h 445"/>
                  <a:gd name="T34" fmla="*/ 735 w 748"/>
                  <a:gd name="T35" fmla="*/ 338 h 445"/>
                  <a:gd name="T36" fmla="*/ 685 w 748"/>
                  <a:gd name="T37" fmla="*/ 274 h 445"/>
                  <a:gd name="T38" fmla="*/ 748 w 748"/>
                  <a:gd name="T39" fmla="*/ 240 h 445"/>
                  <a:gd name="T40" fmla="*/ 667 w 748"/>
                  <a:gd name="T41" fmla="*/ 200 h 445"/>
                  <a:gd name="T42" fmla="*/ 712 w 748"/>
                  <a:gd name="T43" fmla="*/ 144 h 445"/>
                  <a:gd name="T44" fmla="*/ 627 w 748"/>
                  <a:gd name="T45" fmla="*/ 141 h 445"/>
                  <a:gd name="T46" fmla="*/ 662 w 748"/>
                  <a:gd name="T47" fmla="*/ 77 h 445"/>
                  <a:gd name="T48" fmla="*/ 556 w 748"/>
                  <a:gd name="T49" fmla="*/ 85 h 445"/>
                  <a:gd name="T50" fmla="*/ 549 w 748"/>
                  <a:gd name="T51" fmla="*/ 19 h 445"/>
                  <a:gd name="T52" fmla="*/ 441 w 748"/>
                  <a:gd name="T53" fmla="*/ 49 h 445"/>
                  <a:gd name="T54" fmla="*/ 402 w 748"/>
                  <a:gd name="T55" fmla="*/ 0 h 445"/>
                  <a:gd name="T56" fmla="*/ 333 w 748"/>
                  <a:gd name="T57" fmla="*/ 44 h 445"/>
                  <a:gd name="T58" fmla="*/ 267 w 748"/>
                  <a:gd name="T59" fmla="*/ 0 h 445"/>
                  <a:gd name="T60" fmla="*/ 226 w 748"/>
                  <a:gd name="T61" fmla="*/ 67 h 445"/>
                  <a:gd name="T62" fmla="*/ 152 w 748"/>
                  <a:gd name="T63" fmla="*/ 31 h 445"/>
                  <a:gd name="T64" fmla="*/ 155 w 748"/>
                  <a:gd name="T65" fmla="*/ 90 h 445"/>
                  <a:gd name="T66" fmla="*/ 62 w 748"/>
                  <a:gd name="T67" fmla="*/ 72 h 445"/>
                  <a:gd name="T68" fmla="*/ 85 w 748"/>
                  <a:gd name="T69" fmla="*/ 133 h 445"/>
                  <a:gd name="T70" fmla="*/ 0 w 748"/>
                  <a:gd name="T71" fmla="*/ 129 h 445"/>
                  <a:gd name="T72" fmla="*/ 67 w 748"/>
                  <a:gd name="T73"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5">
                    <a:moveTo>
                      <a:pt x="67" y="192"/>
                    </a:moveTo>
                    <a:lnTo>
                      <a:pt x="5" y="210"/>
                    </a:lnTo>
                    <a:lnTo>
                      <a:pt x="77" y="235"/>
                    </a:lnTo>
                    <a:lnTo>
                      <a:pt x="18" y="289"/>
                    </a:lnTo>
                    <a:lnTo>
                      <a:pt x="97" y="314"/>
                    </a:lnTo>
                    <a:lnTo>
                      <a:pt x="53" y="366"/>
                    </a:lnTo>
                    <a:lnTo>
                      <a:pt x="152" y="376"/>
                    </a:lnTo>
                    <a:lnTo>
                      <a:pt x="167" y="437"/>
                    </a:lnTo>
                    <a:lnTo>
                      <a:pt x="252" y="414"/>
                    </a:lnTo>
                    <a:lnTo>
                      <a:pt x="316" y="445"/>
                    </a:lnTo>
                    <a:lnTo>
                      <a:pt x="363" y="415"/>
                    </a:lnTo>
                    <a:lnTo>
                      <a:pt x="413" y="445"/>
                    </a:lnTo>
                    <a:lnTo>
                      <a:pt x="458" y="409"/>
                    </a:lnTo>
                    <a:lnTo>
                      <a:pt x="523" y="434"/>
                    </a:lnTo>
                    <a:lnTo>
                      <a:pt x="582" y="386"/>
                    </a:lnTo>
                    <a:lnTo>
                      <a:pt x="689" y="401"/>
                    </a:lnTo>
                    <a:lnTo>
                      <a:pt x="662" y="345"/>
                    </a:lnTo>
                    <a:lnTo>
                      <a:pt x="735" y="338"/>
                    </a:lnTo>
                    <a:lnTo>
                      <a:pt x="685" y="274"/>
                    </a:lnTo>
                    <a:lnTo>
                      <a:pt x="748" y="240"/>
                    </a:lnTo>
                    <a:lnTo>
                      <a:pt x="667" y="200"/>
                    </a:lnTo>
                    <a:lnTo>
                      <a:pt x="712" y="144"/>
                    </a:lnTo>
                    <a:lnTo>
                      <a:pt x="627" y="141"/>
                    </a:lnTo>
                    <a:lnTo>
                      <a:pt x="662" y="77"/>
                    </a:lnTo>
                    <a:lnTo>
                      <a:pt x="556" y="85"/>
                    </a:lnTo>
                    <a:lnTo>
                      <a:pt x="549" y="19"/>
                    </a:lnTo>
                    <a:lnTo>
                      <a:pt x="441" y="49"/>
                    </a:lnTo>
                    <a:lnTo>
                      <a:pt x="402" y="0"/>
                    </a:lnTo>
                    <a:lnTo>
                      <a:pt x="333" y="44"/>
                    </a:lnTo>
                    <a:lnTo>
                      <a:pt x="267" y="0"/>
                    </a:lnTo>
                    <a:lnTo>
                      <a:pt x="226" y="67"/>
                    </a:lnTo>
                    <a:lnTo>
                      <a:pt x="152" y="31"/>
                    </a:lnTo>
                    <a:lnTo>
                      <a:pt x="155" y="90"/>
                    </a:lnTo>
                    <a:lnTo>
                      <a:pt x="62" y="72"/>
                    </a:lnTo>
                    <a:lnTo>
                      <a:pt x="85" y="133"/>
                    </a:lnTo>
                    <a:lnTo>
                      <a:pt x="0" y="129"/>
                    </a:lnTo>
                    <a:lnTo>
                      <a:pt x="67" y="192"/>
                    </a:lnTo>
                    <a:close/>
                  </a:path>
                </a:pathLst>
              </a:custGeom>
              <a:solidFill>
                <a:srgbClr val="FFFF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4" name="Rectangle 100">
                <a:extLst>
                  <a:ext uri="{FF2B5EF4-FFF2-40B4-BE49-F238E27FC236}">
                    <a16:creationId xmlns:a16="http://schemas.microsoft.com/office/drawing/2014/main" id="{A82D1E8B-39CC-4041-AD0F-CE0BAFDC16A1}"/>
                  </a:ext>
                </a:extLst>
              </p:cNvPr>
              <p:cNvSpPr>
                <a:spLocks noChangeArrowheads="1"/>
              </p:cNvSpPr>
              <p:nvPr/>
            </p:nvSpPr>
            <p:spPr bwMode="auto">
              <a:xfrm>
                <a:off x="389" y="741"/>
                <a:ext cx="32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Human</a:t>
                </a:r>
                <a:endParaRPr lang="en-US" altLang="en-CN" sz="2400" b="1">
                  <a:solidFill>
                    <a:srgbClr val="000000"/>
                  </a:solidFill>
                  <a:latin typeface="Arial" panose="020B0604020202020204" pitchFamily="34" charset="0"/>
                </a:endParaRPr>
              </a:p>
            </p:txBody>
          </p:sp>
          <p:sp>
            <p:nvSpPr>
              <p:cNvPr id="676965" name="Rectangle 101">
                <a:extLst>
                  <a:ext uri="{FF2B5EF4-FFF2-40B4-BE49-F238E27FC236}">
                    <a16:creationId xmlns:a16="http://schemas.microsoft.com/office/drawing/2014/main" id="{E9529FAC-0B1A-8C4D-94D6-327DDA0E9864}"/>
                  </a:ext>
                </a:extLst>
              </p:cNvPr>
              <p:cNvSpPr>
                <a:spLocks noChangeArrowheads="1"/>
              </p:cNvSpPr>
              <p:nvPr/>
            </p:nvSpPr>
            <p:spPr bwMode="auto">
              <a:xfrm>
                <a:off x="363" y="856"/>
                <a:ext cx="39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Thought</a:t>
                </a:r>
                <a:endParaRPr lang="en-US" altLang="en-CN" sz="2400" b="1">
                  <a:solidFill>
                    <a:srgbClr val="000000"/>
                  </a:solidFill>
                  <a:latin typeface="Arial" panose="020B0604020202020204" pitchFamily="34" charset="0"/>
                </a:endParaRPr>
              </a:p>
            </p:txBody>
          </p:sp>
          <p:sp>
            <p:nvSpPr>
              <p:cNvPr id="676966" name="Rectangle 102">
                <a:extLst>
                  <a:ext uri="{FF2B5EF4-FFF2-40B4-BE49-F238E27FC236}">
                    <a16:creationId xmlns:a16="http://schemas.microsoft.com/office/drawing/2014/main" id="{84DBAEB3-CE01-CB44-AC98-B933CF31DC4F}"/>
                  </a:ext>
                </a:extLst>
              </p:cNvPr>
              <p:cNvSpPr>
                <a:spLocks noChangeArrowheads="1"/>
              </p:cNvSpPr>
              <p:nvPr/>
            </p:nvSpPr>
            <p:spPr bwMode="auto">
              <a:xfrm>
                <a:off x="962" y="673"/>
                <a:ext cx="771"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7" name="Rectangle 103">
                <a:extLst>
                  <a:ext uri="{FF2B5EF4-FFF2-40B4-BE49-F238E27FC236}">
                    <a16:creationId xmlns:a16="http://schemas.microsoft.com/office/drawing/2014/main" id="{37997A5B-4CA0-084A-9508-B89BED0FFA4A}"/>
                  </a:ext>
                </a:extLst>
              </p:cNvPr>
              <p:cNvSpPr>
                <a:spLocks noChangeArrowheads="1"/>
              </p:cNvSpPr>
              <p:nvPr/>
            </p:nvSpPr>
            <p:spPr bwMode="auto">
              <a:xfrm>
                <a:off x="990" y="696"/>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Abstract design</a:t>
                </a:r>
                <a:endParaRPr lang="en-US" altLang="en-CN" sz="2400" b="1">
                  <a:solidFill>
                    <a:srgbClr val="000000"/>
                  </a:solidFill>
                  <a:latin typeface="Arial" panose="020B0604020202020204" pitchFamily="34" charset="0"/>
                </a:endParaRPr>
              </a:p>
            </p:txBody>
          </p:sp>
          <p:sp>
            <p:nvSpPr>
              <p:cNvPr id="676968" name="Freeform 104">
                <a:extLst>
                  <a:ext uri="{FF2B5EF4-FFF2-40B4-BE49-F238E27FC236}">
                    <a16:creationId xmlns:a16="http://schemas.microsoft.com/office/drawing/2014/main" id="{5C52E414-0D9D-0E40-A6F1-A06391B48370}"/>
                  </a:ext>
                </a:extLst>
              </p:cNvPr>
              <p:cNvSpPr>
                <a:spLocks/>
              </p:cNvSpPr>
              <p:nvPr/>
            </p:nvSpPr>
            <p:spPr bwMode="auto">
              <a:xfrm>
                <a:off x="942" y="936"/>
                <a:ext cx="578" cy="95"/>
              </a:xfrm>
              <a:custGeom>
                <a:avLst/>
                <a:gdLst>
                  <a:gd name="T0" fmla="*/ 0 w 578"/>
                  <a:gd name="T1" fmla="*/ 48 h 95"/>
                  <a:gd name="T2" fmla="*/ 4 w 578"/>
                  <a:gd name="T3" fmla="*/ 41 h 95"/>
                  <a:gd name="T4" fmla="*/ 13 w 578"/>
                  <a:gd name="T5" fmla="*/ 33 h 95"/>
                  <a:gd name="T6" fmla="*/ 28 w 578"/>
                  <a:gd name="T7" fmla="*/ 26 h 95"/>
                  <a:gd name="T8" fmla="*/ 51 w 578"/>
                  <a:gd name="T9" fmla="*/ 20 h 95"/>
                  <a:gd name="T10" fmla="*/ 77 w 578"/>
                  <a:gd name="T11" fmla="*/ 15 h 95"/>
                  <a:gd name="T12" fmla="*/ 108 w 578"/>
                  <a:gd name="T13" fmla="*/ 10 h 95"/>
                  <a:gd name="T14" fmla="*/ 144 w 578"/>
                  <a:gd name="T15" fmla="*/ 5 h 95"/>
                  <a:gd name="T16" fmla="*/ 183 w 578"/>
                  <a:gd name="T17" fmla="*/ 2 h 95"/>
                  <a:gd name="T18" fmla="*/ 226 w 578"/>
                  <a:gd name="T19" fmla="*/ 0 h 95"/>
                  <a:gd name="T20" fmla="*/ 268 w 578"/>
                  <a:gd name="T21" fmla="*/ 0 h 95"/>
                  <a:gd name="T22" fmla="*/ 311 w 578"/>
                  <a:gd name="T23" fmla="*/ 0 h 95"/>
                  <a:gd name="T24" fmla="*/ 353 w 578"/>
                  <a:gd name="T25" fmla="*/ 0 h 95"/>
                  <a:gd name="T26" fmla="*/ 395 w 578"/>
                  <a:gd name="T27" fmla="*/ 2 h 95"/>
                  <a:gd name="T28" fmla="*/ 435 w 578"/>
                  <a:gd name="T29" fmla="*/ 5 h 95"/>
                  <a:gd name="T30" fmla="*/ 469 w 578"/>
                  <a:gd name="T31" fmla="*/ 10 h 95"/>
                  <a:gd name="T32" fmla="*/ 502 w 578"/>
                  <a:gd name="T33" fmla="*/ 15 h 95"/>
                  <a:gd name="T34" fmla="*/ 528 w 578"/>
                  <a:gd name="T35" fmla="*/ 20 h 95"/>
                  <a:gd name="T36" fmla="*/ 551 w 578"/>
                  <a:gd name="T37" fmla="*/ 26 h 95"/>
                  <a:gd name="T38" fmla="*/ 565 w 578"/>
                  <a:gd name="T39" fmla="*/ 33 h 95"/>
                  <a:gd name="T40" fmla="*/ 575 w 578"/>
                  <a:gd name="T41" fmla="*/ 41 h 95"/>
                  <a:gd name="T42" fmla="*/ 578 w 578"/>
                  <a:gd name="T43" fmla="*/ 48 h 95"/>
                  <a:gd name="T44" fmla="*/ 575 w 578"/>
                  <a:gd name="T45" fmla="*/ 54 h 95"/>
                  <a:gd name="T46" fmla="*/ 565 w 578"/>
                  <a:gd name="T47" fmla="*/ 62 h 95"/>
                  <a:gd name="T48" fmla="*/ 551 w 578"/>
                  <a:gd name="T49" fmla="*/ 69 h 95"/>
                  <a:gd name="T50" fmla="*/ 528 w 578"/>
                  <a:gd name="T51" fmla="*/ 76 h 95"/>
                  <a:gd name="T52" fmla="*/ 502 w 578"/>
                  <a:gd name="T53" fmla="*/ 81 h 95"/>
                  <a:gd name="T54" fmla="*/ 469 w 578"/>
                  <a:gd name="T55" fmla="*/ 85 h 95"/>
                  <a:gd name="T56" fmla="*/ 435 w 578"/>
                  <a:gd name="T57" fmla="*/ 90 h 95"/>
                  <a:gd name="T58" fmla="*/ 395 w 578"/>
                  <a:gd name="T59" fmla="*/ 92 h 95"/>
                  <a:gd name="T60" fmla="*/ 353 w 578"/>
                  <a:gd name="T61" fmla="*/ 95 h 95"/>
                  <a:gd name="T62" fmla="*/ 311 w 578"/>
                  <a:gd name="T63" fmla="*/ 95 h 95"/>
                  <a:gd name="T64" fmla="*/ 268 w 578"/>
                  <a:gd name="T65" fmla="*/ 95 h 95"/>
                  <a:gd name="T66" fmla="*/ 226 w 578"/>
                  <a:gd name="T67" fmla="*/ 95 h 95"/>
                  <a:gd name="T68" fmla="*/ 183 w 578"/>
                  <a:gd name="T69" fmla="*/ 92 h 95"/>
                  <a:gd name="T70" fmla="*/ 144 w 578"/>
                  <a:gd name="T71" fmla="*/ 90 h 95"/>
                  <a:gd name="T72" fmla="*/ 108 w 578"/>
                  <a:gd name="T73" fmla="*/ 85 h 95"/>
                  <a:gd name="T74" fmla="*/ 77 w 578"/>
                  <a:gd name="T75" fmla="*/ 81 h 95"/>
                  <a:gd name="T76" fmla="*/ 51 w 578"/>
                  <a:gd name="T77" fmla="*/ 76 h 95"/>
                  <a:gd name="T78" fmla="*/ 28 w 578"/>
                  <a:gd name="T79" fmla="*/ 69 h 95"/>
                  <a:gd name="T80" fmla="*/ 13 w 578"/>
                  <a:gd name="T81" fmla="*/ 62 h 95"/>
                  <a:gd name="T82" fmla="*/ 4 w 578"/>
                  <a:gd name="T83" fmla="*/ 54 h 95"/>
                  <a:gd name="T84" fmla="*/ 0 w 578"/>
                  <a:gd name="T85"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8" h="95">
                    <a:moveTo>
                      <a:pt x="0" y="48"/>
                    </a:moveTo>
                    <a:lnTo>
                      <a:pt x="4" y="41"/>
                    </a:lnTo>
                    <a:lnTo>
                      <a:pt x="13" y="33"/>
                    </a:lnTo>
                    <a:lnTo>
                      <a:pt x="28" y="26"/>
                    </a:lnTo>
                    <a:lnTo>
                      <a:pt x="51" y="20"/>
                    </a:lnTo>
                    <a:lnTo>
                      <a:pt x="77" y="15"/>
                    </a:lnTo>
                    <a:lnTo>
                      <a:pt x="108" y="10"/>
                    </a:lnTo>
                    <a:lnTo>
                      <a:pt x="144" y="5"/>
                    </a:lnTo>
                    <a:lnTo>
                      <a:pt x="183" y="2"/>
                    </a:lnTo>
                    <a:lnTo>
                      <a:pt x="226" y="0"/>
                    </a:lnTo>
                    <a:lnTo>
                      <a:pt x="268" y="0"/>
                    </a:lnTo>
                    <a:lnTo>
                      <a:pt x="311" y="0"/>
                    </a:lnTo>
                    <a:lnTo>
                      <a:pt x="353" y="0"/>
                    </a:lnTo>
                    <a:lnTo>
                      <a:pt x="395" y="2"/>
                    </a:lnTo>
                    <a:lnTo>
                      <a:pt x="435" y="5"/>
                    </a:lnTo>
                    <a:lnTo>
                      <a:pt x="469" y="10"/>
                    </a:lnTo>
                    <a:lnTo>
                      <a:pt x="502" y="15"/>
                    </a:lnTo>
                    <a:lnTo>
                      <a:pt x="528" y="20"/>
                    </a:lnTo>
                    <a:lnTo>
                      <a:pt x="551" y="26"/>
                    </a:lnTo>
                    <a:lnTo>
                      <a:pt x="565" y="33"/>
                    </a:lnTo>
                    <a:lnTo>
                      <a:pt x="575" y="41"/>
                    </a:lnTo>
                    <a:lnTo>
                      <a:pt x="578" y="48"/>
                    </a:lnTo>
                    <a:lnTo>
                      <a:pt x="575" y="54"/>
                    </a:lnTo>
                    <a:lnTo>
                      <a:pt x="565" y="62"/>
                    </a:lnTo>
                    <a:lnTo>
                      <a:pt x="551" y="69"/>
                    </a:lnTo>
                    <a:lnTo>
                      <a:pt x="528" y="76"/>
                    </a:lnTo>
                    <a:lnTo>
                      <a:pt x="502" y="81"/>
                    </a:lnTo>
                    <a:lnTo>
                      <a:pt x="469" y="85"/>
                    </a:lnTo>
                    <a:lnTo>
                      <a:pt x="435" y="90"/>
                    </a:lnTo>
                    <a:lnTo>
                      <a:pt x="395" y="92"/>
                    </a:lnTo>
                    <a:lnTo>
                      <a:pt x="353" y="95"/>
                    </a:lnTo>
                    <a:lnTo>
                      <a:pt x="311" y="95"/>
                    </a:lnTo>
                    <a:lnTo>
                      <a:pt x="268" y="95"/>
                    </a:lnTo>
                    <a:lnTo>
                      <a:pt x="226" y="95"/>
                    </a:lnTo>
                    <a:lnTo>
                      <a:pt x="183" y="92"/>
                    </a:lnTo>
                    <a:lnTo>
                      <a:pt x="144" y="90"/>
                    </a:lnTo>
                    <a:lnTo>
                      <a:pt x="108" y="85"/>
                    </a:lnTo>
                    <a:lnTo>
                      <a:pt x="77" y="81"/>
                    </a:lnTo>
                    <a:lnTo>
                      <a:pt x="51" y="76"/>
                    </a:lnTo>
                    <a:lnTo>
                      <a:pt x="28" y="69"/>
                    </a:lnTo>
                    <a:lnTo>
                      <a:pt x="13" y="62"/>
                    </a:lnTo>
                    <a:lnTo>
                      <a:pt x="4" y="54"/>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9" name="Rectangle 105">
                <a:extLst>
                  <a:ext uri="{FF2B5EF4-FFF2-40B4-BE49-F238E27FC236}">
                    <a16:creationId xmlns:a16="http://schemas.microsoft.com/office/drawing/2014/main" id="{5C60E3CF-C2B6-F74E-BE69-32D378E0A44B}"/>
                  </a:ext>
                </a:extLst>
              </p:cNvPr>
              <p:cNvSpPr>
                <a:spLocks noChangeArrowheads="1"/>
              </p:cNvSpPr>
              <p:nvPr/>
            </p:nvSpPr>
            <p:spPr bwMode="auto">
              <a:xfrm>
                <a:off x="1009" y="941"/>
                <a:ext cx="47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9, 12</a:t>
                </a:r>
                <a:endParaRPr lang="en-US" altLang="en-CN" sz="2400" b="1">
                  <a:solidFill>
                    <a:srgbClr val="000000"/>
                  </a:solidFill>
                  <a:latin typeface="Arial" panose="020B0604020202020204" pitchFamily="34" charset="0"/>
                </a:endParaRPr>
              </a:p>
            </p:txBody>
          </p:sp>
          <p:sp>
            <p:nvSpPr>
              <p:cNvPr id="676970" name="Line 106">
                <a:extLst>
                  <a:ext uri="{FF2B5EF4-FFF2-40B4-BE49-F238E27FC236}">
                    <a16:creationId xmlns:a16="http://schemas.microsoft.com/office/drawing/2014/main" id="{C029E2F1-C711-E44E-8520-7B2860D0B91E}"/>
                  </a:ext>
                </a:extLst>
              </p:cNvPr>
              <p:cNvSpPr>
                <a:spLocks noChangeShapeType="1"/>
              </p:cNvSpPr>
              <p:nvPr/>
            </p:nvSpPr>
            <p:spPr bwMode="auto">
              <a:xfrm>
                <a:off x="980" y="855"/>
                <a:ext cx="73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71" name="Freeform 107">
                <a:extLst>
                  <a:ext uri="{FF2B5EF4-FFF2-40B4-BE49-F238E27FC236}">
                    <a16:creationId xmlns:a16="http://schemas.microsoft.com/office/drawing/2014/main" id="{83CAD0F1-7F54-4145-BB02-95E9C8A5C983}"/>
                  </a:ext>
                </a:extLst>
              </p:cNvPr>
              <p:cNvSpPr>
                <a:spLocks/>
              </p:cNvSpPr>
              <p:nvPr/>
            </p:nvSpPr>
            <p:spPr bwMode="auto">
              <a:xfrm>
                <a:off x="1705" y="832"/>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sp>
        <p:nvSpPr>
          <p:cNvPr id="676972" name="AutoShape 108">
            <a:extLst>
              <a:ext uri="{FF2B5EF4-FFF2-40B4-BE49-F238E27FC236}">
                <a16:creationId xmlns:a16="http://schemas.microsoft.com/office/drawing/2014/main" id="{96FBC7EE-261E-AB46-B652-4C3F2C2935F3}"/>
              </a:ext>
            </a:extLst>
          </p:cNvPr>
          <p:cNvSpPr>
            <a:spLocks noChangeArrowheads="1"/>
          </p:cNvSpPr>
          <p:nvPr/>
        </p:nvSpPr>
        <p:spPr bwMode="auto">
          <a:xfrm rot="19068677">
            <a:off x="5664200" y="765175"/>
            <a:ext cx="381000" cy="762000"/>
          </a:xfrm>
          <a:prstGeom prst="downArrow">
            <a:avLst>
              <a:gd name="adj1" fmla="val 50000"/>
              <a:gd name="adj2" fmla="val 50000"/>
            </a:avLst>
          </a:prstGeom>
          <a:solidFill>
            <a:srgbClr val="FC012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Tree>
    <p:extLst>
      <p:ext uri="{BB962C8B-B14F-4D97-AF65-F5344CB8AC3E}">
        <p14:creationId xmlns:p14="http://schemas.microsoft.com/office/powerpoint/2010/main" val="423928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D2F3DC6A-1F8F-E349-9DC9-379BC8A299DA}"/>
              </a:ext>
            </a:extLst>
          </p:cNvPr>
          <p:cNvSpPr>
            <a:spLocks noGrp="1" noChangeArrowheads="1"/>
          </p:cNvSpPr>
          <p:nvPr>
            <p:ph type="title"/>
          </p:nvPr>
        </p:nvSpPr>
        <p:spPr/>
        <p:txBody>
          <a:bodyPr/>
          <a:lstStyle/>
          <a:p>
            <a:r>
              <a:rPr lang="en-US" altLang="en-CN"/>
              <a:t>JackTokenizer:</a:t>
            </a:r>
            <a:r>
              <a:rPr lang="en-US" altLang="en-CN" sz="2000"/>
              <a:t> </a:t>
            </a:r>
            <a:r>
              <a:rPr lang="en-US" altLang="en-CN" sz="1800"/>
              <a:t>a tokenizer for the Jack language (proposed implementation)</a:t>
            </a:r>
          </a:p>
        </p:txBody>
      </p:sp>
      <p:pic>
        <p:nvPicPr>
          <p:cNvPr id="722948" name="Picture 4">
            <a:extLst>
              <a:ext uri="{FF2B5EF4-FFF2-40B4-BE49-F238E27FC236}">
                <a16:creationId xmlns:a16="http://schemas.microsoft.com/office/drawing/2014/main" id="{BD209F5D-8E20-8B4B-BBF5-938717C4298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2600" y="762000"/>
            <a:ext cx="7924800" cy="57213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737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a:extLst>
              <a:ext uri="{FF2B5EF4-FFF2-40B4-BE49-F238E27FC236}">
                <a16:creationId xmlns:a16="http://schemas.microsoft.com/office/drawing/2014/main" id="{E6035EF9-1A2E-C44F-98C6-C4C03D8FBF8E}"/>
              </a:ext>
            </a:extLst>
          </p:cNvPr>
          <p:cNvSpPr>
            <a:spLocks noGrp="1" noChangeArrowheads="1"/>
          </p:cNvSpPr>
          <p:nvPr>
            <p:ph type="title"/>
          </p:nvPr>
        </p:nvSpPr>
        <p:spPr/>
        <p:txBody>
          <a:bodyPr/>
          <a:lstStyle/>
          <a:p>
            <a:r>
              <a:rPr lang="en-US" altLang="en-CN"/>
              <a:t>JackTokenizer (cont.)</a:t>
            </a:r>
          </a:p>
        </p:txBody>
      </p:sp>
      <p:pic>
        <p:nvPicPr>
          <p:cNvPr id="724996" name="Picture 4">
            <a:extLst>
              <a:ext uri="{FF2B5EF4-FFF2-40B4-BE49-F238E27FC236}">
                <a16:creationId xmlns:a16="http://schemas.microsoft.com/office/drawing/2014/main" id="{9008F403-9515-9246-B0BC-70996E3FA4E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2600" y="914401"/>
            <a:ext cx="8686800" cy="382746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996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id="{5C540DB7-4739-D84A-A192-B76398D42012}"/>
              </a:ext>
            </a:extLst>
          </p:cNvPr>
          <p:cNvSpPr>
            <a:spLocks noGrp="1" noChangeArrowheads="1"/>
          </p:cNvSpPr>
          <p:nvPr>
            <p:ph type="title"/>
          </p:nvPr>
        </p:nvSpPr>
        <p:spPr/>
        <p:txBody>
          <a:bodyPr/>
          <a:lstStyle/>
          <a:p>
            <a:r>
              <a:rPr lang="en-US" altLang="en-CN"/>
              <a:t>CompilationEngine: a recursive top-down parser for Jack</a:t>
            </a:r>
          </a:p>
        </p:txBody>
      </p:sp>
      <p:sp>
        <p:nvSpPr>
          <p:cNvPr id="733187" name="Rectangle 3">
            <a:extLst>
              <a:ext uri="{FF2B5EF4-FFF2-40B4-BE49-F238E27FC236}">
                <a16:creationId xmlns:a16="http://schemas.microsoft.com/office/drawing/2014/main" id="{C688EF32-9B25-1641-9D50-37BE9B22444C}"/>
              </a:ext>
            </a:extLst>
          </p:cNvPr>
          <p:cNvSpPr>
            <a:spLocks noGrp="1" noChangeArrowheads="1"/>
          </p:cNvSpPr>
          <p:nvPr>
            <p:ph type="body" idx="1"/>
          </p:nvPr>
        </p:nvSpPr>
        <p:spPr/>
        <p:txBody>
          <a:bodyPr/>
          <a:lstStyle/>
          <a:p>
            <a:pPr>
              <a:lnSpc>
                <a:spcPct val="90000"/>
              </a:lnSpc>
              <a:buFont typeface="Wingdings" pitchFamily="2" charset="2"/>
              <a:buNone/>
            </a:pPr>
            <a:r>
              <a:rPr lang="en-US" altLang="en-CN" b="1">
                <a:latin typeface="Times New Roman" panose="02020603050405020304" pitchFamily="18" charset="0"/>
              </a:rPr>
              <a:t>The CompilationEngine</a:t>
            </a:r>
            <a:r>
              <a:rPr lang="en-US" altLang="en-CN">
                <a:latin typeface="Times New Roman" panose="02020603050405020304" pitchFamily="18" charset="0"/>
              </a:rPr>
              <a:t> effects the actual compilation output.</a:t>
            </a:r>
          </a:p>
          <a:p>
            <a:pPr>
              <a:lnSpc>
                <a:spcPct val="90000"/>
              </a:lnSpc>
              <a:buFont typeface="Wingdings" pitchFamily="2" charset="2"/>
              <a:buNone/>
            </a:pPr>
            <a:r>
              <a:rPr lang="en-US" altLang="en-CN">
                <a:latin typeface="Times New Roman" panose="02020603050405020304" pitchFamily="18" charset="0"/>
              </a:rPr>
              <a:t>It gets its input from a </a:t>
            </a:r>
            <a:r>
              <a:rPr lang="en-US" altLang="en-CN">
                <a:latin typeface="Courier New" panose="02070309020205020404" pitchFamily="49" charset="0"/>
              </a:rPr>
              <a:t>JackTokenizer</a:t>
            </a:r>
            <a:r>
              <a:rPr lang="en-US" altLang="en-CN">
                <a:latin typeface="Times New Roman" panose="02020603050405020304" pitchFamily="18" charset="0"/>
              </a:rPr>
              <a:t> and emits its parsed structure into an output file/stream.</a:t>
            </a:r>
          </a:p>
          <a:p>
            <a:pPr>
              <a:lnSpc>
                <a:spcPct val="90000"/>
              </a:lnSpc>
              <a:buFont typeface="Wingdings" pitchFamily="2" charset="2"/>
              <a:buNone/>
            </a:pPr>
            <a:r>
              <a:rPr lang="en-US" altLang="en-CN">
                <a:latin typeface="Times New Roman" panose="02020603050405020304" pitchFamily="18" charset="0"/>
              </a:rPr>
              <a:t>The output is generated by a series of </a:t>
            </a:r>
            <a:r>
              <a:rPr lang="en-US" altLang="en-CN">
                <a:latin typeface="Courier New" panose="02070309020205020404" pitchFamily="49" charset="0"/>
              </a:rPr>
              <a:t>compilexxx()</a:t>
            </a:r>
            <a:r>
              <a:rPr lang="en-US" altLang="en-CN">
                <a:latin typeface="Times New Roman" panose="02020603050405020304" pitchFamily="18" charset="0"/>
              </a:rPr>
              <a:t> routines, one for every syntactic element </a:t>
            </a:r>
            <a:r>
              <a:rPr lang="en-US" altLang="en-CN">
                <a:latin typeface="Courier New" panose="02070309020205020404" pitchFamily="49" charset="0"/>
              </a:rPr>
              <a:t>xxx</a:t>
            </a:r>
            <a:r>
              <a:rPr lang="en-US" altLang="en-CN">
                <a:latin typeface="Times New Roman" panose="02020603050405020304" pitchFamily="18" charset="0"/>
              </a:rPr>
              <a:t> of the Jack grammar.</a:t>
            </a:r>
          </a:p>
          <a:p>
            <a:pPr>
              <a:lnSpc>
                <a:spcPct val="90000"/>
              </a:lnSpc>
              <a:buFont typeface="Wingdings" pitchFamily="2" charset="2"/>
              <a:buNone/>
            </a:pPr>
            <a:r>
              <a:rPr lang="en-US" altLang="en-CN">
                <a:latin typeface="Times New Roman" panose="02020603050405020304" pitchFamily="18" charset="0"/>
              </a:rPr>
              <a:t>The contract between these routines is that each </a:t>
            </a:r>
            <a:r>
              <a:rPr lang="en-US" altLang="en-CN">
                <a:latin typeface="Courier New" panose="02070309020205020404" pitchFamily="49" charset="0"/>
              </a:rPr>
              <a:t>compilexxx()</a:t>
            </a:r>
            <a:r>
              <a:rPr lang="en-US" altLang="en-CN">
                <a:latin typeface="Times New Roman" panose="02020603050405020304" pitchFamily="18" charset="0"/>
              </a:rPr>
              <a:t> routine should read the syntactic construct </a:t>
            </a:r>
            <a:r>
              <a:rPr lang="en-US" altLang="en-CN">
                <a:latin typeface="Courier New" panose="02070309020205020404" pitchFamily="49" charset="0"/>
              </a:rPr>
              <a:t>xxx</a:t>
            </a:r>
            <a:r>
              <a:rPr lang="en-US" altLang="en-CN">
                <a:latin typeface="Times New Roman" panose="02020603050405020304" pitchFamily="18" charset="0"/>
              </a:rPr>
              <a:t> from the input, </a:t>
            </a:r>
            <a:r>
              <a:rPr lang="en-US" altLang="en-CN">
                <a:latin typeface="Courier New" panose="02070309020205020404" pitchFamily="49" charset="0"/>
              </a:rPr>
              <a:t>advance()</a:t>
            </a:r>
            <a:r>
              <a:rPr lang="en-US" altLang="en-CN">
                <a:latin typeface="Times New Roman" panose="02020603050405020304" pitchFamily="18" charset="0"/>
              </a:rPr>
              <a:t> the tokenizer exactly beyond </a:t>
            </a:r>
            <a:r>
              <a:rPr lang="en-US" altLang="en-CN">
                <a:latin typeface="Courier New" panose="02070309020205020404" pitchFamily="49" charset="0"/>
              </a:rPr>
              <a:t>xxx</a:t>
            </a:r>
            <a:r>
              <a:rPr lang="en-US" altLang="en-CN">
                <a:latin typeface="Times New Roman" panose="02020603050405020304" pitchFamily="18" charset="0"/>
              </a:rPr>
              <a:t>, and output the parsing of </a:t>
            </a:r>
            <a:r>
              <a:rPr lang="en-US" altLang="en-CN">
                <a:latin typeface="Courier New" panose="02070309020205020404" pitchFamily="49" charset="0"/>
              </a:rPr>
              <a:t>xxx</a:t>
            </a:r>
            <a:r>
              <a:rPr lang="en-US" altLang="en-CN">
                <a:latin typeface="Times New Roman" panose="02020603050405020304" pitchFamily="18" charset="0"/>
              </a:rPr>
              <a:t>. </a:t>
            </a:r>
            <a:br>
              <a:rPr lang="en-US" altLang="en-CN">
                <a:latin typeface="Times New Roman" panose="02020603050405020304" pitchFamily="18" charset="0"/>
              </a:rPr>
            </a:br>
            <a:r>
              <a:rPr lang="en-US" altLang="en-CN">
                <a:latin typeface="Times New Roman" panose="02020603050405020304" pitchFamily="18" charset="0"/>
              </a:rPr>
              <a:t>Thus, </a:t>
            </a:r>
            <a:r>
              <a:rPr lang="en-US" altLang="en-CN">
                <a:latin typeface="Courier New" panose="02070309020205020404" pitchFamily="49" charset="0"/>
              </a:rPr>
              <a:t>compilexxx()</a:t>
            </a:r>
            <a:r>
              <a:rPr lang="en-US" altLang="en-CN">
                <a:latin typeface="Times New Roman" panose="02020603050405020304" pitchFamily="18" charset="0"/>
              </a:rPr>
              <a:t>may only be called if indeed </a:t>
            </a:r>
            <a:r>
              <a:rPr lang="en-US" altLang="en-CN">
                <a:latin typeface="Courier New" panose="02070309020205020404" pitchFamily="49" charset="0"/>
              </a:rPr>
              <a:t>xxx</a:t>
            </a:r>
            <a:r>
              <a:rPr lang="en-US" altLang="en-CN">
                <a:latin typeface="Times New Roman" panose="02020603050405020304" pitchFamily="18" charset="0"/>
              </a:rPr>
              <a:t> is the next syntactic element of the input.</a:t>
            </a:r>
          </a:p>
          <a:p>
            <a:pPr>
              <a:lnSpc>
                <a:spcPct val="90000"/>
              </a:lnSpc>
              <a:buFont typeface="Wingdings" pitchFamily="2" charset="2"/>
              <a:buNone/>
            </a:pPr>
            <a:r>
              <a:rPr lang="en-US" altLang="en-CN">
                <a:latin typeface="Times New Roman" panose="02020603050405020304" pitchFamily="18" charset="0"/>
              </a:rPr>
              <a:t>In the first version of the compiler, which we now build, this module emits a structured printout of the code, wrapped in XML tags (defined in the specs of project 10). In the final version of the compiler, this module generates executable VM code (defined in the specs of project 11).</a:t>
            </a:r>
          </a:p>
          <a:p>
            <a:pPr>
              <a:lnSpc>
                <a:spcPct val="90000"/>
              </a:lnSpc>
              <a:buFont typeface="Wingdings" pitchFamily="2" charset="2"/>
              <a:buNone/>
            </a:pPr>
            <a:r>
              <a:rPr lang="en-US" altLang="en-CN">
                <a:latin typeface="Times New Roman" panose="02020603050405020304" pitchFamily="18" charset="0"/>
              </a:rPr>
              <a:t>In both cases, the parsing logic and module API are exactly the same.</a:t>
            </a:r>
          </a:p>
        </p:txBody>
      </p:sp>
    </p:spTree>
    <p:extLst>
      <p:ext uri="{BB962C8B-B14F-4D97-AF65-F5344CB8AC3E}">
        <p14:creationId xmlns:p14="http://schemas.microsoft.com/office/powerpoint/2010/main" val="4026047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a:extLst>
              <a:ext uri="{FF2B5EF4-FFF2-40B4-BE49-F238E27FC236}">
                <a16:creationId xmlns:a16="http://schemas.microsoft.com/office/drawing/2014/main" id="{230CB684-BF84-F44C-8F36-48B764FEAAF6}"/>
              </a:ext>
            </a:extLst>
          </p:cNvPr>
          <p:cNvSpPr>
            <a:spLocks noGrp="1" noChangeArrowheads="1"/>
          </p:cNvSpPr>
          <p:nvPr>
            <p:ph type="title"/>
          </p:nvPr>
        </p:nvSpPr>
        <p:spPr/>
        <p:txBody>
          <a:bodyPr/>
          <a:lstStyle/>
          <a:p>
            <a:r>
              <a:rPr lang="en-US" altLang="en-CN"/>
              <a:t>CompilationEngine (cont.)</a:t>
            </a:r>
          </a:p>
        </p:txBody>
      </p:sp>
      <p:pic>
        <p:nvPicPr>
          <p:cNvPr id="731139" name="Picture 3">
            <a:extLst>
              <a:ext uri="{FF2B5EF4-FFF2-40B4-BE49-F238E27FC236}">
                <a16:creationId xmlns:a16="http://schemas.microsoft.com/office/drawing/2014/main" id="{B5EDC3DF-4A38-4146-B52F-5D580587C6D4}"/>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6400" y="762000"/>
            <a:ext cx="8763000" cy="4787900"/>
          </a:xfrm>
          <a:prstGeom prst="rect">
            <a:avLst/>
          </a:prstGeom>
          <a:noFill/>
          <a:ln>
            <a:noFill/>
          </a:ln>
          <a:effectLst/>
          <a:extLst>
            <a:ext uri="{909E8E84-426E-40DD-AFC4-6F175D3DCCD1}">
              <a14:hiddenFill xmlns:a14="http://schemas.microsoft.com/office/drawing/2010/main">
                <a:blipFill dpi="0" rotWithShape="0">
                  <a:blip r:embed="rId4"/>
                  <a:srcRect t="3208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1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a:extLst>
              <a:ext uri="{FF2B5EF4-FFF2-40B4-BE49-F238E27FC236}">
                <a16:creationId xmlns:a16="http://schemas.microsoft.com/office/drawing/2014/main" id="{B63B6C15-D8F3-6A42-86C6-9271C7FC3092}"/>
              </a:ext>
            </a:extLst>
          </p:cNvPr>
          <p:cNvSpPr>
            <a:spLocks noGrp="1" noChangeArrowheads="1"/>
          </p:cNvSpPr>
          <p:nvPr>
            <p:ph type="title"/>
          </p:nvPr>
        </p:nvSpPr>
        <p:spPr/>
        <p:txBody>
          <a:bodyPr/>
          <a:lstStyle/>
          <a:p>
            <a:r>
              <a:rPr lang="en-US" altLang="en-CN"/>
              <a:t>CompilationEngine (cont.)</a:t>
            </a:r>
          </a:p>
        </p:txBody>
      </p:sp>
      <p:pic>
        <p:nvPicPr>
          <p:cNvPr id="729092" name="Picture 4">
            <a:extLst>
              <a:ext uri="{FF2B5EF4-FFF2-40B4-BE49-F238E27FC236}">
                <a16:creationId xmlns:a16="http://schemas.microsoft.com/office/drawing/2014/main" id="{8A67DE56-EDA5-514C-88FD-E4FBB33EEE9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0" y="1066800"/>
            <a:ext cx="8991600" cy="32829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464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a:extLst>
              <a:ext uri="{FF2B5EF4-FFF2-40B4-BE49-F238E27FC236}">
                <a16:creationId xmlns:a16="http://schemas.microsoft.com/office/drawing/2014/main" id="{5E5698D4-025B-984B-92B5-F56838BA6E8D}"/>
              </a:ext>
            </a:extLst>
          </p:cNvPr>
          <p:cNvSpPr>
            <a:spLocks noGrp="1" noChangeArrowheads="1"/>
          </p:cNvSpPr>
          <p:nvPr>
            <p:ph type="title"/>
          </p:nvPr>
        </p:nvSpPr>
        <p:spPr/>
        <p:txBody>
          <a:bodyPr/>
          <a:lstStyle/>
          <a:p>
            <a:r>
              <a:rPr lang="en-US" altLang="en-CN"/>
              <a:t>CompilationEngine (cont.)</a:t>
            </a:r>
          </a:p>
        </p:txBody>
      </p:sp>
      <p:pic>
        <p:nvPicPr>
          <p:cNvPr id="735236" name="Picture 4">
            <a:extLst>
              <a:ext uri="{FF2B5EF4-FFF2-40B4-BE49-F238E27FC236}">
                <a16:creationId xmlns:a16="http://schemas.microsoft.com/office/drawing/2014/main" id="{F8F2A4F8-32C6-6045-A679-3A02A927969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52600" y="914400"/>
            <a:ext cx="8686800" cy="40957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933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0FCA8CF7-28D0-DE47-8128-45F2D6B4A4C1}"/>
              </a:ext>
            </a:extLst>
          </p:cNvPr>
          <p:cNvSpPr>
            <a:spLocks noGrp="1" noChangeArrowheads="1"/>
          </p:cNvSpPr>
          <p:nvPr>
            <p:ph type="title"/>
          </p:nvPr>
        </p:nvSpPr>
        <p:spPr/>
        <p:txBody>
          <a:bodyPr/>
          <a:lstStyle/>
          <a:p>
            <a:r>
              <a:rPr lang="en-US" altLang="en-CN"/>
              <a:t>Summary and next step</a:t>
            </a:r>
          </a:p>
        </p:txBody>
      </p:sp>
      <p:graphicFrame>
        <p:nvGraphicFramePr>
          <p:cNvPr id="707587" name="Object 3">
            <a:extLst>
              <a:ext uri="{FF2B5EF4-FFF2-40B4-BE49-F238E27FC236}">
                <a16:creationId xmlns:a16="http://schemas.microsoft.com/office/drawing/2014/main" id="{5AA8AB86-DC7B-4244-B5E5-E7C817811582}"/>
              </a:ext>
            </a:extLst>
          </p:cNvPr>
          <p:cNvGraphicFramePr>
            <a:graphicFrameLocks noChangeAspect="1"/>
          </p:cNvGraphicFramePr>
          <p:nvPr/>
        </p:nvGraphicFramePr>
        <p:xfrm>
          <a:off x="2517776" y="1371600"/>
          <a:ext cx="8069263" cy="3201988"/>
        </p:xfrm>
        <a:graphic>
          <a:graphicData uri="http://schemas.openxmlformats.org/presentationml/2006/ole">
            <mc:AlternateContent xmlns:mc="http://schemas.openxmlformats.org/markup-compatibility/2006">
              <mc:Choice xmlns:v="urn:schemas-microsoft-com:vml" Requires="v">
                <p:oleObj spid="_x0000_s536600" name="VISIO" r:id="rId4" imgW="54241700" imgH="36461700" progId="Visio.Drawing.6">
                  <p:embed/>
                </p:oleObj>
              </mc:Choice>
              <mc:Fallback>
                <p:oleObj name="VISIO" r:id="rId4" imgW="54241700" imgH="36461700" progId="Visio.Drawing.6">
                  <p:embed/>
                  <p:pic>
                    <p:nvPicPr>
                      <p:cNvPr id="707587" name="Object 3">
                        <a:extLst>
                          <a:ext uri="{FF2B5EF4-FFF2-40B4-BE49-F238E27FC236}">
                            <a16:creationId xmlns:a16="http://schemas.microsoft.com/office/drawing/2014/main" id="{5AA8AB86-DC7B-4244-B5E5-E7C8178115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 t="20786" r="11743" b="27618"/>
                      <a:stretch>
                        <a:fillRect/>
                      </a:stretch>
                    </p:blipFill>
                    <p:spPr bwMode="auto">
                      <a:xfrm>
                        <a:off x="2517776" y="1371600"/>
                        <a:ext cx="8069263" cy="320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7588" name="Rectangle 4">
            <a:extLst>
              <a:ext uri="{FF2B5EF4-FFF2-40B4-BE49-F238E27FC236}">
                <a16:creationId xmlns:a16="http://schemas.microsoft.com/office/drawing/2014/main" id="{D23E2518-A6E1-624E-BC27-4CA516808D05}"/>
              </a:ext>
            </a:extLst>
          </p:cNvPr>
          <p:cNvSpPr>
            <a:spLocks noChangeArrowheads="1"/>
          </p:cNvSpPr>
          <p:nvPr/>
        </p:nvSpPr>
        <p:spPr bwMode="auto">
          <a:xfrm>
            <a:off x="1676400" y="6858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55000"/>
              </a:spcBef>
              <a:spcAft>
                <a:spcPct val="0"/>
              </a:spcAft>
              <a:buClr>
                <a:srgbClr val="006600"/>
              </a:buClr>
              <a:buSzPct val="100000"/>
              <a:buFont typeface="Wingdings" pitchFamily="2" charset="2"/>
              <a:buChar char="n"/>
            </a:pPr>
            <a:r>
              <a:rPr lang="en-US" altLang="en-CN" sz="1800">
                <a:solidFill>
                  <a:srgbClr val="000099"/>
                </a:solidFill>
                <a:latin typeface="Comic Sans MS" panose="030F0902030302020204" pitchFamily="66" charset="0"/>
              </a:rPr>
              <a:t>Syntax analysis</a:t>
            </a:r>
            <a:r>
              <a:rPr lang="en-US" altLang="en-CN" sz="1800">
                <a:solidFill>
                  <a:srgbClr val="000000"/>
                </a:solidFill>
                <a:latin typeface="Comic Sans MS" panose="030F0902030302020204" pitchFamily="66" charset="0"/>
              </a:rPr>
              <a:t>: understanding syntax</a:t>
            </a:r>
          </a:p>
          <a:p>
            <a:pPr algn="l" rtl="0" eaLnBrk="0" fontAlgn="base" hangingPunct="0">
              <a:spcBef>
                <a:spcPct val="55000"/>
              </a:spcBef>
              <a:spcAft>
                <a:spcPct val="0"/>
              </a:spcAft>
              <a:buClr>
                <a:srgbClr val="006600"/>
              </a:buClr>
              <a:buSzPct val="100000"/>
              <a:buFont typeface="Wingdings" pitchFamily="2" charset="2"/>
              <a:buChar char="n"/>
            </a:pPr>
            <a:r>
              <a:rPr lang="en-US" altLang="en-CN" sz="1800">
                <a:solidFill>
                  <a:srgbClr val="000099"/>
                </a:solidFill>
                <a:latin typeface="Comic Sans MS" panose="030F0902030302020204" pitchFamily="66" charset="0"/>
              </a:rPr>
              <a:t>Code generation</a:t>
            </a:r>
            <a:r>
              <a:rPr lang="en-US" altLang="en-CN" sz="1800">
                <a:solidFill>
                  <a:srgbClr val="000000"/>
                </a:solidFill>
                <a:latin typeface="Comic Sans MS" panose="030F0902030302020204" pitchFamily="66" charset="0"/>
              </a:rPr>
              <a:t>: constructing semantics</a:t>
            </a:r>
          </a:p>
        </p:txBody>
      </p:sp>
      <p:sp>
        <p:nvSpPr>
          <p:cNvPr id="707589" name="Rectangle 5">
            <a:extLst>
              <a:ext uri="{FF2B5EF4-FFF2-40B4-BE49-F238E27FC236}">
                <a16:creationId xmlns:a16="http://schemas.microsoft.com/office/drawing/2014/main" id="{CA768516-9B35-F445-9220-E7C8F860AAFB}"/>
              </a:ext>
            </a:extLst>
          </p:cNvPr>
          <p:cNvSpPr>
            <a:spLocks noChangeArrowheads="1"/>
          </p:cNvSpPr>
          <p:nvPr/>
        </p:nvSpPr>
        <p:spPr bwMode="auto">
          <a:xfrm>
            <a:off x="1905000" y="4724401"/>
            <a:ext cx="84582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lnSpc>
                <a:spcPct val="115000"/>
              </a:lnSpc>
              <a:spcBef>
                <a:spcPct val="40000"/>
              </a:spcBef>
              <a:spcAft>
                <a:spcPct val="0"/>
              </a:spcAft>
              <a:buClr>
                <a:srgbClr val="006600"/>
              </a:buClr>
              <a:buSzPct val="100000"/>
            </a:pPr>
            <a:r>
              <a:rPr lang="en-US" altLang="en-CN" sz="1800" u="sng">
                <a:solidFill>
                  <a:srgbClr val="000000"/>
                </a:solidFill>
                <a:latin typeface="Comic Sans MS" panose="030F0902030302020204" pitchFamily="66" charset="0"/>
              </a:rPr>
              <a:t>The code generation challenge:</a:t>
            </a:r>
          </a:p>
          <a:p>
            <a:pPr algn="l" rtl="0" eaLnBrk="0" fontAlgn="base" hangingPunct="0">
              <a:lnSpc>
                <a:spcPct val="115000"/>
              </a:lnSpc>
              <a:spcBef>
                <a:spcPct val="4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Extend the syntax analyzer into a full-blown compiler that, instead of generating passive XML code, generates executable VM code</a:t>
            </a:r>
          </a:p>
          <a:p>
            <a:pPr algn="l" rtl="0" eaLnBrk="0" fontAlgn="base" hangingPunct="0">
              <a:lnSpc>
                <a:spcPct val="115000"/>
              </a:lnSpc>
              <a:spcBef>
                <a:spcPct val="4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Two challenges:  (a) handling data, and (b) handling commands.</a:t>
            </a:r>
            <a:endParaRPr lang="en-US" altLang="en-CN" sz="1800" b="1">
              <a:solidFill>
                <a:srgbClr val="000000"/>
              </a:solidFill>
              <a:latin typeface="Comic Sans MS" panose="030F0902030302020204" pitchFamily="66" charset="0"/>
              <a:cs typeface="Courier New" panose="02070309020205020404" pitchFamily="49" charset="0"/>
            </a:endParaRPr>
          </a:p>
        </p:txBody>
      </p:sp>
    </p:spTree>
    <p:extLst>
      <p:ext uri="{BB962C8B-B14F-4D97-AF65-F5344CB8AC3E}">
        <p14:creationId xmlns:p14="http://schemas.microsoft.com/office/powerpoint/2010/main" val="3603483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5600" y="670654"/>
            <a:ext cx="11360800" cy="818055"/>
          </a:xfrm>
          <a:prstGeom prst="rect">
            <a:avLst/>
          </a:prstGeom>
        </p:spPr>
        <p:txBody>
          <a:bodyPr spcFirstLastPara="1" vert="horz" wrap="square" lIns="121900" tIns="121900" rIns="121900" bIns="121900" numCol="1" anchor="t" anchorCtr="0" compatLnSpc="1">
            <a:prstTxWarp prst="textNoShape">
              <a:avLst/>
            </a:prstTxWarp>
            <a:noAutofit/>
          </a:bodyPr>
          <a:lstStyle/>
          <a:p>
            <a:pPr algn="ctr"/>
            <a:r>
              <a:rPr lang="en" dirty="0"/>
              <a:t>The foundation of math as programming languages</a:t>
            </a:r>
            <a:endParaRPr dirty="0"/>
          </a:p>
        </p:txBody>
      </p:sp>
      <p:sp>
        <p:nvSpPr>
          <p:cNvPr id="7" name="TextBox 6">
            <a:extLst>
              <a:ext uri="{FF2B5EF4-FFF2-40B4-BE49-F238E27FC236}">
                <a16:creationId xmlns:a16="http://schemas.microsoft.com/office/drawing/2014/main" id="{D4500962-37A1-D146-9F69-0746673E8B75}"/>
              </a:ext>
            </a:extLst>
          </p:cNvPr>
          <p:cNvSpPr txBox="1"/>
          <p:nvPr/>
        </p:nvSpPr>
        <p:spPr>
          <a:xfrm>
            <a:off x="5069863" y="5982162"/>
            <a:ext cx="3090911" cy="461665"/>
          </a:xfrm>
          <a:prstGeom prst="rect">
            <a:avLst/>
          </a:prstGeom>
          <a:noFill/>
        </p:spPr>
        <p:txBody>
          <a:bodyPr wrap="none" rtlCol="0">
            <a:spAutoFit/>
          </a:bodyPr>
          <a:lstStyle/>
          <a:p>
            <a:r>
              <a:rPr lang="en-TW" sz="2400" dirty="0"/>
              <a:t>Prof. </a:t>
            </a:r>
            <a:r>
              <a:rPr lang="en-TW" sz="2400" dirty="0">
                <a:hlinkClick r:id="rId3"/>
              </a:rPr>
              <a:t>Robert Harper</a:t>
            </a:r>
            <a:endParaRPr lang="en-TW" sz="2400" dirty="0"/>
          </a:p>
        </p:txBody>
      </p:sp>
      <p:pic>
        <p:nvPicPr>
          <p:cNvPr id="2" name="Picture 1">
            <a:hlinkClick r:id="rId4"/>
            <a:extLst>
              <a:ext uri="{FF2B5EF4-FFF2-40B4-BE49-F238E27FC236}">
                <a16:creationId xmlns:a16="http://schemas.microsoft.com/office/drawing/2014/main" id="{D9E07E91-5D5D-4F4C-8D8A-91DD1977751E}"/>
              </a:ext>
            </a:extLst>
          </p:cNvPr>
          <p:cNvPicPr>
            <a:picLocks noChangeAspect="1"/>
          </p:cNvPicPr>
          <p:nvPr/>
        </p:nvPicPr>
        <p:blipFill>
          <a:blip r:embed="rId5"/>
          <a:stretch>
            <a:fillRect/>
          </a:stretch>
        </p:blipFill>
        <p:spPr>
          <a:xfrm>
            <a:off x="3399318" y="1488709"/>
            <a:ext cx="5393364" cy="4326841"/>
          </a:xfrm>
          <a:prstGeom prst="rect">
            <a:avLst/>
          </a:prstGeom>
        </p:spPr>
      </p:pic>
    </p:spTree>
    <p:extLst>
      <p:ext uri="{BB962C8B-B14F-4D97-AF65-F5344CB8AC3E}">
        <p14:creationId xmlns:p14="http://schemas.microsoft.com/office/powerpoint/2010/main" val="2547058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9634" name="Rectangle 2">
            <a:extLst>
              <a:ext uri="{FF2B5EF4-FFF2-40B4-BE49-F238E27FC236}">
                <a16:creationId xmlns:a16="http://schemas.microsoft.com/office/drawing/2014/main" id="{B81C31B5-C046-DC4E-88BF-ECD5CB9D8C54}"/>
              </a:ext>
            </a:extLst>
          </p:cNvPr>
          <p:cNvSpPr>
            <a:spLocks noGrp="1" noChangeArrowheads="1"/>
          </p:cNvSpPr>
          <p:nvPr>
            <p:ph type="title"/>
          </p:nvPr>
        </p:nvSpPr>
        <p:spPr/>
        <p:txBody>
          <a:bodyPr/>
          <a:lstStyle/>
          <a:p>
            <a:r>
              <a:rPr lang="en-US" altLang="en-CN"/>
              <a:t>Perspective</a:t>
            </a:r>
          </a:p>
        </p:txBody>
      </p:sp>
      <p:sp>
        <p:nvSpPr>
          <p:cNvPr id="709635" name="Rectangle 3">
            <a:extLst>
              <a:ext uri="{FF2B5EF4-FFF2-40B4-BE49-F238E27FC236}">
                <a16:creationId xmlns:a16="http://schemas.microsoft.com/office/drawing/2014/main" id="{2C0CF5C6-9A09-A844-AA0E-C289D67589E7}"/>
              </a:ext>
            </a:extLst>
          </p:cNvPr>
          <p:cNvSpPr>
            <a:spLocks noGrp="1" noChangeArrowheads="1"/>
          </p:cNvSpPr>
          <p:nvPr>
            <p:ph type="body" idx="1"/>
          </p:nvPr>
        </p:nvSpPr>
        <p:spPr>
          <a:xfrm>
            <a:off x="1752600" y="746125"/>
            <a:ext cx="8610600" cy="5562600"/>
          </a:xfrm>
        </p:spPr>
        <p:txBody>
          <a:bodyPr/>
          <a:lstStyle/>
          <a:p>
            <a:pPr>
              <a:lnSpc>
                <a:spcPct val="95000"/>
              </a:lnSpc>
              <a:spcBef>
                <a:spcPct val="45000"/>
              </a:spcBef>
            </a:pPr>
            <a:r>
              <a:rPr lang="en-US" altLang="en-CN" sz="1600"/>
              <a:t>The parse tree can be constructed on the fly</a:t>
            </a:r>
          </a:p>
          <a:p>
            <a:pPr>
              <a:lnSpc>
                <a:spcPct val="95000"/>
              </a:lnSpc>
              <a:spcBef>
                <a:spcPct val="45000"/>
              </a:spcBef>
            </a:pPr>
            <a:r>
              <a:rPr lang="en-US" altLang="en-CN" sz="1600"/>
              <a:t>Syntax analyzers can be built using:</a:t>
            </a:r>
          </a:p>
          <a:p>
            <a:pPr lvl="1">
              <a:lnSpc>
                <a:spcPct val="95000"/>
              </a:lnSpc>
              <a:spcBef>
                <a:spcPct val="45000"/>
              </a:spcBef>
            </a:pPr>
            <a:r>
              <a:rPr lang="en-US" altLang="en-CN" sz="1600" b="1">
                <a:latin typeface="Courier New" panose="02070309020205020404" pitchFamily="49" charset="0"/>
                <a:cs typeface="Courier New" panose="02070309020205020404" pitchFamily="49" charset="0"/>
              </a:rPr>
              <a:t>Lex</a:t>
            </a:r>
            <a:r>
              <a:rPr lang="en-US" altLang="en-CN" sz="1600"/>
              <a:t> tool for tokenizing </a:t>
            </a:r>
          </a:p>
          <a:p>
            <a:pPr lvl="1">
              <a:lnSpc>
                <a:spcPct val="95000"/>
              </a:lnSpc>
              <a:spcBef>
                <a:spcPct val="45000"/>
              </a:spcBef>
            </a:pPr>
            <a:r>
              <a:rPr lang="en-US" altLang="en-CN" sz="1600" b="1">
                <a:latin typeface="Courier New" panose="02070309020205020404" pitchFamily="49" charset="0"/>
                <a:cs typeface="Courier New" panose="02070309020205020404" pitchFamily="49" charset="0"/>
              </a:rPr>
              <a:t>Yacc</a:t>
            </a:r>
            <a:r>
              <a:rPr lang="en-US" altLang="en-CN" sz="1600"/>
              <a:t> tool for parsing</a:t>
            </a:r>
          </a:p>
          <a:p>
            <a:pPr lvl="1">
              <a:lnSpc>
                <a:spcPct val="95000"/>
              </a:lnSpc>
              <a:spcBef>
                <a:spcPct val="45000"/>
              </a:spcBef>
            </a:pPr>
            <a:r>
              <a:rPr lang="en-US" altLang="en-CN" sz="1600"/>
              <a:t>Do everything from scratch (our approach ...)</a:t>
            </a:r>
          </a:p>
          <a:p>
            <a:pPr>
              <a:lnSpc>
                <a:spcPct val="95000"/>
              </a:lnSpc>
              <a:spcBef>
                <a:spcPct val="45000"/>
              </a:spcBef>
            </a:pPr>
            <a:r>
              <a:rPr lang="en-US" altLang="en-CN" sz="1600"/>
              <a:t>The Jack language is intentionally simple:</a:t>
            </a:r>
          </a:p>
          <a:p>
            <a:pPr lvl="1">
              <a:lnSpc>
                <a:spcPct val="95000"/>
              </a:lnSpc>
              <a:spcBef>
                <a:spcPct val="45000"/>
              </a:spcBef>
            </a:pPr>
            <a:r>
              <a:rPr lang="en-US" altLang="en-CN" sz="1600"/>
              <a:t>Statement prefixes: </a:t>
            </a:r>
            <a:r>
              <a:rPr lang="en-US" altLang="en-CN" sz="1600" b="1">
                <a:latin typeface="Courier New" panose="02070309020205020404" pitchFamily="49" charset="0"/>
                <a:cs typeface="Courier New" panose="02070309020205020404" pitchFamily="49" charset="0"/>
              </a:rPr>
              <a:t>let</a:t>
            </a:r>
            <a:r>
              <a:rPr lang="en-US" altLang="en-CN" sz="1600"/>
              <a:t>, </a:t>
            </a:r>
            <a:r>
              <a:rPr lang="en-US" altLang="en-CN" sz="1600" b="1">
                <a:latin typeface="Courier New" panose="02070309020205020404" pitchFamily="49" charset="0"/>
                <a:cs typeface="Courier New" panose="02070309020205020404" pitchFamily="49" charset="0"/>
              </a:rPr>
              <a:t>do</a:t>
            </a:r>
            <a:r>
              <a:rPr lang="en-US" altLang="en-CN" sz="1600"/>
              <a:t>, ... </a:t>
            </a:r>
          </a:p>
          <a:p>
            <a:pPr lvl="1">
              <a:lnSpc>
                <a:spcPct val="95000"/>
              </a:lnSpc>
              <a:spcBef>
                <a:spcPct val="45000"/>
              </a:spcBef>
            </a:pPr>
            <a:r>
              <a:rPr lang="en-US" altLang="en-CN" sz="1600"/>
              <a:t>No operator priority</a:t>
            </a:r>
          </a:p>
          <a:p>
            <a:pPr lvl="1">
              <a:lnSpc>
                <a:spcPct val="95000"/>
              </a:lnSpc>
              <a:spcBef>
                <a:spcPct val="45000"/>
              </a:spcBef>
            </a:pPr>
            <a:r>
              <a:rPr lang="en-US" altLang="en-CN" sz="1600"/>
              <a:t>No error checking</a:t>
            </a:r>
          </a:p>
          <a:p>
            <a:pPr lvl="1">
              <a:lnSpc>
                <a:spcPct val="95000"/>
              </a:lnSpc>
              <a:spcBef>
                <a:spcPct val="45000"/>
              </a:spcBef>
            </a:pPr>
            <a:r>
              <a:rPr lang="en-US" altLang="en-CN" sz="1600"/>
              <a:t>Basic data types, etc.</a:t>
            </a:r>
          </a:p>
          <a:p>
            <a:pPr>
              <a:lnSpc>
                <a:spcPct val="95000"/>
              </a:lnSpc>
              <a:spcBef>
                <a:spcPct val="45000"/>
              </a:spcBef>
            </a:pPr>
            <a:r>
              <a:rPr lang="en-US" altLang="en-CN" sz="1600"/>
              <a:t>Richer languages require more powerful compilers</a:t>
            </a:r>
          </a:p>
          <a:p>
            <a:pPr>
              <a:lnSpc>
                <a:spcPct val="95000"/>
              </a:lnSpc>
              <a:spcBef>
                <a:spcPct val="45000"/>
              </a:spcBef>
            </a:pPr>
            <a:r>
              <a:rPr lang="en-US" altLang="en-CN" sz="1600" u="sng"/>
              <a:t>The Jack compiler:</a:t>
            </a:r>
            <a:r>
              <a:rPr lang="en-US" altLang="en-CN" sz="1600"/>
              <a:t> designed to illustrate the key ideas that underlie modern compilers, leaving advanced features to more advanced courses</a:t>
            </a:r>
          </a:p>
          <a:p>
            <a:pPr>
              <a:lnSpc>
                <a:spcPct val="95000"/>
              </a:lnSpc>
              <a:spcBef>
                <a:spcPct val="45000"/>
              </a:spcBef>
            </a:pPr>
            <a:r>
              <a:rPr lang="en-US" altLang="en-CN" sz="1600"/>
              <a:t>Industrial-strength compilers: </a:t>
            </a:r>
          </a:p>
          <a:p>
            <a:pPr lvl="1">
              <a:lnSpc>
                <a:spcPct val="95000"/>
              </a:lnSpc>
              <a:spcBef>
                <a:spcPct val="45000"/>
              </a:spcBef>
            </a:pPr>
            <a:r>
              <a:rPr lang="en-US" altLang="en-CN" sz="1600"/>
              <a:t>Have good error diagnostics</a:t>
            </a:r>
          </a:p>
          <a:p>
            <a:pPr lvl="1">
              <a:lnSpc>
                <a:spcPct val="95000"/>
              </a:lnSpc>
              <a:spcBef>
                <a:spcPct val="45000"/>
              </a:spcBef>
            </a:pPr>
            <a:r>
              <a:rPr lang="en-US" altLang="en-CN" sz="1600"/>
              <a:t>Generate tight and efficient code</a:t>
            </a:r>
          </a:p>
          <a:p>
            <a:pPr lvl="1">
              <a:lnSpc>
                <a:spcPct val="95000"/>
              </a:lnSpc>
              <a:spcBef>
                <a:spcPct val="45000"/>
              </a:spcBef>
            </a:pPr>
            <a:r>
              <a:rPr lang="en-US" altLang="en-CN" sz="1600"/>
              <a:t>Support parallel (multi-core) processors.</a:t>
            </a:r>
          </a:p>
          <a:p>
            <a:pPr>
              <a:lnSpc>
                <a:spcPct val="95000"/>
              </a:lnSpc>
              <a:spcBef>
                <a:spcPct val="55000"/>
              </a:spcBef>
            </a:pPr>
            <a:endParaRPr lang="en-US" altLang="en-CN" sz="1600"/>
          </a:p>
        </p:txBody>
      </p:sp>
    </p:spTree>
    <p:extLst>
      <p:ext uri="{BB962C8B-B14F-4D97-AF65-F5344CB8AC3E}">
        <p14:creationId xmlns:p14="http://schemas.microsoft.com/office/powerpoint/2010/main" val="592687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0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96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096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096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096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096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096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0963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0963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09635">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0963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709635">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709635">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70963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C42440A7-AC00-1646-9C90-DCEC1B31DF2C}"/>
              </a:ext>
            </a:extLst>
          </p:cNvPr>
          <p:cNvSpPr>
            <a:spLocks noGrp="1" noChangeArrowheads="1"/>
          </p:cNvSpPr>
          <p:nvPr>
            <p:ph type="title"/>
          </p:nvPr>
        </p:nvSpPr>
        <p:spPr/>
        <p:txBody>
          <a:bodyPr/>
          <a:lstStyle/>
          <a:p>
            <a:r>
              <a:rPr lang="en-US" altLang="en-CN"/>
              <a:t>Motivation: Why study about compilers?</a:t>
            </a:r>
          </a:p>
        </p:txBody>
      </p:sp>
      <p:sp>
        <p:nvSpPr>
          <p:cNvPr id="720899" name="Rectangle 3">
            <a:extLst>
              <a:ext uri="{FF2B5EF4-FFF2-40B4-BE49-F238E27FC236}">
                <a16:creationId xmlns:a16="http://schemas.microsoft.com/office/drawing/2014/main" id="{74FBD941-6BCF-F54D-8C96-AECE45DC6546}"/>
              </a:ext>
            </a:extLst>
          </p:cNvPr>
          <p:cNvSpPr>
            <a:spLocks noGrp="1" noChangeArrowheads="1"/>
          </p:cNvSpPr>
          <p:nvPr>
            <p:ph type="body" idx="1"/>
          </p:nvPr>
        </p:nvSpPr>
        <p:spPr/>
        <p:txBody>
          <a:bodyPr/>
          <a:lstStyle/>
          <a:p>
            <a:pPr>
              <a:buFont typeface="Wingdings" pitchFamily="2" charset="2"/>
              <a:buNone/>
            </a:pPr>
            <a:r>
              <a:rPr lang="en-US" altLang="en-CN" u="sng"/>
              <a:t>Because Compilers …</a:t>
            </a:r>
          </a:p>
          <a:p>
            <a:r>
              <a:rPr lang="en-US" altLang="en-CN"/>
              <a:t>Are an essential part of applied computer science</a:t>
            </a:r>
          </a:p>
          <a:p>
            <a:r>
              <a:rPr lang="en-US" altLang="en-CN"/>
              <a:t>Are very relevant to computational linguistics</a:t>
            </a:r>
          </a:p>
          <a:p>
            <a:r>
              <a:rPr lang="en-US" altLang="en-CN"/>
              <a:t>Are implemented using classical programming techniques</a:t>
            </a:r>
          </a:p>
          <a:p>
            <a:r>
              <a:rPr lang="en-US" altLang="en-CN"/>
              <a:t>Employ important software engineering principles</a:t>
            </a:r>
          </a:p>
          <a:p>
            <a:r>
              <a:rPr lang="en-US" altLang="en-CN"/>
              <a:t>Train you in developing software for transforming one structure to another (programs, files, transactions, …)</a:t>
            </a:r>
          </a:p>
          <a:p>
            <a:r>
              <a:rPr lang="en-US" altLang="en-CN"/>
              <a:t>Train you to think in terms of ”description languages”.</a:t>
            </a:r>
          </a:p>
          <a:p>
            <a:endParaRPr lang="en-US" altLang="en-CN"/>
          </a:p>
        </p:txBody>
      </p:sp>
    </p:spTree>
    <p:extLst>
      <p:ext uri="{BB962C8B-B14F-4D97-AF65-F5344CB8AC3E}">
        <p14:creationId xmlns:p14="http://schemas.microsoft.com/office/powerpoint/2010/main" val="79206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26D17287-5F35-544D-B66E-A1096BF250F6}"/>
              </a:ext>
            </a:extLst>
          </p:cNvPr>
          <p:cNvSpPr>
            <a:spLocks noGrp="1" noChangeArrowheads="1"/>
          </p:cNvSpPr>
          <p:nvPr>
            <p:ph type="title"/>
          </p:nvPr>
        </p:nvSpPr>
        <p:spPr/>
        <p:txBody>
          <a:bodyPr/>
          <a:lstStyle/>
          <a:p>
            <a:r>
              <a:rPr lang="en-US" altLang="en-CN"/>
              <a:t>The big picture</a:t>
            </a:r>
          </a:p>
        </p:txBody>
      </p:sp>
      <p:grpSp>
        <p:nvGrpSpPr>
          <p:cNvPr id="714791" name="Group 2087">
            <a:extLst>
              <a:ext uri="{FF2B5EF4-FFF2-40B4-BE49-F238E27FC236}">
                <a16:creationId xmlns:a16="http://schemas.microsoft.com/office/drawing/2014/main" id="{2E3C082B-19F9-DD4F-8544-F65A5D8280AF}"/>
              </a:ext>
            </a:extLst>
          </p:cNvPr>
          <p:cNvGrpSpPr>
            <a:grpSpLocks/>
          </p:cNvGrpSpPr>
          <p:nvPr/>
        </p:nvGrpSpPr>
        <p:grpSpPr bwMode="auto">
          <a:xfrm>
            <a:off x="2867026" y="4491038"/>
            <a:ext cx="7724775" cy="1833562"/>
            <a:chOff x="720" y="2927"/>
            <a:chExt cx="4866" cy="1155"/>
          </a:xfrm>
        </p:grpSpPr>
        <p:sp>
          <p:nvSpPr>
            <p:cNvPr id="712684" name="Rectangle 1004">
              <a:extLst>
                <a:ext uri="{FF2B5EF4-FFF2-40B4-BE49-F238E27FC236}">
                  <a16:creationId xmlns:a16="http://schemas.microsoft.com/office/drawing/2014/main" id="{44ADA046-4455-6749-BB36-E030E450C6D5}"/>
                </a:ext>
              </a:extLst>
            </p:cNvPr>
            <p:cNvSpPr>
              <a:spLocks noChangeArrowheads="1"/>
            </p:cNvSpPr>
            <p:nvPr/>
          </p:nvSpPr>
          <p:spPr bwMode="auto">
            <a:xfrm>
              <a:off x="1955" y="3531"/>
              <a:ext cx="414"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85" name="Rectangle 1005">
              <a:extLst>
                <a:ext uri="{FF2B5EF4-FFF2-40B4-BE49-F238E27FC236}">
                  <a16:creationId xmlns:a16="http://schemas.microsoft.com/office/drawing/2014/main" id="{1CB362BC-39F6-C545-A012-EC4D83DA1B72}"/>
                </a:ext>
              </a:extLst>
            </p:cNvPr>
            <p:cNvSpPr>
              <a:spLocks noChangeArrowheads="1"/>
            </p:cNvSpPr>
            <p:nvPr/>
          </p:nvSpPr>
          <p:spPr bwMode="auto">
            <a:xfrm>
              <a:off x="2066" y="3478"/>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2686" name="Rectangle 1006">
              <a:extLst>
                <a:ext uri="{FF2B5EF4-FFF2-40B4-BE49-F238E27FC236}">
                  <a16:creationId xmlns:a16="http://schemas.microsoft.com/office/drawing/2014/main" id="{FFD22ED8-3B21-D14B-8D79-FA360160A277}"/>
                </a:ext>
              </a:extLst>
            </p:cNvPr>
            <p:cNvSpPr>
              <a:spLocks noChangeArrowheads="1"/>
            </p:cNvSpPr>
            <p:nvPr/>
          </p:nvSpPr>
          <p:spPr bwMode="auto">
            <a:xfrm>
              <a:off x="1470" y="3866"/>
              <a:ext cx="41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87" name="Rectangle 1007">
              <a:extLst>
                <a:ext uri="{FF2B5EF4-FFF2-40B4-BE49-F238E27FC236}">
                  <a16:creationId xmlns:a16="http://schemas.microsoft.com/office/drawing/2014/main" id="{CA55DC18-8D4D-9B45-9339-BD9EC986D753}"/>
                </a:ext>
              </a:extLst>
            </p:cNvPr>
            <p:cNvSpPr>
              <a:spLocks noChangeArrowheads="1"/>
            </p:cNvSpPr>
            <p:nvPr/>
          </p:nvSpPr>
          <p:spPr bwMode="auto">
            <a:xfrm>
              <a:off x="1591" y="3864"/>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RISC</a:t>
              </a:r>
              <a:endParaRPr lang="en-US" altLang="en-CN" sz="2400">
                <a:solidFill>
                  <a:srgbClr val="000000"/>
                </a:solidFill>
                <a:latin typeface="Arial" panose="020B0604020202020204" pitchFamily="34" charset="0"/>
              </a:endParaRPr>
            </a:p>
          </p:txBody>
        </p:sp>
        <p:sp>
          <p:nvSpPr>
            <p:cNvPr id="712688" name="Rectangle 1008">
              <a:extLst>
                <a:ext uri="{FF2B5EF4-FFF2-40B4-BE49-F238E27FC236}">
                  <a16:creationId xmlns:a16="http://schemas.microsoft.com/office/drawing/2014/main" id="{42C210B8-4F5F-A942-A163-C562E8503EBC}"/>
                </a:ext>
              </a:extLst>
            </p:cNvPr>
            <p:cNvSpPr>
              <a:spLocks noChangeArrowheads="1"/>
            </p:cNvSpPr>
            <p:nvPr/>
          </p:nvSpPr>
          <p:spPr bwMode="auto">
            <a:xfrm>
              <a:off x="1530" y="3969"/>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2691" name="Rectangle 1011">
              <a:extLst>
                <a:ext uri="{FF2B5EF4-FFF2-40B4-BE49-F238E27FC236}">
                  <a16:creationId xmlns:a16="http://schemas.microsoft.com/office/drawing/2014/main" id="{C1EDAF9A-831A-FB4D-9CC5-F9773E40B1D9}"/>
                </a:ext>
              </a:extLst>
            </p:cNvPr>
            <p:cNvSpPr>
              <a:spLocks noChangeArrowheads="1"/>
            </p:cNvSpPr>
            <p:nvPr/>
          </p:nvSpPr>
          <p:spPr bwMode="auto">
            <a:xfrm>
              <a:off x="1975" y="3866"/>
              <a:ext cx="1743"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2" name="Rectangle 1012">
              <a:extLst>
                <a:ext uri="{FF2B5EF4-FFF2-40B4-BE49-F238E27FC236}">
                  <a16:creationId xmlns:a16="http://schemas.microsoft.com/office/drawing/2014/main" id="{1FA39634-4929-3F45-81CA-4446F7AFD089}"/>
                </a:ext>
              </a:extLst>
            </p:cNvPr>
            <p:cNvSpPr>
              <a:spLocks noChangeArrowheads="1"/>
            </p:cNvSpPr>
            <p:nvPr/>
          </p:nvSpPr>
          <p:spPr bwMode="auto">
            <a:xfrm>
              <a:off x="2131" y="3869"/>
              <a:ext cx="14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other digital platforms, each equipped</a:t>
              </a:r>
              <a:endParaRPr lang="en-US" altLang="en-CN" sz="2400">
                <a:solidFill>
                  <a:srgbClr val="000000"/>
                </a:solidFill>
                <a:latin typeface="Arial" panose="020B0604020202020204" pitchFamily="34" charset="0"/>
              </a:endParaRPr>
            </a:p>
          </p:txBody>
        </p:sp>
        <p:sp>
          <p:nvSpPr>
            <p:cNvPr id="712693" name="Rectangle 1013">
              <a:extLst>
                <a:ext uri="{FF2B5EF4-FFF2-40B4-BE49-F238E27FC236}">
                  <a16:creationId xmlns:a16="http://schemas.microsoft.com/office/drawing/2014/main" id="{E6E2765D-71FC-474A-9583-A99D39B5055A}"/>
                </a:ext>
              </a:extLst>
            </p:cNvPr>
            <p:cNvSpPr>
              <a:spLocks noChangeArrowheads="1"/>
            </p:cNvSpPr>
            <p:nvPr/>
          </p:nvSpPr>
          <p:spPr bwMode="auto">
            <a:xfrm>
              <a:off x="2342" y="3974"/>
              <a:ext cx="104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with its VM implementation</a:t>
              </a:r>
              <a:endParaRPr lang="en-US" altLang="en-CN" sz="2400">
                <a:solidFill>
                  <a:srgbClr val="000000"/>
                </a:solidFill>
                <a:latin typeface="Arial" panose="020B0604020202020204" pitchFamily="34" charset="0"/>
              </a:endParaRPr>
            </a:p>
          </p:txBody>
        </p:sp>
        <p:sp>
          <p:nvSpPr>
            <p:cNvPr id="712694" name="Rectangle 1014">
              <a:extLst>
                <a:ext uri="{FF2B5EF4-FFF2-40B4-BE49-F238E27FC236}">
                  <a16:creationId xmlns:a16="http://schemas.microsoft.com/office/drawing/2014/main" id="{E4C2F177-07BD-F147-B4CF-532B861C359F}"/>
                </a:ext>
              </a:extLst>
            </p:cNvPr>
            <p:cNvSpPr>
              <a:spLocks noChangeArrowheads="1"/>
            </p:cNvSpPr>
            <p:nvPr/>
          </p:nvSpPr>
          <p:spPr bwMode="auto">
            <a:xfrm>
              <a:off x="1468" y="2929"/>
              <a:ext cx="446"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5" name="Rectangle 1015">
              <a:extLst>
                <a:ext uri="{FF2B5EF4-FFF2-40B4-BE49-F238E27FC236}">
                  <a16:creationId xmlns:a16="http://schemas.microsoft.com/office/drawing/2014/main" id="{432CCC81-9D64-744C-972C-38F07DF01F95}"/>
                </a:ext>
              </a:extLst>
            </p:cNvPr>
            <p:cNvSpPr>
              <a:spLocks noChangeArrowheads="1"/>
            </p:cNvSpPr>
            <p:nvPr/>
          </p:nvSpPr>
          <p:spPr bwMode="auto">
            <a:xfrm>
              <a:off x="1604" y="2978"/>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RISC</a:t>
              </a:r>
              <a:endParaRPr lang="en-US" altLang="en-CN" sz="2400">
                <a:solidFill>
                  <a:srgbClr val="000000"/>
                </a:solidFill>
                <a:latin typeface="Arial" panose="020B0604020202020204" pitchFamily="34" charset="0"/>
              </a:endParaRPr>
            </a:p>
          </p:txBody>
        </p:sp>
        <p:sp>
          <p:nvSpPr>
            <p:cNvPr id="712696" name="Rectangle 1016">
              <a:extLst>
                <a:ext uri="{FF2B5EF4-FFF2-40B4-BE49-F238E27FC236}">
                  <a16:creationId xmlns:a16="http://schemas.microsoft.com/office/drawing/2014/main" id="{BD417EE1-22AA-5346-A78B-AF7F5E6AB158}"/>
                </a:ext>
              </a:extLst>
            </p:cNvPr>
            <p:cNvSpPr>
              <a:spLocks noChangeArrowheads="1"/>
            </p:cNvSpPr>
            <p:nvPr/>
          </p:nvSpPr>
          <p:spPr bwMode="auto">
            <a:xfrm>
              <a:off x="1542" y="308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2697" name="Rectangle 1017">
              <a:extLst>
                <a:ext uri="{FF2B5EF4-FFF2-40B4-BE49-F238E27FC236}">
                  <a16:creationId xmlns:a16="http://schemas.microsoft.com/office/drawing/2014/main" id="{BA90C8F5-A154-9040-9735-1A142A475EA8}"/>
                </a:ext>
              </a:extLst>
            </p:cNvPr>
            <p:cNvSpPr>
              <a:spLocks noChangeArrowheads="1"/>
            </p:cNvSpPr>
            <p:nvPr/>
          </p:nvSpPr>
          <p:spPr bwMode="auto">
            <a:xfrm>
              <a:off x="1528" y="3187"/>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2698" name="Freeform 1018">
              <a:extLst>
                <a:ext uri="{FF2B5EF4-FFF2-40B4-BE49-F238E27FC236}">
                  <a16:creationId xmlns:a16="http://schemas.microsoft.com/office/drawing/2014/main" id="{35566A1B-F9AE-AE4C-8FC6-C8BCCEBD787A}"/>
                </a:ext>
              </a:extLst>
            </p:cNvPr>
            <p:cNvSpPr>
              <a:spLocks/>
            </p:cNvSpPr>
            <p:nvPr/>
          </p:nvSpPr>
          <p:spPr bwMode="auto">
            <a:xfrm>
              <a:off x="1621" y="3341"/>
              <a:ext cx="138" cy="103"/>
            </a:xfrm>
            <a:custGeom>
              <a:avLst/>
              <a:gdLst>
                <a:gd name="T0" fmla="*/ 70 w 138"/>
                <a:gd name="T1" fmla="*/ 103 h 103"/>
                <a:gd name="T2" fmla="*/ 138 w 138"/>
                <a:gd name="T3" fmla="*/ 63 h 103"/>
                <a:gd name="T4" fmla="*/ 93 w 138"/>
                <a:gd name="T5" fmla="*/ 63 h 103"/>
                <a:gd name="T6" fmla="*/ 93 w 138"/>
                <a:gd name="T7" fmla="*/ 0 h 103"/>
                <a:gd name="T8" fmla="*/ 46 w 138"/>
                <a:gd name="T9" fmla="*/ 0 h 103"/>
                <a:gd name="T10" fmla="*/ 46 w 138"/>
                <a:gd name="T11" fmla="*/ 63 h 103"/>
                <a:gd name="T12" fmla="*/ 0 w 138"/>
                <a:gd name="T13" fmla="*/ 63 h 103"/>
                <a:gd name="T14" fmla="*/ 70 w 138"/>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03">
                  <a:moveTo>
                    <a:pt x="70" y="103"/>
                  </a:moveTo>
                  <a:lnTo>
                    <a:pt x="138" y="63"/>
                  </a:lnTo>
                  <a:lnTo>
                    <a:pt x="93" y="63"/>
                  </a:lnTo>
                  <a:lnTo>
                    <a:pt x="93" y="0"/>
                  </a:lnTo>
                  <a:lnTo>
                    <a:pt x="46" y="0"/>
                  </a:lnTo>
                  <a:lnTo>
                    <a:pt x="46" y="63"/>
                  </a:lnTo>
                  <a:lnTo>
                    <a:pt x="0" y="63"/>
                  </a:lnTo>
                  <a:lnTo>
                    <a:pt x="70"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9" name="Rectangle 1019">
              <a:extLst>
                <a:ext uri="{FF2B5EF4-FFF2-40B4-BE49-F238E27FC236}">
                  <a16:creationId xmlns:a16="http://schemas.microsoft.com/office/drawing/2014/main" id="{519FED5F-7E22-BF4A-9A4E-B6EAAC0C9524}"/>
                </a:ext>
              </a:extLst>
            </p:cNvPr>
            <p:cNvSpPr>
              <a:spLocks noChangeArrowheads="1"/>
            </p:cNvSpPr>
            <p:nvPr/>
          </p:nvSpPr>
          <p:spPr bwMode="auto">
            <a:xfrm>
              <a:off x="4367" y="3866"/>
              <a:ext cx="529"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700" name="Rectangle 1020">
              <a:extLst>
                <a:ext uri="{FF2B5EF4-FFF2-40B4-BE49-F238E27FC236}">
                  <a16:creationId xmlns:a16="http://schemas.microsoft.com/office/drawing/2014/main" id="{A2A68275-CFB1-9041-88EB-DB50BC480041}"/>
                </a:ext>
              </a:extLst>
            </p:cNvPr>
            <p:cNvSpPr>
              <a:spLocks noChangeArrowheads="1"/>
            </p:cNvSpPr>
            <p:nvPr/>
          </p:nvSpPr>
          <p:spPr bwMode="auto">
            <a:xfrm>
              <a:off x="4558" y="3848"/>
              <a:ext cx="201" cy="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Hack</a:t>
              </a:r>
            </a:p>
          </p:txBody>
        </p:sp>
        <p:sp>
          <p:nvSpPr>
            <p:cNvPr id="712701" name="Rectangle 1021">
              <a:extLst>
                <a:ext uri="{FF2B5EF4-FFF2-40B4-BE49-F238E27FC236}">
                  <a16:creationId xmlns:a16="http://schemas.microsoft.com/office/drawing/2014/main" id="{F1A3E0BC-1F9A-FF4B-822C-08EC3B3E50C3}"/>
                </a:ext>
              </a:extLst>
            </p:cNvPr>
            <p:cNvSpPr>
              <a:spLocks noChangeArrowheads="1"/>
            </p:cNvSpPr>
            <p:nvPr/>
          </p:nvSpPr>
          <p:spPr bwMode="auto">
            <a:xfrm>
              <a:off x="4472" y="3950"/>
              <a:ext cx="3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computer</a:t>
              </a:r>
            </a:p>
          </p:txBody>
        </p:sp>
        <p:sp>
          <p:nvSpPr>
            <p:cNvPr id="712702" name="Rectangle 1022">
              <a:extLst>
                <a:ext uri="{FF2B5EF4-FFF2-40B4-BE49-F238E27FC236}">
                  <a16:creationId xmlns:a16="http://schemas.microsoft.com/office/drawing/2014/main" id="{12D799E1-5138-7B44-80A6-B5F29C156229}"/>
                </a:ext>
              </a:extLst>
            </p:cNvPr>
            <p:cNvSpPr>
              <a:spLocks noChangeArrowheads="1"/>
            </p:cNvSpPr>
            <p:nvPr/>
          </p:nvSpPr>
          <p:spPr bwMode="auto">
            <a:xfrm>
              <a:off x="4397" y="2929"/>
              <a:ext cx="488" cy="427"/>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703" name="Rectangle 1023">
              <a:extLst>
                <a:ext uri="{FF2B5EF4-FFF2-40B4-BE49-F238E27FC236}">
                  <a16:creationId xmlns:a16="http://schemas.microsoft.com/office/drawing/2014/main" id="{1F03C0DA-910E-FC4D-86CA-74954E6785DC}"/>
                </a:ext>
              </a:extLst>
            </p:cNvPr>
            <p:cNvSpPr>
              <a:spLocks noChangeArrowheads="1"/>
            </p:cNvSpPr>
            <p:nvPr/>
          </p:nvSpPr>
          <p:spPr bwMode="auto">
            <a:xfrm>
              <a:off x="4557" y="2983"/>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Hack</a:t>
              </a:r>
              <a:endParaRPr lang="en-US" altLang="en-CN" sz="2400">
                <a:solidFill>
                  <a:srgbClr val="000000"/>
                </a:solidFill>
                <a:latin typeface="Arial" panose="020B0604020202020204" pitchFamily="34" charset="0"/>
              </a:endParaRPr>
            </a:p>
          </p:txBody>
        </p:sp>
        <p:sp>
          <p:nvSpPr>
            <p:cNvPr id="713728" name="Rectangle 1024">
              <a:extLst>
                <a:ext uri="{FF2B5EF4-FFF2-40B4-BE49-F238E27FC236}">
                  <a16:creationId xmlns:a16="http://schemas.microsoft.com/office/drawing/2014/main" id="{CBFDB8DC-5D03-D24E-AF7A-022B94678226}"/>
                </a:ext>
              </a:extLst>
            </p:cNvPr>
            <p:cNvSpPr>
              <a:spLocks noChangeArrowheads="1"/>
            </p:cNvSpPr>
            <p:nvPr/>
          </p:nvSpPr>
          <p:spPr bwMode="auto">
            <a:xfrm>
              <a:off x="4483" y="3087"/>
              <a:ext cx="35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29" name="Rectangle 1025">
              <a:extLst>
                <a:ext uri="{FF2B5EF4-FFF2-40B4-BE49-F238E27FC236}">
                  <a16:creationId xmlns:a16="http://schemas.microsoft.com/office/drawing/2014/main" id="{AF4EC556-33D9-2449-A6BB-4D3B09023771}"/>
                </a:ext>
              </a:extLst>
            </p:cNvPr>
            <p:cNvSpPr>
              <a:spLocks noChangeArrowheads="1"/>
            </p:cNvSpPr>
            <p:nvPr/>
          </p:nvSpPr>
          <p:spPr bwMode="auto">
            <a:xfrm>
              <a:off x="4469" y="3192"/>
              <a:ext cx="38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3730" name="Freeform 1026">
              <a:extLst>
                <a:ext uri="{FF2B5EF4-FFF2-40B4-BE49-F238E27FC236}">
                  <a16:creationId xmlns:a16="http://schemas.microsoft.com/office/drawing/2014/main" id="{2354D2F3-7D2D-2248-B39F-44CA74440DB7}"/>
                </a:ext>
              </a:extLst>
            </p:cNvPr>
            <p:cNvSpPr>
              <a:spLocks/>
            </p:cNvSpPr>
            <p:nvPr/>
          </p:nvSpPr>
          <p:spPr bwMode="auto">
            <a:xfrm>
              <a:off x="4572" y="3356"/>
              <a:ext cx="138" cy="103"/>
            </a:xfrm>
            <a:custGeom>
              <a:avLst/>
              <a:gdLst>
                <a:gd name="T0" fmla="*/ 69 w 138"/>
                <a:gd name="T1" fmla="*/ 103 h 103"/>
                <a:gd name="T2" fmla="*/ 138 w 138"/>
                <a:gd name="T3" fmla="*/ 63 h 103"/>
                <a:gd name="T4" fmla="*/ 93 w 138"/>
                <a:gd name="T5" fmla="*/ 63 h 103"/>
                <a:gd name="T6" fmla="*/ 93 w 138"/>
                <a:gd name="T7" fmla="*/ 0 h 103"/>
                <a:gd name="T8" fmla="*/ 45 w 138"/>
                <a:gd name="T9" fmla="*/ 0 h 103"/>
                <a:gd name="T10" fmla="*/ 45 w 138"/>
                <a:gd name="T11" fmla="*/ 63 h 103"/>
                <a:gd name="T12" fmla="*/ 0 w 138"/>
                <a:gd name="T13" fmla="*/ 63 h 103"/>
                <a:gd name="T14" fmla="*/ 69 w 138"/>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03">
                  <a:moveTo>
                    <a:pt x="69" y="103"/>
                  </a:moveTo>
                  <a:lnTo>
                    <a:pt x="138" y="63"/>
                  </a:lnTo>
                  <a:lnTo>
                    <a:pt x="93" y="63"/>
                  </a:lnTo>
                  <a:lnTo>
                    <a:pt x="93" y="0"/>
                  </a:lnTo>
                  <a:lnTo>
                    <a:pt x="45" y="0"/>
                  </a:lnTo>
                  <a:lnTo>
                    <a:pt x="45" y="63"/>
                  </a:lnTo>
                  <a:lnTo>
                    <a:pt x="0" y="63"/>
                  </a:lnTo>
                  <a:lnTo>
                    <a:pt x="69"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1" name="Rectangle 1027">
              <a:extLst>
                <a:ext uri="{FF2B5EF4-FFF2-40B4-BE49-F238E27FC236}">
                  <a16:creationId xmlns:a16="http://schemas.microsoft.com/office/drawing/2014/main" id="{5CEAB60B-1F16-AC4B-AE94-87AD3030B324}"/>
                </a:ext>
              </a:extLst>
            </p:cNvPr>
            <p:cNvSpPr>
              <a:spLocks noChangeArrowheads="1"/>
            </p:cNvSpPr>
            <p:nvPr/>
          </p:nvSpPr>
          <p:spPr bwMode="auto">
            <a:xfrm>
              <a:off x="778" y="2929"/>
              <a:ext cx="446"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2" name="Rectangle 1028">
              <a:extLst>
                <a:ext uri="{FF2B5EF4-FFF2-40B4-BE49-F238E27FC236}">
                  <a16:creationId xmlns:a16="http://schemas.microsoft.com/office/drawing/2014/main" id="{D2397DE6-759B-6045-8477-6CF07675636D}"/>
                </a:ext>
              </a:extLst>
            </p:cNvPr>
            <p:cNvSpPr>
              <a:spLocks noChangeArrowheads="1"/>
            </p:cNvSpPr>
            <p:nvPr/>
          </p:nvSpPr>
          <p:spPr bwMode="auto">
            <a:xfrm>
              <a:off x="914" y="2978"/>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CISC</a:t>
              </a:r>
              <a:endParaRPr lang="en-US" altLang="en-CN" sz="2400">
                <a:solidFill>
                  <a:srgbClr val="000000"/>
                </a:solidFill>
                <a:latin typeface="Arial" panose="020B0604020202020204" pitchFamily="34" charset="0"/>
              </a:endParaRPr>
            </a:p>
          </p:txBody>
        </p:sp>
        <p:sp>
          <p:nvSpPr>
            <p:cNvPr id="713733" name="Rectangle 1029">
              <a:extLst>
                <a:ext uri="{FF2B5EF4-FFF2-40B4-BE49-F238E27FC236}">
                  <a16:creationId xmlns:a16="http://schemas.microsoft.com/office/drawing/2014/main" id="{3F6B567E-7307-9F4F-B005-754B9188ED28}"/>
                </a:ext>
              </a:extLst>
            </p:cNvPr>
            <p:cNvSpPr>
              <a:spLocks noChangeArrowheads="1"/>
            </p:cNvSpPr>
            <p:nvPr/>
          </p:nvSpPr>
          <p:spPr bwMode="auto">
            <a:xfrm>
              <a:off x="853" y="308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34" name="Rectangle 1030">
              <a:extLst>
                <a:ext uri="{FF2B5EF4-FFF2-40B4-BE49-F238E27FC236}">
                  <a16:creationId xmlns:a16="http://schemas.microsoft.com/office/drawing/2014/main" id="{26A558EB-4A88-B045-82F7-06A208970688}"/>
                </a:ext>
              </a:extLst>
            </p:cNvPr>
            <p:cNvSpPr>
              <a:spLocks noChangeArrowheads="1"/>
            </p:cNvSpPr>
            <p:nvPr/>
          </p:nvSpPr>
          <p:spPr bwMode="auto">
            <a:xfrm>
              <a:off x="839" y="3187"/>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3735" name="Freeform 1031">
              <a:extLst>
                <a:ext uri="{FF2B5EF4-FFF2-40B4-BE49-F238E27FC236}">
                  <a16:creationId xmlns:a16="http://schemas.microsoft.com/office/drawing/2014/main" id="{090698B2-1E92-C84C-934E-8931402AB5F4}"/>
                </a:ext>
              </a:extLst>
            </p:cNvPr>
            <p:cNvSpPr>
              <a:spLocks/>
            </p:cNvSpPr>
            <p:nvPr/>
          </p:nvSpPr>
          <p:spPr bwMode="auto">
            <a:xfrm>
              <a:off x="931" y="3341"/>
              <a:ext cx="139" cy="103"/>
            </a:xfrm>
            <a:custGeom>
              <a:avLst/>
              <a:gdLst>
                <a:gd name="T0" fmla="*/ 70 w 139"/>
                <a:gd name="T1" fmla="*/ 103 h 103"/>
                <a:gd name="T2" fmla="*/ 139 w 139"/>
                <a:gd name="T3" fmla="*/ 63 h 103"/>
                <a:gd name="T4" fmla="*/ 93 w 139"/>
                <a:gd name="T5" fmla="*/ 63 h 103"/>
                <a:gd name="T6" fmla="*/ 93 w 139"/>
                <a:gd name="T7" fmla="*/ 0 h 103"/>
                <a:gd name="T8" fmla="*/ 46 w 139"/>
                <a:gd name="T9" fmla="*/ 0 h 103"/>
                <a:gd name="T10" fmla="*/ 46 w 139"/>
                <a:gd name="T11" fmla="*/ 63 h 103"/>
                <a:gd name="T12" fmla="*/ 0 w 139"/>
                <a:gd name="T13" fmla="*/ 63 h 103"/>
                <a:gd name="T14" fmla="*/ 70 w 139"/>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03">
                  <a:moveTo>
                    <a:pt x="70" y="103"/>
                  </a:moveTo>
                  <a:lnTo>
                    <a:pt x="139" y="63"/>
                  </a:lnTo>
                  <a:lnTo>
                    <a:pt x="93" y="63"/>
                  </a:lnTo>
                  <a:lnTo>
                    <a:pt x="93" y="0"/>
                  </a:lnTo>
                  <a:lnTo>
                    <a:pt x="46" y="0"/>
                  </a:lnTo>
                  <a:lnTo>
                    <a:pt x="46" y="63"/>
                  </a:lnTo>
                  <a:lnTo>
                    <a:pt x="0" y="63"/>
                  </a:lnTo>
                  <a:lnTo>
                    <a:pt x="70"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6" name="Rectangle 1032">
              <a:extLst>
                <a:ext uri="{FF2B5EF4-FFF2-40B4-BE49-F238E27FC236}">
                  <a16:creationId xmlns:a16="http://schemas.microsoft.com/office/drawing/2014/main" id="{A9A35E14-3C34-2D49-AD26-6450E68C9EB6}"/>
                </a:ext>
              </a:extLst>
            </p:cNvPr>
            <p:cNvSpPr>
              <a:spLocks noChangeArrowheads="1"/>
            </p:cNvSpPr>
            <p:nvPr/>
          </p:nvSpPr>
          <p:spPr bwMode="auto">
            <a:xfrm>
              <a:off x="2726" y="3549"/>
              <a:ext cx="200" cy="154"/>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7" name="Rectangle 1033">
              <a:extLst>
                <a:ext uri="{FF2B5EF4-FFF2-40B4-BE49-F238E27FC236}">
                  <a16:creationId xmlns:a16="http://schemas.microsoft.com/office/drawing/2014/main" id="{8A5A0786-9809-044A-96D4-5087B8E48FBB}"/>
                </a:ext>
              </a:extLst>
            </p:cNvPr>
            <p:cNvSpPr>
              <a:spLocks noChangeArrowheads="1"/>
            </p:cNvSpPr>
            <p:nvPr/>
          </p:nvSpPr>
          <p:spPr bwMode="auto">
            <a:xfrm>
              <a:off x="2745" y="3557"/>
              <a:ext cx="162" cy="122"/>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8" name="Rectangle 1034">
              <a:extLst>
                <a:ext uri="{FF2B5EF4-FFF2-40B4-BE49-F238E27FC236}">
                  <a16:creationId xmlns:a16="http://schemas.microsoft.com/office/drawing/2014/main" id="{F0D77AE1-B7F4-D448-94B3-4D94444271B0}"/>
                </a:ext>
              </a:extLst>
            </p:cNvPr>
            <p:cNvSpPr>
              <a:spLocks noChangeArrowheads="1"/>
            </p:cNvSpPr>
            <p:nvPr/>
          </p:nvSpPr>
          <p:spPr bwMode="auto">
            <a:xfrm>
              <a:off x="2751" y="3561"/>
              <a:ext cx="151" cy="11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9" name="Rectangle 1035">
              <a:extLst>
                <a:ext uri="{FF2B5EF4-FFF2-40B4-BE49-F238E27FC236}">
                  <a16:creationId xmlns:a16="http://schemas.microsoft.com/office/drawing/2014/main" id="{1AA52312-B278-774C-BD83-763F4A546AE5}"/>
                </a:ext>
              </a:extLst>
            </p:cNvPr>
            <p:cNvSpPr>
              <a:spLocks noChangeArrowheads="1"/>
            </p:cNvSpPr>
            <p:nvPr/>
          </p:nvSpPr>
          <p:spPr bwMode="auto">
            <a:xfrm>
              <a:off x="2736" y="3703"/>
              <a:ext cx="180" cy="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0" name="Freeform 1036">
              <a:extLst>
                <a:ext uri="{FF2B5EF4-FFF2-40B4-BE49-F238E27FC236}">
                  <a16:creationId xmlns:a16="http://schemas.microsoft.com/office/drawing/2014/main" id="{F0CA6045-2C82-014E-951C-ED97FC16B909}"/>
                </a:ext>
              </a:extLst>
            </p:cNvPr>
            <p:cNvSpPr>
              <a:spLocks/>
            </p:cNvSpPr>
            <p:nvPr/>
          </p:nvSpPr>
          <p:spPr bwMode="auto">
            <a:xfrm>
              <a:off x="2816" y="3544"/>
              <a:ext cx="20" cy="5"/>
            </a:xfrm>
            <a:custGeom>
              <a:avLst/>
              <a:gdLst>
                <a:gd name="T0" fmla="*/ 20 w 20"/>
                <a:gd name="T1" fmla="*/ 5 h 5"/>
                <a:gd name="T2" fmla="*/ 19 w 20"/>
                <a:gd name="T3" fmla="*/ 3 h 5"/>
                <a:gd name="T4" fmla="*/ 15 w 20"/>
                <a:gd name="T5" fmla="*/ 1 h 5"/>
                <a:gd name="T6" fmla="*/ 10 w 20"/>
                <a:gd name="T7" fmla="*/ 0 h 5"/>
                <a:gd name="T8" fmla="*/ 5 w 20"/>
                <a:gd name="T9" fmla="*/ 1 h 5"/>
                <a:gd name="T10" fmla="*/ 1 w 20"/>
                <a:gd name="T11" fmla="*/ 3 h 5"/>
                <a:gd name="T12" fmla="*/ 0 w 20"/>
                <a:gd name="T13" fmla="*/ 5 h 5"/>
                <a:gd name="T14" fmla="*/ 20 w 20"/>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
                  <a:moveTo>
                    <a:pt x="20" y="5"/>
                  </a:moveTo>
                  <a:lnTo>
                    <a:pt x="19" y="3"/>
                  </a:lnTo>
                  <a:lnTo>
                    <a:pt x="15" y="1"/>
                  </a:lnTo>
                  <a:lnTo>
                    <a:pt x="10" y="0"/>
                  </a:lnTo>
                  <a:lnTo>
                    <a:pt x="5" y="1"/>
                  </a:lnTo>
                  <a:lnTo>
                    <a:pt x="1" y="3"/>
                  </a:lnTo>
                  <a:lnTo>
                    <a:pt x="0" y="5"/>
                  </a:lnTo>
                  <a:lnTo>
                    <a:pt x="20" y="5"/>
                  </a:lnTo>
                  <a:close/>
                </a:path>
              </a:pathLst>
            </a:custGeom>
            <a:solidFill>
              <a:srgbClr val="0000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1" name="Line 1037">
              <a:extLst>
                <a:ext uri="{FF2B5EF4-FFF2-40B4-BE49-F238E27FC236}">
                  <a16:creationId xmlns:a16="http://schemas.microsoft.com/office/drawing/2014/main" id="{E859C997-3B8A-7442-AA3E-704C3130F3A2}"/>
                </a:ext>
              </a:extLst>
            </p:cNvPr>
            <p:cNvSpPr>
              <a:spLocks noChangeShapeType="1"/>
            </p:cNvSpPr>
            <p:nvPr/>
          </p:nvSpPr>
          <p:spPr bwMode="auto">
            <a:xfrm flipV="1">
              <a:off x="2826" y="3470"/>
              <a:ext cx="61" cy="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2" name="Line 1038">
              <a:extLst>
                <a:ext uri="{FF2B5EF4-FFF2-40B4-BE49-F238E27FC236}">
                  <a16:creationId xmlns:a16="http://schemas.microsoft.com/office/drawing/2014/main" id="{B1922B6B-77E1-C745-A833-2026CE724F50}"/>
                </a:ext>
              </a:extLst>
            </p:cNvPr>
            <p:cNvSpPr>
              <a:spLocks noChangeShapeType="1"/>
            </p:cNvSpPr>
            <p:nvPr/>
          </p:nvSpPr>
          <p:spPr bwMode="auto">
            <a:xfrm flipH="1" flipV="1">
              <a:off x="2765" y="3470"/>
              <a:ext cx="61" cy="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3" name="Freeform 1039">
              <a:extLst>
                <a:ext uri="{FF2B5EF4-FFF2-40B4-BE49-F238E27FC236}">
                  <a16:creationId xmlns:a16="http://schemas.microsoft.com/office/drawing/2014/main" id="{00A0B9C3-DB9B-3F4B-BCB2-72CF6A57B657}"/>
                </a:ext>
              </a:extLst>
            </p:cNvPr>
            <p:cNvSpPr>
              <a:spLocks/>
            </p:cNvSpPr>
            <p:nvPr/>
          </p:nvSpPr>
          <p:spPr bwMode="auto">
            <a:xfrm>
              <a:off x="2765" y="3468"/>
              <a:ext cx="2" cy="3"/>
            </a:xfrm>
            <a:custGeom>
              <a:avLst/>
              <a:gdLst>
                <a:gd name="T0" fmla="*/ 0 w 2"/>
                <a:gd name="T1" fmla="*/ 2 h 3"/>
                <a:gd name="T2" fmla="*/ 0 w 2"/>
                <a:gd name="T3" fmla="*/ 0 h 3"/>
                <a:gd name="T4" fmla="*/ 1 w 2"/>
                <a:gd name="T5" fmla="*/ 0 h 3"/>
                <a:gd name="T6" fmla="*/ 2 w 2"/>
                <a:gd name="T7" fmla="*/ 2 h 3"/>
                <a:gd name="T8" fmla="*/ 1 w 2"/>
                <a:gd name="T9" fmla="*/ 3 h 3"/>
                <a:gd name="T10" fmla="*/ 0 w 2"/>
                <a:gd name="T11" fmla="*/ 3 h 3"/>
                <a:gd name="T12" fmla="*/ 0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2"/>
                  </a:moveTo>
                  <a:lnTo>
                    <a:pt x="0" y="0"/>
                  </a:lnTo>
                  <a:lnTo>
                    <a:pt x="1" y="0"/>
                  </a:lnTo>
                  <a:lnTo>
                    <a:pt x="2" y="2"/>
                  </a:lnTo>
                  <a:lnTo>
                    <a:pt x="1" y="3"/>
                  </a:lnTo>
                  <a:lnTo>
                    <a:pt x="0" y="3"/>
                  </a:lnTo>
                  <a:lnTo>
                    <a:pt x="0" y="2"/>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4" name="Freeform 1040">
              <a:extLst>
                <a:ext uri="{FF2B5EF4-FFF2-40B4-BE49-F238E27FC236}">
                  <a16:creationId xmlns:a16="http://schemas.microsoft.com/office/drawing/2014/main" id="{4B7DEF08-7A11-F04D-8D96-F3D9E847BFF5}"/>
                </a:ext>
              </a:extLst>
            </p:cNvPr>
            <p:cNvSpPr>
              <a:spLocks/>
            </p:cNvSpPr>
            <p:nvPr/>
          </p:nvSpPr>
          <p:spPr bwMode="auto">
            <a:xfrm>
              <a:off x="2885" y="3468"/>
              <a:ext cx="3" cy="3"/>
            </a:xfrm>
            <a:custGeom>
              <a:avLst/>
              <a:gdLst>
                <a:gd name="T0" fmla="*/ 0 w 3"/>
                <a:gd name="T1" fmla="*/ 2 h 3"/>
                <a:gd name="T2" fmla="*/ 1 w 3"/>
                <a:gd name="T3" fmla="*/ 0 h 3"/>
                <a:gd name="T4" fmla="*/ 3 w 3"/>
                <a:gd name="T5" fmla="*/ 0 h 3"/>
                <a:gd name="T6" fmla="*/ 3 w 3"/>
                <a:gd name="T7" fmla="*/ 2 h 3"/>
                <a:gd name="T8" fmla="*/ 3 w 3"/>
                <a:gd name="T9" fmla="*/ 3 h 3"/>
                <a:gd name="T10" fmla="*/ 1 w 3"/>
                <a:gd name="T11" fmla="*/ 3 h 3"/>
                <a:gd name="T12" fmla="*/ 0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2"/>
                  </a:moveTo>
                  <a:lnTo>
                    <a:pt x="1" y="0"/>
                  </a:lnTo>
                  <a:lnTo>
                    <a:pt x="3" y="0"/>
                  </a:lnTo>
                  <a:lnTo>
                    <a:pt x="3" y="2"/>
                  </a:lnTo>
                  <a:lnTo>
                    <a:pt x="3" y="3"/>
                  </a:lnTo>
                  <a:lnTo>
                    <a:pt x="1" y="3"/>
                  </a:lnTo>
                  <a:lnTo>
                    <a:pt x="0" y="2"/>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5" name="Freeform 1041">
              <a:extLst>
                <a:ext uri="{FF2B5EF4-FFF2-40B4-BE49-F238E27FC236}">
                  <a16:creationId xmlns:a16="http://schemas.microsoft.com/office/drawing/2014/main" id="{068169ED-790B-7049-AF8C-73458E640837}"/>
                </a:ext>
              </a:extLst>
            </p:cNvPr>
            <p:cNvSpPr>
              <a:spLocks/>
            </p:cNvSpPr>
            <p:nvPr/>
          </p:nvSpPr>
          <p:spPr bwMode="auto">
            <a:xfrm>
              <a:off x="2736" y="3684"/>
              <a:ext cx="180" cy="10"/>
            </a:xfrm>
            <a:custGeom>
              <a:avLst/>
              <a:gdLst>
                <a:gd name="T0" fmla="*/ 9 w 180"/>
                <a:gd name="T1" fmla="*/ 0 h 10"/>
                <a:gd name="T2" fmla="*/ 171 w 180"/>
                <a:gd name="T3" fmla="*/ 0 h 10"/>
                <a:gd name="T4" fmla="*/ 175 w 180"/>
                <a:gd name="T5" fmla="*/ 0 h 10"/>
                <a:gd name="T6" fmla="*/ 179 w 180"/>
                <a:gd name="T7" fmla="*/ 2 h 10"/>
                <a:gd name="T8" fmla="*/ 180 w 180"/>
                <a:gd name="T9" fmla="*/ 5 h 10"/>
                <a:gd name="T10" fmla="*/ 179 w 180"/>
                <a:gd name="T11" fmla="*/ 7 h 10"/>
                <a:gd name="T12" fmla="*/ 175 w 180"/>
                <a:gd name="T13" fmla="*/ 9 h 10"/>
                <a:gd name="T14" fmla="*/ 171 w 180"/>
                <a:gd name="T15" fmla="*/ 10 h 10"/>
                <a:gd name="T16" fmla="*/ 9 w 180"/>
                <a:gd name="T17" fmla="*/ 10 h 10"/>
                <a:gd name="T18" fmla="*/ 5 w 180"/>
                <a:gd name="T19" fmla="*/ 9 h 10"/>
                <a:gd name="T20" fmla="*/ 1 w 180"/>
                <a:gd name="T21" fmla="*/ 7 h 10"/>
                <a:gd name="T22" fmla="*/ 0 w 180"/>
                <a:gd name="T23" fmla="*/ 5 h 10"/>
                <a:gd name="T24" fmla="*/ 1 w 180"/>
                <a:gd name="T25" fmla="*/ 2 h 10"/>
                <a:gd name="T26" fmla="*/ 5 w 180"/>
                <a:gd name="T27" fmla="*/ 0 h 10"/>
                <a:gd name="T28" fmla="*/ 9 w 18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10">
                  <a:moveTo>
                    <a:pt x="9" y="0"/>
                  </a:moveTo>
                  <a:lnTo>
                    <a:pt x="171" y="0"/>
                  </a:lnTo>
                  <a:lnTo>
                    <a:pt x="175" y="0"/>
                  </a:lnTo>
                  <a:lnTo>
                    <a:pt x="179" y="2"/>
                  </a:lnTo>
                  <a:lnTo>
                    <a:pt x="180" y="5"/>
                  </a:lnTo>
                  <a:lnTo>
                    <a:pt x="179" y="7"/>
                  </a:lnTo>
                  <a:lnTo>
                    <a:pt x="175" y="9"/>
                  </a:lnTo>
                  <a:lnTo>
                    <a:pt x="171" y="10"/>
                  </a:lnTo>
                  <a:lnTo>
                    <a:pt x="9" y="10"/>
                  </a:lnTo>
                  <a:lnTo>
                    <a:pt x="5" y="9"/>
                  </a:lnTo>
                  <a:lnTo>
                    <a:pt x="1" y="7"/>
                  </a:lnTo>
                  <a:lnTo>
                    <a:pt x="0" y="5"/>
                  </a:lnTo>
                  <a:lnTo>
                    <a:pt x="1" y="2"/>
                  </a:lnTo>
                  <a:lnTo>
                    <a:pt x="5" y="0"/>
                  </a:lnTo>
                  <a:lnTo>
                    <a:pt x="9" y="0"/>
                  </a:lnTo>
                  <a:close/>
                </a:path>
              </a:pathLst>
            </a:custGeom>
            <a:solidFill>
              <a:srgbClr val="FFFFFF"/>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6" name="Freeform 1042">
              <a:extLst>
                <a:ext uri="{FF2B5EF4-FFF2-40B4-BE49-F238E27FC236}">
                  <a16:creationId xmlns:a16="http://schemas.microsoft.com/office/drawing/2014/main" id="{3807D3FB-0DE2-1D49-A76F-975450DC3247}"/>
                </a:ext>
              </a:extLst>
            </p:cNvPr>
            <p:cNvSpPr>
              <a:spLocks/>
            </p:cNvSpPr>
            <p:nvPr/>
          </p:nvSpPr>
          <p:spPr bwMode="auto">
            <a:xfrm>
              <a:off x="2744" y="3685"/>
              <a:ext cx="10" cy="8"/>
            </a:xfrm>
            <a:custGeom>
              <a:avLst/>
              <a:gdLst>
                <a:gd name="T0" fmla="*/ 0 w 10"/>
                <a:gd name="T1" fmla="*/ 4 h 8"/>
                <a:gd name="T2" fmla="*/ 2 w 10"/>
                <a:gd name="T3" fmla="*/ 1 h 8"/>
                <a:gd name="T4" fmla="*/ 6 w 10"/>
                <a:gd name="T5" fmla="*/ 0 h 8"/>
                <a:gd name="T6" fmla="*/ 9 w 10"/>
                <a:gd name="T7" fmla="*/ 1 h 8"/>
                <a:gd name="T8" fmla="*/ 10 w 10"/>
                <a:gd name="T9" fmla="*/ 4 h 8"/>
                <a:gd name="T10" fmla="*/ 9 w 10"/>
                <a:gd name="T11" fmla="*/ 6 h 8"/>
                <a:gd name="T12" fmla="*/ 6 w 10"/>
                <a:gd name="T13" fmla="*/ 8 h 8"/>
                <a:gd name="T14" fmla="*/ 2 w 10"/>
                <a:gd name="T15" fmla="*/ 6 h 8"/>
                <a:gd name="T16" fmla="*/ 0 w 10"/>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0" y="4"/>
                  </a:moveTo>
                  <a:lnTo>
                    <a:pt x="2" y="1"/>
                  </a:lnTo>
                  <a:lnTo>
                    <a:pt x="6" y="0"/>
                  </a:lnTo>
                  <a:lnTo>
                    <a:pt x="9" y="1"/>
                  </a:lnTo>
                  <a:lnTo>
                    <a:pt x="10" y="4"/>
                  </a:lnTo>
                  <a:lnTo>
                    <a:pt x="9" y="6"/>
                  </a:lnTo>
                  <a:lnTo>
                    <a:pt x="6" y="8"/>
                  </a:lnTo>
                  <a:lnTo>
                    <a:pt x="2" y="6"/>
                  </a:lnTo>
                  <a:lnTo>
                    <a:pt x="0" y="4"/>
                  </a:lnTo>
                  <a:close/>
                </a:path>
              </a:pathLst>
            </a:custGeom>
            <a:solidFill>
              <a:srgbClr val="0000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7" name="Rectangle 1043">
              <a:extLst>
                <a:ext uri="{FF2B5EF4-FFF2-40B4-BE49-F238E27FC236}">
                  <a16:creationId xmlns:a16="http://schemas.microsoft.com/office/drawing/2014/main" id="{F90E6074-2B11-2943-ADD9-AAE8EB7D3C86}"/>
                </a:ext>
              </a:extLst>
            </p:cNvPr>
            <p:cNvSpPr>
              <a:spLocks noChangeArrowheads="1"/>
            </p:cNvSpPr>
            <p:nvPr/>
          </p:nvSpPr>
          <p:spPr bwMode="auto">
            <a:xfrm>
              <a:off x="2888"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8" name="Rectangle 1044">
              <a:extLst>
                <a:ext uri="{FF2B5EF4-FFF2-40B4-BE49-F238E27FC236}">
                  <a16:creationId xmlns:a16="http://schemas.microsoft.com/office/drawing/2014/main" id="{861FBA28-27E9-B74A-8250-B56B0A33DC93}"/>
                </a:ext>
              </a:extLst>
            </p:cNvPr>
            <p:cNvSpPr>
              <a:spLocks noChangeArrowheads="1"/>
            </p:cNvSpPr>
            <p:nvPr/>
          </p:nvSpPr>
          <p:spPr bwMode="auto">
            <a:xfrm>
              <a:off x="2881"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9" name="Rectangle 1045">
              <a:extLst>
                <a:ext uri="{FF2B5EF4-FFF2-40B4-BE49-F238E27FC236}">
                  <a16:creationId xmlns:a16="http://schemas.microsoft.com/office/drawing/2014/main" id="{B8D0CEBC-A1AE-CE42-AF8D-A5851903D7E1}"/>
                </a:ext>
              </a:extLst>
            </p:cNvPr>
            <p:cNvSpPr>
              <a:spLocks noChangeArrowheads="1"/>
            </p:cNvSpPr>
            <p:nvPr/>
          </p:nvSpPr>
          <p:spPr bwMode="auto">
            <a:xfrm>
              <a:off x="2873"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0" name="Rectangle 1046">
              <a:extLst>
                <a:ext uri="{FF2B5EF4-FFF2-40B4-BE49-F238E27FC236}">
                  <a16:creationId xmlns:a16="http://schemas.microsoft.com/office/drawing/2014/main" id="{E588C802-1CB2-3A4F-8235-336A5D0445B2}"/>
                </a:ext>
              </a:extLst>
            </p:cNvPr>
            <p:cNvSpPr>
              <a:spLocks noChangeArrowheads="1"/>
            </p:cNvSpPr>
            <p:nvPr/>
          </p:nvSpPr>
          <p:spPr bwMode="auto">
            <a:xfrm>
              <a:off x="4416" y="3582"/>
              <a:ext cx="463" cy="157"/>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1" name="Freeform 1047">
              <a:extLst>
                <a:ext uri="{FF2B5EF4-FFF2-40B4-BE49-F238E27FC236}">
                  <a16:creationId xmlns:a16="http://schemas.microsoft.com/office/drawing/2014/main" id="{E0725E59-2186-5B48-B7CE-85B733D76A22}"/>
                </a:ext>
              </a:extLst>
            </p:cNvPr>
            <p:cNvSpPr>
              <a:spLocks noEditPoints="1"/>
            </p:cNvSpPr>
            <p:nvPr/>
          </p:nvSpPr>
          <p:spPr bwMode="auto">
            <a:xfrm>
              <a:off x="4416" y="3582"/>
              <a:ext cx="489" cy="165"/>
            </a:xfrm>
            <a:custGeom>
              <a:avLst/>
              <a:gdLst>
                <a:gd name="T0" fmla="*/ 325 w 489"/>
                <a:gd name="T1" fmla="*/ 130 h 165"/>
                <a:gd name="T2" fmla="*/ 280 w 489"/>
                <a:gd name="T3" fmla="*/ 71 h 165"/>
                <a:gd name="T4" fmla="*/ 296 w 489"/>
                <a:gd name="T5" fmla="*/ 55 h 165"/>
                <a:gd name="T6" fmla="*/ 309 w 489"/>
                <a:gd name="T7" fmla="*/ 16 h 165"/>
                <a:gd name="T8" fmla="*/ 296 w 489"/>
                <a:gd name="T9" fmla="*/ 55 h 165"/>
                <a:gd name="T10" fmla="*/ 289 w 489"/>
                <a:gd name="T11" fmla="*/ 55 h 165"/>
                <a:gd name="T12" fmla="*/ 276 w 489"/>
                <a:gd name="T13" fmla="*/ 16 h 165"/>
                <a:gd name="T14" fmla="*/ 245 w 489"/>
                <a:gd name="T15" fmla="*/ 55 h 165"/>
                <a:gd name="T16" fmla="*/ 263 w 489"/>
                <a:gd name="T17" fmla="*/ 13 h 165"/>
                <a:gd name="T18" fmla="*/ 245 w 489"/>
                <a:gd name="T19" fmla="*/ 55 h 165"/>
                <a:gd name="T20" fmla="*/ 258 w 489"/>
                <a:gd name="T21" fmla="*/ 102 h 165"/>
                <a:gd name="T22" fmla="*/ 232 w 489"/>
                <a:gd name="T23" fmla="*/ 79 h 165"/>
                <a:gd name="T24" fmla="*/ 196 w 489"/>
                <a:gd name="T25" fmla="*/ 126 h 165"/>
                <a:gd name="T26" fmla="*/ 250 w 489"/>
                <a:gd name="T27" fmla="*/ 118 h 165"/>
                <a:gd name="T28" fmla="*/ 196 w 489"/>
                <a:gd name="T29" fmla="*/ 126 h 165"/>
                <a:gd name="T30" fmla="*/ 170 w 489"/>
                <a:gd name="T31" fmla="*/ 138 h 165"/>
                <a:gd name="T32" fmla="*/ 142 w 489"/>
                <a:gd name="T33" fmla="*/ 115 h 165"/>
                <a:gd name="T34" fmla="*/ 187 w 489"/>
                <a:gd name="T35" fmla="*/ 102 h 165"/>
                <a:gd name="T36" fmla="*/ 214 w 489"/>
                <a:gd name="T37" fmla="*/ 79 h 165"/>
                <a:gd name="T38" fmla="*/ 187 w 489"/>
                <a:gd name="T39" fmla="*/ 102 h 165"/>
                <a:gd name="T40" fmla="*/ 170 w 489"/>
                <a:gd name="T41" fmla="*/ 102 h 165"/>
                <a:gd name="T42" fmla="*/ 142 w 489"/>
                <a:gd name="T43" fmla="*/ 79 h 165"/>
                <a:gd name="T44" fmla="*/ 27 w 489"/>
                <a:gd name="T45" fmla="*/ 63 h 165"/>
                <a:gd name="T46" fmla="*/ 99 w 489"/>
                <a:gd name="T47" fmla="*/ 32 h 165"/>
                <a:gd name="T48" fmla="*/ 27 w 489"/>
                <a:gd name="T49" fmla="*/ 63 h 165"/>
                <a:gd name="T50" fmla="*/ 71 w 489"/>
                <a:gd name="T51" fmla="*/ 16 h 165"/>
                <a:gd name="T52" fmla="*/ 19 w 489"/>
                <a:gd name="T53" fmla="*/ 8 h 165"/>
                <a:gd name="T54" fmla="*/ 71 w 489"/>
                <a:gd name="T55" fmla="*/ 118 h 165"/>
                <a:gd name="T56" fmla="*/ 116 w 489"/>
                <a:gd name="T57" fmla="*/ 94 h 165"/>
                <a:gd name="T58" fmla="*/ 71 w 489"/>
                <a:gd name="T59" fmla="*/ 118 h 165"/>
                <a:gd name="T60" fmla="*/ 116 w 489"/>
                <a:gd name="T61" fmla="*/ 149 h 165"/>
                <a:gd name="T62" fmla="*/ 71 w 489"/>
                <a:gd name="T63" fmla="*/ 126 h 165"/>
                <a:gd name="T64" fmla="*/ 14 w 489"/>
                <a:gd name="T65" fmla="*/ 149 h 165"/>
                <a:gd name="T66" fmla="*/ 58 w 489"/>
                <a:gd name="T67" fmla="*/ 126 h 165"/>
                <a:gd name="T68" fmla="*/ 14 w 489"/>
                <a:gd name="T69" fmla="*/ 149 h 165"/>
                <a:gd name="T70" fmla="*/ 58 w 489"/>
                <a:gd name="T71" fmla="*/ 118 h 165"/>
                <a:gd name="T72" fmla="*/ 14 w 489"/>
                <a:gd name="T73" fmla="*/ 94 h 165"/>
                <a:gd name="T74" fmla="*/ 161 w 489"/>
                <a:gd name="T75" fmla="*/ 63 h 165"/>
                <a:gd name="T76" fmla="*/ 214 w 489"/>
                <a:gd name="T77" fmla="*/ 16 h 165"/>
                <a:gd name="T78" fmla="*/ 161 w 489"/>
                <a:gd name="T79" fmla="*/ 63 h 165"/>
                <a:gd name="T80" fmla="*/ 450 w 489"/>
                <a:gd name="T81" fmla="*/ 142 h 165"/>
                <a:gd name="T82" fmla="*/ 441 w 489"/>
                <a:gd name="T83" fmla="*/ 16 h 165"/>
                <a:gd name="T84" fmla="*/ 423 w 489"/>
                <a:gd name="T85" fmla="*/ 142 h 165"/>
                <a:gd name="T86" fmla="*/ 431 w 489"/>
                <a:gd name="T87" fmla="*/ 16 h 165"/>
                <a:gd name="T88" fmla="*/ 423 w 489"/>
                <a:gd name="T89" fmla="*/ 142 h 165"/>
                <a:gd name="T90" fmla="*/ 414 w 489"/>
                <a:gd name="T91" fmla="*/ 142 h 165"/>
                <a:gd name="T92" fmla="*/ 405 w 489"/>
                <a:gd name="T93" fmla="*/ 16 h 165"/>
                <a:gd name="T94" fmla="*/ 387 w 489"/>
                <a:gd name="T95" fmla="*/ 142 h 165"/>
                <a:gd name="T96" fmla="*/ 396 w 489"/>
                <a:gd name="T97" fmla="*/ 16 h 165"/>
                <a:gd name="T98" fmla="*/ 387 w 489"/>
                <a:gd name="T99" fmla="*/ 142 h 165"/>
                <a:gd name="T100" fmla="*/ 379 w 489"/>
                <a:gd name="T101" fmla="*/ 142 h 165"/>
                <a:gd name="T102" fmla="*/ 370 w 489"/>
                <a:gd name="T103" fmla="*/ 16 h 165"/>
                <a:gd name="T104" fmla="*/ 351 w 489"/>
                <a:gd name="T105" fmla="*/ 142 h 165"/>
                <a:gd name="T106" fmla="*/ 360 w 489"/>
                <a:gd name="T107" fmla="*/ 16 h 165"/>
                <a:gd name="T108" fmla="*/ 351 w 489"/>
                <a:gd name="T109" fmla="*/ 142 h 165"/>
                <a:gd name="T110" fmla="*/ 0 w 489"/>
                <a:gd name="T111" fmla="*/ 157 h 165"/>
                <a:gd name="T112" fmla="*/ 463 w 489"/>
                <a:gd name="T113" fmla="*/ 0 h 165"/>
                <a:gd name="T114" fmla="*/ 463 w 489"/>
                <a:gd name="T115" fmla="*/ 13 h 165"/>
                <a:gd name="T116" fmla="*/ 489 w 489"/>
                <a:gd name="T117" fmla="*/ 24 h 165"/>
                <a:gd name="T118" fmla="*/ 472 w 489"/>
                <a:gd name="T119" fmla="*/ 165 h 165"/>
                <a:gd name="T120" fmla="*/ 463 w 489"/>
                <a:gd name="T121" fmla="*/ 1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9" h="165">
                  <a:moveTo>
                    <a:pt x="280" y="130"/>
                  </a:moveTo>
                  <a:lnTo>
                    <a:pt x="325" y="130"/>
                  </a:lnTo>
                  <a:lnTo>
                    <a:pt x="325" y="71"/>
                  </a:lnTo>
                  <a:lnTo>
                    <a:pt x="280" y="71"/>
                  </a:lnTo>
                  <a:lnTo>
                    <a:pt x="280" y="130"/>
                  </a:lnTo>
                  <a:close/>
                  <a:moveTo>
                    <a:pt x="296" y="55"/>
                  </a:moveTo>
                  <a:lnTo>
                    <a:pt x="309" y="55"/>
                  </a:lnTo>
                  <a:lnTo>
                    <a:pt x="309" y="16"/>
                  </a:lnTo>
                  <a:lnTo>
                    <a:pt x="296" y="16"/>
                  </a:lnTo>
                  <a:lnTo>
                    <a:pt x="296" y="55"/>
                  </a:lnTo>
                  <a:close/>
                  <a:moveTo>
                    <a:pt x="276" y="55"/>
                  </a:moveTo>
                  <a:lnTo>
                    <a:pt x="289" y="55"/>
                  </a:lnTo>
                  <a:lnTo>
                    <a:pt x="289" y="16"/>
                  </a:lnTo>
                  <a:lnTo>
                    <a:pt x="276" y="16"/>
                  </a:lnTo>
                  <a:lnTo>
                    <a:pt x="276" y="55"/>
                  </a:lnTo>
                  <a:close/>
                  <a:moveTo>
                    <a:pt x="245" y="55"/>
                  </a:moveTo>
                  <a:lnTo>
                    <a:pt x="263" y="55"/>
                  </a:lnTo>
                  <a:lnTo>
                    <a:pt x="263" y="13"/>
                  </a:lnTo>
                  <a:lnTo>
                    <a:pt x="245" y="13"/>
                  </a:lnTo>
                  <a:lnTo>
                    <a:pt x="245" y="55"/>
                  </a:lnTo>
                  <a:close/>
                  <a:moveTo>
                    <a:pt x="232" y="102"/>
                  </a:moveTo>
                  <a:lnTo>
                    <a:pt x="258" y="102"/>
                  </a:lnTo>
                  <a:lnTo>
                    <a:pt x="258" y="79"/>
                  </a:lnTo>
                  <a:lnTo>
                    <a:pt x="232" y="79"/>
                  </a:lnTo>
                  <a:lnTo>
                    <a:pt x="232" y="102"/>
                  </a:lnTo>
                  <a:close/>
                  <a:moveTo>
                    <a:pt x="196" y="126"/>
                  </a:moveTo>
                  <a:lnTo>
                    <a:pt x="250" y="126"/>
                  </a:lnTo>
                  <a:lnTo>
                    <a:pt x="250" y="118"/>
                  </a:lnTo>
                  <a:lnTo>
                    <a:pt x="196" y="118"/>
                  </a:lnTo>
                  <a:lnTo>
                    <a:pt x="196" y="126"/>
                  </a:lnTo>
                  <a:close/>
                  <a:moveTo>
                    <a:pt x="142" y="138"/>
                  </a:moveTo>
                  <a:lnTo>
                    <a:pt x="170" y="138"/>
                  </a:lnTo>
                  <a:lnTo>
                    <a:pt x="170" y="115"/>
                  </a:lnTo>
                  <a:lnTo>
                    <a:pt x="142" y="115"/>
                  </a:lnTo>
                  <a:lnTo>
                    <a:pt x="142" y="138"/>
                  </a:lnTo>
                  <a:close/>
                  <a:moveTo>
                    <a:pt x="187" y="102"/>
                  </a:moveTo>
                  <a:lnTo>
                    <a:pt x="214" y="102"/>
                  </a:lnTo>
                  <a:lnTo>
                    <a:pt x="214" y="79"/>
                  </a:lnTo>
                  <a:lnTo>
                    <a:pt x="187" y="79"/>
                  </a:lnTo>
                  <a:lnTo>
                    <a:pt x="187" y="102"/>
                  </a:lnTo>
                  <a:close/>
                  <a:moveTo>
                    <a:pt x="142" y="102"/>
                  </a:moveTo>
                  <a:lnTo>
                    <a:pt x="170" y="102"/>
                  </a:lnTo>
                  <a:lnTo>
                    <a:pt x="170" y="79"/>
                  </a:lnTo>
                  <a:lnTo>
                    <a:pt x="142" y="79"/>
                  </a:lnTo>
                  <a:lnTo>
                    <a:pt x="142" y="102"/>
                  </a:lnTo>
                  <a:close/>
                  <a:moveTo>
                    <a:pt x="27" y="63"/>
                  </a:moveTo>
                  <a:lnTo>
                    <a:pt x="99" y="63"/>
                  </a:lnTo>
                  <a:lnTo>
                    <a:pt x="99" y="32"/>
                  </a:lnTo>
                  <a:lnTo>
                    <a:pt x="27" y="32"/>
                  </a:lnTo>
                  <a:lnTo>
                    <a:pt x="27" y="63"/>
                  </a:lnTo>
                  <a:close/>
                  <a:moveTo>
                    <a:pt x="19" y="16"/>
                  </a:moveTo>
                  <a:lnTo>
                    <a:pt x="71" y="16"/>
                  </a:lnTo>
                  <a:lnTo>
                    <a:pt x="71" y="8"/>
                  </a:lnTo>
                  <a:lnTo>
                    <a:pt x="19" y="8"/>
                  </a:lnTo>
                  <a:lnTo>
                    <a:pt x="19" y="16"/>
                  </a:lnTo>
                  <a:close/>
                  <a:moveTo>
                    <a:pt x="71" y="118"/>
                  </a:moveTo>
                  <a:lnTo>
                    <a:pt x="116" y="118"/>
                  </a:lnTo>
                  <a:lnTo>
                    <a:pt x="116" y="94"/>
                  </a:lnTo>
                  <a:lnTo>
                    <a:pt x="71" y="94"/>
                  </a:lnTo>
                  <a:lnTo>
                    <a:pt x="71" y="118"/>
                  </a:lnTo>
                  <a:close/>
                  <a:moveTo>
                    <a:pt x="71" y="149"/>
                  </a:moveTo>
                  <a:lnTo>
                    <a:pt x="116" y="149"/>
                  </a:lnTo>
                  <a:lnTo>
                    <a:pt x="116" y="126"/>
                  </a:lnTo>
                  <a:lnTo>
                    <a:pt x="71" y="126"/>
                  </a:lnTo>
                  <a:lnTo>
                    <a:pt x="71" y="149"/>
                  </a:lnTo>
                  <a:close/>
                  <a:moveTo>
                    <a:pt x="14" y="149"/>
                  </a:moveTo>
                  <a:lnTo>
                    <a:pt x="58" y="149"/>
                  </a:lnTo>
                  <a:lnTo>
                    <a:pt x="58" y="126"/>
                  </a:lnTo>
                  <a:lnTo>
                    <a:pt x="14" y="126"/>
                  </a:lnTo>
                  <a:lnTo>
                    <a:pt x="14" y="149"/>
                  </a:lnTo>
                  <a:close/>
                  <a:moveTo>
                    <a:pt x="14" y="118"/>
                  </a:moveTo>
                  <a:lnTo>
                    <a:pt x="58" y="118"/>
                  </a:lnTo>
                  <a:lnTo>
                    <a:pt x="58" y="94"/>
                  </a:lnTo>
                  <a:lnTo>
                    <a:pt x="14" y="94"/>
                  </a:lnTo>
                  <a:lnTo>
                    <a:pt x="14" y="118"/>
                  </a:lnTo>
                  <a:close/>
                  <a:moveTo>
                    <a:pt x="161" y="63"/>
                  </a:moveTo>
                  <a:lnTo>
                    <a:pt x="214" y="63"/>
                  </a:lnTo>
                  <a:lnTo>
                    <a:pt x="214" y="16"/>
                  </a:lnTo>
                  <a:lnTo>
                    <a:pt x="161" y="16"/>
                  </a:lnTo>
                  <a:lnTo>
                    <a:pt x="161" y="63"/>
                  </a:lnTo>
                  <a:close/>
                  <a:moveTo>
                    <a:pt x="441" y="142"/>
                  </a:moveTo>
                  <a:lnTo>
                    <a:pt x="450" y="142"/>
                  </a:lnTo>
                  <a:lnTo>
                    <a:pt x="450" y="16"/>
                  </a:lnTo>
                  <a:lnTo>
                    <a:pt x="441" y="16"/>
                  </a:lnTo>
                  <a:lnTo>
                    <a:pt x="441" y="142"/>
                  </a:lnTo>
                  <a:close/>
                  <a:moveTo>
                    <a:pt x="423" y="142"/>
                  </a:moveTo>
                  <a:lnTo>
                    <a:pt x="431" y="142"/>
                  </a:lnTo>
                  <a:lnTo>
                    <a:pt x="431" y="16"/>
                  </a:lnTo>
                  <a:lnTo>
                    <a:pt x="423" y="16"/>
                  </a:lnTo>
                  <a:lnTo>
                    <a:pt x="423" y="142"/>
                  </a:lnTo>
                  <a:close/>
                  <a:moveTo>
                    <a:pt x="405" y="142"/>
                  </a:moveTo>
                  <a:lnTo>
                    <a:pt x="414" y="142"/>
                  </a:lnTo>
                  <a:lnTo>
                    <a:pt x="414" y="16"/>
                  </a:lnTo>
                  <a:lnTo>
                    <a:pt x="405" y="16"/>
                  </a:lnTo>
                  <a:lnTo>
                    <a:pt x="405" y="142"/>
                  </a:lnTo>
                  <a:close/>
                  <a:moveTo>
                    <a:pt x="387" y="142"/>
                  </a:moveTo>
                  <a:lnTo>
                    <a:pt x="396" y="142"/>
                  </a:lnTo>
                  <a:lnTo>
                    <a:pt x="396" y="16"/>
                  </a:lnTo>
                  <a:lnTo>
                    <a:pt x="387" y="16"/>
                  </a:lnTo>
                  <a:lnTo>
                    <a:pt x="387" y="142"/>
                  </a:lnTo>
                  <a:close/>
                  <a:moveTo>
                    <a:pt x="370" y="142"/>
                  </a:moveTo>
                  <a:lnTo>
                    <a:pt x="379" y="142"/>
                  </a:lnTo>
                  <a:lnTo>
                    <a:pt x="379" y="16"/>
                  </a:lnTo>
                  <a:lnTo>
                    <a:pt x="370" y="16"/>
                  </a:lnTo>
                  <a:lnTo>
                    <a:pt x="370" y="142"/>
                  </a:lnTo>
                  <a:close/>
                  <a:moveTo>
                    <a:pt x="351" y="142"/>
                  </a:moveTo>
                  <a:lnTo>
                    <a:pt x="360" y="142"/>
                  </a:lnTo>
                  <a:lnTo>
                    <a:pt x="360" y="16"/>
                  </a:lnTo>
                  <a:lnTo>
                    <a:pt x="351" y="16"/>
                  </a:lnTo>
                  <a:lnTo>
                    <a:pt x="351" y="142"/>
                  </a:lnTo>
                  <a:close/>
                  <a:moveTo>
                    <a:pt x="0" y="0"/>
                  </a:moveTo>
                  <a:lnTo>
                    <a:pt x="0" y="157"/>
                  </a:lnTo>
                  <a:lnTo>
                    <a:pt x="463" y="157"/>
                  </a:lnTo>
                  <a:lnTo>
                    <a:pt x="463" y="0"/>
                  </a:lnTo>
                  <a:lnTo>
                    <a:pt x="0" y="0"/>
                  </a:lnTo>
                  <a:close/>
                  <a:moveTo>
                    <a:pt x="463" y="13"/>
                  </a:moveTo>
                  <a:lnTo>
                    <a:pt x="489" y="13"/>
                  </a:lnTo>
                  <a:lnTo>
                    <a:pt x="489" y="24"/>
                  </a:lnTo>
                  <a:lnTo>
                    <a:pt x="472" y="24"/>
                  </a:lnTo>
                  <a:lnTo>
                    <a:pt x="472" y="165"/>
                  </a:lnTo>
                  <a:lnTo>
                    <a:pt x="463" y="165"/>
                  </a:lnTo>
                  <a:lnTo>
                    <a:pt x="463" y="13"/>
                  </a:lnTo>
                  <a:close/>
                </a:path>
              </a:pathLst>
            </a:custGeom>
            <a:solidFill>
              <a:srgbClr val="FFFFFF"/>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2" name="Rectangle 1048">
              <a:extLst>
                <a:ext uri="{FF2B5EF4-FFF2-40B4-BE49-F238E27FC236}">
                  <a16:creationId xmlns:a16="http://schemas.microsoft.com/office/drawing/2014/main" id="{7A7F4F87-8D1C-B843-BE8E-6079E3AD47CE}"/>
                </a:ext>
              </a:extLst>
            </p:cNvPr>
            <p:cNvSpPr>
              <a:spLocks noChangeArrowheads="1"/>
            </p:cNvSpPr>
            <p:nvPr/>
          </p:nvSpPr>
          <p:spPr bwMode="auto">
            <a:xfrm>
              <a:off x="4686" y="3731"/>
              <a:ext cx="1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3" name="Line 1049">
              <a:extLst>
                <a:ext uri="{FF2B5EF4-FFF2-40B4-BE49-F238E27FC236}">
                  <a16:creationId xmlns:a16="http://schemas.microsoft.com/office/drawing/2014/main" id="{B31BCADC-97B4-4640-939F-B421FCD263C8}"/>
                </a:ext>
              </a:extLst>
            </p:cNvPr>
            <p:cNvSpPr>
              <a:spLocks noChangeShapeType="1"/>
            </p:cNvSpPr>
            <p:nvPr/>
          </p:nvSpPr>
          <p:spPr bwMode="auto">
            <a:xfrm flipV="1">
              <a:off x="4792"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4" name="Line 1050">
              <a:extLst>
                <a:ext uri="{FF2B5EF4-FFF2-40B4-BE49-F238E27FC236}">
                  <a16:creationId xmlns:a16="http://schemas.microsoft.com/office/drawing/2014/main" id="{95EAD7A0-67B3-C740-BE51-E2FBBF8CE21E}"/>
                </a:ext>
              </a:extLst>
            </p:cNvPr>
            <p:cNvSpPr>
              <a:spLocks noChangeShapeType="1"/>
            </p:cNvSpPr>
            <p:nvPr/>
          </p:nvSpPr>
          <p:spPr bwMode="auto">
            <a:xfrm flipV="1">
              <a:off x="4781" y="3741"/>
              <a:ext cx="1" cy="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5" name="Line 1051">
              <a:extLst>
                <a:ext uri="{FF2B5EF4-FFF2-40B4-BE49-F238E27FC236}">
                  <a16:creationId xmlns:a16="http://schemas.microsoft.com/office/drawing/2014/main" id="{4F059AB5-0028-1340-AA24-52CCBE4AD5EE}"/>
                </a:ext>
              </a:extLst>
            </p:cNvPr>
            <p:cNvSpPr>
              <a:spLocks noChangeShapeType="1"/>
            </p:cNvSpPr>
            <p:nvPr/>
          </p:nvSpPr>
          <p:spPr bwMode="auto">
            <a:xfrm flipV="1">
              <a:off x="4769"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6" name="Line 1052">
              <a:extLst>
                <a:ext uri="{FF2B5EF4-FFF2-40B4-BE49-F238E27FC236}">
                  <a16:creationId xmlns:a16="http://schemas.microsoft.com/office/drawing/2014/main" id="{6F3AF311-3270-9F40-9E47-2E810849CF7C}"/>
                </a:ext>
              </a:extLst>
            </p:cNvPr>
            <p:cNvSpPr>
              <a:spLocks noChangeShapeType="1"/>
            </p:cNvSpPr>
            <p:nvPr/>
          </p:nvSpPr>
          <p:spPr bwMode="auto">
            <a:xfrm flipV="1">
              <a:off x="4759"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7" name="Line 1053">
              <a:extLst>
                <a:ext uri="{FF2B5EF4-FFF2-40B4-BE49-F238E27FC236}">
                  <a16:creationId xmlns:a16="http://schemas.microsoft.com/office/drawing/2014/main" id="{090A076E-12A6-B64A-AA43-1C637ADBAC0E}"/>
                </a:ext>
              </a:extLst>
            </p:cNvPr>
            <p:cNvSpPr>
              <a:spLocks noChangeShapeType="1"/>
            </p:cNvSpPr>
            <p:nvPr/>
          </p:nvSpPr>
          <p:spPr bwMode="auto">
            <a:xfrm flipV="1">
              <a:off x="4750"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8" name="Line 1054">
              <a:extLst>
                <a:ext uri="{FF2B5EF4-FFF2-40B4-BE49-F238E27FC236}">
                  <a16:creationId xmlns:a16="http://schemas.microsoft.com/office/drawing/2014/main" id="{F17DE153-DEAE-694D-AC09-686CBC4952FC}"/>
                </a:ext>
              </a:extLst>
            </p:cNvPr>
            <p:cNvSpPr>
              <a:spLocks noChangeShapeType="1"/>
            </p:cNvSpPr>
            <p:nvPr/>
          </p:nvSpPr>
          <p:spPr bwMode="auto">
            <a:xfrm flipV="1">
              <a:off x="4740" y="3733"/>
              <a:ext cx="1"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9" name="Line 1055">
              <a:extLst>
                <a:ext uri="{FF2B5EF4-FFF2-40B4-BE49-F238E27FC236}">
                  <a16:creationId xmlns:a16="http://schemas.microsoft.com/office/drawing/2014/main" id="{628B86FA-DB1E-9849-8CF2-080758BBF144}"/>
                </a:ext>
              </a:extLst>
            </p:cNvPr>
            <p:cNvSpPr>
              <a:spLocks noChangeShapeType="1"/>
            </p:cNvSpPr>
            <p:nvPr/>
          </p:nvSpPr>
          <p:spPr bwMode="auto">
            <a:xfrm flipV="1">
              <a:off x="4731"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0" name="Line 1056">
              <a:extLst>
                <a:ext uri="{FF2B5EF4-FFF2-40B4-BE49-F238E27FC236}">
                  <a16:creationId xmlns:a16="http://schemas.microsoft.com/office/drawing/2014/main" id="{918A38B5-B094-1548-BDFD-65A7AE41ACD4}"/>
                </a:ext>
              </a:extLst>
            </p:cNvPr>
            <p:cNvSpPr>
              <a:spLocks noChangeShapeType="1"/>
            </p:cNvSpPr>
            <p:nvPr/>
          </p:nvSpPr>
          <p:spPr bwMode="auto">
            <a:xfrm flipV="1">
              <a:off x="4721"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1" name="Line 1057">
              <a:extLst>
                <a:ext uri="{FF2B5EF4-FFF2-40B4-BE49-F238E27FC236}">
                  <a16:creationId xmlns:a16="http://schemas.microsoft.com/office/drawing/2014/main" id="{BA20940B-4076-B845-8225-393DEE1E88FF}"/>
                </a:ext>
              </a:extLst>
            </p:cNvPr>
            <p:cNvSpPr>
              <a:spLocks noChangeShapeType="1"/>
            </p:cNvSpPr>
            <p:nvPr/>
          </p:nvSpPr>
          <p:spPr bwMode="auto">
            <a:xfrm flipV="1">
              <a:off x="4711" y="3739"/>
              <a:ext cx="1" cy="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2" name="Line 1058">
              <a:extLst>
                <a:ext uri="{FF2B5EF4-FFF2-40B4-BE49-F238E27FC236}">
                  <a16:creationId xmlns:a16="http://schemas.microsoft.com/office/drawing/2014/main" id="{2E36EAF3-61CF-574D-9E10-3BF892348962}"/>
                </a:ext>
              </a:extLst>
            </p:cNvPr>
            <p:cNvSpPr>
              <a:spLocks noChangeShapeType="1"/>
            </p:cNvSpPr>
            <p:nvPr/>
          </p:nvSpPr>
          <p:spPr bwMode="auto">
            <a:xfrm flipV="1">
              <a:off x="4702" y="3733"/>
              <a:ext cx="1"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3" name="Line 1059">
              <a:extLst>
                <a:ext uri="{FF2B5EF4-FFF2-40B4-BE49-F238E27FC236}">
                  <a16:creationId xmlns:a16="http://schemas.microsoft.com/office/drawing/2014/main" id="{16F85360-CF50-9749-BE1C-ABBADE37223C}"/>
                </a:ext>
              </a:extLst>
            </p:cNvPr>
            <p:cNvSpPr>
              <a:spLocks noChangeShapeType="1"/>
            </p:cNvSpPr>
            <p:nvPr/>
          </p:nvSpPr>
          <p:spPr bwMode="auto">
            <a:xfrm flipV="1">
              <a:off x="4692"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4" name="Rectangle 1060">
              <a:extLst>
                <a:ext uri="{FF2B5EF4-FFF2-40B4-BE49-F238E27FC236}">
                  <a16:creationId xmlns:a16="http://schemas.microsoft.com/office/drawing/2014/main" id="{53E6F604-D9F1-2447-837D-FEC38B564F43}"/>
                </a:ext>
              </a:extLst>
            </p:cNvPr>
            <p:cNvSpPr>
              <a:spLocks noChangeArrowheads="1"/>
            </p:cNvSpPr>
            <p:nvPr/>
          </p:nvSpPr>
          <p:spPr bwMode="auto">
            <a:xfrm>
              <a:off x="4686" y="3731"/>
              <a:ext cx="115" cy="1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5" name="Rectangle 1061">
              <a:extLst>
                <a:ext uri="{FF2B5EF4-FFF2-40B4-BE49-F238E27FC236}">
                  <a16:creationId xmlns:a16="http://schemas.microsoft.com/office/drawing/2014/main" id="{AAE45F2C-5599-7C4B-83C2-FE6A86F24073}"/>
                </a:ext>
              </a:extLst>
            </p:cNvPr>
            <p:cNvSpPr>
              <a:spLocks noChangeArrowheads="1"/>
            </p:cNvSpPr>
            <p:nvPr/>
          </p:nvSpPr>
          <p:spPr bwMode="auto">
            <a:xfrm>
              <a:off x="720" y="3866"/>
              <a:ext cx="47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6" name="Rectangle 1062">
              <a:extLst>
                <a:ext uri="{FF2B5EF4-FFF2-40B4-BE49-F238E27FC236}">
                  <a16:creationId xmlns:a16="http://schemas.microsoft.com/office/drawing/2014/main" id="{418AD2DD-214F-EF46-812D-B7B9470FFFFB}"/>
                </a:ext>
              </a:extLst>
            </p:cNvPr>
            <p:cNvSpPr>
              <a:spLocks noChangeArrowheads="1"/>
            </p:cNvSpPr>
            <p:nvPr/>
          </p:nvSpPr>
          <p:spPr bwMode="auto">
            <a:xfrm>
              <a:off x="873" y="3859"/>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CISC</a:t>
              </a:r>
              <a:endParaRPr lang="en-US" altLang="en-CN" sz="2400">
                <a:solidFill>
                  <a:srgbClr val="000000"/>
                </a:solidFill>
                <a:latin typeface="Arial" panose="020B0604020202020204" pitchFamily="34" charset="0"/>
              </a:endParaRPr>
            </a:p>
          </p:txBody>
        </p:sp>
        <p:sp>
          <p:nvSpPr>
            <p:cNvPr id="713767" name="Rectangle 1063">
              <a:extLst>
                <a:ext uri="{FF2B5EF4-FFF2-40B4-BE49-F238E27FC236}">
                  <a16:creationId xmlns:a16="http://schemas.microsoft.com/office/drawing/2014/main" id="{E2294B43-CF56-904A-91E2-194AB52C5378}"/>
                </a:ext>
              </a:extLst>
            </p:cNvPr>
            <p:cNvSpPr>
              <a:spLocks noChangeArrowheads="1"/>
            </p:cNvSpPr>
            <p:nvPr/>
          </p:nvSpPr>
          <p:spPr bwMode="auto">
            <a:xfrm>
              <a:off x="811" y="3964"/>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68" name="Freeform 1064">
              <a:extLst>
                <a:ext uri="{FF2B5EF4-FFF2-40B4-BE49-F238E27FC236}">
                  <a16:creationId xmlns:a16="http://schemas.microsoft.com/office/drawing/2014/main" id="{F9129225-6449-FA4C-B7D6-F01E0BCE142D}"/>
                </a:ext>
              </a:extLst>
            </p:cNvPr>
            <p:cNvSpPr>
              <a:spLocks/>
            </p:cNvSpPr>
            <p:nvPr/>
          </p:nvSpPr>
          <p:spPr bwMode="auto">
            <a:xfrm>
              <a:off x="789" y="3670"/>
              <a:ext cx="332" cy="41"/>
            </a:xfrm>
            <a:custGeom>
              <a:avLst/>
              <a:gdLst>
                <a:gd name="T0" fmla="*/ 0 w 332"/>
                <a:gd name="T1" fmla="*/ 41 h 41"/>
                <a:gd name="T2" fmla="*/ 83 w 332"/>
                <a:gd name="T3" fmla="*/ 0 h 41"/>
                <a:gd name="T4" fmla="*/ 332 w 332"/>
                <a:gd name="T5" fmla="*/ 0 h 41"/>
                <a:gd name="T6" fmla="*/ 249 w 332"/>
                <a:gd name="T7" fmla="*/ 41 h 41"/>
                <a:gd name="T8" fmla="*/ 0 w 332"/>
                <a:gd name="T9" fmla="*/ 41 h 41"/>
              </a:gdLst>
              <a:ahLst/>
              <a:cxnLst>
                <a:cxn ang="0">
                  <a:pos x="T0" y="T1"/>
                </a:cxn>
                <a:cxn ang="0">
                  <a:pos x="T2" y="T3"/>
                </a:cxn>
                <a:cxn ang="0">
                  <a:pos x="T4" y="T5"/>
                </a:cxn>
                <a:cxn ang="0">
                  <a:pos x="T6" y="T7"/>
                </a:cxn>
                <a:cxn ang="0">
                  <a:pos x="T8" y="T9"/>
                </a:cxn>
              </a:cxnLst>
              <a:rect l="0" t="0" r="r" b="b"/>
              <a:pathLst>
                <a:path w="332" h="41">
                  <a:moveTo>
                    <a:pt x="0" y="41"/>
                  </a:moveTo>
                  <a:lnTo>
                    <a:pt x="83" y="0"/>
                  </a:lnTo>
                  <a:lnTo>
                    <a:pt x="332" y="0"/>
                  </a:lnTo>
                  <a:lnTo>
                    <a:pt x="249" y="41"/>
                  </a:lnTo>
                  <a:lnTo>
                    <a:pt x="0" y="41"/>
                  </a:lnTo>
                  <a:close/>
                </a:path>
              </a:pathLst>
            </a:custGeom>
            <a:solidFill>
              <a:srgbClr val="9A9A9A"/>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9" name="Freeform 1065">
              <a:extLst>
                <a:ext uri="{FF2B5EF4-FFF2-40B4-BE49-F238E27FC236}">
                  <a16:creationId xmlns:a16="http://schemas.microsoft.com/office/drawing/2014/main" id="{21EAF03B-3A6C-D24F-809D-862AB944661A}"/>
                </a:ext>
              </a:extLst>
            </p:cNvPr>
            <p:cNvSpPr>
              <a:spLocks/>
            </p:cNvSpPr>
            <p:nvPr/>
          </p:nvSpPr>
          <p:spPr bwMode="auto">
            <a:xfrm>
              <a:off x="1038" y="3670"/>
              <a:ext cx="83" cy="61"/>
            </a:xfrm>
            <a:custGeom>
              <a:avLst/>
              <a:gdLst>
                <a:gd name="T0" fmla="*/ 0 w 83"/>
                <a:gd name="T1" fmla="*/ 61 h 61"/>
                <a:gd name="T2" fmla="*/ 83 w 83"/>
                <a:gd name="T3" fmla="*/ 20 h 61"/>
                <a:gd name="T4" fmla="*/ 83 w 83"/>
                <a:gd name="T5" fmla="*/ 0 h 61"/>
                <a:gd name="T6" fmla="*/ 0 w 83"/>
                <a:gd name="T7" fmla="*/ 41 h 61"/>
                <a:gd name="T8" fmla="*/ 0 w 83"/>
                <a:gd name="T9" fmla="*/ 61 h 61"/>
              </a:gdLst>
              <a:ahLst/>
              <a:cxnLst>
                <a:cxn ang="0">
                  <a:pos x="T0" y="T1"/>
                </a:cxn>
                <a:cxn ang="0">
                  <a:pos x="T2" y="T3"/>
                </a:cxn>
                <a:cxn ang="0">
                  <a:pos x="T4" y="T5"/>
                </a:cxn>
                <a:cxn ang="0">
                  <a:pos x="T6" y="T7"/>
                </a:cxn>
                <a:cxn ang="0">
                  <a:pos x="T8" y="T9"/>
                </a:cxn>
              </a:cxnLst>
              <a:rect l="0" t="0" r="r" b="b"/>
              <a:pathLst>
                <a:path w="83" h="61">
                  <a:moveTo>
                    <a:pt x="0" y="61"/>
                  </a:moveTo>
                  <a:lnTo>
                    <a:pt x="83" y="20"/>
                  </a:lnTo>
                  <a:lnTo>
                    <a:pt x="83" y="0"/>
                  </a:lnTo>
                  <a:lnTo>
                    <a:pt x="0" y="41"/>
                  </a:lnTo>
                  <a:lnTo>
                    <a:pt x="0" y="61"/>
                  </a:lnTo>
                  <a:close/>
                </a:path>
              </a:pathLst>
            </a:custGeom>
            <a:solidFill>
              <a:srgbClr val="66666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0" name="Freeform 1066">
              <a:extLst>
                <a:ext uri="{FF2B5EF4-FFF2-40B4-BE49-F238E27FC236}">
                  <a16:creationId xmlns:a16="http://schemas.microsoft.com/office/drawing/2014/main" id="{B0EC982F-9C3B-4D49-A8CE-08532150F145}"/>
                </a:ext>
              </a:extLst>
            </p:cNvPr>
            <p:cNvSpPr>
              <a:spLocks/>
            </p:cNvSpPr>
            <p:nvPr/>
          </p:nvSpPr>
          <p:spPr bwMode="auto">
            <a:xfrm>
              <a:off x="876" y="3526"/>
              <a:ext cx="312" cy="134"/>
            </a:xfrm>
            <a:custGeom>
              <a:avLst/>
              <a:gdLst>
                <a:gd name="T0" fmla="*/ 0 w 312"/>
                <a:gd name="T1" fmla="*/ 134 h 134"/>
                <a:gd name="T2" fmla="*/ 67 w 312"/>
                <a:gd name="T3" fmla="*/ 0 h 134"/>
                <a:gd name="T4" fmla="*/ 312 w 312"/>
                <a:gd name="T5" fmla="*/ 0 h 134"/>
                <a:gd name="T6" fmla="*/ 244 w 312"/>
                <a:gd name="T7" fmla="*/ 134 h 134"/>
                <a:gd name="T8" fmla="*/ 0 w 312"/>
                <a:gd name="T9" fmla="*/ 134 h 134"/>
              </a:gdLst>
              <a:ahLst/>
              <a:cxnLst>
                <a:cxn ang="0">
                  <a:pos x="T0" y="T1"/>
                </a:cxn>
                <a:cxn ang="0">
                  <a:pos x="T2" y="T3"/>
                </a:cxn>
                <a:cxn ang="0">
                  <a:pos x="T4" y="T5"/>
                </a:cxn>
                <a:cxn ang="0">
                  <a:pos x="T6" y="T7"/>
                </a:cxn>
                <a:cxn ang="0">
                  <a:pos x="T8" y="T9"/>
                </a:cxn>
              </a:cxnLst>
              <a:rect l="0" t="0" r="r" b="b"/>
              <a:pathLst>
                <a:path w="312" h="134">
                  <a:moveTo>
                    <a:pt x="0" y="134"/>
                  </a:moveTo>
                  <a:lnTo>
                    <a:pt x="67" y="0"/>
                  </a:lnTo>
                  <a:lnTo>
                    <a:pt x="312" y="0"/>
                  </a:lnTo>
                  <a:lnTo>
                    <a:pt x="244" y="134"/>
                  </a:lnTo>
                  <a:lnTo>
                    <a:pt x="0" y="134"/>
                  </a:lnTo>
                  <a:close/>
                </a:path>
              </a:pathLst>
            </a:custGeom>
            <a:solidFill>
              <a:srgbClr val="9A9A9A"/>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1" name="Rectangle 1067">
              <a:extLst>
                <a:ext uri="{FF2B5EF4-FFF2-40B4-BE49-F238E27FC236}">
                  <a16:creationId xmlns:a16="http://schemas.microsoft.com/office/drawing/2014/main" id="{6F4F82CE-6862-D645-A74C-3CD80A3CA2A7}"/>
                </a:ext>
              </a:extLst>
            </p:cNvPr>
            <p:cNvSpPr>
              <a:spLocks noChangeArrowheads="1"/>
            </p:cNvSpPr>
            <p:nvPr/>
          </p:nvSpPr>
          <p:spPr bwMode="auto">
            <a:xfrm>
              <a:off x="907" y="3661"/>
              <a:ext cx="39" cy="8"/>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2" name="Rectangle 1068">
              <a:extLst>
                <a:ext uri="{FF2B5EF4-FFF2-40B4-BE49-F238E27FC236}">
                  <a16:creationId xmlns:a16="http://schemas.microsoft.com/office/drawing/2014/main" id="{A1AD9CEC-BA05-D94E-9892-F68D7F4DAD6E}"/>
                </a:ext>
              </a:extLst>
            </p:cNvPr>
            <p:cNvSpPr>
              <a:spLocks noChangeArrowheads="1"/>
            </p:cNvSpPr>
            <p:nvPr/>
          </p:nvSpPr>
          <p:spPr bwMode="auto">
            <a:xfrm>
              <a:off x="1049" y="3661"/>
              <a:ext cx="38" cy="8"/>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3" name="Freeform 1069">
              <a:extLst>
                <a:ext uri="{FF2B5EF4-FFF2-40B4-BE49-F238E27FC236}">
                  <a16:creationId xmlns:a16="http://schemas.microsoft.com/office/drawing/2014/main" id="{9DD0EA13-6413-A84E-BEB5-694917AB0492}"/>
                </a:ext>
              </a:extLst>
            </p:cNvPr>
            <p:cNvSpPr>
              <a:spLocks/>
            </p:cNvSpPr>
            <p:nvPr/>
          </p:nvSpPr>
          <p:spPr bwMode="auto">
            <a:xfrm>
              <a:off x="841" y="3677"/>
              <a:ext cx="244" cy="19"/>
            </a:xfrm>
            <a:custGeom>
              <a:avLst/>
              <a:gdLst>
                <a:gd name="T0" fmla="*/ 37 w 244"/>
                <a:gd name="T1" fmla="*/ 0 h 19"/>
                <a:gd name="T2" fmla="*/ 244 w 244"/>
                <a:gd name="T3" fmla="*/ 0 h 19"/>
                <a:gd name="T4" fmla="*/ 208 w 244"/>
                <a:gd name="T5" fmla="*/ 19 h 19"/>
                <a:gd name="T6" fmla="*/ 0 w 244"/>
                <a:gd name="T7" fmla="*/ 19 h 19"/>
                <a:gd name="T8" fmla="*/ 37 w 244"/>
                <a:gd name="T9" fmla="*/ 0 h 19"/>
              </a:gdLst>
              <a:ahLst/>
              <a:cxnLst>
                <a:cxn ang="0">
                  <a:pos x="T0" y="T1"/>
                </a:cxn>
                <a:cxn ang="0">
                  <a:pos x="T2" y="T3"/>
                </a:cxn>
                <a:cxn ang="0">
                  <a:pos x="T4" y="T5"/>
                </a:cxn>
                <a:cxn ang="0">
                  <a:pos x="T6" y="T7"/>
                </a:cxn>
                <a:cxn ang="0">
                  <a:pos x="T8" y="T9"/>
                </a:cxn>
              </a:cxnLst>
              <a:rect l="0" t="0" r="r" b="b"/>
              <a:pathLst>
                <a:path w="244" h="19">
                  <a:moveTo>
                    <a:pt x="37" y="0"/>
                  </a:moveTo>
                  <a:lnTo>
                    <a:pt x="244" y="0"/>
                  </a:lnTo>
                  <a:lnTo>
                    <a:pt x="208" y="19"/>
                  </a:lnTo>
                  <a:lnTo>
                    <a:pt x="0" y="19"/>
                  </a:lnTo>
                  <a:lnTo>
                    <a:pt x="37" y="0"/>
                  </a:lnTo>
                  <a:close/>
                </a:path>
              </a:pathLst>
            </a:custGeom>
            <a:solidFill>
              <a:srgbClr val="66666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4" name="Rectangle 1070">
              <a:extLst>
                <a:ext uri="{FF2B5EF4-FFF2-40B4-BE49-F238E27FC236}">
                  <a16:creationId xmlns:a16="http://schemas.microsoft.com/office/drawing/2014/main" id="{464B0D64-366B-454C-8DB1-B0F68D4D79C1}"/>
                </a:ext>
              </a:extLst>
            </p:cNvPr>
            <p:cNvSpPr>
              <a:spLocks noChangeArrowheads="1"/>
            </p:cNvSpPr>
            <p:nvPr/>
          </p:nvSpPr>
          <p:spPr bwMode="auto">
            <a:xfrm>
              <a:off x="789" y="3711"/>
              <a:ext cx="249" cy="20"/>
            </a:xfrm>
            <a:prstGeom prst="rect">
              <a:avLst/>
            </a:prstGeom>
            <a:solidFill>
              <a:srgbClr val="66666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5" name="Freeform 1071">
              <a:extLst>
                <a:ext uri="{FF2B5EF4-FFF2-40B4-BE49-F238E27FC236}">
                  <a16:creationId xmlns:a16="http://schemas.microsoft.com/office/drawing/2014/main" id="{0B38AF51-9AD2-7449-921A-C6B936BD5E4D}"/>
                </a:ext>
              </a:extLst>
            </p:cNvPr>
            <p:cNvSpPr>
              <a:spLocks noEditPoints="1"/>
            </p:cNvSpPr>
            <p:nvPr/>
          </p:nvSpPr>
          <p:spPr bwMode="auto">
            <a:xfrm>
              <a:off x="911" y="3700"/>
              <a:ext cx="41" cy="5"/>
            </a:xfrm>
            <a:custGeom>
              <a:avLst/>
              <a:gdLst>
                <a:gd name="T0" fmla="*/ 0 w 41"/>
                <a:gd name="T1" fmla="*/ 0 h 5"/>
                <a:gd name="T2" fmla="*/ 41 w 41"/>
                <a:gd name="T3" fmla="*/ 0 h 5"/>
                <a:gd name="T4" fmla="*/ 41 w 41"/>
                <a:gd name="T5" fmla="*/ 5 h 5"/>
                <a:gd name="T6" fmla="*/ 0 w 41"/>
                <a:gd name="T7" fmla="*/ 5 h 5"/>
                <a:gd name="T8" fmla="*/ 0 w 41"/>
                <a:gd name="T9" fmla="*/ 0 h 5"/>
                <a:gd name="T10" fmla="*/ 0 w 41"/>
                <a:gd name="T11" fmla="*/ 0 h 5"/>
                <a:gd name="T12" fmla="*/ 40 w 41"/>
                <a:gd name="T13" fmla="*/ 0 h 5"/>
                <a:gd name="T14" fmla="*/ 40 w 41"/>
                <a:gd name="T15" fmla="*/ 5 h 5"/>
                <a:gd name="T16" fmla="*/ 0 w 41"/>
                <a:gd name="T17" fmla="*/ 5 h 5"/>
                <a:gd name="T18" fmla="*/ 0 w 4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5">
                  <a:moveTo>
                    <a:pt x="0" y="0"/>
                  </a:moveTo>
                  <a:lnTo>
                    <a:pt x="41" y="0"/>
                  </a:lnTo>
                  <a:lnTo>
                    <a:pt x="41" y="5"/>
                  </a:lnTo>
                  <a:lnTo>
                    <a:pt x="0" y="5"/>
                  </a:lnTo>
                  <a:lnTo>
                    <a:pt x="0" y="0"/>
                  </a:lnTo>
                  <a:close/>
                  <a:moveTo>
                    <a:pt x="0" y="0"/>
                  </a:moveTo>
                  <a:lnTo>
                    <a:pt x="40" y="0"/>
                  </a:lnTo>
                  <a:lnTo>
                    <a:pt x="40" y="5"/>
                  </a:lnTo>
                  <a:lnTo>
                    <a:pt x="0" y="5"/>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6" name="Freeform 1072">
              <a:extLst>
                <a:ext uri="{FF2B5EF4-FFF2-40B4-BE49-F238E27FC236}">
                  <a16:creationId xmlns:a16="http://schemas.microsoft.com/office/drawing/2014/main" id="{A9DF0341-F535-2C4B-848D-FD2BBD642DFB}"/>
                </a:ext>
              </a:extLst>
            </p:cNvPr>
            <p:cNvSpPr>
              <a:spLocks noEditPoints="1"/>
            </p:cNvSpPr>
            <p:nvPr/>
          </p:nvSpPr>
          <p:spPr bwMode="auto">
            <a:xfrm>
              <a:off x="911" y="3700"/>
              <a:ext cx="40" cy="5"/>
            </a:xfrm>
            <a:custGeom>
              <a:avLst/>
              <a:gdLst>
                <a:gd name="T0" fmla="*/ 0 w 40"/>
                <a:gd name="T1" fmla="*/ 0 h 5"/>
                <a:gd name="T2" fmla="*/ 40 w 40"/>
                <a:gd name="T3" fmla="*/ 0 h 5"/>
                <a:gd name="T4" fmla="*/ 40 w 40"/>
                <a:gd name="T5" fmla="*/ 5 h 5"/>
                <a:gd name="T6" fmla="*/ 0 w 40"/>
                <a:gd name="T7" fmla="*/ 5 h 5"/>
                <a:gd name="T8" fmla="*/ 0 w 40"/>
                <a:gd name="T9" fmla="*/ 0 h 5"/>
                <a:gd name="T10" fmla="*/ 0 w 40"/>
                <a:gd name="T11" fmla="*/ 0 h 5"/>
                <a:gd name="T12" fmla="*/ 39 w 40"/>
                <a:gd name="T13" fmla="*/ 0 h 5"/>
                <a:gd name="T14" fmla="*/ 39 w 40"/>
                <a:gd name="T15" fmla="*/ 5 h 5"/>
                <a:gd name="T16" fmla="*/ 0 w 40"/>
                <a:gd name="T17" fmla="*/ 5 h 5"/>
                <a:gd name="T18" fmla="*/ 0 w 4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
                  <a:moveTo>
                    <a:pt x="0" y="0"/>
                  </a:moveTo>
                  <a:lnTo>
                    <a:pt x="40" y="0"/>
                  </a:lnTo>
                  <a:lnTo>
                    <a:pt x="40" y="5"/>
                  </a:lnTo>
                  <a:lnTo>
                    <a:pt x="0" y="5"/>
                  </a:lnTo>
                  <a:lnTo>
                    <a:pt x="0" y="0"/>
                  </a:lnTo>
                  <a:close/>
                  <a:moveTo>
                    <a:pt x="0" y="0"/>
                  </a:moveTo>
                  <a:lnTo>
                    <a:pt x="39" y="0"/>
                  </a:lnTo>
                  <a:lnTo>
                    <a:pt x="39" y="5"/>
                  </a:lnTo>
                  <a:lnTo>
                    <a:pt x="0" y="5"/>
                  </a:lnTo>
                  <a:lnTo>
                    <a:pt x="0" y="0"/>
                  </a:lnTo>
                  <a:close/>
                </a:path>
              </a:pathLst>
            </a:custGeom>
            <a:solidFill>
              <a:srgbClr val="85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7" name="Freeform 1073">
              <a:extLst>
                <a:ext uri="{FF2B5EF4-FFF2-40B4-BE49-F238E27FC236}">
                  <a16:creationId xmlns:a16="http://schemas.microsoft.com/office/drawing/2014/main" id="{167DEB1B-74E6-924F-96A7-1AF040A6B2EB}"/>
                </a:ext>
              </a:extLst>
            </p:cNvPr>
            <p:cNvSpPr>
              <a:spLocks noEditPoints="1"/>
            </p:cNvSpPr>
            <p:nvPr/>
          </p:nvSpPr>
          <p:spPr bwMode="auto">
            <a:xfrm>
              <a:off x="911" y="3700"/>
              <a:ext cx="39" cy="5"/>
            </a:xfrm>
            <a:custGeom>
              <a:avLst/>
              <a:gdLst>
                <a:gd name="T0" fmla="*/ 0 w 39"/>
                <a:gd name="T1" fmla="*/ 0 h 5"/>
                <a:gd name="T2" fmla="*/ 39 w 39"/>
                <a:gd name="T3" fmla="*/ 0 h 5"/>
                <a:gd name="T4" fmla="*/ 39 w 39"/>
                <a:gd name="T5" fmla="*/ 5 h 5"/>
                <a:gd name="T6" fmla="*/ 0 w 39"/>
                <a:gd name="T7" fmla="*/ 5 h 5"/>
                <a:gd name="T8" fmla="*/ 0 w 39"/>
                <a:gd name="T9" fmla="*/ 0 h 5"/>
                <a:gd name="T10" fmla="*/ 0 w 39"/>
                <a:gd name="T11" fmla="*/ 0 h 5"/>
                <a:gd name="T12" fmla="*/ 37 w 39"/>
                <a:gd name="T13" fmla="*/ 0 h 5"/>
                <a:gd name="T14" fmla="*/ 37 w 39"/>
                <a:gd name="T15" fmla="*/ 5 h 5"/>
                <a:gd name="T16" fmla="*/ 0 w 39"/>
                <a:gd name="T17" fmla="*/ 5 h 5"/>
                <a:gd name="T18" fmla="*/ 0 w 3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
                  <a:moveTo>
                    <a:pt x="0" y="0"/>
                  </a:moveTo>
                  <a:lnTo>
                    <a:pt x="39" y="0"/>
                  </a:lnTo>
                  <a:lnTo>
                    <a:pt x="39" y="5"/>
                  </a:lnTo>
                  <a:lnTo>
                    <a:pt x="0" y="5"/>
                  </a:lnTo>
                  <a:lnTo>
                    <a:pt x="0" y="0"/>
                  </a:lnTo>
                  <a:close/>
                  <a:moveTo>
                    <a:pt x="0" y="0"/>
                  </a:moveTo>
                  <a:lnTo>
                    <a:pt x="37" y="0"/>
                  </a:lnTo>
                  <a:lnTo>
                    <a:pt x="37" y="5"/>
                  </a:lnTo>
                  <a:lnTo>
                    <a:pt x="0" y="5"/>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8" name="Freeform 1074">
              <a:extLst>
                <a:ext uri="{FF2B5EF4-FFF2-40B4-BE49-F238E27FC236}">
                  <a16:creationId xmlns:a16="http://schemas.microsoft.com/office/drawing/2014/main" id="{549F5C1D-B1AF-5F40-8625-C0B3322B207E}"/>
                </a:ext>
              </a:extLst>
            </p:cNvPr>
            <p:cNvSpPr>
              <a:spLocks noEditPoints="1"/>
            </p:cNvSpPr>
            <p:nvPr/>
          </p:nvSpPr>
          <p:spPr bwMode="auto">
            <a:xfrm>
              <a:off x="911" y="3700"/>
              <a:ext cx="37" cy="5"/>
            </a:xfrm>
            <a:custGeom>
              <a:avLst/>
              <a:gdLst>
                <a:gd name="T0" fmla="*/ 0 w 37"/>
                <a:gd name="T1" fmla="*/ 0 h 5"/>
                <a:gd name="T2" fmla="*/ 37 w 37"/>
                <a:gd name="T3" fmla="*/ 0 h 5"/>
                <a:gd name="T4" fmla="*/ 37 w 37"/>
                <a:gd name="T5" fmla="*/ 5 h 5"/>
                <a:gd name="T6" fmla="*/ 0 w 37"/>
                <a:gd name="T7" fmla="*/ 5 h 5"/>
                <a:gd name="T8" fmla="*/ 0 w 37"/>
                <a:gd name="T9" fmla="*/ 0 h 5"/>
                <a:gd name="T10" fmla="*/ 0 w 37"/>
                <a:gd name="T11" fmla="*/ 0 h 5"/>
                <a:gd name="T12" fmla="*/ 35 w 37"/>
                <a:gd name="T13" fmla="*/ 0 h 5"/>
                <a:gd name="T14" fmla="*/ 35 w 37"/>
                <a:gd name="T15" fmla="*/ 4 h 5"/>
                <a:gd name="T16" fmla="*/ 0 w 37"/>
                <a:gd name="T17" fmla="*/ 4 h 5"/>
                <a:gd name="T18" fmla="*/ 0 w 3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5">
                  <a:moveTo>
                    <a:pt x="0" y="0"/>
                  </a:moveTo>
                  <a:lnTo>
                    <a:pt x="37" y="0"/>
                  </a:lnTo>
                  <a:lnTo>
                    <a:pt x="37" y="5"/>
                  </a:lnTo>
                  <a:lnTo>
                    <a:pt x="0" y="5"/>
                  </a:lnTo>
                  <a:lnTo>
                    <a:pt x="0" y="0"/>
                  </a:lnTo>
                  <a:close/>
                  <a:moveTo>
                    <a:pt x="0" y="0"/>
                  </a:moveTo>
                  <a:lnTo>
                    <a:pt x="35" y="0"/>
                  </a:lnTo>
                  <a:lnTo>
                    <a:pt x="35" y="4"/>
                  </a:lnTo>
                  <a:lnTo>
                    <a:pt x="0" y="4"/>
                  </a:lnTo>
                  <a:lnTo>
                    <a:pt x="0" y="0"/>
                  </a:lnTo>
                  <a:close/>
                </a:path>
              </a:pathLst>
            </a:custGeom>
            <a:solidFill>
              <a:srgbClr val="9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9" name="Freeform 1075">
              <a:extLst>
                <a:ext uri="{FF2B5EF4-FFF2-40B4-BE49-F238E27FC236}">
                  <a16:creationId xmlns:a16="http://schemas.microsoft.com/office/drawing/2014/main" id="{FEBF9BFC-0A5E-584B-B67E-26A14072DAE5}"/>
                </a:ext>
              </a:extLst>
            </p:cNvPr>
            <p:cNvSpPr>
              <a:spLocks noEditPoints="1"/>
            </p:cNvSpPr>
            <p:nvPr/>
          </p:nvSpPr>
          <p:spPr bwMode="auto">
            <a:xfrm>
              <a:off x="911" y="3700"/>
              <a:ext cx="35" cy="4"/>
            </a:xfrm>
            <a:custGeom>
              <a:avLst/>
              <a:gdLst>
                <a:gd name="T0" fmla="*/ 0 w 35"/>
                <a:gd name="T1" fmla="*/ 0 h 4"/>
                <a:gd name="T2" fmla="*/ 35 w 35"/>
                <a:gd name="T3" fmla="*/ 0 h 4"/>
                <a:gd name="T4" fmla="*/ 35 w 35"/>
                <a:gd name="T5" fmla="*/ 4 h 4"/>
                <a:gd name="T6" fmla="*/ 0 w 35"/>
                <a:gd name="T7" fmla="*/ 4 h 4"/>
                <a:gd name="T8" fmla="*/ 0 w 35"/>
                <a:gd name="T9" fmla="*/ 0 h 4"/>
                <a:gd name="T10" fmla="*/ 0 w 35"/>
                <a:gd name="T11" fmla="*/ 0 h 4"/>
                <a:gd name="T12" fmla="*/ 33 w 35"/>
                <a:gd name="T13" fmla="*/ 0 h 4"/>
                <a:gd name="T14" fmla="*/ 33 w 35"/>
                <a:gd name="T15" fmla="*/ 4 h 4"/>
                <a:gd name="T16" fmla="*/ 0 w 35"/>
                <a:gd name="T17" fmla="*/ 4 h 4"/>
                <a:gd name="T18" fmla="*/ 0 w 3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
                  <a:moveTo>
                    <a:pt x="0" y="0"/>
                  </a:moveTo>
                  <a:lnTo>
                    <a:pt x="35" y="0"/>
                  </a:lnTo>
                  <a:lnTo>
                    <a:pt x="35" y="4"/>
                  </a:lnTo>
                  <a:lnTo>
                    <a:pt x="0" y="4"/>
                  </a:lnTo>
                  <a:lnTo>
                    <a:pt x="0" y="0"/>
                  </a:lnTo>
                  <a:close/>
                  <a:moveTo>
                    <a:pt x="0" y="0"/>
                  </a:moveTo>
                  <a:lnTo>
                    <a:pt x="33" y="0"/>
                  </a:lnTo>
                  <a:lnTo>
                    <a:pt x="33" y="4"/>
                  </a:lnTo>
                  <a:lnTo>
                    <a:pt x="0" y="4"/>
                  </a:lnTo>
                  <a:lnTo>
                    <a:pt x="0" y="0"/>
                  </a:lnTo>
                  <a:close/>
                </a:path>
              </a:pathLst>
            </a:custGeom>
            <a:solidFill>
              <a:srgbClr val="9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0" name="Freeform 1076">
              <a:extLst>
                <a:ext uri="{FF2B5EF4-FFF2-40B4-BE49-F238E27FC236}">
                  <a16:creationId xmlns:a16="http://schemas.microsoft.com/office/drawing/2014/main" id="{267D5169-92BE-224B-893E-33DC3CE8324F}"/>
                </a:ext>
              </a:extLst>
            </p:cNvPr>
            <p:cNvSpPr>
              <a:spLocks noEditPoints="1"/>
            </p:cNvSpPr>
            <p:nvPr/>
          </p:nvSpPr>
          <p:spPr bwMode="auto">
            <a:xfrm>
              <a:off x="911" y="3700"/>
              <a:ext cx="33" cy="4"/>
            </a:xfrm>
            <a:custGeom>
              <a:avLst/>
              <a:gdLst>
                <a:gd name="T0" fmla="*/ 0 w 33"/>
                <a:gd name="T1" fmla="*/ 0 h 4"/>
                <a:gd name="T2" fmla="*/ 33 w 33"/>
                <a:gd name="T3" fmla="*/ 0 h 4"/>
                <a:gd name="T4" fmla="*/ 33 w 33"/>
                <a:gd name="T5" fmla="*/ 4 h 4"/>
                <a:gd name="T6" fmla="*/ 0 w 33"/>
                <a:gd name="T7" fmla="*/ 4 h 4"/>
                <a:gd name="T8" fmla="*/ 0 w 33"/>
                <a:gd name="T9" fmla="*/ 0 h 4"/>
                <a:gd name="T10" fmla="*/ 0 w 33"/>
                <a:gd name="T11" fmla="*/ 0 h 4"/>
                <a:gd name="T12" fmla="*/ 32 w 33"/>
                <a:gd name="T13" fmla="*/ 0 h 4"/>
                <a:gd name="T14" fmla="*/ 32 w 33"/>
                <a:gd name="T15" fmla="*/ 4 h 4"/>
                <a:gd name="T16" fmla="*/ 0 w 33"/>
                <a:gd name="T17" fmla="*/ 4 h 4"/>
                <a:gd name="T18" fmla="*/ 0 w 3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
                  <a:moveTo>
                    <a:pt x="0" y="0"/>
                  </a:moveTo>
                  <a:lnTo>
                    <a:pt x="33" y="0"/>
                  </a:lnTo>
                  <a:lnTo>
                    <a:pt x="33" y="4"/>
                  </a:lnTo>
                  <a:lnTo>
                    <a:pt x="0" y="4"/>
                  </a:lnTo>
                  <a:lnTo>
                    <a:pt x="0" y="0"/>
                  </a:lnTo>
                  <a:close/>
                  <a:moveTo>
                    <a:pt x="0" y="0"/>
                  </a:moveTo>
                  <a:lnTo>
                    <a:pt x="32" y="0"/>
                  </a:lnTo>
                  <a:lnTo>
                    <a:pt x="32" y="4"/>
                  </a:lnTo>
                  <a:lnTo>
                    <a:pt x="0" y="4"/>
                  </a:lnTo>
                  <a:lnTo>
                    <a:pt x="0" y="0"/>
                  </a:lnTo>
                  <a:close/>
                </a:path>
              </a:pathLst>
            </a:custGeom>
            <a:solidFill>
              <a:srgbClr val="9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1" name="Freeform 1077">
              <a:extLst>
                <a:ext uri="{FF2B5EF4-FFF2-40B4-BE49-F238E27FC236}">
                  <a16:creationId xmlns:a16="http://schemas.microsoft.com/office/drawing/2014/main" id="{2E528F62-9682-514B-9C6C-52A832B91115}"/>
                </a:ext>
              </a:extLst>
            </p:cNvPr>
            <p:cNvSpPr>
              <a:spLocks noEditPoints="1"/>
            </p:cNvSpPr>
            <p:nvPr/>
          </p:nvSpPr>
          <p:spPr bwMode="auto">
            <a:xfrm>
              <a:off x="911" y="3700"/>
              <a:ext cx="32" cy="4"/>
            </a:xfrm>
            <a:custGeom>
              <a:avLst/>
              <a:gdLst>
                <a:gd name="T0" fmla="*/ 0 w 32"/>
                <a:gd name="T1" fmla="*/ 0 h 4"/>
                <a:gd name="T2" fmla="*/ 32 w 32"/>
                <a:gd name="T3" fmla="*/ 0 h 4"/>
                <a:gd name="T4" fmla="*/ 32 w 32"/>
                <a:gd name="T5" fmla="*/ 4 h 4"/>
                <a:gd name="T6" fmla="*/ 0 w 32"/>
                <a:gd name="T7" fmla="*/ 4 h 4"/>
                <a:gd name="T8" fmla="*/ 0 w 32"/>
                <a:gd name="T9" fmla="*/ 0 h 4"/>
                <a:gd name="T10" fmla="*/ 0 w 32"/>
                <a:gd name="T11" fmla="*/ 0 h 4"/>
                <a:gd name="T12" fmla="*/ 30 w 32"/>
                <a:gd name="T13" fmla="*/ 0 h 4"/>
                <a:gd name="T14" fmla="*/ 30 w 32"/>
                <a:gd name="T15" fmla="*/ 4 h 4"/>
                <a:gd name="T16" fmla="*/ 0 w 32"/>
                <a:gd name="T17" fmla="*/ 4 h 4"/>
                <a:gd name="T18" fmla="*/ 0 w 3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
                  <a:moveTo>
                    <a:pt x="0" y="0"/>
                  </a:moveTo>
                  <a:lnTo>
                    <a:pt x="32" y="0"/>
                  </a:lnTo>
                  <a:lnTo>
                    <a:pt x="32" y="4"/>
                  </a:lnTo>
                  <a:lnTo>
                    <a:pt x="0" y="4"/>
                  </a:lnTo>
                  <a:lnTo>
                    <a:pt x="0" y="0"/>
                  </a:lnTo>
                  <a:close/>
                  <a:moveTo>
                    <a:pt x="0" y="0"/>
                  </a:moveTo>
                  <a:lnTo>
                    <a:pt x="30" y="0"/>
                  </a:lnTo>
                  <a:lnTo>
                    <a:pt x="30" y="4"/>
                  </a:lnTo>
                  <a:lnTo>
                    <a:pt x="0" y="4"/>
                  </a:lnTo>
                  <a:lnTo>
                    <a:pt x="0" y="0"/>
                  </a:lnTo>
                  <a:close/>
                </a:path>
              </a:pathLst>
            </a:custGeom>
            <a:solidFill>
              <a:srgbClr val="A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2" name="Freeform 1078">
              <a:extLst>
                <a:ext uri="{FF2B5EF4-FFF2-40B4-BE49-F238E27FC236}">
                  <a16:creationId xmlns:a16="http://schemas.microsoft.com/office/drawing/2014/main" id="{7E7F2F65-EC39-004E-8FF3-4B8FBA20B4B1}"/>
                </a:ext>
              </a:extLst>
            </p:cNvPr>
            <p:cNvSpPr>
              <a:spLocks noEditPoints="1"/>
            </p:cNvSpPr>
            <p:nvPr/>
          </p:nvSpPr>
          <p:spPr bwMode="auto">
            <a:xfrm>
              <a:off x="911" y="3700"/>
              <a:ext cx="30" cy="4"/>
            </a:xfrm>
            <a:custGeom>
              <a:avLst/>
              <a:gdLst>
                <a:gd name="T0" fmla="*/ 0 w 30"/>
                <a:gd name="T1" fmla="*/ 0 h 4"/>
                <a:gd name="T2" fmla="*/ 30 w 30"/>
                <a:gd name="T3" fmla="*/ 0 h 4"/>
                <a:gd name="T4" fmla="*/ 30 w 30"/>
                <a:gd name="T5" fmla="*/ 4 h 4"/>
                <a:gd name="T6" fmla="*/ 0 w 30"/>
                <a:gd name="T7" fmla="*/ 4 h 4"/>
                <a:gd name="T8" fmla="*/ 0 w 30"/>
                <a:gd name="T9" fmla="*/ 0 h 4"/>
                <a:gd name="T10" fmla="*/ 0 w 30"/>
                <a:gd name="T11" fmla="*/ 0 h 4"/>
                <a:gd name="T12" fmla="*/ 28 w 30"/>
                <a:gd name="T13" fmla="*/ 0 h 4"/>
                <a:gd name="T14" fmla="*/ 28 w 30"/>
                <a:gd name="T15" fmla="*/ 3 h 4"/>
                <a:gd name="T16" fmla="*/ 0 w 30"/>
                <a:gd name="T17" fmla="*/ 3 h 4"/>
                <a:gd name="T18" fmla="*/ 0 w 3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
                  <a:moveTo>
                    <a:pt x="0" y="0"/>
                  </a:moveTo>
                  <a:lnTo>
                    <a:pt x="30" y="0"/>
                  </a:lnTo>
                  <a:lnTo>
                    <a:pt x="30" y="4"/>
                  </a:lnTo>
                  <a:lnTo>
                    <a:pt x="0" y="4"/>
                  </a:lnTo>
                  <a:lnTo>
                    <a:pt x="0" y="0"/>
                  </a:lnTo>
                  <a:close/>
                  <a:moveTo>
                    <a:pt x="0" y="0"/>
                  </a:moveTo>
                  <a:lnTo>
                    <a:pt x="28" y="0"/>
                  </a:lnTo>
                  <a:lnTo>
                    <a:pt x="28" y="3"/>
                  </a:lnTo>
                  <a:lnTo>
                    <a:pt x="0" y="3"/>
                  </a:lnTo>
                  <a:lnTo>
                    <a:pt x="0" y="0"/>
                  </a:lnTo>
                  <a:close/>
                </a:path>
              </a:pathLst>
            </a:custGeom>
            <a:solidFill>
              <a:srgbClr val="A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3" name="Freeform 1079">
              <a:extLst>
                <a:ext uri="{FF2B5EF4-FFF2-40B4-BE49-F238E27FC236}">
                  <a16:creationId xmlns:a16="http://schemas.microsoft.com/office/drawing/2014/main" id="{21C1A99F-A9BF-DE43-A921-CA3FAD14986A}"/>
                </a:ext>
              </a:extLst>
            </p:cNvPr>
            <p:cNvSpPr>
              <a:spLocks noEditPoints="1"/>
            </p:cNvSpPr>
            <p:nvPr/>
          </p:nvSpPr>
          <p:spPr bwMode="auto">
            <a:xfrm>
              <a:off x="911" y="3700"/>
              <a:ext cx="28" cy="3"/>
            </a:xfrm>
            <a:custGeom>
              <a:avLst/>
              <a:gdLst>
                <a:gd name="T0" fmla="*/ 0 w 28"/>
                <a:gd name="T1" fmla="*/ 0 h 3"/>
                <a:gd name="T2" fmla="*/ 28 w 28"/>
                <a:gd name="T3" fmla="*/ 0 h 3"/>
                <a:gd name="T4" fmla="*/ 28 w 28"/>
                <a:gd name="T5" fmla="*/ 3 h 3"/>
                <a:gd name="T6" fmla="*/ 0 w 28"/>
                <a:gd name="T7" fmla="*/ 3 h 3"/>
                <a:gd name="T8" fmla="*/ 0 w 28"/>
                <a:gd name="T9" fmla="*/ 0 h 3"/>
                <a:gd name="T10" fmla="*/ 0 w 28"/>
                <a:gd name="T11" fmla="*/ 0 h 3"/>
                <a:gd name="T12" fmla="*/ 26 w 28"/>
                <a:gd name="T13" fmla="*/ 0 h 3"/>
                <a:gd name="T14" fmla="*/ 26 w 28"/>
                <a:gd name="T15" fmla="*/ 3 h 3"/>
                <a:gd name="T16" fmla="*/ 0 w 28"/>
                <a:gd name="T17" fmla="*/ 3 h 3"/>
                <a:gd name="T18" fmla="*/ 0 w 28"/>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
                  <a:moveTo>
                    <a:pt x="0" y="0"/>
                  </a:moveTo>
                  <a:lnTo>
                    <a:pt x="28" y="0"/>
                  </a:lnTo>
                  <a:lnTo>
                    <a:pt x="28" y="3"/>
                  </a:lnTo>
                  <a:lnTo>
                    <a:pt x="0" y="3"/>
                  </a:lnTo>
                  <a:lnTo>
                    <a:pt x="0" y="0"/>
                  </a:lnTo>
                  <a:close/>
                  <a:moveTo>
                    <a:pt x="0" y="0"/>
                  </a:moveTo>
                  <a:lnTo>
                    <a:pt x="26" y="0"/>
                  </a:lnTo>
                  <a:lnTo>
                    <a:pt x="26" y="3"/>
                  </a:lnTo>
                  <a:lnTo>
                    <a:pt x="0" y="3"/>
                  </a:lnTo>
                  <a:lnTo>
                    <a:pt x="0" y="0"/>
                  </a:lnTo>
                  <a:close/>
                </a:path>
              </a:pathLst>
            </a:custGeom>
            <a:solidFill>
              <a:srgbClr val="B3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4" name="Freeform 1080">
              <a:extLst>
                <a:ext uri="{FF2B5EF4-FFF2-40B4-BE49-F238E27FC236}">
                  <a16:creationId xmlns:a16="http://schemas.microsoft.com/office/drawing/2014/main" id="{3B0D7097-E49F-534B-A718-DBDBD5F75971}"/>
                </a:ext>
              </a:extLst>
            </p:cNvPr>
            <p:cNvSpPr>
              <a:spLocks noEditPoints="1"/>
            </p:cNvSpPr>
            <p:nvPr/>
          </p:nvSpPr>
          <p:spPr bwMode="auto">
            <a:xfrm>
              <a:off x="911" y="3700"/>
              <a:ext cx="26" cy="3"/>
            </a:xfrm>
            <a:custGeom>
              <a:avLst/>
              <a:gdLst>
                <a:gd name="T0" fmla="*/ 0 w 26"/>
                <a:gd name="T1" fmla="*/ 0 h 3"/>
                <a:gd name="T2" fmla="*/ 26 w 26"/>
                <a:gd name="T3" fmla="*/ 0 h 3"/>
                <a:gd name="T4" fmla="*/ 26 w 26"/>
                <a:gd name="T5" fmla="*/ 3 h 3"/>
                <a:gd name="T6" fmla="*/ 0 w 26"/>
                <a:gd name="T7" fmla="*/ 3 h 3"/>
                <a:gd name="T8" fmla="*/ 0 w 26"/>
                <a:gd name="T9" fmla="*/ 0 h 3"/>
                <a:gd name="T10" fmla="*/ 0 w 26"/>
                <a:gd name="T11" fmla="*/ 0 h 3"/>
                <a:gd name="T12" fmla="*/ 25 w 26"/>
                <a:gd name="T13" fmla="*/ 0 h 3"/>
                <a:gd name="T14" fmla="*/ 25 w 26"/>
                <a:gd name="T15" fmla="*/ 3 h 3"/>
                <a:gd name="T16" fmla="*/ 0 w 26"/>
                <a:gd name="T17" fmla="*/ 3 h 3"/>
                <a:gd name="T18" fmla="*/ 0 w 2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
                  <a:moveTo>
                    <a:pt x="0" y="0"/>
                  </a:moveTo>
                  <a:lnTo>
                    <a:pt x="26" y="0"/>
                  </a:lnTo>
                  <a:lnTo>
                    <a:pt x="26" y="3"/>
                  </a:lnTo>
                  <a:lnTo>
                    <a:pt x="0" y="3"/>
                  </a:lnTo>
                  <a:lnTo>
                    <a:pt x="0" y="0"/>
                  </a:lnTo>
                  <a:close/>
                  <a:moveTo>
                    <a:pt x="0" y="0"/>
                  </a:moveTo>
                  <a:lnTo>
                    <a:pt x="25" y="0"/>
                  </a:lnTo>
                  <a:lnTo>
                    <a:pt x="25" y="3"/>
                  </a:lnTo>
                  <a:lnTo>
                    <a:pt x="0" y="3"/>
                  </a:lnTo>
                  <a:lnTo>
                    <a:pt x="0" y="0"/>
                  </a:lnTo>
                  <a:close/>
                </a:path>
              </a:pathLst>
            </a:custGeom>
            <a:solidFill>
              <a:srgbClr val="B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5" name="Freeform 1081">
              <a:extLst>
                <a:ext uri="{FF2B5EF4-FFF2-40B4-BE49-F238E27FC236}">
                  <a16:creationId xmlns:a16="http://schemas.microsoft.com/office/drawing/2014/main" id="{6282D263-739B-284F-943C-7363AF653955}"/>
                </a:ext>
              </a:extLst>
            </p:cNvPr>
            <p:cNvSpPr>
              <a:spLocks noEditPoints="1"/>
            </p:cNvSpPr>
            <p:nvPr/>
          </p:nvSpPr>
          <p:spPr bwMode="auto">
            <a:xfrm>
              <a:off x="911" y="3700"/>
              <a:ext cx="25" cy="3"/>
            </a:xfrm>
            <a:custGeom>
              <a:avLst/>
              <a:gdLst>
                <a:gd name="T0" fmla="*/ 0 w 25"/>
                <a:gd name="T1" fmla="*/ 0 h 3"/>
                <a:gd name="T2" fmla="*/ 25 w 25"/>
                <a:gd name="T3" fmla="*/ 0 h 3"/>
                <a:gd name="T4" fmla="*/ 25 w 25"/>
                <a:gd name="T5" fmla="*/ 3 h 3"/>
                <a:gd name="T6" fmla="*/ 0 w 25"/>
                <a:gd name="T7" fmla="*/ 3 h 3"/>
                <a:gd name="T8" fmla="*/ 0 w 25"/>
                <a:gd name="T9" fmla="*/ 0 h 3"/>
                <a:gd name="T10" fmla="*/ 0 w 25"/>
                <a:gd name="T11" fmla="*/ 0 h 3"/>
                <a:gd name="T12" fmla="*/ 23 w 25"/>
                <a:gd name="T13" fmla="*/ 0 h 3"/>
                <a:gd name="T14" fmla="*/ 23 w 25"/>
                <a:gd name="T15" fmla="*/ 3 h 3"/>
                <a:gd name="T16" fmla="*/ 0 w 25"/>
                <a:gd name="T17" fmla="*/ 3 h 3"/>
                <a:gd name="T18" fmla="*/ 0 w 2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
                  <a:moveTo>
                    <a:pt x="0" y="0"/>
                  </a:moveTo>
                  <a:lnTo>
                    <a:pt x="25" y="0"/>
                  </a:lnTo>
                  <a:lnTo>
                    <a:pt x="25" y="3"/>
                  </a:lnTo>
                  <a:lnTo>
                    <a:pt x="0" y="3"/>
                  </a:lnTo>
                  <a:lnTo>
                    <a:pt x="0" y="0"/>
                  </a:lnTo>
                  <a:close/>
                  <a:moveTo>
                    <a:pt x="0" y="0"/>
                  </a:moveTo>
                  <a:lnTo>
                    <a:pt x="23" y="0"/>
                  </a:lnTo>
                  <a:lnTo>
                    <a:pt x="23" y="3"/>
                  </a:lnTo>
                  <a:lnTo>
                    <a:pt x="0" y="3"/>
                  </a:lnTo>
                  <a:lnTo>
                    <a:pt x="0" y="0"/>
                  </a:lnTo>
                  <a:close/>
                </a:path>
              </a:pathLst>
            </a:custGeom>
            <a:solidFill>
              <a:srgbClr val="C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6" name="Freeform 1082">
              <a:extLst>
                <a:ext uri="{FF2B5EF4-FFF2-40B4-BE49-F238E27FC236}">
                  <a16:creationId xmlns:a16="http://schemas.microsoft.com/office/drawing/2014/main" id="{621438F8-4669-3743-8DC6-4F0582525A7D}"/>
                </a:ext>
              </a:extLst>
            </p:cNvPr>
            <p:cNvSpPr>
              <a:spLocks noEditPoints="1"/>
            </p:cNvSpPr>
            <p:nvPr/>
          </p:nvSpPr>
          <p:spPr bwMode="auto">
            <a:xfrm>
              <a:off x="911" y="3700"/>
              <a:ext cx="23" cy="3"/>
            </a:xfrm>
            <a:custGeom>
              <a:avLst/>
              <a:gdLst>
                <a:gd name="T0" fmla="*/ 0 w 23"/>
                <a:gd name="T1" fmla="*/ 0 h 3"/>
                <a:gd name="T2" fmla="*/ 23 w 23"/>
                <a:gd name="T3" fmla="*/ 0 h 3"/>
                <a:gd name="T4" fmla="*/ 23 w 23"/>
                <a:gd name="T5" fmla="*/ 3 h 3"/>
                <a:gd name="T6" fmla="*/ 0 w 23"/>
                <a:gd name="T7" fmla="*/ 3 h 3"/>
                <a:gd name="T8" fmla="*/ 0 w 23"/>
                <a:gd name="T9" fmla="*/ 0 h 3"/>
                <a:gd name="T10" fmla="*/ 0 w 23"/>
                <a:gd name="T11" fmla="*/ 0 h 3"/>
                <a:gd name="T12" fmla="*/ 21 w 23"/>
                <a:gd name="T13" fmla="*/ 0 h 3"/>
                <a:gd name="T14" fmla="*/ 21 w 23"/>
                <a:gd name="T15" fmla="*/ 3 h 3"/>
                <a:gd name="T16" fmla="*/ 0 w 23"/>
                <a:gd name="T17" fmla="*/ 3 h 3"/>
                <a:gd name="T18" fmla="*/ 0 w 2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
                  <a:moveTo>
                    <a:pt x="0" y="0"/>
                  </a:moveTo>
                  <a:lnTo>
                    <a:pt x="23" y="0"/>
                  </a:lnTo>
                  <a:lnTo>
                    <a:pt x="23" y="3"/>
                  </a:lnTo>
                  <a:lnTo>
                    <a:pt x="0" y="3"/>
                  </a:lnTo>
                  <a:lnTo>
                    <a:pt x="0" y="0"/>
                  </a:lnTo>
                  <a:close/>
                  <a:moveTo>
                    <a:pt x="0" y="0"/>
                  </a:moveTo>
                  <a:lnTo>
                    <a:pt x="21" y="0"/>
                  </a:lnTo>
                  <a:lnTo>
                    <a:pt x="21" y="3"/>
                  </a:lnTo>
                  <a:lnTo>
                    <a:pt x="0" y="3"/>
                  </a:lnTo>
                  <a:lnTo>
                    <a:pt x="0" y="0"/>
                  </a:lnTo>
                  <a:close/>
                </a:path>
              </a:pathLst>
            </a:custGeom>
            <a:solidFill>
              <a:srgbClr val="C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7" name="Freeform 1083">
              <a:extLst>
                <a:ext uri="{FF2B5EF4-FFF2-40B4-BE49-F238E27FC236}">
                  <a16:creationId xmlns:a16="http://schemas.microsoft.com/office/drawing/2014/main" id="{E1685693-3C84-C244-91FB-A7B144545E3E}"/>
                </a:ext>
              </a:extLst>
            </p:cNvPr>
            <p:cNvSpPr>
              <a:spLocks noEditPoints="1"/>
            </p:cNvSpPr>
            <p:nvPr/>
          </p:nvSpPr>
          <p:spPr bwMode="auto">
            <a:xfrm>
              <a:off x="911" y="3700"/>
              <a:ext cx="21" cy="3"/>
            </a:xfrm>
            <a:custGeom>
              <a:avLst/>
              <a:gdLst>
                <a:gd name="T0" fmla="*/ 0 w 21"/>
                <a:gd name="T1" fmla="*/ 0 h 3"/>
                <a:gd name="T2" fmla="*/ 21 w 21"/>
                <a:gd name="T3" fmla="*/ 0 h 3"/>
                <a:gd name="T4" fmla="*/ 21 w 21"/>
                <a:gd name="T5" fmla="*/ 3 h 3"/>
                <a:gd name="T6" fmla="*/ 0 w 21"/>
                <a:gd name="T7" fmla="*/ 3 h 3"/>
                <a:gd name="T8" fmla="*/ 0 w 21"/>
                <a:gd name="T9" fmla="*/ 0 h 3"/>
                <a:gd name="T10" fmla="*/ 0 w 21"/>
                <a:gd name="T11" fmla="*/ 0 h 3"/>
                <a:gd name="T12" fmla="*/ 19 w 21"/>
                <a:gd name="T13" fmla="*/ 0 h 3"/>
                <a:gd name="T14" fmla="*/ 19 w 21"/>
                <a:gd name="T15" fmla="*/ 3 h 3"/>
                <a:gd name="T16" fmla="*/ 0 w 21"/>
                <a:gd name="T17" fmla="*/ 3 h 3"/>
                <a:gd name="T18" fmla="*/ 0 w 21"/>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
                  <a:moveTo>
                    <a:pt x="0" y="0"/>
                  </a:moveTo>
                  <a:lnTo>
                    <a:pt x="21" y="0"/>
                  </a:lnTo>
                  <a:lnTo>
                    <a:pt x="21" y="3"/>
                  </a:lnTo>
                  <a:lnTo>
                    <a:pt x="0" y="3"/>
                  </a:lnTo>
                  <a:lnTo>
                    <a:pt x="0" y="0"/>
                  </a:lnTo>
                  <a:close/>
                  <a:moveTo>
                    <a:pt x="0" y="0"/>
                  </a:moveTo>
                  <a:lnTo>
                    <a:pt x="19" y="0"/>
                  </a:lnTo>
                  <a:lnTo>
                    <a:pt x="19" y="3"/>
                  </a:lnTo>
                  <a:lnTo>
                    <a:pt x="0" y="3"/>
                  </a:lnTo>
                  <a:lnTo>
                    <a:pt x="0" y="0"/>
                  </a:lnTo>
                  <a:close/>
                </a:path>
              </a:pathLst>
            </a:custGeom>
            <a:solidFill>
              <a:srgbClr val="D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8" name="Freeform 1084">
              <a:extLst>
                <a:ext uri="{FF2B5EF4-FFF2-40B4-BE49-F238E27FC236}">
                  <a16:creationId xmlns:a16="http://schemas.microsoft.com/office/drawing/2014/main" id="{59735360-4D50-8D40-B027-29004F295A09}"/>
                </a:ext>
              </a:extLst>
            </p:cNvPr>
            <p:cNvSpPr>
              <a:spLocks noEditPoints="1"/>
            </p:cNvSpPr>
            <p:nvPr/>
          </p:nvSpPr>
          <p:spPr bwMode="auto">
            <a:xfrm>
              <a:off x="911" y="3700"/>
              <a:ext cx="19" cy="3"/>
            </a:xfrm>
            <a:custGeom>
              <a:avLst/>
              <a:gdLst>
                <a:gd name="T0" fmla="*/ 0 w 19"/>
                <a:gd name="T1" fmla="*/ 0 h 3"/>
                <a:gd name="T2" fmla="*/ 19 w 19"/>
                <a:gd name="T3" fmla="*/ 0 h 3"/>
                <a:gd name="T4" fmla="*/ 19 w 19"/>
                <a:gd name="T5" fmla="*/ 3 h 3"/>
                <a:gd name="T6" fmla="*/ 0 w 19"/>
                <a:gd name="T7" fmla="*/ 3 h 3"/>
                <a:gd name="T8" fmla="*/ 0 w 19"/>
                <a:gd name="T9" fmla="*/ 0 h 3"/>
                <a:gd name="T10" fmla="*/ 0 w 19"/>
                <a:gd name="T11" fmla="*/ 0 h 3"/>
                <a:gd name="T12" fmla="*/ 18 w 19"/>
                <a:gd name="T13" fmla="*/ 0 h 3"/>
                <a:gd name="T14" fmla="*/ 18 w 19"/>
                <a:gd name="T15" fmla="*/ 3 h 3"/>
                <a:gd name="T16" fmla="*/ 0 w 19"/>
                <a:gd name="T17" fmla="*/ 3 h 3"/>
                <a:gd name="T18" fmla="*/ 0 w 1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
                  <a:moveTo>
                    <a:pt x="0" y="0"/>
                  </a:moveTo>
                  <a:lnTo>
                    <a:pt x="19" y="0"/>
                  </a:lnTo>
                  <a:lnTo>
                    <a:pt x="19" y="3"/>
                  </a:lnTo>
                  <a:lnTo>
                    <a:pt x="0" y="3"/>
                  </a:lnTo>
                  <a:lnTo>
                    <a:pt x="0" y="0"/>
                  </a:lnTo>
                  <a:close/>
                  <a:moveTo>
                    <a:pt x="0" y="0"/>
                  </a:moveTo>
                  <a:lnTo>
                    <a:pt x="18" y="0"/>
                  </a:lnTo>
                  <a:lnTo>
                    <a:pt x="18" y="3"/>
                  </a:lnTo>
                  <a:lnTo>
                    <a:pt x="0" y="3"/>
                  </a:lnTo>
                  <a:lnTo>
                    <a:pt x="0" y="0"/>
                  </a:lnTo>
                  <a:close/>
                </a:path>
              </a:pathLst>
            </a:custGeom>
            <a:solidFill>
              <a:srgbClr val="D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9" name="Freeform 1085">
              <a:extLst>
                <a:ext uri="{FF2B5EF4-FFF2-40B4-BE49-F238E27FC236}">
                  <a16:creationId xmlns:a16="http://schemas.microsoft.com/office/drawing/2014/main" id="{62721D21-4603-3A43-BC3A-C8CD7A7D371B}"/>
                </a:ext>
              </a:extLst>
            </p:cNvPr>
            <p:cNvSpPr>
              <a:spLocks noEditPoints="1"/>
            </p:cNvSpPr>
            <p:nvPr/>
          </p:nvSpPr>
          <p:spPr bwMode="auto">
            <a:xfrm>
              <a:off x="911" y="3700"/>
              <a:ext cx="18" cy="3"/>
            </a:xfrm>
            <a:custGeom>
              <a:avLst/>
              <a:gdLst>
                <a:gd name="T0" fmla="*/ 0 w 18"/>
                <a:gd name="T1" fmla="*/ 0 h 3"/>
                <a:gd name="T2" fmla="*/ 18 w 18"/>
                <a:gd name="T3" fmla="*/ 0 h 3"/>
                <a:gd name="T4" fmla="*/ 18 w 18"/>
                <a:gd name="T5" fmla="*/ 3 h 3"/>
                <a:gd name="T6" fmla="*/ 0 w 18"/>
                <a:gd name="T7" fmla="*/ 3 h 3"/>
                <a:gd name="T8" fmla="*/ 0 w 18"/>
                <a:gd name="T9" fmla="*/ 0 h 3"/>
                <a:gd name="T10" fmla="*/ 0 w 18"/>
                <a:gd name="T11" fmla="*/ 0 h 3"/>
                <a:gd name="T12" fmla="*/ 16 w 18"/>
                <a:gd name="T13" fmla="*/ 0 h 3"/>
                <a:gd name="T14" fmla="*/ 16 w 18"/>
                <a:gd name="T15" fmla="*/ 3 h 3"/>
                <a:gd name="T16" fmla="*/ 0 w 18"/>
                <a:gd name="T17" fmla="*/ 3 h 3"/>
                <a:gd name="T18" fmla="*/ 0 w 18"/>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
                  <a:moveTo>
                    <a:pt x="0" y="0"/>
                  </a:moveTo>
                  <a:lnTo>
                    <a:pt x="18" y="0"/>
                  </a:lnTo>
                  <a:lnTo>
                    <a:pt x="18" y="3"/>
                  </a:lnTo>
                  <a:lnTo>
                    <a:pt x="0" y="3"/>
                  </a:lnTo>
                  <a:lnTo>
                    <a:pt x="0" y="0"/>
                  </a:lnTo>
                  <a:close/>
                  <a:moveTo>
                    <a:pt x="0" y="0"/>
                  </a:moveTo>
                  <a:lnTo>
                    <a:pt x="16" y="0"/>
                  </a:lnTo>
                  <a:lnTo>
                    <a:pt x="16" y="3"/>
                  </a:lnTo>
                  <a:lnTo>
                    <a:pt x="0" y="3"/>
                  </a:lnTo>
                  <a:lnTo>
                    <a:pt x="0" y="0"/>
                  </a:lnTo>
                  <a:close/>
                </a:path>
              </a:pathLst>
            </a:custGeom>
            <a:solidFill>
              <a:srgbClr val="E3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0" name="Freeform 1086">
              <a:extLst>
                <a:ext uri="{FF2B5EF4-FFF2-40B4-BE49-F238E27FC236}">
                  <a16:creationId xmlns:a16="http://schemas.microsoft.com/office/drawing/2014/main" id="{ACAEB06D-34BE-1E42-8212-A096CEC16CFA}"/>
                </a:ext>
              </a:extLst>
            </p:cNvPr>
            <p:cNvSpPr>
              <a:spLocks noEditPoints="1"/>
            </p:cNvSpPr>
            <p:nvPr/>
          </p:nvSpPr>
          <p:spPr bwMode="auto">
            <a:xfrm>
              <a:off x="911" y="3700"/>
              <a:ext cx="16" cy="3"/>
            </a:xfrm>
            <a:custGeom>
              <a:avLst/>
              <a:gdLst>
                <a:gd name="T0" fmla="*/ 0 w 16"/>
                <a:gd name="T1" fmla="*/ 0 h 3"/>
                <a:gd name="T2" fmla="*/ 16 w 16"/>
                <a:gd name="T3" fmla="*/ 0 h 3"/>
                <a:gd name="T4" fmla="*/ 16 w 16"/>
                <a:gd name="T5" fmla="*/ 3 h 3"/>
                <a:gd name="T6" fmla="*/ 0 w 16"/>
                <a:gd name="T7" fmla="*/ 3 h 3"/>
                <a:gd name="T8" fmla="*/ 0 w 16"/>
                <a:gd name="T9" fmla="*/ 0 h 3"/>
                <a:gd name="T10" fmla="*/ 0 w 16"/>
                <a:gd name="T11" fmla="*/ 0 h 3"/>
                <a:gd name="T12" fmla="*/ 14 w 16"/>
                <a:gd name="T13" fmla="*/ 0 h 3"/>
                <a:gd name="T14" fmla="*/ 14 w 16"/>
                <a:gd name="T15" fmla="*/ 2 h 3"/>
                <a:gd name="T16" fmla="*/ 0 w 16"/>
                <a:gd name="T17" fmla="*/ 2 h 3"/>
                <a:gd name="T18" fmla="*/ 0 w 1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
                  <a:moveTo>
                    <a:pt x="0" y="0"/>
                  </a:moveTo>
                  <a:lnTo>
                    <a:pt x="16" y="0"/>
                  </a:lnTo>
                  <a:lnTo>
                    <a:pt x="16" y="3"/>
                  </a:lnTo>
                  <a:lnTo>
                    <a:pt x="0" y="3"/>
                  </a:lnTo>
                  <a:lnTo>
                    <a:pt x="0" y="0"/>
                  </a:lnTo>
                  <a:close/>
                  <a:moveTo>
                    <a:pt x="0" y="0"/>
                  </a:moveTo>
                  <a:lnTo>
                    <a:pt x="14" y="0"/>
                  </a:lnTo>
                  <a:lnTo>
                    <a:pt x="14" y="2"/>
                  </a:lnTo>
                  <a:lnTo>
                    <a:pt x="0" y="2"/>
                  </a:lnTo>
                  <a:lnTo>
                    <a:pt x="0" y="0"/>
                  </a:lnTo>
                  <a:close/>
                </a:path>
              </a:pathLst>
            </a:custGeom>
            <a:solidFill>
              <a:srgbClr val="E8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1" name="Freeform 1087">
              <a:extLst>
                <a:ext uri="{FF2B5EF4-FFF2-40B4-BE49-F238E27FC236}">
                  <a16:creationId xmlns:a16="http://schemas.microsoft.com/office/drawing/2014/main" id="{17CEB095-0CF8-9A4D-A900-9FF4975B4EB3}"/>
                </a:ext>
              </a:extLst>
            </p:cNvPr>
            <p:cNvSpPr>
              <a:spLocks noEditPoints="1"/>
            </p:cNvSpPr>
            <p:nvPr/>
          </p:nvSpPr>
          <p:spPr bwMode="auto">
            <a:xfrm>
              <a:off x="911" y="3700"/>
              <a:ext cx="14" cy="2"/>
            </a:xfrm>
            <a:custGeom>
              <a:avLst/>
              <a:gdLst>
                <a:gd name="T0" fmla="*/ 0 w 14"/>
                <a:gd name="T1" fmla="*/ 0 h 2"/>
                <a:gd name="T2" fmla="*/ 14 w 14"/>
                <a:gd name="T3" fmla="*/ 0 h 2"/>
                <a:gd name="T4" fmla="*/ 14 w 14"/>
                <a:gd name="T5" fmla="*/ 2 h 2"/>
                <a:gd name="T6" fmla="*/ 0 w 14"/>
                <a:gd name="T7" fmla="*/ 2 h 2"/>
                <a:gd name="T8" fmla="*/ 0 w 14"/>
                <a:gd name="T9" fmla="*/ 0 h 2"/>
                <a:gd name="T10" fmla="*/ 0 w 14"/>
                <a:gd name="T11" fmla="*/ 0 h 2"/>
                <a:gd name="T12" fmla="*/ 12 w 14"/>
                <a:gd name="T13" fmla="*/ 0 h 2"/>
                <a:gd name="T14" fmla="*/ 12 w 14"/>
                <a:gd name="T15" fmla="*/ 2 h 2"/>
                <a:gd name="T16" fmla="*/ 0 w 14"/>
                <a:gd name="T17" fmla="*/ 2 h 2"/>
                <a:gd name="T18" fmla="*/ 0 w 1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0" y="0"/>
                  </a:moveTo>
                  <a:lnTo>
                    <a:pt x="14" y="0"/>
                  </a:lnTo>
                  <a:lnTo>
                    <a:pt x="14" y="2"/>
                  </a:lnTo>
                  <a:lnTo>
                    <a:pt x="0" y="2"/>
                  </a:lnTo>
                  <a:lnTo>
                    <a:pt x="0" y="0"/>
                  </a:lnTo>
                  <a:close/>
                  <a:moveTo>
                    <a:pt x="0" y="0"/>
                  </a:moveTo>
                  <a:lnTo>
                    <a:pt x="12" y="0"/>
                  </a:lnTo>
                  <a:lnTo>
                    <a:pt x="12" y="2"/>
                  </a:lnTo>
                  <a:lnTo>
                    <a:pt x="0" y="2"/>
                  </a:lnTo>
                  <a:lnTo>
                    <a:pt x="0" y="0"/>
                  </a:lnTo>
                  <a:close/>
                </a:path>
              </a:pathLst>
            </a:custGeom>
            <a:solidFill>
              <a:srgbClr val="E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2" name="Freeform 1088">
              <a:extLst>
                <a:ext uri="{FF2B5EF4-FFF2-40B4-BE49-F238E27FC236}">
                  <a16:creationId xmlns:a16="http://schemas.microsoft.com/office/drawing/2014/main" id="{5A207476-8248-E943-A1EF-54C271D7F6D9}"/>
                </a:ext>
              </a:extLst>
            </p:cNvPr>
            <p:cNvSpPr>
              <a:spLocks noEditPoints="1"/>
            </p:cNvSpPr>
            <p:nvPr/>
          </p:nvSpPr>
          <p:spPr bwMode="auto">
            <a:xfrm>
              <a:off x="911" y="3700"/>
              <a:ext cx="12" cy="2"/>
            </a:xfrm>
            <a:custGeom>
              <a:avLst/>
              <a:gdLst>
                <a:gd name="T0" fmla="*/ 0 w 12"/>
                <a:gd name="T1" fmla="*/ 0 h 2"/>
                <a:gd name="T2" fmla="*/ 12 w 12"/>
                <a:gd name="T3" fmla="*/ 0 h 2"/>
                <a:gd name="T4" fmla="*/ 12 w 12"/>
                <a:gd name="T5" fmla="*/ 2 h 2"/>
                <a:gd name="T6" fmla="*/ 0 w 12"/>
                <a:gd name="T7" fmla="*/ 2 h 2"/>
                <a:gd name="T8" fmla="*/ 0 w 12"/>
                <a:gd name="T9" fmla="*/ 0 h 2"/>
                <a:gd name="T10" fmla="*/ 0 w 12"/>
                <a:gd name="T11" fmla="*/ 0 h 2"/>
                <a:gd name="T12" fmla="*/ 11 w 12"/>
                <a:gd name="T13" fmla="*/ 0 h 2"/>
                <a:gd name="T14" fmla="*/ 11 w 12"/>
                <a:gd name="T15" fmla="*/ 2 h 2"/>
                <a:gd name="T16" fmla="*/ 0 w 12"/>
                <a:gd name="T17" fmla="*/ 2 h 2"/>
                <a:gd name="T18" fmla="*/ 0 w 1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
                  <a:moveTo>
                    <a:pt x="0" y="0"/>
                  </a:moveTo>
                  <a:lnTo>
                    <a:pt x="12" y="0"/>
                  </a:lnTo>
                  <a:lnTo>
                    <a:pt x="12" y="2"/>
                  </a:lnTo>
                  <a:lnTo>
                    <a:pt x="0" y="2"/>
                  </a:lnTo>
                  <a:lnTo>
                    <a:pt x="0" y="0"/>
                  </a:lnTo>
                  <a:close/>
                  <a:moveTo>
                    <a:pt x="0" y="0"/>
                  </a:moveTo>
                  <a:lnTo>
                    <a:pt x="11" y="0"/>
                  </a:lnTo>
                  <a:lnTo>
                    <a:pt x="11" y="2"/>
                  </a:lnTo>
                  <a:lnTo>
                    <a:pt x="0" y="2"/>
                  </a:lnTo>
                  <a:lnTo>
                    <a:pt x="0" y="0"/>
                  </a:lnTo>
                  <a:close/>
                </a:path>
              </a:pathLst>
            </a:custGeom>
            <a:solidFill>
              <a:srgbClr val="F1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3" name="Freeform 1089">
              <a:extLst>
                <a:ext uri="{FF2B5EF4-FFF2-40B4-BE49-F238E27FC236}">
                  <a16:creationId xmlns:a16="http://schemas.microsoft.com/office/drawing/2014/main" id="{02D0A153-8434-204B-8A19-651344AC2FAC}"/>
                </a:ext>
              </a:extLst>
            </p:cNvPr>
            <p:cNvSpPr>
              <a:spLocks noEditPoints="1"/>
            </p:cNvSpPr>
            <p:nvPr/>
          </p:nvSpPr>
          <p:spPr bwMode="auto">
            <a:xfrm>
              <a:off x="911" y="3700"/>
              <a:ext cx="11" cy="2"/>
            </a:xfrm>
            <a:custGeom>
              <a:avLst/>
              <a:gdLst>
                <a:gd name="T0" fmla="*/ 0 w 11"/>
                <a:gd name="T1" fmla="*/ 0 h 2"/>
                <a:gd name="T2" fmla="*/ 11 w 11"/>
                <a:gd name="T3" fmla="*/ 0 h 2"/>
                <a:gd name="T4" fmla="*/ 11 w 11"/>
                <a:gd name="T5" fmla="*/ 2 h 2"/>
                <a:gd name="T6" fmla="*/ 0 w 11"/>
                <a:gd name="T7" fmla="*/ 2 h 2"/>
                <a:gd name="T8" fmla="*/ 0 w 11"/>
                <a:gd name="T9" fmla="*/ 0 h 2"/>
                <a:gd name="T10" fmla="*/ 0 w 11"/>
                <a:gd name="T11" fmla="*/ 0 h 2"/>
                <a:gd name="T12" fmla="*/ 9 w 11"/>
                <a:gd name="T13" fmla="*/ 0 h 2"/>
                <a:gd name="T14" fmla="*/ 9 w 11"/>
                <a:gd name="T15" fmla="*/ 2 h 2"/>
                <a:gd name="T16" fmla="*/ 0 w 11"/>
                <a:gd name="T17" fmla="*/ 2 h 2"/>
                <a:gd name="T18" fmla="*/ 0 w 1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
                  <a:moveTo>
                    <a:pt x="0" y="0"/>
                  </a:moveTo>
                  <a:lnTo>
                    <a:pt x="11" y="0"/>
                  </a:lnTo>
                  <a:lnTo>
                    <a:pt x="11" y="2"/>
                  </a:lnTo>
                  <a:lnTo>
                    <a:pt x="0" y="2"/>
                  </a:lnTo>
                  <a:lnTo>
                    <a:pt x="0" y="0"/>
                  </a:lnTo>
                  <a:close/>
                  <a:moveTo>
                    <a:pt x="0" y="0"/>
                  </a:moveTo>
                  <a:lnTo>
                    <a:pt x="9" y="0"/>
                  </a:lnTo>
                  <a:lnTo>
                    <a:pt x="9" y="2"/>
                  </a:lnTo>
                  <a:lnTo>
                    <a:pt x="0" y="2"/>
                  </a:lnTo>
                  <a:lnTo>
                    <a:pt x="0" y="0"/>
                  </a:lnTo>
                  <a:close/>
                </a:path>
              </a:pathLst>
            </a:custGeom>
            <a:solidFill>
              <a:srgbClr val="F5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4" name="Freeform 1090">
              <a:extLst>
                <a:ext uri="{FF2B5EF4-FFF2-40B4-BE49-F238E27FC236}">
                  <a16:creationId xmlns:a16="http://schemas.microsoft.com/office/drawing/2014/main" id="{EFFD99E2-5BB0-4245-812A-16921E434901}"/>
                </a:ext>
              </a:extLst>
            </p:cNvPr>
            <p:cNvSpPr>
              <a:spLocks noEditPoints="1"/>
            </p:cNvSpPr>
            <p:nvPr/>
          </p:nvSpPr>
          <p:spPr bwMode="auto">
            <a:xfrm>
              <a:off x="911" y="3700"/>
              <a:ext cx="9" cy="2"/>
            </a:xfrm>
            <a:custGeom>
              <a:avLst/>
              <a:gdLst>
                <a:gd name="T0" fmla="*/ 0 w 9"/>
                <a:gd name="T1" fmla="*/ 0 h 2"/>
                <a:gd name="T2" fmla="*/ 9 w 9"/>
                <a:gd name="T3" fmla="*/ 0 h 2"/>
                <a:gd name="T4" fmla="*/ 9 w 9"/>
                <a:gd name="T5" fmla="*/ 2 h 2"/>
                <a:gd name="T6" fmla="*/ 0 w 9"/>
                <a:gd name="T7" fmla="*/ 2 h 2"/>
                <a:gd name="T8" fmla="*/ 0 w 9"/>
                <a:gd name="T9" fmla="*/ 0 h 2"/>
                <a:gd name="T10" fmla="*/ 0 w 9"/>
                <a:gd name="T11" fmla="*/ 0 h 2"/>
                <a:gd name="T12" fmla="*/ 7 w 9"/>
                <a:gd name="T13" fmla="*/ 0 h 2"/>
                <a:gd name="T14" fmla="*/ 7 w 9"/>
                <a:gd name="T15" fmla="*/ 1 h 2"/>
                <a:gd name="T16" fmla="*/ 0 w 9"/>
                <a:gd name="T17" fmla="*/ 1 h 2"/>
                <a:gd name="T18" fmla="*/ 0 w 9"/>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
                  <a:moveTo>
                    <a:pt x="0" y="0"/>
                  </a:moveTo>
                  <a:lnTo>
                    <a:pt x="9" y="0"/>
                  </a:lnTo>
                  <a:lnTo>
                    <a:pt x="9" y="2"/>
                  </a:lnTo>
                  <a:lnTo>
                    <a:pt x="0" y="2"/>
                  </a:lnTo>
                  <a:lnTo>
                    <a:pt x="0" y="0"/>
                  </a:lnTo>
                  <a:close/>
                  <a:moveTo>
                    <a:pt x="0" y="0"/>
                  </a:moveTo>
                  <a:lnTo>
                    <a:pt x="7" y="0"/>
                  </a:lnTo>
                  <a:lnTo>
                    <a:pt x="7" y="1"/>
                  </a:lnTo>
                  <a:lnTo>
                    <a:pt x="0" y="1"/>
                  </a:lnTo>
                  <a:lnTo>
                    <a:pt x="0" y="0"/>
                  </a:lnTo>
                  <a:close/>
                </a:path>
              </a:pathLst>
            </a:custGeom>
            <a:solidFill>
              <a:srgbClr val="F8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5" name="Freeform 1091">
              <a:extLst>
                <a:ext uri="{FF2B5EF4-FFF2-40B4-BE49-F238E27FC236}">
                  <a16:creationId xmlns:a16="http://schemas.microsoft.com/office/drawing/2014/main" id="{A67F3092-8C7D-2D4A-B25F-C7DDB34F1BD9}"/>
                </a:ext>
              </a:extLst>
            </p:cNvPr>
            <p:cNvSpPr>
              <a:spLocks noEditPoints="1"/>
            </p:cNvSpPr>
            <p:nvPr/>
          </p:nvSpPr>
          <p:spPr bwMode="auto">
            <a:xfrm>
              <a:off x="911" y="3700"/>
              <a:ext cx="7" cy="1"/>
            </a:xfrm>
            <a:custGeom>
              <a:avLst/>
              <a:gdLst>
                <a:gd name="T0" fmla="*/ 0 w 7"/>
                <a:gd name="T1" fmla="*/ 0 h 1"/>
                <a:gd name="T2" fmla="*/ 7 w 7"/>
                <a:gd name="T3" fmla="*/ 0 h 1"/>
                <a:gd name="T4" fmla="*/ 7 w 7"/>
                <a:gd name="T5" fmla="*/ 1 h 1"/>
                <a:gd name="T6" fmla="*/ 0 w 7"/>
                <a:gd name="T7" fmla="*/ 1 h 1"/>
                <a:gd name="T8" fmla="*/ 0 w 7"/>
                <a:gd name="T9" fmla="*/ 0 h 1"/>
                <a:gd name="T10" fmla="*/ 0 w 7"/>
                <a:gd name="T11" fmla="*/ 0 h 1"/>
                <a:gd name="T12" fmla="*/ 5 w 7"/>
                <a:gd name="T13" fmla="*/ 0 h 1"/>
                <a:gd name="T14" fmla="*/ 5 w 7"/>
                <a:gd name="T15" fmla="*/ 1 h 1"/>
                <a:gd name="T16" fmla="*/ 0 w 7"/>
                <a:gd name="T17" fmla="*/ 1 h 1"/>
                <a:gd name="T18" fmla="*/ 0 w 7"/>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
                  <a:moveTo>
                    <a:pt x="0" y="0"/>
                  </a:moveTo>
                  <a:lnTo>
                    <a:pt x="7" y="0"/>
                  </a:lnTo>
                  <a:lnTo>
                    <a:pt x="7" y="1"/>
                  </a:lnTo>
                  <a:lnTo>
                    <a:pt x="0" y="1"/>
                  </a:lnTo>
                  <a:lnTo>
                    <a:pt x="0" y="0"/>
                  </a:lnTo>
                  <a:close/>
                  <a:moveTo>
                    <a:pt x="0" y="0"/>
                  </a:moveTo>
                  <a:lnTo>
                    <a:pt x="5" y="0"/>
                  </a:lnTo>
                  <a:lnTo>
                    <a:pt x="5" y="1"/>
                  </a:lnTo>
                  <a:lnTo>
                    <a:pt x="0" y="1"/>
                  </a:lnTo>
                  <a:lnTo>
                    <a:pt x="0" y="0"/>
                  </a:lnTo>
                  <a:close/>
                </a:path>
              </a:pathLst>
            </a:custGeom>
            <a:solidFill>
              <a:srgbClr val="F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6" name="Freeform 1092">
              <a:extLst>
                <a:ext uri="{FF2B5EF4-FFF2-40B4-BE49-F238E27FC236}">
                  <a16:creationId xmlns:a16="http://schemas.microsoft.com/office/drawing/2014/main" id="{E789C67C-9863-3940-B552-F320D55F4756}"/>
                </a:ext>
              </a:extLst>
            </p:cNvPr>
            <p:cNvSpPr>
              <a:spLocks noEditPoints="1"/>
            </p:cNvSpPr>
            <p:nvPr/>
          </p:nvSpPr>
          <p:spPr bwMode="auto">
            <a:xfrm>
              <a:off x="911" y="3700"/>
              <a:ext cx="5" cy="1"/>
            </a:xfrm>
            <a:custGeom>
              <a:avLst/>
              <a:gdLst>
                <a:gd name="T0" fmla="*/ 0 w 5"/>
                <a:gd name="T1" fmla="*/ 0 h 1"/>
                <a:gd name="T2" fmla="*/ 5 w 5"/>
                <a:gd name="T3" fmla="*/ 0 h 1"/>
                <a:gd name="T4" fmla="*/ 5 w 5"/>
                <a:gd name="T5" fmla="*/ 1 h 1"/>
                <a:gd name="T6" fmla="*/ 0 w 5"/>
                <a:gd name="T7" fmla="*/ 1 h 1"/>
                <a:gd name="T8" fmla="*/ 0 w 5"/>
                <a:gd name="T9" fmla="*/ 0 h 1"/>
                <a:gd name="T10" fmla="*/ 0 w 5"/>
                <a:gd name="T11" fmla="*/ 0 h 1"/>
                <a:gd name="T12" fmla="*/ 3 w 5"/>
                <a:gd name="T13" fmla="*/ 0 h 1"/>
                <a:gd name="T14" fmla="*/ 3 w 5"/>
                <a:gd name="T15" fmla="*/ 1 h 1"/>
                <a:gd name="T16" fmla="*/ 0 w 5"/>
                <a:gd name="T17" fmla="*/ 1 h 1"/>
                <a:gd name="T18" fmla="*/ 0 w 5"/>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
                  <a:moveTo>
                    <a:pt x="0" y="0"/>
                  </a:moveTo>
                  <a:lnTo>
                    <a:pt x="5" y="0"/>
                  </a:lnTo>
                  <a:lnTo>
                    <a:pt x="5" y="1"/>
                  </a:lnTo>
                  <a:lnTo>
                    <a:pt x="0" y="1"/>
                  </a:lnTo>
                  <a:lnTo>
                    <a:pt x="0" y="0"/>
                  </a:lnTo>
                  <a:close/>
                  <a:moveTo>
                    <a:pt x="0" y="0"/>
                  </a:moveTo>
                  <a:lnTo>
                    <a:pt x="3" y="0"/>
                  </a:lnTo>
                  <a:lnTo>
                    <a:pt x="3" y="1"/>
                  </a:lnTo>
                  <a:lnTo>
                    <a:pt x="0" y="1"/>
                  </a:lnTo>
                  <a:lnTo>
                    <a:pt x="0" y="0"/>
                  </a:lnTo>
                  <a:close/>
                </a:path>
              </a:pathLst>
            </a:custGeom>
            <a:solidFill>
              <a:srgbClr val="F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7" name="Freeform 1093">
              <a:extLst>
                <a:ext uri="{FF2B5EF4-FFF2-40B4-BE49-F238E27FC236}">
                  <a16:creationId xmlns:a16="http://schemas.microsoft.com/office/drawing/2014/main" id="{0753FECA-E711-324B-9248-CBB102CE7332}"/>
                </a:ext>
              </a:extLst>
            </p:cNvPr>
            <p:cNvSpPr>
              <a:spLocks noEditPoints="1"/>
            </p:cNvSpPr>
            <p:nvPr/>
          </p:nvSpPr>
          <p:spPr bwMode="auto">
            <a:xfrm>
              <a:off x="911" y="3700"/>
              <a:ext cx="3" cy="1"/>
            </a:xfrm>
            <a:custGeom>
              <a:avLst/>
              <a:gdLst>
                <a:gd name="T0" fmla="*/ 0 w 3"/>
                <a:gd name="T1" fmla="*/ 0 h 1"/>
                <a:gd name="T2" fmla="*/ 3 w 3"/>
                <a:gd name="T3" fmla="*/ 0 h 1"/>
                <a:gd name="T4" fmla="*/ 3 w 3"/>
                <a:gd name="T5" fmla="*/ 1 h 1"/>
                <a:gd name="T6" fmla="*/ 0 w 3"/>
                <a:gd name="T7" fmla="*/ 1 h 1"/>
                <a:gd name="T8" fmla="*/ 0 w 3"/>
                <a:gd name="T9" fmla="*/ 0 h 1"/>
                <a:gd name="T10" fmla="*/ 0 w 3"/>
                <a:gd name="T11" fmla="*/ 0 h 1"/>
                <a:gd name="T12" fmla="*/ 2 w 3"/>
                <a:gd name="T13" fmla="*/ 0 h 1"/>
                <a:gd name="T14" fmla="*/ 2 w 3"/>
                <a:gd name="T15" fmla="*/ 1 h 1"/>
                <a:gd name="T16" fmla="*/ 0 w 3"/>
                <a:gd name="T17" fmla="*/ 1 h 1"/>
                <a:gd name="T18" fmla="*/ 0 w 3"/>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
                  <a:moveTo>
                    <a:pt x="0" y="0"/>
                  </a:moveTo>
                  <a:lnTo>
                    <a:pt x="3" y="0"/>
                  </a:lnTo>
                  <a:lnTo>
                    <a:pt x="3" y="1"/>
                  </a:lnTo>
                  <a:lnTo>
                    <a:pt x="0" y="1"/>
                  </a:lnTo>
                  <a:lnTo>
                    <a:pt x="0" y="0"/>
                  </a:lnTo>
                  <a:close/>
                  <a:moveTo>
                    <a:pt x="0" y="0"/>
                  </a:moveTo>
                  <a:lnTo>
                    <a:pt x="2" y="0"/>
                  </a:lnTo>
                  <a:lnTo>
                    <a:pt x="2" y="1"/>
                  </a:lnTo>
                  <a:lnTo>
                    <a:pt x="0" y="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8" name="Freeform 1094">
              <a:extLst>
                <a:ext uri="{FF2B5EF4-FFF2-40B4-BE49-F238E27FC236}">
                  <a16:creationId xmlns:a16="http://schemas.microsoft.com/office/drawing/2014/main" id="{A3E74D3C-8184-C740-A284-4F37AF9CEA2A}"/>
                </a:ext>
              </a:extLst>
            </p:cNvPr>
            <p:cNvSpPr>
              <a:spLocks noEditPoints="1"/>
            </p:cNvSpPr>
            <p:nvPr/>
          </p:nvSpPr>
          <p:spPr bwMode="auto">
            <a:xfrm>
              <a:off x="911" y="3700"/>
              <a:ext cx="2" cy="1"/>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0" y="0"/>
                  </a:moveTo>
                  <a:lnTo>
                    <a:pt x="2" y="0"/>
                  </a:lnTo>
                  <a:lnTo>
                    <a:pt x="2" y="1"/>
                  </a:lnTo>
                  <a:lnTo>
                    <a:pt x="0" y="1"/>
                  </a:lnTo>
                  <a:lnTo>
                    <a:pt x="0" y="0"/>
                  </a:lnTo>
                  <a:close/>
                  <a:moveTo>
                    <a:pt x="0" y="0"/>
                  </a:moveTo>
                  <a:lnTo>
                    <a:pt x="0" y="0"/>
                  </a:lnTo>
                  <a:lnTo>
                    <a:pt x="0" y="0"/>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9" name="Freeform 1095">
              <a:extLst>
                <a:ext uri="{FF2B5EF4-FFF2-40B4-BE49-F238E27FC236}">
                  <a16:creationId xmlns:a16="http://schemas.microsoft.com/office/drawing/2014/main" id="{F0CE41B9-7BB9-7445-A58A-7FA04AF09028}"/>
                </a:ext>
              </a:extLst>
            </p:cNvPr>
            <p:cNvSpPr>
              <a:spLocks noEditPoints="1"/>
            </p:cNvSpPr>
            <p:nvPr/>
          </p:nvSpPr>
          <p:spPr bwMode="auto">
            <a:xfrm>
              <a:off x="911" y="370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0" name="Freeform 1096">
              <a:extLst>
                <a:ext uri="{FF2B5EF4-FFF2-40B4-BE49-F238E27FC236}">
                  <a16:creationId xmlns:a16="http://schemas.microsoft.com/office/drawing/2014/main" id="{CD6E6D42-77D8-E143-8CE0-0747D5477C93}"/>
                </a:ext>
              </a:extLst>
            </p:cNvPr>
            <p:cNvSpPr>
              <a:spLocks/>
            </p:cNvSpPr>
            <p:nvPr/>
          </p:nvSpPr>
          <p:spPr bwMode="auto">
            <a:xfrm>
              <a:off x="911" y="3700"/>
              <a:ext cx="41" cy="5"/>
            </a:xfrm>
            <a:custGeom>
              <a:avLst/>
              <a:gdLst>
                <a:gd name="T0" fmla="*/ 0 w 41"/>
                <a:gd name="T1" fmla="*/ 5 h 5"/>
                <a:gd name="T2" fmla="*/ 11 w 41"/>
                <a:gd name="T3" fmla="*/ 0 h 5"/>
                <a:gd name="T4" fmla="*/ 41 w 41"/>
                <a:gd name="T5" fmla="*/ 0 h 5"/>
                <a:gd name="T6" fmla="*/ 32 w 41"/>
                <a:gd name="T7" fmla="*/ 5 h 5"/>
                <a:gd name="T8" fmla="*/ 0 w 41"/>
                <a:gd name="T9" fmla="*/ 5 h 5"/>
              </a:gdLst>
              <a:ahLst/>
              <a:cxnLst>
                <a:cxn ang="0">
                  <a:pos x="T0" y="T1"/>
                </a:cxn>
                <a:cxn ang="0">
                  <a:pos x="T2" y="T3"/>
                </a:cxn>
                <a:cxn ang="0">
                  <a:pos x="T4" y="T5"/>
                </a:cxn>
                <a:cxn ang="0">
                  <a:pos x="T6" y="T7"/>
                </a:cxn>
                <a:cxn ang="0">
                  <a:pos x="T8" y="T9"/>
                </a:cxn>
              </a:cxnLst>
              <a:rect l="0" t="0" r="r" b="b"/>
              <a:pathLst>
                <a:path w="41" h="5">
                  <a:moveTo>
                    <a:pt x="0" y="5"/>
                  </a:moveTo>
                  <a:lnTo>
                    <a:pt x="11" y="0"/>
                  </a:lnTo>
                  <a:lnTo>
                    <a:pt x="41" y="0"/>
                  </a:lnTo>
                  <a:lnTo>
                    <a:pt x="32" y="5"/>
                  </a:lnTo>
                  <a:lnTo>
                    <a:pt x="0" y="5"/>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1" name="Freeform 1097">
              <a:extLst>
                <a:ext uri="{FF2B5EF4-FFF2-40B4-BE49-F238E27FC236}">
                  <a16:creationId xmlns:a16="http://schemas.microsoft.com/office/drawing/2014/main" id="{D3D413CC-BFBD-E042-83D9-60B71D54AC09}"/>
                </a:ext>
              </a:extLst>
            </p:cNvPr>
            <p:cNvSpPr>
              <a:spLocks noEditPoints="1"/>
            </p:cNvSpPr>
            <p:nvPr/>
          </p:nvSpPr>
          <p:spPr bwMode="auto">
            <a:xfrm>
              <a:off x="794" y="3722"/>
              <a:ext cx="16" cy="5"/>
            </a:xfrm>
            <a:custGeom>
              <a:avLst/>
              <a:gdLst>
                <a:gd name="T0" fmla="*/ 0 w 16"/>
                <a:gd name="T1" fmla="*/ 0 h 5"/>
                <a:gd name="T2" fmla="*/ 16 w 16"/>
                <a:gd name="T3" fmla="*/ 0 h 5"/>
                <a:gd name="T4" fmla="*/ 16 w 16"/>
                <a:gd name="T5" fmla="*/ 5 h 5"/>
                <a:gd name="T6" fmla="*/ 0 w 16"/>
                <a:gd name="T7" fmla="*/ 5 h 5"/>
                <a:gd name="T8" fmla="*/ 0 w 16"/>
                <a:gd name="T9" fmla="*/ 0 h 5"/>
                <a:gd name="T10" fmla="*/ 3 w 16"/>
                <a:gd name="T11" fmla="*/ 0 h 5"/>
                <a:gd name="T12" fmla="*/ 14 w 16"/>
                <a:gd name="T13" fmla="*/ 0 h 5"/>
                <a:gd name="T14" fmla="*/ 14 w 16"/>
                <a:gd name="T15" fmla="*/ 4 h 5"/>
                <a:gd name="T16" fmla="*/ 3 w 16"/>
                <a:gd name="T17" fmla="*/ 4 h 5"/>
                <a:gd name="T18" fmla="*/ 3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0" y="0"/>
                  </a:moveTo>
                  <a:lnTo>
                    <a:pt x="16" y="0"/>
                  </a:lnTo>
                  <a:lnTo>
                    <a:pt x="16" y="5"/>
                  </a:lnTo>
                  <a:lnTo>
                    <a:pt x="0" y="5"/>
                  </a:lnTo>
                  <a:lnTo>
                    <a:pt x="0" y="0"/>
                  </a:lnTo>
                  <a:close/>
                  <a:moveTo>
                    <a:pt x="3" y="0"/>
                  </a:moveTo>
                  <a:lnTo>
                    <a:pt x="14" y="0"/>
                  </a:lnTo>
                  <a:lnTo>
                    <a:pt x="14" y="4"/>
                  </a:lnTo>
                  <a:lnTo>
                    <a:pt x="3" y="4"/>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2" name="Freeform 1098">
              <a:extLst>
                <a:ext uri="{FF2B5EF4-FFF2-40B4-BE49-F238E27FC236}">
                  <a16:creationId xmlns:a16="http://schemas.microsoft.com/office/drawing/2014/main" id="{37CD9466-92E6-6B40-AD05-CC68DBBB689A}"/>
                </a:ext>
              </a:extLst>
            </p:cNvPr>
            <p:cNvSpPr>
              <a:spLocks noEditPoints="1"/>
            </p:cNvSpPr>
            <p:nvPr/>
          </p:nvSpPr>
          <p:spPr bwMode="auto">
            <a:xfrm>
              <a:off x="797" y="3722"/>
              <a:ext cx="11" cy="4"/>
            </a:xfrm>
            <a:custGeom>
              <a:avLst/>
              <a:gdLst>
                <a:gd name="T0" fmla="*/ 0 w 11"/>
                <a:gd name="T1" fmla="*/ 0 h 4"/>
                <a:gd name="T2" fmla="*/ 11 w 11"/>
                <a:gd name="T3" fmla="*/ 0 h 4"/>
                <a:gd name="T4" fmla="*/ 11 w 11"/>
                <a:gd name="T5" fmla="*/ 4 h 4"/>
                <a:gd name="T6" fmla="*/ 0 w 11"/>
                <a:gd name="T7" fmla="*/ 4 h 4"/>
                <a:gd name="T8" fmla="*/ 0 w 11"/>
                <a:gd name="T9" fmla="*/ 0 h 4"/>
                <a:gd name="T10" fmla="*/ 2 w 11"/>
                <a:gd name="T11" fmla="*/ 1 h 4"/>
                <a:gd name="T12" fmla="*/ 9 w 11"/>
                <a:gd name="T13" fmla="*/ 1 h 4"/>
                <a:gd name="T14" fmla="*/ 9 w 11"/>
                <a:gd name="T15" fmla="*/ 3 h 4"/>
                <a:gd name="T16" fmla="*/ 2 w 11"/>
                <a:gd name="T17" fmla="*/ 3 h 4"/>
                <a:gd name="T18" fmla="*/ 2 w 11"/>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0" y="0"/>
                  </a:moveTo>
                  <a:lnTo>
                    <a:pt x="11" y="0"/>
                  </a:lnTo>
                  <a:lnTo>
                    <a:pt x="11" y="4"/>
                  </a:lnTo>
                  <a:lnTo>
                    <a:pt x="0" y="4"/>
                  </a:lnTo>
                  <a:lnTo>
                    <a:pt x="0" y="0"/>
                  </a:lnTo>
                  <a:close/>
                  <a:moveTo>
                    <a:pt x="2" y="1"/>
                  </a:moveTo>
                  <a:lnTo>
                    <a:pt x="9" y="1"/>
                  </a:lnTo>
                  <a:lnTo>
                    <a:pt x="9"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3" name="Freeform 1099">
              <a:extLst>
                <a:ext uri="{FF2B5EF4-FFF2-40B4-BE49-F238E27FC236}">
                  <a16:creationId xmlns:a16="http://schemas.microsoft.com/office/drawing/2014/main" id="{F587E2A4-86FF-C947-9573-C30265E285B0}"/>
                </a:ext>
              </a:extLst>
            </p:cNvPr>
            <p:cNvSpPr>
              <a:spLocks noEditPoints="1"/>
            </p:cNvSpPr>
            <p:nvPr/>
          </p:nvSpPr>
          <p:spPr bwMode="auto">
            <a:xfrm>
              <a:off x="799" y="3723"/>
              <a:ext cx="7" cy="2"/>
            </a:xfrm>
            <a:custGeom>
              <a:avLst/>
              <a:gdLst>
                <a:gd name="T0" fmla="*/ 0 w 7"/>
                <a:gd name="T1" fmla="*/ 0 h 2"/>
                <a:gd name="T2" fmla="*/ 7 w 7"/>
                <a:gd name="T3" fmla="*/ 0 h 2"/>
                <a:gd name="T4" fmla="*/ 7 w 7"/>
                <a:gd name="T5" fmla="*/ 2 h 2"/>
                <a:gd name="T6" fmla="*/ 0 w 7"/>
                <a:gd name="T7" fmla="*/ 2 h 2"/>
                <a:gd name="T8" fmla="*/ 0 w 7"/>
                <a:gd name="T9" fmla="*/ 0 h 2"/>
                <a:gd name="T10" fmla="*/ 1 w 7"/>
                <a:gd name="T11" fmla="*/ 1 h 2"/>
                <a:gd name="T12" fmla="*/ 5 w 7"/>
                <a:gd name="T13" fmla="*/ 1 h 2"/>
                <a:gd name="T14" fmla="*/ 5 w 7"/>
                <a:gd name="T15" fmla="*/ 1 h 2"/>
                <a:gd name="T16" fmla="*/ 1 w 7"/>
                <a:gd name="T17" fmla="*/ 1 h 2"/>
                <a:gd name="T18" fmla="*/ 1 w 7"/>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
                  <a:moveTo>
                    <a:pt x="0" y="0"/>
                  </a:moveTo>
                  <a:lnTo>
                    <a:pt x="7" y="0"/>
                  </a:lnTo>
                  <a:lnTo>
                    <a:pt x="7" y="2"/>
                  </a:lnTo>
                  <a:lnTo>
                    <a:pt x="0" y="2"/>
                  </a:lnTo>
                  <a:lnTo>
                    <a:pt x="0" y="0"/>
                  </a:lnTo>
                  <a:close/>
                  <a:moveTo>
                    <a:pt x="1" y="1"/>
                  </a:moveTo>
                  <a:lnTo>
                    <a:pt x="5" y="1"/>
                  </a:lnTo>
                  <a:lnTo>
                    <a:pt x="5" y="1"/>
                  </a:lnTo>
                  <a:lnTo>
                    <a:pt x="1" y="1"/>
                  </a:lnTo>
                  <a:lnTo>
                    <a:pt x="1"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4" name="Freeform 1100">
              <a:extLst>
                <a:ext uri="{FF2B5EF4-FFF2-40B4-BE49-F238E27FC236}">
                  <a16:creationId xmlns:a16="http://schemas.microsoft.com/office/drawing/2014/main" id="{497CC201-8B28-3249-A5A1-7873721E542A}"/>
                </a:ext>
              </a:extLst>
            </p:cNvPr>
            <p:cNvSpPr>
              <a:spLocks noEditPoints="1"/>
            </p:cNvSpPr>
            <p:nvPr/>
          </p:nvSpPr>
          <p:spPr bwMode="auto">
            <a:xfrm>
              <a:off x="800" y="3724"/>
              <a:ext cx="4" cy="1"/>
            </a:xfrm>
            <a:custGeom>
              <a:avLst/>
              <a:gdLst>
                <a:gd name="T0" fmla="*/ 0 w 4"/>
                <a:gd name="T1" fmla="*/ 4 w 4"/>
                <a:gd name="T2" fmla="*/ 4 w 4"/>
                <a:gd name="T3" fmla="*/ 0 w 4"/>
                <a:gd name="T4" fmla="*/ 0 w 4"/>
                <a:gd name="T5" fmla="*/ 2 w 4"/>
                <a:gd name="T6" fmla="*/ 2 w 4"/>
                <a:gd name="T7" fmla="*/ 2 w 4"/>
                <a:gd name="T8" fmla="*/ 2 w 4"/>
                <a:gd name="T9" fmla="*/ 2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2" y="0"/>
                  </a:moveTo>
                  <a:lnTo>
                    <a:pt x="2" y="0"/>
                  </a:lnTo>
                  <a:lnTo>
                    <a:pt x="2" y="0"/>
                  </a:lnTo>
                  <a:lnTo>
                    <a:pt x="2" y="0"/>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5" name="Freeform 1101">
              <a:extLst>
                <a:ext uri="{FF2B5EF4-FFF2-40B4-BE49-F238E27FC236}">
                  <a16:creationId xmlns:a16="http://schemas.microsoft.com/office/drawing/2014/main" id="{160B57DB-29CC-E942-A758-963265C3A24E}"/>
                </a:ext>
              </a:extLst>
            </p:cNvPr>
            <p:cNvSpPr>
              <a:spLocks noEditPoints="1"/>
            </p:cNvSpPr>
            <p:nvPr/>
          </p:nvSpPr>
          <p:spPr bwMode="auto">
            <a:xfrm>
              <a:off x="815" y="3722"/>
              <a:ext cx="16" cy="5"/>
            </a:xfrm>
            <a:custGeom>
              <a:avLst/>
              <a:gdLst>
                <a:gd name="T0" fmla="*/ 0 w 16"/>
                <a:gd name="T1" fmla="*/ 0 h 5"/>
                <a:gd name="T2" fmla="*/ 16 w 16"/>
                <a:gd name="T3" fmla="*/ 0 h 5"/>
                <a:gd name="T4" fmla="*/ 16 w 16"/>
                <a:gd name="T5" fmla="*/ 5 h 5"/>
                <a:gd name="T6" fmla="*/ 0 w 16"/>
                <a:gd name="T7" fmla="*/ 5 h 5"/>
                <a:gd name="T8" fmla="*/ 0 w 16"/>
                <a:gd name="T9" fmla="*/ 0 h 5"/>
                <a:gd name="T10" fmla="*/ 2 w 16"/>
                <a:gd name="T11" fmla="*/ 0 h 5"/>
                <a:gd name="T12" fmla="*/ 13 w 16"/>
                <a:gd name="T13" fmla="*/ 0 h 5"/>
                <a:gd name="T14" fmla="*/ 13 w 16"/>
                <a:gd name="T15" fmla="*/ 4 h 5"/>
                <a:gd name="T16" fmla="*/ 2 w 16"/>
                <a:gd name="T17" fmla="*/ 4 h 5"/>
                <a:gd name="T18" fmla="*/ 2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0" y="0"/>
                  </a:moveTo>
                  <a:lnTo>
                    <a:pt x="16" y="0"/>
                  </a:lnTo>
                  <a:lnTo>
                    <a:pt x="16" y="5"/>
                  </a:lnTo>
                  <a:lnTo>
                    <a:pt x="0" y="5"/>
                  </a:lnTo>
                  <a:lnTo>
                    <a:pt x="0" y="0"/>
                  </a:lnTo>
                  <a:close/>
                  <a:moveTo>
                    <a:pt x="2" y="0"/>
                  </a:moveTo>
                  <a:lnTo>
                    <a:pt x="13" y="0"/>
                  </a:lnTo>
                  <a:lnTo>
                    <a:pt x="13" y="4"/>
                  </a:lnTo>
                  <a:lnTo>
                    <a:pt x="2" y="4"/>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6" name="Freeform 1102">
              <a:extLst>
                <a:ext uri="{FF2B5EF4-FFF2-40B4-BE49-F238E27FC236}">
                  <a16:creationId xmlns:a16="http://schemas.microsoft.com/office/drawing/2014/main" id="{3574F9ED-6BDC-644E-A4EC-8B01A7D43A7E}"/>
                </a:ext>
              </a:extLst>
            </p:cNvPr>
            <p:cNvSpPr>
              <a:spLocks noEditPoints="1"/>
            </p:cNvSpPr>
            <p:nvPr/>
          </p:nvSpPr>
          <p:spPr bwMode="auto">
            <a:xfrm>
              <a:off x="817" y="3722"/>
              <a:ext cx="11" cy="4"/>
            </a:xfrm>
            <a:custGeom>
              <a:avLst/>
              <a:gdLst>
                <a:gd name="T0" fmla="*/ 0 w 11"/>
                <a:gd name="T1" fmla="*/ 0 h 4"/>
                <a:gd name="T2" fmla="*/ 11 w 11"/>
                <a:gd name="T3" fmla="*/ 0 h 4"/>
                <a:gd name="T4" fmla="*/ 11 w 11"/>
                <a:gd name="T5" fmla="*/ 4 h 4"/>
                <a:gd name="T6" fmla="*/ 0 w 11"/>
                <a:gd name="T7" fmla="*/ 4 h 4"/>
                <a:gd name="T8" fmla="*/ 0 w 11"/>
                <a:gd name="T9" fmla="*/ 0 h 4"/>
                <a:gd name="T10" fmla="*/ 2 w 11"/>
                <a:gd name="T11" fmla="*/ 1 h 4"/>
                <a:gd name="T12" fmla="*/ 10 w 11"/>
                <a:gd name="T13" fmla="*/ 1 h 4"/>
                <a:gd name="T14" fmla="*/ 10 w 11"/>
                <a:gd name="T15" fmla="*/ 3 h 4"/>
                <a:gd name="T16" fmla="*/ 2 w 11"/>
                <a:gd name="T17" fmla="*/ 3 h 4"/>
                <a:gd name="T18" fmla="*/ 2 w 11"/>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0" y="0"/>
                  </a:moveTo>
                  <a:lnTo>
                    <a:pt x="11" y="0"/>
                  </a:lnTo>
                  <a:lnTo>
                    <a:pt x="11" y="4"/>
                  </a:lnTo>
                  <a:lnTo>
                    <a:pt x="0" y="4"/>
                  </a:lnTo>
                  <a:lnTo>
                    <a:pt x="0" y="0"/>
                  </a:lnTo>
                  <a:close/>
                  <a:moveTo>
                    <a:pt x="2" y="1"/>
                  </a:moveTo>
                  <a:lnTo>
                    <a:pt x="10" y="1"/>
                  </a:lnTo>
                  <a:lnTo>
                    <a:pt x="10"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7" name="Freeform 1103">
              <a:extLst>
                <a:ext uri="{FF2B5EF4-FFF2-40B4-BE49-F238E27FC236}">
                  <a16:creationId xmlns:a16="http://schemas.microsoft.com/office/drawing/2014/main" id="{13670CC5-2342-E74B-A3A0-C4C68DAA3DA5}"/>
                </a:ext>
              </a:extLst>
            </p:cNvPr>
            <p:cNvSpPr>
              <a:spLocks noEditPoints="1"/>
            </p:cNvSpPr>
            <p:nvPr/>
          </p:nvSpPr>
          <p:spPr bwMode="auto">
            <a:xfrm>
              <a:off x="819" y="3723"/>
              <a:ext cx="8" cy="2"/>
            </a:xfrm>
            <a:custGeom>
              <a:avLst/>
              <a:gdLst>
                <a:gd name="T0" fmla="*/ 0 w 8"/>
                <a:gd name="T1" fmla="*/ 0 h 2"/>
                <a:gd name="T2" fmla="*/ 8 w 8"/>
                <a:gd name="T3" fmla="*/ 0 h 2"/>
                <a:gd name="T4" fmla="*/ 8 w 8"/>
                <a:gd name="T5" fmla="*/ 2 h 2"/>
                <a:gd name="T6" fmla="*/ 0 w 8"/>
                <a:gd name="T7" fmla="*/ 2 h 2"/>
                <a:gd name="T8" fmla="*/ 0 w 8"/>
                <a:gd name="T9" fmla="*/ 0 h 2"/>
                <a:gd name="T10" fmla="*/ 2 w 8"/>
                <a:gd name="T11" fmla="*/ 1 h 2"/>
                <a:gd name="T12" fmla="*/ 6 w 8"/>
                <a:gd name="T13" fmla="*/ 1 h 2"/>
                <a:gd name="T14" fmla="*/ 6 w 8"/>
                <a:gd name="T15" fmla="*/ 1 h 2"/>
                <a:gd name="T16" fmla="*/ 2 w 8"/>
                <a:gd name="T17" fmla="*/ 1 h 2"/>
                <a:gd name="T18" fmla="*/ 2 w 8"/>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8" y="0"/>
                  </a:lnTo>
                  <a:lnTo>
                    <a:pt x="8" y="2"/>
                  </a:lnTo>
                  <a:lnTo>
                    <a:pt x="0" y="2"/>
                  </a:lnTo>
                  <a:lnTo>
                    <a:pt x="0" y="0"/>
                  </a:lnTo>
                  <a:close/>
                  <a:moveTo>
                    <a:pt x="2" y="1"/>
                  </a:moveTo>
                  <a:lnTo>
                    <a:pt x="6" y="1"/>
                  </a:lnTo>
                  <a:lnTo>
                    <a:pt x="6" y="1"/>
                  </a:lnTo>
                  <a:lnTo>
                    <a:pt x="2" y="1"/>
                  </a:lnTo>
                  <a:lnTo>
                    <a:pt x="2"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8" name="Freeform 1104">
              <a:extLst>
                <a:ext uri="{FF2B5EF4-FFF2-40B4-BE49-F238E27FC236}">
                  <a16:creationId xmlns:a16="http://schemas.microsoft.com/office/drawing/2014/main" id="{15AF58B4-495C-5049-AA85-C7E9FAD8CA93}"/>
                </a:ext>
              </a:extLst>
            </p:cNvPr>
            <p:cNvSpPr>
              <a:spLocks noEditPoints="1"/>
            </p:cNvSpPr>
            <p:nvPr/>
          </p:nvSpPr>
          <p:spPr bwMode="auto">
            <a:xfrm>
              <a:off x="821" y="3724"/>
              <a:ext cx="4" cy="1"/>
            </a:xfrm>
            <a:custGeom>
              <a:avLst/>
              <a:gdLst>
                <a:gd name="T0" fmla="*/ 0 w 4"/>
                <a:gd name="T1" fmla="*/ 4 w 4"/>
                <a:gd name="T2" fmla="*/ 4 w 4"/>
                <a:gd name="T3" fmla="*/ 0 w 4"/>
                <a:gd name="T4" fmla="*/ 0 w 4"/>
                <a:gd name="T5" fmla="*/ 2 w 4"/>
                <a:gd name="T6" fmla="*/ 2 w 4"/>
                <a:gd name="T7" fmla="*/ 2 w 4"/>
                <a:gd name="T8" fmla="*/ 2 w 4"/>
                <a:gd name="T9" fmla="*/ 2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2" y="0"/>
                  </a:moveTo>
                  <a:lnTo>
                    <a:pt x="2" y="0"/>
                  </a:lnTo>
                  <a:lnTo>
                    <a:pt x="2" y="0"/>
                  </a:lnTo>
                  <a:lnTo>
                    <a:pt x="2" y="0"/>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9" name="Freeform 1105">
              <a:extLst>
                <a:ext uri="{FF2B5EF4-FFF2-40B4-BE49-F238E27FC236}">
                  <a16:creationId xmlns:a16="http://schemas.microsoft.com/office/drawing/2014/main" id="{5D646032-4002-2847-9740-A4D3F52D86CC}"/>
                </a:ext>
              </a:extLst>
            </p:cNvPr>
            <p:cNvSpPr>
              <a:spLocks noEditPoints="1"/>
            </p:cNvSpPr>
            <p:nvPr/>
          </p:nvSpPr>
          <p:spPr bwMode="auto">
            <a:xfrm>
              <a:off x="836" y="3722"/>
              <a:ext cx="15" cy="5"/>
            </a:xfrm>
            <a:custGeom>
              <a:avLst/>
              <a:gdLst>
                <a:gd name="T0" fmla="*/ 0 w 15"/>
                <a:gd name="T1" fmla="*/ 0 h 5"/>
                <a:gd name="T2" fmla="*/ 15 w 15"/>
                <a:gd name="T3" fmla="*/ 0 h 5"/>
                <a:gd name="T4" fmla="*/ 15 w 15"/>
                <a:gd name="T5" fmla="*/ 5 h 5"/>
                <a:gd name="T6" fmla="*/ 0 w 15"/>
                <a:gd name="T7" fmla="*/ 5 h 5"/>
                <a:gd name="T8" fmla="*/ 0 w 15"/>
                <a:gd name="T9" fmla="*/ 0 h 5"/>
                <a:gd name="T10" fmla="*/ 2 w 15"/>
                <a:gd name="T11" fmla="*/ 0 h 5"/>
                <a:gd name="T12" fmla="*/ 14 w 15"/>
                <a:gd name="T13" fmla="*/ 0 h 5"/>
                <a:gd name="T14" fmla="*/ 14 w 15"/>
                <a:gd name="T15" fmla="*/ 4 h 5"/>
                <a:gd name="T16" fmla="*/ 2 w 15"/>
                <a:gd name="T17" fmla="*/ 4 h 5"/>
                <a:gd name="T18" fmla="*/ 2 w 1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
                  <a:moveTo>
                    <a:pt x="0" y="0"/>
                  </a:moveTo>
                  <a:lnTo>
                    <a:pt x="15" y="0"/>
                  </a:lnTo>
                  <a:lnTo>
                    <a:pt x="15" y="5"/>
                  </a:lnTo>
                  <a:lnTo>
                    <a:pt x="0" y="5"/>
                  </a:lnTo>
                  <a:lnTo>
                    <a:pt x="0" y="0"/>
                  </a:lnTo>
                  <a:close/>
                  <a:moveTo>
                    <a:pt x="2" y="0"/>
                  </a:moveTo>
                  <a:lnTo>
                    <a:pt x="14" y="0"/>
                  </a:lnTo>
                  <a:lnTo>
                    <a:pt x="14" y="4"/>
                  </a:lnTo>
                  <a:lnTo>
                    <a:pt x="2" y="4"/>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0" name="Freeform 1106">
              <a:extLst>
                <a:ext uri="{FF2B5EF4-FFF2-40B4-BE49-F238E27FC236}">
                  <a16:creationId xmlns:a16="http://schemas.microsoft.com/office/drawing/2014/main" id="{31EC1FAE-C568-D04E-A2FB-D5B5DB6BA16F}"/>
                </a:ext>
              </a:extLst>
            </p:cNvPr>
            <p:cNvSpPr>
              <a:spLocks noEditPoints="1"/>
            </p:cNvSpPr>
            <p:nvPr/>
          </p:nvSpPr>
          <p:spPr bwMode="auto">
            <a:xfrm>
              <a:off x="838" y="3722"/>
              <a:ext cx="12" cy="4"/>
            </a:xfrm>
            <a:custGeom>
              <a:avLst/>
              <a:gdLst>
                <a:gd name="T0" fmla="*/ 0 w 12"/>
                <a:gd name="T1" fmla="*/ 0 h 4"/>
                <a:gd name="T2" fmla="*/ 12 w 12"/>
                <a:gd name="T3" fmla="*/ 0 h 4"/>
                <a:gd name="T4" fmla="*/ 12 w 12"/>
                <a:gd name="T5" fmla="*/ 4 h 4"/>
                <a:gd name="T6" fmla="*/ 0 w 12"/>
                <a:gd name="T7" fmla="*/ 4 h 4"/>
                <a:gd name="T8" fmla="*/ 0 w 12"/>
                <a:gd name="T9" fmla="*/ 0 h 4"/>
                <a:gd name="T10" fmla="*/ 2 w 12"/>
                <a:gd name="T11" fmla="*/ 1 h 4"/>
                <a:gd name="T12" fmla="*/ 10 w 12"/>
                <a:gd name="T13" fmla="*/ 1 h 4"/>
                <a:gd name="T14" fmla="*/ 10 w 12"/>
                <a:gd name="T15" fmla="*/ 3 h 4"/>
                <a:gd name="T16" fmla="*/ 2 w 12"/>
                <a:gd name="T17" fmla="*/ 3 h 4"/>
                <a:gd name="T18" fmla="*/ 2 w 12"/>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
                  <a:moveTo>
                    <a:pt x="0" y="0"/>
                  </a:moveTo>
                  <a:lnTo>
                    <a:pt x="12" y="0"/>
                  </a:lnTo>
                  <a:lnTo>
                    <a:pt x="12" y="4"/>
                  </a:lnTo>
                  <a:lnTo>
                    <a:pt x="0" y="4"/>
                  </a:lnTo>
                  <a:lnTo>
                    <a:pt x="0" y="0"/>
                  </a:lnTo>
                  <a:close/>
                  <a:moveTo>
                    <a:pt x="2" y="1"/>
                  </a:moveTo>
                  <a:lnTo>
                    <a:pt x="10" y="1"/>
                  </a:lnTo>
                  <a:lnTo>
                    <a:pt x="10"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1" name="Freeform 1107">
              <a:extLst>
                <a:ext uri="{FF2B5EF4-FFF2-40B4-BE49-F238E27FC236}">
                  <a16:creationId xmlns:a16="http://schemas.microsoft.com/office/drawing/2014/main" id="{FDDCD65C-2046-2847-A274-88E1A1974696}"/>
                </a:ext>
              </a:extLst>
            </p:cNvPr>
            <p:cNvSpPr>
              <a:spLocks noEditPoints="1"/>
            </p:cNvSpPr>
            <p:nvPr/>
          </p:nvSpPr>
          <p:spPr bwMode="auto">
            <a:xfrm>
              <a:off x="840" y="3723"/>
              <a:ext cx="8" cy="2"/>
            </a:xfrm>
            <a:custGeom>
              <a:avLst/>
              <a:gdLst>
                <a:gd name="T0" fmla="*/ 0 w 8"/>
                <a:gd name="T1" fmla="*/ 0 h 2"/>
                <a:gd name="T2" fmla="*/ 8 w 8"/>
                <a:gd name="T3" fmla="*/ 0 h 2"/>
                <a:gd name="T4" fmla="*/ 8 w 8"/>
                <a:gd name="T5" fmla="*/ 2 h 2"/>
                <a:gd name="T6" fmla="*/ 0 w 8"/>
                <a:gd name="T7" fmla="*/ 2 h 2"/>
                <a:gd name="T8" fmla="*/ 0 w 8"/>
                <a:gd name="T9" fmla="*/ 0 h 2"/>
                <a:gd name="T10" fmla="*/ 2 w 8"/>
                <a:gd name="T11" fmla="*/ 1 h 2"/>
                <a:gd name="T12" fmla="*/ 6 w 8"/>
                <a:gd name="T13" fmla="*/ 1 h 2"/>
                <a:gd name="T14" fmla="*/ 6 w 8"/>
                <a:gd name="T15" fmla="*/ 1 h 2"/>
                <a:gd name="T16" fmla="*/ 2 w 8"/>
                <a:gd name="T17" fmla="*/ 1 h 2"/>
                <a:gd name="T18" fmla="*/ 2 w 8"/>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8" y="0"/>
                  </a:lnTo>
                  <a:lnTo>
                    <a:pt x="8" y="2"/>
                  </a:lnTo>
                  <a:lnTo>
                    <a:pt x="0" y="2"/>
                  </a:lnTo>
                  <a:lnTo>
                    <a:pt x="0" y="0"/>
                  </a:lnTo>
                  <a:close/>
                  <a:moveTo>
                    <a:pt x="2" y="1"/>
                  </a:moveTo>
                  <a:lnTo>
                    <a:pt x="6" y="1"/>
                  </a:lnTo>
                  <a:lnTo>
                    <a:pt x="6" y="1"/>
                  </a:lnTo>
                  <a:lnTo>
                    <a:pt x="2" y="1"/>
                  </a:lnTo>
                  <a:lnTo>
                    <a:pt x="2"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2" name="Freeform 1108">
              <a:extLst>
                <a:ext uri="{FF2B5EF4-FFF2-40B4-BE49-F238E27FC236}">
                  <a16:creationId xmlns:a16="http://schemas.microsoft.com/office/drawing/2014/main" id="{15B1DF24-85B3-8047-AA87-9C4D229DD9C6}"/>
                </a:ext>
              </a:extLst>
            </p:cNvPr>
            <p:cNvSpPr>
              <a:spLocks noEditPoints="1"/>
            </p:cNvSpPr>
            <p:nvPr/>
          </p:nvSpPr>
          <p:spPr bwMode="auto">
            <a:xfrm>
              <a:off x="842" y="3724"/>
              <a:ext cx="4" cy="1"/>
            </a:xfrm>
            <a:custGeom>
              <a:avLst/>
              <a:gdLst>
                <a:gd name="T0" fmla="*/ 0 w 4"/>
                <a:gd name="T1" fmla="*/ 4 w 4"/>
                <a:gd name="T2" fmla="*/ 4 w 4"/>
                <a:gd name="T3" fmla="*/ 0 w 4"/>
                <a:gd name="T4" fmla="*/ 0 w 4"/>
                <a:gd name="T5" fmla="*/ 1 w 4"/>
                <a:gd name="T6" fmla="*/ 1 w 4"/>
                <a:gd name="T7" fmla="*/ 1 w 4"/>
                <a:gd name="T8" fmla="*/ 1 w 4"/>
                <a:gd name="T9" fmla="*/ 1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1" y="0"/>
                  </a:moveTo>
                  <a:lnTo>
                    <a:pt x="1" y="0"/>
                  </a:lnTo>
                  <a:lnTo>
                    <a:pt x="1" y="0"/>
                  </a:lnTo>
                  <a:lnTo>
                    <a:pt x="1" y="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3" name="Rectangle 1109">
              <a:extLst>
                <a:ext uri="{FF2B5EF4-FFF2-40B4-BE49-F238E27FC236}">
                  <a16:creationId xmlns:a16="http://schemas.microsoft.com/office/drawing/2014/main" id="{1DE2E9D0-DE85-A743-A96D-209968D8E73E}"/>
                </a:ext>
              </a:extLst>
            </p:cNvPr>
            <p:cNvSpPr>
              <a:spLocks noChangeArrowheads="1"/>
            </p:cNvSpPr>
            <p:nvPr/>
          </p:nvSpPr>
          <p:spPr bwMode="auto">
            <a:xfrm>
              <a:off x="821" y="3723"/>
              <a:ext cx="5" cy="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4" name="Rectangle 1110">
              <a:extLst>
                <a:ext uri="{FF2B5EF4-FFF2-40B4-BE49-F238E27FC236}">
                  <a16:creationId xmlns:a16="http://schemas.microsoft.com/office/drawing/2014/main" id="{D68ED1A0-86B1-7C46-9EDB-6726E8C65B7E}"/>
                </a:ext>
              </a:extLst>
            </p:cNvPr>
            <p:cNvSpPr>
              <a:spLocks noChangeArrowheads="1"/>
            </p:cNvSpPr>
            <p:nvPr/>
          </p:nvSpPr>
          <p:spPr bwMode="auto">
            <a:xfrm>
              <a:off x="841" y="3723"/>
              <a:ext cx="5" cy="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5" name="Rectangle 1111">
              <a:extLst>
                <a:ext uri="{FF2B5EF4-FFF2-40B4-BE49-F238E27FC236}">
                  <a16:creationId xmlns:a16="http://schemas.microsoft.com/office/drawing/2014/main" id="{954CDAEC-2DD2-8542-BA73-4FAE0D5E3EE5}"/>
                </a:ext>
              </a:extLst>
            </p:cNvPr>
            <p:cNvSpPr>
              <a:spLocks noChangeArrowheads="1"/>
            </p:cNvSpPr>
            <p:nvPr/>
          </p:nvSpPr>
          <p:spPr bwMode="auto">
            <a:xfrm>
              <a:off x="799" y="3723"/>
              <a:ext cx="6" cy="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6" name="Freeform 1112">
              <a:extLst>
                <a:ext uri="{FF2B5EF4-FFF2-40B4-BE49-F238E27FC236}">
                  <a16:creationId xmlns:a16="http://schemas.microsoft.com/office/drawing/2014/main" id="{B7198BC4-AD00-994D-8EF8-14D880B4A603}"/>
                </a:ext>
              </a:extLst>
            </p:cNvPr>
            <p:cNvSpPr>
              <a:spLocks/>
            </p:cNvSpPr>
            <p:nvPr/>
          </p:nvSpPr>
          <p:spPr bwMode="auto">
            <a:xfrm>
              <a:off x="1095" y="3680"/>
              <a:ext cx="16" cy="13"/>
            </a:xfrm>
            <a:custGeom>
              <a:avLst/>
              <a:gdLst>
                <a:gd name="T0" fmla="*/ 0 w 16"/>
                <a:gd name="T1" fmla="*/ 8 h 13"/>
                <a:gd name="T2" fmla="*/ 16 w 16"/>
                <a:gd name="T3" fmla="*/ 0 h 13"/>
                <a:gd name="T4" fmla="*/ 16 w 16"/>
                <a:gd name="T5" fmla="*/ 5 h 13"/>
                <a:gd name="T6" fmla="*/ 0 w 16"/>
                <a:gd name="T7" fmla="*/ 13 h 13"/>
                <a:gd name="T8" fmla="*/ 0 w 16"/>
                <a:gd name="T9" fmla="*/ 8 h 13"/>
              </a:gdLst>
              <a:ahLst/>
              <a:cxnLst>
                <a:cxn ang="0">
                  <a:pos x="T0" y="T1"/>
                </a:cxn>
                <a:cxn ang="0">
                  <a:pos x="T2" y="T3"/>
                </a:cxn>
                <a:cxn ang="0">
                  <a:pos x="T4" y="T5"/>
                </a:cxn>
                <a:cxn ang="0">
                  <a:pos x="T6" y="T7"/>
                </a:cxn>
                <a:cxn ang="0">
                  <a:pos x="T8" y="T9"/>
                </a:cxn>
              </a:cxnLst>
              <a:rect l="0" t="0" r="r" b="b"/>
              <a:pathLst>
                <a:path w="16" h="13">
                  <a:moveTo>
                    <a:pt x="0" y="8"/>
                  </a:moveTo>
                  <a:lnTo>
                    <a:pt x="16" y="0"/>
                  </a:lnTo>
                  <a:lnTo>
                    <a:pt x="16" y="5"/>
                  </a:lnTo>
                  <a:lnTo>
                    <a:pt x="0"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7" name="Freeform 1113">
              <a:extLst>
                <a:ext uri="{FF2B5EF4-FFF2-40B4-BE49-F238E27FC236}">
                  <a16:creationId xmlns:a16="http://schemas.microsoft.com/office/drawing/2014/main" id="{3CCEA6B6-B231-A44F-AC4C-C725846716C0}"/>
                </a:ext>
              </a:extLst>
            </p:cNvPr>
            <p:cNvSpPr>
              <a:spLocks noEditPoints="1"/>
            </p:cNvSpPr>
            <p:nvPr/>
          </p:nvSpPr>
          <p:spPr bwMode="auto">
            <a:xfrm>
              <a:off x="1009" y="3720"/>
              <a:ext cx="13" cy="3"/>
            </a:xfrm>
            <a:custGeom>
              <a:avLst/>
              <a:gdLst>
                <a:gd name="T0" fmla="*/ 0 w 13"/>
                <a:gd name="T1" fmla="*/ 0 h 3"/>
                <a:gd name="T2" fmla="*/ 13 w 13"/>
                <a:gd name="T3" fmla="*/ 0 h 3"/>
                <a:gd name="T4" fmla="*/ 13 w 13"/>
                <a:gd name="T5" fmla="*/ 3 h 3"/>
                <a:gd name="T6" fmla="*/ 0 w 13"/>
                <a:gd name="T7" fmla="*/ 3 h 3"/>
                <a:gd name="T8" fmla="*/ 0 w 13"/>
                <a:gd name="T9" fmla="*/ 0 h 3"/>
                <a:gd name="T10" fmla="*/ 0 w 13"/>
                <a:gd name="T11" fmla="*/ 0 h 3"/>
                <a:gd name="T12" fmla="*/ 13 w 13"/>
                <a:gd name="T13" fmla="*/ 0 h 3"/>
                <a:gd name="T14" fmla="*/ 13 w 13"/>
                <a:gd name="T15" fmla="*/ 0 h 3"/>
                <a:gd name="T16" fmla="*/ 0 w 13"/>
                <a:gd name="T17" fmla="*/ 0 h 3"/>
                <a:gd name="T18" fmla="*/ 0 w 1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
                  <a:moveTo>
                    <a:pt x="0" y="0"/>
                  </a:moveTo>
                  <a:lnTo>
                    <a:pt x="13" y="0"/>
                  </a:lnTo>
                  <a:lnTo>
                    <a:pt x="13" y="3"/>
                  </a:lnTo>
                  <a:lnTo>
                    <a:pt x="0" y="3"/>
                  </a:lnTo>
                  <a:lnTo>
                    <a:pt x="0" y="0"/>
                  </a:lnTo>
                  <a:close/>
                  <a:moveTo>
                    <a:pt x="0" y="0"/>
                  </a:moveTo>
                  <a:lnTo>
                    <a:pt x="13" y="0"/>
                  </a:lnTo>
                  <a:lnTo>
                    <a:pt x="13" y="0"/>
                  </a:lnTo>
                  <a:lnTo>
                    <a:pt x="0"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8" name="Freeform 1114">
              <a:extLst>
                <a:ext uri="{FF2B5EF4-FFF2-40B4-BE49-F238E27FC236}">
                  <a16:creationId xmlns:a16="http://schemas.microsoft.com/office/drawing/2014/main" id="{4E3BE38C-6929-A148-83F1-54744A3B4AD1}"/>
                </a:ext>
              </a:extLst>
            </p:cNvPr>
            <p:cNvSpPr>
              <a:spLocks/>
            </p:cNvSpPr>
            <p:nvPr/>
          </p:nvSpPr>
          <p:spPr bwMode="auto">
            <a:xfrm>
              <a:off x="955" y="3718"/>
              <a:ext cx="7" cy="6"/>
            </a:xfrm>
            <a:custGeom>
              <a:avLst/>
              <a:gdLst>
                <a:gd name="T0" fmla="*/ 0 w 7"/>
                <a:gd name="T1" fmla="*/ 6 h 6"/>
                <a:gd name="T2" fmla="*/ 3 w 7"/>
                <a:gd name="T3" fmla="*/ 6 h 6"/>
                <a:gd name="T4" fmla="*/ 6 w 7"/>
                <a:gd name="T5" fmla="*/ 4 h 6"/>
                <a:gd name="T6" fmla="*/ 7 w 7"/>
                <a:gd name="T7" fmla="*/ 0 h 6"/>
                <a:gd name="T8" fmla="*/ 7 w 7"/>
                <a:gd name="T9" fmla="*/ 6 h 6"/>
                <a:gd name="T10" fmla="*/ 0 w 7"/>
                <a:gd name="T11" fmla="*/ 6 h 6"/>
              </a:gdLst>
              <a:ahLst/>
              <a:cxnLst>
                <a:cxn ang="0">
                  <a:pos x="T0" y="T1"/>
                </a:cxn>
                <a:cxn ang="0">
                  <a:pos x="T2" y="T3"/>
                </a:cxn>
                <a:cxn ang="0">
                  <a:pos x="T4" y="T5"/>
                </a:cxn>
                <a:cxn ang="0">
                  <a:pos x="T6" y="T7"/>
                </a:cxn>
                <a:cxn ang="0">
                  <a:pos x="T8" y="T9"/>
                </a:cxn>
                <a:cxn ang="0">
                  <a:pos x="T10" y="T11"/>
                </a:cxn>
              </a:cxnLst>
              <a:rect l="0" t="0" r="r" b="b"/>
              <a:pathLst>
                <a:path w="7" h="6">
                  <a:moveTo>
                    <a:pt x="0" y="6"/>
                  </a:moveTo>
                  <a:lnTo>
                    <a:pt x="3" y="6"/>
                  </a:lnTo>
                  <a:lnTo>
                    <a:pt x="6" y="4"/>
                  </a:lnTo>
                  <a:lnTo>
                    <a:pt x="7" y="0"/>
                  </a:lnTo>
                  <a:lnTo>
                    <a:pt x="7"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9" name="Freeform 1115">
              <a:extLst>
                <a:ext uri="{FF2B5EF4-FFF2-40B4-BE49-F238E27FC236}">
                  <a16:creationId xmlns:a16="http://schemas.microsoft.com/office/drawing/2014/main" id="{C6888EF6-2BFD-984D-A38A-8FC92157E4B5}"/>
                </a:ext>
              </a:extLst>
            </p:cNvPr>
            <p:cNvSpPr>
              <a:spLocks/>
            </p:cNvSpPr>
            <p:nvPr/>
          </p:nvSpPr>
          <p:spPr bwMode="auto">
            <a:xfrm>
              <a:off x="955" y="3718"/>
              <a:ext cx="7" cy="6"/>
            </a:xfrm>
            <a:custGeom>
              <a:avLst/>
              <a:gdLst>
                <a:gd name="T0" fmla="*/ 0 w 7"/>
                <a:gd name="T1" fmla="*/ 6 h 6"/>
                <a:gd name="T2" fmla="*/ 3 w 7"/>
                <a:gd name="T3" fmla="*/ 6 h 6"/>
                <a:gd name="T4" fmla="*/ 6 w 7"/>
                <a:gd name="T5" fmla="*/ 4 h 6"/>
                <a:gd name="T6" fmla="*/ 7 w 7"/>
                <a:gd name="T7" fmla="*/ 0 h 6"/>
                <a:gd name="T8" fmla="*/ 3 w 7"/>
                <a:gd name="T9" fmla="*/ 0 h 6"/>
                <a:gd name="T10" fmla="*/ 3 w 7"/>
                <a:gd name="T11" fmla="*/ 2 h 6"/>
                <a:gd name="T12" fmla="*/ 2 w 7"/>
                <a:gd name="T13" fmla="*/ 3 h 6"/>
                <a:gd name="T14" fmla="*/ 0 w 7"/>
                <a:gd name="T15" fmla="*/ 4 h 6"/>
                <a:gd name="T16" fmla="*/ 0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0" y="6"/>
                  </a:moveTo>
                  <a:lnTo>
                    <a:pt x="3" y="6"/>
                  </a:lnTo>
                  <a:lnTo>
                    <a:pt x="6" y="4"/>
                  </a:lnTo>
                  <a:lnTo>
                    <a:pt x="7" y="0"/>
                  </a:lnTo>
                  <a:lnTo>
                    <a:pt x="3"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0" name="Freeform 1116">
              <a:extLst>
                <a:ext uri="{FF2B5EF4-FFF2-40B4-BE49-F238E27FC236}">
                  <a16:creationId xmlns:a16="http://schemas.microsoft.com/office/drawing/2014/main" id="{925C7371-2A3F-474B-915C-DD39D6BC8238}"/>
                </a:ext>
              </a:extLst>
            </p:cNvPr>
            <p:cNvSpPr>
              <a:spLocks/>
            </p:cNvSpPr>
            <p:nvPr/>
          </p:nvSpPr>
          <p:spPr bwMode="auto">
            <a:xfrm>
              <a:off x="955" y="3718"/>
              <a:ext cx="3" cy="4"/>
            </a:xfrm>
            <a:custGeom>
              <a:avLst/>
              <a:gdLst>
                <a:gd name="T0" fmla="*/ 0 w 3"/>
                <a:gd name="T1" fmla="*/ 4 h 4"/>
                <a:gd name="T2" fmla="*/ 2 w 3"/>
                <a:gd name="T3" fmla="*/ 3 h 4"/>
                <a:gd name="T4" fmla="*/ 3 w 3"/>
                <a:gd name="T5" fmla="*/ 2 h 4"/>
                <a:gd name="T6" fmla="*/ 3 w 3"/>
                <a:gd name="T7" fmla="*/ 0 h 4"/>
                <a:gd name="T8" fmla="*/ 0 w 3"/>
                <a:gd name="T9" fmla="*/ 0 h 4"/>
                <a:gd name="T10" fmla="*/ 0 w 3"/>
                <a:gd name="T11" fmla="*/ 0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2" y="3"/>
                  </a:lnTo>
                  <a:lnTo>
                    <a:pt x="3" y="2"/>
                  </a:lnTo>
                  <a:lnTo>
                    <a:pt x="3"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1" name="Freeform 1117">
              <a:extLst>
                <a:ext uri="{FF2B5EF4-FFF2-40B4-BE49-F238E27FC236}">
                  <a16:creationId xmlns:a16="http://schemas.microsoft.com/office/drawing/2014/main" id="{43231F06-D178-CF42-BC50-A0AC86914F90}"/>
                </a:ext>
              </a:extLst>
            </p:cNvPr>
            <p:cNvSpPr>
              <a:spLocks/>
            </p:cNvSpPr>
            <p:nvPr/>
          </p:nvSpPr>
          <p:spPr bwMode="auto">
            <a:xfrm>
              <a:off x="957" y="3720"/>
              <a:ext cx="3" cy="3"/>
            </a:xfrm>
            <a:custGeom>
              <a:avLst/>
              <a:gdLst>
                <a:gd name="T0" fmla="*/ 3 w 3"/>
                <a:gd name="T1" fmla="*/ 0 h 3"/>
                <a:gd name="T2" fmla="*/ 1 w 3"/>
                <a:gd name="T3" fmla="*/ 0 h 3"/>
                <a:gd name="T4" fmla="*/ 1 w 3"/>
                <a:gd name="T5" fmla="*/ 2 h 3"/>
                <a:gd name="T6" fmla="*/ 0 w 3"/>
                <a:gd name="T7" fmla="*/ 3 h 3"/>
                <a:gd name="T8" fmla="*/ 0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1" y="0"/>
                  </a:lnTo>
                  <a:lnTo>
                    <a:pt x="1" y="2"/>
                  </a:lnTo>
                  <a:lnTo>
                    <a:pt x="0" y="3"/>
                  </a:lnTo>
                  <a:lnTo>
                    <a:pt x="0" y="0"/>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2" name="Freeform 1118">
              <a:extLst>
                <a:ext uri="{FF2B5EF4-FFF2-40B4-BE49-F238E27FC236}">
                  <a16:creationId xmlns:a16="http://schemas.microsoft.com/office/drawing/2014/main" id="{FF225405-6EBE-BA49-B8DB-B47E2653092A}"/>
                </a:ext>
              </a:extLst>
            </p:cNvPr>
            <p:cNvSpPr>
              <a:spLocks/>
            </p:cNvSpPr>
            <p:nvPr/>
          </p:nvSpPr>
          <p:spPr bwMode="auto">
            <a:xfrm>
              <a:off x="957" y="3720"/>
              <a:ext cx="3" cy="3"/>
            </a:xfrm>
            <a:custGeom>
              <a:avLst/>
              <a:gdLst>
                <a:gd name="T0" fmla="*/ 3 w 3"/>
                <a:gd name="T1" fmla="*/ 0 h 3"/>
                <a:gd name="T2" fmla="*/ 1 w 3"/>
                <a:gd name="T3" fmla="*/ 0 h 3"/>
                <a:gd name="T4" fmla="*/ 1 w 3"/>
                <a:gd name="T5" fmla="*/ 2 h 3"/>
                <a:gd name="T6" fmla="*/ 0 w 3"/>
                <a:gd name="T7" fmla="*/ 3 h 3"/>
                <a:gd name="T8" fmla="*/ 3 w 3"/>
                <a:gd name="T9" fmla="*/ 3 h 3"/>
                <a:gd name="T10" fmla="*/ 3 w 3"/>
                <a:gd name="T11" fmla="*/ 3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1" y="0"/>
                  </a:lnTo>
                  <a:lnTo>
                    <a:pt x="1" y="2"/>
                  </a:lnTo>
                  <a:lnTo>
                    <a:pt x="0" y="3"/>
                  </a:lnTo>
                  <a:lnTo>
                    <a:pt x="3" y="3"/>
                  </a:lnTo>
                  <a:lnTo>
                    <a:pt x="3" y="3"/>
                  </a:lnTo>
                  <a:lnTo>
                    <a:pt x="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3" name="Freeform 1119">
              <a:extLst>
                <a:ext uri="{FF2B5EF4-FFF2-40B4-BE49-F238E27FC236}">
                  <a16:creationId xmlns:a16="http://schemas.microsoft.com/office/drawing/2014/main" id="{FC106466-EB6F-9045-BA00-029E44E5E48B}"/>
                </a:ext>
              </a:extLst>
            </p:cNvPr>
            <p:cNvSpPr>
              <a:spLocks/>
            </p:cNvSpPr>
            <p:nvPr/>
          </p:nvSpPr>
          <p:spPr bwMode="auto">
            <a:xfrm>
              <a:off x="965" y="3718"/>
              <a:ext cx="6" cy="6"/>
            </a:xfrm>
            <a:custGeom>
              <a:avLst/>
              <a:gdLst>
                <a:gd name="T0" fmla="*/ 0 w 6"/>
                <a:gd name="T1" fmla="*/ 6 h 6"/>
                <a:gd name="T2" fmla="*/ 2 w 6"/>
                <a:gd name="T3" fmla="*/ 6 h 6"/>
                <a:gd name="T4" fmla="*/ 5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2" y="6"/>
                  </a:lnTo>
                  <a:lnTo>
                    <a:pt x="5"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4" name="Freeform 1120">
              <a:extLst>
                <a:ext uri="{FF2B5EF4-FFF2-40B4-BE49-F238E27FC236}">
                  <a16:creationId xmlns:a16="http://schemas.microsoft.com/office/drawing/2014/main" id="{B4E43ED8-E753-254F-B6CF-A5FBFC9F5BBD}"/>
                </a:ext>
              </a:extLst>
            </p:cNvPr>
            <p:cNvSpPr>
              <a:spLocks/>
            </p:cNvSpPr>
            <p:nvPr/>
          </p:nvSpPr>
          <p:spPr bwMode="auto">
            <a:xfrm>
              <a:off x="965" y="3718"/>
              <a:ext cx="6" cy="6"/>
            </a:xfrm>
            <a:custGeom>
              <a:avLst/>
              <a:gdLst>
                <a:gd name="T0" fmla="*/ 0 w 6"/>
                <a:gd name="T1" fmla="*/ 6 h 6"/>
                <a:gd name="T2" fmla="*/ 2 w 6"/>
                <a:gd name="T3" fmla="*/ 6 h 6"/>
                <a:gd name="T4" fmla="*/ 5 w 6"/>
                <a:gd name="T5" fmla="*/ 4 h 6"/>
                <a:gd name="T6" fmla="*/ 6 w 6"/>
                <a:gd name="T7" fmla="*/ 0 h 6"/>
                <a:gd name="T8" fmla="*/ 2 w 6"/>
                <a:gd name="T9" fmla="*/ 0 h 6"/>
                <a:gd name="T10" fmla="*/ 2 w 6"/>
                <a:gd name="T11" fmla="*/ 2 h 6"/>
                <a:gd name="T12" fmla="*/ 1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2" y="6"/>
                  </a:lnTo>
                  <a:lnTo>
                    <a:pt x="5" y="4"/>
                  </a:lnTo>
                  <a:lnTo>
                    <a:pt x="6" y="0"/>
                  </a:lnTo>
                  <a:lnTo>
                    <a:pt x="2" y="0"/>
                  </a:lnTo>
                  <a:lnTo>
                    <a:pt x="2" y="2"/>
                  </a:lnTo>
                  <a:lnTo>
                    <a:pt x="1"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5" name="Freeform 1121">
              <a:extLst>
                <a:ext uri="{FF2B5EF4-FFF2-40B4-BE49-F238E27FC236}">
                  <a16:creationId xmlns:a16="http://schemas.microsoft.com/office/drawing/2014/main" id="{689AF302-971E-944F-AD00-2628C3B03E92}"/>
                </a:ext>
              </a:extLst>
            </p:cNvPr>
            <p:cNvSpPr>
              <a:spLocks/>
            </p:cNvSpPr>
            <p:nvPr/>
          </p:nvSpPr>
          <p:spPr bwMode="auto">
            <a:xfrm>
              <a:off x="965" y="3718"/>
              <a:ext cx="2" cy="4"/>
            </a:xfrm>
            <a:custGeom>
              <a:avLst/>
              <a:gdLst>
                <a:gd name="T0" fmla="*/ 0 w 2"/>
                <a:gd name="T1" fmla="*/ 4 h 4"/>
                <a:gd name="T2" fmla="*/ 1 w 2"/>
                <a:gd name="T3" fmla="*/ 3 h 4"/>
                <a:gd name="T4" fmla="*/ 2 w 2"/>
                <a:gd name="T5" fmla="*/ 2 h 4"/>
                <a:gd name="T6" fmla="*/ 2 w 2"/>
                <a:gd name="T7" fmla="*/ 0 h 4"/>
                <a:gd name="T8" fmla="*/ 0 w 2"/>
                <a:gd name="T9" fmla="*/ 0 h 4"/>
                <a:gd name="T10" fmla="*/ 0 w 2"/>
                <a:gd name="T11" fmla="*/ 0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3"/>
                  </a:lnTo>
                  <a:lnTo>
                    <a:pt x="2" y="2"/>
                  </a:lnTo>
                  <a:lnTo>
                    <a:pt x="2"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6" name="Freeform 1122">
              <a:extLst>
                <a:ext uri="{FF2B5EF4-FFF2-40B4-BE49-F238E27FC236}">
                  <a16:creationId xmlns:a16="http://schemas.microsoft.com/office/drawing/2014/main" id="{E48A0371-47F9-B841-9B70-64A85B84CE05}"/>
                </a:ext>
              </a:extLst>
            </p:cNvPr>
            <p:cNvSpPr>
              <a:spLocks/>
            </p:cNvSpPr>
            <p:nvPr/>
          </p:nvSpPr>
          <p:spPr bwMode="auto">
            <a:xfrm>
              <a:off x="966" y="3720"/>
              <a:ext cx="3" cy="3"/>
            </a:xfrm>
            <a:custGeom>
              <a:avLst/>
              <a:gdLst>
                <a:gd name="T0" fmla="*/ 3 w 3"/>
                <a:gd name="T1" fmla="*/ 0 h 3"/>
                <a:gd name="T2" fmla="*/ 1 w 3"/>
                <a:gd name="T3" fmla="*/ 0 h 3"/>
                <a:gd name="T4" fmla="*/ 0 w 3"/>
                <a:gd name="T5" fmla="*/ 2 h 3"/>
                <a:gd name="T6" fmla="*/ 0 w 3"/>
                <a:gd name="T7" fmla="*/ 3 h 3"/>
                <a:gd name="T8" fmla="*/ 0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1" y="0"/>
                  </a:lnTo>
                  <a:lnTo>
                    <a:pt x="0" y="2"/>
                  </a:lnTo>
                  <a:lnTo>
                    <a:pt x="0" y="3"/>
                  </a:lnTo>
                  <a:lnTo>
                    <a:pt x="0" y="0"/>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7" name="Freeform 1123">
              <a:extLst>
                <a:ext uri="{FF2B5EF4-FFF2-40B4-BE49-F238E27FC236}">
                  <a16:creationId xmlns:a16="http://schemas.microsoft.com/office/drawing/2014/main" id="{2A5DC589-CB1E-0F43-B8DD-8F1F71A4D5F5}"/>
                </a:ext>
              </a:extLst>
            </p:cNvPr>
            <p:cNvSpPr>
              <a:spLocks/>
            </p:cNvSpPr>
            <p:nvPr/>
          </p:nvSpPr>
          <p:spPr bwMode="auto">
            <a:xfrm>
              <a:off x="966" y="3720"/>
              <a:ext cx="3" cy="3"/>
            </a:xfrm>
            <a:custGeom>
              <a:avLst/>
              <a:gdLst>
                <a:gd name="T0" fmla="*/ 3 w 3"/>
                <a:gd name="T1" fmla="*/ 0 h 3"/>
                <a:gd name="T2" fmla="*/ 1 w 3"/>
                <a:gd name="T3" fmla="*/ 0 h 3"/>
                <a:gd name="T4" fmla="*/ 0 w 3"/>
                <a:gd name="T5" fmla="*/ 2 h 3"/>
                <a:gd name="T6" fmla="*/ 0 w 3"/>
                <a:gd name="T7" fmla="*/ 3 h 3"/>
                <a:gd name="T8" fmla="*/ 3 w 3"/>
                <a:gd name="T9" fmla="*/ 3 h 3"/>
                <a:gd name="T10" fmla="*/ 3 w 3"/>
                <a:gd name="T11" fmla="*/ 3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1" y="0"/>
                  </a:lnTo>
                  <a:lnTo>
                    <a:pt x="0" y="2"/>
                  </a:lnTo>
                  <a:lnTo>
                    <a:pt x="0" y="3"/>
                  </a:lnTo>
                  <a:lnTo>
                    <a:pt x="3" y="3"/>
                  </a:lnTo>
                  <a:lnTo>
                    <a:pt x="3" y="3"/>
                  </a:lnTo>
                  <a:lnTo>
                    <a:pt x="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8" name="Freeform 1124">
              <a:extLst>
                <a:ext uri="{FF2B5EF4-FFF2-40B4-BE49-F238E27FC236}">
                  <a16:creationId xmlns:a16="http://schemas.microsoft.com/office/drawing/2014/main" id="{F2AD6F38-AD91-9845-9F92-33482162F4BC}"/>
                </a:ext>
              </a:extLst>
            </p:cNvPr>
            <p:cNvSpPr>
              <a:spLocks/>
            </p:cNvSpPr>
            <p:nvPr/>
          </p:nvSpPr>
          <p:spPr bwMode="auto">
            <a:xfrm>
              <a:off x="973" y="3718"/>
              <a:ext cx="6" cy="6"/>
            </a:xfrm>
            <a:custGeom>
              <a:avLst/>
              <a:gdLst>
                <a:gd name="T0" fmla="*/ 0 w 6"/>
                <a:gd name="T1" fmla="*/ 6 h 6"/>
                <a:gd name="T2" fmla="*/ 4 w 6"/>
                <a:gd name="T3" fmla="*/ 6 h 6"/>
                <a:gd name="T4" fmla="*/ 6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4" y="6"/>
                  </a:lnTo>
                  <a:lnTo>
                    <a:pt x="6"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9" name="Freeform 1125">
              <a:extLst>
                <a:ext uri="{FF2B5EF4-FFF2-40B4-BE49-F238E27FC236}">
                  <a16:creationId xmlns:a16="http://schemas.microsoft.com/office/drawing/2014/main" id="{AB120A5C-3AE7-9943-83CF-EC47947BBAC7}"/>
                </a:ext>
              </a:extLst>
            </p:cNvPr>
            <p:cNvSpPr>
              <a:spLocks/>
            </p:cNvSpPr>
            <p:nvPr/>
          </p:nvSpPr>
          <p:spPr bwMode="auto">
            <a:xfrm>
              <a:off x="973" y="3718"/>
              <a:ext cx="6" cy="6"/>
            </a:xfrm>
            <a:custGeom>
              <a:avLst/>
              <a:gdLst>
                <a:gd name="T0" fmla="*/ 0 w 6"/>
                <a:gd name="T1" fmla="*/ 6 h 6"/>
                <a:gd name="T2" fmla="*/ 4 w 6"/>
                <a:gd name="T3" fmla="*/ 6 h 6"/>
                <a:gd name="T4" fmla="*/ 6 w 6"/>
                <a:gd name="T5" fmla="*/ 4 h 6"/>
                <a:gd name="T6" fmla="*/ 6 w 6"/>
                <a:gd name="T7" fmla="*/ 0 h 6"/>
                <a:gd name="T8" fmla="*/ 4 w 6"/>
                <a:gd name="T9" fmla="*/ 0 h 6"/>
                <a:gd name="T10" fmla="*/ 3 w 6"/>
                <a:gd name="T11" fmla="*/ 2 h 6"/>
                <a:gd name="T12" fmla="*/ 2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4" y="6"/>
                  </a:lnTo>
                  <a:lnTo>
                    <a:pt x="6" y="4"/>
                  </a:lnTo>
                  <a:lnTo>
                    <a:pt x="6" y="0"/>
                  </a:lnTo>
                  <a:lnTo>
                    <a:pt x="4"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0" name="Freeform 1126">
              <a:extLst>
                <a:ext uri="{FF2B5EF4-FFF2-40B4-BE49-F238E27FC236}">
                  <a16:creationId xmlns:a16="http://schemas.microsoft.com/office/drawing/2014/main" id="{F30B4C01-6667-1A48-9FED-CC6BBFF131FB}"/>
                </a:ext>
              </a:extLst>
            </p:cNvPr>
            <p:cNvSpPr>
              <a:spLocks/>
            </p:cNvSpPr>
            <p:nvPr/>
          </p:nvSpPr>
          <p:spPr bwMode="auto">
            <a:xfrm>
              <a:off x="973" y="3718"/>
              <a:ext cx="4" cy="4"/>
            </a:xfrm>
            <a:custGeom>
              <a:avLst/>
              <a:gdLst>
                <a:gd name="T0" fmla="*/ 0 w 4"/>
                <a:gd name="T1" fmla="*/ 4 h 4"/>
                <a:gd name="T2" fmla="*/ 2 w 4"/>
                <a:gd name="T3" fmla="*/ 3 h 4"/>
                <a:gd name="T4" fmla="*/ 3 w 4"/>
                <a:gd name="T5" fmla="*/ 2 h 4"/>
                <a:gd name="T6" fmla="*/ 4 w 4"/>
                <a:gd name="T7" fmla="*/ 0 h 4"/>
                <a:gd name="T8" fmla="*/ 0 w 4"/>
                <a:gd name="T9" fmla="*/ 0 h 4"/>
                <a:gd name="T10" fmla="*/ 0 w 4"/>
                <a:gd name="T11" fmla="*/ 0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lnTo>
                    <a:pt x="2" y="3"/>
                  </a:lnTo>
                  <a:lnTo>
                    <a:pt x="3" y="2"/>
                  </a:lnTo>
                  <a:lnTo>
                    <a:pt x="4"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1" name="Freeform 1127">
              <a:extLst>
                <a:ext uri="{FF2B5EF4-FFF2-40B4-BE49-F238E27FC236}">
                  <a16:creationId xmlns:a16="http://schemas.microsoft.com/office/drawing/2014/main" id="{BC915705-A9B7-1445-B978-FA55014810B9}"/>
                </a:ext>
              </a:extLst>
            </p:cNvPr>
            <p:cNvSpPr>
              <a:spLocks/>
            </p:cNvSpPr>
            <p:nvPr/>
          </p:nvSpPr>
          <p:spPr bwMode="auto">
            <a:xfrm>
              <a:off x="975" y="3720"/>
              <a:ext cx="4" cy="3"/>
            </a:xfrm>
            <a:custGeom>
              <a:avLst/>
              <a:gdLst>
                <a:gd name="T0" fmla="*/ 4 w 4"/>
                <a:gd name="T1" fmla="*/ 0 h 3"/>
                <a:gd name="T2" fmla="*/ 2 w 4"/>
                <a:gd name="T3" fmla="*/ 0 h 3"/>
                <a:gd name="T4" fmla="*/ 0 w 4"/>
                <a:gd name="T5" fmla="*/ 2 h 3"/>
                <a:gd name="T6" fmla="*/ 0 w 4"/>
                <a:gd name="T7" fmla="*/ 3 h 3"/>
                <a:gd name="T8" fmla="*/ 0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2" y="0"/>
                  </a:lnTo>
                  <a:lnTo>
                    <a:pt x="0" y="2"/>
                  </a:lnTo>
                  <a:lnTo>
                    <a:pt x="0" y="3"/>
                  </a:lnTo>
                  <a:lnTo>
                    <a:pt x="0" y="0"/>
                  </a:lnTo>
                  <a:lnTo>
                    <a:pt x="4"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2" name="Freeform 1128">
              <a:extLst>
                <a:ext uri="{FF2B5EF4-FFF2-40B4-BE49-F238E27FC236}">
                  <a16:creationId xmlns:a16="http://schemas.microsoft.com/office/drawing/2014/main" id="{8C1CCE6C-3BBD-244D-9E76-7C8B5632DF2B}"/>
                </a:ext>
              </a:extLst>
            </p:cNvPr>
            <p:cNvSpPr>
              <a:spLocks/>
            </p:cNvSpPr>
            <p:nvPr/>
          </p:nvSpPr>
          <p:spPr bwMode="auto">
            <a:xfrm>
              <a:off x="975" y="3720"/>
              <a:ext cx="4" cy="3"/>
            </a:xfrm>
            <a:custGeom>
              <a:avLst/>
              <a:gdLst>
                <a:gd name="T0" fmla="*/ 4 w 4"/>
                <a:gd name="T1" fmla="*/ 0 h 3"/>
                <a:gd name="T2" fmla="*/ 2 w 4"/>
                <a:gd name="T3" fmla="*/ 0 h 3"/>
                <a:gd name="T4" fmla="*/ 0 w 4"/>
                <a:gd name="T5" fmla="*/ 2 h 3"/>
                <a:gd name="T6" fmla="*/ 0 w 4"/>
                <a:gd name="T7" fmla="*/ 3 h 3"/>
                <a:gd name="T8" fmla="*/ 4 w 4"/>
                <a:gd name="T9" fmla="*/ 3 h 3"/>
                <a:gd name="T10" fmla="*/ 4 w 4"/>
                <a:gd name="T11" fmla="*/ 3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lnTo>
                    <a:pt x="2" y="0"/>
                  </a:lnTo>
                  <a:lnTo>
                    <a:pt x="0" y="2"/>
                  </a:lnTo>
                  <a:lnTo>
                    <a:pt x="0" y="3"/>
                  </a:lnTo>
                  <a:lnTo>
                    <a:pt x="4" y="3"/>
                  </a:lnTo>
                  <a:lnTo>
                    <a:pt x="4" y="3"/>
                  </a:lnTo>
                  <a:lnTo>
                    <a:pt x="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3" name="Freeform 1129">
              <a:extLst>
                <a:ext uri="{FF2B5EF4-FFF2-40B4-BE49-F238E27FC236}">
                  <a16:creationId xmlns:a16="http://schemas.microsoft.com/office/drawing/2014/main" id="{BBC1B441-EEEA-FD4A-9580-EB8FEB5B2D5C}"/>
                </a:ext>
              </a:extLst>
            </p:cNvPr>
            <p:cNvSpPr>
              <a:spLocks/>
            </p:cNvSpPr>
            <p:nvPr/>
          </p:nvSpPr>
          <p:spPr bwMode="auto">
            <a:xfrm>
              <a:off x="982" y="3718"/>
              <a:ext cx="6" cy="6"/>
            </a:xfrm>
            <a:custGeom>
              <a:avLst/>
              <a:gdLst>
                <a:gd name="T0" fmla="*/ 0 w 6"/>
                <a:gd name="T1" fmla="*/ 6 h 6"/>
                <a:gd name="T2" fmla="*/ 3 w 6"/>
                <a:gd name="T3" fmla="*/ 6 h 6"/>
                <a:gd name="T4" fmla="*/ 5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3" y="6"/>
                  </a:lnTo>
                  <a:lnTo>
                    <a:pt x="5"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4" name="Freeform 1130">
              <a:extLst>
                <a:ext uri="{FF2B5EF4-FFF2-40B4-BE49-F238E27FC236}">
                  <a16:creationId xmlns:a16="http://schemas.microsoft.com/office/drawing/2014/main" id="{F962A665-3510-134E-96F9-2CB177042938}"/>
                </a:ext>
              </a:extLst>
            </p:cNvPr>
            <p:cNvSpPr>
              <a:spLocks/>
            </p:cNvSpPr>
            <p:nvPr/>
          </p:nvSpPr>
          <p:spPr bwMode="auto">
            <a:xfrm>
              <a:off x="982" y="3718"/>
              <a:ext cx="6" cy="6"/>
            </a:xfrm>
            <a:custGeom>
              <a:avLst/>
              <a:gdLst>
                <a:gd name="T0" fmla="*/ 0 w 6"/>
                <a:gd name="T1" fmla="*/ 6 h 6"/>
                <a:gd name="T2" fmla="*/ 3 w 6"/>
                <a:gd name="T3" fmla="*/ 6 h 6"/>
                <a:gd name="T4" fmla="*/ 5 w 6"/>
                <a:gd name="T5" fmla="*/ 4 h 6"/>
                <a:gd name="T6" fmla="*/ 6 w 6"/>
                <a:gd name="T7" fmla="*/ 0 h 6"/>
                <a:gd name="T8" fmla="*/ 3 w 6"/>
                <a:gd name="T9" fmla="*/ 0 h 6"/>
                <a:gd name="T10" fmla="*/ 3 w 6"/>
                <a:gd name="T11" fmla="*/ 2 h 6"/>
                <a:gd name="T12" fmla="*/ 2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3" y="6"/>
                  </a:lnTo>
                  <a:lnTo>
                    <a:pt x="5" y="4"/>
                  </a:lnTo>
                  <a:lnTo>
                    <a:pt x="6" y="0"/>
                  </a:lnTo>
                  <a:lnTo>
                    <a:pt x="3"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5" name="Freeform 1131">
              <a:extLst>
                <a:ext uri="{FF2B5EF4-FFF2-40B4-BE49-F238E27FC236}">
                  <a16:creationId xmlns:a16="http://schemas.microsoft.com/office/drawing/2014/main" id="{984BDC27-F2EF-D048-9C8C-F47440C7A95A}"/>
                </a:ext>
              </a:extLst>
            </p:cNvPr>
            <p:cNvSpPr>
              <a:spLocks/>
            </p:cNvSpPr>
            <p:nvPr/>
          </p:nvSpPr>
          <p:spPr bwMode="auto">
            <a:xfrm>
              <a:off x="982" y="3718"/>
              <a:ext cx="3" cy="4"/>
            </a:xfrm>
            <a:custGeom>
              <a:avLst/>
              <a:gdLst>
                <a:gd name="T0" fmla="*/ 0 w 3"/>
                <a:gd name="T1" fmla="*/ 4 h 4"/>
                <a:gd name="T2" fmla="*/ 2 w 3"/>
                <a:gd name="T3" fmla="*/ 3 h 4"/>
                <a:gd name="T4" fmla="*/ 3 w 3"/>
                <a:gd name="T5" fmla="*/ 2 h 4"/>
                <a:gd name="T6" fmla="*/ 3 w 3"/>
                <a:gd name="T7" fmla="*/ 0 h 4"/>
                <a:gd name="T8" fmla="*/ 0 w 3"/>
                <a:gd name="T9" fmla="*/ 0 h 4"/>
                <a:gd name="T10" fmla="*/ 0 w 3"/>
                <a:gd name="T11" fmla="*/ 0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2" y="3"/>
                  </a:lnTo>
                  <a:lnTo>
                    <a:pt x="3" y="2"/>
                  </a:lnTo>
                  <a:lnTo>
                    <a:pt x="3"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6" name="Freeform 1132">
              <a:extLst>
                <a:ext uri="{FF2B5EF4-FFF2-40B4-BE49-F238E27FC236}">
                  <a16:creationId xmlns:a16="http://schemas.microsoft.com/office/drawing/2014/main" id="{F0AF7484-45E0-9C4B-AD12-5B406B300C1A}"/>
                </a:ext>
              </a:extLst>
            </p:cNvPr>
            <p:cNvSpPr>
              <a:spLocks/>
            </p:cNvSpPr>
            <p:nvPr/>
          </p:nvSpPr>
          <p:spPr bwMode="auto">
            <a:xfrm>
              <a:off x="984" y="3720"/>
              <a:ext cx="2" cy="3"/>
            </a:xfrm>
            <a:custGeom>
              <a:avLst/>
              <a:gdLst>
                <a:gd name="T0" fmla="*/ 2 w 2"/>
                <a:gd name="T1" fmla="*/ 0 h 3"/>
                <a:gd name="T2" fmla="*/ 1 w 2"/>
                <a:gd name="T3" fmla="*/ 0 h 3"/>
                <a:gd name="T4" fmla="*/ 0 w 2"/>
                <a:gd name="T5" fmla="*/ 2 h 3"/>
                <a:gd name="T6" fmla="*/ 0 w 2"/>
                <a:gd name="T7" fmla="*/ 3 h 3"/>
                <a:gd name="T8" fmla="*/ 0 w 2"/>
                <a:gd name="T9" fmla="*/ 0 h 3"/>
                <a:gd name="T10" fmla="*/ 2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1" y="0"/>
                  </a:lnTo>
                  <a:lnTo>
                    <a:pt x="0" y="2"/>
                  </a:lnTo>
                  <a:lnTo>
                    <a:pt x="0" y="3"/>
                  </a:ln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7" name="Freeform 1133">
              <a:extLst>
                <a:ext uri="{FF2B5EF4-FFF2-40B4-BE49-F238E27FC236}">
                  <a16:creationId xmlns:a16="http://schemas.microsoft.com/office/drawing/2014/main" id="{5D2E0C73-2E9B-444C-B378-50B552CA3484}"/>
                </a:ext>
              </a:extLst>
            </p:cNvPr>
            <p:cNvSpPr>
              <a:spLocks/>
            </p:cNvSpPr>
            <p:nvPr/>
          </p:nvSpPr>
          <p:spPr bwMode="auto">
            <a:xfrm>
              <a:off x="984" y="3720"/>
              <a:ext cx="2" cy="3"/>
            </a:xfrm>
            <a:custGeom>
              <a:avLst/>
              <a:gdLst>
                <a:gd name="T0" fmla="*/ 2 w 2"/>
                <a:gd name="T1" fmla="*/ 0 h 3"/>
                <a:gd name="T2" fmla="*/ 1 w 2"/>
                <a:gd name="T3" fmla="*/ 0 h 3"/>
                <a:gd name="T4" fmla="*/ 0 w 2"/>
                <a:gd name="T5" fmla="*/ 2 h 3"/>
                <a:gd name="T6" fmla="*/ 0 w 2"/>
                <a:gd name="T7" fmla="*/ 3 h 3"/>
                <a:gd name="T8" fmla="*/ 2 w 2"/>
                <a:gd name="T9" fmla="*/ 3 h 3"/>
                <a:gd name="T10" fmla="*/ 2 w 2"/>
                <a:gd name="T11" fmla="*/ 3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lnTo>
                    <a:pt x="1" y="0"/>
                  </a:lnTo>
                  <a:lnTo>
                    <a:pt x="0" y="2"/>
                  </a:lnTo>
                  <a:lnTo>
                    <a:pt x="0" y="3"/>
                  </a:lnTo>
                  <a:lnTo>
                    <a:pt x="2" y="3"/>
                  </a:lnTo>
                  <a:lnTo>
                    <a:pt x="2" y="3"/>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8" name="Freeform 1134">
              <a:extLst>
                <a:ext uri="{FF2B5EF4-FFF2-40B4-BE49-F238E27FC236}">
                  <a16:creationId xmlns:a16="http://schemas.microsoft.com/office/drawing/2014/main" id="{B99764FC-AF06-0747-BA25-49BEAA9BB030}"/>
                </a:ext>
              </a:extLst>
            </p:cNvPr>
            <p:cNvSpPr>
              <a:spLocks noEditPoints="1"/>
            </p:cNvSpPr>
            <p:nvPr/>
          </p:nvSpPr>
          <p:spPr bwMode="auto">
            <a:xfrm>
              <a:off x="895" y="3536"/>
              <a:ext cx="264" cy="113"/>
            </a:xfrm>
            <a:custGeom>
              <a:avLst/>
              <a:gdLst>
                <a:gd name="T0" fmla="*/ 0 w 264"/>
                <a:gd name="T1" fmla="*/ 0 h 113"/>
                <a:gd name="T2" fmla="*/ 264 w 264"/>
                <a:gd name="T3" fmla="*/ 0 h 113"/>
                <a:gd name="T4" fmla="*/ 264 w 264"/>
                <a:gd name="T5" fmla="*/ 113 h 113"/>
                <a:gd name="T6" fmla="*/ 0 w 264"/>
                <a:gd name="T7" fmla="*/ 113 h 113"/>
                <a:gd name="T8" fmla="*/ 0 w 264"/>
                <a:gd name="T9" fmla="*/ 0 h 113"/>
                <a:gd name="T10" fmla="*/ 0 w 264"/>
                <a:gd name="T11" fmla="*/ 0 h 113"/>
                <a:gd name="T12" fmla="*/ 262 w 264"/>
                <a:gd name="T13" fmla="*/ 0 h 113"/>
                <a:gd name="T14" fmla="*/ 262 w 264"/>
                <a:gd name="T15" fmla="*/ 113 h 113"/>
                <a:gd name="T16" fmla="*/ 0 w 264"/>
                <a:gd name="T17" fmla="*/ 113 h 113"/>
                <a:gd name="T18" fmla="*/ 0 w 264"/>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113">
                  <a:moveTo>
                    <a:pt x="0" y="0"/>
                  </a:moveTo>
                  <a:lnTo>
                    <a:pt x="264" y="0"/>
                  </a:lnTo>
                  <a:lnTo>
                    <a:pt x="264" y="113"/>
                  </a:lnTo>
                  <a:lnTo>
                    <a:pt x="0" y="113"/>
                  </a:lnTo>
                  <a:lnTo>
                    <a:pt x="0" y="0"/>
                  </a:lnTo>
                  <a:close/>
                  <a:moveTo>
                    <a:pt x="0" y="0"/>
                  </a:moveTo>
                  <a:lnTo>
                    <a:pt x="262" y="0"/>
                  </a:lnTo>
                  <a:lnTo>
                    <a:pt x="262" y="113"/>
                  </a:lnTo>
                  <a:lnTo>
                    <a:pt x="0" y="113"/>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9" name="Freeform 1135">
              <a:extLst>
                <a:ext uri="{FF2B5EF4-FFF2-40B4-BE49-F238E27FC236}">
                  <a16:creationId xmlns:a16="http://schemas.microsoft.com/office/drawing/2014/main" id="{D00207E5-2240-234A-929C-20B73CEE1B31}"/>
                </a:ext>
              </a:extLst>
            </p:cNvPr>
            <p:cNvSpPr>
              <a:spLocks noEditPoints="1"/>
            </p:cNvSpPr>
            <p:nvPr/>
          </p:nvSpPr>
          <p:spPr bwMode="auto">
            <a:xfrm>
              <a:off x="895" y="3536"/>
              <a:ext cx="262" cy="113"/>
            </a:xfrm>
            <a:custGeom>
              <a:avLst/>
              <a:gdLst>
                <a:gd name="T0" fmla="*/ 0 w 262"/>
                <a:gd name="T1" fmla="*/ 0 h 113"/>
                <a:gd name="T2" fmla="*/ 262 w 262"/>
                <a:gd name="T3" fmla="*/ 0 h 113"/>
                <a:gd name="T4" fmla="*/ 262 w 262"/>
                <a:gd name="T5" fmla="*/ 113 h 113"/>
                <a:gd name="T6" fmla="*/ 0 w 262"/>
                <a:gd name="T7" fmla="*/ 113 h 113"/>
                <a:gd name="T8" fmla="*/ 0 w 262"/>
                <a:gd name="T9" fmla="*/ 0 h 113"/>
                <a:gd name="T10" fmla="*/ 0 w 262"/>
                <a:gd name="T11" fmla="*/ 0 h 113"/>
                <a:gd name="T12" fmla="*/ 260 w 262"/>
                <a:gd name="T13" fmla="*/ 0 h 113"/>
                <a:gd name="T14" fmla="*/ 260 w 262"/>
                <a:gd name="T15" fmla="*/ 112 h 113"/>
                <a:gd name="T16" fmla="*/ 0 w 262"/>
                <a:gd name="T17" fmla="*/ 112 h 113"/>
                <a:gd name="T18" fmla="*/ 0 w 262"/>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13">
                  <a:moveTo>
                    <a:pt x="0" y="0"/>
                  </a:moveTo>
                  <a:lnTo>
                    <a:pt x="262" y="0"/>
                  </a:lnTo>
                  <a:lnTo>
                    <a:pt x="262" y="113"/>
                  </a:lnTo>
                  <a:lnTo>
                    <a:pt x="0" y="113"/>
                  </a:lnTo>
                  <a:lnTo>
                    <a:pt x="0" y="0"/>
                  </a:lnTo>
                  <a:close/>
                  <a:moveTo>
                    <a:pt x="0" y="0"/>
                  </a:moveTo>
                  <a:lnTo>
                    <a:pt x="260" y="0"/>
                  </a:lnTo>
                  <a:lnTo>
                    <a:pt x="260" y="112"/>
                  </a:lnTo>
                  <a:lnTo>
                    <a:pt x="0" y="112"/>
                  </a:lnTo>
                  <a:lnTo>
                    <a:pt x="0" y="0"/>
                  </a:lnTo>
                  <a:close/>
                </a:path>
              </a:pathLst>
            </a:custGeom>
            <a:solidFill>
              <a:srgbClr val="010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0" name="Freeform 1136">
              <a:extLst>
                <a:ext uri="{FF2B5EF4-FFF2-40B4-BE49-F238E27FC236}">
                  <a16:creationId xmlns:a16="http://schemas.microsoft.com/office/drawing/2014/main" id="{4515449A-3043-3C44-8419-9B0F892AAC7A}"/>
                </a:ext>
              </a:extLst>
            </p:cNvPr>
            <p:cNvSpPr>
              <a:spLocks noEditPoints="1"/>
            </p:cNvSpPr>
            <p:nvPr/>
          </p:nvSpPr>
          <p:spPr bwMode="auto">
            <a:xfrm>
              <a:off x="895" y="3536"/>
              <a:ext cx="260" cy="112"/>
            </a:xfrm>
            <a:custGeom>
              <a:avLst/>
              <a:gdLst>
                <a:gd name="T0" fmla="*/ 0 w 260"/>
                <a:gd name="T1" fmla="*/ 0 h 112"/>
                <a:gd name="T2" fmla="*/ 260 w 260"/>
                <a:gd name="T3" fmla="*/ 0 h 112"/>
                <a:gd name="T4" fmla="*/ 260 w 260"/>
                <a:gd name="T5" fmla="*/ 112 h 112"/>
                <a:gd name="T6" fmla="*/ 0 w 260"/>
                <a:gd name="T7" fmla="*/ 112 h 112"/>
                <a:gd name="T8" fmla="*/ 0 w 260"/>
                <a:gd name="T9" fmla="*/ 0 h 112"/>
                <a:gd name="T10" fmla="*/ 0 w 260"/>
                <a:gd name="T11" fmla="*/ 0 h 112"/>
                <a:gd name="T12" fmla="*/ 258 w 260"/>
                <a:gd name="T13" fmla="*/ 0 h 112"/>
                <a:gd name="T14" fmla="*/ 258 w 260"/>
                <a:gd name="T15" fmla="*/ 111 h 112"/>
                <a:gd name="T16" fmla="*/ 0 w 260"/>
                <a:gd name="T17" fmla="*/ 111 h 112"/>
                <a:gd name="T18" fmla="*/ 0 w 260"/>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112">
                  <a:moveTo>
                    <a:pt x="0" y="0"/>
                  </a:moveTo>
                  <a:lnTo>
                    <a:pt x="260" y="0"/>
                  </a:lnTo>
                  <a:lnTo>
                    <a:pt x="260" y="112"/>
                  </a:lnTo>
                  <a:lnTo>
                    <a:pt x="0" y="112"/>
                  </a:lnTo>
                  <a:lnTo>
                    <a:pt x="0" y="0"/>
                  </a:lnTo>
                  <a:close/>
                  <a:moveTo>
                    <a:pt x="0" y="0"/>
                  </a:moveTo>
                  <a:lnTo>
                    <a:pt x="258" y="0"/>
                  </a:lnTo>
                  <a:lnTo>
                    <a:pt x="258" y="111"/>
                  </a:lnTo>
                  <a:lnTo>
                    <a:pt x="0" y="111"/>
                  </a:lnTo>
                  <a:lnTo>
                    <a:pt x="0" y="0"/>
                  </a:lnTo>
                  <a:close/>
                </a:path>
              </a:pathLst>
            </a:custGeom>
            <a:solidFill>
              <a:srgbClr val="030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1" name="Freeform 1137">
              <a:extLst>
                <a:ext uri="{FF2B5EF4-FFF2-40B4-BE49-F238E27FC236}">
                  <a16:creationId xmlns:a16="http://schemas.microsoft.com/office/drawing/2014/main" id="{B16581B7-28D5-8C41-B402-1BC14E88B4BF}"/>
                </a:ext>
              </a:extLst>
            </p:cNvPr>
            <p:cNvSpPr>
              <a:spLocks noEditPoints="1"/>
            </p:cNvSpPr>
            <p:nvPr/>
          </p:nvSpPr>
          <p:spPr bwMode="auto">
            <a:xfrm>
              <a:off x="895" y="3536"/>
              <a:ext cx="258" cy="111"/>
            </a:xfrm>
            <a:custGeom>
              <a:avLst/>
              <a:gdLst>
                <a:gd name="T0" fmla="*/ 0 w 258"/>
                <a:gd name="T1" fmla="*/ 0 h 111"/>
                <a:gd name="T2" fmla="*/ 258 w 258"/>
                <a:gd name="T3" fmla="*/ 0 h 111"/>
                <a:gd name="T4" fmla="*/ 258 w 258"/>
                <a:gd name="T5" fmla="*/ 111 h 111"/>
                <a:gd name="T6" fmla="*/ 0 w 258"/>
                <a:gd name="T7" fmla="*/ 111 h 111"/>
                <a:gd name="T8" fmla="*/ 0 w 258"/>
                <a:gd name="T9" fmla="*/ 0 h 111"/>
                <a:gd name="T10" fmla="*/ 0 w 258"/>
                <a:gd name="T11" fmla="*/ 0 h 111"/>
                <a:gd name="T12" fmla="*/ 257 w 258"/>
                <a:gd name="T13" fmla="*/ 0 h 111"/>
                <a:gd name="T14" fmla="*/ 257 w 258"/>
                <a:gd name="T15" fmla="*/ 110 h 111"/>
                <a:gd name="T16" fmla="*/ 0 w 258"/>
                <a:gd name="T17" fmla="*/ 110 h 111"/>
                <a:gd name="T18" fmla="*/ 0 w 258"/>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111">
                  <a:moveTo>
                    <a:pt x="0" y="0"/>
                  </a:moveTo>
                  <a:lnTo>
                    <a:pt x="258" y="0"/>
                  </a:lnTo>
                  <a:lnTo>
                    <a:pt x="258" y="111"/>
                  </a:lnTo>
                  <a:lnTo>
                    <a:pt x="0" y="111"/>
                  </a:lnTo>
                  <a:lnTo>
                    <a:pt x="0" y="0"/>
                  </a:lnTo>
                  <a:close/>
                  <a:moveTo>
                    <a:pt x="0" y="0"/>
                  </a:moveTo>
                  <a:lnTo>
                    <a:pt x="257" y="0"/>
                  </a:lnTo>
                  <a:lnTo>
                    <a:pt x="257" y="110"/>
                  </a:lnTo>
                  <a:lnTo>
                    <a:pt x="0" y="110"/>
                  </a:lnTo>
                  <a:lnTo>
                    <a:pt x="0" y="0"/>
                  </a:lnTo>
                  <a:close/>
                </a:path>
              </a:pathLst>
            </a:custGeom>
            <a:solidFill>
              <a:srgbClr val="050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2" name="Freeform 1138">
              <a:extLst>
                <a:ext uri="{FF2B5EF4-FFF2-40B4-BE49-F238E27FC236}">
                  <a16:creationId xmlns:a16="http://schemas.microsoft.com/office/drawing/2014/main" id="{B9217CA6-40E1-9749-A1D4-88F08D587A6E}"/>
                </a:ext>
              </a:extLst>
            </p:cNvPr>
            <p:cNvSpPr>
              <a:spLocks noEditPoints="1"/>
            </p:cNvSpPr>
            <p:nvPr/>
          </p:nvSpPr>
          <p:spPr bwMode="auto">
            <a:xfrm>
              <a:off x="895" y="3536"/>
              <a:ext cx="257" cy="110"/>
            </a:xfrm>
            <a:custGeom>
              <a:avLst/>
              <a:gdLst>
                <a:gd name="T0" fmla="*/ 0 w 257"/>
                <a:gd name="T1" fmla="*/ 0 h 110"/>
                <a:gd name="T2" fmla="*/ 257 w 257"/>
                <a:gd name="T3" fmla="*/ 0 h 110"/>
                <a:gd name="T4" fmla="*/ 257 w 257"/>
                <a:gd name="T5" fmla="*/ 110 h 110"/>
                <a:gd name="T6" fmla="*/ 0 w 257"/>
                <a:gd name="T7" fmla="*/ 110 h 110"/>
                <a:gd name="T8" fmla="*/ 0 w 257"/>
                <a:gd name="T9" fmla="*/ 0 h 110"/>
                <a:gd name="T10" fmla="*/ 0 w 257"/>
                <a:gd name="T11" fmla="*/ 0 h 110"/>
                <a:gd name="T12" fmla="*/ 255 w 257"/>
                <a:gd name="T13" fmla="*/ 0 h 110"/>
                <a:gd name="T14" fmla="*/ 255 w 257"/>
                <a:gd name="T15" fmla="*/ 110 h 110"/>
                <a:gd name="T16" fmla="*/ 0 w 257"/>
                <a:gd name="T17" fmla="*/ 110 h 110"/>
                <a:gd name="T18" fmla="*/ 0 w 257"/>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10">
                  <a:moveTo>
                    <a:pt x="0" y="0"/>
                  </a:moveTo>
                  <a:lnTo>
                    <a:pt x="257" y="0"/>
                  </a:lnTo>
                  <a:lnTo>
                    <a:pt x="257" y="110"/>
                  </a:lnTo>
                  <a:lnTo>
                    <a:pt x="0" y="110"/>
                  </a:lnTo>
                  <a:lnTo>
                    <a:pt x="0" y="0"/>
                  </a:lnTo>
                  <a:close/>
                  <a:moveTo>
                    <a:pt x="0" y="0"/>
                  </a:moveTo>
                  <a:lnTo>
                    <a:pt x="255" y="0"/>
                  </a:lnTo>
                  <a:lnTo>
                    <a:pt x="255" y="110"/>
                  </a:lnTo>
                  <a:lnTo>
                    <a:pt x="0" y="110"/>
                  </a:lnTo>
                  <a:lnTo>
                    <a:pt x="0" y="0"/>
                  </a:lnTo>
                  <a:close/>
                </a:path>
              </a:pathLst>
            </a:custGeom>
            <a:solidFill>
              <a:srgbClr val="060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3" name="Freeform 1139">
              <a:extLst>
                <a:ext uri="{FF2B5EF4-FFF2-40B4-BE49-F238E27FC236}">
                  <a16:creationId xmlns:a16="http://schemas.microsoft.com/office/drawing/2014/main" id="{3A08C908-1452-2840-B044-1625ED8E1A9F}"/>
                </a:ext>
              </a:extLst>
            </p:cNvPr>
            <p:cNvSpPr>
              <a:spLocks noEditPoints="1"/>
            </p:cNvSpPr>
            <p:nvPr/>
          </p:nvSpPr>
          <p:spPr bwMode="auto">
            <a:xfrm>
              <a:off x="895" y="3536"/>
              <a:ext cx="255" cy="110"/>
            </a:xfrm>
            <a:custGeom>
              <a:avLst/>
              <a:gdLst>
                <a:gd name="T0" fmla="*/ 0 w 255"/>
                <a:gd name="T1" fmla="*/ 0 h 110"/>
                <a:gd name="T2" fmla="*/ 255 w 255"/>
                <a:gd name="T3" fmla="*/ 0 h 110"/>
                <a:gd name="T4" fmla="*/ 255 w 255"/>
                <a:gd name="T5" fmla="*/ 110 h 110"/>
                <a:gd name="T6" fmla="*/ 0 w 255"/>
                <a:gd name="T7" fmla="*/ 110 h 110"/>
                <a:gd name="T8" fmla="*/ 0 w 255"/>
                <a:gd name="T9" fmla="*/ 0 h 110"/>
                <a:gd name="T10" fmla="*/ 0 w 255"/>
                <a:gd name="T11" fmla="*/ 0 h 110"/>
                <a:gd name="T12" fmla="*/ 253 w 255"/>
                <a:gd name="T13" fmla="*/ 0 h 110"/>
                <a:gd name="T14" fmla="*/ 253 w 255"/>
                <a:gd name="T15" fmla="*/ 109 h 110"/>
                <a:gd name="T16" fmla="*/ 0 w 255"/>
                <a:gd name="T17" fmla="*/ 109 h 110"/>
                <a:gd name="T18" fmla="*/ 0 w 255"/>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10">
                  <a:moveTo>
                    <a:pt x="0" y="0"/>
                  </a:moveTo>
                  <a:lnTo>
                    <a:pt x="255" y="0"/>
                  </a:lnTo>
                  <a:lnTo>
                    <a:pt x="255" y="110"/>
                  </a:lnTo>
                  <a:lnTo>
                    <a:pt x="0" y="110"/>
                  </a:lnTo>
                  <a:lnTo>
                    <a:pt x="0" y="0"/>
                  </a:lnTo>
                  <a:close/>
                  <a:moveTo>
                    <a:pt x="0" y="0"/>
                  </a:moveTo>
                  <a:lnTo>
                    <a:pt x="253" y="0"/>
                  </a:lnTo>
                  <a:lnTo>
                    <a:pt x="253" y="109"/>
                  </a:lnTo>
                  <a:lnTo>
                    <a:pt x="0" y="109"/>
                  </a:lnTo>
                  <a:lnTo>
                    <a:pt x="0" y="0"/>
                  </a:lnTo>
                  <a:close/>
                </a:path>
              </a:pathLst>
            </a:custGeom>
            <a:solidFill>
              <a:srgbClr val="080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4" name="Freeform 1140">
              <a:extLst>
                <a:ext uri="{FF2B5EF4-FFF2-40B4-BE49-F238E27FC236}">
                  <a16:creationId xmlns:a16="http://schemas.microsoft.com/office/drawing/2014/main" id="{1B622F69-BB26-CA49-A51B-BC6EC52684A4}"/>
                </a:ext>
              </a:extLst>
            </p:cNvPr>
            <p:cNvSpPr>
              <a:spLocks noEditPoints="1"/>
            </p:cNvSpPr>
            <p:nvPr/>
          </p:nvSpPr>
          <p:spPr bwMode="auto">
            <a:xfrm>
              <a:off x="895" y="3536"/>
              <a:ext cx="253" cy="109"/>
            </a:xfrm>
            <a:custGeom>
              <a:avLst/>
              <a:gdLst>
                <a:gd name="T0" fmla="*/ 0 w 253"/>
                <a:gd name="T1" fmla="*/ 0 h 109"/>
                <a:gd name="T2" fmla="*/ 253 w 253"/>
                <a:gd name="T3" fmla="*/ 0 h 109"/>
                <a:gd name="T4" fmla="*/ 253 w 253"/>
                <a:gd name="T5" fmla="*/ 109 h 109"/>
                <a:gd name="T6" fmla="*/ 0 w 253"/>
                <a:gd name="T7" fmla="*/ 109 h 109"/>
                <a:gd name="T8" fmla="*/ 0 w 253"/>
                <a:gd name="T9" fmla="*/ 0 h 109"/>
                <a:gd name="T10" fmla="*/ 0 w 253"/>
                <a:gd name="T11" fmla="*/ 0 h 109"/>
                <a:gd name="T12" fmla="*/ 251 w 253"/>
                <a:gd name="T13" fmla="*/ 0 h 109"/>
                <a:gd name="T14" fmla="*/ 251 w 253"/>
                <a:gd name="T15" fmla="*/ 108 h 109"/>
                <a:gd name="T16" fmla="*/ 0 w 253"/>
                <a:gd name="T17" fmla="*/ 108 h 109"/>
                <a:gd name="T18" fmla="*/ 0 w 253"/>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109">
                  <a:moveTo>
                    <a:pt x="0" y="0"/>
                  </a:moveTo>
                  <a:lnTo>
                    <a:pt x="253" y="0"/>
                  </a:lnTo>
                  <a:lnTo>
                    <a:pt x="253" y="109"/>
                  </a:lnTo>
                  <a:lnTo>
                    <a:pt x="0" y="109"/>
                  </a:lnTo>
                  <a:lnTo>
                    <a:pt x="0" y="0"/>
                  </a:lnTo>
                  <a:close/>
                  <a:moveTo>
                    <a:pt x="0" y="0"/>
                  </a:moveTo>
                  <a:lnTo>
                    <a:pt x="251" y="0"/>
                  </a:lnTo>
                  <a:lnTo>
                    <a:pt x="251" y="108"/>
                  </a:lnTo>
                  <a:lnTo>
                    <a:pt x="0" y="108"/>
                  </a:lnTo>
                  <a:lnTo>
                    <a:pt x="0" y="0"/>
                  </a:lnTo>
                  <a:close/>
                </a:path>
              </a:pathLst>
            </a:custGeom>
            <a:solidFill>
              <a:srgbClr val="0A0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5" name="Freeform 1141">
              <a:extLst>
                <a:ext uri="{FF2B5EF4-FFF2-40B4-BE49-F238E27FC236}">
                  <a16:creationId xmlns:a16="http://schemas.microsoft.com/office/drawing/2014/main" id="{462EC435-B553-5F4E-8174-6B0A02E7703F}"/>
                </a:ext>
              </a:extLst>
            </p:cNvPr>
            <p:cNvSpPr>
              <a:spLocks noEditPoints="1"/>
            </p:cNvSpPr>
            <p:nvPr/>
          </p:nvSpPr>
          <p:spPr bwMode="auto">
            <a:xfrm>
              <a:off x="895" y="3536"/>
              <a:ext cx="251" cy="108"/>
            </a:xfrm>
            <a:custGeom>
              <a:avLst/>
              <a:gdLst>
                <a:gd name="T0" fmla="*/ 0 w 251"/>
                <a:gd name="T1" fmla="*/ 0 h 108"/>
                <a:gd name="T2" fmla="*/ 251 w 251"/>
                <a:gd name="T3" fmla="*/ 0 h 108"/>
                <a:gd name="T4" fmla="*/ 251 w 251"/>
                <a:gd name="T5" fmla="*/ 108 h 108"/>
                <a:gd name="T6" fmla="*/ 0 w 251"/>
                <a:gd name="T7" fmla="*/ 108 h 108"/>
                <a:gd name="T8" fmla="*/ 0 w 251"/>
                <a:gd name="T9" fmla="*/ 0 h 108"/>
                <a:gd name="T10" fmla="*/ 0 w 251"/>
                <a:gd name="T11" fmla="*/ 0 h 108"/>
                <a:gd name="T12" fmla="*/ 250 w 251"/>
                <a:gd name="T13" fmla="*/ 0 h 108"/>
                <a:gd name="T14" fmla="*/ 250 w 251"/>
                <a:gd name="T15" fmla="*/ 107 h 108"/>
                <a:gd name="T16" fmla="*/ 0 w 251"/>
                <a:gd name="T17" fmla="*/ 107 h 108"/>
                <a:gd name="T18" fmla="*/ 0 w 251"/>
                <a:gd name="T1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8">
                  <a:moveTo>
                    <a:pt x="0" y="0"/>
                  </a:moveTo>
                  <a:lnTo>
                    <a:pt x="251" y="0"/>
                  </a:lnTo>
                  <a:lnTo>
                    <a:pt x="251" y="108"/>
                  </a:lnTo>
                  <a:lnTo>
                    <a:pt x="0" y="108"/>
                  </a:lnTo>
                  <a:lnTo>
                    <a:pt x="0" y="0"/>
                  </a:lnTo>
                  <a:close/>
                  <a:moveTo>
                    <a:pt x="0" y="0"/>
                  </a:moveTo>
                  <a:lnTo>
                    <a:pt x="250" y="0"/>
                  </a:lnTo>
                  <a:lnTo>
                    <a:pt x="250" y="107"/>
                  </a:lnTo>
                  <a:lnTo>
                    <a:pt x="0" y="107"/>
                  </a:lnTo>
                  <a:lnTo>
                    <a:pt x="0" y="0"/>
                  </a:lnTo>
                  <a:close/>
                </a:path>
              </a:pathLst>
            </a:custGeom>
            <a:solidFill>
              <a:srgbClr val="0C0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6" name="Freeform 1142">
              <a:extLst>
                <a:ext uri="{FF2B5EF4-FFF2-40B4-BE49-F238E27FC236}">
                  <a16:creationId xmlns:a16="http://schemas.microsoft.com/office/drawing/2014/main" id="{F5E7B42B-3663-6A4A-9CE7-9E2011225E75}"/>
                </a:ext>
              </a:extLst>
            </p:cNvPr>
            <p:cNvSpPr>
              <a:spLocks noEditPoints="1"/>
            </p:cNvSpPr>
            <p:nvPr/>
          </p:nvSpPr>
          <p:spPr bwMode="auto">
            <a:xfrm>
              <a:off x="895" y="3536"/>
              <a:ext cx="250" cy="107"/>
            </a:xfrm>
            <a:custGeom>
              <a:avLst/>
              <a:gdLst>
                <a:gd name="T0" fmla="*/ 0 w 250"/>
                <a:gd name="T1" fmla="*/ 0 h 107"/>
                <a:gd name="T2" fmla="*/ 250 w 250"/>
                <a:gd name="T3" fmla="*/ 0 h 107"/>
                <a:gd name="T4" fmla="*/ 250 w 250"/>
                <a:gd name="T5" fmla="*/ 107 h 107"/>
                <a:gd name="T6" fmla="*/ 0 w 250"/>
                <a:gd name="T7" fmla="*/ 107 h 107"/>
                <a:gd name="T8" fmla="*/ 0 w 250"/>
                <a:gd name="T9" fmla="*/ 0 h 107"/>
                <a:gd name="T10" fmla="*/ 0 w 250"/>
                <a:gd name="T11" fmla="*/ 0 h 107"/>
                <a:gd name="T12" fmla="*/ 248 w 250"/>
                <a:gd name="T13" fmla="*/ 0 h 107"/>
                <a:gd name="T14" fmla="*/ 248 w 250"/>
                <a:gd name="T15" fmla="*/ 106 h 107"/>
                <a:gd name="T16" fmla="*/ 0 w 250"/>
                <a:gd name="T17" fmla="*/ 106 h 107"/>
                <a:gd name="T18" fmla="*/ 0 w 250"/>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107">
                  <a:moveTo>
                    <a:pt x="0" y="0"/>
                  </a:moveTo>
                  <a:lnTo>
                    <a:pt x="250" y="0"/>
                  </a:lnTo>
                  <a:lnTo>
                    <a:pt x="250" y="107"/>
                  </a:lnTo>
                  <a:lnTo>
                    <a:pt x="0" y="107"/>
                  </a:lnTo>
                  <a:lnTo>
                    <a:pt x="0" y="0"/>
                  </a:lnTo>
                  <a:close/>
                  <a:moveTo>
                    <a:pt x="0" y="0"/>
                  </a:moveTo>
                  <a:lnTo>
                    <a:pt x="248" y="0"/>
                  </a:lnTo>
                  <a:lnTo>
                    <a:pt x="248" y="106"/>
                  </a:lnTo>
                  <a:lnTo>
                    <a:pt x="0" y="106"/>
                  </a:lnTo>
                  <a:lnTo>
                    <a:pt x="0" y="0"/>
                  </a:lnTo>
                  <a:close/>
                </a:path>
              </a:pathLst>
            </a:custGeom>
            <a:solidFill>
              <a:srgbClr val="0D0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7" name="Freeform 1143">
              <a:extLst>
                <a:ext uri="{FF2B5EF4-FFF2-40B4-BE49-F238E27FC236}">
                  <a16:creationId xmlns:a16="http://schemas.microsoft.com/office/drawing/2014/main" id="{51CE2BA5-789F-C942-9823-EF28E1F39D77}"/>
                </a:ext>
              </a:extLst>
            </p:cNvPr>
            <p:cNvSpPr>
              <a:spLocks noEditPoints="1"/>
            </p:cNvSpPr>
            <p:nvPr/>
          </p:nvSpPr>
          <p:spPr bwMode="auto">
            <a:xfrm>
              <a:off x="895" y="3536"/>
              <a:ext cx="248" cy="106"/>
            </a:xfrm>
            <a:custGeom>
              <a:avLst/>
              <a:gdLst>
                <a:gd name="T0" fmla="*/ 0 w 248"/>
                <a:gd name="T1" fmla="*/ 0 h 106"/>
                <a:gd name="T2" fmla="*/ 248 w 248"/>
                <a:gd name="T3" fmla="*/ 0 h 106"/>
                <a:gd name="T4" fmla="*/ 248 w 248"/>
                <a:gd name="T5" fmla="*/ 106 h 106"/>
                <a:gd name="T6" fmla="*/ 0 w 248"/>
                <a:gd name="T7" fmla="*/ 106 h 106"/>
                <a:gd name="T8" fmla="*/ 0 w 248"/>
                <a:gd name="T9" fmla="*/ 0 h 106"/>
                <a:gd name="T10" fmla="*/ 0 w 248"/>
                <a:gd name="T11" fmla="*/ 0 h 106"/>
                <a:gd name="T12" fmla="*/ 246 w 248"/>
                <a:gd name="T13" fmla="*/ 0 h 106"/>
                <a:gd name="T14" fmla="*/ 246 w 248"/>
                <a:gd name="T15" fmla="*/ 106 h 106"/>
                <a:gd name="T16" fmla="*/ 0 w 248"/>
                <a:gd name="T17" fmla="*/ 106 h 106"/>
                <a:gd name="T18" fmla="*/ 0 w 248"/>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106">
                  <a:moveTo>
                    <a:pt x="0" y="0"/>
                  </a:moveTo>
                  <a:lnTo>
                    <a:pt x="248" y="0"/>
                  </a:lnTo>
                  <a:lnTo>
                    <a:pt x="248" y="106"/>
                  </a:lnTo>
                  <a:lnTo>
                    <a:pt x="0" y="106"/>
                  </a:lnTo>
                  <a:lnTo>
                    <a:pt x="0" y="0"/>
                  </a:lnTo>
                  <a:close/>
                  <a:moveTo>
                    <a:pt x="0" y="0"/>
                  </a:moveTo>
                  <a:lnTo>
                    <a:pt x="246" y="0"/>
                  </a:lnTo>
                  <a:lnTo>
                    <a:pt x="246" y="106"/>
                  </a:lnTo>
                  <a:lnTo>
                    <a:pt x="0" y="106"/>
                  </a:lnTo>
                  <a:lnTo>
                    <a:pt x="0" y="0"/>
                  </a:lnTo>
                  <a:close/>
                </a:path>
              </a:pathLst>
            </a:custGeom>
            <a:solidFill>
              <a:srgbClr val="0F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8" name="Freeform 1144">
              <a:extLst>
                <a:ext uri="{FF2B5EF4-FFF2-40B4-BE49-F238E27FC236}">
                  <a16:creationId xmlns:a16="http://schemas.microsoft.com/office/drawing/2014/main" id="{BB103F84-F10F-4547-A5B7-367ECBBDC616}"/>
                </a:ext>
              </a:extLst>
            </p:cNvPr>
            <p:cNvSpPr>
              <a:spLocks noEditPoints="1"/>
            </p:cNvSpPr>
            <p:nvPr/>
          </p:nvSpPr>
          <p:spPr bwMode="auto">
            <a:xfrm>
              <a:off x="895" y="3536"/>
              <a:ext cx="246" cy="106"/>
            </a:xfrm>
            <a:custGeom>
              <a:avLst/>
              <a:gdLst>
                <a:gd name="T0" fmla="*/ 0 w 246"/>
                <a:gd name="T1" fmla="*/ 0 h 106"/>
                <a:gd name="T2" fmla="*/ 246 w 246"/>
                <a:gd name="T3" fmla="*/ 0 h 106"/>
                <a:gd name="T4" fmla="*/ 246 w 246"/>
                <a:gd name="T5" fmla="*/ 106 h 106"/>
                <a:gd name="T6" fmla="*/ 0 w 246"/>
                <a:gd name="T7" fmla="*/ 106 h 106"/>
                <a:gd name="T8" fmla="*/ 0 w 246"/>
                <a:gd name="T9" fmla="*/ 0 h 106"/>
                <a:gd name="T10" fmla="*/ 0 w 246"/>
                <a:gd name="T11" fmla="*/ 0 h 106"/>
                <a:gd name="T12" fmla="*/ 244 w 246"/>
                <a:gd name="T13" fmla="*/ 0 h 106"/>
                <a:gd name="T14" fmla="*/ 244 w 246"/>
                <a:gd name="T15" fmla="*/ 105 h 106"/>
                <a:gd name="T16" fmla="*/ 0 w 246"/>
                <a:gd name="T17" fmla="*/ 105 h 106"/>
                <a:gd name="T18" fmla="*/ 0 w 246"/>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106">
                  <a:moveTo>
                    <a:pt x="0" y="0"/>
                  </a:moveTo>
                  <a:lnTo>
                    <a:pt x="246" y="0"/>
                  </a:lnTo>
                  <a:lnTo>
                    <a:pt x="246" y="106"/>
                  </a:lnTo>
                  <a:lnTo>
                    <a:pt x="0" y="106"/>
                  </a:lnTo>
                  <a:lnTo>
                    <a:pt x="0" y="0"/>
                  </a:lnTo>
                  <a:close/>
                  <a:moveTo>
                    <a:pt x="0" y="0"/>
                  </a:moveTo>
                  <a:lnTo>
                    <a:pt x="244" y="0"/>
                  </a:lnTo>
                  <a:lnTo>
                    <a:pt x="244" y="105"/>
                  </a:lnTo>
                  <a:lnTo>
                    <a:pt x="0" y="105"/>
                  </a:lnTo>
                  <a:lnTo>
                    <a:pt x="0" y="0"/>
                  </a:lnTo>
                  <a:close/>
                </a:path>
              </a:pathLst>
            </a:custGeom>
            <a:solidFill>
              <a:srgbClr val="111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9" name="Freeform 1145">
              <a:extLst>
                <a:ext uri="{FF2B5EF4-FFF2-40B4-BE49-F238E27FC236}">
                  <a16:creationId xmlns:a16="http://schemas.microsoft.com/office/drawing/2014/main" id="{43E58361-1DC2-D747-9BED-F24BF6F58A16}"/>
                </a:ext>
              </a:extLst>
            </p:cNvPr>
            <p:cNvSpPr>
              <a:spLocks noEditPoints="1"/>
            </p:cNvSpPr>
            <p:nvPr/>
          </p:nvSpPr>
          <p:spPr bwMode="auto">
            <a:xfrm>
              <a:off x="895" y="3536"/>
              <a:ext cx="244" cy="105"/>
            </a:xfrm>
            <a:custGeom>
              <a:avLst/>
              <a:gdLst>
                <a:gd name="T0" fmla="*/ 0 w 244"/>
                <a:gd name="T1" fmla="*/ 0 h 105"/>
                <a:gd name="T2" fmla="*/ 244 w 244"/>
                <a:gd name="T3" fmla="*/ 0 h 105"/>
                <a:gd name="T4" fmla="*/ 244 w 244"/>
                <a:gd name="T5" fmla="*/ 105 h 105"/>
                <a:gd name="T6" fmla="*/ 0 w 244"/>
                <a:gd name="T7" fmla="*/ 105 h 105"/>
                <a:gd name="T8" fmla="*/ 0 w 244"/>
                <a:gd name="T9" fmla="*/ 0 h 105"/>
                <a:gd name="T10" fmla="*/ 0 w 244"/>
                <a:gd name="T11" fmla="*/ 0 h 105"/>
                <a:gd name="T12" fmla="*/ 243 w 244"/>
                <a:gd name="T13" fmla="*/ 0 h 105"/>
                <a:gd name="T14" fmla="*/ 243 w 244"/>
                <a:gd name="T15" fmla="*/ 105 h 105"/>
                <a:gd name="T16" fmla="*/ 0 w 244"/>
                <a:gd name="T17" fmla="*/ 105 h 105"/>
                <a:gd name="T18" fmla="*/ 0 w 24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05">
                  <a:moveTo>
                    <a:pt x="0" y="0"/>
                  </a:moveTo>
                  <a:lnTo>
                    <a:pt x="244" y="0"/>
                  </a:lnTo>
                  <a:lnTo>
                    <a:pt x="244" y="105"/>
                  </a:lnTo>
                  <a:lnTo>
                    <a:pt x="0" y="105"/>
                  </a:lnTo>
                  <a:lnTo>
                    <a:pt x="0" y="0"/>
                  </a:lnTo>
                  <a:close/>
                  <a:moveTo>
                    <a:pt x="0" y="0"/>
                  </a:moveTo>
                  <a:lnTo>
                    <a:pt x="243" y="0"/>
                  </a:lnTo>
                  <a:lnTo>
                    <a:pt x="243" y="105"/>
                  </a:lnTo>
                  <a:lnTo>
                    <a:pt x="0" y="105"/>
                  </a:lnTo>
                  <a:lnTo>
                    <a:pt x="0" y="0"/>
                  </a:lnTo>
                  <a:close/>
                </a:path>
              </a:pathLst>
            </a:custGeom>
            <a:solidFill>
              <a:srgbClr val="131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0" name="Freeform 1146">
              <a:extLst>
                <a:ext uri="{FF2B5EF4-FFF2-40B4-BE49-F238E27FC236}">
                  <a16:creationId xmlns:a16="http://schemas.microsoft.com/office/drawing/2014/main" id="{082C5C5C-F76E-BE49-93EC-CE4E34D8B2F3}"/>
                </a:ext>
              </a:extLst>
            </p:cNvPr>
            <p:cNvSpPr>
              <a:spLocks noEditPoints="1"/>
            </p:cNvSpPr>
            <p:nvPr/>
          </p:nvSpPr>
          <p:spPr bwMode="auto">
            <a:xfrm>
              <a:off x="895" y="3536"/>
              <a:ext cx="243" cy="105"/>
            </a:xfrm>
            <a:custGeom>
              <a:avLst/>
              <a:gdLst>
                <a:gd name="T0" fmla="*/ 0 w 243"/>
                <a:gd name="T1" fmla="*/ 0 h 105"/>
                <a:gd name="T2" fmla="*/ 243 w 243"/>
                <a:gd name="T3" fmla="*/ 0 h 105"/>
                <a:gd name="T4" fmla="*/ 243 w 243"/>
                <a:gd name="T5" fmla="*/ 105 h 105"/>
                <a:gd name="T6" fmla="*/ 0 w 243"/>
                <a:gd name="T7" fmla="*/ 105 h 105"/>
                <a:gd name="T8" fmla="*/ 0 w 243"/>
                <a:gd name="T9" fmla="*/ 0 h 105"/>
                <a:gd name="T10" fmla="*/ 0 w 243"/>
                <a:gd name="T11" fmla="*/ 0 h 105"/>
                <a:gd name="T12" fmla="*/ 241 w 243"/>
                <a:gd name="T13" fmla="*/ 0 h 105"/>
                <a:gd name="T14" fmla="*/ 241 w 243"/>
                <a:gd name="T15" fmla="*/ 104 h 105"/>
                <a:gd name="T16" fmla="*/ 0 w 243"/>
                <a:gd name="T17" fmla="*/ 104 h 105"/>
                <a:gd name="T18" fmla="*/ 0 w 243"/>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105">
                  <a:moveTo>
                    <a:pt x="0" y="0"/>
                  </a:moveTo>
                  <a:lnTo>
                    <a:pt x="243" y="0"/>
                  </a:lnTo>
                  <a:lnTo>
                    <a:pt x="243" y="105"/>
                  </a:lnTo>
                  <a:lnTo>
                    <a:pt x="0" y="105"/>
                  </a:lnTo>
                  <a:lnTo>
                    <a:pt x="0" y="0"/>
                  </a:lnTo>
                  <a:close/>
                  <a:moveTo>
                    <a:pt x="0" y="0"/>
                  </a:moveTo>
                  <a:lnTo>
                    <a:pt x="241" y="0"/>
                  </a:lnTo>
                  <a:lnTo>
                    <a:pt x="241" y="104"/>
                  </a:lnTo>
                  <a:lnTo>
                    <a:pt x="0" y="104"/>
                  </a:lnTo>
                  <a:lnTo>
                    <a:pt x="0" y="0"/>
                  </a:lnTo>
                  <a:close/>
                </a:path>
              </a:pathLst>
            </a:custGeom>
            <a:solidFill>
              <a:srgbClr val="151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1" name="Freeform 1147">
              <a:extLst>
                <a:ext uri="{FF2B5EF4-FFF2-40B4-BE49-F238E27FC236}">
                  <a16:creationId xmlns:a16="http://schemas.microsoft.com/office/drawing/2014/main" id="{45D65E1B-4405-4548-A439-4A847380EDF8}"/>
                </a:ext>
              </a:extLst>
            </p:cNvPr>
            <p:cNvSpPr>
              <a:spLocks noEditPoints="1"/>
            </p:cNvSpPr>
            <p:nvPr/>
          </p:nvSpPr>
          <p:spPr bwMode="auto">
            <a:xfrm>
              <a:off x="895" y="3536"/>
              <a:ext cx="241" cy="104"/>
            </a:xfrm>
            <a:custGeom>
              <a:avLst/>
              <a:gdLst>
                <a:gd name="T0" fmla="*/ 0 w 241"/>
                <a:gd name="T1" fmla="*/ 0 h 104"/>
                <a:gd name="T2" fmla="*/ 241 w 241"/>
                <a:gd name="T3" fmla="*/ 0 h 104"/>
                <a:gd name="T4" fmla="*/ 241 w 241"/>
                <a:gd name="T5" fmla="*/ 104 h 104"/>
                <a:gd name="T6" fmla="*/ 0 w 241"/>
                <a:gd name="T7" fmla="*/ 104 h 104"/>
                <a:gd name="T8" fmla="*/ 0 w 241"/>
                <a:gd name="T9" fmla="*/ 0 h 104"/>
                <a:gd name="T10" fmla="*/ 0 w 241"/>
                <a:gd name="T11" fmla="*/ 0 h 104"/>
                <a:gd name="T12" fmla="*/ 239 w 241"/>
                <a:gd name="T13" fmla="*/ 0 h 104"/>
                <a:gd name="T14" fmla="*/ 239 w 241"/>
                <a:gd name="T15" fmla="*/ 103 h 104"/>
                <a:gd name="T16" fmla="*/ 0 w 241"/>
                <a:gd name="T17" fmla="*/ 103 h 104"/>
                <a:gd name="T18" fmla="*/ 0 w 241"/>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104">
                  <a:moveTo>
                    <a:pt x="0" y="0"/>
                  </a:moveTo>
                  <a:lnTo>
                    <a:pt x="241" y="0"/>
                  </a:lnTo>
                  <a:lnTo>
                    <a:pt x="241" y="104"/>
                  </a:lnTo>
                  <a:lnTo>
                    <a:pt x="0" y="104"/>
                  </a:lnTo>
                  <a:lnTo>
                    <a:pt x="0" y="0"/>
                  </a:lnTo>
                  <a:close/>
                  <a:moveTo>
                    <a:pt x="0" y="0"/>
                  </a:moveTo>
                  <a:lnTo>
                    <a:pt x="239" y="0"/>
                  </a:lnTo>
                  <a:lnTo>
                    <a:pt x="239" y="103"/>
                  </a:lnTo>
                  <a:lnTo>
                    <a:pt x="0" y="103"/>
                  </a:lnTo>
                  <a:lnTo>
                    <a:pt x="0" y="0"/>
                  </a:lnTo>
                  <a:close/>
                </a:path>
              </a:pathLst>
            </a:custGeom>
            <a:solidFill>
              <a:srgbClr val="17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2" name="Freeform 1148">
              <a:extLst>
                <a:ext uri="{FF2B5EF4-FFF2-40B4-BE49-F238E27FC236}">
                  <a16:creationId xmlns:a16="http://schemas.microsoft.com/office/drawing/2014/main" id="{48C739C0-469F-3A46-A115-AF69CB71823A}"/>
                </a:ext>
              </a:extLst>
            </p:cNvPr>
            <p:cNvSpPr>
              <a:spLocks noEditPoints="1"/>
            </p:cNvSpPr>
            <p:nvPr/>
          </p:nvSpPr>
          <p:spPr bwMode="auto">
            <a:xfrm>
              <a:off x="895" y="3536"/>
              <a:ext cx="239" cy="103"/>
            </a:xfrm>
            <a:custGeom>
              <a:avLst/>
              <a:gdLst>
                <a:gd name="T0" fmla="*/ 0 w 239"/>
                <a:gd name="T1" fmla="*/ 0 h 103"/>
                <a:gd name="T2" fmla="*/ 239 w 239"/>
                <a:gd name="T3" fmla="*/ 0 h 103"/>
                <a:gd name="T4" fmla="*/ 239 w 239"/>
                <a:gd name="T5" fmla="*/ 103 h 103"/>
                <a:gd name="T6" fmla="*/ 0 w 239"/>
                <a:gd name="T7" fmla="*/ 103 h 103"/>
                <a:gd name="T8" fmla="*/ 0 w 239"/>
                <a:gd name="T9" fmla="*/ 0 h 103"/>
                <a:gd name="T10" fmla="*/ 0 w 239"/>
                <a:gd name="T11" fmla="*/ 0 h 103"/>
                <a:gd name="T12" fmla="*/ 237 w 239"/>
                <a:gd name="T13" fmla="*/ 0 h 103"/>
                <a:gd name="T14" fmla="*/ 237 w 239"/>
                <a:gd name="T15" fmla="*/ 102 h 103"/>
                <a:gd name="T16" fmla="*/ 0 w 239"/>
                <a:gd name="T17" fmla="*/ 102 h 103"/>
                <a:gd name="T18" fmla="*/ 0 w 239"/>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103">
                  <a:moveTo>
                    <a:pt x="0" y="0"/>
                  </a:moveTo>
                  <a:lnTo>
                    <a:pt x="239" y="0"/>
                  </a:lnTo>
                  <a:lnTo>
                    <a:pt x="239" y="103"/>
                  </a:lnTo>
                  <a:lnTo>
                    <a:pt x="0" y="103"/>
                  </a:lnTo>
                  <a:lnTo>
                    <a:pt x="0" y="0"/>
                  </a:lnTo>
                  <a:close/>
                  <a:moveTo>
                    <a:pt x="0" y="0"/>
                  </a:moveTo>
                  <a:lnTo>
                    <a:pt x="237" y="0"/>
                  </a:lnTo>
                  <a:lnTo>
                    <a:pt x="237" y="102"/>
                  </a:lnTo>
                  <a:lnTo>
                    <a:pt x="0" y="102"/>
                  </a:lnTo>
                  <a:lnTo>
                    <a:pt x="0" y="0"/>
                  </a:lnTo>
                  <a:close/>
                </a:path>
              </a:pathLst>
            </a:custGeom>
            <a:solidFill>
              <a:srgbClr val="19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3" name="Freeform 1149">
              <a:extLst>
                <a:ext uri="{FF2B5EF4-FFF2-40B4-BE49-F238E27FC236}">
                  <a16:creationId xmlns:a16="http://schemas.microsoft.com/office/drawing/2014/main" id="{ACF488F3-03B0-0047-A210-BDD314E8BEA4}"/>
                </a:ext>
              </a:extLst>
            </p:cNvPr>
            <p:cNvSpPr>
              <a:spLocks noEditPoints="1"/>
            </p:cNvSpPr>
            <p:nvPr/>
          </p:nvSpPr>
          <p:spPr bwMode="auto">
            <a:xfrm>
              <a:off x="895" y="3536"/>
              <a:ext cx="237" cy="102"/>
            </a:xfrm>
            <a:custGeom>
              <a:avLst/>
              <a:gdLst>
                <a:gd name="T0" fmla="*/ 0 w 237"/>
                <a:gd name="T1" fmla="*/ 0 h 102"/>
                <a:gd name="T2" fmla="*/ 237 w 237"/>
                <a:gd name="T3" fmla="*/ 0 h 102"/>
                <a:gd name="T4" fmla="*/ 237 w 237"/>
                <a:gd name="T5" fmla="*/ 102 h 102"/>
                <a:gd name="T6" fmla="*/ 0 w 237"/>
                <a:gd name="T7" fmla="*/ 102 h 102"/>
                <a:gd name="T8" fmla="*/ 0 w 237"/>
                <a:gd name="T9" fmla="*/ 0 h 102"/>
                <a:gd name="T10" fmla="*/ 0 w 237"/>
                <a:gd name="T11" fmla="*/ 0 h 102"/>
                <a:gd name="T12" fmla="*/ 235 w 237"/>
                <a:gd name="T13" fmla="*/ 0 h 102"/>
                <a:gd name="T14" fmla="*/ 235 w 237"/>
                <a:gd name="T15" fmla="*/ 101 h 102"/>
                <a:gd name="T16" fmla="*/ 0 w 237"/>
                <a:gd name="T17" fmla="*/ 101 h 102"/>
                <a:gd name="T18" fmla="*/ 0 w 237"/>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 h="102">
                  <a:moveTo>
                    <a:pt x="0" y="0"/>
                  </a:moveTo>
                  <a:lnTo>
                    <a:pt x="237" y="0"/>
                  </a:lnTo>
                  <a:lnTo>
                    <a:pt x="237" y="102"/>
                  </a:lnTo>
                  <a:lnTo>
                    <a:pt x="0" y="102"/>
                  </a:lnTo>
                  <a:lnTo>
                    <a:pt x="0" y="0"/>
                  </a:lnTo>
                  <a:close/>
                  <a:moveTo>
                    <a:pt x="0" y="0"/>
                  </a:moveTo>
                  <a:lnTo>
                    <a:pt x="235" y="0"/>
                  </a:lnTo>
                  <a:lnTo>
                    <a:pt x="235" y="101"/>
                  </a:lnTo>
                  <a:lnTo>
                    <a:pt x="0" y="101"/>
                  </a:lnTo>
                  <a:lnTo>
                    <a:pt x="0" y="0"/>
                  </a:lnTo>
                  <a:close/>
                </a:path>
              </a:pathLst>
            </a:custGeom>
            <a:solidFill>
              <a:srgbClr val="1B1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4" name="Freeform 1150">
              <a:extLst>
                <a:ext uri="{FF2B5EF4-FFF2-40B4-BE49-F238E27FC236}">
                  <a16:creationId xmlns:a16="http://schemas.microsoft.com/office/drawing/2014/main" id="{AF3D0FB3-737A-314B-AAA0-D075C24BEFA1}"/>
                </a:ext>
              </a:extLst>
            </p:cNvPr>
            <p:cNvSpPr>
              <a:spLocks noEditPoints="1"/>
            </p:cNvSpPr>
            <p:nvPr/>
          </p:nvSpPr>
          <p:spPr bwMode="auto">
            <a:xfrm>
              <a:off x="895" y="3536"/>
              <a:ext cx="235" cy="101"/>
            </a:xfrm>
            <a:custGeom>
              <a:avLst/>
              <a:gdLst>
                <a:gd name="T0" fmla="*/ 0 w 235"/>
                <a:gd name="T1" fmla="*/ 0 h 101"/>
                <a:gd name="T2" fmla="*/ 235 w 235"/>
                <a:gd name="T3" fmla="*/ 0 h 101"/>
                <a:gd name="T4" fmla="*/ 235 w 235"/>
                <a:gd name="T5" fmla="*/ 101 h 101"/>
                <a:gd name="T6" fmla="*/ 0 w 235"/>
                <a:gd name="T7" fmla="*/ 101 h 101"/>
                <a:gd name="T8" fmla="*/ 0 w 235"/>
                <a:gd name="T9" fmla="*/ 0 h 101"/>
                <a:gd name="T10" fmla="*/ 0 w 235"/>
                <a:gd name="T11" fmla="*/ 0 h 101"/>
                <a:gd name="T12" fmla="*/ 234 w 235"/>
                <a:gd name="T13" fmla="*/ 0 h 101"/>
                <a:gd name="T14" fmla="*/ 234 w 235"/>
                <a:gd name="T15" fmla="*/ 100 h 101"/>
                <a:gd name="T16" fmla="*/ 0 w 235"/>
                <a:gd name="T17" fmla="*/ 100 h 101"/>
                <a:gd name="T18" fmla="*/ 0 w 235"/>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01">
                  <a:moveTo>
                    <a:pt x="0" y="0"/>
                  </a:moveTo>
                  <a:lnTo>
                    <a:pt x="235" y="0"/>
                  </a:lnTo>
                  <a:lnTo>
                    <a:pt x="235" y="101"/>
                  </a:lnTo>
                  <a:lnTo>
                    <a:pt x="0" y="101"/>
                  </a:lnTo>
                  <a:lnTo>
                    <a:pt x="0" y="0"/>
                  </a:lnTo>
                  <a:close/>
                  <a:moveTo>
                    <a:pt x="0" y="0"/>
                  </a:moveTo>
                  <a:lnTo>
                    <a:pt x="234" y="0"/>
                  </a:lnTo>
                  <a:lnTo>
                    <a:pt x="234" y="100"/>
                  </a:lnTo>
                  <a:lnTo>
                    <a:pt x="0" y="100"/>
                  </a:lnTo>
                  <a:lnTo>
                    <a:pt x="0" y="0"/>
                  </a:lnTo>
                  <a:close/>
                </a:path>
              </a:pathLst>
            </a:custGeom>
            <a:solidFill>
              <a:srgbClr val="1D1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5" name="Freeform 1151">
              <a:extLst>
                <a:ext uri="{FF2B5EF4-FFF2-40B4-BE49-F238E27FC236}">
                  <a16:creationId xmlns:a16="http://schemas.microsoft.com/office/drawing/2014/main" id="{E23441DD-0C03-844F-A6DD-47AFFDB52BB9}"/>
                </a:ext>
              </a:extLst>
            </p:cNvPr>
            <p:cNvSpPr>
              <a:spLocks noEditPoints="1"/>
            </p:cNvSpPr>
            <p:nvPr/>
          </p:nvSpPr>
          <p:spPr bwMode="auto">
            <a:xfrm>
              <a:off x="895" y="3536"/>
              <a:ext cx="234" cy="100"/>
            </a:xfrm>
            <a:custGeom>
              <a:avLst/>
              <a:gdLst>
                <a:gd name="T0" fmla="*/ 0 w 234"/>
                <a:gd name="T1" fmla="*/ 0 h 100"/>
                <a:gd name="T2" fmla="*/ 234 w 234"/>
                <a:gd name="T3" fmla="*/ 0 h 100"/>
                <a:gd name="T4" fmla="*/ 234 w 234"/>
                <a:gd name="T5" fmla="*/ 100 h 100"/>
                <a:gd name="T6" fmla="*/ 0 w 234"/>
                <a:gd name="T7" fmla="*/ 100 h 100"/>
                <a:gd name="T8" fmla="*/ 0 w 234"/>
                <a:gd name="T9" fmla="*/ 0 h 100"/>
                <a:gd name="T10" fmla="*/ 0 w 234"/>
                <a:gd name="T11" fmla="*/ 0 h 100"/>
                <a:gd name="T12" fmla="*/ 232 w 234"/>
                <a:gd name="T13" fmla="*/ 0 h 100"/>
                <a:gd name="T14" fmla="*/ 232 w 234"/>
                <a:gd name="T15" fmla="*/ 100 h 100"/>
                <a:gd name="T16" fmla="*/ 0 w 234"/>
                <a:gd name="T17" fmla="*/ 100 h 100"/>
                <a:gd name="T18" fmla="*/ 0 w 23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00">
                  <a:moveTo>
                    <a:pt x="0" y="0"/>
                  </a:moveTo>
                  <a:lnTo>
                    <a:pt x="234" y="0"/>
                  </a:lnTo>
                  <a:lnTo>
                    <a:pt x="234" y="100"/>
                  </a:lnTo>
                  <a:lnTo>
                    <a:pt x="0" y="100"/>
                  </a:lnTo>
                  <a:lnTo>
                    <a:pt x="0" y="0"/>
                  </a:lnTo>
                  <a:close/>
                  <a:moveTo>
                    <a:pt x="0" y="0"/>
                  </a:moveTo>
                  <a:lnTo>
                    <a:pt x="232" y="0"/>
                  </a:lnTo>
                  <a:lnTo>
                    <a:pt x="232" y="100"/>
                  </a:lnTo>
                  <a:lnTo>
                    <a:pt x="0" y="100"/>
                  </a:lnTo>
                  <a:lnTo>
                    <a:pt x="0" y="0"/>
                  </a:lnTo>
                  <a:close/>
                </a:path>
              </a:pathLst>
            </a:custGeom>
            <a:solidFill>
              <a:srgbClr val="1E1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6" name="Freeform 1152">
              <a:extLst>
                <a:ext uri="{FF2B5EF4-FFF2-40B4-BE49-F238E27FC236}">
                  <a16:creationId xmlns:a16="http://schemas.microsoft.com/office/drawing/2014/main" id="{93B540BE-1492-994F-98B3-DE8ABAE0985E}"/>
                </a:ext>
              </a:extLst>
            </p:cNvPr>
            <p:cNvSpPr>
              <a:spLocks noEditPoints="1"/>
            </p:cNvSpPr>
            <p:nvPr/>
          </p:nvSpPr>
          <p:spPr bwMode="auto">
            <a:xfrm>
              <a:off x="895" y="3536"/>
              <a:ext cx="232" cy="100"/>
            </a:xfrm>
            <a:custGeom>
              <a:avLst/>
              <a:gdLst>
                <a:gd name="T0" fmla="*/ 0 w 232"/>
                <a:gd name="T1" fmla="*/ 0 h 100"/>
                <a:gd name="T2" fmla="*/ 232 w 232"/>
                <a:gd name="T3" fmla="*/ 0 h 100"/>
                <a:gd name="T4" fmla="*/ 232 w 232"/>
                <a:gd name="T5" fmla="*/ 100 h 100"/>
                <a:gd name="T6" fmla="*/ 0 w 232"/>
                <a:gd name="T7" fmla="*/ 100 h 100"/>
                <a:gd name="T8" fmla="*/ 0 w 232"/>
                <a:gd name="T9" fmla="*/ 0 h 100"/>
                <a:gd name="T10" fmla="*/ 0 w 232"/>
                <a:gd name="T11" fmla="*/ 0 h 100"/>
                <a:gd name="T12" fmla="*/ 230 w 232"/>
                <a:gd name="T13" fmla="*/ 0 h 100"/>
                <a:gd name="T14" fmla="*/ 230 w 232"/>
                <a:gd name="T15" fmla="*/ 100 h 100"/>
                <a:gd name="T16" fmla="*/ 0 w 232"/>
                <a:gd name="T17" fmla="*/ 100 h 100"/>
                <a:gd name="T18" fmla="*/ 0 w 232"/>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00">
                  <a:moveTo>
                    <a:pt x="0" y="0"/>
                  </a:moveTo>
                  <a:lnTo>
                    <a:pt x="232" y="0"/>
                  </a:lnTo>
                  <a:lnTo>
                    <a:pt x="232" y="100"/>
                  </a:lnTo>
                  <a:lnTo>
                    <a:pt x="0" y="100"/>
                  </a:lnTo>
                  <a:lnTo>
                    <a:pt x="0" y="0"/>
                  </a:lnTo>
                  <a:close/>
                  <a:moveTo>
                    <a:pt x="0" y="0"/>
                  </a:moveTo>
                  <a:lnTo>
                    <a:pt x="230" y="0"/>
                  </a:lnTo>
                  <a:lnTo>
                    <a:pt x="230" y="100"/>
                  </a:lnTo>
                  <a:lnTo>
                    <a:pt x="0" y="100"/>
                  </a:lnTo>
                  <a:lnTo>
                    <a:pt x="0" y="0"/>
                  </a:lnTo>
                  <a:close/>
                </a:path>
              </a:pathLst>
            </a:custGeom>
            <a:solidFill>
              <a:srgbClr val="202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7" name="Freeform 1153">
              <a:extLst>
                <a:ext uri="{FF2B5EF4-FFF2-40B4-BE49-F238E27FC236}">
                  <a16:creationId xmlns:a16="http://schemas.microsoft.com/office/drawing/2014/main" id="{1EBBFCBA-2FA6-E444-B6CE-E67E002BC516}"/>
                </a:ext>
              </a:extLst>
            </p:cNvPr>
            <p:cNvSpPr>
              <a:spLocks noEditPoints="1"/>
            </p:cNvSpPr>
            <p:nvPr/>
          </p:nvSpPr>
          <p:spPr bwMode="auto">
            <a:xfrm>
              <a:off x="895" y="3536"/>
              <a:ext cx="230" cy="100"/>
            </a:xfrm>
            <a:custGeom>
              <a:avLst/>
              <a:gdLst>
                <a:gd name="T0" fmla="*/ 0 w 230"/>
                <a:gd name="T1" fmla="*/ 0 h 100"/>
                <a:gd name="T2" fmla="*/ 230 w 230"/>
                <a:gd name="T3" fmla="*/ 0 h 100"/>
                <a:gd name="T4" fmla="*/ 230 w 230"/>
                <a:gd name="T5" fmla="*/ 100 h 100"/>
                <a:gd name="T6" fmla="*/ 0 w 230"/>
                <a:gd name="T7" fmla="*/ 100 h 100"/>
                <a:gd name="T8" fmla="*/ 0 w 230"/>
                <a:gd name="T9" fmla="*/ 0 h 100"/>
                <a:gd name="T10" fmla="*/ 0 w 230"/>
                <a:gd name="T11" fmla="*/ 0 h 100"/>
                <a:gd name="T12" fmla="*/ 228 w 230"/>
                <a:gd name="T13" fmla="*/ 0 h 100"/>
                <a:gd name="T14" fmla="*/ 228 w 230"/>
                <a:gd name="T15" fmla="*/ 99 h 100"/>
                <a:gd name="T16" fmla="*/ 0 w 230"/>
                <a:gd name="T17" fmla="*/ 99 h 100"/>
                <a:gd name="T18" fmla="*/ 0 w 23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00">
                  <a:moveTo>
                    <a:pt x="0" y="0"/>
                  </a:moveTo>
                  <a:lnTo>
                    <a:pt x="230" y="0"/>
                  </a:lnTo>
                  <a:lnTo>
                    <a:pt x="230" y="100"/>
                  </a:lnTo>
                  <a:lnTo>
                    <a:pt x="0" y="100"/>
                  </a:lnTo>
                  <a:lnTo>
                    <a:pt x="0" y="0"/>
                  </a:lnTo>
                  <a:close/>
                  <a:moveTo>
                    <a:pt x="0" y="0"/>
                  </a:moveTo>
                  <a:lnTo>
                    <a:pt x="228" y="0"/>
                  </a:lnTo>
                  <a:lnTo>
                    <a:pt x="228" y="99"/>
                  </a:lnTo>
                  <a:lnTo>
                    <a:pt x="0" y="99"/>
                  </a:lnTo>
                  <a:lnTo>
                    <a:pt x="0" y="0"/>
                  </a:lnTo>
                  <a:close/>
                </a:path>
              </a:pathLst>
            </a:custGeom>
            <a:solidFill>
              <a:srgbClr val="222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8" name="Freeform 1154">
              <a:extLst>
                <a:ext uri="{FF2B5EF4-FFF2-40B4-BE49-F238E27FC236}">
                  <a16:creationId xmlns:a16="http://schemas.microsoft.com/office/drawing/2014/main" id="{63674F60-002A-3C4D-B89A-1AD3C8753976}"/>
                </a:ext>
              </a:extLst>
            </p:cNvPr>
            <p:cNvSpPr>
              <a:spLocks noEditPoints="1"/>
            </p:cNvSpPr>
            <p:nvPr/>
          </p:nvSpPr>
          <p:spPr bwMode="auto">
            <a:xfrm>
              <a:off x="895" y="3536"/>
              <a:ext cx="228" cy="99"/>
            </a:xfrm>
            <a:custGeom>
              <a:avLst/>
              <a:gdLst>
                <a:gd name="T0" fmla="*/ 0 w 228"/>
                <a:gd name="T1" fmla="*/ 0 h 99"/>
                <a:gd name="T2" fmla="*/ 228 w 228"/>
                <a:gd name="T3" fmla="*/ 0 h 99"/>
                <a:gd name="T4" fmla="*/ 228 w 228"/>
                <a:gd name="T5" fmla="*/ 99 h 99"/>
                <a:gd name="T6" fmla="*/ 0 w 228"/>
                <a:gd name="T7" fmla="*/ 99 h 99"/>
                <a:gd name="T8" fmla="*/ 0 w 228"/>
                <a:gd name="T9" fmla="*/ 0 h 99"/>
                <a:gd name="T10" fmla="*/ 0 w 228"/>
                <a:gd name="T11" fmla="*/ 0 h 99"/>
                <a:gd name="T12" fmla="*/ 227 w 228"/>
                <a:gd name="T13" fmla="*/ 0 h 99"/>
                <a:gd name="T14" fmla="*/ 227 w 228"/>
                <a:gd name="T15" fmla="*/ 98 h 99"/>
                <a:gd name="T16" fmla="*/ 0 w 228"/>
                <a:gd name="T17" fmla="*/ 98 h 99"/>
                <a:gd name="T18" fmla="*/ 0 w 228"/>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99">
                  <a:moveTo>
                    <a:pt x="0" y="0"/>
                  </a:moveTo>
                  <a:lnTo>
                    <a:pt x="228" y="0"/>
                  </a:lnTo>
                  <a:lnTo>
                    <a:pt x="228" y="99"/>
                  </a:lnTo>
                  <a:lnTo>
                    <a:pt x="0" y="99"/>
                  </a:lnTo>
                  <a:lnTo>
                    <a:pt x="0" y="0"/>
                  </a:lnTo>
                  <a:close/>
                  <a:moveTo>
                    <a:pt x="0" y="0"/>
                  </a:moveTo>
                  <a:lnTo>
                    <a:pt x="227" y="0"/>
                  </a:lnTo>
                  <a:lnTo>
                    <a:pt x="227" y="98"/>
                  </a:lnTo>
                  <a:lnTo>
                    <a:pt x="0" y="98"/>
                  </a:lnTo>
                  <a:lnTo>
                    <a:pt x="0" y="0"/>
                  </a:lnTo>
                  <a:close/>
                </a:path>
              </a:pathLst>
            </a:custGeom>
            <a:solidFill>
              <a:srgbClr val="242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9" name="Freeform 1155">
              <a:extLst>
                <a:ext uri="{FF2B5EF4-FFF2-40B4-BE49-F238E27FC236}">
                  <a16:creationId xmlns:a16="http://schemas.microsoft.com/office/drawing/2014/main" id="{DD3F1584-A9E3-A94F-A6C3-AE6177765E23}"/>
                </a:ext>
              </a:extLst>
            </p:cNvPr>
            <p:cNvSpPr>
              <a:spLocks noEditPoints="1"/>
            </p:cNvSpPr>
            <p:nvPr/>
          </p:nvSpPr>
          <p:spPr bwMode="auto">
            <a:xfrm>
              <a:off x="895" y="3536"/>
              <a:ext cx="227" cy="98"/>
            </a:xfrm>
            <a:custGeom>
              <a:avLst/>
              <a:gdLst>
                <a:gd name="T0" fmla="*/ 0 w 227"/>
                <a:gd name="T1" fmla="*/ 0 h 98"/>
                <a:gd name="T2" fmla="*/ 227 w 227"/>
                <a:gd name="T3" fmla="*/ 0 h 98"/>
                <a:gd name="T4" fmla="*/ 227 w 227"/>
                <a:gd name="T5" fmla="*/ 98 h 98"/>
                <a:gd name="T6" fmla="*/ 0 w 227"/>
                <a:gd name="T7" fmla="*/ 98 h 98"/>
                <a:gd name="T8" fmla="*/ 0 w 227"/>
                <a:gd name="T9" fmla="*/ 0 h 98"/>
                <a:gd name="T10" fmla="*/ 0 w 227"/>
                <a:gd name="T11" fmla="*/ 0 h 98"/>
                <a:gd name="T12" fmla="*/ 225 w 227"/>
                <a:gd name="T13" fmla="*/ 0 h 98"/>
                <a:gd name="T14" fmla="*/ 225 w 227"/>
                <a:gd name="T15" fmla="*/ 97 h 98"/>
                <a:gd name="T16" fmla="*/ 0 w 227"/>
                <a:gd name="T17" fmla="*/ 97 h 98"/>
                <a:gd name="T18" fmla="*/ 0 w 22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98">
                  <a:moveTo>
                    <a:pt x="0" y="0"/>
                  </a:moveTo>
                  <a:lnTo>
                    <a:pt x="227" y="0"/>
                  </a:lnTo>
                  <a:lnTo>
                    <a:pt x="227" y="98"/>
                  </a:lnTo>
                  <a:lnTo>
                    <a:pt x="0" y="98"/>
                  </a:lnTo>
                  <a:lnTo>
                    <a:pt x="0" y="0"/>
                  </a:lnTo>
                  <a:close/>
                  <a:moveTo>
                    <a:pt x="0" y="0"/>
                  </a:moveTo>
                  <a:lnTo>
                    <a:pt x="225" y="0"/>
                  </a:lnTo>
                  <a:lnTo>
                    <a:pt x="225" y="97"/>
                  </a:lnTo>
                  <a:lnTo>
                    <a:pt x="0" y="97"/>
                  </a:lnTo>
                  <a:lnTo>
                    <a:pt x="0" y="0"/>
                  </a:lnTo>
                  <a:close/>
                </a:path>
              </a:pathLst>
            </a:custGeom>
            <a:solidFill>
              <a:srgbClr val="262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0" name="Freeform 1156">
              <a:extLst>
                <a:ext uri="{FF2B5EF4-FFF2-40B4-BE49-F238E27FC236}">
                  <a16:creationId xmlns:a16="http://schemas.microsoft.com/office/drawing/2014/main" id="{335E955F-E66C-ED40-AA5A-748648CBC5DC}"/>
                </a:ext>
              </a:extLst>
            </p:cNvPr>
            <p:cNvSpPr>
              <a:spLocks noEditPoints="1"/>
            </p:cNvSpPr>
            <p:nvPr/>
          </p:nvSpPr>
          <p:spPr bwMode="auto">
            <a:xfrm>
              <a:off x="895" y="3536"/>
              <a:ext cx="225" cy="97"/>
            </a:xfrm>
            <a:custGeom>
              <a:avLst/>
              <a:gdLst>
                <a:gd name="T0" fmla="*/ 0 w 225"/>
                <a:gd name="T1" fmla="*/ 0 h 97"/>
                <a:gd name="T2" fmla="*/ 225 w 225"/>
                <a:gd name="T3" fmla="*/ 0 h 97"/>
                <a:gd name="T4" fmla="*/ 225 w 225"/>
                <a:gd name="T5" fmla="*/ 97 h 97"/>
                <a:gd name="T6" fmla="*/ 0 w 225"/>
                <a:gd name="T7" fmla="*/ 97 h 97"/>
                <a:gd name="T8" fmla="*/ 0 w 225"/>
                <a:gd name="T9" fmla="*/ 0 h 97"/>
                <a:gd name="T10" fmla="*/ 0 w 225"/>
                <a:gd name="T11" fmla="*/ 0 h 97"/>
                <a:gd name="T12" fmla="*/ 223 w 225"/>
                <a:gd name="T13" fmla="*/ 0 h 97"/>
                <a:gd name="T14" fmla="*/ 223 w 225"/>
                <a:gd name="T15" fmla="*/ 96 h 97"/>
                <a:gd name="T16" fmla="*/ 0 w 225"/>
                <a:gd name="T17" fmla="*/ 96 h 97"/>
                <a:gd name="T18" fmla="*/ 0 w 22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97">
                  <a:moveTo>
                    <a:pt x="0" y="0"/>
                  </a:moveTo>
                  <a:lnTo>
                    <a:pt x="225" y="0"/>
                  </a:lnTo>
                  <a:lnTo>
                    <a:pt x="225" y="97"/>
                  </a:lnTo>
                  <a:lnTo>
                    <a:pt x="0" y="97"/>
                  </a:lnTo>
                  <a:lnTo>
                    <a:pt x="0" y="0"/>
                  </a:lnTo>
                  <a:close/>
                  <a:moveTo>
                    <a:pt x="0" y="0"/>
                  </a:moveTo>
                  <a:lnTo>
                    <a:pt x="223" y="0"/>
                  </a:lnTo>
                  <a:lnTo>
                    <a:pt x="223" y="96"/>
                  </a:lnTo>
                  <a:lnTo>
                    <a:pt x="0" y="96"/>
                  </a:lnTo>
                  <a:lnTo>
                    <a:pt x="0" y="0"/>
                  </a:lnTo>
                  <a:close/>
                </a:path>
              </a:pathLst>
            </a:custGeom>
            <a:solidFill>
              <a:srgbClr val="292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1" name="Freeform 1157">
              <a:extLst>
                <a:ext uri="{FF2B5EF4-FFF2-40B4-BE49-F238E27FC236}">
                  <a16:creationId xmlns:a16="http://schemas.microsoft.com/office/drawing/2014/main" id="{B40C8462-3BDA-1D4A-BE82-1D6CFF0A9AB1}"/>
                </a:ext>
              </a:extLst>
            </p:cNvPr>
            <p:cNvSpPr>
              <a:spLocks noEditPoints="1"/>
            </p:cNvSpPr>
            <p:nvPr/>
          </p:nvSpPr>
          <p:spPr bwMode="auto">
            <a:xfrm>
              <a:off x="895" y="3536"/>
              <a:ext cx="223" cy="96"/>
            </a:xfrm>
            <a:custGeom>
              <a:avLst/>
              <a:gdLst>
                <a:gd name="T0" fmla="*/ 0 w 223"/>
                <a:gd name="T1" fmla="*/ 0 h 96"/>
                <a:gd name="T2" fmla="*/ 223 w 223"/>
                <a:gd name="T3" fmla="*/ 0 h 96"/>
                <a:gd name="T4" fmla="*/ 223 w 223"/>
                <a:gd name="T5" fmla="*/ 96 h 96"/>
                <a:gd name="T6" fmla="*/ 0 w 223"/>
                <a:gd name="T7" fmla="*/ 96 h 96"/>
                <a:gd name="T8" fmla="*/ 0 w 223"/>
                <a:gd name="T9" fmla="*/ 0 h 96"/>
                <a:gd name="T10" fmla="*/ 0 w 223"/>
                <a:gd name="T11" fmla="*/ 0 h 96"/>
                <a:gd name="T12" fmla="*/ 221 w 223"/>
                <a:gd name="T13" fmla="*/ 0 h 96"/>
                <a:gd name="T14" fmla="*/ 221 w 223"/>
                <a:gd name="T15" fmla="*/ 95 h 96"/>
                <a:gd name="T16" fmla="*/ 0 w 223"/>
                <a:gd name="T17" fmla="*/ 95 h 96"/>
                <a:gd name="T18" fmla="*/ 0 w 223"/>
                <a:gd name="T1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96">
                  <a:moveTo>
                    <a:pt x="0" y="0"/>
                  </a:moveTo>
                  <a:lnTo>
                    <a:pt x="223" y="0"/>
                  </a:lnTo>
                  <a:lnTo>
                    <a:pt x="223" y="96"/>
                  </a:lnTo>
                  <a:lnTo>
                    <a:pt x="0" y="96"/>
                  </a:lnTo>
                  <a:lnTo>
                    <a:pt x="0" y="0"/>
                  </a:lnTo>
                  <a:close/>
                  <a:moveTo>
                    <a:pt x="0" y="0"/>
                  </a:moveTo>
                  <a:lnTo>
                    <a:pt x="221" y="0"/>
                  </a:lnTo>
                  <a:lnTo>
                    <a:pt x="221" y="95"/>
                  </a:lnTo>
                  <a:lnTo>
                    <a:pt x="0" y="95"/>
                  </a:lnTo>
                  <a:lnTo>
                    <a:pt x="0" y="0"/>
                  </a:lnTo>
                  <a:close/>
                </a:path>
              </a:pathLst>
            </a:custGeom>
            <a:solidFill>
              <a:srgbClr val="2B2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2" name="Freeform 1158">
              <a:extLst>
                <a:ext uri="{FF2B5EF4-FFF2-40B4-BE49-F238E27FC236}">
                  <a16:creationId xmlns:a16="http://schemas.microsoft.com/office/drawing/2014/main" id="{50ABA9CC-0065-C549-B2C1-C8401B927B8C}"/>
                </a:ext>
              </a:extLst>
            </p:cNvPr>
            <p:cNvSpPr>
              <a:spLocks noEditPoints="1"/>
            </p:cNvSpPr>
            <p:nvPr/>
          </p:nvSpPr>
          <p:spPr bwMode="auto">
            <a:xfrm>
              <a:off x="895" y="3536"/>
              <a:ext cx="221" cy="95"/>
            </a:xfrm>
            <a:custGeom>
              <a:avLst/>
              <a:gdLst>
                <a:gd name="T0" fmla="*/ 0 w 221"/>
                <a:gd name="T1" fmla="*/ 0 h 95"/>
                <a:gd name="T2" fmla="*/ 221 w 221"/>
                <a:gd name="T3" fmla="*/ 0 h 95"/>
                <a:gd name="T4" fmla="*/ 221 w 221"/>
                <a:gd name="T5" fmla="*/ 95 h 95"/>
                <a:gd name="T6" fmla="*/ 0 w 221"/>
                <a:gd name="T7" fmla="*/ 95 h 95"/>
                <a:gd name="T8" fmla="*/ 0 w 221"/>
                <a:gd name="T9" fmla="*/ 0 h 95"/>
                <a:gd name="T10" fmla="*/ 0 w 221"/>
                <a:gd name="T11" fmla="*/ 0 h 95"/>
                <a:gd name="T12" fmla="*/ 220 w 221"/>
                <a:gd name="T13" fmla="*/ 0 h 95"/>
                <a:gd name="T14" fmla="*/ 220 w 221"/>
                <a:gd name="T15" fmla="*/ 94 h 95"/>
                <a:gd name="T16" fmla="*/ 0 w 221"/>
                <a:gd name="T17" fmla="*/ 94 h 95"/>
                <a:gd name="T18" fmla="*/ 0 w 221"/>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95">
                  <a:moveTo>
                    <a:pt x="0" y="0"/>
                  </a:moveTo>
                  <a:lnTo>
                    <a:pt x="221" y="0"/>
                  </a:lnTo>
                  <a:lnTo>
                    <a:pt x="221" y="95"/>
                  </a:lnTo>
                  <a:lnTo>
                    <a:pt x="0" y="95"/>
                  </a:lnTo>
                  <a:lnTo>
                    <a:pt x="0" y="0"/>
                  </a:lnTo>
                  <a:close/>
                  <a:moveTo>
                    <a:pt x="0" y="0"/>
                  </a:moveTo>
                  <a:lnTo>
                    <a:pt x="220" y="0"/>
                  </a:lnTo>
                  <a:lnTo>
                    <a:pt x="220" y="94"/>
                  </a:lnTo>
                  <a:lnTo>
                    <a:pt x="0" y="94"/>
                  </a:lnTo>
                  <a:lnTo>
                    <a:pt x="0" y="0"/>
                  </a:lnTo>
                  <a:close/>
                </a:path>
              </a:pathLst>
            </a:custGeom>
            <a:solidFill>
              <a:srgbClr val="2D2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3" name="Freeform 1159">
              <a:extLst>
                <a:ext uri="{FF2B5EF4-FFF2-40B4-BE49-F238E27FC236}">
                  <a16:creationId xmlns:a16="http://schemas.microsoft.com/office/drawing/2014/main" id="{5D02314C-7DBE-9344-A2E2-553DDE00460E}"/>
                </a:ext>
              </a:extLst>
            </p:cNvPr>
            <p:cNvSpPr>
              <a:spLocks noEditPoints="1"/>
            </p:cNvSpPr>
            <p:nvPr/>
          </p:nvSpPr>
          <p:spPr bwMode="auto">
            <a:xfrm>
              <a:off x="895" y="3536"/>
              <a:ext cx="220" cy="94"/>
            </a:xfrm>
            <a:custGeom>
              <a:avLst/>
              <a:gdLst>
                <a:gd name="T0" fmla="*/ 0 w 220"/>
                <a:gd name="T1" fmla="*/ 0 h 94"/>
                <a:gd name="T2" fmla="*/ 220 w 220"/>
                <a:gd name="T3" fmla="*/ 0 h 94"/>
                <a:gd name="T4" fmla="*/ 220 w 220"/>
                <a:gd name="T5" fmla="*/ 94 h 94"/>
                <a:gd name="T6" fmla="*/ 0 w 220"/>
                <a:gd name="T7" fmla="*/ 94 h 94"/>
                <a:gd name="T8" fmla="*/ 0 w 220"/>
                <a:gd name="T9" fmla="*/ 0 h 94"/>
                <a:gd name="T10" fmla="*/ 0 w 220"/>
                <a:gd name="T11" fmla="*/ 0 h 94"/>
                <a:gd name="T12" fmla="*/ 218 w 220"/>
                <a:gd name="T13" fmla="*/ 0 h 94"/>
                <a:gd name="T14" fmla="*/ 218 w 220"/>
                <a:gd name="T15" fmla="*/ 93 h 94"/>
                <a:gd name="T16" fmla="*/ 0 w 220"/>
                <a:gd name="T17" fmla="*/ 93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220" y="0"/>
                  </a:lnTo>
                  <a:lnTo>
                    <a:pt x="220" y="94"/>
                  </a:lnTo>
                  <a:lnTo>
                    <a:pt x="0" y="94"/>
                  </a:lnTo>
                  <a:lnTo>
                    <a:pt x="0" y="0"/>
                  </a:lnTo>
                  <a:close/>
                  <a:moveTo>
                    <a:pt x="0" y="0"/>
                  </a:moveTo>
                  <a:lnTo>
                    <a:pt x="218" y="0"/>
                  </a:lnTo>
                  <a:lnTo>
                    <a:pt x="218" y="93"/>
                  </a:lnTo>
                  <a:lnTo>
                    <a:pt x="0" y="93"/>
                  </a:lnTo>
                  <a:lnTo>
                    <a:pt x="0" y="0"/>
                  </a:lnTo>
                  <a:close/>
                </a:path>
              </a:pathLst>
            </a:custGeom>
            <a:solidFill>
              <a:srgbClr val="2F2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4" name="Freeform 1160">
              <a:extLst>
                <a:ext uri="{FF2B5EF4-FFF2-40B4-BE49-F238E27FC236}">
                  <a16:creationId xmlns:a16="http://schemas.microsoft.com/office/drawing/2014/main" id="{2992B328-2F13-7A45-A99D-9894D6497C0E}"/>
                </a:ext>
              </a:extLst>
            </p:cNvPr>
            <p:cNvSpPr>
              <a:spLocks noEditPoints="1"/>
            </p:cNvSpPr>
            <p:nvPr/>
          </p:nvSpPr>
          <p:spPr bwMode="auto">
            <a:xfrm>
              <a:off x="895" y="3536"/>
              <a:ext cx="218" cy="93"/>
            </a:xfrm>
            <a:custGeom>
              <a:avLst/>
              <a:gdLst>
                <a:gd name="T0" fmla="*/ 0 w 218"/>
                <a:gd name="T1" fmla="*/ 0 h 93"/>
                <a:gd name="T2" fmla="*/ 218 w 218"/>
                <a:gd name="T3" fmla="*/ 0 h 93"/>
                <a:gd name="T4" fmla="*/ 218 w 218"/>
                <a:gd name="T5" fmla="*/ 93 h 93"/>
                <a:gd name="T6" fmla="*/ 0 w 218"/>
                <a:gd name="T7" fmla="*/ 93 h 93"/>
                <a:gd name="T8" fmla="*/ 0 w 218"/>
                <a:gd name="T9" fmla="*/ 0 h 93"/>
                <a:gd name="T10" fmla="*/ 0 w 218"/>
                <a:gd name="T11" fmla="*/ 0 h 93"/>
                <a:gd name="T12" fmla="*/ 216 w 218"/>
                <a:gd name="T13" fmla="*/ 0 h 93"/>
                <a:gd name="T14" fmla="*/ 216 w 218"/>
                <a:gd name="T15" fmla="*/ 93 h 93"/>
                <a:gd name="T16" fmla="*/ 0 w 218"/>
                <a:gd name="T17" fmla="*/ 93 h 93"/>
                <a:gd name="T18" fmla="*/ 0 w 21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93">
                  <a:moveTo>
                    <a:pt x="0" y="0"/>
                  </a:moveTo>
                  <a:lnTo>
                    <a:pt x="218" y="0"/>
                  </a:lnTo>
                  <a:lnTo>
                    <a:pt x="218" y="93"/>
                  </a:lnTo>
                  <a:lnTo>
                    <a:pt x="0" y="93"/>
                  </a:lnTo>
                  <a:lnTo>
                    <a:pt x="0" y="0"/>
                  </a:lnTo>
                  <a:close/>
                  <a:moveTo>
                    <a:pt x="0" y="0"/>
                  </a:moveTo>
                  <a:lnTo>
                    <a:pt x="216" y="0"/>
                  </a:lnTo>
                  <a:lnTo>
                    <a:pt x="216" y="93"/>
                  </a:lnTo>
                  <a:lnTo>
                    <a:pt x="0" y="93"/>
                  </a:lnTo>
                  <a:lnTo>
                    <a:pt x="0" y="0"/>
                  </a:lnTo>
                  <a:close/>
                </a:path>
              </a:pathLst>
            </a:custGeom>
            <a:solidFill>
              <a:srgbClr val="313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5" name="Freeform 1161">
              <a:extLst>
                <a:ext uri="{FF2B5EF4-FFF2-40B4-BE49-F238E27FC236}">
                  <a16:creationId xmlns:a16="http://schemas.microsoft.com/office/drawing/2014/main" id="{BE0CC82E-01EE-8149-8FCC-629D09B63C10}"/>
                </a:ext>
              </a:extLst>
            </p:cNvPr>
            <p:cNvSpPr>
              <a:spLocks noEditPoints="1"/>
            </p:cNvSpPr>
            <p:nvPr/>
          </p:nvSpPr>
          <p:spPr bwMode="auto">
            <a:xfrm>
              <a:off x="895" y="3536"/>
              <a:ext cx="216" cy="93"/>
            </a:xfrm>
            <a:custGeom>
              <a:avLst/>
              <a:gdLst>
                <a:gd name="T0" fmla="*/ 0 w 216"/>
                <a:gd name="T1" fmla="*/ 0 h 93"/>
                <a:gd name="T2" fmla="*/ 216 w 216"/>
                <a:gd name="T3" fmla="*/ 0 h 93"/>
                <a:gd name="T4" fmla="*/ 216 w 216"/>
                <a:gd name="T5" fmla="*/ 93 h 93"/>
                <a:gd name="T6" fmla="*/ 0 w 216"/>
                <a:gd name="T7" fmla="*/ 93 h 93"/>
                <a:gd name="T8" fmla="*/ 0 w 216"/>
                <a:gd name="T9" fmla="*/ 0 h 93"/>
                <a:gd name="T10" fmla="*/ 0 w 216"/>
                <a:gd name="T11" fmla="*/ 0 h 93"/>
                <a:gd name="T12" fmla="*/ 214 w 216"/>
                <a:gd name="T13" fmla="*/ 0 h 93"/>
                <a:gd name="T14" fmla="*/ 214 w 216"/>
                <a:gd name="T15" fmla="*/ 93 h 93"/>
                <a:gd name="T16" fmla="*/ 0 w 216"/>
                <a:gd name="T17" fmla="*/ 93 h 93"/>
                <a:gd name="T18" fmla="*/ 0 w 216"/>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93">
                  <a:moveTo>
                    <a:pt x="0" y="0"/>
                  </a:moveTo>
                  <a:lnTo>
                    <a:pt x="216" y="0"/>
                  </a:lnTo>
                  <a:lnTo>
                    <a:pt x="216" y="93"/>
                  </a:lnTo>
                  <a:lnTo>
                    <a:pt x="0" y="93"/>
                  </a:lnTo>
                  <a:lnTo>
                    <a:pt x="0" y="0"/>
                  </a:lnTo>
                  <a:close/>
                  <a:moveTo>
                    <a:pt x="0" y="0"/>
                  </a:moveTo>
                  <a:lnTo>
                    <a:pt x="214" y="0"/>
                  </a:lnTo>
                  <a:lnTo>
                    <a:pt x="214" y="93"/>
                  </a:lnTo>
                  <a:lnTo>
                    <a:pt x="0" y="93"/>
                  </a:lnTo>
                  <a:lnTo>
                    <a:pt x="0" y="0"/>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6" name="Freeform 1162">
              <a:extLst>
                <a:ext uri="{FF2B5EF4-FFF2-40B4-BE49-F238E27FC236}">
                  <a16:creationId xmlns:a16="http://schemas.microsoft.com/office/drawing/2014/main" id="{D3C58315-15C9-0846-8538-BA1AEDE300FC}"/>
                </a:ext>
              </a:extLst>
            </p:cNvPr>
            <p:cNvSpPr>
              <a:spLocks noEditPoints="1"/>
            </p:cNvSpPr>
            <p:nvPr/>
          </p:nvSpPr>
          <p:spPr bwMode="auto">
            <a:xfrm>
              <a:off x="895" y="3536"/>
              <a:ext cx="214" cy="93"/>
            </a:xfrm>
            <a:custGeom>
              <a:avLst/>
              <a:gdLst>
                <a:gd name="T0" fmla="*/ 0 w 214"/>
                <a:gd name="T1" fmla="*/ 0 h 93"/>
                <a:gd name="T2" fmla="*/ 214 w 214"/>
                <a:gd name="T3" fmla="*/ 0 h 93"/>
                <a:gd name="T4" fmla="*/ 214 w 214"/>
                <a:gd name="T5" fmla="*/ 93 h 93"/>
                <a:gd name="T6" fmla="*/ 0 w 214"/>
                <a:gd name="T7" fmla="*/ 93 h 93"/>
                <a:gd name="T8" fmla="*/ 0 w 214"/>
                <a:gd name="T9" fmla="*/ 0 h 93"/>
                <a:gd name="T10" fmla="*/ 0 w 214"/>
                <a:gd name="T11" fmla="*/ 0 h 93"/>
                <a:gd name="T12" fmla="*/ 213 w 214"/>
                <a:gd name="T13" fmla="*/ 0 h 93"/>
                <a:gd name="T14" fmla="*/ 213 w 214"/>
                <a:gd name="T15" fmla="*/ 92 h 93"/>
                <a:gd name="T16" fmla="*/ 0 w 214"/>
                <a:gd name="T17" fmla="*/ 92 h 93"/>
                <a:gd name="T18" fmla="*/ 0 w 214"/>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93">
                  <a:moveTo>
                    <a:pt x="0" y="0"/>
                  </a:moveTo>
                  <a:lnTo>
                    <a:pt x="214" y="0"/>
                  </a:lnTo>
                  <a:lnTo>
                    <a:pt x="214" y="93"/>
                  </a:lnTo>
                  <a:lnTo>
                    <a:pt x="0" y="93"/>
                  </a:lnTo>
                  <a:lnTo>
                    <a:pt x="0" y="0"/>
                  </a:lnTo>
                  <a:close/>
                  <a:moveTo>
                    <a:pt x="0" y="0"/>
                  </a:moveTo>
                  <a:lnTo>
                    <a:pt x="213" y="0"/>
                  </a:lnTo>
                  <a:lnTo>
                    <a:pt x="213" y="92"/>
                  </a:lnTo>
                  <a:lnTo>
                    <a:pt x="0" y="92"/>
                  </a:lnTo>
                  <a:lnTo>
                    <a:pt x="0" y="0"/>
                  </a:lnTo>
                  <a:close/>
                </a:path>
              </a:pathLst>
            </a:custGeom>
            <a:solidFill>
              <a:srgbClr val="353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7" name="Freeform 1163">
              <a:extLst>
                <a:ext uri="{FF2B5EF4-FFF2-40B4-BE49-F238E27FC236}">
                  <a16:creationId xmlns:a16="http://schemas.microsoft.com/office/drawing/2014/main" id="{8DA2F679-436B-1047-9BCA-8146AB0937D0}"/>
                </a:ext>
              </a:extLst>
            </p:cNvPr>
            <p:cNvSpPr>
              <a:spLocks noEditPoints="1"/>
            </p:cNvSpPr>
            <p:nvPr/>
          </p:nvSpPr>
          <p:spPr bwMode="auto">
            <a:xfrm>
              <a:off x="895" y="3536"/>
              <a:ext cx="213" cy="92"/>
            </a:xfrm>
            <a:custGeom>
              <a:avLst/>
              <a:gdLst>
                <a:gd name="T0" fmla="*/ 0 w 213"/>
                <a:gd name="T1" fmla="*/ 0 h 92"/>
                <a:gd name="T2" fmla="*/ 213 w 213"/>
                <a:gd name="T3" fmla="*/ 0 h 92"/>
                <a:gd name="T4" fmla="*/ 213 w 213"/>
                <a:gd name="T5" fmla="*/ 92 h 92"/>
                <a:gd name="T6" fmla="*/ 0 w 213"/>
                <a:gd name="T7" fmla="*/ 92 h 92"/>
                <a:gd name="T8" fmla="*/ 0 w 213"/>
                <a:gd name="T9" fmla="*/ 0 h 92"/>
                <a:gd name="T10" fmla="*/ 0 w 213"/>
                <a:gd name="T11" fmla="*/ 0 h 92"/>
                <a:gd name="T12" fmla="*/ 211 w 213"/>
                <a:gd name="T13" fmla="*/ 0 h 92"/>
                <a:gd name="T14" fmla="*/ 211 w 213"/>
                <a:gd name="T15" fmla="*/ 91 h 92"/>
                <a:gd name="T16" fmla="*/ 0 w 213"/>
                <a:gd name="T17" fmla="*/ 91 h 92"/>
                <a:gd name="T18" fmla="*/ 0 w 213"/>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92">
                  <a:moveTo>
                    <a:pt x="0" y="0"/>
                  </a:moveTo>
                  <a:lnTo>
                    <a:pt x="213" y="0"/>
                  </a:lnTo>
                  <a:lnTo>
                    <a:pt x="213" y="92"/>
                  </a:lnTo>
                  <a:lnTo>
                    <a:pt x="0" y="92"/>
                  </a:lnTo>
                  <a:lnTo>
                    <a:pt x="0" y="0"/>
                  </a:lnTo>
                  <a:close/>
                  <a:moveTo>
                    <a:pt x="0" y="0"/>
                  </a:moveTo>
                  <a:lnTo>
                    <a:pt x="211" y="0"/>
                  </a:lnTo>
                  <a:lnTo>
                    <a:pt x="211" y="91"/>
                  </a:lnTo>
                  <a:lnTo>
                    <a:pt x="0" y="91"/>
                  </a:lnTo>
                  <a:lnTo>
                    <a:pt x="0" y="0"/>
                  </a:lnTo>
                  <a:close/>
                </a:path>
              </a:pathLst>
            </a:custGeom>
            <a:solidFill>
              <a:srgbClr val="373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8" name="Freeform 1164">
              <a:extLst>
                <a:ext uri="{FF2B5EF4-FFF2-40B4-BE49-F238E27FC236}">
                  <a16:creationId xmlns:a16="http://schemas.microsoft.com/office/drawing/2014/main" id="{41B6B93A-75BB-B841-ACD6-071966FCA209}"/>
                </a:ext>
              </a:extLst>
            </p:cNvPr>
            <p:cNvSpPr>
              <a:spLocks noEditPoints="1"/>
            </p:cNvSpPr>
            <p:nvPr/>
          </p:nvSpPr>
          <p:spPr bwMode="auto">
            <a:xfrm>
              <a:off x="895" y="3536"/>
              <a:ext cx="211" cy="91"/>
            </a:xfrm>
            <a:custGeom>
              <a:avLst/>
              <a:gdLst>
                <a:gd name="T0" fmla="*/ 0 w 211"/>
                <a:gd name="T1" fmla="*/ 0 h 91"/>
                <a:gd name="T2" fmla="*/ 211 w 211"/>
                <a:gd name="T3" fmla="*/ 0 h 91"/>
                <a:gd name="T4" fmla="*/ 211 w 211"/>
                <a:gd name="T5" fmla="*/ 91 h 91"/>
                <a:gd name="T6" fmla="*/ 0 w 211"/>
                <a:gd name="T7" fmla="*/ 91 h 91"/>
                <a:gd name="T8" fmla="*/ 0 w 211"/>
                <a:gd name="T9" fmla="*/ 0 h 91"/>
                <a:gd name="T10" fmla="*/ 0 w 211"/>
                <a:gd name="T11" fmla="*/ 0 h 91"/>
                <a:gd name="T12" fmla="*/ 209 w 211"/>
                <a:gd name="T13" fmla="*/ 0 h 91"/>
                <a:gd name="T14" fmla="*/ 209 w 211"/>
                <a:gd name="T15" fmla="*/ 90 h 91"/>
                <a:gd name="T16" fmla="*/ 0 w 211"/>
                <a:gd name="T17" fmla="*/ 90 h 91"/>
                <a:gd name="T18" fmla="*/ 0 w 211"/>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91">
                  <a:moveTo>
                    <a:pt x="0" y="0"/>
                  </a:moveTo>
                  <a:lnTo>
                    <a:pt x="211" y="0"/>
                  </a:lnTo>
                  <a:lnTo>
                    <a:pt x="211" y="91"/>
                  </a:lnTo>
                  <a:lnTo>
                    <a:pt x="0" y="91"/>
                  </a:lnTo>
                  <a:lnTo>
                    <a:pt x="0" y="0"/>
                  </a:lnTo>
                  <a:close/>
                  <a:moveTo>
                    <a:pt x="0" y="0"/>
                  </a:moveTo>
                  <a:lnTo>
                    <a:pt x="209" y="0"/>
                  </a:lnTo>
                  <a:lnTo>
                    <a:pt x="209" y="90"/>
                  </a:lnTo>
                  <a:lnTo>
                    <a:pt x="0" y="90"/>
                  </a:lnTo>
                  <a:lnTo>
                    <a:pt x="0" y="0"/>
                  </a:lnTo>
                  <a:close/>
                </a:path>
              </a:pathLst>
            </a:custGeom>
            <a:solidFill>
              <a:srgbClr val="3A3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9" name="Freeform 1165">
              <a:extLst>
                <a:ext uri="{FF2B5EF4-FFF2-40B4-BE49-F238E27FC236}">
                  <a16:creationId xmlns:a16="http://schemas.microsoft.com/office/drawing/2014/main" id="{2DF4682B-3F17-FA46-A017-D26082359050}"/>
                </a:ext>
              </a:extLst>
            </p:cNvPr>
            <p:cNvSpPr>
              <a:spLocks noEditPoints="1"/>
            </p:cNvSpPr>
            <p:nvPr/>
          </p:nvSpPr>
          <p:spPr bwMode="auto">
            <a:xfrm>
              <a:off x="895" y="3536"/>
              <a:ext cx="209" cy="90"/>
            </a:xfrm>
            <a:custGeom>
              <a:avLst/>
              <a:gdLst>
                <a:gd name="T0" fmla="*/ 0 w 209"/>
                <a:gd name="T1" fmla="*/ 0 h 90"/>
                <a:gd name="T2" fmla="*/ 209 w 209"/>
                <a:gd name="T3" fmla="*/ 0 h 90"/>
                <a:gd name="T4" fmla="*/ 209 w 209"/>
                <a:gd name="T5" fmla="*/ 90 h 90"/>
                <a:gd name="T6" fmla="*/ 0 w 209"/>
                <a:gd name="T7" fmla="*/ 90 h 90"/>
                <a:gd name="T8" fmla="*/ 0 w 209"/>
                <a:gd name="T9" fmla="*/ 0 h 90"/>
                <a:gd name="T10" fmla="*/ 0 w 209"/>
                <a:gd name="T11" fmla="*/ 0 h 90"/>
                <a:gd name="T12" fmla="*/ 207 w 209"/>
                <a:gd name="T13" fmla="*/ 0 h 90"/>
                <a:gd name="T14" fmla="*/ 207 w 209"/>
                <a:gd name="T15" fmla="*/ 89 h 90"/>
                <a:gd name="T16" fmla="*/ 0 w 209"/>
                <a:gd name="T17" fmla="*/ 89 h 90"/>
                <a:gd name="T18" fmla="*/ 0 w 209"/>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90">
                  <a:moveTo>
                    <a:pt x="0" y="0"/>
                  </a:moveTo>
                  <a:lnTo>
                    <a:pt x="209" y="0"/>
                  </a:lnTo>
                  <a:lnTo>
                    <a:pt x="209" y="90"/>
                  </a:lnTo>
                  <a:lnTo>
                    <a:pt x="0" y="90"/>
                  </a:lnTo>
                  <a:lnTo>
                    <a:pt x="0" y="0"/>
                  </a:lnTo>
                  <a:close/>
                  <a:moveTo>
                    <a:pt x="0" y="0"/>
                  </a:moveTo>
                  <a:lnTo>
                    <a:pt x="207" y="0"/>
                  </a:lnTo>
                  <a:lnTo>
                    <a:pt x="207" y="89"/>
                  </a:lnTo>
                  <a:lnTo>
                    <a:pt x="0" y="89"/>
                  </a:lnTo>
                  <a:lnTo>
                    <a:pt x="0" y="0"/>
                  </a:lnTo>
                  <a:close/>
                </a:path>
              </a:pathLst>
            </a:custGeom>
            <a:solidFill>
              <a:srgbClr val="3C3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0" name="Freeform 1166">
              <a:extLst>
                <a:ext uri="{FF2B5EF4-FFF2-40B4-BE49-F238E27FC236}">
                  <a16:creationId xmlns:a16="http://schemas.microsoft.com/office/drawing/2014/main" id="{316852CD-75DB-FC4D-87EA-FD62511E96EC}"/>
                </a:ext>
              </a:extLst>
            </p:cNvPr>
            <p:cNvSpPr>
              <a:spLocks noEditPoints="1"/>
            </p:cNvSpPr>
            <p:nvPr/>
          </p:nvSpPr>
          <p:spPr bwMode="auto">
            <a:xfrm>
              <a:off x="895" y="3536"/>
              <a:ext cx="207" cy="89"/>
            </a:xfrm>
            <a:custGeom>
              <a:avLst/>
              <a:gdLst>
                <a:gd name="T0" fmla="*/ 0 w 207"/>
                <a:gd name="T1" fmla="*/ 0 h 89"/>
                <a:gd name="T2" fmla="*/ 207 w 207"/>
                <a:gd name="T3" fmla="*/ 0 h 89"/>
                <a:gd name="T4" fmla="*/ 207 w 207"/>
                <a:gd name="T5" fmla="*/ 89 h 89"/>
                <a:gd name="T6" fmla="*/ 0 w 207"/>
                <a:gd name="T7" fmla="*/ 89 h 89"/>
                <a:gd name="T8" fmla="*/ 0 w 207"/>
                <a:gd name="T9" fmla="*/ 0 h 89"/>
                <a:gd name="T10" fmla="*/ 0 w 207"/>
                <a:gd name="T11" fmla="*/ 0 h 89"/>
                <a:gd name="T12" fmla="*/ 206 w 207"/>
                <a:gd name="T13" fmla="*/ 0 h 89"/>
                <a:gd name="T14" fmla="*/ 206 w 207"/>
                <a:gd name="T15" fmla="*/ 88 h 89"/>
                <a:gd name="T16" fmla="*/ 0 w 207"/>
                <a:gd name="T17" fmla="*/ 88 h 89"/>
                <a:gd name="T18" fmla="*/ 0 w 207"/>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89">
                  <a:moveTo>
                    <a:pt x="0" y="0"/>
                  </a:moveTo>
                  <a:lnTo>
                    <a:pt x="207" y="0"/>
                  </a:lnTo>
                  <a:lnTo>
                    <a:pt x="207" y="89"/>
                  </a:lnTo>
                  <a:lnTo>
                    <a:pt x="0" y="89"/>
                  </a:lnTo>
                  <a:lnTo>
                    <a:pt x="0" y="0"/>
                  </a:lnTo>
                  <a:close/>
                  <a:moveTo>
                    <a:pt x="0" y="0"/>
                  </a:moveTo>
                  <a:lnTo>
                    <a:pt x="206" y="0"/>
                  </a:lnTo>
                  <a:lnTo>
                    <a:pt x="206" y="88"/>
                  </a:lnTo>
                  <a:lnTo>
                    <a:pt x="0" y="88"/>
                  </a:lnTo>
                  <a:lnTo>
                    <a:pt x="0" y="0"/>
                  </a:lnTo>
                  <a:close/>
                </a:path>
              </a:pathLst>
            </a:custGeom>
            <a:solidFill>
              <a:srgbClr val="3E3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1" name="Freeform 1167">
              <a:extLst>
                <a:ext uri="{FF2B5EF4-FFF2-40B4-BE49-F238E27FC236}">
                  <a16:creationId xmlns:a16="http://schemas.microsoft.com/office/drawing/2014/main" id="{E92CF4C0-5481-5F4C-8764-5E96D4646097}"/>
                </a:ext>
              </a:extLst>
            </p:cNvPr>
            <p:cNvSpPr>
              <a:spLocks noEditPoints="1"/>
            </p:cNvSpPr>
            <p:nvPr/>
          </p:nvSpPr>
          <p:spPr bwMode="auto">
            <a:xfrm>
              <a:off x="895" y="3536"/>
              <a:ext cx="206" cy="88"/>
            </a:xfrm>
            <a:custGeom>
              <a:avLst/>
              <a:gdLst>
                <a:gd name="T0" fmla="*/ 0 w 206"/>
                <a:gd name="T1" fmla="*/ 0 h 88"/>
                <a:gd name="T2" fmla="*/ 206 w 206"/>
                <a:gd name="T3" fmla="*/ 0 h 88"/>
                <a:gd name="T4" fmla="*/ 206 w 206"/>
                <a:gd name="T5" fmla="*/ 88 h 88"/>
                <a:gd name="T6" fmla="*/ 0 w 206"/>
                <a:gd name="T7" fmla="*/ 88 h 88"/>
                <a:gd name="T8" fmla="*/ 0 w 206"/>
                <a:gd name="T9" fmla="*/ 0 h 88"/>
                <a:gd name="T10" fmla="*/ 0 w 206"/>
                <a:gd name="T11" fmla="*/ 0 h 88"/>
                <a:gd name="T12" fmla="*/ 204 w 206"/>
                <a:gd name="T13" fmla="*/ 0 h 88"/>
                <a:gd name="T14" fmla="*/ 204 w 206"/>
                <a:gd name="T15" fmla="*/ 88 h 88"/>
                <a:gd name="T16" fmla="*/ 0 w 206"/>
                <a:gd name="T17" fmla="*/ 88 h 88"/>
                <a:gd name="T18" fmla="*/ 0 w 206"/>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88">
                  <a:moveTo>
                    <a:pt x="0" y="0"/>
                  </a:moveTo>
                  <a:lnTo>
                    <a:pt x="206" y="0"/>
                  </a:lnTo>
                  <a:lnTo>
                    <a:pt x="206" y="88"/>
                  </a:lnTo>
                  <a:lnTo>
                    <a:pt x="0" y="88"/>
                  </a:lnTo>
                  <a:lnTo>
                    <a:pt x="0" y="0"/>
                  </a:lnTo>
                  <a:close/>
                  <a:moveTo>
                    <a:pt x="0" y="0"/>
                  </a:moveTo>
                  <a:lnTo>
                    <a:pt x="204" y="0"/>
                  </a:lnTo>
                  <a:lnTo>
                    <a:pt x="204" y="88"/>
                  </a:lnTo>
                  <a:lnTo>
                    <a:pt x="0" y="88"/>
                  </a:lnTo>
                  <a:lnTo>
                    <a:pt x="0"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2" name="Freeform 1168">
              <a:extLst>
                <a:ext uri="{FF2B5EF4-FFF2-40B4-BE49-F238E27FC236}">
                  <a16:creationId xmlns:a16="http://schemas.microsoft.com/office/drawing/2014/main" id="{77CBE6A3-F35A-1940-A9AA-2E13A4E9F918}"/>
                </a:ext>
              </a:extLst>
            </p:cNvPr>
            <p:cNvSpPr>
              <a:spLocks noEditPoints="1"/>
            </p:cNvSpPr>
            <p:nvPr/>
          </p:nvSpPr>
          <p:spPr bwMode="auto">
            <a:xfrm>
              <a:off x="895" y="3536"/>
              <a:ext cx="204" cy="88"/>
            </a:xfrm>
            <a:custGeom>
              <a:avLst/>
              <a:gdLst>
                <a:gd name="T0" fmla="*/ 0 w 204"/>
                <a:gd name="T1" fmla="*/ 0 h 88"/>
                <a:gd name="T2" fmla="*/ 204 w 204"/>
                <a:gd name="T3" fmla="*/ 0 h 88"/>
                <a:gd name="T4" fmla="*/ 204 w 204"/>
                <a:gd name="T5" fmla="*/ 88 h 88"/>
                <a:gd name="T6" fmla="*/ 0 w 204"/>
                <a:gd name="T7" fmla="*/ 88 h 88"/>
                <a:gd name="T8" fmla="*/ 0 w 204"/>
                <a:gd name="T9" fmla="*/ 0 h 88"/>
                <a:gd name="T10" fmla="*/ 0 w 204"/>
                <a:gd name="T11" fmla="*/ 0 h 88"/>
                <a:gd name="T12" fmla="*/ 202 w 204"/>
                <a:gd name="T13" fmla="*/ 0 h 88"/>
                <a:gd name="T14" fmla="*/ 202 w 204"/>
                <a:gd name="T15" fmla="*/ 87 h 88"/>
                <a:gd name="T16" fmla="*/ 0 w 204"/>
                <a:gd name="T17" fmla="*/ 87 h 88"/>
                <a:gd name="T18" fmla="*/ 0 w 204"/>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88">
                  <a:moveTo>
                    <a:pt x="0" y="0"/>
                  </a:moveTo>
                  <a:lnTo>
                    <a:pt x="204" y="0"/>
                  </a:lnTo>
                  <a:lnTo>
                    <a:pt x="204" y="88"/>
                  </a:lnTo>
                  <a:lnTo>
                    <a:pt x="0" y="88"/>
                  </a:lnTo>
                  <a:lnTo>
                    <a:pt x="0" y="0"/>
                  </a:lnTo>
                  <a:close/>
                  <a:moveTo>
                    <a:pt x="0" y="0"/>
                  </a:moveTo>
                  <a:lnTo>
                    <a:pt x="202" y="0"/>
                  </a:lnTo>
                  <a:lnTo>
                    <a:pt x="202" y="87"/>
                  </a:lnTo>
                  <a:lnTo>
                    <a:pt x="0" y="87"/>
                  </a:lnTo>
                  <a:lnTo>
                    <a:pt x="0" y="0"/>
                  </a:lnTo>
                  <a:close/>
                </a:path>
              </a:pathLst>
            </a:custGeom>
            <a:solidFill>
              <a:srgbClr val="434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3" name="Freeform 1169">
              <a:extLst>
                <a:ext uri="{FF2B5EF4-FFF2-40B4-BE49-F238E27FC236}">
                  <a16:creationId xmlns:a16="http://schemas.microsoft.com/office/drawing/2014/main" id="{4569ED11-A996-054A-9851-341B95FD254E}"/>
                </a:ext>
              </a:extLst>
            </p:cNvPr>
            <p:cNvSpPr>
              <a:spLocks noEditPoints="1"/>
            </p:cNvSpPr>
            <p:nvPr/>
          </p:nvSpPr>
          <p:spPr bwMode="auto">
            <a:xfrm>
              <a:off x="895" y="3536"/>
              <a:ext cx="202" cy="87"/>
            </a:xfrm>
            <a:custGeom>
              <a:avLst/>
              <a:gdLst>
                <a:gd name="T0" fmla="*/ 0 w 202"/>
                <a:gd name="T1" fmla="*/ 0 h 87"/>
                <a:gd name="T2" fmla="*/ 202 w 202"/>
                <a:gd name="T3" fmla="*/ 0 h 87"/>
                <a:gd name="T4" fmla="*/ 202 w 202"/>
                <a:gd name="T5" fmla="*/ 87 h 87"/>
                <a:gd name="T6" fmla="*/ 0 w 202"/>
                <a:gd name="T7" fmla="*/ 87 h 87"/>
                <a:gd name="T8" fmla="*/ 0 w 202"/>
                <a:gd name="T9" fmla="*/ 0 h 87"/>
                <a:gd name="T10" fmla="*/ 0 w 202"/>
                <a:gd name="T11" fmla="*/ 0 h 87"/>
                <a:gd name="T12" fmla="*/ 200 w 202"/>
                <a:gd name="T13" fmla="*/ 0 h 87"/>
                <a:gd name="T14" fmla="*/ 200 w 202"/>
                <a:gd name="T15" fmla="*/ 86 h 87"/>
                <a:gd name="T16" fmla="*/ 0 w 202"/>
                <a:gd name="T17" fmla="*/ 86 h 87"/>
                <a:gd name="T18" fmla="*/ 0 w 202"/>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87">
                  <a:moveTo>
                    <a:pt x="0" y="0"/>
                  </a:moveTo>
                  <a:lnTo>
                    <a:pt x="202" y="0"/>
                  </a:lnTo>
                  <a:lnTo>
                    <a:pt x="202" y="87"/>
                  </a:lnTo>
                  <a:lnTo>
                    <a:pt x="0" y="87"/>
                  </a:lnTo>
                  <a:lnTo>
                    <a:pt x="0" y="0"/>
                  </a:lnTo>
                  <a:close/>
                  <a:moveTo>
                    <a:pt x="0" y="0"/>
                  </a:moveTo>
                  <a:lnTo>
                    <a:pt x="200" y="0"/>
                  </a:lnTo>
                  <a:lnTo>
                    <a:pt x="200" y="86"/>
                  </a:lnTo>
                  <a:lnTo>
                    <a:pt x="0" y="86"/>
                  </a:lnTo>
                  <a:lnTo>
                    <a:pt x="0" y="0"/>
                  </a:lnTo>
                  <a:close/>
                </a:path>
              </a:pathLst>
            </a:custGeom>
            <a:solidFill>
              <a:srgbClr val="454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4" name="Freeform 1170">
              <a:extLst>
                <a:ext uri="{FF2B5EF4-FFF2-40B4-BE49-F238E27FC236}">
                  <a16:creationId xmlns:a16="http://schemas.microsoft.com/office/drawing/2014/main" id="{92F15519-75F7-6A45-8170-FD21BC212FC4}"/>
                </a:ext>
              </a:extLst>
            </p:cNvPr>
            <p:cNvSpPr>
              <a:spLocks noEditPoints="1"/>
            </p:cNvSpPr>
            <p:nvPr/>
          </p:nvSpPr>
          <p:spPr bwMode="auto">
            <a:xfrm>
              <a:off x="895" y="3536"/>
              <a:ext cx="200" cy="86"/>
            </a:xfrm>
            <a:custGeom>
              <a:avLst/>
              <a:gdLst>
                <a:gd name="T0" fmla="*/ 0 w 200"/>
                <a:gd name="T1" fmla="*/ 0 h 86"/>
                <a:gd name="T2" fmla="*/ 200 w 200"/>
                <a:gd name="T3" fmla="*/ 0 h 86"/>
                <a:gd name="T4" fmla="*/ 200 w 200"/>
                <a:gd name="T5" fmla="*/ 86 h 86"/>
                <a:gd name="T6" fmla="*/ 0 w 200"/>
                <a:gd name="T7" fmla="*/ 86 h 86"/>
                <a:gd name="T8" fmla="*/ 0 w 200"/>
                <a:gd name="T9" fmla="*/ 0 h 86"/>
                <a:gd name="T10" fmla="*/ 0 w 200"/>
                <a:gd name="T11" fmla="*/ 0 h 86"/>
                <a:gd name="T12" fmla="*/ 199 w 200"/>
                <a:gd name="T13" fmla="*/ 0 h 86"/>
                <a:gd name="T14" fmla="*/ 199 w 200"/>
                <a:gd name="T15" fmla="*/ 86 h 86"/>
                <a:gd name="T16" fmla="*/ 0 w 200"/>
                <a:gd name="T17" fmla="*/ 86 h 86"/>
                <a:gd name="T18" fmla="*/ 0 w 200"/>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86">
                  <a:moveTo>
                    <a:pt x="0" y="0"/>
                  </a:moveTo>
                  <a:lnTo>
                    <a:pt x="200" y="0"/>
                  </a:lnTo>
                  <a:lnTo>
                    <a:pt x="200" y="86"/>
                  </a:lnTo>
                  <a:lnTo>
                    <a:pt x="0" y="86"/>
                  </a:lnTo>
                  <a:lnTo>
                    <a:pt x="0" y="0"/>
                  </a:lnTo>
                  <a:close/>
                  <a:moveTo>
                    <a:pt x="0" y="0"/>
                  </a:moveTo>
                  <a:lnTo>
                    <a:pt x="199" y="0"/>
                  </a:lnTo>
                  <a:lnTo>
                    <a:pt x="199" y="86"/>
                  </a:lnTo>
                  <a:lnTo>
                    <a:pt x="0" y="86"/>
                  </a:lnTo>
                  <a:lnTo>
                    <a:pt x="0" y="0"/>
                  </a:lnTo>
                  <a:close/>
                </a:path>
              </a:pathLst>
            </a:custGeom>
            <a:solidFill>
              <a:srgbClr val="474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5" name="Freeform 1171">
              <a:extLst>
                <a:ext uri="{FF2B5EF4-FFF2-40B4-BE49-F238E27FC236}">
                  <a16:creationId xmlns:a16="http://schemas.microsoft.com/office/drawing/2014/main" id="{EE952EFF-B3E0-0846-8C5C-4BAE259311E5}"/>
                </a:ext>
              </a:extLst>
            </p:cNvPr>
            <p:cNvSpPr>
              <a:spLocks noEditPoints="1"/>
            </p:cNvSpPr>
            <p:nvPr/>
          </p:nvSpPr>
          <p:spPr bwMode="auto">
            <a:xfrm>
              <a:off x="895" y="3536"/>
              <a:ext cx="199" cy="86"/>
            </a:xfrm>
            <a:custGeom>
              <a:avLst/>
              <a:gdLst>
                <a:gd name="T0" fmla="*/ 0 w 199"/>
                <a:gd name="T1" fmla="*/ 0 h 86"/>
                <a:gd name="T2" fmla="*/ 199 w 199"/>
                <a:gd name="T3" fmla="*/ 0 h 86"/>
                <a:gd name="T4" fmla="*/ 199 w 199"/>
                <a:gd name="T5" fmla="*/ 86 h 86"/>
                <a:gd name="T6" fmla="*/ 0 w 199"/>
                <a:gd name="T7" fmla="*/ 86 h 86"/>
                <a:gd name="T8" fmla="*/ 0 w 199"/>
                <a:gd name="T9" fmla="*/ 0 h 86"/>
                <a:gd name="T10" fmla="*/ 0 w 199"/>
                <a:gd name="T11" fmla="*/ 0 h 86"/>
                <a:gd name="T12" fmla="*/ 197 w 199"/>
                <a:gd name="T13" fmla="*/ 0 h 86"/>
                <a:gd name="T14" fmla="*/ 197 w 199"/>
                <a:gd name="T15" fmla="*/ 85 h 86"/>
                <a:gd name="T16" fmla="*/ 0 w 199"/>
                <a:gd name="T17" fmla="*/ 85 h 86"/>
                <a:gd name="T18" fmla="*/ 0 w 199"/>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86">
                  <a:moveTo>
                    <a:pt x="0" y="0"/>
                  </a:moveTo>
                  <a:lnTo>
                    <a:pt x="199" y="0"/>
                  </a:lnTo>
                  <a:lnTo>
                    <a:pt x="199" y="86"/>
                  </a:lnTo>
                  <a:lnTo>
                    <a:pt x="0" y="86"/>
                  </a:lnTo>
                  <a:lnTo>
                    <a:pt x="0" y="0"/>
                  </a:lnTo>
                  <a:close/>
                  <a:moveTo>
                    <a:pt x="0" y="0"/>
                  </a:moveTo>
                  <a:lnTo>
                    <a:pt x="197" y="0"/>
                  </a:lnTo>
                  <a:lnTo>
                    <a:pt x="197" y="85"/>
                  </a:lnTo>
                  <a:lnTo>
                    <a:pt x="0" y="85"/>
                  </a:lnTo>
                  <a:lnTo>
                    <a:pt x="0" y="0"/>
                  </a:lnTo>
                  <a:close/>
                </a:path>
              </a:pathLst>
            </a:custGeom>
            <a:solidFill>
              <a:srgbClr val="4A4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6" name="Freeform 1172">
              <a:extLst>
                <a:ext uri="{FF2B5EF4-FFF2-40B4-BE49-F238E27FC236}">
                  <a16:creationId xmlns:a16="http://schemas.microsoft.com/office/drawing/2014/main" id="{D7AED5B0-8D11-4041-8895-29876F4864C1}"/>
                </a:ext>
              </a:extLst>
            </p:cNvPr>
            <p:cNvSpPr>
              <a:spLocks noEditPoints="1"/>
            </p:cNvSpPr>
            <p:nvPr/>
          </p:nvSpPr>
          <p:spPr bwMode="auto">
            <a:xfrm>
              <a:off x="895" y="3536"/>
              <a:ext cx="197" cy="85"/>
            </a:xfrm>
            <a:custGeom>
              <a:avLst/>
              <a:gdLst>
                <a:gd name="T0" fmla="*/ 0 w 197"/>
                <a:gd name="T1" fmla="*/ 0 h 85"/>
                <a:gd name="T2" fmla="*/ 197 w 197"/>
                <a:gd name="T3" fmla="*/ 0 h 85"/>
                <a:gd name="T4" fmla="*/ 197 w 197"/>
                <a:gd name="T5" fmla="*/ 85 h 85"/>
                <a:gd name="T6" fmla="*/ 0 w 197"/>
                <a:gd name="T7" fmla="*/ 85 h 85"/>
                <a:gd name="T8" fmla="*/ 0 w 197"/>
                <a:gd name="T9" fmla="*/ 0 h 85"/>
                <a:gd name="T10" fmla="*/ 0 w 197"/>
                <a:gd name="T11" fmla="*/ 0 h 85"/>
                <a:gd name="T12" fmla="*/ 195 w 197"/>
                <a:gd name="T13" fmla="*/ 0 h 85"/>
                <a:gd name="T14" fmla="*/ 195 w 197"/>
                <a:gd name="T15" fmla="*/ 84 h 85"/>
                <a:gd name="T16" fmla="*/ 0 w 197"/>
                <a:gd name="T17" fmla="*/ 84 h 85"/>
                <a:gd name="T18" fmla="*/ 0 w 197"/>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85">
                  <a:moveTo>
                    <a:pt x="0" y="0"/>
                  </a:moveTo>
                  <a:lnTo>
                    <a:pt x="197" y="0"/>
                  </a:lnTo>
                  <a:lnTo>
                    <a:pt x="197" y="85"/>
                  </a:lnTo>
                  <a:lnTo>
                    <a:pt x="0" y="85"/>
                  </a:lnTo>
                  <a:lnTo>
                    <a:pt x="0" y="0"/>
                  </a:lnTo>
                  <a:close/>
                  <a:moveTo>
                    <a:pt x="0" y="0"/>
                  </a:moveTo>
                  <a:lnTo>
                    <a:pt x="195" y="0"/>
                  </a:lnTo>
                  <a:lnTo>
                    <a:pt x="195" y="84"/>
                  </a:lnTo>
                  <a:lnTo>
                    <a:pt x="0" y="84"/>
                  </a:lnTo>
                  <a:lnTo>
                    <a:pt x="0" y="0"/>
                  </a:lnTo>
                  <a:close/>
                </a:path>
              </a:pathLst>
            </a:custGeom>
            <a:solidFill>
              <a:srgbClr val="4C4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7" name="Freeform 1173">
              <a:extLst>
                <a:ext uri="{FF2B5EF4-FFF2-40B4-BE49-F238E27FC236}">
                  <a16:creationId xmlns:a16="http://schemas.microsoft.com/office/drawing/2014/main" id="{F5377588-5B06-0848-A896-72C134C1A0DB}"/>
                </a:ext>
              </a:extLst>
            </p:cNvPr>
            <p:cNvSpPr>
              <a:spLocks noEditPoints="1"/>
            </p:cNvSpPr>
            <p:nvPr/>
          </p:nvSpPr>
          <p:spPr bwMode="auto">
            <a:xfrm>
              <a:off x="895" y="3536"/>
              <a:ext cx="195" cy="84"/>
            </a:xfrm>
            <a:custGeom>
              <a:avLst/>
              <a:gdLst>
                <a:gd name="T0" fmla="*/ 0 w 195"/>
                <a:gd name="T1" fmla="*/ 0 h 84"/>
                <a:gd name="T2" fmla="*/ 195 w 195"/>
                <a:gd name="T3" fmla="*/ 0 h 84"/>
                <a:gd name="T4" fmla="*/ 195 w 195"/>
                <a:gd name="T5" fmla="*/ 84 h 84"/>
                <a:gd name="T6" fmla="*/ 0 w 195"/>
                <a:gd name="T7" fmla="*/ 84 h 84"/>
                <a:gd name="T8" fmla="*/ 0 w 195"/>
                <a:gd name="T9" fmla="*/ 0 h 84"/>
                <a:gd name="T10" fmla="*/ 0 w 195"/>
                <a:gd name="T11" fmla="*/ 0 h 84"/>
                <a:gd name="T12" fmla="*/ 193 w 195"/>
                <a:gd name="T13" fmla="*/ 0 h 84"/>
                <a:gd name="T14" fmla="*/ 193 w 195"/>
                <a:gd name="T15" fmla="*/ 83 h 84"/>
                <a:gd name="T16" fmla="*/ 0 w 195"/>
                <a:gd name="T17" fmla="*/ 83 h 84"/>
                <a:gd name="T18" fmla="*/ 0 w 19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84">
                  <a:moveTo>
                    <a:pt x="0" y="0"/>
                  </a:moveTo>
                  <a:lnTo>
                    <a:pt x="195" y="0"/>
                  </a:lnTo>
                  <a:lnTo>
                    <a:pt x="195" y="84"/>
                  </a:lnTo>
                  <a:lnTo>
                    <a:pt x="0" y="84"/>
                  </a:lnTo>
                  <a:lnTo>
                    <a:pt x="0" y="0"/>
                  </a:lnTo>
                  <a:close/>
                  <a:moveTo>
                    <a:pt x="0" y="0"/>
                  </a:moveTo>
                  <a:lnTo>
                    <a:pt x="193" y="0"/>
                  </a:lnTo>
                  <a:lnTo>
                    <a:pt x="193" y="83"/>
                  </a:lnTo>
                  <a:lnTo>
                    <a:pt x="0" y="83"/>
                  </a:lnTo>
                  <a:lnTo>
                    <a:pt x="0" y="0"/>
                  </a:lnTo>
                  <a:close/>
                </a:path>
              </a:pathLst>
            </a:custGeom>
            <a:solidFill>
              <a:srgbClr val="4F4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8" name="Freeform 1174">
              <a:extLst>
                <a:ext uri="{FF2B5EF4-FFF2-40B4-BE49-F238E27FC236}">
                  <a16:creationId xmlns:a16="http://schemas.microsoft.com/office/drawing/2014/main" id="{2FB03FD3-3AA6-6842-973B-74C1A0D18FC5}"/>
                </a:ext>
              </a:extLst>
            </p:cNvPr>
            <p:cNvSpPr>
              <a:spLocks noEditPoints="1"/>
            </p:cNvSpPr>
            <p:nvPr/>
          </p:nvSpPr>
          <p:spPr bwMode="auto">
            <a:xfrm>
              <a:off x="895" y="3536"/>
              <a:ext cx="193" cy="83"/>
            </a:xfrm>
            <a:custGeom>
              <a:avLst/>
              <a:gdLst>
                <a:gd name="T0" fmla="*/ 0 w 193"/>
                <a:gd name="T1" fmla="*/ 0 h 83"/>
                <a:gd name="T2" fmla="*/ 193 w 193"/>
                <a:gd name="T3" fmla="*/ 0 h 83"/>
                <a:gd name="T4" fmla="*/ 193 w 193"/>
                <a:gd name="T5" fmla="*/ 83 h 83"/>
                <a:gd name="T6" fmla="*/ 0 w 193"/>
                <a:gd name="T7" fmla="*/ 83 h 83"/>
                <a:gd name="T8" fmla="*/ 0 w 193"/>
                <a:gd name="T9" fmla="*/ 0 h 83"/>
                <a:gd name="T10" fmla="*/ 0 w 193"/>
                <a:gd name="T11" fmla="*/ 0 h 83"/>
                <a:gd name="T12" fmla="*/ 192 w 193"/>
                <a:gd name="T13" fmla="*/ 0 h 83"/>
                <a:gd name="T14" fmla="*/ 192 w 193"/>
                <a:gd name="T15" fmla="*/ 82 h 83"/>
                <a:gd name="T16" fmla="*/ 0 w 193"/>
                <a:gd name="T17" fmla="*/ 82 h 83"/>
                <a:gd name="T18" fmla="*/ 0 w 19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83">
                  <a:moveTo>
                    <a:pt x="0" y="0"/>
                  </a:moveTo>
                  <a:lnTo>
                    <a:pt x="193" y="0"/>
                  </a:lnTo>
                  <a:lnTo>
                    <a:pt x="193" y="83"/>
                  </a:lnTo>
                  <a:lnTo>
                    <a:pt x="0" y="83"/>
                  </a:lnTo>
                  <a:lnTo>
                    <a:pt x="0" y="0"/>
                  </a:lnTo>
                  <a:close/>
                  <a:moveTo>
                    <a:pt x="0" y="0"/>
                  </a:moveTo>
                  <a:lnTo>
                    <a:pt x="192" y="0"/>
                  </a:lnTo>
                  <a:lnTo>
                    <a:pt x="192" y="82"/>
                  </a:lnTo>
                  <a:lnTo>
                    <a:pt x="0" y="82"/>
                  </a:lnTo>
                  <a:lnTo>
                    <a:pt x="0" y="0"/>
                  </a:lnTo>
                  <a:close/>
                </a:path>
              </a:pathLst>
            </a:custGeom>
            <a:solidFill>
              <a:srgbClr val="515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9" name="Freeform 1175">
              <a:extLst>
                <a:ext uri="{FF2B5EF4-FFF2-40B4-BE49-F238E27FC236}">
                  <a16:creationId xmlns:a16="http://schemas.microsoft.com/office/drawing/2014/main" id="{88AA574C-DBB4-744F-8082-9A5C85AC8E73}"/>
                </a:ext>
              </a:extLst>
            </p:cNvPr>
            <p:cNvSpPr>
              <a:spLocks noEditPoints="1"/>
            </p:cNvSpPr>
            <p:nvPr/>
          </p:nvSpPr>
          <p:spPr bwMode="auto">
            <a:xfrm>
              <a:off x="895" y="3536"/>
              <a:ext cx="192" cy="82"/>
            </a:xfrm>
            <a:custGeom>
              <a:avLst/>
              <a:gdLst>
                <a:gd name="T0" fmla="*/ 0 w 192"/>
                <a:gd name="T1" fmla="*/ 0 h 82"/>
                <a:gd name="T2" fmla="*/ 192 w 192"/>
                <a:gd name="T3" fmla="*/ 0 h 82"/>
                <a:gd name="T4" fmla="*/ 192 w 192"/>
                <a:gd name="T5" fmla="*/ 82 h 82"/>
                <a:gd name="T6" fmla="*/ 0 w 192"/>
                <a:gd name="T7" fmla="*/ 82 h 82"/>
                <a:gd name="T8" fmla="*/ 0 w 192"/>
                <a:gd name="T9" fmla="*/ 0 h 82"/>
                <a:gd name="T10" fmla="*/ 0 w 192"/>
                <a:gd name="T11" fmla="*/ 0 h 82"/>
                <a:gd name="T12" fmla="*/ 190 w 192"/>
                <a:gd name="T13" fmla="*/ 0 h 82"/>
                <a:gd name="T14" fmla="*/ 190 w 192"/>
                <a:gd name="T15" fmla="*/ 82 h 82"/>
                <a:gd name="T16" fmla="*/ 0 w 192"/>
                <a:gd name="T17" fmla="*/ 82 h 82"/>
                <a:gd name="T18" fmla="*/ 0 w 192"/>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82">
                  <a:moveTo>
                    <a:pt x="0" y="0"/>
                  </a:moveTo>
                  <a:lnTo>
                    <a:pt x="192" y="0"/>
                  </a:lnTo>
                  <a:lnTo>
                    <a:pt x="192" y="82"/>
                  </a:lnTo>
                  <a:lnTo>
                    <a:pt x="0" y="82"/>
                  </a:lnTo>
                  <a:lnTo>
                    <a:pt x="0" y="0"/>
                  </a:lnTo>
                  <a:close/>
                  <a:moveTo>
                    <a:pt x="0" y="0"/>
                  </a:moveTo>
                  <a:lnTo>
                    <a:pt x="190" y="0"/>
                  </a:lnTo>
                  <a:lnTo>
                    <a:pt x="190" y="82"/>
                  </a:lnTo>
                  <a:lnTo>
                    <a:pt x="0" y="82"/>
                  </a:lnTo>
                  <a:lnTo>
                    <a:pt x="0" y="0"/>
                  </a:lnTo>
                  <a:close/>
                </a:path>
              </a:pathLst>
            </a:custGeom>
            <a:solidFill>
              <a:srgbClr val="535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0" name="Freeform 1176">
              <a:extLst>
                <a:ext uri="{FF2B5EF4-FFF2-40B4-BE49-F238E27FC236}">
                  <a16:creationId xmlns:a16="http://schemas.microsoft.com/office/drawing/2014/main" id="{2D200CF8-717B-BE40-A74B-0BE93562A65B}"/>
                </a:ext>
              </a:extLst>
            </p:cNvPr>
            <p:cNvSpPr>
              <a:spLocks noEditPoints="1"/>
            </p:cNvSpPr>
            <p:nvPr/>
          </p:nvSpPr>
          <p:spPr bwMode="auto">
            <a:xfrm>
              <a:off x="895" y="3536"/>
              <a:ext cx="190" cy="82"/>
            </a:xfrm>
            <a:custGeom>
              <a:avLst/>
              <a:gdLst>
                <a:gd name="T0" fmla="*/ 0 w 190"/>
                <a:gd name="T1" fmla="*/ 0 h 82"/>
                <a:gd name="T2" fmla="*/ 190 w 190"/>
                <a:gd name="T3" fmla="*/ 0 h 82"/>
                <a:gd name="T4" fmla="*/ 190 w 190"/>
                <a:gd name="T5" fmla="*/ 82 h 82"/>
                <a:gd name="T6" fmla="*/ 0 w 190"/>
                <a:gd name="T7" fmla="*/ 82 h 82"/>
                <a:gd name="T8" fmla="*/ 0 w 190"/>
                <a:gd name="T9" fmla="*/ 0 h 82"/>
                <a:gd name="T10" fmla="*/ 0 w 190"/>
                <a:gd name="T11" fmla="*/ 0 h 82"/>
                <a:gd name="T12" fmla="*/ 188 w 190"/>
                <a:gd name="T13" fmla="*/ 0 h 82"/>
                <a:gd name="T14" fmla="*/ 188 w 190"/>
                <a:gd name="T15" fmla="*/ 81 h 82"/>
                <a:gd name="T16" fmla="*/ 0 w 190"/>
                <a:gd name="T17" fmla="*/ 81 h 82"/>
                <a:gd name="T18" fmla="*/ 0 w 190"/>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82">
                  <a:moveTo>
                    <a:pt x="0" y="0"/>
                  </a:moveTo>
                  <a:lnTo>
                    <a:pt x="190" y="0"/>
                  </a:lnTo>
                  <a:lnTo>
                    <a:pt x="190" y="82"/>
                  </a:lnTo>
                  <a:lnTo>
                    <a:pt x="0" y="82"/>
                  </a:lnTo>
                  <a:lnTo>
                    <a:pt x="0" y="0"/>
                  </a:lnTo>
                  <a:close/>
                  <a:moveTo>
                    <a:pt x="0" y="0"/>
                  </a:moveTo>
                  <a:lnTo>
                    <a:pt x="188" y="0"/>
                  </a:lnTo>
                  <a:lnTo>
                    <a:pt x="188" y="81"/>
                  </a:lnTo>
                  <a:lnTo>
                    <a:pt x="0" y="81"/>
                  </a:lnTo>
                  <a:lnTo>
                    <a:pt x="0" y="0"/>
                  </a:lnTo>
                  <a:close/>
                </a:path>
              </a:pathLst>
            </a:custGeom>
            <a:solidFill>
              <a:srgbClr val="565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1" name="Freeform 1177">
              <a:extLst>
                <a:ext uri="{FF2B5EF4-FFF2-40B4-BE49-F238E27FC236}">
                  <a16:creationId xmlns:a16="http://schemas.microsoft.com/office/drawing/2014/main" id="{A7276809-876A-CA44-B4CC-DE6B4187DCF1}"/>
                </a:ext>
              </a:extLst>
            </p:cNvPr>
            <p:cNvSpPr>
              <a:spLocks noEditPoints="1"/>
            </p:cNvSpPr>
            <p:nvPr/>
          </p:nvSpPr>
          <p:spPr bwMode="auto">
            <a:xfrm>
              <a:off x="895" y="3536"/>
              <a:ext cx="188" cy="81"/>
            </a:xfrm>
            <a:custGeom>
              <a:avLst/>
              <a:gdLst>
                <a:gd name="T0" fmla="*/ 0 w 188"/>
                <a:gd name="T1" fmla="*/ 0 h 81"/>
                <a:gd name="T2" fmla="*/ 188 w 188"/>
                <a:gd name="T3" fmla="*/ 0 h 81"/>
                <a:gd name="T4" fmla="*/ 188 w 188"/>
                <a:gd name="T5" fmla="*/ 81 h 81"/>
                <a:gd name="T6" fmla="*/ 0 w 188"/>
                <a:gd name="T7" fmla="*/ 81 h 81"/>
                <a:gd name="T8" fmla="*/ 0 w 188"/>
                <a:gd name="T9" fmla="*/ 0 h 81"/>
                <a:gd name="T10" fmla="*/ 0 w 188"/>
                <a:gd name="T11" fmla="*/ 0 h 81"/>
                <a:gd name="T12" fmla="*/ 186 w 188"/>
                <a:gd name="T13" fmla="*/ 0 h 81"/>
                <a:gd name="T14" fmla="*/ 186 w 188"/>
                <a:gd name="T15" fmla="*/ 80 h 81"/>
                <a:gd name="T16" fmla="*/ 0 w 188"/>
                <a:gd name="T17" fmla="*/ 80 h 81"/>
                <a:gd name="T18" fmla="*/ 0 w 188"/>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81">
                  <a:moveTo>
                    <a:pt x="0" y="0"/>
                  </a:moveTo>
                  <a:lnTo>
                    <a:pt x="188" y="0"/>
                  </a:lnTo>
                  <a:lnTo>
                    <a:pt x="188" y="81"/>
                  </a:lnTo>
                  <a:lnTo>
                    <a:pt x="0" y="81"/>
                  </a:lnTo>
                  <a:lnTo>
                    <a:pt x="0" y="0"/>
                  </a:lnTo>
                  <a:close/>
                  <a:moveTo>
                    <a:pt x="0" y="0"/>
                  </a:moveTo>
                  <a:lnTo>
                    <a:pt x="186" y="0"/>
                  </a:lnTo>
                  <a:lnTo>
                    <a:pt x="186" y="80"/>
                  </a:lnTo>
                  <a:lnTo>
                    <a:pt x="0" y="80"/>
                  </a:lnTo>
                  <a:lnTo>
                    <a:pt x="0" y="0"/>
                  </a:lnTo>
                  <a:close/>
                </a:path>
              </a:pathLst>
            </a:custGeom>
            <a:solidFill>
              <a:srgbClr val="585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2" name="Freeform 1178">
              <a:extLst>
                <a:ext uri="{FF2B5EF4-FFF2-40B4-BE49-F238E27FC236}">
                  <a16:creationId xmlns:a16="http://schemas.microsoft.com/office/drawing/2014/main" id="{D3EE6EDE-118E-6640-BD7B-9A90226D064A}"/>
                </a:ext>
              </a:extLst>
            </p:cNvPr>
            <p:cNvSpPr>
              <a:spLocks noEditPoints="1"/>
            </p:cNvSpPr>
            <p:nvPr/>
          </p:nvSpPr>
          <p:spPr bwMode="auto">
            <a:xfrm>
              <a:off x="895" y="3536"/>
              <a:ext cx="186" cy="80"/>
            </a:xfrm>
            <a:custGeom>
              <a:avLst/>
              <a:gdLst>
                <a:gd name="T0" fmla="*/ 0 w 186"/>
                <a:gd name="T1" fmla="*/ 0 h 80"/>
                <a:gd name="T2" fmla="*/ 186 w 186"/>
                <a:gd name="T3" fmla="*/ 0 h 80"/>
                <a:gd name="T4" fmla="*/ 186 w 186"/>
                <a:gd name="T5" fmla="*/ 80 h 80"/>
                <a:gd name="T6" fmla="*/ 0 w 186"/>
                <a:gd name="T7" fmla="*/ 80 h 80"/>
                <a:gd name="T8" fmla="*/ 0 w 186"/>
                <a:gd name="T9" fmla="*/ 0 h 80"/>
                <a:gd name="T10" fmla="*/ 0 w 186"/>
                <a:gd name="T11" fmla="*/ 0 h 80"/>
                <a:gd name="T12" fmla="*/ 185 w 186"/>
                <a:gd name="T13" fmla="*/ 0 h 80"/>
                <a:gd name="T14" fmla="*/ 185 w 186"/>
                <a:gd name="T15" fmla="*/ 79 h 80"/>
                <a:gd name="T16" fmla="*/ 0 w 186"/>
                <a:gd name="T17" fmla="*/ 79 h 80"/>
                <a:gd name="T18" fmla="*/ 0 w 186"/>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80">
                  <a:moveTo>
                    <a:pt x="0" y="0"/>
                  </a:moveTo>
                  <a:lnTo>
                    <a:pt x="186" y="0"/>
                  </a:lnTo>
                  <a:lnTo>
                    <a:pt x="186" y="80"/>
                  </a:lnTo>
                  <a:lnTo>
                    <a:pt x="0" y="80"/>
                  </a:lnTo>
                  <a:lnTo>
                    <a:pt x="0" y="0"/>
                  </a:lnTo>
                  <a:close/>
                  <a:moveTo>
                    <a:pt x="0" y="0"/>
                  </a:moveTo>
                  <a:lnTo>
                    <a:pt x="185" y="0"/>
                  </a:lnTo>
                  <a:lnTo>
                    <a:pt x="185" y="79"/>
                  </a:lnTo>
                  <a:lnTo>
                    <a:pt x="0" y="79"/>
                  </a:lnTo>
                  <a:lnTo>
                    <a:pt x="0" y="0"/>
                  </a:lnTo>
                  <a:close/>
                </a:path>
              </a:pathLst>
            </a:custGeom>
            <a:solidFill>
              <a:srgbClr val="5B5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3" name="Freeform 1179">
              <a:extLst>
                <a:ext uri="{FF2B5EF4-FFF2-40B4-BE49-F238E27FC236}">
                  <a16:creationId xmlns:a16="http://schemas.microsoft.com/office/drawing/2014/main" id="{E276A379-8C3F-D849-A768-D4DBD8B19B28}"/>
                </a:ext>
              </a:extLst>
            </p:cNvPr>
            <p:cNvSpPr>
              <a:spLocks noEditPoints="1"/>
            </p:cNvSpPr>
            <p:nvPr/>
          </p:nvSpPr>
          <p:spPr bwMode="auto">
            <a:xfrm>
              <a:off x="895" y="3536"/>
              <a:ext cx="185" cy="79"/>
            </a:xfrm>
            <a:custGeom>
              <a:avLst/>
              <a:gdLst>
                <a:gd name="T0" fmla="*/ 0 w 185"/>
                <a:gd name="T1" fmla="*/ 0 h 79"/>
                <a:gd name="T2" fmla="*/ 185 w 185"/>
                <a:gd name="T3" fmla="*/ 0 h 79"/>
                <a:gd name="T4" fmla="*/ 185 w 185"/>
                <a:gd name="T5" fmla="*/ 79 h 79"/>
                <a:gd name="T6" fmla="*/ 0 w 185"/>
                <a:gd name="T7" fmla="*/ 79 h 79"/>
                <a:gd name="T8" fmla="*/ 0 w 185"/>
                <a:gd name="T9" fmla="*/ 0 h 79"/>
                <a:gd name="T10" fmla="*/ 0 w 185"/>
                <a:gd name="T11" fmla="*/ 0 h 79"/>
                <a:gd name="T12" fmla="*/ 183 w 185"/>
                <a:gd name="T13" fmla="*/ 0 h 79"/>
                <a:gd name="T14" fmla="*/ 183 w 185"/>
                <a:gd name="T15" fmla="*/ 79 h 79"/>
                <a:gd name="T16" fmla="*/ 0 w 185"/>
                <a:gd name="T17" fmla="*/ 79 h 79"/>
                <a:gd name="T18" fmla="*/ 0 w 185"/>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79">
                  <a:moveTo>
                    <a:pt x="0" y="0"/>
                  </a:moveTo>
                  <a:lnTo>
                    <a:pt x="185" y="0"/>
                  </a:lnTo>
                  <a:lnTo>
                    <a:pt x="185" y="79"/>
                  </a:lnTo>
                  <a:lnTo>
                    <a:pt x="0" y="79"/>
                  </a:lnTo>
                  <a:lnTo>
                    <a:pt x="0" y="0"/>
                  </a:lnTo>
                  <a:close/>
                  <a:moveTo>
                    <a:pt x="0" y="0"/>
                  </a:moveTo>
                  <a:lnTo>
                    <a:pt x="183" y="0"/>
                  </a:lnTo>
                  <a:lnTo>
                    <a:pt x="183" y="79"/>
                  </a:lnTo>
                  <a:lnTo>
                    <a:pt x="0" y="79"/>
                  </a:lnTo>
                  <a:lnTo>
                    <a:pt x="0" y="0"/>
                  </a:lnTo>
                  <a:close/>
                </a:path>
              </a:pathLst>
            </a:custGeom>
            <a:solidFill>
              <a:srgbClr val="5E5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4" name="Freeform 1180">
              <a:extLst>
                <a:ext uri="{FF2B5EF4-FFF2-40B4-BE49-F238E27FC236}">
                  <a16:creationId xmlns:a16="http://schemas.microsoft.com/office/drawing/2014/main" id="{4742D037-93F0-9E4F-96D4-1D2430E56972}"/>
                </a:ext>
              </a:extLst>
            </p:cNvPr>
            <p:cNvSpPr>
              <a:spLocks noEditPoints="1"/>
            </p:cNvSpPr>
            <p:nvPr/>
          </p:nvSpPr>
          <p:spPr bwMode="auto">
            <a:xfrm>
              <a:off x="895" y="3536"/>
              <a:ext cx="183" cy="79"/>
            </a:xfrm>
            <a:custGeom>
              <a:avLst/>
              <a:gdLst>
                <a:gd name="T0" fmla="*/ 0 w 183"/>
                <a:gd name="T1" fmla="*/ 0 h 79"/>
                <a:gd name="T2" fmla="*/ 183 w 183"/>
                <a:gd name="T3" fmla="*/ 0 h 79"/>
                <a:gd name="T4" fmla="*/ 183 w 183"/>
                <a:gd name="T5" fmla="*/ 79 h 79"/>
                <a:gd name="T6" fmla="*/ 0 w 183"/>
                <a:gd name="T7" fmla="*/ 79 h 79"/>
                <a:gd name="T8" fmla="*/ 0 w 183"/>
                <a:gd name="T9" fmla="*/ 0 h 79"/>
                <a:gd name="T10" fmla="*/ 0 w 183"/>
                <a:gd name="T11" fmla="*/ 0 h 79"/>
                <a:gd name="T12" fmla="*/ 181 w 183"/>
                <a:gd name="T13" fmla="*/ 0 h 79"/>
                <a:gd name="T14" fmla="*/ 181 w 183"/>
                <a:gd name="T15" fmla="*/ 78 h 79"/>
                <a:gd name="T16" fmla="*/ 0 w 183"/>
                <a:gd name="T17" fmla="*/ 78 h 79"/>
                <a:gd name="T18" fmla="*/ 0 w 183"/>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79">
                  <a:moveTo>
                    <a:pt x="0" y="0"/>
                  </a:moveTo>
                  <a:lnTo>
                    <a:pt x="183" y="0"/>
                  </a:lnTo>
                  <a:lnTo>
                    <a:pt x="183" y="79"/>
                  </a:lnTo>
                  <a:lnTo>
                    <a:pt x="0" y="79"/>
                  </a:lnTo>
                  <a:lnTo>
                    <a:pt x="0" y="0"/>
                  </a:lnTo>
                  <a:close/>
                  <a:moveTo>
                    <a:pt x="0" y="0"/>
                  </a:moveTo>
                  <a:lnTo>
                    <a:pt x="181" y="0"/>
                  </a:lnTo>
                  <a:lnTo>
                    <a:pt x="181" y="78"/>
                  </a:lnTo>
                  <a:lnTo>
                    <a:pt x="0" y="78"/>
                  </a:lnTo>
                  <a:lnTo>
                    <a:pt x="0" y="0"/>
                  </a:lnTo>
                  <a:close/>
                </a:path>
              </a:pathLst>
            </a:custGeom>
            <a:solidFill>
              <a:srgbClr val="606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5" name="Freeform 1181">
              <a:extLst>
                <a:ext uri="{FF2B5EF4-FFF2-40B4-BE49-F238E27FC236}">
                  <a16:creationId xmlns:a16="http://schemas.microsoft.com/office/drawing/2014/main" id="{32EFD55F-9A3D-DC4C-8001-8EB3ABDF3210}"/>
                </a:ext>
              </a:extLst>
            </p:cNvPr>
            <p:cNvSpPr>
              <a:spLocks noEditPoints="1"/>
            </p:cNvSpPr>
            <p:nvPr/>
          </p:nvSpPr>
          <p:spPr bwMode="auto">
            <a:xfrm>
              <a:off x="895" y="3536"/>
              <a:ext cx="181" cy="78"/>
            </a:xfrm>
            <a:custGeom>
              <a:avLst/>
              <a:gdLst>
                <a:gd name="T0" fmla="*/ 0 w 181"/>
                <a:gd name="T1" fmla="*/ 0 h 78"/>
                <a:gd name="T2" fmla="*/ 181 w 181"/>
                <a:gd name="T3" fmla="*/ 0 h 78"/>
                <a:gd name="T4" fmla="*/ 181 w 181"/>
                <a:gd name="T5" fmla="*/ 78 h 78"/>
                <a:gd name="T6" fmla="*/ 0 w 181"/>
                <a:gd name="T7" fmla="*/ 78 h 78"/>
                <a:gd name="T8" fmla="*/ 0 w 181"/>
                <a:gd name="T9" fmla="*/ 0 h 78"/>
                <a:gd name="T10" fmla="*/ 0 w 181"/>
                <a:gd name="T11" fmla="*/ 0 h 78"/>
                <a:gd name="T12" fmla="*/ 179 w 181"/>
                <a:gd name="T13" fmla="*/ 0 h 78"/>
                <a:gd name="T14" fmla="*/ 179 w 181"/>
                <a:gd name="T15" fmla="*/ 77 h 78"/>
                <a:gd name="T16" fmla="*/ 0 w 181"/>
                <a:gd name="T17" fmla="*/ 77 h 78"/>
                <a:gd name="T18" fmla="*/ 0 w 18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78">
                  <a:moveTo>
                    <a:pt x="0" y="0"/>
                  </a:moveTo>
                  <a:lnTo>
                    <a:pt x="181" y="0"/>
                  </a:lnTo>
                  <a:lnTo>
                    <a:pt x="181" y="78"/>
                  </a:lnTo>
                  <a:lnTo>
                    <a:pt x="0" y="78"/>
                  </a:lnTo>
                  <a:lnTo>
                    <a:pt x="0" y="0"/>
                  </a:lnTo>
                  <a:close/>
                  <a:moveTo>
                    <a:pt x="0" y="0"/>
                  </a:moveTo>
                  <a:lnTo>
                    <a:pt x="179" y="0"/>
                  </a:lnTo>
                  <a:lnTo>
                    <a:pt x="179" y="77"/>
                  </a:lnTo>
                  <a:lnTo>
                    <a:pt x="0" y="77"/>
                  </a:lnTo>
                  <a:lnTo>
                    <a:pt x="0" y="0"/>
                  </a:lnTo>
                  <a:close/>
                </a:path>
              </a:pathLst>
            </a:custGeom>
            <a:solidFill>
              <a:srgbClr val="636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6" name="Freeform 1182">
              <a:extLst>
                <a:ext uri="{FF2B5EF4-FFF2-40B4-BE49-F238E27FC236}">
                  <a16:creationId xmlns:a16="http://schemas.microsoft.com/office/drawing/2014/main" id="{5F07BAC8-C707-9A4E-A6CD-00878CDE4FDD}"/>
                </a:ext>
              </a:extLst>
            </p:cNvPr>
            <p:cNvSpPr>
              <a:spLocks noEditPoints="1"/>
            </p:cNvSpPr>
            <p:nvPr/>
          </p:nvSpPr>
          <p:spPr bwMode="auto">
            <a:xfrm>
              <a:off x="895" y="3536"/>
              <a:ext cx="179" cy="77"/>
            </a:xfrm>
            <a:custGeom>
              <a:avLst/>
              <a:gdLst>
                <a:gd name="T0" fmla="*/ 0 w 179"/>
                <a:gd name="T1" fmla="*/ 0 h 77"/>
                <a:gd name="T2" fmla="*/ 179 w 179"/>
                <a:gd name="T3" fmla="*/ 0 h 77"/>
                <a:gd name="T4" fmla="*/ 179 w 179"/>
                <a:gd name="T5" fmla="*/ 77 h 77"/>
                <a:gd name="T6" fmla="*/ 0 w 179"/>
                <a:gd name="T7" fmla="*/ 77 h 77"/>
                <a:gd name="T8" fmla="*/ 0 w 179"/>
                <a:gd name="T9" fmla="*/ 0 h 77"/>
                <a:gd name="T10" fmla="*/ 0 w 179"/>
                <a:gd name="T11" fmla="*/ 0 h 77"/>
                <a:gd name="T12" fmla="*/ 178 w 179"/>
                <a:gd name="T13" fmla="*/ 0 h 77"/>
                <a:gd name="T14" fmla="*/ 178 w 179"/>
                <a:gd name="T15" fmla="*/ 77 h 77"/>
                <a:gd name="T16" fmla="*/ 0 w 179"/>
                <a:gd name="T17" fmla="*/ 77 h 77"/>
                <a:gd name="T18" fmla="*/ 0 w 179"/>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77">
                  <a:moveTo>
                    <a:pt x="0" y="0"/>
                  </a:moveTo>
                  <a:lnTo>
                    <a:pt x="179" y="0"/>
                  </a:lnTo>
                  <a:lnTo>
                    <a:pt x="179" y="77"/>
                  </a:lnTo>
                  <a:lnTo>
                    <a:pt x="0" y="77"/>
                  </a:lnTo>
                  <a:lnTo>
                    <a:pt x="0" y="0"/>
                  </a:lnTo>
                  <a:close/>
                  <a:moveTo>
                    <a:pt x="0" y="0"/>
                  </a:moveTo>
                  <a:lnTo>
                    <a:pt x="178" y="0"/>
                  </a:lnTo>
                  <a:lnTo>
                    <a:pt x="178" y="77"/>
                  </a:lnTo>
                  <a:lnTo>
                    <a:pt x="0" y="77"/>
                  </a:lnTo>
                  <a:lnTo>
                    <a:pt x="0" y="0"/>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7" name="Freeform 1183">
              <a:extLst>
                <a:ext uri="{FF2B5EF4-FFF2-40B4-BE49-F238E27FC236}">
                  <a16:creationId xmlns:a16="http://schemas.microsoft.com/office/drawing/2014/main" id="{D7862F85-4516-624C-BCEF-7D46B2AAA85E}"/>
                </a:ext>
              </a:extLst>
            </p:cNvPr>
            <p:cNvSpPr>
              <a:spLocks noEditPoints="1"/>
            </p:cNvSpPr>
            <p:nvPr/>
          </p:nvSpPr>
          <p:spPr bwMode="auto">
            <a:xfrm>
              <a:off x="895" y="3536"/>
              <a:ext cx="178" cy="77"/>
            </a:xfrm>
            <a:custGeom>
              <a:avLst/>
              <a:gdLst>
                <a:gd name="T0" fmla="*/ 0 w 178"/>
                <a:gd name="T1" fmla="*/ 0 h 77"/>
                <a:gd name="T2" fmla="*/ 178 w 178"/>
                <a:gd name="T3" fmla="*/ 0 h 77"/>
                <a:gd name="T4" fmla="*/ 178 w 178"/>
                <a:gd name="T5" fmla="*/ 77 h 77"/>
                <a:gd name="T6" fmla="*/ 0 w 178"/>
                <a:gd name="T7" fmla="*/ 77 h 77"/>
                <a:gd name="T8" fmla="*/ 0 w 178"/>
                <a:gd name="T9" fmla="*/ 0 h 77"/>
                <a:gd name="T10" fmla="*/ 0 w 178"/>
                <a:gd name="T11" fmla="*/ 0 h 77"/>
                <a:gd name="T12" fmla="*/ 176 w 178"/>
                <a:gd name="T13" fmla="*/ 0 h 77"/>
                <a:gd name="T14" fmla="*/ 176 w 178"/>
                <a:gd name="T15" fmla="*/ 76 h 77"/>
                <a:gd name="T16" fmla="*/ 0 w 178"/>
                <a:gd name="T17" fmla="*/ 76 h 77"/>
                <a:gd name="T18" fmla="*/ 0 w 178"/>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77">
                  <a:moveTo>
                    <a:pt x="0" y="0"/>
                  </a:moveTo>
                  <a:lnTo>
                    <a:pt x="178" y="0"/>
                  </a:lnTo>
                  <a:lnTo>
                    <a:pt x="178" y="77"/>
                  </a:lnTo>
                  <a:lnTo>
                    <a:pt x="0" y="77"/>
                  </a:lnTo>
                  <a:lnTo>
                    <a:pt x="0" y="0"/>
                  </a:lnTo>
                  <a:close/>
                  <a:moveTo>
                    <a:pt x="0" y="0"/>
                  </a:moveTo>
                  <a:lnTo>
                    <a:pt x="176" y="0"/>
                  </a:lnTo>
                  <a:lnTo>
                    <a:pt x="176" y="76"/>
                  </a:lnTo>
                  <a:lnTo>
                    <a:pt x="0" y="76"/>
                  </a:lnTo>
                  <a:lnTo>
                    <a:pt x="0" y="0"/>
                  </a:lnTo>
                  <a:close/>
                </a:path>
              </a:pathLst>
            </a:custGeom>
            <a:solidFill>
              <a:srgbClr val="686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8" name="Freeform 1184">
              <a:extLst>
                <a:ext uri="{FF2B5EF4-FFF2-40B4-BE49-F238E27FC236}">
                  <a16:creationId xmlns:a16="http://schemas.microsoft.com/office/drawing/2014/main" id="{2AC20191-EA5A-344A-A1FF-0B467D88BD2E}"/>
                </a:ext>
              </a:extLst>
            </p:cNvPr>
            <p:cNvSpPr>
              <a:spLocks noEditPoints="1"/>
            </p:cNvSpPr>
            <p:nvPr/>
          </p:nvSpPr>
          <p:spPr bwMode="auto">
            <a:xfrm>
              <a:off x="895" y="3536"/>
              <a:ext cx="176" cy="76"/>
            </a:xfrm>
            <a:custGeom>
              <a:avLst/>
              <a:gdLst>
                <a:gd name="T0" fmla="*/ 0 w 176"/>
                <a:gd name="T1" fmla="*/ 0 h 76"/>
                <a:gd name="T2" fmla="*/ 176 w 176"/>
                <a:gd name="T3" fmla="*/ 0 h 76"/>
                <a:gd name="T4" fmla="*/ 176 w 176"/>
                <a:gd name="T5" fmla="*/ 76 h 76"/>
                <a:gd name="T6" fmla="*/ 0 w 176"/>
                <a:gd name="T7" fmla="*/ 76 h 76"/>
                <a:gd name="T8" fmla="*/ 0 w 176"/>
                <a:gd name="T9" fmla="*/ 0 h 76"/>
                <a:gd name="T10" fmla="*/ 0 w 176"/>
                <a:gd name="T11" fmla="*/ 0 h 76"/>
                <a:gd name="T12" fmla="*/ 174 w 176"/>
                <a:gd name="T13" fmla="*/ 0 h 76"/>
                <a:gd name="T14" fmla="*/ 174 w 176"/>
                <a:gd name="T15" fmla="*/ 75 h 76"/>
                <a:gd name="T16" fmla="*/ 0 w 176"/>
                <a:gd name="T17" fmla="*/ 75 h 76"/>
                <a:gd name="T18" fmla="*/ 0 w 1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76">
                  <a:moveTo>
                    <a:pt x="0" y="0"/>
                  </a:moveTo>
                  <a:lnTo>
                    <a:pt x="176" y="0"/>
                  </a:lnTo>
                  <a:lnTo>
                    <a:pt x="176" y="76"/>
                  </a:lnTo>
                  <a:lnTo>
                    <a:pt x="0" y="76"/>
                  </a:lnTo>
                  <a:lnTo>
                    <a:pt x="0" y="0"/>
                  </a:lnTo>
                  <a:close/>
                  <a:moveTo>
                    <a:pt x="0" y="0"/>
                  </a:moveTo>
                  <a:lnTo>
                    <a:pt x="174" y="0"/>
                  </a:lnTo>
                  <a:lnTo>
                    <a:pt x="174" y="75"/>
                  </a:lnTo>
                  <a:lnTo>
                    <a:pt x="0" y="75"/>
                  </a:lnTo>
                  <a:lnTo>
                    <a:pt x="0"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9" name="Freeform 1185">
              <a:extLst>
                <a:ext uri="{FF2B5EF4-FFF2-40B4-BE49-F238E27FC236}">
                  <a16:creationId xmlns:a16="http://schemas.microsoft.com/office/drawing/2014/main" id="{97FE9912-255B-D34A-84C8-BB21F13A3B3A}"/>
                </a:ext>
              </a:extLst>
            </p:cNvPr>
            <p:cNvSpPr>
              <a:spLocks noEditPoints="1"/>
            </p:cNvSpPr>
            <p:nvPr/>
          </p:nvSpPr>
          <p:spPr bwMode="auto">
            <a:xfrm>
              <a:off x="895" y="3536"/>
              <a:ext cx="174" cy="75"/>
            </a:xfrm>
            <a:custGeom>
              <a:avLst/>
              <a:gdLst>
                <a:gd name="T0" fmla="*/ 0 w 174"/>
                <a:gd name="T1" fmla="*/ 0 h 75"/>
                <a:gd name="T2" fmla="*/ 174 w 174"/>
                <a:gd name="T3" fmla="*/ 0 h 75"/>
                <a:gd name="T4" fmla="*/ 174 w 174"/>
                <a:gd name="T5" fmla="*/ 75 h 75"/>
                <a:gd name="T6" fmla="*/ 0 w 174"/>
                <a:gd name="T7" fmla="*/ 75 h 75"/>
                <a:gd name="T8" fmla="*/ 0 w 174"/>
                <a:gd name="T9" fmla="*/ 0 h 75"/>
                <a:gd name="T10" fmla="*/ 0 w 174"/>
                <a:gd name="T11" fmla="*/ 0 h 75"/>
                <a:gd name="T12" fmla="*/ 172 w 174"/>
                <a:gd name="T13" fmla="*/ 0 h 75"/>
                <a:gd name="T14" fmla="*/ 172 w 174"/>
                <a:gd name="T15" fmla="*/ 74 h 75"/>
                <a:gd name="T16" fmla="*/ 0 w 174"/>
                <a:gd name="T17" fmla="*/ 74 h 75"/>
                <a:gd name="T18" fmla="*/ 0 w 174"/>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75">
                  <a:moveTo>
                    <a:pt x="0" y="0"/>
                  </a:moveTo>
                  <a:lnTo>
                    <a:pt x="174" y="0"/>
                  </a:lnTo>
                  <a:lnTo>
                    <a:pt x="174" y="75"/>
                  </a:lnTo>
                  <a:lnTo>
                    <a:pt x="0" y="75"/>
                  </a:lnTo>
                  <a:lnTo>
                    <a:pt x="0" y="0"/>
                  </a:lnTo>
                  <a:close/>
                  <a:moveTo>
                    <a:pt x="0" y="0"/>
                  </a:moveTo>
                  <a:lnTo>
                    <a:pt x="172" y="0"/>
                  </a:lnTo>
                  <a:lnTo>
                    <a:pt x="172" y="74"/>
                  </a:lnTo>
                  <a:lnTo>
                    <a:pt x="0" y="74"/>
                  </a:lnTo>
                  <a:lnTo>
                    <a:pt x="0" y="0"/>
                  </a:lnTo>
                  <a:close/>
                </a:path>
              </a:pathLst>
            </a:custGeom>
            <a:solidFill>
              <a:srgbClr val="6E6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0" name="Freeform 1186">
              <a:extLst>
                <a:ext uri="{FF2B5EF4-FFF2-40B4-BE49-F238E27FC236}">
                  <a16:creationId xmlns:a16="http://schemas.microsoft.com/office/drawing/2014/main" id="{7139923A-B409-1345-B146-B35A83616483}"/>
                </a:ext>
              </a:extLst>
            </p:cNvPr>
            <p:cNvSpPr>
              <a:spLocks noEditPoints="1"/>
            </p:cNvSpPr>
            <p:nvPr/>
          </p:nvSpPr>
          <p:spPr bwMode="auto">
            <a:xfrm>
              <a:off x="895" y="3536"/>
              <a:ext cx="172" cy="74"/>
            </a:xfrm>
            <a:custGeom>
              <a:avLst/>
              <a:gdLst>
                <a:gd name="T0" fmla="*/ 0 w 172"/>
                <a:gd name="T1" fmla="*/ 0 h 74"/>
                <a:gd name="T2" fmla="*/ 172 w 172"/>
                <a:gd name="T3" fmla="*/ 0 h 74"/>
                <a:gd name="T4" fmla="*/ 172 w 172"/>
                <a:gd name="T5" fmla="*/ 74 h 74"/>
                <a:gd name="T6" fmla="*/ 0 w 172"/>
                <a:gd name="T7" fmla="*/ 74 h 74"/>
                <a:gd name="T8" fmla="*/ 0 w 172"/>
                <a:gd name="T9" fmla="*/ 0 h 74"/>
                <a:gd name="T10" fmla="*/ 0 w 172"/>
                <a:gd name="T11" fmla="*/ 0 h 74"/>
                <a:gd name="T12" fmla="*/ 171 w 172"/>
                <a:gd name="T13" fmla="*/ 0 h 74"/>
                <a:gd name="T14" fmla="*/ 171 w 172"/>
                <a:gd name="T15" fmla="*/ 73 h 74"/>
                <a:gd name="T16" fmla="*/ 0 w 172"/>
                <a:gd name="T17" fmla="*/ 73 h 74"/>
                <a:gd name="T18" fmla="*/ 0 w 17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74">
                  <a:moveTo>
                    <a:pt x="0" y="0"/>
                  </a:moveTo>
                  <a:lnTo>
                    <a:pt x="172" y="0"/>
                  </a:lnTo>
                  <a:lnTo>
                    <a:pt x="172" y="74"/>
                  </a:lnTo>
                  <a:lnTo>
                    <a:pt x="0" y="74"/>
                  </a:lnTo>
                  <a:lnTo>
                    <a:pt x="0" y="0"/>
                  </a:lnTo>
                  <a:close/>
                  <a:moveTo>
                    <a:pt x="0" y="0"/>
                  </a:moveTo>
                  <a:lnTo>
                    <a:pt x="171" y="0"/>
                  </a:lnTo>
                  <a:lnTo>
                    <a:pt x="171" y="73"/>
                  </a:lnTo>
                  <a:lnTo>
                    <a:pt x="0" y="73"/>
                  </a:lnTo>
                  <a:lnTo>
                    <a:pt x="0"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1" name="Freeform 1187">
              <a:extLst>
                <a:ext uri="{FF2B5EF4-FFF2-40B4-BE49-F238E27FC236}">
                  <a16:creationId xmlns:a16="http://schemas.microsoft.com/office/drawing/2014/main" id="{2E94C84E-07A5-8F4A-85E1-2B823EEAC9FA}"/>
                </a:ext>
              </a:extLst>
            </p:cNvPr>
            <p:cNvSpPr>
              <a:spLocks noEditPoints="1"/>
            </p:cNvSpPr>
            <p:nvPr/>
          </p:nvSpPr>
          <p:spPr bwMode="auto">
            <a:xfrm>
              <a:off x="895" y="3536"/>
              <a:ext cx="171" cy="73"/>
            </a:xfrm>
            <a:custGeom>
              <a:avLst/>
              <a:gdLst>
                <a:gd name="T0" fmla="*/ 0 w 171"/>
                <a:gd name="T1" fmla="*/ 0 h 73"/>
                <a:gd name="T2" fmla="*/ 171 w 171"/>
                <a:gd name="T3" fmla="*/ 0 h 73"/>
                <a:gd name="T4" fmla="*/ 171 w 171"/>
                <a:gd name="T5" fmla="*/ 73 h 73"/>
                <a:gd name="T6" fmla="*/ 0 w 171"/>
                <a:gd name="T7" fmla="*/ 73 h 73"/>
                <a:gd name="T8" fmla="*/ 0 w 171"/>
                <a:gd name="T9" fmla="*/ 0 h 73"/>
                <a:gd name="T10" fmla="*/ 0 w 171"/>
                <a:gd name="T11" fmla="*/ 0 h 73"/>
                <a:gd name="T12" fmla="*/ 169 w 171"/>
                <a:gd name="T13" fmla="*/ 0 h 73"/>
                <a:gd name="T14" fmla="*/ 169 w 171"/>
                <a:gd name="T15" fmla="*/ 73 h 73"/>
                <a:gd name="T16" fmla="*/ 0 w 171"/>
                <a:gd name="T17" fmla="*/ 73 h 73"/>
                <a:gd name="T18" fmla="*/ 0 w 17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73">
                  <a:moveTo>
                    <a:pt x="0" y="0"/>
                  </a:moveTo>
                  <a:lnTo>
                    <a:pt x="171" y="0"/>
                  </a:lnTo>
                  <a:lnTo>
                    <a:pt x="171" y="73"/>
                  </a:lnTo>
                  <a:lnTo>
                    <a:pt x="0" y="73"/>
                  </a:lnTo>
                  <a:lnTo>
                    <a:pt x="0" y="0"/>
                  </a:lnTo>
                  <a:close/>
                  <a:moveTo>
                    <a:pt x="0" y="0"/>
                  </a:moveTo>
                  <a:lnTo>
                    <a:pt x="169" y="0"/>
                  </a:lnTo>
                  <a:lnTo>
                    <a:pt x="169" y="73"/>
                  </a:lnTo>
                  <a:lnTo>
                    <a:pt x="0" y="73"/>
                  </a:lnTo>
                  <a:lnTo>
                    <a:pt x="0" y="0"/>
                  </a:lnTo>
                  <a:close/>
                </a:path>
              </a:pathLst>
            </a:custGeom>
            <a:solidFill>
              <a:srgbClr val="737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2" name="Freeform 1188">
              <a:extLst>
                <a:ext uri="{FF2B5EF4-FFF2-40B4-BE49-F238E27FC236}">
                  <a16:creationId xmlns:a16="http://schemas.microsoft.com/office/drawing/2014/main" id="{75B721CC-ECC8-9C43-9AA7-606FCB6635DE}"/>
                </a:ext>
              </a:extLst>
            </p:cNvPr>
            <p:cNvSpPr>
              <a:spLocks noEditPoints="1"/>
            </p:cNvSpPr>
            <p:nvPr/>
          </p:nvSpPr>
          <p:spPr bwMode="auto">
            <a:xfrm>
              <a:off x="895" y="3536"/>
              <a:ext cx="169" cy="73"/>
            </a:xfrm>
            <a:custGeom>
              <a:avLst/>
              <a:gdLst>
                <a:gd name="T0" fmla="*/ 0 w 169"/>
                <a:gd name="T1" fmla="*/ 0 h 73"/>
                <a:gd name="T2" fmla="*/ 169 w 169"/>
                <a:gd name="T3" fmla="*/ 0 h 73"/>
                <a:gd name="T4" fmla="*/ 169 w 169"/>
                <a:gd name="T5" fmla="*/ 73 h 73"/>
                <a:gd name="T6" fmla="*/ 0 w 169"/>
                <a:gd name="T7" fmla="*/ 73 h 73"/>
                <a:gd name="T8" fmla="*/ 0 w 169"/>
                <a:gd name="T9" fmla="*/ 0 h 73"/>
                <a:gd name="T10" fmla="*/ 0 w 169"/>
                <a:gd name="T11" fmla="*/ 0 h 73"/>
                <a:gd name="T12" fmla="*/ 167 w 169"/>
                <a:gd name="T13" fmla="*/ 0 h 73"/>
                <a:gd name="T14" fmla="*/ 167 w 169"/>
                <a:gd name="T15" fmla="*/ 72 h 73"/>
                <a:gd name="T16" fmla="*/ 0 w 169"/>
                <a:gd name="T17" fmla="*/ 72 h 73"/>
                <a:gd name="T18" fmla="*/ 0 w 169"/>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0" y="0"/>
                  </a:moveTo>
                  <a:lnTo>
                    <a:pt x="169" y="0"/>
                  </a:lnTo>
                  <a:lnTo>
                    <a:pt x="169" y="73"/>
                  </a:lnTo>
                  <a:lnTo>
                    <a:pt x="0" y="73"/>
                  </a:lnTo>
                  <a:lnTo>
                    <a:pt x="0" y="0"/>
                  </a:lnTo>
                  <a:close/>
                  <a:moveTo>
                    <a:pt x="0" y="0"/>
                  </a:moveTo>
                  <a:lnTo>
                    <a:pt x="167" y="0"/>
                  </a:lnTo>
                  <a:lnTo>
                    <a:pt x="167" y="72"/>
                  </a:lnTo>
                  <a:lnTo>
                    <a:pt x="0" y="72"/>
                  </a:lnTo>
                  <a:lnTo>
                    <a:pt x="0" y="0"/>
                  </a:lnTo>
                  <a:close/>
                </a:path>
              </a:pathLst>
            </a:custGeom>
            <a:solidFill>
              <a:srgbClr val="767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3" name="Freeform 1189">
              <a:extLst>
                <a:ext uri="{FF2B5EF4-FFF2-40B4-BE49-F238E27FC236}">
                  <a16:creationId xmlns:a16="http://schemas.microsoft.com/office/drawing/2014/main" id="{AC5718C7-991A-A242-8546-E5384000F761}"/>
                </a:ext>
              </a:extLst>
            </p:cNvPr>
            <p:cNvSpPr>
              <a:spLocks noEditPoints="1"/>
            </p:cNvSpPr>
            <p:nvPr/>
          </p:nvSpPr>
          <p:spPr bwMode="auto">
            <a:xfrm>
              <a:off x="895" y="3536"/>
              <a:ext cx="167" cy="72"/>
            </a:xfrm>
            <a:custGeom>
              <a:avLst/>
              <a:gdLst>
                <a:gd name="T0" fmla="*/ 0 w 167"/>
                <a:gd name="T1" fmla="*/ 0 h 72"/>
                <a:gd name="T2" fmla="*/ 167 w 167"/>
                <a:gd name="T3" fmla="*/ 0 h 72"/>
                <a:gd name="T4" fmla="*/ 167 w 167"/>
                <a:gd name="T5" fmla="*/ 72 h 72"/>
                <a:gd name="T6" fmla="*/ 0 w 167"/>
                <a:gd name="T7" fmla="*/ 72 h 72"/>
                <a:gd name="T8" fmla="*/ 0 w 167"/>
                <a:gd name="T9" fmla="*/ 0 h 72"/>
                <a:gd name="T10" fmla="*/ 0 w 167"/>
                <a:gd name="T11" fmla="*/ 0 h 72"/>
                <a:gd name="T12" fmla="*/ 165 w 167"/>
                <a:gd name="T13" fmla="*/ 0 h 72"/>
                <a:gd name="T14" fmla="*/ 165 w 167"/>
                <a:gd name="T15" fmla="*/ 71 h 72"/>
                <a:gd name="T16" fmla="*/ 0 w 167"/>
                <a:gd name="T17" fmla="*/ 71 h 72"/>
                <a:gd name="T18" fmla="*/ 0 w 167"/>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72">
                  <a:moveTo>
                    <a:pt x="0" y="0"/>
                  </a:moveTo>
                  <a:lnTo>
                    <a:pt x="167" y="0"/>
                  </a:lnTo>
                  <a:lnTo>
                    <a:pt x="167" y="72"/>
                  </a:lnTo>
                  <a:lnTo>
                    <a:pt x="0" y="72"/>
                  </a:lnTo>
                  <a:lnTo>
                    <a:pt x="0" y="0"/>
                  </a:lnTo>
                  <a:close/>
                  <a:moveTo>
                    <a:pt x="0" y="0"/>
                  </a:moveTo>
                  <a:lnTo>
                    <a:pt x="165" y="0"/>
                  </a:lnTo>
                  <a:lnTo>
                    <a:pt x="165" y="71"/>
                  </a:lnTo>
                  <a:lnTo>
                    <a:pt x="0" y="71"/>
                  </a:lnTo>
                  <a:lnTo>
                    <a:pt x="0" y="0"/>
                  </a:lnTo>
                  <a:close/>
                </a:path>
              </a:pathLst>
            </a:custGeom>
            <a:solidFill>
              <a:srgbClr val="797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4" name="Freeform 1190">
              <a:extLst>
                <a:ext uri="{FF2B5EF4-FFF2-40B4-BE49-F238E27FC236}">
                  <a16:creationId xmlns:a16="http://schemas.microsoft.com/office/drawing/2014/main" id="{1662F098-2F12-5C49-9D7A-66AD858B5B6D}"/>
                </a:ext>
              </a:extLst>
            </p:cNvPr>
            <p:cNvSpPr>
              <a:spLocks noEditPoints="1"/>
            </p:cNvSpPr>
            <p:nvPr/>
          </p:nvSpPr>
          <p:spPr bwMode="auto">
            <a:xfrm>
              <a:off x="895" y="3536"/>
              <a:ext cx="165" cy="71"/>
            </a:xfrm>
            <a:custGeom>
              <a:avLst/>
              <a:gdLst>
                <a:gd name="T0" fmla="*/ 0 w 165"/>
                <a:gd name="T1" fmla="*/ 0 h 71"/>
                <a:gd name="T2" fmla="*/ 165 w 165"/>
                <a:gd name="T3" fmla="*/ 0 h 71"/>
                <a:gd name="T4" fmla="*/ 165 w 165"/>
                <a:gd name="T5" fmla="*/ 71 h 71"/>
                <a:gd name="T6" fmla="*/ 0 w 165"/>
                <a:gd name="T7" fmla="*/ 71 h 71"/>
                <a:gd name="T8" fmla="*/ 0 w 165"/>
                <a:gd name="T9" fmla="*/ 0 h 71"/>
                <a:gd name="T10" fmla="*/ 0 w 165"/>
                <a:gd name="T11" fmla="*/ 0 h 71"/>
                <a:gd name="T12" fmla="*/ 163 w 165"/>
                <a:gd name="T13" fmla="*/ 0 h 71"/>
                <a:gd name="T14" fmla="*/ 163 w 165"/>
                <a:gd name="T15" fmla="*/ 71 h 71"/>
                <a:gd name="T16" fmla="*/ 0 w 165"/>
                <a:gd name="T17" fmla="*/ 71 h 71"/>
                <a:gd name="T18" fmla="*/ 0 w 165"/>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71">
                  <a:moveTo>
                    <a:pt x="0" y="0"/>
                  </a:moveTo>
                  <a:lnTo>
                    <a:pt x="165" y="0"/>
                  </a:lnTo>
                  <a:lnTo>
                    <a:pt x="165" y="71"/>
                  </a:lnTo>
                  <a:lnTo>
                    <a:pt x="0" y="71"/>
                  </a:lnTo>
                  <a:lnTo>
                    <a:pt x="0" y="0"/>
                  </a:lnTo>
                  <a:close/>
                  <a:moveTo>
                    <a:pt x="0" y="0"/>
                  </a:moveTo>
                  <a:lnTo>
                    <a:pt x="163" y="0"/>
                  </a:lnTo>
                  <a:lnTo>
                    <a:pt x="163" y="71"/>
                  </a:lnTo>
                  <a:lnTo>
                    <a:pt x="0" y="71"/>
                  </a:lnTo>
                  <a:lnTo>
                    <a:pt x="0"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5" name="Freeform 1191">
              <a:extLst>
                <a:ext uri="{FF2B5EF4-FFF2-40B4-BE49-F238E27FC236}">
                  <a16:creationId xmlns:a16="http://schemas.microsoft.com/office/drawing/2014/main" id="{EC451722-800D-ED43-BF58-129DBD90353B}"/>
                </a:ext>
              </a:extLst>
            </p:cNvPr>
            <p:cNvSpPr>
              <a:spLocks noEditPoints="1"/>
            </p:cNvSpPr>
            <p:nvPr/>
          </p:nvSpPr>
          <p:spPr bwMode="auto">
            <a:xfrm>
              <a:off x="895" y="3536"/>
              <a:ext cx="163" cy="71"/>
            </a:xfrm>
            <a:custGeom>
              <a:avLst/>
              <a:gdLst>
                <a:gd name="T0" fmla="*/ 0 w 163"/>
                <a:gd name="T1" fmla="*/ 0 h 71"/>
                <a:gd name="T2" fmla="*/ 163 w 163"/>
                <a:gd name="T3" fmla="*/ 0 h 71"/>
                <a:gd name="T4" fmla="*/ 163 w 163"/>
                <a:gd name="T5" fmla="*/ 71 h 71"/>
                <a:gd name="T6" fmla="*/ 0 w 163"/>
                <a:gd name="T7" fmla="*/ 71 h 71"/>
                <a:gd name="T8" fmla="*/ 0 w 163"/>
                <a:gd name="T9" fmla="*/ 0 h 71"/>
                <a:gd name="T10" fmla="*/ 0 w 163"/>
                <a:gd name="T11" fmla="*/ 0 h 71"/>
                <a:gd name="T12" fmla="*/ 162 w 163"/>
                <a:gd name="T13" fmla="*/ 0 h 71"/>
                <a:gd name="T14" fmla="*/ 162 w 163"/>
                <a:gd name="T15" fmla="*/ 70 h 71"/>
                <a:gd name="T16" fmla="*/ 0 w 163"/>
                <a:gd name="T17" fmla="*/ 70 h 71"/>
                <a:gd name="T18" fmla="*/ 0 w 16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71">
                  <a:moveTo>
                    <a:pt x="0" y="0"/>
                  </a:moveTo>
                  <a:lnTo>
                    <a:pt x="163" y="0"/>
                  </a:lnTo>
                  <a:lnTo>
                    <a:pt x="163" y="71"/>
                  </a:lnTo>
                  <a:lnTo>
                    <a:pt x="0" y="71"/>
                  </a:lnTo>
                  <a:lnTo>
                    <a:pt x="0" y="0"/>
                  </a:lnTo>
                  <a:close/>
                  <a:moveTo>
                    <a:pt x="0" y="0"/>
                  </a:moveTo>
                  <a:lnTo>
                    <a:pt x="162" y="0"/>
                  </a:lnTo>
                  <a:lnTo>
                    <a:pt x="162" y="70"/>
                  </a:lnTo>
                  <a:lnTo>
                    <a:pt x="0" y="70"/>
                  </a:lnTo>
                  <a:lnTo>
                    <a:pt x="0" y="0"/>
                  </a:lnTo>
                  <a:close/>
                </a:path>
              </a:pathLst>
            </a:custGeom>
            <a:solidFill>
              <a:srgbClr val="7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6" name="Freeform 1192">
              <a:extLst>
                <a:ext uri="{FF2B5EF4-FFF2-40B4-BE49-F238E27FC236}">
                  <a16:creationId xmlns:a16="http://schemas.microsoft.com/office/drawing/2014/main" id="{8C04A7DA-713E-1F43-ACDF-6E27B16E48C1}"/>
                </a:ext>
              </a:extLst>
            </p:cNvPr>
            <p:cNvSpPr>
              <a:spLocks noEditPoints="1"/>
            </p:cNvSpPr>
            <p:nvPr/>
          </p:nvSpPr>
          <p:spPr bwMode="auto">
            <a:xfrm>
              <a:off x="895" y="3536"/>
              <a:ext cx="162" cy="70"/>
            </a:xfrm>
            <a:custGeom>
              <a:avLst/>
              <a:gdLst>
                <a:gd name="T0" fmla="*/ 0 w 162"/>
                <a:gd name="T1" fmla="*/ 0 h 70"/>
                <a:gd name="T2" fmla="*/ 162 w 162"/>
                <a:gd name="T3" fmla="*/ 0 h 70"/>
                <a:gd name="T4" fmla="*/ 162 w 162"/>
                <a:gd name="T5" fmla="*/ 70 h 70"/>
                <a:gd name="T6" fmla="*/ 0 w 162"/>
                <a:gd name="T7" fmla="*/ 70 h 70"/>
                <a:gd name="T8" fmla="*/ 0 w 162"/>
                <a:gd name="T9" fmla="*/ 0 h 70"/>
                <a:gd name="T10" fmla="*/ 0 w 162"/>
                <a:gd name="T11" fmla="*/ 0 h 70"/>
                <a:gd name="T12" fmla="*/ 160 w 162"/>
                <a:gd name="T13" fmla="*/ 0 h 70"/>
                <a:gd name="T14" fmla="*/ 160 w 162"/>
                <a:gd name="T15" fmla="*/ 69 h 70"/>
                <a:gd name="T16" fmla="*/ 0 w 162"/>
                <a:gd name="T17" fmla="*/ 69 h 70"/>
                <a:gd name="T18" fmla="*/ 0 w 162"/>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70">
                  <a:moveTo>
                    <a:pt x="0" y="0"/>
                  </a:moveTo>
                  <a:lnTo>
                    <a:pt x="162" y="0"/>
                  </a:lnTo>
                  <a:lnTo>
                    <a:pt x="162" y="70"/>
                  </a:lnTo>
                  <a:lnTo>
                    <a:pt x="0" y="70"/>
                  </a:lnTo>
                  <a:lnTo>
                    <a:pt x="0" y="0"/>
                  </a:lnTo>
                  <a:close/>
                  <a:moveTo>
                    <a:pt x="0" y="0"/>
                  </a:moveTo>
                  <a:lnTo>
                    <a:pt x="160" y="0"/>
                  </a:lnTo>
                  <a:lnTo>
                    <a:pt x="160" y="69"/>
                  </a:lnTo>
                  <a:lnTo>
                    <a:pt x="0" y="69"/>
                  </a:lnTo>
                  <a:lnTo>
                    <a:pt x="0"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7" name="Freeform 1193">
              <a:extLst>
                <a:ext uri="{FF2B5EF4-FFF2-40B4-BE49-F238E27FC236}">
                  <a16:creationId xmlns:a16="http://schemas.microsoft.com/office/drawing/2014/main" id="{94F25F9F-42A0-1D46-94C4-E859BCA1B047}"/>
                </a:ext>
              </a:extLst>
            </p:cNvPr>
            <p:cNvSpPr>
              <a:spLocks noEditPoints="1"/>
            </p:cNvSpPr>
            <p:nvPr/>
          </p:nvSpPr>
          <p:spPr bwMode="auto">
            <a:xfrm>
              <a:off x="895" y="3536"/>
              <a:ext cx="160" cy="69"/>
            </a:xfrm>
            <a:custGeom>
              <a:avLst/>
              <a:gdLst>
                <a:gd name="T0" fmla="*/ 0 w 160"/>
                <a:gd name="T1" fmla="*/ 0 h 69"/>
                <a:gd name="T2" fmla="*/ 160 w 160"/>
                <a:gd name="T3" fmla="*/ 0 h 69"/>
                <a:gd name="T4" fmla="*/ 160 w 160"/>
                <a:gd name="T5" fmla="*/ 69 h 69"/>
                <a:gd name="T6" fmla="*/ 0 w 160"/>
                <a:gd name="T7" fmla="*/ 69 h 69"/>
                <a:gd name="T8" fmla="*/ 0 w 160"/>
                <a:gd name="T9" fmla="*/ 0 h 69"/>
                <a:gd name="T10" fmla="*/ 0 w 160"/>
                <a:gd name="T11" fmla="*/ 0 h 69"/>
                <a:gd name="T12" fmla="*/ 158 w 160"/>
                <a:gd name="T13" fmla="*/ 0 h 69"/>
                <a:gd name="T14" fmla="*/ 158 w 160"/>
                <a:gd name="T15" fmla="*/ 68 h 69"/>
                <a:gd name="T16" fmla="*/ 0 w 160"/>
                <a:gd name="T17" fmla="*/ 68 h 69"/>
                <a:gd name="T18" fmla="*/ 0 w 160"/>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69">
                  <a:moveTo>
                    <a:pt x="0" y="0"/>
                  </a:moveTo>
                  <a:lnTo>
                    <a:pt x="160" y="0"/>
                  </a:lnTo>
                  <a:lnTo>
                    <a:pt x="160" y="69"/>
                  </a:lnTo>
                  <a:lnTo>
                    <a:pt x="0" y="69"/>
                  </a:lnTo>
                  <a:lnTo>
                    <a:pt x="0" y="0"/>
                  </a:lnTo>
                  <a:close/>
                  <a:moveTo>
                    <a:pt x="0" y="0"/>
                  </a:moveTo>
                  <a:lnTo>
                    <a:pt x="158" y="0"/>
                  </a:lnTo>
                  <a:lnTo>
                    <a:pt x="158" y="68"/>
                  </a:lnTo>
                  <a:lnTo>
                    <a:pt x="0" y="68"/>
                  </a:lnTo>
                  <a:lnTo>
                    <a:pt x="0" y="0"/>
                  </a:lnTo>
                  <a:close/>
                </a:path>
              </a:pathLst>
            </a:custGeom>
            <a:solidFill>
              <a:srgbClr val="858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8" name="Freeform 1194">
              <a:extLst>
                <a:ext uri="{FF2B5EF4-FFF2-40B4-BE49-F238E27FC236}">
                  <a16:creationId xmlns:a16="http://schemas.microsoft.com/office/drawing/2014/main" id="{9C3D1888-E93F-A247-BF64-F375EC734B7F}"/>
                </a:ext>
              </a:extLst>
            </p:cNvPr>
            <p:cNvSpPr>
              <a:spLocks noEditPoints="1"/>
            </p:cNvSpPr>
            <p:nvPr/>
          </p:nvSpPr>
          <p:spPr bwMode="auto">
            <a:xfrm>
              <a:off x="895" y="3536"/>
              <a:ext cx="158" cy="68"/>
            </a:xfrm>
            <a:custGeom>
              <a:avLst/>
              <a:gdLst>
                <a:gd name="T0" fmla="*/ 0 w 158"/>
                <a:gd name="T1" fmla="*/ 0 h 68"/>
                <a:gd name="T2" fmla="*/ 158 w 158"/>
                <a:gd name="T3" fmla="*/ 0 h 68"/>
                <a:gd name="T4" fmla="*/ 158 w 158"/>
                <a:gd name="T5" fmla="*/ 68 h 68"/>
                <a:gd name="T6" fmla="*/ 0 w 158"/>
                <a:gd name="T7" fmla="*/ 68 h 68"/>
                <a:gd name="T8" fmla="*/ 0 w 158"/>
                <a:gd name="T9" fmla="*/ 0 h 68"/>
                <a:gd name="T10" fmla="*/ 0 w 158"/>
                <a:gd name="T11" fmla="*/ 0 h 68"/>
                <a:gd name="T12" fmla="*/ 156 w 158"/>
                <a:gd name="T13" fmla="*/ 0 h 68"/>
                <a:gd name="T14" fmla="*/ 156 w 158"/>
                <a:gd name="T15" fmla="*/ 67 h 68"/>
                <a:gd name="T16" fmla="*/ 0 w 158"/>
                <a:gd name="T17" fmla="*/ 67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158" y="0"/>
                  </a:lnTo>
                  <a:lnTo>
                    <a:pt x="158" y="68"/>
                  </a:lnTo>
                  <a:lnTo>
                    <a:pt x="0" y="68"/>
                  </a:lnTo>
                  <a:lnTo>
                    <a:pt x="0" y="0"/>
                  </a:lnTo>
                  <a:close/>
                  <a:moveTo>
                    <a:pt x="0" y="0"/>
                  </a:moveTo>
                  <a:lnTo>
                    <a:pt x="156" y="0"/>
                  </a:lnTo>
                  <a:lnTo>
                    <a:pt x="156" y="67"/>
                  </a:lnTo>
                  <a:lnTo>
                    <a:pt x="0" y="67"/>
                  </a:lnTo>
                  <a:lnTo>
                    <a:pt x="0" y="0"/>
                  </a:lnTo>
                  <a:close/>
                </a:path>
              </a:pathLst>
            </a:custGeom>
            <a:solidFill>
              <a:srgbClr val="888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9" name="Freeform 1195">
              <a:extLst>
                <a:ext uri="{FF2B5EF4-FFF2-40B4-BE49-F238E27FC236}">
                  <a16:creationId xmlns:a16="http://schemas.microsoft.com/office/drawing/2014/main" id="{5087621D-CF03-F844-B92F-0B1A0780636C}"/>
                </a:ext>
              </a:extLst>
            </p:cNvPr>
            <p:cNvSpPr>
              <a:spLocks noEditPoints="1"/>
            </p:cNvSpPr>
            <p:nvPr/>
          </p:nvSpPr>
          <p:spPr bwMode="auto">
            <a:xfrm>
              <a:off x="895" y="3536"/>
              <a:ext cx="156" cy="67"/>
            </a:xfrm>
            <a:custGeom>
              <a:avLst/>
              <a:gdLst>
                <a:gd name="T0" fmla="*/ 0 w 156"/>
                <a:gd name="T1" fmla="*/ 0 h 67"/>
                <a:gd name="T2" fmla="*/ 156 w 156"/>
                <a:gd name="T3" fmla="*/ 0 h 67"/>
                <a:gd name="T4" fmla="*/ 156 w 156"/>
                <a:gd name="T5" fmla="*/ 67 h 67"/>
                <a:gd name="T6" fmla="*/ 0 w 156"/>
                <a:gd name="T7" fmla="*/ 67 h 67"/>
                <a:gd name="T8" fmla="*/ 0 w 156"/>
                <a:gd name="T9" fmla="*/ 0 h 67"/>
                <a:gd name="T10" fmla="*/ 0 w 156"/>
                <a:gd name="T11" fmla="*/ 0 h 67"/>
                <a:gd name="T12" fmla="*/ 155 w 156"/>
                <a:gd name="T13" fmla="*/ 0 h 67"/>
                <a:gd name="T14" fmla="*/ 155 w 156"/>
                <a:gd name="T15" fmla="*/ 66 h 67"/>
                <a:gd name="T16" fmla="*/ 0 w 156"/>
                <a:gd name="T17" fmla="*/ 66 h 67"/>
                <a:gd name="T18" fmla="*/ 0 w 156"/>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67">
                  <a:moveTo>
                    <a:pt x="0" y="0"/>
                  </a:moveTo>
                  <a:lnTo>
                    <a:pt x="156" y="0"/>
                  </a:lnTo>
                  <a:lnTo>
                    <a:pt x="156" y="67"/>
                  </a:lnTo>
                  <a:lnTo>
                    <a:pt x="0" y="67"/>
                  </a:lnTo>
                  <a:lnTo>
                    <a:pt x="0" y="0"/>
                  </a:lnTo>
                  <a:close/>
                  <a:moveTo>
                    <a:pt x="0" y="0"/>
                  </a:moveTo>
                  <a:lnTo>
                    <a:pt x="155" y="0"/>
                  </a:lnTo>
                  <a:lnTo>
                    <a:pt x="155" y="66"/>
                  </a:lnTo>
                  <a:lnTo>
                    <a:pt x="0" y="66"/>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0" name="Freeform 1196">
              <a:extLst>
                <a:ext uri="{FF2B5EF4-FFF2-40B4-BE49-F238E27FC236}">
                  <a16:creationId xmlns:a16="http://schemas.microsoft.com/office/drawing/2014/main" id="{9BD15029-5421-9C43-AE67-F9373311277C}"/>
                </a:ext>
              </a:extLst>
            </p:cNvPr>
            <p:cNvSpPr>
              <a:spLocks noEditPoints="1"/>
            </p:cNvSpPr>
            <p:nvPr/>
          </p:nvSpPr>
          <p:spPr bwMode="auto">
            <a:xfrm>
              <a:off x="895" y="3536"/>
              <a:ext cx="155" cy="66"/>
            </a:xfrm>
            <a:custGeom>
              <a:avLst/>
              <a:gdLst>
                <a:gd name="T0" fmla="*/ 0 w 155"/>
                <a:gd name="T1" fmla="*/ 0 h 66"/>
                <a:gd name="T2" fmla="*/ 155 w 155"/>
                <a:gd name="T3" fmla="*/ 0 h 66"/>
                <a:gd name="T4" fmla="*/ 155 w 155"/>
                <a:gd name="T5" fmla="*/ 66 h 66"/>
                <a:gd name="T6" fmla="*/ 0 w 155"/>
                <a:gd name="T7" fmla="*/ 66 h 66"/>
                <a:gd name="T8" fmla="*/ 0 w 155"/>
                <a:gd name="T9" fmla="*/ 0 h 66"/>
                <a:gd name="T10" fmla="*/ 0 w 155"/>
                <a:gd name="T11" fmla="*/ 0 h 66"/>
                <a:gd name="T12" fmla="*/ 153 w 155"/>
                <a:gd name="T13" fmla="*/ 0 h 66"/>
                <a:gd name="T14" fmla="*/ 153 w 155"/>
                <a:gd name="T15" fmla="*/ 66 h 66"/>
                <a:gd name="T16" fmla="*/ 0 w 155"/>
                <a:gd name="T17" fmla="*/ 66 h 66"/>
                <a:gd name="T18" fmla="*/ 0 w 155"/>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66">
                  <a:moveTo>
                    <a:pt x="0" y="0"/>
                  </a:moveTo>
                  <a:lnTo>
                    <a:pt x="155" y="0"/>
                  </a:lnTo>
                  <a:lnTo>
                    <a:pt x="155" y="66"/>
                  </a:lnTo>
                  <a:lnTo>
                    <a:pt x="0" y="66"/>
                  </a:lnTo>
                  <a:lnTo>
                    <a:pt x="0" y="0"/>
                  </a:lnTo>
                  <a:close/>
                  <a:moveTo>
                    <a:pt x="0" y="0"/>
                  </a:moveTo>
                  <a:lnTo>
                    <a:pt x="153" y="0"/>
                  </a:lnTo>
                  <a:lnTo>
                    <a:pt x="153" y="66"/>
                  </a:lnTo>
                  <a:lnTo>
                    <a:pt x="0" y="66"/>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1" name="Freeform 1197">
              <a:extLst>
                <a:ext uri="{FF2B5EF4-FFF2-40B4-BE49-F238E27FC236}">
                  <a16:creationId xmlns:a16="http://schemas.microsoft.com/office/drawing/2014/main" id="{8B767538-070B-1D48-9F1B-077D68541E50}"/>
                </a:ext>
              </a:extLst>
            </p:cNvPr>
            <p:cNvSpPr>
              <a:spLocks noEditPoints="1"/>
            </p:cNvSpPr>
            <p:nvPr/>
          </p:nvSpPr>
          <p:spPr bwMode="auto">
            <a:xfrm>
              <a:off x="895" y="3536"/>
              <a:ext cx="153" cy="66"/>
            </a:xfrm>
            <a:custGeom>
              <a:avLst/>
              <a:gdLst>
                <a:gd name="T0" fmla="*/ 0 w 153"/>
                <a:gd name="T1" fmla="*/ 0 h 66"/>
                <a:gd name="T2" fmla="*/ 153 w 153"/>
                <a:gd name="T3" fmla="*/ 0 h 66"/>
                <a:gd name="T4" fmla="*/ 153 w 153"/>
                <a:gd name="T5" fmla="*/ 66 h 66"/>
                <a:gd name="T6" fmla="*/ 0 w 153"/>
                <a:gd name="T7" fmla="*/ 66 h 66"/>
                <a:gd name="T8" fmla="*/ 0 w 153"/>
                <a:gd name="T9" fmla="*/ 0 h 66"/>
                <a:gd name="T10" fmla="*/ 0 w 153"/>
                <a:gd name="T11" fmla="*/ 0 h 66"/>
                <a:gd name="T12" fmla="*/ 151 w 153"/>
                <a:gd name="T13" fmla="*/ 0 h 66"/>
                <a:gd name="T14" fmla="*/ 151 w 153"/>
                <a:gd name="T15" fmla="*/ 66 h 66"/>
                <a:gd name="T16" fmla="*/ 0 w 153"/>
                <a:gd name="T17" fmla="*/ 66 h 66"/>
                <a:gd name="T18" fmla="*/ 0 w 15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6">
                  <a:moveTo>
                    <a:pt x="0" y="0"/>
                  </a:moveTo>
                  <a:lnTo>
                    <a:pt x="153" y="0"/>
                  </a:lnTo>
                  <a:lnTo>
                    <a:pt x="153" y="66"/>
                  </a:lnTo>
                  <a:lnTo>
                    <a:pt x="0" y="66"/>
                  </a:lnTo>
                  <a:lnTo>
                    <a:pt x="0" y="0"/>
                  </a:lnTo>
                  <a:close/>
                  <a:moveTo>
                    <a:pt x="0" y="0"/>
                  </a:moveTo>
                  <a:lnTo>
                    <a:pt x="151" y="0"/>
                  </a:lnTo>
                  <a:lnTo>
                    <a:pt x="151" y="66"/>
                  </a:lnTo>
                  <a:lnTo>
                    <a:pt x="0" y="66"/>
                  </a:lnTo>
                  <a:lnTo>
                    <a:pt x="0"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2" name="Freeform 1198">
              <a:extLst>
                <a:ext uri="{FF2B5EF4-FFF2-40B4-BE49-F238E27FC236}">
                  <a16:creationId xmlns:a16="http://schemas.microsoft.com/office/drawing/2014/main" id="{971C7A43-7B12-CD4A-8A8E-797B4EA58562}"/>
                </a:ext>
              </a:extLst>
            </p:cNvPr>
            <p:cNvSpPr>
              <a:spLocks noEditPoints="1"/>
            </p:cNvSpPr>
            <p:nvPr/>
          </p:nvSpPr>
          <p:spPr bwMode="auto">
            <a:xfrm>
              <a:off x="895" y="3536"/>
              <a:ext cx="151" cy="66"/>
            </a:xfrm>
            <a:custGeom>
              <a:avLst/>
              <a:gdLst>
                <a:gd name="T0" fmla="*/ 0 w 151"/>
                <a:gd name="T1" fmla="*/ 0 h 66"/>
                <a:gd name="T2" fmla="*/ 151 w 151"/>
                <a:gd name="T3" fmla="*/ 0 h 66"/>
                <a:gd name="T4" fmla="*/ 151 w 151"/>
                <a:gd name="T5" fmla="*/ 66 h 66"/>
                <a:gd name="T6" fmla="*/ 0 w 151"/>
                <a:gd name="T7" fmla="*/ 66 h 66"/>
                <a:gd name="T8" fmla="*/ 0 w 151"/>
                <a:gd name="T9" fmla="*/ 0 h 66"/>
                <a:gd name="T10" fmla="*/ 0 w 151"/>
                <a:gd name="T11" fmla="*/ 0 h 66"/>
                <a:gd name="T12" fmla="*/ 149 w 151"/>
                <a:gd name="T13" fmla="*/ 0 h 66"/>
                <a:gd name="T14" fmla="*/ 149 w 151"/>
                <a:gd name="T15" fmla="*/ 65 h 66"/>
                <a:gd name="T16" fmla="*/ 0 w 151"/>
                <a:gd name="T17" fmla="*/ 65 h 66"/>
                <a:gd name="T18" fmla="*/ 0 w 151"/>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66">
                  <a:moveTo>
                    <a:pt x="0" y="0"/>
                  </a:moveTo>
                  <a:lnTo>
                    <a:pt x="151" y="0"/>
                  </a:lnTo>
                  <a:lnTo>
                    <a:pt x="151" y="66"/>
                  </a:lnTo>
                  <a:lnTo>
                    <a:pt x="0" y="66"/>
                  </a:lnTo>
                  <a:lnTo>
                    <a:pt x="0" y="0"/>
                  </a:lnTo>
                  <a:close/>
                  <a:moveTo>
                    <a:pt x="0" y="0"/>
                  </a:moveTo>
                  <a:lnTo>
                    <a:pt x="149" y="0"/>
                  </a:lnTo>
                  <a:lnTo>
                    <a:pt x="149" y="65"/>
                  </a:lnTo>
                  <a:lnTo>
                    <a:pt x="0" y="65"/>
                  </a:lnTo>
                  <a:lnTo>
                    <a:pt x="0" y="0"/>
                  </a:lnTo>
                  <a:close/>
                </a:path>
              </a:pathLst>
            </a:custGeom>
            <a:solidFill>
              <a:srgbClr val="949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3" name="Freeform 1199">
              <a:extLst>
                <a:ext uri="{FF2B5EF4-FFF2-40B4-BE49-F238E27FC236}">
                  <a16:creationId xmlns:a16="http://schemas.microsoft.com/office/drawing/2014/main" id="{82C98CD3-3468-CB47-864C-AD0463274F24}"/>
                </a:ext>
              </a:extLst>
            </p:cNvPr>
            <p:cNvSpPr>
              <a:spLocks noEditPoints="1"/>
            </p:cNvSpPr>
            <p:nvPr/>
          </p:nvSpPr>
          <p:spPr bwMode="auto">
            <a:xfrm>
              <a:off x="895" y="3536"/>
              <a:ext cx="149" cy="65"/>
            </a:xfrm>
            <a:custGeom>
              <a:avLst/>
              <a:gdLst>
                <a:gd name="T0" fmla="*/ 0 w 149"/>
                <a:gd name="T1" fmla="*/ 0 h 65"/>
                <a:gd name="T2" fmla="*/ 149 w 149"/>
                <a:gd name="T3" fmla="*/ 0 h 65"/>
                <a:gd name="T4" fmla="*/ 149 w 149"/>
                <a:gd name="T5" fmla="*/ 65 h 65"/>
                <a:gd name="T6" fmla="*/ 0 w 149"/>
                <a:gd name="T7" fmla="*/ 65 h 65"/>
                <a:gd name="T8" fmla="*/ 0 w 149"/>
                <a:gd name="T9" fmla="*/ 0 h 65"/>
                <a:gd name="T10" fmla="*/ 0 w 149"/>
                <a:gd name="T11" fmla="*/ 0 h 65"/>
                <a:gd name="T12" fmla="*/ 148 w 149"/>
                <a:gd name="T13" fmla="*/ 0 h 65"/>
                <a:gd name="T14" fmla="*/ 148 w 149"/>
                <a:gd name="T15" fmla="*/ 64 h 65"/>
                <a:gd name="T16" fmla="*/ 0 w 149"/>
                <a:gd name="T17" fmla="*/ 64 h 65"/>
                <a:gd name="T18" fmla="*/ 0 w 149"/>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65">
                  <a:moveTo>
                    <a:pt x="0" y="0"/>
                  </a:moveTo>
                  <a:lnTo>
                    <a:pt x="149" y="0"/>
                  </a:lnTo>
                  <a:lnTo>
                    <a:pt x="149" y="65"/>
                  </a:lnTo>
                  <a:lnTo>
                    <a:pt x="0" y="65"/>
                  </a:lnTo>
                  <a:lnTo>
                    <a:pt x="0" y="0"/>
                  </a:lnTo>
                  <a:close/>
                  <a:moveTo>
                    <a:pt x="0" y="0"/>
                  </a:moveTo>
                  <a:lnTo>
                    <a:pt x="148" y="0"/>
                  </a:lnTo>
                  <a:lnTo>
                    <a:pt x="148" y="64"/>
                  </a:lnTo>
                  <a:lnTo>
                    <a:pt x="0" y="64"/>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4" name="Freeform 1200">
              <a:extLst>
                <a:ext uri="{FF2B5EF4-FFF2-40B4-BE49-F238E27FC236}">
                  <a16:creationId xmlns:a16="http://schemas.microsoft.com/office/drawing/2014/main" id="{EE8E0D2C-7876-2F43-A54C-B7D79DAE08C5}"/>
                </a:ext>
              </a:extLst>
            </p:cNvPr>
            <p:cNvSpPr>
              <a:spLocks noEditPoints="1"/>
            </p:cNvSpPr>
            <p:nvPr/>
          </p:nvSpPr>
          <p:spPr bwMode="auto">
            <a:xfrm>
              <a:off x="895" y="3536"/>
              <a:ext cx="148" cy="64"/>
            </a:xfrm>
            <a:custGeom>
              <a:avLst/>
              <a:gdLst>
                <a:gd name="T0" fmla="*/ 0 w 148"/>
                <a:gd name="T1" fmla="*/ 0 h 64"/>
                <a:gd name="T2" fmla="*/ 148 w 148"/>
                <a:gd name="T3" fmla="*/ 0 h 64"/>
                <a:gd name="T4" fmla="*/ 148 w 148"/>
                <a:gd name="T5" fmla="*/ 64 h 64"/>
                <a:gd name="T6" fmla="*/ 0 w 148"/>
                <a:gd name="T7" fmla="*/ 64 h 64"/>
                <a:gd name="T8" fmla="*/ 0 w 148"/>
                <a:gd name="T9" fmla="*/ 0 h 64"/>
                <a:gd name="T10" fmla="*/ 0 w 148"/>
                <a:gd name="T11" fmla="*/ 0 h 64"/>
                <a:gd name="T12" fmla="*/ 146 w 148"/>
                <a:gd name="T13" fmla="*/ 0 h 64"/>
                <a:gd name="T14" fmla="*/ 146 w 148"/>
                <a:gd name="T15" fmla="*/ 63 h 64"/>
                <a:gd name="T16" fmla="*/ 0 w 148"/>
                <a:gd name="T17" fmla="*/ 63 h 64"/>
                <a:gd name="T18" fmla="*/ 0 w 148"/>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64">
                  <a:moveTo>
                    <a:pt x="0" y="0"/>
                  </a:moveTo>
                  <a:lnTo>
                    <a:pt x="148" y="0"/>
                  </a:lnTo>
                  <a:lnTo>
                    <a:pt x="148" y="64"/>
                  </a:lnTo>
                  <a:lnTo>
                    <a:pt x="0" y="64"/>
                  </a:lnTo>
                  <a:lnTo>
                    <a:pt x="0" y="0"/>
                  </a:lnTo>
                  <a:close/>
                  <a:moveTo>
                    <a:pt x="0" y="0"/>
                  </a:moveTo>
                  <a:lnTo>
                    <a:pt x="146" y="0"/>
                  </a:lnTo>
                  <a:lnTo>
                    <a:pt x="146" y="63"/>
                  </a:lnTo>
                  <a:lnTo>
                    <a:pt x="0" y="63"/>
                  </a:lnTo>
                  <a:lnTo>
                    <a:pt x="0" y="0"/>
                  </a:lnTo>
                  <a:close/>
                </a:path>
              </a:pathLst>
            </a:custGeom>
            <a:solidFill>
              <a:srgbClr val="9B9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5" name="Freeform 1201">
              <a:extLst>
                <a:ext uri="{FF2B5EF4-FFF2-40B4-BE49-F238E27FC236}">
                  <a16:creationId xmlns:a16="http://schemas.microsoft.com/office/drawing/2014/main" id="{27908641-33BF-D647-AC16-607F4D8E5C0B}"/>
                </a:ext>
              </a:extLst>
            </p:cNvPr>
            <p:cNvSpPr>
              <a:spLocks noEditPoints="1"/>
            </p:cNvSpPr>
            <p:nvPr/>
          </p:nvSpPr>
          <p:spPr bwMode="auto">
            <a:xfrm>
              <a:off x="895" y="3536"/>
              <a:ext cx="146" cy="63"/>
            </a:xfrm>
            <a:custGeom>
              <a:avLst/>
              <a:gdLst>
                <a:gd name="T0" fmla="*/ 0 w 146"/>
                <a:gd name="T1" fmla="*/ 0 h 63"/>
                <a:gd name="T2" fmla="*/ 146 w 146"/>
                <a:gd name="T3" fmla="*/ 0 h 63"/>
                <a:gd name="T4" fmla="*/ 146 w 146"/>
                <a:gd name="T5" fmla="*/ 63 h 63"/>
                <a:gd name="T6" fmla="*/ 0 w 146"/>
                <a:gd name="T7" fmla="*/ 63 h 63"/>
                <a:gd name="T8" fmla="*/ 0 w 146"/>
                <a:gd name="T9" fmla="*/ 0 h 63"/>
                <a:gd name="T10" fmla="*/ 0 w 146"/>
                <a:gd name="T11" fmla="*/ 0 h 63"/>
                <a:gd name="T12" fmla="*/ 144 w 146"/>
                <a:gd name="T13" fmla="*/ 0 h 63"/>
                <a:gd name="T14" fmla="*/ 144 w 146"/>
                <a:gd name="T15" fmla="*/ 62 h 63"/>
                <a:gd name="T16" fmla="*/ 0 w 146"/>
                <a:gd name="T17" fmla="*/ 62 h 63"/>
                <a:gd name="T18" fmla="*/ 0 w 14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63">
                  <a:moveTo>
                    <a:pt x="0" y="0"/>
                  </a:moveTo>
                  <a:lnTo>
                    <a:pt x="146" y="0"/>
                  </a:lnTo>
                  <a:lnTo>
                    <a:pt x="146" y="63"/>
                  </a:lnTo>
                  <a:lnTo>
                    <a:pt x="0" y="63"/>
                  </a:lnTo>
                  <a:lnTo>
                    <a:pt x="0" y="0"/>
                  </a:lnTo>
                  <a:close/>
                  <a:moveTo>
                    <a:pt x="0" y="0"/>
                  </a:moveTo>
                  <a:lnTo>
                    <a:pt x="144" y="0"/>
                  </a:lnTo>
                  <a:lnTo>
                    <a:pt x="144" y="62"/>
                  </a:lnTo>
                  <a:lnTo>
                    <a:pt x="0" y="62"/>
                  </a:lnTo>
                  <a:lnTo>
                    <a:pt x="0" y="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6" name="Freeform 1202">
              <a:extLst>
                <a:ext uri="{FF2B5EF4-FFF2-40B4-BE49-F238E27FC236}">
                  <a16:creationId xmlns:a16="http://schemas.microsoft.com/office/drawing/2014/main" id="{0AA42D15-E09C-8D43-ABBC-947A7B58EADC}"/>
                </a:ext>
              </a:extLst>
            </p:cNvPr>
            <p:cNvSpPr>
              <a:spLocks noEditPoints="1"/>
            </p:cNvSpPr>
            <p:nvPr/>
          </p:nvSpPr>
          <p:spPr bwMode="auto">
            <a:xfrm>
              <a:off x="895" y="3536"/>
              <a:ext cx="144" cy="62"/>
            </a:xfrm>
            <a:custGeom>
              <a:avLst/>
              <a:gdLst>
                <a:gd name="T0" fmla="*/ 0 w 144"/>
                <a:gd name="T1" fmla="*/ 0 h 62"/>
                <a:gd name="T2" fmla="*/ 144 w 144"/>
                <a:gd name="T3" fmla="*/ 0 h 62"/>
                <a:gd name="T4" fmla="*/ 144 w 144"/>
                <a:gd name="T5" fmla="*/ 62 h 62"/>
                <a:gd name="T6" fmla="*/ 0 w 144"/>
                <a:gd name="T7" fmla="*/ 62 h 62"/>
                <a:gd name="T8" fmla="*/ 0 w 144"/>
                <a:gd name="T9" fmla="*/ 0 h 62"/>
                <a:gd name="T10" fmla="*/ 0 w 144"/>
                <a:gd name="T11" fmla="*/ 0 h 62"/>
                <a:gd name="T12" fmla="*/ 142 w 144"/>
                <a:gd name="T13" fmla="*/ 0 h 62"/>
                <a:gd name="T14" fmla="*/ 142 w 144"/>
                <a:gd name="T15" fmla="*/ 61 h 62"/>
                <a:gd name="T16" fmla="*/ 0 w 144"/>
                <a:gd name="T17" fmla="*/ 61 h 62"/>
                <a:gd name="T18" fmla="*/ 0 w 144"/>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2">
                  <a:moveTo>
                    <a:pt x="0" y="0"/>
                  </a:moveTo>
                  <a:lnTo>
                    <a:pt x="144" y="0"/>
                  </a:lnTo>
                  <a:lnTo>
                    <a:pt x="144" y="62"/>
                  </a:lnTo>
                  <a:lnTo>
                    <a:pt x="0" y="62"/>
                  </a:lnTo>
                  <a:lnTo>
                    <a:pt x="0" y="0"/>
                  </a:lnTo>
                  <a:close/>
                  <a:moveTo>
                    <a:pt x="0" y="0"/>
                  </a:moveTo>
                  <a:lnTo>
                    <a:pt x="142" y="0"/>
                  </a:lnTo>
                  <a:lnTo>
                    <a:pt x="142" y="61"/>
                  </a:lnTo>
                  <a:lnTo>
                    <a:pt x="0" y="61"/>
                  </a:lnTo>
                  <a:lnTo>
                    <a:pt x="0" y="0"/>
                  </a:lnTo>
                  <a:close/>
                </a:path>
              </a:pathLst>
            </a:custGeom>
            <a:solidFill>
              <a:srgbClr val="A0A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7" name="Freeform 1203">
              <a:extLst>
                <a:ext uri="{FF2B5EF4-FFF2-40B4-BE49-F238E27FC236}">
                  <a16:creationId xmlns:a16="http://schemas.microsoft.com/office/drawing/2014/main" id="{6383850E-57A0-F443-B35A-A5B0F83BBE37}"/>
                </a:ext>
              </a:extLst>
            </p:cNvPr>
            <p:cNvSpPr>
              <a:spLocks noEditPoints="1"/>
            </p:cNvSpPr>
            <p:nvPr/>
          </p:nvSpPr>
          <p:spPr bwMode="auto">
            <a:xfrm>
              <a:off x="895" y="3536"/>
              <a:ext cx="142" cy="61"/>
            </a:xfrm>
            <a:custGeom>
              <a:avLst/>
              <a:gdLst>
                <a:gd name="T0" fmla="*/ 0 w 142"/>
                <a:gd name="T1" fmla="*/ 0 h 61"/>
                <a:gd name="T2" fmla="*/ 142 w 142"/>
                <a:gd name="T3" fmla="*/ 0 h 61"/>
                <a:gd name="T4" fmla="*/ 142 w 142"/>
                <a:gd name="T5" fmla="*/ 61 h 61"/>
                <a:gd name="T6" fmla="*/ 0 w 142"/>
                <a:gd name="T7" fmla="*/ 61 h 61"/>
                <a:gd name="T8" fmla="*/ 0 w 142"/>
                <a:gd name="T9" fmla="*/ 0 h 61"/>
                <a:gd name="T10" fmla="*/ 0 w 142"/>
                <a:gd name="T11" fmla="*/ 0 h 61"/>
                <a:gd name="T12" fmla="*/ 141 w 142"/>
                <a:gd name="T13" fmla="*/ 0 h 61"/>
                <a:gd name="T14" fmla="*/ 141 w 142"/>
                <a:gd name="T15" fmla="*/ 60 h 61"/>
                <a:gd name="T16" fmla="*/ 0 w 142"/>
                <a:gd name="T17" fmla="*/ 60 h 61"/>
                <a:gd name="T18" fmla="*/ 0 w 14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61">
                  <a:moveTo>
                    <a:pt x="0" y="0"/>
                  </a:moveTo>
                  <a:lnTo>
                    <a:pt x="142" y="0"/>
                  </a:lnTo>
                  <a:lnTo>
                    <a:pt x="142" y="61"/>
                  </a:lnTo>
                  <a:lnTo>
                    <a:pt x="0" y="61"/>
                  </a:lnTo>
                  <a:lnTo>
                    <a:pt x="0" y="0"/>
                  </a:lnTo>
                  <a:close/>
                  <a:moveTo>
                    <a:pt x="0" y="0"/>
                  </a:moveTo>
                  <a:lnTo>
                    <a:pt x="141" y="0"/>
                  </a:lnTo>
                  <a:lnTo>
                    <a:pt x="141" y="60"/>
                  </a:lnTo>
                  <a:lnTo>
                    <a:pt x="0" y="60"/>
                  </a:lnTo>
                  <a:lnTo>
                    <a:pt x="0" y="0"/>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nvGrpSpPr>
            <p:cNvPr id="713908" name="Group 1204">
              <a:extLst>
                <a:ext uri="{FF2B5EF4-FFF2-40B4-BE49-F238E27FC236}">
                  <a16:creationId xmlns:a16="http://schemas.microsoft.com/office/drawing/2014/main" id="{227106CD-5AAD-B54B-A7DC-E1D5F74EE37F}"/>
                </a:ext>
              </a:extLst>
            </p:cNvPr>
            <p:cNvGrpSpPr>
              <a:grpSpLocks/>
            </p:cNvGrpSpPr>
            <p:nvPr/>
          </p:nvGrpSpPr>
          <p:grpSpPr bwMode="auto">
            <a:xfrm>
              <a:off x="788" y="2927"/>
              <a:ext cx="3480" cy="1146"/>
              <a:chOff x="908" y="2834"/>
              <a:chExt cx="3480" cy="1146"/>
            </a:xfrm>
          </p:grpSpPr>
          <p:sp>
            <p:nvSpPr>
              <p:cNvPr id="713909" name="Freeform 1205">
                <a:extLst>
                  <a:ext uri="{FF2B5EF4-FFF2-40B4-BE49-F238E27FC236}">
                    <a16:creationId xmlns:a16="http://schemas.microsoft.com/office/drawing/2014/main" id="{CB2A9D9A-FFCF-0E45-9290-DDD928FFAB92}"/>
                  </a:ext>
                </a:extLst>
              </p:cNvPr>
              <p:cNvSpPr>
                <a:spLocks noEditPoints="1"/>
              </p:cNvSpPr>
              <p:nvPr/>
            </p:nvSpPr>
            <p:spPr bwMode="auto">
              <a:xfrm>
                <a:off x="1015" y="3441"/>
                <a:ext cx="141" cy="60"/>
              </a:xfrm>
              <a:custGeom>
                <a:avLst/>
                <a:gdLst>
                  <a:gd name="T0" fmla="*/ 0 w 141"/>
                  <a:gd name="T1" fmla="*/ 0 h 60"/>
                  <a:gd name="T2" fmla="*/ 141 w 141"/>
                  <a:gd name="T3" fmla="*/ 0 h 60"/>
                  <a:gd name="T4" fmla="*/ 141 w 141"/>
                  <a:gd name="T5" fmla="*/ 60 h 60"/>
                  <a:gd name="T6" fmla="*/ 0 w 141"/>
                  <a:gd name="T7" fmla="*/ 60 h 60"/>
                  <a:gd name="T8" fmla="*/ 0 w 141"/>
                  <a:gd name="T9" fmla="*/ 0 h 60"/>
                  <a:gd name="T10" fmla="*/ 0 w 141"/>
                  <a:gd name="T11" fmla="*/ 0 h 60"/>
                  <a:gd name="T12" fmla="*/ 139 w 141"/>
                  <a:gd name="T13" fmla="*/ 0 h 60"/>
                  <a:gd name="T14" fmla="*/ 139 w 141"/>
                  <a:gd name="T15" fmla="*/ 59 h 60"/>
                  <a:gd name="T16" fmla="*/ 0 w 141"/>
                  <a:gd name="T17" fmla="*/ 59 h 60"/>
                  <a:gd name="T18" fmla="*/ 0 w 141"/>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60">
                    <a:moveTo>
                      <a:pt x="0" y="0"/>
                    </a:moveTo>
                    <a:lnTo>
                      <a:pt x="141" y="0"/>
                    </a:lnTo>
                    <a:lnTo>
                      <a:pt x="141" y="60"/>
                    </a:lnTo>
                    <a:lnTo>
                      <a:pt x="0" y="60"/>
                    </a:lnTo>
                    <a:lnTo>
                      <a:pt x="0" y="0"/>
                    </a:lnTo>
                    <a:close/>
                    <a:moveTo>
                      <a:pt x="0" y="0"/>
                    </a:moveTo>
                    <a:lnTo>
                      <a:pt x="139" y="0"/>
                    </a:lnTo>
                    <a:lnTo>
                      <a:pt x="139" y="59"/>
                    </a:lnTo>
                    <a:lnTo>
                      <a:pt x="0" y="59"/>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0" name="Freeform 1206">
                <a:extLst>
                  <a:ext uri="{FF2B5EF4-FFF2-40B4-BE49-F238E27FC236}">
                    <a16:creationId xmlns:a16="http://schemas.microsoft.com/office/drawing/2014/main" id="{14D49B66-0FF4-EF4C-8FA4-82AFD6BF2A58}"/>
                  </a:ext>
                </a:extLst>
              </p:cNvPr>
              <p:cNvSpPr>
                <a:spLocks noEditPoints="1"/>
              </p:cNvSpPr>
              <p:nvPr/>
            </p:nvSpPr>
            <p:spPr bwMode="auto">
              <a:xfrm>
                <a:off x="1015" y="3441"/>
                <a:ext cx="139" cy="59"/>
              </a:xfrm>
              <a:custGeom>
                <a:avLst/>
                <a:gdLst>
                  <a:gd name="T0" fmla="*/ 0 w 139"/>
                  <a:gd name="T1" fmla="*/ 0 h 59"/>
                  <a:gd name="T2" fmla="*/ 139 w 139"/>
                  <a:gd name="T3" fmla="*/ 0 h 59"/>
                  <a:gd name="T4" fmla="*/ 139 w 139"/>
                  <a:gd name="T5" fmla="*/ 59 h 59"/>
                  <a:gd name="T6" fmla="*/ 0 w 139"/>
                  <a:gd name="T7" fmla="*/ 59 h 59"/>
                  <a:gd name="T8" fmla="*/ 0 w 139"/>
                  <a:gd name="T9" fmla="*/ 0 h 59"/>
                  <a:gd name="T10" fmla="*/ 0 w 139"/>
                  <a:gd name="T11" fmla="*/ 0 h 59"/>
                  <a:gd name="T12" fmla="*/ 137 w 139"/>
                  <a:gd name="T13" fmla="*/ 0 h 59"/>
                  <a:gd name="T14" fmla="*/ 137 w 139"/>
                  <a:gd name="T15" fmla="*/ 59 h 59"/>
                  <a:gd name="T16" fmla="*/ 0 w 139"/>
                  <a:gd name="T17" fmla="*/ 59 h 59"/>
                  <a:gd name="T18" fmla="*/ 0 w 139"/>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59">
                    <a:moveTo>
                      <a:pt x="0" y="0"/>
                    </a:moveTo>
                    <a:lnTo>
                      <a:pt x="139" y="0"/>
                    </a:lnTo>
                    <a:lnTo>
                      <a:pt x="139" y="59"/>
                    </a:lnTo>
                    <a:lnTo>
                      <a:pt x="0" y="59"/>
                    </a:lnTo>
                    <a:lnTo>
                      <a:pt x="0" y="0"/>
                    </a:lnTo>
                    <a:close/>
                    <a:moveTo>
                      <a:pt x="0" y="0"/>
                    </a:moveTo>
                    <a:lnTo>
                      <a:pt x="137" y="0"/>
                    </a:lnTo>
                    <a:lnTo>
                      <a:pt x="137" y="59"/>
                    </a:lnTo>
                    <a:lnTo>
                      <a:pt x="0" y="59"/>
                    </a:lnTo>
                    <a:lnTo>
                      <a:pt x="0" y="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1" name="Freeform 1207">
                <a:extLst>
                  <a:ext uri="{FF2B5EF4-FFF2-40B4-BE49-F238E27FC236}">
                    <a16:creationId xmlns:a16="http://schemas.microsoft.com/office/drawing/2014/main" id="{EF623162-0357-414B-A16E-C0096BBDD1AE}"/>
                  </a:ext>
                </a:extLst>
              </p:cNvPr>
              <p:cNvSpPr>
                <a:spLocks noEditPoints="1"/>
              </p:cNvSpPr>
              <p:nvPr/>
            </p:nvSpPr>
            <p:spPr bwMode="auto">
              <a:xfrm>
                <a:off x="1015" y="3441"/>
                <a:ext cx="137" cy="59"/>
              </a:xfrm>
              <a:custGeom>
                <a:avLst/>
                <a:gdLst>
                  <a:gd name="T0" fmla="*/ 0 w 137"/>
                  <a:gd name="T1" fmla="*/ 0 h 59"/>
                  <a:gd name="T2" fmla="*/ 137 w 137"/>
                  <a:gd name="T3" fmla="*/ 0 h 59"/>
                  <a:gd name="T4" fmla="*/ 137 w 137"/>
                  <a:gd name="T5" fmla="*/ 59 h 59"/>
                  <a:gd name="T6" fmla="*/ 0 w 137"/>
                  <a:gd name="T7" fmla="*/ 59 h 59"/>
                  <a:gd name="T8" fmla="*/ 0 w 137"/>
                  <a:gd name="T9" fmla="*/ 0 h 59"/>
                  <a:gd name="T10" fmla="*/ 0 w 137"/>
                  <a:gd name="T11" fmla="*/ 0 h 59"/>
                  <a:gd name="T12" fmla="*/ 135 w 137"/>
                  <a:gd name="T13" fmla="*/ 0 h 59"/>
                  <a:gd name="T14" fmla="*/ 135 w 137"/>
                  <a:gd name="T15" fmla="*/ 59 h 59"/>
                  <a:gd name="T16" fmla="*/ 0 w 137"/>
                  <a:gd name="T17" fmla="*/ 59 h 59"/>
                  <a:gd name="T18" fmla="*/ 0 w 137"/>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59">
                    <a:moveTo>
                      <a:pt x="0" y="0"/>
                    </a:moveTo>
                    <a:lnTo>
                      <a:pt x="137" y="0"/>
                    </a:lnTo>
                    <a:lnTo>
                      <a:pt x="137" y="59"/>
                    </a:lnTo>
                    <a:lnTo>
                      <a:pt x="0" y="59"/>
                    </a:lnTo>
                    <a:lnTo>
                      <a:pt x="0" y="0"/>
                    </a:lnTo>
                    <a:close/>
                    <a:moveTo>
                      <a:pt x="0" y="0"/>
                    </a:moveTo>
                    <a:lnTo>
                      <a:pt x="135" y="0"/>
                    </a:lnTo>
                    <a:lnTo>
                      <a:pt x="135" y="59"/>
                    </a:lnTo>
                    <a:lnTo>
                      <a:pt x="0" y="59"/>
                    </a:lnTo>
                    <a:lnTo>
                      <a:pt x="0" y="0"/>
                    </a:lnTo>
                    <a:close/>
                  </a:path>
                </a:pathLst>
              </a:custGeom>
              <a:solidFill>
                <a:srgbClr val="ABA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2" name="Freeform 1208">
                <a:extLst>
                  <a:ext uri="{FF2B5EF4-FFF2-40B4-BE49-F238E27FC236}">
                    <a16:creationId xmlns:a16="http://schemas.microsoft.com/office/drawing/2014/main" id="{77CE526B-EA20-D14F-8B47-A342B6ED56A7}"/>
                  </a:ext>
                </a:extLst>
              </p:cNvPr>
              <p:cNvSpPr>
                <a:spLocks noEditPoints="1"/>
              </p:cNvSpPr>
              <p:nvPr/>
            </p:nvSpPr>
            <p:spPr bwMode="auto">
              <a:xfrm>
                <a:off x="1015" y="3441"/>
                <a:ext cx="135" cy="59"/>
              </a:xfrm>
              <a:custGeom>
                <a:avLst/>
                <a:gdLst>
                  <a:gd name="T0" fmla="*/ 0 w 135"/>
                  <a:gd name="T1" fmla="*/ 0 h 59"/>
                  <a:gd name="T2" fmla="*/ 135 w 135"/>
                  <a:gd name="T3" fmla="*/ 0 h 59"/>
                  <a:gd name="T4" fmla="*/ 135 w 135"/>
                  <a:gd name="T5" fmla="*/ 59 h 59"/>
                  <a:gd name="T6" fmla="*/ 0 w 135"/>
                  <a:gd name="T7" fmla="*/ 59 h 59"/>
                  <a:gd name="T8" fmla="*/ 0 w 135"/>
                  <a:gd name="T9" fmla="*/ 0 h 59"/>
                  <a:gd name="T10" fmla="*/ 0 w 135"/>
                  <a:gd name="T11" fmla="*/ 0 h 59"/>
                  <a:gd name="T12" fmla="*/ 134 w 135"/>
                  <a:gd name="T13" fmla="*/ 0 h 59"/>
                  <a:gd name="T14" fmla="*/ 134 w 135"/>
                  <a:gd name="T15" fmla="*/ 58 h 59"/>
                  <a:gd name="T16" fmla="*/ 0 w 135"/>
                  <a:gd name="T17" fmla="*/ 58 h 59"/>
                  <a:gd name="T18" fmla="*/ 0 w 135"/>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59">
                    <a:moveTo>
                      <a:pt x="0" y="0"/>
                    </a:moveTo>
                    <a:lnTo>
                      <a:pt x="135" y="0"/>
                    </a:lnTo>
                    <a:lnTo>
                      <a:pt x="135" y="59"/>
                    </a:lnTo>
                    <a:lnTo>
                      <a:pt x="0" y="59"/>
                    </a:lnTo>
                    <a:lnTo>
                      <a:pt x="0" y="0"/>
                    </a:lnTo>
                    <a:close/>
                    <a:moveTo>
                      <a:pt x="0" y="0"/>
                    </a:moveTo>
                    <a:lnTo>
                      <a:pt x="134" y="0"/>
                    </a:lnTo>
                    <a:lnTo>
                      <a:pt x="134" y="58"/>
                    </a:lnTo>
                    <a:lnTo>
                      <a:pt x="0" y="58"/>
                    </a:lnTo>
                    <a:lnTo>
                      <a:pt x="0" y="0"/>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3" name="Freeform 1209">
                <a:extLst>
                  <a:ext uri="{FF2B5EF4-FFF2-40B4-BE49-F238E27FC236}">
                    <a16:creationId xmlns:a16="http://schemas.microsoft.com/office/drawing/2014/main" id="{01BE2234-6C8D-4646-B66D-0511B9DF88A5}"/>
                  </a:ext>
                </a:extLst>
              </p:cNvPr>
              <p:cNvSpPr>
                <a:spLocks noEditPoints="1"/>
              </p:cNvSpPr>
              <p:nvPr/>
            </p:nvSpPr>
            <p:spPr bwMode="auto">
              <a:xfrm>
                <a:off x="1015" y="3441"/>
                <a:ext cx="134" cy="58"/>
              </a:xfrm>
              <a:custGeom>
                <a:avLst/>
                <a:gdLst>
                  <a:gd name="T0" fmla="*/ 0 w 134"/>
                  <a:gd name="T1" fmla="*/ 0 h 58"/>
                  <a:gd name="T2" fmla="*/ 134 w 134"/>
                  <a:gd name="T3" fmla="*/ 0 h 58"/>
                  <a:gd name="T4" fmla="*/ 134 w 134"/>
                  <a:gd name="T5" fmla="*/ 58 h 58"/>
                  <a:gd name="T6" fmla="*/ 0 w 134"/>
                  <a:gd name="T7" fmla="*/ 58 h 58"/>
                  <a:gd name="T8" fmla="*/ 0 w 134"/>
                  <a:gd name="T9" fmla="*/ 0 h 58"/>
                  <a:gd name="T10" fmla="*/ 0 w 134"/>
                  <a:gd name="T11" fmla="*/ 0 h 58"/>
                  <a:gd name="T12" fmla="*/ 132 w 134"/>
                  <a:gd name="T13" fmla="*/ 0 h 58"/>
                  <a:gd name="T14" fmla="*/ 132 w 134"/>
                  <a:gd name="T15" fmla="*/ 57 h 58"/>
                  <a:gd name="T16" fmla="*/ 0 w 134"/>
                  <a:gd name="T17" fmla="*/ 57 h 58"/>
                  <a:gd name="T18" fmla="*/ 0 w 134"/>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58">
                    <a:moveTo>
                      <a:pt x="0" y="0"/>
                    </a:moveTo>
                    <a:lnTo>
                      <a:pt x="134" y="0"/>
                    </a:lnTo>
                    <a:lnTo>
                      <a:pt x="134" y="58"/>
                    </a:lnTo>
                    <a:lnTo>
                      <a:pt x="0" y="58"/>
                    </a:lnTo>
                    <a:lnTo>
                      <a:pt x="0" y="0"/>
                    </a:lnTo>
                    <a:close/>
                    <a:moveTo>
                      <a:pt x="0" y="0"/>
                    </a:moveTo>
                    <a:lnTo>
                      <a:pt x="132" y="0"/>
                    </a:lnTo>
                    <a:lnTo>
                      <a:pt x="132" y="57"/>
                    </a:lnTo>
                    <a:lnTo>
                      <a:pt x="0" y="57"/>
                    </a:lnTo>
                    <a:lnTo>
                      <a:pt x="0"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4" name="Freeform 1210">
                <a:extLst>
                  <a:ext uri="{FF2B5EF4-FFF2-40B4-BE49-F238E27FC236}">
                    <a16:creationId xmlns:a16="http://schemas.microsoft.com/office/drawing/2014/main" id="{15055245-0A76-334F-AA3F-DE353C569378}"/>
                  </a:ext>
                </a:extLst>
              </p:cNvPr>
              <p:cNvSpPr>
                <a:spLocks noEditPoints="1"/>
              </p:cNvSpPr>
              <p:nvPr/>
            </p:nvSpPr>
            <p:spPr bwMode="auto">
              <a:xfrm>
                <a:off x="1015" y="3441"/>
                <a:ext cx="132" cy="57"/>
              </a:xfrm>
              <a:custGeom>
                <a:avLst/>
                <a:gdLst>
                  <a:gd name="T0" fmla="*/ 0 w 132"/>
                  <a:gd name="T1" fmla="*/ 0 h 57"/>
                  <a:gd name="T2" fmla="*/ 132 w 132"/>
                  <a:gd name="T3" fmla="*/ 0 h 57"/>
                  <a:gd name="T4" fmla="*/ 132 w 132"/>
                  <a:gd name="T5" fmla="*/ 57 h 57"/>
                  <a:gd name="T6" fmla="*/ 0 w 132"/>
                  <a:gd name="T7" fmla="*/ 57 h 57"/>
                  <a:gd name="T8" fmla="*/ 0 w 132"/>
                  <a:gd name="T9" fmla="*/ 0 h 57"/>
                  <a:gd name="T10" fmla="*/ 0 w 132"/>
                  <a:gd name="T11" fmla="*/ 0 h 57"/>
                  <a:gd name="T12" fmla="*/ 130 w 132"/>
                  <a:gd name="T13" fmla="*/ 0 h 57"/>
                  <a:gd name="T14" fmla="*/ 130 w 132"/>
                  <a:gd name="T15" fmla="*/ 56 h 57"/>
                  <a:gd name="T16" fmla="*/ 0 w 132"/>
                  <a:gd name="T17" fmla="*/ 56 h 57"/>
                  <a:gd name="T18" fmla="*/ 0 w 132"/>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57">
                    <a:moveTo>
                      <a:pt x="0" y="0"/>
                    </a:moveTo>
                    <a:lnTo>
                      <a:pt x="132" y="0"/>
                    </a:lnTo>
                    <a:lnTo>
                      <a:pt x="132" y="57"/>
                    </a:lnTo>
                    <a:lnTo>
                      <a:pt x="0" y="57"/>
                    </a:lnTo>
                    <a:lnTo>
                      <a:pt x="0" y="0"/>
                    </a:lnTo>
                    <a:close/>
                    <a:moveTo>
                      <a:pt x="0" y="0"/>
                    </a:moveTo>
                    <a:lnTo>
                      <a:pt x="130" y="0"/>
                    </a:lnTo>
                    <a:lnTo>
                      <a:pt x="130" y="56"/>
                    </a:lnTo>
                    <a:lnTo>
                      <a:pt x="0" y="56"/>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5" name="Freeform 1211">
                <a:extLst>
                  <a:ext uri="{FF2B5EF4-FFF2-40B4-BE49-F238E27FC236}">
                    <a16:creationId xmlns:a16="http://schemas.microsoft.com/office/drawing/2014/main" id="{866802F3-2524-724D-B9C0-513A10A57CE7}"/>
                  </a:ext>
                </a:extLst>
              </p:cNvPr>
              <p:cNvSpPr>
                <a:spLocks noEditPoints="1"/>
              </p:cNvSpPr>
              <p:nvPr/>
            </p:nvSpPr>
            <p:spPr bwMode="auto">
              <a:xfrm>
                <a:off x="1015" y="3441"/>
                <a:ext cx="130" cy="56"/>
              </a:xfrm>
              <a:custGeom>
                <a:avLst/>
                <a:gdLst>
                  <a:gd name="T0" fmla="*/ 0 w 130"/>
                  <a:gd name="T1" fmla="*/ 0 h 56"/>
                  <a:gd name="T2" fmla="*/ 130 w 130"/>
                  <a:gd name="T3" fmla="*/ 0 h 56"/>
                  <a:gd name="T4" fmla="*/ 130 w 130"/>
                  <a:gd name="T5" fmla="*/ 56 h 56"/>
                  <a:gd name="T6" fmla="*/ 0 w 130"/>
                  <a:gd name="T7" fmla="*/ 56 h 56"/>
                  <a:gd name="T8" fmla="*/ 0 w 130"/>
                  <a:gd name="T9" fmla="*/ 0 h 56"/>
                  <a:gd name="T10" fmla="*/ 0 w 130"/>
                  <a:gd name="T11" fmla="*/ 0 h 56"/>
                  <a:gd name="T12" fmla="*/ 128 w 130"/>
                  <a:gd name="T13" fmla="*/ 0 h 56"/>
                  <a:gd name="T14" fmla="*/ 128 w 130"/>
                  <a:gd name="T15" fmla="*/ 55 h 56"/>
                  <a:gd name="T16" fmla="*/ 0 w 130"/>
                  <a:gd name="T17" fmla="*/ 55 h 56"/>
                  <a:gd name="T18" fmla="*/ 0 w 130"/>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56">
                    <a:moveTo>
                      <a:pt x="0" y="0"/>
                    </a:moveTo>
                    <a:lnTo>
                      <a:pt x="130" y="0"/>
                    </a:lnTo>
                    <a:lnTo>
                      <a:pt x="130" y="56"/>
                    </a:lnTo>
                    <a:lnTo>
                      <a:pt x="0" y="56"/>
                    </a:lnTo>
                    <a:lnTo>
                      <a:pt x="0" y="0"/>
                    </a:lnTo>
                    <a:close/>
                    <a:moveTo>
                      <a:pt x="0" y="0"/>
                    </a:moveTo>
                    <a:lnTo>
                      <a:pt x="128" y="0"/>
                    </a:lnTo>
                    <a:lnTo>
                      <a:pt x="128" y="55"/>
                    </a:lnTo>
                    <a:lnTo>
                      <a:pt x="0" y="55"/>
                    </a:lnTo>
                    <a:lnTo>
                      <a:pt x="0" y="0"/>
                    </a:lnTo>
                    <a:close/>
                  </a:path>
                </a:pathLst>
              </a:custGeom>
              <a:solidFill>
                <a:srgbClr val="B5B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6" name="Freeform 1212">
                <a:extLst>
                  <a:ext uri="{FF2B5EF4-FFF2-40B4-BE49-F238E27FC236}">
                    <a16:creationId xmlns:a16="http://schemas.microsoft.com/office/drawing/2014/main" id="{8EDADFED-B440-6443-B6D1-F578B012C3C9}"/>
                  </a:ext>
                </a:extLst>
              </p:cNvPr>
              <p:cNvSpPr>
                <a:spLocks noEditPoints="1"/>
              </p:cNvSpPr>
              <p:nvPr/>
            </p:nvSpPr>
            <p:spPr bwMode="auto">
              <a:xfrm>
                <a:off x="1015" y="3441"/>
                <a:ext cx="128" cy="55"/>
              </a:xfrm>
              <a:custGeom>
                <a:avLst/>
                <a:gdLst>
                  <a:gd name="T0" fmla="*/ 0 w 128"/>
                  <a:gd name="T1" fmla="*/ 0 h 55"/>
                  <a:gd name="T2" fmla="*/ 128 w 128"/>
                  <a:gd name="T3" fmla="*/ 0 h 55"/>
                  <a:gd name="T4" fmla="*/ 128 w 128"/>
                  <a:gd name="T5" fmla="*/ 55 h 55"/>
                  <a:gd name="T6" fmla="*/ 0 w 128"/>
                  <a:gd name="T7" fmla="*/ 55 h 55"/>
                  <a:gd name="T8" fmla="*/ 0 w 128"/>
                  <a:gd name="T9" fmla="*/ 0 h 55"/>
                  <a:gd name="T10" fmla="*/ 0 w 128"/>
                  <a:gd name="T11" fmla="*/ 0 h 55"/>
                  <a:gd name="T12" fmla="*/ 127 w 128"/>
                  <a:gd name="T13" fmla="*/ 0 h 55"/>
                  <a:gd name="T14" fmla="*/ 127 w 128"/>
                  <a:gd name="T15" fmla="*/ 54 h 55"/>
                  <a:gd name="T16" fmla="*/ 0 w 128"/>
                  <a:gd name="T17" fmla="*/ 54 h 55"/>
                  <a:gd name="T18" fmla="*/ 0 w 12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55">
                    <a:moveTo>
                      <a:pt x="0" y="0"/>
                    </a:moveTo>
                    <a:lnTo>
                      <a:pt x="128" y="0"/>
                    </a:lnTo>
                    <a:lnTo>
                      <a:pt x="128" y="55"/>
                    </a:lnTo>
                    <a:lnTo>
                      <a:pt x="0" y="55"/>
                    </a:lnTo>
                    <a:lnTo>
                      <a:pt x="0" y="0"/>
                    </a:lnTo>
                    <a:close/>
                    <a:moveTo>
                      <a:pt x="0" y="0"/>
                    </a:moveTo>
                    <a:lnTo>
                      <a:pt x="127" y="0"/>
                    </a:lnTo>
                    <a:lnTo>
                      <a:pt x="127" y="54"/>
                    </a:lnTo>
                    <a:lnTo>
                      <a:pt x="0" y="54"/>
                    </a:lnTo>
                    <a:lnTo>
                      <a:pt x="0" y="0"/>
                    </a:lnTo>
                    <a:close/>
                  </a:path>
                </a:pathLst>
              </a:custGeom>
              <a:solidFill>
                <a:srgbClr val="B7B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7" name="Freeform 1213">
                <a:extLst>
                  <a:ext uri="{FF2B5EF4-FFF2-40B4-BE49-F238E27FC236}">
                    <a16:creationId xmlns:a16="http://schemas.microsoft.com/office/drawing/2014/main" id="{43BBE0C5-E23C-DF47-B389-C5E0777720D8}"/>
                  </a:ext>
                </a:extLst>
              </p:cNvPr>
              <p:cNvSpPr>
                <a:spLocks noEditPoints="1"/>
              </p:cNvSpPr>
              <p:nvPr/>
            </p:nvSpPr>
            <p:spPr bwMode="auto">
              <a:xfrm>
                <a:off x="1015" y="3441"/>
                <a:ext cx="127" cy="54"/>
              </a:xfrm>
              <a:custGeom>
                <a:avLst/>
                <a:gdLst>
                  <a:gd name="T0" fmla="*/ 0 w 127"/>
                  <a:gd name="T1" fmla="*/ 0 h 54"/>
                  <a:gd name="T2" fmla="*/ 127 w 127"/>
                  <a:gd name="T3" fmla="*/ 0 h 54"/>
                  <a:gd name="T4" fmla="*/ 127 w 127"/>
                  <a:gd name="T5" fmla="*/ 54 h 54"/>
                  <a:gd name="T6" fmla="*/ 0 w 127"/>
                  <a:gd name="T7" fmla="*/ 54 h 54"/>
                  <a:gd name="T8" fmla="*/ 0 w 127"/>
                  <a:gd name="T9" fmla="*/ 0 h 54"/>
                  <a:gd name="T10" fmla="*/ 0 w 127"/>
                  <a:gd name="T11" fmla="*/ 0 h 54"/>
                  <a:gd name="T12" fmla="*/ 125 w 127"/>
                  <a:gd name="T13" fmla="*/ 0 h 54"/>
                  <a:gd name="T14" fmla="*/ 125 w 127"/>
                  <a:gd name="T15" fmla="*/ 54 h 54"/>
                  <a:gd name="T16" fmla="*/ 0 w 127"/>
                  <a:gd name="T17" fmla="*/ 54 h 54"/>
                  <a:gd name="T18" fmla="*/ 0 w 127"/>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4">
                    <a:moveTo>
                      <a:pt x="0" y="0"/>
                    </a:moveTo>
                    <a:lnTo>
                      <a:pt x="127" y="0"/>
                    </a:lnTo>
                    <a:lnTo>
                      <a:pt x="127" y="54"/>
                    </a:lnTo>
                    <a:lnTo>
                      <a:pt x="0" y="54"/>
                    </a:lnTo>
                    <a:lnTo>
                      <a:pt x="0" y="0"/>
                    </a:lnTo>
                    <a:close/>
                    <a:moveTo>
                      <a:pt x="0" y="0"/>
                    </a:moveTo>
                    <a:lnTo>
                      <a:pt x="125" y="0"/>
                    </a:lnTo>
                    <a:lnTo>
                      <a:pt x="125" y="54"/>
                    </a:lnTo>
                    <a:lnTo>
                      <a:pt x="0" y="54"/>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8" name="Freeform 1214">
                <a:extLst>
                  <a:ext uri="{FF2B5EF4-FFF2-40B4-BE49-F238E27FC236}">
                    <a16:creationId xmlns:a16="http://schemas.microsoft.com/office/drawing/2014/main" id="{7792C46B-48DB-4840-B4A8-9DE133B2E31D}"/>
                  </a:ext>
                </a:extLst>
              </p:cNvPr>
              <p:cNvSpPr>
                <a:spLocks noEditPoints="1"/>
              </p:cNvSpPr>
              <p:nvPr/>
            </p:nvSpPr>
            <p:spPr bwMode="auto">
              <a:xfrm>
                <a:off x="1015" y="3441"/>
                <a:ext cx="125" cy="54"/>
              </a:xfrm>
              <a:custGeom>
                <a:avLst/>
                <a:gdLst>
                  <a:gd name="T0" fmla="*/ 0 w 125"/>
                  <a:gd name="T1" fmla="*/ 0 h 54"/>
                  <a:gd name="T2" fmla="*/ 125 w 125"/>
                  <a:gd name="T3" fmla="*/ 0 h 54"/>
                  <a:gd name="T4" fmla="*/ 125 w 125"/>
                  <a:gd name="T5" fmla="*/ 54 h 54"/>
                  <a:gd name="T6" fmla="*/ 0 w 125"/>
                  <a:gd name="T7" fmla="*/ 54 h 54"/>
                  <a:gd name="T8" fmla="*/ 0 w 125"/>
                  <a:gd name="T9" fmla="*/ 0 h 54"/>
                  <a:gd name="T10" fmla="*/ 0 w 125"/>
                  <a:gd name="T11" fmla="*/ 0 h 54"/>
                  <a:gd name="T12" fmla="*/ 123 w 125"/>
                  <a:gd name="T13" fmla="*/ 0 h 54"/>
                  <a:gd name="T14" fmla="*/ 123 w 125"/>
                  <a:gd name="T15" fmla="*/ 53 h 54"/>
                  <a:gd name="T16" fmla="*/ 0 w 125"/>
                  <a:gd name="T17" fmla="*/ 53 h 54"/>
                  <a:gd name="T18" fmla="*/ 0 w 125"/>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54">
                    <a:moveTo>
                      <a:pt x="0" y="0"/>
                    </a:moveTo>
                    <a:lnTo>
                      <a:pt x="125" y="0"/>
                    </a:lnTo>
                    <a:lnTo>
                      <a:pt x="125" y="54"/>
                    </a:lnTo>
                    <a:lnTo>
                      <a:pt x="0" y="54"/>
                    </a:lnTo>
                    <a:lnTo>
                      <a:pt x="0" y="0"/>
                    </a:lnTo>
                    <a:close/>
                    <a:moveTo>
                      <a:pt x="0" y="0"/>
                    </a:moveTo>
                    <a:lnTo>
                      <a:pt x="123" y="0"/>
                    </a:lnTo>
                    <a:lnTo>
                      <a:pt x="123" y="53"/>
                    </a:lnTo>
                    <a:lnTo>
                      <a:pt x="0" y="53"/>
                    </a:lnTo>
                    <a:lnTo>
                      <a:pt x="0" y="0"/>
                    </a:lnTo>
                    <a:close/>
                  </a:path>
                </a:pathLst>
              </a:custGeom>
              <a:solidFill>
                <a:srgbClr val="BC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9" name="Freeform 1215">
                <a:extLst>
                  <a:ext uri="{FF2B5EF4-FFF2-40B4-BE49-F238E27FC236}">
                    <a16:creationId xmlns:a16="http://schemas.microsoft.com/office/drawing/2014/main" id="{7BC01DC2-3CF3-FB4B-820B-C822614446AA}"/>
                  </a:ext>
                </a:extLst>
              </p:cNvPr>
              <p:cNvSpPr>
                <a:spLocks noEditPoints="1"/>
              </p:cNvSpPr>
              <p:nvPr/>
            </p:nvSpPr>
            <p:spPr bwMode="auto">
              <a:xfrm>
                <a:off x="1015" y="3441"/>
                <a:ext cx="123" cy="53"/>
              </a:xfrm>
              <a:custGeom>
                <a:avLst/>
                <a:gdLst>
                  <a:gd name="T0" fmla="*/ 0 w 123"/>
                  <a:gd name="T1" fmla="*/ 0 h 53"/>
                  <a:gd name="T2" fmla="*/ 123 w 123"/>
                  <a:gd name="T3" fmla="*/ 0 h 53"/>
                  <a:gd name="T4" fmla="*/ 123 w 123"/>
                  <a:gd name="T5" fmla="*/ 53 h 53"/>
                  <a:gd name="T6" fmla="*/ 0 w 123"/>
                  <a:gd name="T7" fmla="*/ 53 h 53"/>
                  <a:gd name="T8" fmla="*/ 0 w 123"/>
                  <a:gd name="T9" fmla="*/ 0 h 53"/>
                  <a:gd name="T10" fmla="*/ 0 w 123"/>
                  <a:gd name="T11" fmla="*/ 0 h 53"/>
                  <a:gd name="T12" fmla="*/ 121 w 123"/>
                  <a:gd name="T13" fmla="*/ 0 h 53"/>
                  <a:gd name="T14" fmla="*/ 121 w 123"/>
                  <a:gd name="T15" fmla="*/ 52 h 53"/>
                  <a:gd name="T16" fmla="*/ 0 w 123"/>
                  <a:gd name="T17" fmla="*/ 52 h 53"/>
                  <a:gd name="T18" fmla="*/ 0 w 12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53">
                    <a:moveTo>
                      <a:pt x="0" y="0"/>
                    </a:moveTo>
                    <a:lnTo>
                      <a:pt x="123" y="0"/>
                    </a:lnTo>
                    <a:lnTo>
                      <a:pt x="123" y="53"/>
                    </a:lnTo>
                    <a:lnTo>
                      <a:pt x="0" y="53"/>
                    </a:lnTo>
                    <a:lnTo>
                      <a:pt x="0" y="0"/>
                    </a:lnTo>
                    <a:close/>
                    <a:moveTo>
                      <a:pt x="0" y="0"/>
                    </a:moveTo>
                    <a:lnTo>
                      <a:pt x="121" y="0"/>
                    </a:lnTo>
                    <a:lnTo>
                      <a:pt x="121" y="52"/>
                    </a:lnTo>
                    <a:lnTo>
                      <a:pt x="0" y="52"/>
                    </a:lnTo>
                    <a:lnTo>
                      <a:pt x="0" y="0"/>
                    </a:lnTo>
                    <a:close/>
                  </a:path>
                </a:pathLst>
              </a:custGeom>
              <a:solidFill>
                <a:srgbClr val="BEB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0" name="Freeform 1216">
                <a:extLst>
                  <a:ext uri="{FF2B5EF4-FFF2-40B4-BE49-F238E27FC236}">
                    <a16:creationId xmlns:a16="http://schemas.microsoft.com/office/drawing/2014/main" id="{C16B04A9-ED01-A84A-A299-8953B504BA7E}"/>
                  </a:ext>
                </a:extLst>
              </p:cNvPr>
              <p:cNvSpPr>
                <a:spLocks noEditPoints="1"/>
              </p:cNvSpPr>
              <p:nvPr/>
            </p:nvSpPr>
            <p:spPr bwMode="auto">
              <a:xfrm>
                <a:off x="1015" y="3441"/>
                <a:ext cx="121" cy="52"/>
              </a:xfrm>
              <a:custGeom>
                <a:avLst/>
                <a:gdLst>
                  <a:gd name="T0" fmla="*/ 0 w 121"/>
                  <a:gd name="T1" fmla="*/ 0 h 52"/>
                  <a:gd name="T2" fmla="*/ 121 w 121"/>
                  <a:gd name="T3" fmla="*/ 0 h 52"/>
                  <a:gd name="T4" fmla="*/ 121 w 121"/>
                  <a:gd name="T5" fmla="*/ 52 h 52"/>
                  <a:gd name="T6" fmla="*/ 0 w 121"/>
                  <a:gd name="T7" fmla="*/ 52 h 52"/>
                  <a:gd name="T8" fmla="*/ 0 w 121"/>
                  <a:gd name="T9" fmla="*/ 0 h 52"/>
                  <a:gd name="T10" fmla="*/ 0 w 121"/>
                  <a:gd name="T11" fmla="*/ 0 h 52"/>
                  <a:gd name="T12" fmla="*/ 120 w 121"/>
                  <a:gd name="T13" fmla="*/ 0 h 52"/>
                  <a:gd name="T14" fmla="*/ 120 w 121"/>
                  <a:gd name="T15" fmla="*/ 52 h 52"/>
                  <a:gd name="T16" fmla="*/ 0 w 121"/>
                  <a:gd name="T17" fmla="*/ 52 h 52"/>
                  <a:gd name="T18" fmla="*/ 0 w 12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52">
                    <a:moveTo>
                      <a:pt x="0" y="0"/>
                    </a:moveTo>
                    <a:lnTo>
                      <a:pt x="121" y="0"/>
                    </a:lnTo>
                    <a:lnTo>
                      <a:pt x="121" y="52"/>
                    </a:lnTo>
                    <a:lnTo>
                      <a:pt x="0" y="52"/>
                    </a:lnTo>
                    <a:lnTo>
                      <a:pt x="0" y="0"/>
                    </a:lnTo>
                    <a:close/>
                    <a:moveTo>
                      <a:pt x="0" y="0"/>
                    </a:moveTo>
                    <a:lnTo>
                      <a:pt x="120" y="0"/>
                    </a:lnTo>
                    <a:lnTo>
                      <a:pt x="120" y="52"/>
                    </a:lnTo>
                    <a:lnTo>
                      <a:pt x="0" y="52"/>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1" name="Freeform 1217">
                <a:extLst>
                  <a:ext uri="{FF2B5EF4-FFF2-40B4-BE49-F238E27FC236}">
                    <a16:creationId xmlns:a16="http://schemas.microsoft.com/office/drawing/2014/main" id="{6B304379-64D5-914D-BC1A-FBAB6C285393}"/>
                  </a:ext>
                </a:extLst>
              </p:cNvPr>
              <p:cNvSpPr>
                <a:spLocks noEditPoints="1"/>
              </p:cNvSpPr>
              <p:nvPr/>
            </p:nvSpPr>
            <p:spPr bwMode="auto">
              <a:xfrm>
                <a:off x="1015" y="3441"/>
                <a:ext cx="120" cy="52"/>
              </a:xfrm>
              <a:custGeom>
                <a:avLst/>
                <a:gdLst>
                  <a:gd name="T0" fmla="*/ 0 w 120"/>
                  <a:gd name="T1" fmla="*/ 0 h 52"/>
                  <a:gd name="T2" fmla="*/ 120 w 120"/>
                  <a:gd name="T3" fmla="*/ 0 h 52"/>
                  <a:gd name="T4" fmla="*/ 120 w 120"/>
                  <a:gd name="T5" fmla="*/ 52 h 52"/>
                  <a:gd name="T6" fmla="*/ 0 w 120"/>
                  <a:gd name="T7" fmla="*/ 52 h 52"/>
                  <a:gd name="T8" fmla="*/ 0 w 120"/>
                  <a:gd name="T9" fmla="*/ 0 h 52"/>
                  <a:gd name="T10" fmla="*/ 0 w 120"/>
                  <a:gd name="T11" fmla="*/ 0 h 52"/>
                  <a:gd name="T12" fmla="*/ 118 w 120"/>
                  <a:gd name="T13" fmla="*/ 0 h 52"/>
                  <a:gd name="T14" fmla="*/ 118 w 120"/>
                  <a:gd name="T15" fmla="*/ 51 h 52"/>
                  <a:gd name="T16" fmla="*/ 0 w 120"/>
                  <a:gd name="T17" fmla="*/ 51 h 52"/>
                  <a:gd name="T18" fmla="*/ 0 w 12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52">
                    <a:moveTo>
                      <a:pt x="0" y="0"/>
                    </a:moveTo>
                    <a:lnTo>
                      <a:pt x="120" y="0"/>
                    </a:lnTo>
                    <a:lnTo>
                      <a:pt x="120" y="52"/>
                    </a:lnTo>
                    <a:lnTo>
                      <a:pt x="0" y="52"/>
                    </a:lnTo>
                    <a:lnTo>
                      <a:pt x="0" y="0"/>
                    </a:lnTo>
                    <a:close/>
                    <a:moveTo>
                      <a:pt x="0" y="0"/>
                    </a:moveTo>
                    <a:lnTo>
                      <a:pt x="118" y="0"/>
                    </a:lnTo>
                    <a:lnTo>
                      <a:pt x="118" y="51"/>
                    </a:lnTo>
                    <a:lnTo>
                      <a:pt x="0" y="51"/>
                    </a:lnTo>
                    <a:lnTo>
                      <a:pt x="0" y="0"/>
                    </a:lnTo>
                    <a:close/>
                  </a:path>
                </a:pathLst>
              </a:custGeom>
              <a:solidFill>
                <a:srgbClr val="C2C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2" name="Freeform 1218">
                <a:extLst>
                  <a:ext uri="{FF2B5EF4-FFF2-40B4-BE49-F238E27FC236}">
                    <a16:creationId xmlns:a16="http://schemas.microsoft.com/office/drawing/2014/main" id="{90A91711-B672-F04F-ABA9-1DCDD12E40B0}"/>
                  </a:ext>
                </a:extLst>
              </p:cNvPr>
              <p:cNvSpPr>
                <a:spLocks noEditPoints="1"/>
              </p:cNvSpPr>
              <p:nvPr/>
            </p:nvSpPr>
            <p:spPr bwMode="auto">
              <a:xfrm>
                <a:off x="1015" y="3441"/>
                <a:ext cx="118" cy="51"/>
              </a:xfrm>
              <a:custGeom>
                <a:avLst/>
                <a:gdLst>
                  <a:gd name="T0" fmla="*/ 0 w 118"/>
                  <a:gd name="T1" fmla="*/ 0 h 51"/>
                  <a:gd name="T2" fmla="*/ 118 w 118"/>
                  <a:gd name="T3" fmla="*/ 0 h 51"/>
                  <a:gd name="T4" fmla="*/ 118 w 118"/>
                  <a:gd name="T5" fmla="*/ 51 h 51"/>
                  <a:gd name="T6" fmla="*/ 0 w 118"/>
                  <a:gd name="T7" fmla="*/ 51 h 51"/>
                  <a:gd name="T8" fmla="*/ 0 w 118"/>
                  <a:gd name="T9" fmla="*/ 0 h 51"/>
                  <a:gd name="T10" fmla="*/ 0 w 118"/>
                  <a:gd name="T11" fmla="*/ 0 h 51"/>
                  <a:gd name="T12" fmla="*/ 116 w 118"/>
                  <a:gd name="T13" fmla="*/ 0 h 51"/>
                  <a:gd name="T14" fmla="*/ 116 w 118"/>
                  <a:gd name="T15" fmla="*/ 50 h 51"/>
                  <a:gd name="T16" fmla="*/ 0 w 118"/>
                  <a:gd name="T17" fmla="*/ 50 h 51"/>
                  <a:gd name="T18" fmla="*/ 0 w 11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51">
                    <a:moveTo>
                      <a:pt x="0" y="0"/>
                    </a:moveTo>
                    <a:lnTo>
                      <a:pt x="118" y="0"/>
                    </a:lnTo>
                    <a:lnTo>
                      <a:pt x="118" y="51"/>
                    </a:lnTo>
                    <a:lnTo>
                      <a:pt x="0" y="51"/>
                    </a:lnTo>
                    <a:lnTo>
                      <a:pt x="0" y="0"/>
                    </a:lnTo>
                    <a:close/>
                    <a:moveTo>
                      <a:pt x="0" y="0"/>
                    </a:moveTo>
                    <a:lnTo>
                      <a:pt x="116" y="0"/>
                    </a:lnTo>
                    <a:lnTo>
                      <a:pt x="116" y="50"/>
                    </a:lnTo>
                    <a:lnTo>
                      <a:pt x="0" y="50"/>
                    </a:lnTo>
                    <a:lnTo>
                      <a:pt x="0" y="0"/>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3" name="Freeform 1219">
                <a:extLst>
                  <a:ext uri="{FF2B5EF4-FFF2-40B4-BE49-F238E27FC236}">
                    <a16:creationId xmlns:a16="http://schemas.microsoft.com/office/drawing/2014/main" id="{37432DD9-B073-514D-91B5-752C28C40805}"/>
                  </a:ext>
                </a:extLst>
              </p:cNvPr>
              <p:cNvSpPr>
                <a:spLocks noEditPoints="1"/>
              </p:cNvSpPr>
              <p:nvPr/>
            </p:nvSpPr>
            <p:spPr bwMode="auto">
              <a:xfrm>
                <a:off x="1015" y="3441"/>
                <a:ext cx="116" cy="50"/>
              </a:xfrm>
              <a:custGeom>
                <a:avLst/>
                <a:gdLst>
                  <a:gd name="T0" fmla="*/ 0 w 116"/>
                  <a:gd name="T1" fmla="*/ 0 h 50"/>
                  <a:gd name="T2" fmla="*/ 116 w 116"/>
                  <a:gd name="T3" fmla="*/ 0 h 50"/>
                  <a:gd name="T4" fmla="*/ 116 w 116"/>
                  <a:gd name="T5" fmla="*/ 50 h 50"/>
                  <a:gd name="T6" fmla="*/ 0 w 116"/>
                  <a:gd name="T7" fmla="*/ 50 h 50"/>
                  <a:gd name="T8" fmla="*/ 0 w 116"/>
                  <a:gd name="T9" fmla="*/ 0 h 50"/>
                  <a:gd name="T10" fmla="*/ 0 w 116"/>
                  <a:gd name="T11" fmla="*/ 0 h 50"/>
                  <a:gd name="T12" fmla="*/ 114 w 116"/>
                  <a:gd name="T13" fmla="*/ 0 h 50"/>
                  <a:gd name="T14" fmla="*/ 114 w 116"/>
                  <a:gd name="T15" fmla="*/ 49 h 50"/>
                  <a:gd name="T16" fmla="*/ 0 w 116"/>
                  <a:gd name="T17" fmla="*/ 49 h 50"/>
                  <a:gd name="T18" fmla="*/ 0 w 11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50">
                    <a:moveTo>
                      <a:pt x="0" y="0"/>
                    </a:moveTo>
                    <a:lnTo>
                      <a:pt x="116" y="0"/>
                    </a:lnTo>
                    <a:lnTo>
                      <a:pt x="116" y="50"/>
                    </a:lnTo>
                    <a:lnTo>
                      <a:pt x="0" y="50"/>
                    </a:lnTo>
                    <a:lnTo>
                      <a:pt x="0" y="0"/>
                    </a:lnTo>
                    <a:close/>
                    <a:moveTo>
                      <a:pt x="0" y="0"/>
                    </a:moveTo>
                    <a:lnTo>
                      <a:pt x="114" y="0"/>
                    </a:lnTo>
                    <a:lnTo>
                      <a:pt x="114" y="49"/>
                    </a:lnTo>
                    <a:lnTo>
                      <a:pt x="0" y="49"/>
                    </a:lnTo>
                    <a:lnTo>
                      <a:pt x="0" y="0"/>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4" name="Freeform 1220">
                <a:extLst>
                  <a:ext uri="{FF2B5EF4-FFF2-40B4-BE49-F238E27FC236}">
                    <a16:creationId xmlns:a16="http://schemas.microsoft.com/office/drawing/2014/main" id="{C6B24028-2DE2-9D47-8292-336761C6DE2F}"/>
                  </a:ext>
                </a:extLst>
              </p:cNvPr>
              <p:cNvSpPr>
                <a:spLocks noEditPoints="1"/>
              </p:cNvSpPr>
              <p:nvPr/>
            </p:nvSpPr>
            <p:spPr bwMode="auto">
              <a:xfrm>
                <a:off x="1015" y="3441"/>
                <a:ext cx="114" cy="49"/>
              </a:xfrm>
              <a:custGeom>
                <a:avLst/>
                <a:gdLst>
                  <a:gd name="T0" fmla="*/ 0 w 114"/>
                  <a:gd name="T1" fmla="*/ 0 h 49"/>
                  <a:gd name="T2" fmla="*/ 114 w 114"/>
                  <a:gd name="T3" fmla="*/ 0 h 49"/>
                  <a:gd name="T4" fmla="*/ 114 w 114"/>
                  <a:gd name="T5" fmla="*/ 49 h 49"/>
                  <a:gd name="T6" fmla="*/ 0 w 114"/>
                  <a:gd name="T7" fmla="*/ 49 h 49"/>
                  <a:gd name="T8" fmla="*/ 0 w 114"/>
                  <a:gd name="T9" fmla="*/ 0 h 49"/>
                  <a:gd name="T10" fmla="*/ 0 w 114"/>
                  <a:gd name="T11" fmla="*/ 0 h 49"/>
                  <a:gd name="T12" fmla="*/ 113 w 114"/>
                  <a:gd name="T13" fmla="*/ 0 h 49"/>
                  <a:gd name="T14" fmla="*/ 113 w 114"/>
                  <a:gd name="T15" fmla="*/ 48 h 49"/>
                  <a:gd name="T16" fmla="*/ 0 w 114"/>
                  <a:gd name="T17" fmla="*/ 48 h 49"/>
                  <a:gd name="T18" fmla="*/ 0 w 114"/>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9">
                    <a:moveTo>
                      <a:pt x="0" y="0"/>
                    </a:moveTo>
                    <a:lnTo>
                      <a:pt x="114" y="0"/>
                    </a:lnTo>
                    <a:lnTo>
                      <a:pt x="114" y="49"/>
                    </a:lnTo>
                    <a:lnTo>
                      <a:pt x="0" y="49"/>
                    </a:lnTo>
                    <a:lnTo>
                      <a:pt x="0" y="0"/>
                    </a:lnTo>
                    <a:close/>
                    <a:moveTo>
                      <a:pt x="0" y="0"/>
                    </a:moveTo>
                    <a:lnTo>
                      <a:pt x="113" y="0"/>
                    </a:lnTo>
                    <a:lnTo>
                      <a:pt x="113" y="48"/>
                    </a:lnTo>
                    <a:lnTo>
                      <a:pt x="0" y="48"/>
                    </a:lnTo>
                    <a:lnTo>
                      <a:pt x="0" y="0"/>
                    </a:lnTo>
                    <a:close/>
                  </a:path>
                </a:pathLst>
              </a:custGeom>
              <a:solidFill>
                <a:srgbClr val="C8C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5" name="Freeform 1221">
                <a:extLst>
                  <a:ext uri="{FF2B5EF4-FFF2-40B4-BE49-F238E27FC236}">
                    <a16:creationId xmlns:a16="http://schemas.microsoft.com/office/drawing/2014/main" id="{100A1B53-F426-0C4E-8AFA-9F1362186232}"/>
                  </a:ext>
                </a:extLst>
              </p:cNvPr>
              <p:cNvSpPr>
                <a:spLocks noEditPoints="1"/>
              </p:cNvSpPr>
              <p:nvPr/>
            </p:nvSpPr>
            <p:spPr bwMode="auto">
              <a:xfrm>
                <a:off x="1015" y="3441"/>
                <a:ext cx="113" cy="48"/>
              </a:xfrm>
              <a:custGeom>
                <a:avLst/>
                <a:gdLst>
                  <a:gd name="T0" fmla="*/ 0 w 113"/>
                  <a:gd name="T1" fmla="*/ 0 h 48"/>
                  <a:gd name="T2" fmla="*/ 113 w 113"/>
                  <a:gd name="T3" fmla="*/ 0 h 48"/>
                  <a:gd name="T4" fmla="*/ 113 w 113"/>
                  <a:gd name="T5" fmla="*/ 48 h 48"/>
                  <a:gd name="T6" fmla="*/ 0 w 113"/>
                  <a:gd name="T7" fmla="*/ 48 h 48"/>
                  <a:gd name="T8" fmla="*/ 0 w 113"/>
                  <a:gd name="T9" fmla="*/ 0 h 48"/>
                  <a:gd name="T10" fmla="*/ 0 w 113"/>
                  <a:gd name="T11" fmla="*/ 0 h 48"/>
                  <a:gd name="T12" fmla="*/ 111 w 113"/>
                  <a:gd name="T13" fmla="*/ 0 h 48"/>
                  <a:gd name="T14" fmla="*/ 111 w 113"/>
                  <a:gd name="T15" fmla="*/ 48 h 48"/>
                  <a:gd name="T16" fmla="*/ 0 w 113"/>
                  <a:gd name="T17" fmla="*/ 48 h 48"/>
                  <a:gd name="T18" fmla="*/ 0 w 11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48">
                    <a:moveTo>
                      <a:pt x="0" y="0"/>
                    </a:moveTo>
                    <a:lnTo>
                      <a:pt x="113" y="0"/>
                    </a:lnTo>
                    <a:lnTo>
                      <a:pt x="113" y="48"/>
                    </a:lnTo>
                    <a:lnTo>
                      <a:pt x="0" y="48"/>
                    </a:lnTo>
                    <a:lnTo>
                      <a:pt x="0" y="0"/>
                    </a:lnTo>
                    <a:close/>
                    <a:moveTo>
                      <a:pt x="0" y="0"/>
                    </a:moveTo>
                    <a:lnTo>
                      <a:pt x="111" y="0"/>
                    </a:lnTo>
                    <a:lnTo>
                      <a:pt x="111" y="48"/>
                    </a:lnTo>
                    <a:lnTo>
                      <a:pt x="0" y="48"/>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6" name="Freeform 1222">
                <a:extLst>
                  <a:ext uri="{FF2B5EF4-FFF2-40B4-BE49-F238E27FC236}">
                    <a16:creationId xmlns:a16="http://schemas.microsoft.com/office/drawing/2014/main" id="{235425F7-C16C-8643-B24D-CE14B73AEC3E}"/>
                  </a:ext>
                </a:extLst>
              </p:cNvPr>
              <p:cNvSpPr>
                <a:spLocks noEditPoints="1"/>
              </p:cNvSpPr>
              <p:nvPr/>
            </p:nvSpPr>
            <p:spPr bwMode="auto">
              <a:xfrm>
                <a:off x="1015" y="3441"/>
                <a:ext cx="111" cy="48"/>
              </a:xfrm>
              <a:custGeom>
                <a:avLst/>
                <a:gdLst>
                  <a:gd name="T0" fmla="*/ 0 w 111"/>
                  <a:gd name="T1" fmla="*/ 0 h 48"/>
                  <a:gd name="T2" fmla="*/ 111 w 111"/>
                  <a:gd name="T3" fmla="*/ 0 h 48"/>
                  <a:gd name="T4" fmla="*/ 111 w 111"/>
                  <a:gd name="T5" fmla="*/ 48 h 48"/>
                  <a:gd name="T6" fmla="*/ 0 w 111"/>
                  <a:gd name="T7" fmla="*/ 48 h 48"/>
                  <a:gd name="T8" fmla="*/ 0 w 111"/>
                  <a:gd name="T9" fmla="*/ 0 h 48"/>
                  <a:gd name="T10" fmla="*/ 0 w 111"/>
                  <a:gd name="T11" fmla="*/ 0 h 48"/>
                  <a:gd name="T12" fmla="*/ 109 w 111"/>
                  <a:gd name="T13" fmla="*/ 0 h 48"/>
                  <a:gd name="T14" fmla="*/ 109 w 111"/>
                  <a:gd name="T15" fmla="*/ 47 h 48"/>
                  <a:gd name="T16" fmla="*/ 0 w 111"/>
                  <a:gd name="T17" fmla="*/ 47 h 48"/>
                  <a:gd name="T18" fmla="*/ 0 w 11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8">
                    <a:moveTo>
                      <a:pt x="0" y="0"/>
                    </a:moveTo>
                    <a:lnTo>
                      <a:pt x="111" y="0"/>
                    </a:lnTo>
                    <a:lnTo>
                      <a:pt x="111" y="48"/>
                    </a:lnTo>
                    <a:lnTo>
                      <a:pt x="0" y="48"/>
                    </a:lnTo>
                    <a:lnTo>
                      <a:pt x="0" y="0"/>
                    </a:lnTo>
                    <a:close/>
                    <a:moveTo>
                      <a:pt x="0" y="0"/>
                    </a:moveTo>
                    <a:lnTo>
                      <a:pt x="109" y="0"/>
                    </a:lnTo>
                    <a:lnTo>
                      <a:pt x="109" y="47"/>
                    </a:lnTo>
                    <a:lnTo>
                      <a:pt x="0" y="47"/>
                    </a:lnTo>
                    <a:lnTo>
                      <a:pt x="0"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7" name="Freeform 1223">
                <a:extLst>
                  <a:ext uri="{FF2B5EF4-FFF2-40B4-BE49-F238E27FC236}">
                    <a16:creationId xmlns:a16="http://schemas.microsoft.com/office/drawing/2014/main" id="{FE66170B-907C-B044-A74A-D66ACB5B109F}"/>
                  </a:ext>
                </a:extLst>
              </p:cNvPr>
              <p:cNvSpPr>
                <a:spLocks noEditPoints="1"/>
              </p:cNvSpPr>
              <p:nvPr/>
            </p:nvSpPr>
            <p:spPr bwMode="auto">
              <a:xfrm>
                <a:off x="1015" y="3441"/>
                <a:ext cx="109" cy="47"/>
              </a:xfrm>
              <a:custGeom>
                <a:avLst/>
                <a:gdLst>
                  <a:gd name="T0" fmla="*/ 0 w 109"/>
                  <a:gd name="T1" fmla="*/ 0 h 47"/>
                  <a:gd name="T2" fmla="*/ 109 w 109"/>
                  <a:gd name="T3" fmla="*/ 0 h 47"/>
                  <a:gd name="T4" fmla="*/ 109 w 109"/>
                  <a:gd name="T5" fmla="*/ 47 h 47"/>
                  <a:gd name="T6" fmla="*/ 0 w 109"/>
                  <a:gd name="T7" fmla="*/ 47 h 47"/>
                  <a:gd name="T8" fmla="*/ 0 w 109"/>
                  <a:gd name="T9" fmla="*/ 0 h 47"/>
                  <a:gd name="T10" fmla="*/ 0 w 109"/>
                  <a:gd name="T11" fmla="*/ 0 h 47"/>
                  <a:gd name="T12" fmla="*/ 107 w 109"/>
                  <a:gd name="T13" fmla="*/ 0 h 47"/>
                  <a:gd name="T14" fmla="*/ 107 w 109"/>
                  <a:gd name="T15" fmla="*/ 46 h 47"/>
                  <a:gd name="T16" fmla="*/ 0 w 109"/>
                  <a:gd name="T17" fmla="*/ 46 h 47"/>
                  <a:gd name="T18" fmla="*/ 0 w 109"/>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47">
                    <a:moveTo>
                      <a:pt x="0" y="0"/>
                    </a:moveTo>
                    <a:lnTo>
                      <a:pt x="109" y="0"/>
                    </a:lnTo>
                    <a:lnTo>
                      <a:pt x="109" y="47"/>
                    </a:lnTo>
                    <a:lnTo>
                      <a:pt x="0" y="47"/>
                    </a:lnTo>
                    <a:lnTo>
                      <a:pt x="0" y="0"/>
                    </a:lnTo>
                    <a:close/>
                    <a:moveTo>
                      <a:pt x="0" y="0"/>
                    </a:moveTo>
                    <a:lnTo>
                      <a:pt x="107" y="0"/>
                    </a:lnTo>
                    <a:lnTo>
                      <a:pt x="107" y="46"/>
                    </a:lnTo>
                    <a:lnTo>
                      <a:pt x="0" y="46"/>
                    </a:lnTo>
                    <a:lnTo>
                      <a:pt x="0" y="0"/>
                    </a:lnTo>
                    <a:close/>
                  </a:path>
                </a:pathLst>
              </a:custGeom>
              <a:solidFill>
                <a:srgbClr val="CD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8" name="Freeform 1224">
                <a:extLst>
                  <a:ext uri="{FF2B5EF4-FFF2-40B4-BE49-F238E27FC236}">
                    <a16:creationId xmlns:a16="http://schemas.microsoft.com/office/drawing/2014/main" id="{62E523E0-2F2D-CA4C-9CC3-7A440CB1B0D4}"/>
                  </a:ext>
                </a:extLst>
              </p:cNvPr>
              <p:cNvSpPr>
                <a:spLocks noEditPoints="1"/>
              </p:cNvSpPr>
              <p:nvPr/>
            </p:nvSpPr>
            <p:spPr bwMode="auto">
              <a:xfrm>
                <a:off x="1015" y="3441"/>
                <a:ext cx="107" cy="46"/>
              </a:xfrm>
              <a:custGeom>
                <a:avLst/>
                <a:gdLst>
                  <a:gd name="T0" fmla="*/ 0 w 107"/>
                  <a:gd name="T1" fmla="*/ 0 h 46"/>
                  <a:gd name="T2" fmla="*/ 107 w 107"/>
                  <a:gd name="T3" fmla="*/ 0 h 46"/>
                  <a:gd name="T4" fmla="*/ 107 w 107"/>
                  <a:gd name="T5" fmla="*/ 46 h 46"/>
                  <a:gd name="T6" fmla="*/ 0 w 107"/>
                  <a:gd name="T7" fmla="*/ 46 h 46"/>
                  <a:gd name="T8" fmla="*/ 0 w 107"/>
                  <a:gd name="T9" fmla="*/ 0 h 46"/>
                  <a:gd name="T10" fmla="*/ 0 w 107"/>
                  <a:gd name="T11" fmla="*/ 0 h 46"/>
                  <a:gd name="T12" fmla="*/ 106 w 107"/>
                  <a:gd name="T13" fmla="*/ 0 h 46"/>
                  <a:gd name="T14" fmla="*/ 106 w 107"/>
                  <a:gd name="T15" fmla="*/ 45 h 46"/>
                  <a:gd name="T16" fmla="*/ 0 w 107"/>
                  <a:gd name="T17" fmla="*/ 45 h 46"/>
                  <a:gd name="T18" fmla="*/ 0 w 107"/>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46">
                    <a:moveTo>
                      <a:pt x="0" y="0"/>
                    </a:moveTo>
                    <a:lnTo>
                      <a:pt x="107" y="0"/>
                    </a:lnTo>
                    <a:lnTo>
                      <a:pt x="107" y="46"/>
                    </a:lnTo>
                    <a:lnTo>
                      <a:pt x="0" y="46"/>
                    </a:lnTo>
                    <a:lnTo>
                      <a:pt x="0" y="0"/>
                    </a:lnTo>
                    <a:close/>
                    <a:moveTo>
                      <a:pt x="0" y="0"/>
                    </a:moveTo>
                    <a:lnTo>
                      <a:pt x="106" y="0"/>
                    </a:lnTo>
                    <a:lnTo>
                      <a:pt x="106" y="45"/>
                    </a:lnTo>
                    <a:lnTo>
                      <a:pt x="0" y="45"/>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9" name="Freeform 1225">
                <a:extLst>
                  <a:ext uri="{FF2B5EF4-FFF2-40B4-BE49-F238E27FC236}">
                    <a16:creationId xmlns:a16="http://schemas.microsoft.com/office/drawing/2014/main" id="{2590CDA4-80D2-6F48-BFB0-B4F087D043F7}"/>
                  </a:ext>
                </a:extLst>
              </p:cNvPr>
              <p:cNvSpPr>
                <a:spLocks noEditPoints="1"/>
              </p:cNvSpPr>
              <p:nvPr/>
            </p:nvSpPr>
            <p:spPr bwMode="auto">
              <a:xfrm>
                <a:off x="1015" y="3441"/>
                <a:ext cx="106" cy="45"/>
              </a:xfrm>
              <a:custGeom>
                <a:avLst/>
                <a:gdLst>
                  <a:gd name="T0" fmla="*/ 0 w 106"/>
                  <a:gd name="T1" fmla="*/ 0 h 45"/>
                  <a:gd name="T2" fmla="*/ 106 w 106"/>
                  <a:gd name="T3" fmla="*/ 0 h 45"/>
                  <a:gd name="T4" fmla="*/ 106 w 106"/>
                  <a:gd name="T5" fmla="*/ 45 h 45"/>
                  <a:gd name="T6" fmla="*/ 0 w 106"/>
                  <a:gd name="T7" fmla="*/ 45 h 45"/>
                  <a:gd name="T8" fmla="*/ 0 w 106"/>
                  <a:gd name="T9" fmla="*/ 0 h 45"/>
                  <a:gd name="T10" fmla="*/ 0 w 106"/>
                  <a:gd name="T11" fmla="*/ 0 h 45"/>
                  <a:gd name="T12" fmla="*/ 104 w 106"/>
                  <a:gd name="T13" fmla="*/ 0 h 45"/>
                  <a:gd name="T14" fmla="*/ 104 w 106"/>
                  <a:gd name="T15" fmla="*/ 45 h 45"/>
                  <a:gd name="T16" fmla="*/ 0 w 106"/>
                  <a:gd name="T17" fmla="*/ 45 h 45"/>
                  <a:gd name="T18" fmla="*/ 0 w 10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45">
                    <a:moveTo>
                      <a:pt x="0" y="0"/>
                    </a:moveTo>
                    <a:lnTo>
                      <a:pt x="106" y="0"/>
                    </a:lnTo>
                    <a:lnTo>
                      <a:pt x="106" y="45"/>
                    </a:lnTo>
                    <a:lnTo>
                      <a:pt x="0" y="45"/>
                    </a:lnTo>
                    <a:lnTo>
                      <a:pt x="0" y="0"/>
                    </a:lnTo>
                    <a:close/>
                    <a:moveTo>
                      <a:pt x="0" y="0"/>
                    </a:moveTo>
                    <a:lnTo>
                      <a:pt x="104" y="0"/>
                    </a:lnTo>
                    <a:lnTo>
                      <a:pt x="104" y="45"/>
                    </a:lnTo>
                    <a:lnTo>
                      <a:pt x="0" y="45"/>
                    </a:lnTo>
                    <a:lnTo>
                      <a:pt x="0" y="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0" name="Freeform 1226">
                <a:extLst>
                  <a:ext uri="{FF2B5EF4-FFF2-40B4-BE49-F238E27FC236}">
                    <a16:creationId xmlns:a16="http://schemas.microsoft.com/office/drawing/2014/main" id="{8B59EDB0-48FE-564C-B7E5-DE181C3D3DCF}"/>
                  </a:ext>
                </a:extLst>
              </p:cNvPr>
              <p:cNvSpPr>
                <a:spLocks noEditPoints="1"/>
              </p:cNvSpPr>
              <p:nvPr/>
            </p:nvSpPr>
            <p:spPr bwMode="auto">
              <a:xfrm>
                <a:off x="1015" y="3441"/>
                <a:ext cx="104" cy="45"/>
              </a:xfrm>
              <a:custGeom>
                <a:avLst/>
                <a:gdLst>
                  <a:gd name="T0" fmla="*/ 0 w 104"/>
                  <a:gd name="T1" fmla="*/ 0 h 45"/>
                  <a:gd name="T2" fmla="*/ 104 w 104"/>
                  <a:gd name="T3" fmla="*/ 0 h 45"/>
                  <a:gd name="T4" fmla="*/ 104 w 104"/>
                  <a:gd name="T5" fmla="*/ 45 h 45"/>
                  <a:gd name="T6" fmla="*/ 0 w 104"/>
                  <a:gd name="T7" fmla="*/ 45 h 45"/>
                  <a:gd name="T8" fmla="*/ 0 w 104"/>
                  <a:gd name="T9" fmla="*/ 0 h 45"/>
                  <a:gd name="T10" fmla="*/ 0 w 104"/>
                  <a:gd name="T11" fmla="*/ 0 h 45"/>
                  <a:gd name="T12" fmla="*/ 102 w 104"/>
                  <a:gd name="T13" fmla="*/ 0 h 45"/>
                  <a:gd name="T14" fmla="*/ 102 w 104"/>
                  <a:gd name="T15" fmla="*/ 44 h 45"/>
                  <a:gd name="T16" fmla="*/ 0 w 104"/>
                  <a:gd name="T17" fmla="*/ 44 h 45"/>
                  <a:gd name="T18" fmla="*/ 0 w 10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45">
                    <a:moveTo>
                      <a:pt x="0" y="0"/>
                    </a:moveTo>
                    <a:lnTo>
                      <a:pt x="104" y="0"/>
                    </a:lnTo>
                    <a:lnTo>
                      <a:pt x="104" y="45"/>
                    </a:lnTo>
                    <a:lnTo>
                      <a:pt x="0" y="45"/>
                    </a:lnTo>
                    <a:lnTo>
                      <a:pt x="0" y="0"/>
                    </a:lnTo>
                    <a:close/>
                    <a:moveTo>
                      <a:pt x="0" y="0"/>
                    </a:moveTo>
                    <a:lnTo>
                      <a:pt x="102" y="0"/>
                    </a:lnTo>
                    <a:lnTo>
                      <a:pt x="102" y="44"/>
                    </a:lnTo>
                    <a:lnTo>
                      <a:pt x="0" y="44"/>
                    </a:lnTo>
                    <a:lnTo>
                      <a:pt x="0" y="0"/>
                    </a:lnTo>
                    <a:close/>
                  </a:path>
                </a:pathLst>
              </a:custGeom>
              <a:solidFill>
                <a:srgbClr val="D2D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1" name="Freeform 1227">
                <a:extLst>
                  <a:ext uri="{FF2B5EF4-FFF2-40B4-BE49-F238E27FC236}">
                    <a16:creationId xmlns:a16="http://schemas.microsoft.com/office/drawing/2014/main" id="{99AE9B2E-1580-7746-9567-44E52ACABB0B}"/>
                  </a:ext>
                </a:extLst>
              </p:cNvPr>
              <p:cNvSpPr>
                <a:spLocks noEditPoints="1"/>
              </p:cNvSpPr>
              <p:nvPr/>
            </p:nvSpPr>
            <p:spPr bwMode="auto">
              <a:xfrm>
                <a:off x="1015" y="3441"/>
                <a:ext cx="102" cy="44"/>
              </a:xfrm>
              <a:custGeom>
                <a:avLst/>
                <a:gdLst>
                  <a:gd name="T0" fmla="*/ 0 w 102"/>
                  <a:gd name="T1" fmla="*/ 0 h 44"/>
                  <a:gd name="T2" fmla="*/ 102 w 102"/>
                  <a:gd name="T3" fmla="*/ 0 h 44"/>
                  <a:gd name="T4" fmla="*/ 102 w 102"/>
                  <a:gd name="T5" fmla="*/ 44 h 44"/>
                  <a:gd name="T6" fmla="*/ 0 w 102"/>
                  <a:gd name="T7" fmla="*/ 44 h 44"/>
                  <a:gd name="T8" fmla="*/ 0 w 102"/>
                  <a:gd name="T9" fmla="*/ 0 h 44"/>
                  <a:gd name="T10" fmla="*/ 0 w 102"/>
                  <a:gd name="T11" fmla="*/ 0 h 44"/>
                  <a:gd name="T12" fmla="*/ 100 w 102"/>
                  <a:gd name="T13" fmla="*/ 0 h 44"/>
                  <a:gd name="T14" fmla="*/ 100 w 102"/>
                  <a:gd name="T15" fmla="*/ 43 h 44"/>
                  <a:gd name="T16" fmla="*/ 0 w 102"/>
                  <a:gd name="T17" fmla="*/ 43 h 44"/>
                  <a:gd name="T18" fmla="*/ 0 w 10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44">
                    <a:moveTo>
                      <a:pt x="0" y="0"/>
                    </a:moveTo>
                    <a:lnTo>
                      <a:pt x="102" y="0"/>
                    </a:lnTo>
                    <a:lnTo>
                      <a:pt x="102" y="44"/>
                    </a:lnTo>
                    <a:lnTo>
                      <a:pt x="0" y="44"/>
                    </a:lnTo>
                    <a:lnTo>
                      <a:pt x="0" y="0"/>
                    </a:lnTo>
                    <a:close/>
                    <a:moveTo>
                      <a:pt x="0" y="0"/>
                    </a:moveTo>
                    <a:lnTo>
                      <a:pt x="100" y="0"/>
                    </a:lnTo>
                    <a:lnTo>
                      <a:pt x="100" y="43"/>
                    </a:lnTo>
                    <a:lnTo>
                      <a:pt x="0" y="43"/>
                    </a:lnTo>
                    <a:lnTo>
                      <a:pt x="0" y="0"/>
                    </a:lnTo>
                    <a:close/>
                  </a:path>
                </a:pathLst>
              </a:custGeom>
              <a:solidFill>
                <a:srgbClr val="D4D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2" name="Freeform 1228">
                <a:extLst>
                  <a:ext uri="{FF2B5EF4-FFF2-40B4-BE49-F238E27FC236}">
                    <a16:creationId xmlns:a16="http://schemas.microsoft.com/office/drawing/2014/main" id="{0DBA2067-0B11-564D-B81E-659EC0168446}"/>
                  </a:ext>
                </a:extLst>
              </p:cNvPr>
              <p:cNvSpPr>
                <a:spLocks noEditPoints="1"/>
              </p:cNvSpPr>
              <p:nvPr/>
            </p:nvSpPr>
            <p:spPr bwMode="auto">
              <a:xfrm>
                <a:off x="1015" y="3441"/>
                <a:ext cx="100" cy="43"/>
              </a:xfrm>
              <a:custGeom>
                <a:avLst/>
                <a:gdLst>
                  <a:gd name="T0" fmla="*/ 0 w 100"/>
                  <a:gd name="T1" fmla="*/ 0 h 43"/>
                  <a:gd name="T2" fmla="*/ 100 w 100"/>
                  <a:gd name="T3" fmla="*/ 0 h 43"/>
                  <a:gd name="T4" fmla="*/ 100 w 100"/>
                  <a:gd name="T5" fmla="*/ 43 h 43"/>
                  <a:gd name="T6" fmla="*/ 0 w 100"/>
                  <a:gd name="T7" fmla="*/ 43 h 43"/>
                  <a:gd name="T8" fmla="*/ 0 w 100"/>
                  <a:gd name="T9" fmla="*/ 0 h 43"/>
                  <a:gd name="T10" fmla="*/ 0 w 100"/>
                  <a:gd name="T11" fmla="*/ 0 h 43"/>
                  <a:gd name="T12" fmla="*/ 99 w 100"/>
                  <a:gd name="T13" fmla="*/ 0 h 43"/>
                  <a:gd name="T14" fmla="*/ 99 w 100"/>
                  <a:gd name="T15" fmla="*/ 43 h 43"/>
                  <a:gd name="T16" fmla="*/ 0 w 100"/>
                  <a:gd name="T17" fmla="*/ 43 h 43"/>
                  <a:gd name="T18" fmla="*/ 0 w 100"/>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43">
                    <a:moveTo>
                      <a:pt x="0" y="0"/>
                    </a:moveTo>
                    <a:lnTo>
                      <a:pt x="100" y="0"/>
                    </a:lnTo>
                    <a:lnTo>
                      <a:pt x="100" y="43"/>
                    </a:lnTo>
                    <a:lnTo>
                      <a:pt x="0" y="43"/>
                    </a:lnTo>
                    <a:lnTo>
                      <a:pt x="0" y="0"/>
                    </a:lnTo>
                    <a:close/>
                    <a:moveTo>
                      <a:pt x="0" y="0"/>
                    </a:moveTo>
                    <a:lnTo>
                      <a:pt x="99" y="0"/>
                    </a:lnTo>
                    <a:lnTo>
                      <a:pt x="99" y="43"/>
                    </a:lnTo>
                    <a:lnTo>
                      <a:pt x="0" y="43"/>
                    </a:lnTo>
                    <a:lnTo>
                      <a:pt x="0" y="0"/>
                    </a:lnTo>
                    <a:close/>
                  </a:path>
                </a:pathLst>
              </a:custGeom>
              <a:solidFill>
                <a:srgbClr val="D6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3" name="Freeform 1229">
                <a:extLst>
                  <a:ext uri="{FF2B5EF4-FFF2-40B4-BE49-F238E27FC236}">
                    <a16:creationId xmlns:a16="http://schemas.microsoft.com/office/drawing/2014/main" id="{0D0C90A0-05B6-8F4B-AEE0-3B55EC571732}"/>
                  </a:ext>
                </a:extLst>
              </p:cNvPr>
              <p:cNvSpPr>
                <a:spLocks noEditPoints="1"/>
              </p:cNvSpPr>
              <p:nvPr/>
            </p:nvSpPr>
            <p:spPr bwMode="auto">
              <a:xfrm>
                <a:off x="1015" y="3441"/>
                <a:ext cx="99" cy="43"/>
              </a:xfrm>
              <a:custGeom>
                <a:avLst/>
                <a:gdLst>
                  <a:gd name="T0" fmla="*/ 0 w 99"/>
                  <a:gd name="T1" fmla="*/ 0 h 43"/>
                  <a:gd name="T2" fmla="*/ 99 w 99"/>
                  <a:gd name="T3" fmla="*/ 0 h 43"/>
                  <a:gd name="T4" fmla="*/ 99 w 99"/>
                  <a:gd name="T5" fmla="*/ 43 h 43"/>
                  <a:gd name="T6" fmla="*/ 0 w 99"/>
                  <a:gd name="T7" fmla="*/ 43 h 43"/>
                  <a:gd name="T8" fmla="*/ 0 w 99"/>
                  <a:gd name="T9" fmla="*/ 0 h 43"/>
                  <a:gd name="T10" fmla="*/ 0 w 99"/>
                  <a:gd name="T11" fmla="*/ 0 h 43"/>
                  <a:gd name="T12" fmla="*/ 97 w 99"/>
                  <a:gd name="T13" fmla="*/ 0 h 43"/>
                  <a:gd name="T14" fmla="*/ 97 w 99"/>
                  <a:gd name="T15" fmla="*/ 42 h 43"/>
                  <a:gd name="T16" fmla="*/ 0 w 99"/>
                  <a:gd name="T17" fmla="*/ 42 h 43"/>
                  <a:gd name="T18" fmla="*/ 0 w 99"/>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3">
                    <a:moveTo>
                      <a:pt x="0" y="0"/>
                    </a:moveTo>
                    <a:lnTo>
                      <a:pt x="99" y="0"/>
                    </a:lnTo>
                    <a:lnTo>
                      <a:pt x="99" y="43"/>
                    </a:lnTo>
                    <a:lnTo>
                      <a:pt x="0" y="43"/>
                    </a:lnTo>
                    <a:lnTo>
                      <a:pt x="0" y="0"/>
                    </a:lnTo>
                    <a:close/>
                    <a:moveTo>
                      <a:pt x="0" y="0"/>
                    </a:moveTo>
                    <a:lnTo>
                      <a:pt x="97" y="0"/>
                    </a:lnTo>
                    <a:lnTo>
                      <a:pt x="97" y="42"/>
                    </a:lnTo>
                    <a:lnTo>
                      <a:pt x="0" y="42"/>
                    </a:lnTo>
                    <a:lnTo>
                      <a:pt x="0" y="0"/>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4" name="Freeform 1230">
                <a:extLst>
                  <a:ext uri="{FF2B5EF4-FFF2-40B4-BE49-F238E27FC236}">
                    <a16:creationId xmlns:a16="http://schemas.microsoft.com/office/drawing/2014/main" id="{8B635998-B8B2-0C40-99CC-F12B92B9FF3E}"/>
                  </a:ext>
                </a:extLst>
              </p:cNvPr>
              <p:cNvSpPr>
                <a:spLocks noEditPoints="1"/>
              </p:cNvSpPr>
              <p:nvPr/>
            </p:nvSpPr>
            <p:spPr bwMode="auto">
              <a:xfrm>
                <a:off x="1015" y="3441"/>
                <a:ext cx="97" cy="42"/>
              </a:xfrm>
              <a:custGeom>
                <a:avLst/>
                <a:gdLst>
                  <a:gd name="T0" fmla="*/ 0 w 97"/>
                  <a:gd name="T1" fmla="*/ 0 h 42"/>
                  <a:gd name="T2" fmla="*/ 97 w 97"/>
                  <a:gd name="T3" fmla="*/ 0 h 42"/>
                  <a:gd name="T4" fmla="*/ 97 w 97"/>
                  <a:gd name="T5" fmla="*/ 42 h 42"/>
                  <a:gd name="T6" fmla="*/ 0 w 97"/>
                  <a:gd name="T7" fmla="*/ 42 h 42"/>
                  <a:gd name="T8" fmla="*/ 0 w 97"/>
                  <a:gd name="T9" fmla="*/ 0 h 42"/>
                  <a:gd name="T10" fmla="*/ 0 w 97"/>
                  <a:gd name="T11" fmla="*/ 0 h 42"/>
                  <a:gd name="T12" fmla="*/ 95 w 97"/>
                  <a:gd name="T13" fmla="*/ 0 h 42"/>
                  <a:gd name="T14" fmla="*/ 95 w 97"/>
                  <a:gd name="T15" fmla="*/ 41 h 42"/>
                  <a:gd name="T16" fmla="*/ 0 w 97"/>
                  <a:gd name="T17" fmla="*/ 41 h 42"/>
                  <a:gd name="T18" fmla="*/ 0 w 97"/>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42">
                    <a:moveTo>
                      <a:pt x="0" y="0"/>
                    </a:moveTo>
                    <a:lnTo>
                      <a:pt x="97" y="0"/>
                    </a:lnTo>
                    <a:lnTo>
                      <a:pt x="97" y="42"/>
                    </a:lnTo>
                    <a:lnTo>
                      <a:pt x="0" y="42"/>
                    </a:lnTo>
                    <a:lnTo>
                      <a:pt x="0" y="0"/>
                    </a:lnTo>
                    <a:close/>
                    <a:moveTo>
                      <a:pt x="0" y="0"/>
                    </a:moveTo>
                    <a:lnTo>
                      <a:pt x="95" y="0"/>
                    </a:lnTo>
                    <a:lnTo>
                      <a:pt x="95" y="41"/>
                    </a:lnTo>
                    <a:lnTo>
                      <a:pt x="0" y="41"/>
                    </a:lnTo>
                    <a:lnTo>
                      <a:pt x="0" y="0"/>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5" name="Freeform 1231">
                <a:extLst>
                  <a:ext uri="{FF2B5EF4-FFF2-40B4-BE49-F238E27FC236}">
                    <a16:creationId xmlns:a16="http://schemas.microsoft.com/office/drawing/2014/main" id="{281ED728-C281-4F44-94E0-6A2D23DF70F0}"/>
                  </a:ext>
                </a:extLst>
              </p:cNvPr>
              <p:cNvSpPr>
                <a:spLocks noEditPoints="1"/>
              </p:cNvSpPr>
              <p:nvPr/>
            </p:nvSpPr>
            <p:spPr bwMode="auto">
              <a:xfrm>
                <a:off x="1015" y="3441"/>
                <a:ext cx="95" cy="41"/>
              </a:xfrm>
              <a:custGeom>
                <a:avLst/>
                <a:gdLst>
                  <a:gd name="T0" fmla="*/ 0 w 95"/>
                  <a:gd name="T1" fmla="*/ 0 h 41"/>
                  <a:gd name="T2" fmla="*/ 95 w 95"/>
                  <a:gd name="T3" fmla="*/ 0 h 41"/>
                  <a:gd name="T4" fmla="*/ 95 w 95"/>
                  <a:gd name="T5" fmla="*/ 41 h 41"/>
                  <a:gd name="T6" fmla="*/ 0 w 95"/>
                  <a:gd name="T7" fmla="*/ 41 h 41"/>
                  <a:gd name="T8" fmla="*/ 0 w 95"/>
                  <a:gd name="T9" fmla="*/ 0 h 41"/>
                  <a:gd name="T10" fmla="*/ 0 w 95"/>
                  <a:gd name="T11" fmla="*/ 0 h 41"/>
                  <a:gd name="T12" fmla="*/ 93 w 95"/>
                  <a:gd name="T13" fmla="*/ 0 h 41"/>
                  <a:gd name="T14" fmla="*/ 93 w 95"/>
                  <a:gd name="T15" fmla="*/ 40 h 41"/>
                  <a:gd name="T16" fmla="*/ 0 w 95"/>
                  <a:gd name="T17" fmla="*/ 40 h 41"/>
                  <a:gd name="T18" fmla="*/ 0 w 9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1">
                    <a:moveTo>
                      <a:pt x="0" y="0"/>
                    </a:moveTo>
                    <a:lnTo>
                      <a:pt x="95" y="0"/>
                    </a:lnTo>
                    <a:lnTo>
                      <a:pt x="95" y="41"/>
                    </a:lnTo>
                    <a:lnTo>
                      <a:pt x="0" y="41"/>
                    </a:lnTo>
                    <a:lnTo>
                      <a:pt x="0" y="0"/>
                    </a:lnTo>
                    <a:close/>
                    <a:moveTo>
                      <a:pt x="0" y="0"/>
                    </a:moveTo>
                    <a:lnTo>
                      <a:pt x="93" y="0"/>
                    </a:lnTo>
                    <a:lnTo>
                      <a:pt x="93" y="40"/>
                    </a:lnTo>
                    <a:lnTo>
                      <a:pt x="0" y="40"/>
                    </a:lnTo>
                    <a:lnTo>
                      <a:pt x="0" y="0"/>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6" name="Freeform 1232">
                <a:extLst>
                  <a:ext uri="{FF2B5EF4-FFF2-40B4-BE49-F238E27FC236}">
                    <a16:creationId xmlns:a16="http://schemas.microsoft.com/office/drawing/2014/main" id="{FFD49C2A-14CA-1D4B-8859-5758FA100003}"/>
                  </a:ext>
                </a:extLst>
              </p:cNvPr>
              <p:cNvSpPr>
                <a:spLocks noEditPoints="1"/>
              </p:cNvSpPr>
              <p:nvPr/>
            </p:nvSpPr>
            <p:spPr bwMode="auto">
              <a:xfrm>
                <a:off x="1015" y="3441"/>
                <a:ext cx="93" cy="40"/>
              </a:xfrm>
              <a:custGeom>
                <a:avLst/>
                <a:gdLst>
                  <a:gd name="T0" fmla="*/ 0 w 93"/>
                  <a:gd name="T1" fmla="*/ 0 h 40"/>
                  <a:gd name="T2" fmla="*/ 93 w 93"/>
                  <a:gd name="T3" fmla="*/ 0 h 40"/>
                  <a:gd name="T4" fmla="*/ 93 w 93"/>
                  <a:gd name="T5" fmla="*/ 40 h 40"/>
                  <a:gd name="T6" fmla="*/ 0 w 93"/>
                  <a:gd name="T7" fmla="*/ 40 h 40"/>
                  <a:gd name="T8" fmla="*/ 0 w 93"/>
                  <a:gd name="T9" fmla="*/ 0 h 40"/>
                  <a:gd name="T10" fmla="*/ 0 w 93"/>
                  <a:gd name="T11" fmla="*/ 0 h 40"/>
                  <a:gd name="T12" fmla="*/ 91 w 93"/>
                  <a:gd name="T13" fmla="*/ 0 h 40"/>
                  <a:gd name="T14" fmla="*/ 91 w 93"/>
                  <a:gd name="T15" fmla="*/ 39 h 40"/>
                  <a:gd name="T16" fmla="*/ 0 w 93"/>
                  <a:gd name="T17" fmla="*/ 39 h 40"/>
                  <a:gd name="T18" fmla="*/ 0 w 9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40">
                    <a:moveTo>
                      <a:pt x="0" y="0"/>
                    </a:moveTo>
                    <a:lnTo>
                      <a:pt x="93" y="0"/>
                    </a:lnTo>
                    <a:lnTo>
                      <a:pt x="93" y="40"/>
                    </a:lnTo>
                    <a:lnTo>
                      <a:pt x="0" y="40"/>
                    </a:lnTo>
                    <a:lnTo>
                      <a:pt x="0" y="0"/>
                    </a:lnTo>
                    <a:close/>
                    <a:moveTo>
                      <a:pt x="0" y="0"/>
                    </a:moveTo>
                    <a:lnTo>
                      <a:pt x="91" y="0"/>
                    </a:lnTo>
                    <a:lnTo>
                      <a:pt x="91" y="39"/>
                    </a:lnTo>
                    <a:lnTo>
                      <a:pt x="0" y="39"/>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7" name="Freeform 1233">
                <a:extLst>
                  <a:ext uri="{FF2B5EF4-FFF2-40B4-BE49-F238E27FC236}">
                    <a16:creationId xmlns:a16="http://schemas.microsoft.com/office/drawing/2014/main" id="{0C0E34C8-FBDE-7342-BB73-DE0E3420AF9E}"/>
                  </a:ext>
                </a:extLst>
              </p:cNvPr>
              <p:cNvSpPr>
                <a:spLocks noEditPoints="1"/>
              </p:cNvSpPr>
              <p:nvPr/>
            </p:nvSpPr>
            <p:spPr bwMode="auto">
              <a:xfrm>
                <a:off x="1015" y="3441"/>
                <a:ext cx="91" cy="39"/>
              </a:xfrm>
              <a:custGeom>
                <a:avLst/>
                <a:gdLst>
                  <a:gd name="T0" fmla="*/ 0 w 91"/>
                  <a:gd name="T1" fmla="*/ 0 h 39"/>
                  <a:gd name="T2" fmla="*/ 91 w 91"/>
                  <a:gd name="T3" fmla="*/ 0 h 39"/>
                  <a:gd name="T4" fmla="*/ 91 w 91"/>
                  <a:gd name="T5" fmla="*/ 39 h 39"/>
                  <a:gd name="T6" fmla="*/ 0 w 91"/>
                  <a:gd name="T7" fmla="*/ 39 h 39"/>
                  <a:gd name="T8" fmla="*/ 0 w 91"/>
                  <a:gd name="T9" fmla="*/ 0 h 39"/>
                  <a:gd name="T10" fmla="*/ 0 w 91"/>
                  <a:gd name="T11" fmla="*/ 0 h 39"/>
                  <a:gd name="T12" fmla="*/ 90 w 91"/>
                  <a:gd name="T13" fmla="*/ 0 h 39"/>
                  <a:gd name="T14" fmla="*/ 90 w 91"/>
                  <a:gd name="T15" fmla="*/ 39 h 39"/>
                  <a:gd name="T16" fmla="*/ 0 w 91"/>
                  <a:gd name="T17" fmla="*/ 39 h 39"/>
                  <a:gd name="T18" fmla="*/ 0 w 91"/>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39">
                    <a:moveTo>
                      <a:pt x="0" y="0"/>
                    </a:moveTo>
                    <a:lnTo>
                      <a:pt x="91" y="0"/>
                    </a:lnTo>
                    <a:lnTo>
                      <a:pt x="91" y="39"/>
                    </a:lnTo>
                    <a:lnTo>
                      <a:pt x="0" y="39"/>
                    </a:lnTo>
                    <a:lnTo>
                      <a:pt x="0" y="0"/>
                    </a:lnTo>
                    <a:close/>
                    <a:moveTo>
                      <a:pt x="0" y="0"/>
                    </a:moveTo>
                    <a:lnTo>
                      <a:pt x="90" y="0"/>
                    </a:lnTo>
                    <a:lnTo>
                      <a:pt x="90" y="39"/>
                    </a:lnTo>
                    <a:lnTo>
                      <a:pt x="0" y="39"/>
                    </a:lnTo>
                    <a:lnTo>
                      <a:pt x="0" y="0"/>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8" name="Freeform 1234">
                <a:extLst>
                  <a:ext uri="{FF2B5EF4-FFF2-40B4-BE49-F238E27FC236}">
                    <a16:creationId xmlns:a16="http://schemas.microsoft.com/office/drawing/2014/main" id="{4A21E86A-E050-574B-B5FE-E63E68C118C5}"/>
                  </a:ext>
                </a:extLst>
              </p:cNvPr>
              <p:cNvSpPr>
                <a:spLocks noEditPoints="1"/>
              </p:cNvSpPr>
              <p:nvPr/>
            </p:nvSpPr>
            <p:spPr bwMode="auto">
              <a:xfrm>
                <a:off x="1015" y="3441"/>
                <a:ext cx="90" cy="39"/>
              </a:xfrm>
              <a:custGeom>
                <a:avLst/>
                <a:gdLst>
                  <a:gd name="T0" fmla="*/ 0 w 90"/>
                  <a:gd name="T1" fmla="*/ 0 h 39"/>
                  <a:gd name="T2" fmla="*/ 90 w 90"/>
                  <a:gd name="T3" fmla="*/ 0 h 39"/>
                  <a:gd name="T4" fmla="*/ 90 w 90"/>
                  <a:gd name="T5" fmla="*/ 39 h 39"/>
                  <a:gd name="T6" fmla="*/ 0 w 90"/>
                  <a:gd name="T7" fmla="*/ 39 h 39"/>
                  <a:gd name="T8" fmla="*/ 0 w 90"/>
                  <a:gd name="T9" fmla="*/ 0 h 39"/>
                  <a:gd name="T10" fmla="*/ 0 w 90"/>
                  <a:gd name="T11" fmla="*/ 0 h 39"/>
                  <a:gd name="T12" fmla="*/ 88 w 90"/>
                  <a:gd name="T13" fmla="*/ 0 h 39"/>
                  <a:gd name="T14" fmla="*/ 88 w 90"/>
                  <a:gd name="T15" fmla="*/ 38 h 39"/>
                  <a:gd name="T16" fmla="*/ 0 w 90"/>
                  <a:gd name="T17" fmla="*/ 38 h 39"/>
                  <a:gd name="T18" fmla="*/ 0 w 90"/>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9">
                    <a:moveTo>
                      <a:pt x="0" y="0"/>
                    </a:moveTo>
                    <a:lnTo>
                      <a:pt x="90" y="0"/>
                    </a:lnTo>
                    <a:lnTo>
                      <a:pt x="90" y="39"/>
                    </a:lnTo>
                    <a:lnTo>
                      <a:pt x="0" y="39"/>
                    </a:lnTo>
                    <a:lnTo>
                      <a:pt x="0" y="0"/>
                    </a:lnTo>
                    <a:close/>
                    <a:moveTo>
                      <a:pt x="0" y="0"/>
                    </a:moveTo>
                    <a:lnTo>
                      <a:pt x="88" y="0"/>
                    </a:lnTo>
                    <a:lnTo>
                      <a:pt x="88" y="38"/>
                    </a:lnTo>
                    <a:lnTo>
                      <a:pt x="0" y="3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9" name="Freeform 1235">
                <a:extLst>
                  <a:ext uri="{FF2B5EF4-FFF2-40B4-BE49-F238E27FC236}">
                    <a16:creationId xmlns:a16="http://schemas.microsoft.com/office/drawing/2014/main" id="{6B9F37AC-611C-224B-A681-93359D55C367}"/>
                  </a:ext>
                </a:extLst>
              </p:cNvPr>
              <p:cNvSpPr>
                <a:spLocks noEditPoints="1"/>
              </p:cNvSpPr>
              <p:nvPr/>
            </p:nvSpPr>
            <p:spPr bwMode="auto">
              <a:xfrm>
                <a:off x="1015" y="3441"/>
                <a:ext cx="88" cy="38"/>
              </a:xfrm>
              <a:custGeom>
                <a:avLst/>
                <a:gdLst>
                  <a:gd name="T0" fmla="*/ 0 w 88"/>
                  <a:gd name="T1" fmla="*/ 0 h 38"/>
                  <a:gd name="T2" fmla="*/ 88 w 88"/>
                  <a:gd name="T3" fmla="*/ 0 h 38"/>
                  <a:gd name="T4" fmla="*/ 88 w 88"/>
                  <a:gd name="T5" fmla="*/ 38 h 38"/>
                  <a:gd name="T6" fmla="*/ 0 w 88"/>
                  <a:gd name="T7" fmla="*/ 38 h 38"/>
                  <a:gd name="T8" fmla="*/ 0 w 88"/>
                  <a:gd name="T9" fmla="*/ 0 h 38"/>
                  <a:gd name="T10" fmla="*/ 0 w 88"/>
                  <a:gd name="T11" fmla="*/ 0 h 38"/>
                  <a:gd name="T12" fmla="*/ 86 w 88"/>
                  <a:gd name="T13" fmla="*/ 0 h 38"/>
                  <a:gd name="T14" fmla="*/ 86 w 88"/>
                  <a:gd name="T15" fmla="*/ 37 h 38"/>
                  <a:gd name="T16" fmla="*/ 0 w 88"/>
                  <a:gd name="T17" fmla="*/ 37 h 38"/>
                  <a:gd name="T18" fmla="*/ 0 w 88"/>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8">
                    <a:moveTo>
                      <a:pt x="0" y="0"/>
                    </a:moveTo>
                    <a:lnTo>
                      <a:pt x="88" y="0"/>
                    </a:lnTo>
                    <a:lnTo>
                      <a:pt x="88" y="38"/>
                    </a:lnTo>
                    <a:lnTo>
                      <a:pt x="0" y="38"/>
                    </a:lnTo>
                    <a:lnTo>
                      <a:pt x="0" y="0"/>
                    </a:lnTo>
                    <a:close/>
                    <a:moveTo>
                      <a:pt x="0" y="0"/>
                    </a:moveTo>
                    <a:lnTo>
                      <a:pt x="86" y="0"/>
                    </a:lnTo>
                    <a:lnTo>
                      <a:pt x="86" y="37"/>
                    </a:lnTo>
                    <a:lnTo>
                      <a:pt x="0" y="37"/>
                    </a:lnTo>
                    <a:lnTo>
                      <a:pt x="0" y="0"/>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0" name="Freeform 1236">
                <a:extLst>
                  <a:ext uri="{FF2B5EF4-FFF2-40B4-BE49-F238E27FC236}">
                    <a16:creationId xmlns:a16="http://schemas.microsoft.com/office/drawing/2014/main" id="{CD3CAA81-3CEC-B245-AD0F-508F55CDE081}"/>
                  </a:ext>
                </a:extLst>
              </p:cNvPr>
              <p:cNvSpPr>
                <a:spLocks noEditPoints="1"/>
              </p:cNvSpPr>
              <p:nvPr/>
            </p:nvSpPr>
            <p:spPr bwMode="auto">
              <a:xfrm>
                <a:off x="1015" y="3441"/>
                <a:ext cx="86" cy="37"/>
              </a:xfrm>
              <a:custGeom>
                <a:avLst/>
                <a:gdLst>
                  <a:gd name="T0" fmla="*/ 0 w 86"/>
                  <a:gd name="T1" fmla="*/ 0 h 37"/>
                  <a:gd name="T2" fmla="*/ 86 w 86"/>
                  <a:gd name="T3" fmla="*/ 0 h 37"/>
                  <a:gd name="T4" fmla="*/ 86 w 86"/>
                  <a:gd name="T5" fmla="*/ 37 h 37"/>
                  <a:gd name="T6" fmla="*/ 0 w 86"/>
                  <a:gd name="T7" fmla="*/ 37 h 37"/>
                  <a:gd name="T8" fmla="*/ 0 w 86"/>
                  <a:gd name="T9" fmla="*/ 0 h 37"/>
                  <a:gd name="T10" fmla="*/ 0 w 86"/>
                  <a:gd name="T11" fmla="*/ 0 h 37"/>
                  <a:gd name="T12" fmla="*/ 84 w 86"/>
                  <a:gd name="T13" fmla="*/ 0 h 37"/>
                  <a:gd name="T14" fmla="*/ 84 w 86"/>
                  <a:gd name="T15" fmla="*/ 37 h 37"/>
                  <a:gd name="T16" fmla="*/ 0 w 86"/>
                  <a:gd name="T17" fmla="*/ 37 h 37"/>
                  <a:gd name="T18" fmla="*/ 0 w 86"/>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7">
                    <a:moveTo>
                      <a:pt x="0" y="0"/>
                    </a:moveTo>
                    <a:lnTo>
                      <a:pt x="86" y="0"/>
                    </a:lnTo>
                    <a:lnTo>
                      <a:pt x="86" y="37"/>
                    </a:lnTo>
                    <a:lnTo>
                      <a:pt x="0" y="37"/>
                    </a:lnTo>
                    <a:lnTo>
                      <a:pt x="0" y="0"/>
                    </a:lnTo>
                    <a:close/>
                    <a:moveTo>
                      <a:pt x="0" y="0"/>
                    </a:moveTo>
                    <a:lnTo>
                      <a:pt x="84" y="0"/>
                    </a:lnTo>
                    <a:lnTo>
                      <a:pt x="84" y="37"/>
                    </a:lnTo>
                    <a:lnTo>
                      <a:pt x="0" y="37"/>
                    </a:lnTo>
                    <a:lnTo>
                      <a:pt x="0" y="0"/>
                    </a:lnTo>
                    <a:close/>
                  </a:path>
                </a:pathLst>
              </a:custGeom>
              <a:solidFill>
                <a:srgbClr val="E1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1" name="Freeform 1237">
                <a:extLst>
                  <a:ext uri="{FF2B5EF4-FFF2-40B4-BE49-F238E27FC236}">
                    <a16:creationId xmlns:a16="http://schemas.microsoft.com/office/drawing/2014/main" id="{83F02A06-ED64-5C41-B9CB-4E563BB93A7D}"/>
                  </a:ext>
                </a:extLst>
              </p:cNvPr>
              <p:cNvSpPr>
                <a:spLocks noEditPoints="1"/>
              </p:cNvSpPr>
              <p:nvPr/>
            </p:nvSpPr>
            <p:spPr bwMode="auto">
              <a:xfrm>
                <a:off x="1015" y="3441"/>
                <a:ext cx="84" cy="37"/>
              </a:xfrm>
              <a:custGeom>
                <a:avLst/>
                <a:gdLst>
                  <a:gd name="T0" fmla="*/ 0 w 84"/>
                  <a:gd name="T1" fmla="*/ 0 h 37"/>
                  <a:gd name="T2" fmla="*/ 84 w 84"/>
                  <a:gd name="T3" fmla="*/ 0 h 37"/>
                  <a:gd name="T4" fmla="*/ 84 w 84"/>
                  <a:gd name="T5" fmla="*/ 37 h 37"/>
                  <a:gd name="T6" fmla="*/ 0 w 84"/>
                  <a:gd name="T7" fmla="*/ 37 h 37"/>
                  <a:gd name="T8" fmla="*/ 0 w 84"/>
                  <a:gd name="T9" fmla="*/ 0 h 37"/>
                  <a:gd name="T10" fmla="*/ 0 w 84"/>
                  <a:gd name="T11" fmla="*/ 0 h 37"/>
                  <a:gd name="T12" fmla="*/ 83 w 84"/>
                  <a:gd name="T13" fmla="*/ 0 h 37"/>
                  <a:gd name="T14" fmla="*/ 83 w 84"/>
                  <a:gd name="T15" fmla="*/ 36 h 37"/>
                  <a:gd name="T16" fmla="*/ 0 w 84"/>
                  <a:gd name="T17" fmla="*/ 36 h 37"/>
                  <a:gd name="T18" fmla="*/ 0 w 84"/>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37">
                    <a:moveTo>
                      <a:pt x="0" y="0"/>
                    </a:moveTo>
                    <a:lnTo>
                      <a:pt x="84" y="0"/>
                    </a:lnTo>
                    <a:lnTo>
                      <a:pt x="84" y="37"/>
                    </a:lnTo>
                    <a:lnTo>
                      <a:pt x="0" y="37"/>
                    </a:lnTo>
                    <a:lnTo>
                      <a:pt x="0" y="0"/>
                    </a:lnTo>
                    <a:close/>
                    <a:moveTo>
                      <a:pt x="0" y="0"/>
                    </a:moveTo>
                    <a:lnTo>
                      <a:pt x="83" y="0"/>
                    </a:lnTo>
                    <a:lnTo>
                      <a:pt x="83" y="36"/>
                    </a:lnTo>
                    <a:lnTo>
                      <a:pt x="0" y="36"/>
                    </a:lnTo>
                    <a:lnTo>
                      <a:pt x="0" y="0"/>
                    </a:lnTo>
                    <a:close/>
                  </a:path>
                </a:pathLst>
              </a:custGeom>
              <a:solidFill>
                <a:srgbClr val="E3E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2" name="Freeform 1238">
                <a:extLst>
                  <a:ext uri="{FF2B5EF4-FFF2-40B4-BE49-F238E27FC236}">
                    <a16:creationId xmlns:a16="http://schemas.microsoft.com/office/drawing/2014/main" id="{49B1522D-CD26-E048-BE01-1FD1E71D178B}"/>
                  </a:ext>
                </a:extLst>
              </p:cNvPr>
              <p:cNvSpPr>
                <a:spLocks noEditPoints="1"/>
              </p:cNvSpPr>
              <p:nvPr/>
            </p:nvSpPr>
            <p:spPr bwMode="auto">
              <a:xfrm>
                <a:off x="1015" y="3441"/>
                <a:ext cx="83" cy="36"/>
              </a:xfrm>
              <a:custGeom>
                <a:avLst/>
                <a:gdLst>
                  <a:gd name="T0" fmla="*/ 0 w 83"/>
                  <a:gd name="T1" fmla="*/ 0 h 36"/>
                  <a:gd name="T2" fmla="*/ 83 w 83"/>
                  <a:gd name="T3" fmla="*/ 0 h 36"/>
                  <a:gd name="T4" fmla="*/ 83 w 83"/>
                  <a:gd name="T5" fmla="*/ 36 h 36"/>
                  <a:gd name="T6" fmla="*/ 0 w 83"/>
                  <a:gd name="T7" fmla="*/ 36 h 36"/>
                  <a:gd name="T8" fmla="*/ 0 w 83"/>
                  <a:gd name="T9" fmla="*/ 0 h 36"/>
                  <a:gd name="T10" fmla="*/ 0 w 83"/>
                  <a:gd name="T11" fmla="*/ 0 h 36"/>
                  <a:gd name="T12" fmla="*/ 81 w 83"/>
                  <a:gd name="T13" fmla="*/ 0 h 36"/>
                  <a:gd name="T14" fmla="*/ 81 w 83"/>
                  <a:gd name="T15" fmla="*/ 35 h 36"/>
                  <a:gd name="T16" fmla="*/ 0 w 83"/>
                  <a:gd name="T17" fmla="*/ 35 h 36"/>
                  <a:gd name="T18" fmla="*/ 0 w 8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36">
                    <a:moveTo>
                      <a:pt x="0" y="0"/>
                    </a:moveTo>
                    <a:lnTo>
                      <a:pt x="83" y="0"/>
                    </a:lnTo>
                    <a:lnTo>
                      <a:pt x="83" y="36"/>
                    </a:lnTo>
                    <a:lnTo>
                      <a:pt x="0" y="36"/>
                    </a:lnTo>
                    <a:lnTo>
                      <a:pt x="0" y="0"/>
                    </a:lnTo>
                    <a:close/>
                    <a:moveTo>
                      <a:pt x="0" y="0"/>
                    </a:moveTo>
                    <a:lnTo>
                      <a:pt x="81" y="0"/>
                    </a:lnTo>
                    <a:lnTo>
                      <a:pt x="81" y="35"/>
                    </a:lnTo>
                    <a:lnTo>
                      <a:pt x="0" y="35"/>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3" name="Freeform 1239">
                <a:extLst>
                  <a:ext uri="{FF2B5EF4-FFF2-40B4-BE49-F238E27FC236}">
                    <a16:creationId xmlns:a16="http://schemas.microsoft.com/office/drawing/2014/main" id="{900AFE64-2F8F-084A-9883-014875E6621B}"/>
                  </a:ext>
                </a:extLst>
              </p:cNvPr>
              <p:cNvSpPr>
                <a:spLocks noEditPoints="1"/>
              </p:cNvSpPr>
              <p:nvPr/>
            </p:nvSpPr>
            <p:spPr bwMode="auto">
              <a:xfrm>
                <a:off x="1015" y="3441"/>
                <a:ext cx="81" cy="35"/>
              </a:xfrm>
              <a:custGeom>
                <a:avLst/>
                <a:gdLst>
                  <a:gd name="T0" fmla="*/ 0 w 81"/>
                  <a:gd name="T1" fmla="*/ 0 h 35"/>
                  <a:gd name="T2" fmla="*/ 81 w 81"/>
                  <a:gd name="T3" fmla="*/ 0 h 35"/>
                  <a:gd name="T4" fmla="*/ 81 w 81"/>
                  <a:gd name="T5" fmla="*/ 35 h 35"/>
                  <a:gd name="T6" fmla="*/ 0 w 81"/>
                  <a:gd name="T7" fmla="*/ 35 h 35"/>
                  <a:gd name="T8" fmla="*/ 0 w 81"/>
                  <a:gd name="T9" fmla="*/ 0 h 35"/>
                  <a:gd name="T10" fmla="*/ 0 w 81"/>
                  <a:gd name="T11" fmla="*/ 0 h 35"/>
                  <a:gd name="T12" fmla="*/ 79 w 81"/>
                  <a:gd name="T13" fmla="*/ 0 h 35"/>
                  <a:gd name="T14" fmla="*/ 79 w 81"/>
                  <a:gd name="T15" fmla="*/ 34 h 35"/>
                  <a:gd name="T16" fmla="*/ 0 w 81"/>
                  <a:gd name="T17" fmla="*/ 34 h 35"/>
                  <a:gd name="T18" fmla="*/ 0 w 81"/>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5">
                    <a:moveTo>
                      <a:pt x="0" y="0"/>
                    </a:moveTo>
                    <a:lnTo>
                      <a:pt x="81" y="0"/>
                    </a:lnTo>
                    <a:lnTo>
                      <a:pt x="81" y="35"/>
                    </a:lnTo>
                    <a:lnTo>
                      <a:pt x="0" y="35"/>
                    </a:lnTo>
                    <a:lnTo>
                      <a:pt x="0" y="0"/>
                    </a:lnTo>
                    <a:close/>
                    <a:moveTo>
                      <a:pt x="0" y="0"/>
                    </a:moveTo>
                    <a:lnTo>
                      <a:pt x="79" y="0"/>
                    </a:lnTo>
                    <a:lnTo>
                      <a:pt x="79" y="34"/>
                    </a:lnTo>
                    <a:lnTo>
                      <a:pt x="0" y="34"/>
                    </a:lnTo>
                    <a:lnTo>
                      <a:pt x="0" y="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4" name="Freeform 1240">
                <a:extLst>
                  <a:ext uri="{FF2B5EF4-FFF2-40B4-BE49-F238E27FC236}">
                    <a16:creationId xmlns:a16="http://schemas.microsoft.com/office/drawing/2014/main" id="{5599473F-29C7-524A-91C9-183381E79875}"/>
                  </a:ext>
                </a:extLst>
              </p:cNvPr>
              <p:cNvSpPr>
                <a:spLocks noEditPoints="1"/>
              </p:cNvSpPr>
              <p:nvPr/>
            </p:nvSpPr>
            <p:spPr bwMode="auto">
              <a:xfrm>
                <a:off x="1015" y="3441"/>
                <a:ext cx="79" cy="34"/>
              </a:xfrm>
              <a:custGeom>
                <a:avLst/>
                <a:gdLst>
                  <a:gd name="T0" fmla="*/ 0 w 79"/>
                  <a:gd name="T1" fmla="*/ 0 h 34"/>
                  <a:gd name="T2" fmla="*/ 79 w 79"/>
                  <a:gd name="T3" fmla="*/ 0 h 34"/>
                  <a:gd name="T4" fmla="*/ 79 w 79"/>
                  <a:gd name="T5" fmla="*/ 34 h 34"/>
                  <a:gd name="T6" fmla="*/ 0 w 79"/>
                  <a:gd name="T7" fmla="*/ 34 h 34"/>
                  <a:gd name="T8" fmla="*/ 0 w 79"/>
                  <a:gd name="T9" fmla="*/ 0 h 34"/>
                  <a:gd name="T10" fmla="*/ 0 w 79"/>
                  <a:gd name="T11" fmla="*/ 0 h 34"/>
                  <a:gd name="T12" fmla="*/ 77 w 79"/>
                  <a:gd name="T13" fmla="*/ 0 h 34"/>
                  <a:gd name="T14" fmla="*/ 77 w 79"/>
                  <a:gd name="T15" fmla="*/ 33 h 34"/>
                  <a:gd name="T16" fmla="*/ 0 w 79"/>
                  <a:gd name="T17" fmla="*/ 33 h 34"/>
                  <a:gd name="T18" fmla="*/ 0 w 79"/>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34">
                    <a:moveTo>
                      <a:pt x="0" y="0"/>
                    </a:moveTo>
                    <a:lnTo>
                      <a:pt x="79" y="0"/>
                    </a:lnTo>
                    <a:lnTo>
                      <a:pt x="79" y="34"/>
                    </a:lnTo>
                    <a:lnTo>
                      <a:pt x="0" y="34"/>
                    </a:lnTo>
                    <a:lnTo>
                      <a:pt x="0" y="0"/>
                    </a:lnTo>
                    <a:close/>
                    <a:moveTo>
                      <a:pt x="0" y="0"/>
                    </a:moveTo>
                    <a:lnTo>
                      <a:pt x="77" y="0"/>
                    </a:lnTo>
                    <a:lnTo>
                      <a:pt x="77" y="33"/>
                    </a:lnTo>
                    <a:lnTo>
                      <a:pt x="0" y="33"/>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5" name="Freeform 1241">
                <a:extLst>
                  <a:ext uri="{FF2B5EF4-FFF2-40B4-BE49-F238E27FC236}">
                    <a16:creationId xmlns:a16="http://schemas.microsoft.com/office/drawing/2014/main" id="{4EDBEEC1-E145-3741-98A6-40AD48C80202}"/>
                  </a:ext>
                </a:extLst>
              </p:cNvPr>
              <p:cNvSpPr>
                <a:spLocks noEditPoints="1"/>
              </p:cNvSpPr>
              <p:nvPr/>
            </p:nvSpPr>
            <p:spPr bwMode="auto">
              <a:xfrm>
                <a:off x="1015" y="3441"/>
                <a:ext cx="77" cy="33"/>
              </a:xfrm>
              <a:custGeom>
                <a:avLst/>
                <a:gdLst>
                  <a:gd name="T0" fmla="*/ 0 w 77"/>
                  <a:gd name="T1" fmla="*/ 0 h 33"/>
                  <a:gd name="T2" fmla="*/ 77 w 77"/>
                  <a:gd name="T3" fmla="*/ 0 h 33"/>
                  <a:gd name="T4" fmla="*/ 77 w 77"/>
                  <a:gd name="T5" fmla="*/ 33 h 33"/>
                  <a:gd name="T6" fmla="*/ 0 w 77"/>
                  <a:gd name="T7" fmla="*/ 33 h 33"/>
                  <a:gd name="T8" fmla="*/ 0 w 77"/>
                  <a:gd name="T9" fmla="*/ 0 h 33"/>
                  <a:gd name="T10" fmla="*/ 0 w 77"/>
                  <a:gd name="T11" fmla="*/ 0 h 33"/>
                  <a:gd name="T12" fmla="*/ 76 w 77"/>
                  <a:gd name="T13" fmla="*/ 0 h 33"/>
                  <a:gd name="T14" fmla="*/ 76 w 77"/>
                  <a:gd name="T15" fmla="*/ 32 h 33"/>
                  <a:gd name="T16" fmla="*/ 0 w 77"/>
                  <a:gd name="T17" fmla="*/ 32 h 33"/>
                  <a:gd name="T18" fmla="*/ 0 w 7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3">
                    <a:moveTo>
                      <a:pt x="0" y="0"/>
                    </a:moveTo>
                    <a:lnTo>
                      <a:pt x="77" y="0"/>
                    </a:lnTo>
                    <a:lnTo>
                      <a:pt x="77" y="33"/>
                    </a:lnTo>
                    <a:lnTo>
                      <a:pt x="0" y="33"/>
                    </a:lnTo>
                    <a:lnTo>
                      <a:pt x="0" y="0"/>
                    </a:lnTo>
                    <a:close/>
                    <a:moveTo>
                      <a:pt x="0" y="0"/>
                    </a:moveTo>
                    <a:lnTo>
                      <a:pt x="76" y="0"/>
                    </a:lnTo>
                    <a:lnTo>
                      <a:pt x="76" y="32"/>
                    </a:lnTo>
                    <a:lnTo>
                      <a:pt x="0" y="32"/>
                    </a:lnTo>
                    <a:lnTo>
                      <a:pt x="0" y="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6" name="Freeform 1242">
                <a:extLst>
                  <a:ext uri="{FF2B5EF4-FFF2-40B4-BE49-F238E27FC236}">
                    <a16:creationId xmlns:a16="http://schemas.microsoft.com/office/drawing/2014/main" id="{C79CF7B6-4942-B443-857C-B176DA93F06A}"/>
                  </a:ext>
                </a:extLst>
              </p:cNvPr>
              <p:cNvSpPr>
                <a:spLocks noEditPoints="1"/>
              </p:cNvSpPr>
              <p:nvPr/>
            </p:nvSpPr>
            <p:spPr bwMode="auto">
              <a:xfrm>
                <a:off x="1015" y="3441"/>
                <a:ext cx="76" cy="32"/>
              </a:xfrm>
              <a:custGeom>
                <a:avLst/>
                <a:gdLst>
                  <a:gd name="T0" fmla="*/ 0 w 76"/>
                  <a:gd name="T1" fmla="*/ 0 h 32"/>
                  <a:gd name="T2" fmla="*/ 76 w 76"/>
                  <a:gd name="T3" fmla="*/ 0 h 32"/>
                  <a:gd name="T4" fmla="*/ 76 w 76"/>
                  <a:gd name="T5" fmla="*/ 32 h 32"/>
                  <a:gd name="T6" fmla="*/ 0 w 76"/>
                  <a:gd name="T7" fmla="*/ 32 h 32"/>
                  <a:gd name="T8" fmla="*/ 0 w 76"/>
                  <a:gd name="T9" fmla="*/ 0 h 32"/>
                  <a:gd name="T10" fmla="*/ 0 w 76"/>
                  <a:gd name="T11" fmla="*/ 0 h 32"/>
                  <a:gd name="T12" fmla="*/ 74 w 76"/>
                  <a:gd name="T13" fmla="*/ 0 h 32"/>
                  <a:gd name="T14" fmla="*/ 74 w 76"/>
                  <a:gd name="T15" fmla="*/ 32 h 32"/>
                  <a:gd name="T16" fmla="*/ 0 w 76"/>
                  <a:gd name="T17" fmla="*/ 32 h 32"/>
                  <a:gd name="T18" fmla="*/ 0 w 7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32">
                    <a:moveTo>
                      <a:pt x="0" y="0"/>
                    </a:moveTo>
                    <a:lnTo>
                      <a:pt x="76" y="0"/>
                    </a:lnTo>
                    <a:lnTo>
                      <a:pt x="76" y="32"/>
                    </a:lnTo>
                    <a:lnTo>
                      <a:pt x="0" y="32"/>
                    </a:lnTo>
                    <a:lnTo>
                      <a:pt x="0" y="0"/>
                    </a:lnTo>
                    <a:close/>
                    <a:moveTo>
                      <a:pt x="0" y="0"/>
                    </a:moveTo>
                    <a:lnTo>
                      <a:pt x="74" y="0"/>
                    </a:lnTo>
                    <a:lnTo>
                      <a:pt x="74" y="32"/>
                    </a:lnTo>
                    <a:lnTo>
                      <a:pt x="0" y="32"/>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7" name="Freeform 1243">
                <a:extLst>
                  <a:ext uri="{FF2B5EF4-FFF2-40B4-BE49-F238E27FC236}">
                    <a16:creationId xmlns:a16="http://schemas.microsoft.com/office/drawing/2014/main" id="{4F2FA724-495C-794E-8ED7-E3E16DD3ADE6}"/>
                  </a:ext>
                </a:extLst>
              </p:cNvPr>
              <p:cNvSpPr>
                <a:spLocks noEditPoints="1"/>
              </p:cNvSpPr>
              <p:nvPr/>
            </p:nvSpPr>
            <p:spPr bwMode="auto">
              <a:xfrm>
                <a:off x="1015" y="3441"/>
                <a:ext cx="74" cy="32"/>
              </a:xfrm>
              <a:custGeom>
                <a:avLst/>
                <a:gdLst>
                  <a:gd name="T0" fmla="*/ 0 w 74"/>
                  <a:gd name="T1" fmla="*/ 0 h 32"/>
                  <a:gd name="T2" fmla="*/ 74 w 74"/>
                  <a:gd name="T3" fmla="*/ 0 h 32"/>
                  <a:gd name="T4" fmla="*/ 74 w 74"/>
                  <a:gd name="T5" fmla="*/ 32 h 32"/>
                  <a:gd name="T6" fmla="*/ 0 w 74"/>
                  <a:gd name="T7" fmla="*/ 32 h 32"/>
                  <a:gd name="T8" fmla="*/ 0 w 74"/>
                  <a:gd name="T9" fmla="*/ 0 h 32"/>
                  <a:gd name="T10" fmla="*/ 0 w 74"/>
                  <a:gd name="T11" fmla="*/ 0 h 32"/>
                  <a:gd name="T12" fmla="*/ 72 w 74"/>
                  <a:gd name="T13" fmla="*/ 0 h 32"/>
                  <a:gd name="T14" fmla="*/ 72 w 74"/>
                  <a:gd name="T15" fmla="*/ 32 h 32"/>
                  <a:gd name="T16" fmla="*/ 0 w 74"/>
                  <a:gd name="T17" fmla="*/ 32 h 32"/>
                  <a:gd name="T18" fmla="*/ 0 w 7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2">
                    <a:moveTo>
                      <a:pt x="0" y="0"/>
                    </a:moveTo>
                    <a:lnTo>
                      <a:pt x="74" y="0"/>
                    </a:lnTo>
                    <a:lnTo>
                      <a:pt x="74" y="32"/>
                    </a:lnTo>
                    <a:lnTo>
                      <a:pt x="0" y="32"/>
                    </a:lnTo>
                    <a:lnTo>
                      <a:pt x="0" y="0"/>
                    </a:lnTo>
                    <a:close/>
                    <a:moveTo>
                      <a:pt x="0" y="0"/>
                    </a:moveTo>
                    <a:lnTo>
                      <a:pt x="72" y="0"/>
                    </a:lnTo>
                    <a:lnTo>
                      <a:pt x="72" y="32"/>
                    </a:lnTo>
                    <a:lnTo>
                      <a:pt x="0" y="32"/>
                    </a:lnTo>
                    <a:lnTo>
                      <a:pt x="0" y="0"/>
                    </a:lnTo>
                    <a:close/>
                  </a:path>
                </a:pathLst>
              </a:custGeom>
              <a:solidFill>
                <a:srgbClr val="EAE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8" name="Freeform 1244">
                <a:extLst>
                  <a:ext uri="{FF2B5EF4-FFF2-40B4-BE49-F238E27FC236}">
                    <a16:creationId xmlns:a16="http://schemas.microsoft.com/office/drawing/2014/main" id="{AD17DD9E-B241-7A4F-B902-960AD5947A87}"/>
                  </a:ext>
                </a:extLst>
              </p:cNvPr>
              <p:cNvSpPr>
                <a:spLocks noEditPoints="1"/>
              </p:cNvSpPr>
              <p:nvPr/>
            </p:nvSpPr>
            <p:spPr bwMode="auto">
              <a:xfrm>
                <a:off x="1015" y="3441"/>
                <a:ext cx="72" cy="32"/>
              </a:xfrm>
              <a:custGeom>
                <a:avLst/>
                <a:gdLst>
                  <a:gd name="T0" fmla="*/ 0 w 72"/>
                  <a:gd name="T1" fmla="*/ 0 h 32"/>
                  <a:gd name="T2" fmla="*/ 72 w 72"/>
                  <a:gd name="T3" fmla="*/ 0 h 32"/>
                  <a:gd name="T4" fmla="*/ 72 w 72"/>
                  <a:gd name="T5" fmla="*/ 32 h 32"/>
                  <a:gd name="T6" fmla="*/ 0 w 72"/>
                  <a:gd name="T7" fmla="*/ 32 h 32"/>
                  <a:gd name="T8" fmla="*/ 0 w 72"/>
                  <a:gd name="T9" fmla="*/ 0 h 32"/>
                  <a:gd name="T10" fmla="*/ 0 w 72"/>
                  <a:gd name="T11" fmla="*/ 0 h 32"/>
                  <a:gd name="T12" fmla="*/ 70 w 72"/>
                  <a:gd name="T13" fmla="*/ 0 h 32"/>
                  <a:gd name="T14" fmla="*/ 70 w 72"/>
                  <a:gd name="T15" fmla="*/ 31 h 32"/>
                  <a:gd name="T16" fmla="*/ 0 w 72"/>
                  <a:gd name="T17" fmla="*/ 31 h 32"/>
                  <a:gd name="T18" fmla="*/ 0 w 7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2">
                    <a:moveTo>
                      <a:pt x="0" y="0"/>
                    </a:moveTo>
                    <a:lnTo>
                      <a:pt x="72" y="0"/>
                    </a:lnTo>
                    <a:lnTo>
                      <a:pt x="72" y="32"/>
                    </a:lnTo>
                    <a:lnTo>
                      <a:pt x="0" y="32"/>
                    </a:lnTo>
                    <a:lnTo>
                      <a:pt x="0" y="0"/>
                    </a:lnTo>
                    <a:close/>
                    <a:moveTo>
                      <a:pt x="0" y="0"/>
                    </a:moveTo>
                    <a:lnTo>
                      <a:pt x="70" y="0"/>
                    </a:lnTo>
                    <a:lnTo>
                      <a:pt x="70" y="31"/>
                    </a:lnTo>
                    <a:lnTo>
                      <a:pt x="0" y="31"/>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9" name="Freeform 1245">
                <a:extLst>
                  <a:ext uri="{FF2B5EF4-FFF2-40B4-BE49-F238E27FC236}">
                    <a16:creationId xmlns:a16="http://schemas.microsoft.com/office/drawing/2014/main" id="{3209DA10-0258-904E-B7AE-9122DA3657F2}"/>
                  </a:ext>
                </a:extLst>
              </p:cNvPr>
              <p:cNvSpPr>
                <a:spLocks noEditPoints="1"/>
              </p:cNvSpPr>
              <p:nvPr/>
            </p:nvSpPr>
            <p:spPr bwMode="auto">
              <a:xfrm>
                <a:off x="1015" y="3441"/>
                <a:ext cx="70" cy="31"/>
              </a:xfrm>
              <a:custGeom>
                <a:avLst/>
                <a:gdLst>
                  <a:gd name="T0" fmla="*/ 0 w 70"/>
                  <a:gd name="T1" fmla="*/ 0 h 31"/>
                  <a:gd name="T2" fmla="*/ 70 w 70"/>
                  <a:gd name="T3" fmla="*/ 0 h 31"/>
                  <a:gd name="T4" fmla="*/ 70 w 70"/>
                  <a:gd name="T5" fmla="*/ 31 h 31"/>
                  <a:gd name="T6" fmla="*/ 0 w 70"/>
                  <a:gd name="T7" fmla="*/ 31 h 31"/>
                  <a:gd name="T8" fmla="*/ 0 w 70"/>
                  <a:gd name="T9" fmla="*/ 0 h 31"/>
                  <a:gd name="T10" fmla="*/ 0 w 70"/>
                  <a:gd name="T11" fmla="*/ 0 h 31"/>
                  <a:gd name="T12" fmla="*/ 69 w 70"/>
                  <a:gd name="T13" fmla="*/ 0 h 31"/>
                  <a:gd name="T14" fmla="*/ 69 w 70"/>
                  <a:gd name="T15" fmla="*/ 30 h 31"/>
                  <a:gd name="T16" fmla="*/ 0 w 70"/>
                  <a:gd name="T17" fmla="*/ 30 h 31"/>
                  <a:gd name="T18" fmla="*/ 0 w 70"/>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31">
                    <a:moveTo>
                      <a:pt x="0" y="0"/>
                    </a:moveTo>
                    <a:lnTo>
                      <a:pt x="70" y="0"/>
                    </a:lnTo>
                    <a:lnTo>
                      <a:pt x="70" y="31"/>
                    </a:lnTo>
                    <a:lnTo>
                      <a:pt x="0" y="31"/>
                    </a:lnTo>
                    <a:lnTo>
                      <a:pt x="0" y="0"/>
                    </a:lnTo>
                    <a:close/>
                    <a:moveTo>
                      <a:pt x="0" y="0"/>
                    </a:moveTo>
                    <a:lnTo>
                      <a:pt x="69" y="0"/>
                    </a:lnTo>
                    <a:lnTo>
                      <a:pt x="69" y="30"/>
                    </a:lnTo>
                    <a:lnTo>
                      <a:pt x="0" y="30"/>
                    </a:lnTo>
                    <a:lnTo>
                      <a:pt x="0" y="0"/>
                    </a:lnTo>
                    <a:close/>
                  </a:path>
                </a:pathLst>
              </a:custGeom>
              <a:solidFill>
                <a:srgbClr val="E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0" name="Freeform 1246">
                <a:extLst>
                  <a:ext uri="{FF2B5EF4-FFF2-40B4-BE49-F238E27FC236}">
                    <a16:creationId xmlns:a16="http://schemas.microsoft.com/office/drawing/2014/main" id="{97379887-24DC-FC47-8E0E-C353E96457F8}"/>
                  </a:ext>
                </a:extLst>
              </p:cNvPr>
              <p:cNvSpPr>
                <a:spLocks noEditPoints="1"/>
              </p:cNvSpPr>
              <p:nvPr/>
            </p:nvSpPr>
            <p:spPr bwMode="auto">
              <a:xfrm>
                <a:off x="1015" y="3441"/>
                <a:ext cx="69" cy="30"/>
              </a:xfrm>
              <a:custGeom>
                <a:avLst/>
                <a:gdLst>
                  <a:gd name="T0" fmla="*/ 0 w 69"/>
                  <a:gd name="T1" fmla="*/ 0 h 30"/>
                  <a:gd name="T2" fmla="*/ 69 w 69"/>
                  <a:gd name="T3" fmla="*/ 0 h 30"/>
                  <a:gd name="T4" fmla="*/ 69 w 69"/>
                  <a:gd name="T5" fmla="*/ 30 h 30"/>
                  <a:gd name="T6" fmla="*/ 0 w 69"/>
                  <a:gd name="T7" fmla="*/ 30 h 30"/>
                  <a:gd name="T8" fmla="*/ 0 w 69"/>
                  <a:gd name="T9" fmla="*/ 0 h 30"/>
                  <a:gd name="T10" fmla="*/ 0 w 69"/>
                  <a:gd name="T11" fmla="*/ 0 h 30"/>
                  <a:gd name="T12" fmla="*/ 67 w 69"/>
                  <a:gd name="T13" fmla="*/ 0 h 30"/>
                  <a:gd name="T14" fmla="*/ 67 w 69"/>
                  <a:gd name="T15" fmla="*/ 29 h 30"/>
                  <a:gd name="T16" fmla="*/ 0 w 69"/>
                  <a:gd name="T17" fmla="*/ 29 h 30"/>
                  <a:gd name="T18" fmla="*/ 0 w 6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0">
                    <a:moveTo>
                      <a:pt x="0" y="0"/>
                    </a:moveTo>
                    <a:lnTo>
                      <a:pt x="69" y="0"/>
                    </a:lnTo>
                    <a:lnTo>
                      <a:pt x="69" y="30"/>
                    </a:lnTo>
                    <a:lnTo>
                      <a:pt x="0" y="30"/>
                    </a:lnTo>
                    <a:lnTo>
                      <a:pt x="0" y="0"/>
                    </a:lnTo>
                    <a:close/>
                    <a:moveTo>
                      <a:pt x="0" y="0"/>
                    </a:moveTo>
                    <a:lnTo>
                      <a:pt x="67" y="0"/>
                    </a:lnTo>
                    <a:lnTo>
                      <a:pt x="67" y="29"/>
                    </a:lnTo>
                    <a:lnTo>
                      <a:pt x="0" y="29"/>
                    </a:lnTo>
                    <a:lnTo>
                      <a:pt x="0" y="0"/>
                    </a:lnTo>
                    <a:close/>
                  </a:path>
                </a:pathLst>
              </a:custGeom>
              <a:solidFill>
                <a:srgbClr val="EEE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1" name="Freeform 1247">
                <a:extLst>
                  <a:ext uri="{FF2B5EF4-FFF2-40B4-BE49-F238E27FC236}">
                    <a16:creationId xmlns:a16="http://schemas.microsoft.com/office/drawing/2014/main" id="{23427CF5-6156-4647-B539-65B9B8443B52}"/>
                  </a:ext>
                </a:extLst>
              </p:cNvPr>
              <p:cNvSpPr>
                <a:spLocks noEditPoints="1"/>
              </p:cNvSpPr>
              <p:nvPr/>
            </p:nvSpPr>
            <p:spPr bwMode="auto">
              <a:xfrm>
                <a:off x="1015" y="3441"/>
                <a:ext cx="67" cy="29"/>
              </a:xfrm>
              <a:custGeom>
                <a:avLst/>
                <a:gdLst>
                  <a:gd name="T0" fmla="*/ 0 w 67"/>
                  <a:gd name="T1" fmla="*/ 0 h 29"/>
                  <a:gd name="T2" fmla="*/ 67 w 67"/>
                  <a:gd name="T3" fmla="*/ 0 h 29"/>
                  <a:gd name="T4" fmla="*/ 67 w 67"/>
                  <a:gd name="T5" fmla="*/ 29 h 29"/>
                  <a:gd name="T6" fmla="*/ 0 w 67"/>
                  <a:gd name="T7" fmla="*/ 29 h 29"/>
                  <a:gd name="T8" fmla="*/ 0 w 67"/>
                  <a:gd name="T9" fmla="*/ 0 h 29"/>
                  <a:gd name="T10" fmla="*/ 0 w 67"/>
                  <a:gd name="T11" fmla="*/ 0 h 29"/>
                  <a:gd name="T12" fmla="*/ 65 w 67"/>
                  <a:gd name="T13" fmla="*/ 0 h 29"/>
                  <a:gd name="T14" fmla="*/ 65 w 67"/>
                  <a:gd name="T15" fmla="*/ 28 h 29"/>
                  <a:gd name="T16" fmla="*/ 0 w 67"/>
                  <a:gd name="T17" fmla="*/ 28 h 29"/>
                  <a:gd name="T18" fmla="*/ 0 w 67"/>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9">
                    <a:moveTo>
                      <a:pt x="0" y="0"/>
                    </a:moveTo>
                    <a:lnTo>
                      <a:pt x="67" y="0"/>
                    </a:lnTo>
                    <a:lnTo>
                      <a:pt x="67" y="29"/>
                    </a:lnTo>
                    <a:lnTo>
                      <a:pt x="0" y="29"/>
                    </a:lnTo>
                    <a:lnTo>
                      <a:pt x="0" y="0"/>
                    </a:lnTo>
                    <a:close/>
                    <a:moveTo>
                      <a:pt x="0" y="0"/>
                    </a:moveTo>
                    <a:lnTo>
                      <a:pt x="65" y="0"/>
                    </a:lnTo>
                    <a:lnTo>
                      <a:pt x="65" y="28"/>
                    </a:lnTo>
                    <a:lnTo>
                      <a:pt x="0" y="2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2" name="Freeform 1248">
                <a:extLst>
                  <a:ext uri="{FF2B5EF4-FFF2-40B4-BE49-F238E27FC236}">
                    <a16:creationId xmlns:a16="http://schemas.microsoft.com/office/drawing/2014/main" id="{7AC8E84D-639A-B840-A533-7349AC3C7D9E}"/>
                  </a:ext>
                </a:extLst>
              </p:cNvPr>
              <p:cNvSpPr>
                <a:spLocks noEditPoints="1"/>
              </p:cNvSpPr>
              <p:nvPr/>
            </p:nvSpPr>
            <p:spPr bwMode="auto">
              <a:xfrm>
                <a:off x="1015" y="3441"/>
                <a:ext cx="65" cy="28"/>
              </a:xfrm>
              <a:custGeom>
                <a:avLst/>
                <a:gdLst>
                  <a:gd name="T0" fmla="*/ 0 w 65"/>
                  <a:gd name="T1" fmla="*/ 0 h 28"/>
                  <a:gd name="T2" fmla="*/ 65 w 65"/>
                  <a:gd name="T3" fmla="*/ 0 h 28"/>
                  <a:gd name="T4" fmla="*/ 65 w 65"/>
                  <a:gd name="T5" fmla="*/ 28 h 28"/>
                  <a:gd name="T6" fmla="*/ 0 w 65"/>
                  <a:gd name="T7" fmla="*/ 28 h 28"/>
                  <a:gd name="T8" fmla="*/ 0 w 65"/>
                  <a:gd name="T9" fmla="*/ 0 h 28"/>
                  <a:gd name="T10" fmla="*/ 0 w 65"/>
                  <a:gd name="T11" fmla="*/ 0 h 28"/>
                  <a:gd name="T12" fmla="*/ 63 w 65"/>
                  <a:gd name="T13" fmla="*/ 0 h 28"/>
                  <a:gd name="T14" fmla="*/ 63 w 65"/>
                  <a:gd name="T15" fmla="*/ 27 h 28"/>
                  <a:gd name="T16" fmla="*/ 0 w 65"/>
                  <a:gd name="T17" fmla="*/ 27 h 28"/>
                  <a:gd name="T18" fmla="*/ 0 w 65"/>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8">
                    <a:moveTo>
                      <a:pt x="0" y="0"/>
                    </a:moveTo>
                    <a:lnTo>
                      <a:pt x="65" y="0"/>
                    </a:lnTo>
                    <a:lnTo>
                      <a:pt x="65" y="28"/>
                    </a:lnTo>
                    <a:lnTo>
                      <a:pt x="0" y="28"/>
                    </a:lnTo>
                    <a:lnTo>
                      <a:pt x="0" y="0"/>
                    </a:lnTo>
                    <a:close/>
                    <a:moveTo>
                      <a:pt x="0" y="0"/>
                    </a:moveTo>
                    <a:lnTo>
                      <a:pt x="63" y="0"/>
                    </a:lnTo>
                    <a:lnTo>
                      <a:pt x="63" y="27"/>
                    </a:lnTo>
                    <a:lnTo>
                      <a:pt x="0" y="27"/>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3" name="Freeform 1249">
                <a:extLst>
                  <a:ext uri="{FF2B5EF4-FFF2-40B4-BE49-F238E27FC236}">
                    <a16:creationId xmlns:a16="http://schemas.microsoft.com/office/drawing/2014/main" id="{B4208E4D-1385-454D-9901-DDC644EE918B}"/>
                  </a:ext>
                </a:extLst>
              </p:cNvPr>
              <p:cNvSpPr>
                <a:spLocks noEditPoints="1"/>
              </p:cNvSpPr>
              <p:nvPr/>
            </p:nvSpPr>
            <p:spPr bwMode="auto">
              <a:xfrm>
                <a:off x="1015" y="3441"/>
                <a:ext cx="63" cy="27"/>
              </a:xfrm>
              <a:custGeom>
                <a:avLst/>
                <a:gdLst>
                  <a:gd name="T0" fmla="*/ 0 w 63"/>
                  <a:gd name="T1" fmla="*/ 0 h 27"/>
                  <a:gd name="T2" fmla="*/ 63 w 63"/>
                  <a:gd name="T3" fmla="*/ 0 h 27"/>
                  <a:gd name="T4" fmla="*/ 63 w 63"/>
                  <a:gd name="T5" fmla="*/ 27 h 27"/>
                  <a:gd name="T6" fmla="*/ 0 w 63"/>
                  <a:gd name="T7" fmla="*/ 27 h 27"/>
                  <a:gd name="T8" fmla="*/ 0 w 63"/>
                  <a:gd name="T9" fmla="*/ 0 h 27"/>
                  <a:gd name="T10" fmla="*/ 0 w 63"/>
                  <a:gd name="T11" fmla="*/ 0 h 27"/>
                  <a:gd name="T12" fmla="*/ 62 w 63"/>
                  <a:gd name="T13" fmla="*/ 0 h 27"/>
                  <a:gd name="T14" fmla="*/ 62 w 63"/>
                  <a:gd name="T15" fmla="*/ 26 h 27"/>
                  <a:gd name="T16" fmla="*/ 0 w 63"/>
                  <a:gd name="T17" fmla="*/ 26 h 27"/>
                  <a:gd name="T18" fmla="*/ 0 w 6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7">
                    <a:moveTo>
                      <a:pt x="0" y="0"/>
                    </a:moveTo>
                    <a:lnTo>
                      <a:pt x="63" y="0"/>
                    </a:lnTo>
                    <a:lnTo>
                      <a:pt x="63" y="27"/>
                    </a:lnTo>
                    <a:lnTo>
                      <a:pt x="0" y="27"/>
                    </a:lnTo>
                    <a:lnTo>
                      <a:pt x="0" y="0"/>
                    </a:lnTo>
                    <a:close/>
                    <a:moveTo>
                      <a:pt x="0" y="0"/>
                    </a:moveTo>
                    <a:lnTo>
                      <a:pt x="62" y="0"/>
                    </a:lnTo>
                    <a:lnTo>
                      <a:pt x="62" y="26"/>
                    </a:lnTo>
                    <a:lnTo>
                      <a:pt x="0" y="26"/>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4" name="Freeform 1250">
                <a:extLst>
                  <a:ext uri="{FF2B5EF4-FFF2-40B4-BE49-F238E27FC236}">
                    <a16:creationId xmlns:a16="http://schemas.microsoft.com/office/drawing/2014/main" id="{5E150EB7-75D6-FD43-B806-4D6A77BF934E}"/>
                  </a:ext>
                </a:extLst>
              </p:cNvPr>
              <p:cNvSpPr>
                <a:spLocks noEditPoints="1"/>
              </p:cNvSpPr>
              <p:nvPr/>
            </p:nvSpPr>
            <p:spPr bwMode="auto">
              <a:xfrm>
                <a:off x="1015" y="3441"/>
                <a:ext cx="62" cy="26"/>
              </a:xfrm>
              <a:custGeom>
                <a:avLst/>
                <a:gdLst>
                  <a:gd name="T0" fmla="*/ 0 w 62"/>
                  <a:gd name="T1" fmla="*/ 0 h 26"/>
                  <a:gd name="T2" fmla="*/ 62 w 62"/>
                  <a:gd name="T3" fmla="*/ 0 h 26"/>
                  <a:gd name="T4" fmla="*/ 62 w 62"/>
                  <a:gd name="T5" fmla="*/ 26 h 26"/>
                  <a:gd name="T6" fmla="*/ 0 w 62"/>
                  <a:gd name="T7" fmla="*/ 26 h 26"/>
                  <a:gd name="T8" fmla="*/ 0 w 62"/>
                  <a:gd name="T9" fmla="*/ 0 h 26"/>
                  <a:gd name="T10" fmla="*/ 0 w 62"/>
                  <a:gd name="T11" fmla="*/ 0 h 26"/>
                  <a:gd name="T12" fmla="*/ 60 w 62"/>
                  <a:gd name="T13" fmla="*/ 0 h 26"/>
                  <a:gd name="T14" fmla="*/ 60 w 62"/>
                  <a:gd name="T15" fmla="*/ 25 h 26"/>
                  <a:gd name="T16" fmla="*/ 0 w 62"/>
                  <a:gd name="T17" fmla="*/ 25 h 26"/>
                  <a:gd name="T18" fmla="*/ 0 w 6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6">
                    <a:moveTo>
                      <a:pt x="0" y="0"/>
                    </a:moveTo>
                    <a:lnTo>
                      <a:pt x="62" y="0"/>
                    </a:lnTo>
                    <a:lnTo>
                      <a:pt x="62" y="26"/>
                    </a:lnTo>
                    <a:lnTo>
                      <a:pt x="0" y="26"/>
                    </a:lnTo>
                    <a:lnTo>
                      <a:pt x="0" y="0"/>
                    </a:lnTo>
                    <a:close/>
                    <a:moveTo>
                      <a:pt x="0" y="0"/>
                    </a:moveTo>
                    <a:lnTo>
                      <a:pt x="60" y="0"/>
                    </a:lnTo>
                    <a:lnTo>
                      <a:pt x="60" y="25"/>
                    </a:lnTo>
                    <a:lnTo>
                      <a:pt x="0" y="25"/>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5" name="Freeform 1251">
                <a:extLst>
                  <a:ext uri="{FF2B5EF4-FFF2-40B4-BE49-F238E27FC236}">
                    <a16:creationId xmlns:a16="http://schemas.microsoft.com/office/drawing/2014/main" id="{D627B458-F20C-5B45-B12E-C39FA3808116}"/>
                  </a:ext>
                </a:extLst>
              </p:cNvPr>
              <p:cNvSpPr>
                <a:spLocks noEditPoints="1"/>
              </p:cNvSpPr>
              <p:nvPr/>
            </p:nvSpPr>
            <p:spPr bwMode="auto">
              <a:xfrm>
                <a:off x="1015" y="3441"/>
                <a:ext cx="60" cy="25"/>
              </a:xfrm>
              <a:custGeom>
                <a:avLst/>
                <a:gdLst>
                  <a:gd name="T0" fmla="*/ 0 w 60"/>
                  <a:gd name="T1" fmla="*/ 0 h 25"/>
                  <a:gd name="T2" fmla="*/ 60 w 60"/>
                  <a:gd name="T3" fmla="*/ 0 h 25"/>
                  <a:gd name="T4" fmla="*/ 60 w 60"/>
                  <a:gd name="T5" fmla="*/ 25 h 25"/>
                  <a:gd name="T6" fmla="*/ 0 w 60"/>
                  <a:gd name="T7" fmla="*/ 25 h 25"/>
                  <a:gd name="T8" fmla="*/ 0 w 60"/>
                  <a:gd name="T9" fmla="*/ 0 h 25"/>
                  <a:gd name="T10" fmla="*/ 0 w 60"/>
                  <a:gd name="T11" fmla="*/ 0 h 25"/>
                  <a:gd name="T12" fmla="*/ 58 w 60"/>
                  <a:gd name="T13" fmla="*/ 0 h 25"/>
                  <a:gd name="T14" fmla="*/ 58 w 60"/>
                  <a:gd name="T15" fmla="*/ 25 h 25"/>
                  <a:gd name="T16" fmla="*/ 0 w 60"/>
                  <a:gd name="T17" fmla="*/ 25 h 25"/>
                  <a:gd name="T18" fmla="*/ 0 w 60"/>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25">
                    <a:moveTo>
                      <a:pt x="0" y="0"/>
                    </a:moveTo>
                    <a:lnTo>
                      <a:pt x="60" y="0"/>
                    </a:lnTo>
                    <a:lnTo>
                      <a:pt x="60" y="25"/>
                    </a:lnTo>
                    <a:lnTo>
                      <a:pt x="0" y="25"/>
                    </a:lnTo>
                    <a:lnTo>
                      <a:pt x="0" y="0"/>
                    </a:lnTo>
                    <a:close/>
                    <a:moveTo>
                      <a:pt x="0" y="0"/>
                    </a:moveTo>
                    <a:lnTo>
                      <a:pt x="58" y="0"/>
                    </a:lnTo>
                    <a:lnTo>
                      <a:pt x="58" y="25"/>
                    </a:lnTo>
                    <a:lnTo>
                      <a:pt x="0" y="25"/>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6" name="Freeform 1252">
                <a:extLst>
                  <a:ext uri="{FF2B5EF4-FFF2-40B4-BE49-F238E27FC236}">
                    <a16:creationId xmlns:a16="http://schemas.microsoft.com/office/drawing/2014/main" id="{2F173ED7-5649-A647-A848-C876460AC71C}"/>
                  </a:ext>
                </a:extLst>
              </p:cNvPr>
              <p:cNvSpPr>
                <a:spLocks noEditPoints="1"/>
              </p:cNvSpPr>
              <p:nvPr/>
            </p:nvSpPr>
            <p:spPr bwMode="auto">
              <a:xfrm>
                <a:off x="1015" y="3441"/>
                <a:ext cx="58" cy="25"/>
              </a:xfrm>
              <a:custGeom>
                <a:avLst/>
                <a:gdLst>
                  <a:gd name="T0" fmla="*/ 0 w 58"/>
                  <a:gd name="T1" fmla="*/ 0 h 25"/>
                  <a:gd name="T2" fmla="*/ 58 w 58"/>
                  <a:gd name="T3" fmla="*/ 0 h 25"/>
                  <a:gd name="T4" fmla="*/ 58 w 58"/>
                  <a:gd name="T5" fmla="*/ 25 h 25"/>
                  <a:gd name="T6" fmla="*/ 0 w 58"/>
                  <a:gd name="T7" fmla="*/ 25 h 25"/>
                  <a:gd name="T8" fmla="*/ 0 w 58"/>
                  <a:gd name="T9" fmla="*/ 0 h 25"/>
                  <a:gd name="T10" fmla="*/ 0 w 58"/>
                  <a:gd name="T11" fmla="*/ 0 h 25"/>
                  <a:gd name="T12" fmla="*/ 56 w 58"/>
                  <a:gd name="T13" fmla="*/ 0 h 25"/>
                  <a:gd name="T14" fmla="*/ 56 w 58"/>
                  <a:gd name="T15" fmla="*/ 25 h 25"/>
                  <a:gd name="T16" fmla="*/ 0 w 58"/>
                  <a:gd name="T17" fmla="*/ 25 h 25"/>
                  <a:gd name="T18" fmla="*/ 0 w 5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25">
                    <a:moveTo>
                      <a:pt x="0" y="0"/>
                    </a:moveTo>
                    <a:lnTo>
                      <a:pt x="58" y="0"/>
                    </a:lnTo>
                    <a:lnTo>
                      <a:pt x="58" y="25"/>
                    </a:lnTo>
                    <a:lnTo>
                      <a:pt x="0" y="25"/>
                    </a:lnTo>
                    <a:lnTo>
                      <a:pt x="0" y="0"/>
                    </a:lnTo>
                    <a:close/>
                    <a:moveTo>
                      <a:pt x="0" y="0"/>
                    </a:moveTo>
                    <a:lnTo>
                      <a:pt x="56" y="0"/>
                    </a:lnTo>
                    <a:lnTo>
                      <a:pt x="56" y="25"/>
                    </a:lnTo>
                    <a:lnTo>
                      <a:pt x="0" y="25"/>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7" name="Freeform 1253">
                <a:extLst>
                  <a:ext uri="{FF2B5EF4-FFF2-40B4-BE49-F238E27FC236}">
                    <a16:creationId xmlns:a16="http://schemas.microsoft.com/office/drawing/2014/main" id="{6A68A243-0515-9B4F-B8F4-DAC00CB1DFCB}"/>
                  </a:ext>
                </a:extLst>
              </p:cNvPr>
              <p:cNvSpPr>
                <a:spLocks noEditPoints="1"/>
              </p:cNvSpPr>
              <p:nvPr/>
            </p:nvSpPr>
            <p:spPr bwMode="auto">
              <a:xfrm>
                <a:off x="1015" y="3441"/>
                <a:ext cx="56" cy="25"/>
              </a:xfrm>
              <a:custGeom>
                <a:avLst/>
                <a:gdLst>
                  <a:gd name="T0" fmla="*/ 0 w 56"/>
                  <a:gd name="T1" fmla="*/ 0 h 25"/>
                  <a:gd name="T2" fmla="*/ 56 w 56"/>
                  <a:gd name="T3" fmla="*/ 0 h 25"/>
                  <a:gd name="T4" fmla="*/ 56 w 56"/>
                  <a:gd name="T5" fmla="*/ 25 h 25"/>
                  <a:gd name="T6" fmla="*/ 0 w 56"/>
                  <a:gd name="T7" fmla="*/ 25 h 25"/>
                  <a:gd name="T8" fmla="*/ 0 w 56"/>
                  <a:gd name="T9" fmla="*/ 0 h 25"/>
                  <a:gd name="T10" fmla="*/ 0 w 56"/>
                  <a:gd name="T11" fmla="*/ 0 h 25"/>
                  <a:gd name="T12" fmla="*/ 55 w 56"/>
                  <a:gd name="T13" fmla="*/ 0 h 25"/>
                  <a:gd name="T14" fmla="*/ 55 w 56"/>
                  <a:gd name="T15" fmla="*/ 24 h 25"/>
                  <a:gd name="T16" fmla="*/ 0 w 56"/>
                  <a:gd name="T17" fmla="*/ 24 h 25"/>
                  <a:gd name="T18" fmla="*/ 0 w 56"/>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5">
                    <a:moveTo>
                      <a:pt x="0" y="0"/>
                    </a:moveTo>
                    <a:lnTo>
                      <a:pt x="56" y="0"/>
                    </a:lnTo>
                    <a:lnTo>
                      <a:pt x="56" y="25"/>
                    </a:lnTo>
                    <a:lnTo>
                      <a:pt x="0" y="25"/>
                    </a:lnTo>
                    <a:lnTo>
                      <a:pt x="0" y="0"/>
                    </a:lnTo>
                    <a:close/>
                    <a:moveTo>
                      <a:pt x="0" y="0"/>
                    </a:moveTo>
                    <a:lnTo>
                      <a:pt x="55" y="0"/>
                    </a:lnTo>
                    <a:lnTo>
                      <a:pt x="55" y="24"/>
                    </a:lnTo>
                    <a:lnTo>
                      <a:pt x="0" y="2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8" name="Freeform 1254">
                <a:extLst>
                  <a:ext uri="{FF2B5EF4-FFF2-40B4-BE49-F238E27FC236}">
                    <a16:creationId xmlns:a16="http://schemas.microsoft.com/office/drawing/2014/main" id="{DCEDCFE9-F3B8-924D-BBEC-59AE9A6F30E9}"/>
                  </a:ext>
                </a:extLst>
              </p:cNvPr>
              <p:cNvSpPr>
                <a:spLocks noEditPoints="1"/>
              </p:cNvSpPr>
              <p:nvPr/>
            </p:nvSpPr>
            <p:spPr bwMode="auto">
              <a:xfrm>
                <a:off x="1015" y="3441"/>
                <a:ext cx="55" cy="24"/>
              </a:xfrm>
              <a:custGeom>
                <a:avLst/>
                <a:gdLst>
                  <a:gd name="T0" fmla="*/ 0 w 55"/>
                  <a:gd name="T1" fmla="*/ 0 h 24"/>
                  <a:gd name="T2" fmla="*/ 55 w 55"/>
                  <a:gd name="T3" fmla="*/ 0 h 24"/>
                  <a:gd name="T4" fmla="*/ 55 w 55"/>
                  <a:gd name="T5" fmla="*/ 24 h 24"/>
                  <a:gd name="T6" fmla="*/ 0 w 55"/>
                  <a:gd name="T7" fmla="*/ 24 h 24"/>
                  <a:gd name="T8" fmla="*/ 0 w 55"/>
                  <a:gd name="T9" fmla="*/ 0 h 24"/>
                  <a:gd name="T10" fmla="*/ 0 w 55"/>
                  <a:gd name="T11" fmla="*/ 0 h 24"/>
                  <a:gd name="T12" fmla="*/ 53 w 55"/>
                  <a:gd name="T13" fmla="*/ 0 h 24"/>
                  <a:gd name="T14" fmla="*/ 53 w 55"/>
                  <a:gd name="T15" fmla="*/ 23 h 24"/>
                  <a:gd name="T16" fmla="*/ 0 w 55"/>
                  <a:gd name="T17" fmla="*/ 23 h 24"/>
                  <a:gd name="T18" fmla="*/ 0 w 5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4">
                    <a:moveTo>
                      <a:pt x="0" y="0"/>
                    </a:moveTo>
                    <a:lnTo>
                      <a:pt x="55" y="0"/>
                    </a:lnTo>
                    <a:lnTo>
                      <a:pt x="55" y="24"/>
                    </a:lnTo>
                    <a:lnTo>
                      <a:pt x="0" y="24"/>
                    </a:lnTo>
                    <a:lnTo>
                      <a:pt x="0" y="0"/>
                    </a:lnTo>
                    <a:close/>
                    <a:moveTo>
                      <a:pt x="0" y="0"/>
                    </a:moveTo>
                    <a:lnTo>
                      <a:pt x="53" y="0"/>
                    </a:lnTo>
                    <a:lnTo>
                      <a:pt x="53" y="23"/>
                    </a:lnTo>
                    <a:lnTo>
                      <a:pt x="0" y="23"/>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9" name="Freeform 1255">
                <a:extLst>
                  <a:ext uri="{FF2B5EF4-FFF2-40B4-BE49-F238E27FC236}">
                    <a16:creationId xmlns:a16="http://schemas.microsoft.com/office/drawing/2014/main" id="{43978F75-0E60-1442-BE75-0DB75042C271}"/>
                  </a:ext>
                </a:extLst>
              </p:cNvPr>
              <p:cNvSpPr>
                <a:spLocks noEditPoints="1"/>
              </p:cNvSpPr>
              <p:nvPr/>
            </p:nvSpPr>
            <p:spPr bwMode="auto">
              <a:xfrm>
                <a:off x="1015" y="3441"/>
                <a:ext cx="53" cy="23"/>
              </a:xfrm>
              <a:custGeom>
                <a:avLst/>
                <a:gdLst>
                  <a:gd name="T0" fmla="*/ 0 w 53"/>
                  <a:gd name="T1" fmla="*/ 0 h 23"/>
                  <a:gd name="T2" fmla="*/ 53 w 53"/>
                  <a:gd name="T3" fmla="*/ 0 h 23"/>
                  <a:gd name="T4" fmla="*/ 53 w 53"/>
                  <a:gd name="T5" fmla="*/ 23 h 23"/>
                  <a:gd name="T6" fmla="*/ 0 w 53"/>
                  <a:gd name="T7" fmla="*/ 23 h 23"/>
                  <a:gd name="T8" fmla="*/ 0 w 53"/>
                  <a:gd name="T9" fmla="*/ 0 h 23"/>
                  <a:gd name="T10" fmla="*/ 0 w 53"/>
                  <a:gd name="T11" fmla="*/ 0 h 23"/>
                  <a:gd name="T12" fmla="*/ 51 w 53"/>
                  <a:gd name="T13" fmla="*/ 0 h 23"/>
                  <a:gd name="T14" fmla="*/ 51 w 53"/>
                  <a:gd name="T15" fmla="*/ 22 h 23"/>
                  <a:gd name="T16" fmla="*/ 0 w 53"/>
                  <a:gd name="T17" fmla="*/ 22 h 23"/>
                  <a:gd name="T18" fmla="*/ 0 w 5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23">
                    <a:moveTo>
                      <a:pt x="0" y="0"/>
                    </a:moveTo>
                    <a:lnTo>
                      <a:pt x="53" y="0"/>
                    </a:lnTo>
                    <a:lnTo>
                      <a:pt x="53" y="23"/>
                    </a:lnTo>
                    <a:lnTo>
                      <a:pt x="0" y="23"/>
                    </a:lnTo>
                    <a:lnTo>
                      <a:pt x="0" y="0"/>
                    </a:lnTo>
                    <a:close/>
                    <a:moveTo>
                      <a:pt x="0" y="0"/>
                    </a:moveTo>
                    <a:lnTo>
                      <a:pt x="51" y="0"/>
                    </a:lnTo>
                    <a:lnTo>
                      <a:pt x="51" y="22"/>
                    </a:lnTo>
                    <a:lnTo>
                      <a:pt x="0" y="22"/>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0" name="Freeform 1256">
                <a:extLst>
                  <a:ext uri="{FF2B5EF4-FFF2-40B4-BE49-F238E27FC236}">
                    <a16:creationId xmlns:a16="http://schemas.microsoft.com/office/drawing/2014/main" id="{E518A570-6CE4-6D43-AC8B-1F538F3B3680}"/>
                  </a:ext>
                </a:extLst>
              </p:cNvPr>
              <p:cNvSpPr>
                <a:spLocks noEditPoints="1"/>
              </p:cNvSpPr>
              <p:nvPr/>
            </p:nvSpPr>
            <p:spPr bwMode="auto">
              <a:xfrm>
                <a:off x="1015" y="3441"/>
                <a:ext cx="51" cy="22"/>
              </a:xfrm>
              <a:custGeom>
                <a:avLst/>
                <a:gdLst>
                  <a:gd name="T0" fmla="*/ 0 w 51"/>
                  <a:gd name="T1" fmla="*/ 0 h 22"/>
                  <a:gd name="T2" fmla="*/ 51 w 51"/>
                  <a:gd name="T3" fmla="*/ 0 h 22"/>
                  <a:gd name="T4" fmla="*/ 51 w 51"/>
                  <a:gd name="T5" fmla="*/ 22 h 22"/>
                  <a:gd name="T6" fmla="*/ 0 w 51"/>
                  <a:gd name="T7" fmla="*/ 22 h 22"/>
                  <a:gd name="T8" fmla="*/ 0 w 51"/>
                  <a:gd name="T9" fmla="*/ 0 h 22"/>
                  <a:gd name="T10" fmla="*/ 0 w 51"/>
                  <a:gd name="T11" fmla="*/ 0 h 22"/>
                  <a:gd name="T12" fmla="*/ 49 w 51"/>
                  <a:gd name="T13" fmla="*/ 0 h 22"/>
                  <a:gd name="T14" fmla="*/ 49 w 51"/>
                  <a:gd name="T15" fmla="*/ 21 h 22"/>
                  <a:gd name="T16" fmla="*/ 0 w 51"/>
                  <a:gd name="T17" fmla="*/ 21 h 22"/>
                  <a:gd name="T18" fmla="*/ 0 w 5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2">
                    <a:moveTo>
                      <a:pt x="0" y="0"/>
                    </a:moveTo>
                    <a:lnTo>
                      <a:pt x="51" y="0"/>
                    </a:lnTo>
                    <a:lnTo>
                      <a:pt x="51" y="22"/>
                    </a:lnTo>
                    <a:lnTo>
                      <a:pt x="0" y="22"/>
                    </a:lnTo>
                    <a:lnTo>
                      <a:pt x="0" y="0"/>
                    </a:lnTo>
                    <a:close/>
                    <a:moveTo>
                      <a:pt x="0" y="0"/>
                    </a:moveTo>
                    <a:lnTo>
                      <a:pt x="49" y="0"/>
                    </a:lnTo>
                    <a:lnTo>
                      <a:pt x="49" y="21"/>
                    </a:lnTo>
                    <a:lnTo>
                      <a:pt x="0" y="21"/>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1" name="Freeform 1257">
                <a:extLst>
                  <a:ext uri="{FF2B5EF4-FFF2-40B4-BE49-F238E27FC236}">
                    <a16:creationId xmlns:a16="http://schemas.microsoft.com/office/drawing/2014/main" id="{8832B75B-0E5D-5347-87D4-71089571B325}"/>
                  </a:ext>
                </a:extLst>
              </p:cNvPr>
              <p:cNvSpPr>
                <a:spLocks noEditPoints="1"/>
              </p:cNvSpPr>
              <p:nvPr/>
            </p:nvSpPr>
            <p:spPr bwMode="auto">
              <a:xfrm>
                <a:off x="1015" y="3441"/>
                <a:ext cx="49" cy="21"/>
              </a:xfrm>
              <a:custGeom>
                <a:avLst/>
                <a:gdLst>
                  <a:gd name="T0" fmla="*/ 0 w 49"/>
                  <a:gd name="T1" fmla="*/ 0 h 21"/>
                  <a:gd name="T2" fmla="*/ 49 w 49"/>
                  <a:gd name="T3" fmla="*/ 0 h 21"/>
                  <a:gd name="T4" fmla="*/ 49 w 49"/>
                  <a:gd name="T5" fmla="*/ 21 h 21"/>
                  <a:gd name="T6" fmla="*/ 0 w 49"/>
                  <a:gd name="T7" fmla="*/ 21 h 21"/>
                  <a:gd name="T8" fmla="*/ 0 w 49"/>
                  <a:gd name="T9" fmla="*/ 0 h 21"/>
                  <a:gd name="T10" fmla="*/ 0 w 49"/>
                  <a:gd name="T11" fmla="*/ 0 h 21"/>
                  <a:gd name="T12" fmla="*/ 48 w 49"/>
                  <a:gd name="T13" fmla="*/ 0 h 21"/>
                  <a:gd name="T14" fmla="*/ 48 w 49"/>
                  <a:gd name="T15" fmla="*/ 20 h 21"/>
                  <a:gd name="T16" fmla="*/ 0 w 49"/>
                  <a:gd name="T17" fmla="*/ 20 h 21"/>
                  <a:gd name="T18" fmla="*/ 0 w 49"/>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1">
                    <a:moveTo>
                      <a:pt x="0" y="0"/>
                    </a:moveTo>
                    <a:lnTo>
                      <a:pt x="49" y="0"/>
                    </a:lnTo>
                    <a:lnTo>
                      <a:pt x="49" y="21"/>
                    </a:lnTo>
                    <a:lnTo>
                      <a:pt x="0" y="21"/>
                    </a:lnTo>
                    <a:lnTo>
                      <a:pt x="0" y="0"/>
                    </a:lnTo>
                    <a:close/>
                    <a:moveTo>
                      <a:pt x="0" y="0"/>
                    </a:moveTo>
                    <a:lnTo>
                      <a:pt x="48" y="0"/>
                    </a:lnTo>
                    <a:lnTo>
                      <a:pt x="48" y="20"/>
                    </a:lnTo>
                    <a:lnTo>
                      <a:pt x="0" y="20"/>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2" name="Freeform 1258">
                <a:extLst>
                  <a:ext uri="{FF2B5EF4-FFF2-40B4-BE49-F238E27FC236}">
                    <a16:creationId xmlns:a16="http://schemas.microsoft.com/office/drawing/2014/main" id="{CE2E39D7-16D0-C64D-9B88-2AE92D652C06}"/>
                  </a:ext>
                </a:extLst>
              </p:cNvPr>
              <p:cNvSpPr>
                <a:spLocks noEditPoints="1"/>
              </p:cNvSpPr>
              <p:nvPr/>
            </p:nvSpPr>
            <p:spPr bwMode="auto">
              <a:xfrm>
                <a:off x="1015" y="3441"/>
                <a:ext cx="48" cy="20"/>
              </a:xfrm>
              <a:custGeom>
                <a:avLst/>
                <a:gdLst>
                  <a:gd name="T0" fmla="*/ 0 w 48"/>
                  <a:gd name="T1" fmla="*/ 0 h 20"/>
                  <a:gd name="T2" fmla="*/ 48 w 48"/>
                  <a:gd name="T3" fmla="*/ 0 h 20"/>
                  <a:gd name="T4" fmla="*/ 48 w 48"/>
                  <a:gd name="T5" fmla="*/ 20 h 20"/>
                  <a:gd name="T6" fmla="*/ 0 w 48"/>
                  <a:gd name="T7" fmla="*/ 20 h 20"/>
                  <a:gd name="T8" fmla="*/ 0 w 48"/>
                  <a:gd name="T9" fmla="*/ 0 h 20"/>
                  <a:gd name="T10" fmla="*/ 0 w 48"/>
                  <a:gd name="T11" fmla="*/ 0 h 20"/>
                  <a:gd name="T12" fmla="*/ 46 w 48"/>
                  <a:gd name="T13" fmla="*/ 0 h 20"/>
                  <a:gd name="T14" fmla="*/ 46 w 48"/>
                  <a:gd name="T15" fmla="*/ 20 h 20"/>
                  <a:gd name="T16" fmla="*/ 0 w 48"/>
                  <a:gd name="T17" fmla="*/ 20 h 20"/>
                  <a:gd name="T18" fmla="*/ 0 w 4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0">
                    <a:moveTo>
                      <a:pt x="0" y="0"/>
                    </a:moveTo>
                    <a:lnTo>
                      <a:pt x="48" y="0"/>
                    </a:lnTo>
                    <a:lnTo>
                      <a:pt x="48" y="20"/>
                    </a:lnTo>
                    <a:lnTo>
                      <a:pt x="0" y="20"/>
                    </a:lnTo>
                    <a:lnTo>
                      <a:pt x="0" y="0"/>
                    </a:lnTo>
                    <a:close/>
                    <a:moveTo>
                      <a:pt x="0" y="0"/>
                    </a:moveTo>
                    <a:lnTo>
                      <a:pt x="46" y="0"/>
                    </a:lnTo>
                    <a:lnTo>
                      <a:pt x="46" y="20"/>
                    </a:lnTo>
                    <a:lnTo>
                      <a:pt x="0" y="20"/>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3" name="Freeform 1259">
                <a:extLst>
                  <a:ext uri="{FF2B5EF4-FFF2-40B4-BE49-F238E27FC236}">
                    <a16:creationId xmlns:a16="http://schemas.microsoft.com/office/drawing/2014/main" id="{197FF734-1489-B647-AF24-F75A00FC18A7}"/>
                  </a:ext>
                </a:extLst>
              </p:cNvPr>
              <p:cNvSpPr>
                <a:spLocks noEditPoints="1"/>
              </p:cNvSpPr>
              <p:nvPr/>
            </p:nvSpPr>
            <p:spPr bwMode="auto">
              <a:xfrm>
                <a:off x="1015" y="3441"/>
                <a:ext cx="46" cy="20"/>
              </a:xfrm>
              <a:custGeom>
                <a:avLst/>
                <a:gdLst>
                  <a:gd name="T0" fmla="*/ 0 w 46"/>
                  <a:gd name="T1" fmla="*/ 0 h 20"/>
                  <a:gd name="T2" fmla="*/ 46 w 46"/>
                  <a:gd name="T3" fmla="*/ 0 h 20"/>
                  <a:gd name="T4" fmla="*/ 46 w 46"/>
                  <a:gd name="T5" fmla="*/ 20 h 20"/>
                  <a:gd name="T6" fmla="*/ 0 w 46"/>
                  <a:gd name="T7" fmla="*/ 20 h 20"/>
                  <a:gd name="T8" fmla="*/ 0 w 46"/>
                  <a:gd name="T9" fmla="*/ 0 h 20"/>
                  <a:gd name="T10" fmla="*/ 0 w 46"/>
                  <a:gd name="T11" fmla="*/ 0 h 20"/>
                  <a:gd name="T12" fmla="*/ 44 w 46"/>
                  <a:gd name="T13" fmla="*/ 0 h 20"/>
                  <a:gd name="T14" fmla="*/ 44 w 46"/>
                  <a:gd name="T15" fmla="*/ 19 h 20"/>
                  <a:gd name="T16" fmla="*/ 0 w 46"/>
                  <a:gd name="T17" fmla="*/ 19 h 20"/>
                  <a:gd name="T18" fmla="*/ 0 w 4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0">
                    <a:moveTo>
                      <a:pt x="0" y="0"/>
                    </a:moveTo>
                    <a:lnTo>
                      <a:pt x="46" y="0"/>
                    </a:lnTo>
                    <a:lnTo>
                      <a:pt x="46" y="20"/>
                    </a:lnTo>
                    <a:lnTo>
                      <a:pt x="0" y="20"/>
                    </a:lnTo>
                    <a:lnTo>
                      <a:pt x="0" y="0"/>
                    </a:lnTo>
                    <a:close/>
                    <a:moveTo>
                      <a:pt x="0" y="0"/>
                    </a:moveTo>
                    <a:lnTo>
                      <a:pt x="44" y="0"/>
                    </a:lnTo>
                    <a:lnTo>
                      <a:pt x="44" y="19"/>
                    </a:lnTo>
                    <a:lnTo>
                      <a:pt x="0" y="19"/>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4" name="Freeform 1260">
                <a:extLst>
                  <a:ext uri="{FF2B5EF4-FFF2-40B4-BE49-F238E27FC236}">
                    <a16:creationId xmlns:a16="http://schemas.microsoft.com/office/drawing/2014/main" id="{8890FADD-8B97-664D-89CE-C8DD26BA39E7}"/>
                  </a:ext>
                </a:extLst>
              </p:cNvPr>
              <p:cNvSpPr>
                <a:spLocks noEditPoints="1"/>
              </p:cNvSpPr>
              <p:nvPr/>
            </p:nvSpPr>
            <p:spPr bwMode="auto">
              <a:xfrm>
                <a:off x="1015" y="3441"/>
                <a:ext cx="44" cy="19"/>
              </a:xfrm>
              <a:custGeom>
                <a:avLst/>
                <a:gdLst>
                  <a:gd name="T0" fmla="*/ 0 w 44"/>
                  <a:gd name="T1" fmla="*/ 0 h 19"/>
                  <a:gd name="T2" fmla="*/ 44 w 44"/>
                  <a:gd name="T3" fmla="*/ 0 h 19"/>
                  <a:gd name="T4" fmla="*/ 44 w 44"/>
                  <a:gd name="T5" fmla="*/ 19 h 19"/>
                  <a:gd name="T6" fmla="*/ 0 w 44"/>
                  <a:gd name="T7" fmla="*/ 19 h 19"/>
                  <a:gd name="T8" fmla="*/ 0 w 44"/>
                  <a:gd name="T9" fmla="*/ 0 h 19"/>
                  <a:gd name="T10" fmla="*/ 0 w 44"/>
                  <a:gd name="T11" fmla="*/ 0 h 19"/>
                  <a:gd name="T12" fmla="*/ 42 w 44"/>
                  <a:gd name="T13" fmla="*/ 0 h 19"/>
                  <a:gd name="T14" fmla="*/ 42 w 44"/>
                  <a:gd name="T15" fmla="*/ 18 h 19"/>
                  <a:gd name="T16" fmla="*/ 0 w 44"/>
                  <a:gd name="T17" fmla="*/ 18 h 19"/>
                  <a:gd name="T18" fmla="*/ 0 w 4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9">
                    <a:moveTo>
                      <a:pt x="0" y="0"/>
                    </a:moveTo>
                    <a:lnTo>
                      <a:pt x="44" y="0"/>
                    </a:lnTo>
                    <a:lnTo>
                      <a:pt x="44" y="19"/>
                    </a:lnTo>
                    <a:lnTo>
                      <a:pt x="0" y="19"/>
                    </a:lnTo>
                    <a:lnTo>
                      <a:pt x="0" y="0"/>
                    </a:lnTo>
                    <a:close/>
                    <a:moveTo>
                      <a:pt x="0" y="0"/>
                    </a:moveTo>
                    <a:lnTo>
                      <a:pt x="42" y="0"/>
                    </a:lnTo>
                    <a:lnTo>
                      <a:pt x="42" y="18"/>
                    </a:lnTo>
                    <a:lnTo>
                      <a:pt x="0" y="18"/>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5" name="Freeform 1261">
                <a:extLst>
                  <a:ext uri="{FF2B5EF4-FFF2-40B4-BE49-F238E27FC236}">
                    <a16:creationId xmlns:a16="http://schemas.microsoft.com/office/drawing/2014/main" id="{D4C2EB99-61CF-B44B-9CE0-469D338C4A9A}"/>
                  </a:ext>
                </a:extLst>
              </p:cNvPr>
              <p:cNvSpPr>
                <a:spLocks noEditPoints="1"/>
              </p:cNvSpPr>
              <p:nvPr/>
            </p:nvSpPr>
            <p:spPr bwMode="auto">
              <a:xfrm>
                <a:off x="1015" y="3441"/>
                <a:ext cx="42" cy="18"/>
              </a:xfrm>
              <a:custGeom>
                <a:avLst/>
                <a:gdLst>
                  <a:gd name="T0" fmla="*/ 0 w 42"/>
                  <a:gd name="T1" fmla="*/ 0 h 18"/>
                  <a:gd name="T2" fmla="*/ 42 w 42"/>
                  <a:gd name="T3" fmla="*/ 0 h 18"/>
                  <a:gd name="T4" fmla="*/ 42 w 42"/>
                  <a:gd name="T5" fmla="*/ 18 h 18"/>
                  <a:gd name="T6" fmla="*/ 0 w 42"/>
                  <a:gd name="T7" fmla="*/ 18 h 18"/>
                  <a:gd name="T8" fmla="*/ 0 w 42"/>
                  <a:gd name="T9" fmla="*/ 0 h 18"/>
                  <a:gd name="T10" fmla="*/ 0 w 42"/>
                  <a:gd name="T11" fmla="*/ 0 h 18"/>
                  <a:gd name="T12" fmla="*/ 41 w 42"/>
                  <a:gd name="T13" fmla="*/ 0 h 18"/>
                  <a:gd name="T14" fmla="*/ 41 w 42"/>
                  <a:gd name="T15" fmla="*/ 18 h 18"/>
                  <a:gd name="T16" fmla="*/ 0 w 42"/>
                  <a:gd name="T17" fmla="*/ 18 h 18"/>
                  <a:gd name="T18" fmla="*/ 0 w 4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8">
                    <a:moveTo>
                      <a:pt x="0" y="0"/>
                    </a:moveTo>
                    <a:lnTo>
                      <a:pt x="42" y="0"/>
                    </a:lnTo>
                    <a:lnTo>
                      <a:pt x="42" y="18"/>
                    </a:lnTo>
                    <a:lnTo>
                      <a:pt x="0" y="18"/>
                    </a:lnTo>
                    <a:lnTo>
                      <a:pt x="0" y="0"/>
                    </a:lnTo>
                    <a:close/>
                    <a:moveTo>
                      <a:pt x="0" y="0"/>
                    </a:moveTo>
                    <a:lnTo>
                      <a:pt x="41" y="0"/>
                    </a:lnTo>
                    <a:lnTo>
                      <a:pt x="41" y="18"/>
                    </a:lnTo>
                    <a:lnTo>
                      <a:pt x="0" y="18"/>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6" name="Freeform 1262">
                <a:extLst>
                  <a:ext uri="{FF2B5EF4-FFF2-40B4-BE49-F238E27FC236}">
                    <a16:creationId xmlns:a16="http://schemas.microsoft.com/office/drawing/2014/main" id="{E753F951-3F41-1E40-B64F-66E5BBCE73C5}"/>
                  </a:ext>
                </a:extLst>
              </p:cNvPr>
              <p:cNvSpPr>
                <a:spLocks noEditPoints="1"/>
              </p:cNvSpPr>
              <p:nvPr/>
            </p:nvSpPr>
            <p:spPr bwMode="auto">
              <a:xfrm>
                <a:off x="1015" y="3441"/>
                <a:ext cx="41" cy="18"/>
              </a:xfrm>
              <a:custGeom>
                <a:avLst/>
                <a:gdLst>
                  <a:gd name="T0" fmla="*/ 0 w 41"/>
                  <a:gd name="T1" fmla="*/ 0 h 18"/>
                  <a:gd name="T2" fmla="*/ 41 w 41"/>
                  <a:gd name="T3" fmla="*/ 0 h 18"/>
                  <a:gd name="T4" fmla="*/ 41 w 41"/>
                  <a:gd name="T5" fmla="*/ 18 h 18"/>
                  <a:gd name="T6" fmla="*/ 0 w 41"/>
                  <a:gd name="T7" fmla="*/ 18 h 18"/>
                  <a:gd name="T8" fmla="*/ 0 w 41"/>
                  <a:gd name="T9" fmla="*/ 0 h 18"/>
                  <a:gd name="T10" fmla="*/ 0 w 41"/>
                  <a:gd name="T11" fmla="*/ 0 h 18"/>
                  <a:gd name="T12" fmla="*/ 39 w 41"/>
                  <a:gd name="T13" fmla="*/ 0 h 18"/>
                  <a:gd name="T14" fmla="*/ 39 w 41"/>
                  <a:gd name="T15" fmla="*/ 17 h 18"/>
                  <a:gd name="T16" fmla="*/ 0 w 41"/>
                  <a:gd name="T17" fmla="*/ 17 h 18"/>
                  <a:gd name="T18" fmla="*/ 0 w 4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8">
                    <a:moveTo>
                      <a:pt x="0" y="0"/>
                    </a:moveTo>
                    <a:lnTo>
                      <a:pt x="41" y="0"/>
                    </a:lnTo>
                    <a:lnTo>
                      <a:pt x="41" y="18"/>
                    </a:lnTo>
                    <a:lnTo>
                      <a:pt x="0" y="18"/>
                    </a:lnTo>
                    <a:lnTo>
                      <a:pt x="0" y="0"/>
                    </a:lnTo>
                    <a:close/>
                    <a:moveTo>
                      <a:pt x="0" y="0"/>
                    </a:moveTo>
                    <a:lnTo>
                      <a:pt x="39" y="0"/>
                    </a:lnTo>
                    <a:lnTo>
                      <a:pt x="39" y="17"/>
                    </a:lnTo>
                    <a:lnTo>
                      <a:pt x="0" y="17"/>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7" name="Freeform 1263">
                <a:extLst>
                  <a:ext uri="{FF2B5EF4-FFF2-40B4-BE49-F238E27FC236}">
                    <a16:creationId xmlns:a16="http://schemas.microsoft.com/office/drawing/2014/main" id="{D2FF88A6-7524-1A4F-AAF1-768503AD5CB1}"/>
                  </a:ext>
                </a:extLst>
              </p:cNvPr>
              <p:cNvSpPr>
                <a:spLocks noEditPoints="1"/>
              </p:cNvSpPr>
              <p:nvPr/>
            </p:nvSpPr>
            <p:spPr bwMode="auto">
              <a:xfrm>
                <a:off x="1015" y="3441"/>
                <a:ext cx="39" cy="17"/>
              </a:xfrm>
              <a:custGeom>
                <a:avLst/>
                <a:gdLst>
                  <a:gd name="T0" fmla="*/ 0 w 39"/>
                  <a:gd name="T1" fmla="*/ 0 h 17"/>
                  <a:gd name="T2" fmla="*/ 39 w 39"/>
                  <a:gd name="T3" fmla="*/ 0 h 17"/>
                  <a:gd name="T4" fmla="*/ 39 w 39"/>
                  <a:gd name="T5" fmla="*/ 17 h 17"/>
                  <a:gd name="T6" fmla="*/ 0 w 39"/>
                  <a:gd name="T7" fmla="*/ 17 h 17"/>
                  <a:gd name="T8" fmla="*/ 0 w 39"/>
                  <a:gd name="T9" fmla="*/ 0 h 17"/>
                  <a:gd name="T10" fmla="*/ 0 w 39"/>
                  <a:gd name="T11" fmla="*/ 0 h 17"/>
                  <a:gd name="T12" fmla="*/ 37 w 39"/>
                  <a:gd name="T13" fmla="*/ 0 h 17"/>
                  <a:gd name="T14" fmla="*/ 37 w 39"/>
                  <a:gd name="T15" fmla="*/ 16 h 17"/>
                  <a:gd name="T16" fmla="*/ 0 w 39"/>
                  <a:gd name="T17" fmla="*/ 16 h 17"/>
                  <a:gd name="T18" fmla="*/ 0 w 39"/>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7">
                    <a:moveTo>
                      <a:pt x="0" y="0"/>
                    </a:moveTo>
                    <a:lnTo>
                      <a:pt x="39" y="0"/>
                    </a:lnTo>
                    <a:lnTo>
                      <a:pt x="39" y="17"/>
                    </a:lnTo>
                    <a:lnTo>
                      <a:pt x="0" y="17"/>
                    </a:lnTo>
                    <a:lnTo>
                      <a:pt x="0" y="0"/>
                    </a:lnTo>
                    <a:close/>
                    <a:moveTo>
                      <a:pt x="0" y="0"/>
                    </a:moveTo>
                    <a:lnTo>
                      <a:pt x="37" y="0"/>
                    </a:lnTo>
                    <a:lnTo>
                      <a:pt x="37" y="16"/>
                    </a:lnTo>
                    <a:lnTo>
                      <a:pt x="0" y="16"/>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8" name="Freeform 1264">
                <a:extLst>
                  <a:ext uri="{FF2B5EF4-FFF2-40B4-BE49-F238E27FC236}">
                    <a16:creationId xmlns:a16="http://schemas.microsoft.com/office/drawing/2014/main" id="{8C8403A2-A723-3141-8E19-4E751EB987BE}"/>
                  </a:ext>
                </a:extLst>
              </p:cNvPr>
              <p:cNvSpPr>
                <a:spLocks noEditPoints="1"/>
              </p:cNvSpPr>
              <p:nvPr/>
            </p:nvSpPr>
            <p:spPr bwMode="auto">
              <a:xfrm>
                <a:off x="1015" y="3441"/>
                <a:ext cx="37" cy="16"/>
              </a:xfrm>
              <a:custGeom>
                <a:avLst/>
                <a:gdLst>
                  <a:gd name="T0" fmla="*/ 0 w 37"/>
                  <a:gd name="T1" fmla="*/ 0 h 16"/>
                  <a:gd name="T2" fmla="*/ 37 w 37"/>
                  <a:gd name="T3" fmla="*/ 0 h 16"/>
                  <a:gd name="T4" fmla="*/ 37 w 37"/>
                  <a:gd name="T5" fmla="*/ 16 h 16"/>
                  <a:gd name="T6" fmla="*/ 0 w 37"/>
                  <a:gd name="T7" fmla="*/ 16 h 16"/>
                  <a:gd name="T8" fmla="*/ 0 w 37"/>
                  <a:gd name="T9" fmla="*/ 0 h 16"/>
                  <a:gd name="T10" fmla="*/ 0 w 37"/>
                  <a:gd name="T11" fmla="*/ 0 h 16"/>
                  <a:gd name="T12" fmla="*/ 35 w 37"/>
                  <a:gd name="T13" fmla="*/ 0 h 16"/>
                  <a:gd name="T14" fmla="*/ 35 w 37"/>
                  <a:gd name="T15" fmla="*/ 15 h 16"/>
                  <a:gd name="T16" fmla="*/ 0 w 37"/>
                  <a:gd name="T17" fmla="*/ 15 h 16"/>
                  <a:gd name="T18" fmla="*/ 0 w 3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6">
                    <a:moveTo>
                      <a:pt x="0" y="0"/>
                    </a:moveTo>
                    <a:lnTo>
                      <a:pt x="37" y="0"/>
                    </a:lnTo>
                    <a:lnTo>
                      <a:pt x="37" y="16"/>
                    </a:lnTo>
                    <a:lnTo>
                      <a:pt x="0" y="16"/>
                    </a:lnTo>
                    <a:lnTo>
                      <a:pt x="0" y="0"/>
                    </a:lnTo>
                    <a:close/>
                    <a:moveTo>
                      <a:pt x="0" y="0"/>
                    </a:moveTo>
                    <a:lnTo>
                      <a:pt x="35" y="0"/>
                    </a:lnTo>
                    <a:lnTo>
                      <a:pt x="35" y="15"/>
                    </a:lnTo>
                    <a:lnTo>
                      <a:pt x="0" y="1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9" name="Freeform 1265">
                <a:extLst>
                  <a:ext uri="{FF2B5EF4-FFF2-40B4-BE49-F238E27FC236}">
                    <a16:creationId xmlns:a16="http://schemas.microsoft.com/office/drawing/2014/main" id="{6D2D63FB-2182-8048-8FA0-9086B52220DA}"/>
                  </a:ext>
                </a:extLst>
              </p:cNvPr>
              <p:cNvSpPr>
                <a:spLocks noEditPoints="1"/>
              </p:cNvSpPr>
              <p:nvPr/>
            </p:nvSpPr>
            <p:spPr bwMode="auto">
              <a:xfrm>
                <a:off x="1015" y="3441"/>
                <a:ext cx="35" cy="15"/>
              </a:xfrm>
              <a:custGeom>
                <a:avLst/>
                <a:gdLst>
                  <a:gd name="T0" fmla="*/ 0 w 35"/>
                  <a:gd name="T1" fmla="*/ 0 h 15"/>
                  <a:gd name="T2" fmla="*/ 35 w 35"/>
                  <a:gd name="T3" fmla="*/ 0 h 15"/>
                  <a:gd name="T4" fmla="*/ 35 w 35"/>
                  <a:gd name="T5" fmla="*/ 15 h 15"/>
                  <a:gd name="T6" fmla="*/ 0 w 35"/>
                  <a:gd name="T7" fmla="*/ 15 h 15"/>
                  <a:gd name="T8" fmla="*/ 0 w 35"/>
                  <a:gd name="T9" fmla="*/ 0 h 15"/>
                  <a:gd name="T10" fmla="*/ 0 w 35"/>
                  <a:gd name="T11" fmla="*/ 0 h 15"/>
                  <a:gd name="T12" fmla="*/ 34 w 35"/>
                  <a:gd name="T13" fmla="*/ 0 h 15"/>
                  <a:gd name="T14" fmla="*/ 34 w 35"/>
                  <a:gd name="T15" fmla="*/ 14 h 15"/>
                  <a:gd name="T16" fmla="*/ 0 w 35"/>
                  <a:gd name="T17" fmla="*/ 14 h 15"/>
                  <a:gd name="T18" fmla="*/ 0 w 35"/>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5">
                    <a:moveTo>
                      <a:pt x="0" y="0"/>
                    </a:moveTo>
                    <a:lnTo>
                      <a:pt x="35" y="0"/>
                    </a:lnTo>
                    <a:lnTo>
                      <a:pt x="35" y="15"/>
                    </a:lnTo>
                    <a:lnTo>
                      <a:pt x="0" y="15"/>
                    </a:lnTo>
                    <a:lnTo>
                      <a:pt x="0" y="0"/>
                    </a:lnTo>
                    <a:close/>
                    <a:moveTo>
                      <a:pt x="0" y="0"/>
                    </a:moveTo>
                    <a:lnTo>
                      <a:pt x="34" y="0"/>
                    </a:lnTo>
                    <a:lnTo>
                      <a:pt x="34" y="14"/>
                    </a:lnTo>
                    <a:lnTo>
                      <a:pt x="0"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0" name="Freeform 1266">
                <a:extLst>
                  <a:ext uri="{FF2B5EF4-FFF2-40B4-BE49-F238E27FC236}">
                    <a16:creationId xmlns:a16="http://schemas.microsoft.com/office/drawing/2014/main" id="{A5B62154-67E8-914E-AFAB-DAE43C00AEBC}"/>
                  </a:ext>
                </a:extLst>
              </p:cNvPr>
              <p:cNvSpPr>
                <a:spLocks noEditPoints="1"/>
              </p:cNvSpPr>
              <p:nvPr/>
            </p:nvSpPr>
            <p:spPr bwMode="auto">
              <a:xfrm>
                <a:off x="1015" y="3441"/>
                <a:ext cx="34" cy="14"/>
              </a:xfrm>
              <a:custGeom>
                <a:avLst/>
                <a:gdLst>
                  <a:gd name="T0" fmla="*/ 0 w 34"/>
                  <a:gd name="T1" fmla="*/ 0 h 14"/>
                  <a:gd name="T2" fmla="*/ 34 w 34"/>
                  <a:gd name="T3" fmla="*/ 0 h 14"/>
                  <a:gd name="T4" fmla="*/ 34 w 34"/>
                  <a:gd name="T5" fmla="*/ 14 h 14"/>
                  <a:gd name="T6" fmla="*/ 0 w 34"/>
                  <a:gd name="T7" fmla="*/ 14 h 14"/>
                  <a:gd name="T8" fmla="*/ 0 w 34"/>
                  <a:gd name="T9" fmla="*/ 0 h 14"/>
                  <a:gd name="T10" fmla="*/ 0 w 34"/>
                  <a:gd name="T11" fmla="*/ 0 h 14"/>
                  <a:gd name="T12" fmla="*/ 32 w 34"/>
                  <a:gd name="T13" fmla="*/ 0 h 14"/>
                  <a:gd name="T14" fmla="*/ 32 w 34"/>
                  <a:gd name="T15" fmla="*/ 14 h 14"/>
                  <a:gd name="T16" fmla="*/ 0 w 34"/>
                  <a:gd name="T17" fmla="*/ 14 h 14"/>
                  <a:gd name="T18" fmla="*/ 0 w 3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4">
                    <a:moveTo>
                      <a:pt x="0" y="0"/>
                    </a:moveTo>
                    <a:lnTo>
                      <a:pt x="34" y="0"/>
                    </a:lnTo>
                    <a:lnTo>
                      <a:pt x="34" y="14"/>
                    </a:lnTo>
                    <a:lnTo>
                      <a:pt x="0" y="14"/>
                    </a:lnTo>
                    <a:lnTo>
                      <a:pt x="0" y="0"/>
                    </a:lnTo>
                    <a:close/>
                    <a:moveTo>
                      <a:pt x="0" y="0"/>
                    </a:moveTo>
                    <a:lnTo>
                      <a:pt x="32" y="0"/>
                    </a:lnTo>
                    <a:lnTo>
                      <a:pt x="32" y="14"/>
                    </a:lnTo>
                    <a:lnTo>
                      <a:pt x="0"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1" name="Freeform 1267">
                <a:extLst>
                  <a:ext uri="{FF2B5EF4-FFF2-40B4-BE49-F238E27FC236}">
                    <a16:creationId xmlns:a16="http://schemas.microsoft.com/office/drawing/2014/main" id="{58EEAD10-766D-834D-9070-60F3F325E287}"/>
                  </a:ext>
                </a:extLst>
              </p:cNvPr>
              <p:cNvSpPr>
                <a:spLocks noEditPoints="1"/>
              </p:cNvSpPr>
              <p:nvPr/>
            </p:nvSpPr>
            <p:spPr bwMode="auto">
              <a:xfrm>
                <a:off x="1015" y="3441"/>
                <a:ext cx="32" cy="14"/>
              </a:xfrm>
              <a:custGeom>
                <a:avLst/>
                <a:gdLst>
                  <a:gd name="T0" fmla="*/ 0 w 32"/>
                  <a:gd name="T1" fmla="*/ 0 h 14"/>
                  <a:gd name="T2" fmla="*/ 32 w 32"/>
                  <a:gd name="T3" fmla="*/ 0 h 14"/>
                  <a:gd name="T4" fmla="*/ 32 w 32"/>
                  <a:gd name="T5" fmla="*/ 14 h 14"/>
                  <a:gd name="T6" fmla="*/ 0 w 32"/>
                  <a:gd name="T7" fmla="*/ 14 h 14"/>
                  <a:gd name="T8" fmla="*/ 0 w 32"/>
                  <a:gd name="T9" fmla="*/ 0 h 14"/>
                  <a:gd name="T10" fmla="*/ 0 w 32"/>
                  <a:gd name="T11" fmla="*/ 0 h 14"/>
                  <a:gd name="T12" fmla="*/ 30 w 32"/>
                  <a:gd name="T13" fmla="*/ 0 h 14"/>
                  <a:gd name="T14" fmla="*/ 30 w 32"/>
                  <a:gd name="T15" fmla="*/ 13 h 14"/>
                  <a:gd name="T16" fmla="*/ 0 w 32"/>
                  <a:gd name="T17" fmla="*/ 13 h 14"/>
                  <a:gd name="T18" fmla="*/ 0 w 3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0" y="0"/>
                    </a:moveTo>
                    <a:lnTo>
                      <a:pt x="32" y="0"/>
                    </a:lnTo>
                    <a:lnTo>
                      <a:pt x="32" y="14"/>
                    </a:lnTo>
                    <a:lnTo>
                      <a:pt x="0" y="14"/>
                    </a:lnTo>
                    <a:lnTo>
                      <a:pt x="0" y="0"/>
                    </a:lnTo>
                    <a:close/>
                    <a:moveTo>
                      <a:pt x="0" y="0"/>
                    </a:moveTo>
                    <a:lnTo>
                      <a:pt x="30" y="0"/>
                    </a:lnTo>
                    <a:lnTo>
                      <a:pt x="30" y="13"/>
                    </a:lnTo>
                    <a:lnTo>
                      <a:pt x="0" y="1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2" name="Freeform 1268">
                <a:extLst>
                  <a:ext uri="{FF2B5EF4-FFF2-40B4-BE49-F238E27FC236}">
                    <a16:creationId xmlns:a16="http://schemas.microsoft.com/office/drawing/2014/main" id="{C58BF0A9-690D-ED46-BCA0-311A538CC89F}"/>
                  </a:ext>
                </a:extLst>
              </p:cNvPr>
              <p:cNvSpPr>
                <a:spLocks noEditPoints="1"/>
              </p:cNvSpPr>
              <p:nvPr/>
            </p:nvSpPr>
            <p:spPr bwMode="auto">
              <a:xfrm>
                <a:off x="1015" y="3441"/>
                <a:ext cx="30" cy="13"/>
              </a:xfrm>
              <a:custGeom>
                <a:avLst/>
                <a:gdLst>
                  <a:gd name="T0" fmla="*/ 0 w 30"/>
                  <a:gd name="T1" fmla="*/ 0 h 13"/>
                  <a:gd name="T2" fmla="*/ 30 w 30"/>
                  <a:gd name="T3" fmla="*/ 0 h 13"/>
                  <a:gd name="T4" fmla="*/ 30 w 30"/>
                  <a:gd name="T5" fmla="*/ 13 h 13"/>
                  <a:gd name="T6" fmla="*/ 0 w 30"/>
                  <a:gd name="T7" fmla="*/ 13 h 13"/>
                  <a:gd name="T8" fmla="*/ 0 w 30"/>
                  <a:gd name="T9" fmla="*/ 0 h 13"/>
                  <a:gd name="T10" fmla="*/ 0 w 30"/>
                  <a:gd name="T11" fmla="*/ 0 h 13"/>
                  <a:gd name="T12" fmla="*/ 28 w 30"/>
                  <a:gd name="T13" fmla="*/ 0 h 13"/>
                  <a:gd name="T14" fmla="*/ 28 w 30"/>
                  <a:gd name="T15" fmla="*/ 12 h 13"/>
                  <a:gd name="T16" fmla="*/ 0 w 30"/>
                  <a:gd name="T17" fmla="*/ 12 h 13"/>
                  <a:gd name="T18" fmla="*/ 0 w 30"/>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
                    <a:moveTo>
                      <a:pt x="0" y="0"/>
                    </a:moveTo>
                    <a:lnTo>
                      <a:pt x="30" y="0"/>
                    </a:lnTo>
                    <a:lnTo>
                      <a:pt x="30" y="13"/>
                    </a:lnTo>
                    <a:lnTo>
                      <a:pt x="0" y="13"/>
                    </a:lnTo>
                    <a:lnTo>
                      <a:pt x="0" y="0"/>
                    </a:lnTo>
                    <a:close/>
                    <a:moveTo>
                      <a:pt x="0" y="0"/>
                    </a:moveTo>
                    <a:lnTo>
                      <a:pt x="28" y="0"/>
                    </a:lnTo>
                    <a:lnTo>
                      <a:pt x="28"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3" name="Freeform 1269">
                <a:extLst>
                  <a:ext uri="{FF2B5EF4-FFF2-40B4-BE49-F238E27FC236}">
                    <a16:creationId xmlns:a16="http://schemas.microsoft.com/office/drawing/2014/main" id="{93902A6F-CB2B-5849-A0CC-5A0E58254FA0}"/>
                  </a:ext>
                </a:extLst>
              </p:cNvPr>
              <p:cNvSpPr>
                <a:spLocks noEditPoints="1"/>
              </p:cNvSpPr>
              <p:nvPr/>
            </p:nvSpPr>
            <p:spPr bwMode="auto">
              <a:xfrm>
                <a:off x="1015" y="3441"/>
                <a:ext cx="28" cy="12"/>
              </a:xfrm>
              <a:custGeom>
                <a:avLst/>
                <a:gdLst>
                  <a:gd name="T0" fmla="*/ 0 w 28"/>
                  <a:gd name="T1" fmla="*/ 0 h 12"/>
                  <a:gd name="T2" fmla="*/ 28 w 28"/>
                  <a:gd name="T3" fmla="*/ 0 h 12"/>
                  <a:gd name="T4" fmla="*/ 28 w 28"/>
                  <a:gd name="T5" fmla="*/ 12 h 12"/>
                  <a:gd name="T6" fmla="*/ 0 w 28"/>
                  <a:gd name="T7" fmla="*/ 12 h 12"/>
                  <a:gd name="T8" fmla="*/ 0 w 28"/>
                  <a:gd name="T9" fmla="*/ 0 h 12"/>
                  <a:gd name="T10" fmla="*/ 0 w 28"/>
                  <a:gd name="T11" fmla="*/ 0 h 12"/>
                  <a:gd name="T12" fmla="*/ 27 w 28"/>
                  <a:gd name="T13" fmla="*/ 0 h 12"/>
                  <a:gd name="T14" fmla="*/ 27 w 28"/>
                  <a:gd name="T15" fmla="*/ 12 h 12"/>
                  <a:gd name="T16" fmla="*/ 0 w 28"/>
                  <a:gd name="T17" fmla="*/ 12 h 12"/>
                  <a:gd name="T18" fmla="*/ 0 w 28"/>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0" y="0"/>
                    </a:moveTo>
                    <a:lnTo>
                      <a:pt x="28" y="0"/>
                    </a:lnTo>
                    <a:lnTo>
                      <a:pt x="28" y="12"/>
                    </a:lnTo>
                    <a:lnTo>
                      <a:pt x="0" y="12"/>
                    </a:lnTo>
                    <a:lnTo>
                      <a:pt x="0" y="0"/>
                    </a:lnTo>
                    <a:close/>
                    <a:moveTo>
                      <a:pt x="0" y="0"/>
                    </a:moveTo>
                    <a:lnTo>
                      <a:pt x="27" y="0"/>
                    </a:lnTo>
                    <a:lnTo>
                      <a:pt x="27"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4" name="Freeform 1270">
                <a:extLst>
                  <a:ext uri="{FF2B5EF4-FFF2-40B4-BE49-F238E27FC236}">
                    <a16:creationId xmlns:a16="http://schemas.microsoft.com/office/drawing/2014/main" id="{A57179FE-271C-BF47-8527-CC9534ADBB61}"/>
                  </a:ext>
                </a:extLst>
              </p:cNvPr>
              <p:cNvSpPr>
                <a:spLocks noEditPoints="1"/>
              </p:cNvSpPr>
              <p:nvPr/>
            </p:nvSpPr>
            <p:spPr bwMode="auto">
              <a:xfrm>
                <a:off x="1015" y="3441"/>
                <a:ext cx="27" cy="12"/>
              </a:xfrm>
              <a:custGeom>
                <a:avLst/>
                <a:gdLst>
                  <a:gd name="T0" fmla="*/ 0 w 27"/>
                  <a:gd name="T1" fmla="*/ 0 h 12"/>
                  <a:gd name="T2" fmla="*/ 27 w 27"/>
                  <a:gd name="T3" fmla="*/ 0 h 12"/>
                  <a:gd name="T4" fmla="*/ 27 w 27"/>
                  <a:gd name="T5" fmla="*/ 12 h 12"/>
                  <a:gd name="T6" fmla="*/ 0 w 27"/>
                  <a:gd name="T7" fmla="*/ 12 h 12"/>
                  <a:gd name="T8" fmla="*/ 0 w 27"/>
                  <a:gd name="T9" fmla="*/ 0 h 12"/>
                  <a:gd name="T10" fmla="*/ 0 w 27"/>
                  <a:gd name="T11" fmla="*/ 0 h 12"/>
                  <a:gd name="T12" fmla="*/ 25 w 27"/>
                  <a:gd name="T13" fmla="*/ 0 h 12"/>
                  <a:gd name="T14" fmla="*/ 25 w 27"/>
                  <a:gd name="T15" fmla="*/ 11 h 12"/>
                  <a:gd name="T16" fmla="*/ 0 w 27"/>
                  <a:gd name="T17" fmla="*/ 11 h 12"/>
                  <a:gd name="T18" fmla="*/ 0 w 2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2">
                    <a:moveTo>
                      <a:pt x="0" y="0"/>
                    </a:moveTo>
                    <a:lnTo>
                      <a:pt x="27" y="0"/>
                    </a:lnTo>
                    <a:lnTo>
                      <a:pt x="27" y="12"/>
                    </a:lnTo>
                    <a:lnTo>
                      <a:pt x="0" y="12"/>
                    </a:lnTo>
                    <a:lnTo>
                      <a:pt x="0" y="0"/>
                    </a:lnTo>
                    <a:close/>
                    <a:moveTo>
                      <a:pt x="0" y="0"/>
                    </a:moveTo>
                    <a:lnTo>
                      <a:pt x="25" y="0"/>
                    </a:lnTo>
                    <a:lnTo>
                      <a:pt x="25"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5" name="Freeform 1271">
                <a:extLst>
                  <a:ext uri="{FF2B5EF4-FFF2-40B4-BE49-F238E27FC236}">
                    <a16:creationId xmlns:a16="http://schemas.microsoft.com/office/drawing/2014/main" id="{3C7EC8E6-C72A-CE4C-A234-9E405C115CE4}"/>
                  </a:ext>
                </a:extLst>
              </p:cNvPr>
              <p:cNvSpPr>
                <a:spLocks noEditPoints="1"/>
              </p:cNvSpPr>
              <p:nvPr/>
            </p:nvSpPr>
            <p:spPr bwMode="auto">
              <a:xfrm>
                <a:off x="1015" y="3441"/>
                <a:ext cx="25" cy="11"/>
              </a:xfrm>
              <a:custGeom>
                <a:avLst/>
                <a:gdLst>
                  <a:gd name="T0" fmla="*/ 0 w 25"/>
                  <a:gd name="T1" fmla="*/ 0 h 11"/>
                  <a:gd name="T2" fmla="*/ 25 w 25"/>
                  <a:gd name="T3" fmla="*/ 0 h 11"/>
                  <a:gd name="T4" fmla="*/ 25 w 25"/>
                  <a:gd name="T5" fmla="*/ 11 h 11"/>
                  <a:gd name="T6" fmla="*/ 0 w 25"/>
                  <a:gd name="T7" fmla="*/ 11 h 11"/>
                  <a:gd name="T8" fmla="*/ 0 w 25"/>
                  <a:gd name="T9" fmla="*/ 0 h 11"/>
                  <a:gd name="T10" fmla="*/ 0 w 25"/>
                  <a:gd name="T11" fmla="*/ 0 h 11"/>
                  <a:gd name="T12" fmla="*/ 23 w 25"/>
                  <a:gd name="T13" fmla="*/ 0 h 11"/>
                  <a:gd name="T14" fmla="*/ 23 w 25"/>
                  <a:gd name="T15" fmla="*/ 10 h 11"/>
                  <a:gd name="T16" fmla="*/ 0 w 25"/>
                  <a:gd name="T17" fmla="*/ 10 h 11"/>
                  <a:gd name="T18" fmla="*/ 0 w 2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1">
                    <a:moveTo>
                      <a:pt x="0" y="0"/>
                    </a:moveTo>
                    <a:lnTo>
                      <a:pt x="25" y="0"/>
                    </a:lnTo>
                    <a:lnTo>
                      <a:pt x="25" y="11"/>
                    </a:lnTo>
                    <a:lnTo>
                      <a:pt x="0" y="11"/>
                    </a:lnTo>
                    <a:lnTo>
                      <a:pt x="0" y="0"/>
                    </a:lnTo>
                    <a:close/>
                    <a:moveTo>
                      <a:pt x="0" y="0"/>
                    </a:moveTo>
                    <a:lnTo>
                      <a:pt x="23" y="0"/>
                    </a:lnTo>
                    <a:lnTo>
                      <a:pt x="23" y="10"/>
                    </a:lnTo>
                    <a:lnTo>
                      <a:pt x="0"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6" name="Freeform 1272">
                <a:extLst>
                  <a:ext uri="{FF2B5EF4-FFF2-40B4-BE49-F238E27FC236}">
                    <a16:creationId xmlns:a16="http://schemas.microsoft.com/office/drawing/2014/main" id="{54B1360D-7157-A140-8B1E-DF1E0F2E6A1D}"/>
                  </a:ext>
                </a:extLst>
              </p:cNvPr>
              <p:cNvSpPr>
                <a:spLocks noEditPoints="1"/>
              </p:cNvSpPr>
              <p:nvPr/>
            </p:nvSpPr>
            <p:spPr bwMode="auto">
              <a:xfrm>
                <a:off x="1015" y="3441"/>
                <a:ext cx="23" cy="10"/>
              </a:xfrm>
              <a:custGeom>
                <a:avLst/>
                <a:gdLst>
                  <a:gd name="T0" fmla="*/ 0 w 23"/>
                  <a:gd name="T1" fmla="*/ 0 h 10"/>
                  <a:gd name="T2" fmla="*/ 23 w 23"/>
                  <a:gd name="T3" fmla="*/ 0 h 10"/>
                  <a:gd name="T4" fmla="*/ 23 w 23"/>
                  <a:gd name="T5" fmla="*/ 10 h 10"/>
                  <a:gd name="T6" fmla="*/ 0 w 23"/>
                  <a:gd name="T7" fmla="*/ 10 h 10"/>
                  <a:gd name="T8" fmla="*/ 0 w 23"/>
                  <a:gd name="T9" fmla="*/ 0 h 10"/>
                  <a:gd name="T10" fmla="*/ 0 w 23"/>
                  <a:gd name="T11" fmla="*/ 0 h 10"/>
                  <a:gd name="T12" fmla="*/ 21 w 23"/>
                  <a:gd name="T13" fmla="*/ 0 h 10"/>
                  <a:gd name="T14" fmla="*/ 21 w 23"/>
                  <a:gd name="T15" fmla="*/ 9 h 10"/>
                  <a:gd name="T16" fmla="*/ 0 w 23"/>
                  <a:gd name="T17" fmla="*/ 9 h 10"/>
                  <a:gd name="T18" fmla="*/ 0 w 2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0">
                    <a:moveTo>
                      <a:pt x="0" y="0"/>
                    </a:moveTo>
                    <a:lnTo>
                      <a:pt x="23" y="0"/>
                    </a:lnTo>
                    <a:lnTo>
                      <a:pt x="23" y="10"/>
                    </a:lnTo>
                    <a:lnTo>
                      <a:pt x="0" y="10"/>
                    </a:lnTo>
                    <a:lnTo>
                      <a:pt x="0" y="0"/>
                    </a:lnTo>
                    <a:close/>
                    <a:moveTo>
                      <a:pt x="0" y="0"/>
                    </a:moveTo>
                    <a:lnTo>
                      <a:pt x="21" y="0"/>
                    </a:lnTo>
                    <a:lnTo>
                      <a:pt x="21"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7" name="Freeform 1273">
                <a:extLst>
                  <a:ext uri="{FF2B5EF4-FFF2-40B4-BE49-F238E27FC236}">
                    <a16:creationId xmlns:a16="http://schemas.microsoft.com/office/drawing/2014/main" id="{ED2987FF-D63A-BB4A-98B6-89537100A51C}"/>
                  </a:ext>
                </a:extLst>
              </p:cNvPr>
              <p:cNvSpPr>
                <a:spLocks noEditPoints="1"/>
              </p:cNvSpPr>
              <p:nvPr/>
            </p:nvSpPr>
            <p:spPr bwMode="auto">
              <a:xfrm>
                <a:off x="1015" y="3441"/>
                <a:ext cx="21" cy="9"/>
              </a:xfrm>
              <a:custGeom>
                <a:avLst/>
                <a:gdLst>
                  <a:gd name="T0" fmla="*/ 0 w 21"/>
                  <a:gd name="T1" fmla="*/ 0 h 9"/>
                  <a:gd name="T2" fmla="*/ 21 w 21"/>
                  <a:gd name="T3" fmla="*/ 0 h 9"/>
                  <a:gd name="T4" fmla="*/ 21 w 21"/>
                  <a:gd name="T5" fmla="*/ 9 h 9"/>
                  <a:gd name="T6" fmla="*/ 0 w 21"/>
                  <a:gd name="T7" fmla="*/ 9 h 9"/>
                  <a:gd name="T8" fmla="*/ 0 w 21"/>
                  <a:gd name="T9" fmla="*/ 0 h 9"/>
                  <a:gd name="T10" fmla="*/ 0 w 21"/>
                  <a:gd name="T11" fmla="*/ 0 h 9"/>
                  <a:gd name="T12" fmla="*/ 19 w 21"/>
                  <a:gd name="T13" fmla="*/ 0 h 9"/>
                  <a:gd name="T14" fmla="*/ 19 w 21"/>
                  <a:gd name="T15" fmla="*/ 9 h 9"/>
                  <a:gd name="T16" fmla="*/ 0 w 21"/>
                  <a:gd name="T17" fmla="*/ 9 h 9"/>
                  <a:gd name="T18" fmla="*/ 0 w 21"/>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9">
                    <a:moveTo>
                      <a:pt x="0" y="0"/>
                    </a:moveTo>
                    <a:lnTo>
                      <a:pt x="21" y="0"/>
                    </a:lnTo>
                    <a:lnTo>
                      <a:pt x="21" y="9"/>
                    </a:lnTo>
                    <a:lnTo>
                      <a:pt x="0" y="9"/>
                    </a:lnTo>
                    <a:lnTo>
                      <a:pt x="0" y="0"/>
                    </a:lnTo>
                    <a:close/>
                    <a:moveTo>
                      <a:pt x="0" y="0"/>
                    </a:moveTo>
                    <a:lnTo>
                      <a:pt x="19" y="0"/>
                    </a:lnTo>
                    <a:lnTo>
                      <a:pt x="19"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8" name="Freeform 1274">
                <a:extLst>
                  <a:ext uri="{FF2B5EF4-FFF2-40B4-BE49-F238E27FC236}">
                    <a16:creationId xmlns:a16="http://schemas.microsoft.com/office/drawing/2014/main" id="{1FD43827-4A6A-A044-9ECF-E5E0A6ECC288}"/>
                  </a:ext>
                </a:extLst>
              </p:cNvPr>
              <p:cNvSpPr>
                <a:spLocks noEditPoints="1"/>
              </p:cNvSpPr>
              <p:nvPr/>
            </p:nvSpPr>
            <p:spPr bwMode="auto">
              <a:xfrm>
                <a:off x="1015" y="3441"/>
                <a:ext cx="19" cy="9"/>
              </a:xfrm>
              <a:custGeom>
                <a:avLst/>
                <a:gdLst>
                  <a:gd name="T0" fmla="*/ 0 w 19"/>
                  <a:gd name="T1" fmla="*/ 0 h 9"/>
                  <a:gd name="T2" fmla="*/ 19 w 19"/>
                  <a:gd name="T3" fmla="*/ 0 h 9"/>
                  <a:gd name="T4" fmla="*/ 19 w 19"/>
                  <a:gd name="T5" fmla="*/ 9 h 9"/>
                  <a:gd name="T6" fmla="*/ 0 w 19"/>
                  <a:gd name="T7" fmla="*/ 9 h 9"/>
                  <a:gd name="T8" fmla="*/ 0 w 19"/>
                  <a:gd name="T9" fmla="*/ 0 h 9"/>
                  <a:gd name="T10" fmla="*/ 0 w 19"/>
                  <a:gd name="T11" fmla="*/ 0 h 9"/>
                  <a:gd name="T12" fmla="*/ 18 w 19"/>
                  <a:gd name="T13" fmla="*/ 0 h 9"/>
                  <a:gd name="T14" fmla="*/ 18 w 19"/>
                  <a:gd name="T15" fmla="*/ 8 h 9"/>
                  <a:gd name="T16" fmla="*/ 0 w 19"/>
                  <a:gd name="T17" fmla="*/ 8 h 9"/>
                  <a:gd name="T18" fmla="*/ 0 w 1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9">
                    <a:moveTo>
                      <a:pt x="0" y="0"/>
                    </a:moveTo>
                    <a:lnTo>
                      <a:pt x="19" y="0"/>
                    </a:lnTo>
                    <a:lnTo>
                      <a:pt x="19" y="9"/>
                    </a:lnTo>
                    <a:lnTo>
                      <a:pt x="0" y="9"/>
                    </a:lnTo>
                    <a:lnTo>
                      <a:pt x="0" y="0"/>
                    </a:lnTo>
                    <a:close/>
                    <a:moveTo>
                      <a:pt x="0" y="0"/>
                    </a:moveTo>
                    <a:lnTo>
                      <a:pt x="18" y="0"/>
                    </a:lnTo>
                    <a:lnTo>
                      <a:pt x="18"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9" name="Freeform 1275">
                <a:extLst>
                  <a:ext uri="{FF2B5EF4-FFF2-40B4-BE49-F238E27FC236}">
                    <a16:creationId xmlns:a16="http://schemas.microsoft.com/office/drawing/2014/main" id="{F012B50C-E3D0-2D4E-B825-11E16237FE34}"/>
                  </a:ext>
                </a:extLst>
              </p:cNvPr>
              <p:cNvSpPr>
                <a:spLocks noEditPoints="1"/>
              </p:cNvSpPr>
              <p:nvPr/>
            </p:nvSpPr>
            <p:spPr bwMode="auto">
              <a:xfrm>
                <a:off x="1015" y="3441"/>
                <a:ext cx="18" cy="8"/>
              </a:xfrm>
              <a:custGeom>
                <a:avLst/>
                <a:gdLst>
                  <a:gd name="T0" fmla="*/ 0 w 18"/>
                  <a:gd name="T1" fmla="*/ 0 h 8"/>
                  <a:gd name="T2" fmla="*/ 18 w 18"/>
                  <a:gd name="T3" fmla="*/ 0 h 8"/>
                  <a:gd name="T4" fmla="*/ 18 w 18"/>
                  <a:gd name="T5" fmla="*/ 8 h 8"/>
                  <a:gd name="T6" fmla="*/ 0 w 18"/>
                  <a:gd name="T7" fmla="*/ 8 h 8"/>
                  <a:gd name="T8" fmla="*/ 0 w 18"/>
                  <a:gd name="T9" fmla="*/ 0 h 8"/>
                  <a:gd name="T10" fmla="*/ 0 w 18"/>
                  <a:gd name="T11" fmla="*/ 0 h 8"/>
                  <a:gd name="T12" fmla="*/ 16 w 18"/>
                  <a:gd name="T13" fmla="*/ 0 h 8"/>
                  <a:gd name="T14" fmla="*/ 16 w 18"/>
                  <a:gd name="T15" fmla="*/ 7 h 8"/>
                  <a:gd name="T16" fmla="*/ 0 w 18"/>
                  <a:gd name="T17" fmla="*/ 7 h 8"/>
                  <a:gd name="T18" fmla="*/ 0 w 18"/>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8">
                    <a:moveTo>
                      <a:pt x="0" y="0"/>
                    </a:moveTo>
                    <a:lnTo>
                      <a:pt x="18" y="0"/>
                    </a:lnTo>
                    <a:lnTo>
                      <a:pt x="18" y="8"/>
                    </a:lnTo>
                    <a:lnTo>
                      <a:pt x="0" y="8"/>
                    </a:lnTo>
                    <a:lnTo>
                      <a:pt x="0" y="0"/>
                    </a:lnTo>
                    <a:close/>
                    <a:moveTo>
                      <a:pt x="0" y="0"/>
                    </a:moveTo>
                    <a:lnTo>
                      <a:pt x="16" y="0"/>
                    </a:lnTo>
                    <a:lnTo>
                      <a:pt x="16" y="7"/>
                    </a:lnTo>
                    <a:lnTo>
                      <a:pt x="0" y="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0" name="Freeform 1276">
                <a:extLst>
                  <a:ext uri="{FF2B5EF4-FFF2-40B4-BE49-F238E27FC236}">
                    <a16:creationId xmlns:a16="http://schemas.microsoft.com/office/drawing/2014/main" id="{A08E62B0-2808-0A48-BD56-EF57EB9AC87A}"/>
                  </a:ext>
                </a:extLst>
              </p:cNvPr>
              <p:cNvSpPr>
                <a:spLocks noEditPoints="1"/>
              </p:cNvSpPr>
              <p:nvPr/>
            </p:nvSpPr>
            <p:spPr bwMode="auto">
              <a:xfrm>
                <a:off x="1015" y="3441"/>
                <a:ext cx="16" cy="7"/>
              </a:xfrm>
              <a:custGeom>
                <a:avLst/>
                <a:gdLst>
                  <a:gd name="T0" fmla="*/ 0 w 16"/>
                  <a:gd name="T1" fmla="*/ 0 h 7"/>
                  <a:gd name="T2" fmla="*/ 16 w 16"/>
                  <a:gd name="T3" fmla="*/ 0 h 7"/>
                  <a:gd name="T4" fmla="*/ 16 w 16"/>
                  <a:gd name="T5" fmla="*/ 7 h 7"/>
                  <a:gd name="T6" fmla="*/ 0 w 16"/>
                  <a:gd name="T7" fmla="*/ 7 h 7"/>
                  <a:gd name="T8" fmla="*/ 0 w 16"/>
                  <a:gd name="T9" fmla="*/ 0 h 7"/>
                  <a:gd name="T10" fmla="*/ 0 w 16"/>
                  <a:gd name="T11" fmla="*/ 0 h 7"/>
                  <a:gd name="T12" fmla="*/ 14 w 16"/>
                  <a:gd name="T13" fmla="*/ 0 h 7"/>
                  <a:gd name="T14" fmla="*/ 14 w 16"/>
                  <a:gd name="T15" fmla="*/ 6 h 7"/>
                  <a:gd name="T16" fmla="*/ 0 w 16"/>
                  <a:gd name="T17" fmla="*/ 6 h 7"/>
                  <a:gd name="T18" fmla="*/ 0 w 16"/>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0" y="0"/>
                    </a:moveTo>
                    <a:lnTo>
                      <a:pt x="16" y="0"/>
                    </a:lnTo>
                    <a:lnTo>
                      <a:pt x="16" y="7"/>
                    </a:lnTo>
                    <a:lnTo>
                      <a:pt x="0" y="7"/>
                    </a:lnTo>
                    <a:lnTo>
                      <a:pt x="0" y="0"/>
                    </a:lnTo>
                    <a:close/>
                    <a:moveTo>
                      <a:pt x="0" y="0"/>
                    </a:moveTo>
                    <a:lnTo>
                      <a:pt x="14" y="0"/>
                    </a:lnTo>
                    <a:lnTo>
                      <a:pt x="14"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1" name="Freeform 1277">
                <a:extLst>
                  <a:ext uri="{FF2B5EF4-FFF2-40B4-BE49-F238E27FC236}">
                    <a16:creationId xmlns:a16="http://schemas.microsoft.com/office/drawing/2014/main" id="{6140C387-965E-A244-9381-1B86F2074F17}"/>
                  </a:ext>
                </a:extLst>
              </p:cNvPr>
              <p:cNvSpPr>
                <a:spLocks noEditPoints="1"/>
              </p:cNvSpPr>
              <p:nvPr/>
            </p:nvSpPr>
            <p:spPr bwMode="auto">
              <a:xfrm>
                <a:off x="1015" y="3441"/>
                <a:ext cx="14" cy="6"/>
              </a:xfrm>
              <a:custGeom>
                <a:avLst/>
                <a:gdLst>
                  <a:gd name="T0" fmla="*/ 0 w 14"/>
                  <a:gd name="T1" fmla="*/ 0 h 6"/>
                  <a:gd name="T2" fmla="*/ 14 w 14"/>
                  <a:gd name="T3" fmla="*/ 0 h 6"/>
                  <a:gd name="T4" fmla="*/ 14 w 14"/>
                  <a:gd name="T5" fmla="*/ 6 h 6"/>
                  <a:gd name="T6" fmla="*/ 0 w 14"/>
                  <a:gd name="T7" fmla="*/ 6 h 6"/>
                  <a:gd name="T8" fmla="*/ 0 w 14"/>
                  <a:gd name="T9" fmla="*/ 0 h 6"/>
                  <a:gd name="T10" fmla="*/ 0 w 14"/>
                  <a:gd name="T11" fmla="*/ 0 h 6"/>
                  <a:gd name="T12" fmla="*/ 12 w 14"/>
                  <a:gd name="T13" fmla="*/ 0 h 6"/>
                  <a:gd name="T14" fmla="*/ 12 w 14"/>
                  <a:gd name="T15" fmla="*/ 5 h 6"/>
                  <a:gd name="T16" fmla="*/ 0 w 14"/>
                  <a:gd name="T17" fmla="*/ 5 h 6"/>
                  <a:gd name="T18" fmla="*/ 0 w 1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0" y="0"/>
                    </a:moveTo>
                    <a:lnTo>
                      <a:pt x="14" y="0"/>
                    </a:lnTo>
                    <a:lnTo>
                      <a:pt x="14" y="6"/>
                    </a:lnTo>
                    <a:lnTo>
                      <a:pt x="0" y="6"/>
                    </a:lnTo>
                    <a:lnTo>
                      <a:pt x="0" y="0"/>
                    </a:lnTo>
                    <a:close/>
                    <a:moveTo>
                      <a:pt x="0" y="0"/>
                    </a:moveTo>
                    <a:lnTo>
                      <a:pt x="12" y="0"/>
                    </a:lnTo>
                    <a:lnTo>
                      <a:pt x="12"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2" name="Freeform 1278">
                <a:extLst>
                  <a:ext uri="{FF2B5EF4-FFF2-40B4-BE49-F238E27FC236}">
                    <a16:creationId xmlns:a16="http://schemas.microsoft.com/office/drawing/2014/main" id="{C1990831-481D-424D-A989-421B5D34A44D}"/>
                  </a:ext>
                </a:extLst>
              </p:cNvPr>
              <p:cNvSpPr>
                <a:spLocks noEditPoints="1"/>
              </p:cNvSpPr>
              <p:nvPr/>
            </p:nvSpPr>
            <p:spPr bwMode="auto">
              <a:xfrm>
                <a:off x="1015" y="3441"/>
                <a:ext cx="12" cy="5"/>
              </a:xfrm>
              <a:custGeom>
                <a:avLst/>
                <a:gdLst>
                  <a:gd name="T0" fmla="*/ 0 w 12"/>
                  <a:gd name="T1" fmla="*/ 0 h 5"/>
                  <a:gd name="T2" fmla="*/ 12 w 12"/>
                  <a:gd name="T3" fmla="*/ 0 h 5"/>
                  <a:gd name="T4" fmla="*/ 12 w 12"/>
                  <a:gd name="T5" fmla="*/ 5 h 5"/>
                  <a:gd name="T6" fmla="*/ 0 w 12"/>
                  <a:gd name="T7" fmla="*/ 5 h 5"/>
                  <a:gd name="T8" fmla="*/ 0 w 12"/>
                  <a:gd name="T9" fmla="*/ 0 h 5"/>
                  <a:gd name="T10" fmla="*/ 0 w 12"/>
                  <a:gd name="T11" fmla="*/ 0 h 5"/>
                  <a:gd name="T12" fmla="*/ 11 w 12"/>
                  <a:gd name="T13" fmla="*/ 0 h 5"/>
                  <a:gd name="T14" fmla="*/ 11 w 12"/>
                  <a:gd name="T15" fmla="*/ 5 h 5"/>
                  <a:gd name="T16" fmla="*/ 0 w 12"/>
                  <a:gd name="T17" fmla="*/ 5 h 5"/>
                  <a:gd name="T18" fmla="*/ 0 w 1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
                    <a:moveTo>
                      <a:pt x="0" y="0"/>
                    </a:moveTo>
                    <a:lnTo>
                      <a:pt x="12" y="0"/>
                    </a:lnTo>
                    <a:lnTo>
                      <a:pt x="12" y="5"/>
                    </a:lnTo>
                    <a:lnTo>
                      <a:pt x="0" y="5"/>
                    </a:lnTo>
                    <a:lnTo>
                      <a:pt x="0" y="0"/>
                    </a:lnTo>
                    <a:close/>
                    <a:moveTo>
                      <a:pt x="0" y="0"/>
                    </a:moveTo>
                    <a:lnTo>
                      <a:pt x="11" y="0"/>
                    </a:lnTo>
                    <a:lnTo>
                      <a:pt x="11"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3" name="Freeform 1279">
                <a:extLst>
                  <a:ext uri="{FF2B5EF4-FFF2-40B4-BE49-F238E27FC236}">
                    <a16:creationId xmlns:a16="http://schemas.microsoft.com/office/drawing/2014/main" id="{5CE9E7E0-F7DD-B545-B361-9889CD65BEBA}"/>
                  </a:ext>
                </a:extLst>
              </p:cNvPr>
              <p:cNvSpPr>
                <a:spLocks noEditPoints="1"/>
              </p:cNvSpPr>
              <p:nvPr/>
            </p:nvSpPr>
            <p:spPr bwMode="auto">
              <a:xfrm>
                <a:off x="1015" y="3441"/>
                <a:ext cx="11" cy="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9 w 11"/>
                  <a:gd name="T13" fmla="*/ 0 h 5"/>
                  <a:gd name="T14" fmla="*/ 9 w 11"/>
                  <a:gd name="T15" fmla="*/ 4 h 5"/>
                  <a:gd name="T16" fmla="*/ 0 w 11"/>
                  <a:gd name="T17" fmla="*/ 4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9" y="0"/>
                    </a:lnTo>
                    <a:lnTo>
                      <a:pt x="9" y="4"/>
                    </a:ln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4" name="Freeform 1280">
                <a:extLst>
                  <a:ext uri="{FF2B5EF4-FFF2-40B4-BE49-F238E27FC236}">
                    <a16:creationId xmlns:a16="http://schemas.microsoft.com/office/drawing/2014/main" id="{C681F18F-FF34-9442-9AA3-42C00FA99A6E}"/>
                  </a:ext>
                </a:extLst>
              </p:cNvPr>
              <p:cNvSpPr>
                <a:spLocks noEditPoints="1"/>
              </p:cNvSpPr>
              <p:nvPr/>
            </p:nvSpPr>
            <p:spPr bwMode="auto">
              <a:xfrm>
                <a:off x="1015" y="3441"/>
                <a:ext cx="9" cy="4"/>
              </a:xfrm>
              <a:custGeom>
                <a:avLst/>
                <a:gdLst>
                  <a:gd name="T0" fmla="*/ 0 w 9"/>
                  <a:gd name="T1" fmla="*/ 0 h 4"/>
                  <a:gd name="T2" fmla="*/ 9 w 9"/>
                  <a:gd name="T3" fmla="*/ 0 h 4"/>
                  <a:gd name="T4" fmla="*/ 9 w 9"/>
                  <a:gd name="T5" fmla="*/ 4 h 4"/>
                  <a:gd name="T6" fmla="*/ 0 w 9"/>
                  <a:gd name="T7" fmla="*/ 4 h 4"/>
                  <a:gd name="T8" fmla="*/ 0 w 9"/>
                  <a:gd name="T9" fmla="*/ 0 h 4"/>
                  <a:gd name="T10" fmla="*/ 0 w 9"/>
                  <a:gd name="T11" fmla="*/ 0 h 4"/>
                  <a:gd name="T12" fmla="*/ 7 w 9"/>
                  <a:gd name="T13" fmla="*/ 0 h 4"/>
                  <a:gd name="T14" fmla="*/ 7 w 9"/>
                  <a:gd name="T15" fmla="*/ 3 h 4"/>
                  <a:gd name="T16" fmla="*/ 0 w 9"/>
                  <a:gd name="T17" fmla="*/ 3 h 4"/>
                  <a:gd name="T18" fmla="*/ 0 w 9"/>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0" y="0"/>
                    </a:moveTo>
                    <a:lnTo>
                      <a:pt x="9" y="0"/>
                    </a:lnTo>
                    <a:lnTo>
                      <a:pt x="9" y="4"/>
                    </a:lnTo>
                    <a:lnTo>
                      <a:pt x="0" y="4"/>
                    </a:lnTo>
                    <a:lnTo>
                      <a:pt x="0" y="0"/>
                    </a:lnTo>
                    <a:close/>
                    <a:moveTo>
                      <a:pt x="0" y="0"/>
                    </a:moveTo>
                    <a:lnTo>
                      <a:pt x="7" y="0"/>
                    </a:lnTo>
                    <a:lnTo>
                      <a:pt x="7"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5" name="Freeform 1281">
                <a:extLst>
                  <a:ext uri="{FF2B5EF4-FFF2-40B4-BE49-F238E27FC236}">
                    <a16:creationId xmlns:a16="http://schemas.microsoft.com/office/drawing/2014/main" id="{7DE23FE5-B241-414B-8699-BDCFC7DCCEBE}"/>
                  </a:ext>
                </a:extLst>
              </p:cNvPr>
              <p:cNvSpPr>
                <a:spLocks noEditPoints="1"/>
              </p:cNvSpPr>
              <p:nvPr/>
            </p:nvSpPr>
            <p:spPr bwMode="auto">
              <a:xfrm>
                <a:off x="1015" y="3441"/>
                <a:ext cx="7" cy="3"/>
              </a:xfrm>
              <a:custGeom>
                <a:avLst/>
                <a:gdLst>
                  <a:gd name="T0" fmla="*/ 0 w 7"/>
                  <a:gd name="T1" fmla="*/ 0 h 3"/>
                  <a:gd name="T2" fmla="*/ 7 w 7"/>
                  <a:gd name="T3" fmla="*/ 0 h 3"/>
                  <a:gd name="T4" fmla="*/ 7 w 7"/>
                  <a:gd name="T5" fmla="*/ 3 h 3"/>
                  <a:gd name="T6" fmla="*/ 0 w 7"/>
                  <a:gd name="T7" fmla="*/ 3 h 3"/>
                  <a:gd name="T8" fmla="*/ 0 w 7"/>
                  <a:gd name="T9" fmla="*/ 0 h 3"/>
                  <a:gd name="T10" fmla="*/ 0 w 7"/>
                  <a:gd name="T11" fmla="*/ 0 h 3"/>
                  <a:gd name="T12" fmla="*/ 5 w 7"/>
                  <a:gd name="T13" fmla="*/ 0 h 3"/>
                  <a:gd name="T14" fmla="*/ 5 w 7"/>
                  <a:gd name="T15" fmla="*/ 3 h 3"/>
                  <a:gd name="T16" fmla="*/ 0 w 7"/>
                  <a:gd name="T17" fmla="*/ 3 h 3"/>
                  <a:gd name="T18" fmla="*/ 0 w 7"/>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0" y="0"/>
                    </a:moveTo>
                    <a:lnTo>
                      <a:pt x="7" y="0"/>
                    </a:lnTo>
                    <a:lnTo>
                      <a:pt x="7" y="3"/>
                    </a:lnTo>
                    <a:lnTo>
                      <a:pt x="0" y="3"/>
                    </a:lnTo>
                    <a:lnTo>
                      <a:pt x="0" y="0"/>
                    </a:lnTo>
                    <a:close/>
                    <a:moveTo>
                      <a:pt x="0" y="0"/>
                    </a:moveTo>
                    <a:lnTo>
                      <a:pt x="5" y="0"/>
                    </a:lnTo>
                    <a:lnTo>
                      <a:pt x="5"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6" name="Freeform 1282">
                <a:extLst>
                  <a:ext uri="{FF2B5EF4-FFF2-40B4-BE49-F238E27FC236}">
                    <a16:creationId xmlns:a16="http://schemas.microsoft.com/office/drawing/2014/main" id="{1FFAD96E-4E8B-5942-9CE6-2122DC416E9C}"/>
                  </a:ext>
                </a:extLst>
              </p:cNvPr>
              <p:cNvSpPr>
                <a:spLocks noEditPoints="1"/>
              </p:cNvSpPr>
              <p:nvPr/>
            </p:nvSpPr>
            <p:spPr bwMode="auto">
              <a:xfrm>
                <a:off x="1015" y="3441"/>
                <a:ext cx="5" cy="3"/>
              </a:xfrm>
              <a:custGeom>
                <a:avLst/>
                <a:gdLst>
                  <a:gd name="T0" fmla="*/ 0 w 5"/>
                  <a:gd name="T1" fmla="*/ 0 h 3"/>
                  <a:gd name="T2" fmla="*/ 5 w 5"/>
                  <a:gd name="T3" fmla="*/ 0 h 3"/>
                  <a:gd name="T4" fmla="*/ 5 w 5"/>
                  <a:gd name="T5" fmla="*/ 3 h 3"/>
                  <a:gd name="T6" fmla="*/ 0 w 5"/>
                  <a:gd name="T7" fmla="*/ 3 h 3"/>
                  <a:gd name="T8" fmla="*/ 0 w 5"/>
                  <a:gd name="T9" fmla="*/ 0 h 3"/>
                  <a:gd name="T10" fmla="*/ 0 w 5"/>
                  <a:gd name="T11" fmla="*/ 0 h 3"/>
                  <a:gd name="T12" fmla="*/ 4 w 5"/>
                  <a:gd name="T13" fmla="*/ 0 h 3"/>
                  <a:gd name="T14" fmla="*/ 4 w 5"/>
                  <a:gd name="T15" fmla="*/ 2 h 3"/>
                  <a:gd name="T16" fmla="*/ 0 w 5"/>
                  <a:gd name="T17" fmla="*/ 2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5" y="0"/>
                    </a:lnTo>
                    <a:lnTo>
                      <a:pt x="5" y="3"/>
                    </a:lnTo>
                    <a:lnTo>
                      <a:pt x="0" y="3"/>
                    </a:lnTo>
                    <a:lnTo>
                      <a:pt x="0" y="0"/>
                    </a:lnTo>
                    <a:close/>
                    <a:moveTo>
                      <a:pt x="0" y="0"/>
                    </a:moveTo>
                    <a:lnTo>
                      <a:pt x="4" y="0"/>
                    </a:lnTo>
                    <a:lnTo>
                      <a:pt x="4"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7" name="Freeform 1283">
                <a:extLst>
                  <a:ext uri="{FF2B5EF4-FFF2-40B4-BE49-F238E27FC236}">
                    <a16:creationId xmlns:a16="http://schemas.microsoft.com/office/drawing/2014/main" id="{D5E60FC0-A632-9744-AA3F-351F48A339B4}"/>
                  </a:ext>
                </a:extLst>
              </p:cNvPr>
              <p:cNvSpPr>
                <a:spLocks noEditPoints="1"/>
              </p:cNvSpPr>
              <p:nvPr/>
            </p:nvSpPr>
            <p:spPr bwMode="auto">
              <a:xfrm>
                <a:off x="1015" y="3441"/>
                <a:ext cx="4" cy="2"/>
              </a:xfrm>
              <a:custGeom>
                <a:avLst/>
                <a:gdLst>
                  <a:gd name="T0" fmla="*/ 0 w 4"/>
                  <a:gd name="T1" fmla="*/ 0 h 2"/>
                  <a:gd name="T2" fmla="*/ 4 w 4"/>
                  <a:gd name="T3" fmla="*/ 0 h 2"/>
                  <a:gd name="T4" fmla="*/ 4 w 4"/>
                  <a:gd name="T5" fmla="*/ 2 h 2"/>
                  <a:gd name="T6" fmla="*/ 0 w 4"/>
                  <a:gd name="T7" fmla="*/ 2 h 2"/>
                  <a:gd name="T8" fmla="*/ 0 w 4"/>
                  <a:gd name="T9" fmla="*/ 0 h 2"/>
                  <a:gd name="T10" fmla="*/ 0 w 4"/>
                  <a:gd name="T11" fmla="*/ 0 h 2"/>
                  <a:gd name="T12" fmla="*/ 2 w 4"/>
                  <a:gd name="T13" fmla="*/ 0 h 2"/>
                  <a:gd name="T14" fmla="*/ 2 w 4"/>
                  <a:gd name="T15" fmla="*/ 1 h 2"/>
                  <a:gd name="T16" fmla="*/ 0 w 4"/>
                  <a:gd name="T17" fmla="*/ 1 h 2"/>
                  <a:gd name="T18" fmla="*/ 0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0"/>
                    </a:moveTo>
                    <a:lnTo>
                      <a:pt x="4" y="0"/>
                    </a:lnTo>
                    <a:lnTo>
                      <a:pt x="4" y="2"/>
                    </a:lnTo>
                    <a:lnTo>
                      <a:pt x="0" y="2"/>
                    </a:lnTo>
                    <a:lnTo>
                      <a:pt x="0" y="0"/>
                    </a:lnTo>
                    <a:close/>
                    <a:moveTo>
                      <a:pt x="0" y="0"/>
                    </a:moveTo>
                    <a:lnTo>
                      <a:pt x="2" y="0"/>
                    </a:lnTo>
                    <a:lnTo>
                      <a:pt x="2"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8" name="Freeform 1284">
                <a:extLst>
                  <a:ext uri="{FF2B5EF4-FFF2-40B4-BE49-F238E27FC236}">
                    <a16:creationId xmlns:a16="http://schemas.microsoft.com/office/drawing/2014/main" id="{C7E3247C-7048-ED4B-A624-6927BD188C50}"/>
                  </a:ext>
                </a:extLst>
              </p:cNvPr>
              <p:cNvSpPr>
                <a:spLocks noEditPoints="1"/>
              </p:cNvSpPr>
              <p:nvPr/>
            </p:nvSpPr>
            <p:spPr bwMode="auto">
              <a:xfrm>
                <a:off x="1015" y="3441"/>
                <a:ext cx="2" cy="1"/>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0" y="0"/>
                    </a:moveTo>
                    <a:lnTo>
                      <a:pt x="2" y="0"/>
                    </a:lnTo>
                    <a:lnTo>
                      <a:pt x="2" y="1"/>
                    </a:lnTo>
                    <a:lnTo>
                      <a:pt x="0" y="1"/>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9" name="Freeform 1285">
                <a:extLst>
                  <a:ext uri="{FF2B5EF4-FFF2-40B4-BE49-F238E27FC236}">
                    <a16:creationId xmlns:a16="http://schemas.microsoft.com/office/drawing/2014/main" id="{DD9F9990-3B8C-1A46-BDBD-83F82B2B1931}"/>
                  </a:ext>
                </a:extLst>
              </p:cNvPr>
              <p:cNvSpPr>
                <a:spLocks/>
              </p:cNvSpPr>
              <p:nvPr/>
            </p:nvSpPr>
            <p:spPr bwMode="auto">
              <a:xfrm>
                <a:off x="1015" y="3441"/>
                <a:ext cx="264" cy="113"/>
              </a:xfrm>
              <a:custGeom>
                <a:avLst/>
                <a:gdLst>
                  <a:gd name="T0" fmla="*/ 0 w 264"/>
                  <a:gd name="T1" fmla="*/ 113 h 113"/>
                  <a:gd name="T2" fmla="*/ 57 w 264"/>
                  <a:gd name="T3" fmla="*/ 0 h 113"/>
                  <a:gd name="T4" fmla="*/ 264 w 264"/>
                  <a:gd name="T5" fmla="*/ 0 h 113"/>
                  <a:gd name="T6" fmla="*/ 207 w 264"/>
                  <a:gd name="T7" fmla="*/ 113 h 113"/>
                  <a:gd name="T8" fmla="*/ 0 w 264"/>
                  <a:gd name="T9" fmla="*/ 113 h 113"/>
                </a:gdLst>
                <a:ahLst/>
                <a:cxnLst>
                  <a:cxn ang="0">
                    <a:pos x="T0" y="T1"/>
                  </a:cxn>
                  <a:cxn ang="0">
                    <a:pos x="T2" y="T3"/>
                  </a:cxn>
                  <a:cxn ang="0">
                    <a:pos x="T4" y="T5"/>
                  </a:cxn>
                  <a:cxn ang="0">
                    <a:pos x="T6" y="T7"/>
                  </a:cxn>
                  <a:cxn ang="0">
                    <a:pos x="T8" y="T9"/>
                  </a:cxn>
                </a:cxnLst>
                <a:rect l="0" t="0" r="r" b="b"/>
                <a:pathLst>
                  <a:path w="264" h="113">
                    <a:moveTo>
                      <a:pt x="0" y="113"/>
                    </a:moveTo>
                    <a:lnTo>
                      <a:pt x="57" y="0"/>
                    </a:lnTo>
                    <a:lnTo>
                      <a:pt x="264" y="0"/>
                    </a:lnTo>
                    <a:lnTo>
                      <a:pt x="207" y="113"/>
                    </a:lnTo>
                    <a:lnTo>
                      <a:pt x="0" y="11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0" name="Freeform 1286">
                <a:extLst>
                  <a:ext uri="{FF2B5EF4-FFF2-40B4-BE49-F238E27FC236}">
                    <a16:creationId xmlns:a16="http://schemas.microsoft.com/office/drawing/2014/main" id="{3FF1B2EA-1B1E-9748-8E1F-861BA21618D5}"/>
                  </a:ext>
                </a:extLst>
              </p:cNvPr>
              <p:cNvSpPr>
                <a:spLocks noEditPoints="1"/>
              </p:cNvSpPr>
              <p:nvPr/>
            </p:nvSpPr>
            <p:spPr bwMode="auto">
              <a:xfrm>
                <a:off x="1279" y="3442"/>
                <a:ext cx="15" cy="10"/>
              </a:xfrm>
              <a:custGeom>
                <a:avLst/>
                <a:gdLst>
                  <a:gd name="T0" fmla="*/ 0 w 15"/>
                  <a:gd name="T1" fmla="*/ 0 h 10"/>
                  <a:gd name="T2" fmla="*/ 15 w 15"/>
                  <a:gd name="T3" fmla="*/ 0 h 10"/>
                  <a:gd name="T4" fmla="*/ 15 w 15"/>
                  <a:gd name="T5" fmla="*/ 10 h 10"/>
                  <a:gd name="T6" fmla="*/ 0 w 15"/>
                  <a:gd name="T7" fmla="*/ 10 h 10"/>
                  <a:gd name="T8" fmla="*/ 0 w 15"/>
                  <a:gd name="T9" fmla="*/ 0 h 10"/>
                  <a:gd name="T10" fmla="*/ 0 w 15"/>
                  <a:gd name="T11" fmla="*/ 0 h 10"/>
                  <a:gd name="T12" fmla="*/ 14 w 15"/>
                  <a:gd name="T13" fmla="*/ 0 h 10"/>
                  <a:gd name="T14" fmla="*/ 14 w 15"/>
                  <a:gd name="T15" fmla="*/ 10 h 10"/>
                  <a:gd name="T16" fmla="*/ 0 w 15"/>
                  <a:gd name="T17" fmla="*/ 10 h 10"/>
                  <a:gd name="T18" fmla="*/ 0 w 1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0" y="0"/>
                    </a:moveTo>
                    <a:lnTo>
                      <a:pt x="15" y="0"/>
                    </a:lnTo>
                    <a:lnTo>
                      <a:pt x="15" y="10"/>
                    </a:lnTo>
                    <a:lnTo>
                      <a:pt x="0" y="10"/>
                    </a:lnTo>
                    <a:lnTo>
                      <a:pt x="0" y="0"/>
                    </a:lnTo>
                    <a:close/>
                    <a:moveTo>
                      <a:pt x="0" y="0"/>
                    </a:moveTo>
                    <a:lnTo>
                      <a:pt x="14" y="0"/>
                    </a:lnTo>
                    <a:lnTo>
                      <a:pt x="14" y="10"/>
                    </a:lnTo>
                    <a:lnTo>
                      <a:pt x="0" y="1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1" name="Freeform 1287">
                <a:extLst>
                  <a:ext uri="{FF2B5EF4-FFF2-40B4-BE49-F238E27FC236}">
                    <a16:creationId xmlns:a16="http://schemas.microsoft.com/office/drawing/2014/main" id="{9C0CA0CF-947F-F24E-BD03-8EC5526B22E7}"/>
                  </a:ext>
                </a:extLst>
              </p:cNvPr>
              <p:cNvSpPr>
                <a:spLocks noEditPoints="1"/>
              </p:cNvSpPr>
              <p:nvPr/>
            </p:nvSpPr>
            <p:spPr bwMode="auto">
              <a:xfrm>
                <a:off x="1279" y="3442"/>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0 w 14"/>
                  <a:gd name="T11" fmla="*/ 0 h 10"/>
                  <a:gd name="T12" fmla="*/ 12 w 14"/>
                  <a:gd name="T13" fmla="*/ 0 h 10"/>
                  <a:gd name="T14" fmla="*/ 12 w 14"/>
                  <a:gd name="T15" fmla="*/ 10 h 10"/>
                  <a:gd name="T16" fmla="*/ 0 w 14"/>
                  <a:gd name="T17" fmla="*/ 10 h 10"/>
                  <a:gd name="T18" fmla="*/ 0 w 1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0" y="0"/>
                    </a:moveTo>
                    <a:lnTo>
                      <a:pt x="12" y="0"/>
                    </a:lnTo>
                    <a:lnTo>
                      <a:pt x="12" y="10"/>
                    </a:lnTo>
                    <a:lnTo>
                      <a:pt x="0" y="10"/>
                    </a:lnTo>
                    <a:lnTo>
                      <a:pt x="0" y="0"/>
                    </a:lnTo>
                    <a:close/>
                  </a:path>
                </a:pathLst>
              </a:custGeom>
              <a:solidFill>
                <a:srgbClr val="FF1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2" name="Freeform 1288">
                <a:extLst>
                  <a:ext uri="{FF2B5EF4-FFF2-40B4-BE49-F238E27FC236}">
                    <a16:creationId xmlns:a16="http://schemas.microsoft.com/office/drawing/2014/main" id="{895BF10F-116E-0C49-98B0-0A4E32FC16C8}"/>
                  </a:ext>
                </a:extLst>
              </p:cNvPr>
              <p:cNvSpPr>
                <a:spLocks noEditPoints="1"/>
              </p:cNvSpPr>
              <p:nvPr/>
            </p:nvSpPr>
            <p:spPr bwMode="auto">
              <a:xfrm>
                <a:off x="1279" y="3442"/>
                <a:ext cx="12" cy="10"/>
              </a:xfrm>
              <a:custGeom>
                <a:avLst/>
                <a:gdLst>
                  <a:gd name="T0" fmla="*/ 0 w 12"/>
                  <a:gd name="T1" fmla="*/ 0 h 10"/>
                  <a:gd name="T2" fmla="*/ 12 w 12"/>
                  <a:gd name="T3" fmla="*/ 0 h 10"/>
                  <a:gd name="T4" fmla="*/ 12 w 12"/>
                  <a:gd name="T5" fmla="*/ 10 h 10"/>
                  <a:gd name="T6" fmla="*/ 0 w 12"/>
                  <a:gd name="T7" fmla="*/ 10 h 10"/>
                  <a:gd name="T8" fmla="*/ 0 w 12"/>
                  <a:gd name="T9" fmla="*/ 0 h 10"/>
                  <a:gd name="T10" fmla="*/ 0 w 12"/>
                  <a:gd name="T11" fmla="*/ 0 h 10"/>
                  <a:gd name="T12" fmla="*/ 10 w 12"/>
                  <a:gd name="T13" fmla="*/ 0 h 10"/>
                  <a:gd name="T14" fmla="*/ 10 w 12"/>
                  <a:gd name="T15" fmla="*/ 10 h 10"/>
                  <a:gd name="T16" fmla="*/ 0 w 12"/>
                  <a:gd name="T17" fmla="*/ 10 h 10"/>
                  <a:gd name="T18" fmla="*/ 0 w 12"/>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0" y="0"/>
                    </a:moveTo>
                    <a:lnTo>
                      <a:pt x="12" y="0"/>
                    </a:lnTo>
                    <a:lnTo>
                      <a:pt x="12" y="10"/>
                    </a:lnTo>
                    <a:lnTo>
                      <a:pt x="0" y="10"/>
                    </a:lnTo>
                    <a:lnTo>
                      <a:pt x="0" y="0"/>
                    </a:lnTo>
                    <a:close/>
                    <a:moveTo>
                      <a:pt x="0" y="0"/>
                    </a:moveTo>
                    <a:lnTo>
                      <a:pt x="10" y="0"/>
                    </a:lnTo>
                    <a:lnTo>
                      <a:pt x="10" y="10"/>
                    </a:lnTo>
                    <a:lnTo>
                      <a:pt x="0" y="10"/>
                    </a:lnTo>
                    <a:lnTo>
                      <a:pt x="0" y="0"/>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3" name="Freeform 1289">
                <a:extLst>
                  <a:ext uri="{FF2B5EF4-FFF2-40B4-BE49-F238E27FC236}">
                    <a16:creationId xmlns:a16="http://schemas.microsoft.com/office/drawing/2014/main" id="{DCA349DB-0369-2548-ADD4-969D8BD9A662}"/>
                  </a:ext>
                </a:extLst>
              </p:cNvPr>
              <p:cNvSpPr>
                <a:spLocks noEditPoints="1"/>
              </p:cNvSpPr>
              <p:nvPr/>
            </p:nvSpPr>
            <p:spPr bwMode="auto">
              <a:xfrm>
                <a:off x="1279" y="3442"/>
                <a:ext cx="10" cy="10"/>
              </a:xfrm>
              <a:custGeom>
                <a:avLst/>
                <a:gdLst>
                  <a:gd name="T0" fmla="*/ 0 w 10"/>
                  <a:gd name="T1" fmla="*/ 0 h 10"/>
                  <a:gd name="T2" fmla="*/ 10 w 10"/>
                  <a:gd name="T3" fmla="*/ 0 h 10"/>
                  <a:gd name="T4" fmla="*/ 10 w 10"/>
                  <a:gd name="T5" fmla="*/ 10 h 10"/>
                  <a:gd name="T6" fmla="*/ 0 w 10"/>
                  <a:gd name="T7" fmla="*/ 10 h 10"/>
                  <a:gd name="T8" fmla="*/ 0 w 10"/>
                  <a:gd name="T9" fmla="*/ 0 h 10"/>
                  <a:gd name="T10" fmla="*/ 0 w 10"/>
                  <a:gd name="T11" fmla="*/ 0 h 10"/>
                  <a:gd name="T12" fmla="*/ 8 w 10"/>
                  <a:gd name="T13" fmla="*/ 0 h 10"/>
                  <a:gd name="T14" fmla="*/ 8 w 10"/>
                  <a:gd name="T15" fmla="*/ 10 h 10"/>
                  <a:gd name="T16" fmla="*/ 0 w 10"/>
                  <a:gd name="T17" fmla="*/ 10 h 10"/>
                  <a:gd name="T18" fmla="*/ 0 w 10"/>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0" y="0"/>
                    </a:moveTo>
                    <a:lnTo>
                      <a:pt x="10" y="0"/>
                    </a:lnTo>
                    <a:lnTo>
                      <a:pt x="10" y="10"/>
                    </a:lnTo>
                    <a:lnTo>
                      <a:pt x="0" y="10"/>
                    </a:lnTo>
                    <a:lnTo>
                      <a:pt x="0" y="0"/>
                    </a:lnTo>
                    <a:close/>
                    <a:moveTo>
                      <a:pt x="0" y="0"/>
                    </a:moveTo>
                    <a:lnTo>
                      <a:pt x="8" y="0"/>
                    </a:lnTo>
                    <a:lnTo>
                      <a:pt x="8" y="10"/>
                    </a:lnTo>
                    <a:lnTo>
                      <a:pt x="0" y="10"/>
                    </a:lnTo>
                    <a:lnTo>
                      <a:pt x="0" y="0"/>
                    </a:lnTo>
                    <a:close/>
                  </a:path>
                </a:pathLst>
              </a:custGeom>
              <a:solidFill>
                <a:srgbClr val="FF4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4" name="Freeform 1290">
                <a:extLst>
                  <a:ext uri="{FF2B5EF4-FFF2-40B4-BE49-F238E27FC236}">
                    <a16:creationId xmlns:a16="http://schemas.microsoft.com/office/drawing/2014/main" id="{845D58E7-6D90-1349-BBD4-EA20491F0674}"/>
                  </a:ext>
                </a:extLst>
              </p:cNvPr>
              <p:cNvSpPr>
                <a:spLocks noEditPoints="1"/>
              </p:cNvSpPr>
              <p:nvPr/>
            </p:nvSpPr>
            <p:spPr bwMode="auto">
              <a:xfrm>
                <a:off x="1279" y="3442"/>
                <a:ext cx="8" cy="10"/>
              </a:xfrm>
              <a:custGeom>
                <a:avLst/>
                <a:gdLst>
                  <a:gd name="T0" fmla="*/ 0 w 8"/>
                  <a:gd name="T1" fmla="*/ 0 h 10"/>
                  <a:gd name="T2" fmla="*/ 8 w 8"/>
                  <a:gd name="T3" fmla="*/ 0 h 10"/>
                  <a:gd name="T4" fmla="*/ 8 w 8"/>
                  <a:gd name="T5" fmla="*/ 10 h 10"/>
                  <a:gd name="T6" fmla="*/ 0 w 8"/>
                  <a:gd name="T7" fmla="*/ 10 h 10"/>
                  <a:gd name="T8" fmla="*/ 0 w 8"/>
                  <a:gd name="T9" fmla="*/ 0 h 10"/>
                  <a:gd name="T10" fmla="*/ 0 w 8"/>
                  <a:gd name="T11" fmla="*/ 0 h 10"/>
                  <a:gd name="T12" fmla="*/ 7 w 8"/>
                  <a:gd name="T13" fmla="*/ 0 h 10"/>
                  <a:gd name="T14" fmla="*/ 7 w 8"/>
                  <a:gd name="T15" fmla="*/ 10 h 10"/>
                  <a:gd name="T16" fmla="*/ 0 w 8"/>
                  <a:gd name="T17" fmla="*/ 10 h 10"/>
                  <a:gd name="T18" fmla="*/ 0 w 8"/>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0">
                    <a:moveTo>
                      <a:pt x="0" y="0"/>
                    </a:moveTo>
                    <a:lnTo>
                      <a:pt x="8" y="0"/>
                    </a:lnTo>
                    <a:lnTo>
                      <a:pt x="8" y="10"/>
                    </a:lnTo>
                    <a:lnTo>
                      <a:pt x="0" y="10"/>
                    </a:lnTo>
                    <a:lnTo>
                      <a:pt x="0" y="0"/>
                    </a:lnTo>
                    <a:close/>
                    <a:moveTo>
                      <a:pt x="0" y="0"/>
                    </a:moveTo>
                    <a:lnTo>
                      <a:pt x="7" y="0"/>
                    </a:lnTo>
                    <a:lnTo>
                      <a:pt x="7" y="10"/>
                    </a:lnTo>
                    <a:lnTo>
                      <a:pt x="0" y="1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5" name="Freeform 1291">
                <a:extLst>
                  <a:ext uri="{FF2B5EF4-FFF2-40B4-BE49-F238E27FC236}">
                    <a16:creationId xmlns:a16="http://schemas.microsoft.com/office/drawing/2014/main" id="{080E1F65-AA2E-6644-B669-873A86FEF3A3}"/>
                  </a:ext>
                </a:extLst>
              </p:cNvPr>
              <p:cNvSpPr>
                <a:spLocks noEditPoints="1"/>
              </p:cNvSpPr>
              <p:nvPr/>
            </p:nvSpPr>
            <p:spPr bwMode="auto">
              <a:xfrm>
                <a:off x="1279" y="3442"/>
                <a:ext cx="7" cy="10"/>
              </a:xfrm>
              <a:custGeom>
                <a:avLst/>
                <a:gdLst>
                  <a:gd name="T0" fmla="*/ 0 w 7"/>
                  <a:gd name="T1" fmla="*/ 0 h 10"/>
                  <a:gd name="T2" fmla="*/ 7 w 7"/>
                  <a:gd name="T3" fmla="*/ 0 h 10"/>
                  <a:gd name="T4" fmla="*/ 7 w 7"/>
                  <a:gd name="T5" fmla="*/ 10 h 10"/>
                  <a:gd name="T6" fmla="*/ 0 w 7"/>
                  <a:gd name="T7" fmla="*/ 10 h 10"/>
                  <a:gd name="T8" fmla="*/ 0 w 7"/>
                  <a:gd name="T9" fmla="*/ 0 h 10"/>
                  <a:gd name="T10" fmla="*/ 0 w 7"/>
                  <a:gd name="T11" fmla="*/ 0 h 10"/>
                  <a:gd name="T12" fmla="*/ 5 w 7"/>
                  <a:gd name="T13" fmla="*/ 0 h 10"/>
                  <a:gd name="T14" fmla="*/ 5 w 7"/>
                  <a:gd name="T15" fmla="*/ 10 h 10"/>
                  <a:gd name="T16" fmla="*/ 0 w 7"/>
                  <a:gd name="T17" fmla="*/ 10 h 10"/>
                  <a:gd name="T18" fmla="*/ 0 w 7"/>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0" y="0"/>
                    </a:moveTo>
                    <a:lnTo>
                      <a:pt x="7" y="0"/>
                    </a:lnTo>
                    <a:lnTo>
                      <a:pt x="7" y="10"/>
                    </a:lnTo>
                    <a:lnTo>
                      <a:pt x="0" y="10"/>
                    </a:lnTo>
                    <a:lnTo>
                      <a:pt x="0" y="0"/>
                    </a:lnTo>
                    <a:close/>
                    <a:moveTo>
                      <a:pt x="0" y="0"/>
                    </a:moveTo>
                    <a:lnTo>
                      <a:pt x="5" y="0"/>
                    </a:lnTo>
                    <a:lnTo>
                      <a:pt x="5" y="10"/>
                    </a:lnTo>
                    <a:lnTo>
                      <a:pt x="0" y="10"/>
                    </a:lnTo>
                    <a:lnTo>
                      <a:pt x="0"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6" name="Freeform 1292">
                <a:extLst>
                  <a:ext uri="{FF2B5EF4-FFF2-40B4-BE49-F238E27FC236}">
                    <a16:creationId xmlns:a16="http://schemas.microsoft.com/office/drawing/2014/main" id="{B5388B4A-7F43-684D-B95F-907074BEF6CC}"/>
                  </a:ext>
                </a:extLst>
              </p:cNvPr>
              <p:cNvSpPr>
                <a:spLocks noEditPoints="1"/>
              </p:cNvSpPr>
              <p:nvPr/>
            </p:nvSpPr>
            <p:spPr bwMode="auto">
              <a:xfrm>
                <a:off x="1279" y="3442"/>
                <a:ext cx="5" cy="10"/>
              </a:xfrm>
              <a:custGeom>
                <a:avLst/>
                <a:gdLst>
                  <a:gd name="T0" fmla="*/ 0 w 5"/>
                  <a:gd name="T1" fmla="*/ 0 h 10"/>
                  <a:gd name="T2" fmla="*/ 5 w 5"/>
                  <a:gd name="T3" fmla="*/ 0 h 10"/>
                  <a:gd name="T4" fmla="*/ 5 w 5"/>
                  <a:gd name="T5" fmla="*/ 10 h 10"/>
                  <a:gd name="T6" fmla="*/ 0 w 5"/>
                  <a:gd name="T7" fmla="*/ 10 h 10"/>
                  <a:gd name="T8" fmla="*/ 0 w 5"/>
                  <a:gd name="T9" fmla="*/ 0 h 10"/>
                  <a:gd name="T10" fmla="*/ 0 w 5"/>
                  <a:gd name="T11" fmla="*/ 0 h 10"/>
                  <a:gd name="T12" fmla="*/ 3 w 5"/>
                  <a:gd name="T13" fmla="*/ 0 h 10"/>
                  <a:gd name="T14" fmla="*/ 3 w 5"/>
                  <a:gd name="T15" fmla="*/ 10 h 10"/>
                  <a:gd name="T16" fmla="*/ 0 w 5"/>
                  <a:gd name="T17" fmla="*/ 10 h 10"/>
                  <a:gd name="T18" fmla="*/ 0 w 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0" y="0"/>
                    </a:moveTo>
                    <a:lnTo>
                      <a:pt x="5" y="0"/>
                    </a:lnTo>
                    <a:lnTo>
                      <a:pt x="5" y="10"/>
                    </a:lnTo>
                    <a:lnTo>
                      <a:pt x="0" y="10"/>
                    </a:lnTo>
                    <a:lnTo>
                      <a:pt x="0" y="0"/>
                    </a:lnTo>
                    <a:close/>
                    <a:moveTo>
                      <a:pt x="0" y="0"/>
                    </a:moveTo>
                    <a:lnTo>
                      <a:pt x="3" y="0"/>
                    </a:lnTo>
                    <a:lnTo>
                      <a:pt x="3" y="10"/>
                    </a:lnTo>
                    <a:lnTo>
                      <a:pt x="0" y="10"/>
                    </a:lnTo>
                    <a:lnTo>
                      <a:pt x="0" y="0"/>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7" name="Freeform 1293">
                <a:extLst>
                  <a:ext uri="{FF2B5EF4-FFF2-40B4-BE49-F238E27FC236}">
                    <a16:creationId xmlns:a16="http://schemas.microsoft.com/office/drawing/2014/main" id="{0F633BA0-0134-8640-8932-DAD5452D6072}"/>
                  </a:ext>
                </a:extLst>
              </p:cNvPr>
              <p:cNvSpPr>
                <a:spLocks noEditPoints="1"/>
              </p:cNvSpPr>
              <p:nvPr/>
            </p:nvSpPr>
            <p:spPr bwMode="auto">
              <a:xfrm>
                <a:off x="1279" y="3442"/>
                <a:ext cx="3" cy="10"/>
              </a:xfrm>
              <a:custGeom>
                <a:avLst/>
                <a:gdLst>
                  <a:gd name="T0" fmla="*/ 0 w 3"/>
                  <a:gd name="T1" fmla="*/ 0 h 10"/>
                  <a:gd name="T2" fmla="*/ 3 w 3"/>
                  <a:gd name="T3" fmla="*/ 0 h 10"/>
                  <a:gd name="T4" fmla="*/ 3 w 3"/>
                  <a:gd name="T5" fmla="*/ 10 h 10"/>
                  <a:gd name="T6" fmla="*/ 0 w 3"/>
                  <a:gd name="T7" fmla="*/ 10 h 10"/>
                  <a:gd name="T8" fmla="*/ 0 w 3"/>
                  <a:gd name="T9" fmla="*/ 0 h 10"/>
                  <a:gd name="T10" fmla="*/ 0 w 3"/>
                  <a:gd name="T11" fmla="*/ 0 h 10"/>
                  <a:gd name="T12" fmla="*/ 1 w 3"/>
                  <a:gd name="T13" fmla="*/ 0 h 10"/>
                  <a:gd name="T14" fmla="*/ 1 w 3"/>
                  <a:gd name="T15" fmla="*/ 10 h 10"/>
                  <a:gd name="T16" fmla="*/ 0 w 3"/>
                  <a:gd name="T17" fmla="*/ 10 h 10"/>
                  <a:gd name="T18" fmla="*/ 0 w 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0" y="0"/>
                    </a:moveTo>
                    <a:lnTo>
                      <a:pt x="3" y="0"/>
                    </a:lnTo>
                    <a:lnTo>
                      <a:pt x="3" y="10"/>
                    </a:lnTo>
                    <a:lnTo>
                      <a:pt x="0" y="10"/>
                    </a:lnTo>
                    <a:lnTo>
                      <a:pt x="0" y="0"/>
                    </a:lnTo>
                    <a:close/>
                    <a:moveTo>
                      <a:pt x="0" y="0"/>
                    </a:moveTo>
                    <a:lnTo>
                      <a:pt x="1" y="0"/>
                    </a:lnTo>
                    <a:lnTo>
                      <a:pt x="1" y="10"/>
                    </a:lnTo>
                    <a:lnTo>
                      <a:pt x="0" y="10"/>
                    </a:lnTo>
                    <a:lnTo>
                      <a:pt x="0" y="0"/>
                    </a:lnTo>
                    <a:close/>
                  </a:path>
                </a:pathLst>
              </a:custGeom>
              <a:solidFill>
                <a:srgbClr val="FFB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8" name="Freeform 1294">
                <a:extLst>
                  <a:ext uri="{FF2B5EF4-FFF2-40B4-BE49-F238E27FC236}">
                    <a16:creationId xmlns:a16="http://schemas.microsoft.com/office/drawing/2014/main" id="{31764BF7-CDF8-EE41-A7DC-55E5DDCABE75}"/>
                  </a:ext>
                </a:extLst>
              </p:cNvPr>
              <p:cNvSpPr>
                <a:spLocks noEditPoints="1"/>
              </p:cNvSpPr>
              <p:nvPr/>
            </p:nvSpPr>
            <p:spPr bwMode="auto">
              <a:xfrm>
                <a:off x="1279" y="3442"/>
                <a:ext cx="1" cy="10"/>
              </a:xfrm>
              <a:custGeom>
                <a:avLst/>
                <a:gdLst>
                  <a:gd name="T0" fmla="*/ 0 w 1"/>
                  <a:gd name="T1" fmla="*/ 0 h 10"/>
                  <a:gd name="T2" fmla="*/ 1 w 1"/>
                  <a:gd name="T3" fmla="*/ 0 h 10"/>
                  <a:gd name="T4" fmla="*/ 1 w 1"/>
                  <a:gd name="T5" fmla="*/ 10 h 10"/>
                  <a:gd name="T6" fmla="*/ 0 w 1"/>
                  <a:gd name="T7" fmla="*/ 10 h 10"/>
                  <a:gd name="T8" fmla="*/ 0 w 1"/>
                  <a:gd name="T9" fmla="*/ 0 h 10"/>
                  <a:gd name="T10" fmla="*/ 0 w 1"/>
                  <a:gd name="T11" fmla="*/ 0 h 10"/>
                  <a:gd name="T12" fmla="*/ 0 w 1"/>
                  <a:gd name="T13" fmla="*/ 0 h 10"/>
                  <a:gd name="T14" fmla="*/ 0 w 1"/>
                  <a:gd name="T15" fmla="*/ 10 h 10"/>
                  <a:gd name="T16" fmla="*/ 0 w 1"/>
                  <a:gd name="T17" fmla="*/ 10 h 10"/>
                  <a:gd name="T18" fmla="*/ 0 w 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0">
                    <a:moveTo>
                      <a:pt x="0" y="0"/>
                    </a:moveTo>
                    <a:lnTo>
                      <a:pt x="1" y="0"/>
                    </a:lnTo>
                    <a:lnTo>
                      <a:pt x="1" y="10"/>
                    </a:lnTo>
                    <a:lnTo>
                      <a:pt x="0" y="10"/>
                    </a:lnTo>
                    <a:lnTo>
                      <a:pt x="0" y="0"/>
                    </a:lnTo>
                    <a:close/>
                    <a:moveTo>
                      <a:pt x="0" y="0"/>
                    </a:moveTo>
                    <a:lnTo>
                      <a:pt x="0" y="0"/>
                    </a:lnTo>
                    <a:lnTo>
                      <a:pt x="0" y="10"/>
                    </a:lnTo>
                    <a:lnTo>
                      <a:pt x="0" y="10"/>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9" name="Freeform 1295">
                <a:extLst>
                  <a:ext uri="{FF2B5EF4-FFF2-40B4-BE49-F238E27FC236}">
                    <a16:creationId xmlns:a16="http://schemas.microsoft.com/office/drawing/2014/main" id="{2A12CABA-AAF4-DA44-95D9-DA020674B9A2}"/>
                  </a:ext>
                </a:extLst>
              </p:cNvPr>
              <p:cNvSpPr>
                <a:spLocks/>
              </p:cNvSpPr>
              <p:nvPr/>
            </p:nvSpPr>
            <p:spPr bwMode="auto">
              <a:xfrm>
                <a:off x="908" y="3431"/>
                <a:ext cx="400" cy="205"/>
              </a:xfrm>
              <a:custGeom>
                <a:avLst/>
                <a:gdLst>
                  <a:gd name="T0" fmla="*/ 0 w 400"/>
                  <a:gd name="T1" fmla="*/ 205 h 205"/>
                  <a:gd name="T2" fmla="*/ 0 w 400"/>
                  <a:gd name="T3" fmla="*/ 185 h 205"/>
                  <a:gd name="T4" fmla="*/ 83 w 400"/>
                  <a:gd name="T5" fmla="*/ 144 h 205"/>
                  <a:gd name="T6" fmla="*/ 119 w 400"/>
                  <a:gd name="T7" fmla="*/ 144 h 205"/>
                  <a:gd name="T8" fmla="*/ 119 w 400"/>
                  <a:gd name="T9" fmla="*/ 134 h 205"/>
                  <a:gd name="T10" fmla="*/ 88 w 400"/>
                  <a:gd name="T11" fmla="*/ 134 h 205"/>
                  <a:gd name="T12" fmla="*/ 155 w 400"/>
                  <a:gd name="T13" fmla="*/ 0 h 205"/>
                  <a:gd name="T14" fmla="*/ 400 w 400"/>
                  <a:gd name="T15" fmla="*/ 0 h 205"/>
                  <a:gd name="T16" fmla="*/ 332 w 400"/>
                  <a:gd name="T17" fmla="*/ 134 h 205"/>
                  <a:gd name="T18" fmla="*/ 301 w 400"/>
                  <a:gd name="T19" fmla="*/ 134 h 205"/>
                  <a:gd name="T20" fmla="*/ 301 w 400"/>
                  <a:gd name="T21" fmla="*/ 144 h 205"/>
                  <a:gd name="T22" fmla="*/ 332 w 400"/>
                  <a:gd name="T23" fmla="*/ 144 h 205"/>
                  <a:gd name="T24" fmla="*/ 332 w 400"/>
                  <a:gd name="T25" fmla="*/ 164 h 205"/>
                  <a:gd name="T26" fmla="*/ 249 w 400"/>
                  <a:gd name="T27" fmla="*/ 205 h 205"/>
                  <a:gd name="T28" fmla="*/ 0 w 400"/>
                  <a:gd name="T2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205">
                    <a:moveTo>
                      <a:pt x="0" y="205"/>
                    </a:moveTo>
                    <a:lnTo>
                      <a:pt x="0" y="185"/>
                    </a:lnTo>
                    <a:lnTo>
                      <a:pt x="83" y="144"/>
                    </a:lnTo>
                    <a:lnTo>
                      <a:pt x="119" y="144"/>
                    </a:lnTo>
                    <a:lnTo>
                      <a:pt x="119" y="134"/>
                    </a:lnTo>
                    <a:lnTo>
                      <a:pt x="88" y="134"/>
                    </a:lnTo>
                    <a:lnTo>
                      <a:pt x="155" y="0"/>
                    </a:lnTo>
                    <a:lnTo>
                      <a:pt x="400" y="0"/>
                    </a:lnTo>
                    <a:lnTo>
                      <a:pt x="332" y="134"/>
                    </a:lnTo>
                    <a:lnTo>
                      <a:pt x="301" y="134"/>
                    </a:lnTo>
                    <a:lnTo>
                      <a:pt x="301" y="144"/>
                    </a:lnTo>
                    <a:lnTo>
                      <a:pt x="332" y="144"/>
                    </a:lnTo>
                    <a:lnTo>
                      <a:pt x="332" y="164"/>
                    </a:lnTo>
                    <a:lnTo>
                      <a:pt x="249" y="205"/>
                    </a:lnTo>
                    <a:lnTo>
                      <a:pt x="0" y="20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0" name="Rectangle 1296">
                <a:extLst>
                  <a:ext uri="{FF2B5EF4-FFF2-40B4-BE49-F238E27FC236}">
                    <a16:creationId xmlns:a16="http://schemas.microsoft.com/office/drawing/2014/main" id="{B933D21C-F102-9848-9D70-399855C4633B}"/>
                  </a:ext>
                </a:extLst>
              </p:cNvPr>
              <p:cNvSpPr>
                <a:spLocks noChangeArrowheads="1"/>
              </p:cNvSpPr>
              <p:nvPr/>
            </p:nvSpPr>
            <p:spPr bwMode="auto">
              <a:xfrm>
                <a:off x="2622" y="2947"/>
                <a:ext cx="498"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1" name="Rectangle 1297">
                <a:extLst>
                  <a:ext uri="{FF2B5EF4-FFF2-40B4-BE49-F238E27FC236}">
                    <a16:creationId xmlns:a16="http://schemas.microsoft.com/office/drawing/2014/main" id="{6D09D541-572E-BA48-8FE3-6AAB9AA7F513}"/>
                  </a:ext>
                </a:extLst>
              </p:cNvPr>
              <p:cNvSpPr>
                <a:spLocks noChangeArrowheads="1"/>
              </p:cNvSpPr>
              <p:nvPr/>
            </p:nvSpPr>
            <p:spPr bwMode="auto">
              <a:xfrm>
                <a:off x="2776" y="2894"/>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002" name="Rectangle 1298">
                <a:extLst>
                  <a:ext uri="{FF2B5EF4-FFF2-40B4-BE49-F238E27FC236}">
                    <a16:creationId xmlns:a16="http://schemas.microsoft.com/office/drawing/2014/main" id="{F8DB04CE-955E-D648-9910-F5FCF266657D}"/>
                  </a:ext>
                </a:extLst>
              </p:cNvPr>
              <p:cNvSpPr>
                <a:spLocks noChangeArrowheads="1"/>
              </p:cNvSpPr>
              <p:nvPr/>
            </p:nvSpPr>
            <p:spPr bwMode="auto">
              <a:xfrm>
                <a:off x="2548" y="3431"/>
                <a:ext cx="173"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3" name="Rectangle 1299">
                <a:extLst>
                  <a:ext uri="{FF2B5EF4-FFF2-40B4-BE49-F238E27FC236}">
                    <a16:creationId xmlns:a16="http://schemas.microsoft.com/office/drawing/2014/main" id="{468B0F9A-FC00-9A40-8567-A56A8BE520FB}"/>
                  </a:ext>
                </a:extLst>
              </p:cNvPr>
              <p:cNvSpPr>
                <a:spLocks noChangeArrowheads="1"/>
              </p:cNvSpPr>
              <p:nvPr/>
            </p:nvSpPr>
            <p:spPr bwMode="auto">
              <a:xfrm>
                <a:off x="2548" y="3431"/>
                <a:ext cx="173" cy="20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4" name="Freeform 1300">
                <a:extLst>
                  <a:ext uri="{FF2B5EF4-FFF2-40B4-BE49-F238E27FC236}">
                    <a16:creationId xmlns:a16="http://schemas.microsoft.com/office/drawing/2014/main" id="{3360D671-BDFC-B94E-A59A-F53DDA87A0B3}"/>
                  </a:ext>
                </a:extLst>
              </p:cNvPr>
              <p:cNvSpPr>
                <a:spLocks/>
              </p:cNvSpPr>
              <p:nvPr/>
            </p:nvSpPr>
            <p:spPr bwMode="auto">
              <a:xfrm>
                <a:off x="2563" y="3444"/>
                <a:ext cx="50" cy="180"/>
              </a:xfrm>
              <a:custGeom>
                <a:avLst/>
                <a:gdLst>
                  <a:gd name="T0" fmla="*/ 0 w 50"/>
                  <a:gd name="T1" fmla="*/ 38 h 180"/>
                  <a:gd name="T2" fmla="*/ 0 w 50"/>
                  <a:gd name="T3" fmla="*/ 7 h 180"/>
                  <a:gd name="T4" fmla="*/ 7 w 50"/>
                  <a:gd name="T5" fmla="*/ 0 h 180"/>
                  <a:gd name="T6" fmla="*/ 43 w 50"/>
                  <a:gd name="T7" fmla="*/ 0 h 180"/>
                  <a:gd name="T8" fmla="*/ 50 w 50"/>
                  <a:gd name="T9" fmla="*/ 7 h 180"/>
                  <a:gd name="T10" fmla="*/ 50 w 50"/>
                  <a:gd name="T11" fmla="*/ 38 h 180"/>
                  <a:gd name="T12" fmla="*/ 43 w 50"/>
                  <a:gd name="T13" fmla="*/ 51 h 180"/>
                  <a:gd name="T14" fmla="*/ 43 w 50"/>
                  <a:gd name="T15" fmla="*/ 129 h 180"/>
                  <a:gd name="T16" fmla="*/ 50 w 50"/>
                  <a:gd name="T17" fmla="*/ 141 h 180"/>
                  <a:gd name="T18" fmla="*/ 50 w 50"/>
                  <a:gd name="T19" fmla="*/ 173 h 180"/>
                  <a:gd name="T20" fmla="*/ 43 w 50"/>
                  <a:gd name="T21" fmla="*/ 180 h 180"/>
                  <a:gd name="T22" fmla="*/ 7 w 50"/>
                  <a:gd name="T23" fmla="*/ 180 h 180"/>
                  <a:gd name="T24" fmla="*/ 0 w 50"/>
                  <a:gd name="T25" fmla="*/ 173 h 180"/>
                  <a:gd name="T26" fmla="*/ 0 w 50"/>
                  <a:gd name="T27" fmla="*/ 141 h 180"/>
                  <a:gd name="T28" fmla="*/ 7 w 50"/>
                  <a:gd name="T29" fmla="*/ 129 h 180"/>
                  <a:gd name="T30" fmla="*/ 7 w 50"/>
                  <a:gd name="T31" fmla="*/ 51 h 180"/>
                  <a:gd name="T32" fmla="*/ 0 w 50"/>
                  <a:gd name="T33" fmla="*/ 3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180">
                    <a:moveTo>
                      <a:pt x="0" y="38"/>
                    </a:moveTo>
                    <a:lnTo>
                      <a:pt x="0" y="7"/>
                    </a:lnTo>
                    <a:lnTo>
                      <a:pt x="7" y="0"/>
                    </a:lnTo>
                    <a:lnTo>
                      <a:pt x="43" y="0"/>
                    </a:lnTo>
                    <a:lnTo>
                      <a:pt x="50" y="7"/>
                    </a:lnTo>
                    <a:lnTo>
                      <a:pt x="50" y="38"/>
                    </a:lnTo>
                    <a:lnTo>
                      <a:pt x="43" y="51"/>
                    </a:lnTo>
                    <a:lnTo>
                      <a:pt x="43" y="129"/>
                    </a:lnTo>
                    <a:lnTo>
                      <a:pt x="50" y="141"/>
                    </a:lnTo>
                    <a:lnTo>
                      <a:pt x="50" y="173"/>
                    </a:lnTo>
                    <a:lnTo>
                      <a:pt x="43" y="180"/>
                    </a:lnTo>
                    <a:lnTo>
                      <a:pt x="7" y="180"/>
                    </a:lnTo>
                    <a:lnTo>
                      <a:pt x="0" y="173"/>
                    </a:lnTo>
                    <a:lnTo>
                      <a:pt x="0" y="141"/>
                    </a:lnTo>
                    <a:lnTo>
                      <a:pt x="7" y="129"/>
                    </a:lnTo>
                    <a:lnTo>
                      <a:pt x="7" y="51"/>
                    </a:lnTo>
                    <a:lnTo>
                      <a:pt x="0" y="3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5" name="Freeform 1301">
                <a:extLst>
                  <a:ext uri="{FF2B5EF4-FFF2-40B4-BE49-F238E27FC236}">
                    <a16:creationId xmlns:a16="http://schemas.microsoft.com/office/drawing/2014/main" id="{B4E51772-3838-B44C-ACE6-03E5BFF497AD}"/>
                  </a:ext>
                </a:extLst>
              </p:cNvPr>
              <p:cNvSpPr>
                <a:spLocks noEditPoints="1"/>
              </p:cNvSpPr>
              <p:nvPr/>
            </p:nvSpPr>
            <p:spPr bwMode="auto">
              <a:xfrm>
                <a:off x="2627" y="3444"/>
                <a:ext cx="80" cy="180"/>
              </a:xfrm>
              <a:custGeom>
                <a:avLst/>
                <a:gdLst>
                  <a:gd name="T0" fmla="*/ 0 w 80"/>
                  <a:gd name="T1" fmla="*/ 64 h 180"/>
                  <a:gd name="T2" fmla="*/ 36 w 80"/>
                  <a:gd name="T3" fmla="*/ 64 h 180"/>
                  <a:gd name="T4" fmla="*/ 36 w 80"/>
                  <a:gd name="T5" fmla="*/ 0 h 180"/>
                  <a:gd name="T6" fmla="*/ 0 w 80"/>
                  <a:gd name="T7" fmla="*/ 0 h 180"/>
                  <a:gd name="T8" fmla="*/ 0 w 80"/>
                  <a:gd name="T9" fmla="*/ 64 h 180"/>
                  <a:gd name="T10" fmla="*/ 44 w 80"/>
                  <a:gd name="T11" fmla="*/ 64 h 180"/>
                  <a:gd name="T12" fmla="*/ 80 w 80"/>
                  <a:gd name="T13" fmla="*/ 64 h 180"/>
                  <a:gd name="T14" fmla="*/ 80 w 80"/>
                  <a:gd name="T15" fmla="*/ 0 h 180"/>
                  <a:gd name="T16" fmla="*/ 44 w 80"/>
                  <a:gd name="T17" fmla="*/ 0 h 180"/>
                  <a:gd name="T18" fmla="*/ 44 w 80"/>
                  <a:gd name="T19" fmla="*/ 64 h 180"/>
                  <a:gd name="T20" fmla="*/ 0 w 80"/>
                  <a:gd name="T21" fmla="*/ 180 h 180"/>
                  <a:gd name="T22" fmla="*/ 80 w 80"/>
                  <a:gd name="T23" fmla="*/ 180 h 180"/>
                  <a:gd name="T24" fmla="*/ 80 w 80"/>
                  <a:gd name="T25" fmla="*/ 116 h 180"/>
                  <a:gd name="T26" fmla="*/ 0 w 80"/>
                  <a:gd name="T27" fmla="*/ 116 h 180"/>
                  <a:gd name="T28" fmla="*/ 0 w 80"/>
                  <a:gd name="T29"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80">
                    <a:moveTo>
                      <a:pt x="0" y="64"/>
                    </a:moveTo>
                    <a:lnTo>
                      <a:pt x="36" y="64"/>
                    </a:lnTo>
                    <a:lnTo>
                      <a:pt x="36" y="0"/>
                    </a:lnTo>
                    <a:lnTo>
                      <a:pt x="0" y="0"/>
                    </a:lnTo>
                    <a:lnTo>
                      <a:pt x="0" y="64"/>
                    </a:lnTo>
                    <a:close/>
                    <a:moveTo>
                      <a:pt x="44" y="64"/>
                    </a:moveTo>
                    <a:lnTo>
                      <a:pt x="80" y="64"/>
                    </a:lnTo>
                    <a:lnTo>
                      <a:pt x="80" y="0"/>
                    </a:lnTo>
                    <a:lnTo>
                      <a:pt x="44" y="0"/>
                    </a:lnTo>
                    <a:lnTo>
                      <a:pt x="44" y="64"/>
                    </a:lnTo>
                    <a:close/>
                    <a:moveTo>
                      <a:pt x="0" y="180"/>
                    </a:moveTo>
                    <a:lnTo>
                      <a:pt x="80" y="180"/>
                    </a:lnTo>
                    <a:lnTo>
                      <a:pt x="80" y="116"/>
                    </a:lnTo>
                    <a:lnTo>
                      <a:pt x="0" y="116"/>
                    </a:lnTo>
                    <a:lnTo>
                      <a:pt x="0"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6" name="Rectangle 1302">
                <a:extLst>
                  <a:ext uri="{FF2B5EF4-FFF2-40B4-BE49-F238E27FC236}">
                    <a16:creationId xmlns:a16="http://schemas.microsoft.com/office/drawing/2014/main" id="{F8E61473-2012-294D-AE75-6193C1D2283C}"/>
                  </a:ext>
                </a:extLst>
              </p:cNvPr>
              <p:cNvSpPr>
                <a:spLocks noChangeArrowheads="1"/>
              </p:cNvSpPr>
              <p:nvPr/>
            </p:nvSpPr>
            <p:spPr bwMode="auto">
              <a:xfrm>
                <a:off x="2627" y="3444"/>
                <a:ext cx="36"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7" name="Rectangle 1303">
                <a:extLst>
                  <a:ext uri="{FF2B5EF4-FFF2-40B4-BE49-F238E27FC236}">
                    <a16:creationId xmlns:a16="http://schemas.microsoft.com/office/drawing/2014/main" id="{53F1146F-68E3-6641-B6B1-1F086B99F346}"/>
                  </a:ext>
                </a:extLst>
              </p:cNvPr>
              <p:cNvSpPr>
                <a:spLocks noChangeArrowheads="1"/>
              </p:cNvSpPr>
              <p:nvPr/>
            </p:nvSpPr>
            <p:spPr bwMode="auto">
              <a:xfrm>
                <a:off x="2671" y="3444"/>
                <a:ext cx="36"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8" name="Line 1304">
                <a:extLst>
                  <a:ext uri="{FF2B5EF4-FFF2-40B4-BE49-F238E27FC236}">
                    <a16:creationId xmlns:a16="http://schemas.microsoft.com/office/drawing/2014/main" id="{3F0352DE-4577-7845-84B8-A778212E781E}"/>
                  </a:ext>
                </a:extLst>
              </p:cNvPr>
              <p:cNvSpPr>
                <a:spLocks noChangeShapeType="1"/>
              </p:cNvSpPr>
              <p:nvPr/>
            </p:nvSpPr>
            <p:spPr bwMode="auto">
              <a:xfrm>
                <a:off x="2627" y="3547"/>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9" name="Line 1305">
                <a:extLst>
                  <a:ext uri="{FF2B5EF4-FFF2-40B4-BE49-F238E27FC236}">
                    <a16:creationId xmlns:a16="http://schemas.microsoft.com/office/drawing/2014/main" id="{19364597-FACF-294D-8104-8969A1299B10}"/>
                  </a:ext>
                </a:extLst>
              </p:cNvPr>
              <p:cNvSpPr>
                <a:spLocks noChangeShapeType="1"/>
              </p:cNvSpPr>
              <p:nvPr/>
            </p:nvSpPr>
            <p:spPr bwMode="auto">
              <a:xfrm>
                <a:off x="2627" y="354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0" name="Line 1306">
                <a:extLst>
                  <a:ext uri="{FF2B5EF4-FFF2-40B4-BE49-F238E27FC236}">
                    <a16:creationId xmlns:a16="http://schemas.microsoft.com/office/drawing/2014/main" id="{5CE98E69-EEA3-314D-8970-7726D3EADBC7}"/>
                  </a:ext>
                </a:extLst>
              </p:cNvPr>
              <p:cNvSpPr>
                <a:spLocks noChangeShapeType="1"/>
              </p:cNvSpPr>
              <p:nvPr/>
            </p:nvSpPr>
            <p:spPr bwMode="auto">
              <a:xfrm>
                <a:off x="2627" y="3534"/>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1" name="Line 1307">
                <a:extLst>
                  <a:ext uri="{FF2B5EF4-FFF2-40B4-BE49-F238E27FC236}">
                    <a16:creationId xmlns:a16="http://schemas.microsoft.com/office/drawing/2014/main" id="{16BD157B-660E-8945-B8CD-D29C8E38FB0F}"/>
                  </a:ext>
                </a:extLst>
              </p:cNvPr>
              <p:cNvSpPr>
                <a:spLocks noChangeShapeType="1"/>
              </p:cNvSpPr>
              <p:nvPr/>
            </p:nvSpPr>
            <p:spPr bwMode="auto">
              <a:xfrm>
                <a:off x="2627" y="3527"/>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2" name="Line 1308">
                <a:extLst>
                  <a:ext uri="{FF2B5EF4-FFF2-40B4-BE49-F238E27FC236}">
                    <a16:creationId xmlns:a16="http://schemas.microsoft.com/office/drawing/2014/main" id="{8F563B18-C0F6-7E4F-B3B2-8BAD703E2FEB}"/>
                  </a:ext>
                </a:extLst>
              </p:cNvPr>
              <p:cNvSpPr>
                <a:spLocks noChangeShapeType="1"/>
              </p:cNvSpPr>
              <p:nvPr/>
            </p:nvSpPr>
            <p:spPr bwMode="auto">
              <a:xfrm>
                <a:off x="2627" y="352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3" name="Rectangle 1309">
                <a:extLst>
                  <a:ext uri="{FF2B5EF4-FFF2-40B4-BE49-F238E27FC236}">
                    <a16:creationId xmlns:a16="http://schemas.microsoft.com/office/drawing/2014/main" id="{10CFD2C7-0DAA-804D-B436-515FA1353FD6}"/>
                  </a:ext>
                </a:extLst>
              </p:cNvPr>
              <p:cNvSpPr>
                <a:spLocks noChangeArrowheads="1"/>
              </p:cNvSpPr>
              <p:nvPr/>
            </p:nvSpPr>
            <p:spPr bwMode="auto">
              <a:xfrm>
                <a:off x="2627" y="3560"/>
                <a:ext cx="80"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4" name="Line 1310">
                <a:extLst>
                  <a:ext uri="{FF2B5EF4-FFF2-40B4-BE49-F238E27FC236}">
                    <a16:creationId xmlns:a16="http://schemas.microsoft.com/office/drawing/2014/main" id="{4B256B3D-2725-BF45-B9A3-68DEA24E20AA}"/>
                  </a:ext>
                </a:extLst>
              </p:cNvPr>
              <p:cNvSpPr>
                <a:spLocks noChangeShapeType="1"/>
              </p:cNvSpPr>
              <p:nvPr/>
            </p:nvSpPr>
            <p:spPr bwMode="auto">
              <a:xfrm>
                <a:off x="2671" y="3459"/>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5" name="Line 1311">
                <a:extLst>
                  <a:ext uri="{FF2B5EF4-FFF2-40B4-BE49-F238E27FC236}">
                    <a16:creationId xmlns:a16="http://schemas.microsoft.com/office/drawing/2014/main" id="{9C29BE74-6E63-394D-9D50-CEA61CDB55F4}"/>
                  </a:ext>
                </a:extLst>
              </p:cNvPr>
              <p:cNvSpPr>
                <a:spLocks noChangeShapeType="1"/>
              </p:cNvSpPr>
              <p:nvPr/>
            </p:nvSpPr>
            <p:spPr bwMode="auto">
              <a:xfrm>
                <a:off x="2671" y="3492"/>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6" name="Line 1312">
                <a:extLst>
                  <a:ext uri="{FF2B5EF4-FFF2-40B4-BE49-F238E27FC236}">
                    <a16:creationId xmlns:a16="http://schemas.microsoft.com/office/drawing/2014/main" id="{D6F161C3-DFDF-A145-A6C2-BCEFC9563FEA}"/>
                  </a:ext>
                </a:extLst>
              </p:cNvPr>
              <p:cNvSpPr>
                <a:spLocks noChangeShapeType="1"/>
              </p:cNvSpPr>
              <p:nvPr/>
            </p:nvSpPr>
            <p:spPr bwMode="auto">
              <a:xfrm>
                <a:off x="2671" y="3476"/>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7" name="Line 1313">
                <a:extLst>
                  <a:ext uri="{FF2B5EF4-FFF2-40B4-BE49-F238E27FC236}">
                    <a16:creationId xmlns:a16="http://schemas.microsoft.com/office/drawing/2014/main" id="{A35BCE7D-E743-164D-BF44-631FC6CB71D8}"/>
                  </a:ext>
                </a:extLst>
              </p:cNvPr>
              <p:cNvSpPr>
                <a:spLocks noChangeShapeType="1"/>
              </p:cNvSpPr>
              <p:nvPr/>
            </p:nvSpPr>
            <p:spPr bwMode="auto">
              <a:xfrm>
                <a:off x="2627" y="3459"/>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8" name="Line 1314">
                <a:extLst>
                  <a:ext uri="{FF2B5EF4-FFF2-40B4-BE49-F238E27FC236}">
                    <a16:creationId xmlns:a16="http://schemas.microsoft.com/office/drawing/2014/main" id="{30AB1339-C11B-1A4A-A83A-2B96B254EA3D}"/>
                  </a:ext>
                </a:extLst>
              </p:cNvPr>
              <p:cNvSpPr>
                <a:spLocks noChangeShapeType="1"/>
              </p:cNvSpPr>
              <p:nvPr/>
            </p:nvSpPr>
            <p:spPr bwMode="auto">
              <a:xfrm>
                <a:off x="2627" y="3492"/>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9" name="Line 1315">
                <a:extLst>
                  <a:ext uri="{FF2B5EF4-FFF2-40B4-BE49-F238E27FC236}">
                    <a16:creationId xmlns:a16="http://schemas.microsoft.com/office/drawing/2014/main" id="{2F5F4348-1BF5-2240-B83E-28E8D20E46D1}"/>
                  </a:ext>
                </a:extLst>
              </p:cNvPr>
              <p:cNvSpPr>
                <a:spLocks noChangeShapeType="1"/>
              </p:cNvSpPr>
              <p:nvPr/>
            </p:nvSpPr>
            <p:spPr bwMode="auto">
              <a:xfrm>
                <a:off x="2627" y="3476"/>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0" name="Line 1316">
                <a:extLst>
                  <a:ext uri="{FF2B5EF4-FFF2-40B4-BE49-F238E27FC236}">
                    <a16:creationId xmlns:a16="http://schemas.microsoft.com/office/drawing/2014/main" id="{BBD49547-E6FC-EF4C-A7F5-D7917D49F964}"/>
                  </a:ext>
                </a:extLst>
              </p:cNvPr>
              <p:cNvSpPr>
                <a:spLocks noChangeShapeType="1"/>
              </p:cNvSpPr>
              <p:nvPr/>
            </p:nvSpPr>
            <p:spPr bwMode="auto">
              <a:xfrm>
                <a:off x="2627" y="3608"/>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1" name="Line 1317">
                <a:extLst>
                  <a:ext uri="{FF2B5EF4-FFF2-40B4-BE49-F238E27FC236}">
                    <a16:creationId xmlns:a16="http://schemas.microsoft.com/office/drawing/2014/main" id="{960735F5-B5B8-0E44-962E-7EA4EB3D57E7}"/>
                  </a:ext>
                </a:extLst>
              </p:cNvPr>
              <p:cNvSpPr>
                <a:spLocks noChangeShapeType="1"/>
              </p:cNvSpPr>
              <p:nvPr/>
            </p:nvSpPr>
            <p:spPr bwMode="auto">
              <a:xfrm>
                <a:off x="2627" y="359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2" name="Line 1318">
                <a:extLst>
                  <a:ext uri="{FF2B5EF4-FFF2-40B4-BE49-F238E27FC236}">
                    <a16:creationId xmlns:a16="http://schemas.microsoft.com/office/drawing/2014/main" id="{2C7D2D55-0B67-3341-AF57-231DF60D9D65}"/>
                  </a:ext>
                </a:extLst>
              </p:cNvPr>
              <p:cNvSpPr>
                <a:spLocks noChangeShapeType="1"/>
              </p:cNvSpPr>
              <p:nvPr/>
            </p:nvSpPr>
            <p:spPr bwMode="auto">
              <a:xfrm>
                <a:off x="2627" y="3575"/>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3" name="Line 1319">
                <a:extLst>
                  <a:ext uri="{FF2B5EF4-FFF2-40B4-BE49-F238E27FC236}">
                    <a16:creationId xmlns:a16="http://schemas.microsoft.com/office/drawing/2014/main" id="{C9E89BBA-406F-A546-90F6-85B6EF872CB9}"/>
                  </a:ext>
                </a:extLst>
              </p:cNvPr>
              <p:cNvSpPr>
                <a:spLocks noChangeShapeType="1"/>
              </p:cNvSpPr>
              <p:nvPr/>
            </p:nvSpPr>
            <p:spPr bwMode="auto">
              <a:xfrm>
                <a:off x="2681" y="3560"/>
                <a:ext cx="1" cy="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4" name="Line 1320">
                <a:extLst>
                  <a:ext uri="{FF2B5EF4-FFF2-40B4-BE49-F238E27FC236}">
                    <a16:creationId xmlns:a16="http://schemas.microsoft.com/office/drawing/2014/main" id="{D5945101-27FD-194D-A40B-F3D71C9B3AC3}"/>
                  </a:ext>
                </a:extLst>
              </p:cNvPr>
              <p:cNvSpPr>
                <a:spLocks noChangeShapeType="1"/>
              </p:cNvSpPr>
              <p:nvPr/>
            </p:nvSpPr>
            <p:spPr bwMode="auto">
              <a:xfrm>
                <a:off x="2654" y="3560"/>
                <a:ext cx="1" cy="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5" name="Rectangle 1321">
                <a:extLst>
                  <a:ext uri="{FF2B5EF4-FFF2-40B4-BE49-F238E27FC236}">
                    <a16:creationId xmlns:a16="http://schemas.microsoft.com/office/drawing/2014/main" id="{720BA76F-2760-AD4F-951B-6B76B4A14488}"/>
                  </a:ext>
                </a:extLst>
              </p:cNvPr>
              <p:cNvSpPr>
                <a:spLocks noChangeArrowheads="1"/>
              </p:cNvSpPr>
              <p:nvPr/>
            </p:nvSpPr>
            <p:spPr bwMode="auto">
              <a:xfrm>
                <a:off x="3755" y="2834"/>
                <a:ext cx="633"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6" name="Rectangle 1322">
                <a:extLst>
                  <a:ext uri="{FF2B5EF4-FFF2-40B4-BE49-F238E27FC236}">
                    <a16:creationId xmlns:a16="http://schemas.microsoft.com/office/drawing/2014/main" id="{B3A361D4-E13A-894B-98EC-C7BAA6DE9045}"/>
                  </a:ext>
                </a:extLst>
              </p:cNvPr>
              <p:cNvSpPr>
                <a:spLocks noChangeArrowheads="1"/>
              </p:cNvSpPr>
              <p:nvPr/>
            </p:nvSpPr>
            <p:spPr bwMode="auto">
              <a:xfrm>
                <a:off x="3914" y="2883"/>
                <a:ext cx="3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written in</a:t>
                </a:r>
                <a:endParaRPr lang="en-US" altLang="en-CN" sz="2400">
                  <a:solidFill>
                    <a:srgbClr val="000000"/>
                  </a:solidFill>
                  <a:latin typeface="Arial" panose="020B0604020202020204" pitchFamily="34" charset="0"/>
                </a:endParaRPr>
              </a:p>
            </p:txBody>
          </p:sp>
          <p:sp>
            <p:nvSpPr>
              <p:cNvPr id="714027" name="Rectangle 1323">
                <a:extLst>
                  <a:ext uri="{FF2B5EF4-FFF2-40B4-BE49-F238E27FC236}">
                    <a16:creationId xmlns:a16="http://schemas.microsoft.com/office/drawing/2014/main" id="{2B34725D-8341-B14D-AAAF-9D4C2EE24ABC}"/>
                  </a:ext>
                </a:extLst>
              </p:cNvPr>
              <p:cNvSpPr>
                <a:spLocks noChangeArrowheads="1"/>
              </p:cNvSpPr>
              <p:nvPr/>
            </p:nvSpPr>
            <p:spPr bwMode="auto">
              <a:xfrm>
                <a:off x="3865" y="2988"/>
                <a:ext cx="4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a high-level</a:t>
                </a:r>
                <a:endParaRPr lang="en-US" altLang="en-CN" sz="2400">
                  <a:solidFill>
                    <a:srgbClr val="000000"/>
                  </a:solidFill>
                  <a:latin typeface="Arial" panose="020B0604020202020204" pitchFamily="34" charset="0"/>
                </a:endParaRPr>
              </a:p>
            </p:txBody>
          </p:sp>
          <p:sp>
            <p:nvSpPr>
              <p:cNvPr id="714028" name="Rectangle 1324">
                <a:extLst>
                  <a:ext uri="{FF2B5EF4-FFF2-40B4-BE49-F238E27FC236}">
                    <a16:creationId xmlns:a16="http://schemas.microsoft.com/office/drawing/2014/main" id="{D3B0B24D-FF67-0646-A0E5-43CC2832E71E}"/>
                  </a:ext>
                </a:extLst>
              </p:cNvPr>
              <p:cNvSpPr>
                <a:spLocks noChangeArrowheads="1"/>
              </p:cNvSpPr>
              <p:nvPr/>
            </p:nvSpPr>
            <p:spPr bwMode="auto">
              <a:xfrm>
                <a:off x="3909" y="3092"/>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029" name="Rectangle 1325">
                <a:extLst>
                  <a:ext uri="{FF2B5EF4-FFF2-40B4-BE49-F238E27FC236}">
                    <a16:creationId xmlns:a16="http://schemas.microsoft.com/office/drawing/2014/main" id="{39FE408D-8D72-284D-9DF6-6BC33943D4CB}"/>
                  </a:ext>
                </a:extLst>
              </p:cNvPr>
              <p:cNvSpPr>
                <a:spLocks noChangeArrowheads="1"/>
              </p:cNvSpPr>
              <p:nvPr/>
            </p:nvSpPr>
            <p:spPr bwMode="auto">
              <a:xfrm>
                <a:off x="3789" y="3771"/>
                <a:ext cx="57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0" name="Rectangle 1326">
                <a:extLst>
                  <a:ext uri="{FF2B5EF4-FFF2-40B4-BE49-F238E27FC236}">
                    <a16:creationId xmlns:a16="http://schemas.microsoft.com/office/drawing/2014/main" id="{05F3D7FE-921E-824D-B1BE-AC73C234C3B9}"/>
                  </a:ext>
                </a:extLst>
              </p:cNvPr>
              <p:cNvSpPr>
                <a:spLocks noChangeArrowheads="1"/>
              </p:cNvSpPr>
              <p:nvPr/>
            </p:nvSpPr>
            <p:spPr bwMode="auto">
              <a:xfrm>
                <a:off x="4020" y="3769"/>
                <a:ext cx="1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Any</a:t>
                </a:r>
                <a:endParaRPr lang="en-US" altLang="en-CN" sz="2400">
                  <a:solidFill>
                    <a:srgbClr val="000000"/>
                  </a:solidFill>
                  <a:latin typeface="Arial" panose="020B0604020202020204" pitchFamily="34" charset="0"/>
                </a:endParaRPr>
              </a:p>
            </p:txBody>
          </p:sp>
          <p:sp>
            <p:nvSpPr>
              <p:cNvPr id="714031" name="Rectangle 1327">
                <a:extLst>
                  <a:ext uri="{FF2B5EF4-FFF2-40B4-BE49-F238E27FC236}">
                    <a16:creationId xmlns:a16="http://schemas.microsoft.com/office/drawing/2014/main" id="{3886E007-A4DF-6C43-AEDB-1AF7FF9698C6}"/>
                  </a:ext>
                </a:extLst>
              </p:cNvPr>
              <p:cNvSpPr>
                <a:spLocks noChangeArrowheads="1"/>
              </p:cNvSpPr>
              <p:nvPr/>
            </p:nvSpPr>
            <p:spPr bwMode="auto">
              <a:xfrm>
                <a:off x="3913" y="3874"/>
                <a:ext cx="3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computer</a:t>
                </a:r>
                <a:endParaRPr lang="en-US" altLang="en-CN" sz="2400">
                  <a:solidFill>
                    <a:srgbClr val="000000"/>
                  </a:solidFill>
                  <a:latin typeface="Arial" panose="020B0604020202020204" pitchFamily="34" charset="0"/>
                </a:endParaRPr>
              </a:p>
            </p:txBody>
          </p:sp>
          <p:sp>
            <p:nvSpPr>
              <p:cNvPr id="714032" name="Rectangle 1328">
                <a:extLst>
                  <a:ext uri="{FF2B5EF4-FFF2-40B4-BE49-F238E27FC236}">
                    <a16:creationId xmlns:a16="http://schemas.microsoft.com/office/drawing/2014/main" id="{950EC659-377A-F546-9CDE-CC9415B8F8D3}"/>
                  </a:ext>
                </a:extLst>
              </p:cNvPr>
              <p:cNvSpPr>
                <a:spLocks noChangeArrowheads="1"/>
              </p:cNvSpPr>
              <p:nvPr/>
            </p:nvSpPr>
            <p:spPr bwMode="auto">
              <a:xfrm>
                <a:off x="3506" y="3420"/>
                <a:ext cx="395"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3" name="Rectangle 1329">
                <a:extLst>
                  <a:ext uri="{FF2B5EF4-FFF2-40B4-BE49-F238E27FC236}">
                    <a16:creationId xmlns:a16="http://schemas.microsoft.com/office/drawing/2014/main" id="{E79678D2-75E9-6A46-8917-F850314DE711}"/>
                  </a:ext>
                </a:extLst>
              </p:cNvPr>
              <p:cNvSpPr>
                <a:spLocks noChangeArrowheads="1"/>
              </p:cNvSpPr>
              <p:nvPr/>
            </p:nvSpPr>
            <p:spPr bwMode="auto">
              <a:xfrm>
                <a:off x="3608" y="3367"/>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034" name="Freeform 1330">
                <a:extLst>
                  <a:ext uri="{FF2B5EF4-FFF2-40B4-BE49-F238E27FC236}">
                    <a16:creationId xmlns:a16="http://schemas.microsoft.com/office/drawing/2014/main" id="{85DD78B3-5B06-E247-A873-72FA28E1FDA9}"/>
                  </a:ext>
                </a:extLst>
              </p:cNvPr>
              <p:cNvSpPr>
                <a:spLocks/>
              </p:cNvSpPr>
              <p:nvPr/>
            </p:nvSpPr>
            <p:spPr bwMode="auto">
              <a:xfrm>
                <a:off x="3155" y="3455"/>
                <a:ext cx="235" cy="126"/>
              </a:xfrm>
              <a:custGeom>
                <a:avLst/>
                <a:gdLst>
                  <a:gd name="T0" fmla="*/ 202 w 235"/>
                  <a:gd name="T1" fmla="*/ 36 h 126"/>
                  <a:gd name="T2" fmla="*/ 198 w 235"/>
                  <a:gd name="T3" fmla="*/ 33 h 126"/>
                  <a:gd name="T4" fmla="*/ 194 w 235"/>
                  <a:gd name="T5" fmla="*/ 31 h 126"/>
                  <a:gd name="T6" fmla="*/ 181 w 235"/>
                  <a:gd name="T7" fmla="*/ 31 h 126"/>
                  <a:gd name="T8" fmla="*/ 169 w 235"/>
                  <a:gd name="T9" fmla="*/ 30 h 126"/>
                  <a:gd name="T10" fmla="*/ 157 w 235"/>
                  <a:gd name="T11" fmla="*/ 27 h 126"/>
                  <a:gd name="T12" fmla="*/ 146 w 235"/>
                  <a:gd name="T13" fmla="*/ 20 h 126"/>
                  <a:gd name="T14" fmla="*/ 134 w 235"/>
                  <a:gd name="T15" fmla="*/ 12 h 126"/>
                  <a:gd name="T16" fmla="*/ 123 w 235"/>
                  <a:gd name="T17" fmla="*/ 6 h 126"/>
                  <a:gd name="T18" fmla="*/ 112 w 235"/>
                  <a:gd name="T19" fmla="*/ 3 h 126"/>
                  <a:gd name="T20" fmla="*/ 99 w 235"/>
                  <a:gd name="T21" fmla="*/ 0 h 126"/>
                  <a:gd name="T22" fmla="*/ 18 w 235"/>
                  <a:gd name="T23" fmla="*/ 0 h 126"/>
                  <a:gd name="T24" fmla="*/ 11 w 235"/>
                  <a:gd name="T25" fmla="*/ 4 h 126"/>
                  <a:gd name="T26" fmla="*/ 4 w 235"/>
                  <a:gd name="T27" fmla="*/ 9 h 126"/>
                  <a:gd name="T28" fmla="*/ 0 w 235"/>
                  <a:gd name="T29" fmla="*/ 17 h 126"/>
                  <a:gd name="T30" fmla="*/ 0 w 235"/>
                  <a:gd name="T31" fmla="*/ 25 h 126"/>
                  <a:gd name="T32" fmla="*/ 0 w 235"/>
                  <a:gd name="T33" fmla="*/ 100 h 126"/>
                  <a:gd name="T34" fmla="*/ 0 w 235"/>
                  <a:gd name="T35" fmla="*/ 109 h 126"/>
                  <a:gd name="T36" fmla="*/ 4 w 235"/>
                  <a:gd name="T37" fmla="*/ 117 h 126"/>
                  <a:gd name="T38" fmla="*/ 11 w 235"/>
                  <a:gd name="T39" fmla="*/ 122 h 126"/>
                  <a:gd name="T40" fmla="*/ 18 w 235"/>
                  <a:gd name="T41" fmla="*/ 126 h 126"/>
                  <a:gd name="T42" fmla="*/ 215 w 235"/>
                  <a:gd name="T43" fmla="*/ 126 h 126"/>
                  <a:gd name="T44" fmla="*/ 219 w 235"/>
                  <a:gd name="T45" fmla="*/ 124 h 126"/>
                  <a:gd name="T46" fmla="*/ 220 w 235"/>
                  <a:gd name="T47" fmla="*/ 121 h 126"/>
                  <a:gd name="T48" fmla="*/ 221 w 235"/>
                  <a:gd name="T49" fmla="*/ 118 h 126"/>
                  <a:gd name="T50" fmla="*/ 222 w 235"/>
                  <a:gd name="T51" fmla="*/ 111 h 126"/>
                  <a:gd name="T52" fmla="*/ 226 w 235"/>
                  <a:gd name="T53" fmla="*/ 105 h 126"/>
                  <a:gd name="T54" fmla="*/ 234 w 235"/>
                  <a:gd name="T55" fmla="*/ 96 h 126"/>
                  <a:gd name="T56" fmla="*/ 235 w 235"/>
                  <a:gd name="T57" fmla="*/ 94 h 126"/>
                  <a:gd name="T58" fmla="*/ 235 w 235"/>
                  <a:gd name="T59" fmla="*/ 92 h 126"/>
                  <a:gd name="T60" fmla="*/ 235 w 235"/>
                  <a:gd name="T61" fmla="*/ 90 h 126"/>
                  <a:gd name="T62" fmla="*/ 234 w 235"/>
                  <a:gd name="T63" fmla="*/ 88 h 126"/>
                  <a:gd name="T64" fmla="*/ 216 w 235"/>
                  <a:gd name="T65" fmla="*/ 72 h 126"/>
                  <a:gd name="T66" fmla="*/ 210 w 235"/>
                  <a:gd name="T67" fmla="*/ 65 h 126"/>
                  <a:gd name="T68" fmla="*/ 206 w 235"/>
                  <a:gd name="T69" fmla="*/ 57 h 126"/>
                  <a:gd name="T70" fmla="*/ 206 w 235"/>
                  <a:gd name="T71" fmla="*/ 47 h 126"/>
                  <a:gd name="T72" fmla="*/ 206 w 235"/>
                  <a:gd name="T73" fmla="*/ 41 h 126"/>
                  <a:gd name="T74" fmla="*/ 202 w 235"/>
                  <a:gd name="T75" fmla="*/ 3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5" h="126">
                    <a:moveTo>
                      <a:pt x="202" y="36"/>
                    </a:moveTo>
                    <a:lnTo>
                      <a:pt x="198" y="33"/>
                    </a:lnTo>
                    <a:lnTo>
                      <a:pt x="194" y="31"/>
                    </a:lnTo>
                    <a:lnTo>
                      <a:pt x="181" y="31"/>
                    </a:lnTo>
                    <a:lnTo>
                      <a:pt x="169" y="30"/>
                    </a:lnTo>
                    <a:lnTo>
                      <a:pt x="157" y="27"/>
                    </a:lnTo>
                    <a:lnTo>
                      <a:pt x="146" y="20"/>
                    </a:lnTo>
                    <a:lnTo>
                      <a:pt x="134" y="12"/>
                    </a:lnTo>
                    <a:lnTo>
                      <a:pt x="123" y="6"/>
                    </a:lnTo>
                    <a:lnTo>
                      <a:pt x="112" y="3"/>
                    </a:lnTo>
                    <a:lnTo>
                      <a:pt x="99" y="0"/>
                    </a:lnTo>
                    <a:lnTo>
                      <a:pt x="18" y="0"/>
                    </a:lnTo>
                    <a:lnTo>
                      <a:pt x="11" y="4"/>
                    </a:lnTo>
                    <a:lnTo>
                      <a:pt x="4" y="9"/>
                    </a:lnTo>
                    <a:lnTo>
                      <a:pt x="0" y="17"/>
                    </a:lnTo>
                    <a:lnTo>
                      <a:pt x="0" y="25"/>
                    </a:lnTo>
                    <a:lnTo>
                      <a:pt x="0" y="100"/>
                    </a:lnTo>
                    <a:lnTo>
                      <a:pt x="0" y="109"/>
                    </a:lnTo>
                    <a:lnTo>
                      <a:pt x="4" y="117"/>
                    </a:lnTo>
                    <a:lnTo>
                      <a:pt x="11" y="122"/>
                    </a:lnTo>
                    <a:lnTo>
                      <a:pt x="18" y="126"/>
                    </a:lnTo>
                    <a:lnTo>
                      <a:pt x="215" y="126"/>
                    </a:lnTo>
                    <a:lnTo>
                      <a:pt x="219" y="124"/>
                    </a:lnTo>
                    <a:lnTo>
                      <a:pt x="220" y="121"/>
                    </a:lnTo>
                    <a:lnTo>
                      <a:pt x="221" y="118"/>
                    </a:lnTo>
                    <a:lnTo>
                      <a:pt x="222" y="111"/>
                    </a:lnTo>
                    <a:lnTo>
                      <a:pt x="226" y="105"/>
                    </a:lnTo>
                    <a:lnTo>
                      <a:pt x="234" y="96"/>
                    </a:lnTo>
                    <a:lnTo>
                      <a:pt x="235" y="94"/>
                    </a:lnTo>
                    <a:lnTo>
                      <a:pt x="235" y="92"/>
                    </a:lnTo>
                    <a:lnTo>
                      <a:pt x="235" y="90"/>
                    </a:lnTo>
                    <a:lnTo>
                      <a:pt x="234" y="88"/>
                    </a:lnTo>
                    <a:lnTo>
                      <a:pt x="216" y="72"/>
                    </a:lnTo>
                    <a:lnTo>
                      <a:pt x="210" y="65"/>
                    </a:lnTo>
                    <a:lnTo>
                      <a:pt x="206" y="57"/>
                    </a:lnTo>
                    <a:lnTo>
                      <a:pt x="206" y="47"/>
                    </a:lnTo>
                    <a:lnTo>
                      <a:pt x="206" y="41"/>
                    </a:lnTo>
                    <a:lnTo>
                      <a:pt x="202" y="36"/>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5" name="Rectangle 1331">
                <a:extLst>
                  <a:ext uri="{FF2B5EF4-FFF2-40B4-BE49-F238E27FC236}">
                    <a16:creationId xmlns:a16="http://schemas.microsoft.com/office/drawing/2014/main" id="{12506001-A12A-3C4B-BB06-5B3172414700}"/>
                  </a:ext>
                </a:extLst>
              </p:cNvPr>
              <p:cNvSpPr>
                <a:spLocks noChangeArrowheads="1"/>
              </p:cNvSpPr>
              <p:nvPr/>
            </p:nvSpPr>
            <p:spPr bwMode="auto">
              <a:xfrm>
                <a:off x="3414" y="3486"/>
                <a:ext cx="24" cy="6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6" name="Rectangle 1332">
                <a:extLst>
                  <a:ext uri="{FF2B5EF4-FFF2-40B4-BE49-F238E27FC236}">
                    <a16:creationId xmlns:a16="http://schemas.microsoft.com/office/drawing/2014/main" id="{9970C377-98DF-844B-A32A-69A19A28A07B}"/>
                  </a:ext>
                </a:extLst>
              </p:cNvPr>
              <p:cNvSpPr>
                <a:spLocks noChangeArrowheads="1"/>
              </p:cNvSpPr>
              <p:nvPr/>
            </p:nvSpPr>
            <p:spPr bwMode="auto">
              <a:xfrm>
                <a:off x="3407" y="3493"/>
                <a:ext cx="7" cy="50"/>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7" name="Freeform 1333">
                <a:extLst>
                  <a:ext uri="{FF2B5EF4-FFF2-40B4-BE49-F238E27FC236}">
                    <a16:creationId xmlns:a16="http://schemas.microsoft.com/office/drawing/2014/main" id="{4C76D98D-3CAA-FB4D-949B-4EFE3E2ADF43}"/>
                  </a:ext>
                </a:extLst>
              </p:cNvPr>
              <p:cNvSpPr>
                <a:spLocks/>
              </p:cNvSpPr>
              <p:nvPr/>
            </p:nvSpPr>
            <p:spPr bwMode="auto">
              <a:xfrm>
                <a:off x="3438" y="3479"/>
                <a:ext cx="6" cy="78"/>
              </a:xfrm>
              <a:custGeom>
                <a:avLst/>
                <a:gdLst>
                  <a:gd name="T0" fmla="*/ 0 w 6"/>
                  <a:gd name="T1" fmla="*/ 7 h 78"/>
                  <a:gd name="T2" fmla="*/ 6 w 6"/>
                  <a:gd name="T3" fmla="*/ 0 h 78"/>
                  <a:gd name="T4" fmla="*/ 6 w 6"/>
                  <a:gd name="T5" fmla="*/ 78 h 78"/>
                  <a:gd name="T6" fmla="*/ 0 w 6"/>
                  <a:gd name="T7" fmla="*/ 70 h 78"/>
                  <a:gd name="T8" fmla="*/ 0 w 6"/>
                  <a:gd name="T9" fmla="*/ 7 h 78"/>
                </a:gdLst>
                <a:ahLst/>
                <a:cxnLst>
                  <a:cxn ang="0">
                    <a:pos x="T0" y="T1"/>
                  </a:cxn>
                  <a:cxn ang="0">
                    <a:pos x="T2" y="T3"/>
                  </a:cxn>
                  <a:cxn ang="0">
                    <a:pos x="T4" y="T5"/>
                  </a:cxn>
                  <a:cxn ang="0">
                    <a:pos x="T6" y="T7"/>
                  </a:cxn>
                  <a:cxn ang="0">
                    <a:pos x="T8" y="T9"/>
                  </a:cxn>
                </a:cxnLst>
                <a:rect l="0" t="0" r="r" b="b"/>
                <a:pathLst>
                  <a:path w="6" h="78">
                    <a:moveTo>
                      <a:pt x="0" y="7"/>
                    </a:moveTo>
                    <a:lnTo>
                      <a:pt x="6" y="0"/>
                    </a:lnTo>
                    <a:lnTo>
                      <a:pt x="6" y="78"/>
                    </a:lnTo>
                    <a:lnTo>
                      <a:pt x="0" y="70"/>
                    </a:lnTo>
                    <a:lnTo>
                      <a:pt x="0" y="7"/>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8" name="Rectangle 1334">
                <a:extLst>
                  <a:ext uri="{FF2B5EF4-FFF2-40B4-BE49-F238E27FC236}">
                    <a16:creationId xmlns:a16="http://schemas.microsoft.com/office/drawing/2014/main" id="{5A115726-B2E1-024E-A825-388E67703828}"/>
                  </a:ext>
                </a:extLst>
              </p:cNvPr>
              <p:cNvSpPr>
                <a:spLocks noChangeArrowheads="1"/>
              </p:cNvSpPr>
              <p:nvPr/>
            </p:nvSpPr>
            <p:spPr bwMode="auto">
              <a:xfrm>
                <a:off x="3394" y="3486"/>
                <a:ext cx="13" cy="6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9" name="Rectangle 1335">
                <a:extLst>
                  <a:ext uri="{FF2B5EF4-FFF2-40B4-BE49-F238E27FC236}">
                    <a16:creationId xmlns:a16="http://schemas.microsoft.com/office/drawing/2014/main" id="{B9DA0607-6EC8-FD46-8F04-35DF85A7A881}"/>
                  </a:ext>
                </a:extLst>
              </p:cNvPr>
              <p:cNvSpPr>
                <a:spLocks noChangeArrowheads="1"/>
              </p:cNvSpPr>
              <p:nvPr/>
            </p:nvSpPr>
            <p:spPr bwMode="auto">
              <a:xfrm>
                <a:off x="3373" y="3455"/>
                <a:ext cx="30"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0" name="Rectangle 1336">
                <a:extLst>
                  <a:ext uri="{FF2B5EF4-FFF2-40B4-BE49-F238E27FC236}">
                    <a16:creationId xmlns:a16="http://schemas.microsoft.com/office/drawing/2014/main" id="{B397D15A-335B-E948-85D0-482AE8A0481E}"/>
                  </a:ext>
                </a:extLst>
              </p:cNvPr>
              <p:cNvSpPr>
                <a:spLocks noChangeArrowheads="1"/>
              </p:cNvSpPr>
              <p:nvPr/>
            </p:nvSpPr>
            <p:spPr bwMode="auto">
              <a:xfrm>
                <a:off x="3361" y="3455"/>
                <a:ext cx="12"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1" name="Rectangle 1337">
                <a:extLst>
                  <a:ext uri="{FF2B5EF4-FFF2-40B4-BE49-F238E27FC236}">
                    <a16:creationId xmlns:a16="http://schemas.microsoft.com/office/drawing/2014/main" id="{EFDE5343-C696-C742-9E1B-D7170AC36D4A}"/>
                  </a:ext>
                </a:extLst>
              </p:cNvPr>
              <p:cNvSpPr>
                <a:spLocks noChangeArrowheads="1"/>
              </p:cNvSpPr>
              <p:nvPr/>
            </p:nvSpPr>
            <p:spPr bwMode="auto">
              <a:xfrm>
                <a:off x="3355" y="3459"/>
                <a:ext cx="6" cy="8"/>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2" name="Rectangle 1338">
                <a:extLst>
                  <a:ext uri="{FF2B5EF4-FFF2-40B4-BE49-F238E27FC236}">
                    <a16:creationId xmlns:a16="http://schemas.microsoft.com/office/drawing/2014/main" id="{6569759F-E21F-C841-94CC-B12494B9A3EF}"/>
                  </a:ext>
                </a:extLst>
              </p:cNvPr>
              <p:cNvSpPr>
                <a:spLocks noChangeArrowheads="1"/>
              </p:cNvSpPr>
              <p:nvPr/>
            </p:nvSpPr>
            <p:spPr bwMode="auto">
              <a:xfrm>
                <a:off x="3373" y="3454"/>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3" name="Rectangle 1339">
                <a:extLst>
                  <a:ext uri="{FF2B5EF4-FFF2-40B4-BE49-F238E27FC236}">
                    <a16:creationId xmlns:a16="http://schemas.microsoft.com/office/drawing/2014/main" id="{9960AD6C-B953-EB4D-AF36-E51CE2799DA5}"/>
                  </a:ext>
                </a:extLst>
              </p:cNvPr>
              <p:cNvSpPr>
                <a:spLocks noChangeArrowheads="1"/>
              </p:cNvSpPr>
              <p:nvPr/>
            </p:nvSpPr>
            <p:spPr bwMode="auto">
              <a:xfrm>
                <a:off x="3373" y="3467"/>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4" name="Rectangle 1340">
                <a:extLst>
                  <a:ext uri="{FF2B5EF4-FFF2-40B4-BE49-F238E27FC236}">
                    <a16:creationId xmlns:a16="http://schemas.microsoft.com/office/drawing/2014/main" id="{14028887-0FA9-B747-949E-574E1A8C63F1}"/>
                  </a:ext>
                </a:extLst>
              </p:cNvPr>
              <p:cNvSpPr>
                <a:spLocks noChangeArrowheads="1"/>
              </p:cNvSpPr>
              <p:nvPr/>
            </p:nvSpPr>
            <p:spPr bwMode="auto">
              <a:xfrm>
                <a:off x="3373" y="3461"/>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5" name="Freeform 1341">
                <a:extLst>
                  <a:ext uri="{FF2B5EF4-FFF2-40B4-BE49-F238E27FC236}">
                    <a16:creationId xmlns:a16="http://schemas.microsoft.com/office/drawing/2014/main" id="{AFEFF10E-B5FC-194F-A0CC-6D6A4B9ED491}"/>
                  </a:ext>
                </a:extLst>
              </p:cNvPr>
              <p:cNvSpPr>
                <a:spLocks/>
              </p:cNvSpPr>
              <p:nvPr/>
            </p:nvSpPr>
            <p:spPr bwMode="auto">
              <a:xfrm>
                <a:off x="3143" y="3447"/>
                <a:ext cx="6" cy="47"/>
              </a:xfrm>
              <a:custGeom>
                <a:avLst/>
                <a:gdLst>
                  <a:gd name="T0" fmla="*/ 6 w 6"/>
                  <a:gd name="T1" fmla="*/ 8 h 47"/>
                  <a:gd name="T2" fmla="*/ 0 w 6"/>
                  <a:gd name="T3" fmla="*/ 0 h 47"/>
                  <a:gd name="T4" fmla="*/ 0 w 6"/>
                  <a:gd name="T5" fmla="*/ 47 h 47"/>
                  <a:gd name="T6" fmla="*/ 6 w 6"/>
                  <a:gd name="T7" fmla="*/ 39 h 47"/>
                  <a:gd name="T8" fmla="*/ 6 w 6"/>
                  <a:gd name="T9" fmla="*/ 8 h 47"/>
                </a:gdLst>
                <a:ahLst/>
                <a:cxnLst>
                  <a:cxn ang="0">
                    <a:pos x="T0" y="T1"/>
                  </a:cxn>
                  <a:cxn ang="0">
                    <a:pos x="T2" y="T3"/>
                  </a:cxn>
                  <a:cxn ang="0">
                    <a:pos x="T4" y="T5"/>
                  </a:cxn>
                  <a:cxn ang="0">
                    <a:pos x="T6" y="T7"/>
                  </a:cxn>
                  <a:cxn ang="0">
                    <a:pos x="T8" y="T9"/>
                  </a:cxn>
                </a:cxnLst>
                <a:rect l="0" t="0" r="r" b="b"/>
                <a:pathLst>
                  <a:path w="6" h="47">
                    <a:moveTo>
                      <a:pt x="6" y="8"/>
                    </a:moveTo>
                    <a:lnTo>
                      <a:pt x="0" y="0"/>
                    </a:lnTo>
                    <a:lnTo>
                      <a:pt x="0" y="47"/>
                    </a:lnTo>
                    <a:lnTo>
                      <a:pt x="6" y="39"/>
                    </a:lnTo>
                    <a:lnTo>
                      <a:pt x="6" y="8"/>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6" name="Rectangle 1342">
                <a:extLst>
                  <a:ext uri="{FF2B5EF4-FFF2-40B4-BE49-F238E27FC236}">
                    <a16:creationId xmlns:a16="http://schemas.microsoft.com/office/drawing/2014/main" id="{84AB2316-76AD-944F-8AAD-90AFF0F05F70}"/>
                  </a:ext>
                </a:extLst>
              </p:cNvPr>
              <p:cNvSpPr>
                <a:spLocks noChangeArrowheads="1"/>
              </p:cNvSpPr>
              <p:nvPr/>
            </p:nvSpPr>
            <p:spPr bwMode="auto">
              <a:xfrm>
                <a:off x="3179" y="3549"/>
                <a:ext cx="46"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7" name="Freeform 1343">
                <a:extLst>
                  <a:ext uri="{FF2B5EF4-FFF2-40B4-BE49-F238E27FC236}">
                    <a16:creationId xmlns:a16="http://schemas.microsoft.com/office/drawing/2014/main" id="{076F3604-1E89-654B-8826-C900EDE81F58}"/>
                  </a:ext>
                </a:extLst>
              </p:cNvPr>
              <p:cNvSpPr>
                <a:spLocks noEditPoints="1"/>
              </p:cNvSpPr>
              <p:nvPr/>
            </p:nvSpPr>
            <p:spPr bwMode="auto">
              <a:xfrm>
                <a:off x="3255" y="3518"/>
                <a:ext cx="41" cy="55"/>
              </a:xfrm>
              <a:custGeom>
                <a:avLst/>
                <a:gdLst>
                  <a:gd name="T0" fmla="*/ 6 w 41"/>
                  <a:gd name="T1" fmla="*/ 47 h 55"/>
                  <a:gd name="T2" fmla="*/ 12 w 41"/>
                  <a:gd name="T3" fmla="*/ 47 h 55"/>
                  <a:gd name="T4" fmla="*/ 12 w 41"/>
                  <a:gd name="T5" fmla="*/ 39 h 55"/>
                  <a:gd name="T6" fmla="*/ 6 w 41"/>
                  <a:gd name="T7" fmla="*/ 39 h 55"/>
                  <a:gd name="T8" fmla="*/ 6 w 41"/>
                  <a:gd name="T9" fmla="*/ 47 h 55"/>
                  <a:gd name="T10" fmla="*/ 15 w 41"/>
                  <a:gd name="T11" fmla="*/ 47 h 55"/>
                  <a:gd name="T12" fmla="*/ 21 w 41"/>
                  <a:gd name="T13" fmla="*/ 47 h 55"/>
                  <a:gd name="T14" fmla="*/ 21 w 41"/>
                  <a:gd name="T15" fmla="*/ 39 h 55"/>
                  <a:gd name="T16" fmla="*/ 15 w 41"/>
                  <a:gd name="T17" fmla="*/ 39 h 55"/>
                  <a:gd name="T18" fmla="*/ 15 w 41"/>
                  <a:gd name="T19" fmla="*/ 47 h 55"/>
                  <a:gd name="T20" fmla="*/ 24 w 41"/>
                  <a:gd name="T21" fmla="*/ 47 h 55"/>
                  <a:gd name="T22" fmla="*/ 30 w 41"/>
                  <a:gd name="T23" fmla="*/ 47 h 55"/>
                  <a:gd name="T24" fmla="*/ 30 w 41"/>
                  <a:gd name="T25" fmla="*/ 39 h 55"/>
                  <a:gd name="T26" fmla="*/ 24 w 41"/>
                  <a:gd name="T27" fmla="*/ 39 h 55"/>
                  <a:gd name="T28" fmla="*/ 24 w 41"/>
                  <a:gd name="T29" fmla="*/ 47 h 55"/>
                  <a:gd name="T30" fmla="*/ 24 w 41"/>
                  <a:gd name="T31" fmla="*/ 35 h 55"/>
                  <a:gd name="T32" fmla="*/ 30 w 41"/>
                  <a:gd name="T33" fmla="*/ 35 h 55"/>
                  <a:gd name="T34" fmla="*/ 30 w 41"/>
                  <a:gd name="T35" fmla="*/ 27 h 55"/>
                  <a:gd name="T36" fmla="*/ 24 w 41"/>
                  <a:gd name="T37" fmla="*/ 27 h 55"/>
                  <a:gd name="T38" fmla="*/ 24 w 41"/>
                  <a:gd name="T39" fmla="*/ 35 h 55"/>
                  <a:gd name="T40" fmla="*/ 0 w 41"/>
                  <a:gd name="T41" fmla="*/ 43 h 55"/>
                  <a:gd name="T42" fmla="*/ 1 w 41"/>
                  <a:gd name="T43" fmla="*/ 48 h 55"/>
                  <a:gd name="T44" fmla="*/ 4 w 41"/>
                  <a:gd name="T45" fmla="*/ 52 h 55"/>
                  <a:gd name="T46" fmla="*/ 9 w 41"/>
                  <a:gd name="T47" fmla="*/ 55 h 55"/>
                  <a:gd name="T48" fmla="*/ 23 w 41"/>
                  <a:gd name="T49" fmla="*/ 55 h 55"/>
                  <a:gd name="T50" fmla="*/ 31 w 41"/>
                  <a:gd name="T51" fmla="*/ 52 h 55"/>
                  <a:gd name="T52" fmla="*/ 37 w 41"/>
                  <a:gd name="T53" fmla="*/ 46 h 55"/>
                  <a:gd name="T54" fmla="*/ 41 w 41"/>
                  <a:gd name="T55" fmla="*/ 38 h 55"/>
                  <a:gd name="T56" fmla="*/ 41 w 41"/>
                  <a:gd name="T57" fmla="*/ 29 h 55"/>
                  <a:gd name="T58" fmla="*/ 41 w 41"/>
                  <a:gd name="T59" fmla="*/ 16 h 55"/>
                  <a:gd name="T60" fmla="*/ 41 w 41"/>
                  <a:gd name="T61" fmla="*/ 10 h 55"/>
                  <a:gd name="T62" fmla="*/ 39 w 41"/>
                  <a:gd name="T63" fmla="*/ 5 h 55"/>
                  <a:gd name="T64" fmla="*/ 34 w 41"/>
                  <a:gd name="T65" fmla="*/ 2 h 55"/>
                  <a:gd name="T66" fmla="*/ 30 w 41"/>
                  <a:gd name="T67" fmla="*/ 0 h 55"/>
                  <a:gd name="T68" fmla="*/ 25 w 41"/>
                  <a:gd name="T69" fmla="*/ 2 h 55"/>
                  <a:gd name="T70" fmla="*/ 20 w 41"/>
                  <a:gd name="T71" fmla="*/ 5 h 55"/>
                  <a:gd name="T72" fmla="*/ 18 w 41"/>
                  <a:gd name="T73" fmla="*/ 10 h 55"/>
                  <a:gd name="T74" fmla="*/ 18 w 41"/>
                  <a:gd name="T75" fmla="*/ 16 h 55"/>
                  <a:gd name="T76" fmla="*/ 18 w 41"/>
                  <a:gd name="T77" fmla="*/ 19 h 55"/>
                  <a:gd name="T78" fmla="*/ 17 w 41"/>
                  <a:gd name="T79" fmla="*/ 25 h 55"/>
                  <a:gd name="T80" fmla="*/ 14 w 41"/>
                  <a:gd name="T81" fmla="*/ 29 h 55"/>
                  <a:gd name="T82" fmla="*/ 9 w 41"/>
                  <a:gd name="T83" fmla="*/ 31 h 55"/>
                  <a:gd name="T84" fmla="*/ 4 w 41"/>
                  <a:gd name="T85" fmla="*/ 33 h 55"/>
                  <a:gd name="T86" fmla="*/ 1 w 41"/>
                  <a:gd name="T87" fmla="*/ 37 h 55"/>
                  <a:gd name="T88" fmla="*/ 0 w 41"/>
                  <a:gd name="T8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55">
                    <a:moveTo>
                      <a:pt x="6" y="47"/>
                    </a:moveTo>
                    <a:lnTo>
                      <a:pt x="12" y="47"/>
                    </a:lnTo>
                    <a:lnTo>
                      <a:pt x="12" y="39"/>
                    </a:lnTo>
                    <a:lnTo>
                      <a:pt x="6" y="39"/>
                    </a:lnTo>
                    <a:lnTo>
                      <a:pt x="6" y="47"/>
                    </a:lnTo>
                    <a:close/>
                    <a:moveTo>
                      <a:pt x="15" y="47"/>
                    </a:moveTo>
                    <a:lnTo>
                      <a:pt x="21" y="47"/>
                    </a:lnTo>
                    <a:lnTo>
                      <a:pt x="21" y="39"/>
                    </a:lnTo>
                    <a:lnTo>
                      <a:pt x="15" y="39"/>
                    </a:lnTo>
                    <a:lnTo>
                      <a:pt x="15" y="47"/>
                    </a:lnTo>
                    <a:close/>
                    <a:moveTo>
                      <a:pt x="24" y="47"/>
                    </a:moveTo>
                    <a:lnTo>
                      <a:pt x="30" y="47"/>
                    </a:lnTo>
                    <a:lnTo>
                      <a:pt x="30" y="39"/>
                    </a:lnTo>
                    <a:lnTo>
                      <a:pt x="24" y="39"/>
                    </a:lnTo>
                    <a:lnTo>
                      <a:pt x="24" y="47"/>
                    </a:lnTo>
                    <a:close/>
                    <a:moveTo>
                      <a:pt x="24" y="35"/>
                    </a:moveTo>
                    <a:lnTo>
                      <a:pt x="30" y="35"/>
                    </a:lnTo>
                    <a:lnTo>
                      <a:pt x="30" y="27"/>
                    </a:lnTo>
                    <a:lnTo>
                      <a:pt x="24" y="27"/>
                    </a:lnTo>
                    <a:lnTo>
                      <a:pt x="24" y="35"/>
                    </a:lnTo>
                    <a:close/>
                    <a:moveTo>
                      <a:pt x="0" y="43"/>
                    </a:moveTo>
                    <a:lnTo>
                      <a:pt x="1" y="48"/>
                    </a:lnTo>
                    <a:lnTo>
                      <a:pt x="4" y="52"/>
                    </a:lnTo>
                    <a:lnTo>
                      <a:pt x="9" y="55"/>
                    </a:lnTo>
                    <a:lnTo>
                      <a:pt x="23" y="55"/>
                    </a:lnTo>
                    <a:lnTo>
                      <a:pt x="31" y="52"/>
                    </a:lnTo>
                    <a:lnTo>
                      <a:pt x="37" y="46"/>
                    </a:lnTo>
                    <a:lnTo>
                      <a:pt x="41" y="38"/>
                    </a:lnTo>
                    <a:lnTo>
                      <a:pt x="41" y="29"/>
                    </a:lnTo>
                    <a:lnTo>
                      <a:pt x="41" y="16"/>
                    </a:lnTo>
                    <a:lnTo>
                      <a:pt x="41" y="10"/>
                    </a:lnTo>
                    <a:lnTo>
                      <a:pt x="39" y="5"/>
                    </a:lnTo>
                    <a:lnTo>
                      <a:pt x="34" y="2"/>
                    </a:lnTo>
                    <a:lnTo>
                      <a:pt x="30" y="0"/>
                    </a:lnTo>
                    <a:lnTo>
                      <a:pt x="25" y="2"/>
                    </a:lnTo>
                    <a:lnTo>
                      <a:pt x="20" y="5"/>
                    </a:lnTo>
                    <a:lnTo>
                      <a:pt x="18" y="10"/>
                    </a:lnTo>
                    <a:lnTo>
                      <a:pt x="18" y="16"/>
                    </a:lnTo>
                    <a:lnTo>
                      <a:pt x="18" y="19"/>
                    </a:lnTo>
                    <a:lnTo>
                      <a:pt x="17" y="25"/>
                    </a:lnTo>
                    <a:lnTo>
                      <a:pt x="14" y="29"/>
                    </a:lnTo>
                    <a:lnTo>
                      <a:pt x="9" y="31"/>
                    </a:lnTo>
                    <a:lnTo>
                      <a:pt x="4" y="33"/>
                    </a:lnTo>
                    <a:lnTo>
                      <a:pt x="1" y="37"/>
                    </a:ln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8" name="Freeform 1344">
                <a:extLst>
                  <a:ext uri="{FF2B5EF4-FFF2-40B4-BE49-F238E27FC236}">
                    <a16:creationId xmlns:a16="http://schemas.microsoft.com/office/drawing/2014/main" id="{1495D9A4-E1DA-1E45-A537-9409F196D14E}"/>
                  </a:ext>
                </a:extLst>
              </p:cNvPr>
              <p:cNvSpPr>
                <a:spLocks/>
              </p:cNvSpPr>
              <p:nvPr/>
            </p:nvSpPr>
            <p:spPr bwMode="auto">
              <a:xfrm>
                <a:off x="3166" y="3486"/>
                <a:ext cx="83" cy="87"/>
              </a:xfrm>
              <a:custGeom>
                <a:avLst/>
                <a:gdLst>
                  <a:gd name="T0" fmla="*/ 83 w 83"/>
                  <a:gd name="T1" fmla="*/ 0 h 87"/>
                  <a:gd name="T2" fmla="*/ 83 w 83"/>
                  <a:gd name="T3" fmla="*/ 61 h 87"/>
                  <a:gd name="T4" fmla="*/ 83 w 83"/>
                  <a:gd name="T5" fmla="*/ 70 h 87"/>
                  <a:gd name="T6" fmla="*/ 79 w 83"/>
                  <a:gd name="T7" fmla="*/ 78 h 87"/>
                  <a:gd name="T8" fmla="*/ 72 w 83"/>
                  <a:gd name="T9" fmla="*/ 84 h 87"/>
                  <a:gd name="T10" fmla="*/ 65 w 83"/>
                  <a:gd name="T11" fmla="*/ 87 h 87"/>
                  <a:gd name="T12" fmla="*/ 20 w 83"/>
                  <a:gd name="T13" fmla="*/ 87 h 87"/>
                  <a:gd name="T14" fmla="*/ 11 w 83"/>
                  <a:gd name="T15" fmla="*/ 84 h 87"/>
                  <a:gd name="T16" fmla="*/ 5 w 83"/>
                  <a:gd name="T17" fmla="*/ 78 h 87"/>
                  <a:gd name="T18" fmla="*/ 1 w 83"/>
                  <a:gd name="T19" fmla="*/ 70 h 87"/>
                  <a:gd name="T20" fmla="*/ 0 w 83"/>
                  <a:gd name="T21" fmla="*/ 61 h 87"/>
                  <a:gd name="T22" fmla="*/ 0 w 83"/>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7">
                    <a:moveTo>
                      <a:pt x="83" y="0"/>
                    </a:moveTo>
                    <a:lnTo>
                      <a:pt x="83" y="61"/>
                    </a:lnTo>
                    <a:lnTo>
                      <a:pt x="83" y="70"/>
                    </a:lnTo>
                    <a:lnTo>
                      <a:pt x="79" y="78"/>
                    </a:lnTo>
                    <a:lnTo>
                      <a:pt x="72" y="84"/>
                    </a:lnTo>
                    <a:lnTo>
                      <a:pt x="65" y="87"/>
                    </a:lnTo>
                    <a:lnTo>
                      <a:pt x="20" y="87"/>
                    </a:lnTo>
                    <a:lnTo>
                      <a:pt x="11" y="84"/>
                    </a:lnTo>
                    <a:lnTo>
                      <a:pt x="5" y="78"/>
                    </a:lnTo>
                    <a:lnTo>
                      <a:pt x="1" y="70"/>
                    </a:lnTo>
                    <a:lnTo>
                      <a:pt x="0" y="61"/>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9" name="Rectangle 1345">
                <a:extLst>
                  <a:ext uri="{FF2B5EF4-FFF2-40B4-BE49-F238E27FC236}">
                    <a16:creationId xmlns:a16="http://schemas.microsoft.com/office/drawing/2014/main" id="{E3B5AB51-6175-764B-B1BE-17AFF75CB5D8}"/>
                  </a:ext>
                </a:extLst>
              </p:cNvPr>
              <p:cNvSpPr>
                <a:spLocks noChangeArrowheads="1"/>
              </p:cNvSpPr>
              <p:nvPr/>
            </p:nvSpPr>
            <p:spPr bwMode="auto">
              <a:xfrm>
                <a:off x="3261"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0" name="Rectangle 1346">
                <a:extLst>
                  <a:ext uri="{FF2B5EF4-FFF2-40B4-BE49-F238E27FC236}">
                    <a16:creationId xmlns:a16="http://schemas.microsoft.com/office/drawing/2014/main" id="{6D052CFC-19DF-4541-9586-7883D370D80F}"/>
                  </a:ext>
                </a:extLst>
              </p:cNvPr>
              <p:cNvSpPr>
                <a:spLocks noChangeArrowheads="1"/>
              </p:cNvSpPr>
              <p:nvPr/>
            </p:nvSpPr>
            <p:spPr bwMode="auto">
              <a:xfrm>
                <a:off x="3270"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1" name="Rectangle 1347">
                <a:extLst>
                  <a:ext uri="{FF2B5EF4-FFF2-40B4-BE49-F238E27FC236}">
                    <a16:creationId xmlns:a16="http://schemas.microsoft.com/office/drawing/2014/main" id="{52DE0F8A-2A0D-514B-ADA1-F6455926D9FA}"/>
                  </a:ext>
                </a:extLst>
              </p:cNvPr>
              <p:cNvSpPr>
                <a:spLocks noChangeArrowheads="1"/>
              </p:cNvSpPr>
              <p:nvPr/>
            </p:nvSpPr>
            <p:spPr bwMode="auto">
              <a:xfrm>
                <a:off x="3279"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2" name="Rectangle 1348">
                <a:extLst>
                  <a:ext uri="{FF2B5EF4-FFF2-40B4-BE49-F238E27FC236}">
                    <a16:creationId xmlns:a16="http://schemas.microsoft.com/office/drawing/2014/main" id="{C4CA1671-FBCA-8541-A532-6B09ADF82648}"/>
                  </a:ext>
                </a:extLst>
              </p:cNvPr>
              <p:cNvSpPr>
                <a:spLocks noChangeArrowheads="1"/>
              </p:cNvSpPr>
              <p:nvPr/>
            </p:nvSpPr>
            <p:spPr bwMode="auto">
              <a:xfrm>
                <a:off x="3279" y="3545"/>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3" name="Freeform 1349">
                <a:extLst>
                  <a:ext uri="{FF2B5EF4-FFF2-40B4-BE49-F238E27FC236}">
                    <a16:creationId xmlns:a16="http://schemas.microsoft.com/office/drawing/2014/main" id="{7F3ADB0D-4734-AD4B-B39B-9587F959E419}"/>
                  </a:ext>
                </a:extLst>
              </p:cNvPr>
              <p:cNvSpPr>
                <a:spLocks/>
              </p:cNvSpPr>
              <p:nvPr/>
            </p:nvSpPr>
            <p:spPr bwMode="auto">
              <a:xfrm>
                <a:off x="3255" y="3518"/>
                <a:ext cx="41" cy="55"/>
              </a:xfrm>
              <a:custGeom>
                <a:avLst/>
                <a:gdLst>
                  <a:gd name="T0" fmla="*/ 0 w 41"/>
                  <a:gd name="T1" fmla="*/ 43 h 55"/>
                  <a:gd name="T2" fmla="*/ 1 w 41"/>
                  <a:gd name="T3" fmla="*/ 48 h 55"/>
                  <a:gd name="T4" fmla="*/ 4 w 41"/>
                  <a:gd name="T5" fmla="*/ 52 h 55"/>
                  <a:gd name="T6" fmla="*/ 9 w 41"/>
                  <a:gd name="T7" fmla="*/ 55 h 55"/>
                  <a:gd name="T8" fmla="*/ 23 w 41"/>
                  <a:gd name="T9" fmla="*/ 55 h 55"/>
                  <a:gd name="T10" fmla="*/ 31 w 41"/>
                  <a:gd name="T11" fmla="*/ 52 h 55"/>
                  <a:gd name="T12" fmla="*/ 37 w 41"/>
                  <a:gd name="T13" fmla="*/ 46 h 55"/>
                  <a:gd name="T14" fmla="*/ 41 w 41"/>
                  <a:gd name="T15" fmla="*/ 38 h 55"/>
                  <a:gd name="T16" fmla="*/ 41 w 41"/>
                  <a:gd name="T17" fmla="*/ 29 h 55"/>
                  <a:gd name="T18" fmla="*/ 41 w 41"/>
                  <a:gd name="T19" fmla="*/ 16 h 55"/>
                  <a:gd name="T20" fmla="*/ 41 w 41"/>
                  <a:gd name="T21" fmla="*/ 10 h 55"/>
                  <a:gd name="T22" fmla="*/ 39 w 41"/>
                  <a:gd name="T23" fmla="*/ 5 h 55"/>
                  <a:gd name="T24" fmla="*/ 34 w 41"/>
                  <a:gd name="T25" fmla="*/ 2 h 55"/>
                  <a:gd name="T26" fmla="*/ 30 w 41"/>
                  <a:gd name="T27" fmla="*/ 0 h 55"/>
                  <a:gd name="T28" fmla="*/ 25 w 41"/>
                  <a:gd name="T29" fmla="*/ 2 h 55"/>
                  <a:gd name="T30" fmla="*/ 20 w 41"/>
                  <a:gd name="T31" fmla="*/ 5 h 55"/>
                  <a:gd name="T32" fmla="*/ 18 w 41"/>
                  <a:gd name="T33" fmla="*/ 10 h 55"/>
                  <a:gd name="T34" fmla="*/ 18 w 41"/>
                  <a:gd name="T35" fmla="*/ 16 h 55"/>
                  <a:gd name="T36" fmla="*/ 18 w 41"/>
                  <a:gd name="T37" fmla="*/ 19 h 55"/>
                  <a:gd name="T38" fmla="*/ 17 w 41"/>
                  <a:gd name="T39" fmla="*/ 25 h 55"/>
                  <a:gd name="T40" fmla="*/ 14 w 41"/>
                  <a:gd name="T41" fmla="*/ 29 h 55"/>
                  <a:gd name="T42" fmla="*/ 9 w 41"/>
                  <a:gd name="T43" fmla="*/ 31 h 55"/>
                  <a:gd name="T44" fmla="*/ 4 w 41"/>
                  <a:gd name="T45" fmla="*/ 33 h 55"/>
                  <a:gd name="T46" fmla="*/ 1 w 41"/>
                  <a:gd name="T47" fmla="*/ 37 h 55"/>
                  <a:gd name="T48" fmla="*/ 0 w 41"/>
                  <a:gd name="T4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55">
                    <a:moveTo>
                      <a:pt x="0" y="43"/>
                    </a:moveTo>
                    <a:lnTo>
                      <a:pt x="1" y="48"/>
                    </a:lnTo>
                    <a:lnTo>
                      <a:pt x="4" y="52"/>
                    </a:lnTo>
                    <a:lnTo>
                      <a:pt x="9" y="55"/>
                    </a:lnTo>
                    <a:lnTo>
                      <a:pt x="23" y="55"/>
                    </a:lnTo>
                    <a:lnTo>
                      <a:pt x="31" y="52"/>
                    </a:lnTo>
                    <a:lnTo>
                      <a:pt x="37" y="46"/>
                    </a:lnTo>
                    <a:lnTo>
                      <a:pt x="41" y="38"/>
                    </a:lnTo>
                    <a:lnTo>
                      <a:pt x="41" y="29"/>
                    </a:lnTo>
                    <a:lnTo>
                      <a:pt x="41" y="16"/>
                    </a:lnTo>
                    <a:lnTo>
                      <a:pt x="41" y="10"/>
                    </a:lnTo>
                    <a:lnTo>
                      <a:pt x="39" y="5"/>
                    </a:lnTo>
                    <a:lnTo>
                      <a:pt x="34" y="2"/>
                    </a:lnTo>
                    <a:lnTo>
                      <a:pt x="30" y="0"/>
                    </a:lnTo>
                    <a:lnTo>
                      <a:pt x="25" y="2"/>
                    </a:lnTo>
                    <a:lnTo>
                      <a:pt x="20" y="5"/>
                    </a:lnTo>
                    <a:lnTo>
                      <a:pt x="18" y="10"/>
                    </a:lnTo>
                    <a:lnTo>
                      <a:pt x="18" y="16"/>
                    </a:lnTo>
                    <a:lnTo>
                      <a:pt x="18" y="19"/>
                    </a:lnTo>
                    <a:lnTo>
                      <a:pt x="17" y="25"/>
                    </a:lnTo>
                    <a:lnTo>
                      <a:pt x="14" y="29"/>
                    </a:lnTo>
                    <a:lnTo>
                      <a:pt x="9" y="31"/>
                    </a:lnTo>
                    <a:lnTo>
                      <a:pt x="4" y="33"/>
                    </a:lnTo>
                    <a:lnTo>
                      <a:pt x="1" y="37"/>
                    </a:lnTo>
                    <a:lnTo>
                      <a:pt x="0"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4" name="Freeform 1350">
                <a:extLst>
                  <a:ext uri="{FF2B5EF4-FFF2-40B4-BE49-F238E27FC236}">
                    <a16:creationId xmlns:a16="http://schemas.microsoft.com/office/drawing/2014/main" id="{3B9C8B90-AB0D-AE4D-A4F7-357250CACC54}"/>
                  </a:ext>
                </a:extLst>
              </p:cNvPr>
              <p:cNvSpPr>
                <a:spLocks/>
              </p:cNvSpPr>
              <p:nvPr/>
            </p:nvSpPr>
            <p:spPr bwMode="auto">
              <a:xfrm>
                <a:off x="3357" y="3491"/>
                <a:ext cx="37" cy="54"/>
              </a:xfrm>
              <a:custGeom>
                <a:avLst/>
                <a:gdLst>
                  <a:gd name="T0" fmla="*/ 33 w 37"/>
                  <a:gd name="T1" fmla="*/ 54 h 54"/>
                  <a:gd name="T2" fmla="*/ 37 w 37"/>
                  <a:gd name="T3" fmla="*/ 54 h 54"/>
                  <a:gd name="T4" fmla="*/ 37 w 37"/>
                  <a:gd name="T5" fmla="*/ 0 h 54"/>
                  <a:gd name="T6" fmla="*/ 0 w 37"/>
                  <a:gd name="T7" fmla="*/ 0 h 54"/>
                  <a:gd name="T8" fmla="*/ 4 w 37"/>
                  <a:gd name="T9" fmla="*/ 5 h 54"/>
                  <a:gd name="T10" fmla="*/ 4 w 37"/>
                  <a:gd name="T11" fmla="*/ 11 h 54"/>
                  <a:gd name="T12" fmla="*/ 4 w 37"/>
                  <a:gd name="T13" fmla="*/ 21 h 54"/>
                  <a:gd name="T14" fmla="*/ 8 w 37"/>
                  <a:gd name="T15" fmla="*/ 29 h 54"/>
                  <a:gd name="T16" fmla="*/ 14 w 37"/>
                  <a:gd name="T17" fmla="*/ 36 h 54"/>
                  <a:gd name="T18" fmla="*/ 32 w 37"/>
                  <a:gd name="T19" fmla="*/ 52 h 54"/>
                  <a:gd name="T20" fmla="*/ 33 w 37"/>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4">
                    <a:moveTo>
                      <a:pt x="33" y="54"/>
                    </a:moveTo>
                    <a:lnTo>
                      <a:pt x="37" y="54"/>
                    </a:lnTo>
                    <a:lnTo>
                      <a:pt x="37" y="0"/>
                    </a:lnTo>
                    <a:lnTo>
                      <a:pt x="0" y="0"/>
                    </a:lnTo>
                    <a:lnTo>
                      <a:pt x="4" y="5"/>
                    </a:lnTo>
                    <a:lnTo>
                      <a:pt x="4" y="11"/>
                    </a:lnTo>
                    <a:lnTo>
                      <a:pt x="4" y="21"/>
                    </a:lnTo>
                    <a:lnTo>
                      <a:pt x="8" y="29"/>
                    </a:lnTo>
                    <a:lnTo>
                      <a:pt x="14" y="36"/>
                    </a:lnTo>
                    <a:lnTo>
                      <a:pt x="32" y="52"/>
                    </a:lnTo>
                    <a:lnTo>
                      <a:pt x="33" y="54"/>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5" name="Freeform 1351">
                <a:extLst>
                  <a:ext uri="{FF2B5EF4-FFF2-40B4-BE49-F238E27FC236}">
                    <a16:creationId xmlns:a16="http://schemas.microsoft.com/office/drawing/2014/main" id="{7DB10A57-1F0A-284D-B40D-8757C87E967D}"/>
                  </a:ext>
                </a:extLst>
              </p:cNvPr>
              <p:cNvSpPr>
                <a:spLocks/>
              </p:cNvSpPr>
              <p:nvPr/>
            </p:nvSpPr>
            <p:spPr bwMode="auto">
              <a:xfrm>
                <a:off x="3348" y="3467"/>
                <a:ext cx="29" cy="24"/>
              </a:xfrm>
              <a:custGeom>
                <a:avLst/>
                <a:gdLst>
                  <a:gd name="T0" fmla="*/ 9 w 29"/>
                  <a:gd name="T1" fmla="*/ 24 h 24"/>
                  <a:gd name="T2" fmla="*/ 22 w 29"/>
                  <a:gd name="T3" fmla="*/ 24 h 24"/>
                  <a:gd name="T4" fmla="*/ 29 w 29"/>
                  <a:gd name="T5" fmla="*/ 4 h 24"/>
                  <a:gd name="T6" fmla="*/ 13 w 29"/>
                  <a:gd name="T7" fmla="*/ 4 h 24"/>
                  <a:gd name="T8" fmla="*/ 13 w 29"/>
                  <a:gd name="T9" fmla="*/ 0 h 24"/>
                  <a:gd name="T10" fmla="*/ 11 w 29"/>
                  <a:gd name="T11" fmla="*/ 0 h 24"/>
                  <a:gd name="T12" fmla="*/ 0 w 29"/>
                  <a:gd name="T13" fmla="*/ 19 h 24"/>
                  <a:gd name="T14" fmla="*/ 1 w 29"/>
                  <a:gd name="T15" fmla="*/ 19 h 24"/>
                  <a:gd name="T16" fmla="*/ 5 w 29"/>
                  <a:gd name="T17" fmla="*/ 21 h 24"/>
                  <a:gd name="T18" fmla="*/ 9 w 29"/>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4">
                    <a:moveTo>
                      <a:pt x="9" y="24"/>
                    </a:moveTo>
                    <a:lnTo>
                      <a:pt x="22" y="24"/>
                    </a:lnTo>
                    <a:lnTo>
                      <a:pt x="29" y="4"/>
                    </a:lnTo>
                    <a:lnTo>
                      <a:pt x="13" y="4"/>
                    </a:lnTo>
                    <a:lnTo>
                      <a:pt x="13" y="0"/>
                    </a:lnTo>
                    <a:lnTo>
                      <a:pt x="11" y="0"/>
                    </a:lnTo>
                    <a:lnTo>
                      <a:pt x="0" y="19"/>
                    </a:lnTo>
                    <a:lnTo>
                      <a:pt x="1" y="19"/>
                    </a:lnTo>
                    <a:lnTo>
                      <a:pt x="5" y="21"/>
                    </a:lnTo>
                    <a:lnTo>
                      <a:pt x="9" y="24"/>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6" name="Rectangle 1352">
                <a:extLst>
                  <a:ext uri="{FF2B5EF4-FFF2-40B4-BE49-F238E27FC236}">
                    <a16:creationId xmlns:a16="http://schemas.microsoft.com/office/drawing/2014/main" id="{F1288AA0-E97F-9543-BB70-1077FE39326E}"/>
                  </a:ext>
                </a:extLst>
              </p:cNvPr>
              <p:cNvSpPr>
                <a:spLocks noChangeArrowheads="1"/>
              </p:cNvSpPr>
              <p:nvPr/>
            </p:nvSpPr>
            <p:spPr bwMode="auto">
              <a:xfrm>
                <a:off x="3149" y="3455"/>
                <a:ext cx="12" cy="31"/>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7" name="Freeform 1353">
                <a:extLst>
                  <a:ext uri="{FF2B5EF4-FFF2-40B4-BE49-F238E27FC236}">
                    <a16:creationId xmlns:a16="http://schemas.microsoft.com/office/drawing/2014/main" id="{55531345-A350-7044-B28F-F41DE1F1E292}"/>
                  </a:ext>
                </a:extLst>
              </p:cNvPr>
              <p:cNvSpPr>
                <a:spLocks/>
              </p:cNvSpPr>
              <p:nvPr/>
            </p:nvSpPr>
            <p:spPr bwMode="auto">
              <a:xfrm>
                <a:off x="3152" y="3455"/>
                <a:ext cx="121" cy="31"/>
              </a:xfrm>
              <a:custGeom>
                <a:avLst/>
                <a:gdLst>
                  <a:gd name="T0" fmla="*/ 68 w 121"/>
                  <a:gd name="T1" fmla="*/ 0 h 31"/>
                  <a:gd name="T2" fmla="*/ 12 w 121"/>
                  <a:gd name="T3" fmla="*/ 0 h 31"/>
                  <a:gd name="T4" fmla="*/ 7 w 121"/>
                  <a:gd name="T5" fmla="*/ 3 h 31"/>
                  <a:gd name="T6" fmla="*/ 3 w 121"/>
                  <a:gd name="T7" fmla="*/ 6 h 31"/>
                  <a:gd name="T8" fmla="*/ 0 w 121"/>
                  <a:gd name="T9" fmla="*/ 11 h 31"/>
                  <a:gd name="T10" fmla="*/ 0 w 121"/>
                  <a:gd name="T11" fmla="*/ 16 h 31"/>
                  <a:gd name="T12" fmla="*/ 0 w 121"/>
                  <a:gd name="T13" fmla="*/ 21 h 31"/>
                  <a:gd name="T14" fmla="*/ 3 w 121"/>
                  <a:gd name="T15" fmla="*/ 26 h 31"/>
                  <a:gd name="T16" fmla="*/ 7 w 121"/>
                  <a:gd name="T17" fmla="*/ 30 h 31"/>
                  <a:gd name="T18" fmla="*/ 12 w 121"/>
                  <a:gd name="T19" fmla="*/ 31 h 31"/>
                  <a:gd name="T20" fmla="*/ 109 w 121"/>
                  <a:gd name="T21" fmla="*/ 31 h 31"/>
                  <a:gd name="T22" fmla="*/ 115 w 121"/>
                  <a:gd name="T23" fmla="*/ 30 h 31"/>
                  <a:gd name="T24" fmla="*/ 118 w 121"/>
                  <a:gd name="T25" fmla="*/ 26 h 31"/>
                  <a:gd name="T26" fmla="*/ 121 w 121"/>
                  <a:gd name="T27" fmla="*/ 21 h 31"/>
                  <a:gd name="T28" fmla="*/ 121 w 121"/>
                  <a:gd name="T29" fmla="*/ 16 h 31"/>
                  <a:gd name="T30" fmla="*/ 121 w 121"/>
                  <a:gd name="T31" fmla="*/ 11 h 31"/>
                  <a:gd name="T32" fmla="*/ 118 w 121"/>
                  <a:gd name="T33" fmla="*/ 6 h 31"/>
                  <a:gd name="T34" fmla="*/ 115 w 121"/>
                  <a:gd name="T35" fmla="*/ 3 h 31"/>
                  <a:gd name="T36" fmla="*/ 109 w 121"/>
                  <a:gd name="T37" fmla="*/ 0 h 31"/>
                  <a:gd name="T38" fmla="*/ 68 w 121"/>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31">
                    <a:moveTo>
                      <a:pt x="68" y="0"/>
                    </a:moveTo>
                    <a:lnTo>
                      <a:pt x="12" y="0"/>
                    </a:lnTo>
                    <a:lnTo>
                      <a:pt x="7" y="3"/>
                    </a:lnTo>
                    <a:lnTo>
                      <a:pt x="3" y="6"/>
                    </a:lnTo>
                    <a:lnTo>
                      <a:pt x="0" y="11"/>
                    </a:lnTo>
                    <a:lnTo>
                      <a:pt x="0" y="16"/>
                    </a:lnTo>
                    <a:lnTo>
                      <a:pt x="0" y="21"/>
                    </a:lnTo>
                    <a:lnTo>
                      <a:pt x="3" y="26"/>
                    </a:lnTo>
                    <a:lnTo>
                      <a:pt x="7" y="30"/>
                    </a:lnTo>
                    <a:lnTo>
                      <a:pt x="12" y="31"/>
                    </a:lnTo>
                    <a:lnTo>
                      <a:pt x="109" y="31"/>
                    </a:lnTo>
                    <a:lnTo>
                      <a:pt x="115" y="30"/>
                    </a:lnTo>
                    <a:lnTo>
                      <a:pt x="118" y="26"/>
                    </a:lnTo>
                    <a:lnTo>
                      <a:pt x="121" y="21"/>
                    </a:lnTo>
                    <a:lnTo>
                      <a:pt x="121" y="16"/>
                    </a:lnTo>
                    <a:lnTo>
                      <a:pt x="121" y="11"/>
                    </a:lnTo>
                    <a:lnTo>
                      <a:pt x="118" y="6"/>
                    </a:lnTo>
                    <a:lnTo>
                      <a:pt x="115" y="3"/>
                    </a:lnTo>
                    <a:lnTo>
                      <a:pt x="109" y="0"/>
                    </a:lnTo>
                    <a:lnTo>
                      <a:pt x="68" y="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8" name="Freeform 1354">
                <a:extLst>
                  <a:ext uri="{FF2B5EF4-FFF2-40B4-BE49-F238E27FC236}">
                    <a16:creationId xmlns:a16="http://schemas.microsoft.com/office/drawing/2014/main" id="{41BC79B9-EF0B-244D-B298-90293CC7E346}"/>
                  </a:ext>
                </a:extLst>
              </p:cNvPr>
              <p:cNvSpPr>
                <a:spLocks/>
              </p:cNvSpPr>
              <p:nvPr/>
            </p:nvSpPr>
            <p:spPr bwMode="auto">
              <a:xfrm>
                <a:off x="1909" y="3615"/>
                <a:ext cx="27" cy="68"/>
              </a:xfrm>
              <a:custGeom>
                <a:avLst/>
                <a:gdLst>
                  <a:gd name="T0" fmla="*/ 0 w 27"/>
                  <a:gd name="T1" fmla="*/ 68 h 68"/>
                  <a:gd name="T2" fmla="*/ 27 w 27"/>
                  <a:gd name="T3" fmla="*/ 41 h 68"/>
                  <a:gd name="T4" fmla="*/ 27 w 27"/>
                  <a:gd name="T5" fmla="*/ 0 h 68"/>
                  <a:gd name="T6" fmla="*/ 0 w 27"/>
                  <a:gd name="T7" fmla="*/ 27 h 68"/>
                  <a:gd name="T8" fmla="*/ 0 w 27"/>
                  <a:gd name="T9" fmla="*/ 68 h 68"/>
                </a:gdLst>
                <a:ahLst/>
                <a:cxnLst>
                  <a:cxn ang="0">
                    <a:pos x="T0" y="T1"/>
                  </a:cxn>
                  <a:cxn ang="0">
                    <a:pos x="T2" y="T3"/>
                  </a:cxn>
                  <a:cxn ang="0">
                    <a:pos x="T4" y="T5"/>
                  </a:cxn>
                  <a:cxn ang="0">
                    <a:pos x="T6" y="T7"/>
                  </a:cxn>
                  <a:cxn ang="0">
                    <a:pos x="T8" y="T9"/>
                  </a:cxn>
                </a:cxnLst>
                <a:rect l="0" t="0" r="r" b="b"/>
                <a:pathLst>
                  <a:path w="27" h="68">
                    <a:moveTo>
                      <a:pt x="0" y="68"/>
                    </a:moveTo>
                    <a:lnTo>
                      <a:pt x="27" y="41"/>
                    </a:lnTo>
                    <a:lnTo>
                      <a:pt x="27" y="0"/>
                    </a:lnTo>
                    <a:lnTo>
                      <a:pt x="0" y="27"/>
                    </a:lnTo>
                    <a:lnTo>
                      <a:pt x="0" y="6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9" name="Freeform 1355">
                <a:extLst>
                  <a:ext uri="{FF2B5EF4-FFF2-40B4-BE49-F238E27FC236}">
                    <a16:creationId xmlns:a16="http://schemas.microsoft.com/office/drawing/2014/main" id="{7477B18C-D60B-C84C-8D75-99313702FE00}"/>
                  </a:ext>
                </a:extLst>
              </p:cNvPr>
              <p:cNvSpPr>
                <a:spLocks/>
              </p:cNvSpPr>
              <p:nvPr/>
            </p:nvSpPr>
            <p:spPr bwMode="auto">
              <a:xfrm>
                <a:off x="1895" y="3615"/>
                <a:ext cx="41" cy="20"/>
              </a:xfrm>
              <a:custGeom>
                <a:avLst/>
                <a:gdLst>
                  <a:gd name="T0" fmla="*/ 21 w 41"/>
                  <a:gd name="T1" fmla="*/ 20 h 20"/>
                  <a:gd name="T2" fmla="*/ 41 w 41"/>
                  <a:gd name="T3" fmla="*/ 0 h 20"/>
                  <a:gd name="T4" fmla="*/ 0 w 41"/>
                  <a:gd name="T5" fmla="*/ 0 h 20"/>
                  <a:gd name="T6" fmla="*/ 21 w 41"/>
                  <a:gd name="T7" fmla="*/ 20 h 20"/>
                </a:gdLst>
                <a:ahLst/>
                <a:cxnLst>
                  <a:cxn ang="0">
                    <a:pos x="T0" y="T1"/>
                  </a:cxn>
                  <a:cxn ang="0">
                    <a:pos x="T2" y="T3"/>
                  </a:cxn>
                  <a:cxn ang="0">
                    <a:pos x="T4" y="T5"/>
                  </a:cxn>
                  <a:cxn ang="0">
                    <a:pos x="T6" y="T7"/>
                  </a:cxn>
                </a:cxnLst>
                <a:rect l="0" t="0" r="r" b="b"/>
                <a:pathLst>
                  <a:path w="41" h="20">
                    <a:moveTo>
                      <a:pt x="21" y="20"/>
                    </a:moveTo>
                    <a:lnTo>
                      <a:pt x="41" y="0"/>
                    </a:lnTo>
                    <a:lnTo>
                      <a:pt x="0" y="0"/>
                    </a:lnTo>
                    <a:lnTo>
                      <a:pt x="21"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0" name="Freeform 1356">
                <a:extLst>
                  <a:ext uri="{FF2B5EF4-FFF2-40B4-BE49-F238E27FC236}">
                    <a16:creationId xmlns:a16="http://schemas.microsoft.com/office/drawing/2014/main" id="{BACA6326-4780-3046-9C2C-A34FBED22FE3}"/>
                  </a:ext>
                </a:extLst>
              </p:cNvPr>
              <p:cNvSpPr>
                <a:spLocks/>
              </p:cNvSpPr>
              <p:nvPr/>
            </p:nvSpPr>
            <p:spPr bwMode="auto">
              <a:xfrm>
                <a:off x="1691" y="3629"/>
                <a:ext cx="55" cy="13"/>
              </a:xfrm>
              <a:custGeom>
                <a:avLst/>
                <a:gdLst>
                  <a:gd name="T0" fmla="*/ 55 w 55"/>
                  <a:gd name="T1" fmla="*/ 13 h 13"/>
                  <a:gd name="T2" fmla="*/ 13 w 55"/>
                  <a:gd name="T3" fmla="*/ 0 h 13"/>
                  <a:gd name="T4" fmla="*/ 0 w 55"/>
                  <a:gd name="T5" fmla="*/ 13 h 13"/>
                  <a:gd name="T6" fmla="*/ 55 w 55"/>
                  <a:gd name="T7" fmla="*/ 13 h 13"/>
                </a:gdLst>
                <a:ahLst/>
                <a:cxnLst>
                  <a:cxn ang="0">
                    <a:pos x="T0" y="T1"/>
                  </a:cxn>
                  <a:cxn ang="0">
                    <a:pos x="T2" y="T3"/>
                  </a:cxn>
                  <a:cxn ang="0">
                    <a:pos x="T4" y="T5"/>
                  </a:cxn>
                  <a:cxn ang="0">
                    <a:pos x="T6" y="T7"/>
                  </a:cxn>
                </a:cxnLst>
                <a:rect l="0" t="0" r="r" b="b"/>
                <a:pathLst>
                  <a:path w="55" h="13">
                    <a:moveTo>
                      <a:pt x="55" y="13"/>
                    </a:moveTo>
                    <a:lnTo>
                      <a:pt x="13" y="0"/>
                    </a:lnTo>
                    <a:lnTo>
                      <a:pt x="0" y="13"/>
                    </a:lnTo>
                    <a:lnTo>
                      <a:pt x="55" y="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1" name="Freeform 1357">
                <a:extLst>
                  <a:ext uri="{FF2B5EF4-FFF2-40B4-BE49-F238E27FC236}">
                    <a16:creationId xmlns:a16="http://schemas.microsoft.com/office/drawing/2014/main" id="{355A6FB2-903E-7D46-B4AE-8C9262F76D62}"/>
                  </a:ext>
                </a:extLst>
              </p:cNvPr>
              <p:cNvSpPr>
                <a:spLocks/>
              </p:cNvSpPr>
              <p:nvPr/>
            </p:nvSpPr>
            <p:spPr bwMode="auto">
              <a:xfrm>
                <a:off x="1704" y="3615"/>
                <a:ext cx="225" cy="27"/>
              </a:xfrm>
              <a:custGeom>
                <a:avLst/>
                <a:gdLst>
                  <a:gd name="T0" fmla="*/ 225 w 225"/>
                  <a:gd name="T1" fmla="*/ 7 h 27"/>
                  <a:gd name="T2" fmla="*/ 212 w 225"/>
                  <a:gd name="T3" fmla="*/ 0 h 27"/>
                  <a:gd name="T4" fmla="*/ 15 w 225"/>
                  <a:gd name="T5" fmla="*/ 0 h 27"/>
                  <a:gd name="T6" fmla="*/ 0 w 225"/>
                  <a:gd name="T7" fmla="*/ 14 h 27"/>
                  <a:gd name="T8" fmla="*/ 42 w 225"/>
                  <a:gd name="T9" fmla="*/ 27 h 27"/>
                  <a:gd name="T10" fmla="*/ 205 w 225"/>
                  <a:gd name="T11" fmla="*/ 27 h 27"/>
                  <a:gd name="T12" fmla="*/ 225 w 225"/>
                  <a:gd name="T13" fmla="*/ 7 h 27"/>
                </a:gdLst>
                <a:ahLst/>
                <a:cxnLst>
                  <a:cxn ang="0">
                    <a:pos x="T0" y="T1"/>
                  </a:cxn>
                  <a:cxn ang="0">
                    <a:pos x="T2" y="T3"/>
                  </a:cxn>
                  <a:cxn ang="0">
                    <a:pos x="T4" y="T5"/>
                  </a:cxn>
                  <a:cxn ang="0">
                    <a:pos x="T6" y="T7"/>
                  </a:cxn>
                  <a:cxn ang="0">
                    <a:pos x="T8" y="T9"/>
                  </a:cxn>
                  <a:cxn ang="0">
                    <a:pos x="T10" y="T11"/>
                  </a:cxn>
                  <a:cxn ang="0">
                    <a:pos x="T12" y="T13"/>
                  </a:cxn>
                </a:cxnLst>
                <a:rect l="0" t="0" r="r" b="b"/>
                <a:pathLst>
                  <a:path w="225" h="27">
                    <a:moveTo>
                      <a:pt x="225" y="7"/>
                    </a:moveTo>
                    <a:lnTo>
                      <a:pt x="212" y="0"/>
                    </a:lnTo>
                    <a:lnTo>
                      <a:pt x="15" y="0"/>
                    </a:lnTo>
                    <a:lnTo>
                      <a:pt x="0" y="14"/>
                    </a:lnTo>
                    <a:lnTo>
                      <a:pt x="42" y="27"/>
                    </a:lnTo>
                    <a:lnTo>
                      <a:pt x="205" y="27"/>
                    </a:lnTo>
                    <a:lnTo>
                      <a:pt x="225" y="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2" name="Freeform 1358">
                <a:extLst>
                  <a:ext uri="{FF2B5EF4-FFF2-40B4-BE49-F238E27FC236}">
                    <a16:creationId xmlns:a16="http://schemas.microsoft.com/office/drawing/2014/main" id="{603BF171-4E65-1344-9CFC-4F56BDED8AD9}"/>
                  </a:ext>
                </a:extLst>
              </p:cNvPr>
              <p:cNvSpPr>
                <a:spLocks/>
              </p:cNvSpPr>
              <p:nvPr/>
            </p:nvSpPr>
            <p:spPr bwMode="auto">
              <a:xfrm>
                <a:off x="1737" y="3630"/>
                <a:ext cx="153" cy="11"/>
              </a:xfrm>
              <a:custGeom>
                <a:avLst/>
                <a:gdLst>
                  <a:gd name="T0" fmla="*/ 0 w 153"/>
                  <a:gd name="T1" fmla="*/ 11 h 11"/>
                  <a:gd name="T2" fmla="*/ 16 w 153"/>
                  <a:gd name="T3" fmla="*/ 11 h 11"/>
                  <a:gd name="T4" fmla="*/ 32 w 153"/>
                  <a:gd name="T5" fmla="*/ 11 h 11"/>
                  <a:gd name="T6" fmla="*/ 47 w 153"/>
                  <a:gd name="T7" fmla="*/ 11 h 11"/>
                  <a:gd name="T8" fmla="*/ 62 w 153"/>
                  <a:gd name="T9" fmla="*/ 10 h 11"/>
                  <a:gd name="T10" fmla="*/ 76 w 153"/>
                  <a:gd name="T11" fmla="*/ 10 h 11"/>
                  <a:gd name="T12" fmla="*/ 90 w 153"/>
                  <a:gd name="T13" fmla="*/ 9 h 11"/>
                  <a:gd name="T14" fmla="*/ 103 w 153"/>
                  <a:gd name="T15" fmla="*/ 8 h 11"/>
                  <a:gd name="T16" fmla="*/ 114 w 153"/>
                  <a:gd name="T17" fmla="*/ 7 h 11"/>
                  <a:gd name="T18" fmla="*/ 124 w 153"/>
                  <a:gd name="T19" fmla="*/ 6 h 11"/>
                  <a:gd name="T20" fmla="*/ 133 w 153"/>
                  <a:gd name="T21" fmla="*/ 5 h 11"/>
                  <a:gd name="T22" fmla="*/ 140 w 153"/>
                  <a:gd name="T23" fmla="*/ 5 h 11"/>
                  <a:gd name="T24" fmla="*/ 146 w 153"/>
                  <a:gd name="T25" fmla="*/ 4 h 11"/>
                  <a:gd name="T26" fmla="*/ 150 w 153"/>
                  <a:gd name="T27" fmla="*/ 3 h 11"/>
                  <a:gd name="T28" fmla="*/ 153 w 153"/>
                  <a:gd name="T29" fmla="*/ 2 h 11"/>
                  <a:gd name="T30" fmla="*/ 153 w 153"/>
                  <a:gd name="T31" fmla="*/ 0 h 11"/>
                  <a:gd name="T32" fmla="*/ 153 w 153"/>
                  <a:gd name="T33" fmla="*/ 11 h 11"/>
                  <a:gd name="T34" fmla="*/ 0 w 153"/>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1">
                    <a:moveTo>
                      <a:pt x="0" y="11"/>
                    </a:moveTo>
                    <a:lnTo>
                      <a:pt x="16" y="11"/>
                    </a:lnTo>
                    <a:lnTo>
                      <a:pt x="32" y="11"/>
                    </a:lnTo>
                    <a:lnTo>
                      <a:pt x="47" y="11"/>
                    </a:lnTo>
                    <a:lnTo>
                      <a:pt x="62" y="10"/>
                    </a:lnTo>
                    <a:lnTo>
                      <a:pt x="76" y="10"/>
                    </a:lnTo>
                    <a:lnTo>
                      <a:pt x="90" y="9"/>
                    </a:lnTo>
                    <a:lnTo>
                      <a:pt x="103" y="8"/>
                    </a:lnTo>
                    <a:lnTo>
                      <a:pt x="114" y="7"/>
                    </a:lnTo>
                    <a:lnTo>
                      <a:pt x="124" y="6"/>
                    </a:lnTo>
                    <a:lnTo>
                      <a:pt x="133" y="5"/>
                    </a:lnTo>
                    <a:lnTo>
                      <a:pt x="140" y="5"/>
                    </a:lnTo>
                    <a:lnTo>
                      <a:pt x="146" y="4"/>
                    </a:lnTo>
                    <a:lnTo>
                      <a:pt x="150" y="3"/>
                    </a:lnTo>
                    <a:lnTo>
                      <a:pt x="153" y="2"/>
                    </a:lnTo>
                    <a:lnTo>
                      <a:pt x="153" y="0"/>
                    </a:lnTo>
                    <a:lnTo>
                      <a:pt x="153" y="11"/>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3" name="Freeform 1359">
                <a:extLst>
                  <a:ext uri="{FF2B5EF4-FFF2-40B4-BE49-F238E27FC236}">
                    <a16:creationId xmlns:a16="http://schemas.microsoft.com/office/drawing/2014/main" id="{9C83104C-8248-4843-97B6-8A51D1910103}"/>
                  </a:ext>
                </a:extLst>
              </p:cNvPr>
              <p:cNvSpPr>
                <a:spLocks/>
              </p:cNvSpPr>
              <p:nvPr/>
            </p:nvSpPr>
            <p:spPr bwMode="auto">
              <a:xfrm>
                <a:off x="1737" y="3630"/>
                <a:ext cx="153" cy="11"/>
              </a:xfrm>
              <a:custGeom>
                <a:avLst/>
                <a:gdLst>
                  <a:gd name="T0" fmla="*/ 0 w 153"/>
                  <a:gd name="T1" fmla="*/ 11 h 11"/>
                  <a:gd name="T2" fmla="*/ 16 w 153"/>
                  <a:gd name="T3" fmla="*/ 11 h 11"/>
                  <a:gd name="T4" fmla="*/ 32 w 153"/>
                  <a:gd name="T5" fmla="*/ 11 h 11"/>
                  <a:gd name="T6" fmla="*/ 47 w 153"/>
                  <a:gd name="T7" fmla="*/ 11 h 11"/>
                  <a:gd name="T8" fmla="*/ 62 w 153"/>
                  <a:gd name="T9" fmla="*/ 10 h 11"/>
                  <a:gd name="T10" fmla="*/ 76 w 153"/>
                  <a:gd name="T11" fmla="*/ 10 h 11"/>
                  <a:gd name="T12" fmla="*/ 90 w 153"/>
                  <a:gd name="T13" fmla="*/ 9 h 11"/>
                  <a:gd name="T14" fmla="*/ 103 w 153"/>
                  <a:gd name="T15" fmla="*/ 8 h 11"/>
                  <a:gd name="T16" fmla="*/ 114 w 153"/>
                  <a:gd name="T17" fmla="*/ 7 h 11"/>
                  <a:gd name="T18" fmla="*/ 124 w 153"/>
                  <a:gd name="T19" fmla="*/ 6 h 11"/>
                  <a:gd name="T20" fmla="*/ 133 w 153"/>
                  <a:gd name="T21" fmla="*/ 5 h 11"/>
                  <a:gd name="T22" fmla="*/ 140 w 153"/>
                  <a:gd name="T23" fmla="*/ 5 h 11"/>
                  <a:gd name="T24" fmla="*/ 146 w 153"/>
                  <a:gd name="T25" fmla="*/ 4 h 11"/>
                  <a:gd name="T26" fmla="*/ 150 w 153"/>
                  <a:gd name="T27" fmla="*/ 3 h 11"/>
                  <a:gd name="T28" fmla="*/ 153 w 153"/>
                  <a:gd name="T29" fmla="*/ 2 h 11"/>
                  <a:gd name="T30" fmla="*/ 153 w 153"/>
                  <a:gd name="T31" fmla="*/ 0 h 11"/>
                  <a:gd name="T32" fmla="*/ 150 w 153"/>
                  <a:gd name="T33" fmla="*/ 0 h 11"/>
                  <a:gd name="T34" fmla="*/ 150 w 153"/>
                  <a:gd name="T35" fmla="*/ 2 h 11"/>
                  <a:gd name="T36" fmla="*/ 147 w 153"/>
                  <a:gd name="T37" fmla="*/ 3 h 11"/>
                  <a:gd name="T38" fmla="*/ 143 w 153"/>
                  <a:gd name="T39" fmla="*/ 4 h 11"/>
                  <a:gd name="T40" fmla="*/ 138 w 153"/>
                  <a:gd name="T41" fmla="*/ 5 h 11"/>
                  <a:gd name="T42" fmla="*/ 131 w 153"/>
                  <a:gd name="T43" fmla="*/ 5 h 11"/>
                  <a:gd name="T44" fmla="*/ 122 w 153"/>
                  <a:gd name="T45" fmla="*/ 6 h 11"/>
                  <a:gd name="T46" fmla="*/ 111 w 153"/>
                  <a:gd name="T47" fmla="*/ 7 h 11"/>
                  <a:gd name="T48" fmla="*/ 101 w 153"/>
                  <a:gd name="T49" fmla="*/ 8 h 11"/>
                  <a:gd name="T50" fmla="*/ 89 w 153"/>
                  <a:gd name="T51" fmla="*/ 9 h 11"/>
                  <a:gd name="T52" fmla="*/ 75 w 153"/>
                  <a:gd name="T53" fmla="*/ 10 h 11"/>
                  <a:gd name="T54" fmla="*/ 61 w 153"/>
                  <a:gd name="T55" fmla="*/ 10 h 11"/>
                  <a:gd name="T56" fmla="*/ 46 w 153"/>
                  <a:gd name="T57" fmla="*/ 11 h 11"/>
                  <a:gd name="T58" fmla="*/ 32 w 153"/>
                  <a:gd name="T59" fmla="*/ 11 h 11"/>
                  <a:gd name="T60" fmla="*/ 16 w 153"/>
                  <a:gd name="T61" fmla="*/ 11 h 11"/>
                  <a:gd name="T62" fmla="*/ 0 w 153"/>
                  <a:gd name="T63" fmla="*/ 11 h 11"/>
                  <a:gd name="T64" fmla="*/ 0 w 153"/>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1">
                    <a:moveTo>
                      <a:pt x="0" y="11"/>
                    </a:moveTo>
                    <a:lnTo>
                      <a:pt x="16" y="11"/>
                    </a:lnTo>
                    <a:lnTo>
                      <a:pt x="32" y="11"/>
                    </a:lnTo>
                    <a:lnTo>
                      <a:pt x="47" y="11"/>
                    </a:lnTo>
                    <a:lnTo>
                      <a:pt x="62" y="10"/>
                    </a:lnTo>
                    <a:lnTo>
                      <a:pt x="76" y="10"/>
                    </a:lnTo>
                    <a:lnTo>
                      <a:pt x="90" y="9"/>
                    </a:lnTo>
                    <a:lnTo>
                      <a:pt x="103" y="8"/>
                    </a:lnTo>
                    <a:lnTo>
                      <a:pt x="114" y="7"/>
                    </a:lnTo>
                    <a:lnTo>
                      <a:pt x="124" y="6"/>
                    </a:lnTo>
                    <a:lnTo>
                      <a:pt x="133" y="5"/>
                    </a:lnTo>
                    <a:lnTo>
                      <a:pt x="140" y="5"/>
                    </a:lnTo>
                    <a:lnTo>
                      <a:pt x="146" y="4"/>
                    </a:lnTo>
                    <a:lnTo>
                      <a:pt x="150" y="3"/>
                    </a:lnTo>
                    <a:lnTo>
                      <a:pt x="153" y="2"/>
                    </a:lnTo>
                    <a:lnTo>
                      <a:pt x="153" y="0"/>
                    </a:lnTo>
                    <a:lnTo>
                      <a:pt x="150" y="0"/>
                    </a:lnTo>
                    <a:lnTo>
                      <a:pt x="150" y="2"/>
                    </a:lnTo>
                    <a:lnTo>
                      <a:pt x="147" y="3"/>
                    </a:lnTo>
                    <a:lnTo>
                      <a:pt x="143" y="4"/>
                    </a:lnTo>
                    <a:lnTo>
                      <a:pt x="138" y="5"/>
                    </a:lnTo>
                    <a:lnTo>
                      <a:pt x="131" y="5"/>
                    </a:lnTo>
                    <a:lnTo>
                      <a:pt x="122" y="6"/>
                    </a:lnTo>
                    <a:lnTo>
                      <a:pt x="111" y="7"/>
                    </a:lnTo>
                    <a:lnTo>
                      <a:pt x="101" y="8"/>
                    </a:lnTo>
                    <a:lnTo>
                      <a:pt x="89" y="9"/>
                    </a:lnTo>
                    <a:lnTo>
                      <a:pt x="75" y="10"/>
                    </a:lnTo>
                    <a:lnTo>
                      <a:pt x="61" y="10"/>
                    </a:lnTo>
                    <a:lnTo>
                      <a:pt x="46" y="11"/>
                    </a:lnTo>
                    <a:lnTo>
                      <a:pt x="32" y="11"/>
                    </a:lnTo>
                    <a:lnTo>
                      <a:pt x="16" y="11"/>
                    </a:lnTo>
                    <a:lnTo>
                      <a:pt x="0" y="11"/>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4" name="Freeform 1360">
                <a:extLst>
                  <a:ext uri="{FF2B5EF4-FFF2-40B4-BE49-F238E27FC236}">
                    <a16:creationId xmlns:a16="http://schemas.microsoft.com/office/drawing/2014/main" id="{9034E706-A913-3F4C-8E1A-4456954FAAB3}"/>
                  </a:ext>
                </a:extLst>
              </p:cNvPr>
              <p:cNvSpPr>
                <a:spLocks/>
              </p:cNvSpPr>
              <p:nvPr/>
            </p:nvSpPr>
            <p:spPr bwMode="auto">
              <a:xfrm>
                <a:off x="1737" y="3630"/>
                <a:ext cx="150" cy="11"/>
              </a:xfrm>
              <a:custGeom>
                <a:avLst/>
                <a:gdLst>
                  <a:gd name="T0" fmla="*/ 0 w 150"/>
                  <a:gd name="T1" fmla="*/ 11 h 11"/>
                  <a:gd name="T2" fmla="*/ 16 w 150"/>
                  <a:gd name="T3" fmla="*/ 11 h 11"/>
                  <a:gd name="T4" fmla="*/ 32 w 150"/>
                  <a:gd name="T5" fmla="*/ 11 h 11"/>
                  <a:gd name="T6" fmla="*/ 46 w 150"/>
                  <a:gd name="T7" fmla="*/ 11 h 11"/>
                  <a:gd name="T8" fmla="*/ 61 w 150"/>
                  <a:gd name="T9" fmla="*/ 10 h 11"/>
                  <a:gd name="T10" fmla="*/ 75 w 150"/>
                  <a:gd name="T11" fmla="*/ 10 h 11"/>
                  <a:gd name="T12" fmla="*/ 89 w 150"/>
                  <a:gd name="T13" fmla="*/ 9 h 11"/>
                  <a:gd name="T14" fmla="*/ 101 w 150"/>
                  <a:gd name="T15" fmla="*/ 8 h 11"/>
                  <a:gd name="T16" fmla="*/ 111 w 150"/>
                  <a:gd name="T17" fmla="*/ 7 h 11"/>
                  <a:gd name="T18" fmla="*/ 122 w 150"/>
                  <a:gd name="T19" fmla="*/ 6 h 11"/>
                  <a:gd name="T20" fmla="*/ 131 w 150"/>
                  <a:gd name="T21" fmla="*/ 5 h 11"/>
                  <a:gd name="T22" fmla="*/ 138 w 150"/>
                  <a:gd name="T23" fmla="*/ 5 h 11"/>
                  <a:gd name="T24" fmla="*/ 143 w 150"/>
                  <a:gd name="T25" fmla="*/ 4 h 11"/>
                  <a:gd name="T26" fmla="*/ 147 w 150"/>
                  <a:gd name="T27" fmla="*/ 3 h 11"/>
                  <a:gd name="T28" fmla="*/ 150 w 150"/>
                  <a:gd name="T29" fmla="*/ 2 h 11"/>
                  <a:gd name="T30" fmla="*/ 150 w 150"/>
                  <a:gd name="T31" fmla="*/ 0 h 11"/>
                  <a:gd name="T32" fmla="*/ 147 w 150"/>
                  <a:gd name="T33" fmla="*/ 0 h 11"/>
                  <a:gd name="T34" fmla="*/ 147 w 150"/>
                  <a:gd name="T35" fmla="*/ 2 h 11"/>
                  <a:gd name="T36" fmla="*/ 145 w 150"/>
                  <a:gd name="T37" fmla="*/ 3 h 11"/>
                  <a:gd name="T38" fmla="*/ 140 w 150"/>
                  <a:gd name="T39" fmla="*/ 4 h 11"/>
                  <a:gd name="T40" fmla="*/ 135 w 150"/>
                  <a:gd name="T41" fmla="*/ 5 h 11"/>
                  <a:gd name="T42" fmla="*/ 128 w 150"/>
                  <a:gd name="T43" fmla="*/ 5 h 11"/>
                  <a:gd name="T44" fmla="*/ 119 w 150"/>
                  <a:gd name="T45" fmla="*/ 6 h 11"/>
                  <a:gd name="T46" fmla="*/ 110 w 150"/>
                  <a:gd name="T47" fmla="*/ 7 h 11"/>
                  <a:gd name="T48" fmla="*/ 99 w 150"/>
                  <a:gd name="T49" fmla="*/ 8 h 11"/>
                  <a:gd name="T50" fmla="*/ 87 w 150"/>
                  <a:gd name="T51" fmla="*/ 9 h 11"/>
                  <a:gd name="T52" fmla="*/ 74 w 150"/>
                  <a:gd name="T53" fmla="*/ 9 h 11"/>
                  <a:gd name="T54" fmla="*/ 61 w 150"/>
                  <a:gd name="T55" fmla="*/ 10 h 11"/>
                  <a:gd name="T56" fmla="*/ 46 w 150"/>
                  <a:gd name="T57" fmla="*/ 10 h 11"/>
                  <a:gd name="T58" fmla="*/ 31 w 150"/>
                  <a:gd name="T59" fmla="*/ 11 h 11"/>
                  <a:gd name="T60" fmla="*/ 16 w 150"/>
                  <a:gd name="T61" fmla="*/ 11 h 11"/>
                  <a:gd name="T62" fmla="*/ 0 w 150"/>
                  <a:gd name="T63" fmla="*/ 11 h 11"/>
                  <a:gd name="T64" fmla="*/ 0 w 150"/>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 h="11">
                    <a:moveTo>
                      <a:pt x="0" y="11"/>
                    </a:moveTo>
                    <a:lnTo>
                      <a:pt x="16" y="11"/>
                    </a:lnTo>
                    <a:lnTo>
                      <a:pt x="32" y="11"/>
                    </a:lnTo>
                    <a:lnTo>
                      <a:pt x="46" y="11"/>
                    </a:lnTo>
                    <a:lnTo>
                      <a:pt x="61" y="10"/>
                    </a:lnTo>
                    <a:lnTo>
                      <a:pt x="75" y="10"/>
                    </a:lnTo>
                    <a:lnTo>
                      <a:pt x="89" y="9"/>
                    </a:lnTo>
                    <a:lnTo>
                      <a:pt x="101" y="8"/>
                    </a:lnTo>
                    <a:lnTo>
                      <a:pt x="111" y="7"/>
                    </a:lnTo>
                    <a:lnTo>
                      <a:pt x="122" y="6"/>
                    </a:lnTo>
                    <a:lnTo>
                      <a:pt x="131" y="5"/>
                    </a:lnTo>
                    <a:lnTo>
                      <a:pt x="138" y="5"/>
                    </a:lnTo>
                    <a:lnTo>
                      <a:pt x="143" y="4"/>
                    </a:lnTo>
                    <a:lnTo>
                      <a:pt x="147" y="3"/>
                    </a:lnTo>
                    <a:lnTo>
                      <a:pt x="150" y="2"/>
                    </a:lnTo>
                    <a:lnTo>
                      <a:pt x="150" y="0"/>
                    </a:lnTo>
                    <a:lnTo>
                      <a:pt x="147" y="0"/>
                    </a:lnTo>
                    <a:lnTo>
                      <a:pt x="147" y="2"/>
                    </a:lnTo>
                    <a:lnTo>
                      <a:pt x="145" y="3"/>
                    </a:lnTo>
                    <a:lnTo>
                      <a:pt x="140" y="4"/>
                    </a:lnTo>
                    <a:lnTo>
                      <a:pt x="135" y="5"/>
                    </a:lnTo>
                    <a:lnTo>
                      <a:pt x="128" y="5"/>
                    </a:lnTo>
                    <a:lnTo>
                      <a:pt x="119" y="6"/>
                    </a:lnTo>
                    <a:lnTo>
                      <a:pt x="110" y="7"/>
                    </a:lnTo>
                    <a:lnTo>
                      <a:pt x="99" y="8"/>
                    </a:lnTo>
                    <a:lnTo>
                      <a:pt x="87" y="9"/>
                    </a:lnTo>
                    <a:lnTo>
                      <a:pt x="74" y="9"/>
                    </a:lnTo>
                    <a:lnTo>
                      <a:pt x="61" y="10"/>
                    </a:lnTo>
                    <a:lnTo>
                      <a:pt x="46" y="10"/>
                    </a:lnTo>
                    <a:lnTo>
                      <a:pt x="31" y="11"/>
                    </a:lnTo>
                    <a:lnTo>
                      <a:pt x="16" y="11"/>
                    </a:lnTo>
                    <a:lnTo>
                      <a:pt x="0" y="11"/>
                    </a:lnTo>
                    <a:lnTo>
                      <a:pt x="0" y="11"/>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5" name="Freeform 1361">
                <a:extLst>
                  <a:ext uri="{FF2B5EF4-FFF2-40B4-BE49-F238E27FC236}">
                    <a16:creationId xmlns:a16="http://schemas.microsoft.com/office/drawing/2014/main" id="{3C2AECB9-07BD-B044-A5AC-57CDDC37D9AE}"/>
                  </a:ext>
                </a:extLst>
              </p:cNvPr>
              <p:cNvSpPr>
                <a:spLocks/>
              </p:cNvSpPr>
              <p:nvPr/>
            </p:nvSpPr>
            <p:spPr bwMode="auto">
              <a:xfrm>
                <a:off x="1737" y="3630"/>
                <a:ext cx="147" cy="11"/>
              </a:xfrm>
              <a:custGeom>
                <a:avLst/>
                <a:gdLst>
                  <a:gd name="T0" fmla="*/ 0 w 147"/>
                  <a:gd name="T1" fmla="*/ 11 h 11"/>
                  <a:gd name="T2" fmla="*/ 16 w 147"/>
                  <a:gd name="T3" fmla="*/ 11 h 11"/>
                  <a:gd name="T4" fmla="*/ 31 w 147"/>
                  <a:gd name="T5" fmla="*/ 11 h 11"/>
                  <a:gd name="T6" fmla="*/ 46 w 147"/>
                  <a:gd name="T7" fmla="*/ 10 h 11"/>
                  <a:gd name="T8" fmla="*/ 61 w 147"/>
                  <a:gd name="T9" fmla="*/ 10 h 11"/>
                  <a:gd name="T10" fmla="*/ 74 w 147"/>
                  <a:gd name="T11" fmla="*/ 9 h 11"/>
                  <a:gd name="T12" fmla="*/ 87 w 147"/>
                  <a:gd name="T13" fmla="*/ 9 h 11"/>
                  <a:gd name="T14" fmla="*/ 99 w 147"/>
                  <a:gd name="T15" fmla="*/ 8 h 11"/>
                  <a:gd name="T16" fmla="*/ 110 w 147"/>
                  <a:gd name="T17" fmla="*/ 7 h 11"/>
                  <a:gd name="T18" fmla="*/ 119 w 147"/>
                  <a:gd name="T19" fmla="*/ 6 h 11"/>
                  <a:gd name="T20" fmla="*/ 128 w 147"/>
                  <a:gd name="T21" fmla="*/ 5 h 11"/>
                  <a:gd name="T22" fmla="*/ 135 w 147"/>
                  <a:gd name="T23" fmla="*/ 5 h 11"/>
                  <a:gd name="T24" fmla="*/ 140 w 147"/>
                  <a:gd name="T25" fmla="*/ 4 h 11"/>
                  <a:gd name="T26" fmla="*/ 145 w 147"/>
                  <a:gd name="T27" fmla="*/ 3 h 11"/>
                  <a:gd name="T28" fmla="*/ 147 w 147"/>
                  <a:gd name="T29" fmla="*/ 2 h 11"/>
                  <a:gd name="T30" fmla="*/ 147 w 147"/>
                  <a:gd name="T31" fmla="*/ 0 h 11"/>
                  <a:gd name="T32" fmla="*/ 145 w 147"/>
                  <a:gd name="T33" fmla="*/ 0 h 11"/>
                  <a:gd name="T34" fmla="*/ 145 w 147"/>
                  <a:gd name="T35" fmla="*/ 2 h 11"/>
                  <a:gd name="T36" fmla="*/ 142 w 147"/>
                  <a:gd name="T37" fmla="*/ 3 h 11"/>
                  <a:gd name="T38" fmla="*/ 138 w 147"/>
                  <a:gd name="T39" fmla="*/ 4 h 11"/>
                  <a:gd name="T40" fmla="*/ 133 w 147"/>
                  <a:gd name="T41" fmla="*/ 5 h 11"/>
                  <a:gd name="T42" fmla="*/ 126 w 147"/>
                  <a:gd name="T43" fmla="*/ 5 h 11"/>
                  <a:gd name="T44" fmla="*/ 118 w 147"/>
                  <a:gd name="T45" fmla="*/ 6 h 11"/>
                  <a:gd name="T46" fmla="*/ 108 w 147"/>
                  <a:gd name="T47" fmla="*/ 7 h 11"/>
                  <a:gd name="T48" fmla="*/ 97 w 147"/>
                  <a:gd name="T49" fmla="*/ 8 h 11"/>
                  <a:gd name="T50" fmla="*/ 85 w 147"/>
                  <a:gd name="T51" fmla="*/ 9 h 11"/>
                  <a:gd name="T52" fmla="*/ 73 w 147"/>
                  <a:gd name="T53" fmla="*/ 9 h 11"/>
                  <a:gd name="T54" fmla="*/ 59 w 147"/>
                  <a:gd name="T55" fmla="*/ 10 h 11"/>
                  <a:gd name="T56" fmla="*/ 45 w 147"/>
                  <a:gd name="T57" fmla="*/ 10 h 11"/>
                  <a:gd name="T58" fmla="*/ 30 w 147"/>
                  <a:gd name="T59" fmla="*/ 10 h 11"/>
                  <a:gd name="T60" fmla="*/ 15 w 147"/>
                  <a:gd name="T61" fmla="*/ 11 h 11"/>
                  <a:gd name="T62" fmla="*/ 0 w 147"/>
                  <a:gd name="T63" fmla="*/ 11 h 11"/>
                  <a:gd name="T64" fmla="*/ 0 w 147"/>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7" h="11">
                    <a:moveTo>
                      <a:pt x="0" y="11"/>
                    </a:moveTo>
                    <a:lnTo>
                      <a:pt x="16" y="11"/>
                    </a:lnTo>
                    <a:lnTo>
                      <a:pt x="31" y="11"/>
                    </a:lnTo>
                    <a:lnTo>
                      <a:pt x="46" y="10"/>
                    </a:lnTo>
                    <a:lnTo>
                      <a:pt x="61" y="10"/>
                    </a:lnTo>
                    <a:lnTo>
                      <a:pt x="74" y="9"/>
                    </a:lnTo>
                    <a:lnTo>
                      <a:pt x="87" y="9"/>
                    </a:lnTo>
                    <a:lnTo>
                      <a:pt x="99" y="8"/>
                    </a:lnTo>
                    <a:lnTo>
                      <a:pt x="110" y="7"/>
                    </a:lnTo>
                    <a:lnTo>
                      <a:pt x="119" y="6"/>
                    </a:lnTo>
                    <a:lnTo>
                      <a:pt x="128" y="5"/>
                    </a:lnTo>
                    <a:lnTo>
                      <a:pt x="135" y="5"/>
                    </a:lnTo>
                    <a:lnTo>
                      <a:pt x="140" y="4"/>
                    </a:lnTo>
                    <a:lnTo>
                      <a:pt x="145" y="3"/>
                    </a:lnTo>
                    <a:lnTo>
                      <a:pt x="147" y="2"/>
                    </a:lnTo>
                    <a:lnTo>
                      <a:pt x="147" y="0"/>
                    </a:lnTo>
                    <a:lnTo>
                      <a:pt x="145" y="0"/>
                    </a:lnTo>
                    <a:lnTo>
                      <a:pt x="145" y="2"/>
                    </a:lnTo>
                    <a:lnTo>
                      <a:pt x="142" y="3"/>
                    </a:lnTo>
                    <a:lnTo>
                      <a:pt x="138" y="4"/>
                    </a:lnTo>
                    <a:lnTo>
                      <a:pt x="133" y="5"/>
                    </a:lnTo>
                    <a:lnTo>
                      <a:pt x="126" y="5"/>
                    </a:lnTo>
                    <a:lnTo>
                      <a:pt x="118" y="6"/>
                    </a:lnTo>
                    <a:lnTo>
                      <a:pt x="108" y="7"/>
                    </a:lnTo>
                    <a:lnTo>
                      <a:pt x="97" y="8"/>
                    </a:lnTo>
                    <a:lnTo>
                      <a:pt x="85" y="9"/>
                    </a:lnTo>
                    <a:lnTo>
                      <a:pt x="73" y="9"/>
                    </a:lnTo>
                    <a:lnTo>
                      <a:pt x="59" y="10"/>
                    </a:lnTo>
                    <a:lnTo>
                      <a:pt x="45" y="10"/>
                    </a:lnTo>
                    <a:lnTo>
                      <a:pt x="30" y="10"/>
                    </a:lnTo>
                    <a:lnTo>
                      <a:pt x="15" y="11"/>
                    </a:lnTo>
                    <a:lnTo>
                      <a:pt x="0" y="11"/>
                    </a:lnTo>
                    <a:lnTo>
                      <a:pt x="0" y="1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6" name="Freeform 1362">
                <a:extLst>
                  <a:ext uri="{FF2B5EF4-FFF2-40B4-BE49-F238E27FC236}">
                    <a16:creationId xmlns:a16="http://schemas.microsoft.com/office/drawing/2014/main" id="{4FBE3693-2188-5C48-835F-11CEE716EC5F}"/>
                  </a:ext>
                </a:extLst>
              </p:cNvPr>
              <p:cNvSpPr>
                <a:spLocks/>
              </p:cNvSpPr>
              <p:nvPr/>
            </p:nvSpPr>
            <p:spPr bwMode="auto">
              <a:xfrm>
                <a:off x="1737" y="3630"/>
                <a:ext cx="145" cy="11"/>
              </a:xfrm>
              <a:custGeom>
                <a:avLst/>
                <a:gdLst>
                  <a:gd name="T0" fmla="*/ 0 w 145"/>
                  <a:gd name="T1" fmla="*/ 11 h 11"/>
                  <a:gd name="T2" fmla="*/ 15 w 145"/>
                  <a:gd name="T3" fmla="*/ 11 h 11"/>
                  <a:gd name="T4" fmla="*/ 30 w 145"/>
                  <a:gd name="T5" fmla="*/ 10 h 11"/>
                  <a:gd name="T6" fmla="*/ 45 w 145"/>
                  <a:gd name="T7" fmla="*/ 10 h 11"/>
                  <a:gd name="T8" fmla="*/ 59 w 145"/>
                  <a:gd name="T9" fmla="*/ 10 h 11"/>
                  <a:gd name="T10" fmla="*/ 73 w 145"/>
                  <a:gd name="T11" fmla="*/ 9 h 11"/>
                  <a:gd name="T12" fmla="*/ 85 w 145"/>
                  <a:gd name="T13" fmla="*/ 9 h 11"/>
                  <a:gd name="T14" fmla="*/ 97 w 145"/>
                  <a:gd name="T15" fmla="*/ 8 h 11"/>
                  <a:gd name="T16" fmla="*/ 108 w 145"/>
                  <a:gd name="T17" fmla="*/ 7 h 11"/>
                  <a:gd name="T18" fmla="*/ 118 w 145"/>
                  <a:gd name="T19" fmla="*/ 6 h 11"/>
                  <a:gd name="T20" fmla="*/ 126 w 145"/>
                  <a:gd name="T21" fmla="*/ 5 h 11"/>
                  <a:gd name="T22" fmla="*/ 133 w 145"/>
                  <a:gd name="T23" fmla="*/ 5 h 11"/>
                  <a:gd name="T24" fmla="*/ 138 w 145"/>
                  <a:gd name="T25" fmla="*/ 4 h 11"/>
                  <a:gd name="T26" fmla="*/ 142 w 145"/>
                  <a:gd name="T27" fmla="*/ 3 h 11"/>
                  <a:gd name="T28" fmla="*/ 145 w 145"/>
                  <a:gd name="T29" fmla="*/ 2 h 11"/>
                  <a:gd name="T30" fmla="*/ 145 w 145"/>
                  <a:gd name="T31" fmla="*/ 0 h 11"/>
                  <a:gd name="T32" fmla="*/ 142 w 145"/>
                  <a:gd name="T33" fmla="*/ 0 h 11"/>
                  <a:gd name="T34" fmla="*/ 142 w 145"/>
                  <a:gd name="T35" fmla="*/ 2 h 11"/>
                  <a:gd name="T36" fmla="*/ 140 w 145"/>
                  <a:gd name="T37" fmla="*/ 3 h 11"/>
                  <a:gd name="T38" fmla="*/ 136 w 145"/>
                  <a:gd name="T39" fmla="*/ 4 h 11"/>
                  <a:gd name="T40" fmla="*/ 130 w 145"/>
                  <a:gd name="T41" fmla="*/ 5 h 11"/>
                  <a:gd name="T42" fmla="*/ 124 w 145"/>
                  <a:gd name="T43" fmla="*/ 5 h 11"/>
                  <a:gd name="T44" fmla="*/ 115 w 145"/>
                  <a:gd name="T45" fmla="*/ 6 h 11"/>
                  <a:gd name="T46" fmla="*/ 106 w 145"/>
                  <a:gd name="T47" fmla="*/ 7 h 11"/>
                  <a:gd name="T48" fmla="*/ 96 w 145"/>
                  <a:gd name="T49" fmla="*/ 8 h 11"/>
                  <a:gd name="T50" fmla="*/ 84 w 145"/>
                  <a:gd name="T51" fmla="*/ 8 h 11"/>
                  <a:gd name="T52" fmla="*/ 71 w 145"/>
                  <a:gd name="T53" fmla="*/ 9 h 11"/>
                  <a:gd name="T54" fmla="*/ 58 w 145"/>
                  <a:gd name="T55" fmla="*/ 10 h 11"/>
                  <a:gd name="T56" fmla="*/ 44 w 145"/>
                  <a:gd name="T57" fmla="*/ 10 h 11"/>
                  <a:gd name="T58" fmla="*/ 30 w 145"/>
                  <a:gd name="T59" fmla="*/ 10 h 11"/>
                  <a:gd name="T60" fmla="*/ 15 w 145"/>
                  <a:gd name="T61" fmla="*/ 10 h 11"/>
                  <a:gd name="T62" fmla="*/ 0 w 145"/>
                  <a:gd name="T63" fmla="*/ 10 h 11"/>
                  <a:gd name="T64" fmla="*/ 0 w 145"/>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 h="11">
                    <a:moveTo>
                      <a:pt x="0" y="11"/>
                    </a:moveTo>
                    <a:lnTo>
                      <a:pt x="15" y="11"/>
                    </a:lnTo>
                    <a:lnTo>
                      <a:pt x="30" y="10"/>
                    </a:lnTo>
                    <a:lnTo>
                      <a:pt x="45" y="10"/>
                    </a:lnTo>
                    <a:lnTo>
                      <a:pt x="59" y="10"/>
                    </a:lnTo>
                    <a:lnTo>
                      <a:pt x="73" y="9"/>
                    </a:lnTo>
                    <a:lnTo>
                      <a:pt x="85" y="9"/>
                    </a:lnTo>
                    <a:lnTo>
                      <a:pt x="97" y="8"/>
                    </a:lnTo>
                    <a:lnTo>
                      <a:pt x="108" y="7"/>
                    </a:lnTo>
                    <a:lnTo>
                      <a:pt x="118" y="6"/>
                    </a:lnTo>
                    <a:lnTo>
                      <a:pt x="126" y="5"/>
                    </a:lnTo>
                    <a:lnTo>
                      <a:pt x="133" y="5"/>
                    </a:lnTo>
                    <a:lnTo>
                      <a:pt x="138" y="4"/>
                    </a:lnTo>
                    <a:lnTo>
                      <a:pt x="142" y="3"/>
                    </a:lnTo>
                    <a:lnTo>
                      <a:pt x="145" y="2"/>
                    </a:lnTo>
                    <a:lnTo>
                      <a:pt x="145" y="0"/>
                    </a:lnTo>
                    <a:lnTo>
                      <a:pt x="142" y="0"/>
                    </a:lnTo>
                    <a:lnTo>
                      <a:pt x="142" y="2"/>
                    </a:lnTo>
                    <a:lnTo>
                      <a:pt x="140" y="3"/>
                    </a:lnTo>
                    <a:lnTo>
                      <a:pt x="136" y="4"/>
                    </a:lnTo>
                    <a:lnTo>
                      <a:pt x="130" y="5"/>
                    </a:lnTo>
                    <a:lnTo>
                      <a:pt x="124" y="5"/>
                    </a:lnTo>
                    <a:lnTo>
                      <a:pt x="115" y="6"/>
                    </a:lnTo>
                    <a:lnTo>
                      <a:pt x="106" y="7"/>
                    </a:lnTo>
                    <a:lnTo>
                      <a:pt x="96" y="8"/>
                    </a:lnTo>
                    <a:lnTo>
                      <a:pt x="84" y="8"/>
                    </a:lnTo>
                    <a:lnTo>
                      <a:pt x="71" y="9"/>
                    </a:lnTo>
                    <a:lnTo>
                      <a:pt x="58" y="10"/>
                    </a:lnTo>
                    <a:lnTo>
                      <a:pt x="44" y="10"/>
                    </a:lnTo>
                    <a:lnTo>
                      <a:pt x="30" y="10"/>
                    </a:lnTo>
                    <a:lnTo>
                      <a:pt x="15" y="10"/>
                    </a:lnTo>
                    <a:lnTo>
                      <a:pt x="0" y="10"/>
                    </a:lnTo>
                    <a:lnTo>
                      <a:pt x="0" y="11"/>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7" name="Freeform 1363">
                <a:extLst>
                  <a:ext uri="{FF2B5EF4-FFF2-40B4-BE49-F238E27FC236}">
                    <a16:creationId xmlns:a16="http://schemas.microsoft.com/office/drawing/2014/main" id="{F16F17E7-68CD-8341-B043-EAE3B0A074DC}"/>
                  </a:ext>
                </a:extLst>
              </p:cNvPr>
              <p:cNvSpPr>
                <a:spLocks/>
              </p:cNvSpPr>
              <p:nvPr/>
            </p:nvSpPr>
            <p:spPr bwMode="auto">
              <a:xfrm>
                <a:off x="1737" y="3630"/>
                <a:ext cx="142" cy="10"/>
              </a:xfrm>
              <a:custGeom>
                <a:avLst/>
                <a:gdLst>
                  <a:gd name="T0" fmla="*/ 0 w 142"/>
                  <a:gd name="T1" fmla="*/ 10 h 10"/>
                  <a:gd name="T2" fmla="*/ 15 w 142"/>
                  <a:gd name="T3" fmla="*/ 10 h 10"/>
                  <a:gd name="T4" fmla="*/ 30 w 142"/>
                  <a:gd name="T5" fmla="*/ 10 h 10"/>
                  <a:gd name="T6" fmla="*/ 44 w 142"/>
                  <a:gd name="T7" fmla="*/ 10 h 10"/>
                  <a:gd name="T8" fmla="*/ 58 w 142"/>
                  <a:gd name="T9" fmla="*/ 10 h 10"/>
                  <a:gd name="T10" fmla="*/ 71 w 142"/>
                  <a:gd name="T11" fmla="*/ 9 h 10"/>
                  <a:gd name="T12" fmla="*/ 84 w 142"/>
                  <a:gd name="T13" fmla="*/ 8 h 10"/>
                  <a:gd name="T14" fmla="*/ 96 w 142"/>
                  <a:gd name="T15" fmla="*/ 8 h 10"/>
                  <a:gd name="T16" fmla="*/ 106 w 142"/>
                  <a:gd name="T17" fmla="*/ 7 h 10"/>
                  <a:gd name="T18" fmla="*/ 115 w 142"/>
                  <a:gd name="T19" fmla="*/ 6 h 10"/>
                  <a:gd name="T20" fmla="*/ 124 w 142"/>
                  <a:gd name="T21" fmla="*/ 5 h 10"/>
                  <a:gd name="T22" fmla="*/ 130 w 142"/>
                  <a:gd name="T23" fmla="*/ 5 h 10"/>
                  <a:gd name="T24" fmla="*/ 136 w 142"/>
                  <a:gd name="T25" fmla="*/ 4 h 10"/>
                  <a:gd name="T26" fmla="*/ 140 w 142"/>
                  <a:gd name="T27" fmla="*/ 3 h 10"/>
                  <a:gd name="T28" fmla="*/ 142 w 142"/>
                  <a:gd name="T29" fmla="*/ 2 h 10"/>
                  <a:gd name="T30" fmla="*/ 142 w 142"/>
                  <a:gd name="T31" fmla="*/ 0 h 10"/>
                  <a:gd name="T32" fmla="*/ 140 w 142"/>
                  <a:gd name="T33" fmla="*/ 0 h 10"/>
                  <a:gd name="T34" fmla="*/ 140 w 142"/>
                  <a:gd name="T35" fmla="*/ 2 h 10"/>
                  <a:gd name="T36" fmla="*/ 137 w 142"/>
                  <a:gd name="T37" fmla="*/ 3 h 10"/>
                  <a:gd name="T38" fmla="*/ 133 w 142"/>
                  <a:gd name="T39" fmla="*/ 4 h 10"/>
                  <a:gd name="T40" fmla="*/ 128 w 142"/>
                  <a:gd name="T41" fmla="*/ 5 h 10"/>
                  <a:gd name="T42" fmla="*/ 121 w 142"/>
                  <a:gd name="T43" fmla="*/ 5 h 10"/>
                  <a:gd name="T44" fmla="*/ 113 w 142"/>
                  <a:gd name="T45" fmla="*/ 6 h 10"/>
                  <a:gd name="T46" fmla="*/ 104 w 142"/>
                  <a:gd name="T47" fmla="*/ 7 h 10"/>
                  <a:gd name="T48" fmla="*/ 94 w 142"/>
                  <a:gd name="T49" fmla="*/ 7 h 10"/>
                  <a:gd name="T50" fmla="*/ 82 w 142"/>
                  <a:gd name="T51" fmla="*/ 8 h 10"/>
                  <a:gd name="T52" fmla="*/ 70 w 142"/>
                  <a:gd name="T53" fmla="*/ 9 h 10"/>
                  <a:gd name="T54" fmla="*/ 57 w 142"/>
                  <a:gd name="T55" fmla="*/ 9 h 10"/>
                  <a:gd name="T56" fmla="*/ 43 w 142"/>
                  <a:gd name="T57" fmla="*/ 10 h 10"/>
                  <a:gd name="T58" fmla="*/ 29 w 142"/>
                  <a:gd name="T59" fmla="*/ 10 h 10"/>
                  <a:gd name="T60" fmla="*/ 15 w 142"/>
                  <a:gd name="T61" fmla="*/ 10 h 10"/>
                  <a:gd name="T62" fmla="*/ 0 w 142"/>
                  <a:gd name="T63" fmla="*/ 10 h 10"/>
                  <a:gd name="T64" fmla="*/ 0 w 142"/>
                  <a:gd name="T6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0">
                    <a:moveTo>
                      <a:pt x="0" y="10"/>
                    </a:moveTo>
                    <a:lnTo>
                      <a:pt x="15" y="10"/>
                    </a:lnTo>
                    <a:lnTo>
                      <a:pt x="30" y="10"/>
                    </a:lnTo>
                    <a:lnTo>
                      <a:pt x="44" y="10"/>
                    </a:lnTo>
                    <a:lnTo>
                      <a:pt x="58" y="10"/>
                    </a:lnTo>
                    <a:lnTo>
                      <a:pt x="71" y="9"/>
                    </a:lnTo>
                    <a:lnTo>
                      <a:pt x="84" y="8"/>
                    </a:lnTo>
                    <a:lnTo>
                      <a:pt x="96" y="8"/>
                    </a:lnTo>
                    <a:lnTo>
                      <a:pt x="106" y="7"/>
                    </a:lnTo>
                    <a:lnTo>
                      <a:pt x="115" y="6"/>
                    </a:lnTo>
                    <a:lnTo>
                      <a:pt x="124" y="5"/>
                    </a:lnTo>
                    <a:lnTo>
                      <a:pt x="130" y="5"/>
                    </a:lnTo>
                    <a:lnTo>
                      <a:pt x="136" y="4"/>
                    </a:lnTo>
                    <a:lnTo>
                      <a:pt x="140" y="3"/>
                    </a:lnTo>
                    <a:lnTo>
                      <a:pt x="142" y="2"/>
                    </a:lnTo>
                    <a:lnTo>
                      <a:pt x="142" y="0"/>
                    </a:lnTo>
                    <a:lnTo>
                      <a:pt x="140" y="0"/>
                    </a:lnTo>
                    <a:lnTo>
                      <a:pt x="140" y="2"/>
                    </a:lnTo>
                    <a:lnTo>
                      <a:pt x="137" y="3"/>
                    </a:lnTo>
                    <a:lnTo>
                      <a:pt x="133" y="4"/>
                    </a:lnTo>
                    <a:lnTo>
                      <a:pt x="128" y="5"/>
                    </a:lnTo>
                    <a:lnTo>
                      <a:pt x="121" y="5"/>
                    </a:lnTo>
                    <a:lnTo>
                      <a:pt x="113" y="6"/>
                    </a:lnTo>
                    <a:lnTo>
                      <a:pt x="104" y="7"/>
                    </a:lnTo>
                    <a:lnTo>
                      <a:pt x="94" y="7"/>
                    </a:lnTo>
                    <a:lnTo>
                      <a:pt x="82" y="8"/>
                    </a:lnTo>
                    <a:lnTo>
                      <a:pt x="70" y="9"/>
                    </a:lnTo>
                    <a:lnTo>
                      <a:pt x="57" y="9"/>
                    </a:lnTo>
                    <a:lnTo>
                      <a:pt x="43" y="10"/>
                    </a:lnTo>
                    <a:lnTo>
                      <a:pt x="29" y="10"/>
                    </a:lnTo>
                    <a:lnTo>
                      <a:pt x="15" y="10"/>
                    </a:lnTo>
                    <a:lnTo>
                      <a:pt x="0" y="10"/>
                    </a:lnTo>
                    <a:lnTo>
                      <a:pt x="0" y="1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8" name="Freeform 1364">
                <a:extLst>
                  <a:ext uri="{FF2B5EF4-FFF2-40B4-BE49-F238E27FC236}">
                    <a16:creationId xmlns:a16="http://schemas.microsoft.com/office/drawing/2014/main" id="{D8F08CC3-DDF2-284E-BEDD-E2DBD0EC685C}"/>
                  </a:ext>
                </a:extLst>
              </p:cNvPr>
              <p:cNvSpPr>
                <a:spLocks/>
              </p:cNvSpPr>
              <p:nvPr/>
            </p:nvSpPr>
            <p:spPr bwMode="auto">
              <a:xfrm>
                <a:off x="1737" y="3630"/>
                <a:ext cx="140" cy="10"/>
              </a:xfrm>
              <a:custGeom>
                <a:avLst/>
                <a:gdLst>
                  <a:gd name="T0" fmla="*/ 0 w 140"/>
                  <a:gd name="T1" fmla="*/ 10 h 10"/>
                  <a:gd name="T2" fmla="*/ 15 w 140"/>
                  <a:gd name="T3" fmla="*/ 10 h 10"/>
                  <a:gd name="T4" fmla="*/ 29 w 140"/>
                  <a:gd name="T5" fmla="*/ 10 h 10"/>
                  <a:gd name="T6" fmla="*/ 43 w 140"/>
                  <a:gd name="T7" fmla="*/ 10 h 10"/>
                  <a:gd name="T8" fmla="*/ 57 w 140"/>
                  <a:gd name="T9" fmla="*/ 9 h 10"/>
                  <a:gd name="T10" fmla="*/ 70 w 140"/>
                  <a:gd name="T11" fmla="*/ 9 h 10"/>
                  <a:gd name="T12" fmla="*/ 82 w 140"/>
                  <a:gd name="T13" fmla="*/ 8 h 10"/>
                  <a:gd name="T14" fmla="*/ 94 w 140"/>
                  <a:gd name="T15" fmla="*/ 7 h 10"/>
                  <a:gd name="T16" fmla="*/ 104 w 140"/>
                  <a:gd name="T17" fmla="*/ 7 h 10"/>
                  <a:gd name="T18" fmla="*/ 113 w 140"/>
                  <a:gd name="T19" fmla="*/ 6 h 10"/>
                  <a:gd name="T20" fmla="*/ 121 w 140"/>
                  <a:gd name="T21" fmla="*/ 5 h 10"/>
                  <a:gd name="T22" fmla="*/ 128 w 140"/>
                  <a:gd name="T23" fmla="*/ 5 h 10"/>
                  <a:gd name="T24" fmla="*/ 133 w 140"/>
                  <a:gd name="T25" fmla="*/ 4 h 10"/>
                  <a:gd name="T26" fmla="*/ 137 w 140"/>
                  <a:gd name="T27" fmla="*/ 3 h 10"/>
                  <a:gd name="T28" fmla="*/ 140 w 140"/>
                  <a:gd name="T29" fmla="*/ 2 h 10"/>
                  <a:gd name="T30" fmla="*/ 140 w 140"/>
                  <a:gd name="T31" fmla="*/ 0 h 10"/>
                  <a:gd name="T32" fmla="*/ 137 w 140"/>
                  <a:gd name="T33" fmla="*/ 0 h 10"/>
                  <a:gd name="T34" fmla="*/ 136 w 140"/>
                  <a:gd name="T35" fmla="*/ 2 h 10"/>
                  <a:gd name="T36" fmla="*/ 134 w 140"/>
                  <a:gd name="T37" fmla="*/ 3 h 10"/>
                  <a:gd name="T38" fmla="*/ 130 w 140"/>
                  <a:gd name="T39" fmla="*/ 4 h 10"/>
                  <a:gd name="T40" fmla="*/ 124 w 140"/>
                  <a:gd name="T41" fmla="*/ 5 h 10"/>
                  <a:gd name="T42" fmla="*/ 116 w 140"/>
                  <a:gd name="T43" fmla="*/ 5 h 10"/>
                  <a:gd name="T44" fmla="*/ 107 w 140"/>
                  <a:gd name="T45" fmla="*/ 6 h 10"/>
                  <a:gd name="T46" fmla="*/ 97 w 140"/>
                  <a:gd name="T47" fmla="*/ 7 h 10"/>
                  <a:gd name="T48" fmla="*/ 86 w 140"/>
                  <a:gd name="T49" fmla="*/ 8 h 10"/>
                  <a:gd name="T50" fmla="*/ 73 w 140"/>
                  <a:gd name="T51" fmla="*/ 8 h 10"/>
                  <a:gd name="T52" fmla="*/ 60 w 140"/>
                  <a:gd name="T53" fmla="*/ 9 h 10"/>
                  <a:gd name="T54" fmla="*/ 46 w 140"/>
                  <a:gd name="T55" fmla="*/ 9 h 10"/>
                  <a:gd name="T56" fmla="*/ 31 w 140"/>
                  <a:gd name="T57" fmla="*/ 10 h 10"/>
                  <a:gd name="T58" fmla="*/ 16 w 140"/>
                  <a:gd name="T59" fmla="*/ 10 h 10"/>
                  <a:gd name="T60" fmla="*/ 0 w 140"/>
                  <a:gd name="T61" fmla="*/ 10 h 10"/>
                  <a:gd name="T62" fmla="*/ 0 w 140"/>
                  <a:gd name="T6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0">
                    <a:moveTo>
                      <a:pt x="0" y="10"/>
                    </a:moveTo>
                    <a:lnTo>
                      <a:pt x="15" y="10"/>
                    </a:lnTo>
                    <a:lnTo>
                      <a:pt x="29" y="10"/>
                    </a:lnTo>
                    <a:lnTo>
                      <a:pt x="43" y="10"/>
                    </a:lnTo>
                    <a:lnTo>
                      <a:pt x="57" y="9"/>
                    </a:lnTo>
                    <a:lnTo>
                      <a:pt x="70" y="9"/>
                    </a:lnTo>
                    <a:lnTo>
                      <a:pt x="82" y="8"/>
                    </a:lnTo>
                    <a:lnTo>
                      <a:pt x="94" y="7"/>
                    </a:lnTo>
                    <a:lnTo>
                      <a:pt x="104" y="7"/>
                    </a:lnTo>
                    <a:lnTo>
                      <a:pt x="113" y="6"/>
                    </a:lnTo>
                    <a:lnTo>
                      <a:pt x="121" y="5"/>
                    </a:lnTo>
                    <a:lnTo>
                      <a:pt x="128" y="5"/>
                    </a:lnTo>
                    <a:lnTo>
                      <a:pt x="133" y="4"/>
                    </a:lnTo>
                    <a:lnTo>
                      <a:pt x="137" y="3"/>
                    </a:lnTo>
                    <a:lnTo>
                      <a:pt x="140" y="2"/>
                    </a:lnTo>
                    <a:lnTo>
                      <a:pt x="140" y="0"/>
                    </a:lnTo>
                    <a:lnTo>
                      <a:pt x="137" y="0"/>
                    </a:lnTo>
                    <a:lnTo>
                      <a:pt x="136" y="2"/>
                    </a:lnTo>
                    <a:lnTo>
                      <a:pt x="134" y="3"/>
                    </a:lnTo>
                    <a:lnTo>
                      <a:pt x="130" y="4"/>
                    </a:lnTo>
                    <a:lnTo>
                      <a:pt x="124" y="5"/>
                    </a:lnTo>
                    <a:lnTo>
                      <a:pt x="116" y="5"/>
                    </a:lnTo>
                    <a:lnTo>
                      <a:pt x="107" y="6"/>
                    </a:lnTo>
                    <a:lnTo>
                      <a:pt x="97" y="7"/>
                    </a:lnTo>
                    <a:lnTo>
                      <a:pt x="86" y="8"/>
                    </a:lnTo>
                    <a:lnTo>
                      <a:pt x="73" y="8"/>
                    </a:lnTo>
                    <a:lnTo>
                      <a:pt x="60" y="9"/>
                    </a:lnTo>
                    <a:lnTo>
                      <a:pt x="46" y="9"/>
                    </a:lnTo>
                    <a:lnTo>
                      <a:pt x="31" y="10"/>
                    </a:lnTo>
                    <a:lnTo>
                      <a:pt x="16" y="10"/>
                    </a:lnTo>
                    <a:lnTo>
                      <a:pt x="0" y="10"/>
                    </a:lnTo>
                    <a:lnTo>
                      <a:pt x="0" y="1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9" name="Freeform 1365">
                <a:extLst>
                  <a:ext uri="{FF2B5EF4-FFF2-40B4-BE49-F238E27FC236}">
                    <a16:creationId xmlns:a16="http://schemas.microsoft.com/office/drawing/2014/main" id="{D3C606D8-9F7E-514F-B9B2-EBDBAD8D1BC5}"/>
                  </a:ext>
                </a:extLst>
              </p:cNvPr>
              <p:cNvSpPr>
                <a:spLocks/>
              </p:cNvSpPr>
              <p:nvPr/>
            </p:nvSpPr>
            <p:spPr bwMode="auto">
              <a:xfrm>
                <a:off x="1737" y="3630"/>
                <a:ext cx="137" cy="10"/>
              </a:xfrm>
              <a:custGeom>
                <a:avLst/>
                <a:gdLst>
                  <a:gd name="T0" fmla="*/ 0 w 137"/>
                  <a:gd name="T1" fmla="*/ 10 h 10"/>
                  <a:gd name="T2" fmla="*/ 16 w 137"/>
                  <a:gd name="T3" fmla="*/ 10 h 10"/>
                  <a:gd name="T4" fmla="*/ 31 w 137"/>
                  <a:gd name="T5" fmla="*/ 10 h 10"/>
                  <a:gd name="T6" fmla="*/ 46 w 137"/>
                  <a:gd name="T7" fmla="*/ 9 h 10"/>
                  <a:gd name="T8" fmla="*/ 60 w 137"/>
                  <a:gd name="T9" fmla="*/ 9 h 10"/>
                  <a:gd name="T10" fmla="*/ 73 w 137"/>
                  <a:gd name="T11" fmla="*/ 8 h 10"/>
                  <a:gd name="T12" fmla="*/ 86 w 137"/>
                  <a:gd name="T13" fmla="*/ 8 h 10"/>
                  <a:gd name="T14" fmla="*/ 97 w 137"/>
                  <a:gd name="T15" fmla="*/ 7 h 10"/>
                  <a:gd name="T16" fmla="*/ 107 w 137"/>
                  <a:gd name="T17" fmla="*/ 6 h 10"/>
                  <a:gd name="T18" fmla="*/ 116 w 137"/>
                  <a:gd name="T19" fmla="*/ 5 h 10"/>
                  <a:gd name="T20" fmla="*/ 124 w 137"/>
                  <a:gd name="T21" fmla="*/ 5 h 10"/>
                  <a:gd name="T22" fmla="*/ 130 w 137"/>
                  <a:gd name="T23" fmla="*/ 4 h 10"/>
                  <a:gd name="T24" fmla="*/ 134 w 137"/>
                  <a:gd name="T25" fmla="*/ 3 h 10"/>
                  <a:gd name="T26" fmla="*/ 136 w 137"/>
                  <a:gd name="T27" fmla="*/ 2 h 10"/>
                  <a:gd name="T28" fmla="*/ 137 w 137"/>
                  <a:gd name="T29" fmla="*/ 0 h 10"/>
                  <a:gd name="T30" fmla="*/ 134 w 137"/>
                  <a:gd name="T31" fmla="*/ 0 h 10"/>
                  <a:gd name="T32" fmla="*/ 133 w 137"/>
                  <a:gd name="T33" fmla="*/ 2 h 10"/>
                  <a:gd name="T34" fmla="*/ 132 w 137"/>
                  <a:gd name="T35" fmla="*/ 3 h 10"/>
                  <a:gd name="T36" fmla="*/ 127 w 137"/>
                  <a:gd name="T37" fmla="*/ 4 h 10"/>
                  <a:gd name="T38" fmla="*/ 121 w 137"/>
                  <a:gd name="T39" fmla="*/ 5 h 10"/>
                  <a:gd name="T40" fmla="*/ 114 w 137"/>
                  <a:gd name="T41" fmla="*/ 5 h 10"/>
                  <a:gd name="T42" fmla="*/ 105 w 137"/>
                  <a:gd name="T43" fmla="*/ 6 h 10"/>
                  <a:gd name="T44" fmla="*/ 96 w 137"/>
                  <a:gd name="T45" fmla="*/ 7 h 10"/>
                  <a:gd name="T46" fmla="*/ 84 w 137"/>
                  <a:gd name="T47" fmla="*/ 8 h 10"/>
                  <a:gd name="T48" fmla="*/ 72 w 137"/>
                  <a:gd name="T49" fmla="*/ 8 h 10"/>
                  <a:gd name="T50" fmla="*/ 59 w 137"/>
                  <a:gd name="T51" fmla="*/ 9 h 10"/>
                  <a:gd name="T52" fmla="*/ 45 w 137"/>
                  <a:gd name="T53" fmla="*/ 9 h 10"/>
                  <a:gd name="T54" fmla="*/ 30 w 137"/>
                  <a:gd name="T55" fmla="*/ 10 h 10"/>
                  <a:gd name="T56" fmla="*/ 15 w 137"/>
                  <a:gd name="T57" fmla="*/ 10 h 10"/>
                  <a:gd name="T58" fmla="*/ 0 w 137"/>
                  <a:gd name="T59" fmla="*/ 10 h 10"/>
                  <a:gd name="T60" fmla="*/ 0 w 137"/>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10">
                    <a:moveTo>
                      <a:pt x="0" y="10"/>
                    </a:moveTo>
                    <a:lnTo>
                      <a:pt x="16" y="10"/>
                    </a:lnTo>
                    <a:lnTo>
                      <a:pt x="31" y="10"/>
                    </a:lnTo>
                    <a:lnTo>
                      <a:pt x="46" y="9"/>
                    </a:lnTo>
                    <a:lnTo>
                      <a:pt x="60" y="9"/>
                    </a:lnTo>
                    <a:lnTo>
                      <a:pt x="73" y="8"/>
                    </a:lnTo>
                    <a:lnTo>
                      <a:pt x="86" y="8"/>
                    </a:lnTo>
                    <a:lnTo>
                      <a:pt x="97" y="7"/>
                    </a:lnTo>
                    <a:lnTo>
                      <a:pt x="107" y="6"/>
                    </a:lnTo>
                    <a:lnTo>
                      <a:pt x="116" y="5"/>
                    </a:lnTo>
                    <a:lnTo>
                      <a:pt x="124" y="5"/>
                    </a:lnTo>
                    <a:lnTo>
                      <a:pt x="130" y="4"/>
                    </a:lnTo>
                    <a:lnTo>
                      <a:pt x="134" y="3"/>
                    </a:lnTo>
                    <a:lnTo>
                      <a:pt x="136" y="2"/>
                    </a:lnTo>
                    <a:lnTo>
                      <a:pt x="137" y="0"/>
                    </a:lnTo>
                    <a:lnTo>
                      <a:pt x="134" y="0"/>
                    </a:lnTo>
                    <a:lnTo>
                      <a:pt x="133" y="2"/>
                    </a:lnTo>
                    <a:lnTo>
                      <a:pt x="132" y="3"/>
                    </a:lnTo>
                    <a:lnTo>
                      <a:pt x="127" y="4"/>
                    </a:lnTo>
                    <a:lnTo>
                      <a:pt x="121" y="5"/>
                    </a:lnTo>
                    <a:lnTo>
                      <a:pt x="114" y="5"/>
                    </a:lnTo>
                    <a:lnTo>
                      <a:pt x="105" y="6"/>
                    </a:lnTo>
                    <a:lnTo>
                      <a:pt x="96" y="7"/>
                    </a:lnTo>
                    <a:lnTo>
                      <a:pt x="84" y="8"/>
                    </a:lnTo>
                    <a:lnTo>
                      <a:pt x="72" y="8"/>
                    </a:lnTo>
                    <a:lnTo>
                      <a:pt x="59" y="9"/>
                    </a:lnTo>
                    <a:lnTo>
                      <a:pt x="45" y="9"/>
                    </a:lnTo>
                    <a:lnTo>
                      <a:pt x="30" y="10"/>
                    </a:lnTo>
                    <a:lnTo>
                      <a:pt x="15" y="10"/>
                    </a:lnTo>
                    <a:lnTo>
                      <a:pt x="0" y="10"/>
                    </a:lnTo>
                    <a:lnTo>
                      <a:pt x="0" y="1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0" name="Freeform 1366">
                <a:extLst>
                  <a:ext uri="{FF2B5EF4-FFF2-40B4-BE49-F238E27FC236}">
                    <a16:creationId xmlns:a16="http://schemas.microsoft.com/office/drawing/2014/main" id="{98882DA7-3247-CC43-804B-4C2EFC54B26A}"/>
                  </a:ext>
                </a:extLst>
              </p:cNvPr>
              <p:cNvSpPr>
                <a:spLocks/>
              </p:cNvSpPr>
              <p:nvPr/>
            </p:nvSpPr>
            <p:spPr bwMode="auto">
              <a:xfrm>
                <a:off x="1737" y="3630"/>
                <a:ext cx="134" cy="10"/>
              </a:xfrm>
              <a:custGeom>
                <a:avLst/>
                <a:gdLst>
                  <a:gd name="T0" fmla="*/ 0 w 134"/>
                  <a:gd name="T1" fmla="*/ 10 h 10"/>
                  <a:gd name="T2" fmla="*/ 15 w 134"/>
                  <a:gd name="T3" fmla="*/ 10 h 10"/>
                  <a:gd name="T4" fmla="*/ 30 w 134"/>
                  <a:gd name="T5" fmla="*/ 10 h 10"/>
                  <a:gd name="T6" fmla="*/ 45 w 134"/>
                  <a:gd name="T7" fmla="*/ 9 h 10"/>
                  <a:gd name="T8" fmla="*/ 59 w 134"/>
                  <a:gd name="T9" fmla="*/ 9 h 10"/>
                  <a:gd name="T10" fmla="*/ 72 w 134"/>
                  <a:gd name="T11" fmla="*/ 8 h 10"/>
                  <a:gd name="T12" fmla="*/ 84 w 134"/>
                  <a:gd name="T13" fmla="*/ 8 h 10"/>
                  <a:gd name="T14" fmla="*/ 96 w 134"/>
                  <a:gd name="T15" fmla="*/ 7 h 10"/>
                  <a:gd name="T16" fmla="*/ 105 w 134"/>
                  <a:gd name="T17" fmla="*/ 6 h 10"/>
                  <a:gd name="T18" fmla="*/ 114 w 134"/>
                  <a:gd name="T19" fmla="*/ 5 h 10"/>
                  <a:gd name="T20" fmla="*/ 121 w 134"/>
                  <a:gd name="T21" fmla="*/ 5 h 10"/>
                  <a:gd name="T22" fmla="*/ 127 w 134"/>
                  <a:gd name="T23" fmla="*/ 4 h 10"/>
                  <a:gd name="T24" fmla="*/ 132 w 134"/>
                  <a:gd name="T25" fmla="*/ 3 h 10"/>
                  <a:gd name="T26" fmla="*/ 133 w 134"/>
                  <a:gd name="T27" fmla="*/ 2 h 10"/>
                  <a:gd name="T28" fmla="*/ 134 w 134"/>
                  <a:gd name="T29" fmla="*/ 0 h 10"/>
                  <a:gd name="T30" fmla="*/ 132 w 134"/>
                  <a:gd name="T31" fmla="*/ 0 h 10"/>
                  <a:gd name="T32" fmla="*/ 131 w 134"/>
                  <a:gd name="T33" fmla="*/ 2 h 10"/>
                  <a:gd name="T34" fmla="*/ 129 w 134"/>
                  <a:gd name="T35" fmla="*/ 3 h 10"/>
                  <a:gd name="T36" fmla="*/ 125 w 134"/>
                  <a:gd name="T37" fmla="*/ 4 h 10"/>
                  <a:gd name="T38" fmla="*/ 119 w 134"/>
                  <a:gd name="T39" fmla="*/ 5 h 10"/>
                  <a:gd name="T40" fmla="*/ 111 w 134"/>
                  <a:gd name="T41" fmla="*/ 5 h 10"/>
                  <a:gd name="T42" fmla="*/ 104 w 134"/>
                  <a:gd name="T43" fmla="*/ 6 h 10"/>
                  <a:gd name="T44" fmla="*/ 93 w 134"/>
                  <a:gd name="T45" fmla="*/ 7 h 10"/>
                  <a:gd name="T46" fmla="*/ 82 w 134"/>
                  <a:gd name="T47" fmla="*/ 7 h 10"/>
                  <a:gd name="T48" fmla="*/ 70 w 134"/>
                  <a:gd name="T49" fmla="*/ 8 h 10"/>
                  <a:gd name="T50" fmla="*/ 57 w 134"/>
                  <a:gd name="T51" fmla="*/ 9 h 10"/>
                  <a:gd name="T52" fmla="*/ 44 w 134"/>
                  <a:gd name="T53" fmla="*/ 9 h 10"/>
                  <a:gd name="T54" fmla="*/ 30 w 134"/>
                  <a:gd name="T55" fmla="*/ 9 h 10"/>
                  <a:gd name="T56" fmla="*/ 15 w 134"/>
                  <a:gd name="T57" fmla="*/ 10 h 10"/>
                  <a:gd name="T58" fmla="*/ 0 w 134"/>
                  <a:gd name="T59" fmla="*/ 10 h 10"/>
                  <a:gd name="T60" fmla="*/ 0 w 134"/>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0">
                    <a:moveTo>
                      <a:pt x="0" y="10"/>
                    </a:moveTo>
                    <a:lnTo>
                      <a:pt x="15" y="10"/>
                    </a:lnTo>
                    <a:lnTo>
                      <a:pt x="30" y="10"/>
                    </a:lnTo>
                    <a:lnTo>
                      <a:pt x="45" y="9"/>
                    </a:lnTo>
                    <a:lnTo>
                      <a:pt x="59" y="9"/>
                    </a:lnTo>
                    <a:lnTo>
                      <a:pt x="72" y="8"/>
                    </a:lnTo>
                    <a:lnTo>
                      <a:pt x="84" y="8"/>
                    </a:lnTo>
                    <a:lnTo>
                      <a:pt x="96" y="7"/>
                    </a:lnTo>
                    <a:lnTo>
                      <a:pt x="105" y="6"/>
                    </a:lnTo>
                    <a:lnTo>
                      <a:pt x="114" y="5"/>
                    </a:lnTo>
                    <a:lnTo>
                      <a:pt x="121" y="5"/>
                    </a:lnTo>
                    <a:lnTo>
                      <a:pt x="127" y="4"/>
                    </a:lnTo>
                    <a:lnTo>
                      <a:pt x="132" y="3"/>
                    </a:lnTo>
                    <a:lnTo>
                      <a:pt x="133" y="2"/>
                    </a:lnTo>
                    <a:lnTo>
                      <a:pt x="134" y="0"/>
                    </a:lnTo>
                    <a:lnTo>
                      <a:pt x="132" y="0"/>
                    </a:lnTo>
                    <a:lnTo>
                      <a:pt x="131" y="2"/>
                    </a:lnTo>
                    <a:lnTo>
                      <a:pt x="129" y="3"/>
                    </a:lnTo>
                    <a:lnTo>
                      <a:pt x="125" y="4"/>
                    </a:lnTo>
                    <a:lnTo>
                      <a:pt x="119" y="5"/>
                    </a:lnTo>
                    <a:lnTo>
                      <a:pt x="111" y="5"/>
                    </a:lnTo>
                    <a:lnTo>
                      <a:pt x="104" y="6"/>
                    </a:lnTo>
                    <a:lnTo>
                      <a:pt x="93" y="7"/>
                    </a:lnTo>
                    <a:lnTo>
                      <a:pt x="82" y="7"/>
                    </a:lnTo>
                    <a:lnTo>
                      <a:pt x="70" y="8"/>
                    </a:lnTo>
                    <a:lnTo>
                      <a:pt x="57" y="9"/>
                    </a:lnTo>
                    <a:lnTo>
                      <a:pt x="44" y="9"/>
                    </a:lnTo>
                    <a:lnTo>
                      <a:pt x="30" y="9"/>
                    </a:lnTo>
                    <a:lnTo>
                      <a:pt x="15" y="10"/>
                    </a:lnTo>
                    <a:lnTo>
                      <a:pt x="0" y="10"/>
                    </a:lnTo>
                    <a:lnTo>
                      <a:pt x="0" y="1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1" name="Freeform 1367">
                <a:extLst>
                  <a:ext uri="{FF2B5EF4-FFF2-40B4-BE49-F238E27FC236}">
                    <a16:creationId xmlns:a16="http://schemas.microsoft.com/office/drawing/2014/main" id="{0BE93653-1288-1C42-83AF-5654C6D65020}"/>
                  </a:ext>
                </a:extLst>
              </p:cNvPr>
              <p:cNvSpPr>
                <a:spLocks/>
              </p:cNvSpPr>
              <p:nvPr/>
            </p:nvSpPr>
            <p:spPr bwMode="auto">
              <a:xfrm>
                <a:off x="1737" y="3630"/>
                <a:ext cx="132" cy="10"/>
              </a:xfrm>
              <a:custGeom>
                <a:avLst/>
                <a:gdLst>
                  <a:gd name="T0" fmla="*/ 0 w 132"/>
                  <a:gd name="T1" fmla="*/ 10 h 10"/>
                  <a:gd name="T2" fmla="*/ 15 w 132"/>
                  <a:gd name="T3" fmla="*/ 10 h 10"/>
                  <a:gd name="T4" fmla="*/ 30 w 132"/>
                  <a:gd name="T5" fmla="*/ 9 h 10"/>
                  <a:gd name="T6" fmla="*/ 44 w 132"/>
                  <a:gd name="T7" fmla="*/ 9 h 10"/>
                  <a:gd name="T8" fmla="*/ 57 w 132"/>
                  <a:gd name="T9" fmla="*/ 9 h 10"/>
                  <a:gd name="T10" fmla="*/ 70 w 132"/>
                  <a:gd name="T11" fmla="*/ 8 h 10"/>
                  <a:gd name="T12" fmla="*/ 82 w 132"/>
                  <a:gd name="T13" fmla="*/ 7 h 10"/>
                  <a:gd name="T14" fmla="*/ 93 w 132"/>
                  <a:gd name="T15" fmla="*/ 7 h 10"/>
                  <a:gd name="T16" fmla="*/ 104 w 132"/>
                  <a:gd name="T17" fmla="*/ 6 h 10"/>
                  <a:gd name="T18" fmla="*/ 111 w 132"/>
                  <a:gd name="T19" fmla="*/ 5 h 10"/>
                  <a:gd name="T20" fmla="*/ 119 w 132"/>
                  <a:gd name="T21" fmla="*/ 5 h 10"/>
                  <a:gd name="T22" fmla="*/ 125 w 132"/>
                  <a:gd name="T23" fmla="*/ 4 h 10"/>
                  <a:gd name="T24" fmla="*/ 129 w 132"/>
                  <a:gd name="T25" fmla="*/ 3 h 10"/>
                  <a:gd name="T26" fmla="*/ 131 w 132"/>
                  <a:gd name="T27" fmla="*/ 2 h 10"/>
                  <a:gd name="T28" fmla="*/ 132 w 132"/>
                  <a:gd name="T29" fmla="*/ 0 h 10"/>
                  <a:gd name="T30" fmla="*/ 129 w 132"/>
                  <a:gd name="T31" fmla="*/ 0 h 10"/>
                  <a:gd name="T32" fmla="*/ 128 w 132"/>
                  <a:gd name="T33" fmla="*/ 2 h 10"/>
                  <a:gd name="T34" fmla="*/ 126 w 132"/>
                  <a:gd name="T35" fmla="*/ 3 h 10"/>
                  <a:gd name="T36" fmla="*/ 122 w 132"/>
                  <a:gd name="T37" fmla="*/ 4 h 10"/>
                  <a:gd name="T38" fmla="*/ 117 w 132"/>
                  <a:gd name="T39" fmla="*/ 5 h 10"/>
                  <a:gd name="T40" fmla="*/ 110 w 132"/>
                  <a:gd name="T41" fmla="*/ 5 h 10"/>
                  <a:gd name="T42" fmla="*/ 101 w 132"/>
                  <a:gd name="T43" fmla="*/ 6 h 10"/>
                  <a:gd name="T44" fmla="*/ 91 w 132"/>
                  <a:gd name="T45" fmla="*/ 7 h 10"/>
                  <a:gd name="T46" fmla="*/ 81 w 132"/>
                  <a:gd name="T47" fmla="*/ 7 h 10"/>
                  <a:gd name="T48" fmla="*/ 68 w 132"/>
                  <a:gd name="T49" fmla="*/ 8 h 10"/>
                  <a:gd name="T50" fmla="*/ 56 w 132"/>
                  <a:gd name="T51" fmla="*/ 8 h 10"/>
                  <a:gd name="T52" fmla="*/ 43 w 132"/>
                  <a:gd name="T53" fmla="*/ 9 h 10"/>
                  <a:gd name="T54" fmla="*/ 29 w 132"/>
                  <a:gd name="T55" fmla="*/ 9 h 10"/>
                  <a:gd name="T56" fmla="*/ 15 w 132"/>
                  <a:gd name="T57" fmla="*/ 9 h 10"/>
                  <a:gd name="T58" fmla="*/ 0 w 132"/>
                  <a:gd name="T59" fmla="*/ 9 h 10"/>
                  <a:gd name="T60" fmla="*/ 0 w 132"/>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10">
                    <a:moveTo>
                      <a:pt x="0" y="10"/>
                    </a:moveTo>
                    <a:lnTo>
                      <a:pt x="15" y="10"/>
                    </a:lnTo>
                    <a:lnTo>
                      <a:pt x="30" y="9"/>
                    </a:lnTo>
                    <a:lnTo>
                      <a:pt x="44" y="9"/>
                    </a:lnTo>
                    <a:lnTo>
                      <a:pt x="57" y="9"/>
                    </a:lnTo>
                    <a:lnTo>
                      <a:pt x="70" y="8"/>
                    </a:lnTo>
                    <a:lnTo>
                      <a:pt x="82" y="7"/>
                    </a:lnTo>
                    <a:lnTo>
                      <a:pt x="93" y="7"/>
                    </a:lnTo>
                    <a:lnTo>
                      <a:pt x="104" y="6"/>
                    </a:lnTo>
                    <a:lnTo>
                      <a:pt x="111" y="5"/>
                    </a:lnTo>
                    <a:lnTo>
                      <a:pt x="119" y="5"/>
                    </a:lnTo>
                    <a:lnTo>
                      <a:pt x="125" y="4"/>
                    </a:lnTo>
                    <a:lnTo>
                      <a:pt x="129" y="3"/>
                    </a:lnTo>
                    <a:lnTo>
                      <a:pt x="131" y="2"/>
                    </a:lnTo>
                    <a:lnTo>
                      <a:pt x="132" y="0"/>
                    </a:lnTo>
                    <a:lnTo>
                      <a:pt x="129" y="0"/>
                    </a:lnTo>
                    <a:lnTo>
                      <a:pt x="128" y="2"/>
                    </a:lnTo>
                    <a:lnTo>
                      <a:pt x="126" y="3"/>
                    </a:lnTo>
                    <a:lnTo>
                      <a:pt x="122" y="4"/>
                    </a:lnTo>
                    <a:lnTo>
                      <a:pt x="117" y="5"/>
                    </a:lnTo>
                    <a:lnTo>
                      <a:pt x="110" y="5"/>
                    </a:lnTo>
                    <a:lnTo>
                      <a:pt x="101" y="6"/>
                    </a:lnTo>
                    <a:lnTo>
                      <a:pt x="91" y="7"/>
                    </a:lnTo>
                    <a:lnTo>
                      <a:pt x="81" y="7"/>
                    </a:lnTo>
                    <a:lnTo>
                      <a:pt x="68" y="8"/>
                    </a:lnTo>
                    <a:lnTo>
                      <a:pt x="56" y="8"/>
                    </a:lnTo>
                    <a:lnTo>
                      <a:pt x="43" y="9"/>
                    </a:lnTo>
                    <a:lnTo>
                      <a:pt x="29" y="9"/>
                    </a:lnTo>
                    <a:lnTo>
                      <a:pt x="15" y="9"/>
                    </a:lnTo>
                    <a:lnTo>
                      <a:pt x="0" y="9"/>
                    </a:lnTo>
                    <a:lnTo>
                      <a:pt x="0"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2" name="Freeform 1368">
                <a:extLst>
                  <a:ext uri="{FF2B5EF4-FFF2-40B4-BE49-F238E27FC236}">
                    <a16:creationId xmlns:a16="http://schemas.microsoft.com/office/drawing/2014/main" id="{02EDE71B-09A7-AD44-A59D-DC3B665BEFA2}"/>
                  </a:ext>
                </a:extLst>
              </p:cNvPr>
              <p:cNvSpPr>
                <a:spLocks/>
              </p:cNvSpPr>
              <p:nvPr/>
            </p:nvSpPr>
            <p:spPr bwMode="auto">
              <a:xfrm>
                <a:off x="1737" y="3630"/>
                <a:ext cx="129" cy="9"/>
              </a:xfrm>
              <a:custGeom>
                <a:avLst/>
                <a:gdLst>
                  <a:gd name="T0" fmla="*/ 0 w 129"/>
                  <a:gd name="T1" fmla="*/ 9 h 9"/>
                  <a:gd name="T2" fmla="*/ 15 w 129"/>
                  <a:gd name="T3" fmla="*/ 9 h 9"/>
                  <a:gd name="T4" fmla="*/ 29 w 129"/>
                  <a:gd name="T5" fmla="*/ 9 h 9"/>
                  <a:gd name="T6" fmla="*/ 43 w 129"/>
                  <a:gd name="T7" fmla="*/ 9 h 9"/>
                  <a:gd name="T8" fmla="*/ 56 w 129"/>
                  <a:gd name="T9" fmla="*/ 8 h 9"/>
                  <a:gd name="T10" fmla="*/ 68 w 129"/>
                  <a:gd name="T11" fmla="*/ 8 h 9"/>
                  <a:gd name="T12" fmla="*/ 81 w 129"/>
                  <a:gd name="T13" fmla="*/ 7 h 9"/>
                  <a:gd name="T14" fmla="*/ 91 w 129"/>
                  <a:gd name="T15" fmla="*/ 7 h 9"/>
                  <a:gd name="T16" fmla="*/ 101 w 129"/>
                  <a:gd name="T17" fmla="*/ 6 h 9"/>
                  <a:gd name="T18" fmla="*/ 110 w 129"/>
                  <a:gd name="T19" fmla="*/ 5 h 9"/>
                  <a:gd name="T20" fmla="*/ 117 w 129"/>
                  <a:gd name="T21" fmla="*/ 5 h 9"/>
                  <a:gd name="T22" fmla="*/ 122 w 129"/>
                  <a:gd name="T23" fmla="*/ 4 h 9"/>
                  <a:gd name="T24" fmla="*/ 126 w 129"/>
                  <a:gd name="T25" fmla="*/ 3 h 9"/>
                  <a:gd name="T26" fmla="*/ 128 w 129"/>
                  <a:gd name="T27" fmla="*/ 2 h 9"/>
                  <a:gd name="T28" fmla="*/ 129 w 129"/>
                  <a:gd name="T29" fmla="*/ 0 h 9"/>
                  <a:gd name="T30" fmla="*/ 126 w 129"/>
                  <a:gd name="T31" fmla="*/ 0 h 9"/>
                  <a:gd name="T32" fmla="*/ 126 w 129"/>
                  <a:gd name="T33" fmla="*/ 1 h 9"/>
                  <a:gd name="T34" fmla="*/ 124 w 129"/>
                  <a:gd name="T35" fmla="*/ 3 h 9"/>
                  <a:gd name="T36" fmla="*/ 119 w 129"/>
                  <a:gd name="T37" fmla="*/ 4 h 9"/>
                  <a:gd name="T38" fmla="*/ 114 w 129"/>
                  <a:gd name="T39" fmla="*/ 5 h 9"/>
                  <a:gd name="T40" fmla="*/ 107 w 129"/>
                  <a:gd name="T41" fmla="*/ 5 h 9"/>
                  <a:gd name="T42" fmla="*/ 99 w 129"/>
                  <a:gd name="T43" fmla="*/ 6 h 9"/>
                  <a:gd name="T44" fmla="*/ 90 w 129"/>
                  <a:gd name="T45" fmla="*/ 6 h 9"/>
                  <a:gd name="T46" fmla="*/ 79 w 129"/>
                  <a:gd name="T47" fmla="*/ 7 h 9"/>
                  <a:gd name="T48" fmla="*/ 68 w 129"/>
                  <a:gd name="T49" fmla="*/ 8 h 9"/>
                  <a:gd name="T50" fmla="*/ 55 w 129"/>
                  <a:gd name="T51" fmla="*/ 8 h 9"/>
                  <a:gd name="T52" fmla="*/ 42 w 129"/>
                  <a:gd name="T53" fmla="*/ 9 h 9"/>
                  <a:gd name="T54" fmla="*/ 28 w 129"/>
                  <a:gd name="T55" fmla="*/ 9 h 9"/>
                  <a:gd name="T56" fmla="*/ 14 w 129"/>
                  <a:gd name="T57" fmla="*/ 9 h 9"/>
                  <a:gd name="T58" fmla="*/ 0 w 129"/>
                  <a:gd name="T59" fmla="*/ 9 h 9"/>
                  <a:gd name="T60" fmla="*/ 0 w 129"/>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9">
                    <a:moveTo>
                      <a:pt x="0" y="9"/>
                    </a:moveTo>
                    <a:lnTo>
                      <a:pt x="15" y="9"/>
                    </a:lnTo>
                    <a:lnTo>
                      <a:pt x="29" y="9"/>
                    </a:lnTo>
                    <a:lnTo>
                      <a:pt x="43" y="9"/>
                    </a:lnTo>
                    <a:lnTo>
                      <a:pt x="56" y="8"/>
                    </a:lnTo>
                    <a:lnTo>
                      <a:pt x="68" y="8"/>
                    </a:lnTo>
                    <a:lnTo>
                      <a:pt x="81" y="7"/>
                    </a:lnTo>
                    <a:lnTo>
                      <a:pt x="91" y="7"/>
                    </a:lnTo>
                    <a:lnTo>
                      <a:pt x="101" y="6"/>
                    </a:lnTo>
                    <a:lnTo>
                      <a:pt x="110" y="5"/>
                    </a:lnTo>
                    <a:lnTo>
                      <a:pt x="117" y="5"/>
                    </a:lnTo>
                    <a:lnTo>
                      <a:pt x="122" y="4"/>
                    </a:lnTo>
                    <a:lnTo>
                      <a:pt x="126" y="3"/>
                    </a:lnTo>
                    <a:lnTo>
                      <a:pt x="128" y="2"/>
                    </a:lnTo>
                    <a:lnTo>
                      <a:pt x="129" y="0"/>
                    </a:lnTo>
                    <a:lnTo>
                      <a:pt x="126" y="0"/>
                    </a:lnTo>
                    <a:lnTo>
                      <a:pt x="126" y="1"/>
                    </a:lnTo>
                    <a:lnTo>
                      <a:pt x="124" y="3"/>
                    </a:lnTo>
                    <a:lnTo>
                      <a:pt x="119" y="4"/>
                    </a:lnTo>
                    <a:lnTo>
                      <a:pt x="114" y="5"/>
                    </a:lnTo>
                    <a:lnTo>
                      <a:pt x="107" y="5"/>
                    </a:lnTo>
                    <a:lnTo>
                      <a:pt x="99" y="6"/>
                    </a:lnTo>
                    <a:lnTo>
                      <a:pt x="90" y="6"/>
                    </a:lnTo>
                    <a:lnTo>
                      <a:pt x="79" y="7"/>
                    </a:lnTo>
                    <a:lnTo>
                      <a:pt x="68" y="8"/>
                    </a:lnTo>
                    <a:lnTo>
                      <a:pt x="55" y="8"/>
                    </a:lnTo>
                    <a:lnTo>
                      <a:pt x="42" y="9"/>
                    </a:lnTo>
                    <a:lnTo>
                      <a:pt x="28" y="9"/>
                    </a:lnTo>
                    <a:lnTo>
                      <a:pt x="14" y="9"/>
                    </a:lnTo>
                    <a:lnTo>
                      <a:pt x="0" y="9"/>
                    </a:lnTo>
                    <a:lnTo>
                      <a:pt x="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3" name="Freeform 1369">
                <a:extLst>
                  <a:ext uri="{FF2B5EF4-FFF2-40B4-BE49-F238E27FC236}">
                    <a16:creationId xmlns:a16="http://schemas.microsoft.com/office/drawing/2014/main" id="{69868EAF-3386-C24D-B339-A3C6EFF30710}"/>
                  </a:ext>
                </a:extLst>
              </p:cNvPr>
              <p:cNvSpPr>
                <a:spLocks/>
              </p:cNvSpPr>
              <p:nvPr/>
            </p:nvSpPr>
            <p:spPr bwMode="auto">
              <a:xfrm>
                <a:off x="1737" y="3630"/>
                <a:ext cx="126" cy="9"/>
              </a:xfrm>
              <a:custGeom>
                <a:avLst/>
                <a:gdLst>
                  <a:gd name="T0" fmla="*/ 0 w 126"/>
                  <a:gd name="T1" fmla="*/ 9 h 9"/>
                  <a:gd name="T2" fmla="*/ 14 w 126"/>
                  <a:gd name="T3" fmla="*/ 9 h 9"/>
                  <a:gd name="T4" fmla="*/ 28 w 126"/>
                  <a:gd name="T5" fmla="*/ 9 h 9"/>
                  <a:gd name="T6" fmla="*/ 42 w 126"/>
                  <a:gd name="T7" fmla="*/ 9 h 9"/>
                  <a:gd name="T8" fmla="*/ 55 w 126"/>
                  <a:gd name="T9" fmla="*/ 8 h 9"/>
                  <a:gd name="T10" fmla="*/ 68 w 126"/>
                  <a:gd name="T11" fmla="*/ 8 h 9"/>
                  <a:gd name="T12" fmla="*/ 79 w 126"/>
                  <a:gd name="T13" fmla="*/ 7 h 9"/>
                  <a:gd name="T14" fmla="*/ 90 w 126"/>
                  <a:gd name="T15" fmla="*/ 6 h 9"/>
                  <a:gd name="T16" fmla="*/ 99 w 126"/>
                  <a:gd name="T17" fmla="*/ 6 h 9"/>
                  <a:gd name="T18" fmla="*/ 107 w 126"/>
                  <a:gd name="T19" fmla="*/ 5 h 9"/>
                  <a:gd name="T20" fmla="*/ 114 w 126"/>
                  <a:gd name="T21" fmla="*/ 5 h 9"/>
                  <a:gd name="T22" fmla="*/ 119 w 126"/>
                  <a:gd name="T23" fmla="*/ 4 h 9"/>
                  <a:gd name="T24" fmla="*/ 124 w 126"/>
                  <a:gd name="T25" fmla="*/ 3 h 9"/>
                  <a:gd name="T26" fmla="*/ 126 w 126"/>
                  <a:gd name="T27" fmla="*/ 1 h 9"/>
                  <a:gd name="T28" fmla="*/ 126 w 126"/>
                  <a:gd name="T29" fmla="*/ 0 h 9"/>
                  <a:gd name="T30" fmla="*/ 124 w 126"/>
                  <a:gd name="T31" fmla="*/ 0 h 9"/>
                  <a:gd name="T32" fmla="*/ 124 w 126"/>
                  <a:gd name="T33" fmla="*/ 1 h 9"/>
                  <a:gd name="T34" fmla="*/ 121 w 126"/>
                  <a:gd name="T35" fmla="*/ 3 h 9"/>
                  <a:gd name="T36" fmla="*/ 117 w 126"/>
                  <a:gd name="T37" fmla="*/ 4 h 9"/>
                  <a:gd name="T38" fmla="*/ 111 w 126"/>
                  <a:gd name="T39" fmla="*/ 5 h 9"/>
                  <a:gd name="T40" fmla="*/ 105 w 126"/>
                  <a:gd name="T41" fmla="*/ 5 h 9"/>
                  <a:gd name="T42" fmla="*/ 97 w 126"/>
                  <a:gd name="T43" fmla="*/ 5 h 9"/>
                  <a:gd name="T44" fmla="*/ 88 w 126"/>
                  <a:gd name="T45" fmla="*/ 6 h 9"/>
                  <a:gd name="T46" fmla="*/ 77 w 126"/>
                  <a:gd name="T47" fmla="*/ 7 h 9"/>
                  <a:gd name="T48" fmla="*/ 66 w 126"/>
                  <a:gd name="T49" fmla="*/ 8 h 9"/>
                  <a:gd name="T50" fmla="*/ 54 w 126"/>
                  <a:gd name="T51" fmla="*/ 8 h 9"/>
                  <a:gd name="T52" fmla="*/ 41 w 126"/>
                  <a:gd name="T53" fmla="*/ 9 h 9"/>
                  <a:gd name="T54" fmla="*/ 28 w 126"/>
                  <a:gd name="T55" fmla="*/ 9 h 9"/>
                  <a:gd name="T56" fmla="*/ 14 w 126"/>
                  <a:gd name="T57" fmla="*/ 9 h 9"/>
                  <a:gd name="T58" fmla="*/ 0 w 126"/>
                  <a:gd name="T59" fmla="*/ 9 h 9"/>
                  <a:gd name="T60" fmla="*/ 0 w 126"/>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9">
                    <a:moveTo>
                      <a:pt x="0" y="9"/>
                    </a:moveTo>
                    <a:lnTo>
                      <a:pt x="14" y="9"/>
                    </a:lnTo>
                    <a:lnTo>
                      <a:pt x="28" y="9"/>
                    </a:lnTo>
                    <a:lnTo>
                      <a:pt x="42" y="9"/>
                    </a:lnTo>
                    <a:lnTo>
                      <a:pt x="55" y="8"/>
                    </a:lnTo>
                    <a:lnTo>
                      <a:pt x="68" y="8"/>
                    </a:lnTo>
                    <a:lnTo>
                      <a:pt x="79" y="7"/>
                    </a:lnTo>
                    <a:lnTo>
                      <a:pt x="90" y="6"/>
                    </a:lnTo>
                    <a:lnTo>
                      <a:pt x="99" y="6"/>
                    </a:lnTo>
                    <a:lnTo>
                      <a:pt x="107" y="5"/>
                    </a:lnTo>
                    <a:lnTo>
                      <a:pt x="114" y="5"/>
                    </a:lnTo>
                    <a:lnTo>
                      <a:pt x="119" y="4"/>
                    </a:lnTo>
                    <a:lnTo>
                      <a:pt x="124" y="3"/>
                    </a:lnTo>
                    <a:lnTo>
                      <a:pt x="126" y="1"/>
                    </a:lnTo>
                    <a:lnTo>
                      <a:pt x="126" y="0"/>
                    </a:lnTo>
                    <a:lnTo>
                      <a:pt x="124" y="0"/>
                    </a:lnTo>
                    <a:lnTo>
                      <a:pt x="124" y="1"/>
                    </a:lnTo>
                    <a:lnTo>
                      <a:pt x="121" y="3"/>
                    </a:lnTo>
                    <a:lnTo>
                      <a:pt x="117" y="4"/>
                    </a:lnTo>
                    <a:lnTo>
                      <a:pt x="111" y="5"/>
                    </a:lnTo>
                    <a:lnTo>
                      <a:pt x="105" y="5"/>
                    </a:lnTo>
                    <a:lnTo>
                      <a:pt x="97" y="5"/>
                    </a:lnTo>
                    <a:lnTo>
                      <a:pt x="88" y="6"/>
                    </a:lnTo>
                    <a:lnTo>
                      <a:pt x="77" y="7"/>
                    </a:lnTo>
                    <a:lnTo>
                      <a:pt x="66" y="8"/>
                    </a:lnTo>
                    <a:lnTo>
                      <a:pt x="54" y="8"/>
                    </a:lnTo>
                    <a:lnTo>
                      <a:pt x="41" y="9"/>
                    </a:lnTo>
                    <a:lnTo>
                      <a:pt x="28" y="9"/>
                    </a:lnTo>
                    <a:lnTo>
                      <a:pt x="14" y="9"/>
                    </a:lnTo>
                    <a:lnTo>
                      <a:pt x="0" y="9"/>
                    </a:lnTo>
                    <a:lnTo>
                      <a:pt x="0" y="9"/>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4" name="Freeform 1370">
                <a:extLst>
                  <a:ext uri="{FF2B5EF4-FFF2-40B4-BE49-F238E27FC236}">
                    <a16:creationId xmlns:a16="http://schemas.microsoft.com/office/drawing/2014/main" id="{8C218B5C-4E19-D94D-B46B-128D0DEC500E}"/>
                  </a:ext>
                </a:extLst>
              </p:cNvPr>
              <p:cNvSpPr>
                <a:spLocks/>
              </p:cNvSpPr>
              <p:nvPr/>
            </p:nvSpPr>
            <p:spPr bwMode="auto">
              <a:xfrm>
                <a:off x="1737" y="3630"/>
                <a:ext cx="124" cy="9"/>
              </a:xfrm>
              <a:custGeom>
                <a:avLst/>
                <a:gdLst>
                  <a:gd name="T0" fmla="*/ 0 w 124"/>
                  <a:gd name="T1" fmla="*/ 9 h 9"/>
                  <a:gd name="T2" fmla="*/ 14 w 124"/>
                  <a:gd name="T3" fmla="*/ 9 h 9"/>
                  <a:gd name="T4" fmla="*/ 28 w 124"/>
                  <a:gd name="T5" fmla="*/ 9 h 9"/>
                  <a:gd name="T6" fmla="*/ 41 w 124"/>
                  <a:gd name="T7" fmla="*/ 9 h 9"/>
                  <a:gd name="T8" fmla="*/ 54 w 124"/>
                  <a:gd name="T9" fmla="*/ 8 h 9"/>
                  <a:gd name="T10" fmla="*/ 66 w 124"/>
                  <a:gd name="T11" fmla="*/ 8 h 9"/>
                  <a:gd name="T12" fmla="*/ 77 w 124"/>
                  <a:gd name="T13" fmla="*/ 7 h 9"/>
                  <a:gd name="T14" fmla="*/ 88 w 124"/>
                  <a:gd name="T15" fmla="*/ 6 h 9"/>
                  <a:gd name="T16" fmla="*/ 97 w 124"/>
                  <a:gd name="T17" fmla="*/ 5 h 9"/>
                  <a:gd name="T18" fmla="*/ 105 w 124"/>
                  <a:gd name="T19" fmla="*/ 5 h 9"/>
                  <a:gd name="T20" fmla="*/ 111 w 124"/>
                  <a:gd name="T21" fmla="*/ 5 h 9"/>
                  <a:gd name="T22" fmla="*/ 117 w 124"/>
                  <a:gd name="T23" fmla="*/ 4 h 9"/>
                  <a:gd name="T24" fmla="*/ 121 w 124"/>
                  <a:gd name="T25" fmla="*/ 3 h 9"/>
                  <a:gd name="T26" fmla="*/ 124 w 124"/>
                  <a:gd name="T27" fmla="*/ 1 h 9"/>
                  <a:gd name="T28" fmla="*/ 124 w 124"/>
                  <a:gd name="T29" fmla="*/ 0 h 9"/>
                  <a:gd name="T30" fmla="*/ 121 w 124"/>
                  <a:gd name="T31" fmla="*/ 0 h 9"/>
                  <a:gd name="T32" fmla="*/ 121 w 124"/>
                  <a:gd name="T33" fmla="*/ 1 h 9"/>
                  <a:gd name="T34" fmla="*/ 118 w 124"/>
                  <a:gd name="T35" fmla="*/ 2 h 9"/>
                  <a:gd name="T36" fmla="*/ 115 w 124"/>
                  <a:gd name="T37" fmla="*/ 4 h 9"/>
                  <a:gd name="T38" fmla="*/ 110 w 124"/>
                  <a:gd name="T39" fmla="*/ 4 h 9"/>
                  <a:gd name="T40" fmla="*/ 103 w 124"/>
                  <a:gd name="T41" fmla="*/ 5 h 9"/>
                  <a:gd name="T42" fmla="*/ 95 w 124"/>
                  <a:gd name="T43" fmla="*/ 5 h 9"/>
                  <a:gd name="T44" fmla="*/ 86 w 124"/>
                  <a:gd name="T45" fmla="*/ 6 h 9"/>
                  <a:gd name="T46" fmla="*/ 75 w 124"/>
                  <a:gd name="T47" fmla="*/ 7 h 9"/>
                  <a:gd name="T48" fmla="*/ 65 w 124"/>
                  <a:gd name="T49" fmla="*/ 7 h 9"/>
                  <a:gd name="T50" fmla="*/ 53 w 124"/>
                  <a:gd name="T51" fmla="*/ 8 h 9"/>
                  <a:gd name="T52" fmla="*/ 40 w 124"/>
                  <a:gd name="T53" fmla="*/ 8 h 9"/>
                  <a:gd name="T54" fmla="*/ 27 w 124"/>
                  <a:gd name="T55" fmla="*/ 9 h 9"/>
                  <a:gd name="T56" fmla="*/ 14 w 124"/>
                  <a:gd name="T57" fmla="*/ 9 h 9"/>
                  <a:gd name="T58" fmla="*/ 0 w 124"/>
                  <a:gd name="T59" fmla="*/ 9 h 9"/>
                  <a:gd name="T60" fmla="*/ 0 w 124"/>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 h="9">
                    <a:moveTo>
                      <a:pt x="0" y="9"/>
                    </a:moveTo>
                    <a:lnTo>
                      <a:pt x="14" y="9"/>
                    </a:lnTo>
                    <a:lnTo>
                      <a:pt x="28" y="9"/>
                    </a:lnTo>
                    <a:lnTo>
                      <a:pt x="41" y="9"/>
                    </a:lnTo>
                    <a:lnTo>
                      <a:pt x="54" y="8"/>
                    </a:lnTo>
                    <a:lnTo>
                      <a:pt x="66" y="8"/>
                    </a:lnTo>
                    <a:lnTo>
                      <a:pt x="77" y="7"/>
                    </a:lnTo>
                    <a:lnTo>
                      <a:pt x="88" y="6"/>
                    </a:lnTo>
                    <a:lnTo>
                      <a:pt x="97" y="5"/>
                    </a:lnTo>
                    <a:lnTo>
                      <a:pt x="105" y="5"/>
                    </a:lnTo>
                    <a:lnTo>
                      <a:pt x="111" y="5"/>
                    </a:lnTo>
                    <a:lnTo>
                      <a:pt x="117" y="4"/>
                    </a:lnTo>
                    <a:lnTo>
                      <a:pt x="121" y="3"/>
                    </a:lnTo>
                    <a:lnTo>
                      <a:pt x="124" y="1"/>
                    </a:lnTo>
                    <a:lnTo>
                      <a:pt x="124" y="0"/>
                    </a:lnTo>
                    <a:lnTo>
                      <a:pt x="121" y="0"/>
                    </a:lnTo>
                    <a:lnTo>
                      <a:pt x="121" y="1"/>
                    </a:lnTo>
                    <a:lnTo>
                      <a:pt x="118" y="2"/>
                    </a:lnTo>
                    <a:lnTo>
                      <a:pt x="115" y="4"/>
                    </a:lnTo>
                    <a:lnTo>
                      <a:pt x="110" y="4"/>
                    </a:lnTo>
                    <a:lnTo>
                      <a:pt x="103" y="5"/>
                    </a:lnTo>
                    <a:lnTo>
                      <a:pt x="95" y="5"/>
                    </a:lnTo>
                    <a:lnTo>
                      <a:pt x="86" y="6"/>
                    </a:lnTo>
                    <a:lnTo>
                      <a:pt x="75" y="7"/>
                    </a:lnTo>
                    <a:lnTo>
                      <a:pt x="65" y="7"/>
                    </a:lnTo>
                    <a:lnTo>
                      <a:pt x="53" y="8"/>
                    </a:lnTo>
                    <a:lnTo>
                      <a:pt x="40" y="8"/>
                    </a:lnTo>
                    <a:lnTo>
                      <a:pt x="27" y="9"/>
                    </a:lnTo>
                    <a:lnTo>
                      <a:pt x="14" y="9"/>
                    </a:lnTo>
                    <a:lnTo>
                      <a:pt x="0" y="9"/>
                    </a:lnTo>
                    <a:lnTo>
                      <a:pt x="0" y="9"/>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5" name="Freeform 1371">
                <a:extLst>
                  <a:ext uri="{FF2B5EF4-FFF2-40B4-BE49-F238E27FC236}">
                    <a16:creationId xmlns:a16="http://schemas.microsoft.com/office/drawing/2014/main" id="{3D0143D3-1E2E-8D40-A42E-A99F5E03468C}"/>
                  </a:ext>
                </a:extLst>
              </p:cNvPr>
              <p:cNvSpPr>
                <a:spLocks/>
              </p:cNvSpPr>
              <p:nvPr/>
            </p:nvSpPr>
            <p:spPr bwMode="auto">
              <a:xfrm>
                <a:off x="1737" y="3630"/>
                <a:ext cx="121" cy="9"/>
              </a:xfrm>
              <a:custGeom>
                <a:avLst/>
                <a:gdLst>
                  <a:gd name="T0" fmla="*/ 0 w 121"/>
                  <a:gd name="T1" fmla="*/ 9 h 9"/>
                  <a:gd name="T2" fmla="*/ 14 w 121"/>
                  <a:gd name="T3" fmla="*/ 9 h 9"/>
                  <a:gd name="T4" fmla="*/ 27 w 121"/>
                  <a:gd name="T5" fmla="*/ 9 h 9"/>
                  <a:gd name="T6" fmla="*/ 40 w 121"/>
                  <a:gd name="T7" fmla="*/ 8 h 9"/>
                  <a:gd name="T8" fmla="*/ 53 w 121"/>
                  <a:gd name="T9" fmla="*/ 8 h 9"/>
                  <a:gd name="T10" fmla="*/ 65 w 121"/>
                  <a:gd name="T11" fmla="*/ 7 h 9"/>
                  <a:gd name="T12" fmla="*/ 75 w 121"/>
                  <a:gd name="T13" fmla="*/ 7 h 9"/>
                  <a:gd name="T14" fmla="*/ 86 w 121"/>
                  <a:gd name="T15" fmla="*/ 6 h 9"/>
                  <a:gd name="T16" fmla="*/ 95 w 121"/>
                  <a:gd name="T17" fmla="*/ 5 h 9"/>
                  <a:gd name="T18" fmla="*/ 103 w 121"/>
                  <a:gd name="T19" fmla="*/ 5 h 9"/>
                  <a:gd name="T20" fmla="*/ 110 w 121"/>
                  <a:gd name="T21" fmla="*/ 4 h 9"/>
                  <a:gd name="T22" fmla="*/ 115 w 121"/>
                  <a:gd name="T23" fmla="*/ 4 h 9"/>
                  <a:gd name="T24" fmla="*/ 118 w 121"/>
                  <a:gd name="T25" fmla="*/ 2 h 9"/>
                  <a:gd name="T26" fmla="*/ 121 w 121"/>
                  <a:gd name="T27" fmla="*/ 1 h 9"/>
                  <a:gd name="T28" fmla="*/ 121 w 121"/>
                  <a:gd name="T29" fmla="*/ 0 h 9"/>
                  <a:gd name="T30" fmla="*/ 118 w 121"/>
                  <a:gd name="T31" fmla="*/ 0 h 9"/>
                  <a:gd name="T32" fmla="*/ 118 w 121"/>
                  <a:gd name="T33" fmla="*/ 1 h 9"/>
                  <a:gd name="T34" fmla="*/ 115 w 121"/>
                  <a:gd name="T35" fmla="*/ 3 h 9"/>
                  <a:gd name="T36" fmla="*/ 111 w 121"/>
                  <a:gd name="T37" fmla="*/ 4 h 9"/>
                  <a:gd name="T38" fmla="*/ 105 w 121"/>
                  <a:gd name="T39" fmla="*/ 5 h 9"/>
                  <a:gd name="T40" fmla="*/ 97 w 121"/>
                  <a:gd name="T41" fmla="*/ 5 h 9"/>
                  <a:gd name="T42" fmla="*/ 89 w 121"/>
                  <a:gd name="T43" fmla="*/ 6 h 9"/>
                  <a:gd name="T44" fmla="*/ 79 w 121"/>
                  <a:gd name="T45" fmla="*/ 6 h 9"/>
                  <a:gd name="T46" fmla="*/ 68 w 121"/>
                  <a:gd name="T47" fmla="*/ 7 h 9"/>
                  <a:gd name="T48" fmla="*/ 55 w 121"/>
                  <a:gd name="T49" fmla="*/ 8 h 9"/>
                  <a:gd name="T50" fmla="*/ 42 w 121"/>
                  <a:gd name="T51" fmla="*/ 8 h 9"/>
                  <a:gd name="T52" fmla="*/ 28 w 121"/>
                  <a:gd name="T53" fmla="*/ 8 h 9"/>
                  <a:gd name="T54" fmla="*/ 14 w 121"/>
                  <a:gd name="T55" fmla="*/ 9 h 9"/>
                  <a:gd name="T56" fmla="*/ 0 w 121"/>
                  <a:gd name="T57" fmla="*/ 9 h 9"/>
                  <a:gd name="T58" fmla="*/ 0 w 121"/>
                  <a:gd name="T5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9">
                    <a:moveTo>
                      <a:pt x="0" y="9"/>
                    </a:moveTo>
                    <a:lnTo>
                      <a:pt x="14" y="9"/>
                    </a:lnTo>
                    <a:lnTo>
                      <a:pt x="27" y="9"/>
                    </a:lnTo>
                    <a:lnTo>
                      <a:pt x="40" y="8"/>
                    </a:lnTo>
                    <a:lnTo>
                      <a:pt x="53" y="8"/>
                    </a:lnTo>
                    <a:lnTo>
                      <a:pt x="65" y="7"/>
                    </a:lnTo>
                    <a:lnTo>
                      <a:pt x="75" y="7"/>
                    </a:lnTo>
                    <a:lnTo>
                      <a:pt x="86" y="6"/>
                    </a:lnTo>
                    <a:lnTo>
                      <a:pt x="95" y="5"/>
                    </a:lnTo>
                    <a:lnTo>
                      <a:pt x="103" y="5"/>
                    </a:lnTo>
                    <a:lnTo>
                      <a:pt x="110" y="4"/>
                    </a:lnTo>
                    <a:lnTo>
                      <a:pt x="115" y="4"/>
                    </a:lnTo>
                    <a:lnTo>
                      <a:pt x="118" y="2"/>
                    </a:lnTo>
                    <a:lnTo>
                      <a:pt x="121" y="1"/>
                    </a:lnTo>
                    <a:lnTo>
                      <a:pt x="121" y="0"/>
                    </a:lnTo>
                    <a:lnTo>
                      <a:pt x="118" y="0"/>
                    </a:lnTo>
                    <a:lnTo>
                      <a:pt x="118" y="1"/>
                    </a:lnTo>
                    <a:lnTo>
                      <a:pt x="115" y="3"/>
                    </a:lnTo>
                    <a:lnTo>
                      <a:pt x="111" y="4"/>
                    </a:lnTo>
                    <a:lnTo>
                      <a:pt x="105" y="5"/>
                    </a:lnTo>
                    <a:lnTo>
                      <a:pt x="97" y="5"/>
                    </a:lnTo>
                    <a:lnTo>
                      <a:pt x="89" y="6"/>
                    </a:lnTo>
                    <a:lnTo>
                      <a:pt x="79" y="6"/>
                    </a:lnTo>
                    <a:lnTo>
                      <a:pt x="68" y="7"/>
                    </a:lnTo>
                    <a:lnTo>
                      <a:pt x="55" y="8"/>
                    </a:lnTo>
                    <a:lnTo>
                      <a:pt x="42" y="8"/>
                    </a:lnTo>
                    <a:lnTo>
                      <a:pt x="28" y="8"/>
                    </a:lnTo>
                    <a:lnTo>
                      <a:pt x="14" y="9"/>
                    </a:lnTo>
                    <a:lnTo>
                      <a:pt x="0" y="9"/>
                    </a:lnTo>
                    <a:lnTo>
                      <a:pt x="0" y="9"/>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6" name="Freeform 1372">
                <a:extLst>
                  <a:ext uri="{FF2B5EF4-FFF2-40B4-BE49-F238E27FC236}">
                    <a16:creationId xmlns:a16="http://schemas.microsoft.com/office/drawing/2014/main" id="{2DD91379-DBEC-5E4F-AF0D-9D7C5655A490}"/>
                  </a:ext>
                </a:extLst>
              </p:cNvPr>
              <p:cNvSpPr>
                <a:spLocks/>
              </p:cNvSpPr>
              <p:nvPr/>
            </p:nvSpPr>
            <p:spPr bwMode="auto">
              <a:xfrm>
                <a:off x="1737" y="3630"/>
                <a:ext cx="118" cy="9"/>
              </a:xfrm>
              <a:custGeom>
                <a:avLst/>
                <a:gdLst>
                  <a:gd name="T0" fmla="*/ 0 w 118"/>
                  <a:gd name="T1" fmla="*/ 9 h 9"/>
                  <a:gd name="T2" fmla="*/ 14 w 118"/>
                  <a:gd name="T3" fmla="*/ 9 h 9"/>
                  <a:gd name="T4" fmla="*/ 28 w 118"/>
                  <a:gd name="T5" fmla="*/ 8 h 9"/>
                  <a:gd name="T6" fmla="*/ 42 w 118"/>
                  <a:gd name="T7" fmla="*/ 8 h 9"/>
                  <a:gd name="T8" fmla="*/ 55 w 118"/>
                  <a:gd name="T9" fmla="*/ 8 h 9"/>
                  <a:gd name="T10" fmla="*/ 68 w 118"/>
                  <a:gd name="T11" fmla="*/ 7 h 9"/>
                  <a:gd name="T12" fmla="*/ 79 w 118"/>
                  <a:gd name="T13" fmla="*/ 6 h 9"/>
                  <a:gd name="T14" fmla="*/ 89 w 118"/>
                  <a:gd name="T15" fmla="*/ 6 h 9"/>
                  <a:gd name="T16" fmla="*/ 97 w 118"/>
                  <a:gd name="T17" fmla="*/ 5 h 9"/>
                  <a:gd name="T18" fmla="*/ 105 w 118"/>
                  <a:gd name="T19" fmla="*/ 5 h 9"/>
                  <a:gd name="T20" fmla="*/ 111 w 118"/>
                  <a:gd name="T21" fmla="*/ 4 h 9"/>
                  <a:gd name="T22" fmla="*/ 115 w 118"/>
                  <a:gd name="T23" fmla="*/ 3 h 9"/>
                  <a:gd name="T24" fmla="*/ 118 w 118"/>
                  <a:gd name="T25" fmla="*/ 1 h 9"/>
                  <a:gd name="T26" fmla="*/ 118 w 118"/>
                  <a:gd name="T27" fmla="*/ 0 h 9"/>
                  <a:gd name="T28" fmla="*/ 116 w 118"/>
                  <a:gd name="T29" fmla="*/ 0 h 9"/>
                  <a:gd name="T30" fmla="*/ 115 w 118"/>
                  <a:gd name="T31" fmla="*/ 1 h 9"/>
                  <a:gd name="T32" fmla="*/ 113 w 118"/>
                  <a:gd name="T33" fmla="*/ 3 h 9"/>
                  <a:gd name="T34" fmla="*/ 109 w 118"/>
                  <a:gd name="T35" fmla="*/ 4 h 9"/>
                  <a:gd name="T36" fmla="*/ 103 w 118"/>
                  <a:gd name="T37" fmla="*/ 5 h 9"/>
                  <a:gd name="T38" fmla="*/ 96 w 118"/>
                  <a:gd name="T39" fmla="*/ 5 h 9"/>
                  <a:gd name="T40" fmla="*/ 87 w 118"/>
                  <a:gd name="T41" fmla="*/ 5 h 9"/>
                  <a:gd name="T42" fmla="*/ 77 w 118"/>
                  <a:gd name="T43" fmla="*/ 6 h 9"/>
                  <a:gd name="T44" fmla="*/ 66 w 118"/>
                  <a:gd name="T45" fmla="*/ 7 h 9"/>
                  <a:gd name="T46" fmla="*/ 54 w 118"/>
                  <a:gd name="T47" fmla="*/ 7 h 9"/>
                  <a:gd name="T48" fmla="*/ 41 w 118"/>
                  <a:gd name="T49" fmla="*/ 8 h 9"/>
                  <a:gd name="T50" fmla="*/ 28 w 118"/>
                  <a:gd name="T51" fmla="*/ 8 h 9"/>
                  <a:gd name="T52" fmla="*/ 14 w 118"/>
                  <a:gd name="T53" fmla="*/ 8 h 9"/>
                  <a:gd name="T54" fmla="*/ 0 w 118"/>
                  <a:gd name="T55" fmla="*/ 8 h 9"/>
                  <a:gd name="T56" fmla="*/ 0 w 118"/>
                  <a:gd name="T5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9">
                    <a:moveTo>
                      <a:pt x="0" y="9"/>
                    </a:moveTo>
                    <a:lnTo>
                      <a:pt x="14" y="9"/>
                    </a:lnTo>
                    <a:lnTo>
                      <a:pt x="28" y="8"/>
                    </a:lnTo>
                    <a:lnTo>
                      <a:pt x="42" y="8"/>
                    </a:lnTo>
                    <a:lnTo>
                      <a:pt x="55" y="8"/>
                    </a:lnTo>
                    <a:lnTo>
                      <a:pt x="68" y="7"/>
                    </a:lnTo>
                    <a:lnTo>
                      <a:pt x="79" y="6"/>
                    </a:lnTo>
                    <a:lnTo>
                      <a:pt x="89" y="6"/>
                    </a:lnTo>
                    <a:lnTo>
                      <a:pt x="97" y="5"/>
                    </a:lnTo>
                    <a:lnTo>
                      <a:pt x="105" y="5"/>
                    </a:lnTo>
                    <a:lnTo>
                      <a:pt x="111" y="4"/>
                    </a:lnTo>
                    <a:lnTo>
                      <a:pt x="115" y="3"/>
                    </a:lnTo>
                    <a:lnTo>
                      <a:pt x="118" y="1"/>
                    </a:lnTo>
                    <a:lnTo>
                      <a:pt x="118" y="0"/>
                    </a:lnTo>
                    <a:lnTo>
                      <a:pt x="116" y="0"/>
                    </a:lnTo>
                    <a:lnTo>
                      <a:pt x="115" y="1"/>
                    </a:lnTo>
                    <a:lnTo>
                      <a:pt x="113" y="3"/>
                    </a:lnTo>
                    <a:lnTo>
                      <a:pt x="109" y="4"/>
                    </a:lnTo>
                    <a:lnTo>
                      <a:pt x="103" y="5"/>
                    </a:lnTo>
                    <a:lnTo>
                      <a:pt x="96" y="5"/>
                    </a:lnTo>
                    <a:lnTo>
                      <a:pt x="87" y="5"/>
                    </a:lnTo>
                    <a:lnTo>
                      <a:pt x="77" y="6"/>
                    </a:lnTo>
                    <a:lnTo>
                      <a:pt x="66" y="7"/>
                    </a:lnTo>
                    <a:lnTo>
                      <a:pt x="54" y="7"/>
                    </a:lnTo>
                    <a:lnTo>
                      <a:pt x="41" y="8"/>
                    </a:lnTo>
                    <a:lnTo>
                      <a:pt x="28" y="8"/>
                    </a:lnTo>
                    <a:lnTo>
                      <a:pt x="14" y="8"/>
                    </a:lnTo>
                    <a:lnTo>
                      <a:pt x="0" y="8"/>
                    </a:lnTo>
                    <a:lnTo>
                      <a:pt x="0" y="9"/>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7" name="Freeform 1373">
                <a:extLst>
                  <a:ext uri="{FF2B5EF4-FFF2-40B4-BE49-F238E27FC236}">
                    <a16:creationId xmlns:a16="http://schemas.microsoft.com/office/drawing/2014/main" id="{04975E3A-3F80-6D43-B301-203101FA77D2}"/>
                  </a:ext>
                </a:extLst>
              </p:cNvPr>
              <p:cNvSpPr>
                <a:spLocks/>
              </p:cNvSpPr>
              <p:nvPr/>
            </p:nvSpPr>
            <p:spPr bwMode="auto">
              <a:xfrm>
                <a:off x="1737" y="3630"/>
                <a:ext cx="116" cy="8"/>
              </a:xfrm>
              <a:custGeom>
                <a:avLst/>
                <a:gdLst>
                  <a:gd name="T0" fmla="*/ 0 w 116"/>
                  <a:gd name="T1" fmla="*/ 8 h 8"/>
                  <a:gd name="T2" fmla="*/ 14 w 116"/>
                  <a:gd name="T3" fmla="*/ 8 h 8"/>
                  <a:gd name="T4" fmla="*/ 28 w 116"/>
                  <a:gd name="T5" fmla="*/ 8 h 8"/>
                  <a:gd name="T6" fmla="*/ 41 w 116"/>
                  <a:gd name="T7" fmla="*/ 8 h 8"/>
                  <a:gd name="T8" fmla="*/ 54 w 116"/>
                  <a:gd name="T9" fmla="*/ 7 h 8"/>
                  <a:gd name="T10" fmla="*/ 66 w 116"/>
                  <a:gd name="T11" fmla="*/ 7 h 8"/>
                  <a:gd name="T12" fmla="*/ 77 w 116"/>
                  <a:gd name="T13" fmla="*/ 6 h 8"/>
                  <a:gd name="T14" fmla="*/ 87 w 116"/>
                  <a:gd name="T15" fmla="*/ 5 h 8"/>
                  <a:gd name="T16" fmla="*/ 96 w 116"/>
                  <a:gd name="T17" fmla="*/ 5 h 8"/>
                  <a:gd name="T18" fmla="*/ 103 w 116"/>
                  <a:gd name="T19" fmla="*/ 5 h 8"/>
                  <a:gd name="T20" fmla="*/ 109 w 116"/>
                  <a:gd name="T21" fmla="*/ 4 h 8"/>
                  <a:gd name="T22" fmla="*/ 113 w 116"/>
                  <a:gd name="T23" fmla="*/ 3 h 8"/>
                  <a:gd name="T24" fmla="*/ 115 w 116"/>
                  <a:gd name="T25" fmla="*/ 1 h 8"/>
                  <a:gd name="T26" fmla="*/ 116 w 116"/>
                  <a:gd name="T27" fmla="*/ 0 h 8"/>
                  <a:gd name="T28" fmla="*/ 113 w 116"/>
                  <a:gd name="T29" fmla="*/ 0 h 8"/>
                  <a:gd name="T30" fmla="*/ 112 w 116"/>
                  <a:gd name="T31" fmla="*/ 1 h 8"/>
                  <a:gd name="T32" fmla="*/ 111 w 116"/>
                  <a:gd name="T33" fmla="*/ 2 h 8"/>
                  <a:gd name="T34" fmla="*/ 106 w 116"/>
                  <a:gd name="T35" fmla="*/ 4 h 8"/>
                  <a:gd name="T36" fmla="*/ 101 w 116"/>
                  <a:gd name="T37" fmla="*/ 4 h 8"/>
                  <a:gd name="T38" fmla="*/ 93 w 116"/>
                  <a:gd name="T39" fmla="*/ 5 h 8"/>
                  <a:gd name="T40" fmla="*/ 85 w 116"/>
                  <a:gd name="T41" fmla="*/ 5 h 8"/>
                  <a:gd name="T42" fmla="*/ 75 w 116"/>
                  <a:gd name="T43" fmla="*/ 6 h 8"/>
                  <a:gd name="T44" fmla="*/ 65 w 116"/>
                  <a:gd name="T45" fmla="*/ 7 h 8"/>
                  <a:gd name="T46" fmla="*/ 53 w 116"/>
                  <a:gd name="T47" fmla="*/ 7 h 8"/>
                  <a:gd name="T48" fmla="*/ 40 w 116"/>
                  <a:gd name="T49" fmla="*/ 8 h 8"/>
                  <a:gd name="T50" fmla="*/ 27 w 116"/>
                  <a:gd name="T51" fmla="*/ 8 h 8"/>
                  <a:gd name="T52" fmla="*/ 14 w 116"/>
                  <a:gd name="T53" fmla="*/ 8 h 8"/>
                  <a:gd name="T54" fmla="*/ 0 w 116"/>
                  <a:gd name="T55" fmla="*/ 8 h 8"/>
                  <a:gd name="T56" fmla="*/ 0 w 116"/>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8">
                    <a:moveTo>
                      <a:pt x="0" y="8"/>
                    </a:moveTo>
                    <a:lnTo>
                      <a:pt x="14" y="8"/>
                    </a:lnTo>
                    <a:lnTo>
                      <a:pt x="28" y="8"/>
                    </a:lnTo>
                    <a:lnTo>
                      <a:pt x="41" y="8"/>
                    </a:lnTo>
                    <a:lnTo>
                      <a:pt x="54" y="7"/>
                    </a:lnTo>
                    <a:lnTo>
                      <a:pt x="66" y="7"/>
                    </a:lnTo>
                    <a:lnTo>
                      <a:pt x="77" y="6"/>
                    </a:lnTo>
                    <a:lnTo>
                      <a:pt x="87" y="5"/>
                    </a:lnTo>
                    <a:lnTo>
                      <a:pt x="96" y="5"/>
                    </a:lnTo>
                    <a:lnTo>
                      <a:pt x="103" y="5"/>
                    </a:lnTo>
                    <a:lnTo>
                      <a:pt x="109" y="4"/>
                    </a:lnTo>
                    <a:lnTo>
                      <a:pt x="113" y="3"/>
                    </a:lnTo>
                    <a:lnTo>
                      <a:pt x="115" y="1"/>
                    </a:lnTo>
                    <a:lnTo>
                      <a:pt x="116" y="0"/>
                    </a:lnTo>
                    <a:lnTo>
                      <a:pt x="113" y="0"/>
                    </a:lnTo>
                    <a:lnTo>
                      <a:pt x="112" y="1"/>
                    </a:lnTo>
                    <a:lnTo>
                      <a:pt x="111" y="2"/>
                    </a:lnTo>
                    <a:lnTo>
                      <a:pt x="106" y="4"/>
                    </a:lnTo>
                    <a:lnTo>
                      <a:pt x="101" y="4"/>
                    </a:lnTo>
                    <a:lnTo>
                      <a:pt x="93" y="5"/>
                    </a:lnTo>
                    <a:lnTo>
                      <a:pt x="85" y="5"/>
                    </a:lnTo>
                    <a:lnTo>
                      <a:pt x="75" y="6"/>
                    </a:lnTo>
                    <a:lnTo>
                      <a:pt x="65" y="7"/>
                    </a:lnTo>
                    <a:lnTo>
                      <a:pt x="53" y="7"/>
                    </a:lnTo>
                    <a:lnTo>
                      <a:pt x="40" y="8"/>
                    </a:lnTo>
                    <a:lnTo>
                      <a:pt x="27" y="8"/>
                    </a:lnTo>
                    <a:lnTo>
                      <a:pt x="14" y="8"/>
                    </a:lnTo>
                    <a:lnTo>
                      <a:pt x="0" y="8"/>
                    </a:lnTo>
                    <a:lnTo>
                      <a:pt x="0" y="8"/>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8" name="Freeform 1374">
                <a:extLst>
                  <a:ext uri="{FF2B5EF4-FFF2-40B4-BE49-F238E27FC236}">
                    <a16:creationId xmlns:a16="http://schemas.microsoft.com/office/drawing/2014/main" id="{A834EA27-E11A-D44F-80F2-5021AB3D4FF1}"/>
                  </a:ext>
                </a:extLst>
              </p:cNvPr>
              <p:cNvSpPr>
                <a:spLocks/>
              </p:cNvSpPr>
              <p:nvPr/>
            </p:nvSpPr>
            <p:spPr bwMode="auto">
              <a:xfrm>
                <a:off x="1737" y="3630"/>
                <a:ext cx="113" cy="8"/>
              </a:xfrm>
              <a:custGeom>
                <a:avLst/>
                <a:gdLst>
                  <a:gd name="T0" fmla="*/ 0 w 113"/>
                  <a:gd name="T1" fmla="*/ 8 h 8"/>
                  <a:gd name="T2" fmla="*/ 14 w 113"/>
                  <a:gd name="T3" fmla="*/ 8 h 8"/>
                  <a:gd name="T4" fmla="*/ 27 w 113"/>
                  <a:gd name="T5" fmla="*/ 8 h 8"/>
                  <a:gd name="T6" fmla="*/ 40 w 113"/>
                  <a:gd name="T7" fmla="*/ 8 h 8"/>
                  <a:gd name="T8" fmla="*/ 53 w 113"/>
                  <a:gd name="T9" fmla="*/ 7 h 8"/>
                  <a:gd name="T10" fmla="*/ 65 w 113"/>
                  <a:gd name="T11" fmla="*/ 7 h 8"/>
                  <a:gd name="T12" fmla="*/ 75 w 113"/>
                  <a:gd name="T13" fmla="*/ 6 h 8"/>
                  <a:gd name="T14" fmla="*/ 85 w 113"/>
                  <a:gd name="T15" fmla="*/ 5 h 8"/>
                  <a:gd name="T16" fmla="*/ 93 w 113"/>
                  <a:gd name="T17" fmla="*/ 5 h 8"/>
                  <a:gd name="T18" fmla="*/ 101 w 113"/>
                  <a:gd name="T19" fmla="*/ 4 h 8"/>
                  <a:gd name="T20" fmla="*/ 106 w 113"/>
                  <a:gd name="T21" fmla="*/ 4 h 8"/>
                  <a:gd name="T22" fmla="*/ 111 w 113"/>
                  <a:gd name="T23" fmla="*/ 2 h 8"/>
                  <a:gd name="T24" fmla="*/ 112 w 113"/>
                  <a:gd name="T25" fmla="*/ 1 h 8"/>
                  <a:gd name="T26" fmla="*/ 113 w 113"/>
                  <a:gd name="T27" fmla="*/ 0 h 8"/>
                  <a:gd name="T28" fmla="*/ 111 w 113"/>
                  <a:gd name="T29" fmla="*/ 0 h 8"/>
                  <a:gd name="T30" fmla="*/ 110 w 113"/>
                  <a:gd name="T31" fmla="*/ 1 h 8"/>
                  <a:gd name="T32" fmla="*/ 108 w 113"/>
                  <a:gd name="T33" fmla="*/ 2 h 8"/>
                  <a:gd name="T34" fmla="*/ 104 w 113"/>
                  <a:gd name="T35" fmla="*/ 3 h 8"/>
                  <a:gd name="T36" fmla="*/ 98 w 113"/>
                  <a:gd name="T37" fmla="*/ 4 h 8"/>
                  <a:gd name="T38" fmla="*/ 91 w 113"/>
                  <a:gd name="T39" fmla="*/ 5 h 8"/>
                  <a:gd name="T40" fmla="*/ 83 w 113"/>
                  <a:gd name="T41" fmla="*/ 5 h 8"/>
                  <a:gd name="T42" fmla="*/ 74 w 113"/>
                  <a:gd name="T43" fmla="*/ 6 h 8"/>
                  <a:gd name="T44" fmla="*/ 63 w 113"/>
                  <a:gd name="T45" fmla="*/ 6 h 8"/>
                  <a:gd name="T46" fmla="*/ 52 w 113"/>
                  <a:gd name="T47" fmla="*/ 7 h 8"/>
                  <a:gd name="T48" fmla="*/ 39 w 113"/>
                  <a:gd name="T49" fmla="*/ 7 h 8"/>
                  <a:gd name="T50" fmla="*/ 26 w 113"/>
                  <a:gd name="T51" fmla="*/ 8 h 8"/>
                  <a:gd name="T52" fmla="*/ 13 w 113"/>
                  <a:gd name="T53" fmla="*/ 8 h 8"/>
                  <a:gd name="T54" fmla="*/ 0 w 113"/>
                  <a:gd name="T55" fmla="*/ 8 h 8"/>
                  <a:gd name="T56" fmla="*/ 0 w 113"/>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8">
                    <a:moveTo>
                      <a:pt x="0" y="8"/>
                    </a:moveTo>
                    <a:lnTo>
                      <a:pt x="14" y="8"/>
                    </a:lnTo>
                    <a:lnTo>
                      <a:pt x="27" y="8"/>
                    </a:lnTo>
                    <a:lnTo>
                      <a:pt x="40" y="8"/>
                    </a:lnTo>
                    <a:lnTo>
                      <a:pt x="53" y="7"/>
                    </a:lnTo>
                    <a:lnTo>
                      <a:pt x="65" y="7"/>
                    </a:lnTo>
                    <a:lnTo>
                      <a:pt x="75" y="6"/>
                    </a:lnTo>
                    <a:lnTo>
                      <a:pt x="85" y="5"/>
                    </a:lnTo>
                    <a:lnTo>
                      <a:pt x="93" y="5"/>
                    </a:lnTo>
                    <a:lnTo>
                      <a:pt x="101" y="4"/>
                    </a:lnTo>
                    <a:lnTo>
                      <a:pt x="106" y="4"/>
                    </a:lnTo>
                    <a:lnTo>
                      <a:pt x="111" y="2"/>
                    </a:lnTo>
                    <a:lnTo>
                      <a:pt x="112" y="1"/>
                    </a:lnTo>
                    <a:lnTo>
                      <a:pt x="113" y="0"/>
                    </a:lnTo>
                    <a:lnTo>
                      <a:pt x="111" y="0"/>
                    </a:lnTo>
                    <a:lnTo>
                      <a:pt x="110" y="1"/>
                    </a:lnTo>
                    <a:lnTo>
                      <a:pt x="108" y="2"/>
                    </a:lnTo>
                    <a:lnTo>
                      <a:pt x="104" y="3"/>
                    </a:lnTo>
                    <a:lnTo>
                      <a:pt x="98" y="4"/>
                    </a:lnTo>
                    <a:lnTo>
                      <a:pt x="91" y="5"/>
                    </a:lnTo>
                    <a:lnTo>
                      <a:pt x="83" y="5"/>
                    </a:lnTo>
                    <a:lnTo>
                      <a:pt x="74" y="6"/>
                    </a:lnTo>
                    <a:lnTo>
                      <a:pt x="63" y="6"/>
                    </a:lnTo>
                    <a:lnTo>
                      <a:pt x="52" y="7"/>
                    </a:lnTo>
                    <a:lnTo>
                      <a:pt x="39" y="7"/>
                    </a:lnTo>
                    <a:lnTo>
                      <a:pt x="26" y="8"/>
                    </a:lnTo>
                    <a:lnTo>
                      <a:pt x="13" y="8"/>
                    </a:lnTo>
                    <a:lnTo>
                      <a:pt x="0" y="8"/>
                    </a:lnTo>
                    <a:lnTo>
                      <a:pt x="0" y="8"/>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9" name="Freeform 1375">
                <a:extLst>
                  <a:ext uri="{FF2B5EF4-FFF2-40B4-BE49-F238E27FC236}">
                    <a16:creationId xmlns:a16="http://schemas.microsoft.com/office/drawing/2014/main" id="{46596E50-063C-4143-B3E1-EA98779061B9}"/>
                  </a:ext>
                </a:extLst>
              </p:cNvPr>
              <p:cNvSpPr>
                <a:spLocks/>
              </p:cNvSpPr>
              <p:nvPr/>
            </p:nvSpPr>
            <p:spPr bwMode="auto">
              <a:xfrm>
                <a:off x="1737" y="3630"/>
                <a:ext cx="111" cy="8"/>
              </a:xfrm>
              <a:custGeom>
                <a:avLst/>
                <a:gdLst>
                  <a:gd name="T0" fmla="*/ 0 w 111"/>
                  <a:gd name="T1" fmla="*/ 8 h 8"/>
                  <a:gd name="T2" fmla="*/ 13 w 111"/>
                  <a:gd name="T3" fmla="*/ 8 h 8"/>
                  <a:gd name="T4" fmla="*/ 26 w 111"/>
                  <a:gd name="T5" fmla="*/ 8 h 8"/>
                  <a:gd name="T6" fmla="*/ 39 w 111"/>
                  <a:gd name="T7" fmla="*/ 7 h 8"/>
                  <a:gd name="T8" fmla="*/ 52 w 111"/>
                  <a:gd name="T9" fmla="*/ 7 h 8"/>
                  <a:gd name="T10" fmla="*/ 63 w 111"/>
                  <a:gd name="T11" fmla="*/ 6 h 8"/>
                  <a:gd name="T12" fmla="*/ 74 w 111"/>
                  <a:gd name="T13" fmla="*/ 6 h 8"/>
                  <a:gd name="T14" fmla="*/ 83 w 111"/>
                  <a:gd name="T15" fmla="*/ 5 h 8"/>
                  <a:gd name="T16" fmla="*/ 91 w 111"/>
                  <a:gd name="T17" fmla="*/ 5 h 8"/>
                  <a:gd name="T18" fmla="*/ 98 w 111"/>
                  <a:gd name="T19" fmla="*/ 4 h 8"/>
                  <a:gd name="T20" fmla="*/ 104 w 111"/>
                  <a:gd name="T21" fmla="*/ 3 h 8"/>
                  <a:gd name="T22" fmla="*/ 108 w 111"/>
                  <a:gd name="T23" fmla="*/ 2 h 8"/>
                  <a:gd name="T24" fmla="*/ 110 w 111"/>
                  <a:gd name="T25" fmla="*/ 1 h 8"/>
                  <a:gd name="T26" fmla="*/ 111 w 111"/>
                  <a:gd name="T27" fmla="*/ 0 h 8"/>
                  <a:gd name="T28" fmla="*/ 108 w 111"/>
                  <a:gd name="T29" fmla="*/ 0 h 8"/>
                  <a:gd name="T30" fmla="*/ 107 w 111"/>
                  <a:gd name="T31" fmla="*/ 1 h 8"/>
                  <a:gd name="T32" fmla="*/ 105 w 111"/>
                  <a:gd name="T33" fmla="*/ 2 h 8"/>
                  <a:gd name="T34" fmla="*/ 101 w 111"/>
                  <a:gd name="T35" fmla="*/ 3 h 8"/>
                  <a:gd name="T36" fmla="*/ 96 w 111"/>
                  <a:gd name="T37" fmla="*/ 4 h 8"/>
                  <a:gd name="T38" fmla="*/ 90 w 111"/>
                  <a:gd name="T39" fmla="*/ 5 h 8"/>
                  <a:gd name="T40" fmla="*/ 81 w 111"/>
                  <a:gd name="T41" fmla="*/ 5 h 8"/>
                  <a:gd name="T42" fmla="*/ 72 w 111"/>
                  <a:gd name="T43" fmla="*/ 6 h 8"/>
                  <a:gd name="T44" fmla="*/ 61 w 111"/>
                  <a:gd name="T45" fmla="*/ 6 h 8"/>
                  <a:gd name="T46" fmla="*/ 50 w 111"/>
                  <a:gd name="T47" fmla="*/ 7 h 8"/>
                  <a:gd name="T48" fmla="*/ 39 w 111"/>
                  <a:gd name="T49" fmla="*/ 7 h 8"/>
                  <a:gd name="T50" fmla="*/ 26 w 111"/>
                  <a:gd name="T51" fmla="*/ 8 h 8"/>
                  <a:gd name="T52" fmla="*/ 13 w 111"/>
                  <a:gd name="T53" fmla="*/ 8 h 8"/>
                  <a:gd name="T54" fmla="*/ 0 w 111"/>
                  <a:gd name="T55" fmla="*/ 8 h 8"/>
                  <a:gd name="T56" fmla="*/ 0 w 111"/>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8">
                    <a:moveTo>
                      <a:pt x="0" y="8"/>
                    </a:moveTo>
                    <a:lnTo>
                      <a:pt x="13" y="8"/>
                    </a:lnTo>
                    <a:lnTo>
                      <a:pt x="26" y="8"/>
                    </a:lnTo>
                    <a:lnTo>
                      <a:pt x="39" y="7"/>
                    </a:lnTo>
                    <a:lnTo>
                      <a:pt x="52" y="7"/>
                    </a:lnTo>
                    <a:lnTo>
                      <a:pt x="63" y="6"/>
                    </a:lnTo>
                    <a:lnTo>
                      <a:pt x="74" y="6"/>
                    </a:lnTo>
                    <a:lnTo>
                      <a:pt x="83" y="5"/>
                    </a:lnTo>
                    <a:lnTo>
                      <a:pt x="91" y="5"/>
                    </a:lnTo>
                    <a:lnTo>
                      <a:pt x="98" y="4"/>
                    </a:lnTo>
                    <a:lnTo>
                      <a:pt x="104" y="3"/>
                    </a:lnTo>
                    <a:lnTo>
                      <a:pt x="108" y="2"/>
                    </a:lnTo>
                    <a:lnTo>
                      <a:pt x="110" y="1"/>
                    </a:lnTo>
                    <a:lnTo>
                      <a:pt x="111" y="0"/>
                    </a:lnTo>
                    <a:lnTo>
                      <a:pt x="108" y="0"/>
                    </a:lnTo>
                    <a:lnTo>
                      <a:pt x="107" y="1"/>
                    </a:lnTo>
                    <a:lnTo>
                      <a:pt x="105" y="2"/>
                    </a:lnTo>
                    <a:lnTo>
                      <a:pt x="101" y="3"/>
                    </a:lnTo>
                    <a:lnTo>
                      <a:pt x="96" y="4"/>
                    </a:lnTo>
                    <a:lnTo>
                      <a:pt x="90" y="5"/>
                    </a:lnTo>
                    <a:lnTo>
                      <a:pt x="81" y="5"/>
                    </a:lnTo>
                    <a:lnTo>
                      <a:pt x="72" y="6"/>
                    </a:lnTo>
                    <a:lnTo>
                      <a:pt x="61" y="6"/>
                    </a:lnTo>
                    <a:lnTo>
                      <a:pt x="50" y="7"/>
                    </a:lnTo>
                    <a:lnTo>
                      <a:pt x="39" y="7"/>
                    </a:lnTo>
                    <a:lnTo>
                      <a:pt x="26" y="8"/>
                    </a:lnTo>
                    <a:lnTo>
                      <a:pt x="13" y="8"/>
                    </a:lnTo>
                    <a:lnTo>
                      <a:pt x="0" y="8"/>
                    </a:lnTo>
                    <a:lnTo>
                      <a:pt x="0" y="8"/>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0" name="Freeform 1376">
                <a:extLst>
                  <a:ext uri="{FF2B5EF4-FFF2-40B4-BE49-F238E27FC236}">
                    <a16:creationId xmlns:a16="http://schemas.microsoft.com/office/drawing/2014/main" id="{B771827A-9B11-D546-BBB4-919403C7FB19}"/>
                  </a:ext>
                </a:extLst>
              </p:cNvPr>
              <p:cNvSpPr>
                <a:spLocks/>
              </p:cNvSpPr>
              <p:nvPr/>
            </p:nvSpPr>
            <p:spPr bwMode="auto">
              <a:xfrm>
                <a:off x="1737" y="3630"/>
                <a:ext cx="108" cy="8"/>
              </a:xfrm>
              <a:custGeom>
                <a:avLst/>
                <a:gdLst>
                  <a:gd name="T0" fmla="*/ 0 w 108"/>
                  <a:gd name="T1" fmla="*/ 8 h 8"/>
                  <a:gd name="T2" fmla="*/ 13 w 108"/>
                  <a:gd name="T3" fmla="*/ 8 h 8"/>
                  <a:gd name="T4" fmla="*/ 26 w 108"/>
                  <a:gd name="T5" fmla="*/ 8 h 8"/>
                  <a:gd name="T6" fmla="*/ 39 w 108"/>
                  <a:gd name="T7" fmla="*/ 7 h 8"/>
                  <a:gd name="T8" fmla="*/ 50 w 108"/>
                  <a:gd name="T9" fmla="*/ 7 h 8"/>
                  <a:gd name="T10" fmla="*/ 61 w 108"/>
                  <a:gd name="T11" fmla="*/ 6 h 8"/>
                  <a:gd name="T12" fmla="*/ 72 w 108"/>
                  <a:gd name="T13" fmla="*/ 6 h 8"/>
                  <a:gd name="T14" fmla="*/ 81 w 108"/>
                  <a:gd name="T15" fmla="*/ 5 h 8"/>
                  <a:gd name="T16" fmla="*/ 90 w 108"/>
                  <a:gd name="T17" fmla="*/ 5 h 8"/>
                  <a:gd name="T18" fmla="*/ 96 w 108"/>
                  <a:gd name="T19" fmla="*/ 4 h 8"/>
                  <a:gd name="T20" fmla="*/ 101 w 108"/>
                  <a:gd name="T21" fmla="*/ 3 h 8"/>
                  <a:gd name="T22" fmla="*/ 105 w 108"/>
                  <a:gd name="T23" fmla="*/ 2 h 8"/>
                  <a:gd name="T24" fmla="*/ 107 w 108"/>
                  <a:gd name="T25" fmla="*/ 1 h 8"/>
                  <a:gd name="T26" fmla="*/ 108 w 108"/>
                  <a:gd name="T27" fmla="*/ 0 h 8"/>
                  <a:gd name="T28" fmla="*/ 105 w 108"/>
                  <a:gd name="T29" fmla="*/ 0 h 8"/>
                  <a:gd name="T30" fmla="*/ 104 w 108"/>
                  <a:gd name="T31" fmla="*/ 1 h 8"/>
                  <a:gd name="T32" fmla="*/ 103 w 108"/>
                  <a:gd name="T33" fmla="*/ 2 h 8"/>
                  <a:gd name="T34" fmla="*/ 99 w 108"/>
                  <a:gd name="T35" fmla="*/ 3 h 8"/>
                  <a:gd name="T36" fmla="*/ 94 w 108"/>
                  <a:gd name="T37" fmla="*/ 4 h 8"/>
                  <a:gd name="T38" fmla="*/ 87 w 108"/>
                  <a:gd name="T39" fmla="*/ 5 h 8"/>
                  <a:gd name="T40" fmla="*/ 79 w 108"/>
                  <a:gd name="T41" fmla="*/ 5 h 8"/>
                  <a:gd name="T42" fmla="*/ 70 w 108"/>
                  <a:gd name="T43" fmla="*/ 6 h 8"/>
                  <a:gd name="T44" fmla="*/ 60 w 108"/>
                  <a:gd name="T45" fmla="*/ 6 h 8"/>
                  <a:gd name="T46" fmla="*/ 49 w 108"/>
                  <a:gd name="T47" fmla="*/ 7 h 8"/>
                  <a:gd name="T48" fmla="*/ 38 w 108"/>
                  <a:gd name="T49" fmla="*/ 7 h 8"/>
                  <a:gd name="T50" fmla="*/ 25 w 108"/>
                  <a:gd name="T51" fmla="*/ 7 h 8"/>
                  <a:gd name="T52" fmla="*/ 13 w 108"/>
                  <a:gd name="T53" fmla="*/ 8 h 8"/>
                  <a:gd name="T54" fmla="*/ 0 w 108"/>
                  <a:gd name="T55" fmla="*/ 8 h 8"/>
                  <a:gd name="T56" fmla="*/ 0 w 108"/>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8">
                    <a:moveTo>
                      <a:pt x="0" y="8"/>
                    </a:moveTo>
                    <a:lnTo>
                      <a:pt x="13" y="8"/>
                    </a:lnTo>
                    <a:lnTo>
                      <a:pt x="26" y="8"/>
                    </a:lnTo>
                    <a:lnTo>
                      <a:pt x="39" y="7"/>
                    </a:lnTo>
                    <a:lnTo>
                      <a:pt x="50" y="7"/>
                    </a:lnTo>
                    <a:lnTo>
                      <a:pt x="61" y="6"/>
                    </a:lnTo>
                    <a:lnTo>
                      <a:pt x="72" y="6"/>
                    </a:lnTo>
                    <a:lnTo>
                      <a:pt x="81" y="5"/>
                    </a:lnTo>
                    <a:lnTo>
                      <a:pt x="90" y="5"/>
                    </a:lnTo>
                    <a:lnTo>
                      <a:pt x="96" y="4"/>
                    </a:lnTo>
                    <a:lnTo>
                      <a:pt x="101" y="3"/>
                    </a:lnTo>
                    <a:lnTo>
                      <a:pt x="105" y="2"/>
                    </a:lnTo>
                    <a:lnTo>
                      <a:pt x="107" y="1"/>
                    </a:lnTo>
                    <a:lnTo>
                      <a:pt x="108" y="0"/>
                    </a:lnTo>
                    <a:lnTo>
                      <a:pt x="105" y="0"/>
                    </a:lnTo>
                    <a:lnTo>
                      <a:pt x="104" y="1"/>
                    </a:lnTo>
                    <a:lnTo>
                      <a:pt x="103" y="2"/>
                    </a:lnTo>
                    <a:lnTo>
                      <a:pt x="99" y="3"/>
                    </a:lnTo>
                    <a:lnTo>
                      <a:pt x="94" y="4"/>
                    </a:lnTo>
                    <a:lnTo>
                      <a:pt x="87" y="5"/>
                    </a:lnTo>
                    <a:lnTo>
                      <a:pt x="79" y="5"/>
                    </a:lnTo>
                    <a:lnTo>
                      <a:pt x="70" y="6"/>
                    </a:lnTo>
                    <a:lnTo>
                      <a:pt x="60" y="6"/>
                    </a:lnTo>
                    <a:lnTo>
                      <a:pt x="49" y="7"/>
                    </a:lnTo>
                    <a:lnTo>
                      <a:pt x="38" y="7"/>
                    </a:lnTo>
                    <a:lnTo>
                      <a:pt x="25" y="7"/>
                    </a:lnTo>
                    <a:lnTo>
                      <a:pt x="13" y="8"/>
                    </a:lnTo>
                    <a:lnTo>
                      <a:pt x="0" y="8"/>
                    </a:lnTo>
                    <a:lnTo>
                      <a:pt x="0" y="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1" name="Freeform 1377">
                <a:extLst>
                  <a:ext uri="{FF2B5EF4-FFF2-40B4-BE49-F238E27FC236}">
                    <a16:creationId xmlns:a16="http://schemas.microsoft.com/office/drawing/2014/main" id="{78B63AF4-69C8-1044-BA88-1886DB384512}"/>
                  </a:ext>
                </a:extLst>
              </p:cNvPr>
              <p:cNvSpPr>
                <a:spLocks/>
              </p:cNvSpPr>
              <p:nvPr/>
            </p:nvSpPr>
            <p:spPr bwMode="auto">
              <a:xfrm>
                <a:off x="1737" y="3630"/>
                <a:ext cx="105" cy="8"/>
              </a:xfrm>
              <a:custGeom>
                <a:avLst/>
                <a:gdLst>
                  <a:gd name="T0" fmla="*/ 0 w 105"/>
                  <a:gd name="T1" fmla="*/ 8 h 8"/>
                  <a:gd name="T2" fmla="*/ 13 w 105"/>
                  <a:gd name="T3" fmla="*/ 8 h 8"/>
                  <a:gd name="T4" fmla="*/ 25 w 105"/>
                  <a:gd name="T5" fmla="*/ 7 h 8"/>
                  <a:gd name="T6" fmla="*/ 38 w 105"/>
                  <a:gd name="T7" fmla="*/ 7 h 8"/>
                  <a:gd name="T8" fmla="*/ 49 w 105"/>
                  <a:gd name="T9" fmla="*/ 7 h 8"/>
                  <a:gd name="T10" fmla="*/ 60 w 105"/>
                  <a:gd name="T11" fmla="*/ 6 h 8"/>
                  <a:gd name="T12" fmla="*/ 70 w 105"/>
                  <a:gd name="T13" fmla="*/ 6 h 8"/>
                  <a:gd name="T14" fmla="*/ 79 w 105"/>
                  <a:gd name="T15" fmla="*/ 5 h 8"/>
                  <a:gd name="T16" fmla="*/ 87 w 105"/>
                  <a:gd name="T17" fmla="*/ 5 h 8"/>
                  <a:gd name="T18" fmla="*/ 94 w 105"/>
                  <a:gd name="T19" fmla="*/ 4 h 8"/>
                  <a:gd name="T20" fmla="*/ 99 w 105"/>
                  <a:gd name="T21" fmla="*/ 3 h 8"/>
                  <a:gd name="T22" fmla="*/ 103 w 105"/>
                  <a:gd name="T23" fmla="*/ 2 h 8"/>
                  <a:gd name="T24" fmla="*/ 104 w 105"/>
                  <a:gd name="T25" fmla="*/ 1 h 8"/>
                  <a:gd name="T26" fmla="*/ 105 w 105"/>
                  <a:gd name="T27" fmla="*/ 0 h 8"/>
                  <a:gd name="T28" fmla="*/ 103 w 105"/>
                  <a:gd name="T29" fmla="*/ 0 h 8"/>
                  <a:gd name="T30" fmla="*/ 102 w 105"/>
                  <a:gd name="T31" fmla="*/ 1 h 8"/>
                  <a:gd name="T32" fmla="*/ 100 w 105"/>
                  <a:gd name="T33" fmla="*/ 2 h 8"/>
                  <a:gd name="T34" fmla="*/ 97 w 105"/>
                  <a:gd name="T35" fmla="*/ 3 h 8"/>
                  <a:gd name="T36" fmla="*/ 91 w 105"/>
                  <a:gd name="T37" fmla="*/ 4 h 8"/>
                  <a:gd name="T38" fmla="*/ 85 w 105"/>
                  <a:gd name="T39" fmla="*/ 5 h 8"/>
                  <a:gd name="T40" fmla="*/ 77 w 105"/>
                  <a:gd name="T41" fmla="*/ 5 h 8"/>
                  <a:gd name="T42" fmla="*/ 68 w 105"/>
                  <a:gd name="T43" fmla="*/ 5 h 8"/>
                  <a:gd name="T44" fmla="*/ 59 w 105"/>
                  <a:gd name="T45" fmla="*/ 6 h 8"/>
                  <a:gd name="T46" fmla="*/ 48 w 105"/>
                  <a:gd name="T47" fmla="*/ 6 h 8"/>
                  <a:gd name="T48" fmla="*/ 37 w 105"/>
                  <a:gd name="T49" fmla="*/ 7 h 8"/>
                  <a:gd name="T50" fmla="*/ 25 w 105"/>
                  <a:gd name="T51" fmla="*/ 7 h 8"/>
                  <a:gd name="T52" fmla="*/ 12 w 105"/>
                  <a:gd name="T53" fmla="*/ 7 h 8"/>
                  <a:gd name="T54" fmla="*/ 0 w 105"/>
                  <a:gd name="T55" fmla="*/ 7 h 8"/>
                  <a:gd name="T56" fmla="*/ 0 w 105"/>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5" h="8">
                    <a:moveTo>
                      <a:pt x="0" y="8"/>
                    </a:moveTo>
                    <a:lnTo>
                      <a:pt x="13" y="8"/>
                    </a:lnTo>
                    <a:lnTo>
                      <a:pt x="25" y="7"/>
                    </a:lnTo>
                    <a:lnTo>
                      <a:pt x="38" y="7"/>
                    </a:lnTo>
                    <a:lnTo>
                      <a:pt x="49" y="7"/>
                    </a:lnTo>
                    <a:lnTo>
                      <a:pt x="60" y="6"/>
                    </a:lnTo>
                    <a:lnTo>
                      <a:pt x="70" y="6"/>
                    </a:lnTo>
                    <a:lnTo>
                      <a:pt x="79" y="5"/>
                    </a:lnTo>
                    <a:lnTo>
                      <a:pt x="87" y="5"/>
                    </a:lnTo>
                    <a:lnTo>
                      <a:pt x="94" y="4"/>
                    </a:lnTo>
                    <a:lnTo>
                      <a:pt x="99" y="3"/>
                    </a:lnTo>
                    <a:lnTo>
                      <a:pt x="103" y="2"/>
                    </a:lnTo>
                    <a:lnTo>
                      <a:pt x="104" y="1"/>
                    </a:lnTo>
                    <a:lnTo>
                      <a:pt x="105" y="0"/>
                    </a:lnTo>
                    <a:lnTo>
                      <a:pt x="103" y="0"/>
                    </a:lnTo>
                    <a:lnTo>
                      <a:pt x="102" y="1"/>
                    </a:lnTo>
                    <a:lnTo>
                      <a:pt x="100" y="2"/>
                    </a:lnTo>
                    <a:lnTo>
                      <a:pt x="97" y="3"/>
                    </a:lnTo>
                    <a:lnTo>
                      <a:pt x="91" y="4"/>
                    </a:lnTo>
                    <a:lnTo>
                      <a:pt x="85" y="5"/>
                    </a:lnTo>
                    <a:lnTo>
                      <a:pt x="77" y="5"/>
                    </a:lnTo>
                    <a:lnTo>
                      <a:pt x="68" y="5"/>
                    </a:lnTo>
                    <a:lnTo>
                      <a:pt x="59" y="6"/>
                    </a:lnTo>
                    <a:lnTo>
                      <a:pt x="48" y="6"/>
                    </a:lnTo>
                    <a:lnTo>
                      <a:pt x="37" y="7"/>
                    </a:lnTo>
                    <a:lnTo>
                      <a:pt x="25" y="7"/>
                    </a:lnTo>
                    <a:lnTo>
                      <a:pt x="12" y="7"/>
                    </a:lnTo>
                    <a:lnTo>
                      <a:pt x="0" y="7"/>
                    </a:lnTo>
                    <a:lnTo>
                      <a:pt x="0" y="8"/>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2" name="Freeform 1378">
                <a:extLst>
                  <a:ext uri="{FF2B5EF4-FFF2-40B4-BE49-F238E27FC236}">
                    <a16:creationId xmlns:a16="http://schemas.microsoft.com/office/drawing/2014/main" id="{F2119C40-77DE-6743-BB82-064259CCB241}"/>
                  </a:ext>
                </a:extLst>
              </p:cNvPr>
              <p:cNvSpPr>
                <a:spLocks/>
              </p:cNvSpPr>
              <p:nvPr/>
            </p:nvSpPr>
            <p:spPr bwMode="auto">
              <a:xfrm>
                <a:off x="1737" y="3630"/>
                <a:ext cx="103" cy="7"/>
              </a:xfrm>
              <a:custGeom>
                <a:avLst/>
                <a:gdLst>
                  <a:gd name="T0" fmla="*/ 0 w 103"/>
                  <a:gd name="T1" fmla="*/ 7 h 7"/>
                  <a:gd name="T2" fmla="*/ 12 w 103"/>
                  <a:gd name="T3" fmla="*/ 7 h 7"/>
                  <a:gd name="T4" fmla="*/ 25 w 103"/>
                  <a:gd name="T5" fmla="*/ 7 h 7"/>
                  <a:gd name="T6" fmla="*/ 37 w 103"/>
                  <a:gd name="T7" fmla="*/ 7 h 7"/>
                  <a:gd name="T8" fmla="*/ 48 w 103"/>
                  <a:gd name="T9" fmla="*/ 6 h 7"/>
                  <a:gd name="T10" fmla="*/ 59 w 103"/>
                  <a:gd name="T11" fmla="*/ 6 h 7"/>
                  <a:gd name="T12" fmla="*/ 68 w 103"/>
                  <a:gd name="T13" fmla="*/ 5 h 7"/>
                  <a:gd name="T14" fmla="*/ 77 w 103"/>
                  <a:gd name="T15" fmla="*/ 5 h 7"/>
                  <a:gd name="T16" fmla="*/ 85 w 103"/>
                  <a:gd name="T17" fmla="*/ 5 h 7"/>
                  <a:gd name="T18" fmla="*/ 91 w 103"/>
                  <a:gd name="T19" fmla="*/ 4 h 7"/>
                  <a:gd name="T20" fmla="*/ 97 w 103"/>
                  <a:gd name="T21" fmla="*/ 3 h 7"/>
                  <a:gd name="T22" fmla="*/ 100 w 103"/>
                  <a:gd name="T23" fmla="*/ 2 h 7"/>
                  <a:gd name="T24" fmla="*/ 102 w 103"/>
                  <a:gd name="T25" fmla="*/ 1 h 7"/>
                  <a:gd name="T26" fmla="*/ 103 w 103"/>
                  <a:gd name="T27" fmla="*/ 0 h 7"/>
                  <a:gd name="T28" fmla="*/ 100 w 103"/>
                  <a:gd name="T29" fmla="*/ 0 h 7"/>
                  <a:gd name="T30" fmla="*/ 99 w 103"/>
                  <a:gd name="T31" fmla="*/ 1 h 7"/>
                  <a:gd name="T32" fmla="*/ 97 w 103"/>
                  <a:gd name="T33" fmla="*/ 2 h 7"/>
                  <a:gd name="T34" fmla="*/ 93 w 103"/>
                  <a:gd name="T35" fmla="*/ 3 h 7"/>
                  <a:gd name="T36" fmla="*/ 87 w 103"/>
                  <a:gd name="T37" fmla="*/ 4 h 7"/>
                  <a:gd name="T38" fmla="*/ 80 w 103"/>
                  <a:gd name="T39" fmla="*/ 5 h 7"/>
                  <a:gd name="T40" fmla="*/ 71 w 103"/>
                  <a:gd name="T41" fmla="*/ 5 h 7"/>
                  <a:gd name="T42" fmla="*/ 61 w 103"/>
                  <a:gd name="T43" fmla="*/ 6 h 7"/>
                  <a:gd name="T44" fmla="*/ 50 w 103"/>
                  <a:gd name="T45" fmla="*/ 6 h 7"/>
                  <a:gd name="T46" fmla="*/ 39 w 103"/>
                  <a:gd name="T47" fmla="*/ 7 h 7"/>
                  <a:gd name="T48" fmla="*/ 26 w 103"/>
                  <a:gd name="T49" fmla="*/ 7 h 7"/>
                  <a:gd name="T50" fmla="*/ 13 w 103"/>
                  <a:gd name="T51" fmla="*/ 7 h 7"/>
                  <a:gd name="T52" fmla="*/ 0 w 103"/>
                  <a:gd name="T53" fmla="*/ 7 h 7"/>
                  <a:gd name="T54" fmla="*/ 0 w 103"/>
                  <a:gd name="T5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7">
                    <a:moveTo>
                      <a:pt x="0" y="7"/>
                    </a:moveTo>
                    <a:lnTo>
                      <a:pt x="12" y="7"/>
                    </a:lnTo>
                    <a:lnTo>
                      <a:pt x="25" y="7"/>
                    </a:lnTo>
                    <a:lnTo>
                      <a:pt x="37" y="7"/>
                    </a:lnTo>
                    <a:lnTo>
                      <a:pt x="48" y="6"/>
                    </a:lnTo>
                    <a:lnTo>
                      <a:pt x="59" y="6"/>
                    </a:lnTo>
                    <a:lnTo>
                      <a:pt x="68" y="5"/>
                    </a:lnTo>
                    <a:lnTo>
                      <a:pt x="77" y="5"/>
                    </a:lnTo>
                    <a:lnTo>
                      <a:pt x="85" y="5"/>
                    </a:lnTo>
                    <a:lnTo>
                      <a:pt x="91" y="4"/>
                    </a:lnTo>
                    <a:lnTo>
                      <a:pt x="97" y="3"/>
                    </a:lnTo>
                    <a:lnTo>
                      <a:pt x="100" y="2"/>
                    </a:lnTo>
                    <a:lnTo>
                      <a:pt x="102" y="1"/>
                    </a:lnTo>
                    <a:lnTo>
                      <a:pt x="103" y="0"/>
                    </a:lnTo>
                    <a:lnTo>
                      <a:pt x="100" y="0"/>
                    </a:lnTo>
                    <a:lnTo>
                      <a:pt x="99" y="1"/>
                    </a:lnTo>
                    <a:lnTo>
                      <a:pt x="97" y="2"/>
                    </a:lnTo>
                    <a:lnTo>
                      <a:pt x="93" y="3"/>
                    </a:lnTo>
                    <a:lnTo>
                      <a:pt x="87" y="4"/>
                    </a:lnTo>
                    <a:lnTo>
                      <a:pt x="80" y="5"/>
                    </a:lnTo>
                    <a:lnTo>
                      <a:pt x="71" y="5"/>
                    </a:lnTo>
                    <a:lnTo>
                      <a:pt x="61" y="6"/>
                    </a:lnTo>
                    <a:lnTo>
                      <a:pt x="50" y="6"/>
                    </a:lnTo>
                    <a:lnTo>
                      <a:pt x="39" y="7"/>
                    </a:lnTo>
                    <a:lnTo>
                      <a:pt x="26" y="7"/>
                    </a:lnTo>
                    <a:lnTo>
                      <a:pt x="13" y="7"/>
                    </a:lnTo>
                    <a:lnTo>
                      <a:pt x="0" y="7"/>
                    </a:lnTo>
                    <a:lnTo>
                      <a:pt x="0" y="7"/>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3" name="Freeform 1379">
                <a:extLst>
                  <a:ext uri="{FF2B5EF4-FFF2-40B4-BE49-F238E27FC236}">
                    <a16:creationId xmlns:a16="http://schemas.microsoft.com/office/drawing/2014/main" id="{920D2EEA-B9BC-1E4A-87A6-5A447C3DC27F}"/>
                  </a:ext>
                </a:extLst>
              </p:cNvPr>
              <p:cNvSpPr>
                <a:spLocks/>
              </p:cNvSpPr>
              <p:nvPr/>
            </p:nvSpPr>
            <p:spPr bwMode="auto">
              <a:xfrm>
                <a:off x="1737" y="3630"/>
                <a:ext cx="100" cy="7"/>
              </a:xfrm>
              <a:custGeom>
                <a:avLst/>
                <a:gdLst>
                  <a:gd name="T0" fmla="*/ 0 w 100"/>
                  <a:gd name="T1" fmla="*/ 7 h 7"/>
                  <a:gd name="T2" fmla="*/ 13 w 100"/>
                  <a:gd name="T3" fmla="*/ 7 h 7"/>
                  <a:gd name="T4" fmla="*/ 26 w 100"/>
                  <a:gd name="T5" fmla="*/ 7 h 7"/>
                  <a:gd name="T6" fmla="*/ 39 w 100"/>
                  <a:gd name="T7" fmla="*/ 7 h 7"/>
                  <a:gd name="T8" fmla="*/ 50 w 100"/>
                  <a:gd name="T9" fmla="*/ 6 h 7"/>
                  <a:gd name="T10" fmla="*/ 61 w 100"/>
                  <a:gd name="T11" fmla="*/ 6 h 7"/>
                  <a:gd name="T12" fmla="*/ 71 w 100"/>
                  <a:gd name="T13" fmla="*/ 5 h 7"/>
                  <a:gd name="T14" fmla="*/ 80 w 100"/>
                  <a:gd name="T15" fmla="*/ 5 h 7"/>
                  <a:gd name="T16" fmla="*/ 87 w 100"/>
                  <a:gd name="T17" fmla="*/ 4 h 7"/>
                  <a:gd name="T18" fmla="*/ 93 w 100"/>
                  <a:gd name="T19" fmla="*/ 3 h 7"/>
                  <a:gd name="T20" fmla="*/ 97 w 100"/>
                  <a:gd name="T21" fmla="*/ 2 h 7"/>
                  <a:gd name="T22" fmla="*/ 99 w 100"/>
                  <a:gd name="T23" fmla="*/ 1 h 7"/>
                  <a:gd name="T24" fmla="*/ 100 w 100"/>
                  <a:gd name="T25" fmla="*/ 0 h 7"/>
                  <a:gd name="T26" fmla="*/ 97 w 100"/>
                  <a:gd name="T27" fmla="*/ 0 h 7"/>
                  <a:gd name="T28" fmla="*/ 97 w 100"/>
                  <a:gd name="T29" fmla="*/ 1 h 7"/>
                  <a:gd name="T30" fmla="*/ 95 w 100"/>
                  <a:gd name="T31" fmla="*/ 2 h 7"/>
                  <a:gd name="T32" fmla="*/ 90 w 100"/>
                  <a:gd name="T33" fmla="*/ 3 h 7"/>
                  <a:gd name="T34" fmla="*/ 84 w 100"/>
                  <a:gd name="T35" fmla="*/ 4 h 7"/>
                  <a:gd name="T36" fmla="*/ 77 w 100"/>
                  <a:gd name="T37" fmla="*/ 5 h 7"/>
                  <a:gd name="T38" fmla="*/ 69 w 100"/>
                  <a:gd name="T39" fmla="*/ 5 h 7"/>
                  <a:gd name="T40" fmla="*/ 60 w 100"/>
                  <a:gd name="T41" fmla="*/ 5 h 7"/>
                  <a:gd name="T42" fmla="*/ 49 w 100"/>
                  <a:gd name="T43" fmla="*/ 6 h 7"/>
                  <a:gd name="T44" fmla="*/ 38 w 100"/>
                  <a:gd name="T45" fmla="*/ 6 h 7"/>
                  <a:gd name="T46" fmla="*/ 25 w 100"/>
                  <a:gd name="T47" fmla="*/ 7 h 7"/>
                  <a:gd name="T48" fmla="*/ 13 w 100"/>
                  <a:gd name="T49" fmla="*/ 7 h 7"/>
                  <a:gd name="T50" fmla="*/ 0 w 100"/>
                  <a:gd name="T51" fmla="*/ 7 h 7"/>
                  <a:gd name="T52" fmla="*/ 0 w 100"/>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7">
                    <a:moveTo>
                      <a:pt x="0" y="7"/>
                    </a:moveTo>
                    <a:lnTo>
                      <a:pt x="13" y="7"/>
                    </a:lnTo>
                    <a:lnTo>
                      <a:pt x="26" y="7"/>
                    </a:lnTo>
                    <a:lnTo>
                      <a:pt x="39" y="7"/>
                    </a:lnTo>
                    <a:lnTo>
                      <a:pt x="50" y="6"/>
                    </a:lnTo>
                    <a:lnTo>
                      <a:pt x="61" y="6"/>
                    </a:lnTo>
                    <a:lnTo>
                      <a:pt x="71" y="5"/>
                    </a:lnTo>
                    <a:lnTo>
                      <a:pt x="80" y="5"/>
                    </a:lnTo>
                    <a:lnTo>
                      <a:pt x="87" y="4"/>
                    </a:lnTo>
                    <a:lnTo>
                      <a:pt x="93" y="3"/>
                    </a:lnTo>
                    <a:lnTo>
                      <a:pt x="97" y="2"/>
                    </a:lnTo>
                    <a:lnTo>
                      <a:pt x="99" y="1"/>
                    </a:lnTo>
                    <a:lnTo>
                      <a:pt x="100" y="0"/>
                    </a:lnTo>
                    <a:lnTo>
                      <a:pt x="97" y="0"/>
                    </a:lnTo>
                    <a:lnTo>
                      <a:pt x="97" y="1"/>
                    </a:lnTo>
                    <a:lnTo>
                      <a:pt x="95" y="2"/>
                    </a:lnTo>
                    <a:lnTo>
                      <a:pt x="90" y="3"/>
                    </a:lnTo>
                    <a:lnTo>
                      <a:pt x="84" y="4"/>
                    </a:lnTo>
                    <a:lnTo>
                      <a:pt x="77" y="5"/>
                    </a:lnTo>
                    <a:lnTo>
                      <a:pt x="69" y="5"/>
                    </a:lnTo>
                    <a:lnTo>
                      <a:pt x="60" y="5"/>
                    </a:lnTo>
                    <a:lnTo>
                      <a:pt x="49" y="6"/>
                    </a:lnTo>
                    <a:lnTo>
                      <a:pt x="38" y="6"/>
                    </a:lnTo>
                    <a:lnTo>
                      <a:pt x="25" y="7"/>
                    </a:lnTo>
                    <a:lnTo>
                      <a:pt x="13" y="7"/>
                    </a:lnTo>
                    <a:lnTo>
                      <a:pt x="0" y="7"/>
                    </a:lnTo>
                    <a:lnTo>
                      <a:pt x="0" y="7"/>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4" name="Freeform 1380">
                <a:extLst>
                  <a:ext uri="{FF2B5EF4-FFF2-40B4-BE49-F238E27FC236}">
                    <a16:creationId xmlns:a16="http://schemas.microsoft.com/office/drawing/2014/main" id="{062F08A3-5A06-4045-B444-EDA9DA5FB527}"/>
                  </a:ext>
                </a:extLst>
              </p:cNvPr>
              <p:cNvSpPr>
                <a:spLocks/>
              </p:cNvSpPr>
              <p:nvPr/>
            </p:nvSpPr>
            <p:spPr bwMode="auto">
              <a:xfrm>
                <a:off x="1737" y="3630"/>
                <a:ext cx="97" cy="7"/>
              </a:xfrm>
              <a:custGeom>
                <a:avLst/>
                <a:gdLst>
                  <a:gd name="T0" fmla="*/ 0 w 97"/>
                  <a:gd name="T1" fmla="*/ 7 h 7"/>
                  <a:gd name="T2" fmla="*/ 13 w 97"/>
                  <a:gd name="T3" fmla="*/ 7 h 7"/>
                  <a:gd name="T4" fmla="*/ 25 w 97"/>
                  <a:gd name="T5" fmla="*/ 7 h 7"/>
                  <a:gd name="T6" fmla="*/ 38 w 97"/>
                  <a:gd name="T7" fmla="*/ 6 h 7"/>
                  <a:gd name="T8" fmla="*/ 49 w 97"/>
                  <a:gd name="T9" fmla="*/ 6 h 7"/>
                  <a:gd name="T10" fmla="*/ 60 w 97"/>
                  <a:gd name="T11" fmla="*/ 5 h 7"/>
                  <a:gd name="T12" fmla="*/ 69 w 97"/>
                  <a:gd name="T13" fmla="*/ 5 h 7"/>
                  <a:gd name="T14" fmla="*/ 77 w 97"/>
                  <a:gd name="T15" fmla="*/ 5 h 7"/>
                  <a:gd name="T16" fmla="*/ 84 w 97"/>
                  <a:gd name="T17" fmla="*/ 4 h 7"/>
                  <a:gd name="T18" fmla="*/ 90 w 97"/>
                  <a:gd name="T19" fmla="*/ 3 h 7"/>
                  <a:gd name="T20" fmla="*/ 95 w 97"/>
                  <a:gd name="T21" fmla="*/ 2 h 7"/>
                  <a:gd name="T22" fmla="*/ 97 w 97"/>
                  <a:gd name="T23" fmla="*/ 1 h 7"/>
                  <a:gd name="T24" fmla="*/ 97 w 97"/>
                  <a:gd name="T25" fmla="*/ 0 h 7"/>
                  <a:gd name="T26" fmla="*/ 95 w 97"/>
                  <a:gd name="T27" fmla="*/ 0 h 7"/>
                  <a:gd name="T28" fmla="*/ 94 w 97"/>
                  <a:gd name="T29" fmla="*/ 1 h 7"/>
                  <a:gd name="T30" fmla="*/ 92 w 97"/>
                  <a:gd name="T31" fmla="*/ 2 h 7"/>
                  <a:gd name="T32" fmla="*/ 88 w 97"/>
                  <a:gd name="T33" fmla="*/ 3 h 7"/>
                  <a:gd name="T34" fmla="*/ 82 w 97"/>
                  <a:gd name="T35" fmla="*/ 4 h 7"/>
                  <a:gd name="T36" fmla="*/ 75 w 97"/>
                  <a:gd name="T37" fmla="*/ 5 h 7"/>
                  <a:gd name="T38" fmla="*/ 68 w 97"/>
                  <a:gd name="T39" fmla="*/ 5 h 7"/>
                  <a:gd name="T40" fmla="*/ 58 w 97"/>
                  <a:gd name="T41" fmla="*/ 5 h 7"/>
                  <a:gd name="T42" fmla="*/ 47 w 97"/>
                  <a:gd name="T43" fmla="*/ 6 h 7"/>
                  <a:gd name="T44" fmla="*/ 36 w 97"/>
                  <a:gd name="T45" fmla="*/ 6 h 7"/>
                  <a:gd name="T46" fmla="*/ 25 w 97"/>
                  <a:gd name="T47" fmla="*/ 7 h 7"/>
                  <a:gd name="T48" fmla="*/ 12 w 97"/>
                  <a:gd name="T49" fmla="*/ 7 h 7"/>
                  <a:gd name="T50" fmla="*/ 0 w 97"/>
                  <a:gd name="T51" fmla="*/ 7 h 7"/>
                  <a:gd name="T52" fmla="*/ 0 w 97"/>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7" h="7">
                    <a:moveTo>
                      <a:pt x="0" y="7"/>
                    </a:moveTo>
                    <a:lnTo>
                      <a:pt x="13" y="7"/>
                    </a:lnTo>
                    <a:lnTo>
                      <a:pt x="25" y="7"/>
                    </a:lnTo>
                    <a:lnTo>
                      <a:pt x="38" y="6"/>
                    </a:lnTo>
                    <a:lnTo>
                      <a:pt x="49" y="6"/>
                    </a:lnTo>
                    <a:lnTo>
                      <a:pt x="60" y="5"/>
                    </a:lnTo>
                    <a:lnTo>
                      <a:pt x="69" y="5"/>
                    </a:lnTo>
                    <a:lnTo>
                      <a:pt x="77" y="5"/>
                    </a:lnTo>
                    <a:lnTo>
                      <a:pt x="84" y="4"/>
                    </a:lnTo>
                    <a:lnTo>
                      <a:pt x="90" y="3"/>
                    </a:lnTo>
                    <a:lnTo>
                      <a:pt x="95" y="2"/>
                    </a:lnTo>
                    <a:lnTo>
                      <a:pt x="97" y="1"/>
                    </a:lnTo>
                    <a:lnTo>
                      <a:pt x="97" y="0"/>
                    </a:lnTo>
                    <a:lnTo>
                      <a:pt x="95" y="0"/>
                    </a:lnTo>
                    <a:lnTo>
                      <a:pt x="94" y="1"/>
                    </a:lnTo>
                    <a:lnTo>
                      <a:pt x="92" y="2"/>
                    </a:lnTo>
                    <a:lnTo>
                      <a:pt x="88" y="3"/>
                    </a:lnTo>
                    <a:lnTo>
                      <a:pt x="82" y="4"/>
                    </a:lnTo>
                    <a:lnTo>
                      <a:pt x="75" y="5"/>
                    </a:lnTo>
                    <a:lnTo>
                      <a:pt x="68" y="5"/>
                    </a:lnTo>
                    <a:lnTo>
                      <a:pt x="58" y="5"/>
                    </a:lnTo>
                    <a:lnTo>
                      <a:pt x="47" y="6"/>
                    </a:lnTo>
                    <a:lnTo>
                      <a:pt x="36" y="6"/>
                    </a:lnTo>
                    <a:lnTo>
                      <a:pt x="25" y="7"/>
                    </a:lnTo>
                    <a:lnTo>
                      <a:pt x="12" y="7"/>
                    </a:lnTo>
                    <a:lnTo>
                      <a:pt x="0" y="7"/>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5" name="Freeform 1381">
                <a:extLst>
                  <a:ext uri="{FF2B5EF4-FFF2-40B4-BE49-F238E27FC236}">
                    <a16:creationId xmlns:a16="http://schemas.microsoft.com/office/drawing/2014/main" id="{61BD9A46-689E-0B4B-A0A5-48FBA336691D}"/>
                  </a:ext>
                </a:extLst>
              </p:cNvPr>
              <p:cNvSpPr>
                <a:spLocks/>
              </p:cNvSpPr>
              <p:nvPr/>
            </p:nvSpPr>
            <p:spPr bwMode="auto">
              <a:xfrm>
                <a:off x="1737" y="3630"/>
                <a:ext cx="95" cy="7"/>
              </a:xfrm>
              <a:custGeom>
                <a:avLst/>
                <a:gdLst>
                  <a:gd name="T0" fmla="*/ 0 w 95"/>
                  <a:gd name="T1" fmla="*/ 7 h 7"/>
                  <a:gd name="T2" fmla="*/ 12 w 95"/>
                  <a:gd name="T3" fmla="*/ 7 h 7"/>
                  <a:gd name="T4" fmla="*/ 25 w 95"/>
                  <a:gd name="T5" fmla="*/ 7 h 7"/>
                  <a:gd name="T6" fmla="*/ 36 w 95"/>
                  <a:gd name="T7" fmla="*/ 6 h 7"/>
                  <a:gd name="T8" fmla="*/ 47 w 95"/>
                  <a:gd name="T9" fmla="*/ 6 h 7"/>
                  <a:gd name="T10" fmla="*/ 58 w 95"/>
                  <a:gd name="T11" fmla="*/ 5 h 7"/>
                  <a:gd name="T12" fmla="*/ 68 w 95"/>
                  <a:gd name="T13" fmla="*/ 5 h 7"/>
                  <a:gd name="T14" fmla="*/ 75 w 95"/>
                  <a:gd name="T15" fmla="*/ 5 h 7"/>
                  <a:gd name="T16" fmla="*/ 82 w 95"/>
                  <a:gd name="T17" fmla="*/ 4 h 7"/>
                  <a:gd name="T18" fmla="*/ 88 w 95"/>
                  <a:gd name="T19" fmla="*/ 3 h 7"/>
                  <a:gd name="T20" fmla="*/ 92 w 95"/>
                  <a:gd name="T21" fmla="*/ 2 h 7"/>
                  <a:gd name="T22" fmla="*/ 94 w 95"/>
                  <a:gd name="T23" fmla="*/ 1 h 7"/>
                  <a:gd name="T24" fmla="*/ 95 w 95"/>
                  <a:gd name="T25" fmla="*/ 0 h 7"/>
                  <a:gd name="T26" fmla="*/ 92 w 95"/>
                  <a:gd name="T27" fmla="*/ 0 h 7"/>
                  <a:gd name="T28" fmla="*/ 91 w 95"/>
                  <a:gd name="T29" fmla="*/ 1 h 7"/>
                  <a:gd name="T30" fmla="*/ 90 w 95"/>
                  <a:gd name="T31" fmla="*/ 2 h 7"/>
                  <a:gd name="T32" fmla="*/ 85 w 95"/>
                  <a:gd name="T33" fmla="*/ 3 h 7"/>
                  <a:gd name="T34" fmla="*/ 80 w 95"/>
                  <a:gd name="T35" fmla="*/ 4 h 7"/>
                  <a:gd name="T36" fmla="*/ 74 w 95"/>
                  <a:gd name="T37" fmla="*/ 5 h 7"/>
                  <a:gd name="T38" fmla="*/ 65 w 95"/>
                  <a:gd name="T39" fmla="*/ 5 h 7"/>
                  <a:gd name="T40" fmla="*/ 56 w 95"/>
                  <a:gd name="T41" fmla="*/ 5 h 7"/>
                  <a:gd name="T42" fmla="*/ 46 w 95"/>
                  <a:gd name="T43" fmla="*/ 6 h 7"/>
                  <a:gd name="T44" fmla="*/ 35 w 95"/>
                  <a:gd name="T45" fmla="*/ 6 h 7"/>
                  <a:gd name="T46" fmla="*/ 24 w 95"/>
                  <a:gd name="T47" fmla="*/ 6 h 7"/>
                  <a:gd name="T48" fmla="*/ 12 w 95"/>
                  <a:gd name="T49" fmla="*/ 7 h 7"/>
                  <a:gd name="T50" fmla="*/ 0 w 95"/>
                  <a:gd name="T51" fmla="*/ 7 h 7"/>
                  <a:gd name="T52" fmla="*/ 0 w 95"/>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7">
                    <a:moveTo>
                      <a:pt x="0" y="7"/>
                    </a:moveTo>
                    <a:lnTo>
                      <a:pt x="12" y="7"/>
                    </a:lnTo>
                    <a:lnTo>
                      <a:pt x="25" y="7"/>
                    </a:lnTo>
                    <a:lnTo>
                      <a:pt x="36" y="6"/>
                    </a:lnTo>
                    <a:lnTo>
                      <a:pt x="47" y="6"/>
                    </a:lnTo>
                    <a:lnTo>
                      <a:pt x="58" y="5"/>
                    </a:lnTo>
                    <a:lnTo>
                      <a:pt x="68" y="5"/>
                    </a:lnTo>
                    <a:lnTo>
                      <a:pt x="75" y="5"/>
                    </a:lnTo>
                    <a:lnTo>
                      <a:pt x="82" y="4"/>
                    </a:lnTo>
                    <a:lnTo>
                      <a:pt x="88" y="3"/>
                    </a:lnTo>
                    <a:lnTo>
                      <a:pt x="92" y="2"/>
                    </a:lnTo>
                    <a:lnTo>
                      <a:pt x="94" y="1"/>
                    </a:lnTo>
                    <a:lnTo>
                      <a:pt x="95" y="0"/>
                    </a:lnTo>
                    <a:lnTo>
                      <a:pt x="92" y="0"/>
                    </a:lnTo>
                    <a:lnTo>
                      <a:pt x="91" y="1"/>
                    </a:lnTo>
                    <a:lnTo>
                      <a:pt x="90" y="2"/>
                    </a:lnTo>
                    <a:lnTo>
                      <a:pt x="85" y="3"/>
                    </a:lnTo>
                    <a:lnTo>
                      <a:pt x="80" y="4"/>
                    </a:lnTo>
                    <a:lnTo>
                      <a:pt x="74" y="5"/>
                    </a:lnTo>
                    <a:lnTo>
                      <a:pt x="65" y="5"/>
                    </a:lnTo>
                    <a:lnTo>
                      <a:pt x="56" y="5"/>
                    </a:lnTo>
                    <a:lnTo>
                      <a:pt x="46" y="6"/>
                    </a:lnTo>
                    <a:lnTo>
                      <a:pt x="35" y="6"/>
                    </a:lnTo>
                    <a:lnTo>
                      <a:pt x="24" y="6"/>
                    </a:lnTo>
                    <a:lnTo>
                      <a:pt x="12" y="7"/>
                    </a:lnTo>
                    <a:lnTo>
                      <a:pt x="0" y="7"/>
                    </a:lnTo>
                    <a:lnTo>
                      <a:pt x="0" y="7"/>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6" name="Freeform 1382">
                <a:extLst>
                  <a:ext uri="{FF2B5EF4-FFF2-40B4-BE49-F238E27FC236}">
                    <a16:creationId xmlns:a16="http://schemas.microsoft.com/office/drawing/2014/main" id="{ADEEB826-2D74-CA4A-BBEF-6A2C43B1F283}"/>
                  </a:ext>
                </a:extLst>
              </p:cNvPr>
              <p:cNvSpPr>
                <a:spLocks/>
              </p:cNvSpPr>
              <p:nvPr/>
            </p:nvSpPr>
            <p:spPr bwMode="auto">
              <a:xfrm>
                <a:off x="1737" y="3630"/>
                <a:ext cx="92" cy="7"/>
              </a:xfrm>
              <a:custGeom>
                <a:avLst/>
                <a:gdLst>
                  <a:gd name="T0" fmla="*/ 0 w 92"/>
                  <a:gd name="T1" fmla="*/ 7 h 7"/>
                  <a:gd name="T2" fmla="*/ 12 w 92"/>
                  <a:gd name="T3" fmla="*/ 7 h 7"/>
                  <a:gd name="T4" fmla="*/ 24 w 92"/>
                  <a:gd name="T5" fmla="*/ 6 h 7"/>
                  <a:gd name="T6" fmla="*/ 35 w 92"/>
                  <a:gd name="T7" fmla="*/ 6 h 7"/>
                  <a:gd name="T8" fmla="*/ 46 w 92"/>
                  <a:gd name="T9" fmla="*/ 6 h 7"/>
                  <a:gd name="T10" fmla="*/ 56 w 92"/>
                  <a:gd name="T11" fmla="*/ 5 h 7"/>
                  <a:gd name="T12" fmla="*/ 65 w 92"/>
                  <a:gd name="T13" fmla="*/ 5 h 7"/>
                  <a:gd name="T14" fmla="*/ 74 w 92"/>
                  <a:gd name="T15" fmla="*/ 5 h 7"/>
                  <a:gd name="T16" fmla="*/ 80 w 92"/>
                  <a:gd name="T17" fmla="*/ 4 h 7"/>
                  <a:gd name="T18" fmla="*/ 85 w 92"/>
                  <a:gd name="T19" fmla="*/ 3 h 7"/>
                  <a:gd name="T20" fmla="*/ 90 w 92"/>
                  <a:gd name="T21" fmla="*/ 2 h 7"/>
                  <a:gd name="T22" fmla="*/ 91 w 92"/>
                  <a:gd name="T23" fmla="*/ 1 h 7"/>
                  <a:gd name="T24" fmla="*/ 92 w 92"/>
                  <a:gd name="T25" fmla="*/ 0 h 7"/>
                  <a:gd name="T26" fmla="*/ 90 w 92"/>
                  <a:gd name="T27" fmla="*/ 0 h 7"/>
                  <a:gd name="T28" fmla="*/ 89 w 92"/>
                  <a:gd name="T29" fmla="*/ 1 h 7"/>
                  <a:gd name="T30" fmla="*/ 87 w 92"/>
                  <a:gd name="T31" fmla="*/ 2 h 7"/>
                  <a:gd name="T32" fmla="*/ 83 w 92"/>
                  <a:gd name="T33" fmla="*/ 3 h 7"/>
                  <a:gd name="T34" fmla="*/ 78 w 92"/>
                  <a:gd name="T35" fmla="*/ 4 h 7"/>
                  <a:gd name="T36" fmla="*/ 71 w 92"/>
                  <a:gd name="T37" fmla="*/ 5 h 7"/>
                  <a:gd name="T38" fmla="*/ 63 w 92"/>
                  <a:gd name="T39" fmla="*/ 5 h 7"/>
                  <a:gd name="T40" fmla="*/ 54 w 92"/>
                  <a:gd name="T41" fmla="*/ 5 h 7"/>
                  <a:gd name="T42" fmla="*/ 45 w 92"/>
                  <a:gd name="T43" fmla="*/ 5 h 7"/>
                  <a:gd name="T44" fmla="*/ 34 w 92"/>
                  <a:gd name="T45" fmla="*/ 6 h 7"/>
                  <a:gd name="T46" fmla="*/ 24 w 92"/>
                  <a:gd name="T47" fmla="*/ 6 h 7"/>
                  <a:gd name="T48" fmla="*/ 11 w 92"/>
                  <a:gd name="T49" fmla="*/ 6 h 7"/>
                  <a:gd name="T50" fmla="*/ 0 w 92"/>
                  <a:gd name="T51" fmla="*/ 6 h 7"/>
                  <a:gd name="T52" fmla="*/ 0 w 92"/>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7">
                    <a:moveTo>
                      <a:pt x="0" y="7"/>
                    </a:moveTo>
                    <a:lnTo>
                      <a:pt x="12" y="7"/>
                    </a:lnTo>
                    <a:lnTo>
                      <a:pt x="24" y="6"/>
                    </a:lnTo>
                    <a:lnTo>
                      <a:pt x="35" y="6"/>
                    </a:lnTo>
                    <a:lnTo>
                      <a:pt x="46" y="6"/>
                    </a:lnTo>
                    <a:lnTo>
                      <a:pt x="56" y="5"/>
                    </a:lnTo>
                    <a:lnTo>
                      <a:pt x="65" y="5"/>
                    </a:lnTo>
                    <a:lnTo>
                      <a:pt x="74" y="5"/>
                    </a:lnTo>
                    <a:lnTo>
                      <a:pt x="80" y="4"/>
                    </a:lnTo>
                    <a:lnTo>
                      <a:pt x="85" y="3"/>
                    </a:lnTo>
                    <a:lnTo>
                      <a:pt x="90" y="2"/>
                    </a:lnTo>
                    <a:lnTo>
                      <a:pt x="91" y="1"/>
                    </a:lnTo>
                    <a:lnTo>
                      <a:pt x="92" y="0"/>
                    </a:lnTo>
                    <a:lnTo>
                      <a:pt x="90" y="0"/>
                    </a:lnTo>
                    <a:lnTo>
                      <a:pt x="89" y="1"/>
                    </a:lnTo>
                    <a:lnTo>
                      <a:pt x="87" y="2"/>
                    </a:lnTo>
                    <a:lnTo>
                      <a:pt x="83" y="3"/>
                    </a:lnTo>
                    <a:lnTo>
                      <a:pt x="78" y="4"/>
                    </a:lnTo>
                    <a:lnTo>
                      <a:pt x="71" y="5"/>
                    </a:lnTo>
                    <a:lnTo>
                      <a:pt x="63" y="5"/>
                    </a:lnTo>
                    <a:lnTo>
                      <a:pt x="54" y="5"/>
                    </a:lnTo>
                    <a:lnTo>
                      <a:pt x="45" y="5"/>
                    </a:lnTo>
                    <a:lnTo>
                      <a:pt x="34" y="6"/>
                    </a:lnTo>
                    <a:lnTo>
                      <a:pt x="24" y="6"/>
                    </a:lnTo>
                    <a:lnTo>
                      <a:pt x="11" y="6"/>
                    </a:lnTo>
                    <a:lnTo>
                      <a:pt x="0" y="6"/>
                    </a:lnTo>
                    <a:lnTo>
                      <a:pt x="0" y="7"/>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7" name="Freeform 1383">
                <a:extLst>
                  <a:ext uri="{FF2B5EF4-FFF2-40B4-BE49-F238E27FC236}">
                    <a16:creationId xmlns:a16="http://schemas.microsoft.com/office/drawing/2014/main" id="{BD659594-BCF7-A240-9EE8-E830336B59FC}"/>
                  </a:ext>
                </a:extLst>
              </p:cNvPr>
              <p:cNvSpPr>
                <a:spLocks/>
              </p:cNvSpPr>
              <p:nvPr/>
            </p:nvSpPr>
            <p:spPr bwMode="auto">
              <a:xfrm>
                <a:off x="1737" y="3630"/>
                <a:ext cx="90" cy="6"/>
              </a:xfrm>
              <a:custGeom>
                <a:avLst/>
                <a:gdLst>
                  <a:gd name="T0" fmla="*/ 0 w 90"/>
                  <a:gd name="T1" fmla="*/ 6 h 6"/>
                  <a:gd name="T2" fmla="*/ 11 w 90"/>
                  <a:gd name="T3" fmla="*/ 6 h 6"/>
                  <a:gd name="T4" fmla="*/ 24 w 90"/>
                  <a:gd name="T5" fmla="*/ 6 h 6"/>
                  <a:gd name="T6" fmla="*/ 34 w 90"/>
                  <a:gd name="T7" fmla="*/ 6 h 6"/>
                  <a:gd name="T8" fmla="*/ 45 w 90"/>
                  <a:gd name="T9" fmla="*/ 5 h 6"/>
                  <a:gd name="T10" fmla="*/ 54 w 90"/>
                  <a:gd name="T11" fmla="*/ 5 h 6"/>
                  <a:gd name="T12" fmla="*/ 63 w 90"/>
                  <a:gd name="T13" fmla="*/ 5 h 6"/>
                  <a:gd name="T14" fmla="*/ 71 w 90"/>
                  <a:gd name="T15" fmla="*/ 5 h 6"/>
                  <a:gd name="T16" fmla="*/ 78 w 90"/>
                  <a:gd name="T17" fmla="*/ 4 h 6"/>
                  <a:gd name="T18" fmla="*/ 83 w 90"/>
                  <a:gd name="T19" fmla="*/ 3 h 6"/>
                  <a:gd name="T20" fmla="*/ 87 w 90"/>
                  <a:gd name="T21" fmla="*/ 2 h 6"/>
                  <a:gd name="T22" fmla="*/ 89 w 90"/>
                  <a:gd name="T23" fmla="*/ 1 h 6"/>
                  <a:gd name="T24" fmla="*/ 90 w 90"/>
                  <a:gd name="T25" fmla="*/ 0 h 6"/>
                  <a:gd name="T26" fmla="*/ 87 w 90"/>
                  <a:gd name="T27" fmla="*/ 0 h 6"/>
                  <a:gd name="T28" fmla="*/ 86 w 90"/>
                  <a:gd name="T29" fmla="*/ 1 h 6"/>
                  <a:gd name="T30" fmla="*/ 84 w 90"/>
                  <a:gd name="T31" fmla="*/ 2 h 6"/>
                  <a:gd name="T32" fmla="*/ 81 w 90"/>
                  <a:gd name="T33" fmla="*/ 3 h 6"/>
                  <a:gd name="T34" fmla="*/ 75 w 90"/>
                  <a:gd name="T35" fmla="*/ 4 h 6"/>
                  <a:gd name="T36" fmla="*/ 69 w 90"/>
                  <a:gd name="T37" fmla="*/ 5 h 6"/>
                  <a:gd name="T38" fmla="*/ 61 w 90"/>
                  <a:gd name="T39" fmla="*/ 5 h 6"/>
                  <a:gd name="T40" fmla="*/ 53 w 90"/>
                  <a:gd name="T41" fmla="*/ 5 h 6"/>
                  <a:gd name="T42" fmla="*/ 44 w 90"/>
                  <a:gd name="T43" fmla="*/ 5 h 6"/>
                  <a:gd name="T44" fmla="*/ 33 w 90"/>
                  <a:gd name="T45" fmla="*/ 6 h 6"/>
                  <a:gd name="T46" fmla="*/ 23 w 90"/>
                  <a:gd name="T47" fmla="*/ 6 h 6"/>
                  <a:gd name="T48" fmla="*/ 11 w 90"/>
                  <a:gd name="T49" fmla="*/ 6 h 6"/>
                  <a:gd name="T50" fmla="*/ 0 w 90"/>
                  <a:gd name="T51" fmla="*/ 6 h 6"/>
                  <a:gd name="T52" fmla="*/ 0 w 90"/>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6">
                    <a:moveTo>
                      <a:pt x="0" y="6"/>
                    </a:moveTo>
                    <a:lnTo>
                      <a:pt x="11" y="6"/>
                    </a:lnTo>
                    <a:lnTo>
                      <a:pt x="24" y="6"/>
                    </a:lnTo>
                    <a:lnTo>
                      <a:pt x="34" y="6"/>
                    </a:lnTo>
                    <a:lnTo>
                      <a:pt x="45" y="5"/>
                    </a:lnTo>
                    <a:lnTo>
                      <a:pt x="54" y="5"/>
                    </a:lnTo>
                    <a:lnTo>
                      <a:pt x="63" y="5"/>
                    </a:lnTo>
                    <a:lnTo>
                      <a:pt x="71" y="5"/>
                    </a:lnTo>
                    <a:lnTo>
                      <a:pt x="78" y="4"/>
                    </a:lnTo>
                    <a:lnTo>
                      <a:pt x="83" y="3"/>
                    </a:lnTo>
                    <a:lnTo>
                      <a:pt x="87" y="2"/>
                    </a:lnTo>
                    <a:lnTo>
                      <a:pt x="89" y="1"/>
                    </a:lnTo>
                    <a:lnTo>
                      <a:pt x="90" y="0"/>
                    </a:lnTo>
                    <a:lnTo>
                      <a:pt x="87" y="0"/>
                    </a:lnTo>
                    <a:lnTo>
                      <a:pt x="86" y="1"/>
                    </a:lnTo>
                    <a:lnTo>
                      <a:pt x="84" y="2"/>
                    </a:lnTo>
                    <a:lnTo>
                      <a:pt x="81" y="3"/>
                    </a:lnTo>
                    <a:lnTo>
                      <a:pt x="75" y="4"/>
                    </a:lnTo>
                    <a:lnTo>
                      <a:pt x="69" y="5"/>
                    </a:lnTo>
                    <a:lnTo>
                      <a:pt x="61" y="5"/>
                    </a:lnTo>
                    <a:lnTo>
                      <a:pt x="53" y="5"/>
                    </a:lnTo>
                    <a:lnTo>
                      <a:pt x="44" y="5"/>
                    </a:lnTo>
                    <a:lnTo>
                      <a:pt x="33" y="6"/>
                    </a:lnTo>
                    <a:lnTo>
                      <a:pt x="23" y="6"/>
                    </a:lnTo>
                    <a:lnTo>
                      <a:pt x="11" y="6"/>
                    </a:lnTo>
                    <a:lnTo>
                      <a:pt x="0" y="6"/>
                    </a:lnTo>
                    <a:lnTo>
                      <a:pt x="0"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8" name="Freeform 1384">
                <a:extLst>
                  <a:ext uri="{FF2B5EF4-FFF2-40B4-BE49-F238E27FC236}">
                    <a16:creationId xmlns:a16="http://schemas.microsoft.com/office/drawing/2014/main" id="{DDA6D179-4C59-FC44-89B1-0DAA5772AB53}"/>
                  </a:ext>
                </a:extLst>
              </p:cNvPr>
              <p:cNvSpPr>
                <a:spLocks/>
              </p:cNvSpPr>
              <p:nvPr/>
            </p:nvSpPr>
            <p:spPr bwMode="auto">
              <a:xfrm>
                <a:off x="1737" y="3630"/>
                <a:ext cx="87" cy="6"/>
              </a:xfrm>
              <a:custGeom>
                <a:avLst/>
                <a:gdLst>
                  <a:gd name="T0" fmla="*/ 0 w 87"/>
                  <a:gd name="T1" fmla="*/ 6 h 6"/>
                  <a:gd name="T2" fmla="*/ 11 w 87"/>
                  <a:gd name="T3" fmla="*/ 6 h 6"/>
                  <a:gd name="T4" fmla="*/ 23 w 87"/>
                  <a:gd name="T5" fmla="*/ 6 h 6"/>
                  <a:gd name="T6" fmla="*/ 33 w 87"/>
                  <a:gd name="T7" fmla="*/ 6 h 6"/>
                  <a:gd name="T8" fmla="*/ 44 w 87"/>
                  <a:gd name="T9" fmla="*/ 5 h 6"/>
                  <a:gd name="T10" fmla="*/ 53 w 87"/>
                  <a:gd name="T11" fmla="*/ 5 h 6"/>
                  <a:gd name="T12" fmla="*/ 61 w 87"/>
                  <a:gd name="T13" fmla="*/ 5 h 6"/>
                  <a:gd name="T14" fmla="*/ 69 w 87"/>
                  <a:gd name="T15" fmla="*/ 5 h 6"/>
                  <a:gd name="T16" fmla="*/ 75 w 87"/>
                  <a:gd name="T17" fmla="*/ 4 h 6"/>
                  <a:gd name="T18" fmla="*/ 81 w 87"/>
                  <a:gd name="T19" fmla="*/ 3 h 6"/>
                  <a:gd name="T20" fmla="*/ 84 w 87"/>
                  <a:gd name="T21" fmla="*/ 2 h 6"/>
                  <a:gd name="T22" fmla="*/ 86 w 87"/>
                  <a:gd name="T23" fmla="*/ 1 h 6"/>
                  <a:gd name="T24" fmla="*/ 87 w 87"/>
                  <a:gd name="T25" fmla="*/ 0 h 6"/>
                  <a:gd name="T26" fmla="*/ 84 w 87"/>
                  <a:gd name="T27" fmla="*/ 0 h 6"/>
                  <a:gd name="T28" fmla="*/ 83 w 87"/>
                  <a:gd name="T29" fmla="*/ 1 h 6"/>
                  <a:gd name="T30" fmla="*/ 81 w 87"/>
                  <a:gd name="T31" fmla="*/ 2 h 6"/>
                  <a:gd name="T32" fmla="*/ 77 w 87"/>
                  <a:gd name="T33" fmla="*/ 3 h 6"/>
                  <a:gd name="T34" fmla="*/ 71 w 87"/>
                  <a:gd name="T35" fmla="*/ 4 h 6"/>
                  <a:gd name="T36" fmla="*/ 64 w 87"/>
                  <a:gd name="T37" fmla="*/ 5 h 6"/>
                  <a:gd name="T38" fmla="*/ 55 w 87"/>
                  <a:gd name="T39" fmla="*/ 5 h 6"/>
                  <a:gd name="T40" fmla="*/ 46 w 87"/>
                  <a:gd name="T41" fmla="*/ 5 h 6"/>
                  <a:gd name="T42" fmla="*/ 35 w 87"/>
                  <a:gd name="T43" fmla="*/ 5 h 6"/>
                  <a:gd name="T44" fmla="*/ 24 w 87"/>
                  <a:gd name="T45" fmla="*/ 6 h 6"/>
                  <a:gd name="T46" fmla="*/ 12 w 87"/>
                  <a:gd name="T47" fmla="*/ 6 h 6"/>
                  <a:gd name="T48" fmla="*/ 0 w 87"/>
                  <a:gd name="T49" fmla="*/ 6 h 6"/>
                  <a:gd name="T50" fmla="*/ 0 w 87"/>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6">
                    <a:moveTo>
                      <a:pt x="0" y="6"/>
                    </a:moveTo>
                    <a:lnTo>
                      <a:pt x="11" y="6"/>
                    </a:lnTo>
                    <a:lnTo>
                      <a:pt x="23" y="6"/>
                    </a:lnTo>
                    <a:lnTo>
                      <a:pt x="33" y="6"/>
                    </a:lnTo>
                    <a:lnTo>
                      <a:pt x="44" y="5"/>
                    </a:lnTo>
                    <a:lnTo>
                      <a:pt x="53" y="5"/>
                    </a:lnTo>
                    <a:lnTo>
                      <a:pt x="61" y="5"/>
                    </a:lnTo>
                    <a:lnTo>
                      <a:pt x="69" y="5"/>
                    </a:lnTo>
                    <a:lnTo>
                      <a:pt x="75" y="4"/>
                    </a:lnTo>
                    <a:lnTo>
                      <a:pt x="81" y="3"/>
                    </a:lnTo>
                    <a:lnTo>
                      <a:pt x="84" y="2"/>
                    </a:lnTo>
                    <a:lnTo>
                      <a:pt x="86" y="1"/>
                    </a:lnTo>
                    <a:lnTo>
                      <a:pt x="87" y="0"/>
                    </a:lnTo>
                    <a:lnTo>
                      <a:pt x="84" y="0"/>
                    </a:lnTo>
                    <a:lnTo>
                      <a:pt x="83" y="1"/>
                    </a:lnTo>
                    <a:lnTo>
                      <a:pt x="81" y="2"/>
                    </a:lnTo>
                    <a:lnTo>
                      <a:pt x="77" y="3"/>
                    </a:lnTo>
                    <a:lnTo>
                      <a:pt x="71" y="4"/>
                    </a:lnTo>
                    <a:lnTo>
                      <a:pt x="64" y="5"/>
                    </a:lnTo>
                    <a:lnTo>
                      <a:pt x="55" y="5"/>
                    </a:lnTo>
                    <a:lnTo>
                      <a:pt x="46" y="5"/>
                    </a:lnTo>
                    <a:lnTo>
                      <a:pt x="35" y="5"/>
                    </a:lnTo>
                    <a:lnTo>
                      <a:pt x="24" y="6"/>
                    </a:lnTo>
                    <a:lnTo>
                      <a:pt x="12" y="6"/>
                    </a:lnTo>
                    <a:lnTo>
                      <a:pt x="0" y="6"/>
                    </a:lnTo>
                    <a:lnTo>
                      <a:pt x="0" y="6"/>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9" name="Freeform 1385">
                <a:extLst>
                  <a:ext uri="{FF2B5EF4-FFF2-40B4-BE49-F238E27FC236}">
                    <a16:creationId xmlns:a16="http://schemas.microsoft.com/office/drawing/2014/main" id="{80BD9E0A-1CB1-B148-9986-F87653177DB5}"/>
                  </a:ext>
                </a:extLst>
              </p:cNvPr>
              <p:cNvSpPr>
                <a:spLocks/>
              </p:cNvSpPr>
              <p:nvPr/>
            </p:nvSpPr>
            <p:spPr bwMode="auto">
              <a:xfrm>
                <a:off x="1737" y="3630"/>
                <a:ext cx="84" cy="6"/>
              </a:xfrm>
              <a:custGeom>
                <a:avLst/>
                <a:gdLst>
                  <a:gd name="T0" fmla="*/ 0 w 84"/>
                  <a:gd name="T1" fmla="*/ 6 h 6"/>
                  <a:gd name="T2" fmla="*/ 12 w 84"/>
                  <a:gd name="T3" fmla="*/ 6 h 6"/>
                  <a:gd name="T4" fmla="*/ 24 w 84"/>
                  <a:gd name="T5" fmla="*/ 6 h 6"/>
                  <a:gd name="T6" fmla="*/ 35 w 84"/>
                  <a:gd name="T7" fmla="*/ 5 h 6"/>
                  <a:gd name="T8" fmla="*/ 46 w 84"/>
                  <a:gd name="T9" fmla="*/ 5 h 6"/>
                  <a:gd name="T10" fmla="*/ 55 w 84"/>
                  <a:gd name="T11" fmla="*/ 5 h 6"/>
                  <a:gd name="T12" fmla="*/ 64 w 84"/>
                  <a:gd name="T13" fmla="*/ 5 h 6"/>
                  <a:gd name="T14" fmla="*/ 71 w 84"/>
                  <a:gd name="T15" fmla="*/ 4 h 6"/>
                  <a:gd name="T16" fmla="*/ 77 w 84"/>
                  <a:gd name="T17" fmla="*/ 3 h 6"/>
                  <a:gd name="T18" fmla="*/ 81 w 84"/>
                  <a:gd name="T19" fmla="*/ 2 h 6"/>
                  <a:gd name="T20" fmla="*/ 83 w 84"/>
                  <a:gd name="T21" fmla="*/ 1 h 6"/>
                  <a:gd name="T22" fmla="*/ 84 w 84"/>
                  <a:gd name="T23" fmla="*/ 0 h 6"/>
                  <a:gd name="T24" fmla="*/ 82 w 84"/>
                  <a:gd name="T25" fmla="*/ 0 h 6"/>
                  <a:gd name="T26" fmla="*/ 81 w 84"/>
                  <a:gd name="T27" fmla="*/ 1 h 6"/>
                  <a:gd name="T28" fmla="*/ 79 w 84"/>
                  <a:gd name="T29" fmla="*/ 2 h 6"/>
                  <a:gd name="T30" fmla="*/ 75 w 84"/>
                  <a:gd name="T31" fmla="*/ 3 h 6"/>
                  <a:gd name="T32" fmla="*/ 68 w 84"/>
                  <a:gd name="T33" fmla="*/ 4 h 6"/>
                  <a:gd name="T34" fmla="*/ 62 w 84"/>
                  <a:gd name="T35" fmla="*/ 5 h 6"/>
                  <a:gd name="T36" fmla="*/ 54 w 84"/>
                  <a:gd name="T37" fmla="*/ 5 h 6"/>
                  <a:gd name="T38" fmla="*/ 44 w 84"/>
                  <a:gd name="T39" fmla="*/ 5 h 6"/>
                  <a:gd name="T40" fmla="*/ 34 w 84"/>
                  <a:gd name="T41" fmla="*/ 5 h 6"/>
                  <a:gd name="T42" fmla="*/ 23 w 84"/>
                  <a:gd name="T43" fmla="*/ 6 h 6"/>
                  <a:gd name="T44" fmla="*/ 11 w 84"/>
                  <a:gd name="T45" fmla="*/ 6 h 6"/>
                  <a:gd name="T46" fmla="*/ 0 w 84"/>
                  <a:gd name="T47" fmla="*/ 6 h 6"/>
                  <a:gd name="T48" fmla="*/ 0 w 84"/>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6">
                    <a:moveTo>
                      <a:pt x="0" y="6"/>
                    </a:moveTo>
                    <a:lnTo>
                      <a:pt x="12" y="6"/>
                    </a:lnTo>
                    <a:lnTo>
                      <a:pt x="24" y="6"/>
                    </a:lnTo>
                    <a:lnTo>
                      <a:pt x="35" y="5"/>
                    </a:lnTo>
                    <a:lnTo>
                      <a:pt x="46" y="5"/>
                    </a:lnTo>
                    <a:lnTo>
                      <a:pt x="55" y="5"/>
                    </a:lnTo>
                    <a:lnTo>
                      <a:pt x="64" y="5"/>
                    </a:lnTo>
                    <a:lnTo>
                      <a:pt x="71" y="4"/>
                    </a:lnTo>
                    <a:lnTo>
                      <a:pt x="77" y="3"/>
                    </a:lnTo>
                    <a:lnTo>
                      <a:pt x="81" y="2"/>
                    </a:lnTo>
                    <a:lnTo>
                      <a:pt x="83" y="1"/>
                    </a:lnTo>
                    <a:lnTo>
                      <a:pt x="84" y="0"/>
                    </a:lnTo>
                    <a:lnTo>
                      <a:pt x="82" y="0"/>
                    </a:lnTo>
                    <a:lnTo>
                      <a:pt x="81" y="1"/>
                    </a:lnTo>
                    <a:lnTo>
                      <a:pt x="79" y="2"/>
                    </a:lnTo>
                    <a:lnTo>
                      <a:pt x="75" y="3"/>
                    </a:lnTo>
                    <a:lnTo>
                      <a:pt x="68" y="4"/>
                    </a:lnTo>
                    <a:lnTo>
                      <a:pt x="62" y="5"/>
                    </a:lnTo>
                    <a:lnTo>
                      <a:pt x="54" y="5"/>
                    </a:lnTo>
                    <a:lnTo>
                      <a:pt x="44" y="5"/>
                    </a:lnTo>
                    <a:lnTo>
                      <a:pt x="34" y="5"/>
                    </a:lnTo>
                    <a:lnTo>
                      <a:pt x="23" y="6"/>
                    </a:lnTo>
                    <a:lnTo>
                      <a:pt x="11" y="6"/>
                    </a:lnTo>
                    <a:lnTo>
                      <a:pt x="0" y="6"/>
                    </a:lnTo>
                    <a:lnTo>
                      <a:pt x="0" y="6"/>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0" name="Freeform 1386">
                <a:extLst>
                  <a:ext uri="{FF2B5EF4-FFF2-40B4-BE49-F238E27FC236}">
                    <a16:creationId xmlns:a16="http://schemas.microsoft.com/office/drawing/2014/main" id="{2DEBE650-C8BF-324D-8F02-50A3B874D041}"/>
                  </a:ext>
                </a:extLst>
              </p:cNvPr>
              <p:cNvSpPr>
                <a:spLocks/>
              </p:cNvSpPr>
              <p:nvPr/>
            </p:nvSpPr>
            <p:spPr bwMode="auto">
              <a:xfrm>
                <a:off x="1737" y="3630"/>
                <a:ext cx="82" cy="6"/>
              </a:xfrm>
              <a:custGeom>
                <a:avLst/>
                <a:gdLst>
                  <a:gd name="T0" fmla="*/ 0 w 82"/>
                  <a:gd name="T1" fmla="*/ 6 h 6"/>
                  <a:gd name="T2" fmla="*/ 11 w 82"/>
                  <a:gd name="T3" fmla="*/ 6 h 6"/>
                  <a:gd name="T4" fmla="*/ 23 w 82"/>
                  <a:gd name="T5" fmla="*/ 6 h 6"/>
                  <a:gd name="T6" fmla="*/ 34 w 82"/>
                  <a:gd name="T7" fmla="*/ 5 h 6"/>
                  <a:gd name="T8" fmla="*/ 44 w 82"/>
                  <a:gd name="T9" fmla="*/ 5 h 6"/>
                  <a:gd name="T10" fmla="*/ 54 w 82"/>
                  <a:gd name="T11" fmla="*/ 5 h 6"/>
                  <a:gd name="T12" fmla="*/ 62 w 82"/>
                  <a:gd name="T13" fmla="*/ 5 h 6"/>
                  <a:gd name="T14" fmla="*/ 68 w 82"/>
                  <a:gd name="T15" fmla="*/ 4 h 6"/>
                  <a:gd name="T16" fmla="*/ 75 w 82"/>
                  <a:gd name="T17" fmla="*/ 3 h 6"/>
                  <a:gd name="T18" fmla="*/ 79 w 82"/>
                  <a:gd name="T19" fmla="*/ 2 h 6"/>
                  <a:gd name="T20" fmla="*/ 81 w 82"/>
                  <a:gd name="T21" fmla="*/ 1 h 6"/>
                  <a:gd name="T22" fmla="*/ 82 w 82"/>
                  <a:gd name="T23" fmla="*/ 0 h 6"/>
                  <a:gd name="T24" fmla="*/ 79 w 82"/>
                  <a:gd name="T25" fmla="*/ 0 h 6"/>
                  <a:gd name="T26" fmla="*/ 78 w 82"/>
                  <a:gd name="T27" fmla="*/ 1 h 6"/>
                  <a:gd name="T28" fmla="*/ 76 w 82"/>
                  <a:gd name="T29" fmla="*/ 2 h 6"/>
                  <a:gd name="T30" fmla="*/ 72 w 82"/>
                  <a:gd name="T31" fmla="*/ 3 h 6"/>
                  <a:gd name="T32" fmla="*/ 67 w 82"/>
                  <a:gd name="T33" fmla="*/ 4 h 6"/>
                  <a:gd name="T34" fmla="*/ 60 w 82"/>
                  <a:gd name="T35" fmla="*/ 4 h 6"/>
                  <a:gd name="T36" fmla="*/ 52 w 82"/>
                  <a:gd name="T37" fmla="*/ 5 h 6"/>
                  <a:gd name="T38" fmla="*/ 43 w 82"/>
                  <a:gd name="T39" fmla="*/ 5 h 6"/>
                  <a:gd name="T40" fmla="*/ 33 w 82"/>
                  <a:gd name="T41" fmla="*/ 5 h 6"/>
                  <a:gd name="T42" fmla="*/ 22 w 82"/>
                  <a:gd name="T43" fmla="*/ 5 h 6"/>
                  <a:gd name="T44" fmla="*/ 11 w 82"/>
                  <a:gd name="T45" fmla="*/ 5 h 6"/>
                  <a:gd name="T46" fmla="*/ 0 w 82"/>
                  <a:gd name="T47" fmla="*/ 6 h 6"/>
                  <a:gd name="T48" fmla="*/ 0 w 82"/>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6">
                    <a:moveTo>
                      <a:pt x="0" y="6"/>
                    </a:moveTo>
                    <a:lnTo>
                      <a:pt x="11" y="6"/>
                    </a:lnTo>
                    <a:lnTo>
                      <a:pt x="23" y="6"/>
                    </a:lnTo>
                    <a:lnTo>
                      <a:pt x="34" y="5"/>
                    </a:lnTo>
                    <a:lnTo>
                      <a:pt x="44" y="5"/>
                    </a:lnTo>
                    <a:lnTo>
                      <a:pt x="54" y="5"/>
                    </a:lnTo>
                    <a:lnTo>
                      <a:pt x="62" y="5"/>
                    </a:lnTo>
                    <a:lnTo>
                      <a:pt x="68" y="4"/>
                    </a:lnTo>
                    <a:lnTo>
                      <a:pt x="75" y="3"/>
                    </a:lnTo>
                    <a:lnTo>
                      <a:pt x="79" y="2"/>
                    </a:lnTo>
                    <a:lnTo>
                      <a:pt x="81" y="1"/>
                    </a:lnTo>
                    <a:lnTo>
                      <a:pt x="82" y="0"/>
                    </a:lnTo>
                    <a:lnTo>
                      <a:pt x="79" y="0"/>
                    </a:lnTo>
                    <a:lnTo>
                      <a:pt x="78" y="1"/>
                    </a:lnTo>
                    <a:lnTo>
                      <a:pt x="76" y="2"/>
                    </a:lnTo>
                    <a:lnTo>
                      <a:pt x="72" y="3"/>
                    </a:lnTo>
                    <a:lnTo>
                      <a:pt x="67" y="4"/>
                    </a:lnTo>
                    <a:lnTo>
                      <a:pt x="60" y="4"/>
                    </a:lnTo>
                    <a:lnTo>
                      <a:pt x="52" y="5"/>
                    </a:lnTo>
                    <a:lnTo>
                      <a:pt x="43" y="5"/>
                    </a:lnTo>
                    <a:lnTo>
                      <a:pt x="33" y="5"/>
                    </a:lnTo>
                    <a:lnTo>
                      <a:pt x="22" y="5"/>
                    </a:lnTo>
                    <a:lnTo>
                      <a:pt x="11" y="5"/>
                    </a:lnTo>
                    <a:lnTo>
                      <a:pt x="0" y="6"/>
                    </a:lnTo>
                    <a:lnTo>
                      <a:pt x="0" y="6"/>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1" name="Freeform 1387">
                <a:extLst>
                  <a:ext uri="{FF2B5EF4-FFF2-40B4-BE49-F238E27FC236}">
                    <a16:creationId xmlns:a16="http://schemas.microsoft.com/office/drawing/2014/main" id="{F21C4FBC-5B0B-CB41-AB6A-E1CE92240835}"/>
                  </a:ext>
                </a:extLst>
              </p:cNvPr>
              <p:cNvSpPr>
                <a:spLocks/>
              </p:cNvSpPr>
              <p:nvPr/>
            </p:nvSpPr>
            <p:spPr bwMode="auto">
              <a:xfrm>
                <a:off x="1737" y="3630"/>
                <a:ext cx="79" cy="6"/>
              </a:xfrm>
              <a:custGeom>
                <a:avLst/>
                <a:gdLst>
                  <a:gd name="T0" fmla="*/ 0 w 79"/>
                  <a:gd name="T1" fmla="*/ 6 h 6"/>
                  <a:gd name="T2" fmla="*/ 11 w 79"/>
                  <a:gd name="T3" fmla="*/ 5 h 6"/>
                  <a:gd name="T4" fmla="*/ 22 w 79"/>
                  <a:gd name="T5" fmla="*/ 5 h 6"/>
                  <a:gd name="T6" fmla="*/ 33 w 79"/>
                  <a:gd name="T7" fmla="*/ 5 h 6"/>
                  <a:gd name="T8" fmla="*/ 43 w 79"/>
                  <a:gd name="T9" fmla="*/ 5 h 6"/>
                  <a:gd name="T10" fmla="*/ 52 w 79"/>
                  <a:gd name="T11" fmla="*/ 5 h 6"/>
                  <a:gd name="T12" fmla="*/ 60 w 79"/>
                  <a:gd name="T13" fmla="*/ 4 h 6"/>
                  <a:gd name="T14" fmla="*/ 67 w 79"/>
                  <a:gd name="T15" fmla="*/ 4 h 6"/>
                  <a:gd name="T16" fmla="*/ 72 w 79"/>
                  <a:gd name="T17" fmla="*/ 3 h 6"/>
                  <a:gd name="T18" fmla="*/ 76 w 79"/>
                  <a:gd name="T19" fmla="*/ 2 h 6"/>
                  <a:gd name="T20" fmla="*/ 78 w 79"/>
                  <a:gd name="T21" fmla="*/ 1 h 6"/>
                  <a:gd name="T22" fmla="*/ 79 w 79"/>
                  <a:gd name="T23" fmla="*/ 0 h 6"/>
                  <a:gd name="T24" fmla="*/ 76 w 79"/>
                  <a:gd name="T25" fmla="*/ 0 h 6"/>
                  <a:gd name="T26" fmla="*/ 75 w 79"/>
                  <a:gd name="T27" fmla="*/ 1 h 6"/>
                  <a:gd name="T28" fmla="*/ 74 w 79"/>
                  <a:gd name="T29" fmla="*/ 2 h 6"/>
                  <a:gd name="T30" fmla="*/ 69 w 79"/>
                  <a:gd name="T31" fmla="*/ 3 h 6"/>
                  <a:gd name="T32" fmla="*/ 64 w 79"/>
                  <a:gd name="T33" fmla="*/ 4 h 6"/>
                  <a:gd name="T34" fmla="*/ 58 w 79"/>
                  <a:gd name="T35" fmla="*/ 4 h 6"/>
                  <a:gd name="T36" fmla="*/ 50 w 79"/>
                  <a:gd name="T37" fmla="*/ 5 h 6"/>
                  <a:gd name="T38" fmla="*/ 41 w 79"/>
                  <a:gd name="T39" fmla="*/ 5 h 6"/>
                  <a:gd name="T40" fmla="*/ 32 w 79"/>
                  <a:gd name="T41" fmla="*/ 5 h 6"/>
                  <a:gd name="T42" fmla="*/ 22 w 79"/>
                  <a:gd name="T43" fmla="*/ 5 h 6"/>
                  <a:gd name="T44" fmla="*/ 10 w 79"/>
                  <a:gd name="T45" fmla="*/ 5 h 6"/>
                  <a:gd name="T46" fmla="*/ 0 w 79"/>
                  <a:gd name="T47" fmla="*/ 5 h 6"/>
                  <a:gd name="T48" fmla="*/ 0 w 79"/>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
                    <a:moveTo>
                      <a:pt x="0" y="6"/>
                    </a:moveTo>
                    <a:lnTo>
                      <a:pt x="11" y="5"/>
                    </a:lnTo>
                    <a:lnTo>
                      <a:pt x="22" y="5"/>
                    </a:lnTo>
                    <a:lnTo>
                      <a:pt x="33" y="5"/>
                    </a:lnTo>
                    <a:lnTo>
                      <a:pt x="43" y="5"/>
                    </a:lnTo>
                    <a:lnTo>
                      <a:pt x="52" y="5"/>
                    </a:lnTo>
                    <a:lnTo>
                      <a:pt x="60" y="4"/>
                    </a:lnTo>
                    <a:lnTo>
                      <a:pt x="67" y="4"/>
                    </a:lnTo>
                    <a:lnTo>
                      <a:pt x="72" y="3"/>
                    </a:lnTo>
                    <a:lnTo>
                      <a:pt x="76" y="2"/>
                    </a:lnTo>
                    <a:lnTo>
                      <a:pt x="78" y="1"/>
                    </a:lnTo>
                    <a:lnTo>
                      <a:pt x="79" y="0"/>
                    </a:lnTo>
                    <a:lnTo>
                      <a:pt x="76" y="0"/>
                    </a:lnTo>
                    <a:lnTo>
                      <a:pt x="75" y="1"/>
                    </a:lnTo>
                    <a:lnTo>
                      <a:pt x="74" y="2"/>
                    </a:lnTo>
                    <a:lnTo>
                      <a:pt x="69" y="3"/>
                    </a:lnTo>
                    <a:lnTo>
                      <a:pt x="64" y="4"/>
                    </a:lnTo>
                    <a:lnTo>
                      <a:pt x="58" y="4"/>
                    </a:lnTo>
                    <a:lnTo>
                      <a:pt x="50" y="5"/>
                    </a:lnTo>
                    <a:lnTo>
                      <a:pt x="41" y="5"/>
                    </a:lnTo>
                    <a:lnTo>
                      <a:pt x="32" y="5"/>
                    </a:lnTo>
                    <a:lnTo>
                      <a:pt x="22" y="5"/>
                    </a:lnTo>
                    <a:lnTo>
                      <a:pt x="10" y="5"/>
                    </a:lnTo>
                    <a:lnTo>
                      <a:pt x="0" y="5"/>
                    </a:lnTo>
                    <a:lnTo>
                      <a:pt x="0" y="6"/>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2" name="Freeform 1388">
                <a:extLst>
                  <a:ext uri="{FF2B5EF4-FFF2-40B4-BE49-F238E27FC236}">
                    <a16:creationId xmlns:a16="http://schemas.microsoft.com/office/drawing/2014/main" id="{A36CC914-63FC-4E41-8F2D-7CFF53FE5790}"/>
                  </a:ext>
                </a:extLst>
              </p:cNvPr>
              <p:cNvSpPr>
                <a:spLocks/>
              </p:cNvSpPr>
              <p:nvPr/>
            </p:nvSpPr>
            <p:spPr bwMode="auto">
              <a:xfrm>
                <a:off x="1737" y="3630"/>
                <a:ext cx="76" cy="5"/>
              </a:xfrm>
              <a:custGeom>
                <a:avLst/>
                <a:gdLst>
                  <a:gd name="T0" fmla="*/ 0 w 76"/>
                  <a:gd name="T1" fmla="*/ 5 h 5"/>
                  <a:gd name="T2" fmla="*/ 10 w 76"/>
                  <a:gd name="T3" fmla="*/ 5 h 5"/>
                  <a:gd name="T4" fmla="*/ 22 w 76"/>
                  <a:gd name="T5" fmla="*/ 5 h 5"/>
                  <a:gd name="T6" fmla="*/ 32 w 76"/>
                  <a:gd name="T7" fmla="*/ 5 h 5"/>
                  <a:gd name="T8" fmla="*/ 41 w 76"/>
                  <a:gd name="T9" fmla="*/ 5 h 5"/>
                  <a:gd name="T10" fmla="*/ 50 w 76"/>
                  <a:gd name="T11" fmla="*/ 5 h 5"/>
                  <a:gd name="T12" fmla="*/ 58 w 76"/>
                  <a:gd name="T13" fmla="*/ 4 h 5"/>
                  <a:gd name="T14" fmla="*/ 64 w 76"/>
                  <a:gd name="T15" fmla="*/ 4 h 5"/>
                  <a:gd name="T16" fmla="*/ 69 w 76"/>
                  <a:gd name="T17" fmla="*/ 3 h 5"/>
                  <a:gd name="T18" fmla="*/ 74 w 76"/>
                  <a:gd name="T19" fmla="*/ 2 h 5"/>
                  <a:gd name="T20" fmla="*/ 75 w 76"/>
                  <a:gd name="T21" fmla="*/ 1 h 5"/>
                  <a:gd name="T22" fmla="*/ 76 w 76"/>
                  <a:gd name="T23" fmla="*/ 0 h 5"/>
                  <a:gd name="T24" fmla="*/ 74 w 76"/>
                  <a:gd name="T25" fmla="*/ 0 h 5"/>
                  <a:gd name="T26" fmla="*/ 73 w 76"/>
                  <a:gd name="T27" fmla="*/ 1 h 5"/>
                  <a:gd name="T28" fmla="*/ 71 w 76"/>
                  <a:gd name="T29" fmla="*/ 2 h 5"/>
                  <a:gd name="T30" fmla="*/ 68 w 76"/>
                  <a:gd name="T31" fmla="*/ 3 h 5"/>
                  <a:gd name="T32" fmla="*/ 62 w 76"/>
                  <a:gd name="T33" fmla="*/ 3 h 5"/>
                  <a:gd name="T34" fmla="*/ 56 w 76"/>
                  <a:gd name="T35" fmla="*/ 4 h 5"/>
                  <a:gd name="T36" fmla="*/ 48 w 76"/>
                  <a:gd name="T37" fmla="*/ 5 h 5"/>
                  <a:gd name="T38" fmla="*/ 40 w 76"/>
                  <a:gd name="T39" fmla="*/ 5 h 5"/>
                  <a:gd name="T40" fmla="*/ 31 w 76"/>
                  <a:gd name="T41" fmla="*/ 5 h 5"/>
                  <a:gd name="T42" fmla="*/ 21 w 76"/>
                  <a:gd name="T43" fmla="*/ 5 h 5"/>
                  <a:gd name="T44" fmla="*/ 10 w 76"/>
                  <a:gd name="T45" fmla="*/ 5 h 5"/>
                  <a:gd name="T46" fmla="*/ 0 w 76"/>
                  <a:gd name="T47" fmla="*/ 5 h 5"/>
                  <a:gd name="T48" fmla="*/ 0 w 76"/>
                  <a:gd name="T4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5">
                    <a:moveTo>
                      <a:pt x="0" y="5"/>
                    </a:moveTo>
                    <a:lnTo>
                      <a:pt x="10" y="5"/>
                    </a:lnTo>
                    <a:lnTo>
                      <a:pt x="22" y="5"/>
                    </a:lnTo>
                    <a:lnTo>
                      <a:pt x="32" y="5"/>
                    </a:lnTo>
                    <a:lnTo>
                      <a:pt x="41" y="5"/>
                    </a:lnTo>
                    <a:lnTo>
                      <a:pt x="50" y="5"/>
                    </a:lnTo>
                    <a:lnTo>
                      <a:pt x="58" y="4"/>
                    </a:lnTo>
                    <a:lnTo>
                      <a:pt x="64" y="4"/>
                    </a:lnTo>
                    <a:lnTo>
                      <a:pt x="69" y="3"/>
                    </a:lnTo>
                    <a:lnTo>
                      <a:pt x="74" y="2"/>
                    </a:lnTo>
                    <a:lnTo>
                      <a:pt x="75" y="1"/>
                    </a:lnTo>
                    <a:lnTo>
                      <a:pt x="76" y="0"/>
                    </a:lnTo>
                    <a:lnTo>
                      <a:pt x="74" y="0"/>
                    </a:lnTo>
                    <a:lnTo>
                      <a:pt x="73" y="1"/>
                    </a:lnTo>
                    <a:lnTo>
                      <a:pt x="71" y="2"/>
                    </a:lnTo>
                    <a:lnTo>
                      <a:pt x="68" y="3"/>
                    </a:lnTo>
                    <a:lnTo>
                      <a:pt x="62" y="3"/>
                    </a:lnTo>
                    <a:lnTo>
                      <a:pt x="56" y="4"/>
                    </a:lnTo>
                    <a:lnTo>
                      <a:pt x="48" y="5"/>
                    </a:lnTo>
                    <a:lnTo>
                      <a:pt x="40" y="5"/>
                    </a:lnTo>
                    <a:lnTo>
                      <a:pt x="31" y="5"/>
                    </a:lnTo>
                    <a:lnTo>
                      <a:pt x="21" y="5"/>
                    </a:lnTo>
                    <a:lnTo>
                      <a:pt x="10" y="5"/>
                    </a:lnTo>
                    <a:lnTo>
                      <a:pt x="0" y="5"/>
                    </a:lnTo>
                    <a:lnTo>
                      <a:pt x="0" y="5"/>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3" name="Freeform 1389">
                <a:extLst>
                  <a:ext uri="{FF2B5EF4-FFF2-40B4-BE49-F238E27FC236}">
                    <a16:creationId xmlns:a16="http://schemas.microsoft.com/office/drawing/2014/main" id="{97CA7A91-E476-C841-8513-72AD9CFA2B5A}"/>
                  </a:ext>
                </a:extLst>
              </p:cNvPr>
              <p:cNvSpPr>
                <a:spLocks/>
              </p:cNvSpPr>
              <p:nvPr/>
            </p:nvSpPr>
            <p:spPr bwMode="auto">
              <a:xfrm>
                <a:off x="1737" y="3630"/>
                <a:ext cx="74" cy="5"/>
              </a:xfrm>
              <a:custGeom>
                <a:avLst/>
                <a:gdLst>
                  <a:gd name="T0" fmla="*/ 0 w 74"/>
                  <a:gd name="T1" fmla="*/ 5 h 5"/>
                  <a:gd name="T2" fmla="*/ 10 w 74"/>
                  <a:gd name="T3" fmla="*/ 5 h 5"/>
                  <a:gd name="T4" fmla="*/ 21 w 74"/>
                  <a:gd name="T5" fmla="*/ 5 h 5"/>
                  <a:gd name="T6" fmla="*/ 31 w 74"/>
                  <a:gd name="T7" fmla="*/ 5 h 5"/>
                  <a:gd name="T8" fmla="*/ 40 w 74"/>
                  <a:gd name="T9" fmla="*/ 5 h 5"/>
                  <a:gd name="T10" fmla="*/ 48 w 74"/>
                  <a:gd name="T11" fmla="*/ 5 h 5"/>
                  <a:gd name="T12" fmla="*/ 56 w 74"/>
                  <a:gd name="T13" fmla="*/ 4 h 5"/>
                  <a:gd name="T14" fmla="*/ 62 w 74"/>
                  <a:gd name="T15" fmla="*/ 3 h 5"/>
                  <a:gd name="T16" fmla="*/ 68 w 74"/>
                  <a:gd name="T17" fmla="*/ 3 h 5"/>
                  <a:gd name="T18" fmla="*/ 71 w 74"/>
                  <a:gd name="T19" fmla="*/ 2 h 5"/>
                  <a:gd name="T20" fmla="*/ 73 w 74"/>
                  <a:gd name="T21" fmla="*/ 1 h 5"/>
                  <a:gd name="T22" fmla="*/ 74 w 74"/>
                  <a:gd name="T23" fmla="*/ 0 h 5"/>
                  <a:gd name="T24" fmla="*/ 71 w 74"/>
                  <a:gd name="T25" fmla="*/ 0 h 5"/>
                  <a:gd name="T26" fmla="*/ 70 w 74"/>
                  <a:gd name="T27" fmla="*/ 1 h 5"/>
                  <a:gd name="T28" fmla="*/ 68 w 74"/>
                  <a:gd name="T29" fmla="*/ 2 h 5"/>
                  <a:gd name="T30" fmla="*/ 63 w 74"/>
                  <a:gd name="T31" fmla="*/ 3 h 5"/>
                  <a:gd name="T32" fmla="*/ 58 w 74"/>
                  <a:gd name="T33" fmla="*/ 4 h 5"/>
                  <a:gd name="T34" fmla="*/ 50 w 74"/>
                  <a:gd name="T35" fmla="*/ 4 h 5"/>
                  <a:gd name="T36" fmla="*/ 42 w 74"/>
                  <a:gd name="T37" fmla="*/ 5 h 5"/>
                  <a:gd name="T38" fmla="*/ 32 w 74"/>
                  <a:gd name="T39" fmla="*/ 5 h 5"/>
                  <a:gd name="T40" fmla="*/ 22 w 74"/>
                  <a:gd name="T41" fmla="*/ 5 h 5"/>
                  <a:gd name="T42" fmla="*/ 11 w 74"/>
                  <a:gd name="T43" fmla="*/ 5 h 5"/>
                  <a:gd name="T44" fmla="*/ 0 w 74"/>
                  <a:gd name="T45" fmla="*/ 5 h 5"/>
                  <a:gd name="T46" fmla="*/ 0 w 74"/>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5">
                    <a:moveTo>
                      <a:pt x="0" y="5"/>
                    </a:moveTo>
                    <a:lnTo>
                      <a:pt x="10" y="5"/>
                    </a:lnTo>
                    <a:lnTo>
                      <a:pt x="21" y="5"/>
                    </a:lnTo>
                    <a:lnTo>
                      <a:pt x="31" y="5"/>
                    </a:lnTo>
                    <a:lnTo>
                      <a:pt x="40" y="5"/>
                    </a:lnTo>
                    <a:lnTo>
                      <a:pt x="48" y="5"/>
                    </a:lnTo>
                    <a:lnTo>
                      <a:pt x="56" y="4"/>
                    </a:lnTo>
                    <a:lnTo>
                      <a:pt x="62" y="3"/>
                    </a:lnTo>
                    <a:lnTo>
                      <a:pt x="68" y="3"/>
                    </a:lnTo>
                    <a:lnTo>
                      <a:pt x="71" y="2"/>
                    </a:lnTo>
                    <a:lnTo>
                      <a:pt x="73" y="1"/>
                    </a:lnTo>
                    <a:lnTo>
                      <a:pt x="74" y="0"/>
                    </a:lnTo>
                    <a:lnTo>
                      <a:pt x="71" y="0"/>
                    </a:lnTo>
                    <a:lnTo>
                      <a:pt x="70" y="1"/>
                    </a:lnTo>
                    <a:lnTo>
                      <a:pt x="68" y="2"/>
                    </a:lnTo>
                    <a:lnTo>
                      <a:pt x="63" y="3"/>
                    </a:lnTo>
                    <a:lnTo>
                      <a:pt x="58" y="4"/>
                    </a:lnTo>
                    <a:lnTo>
                      <a:pt x="50" y="4"/>
                    </a:lnTo>
                    <a:lnTo>
                      <a:pt x="42" y="5"/>
                    </a:lnTo>
                    <a:lnTo>
                      <a:pt x="32" y="5"/>
                    </a:lnTo>
                    <a:lnTo>
                      <a:pt x="22" y="5"/>
                    </a:lnTo>
                    <a:lnTo>
                      <a:pt x="11" y="5"/>
                    </a:lnTo>
                    <a:lnTo>
                      <a:pt x="0" y="5"/>
                    </a:lnTo>
                    <a:lnTo>
                      <a:pt x="0" y="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4" name="Freeform 1390">
                <a:extLst>
                  <a:ext uri="{FF2B5EF4-FFF2-40B4-BE49-F238E27FC236}">
                    <a16:creationId xmlns:a16="http://schemas.microsoft.com/office/drawing/2014/main" id="{5577F23F-EF29-734C-B8FB-F9AD2A30CC67}"/>
                  </a:ext>
                </a:extLst>
              </p:cNvPr>
              <p:cNvSpPr>
                <a:spLocks/>
              </p:cNvSpPr>
              <p:nvPr/>
            </p:nvSpPr>
            <p:spPr bwMode="auto">
              <a:xfrm>
                <a:off x="1737" y="3630"/>
                <a:ext cx="71" cy="5"/>
              </a:xfrm>
              <a:custGeom>
                <a:avLst/>
                <a:gdLst>
                  <a:gd name="T0" fmla="*/ 0 w 71"/>
                  <a:gd name="T1" fmla="*/ 5 h 5"/>
                  <a:gd name="T2" fmla="*/ 11 w 71"/>
                  <a:gd name="T3" fmla="*/ 5 h 5"/>
                  <a:gd name="T4" fmla="*/ 22 w 71"/>
                  <a:gd name="T5" fmla="*/ 5 h 5"/>
                  <a:gd name="T6" fmla="*/ 32 w 71"/>
                  <a:gd name="T7" fmla="*/ 5 h 5"/>
                  <a:gd name="T8" fmla="*/ 42 w 71"/>
                  <a:gd name="T9" fmla="*/ 5 h 5"/>
                  <a:gd name="T10" fmla="*/ 50 w 71"/>
                  <a:gd name="T11" fmla="*/ 4 h 5"/>
                  <a:gd name="T12" fmla="*/ 58 w 71"/>
                  <a:gd name="T13" fmla="*/ 4 h 5"/>
                  <a:gd name="T14" fmla="*/ 63 w 71"/>
                  <a:gd name="T15" fmla="*/ 3 h 5"/>
                  <a:gd name="T16" fmla="*/ 68 w 71"/>
                  <a:gd name="T17" fmla="*/ 2 h 5"/>
                  <a:gd name="T18" fmla="*/ 70 w 71"/>
                  <a:gd name="T19" fmla="*/ 1 h 5"/>
                  <a:gd name="T20" fmla="*/ 71 w 71"/>
                  <a:gd name="T21" fmla="*/ 0 h 5"/>
                  <a:gd name="T22" fmla="*/ 68 w 71"/>
                  <a:gd name="T23" fmla="*/ 0 h 5"/>
                  <a:gd name="T24" fmla="*/ 68 w 71"/>
                  <a:gd name="T25" fmla="*/ 1 h 5"/>
                  <a:gd name="T26" fmla="*/ 65 w 71"/>
                  <a:gd name="T27" fmla="*/ 2 h 5"/>
                  <a:gd name="T28" fmla="*/ 61 w 71"/>
                  <a:gd name="T29" fmla="*/ 3 h 5"/>
                  <a:gd name="T30" fmla="*/ 55 w 71"/>
                  <a:gd name="T31" fmla="*/ 4 h 5"/>
                  <a:gd name="T32" fmla="*/ 48 w 71"/>
                  <a:gd name="T33" fmla="*/ 4 h 5"/>
                  <a:gd name="T34" fmla="*/ 40 w 71"/>
                  <a:gd name="T35" fmla="*/ 5 h 5"/>
                  <a:gd name="T36" fmla="*/ 32 w 71"/>
                  <a:gd name="T37" fmla="*/ 5 h 5"/>
                  <a:gd name="T38" fmla="*/ 21 w 71"/>
                  <a:gd name="T39" fmla="*/ 5 h 5"/>
                  <a:gd name="T40" fmla="*/ 10 w 71"/>
                  <a:gd name="T41" fmla="*/ 5 h 5"/>
                  <a:gd name="T42" fmla="*/ 0 w 71"/>
                  <a:gd name="T43" fmla="*/ 5 h 5"/>
                  <a:gd name="T44" fmla="*/ 0 w 71"/>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
                    <a:moveTo>
                      <a:pt x="0" y="5"/>
                    </a:moveTo>
                    <a:lnTo>
                      <a:pt x="11" y="5"/>
                    </a:lnTo>
                    <a:lnTo>
                      <a:pt x="22" y="5"/>
                    </a:lnTo>
                    <a:lnTo>
                      <a:pt x="32" y="5"/>
                    </a:lnTo>
                    <a:lnTo>
                      <a:pt x="42" y="5"/>
                    </a:lnTo>
                    <a:lnTo>
                      <a:pt x="50" y="4"/>
                    </a:lnTo>
                    <a:lnTo>
                      <a:pt x="58" y="4"/>
                    </a:lnTo>
                    <a:lnTo>
                      <a:pt x="63" y="3"/>
                    </a:lnTo>
                    <a:lnTo>
                      <a:pt x="68" y="2"/>
                    </a:lnTo>
                    <a:lnTo>
                      <a:pt x="70" y="1"/>
                    </a:lnTo>
                    <a:lnTo>
                      <a:pt x="71" y="0"/>
                    </a:lnTo>
                    <a:lnTo>
                      <a:pt x="68" y="0"/>
                    </a:lnTo>
                    <a:lnTo>
                      <a:pt x="68" y="1"/>
                    </a:lnTo>
                    <a:lnTo>
                      <a:pt x="65" y="2"/>
                    </a:lnTo>
                    <a:lnTo>
                      <a:pt x="61" y="3"/>
                    </a:lnTo>
                    <a:lnTo>
                      <a:pt x="55" y="4"/>
                    </a:lnTo>
                    <a:lnTo>
                      <a:pt x="48" y="4"/>
                    </a:lnTo>
                    <a:lnTo>
                      <a:pt x="40" y="5"/>
                    </a:lnTo>
                    <a:lnTo>
                      <a:pt x="32" y="5"/>
                    </a:lnTo>
                    <a:lnTo>
                      <a:pt x="21" y="5"/>
                    </a:lnTo>
                    <a:lnTo>
                      <a:pt x="10" y="5"/>
                    </a:lnTo>
                    <a:lnTo>
                      <a:pt x="0" y="5"/>
                    </a:lnTo>
                    <a:lnTo>
                      <a:pt x="0" y="5"/>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5" name="Freeform 1391">
                <a:extLst>
                  <a:ext uri="{FF2B5EF4-FFF2-40B4-BE49-F238E27FC236}">
                    <a16:creationId xmlns:a16="http://schemas.microsoft.com/office/drawing/2014/main" id="{F94D66A9-EF12-8844-AAD4-4A012930DF2B}"/>
                  </a:ext>
                </a:extLst>
              </p:cNvPr>
              <p:cNvSpPr>
                <a:spLocks/>
              </p:cNvSpPr>
              <p:nvPr/>
            </p:nvSpPr>
            <p:spPr bwMode="auto">
              <a:xfrm>
                <a:off x="1737" y="3630"/>
                <a:ext cx="68" cy="5"/>
              </a:xfrm>
              <a:custGeom>
                <a:avLst/>
                <a:gdLst>
                  <a:gd name="T0" fmla="*/ 0 w 68"/>
                  <a:gd name="T1" fmla="*/ 5 h 5"/>
                  <a:gd name="T2" fmla="*/ 10 w 68"/>
                  <a:gd name="T3" fmla="*/ 5 h 5"/>
                  <a:gd name="T4" fmla="*/ 21 w 68"/>
                  <a:gd name="T5" fmla="*/ 5 h 5"/>
                  <a:gd name="T6" fmla="*/ 32 w 68"/>
                  <a:gd name="T7" fmla="*/ 5 h 5"/>
                  <a:gd name="T8" fmla="*/ 40 w 68"/>
                  <a:gd name="T9" fmla="*/ 5 h 5"/>
                  <a:gd name="T10" fmla="*/ 48 w 68"/>
                  <a:gd name="T11" fmla="*/ 4 h 5"/>
                  <a:gd name="T12" fmla="*/ 55 w 68"/>
                  <a:gd name="T13" fmla="*/ 4 h 5"/>
                  <a:gd name="T14" fmla="*/ 61 w 68"/>
                  <a:gd name="T15" fmla="*/ 3 h 5"/>
                  <a:gd name="T16" fmla="*/ 65 w 68"/>
                  <a:gd name="T17" fmla="*/ 2 h 5"/>
                  <a:gd name="T18" fmla="*/ 68 w 68"/>
                  <a:gd name="T19" fmla="*/ 1 h 5"/>
                  <a:gd name="T20" fmla="*/ 68 w 68"/>
                  <a:gd name="T21" fmla="*/ 0 h 5"/>
                  <a:gd name="T22" fmla="*/ 66 w 68"/>
                  <a:gd name="T23" fmla="*/ 0 h 5"/>
                  <a:gd name="T24" fmla="*/ 65 w 68"/>
                  <a:gd name="T25" fmla="*/ 1 h 5"/>
                  <a:gd name="T26" fmla="*/ 63 w 68"/>
                  <a:gd name="T27" fmla="*/ 2 h 5"/>
                  <a:gd name="T28" fmla="*/ 59 w 68"/>
                  <a:gd name="T29" fmla="*/ 3 h 5"/>
                  <a:gd name="T30" fmla="*/ 54 w 68"/>
                  <a:gd name="T31" fmla="*/ 3 h 5"/>
                  <a:gd name="T32" fmla="*/ 46 w 68"/>
                  <a:gd name="T33" fmla="*/ 4 h 5"/>
                  <a:gd name="T34" fmla="*/ 39 w 68"/>
                  <a:gd name="T35" fmla="*/ 5 h 5"/>
                  <a:gd name="T36" fmla="*/ 30 w 68"/>
                  <a:gd name="T37" fmla="*/ 5 h 5"/>
                  <a:gd name="T38" fmla="*/ 20 w 68"/>
                  <a:gd name="T39" fmla="*/ 5 h 5"/>
                  <a:gd name="T40" fmla="*/ 10 w 68"/>
                  <a:gd name="T41" fmla="*/ 5 h 5"/>
                  <a:gd name="T42" fmla="*/ 0 w 68"/>
                  <a:gd name="T43" fmla="*/ 5 h 5"/>
                  <a:gd name="T44" fmla="*/ 0 w 68"/>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5">
                    <a:moveTo>
                      <a:pt x="0" y="5"/>
                    </a:moveTo>
                    <a:lnTo>
                      <a:pt x="10" y="5"/>
                    </a:lnTo>
                    <a:lnTo>
                      <a:pt x="21" y="5"/>
                    </a:lnTo>
                    <a:lnTo>
                      <a:pt x="32" y="5"/>
                    </a:lnTo>
                    <a:lnTo>
                      <a:pt x="40" y="5"/>
                    </a:lnTo>
                    <a:lnTo>
                      <a:pt x="48" y="4"/>
                    </a:lnTo>
                    <a:lnTo>
                      <a:pt x="55" y="4"/>
                    </a:lnTo>
                    <a:lnTo>
                      <a:pt x="61" y="3"/>
                    </a:lnTo>
                    <a:lnTo>
                      <a:pt x="65" y="2"/>
                    </a:lnTo>
                    <a:lnTo>
                      <a:pt x="68" y="1"/>
                    </a:lnTo>
                    <a:lnTo>
                      <a:pt x="68" y="0"/>
                    </a:lnTo>
                    <a:lnTo>
                      <a:pt x="66" y="0"/>
                    </a:lnTo>
                    <a:lnTo>
                      <a:pt x="65" y="1"/>
                    </a:lnTo>
                    <a:lnTo>
                      <a:pt x="63" y="2"/>
                    </a:lnTo>
                    <a:lnTo>
                      <a:pt x="59" y="3"/>
                    </a:lnTo>
                    <a:lnTo>
                      <a:pt x="54" y="3"/>
                    </a:lnTo>
                    <a:lnTo>
                      <a:pt x="46" y="4"/>
                    </a:lnTo>
                    <a:lnTo>
                      <a:pt x="39" y="5"/>
                    </a:lnTo>
                    <a:lnTo>
                      <a:pt x="30" y="5"/>
                    </a:lnTo>
                    <a:lnTo>
                      <a:pt x="20" y="5"/>
                    </a:lnTo>
                    <a:lnTo>
                      <a:pt x="10" y="5"/>
                    </a:lnTo>
                    <a:lnTo>
                      <a:pt x="0" y="5"/>
                    </a:lnTo>
                    <a:lnTo>
                      <a:pt x="0" y="5"/>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6" name="Freeform 1392">
                <a:extLst>
                  <a:ext uri="{FF2B5EF4-FFF2-40B4-BE49-F238E27FC236}">
                    <a16:creationId xmlns:a16="http://schemas.microsoft.com/office/drawing/2014/main" id="{6AF1EEA2-02B3-2644-A470-8CE28C3CBE37}"/>
                  </a:ext>
                </a:extLst>
              </p:cNvPr>
              <p:cNvSpPr>
                <a:spLocks/>
              </p:cNvSpPr>
              <p:nvPr/>
            </p:nvSpPr>
            <p:spPr bwMode="auto">
              <a:xfrm>
                <a:off x="1737" y="3630"/>
                <a:ext cx="66" cy="5"/>
              </a:xfrm>
              <a:custGeom>
                <a:avLst/>
                <a:gdLst>
                  <a:gd name="T0" fmla="*/ 0 w 66"/>
                  <a:gd name="T1" fmla="*/ 5 h 5"/>
                  <a:gd name="T2" fmla="*/ 10 w 66"/>
                  <a:gd name="T3" fmla="*/ 5 h 5"/>
                  <a:gd name="T4" fmla="*/ 20 w 66"/>
                  <a:gd name="T5" fmla="*/ 5 h 5"/>
                  <a:gd name="T6" fmla="*/ 30 w 66"/>
                  <a:gd name="T7" fmla="*/ 5 h 5"/>
                  <a:gd name="T8" fmla="*/ 39 w 66"/>
                  <a:gd name="T9" fmla="*/ 5 h 5"/>
                  <a:gd name="T10" fmla="*/ 46 w 66"/>
                  <a:gd name="T11" fmla="*/ 4 h 5"/>
                  <a:gd name="T12" fmla="*/ 54 w 66"/>
                  <a:gd name="T13" fmla="*/ 3 h 5"/>
                  <a:gd name="T14" fmla="*/ 59 w 66"/>
                  <a:gd name="T15" fmla="*/ 3 h 5"/>
                  <a:gd name="T16" fmla="*/ 63 w 66"/>
                  <a:gd name="T17" fmla="*/ 2 h 5"/>
                  <a:gd name="T18" fmla="*/ 65 w 66"/>
                  <a:gd name="T19" fmla="*/ 1 h 5"/>
                  <a:gd name="T20" fmla="*/ 66 w 66"/>
                  <a:gd name="T21" fmla="*/ 0 h 5"/>
                  <a:gd name="T22" fmla="*/ 63 w 66"/>
                  <a:gd name="T23" fmla="*/ 0 h 5"/>
                  <a:gd name="T24" fmla="*/ 62 w 66"/>
                  <a:gd name="T25" fmla="*/ 1 h 5"/>
                  <a:gd name="T26" fmla="*/ 61 w 66"/>
                  <a:gd name="T27" fmla="*/ 2 h 5"/>
                  <a:gd name="T28" fmla="*/ 56 w 66"/>
                  <a:gd name="T29" fmla="*/ 3 h 5"/>
                  <a:gd name="T30" fmla="*/ 51 w 66"/>
                  <a:gd name="T31" fmla="*/ 3 h 5"/>
                  <a:gd name="T32" fmla="*/ 45 w 66"/>
                  <a:gd name="T33" fmla="*/ 4 h 5"/>
                  <a:gd name="T34" fmla="*/ 37 w 66"/>
                  <a:gd name="T35" fmla="*/ 4 h 5"/>
                  <a:gd name="T36" fmla="*/ 29 w 66"/>
                  <a:gd name="T37" fmla="*/ 5 h 5"/>
                  <a:gd name="T38" fmla="*/ 19 w 66"/>
                  <a:gd name="T39" fmla="*/ 5 h 5"/>
                  <a:gd name="T40" fmla="*/ 10 w 66"/>
                  <a:gd name="T41" fmla="*/ 5 h 5"/>
                  <a:gd name="T42" fmla="*/ 0 w 66"/>
                  <a:gd name="T43" fmla="*/ 5 h 5"/>
                  <a:gd name="T44" fmla="*/ 0 w 66"/>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5">
                    <a:moveTo>
                      <a:pt x="0" y="5"/>
                    </a:moveTo>
                    <a:lnTo>
                      <a:pt x="10" y="5"/>
                    </a:lnTo>
                    <a:lnTo>
                      <a:pt x="20" y="5"/>
                    </a:lnTo>
                    <a:lnTo>
                      <a:pt x="30" y="5"/>
                    </a:lnTo>
                    <a:lnTo>
                      <a:pt x="39" y="5"/>
                    </a:lnTo>
                    <a:lnTo>
                      <a:pt x="46" y="4"/>
                    </a:lnTo>
                    <a:lnTo>
                      <a:pt x="54" y="3"/>
                    </a:lnTo>
                    <a:lnTo>
                      <a:pt x="59" y="3"/>
                    </a:lnTo>
                    <a:lnTo>
                      <a:pt x="63" y="2"/>
                    </a:lnTo>
                    <a:lnTo>
                      <a:pt x="65" y="1"/>
                    </a:lnTo>
                    <a:lnTo>
                      <a:pt x="66" y="0"/>
                    </a:lnTo>
                    <a:lnTo>
                      <a:pt x="63" y="0"/>
                    </a:lnTo>
                    <a:lnTo>
                      <a:pt x="62" y="1"/>
                    </a:lnTo>
                    <a:lnTo>
                      <a:pt x="61" y="2"/>
                    </a:lnTo>
                    <a:lnTo>
                      <a:pt x="56" y="3"/>
                    </a:lnTo>
                    <a:lnTo>
                      <a:pt x="51" y="3"/>
                    </a:lnTo>
                    <a:lnTo>
                      <a:pt x="45" y="4"/>
                    </a:lnTo>
                    <a:lnTo>
                      <a:pt x="37" y="4"/>
                    </a:lnTo>
                    <a:lnTo>
                      <a:pt x="29" y="5"/>
                    </a:lnTo>
                    <a:lnTo>
                      <a:pt x="19" y="5"/>
                    </a:lnTo>
                    <a:lnTo>
                      <a:pt x="10" y="5"/>
                    </a:lnTo>
                    <a:lnTo>
                      <a:pt x="0" y="5"/>
                    </a:lnTo>
                    <a:lnTo>
                      <a:pt x="0" y="5"/>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7" name="Freeform 1393">
                <a:extLst>
                  <a:ext uri="{FF2B5EF4-FFF2-40B4-BE49-F238E27FC236}">
                    <a16:creationId xmlns:a16="http://schemas.microsoft.com/office/drawing/2014/main" id="{598DEF1D-E6CC-EC49-B50C-E40FEA2F4E1A}"/>
                  </a:ext>
                </a:extLst>
              </p:cNvPr>
              <p:cNvSpPr>
                <a:spLocks/>
              </p:cNvSpPr>
              <p:nvPr/>
            </p:nvSpPr>
            <p:spPr bwMode="auto">
              <a:xfrm>
                <a:off x="1737" y="3630"/>
                <a:ext cx="63" cy="5"/>
              </a:xfrm>
              <a:custGeom>
                <a:avLst/>
                <a:gdLst>
                  <a:gd name="T0" fmla="*/ 0 w 63"/>
                  <a:gd name="T1" fmla="*/ 5 h 5"/>
                  <a:gd name="T2" fmla="*/ 10 w 63"/>
                  <a:gd name="T3" fmla="*/ 5 h 5"/>
                  <a:gd name="T4" fmla="*/ 19 w 63"/>
                  <a:gd name="T5" fmla="*/ 5 h 5"/>
                  <a:gd name="T6" fmla="*/ 29 w 63"/>
                  <a:gd name="T7" fmla="*/ 5 h 5"/>
                  <a:gd name="T8" fmla="*/ 37 w 63"/>
                  <a:gd name="T9" fmla="*/ 4 h 5"/>
                  <a:gd name="T10" fmla="*/ 45 w 63"/>
                  <a:gd name="T11" fmla="*/ 4 h 5"/>
                  <a:gd name="T12" fmla="*/ 51 w 63"/>
                  <a:gd name="T13" fmla="*/ 3 h 5"/>
                  <a:gd name="T14" fmla="*/ 56 w 63"/>
                  <a:gd name="T15" fmla="*/ 3 h 5"/>
                  <a:gd name="T16" fmla="*/ 61 w 63"/>
                  <a:gd name="T17" fmla="*/ 2 h 5"/>
                  <a:gd name="T18" fmla="*/ 62 w 63"/>
                  <a:gd name="T19" fmla="*/ 1 h 5"/>
                  <a:gd name="T20" fmla="*/ 63 w 63"/>
                  <a:gd name="T21" fmla="*/ 0 h 5"/>
                  <a:gd name="T22" fmla="*/ 61 w 63"/>
                  <a:gd name="T23" fmla="*/ 0 h 5"/>
                  <a:gd name="T24" fmla="*/ 60 w 63"/>
                  <a:gd name="T25" fmla="*/ 1 h 5"/>
                  <a:gd name="T26" fmla="*/ 58 w 63"/>
                  <a:gd name="T27" fmla="*/ 2 h 5"/>
                  <a:gd name="T28" fmla="*/ 54 w 63"/>
                  <a:gd name="T29" fmla="*/ 3 h 5"/>
                  <a:gd name="T30" fmla="*/ 49 w 63"/>
                  <a:gd name="T31" fmla="*/ 3 h 5"/>
                  <a:gd name="T32" fmla="*/ 43 w 63"/>
                  <a:gd name="T33" fmla="*/ 4 h 5"/>
                  <a:gd name="T34" fmla="*/ 36 w 63"/>
                  <a:gd name="T35" fmla="*/ 4 h 5"/>
                  <a:gd name="T36" fmla="*/ 27 w 63"/>
                  <a:gd name="T37" fmla="*/ 5 h 5"/>
                  <a:gd name="T38" fmla="*/ 18 w 63"/>
                  <a:gd name="T39" fmla="*/ 5 h 5"/>
                  <a:gd name="T40" fmla="*/ 10 w 63"/>
                  <a:gd name="T41" fmla="*/ 5 h 5"/>
                  <a:gd name="T42" fmla="*/ 0 w 63"/>
                  <a:gd name="T43" fmla="*/ 5 h 5"/>
                  <a:gd name="T44" fmla="*/ 0 w 63"/>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5">
                    <a:moveTo>
                      <a:pt x="0" y="5"/>
                    </a:moveTo>
                    <a:lnTo>
                      <a:pt x="10" y="5"/>
                    </a:lnTo>
                    <a:lnTo>
                      <a:pt x="19" y="5"/>
                    </a:lnTo>
                    <a:lnTo>
                      <a:pt x="29" y="5"/>
                    </a:lnTo>
                    <a:lnTo>
                      <a:pt x="37" y="4"/>
                    </a:lnTo>
                    <a:lnTo>
                      <a:pt x="45" y="4"/>
                    </a:lnTo>
                    <a:lnTo>
                      <a:pt x="51" y="3"/>
                    </a:lnTo>
                    <a:lnTo>
                      <a:pt x="56" y="3"/>
                    </a:lnTo>
                    <a:lnTo>
                      <a:pt x="61" y="2"/>
                    </a:lnTo>
                    <a:lnTo>
                      <a:pt x="62" y="1"/>
                    </a:lnTo>
                    <a:lnTo>
                      <a:pt x="63" y="0"/>
                    </a:lnTo>
                    <a:lnTo>
                      <a:pt x="61" y="0"/>
                    </a:lnTo>
                    <a:lnTo>
                      <a:pt x="60" y="1"/>
                    </a:lnTo>
                    <a:lnTo>
                      <a:pt x="58" y="2"/>
                    </a:lnTo>
                    <a:lnTo>
                      <a:pt x="54" y="3"/>
                    </a:lnTo>
                    <a:lnTo>
                      <a:pt x="49" y="3"/>
                    </a:lnTo>
                    <a:lnTo>
                      <a:pt x="43" y="4"/>
                    </a:lnTo>
                    <a:lnTo>
                      <a:pt x="36" y="4"/>
                    </a:lnTo>
                    <a:lnTo>
                      <a:pt x="27" y="5"/>
                    </a:lnTo>
                    <a:lnTo>
                      <a:pt x="18" y="5"/>
                    </a:lnTo>
                    <a:lnTo>
                      <a:pt x="10" y="5"/>
                    </a:lnTo>
                    <a:lnTo>
                      <a:pt x="0" y="5"/>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8" name="Freeform 1394">
                <a:extLst>
                  <a:ext uri="{FF2B5EF4-FFF2-40B4-BE49-F238E27FC236}">
                    <a16:creationId xmlns:a16="http://schemas.microsoft.com/office/drawing/2014/main" id="{F23FAE67-97DD-E942-84CE-28DD3A1B7DEA}"/>
                  </a:ext>
                </a:extLst>
              </p:cNvPr>
              <p:cNvSpPr>
                <a:spLocks/>
              </p:cNvSpPr>
              <p:nvPr/>
            </p:nvSpPr>
            <p:spPr bwMode="auto">
              <a:xfrm>
                <a:off x="1737" y="3630"/>
                <a:ext cx="61" cy="5"/>
              </a:xfrm>
              <a:custGeom>
                <a:avLst/>
                <a:gdLst>
                  <a:gd name="T0" fmla="*/ 0 w 61"/>
                  <a:gd name="T1" fmla="*/ 5 h 5"/>
                  <a:gd name="T2" fmla="*/ 10 w 61"/>
                  <a:gd name="T3" fmla="*/ 5 h 5"/>
                  <a:gd name="T4" fmla="*/ 18 w 61"/>
                  <a:gd name="T5" fmla="*/ 5 h 5"/>
                  <a:gd name="T6" fmla="*/ 27 w 61"/>
                  <a:gd name="T7" fmla="*/ 5 h 5"/>
                  <a:gd name="T8" fmla="*/ 36 w 61"/>
                  <a:gd name="T9" fmla="*/ 4 h 5"/>
                  <a:gd name="T10" fmla="*/ 43 w 61"/>
                  <a:gd name="T11" fmla="*/ 4 h 5"/>
                  <a:gd name="T12" fmla="*/ 49 w 61"/>
                  <a:gd name="T13" fmla="*/ 3 h 5"/>
                  <a:gd name="T14" fmla="*/ 54 w 61"/>
                  <a:gd name="T15" fmla="*/ 3 h 5"/>
                  <a:gd name="T16" fmla="*/ 58 w 61"/>
                  <a:gd name="T17" fmla="*/ 2 h 5"/>
                  <a:gd name="T18" fmla="*/ 60 w 61"/>
                  <a:gd name="T19" fmla="*/ 1 h 5"/>
                  <a:gd name="T20" fmla="*/ 61 w 61"/>
                  <a:gd name="T21" fmla="*/ 0 h 5"/>
                  <a:gd name="T22" fmla="*/ 58 w 61"/>
                  <a:gd name="T23" fmla="*/ 0 h 5"/>
                  <a:gd name="T24" fmla="*/ 57 w 61"/>
                  <a:gd name="T25" fmla="*/ 1 h 5"/>
                  <a:gd name="T26" fmla="*/ 55 w 61"/>
                  <a:gd name="T27" fmla="*/ 2 h 5"/>
                  <a:gd name="T28" fmla="*/ 52 w 61"/>
                  <a:gd name="T29" fmla="*/ 2 h 5"/>
                  <a:gd name="T30" fmla="*/ 47 w 61"/>
                  <a:gd name="T31" fmla="*/ 3 h 5"/>
                  <a:gd name="T32" fmla="*/ 41 w 61"/>
                  <a:gd name="T33" fmla="*/ 4 h 5"/>
                  <a:gd name="T34" fmla="*/ 34 w 61"/>
                  <a:gd name="T35" fmla="*/ 4 h 5"/>
                  <a:gd name="T36" fmla="*/ 26 w 61"/>
                  <a:gd name="T37" fmla="*/ 4 h 5"/>
                  <a:gd name="T38" fmla="*/ 18 w 61"/>
                  <a:gd name="T39" fmla="*/ 5 h 5"/>
                  <a:gd name="T40" fmla="*/ 9 w 61"/>
                  <a:gd name="T41" fmla="*/ 5 h 5"/>
                  <a:gd name="T42" fmla="*/ 0 w 61"/>
                  <a:gd name="T43" fmla="*/ 5 h 5"/>
                  <a:gd name="T44" fmla="*/ 0 w 61"/>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5">
                    <a:moveTo>
                      <a:pt x="0" y="5"/>
                    </a:moveTo>
                    <a:lnTo>
                      <a:pt x="10" y="5"/>
                    </a:lnTo>
                    <a:lnTo>
                      <a:pt x="18" y="5"/>
                    </a:lnTo>
                    <a:lnTo>
                      <a:pt x="27" y="5"/>
                    </a:lnTo>
                    <a:lnTo>
                      <a:pt x="36" y="4"/>
                    </a:lnTo>
                    <a:lnTo>
                      <a:pt x="43" y="4"/>
                    </a:lnTo>
                    <a:lnTo>
                      <a:pt x="49" y="3"/>
                    </a:lnTo>
                    <a:lnTo>
                      <a:pt x="54" y="3"/>
                    </a:lnTo>
                    <a:lnTo>
                      <a:pt x="58" y="2"/>
                    </a:lnTo>
                    <a:lnTo>
                      <a:pt x="60" y="1"/>
                    </a:lnTo>
                    <a:lnTo>
                      <a:pt x="61" y="0"/>
                    </a:lnTo>
                    <a:lnTo>
                      <a:pt x="58" y="0"/>
                    </a:lnTo>
                    <a:lnTo>
                      <a:pt x="57" y="1"/>
                    </a:lnTo>
                    <a:lnTo>
                      <a:pt x="55" y="2"/>
                    </a:lnTo>
                    <a:lnTo>
                      <a:pt x="52" y="2"/>
                    </a:lnTo>
                    <a:lnTo>
                      <a:pt x="47" y="3"/>
                    </a:lnTo>
                    <a:lnTo>
                      <a:pt x="41" y="4"/>
                    </a:lnTo>
                    <a:lnTo>
                      <a:pt x="34" y="4"/>
                    </a:lnTo>
                    <a:lnTo>
                      <a:pt x="26" y="4"/>
                    </a:lnTo>
                    <a:lnTo>
                      <a:pt x="18" y="5"/>
                    </a:lnTo>
                    <a:lnTo>
                      <a:pt x="9" y="5"/>
                    </a:lnTo>
                    <a:lnTo>
                      <a:pt x="0" y="5"/>
                    </a:lnTo>
                    <a:lnTo>
                      <a:pt x="0" y="5"/>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9" name="Freeform 1395">
                <a:extLst>
                  <a:ext uri="{FF2B5EF4-FFF2-40B4-BE49-F238E27FC236}">
                    <a16:creationId xmlns:a16="http://schemas.microsoft.com/office/drawing/2014/main" id="{4B4F1C60-C340-DD43-9B69-1B1B2747604C}"/>
                  </a:ext>
                </a:extLst>
              </p:cNvPr>
              <p:cNvSpPr>
                <a:spLocks/>
              </p:cNvSpPr>
              <p:nvPr/>
            </p:nvSpPr>
            <p:spPr bwMode="auto">
              <a:xfrm>
                <a:off x="1737" y="3630"/>
                <a:ext cx="58" cy="5"/>
              </a:xfrm>
              <a:custGeom>
                <a:avLst/>
                <a:gdLst>
                  <a:gd name="T0" fmla="*/ 0 w 58"/>
                  <a:gd name="T1" fmla="*/ 5 h 5"/>
                  <a:gd name="T2" fmla="*/ 9 w 58"/>
                  <a:gd name="T3" fmla="*/ 5 h 5"/>
                  <a:gd name="T4" fmla="*/ 18 w 58"/>
                  <a:gd name="T5" fmla="*/ 5 h 5"/>
                  <a:gd name="T6" fmla="*/ 26 w 58"/>
                  <a:gd name="T7" fmla="*/ 4 h 5"/>
                  <a:gd name="T8" fmla="*/ 34 w 58"/>
                  <a:gd name="T9" fmla="*/ 4 h 5"/>
                  <a:gd name="T10" fmla="*/ 41 w 58"/>
                  <a:gd name="T11" fmla="*/ 4 h 5"/>
                  <a:gd name="T12" fmla="*/ 47 w 58"/>
                  <a:gd name="T13" fmla="*/ 3 h 5"/>
                  <a:gd name="T14" fmla="*/ 52 w 58"/>
                  <a:gd name="T15" fmla="*/ 2 h 5"/>
                  <a:gd name="T16" fmla="*/ 55 w 58"/>
                  <a:gd name="T17" fmla="*/ 2 h 5"/>
                  <a:gd name="T18" fmla="*/ 57 w 58"/>
                  <a:gd name="T19" fmla="*/ 1 h 5"/>
                  <a:gd name="T20" fmla="*/ 58 w 58"/>
                  <a:gd name="T21" fmla="*/ 0 h 5"/>
                  <a:gd name="T22" fmla="*/ 55 w 58"/>
                  <a:gd name="T23" fmla="*/ 0 h 5"/>
                  <a:gd name="T24" fmla="*/ 54 w 58"/>
                  <a:gd name="T25" fmla="*/ 1 h 5"/>
                  <a:gd name="T26" fmla="*/ 52 w 58"/>
                  <a:gd name="T27" fmla="*/ 2 h 5"/>
                  <a:gd name="T28" fmla="*/ 48 w 58"/>
                  <a:gd name="T29" fmla="*/ 3 h 5"/>
                  <a:gd name="T30" fmla="*/ 42 w 58"/>
                  <a:gd name="T31" fmla="*/ 3 h 5"/>
                  <a:gd name="T32" fmla="*/ 36 w 58"/>
                  <a:gd name="T33" fmla="*/ 4 h 5"/>
                  <a:gd name="T34" fmla="*/ 28 w 58"/>
                  <a:gd name="T35" fmla="*/ 4 h 5"/>
                  <a:gd name="T36" fmla="*/ 19 w 58"/>
                  <a:gd name="T37" fmla="*/ 4 h 5"/>
                  <a:gd name="T38" fmla="*/ 10 w 58"/>
                  <a:gd name="T39" fmla="*/ 5 h 5"/>
                  <a:gd name="T40" fmla="*/ 0 w 58"/>
                  <a:gd name="T41" fmla="*/ 5 h 5"/>
                  <a:gd name="T42" fmla="*/ 0 w 58"/>
                  <a:gd name="T4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
                    <a:moveTo>
                      <a:pt x="0" y="5"/>
                    </a:moveTo>
                    <a:lnTo>
                      <a:pt x="9" y="5"/>
                    </a:lnTo>
                    <a:lnTo>
                      <a:pt x="18" y="5"/>
                    </a:lnTo>
                    <a:lnTo>
                      <a:pt x="26" y="4"/>
                    </a:lnTo>
                    <a:lnTo>
                      <a:pt x="34" y="4"/>
                    </a:lnTo>
                    <a:lnTo>
                      <a:pt x="41" y="4"/>
                    </a:lnTo>
                    <a:lnTo>
                      <a:pt x="47" y="3"/>
                    </a:lnTo>
                    <a:lnTo>
                      <a:pt x="52" y="2"/>
                    </a:lnTo>
                    <a:lnTo>
                      <a:pt x="55" y="2"/>
                    </a:lnTo>
                    <a:lnTo>
                      <a:pt x="57" y="1"/>
                    </a:lnTo>
                    <a:lnTo>
                      <a:pt x="58" y="0"/>
                    </a:lnTo>
                    <a:lnTo>
                      <a:pt x="55" y="0"/>
                    </a:lnTo>
                    <a:lnTo>
                      <a:pt x="54" y="1"/>
                    </a:lnTo>
                    <a:lnTo>
                      <a:pt x="52" y="2"/>
                    </a:lnTo>
                    <a:lnTo>
                      <a:pt x="48" y="3"/>
                    </a:lnTo>
                    <a:lnTo>
                      <a:pt x="42" y="3"/>
                    </a:lnTo>
                    <a:lnTo>
                      <a:pt x="36" y="4"/>
                    </a:lnTo>
                    <a:lnTo>
                      <a:pt x="28" y="4"/>
                    </a:lnTo>
                    <a:lnTo>
                      <a:pt x="19" y="4"/>
                    </a:lnTo>
                    <a:lnTo>
                      <a:pt x="10" y="5"/>
                    </a:lnTo>
                    <a:lnTo>
                      <a:pt x="0" y="5"/>
                    </a:lnTo>
                    <a:lnTo>
                      <a:pt x="0" y="5"/>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0" name="Freeform 1396">
                <a:extLst>
                  <a:ext uri="{FF2B5EF4-FFF2-40B4-BE49-F238E27FC236}">
                    <a16:creationId xmlns:a16="http://schemas.microsoft.com/office/drawing/2014/main" id="{DE080759-934E-A641-92C5-4B3B7C1816BE}"/>
                  </a:ext>
                </a:extLst>
              </p:cNvPr>
              <p:cNvSpPr>
                <a:spLocks/>
              </p:cNvSpPr>
              <p:nvPr/>
            </p:nvSpPr>
            <p:spPr bwMode="auto">
              <a:xfrm>
                <a:off x="1737" y="3630"/>
                <a:ext cx="55" cy="5"/>
              </a:xfrm>
              <a:custGeom>
                <a:avLst/>
                <a:gdLst>
                  <a:gd name="T0" fmla="*/ 0 w 55"/>
                  <a:gd name="T1" fmla="*/ 5 h 5"/>
                  <a:gd name="T2" fmla="*/ 10 w 55"/>
                  <a:gd name="T3" fmla="*/ 5 h 5"/>
                  <a:gd name="T4" fmla="*/ 19 w 55"/>
                  <a:gd name="T5" fmla="*/ 4 h 5"/>
                  <a:gd name="T6" fmla="*/ 28 w 55"/>
                  <a:gd name="T7" fmla="*/ 4 h 5"/>
                  <a:gd name="T8" fmla="*/ 36 w 55"/>
                  <a:gd name="T9" fmla="*/ 4 h 5"/>
                  <a:gd name="T10" fmla="*/ 42 w 55"/>
                  <a:gd name="T11" fmla="*/ 3 h 5"/>
                  <a:gd name="T12" fmla="*/ 48 w 55"/>
                  <a:gd name="T13" fmla="*/ 3 h 5"/>
                  <a:gd name="T14" fmla="*/ 52 w 55"/>
                  <a:gd name="T15" fmla="*/ 2 h 5"/>
                  <a:gd name="T16" fmla="*/ 54 w 55"/>
                  <a:gd name="T17" fmla="*/ 1 h 5"/>
                  <a:gd name="T18" fmla="*/ 55 w 55"/>
                  <a:gd name="T19" fmla="*/ 0 h 5"/>
                  <a:gd name="T20" fmla="*/ 53 w 55"/>
                  <a:gd name="T21" fmla="*/ 0 h 5"/>
                  <a:gd name="T22" fmla="*/ 52 w 55"/>
                  <a:gd name="T23" fmla="*/ 1 h 5"/>
                  <a:gd name="T24" fmla="*/ 50 w 55"/>
                  <a:gd name="T25" fmla="*/ 2 h 5"/>
                  <a:gd name="T26" fmla="*/ 46 w 55"/>
                  <a:gd name="T27" fmla="*/ 2 h 5"/>
                  <a:gd name="T28" fmla="*/ 40 w 55"/>
                  <a:gd name="T29" fmla="*/ 3 h 5"/>
                  <a:gd name="T30" fmla="*/ 34 w 55"/>
                  <a:gd name="T31" fmla="*/ 4 h 5"/>
                  <a:gd name="T32" fmla="*/ 26 w 55"/>
                  <a:gd name="T33" fmla="*/ 4 h 5"/>
                  <a:gd name="T34" fmla="*/ 18 w 55"/>
                  <a:gd name="T35" fmla="*/ 4 h 5"/>
                  <a:gd name="T36" fmla="*/ 10 w 55"/>
                  <a:gd name="T37" fmla="*/ 4 h 5"/>
                  <a:gd name="T38" fmla="*/ 0 w 55"/>
                  <a:gd name="T39" fmla="*/ 4 h 5"/>
                  <a:gd name="T40" fmla="*/ 0 w 55"/>
                  <a:gd name="T4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
                    <a:moveTo>
                      <a:pt x="0" y="5"/>
                    </a:moveTo>
                    <a:lnTo>
                      <a:pt x="10" y="5"/>
                    </a:lnTo>
                    <a:lnTo>
                      <a:pt x="19" y="4"/>
                    </a:lnTo>
                    <a:lnTo>
                      <a:pt x="28" y="4"/>
                    </a:lnTo>
                    <a:lnTo>
                      <a:pt x="36" y="4"/>
                    </a:lnTo>
                    <a:lnTo>
                      <a:pt x="42" y="3"/>
                    </a:lnTo>
                    <a:lnTo>
                      <a:pt x="48" y="3"/>
                    </a:lnTo>
                    <a:lnTo>
                      <a:pt x="52" y="2"/>
                    </a:lnTo>
                    <a:lnTo>
                      <a:pt x="54" y="1"/>
                    </a:lnTo>
                    <a:lnTo>
                      <a:pt x="55" y="0"/>
                    </a:lnTo>
                    <a:lnTo>
                      <a:pt x="53" y="0"/>
                    </a:lnTo>
                    <a:lnTo>
                      <a:pt x="52" y="1"/>
                    </a:lnTo>
                    <a:lnTo>
                      <a:pt x="50" y="2"/>
                    </a:lnTo>
                    <a:lnTo>
                      <a:pt x="46" y="2"/>
                    </a:lnTo>
                    <a:lnTo>
                      <a:pt x="40" y="3"/>
                    </a:lnTo>
                    <a:lnTo>
                      <a:pt x="34" y="4"/>
                    </a:lnTo>
                    <a:lnTo>
                      <a:pt x="26" y="4"/>
                    </a:lnTo>
                    <a:lnTo>
                      <a:pt x="18" y="4"/>
                    </a:lnTo>
                    <a:lnTo>
                      <a:pt x="10" y="4"/>
                    </a:lnTo>
                    <a:lnTo>
                      <a:pt x="0" y="4"/>
                    </a:lnTo>
                    <a:lnTo>
                      <a:pt x="0" y="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1" name="Freeform 1397">
                <a:extLst>
                  <a:ext uri="{FF2B5EF4-FFF2-40B4-BE49-F238E27FC236}">
                    <a16:creationId xmlns:a16="http://schemas.microsoft.com/office/drawing/2014/main" id="{5372B58D-81E8-714E-8EF6-AA6E049F6ADC}"/>
                  </a:ext>
                </a:extLst>
              </p:cNvPr>
              <p:cNvSpPr>
                <a:spLocks/>
              </p:cNvSpPr>
              <p:nvPr/>
            </p:nvSpPr>
            <p:spPr bwMode="auto">
              <a:xfrm>
                <a:off x="1737" y="3630"/>
                <a:ext cx="53" cy="4"/>
              </a:xfrm>
              <a:custGeom>
                <a:avLst/>
                <a:gdLst>
                  <a:gd name="T0" fmla="*/ 0 w 53"/>
                  <a:gd name="T1" fmla="*/ 4 h 4"/>
                  <a:gd name="T2" fmla="*/ 10 w 53"/>
                  <a:gd name="T3" fmla="*/ 4 h 4"/>
                  <a:gd name="T4" fmla="*/ 18 w 53"/>
                  <a:gd name="T5" fmla="*/ 4 h 4"/>
                  <a:gd name="T6" fmla="*/ 26 w 53"/>
                  <a:gd name="T7" fmla="*/ 4 h 4"/>
                  <a:gd name="T8" fmla="*/ 34 w 53"/>
                  <a:gd name="T9" fmla="*/ 4 h 4"/>
                  <a:gd name="T10" fmla="*/ 40 w 53"/>
                  <a:gd name="T11" fmla="*/ 3 h 4"/>
                  <a:gd name="T12" fmla="*/ 46 w 53"/>
                  <a:gd name="T13" fmla="*/ 2 h 4"/>
                  <a:gd name="T14" fmla="*/ 50 w 53"/>
                  <a:gd name="T15" fmla="*/ 2 h 4"/>
                  <a:gd name="T16" fmla="*/ 52 w 53"/>
                  <a:gd name="T17" fmla="*/ 1 h 4"/>
                  <a:gd name="T18" fmla="*/ 53 w 53"/>
                  <a:gd name="T19" fmla="*/ 0 h 4"/>
                  <a:gd name="T20" fmla="*/ 50 w 53"/>
                  <a:gd name="T21" fmla="*/ 0 h 4"/>
                  <a:gd name="T22" fmla="*/ 49 w 53"/>
                  <a:gd name="T23" fmla="*/ 1 h 4"/>
                  <a:gd name="T24" fmla="*/ 47 w 53"/>
                  <a:gd name="T25" fmla="*/ 2 h 4"/>
                  <a:gd name="T26" fmla="*/ 44 w 53"/>
                  <a:gd name="T27" fmla="*/ 2 h 4"/>
                  <a:gd name="T28" fmla="*/ 39 w 53"/>
                  <a:gd name="T29" fmla="*/ 3 h 4"/>
                  <a:gd name="T30" fmla="*/ 32 w 53"/>
                  <a:gd name="T31" fmla="*/ 3 h 4"/>
                  <a:gd name="T32" fmla="*/ 25 w 53"/>
                  <a:gd name="T33" fmla="*/ 4 h 4"/>
                  <a:gd name="T34" fmla="*/ 18 w 53"/>
                  <a:gd name="T35" fmla="*/ 4 h 4"/>
                  <a:gd name="T36" fmla="*/ 9 w 53"/>
                  <a:gd name="T37" fmla="*/ 4 h 4"/>
                  <a:gd name="T38" fmla="*/ 0 w 53"/>
                  <a:gd name="T39" fmla="*/ 4 h 4"/>
                  <a:gd name="T40" fmla="*/ 0 w 5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4">
                    <a:moveTo>
                      <a:pt x="0" y="4"/>
                    </a:moveTo>
                    <a:lnTo>
                      <a:pt x="10" y="4"/>
                    </a:lnTo>
                    <a:lnTo>
                      <a:pt x="18" y="4"/>
                    </a:lnTo>
                    <a:lnTo>
                      <a:pt x="26" y="4"/>
                    </a:lnTo>
                    <a:lnTo>
                      <a:pt x="34" y="4"/>
                    </a:lnTo>
                    <a:lnTo>
                      <a:pt x="40" y="3"/>
                    </a:lnTo>
                    <a:lnTo>
                      <a:pt x="46" y="2"/>
                    </a:lnTo>
                    <a:lnTo>
                      <a:pt x="50" y="2"/>
                    </a:lnTo>
                    <a:lnTo>
                      <a:pt x="52" y="1"/>
                    </a:lnTo>
                    <a:lnTo>
                      <a:pt x="53" y="0"/>
                    </a:lnTo>
                    <a:lnTo>
                      <a:pt x="50" y="0"/>
                    </a:lnTo>
                    <a:lnTo>
                      <a:pt x="49" y="1"/>
                    </a:lnTo>
                    <a:lnTo>
                      <a:pt x="47" y="2"/>
                    </a:lnTo>
                    <a:lnTo>
                      <a:pt x="44" y="2"/>
                    </a:lnTo>
                    <a:lnTo>
                      <a:pt x="39" y="3"/>
                    </a:lnTo>
                    <a:lnTo>
                      <a:pt x="32" y="3"/>
                    </a:lnTo>
                    <a:lnTo>
                      <a:pt x="25" y="4"/>
                    </a:lnTo>
                    <a:lnTo>
                      <a:pt x="18" y="4"/>
                    </a:lnTo>
                    <a:lnTo>
                      <a:pt x="9" y="4"/>
                    </a:lnTo>
                    <a:lnTo>
                      <a:pt x="0" y="4"/>
                    </a:lnTo>
                    <a:lnTo>
                      <a:pt x="0" y="4"/>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2" name="Freeform 1398">
                <a:extLst>
                  <a:ext uri="{FF2B5EF4-FFF2-40B4-BE49-F238E27FC236}">
                    <a16:creationId xmlns:a16="http://schemas.microsoft.com/office/drawing/2014/main" id="{39206866-F9D2-2745-8748-50D81B481904}"/>
                  </a:ext>
                </a:extLst>
              </p:cNvPr>
              <p:cNvSpPr>
                <a:spLocks/>
              </p:cNvSpPr>
              <p:nvPr/>
            </p:nvSpPr>
            <p:spPr bwMode="auto">
              <a:xfrm>
                <a:off x="1737" y="3630"/>
                <a:ext cx="50" cy="4"/>
              </a:xfrm>
              <a:custGeom>
                <a:avLst/>
                <a:gdLst>
                  <a:gd name="T0" fmla="*/ 0 w 50"/>
                  <a:gd name="T1" fmla="*/ 4 h 4"/>
                  <a:gd name="T2" fmla="*/ 9 w 50"/>
                  <a:gd name="T3" fmla="*/ 4 h 4"/>
                  <a:gd name="T4" fmla="*/ 18 w 50"/>
                  <a:gd name="T5" fmla="*/ 4 h 4"/>
                  <a:gd name="T6" fmla="*/ 25 w 50"/>
                  <a:gd name="T7" fmla="*/ 4 h 4"/>
                  <a:gd name="T8" fmla="*/ 32 w 50"/>
                  <a:gd name="T9" fmla="*/ 3 h 4"/>
                  <a:gd name="T10" fmla="*/ 39 w 50"/>
                  <a:gd name="T11" fmla="*/ 3 h 4"/>
                  <a:gd name="T12" fmla="*/ 44 w 50"/>
                  <a:gd name="T13" fmla="*/ 2 h 4"/>
                  <a:gd name="T14" fmla="*/ 47 w 50"/>
                  <a:gd name="T15" fmla="*/ 2 h 4"/>
                  <a:gd name="T16" fmla="*/ 49 w 50"/>
                  <a:gd name="T17" fmla="*/ 1 h 4"/>
                  <a:gd name="T18" fmla="*/ 50 w 50"/>
                  <a:gd name="T19" fmla="*/ 0 h 4"/>
                  <a:gd name="T20" fmla="*/ 47 w 50"/>
                  <a:gd name="T21" fmla="*/ 0 h 4"/>
                  <a:gd name="T22" fmla="*/ 46 w 50"/>
                  <a:gd name="T23" fmla="*/ 1 h 4"/>
                  <a:gd name="T24" fmla="*/ 45 w 50"/>
                  <a:gd name="T25" fmla="*/ 2 h 4"/>
                  <a:gd name="T26" fmla="*/ 41 w 50"/>
                  <a:gd name="T27" fmla="*/ 2 h 4"/>
                  <a:gd name="T28" fmla="*/ 37 w 50"/>
                  <a:gd name="T29" fmla="*/ 3 h 4"/>
                  <a:gd name="T30" fmla="*/ 31 w 50"/>
                  <a:gd name="T31" fmla="*/ 3 h 4"/>
                  <a:gd name="T32" fmla="*/ 24 w 50"/>
                  <a:gd name="T33" fmla="*/ 4 h 4"/>
                  <a:gd name="T34" fmla="*/ 17 w 50"/>
                  <a:gd name="T35" fmla="*/ 4 h 4"/>
                  <a:gd name="T36" fmla="*/ 8 w 50"/>
                  <a:gd name="T37" fmla="*/ 4 h 4"/>
                  <a:gd name="T38" fmla="*/ 0 w 50"/>
                  <a:gd name="T39" fmla="*/ 4 h 4"/>
                  <a:gd name="T40" fmla="*/ 0 w 5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
                    <a:moveTo>
                      <a:pt x="0" y="4"/>
                    </a:moveTo>
                    <a:lnTo>
                      <a:pt x="9" y="4"/>
                    </a:lnTo>
                    <a:lnTo>
                      <a:pt x="18" y="4"/>
                    </a:lnTo>
                    <a:lnTo>
                      <a:pt x="25" y="4"/>
                    </a:lnTo>
                    <a:lnTo>
                      <a:pt x="32" y="3"/>
                    </a:lnTo>
                    <a:lnTo>
                      <a:pt x="39" y="3"/>
                    </a:lnTo>
                    <a:lnTo>
                      <a:pt x="44" y="2"/>
                    </a:lnTo>
                    <a:lnTo>
                      <a:pt x="47" y="2"/>
                    </a:lnTo>
                    <a:lnTo>
                      <a:pt x="49" y="1"/>
                    </a:lnTo>
                    <a:lnTo>
                      <a:pt x="50" y="0"/>
                    </a:lnTo>
                    <a:lnTo>
                      <a:pt x="47" y="0"/>
                    </a:lnTo>
                    <a:lnTo>
                      <a:pt x="46" y="1"/>
                    </a:lnTo>
                    <a:lnTo>
                      <a:pt x="45" y="2"/>
                    </a:lnTo>
                    <a:lnTo>
                      <a:pt x="41" y="2"/>
                    </a:lnTo>
                    <a:lnTo>
                      <a:pt x="37" y="3"/>
                    </a:lnTo>
                    <a:lnTo>
                      <a:pt x="31" y="3"/>
                    </a:lnTo>
                    <a:lnTo>
                      <a:pt x="24" y="4"/>
                    </a:lnTo>
                    <a:lnTo>
                      <a:pt x="17" y="4"/>
                    </a:lnTo>
                    <a:lnTo>
                      <a:pt x="8" y="4"/>
                    </a:lnTo>
                    <a:lnTo>
                      <a:pt x="0" y="4"/>
                    </a:lnTo>
                    <a:lnTo>
                      <a:pt x="0" y="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3" name="Freeform 1399">
                <a:extLst>
                  <a:ext uri="{FF2B5EF4-FFF2-40B4-BE49-F238E27FC236}">
                    <a16:creationId xmlns:a16="http://schemas.microsoft.com/office/drawing/2014/main" id="{BB049B37-2B7C-5F43-8B63-8AF1C4683C41}"/>
                  </a:ext>
                </a:extLst>
              </p:cNvPr>
              <p:cNvSpPr>
                <a:spLocks/>
              </p:cNvSpPr>
              <p:nvPr/>
            </p:nvSpPr>
            <p:spPr bwMode="auto">
              <a:xfrm>
                <a:off x="1737" y="3630"/>
                <a:ext cx="47" cy="4"/>
              </a:xfrm>
              <a:custGeom>
                <a:avLst/>
                <a:gdLst>
                  <a:gd name="T0" fmla="*/ 0 w 47"/>
                  <a:gd name="T1" fmla="*/ 4 h 4"/>
                  <a:gd name="T2" fmla="*/ 8 w 47"/>
                  <a:gd name="T3" fmla="*/ 4 h 4"/>
                  <a:gd name="T4" fmla="*/ 17 w 47"/>
                  <a:gd name="T5" fmla="*/ 4 h 4"/>
                  <a:gd name="T6" fmla="*/ 24 w 47"/>
                  <a:gd name="T7" fmla="*/ 4 h 4"/>
                  <a:gd name="T8" fmla="*/ 31 w 47"/>
                  <a:gd name="T9" fmla="*/ 3 h 4"/>
                  <a:gd name="T10" fmla="*/ 37 w 47"/>
                  <a:gd name="T11" fmla="*/ 3 h 4"/>
                  <a:gd name="T12" fmla="*/ 41 w 47"/>
                  <a:gd name="T13" fmla="*/ 2 h 4"/>
                  <a:gd name="T14" fmla="*/ 45 w 47"/>
                  <a:gd name="T15" fmla="*/ 2 h 4"/>
                  <a:gd name="T16" fmla="*/ 46 w 47"/>
                  <a:gd name="T17" fmla="*/ 1 h 4"/>
                  <a:gd name="T18" fmla="*/ 47 w 47"/>
                  <a:gd name="T19" fmla="*/ 0 h 4"/>
                  <a:gd name="T20" fmla="*/ 45 w 47"/>
                  <a:gd name="T21" fmla="*/ 0 h 4"/>
                  <a:gd name="T22" fmla="*/ 44 w 47"/>
                  <a:gd name="T23" fmla="*/ 1 h 4"/>
                  <a:gd name="T24" fmla="*/ 41 w 47"/>
                  <a:gd name="T25" fmla="*/ 2 h 4"/>
                  <a:gd name="T26" fmla="*/ 38 w 47"/>
                  <a:gd name="T27" fmla="*/ 2 h 4"/>
                  <a:gd name="T28" fmla="*/ 32 w 47"/>
                  <a:gd name="T29" fmla="*/ 3 h 4"/>
                  <a:gd name="T30" fmla="*/ 25 w 47"/>
                  <a:gd name="T31" fmla="*/ 3 h 4"/>
                  <a:gd name="T32" fmla="*/ 18 w 47"/>
                  <a:gd name="T33" fmla="*/ 4 h 4"/>
                  <a:gd name="T34" fmla="*/ 9 w 47"/>
                  <a:gd name="T35" fmla="*/ 4 h 4"/>
                  <a:gd name="T36" fmla="*/ 0 w 47"/>
                  <a:gd name="T37" fmla="*/ 4 h 4"/>
                  <a:gd name="T38" fmla="*/ 0 w 47"/>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
                    <a:moveTo>
                      <a:pt x="0" y="4"/>
                    </a:moveTo>
                    <a:lnTo>
                      <a:pt x="8" y="4"/>
                    </a:lnTo>
                    <a:lnTo>
                      <a:pt x="17" y="4"/>
                    </a:lnTo>
                    <a:lnTo>
                      <a:pt x="24" y="4"/>
                    </a:lnTo>
                    <a:lnTo>
                      <a:pt x="31" y="3"/>
                    </a:lnTo>
                    <a:lnTo>
                      <a:pt x="37" y="3"/>
                    </a:lnTo>
                    <a:lnTo>
                      <a:pt x="41" y="2"/>
                    </a:lnTo>
                    <a:lnTo>
                      <a:pt x="45" y="2"/>
                    </a:lnTo>
                    <a:lnTo>
                      <a:pt x="46" y="1"/>
                    </a:lnTo>
                    <a:lnTo>
                      <a:pt x="47" y="0"/>
                    </a:lnTo>
                    <a:lnTo>
                      <a:pt x="45" y="0"/>
                    </a:lnTo>
                    <a:lnTo>
                      <a:pt x="44" y="1"/>
                    </a:lnTo>
                    <a:lnTo>
                      <a:pt x="41" y="2"/>
                    </a:lnTo>
                    <a:lnTo>
                      <a:pt x="38" y="2"/>
                    </a:lnTo>
                    <a:lnTo>
                      <a:pt x="32" y="3"/>
                    </a:lnTo>
                    <a:lnTo>
                      <a:pt x="25" y="3"/>
                    </a:lnTo>
                    <a:lnTo>
                      <a:pt x="18" y="4"/>
                    </a:lnTo>
                    <a:lnTo>
                      <a:pt x="9" y="4"/>
                    </a:lnTo>
                    <a:lnTo>
                      <a:pt x="0" y="4"/>
                    </a:lnTo>
                    <a:lnTo>
                      <a:pt x="0" y="4"/>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4" name="Freeform 1400">
                <a:extLst>
                  <a:ext uri="{FF2B5EF4-FFF2-40B4-BE49-F238E27FC236}">
                    <a16:creationId xmlns:a16="http://schemas.microsoft.com/office/drawing/2014/main" id="{E64489D9-2F8C-534F-AE25-FC03BAC38089}"/>
                  </a:ext>
                </a:extLst>
              </p:cNvPr>
              <p:cNvSpPr>
                <a:spLocks/>
              </p:cNvSpPr>
              <p:nvPr/>
            </p:nvSpPr>
            <p:spPr bwMode="auto">
              <a:xfrm>
                <a:off x="1737" y="3630"/>
                <a:ext cx="45" cy="4"/>
              </a:xfrm>
              <a:custGeom>
                <a:avLst/>
                <a:gdLst>
                  <a:gd name="T0" fmla="*/ 0 w 45"/>
                  <a:gd name="T1" fmla="*/ 4 h 4"/>
                  <a:gd name="T2" fmla="*/ 9 w 45"/>
                  <a:gd name="T3" fmla="*/ 4 h 4"/>
                  <a:gd name="T4" fmla="*/ 18 w 45"/>
                  <a:gd name="T5" fmla="*/ 4 h 4"/>
                  <a:gd name="T6" fmla="*/ 25 w 45"/>
                  <a:gd name="T7" fmla="*/ 3 h 4"/>
                  <a:gd name="T8" fmla="*/ 32 w 45"/>
                  <a:gd name="T9" fmla="*/ 3 h 4"/>
                  <a:gd name="T10" fmla="*/ 38 w 45"/>
                  <a:gd name="T11" fmla="*/ 2 h 4"/>
                  <a:gd name="T12" fmla="*/ 41 w 45"/>
                  <a:gd name="T13" fmla="*/ 2 h 4"/>
                  <a:gd name="T14" fmla="*/ 44 w 45"/>
                  <a:gd name="T15" fmla="*/ 1 h 4"/>
                  <a:gd name="T16" fmla="*/ 45 w 45"/>
                  <a:gd name="T17" fmla="*/ 0 h 4"/>
                  <a:gd name="T18" fmla="*/ 42 w 45"/>
                  <a:gd name="T19" fmla="*/ 0 h 4"/>
                  <a:gd name="T20" fmla="*/ 41 w 45"/>
                  <a:gd name="T21" fmla="*/ 1 h 4"/>
                  <a:gd name="T22" fmla="*/ 39 w 45"/>
                  <a:gd name="T23" fmla="*/ 2 h 4"/>
                  <a:gd name="T24" fmla="*/ 35 w 45"/>
                  <a:gd name="T25" fmla="*/ 2 h 4"/>
                  <a:gd name="T26" fmla="*/ 30 w 45"/>
                  <a:gd name="T27" fmla="*/ 3 h 4"/>
                  <a:gd name="T28" fmla="*/ 24 w 45"/>
                  <a:gd name="T29" fmla="*/ 3 h 4"/>
                  <a:gd name="T30" fmla="*/ 16 w 45"/>
                  <a:gd name="T31" fmla="*/ 3 h 4"/>
                  <a:gd name="T32" fmla="*/ 8 w 45"/>
                  <a:gd name="T33" fmla="*/ 4 h 4"/>
                  <a:gd name="T34" fmla="*/ 0 w 45"/>
                  <a:gd name="T35" fmla="*/ 4 h 4"/>
                  <a:gd name="T36" fmla="*/ 0 w 45"/>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
                    <a:moveTo>
                      <a:pt x="0" y="4"/>
                    </a:moveTo>
                    <a:lnTo>
                      <a:pt x="9" y="4"/>
                    </a:lnTo>
                    <a:lnTo>
                      <a:pt x="18" y="4"/>
                    </a:lnTo>
                    <a:lnTo>
                      <a:pt x="25" y="3"/>
                    </a:lnTo>
                    <a:lnTo>
                      <a:pt x="32" y="3"/>
                    </a:lnTo>
                    <a:lnTo>
                      <a:pt x="38" y="2"/>
                    </a:lnTo>
                    <a:lnTo>
                      <a:pt x="41" y="2"/>
                    </a:lnTo>
                    <a:lnTo>
                      <a:pt x="44" y="1"/>
                    </a:lnTo>
                    <a:lnTo>
                      <a:pt x="45" y="0"/>
                    </a:lnTo>
                    <a:lnTo>
                      <a:pt x="42" y="0"/>
                    </a:lnTo>
                    <a:lnTo>
                      <a:pt x="41" y="1"/>
                    </a:lnTo>
                    <a:lnTo>
                      <a:pt x="39" y="2"/>
                    </a:lnTo>
                    <a:lnTo>
                      <a:pt x="35" y="2"/>
                    </a:lnTo>
                    <a:lnTo>
                      <a:pt x="30" y="3"/>
                    </a:lnTo>
                    <a:lnTo>
                      <a:pt x="24" y="3"/>
                    </a:lnTo>
                    <a:lnTo>
                      <a:pt x="16" y="3"/>
                    </a:lnTo>
                    <a:lnTo>
                      <a:pt x="8" y="4"/>
                    </a:lnTo>
                    <a:lnTo>
                      <a:pt x="0" y="4"/>
                    </a:lnTo>
                    <a:lnTo>
                      <a:pt x="0" y="4"/>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5" name="Freeform 1401">
                <a:extLst>
                  <a:ext uri="{FF2B5EF4-FFF2-40B4-BE49-F238E27FC236}">
                    <a16:creationId xmlns:a16="http://schemas.microsoft.com/office/drawing/2014/main" id="{FF1A1619-E7B3-7645-9480-23450F2298C4}"/>
                  </a:ext>
                </a:extLst>
              </p:cNvPr>
              <p:cNvSpPr>
                <a:spLocks/>
              </p:cNvSpPr>
              <p:nvPr/>
            </p:nvSpPr>
            <p:spPr bwMode="auto">
              <a:xfrm>
                <a:off x="1737" y="3630"/>
                <a:ext cx="42" cy="4"/>
              </a:xfrm>
              <a:custGeom>
                <a:avLst/>
                <a:gdLst>
                  <a:gd name="T0" fmla="*/ 0 w 42"/>
                  <a:gd name="T1" fmla="*/ 4 h 4"/>
                  <a:gd name="T2" fmla="*/ 8 w 42"/>
                  <a:gd name="T3" fmla="*/ 4 h 4"/>
                  <a:gd name="T4" fmla="*/ 16 w 42"/>
                  <a:gd name="T5" fmla="*/ 3 h 4"/>
                  <a:gd name="T6" fmla="*/ 24 w 42"/>
                  <a:gd name="T7" fmla="*/ 3 h 4"/>
                  <a:gd name="T8" fmla="*/ 30 w 42"/>
                  <a:gd name="T9" fmla="*/ 3 h 4"/>
                  <a:gd name="T10" fmla="*/ 35 w 42"/>
                  <a:gd name="T11" fmla="*/ 2 h 4"/>
                  <a:gd name="T12" fmla="*/ 39 w 42"/>
                  <a:gd name="T13" fmla="*/ 2 h 4"/>
                  <a:gd name="T14" fmla="*/ 41 w 42"/>
                  <a:gd name="T15" fmla="*/ 1 h 4"/>
                  <a:gd name="T16" fmla="*/ 42 w 42"/>
                  <a:gd name="T17" fmla="*/ 0 h 4"/>
                  <a:gd name="T18" fmla="*/ 39 w 42"/>
                  <a:gd name="T19" fmla="*/ 0 h 4"/>
                  <a:gd name="T20" fmla="*/ 39 w 42"/>
                  <a:gd name="T21" fmla="*/ 1 h 4"/>
                  <a:gd name="T22" fmla="*/ 37 w 42"/>
                  <a:gd name="T23" fmla="*/ 2 h 4"/>
                  <a:gd name="T24" fmla="*/ 33 w 42"/>
                  <a:gd name="T25" fmla="*/ 2 h 4"/>
                  <a:gd name="T26" fmla="*/ 28 w 42"/>
                  <a:gd name="T27" fmla="*/ 3 h 4"/>
                  <a:gd name="T28" fmla="*/ 22 w 42"/>
                  <a:gd name="T29" fmla="*/ 3 h 4"/>
                  <a:gd name="T30" fmla="*/ 15 w 42"/>
                  <a:gd name="T31" fmla="*/ 3 h 4"/>
                  <a:gd name="T32" fmla="*/ 8 w 42"/>
                  <a:gd name="T33" fmla="*/ 3 h 4"/>
                  <a:gd name="T34" fmla="*/ 0 w 42"/>
                  <a:gd name="T35" fmla="*/ 3 h 4"/>
                  <a:gd name="T36" fmla="*/ 0 w 4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4">
                    <a:moveTo>
                      <a:pt x="0" y="4"/>
                    </a:moveTo>
                    <a:lnTo>
                      <a:pt x="8" y="4"/>
                    </a:lnTo>
                    <a:lnTo>
                      <a:pt x="16" y="3"/>
                    </a:lnTo>
                    <a:lnTo>
                      <a:pt x="24" y="3"/>
                    </a:lnTo>
                    <a:lnTo>
                      <a:pt x="30" y="3"/>
                    </a:lnTo>
                    <a:lnTo>
                      <a:pt x="35" y="2"/>
                    </a:lnTo>
                    <a:lnTo>
                      <a:pt x="39" y="2"/>
                    </a:lnTo>
                    <a:lnTo>
                      <a:pt x="41" y="1"/>
                    </a:lnTo>
                    <a:lnTo>
                      <a:pt x="42" y="0"/>
                    </a:lnTo>
                    <a:lnTo>
                      <a:pt x="39" y="0"/>
                    </a:lnTo>
                    <a:lnTo>
                      <a:pt x="39" y="1"/>
                    </a:lnTo>
                    <a:lnTo>
                      <a:pt x="37" y="2"/>
                    </a:lnTo>
                    <a:lnTo>
                      <a:pt x="33" y="2"/>
                    </a:lnTo>
                    <a:lnTo>
                      <a:pt x="28" y="3"/>
                    </a:lnTo>
                    <a:lnTo>
                      <a:pt x="22" y="3"/>
                    </a:lnTo>
                    <a:lnTo>
                      <a:pt x="15" y="3"/>
                    </a:lnTo>
                    <a:lnTo>
                      <a:pt x="8" y="3"/>
                    </a:lnTo>
                    <a:lnTo>
                      <a:pt x="0" y="3"/>
                    </a:lnTo>
                    <a:lnTo>
                      <a:pt x="0" y="4"/>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6" name="Freeform 1402">
                <a:extLst>
                  <a:ext uri="{FF2B5EF4-FFF2-40B4-BE49-F238E27FC236}">
                    <a16:creationId xmlns:a16="http://schemas.microsoft.com/office/drawing/2014/main" id="{741EB83B-A2B5-9B45-92FC-27F8937D3874}"/>
                  </a:ext>
                </a:extLst>
              </p:cNvPr>
              <p:cNvSpPr>
                <a:spLocks/>
              </p:cNvSpPr>
              <p:nvPr/>
            </p:nvSpPr>
            <p:spPr bwMode="auto">
              <a:xfrm>
                <a:off x="1737" y="3630"/>
                <a:ext cx="39" cy="3"/>
              </a:xfrm>
              <a:custGeom>
                <a:avLst/>
                <a:gdLst>
                  <a:gd name="T0" fmla="*/ 0 w 39"/>
                  <a:gd name="T1" fmla="*/ 3 h 3"/>
                  <a:gd name="T2" fmla="*/ 8 w 39"/>
                  <a:gd name="T3" fmla="*/ 3 h 3"/>
                  <a:gd name="T4" fmla="*/ 15 w 39"/>
                  <a:gd name="T5" fmla="*/ 3 h 3"/>
                  <a:gd name="T6" fmla="*/ 22 w 39"/>
                  <a:gd name="T7" fmla="*/ 3 h 3"/>
                  <a:gd name="T8" fmla="*/ 28 w 39"/>
                  <a:gd name="T9" fmla="*/ 3 h 3"/>
                  <a:gd name="T10" fmla="*/ 33 w 39"/>
                  <a:gd name="T11" fmla="*/ 2 h 3"/>
                  <a:gd name="T12" fmla="*/ 37 w 39"/>
                  <a:gd name="T13" fmla="*/ 2 h 3"/>
                  <a:gd name="T14" fmla="*/ 39 w 39"/>
                  <a:gd name="T15" fmla="*/ 1 h 3"/>
                  <a:gd name="T16" fmla="*/ 39 w 39"/>
                  <a:gd name="T17" fmla="*/ 0 h 3"/>
                  <a:gd name="T18" fmla="*/ 37 w 39"/>
                  <a:gd name="T19" fmla="*/ 0 h 3"/>
                  <a:gd name="T20" fmla="*/ 36 w 39"/>
                  <a:gd name="T21" fmla="*/ 1 h 3"/>
                  <a:gd name="T22" fmla="*/ 34 w 39"/>
                  <a:gd name="T23" fmla="*/ 1 h 3"/>
                  <a:gd name="T24" fmla="*/ 31 w 39"/>
                  <a:gd name="T25" fmla="*/ 2 h 3"/>
                  <a:gd name="T26" fmla="*/ 26 w 39"/>
                  <a:gd name="T27" fmla="*/ 2 h 3"/>
                  <a:gd name="T28" fmla="*/ 20 w 39"/>
                  <a:gd name="T29" fmla="*/ 3 h 3"/>
                  <a:gd name="T30" fmla="*/ 14 w 39"/>
                  <a:gd name="T31" fmla="*/ 3 h 3"/>
                  <a:gd name="T32" fmla="*/ 7 w 39"/>
                  <a:gd name="T33" fmla="*/ 3 h 3"/>
                  <a:gd name="T34" fmla="*/ 0 w 39"/>
                  <a:gd name="T35" fmla="*/ 3 h 3"/>
                  <a:gd name="T36" fmla="*/ 0 w 39"/>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3">
                    <a:moveTo>
                      <a:pt x="0" y="3"/>
                    </a:moveTo>
                    <a:lnTo>
                      <a:pt x="8" y="3"/>
                    </a:lnTo>
                    <a:lnTo>
                      <a:pt x="15" y="3"/>
                    </a:lnTo>
                    <a:lnTo>
                      <a:pt x="22" y="3"/>
                    </a:lnTo>
                    <a:lnTo>
                      <a:pt x="28" y="3"/>
                    </a:lnTo>
                    <a:lnTo>
                      <a:pt x="33" y="2"/>
                    </a:lnTo>
                    <a:lnTo>
                      <a:pt x="37" y="2"/>
                    </a:lnTo>
                    <a:lnTo>
                      <a:pt x="39" y="1"/>
                    </a:lnTo>
                    <a:lnTo>
                      <a:pt x="39" y="0"/>
                    </a:lnTo>
                    <a:lnTo>
                      <a:pt x="37" y="0"/>
                    </a:lnTo>
                    <a:lnTo>
                      <a:pt x="36" y="1"/>
                    </a:lnTo>
                    <a:lnTo>
                      <a:pt x="34" y="1"/>
                    </a:lnTo>
                    <a:lnTo>
                      <a:pt x="31" y="2"/>
                    </a:lnTo>
                    <a:lnTo>
                      <a:pt x="26" y="2"/>
                    </a:lnTo>
                    <a:lnTo>
                      <a:pt x="20" y="3"/>
                    </a:lnTo>
                    <a:lnTo>
                      <a:pt x="14" y="3"/>
                    </a:lnTo>
                    <a:lnTo>
                      <a:pt x="7" y="3"/>
                    </a:lnTo>
                    <a:lnTo>
                      <a:pt x="0" y="3"/>
                    </a:lnTo>
                    <a:lnTo>
                      <a:pt x="0" y="3"/>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7" name="Freeform 1403">
                <a:extLst>
                  <a:ext uri="{FF2B5EF4-FFF2-40B4-BE49-F238E27FC236}">
                    <a16:creationId xmlns:a16="http://schemas.microsoft.com/office/drawing/2014/main" id="{49F3F8BF-D119-2F4C-8F51-051A860B8727}"/>
                  </a:ext>
                </a:extLst>
              </p:cNvPr>
              <p:cNvSpPr>
                <a:spLocks/>
              </p:cNvSpPr>
              <p:nvPr/>
            </p:nvSpPr>
            <p:spPr bwMode="auto">
              <a:xfrm>
                <a:off x="1737" y="3630"/>
                <a:ext cx="37" cy="3"/>
              </a:xfrm>
              <a:custGeom>
                <a:avLst/>
                <a:gdLst>
                  <a:gd name="T0" fmla="*/ 0 w 37"/>
                  <a:gd name="T1" fmla="*/ 3 h 3"/>
                  <a:gd name="T2" fmla="*/ 7 w 37"/>
                  <a:gd name="T3" fmla="*/ 3 h 3"/>
                  <a:gd name="T4" fmla="*/ 14 w 37"/>
                  <a:gd name="T5" fmla="*/ 3 h 3"/>
                  <a:gd name="T6" fmla="*/ 20 w 37"/>
                  <a:gd name="T7" fmla="*/ 3 h 3"/>
                  <a:gd name="T8" fmla="*/ 26 w 37"/>
                  <a:gd name="T9" fmla="*/ 2 h 3"/>
                  <a:gd name="T10" fmla="*/ 31 w 37"/>
                  <a:gd name="T11" fmla="*/ 2 h 3"/>
                  <a:gd name="T12" fmla="*/ 34 w 37"/>
                  <a:gd name="T13" fmla="*/ 1 h 3"/>
                  <a:gd name="T14" fmla="*/ 36 w 37"/>
                  <a:gd name="T15" fmla="*/ 1 h 3"/>
                  <a:gd name="T16" fmla="*/ 37 w 37"/>
                  <a:gd name="T17" fmla="*/ 0 h 3"/>
                  <a:gd name="T18" fmla="*/ 34 w 37"/>
                  <a:gd name="T19" fmla="*/ 0 h 3"/>
                  <a:gd name="T20" fmla="*/ 33 w 37"/>
                  <a:gd name="T21" fmla="*/ 1 h 3"/>
                  <a:gd name="T22" fmla="*/ 31 w 37"/>
                  <a:gd name="T23" fmla="*/ 2 h 3"/>
                  <a:gd name="T24" fmla="*/ 27 w 37"/>
                  <a:gd name="T25" fmla="*/ 2 h 3"/>
                  <a:gd name="T26" fmla="*/ 21 w 37"/>
                  <a:gd name="T27" fmla="*/ 2 h 3"/>
                  <a:gd name="T28" fmla="*/ 15 w 37"/>
                  <a:gd name="T29" fmla="*/ 3 h 3"/>
                  <a:gd name="T30" fmla="*/ 8 w 37"/>
                  <a:gd name="T31" fmla="*/ 3 h 3"/>
                  <a:gd name="T32" fmla="*/ 0 w 37"/>
                  <a:gd name="T33" fmla="*/ 3 h 3"/>
                  <a:gd name="T34" fmla="*/ 0 w 37"/>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
                    <a:moveTo>
                      <a:pt x="0" y="3"/>
                    </a:moveTo>
                    <a:lnTo>
                      <a:pt x="7" y="3"/>
                    </a:lnTo>
                    <a:lnTo>
                      <a:pt x="14" y="3"/>
                    </a:lnTo>
                    <a:lnTo>
                      <a:pt x="20" y="3"/>
                    </a:lnTo>
                    <a:lnTo>
                      <a:pt x="26" y="2"/>
                    </a:lnTo>
                    <a:lnTo>
                      <a:pt x="31" y="2"/>
                    </a:lnTo>
                    <a:lnTo>
                      <a:pt x="34" y="1"/>
                    </a:lnTo>
                    <a:lnTo>
                      <a:pt x="36" y="1"/>
                    </a:lnTo>
                    <a:lnTo>
                      <a:pt x="37" y="0"/>
                    </a:lnTo>
                    <a:lnTo>
                      <a:pt x="34" y="0"/>
                    </a:lnTo>
                    <a:lnTo>
                      <a:pt x="33" y="1"/>
                    </a:lnTo>
                    <a:lnTo>
                      <a:pt x="31" y="2"/>
                    </a:lnTo>
                    <a:lnTo>
                      <a:pt x="27" y="2"/>
                    </a:lnTo>
                    <a:lnTo>
                      <a:pt x="21" y="2"/>
                    </a:lnTo>
                    <a:lnTo>
                      <a:pt x="15" y="3"/>
                    </a:lnTo>
                    <a:lnTo>
                      <a:pt x="8" y="3"/>
                    </a:lnTo>
                    <a:lnTo>
                      <a:pt x="0" y="3"/>
                    </a:lnTo>
                    <a:lnTo>
                      <a:pt x="0" y="3"/>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8" name="Freeform 1404">
                <a:extLst>
                  <a:ext uri="{FF2B5EF4-FFF2-40B4-BE49-F238E27FC236}">
                    <a16:creationId xmlns:a16="http://schemas.microsoft.com/office/drawing/2014/main" id="{1603AB1D-B855-1B40-AE11-A7A3F2347AEC}"/>
                  </a:ext>
                </a:extLst>
              </p:cNvPr>
              <p:cNvSpPr>
                <a:spLocks/>
              </p:cNvSpPr>
              <p:nvPr/>
            </p:nvSpPr>
            <p:spPr bwMode="auto">
              <a:xfrm>
                <a:off x="1737" y="3630"/>
                <a:ext cx="34" cy="3"/>
              </a:xfrm>
              <a:custGeom>
                <a:avLst/>
                <a:gdLst>
                  <a:gd name="T0" fmla="*/ 0 w 34"/>
                  <a:gd name="T1" fmla="*/ 3 h 3"/>
                  <a:gd name="T2" fmla="*/ 8 w 34"/>
                  <a:gd name="T3" fmla="*/ 3 h 3"/>
                  <a:gd name="T4" fmla="*/ 15 w 34"/>
                  <a:gd name="T5" fmla="*/ 3 h 3"/>
                  <a:gd name="T6" fmla="*/ 21 w 34"/>
                  <a:gd name="T7" fmla="*/ 2 h 3"/>
                  <a:gd name="T8" fmla="*/ 27 w 34"/>
                  <a:gd name="T9" fmla="*/ 2 h 3"/>
                  <a:gd name="T10" fmla="*/ 31 w 34"/>
                  <a:gd name="T11" fmla="*/ 2 h 3"/>
                  <a:gd name="T12" fmla="*/ 33 w 34"/>
                  <a:gd name="T13" fmla="*/ 1 h 3"/>
                  <a:gd name="T14" fmla="*/ 34 w 34"/>
                  <a:gd name="T15" fmla="*/ 0 h 3"/>
                  <a:gd name="T16" fmla="*/ 32 w 34"/>
                  <a:gd name="T17" fmla="*/ 0 h 3"/>
                  <a:gd name="T18" fmla="*/ 31 w 34"/>
                  <a:gd name="T19" fmla="*/ 1 h 3"/>
                  <a:gd name="T20" fmla="*/ 29 w 34"/>
                  <a:gd name="T21" fmla="*/ 1 h 3"/>
                  <a:gd name="T22" fmla="*/ 25 w 34"/>
                  <a:gd name="T23" fmla="*/ 2 h 3"/>
                  <a:gd name="T24" fmla="*/ 20 w 34"/>
                  <a:gd name="T25" fmla="*/ 2 h 3"/>
                  <a:gd name="T26" fmla="*/ 14 w 34"/>
                  <a:gd name="T27" fmla="*/ 3 h 3"/>
                  <a:gd name="T28" fmla="*/ 7 w 34"/>
                  <a:gd name="T29" fmla="*/ 3 h 3"/>
                  <a:gd name="T30" fmla="*/ 0 w 34"/>
                  <a:gd name="T31" fmla="*/ 3 h 3"/>
                  <a:gd name="T32" fmla="*/ 0 w 34"/>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
                    <a:moveTo>
                      <a:pt x="0" y="3"/>
                    </a:moveTo>
                    <a:lnTo>
                      <a:pt x="8" y="3"/>
                    </a:lnTo>
                    <a:lnTo>
                      <a:pt x="15" y="3"/>
                    </a:lnTo>
                    <a:lnTo>
                      <a:pt x="21" y="2"/>
                    </a:lnTo>
                    <a:lnTo>
                      <a:pt x="27" y="2"/>
                    </a:lnTo>
                    <a:lnTo>
                      <a:pt x="31" y="2"/>
                    </a:lnTo>
                    <a:lnTo>
                      <a:pt x="33" y="1"/>
                    </a:lnTo>
                    <a:lnTo>
                      <a:pt x="34" y="0"/>
                    </a:lnTo>
                    <a:lnTo>
                      <a:pt x="32" y="0"/>
                    </a:lnTo>
                    <a:lnTo>
                      <a:pt x="31" y="1"/>
                    </a:lnTo>
                    <a:lnTo>
                      <a:pt x="29" y="1"/>
                    </a:lnTo>
                    <a:lnTo>
                      <a:pt x="25" y="2"/>
                    </a:lnTo>
                    <a:lnTo>
                      <a:pt x="20" y="2"/>
                    </a:lnTo>
                    <a:lnTo>
                      <a:pt x="14" y="3"/>
                    </a:lnTo>
                    <a:lnTo>
                      <a:pt x="7" y="3"/>
                    </a:lnTo>
                    <a:lnTo>
                      <a:pt x="0" y="3"/>
                    </a:lnTo>
                    <a:lnTo>
                      <a:pt x="0" y="3"/>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714109" name="Group 1405">
              <a:extLst>
                <a:ext uri="{FF2B5EF4-FFF2-40B4-BE49-F238E27FC236}">
                  <a16:creationId xmlns:a16="http://schemas.microsoft.com/office/drawing/2014/main" id="{A2A9DB9D-5929-4043-9BA6-274587875E6A}"/>
                </a:ext>
              </a:extLst>
            </p:cNvPr>
            <p:cNvGrpSpPr>
              <a:grpSpLocks/>
            </p:cNvGrpSpPr>
            <p:nvPr/>
          </p:nvGrpSpPr>
          <p:grpSpPr bwMode="auto">
            <a:xfrm>
              <a:off x="1571" y="3526"/>
              <a:ext cx="245" cy="250"/>
              <a:chOff x="1691" y="3433"/>
              <a:chExt cx="245" cy="250"/>
            </a:xfrm>
          </p:grpSpPr>
          <p:sp>
            <p:nvSpPr>
              <p:cNvPr id="714110" name="Freeform 1406">
                <a:extLst>
                  <a:ext uri="{FF2B5EF4-FFF2-40B4-BE49-F238E27FC236}">
                    <a16:creationId xmlns:a16="http://schemas.microsoft.com/office/drawing/2014/main" id="{B06CA75A-BBD2-0A43-8B31-32D2930AF9CF}"/>
                  </a:ext>
                </a:extLst>
              </p:cNvPr>
              <p:cNvSpPr>
                <a:spLocks/>
              </p:cNvSpPr>
              <p:nvPr/>
            </p:nvSpPr>
            <p:spPr bwMode="auto">
              <a:xfrm>
                <a:off x="1737" y="3630"/>
                <a:ext cx="32" cy="3"/>
              </a:xfrm>
              <a:custGeom>
                <a:avLst/>
                <a:gdLst>
                  <a:gd name="T0" fmla="*/ 0 w 32"/>
                  <a:gd name="T1" fmla="*/ 3 h 3"/>
                  <a:gd name="T2" fmla="*/ 7 w 32"/>
                  <a:gd name="T3" fmla="*/ 3 h 3"/>
                  <a:gd name="T4" fmla="*/ 14 w 32"/>
                  <a:gd name="T5" fmla="*/ 3 h 3"/>
                  <a:gd name="T6" fmla="*/ 20 w 32"/>
                  <a:gd name="T7" fmla="*/ 2 h 3"/>
                  <a:gd name="T8" fmla="*/ 25 w 32"/>
                  <a:gd name="T9" fmla="*/ 2 h 3"/>
                  <a:gd name="T10" fmla="*/ 29 w 32"/>
                  <a:gd name="T11" fmla="*/ 1 h 3"/>
                  <a:gd name="T12" fmla="*/ 31 w 32"/>
                  <a:gd name="T13" fmla="*/ 1 h 3"/>
                  <a:gd name="T14" fmla="*/ 32 w 32"/>
                  <a:gd name="T15" fmla="*/ 0 h 3"/>
                  <a:gd name="T16" fmla="*/ 29 w 32"/>
                  <a:gd name="T17" fmla="*/ 0 h 3"/>
                  <a:gd name="T18" fmla="*/ 28 w 32"/>
                  <a:gd name="T19" fmla="*/ 1 h 3"/>
                  <a:gd name="T20" fmla="*/ 26 w 32"/>
                  <a:gd name="T21" fmla="*/ 1 h 3"/>
                  <a:gd name="T22" fmla="*/ 23 w 32"/>
                  <a:gd name="T23" fmla="*/ 2 h 3"/>
                  <a:gd name="T24" fmla="*/ 18 w 32"/>
                  <a:gd name="T25" fmla="*/ 2 h 3"/>
                  <a:gd name="T26" fmla="*/ 12 w 32"/>
                  <a:gd name="T27" fmla="*/ 2 h 3"/>
                  <a:gd name="T28" fmla="*/ 6 w 32"/>
                  <a:gd name="T29" fmla="*/ 3 h 3"/>
                  <a:gd name="T30" fmla="*/ 0 w 32"/>
                  <a:gd name="T31" fmla="*/ 3 h 3"/>
                  <a:gd name="T32" fmla="*/ 0 w 3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3">
                    <a:moveTo>
                      <a:pt x="0" y="3"/>
                    </a:moveTo>
                    <a:lnTo>
                      <a:pt x="7" y="3"/>
                    </a:lnTo>
                    <a:lnTo>
                      <a:pt x="14" y="3"/>
                    </a:lnTo>
                    <a:lnTo>
                      <a:pt x="20" y="2"/>
                    </a:lnTo>
                    <a:lnTo>
                      <a:pt x="25" y="2"/>
                    </a:lnTo>
                    <a:lnTo>
                      <a:pt x="29" y="1"/>
                    </a:lnTo>
                    <a:lnTo>
                      <a:pt x="31" y="1"/>
                    </a:lnTo>
                    <a:lnTo>
                      <a:pt x="32" y="0"/>
                    </a:lnTo>
                    <a:lnTo>
                      <a:pt x="29" y="0"/>
                    </a:lnTo>
                    <a:lnTo>
                      <a:pt x="28" y="1"/>
                    </a:lnTo>
                    <a:lnTo>
                      <a:pt x="26" y="1"/>
                    </a:lnTo>
                    <a:lnTo>
                      <a:pt x="23" y="2"/>
                    </a:lnTo>
                    <a:lnTo>
                      <a:pt x="18" y="2"/>
                    </a:lnTo>
                    <a:lnTo>
                      <a:pt x="12" y="2"/>
                    </a:lnTo>
                    <a:lnTo>
                      <a:pt x="6" y="3"/>
                    </a:lnTo>
                    <a:lnTo>
                      <a:pt x="0" y="3"/>
                    </a:lnTo>
                    <a:lnTo>
                      <a:pt x="0" y="3"/>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1" name="Freeform 1407">
                <a:extLst>
                  <a:ext uri="{FF2B5EF4-FFF2-40B4-BE49-F238E27FC236}">
                    <a16:creationId xmlns:a16="http://schemas.microsoft.com/office/drawing/2014/main" id="{D1F25354-1705-604C-BE69-46F420CDDDCD}"/>
                  </a:ext>
                </a:extLst>
              </p:cNvPr>
              <p:cNvSpPr>
                <a:spLocks/>
              </p:cNvSpPr>
              <p:nvPr/>
            </p:nvSpPr>
            <p:spPr bwMode="auto">
              <a:xfrm>
                <a:off x="1737" y="3630"/>
                <a:ext cx="29" cy="3"/>
              </a:xfrm>
              <a:custGeom>
                <a:avLst/>
                <a:gdLst>
                  <a:gd name="T0" fmla="*/ 0 w 29"/>
                  <a:gd name="T1" fmla="*/ 3 h 3"/>
                  <a:gd name="T2" fmla="*/ 6 w 29"/>
                  <a:gd name="T3" fmla="*/ 3 h 3"/>
                  <a:gd name="T4" fmla="*/ 12 w 29"/>
                  <a:gd name="T5" fmla="*/ 2 h 3"/>
                  <a:gd name="T6" fmla="*/ 18 w 29"/>
                  <a:gd name="T7" fmla="*/ 2 h 3"/>
                  <a:gd name="T8" fmla="*/ 23 w 29"/>
                  <a:gd name="T9" fmla="*/ 2 h 3"/>
                  <a:gd name="T10" fmla="*/ 26 w 29"/>
                  <a:gd name="T11" fmla="*/ 1 h 3"/>
                  <a:gd name="T12" fmla="*/ 28 w 29"/>
                  <a:gd name="T13" fmla="*/ 1 h 3"/>
                  <a:gd name="T14" fmla="*/ 29 w 29"/>
                  <a:gd name="T15" fmla="*/ 0 h 3"/>
                  <a:gd name="T16" fmla="*/ 26 w 29"/>
                  <a:gd name="T17" fmla="*/ 0 h 3"/>
                  <a:gd name="T18" fmla="*/ 25 w 29"/>
                  <a:gd name="T19" fmla="*/ 1 h 3"/>
                  <a:gd name="T20" fmla="*/ 24 w 29"/>
                  <a:gd name="T21" fmla="*/ 1 h 3"/>
                  <a:gd name="T22" fmla="*/ 21 w 29"/>
                  <a:gd name="T23" fmla="*/ 2 h 3"/>
                  <a:gd name="T24" fmla="*/ 17 w 29"/>
                  <a:gd name="T25" fmla="*/ 2 h 3"/>
                  <a:gd name="T26" fmla="*/ 11 w 29"/>
                  <a:gd name="T27" fmla="*/ 2 h 3"/>
                  <a:gd name="T28" fmla="*/ 6 w 29"/>
                  <a:gd name="T29" fmla="*/ 2 h 3"/>
                  <a:gd name="T30" fmla="*/ 0 w 29"/>
                  <a:gd name="T31" fmla="*/ 2 h 3"/>
                  <a:gd name="T32" fmla="*/ 0 w 29"/>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
                    <a:moveTo>
                      <a:pt x="0" y="3"/>
                    </a:moveTo>
                    <a:lnTo>
                      <a:pt x="6" y="3"/>
                    </a:lnTo>
                    <a:lnTo>
                      <a:pt x="12" y="2"/>
                    </a:lnTo>
                    <a:lnTo>
                      <a:pt x="18" y="2"/>
                    </a:lnTo>
                    <a:lnTo>
                      <a:pt x="23" y="2"/>
                    </a:lnTo>
                    <a:lnTo>
                      <a:pt x="26" y="1"/>
                    </a:lnTo>
                    <a:lnTo>
                      <a:pt x="28" y="1"/>
                    </a:lnTo>
                    <a:lnTo>
                      <a:pt x="29" y="0"/>
                    </a:lnTo>
                    <a:lnTo>
                      <a:pt x="26" y="0"/>
                    </a:lnTo>
                    <a:lnTo>
                      <a:pt x="25" y="1"/>
                    </a:lnTo>
                    <a:lnTo>
                      <a:pt x="24" y="1"/>
                    </a:lnTo>
                    <a:lnTo>
                      <a:pt x="21" y="2"/>
                    </a:lnTo>
                    <a:lnTo>
                      <a:pt x="17" y="2"/>
                    </a:lnTo>
                    <a:lnTo>
                      <a:pt x="11" y="2"/>
                    </a:lnTo>
                    <a:lnTo>
                      <a:pt x="6" y="2"/>
                    </a:lnTo>
                    <a:lnTo>
                      <a:pt x="0" y="2"/>
                    </a:lnTo>
                    <a:lnTo>
                      <a:pt x="0" y="3"/>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2" name="Freeform 1408">
                <a:extLst>
                  <a:ext uri="{FF2B5EF4-FFF2-40B4-BE49-F238E27FC236}">
                    <a16:creationId xmlns:a16="http://schemas.microsoft.com/office/drawing/2014/main" id="{F4448980-011D-D748-AAC0-B03740144D33}"/>
                  </a:ext>
                </a:extLst>
              </p:cNvPr>
              <p:cNvSpPr>
                <a:spLocks/>
              </p:cNvSpPr>
              <p:nvPr/>
            </p:nvSpPr>
            <p:spPr bwMode="auto">
              <a:xfrm>
                <a:off x="1737" y="3630"/>
                <a:ext cx="26" cy="2"/>
              </a:xfrm>
              <a:custGeom>
                <a:avLst/>
                <a:gdLst>
                  <a:gd name="T0" fmla="*/ 0 w 26"/>
                  <a:gd name="T1" fmla="*/ 2 h 2"/>
                  <a:gd name="T2" fmla="*/ 6 w 26"/>
                  <a:gd name="T3" fmla="*/ 2 h 2"/>
                  <a:gd name="T4" fmla="*/ 11 w 26"/>
                  <a:gd name="T5" fmla="*/ 2 h 2"/>
                  <a:gd name="T6" fmla="*/ 17 w 26"/>
                  <a:gd name="T7" fmla="*/ 2 h 2"/>
                  <a:gd name="T8" fmla="*/ 21 w 26"/>
                  <a:gd name="T9" fmla="*/ 2 h 2"/>
                  <a:gd name="T10" fmla="*/ 24 w 26"/>
                  <a:gd name="T11" fmla="*/ 1 h 2"/>
                  <a:gd name="T12" fmla="*/ 25 w 26"/>
                  <a:gd name="T13" fmla="*/ 1 h 2"/>
                  <a:gd name="T14" fmla="*/ 26 w 26"/>
                  <a:gd name="T15" fmla="*/ 0 h 2"/>
                  <a:gd name="T16" fmla="*/ 24 w 26"/>
                  <a:gd name="T17" fmla="*/ 0 h 2"/>
                  <a:gd name="T18" fmla="*/ 23 w 26"/>
                  <a:gd name="T19" fmla="*/ 1 h 2"/>
                  <a:gd name="T20" fmla="*/ 21 w 26"/>
                  <a:gd name="T21" fmla="*/ 1 h 2"/>
                  <a:gd name="T22" fmla="*/ 17 w 26"/>
                  <a:gd name="T23" fmla="*/ 2 h 2"/>
                  <a:gd name="T24" fmla="*/ 12 w 26"/>
                  <a:gd name="T25" fmla="*/ 2 h 2"/>
                  <a:gd name="T26" fmla="*/ 6 w 26"/>
                  <a:gd name="T27" fmla="*/ 2 h 2"/>
                  <a:gd name="T28" fmla="*/ 0 w 26"/>
                  <a:gd name="T29" fmla="*/ 2 h 2"/>
                  <a:gd name="T30" fmla="*/ 0 w 26"/>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
                    <a:moveTo>
                      <a:pt x="0" y="2"/>
                    </a:moveTo>
                    <a:lnTo>
                      <a:pt x="6" y="2"/>
                    </a:lnTo>
                    <a:lnTo>
                      <a:pt x="11" y="2"/>
                    </a:lnTo>
                    <a:lnTo>
                      <a:pt x="17" y="2"/>
                    </a:lnTo>
                    <a:lnTo>
                      <a:pt x="21" y="2"/>
                    </a:lnTo>
                    <a:lnTo>
                      <a:pt x="24" y="1"/>
                    </a:lnTo>
                    <a:lnTo>
                      <a:pt x="25" y="1"/>
                    </a:lnTo>
                    <a:lnTo>
                      <a:pt x="26" y="0"/>
                    </a:lnTo>
                    <a:lnTo>
                      <a:pt x="24" y="0"/>
                    </a:lnTo>
                    <a:lnTo>
                      <a:pt x="23" y="1"/>
                    </a:lnTo>
                    <a:lnTo>
                      <a:pt x="21" y="1"/>
                    </a:lnTo>
                    <a:lnTo>
                      <a:pt x="17" y="2"/>
                    </a:lnTo>
                    <a:lnTo>
                      <a:pt x="12" y="2"/>
                    </a:lnTo>
                    <a:lnTo>
                      <a:pt x="6" y="2"/>
                    </a:lnTo>
                    <a:lnTo>
                      <a:pt x="0" y="2"/>
                    </a:lnTo>
                    <a:lnTo>
                      <a:pt x="0" y="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3" name="Freeform 1409">
                <a:extLst>
                  <a:ext uri="{FF2B5EF4-FFF2-40B4-BE49-F238E27FC236}">
                    <a16:creationId xmlns:a16="http://schemas.microsoft.com/office/drawing/2014/main" id="{D006ED11-705F-914C-975C-F58D59560860}"/>
                  </a:ext>
                </a:extLst>
              </p:cNvPr>
              <p:cNvSpPr>
                <a:spLocks/>
              </p:cNvSpPr>
              <p:nvPr/>
            </p:nvSpPr>
            <p:spPr bwMode="auto">
              <a:xfrm>
                <a:off x="1737" y="3630"/>
                <a:ext cx="24" cy="2"/>
              </a:xfrm>
              <a:custGeom>
                <a:avLst/>
                <a:gdLst>
                  <a:gd name="T0" fmla="*/ 0 w 24"/>
                  <a:gd name="T1" fmla="*/ 2 h 2"/>
                  <a:gd name="T2" fmla="*/ 6 w 24"/>
                  <a:gd name="T3" fmla="*/ 2 h 2"/>
                  <a:gd name="T4" fmla="*/ 12 w 24"/>
                  <a:gd name="T5" fmla="*/ 2 h 2"/>
                  <a:gd name="T6" fmla="*/ 17 w 24"/>
                  <a:gd name="T7" fmla="*/ 2 h 2"/>
                  <a:gd name="T8" fmla="*/ 21 w 24"/>
                  <a:gd name="T9" fmla="*/ 1 h 2"/>
                  <a:gd name="T10" fmla="*/ 23 w 24"/>
                  <a:gd name="T11" fmla="*/ 1 h 2"/>
                  <a:gd name="T12" fmla="*/ 24 w 24"/>
                  <a:gd name="T13" fmla="*/ 0 h 2"/>
                  <a:gd name="T14" fmla="*/ 21 w 24"/>
                  <a:gd name="T15" fmla="*/ 0 h 2"/>
                  <a:gd name="T16" fmla="*/ 20 w 24"/>
                  <a:gd name="T17" fmla="*/ 1 h 2"/>
                  <a:gd name="T18" fmla="*/ 18 w 24"/>
                  <a:gd name="T19" fmla="*/ 1 h 2"/>
                  <a:gd name="T20" fmla="*/ 15 w 24"/>
                  <a:gd name="T21" fmla="*/ 2 h 2"/>
                  <a:gd name="T22" fmla="*/ 10 w 24"/>
                  <a:gd name="T23" fmla="*/ 2 h 2"/>
                  <a:gd name="T24" fmla="*/ 5 w 24"/>
                  <a:gd name="T25" fmla="*/ 2 h 2"/>
                  <a:gd name="T26" fmla="*/ 0 w 24"/>
                  <a:gd name="T27" fmla="*/ 2 h 2"/>
                  <a:gd name="T28" fmla="*/ 0 w 24"/>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
                    <a:moveTo>
                      <a:pt x="0" y="2"/>
                    </a:moveTo>
                    <a:lnTo>
                      <a:pt x="6" y="2"/>
                    </a:lnTo>
                    <a:lnTo>
                      <a:pt x="12" y="2"/>
                    </a:lnTo>
                    <a:lnTo>
                      <a:pt x="17" y="2"/>
                    </a:lnTo>
                    <a:lnTo>
                      <a:pt x="21" y="1"/>
                    </a:lnTo>
                    <a:lnTo>
                      <a:pt x="23" y="1"/>
                    </a:lnTo>
                    <a:lnTo>
                      <a:pt x="24" y="0"/>
                    </a:lnTo>
                    <a:lnTo>
                      <a:pt x="21" y="0"/>
                    </a:lnTo>
                    <a:lnTo>
                      <a:pt x="20" y="1"/>
                    </a:lnTo>
                    <a:lnTo>
                      <a:pt x="18" y="1"/>
                    </a:lnTo>
                    <a:lnTo>
                      <a:pt x="15" y="2"/>
                    </a:lnTo>
                    <a:lnTo>
                      <a:pt x="10" y="2"/>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4" name="Freeform 1410">
                <a:extLst>
                  <a:ext uri="{FF2B5EF4-FFF2-40B4-BE49-F238E27FC236}">
                    <a16:creationId xmlns:a16="http://schemas.microsoft.com/office/drawing/2014/main" id="{E6A0F1B4-7838-7E47-8994-00CDD831861D}"/>
                  </a:ext>
                </a:extLst>
              </p:cNvPr>
              <p:cNvSpPr>
                <a:spLocks/>
              </p:cNvSpPr>
              <p:nvPr/>
            </p:nvSpPr>
            <p:spPr bwMode="auto">
              <a:xfrm>
                <a:off x="1737" y="3630"/>
                <a:ext cx="21" cy="2"/>
              </a:xfrm>
              <a:custGeom>
                <a:avLst/>
                <a:gdLst>
                  <a:gd name="T0" fmla="*/ 0 w 21"/>
                  <a:gd name="T1" fmla="*/ 2 h 2"/>
                  <a:gd name="T2" fmla="*/ 5 w 21"/>
                  <a:gd name="T3" fmla="*/ 2 h 2"/>
                  <a:gd name="T4" fmla="*/ 10 w 21"/>
                  <a:gd name="T5" fmla="*/ 2 h 2"/>
                  <a:gd name="T6" fmla="*/ 15 w 21"/>
                  <a:gd name="T7" fmla="*/ 2 h 2"/>
                  <a:gd name="T8" fmla="*/ 18 w 21"/>
                  <a:gd name="T9" fmla="*/ 1 h 2"/>
                  <a:gd name="T10" fmla="*/ 20 w 21"/>
                  <a:gd name="T11" fmla="*/ 1 h 2"/>
                  <a:gd name="T12" fmla="*/ 21 w 21"/>
                  <a:gd name="T13" fmla="*/ 0 h 2"/>
                  <a:gd name="T14" fmla="*/ 18 w 21"/>
                  <a:gd name="T15" fmla="*/ 0 h 2"/>
                  <a:gd name="T16" fmla="*/ 18 w 21"/>
                  <a:gd name="T17" fmla="*/ 1 h 2"/>
                  <a:gd name="T18" fmla="*/ 16 w 21"/>
                  <a:gd name="T19" fmla="*/ 1 h 2"/>
                  <a:gd name="T20" fmla="*/ 13 w 21"/>
                  <a:gd name="T21" fmla="*/ 1 h 2"/>
                  <a:gd name="T22" fmla="*/ 10 w 21"/>
                  <a:gd name="T23" fmla="*/ 2 h 2"/>
                  <a:gd name="T24" fmla="*/ 5 w 21"/>
                  <a:gd name="T25" fmla="*/ 2 h 2"/>
                  <a:gd name="T26" fmla="*/ 0 w 21"/>
                  <a:gd name="T27" fmla="*/ 2 h 2"/>
                  <a:gd name="T28" fmla="*/ 0 w 21"/>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
                    <a:moveTo>
                      <a:pt x="0" y="2"/>
                    </a:moveTo>
                    <a:lnTo>
                      <a:pt x="5" y="2"/>
                    </a:lnTo>
                    <a:lnTo>
                      <a:pt x="10" y="2"/>
                    </a:lnTo>
                    <a:lnTo>
                      <a:pt x="15" y="2"/>
                    </a:lnTo>
                    <a:lnTo>
                      <a:pt x="18" y="1"/>
                    </a:lnTo>
                    <a:lnTo>
                      <a:pt x="20" y="1"/>
                    </a:lnTo>
                    <a:lnTo>
                      <a:pt x="21" y="0"/>
                    </a:lnTo>
                    <a:lnTo>
                      <a:pt x="18" y="0"/>
                    </a:lnTo>
                    <a:lnTo>
                      <a:pt x="18" y="1"/>
                    </a:lnTo>
                    <a:lnTo>
                      <a:pt x="16" y="1"/>
                    </a:lnTo>
                    <a:lnTo>
                      <a:pt x="13" y="1"/>
                    </a:lnTo>
                    <a:lnTo>
                      <a:pt x="10" y="2"/>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5" name="Freeform 1411">
                <a:extLst>
                  <a:ext uri="{FF2B5EF4-FFF2-40B4-BE49-F238E27FC236}">
                    <a16:creationId xmlns:a16="http://schemas.microsoft.com/office/drawing/2014/main" id="{DC2EA07B-838C-5E40-B32A-0C863225728A}"/>
                  </a:ext>
                </a:extLst>
              </p:cNvPr>
              <p:cNvSpPr>
                <a:spLocks/>
              </p:cNvSpPr>
              <p:nvPr/>
            </p:nvSpPr>
            <p:spPr bwMode="auto">
              <a:xfrm>
                <a:off x="1737" y="3630"/>
                <a:ext cx="18" cy="2"/>
              </a:xfrm>
              <a:custGeom>
                <a:avLst/>
                <a:gdLst>
                  <a:gd name="T0" fmla="*/ 0 w 18"/>
                  <a:gd name="T1" fmla="*/ 2 h 2"/>
                  <a:gd name="T2" fmla="*/ 5 w 18"/>
                  <a:gd name="T3" fmla="*/ 2 h 2"/>
                  <a:gd name="T4" fmla="*/ 10 w 18"/>
                  <a:gd name="T5" fmla="*/ 2 h 2"/>
                  <a:gd name="T6" fmla="*/ 13 w 18"/>
                  <a:gd name="T7" fmla="*/ 1 h 2"/>
                  <a:gd name="T8" fmla="*/ 16 w 18"/>
                  <a:gd name="T9" fmla="*/ 1 h 2"/>
                  <a:gd name="T10" fmla="*/ 18 w 18"/>
                  <a:gd name="T11" fmla="*/ 1 h 2"/>
                  <a:gd name="T12" fmla="*/ 18 w 18"/>
                  <a:gd name="T13" fmla="*/ 0 h 2"/>
                  <a:gd name="T14" fmla="*/ 16 w 18"/>
                  <a:gd name="T15" fmla="*/ 0 h 2"/>
                  <a:gd name="T16" fmla="*/ 15 w 18"/>
                  <a:gd name="T17" fmla="*/ 1 h 2"/>
                  <a:gd name="T18" fmla="*/ 13 w 18"/>
                  <a:gd name="T19" fmla="*/ 1 h 2"/>
                  <a:gd name="T20" fmla="*/ 10 w 18"/>
                  <a:gd name="T21" fmla="*/ 1 h 2"/>
                  <a:gd name="T22" fmla="*/ 5 w 18"/>
                  <a:gd name="T23" fmla="*/ 2 h 2"/>
                  <a:gd name="T24" fmla="*/ 0 w 18"/>
                  <a:gd name="T25" fmla="*/ 2 h 2"/>
                  <a:gd name="T26" fmla="*/ 0 w 18"/>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
                    <a:moveTo>
                      <a:pt x="0" y="2"/>
                    </a:moveTo>
                    <a:lnTo>
                      <a:pt x="5" y="2"/>
                    </a:lnTo>
                    <a:lnTo>
                      <a:pt x="10" y="2"/>
                    </a:lnTo>
                    <a:lnTo>
                      <a:pt x="13" y="1"/>
                    </a:lnTo>
                    <a:lnTo>
                      <a:pt x="16" y="1"/>
                    </a:lnTo>
                    <a:lnTo>
                      <a:pt x="18" y="1"/>
                    </a:lnTo>
                    <a:lnTo>
                      <a:pt x="18" y="0"/>
                    </a:lnTo>
                    <a:lnTo>
                      <a:pt x="16" y="0"/>
                    </a:lnTo>
                    <a:lnTo>
                      <a:pt x="15" y="1"/>
                    </a:lnTo>
                    <a:lnTo>
                      <a:pt x="13" y="1"/>
                    </a:lnTo>
                    <a:lnTo>
                      <a:pt x="10" y="1"/>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6" name="Freeform 1412">
                <a:extLst>
                  <a:ext uri="{FF2B5EF4-FFF2-40B4-BE49-F238E27FC236}">
                    <a16:creationId xmlns:a16="http://schemas.microsoft.com/office/drawing/2014/main" id="{C38267FF-C5B0-8849-AF9F-092C8CE04178}"/>
                  </a:ext>
                </a:extLst>
              </p:cNvPr>
              <p:cNvSpPr>
                <a:spLocks/>
              </p:cNvSpPr>
              <p:nvPr/>
            </p:nvSpPr>
            <p:spPr bwMode="auto">
              <a:xfrm>
                <a:off x="1737" y="3630"/>
                <a:ext cx="16" cy="2"/>
              </a:xfrm>
              <a:custGeom>
                <a:avLst/>
                <a:gdLst>
                  <a:gd name="T0" fmla="*/ 0 w 16"/>
                  <a:gd name="T1" fmla="*/ 2 h 2"/>
                  <a:gd name="T2" fmla="*/ 5 w 16"/>
                  <a:gd name="T3" fmla="*/ 2 h 2"/>
                  <a:gd name="T4" fmla="*/ 10 w 16"/>
                  <a:gd name="T5" fmla="*/ 1 h 2"/>
                  <a:gd name="T6" fmla="*/ 13 w 16"/>
                  <a:gd name="T7" fmla="*/ 1 h 2"/>
                  <a:gd name="T8" fmla="*/ 15 w 16"/>
                  <a:gd name="T9" fmla="*/ 1 h 2"/>
                  <a:gd name="T10" fmla="*/ 16 w 16"/>
                  <a:gd name="T11" fmla="*/ 0 h 2"/>
                  <a:gd name="T12" fmla="*/ 13 w 16"/>
                  <a:gd name="T13" fmla="*/ 0 h 2"/>
                  <a:gd name="T14" fmla="*/ 12 w 16"/>
                  <a:gd name="T15" fmla="*/ 1 h 2"/>
                  <a:gd name="T16" fmla="*/ 10 w 16"/>
                  <a:gd name="T17" fmla="*/ 1 h 2"/>
                  <a:gd name="T18" fmla="*/ 8 w 16"/>
                  <a:gd name="T19" fmla="*/ 1 h 2"/>
                  <a:gd name="T20" fmla="*/ 4 w 16"/>
                  <a:gd name="T21" fmla="*/ 1 h 2"/>
                  <a:gd name="T22" fmla="*/ 0 w 16"/>
                  <a:gd name="T23" fmla="*/ 1 h 2"/>
                  <a:gd name="T24" fmla="*/ 0 w 16"/>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
                    <a:moveTo>
                      <a:pt x="0" y="2"/>
                    </a:moveTo>
                    <a:lnTo>
                      <a:pt x="5" y="2"/>
                    </a:lnTo>
                    <a:lnTo>
                      <a:pt x="10" y="1"/>
                    </a:lnTo>
                    <a:lnTo>
                      <a:pt x="13" y="1"/>
                    </a:lnTo>
                    <a:lnTo>
                      <a:pt x="15" y="1"/>
                    </a:lnTo>
                    <a:lnTo>
                      <a:pt x="16" y="0"/>
                    </a:lnTo>
                    <a:lnTo>
                      <a:pt x="13" y="0"/>
                    </a:lnTo>
                    <a:lnTo>
                      <a:pt x="12" y="1"/>
                    </a:lnTo>
                    <a:lnTo>
                      <a:pt x="10" y="1"/>
                    </a:lnTo>
                    <a:lnTo>
                      <a:pt x="8" y="1"/>
                    </a:lnTo>
                    <a:lnTo>
                      <a:pt x="4" y="1"/>
                    </a:lnTo>
                    <a:lnTo>
                      <a:pt x="0" y="1"/>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7" name="Freeform 1413">
                <a:extLst>
                  <a:ext uri="{FF2B5EF4-FFF2-40B4-BE49-F238E27FC236}">
                    <a16:creationId xmlns:a16="http://schemas.microsoft.com/office/drawing/2014/main" id="{03D4AF98-9D87-B54E-A129-69704FCD81F3}"/>
                  </a:ext>
                </a:extLst>
              </p:cNvPr>
              <p:cNvSpPr>
                <a:spLocks/>
              </p:cNvSpPr>
              <p:nvPr/>
            </p:nvSpPr>
            <p:spPr bwMode="auto">
              <a:xfrm>
                <a:off x="1737" y="3630"/>
                <a:ext cx="13" cy="1"/>
              </a:xfrm>
              <a:custGeom>
                <a:avLst/>
                <a:gdLst>
                  <a:gd name="T0" fmla="*/ 0 w 13"/>
                  <a:gd name="T1" fmla="*/ 1 h 1"/>
                  <a:gd name="T2" fmla="*/ 4 w 13"/>
                  <a:gd name="T3" fmla="*/ 1 h 1"/>
                  <a:gd name="T4" fmla="*/ 8 w 13"/>
                  <a:gd name="T5" fmla="*/ 1 h 1"/>
                  <a:gd name="T6" fmla="*/ 10 w 13"/>
                  <a:gd name="T7" fmla="*/ 1 h 1"/>
                  <a:gd name="T8" fmla="*/ 12 w 13"/>
                  <a:gd name="T9" fmla="*/ 1 h 1"/>
                  <a:gd name="T10" fmla="*/ 13 w 13"/>
                  <a:gd name="T11" fmla="*/ 0 h 1"/>
                  <a:gd name="T12" fmla="*/ 10 w 13"/>
                  <a:gd name="T13" fmla="*/ 0 h 1"/>
                  <a:gd name="T14" fmla="*/ 10 w 13"/>
                  <a:gd name="T15" fmla="*/ 1 h 1"/>
                  <a:gd name="T16" fmla="*/ 8 w 13"/>
                  <a:gd name="T17" fmla="*/ 1 h 1"/>
                  <a:gd name="T18" fmla="*/ 4 w 13"/>
                  <a:gd name="T19" fmla="*/ 1 h 1"/>
                  <a:gd name="T20" fmla="*/ 0 w 13"/>
                  <a:gd name="T21" fmla="*/ 1 h 1"/>
                  <a:gd name="T22" fmla="*/ 0 w 13"/>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
                    <a:moveTo>
                      <a:pt x="0" y="1"/>
                    </a:moveTo>
                    <a:lnTo>
                      <a:pt x="4" y="1"/>
                    </a:lnTo>
                    <a:lnTo>
                      <a:pt x="8" y="1"/>
                    </a:lnTo>
                    <a:lnTo>
                      <a:pt x="10" y="1"/>
                    </a:lnTo>
                    <a:lnTo>
                      <a:pt x="12" y="1"/>
                    </a:lnTo>
                    <a:lnTo>
                      <a:pt x="13" y="0"/>
                    </a:lnTo>
                    <a:lnTo>
                      <a:pt x="10" y="0"/>
                    </a:lnTo>
                    <a:lnTo>
                      <a:pt x="10" y="1"/>
                    </a:lnTo>
                    <a:lnTo>
                      <a:pt x="8" y="1"/>
                    </a:lnTo>
                    <a:lnTo>
                      <a:pt x="4"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8" name="Freeform 1414">
                <a:extLst>
                  <a:ext uri="{FF2B5EF4-FFF2-40B4-BE49-F238E27FC236}">
                    <a16:creationId xmlns:a16="http://schemas.microsoft.com/office/drawing/2014/main" id="{C72496BE-1BDC-5B47-B81A-A169BF41D508}"/>
                  </a:ext>
                </a:extLst>
              </p:cNvPr>
              <p:cNvSpPr>
                <a:spLocks/>
              </p:cNvSpPr>
              <p:nvPr/>
            </p:nvSpPr>
            <p:spPr bwMode="auto">
              <a:xfrm>
                <a:off x="1737" y="3630"/>
                <a:ext cx="10" cy="1"/>
              </a:xfrm>
              <a:custGeom>
                <a:avLst/>
                <a:gdLst>
                  <a:gd name="T0" fmla="*/ 0 w 10"/>
                  <a:gd name="T1" fmla="*/ 1 h 1"/>
                  <a:gd name="T2" fmla="*/ 4 w 10"/>
                  <a:gd name="T3" fmla="*/ 1 h 1"/>
                  <a:gd name="T4" fmla="*/ 8 w 10"/>
                  <a:gd name="T5" fmla="*/ 1 h 1"/>
                  <a:gd name="T6" fmla="*/ 10 w 10"/>
                  <a:gd name="T7" fmla="*/ 1 h 1"/>
                  <a:gd name="T8" fmla="*/ 10 w 10"/>
                  <a:gd name="T9" fmla="*/ 0 h 1"/>
                  <a:gd name="T10" fmla="*/ 8 w 10"/>
                  <a:gd name="T11" fmla="*/ 0 h 1"/>
                  <a:gd name="T12" fmla="*/ 7 w 10"/>
                  <a:gd name="T13" fmla="*/ 1 h 1"/>
                  <a:gd name="T14" fmla="*/ 5 w 10"/>
                  <a:gd name="T15" fmla="*/ 1 h 1"/>
                  <a:gd name="T16" fmla="*/ 3 w 10"/>
                  <a:gd name="T17" fmla="*/ 1 h 1"/>
                  <a:gd name="T18" fmla="*/ 0 w 10"/>
                  <a:gd name="T19" fmla="*/ 1 h 1"/>
                  <a:gd name="T20" fmla="*/ 0 w 10"/>
                  <a:gd name="T2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
                    <a:moveTo>
                      <a:pt x="0" y="1"/>
                    </a:moveTo>
                    <a:lnTo>
                      <a:pt x="4" y="1"/>
                    </a:lnTo>
                    <a:lnTo>
                      <a:pt x="8" y="1"/>
                    </a:lnTo>
                    <a:lnTo>
                      <a:pt x="10" y="1"/>
                    </a:lnTo>
                    <a:lnTo>
                      <a:pt x="10" y="0"/>
                    </a:lnTo>
                    <a:lnTo>
                      <a:pt x="8" y="0"/>
                    </a:lnTo>
                    <a:lnTo>
                      <a:pt x="7" y="1"/>
                    </a:lnTo>
                    <a:lnTo>
                      <a:pt x="5" y="1"/>
                    </a:lnTo>
                    <a:lnTo>
                      <a:pt x="3"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9" name="Freeform 1415">
                <a:extLst>
                  <a:ext uri="{FF2B5EF4-FFF2-40B4-BE49-F238E27FC236}">
                    <a16:creationId xmlns:a16="http://schemas.microsoft.com/office/drawing/2014/main" id="{193DE134-BF94-7A46-BAED-D6937E57CC5A}"/>
                  </a:ext>
                </a:extLst>
              </p:cNvPr>
              <p:cNvSpPr>
                <a:spLocks/>
              </p:cNvSpPr>
              <p:nvPr/>
            </p:nvSpPr>
            <p:spPr bwMode="auto">
              <a:xfrm>
                <a:off x="1737" y="3630"/>
                <a:ext cx="8" cy="1"/>
              </a:xfrm>
              <a:custGeom>
                <a:avLst/>
                <a:gdLst>
                  <a:gd name="T0" fmla="*/ 0 w 8"/>
                  <a:gd name="T1" fmla="*/ 1 h 1"/>
                  <a:gd name="T2" fmla="*/ 3 w 8"/>
                  <a:gd name="T3" fmla="*/ 1 h 1"/>
                  <a:gd name="T4" fmla="*/ 5 w 8"/>
                  <a:gd name="T5" fmla="*/ 1 h 1"/>
                  <a:gd name="T6" fmla="*/ 7 w 8"/>
                  <a:gd name="T7" fmla="*/ 1 h 1"/>
                  <a:gd name="T8" fmla="*/ 8 w 8"/>
                  <a:gd name="T9" fmla="*/ 0 h 1"/>
                  <a:gd name="T10" fmla="*/ 5 w 8"/>
                  <a:gd name="T11" fmla="*/ 0 h 1"/>
                  <a:gd name="T12" fmla="*/ 4 w 8"/>
                  <a:gd name="T13" fmla="*/ 1 h 1"/>
                  <a:gd name="T14" fmla="*/ 3 w 8"/>
                  <a:gd name="T15" fmla="*/ 1 h 1"/>
                  <a:gd name="T16" fmla="*/ 0 w 8"/>
                  <a:gd name="T17" fmla="*/ 1 h 1"/>
                  <a:gd name="T18" fmla="*/ 0 w 8"/>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
                    <a:moveTo>
                      <a:pt x="0" y="1"/>
                    </a:moveTo>
                    <a:lnTo>
                      <a:pt x="3" y="1"/>
                    </a:lnTo>
                    <a:lnTo>
                      <a:pt x="5" y="1"/>
                    </a:lnTo>
                    <a:lnTo>
                      <a:pt x="7" y="1"/>
                    </a:lnTo>
                    <a:lnTo>
                      <a:pt x="8" y="0"/>
                    </a:lnTo>
                    <a:lnTo>
                      <a:pt x="5" y="0"/>
                    </a:lnTo>
                    <a:lnTo>
                      <a:pt x="4" y="1"/>
                    </a:lnTo>
                    <a:lnTo>
                      <a:pt x="3"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0" name="Freeform 1416">
                <a:extLst>
                  <a:ext uri="{FF2B5EF4-FFF2-40B4-BE49-F238E27FC236}">
                    <a16:creationId xmlns:a16="http://schemas.microsoft.com/office/drawing/2014/main" id="{B24E665E-6480-6147-80CD-25B8CF6B2B54}"/>
                  </a:ext>
                </a:extLst>
              </p:cNvPr>
              <p:cNvSpPr>
                <a:spLocks/>
              </p:cNvSpPr>
              <p:nvPr/>
            </p:nvSpPr>
            <p:spPr bwMode="auto">
              <a:xfrm>
                <a:off x="1737" y="3630"/>
                <a:ext cx="5" cy="1"/>
              </a:xfrm>
              <a:custGeom>
                <a:avLst/>
                <a:gdLst>
                  <a:gd name="T0" fmla="*/ 0 w 5"/>
                  <a:gd name="T1" fmla="*/ 1 h 1"/>
                  <a:gd name="T2" fmla="*/ 3 w 5"/>
                  <a:gd name="T3" fmla="*/ 1 h 1"/>
                  <a:gd name="T4" fmla="*/ 4 w 5"/>
                  <a:gd name="T5" fmla="*/ 1 h 1"/>
                  <a:gd name="T6" fmla="*/ 5 w 5"/>
                  <a:gd name="T7" fmla="*/ 0 h 1"/>
                  <a:gd name="T8" fmla="*/ 3 w 5"/>
                  <a:gd name="T9" fmla="*/ 0 h 1"/>
                  <a:gd name="T10" fmla="*/ 2 w 5"/>
                  <a:gd name="T11" fmla="*/ 1 h 1"/>
                  <a:gd name="T12" fmla="*/ 0 w 5"/>
                  <a:gd name="T13" fmla="*/ 1 h 1"/>
                  <a:gd name="T14" fmla="*/ 0 w 5"/>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0" y="1"/>
                    </a:moveTo>
                    <a:lnTo>
                      <a:pt x="3" y="1"/>
                    </a:lnTo>
                    <a:lnTo>
                      <a:pt x="4" y="1"/>
                    </a:lnTo>
                    <a:lnTo>
                      <a:pt x="5" y="0"/>
                    </a:lnTo>
                    <a:lnTo>
                      <a:pt x="3" y="0"/>
                    </a:lnTo>
                    <a:lnTo>
                      <a:pt x="2"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1" name="Freeform 1417">
                <a:extLst>
                  <a:ext uri="{FF2B5EF4-FFF2-40B4-BE49-F238E27FC236}">
                    <a16:creationId xmlns:a16="http://schemas.microsoft.com/office/drawing/2014/main" id="{9013DC0A-DCD9-1E40-AF2A-1115394A5CBA}"/>
                  </a:ext>
                </a:extLst>
              </p:cNvPr>
              <p:cNvSpPr>
                <a:spLocks/>
              </p:cNvSpPr>
              <p:nvPr/>
            </p:nvSpPr>
            <p:spPr bwMode="auto">
              <a:xfrm>
                <a:off x="1737" y="3630"/>
                <a:ext cx="3" cy="1"/>
              </a:xfrm>
              <a:custGeom>
                <a:avLst/>
                <a:gdLst>
                  <a:gd name="T0" fmla="*/ 0 w 3"/>
                  <a:gd name="T1" fmla="*/ 1 h 1"/>
                  <a:gd name="T2" fmla="*/ 2 w 3"/>
                  <a:gd name="T3" fmla="*/ 1 h 1"/>
                  <a:gd name="T4" fmla="*/ 3 w 3"/>
                  <a:gd name="T5" fmla="*/ 0 h 1"/>
                  <a:gd name="T6" fmla="*/ 0 w 3"/>
                  <a:gd name="T7" fmla="*/ 0 h 1"/>
                  <a:gd name="T8" fmla="*/ 0 w 3"/>
                  <a:gd name="T9" fmla="*/ 0 h 1"/>
                  <a:gd name="T10" fmla="*/ 0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0" y="1"/>
                    </a:moveTo>
                    <a:lnTo>
                      <a:pt x="2" y="1"/>
                    </a:lnTo>
                    <a:lnTo>
                      <a:pt x="3" y="0"/>
                    </a:lnTo>
                    <a:lnTo>
                      <a:pt x="0"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2" name="Freeform 1418">
                <a:extLst>
                  <a:ext uri="{FF2B5EF4-FFF2-40B4-BE49-F238E27FC236}">
                    <a16:creationId xmlns:a16="http://schemas.microsoft.com/office/drawing/2014/main" id="{34EAA3DB-B04F-E343-8122-BC812B92D5CB}"/>
                  </a:ext>
                </a:extLst>
              </p:cNvPr>
              <p:cNvSpPr>
                <a:spLocks noEditPoints="1"/>
              </p:cNvSpPr>
              <p:nvPr/>
            </p:nvSpPr>
            <p:spPr bwMode="auto">
              <a:xfrm>
                <a:off x="1691" y="3642"/>
                <a:ext cx="218" cy="41"/>
              </a:xfrm>
              <a:custGeom>
                <a:avLst/>
                <a:gdLst>
                  <a:gd name="T0" fmla="*/ 0 w 218"/>
                  <a:gd name="T1" fmla="*/ 0 h 41"/>
                  <a:gd name="T2" fmla="*/ 218 w 218"/>
                  <a:gd name="T3" fmla="*/ 0 h 41"/>
                  <a:gd name="T4" fmla="*/ 218 w 218"/>
                  <a:gd name="T5" fmla="*/ 41 h 41"/>
                  <a:gd name="T6" fmla="*/ 0 w 218"/>
                  <a:gd name="T7" fmla="*/ 41 h 41"/>
                  <a:gd name="T8" fmla="*/ 0 w 218"/>
                  <a:gd name="T9" fmla="*/ 0 h 41"/>
                  <a:gd name="T10" fmla="*/ 0 w 218"/>
                  <a:gd name="T11" fmla="*/ 0 h 41"/>
                  <a:gd name="T12" fmla="*/ 212 w 218"/>
                  <a:gd name="T13" fmla="*/ 0 h 41"/>
                  <a:gd name="T14" fmla="*/ 212 w 218"/>
                  <a:gd name="T15" fmla="*/ 41 h 41"/>
                  <a:gd name="T16" fmla="*/ 0 w 218"/>
                  <a:gd name="T17" fmla="*/ 41 h 41"/>
                  <a:gd name="T18" fmla="*/ 0 w 21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41">
                    <a:moveTo>
                      <a:pt x="0" y="0"/>
                    </a:moveTo>
                    <a:lnTo>
                      <a:pt x="218" y="0"/>
                    </a:lnTo>
                    <a:lnTo>
                      <a:pt x="218" y="41"/>
                    </a:lnTo>
                    <a:lnTo>
                      <a:pt x="0" y="41"/>
                    </a:lnTo>
                    <a:lnTo>
                      <a:pt x="0" y="0"/>
                    </a:lnTo>
                    <a:close/>
                    <a:moveTo>
                      <a:pt x="0" y="0"/>
                    </a:moveTo>
                    <a:lnTo>
                      <a:pt x="212" y="0"/>
                    </a:lnTo>
                    <a:lnTo>
                      <a:pt x="212" y="41"/>
                    </a:lnTo>
                    <a:lnTo>
                      <a:pt x="0" y="41"/>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3" name="Freeform 1419">
                <a:extLst>
                  <a:ext uri="{FF2B5EF4-FFF2-40B4-BE49-F238E27FC236}">
                    <a16:creationId xmlns:a16="http://schemas.microsoft.com/office/drawing/2014/main" id="{38A5F48A-E7B1-B742-9A68-7A3E94C36592}"/>
                  </a:ext>
                </a:extLst>
              </p:cNvPr>
              <p:cNvSpPr>
                <a:spLocks noEditPoints="1"/>
              </p:cNvSpPr>
              <p:nvPr/>
            </p:nvSpPr>
            <p:spPr bwMode="auto">
              <a:xfrm>
                <a:off x="1691" y="3642"/>
                <a:ext cx="212" cy="41"/>
              </a:xfrm>
              <a:custGeom>
                <a:avLst/>
                <a:gdLst>
                  <a:gd name="T0" fmla="*/ 0 w 212"/>
                  <a:gd name="T1" fmla="*/ 0 h 41"/>
                  <a:gd name="T2" fmla="*/ 212 w 212"/>
                  <a:gd name="T3" fmla="*/ 0 h 41"/>
                  <a:gd name="T4" fmla="*/ 212 w 212"/>
                  <a:gd name="T5" fmla="*/ 41 h 41"/>
                  <a:gd name="T6" fmla="*/ 0 w 212"/>
                  <a:gd name="T7" fmla="*/ 41 h 41"/>
                  <a:gd name="T8" fmla="*/ 0 w 212"/>
                  <a:gd name="T9" fmla="*/ 0 h 41"/>
                  <a:gd name="T10" fmla="*/ 0 w 212"/>
                  <a:gd name="T11" fmla="*/ 0 h 41"/>
                  <a:gd name="T12" fmla="*/ 207 w 212"/>
                  <a:gd name="T13" fmla="*/ 0 h 41"/>
                  <a:gd name="T14" fmla="*/ 207 w 212"/>
                  <a:gd name="T15" fmla="*/ 41 h 41"/>
                  <a:gd name="T16" fmla="*/ 0 w 212"/>
                  <a:gd name="T17" fmla="*/ 41 h 41"/>
                  <a:gd name="T18" fmla="*/ 0 w 21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41">
                    <a:moveTo>
                      <a:pt x="0" y="0"/>
                    </a:moveTo>
                    <a:lnTo>
                      <a:pt x="212" y="0"/>
                    </a:lnTo>
                    <a:lnTo>
                      <a:pt x="212" y="41"/>
                    </a:lnTo>
                    <a:lnTo>
                      <a:pt x="0" y="41"/>
                    </a:lnTo>
                    <a:lnTo>
                      <a:pt x="0" y="0"/>
                    </a:lnTo>
                    <a:close/>
                    <a:moveTo>
                      <a:pt x="0" y="0"/>
                    </a:moveTo>
                    <a:lnTo>
                      <a:pt x="207" y="0"/>
                    </a:lnTo>
                    <a:lnTo>
                      <a:pt x="207" y="41"/>
                    </a:lnTo>
                    <a:lnTo>
                      <a:pt x="0" y="41"/>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4" name="Freeform 1420">
                <a:extLst>
                  <a:ext uri="{FF2B5EF4-FFF2-40B4-BE49-F238E27FC236}">
                    <a16:creationId xmlns:a16="http://schemas.microsoft.com/office/drawing/2014/main" id="{AAA5D9D3-D2BF-5442-955D-EF5D1E44B2F4}"/>
                  </a:ext>
                </a:extLst>
              </p:cNvPr>
              <p:cNvSpPr>
                <a:spLocks noEditPoints="1"/>
              </p:cNvSpPr>
              <p:nvPr/>
            </p:nvSpPr>
            <p:spPr bwMode="auto">
              <a:xfrm>
                <a:off x="1691" y="3642"/>
                <a:ext cx="207" cy="41"/>
              </a:xfrm>
              <a:custGeom>
                <a:avLst/>
                <a:gdLst>
                  <a:gd name="T0" fmla="*/ 0 w 207"/>
                  <a:gd name="T1" fmla="*/ 0 h 41"/>
                  <a:gd name="T2" fmla="*/ 207 w 207"/>
                  <a:gd name="T3" fmla="*/ 0 h 41"/>
                  <a:gd name="T4" fmla="*/ 207 w 207"/>
                  <a:gd name="T5" fmla="*/ 41 h 41"/>
                  <a:gd name="T6" fmla="*/ 0 w 207"/>
                  <a:gd name="T7" fmla="*/ 41 h 41"/>
                  <a:gd name="T8" fmla="*/ 0 w 207"/>
                  <a:gd name="T9" fmla="*/ 0 h 41"/>
                  <a:gd name="T10" fmla="*/ 0 w 207"/>
                  <a:gd name="T11" fmla="*/ 0 h 41"/>
                  <a:gd name="T12" fmla="*/ 200 w 207"/>
                  <a:gd name="T13" fmla="*/ 0 h 41"/>
                  <a:gd name="T14" fmla="*/ 200 w 207"/>
                  <a:gd name="T15" fmla="*/ 41 h 41"/>
                  <a:gd name="T16" fmla="*/ 0 w 207"/>
                  <a:gd name="T17" fmla="*/ 41 h 41"/>
                  <a:gd name="T18" fmla="*/ 0 w 20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41">
                    <a:moveTo>
                      <a:pt x="0" y="0"/>
                    </a:moveTo>
                    <a:lnTo>
                      <a:pt x="207" y="0"/>
                    </a:lnTo>
                    <a:lnTo>
                      <a:pt x="207" y="41"/>
                    </a:lnTo>
                    <a:lnTo>
                      <a:pt x="0" y="41"/>
                    </a:lnTo>
                    <a:lnTo>
                      <a:pt x="0" y="0"/>
                    </a:lnTo>
                    <a:close/>
                    <a:moveTo>
                      <a:pt x="0" y="0"/>
                    </a:moveTo>
                    <a:lnTo>
                      <a:pt x="200" y="0"/>
                    </a:lnTo>
                    <a:lnTo>
                      <a:pt x="200" y="41"/>
                    </a:lnTo>
                    <a:lnTo>
                      <a:pt x="0" y="41"/>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5" name="Freeform 1421">
                <a:extLst>
                  <a:ext uri="{FF2B5EF4-FFF2-40B4-BE49-F238E27FC236}">
                    <a16:creationId xmlns:a16="http://schemas.microsoft.com/office/drawing/2014/main" id="{AE154C79-3614-8648-AD3F-0A1434B8F4A9}"/>
                  </a:ext>
                </a:extLst>
              </p:cNvPr>
              <p:cNvSpPr>
                <a:spLocks noEditPoints="1"/>
              </p:cNvSpPr>
              <p:nvPr/>
            </p:nvSpPr>
            <p:spPr bwMode="auto">
              <a:xfrm>
                <a:off x="1691" y="3642"/>
                <a:ext cx="200" cy="41"/>
              </a:xfrm>
              <a:custGeom>
                <a:avLst/>
                <a:gdLst>
                  <a:gd name="T0" fmla="*/ 0 w 200"/>
                  <a:gd name="T1" fmla="*/ 0 h 41"/>
                  <a:gd name="T2" fmla="*/ 200 w 200"/>
                  <a:gd name="T3" fmla="*/ 0 h 41"/>
                  <a:gd name="T4" fmla="*/ 200 w 200"/>
                  <a:gd name="T5" fmla="*/ 41 h 41"/>
                  <a:gd name="T6" fmla="*/ 0 w 200"/>
                  <a:gd name="T7" fmla="*/ 41 h 41"/>
                  <a:gd name="T8" fmla="*/ 0 w 200"/>
                  <a:gd name="T9" fmla="*/ 0 h 41"/>
                  <a:gd name="T10" fmla="*/ 0 w 200"/>
                  <a:gd name="T11" fmla="*/ 0 h 41"/>
                  <a:gd name="T12" fmla="*/ 195 w 200"/>
                  <a:gd name="T13" fmla="*/ 0 h 41"/>
                  <a:gd name="T14" fmla="*/ 195 w 200"/>
                  <a:gd name="T15" fmla="*/ 41 h 41"/>
                  <a:gd name="T16" fmla="*/ 0 w 200"/>
                  <a:gd name="T17" fmla="*/ 41 h 41"/>
                  <a:gd name="T18" fmla="*/ 0 w 20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41">
                    <a:moveTo>
                      <a:pt x="0" y="0"/>
                    </a:moveTo>
                    <a:lnTo>
                      <a:pt x="200" y="0"/>
                    </a:lnTo>
                    <a:lnTo>
                      <a:pt x="200" y="41"/>
                    </a:lnTo>
                    <a:lnTo>
                      <a:pt x="0" y="41"/>
                    </a:lnTo>
                    <a:lnTo>
                      <a:pt x="0" y="0"/>
                    </a:lnTo>
                    <a:close/>
                    <a:moveTo>
                      <a:pt x="0" y="0"/>
                    </a:moveTo>
                    <a:lnTo>
                      <a:pt x="195" y="0"/>
                    </a:lnTo>
                    <a:lnTo>
                      <a:pt x="195" y="41"/>
                    </a:lnTo>
                    <a:lnTo>
                      <a:pt x="0" y="41"/>
                    </a:lnTo>
                    <a:lnTo>
                      <a:pt x="0"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6" name="Freeform 1422">
                <a:extLst>
                  <a:ext uri="{FF2B5EF4-FFF2-40B4-BE49-F238E27FC236}">
                    <a16:creationId xmlns:a16="http://schemas.microsoft.com/office/drawing/2014/main" id="{C6BA6181-886E-D44B-9023-9D2F01BE95FC}"/>
                  </a:ext>
                </a:extLst>
              </p:cNvPr>
              <p:cNvSpPr>
                <a:spLocks noEditPoints="1"/>
              </p:cNvSpPr>
              <p:nvPr/>
            </p:nvSpPr>
            <p:spPr bwMode="auto">
              <a:xfrm>
                <a:off x="1691" y="3642"/>
                <a:ext cx="195" cy="41"/>
              </a:xfrm>
              <a:custGeom>
                <a:avLst/>
                <a:gdLst>
                  <a:gd name="T0" fmla="*/ 0 w 195"/>
                  <a:gd name="T1" fmla="*/ 0 h 41"/>
                  <a:gd name="T2" fmla="*/ 195 w 195"/>
                  <a:gd name="T3" fmla="*/ 0 h 41"/>
                  <a:gd name="T4" fmla="*/ 195 w 195"/>
                  <a:gd name="T5" fmla="*/ 41 h 41"/>
                  <a:gd name="T6" fmla="*/ 0 w 195"/>
                  <a:gd name="T7" fmla="*/ 41 h 41"/>
                  <a:gd name="T8" fmla="*/ 0 w 195"/>
                  <a:gd name="T9" fmla="*/ 0 h 41"/>
                  <a:gd name="T10" fmla="*/ 0 w 195"/>
                  <a:gd name="T11" fmla="*/ 0 h 41"/>
                  <a:gd name="T12" fmla="*/ 189 w 195"/>
                  <a:gd name="T13" fmla="*/ 0 h 41"/>
                  <a:gd name="T14" fmla="*/ 189 w 195"/>
                  <a:gd name="T15" fmla="*/ 41 h 41"/>
                  <a:gd name="T16" fmla="*/ 0 w 195"/>
                  <a:gd name="T17" fmla="*/ 41 h 41"/>
                  <a:gd name="T18" fmla="*/ 0 w 19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41">
                    <a:moveTo>
                      <a:pt x="0" y="0"/>
                    </a:moveTo>
                    <a:lnTo>
                      <a:pt x="195" y="0"/>
                    </a:lnTo>
                    <a:lnTo>
                      <a:pt x="195" y="41"/>
                    </a:lnTo>
                    <a:lnTo>
                      <a:pt x="0" y="41"/>
                    </a:lnTo>
                    <a:lnTo>
                      <a:pt x="0" y="0"/>
                    </a:lnTo>
                    <a:close/>
                    <a:moveTo>
                      <a:pt x="0" y="0"/>
                    </a:moveTo>
                    <a:lnTo>
                      <a:pt x="189" y="0"/>
                    </a:lnTo>
                    <a:lnTo>
                      <a:pt x="189" y="41"/>
                    </a:lnTo>
                    <a:lnTo>
                      <a:pt x="0" y="41"/>
                    </a:lnTo>
                    <a:lnTo>
                      <a:pt x="0"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7" name="Freeform 1423">
                <a:extLst>
                  <a:ext uri="{FF2B5EF4-FFF2-40B4-BE49-F238E27FC236}">
                    <a16:creationId xmlns:a16="http://schemas.microsoft.com/office/drawing/2014/main" id="{93569FE3-6BCD-5D4D-A702-2A7E87E9A356}"/>
                  </a:ext>
                </a:extLst>
              </p:cNvPr>
              <p:cNvSpPr>
                <a:spLocks noEditPoints="1"/>
              </p:cNvSpPr>
              <p:nvPr/>
            </p:nvSpPr>
            <p:spPr bwMode="auto">
              <a:xfrm>
                <a:off x="1691" y="3642"/>
                <a:ext cx="189" cy="41"/>
              </a:xfrm>
              <a:custGeom>
                <a:avLst/>
                <a:gdLst>
                  <a:gd name="T0" fmla="*/ 0 w 189"/>
                  <a:gd name="T1" fmla="*/ 0 h 41"/>
                  <a:gd name="T2" fmla="*/ 189 w 189"/>
                  <a:gd name="T3" fmla="*/ 0 h 41"/>
                  <a:gd name="T4" fmla="*/ 189 w 189"/>
                  <a:gd name="T5" fmla="*/ 41 h 41"/>
                  <a:gd name="T6" fmla="*/ 0 w 189"/>
                  <a:gd name="T7" fmla="*/ 41 h 41"/>
                  <a:gd name="T8" fmla="*/ 0 w 189"/>
                  <a:gd name="T9" fmla="*/ 0 h 41"/>
                  <a:gd name="T10" fmla="*/ 0 w 189"/>
                  <a:gd name="T11" fmla="*/ 0 h 41"/>
                  <a:gd name="T12" fmla="*/ 184 w 189"/>
                  <a:gd name="T13" fmla="*/ 0 h 41"/>
                  <a:gd name="T14" fmla="*/ 184 w 189"/>
                  <a:gd name="T15" fmla="*/ 41 h 41"/>
                  <a:gd name="T16" fmla="*/ 0 w 189"/>
                  <a:gd name="T17" fmla="*/ 41 h 41"/>
                  <a:gd name="T18" fmla="*/ 0 w 18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41">
                    <a:moveTo>
                      <a:pt x="0" y="0"/>
                    </a:moveTo>
                    <a:lnTo>
                      <a:pt x="189" y="0"/>
                    </a:lnTo>
                    <a:lnTo>
                      <a:pt x="189" y="41"/>
                    </a:lnTo>
                    <a:lnTo>
                      <a:pt x="0" y="41"/>
                    </a:lnTo>
                    <a:lnTo>
                      <a:pt x="0" y="0"/>
                    </a:lnTo>
                    <a:close/>
                    <a:moveTo>
                      <a:pt x="0" y="0"/>
                    </a:moveTo>
                    <a:lnTo>
                      <a:pt x="184" y="0"/>
                    </a:lnTo>
                    <a:lnTo>
                      <a:pt x="184" y="41"/>
                    </a:lnTo>
                    <a:lnTo>
                      <a:pt x="0" y="41"/>
                    </a:lnTo>
                    <a:lnTo>
                      <a:pt x="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8" name="Freeform 1424">
                <a:extLst>
                  <a:ext uri="{FF2B5EF4-FFF2-40B4-BE49-F238E27FC236}">
                    <a16:creationId xmlns:a16="http://schemas.microsoft.com/office/drawing/2014/main" id="{62865066-6540-C146-95E1-AD17D3589CC8}"/>
                  </a:ext>
                </a:extLst>
              </p:cNvPr>
              <p:cNvSpPr>
                <a:spLocks noEditPoints="1"/>
              </p:cNvSpPr>
              <p:nvPr/>
            </p:nvSpPr>
            <p:spPr bwMode="auto">
              <a:xfrm>
                <a:off x="1691" y="3642"/>
                <a:ext cx="184" cy="41"/>
              </a:xfrm>
              <a:custGeom>
                <a:avLst/>
                <a:gdLst>
                  <a:gd name="T0" fmla="*/ 0 w 184"/>
                  <a:gd name="T1" fmla="*/ 0 h 41"/>
                  <a:gd name="T2" fmla="*/ 184 w 184"/>
                  <a:gd name="T3" fmla="*/ 0 h 41"/>
                  <a:gd name="T4" fmla="*/ 184 w 184"/>
                  <a:gd name="T5" fmla="*/ 41 h 41"/>
                  <a:gd name="T6" fmla="*/ 0 w 184"/>
                  <a:gd name="T7" fmla="*/ 41 h 41"/>
                  <a:gd name="T8" fmla="*/ 0 w 184"/>
                  <a:gd name="T9" fmla="*/ 0 h 41"/>
                  <a:gd name="T10" fmla="*/ 0 w 184"/>
                  <a:gd name="T11" fmla="*/ 0 h 41"/>
                  <a:gd name="T12" fmla="*/ 178 w 184"/>
                  <a:gd name="T13" fmla="*/ 0 h 41"/>
                  <a:gd name="T14" fmla="*/ 178 w 184"/>
                  <a:gd name="T15" fmla="*/ 41 h 41"/>
                  <a:gd name="T16" fmla="*/ 0 w 184"/>
                  <a:gd name="T17" fmla="*/ 41 h 41"/>
                  <a:gd name="T18" fmla="*/ 0 w 18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41">
                    <a:moveTo>
                      <a:pt x="0" y="0"/>
                    </a:moveTo>
                    <a:lnTo>
                      <a:pt x="184" y="0"/>
                    </a:lnTo>
                    <a:lnTo>
                      <a:pt x="184" y="41"/>
                    </a:lnTo>
                    <a:lnTo>
                      <a:pt x="0" y="41"/>
                    </a:lnTo>
                    <a:lnTo>
                      <a:pt x="0" y="0"/>
                    </a:lnTo>
                    <a:close/>
                    <a:moveTo>
                      <a:pt x="0" y="0"/>
                    </a:moveTo>
                    <a:lnTo>
                      <a:pt x="178" y="0"/>
                    </a:lnTo>
                    <a:lnTo>
                      <a:pt x="178" y="41"/>
                    </a:lnTo>
                    <a:lnTo>
                      <a:pt x="0" y="41"/>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9" name="Freeform 1425">
                <a:extLst>
                  <a:ext uri="{FF2B5EF4-FFF2-40B4-BE49-F238E27FC236}">
                    <a16:creationId xmlns:a16="http://schemas.microsoft.com/office/drawing/2014/main" id="{7375D38A-E397-E64A-93F3-7C83CF0CFD25}"/>
                  </a:ext>
                </a:extLst>
              </p:cNvPr>
              <p:cNvSpPr>
                <a:spLocks noEditPoints="1"/>
              </p:cNvSpPr>
              <p:nvPr/>
            </p:nvSpPr>
            <p:spPr bwMode="auto">
              <a:xfrm>
                <a:off x="1691" y="3642"/>
                <a:ext cx="178" cy="41"/>
              </a:xfrm>
              <a:custGeom>
                <a:avLst/>
                <a:gdLst>
                  <a:gd name="T0" fmla="*/ 0 w 178"/>
                  <a:gd name="T1" fmla="*/ 0 h 41"/>
                  <a:gd name="T2" fmla="*/ 178 w 178"/>
                  <a:gd name="T3" fmla="*/ 0 h 41"/>
                  <a:gd name="T4" fmla="*/ 178 w 178"/>
                  <a:gd name="T5" fmla="*/ 41 h 41"/>
                  <a:gd name="T6" fmla="*/ 0 w 178"/>
                  <a:gd name="T7" fmla="*/ 41 h 41"/>
                  <a:gd name="T8" fmla="*/ 0 w 178"/>
                  <a:gd name="T9" fmla="*/ 0 h 41"/>
                  <a:gd name="T10" fmla="*/ 0 w 178"/>
                  <a:gd name="T11" fmla="*/ 0 h 41"/>
                  <a:gd name="T12" fmla="*/ 172 w 178"/>
                  <a:gd name="T13" fmla="*/ 0 h 41"/>
                  <a:gd name="T14" fmla="*/ 172 w 178"/>
                  <a:gd name="T15" fmla="*/ 41 h 41"/>
                  <a:gd name="T16" fmla="*/ 0 w 178"/>
                  <a:gd name="T17" fmla="*/ 41 h 41"/>
                  <a:gd name="T18" fmla="*/ 0 w 17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41">
                    <a:moveTo>
                      <a:pt x="0" y="0"/>
                    </a:moveTo>
                    <a:lnTo>
                      <a:pt x="178" y="0"/>
                    </a:lnTo>
                    <a:lnTo>
                      <a:pt x="178" y="41"/>
                    </a:lnTo>
                    <a:lnTo>
                      <a:pt x="0" y="41"/>
                    </a:lnTo>
                    <a:lnTo>
                      <a:pt x="0" y="0"/>
                    </a:lnTo>
                    <a:close/>
                    <a:moveTo>
                      <a:pt x="0" y="0"/>
                    </a:moveTo>
                    <a:lnTo>
                      <a:pt x="172" y="0"/>
                    </a:lnTo>
                    <a:lnTo>
                      <a:pt x="172" y="41"/>
                    </a:lnTo>
                    <a:lnTo>
                      <a:pt x="0" y="41"/>
                    </a:lnTo>
                    <a:lnTo>
                      <a:pt x="0"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0" name="Freeform 1426">
                <a:extLst>
                  <a:ext uri="{FF2B5EF4-FFF2-40B4-BE49-F238E27FC236}">
                    <a16:creationId xmlns:a16="http://schemas.microsoft.com/office/drawing/2014/main" id="{C5AA8D7E-2EA7-644A-BFE8-608182891288}"/>
                  </a:ext>
                </a:extLst>
              </p:cNvPr>
              <p:cNvSpPr>
                <a:spLocks noEditPoints="1"/>
              </p:cNvSpPr>
              <p:nvPr/>
            </p:nvSpPr>
            <p:spPr bwMode="auto">
              <a:xfrm>
                <a:off x="1691" y="3642"/>
                <a:ext cx="172" cy="41"/>
              </a:xfrm>
              <a:custGeom>
                <a:avLst/>
                <a:gdLst>
                  <a:gd name="T0" fmla="*/ 0 w 172"/>
                  <a:gd name="T1" fmla="*/ 0 h 41"/>
                  <a:gd name="T2" fmla="*/ 172 w 172"/>
                  <a:gd name="T3" fmla="*/ 0 h 41"/>
                  <a:gd name="T4" fmla="*/ 172 w 172"/>
                  <a:gd name="T5" fmla="*/ 41 h 41"/>
                  <a:gd name="T6" fmla="*/ 0 w 172"/>
                  <a:gd name="T7" fmla="*/ 41 h 41"/>
                  <a:gd name="T8" fmla="*/ 0 w 172"/>
                  <a:gd name="T9" fmla="*/ 0 h 41"/>
                  <a:gd name="T10" fmla="*/ 0 w 172"/>
                  <a:gd name="T11" fmla="*/ 0 h 41"/>
                  <a:gd name="T12" fmla="*/ 166 w 172"/>
                  <a:gd name="T13" fmla="*/ 0 h 41"/>
                  <a:gd name="T14" fmla="*/ 166 w 172"/>
                  <a:gd name="T15" fmla="*/ 41 h 41"/>
                  <a:gd name="T16" fmla="*/ 0 w 172"/>
                  <a:gd name="T17" fmla="*/ 41 h 41"/>
                  <a:gd name="T18" fmla="*/ 0 w 17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41">
                    <a:moveTo>
                      <a:pt x="0" y="0"/>
                    </a:moveTo>
                    <a:lnTo>
                      <a:pt x="172" y="0"/>
                    </a:lnTo>
                    <a:lnTo>
                      <a:pt x="172" y="41"/>
                    </a:lnTo>
                    <a:lnTo>
                      <a:pt x="0" y="41"/>
                    </a:lnTo>
                    <a:lnTo>
                      <a:pt x="0" y="0"/>
                    </a:lnTo>
                    <a:close/>
                    <a:moveTo>
                      <a:pt x="0" y="0"/>
                    </a:moveTo>
                    <a:lnTo>
                      <a:pt x="166" y="0"/>
                    </a:lnTo>
                    <a:lnTo>
                      <a:pt x="166" y="41"/>
                    </a:lnTo>
                    <a:lnTo>
                      <a:pt x="0" y="41"/>
                    </a:lnTo>
                    <a:lnTo>
                      <a:pt x="0"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1" name="Freeform 1427">
                <a:extLst>
                  <a:ext uri="{FF2B5EF4-FFF2-40B4-BE49-F238E27FC236}">
                    <a16:creationId xmlns:a16="http://schemas.microsoft.com/office/drawing/2014/main" id="{048D6509-011A-6A49-8243-A406D10AB5C4}"/>
                  </a:ext>
                </a:extLst>
              </p:cNvPr>
              <p:cNvSpPr>
                <a:spLocks noEditPoints="1"/>
              </p:cNvSpPr>
              <p:nvPr/>
            </p:nvSpPr>
            <p:spPr bwMode="auto">
              <a:xfrm>
                <a:off x="1691" y="3642"/>
                <a:ext cx="166" cy="41"/>
              </a:xfrm>
              <a:custGeom>
                <a:avLst/>
                <a:gdLst>
                  <a:gd name="T0" fmla="*/ 0 w 166"/>
                  <a:gd name="T1" fmla="*/ 0 h 41"/>
                  <a:gd name="T2" fmla="*/ 166 w 166"/>
                  <a:gd name="T3" fmla="*/ 0 h 41"/>
                  <a:gd name="T4" fmla="*/ 166 w 166"/>
                  <a:gd name="T5" fmla="*/ 41 h 41"/>
                  <a:gd name="T6" fmla="*/ 0 w 166"/>
                  <a:gd name="T7" fmla="*/ 41 h 41"/>
                  <a:gd name="T8" fmla="*/ 0 w 166"/>
                  <a:gd name="T9" fmla="*/ 0 h 41"/>
                  <a:gd name="T10" fmla="*/ 0 w 166"/>
                  <a:gd name="T11" fmla="*/ 0 h 41"/>
                  <a:gd name="T12" fmla="*/ 161 w 166"/>
                  <a:gd name="T13" fmla="*/ 0 h 41"/>
                  <a:gd name="T14" fmla="*/ 161 w 166"/>
                  <a:gd name="T15" fmla="*/ 41 h 41"/>
                  <a:gd name="T16" fmla="*/ 0 w 166"/>
                  <a:gd name="T17" fmla="*/ 41 h 41"/>
                  <a:gd name="T18" fmla="*/ 0 w 16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41">
                    <a:moveTo>
                      <a:pt x="0" y="0"/>
                    </a:moveTo>
                    <a:lnTo>
                      <a:pt x="166" y="0"/>
                    </a:lnTo>
                    <a:lnTo>
                      <a:pt x="166" y="41"/>
                    </a:lnTo>
                    <a:lnTo>
                      <a:pt x="0" y="41"/>
                    </a:lnTo>
                    <a:lnTo>
                      <a:pt x="0" y="0"/>
                    </a:lnTo>
                    <a:close/>
                    <a:moveTo>
                      <a:pt x="0" y="0"/>
                    </a:moveTo>
                    <a:lnTo>
                      <a:pt x="161" y="0"/>
                    </a:lnTo>
                    <a:lnTo>
                      <a:pt x="161" y="41"/>
                    </a:lnTo>
                    <a:lnTo>
                      <a:pt x="0" y="41"/>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2" name="Freeform 1428">
                <a:extLst>
                  <a:ext uri="{FF2B5EF4-FFF2-40B4-BE49-F238E27FC236}">
                    <a16:creationId xmlns:a16="http://schemas.microsoft.com/office/drawing/2014/main" id="{E5D4BEB2-75A5-1546-A0C4-E5ED8BB90C76}"/>
                  </a:ext>
                </a:extLst>
              </p:cNvPr>
              <p:cNvSpPr>
                <a:spLocks noEditPoints="1"/>
              </p:cNvSpPr>
              <p:nvPr/>
            </p:nvSpPr>
            <p:spPr bwMode="auto">
              <a:xfrm>
                <a:off x="1691" y="3642"/>
                <a:ext cx="161" cy="41"/>
              </a:xfrm>
              <a:custGeom>
                <a:avLst/>
                <a:gdLst>
                  <a:gd name="T0" fmla="*/ 0 w 161"/>
                  <a:gd name="T1" fmla="*/ 0 h 41"/>
                  <a:gd name="T2" fmla="*/ 161 w 161"/>
                  <a:gd name="T3" fmla="*/ 0 h 41"/>
                  <a:gd name="T4" fmla="*/ 161 w 161"/>
                  <a:gd name="T5" fmla="*/ 41 h 41"/>
                  <a:gd name="T6" fmla="*/ 0 w 161"/>
                  <a:gd name="T7" fmla="*/ 41 h 41"/>
                  <a:gd name="T8" fmla="*/ 0 w 161"/>
                  <a:gd name="T9" fmla="*/ 0 h 41"/>
                  <a:gd name="T10" fmla="*/ 0 w 161"/>
                  <a:gd name="T11" fmla="*/ 0 h 41"/>
                  <a:gd name="T12" fmla="*/ 155 w 161"/>
                  <a:gd name="T13" fmla="*/ 0 h 41"/>
                  <a:gd name="T14" fmla="*/ 155 w 161"/>
                  <a:gd name="T15" fmla="*/ 41 h 41"/>
                  <a:gd name="T16" fmla="*/ 0 w 161"/>
                  <a:gd name="T17" fmla="*/ 41 h 41"/>
                  <a:gd name="T18" fmla="*/ 0 w 16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1">
                    <a:moveTo>
                      <a:pt x="0" y="0"/>
                    </a:moveTo>
                    <a:lnTo>
                      <a:pt x="161" y="0"/>
                    </a:lnTo>
                    <a:lnTo>
                      <a:pt x="161" y="41"/>
                    </a:lnTo>
                    <a:lnTo>
                      <a:pt x="0" y="41"/>
                    </a:lnTo>
                    <a:lnTo>
                      <a:pt x="0" y="0"/>
                    </a:lnTo>
                    <a:close/>
                    <a:moveTo>
                      <a:pt x="0" y="0"/>
                    </a:moveTo>
                    <a:lnTo>
                      <a:pt x="155" y="0"/>
                    </a:lnTo>
                    <a:lnTo>
                      <a:pt x="155" y="41"/>
                    </a:lnTo>
                    <a:lnTo>
                      <a:pt x="0" y="41"/>
                    </a:lnTo>
                    <a:lnTo>
                      <a:pt x="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3" name="Freeform 1429">
                <a:extLst>
                  <a:ext uri="{FF2B5EF4-FFF2-40B4-BE49-F238E27FC236}">
                    <a16:creationId xmlns:a16="http://schemas.microsoft.com/office/drawing/2014/main" id="{D1CEB84C-73C6-0C4D-939B-E2618AC7CAC9}"/>
                  </a:ext>
                </a:extLst>
              </p:cNvPr>
              <p:cNvSpPr>
                <a:spLocks noEditPoints="1"/>
              </p:cNvSpPr>
              <p:nvPr/>
            </p:nvSpPr>
            <p:spPr bwMode="auto">
              <a:xfrm>
                <a:off x="1691" y="3642"/>
                <a:ext cx="155" cy="41"/>
              </a:xfrm>
              <a:custGeom>
                <a:avLst/>
                <a:gdLst>
                  <a:gd name="T0" fmla="*/ 0 w 155"/>
                  <a:gd name="T1" fmla="*/ 0 h 41"/>
                  <a:gd name="T2" fmla="*/ 155 w 155"/>
                  <a:gd name="T3" fmla="*/ 0 h 41"/>
                  <a:gd name="T4" fmla="*/ 155 w 155"/>
                  <a:gd name="T5" fmla="*/ 41 h 41"/>
                  <a:gd name="T6" fmla="*/ 0 w 155"/>
                  <a:gd name="T7" fmla="*/ 41 h 41"/>
                  <a:gd name="T8" fmla="*/ 0 w 155"/>
                  <a:gd name="T9" fmla="*/ 0 h 41"/>
                  <a:gd name="T10" fmla="*/ 0 w 155"/>
                  <a:gd name="T11" fmla="*/ 0 h 41"/>
                  <a:gd name="T12" fmla="*/ 149 w 155"/>
                  <a:gd name="T13" fmla="*/ 0 h 41"/>
                  <a:gd name="T14" fmla="*/ 149 w 155"/>
                  <a:gd name="T15" fmla="*/ 41 h 41"/>
                  <a:gd name="T16" fmla="*/ 0 w 155"/>
                  <a:gd name="T17" fmla="*/ 41 h 41"/>
                  <a:gd name="T18" fmla="*/ 0 w 15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1">
                    <a:moveTo>
                      <a:pt x="0" y="0"/>
                    </a:moveTo>
                    <a:lnTo>
                      <a:pt x="155" y="0"/>
                    </a:lnTo>
                    <a:lnTo>
                      <a:pt x="155" y="41"/>
                    </a:lnTo>
                    <a:lnTo>
                      <a:pt x="0" y="41"/>
                    </a:lnTo>
                    <a:lnTo>
                      <a:pt x="0" y="0"/>
                    </a:lnTo>
                    <a:close/>
                    <a:moveTo>
                      <a:pt x="0" y="0"/>
                    </a:moveTo>
                    <a:lnTo>
                      <a:pt x="149" y="0"/>
                    </a:lnTo>
                    <a:lnTo>
                      <a:pt x="149" y="41"/>
                    </a:lnTo>
                    <a:lnTo>
                      <a:pt x="0" y="41"/>
                    </a:lnTo>
                    <a:lnTo>
                      <a:pt x="0"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4" name="Freeform 1430">
                <a:extLst>
                  <a:ext uri="{FF2B5EF4-FFF2-40B4-BE49-F238E27FC236}">
                    <a16:creationId xmlns:a16="http://schemas.microsoft.com/office/drawing/2014/main" id="{A88A7E2E-8277-B44B-B5C1-0D332C86D73F}"/>
                  </a:ext>
                </a:extLst>
              </p:cNvPr>
              <p:cNvSpPr>
                <a:spLocks noEditPoints="1"/>
              </p:cNvSpPr>
              <p:nvPr/>
            </p:nvSpPr>
            <p:spPr bwMode="auto">
              <a:xfrm>
                <a:off x="1691" y="3642"/>
                <a:ext cx="149" cy="41"/>
              </a:xfrm>
              <a:custGeom>
                <a:avLst/>
                <a:gdLst>
                  <a:gd name="T0" fmla="*/ 0 w 149"/>
                  <a:gd name="T1" fmla="*/ 0 h 41"/>
                  <a:gd name="T2" fmla="*/ 149 w 149"/>
                  <a:gd name="T3" fmla="*/ 0 h 41"/>
                  <a:gd name="T4" fmla="*/ 149 w 149"/>
                  <a:gd name="T5" fmla="*/ 41 h 41"/>
                  <a:gd name="T6" fmla="*/ 0 w 149"/>
                  <a:gd name="T7" fmla="*/ 41 h 41"/>
                  <a:gd name="T8" fmla="*/ 0 w 149"/>
                  <a:gd name="T9" fmla="*/ 0 h 41"/>
                  <a:gd name="T10" fmla="*/ 0 w 149"/>
                  <a:gd name="T11" fmla="*/ 0 h 41"/>
                  <a:gd name="T12" fmla="*/ 143 w 149"/>
                  <a:gd name="T13" fmla="*/ 0 h 41"/>
                  <a:gd name="T14" fmla="*/ 143 w 149"/>
                  <a:gd name="T15" fmla="*/ 41 h 41"/>
                  <a:gd name="T16" fmla="*/ 0 w 149"/>
                  <a:gd name="T17" fmla="*/ 41 h 41"/>
                  <a:gd name="T18" fmla="*/ 0 w 14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41">
                    <a:moveTo>
                      <a:pt x="0" y="0"/>
                    </a:moveTo>
                    <a:lnTo>
                      <a:pt x="149" y="0"/>
                    </a:lnTo>
                    <a:lnTo>
                      <a:pt x="149" y="41"/>
                    </a:lnTo>
                    <a:lnTo>
                      <a:pt x="0" y="41"/>
                    </a:lnTo>
                    <a:lnTo>
                      <a:pt x="0" y="0"/>
                    </a:lnTo>
                    <a:close/>
                    <a:moveTo>
                      <a:pt x="0" y="0"/>
                    </a:moveTo>
                    <a:lnTo>
                      <a:pt x="143" y="0"/>
                    </a:lnTo>
                    <a:lnTo>
                      <a:pt x="143" y="41"/>
                    </a:lnTo>
                    <a:lnTo>
                      <a:pt x="0" y="41"/>
                    </a:lnTo>
                    <a:lnTo>
                      <a:pt x="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5" name="Freeform 1431">
                <a:extLst>
                  <a:ext uri="{FF2B5EF4-FFF2-40B4-BE49-F238E27FC236}">
                    <a16:creationId xmlns:a16="http://schemas.microsoft.com/office/drawing/2014/main" id="{82B68F44-0A5B-2D4E-BFCF-93E463190D41}"/>
                  </a:ext>
                </a:extLst>
              </p:cNvPr>
              <p:cNvSpPr>
                <a:spLocks noEditPoints="1"/>
              </p:cNvSpPr>
              <p:nvPr/>
            </p:nvSpPr>
            <p:spPr bwMode="auto">
              <a:xfrm>
                <a:off x="1691" y="3642"/>
                <a:ext cx="143" cy="41"/>
              </a:xfrm>
              <a:custGeom>
                <a:avLst/>
                <a:gdLst>
                  <a:gd name="T0" fmla="*/ 0 w 143"/>
                  <a:gd name="T1" fmla="*/ 0 h 41"/>
                  <a:gd name="T2" fmla="*/ 143 w 143"/>
                  <a:gd name="T3" fmla="*/ 0 h 41"/>
                  <a:gd name="T4" fmla="*/ 143 w 143"/>
                  <a:gd name="T5" fmla="*/ 41 h 41"/>
                  <a:gd name="T6" fmla="*/ 0 w 143"/>
                  <a:gd name="T7" fmla="*/ 41 h 41"/>
                  <a:gd name="T8" fmla="*/ 0 w 143"/>
                  <a:gd name="T9" fmla="*/ 0 h 41"/>
                  <a:gd name="T10" fmla="*/ 0 w 143"/>
                  <a:gd name="T11" fmla="*/ 0 h 41"/>
                  <a:gd name="T12" fmla="*/ 137 w 143"/>
                  <a:gd name="T13" fmla="*/ 0 h 41"/>
                  <a:gd name="T14" fmla="*/ 137 w 143"/>
                  <a:gd name="T15" fmla="*/ 41 h 41"/>
                  <a:gd name="T16" fmla="*/ 0 w 143"/>
                  <a:gd name="T17" fmla="*/ 41 h 41"/>
                  <a:gd name="T18" fmla="*/ 0 w 14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41">
                    <a:moveTo>
                      <a:pt x="0" y="0"/>
                    </a:moveTo>
                    <a:lnTo>
                      <a:pt x="143" y="0"/>
                    </a:lnTo>
                    <a:lnTo>
                      <a:pt x="143" y="41"/>
                    </a:lnTo>
                    <a:lnTo>
                      <a:pt x="0" y="41"/>
                    </a:lnTo>
                    <a:lnTo>
                      <a:pt x="0" y="0"/>
                    </a:lnTo>
                    <a:close/>
                    <a:moveTo>
                      <a:pt x="0" y="0"/>
                    </a:moveTo>
                    <a:lnTo>
                      <a:pt x="137" y="0"/>
                    </a:lnTo>
                    <a:lnTo>
                      <a:pt x="137" y="41"/>
                    </a:lnTo>
                    <a:lnTo>
                      <a:pt x="0" y="41"/>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6" name="Freeform 1432">
                <a:extLst>
                  <a:ext uri="{FF2B5EF4-FFF2-40B4-BE49-F238E27FC236}">
                    <a16:creationId xmlns:a16="http://schemas.microsoft.com/office/drawing/2014/main" id="{69E78A40-94CF-D440-AC7B-CB3EECBEC214}"/>
                  </a:ext>
                </a:extLst>
              </p:cNvPr>
              <p:cNvSpPr>
                <a:spLocks noEditPoints="1"/>
              </p:cNvSpPr>
              <p:nvPr/>
            </p:nvSpPr>
            <p:spPr bwMode="auto">
              <a:xfrm>
                <a:off x="1691" y="3642"/>
                <a:ext cx="137" cy="41"/>
              </a:xfrm>
              <a:custGeom>
                <a:avLst/>
                <a:gdLst>
                  <a:gd name="T0" fmla="*/ 0 w 137"/>
                  <a:gd name="T1" fmla="*/ 0 h 41"/>
                  <a:gd name="T2" fmla="*/ 137 w 137"/>
                  <a:gd name="T3" fmla="*/ 0 h 41"/>
                  <a:gd name="T4" fmla="*/ 137 w 137"/>
                  <a:gd name="T5" fmla="*/ 41 h 41"/>
                  <a:gd name="T6" fmla="*/ 0 w 137"/>
                  <a:gd name="T7" fmla="*/ 41 h 41"/>
                  <a:gd name="T8" fmla="*/ 0 w 137"/>
                  <a:gd name="T9" fmla="*/ 0 h 41"/>
                  <a:gd name="T10" fmla="*/ 0 w 137"/>
                  <a:gd name="T11" fmla="*/ 0 h 41"/>
                  <a:gd name="T12" fmla="*/ 132 w 137"/>
                  <a:gd name="T13" fmla="*/ 0 h 41"/>
                  <a:gd name="T14" fmla="*/ 132 w 137"/>
                  <a:gd name="T15" fmla="*/ 41 h 41"/>
                  <a:gd name="T16" fmla="*/ 0 w 137"/>
                  <a:gd name="T17" fmla="*/ 41 h 41"/>
                  <a:gd name="T18" fmla="*/ 0 w 13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41">
                    <a:moveTo>
                      <a:pt x="0" y="0"/>
                    </a:moveTo>
                    <a:lnTo>
                      <a:pt x="137" y="0"/>
                    </a:lnTo>
                    <a:lnTo>
                      <a:pt x="137" y="41"/>
                    </a:lnTo>
                    <a:lnTo>
                      <a:pt x="0" y="41"/>
                    </a:lnTo>
                    <a:lnTo>
                      <a:pt x="0" y="0"/>
                    </a:lnTo>
                    <a:close/>
                    <a:moveTo>
                      <a:pt x="0" y="0"/>
                    </a:moveTo>
                    <a:lnTo>
                      <a:pt x="132" y="0"/>
                    </a:lnTo>
                    <a:lnTo>
                      <a:pt x="132" y="41"/>
                    </a:lnTo>
                    <a:lnTo>
                      <a:pt x="0" y="41"/>
                    </a:lnTo>
                    <a:lnTo>
                      <a:pt x="0"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7" name="Freeform 1433">
                <a:extLst>
                  <a:ext uri="{FF2B5EF4-FFF2-40B4-BE49-F238E27FC236}">
                    <a16:creationId xmlns:a16="http://schemas.microsoft.com/office/drawing/2014/main" id="{6E5748B6-8C7F-BB42-B23E-C3A73BAB1D08}"/>
                  </a:ext>
                </a:extLst>
              </p:cNvPr>
              <p:cNvSpPr>
                <a:spLocks noEditPoints="1"/>
              </p:cNvSpPr>
              <p:nvPr/>
            </p:nvSpPr>
            <p:spPr bwMode="auto">
              <a:xfrm>
                <a:off x="1691" y="3642"/>
                <a:ext cx="132" cy="41"/>
              </a:xfrm>
              <a:custGeom>
                <a:avLst/>
                <a:gdLst>
                  <a:gd name="T0" fmla="*/ 0 w 132"/>
                  <a:gd name="T1" fmla="*/ 0 h 41"/>
                  <a:gd name="T2" fmla="*/ 132 w 132"/>
                  <a:gd name="T3" fmla="*/ 0 h 41"/>
                  <a:gd name="T4" fmla="*/ 132 w 132"/>
                  <a:gd name="T5" fmla="*/ 41 h 41"/>
                  <a:gd name="T6" fmla="*/ 0 w 132"/>
                  <a:gd name="T7" fmla="*/ 41 h 41"/>
                  <a:gd name="T8" fmla="*/ 0 w 132"/>
                  <a:gd name="T9" fmla="*/ 0 h 41"/>
                  <a:gd name="T10" fmla="*/ 0 w 132"/>
                  <a:gd name="T11" fmla="*/ 0 h 41"/>
                  <a:gd name="T12" fmla="*/ 126 w 132"/>
                  <a:gd name="T13" fmla="*/ 0 h 41"/>
                  <a:gd name="T14" fmla="*/ 126 w 132"/>
                  <a:gd name="T15" fmla="*/ 41 h 41"/>
                  <a:gd name="T16" fmla="*/ 0 w 132"/>
                  <a:gd name="T17" fmla="*/ 41 h 41"/>
                  <a:gd name="T18" fmla="*/ 0 w 13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41">
                    <a:moveTo>
                      <a:pt x="0" y="0"/>
                    </a:moveTo>
                    <a:lnTo>
                      <a:pt x="132" y="0"/>
                    </a:lnTo>
                    <a:lnTo>
                      <a:pt x="132" y="41"/>
                    </a:lnTo>
                    <a:lnTo>
                      <a:pt x="0" y="41"/>
                    </a:lnTo>
                    <a:lnTo>
                      <a:pt x="0" y="0"/>
                    </a:lnTo>
                    <a:close/>
                    <a:moveTo>
                      <a:pt x="0" y="0"/>
                    </a:moveTo>
                    <a:lnTo>
                      <a:pt x="126" y="0"/>
                    </a:lnTo>
                    <a:lnTo>
                      <a:pt x="126" y="41"/>
                    </a:lnTo>
                    <a:lnTo>
                      <a:pt x="0" y="41"/>
                    </a:lnTo>
                    <a:lnTo>
                      <a:pt x="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8" name="Freeform 1434">
                <a:extLst>
                  <a:ext uri="{FF2B5EF4-FFF2-40B4-BE49-F238E27FC236}">
                    <a16:creationId xmlns:a16="http://schemas.microsoft.com/office/drawing/2014/main" id="{58E56687-03F4-824B-9F5C-0A695E666897}"/>
                  </a:ext>
                </a:extLst>
              </p:cNvPr>
              <p:cNvSpPr>
                <a:spLocks noEditPoints="1"/>
              </p:cNvSpPr>
              <p:nvPr/>
            </p:nvSpPr>
            <p:spPr bwMode="auto">
              <a:xfrm>
                <a:off x="1691" y="3642"/>
                <a:ext cx="126" cy="41"/>
              </a:xfrm>
              <a:custGeom>
                <a:avLst/>
                <a:gdLst>
                  <a:gd name="T0" fmla="*/ 0 w 126"/>
                  <a:gd name="T1" fmla="*/ 0 h 41"/>
                  <a:gd name="T2" fmla="*/ 126 w 126"/>
                  <a:gd name="T3" fmla="*/ 0 h 41"/>
                  <a:gd name="T4" fmla="*/ 126 w 126"/>
                  <a:gd name="T5" fmla="*/ 41 h 41"/>
                  <a:gd name="T6" fmla="*/ 0 w 126"/>
                  <a:gd name="T7" fmla="*/ 41 h 41"/>
                  <a:gd name="T8" fmla="*/ 0 w 126"/>
                  <a:gd name="T9" fmla="*/ 0 h 41"/>
                  <a:gd name="T10" fmla="*/ 0 w 126"/>
                  <a:gd name="T11" fmla="*/ 0 h 41"/>
                  <a:gd name="T12" fmla="*/ 121 w 126"/>
                  <a:gd name="T13" fmla="*/ 0 h 41"/>
                  <a:gd name="T14" fmla="*/ 121 w 126"/>
                  <a:gd name="T15" fmla="*/ 41 h 41"/>
                  <a:gd name="T16" fmla="*/ 0 w 126"/>
                  <a:gd name="T17" fmla="*/ 41 h 41"/>
                  <a:gd name="T18" fmla="*/ 0 w 12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1">
                    <a:moveTo>
                      <a:pt x="0" y="0"/>
                    </a:moveTo>
                    <a:lnTo>
                      <a:pt x="126" y="0"/>
                    </a:lnTo>
                    <a:lnTo>
                      <a:pt x="126" y="41"/>
                    </a:lnTo>
                    <a:lnTo>
                      <a:pt x="0" y="41"/>
                    </a:lnTo>
                    <a:lnTo>
                      <a:pt x="0" y="0"/>
                    </a:lnTo>
                    <a:close/>
                    <a:moveTo>
                      <a:pt x="0" y="0"/>
                    </a:moveTo>
                    <a:lnTo>
                      <a:pt x="121" y="0"/>
                    </a:lnTo>
                    <a:lnTo>
                      <a:pt x="121" y="41"/>
                    </a:lnTo>
                    <a:lnTo>
                      <a:pt x="0" y="41"/>
                    </a:lnTo>
                    <a:lnTo>
                      <a:pt x="0"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9" name="Freeform 1435">
                <a:extLst>
                  <a:ext uri="{FF2B5EF4-FFF2-40B4-BE49-F238E27FC236}">
                    <a16:creationId xmlns:a16="http://schemas.microsoft.com/office/drawing/2014/main" id="{0BCC2926-96FE-F240-85B0-E9530C75258E}"/>
                  </a:ext>
                </a:extLst>
              </p:cNvPr>
              <p:cNvSpPr>
                <a:spLocks noEditPoints="1"/>
              </p:cNvSpPr>
              <p:nvPr/>
            </p:nvSpPr>
            <p:spPr bwMode="auto">
              <a:xfrm>
                <a:off x="1691" y="3642"/>
                <a:ext cx="121" cy="41"/>
              </a:xfrm>
              <a:custGeom>
                <a:avLst/>
                <a:gdLst>
                  <a:gd name="T0" fmla="*/ 0 w 121"/>
                  <a:gd name="T1" fmla="*/ 0 h 41"/>
                  <a:gd name="T2" fmla="*/ 121 w 121"/>
                  <a:gd name="T3" fmla="*/ 0 h 41"/>
                  <a:gd name="T4" fmla="*/ 121 w 121"/>
                  <a:gd name="T5" fmla="*/ 41 h 41"/>
                  <a:gd name="T6" fmla="*/ 0 w 121"/>
                  <a:gd name="T7" fmla="*/ 41 h 41"/>
                  <a:gd name="T8" fmla="*/ 0 w 121"/>
                  <a:gd name="T9" fmla="*/ 0 h 41"/>
                  <a:gd name="T10" fmla="*/ 0 w 121"/>
                  <a:gd name="T11" fmla="*/ 0 h 41"/>
                  <a:gd name="T12" fmla="*/ 114 w 121"/>
                  <a:gd name="T13" fmla="*/ 0 h 41"/>
                  <a:gd name="T14" fmla="*/ 114 w 121"/>
                  <a:gd name="T15" fmla="*/ 41 h 41"/>
                  <a:gd name="T16" fmla="*/ 0 w 121"/>
                  <a:gd name="T17" fmla="*/ 41 h 41"/>
                  <a:gd name="T18" fmla="*/ 0 w 12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41">
                    <a:moveTo>
                      <a:pt x="0" y="0"/>
                    </a:moveTo>
                    <a:lnTo>
                      <a:pt x="121" y="0"/>
                    </a:lnTo>
                    <a:lnTo>
                      <a:pt x="121" y="41"/>
                    </a:lnTo>
                    <a:lnTo>
                      <a:pt x="0" y="41"/>
                    </a:lnTo>
                    <a:lnTo>
                      <a:pt x="0" y="0"/>
                    </a:lnTo>
                    <a:close/>
                    <a:moveTo>
                      <a:pt x="0" y="0"/>
                    </a:moveTo>
                    <a:lnTo>
                      <a:pt x="114" y="0"/>
                    </a:lnTo>
                    <a:lnTo>
                      <a:pt x="114" y="41"/>
                    </a:lnTo>
                    <a:lnTo>
                      <a:pt x="0" y="41"/>
                    </a:lnTo>
                    <a:lnTo>
                      <a:pt x="0"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0" name="Freeform 1436">
                <a:extLst>
                  <a:ext uri="{FF2B5EF4-FFF2-40B4-BE49-F238E27FC236}">
                    <a16:creationId xmlns:a16="http://schemas.microsoft.com/office/drawing/2014/main" id="{18BE0812-7209-B34F-B9B0-1D93DBD463D4}"/>
                  </a:ext>
                </a:extLst>
              </p:cNvPr>
              <p:cNvSpPr>
                <a:spLocks noEditPoints="1"/>
              </p:cNvSpPr>
              <p:nvPr/>
            </p:nvSpPr>
            <p:spPr bwMode="auto">
              <a:xfrm>
                <a:off x="1691" y="3642"/>
                <a:ext cx="114" cy="41"/>
              </a:xfrm>
              <a:custGeom>
                <a:avLst/>
                <a:gdLst>
                  <a:gd name="T0" fmla="*/ 0 w 114"/>
                  <a:gd name="T1" fmla="*/ 0 h 41"/>
                  <a:gd name="T2" fmla="*/ 114 w 114"/>
                  <a:gd name="T3" fmla="*/ 0 h 41"/>
                  <a:gd name="T4" fmla="*/ 114 w 114"/>
                  <a:gd name="T5" fmla="*/ 41 h 41"/>
                  <a:gd name="T6" fmla="*/ 0 w 114"/>
                  <a:gd name="T7" fmla="*/ 41 h 41"/>
                  <a:gd name="T8" fmla="*/ 0 w 114"/>
                  <a:gd name="T9" fmla="*/ 0 h 41"/>
                  <a:gd name="T10" fmla="*/ 0 w 114"/>
                  <a:gd name="T11" fmla="*/ 0 h 41"/>
                  <a:gd name="T12" fmla="*/ 109 w 114"/>
                  <a:gd name="T13" fmla="*/ 0 h 41"/>
                  <a:gd name="T14" fmla="*/ 109 w 114"/>
                  <a:gd name="T15" fmla="*/ 41 h 41"/>
                  <a:gd name="T16" fmla="*/ 0 w 114"/>
                  <a:gd name="T17" fmla="*/ 41 h 41"/>
                  <a:gd name="T18" fmla="*/ 0 w 11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1">
                    <a:moveTo>
                      <a:pt x="0" y="0"/>
                    </a:moveTo>
                    <a:lnTo>
                      <a:pt x="114" y="0"/>
                    </a:lnTo>
                    <a:lnTo>
                      <a:pt x="114" y="41"/>
                    </a:lnTo>
                    <a:lnTo>
                      <a:pt x="0" y="41"/>
                    </a:lnTo>
                    <a:lnTo>
                      <a:pt x="0" y="0"/>
                    </a:lnTo>
                    <a:close/>
                    <a:moveTo>
                      <a:pt x="0" y="0"/>
                    </a:moveTo>
                    <a:lnTo>
                      <a:pt x="109" y="0"/>
                    </a:lnTo>
                    <a:lnTo>
                      <a:pt x="109" y="41"/>
                    </a:lnTo>
                    <a:lnTo>
                      <a:pt x="0" y="41"/>
                    </a:lnTo>
                    <a:lnTo>
                      <a:pt x="0"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1" name="Freeform 1437">
                <a:extLst>
                  <a:ext uri="{FF2B5EF4-FFF2-40B4-BE49-F238E27FC236}">
                    <a16:creationId xmlns:a16="http://schemas.microsoft.com/office/drawing/2014/main" id="{BFEFAD12-C7F4-CD46-ABB9-51CA10A287C6}"/>
                  </a:ext>
                </a:extLst>
              </p:cNvPr>
              <p:cNvSpPr>
                <a:spLocks noEditPoints="1"/>
              </p:cNvSpPr>
              <p:nvPr/>
            </p:nvSpPr>
            <p:spPr bwMode="auto">
              <a:xfrm>
                <a:off x="1691" y="3642"/>
                <a:ext cx="109" cy="41"/>
              </a:xfrm>
              <a:custGeom>
                <a:avLst/>
                <a:gdLst>
                  <a:gd name="T0" fmla="*/ 0 w 109"/>
                  <a:gd name="T1" fmla="*/ 0 h 41"/>
                  <a:gd name="T2" fmla="*/ 109 w 109"/>
                  <a:gd name="T3" fmla="*/ 0 h 41"/>
                  <a:gd name="T4" fmla="*/ 109 w 109"/>
                  <a:gd name="T5" fmla="*/ 41 h 41"/>
                  <a:gd name="T6" fmla="*/ 0 w 109"/>
                  <a:gd name="T7" fmla="*/ 41 h 41"/>
                  <a:gd name="T8" fmla="*/ 0 w 109"/>
                  <a:gd name="T9" fmla="*/ 0 h 41"/>
                  <a:gd name="T10" fmla="*/ 0 w 109"/>
                  <a:gd name="T11" fmla="*/ 0 h 41"/>
                  <a:gd name="T12" fmla="*/ 103 w 109"/>
                  <a:gd name="T13" fmla="*/ 0 h 41"/>
                  <a:gd name="T14" fmla="*/ 103 w 109"/>
                  <a:gd name="T15" fmla="*/ 41 h 41"/>
                  <a:gd name="T16" fmla="*/ 0 w 109"/>
                  <a:gd name="T17" fmla="*/ 41 h 41"/>
                  <a:gd name="T18" fmla="*/ 0 w 10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41">
                    <a:moveTo>
                      <a:pt x="0" y="0"/>
                    </a:moveTo>
                    <a:lnTo>
                      <a:pt x="109" y="0"/>
                    </a:lnTo>
                    <a:lnTo>
                      <a:pt x="109" y="41"/>
                    </a:lnTo>
                    <a:lnTo>
                      <a:pt x="0" y="41"/>
                    </a:lnTo>
                    <a:lnTo>
                      <a:pt x="0" y="0"/>
                    </a:lnTo>
                    <a:close/>
                    <a:moveTo>
                      <a:pt x="0" y="0"/>
                    </a:moveTo>
                    <a:lnTo>
                      <a:pt x="103" y="0"/>
                    </a:lnTo>
                    <a:lnTo>
                      <a:pt x="103" y="41"/>
                    </a:lnTo>
                    <a:lnTo>
                      <a:pt x="0" y="41"/>
                    </a:lnTo>
                    <a:lnTo>
                      <a:pt x="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2" name="Freeform 1438">
                <a:extLst>
                  <a:ext uri="{FF2B5EF4-FFF2-40B4-BE49-F238E27FC236}">
                    <a16:creationId xmlns:a16="http://schemas.microsoft.com/office/drawing/2014/main" id="{73911251-884B-8340-A69C-7137DA703A94}"/>
                  </a:ext>
                </a:extLst>
              </p:cNvPr>
              <p:cNvSpPr>
                <a:spLocks noEditPoints="1"/>
              </p:cNvSpPr>
              <p:nvPr/>
            </p:nvSpPr>
            <p:spPr bwMode="auto">
              <a:xfrm>
                <a:off x="1691" y="3642"/>
                <a:ext cx="103" cy="41"/>
              </a:xfrm>
              <a:custGeom>
                <a:avLst/>
                <a:gdLst>
                  <a:gd name="T0" fmla="*/ 0 w 103"/>
                  <a:gd name="T1" fmla="*/ 0 h 41"/>
                  <a:gd name="T2" fmla="*/ 103 w 103"/>
                  <a:gd name="T3" fmla="*/ 0 h 41"/>
                  <a:gd name="T4" fmla="*/ 103 w 103"/>
                  <a:gd name="T5" fmla="*/ 41 h 41"/>
                  <a:gd name="T6" fmla="*/ 0 w 103"/>
                  <a:gd name="T7" fmla="*/ 41 h 41"/>
                  <a:gd name="T8" fmla="*/ 0 w 103"/>
                  <a:gd name="T9" fmla="*/ 0 h 41"/>
                  <a:gd name="T10" fmla="*/ 0 w 103"/>
                  <a:gd name="T11" fmla="*/ 0 h 41"/>
                  <a:gd name="T12" fmla="*/ 98 w 103"/>
                  <a:gd name="T13" fmla="*/ 0 h 41"/>
                  <a:gd name="T14" fmla="*/ 98 w 103"/>
                  <a:gd name="T15" fmla="*/ 41 h 41"/>
                  <a:gd name="T16" fmla="*/ 0 w 103"/>
                  <a:gd name="T17" fmla="*/ 41 h 41"/>
                  <a:gd name="T18" fmla="*/ 0 w 10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41">
                    <a:moveTo>
                      <a:pt x="0" y="0"/>
                    </a:moveTo>
                    <a:lnTo>
                      <a:pt x="103" y="0"/>
                    </a:lnTo>
                    <a:lnTo>
                      <a:pt x="103" y="41"/>
                    </a:lnTo>
                    <a:lnTo>
                      <a:pt x="0" y="41"/>
                    </a:lnTo>
                    <a:lnTo>
                      <a:pt x="0" y="0"/>
                    </a:lnTo>
                    <a:close/>
                    <a:moveTo>
                      <a:pt x="0" y="0"/>
                    </a:moveTo>
                    <a:lnTo>
                      <a:pt x="98" y="0"/>
                    </a:lnTo>
                    <a:lnTo>
                      <a:pt x="98" y="41"/>
                    </a:lnTo>
                    <a:lnTo>
                      <a:pt x="0" y="41"/>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3" name="Freeform 1439">
                <a:extLst>
                  <a:ext uri="{FF2B5EF4-FFF2-40B4-BE49-F238E27FC236}">
                    <a16:creationId xmlns:a16="http://schemas.microsoft.com/office/drawing/2014/main" id="{4602D42F-9FE0-2E40-B3E1-666E2B77D229}"/>
                  </a:ext>
                </a:extLst>
              </p:cNvPr>
              <p:cNvSpPr>
                <a:spLocks noEditPoints="1"/>
              </p:cNvSpPr>
              <p:nvPr/>
            </p:nvSpPr>
            <p:spPr bwMode="auto">
              <a:xfrm>
                <a:off x="1691" y="3642"/>
                <a:ext cx="98" cy="41"/>
              </a:xfrm>
              <a:custGeom>
                <a:avLst/>
                <a:gdLst>
                  <a:gd name="T0" fmla="*/ 0 w 98"/>
                  <a:gd name="T1" fmla="*/ 0 h 41"/>
                  <a:gd name="T2" fmla="*/ 98 w 98"/>
                  <a:gd name="T3" fmla="*/ 0 h 41"/>
                  <a:gd name="T4" fmla="*/ 98 w 98"/>
                  <a:gd name="T5" fmla="*/ 41 h 41"/>
                  <a:gd name="T6" fmla="*/ 0 w 98"/>
                  <a:gd name="T7" fmla="*/ 41 h 41"/>
                  <a:gd name="T8" fmla="*/ 0 w 98"/>
                  <a:gd name="T9" fmla="*/ 0 h 41"/>
                  <a:gd name="T10" fmla="*/ 0 w 98"/>
                  <a:gd name="T11" fmla="*/ 0 h 41"/>
                  <a:gd name="T12" fmla="*/ 92 w 98"/>
                  <a:gd name="T13" fmla="*/ 0 h 41"/>
                  <a:gd name="T14" fmla="*/ 92 w 98"/>
                  <a:gd name="T15" fmla="*/ 41 h 41"/>
                  <a:gd name="T16" fmla="*/ 0 w 98"/>
                  <a:gd name="T17" fmla="*/ 41 h 41"/>
                  <a:gd name="T18" fmla="*/ 0 w 9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1">
                    <a:moveTo>
                      <a:pt x="0" y="0"/>
                    </a:moveTo>
                    <a:lnTo>
                      <a:pt x="98" y="0"/>
                    </a:lnTo>
                    <a:lnTo>
                      <a:pt x="98" y="41"/>
                    </a:lnTo>
                    <a:lnTo>
                      <a:pt x="0" y="41"/>
                    </a:lnTo>
                    <a:lnTo>
                      <a:pt x="0" y="0"/>
                    </a:lnTo>
                    <a:close/>
                    <a:moveTo>
                      <a:pt x="0" y="0"/>
                    </a:moveTo>
                    <a:lnTo>
                      <a:pt x="92" y="0"/>
                    </a:lnTo>
                    <a:lnTo>
                      <a:pt x="92" y="41"/>
                    </a:lnTo>
                    <a:lnTo>
                      <a:pt x="0" y="41"/>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4" name="Freeform 1440">
                <a:extLst>
                  <a:ext uri="{FF2B5EF4-FFF2-40B4-BE49-F238E27FC236}">
                    <a16:creationId xmlns:a16="http://schemas.microsoft.com/office/drawing/2014/main" id="{1470CD7C-5DBC-DE49-916E-85311E6FAA49}"/>
                  </a:ext>
                </a:extLst>
              </p:cNvPr>
              <p:cNvSpPr>
                <a:spLocks noEditPoints="1"/>
              </p:cNvSpPr>
              <p:nvPr/>
            </p:nvSpPr>
            <p:spPr bwMode="auto">
              <a:xfrm>
                <a:off x="1691" y="3642"/>
                <a:ext cx="92" cy="41"/>
              </a:xfrm>
              <a:custGeom>
                <a:avLst/>
                <a:gdLst>
                  <a:gd name="T0" fmla="*/ 0 w 92"/>
                  <a:gd name="T1" fmla="*/ 0 h 41"/>
                  <a:gd name="T2" fmla="*/ 92 w 92"/>
                  <a:gd name="T3" fmla="*/ 0 h 41"/>
                  <a:gd name="T4" fmla="*/ 92 w 92"/>
                  <a:gd name="T5" fmla="*/ 41 h 41"/>
                  <a:gd name="T6" fmla="*/ 0 w 92"/>
                  <a:gd name="T7" fmla="*/ 41 h 41"/>
                  <a:gd name="T8" fmla="*/ 0 w 92"/>
                  <a:gd name="T9" fmla="*/ 0 h 41"/>
                  <a:gd name="T10" fmla="*/ 0 w 92"/>
                  <a:gd name="T11" fmla="*/ 0 h 41"/>
                  <a:gd name="T12" fmla="*/ 86 w 92"/>
                  <a:gd name="T13" fmla="*/ 0 h 41"/>
                  <a:gd name="T14" fmla="*/ 86 w 92"/>
                  <a:gd name="T15" fmla="*/ 41 h 41"/>
                  <a:gd name="T16" fmla="*/ 0 w 92"/>
                  <a:gd name="T17" fmla="*/ 41 h 41"/>
                  <a:gd name="T18" fmla="*/ 0 w 9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
                    <a:moveTo>
                      <a:pt x="0" y="0"/>
                    </a:moveTo>
                    <a:lnTo>
                      <a:pt x="92" y="0"/>
                    </a:lnTo>
                    <a:lnTo>
                      <a:pt x="92" y="41"/>
                    </a:lnTo>
                    <a:lnTo>
                      <a:pt x="0" y="41"/>
                    </a:lnTo>
                    <a:lnTo>
                      <a:pt x="0" y="0"/>
                    </a:lnTo>
                    <a:close/>
                    <a:moveTo>
                      <a:pt x="0" y="0"/>
                    </a:moveTo>
                    <a:lnTo>
                      <a:pt x="86" y="0"/>
                    </a:lnTo>
                    <a:lnTo>
                      <a:pt x="86" y="41"/>
                    </a:lnTo>
                    <a:lnTo>
                      <a:pt x="0" y="41"/>
                    </a:lnTo>
                    <a:lnTo>
                      <a:pt x="0"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5" name="Freeform 1441">
                <a:extLst>
                  <a:ext uri="{FF2B5EF4-FFF2-40B4-BE49-F238E27FC236}">
                    <a16:creationId xmlns:a16="http://schemas.microsoft.com/office/drawing/2014/main" id="{47A02C6C-CA13-224F-B6F6-BFC3857378F5}"/>
                  </a:ext>
                </a:extLst>
              </p:cNvPr>
              <p:cNvSpPr>
                <a:spLocks noEditPoints="1"/>
              </p:cNvSpPr>
              <p:nvPr/>
            </p:nvSpPr>
            <p:spPr bwMode="auto">
              <a:xfrm>
                <a:off x="1691" y="3642"/>
                <a:ext cx="86" cy="41"/>
              </a:xfrm>
              <a:custGeom>
                <a:avLst/>
                <a:gdLst>
                  <a:gd name="T0" fmla="*/ 0 w 86"/>
                  <a:gd name="T1" fmla="*/ 0 h 41"/>
                  <a:gd name="T2" fmla="*/ 86 w 86"/>
                  <a:gd name="T3" fmla="*/ 0 h 41"/>
                  <a:gd name="T4" fmla="*/ 86 w 86"/>
                  <a:gd name="T5" fmla="*/ 41 h 41"/>
                  <a:gd name="T6" fmla="*/ 0 w 86"/>
                  <a:gd name="T7" fmla="*/ 41 h 41"/>
                  <a:gd name="T8" fmla="*/ 0 w 86"/>
                  <a:gd name="T9" fmla="*/ 0 h 41"/>
                  <a:gd name="T10" fmla="*/ 0 w 86"/>
                  <a:gd name="T11" fmla="*/ 0 h 41"/>
                  <a:gd name="T12" fmla="*/ 80 w 86"/>
                  <a:gd name="T13" fmla="*/ 0 h 41"/>
                  <a:gd name="T14" fmla="*/ 80 w 86"/>
                  <a:gd name="T15" fmla="*/ 41 h 41"/>
                  <a:gd name="T16" fmla="*/ 0 w 86"/>
                  <a:gd name="T17" fmla="*/ 41 h 41"/>
                  <a:gd name="T18" fmla="*/ 0 w 8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1">
                    <a:moveTo>
                      <a:pt x="0" y="0"/>
                    </a:moveTo>
                    <a:lnTo>
                      <a:pt x="86" y="0"/>
                    </a:lnTo>
                    <a:lnTo>
                      <a:pt x="86" y="41"/>
                    </a:lnTo>
                    <a:lnTo>
                      <a:pt x="0" y="41"/>
                    </a:lnTo>
                    <a:lnTo>
                      <a:pt x="0" y="0"/>
                    </a:lnTo>
                    <a:close/>
                    <a:moveTo>
                      <a:pt x="0" y="0"/>
                    </a:moveTo>
                    <a:lnTo>
                      <a:pt x="80" y="0"/>
                    </a:lnTo>
                    <a:lnTo>
                      <a:pt x="80" y="41"/>
                    </a:lnTo>
                    <a:lnTo>
                      <a:pt x="0" y="41"/>
                    </a:lnTo>
                    <a:lnTo>
                      <a:pt x="0"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6" name="Freeform 1442">
                <a:extLst>
                  <a:ext uri="{FF2B5EF4-FFF2-40B4-BE49-F238E27FC236}">
                    <a16:creationId xmlns:a16="http://schemas.microsoft.com/office/drawing/2014/main" id="{DC1C85F6-ED4D-604E-BC5C-5B4E510C000C}"/>
                  </a:ext>
                </a:extLst>
              </p:cNvPr>
              <p:cNvSpPr>
                <a:spLocks noEditPoints="1"/>
              </p:cNvSpPr>
              <p:nvPr/>
            </p:nvSpPr>
            <p:spPr bwMode="auto">
              <a:xfrm>
                <a:off x="1691" y="3642"/>
                <a:ext cx="80" cy="41"/>
              </a:xfrm>
              <a:custGeom>
                <a:avLst/>
                <a:gdLst>
                  <a:gd name="T0" fmla="*/ 0 w 80"/>
                  <a:gd name="T1" fmla="*/ 0 h 41"/>
                  <a:gd name="T2" fmla="*/ 80 w 80"/>
                  <a:gd name="T3" fmla="*/ 0 h 41"/>
                  <a:gd name="T4" fmla="*/ 80 w 80"/>
                  <a:gd name="T5" fmla="*/ 41 h 41"/>
                  <a:gd name="T6" fmla="*/ 0 w 80"/>
                  <a:gd name="T7" fmla="*/ 41 h 41"/>
                  <a:gd name="T8" fmla="*/ 0 w 80"/>
                  <a:gd name="T9" fmla="*/ 0 h 41"/>
                  <a:gd name="T10" fmla="*/ 0 w 80"/>
                  <a:gd name="T11" fmla="*/ 0 h 41"/>
                  <a:gd name="T12" fmla="*/ 75 w 80"/>
                  <a:gd name="T13" fmla="*/ 0 h 41"/>
                  <a:gd name="T14" fmla="*/ 75 w 80"/>
                  <a:gd name="T15" fmla="*/ 41 h 41"/>
                  <a:gd name="T16" fmla="*/ 0 w 80"/>
                  <a:gd name="T17" fmla="*/ 41 h 41"/>
                  <a:gd name="T18" fmla="*/ 0 w 8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41">
                    <a:moveTo>
                      <a:pt x="0" y="0"/>
                    </a:moveTo>
                    <a:lnTo>
                      <a:pt x="80" y="0"/>
                    </a:lnTo>
                    <a:lnTo>
                      <a:pt x="80" y="41"/>
                    </a:lnTo>
                    <a:lnTo>
                      <a:pt x="0" y="41"/>
                    </a:lnTo>
                    <a:lnTo>
                      <a:pt x="0" y="0"/>
                    </a:lnTo>
                    <a:close/>
                    <a:moveTo>
                      <a:pt x="0" y="0"/>
                    </a:moveTo>
                    <a:lnTo>
                      <a:pt x="75" y="0"/>
                    </a:lnTo>
                    <a:lnTo>
                      <a:pt x="75" y="41"/>
                    </a:lnTo>
                    <a:lnTo>
                      <a:pt x="0" y="41"/>
                    </a:lnTo>
                    <a:lnTo>
                      <a:pt x="0" y="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7" name="Freeform 1443">
                <a:extLst>
                  <a:ext uri="{FF2B5EF4-FFF2-40B4-BE49-F238E27FC236}">
                    <a16:creationId xmlns:a16="http://schemas.microsoft.com/office/drawing/2014/main" id="{BBE0CA83-3132-494A-A10D-F7DCDFB8CECC}"/>
                  </a:ext>
                </a:extLst>
              </p:cNvPr>
              <p:cNvSpPr>
                <a:spLocks noEditPoints="1"/>
              </p:cNvSpPr>
              <p:nvPr/>
            </p:nvSpPr>
            <p:spPr bwMode="auto">
              <a:xfrm>
                <a:off x="1691" y="3642"/>
                <a:ext cx="75" cy="41"/>
              </a:xfrm>
              <a:custGeom>
                <a:avLst/>
                <a:gdLst>
                  <a:gd name="T0" fmla="*/ 0 w 75"/>
                  <a:gd name="T1" fmla="*/ 0 h 41"/>
                  <a:gd name="T2" fmla="*/ 75 w 75"/>
                  <a:gd name="T3" fmla="*/ 0 h 41"/>
                  <a:gd name="T4" fmla="*/ 75 w 75"/>
                  <a:gd name="T5" fmla="*/ 41 h 41"/>
                  <a:gd name="T6" fmla="*/ 0 w 75"/>
                  <a:gd name="T7" fmla="*/ 41 h 41"/>
                  <a:gd name="T8" fmla="*/ 0 w 75"/>
                  <a:gd name="T9" fmla="*/ 0 h 41"/>
                  <a:gd name="T10" fmla="*/ 0 w 75"/>
                  <a:gd name="T11" fmla="*/ 0 h 41"/>
                  <a:gd name="T12" fmla="*/ 69 w 75"/>
                  <a:gd name="T13" fmla="*/ 0 h 41"/>
                  <a:gd name="T14" fmla="*/ 69 w 75"/>
                  <a:gd name="T15" fmla="*/ 41 h 41"/>
                  <a:gd name="T16" fmla="*/ 0 w 75"/>
                  <a:gd name="T17" fmla="*/ 41 h 41"/>
                  <a:gd name="T18" fmla="*/ 0 w 7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41">
                    <a:moveTo>
                      <a:pt x="0" y="0"/>
                    </a:moveTo>
                    <a:lnTo>
                      <a:pt x="75" y="0"/>
                    </a:lnTo>
                    <a:lnTo>
                      <a:pt x="75" y="41"/>
                    </a:lnTo>
                    <a:lnTo>
                      <a:pt x="0" y="41"/>
                    </a:lnTo>
                    <a:lnTo>
                      <a:pt x="0" y="0"/>
                    </a:lnTo>
                    <a:close/>
                    <a:moveTo>
                      <a:pt x="0" y="0"/>
                    </a:moveTo>
                    <a:lnTo>
                      <a:pt x="69" y="0"/>
                    </a:lnTo>
                    <a:lnTo>
                      <a:pt x="69" y="41"/>
                    </a:lnTo>
                    <a:lnTo>
                      <a:pt x="0" y="41"/>
                    </a:lnTo>
                    <a:lnTo>
                      <a:pt x="0"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8" name="Freeform 1444">
                <a:extLst>
                  <a:ext uri="{FF2B5EF4-FFF2-40B4-BE49-F238E27FC236}">
                    <a16:creationId xmlns:a16="http://schemas.microsoft.com/office/drawing/2014/main" id="{73C51EAD-7E25-7840-8F4E-9F539388DD41}"/>
                  </a:ext>
                </a:extLst>
              </p:cNvPr>
              <p:cNvSpPr>
                <a:spLocks noEditPoints="1"/>
              </p:cNvSpPr>
              <p:nvPr/>
            </p:nvSpPr>
            <p:spPr bwMode="auto">
              <a:xfrm>
                <a:off x="1691" y="3642"/>
                <a:ext cx="69" cy="41"/>
              </a:xfrm>
              <a:custGeom>
                <a:avLst/>
                <a:gdLst>
                  <a:gd name="T0" fmla="*/ 0 w 69"/>
                  <a:gd name="T1" fmla="*/ 0 h 41"/>
                  <a:gd name="T2" fmla="*/ 69 w 69"/>
                  <a:gd name="T3" fmla="*/ 0 h 41"/>
                  <a:gd name="T4" fmla="*/ 69 w 69"/>
                  <a:gd name="T5" fmla="*/ 41 h 41"/>
                  <a:gd name="T6" fmla="*/ 0 w 69"/>
                  <a:gd name="T7" fmla="*/ 41 h 41"/>
                  <a:gd name="T8" fmla="*/ 0 w 69"/>
                  <a:gd name="T9" fmla="*/ 0 h 41"/>
                  <a:gd name="T10" fmla="*/ 0 w 69"/>
                  <a:gd name="T11" fmla="*/ 0 h 41"/>
                  <a:gd name="T12" fmla="*/ 64 w 69"/>
                  <a:gd name="T13" fmla="*/ 0 h 41"/>
                  <a:gd name="T14" fmla="*/ 64 w 69"/>
                  <a:gd name="T15" fmla="*/ 41 h 41"/>
                  <a:gd name="T16" fmla="*/ 0 w 69"/>
                  <a:gd name="T17" fmla="*/ 41 h 41"/>
                  <a:gd name="T18" fmla="*/ 0 w 6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41">
                    <a:moveTo>
                      <a:pt x="0" y="0"/>
                    </a:moveTo>
                    <a:lnTo>
                      <a:pt x="69" y="0"/>
                    </a:lnTo>
                    <a:lnTo>
                      <a:pt x="69" y="41"/>
                    </a:lnTo>
                    <a:lnTo>
                      <a:pt x="0" y="41"/>
                    </a:lnTo>
                    <a:lnTo>
                      <a:pt x="0" y="0"/>
                    </a:lnTo>
                    <a:close/>
                    <a:moveTo>
                      <a:pt x="0" y="0"/>
                    </a:moveTo>
                    <a:lnTo>
                      <a:pt x="64" y="0"/>
                    </a:lnTo>
                    <a:lnTo>
                      <a:pt x="64" y="41"/>
                    </a:lnTo>
                    <a:lnTo>
                      <a:pt x="0" y="41"/>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9" name="Freeform 1445">
                <a:extLst>
                  <a:ext uri="{FF2B5EF4-FFF2-40B4-BE49-F238E27FC236}">
                    <a16:creationId xmlns:a16="http://schemas.microsoft.com/office/drawing/2014/main" id="{FB6B3587-9076-B345-BF03-B4904F40B05C}"/>
                  </a:ext>
                </a:extLst>
              </p:cNvPr>
              <p:cNvSpPr>
                <a:spLocks noEditPoints="1"/>
              </p:cNvSpPr>
              <p:nvPr/>
            </p:nvSpPr>
            <p:spPr bwMode="auto">
              <a:xfrm>
                <a:off x="1691" y="3642"/>
                <a:ext cx="64" cy="41"/>
              </a:xfrm>
              <a:custGeom>
                <a:avLst/>
                <a:gdLst>
                  <a:gd name="T0" fmla="*/ 0 w 64"/>
                  <a:gd name="T1" fmla="*/ 0 h 41"/>
                  <a:gd name="T2" fmla="*/ 64 w 64"/>
                  <a:gd name="T3" fmla="*/ 0 h 41"/>
                  <a:gd name="T4" fmla="*/ 64 w 64"/>
                  <a:gd name="T5" fmla="*/ 41 h 41"/>
                  <a:gd name="T6" fmla="*/ 0 w 64"/>
                  <a:gd name="T7" fmla="*/ 41 h 41"/>
                  <a:gd name="T8" fmla="*/ 0 w 64"/>
                  <a:gd name="T9" fmla="*/ 0 h 41"/>
                  <a:gd name="T10" fmla="*/ 0 w 64"/>
                  <a:gd name="T11" fmla="*/ 0 h 41"/>
                  <a:gd name="T12" fmla="*/ 57 w 64"/>
                  <a:gd name="T13" fmla="*/ 0 h 41"/>
                  <a:gd name="T14" fmla="*/ 57 w 64"/>
                  <a:gd name="T15" fmla="*/ 41 h 41"/>
                  <a:gd name="T16" fmla="*/ 0 w 64"/>
                  <a:gd name="T17" fmla="*/ 41 h 41"/>
                  <a:gd name="T18" fmla="*/ 0 w 6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1">
                    <a:moveTo>
                      <a:pt x="0" y="0"/>
                    </a:moveTo>
                    <a:lnTo>
                      <a:pt x="64" y="0"/>
                    </a:lnTo>
                    <a:lnTo>
                      <a:pt x="64" y="41"/>
                    </a:lnTo>
                    <a:lnTo>
                      <a:pt x="0" y="41"/>
                    </a:lnTo>
                    <a:lnTo>
                      <a:pt x="0" y="0"/>
                    </a:lnTo>
                    <a:close/>
                    <a:moveTo>
                      <a:pt x="0" y="0"/>
                    </a:moveTo>
                    <a:lnTo>
                      <a:pt x="57" y="0"/>
                    </a:lnTo>
                    <a:lnTo>
                      <a:pt x="57" y="41"/>
                    </a:lnTo>
                    <a:lnTo>
                      <a:pt x="0" y="41"/>
                    </a:lnTo>
                    <a:lnTo>
                      <a:pt x="0"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0" name="Freeform 1446">
                <a:extLst>
                  <a:ext uri="{FF2B5EF4-FFF2-40B4-BE49-F238E27FC236}">
                    <a16:creationId xmlns:a16="http://schemas.microsoft.com/office/drawing/2014/main" id="{68A1842B-27BB-064D-892E-E6996B696334}"/>
                  </a:ext>
                </a:extLst>
              </p:cNvPr>
              <p:cNvSpPr>
                <a:spLocks noEditPoints="1"/>
              </p:cNvSpPr>
              <p:nvPr/>
            </p:nvSpPr>
            <p:spPr bwMode="auto">
              <a:xfrm>
                <a:off x="1691" y="3642"/>
                <a:ext cx="57" cy="41"/>
              </a:xfrm>
              <a:custGeom>
                <a:avLst/>
                <a:gdLst>
                  <a:gd name="T0" fmla="*/ 0 w 57"/>
                  <a:gd name="T1" fmla="*/ 0 h 41"/>
                  <a:gd name="T2" fmla="*/ 57 w 57"/>
                  <a:gd name="T3" fmla="*/ 0 h 41"/>
                  <a:gd name="T4" fmla="*/ 57 w 57"/>
                  <a:gd name="T5" fmla="*/ 41 h 41"/>
                  <a:gd name="T6" fmla="*/ 0 w 57"/>
                  <a:gd name="T7" fmla="*/ 41 h 41"/>
                  <a:gd name="T8" fmla="*/ 0 w 57"/>
                  <a:gd name="T9" fmla="*/ 0 h 41"/>
                  <a:gd name="T10" fmla="*/ 0 w 57"/>
                  <a:gd name="T11" fmla="*/ 0 h 41"/>
                  <a:gd name="T12" fmla="*/ 51 w 57"/>
                  <a:gd name="T13" fmla="*/ 0 h 41"/>
                  <a:gd name="T14" fmla="*/ 51 w 57"/>
                  <a:gd name="T15" fmla="*/ 41 h 41"/>
                  <a:gd name="T16" fmla="*/ 0 w 57"/>
                  <a:gd name="T17" fmla="*/ 41 h 41"/>
                  <a:gd name="T18" fmla="*/ 0 w 5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1">
                    <a:moveTo>
                      <a:pt x="0" y="0"/>
                    </a:moveTo>
                    <a:lnTo>
                      <a:pt x="57" y="0"/>
                    </a:lnTo>
                    <a:lnTo>
                      <a:pt x="57" y="41"/>
                    </a:lnTo>
                    <a:lnTo>
                      <a:pt x="0" y="41"/>
                    </a:lnTo>
                    <a:lnTo>
                      <a:pt x="0" y="0"/>
                    </a:lnTo>
                    <a:close/>
                    <a:moveTo>
                      <a:pt x="0" y="0"/>
                    </a:moveTo>
                    <a:lnTo>
                      <a:pt x="51" y="0"/>
                    </a:lnTo>
                    <a:lnTo>
                      <a:pt x="51" y="41"/>
                    </a:lnTo>
                    <a:lnTo>
                      <a:pt x="0" y="41"/>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1" name="Freeform 1447">
                <a:extLst>
                  <a:ext uri="{FF2B5EF4-FFF2-40B4-BE49-F238E27FC236}">
                    <a16:creationId xmlns:a16="http://schemas.microsoft.com/office/drawing/2014/main" id="{290D05C3-E20C-224F-9C4F-23B37059700F}"/>
                  </a:ext>
                </a:extLst>
              </p:cNvPr>
              <p:cNvSpPr>
                <a:spLocks noEditPoints="1"/>
              </p:cNvSpPr>
              <p:nvPr/>
            </p:nvSpPr>
            <p:spPr bwMode="auto">
              <a:xfrm>
                <a:off x="1691" y="3642"/>
                <a:ext cx="51" cy="41"/>
              </a:xfrm>
              <a:custGeom>
                <a:avLst/>
                <a:gdLst>
                  <a:gd name="T0" fmla="*/ 0 w 51"/>
                  <a:gd name="T1" fmla="*/ 0 h 41"/>
                  <a:gd name="T2" fmla="*/ 51 w 51"/>
                  <a:gd name="T3" fmla="*/ 0 h 41"/>
                  <a:gd name="T4" fmla="*/ 51 w 51"/>
                  <a:gd name="T5" fmla="*/ 41 h 41"/>
                  <a:gd name="T6" fmla="*/ 0 w 51"/>
                  <a:gd name="T7" fmla="*/ 41 h 41"/>
                  <a:gd name="T8" fmla="*/ 0 w 51"/>
                  <a:gd name="T9" fmla="*/ 0 h 41"/>
                  <a:gd name="T10" fmla="*/ 0 w 51"/>
                  <a:gd name="T11" fmla="*/ 0 h 41"/>
                  <a:gd name="T12" fmla="*/ 46 w 51"/>
                  <a:gd name="T13" fmla="*/ 0 h 41"/>
                  <a:gd name="T14" fmla="*/ 46 w 51"/>
                  <a:gd name="T15" fmla="*/ 41 h 41"/>
                  <a:gd name="T16" fmla="*/ 0 w 51"/>
                  <a:gd name="T17" fmla="*/ 41 h 41"/>
                  <a:gd name="T18" fmla="*/ 0 w 5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1">
                    <a:moveTo>
                      <a:pt x="0" y="0"/>
                    </a:moveTo>
                    <a:lnTo>
                      <a:pt x="51" y="0"/>
                    </a:lnTo>
                    <a:lnTo>
                      <a:pt x="51" y="41"/>
                    </a:lnTo>
                    <a:lnTo>
                      <a:pt x="0" y="41"/>
                    </a:lnTo>
                    <a:lnTo>
                      <a:pt x="0" y="0"/>
                    </a:lnTo>
                    <a:close/>
                    <a:moveTo>
                      <a:pt x="0" y="0"/>
                    </a:moveTo>
                    <a:lnTo>
                      <a:pt x="46" y="0"/>
                    </a:lnTo>
                    <a:lnTo>
                      <a:pt x="46" y="41"/>
                    </a:lnTo>
                    <a:lnTo>
                      <a:pt x="0" y="41"/>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2" name="Freeform 1448">
                <a:extLst>
                  <a:ext uri="{FF2B5EF4-FFF2-40B4-BE49-F238E27FC236}">
                    <a16:creationId xmlns:a16="http://schemas.microsoft.com/office/drawing/2014/main" id="{8727BC4A-2782-5C47-A106-7AE649FDBAF0}"/>
                  </a:ext>
                </a:extLst>
              </p:cNvPr>
              <p:cNvSpPr>
                <a:spLocks noEditPoints="1"/>
              </p:cNvSpPr>
              <p:nvPr/>
            </p:nvSpPr>
            <p:spPr bwMode="auto">
              <a:xfrm>
                <a:off x="1691" y="3642"/>
                <a:ext cx="46" cy="41"/>
              </a:xfrm>
              <a:custGeom>
                <a:avLst/>
                <a:gdLst>
                  <a:gd name="T0" fmla="*/ 0 w 46"/>
                  <a:gd name="T1" fmla="*/ 0 h 41"/>
                  <a:gd name="T2" fmla="*/ 46 w 46"/>
                  <a:gd name="T3" fmla="*/ 0 h 41"/>
                  <a:gd name="T4" fmla="*/ 46 w 46"/>
                  <a:gd name="T5" fmla="*/ 41 h 41"/>
                  <a:gd name="T6" fmla="*/ 0 w 46"/>
                  <a:gd name="T7" fmla="*/ 41 h 41"/>
                  <a:gd name="T8" fmla="*/ 0 w 46"/>
                  <a:gd name="T9" fmla="*/ 0 h 41"/>
                  <a:gd name="T10" fmla="*/ 0 w 46"/>
                  <a:gd name="T11" fmla="*/ 0 h 41"/>
                  <a:gd name="T12" fmla="*/ 40 w 46"/>
                  <a:gd name="T13" fmla="*/ 0 h 41"/>
                  <a:gd name="T14" fmla="*/ 40 w 46"/>
                  <a:gd name="T15" fmla="*/ 41 h 41"/>
                  <a:gd name="T16" fmla="*/ 0 w 46"/>
                  <a:gd name="T17" fmla="*/ 41 h 41"/>
                  <a:gd name="T18" fmla="*/ 0 w 4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1">
                    <a:moveTo>
                      <a:pt x="0" y="0"/>
                    </a:moveTo>
                    <a:lnTo>
                      <a:pt x="46" y="0"/>
                    </a:lnTo>
                    <a:lnTo>
                      <a:pt x="46" y="41"/>
                    </a:lnTo>
                    <a:lnTo>
                      <a:pt x="0" y="41"/>
                    </a:lnTo>
                    <a:lnTo>
                      <a:pt x="0" y="0"/>
                    </a:lnTo>
                    <a:close/>
                    <a:moveTo>
                      <a:pt x="0" y="0"/>
                    </a:moveTo>
                    <a:lnTo>
                      <a:pt x="40" y="0"/>
                    </a:lnTo>
                    <a:lnTo>
                      <a:pt x="40" y="41"/>
                    </a:lnTo>
                    <a:lnTo>
                      <a:pt x="0" y="41"/>
                    </a:lnTo>
                    <a:lnTo>
                      <a:pt x="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3" name="Freeform 1449">
                <a:extLst>
                  <a:ext uri="{FF2B5EF4-FFF2-40B4-BE49-F238E27FC236}">
                    <a16:creationId xmlns:a16="http://schemas.microsoft.com/office/drawing/2014/main" id="{2350B227-E8DD-A347-A3C8-6D3212E41B18}"/>
                  </a:ext>
                </a:extLst>
              </p:cNvPr>
              <p:cNvSpPr>
                <a:spLocks noEditPoints="1"/>
              </p:cNvSpPr>
              <p:nvPr/>
            </p:nvSpPr>
            <p:spPr bwMode="auto">
              <a:xfrm>
                <a:off x="1691" y="3642"/>
                <a:ext cx="40" cy="41"/>
              </a:xfrm>
              <a:custGeom>
                <a:avLst/>
                <a:gdLst>
                  <a:gd name="T0" fmla="*/ 0 w 40"/>
                  <a:gd name="T1" fmla="*/ 0 h 41"/>
                  <a:gd name="T2" fmla="*/ 40 w 40"/>
                  <a:gd name="T3" fmla="*/ 0 h 41"/>
                  <a:gd name="T4" fmla="*/ 40 w 40"/>
                  <a:gd name="T5" fmla="*/ 41 h 41"/>
                  <a:gd name="T6" fmla="*/ 0 w 40"/>
                  <a:gd name="T7" fmla="*/ 41 h 41"/>
                  <a:gd name="T8" fmla="*/ 0 w 40"/>
                  <a:gd name="T9" fmla="*/ 0 h 41"/>
                  <a:gd name="T10" fmla="*/ 0 w 40"/>
                  <a:gd name="T11" fmla="*/ 0 h 41"/>
                  <a:gd name="T12" fmla="*/ 35 w 40"/>
                  <a:gd name="T13" fmla="*/ 0 h 41"/>
                  <a:gd name="T14" fmla="*/ 35 w 40"/>
                  <a:gd name="T15" fmla="*/ 41 h 41"/>
                  <a:gd name="T16" fmla="*/ 0 w 40"/>
                  <a:gd name="T17" fmla="*/ 41 h 41"/>
                  <a:gd name="T18" fmla="*/ 0 w 4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1">
                    <a:moveTo>
                      <a:pt x="0" y="0"/>
                    </a:moveTo>
                    <a:lnTo>
                      <a:pt x="40" y="0"/>
                    </a:lnTo>
                    <a:lnTo>
                      <a:pt x="40" y="41"/>
                    </a:lnTo>
                    <a:lnTo>
                      <a:pt x="0" y="41"/>
                    </a:lnTo>
                    <a:lnTo>
                      <a:pt x="0" y="0"/>
                    </a:lnTo>
                    <a:close/>
                    <a:moveTo>
                      <a:pt x="0" y="0"/>
                    </a:moveTo>
                    <a:lnTo>
                      <a:pt x="35" y="0"/>
                    </a:lnTo>
                    <a:lnTo>
                      <a:pt x="35" y="41"/>
                    </a:lnTo>
                    <a:lnTo>
                      <a:pt x="0" y="41"/>
                    </a:lnTo>
                    <a:lnTo>
                      <a:pt x="0"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4" name="Freeform 1450">
                <a:extLst>
                  <a:ext uri="{FF2B5EF4-FFF2-40B4-BE49-F238E27FC236}">
                    <a16:creationId xmlns:a16="http://schemas.microsoft.com/office/drawing/2014/main" id="{38F852C0-D2EC-E249-A4C0-92606AAEAB46}"/>
                  </a:ext>
                </a:extLst>
              </p:cNvPr>
              <p:cNvSpPr>
                <a:spLocks noEditPoints="1"/>
              </p:cNvSpPr>
              <p:nvPr/>
            </p:nvSpPr>
            <p:spPr bwMode="auto">
              <a:xfrm>
                <a:off x="1691" y="3642"/>
                <a:ext cx="35" cy="41"/>
              </a:xfrm>
              <a:custGeom>
                <a:avLst/>
                <a:gdLst>
                  <a:gd name="T0" fmla="*/ 0 w 35"/>
                  <a:gd name="T1" fmla="*/ 0 h 41"/>
                  <a:gd name="T2" fmla="*/ 35 w 35"/>
                  <a:gd name="T3" fmla="*/ 0 h 41"/>
                  <a:gd name="T4" fmla="*/ 35 w 35"/>
                  <a:gd name="T5" fmla="*/ 41 h 41"/>
                  <a:gd name="T6" fmla="*/ 0 w 35"/>
                  <a:gd name="T7" fmla="*/ 41 h 41"/>
                  <a:gd name="T8" fmla="*/ 0 w 35"/>
                  <a:gd name="T9" fmla="*/ 0 h 41"/>
                  <a:gd name="T10" fmla="*/ 0 w 35"/>
                  <a:gd name="T11" fmla="*/ 0 h 41"/>
                  <a:gd name="T12" fmla="*/ 28 w 35"/>
                  <a:gd name="T13" fmla="*/ 0 h 41"/>
                  <a:gd name="T14" fmla="*/ 28 w 35"/>
                  <a:gd name="T15" fmla="*/ 41 h 41"/>
                  <a:gd name="T16" fmla="*/ 0 w 35"/>
                  <a:gd name="T17" fmla="*/ 41 h 41"/>
                  <a:gd name="T18" fmla="*/ 0 w 3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1">
                    <a:moveTo>
                      <a:pt x="0" y="0"/>
                    </a:moveTo>
                    <a:lnTo>
                      <a:pt x="35" y="0"/>
                    </a:lnTo>
                    <a:lnTo>
                      <a:pt x="35" y="41"/>
                    </a:lnTo>
                    <a:lnTo>
                      <a:pt x="0" y="41"/>
                    </a:lnTo>
                    <a:lnTo>
                      <a:pt x="0" y="0"/>
                    </a:lnTo>
                    <a:close/>
                    <a:moveTo>
                      <a:pt x="0" y="0"/>
                    </a:moveTo>
                    <a:lnTo>
                      <a:pt x="28" y="0"/>
                    </a:lnTo>
                    <a:lnTo>
                      <a:pt x="28" y="41"/>
                    </a:lnTo>
                    <a:lnTo>
                      <a:pt x="0" y="41"/>
                    </a:lnTo>
                    <a:lnTo>
                      <a:pt x="0"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5" name="Freeform 1451">
                <a:extLst>
                  <a:ext uri="{FF2B5EF4-FFF2-40B4-BE49-F238E27FC236}">
                    <a16:creationId xmlns:a16="http://schemas.microsoft.com/office/drawing/2014/main" id="{BF36F779-0F3C-6F42-B884-F53FF1DD696D}"/>
                  </a:ext>
                </a:extLst>
              </p:cNvPr>
              <p:cNvSpPr>
                <a:spLocks noEditPoints="1"/>
              </p:cNvSpPr>
              <p:nvPr/>
            </p:nvSpPr>
            <p:spPr bwMode="auto">
              <a:xfrm>
                <a:off x="1691" y="3642"/>
                <a:ext cx="28" cy="41"/>
              </a:xfrm>
              <a:custGeom>
                <a:avLst/>
                <a:gdLst>
                  <a:gd name="T0" fmla="*/ 0 w 28"/>
                  <a:gd name="T1" fmla="*/ 0 h 41"/>
                  <a:gd name="T2" fmla="*/ 28 w 28"/>
                  <a:gd name="T3" fmla="*/ 0 h 41"/>
                  <a:gd name="T4" fmla="*/ 28 w 28"/>
                  <a:gd name="T5" fmla="*/ 41 h 41"/>
                  <a:gd name="T6" fmla="*/ 0 w 28"/>
                  <a:gd name="T7" fmla="*/ 41 h 41"/>
                  <a:gd name="T8" fmla="*/ 0 w 28"/>
                  <a:gd name="T9" fmla="*/ 0 h 41"/>
                  <a:gd name="T10" fmla="*/ 0 w 28"/>
                  <a:gd name="T11" fmla="*/ 0 h 41"/>
                  <a:gd name="T12" fmla="*/ 23 w 28"/>
                  <a:gd name="T13" fmla="*/ 0 h 41"/>
                  <a:gd name="T14" fmla="*/ 23 w 28"/>
                  <a:gd name="T15" fmla="*/ 41 h 41"/>
                  <a:gd name="T16" fmla="*/ 0 w 28"/>
                  <a:gd name="T17" fmla="*/ 41 h 41"/>
                  <a:gd name="T18" fmla="*/ 0 w 2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1">
                    <a:moveTo>
                      <a:pt x="0" y="0"/>
                    </a:moveTo>
                    <a:lnTo>
                      <a:pt x="28" y="0"/>
                    </a:lnTo>
                    <a:lnTo>
                      <a:pt x="28" y="41"/>
                    </a:lnTo>
                    <a:lnTo>
                      <a:pt x="0" y="41"/>
                    </a:lnTo>
                    <a:lnTo>
                      <a:pt x="0" y="0"/>
                    </a:lnTo>
                    <a:close/>
                    <a:moveTo>
                      <a:pt x="0" y="0"/>
                    </a:moveTo>
                    <a:lnTo>
                      <a:pt x="23" y="0"/>
                    </a:lnTo>
                    <a:lnTo>
                      <a:pt x="23" y="41"/>
                    </a:lnTo>
                    <a:lnTo>
                      <a:pt x="0" y="41"/>
                    </a:lnTo>
                    <a:lnTo>
                      <a:pt x="0"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6" name="Freeform 1452">
                <a:extLst>
                  <a:ext uri="{FF2B5EF4-FFF2-40B4-BE49-F238E27FC236}">
                    <a16:creationId xmlns:a16="http://schemas.microsoft.com/office/drawing/2014/main" id="{02EBA86D-8B67-1042-AE74-CC483F2ECCB1}"/>
                  </a:ext>
                </a:extLst>
              </p:cNvPr>
              <p:cNvSpPr>
                <a:spLocks noEditPoints="1"/>
              </p:cNvSpPr>
              <p:nvPr/>
            </p:nvSpPr>
            <p:spPr bwMode="auto">
              <a:xfrm>
                <a:off x="1691" y="3642"/>
                <a:ext cx="23" cy="41"/>
              </a:xfrm>
              <a:custGeom>
                <a:avLst/>
                <a:gdLst>
                  <a:gd name="T0" fmla="*/ 0 w 23"/>
                  <a:gd name="T1" fmla="*/ 0 h 41"/>
                  <a:gd name="T2" fmla="*/ 23 w 23"/>
                  <a:gd name="T3" fmla="*/ 0 h 41"/>
                  <a:gd name="T4" fmla="*/ 23 w 23"/>
                  <a:gd name="T5" fmla="*/ 41 h 41"/>
                  <a:gd name="T6" fmla="*/ 0 w 23"/>
                  <a:gd name="T7" fmla="*/ 41 h 41"/>
                  <a:gd name="T8" fmla="*/ 0 w 23"/>
                  <a:gd name="T9" fmla="*/ 0 h 41"/>
                  <a:gd name="T10" fmla="*/ 0 w 23"/>
                  <a:gd name="T11" fmla="*/ 0 h 41"/>
                  <a:gd name="T12" fmla="*/ 17 w 23"/>
                  <a:gd name="T13" fmla="*/ 0 h 41"/>
                  <a:gd name="T14" fmla="*/ 17 w 23"/>
                  <a:gd name="T15" fmla="*/ 41 h 41"/>
                  <a:gd name="T16" fmla="*/ 0 w 23"/>
                  <a:gd name="T17" fmla="*/ 41 h 41"/>
                  <a:gd name="T18" fmla="*/ 0 w 2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41">
                    <a:moveTo>
                      <a:pt x="0" y="0"/>
                    </a:moveTo>
                    <a:lnTo>
                      <a:pt x="23" y="0"/>
                    </a:lnTo>
                    <a:lnTo>
                      <a:pt x="23" y="41"/>
                    </a:lnTo>
                    <a:lnTo>
                      <a:pt x="0" y="41"/>
                    </a:lnTo>
                    <a:lnTo>
                      <a:pt x="0" y="0"/>
                    </a:lnTo>
                    <a:close/>
                    <a:moveTo>
                      <a:pt x="0" y="0"/>
                    </a:moveTo>
                    <a:lnTo>
                      <a:pt x="17" y="0"/>
                    </a:lnTo>
                    <a:lnTo>
                      <a:pt x="17" y="41"/>
                    </a:lnTo>
                    <a:lnTo>
                      <a:pt x="0" y="41"/>
                    </a:lnTo>
                    <a:lnTo>
                      <a:pt x="0"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7" name="Freeform 1453">
                <a:extLst>
                  <a:ext uri="{FF2B5EF4-FFF2-40B4-BE49-F238E27FC236}">
                    <a16:creationId xmlns:a16="http://schemas.microsoft.com/office/drawing/2014/main" id="{F5380890-780F-9646-87A2-E5707B8FA84A}"/>
                  </a:ext>
                </a:extLst>
              </p:cNvPr>
              <p:cNvSpPr>
                <a:spLocks noEditPoints="1"/>
              </p:cNvSpPr>
              <p:nvPr/>
            </p:nvSpPr>
            <p:spPr bwMode="auto">
              <a:xfrm>
                <a:off x="1691" y="3642"/>
                <a:ext cx="17" cy="41"/>
              </a:xfrm>
              <a:custGeom>
                <a:avLst/>
                <a:gdLst>
                  <a:gd name="T0" fmla="*/ 0 w 17"/>
                  <a:gd name="T1" fmla="*/ 0 h 41"/>
                  <a:gd name="T2" fmla="*/ 17 w 17"/>
                  <a:gd name="T3" fmla="*/ 0 h 41"/>
                  <a:gd name="T4" fmla="*/ 17 w 17"/>
                  <a:gd name="T5" fmla="*/ 41 h 41"/>
                  <a:gd name="T6" fmla="*/ 0 w 17"/>
                  <a:gd name="T7" fmla="*/ 41 h 41"/>
                  <a:gd name="T8" fmla="*/ 0 w 17"/>
                  <a:gd name="T9" fmla="*/ 0 h 41"/>
                  <a:gd name="T10" fmla="*/ 0 w 17"/>
                  <a:gd name="T11" fmla="*/ 0 h 41"/>
                  <a:gd name="T12" fmla="*/ 12 w 17"/>
                  <a:gd name="T13" fmla="*/ 0 h 41"/>
                  <a:gd name="T14" fmla="*/ 12 w 17"/>
                  <a:gd name="T15" fmla="*/ 41 h 41"/>
                  <a:gd name="T16" fmla="*/ 0 w 17"/>
                  <a:gd name="T17" fmla="*/ 41 h 41"/>
                  <a:gd name="T18" fmla="*/ 0 w 1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41">
                    <a:moveTo>
                      <a:pt x="0" y="0"/>
                    </a:moveTo>
                    <a:lnTo>
                      <a:pt x="17" y="0"/>
                    </a:lnTo>
                    <a:lnTo>
                      <a:pt x="17" y="41"/>
                    </a:lnTo>
                    <a:lnTo>
                      <a:pt x="0" y="41"/>
                    </a:lnTo>
                    <a:lnTo>
                      <a:pt x="0" y="0"/>
                    </a:lnTo>
                    <a:close/>
                    <a:moveTo>
                      <a:pt x="0" y="0"/>
                    </a:moveTo>
                    <a:lnTo>
                      <a:pt x="12" y="0"/>
                    </a:lnTo>
                    <a:lnTo>
                      <a:pt x="12" y="41"/>
                    </a:lnTo>
                    <a:lnTo>
                      <a:pt x="0" y="41"/>
                    </a:lnTo>
                    <a:lnTo>
                      <a:pt x="0"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8" name="Freeform 1454">
                <a:extLst>
                  <a:ext uri="{FF2B5EF4-FFF2-40B4-BE49-F238E27FC236}">
                    <a16:creationId xmlns:a16="http://schemas.microsoft.com/office/drawing/2014/main" id="{1EF809C9-AAA1-764F-B70A-9DF018DA7317}"/>
                  </a:ext>
                </a:extLst>
              </p:cNvPr>
              <p:cNvSpPr>
                <a:spLocks noEditPoints="1"/>
              </p:cNvSpPr>
              <p:nvPr/>
            </p:nvSpPr>
            <p:spPr bwMode="auto">
              <a:xfrm>
                <a:off x="1691" y="3642"/>
                <a:ext cx="12" cy="41"/>
              </a:xfrm>
              <a:custGeom>
                <a:avLst/>
                <a:gdLst>
                  <a:gd name="T0" fmla="*/ 0 w 12"/>
                  <a:gd name="T1" fmla="*/ 0 h 41"/>
                  <a:gd name="T2" fmla="*/ 12 w 12"/>
                  <a:gd name="T3" fmla="*/ 0 h 41"/>
                  <a:gd name="T4" fmla="*/ 12 w 12"/>
                  <a:gd name="T5" fmla="*/ 41 h 41"/>
                  <a:gd name="T6" fmla="*/ 0 w 12"/>
                  <a:gd name="T7" fmla="*/ 41 h 41"/>
                  <a:gd name="T8" fmla="*/ 0 w 12"/>
                  <a:gd name="T9" fmla="*/ 0 h 41"/>
                  <a:gd name="T10" fmla="*/ 0 w 12"/>
                  <a:gd name="T11" fmla="*/ 0 h 41"/>
                  <a:gd name="T12" fmla="*/ 6 w 12"/>
                  <a:gd name="T13" fmla="*/ 0 h 41"/>
                  <a:gd name="T14" fmla="*/ 6 w 12"/>
                  <a:gd name="T15" fmla="*/ 41 h 41"/>
                  <a:gd name="T16" fmla="*/ 0 w 12"/>
                  <a:gd name="T17" fmla="*/ 41 h 41"/>
                  <a:gd name="T18" fmla="*/ 0 w 1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1">
                    <a:moveTo>
                      <a:pt x="0" y="0"/>
                    </a:moveTo>
                    <a:lnTo>
                      <a:pt x="12" y="0"/>
                    </a:lnTo>
                    <a:lnTo>
                      <a:pt x="12" y="41"/>
                    </a:lnTo>
                    <a:lnTo>
                      <a:pt x="0" y="41"/>
                    </a:lnTo>
                    <a:lnTo>
                      <a:pt x="0" y="0"/>
                    </a:lnTo>
                    <a:close/>
                    <a:moveTo>
                      <a:pt x="0" y="0"/>
                    </a:moveTo>
                    <a:lnTo>
                      <a:pt x="6" y="0"/>
                    </a:lnTo>
                    <a:lnTo>
                      <a:pt x="6" y="41"/>
                    </a:lnTo>
                    <a:lnTo>
                      <a:pt x="0" y="41"/>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9" name="Freeform 1455">
                <a:extLst>
                  <a:ext uri="{FF2B5EF4-FFF2-40B4-BE49-F238E27FC236}">
                    <a16:creationId xmlns:a16="http://schemas.microsoft.com/office/drawing/2014/main" id="{0A6DED8B-1D0C-D74A-A702-2EA8A359EA45}"/>
                  </a:ext>
                </a:extLst>
              </p:cNvPr>
              <p:cNvSpPr>
                <a:spLocks noEditPoints="1"/>
              </p:cNvSpPr>
              <p:nvPr/>
            </p:nvSpPr>
            <p:spPr bwMode="auto">
              <a:xfrm>
                <a:off x="1691" y="3642"/>
                <a:ext cx="6" cy="41"/>
              </a:xfrm>
              <a:custGeom>
                <a:avLst/>
                <a:gdLst>
                  <a:gd name="T0" fmla="*/ 0 w 6"/>
                  <a:gd name="T1" fmla="*/ 0 h 41"/>
                  <a:gd name="T2" fmla="*/ 6 w 6"/>
                  <a:gd name="T3" fmla="*/ 0 h 41"/>
                  <a:gd name="T4" fmla="*/ 6 w 6"/>
                  <a:gd name="T5" fmla="*/ 41 h 41"/>
                  <a:gd name="T6" fmla="*/ 0 w 6"/>
                  <a:gd name="T7" fmla="*/ 41 h 41"/>
                  <a:gd name="T8" fmla="*/ 0 w 6"/>
                  <a:gd name="T9" fmla="*/ 0 h 41"/>
                  <a:gd name="T10" fmla="*/ 0 w 6"/>
                  <a:gd name="T11" fmla="*/ 0 h 41"/>
                  <a:gd name="T12" fmla="*/ 0 w 6"/>
                  <a:gd name="T13" fmla="*/ 0 h 41"/>
                  <a:gd name="T14" fmla="*/ 0 w 6"/>
                  <a:gd name="T15" fmla="*/ 41 h 41"/>
                  <a:gd name="T16" fmla="*/ 0 w 6"/>
                  <a:gd name="T17" fmla="*/ 41 h 41"/>
                  <a:gd name="T18" fmla="*/ 0 w 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1">
                    <a:moveTo>
                      <a:pt x="0" y="0"/>
                    </a:moveTo>
                    <a:lnTo>
                      <a:pt x="6" y="0"/>
                    </a:lnTo>
                    <a:lnTo>
                      <a:pt x="6" y="41"/>
                    </a:lnTo>
                    <a:lnTo>
                      <a:pt x="0" y="41"/>
                    </a:lnTo>
                    <a:lnTo>
                      <a:pt x="0" y="0"/>
                    </a:lnTo>
                    <a:close/>
                    <a:moveTo>
                      <a:pt x="0" y="0"/>
                    </a:moveTo>
                    <a:lnTo>
                      <a:pt x="0" y="0"/>
                    </a:lnTo>
                    <a:lnTo>
                      <a:pt x="0" y="41"/>
                    </a:lnTo>
                    <a:lnTo>
                      <a:pt x="0" y="41"/>
                    </a:lnTo>
                    <a:lnTo>
                      <a:pt x="0"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0" name="Freeform 1456">
                <a:extLst>
                  <a:ext uri="{FF2B5EF4-FFF2-40B4-BE49-F238E27FC236}">
                    <a16:creationId xmlns:a16="http://schemas.microsoft.com/office/drawing/2014/main" id="{39011F04-5574-AE42-8513-17B737100CC1}"/>
                  </a:ext>
                </a:extLst>
              </p:cNvPr>
              <p:cNvSpPr>
                <a:spLocks noEditPoints="1"/>
              </p:cNvSpPr>
              <p:nvPr/>
            </p:nvSpPr>
            <p:spPr bwMode="auto">
              <a:xfrm>
                <a:off x="1691" y="3642"/>
                <a:ext cx="1" cy="41"/>
              </a:xfrm>
              <a:custGeom>
                <a:avLst/>
                <a:gdLst>
                  <a:gd name="T0" fmla="*/ 0 h 41"/>
                  <a:gd name="T1" fmla="*/ 0 h 41"/>
                  <a:gd name="T2" fmla="*/ 41 h 41"/>
                  <a:gd name="T3" fmla="*/ 41 h 41"/>
                  <a:gd name="T4" fmla="*/ 0 h 41"/>
                  <a:gd name="T5" fmla="*/ 0 h 41"/>
                  <a:gd name="T6" fmla="*/ 0 h 41"/>
                  <a:gd name="T7" fmla="*/ 41 h 41"/>
                  <a:gd name="T8" fmla="*/ 41 h 41"/>
                  <a:gd name="T9" fmla="*/ 0 h 4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
                    <a:moveTo>
                      <a:pt x="0" y="0"/>
                    </a:moveTo>
                    <a:lnTo>
                      <a:pt x="0" y="0"/>
                    </a:lnTo>
                    <a:lnTo>
                      <a:pt x="0" y="41"/>
                    </a:lnTo>
                    <a:lnTo>
                      <a:pt x="0" y="41"/>
                    </a:lnTo>
                    <a:lnTo>
                      <a:pt x="0" y="0"/>
                    </a:lnTo>
                    <a:close/>
                    <a:moveTo>
                      <a:pt x="0" y="0"/>
                    </a:moveTo>
                    <a:lnTo>
                      <a:pt x="0" y="0"/>
                    </a:lnTo>
                    <a:lnTo>
                      <a:pt x="0" y="41"/>
                    </a:lnTo>
                    <a:lnTo>
                      <a:pt x="0" y="4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1" name="Rectangle 1457">
                <a:extLst>
                  <a:ext uri="{FF2B5EF4-FFF2-40B4-BE49-F238E27FC236}">
                    <a16:creationId xmlns:a16="http://schemas.microsoft.com/office/drawing/2014/main" id="{774F9239-ADBF-B549-9CFC-5791B4DD737C}"/>
                  </a:ext>
                </a:extLst>
              </p:cNvPr>
              <p:cNvSpPr>
                <a:spLocks noChangeArrowheads="1"/>
              </p:cNvSpPr>
              <p:nvPr/>
            </p:nvSpPr>
            <p:spPr bwMode="auto">
              <a:xfrm>
                <a:off x="1691" y="3642"/>
                <a:ext cx="218" cy="4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2" name="Freeform 1458">
                <a:extLst>
                  <a:ext uri="{FF2B5EF4-FFF2-40B4-BE49-F238E27FC236}">
                    <a16:creationId xmlns:a16="http://schemas.microsoft.com/office/drawing/2014/main" id="{90CC89A6-0CBA-7C42-A4C5-EFDDA0821B00}"/>
                  </a:ext>
                </a:extLst>
              </p:cNvPr>
              <p:cNvSpPr>
                <a:spLocks noEditPoints="1"/>
              </p:cNvSpPr>
              <p:nvPr/>
            </p:nvSpPr>
            <p:spPr bwMode="auto">
              <a:xfrm>
                <a:off x="1693" y="3652"/>
                <a:ext cx="214" cy="6"/>
              </a:xfrm>
              <a:custGeom>
                <a:avLst/>
                <a:gdLst>
                  <a:gd name="T0" fmla="*/ 0 w 214"/>
                  <a:gd name="T1" fmla="*/ 0 h 6"/>
                  <a:gd name="T2" fmla="*/ 214 w 214"/>
                  <a:gd name="T3" fmla="*/ 0 h 6"/>
                  <a:gd name="T4" fmla="*/ 214 w 214"/>
                  <a:gd name="T5" fmla="*/ 6 h 6"/>
                  <a:gd name="T6" fmla="*/ 0 w 214"/>
                  <a:gd name="T7" fmla="*/ 6 h 6"/>
                  <a:gd name="T8" fmla="*/ 0 w 214"/>
                  <a:gd name="T9" fmla="*/ 0 h 6"/>
                  <a:gd name="T10" fmla="*/ 0 w 214"/>
                  <a:gd name="T11" fmla="*/ 2 h 6"/>
                  <a:gd name="T12" fmla="*/ 214 w 214"/>
                  <a:gd name="T13" fmla="*/ 2 h 6"/>
                  <a:gd name="T14" fmla="*/ 214 w 214"/>
                  <a:gd name="T15" fmla="*/ 4 h 6"/>
                  <a:gd name="T16" fmla="*/ 0 w 214"/>
                  <a:gd name="T17" fmla="*/ 4 h 6"/>
                  <a:gd name="T18" fmla="*/ 0 w 214"/>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6">
                    <a:moveTo>
                      <a:pt x="0" y="0"/>
                    </a:moveTo>
                    <a:lnTo>
                      <a:pt x="214" y="0"/>
                    </a:lnTo>
                    <a:lnTo>
                      <a:pt x="214" y="6"/>
                    </a:lnTo>
                    <a:lnTo>
                      <a:pt x="0" y="6"/>
                    </a:lnTo>
                    <a:lnTo>
                      <a:pt x="0" y="0"/>
                    </a:lnTo>
                    <a:close/>
                    <a:moveTo>
                      <a:pt x="0" y="2"/>
                    </a:moveTo>
                    <a:lnTo>
                      <a:pt x="214" y="2"/>
                    </a:lnTo>
                    <a:lnTo>
                      <a:pt x="214" y="4"/>
                    </a:lnTo>
                    <a:lnTo>
                      <a:pt x="0" y="4"/>
                    </a:lnTo>
                    <a:lnTo>
                      <a:pt x="0" y="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3" name="Freeform 1459">
                <a:extLst>
                  <a:ext uri="{FF2B5EF4-FFF2-40B4-BE49-F238E27FC236}">
                    <a16:creationId xmlns:a16="http://schemas.microsoft.com/office/drawing/2014/main" id="{AC97FA22-2126-E04D-AC13-5CB51F67BDAC}"/>
                  </a:ext>
                </a:extLst>
              </p:cNvPr>
              <p:cNvSpPr>
                <a:spLocks noEditPoints="1"/>
              </p:cNvSpPr>
              <p:nvPr/>
            </p:nvSpPr>
            <p:spPr bwMode="auto">
              <a:xfrm>
                <a:off x="1693" y="3654"/>
                <a:ext cx="214" cy="2"/>
              </a:xfrm>
              <a:custGeom>
                <a:avLst/>
                <a:gdLst>
                  <a:gd name="T0" fmla="*/ 0 w 214"/>
                  <a:gd name="T1" fmla="*/ 0 h 2"/>
                  <a:gd name="T2" fmla="*/ 214 w 214"/>
                  <a:gd name="T3" fmla="*/ 0 h 2"/>
                  <a:gd name="T4" fmla="*/ 214 w 214"/>
                  <a:gd name="T5" fmla="*/ 2 h 2"/>
                  <a:gd name="T6" fmla="*/ 0 w 214"/>
                  <a:gd name="T7" fmla="*/ 2 h 2"/>
                  <a:gd name="T8" fmla="*/ 0 w 214"/>
                  <a:gd name="T9" fmla="*/ 0 h 2"/>
                  <a:gd name="T10" fmla="*/ 0 w 214"/>
                  <a:gd name="T11" fmla="*/ 1 h 2"/>
                  <a:gd name="T12" fmla="*/ 214 w 214"/>
                  <a:gd name="T13" fmla="*/ 1 h 2"/>
                  <a:gd name="T14" fmla="*/ 214 w 214"/>
                  <a:gd name="T15" fmla="*/ 1 h 2"/>
                  <a:gd name="T16" fmla="*/ 0 w 214"/>
                  <a:gd name="T17" fmla="*/ 1 h 2"/>
                  <a:gd name="T18" fmla="*/ 0 w 21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2">
                    <a:moveTo>
                      <a:pt x="0" y="0"/>
                    </a:moveTo>
                    <a:lnTo>
                      <a:pt x="214" y="0"/>
                    </a:lnTo>
                    <a:lnTo>
                      <a:pt x="214" y="2"/>
                    </a:lnTo>
                    <a:lnTo>
                      <a:pt x="0" y="2"/>
                    </a:lnTo>
                    <a:lnTo>
                      <a:pt x="0" y="0"/>
                    </a:lnTo>
                    <a:close/>
                    <a:moveTo>
                      <a:pt x="0" y="1"/>
                    </a:moveTo>
                    <a:lnTo>
                      <a:pt x="214" y="1"/>
                    </a:lnTo>
                    <a:lnTo>
                      <a:pt x="214" y="1"/>
                    </a:lnTo>
                    <a:lnTo>
                      <a:pt x="0" y="1"/>
                    </a:lnTo>
                    <a:lnTo>
                      <a:pt x="0"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4" name="Rectangle 1460">
                <a:extLst>
                  <a:ext uri="{FF2B5EF4-FFF2-40B4-BE49-F238E27FC236}">
                    <a16:creationId xmlns:a16="http://schemas.microsoft.com/office/drawing/2014/main" id="{6C17DAC7-76DA-2B4D-B9F5-3DCE6950EA86}"/>
                  </a:ext>
                </a:extLst>
              </p:cNvPr>
              <p:cNvSpPr>
                <a:spLocks noChangeArrowheads="1"/>
              </p:cNvSpPr>
              <p:nvPr/>
            </p:nvSpPr>
            <p:spPr bwMode="auto">
              <a:xfrm>
                <a:off x="1693" y="3652"/>
                <a:ext cx="214" cy="6"/>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5" name="Rectangle 1461">
                <a:extLst>
                  <a:ext uri="{FF2B5EF4-FFF2-40B4-BE49-F238E27FC236}">
                    <a16:creationId xmlns:a16="http://schemas.microsoft.com/office/drawing/2014/main" id="{9B802F2D-0715-C94D-A895-BE1140A95F67}"/>
                  </a:ext>
                </a:extLst>
              </p:cNvPr>
              <p:cNvSpPr>
                <a:spLocks noChangeArrowheads="1"/>
              </p:cNvSpPr>
              <p:nvPr/>
            </p:nvSpPr>
            <p:spPr bwMode="auto">
              <a:xfrm>
                <a:off x="1711" y="3652"/>
                <a:ext cx="38" cy="6"/>
              </a:xfrm>
              <a:prstGeom prst="rect">
                <a:avLst/>
              </a:prstGeom>
              <a:solidFill>
                <a:srgbClr val="000000"/>
              </a:solidFill>
              <a:ln w="158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6" name="Freeform 1462">
                <a:extLst>
                  <a:ext uri="{FF2B5EF4-FFF2-40B4-BE49-F238E27FC236}">
                    <a16:creationId xmlns:a16="http://schemas.microsoft.com/office/drawing/2014/main" id="{99EEAEF9-25D2-444A-BA62-E736345A66C1}"/>
                  </a:ext>
                </a:extLst>
              </p:cNvPr>
              <p:cNvSpPr>
                <a:spLocks noEditPoints="1"/>
              </p:cNvSpPr>
              <p:nvPr/>
            </p:nvSpPr>
            <p:spPr bwMode="auto">
              <a:xfrm>
                <a:off x="1700" y="3663"/>
                <a:ext cx="14" cy="14"/>
              </a:xfrm>
              <a:custGeom>
                <a:avLst/>
                <a:gdLst>
                  <a:gd name="T0" fmla="*/ 0 w 14"/>
                  <a:gd name="T1" fmla="*/ 7 h 14"/>
                  <a:gd name="T2" fmla="*/ 7 w 14"/>
                  <a:gd name="T3" fmla="*/ 0 h 14"/>
                  <a:gd name="T4" fmla="*/ 14 w 14"/>
                  <a:gd name="T5" fmla="*/ 7 h 14"/>
                  <a:gd name="T6" fmla="*/ 7 w 14"/>
                  <a:gd name="T7" fmla="*/ 14 h 14"/>
                  <a:gd name="T8" fmla="*/ 0 w 14"/>
                  <a:gd name="T9" fmla="*/ 7 h 14"/>
                  <a:gd name="T10" fmla="*/ 3 w 14"/>
                  <a:gd name="T11" fmla="*/ 7 h 14"/>
                  <a:gd name="T12" fmla="*/ 9 w 14"/>
                  <a:gd name="T13" fmla="*/ 1 h 14"/>
                  <a:gd name="T14" fmla="*/ 14 w 14"/>
                  <a:gd name="T15" fmla="*/ 7 h 14"/>
                  <a:gd name="T16" fmla="*/ 9 w 14"/>
                  <a:gd name="T17" fmla="*/ 13 h 14"/>
                  <a:gd name="T18" fmla="*/ 3 w 14"/>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0" y="7"/>
                    </a:moveTo>
                    <a:lnTo>
                      <a:pt x="7" y="0"/>
                    </a:lnTo>
                    <a:lnTo>
                      <a:pt x="14" y="7"/>
                    </a:lnTo>
                    <a:lnTo>
                      <a:pt x="7" y="14"/>
                    </a:lnTo>
                    <a:lnTo>
                      <a:pt x="0" y="7"/>
                    </a:lnTo>
                    <a:close/>
                    <a:moveTo>
                      <a:pt x="3" y="7"/>
                    </a:moveTo>
                    <a:lnTo>
                      <a:pt x="9" y="1"/>
                    </a:lnTo>
                    <a:lnTo>
                      <a:pt x="14" y="7"/>
                    </a:lnTo>
                    <a:lnTo>
                      <a:pt x="9" y="13"/>
                    </a:lnTo>
                    <a:lnTo>
                      <a:pt x="3" y="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7" name="Freeform 1463">
                <a:extLst>
                  <a:ext uri="{FF2B5EF4-FFF2-40B4-BE49-F238E27FC236}">
                    <a16:creationId xmlns:a16="http://schemas.microsoft.com/office/drawing/2014/main" id="{44A5AA9C-0641-5A4F-B64E-D8BE4280E830}"/>
                  </a:ext>
                </a:extLst>
              </p:cNvPr>
              <p:cNvSpPr>
                <a:spLocks noEditPoints="1"/>
              </p:cNvSpPr>
              <p:nvPr/>
            </p:nvSpPr>
            <p:spPr bwMode="auto">
              <a:xfrm>
                <a:off x="1703" y="3664"/>
                <a:ext cx="11" cy="12"/>
              </a:xfrm>
              <a:custGeom>
                <a:avLst/>
                <a:gdLst>
                  <a:gd name="T0" fmla="*/ 0 w 11"/>
                  <a:gd name="T1" fmla="*/ 6 h 12"/>
                  <a:gd name="T2" fmla="*/ 6 w 11"/>
                  <a:gd name="T3" fmla="*/ 0 h 12"/>
                  <a:gd name="T4" fmla="*/ 11 w 11"/>
                  <a:gd name="T5" fmla="*/ 6 h 12"/>
                  <a:gd name="T6" fmla="*/ 6 w 11"/>
                  <a:gd name="T7" fmla="*/ 12 h 12"/>
                  <a:gd name="T8" fmla="*/ 0 w 11"/>
                  <a:gd name="T9" fmla="*/ 6 h 12"/>
                  <a:gd name="T10" fmla="*/ 1 w 11"/>
                  <a:gd name="T11" fmla="*/ 6 h 12"/>
                  <a:gd name="T12" fmla="*/ 7 w 11"/>
                  <a:gd name="T13" fmla="*/ 2 h 12"/>
                  <a:gd name="T14" fmla="*/ 11 w 11"/>
                  <a:gd name="T15" fmla="*/ 6 h 12"/>
                  <a:gd name="T16" fmla="*/ 7 w 11"/>
                  <a:gd name="T17" fmla="*/ 11 h 12"/>
                  <a:gd name="T18" fmla="*/ 1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lnTo>
                      <a:pt x="6" y="0"/>
                    </a:lnTo>
                    <a:lnTo>
                      <a:pt x="11" y="6"/>
                    </a:lnTo>
                    <a:lnTo>
                      <a:pt x="6" y="12"/>
                    </a:lnTo>
                    <a:lnTo>
                      <a:pt x="0" y="6"/>
                    </a:lnTo>
                    <a:close/>
                    <a:moveTo>
                      <a:pt x="1" y="6"/>
                    </a:moveTo>
                    <a:lnTo>
                      <a:pt x="7" y="2"/>
                    </a:lnTo>
                    <a:lnTo>
                      <a:pt x="11" y="6"/>
                    </a:lnTo>
                    <a:lnTo>
                      <a:pt x="7" y="11"/>
                    </a:lnTo>
                    <a:lnTo>
                      <a:pt x="1"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8" name="Freeform 1464">
                <a:extLst>
                  <a:ext uri="{FF2B5EF4-FFF2-40B4-BE49-F238E27FC236}">
                    <a16:creationId xmlns:a16="http://schemas.microsoft.com/office/drawing/2014/main" id="{ABAEFBA0-E7F2-DD4C-9117-B2B5B54DA1FB}"/>
                  </a:ext>
                </a:extLst>
              </p:cNvPr>
              <p:cNvSpPr>
                <a:spLocks noEditPoints="1"/>
              </p:cNvSpPr>
              <p:nvPr/>
            </p:nvSpPr>
            <p:spPr bwMode="auto">
              <a:xfrm>
                <a:off x="1704" y="3666"/>
                <a:ext cx="10" cy="9"/>
              </a:xfrm>
              <a:custGeom>
                <a:avLst/>
                <a:gdLst>
                  <a:gd name="T0" fmla="*/ 0 w 10"/>
                  <a:gd name="T1" fmla="*/ 4 h 9"/>
                  <a:gd name="T2" fmla="*/ 6 w 10"/>
                  <a:gd name="T3" fmla="*/ 0 h 9"/>
                  <a:gd name="T4" fmla="*/ 10 w 10"/>
                  <a:gd name="T5" fmla="*/ 4 h 9"/>
                  <a:gd name="T6" fmla="*/ 6 w 10"/>
                  <a:gd name="T7" fmla="*/ 9 h 9"/>
                  <a:gd name="T8" fmla="*/ 0 w 10"/>
                  <a:gd name="T9" fmla="*/ 4 h 9"/>
                  <a:gd name="T10" fmla="*/ 3 w 10"/>
                  <a:gd name="T11" fmla="*/ 4 h 9"/>
                  <a:gd name="T12" fmla="*/ 7 w 10"/>
                  <a:gd name="T13" fmla="*/ 1 h 9"/>
                  <a:gd name="T14" fmla="*/ 10 w 10"/>
                  <a:gd name="T15" fmla="*/ 4 h 9"/>
                  <a:gd name="T16" fmla="*/ 7 w 10"/>
                  <a:gd name="T17" fmla="*/ 8 h 9"/>
                  <a:gd name="T18" fmla="*/ 3 w 10"/>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4"/>
                    </a:moveTo>
                    <a:lnTo>
                      <a:pt x="6" y="0"/>
                    </a:lnTo>
                    <a:lnTo>
                      <a:pt x="10" y="4"/>
                    </a:lnTo>
                    <a:lnTo>
                      <a:pt x="6" y="9"/>
                    </a:lnTo>
                    <a:lnTo>
                      <a:pt x="0" y="4"/>
                    </a:lnTo>
                    <a:close/>
                    <a:moveTo>
                      <a:pt x="3" y="4"/>
                    </a:moveTo>
                    <a:lnTo>
                      <a:pt x="7" y="1"/>
                    </a:lnTo>
                    <a:lnTo>
                      <a:pt x="10" y="4"/>
                    </a:lnTo>
                    <a:lnTo>
                      <a:pt x="7" y="8"/>
                    </a:lnTo>
                    <a:lnTo>
                      <a:pt x="3" y="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9" name="Freeform 1465">
                <a:extLst>
                  <a:ext uri="{FF2B5EF4-FFF2-40B4-BE49-F238E27FC236}">
                    <a16:creationId xmlns:a16="http://schemas.microsoft.com/office/drawing/2014/main" id="{AFD64A20-FDAB-0E43-9EF6-6AB20BD184D0}"/>
                  </a:ext>
                </a:extLst>
              </p:cNvPr>
              <p:cNvSpPr>
                <a:spLocks noEditPoints="1"/>
              </p:cNvSpPr>
              <p:nvPr/>
            </p:nvSpPr>
            <p:spPr bwMode="auto">
              <a:xfrm>
                <a:off x="1707" y="3667"/>
                <a:ext cx="7" cy="7"/>
              </a:xfrm>
              <a:custGeom>
                <a:avLst/>
                <a:gdLst>
                  <a:gd name="T0" fmla="*/ 0 w 7"/>
                  <a:gd name="T1" fmla="*/ 3 h 7"/>
                  <a:gd name="T2" fmla="*/ 4 w 7"/>
                  <a:gd name="T3" fmla="*/ 0 h 7"/>
                  <a:gd name="T4" fmla="*/ 7 w 7"/>
                  <a:gd name="T5" fmla="*/ 3 h 7"/>
                  <a:gd name="T6" fmla="*/ 4 w 7"/>
                  <a:gd name="T7" fmla="*/ 7 h 7"/>
                  <a:gd name="T8" fmla="*/ 0 w 7"/>
                  <a:gd name="T9" fmla="*/ 3 h 7"/>
                  <a:gd name="T10" fmla="*/ 3 w 7"/>
                  <a:gd name="T11" fmla="*/ 3 h 7"/>
                  <a:gd name="T12" fmla="*/ 5 w 7"/>
                  <a:gd name="T13" fmla="*/ 1 h 7"/>
                  <a:gd name="T14" fmla="*/ 7 w 7"/>
                  <a:gd name="T15" fmla="*/ 3 h 7"/>
                  <a:gd name="T16" fmla="*/ 5 w 7"/>
                  <a:gd name="T17" fmla="*/ 6 h 7"/>
                  <a:gd name="T18" fmla="*/ 3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3"/>
                    </a:moveTo>
                    <a:lnTo>
                      <a:pt x="4" y="0"/>
                    </a:lnTo>
                    <a:lnTo>
                      <a:pt x="7" y="3"/>
                    </a:lnTo>
                    <a:lnTo>
                      <a:pt x="4" y="7"/>
                    </a:lnTo>
                    <a:lnTo>
                      <a:pt x="0" y="3"/>
                    </a:lnTo>
                    <a:close/>
                    <a:moveTo>
                      <a:pt x="3" y="3"/>
                    </a:moveTo>
                    <a:lnTo>
                      <a:pt x="5" y="1"/>
                    </a:lnTo>
                    <a:lnTo>
                      <a:pt x="7" y="3"/>
                    </a:lnTo>
                    <a:lnTo>
                      <a:pt x="5" y="6"/>
                    </a:lnTo>
                    <a:lnTo>
                      <a:pt x="3" y="3"/>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0" name="Freeform 1466">
                <a:extLst>
                  <a:ext uri="{FF2B5EF4-FFF2-40B4-BE49-F238E27FC236}">
                    <a16:creationId xmlns:a16="http://schemas.microsoft.com/office/drawing/2014/main" id="{49BEA03D-5824-C349-883F-D32B31A6E324}"/>
                  </a:ext>
                </a:extLst>
              </p:cNvPr>
              <p:cNvSpPr>
                <a:spLocks noEditPoints="1"/>
              </p:cNvSpPr>
              <p:nvPr/>
            </p:nvSpPr>
            <p:spPr bwMode="auto">
              <a:xfrm>
                <a:off x="1710" y="3668"/>
                <a:ext cx="4" cy="5"/>
              </a:xfrm>
              <a:custGeom>
                <a:avLst/>
                <a:gdLst>
                  <a:gd name="T0" fmla="*/ 0 w 4"/>
                  <a:gd name="T1" fmla="*/ 2 h 5"/>
                  <a:gd name="T2" fmla="*/ 2 w 4"/>
                  <a:gd name="T3" fmla="*/ 0 h 5"/>
                  <a:gd name="T4" fmla="*/ 4 w 4"/>
                  <a:gd name="T5" fmla="*/ 2 h 5"/>
                  <a:gd name="T6" fmla="*/ 2 w 4"/>
                  <a:gd name="T7" fmla="*/ 5 h 5"/>
                  <a:gd name="T8" fmla="*/ 0 w 4"/>
                  <a:gd name="T9" fmla="*/ 2 h 5"/>
                  <a:gd name="T10" fmla="*/ 2 w 4"/>
                  <a:gd name="T11" fmla="*/ 2 h 5"/>
                  <a:gd name="T12" fmla="*/ 3 w 4"/>
                  <a:gd name="T13" fmla="*/ 1 h 5"/>
                  <a:gd name="T14" fmla="*/ 4 w 4"/>
                  <a:gd name="T15" fmla="*/ 2 h 5"/>
                  <a:gd name="T16" fmla="*/ 3 w 4"/>
                  <a:gd name="T17" fmla="*/ 3 h 5"/>
                  <a:gd name="T18" fmla="*/ 2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2"/>
                    </a:moveTo>
                    <a:lnTo>
                      <a:pt x="2" y="0"/>
                    </a:lnTo>
                    <a:lnTo>
                      <a:pt x="4" y="2"/>
                    </a:lnTo>
                    <a:lnTo>
                      <a:pt x="2" y="5"/>
                    </a:lnTo>
                    <a:lnTo>
                      <a:pt x="0" y="2"/>
                    </a:lnTo>
                    <a:close/>
                    <a:moveTo>
                      <a:pt x="2" y="2"/>
                    </a:moveTo>
                    <a:lnTo>
                      <a:pt x="3" y="1"/>
                    </a:lnTo>
                    <a:lnTo>
                      <a:pt x="4" y="2"/>
                    </a:lnTo>
                    <a:lnTo>
                      <a:pt x="3" y="3"/>
                    </a:lnTo>
                    <a:lnTo>
                      <a:pt x="2" y="2"/>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1" name="Freeform 1467">
                <a:extLst>
                  <a:ext uri="{FF2B5EF4-FFF2-40B4-BE49-F238E27FC236}">
                    <a16:creationId xmlns:a16="http://schemas.microsoft.com/office/drawing/2014/main" id="{44569156-1697-3046-A699-01A8BB333123}"/>
                  </a:ext>
                </a:extLst>
              </p:cNvPr>
              <p:cNvSpPr>
                <a:spLocks noEditPoints="1"/>
              </p:cNvSpPr>
              <p:nvPr/>
            </p:nvSpPr>
            <p:spPr bwMode="auto">
              <a:xfrm>
                <a:off x="1712" y="3669"/>
                <a:ext cx="2" cy="2"/>
              </a:xfrm>
              <a:custGeom>
                <a:avLst/>
                <a:gdLst>
                  <a:gd name="T0" fmla="*/ 0 w 2"/>
                  <a:gd name="T1" fmla="*/ 1 h 2"/>
                  <a:gd name="T2" fmla="*/ 1 w 2"/>
                  <a:gd name="T3" fmla="*/ 0 h 2"/>
                  <a:gd name="T4" fmla="*/ 2 w 2"/>
                  <a:gd name="T5" fmla="*/ 1 h 2"/>
                  <a:gd name="T6" fmla="*/ 1 w 2"/>
                  <a:gd name="T7" fmla="*/ 2 h 2"/>
                  <a:gd name="T8" fmla="*/ 0 w 2"/>
                  <a:gd name="T9" fmla="*/ 1 h 2"/>
                  <a:gd name="T10" fmla="*/ 2 w 2"/>
                  <a:gd name="T11" fmla="*/ 1 h 2"/>
                  <a:gd name="T12" fmla="*/ 2 w 2"/>
                  <a:gd name="T13" fmla="*/ 1 h 2"/>
                  <a:gd name="T14" fmla="*/ 2 w 2"/>
                  <a:gd name="T15" fmla="*/ 1 h 2"/>
                  <a:gd name="T16" fmla="*/ 2 w 2"/>
                  <a:gd name="T17" fmla="*/ 1 h 2"/>
                  <a:gd name="T18" fmla="*/ 2 w 2"/>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1"/>
                    </a:moveTo>
                    <a:lnTo>
                      <a:pt x="1" y="0"/>
                    </a:lnTo>
                    <a:lnTo>
                      <a:pt x="2" y="1"/>
                    </a:lnTo>
                    <a:lnTo>
                      <a:pt x="1" y="2"/>
                    </a:lnTo>
                    <a:lnTo>
                      <a:pt x="0" y="1"/>
                    </a:lnTo>
                    <a:close/>
                    <a:moveTo>
                      <a:pt x="2" y="1"/>
                    </a:moveTo>
                    <a:lnTo>
                      <a:pt x="2" y="1"/>
                    </a:lnTo>
                    <a:lnTo>
                      <a:pt x="2" y="1"/>
                    </a:lnTo>
                    <a:lnTo>
                      <a:pt x="2" y="1"/>
                    </a:lnTo>
                    <a:lnTo>
                      <a:pt x="2"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2" name="Freeform 1468">
                <a:extLst>
                  <a:ext uri="{FF2B5EF4-FFF2-40B4-BE49-F238E27FC236}">
                    <a16:creationId xmlns:a16="http://schemas.microsoft.com/office/drawing/2014/main" id="{2AAA2BB8-DFA9-C54B-8463-3B0975DDA9AE}"/>
                  </a:ext>
                </a:extLst>
              </p:cNvPr>
              <p:cNvSpPr>
                <a:spLocks noEditPoints="1"/>
              </p:cNvSpPr>
              <p:nvPr/>
            </p:nvSpPr>
            <p:spPr bwMode="auto">
              <a:xfrm>
                <a:off x="1714" y="367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3" name="Freeform 1469">
                <a:extLst>
                  <a:ext uri="{FF2B5EF4-FFF2-40B4-BE49-F238E27FC236}">
                    <a16:creationId xmlns:a16="http://schemas.microsoft.com/office/drawing/2014/main" id="{A61E74C4-2929-7D44-92BD-0D235A2E38A1}"/>
                  </a:ext>
                </a:extLst>
              </p:cNvPr>
              <p:cNvSpPr>
                <a:spLocks noEditPoints="1"/>
              </p:cNvSpPr>
              <p:nvPr/>
            </p:nvSpPr>
            <p:spPr bwMode="auto">
              <a:xfrm>
                <a:off x="1725" y="3671"/>
                <a:ext cx="21" cy="6"/>
              </a:xfrm>
              <a:custGeom>
                <a:avLst/>
                <a:gdLst>
                  <a:gd name="T0" fmla="*/ 0 w 21"/>
                  <a:gd name="T1" fmla="*/ 0 h 6"/>
                  <a:gd name="T2" fmla="*/ 21 w 21"/>
                  <a:gd name="T3" fmla="*/ 0 h 6"/>
                  <a:gd name="T4" fmla="*/ 21 w 21"/>
                  <a:gd name="T5" fmla="*/ 6 h 6"/>
                  <a:gd name="T6" fmla="*/ 0 w 21"/>
                  <a:gd name="T7" fmla="*/ 6 h 6"/>
                  <a:gd name="T8" fmla="*/ 0 w 21"/>
                  <a:gd name="T9" fmla="*/ 0 h 6"/>
                  <a:gd name="T10" fmla="*/ 1 w 21"/>
                  <a:gd name="T11" fmla="*/ 0 h 6"/>
                  <a:gd name="T12" fmla="*/ 19 w 21"/>
                  <a:gd name="T13" fmla="*/ 0 h 6"/>
                  <a:gd name="T14" fmla="*/ 19 w 21"/>
                  <a:gd name="T15" fmla="*/ 6 h 6"/>
                  <a:gd name="T16" fmla="*/ 1 w 21"/>
                  <a:gd name="T17" fmla="*/ 6 h 6"/>
                  <a:gd name="T18" fmla="*/ 1 w 2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6">
                    <a:moveTo>
                      <a:pt x="0" y="0"/>
                    </a:moveTo>
                    <a:lnTo>
                      <a:pt x="21" y="0"/>
                    </a:lnTo>
                    <a:lnTo>
                      <a:pt x="21" y="6"/>
                    </a:lnTo>
                    <a:lnTo>
                      <a:pt x="0" y="6"/>
                    </a:lnTo>
                    <a:lnTo>
                      <a:pt x="0" y="0"/>
                    </a:lnTo>
                    <a:close/>
                    <a:moveTo>
                      <a:pt x="1" y="0"/>
                    </a:moveTo>
                    <a:lnTo>
                      <a:pt x="19" y="0"/>
                    </a:lnTo>
                    <a:lnTo>
                      <a:pt x="19" y="6"/>
                    </a:lnTo>
                    <a:lnTo>
                      <a:pt x="1" y="6"/>
                    </a:lnTo>
                    <a:lnTo>
                      <a:pt x="1" y="0"/>
                    </a:lnTo>
                    <a:close/>
                  </a:path>
                </a:pathLst>
              </a:custGeom>
              <a:solidFill>
                <a:srgbClr val="DBD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4" name="Freeform 1470">
                <a:extLst>
                  <a:ext uri="{FF2B5EF4-FFF2-40B4-BE49-F238E27FC236}">
                    <a16:creationId xmlns:a16="http://schemas.microsoft.com/office/drawing/2014/main" id="{98D3924D-F588-4F4D-9CDF-77371F83CE99}"/>
                  </a:ext>
                </a:extLst>
              </p:cNvPr>
              <p:cNvSpPr>
                <a:spLocks noEditPoints="1"/>
              </p:cNvSpPr>
              <p:nvPr/>
            </p:nvSpPr>
            <p:spPr bwMode="auto">
              <a:xfrm>
                <a:off x="1726" y="3671"/>
                <a:ext cx="18" cy="6"/>
              </a:xfrm>
              <a:custGeom>
                <a:avLst/>
                <a:gdLst>
                  <a:gd name="T0" fmla="*/ 0 w 18"/>
                  <a:gd name="T1" fmla="*/ 0 h 6"/>
                  <a:gd name="T2" fmla="*/ 18 w 18"/>
                  <a:gd name="T3" fmla="*/ 0 h 6"/>
                  <a:gd name="T4" fmla="*/ 18 w 18"/>
                  <a:gd name="T5" fmla="*/ 6 h 6"/>
                  <a:gd name="T6" fmla="*/ 0 w 18"/>
                  <a:gd name="T7" fmla="*/ 6 h 6"/>
                  <a:gd name="T8" fmla="*/ 0 w 18"/>
                  <a:gd name="T9" fmla="*/ 0 h 6"/>
                  <a:gd name="T10" fmla="*/ 2 w 18"/>
                  <a:gd name="T11" fmla="*/ 0 h 6"/>
                  <a:gd name="T12" fmla="*/ 16 w 18"/>
                  <a:gd name="T13" fmla="*/ 0 h 6"/>
                  <a:gd name="T14" fmla="*/ 16 w 18"/>
                  <a:gd name="T15" fmla="*/ 6 h 6"/>
                  <a:gd name="T16" fmla="*/ 2 w 18"/>
                  <a:gd name="T17" fmla="*/ 6 h 6"/>
                  <a:gd name="T18" fmla="*/ 2 w 1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6">
                    <a:moveTo>
                      <a:pt x="0" y="0"/>
                    </a:moveTo>
                    <a:lnTo>
                      <a:pt x="18" y="0"/>
                    </a:lnTo>
                    <a:lnTo>
                      <a:pt x="18" y="6"/>
                    </a:lnTo>
                    <a:lnTo>
                      <a:pt x="0" y="6"/>
                    </a:lnTo>
                    <a:lnTo>
                      <a:pt x="0" y="0"/>
                    </a:lnTo>
                    <a:close/>
                    <a:moveTo>
                      <a:pt x="2" y="0"/>
                    </a:moveTo>
                    <a:lnTo>
                      <a:pt x="16" y="0"/>
                    </a:lnTo>
                    <a:lnTo>
                      <a:pt x="16" y="6"/>
                    </a:lnTo>
                    <a:lnTo>
                      <a:pt x="2" y="6"/>
                    </a:lnTo>
                    <a:lnTo>
                      <a:pt x="2" y="0"/>
                    </a:lnTo>
                    <a:close/>
                  </a:path>
                </a:pathLst>
              </a:custGeom>
              <a:solidFill>
                <a:srgbClr val="CFCF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5" name="Freeform 1471">
                <a:extLst>
                  <a:ext uri="{FF2B5EF4-FFF2-40B4-BE49-F238E27FC236}">
                    <a16:creationId xmlns:a16="http://schemas.microsoft.com/office/drawing/2014/main" id="{A939EB20-D437-3F44-9BD3-B04986301E11}"/>
                  </a:ext>
                </a:extLst>
              </p:cNvPr>
              <p:cNvSpPr>
                <a:spLocks noEditPoints="1"/>
              </p:cNvSpPr>
              <p:nvPr/>
            </p:nvSpPr>
            <p:spPr bwMode="auto">
              <a:xfrm>
                <a:off x="1728" y="3671"/>
                <a:ext cx="14" cy="6"/>
              </a:xfrm>
              <a:custGeom>
                <a:avLst/>
                <a:gdLst>
                  <a:gd name="T0" fmla="*/ 0 w 14"/>
                  <a:gd name="T1" fmla="*/ 0 h 6"/>
                  <a:gd name="T2" fmla="*/ 14 w 14"/>
                  <a:gd name="T3" fmla="*/ 0 h 6"/>
                  <a:gd name="T4" fmla="*/ 14 w 14"/>
                  <a:gd name="T5" fmla="*/ 6 h 6"/>
                  <a:gd name="T6" fmla="*/ 0 w 14"/>
                  <a:gd name="T7" fmla="*/ 6 h 6"/>
                  <a:gd name="T8" fmla="*/ 0 w 14"/>
                  <a:gd name="T9" fmla="*/ 0 h 6"/>
                  <a:gd name="T10" fmla="*/ 2 w 14"/>
                  <a:gd name="T11" fmla="*/ 0 h 6"/>
                  <a:gd name="T12" fmla="*/ 12 w 14"/>
                  <a:gd name="T13" fmla="*/ 0 h 6"/>
                  <a:gd name="T14" fmla="*/ 12 w 14"/>
                  <a:gd name="T15" fmla="*/ 6 h 6"/>
                  <a:gd name="T16" fmla="*/ 2 w 14"/>
                  <a:gd name="T17" fmla="*/ 6 h 6"/>
                  <a:gd name="T18" fmla="*/ 2 w 1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0" y="0"/>
                    </a:moveTo>
                    <a:lnTo>
                      <a:pt x="14" y="0"/>
                    </a:lnTo>
                    <a:lnTo>
                      <a:pt x="14" y="6"/>
                    </a:lnTo>
                    <a:lnTo>
                      <a:pt x="0" y="6"/>
                    </a:lnTo>
                    <a:lnTo>
                      <a:pt x="0" y="0"/>
                    </a:lnTo>
                    <a:close/>
                    <a:moveTo>
                      <a:pt x="2" y="0"/>
                    </a:moveTo>
                    <a:lnTo>
                      <a:pt x="12" y="0"/>
                    </a:lnTo>
                    <a:lnTo>
                      <a:pt x="12" y="6"/>
                    </a:lnTo>
                    <a:lnTo>
                      <a:pt x="2" y="6"/>
                    </a:lnTo>
                    <a:lnTo>
                      <a:pt x="2" y="0"/>
                    </a:lnTo>
                    <a:close/>
                  </a:path>
                </a:pathLst>
              </a:custGeom>
              <a:solidFill>
                <a:srgbClr val="C3C3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6" name="Freeform 1472">
                <a:extLst>
                  <a:ext uri="{FF2B5EF4-FFF2-40B4-BE49-F238E27FC236}">
                    <a16:creationId xmlns:a16="http://schemas.microsoft.com/office/drawing/2014/main" id="{A6AFFF3F-4B94-084B-A83C-1F378970DA06}"/>
                  </a:ext>
                </a:extLst>
              </p:cNvPr>
              <p:cNvSpPr>
                <a:spLocks noEditPoints="1"/>
              </p:cNvSpPr>
              <p:nvPr/>
            </p:nvSpPr>
            <p:spPr bwMode="auto">
              <a:xfrm>
                <a:off x="1730" y="3671"/>
                <a:ext cx="10" cy="6"/>
              </a:xfrm>
              <a:custGeom>
                <a:avLst/>
                <a:gdLst>
                  <a:gd name="T0" fmla="*/ 0 w 10"/>
                  <a:gd name="T1" fmla="*/ 0 h 6"/>
                  <a:gd name="T2" fmla="*/ 10 w 10"/>
                  <a:gd name="T3" fmla="*/ 0 h 6"/>
                  <a:gd name="T4" fmla="*/ 10 w 10"/>
                  <a:gd name="T5" fmla="*/ 6 h 6"/>
                  <a:gd name="T6" fmla="*/ 0 w 10"/>
                  <a:gd name="T7" fmla="*/ 6 h 6"/>
                  <a:gd name="T8" fmla="*/ 0 w 10"/>
                  <a:gd name="T9" fmla="*/ 0 h 6"/>
                  <a:gd name="T10" fmla="*/ 2 w 10"/>
                  <a:gd name="T11" fmla="*/ 0 h 6"/>
                  <a:gd name="T12" fmla="*/ 9 w 10"/>
                  <a:gd name="T13" fmla="*/ 0 h 6"/>
                  <a:gd name="T14" fmla="*/ 9 w 10"/>
                  <a:gd name="T15" fmla="*/ 6 h 6"/>
                  <a:gd name="T16" fmla="*/ 2 w 10"/>
                  <a:gd name="T17" fmla="*/ 6 h 6"/>
                  <a:gd name="T18" fmla="*/ 2 w 10"/>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6">
                    <a:moveTo>
                      <a:pt x="0" y="0"/>
                    </a:moveTo>
                    <a:lnTo>
                      <a:pt x="10" y="0"/>
                    </a:lnTo>
                    <a:lnTo>
                      <a:pt x="10" y="6"/>
                    </a:lnTo>
                    <a:lnTo>
                      <a:pt x="0" y="6"/>
                    </a:lnTo>
                    <a:lnTo>
                      <a:pt x="0" y="0"/>
                    </a:lnTo>
                    <a:close/>
                    <a:moveTo>
                      <a:pt x="2" y="0"/>
                    </a:moveTo>
                    <a:lnTo>
                      <a:pt x="9" y="0"/>
                    </a:lnTo>
                    <a:lnTo>
                      <a:pt x="9" y="6"/>
                    </a:lnTo>
                    <a:lnTo>
                      <a:pt x="2" y="6"/>
                    </a:lnTo>
                    <a:lnTo>
                      <a:pt x="2" y="0"/>
                    </a:lnTo>
                    <a:close/>
                  </a:path>
                </a:pathLst>
              </a:custGeom>
              <a:solidFill>
                <a:srgbClr val="B4B3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7" name="Freeform 1473">
                <a:extLst>
                  <a:ext uri="{FF2B5EF4-FFF2-40B4-BE49-F238E27FC236}">
                    <a16:creationId xmlns:a16="http://schemas.microsoft.com/office/drawing/2014/main" id="{65CD6A54-C2D8-A745-8FF3-C901816B1971}"/>
                  </a:ext>
                </a:extLst>
              </p:cNvPr>
              <p:cNvSpPr>
                <a:spLocks noEditPoints="1"/>
              </p:cNvSpPr>
              <p:nvPr/>
            </p:nvSpPr>
            <p:spPr bwMode="auto">
              <a:xfrm>
                <a:off x="1732" y="3671"/>
                <a:ext cx="7" cy="6"/>
              </a:xfrm>
              <a:custGeom>
                <a:avLst/>
                <a:gdLst>
                  <a:gd name="T0" fmla="*/ 0 w 7"/>
                  <a:gd name="T1" fmla="*/ 0 h 6"/>
                  <a:gd name="T2" fmla="*/ 7 w 7"/>
                  <a:gd name="T3" fmla="*/ 0 h 6"/>
                  <a:gd name="T4" fmla="*/ 7 w 7"/>
                  <a:gd name="T5" fmla="*/ 6 h 6"/>
                  <a:gd name="T6" fmla="*/ 0 w 7"/>
                  <a:gd name="T7" fmla="*/ 6 h 6"/>
                  <a:gd name="T8" fmla="*/ 0 w 7"/>
                  <a:gd name="T9" fmla="*/ 0 h 6"/>
                  <a:gd name="T10" fmla="*/ 1 w 7"/>
                  <a:gd name="T11" fmla="*/ 0 h 6"/>
                  <a:gd name="T12" fmla="*/ 5 w 7"/>
                  <a:gd name="T13" fmla="*/ 0 h 6"/>
                  <a:gd name="T14" fmla="*/ 5 w 7"/>
                  <a:gd name="T15" fmla="*/ 6 h 6"/>
                  <a:gd name="T16" fmla="*/ 1 w 7"/>
                  <a:gd name="T17" fmla="*/ 6 h 6"/>
                  <a:gd name="T18" fmla="*/ 1 w 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0"/>
                    </a:moveTo>
                    <a:lnTo>
                      <a:pt x="7" y="0"/>
                    </a:lnTo>
                    <a:lnTo>
                      <a:pt x="7" y="6"/>
                    </a:lnTo>
                    <a:lnTo>
                      <a:pt x="0" y="6"/>
                    </a:lnTo>
                    <a:lnTo>
                      <a:pt x="0" y="0"/>
                    </a:lnTo>
                    <a:close/>
                    <a:moveTo>
                      <a:pt x="1" y="0"/>
                    </a:moveTo>
                    <a:lnTo>
                      <a:pt x="5" y="0"/>
                    </a:lnTo>
                    <a:lnTo>
                      <a:pt x="5" y="6"/>
                    </a:lnTo>
                    <a:lnTo>
                      <a:pt x="1" y="6"/>
                    </a:lnTo>
                    <a:lnTo>
                      <a:pt x="1" y="0"/>
                    </a:lnTo>
                    <a:close/>
                  </a:path>
                </a:pathLst>
              </a:custGeom>
              <a:solidFill>
                <a:srgbClr val="A7A7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8" name="Freeform 1474">
                <a:extLst>
                  <a:ext uri="{FF2B5EF4-FFF2-40B4-BE49-F238E27FC236}">
                    <a16:creationId xmlns:a16="http://schemas.microsoft.com/office/drawing/2014/main" id="{AD4A9FCA-CE20-684F-A636-0ECAF24542E8}"/>
                  </a:ext>
                </a:extLst>
              </p:cNvPr>
              <p:cNvSpPr>
                <a:spLocks noEditPoints="1"/>
              </p:cNvSpPr>
              <p:nvPr/>
            </p:nvSpPr>
            <p:spPr bwMode="auto">
              <a:xfrm>
                <a:off x="1733" y="3671"/>
                <a:ext cx="4" cy="6"/>
              </a:xfrm>
              <a:custGeom>
                <a:avLst/>
                <a:gdLst>
                  <a:gd name="T0" fmla="*/ 0 w 4"/>
                  <a:gd name="T1" fmla="*/ 0 h 6"/>
                  <a:gd name="T2" fmla="*/ 4 w 4"/>
                  <a:gd name="T3" fmla="*/ 0 h 6"/>
                  <a:gd name="T4" fmla="*/ 4 w 4"/>
                  <a:gd name="T5" fmla="*/ 6 h 6"/>
                  <a:gd name="T6" fmla="*/ 0 w 4"/>
                  <a:gd name="T7" fmla="*/ 6 h 6"/>
                  <a:gd name="T8" fmla="*/ 0 w 4"/>
                  <a:gd name="T9" fmla="*/ 0 h 6"/>
                  <a:gd name="T10" fmla="*/ 2 w 4"/>
                  <a:gd name="T11" fmla="*/ 0 h 6"/>
                  <a:gd name="T12" fmla="*/ 2 w 4"/>
                  <a:gd name="T13" fmla="*/ 0 h 6"/>
                  <a:gd name="T14" fmla="*/ 2 w 4"/>
                  <a:gd name="T15" fmla="*/ 6 h 6"/>
                  <a:gd name="T16" fmla="*/ 2 w 4"/>
                  <a:gd name="T17" fmla="*/ 6 h 6"/>
                  <a:gd name="T18" fmla="*/ 2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0"/>
                    </a:moveTo>
                    <a:lnTo>
                      <a:pt x="4" y="0"/>
                    </a:lnTo>
                    <a:lnTo>
                      <a:pt x="4" y="6"/>
                    </a:lnTo>
                    <a:lnTo>
                      <a:pt x="0" y="6"/>
                    </a:lnTo>
                    <a:lnTo>
                      <a:pt x="0" y="0"/>
                    </a:lnTo>
                    <a:close/>
                    <a:moveTo>
                      <a:pt x="2" y="0"/>
                    </a:moveTo>
                    <a:lnTo>
                      <a:pt x="2" y="0"/>
                    </a:lnTo>
                    <a:lnTo>
                      <a:pt x="2" y="6"/>
                    </a:lnTo>
                    <a:lnTo>
                      <a:pt x="2" y="6"/>
                    </a:lnTo>
                    <a:lnTo>
                      <a:pt x="2" y="0"/>
                    </a:lnTo>
                    <a:close/>
                  </a:path>
                </a:pathLst>
              </a:custGeom>
              <a:solidFill>
                <a:srgbClr val="9F9F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9" name="Freeform 1475">
                <a:extLst>
                  <a:ext uri="{FF2B5EF4-FFF2-40B4-BE49-F238E27FC236}">
                    <a16:creationId xmlns:a16="http://schemas.microsoft.com/office/drawing/2014/main" id="{7338A23E-62EA-3245-B74A-9F31F2764898}"/>
                  </a:ext>
                </a:extLst>
              </p:cNvPr>
              <p:cNvSpPr>
                <a:spLocks noEditPoints="1"/>
              </p:cNvSpPr>
              <p:nvPr/>
            </p:nvSpPr>
            <p:spPr bwMode="auto">
              <a:xfrm>
                <a:off x="1735" y="3671"/>
                <a:ext cx="1" cy="6"/>
              </a:xfrm>
              <a:custGeom>
                <a:avLst/>
                <a:gdLst>
                  <a:gd name="T0" fmla="*/ 0 h 6"/>
                  <a:gd name="T1" fmla="*/ 0 h 6"/>
                  <a:gd name="T2" fmla="*/ 6 h 6"/>
                  <a:gd name="T3" fmla="*/ 6 h 6"/>
                  <a:gd name="T4" fmla="*/ 0 h 6"/>
                  <a:gd name="T5" fmla="*/ 0 h 6"/>
                  <a:gd name="T6" fmla="*/ 0 h 6"/>
                  <a:gd name="T7" fmla="*/ 6 h 6"/>
                  <a:gd name="T8" fmla="*/ 6 h 6"/>
                  <a:gd name="T9" fmla="*/ 0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0"/>
                    </a:lnTo>
                    <a:lnTo>
                      <a:pt x="0" y="6"/>
                    </a:lnTo>
                    <a:lnTo>
                      <a:pt x="0" y="6"/>
                    </a:lnTo>
                    <a:lnTo>
                      <a:pt x="0" y="0"/>
                    </a:lnTo>
                    <a:close/>
                    <a:moveTo>
                      <a:pt x="0" y="0"/>
                    </a:moveTo>
                    <a:lnTo>
                      <a:pt x="0" y="0"/>
                    </a:lnTo>
                    <a:lnTo>
                      <a:pt x="0" y="6"/>
                    </a:lnTo>
                    <a:lnTo>
                      <a:pt x="0" y="6"/>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0" name="Freeform 1476">
                <a:extLst>
                  <a:ext uri="{FF2B5EF4-FFF2-40B4-BE49-F238E27FC236}">
                    <a16:creationId xmlns:a16="http://schemas.microsoft.com/office/drawing/2014/main" id="{E520856E-0C97-2C4C-A727-1C6DDBABB6E2}"/>
                  </a:ext>
                </a:extLst>
              </p:cNvPr>
              <p:cNvSpPr>
                <a:spLocks noEditPoints="1"/>
              </p:cNvSpPr>
              <p:nvPr/>
            </p:nvSpPr>
            <p:spPr bwMode="auto">
              <a:xfrm>
                <a:off x="1703" y="3666"/>
                <a:ext cx="9" cy="9"/>
              </a:xfrm>
              <a:custGeom>
                <a:avLst/>
                <a:gdLst>
                  <a:gd name="T0" fmla="*/ 0 w 9"/>
                  <a:gd name="T1" fmla="*/ 4 h 9"/>
                  <a:gd name="T2" fmla="*/ 4 w 9"/>
                  <a:gd name="T3" fmla="*/ 0 h 9"/>
                  <a:gd name="T4" fmla="*/ 9 w 9"/>
                  <a:gd name="T5" fmla="*/ 4 h 9"/>
                  <a:gd name="T6" fmla="*/ 4 w 9"/>
                  <a:gd name="T7" fmla="*/ 9 h 9"/>
                  <a:gd name="T8" fmla="*/ 0 w 9"/>
                  <a:gd name="T9" fmla="*/ 4 h 9"/>
                  <a:gd name="T10" fmla="*/ 0 w 9"/>
                  <a:gd name="T11" fmla="*/ 4 h 9"/>
                  <a:gd name="T12" fmla="*/ 3 w 9"/>
                  <a:gd name="T13" fmla="*/ 1 h 9"/>
                  <a:gd name="T14" fmla="*/ 7 w 9"/>
                  <a:gd name="T15" fmla="*/ 4 h 9"/>
                  <a:gd name="T16" fmla="*/ 3 w 9"/>
                  <a:gd name="T17" fmla="*/ 8 h 9"/>
                  <a:gd name="T18" fmla="*/ 0 w 9"/>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0" y="4"/>
                    </a:moveTo>
                    <a:lnTo>
                      <a:pt x="4" y="0"/>
                    </a:lnTo>
                    <a:lnTo>
                      <a:pt x="9" y="4"/>
                    </a:lnTo>
                    <a:lnTo>
                      <a:pt x="4" y="9"/>
                    </a:lnTo>
                    <a:lnTo>
                      <a:pt x="0" y="4"/>
                    </a:lnTo>
                    <a:close/>
                    <a:moveTo>
                      <a:pt x="0" y="4"/>
                    </a:moveTo>
                    <a:lnTo>
                      <a:pt x="3" y="1"/>
                    </a:lnTo>
                    <a:lnTo>
                      <a:pt x="7" y="4"/>
                    </a:lnTo>
                    <a:lnTo>
                      <a:pt x="3" y="8"/>
                    </a:lnTo>
                    <a:lnTo>
                      <a:pt x="0" y="4"/>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1" name="Freeform 1477">
                <a:extLst>
                  <a:ext uri="{FF2B5EF4-FFF2-40B4-BE49-F238E27FC236}">
                    <a16:creationId xmlns:a16="http://schemas.microsoft.com/office/drawing/2014/main" id="{FE9169C8-B9E2-CC4B-B49E-834717352E3D}"/>
                  </a:ext>
                </a:extLst>
              </p:cNvPr>
              <p:cNvSpPr>
                <a:spLocks noEditPoints="1"/>
              </p:cNvSpPr>
              <p:nvPr/>
            </p:nvSpPr>
            <p:spPr bwMode="auto">
              <a:xfrm>
                <a:off x="1703" y="3667"/>
                <a:ext cx="7" cy="7"/>
              </a:xfrm>
              <a:custGeom>
                <a:avLst/>
                <a:gdLst>
                  <a:gd name="T0" fmla="*/ 0 w 7"/>
                  <a:gd name="T1" fmla="*/ 3 h 7"/>
                  <a:gd name="T2" fmla="*/ 3 w 7"/>
                  <a:gd name="T3" fmla="*/ 0 h 7"/>
                  <a:gd name="T4" fmla="*/ 7 w 7"/>
                  <a:gd name="T5" fmla="*/ 3 h 7"/>
                  <a:gd name="T6" fmla="*/ 3 w 7"/>
                  <a:gd name="T7" fmla="*/ 7 h 7"/>
                  <a:gd name="T8" fmla="*/ 0 w 7"/>
                  <a:gd name="T9" fmla="*/ 3 h 7"/>
                  <a:gd name="T10" fmla="*/ 0 w 7"/>
                  <a:gd name="T11" fmla="*/ 3 h 7"/>
                  <a:gd name="T12" fmla="*/ 1 w 7"/>
                  <a:gd name="T13" fmla="*/ 1 h 7"/>
                  <a:gd name="T14" fmla="*/ 4 w 7"/>
                  <a:gd name="T15" fmla="*/ 3 h 7"/>
                  <a:gd name="T16" fmla="*/ 1 w 7"/>
                  <a:gd name="T17" fmla="*/ 6 h 7"/>
                  <a:gd name="T18" fmla="*/ 0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3"/>
                    </a:moveTo>
                    <a:lnTo>
                      <a:pt x="3" y="0"/>
                    </a:lnTo>
                    <a:lnTo>
                      <a:pt x="7" y="3"/>
                    </a:lnTo>
                    <a:lnTo>
                      <a:pt x="3" y="7"/>
                    </a:lnTo>
                    <a:lnTo>
                      <a:pt x="0" y="3"/>
                    </a:lnTo>
                    <a:close/>
                    <a:moveTo>
                      <a:pt x="0" y="3"/>
                    </a:moveTo>
                    <a:lnTo>
                      <a:pt x="1" y="1"/>
                    </a:lnTo>
                    <a:lnTo>
                      <a:pt x="4" y="3"/>
                    </a:lnTo>
                    <a:lnTo>
                      <a:pt x="1" y="6"/>
                    </a:lnTo>
                    <a:lnTo>
                      <a:pt x="0" y="3"/>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2" name="Freeform 1478">
                <a:extLst>
                  <a:ext uri="{FF2B5EF4-FFF2-40B4-BE49-F238E27FC236}">
                    <a16:creationId xmlns:a16="http://schemas.microsoft.com/office/drawing/2014/main" id="{4CDA5B74-91D7-614C-88B3-271163878954}"/>
                  </a:ext>
                </a:extLst>
              </p:cNvPr>
              <p:cNvSpPr>
                <a:spLocks noEditPoints="1"/>
              </p:cNvSpPr>
              <p:nvPr/>
            </p:nvSpPr>
            <p:spPr bwMode="auto">
              <a:xfrm>
                <a:off x="1703" y="3668"/>
                <a:ext cx="4" cy="5"/>
              </a:xfrm>
              <a:custGeom>
                <a:avLst/>
                <a:gdLst>
                  <a:gd name="T0" fmla="*/ 0 w 4"/>
                  <a:gd name="T1" fmla="*/ 2 h 5"/>
                  <a:gd name="T2" fmla="*/ 1 w 4"/>
                  <a:gd name="T3" fmla="*/ 0 h 5"/>
                  <a:gd name="T4" fmla="*/ 4 w 4"/>
                  <a:gd name="T5" fmla="*/ 2 h 5"/>
                  <a:gd name="T6" fmla="*/ 1 w 4"/>
                  <a:gd name="T7" fmla="*/ 5 h 5"/>
                  <a:gd name="T8" fmla="*/ 0 w 4"/>
                  <a:gd name="T9" fmla="*/ 2 h 5"/>
                  <a:gd name="T10" fmla="*/ 0 w 4"/>
                  <a:gd name="T11" fmla="*/ 2 h 5"/>
                  <a:gd name="T12" fmla="*/ 1 w 4"/>
                  <a:gd name="T13" fmla="*/ 1 h 5"/>
                  <a:gd name="T14" fmla="*/ 1 w 4"/>
                  <a:gd name="T15" fmla="*/ 2 h 5"/>
                  <a:gd name="T16" fmla="*/ 1 w 4"/>
                  <a:gd name="T17" fmla="*/ 3 h 5"/>
                  <a:gd name="T18" fmla="*/ 0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2"/>
                    </a:moveTo>
                    <a:lnTo>
                      <a:pt x="1" y="0"/>
                    </a:lnTo>
                    <a:lnTo>
                      <a:pt x="4" y="2"/>
                    </a:lnTo>
                    <a:lnTo>
                      <a:pt x="1" y="5"/>
                    </a:lnTo>
                    <a:lnTo>
                      <a:pt x="0" y="2"/>
                    </a:lnTo>
                    <a:close/>
                    <a:moveTo>
                      <a:pt x="0" y="2"/>
                    </a:moveTo>
                    <a:lnTo>
                      <a:pt x="1" y="1"/>
                    </a:lnTo>
                    <a:lnTo>
                      <a:pt x="1" y="2"/>
                    </a:lnTo>
                    <a:lnTo>
                      <a:pt x="1" y="3"/>
                    </a:lnTo>
                    <a:lnTo>
                      <a:pt x="0" y="2"/>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3" name="Freeform 1479">
                <a:extLst>
                  <a:ext uri="{FF2B5EF4-FFF2-40B4-BE49-F238E27FC236}">
                    <a16:creationId xmlns:a16="http://schemas.microsoft.com/office/drawing/2014/main" id="{AB9D8271-5BDA-CF43-B4D1-7B2438A2CCA1}"/>
                  </a:ext>
                </a:extLst>
              </p:cNvPr>
              <p:cNvSpPr>
                <a:spLocks noEditPoints="1"/>
              </p:cNvSpPr>
              <p:nvPr/>
            </p:nvSpPr>
            <p:spPr bwMode="auto">
              <a:xfrm>
                <a:off x="1703" y="3669"/>
                <a:ext cx="1" cy="2"/>
              </a:xfrm>
              <a:custGeom>
                <a:avLst/>
                <a:gdLst>
                  <a:gd name="T0" fmla="*/ 0 w 1"/>
                  <a:gd name="T1" fmla="*/ 1 h 2"/>
                  <a:gd name="T2" fmla="*/ 1 w 1"/>
                  <a:gd name="T3" fmla="*/ 0 h 2"/>
                  <a:gd name="T4" fmla="*/ 1 w 1"/>
                  <a:gd name="T5" fmla="*/ 1 h 2"/>
                  <a:gd name="T6" fmla="*/ 1 w 1"/>
                  <a:gd name="T7" fmla="*/ 2 h 2"/>
                  <a:gd name="T8" fmla="*/ 0 w 1"/>
                  <a:gd name="T9" fmla="*/ 1 h 2"/>
                  <a:gd name="T10" fmla="*/ 0 w 1"/>
                  <a:gd name="T11" fmla="*/ 1 h 2"/>
                  <a:gd name="T12" fmla="*/ 0 w 1"/>
                  <a:gd name="T13" fmla="*/ 1 h 2"/>
                  <a:gd name="T14" fmla="*/ 0 w 1"/>
                  <a:gd name="T15" fmla="*/ 1 h 2"/>
                  <a:gd name="T16" fmla="*/ 0 w 1"/>
                  <a:gd name="T17" fmla="*/ 1 h 2"/>
                  <a:gd name="T18" fmla="*/ 0 w 1"/>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1"/>
                    </a:moveTo>
                    <a:lnTo>
                      <a:pt x="1" y="0"/>
                    </a:lnTo>
                    <a:lnTo>
                      <a:pt x="1" y="1"/>
                    </a:lnTo>
                    <a:lnTo>
                      <a:pt x="1" y="2"/>
                    </a:lnTo>
                    <a:lnTo>
                      <a:pt x="0" y="1"/>
                    </a:lnTo>
                    <a:close/>
                    <a:moveTo>
                      <a:pt x="0" y="1"/>
                    </a:moveTo>
                    <a:lnTo>
                      <a:pt x="0" y="1"/>
                    </a:lnTo>
                    <a:lnTo>
                      <a:pt x="0" y="1"/>
                    </a:lnTo>
                    <a:lnTo>
                      <a:pt x="0" y="1"/>
                    </a:lnTo>
                    <a:lnTo>
                      <a:pt x="0"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4" name="Freeform 1480">
                <a:extLst>
                  <a:ext uri="{FF2B5EF4-FFF2-40B4-BE49-F238E27FC236}">
                    <a16:creationId xmlns:a16="http://schemas.microsoft.com/office/drawing/2014/main" id="{446F56A1-D88D-5242-BBA3-2B360E2714E7}"/>
                  </a:ext>
                </a:extLst>
              </p:cNvPr>
              <p:cNvSpPr>
                <a:spLocks/>
              </p:cNvSpPr>
              <p:nvPr/>
            </p:nvSpPr>
            <p:spPr bwMode="auto">
              <a:xfrm>
                <a:off x="1706" y="3669"/>
                <a:ext cx="2" cy="2"/>
              </a:xfrm>
              <a:custGeom>
                <a:avLst/>
                <a:gdLst>
                  <a:gd name="T0" fmla="*/ 1 w 2"/>
                  <a:gd name="T1" fmla="*/ 2 h 2"/>
                  <a:gd name="T2" fmla="*/ 2 w 2"/>
                  <a:gd name="T3" fmla="*/ 1 h 2"/>
                  <a:gd name="T4" fmla="*/ 1 w 2"/>
                  <a:gd name="T5" fmla="*/ 0 h 2"/>
                  <a:gd name="T6" fmla="*/ 0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lnTo>
                      <a:pt x="2" y="1"/>
                    </a:lnTo>
                    <a:lnTo>
                      <a:pt x="1" y="0"/>
                    </a:lnTo>
                    <a:lnTo>
                      <a:pt x="0" y="1"/>
                    </a:lnTo>
                    <a:lnTo>
                      <a:pt x="1"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5" name="Freeform 1481">
                <a:extLst>
                  <a:ext uri="{FF2B5EF4-FFF2-40B4-BE49-F238E27FC236}">
                    <a16:creationId xmlns:a16="http://schemas.microsoft.com/office/drawing/2014/main" id="{04A5AAFA-307F-9B4C-9455-B2AB45915D21}"/>
                  </a:ext>
                </a:extLst>
              </p:cNvPr>
              <p:cNvSpPr>
                <a:spLocks/>
              </p:cNvSpPr>
              <p:nvPr/>
            </p:nvSpPr>
            <p:spPr bwMode="auto">
              <a:xfrm>
                <a:off x="1706" y="3669"/>
                <a:ext cx="2" cy="2"/>
              </a:xfrm>
              <a:custGeom>
                <a:avLst/>
                <a:gdLst>
                  <a:gd name="T0" fmla="*/ 1 w 2"/>
                  <a:gd name="T1" fmla="*/ 2 h 2"/>
                  <a:gd name="T2" fmla="*/ 2 w 2"/>
                  <a:gd name="T3" fmla="*/ 1 h 2"/>
                  <a:gd name="T4" fmla="*/ 1 w 2"/>
                  <a:gd name="T5" fmla="*/ 0 h 2"/>
                  <a:gd name="T6" fmla="*/ 0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lnTo>
                      <a:pt x="2" y="1"/>
                    </a:lnTo>
                    <a:lnTo>
                      <a:pt x="1" y="0"/>
                    </a:lnTo>
                    <a:lnTo>
                      <a:pt x="0" y="1"/>
                    </a:lnTo>
                    <a:lnTo>
                      <a:pt x="1" y="2"/>
                    </a:lnTo>
                  </a:path>
                </a:pathLst>
              </a:custGeom>
              <a:noFill/>
              <a:ln w="31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6" name="Freeform 1482">
                <a:extLst>
                  <a:ext uri="{FF2B5EF4-FFF2-40B4-BE49-F238E27FC236}">
                    <a16:creationId xmlns:a16="http://schemas.microsoft.com/office/drawing/2014/main" id="{31DB23BC-9377-8F47-8138-C6D1D4175F97}"/>
                  </a:ext>
                </a:extLst>
              </p:cNvPr>
              <p:cNvSpPr>
                <a:spLocks/>
              </p:cNvSpPr>
              <p:nvPr/>
            </p:nvSpPr>
            <p:spPr bwMode="auto">
              <a:xfrm>
                <a:off x="1903" y="3433"/>
                <a:ext cx="33" cy="199"/>
              </a:xfrm>
              <a:custGeom>
                <a:avLst/>
                <a:gdLst>
                  <a:gd name="T0" fmla="*/ 0 w 33"/>
                  <a:gd name="T1" fmla="*/ 199 h 199"/>
                  <a:gd name="T2" fmla="*/ 25 w 33"/>
                  <a:gd name="T3" fmla="*/ 174 h 199"/>
                  <a:gd name="T4" fmla="*/ 25 w 33"/>
                  <a:gd name="T5" fmla="*/ 127 h 199"/>
                  <a:gd name="T6" fmla="*/ 33 w 33"/>
                  <a:gd name="T7" fmla="*/ 101 h 199"/>
                  <a:gd name="T8" fmla="*/ 33 w 33"/>
                  <a:gd name="T9" fmla="*/ 0 h 199"/>
                  <a:gd name="T10" fmla="*/ 0 w 33"/>
                  <a:gd name="T11" fmla="*/ 34 h 199"/>
                  <a:gd name="T12" fmla="*/ 0 w 33"/>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33" h="199">
                    <a:moveTo>
                      <a:pt x="0" y="199"/>
                    </a:moveTo>
                    <a:lnTo>
                      <a:pt x="25" y="174"/>
                    </a:lnTo>
                    <a:lnTo>
                      <a:pt x="25" y="127"/>
                    </a:lnTo>
                    <a:lnTo>
                      <a:pt x="33" y="101"/>
                    </a:lnTo>
                    <a:lnTo>
                      <a:pt x="33" y="0"/>
                    </a:lnTo>
                    <a:lnTo>
                      <a:pt x="0" y="34"/>
                    </a:lnTo>
                    <a:lnTo>
                      <a:pt x="0" y="19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7" name="Freeform 1483">
                <a:extLst>
                  <a:ext uri="{FF2B5EF4-FFF2-40B4-BE49-F238E27FC236}">
                    <a16:creationId xmlns:a16="http://schemas.microsoft.com/office/drawing/2014/main" id="{D34C05C8-0B4E-A345-AEC0-FD1E8F414750}"/>
                  </a:ext>
                </a:extLst>
              </p:cNvPr>
              <p:cNvSpPr>
                <a:spLocks/>
              </p:cNvSpPr>
              <p:nvPr/>
            </p:nvSpPr>
            <p:spPr bwMode="auto">
              <a:xfrm>
                <a:off x="1698" y="3433"/>
                <a:ext cx="238" cy="34"/>
              </a:xfrm>
              <a:custGeom>
                <a:avLst/>
                <a:gdLst>
                  <a:gd name="T0" fmla="*/ 238 w 238"/>
                  <a:gd name="T1" fmla="*/ 0 h 34"/>
                  <a:gd name="T2" fmla="*/ 34 w 238"/>
                  <a:gd name="T3" fmla="*/ 0 h 34"/>
                  <a:gd name="T4" fmla="*/ 0 w 238"/>
                  <a:gd name="T5" fmla="*/ 34 h 34"/>
                  <a:gd name="T6" fmla="*/ 205 w 238"/>
                  <a:gd name="T7" fmla="*/ 34 h 34"/>
                  <a:gd name="T8" fmla="*/ 238 w 238"/>
                  <a:gd name="T9" fmla="*/ 0 h 34"/>
                </a:gdLst>
                <a:ahLst/>
                <a:cxnLst>
                  <a:cxn ang="0">
                    <a:pos x="T0" y="T1"/>
                  </a:cxn>
                  <a:cxn ang="0">
                    <a:pos x="T2" y="T3"/>
                  </a:cxn>
                  <a:cxn ang="0">
                    <a:pos x="T4" y="T5"/>
                  </a:cxn>
                  <a:cxn ang="0">
                    <a:pos x="T6" y="T7"/>
                  </a:cxn>
                  <a:cxn ang="0">
                    <a:pos x="T8" y="T9"/>
                  </a:cxn>
                </a:cxnLst>
                <a:rect l="0" t="0" r="r" b="b"/>
                <a:pathLst>
                  <a:path w="238" h="34">
                    <a:moveTo>
                      <a:pt x="238" y="0"/>
                    </a:moveTo>
                    <a:lnTo>
                      <a:pt x="34" y="0"/>
                    </a:lnTo>
                    <a:lnTo>
                      <a:pt x="0" y="34"/>
                    </a:lnTo>
                    <a:lnTo>
                      <a:pt x="205" y="34"/>
                    </a:lnTo>
                    <a:lnTo>
                      <a:pt x="23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8" name="Rectangle 1484">
                <a:extLst>
                  <a:ext uri="{FF2B5EF4-FFF2-40B4-BE49-F238E27FC236}">
                    <a16:creationId xmlns:a16="http://schemas.microsoft.com/office/drawing/2014/main" id="{DB73C320-8FE1-9549-8D7B-80467794CF27}"/>
                  </a:ext>
                </a:extLst>
              </p:cNvPr>
              <p:cNvSpPr>
                <a:spLocks noChangeArrowheads="1"/>
              </p:cNvSpPr>
              <p:nvPr/>
            </p:nvSpPr>
            <p:spPr bwMode="auto">
              <a:xfrm>
                <a:off x="1698" y="3467"/>
                <a:ext cx="205" cy="165"/>
              </a:xfrm>
              <a:prstGeom prst="rect">
                <a:avLst/>
              </a:prstGeom>
              <a:solidFill>
                <a:srgbClr val="C0C0C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9" name="Rectangle 1485">
                <a:extLst>
                  <a:ext uri="{FF2B5EF4-FFF2-40B4-BE49-F238E27FC236}">
                    <a16:creationId xmlns:a16="http://schemas.microsoft.com/office/drawing/2014/main" id="{5F4464FE-A75C-B145-8A99-FADB4923EA84}"/>
                  </a:ext>
                </a:extLst>
              </p:cNvPr>
              <p:cNvSpPr>
                <a:spLocks noChangeArrowheads="1"/>
              </p:cNvSpPr>
              <p:nvPr/>
            </p:nvSpPr>
            <p:spPr bwMode="auto">
              <a:xfrm>
                <a:off x="1882" y="3611"/>
                <a:ext cx="10" cy="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0" name="Freeform 1486">
                <a:extLst>
                  <a:ext uri="{FF2B5EF4-FFF2-40B4-BE49-F238E27FC236}">
                    <a16:creationId xmlns:a16="http://schemas.microsoft.com/office/drawing/2014/main" id="{E12925E6-7E17-474B-8F68-821B888DD907}"/>
                  </a:ext>
                </a:extLst>
              </p:cNvPr>
              <p:cNvSpPr>
                <a:spLocks noEditPoints="1"/>
              </p:cNvSpPr>
              <p:nvPr/>
            </p:nvSpPr>
            <p:spPr bwMode="auto">
              <a:xfrm>
                <a:off x="1725" y="3490"/>
                <a:ext cx="148" cy="104"/>
              </a:xfrm>
              <a:custGeom>
                <a:avLst/>
                <a:gdLst>
                  <a:gd name="T0" fmla="*/ 0 w 148"/>
                  <a:gd name="T1" fmla="*/ 0 h 104"/>
                  <a:gd name="T2" fmla="*/ 148 w 148"/>
                  <a:gd name="T3" fmla="*/ 0 h 104"/>
                  <a:gd name="T4" fmla="*/ 148 w 148"/>
                  <a:gd name="T5" fmla="*/ 104 h 104"/>
                  <a:gd name="T6" fmla="*/ 0 w 148"/>
                  <a:gd name="T7" fmla="*/ 104 h 104"/>
                  <a:gd name="T8" fmla="*/ 0 w 148"/>
                  <a:gd name="T9" fmla="*/ 0 h 104"/>
                  <a:gd name="T10" fmla="*/ 0 w 148"/>
                  <a:gd name="T11" fmla="*/ 0 h 104"/>
                  <a:gd name="T12" fmla="*/ 146 w 148"/>
                  <a:gd name="T13" fmla="*/ 0 h 104"/>
                  <a:gd name="T14" fmla="*/ 146 w 148"/>
                  <a:gd name="T15" fmla="*/ 103 h 104"/>
                  <a:gd name="T16" fmla="*/ 0 w 148"/>
                  <a:gd name="T17" fmla="*/ 103 h 104"/>
                  <a:gd name="T18" fmla="*/ 0 w 148"/>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04">
                    <a:moveTo>
                      <a:pt x="0" y="0"/>
                    </a:moveTo>
                    <a:lnTo>
                      <a:pt x="148" y="0"/>
                    </a:lnTo>
                    <a:lnTo>
                      <a:pt x="148" y="104"/>
                    </a:lnTo>
                    <a:lnTo>
                      <a:pt x="0" y="104"/>
                    </a:lnTo>
                    <a:lnTo>
                      <a:pt x="0" y="0"/>
                    </a:lnTo>
                    <a:close/>
                    <a:moveTo>
                      <a:pt x="0" y="0"/>
                    </a:moveTo>
                    <a:lnTo>
                      <a:pt x="146" y="0"/>
                    </a:lnTo>
                    <a:lnTo>
                      <a:pt x="146" y="103"/>
                    </a:lnTo>
                    <a:lnTo>
                      <a:pt x="0" y="103"/>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1" name="Freeform 1487">
                <a:extLst>
                  <a:ext uri="{FF2B5EF4-FFF2-40B4-BE49-F238E27FC236}">
                    <a16:creationId xmlns:a16="http://schemas.microsoft.com/office/drawing/2014/main" id="{FB69AAC5-5E6A-A942-97B8-BC992FF5B36D}"/>
                  </a:ext>
                </a:extLst>
              </p:cNvPr>
              <p:cNvSpPr>
                <a:spLocks noEditPoints="1"/>
              </p:cNvSpPr>
              <p:nvPr/>
            </p:nvSpPr>
            <p:spPr bwMode="auto">
              <a:xfrm>
                <a:off x="1725" y="3490"/>
                <a:ext cx="146" cy="103"/>
              </a:xfrm>
              <a:custGeom>
                <a:avLst/>
                <a:gdLst>
                  <a:gd name="T0" fmla="*/ 0 w 146"/>
                  <a:gd name="T1" fmla="*/ 0 h 103"/>
                  <a:gd name="T2" fmla="*/ 146 w 146"/>
                  <a:gd name="T3" fmla="*/ 0 h 103"/>
                  <a:gd name="T4" fmla="*/ 146 w 146"/>
                  <a:gd name="T5" fmla="*/ 103 h 103"/>
                  <a:gd name="T6" fmla="*/ 0 w 146"/>
                  <a:gd name="T7" fmla="*/ 103 h 103"/>
                  <a:gd name="T8" fmla="*/ 0 w 146"/>
                  <a:gd name="T9" fmla="*/ 0 h 103"/>
                  <a:gd name="T10" fmla="*/ 0 w 146"/>
                  <a:gd name="T11" fmla="*/ 0 h 103"/>
                  <a:gd name="T12" fmla="*/ 145 w 146"/>
                  <a:gd name="T13" fmla="*/ 0 h 103"/>
                  <a:gd name="T14" fmla="*/ 145 w 146"/>
                  <a:gd name="T15" fmla="*/ 101 h 103"/>
                  <a:gd name="T16" fmla="*/ 0 w 146"/>
                  <a:gd name="T17" fmla="*/ 101 h 103"/>
                  <a:gd name="T18" fmla="*/ 0 w 14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03">
                    <a:moveTo>
                      <a:pt x="0" y="0"/>
                    </a:moveTo>
                    <a:lnTo>
                      <a:pt x="146" y="0"/>
                    </a:lnTo>
                    <a:lnTo>
                      <a:pt x="146" y="103"/>
                    </a:lnTo>
                    <a:lnTo>
                      <a:pt x="0" y="103"/>
                    </a:lnTo>
                    <a:lnTo>
                      <a:pt x="0" y="0"/>
                    </a:lnTo>
                    <a:close/>
                    <a:moveTo>
                      <a:pt x="0" y="0"/>
                    </a:moveTo>
                    <a:lnTo>
                      <a:pt x="145" y="0"/>
                    </a:lnTo>
                    <a:lnTo>
                      <a:pt x="145" y="101"/>
                    </a:lnTo>
                    <a:lnTo>
                      <a:pt x="0" y="101"/>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2" name="Freeform 1488">
                <a:extLst>
                  <a:ext uri="{FF2B5EF4-FFF2-40B4-BE49-F238E27FC236}">
                    <a16:creationId xmlns:a16="http://schemas.microsoft.com/office/drawing/2014/main" id="{CA0D08D5-7634-0B49-A373-3B956EDAB12D}"/>
                  </a:ext>
                </a:extLst>
              </p:cNvPr>
              <p:cNvSpPr>
                <a:spLocks noEditPoints="1"/>
              </p:cNvSpPr>
              <p:nvPr/>
            </p:nvSpPr>
            <p:spPr bwMode="auto">
              <a:xfrm>
                <a:off x="1725" y="3490"/>
                <a:ext cx="145" cy="101"/>
              </a:xfrm>
              <a:custGeom>
                <a:avLst/>
                <a:gdLst>
                  <a:gd name="T0" fmla="*/ 0 w 145"/>
                  <a:gd name="T1" fmla="*/ 0 h 101"/>
                  <a:gd name="T2" fmla="*/ 145 w 145"/>
                  <a:gd name="T3" fmla="*/ 0 h 101"/>
                  <a:gd name="T4" fmla="*/ 145 w 145"/>
                  <a:gd name="T5" fmla="*/ 101 h 101"/>
                  <a:gd name="T6" fmla="*/ 0 w 145"/>
                  <a:gd name="T7" fmla="*/ 101 h 101"/>
                  <a:gd name="T8" fmla="*/ 0 w 145"/>
                  <a:gd name="T9" fmla="*/ 0 h 101"/>
                  <a:gd name="T10" fmla="*/ 0 w 145"/>
                  <a:gd name="T11" fmla="*/ 0 h 101"/>
                  <a:gd name="T12" fmla="*/ 143 w 145"/>
                  <a:gd name="T13" fmla="*/ 0 h 101"/>
                  <a:gd name="T14" fmla="*/ 143 w 145"/>
                  <a:gd name="T15" fmla="*/ 100 h 101"/>
                  <a:gd name="T16" fmla="*/ 0 w 145"/>
                  <a:gd name="T17" fmla="*/ 100 h 101"/>
                  <a:gd name="T18" fmla="*/ 0 w 145"/>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1">
                    <a:moveTo>
                      <a:pt x="0" y="0"/>
                    </a:moveTo>
                    <a:lnTo>
                      <a:pt x="145" y="0"/>
                    </a:lnTo>
                    <a:lnTo>
                      <a:pt x="145" y="101"/>
                    </a:lnTo>
                    <a:lnTo>
                      <a:pt x="0" y="101"/>
                    </a:lnTo>
                    <a:lnTo>
                      <a:pt x="0" y="0"/>
                    </a:lnTo>
                    <a:close/>
                    <a:moveTo>
                      <a:pt x="0" y="0"/>
                    </a:moveTo>
                    <a:lnTo>
                      <a:pt x="143" y="0"/>
                    </a:lnTo>
                    <a:lnTo>
                      <a:pt x="143" y="100"/>
                    </a:lnTo>
                    <a:lnTo>
                      <a:pt x="0" y="100"/>
                    </a:lnTo>
                    <a:lnTo>
                      <a:pt x="0"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3" name="Freeform 1489">
                <a:extLst>
                  <a:ext uri="{FF2B5EF4-FFF2-40B4-BE49-F238E27FC236}">
                    <a16:creationId xmlns:a16="http://schemas.microsoft.com/office/drawing/2014/main" id="{65F7381A-1466-DE4B-8EC4-0604EFEE92B3}"/>
                  </a:ext>
                </a:extLst>
              </p:cNvPr>
              <p:cNvSpPr>
                <a:spLocks noEditPoints="1"/>
              </p:cNvSpPr>
              <p:nvPr/>
            </p:nvSpPr>
            <p:spPr bwMode="auto">
              <a:xfrm>
                <a:off x="1725" y="3490"/>
                <a:ext cx="143" cy="100"/>
              </a:xfrm>
              <a:custGeom>
                <a:avLst/>
                <a:gdLst>
                  <a:gd name="T0" fmla="*/ 0 w 143"/>
                  <a:gd name="T1" fmla="*/ 0 h 100"/>
                  <a:gd name="T2" fmla="*/ 143 w 143"/>
                  <a:gd name="T3" fmla="*/ 0 h 100"/>
                  <a:gd name="T4" fmla="*/ 143 w 143"/>
                  <a:gd name="T5" fmla="*/ 100 h 100"/>
                  <a:gd name="T6" fmla="*/ 0 w 143"/>
                  <a:gd name="T7" fmla="*/ 100 h 100"/>
                  <a:gd name="T8" fmla="*/ 0 w 143"/>
                  <a:gd name="T9" fmla="*/ 0 h 100"/>
                  <a:gd name="T10" fmla="*/ 0 w 143"/>
                  <a:gd name="T11" fmla="*/ 0 h 100"/>
                  <a:gd name="T12" fmla="*/ 140 w 143"/>
                  <a:gd name="T13" fmla="*/ 0 h 100"/>
                  <a:gd name="T14" fmla="*/ 140 w 143"/>
                  <a:gd name="T15" fmla="*/ 99 h 100"/>
                  <a:gd name="T16" fmla="*/ 0 w 143"/>
                  <a:gd name="T17" fmla="*/ 99 h 100"/>
                  <a:gd name="T18" fmla="*/ 0 w 143"/>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00">
                    <a:moveTo>
                      <a:pt x="0" y="0"/>
                    </a:moveTo>
                    <a:lnTo>
                      <a:pt x="143" y="0"/>
                    </a:lnTo>
                    <a:lnTo>
                      <a:pt x="143" y="100"/>
                    </a:lnTo>
                    <a:lnTo>
                      <a:pt x="0" y="100"/>
                    </a:lnTo>
                    <a:lnTo>
                      <a:pt x="0" y="0"/>
                    </a:lnTo>
                    <a:close/>
                    <a:moveTo>
                      <a:pt x="0" y="0"/>
                    </a:moveTo>
                    <a:lnTo>
                      <a:pt x="140" y="0"/>
                    </a:lnTo>
                    <a:lnTo>
                      <a:pt x="140" y="99"/>
                    </a:lnTo>
                    <a:lnTo>
                      <a:pt x="0" y="99"/>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4" name="Freeform 1490">
                <a:extLst>
                  <a:ext uri="{FF2B5EF4-FFF2-40B4-BE49-F238E27FC236}">
                    <a16:creationId xmlns:a16="http://schemas.microsoft.com/office/drawing/2014/main" id="{91D1A8CE-FDC2-F94A-AFCE-82BF023DF20C}"/>
                  </a:ext>
                </a:extLst>
              </p:cNvPr>
              <p:cNvSpPr>
                <a:spLocks noEditPoints="1"/>
              </p:cNvSpPr>
              <p:nvPr/>
            </p:nvSpPr>
            <p:spPr bwMode="auto">
              <a:xfrm>
                <a:off x="1725" y="3490"/>
                <a:ext cx="140" cy="99"/>
              </a:xfrm>
              <a:custGeom>
                <a:avLst/>
                <a:gdLst>
                  <a:gd name="T0" fmla="*/ 0 w 140"/>
                  <a:gd name="T1" fmla="*/ 0 h 99"/>
                  <a:gd name="T2" fmla="*/ 140 w 140"/>
                  <a:gd name="T3" fmla="*/ 0 h 99"/>
                  <a:gd name="T4" fmla="*/ 140 w 140"/>
                  <a:gd name="T5" fmla="*/ 99 h 99"/>
                  <a:gd name="T6" fmla="*/ 0 w 140"/>
                  <a:gd name="T7" fmla="*/ 99 h 99"/>
                  <a:gd name="T8" fmla="*/ 0 w 140"/>
                  <a:gd name="T9" fmla="*/ 0 h 99"/>
                  <a:gd name="T10" fmla="*/ 0 w 140"/>
                  <a:gd name="T11" fmla="*/ 0 h 99"/>
                  <a:gd name="T12" fmla="*/ 138 w 140"/>
                  <a:gd name="T13" fmla="*/ 0 h 99"/>
                  <a:gd name="T14" fmla="*/ 138 w 140"/>
                  <a:gd name="T15" fmla="*/ 98 h 99"/>
                  <a:gd name="T16" fmla="*/ 0 w 140"/>
                  <a:gd name="T17" fmla="*/ 98 h 99"/>
                  <a:gd name="T18" fmla="*/ 0 w 140"/>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99">
                    <a:moveTo>
                      <a:pt x="0" y="0"/>
                    </a:moveTo>
                    <a:lnTo>
                      <a:pt x="140" y="0"/>
                    </a:lnTo>
                    <a:lnTo>
                      <a:pt x="140" y="99"/>
                    </a:lnTo>
                    <a:lnTo>
                      <a:pt x="0" y="99"/>
                    </a:lnTo>
                    <a:lnTo>
                      <a:pt x="0" y="0"/>
                    </a:lnTo>
                    <a:close/>
                    <a:moveTo>
                      <a:pt x="0" y="0"/>
                    </a:moveTo>
                    <a:lnTo>
                      <a:pt x="138" y="0"/>
                    </a:lnTo>
                    <a:lnTo>
                      <a:pt x="138" y="98"/>
                    </a:lnTo>
                    <a:lnTo>
                      <a:pt x="0" y="98"/>
                    </a:lnTo>
                    <a:lnTo>
                      <a:pt x="0" y="0"/>
                    </a:lnTo>
                    <a:close/>
                  </a:path>
                </a:pathLst>
              </a:custGeom>
              <a:solidFill>
                <a:srgbClr val="8F8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5" name="Freeform 1491">
                <a:extLst>
                  <a:ext uri="{FF2B5EF4-FFF2-40B4-BE49-F238E27FC236}">
                    <a16:creationId xmlns:a16="http://schemas.microsoft.com/office/drawing/2014/main" id="{DE5EC1B2-C5B5-F147-98FB-F3422F26E43E}"/>
                  </a:ext>
                </a:extLst>
              </p:cNvPr>
              <p:cNvSpPr>
                <a:spLocks noEditPoints="1"/>
              </p:cNvSpPr>
              <p:nvPr/>
            </p:nvSpPr>
            <p:spPr bwMode="auto">
              <a:xfrm>
                <a:off x="1725" y="3490"/>
                <a:ext cx="138" cy="98"/>
              </a:xfrm>
              <a:custGeom>
                <a:avLst/>
                <a:gdLst>
                  <a:gd name="T0" fmla="*/ 0 w 138"/>
                  <a:gd name="T1" fmla="*/ 0 h 98"/>
                  <a:gd name="T2" fmla="*/ 138 w 138"/>
                  <a:gd name="T3" fmla="*/ 0 h 98"/>
                  <a:gd name="T4" fmla="*/ 138 w 138"/>
                  <a:gd name="T5" fmla="*/ 98 h 98"/>
                  <a:gd name="T6" fmla="*/ 0 w 138"/>
                  <a:gd name="T7" fmla="*/ 98 h 98"/>
                  <a:gd name="T8" fmla="*/ 0 w 138"/>
                  <a:gd name="T9" fmla="*/ 0 h 98"/>
                  <a:gd name="T10" fmla="*/ 0 w 138"/>
                  <a:gd name="T11" fmla="*/ 0 h 98"/>
                  <a:gd name="T12" fmla="*/ 137 w 138"/>
                  <a:gd name="T13" fmla="*/ 0 h 98"/>
                  <a:gd name="T14" fmla="*/ 137 w 138"/>
                  <a:gd name="T15" fmla="*/ 97 h 98"/>
                  <a:gd name="T16" fmla="*/ 0 w 138"/>
                  <a:gd name="T17" fmla="*/ 97 h 98"/>
                  <a:gd name="T18" fmla="*/ 0 w 13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98">
                    <a:moveTo>
                      <a:pt x="0" y="0"/>
                    </a:moveTo>
                    <a:lnTo>
                      <a:pt x="138" y="0"/>
                    </a:lnTo>
                    <a:lnTo>
                      <a:pt x="138" y="98"/>
                    </a:lnTo>
                    <a:lnTo>
                      <a:pt x="0" y="98"/>
                    </a:lnTo>
                    <a:lnTo>
                      <a:pt x="0" y="0"/>
                    </a:lnTo>
                    <a:close/>
                    <a:moveTo>
                      <a:pt x="0" y="0"/>
                    </a:moveTo>
                    <a:lnTo>
                      <a:pt x="137" y="0"/>
                    </a:lnTo>
                    <a:lnTo>
                      <a:pt x="137" y="97"/>
                    </a:lnTo>
                    <a:lnTo>
                      <a:pt x="0" y="97"/>
                    </a:lnTo>
                    <a:lnTo>
                      <a:pt x="0"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6" name="Freeform 1492">
                <a:extLst>
                  <a:ext uri="{FF2B5EF4-FFF2-40B4-BE49-F238E27FC236}">
                    <a16:creationId xmlns:a16="http://schemas.microsoft.com/office/drawing/2014/main" id="{941014BD-90E0-3F46-BBB9-F56CD519DE34}"/>
                  </a:ext>
                </a:extLst>
              </p:cNvPr>
              <p:cNvSpPr>
                <a:spLocks noEditPoints="1"/>
              </p:cNvSpPr>
              <p:nvPr/>
            </p:nvSpPr>
            <p:spPr bwMode="auto">
              <a:xfrm>
                <a:off x="1725" y="3490"/>
                <a:ext cx="137" cy="97"/>
              </a:xfrm>
              <a:custGeom>
                <a:avLst/>
                <a:gdLst>
                  <a:gd name="T0" fmla="*/ 0 w 137"/>
                  <a:gd name="T1" fmla="*/ 0 h 97"/>
                  <a:gd name="T2" fmla="*/ 137 w 137"/>
                  <a:gd name="T3" fmla="*/ 0 h 97"/>
                  <a:gd name="T4" fmla="*/ 137 w 137"/>
                  <a:gd name="T5" fmla="*/ 97 h 97"/>
                  <a:gd name="T6" fmla="*/ 0 w 137"/>
                  <a:gd name="T7" fmla="*/ 97 h 97"/>
                  <a:gd name="T8" fmla="*/ 0 w 137"/>
                  <a:gd name="T9" fmla="*/ 0 h 97"/>
                  <a:gd name="T10" fmla="*/ 0 w 137"/>
                  <a:gd name="T11" fmla="*/ 0 h 97"/>
                  <a:gd name="T12" fmla="*/ 135 w 137"/>
                  <a:gd name="T13" fmla="*/ 0 h 97"/>
                  <a:gd name="T14" fmla="*/ 135 w 137"/>
                  <a:gd name="T15" fmla="*/ 95 h 97"/>
                  <a:gd name="T16" fmla="*/ 0 w 137"/>
                  <a:gd name="T17" fmla="*/ 95 h 97"/>
                  <a:gd name="T18" fmla="*/ 0 w 137"/>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97">
                    <a:moveTo>
                      <a:pt x="0" y="0"/>
                    </a:moveTo>
                    <a:lnTo>
                      <a:pt x="137" y="0"/>
                    </a:lnTo>
                    <a:lnTo>
                      <a:pt x="137" y="97"/>
                    </a:lnTo>
                    <a:lnTo>
                      <a:pt x="0" y="97"/>
                    </a:lnTo>
                    <a:lnTo>
                      <a:pt x="0" y="0"/>
                    </a:lnTo>
                    <a:close/>
                    <a:moveTo>
                      <a:pt x="0" y="0"/>
                    </a:moveTo>
                    <a:lnTo>
                      <a:pt x="135" y="0"/>
                    </a:lnTo>
                    <a:lnTo>
                      <a:pt x="135" y="95"/>
                    </a:lnTo>
                    <a:lnTo>
                      <a:pt x="0" y="95"/>
                    </a:lnTo>
                    <a:lnTo>
                      <a:pt x="0" y="0"/>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7" name="Freeform 1493">
                <a:extLst>
                  <a:ext uri="{FF2B5EF4-FFF2-40B4-BE49-F238E27FC236}">
                    <a16:creationId xmlns:a16="http://schemas.microsoft.com/office/drawing/2014/main" id="{5434E61D-452C-7647-B771-A63E41159515}"/>
                  </a:ext>
                </a:extLst>
              </p:cNvPr>
              <p:cNvSpPr>
                <a:spLocks noEditPoints="1"/>
              </p:cNvSpPr>
              <p:nvPr/>
            </p:nvSpPr>
            <p:spPr bwMode="auto">
              <a:xfrm>
                <a:off x="1725" y="3490"/>
                <a:ext cx="135" cy="95"/>
              </a:xfrm>
              <a:custGeom>
                <a:avLst/>
                <a:gdLst>
                  <a:gd name="T0" fmla="*/ 0 w 135"/>
                  <a:gd name="T1" fmla="*/ 0 h 95"/>
                  <a:gd name="T2" fmla="*/ 135 w 135"/>
                  <a:gd name="T3" fmla="*/ 0 h 95"/>
                  <a:gd name="T4" fmla="*/ 135 w 135"/>
                  <a:gd name="T5" fmla="*/ 95 h 95"/>
                  <a:gd name="T6" fmla="*/ 0 w 135"/>
                  <a:gd name="T7" fmla="*/ 95 h 95"/>
                  <a:gd name="T8" fmla="*/ 0 w 135"/>
                  <a:gd name="T9" fmla="*/ 0 h 95"/>
                  <a:gd name="T10" fmla="*/ 0 w 135"/>
                  <a:gd name="T11" fmla="*/ 0 h 95"/>
                  <a:gd name="T12" fmla="*/ 133 w 135"/>
                  <a:gd name="T13" fmla="*/ 0 h 95"/>
                  <a:gd name="T14" fmla="*/ 133 w 135"/>
                  <a:gd name="T15" fmla="*/ 94 h 95"/>
                  <a:gd name="T16" fmla="*/ 0 w 135"/>
                  <a:gd name="T17" fmla="*/ 94 h 95"/>
                  <a:gd name="T18" fmla="*/ 0 w 135"/>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95">
                    <a:moveTo>
                      <a:pt x="0" y="0"/>
                    </a:moveTo>
                    <a:lnTo>
                      <a:pt x="135" y="0"/>
                    </a:lnTo>
                    <a:lnTo>
                      <a:pt x="135" y="95"/>
                    </a:lnTo>
                    <a:lnTo>
                      <a:pt x="0" y="95"/>
                    </a:lnTo>
                    <a:lnTo>
                      <a:pt x="0" y="0"/>
                    </a:lnTo>
                    <a:close/>
                    <a:moveTo>
                      <a:pt x="0" y="0"/>
                    </a:moveTo>
                    <a:lnTo>
                      <a:pt x="133" y="0"/>
                    </a:lnTo>
                    <a:lnTo>
                      <a:pt x="133" y="94"/>
                    </a:lnTo>
                    <a:lnTo>
                      <a:pt x="0" y="94"/>
                    </a:lnTo>
                    <a:lnTo>
                      <a:pt x="0" y="0"/>
                    </a:lnTo>
                    <a:close/>
                  </a:path>
                </a:pathLst>
              </a:custGeom>
              <a:solidFill>
                <a:srgbClr val="949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8" name="Freeform 1494">
                <a:extLst>
                  <a:ext uri="{FF2B5EF4-FFF2-40B4-BE49-F238E27FC236}">
                    <a16:creationId xmlns:a16="http://schemas.microsoft.com/office/drawing/2014/main" id="{BB280659-F18E-104E-A032-E1D2ACDD8293}"/>
                  </a:ext>
                </a:extLst>
              </p:cNvPr>
              <p:cNvSpPr>
                <a:spLocks noEditPoints="1"/>
              </p:cNvSpPr>
              <p:nvPr/>
            </p:nvSpPr>
            <p:spPr bwMode="auto">
              <a:xfrm>
                <a:off x="1725" y="3490"/>
                <a:ext cx="133" cy="94"/>
              </a:xfrm>
              <a:custGeom>
                <a:avLst/>
                <a:gdLst>
                  <a:gd name="T0" fmla="*/ 0 w 133"/>
                  <a:gd name="T1" fmla="*/ 0 h 94"/>
                  <a:gd name="T2" fmla="*/ 133 w 133"/>
                  <a:gd name="T3" fmla="*/ 0 h 94"/>
                  <a:gd name="T4" fmla="*/ 133 w 133"/>
                  <a:gd name="T5" fmla="*/ 94 h 94"/>
                  <a:gd name="T6" fmla="*/ 0 w 133"/>
                  <a:gd name="T7" fmla="*/ 94 h 94"/>
                  <a:gd name="T8" fmla="*/ 0 w 133"/>
                  <a:gd name="T9" fmla="*/ 0 h 94"/>
                  <a:gd name="T10" fmla="*/ 0 w 133"/>
                  <a:gd name="T11" fmla="*/ 0 h 94"/>
                  <a:gd name="T12" fmla="*/ 131 w 133"/>
                  <a:gd name="T13" fmla="*/ 0 h 94"/>
                  <a:gd name="T14" fmla="*/ 131 w 133"/>
                  <a:gd name="T15" fmla="*/ 92 h 94"/>
                  <a:gd name="T16" fmla="*/ 0 w 133"/>
                  <a:gd name="T17" fmla="*/ 92 h 94"/>
                  <a:gd name="T18" fmla="*/ 0 w 133"/>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4">
                    <a:moveTo>
                      <a:pt x="0" y="0"/>
                    </a:moveTo>
                    <a:lnTo>
                      <a:pt x="133" y="0"/>
                    </a:lnTo>
                    <a:lnTo>
                      <a:pt x="133" y="94"/>
                    </a:lnTo>
                    <a:lnTo>
                      <a:pt x="0" y="94"/>
                    </a:lnTo>
                    <a:lnTo>
                      <a:pt x="0" y="0"/>
                    </a:lnTo>
                    <a:close/>
                    <a:moveTo>
                      <a:pt x="0" y="0"/>
                    </a:moveTo>
                    <a:lnTo>
                      <a:pt x="131" y="0"/>
                    </a:lnTo>
                    <a:lnTo>
                      <a:pt x="131" y="92"/>
                    </a:lnTo>
                    <a:lnTo>
                      <a:pt x="0" y="92"/>
                    </a:lnTo>
                    <a:lnTo>
                      <a:pt x="0" y="0"/>
                    </a:lnTo>
                    <a:close/>
                  </a:path>
                </a:pathLst>
              </a:custGeom>
              <a:solidFill>
                <a:srgbClr val="959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9" name="Freeform 1495">
                <a:extLst>
                  <a:ext uri="{FF2B5EF4-FFF2-40B4-BE49-F238E27FC236}">
                    <a16:creationId xmlns:a16="http://schemas.microsoft.com/office/drawing/2014/main" id="{2A75BFE0-3FDD-D14C-96FF-8338A8690B75}"/>
                  </a:ext>
                </a:extLst>
              </p:cNvPr>
              <p:cNvSpPr>
                <a:spLocks noEditPoints="1"/>
              </p:cNvSpPr>
              <p:nvPr/>
            </p:nvSpPr>
            <p:spPr bwMode="auto">
              <a:xfrm>
                <a:off x="1725" y="3490"/>
                <a:ext cx="131" cy="92"/>
              </a:xfrm>
              <a:custGeom>
                <a:avLst/>
                <a:gdLst>
                  <a:gd name="T0" fmla="*/ 0 w 131"/>
                  <a:gd name="T1" fmla="*/ 0 h 92"/>
                  <a:gd name="T2" fmla="*/ 131 w 131"/>
                  <a:gd name="T3" fmla="*/ 0 h 92"/>
                  <a:gd name="T4" fmla="*/ 131 w 131"/>
                  <a:gd name="T5" fmla="*/ 92 h 92"/>
                  <a:gd name="T6" fmla="*/ 0 w 131"/>
                  <a:gd name="T7" fmla="*/ 92 h 92"/>
                  <a:gd name="T8" fmla="*/ 0 w 131"/>
                  <a:gd name="T9" fmla="*/ 0 h 92"/>
                  <a:gd name="T10" fmla="*/ 0 w 131"/>
                  <a:gd name="T11" fmla="*/ 0 h 92"/>
                  <a:gd name="T12" fmla="*/ 130 w 131"/>
                  <a:gd name="T13" fmla="*/ 0 h 92"/>
                  <a:gd name="T14" fmla="*/ 130 w 131"/>
                  <a:gd name="T15" fmla="*/ 91 h 92"/>
                  <a:gd name="T16" fmla="*/ 0 w 131"/>
                  <a:gd name="T17" fmla="*/ 91 h 92"/>
                  <a:gd name="T18" fmla="*/ 0 w 131"/>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2">
                    <a:moveTo>
                      <a:pt x="0" y="0"/>
                    </a:moveTo>
                    <a:lnTo>
                      <a:pt x="131" y="0"/>
                    </a:lnTo>
                    <a:lnTo>
                      <a:pt x="131" y="92"/>
                    </a:lnTo>
                    <a:lnTo>
                      <a:pt x="0" y="92"/>
                    </a:lnTo>
                    <a:lnTo>
                      <a:pt x="0" y="0"/>
                    </a:lnTo>
                    <a:close/>
                    <a:moveTo>
                      <a:pt x="0" y="0"/>
                    </a:moveTo>
                    <a:lnTo>
                      <a:pt x="130" y="0"/>
                    </a:lnTo>
                    <a:lnTo>
                      <a:pt x="130" y="91"/>
                    </a:lnTo>
                    <a:lnTo>
                      <a:pt x="0" y="91"/>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0" name="Freeform 1496">
                <a:extLst>
                  <a:ext uri="{FF2B5EF4-FFF2-40B4-BE49-F238E27FC236}">
                    <a16:creationId xmlns:a16="http://schemas.microsoft.com/office/drawing/2014/main" id="{07DB6861-7860-5448-A3CB-FF3FF0C90EFA}"/>
                  </a:ext>
                </a:extLst>
              </p:cNvPr>
              <p:cNvSpPr>
                <a:spLocks noEditPoints="1"/>
              </p:cNvSpPr>
              <p:nvPr/>
            </p:nvSpPr>
            <p:spPr bwMode="auto">
              <a:xfrm>
                <a:off x="1725" y="3490"/>
                <a:ext cx="130" cy="91"/>
              </a:xfrm>
              <a:custGeom>
                <a:avLst/>
                <a:gdLst>
                  <a:gd name="T0" fmla="*/ 0 w 130"/>
                  <a:gd name="T1" fmla="*/ 0 h 91"/>
                  <a:gd name="T2" fmla="*/ 130 w 130"/>
                  <a:gd name="T3" fmla="*/ 0 h 91"/>
                  <a:gd name="T4" fmla="*/ 130 w 130"/>
                  <a:gd name="T5" fmla="*/ 91 h 91"/>
                  <a:gd name="T6" fmla="*/ 0 w 130"/>
                  <a:gd name="T7" fmla="*/ 91 h 91"/>
                  <a:gd name="T8" fmla="*/ 0 w 130"/>
                  <a:gd name="T9" fmla="*/ 0 h 91"/>
                  <a:gd name="T10" fmla="*/ 0 w 130"/>
                  <a:gd name="T11" fmla="*/ 0 h 91"/>
                  <a:gd name="T12" fmla="*/ 128 w 130"/>
                  <a:gd name="T13" fmla="*/ 0 h 91"/>
                  <a:gd name="T14" fmla="*/ 128 w 130"/>
                  <a:gd name="T15" fmla="*/ 91 h 91"/>
                  <a:gd name="T16" fmla="*/ 0 w 130"/>
                  <a:gd name="T17" fmla="*/ 91 h 91"/>
                  <a:gd name="T18" fmla="*/ 0 w 13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1">
                    <a:moveTo>
                      <a:pt x="0" y="0"/>
                    </a:moveTo>
                    <a:lnTo>
                      <a:pt x="130" y="0"/>
                    </a:lnTo>
                    <a:lnTo>
                      <a:pt x="130" y="91"/>
                    </a:lnTo>
                    <a:lnTo>
                      <a:pt x="0" y="91"/>
                    </a:lnTo>
                    <a:lnTo>
                      <a:pt x="0" y="0"/>
                    </a:lnTo>
                    <a:close/>
                    <a:moveTo>
                      <a:pt x="0" y="0"/>
                    </a:moveTo>
                    <a:lnTo>
                      <a:pt x="128" y="0"/>
                    </a:lnTo>
                    <a:lnTo>
                      <a:pt x="128" y="91"/>
                    </a:lnTo>
                    <a:lnTo>
                      <a:pt x="0" y="91"/>
                    </a:lnTo>
                    <a:lnTo>
                      <a:pt x="0" y="0"/>
                    </a:lnTo>
                    <a:close/>
                  </a:path>
                </a:pathLst>
              </a:custGeom>
              <a:solidFill>
                <a:srgbClr val="989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1" name="Freeform 1497">
                <a:extLst>
                  <a:ext uri="{FF2B5EF4-FFF2-40B4-BE49-F238E27FC236}">
                    <a16:creationId xmlns:a16="http://schemas.microsoft.com/office/drawing/2014/main" id="{E22C3074-56E0-9444-8978-DBC42828EE40}"/>
                  </a:ext>
                </a:extLst>
              </p:cNvPr>
              <p:cNvSpPr>
                <a:spLocks noEditPoints="1"/>
              </p:cNvSpPr>
              <p:nvPr/>
            </p:nvSpPr>
            <p:spPr bwMode="auto">
              <a:xfrm>
                <a:off x="1725" y="3490"/>
                <a:ext cx="128" cy="91"/>
              </a:xfrm>
              <a:custGeom>
                <a:avLst/>
                <a:gdLst>
                  <a:gd name="T0" fmla="*/ 0 w 128"/>
                  <a:gd name="T1" fmla="*/ 0 h 91"/>
                  <a:gd name="T2" fmla="*/ 128 w 128"/>
                  <a:gd name="T3" fmla="*/ 0 h 91"/>
                  <a:gd name="T4" fmla="*/ 128 w 128"/>
                  <a:gd name="T5" fmla="*/ 91 h 91"/>
                  <a:gd name="T6" fmla="*/ 0 w 128"/>
                  <a:gd name="T7" fmla="*/ 91 h 91"/>
                  <a:gd name="T8" fmla="*/ 0 w 128"/>
                  <a:gd name="T9" fmla="*/ 0 h 91"/>
                  <a:gd name="T10" fmla="*/ 0 w 128"/>
                  <a:gd name="T11" fmla="*/ 0 h 91"/>
                  <a:gd name="T12" fmla="*/ 126 w 128"/>
                  <a:gd name="T13" fmla="*/ 0 h 91"/>
                  <a:gd name="T14" fmla="*/ 126 w 128"/>
                  <a:gd name="T15" fmla="*/ 89 h 91"/>
                  <a:gd name="T16" fmla="*/ 0 w 128"/>
                  <a:gd name="T17" fmla="*/ 89 h 91"/>
                  <a:gd name="T18" fmla="*/ 0 w 12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1">
                    <a:moveTo>
                      <a:pt x="0" y="0"/>
                    </a:moveTo>
                    <a:lnTo>
                      <a:pt x="128" y="0"/>
                    </a:lnTo>
                    <a:lnTo>
                      <a:pt x="128" y="91"/>
                    </a:lnTo>
                    <a:lnTo>
                      <a:pt x="0" y="91"/>
                    </a:lnTo>
                    <a:lnTo>
                      <a:pt x="0" y="0"/>
                    </a:lnTo>
                    <a:close/>
                    <a:moveTo>
                      <a:pt x="0" y="0"/>
                    </a:moveTo>
                    <a:lnTo>
                      <a:pt x="126" y="0"/>
                    </a:lnTo>
                    <a:lnTo>
                      <a:pt x="126" y="89"/>
                    </a:lnTo>
                    <a:lnTo>
                      <a:pt x="0" y="89"/>
                    </a:lnTo>
                    <a:lnTo>
                      <a:pt x="0" y="0"/>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2" name="Freeform 1498">
                <a:extLst>
                  <a:ext uri="{FF2B5EF4-FFF2-40B4-BE49-F238E27FC236}">
                    <a16:creationId xmlns:a16="http://schemas.microsoft.com/office/drawing/2014/main" id="{A5F1257A-A37D-234D-9FF5-07FA5413A7B1}"/>
                  </a:ext>
                </a:extLst>
              </p:cNvPr>
              <p:cNvSpPr>
                <a:spLocks noEditPoints="1"/>
              </p:cNvSpPr>
              <p:nvPr/>
            </p:nvSpPr>
            <p:spPr bwMode="auto">
              <a:xfrm>
                <a:off x="1725" y="3490"/>
                <a:ext cx="126" cy="89"/>
              </a:xfrm>
              <a:custGeom>
                <a:avLst/>
                <a:gdLst>
                  <a:gd name="T0" fmla="*/ 0 w 126"/>
                  <a:gd name="T1" fmla="*/ 0 h 89"/>
                  <a:gd name="T2" fmla="*/ 126 w 126"/>
                  <a:gd name="T3" fmla="*/ 0 h 89"/>
                  <a:gd name="T4" fmla="*/ 126 w 126"/>
                  <a:gd name="T5" fmla="*/ 89 h 89"/>
                  <a:gd name="T6" fmla="*/ 0 w 126"/>
                  <a:gd name="T7" fmla="*/ 89 h 89"/>
                  <a:gd name="T8" fmla="*/ 0 w 126"/>
                  <a:gd name="T9" fmla="*/ 0 h 89"/>
                  <a:gd name="T10" fmla="*/ 0 w 126"/>
                  <a:gd name="T11" fmla="*/ 0 h 89"/>
                  <a:gd name="T12" fmla="*/ 124 w 126"/>
                  <a:gd name="T13" fmla="*/ 0 h 89"/>
                  <a:gd name="T14" fmla="*/ 124 w 126"/>
                  <a:gd name="T15" fmla="*/ 88 h 89"/>
                  <a:gd name="T16" fmla="*/ 0 w 126"/>
                  <a:gd name="T17" fmla="*/ 88 h 89"/>
                  <a:gd name="T18" fmla="*/ 0 w 126"/>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89">
                    <a:moveTo>
                      <a:pt x="0" y="0"/>
                    </a:moveTo>
                    <a:lnTo>
                      <a:pt x="126" y="0"/>
                    </a:lnTo>
                    <a:lnTo>
                      <a:pt x="126" y="89"/>
                    </a:lnTo>
                    <a:lnTo>
                      <a:pt x="0" y="89"/>
                    </a:lnTo>
                    <a:lnTo>
                      <a:pt x="0" y="0"/>
                    </a:lnTo>
                    <a:close/>
                    <a:moveTo>
                      <a:pt x="0" y="0"/>
                    </a:moveTo>
                    <a:lnTo>
                      <a:pt x="124" y="0"/>
                    </a:lnTo>
                    <a:lnTo>
                      <a:pt x="124" y="88"/>
                    </a:lnTo>
                    <a:lnTo>
                      <a:pt x="0" y="88"/>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3" name="Freeform 1499">
                <a:extLst>
                  <a:ext uri="{FF2B5EF4-FFF2-40B4-BE49-F238E27FC236}">
                    <a16:creationId xmlns:a16="http://schemas.microsoft.com/office/drawing/2014/main" id="{5C5554FB-6442-8947-8771-C4629B5977BE}"/>
                  </a:ext>
                </a:extLst>
              </p:cNvPr>
              <p:cNvSpPr>
                <a:spLocks noEditPoints="1"/>
              </p:cNvSpPr>
              <p:nvPr/>
            </p:nvSpPr>
            <p:spPr bwMode="auto">
              <a:xfrm>
                <a:off x="1725" y="3490"/>
                <a:ext cx="124" cy="88"/>
              </a:xfrm>
              <a:custGeom>
                <a:avLst/>
                <a:gdLst>
                  <a:gd name="T0" fmla="*/ 0 w 124"/>
                  <a:gd name="T1" fmla="*/ 0 h 88"/>
                  <a:gd name="T2" fmla="*/ 124 w 124"/>
                  <a:gd name="T3" fmla="*/ 0 h 88"/>
                  <a:gd name="T4" fmla="*/ 124 w 124"/>
                  <a:gd name="T5" fmla="*/ 88 h 88"/>
                  <a:gd name="T6" fmla="*/ 0 w 124"/>
                  <a:gd name="T7" fmla="*/ 88 h 88"/>
                  <a:gd name="T8" fmla="*/ 0 w 124"/>
                  <a:gd name="T9" fmla="*/ 0 h 88"/>
                  <a:gd name="T10" fmla="*/ 0 w 124"/>
                  <a:gd name="T11" fmla="*/ 0 h 88"/>
                  <a:gd name="T12" fmla="*/ 123 w 124"/>
                  <a:gd name="T13" fmla="*/ 0 h 88"/>
                  <a:gd name="T14" fmla="*/ 123 w 124"/>
                  <a:gd name="T15" fmla="*/ 86 h 88"/>
                  <a:gd name="T16" fmla="*/ 0 w 124"/>
                  <a:gd name="T17" fmla="*/ 86 h 88"/>
                  <a:gd name="T18" fmla="*/ 0 w 124"/>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8">
                    <a:moveTo>
                      <a:pt x="0" y="0"/>
                    </a:moveTo>
                    <a:lnTo>
                      <a:pt x="124" y="0"/>
                    </a:lnTo>
                    <a:lnTo>
                      <a:pt x="124" y="88"/>
                    </a:lnTo>
                    <a:lnTo>
                      <a:pt x="0" y="88"/>
                    </a:lnTo>
                    <a:lnTo>
                      <a:pt x="0" y="0"/>
                    </a:lnTo>
                    <a:close/>
                    <a:moveTo>
                      <a:pt x="0" y="0"/>
                    </a:moveTo>
                    <a:lnTo>
                      <a:pt x="123" y="0"/>
                    </a:lnTo>
                    <a:lnTo>
                      <a:pt x="123" y="86"/>
                    </a:lnTo>
                    <a:lnTo>
                      <a:pt x="0" y="86"/>
                    </a:lnTo>
                    <a:lnTo>
                      <a:pt x="0" y="0"/>
                    </a:lnTo>
                    <a:close/>
                  </a:path>
                </a:pathLst>
              </a:custGeom>
              <a:solidFill>
                <a:srgbClr val="9D9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4" name="Freeform 1500">
                <a:extLst>
                  <a:ext uri="{FF2B5EF4-FFF2-40B4-BE49-F238E27FC236}">
                    <a16:creationId xmlns:a16="http://schemas.microsoft.com/office/drawing/2014/main" id="{71750EA3-6D58-F641-B098-099B01D80AE2}"/>
                  </a:ext>
                </a:extLst>
              </p:cNvPr>
              <p:cNvSpPr>
                <a:spLocks noEditPoints="1"/>
              </p:cNvSpPr>
              <p:nvPr/>
            </p:nvSpPr>
            <p:spPr bwMode="auto">
              <a:xfrm>
                <a:off x="1725" y="3490"/>
                <a:ext cx="123" cy="86"/>
              </a:xfrm>
              <a:custGeom>
                <a:avLst/>
                <a:gdLst>
                  <a:gd name="T0" fmla="*/ 0 w 123"/>
                  <a:gd name="T1" fmla="*/ 0 h 86"/>
                  <a:gd name="T2" fmla="*/ 123 w 123"/>
                  <a:gd name="T3" fmla="*/ 0 h 86"/>
                  <a:gd name="T4" fmla="*/ 123 w 123"/>
                  <a:gd name="T5" fmla="*/ 86 h 86"/>
                  <a:gd name="T6" fmla="*/ 0 w 123"/>
                  <a:gd name="T7" fmla="*/ 86 h 86"/>
                  <a:gd name="T8" fmla="*/ 0 w 123"/>
                  <a:gd name="T9" fmla="*/ 0 h 86"/>
                  <a:gd name="T10" fmla="*/ 0 w 123"/>
                  <a:gd name="T11" fmla="*/ 0 h 86"/>
                  <a:gd name="T12" fmla="*/ 121 w 123"/>
                  <a:gd name="T13" fmla="*/ 0 h 86"/>
                  <a:gd name="T14" fmla="*/ 121 w 123"/>
                  <a:gd name="T15" fmla="*/ 85 h 86"/>
                  <a:gd name="T16" fmla="*/ 0 w 123"/>
                  <a:gd name="T17" fmla="*/ 85 h 86"/>
                  <a:gd name="T18" fmla="*/ 0 w 123"/>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86">
                    <a:moveTo>
                      <a:pt x="0" y="0"/>
                    </a:moveTo>
                    <a:lnTo>
                      <a:pt x="123" y="0"/>
                    </a:lnTo>
                    <a:lnTo>
                      <a:pt x="123" y="86"/>
                    </a:lnTo>
                    <a:lnTo>
                      <a:pt x="0" y="86"/>
                    </a:lnTo>
                    <a:lnTo>
                      <a:pt x="0" y="0"/>
                    </a:lnTo>
                    <a:close/>
                    <a:moveTo>
                      <a:pt x="0" y="0"/>
                    </a:moveTo>
                    <a:lnTo>
                      <a:pt x="121" y="0"/>
                    </a:lnTo>
                    <a:lnTo>
                      <a:pt x="121" y="85"/>
                    </a:lnTo>
                    <a:lnTo>
                      <a:pt x="0" y="85"/>
                    </a:lnTo>
                    <a:lnTo>
                      <a:pt x="0" y="0"/>
                    </a:lnTo>
                    <a:close/>
                  </a:path>
                </a:pathLst>
              </a:custGeom>
              <a:solidFill>
                <a:srgbClr val="9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5" name="Freeform 1501">
                <a:extLst>
                  <a:ext uri="{FF2B5EF4-FFF2-40B4-BE49-F238E27FC236}">
                    <a16:creationId xmlns:a16="http://schemas.microsoft.com/office/drawing/2014/main" id="{54B63709-C964-0243-9E46-AF2839557F6A}"/>
                  </a:ext>
                </a:extLst>
              </p:cNvPr>
              <p:cNvSpPr>
                <a:spLocks noEditPoints="1"/>
              </p:cNvSpPr>
              <p:nvPr/>
            </p:nvSpPr>
            <p:spPr bwMode="auto">
              <a:xfrm>
                <a:off x="1725" y="3490"/>
                <a:ext cx="121" cy="85"/>
              </a:xfrm>
              <a:custGeom>
                <a:avLst/>
                <a:gdLst>
                  <a:gd name="T0" fmla="*/ 0 w 121"/>
                  <a:gd name="T1" fmla="*/ 0 h 85"/>
                  <a:gd name="T2" fmla="*/ 121 w 121"/>
                  <a:gd name="T3" fmla="*/ 0 h 85"/>
                  <a:gd name="T4" fmla="*/ 121 w 121"/>
                  <a:gd name="T5" fmla="*/ 85 h 85"/>
                  <a:gd name="T6" fmla="*/ 0 w 121"/>
                  <a:gd name="T7" fmla="*/ 85 h 85"/>
                  <a:gd name="T8" fmla="*/ 0 w 121"/>
                  <a:gd name="T9" fmla="*/ 0 h 85"/>
                  <a:gd name="T10" fmla="*/ 0 w 121"/>
                  <a:gd name="T11" fmla="*/ 0 h 85"/>
                  <a:gd name="T12" fmla="*/ 119 w 121"/>
                  <a:gd name="T13" fmla="*/ 0 h 85"/>
                  <a:gd name="T14" fmla="*/ 119 w 121"/>
                  <a:gd name="T15" fmla="*/ 85 h 85"/>
                  <a:gd name="T16" fmla="*/ 0 w 121"/>
                  <a:gd name="T17" fmla="*/ 85 h 85"/>
                  <a:gd name="T18" fmla="*/ 0 w 121"/>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85">
                    <a:moveTo>
                      <a:pt x="0" y="0"/>
                    </a:moveTo>
                    <a:lnTo>
                      <a:pt x="121" y="0"/>
                    </a:lnTo>
                    <a:lnTo>
                      <a:pt x="121" y="85"/>
                    </a:lnTo>
                    <a:lnTo>
                      <a:pt x="0" y="85"/>
                    </a:lnTo>
                    <a:lnTo>
                      <a:pt x="0" y="0"/>
                    </a:lnTo>
                    <a:close/>
                    <a:moveTo>
                      <a:pt x="0" y="0"/>
                    </a:moveTo>
                    <a:lnTo>
                      <a:pt x="119" y="0"/>
                    </a:lnTo>
                    <a:lnTo>
                      <a:pt x="119" y="85"/>
                    </a:lnTo>
                    <a:lnTo>
                      <a:pt x="0" y="85"/>
                    </a:lnTo>
                    <a:lnTo>
                      <a:pt x="0" y="0"/>
                    </a:lnTo>
                    <a:close/>
                  </a:path>
                </a:pathLst>
              </a:custGeom>
              <a:solidFill>
                <a:srgbClr val="A1A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6" name="Freeform 1502">
                <a:extLst>
                  <a:ext uri="{FF2B5EF4-FFF2-40B4-BE49-F238E27FC236}">
                    <a16:creationId xmlns:a16="http://schemas.microsoft.com/office/drawing/2014/main" id="{14F6023F-0350-5E4D-B59B-194F010396BA}"/>
                  </a:ext>
                </a:extLst>
              </p:cNvPr>
              <p:cNvSpPr>
                <a:spLocks noEditPoints="1"/>
              </p:cNvSpPr>
              <p:nvPr/>
            </p:nvSpPr>
            <p:spPr bwMode="auto">
              <a:xfrm>
                <a:off x="1725" y="3490"/>
                <a:ext cx="119" cy="85"/>
              </a:xfrm>
              <a:custGeom>
                <a:avLst/>
                <a:gdLst>
                  <a:gd name="T0" fmla="*/ 0 w 119"/>
                  <a:gd name="T1" fmla="*/ 0 h 85"/>
                  <a:gd name="T2" fmla="*/ 119 w 119"/>
                  <a:gd name="T3" fmla="*/ 0 h 85"/>
                  <a:gd name="T4" fmla="*/ 119 w 119"/>
                  <a:gd name="T5" fmla="*/ 85 h 85"/>
                  <a:gd name="T6" fmla="*/ 0 w 119"/>
                  <a:gd name="T7" fmla="*/ 85 h 85"/>
                  <a:gd name="T8" fmla="*/ 0 w 119"/>
                  <a:gd name="T9" fmla="*/ 0 h 85"/>
                  <a:gd name="T10" fmla="*/ 0 w 119"/>
                  <a:gd name="T11" fmla="*/ 0 h 85"/>
                  <a:gd name="T12" fmla="*/ 117 w 119"/>
                  <a:gd name="T13" fmla="*/ 0 h 85"/>
                  <a:gd name="T14" fmla="*/ 117 w 119"/>
                  <a:gd name="T15" fmla="*/ 83 h 85"/>
                  <a:gd name="T16" fmla="*/ 0 w 119"/>
                  <a:gd name="T17" fmla="*/ 83 h 85"/>
                  <a:gd name="T18" fmla="*/ 0 w 119"/>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5">
                    <a:moveTo>
                      <a:pt x="0" y="0"/>
                    </a:moveTo>
                    <a:lnTo>
                      <a:pt x="119" y="0"/>
                    </a:lnTo>
                    <a:lnTo>
                      <a:pt x="119" y="85"/>
                    </a:lnTo>
                    <a:lnTo>
                      <a:pt x="0" y="85"/>
                    </a:lnTo>
                    <a:lnTo>
                      <a:pt x="0" y="0"/>
                    </a:lnTo>
                    <a:close/>
                    <a:moveTo>
                      <a:pt x="0" y="0"/>
                    </a:moveTo>
                    <a:lnTo>
                      <a:pt x="117" y="0"/>
                    </a:lnTo>
                    <a:lnTo>
                      <a:pt x="117" y="83"/>
                    </a:lnTo>
                    <a:lnTo>
                      <a:pt x="0" y="83"/>
                    </a:lnTo>
                    <a:lnTo>
                      <a:pt x="0" y="0"/>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7" name="Freeform 1503">
                <a:extLst>
                  <a:ext uri="{FF2B5EF4-FFF2-40B4-BE49-F238E27FC236}">
                    <a16:creationId xmlns:a16="http://schemas.microsoft.com/office/drawing/2014/main" id="{492079B8-8731-544C-AB41-CE6AE72BBF4F}"/>
                  </a:ext>
                </a:extLst>
              </p:cNvPr>
              <p:cNvSpPr>
                <a:spLocks noEditPoints="1"/>
              </p:cNvSpPr>
              <p:nvPr/>
            </p:nvSpPr>
            <p:spPr bwMode="auto">
              <a:xfrm>
                <a:off x="1725" y="3490"/>
                <a:ext cx="117" cy="83"/>
              </a:xfrm>
              <a:custGeom>
                <a:avLst/>
                <a:gdLst>
                  <a:gd name="T0" fmla="*/ 0 w 117"/>
                  <a:gd name="T1" fmla="*/ 0 h 83"/>
                  <a:gd name="T2" fmla="*/ 117 w 117"/>
                  <a:gd name="T3" fmla="*/ 0 h 83"/>
                  <a:gd name="T4" fmla="*/ 117 w 117"/>
                  <a:gd name="T5" fmla="*/ 83 h 83"/>
                  <a:gd name="T6" fmla="*/ 0 w 117"/>
                  <a:gd name="T7" fmla="*/ 83 h 83"/>
                  <a:gd name="T8" fmla="*/ 0 w 117"/>
                  <a:gd name="T9" fmla="*/ 0 h 83"/>
                  <a:gd name="T10" fmla="*/ 0 w 117"/>
                  <a:gd name="T11" fmla="*/ 0 h 83"/>
                  <a:gd name="T12" fmla="*/ 116 w 117"/>
                  <a:gd name="T13" fmla="*/ 0 h 83"/>
                  <a:gd name="T14" fmla="*/ 116 w 117"/>
                  <a:gd name="T15" fmla="*/ 82 h 83"/>
                  <a:gd name="T16" fmla="*/ 0 w 117"/>
                  <a:gd name="T17" fmla="*/ 82 h 83"/>
                  <a:gd name="T18" fmla="*/ 0 w 117"/>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3">
                    <a:moveTo>
                      <a:pt x="0" y="0"/>
                    </a:moveTo>
                    <a:lnTo>
                      <a:pt x="117" y="0"/>
                    </a:lnTo>
                    <a:lnTo>
                      <a:pt x="117" y="83"/>
                    </a:lnTo>
                    <a:lnTo>
                      <a:pt x="0" y="83"/>
                    </a:lnTo>
                    <a:lnTo>
                      <a:pt x="0" y="0"/>
                    </a:lnTo>
                    <a:close/>
                    <a:moveTo>
                      <a:pt x="0" y="0"/>
                    </a:moveTo>
                    <a:lnTo>
                      <a:pt x="116" y="0"/>
                    </a:lnTo>
                    <a:lnTo>
                      <a:pt x="116" y="82"/>
                    </a:lnTo>
                    <a:lnTo>
                      <a:pt x="0" y="82"/>
                    </a:lnTo>
                    <a:lnTo>
                      <a:pt x="0" y="0"/>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8" name="Freeform 1504">
                <a:extLst>
                  <a:ext uri="{FF2B5EF4-FFF2-40B4-BE49-F238E27FC236}">
                    <a16:creationId xmlns:a16="http://schemas.microsoft.com/office/drawing/2014/main" id="{DBE1BB84-8BEB-9543-87E4-D1D3190A1372}"/>
                  </a:ext>
                </a:extLst>
              </p:cNvPr>
              <p:cNvSpPr>
                <a:spLocks noEditPoints="1"/>
              </p:cNvSpPr>
              <p:nvPr/>
            </p:nvSpPr>
            <p:spPr bwMode="auto">
              <a:xfrm>
                <a:off x="1725" y="3490"/>
                <a:ext cx="116" cy="82"/>
              </a:xfrm>
              <a:custGeom>
                <a:avLst/>
                <a:gdLst>
                  <a:gd name="T0" fmla="*/ 0 w 116"/>
                  <a:gd name="T1" fmla="*/ 0 h 82"/>
                  <a:gd name="T2" fmla="*/ 116 w 116"/>
                  <a:gd name="T3" fmla="*/ 0 h 82"/>
                  <a:gd name="T4" fmla="*/ 116 w 116"/>
                  <a:gd name="T5" fmla="*/ 82 h 82"/>
                  <a:gd name="T6" fmla="*/ 0 w 116"/>
                  <a:gd name="T7" fmla="*/ 82 h 82"/>
                  <a:gd name="T8" fmla="*/ 0 w 116"/>
                  <a:gd name="T9" fmla="*/ 0 h 82"/>
                  <a:gd name="T10" fmla="*/ 0 w 116"/>
                  <a:gd name="T11" fmla="*/ 0 h 82"/>
                  <a:gd name="T12" fmla="*/ 114 w 116"/>
                  <a:gd name="T13" fmla="*/ 0 h 82"/>
                  <a:gd name="T14" fmla="*/ 114 w 116"/>
                  <a:gd name="T15" fmla="*/ 80 h 82"/>
                  <a:gd name="T16" fmla="*/ 0 w 116"/>
                  <a:gd name="T17" fmla="*/ 80 h 82"/>
                  <a:gd name="T18" fmla="*/ 0 w 11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2">
                    <a:moveTo>
                      <a:pt x="0" y="0"/>
                    </a:moveTo>
                    <a:lnTo>
                      <a:pt x="116" y="0"/>
                    </a:lnTo>
                    <a:lnTo>
                      <a:pt x="116" y="82"/>
                    </a:lnTo>
                    <a:lnTo>
                      <a:pt x="0" y="82"/>
                    </a:lnTo>
                    <a:lnTo>
                      <a:pt x="0" y="0"/>
                    </a:lnTo>
                    <a:close/>
                    <a:moveTo>
                      <a:pt x="0" y="0"/>
                    </a:moveTo>
                    <a:lnTo>
                      <a:pt x="114" y="0"/>
                    </a:lnTo>
                    <a:lnTo>
                      <a:pt x="114" y="80"/>
                    </a:lnTo>
                    <a:lnTo>
                      <a:pt x="0" y="80"/>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9" name="Freeform 1505">
                <a:extLst>
                  <a:ext uri="{FF2B5EF4-FFF2-40B4-BE49-F238E27FC236}">
                    <a16:creationId xmlns:a16="http://schemas.microsoft.com/office/drawing/2014/main" id="{B90176D2-7070-DB41-8E5D-F14E026CEB2F}"/>
                  </a:ext>
                </a:extLst>
              </p:cNvPr>
              <p:cNvSpPr>
                <a:spLocks noEditPoints="1"/>
              </p:cNvSpPr>
              <p:nvPr/>
            </p:nvSpPr>
            <p:spPr bwMode="auto">
              <a:xfrm>
                <a:off x="1725" y="3490"/>
                <a:ext cx="114" cy="80"/>
              </a:xfrm>
              <a:custGeom>
                <a:avLst/>
                <a:gdLst>
                  <a:gd name="T0" fmla="*/ 0 w 114"/>
                  <a:gd name="T1" fmla="*/ 0 h 80"/>
                  <a:gd name="T2" fmla="*/ 114 w 114"/>
                  <a:gd name="T3" fmla="*/ 0 h 80"/>
                  <a:gd name="T4" fmla="*/ 114 w 114"/>
                  <a:gd name="T5" fmla="*/ 80 h 80"/>
                  <a:gd name="T6" fmla="*/ 0 w 114"/>
                  <a:gd name="T7" fmla="*/ 80 h 80"/>
                  <a:gd name="T8" fmla="*/ 0 w 114"/>
                  <a:gd name="T9" fmla="*/ 0 h 80"/>
                  <a:gd name="T10" fmla="*/ 0 w 114"/>
                  <a:gd name="T11" fmla="*/ 0 h 80"/>
                  <a:gd name="T12" fmla="*/ 112 w 114"/>
                  <a:gd name="T13" fmla="*/ 0 h 80"/>
                  <a:gd name="T14" fmla="*/ 112 w 114"/>
                  <a:gd name="T15" fmla="*/ 79 h 80"/>
                  <a:gd name="T16" fmla="*/ 0 w 114"/>
                  <a:gd name="T17" fmla="*/ 79 h 80"/>
                  <a:gd name="T18" fmla="*/ 0 w 114"/>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80">
                    <a:moveTo>
                      <a:pt x="0" y="0"/>
                    </a:moveTo>
                    <a:lnTo>
                      <a:pt x="114" y="0"/>
                    </a:lnTo>
                    <a:lnTo>
                      <a:pt x="114" y="80"/>
                    </a:lnTo>
                    <a:lnTo>
                      <a:pt x="0" y="80"/>
                    </a:lnTo>
                    <a:lnTo>
                      <a:pt x="0" y="0"/>
                    </a:lnTo>
                    <a:close/>
                    <a:moveTo>
                      <a:pt x="0" y="0"/>
                    </a:moveTo>
                    <a:lnTo>
                      <a:pt x="112" y="0"/>
                    </a:lnTo>
                    <a:lnTo>
                      <a:pt x="112" y="79"/>
                    </a:lnTo>
                    <a:lnTo>
                      <a:pt x="0" y="79"/>
                    </a:lnTo>
                    <a:lnTo>
                      <a:pt x="0" y="0"/>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0" name="Freeform 1506">
                <a:extLst>
                  <a:ext uri="{FF2B5EF4-FFF2-40B4-BE49-F238E27FC236}">
                    <a16:creationId xmlns:a16="http://schemas.microsoft.com/office/drawing/2014/main" id="{7FE8410F-5D7C-1B4E-844C-A9939696BD49}"/>
                  </a:ext>
                </a:extLst>
              </p:cNvPr>
              <p:cNvSpPr>
                <a:spLocks noEditPoints="1"/>
              </p:cNvSpPr>
              <p:nvPr/>
            </p:nvSpPr>
            <p:spPr bwMode="auto">
              <a:xfrm>
                <a:off x="1725" y="3490"/>
                <a:ext cx="112" cy="79"/>
              </a:xfrm>
              <a:custGeom>
                <a:avLst/>
                <a:gdLst>
                  <a:gd name="T0" fmla="*/ 0 w 112"/>
                  <a:gd name="T1" fmla="*/ 0 h 79"/>
                  <a:gd name="T2" fmla="*/ 112 w 112"/>
                  <a:gd name="T3" fmla="*/ 0 h 79"/>
                  <a:gd name="T4" fmla="*/ 112 w 112"/>
                  <a:gd name="T5" fmla="*/ 79 h 79"/>
                  <a:gd name="T6" fmla="*/ 0 w 112"/>
                  <a:gd name="T7" fmla="*/ 79 h 79"/>
                  <a:gd name="T8" fmla="*/ 0 w 112"/>
                  <a:gd name="T9" fmla="*/ 0 h 79"/>
                  <a:gd name="T10" fmla="*/ 0 w 112"/>
                  <a:gd name="T11" fmla="*/ 0 h 79"/>
                  <a:gd name="T12" fmla="*/ 110 w 112"/>
                  <a:gd name="T13" fmla="*/ 0 h 79"/>
                  <a:gd name="T14" fmla="*/ 110 w 112"/>
                  <a:gd name="T15" fmla="*/ 78 h 79"/>
                  <a:gd name="T16" fmla="*/ 0 w 112"/>
                  <a:gd name="T17" fmla="*/ 78 h 79"/>
                  <a:gd name="T18" fmla="*/ 0 w 112"/>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79">
                    <a:moveTo>
                      <a:pt x="0" y="0"/>
                    </a:moveTo>
                    <a:lnTo>
                      <a:pt x="112" y="0"/>
                    </a:lnTo>
                    <a:lnTo>
                      <a:pt x="112" y="79"/>
                    </a:lnTo>
                    <a:lnTo>
                      <a:pt x="0" y="79"/>
                    </a:lnTo>
                    <a:lnTo>
                      <a:pt x="0" y="0"/>
                    </a:lnTo>
                    <a:close/>
                    <a:moveTo>
                      <a:pt x="0" y="0"/>
                    </a:moveTo>
                    <a:lnTo>
                      <a:pt x="110" y="0"/>
                    </a:lnTo>
                    <a:lnTo>
                      <a:pt x="110" y="78"/>
                    </a:lnTo>
                    <a:lnTo>
                      <a:pt x="0" y="78"/>
                    </a:lnTo>
                    <a:lnTo>
                      <a:pt x="0" y="0"/>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1" name="Freeform 1507">
                <a:extLst>
                  <a:ext uri="{FF2B5EF4-FFF2-40B4-BE49-F238E27FC236}">
                    <a16:creationId xmlns:a16="http://schemas.microsoft.com/office/drawing/2014/main" id="{339BA669-072B-4C4A-9EC0-E83A551E020B}"/>
                  </a:ext>
                </a:extLst>
              </p:cNvPr>
              <p:cNvSpPr>
                <a:spLocks noEditPoints="1"/>
              </p:cNvSpPr>
              <p:nvPr/>
            </p:nvSpPr>
            <p:spPr bwMode="auto">
              <a:xfrm>
                <a:off x="1725" y="3490"/>
                <a:ext cx="110" cy="78"/>
              </a:xfrm>
              <a:custGeom>
                <a:avLst/>
                <a:gdLst>
                  <a:gd name="T0" fmla="*/ 0 w 110"/>
                  <a:gd name="T1" fmla="*/ 0 h 78"/>
                  <a:gd name="T2" fmla="*/ 110 w 110"/>
                  <a:gd name="T3" fmla="*/ 0 h 78"/>
                  <a:gd name="T4" fmla="*/ 110 w 110"/>
                  <a:gd name="T5" fmla="*/ 78 h 78"/>
                  <a:gd name="T6" fmla="*/ 0 w 110"/>
                  <a:gd name="T7" fmla="*/ 78 h 78"/>
                  <a:gd name="T8" fmla="*/ 0 w 110"/>
                  <a:gd name="T9" fmla="*/ 0 h 78"/>
                  <a:gd name="T10" fmla="*/ 0 w 110"/>
                  <a:gd name="T11" fmla="*/ 0 h 78"/>
                  <a:gd name="T12" fmla="*/ 109 w 110"/>
                  <a:gd name="T13" fmla="*/ 0 h 78"/>
                  <a:gd name="T14" fmla="*/ 109 w 110"/>
                  <a:gd name="T15" fmla="*/ 77 h 78"/>
                  <a:gd name="T16" fmla="*/ 0 w 110"/>
                  <a:gd name="T17" fmla="*/ 77 h 78"/>
                  <a:gd name="T18" fmla="*/ 0 w 110"/>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78">
                    <a:moveTo>
                      <a:pt x="0" y="0"/>
                    </a:moveTo>
                    <a:lnTo>
                      <a:pt x="110" y="0"/>
                    </a:lnTo>
                    <a:lnTo>
                      <a:pt x="110" y="78"/>
                    </a:lnTo>
                    <a:lnTo>
                      <a:pt x="0" y="78"/>
                    </a:lnTo>
                    <a:lnTo>
                      <a:pt x="0" y="0"/>
                    </a:lnTo>
                    <a:close/>
                    <a:moveTo>
                      <a:pt x="0" y="0"/>
                    </a:moveTo>
                    <a:lnTo>
                      <a:pt x="109" y="0"/>
                    </a:lnTo>
                    <a:lnTo>
                      <a:pt x="109" y="77"/>
                    </a:lnTo>
                    <a:lnTo>
                      <a:pt x="0" y="77"/>
                    </a:lnTo>
                    <a:lnTo>
                      <a:pt x="0" y="0"/>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2" name="Freeform 1508">
                <a:extLst>
                  <a:ext uri="{FF2B5EF4-FFF2-40B4-BE49-F238E27FC236}">
                    <a16:creationId xmlns:a16="http://schemas.microsoft.com/office/drawing/2014/main" id="{33DB6B96-7AEC-834A-BE68-17B80BD95F01}"/>
                  </a:ext>
                </a:extLst>
              </p:cNvPr>
              <p:cNvSpPr>
                <a:spLocks noEditPoints="1"/>
              </p:cNvSpPr>
              <p:nvPr/>
            </p:nvSpPr>
            <p:spPr bwMode="auto">
              <a:xfrm>
                <a:off x="1725" y="3490"/>
                <a:ext cx="109" cy="77"/>
              </a:xfrm>
              <a:custGeom>
                <a:avLst/>
                <a:gdLst>
                  <a:gd name="T0" fmla="*/ 0 w 109"/>
                  <a:gd name="T1" fmla="*/ 0 h 77"/>
                  <a:gd name="T2" fmla="*/ 109 w 109"/>
                  <a:gd name="T3" fmla="*/ 0 h 77"/>
                  <a:gd name="T4" fmla="*/ 109 w 109"/>
                  <a:gd name="T5" fmla="*/ 77 h 77"/>
                  <a:gd name="T6" fmla="*/ 0 w 109"/>
                  <a:gd name="T7" fmla="*/ 77 h 77"/>
                  <a:gd name="T8" fmla="*/ 0 w 109"/>
                  <a:gd name="T9" fmla="*/ 0 h 77"/>
                  <a:gd name="T10" fmla="*/ 0 w 109"/>
                  <a:gd name="T11" fmla="*/ 0 h 77"/>
                  <a:gd name="T12" fmla="*/ 107 w 109"/>
                  <a:gd name="T13" fmla="*/ 0 h 77"/>
                  <a:gd name="T14" fmla="*/ 107 w 109"/>
                  <a:gd name="T15" fmla="*/ 76 h 77"/>
                  <a:gd name="T16" fmla="*/ 0 w 109"/>
                  <a:gd name="T17" fmla="*/ 76 h 77"/>
                  <a:gd name="T18" fmla="*/ 0 w 109"/>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77">
                    <a:moveTo>
                      <a:pt x="0" y="0"/>
                    </a:moveTo>
                    <a:lnTo>
                      <a:pt x="109" y="0"/>
                    </a:lnTo>
                    <a:lnTo>
                      <a:pt x="109" y="77"/>
                    </a:lnTo>
                    <a:lnTo>
                      <a:pt x="0" y="77"/>
                    </a:lnTo>
                    <a:lnTo>
                      <a:pt x="0" y="0"/>
                    </a:lnTo>
                    <a:close/>
                    <a:moveTo>
                      <a:pt x="0" y="0"/>
                    </a:moveTo>
                    <a:lnTo>
                      <a:pt x="107" y="0"/>
                    </a:lnTo>
                    <a:lnTo>
                      <a:pt x="107" y="76"/>
                    </a:lnTo>
                    <a:lnTo>
                      <a:pt x="0" y="76"/>
                    </a:lnTo>
                    <a:lnTo>
                      <a:pt x="0" y="0"/>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3" name="Freeform 1509">
                <a:extLst>
                  <a:ext uri="{FF2B5EF4-FFF2-40B4-BE49-F238E27FC236}">
                    <a16:creationId xmlns:a16="http://schemas.microsoft.com/office/drawing/2014/main" id="{07B0F206-1069-E24F-A020-07E9397E3BF3}"/>
                  </a:ext>
                </a:extLst>
              </p:cNvPr>
              <p:cNvSpPr>
                <a:spLocks noEditPoints="1"/>
              </p:cNvSpPr>
              <p:nvPr/>
            </p:nvSpPr>
            <p:spPr bwMode="auto">
              <a:xfrm>
                <a:off x="1725" y="3490"/>
                <a:ext cx="107" cy="76"/>
              </a:xfrm>
              <a:custGeom>
                <a:avLst/>
                <a:gdLst>
                  <a:gd name="T0" fmla="*/ 0 w 107"/>
                  <a:gd name="T1" fmla="*/ 0 h 76"/>
                  <a:gd name="T2" fmla="*/ 107 w 107"/>
                  <a:gd name="T3" fmla="*/ 0 h 76"/>
                  <a:gd name="T4" fmla="*/ 107 w 107"/>
                  <a:gd name="T5" fmla="*/ 76 h 76"/>
                  <a:gd name="T6" fmla="*/ 0 w 107"/>
                  <a:gd name="T7" fmla="*/ 76 h 76"/>
                  <a:gd name="T8" fmla="*/ 0 w 107"/>
                  <a:gd name="T9" fmla="*/ 0 h 76"/>
                  <a:gd name="T10" fmla="*/ 0 w 107"/>
                  <a:gd name="T11" fmla="*/ 0 h 76"/>
                  <a:gd name="T12" fmla="*/ 105 w 107"/>
                  <a:gd name="T13" fmla="*/ 0 h 76"/>
                  <a:gd name="T14" fmla="*/ 105 w 107"/>
                  <a:gd name="T15" fmla="*/ 74 h 76"/>
                  <a:gd name="T16" fmla="*/ 0 w 107"/>
                  <a:gd name="T17" fmla="*/ 74 h 76"/>
                  <a:gd name="T18" fmla="*/ 0 w 10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76">
                    <a:moveTo>
                      <a:pt x="0" y="0"/>
                    </a:moveTo>
                    <a:lnTo>
                      <a:pt x="107" y="0"/>
                    </a:lnTo>
                    <a:lnTo>
                      <a:pt x="107" y="76"/>
                    </a:lnTo>
                    <a:lnTo>
                      <a:pt x="0" y="76"/>
                    </a:lnTo>
                    <a:lnTo>
                      <a:pt x="0" y="0"/>
                    </a:lnTo>
                    <a:close/>
                    <a:moveTo>
                      <a:pt x="0" y="0"/>
                    </a:moveTo>
                    <a:lnTo>
                      <a:pt x="105" y="0"/>
                    </a:lnTo>
                    <a:lnTo>
                      <a:pt x="105" y="74"/>
                    </a:lnTo>
                    <a:lnTo>
                      <a:pt x="0" y="74"/>
                    </a:lnTo>
                    <a:lnTo>
                      <a:pt x="0"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4" name="Freeform 1510">
                <a:extLst>
                  <a:ext uri="{FF2B5EF4-FFF2-40B4-BE49-F238E27FC236}">
                    <a16:creationId xmlns:a16="http://schemas.microsoft.com/office/drawing/2014/main" id="{E8B2B6D0-2C24-ED45-BF67-FD0C92EFAAF4}"/>
                  </a:ext>
                </a:extLst>
              </p:cNvPr>
              <p:cNvSpPr>
                <a:spLocks noEditPoints="1"/>
              </p:cNvSpPr>
              <p:nvPr/>
            </p:nvSpPr>
            <p:spPr bwMode="auto">
              <a:xfrm>
                <a:off x="1725" y="3490"/>
                <a:ext cx="105" cy="74"/>
              </a:xfrm>
              <a:custGeom>
                <a:avLst/>
                <a:gdLst>
                  <a:gd name="T0" fmla="*/ 0 w 105"/>
                  <a:gd name="T1" fmla="*/ 0 h 74"/>
                  <a:gd name="T2" fmla="*/ 105 w 105"/>
                  <a:gd name="T3" fmla="*/ 0 h 74"/>
                  <a:gd name="T4" fmla="*/ 105 w 105"/>
                  <a:gd name="T5" fmla="*/ 74 h 74"/>
                  <a:gd name="T6" fmla="*/ 0 w 105"/>
                  <a:gd name="T7" fmla="*/ 74 h 74"/>
                  <a:gd name="T8" fmla="*/ 0 w 105"/>
                  <a:gd name="T9" fmla="*/ 0 h 74"/>
                  <a:gd name="T10" fmla="*/ 0 w 105"/>
                  <a:gd name="T11" fmla="*/ 0 h 74"/>
                  <a:gd name="T12" fmla="*/ 103 w 105"/>
                  <a:gd name="T13" fmla="*/ 0 h 74"/>
                  <a:gd name="T14" fmla="*/ 103 w 105"/>
                  <a:gd name="T15" fmla="*/ 73 h 74"/>
                  <a:gd name="T16" fmla="*/ 0 w 105"/>
                  <a:gd name="T17" fmla="*/ 73 h 74"/>
                  <a:gd name="T18" fmla="*/ 0 w 10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4">
                    <a:moveTo>
                      <a:pt x="0" y="0"/>
                    </a:moveTo>
                    <a:lnTo>
                      <a:pt x="105" y="0"/>
                    </a:lnTo>
                    <a:lnTo>
                      <a:pt x="105" y="74"/>
                    </a:lnTo>
                    <a:lnTo>
                      <a:pt x="0" y="74"/>
                    </a:lnTo>
                    <a:lnTo>
                      <a:pt x="0" y="0"/>
                    </a:lnTo>
                    <a:close/>
                    <a:moveTo>
                      <a:pt x="0" y="0"/>
                    </a:moveTo>
                    <a:lnTo>
                      <a:pt x="103" y="0"/>
                    </a:lnTo>
                    <a:lnTo>
                      <a:pt x="103" y="73"/>
                    </a:lnTo>
                    <a:lnTo>
                      <a:pt x="0" y="73"/>
                    </a:lnTo>
                    <a:lnTo>
                      <a:pt x="0" y="0"/>
                    </a:lnTo>
                    <a:close/>
                  </a:path>
                </a:pathLst>
              </a:custGeom>
              <a:solidFill>
                <a:srgbClr val="B2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5" name="Freeform 1511">
                <a:extLst>
                  <a:ext uri="{FF2B5EF4-FFF2-40B4-BE49-F238E27FC236}">
                    <a16:creationId xmlns:a16="http://schemas.microsoft.com/office/drawing/2014/main" id="{173A27E9-6EBC-5743-B053-E950ADCB85D9}"/>
                  </a:ext>
                </a:extLst>
              </p:cNvPr>
              <p:cNvSpPr>
                <a:spLocks noEditPoints="1"/>
              </p:cNvSpPr>
              <p:nvPr/>
            </p:nvSpPr>
            <p:spPr bwMode="auto">
              <a:xfrm>
                <a:off x="1725" y="3490"/>
                <a:ext cx="103" cy="73"/>
              </a:xfrm>
              <a:custGeom>
                <a:avLst/>
                <a:gdLst>
                  <a:gd name="T0" fmla="*/ 0 w 103"/>
                  <a:gd name="T1" fmla="*/ 0 h 73"/>
                  <a:gd name="T2" fmla="*/ 103 w 103"/>
                  <a:gd name="T3" fmla="*/ 0 h 73"/>
                  <a:gd name="T4" fmla="*/ 103 w 103"/>
                  <a:gd name="T5" fmla="*/ 73 h 73"/>
                  <a:gd name="T6" fmla="*/ 0 w 103"/>
                  <a:gd name="T7" fmla="*/ 73 h 73"/>
                  <a:gd name="T8" fmla="*/ 0 w 103"/>
                  <a:gd name="T9" fmla="*/ 0 h 73"/>
                  <a:gd name="T10" fmla="*/ 0 w 103"/>
                  <a:gd name="T11" fmla="*/ 0 h 73"/>
                  <a:gd name="T12" fmla="*/ 102 w 103"/>
                  <a:gd name="T13" fmla="*/ 0 h 73"/>
                  <a:gd name="T14" fmla="*/ 102 w 103"/>
                  <a:gd name="T15" fmla="*/ 71 h 73"/>
                  <a:gd name="T16" fmla="*/ 0 w 103"/>
                  <a:gd name="T17" fmla="*/ 71 h 73"/>
                  <a:gd name="T18" fmla="*/ 0 w 10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3">
                    <a:moveTo>
                      <a:pt x="0" y="0"/>
                    </a:moveTo>
                    <a:lnTo>
                      <a:pt x="103" y="0"/>
                    </a:lnTo>
                    <a:lnTo>
                      <a:pt x="103" y="73"/>
                    </a:lnTo>
                    <a:lnTo>
                      <a:pt x="0" y="73"/>
                    </a:lnTo>
                    <a:lnTo>
                      <a:pt x="0" y="0"/>
                    </a:lnTo>
                    <a:close/>
                    <a:moveTo>
                      <a:pt x="0" y="0"/>
                    </a:moveTo>
                    <a:lnTo>
                      <a:pt x="102" y="0"/>
                    </a:lnTo>
                    <a:lnTo>
                      <a:pt x="102" y="71"/>
                    </a:lnTo>
                    <a:lnTo>
                      <a:pt x="0" y="71"/>
                    </a:lnTo>
                    <a:lnTo>
                      <a:pt x="0" y="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6" name="Freeform 1512">
                <a:extLst>
                  <a:ext uri="{FF2B5EF4-FFF2-40B4-BE49-F238E27FC236}">
                    <a16:creationId xmlns:a16="http://schemas.microsoft.com/office/drawing/2014/main" id="{1522D09D-E995-8742-9ED2-142B7ED553DE}"/>
                  </a:ext>
                </a:extLst>
              </p:cNvPr>
              <p:cNvSpPr>
                <a:spLocks noEditPoints="1"/>
              </p:cNvSpPr>
              <p:nvPr/>
            </p:nvSpPr>
            <p:spPr bwMode="auto">
              <a:xfrm>
                <a:off x="1725" y="3490"/>
                <a:ext cx="102" cy="71"/>
              </a:xfrm>
              <a:custGeom>
                <a:avLst/>
                <a:gdLst>
                  <a:gd name="T0" fmla="*/ 0 w 102"/>
                  <a:gd name="T1" fmla="*/ 0 h 71"/>
                  <a:gd name="T2" fmla="*/ 102 w 102"/>
                  <a:gd name="T3" fmla="*/ 0 h 71"/>
                  <a:gd name="T4" fmla="*/ 102 w 102"/>
                  <a:gd name="T5" fmla="*/ 71 h 71"/>
                  <a:gd name="T6" fmla="*/ 0 w 102"/>
                  <a:gd name="T7" fmla="*/ 71 h 71"/>
                  <a:gd name="T8" fmla="*/ 0 w 102"/>
                  <a:gd name="T9" fmla="*/ 0 h 71"/>
                  <a:gd name="T10" fmla="*/ 0 w 102"/>
                  <a:gd name="T11" fmla="*/ 0 h 71"/>
                  <a:gd name="T12" fmla="*/ 100 w 102"/>
                  <a:gd name="T13" fmla="*/ 0 h 71"/>
                  <a:gd name="T14" fmla="*/ 100 w 102"/>
                  <a:gd name="T15" fmla="*/ 71 h 71"/>
                  <a:gd name="T16" fmla="*/ 0 w 102"/>
                  <a:gd name="T17" fmla="*/ 71 h 71"/>
                  <a:gd name="T18" fmla="*/ 0 w 102"/>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71">
                    <a:moveTo>
                      <a:pt x="0" y="0"/>
                    </a:moveTo>
                    <a:lnTo>
                      <a:pt x="102" y="0"/>
                    </a:lnTo>
                    <a:lnTo>
                      <a:pt x="102" y="71"/>
                    </a:lnTo>
                    <a:lnTo>
                      <a:pt x="0" y="71"/>
                    </a:lnTo>
                    <a:lnTo>
                      <a:pt x="0" y="0"/>
                    </a:lnTo>
                    <a:close/>
                    <a:moveTo>
                      <a:pt x="0" y="0"/>
                    </a:moveTo>
                    <a:lnTo>
                      <a:pt x="100" y="0"/>
                    </a:lnTo>
                    <a:lnTo>
                      <a:pt x="100" y="71"/>
                    </a:lnTo>
                    <a:lnTo>
                      <a:pt x="0" y="71"/>
                    </a:lnTo>
                    <a:lnTo>
                      <a:pt x="0" y="0"/>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7" name="Freeform 1513">
                <a:extLst>
                  <a:ext uri="{FF2B5EF4-FFF2-40B4-BE49-F238E27FC236}">
                    <a16:creationId xmlns:a16="http://schemas.microsoft.com/office/drawing/2014/main" id="{CBD257CD-484B-E741-87CD-BD6BBD69D546}"/>
                  </a:ext>
                </a:extLst>
              </p:cNvPr>
              <p:cNvSpPr>
                <a:spLocks noEditPoints="1"/>
              </p:cNvSpPr>
              <p:nvPr/>
            </p:nvSpPr>
            <p:spPr bwMode="auto">
              <a:xfrm>
                <a:off x="1725" y="3490"/>
                <a:ext cx="100" cy="71"/>
              </a:xfrm>
              <a:custGeom>
                <a:avLst/>
                <a:gdLst>
                  <a:gd name="T0" fmla="*/ 0 w 100"/>
                  <a:gd name="T1" fmla="*/ 0 h 71"/>
                  <a:gd name="T2" fmla="*/ 100 w 100"/>
                  <a:gd name="T3" fmla="*/ 0 h 71"/>
                  <a:gd name="T4" fmla="*/ 100 w 100"/>
                  <a:gd name="T5" fmla="*/ 71 h 71"/>
                  <a:gd name="T6" fmla="*/ 0 w 100"/>
                  <a:gd name="T7" fmla="*/ 71 h 71"/>
                  <a:gd name="T8" fmla="*/ 0 w 100"/>
                  <a:gd name="T9" fmla="*/ 0 h 71"/>
                  <a:gd name="T10" fmla="*/ 0 w 100"/>
                  <a:gd name="T11" fmla="*/ 0 h 71"/>
                  <a:gd name="T12" fmla="*/ 98 w 100"/>
                  <a:gd name="T13" fmla="*/ 0 h 71"/>
                  <a:gd name="T14" fmla="*/ 98 w 100"/>
                  <a:gd name="T15" fmla="*/ 70 h 71"/>
                  <a:gd name="T16" fmla="*/ 0 w 100"/>
                  <a:gd name="T17" fmla="*/ 70 h 71"/>
                  <a:gd name="T18" fmla="*/ 0 w 100"/>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1">
                    <a:moveTo>
                      <a:pt x="0" y="0"/>
                    </a:moveTo>
                    <a:lnTo>
                      <a:pt x="100" y="0"/>
                    </a:lnTo>
                    <a:lnTo>
                      <a:pt x="100" y="71"/>
                    </a:lnTo>
                    <a:lnTo>
                      <a:pt x="0" y="71"/>
                    </a:lnTo>
                    <a:lnTo>
                      <a:pt x="0" y="0"/>
                    </a:lnTo>
                    <a:close/>
                    <a:moveTo>
                      <a:pt x="0" y="0"/>
                    </a:moveTo>
                    <a:lnTo>
                      <a:pt x="98" y="0"/>
                    </a:lnTo>
                    <a:lnTo>
                      <a:pt x="98" y="70"/>
                    </a:lnTo>
                    <a:lnTo>
                      <a:pt x="0" y="70"/>
                    </a:lnTo>
                    <a:lnTo>
                      <a:pt x="0" y="0"/>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8" name="Freeform 1514">
                <a:extLst>
                  <a:ext uri="{FF2B5EF4-FFF2-40B4-BE49-F238E27FC236}">
                    <a16:creationId xmlns:a16="http://schemas.microsoft.com/office/drawing/2014/main" id="{593AD729-CC83-254C-898E-82EF004C6B56}"/>
                  </a:ext>
                </a:extLst>
              </p:cNvPr>
              <p:cNvSpPr>
                <a:spLocks noEditPoints="1"/>
              </p:cNvSpPr>
              <p:nvPr/>
            </p:nvSpPr>
            <p:spPr bwMode="auto">
              <a:xfrm>
                <a:off x="1725" y="3490"/>
                <a:ext cx="98" cy="70"/>
              </a:xfrm>
              <a:custGeom>
                <a:avLst/>
                <a:gdLst>
                  <a:gd name="T0" fmla="*/ 0 w 98"/>
                  <a:gd name="T1" fmla="*/ 0 h 70"/>
                  <a:gd name="T2" fmla="*/ 98 w 98"/>
                  <a:gd name="T3" fmla="*/ 0 h 70"/>
                  <a:gd name="T4" fmla="*/ 98 w 98"/>
                  <a:gd name="T5" fmla="*/ 70 h 70"/>
                  <a:gd name="T6" fmla="*/ 0 w 98"/>
                  <a:gd name="T7" fmla="*/ 70 h 70"/>
                  <a:gd name="T8" fmla="*/ 0 w 98"/>
                  <a:gd name="T9" fmla="*/ 0 h 70"/>
                  <a:gd name="T10" fmla="*/ 0 w 98"/>
                  <a:gd name="T11" fmla="*/ 0 h 70"/>
                  <a:gd name="T12" fmla="*/ 96 w 98"/>
                  <a:gd name="T13" fmla="*/ 0 h 70"/>
                  <a:gd name="T14" fmla="*/ 96 w 98"/>
                  <a:gd name="T15" fmla="*/ 68 h 70"/>
                  <a:gd name="T16" fmla="*/ 0 w 98"/>
                  <a:gd name="T17" fmla="*/ 68 h 70"/>
                  <a:gd name="T18" fmla="*/ 0 w 98"/>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70">
                    <a:moveTo>
                      <a:pt x="0" y="0"/>
                    </a:moveTo>
                    <a:lnTo>
                      <a:pt x="98" y="0"/>
                    </a:lnTo>
                    <a:lnTo>
                      <a:pt x="98" y="70"/>
                    </a:lnTo>
                    <a:lnTo>
                      <a:pt x="0" y="70"/>
                    </a:lnTo>
                    <a:lnTo>
                      <a:pt x="0" y="0"/>
                    </a:lnTo>
                    <a:close/>
                    <a:moveTo>
                      <a:pt x="0" y="0"/>
                    </a:moveTo>
                    <a:lnTo>
                      <a:pt x="96" y="0"/>
                    </a:lnTo>
                    <a:lnTo>
                      <a:pt x="96" y="68"/>
                    </a:lnTo>
                    <a:lnTo>
                      <a:pt x="0" y="68"/>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9" name="Freeform 1515">
                <a:extLst>
                  <a:ext uri="{FF2B5EF4-FFF2-40B4-BE49-F238E27FC236}">
                    <a16:creationId xmlns:a16="http://schemas.microsoft.com/office/drawing/2014/main" id="{DCD83B1A-4795-294E-8331-7ECC5B21EF12}"/>
                  </a:ext>
                </a:extLst>
              </p:cNvPr>
              <p:cNvSpPr>
                <a:spLocks noEditPoints="1"/>
              </p:cNvSpPr>
              <p:nvPr/>
            </p:nvSpPr>
            <p:spPr bwMode="auto">
              <a:xfrm>
                <a:off x="1725" y="3490"/>
                <a:ext cx="96" cy="68"/>
              </a:xfrm>
              <a:custGeom>
                <a:avLst/>
                <a:gdLst>
                  <a:gd name="T0" fmla="*/ 0 w 96"/>
                  <a:gd name="T1" fmla="*/ 0 h 68"/>
                  <a:gd name="T2" fmla="*/ 96 w 96"/>
                  <a:gd name="T3" fmla="*/ 0 h 68"/>
                  <a:gd name="T4" fmla="*/ 96 w 96"/>
                  <a:gd name="T5" fmla="*/ 68 h 68"/>
                  <a:gd name="T6" fmla="*/ 0 w 96"/>
                  <a:gd name="T7" fmla="*/ 68 h 68"/>
                  <a:gd name="T8" fmla="*/ 0 w 96"/>
                  <a:gd name="T9" fmla="*/ 0 h 68"/>
                  <a:gd name="T10" fmla="*/ 0 w 96"/>
                  <a:gd name="T11" fmla="*/ 0 h 68"/>
                  <a:gd name="T12" fmla="*/ 94 w 96"/>
                  <a:gd name="T13" fmla="*/ 0 h 68"/>
                  <a:gd name="T14" fmla="*/ 94 w 96"/>
                  <a:gd name="T15" fmla="*/ 67 h 68"/>
                  <a:gd name="T16" fmla="*/ 0 w 96"/>
                  <a:gd name="T17" fmla="*/ 67 h 68"/>
                  <a:gd name="T18" fmla="*/ 0 w 96"/>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8">
                    <a:moveTo>
                      <a:pt x="0" y="0"/>
                    </a:moveTo>
                    <a:lnTo>
                      <a:pt x="96" y="0"/>
                    </a:lnTo>
                    <a:lnTo>
                      <a:pt x="96" y="68"/>
                    </a:lnTo>
                    <a:lnTo>
                      <a:pt x="0" y="68"/>
                    </a:lnTo>
                    <a:lnTo>
                      <a:pt x="0" y="0"/>
                    </a:lnTo>
                    <a:close/>
                    <a:moveTo>
                      <a:pt x="0" y="0"/>
                    </a:moveTo>
                    <a:lnTo>
                      <a:pt x="94" y="0"/>
                    </a:lnTo>
                    <a:lnTo>
                      <a:pt x="94" y="67"/>
                    </a:lnTo>
                    <a:lnTo>
                      <a:pt x="0" y="67"/>
                    </a:lnTo>
                    <a:lnTo>
                      <a:pt x="0" y="0"/>
                    </a:lnTo>
                    <a:close/>
                  </a:path>
                </a:pathLst>
              </a:custGeom>
              <a:solidFill>
                <a:srgbClr val="BD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0" name="Freeform 1516">
                <a:extLst>
                  <a:ext uri="{FF2B5EF4-FFF2-40B4-BE49-F238E27FC236}">
                    <a16:creationId xmlns:a16="http://schemas.microsoft.com/office/drawing/2014/main" id="{47F302A0-F7EA-364F-9AA3-AE1933E3D444}"/>
                  </a:ext>
                </a:extLst>
              </p:cNvPr>
              <p:cNvSpPr>
                <a:spLocks noEditPoints="1"/>
              </p:cNvSpPr>
              <p:nvPr/>
            </p:nvSpPr>
            <p:spPr bwMode="auto">
              <a:xfrm>
                <a:off x="1725" y="3490"/>
                <a:ext cx="94" cy="67"/>
              </a:xfrm>
              <a:custGeom>
                <a:avLst/>
                <a:gdLst>
                  <a:gd name="T0" fmla="*/ 0 w 94"/>
                  <a:gd name="T1" fmla="*/ 0 h 67"/>
                  <a:gd name="T2" fmla="*/ 94 w 94"/>
                  <a:gd name="T3" fmla="*/ 0 h 67"/>
                  <a:gd name="T4" fmla="*/ 94 w 94"/>
                  <a:gd name="T5" fmla="*/ 67 h 67"/>
                  <a:gd name="T6" fmla="*/ 0 w 94"/>
                  <a:gd name="T7" fmla="*/ 67 h 67"/>
                  <a:gd name="T8" fmla="*/ 0 w 94"/>
                  <a:gd name="T9" fmla="*/ 0 h 67"/>
                  <a:gd name="T10" fmla="*/ 0 w 94"/>
                  <a:gd name="T11" fmla="*/ 0 h 67"/>
                  <a:gd name="T12" fmla="*/ 93 w 94"/>
                  <a:gd name="T13" fmla="*/ 0 h 67"/>
                  <a:gd name="T14" fmla="*/ 93 w 94"/>
                  <a:gd name="T15" fmla="*/ 65 h 67"/>
                  <a:gd name="T16" fmla="*/ 0 w 94"/>
                  <a:gd name="T17" fmla="*/ 65 h 67"/>
                  <a:gd name="T18" fmla="*/ 0 w 9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7">
                    <a:moveTo>
                      <a:pt x="0" y="0"/>
                    </a:moveTo>
                    <a:lnTo>
                      <a:pt x="94" y="0"/>
                    </a:lnTo>
                    <a:lnTo>
                      <a:pt x="94" y="67"/>
                    </a:lnTo>
                    <a:lnTo>
                      <a:pt x="0" y="67"/>
                    </a:lnTo>
                    <a:lnTo>
                      <a:pt x="0" y="0"/>
                    </a:lnTo>
                    <a:close/>
                    <a:moveTo>
                      <a:pt x="0" y="0"/>
                    </a:moveTo>
                    <a:lnTo>
                      <a:pt x="93" y="0"/>
                    </a:lnTo>
                    <a:lnTo>
                      <a:pt x="93" y="65"/>
                    </a:lnTo>
                    <a:lnTo>
                      <a:pt x="0" y="65"/>
                    </a:lnTo>
                    <a:lnTo>
                      <a:pt x="0"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1" name="Freeform 1517">
                <a:extLst>
                  <a:ext uri="{FF2B5EF4-FFF2-40B4-BE49-F238E27FC236}">
                    <a16:creationId xmlns:a16="http://schemas.microsoft.com/office/drawing/2014/main" id="{06A28BCE-109D-EA49-8B8E-1933B583DD7C}"/>
                  </a:ext>
                </a:extLst>
              </p:cNvPr>
              <p:cNvSpPr>
                <a:spLocks noEditPoints="1"/>
              </p:cNvSpPr>
              <p:nvPr/>
            </p:nvSpPr>
            <p:spPr bwMode="auto">
              <a:xfrm>
                <a:off x="1725" y="3490"/>
                <a:ext cx="93" cy="65"/>
              </a:xfrm>
              <a:custGeom>
                <a:avLst/>
                <a:gdLst>
                  <a:gd name="T0" fmla="*/ 0 w 93"/>
                  <a:gd name="T1" fmla="*/ 0 h 65"/>
                  <a:gd name="T2" fmla="*/ 93 w 93"/>
                  <a:gd name="T3" fmla="*/ 0 h 65"/>
                  <a:gd name="T4" fmla="*/ 93 w 93"/>
                  <a:gd name="T5" fmla="*/ 65 h 65"/>
                  <a:gd name="T6" fmla="*/ 0 w 93"/>
                  <a:gd name="T7" fmla="*/ 65 h 65"/>
                  <a:gd name="T8" fmla="*/ 0 w 93"/>
                  <a:gd name="T9" fmla="*/ 0 h 65"/>
                  <a:gd name="T10" fmla="*/ 0 w 93"/>
                  <a:gd name="T11" fmla="*/ 0 h 65"/>
                  <a:gd name="T12" fmla="*/ 91 w 93"/>
                  <a:gd name="T13" fmla="*/ 0 h 65"/>
                  <a:gd name="T14" fmla="*/ 91 w 93"/>
                  <a:gd name="T15" fmla="*/ 64 h 65"/>
                  <a:gd name="T16" fmla="*/ 0 w 93"/>
                  <a:gd name="T17" fmla="*/ 64 h 65"/>
                  <a:gd name="T18" fmla="*/ 0 w 93"/>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65">
                    <a:moveTo>
                      <a:pt x="0" y="0"/>
                    </a:moveTo>
                    <a:lnTo>
                      <a:pt x="93" y="0"/>
                    </a:lnTo>
                    <a:lnTo>
                      <a:pt x="93" y="65"/>
                    </a:lnTo>
                    <a:lnTo>
                      <a:pt x="0" y="65"/>
                    </a:lnTo>
                    <a:lnTo>
                      <a:pt x="0" y="0"/>
                    </a:lnTo>
                    <a:close/>
                    <a:moveTo>
                      <a:pt x="0" y="0"/>
                    </a:moveTo>
                    <a:lnTo>
                      <a:pt x="91" y="0"/>
                    </a:lnTo>
                    <a:lnTo>
                      <a:pt x="91" y="64"/>
                    </a:lnTo>
                    <a:lnTo>
                      <a:pt x="0" y="64"/>
                    </a:lnTo>
                    <a:lnTo>
                      <a:pt x="0" y="0"/>
                    </a:lnTo>
                    <a:close/>
                  </a:path>
                </a:pathLst>
              </a:custGeom>
              <a:solidFill>
                <a:srgbClr val="C1C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2" name="Freeform 1518">
                <a:extLst>
                  <a:ext uri="{FF2B5EF4-FFF2-40B4-BE49-F238E27FC236}">
                    <a16:creationId xmlns:a16="http://schemas.microsoft.com/office/drawing/2014/main" id="{198DAE8E-A9CD-3947-8BFB-60B8B85D37B3}"/>
                  </a:ext>
                </a:extLst>
              </p:cNvPr>
              <p:cNvSpPr>
                <a:spLocks noEditPoints="1"/>
              </p:cNvSpPr>
              <p:nvPr/>
            </p:nvSpPr>
            <p:spPr bwMode="auto">
              <a:xfrm>
                <a:off x="1725" y="3490"/>
                <a:ext cx="91" cy="64"/>
              </a:xfrm>
              <a:custGeom>
                <a:avLst/>
                <a:gdLst>
                  <a:gd name="T0" fmla="*/ 0 w 91"/>
                  <a:gd name="T1" fmla="*/ 0 h 64"/>
                  <a:gd name="T2" fmla="*/ 91 w 91"/>
                  <a:gd name="T3" fmla="*/ 0 h 64"/>
                  <a:gd name="T4" fmla="*/ 91 w 91"/>
                  <a:gd name="T5" fmla="*/ 64 h 64"/>
                  <a:gd name="T6" fmla="*/ 0 w 91"/>
                  <a:gd name="T7" fmla="*/ 64 h 64"/>
                  <a:gd name="T8" fmla="*/ 0 w 91"/>
                  <a:gd name="T9" fmla="*/ 0 h 64"/>
                  <a:gd name="T10" fmla="*/ 0 w 91"/>
                  <a:gd name="T11" fmla="*/ 0 h 64"/>
                  <a:gd name="T12" fmla="*/ 89 w 91"/>
                  <a:gd name="T13" fmla="*/ 0 h 64"/>
                  <a:gd name="T14" fmla="*/ 89 w 91"/>
                  <a:gd name="T15" fmla="*/ 63 h 64"/>
                  <a:gd name="T16" fmla="*/ 0 w 91"/>
                  <a:gd name="T17" fmla="*/ 63 h 64"/>
                  <a:gd name="T18" fmla="*/ 0 w 91"/>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4">
                    <a:moveTo>
                      <a:pt x="0" y="0"/>
                    </a:moveTo>
                    <a:lnTo>
                      <a:pt x="91" y="0"/>
                    </a:lnTo>
                    <a:lnTo>
                      <a:pt x="91" y="64"/>
                    </a:lnTo>
                    <a:lnTo>
                      <a:pt x="0" y="64"/>
                    </a:lnTo>
                    <a:lnTo>
                      <a:pt x="0" y="0"/>
                    </a:lnTo>
                    <a:close/>
                    <a:moveTo>
                      <a:pt x="0" y="0"/>
                    </a:moveTo>
                    <a:lnTo>
                      <a:pt x="89" y="0"/>
                    </a:lnTo>
                    <a:lnTo>
                      <a:pt x="89" y="63"/>
                    </a:lnTo>
                    <a:lnTo>
                      <a:pt x="0" y="63"/>
                    </a:lnTo>
                    <a:lnTo>
                      <a:pt x="0" y="0"/>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3" name="Freeform 1519">
                <a:extLst>
                  <a:ext uri="{FF2B5EF4-FFF2-40B4-BE49-F238E27FC236}">
                    <a16:creationId xmlns:a16="http://schemas.microsoft.com/office/drawing/2014/main" id="{F11B8934-3F28-9C49-B167-36933F0A3706}"/>
                  </a:ext>
                </a:extLst>
              </p:cNvPr>
              <p:cNvSpPr>
                <a:spLocks noEditPoints="1"/>
              </p:cNvSpPr>
              <p:nvPr/>
            </p:nvSpPr>
            <p:spPr bwMode="auto">
              <a:xfrm>
                <a:off x="1725" y="3490"/>
                <a:ext cx="89" cy="63"/>
              </a:xfrm>
              <a:custGeom>
                <a:avLst/>
                <a:gdLst>
                  <a:gd name="T0" fmla="*/ 0 w 89"/>
                  <a:gd name="T1" fmla="*/ 0 h 63"/>
                  <a:gd name="T2" fmla="*/ 89 w 89"/>
                  <a:gd name="T3" fmla="*/ 0 h 63"/>
                  <a:gd name="T4" fmla="*/ 89 w 89"/>
                  <a:gd name="T5" fmla="*/ 63 h 63"/>
                  <a:gd name="T6" fmla="*/ 0 w 89"/>
                  <a:gd name="T7" fmla="*/ 63 h 63"/>
                  <a:gd name="T8" fmla="*/ 0 w 89"/>
                  <a:gd name="T9" fmla="*/ 0 h 63"/>
                  <a:gd name="T10" fmla="*/ 0 w 89"/>
                  <a:gd name="T11" fmla="*/ 0 h 63"/>
                  <a:gd name="T12" fmla="*/ 87 w 89"/>
                  <a:gd name="T13" fmla="*/ 0 h 63"/>
                  <a:gd name="T14" fmla="*/ 87 w 89"/>
                  <a:gd name="T15" fmla="*/ 62 h 63"/>
                  <a:gd name="T16" fmla="*/ 0 w 89"/>
                  <a:gd name="T17" fmla="*/ 62 h 63"/>
                  <a:gd name="T18" fmla="*/ 0 w 89"/>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3">
                    <a:moveTo>
                      <a:pt x="0" y="0"/>
                    </a:moveTo>
                    <a:lnTo>
                      <a:pt x="89" y="0"/>
                    </a:lnTo>
                    <a:lnTo>
                      <a:pt x="89" y="63"/>
                    </a:lnTo>
                    <a:lnTo>
                      <a:pt x="0" y="63"/>
                    </a:lnTo>
                    <a:lnTo>
                      <a:pt x="0" y="0"/>
                    </a:lnTo>
                    <a:close/>
                    <a:moveTo>
                      <a:pt x="0" y="0"/>
                    </a:moveTo>
                    <a:lnTo>
                      <a:pt x="87" y="0"/>
                    </a:lnTo>
                    <a:lnTo>
                      <a:pt x="87" y="62"/>
                    </a:lnTo>
                    <a:lnTo>
                      <a:pt x="0" y="62"/>
                    </a:lnTo>
                    <a:lnTo>
                      <a:pt x="0" y="0"/>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4" name="Freeform 1520">
                <a:extLst>
                  <a:ext uri="{FF2B5EF4-FFF2-40B4-BE49-F238E27FC236}">
                    <a16:creationId xmlns:a16="http://schemas.microsoft.com/office/drawing/2014/main" id="{4970F978-1AAF-4943-889C-4CEAE065C70F}"/>
                  </a:ext>
                </a:extLst>
              </p:cNvPr>
              <p:cNvSpPr>
                <a:spLocks noEditPoints="1"/>
              </p:cNvSpPr>
              <p:nvPr/>
            </p:nvSpPr>
            <p:spPr bwMode="auto">
              <a:xfrm>
                <a:off x="1725" y="3490"/>
                <a:ext cx="87" cy="62"/>
              </a:xfrm>
              <a:custGeom>
                <a:avLst/>
                <a:gdLst>
                  <a:gd name="T0" fmla="*/ 0 w 87"/>
                  <a:gd name="T1" fmla="*/ 0 h 62"/>
                  <a:gd name="T2" fmla="*/ 87 w 87"/>
                  <a:gd name="T3" fmla="*/ 0 h 62"/>
                  <a:gd name="T4" fmla="*/ 87 w 87"/>
                  <a:gd name="T5" fmla="*/ 62 h 62"/>
                  <a:gd name="T6" fmla="*/ 0 w 87"/>
                  <a:gd name="T7" fmla="*/ 62 h 62"/>
                  <a:gd name="T8" fmla="*/ 0 w 87"/>
                  <a:gd name="T9" fmla="*/ 0 h 62"/>
                  <a:gd name="T10" fmla="*/ 0 w 87"/>
                  <a:gd name="T11" fmla="*/ 0 h 62"/>
                  <a:gd name="T12" fmla="*/ 86 w 87"/>
                  <a:gd name="T13" fmla="*/ 0 h 62"/>
                  <a:gd name="T14" fmla="*/ 86 w 87"/>
                  <a:gd name="T15" fmla="*/ 61 h 62"/>
                  <a:gd name="T16" fmla="*/ 0 w 87"/>
                  <a:gd name="T17" fmla="*/ 61 h 62"/>
                  <a:gd name="T18" fmla="*/ 0 w 8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2">
                    <a:moveTo>
                      <a:pt x="0" y="0"/>
                    </a:moveTo>
                    <a:lnTo>
                      <a:pt x="87" y="0"/>
                    </a:lnTo>
                    <a:lnTo>
                      <a:pt x="87" y="62"/>
                    </a:lnTo>
                    <a:lnTo>
                      <a:pt x="0" y="62"/>
                    </a:lnTo>
                    <a:lnTo>
                      <a:pt x="0" y="0"/>
                    </a:lnTo>
                    <a:close/>
                    <a:moveTo>
                      <a:pt x="0" y="0"/>
                    </a:moveTo>
                    <a:lnTo>
                      <a:pt x="86" y="0"/>
                    </a:lnTo>
                    <a:lnTo>
                      <a:pt x="86" y="61"/>
                    </a:lnTo>
                    <a:lnTo>
                      <a:pt x="0" y="61"/>
                    </a:lnTo>
                    <a:lnTo>
                      <a:pt x="0" y="0"/>
                    </a:lnTo>
                    <a:close/>
                  </a:path>
                </a:pathLst>
              </a:custGeom>
              <a:solidFill>
                <a:srgbClr val="C9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5" name="Freeform 1521">
                <a:extLst>
                  <a:ext uri="{FF2B5EF4-FFF2-40B4-BE49-F238E27FC236}">
                    <a16:creationId xmlns:a16="http://schemas.microsoft.com/office/drawing/2014/main" id="{B2EABCDA-A6E1-3A4E-AD85-966B9B7EC7A0}"/>
                  </a:ext>
                </a:extLst>
              </p:cNvPr>
              <p:cNvSpPr>
                <a:spLocks noEditPoints="1"/>
              </p:cNvSpPr>
              <p:nvPr/>
            </p:nvSpPr>
            <p:spPr bwMode="auto">
              <a:xfrm>
                <a:off x="1725" y="3490"/>
                <a:ext cx="86" cy="61"/>
              </a:xfrm>
              <a:custGeom>
                <a:avLst/>
                <a:gdLst>
                  <a:gd name="T0" fmla="*/ 0 w 86"/>
                  <a:gd name="T1" fmla="*/ 0 h 61"/>
                  <a:gd name="T2" fmla="*/ 86 w 86"/>
                  <a:gd name="T3" fmla="*/ 0 h 61"/>
                  <a:gd name="T4" fmla="*/ 86 w 86"/>
                  <a:gd name="T5" fmla="*/ 61 h 61"/>
                  <a:gd name="T6" fmla="*/ 0 w 86"/>
                  <a:gd name="T7" fmla="*/ 61 h 61"/>
                  <a:gd name="T8" fmla="*/ 0 w 86"/>
                  <a:gd name="T9" fmla="*/ 0 h 61"/>
                  <a:gd name="T10" fmla="*/ 0 w 86"/>
                  <a:gd name="T11" fmla="*/ 0 h 61"/>
                  <a:gd name="T12" fmla="*/ 84 w 86"/>
                  <a:gd name="T13" fmla="*/ 0 h 61"/>
                  <a:gd name="T14" fmla="*/ 84 w 86"/>
                  <a:gd name="T15" fmla="*/ 59 h 61"/>
                  <a:gd name="T16" fmla="*/ 0 w 86"/>
                  <a:gd name="T17" fmla="*/ 59 h 61"/>
                  <a:gd name="T18" fmla="*/ 0 w 86"/>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1">
                    <a:moveTo>
                      <a:pt x="0" y="0"/>
                    </a:moveTo>
                    <a:lnTo>
                      <a:pt x="86" y="0"/>
                    </a:lnTo>
                    <a:lnTo>
                      <a:pt x="86" y="61"/>
                    </a:lnTo>
                    <a:lnTo>
                      <a:pt x="0" y="61"/>
                    </a:lnTo>
                    <a:lnTo>
                      <a:pt x="0" y="0"/>
                    </a:lnTo>
                    <a:close/>
                    <a:moveTo>
                      <a:pt x="0" y="0"/>
                    </a:moveTo>
                    <a:lnTo>
                      <a:pt x="84" y="0"/>
                    </a:lnTo>
                    <a:lnTo>
                      <a:pt x="84" y="59"/>
                    </a:lnTo>
                    <a:lnTo>
                      <a:pt x="0" y="59"/>
                    </a:lnTo>
                    <a:lnTo>
                      <a:pt x="0" y="0"/>
                    </a:lnTo>
                    <a:close/>
                  </a:path>
                </a:pathLst>
              </a:custGeom>
              <a:solidFill>
                <a:srgbClr val="CBC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6" name="Freeform 1522">
                <a:extLst>
                  <a:ext uri="{FF2B5EF4-FFF2-40B4-BE49-F238E27FC236}">
                    <a16:creationId xmlns:a16="http://schemas.microsoft.com/office/drawing/2014/main" id="{BE7EF811-553E-014D-B445-0E8C2143FA2B}"/>
                  </a:ext>
                </a:extLst>
              </p:cNvPr>
              <p:cNvSpPr>
                <a:spLocks noEditPoints="1"/>
              </p:cNvSpPr>
              <p:nvPr/>
            </p:nvSpPr>
            <p:spPr bwMode="auto">
              <a:xfrm>
                <a:off x="1725" y="3490"/>
                <a:ext cx="84" cy="59"/>
              </a:xfrm>
              <a:custGeom>
                <a:avLst/>
                <a:gdLst>
                  <a:gd name="T0" fmla="*/ 0 w 84"/>
                  <a:gd name="T1" fmla="*/ 0 h 59"/>
                  <a:gd name="T2" fmla="*/ 84 w 84"/>
                  <a:gd name="T3" fmla="*/ 0 h 59"/>
                  <a:gd name="T4" fmla="*/ 84 w 84"/>
                  <a:gd name="T5" fmla="*/ 59 h 59"/>
                  <a:gd name="T6" fmla="*/ 0 w 84"/>
                  <a:gd name="T7" fmla="*/ 59 h 59"/>
                  <a:gd name="T8" fmla="*/ 0 w 84"/>
                  <a:gd name="T9" fmla="*/ 0 h 59"/>
                  <a:gd name="T10" fmla="*/ 0 w 84"/>
                  <a:gd name="T11" fmla="*/ 0 h 59"/>
                  <a:gd name="T12" fmla="*/ 82 w 84"/>
                  <a:gd name="T13" fmla="*/ 0 h 59"/>
                  <a:gd name="T14" fmla="*/ 82 w 84"/>
                  <a:gd name="T15" fmla="*/ 58 h 59"/>
                  <a:gd name="T16" fmla="*/ 0 w 84"/>
                  <a:gd name="T17" fmla="*/ 58 h 59"/>
                  <a:gd name="T18" fmla="*/ 0 w 8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9">
                    <a:moveTo>
                      <a:pt x="0" y="0"/>
                    </a:moveTo>
                    <a:lnTo>
                      <a:pt x="84" y="0"/>
                    </a:lnTo>
                    <a:lnTo>
                      <a:pt x="84" y="59"/>
                    </a:lnTo>
                    <a:lnTo>
                      <a:pt x="0" y="59"/>
                    </a:lnTo>
                    <a:lnTo>
                      <a:pt x="0" y="0"/>
                    </a:lnTo>
                    <a:close/>
                    <a:moveTo>
                      <a:pt x="0" y="0"/>
                    </a:moveTo>
                    <a:lnTo>
                      <a:pt x="82" y="0"/>
                    </a:lnTo>
                    <a:lnTo>
                      <a:pt x="82" y="58"/>
                    </a:lnTo>
                    <a:lnTo>
                      <a:pt x="0" y="58"/>
                    </a:lnTo>
                    <a:lnTo>
                      <a:pt x="0" y="0"/>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7" name="Freeform 1523">
                <a:extLst>
                  <a:ext uri="{FF2B5EF4-FFF2-40B4-BE49-F238E27FC236}">
                    <a16:creationId xmlns:a16="http://schemas.microsoft.com/office/drawing/2014/main" id="{62195843-4333-7C43-9B34-EBC192F67D18}"/>
                  </a:ext>
                </a:extLst>
              </p:cNvPr>
              <p:cNvSpPr>
                <a:spLocks noEditPoints="1"/>
              </p:cNvSpPr>
              <p:nvPr/>
            </p:nvSpPr>
            <p:spPr bwMode="auto">
              <a:xfrm>
                <a:off x="1725" y="3490"/>
                <a:ext cx="82" cy="58"/>
              </a:xfrm>
              <a:custGeom>
                <a:avLst/>
                <a:gdLst>
                  <a:gd name="T0" fmla="*/ 0 w 82"/>
                  <a:gd name="T1" fmla="*/ 0 h 58"/>
                  <a:gd name="T2" fmla="*/ 82 w 82"/>
                  <a:gd name="T3" fmla="*/ 0 h 58"/>
                  <a:gd name="T4" fmla="*/ 82 w 82"/>
                  <a:gd name="T5" fmla="*/ 58 h 58"/>
                  <a:gd name="T6" fmla="*/ 0 w 82"/>
                  <a:gd name="T7" fmla="*/ 58 h 58"/>
                  <a:gd name="T8" fmla="*/ 0 w 82"/>
                  <a:gd name="T9" fmla="*/ 0 h 58"/>
                  <a:gd name="T10" fmla="*/ 0 w 82"/>
                  <a:gd name="T11" fmla="*/ 0 h 58"/>
                  <a:gd name="T12" fmla="*/ 80 w 82"/>
                  <a:gd name="T13" fmla="*/ 0 h 58"/>
                  <a:gd name="T14" fmla="*/ 80 w 82"/>
                  <a:gd name="T15" fmla="*/ 57 h 58"/>
                  <a:gd name="T16" fmla="*/ 0 w 82"/>
                  <a:gd name="T17" fmla="*/ 57 h 58"/>
                  <a:gd name="T18" fmla="*/ 0 w 82"/>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8">
                    <a:moveTo>
                      <a:pt x="0" y="0"/>
                    </a:moveTo>
                    <a:lnTo>
                      <a:pt x="82" y="0"/>
                    </a:lnTo>
                    <a:lnTo>
                      <a:pt x="82" y="58"/>
                    </a:lnTo>
                    <a:lnTo>
                      <a:pt x="0" y="58"/>
                    </a:lnTo>
                    <a:lnTo>
                      <a:pt x="0" y="0"/>
                    </a:lnTo>
                    <a:close/>
                    <a:moveTo>
                      <a:pt x="0" y="0"/>
                    </a:moveTo>
                    <a:lnTo>
                      <a:pt x="80" y="0"/>
                    </a:lnTo>
                    <a:lnTo>
                      <a:pt x="80" y="57"/>
                    </a:lnTo>
                    <a:lnTo>
                      <a:pt x="0" y="57"/>
                    </a:lnTo>
                    <a:lnTo>
                      <a:pt x="0" y="0"/>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8" name="Freeform 1524">
                <a:extLst>
                  <a:ext uri="{FF2B5EF4-FFF2-40B4-BE49-F238E27FC236}">
                    <a16:creationId xmlns:a16="http://schemas.microsoft.com/office/drawing/2014/main" id="{186A3A59-BF72-9A46-8417-775D9A4A2AC7}"/>
                  </a:ext>
                </a:extLst>
              </p:cNvPr>
              <p:cNvSpPr>
                <a:spLocks noEditPoints="1"/>
              </p:cNvSpPr>
              <p:nvPr/>
            </p:nvSpPr>
            <p:spPr bwMode="auto">
              <a:xfrm>
                <a:off x="1725" y="3490"/>
                <a:ext cx="80" cy="57"/>
              </a:xfrm>
              <a:custGeom>
                <a:avLst/>
                <a:gdLst>
                  <a:gd name="T0" fmla="*/ 0 w 80"/>
                  <a:gd name="T1" fmla="*/ 0 h 57"/>
                  <a:gd name="T2" fmla="*/ 80 w 80"/>
                  <a:gd name="T3" fmla="*/ 0 h 57"/>
                  <a:gd name="T4" fmla="*/ 80 w 80"/>
                  <a:gd name="T5" fmla="*/ 57 h 57"/>
                  <a:gd name="T6" fmla="*/ 0 w 80"/>
                  <a:gd name="T7" fmla="*/ 57 h 57"/>
                  <a:gd name="T8" fmla="*/ 0 w 80"/>
                  <a:gd name="T9" fmla="*/ 0 h 57"/>
                  <a:gd name="T10" fmla="*/ 0 w 80"/>
                  <a:gd name="T11" fmla="*/ 0 h 57"/>
                  <a:gd name="T12" fmla="*/ 79 w 80"/>
                  <a:gd name="T13" fmla="*/ 0 h 57"/>
                  <a:gd name="T14" fmla="*/ 79 w 80"/>
                  <a:gd name="T15" fmla="*/ 56 h 57"/>
                  <a:gd name="T16" fmla="*/ 0 w 80"/>
                  <a:gd name="T17" fmla="*/ 56 h 57"/>
                  <a:gd name="T18" fmla="*/ 0 w 80"/>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7">
                    <a:moveTo>
                      <a:pt x="0" y="0"/>
                    </a:moveTo>
                    <a:lnTo>
                      <a:pt x="80" y="0"/>
                    </a:lnTo>
                    <a:lnTo>
                      <a:pt x="80" y="57"/>
                    </a:lnTo>
                    <a:lnTo>
                      <a:pt x="0" y="57"/>
                    </a:lnTo>
                    <a:lnTo>
                      <a:pt x="0" y="0"/>
                    </a:lnTo>
                    <a:close/>
                    <a:moveTo>
                      <a:pt x="0" y="0"/>
                    </a:moveTo>
                    <a:lnTo>
                      <a:pt x="79" y="0"/>
                    </a:lnTo>
                    <a:lnTo>
                      <a:pt x="79" y="56"/>
                    </a:lnTo>
                    <a:lnTo>
                      <a:pt x="0" y="56"/>
                    </a:lnTo>
                    <a:lnTo>
                      <a:pt x="0" y="0"/>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9" name="Freeform 1525">
                <a:extLst>
                  <a:ext uri="{FF2B5EF4-FFF2-40B4-BE49-F238E27FC236}">
                    <a16:creationId xmlns:a16="http://schemas.microsoft.com/office/drawing/2014/main" id="{B1C2447F-23DE-2D46-BC41-722783832AC8}"/>
                  </a:ext>
                </a:extLst>
              </p:cNvPr>
              <p:cNvSpPr>
                <a:spLocks noEditPoints="1"/>
              </p:cNvSpPr>
              <p:nvPr/>
            </p:nvSpPr>
            <p:spPr bwMode="auto">
              <a:xfrm>
                <a:off x="1725" y="3490"/>
                <a:ext cx="79" cy="56"/>
              </a:xfrm>
              <a:custGeom>
                <a:avLst/>
                <a:gdLst>
                  <a:gd name="T0" fmla="*/ 0 w 79"/>
                  <a:gd name="T1" fmla="*/ 0 h 56"/>
                  <a:gd name="T2" fmla="*/ 79 w 79"/>
                  <a:gd name="T3" fmla="*/ 0 h 56"/>
                  <a:gd name="T4" fmla="*/ 79 w 79"/>
                  <a:gd name="T5" fmla="*/ 56 h 56"/>
                  <a:gd name="T6" fmla="*/ 0 w 79"/>
                  <a:gd name="T7" fmla="*/ 56 h 56"/>
                  <a:gd name="T8" fmla="*/ 0 w 79"/>
                  <a:gd name="T9" fmla="*/ 0 h 56"/>
                  <a:gd name="T10" fmla="*/ 0 w 79"/>
                  <a:gd name="T11" fmla="*/ 0 h 56"/>
                  <a:gd name="T12" fmla="*/ 77 w 79"/>
                  <a:gd name="T13" fmla="*/ 0 h 56"/>
                  <a:gd name="T14" fmla="*/ 77 w 79"/>
                  <a:gd name="T15" fmla="*/ 55 h 56"/>
                  <a:gd name="T16" fmla="*/ 0 w 79"/>
                  <a:gd name="T17" fmla="*/ 55 h 56"/>
                  <a:gd name="T18" fmla="*/ 0 w 79"/>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6">
                    <a:moveTo>
                      <a:pt x="0" y="0"/>
                    </a:moveTo>
                    <a:lnTo>
                      <a:pt x="79" y="0"/>
                    </a:lnTo>
                    <a:lnTo>
                      <a:pt x="79" y="56"/>
                    </a:lnTo>
                    <a:lnTo>
                      <a:pt x="0" y="56"/>
                    </a:lnTo>
                    <a:lnTo>
                      <a:pt x="0" y="0"/>
                    </a:lnTo>
                    <a:close/>
                    <a:moveTo>
                      <a:pt x="0" y="0"/>
                    </a:moveTo>
                    <a:lnTo>
                      <a:pt x="77" y="0"/>
                    </a:lnTo>
                    <a:lnTo>
                      <a:pt x="77" y="55"/>
                    </a:lnTo>
                    <a:lnTo>
                      <a:pt x="0" y="55"/>
                    </a:lnTo>
                    <a:lnTo>
                      <a:pt x="0" y="0"/>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0" name="Freeform 1526">
                <a:extLst>
                  <a:ext uri="{FF2B5EF4-FFF2-40B4-BE49-F238E27FC236}">
                    <a16:creationId xmlns:a16="http://schemas.microsoft.com/office/drawing/2014/main" id="{1983A8C5-5A90-BE48-A922-C4A2AB766277}"/>
                  </a:ext>
                </a:extLst>
              </p:cNvPr>
              <p:cNvSpPr>
                <a:spLocks noEditPoints="1"/>
              </p:cNvSpPr>
              <p:nvPr/>
            </p:nvSpPr>
            <p:spPr bwMode="auto">
              <a:xfrm>
                <a:off x="1725" y="3490"/>
                <a:ext cx="77" cy="55"/>
              </a:xfrm>
              <a:custGeom>
                <a:avLst/>
                <a:gdLst>
                  <a:gd name="T0" fmla="*/ 0 w 77"/>
                  <a:gd name="T1" fmla="*/ 0 h 55"/>
                  <a:gd name="T2" fmla="*/ 77 w 77"/>
                  <a:gd name="T3" fmla="*/ 0 h 55"/>
                  <a:gd name="T4" fmla="*/ 77 w 77"/>
                  <a:gd name="T5" fmla="*/ 55 h 55"/>
                  <a:gd name="T6" fmla="*/ 0 w 77"/>
                  <a:gd name="T7" fmla="*/ 55 h 55"/>
                  <a:gd name="T8" fmla="*/ 0 w 77"/>
                  <a:gd name="T9" fmla="*/ 0 h 55"/>
                  <a:gd name="T10" fmla="*/ 0 w 77"/>
                  <a:gd name="T11" fmla="*/ 0 h 55"/>
                  <a:gd name="T12" fmla="*/ 75 w 77"/>
                  <a:gd name="T13" fmla="*/ 0 h 55"/>
                  <a:gd name="T14" fmla="*/ 75 w 77"/>
                  <a:gd name="T15" fmla="*/ 53 h 55"/>
                  <a:gd name="T16" fmla="*/ 0 w 77"/>
                  <a:gd name="T17" fmla="*/ 53 h 55"/>
                  <a:gd name="T18" fmla="*/ 0 w 77"/>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5">
                    <a:moveTo>
                      <a:pt x="0" y="0"/>
                    </a:moveTo>
                    <a:lnTo>
                      <a:pt x="77" y="0"/>
                    </a:lnTo>
                    <a:lnTo>
                      <a:pt x="77" y="55"/>
                    </a:lnTo>
                    <a:lnTo>
                      <a:pt x="0" y="55"/>
                    </a:lnTo>
                    <a:lnTo>
                      <a:pt x="0" y="0"/>
                    </a:lnTo>
                    <a:close/>
                    <a:moveTo>
                      <a:pt x="0" y="0"/>
                    </a:moveTo>
                    <a:lnTo>
                      <a:pt x="75" y="0"/>
                    </a:lnTo>
                    <a:lnTo>
                      <a:pt x="75" y="53"/>
                    </a:lnTo>
                    <a:lnTo>
                      <a:pt x="0" y="53"/>
                    </a:lnTo>
                    <a:lnTo>
                      <a:pt x="0" y="0"/>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1" name="Freeform 1527">
                <a:extLst>
                  <a:ext uri="{FF2B5EF4-FFF2-40B4-BE49-F238E27FC236}">
                    <a16:creationId xmlns:a16="http://schemas.microsoft.com/office/drawing/2014/main" id="{0C475847-6FB6-0A48-98FD-2DF319AFB352}"/>
                  </a:ext>
                </a:extLst>
              </p:cNvPr>
              <p:cNvSpPr>
                <a:spLocks noEditPoints="1"/>
              </p:cNvSpPr>
              <p:nvPr/>
            </p:nvSpPr>
            <p:spPr bwMode="auto">
              <a:xfrm>
                <a:off x="1725" y="3490"/>
                <a:ext cx="75" cy="53"/>
              </a:xfrm>
              <a:custGeom>
                <a:avLst/>
                <a:gdLst>
                  <a:gd name="T0" fmla="*/ 0 w 75"/>
                  <a:gd name="T1" fmla="*/ 0 h 53"/>
                  <a:gd name="T2" fmla="*/ 75 w 75"/>
                  <a:gd name="T3" fmla="*/ 0 h 53"/>
                  <a:gd name="T4" fmla="*/ 75 w 75"/>
                  <a:gd name="T5" fmla="*/ 53 h 53"/>
                  <a:gd name="T6" fmla="*/ 0 w 75"/>
                  <a:gd name="T7" fmla="*/ 53 h 53"/>
                  <a:gd name="T8" fmla="*/ 0 w 75"/>
                  <a:gd name="T9" fmla="*/ 0 h 53"/>
                  <a:gd name="T10" fmla="*/ 0 w 75"/>
                  <a:gd name="T11" fmla="*/ 0 h 53"/>
                  <a:gd name="T12" fmla="*/ 73 w 75"/>
                  <a:gd name="T13" fmla="*/ 0 h 53"/>
                  <a:gd name="T14" fmla="*/ 73 w 75"/>
                  <a:gd name="T15" fmla="*/ 52 h 53"/>
                  <a:gd name="T16" fmla="*/ 0 w 75"/>
                  <a:gd name="T17" fmla="*/ 52 h 53"/>
                  <a:gd name="T18" fmla="*/ 0 w 75"/>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3">
                    <a:moveTo>
                      <a:pt x="0" y="0"/>
                    </a:moveTo>
                    <a:lnTo>
                      <a:pt x="75" y="0"/>
                    </a:lnTo>
                    <a:lnTo>
                      <a:pt x="75" y="53"/>
                    </a:lnTo>
                    <a:lnTo>
                      <a:pt x="0" y="53"/>
                    </a:lnTo>
                    <a:lnTo>
                      <a:pt x="0" y="0"/>
                    </a:lnTo>
                    <a:close/>
                    <a:moveTo>
                      <a:pt x="0" y="0"/>
                    </a:moveTo>
                    <a:lnTo>
                      <a:pt x="73" y="0"/>
                    </a:lnTo>
                    <a:lnTo>
                      <a:pt x="73" y="52"/>
                    </a:lnTo>
                    <a:lnTo>
                      <a:pt x="0" y="52"/>
                    </a:lnTo>
                    <a:lnTo>
                      <a:pt x="0" y="0"/>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2" name="Freeform 1528">
                <a:extLst>
                  <a:ext uri="{FF2B5EF4-FFF2-40B4-BE49-F238E27FC236}">
                    <a16:creationId xmlns:a16="http://schemas.microsoft.com/office/drawing/2014/main" id="{D988EED6-DD26-4A4F-8E76-8C00D05E1D7F}"/>
                  </a:ext>
                </a:extLst>
              </p:cNvPr>
              <p:cNvSpPr>
                <a:spLocks noEditPoints="1"/>
              </p:cNvSpPr>
              <p:nvPr/>
            </p:nvSpPr>
            <p:spPr bwMode="auto">
              <a:xfrm>
                <a:off x="1725" y="3490"/>
                <a:ext cx="73" cy="52"/>
              </a:xfrm>
              <a:custGeom>
                <a:avLst/>
                <a:gdLst>
                  <a:gd name="T0" fmla="*/ 0 w 73"/>
                  <a:gd name="T1" fmla="*/ 0 h 52"/>
                  <a:gd name="T2" fmla="*/ 73 w 73"/>
                  <a:gd name="T3" fmla="*/ 0 h 52"/>
                  <a:gd name="T4" fmla="*/ 73 w 73"/>
                  <a:gd name="T5" fmla="*/ 52 h 52"/>
                  <a:gd name="T6" fmla="*/ 0 w 73"/>
                  <a:gd name="T7" fmla="*/ 52 h 52"/>
                  <a:gd name="T8" fmla="*/ 0 w 73"/>
                  <a:gd name="T9" fmla="*/ 0 h 52"/>
                  <a:gd name="T10" fmla="*/ 0 w 73"/>
                  <a:gd name="T11" fmla="*/ 0 h 52"/>
                  <a:gd name="T12" fmla="*/ 72 w 73"/>
                  <a:gd name="T13" fmla="*/ 0 h 52"/>
                  <a:gd name="T14" fmla="*/ 72 w 73"/>
                  <a:gd name="T15" fmla="*/ 51 h 52"/>
                  <a:gd name="T16" fmla="*/ 0 w 73"/>
                  <a:gd name="T17" fmla="*/ 51 h 52"/>
                  <a:gd name="T18" fmla="*/ 0 w 7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2">
                    <a:moveTo>
                      <a:pt x="0" y="0"/>
                    </a:moveTo>
                    <a:lnTo>
                      <a:pt x="73" y="0"/>
                    </a:lnTo>
                    <a:lnTo>
                      <a:pt x="73" y="52"/>
                    </a:lnTo>
                    <a:lnTo>
                      <a:pt x="0" y="52"/>
                    </a:lnTo>
                    <a:lnTo>
                      <a:pt x="0" y="0"/>
                    </a:lnTo>
                    <a:close/>
                    <a:moveTo>
                      <a:pt x="0" y="0"/>
                    </a:moveTo>
                    <a:lnTo>
                      <a:pt x="72" y="0"/>
                    </a:lnTo>
                    <a:lnTo>
                      <a:pt x="72" y="51"/>
                    </a:lnTo>
                    <a:lnTo>
                      <a:pt x="0" y="51"/>
                    </a:lnTo>
                    <a:lnTo>
                      <a:pt x="0" y="0"/>
                    </a:lnTo>
                    <a:close/>
                  </a:path>
                </a:pathLst>
              </a:custGeom>
              <a:solidFill>
                <a:srgbClr val="DBD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3" name="Freeform 1529">
                <a:extLst>
                  <a:ext uri="{FF2B5EF4-FFF2-40B4-BE49-F238E27FC236}">
                    <a16:creationId xmlns:a16="http://schemas.microsoft.com/office/drawing/2014/main" id="{5D147E3D-2AD5-1942-8918-15AF6BCEFBCC}"/>
                  </a:ext>
                </a:extLst>
              </p:cNvPr>
              <p:cNvSpPr>
                <a:spLocks noEditPoints="1"/>
              </p:cNvSpPr>
              <p:nvPr/>
            </p:nvSpPr>
            <p:spPr bwMode="auto">
              <a:xfrm>
                <a:off x="1725" y="3490"/>
                <a:ext cx="72" cy="51"/>
              </a:xfrm>
              <a:custGeom>
                <a:avLst/>
                <a:gdLst>
                  <a:gd name="T0" fmla="*/ 0 w 72"/>
                  <a:gd name="T1" fmla="*/ 0 h 51"/>
                  <a:gd name="T2" fmla="*/ 72 w 72"/>
                  <a:gd name="T3" fmla="*/ 0 h 51"/>
                  <a:gd name="T4" fmla="*/ 72 w 72"/>
                  <a:gd name="T5" fmla="*/ 51 h 51"/>
                  <a:gd name="T6" fmla="*/ 0 w 72"/>
                  <a:gd name="T7" fmla="*/ 51 h 51"/>
                  <a:gd name="T8" fmla="*/ 0 w 72"/>
                  <a:gd name="T9" fmla="*/ 0 h 51"/>
                  <a:gd name="T10" fmla="*/ 0 w 72"/>
                  <a:gd name="T11" fmla="*/ 0 h 51"/>
                  <a:gd name="T12" fmla="*/ 70 w 72"/>
                  <a:gd name="T13" fmla="*/ 0 h 51"/>
                  <a:gd name="T14" fmla="*/ 70 w 72"/>
                  <a:gd name="T15" fmla="*/ 50 h 51"/>
                  <a:gd name="T16" fmla="*/ 0 w 72"/>
                  <a:gd name="T17" fmla="*/ 50 h 51"/>
                  <a:gd name="T18" fmla="*/ 0 w 7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1">
                    <a:moveTo>
                      <a:pt x="0" y="0"/>
                    </a:moveTo>
                    <a:lnTo>
                      <a:pt x="72" y="0"/>
                    </a:lnTo>
                    <a:lnTo>
                      <a:pt x="72" y="51"/>
                    </a:lnTo>
                    <a:lnTo>
                      <a:pt x="0" y="51"/>
                    </a:lnTo>
                    <a:lnTo>
                      <a:pt x="0" y="0"/>
                    </a:lnTo>
                    <a:close/>
                    <a:moveTo>
                      <a:pt x="0" y="0"/>
                    </a:moveTo>
                    <a:lnTo>
                      <a:pt x="70" y="0"/>
                    </a:lnTo>
                    <a:lnTo>
                      <a:pt x="70" y="50"/>
                    </a:lnTo>
                    <a:lnTo>
                      <a:pt x="0" y="50"/>
                    </a:lnTo>
                    <a:lnTo>
                      <a:pt x="0" y="0"/>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4" name="Freeform 1530">
                <a:extLst>
                  <a:ext uri="{FF2B5EF4-FFF2-40B4-BE49-F238E27FC236}">
                    <a16:creationId xmlns:a16="http://schemas.microsoft.com/office/drawing/2014/main" id="{D3C8E242-8AEE-0C48-B651-10CF06F6D328}"/>
                  </a:ext>
                </a:extLst>
              </p:cNvPr>
              <p:cNvSpPr>
                <a:spLocks noEditPoints="1"/>
              </p:cNvSpPr>
              <p:nvPr/>
            </p:nvSpPr>
            <p:spPr bwMode="auto">
              <a:xfrm>
                <a:off x="1725" y="3490"/>
                <a:ext cx="70" cy="50"/>
              </a:xfrm>
              <a:custGeom>
                <a:avLst/>
                <a:gdLst>
                  <a:gd name="T0" fmla="*/ 0 w 70"/>
                  <a:gd name="T1" fmla="*/ 0 h 50"/>
                  <a:gd name="T2" fmla="*/ 70 w 70"/>
                  <a:gd name="T3" fmla="*/ 0 h 50"/>
                  <a:gd name="T4" fmla="*/ 70 w 70"/>
                  <a:gd name="T5" fmla="*/ 50 h 50"/>
                  <a:gd name="T6" fmla="*/ 0 w 70"/>
                  <a:gd name="T7" fmla="*/ 50 h 50"/>
                  <a:gd name="T8" fmla="*/ 0 w 70"/>
                  <a:gd name="T9" fmla="*/ 0 h 50"/>
                  <a:gd name="T10" fmla="*/ 0 w 70"/>
                  <a:gd name="T11" fmla="*/ 0 h 50"/>
                  <a:gd name="T12" fmla="*/ 68 w 70"/>
                  <a:gd name="T13" fmla="*/ 0 h 50"/>
                  <a:gd name="T14" fmla="*/ 68 w 70"/>
                  <a:gd name="T15" fmla="*/ 48 h 50"/>
                  <a:gd name="T16" fmla="*/ 0 w 70"/>
                  <a:gd name="T17" fmla="*/ 48 h 50"/>
                  <a:gd name="T18" fmla="*/ 0 w 7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0">
                    <a:moveTo>
                      <a:pt x="0" y="0"/>
                    </a:moveTo>
                    <a:lnTo>
                      <a:pt x="70" y="0"/>
                    </a:lnTo>
                    <a:lnTo>
                      <a:pt x="70" y="50"/>
                    </a:lnTo>
                    <a:lnTo>
                      <a:pt x="0" y="50"/>
                    </a:lnTo>
                    <a:lnTo>
                      <a:pt x="0" y="0"/>
                    </a:lnTo>
                    <a:close/>
                    <a:moveTo>
                      <a:pt x="0" y="0"/>
                    </a:moveTo>
                    <a:lnTo>
                      <a:pt x="68" y="0"/>
                    </a:lnTo>
                    <a:lnTo>
                      <a:pt x="68" y="48"/>
                    </a:lnTo>
                    <a:lnTo>
                      <a:pt x="0" y="4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5" name="Freeform 1531">
                <a:extLst>
                  <a:ext uri="{FF2B5EF4-FFF2-40B4-BE49-F238E27FC236}">
                    <a16:creationId xmlns:a16="http://schemas.microsoft.com/office/drawing/2014/main" id="{A125F76E-ADB1-CB47-8AC9-5F3CC9C38D7C}"/>
                  </a:ext>
                </a:extLst>
              </p:cNvPr>
              <p:cNvSpPr>
                <a:spLocks noEditPoints="1"/>
              </p:cNvSpPr>
              <p:nvPr/>
            </p:nvSpPr>
            <p:spPr bwMode="auto">
              <a:xfrm>
                <a:off x="1725" y="3490"/>
                <a:ext cx="68" cy="48"/>
              </a:xfrm>
              <a:custGeom>
                <a:avLst/>
                <a:gdLst>
                  <a:gd name="T0" fmla="*/ 0 w 68"/>
                  <a:gd name="T1" fmla="*/ 0 h 48"/>
                  <a:gd name="T2" fmla="*/ 68 w 68"/>
                  <a:gd name="T3" fmla="*/ 0 h 48"/>
                  <a:gd name="T4" fmla="*/ 68 w 68"/>
                  <a:gd name="T5" fmla="*/ 48 h 48"/>
                  <a:gd name="T6" fmla="*/ 0 w 68"/>
                  <a:gd name="T7" fmla="*/ 48 h 48"/>
                  <a:gd name="T8" fmla="*/ 0 w 68"/>
                  <a:gd name="T9" fmla="*/ 0 h 48"/>
                  <a:gd name="T10" fmla="*/ 0 w 68"/>
                  <a:gd name="T11" fmla="*/ 0 h 48"/>
                  <a:gd name="T12" fmla="*/ 66 w 68"/>
                  <a:gd name="T13" fmla="*/ 0 h 48"/>
                  <a:gd name="T14" fmla="*/ 66 w 68"/>
                  <a:gd name="T15" fmla="*/ 47 h 48"/>
                  <a:gd name="T16" fmla="*/ 0 w 68"/>
                  <a:gd name="T17" fmla="*/ 47 h 48"/>
                  <a:gd name="T18" fmla="*/ 0 w 6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8">
                    <a:moveTo>
                      <a:pt x="0" y="0"/>
                    </a:moveTo>
                    <a:lnTo>
                      <a:pt x="68" y="0"/>
                    </a:lnTo>
                    <a:lnTo>
                      <a:pt x="68" y="48"/>
                    </a:lnTo>
                    <a:lnTo>
                      <a:pt x="0" y="48"/>
                    </a:lnTo>
                    <a:lnTo>
                      <a:pt x="0" y="0"/>
                    </a:lnTo>
                    <a:close/>
                    <a:moveTo>
                      <a:pt x="0" y="0"/>
                    </a:moveTo>
                    <a:lnTo>
                      <a:pt x="66" y="0"/>
                    </a:lnTo>
                    <a:lnTo>
                      <a:pt x="66" y="47"/>
                    </a:lnTo>
                    <a:lnTo>
                      <a:pt x="0" y="47"/>
                    </a:lnTo>
                    <a:lnTo>
                      <a:pt x="0" y="0"/>
                    </a:lnTo>
                    <a:close/>
                  </a:path>
                </a:pathLst>
              </a:custGeom>
              <a:solidFill>
                <a:srgbClr val="E1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6" name="Freeform 1532">
                <a:extLst>
                  <a:ext uri="{FF2B5EF4-FFF2-40B4-BE49-F238E27FC236}">
                    <a16:creationId xmlns:a16="http://schemas.microsoft.com/office/drawing/2014/main" id="{5DAE0B92-9C84-4843-A90A-C23D3E9377B9}"/>
                  </a:ext>
                </a:extLst>
              </p:cNvPr>
              <p:cNvSpPr>
                <a:spLocks noEditPoints="1"/>
              </p:cNvSpPr>
              <p:nvPr/>
            </p:nvSpPr>
            <p:spPr bwMode="auto">
              <a:xfrm>
                <a:off x="1725" y="3490"/>
                <a:ext cx="66" cy="47"/>
              </a:xfrm>
              <a:custGeom>
                <a:avLst/>
                <a:gdLst>
                  <a:gd name="T0" fmla="*/ 0 w 66"/>
                  <a:gd name="T1" fmla="*/ 0 h 47"/>
                  <a:gd name="T2" fmla="*/ 66 w 66"/>
                  <a:gd name="T3" fmla="*/ 0 h 47"/>
                  <a:gd name="T4" fmla="*/ 66 w 66"/>
                  <a:gd name="T5" fmla="*/ 47 h 47"/>
                  <a:gd name="T6" fmla="*/ 0 w 66"/>
                  <a:gd name="T7" fmla="*/ 47 h 47"/>
                  <a:gd name="T8" fmla="*/ 0 w 66"/>
                  <a:gd name="T9" fmla="*/ 0 h 47"/>
                  <a:gd name="T10" fmla="*/ 0 w 66"/>
                  <a:gd name="T11" fmla="*/ 0 h 47"/>
                  <a:gd name="T12" fmla="*/ 65 w 66"/>
                  <a:gd name="T13" fmla="*/ 0 h 47"/>
                  <a:gd name="T14" fmla="*/ 65 w 66"/>
                  <a:gd name="T15" fmla="*/ 46 h 47"/>
                  <a:gd name="T16" fmla="*/ 0 w 66"/>
                  <a:gd name="T17" fmla="*/ 46 h 47"/>
                  <a:gd name="T18" fmla="*/ 0 w 66"/>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7">
                    <a:moveTo>
                      <a:pt x="0" y="0"/>
                    </a:moveTo>
                    <a:lnTo>
                      <a:pt x="66" y="0"/>
                    </a:lnTo>
                    <a:lnTo>
                      <a:pt x="66" y="47"/>
                    </a:lnTo>
                    <a:lnTo>
                      <a:pt x="0" y="47"/>
                    </a:lnTo>
                    <a:lnTo>
                      <a:pt x="0" y="0"/>
                    </a:lnTo>
                    <a:close/>
                    <a:moveTo>
                      <a:pt x="0" y="0"/>
                    </a:moveTo>
                    <a:lnTo>
                      <a:pt x="65" y="0"/>
                    </a:lnTo>
                    <a:lnTo>
                      <a:pt x="65" y="46"/>
                    </a:lnTo>
                    <a:lnTo>
                      <a:pt x="0" y="46"/>
                    </a:lnTo>
                    <a:lnTo>
                      <a:pt x="0" y="0"/>
                    </a:lnTo>
                    <a:close/>
                  </a:path>
                </a:pathLst>
              </a:custGeom>
              <a:solidFill>
                <a:srgbClr val="E3E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7" name="Freeform 1533">
                <a:extLst>
                  <a:ext uri="{FF2B5EF4-FFF2-40B4-BE49-F238E27FC236}">
                    <a16:creationId xmlns:a16="http://schemas.microsoft.com/office/drawing/2014/main" id="{1E33956F-9B92-8F4F-AD8B-A924D0B1D6F5}"/>
                  </a:ext>
                </a:extLst>
              </p:cNvPr>
              <p:cNvSpPr>
                <a:spLocks noEditPoints="1"/>
              </p:cNvSpPr>
              <p:nvPr/>
            </p:nvSpPr>
            <p:spPr bwMode="auto">
              <a:xfrm>
                <a:off x="1725" y="3490"/>
                <a:ext cx="65" cy="46"/>
              </a:xfrm>
              <a:custGeom>
                <a:avLst/>
                <a:gdLst>
                  <a:gd name="T0" fmla="*/ 0 w 65"/>
                  <a:gd name="T1" fmla="*/ 0 h 46"/>
                  <a:gd name="T2" fmla="*/ 65 w 65"/>
                  <a:gd name="T3" fmla="*/ 0 h 46"/>
                  <a:gd name="T4" fmla="*/ 65 w 65"/>
                  <a:gd name="T5" fmla="*/ 46 h 46"/>
                  <a:gd name="T6" fmla="*/ 0 w 65"/>
                  <a:gd name="T7" fmla="*/ 46 h 46"/>
                  <a:gd name="T8" fmla="*/ 0 w 65"/>
                  <a:gd name="T9" fmla="*/ 0 h 46"/>
                  <a:gd name="T10" fmla="*/ 0 w 65"/>
                  <a:gd name="T11" fmla="*/ 0 h 46"/>
                  <a:gd name="T12" fmla="*/ 63 w 65"/>
                  <a:gd name="T13" fmla="*/ 0 h 46"/>
                  <a:gd name="T14" fmla="*/ 63 w 65"/>
                  <a:gd name="T15" fmla="*/ 44 h 46"/>
                  <a:gd name="T16" fmla="*/ 0 w 65"/>
                  <a:gd name="T17" fmla="*/ 44 h 46"/>
                  <a:gd name="T18" fmla="*/ 0 w 6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6">
                    <a:moveTo>
                      <a:pt x="0" y="0"/>
                    </a:moveTo>
                    <a:lnTo>
                      <a:pt x="65" y="0"/>
                    </a:lnTo>
                    <a:lnTo>
                      <a:pt x="65" y="46"/>
                    </a:lnTo>
                    <a:lnTo>
                      <a:pt x="0" y="46"/>
                    </a:lnTo>
                    <a:lnTo>
                      <a:pt x="0" y="0"/>
                    </a:lnTo>
                    <a:close/>
                    <a:moveTo>
                      <a:pt x="0" y="0"/>
                    </a:moveTo>
                    <a:lnTo>
                      <a:pt x="63" y="0"/>
                    </a:lnTo>
                    <a:lnTo>
                      <a:pt x="63" y="44"/>
                    </a:lnTo>
                    <a:lnTo>
                      <a:pt x="0" y="44"/>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8" name="Freeform 1534">
                <a:extLst>
                  <a:ext uri="{FF2B5EF4-FFF2-40B4-BE49-F238E27FC236}">
                    <a16:creationId xmlns:a16="http://schemas.microsoft.com/office/drawing/2014/main" id="{9D087A39-FC20-EC4A-A356-34E19C5B8A10}"/>
                  </a:ext>
                </a:extLst>
              </p:cNvPr>
              <p:cNvSpPr>
                <a:spLocks noEditPoints="1"/>
              </p:cNvSpPr>
              <p:nvPr/>
            </p:nvSpPr>
            <p:spPr bwMode="auto">
              <a:xfrm>
                <a:off x="1725" y="3490"/>
                <a:ext cx="63" cy="44"/>
              </a:xfrm>
              <a:custGeom>
                <a:avLst/>
                <a:gdLst>
                  <a:gd name="T0" fmla="*/ 0 w 63"/>
                  <a:gd name="T1" fmla="*/ 0 h 44"/>
                  <a:gd name="T2" fmla="*/ 63 w 63"/>
                  <a:gd name="T3" fmla="*/ 0 h 44"/>
                  <a:gd name="T4" fmla="*/ 63 w 63"/>
                  <a:gd name="T5" fmla="*/ 44 h 44"/>
                  <a:gd name="T6" fmla="*/ 0 w 63"/>
                  <a:gd name="T7" fmla="*/ 44 h 44"/>
                  <a:gd name="T8" fmla="*/ 0 w 63"/>
                  <a:gd name="T9" fmla="*/ 0 h 44"/>
                  <a:gd name="T10" fmla="*/ 0 w 63"/>
                  <a:gd name="T11" fmla="*/ 0 h 44"/>
                  <a:gd name="T12" fmla="*/ 61 w 63"/>
                  <a:gd name="T13" fmla="*/ 0 h 44"/>
                  <a:gd name="T14" fmla="*/ 61 w 63"/>
                  <a:gd name="T15" fmla="*/ 44 h 44"/>
                  <a:gd name="T16" fmla="*/ 0 w 63"/>
                  <a:gd name="T17" fmla="*/ 44 h 44"/>
                  <a:gd name="T18" fmla="*/ 0 w 63"/>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4">
                    <a:moveTo>
                      <a:pt x="0" y="0"/>
                    </a:moveTo>
                    <a:lnTo>
                      <a:pt x="63" y="0"/>
                    </a:lnTo>
                    <a:lnTo>
                      <a:pt x="63" y="44"/>
                    </a:lnTo>
                    <a:lnTo>
                      <a:pt x="0" y="44"/>
                    </a:lnTo>
                    <a:lnTo>
                      <a:pt x="0" y="0"/>
                    </a:lnTo>
                    <a:close/>
                    <a:moveTo>
                      <a:pt x="0" y="0"/>
                    </a:moveTo>
                    <a:lnTo>
                      <a:pt x="61" y="0"/>
                    </a:lnTo>
                    <a:lnTo>
                      <a:pt x="61" y="44"/>
                    </a:lnTo>
                    <a:lnTo>
                      <a:pt x="0" y="44"/>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9" name="Freeform 1535">
                <a:extLst>
                  <a:ext uri="{FF2B5EF4-FFF2-40B4-BE49-F238E27FC236}">
                    <a16:creationId xmlns:a16="http://schemas.microsoft.com/office/drawing/2014/main" id="{1BFE313E-28AE-9D48-96F7-1412D9225F3D}"/>
                  </a:ext>
                </a:extLst>
              </p:cNvPr>
              <p:cNvSpPr>
                <a:spLocks noEditPoints="1"/>
              </p:cNvSpPr>
              <p:nvPr/>
            </p:nvSpPr>
            <p:spPr bwMode="auto">
              <a:xfrm>
                <a:off x="1725" y="3490"/>
                <a:ext cx="61" cy="44"/>
              </a:xfrm>
              <a:custGeom>
                <a:avLst/>
                <a:gdLst>
                  <a:gd name="T0" fmla="*/ 0 w 61"/>
                  <a:gd name="T1" fmla="*/ 0 h 44"/>
                  <a:gd name="T2" fmla="*/ 61 w 61"/>
                  <a:gd name="T3" fmla="*/ 0 h 44"/>
                  <a:gd name="T4" fmla="*/ 61 w 61"/>
                  <a:gd name="T5" fmla="*/ 44 h 44"/>
                  <a:gd name="T6" fmla="*/ 0 w 61"/>
                  <a:gd name="T7" fmla="*/ 44 h 44"/>
                  <a:gd name="T8" fmla="*/ 0 w 61"/>
                  <a:gd name="T9" fmla="*/ 0 h 44"/>
                  <a:gd name="T10" fmla="*/ 0 w 61"/>
                  <a:gd name="T11" fmla="*/ 0 h 44"/>
                  <a:gd name="T12" fmla="*/ 59 w 61"/>
                  <a:gd name="T13" fmla="*/ 0 h 44"/>
                  <a:gd name="T14" fmla="*/ 59 w 61"/>
                  <a:gd name="T15" fmla="*/ 42 h 44"/>
                  <a:gd name="T16" fmla="*/ 0 w 61"/>
                  <a:gd name="T17" fmla="*/ 42 h 44"/>
                  <a:gd name="T18" fmla="*/ 0 w 61"/>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4">
                    <a:moveTo>
                      <a:pt x="0" y="0"/>
                    </a:moveTo>
                    <a:lnTo>
                      <a:pt x="61" y="0"/>
                    </a:lnTo>
                    <a:lnTo>
                      <a:pt x="61" y="44"/>
                    </a:lnTo>
                    <a:lnTo>
                      <a:pt x="0" y="44"/>
                    </a:lnTo>
                    <a:lnTo>
                      <a:pt x="0" y="0"/>
                    </a:lnTo>
                    <a:close/>
                    <a:moveTo>
                      <a:pt x="0" y="0"/>
                    </a:moveTo>
                    <a:lnTo>
                      <a:pt x="59" y="0"/>
                    </a:lnTo>
                    <a:lnTo>
                      <a:pt x="59" y="42"/>
                    </a:lnTo>
                    <a:lnTo>
                      <a:pt x="0" y="42"/>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0" name="Freeform 1536">
                <a:extLst>
                  <a:ext uri="{FF2B5EF4-FFF2-40B4-BE49-F238E27FC236}">
                    <a16:creationId xmlns:a16="http://schemas.microsoft.com/office/drawing/2014/main" id="{A5C461CC-CC6E-4948-94ED-3802BF845FEC}"/>
                  </a:ext>
                </a:extLst>
              </p:cNvPr>
              <p:cNvSpPr>
                <a:spLocks noEditPoints="1"/>
              </p:cNvSpPr>
              <p:nvPr/>
            </p:nvSpPr>
            <p:spPr bwMode="auto">
              <a:xfrm>
                <a:off x="1725" y="3490"/>
                <a:ext cx="59" cy="42"/>
              </a:xfrm>
              <a:custGeom>
                <a:avLst/>
                <a:gdLst>
                  <a:gd name="T0" fmla="*/ 0 w 59"/>
                  <a:gd name="T1" fmla="*/ 0 h 42"/>
                  <a:gd name="T2" fmla="*/ 59 w 59"/>
                  <a:gd name="T3" fmla="*/ 0 h 42"/>
                  <a:gd name="T4" fmla="*/ 59 w 59"/>
                  <a:gd name="T5" fmla="*/ 42 h 42"/>
                  <a:gd name="T6" fmla="*/ 0 w 59"/>
                  <a:gd name="T7" fmla="*/ 42 h 42"/>
                  <a:gd name="T8" fmla="*/ 0 w 59"/>
                  <a:gd name="T9" fmla="*/ 0 h 42"/>
                  <a:gd name="T10" fmla="*/ 0 w 59"/>
                  <a:gd name="T11" fmla="*/ 0 h 42"/>
                  <a:gd name="T12" fmla="*/ 58 w 59"/>
                  <a:gd name="T13" fmla="*/ 0 h 42"/>
                  <a:gd name="T14" fmla="*/ 58 w 59"/>
                  <a:gd name="T15" fmla="*/ 41 h 42"/>
                  <a:gd name="T16" fmla="*/ 0 w 59"/>
                  <a:gd name="T17" fmla="*/ 41 h 42"/>
                  <a:gd name="T18" fmla="*/ 0 w 59"/>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0" y="0"/>
                    </a:moveTo>
                    <a:lnTo>
                      <a:pt x="59" y="0"/>
                    </a:lnTo>
                    <a:lnTo>
                      <a:pt x="59" y="42"/>
                    </a:lnTo>
                    <a:lnTo>
                      <a:pt x="0" y="42"/>
                    </a:lnTo>
                    <a:lnTo>
                      <a:pt x="0" y="0"/>
                    </a:lnTo>
                    <a:close/>
                    <a:moveTo>
                      <a:pt x="0" y="0"/>
                    </a:moveTo>
                    <a:lnTo>
                      <a:pt x="58" y="0"/>
                    </a:lnTo>
                    <a:lnTo>
                      <a:pt x="58" y="41"/>
                    </a:lnTo>
                    <a:lnTo>
                      <a:pt x="0" y="41"/>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1" name="Freeform 1537">
                <a:extLst>
                  <a:ext uri="{FF2B5EF4-FFF2-40B4-BE49-F238E27FC236}">
                    <a16:creationId xmlns:a16="http://schemas.microsoft.com/office/drawing/2014/main" id="{C20C3881-00D5-1842-A160-E6351D9EBB5D}"/>
                  </a:ext>
                </a:extLst>
              </p:cNvPr>
              <p:cNvSpPr>
                <a:spLocks noEditPoints="1"/>
              </p:cNvSpPr>
              <p:nvPr/>
            </p:nvSpPr>
            <p:spPr bwMode="auto">
              <a:xfrm>
                <a:off x="1725" y="3490"/>
                <a:ext cx="58" cy="41"/>
              </a:xfrm>
              <a:custGeom>
                <a:avLst/>
                <a:gdLst>
                  <a:gd name="T0" fmla="*/ 0 w 58"/>
                  <a:gd name="T1" fmla="*/ 0 h 41"/>
                  <a:gd name="T2" fmla="*/ 58 w 58"/>
                  <a:gd name="T3" fmla="*/ 0 h 41"/>
                  <a:gd name="T4" fmla="*/ 58 w 58"/>
                  <a:gd name="T5" fmla="*/ 41 h 41"/>
                  <a:gd name="T6" fmla="*/ 0 w 58"/>
                  <a:gd name="T7" fmla="*/ 41 h 41"/>
                  <a:gd name="T8" fmla="*/ 0 w 58"/>
                  <a:gd name="T9" fmla="*/ 0 h 41"/>
                  <a:gd name="T10" fmla="*/ 0 w 58"/>
                  <a:gd name="T11" fmla="*/ 0 h 41"/>
                  <a:gd name="T12" fmla="*/ 56 w 58"/>
                  <a:gd name="T13" fmla="*/ 0 h 41"/>
                  <a:gd name="T14" fmla="*/ 56 w 58"/>
                  <a:gd name="T15" fmla="*/ 40 h 41"/>
                  <a:gd name="T16" fmla="*/ 0 w 58"/>
                  <a:gd name="T17" fmla="*/ 40 h 41"/>
                  <a:gd name="T18" fmla="*/ 0 w 5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1">
                    <a:moveTo>
                      <a:pt x="0" y="0"/>
                    </a:moveTo>
                    <a:lnTo>
                      <a:pt x="58" y="0"/>
                    </a:lnTo>
                    <a:lnTo>
                      <a:pt x="58" y="41"/>
                    </a:lnTo>
                    <a:lnTo>
                      <a:pt x="0" y="41"/>
                    </a:lnTo>
                    <a:lnTo>
                      <a:pt x="0" y="0"/>
                    </a:lnTo>
                    <a:close/>
                    <a:moveTo>
                      <a:pt x="0" y="0"/>
                    </a:moveTo>
                    <a:lnTo>
                      <a:pt x="56" y="0"/>
                    </a:lnTo>
                    <a:lnTo>
                      <a:pt x="56" y="40"/>
                    </a:lnTo>
                    <a:lnTo>
                      <a:pt x="0" y="40"/>
                    </a:lnTo>
                    <a:lnTo>
                      <a:pt x="0" y="0"/>
                    </a:lnTo>
                    <a:close/>
                  </a:path>
                </a:pathLst>
              </a:custGeom>
              <a:solidFill>
                <a:srgbClr val="EAE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2" name="Freeform 1538">
                <a:extLst>
                  <a:ext uri="{FF2B5EF4-FFF2-40B4-BE49-F238E27FC236}">
                    <a16:creationId xmlns:a16="http://schemas.microsoft.com/office/drawing/2014/main" id="{3F36731E-C769-784A-B4DD-690143213C52}"/>
                  </a:ext>
                </a:extLst>
              </p:cNvPr>
              <p:cNvSpPr>
                <a:spLocks noEditPoints="1"/>
              </p:cNvSpPr>
              <p:nvPr/>
            </p:nvSpPr>
            <p:spPr bwMode="auto">
              <a:xfrm>
                <a:off x="1725" y="3490"/>
                <a:ext cx="56" cy="40"/>
              </a:xfrm>
              <a:custGeom>
                <a:avLst/>
                <a:gdLst>
                  <a:gd name="T0" fmla="*/ 0 w 56"/>
                  <a:gd name="T1" fmla="*/ 0 h 40"/>
                  <a:gd name="T2" fmla="*/ 56 w 56"/>
                  <a:gd name="T3" fmla="*/ 0 h 40"/>
                  <a:gd name="T4" fmla="*/ 56 w 56"/>
                  <a:gd name="T5" fmla="*/ 40 h 40"/>
                  <a:gd name="T6" fmla="*/ 0 w 56"/>
                  <a:gd name="T7" fmla="*/ 40 h 40"/>
                  <a:gd name="T8" fmla="*/ 0 w 56"/>
                  <a:gd name="T9" fmla="*/ 0 h 40"/>
                  <a:gd name="T10" fmla="*/ 0 w 56"/>
                  <a:gd name="T11" fmla="*/ 0 h 40"/>
                  <a:gd name="T12" fmla="*/ 54 w 56"/>
                  <a:gd name="T13" fmla="*/ 0 h 40"/>
                  <a:gd name="T14" fmla="*/ 54 w 56"/>
                  <a:gd name="T15" fmla="*/ 38 h 40"/>
                  <a:gd name="T16" fmla="*/ 0 w 56"/>
                  <a:gd name="T17" fmla="*/ 38 h 40"/>
                  <a:gd name="T18" fmla="*/ 0 w 5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0">
                    <a:moveTo>
                      <a:pt x="0" y="0"/>
                    </a:moveTo>
                    <a:lnTo>
                      <a:pt x="56" y="0"/>
                    </a:lnTo>
                    <a:lnTo>
                      <a:pt x="56" y="40"/>
                    </a:lnTo>
                    <a:lnTo>
                      <a:pt x="0" y="40"/>
                    </a:lnTo>
                    <a:lnTo>
                      <a:pt x="0" y="0"/>
                    </a:lnTo>
                    <a:close/>
                    <a:moveTo>
                      <a:pt x="0" y="0"/>
                    </a:moveTo>
                    <a:lnTo>
                      <a:pt x="54" y="0"/>
                    </a:lnTo>
                    <a:lnTo>
                      <a:pt x="54" y="38"/>
                    </a:lnTo>
                    <a:lnTo>
                      <a:pt x="0" y="38"/>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3" name="Freeform 1539">
                <a:extLst>
                  <a:ext uri="{FF2B5EF4-FFF2-40B4-BE49-F238E27FC236}">
                    <a16:creationId xmlns:a16="http://schemas.microsoft.com/office/drawing/2014/main" id="{1BA48776-E5A4-AF40-ABC5-92387BC219B2}"/>
                  </a:ext>
                </a:extLst>
              </p:cNvPr>
              <p:cNvSpPr>
                <a:spLocks noEditPoints="1"/>
              </p:cNvSpPr>
              <p:nvPr/>
            </p:nvSpPr>
            <p:spPr bwMode="auto">
              <a:xfrm>
                <a:off x="1725" y="3490"/>
                <a:ext cx="54" cy="38"/>
              </a:xfrm>
              <a:custGeom>
                <a:avLst/>
                <a:gdLst>
                  <a:gd name="T0" fmla="*/ 0 w 54"/>
                  <a:gd name="T1" fmla="*/ 0 h 38"/>
                  <a:gd name="T2" fmla="*/ 54 w 54"/>
                  <a:gd name="T3" fmla="*/ 0 h 38"/>
                  <a:gd name="T4" fmla="*/ 54 w 54"/>
                  <a:gd name="T5" fmla="*/ 38 h 38"/>
                  <a:gd name="T6" fmla="*/ 0 w 54"/>
                  <a:gd name="T7" fmla="*/ 38 h 38"/>
                  <a:gd name="T8" fmla="*/ 0 w 54"/>
                  <a:gd name="T9" fmla="*/ 0 h 38"/>
                  <a:gd name="T10" fmla="*/ 0 w 54"/>
                  <a:gd name="T11" fmla="*/ 0 h 38"/>
                  <a:gd name="T12" fmla="*/ 52 w 54"/>
                  <a:gd name="T13" fmla="*/ 0 h 38"/>
                  <a:gd name="T14" fmla="*/ 52 w 54"/>
                  <a:gd name="T15" fmla="*/ 37 h 38"/>
                  <a:gd name="T16" fmla="*/ 0 w 54"/>
                  <a:gd name="T17" fmla="*/ 37 h 38"/>
                  <a:gd name="T18" fmla="*/ 0 w 5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38">
                    <a:moveTo>
                      <a:pt x="0" y="0"/>
                    </a:moveTo>
                    <a:lnTo>
                      <a:pt x="54" y="0"/>
                    </a:lnTo>
                    <a:lnTo>
                      <a:pt x="54" y="38"/>
                    </a:lnTo>
                    <a:lnTo>
                      <a:pt x="0" y="38"/>
                    </a:lnTo>
                    <a:lnTo>
                      <a:pt x="0" y="0"/>
                    </a:lnTo>
                    <a:close/>
                    <a:moveTo>
                      <a:pt x="0" y="0"/>
                    </a:moveTo>
                    <a:lnTo>
                      <a:pt x="52" y="0"/>
                    </a:lnTo>
                    <a:lnTo>
                      <a:pt x="52" y="37"/>
                    </a:lnTo>
                    <a:lnTo>
                      <a:pt x="0" y="37"/>
                    </a:lnTo>
                    <a:lnTo>
                      <a:pt x="0" y="0"/>
                    </a:lnTo>
                    <a:close/>
                  </a:path>
                </a:pathLst>
              </a:custGeom>
              <a:solidFill>
                <a:srgbClr val="ED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4" name="Freeform 1540">
                <a:extLst>
                  <a:ext uri="{FF2B5EF4-FFF2-40B4-BE49-F238E27FC236}">
                    <a16:creationId xmlns:a16="http://schemas.microsoft.com/office/drawing/2014/main" id="{9934A50C-E3B7-F74D-9E4B-07862207130F}"/>
                  </a:ext>
                </a:extLst>
              </p:cNvPr>
              <p:cNvSpPr>
                <a:spLocks noEditPoints="1"/>
              </p:cNvSpPr>
              <p:nvPr/>
            </p:nvSpPr>
            <p:spPr bwMode="auto">
              <a:xfrm>
                <a:off x="1725" y="3490"/>
                <a:ext cx="52" cy="37"/>
              </a:xfrm>
              <a:custGeom>
                <a:avLst/>
                <a:gdLst>
                  <a:gd name="T0" fmla="*/ 0 w 52"/>
                  <a:gd name="T1" fmla="*/ 0 h 37"/>
                  <a:gd name="T2" fmla="*/ 52 w 52"/>
                  <a:gd name="T3" fmla="*/ 0 h 37"/>
                  <a:gd name="T4" fmla="*/ 52 w 52"/>
                  <a:gd name="T5" fmla="*/ 37 h 37"/>
                  <a:gd name="T6" fmla="*/ 0 w 52"/>
                  <a:gd name="T7" fmla="*/ 37 h 37"/>
                  <a:gd name="T8" fmla="*/ 0 w 52"/>
                  <a:gd name="T9" fmla="*/ 0 h 37"/>
                  <a:gd name="T10" fmla="*/ 0 w 52"/>
                  <a:gd name="T11" fmla="*/ 0 h 37"/>
                  <a:gd name="T12" fmla="*/ 51 w 52"/>
                  <a:gd name="T13" fmla="*/ 0 h 37"/>
                  <a:gd name="T14" fmla="*/ 51 w 52"/>
                  <a:gd name="T15" fmla="*/ 36 h 37"/>
                  <a:gd name="T16" fmla="*/ 0 w 52"/>
                  <a:gd name="T17" fmla="*/ 36 h 37"/>
                  <a:gd name="T18" fmla="*/ 0 w 5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7">
                    <a:moveTo>
                      <a:pt x="0" y="0"/>
                    </a:moveTo>
                    <a:lnTo>
                      <a:pt x="52" y="0"/>
                    </a:lnTo>
                    <a:lnTo>
                      <a:pt x="52" y="37"/>
                    </a:lnTo>
                    <a:lnTo>
                      <a:pt x="0" y="37"/>
                    </a:lnTo>
                    <a:lnTo>
                      <a:pt x="0" y="0"/>
                    </a:lnTo>
                    <a:close/>
                    <a:moveTo>
                      <a:pt x="0" y="0"/>
                    </a:moveTo>
                    <a:lnTo>
                      <a:pt x="51" y="0"/>
                    </a:lnTo>
                    <a:lnTo>
                      <a:pt x="51" y="36"/>
                    </a:lnTo>
                    <a:lnTo>
                      <a:pt x="0" y="36"/>
                    </a:lnTo>
                    <a:lnTo>
                      <a:pt x="0" y="0"/>
                    </a:lnTo>
                    <a:close/>
                  </a:path>
                </a:pathLst>
              </a:custGeom>
              <a:solidFill>
                <a:srgbClr val="EEE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5" name="Freeform 1541">
                <a:extLst>
                  <a:ext uri="{FF2B5EF4-FFF2-40B4-BE49-F238E27FC236}">
                    <a16:creationId xmlns:a16="http://schemas.microsoft.com/office/drawing/2014/main" id="{F2A895D4-D2B6-6A4D-B54D-B4AD754A5494}"/>
                  </a:ext>
                </a:extLst>
              </p:cNvPr>
              <p:cNvSpPr>
                <a:spLocks noEditPoints="1"/>
              </p:cNvSpPr>
              <p:nvPr/>
            </p:nvSpPr>
            <p:spPr bwMode="auto">
              <a:xfrm>
                <a:off x="1725" y="3490"/>
                <a:ext cx="51" cy="36"/>
              </a:xfrm>
              <a:custGeom>
                <a:avLst/>
                <a:gdLst>
                  <a:gd name="T0" fmla="*/ 0 w 51"/>
                  <a:gd name="T1" fmla="*/ 0 h 36"/>
                  <a:gd name="T2" fmla="*/ 51 w 51"/>
                  <a:gd name="T3" fmla="*/ 0 h 36"/>
                  <a:gd name="T4" fmla="*/ 51 w 51"/>
                  <a:gd name="T5" fmla="*/ 36 h 36"/>
                  <a:gd name="T6" fmla="*/ 0 w 51"/>
                  <a:gd name="T7" fmla="*/ 36 h 36"/>
                  <a:gd name="T8" fmla="*/ 0 w 51"/>
                  <a:gd name="T9" fmla="*/ 0 h 36"/>
                  <a:gd name="T10" fmla="*/ 0 w 51"/>
                  <a:gd name="T11" fmla="*/ 0 h 36"/>
                  <a:gd name="T12" fmla="*/ 49 w 51"/>
                  <a:gd name="T13" fmla="*/ 0 h 36"/>
                  <a:gd name="T14" fmla="*/ 49 w 51"/>
                  <a:gd name="T15" fmla="*/ 35 h 36"/>
                  <a:gd name="T16" fmla="*/ 0 w 51"/>
                  <a:gd name="T17" fmla="*/ 35 h 36"/>
                  <a:gd name="T18" fmla="*/ 0 w 5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6">
                    <a:moveTo>
                      <a:pt x="0" y="0"/>
                    </a:moveTo>
                    <a:lnTo>
                      <a:pt x="51" y="0"/>
                    </a:lnTo>
                    <a:lnTo>
                      <a:pt x="51" y="36"/>
                    </a:lnTo>
                    <a:lnTo>
                      <a:pt x="0" y="36"/>
                    </a:lnTo>
                    <a:lnTo>
                      <a:pt x="0" y="0"/>
                    </a:lnTo>
                    <a:close/>
                    <a:moveTo>
                      <a:pt x="0" y="0"/>
                    </a:moveTo>
                    <a:lnTo>
                      <a:pt x="49" y="0"/>
                    </a:lnTo>
                    <a:lnTo>
                      <a:pt x="49" y="35"/>
                    </a:lnTo>
                    <a:lnTo>
                      <a:pt x="0" y="35"/>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6" name="Freeform 1542">
                <a:extLst>
                  <a:ext uri="{FF2B5EF4-FFF2-40B4-BE49-F238E27FC236}">
                    <a16:creationId xmlns:a16="http://schemas.microsoft.com/office/drawing/2014/main" id="{35C9A5DC-C474-CF4F-B0D0-1F5E1893EE26}"/>
                  </a:ext>
                </a:extLst>
              </p:cNvPr>
              <p:cNvSpPr>
                <a:spLocks noEditPoints="1"/>
              </p:cNvSpPr>
              <p:nvPr/>
            </p:nvSpPr>
            <p:spPr bwMode="auto">
              <a:xfrm>
                <a:off x="1725" y="3490"/>
                <a:ext cx="49" cy="35"/>
              </a:xfrm>
              <a:custGeom>
                <a:avLst/>
                <a:gdLst>
                  <a:gd name="T0" fmla="*/ 0 w 49"/>
                  <a:gd name="T1" fmla="*/ 0 h 35"/>
                  <a:gd name="T2" fmla="*/ 49 w 49"/>
                  <a:gd name="T3" fmla="*/ 0 h 35"/>
                  <a:gd name="T4" fmla="*/ 49 w 49"/>
                  <a:gd name="T5" fmla="*/ 35 h 35"/>
                  <a:gd name="T6" fmla="*/ 0 w 49"/>
                  <a:gd name="T7" fmla="*/ 35 h 35"/>
                  <a:gd name="T8" fmla="*/ 0 w 49"/>
                  <a:gd name="T9" fmla="*/ 0 h 35"/>
                  <a:gd name="T10" fmla="*/ 0 w 49"/>
                  <a:gd name="T11" fmla="*/ 0 h 35"/>
                  <a:gd name="T12" fmla="*/ 47 w 49"/>
                  <a:gd name="T13" fmla="*/ 0 h 35"/>
                  <a:gd name="T14" fmla="*/ 47 w 49"/>
                  <a:gd name="T15" fmla="*/ 33 h 35"/>
                  <a:gd name="T16" fmla="*/ 0 w 49"/>
                  <a:gd name="T17" fmla="*/ 33 h 35"/>
                  <a:gd name="T18" fmla="*/ 0 w 49"/>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5">
                    <a:moveTo>
                      <a:pt x="0" y="0"/>
                    </a:moveTo>
                    <a:lnTo>
                      <a:pt x="49" y="0"/>
                    </a:lnTo>
                    <a:lnTo>
                      <a:pt x="49" y="35"/>
                    </a:lnTo>
                    <a:lnTo>
                      <a:pt x="0" y="35"/>
                    </a:lnTo>
                    <a:lnTo>
                      <a:pt x="0" y="0"/>
                    </a:lnTo>
                    <a:close/>
                    <a:moveTo>
                      <a:pt x="0" y="0"/>
                    </a:moveTo>
                    <a:lnTo>
                      <a:pt x="47" y="0"/>
                    </a:lnTo>
                    <a:lnTo>
                      <a:pt x="47" y="33"/>
                    </a:lnTo>
                    <a:lnTo>
                      <a:pt x="0" y="33"/>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7" name="Freeform 1543">
                <a:extLst>
                  <a:ext uri="{FF2B5EF4-FFF2-40B4-BE49-F238E27FC236}">
                    <a16:creationId xmlns:a16="http://schemas.microsoft.com/office/drawing/2014/main" id="{BB7BA0C4-71B1-B148-842F-08797BC371A2}"/>
                  </a:ext>
                </a:extLst>
              </p:cNvPr>
              <p:cNvSpPr>
                <a:spLocks noEditPoints="1"/>
              </p:cNvSpPr>
              <p:nvPr/>
            </p:nvSpPr>
            <p:spPr bwMode="auto">
              <a:xfrm>
                <a:off x="1725" y="3490"/>
                <a:ext cx="47" cy="33"/>
              </a:xfrm>
              <a:custGeom>
                <a:avLst/>
                <a:gdLst>
                  <a:gd name="T0" fmla="*/ 0 w 47"/>
                  <a:gd name="T1" fmla="*/ 0 h 33"/>
                  <a:gd name="T2" fmla="*/ 47 w 47"/>
                  <a:gd name="T3" fmla="*/ 0 h 33"/>
                  <a:gd name="T4" fmla="*/ 47 w 47"/>
                  <a:gd name="T5" fmla="*/ 33 h 33"/>
                  <a:gd name="T6" fmla="*/ 0 w 47"/>
                  <a:gd name="T7" fmla="*/ 33 h 33"/>
                  <a:gd name="T8" fmla="*/ 0 w 47"/>
                  <a:gd name="T9" fmla="*/ 0 h 33"/>
                  <a:gd name="T10" fmla="*/ 0 w 47"/>
                  <a:gd name="T11" fmla="*/ 0 h 33"/>
                  <a:gd name="T12" fmla="*/ 45 w 47"/>
                  <a:gd name="T13" fmla="*/ 0 h 33"/>
                  <a:gd name="T14" fmla="*/ 45 w 47"/>
                  <a:gd name="T15" fmla="*/ 32 h 33"/>
                  <a:gd name="T16" fmla="*/ 0 w 47"/>
                  <a:gd name="T17" fmla="*/ 32 h 33"/>
                  <a:gd name="T18" fmla="*/ 0 w 4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3">
                    <a:moveTo>
                      <a:pt x="0" y="0"/>
                    </a:moveTo>
                    <a:lnTo>
                      <a:pt x="47" y="0"/>
                    </a:lnTo>
                    <a:lnTo>
                      <a:pt x="47" y="33"/>
                    </a:lnTo>
                    <a:lnTo>
                      <a:pt x="0" y="33"/>
                    </a:lnTo>
                    <a:lnTo>
                      <a:pt x="0" y="0"/>
                    </a:lnTo>
                    <a:close/>
                    <a:moveTo>
                      <a:pt x="0" y="0"/>
                    </a:moveTo>
                    <a:lnTo>
                      <a:pt x="45" y="0"/>
                    </a:lnTo>
                    <a:lnTo>
                      <a:pt x="45" y="32"/>
                    </a:lnTo>
                    <a:lnTo>
                      <a:pt x="0" y="32"/>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8" name="Freeform 1544">
                <a:extLst>
                  <a:ext uri="{FF2B5EF4-FFF2-40B4-BE49-F238E27FC236}">
                    <a16:creationId xmlns:a16="http://schemas.microsoft.com/office/drawing/2014/main" id="{4BA26448-8A49-0E4F-8F24-EF98ADF00A7D}"/>
                  </a:ext>
                </a:extLst>
              </p:cNvPr>
              <p:cNvSpPr>
                <a:spLocks noEditPoints="1"/>
              </p:cNvSpPr>
              <p:nvPr/>
            </p:nvSpPr>
            <p:spPr bwMode="auto">
              <a:xfrm>
                <a:off x="1725" y="3490"/>
                <a:ext cx="45" cy="32"/>
              </a:xfrm>
              <a:custGeom>
                <a:avLst/>
                <a:gdLst>
                  <a:gd name="T0" fmla="*/ 0 w 45"/>
                  <a:gd name="T1" fmla="*/ 0 h 32"/>
                  <a:gd name="T2" fmla="*/ 45 w 45"/>
                  <a:gd name="T3" fmla="*/ 0 h 32"/>
                  <a:gd name="T4" fmla="*/ 45 w 45"/>
                  <a:gd name="T5" fmla="*/ 32 h 32"/>
                  <a:gd name="T6" fmla="*/ 0 w 45"/>
                  <a:gd name="T7" fmla="*/ 32 h 32"/>
                  <a:gd name="T8" fmla="*/ 0 w 45"/>
                  <a:gd name="T9" fmla="*/ 0 h 32"/>
                  <a:gd name="T10" fmla="*/ 0 w 45"/>
                  <a:gd name="T11" fmla="*/ 0 h 32"/>
                  <a:gd name="T12" fmla="*/ 44 w 45"/>
                  <a:gd name="T13" fmla="*/ 0 h 32"/>
                  <a:gd name="T14" fmla="*/ 44 w 45"/>
                  <a:gd name="T15" fmla="*/ 31 h 32"/>
                  <a:gd name="T16" fmla="*/ 0 w 45"/>
                  <a:gd name="T17" fmla="*/ 31 h 32"/>
                  <a:gd name="T18" fmla="*/ 0 w 4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2">
                    <a:moveTo>
                      <a:pt x="0" y="0"/>
                    </a:moveTo>
                    <a:lnTo>
                      <a:pt x="45" y="0"/>
                    </a:lnTo>
                    <a:lnTo>
                      <a:pt x="45" y="32"/>
                    </a:lnTo>
                    <a:lnTo>
                      <a:pt x="0" y="32"/>
                    </a:lnTo>
                    <a:lnTo>
                      <a:pt x="0" y="0"/>
                    </a:lnTo>
                    <a:close/>
                    <a:moveTo>
                      <a:pt x="0" y="0"/>
                    </a:moveTo>
                    <a:lnTo>
                      <a:pt x="44" y="0"/>
                    </a:lnTo>
                    <a:lnTo>
                      <a:pt x="44" y="31"/>
                    </a:lnTo>
                    <a:lnTo>
                      <a:pt x="0" y="31"/>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9" name="Freeform 1545">
                <a:extLst>
                  <a:ext uri="{FF2B5EF4-FFF2-40B4-BE49-F238E27FC236}">
                    <a16:creationId xmlns:a16="http://schemas.microsoft.com/office/drawing/2014/main" id="{FBDAABB5-3AFF-B64B-B6DD-49FDC8D495D7}"/>
                  </a:ext>
                </a:extLst>
              </p:cNvPr>
              <p:cNvSpPr>
                <a:spLocks noEditPoints="1"/>
              </p:cNvSpPr>
              <p:nvPr/>
            </p:nvSpPr>
            <p:spPr bwMode="auto">
              <a:xfrm>
                <a:off x="1725" y="3490"/>
                <a:ext cx="44" cy="31"/>
              </a:xfrm>
              <a:custGeom>
                <a:avLst/>
                <a:gdLst>
                  <a:gd name="T0" fmla="*/ 0 w 44"/>
                  <a:gd name="T1" fmla="*/ 0 h 31"/>
                  <a:gd name="T2" fmla="*/ 44 w 44"/>
                  <a:gd name="T3" fmla="*/ 0 h 31"/>
                  <a:gd name="T4" fmla="*/ 44 w 44"/>
                  <a:gd name="T5" fmla="*/ 31 h 31"/>
                  <a:gd name="T6" fmla="*/ 0 w 44"/>
                  <a:gd name="T7" fmla="*/ 31 h 31"/>
                  <a:gd name="T8" fmla="*/ 0 w 44"/>
                  <a:gd name="T9" fmla="*/ 0 h 31"/>
                  <a:gd name="T10" fmla="*/ 0 w 44"/>
                  <a:gd name="T11" fmla="*/ 0 h 31"/>
                  <a:gd name="T12" fmla="*/ 42 w 44"/>
                  <a:gd name="T13" fmla="*/ 0 h 31"/>
                  <a:gd name="T14" fmla="*/ 42 w 44"/>
                  <a:gd name="T15" fmla="*/ 30 h 31"/>
                  <a:gd name="T16" fmla="*/ 0 w 44"/>
                  <a:gd name="T17" fmla="*/ 30 h 31"/>
                  <a:gd name="T18" fmla="*/ 0 w 44"/>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1">
                    <a:moveTo>
                      <a:pt x="0" y="0"/>
                    </a:moveTo>
                    <a:lnTo>
                      <a:pt x="44" y="0"/>
                    </a:lnTo>
                    <a:lnTo>
                      <a:pt x="44" y="31"/>
                    </a:lnTo>
                    <a:lnTo>
                      <a:pt x="0" y="31"/>
                    </a:lnTo>
                    <a:lnTo>
                      <a:pt x="0" y="0"/>
                    </a:lnTo>
                    <a:close/>
                    <a:moveTo>
                      <a:pt x="0" y="0"/>
                    </a:moveTo>
                    <a:lnTo>
                      <a:pt x="42" y="0"/>
                    </a:lnTo>
                    <a:lnTo>
                      <a:pt x="42" y="30"/>
                    </a:lnTo>
                    <a:lnTo>
                      <a:pt x="0" y="30"/>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0" name="Freeform 1546">
                <a:extLst>
                  <a:ext uri="{FF2B5EF4-FFF2-40B4-BE49-F238E27FC236}">
                    <a16:creationId xmlns:a16="http://schemas.microsoft.com/office/drawing/2014/main" id="{27D85CA3-4E61-8B40-8A3F-86F59227F458}"/>
                  </a:ext>
                </a:extLst>
              </p:cNvPr>
              <p:cNvSpPr>
                <a:spLocks noEditPoints="1"/>
              </p:cNvSpPr>
              <p:nvPr/>
            </p:nvSpPr>
            <p:spPr bwMode="auto">
              <a:xfrm>
                <a:off x="1725" y="3490"/>
                <a:ext cx="42" cy="30"/>
              </a:xfrm>
              <a:custGeom>
                <a:avLst/>
                <a:gdLst>
                  <a:gd name="T0" fmla="*/ 0 w 42"/>
                  <a:gd name="T1" fmla="*/ 0 h 30"/>
                  <a:gd name="T2" fmla="*/ 42 w 42"/>
                  <a:gd name="T3" fmla="*/ 0 h 30"/>
                  <a:gd name="T4" fmla="*/ 42 w 42"/>
                  <a:gd name="T5" fmla="*/ 30 h 30"/>
                  <a:gd name="T6" fmla="*/ 0 w 42"/>
                  <a:gd name="T7" fmla="*/ 30 h 30"/>
                  <a:gd name="T8" fmla="*/ 0 w 42"/>
                  <a:gd name="T9" fmla="*/ 0 h 30"/>
                  <a:gd name="T10" fmla="*/ 0 w 42"/>
                  <a:gd name="T11" fmla="*/ 0 h 30"/>
                  <a:gd name="T12" fmla="*/ 40 w 42"/>
                  <a:gd name="T13" fmla="*/ 0 h 30"/>
                  <a:gd name="T14" fmla="*/ 40 w 42"/>
                  <a:gd name="T15" fmla="*/ 29 h 30"/>
                  <a:gd name="T16" fmla="*/ 0 w 42"/>
                  <a:gd name="T17" fmla="*/ 29 h 30"/>
                  <a:gd name="T18" fmla="*/ 0 w 4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0">
                    <a:moveTo>
                      <a:pt x="0" y="0"/>
                    </a:moveTo>
                    <a:lnTo>
                      <a:pt x="42" y="0"/>
                    </a:lnTo>
                    <a:lnTo>
                      <a:pt x="42" y="30"/>
                    </a:lnTo>
                    <a:lnTo>
                      <a:pt x="0" y="30"/>
                    </a:lnTo>
                    <a:lnTo>
                      <a:pt x="0" y="0"/>
                    </a:lnTo>
                    <a:close/>
                    <a:moveTo>
                      <a:pt x="0" y="0"/>
                    </a:moveTo>
                    <a:lnTo>
                      <a:pt x="40" y="0"/>
                    </a:lnTo>
                    <a:lnTo>
                      <a:pt x="40" y="29"/>
                    </a:lnTo>
                    <a:lnTo>
                      <a:pt x="0" y="29"/>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1" name="Freeform 1547">
                <a:extLst>
                  <a:ext uri="{FF2B5EF4-FFF2-40B4-BE49-F238E27FC236}">
                    <a16:creationId xmlns:a16="http://schemas.microsoft.com/office/drawing/2014/main" id="{D349D1D1-600E-D744-8221-BED679E2E1EA}"/>
                  </a:ext>
                </a:extLst>
              </p:cNvPr>
              <p:cNvSpPr>
                <a:spLocks noEditPoints="1"/>
              </p:cNvSpPr>
              <p:nvPr/>
            </p:nvSpPr>
            <p:spPr bwMode="auto">
              <a:xfrm>
                <a:off x="1725" y="3490"/>
                <a:ext cx="40" cy="29"/>
              </a:xfrm>
              <a:custGeom>
                <a:avLst/>
                <a:gdLst>
                  <a:gd name="T0" fmla="*/ 0 w 40"/>
                  <a:gd name="T1" fmla="*/ 0 h 29"/>
                  <a:gd name="T2" fmla="*/ 40 w 40"/>
                  <a:gd name="T3" fmla="*/ 0 h 29"/>
                  <a:gd name="T4" fmla="*/ 40 w 40"/>
                  <a:gd name="T5" fmla="*/ 29 h 29"/>
                  <a:gd name="T6" fmla="*/ 0 w 40"/>
                  <a:gd name="T7" fmla="*/ 29 h 29"/>
                  <a:gd name="T8" fmla="*/ 0 w 40"/>
                  <a:gd name="T9" fmla="*/ 0 h 29"/>
                  <a:gd name="T10" fmla="*/ 0 w 40"/>
                  <a:gd name="T11" fmla="*/ 0 h 29"/>
                  <a:gd name="T12" fmla="*/ 38 w 40"/>
                  <a:gd name="T13" fmla="*/ 0 h 29"/>
                  <a:gd name="T14" fmla="*/ 38 w 40"/>
                  <a:gd name="T15" fmla="*/ 27 h 29"/>
                  <a:gd name="T16" fmla="*/ 0 w 40"/>
                  <a:gd name="T17" fmla="*/ 27 h 29"/>
                  <a:gd name="T18" fmla="*/ 0 w 4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9">
                    <a:moveTo>
                      <a:pt x="0" y="0"/>
                    </a:moveTo>
                    <a:lnTo>
                      <a:pt x="40" y="0"/>
                    </a:lnTo>
                    <a:lnTo>
                      <a:pt x="40" y="29"/>
                    </a:lnTo>
                    <a:lnTo>
                      <a:pt x="0" y="29"/>
                    </a:lnTo>
                    <a:lnTo>
                      <a:pt x="0" y="0"/>
                    </a:lnTo>
                    <a:close/>
                    <a:moveTo>
                      <a:pt x="0" y="0"/>
                    </a:moveTo>
                    <a:lnTo>
                      <a:pt x="38" y="0"/>
                    </a:lnTo>
                    <a:lnTo>
                      <a:pt x="38" y="27"/>
                    </a:lnTo>
                    <a:lnTo>
                      <a:pt x="0" y="27"/>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2" name="Freeform 1548">
                <a:extLst>
                  <a:ext uri="{FF2B5EF4-FFF2-40B4-BE49-F238E27FC236}">
                    <a16:creationId xmlns:a16="http://schemas.microsoft.com/office/drawing/2014/main" id="{7B2A4D5C-076E-374E-B96F-DA874F6F35E4}"/>
                  </a:ext>
                </a:extLst>
              </p:cNvPr>
              <p:cNvSpPr>
                <a:spLocks noEditPoints="1"/>
              </p:cNvSpPr>
              <p:nvPr/>
            </p:nvSpPr>
            <p:spPr bwMode="auto">
              <a:xfrm>
                <a:off x="1725" y="3490"/>
                <a:ext cx="38" cy="27"/>
              </a:xfrm>
              <a:custGeom>
                <a:avLst/>
                <a:gdLst>
                  <a:gd name="T0" fmla="*/ 0 w 38"/>
                  <a:gd name="T1" fmla="*/ 0 h 27"/>
                  <a:gd name="T2" fmla="*/ 38 w 38"/>
                  <a:gd name="T3" fmla="*/ 0 h 27"/>
                  <a:gd name="T4" fmla="*/ 38 w 38"/>
                  <a:gd name="T5" fmla="*/ 27 h 27"/>
                  <a:gd name="T6" fmla="*/ 0 w 38"/>
                  <a:gd name="T7" fmla="*/ 27 h 27"/>
                  <a:gd name="T8" fmla="*/ 0 w 38"/>
                  <a:gd name="T9" fmla="*/ 0 h 27"/>
                  <a:gd name="T10" fmla="*/ 0 w 38"/>
                  <a:gd name="T11" fmla="*/ 0 h 27"/>
                  <a:gd name="T12" fmla="*/ 37 w 38"/>
                  <a:gd name="T13" fmla="*/ 0 h 27"/>
                  <a:gd name="T14" fmla="*/ 37 w 38"/>
                  <a:gd name="T15" fmla="*/ 26 h 27"/>
                  <a:gd name="T16" fmla="*/ 0 w 38"/>
                  <a:gd name="T17" fmla="*/ 26 h 27"/>
                  <a:gd name="T18" fmla="*/ 0 w 38"/>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7">
                    <a:moveTo>
                      <a:pt x="0" y="0"/>
                    </a:moveTo>
                    <a:lnTo>
                      <a:pt x="38" y="0"/>
                    </a:lnTo>
                    <a:lnTo>
                      <a:pt x="38" y="27"/>
                    </a:lnTo>
                    <a:lnTo>
                      <a:pt x="0" y="27"/>
                    </a:lnTo>
                    <a:lnTo>
                      <a:pt x="0" y="0"/>
                    </a:lnTo>
                    <a:close/>
                    <a:moveTo>
                      <a:pt x="0" y="0"/>
                    </a:moveTo>
                    <a:lnTo>
                      <a:pt x="37" y="0"/>
                    </a:lnTo>
                    <a:lnTo>
                      <a:pt x="37" y="26"/>
                    </a:lnTo>
                    <a:lnTo>
                      <a:pt x="0" y="26"/>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3" name="Freeform 1549">
                <a:extLst>
                  <a:ext uri="{FF2B5EF4-FFF2-40B4-BE49-F238E27FC236}">
                    <a16:creationId xmlns:a16="http://schemas.microsoft.com/office/drawing/2014/main" id="{8A84345D-94E4-1245-9D20-0909614AFD56}"/>
                  </a:ext>
                </a:extLst>
              </p:cNvPr>
              <p:cNvSpPr>
                <a:spLocks noEditPoints="1"/>
              </p:cNvSpPr>
              <p:nvPr/>
            </p:nvSpPr>
            <p:spPr bwMode="auto">
              <a:xfrm>
                <a:off x="1725" y="3490"/>
                <a:ext cx="37" cy="26"/>
              </a:xfrm>
              <a:custGeom>
                <a:avLst/>
                <a:gdLst>
                  <a:gd name="T0" fmla="*/ 0 w 37"/>
                  <a:gd name="T1" fmla="*/ 0 h 26"/>
                  <a:gd name="T2" fmla="*/ 37 w 37"/>
                  <a:gd name="T3" fmla="*/ 0 h 26"/>
                  <a:gd name="T4" fmla="*/ 37 w 37"/>
                  <a:gd name="T5" fmla="*/ 26 h 26"/>
                  <a:gd name="T6" fmla="*/ 0 w 37"/>
                  <a:gd name="T7" fmla="*/ 26 h 26"/>
                  <a:gd name="T8" fmla="*/ 0 w 37"/>
                  <a:gd name="T9" fmla="*/ 0 h 26"/>
                  <a:gd name="T10" fmla="*/ 0 w 37"/>
                  <a:gd name="T11" fmla="*/ 0 h 26"/>
                  <a:gd name="T12" fmla="*/ 35 w 37"/>
                  <a:gd name="T13" fmla="*/ 0 h 26"/>
                  <a:gd name="T14" fmla="*/ 35 w 37"/>
                  <a:gd name="T15" fmla="*/ 25 h 26"/>
                  <a:gd name="T16" fmla="*/ 0 w 37"/>
                  <a:gd name="T17" fmla="*/ 25 h 26"/>
                  <a:gd name="T18" fmla="*/ 0 w 3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6">
                    <a:moveTo>
                      <a:pt x="0" y="0"/>
                    </a:moveTo>
                    <a:lnTo>
                      <a:pt x="37" y="0"/>
                    </a:lnTo>
                    <a:lnTo>
                      <a:pt x="37" y="26"/>
                    </a:lnTo>
                    <a:lnTo>
                      <a:pt x="0" y="26"/>
                    </a:lnTo>
                    <a:lnTo>
                      <a:pt x="0" y="0"/>
                    </a:lnTo>
                    <a:close/>
                    <a:moveTo>
                      <a:pt x="0" y="0"/>
                    </a:moveTo>
                    <a:lnTo>
                      <a:pt x="35" y="0"/>
                    </a:lnTo>
                    <a:lnTo>
                      <a:pt x="35" y="25"/>
                    </a:lnTo>
                    <a:lnTo>
                      <a:pt x="0" y="25"/>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4" name="Freeform 1550">
                <a:extLst>
                  <a:ext uri="{FF2B5EF4-FFF2-40B4-BE49-F238E27FC236}">
                    <a16:creationId xmlns:a16="http://schemas.microsoft.com/office/drawing/2014/main" id="{A0CC4E8F-F683-D847-ADCE-5B0AFB753021}"/>
                  </a:ext>
                </a:extLst>
              </p:cNvPr>
              <p:cNvSpPr>
                <a:spLocks noEditPoints="1"/>
              </p:cNvSpPr>
              <p:nvPr/>
            </p:nvSpPr>
            <p:spPr bwMode="auto">
              <a:xfrm>
                <a:off x="1725" y="3490"/>
                <a:ext cx="35" cy="25"/>
              </a:xfrm>
              <a:custGeom>
                <a:avLst/>
                <a:gdLst>
                  <a:gd name="T0" fmla="*/ 0 w 35"/>
                  <a:gd name="T1" fmla="*/ 0 h 25"/>
                  <a:gd name="T2" fmla="*/ 35 w 35"/>
                  <a:gd name="T3" fmla="*/ 0 h 25"/>
                  <a:gd name="T4" fmla="*/ 35 w 35"/>
                  <a:gd name="T5" fmla="*/ 25 h 25"/>
                  <a:gd name="T6" fmla="*/ 0 w 35"/>
                  <a:gd name="T7" fmla="*/ 25 h 25"/>
                  <a:gd name="T8" fmla="*/ 0 w 35"/>
                  <a:gd name="T9" fmla="*/ 0 h 25"/>
                  <a:gd name="T10" fmla="*/ 0 w 35"/>
                  <a:gd name="T11" fmla="*/ 0 h 25"/>
                  <a:gd name="T12" fmla="*/ 33 w 35"/>
                  <a:gd name="T13" fmla="*/ 0 h 25"/>
                  <a:gd name="T14" fmla="*/ 33 w 35"/>
                  <a:gd name="T15" fmla="*/ 24 h 25"/>
                  <a:gd name="T16" fmla="*/ 0 w 35"/>
                  <a:gd name="T17" fmla="*/ 24 h 25"/>
                  <a:gd name="T18" fmla="*/ 0 w 3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5">
                    <a:moveTo>
                      <a:pt x="0" y="0"/>
                    </a:moveTo>
                    <a:lnTo>
                      <a:pt x="35" y="0"/>
                    </a:lnTo>
                    <a:lnTo>
                      <a:pt x="35" y="25"/>
                    </a:lnTo>
                    <a:lnTo>
                      <a:pt x="0" y="25"/>
                    </a:lnTo>
                    <a:lnTo>
                      <a:pt x="0" y="0"/>
                    </a:lnTo>
                    <a:close/>
                    <a:moveTo>
                      <a:pt x="0" y="0"/>
                    </a:moveTo>
                    <a:lnTo>
                      <a:pt x="33" y="0"/>
                    </a:lnTo>
                    <a:lnTo>
                      <a:pt x="33" y="24"/>
                    </a:lnTo>
                    <a:lnTo>
                      <a:pt x="0" y="24"/>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5" name="Freeform 1551">
                <a:extLst>
                  <a:ext uri="{FF2B5EF4-FFF2-40B4-BE49-F238E27FC236}">
                    <a16:creationId xmlns:a16="http://schemas.microsoft.com/office/drawing/2014/main" id="{3415F8C7-2D55-F941-9A46-FCCF19179EDB}"/>
                  </a:ext>
                </a:extLst>
              </p:cNvPr>
              <p:cNvSpPr>
                <a:spLocks noEditPoints="1"/>
              </p:cNvSpPr>
              <p:nvPr/>
            </p:nvSpPr>
            <p:spPr bwMode="auto">
              <a:xfrm>
                <a:off x="1725" y="3490"/>
                <a:ext cx="33" cy="24"/>
              </a:xfrm>
              <a:custGeom>
                <a:avLst/>
                <a:gdLst>
                  <a:gd name="T0" fmla="*/ 0 w 33"/>
                  <a:gd name="T1" fmla="*/ 0 h 24"/>
                  <a:gd name="T2" fmla="*/ 33 w 33"/>
                  <a:gd name="T3" fmla="*/ 0 h 24"/>
                  <a:gd name="T4" fmla="*/ 33 w 33"/>
                  <a:gd name="T5" fmla="*/ 24 h 24"/>
                  <a:gd name="T6" fmla="*/ 0 w 33"/>
                  <a:gd name="T7" fmla="*/ 24 h 24"/>
                  <a:gd name="T8" fmla="*/ 0 w 33"/>
                  <a:gd name="T9" fmla="*/ 0 h 24"/>
                  <a:gd name="T10" fmla="*/ 0 w 33"/>
                  <a:gd name="T11" fmla="*/ 0 h 24"/>
                  <a:gd name="T12" fmla="*/ 31 w 33"/>
                  <a:gd name="T13" fmla="*/ 0 h 24"/>
                  <a:gd name="T14" fmla="*/ 31 w 33"/>
                  <a:gd name="T15" fmla="*/ 23 h 24"/>
                  <a:gd name="T16" fmla="*/ 0 w 33"/>
                  <a:gd name="T17" fmla="*/ 23 h 24"/>
                  <a:gd name="T18" fmla="*/ 0 w 3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4">
                    <a:moveTo>
                      <a:pt x="0" y="0"/>
                    </a:moveTo>
                    <a:lnTo>
                      <a:pt x="33" y="0"/>
                    </a:lnTo>
                    <a:lnTo>
                      <a:pt x="33" y="24"/>
                    </a:lnTo>
                    <a:lnTo>
                      <a:pt x="0" y="24"/>
                    </a:lnTo>
                    <a:lnTo>
                      <a:pt x="0" y="0"/>
                    </a:lnTo>
                    <a:close/>
                    <a:moveTo>
                      <a:pt x="0" y="0"/>
                    </a:moveTo>
                    <a:lnTo>
                      <a:pt x="31" y="0"/>
                    </a:lnTo>
                    <a:lnTo>
                      <a:pt x="31" y="23"/>
                    </a:lnTo>
                    <a:lnTo>
                      <a:pt x="0" y="23"/>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6" name="Freeform 1552">
                <a:extLst>
                  <a:ext uri="{FF2B5EF4-FFF2-40B4-BE49-F238E27FC236}">
                    <a16:creationId xmlns:a16="http://schemas.microsoft.com/office/drawing/2014/main" id="{DAED4F7B-29F6-E044-8925-242365C283CF}"/>
                  </a:ext>
                </a:extLst>
              </p:cNvPr>
              <p:cNvSpPr>
                <a:spLocks noEditPoints="1"/>
              </p:cNvSpPr>
              <p:nvPr/>
            </p:nvSpPr>
            <p:spPr bwMode="auto">
              <a:xfrm>
                <a:off x="1725" y="3490"/>
                <a:ext cx="31" cy="23"/>
              </a:xfrm>
              <a:custGeom>
                <a:avLst/>
                <a:gdLst>
                  <a:gd name="T0" fmla="*/ 0 w 31"/>
                  <a:gd name="T1" fmla="*/ 0 h 23"/>
                  <a:gd name="T2" fmla="*/ 31 w 31"/>
                  <a:gd name="T3" fmla="*/ 0 h 23"/>
                  <a:gd name="T4" fmla="*/ 31 w 31"/>
                  <a:gd name="T5" fmla="*/ 23 h 23"/>
                  <a:gd name="T6" fmla="*/ 0 w 31"/>
                  <a:gd name="T7" fmla="*/ 23 h 23"/>
                  <a:gd name="T8" fmla="*/ 0 w 31"/>
                  <a:gd name="T9" fmla="*/ 0 h 23"/>
                  <a:gd name="T10" fmla="*/ 0 w 31"/>
                  <a:gd name="T11" fmla="*/ 0 h 23"/>
                  <a:gd name="T12" fmla="*/ 30 w 31"/>
                  <a:gd name="T13" fmla="*/ 0 h 23"/>
                  <a:gd name="T14" fmla="*/ 30 w 31"/>
                  <a:gd name="T15" fmla="*/ 21 h 23"/>
                  <a:gd name="T16" fmla="*/ 0 w 31"/>
                  <a:gd name="T17" fmla="*/ 21 h 23"/>
                  <a:gd name="T18" fmla="*/ 0 w 31"/>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3">
                    <a:moveTo>
                      <a:pt x="0" y="0"/>
                    </a:moveTo>
                    <a:lnTo>
                      <a:pt x="31" y="0"/>
                    </a:lnTo>
                    <a:lnTo>
                      <a:pt x="31" y="23"/>
                    </a:lnTo>
                    <a:lnTo>
                      <a:pt x="0" y="23"/>
                    </a:lnTo>
                    <a:lnTo>
                      <a:pt x="0" y="0"/>
                    </a:lnTo>
                    <a:close/>
                    <a:moveTo>
                      <a:pt x="0" y="0"/>
                    </a:moveTo>
                    <a:lnTo>
                      <a:pt x="30" y="0"/>
                    </a:lnTo>
                    <a:lnTo>
                      <a:pt x="30" y="21"/>
                    </a:lnTo>
                    <a:lnTo>
                      <a:pt x="0" y="21"/>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7" name="Freeform 1553">
                <a:extLst>
                  <a:ext uri="{FF2B5EF4-FFF2-40B4-BE49-F238E27FC236}">
                    <a16:creationId xmlns:a16="http://schemas.microsoft.com/office/drawing/2014/main" id="{6CD97911-3EEE-B747-98BE-89D83A71AF1C}"/>
                  </a:ext>
                </a:extLst>
              </p:cNvPr>
              <p:cNvSpPr>
                <a:spLocks noEditPoints="1"/>
              </p:cNvSpPr>
              <p:nvPr/>
            </p:nvSpPr>
            <p:spPr bwMode="auto">
              <a:xfrm>
                <a:off x="1725" y="3490"/>
                <a:ext cx="30" cy="21"/>
              </a:xfrm>
              <a:custGeom>
                <a:avLst/>
                <a:gdLst>
                  <a:gd name="T0" fmla="*/ 0 w 30"/>
                  <a:gd name="T1" fmla="*/ 0 h 21"/>
                  <a:gd name="T2" fmla="*/ 30 w 30"/>
                  <a:gd name="T3" fmla="*/ 0 h 21"/>
                  <a:gd name="T4" fmla="*/ 30 w 30"/>
                  <a:gd name="T5" fmla="*/ 21 h 21"/>
                  <a:gd name="T6" fmla="*/ 0 w 30"/>
                  <a:gd name="T7" fmla="*/ 21 h 21"/>
                  <a:gd name="T8" fmla="*/ 0 w 30"/>
                  <a:gd name="T9" fmla="*/ 0 h 21"/>
                  <a:gd name="T10" fmla="*/ 0 w 30"/>
                  <a:gd name="T11" fmla="*/ 0 h 21"/>
                  <a:gd name="T12" fmla="*/ 28 w 30"/>
                  <a:gd name="T13" fmla="*/ 0 h 21"/>
                  <a:gd name="T14" fmla="*/ 28 w 30"/>
                  <a:gd name="T15" fmla="*/ 20 h 21"/>
                  <a:gd name="T16" fmla="*/ 0 w 30"/>
                  <a:gd name="T17" fmla="*/ 20 h 21"/>
                  <a:gd name="T18" fmla="*/ 0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0" y="0"/>
                    </a:moveTo>
                    <a:lnTo>
                      <a:pt x="30" y="0"/>
                    </a:lnTo>
                    <a:lnTo>
                      <a:pt x="30" y="21"/>
                    </a:lnTo>
                    <a:lnTo>
                      <a:pt x="0" y="21"/>
                    </a:lnTo>
                    <a:lnTo>
                      <a:pt x="0" y="0"/>
                    </a:lnTo>
                    <a:close/>
                    <a:moveTo>
                      <a:pt x="0" y="0"/>
                    </a:moveTo>
                    <a:lnTo>
                      <a:pt x="28" y="0"/>
                    </a:lnTo>
                    <a:lnTo>
                      <a:pt x="28" y="20"/>
                    </a:lnTo>
                    <a:lnTo>
                      <a:pt x="0" y="20"/>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8" name="Freeform 1554">
                <a:extLst>
                  <a:ext uri="{FF2B5EF4-FFF2-40B4-BE49-F238E27FC236}">
                    <a16:creationId xmlns:a16="http://schemas.microsoft.com/office/drawing/2014/main" id="{427F56B1-DBB6-E842-8444-C28CA7E9DA59}"/>
                  </a:ext>
                </a:extLst>
              </p:cNvPr>
              <p:cNvSpPr>
                <a:spLocks noEditPoints="1"/>
              </p:cNvSpPr>
              <p:nvPr/>
            </p:nvSpPr>
            <p:spPr bwMode="auto">
              <a:xfrm>
                <a:off x="1725" y="3490"/>
                <a:ext cx="28" cy="20"/>
              </a:xfrm>
              <a:custGeom>
                <a:avLst/>
                <a:gdLst>
                  <a:gd name="T0" fmla="*/ 0 w 28"/>
                  <a:gd name="T1" fmla="*/ 0 h 20"/>
                  <a:gd name="T2" fmla="*/ 28 w 28"/>
                  <a:gd name="T3" fmla="*/ 0 h 20"/>
                  <a:gd name="T4" fmla="*/ 28 w 28"/>
                  <a:gd name="T5" fmla="*/ 20 h 20"/>
                  <a:gd name="T6" fmla="*/ 0 w 28"/>
                  <a:gd name="T7" fmla="*/ 20 h 20"/>
                  <a:gd name="T8" fmla="*/ 0 w 28"/>
                  <a:gd name="T9" fmla="*/ 0 h 20"/>
                  <a:gd name="T10" fmla="*/ 0 w 28"/>
                  <a:gd name="T11" fmla="*/ 0 h 20"/>
                  <a:gd name="T12" fmla="*/ 26 w 28"/>
                  <a:gd name="T13" fmla="*/ 0 h 20"/>
                  <a:gd name="T14" fmla="*/ 26 w 28"/>
                  <a:gd name="T15" fmla="*/ 18 h 20"/>
                  <a:gd name="T16" fmla="*/ 0 w 28"/>
                  <a:gd name="T17" fmla="*/ 18 h 20"/>
                  <a:gd name="T18" fmla="*/ 0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0" y="0"/>
                    </a:moveTo>
                    <a:lnTo>
                      <a:pt x="28" y="0"/>
                    </a:lnTo>
                    <a:lnTo>
                      <a:pt x="28" y="20"/>
                    </a:lnTo>
                    <a:lnTo>
                      <a:pt x="0" y="20"/>
                    </a:lnTo>
                    <a:lnTo>
                      <a:pt x="0" y="0"/>
                    </a:lnTo>
                    <a:close/>
                    <a:moveTo>
                      <a:pt x="0" y="0"/>
                    </a:moveTo>
                    <a:lnTo>
                      <a:pt x="26" y="0"/>
                    </a:lnTo>
                    <a:lnTo>
                      <a:pt x="26" y="18"/>
                    </a:lnTo>
                    <a:lnTo>
                      <a:pt x="0" y="18"/>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9" name="Freeform 1555">
                <a:extLst>
                  <a:ext uri="{FF2B5EF4-FFF2-40B4-BE49-F238E27FC236}">
                    <a16:creationId xmlns:a16="http://schemas.microsoft.com/office/drawing/2014/main" id="{65C1EDF6-ADCE-2C4F-9D05-19F04C4C9728}"/>
                  </a:ext>
                </a:extLst>
              </p:cNvPr>
              <p:cNvSpPr>
                <a:spLocks noEditPoints="1"/>
              </p:cNvSpPr>
              <p:nvPr/>
            </p:nvSpPr>
            <p:spPr bwMode="auto">
              <a:xfrm>
                <a:off x="1725" y="3490"/>
                <a:ext cx="26" cy="18"/>
              </a:xfrm>
              <a:custGeom>
                <a:avLst/>
                <a:gdLst>
                  <a:gd name="T0" fmla="*/ 0 w 26"/>
                  <a:gd name="T1" fmla="*/ 0 h 18"/>
                  <a:gd name="T2" fmla="*/ 26 w 26"/>
                  <a:gd name="T3" fmla="*/ 0 h 18"/>
                  <a:gd name="T4" fmla="*/ 26 w 26"/>
                  <a:gd name="T5" fmla="*/ 18 h 18"/>
                  <a:gd name="T6" fmla="*/ 0 w 26"/>
                  <a:gd name="T7" fmla="*/ 18 h 18"/>
                  <a:gd name="T8" fmla="*/ 0 w 26"/>
                  <a:gd name="T9" fmla="*/ 0 h 18"/>
                  <a:gd name="T10" fmla="*/ 0 w 26"/>
                  <a:gd name="T11" fmla="*/ 0 h 18"/>
                  <a:gd name="T12" fmla="*/ 24 w 26"/>
                  <a:gd name="T13" fmla="*/ 0 h 18"/>
                  <a:gd name="T14" fmla="*/ 24 w 26"/>
                  <a:gd name="T15" fmla="*/ 17 h 18"/>
                  <a:gd name="T16" fmla="*/ 0 w 26"/>
                  <a:gd name="T17" fmla="*/ 17 h 18"/>
                  <a:gd name="T18" fmla="*/ 0 w 2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8">
                    <a:moveTo>
                      <a:pt x="0" y="0"/>
                    </a:moveTo>
                    <a:lnTo>
                      <a:pt x="26" y="0"/>
                    </a:lnTo>
                    <a:lnTo>
                      <a:pt x="26" y="18"/>
                    </a:lnTo>
                    <a:lnTo>
                      <a:pt x="0" y="18"/>
                    </a:lnTo>
                    <a:lnTo>
                      <a:pt x="0" y="0"/>
                    </a:lnTo>
                    <a:close/>
                    <a:moveTo>
                      <a:pt x="0" y="0"/>
                    </a:moveTo>
                    <a:lnTo>
                      <a:pt x="24" y="0"/>
                    </a:lnTo>
                    <a:lnTo>
                      <a:pt x="24" y="17"/>
                    </a:lnTo>
                    <a:lnTo>
                      <a:pt x="0" y="17"/>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0" name="Freeform 1556">
                <a:extLst>
                  <a:ext uri="{FF2B5EF4-FFF2-40B4-BE49-F238E27FC236}">
                    <a16:creationId xmlns:a16="http://schemas.microsoft.com/office/drawing/2014/main" id="{F9B3062D-7EF4-9046-9EFA-ED583702E072}"/>
                  </a:ext>
                </a:extLst>
              </p:cNvPr>
              <p:cNvSpPr>
                <a:spLocks noEditPoints="1"/>
              </p:cNvSpPr>
              <p:nvPr/>
            </p:nvSpPr>
            <p:spPr bwMode="auto">
              <a:xfrm>
                <a:off x="1725" y="3490"/>
                <a:ext cx="24" cy="17"/>
              </a:xfrm>
              <a:custGeom>
                <a:avLst/>
                <a:gdLst>
                  <a:gd name="T0" fmla="*/ 0 w 24"/>
                  <a:gd name="T1" fmla="*/ 0 h 17"/>
                  <a:gd name="T2" fmla="*/ 24 w 24"/>
                  <a:gd name="T3" fmla="*/ 0 h 17"/>
                  <a:gd name="T4" fmla="*/ 24 w 24"/>
                  <a:gd name="T5" fmla="*/ 17 h 17"/>
                  <a:gd name="T6" fmla="*/ 0 w 24"/>
                  <a:gd name="T7" fmla="*/ 17 h 17"/>
                  <a:gd name="T8" fmla="*/ 0 w 24"/>
                  <a:gd name="T9" fmla="*/ 0 h 17"/>
                  <a:gd name="T10" fmla="*/ 0 w 24"/>
                  <a:gd name="T11" fmla="*/ 0 h 17"/>
                  <a:gd name="T12" fmla="*/ 22 w 24"/>
                  <a:gd name="T13" fmla="*/ 0 h 17"/>
                  <a:gd name="T14" fmla="*/ 22 w 24"/>
                  <a:gd name="T15" fmla="*/ 17 h 17"/>
                  <a:gd name="T16" fmla="*/ 0 w 24"/>
                  <a:gd name="T17" fmla="*/ 17 h 17"/>
                  <a:gd name="T18" fmla="*/ 0 w 24"/>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7">
                    <a:moveTo>
                      <a:pt x="0" y="0"/>
                    </a:moveTo>
                    <a:lnTo>
                      <a:pt x="24" y="0"/>
                    </a:lnTo>
                    <a:lnTo>
                      <a:pt x="24" y="17"/>
                    </a:lnTo>
                    <a:lnTo>
                      <a:pt x="0" y="17"/>
                    </a:lnTo>
                    <a:lnTo>
                      <a:pt x="0" y="0"/>
                    </a:lnTo>
                    <a:close/>
                    <a:moveTo>
                      <a:pt x="0" y="0"/>
                    </a:moveTo>
                    <a:lnTo>
                      <a:pt x="22" y="0"/>
                    </a:lnTo>
                    <a:lnTo>
                      <a:pt x="22" y="17"/>
                    </a:lnTo>
                    <a:lnTo>
                      <a:pt x="0" y="17"/>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1" name="Freeform 1557">
                <a:extLst>
                  <a:ext uri="{FF2B5EF4-FFF2-40B4-BE49-F238E27FC236}">
                    <a16:creationId xmlns:a16="http://schemas.microsoft.com/office/drawing/2014/main" id="{3786AEFF-EDFE-0A47-9658-75CCDC387DE2}"/>
                  </a:ext>
                </a:extLst>
              </p:cNvPr>
              <p:cNvSpPr>
                <a:spLocks noEditPoints="1"/>
              </p:cNvSpPr>
              <p:nvPr/>
            </p:nvSpPr>
            <p:spPr bwMode="auto">
              <a:xfrm>
                <a:off x="1725" y="3490"/>
                <a:ext cx="22" cy="17"/>
              </a:xfrm>
              <a:custGeom>
                <a:avLst/>
                <a:gdLst>
                  <a:gd name="T0" fmla="*/ 0 w 22"/>
                  <a:gd name="T1" fmla="*/ 0 h 17"/>
                  <a:gd name="T2" fmla="*/ 22 w 22"/>
                  <a:gd name="T3" fmla="*/ 0 h 17"/>
                  <a:gd name="T4" fmla="*/ 22 w 22"/>
                  <a:gd name="T5" fmla="*/ 17 h 17"/>
                  <a:gd name="T6" fmla="*/ 0 w 22"/>
                  <a:gd name="T7" fmla="*/ 17 h 17"/>
                  <a:gd name="T8" fmla="*/ 0 w 22"/>
                  <a:gd name="T9" fmla="*/ 0 h 17"/>
                  <a:gd name="T10" fmla="*/ 0 w 22"/>
                  <a:gd name="T11" fmla="*/ 0 h 17"/>
                  <a:gd name="T12" fmla="*/ 21 w 22"/>
                  <a:gd name="T13" fmla="*/ 0 h 17"/>
                  <a:gd name="T14" fmla="*/ 21 w 22"/>
                  <a:gd name="T15" fmla="*/ 15 h 17"/>
                  <a:gd name="T16" fmla="*/ 0 w 22"/>
                  <a:gd name="T17" fmla="*/ 15 h 17"/>
                  <a:gd name="T18" fmla="*/ 0 w 2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7">
                    <a:moveTo>
                      <a:pt x="0" y="0"/>
                    </a:moveTo>
                    <a:lnTo>
                      <a:pt x="22" y="0"/>
                    </a:lnTo>
                    <a:lnTo>
                      <a:pt x="22" y="17"/>
                    </a:lnTo>
                    <a:lnTo>
                      <a:pt x="0" y="17"/>
                    </a:lnTo>
                    <a:lnTo>
                      <a:pt x="0" y="0"/>
                    </a:lnTo>
                    <a:close/>
                    <a:moveTo>
                      <a:pt x="0" y="0"/>
                    </a:moveTo>
                    <a:lnTo>
                      <a:pt x="21" y="0"/>
                    </a:lnTo>
                    <a:lnTo>
                      <a:pt x="21" y="15"/>
                    </a:lnTo>
                    <a:lnTo>
                      <a:pt x="0" y="15"/>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2" name="Freeform 1558">
                <a:extLst>
                  <a:ext uri="{FF2B5EF4-FFF2-40B4-BE49-F238E27FC236}">
                    <a16:creationId xmlns:a16="http://schemas.microsoft.com/office/drawing/2014/main" id="{99809289-4F04-194F-9B1D-C7CEFC606C3E}"/>
                  </a:ext>
                </a:extLst>
              </p:cNvPr>
              <p:cNvSpPr>
                <a:spLocks noEditPoints="1"/>
              </p:cNvSpPr>
              <p:nvPr/>
            </p:nvSpPr>
            <p:spPr bwMode="auto">
              <a:xfrm>
                <a:off x="1725" y="3490"/>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0 w 21"/>
                  <a:gd name="T11" fmla="*/ 0 h 15"/>
                  <a:gd name="T12" fmla="*/ 19 w 21"/>
                  <a:gd name="T13" fmla="*/ 0 h 15"/>
                  <a:gd name="T14" fmla="*/ 19 w 21"/>
                  <a:gd name="T15" fmla="*/ 14 h 15"/>
                  <a:gd name="T16" fmla="*/ 0 w 21"/>
                  <a:gd name="T17" fmla="*/ 14 h 15"/>
                  <a:gd name="T18" fmla="*/ 0 w 21"/>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0" y="0"/>
                    </a:moveTo>
                    <a:lnTo>
                      <a:pt x="19" y="0"/>
                    </a:lnTo>
                    <a:lnTo>
                      <a:pt x="19" y="14"/>
                    </a:lnTo>
                    <a:lnTo>
                      <a:pt x="0" y="14"/>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3" name="Freeform 1559">
                <a:extLst>
                  <a:ext uri="{FF2B5EF4-FFF2-40B4-BE49-F238E27FC236}">
                    <a16:creationId xmlns:a16="http://schemas.microsoft.com/office/drawing/2014/main" id="{B70FC010-D9EB-C148-B169-ACE2175F200A}"/>
                  </a:ext>
                </a:extLst>
              </p:cNvPr>
              <p:cNvSpPr>
                <a:spLocks noEditPoints="1"/>
              </p:cNvSpPr>
              <p:nvPr/>
            </p:nvSpPr>
            <p:spPr bwMode="auto">
              <a:xfrm>
                <a:off x="1725" y="3490"/>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0 w 19"/>
                  <a:gd name="T11" fmla="*/ 0 h 14"/>
                  <a:gd name="T12" fmla="*/ 17 w 19"/>
                  <a:gd name="T13" fmla="*/ 0 h 14"/>
                  <a:gd name="T14" fmla="*/ 17 w 19"/>
                  <a:gd name="T15" fmla="*/ 12 h 14"/>
                  <a:gd name="T16" fmla="*/ 0 w 19"/>
                  <a:gd name="T17" fmla="*/ 12 h 14"/>
                  <a:gd name="T18" fmla="*/ 0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0" y="0"/>
                    </a:moveTo>
                    <a:lnTo>
                      <a:pt x="17" y="0"/>
                    </a:lnTo>
                    <a:lnTo>
                      <a:pt x="17"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4" name="Freeform 1560">
                <a:extLst>
                  <a:ext uri="{FF2B5EF4-FFF2-40B4-BE49-F238E27FC236}">
                    <a16:creationId xmlns:a16="http://schemas.microsoft.com/office/drawing/2014/main" id="{2D9A3A4E-5EF1-B647-9828-72B8847FE9D3}"/>
                  </a:ext>
                </a:extLst>
              </p:cNvPr>
              <p:cNvSpPr>
                <a:spLocks noEditPoints="1"/>
              </p:cNvSpPr>
              <p:nvPr/>
            </p:nvSpPr>
            <p:spPr bwMode="auto">
              <a:xfrm>
                <a:off x="1725" y="3490"/>
                <a:ext cx="17" cy="12"/>
              </a:xfrm>
              <a:custGeom>
                <a:avLst/>
                <a:gdLst>
                  <a:gd name="T0" fmla="*/ 0 w 17"/>
                  <a:gd name="T1" fmla="*/ 0 h 12"/>
                  <a:gd name="T2" fmla="*/ 17 w 17"/>
                  <a:gd name="T3" fmla="*/ 0 h 12"/>
                  <a:gd name="T4" fmla="*/ 17 w 17"/>
                  <a:gd name="T5" fmla="*/ 12 h 12"/>
                  <a:gd name="T6" fmla="*/ 0 w 17"/>
                  <a:gd name="T7" fmla="*/ 12 h 12"/>
                  <a:gd name="T8" fmla="*/ 0 w 17"/>
                  <a:gd name="T9" fmla="*/ 0 h 12"/>
                  <a:gd name="T10" fmla="*/ 0 w 17"/>
                  <a:gd name="T11" fmla="*/ 0 h 12"/>
                  <a:gd name="T12" fmla="*/ 15 w 17"/>
                  <a:gd name="T13" fmla="*/ 0 h 12"/>
                  <a:gd name="T14" fmla="*/ 15 w 17"/>
                  <a:gd name="T15" fmla="*/ 11 h 12"/>
                  <a:gd name="T16" fmla="*/ 0 w 17"/>
                  <a:gd name="T17" fmla="*/ 11 h 12"/>
                  <a:gd name="T18" fmla="*/ 0 w 1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
                    <a:moveTo>
                      <a:pt x="0" y="0"/>
                    </a:moveTo>
                    <a:lnTo>
                      <a:pt x="17" y="0"/>
                    </a:lnTo>
                    <a:lnTo>
                      <a:pt x="17" y="12"/>
                    </a:lnTo>
                    <a:lnTo>
                      <a:pt x="0" y="12"/>
                    </a:lnTo>
                    <a:lnTo>
                      <a:pt x="0" y="0"/>
                    </a:lnTo>
                    <a:close/>
                    <a:moveTo>
                      <a:pt x="0" y="0"/>
                    </a:moveTo>
                    <a:lnTo>
                      <a:pt x="15" y="0"/>
                    </a:lnTo>
                    <a:lnTo>
                      <a:pt x="15"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5" name="Freeform 1561">
                <a:extLst>
                  <a:ext uri="{FF2B5EF4-FFF2-40B4-BE49-F238E27FC236}">
                    <a16:creationId xmlns:a16="http://schemas.microsoft.com/office/drawing/2014/main" id="{F0B48F6E-7633-304D-9D7E-7B2124560950}"/>
                  </a:ext>
                </a:extLst>
              </p:cNvPr>
              <p:cNvSpPr>
                <a:spLocks noEditPoints="1"/>
              </p:cNvSpPr>
              <p:nvPr/>
            </p:nvSpPr>
            <p:spPr bwMode="auto">
              <a:xfrm>
                <a:off x="1725" y="3490"/>
                <a:ext cx="15" cy="11"/>
              </a:xfrm>
              <a:custGeom>
                <a:avLst/>
                <a:gdLst>
                  <a:gd name="T0" fmla="*/ 0 w 15"/>
                  <a:gd name="T1" fmla="*/ 0 h 11"/>
                  <a:gd name="T2" fmla="*/ 15 w 15"/>
                  <a:gd name="T3" fmla="*/ 0 h 11"/>
                  <a:gd name="T4" fmla="*/ 15 w 15"/>
                  <a:gd name="T5" fmla="*/ 11 h 11"/>
                  <a:gd name="T6" fmla="*/ 0 w 15"/>
                  <a:gd name="T7" fmla="*/ 11 h 11"/>
                  <a:gd name="T8" fmla="*/ 0 w 15"/>
                  <a:gd name="T9" fmla="*/ 0 h 11"/>
                  <a:gd name="T10" fmla="*/ 0 w 15"/>
                  <a:gd name="T11" fmla="*/ 0 h 11"/>
                  <a:gd name="T12" fmla="*/ 14 w 15"/>
                  <a:gd name="T13" fmla="*/ 0 h 11"/>
                  <a:gd name="T14" fmla="*/ 14 w 15"/>
                  <a:gd name="T15" fmla="*/ 10 h 11"/>
                  <a:gd name="T16" fmla="*/ 0 w 15"/>
                  <a:gd name="T17" fmla="*/ 10 h 11"/>
                  <a:gd name="T18" fmla="*/ 0 w 1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0" y="0"/>
                    </a:moveTo>
                    <a:lnTo>
                      <a:pt x="15" y="0"/>
                    </a:lnTo>
                    <a:lnTo>
                      <a:pt x="15" y="11"/>
                    </a:lnTo>
                    <a:lnTo>
                      <a:pt x="0" y="11"/>
                    </a:lnTo>
                    <a:lnTo>
                      <a:pt x="0" y="0"/>
                    </a:lnTo>
                    <a:close/>
                    <a:moveTo>
                      <a:pt x="0" y="0"/>
                    </a:moveTo>
                    <a:lnTo>
                      <a:pt x="14" y="0"/>
                    </a:lnTo>
                    <a:lnTo>
                      <a:pt x="14" y="10"/>
                    </a:lnTo>
                    <a:lnTo>
                      <a:pt x="0"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6" name="Freeform 1562">
                <a:extLst>
                  <a:ext uri="{FF2B5EF4-FFF2-40B4-BE49-F238E27FC236}">
                    <a16:creationId xmlns:a16="http://schemas.microsoft.com/office/drawing/2014/main" id="{8DE453CE-23CD-F340-9991-3AC3158F12AC}"/>
                  </a:ext>
                </a:extLst>
              </p:cNvPr>
              <p:cNvSpPr>
                <a:spLocks noEditPoints="1"/>
              </p:cNvSpPr>
              <p:nvPr/>
            </p:nvSpPr>
            <p:spPr bwMode="auto">
              <a:xfrm>
                <a:off x="1725" y="3490"/>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0 w 14"/>
                  <a:gd name="T11" fmla="*/ 0 h 10"/>
                  <a:gd name="T12" fmla="*/ 12 w 14"/>
                  <a:gd name="T13" fmla="*/ 0 h 10"/>
                  <a:gd name="T14" fmla="*/ 12 w 14"/>
                  <a:gd name="T15" fmla="*/ 9 h 10"/>
                  <a:gd name="T16" fmla="*/ 0 w 14"/>
                  <a:gd name="T17" fmla="*/ 9 h 10"/>
                  <a:gd name="T18" fmla="*/ 0 w 1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0" y="0"/>
                    </a:moveTo>
                    <a:lnTo>
                      <a:pt x="12" y="0"/>
                    </a:lnTo>
                    <a:lnTo>
                      <a:pt x="12"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7" name="Freeform 1563">
                <a:extLst>
                  <a:ext uri="{FF2B5EF4-FFF2-40B4-BE49-F238E27FC236}">
                    <a16:creationId xmlns:a16="http://schemas.microsoft.com/office/drawing/2014/main" id="{01988A9A-7A62-D64D-B9C2-F4AE414C80E0}"/>
                  </a:ext>
                </a:extLst>
              </p:cNvPr>
              <p:cNvSpPr>
                <a:spLocks noEditPoints="1"/>
              </p:cNvSpPr>
              <p:nvPr/>
            </p:nvSpPr>
            <p:spPr bwMode="auto">
              <a:xfrm>
                <a:off x="1725" y="3490"/>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0 w 12"/>
                  <a:gd name="T11" fmla="*/ 0 h 9"/>
                  <a:gd name="T12" fmla="*/ 10 w 12"/>
                  <a:gd name="T13" fmla="*/ 0 h 9"/>
                  <a:gd name="T14" fmla="*/ 10 w 12"/>
                  <a:gd name="T15" fmla="*/ 8 h 9"/>
                  <a:gd name="T16" fmla="*/ 0 w 12"/>
                  <a:gd name="T17" fmla="*/ 8 h 9"/>
                  <a:gd name="T18" fmla="*/ 0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0" y="0"/>
                    </a:moveTo>
                    <a:lnTo>
                      <a:pt x="10" y="0"/>
                    </a:lnTo>
                    <a:lnTo>
                      <a:pt x="10"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8" name="Freeform 1564">
                <a:extLst>
                  <a:ext uri="{FF2B5EF4-FFF2-40B4-BE49-F238E27FC236}">
                    <a16:creationId xmlns:a16="http://schemas.microsoft.com/office/drawing/2014/main" id="{C138B498-31AA-8B48-8147-BF327C3D4E5F}"/>
                  </a:ext>
                </a:extLst>
              </p:cNvPr>
              <p:cNvSpPr>
                <a:spLocks noEditPoints="1"/>
              </p:cNvSpPr>
              <p:nvPr/>
            </p:nvSpPr>
            <p:spPr bwMode="auto">
              <a:xfrm>
                <a:off x="1725" y="3490"/>
                <a:ext cx="10" cy="8"/>
              </a:xfrm>
              <a:custGeom>
                <a:avLst/>
                <a:gdLst>
                  <a:gd name="T0" fmla="*/ 0 w 10"/>
                  <a:gd name="T1" fmla="*/ 0 h 8"/>
                  <a:gd name="T2" fmla="*/ 10 w 10"/>
                  <a:gd name="T3" fmla="*/ 0 h 8"/>
                  <a:gd name="T4" fmla="*/ 10 w 10"/>
                  <a:gd name="T5" fmla="*/ 8 h 8"/>
                  <a:gd name="T6" fmla="*/ 0 w 10"/>
                  <a:gd name="T7" fmla="*/ 8 h 8"/>
                  <a:gd name="T8" fmla="*/ 0 w 10"/>
                  <a:gd name="T9" fmla="*/ 0 h 8"/>
                  <a:gd name="T10" fmla="*/ 0 w 10"/>
                  <a:gd name="T11" fmla="*/ 0 h 8"/>
                  <a:gd name="T12" fmla="*/ 8 w 10"/>
                  <a:gd name="T13" fmla="*/ 0 h 8"/>
                  <a:gd name="T14" fmla="*/ 8 w 10"/>
                  <a:gd name="T15" fmla="*/ 6 h 8"/>
                  <a:gd name="T16" fmla="*/ 0 w 10"/>
                  <a:gd name="T17" fmla="*/ 6 h 8"/>
                  <a:gd name="T18" fmla="*/ 0 w 10"/>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0" y="0"/>
                    </a:moveTo>
                    <a:lnTo>
                      <a:pt x="10" y="0"/>
                    </a:lnTo>
                    <a:lnTo>
                      <a:pt x="10" y="8"/>
                    </a:lnTo>
                    <a:lnTo>
                      <a:pt x="0" y="8"/>
                    </a:lnTo>
                    <a:lnTo>
                      <a:pt x="0" y="0"/>
                    </a:lnTo>
                    <a:close/>
                    <a:moveTo>
                      <a:pt x="0" y="0"/>
                    </a:moveTo>
                    <a:lnTo>
                      <a:pt x="8" y="0"/>
                    </a:lnTo>
                    <a:lnTo>
                      <a:pt x="8"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9" name="Freeform 1565">
                <a:extLst>
                  <a:ext uri="{FF2B5EF4-FFF2-40B4-BE49-F238E27FC236}">
                    <a16:creationId xmlns:a16="http://schemas.microsoft.com/office/drawing/2014/main" id="{67D3CE94-E211-6F44-9C39-54FC66B91383}"/>
                  </a:ext>
                </a:extLst>
              </p:cNvPr>
              <p:cNvSpPr>
                <a:spLocks noEditPoints="1"/>
              </p:cNvSpPr>
              <p:nvPr/>
            </p:nvSpPr>
            <p:spPr bwMode="auto">
              <a:xfrm>
                <a:off x="1725" y="3490"/>
                <a:ext cx="8" cy="6"/>
              </a:xfrm>
              <a:custGeom>
                <a:avLst/>
                <a:gdLst>
                  <a:gd name="T0" fmla="*/ 0 w 8"/>
                  <a:gd name="T1" fmla="*/ 0 h 6"/>
                  <a:gd name="T2" fmla="*/ 8 w 8"/>
                  <a:gd name="T3" fmla="*/ 0 h 6"/>
                  <a:gd name="T4" fmla="*/ 8 w 8"/>
                  <a:gd name="T5" fmla="*/ 6 h 6"/>
                  <a:gd name="T6" fmla="*/ 0 w 8"/>
                  <a:gd name="T7" fmla="*/ 6 h 6"/>
                  <a:gd name="T8" fmla="*/ 0 w 8"/>
                  <a:gd name="T9" fmla="*/ 0 h 6"/>
                  <a:gd name="T10" fmla="*/ 0 w 8"/>
                  <a:gd name="T11" fmla="*/ 0 h 6"/>
                  <a:gd name="T12" fmla="*/ 7 w 8"/>
                  <a:gd name="T13" fmla="*/ 0 h 6"/>
                  <a:gd name="T14" fmla="*/ 7 w 8"/>
                  <a:gd name="T15" fmla="*/ 5 h 6"/>
                  <a:gd name="T16" fmla="*/ 0 w 8"/>
                  <a:gd name="T17" fmla="*/ 5 h 6"/>
                  <a:gd name="T18" fmla="*/ 0 w 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0"/>
                    </a:moveTo>
                    <a:lnTo>
                      <a:pt x="8" y="0"/>
                    </a:lnTo>
                    <a:lnTo>
                      <a:pt x="8" y="6"/>
                    </a:lnTo>
                    <a:lnTo>
                      <a:pt x="0" y="6"/>
                    </a:lnTo>
                    <a:lnTo>
                      <a:pt x="0" y="0"/>
                    </a:lnTo>
                    <a:close/>
                    <a:moveTo>
                      <a:pt x="0" y="0"/>
                    </a:moveTo>
                    <a:lnTo>
                      <a:pt x="7" y="0"/>
                    </a:lnTo>
                    <a:lnTo>
                      <a:pt x="7"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0" name="Freeform 1566">
                <a:extLst>
                  <a:ext uri="{FF2B5EF4-FFF2-40B4-BE49-F238E27FC236}">
                    <a16:creationId xmlns:a16="http://schemas.microsoft.com/office/drawing/2014/main" id="{4B5FAE6E-5AAC-4441-BB4E-251675CDC068}"/>
                  </a:ext>
                </a:extLst>
              </p:cNvPr>
              <p:cNvSpPr>
                <a:spLocks noEditPoints="1"/>
              </p:cNvSpPr>
              <p:nvPr/>
            </p:nvSpPr>
            <p:spPr bwMode="auto">
              <a:xfrm>
                <a:off x="1725" y="3490"/>
                <a:ext cx="7" cy="5"/>
              </a:xfrm>
              <a:custGeom>
                <a:avLst/>
                <a:gdLst>
                  <a:gd name="T0" fmla="*/ 0 w 7"/>
                  <a:gd name="T1" fmla="*/ 0 h 5"/>
                  <a:gd name="T2" fmla="*/ 7 w 7"/>
                  <a:gd name="T3" fmla="*/ 0 h 5"/>
                  <a:gd name="T4" fmla="*/ 7 w 7"/>
                  <a:gd name="T5" fmla="*/ 5 h 5"/>
                  <a:gd name="T6" fmla="*/ 0 w 7"/>
                  <a:gd name="T7" fmla="*/ 5 h 5"/>
                  <a:gd name="T8" fmla="*/ 0 w 7"/>
                  <a:gd name="T9" fmla="*/ 0 h 5"/>
                  <a:gd name="T10" fmla="*/ 0 w 7"/>
                  <a:gd name="T11" fmla="*/ 0 h 5"/>
                  <a:gd name="T12" fmla="*/ 5 w 7"/>
                  <a:gd name="T13" fmla="*/ 0 h 5"/>
                  <a:gd name="T14" fmla="*/ 5 w 7"/>
                  <a:gd name="T15" fmla="*/ 3 h 5"/>
                  <a:gd name="T16" fmla="*/ 0 w 7"/>
                  <a:gd name="T17" fmla="*/ 3 h 5"/>
                  <a:gd name="T18" fmla="*/ 0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7" y="0"/>
                    </a:lnTo>
                    <a:lnTo>
                      <a:pt x="7" y="5"/>
                    </a:lnTo>
                    <a:lnTo>
                      <a:pt x="0" y="5"/>
                    </a:lnTo>
                    <a:lnTo>
                      <a:pt x="0" y="0"/>
                    </a:lnTo>
                    <a:close/>
                    <a:moveTo>
                      <a:pt x="0" y="0"/>
                    </a:moveTo>
                    <a:lnTo>
                      <a:pt x="5" y="0"/>
                    </a:lnTo>
                    <a:lnTo>
                      <a:pt x="5"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1" name="Freeform 1567">
                <a:extLst>
                  <a:ext uri="{FF2B5EF4-FFF2-40B4-BE49-F238E27FC236}">
                    <a16:creationId xmlns:a16="http://schemas.microsoft.com/office/drawing/2014/main" id="{B4B7CBA5-2B00-6640-8FAC-9433E7E03ED8}"/>
                  </a:ext>
                </a:extLst>
              </p:cNvPr>
              <p:cNvSpPr>
                <a:spLocks noEditPoints="1"/>
              </p:cNvSpPr>
              <p:nvPr/>
            </p:nvSpPr>
            <p:spPr bwMode="auto">
              <a:xfrm>
                <a:off x="1725" y="3490"/>
                <a:ext cx="5" cy="3"/>
              </a:xfrm>
              <a:custGeom>
                <a:avLst/>
                <a:gdLst>
                  <a:gd name="T0" fmla="*/ 0 w 5"/>
                  <a:gd name="T1" fmla="*/ 0 h 3"/>
                  <a:gd name="T2" fmla="*/ 5 w 5"/>
                  <a:gd name="T3" fmla="*/ 0 h 3"/>
                  <a:gd name="T4" fmla="*/ 5 w 5"/>
                  <a:gd name="T5" fmla="*/ 3 h 3"/>
                  <a:gd name="T6" fmla="*/ 0 w 5"/>
                  <a:gd name="T7" fmla="*/ 3 h 3"/>
                  <a:gd name="T8" fmla="*/ 0 w 5"/>
                  <a:gd name="T9" fmla="*/ 0 h 3"/>
                  <a:gd name="T10" fmla="*/ 0 w 5"/>
                  <a:gd name="T11" fmla="*/ 0 h 3"/>
                  <a:gd name="T12" fmla="*/ 3 w 5"/>
                  <a:gd name="T13" fmla="*/ 0 h 3"/>
                  <a:gd name="T14" fmla="*/ 3 w 5"/>
                  <a:gd name="T15" fmla="*/ 3 h 3"/>
                  <a:gd name="T16" fmla="*/ 0 w 5"/>
                  <a:gd name="T17" fmla="*/ 3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5" y="0"/>
                    </a:lnTo>
                    <a:lnTo>
                      <a:pt x="5" y="3"/>
                    </a:lnTo>
                    <a:lnTo>
                      <a:pt x="0" y="3"/>
                    </a:lnTo>
                    <a:lnTo>
                      <a:pt x="0" y="0"/>
                    </a:lnTo>
                    <a:close/>
                    <a:moveTo>
                      <a:pt x="0" y="0"/>
                    </a:moveTo>
                    <a:lnTo>
                      <a:pt x="3" y="0"/>
                    </a:lnTo>
                    <a:lnTo>
                      <a:pt x="3"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2" name="Freeform 1568">
                <a:extLst>
                  <a:ext uri="{FF2B5EF4-FFF2-40B4-BE49-F238E27FC236}">
                    <a16:creationId xmlns:a16="http://schemas.microsoft.com/office/drawing/2014/main" id="{ADC4FFD9-B05E-E948-9E7D-77EAA92A47D2}"/>
                  </a:ext>
                </a:extLst>
              </p:cNvPr>
              <p:cNvSpPr>
                <a:spLocks noEditPoints="1"/>
              </p:cNvSpPr>
              <p:nvPr/>
            </p:nvSpPr>
            <p:spPr bwMode="auto">
              <a:xfrm>
                <a:off x="1725" y="3490"/>
                <a:ext cx="3" cy="3"/>
              </a:xfrm>
              <a:custGeom>
                <a:avLst/>
                <a:gdLst>
                  <a:gd name="T0" fmla="*/ 0 w 3"/>
                  <a:gd name="T1" fmla="*/ 0 h 3"/>
                  <a:gd name="T2" fmla="*/ 3 w 3"/>
                  <a:gd name="T3" fmla="*/ 0 h 3"/>
                  <a:gd name="T4" fmla="*/ 3 w 3"/>
                  <a:gd name="T5" fmla="*/ 3 h 3"/>
                  <a:gd name="T6" fmla="*/ 0 w 3"/>
                  <a:gd name="T7" fmla="*/ 3 h 3"/>
                  <a:gd name="T8" fmla="*/ 0 w 3"/>
                  <a:gd name="T9" fmla="*/ 0 h 3"/>
                  <a:gd name="T10" fmla="*/ 0 w 3"/>
                  <a:gd name="T11" fmla="*/ 0 h 3"/>
                  <a:gd name="T12" fmla="*/ 1 w 3"/>
                  <a:gd name="T13" fmla="*/ 0 h 3"/>
                  <a:gd name="T14" fmla="*/ 1 w 3"/>
                  <a:gd name="T15" fmla="*/ 2 h 3"/>
                  <a:gd name="T16" fmla="*/ 0 w 3"/>
                  <a:gd name="T17" fmla="*/ 2 h 3"/>
                  <a:gd name="T18" fmla="*/ 0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3" y="0"/>
                    </a:lnTo>
                    <a:lnTo>
                      <a:pt x="3" y="3"/>
                    </a:lnTo>
                    <a:lnTo>
                      <a:pt x="0" y="3"/>
                    </a:lnTo>
                    <a:lnTo>
                      <a:pt x="0" y="0"/>
                    </a:lnTo>
                    <a:close/>
                    <a:moveTo>
                      <a:pt x="0" y="0"/>
                    </a:moveTo>
                    <a:lnTo>
                      <a:pt x="1" y="0"/>
                    </a:lnTo>
                    <a:lnTo>
                      <a:pt x="1"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3" name="Freeform 1569">
                <a:extLst>
                  <a:ext uri="{FF2B5EF4-FFF2-40B4-BE49-F238E27FC236}">
                    <a16:creationId xmlns:a16="http://schemas.microsoft.com/office/drawing/2014/main" id="{ED9D4B19-7322-F54C-A1EC-D3AA4AE795AB}"/>
                  </a:ext>
                </a:extLst>
              </p:cNvPr>
              <p:cNvSpPr>
                <a:spLocks noEditPoints="1"/>
              </p:cNvSpPr>
              <p:nvPr/>
            </p:nvSpPr>
            <p:spPr bwMode="auto">
              <a:xfrm>
                <a:off x="1725" y="3490"/>
                <a:ext cx="1" cy="2"/>
              </a:xfrm>
              <a:custGeom>
                <a:avLst/>
                <a:gdLst>
                  <a:gd name="T0" fmla="*/ 0 w 1"/>
                  <a:gd name="T1" fmla="*/ 0 h 2"/>
                  <a:gd name="T2" fmla="*/ 1 w 1"/>
                  <a:gd name="T3" fmla="*/ 0 h 2"/>
                  <a:gd name="T4" fmla="*/ 1 w 1"/>
                  <a:gd name="T5" fmla="*/ 2 h 2"/>
                  <a:gd name="T6" fmla="*/ 0 w 1"/>
                  <a:gd name="T7" fmla="*/ 2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0"/>
                    </a:moveTo>
                    <a:lnTo>
                      <a:pt x="1" y="0"/>
                    </a:lnTo>
                    <a:lnTo>
                      <a:pt x="1" y="2"/>
                    </a:lnTo>
                    <a:lnTo>
                      <a:pt x="0" y="2"/>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4" name="Freeform 1570">
                <a:extLst>
                  <a:ext uri="{FF2B5EF4-FFF2-40B4-BE49-F238E27FC236}">
                    <a16:creationId xmlns:a16="http://schemas.microsoft.com/office/drawing/2014/main" id="{B8A80581-475C-4745-B64D-277601C76CE5}"/>
                  </a:ext>
                </a:extLst>
              </p:cNvPr>
              <p:cNvSpPr>
                <a:spLocks noEditPoints="1"/>
              </p:cNvSpPr>
              <p:nvPr/>
            </p:nvSpPr>
            <p:spPr bwMode="auto">
              <a:xfrm>
                <a:off x="1725" y="349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5" name="Freeform 1571">
                <a:extLst>
                  <a:ext uri="{FF2B5EF4-FFF2-40B4-BE49-F238E27FC236}">
                    <a16:creationId xmlns:a16="http://schemas.microsoft.com/office/drawing/2014/main" id="{87C0593B-1A0B-4E44-B109-23FBC056BADE}"/>
                  </a:ext>
                </a:extLst>
              </p:cNvPr>
              <p:cNvSpPr>
                <a:spLocks/>
              </p:cNvSpPr>
              <p:nvPr/>
            </p:nvSpPr>
            <p:spPr bwMode="auto">
              <a:xfrm>
                <a:off x="1841"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6" name="Freeform 1572">
                <a:extLst>
                  <a:ext uri="{FF2B5EF4-FFF2-40B4-BE49-F238E27FC236}">
                    <a16:creationId xmlns:a16="http://schemas.microsoft.com/office/drawing/2014/main" id="{BEBE6F34-3578-1547-8E63-B41DBDB00AA5}"/>
                  </a:ext>
                </a:extLst>
              </p:cNvPr>
              <p:cNvSpPr>
                <a:spLocks/>
              </p:cNvSpPr>
              <p:nvPr/>
            </p:nvSpPr>
            <p:spPr bwMode="auto">
              <a:xfrm>
                <a:off x="1856"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7" name="Freeform 1573">
                <a:extLst>
                  <a:ext uri="{FF2B5EF4-FFF2-40B4-BE49-F238E27FC236}">
                    <a16:creationId xmlns:a16="http://schemas.microsoft.com/office/drawing/2014/main" id="{5E988D5B-3F7C-C34C-A72B-C2774EB86B30}"/>
                  </a:ext>
                </a:extLst>
              </p:cNvPr>
              <p:cNvSpPr>
                <a:spLocks/>
              </p:cNvSpPr>
              <p:nvPr/>
            </p:nvSpPr>
            <p:spPr bwMode="auto">
              <a:xfrm>
                <a:off x="1872"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8" name="Freeform 1574">
                <a:extLst>
                  <a:ext uri="{FF2B5EF4-FFF2-40B4-BE49-F238E27FC236}">
                    <a16:creationId xmlns:a16="http://schemas.microsoft.com/office/drawing/2014/main" id="{7AF63B91-2224-D347-9A44-209000D4BFDC}"/>
                  </a:ext>
                </a:extLst>
              </p:cNvPr>
              <p:cNvSpPr>
                <a:spLocks/>
              </p:cNvSpPr>
              <p:nvPr/>
            </p:nvSpPr>
            <p:spPr bwMode="auto">
              <a:xfrm>
                <a:off x="1887"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9" name="Freeform 1575">
                <a:extLst>
                  <a:ext uri="{FF2B5EF4-FFF2-40B4-BE49-F238E27FC236}">
                    <a16:creationId xmlns:a16="http://schemas.microsoft.com/office/drawing/2014/main" id="{10FC9433-F05C-2F4E-BC37-19D86FBC7B4A}"/>
                  </a:ext>
                </a:extLst>
              </p:cNvPr>
              <p:cNvSpPr>
                <a:spLocks/>
              </p:cNvSpPr>
              <p:nvPr/>
            </p:nvSpPr>
            <p:spPr bwMode="auto">
              <a:xfrm>
                <a:off x="1826"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0" name="Freeform 1576">
                <a:extLst>
                  <a:ext uri="{FF2B5EF4-FFF2-40B4-BE49-F238E27FC236}">
                    <a16:creationId xmlns:a16="http://schemas.microsoft.com/office/drawing/2014/main" id="{4036A2C5-87D4-F448-A01D-4261FDB56B78}"/>
                  </a:ext>
                </a:extLst>
              </p:cNvPr>
              <p:cNvSpPr>
                <a:spLocks/>
              </p:cNvSpPr>
              <p:nvPr/>
            </p:nvSpPr>
            <p:spPr bwMode="auto">
              <a:xfrm>
                <a:off x="1794"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1" name="Freeform 1577">
                <a:extLst>
                  <a:ext uri="{FF2B5EF4-FFF2-40B4-BE49-F238E27FC236}">
                    <a16:creationId xmlns:a16="http://schemas.microsoft.com/office/drawing/2014/main" id="{02FBC715-6D09-714C-9AA6-2DD9C389D760}"/>
                  </a:ext>
                </a:extLst>
              </p:cNvPr>
              <p:cNvSpPr>
                <a:spLocks/>
              </p:cNvSpPr>
              <p:nvPr/>
            </p:nvSpPr>
            <p:spPr bwMode="auto">
              <a:xfrm>
                <a:off x="1810"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2" name="Freeform 1578">
                <a:extLst>
                  <a:ext uri="{FF2B5EF4-FFF2-40B4-BE49-F238E27FC236}">
                    <a16:creationId xmlns:a16="http://schemas.microsoft.com/office/drawing/2014/main" id="{8E594B6A-363D-EB41-B71D-0237D3993623}"/>
                  </a:ext>
                </a:extLst>
              </p:cNvPr>
              <p:cNvSpPr>
                <a:spLocks/>
              </p:cNvSpPr>
              <p:nvPr/>
            </p:nvSpPr>
            <p:spPr bwMode="auto">
              <a:xfrm>
                <a:off x="1747"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3" name="Freeform 1579">
                <a:extLst>
                  <a:ext uri="{FF2B5EF4-FFF2-40B4-BE49-F238E27FC236}">
                    <a16:creationId xmlns:a16="http://schemas.microsoft.com/office/drawing/2014/main" id="{3595AF21-0BCF-B44C-A0F0-85059A72CB8A}"/>
                  </a:ext>
                </a:extLst>
              </p:cNvPr>
              <p:cNvSpPr>
                <a:spLocks/>
              </p:cNvSpPr>
              <p:nvPr/>
            </p:nvSpPr>
            <p:spPr bwMode="auto">
              <a:xfrm>
                <a:off x="1763"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4" name="Freeform 1580">
                <a:extLst>
                  <a:ext uri="{FF2B5EF4-FFF2-40B4-BE49-F238E27FC236}">
                    <a16:creationId xmlns:a16="http://schemas.microsoft.com/office/drawing/2014/main" id="{2B06C5B7-5570-9849-82EB-9D0E8F319AD0}"/>
                  </a:ext>
                </a:extLst>
              </p:cNvPr>
              <p:cNvSpPr>
                <a:spLocks/>
              </p:cNvSpPr>
              <p:nvPr/>
            </p:nvSpPr>
            <p:spPr bwMode="auto">
              <a:xfrm>
                <a:off x="1778" y="3661"/>
                <a:ext cx="5" cy="6"/>
              </a:xfrm>
              <a:custGeom>
                <a:avLst/>
                <a:gdLst>
                  <a:gd name="T0" fmla="*/ 5 w 5"/>
                  <a:gd name="T1" fmla="*/ 0 h 6"/>
                  <a:gd name="T2" fmla="*/ 0 w 5"/>
                  <a:gd name="T3" fmla="*/ 2 h 6"/>
                  <a:gd name="T4" fmla="*/ 5 w 5"/>
                  <a:gd name="T5" fmla="*/ 6 h 6"/>
                </a:gdLst>
                <a:ahLst/>
                <a:cxnLst>
                  <a:cxn ang="0">
                    <a:pos x="T0" y="T1"/>
                  </a:cxn>
                  <a:cxn ang="0">
                    <a:pos x="T2" y="T3"/>
                  </a:cxn>
                  <a:cxn ang="0">
                    <a:pos x="T4" y="T5"/>
                  </a:cxn>
                </a:cxnLst>
                <a:rect l="0" t="0" r="r" b="b"/>
                <a:pathLst>
                  <a:path w="5" h="6">
                    <a:moveTo>
                      <a:pt x="5" y="0"/>
                    </a:moveTo>
                    <a:lnTo>
                      <a:pt x="0" y="2"/>
                    </a:lnTo>
                    <a:lnTo>
                      <a:pt x="5"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5" name="Freeform 1581">
                <a:extLst>
                  <a:ext uri="{FF2B5EF4-FFF2-40B4-BE49-F238E27FC236}">
                    <a16:creationId xmlns:a16="http://schemas.microsoft.com/office/drawing/2014/main" id="{C5F0E6A1-9A2A-284F-AFBC-936AA4EF5B87}"/>
                  </a:ext>
                </a:extLst>
              </p:cNvPr>
              <p:cNvSpPr>
                <a:spLocks/>
              </p:cNvSpPr>
              <p:nvPr/>
            </p:nvSpPr>
            <p:spPr bwMode="auto">
              <a:xfrm>
                <a:off x="1759"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6" name="Freeform 1582">
                <a:extLst>
                  <a:ext uri="{FF2B5EF4-FFF2-40B4-BE49-F238E27FC236}">
                    <a16:creationId xmlns:a16="http://schemas.microsoft.com/office/drawing/2014/main" id="{F4F24EF0-3890-8040-999D-8237D0A39913}"/>
                  </a:ext>
                </a:extLst>
              </p:cNvPr>
              <p:cNvSpPr>
                <a:spLocks/>
              </p:cNvSpPr>
              <p:nvPr/>
            </p:nvSpPr>
            <p:spPr bwMode="auto">
              <a:xfrm>
                <a:off x="1880"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7" name="Freeform 1583">
                <a:extLst>
                  <a:ext uri="{FF2B5EF4-FFF2-40B4-BE49-F238E27FC236}">
                    <a16:creationId xmlns:a16="http://schemas.microsoft.com/office/drawing/2014/main" id="{DAA63803-753F-3148-B049-54E46F849B54}"/>
                  </a:ext>
                </a:extLst>
              </p:cNvPr>
              <p:cNvSpPr>
                <a:spLocks/>
              </p:cNvSpPr>
              <p:nvPr/>
            </p:nvSpPr>
            <p:spPr bwMode="auto">
              <a:xfrm>
                <a:off x="1895"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8" name="Freeform 1584">
                <a:extLst>
                  <a:ext uri="{FF2B5EF4-FFF2-40B4-BE49-F238E27FC236}">
                    <a16:creationId xmlns:a16="http://schemas.microsoft.com/office/drawing/2014/main" id="{F42BBDD4-1C7C-8947-B6E1-0ECAD5369FB2}"/>
                  </a:ext>
                </a:extLst>
              </p:cNvPr>
              <p:cNvSpPr>
                <a:spLocks/>
              </p:cNvSpPr>
              <p:nvPr/>
            </p:nvSpPr>
            <p:spPr bwMode="auto">
              <a:xfrm>
                <a:off x="1850" y="3672"/>
                <a:ext cx="5" cy="6"/>
              </a:xfrm>
              <a:custGeom>
                <a:avLst/>
                <a:gdLst>
                  <a:gd name="T0" fmla="*/ 5 w 5"/>
                  <a:gd name="T1" fmla="*/ 0 h 6"/>
                  <a:gd name="T2" fmla="*/ 0 w 5"/>
                  <a:gd name="T3" fmla="*/ 4 h 6"/>
                  <a:gd name="T4" fmla="*/ 5 w 5"/>
                  <a:gd name="T5" fmla="*/ 6 h 6"/>
                </a:gdLst>
                <a:ahLst/>
                <a:cxnLst>
                  <a:cxn ang="0">
                    <a:pos x="T0" y="T1"/>
                  </a:cxn>
                  <a:cxn ang="0">
                    <a:pos x="T2" y="T3"/>
                  </a:cxn>
                  <a:cxn ang="0">
                    <a:pos x="T4" y="T5"/>
                  </a:cxn>
                </a:cxnLst>
                <a:rect l="0" t="0" r="r" b="b"/>
                <a:pathLst>
                  <a:path w="5" h="6">
                    <a:moveTo>
                      <a:pt x="5" y="0"/>
                    </a:moveTo>
                    <a:lnTo>
                      <a:pt x="0" y="4"/>
                    </a:lnTo>
                    <a:lnTo>
                      <a:pt x="5"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9" name="Freeform 1585">
                <a:extLst>
                  <a:ext uri="{FF2B5EF4-FFF2-40B4-BE49-F238E27FC236}">
                    <a16:creationId xmlns:a16="http://schemas.microsoft.com/office/drawing/2014/main" id="{A9B94737-9962-344C-9B7F-87092CFB401E}"/>
                  </a:ext>
                </a:extLst>
              </p:cNvPr>
              <p:cNvSpPr>
                <a:spLocks/>
              </p:cNvSpPr>
              <p:nvPr/>
            </p:nvSpPr>
            <p:spPr bwMode="auto">
              <a:xfrm>
                <a:off x="1866"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0" name="Freeform 1586">
                <a:extLst>
                  <a:ext uri="{FF2B5EF4-FFF2-40B4-BE49-F238E27FC236}">
                    <a16:creationId xmlns:a16="http://schemas.microsoft.com/office/drawing/2014/main" id="{74E5E135-A817-BF45-A6AD-16D2BD14F4E0}"/>
                  </a:ext>
                </a:extLst>
              </p:cNvPr>
              <p:cNvSpPr>
                <a:spLocks/>
              </p:cNvSpPr>
              <p:nvPr/>
            </p:nvSpPr>
            <p:spPr bwMode="auto">
              <a:xfrm>
                <a:off x="1788"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1" name="Freeform 1587">
                <a:extLst>
                  <a:ext uri="{FF2B5EF4-FFF2-40B4-BE49-F238E27FC236}">
                    <a16:creationId xmlns:a16="http://schemas.microsoft.com/office/drawing/2014/main" id="{A00BFF51-5D76-3A43-BD27-9F93476EAE82}"/>
                  </a:ext>
                </a:extLst>
              </p:cNvPr>
              <p:cNvSpPr>
                <a:spLocks/>
              </p:cNvSpPr>
              <p:nvPr/>
            </p:nvSpPr>
            <p:spPr bwMode="auto">
              <a:xfrm>
                <a:off x="1804"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2" name="Freeform 1588">
                <a:extLst>
                  <a:ext uri="{FF2B5EF4-FFF2-40B4-BE49-F238E27FC236}">
                    <a16:creationId xmlns:a16="http://schemas.microsoft.com/office/drawing/2014/main" id="{C1D3B047-A2D7-6741-B51E-1DEC952D9969}"/>
                  </a:ext>
                </a:extLst>
              </p:cNvPr>
              <p:cNvSpPr>
                <a:spLocks/>
              </p:cNvSpPr>
              <p:nvPr/>
            </p:nvSpPr>
            <p:spPr bwMode="auto">
              <a:xfrm>
                <a:off x="1819"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3" name="Freeform 1589">
                <a:extLst>
                  <a:ext uri="{FF2B5EF4-FFF2-40B4-BE49-F238E27FC236}">
                    <a16:creationId xmlns:a16="http://schemas.microsoft.com/office/drawing/2014/main" id="{BA9659F8-DE64-F64C-ADFF-D52FB52A8C86}"/>
                  </a:ext>
                </a:extLst>
              </p:cNvPr>
              <p:cNvSpPr>
                <a:spLocks/>
              </p:cNvSpPr>
              <p:nvPr/>
            </p:nvSpPr>
            <p:spPr bwMode="auto">
              <a:xfrm>
                <a:off x="1835"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4" name="Freeform 1590">
                <a:extLst>
                  <a:ext uri="{FF2B5EF4-FFF2-40B4-BE49-F238E27FC236}">
                    <a16:creationId xmlns:a16="http://schemas.microsoft.com/office/drawing/2014/main" id="{3DF5E716-2780-934B-BF4E-8B9BAA0C2460}"/>
                  </a:ext>
                </a:extLst>
              </p:cNvPr>
              <p:cNvSpPr>
                <a:spLocks/>
              </p:cNvSpPr>
              <p:nvPr/>
            </p:nvSpPr>
            <p:spPr bwMode="auto">
              <a:xfrm>
                <a:off x="1773" y="3672"/>
                <a:ext cx="3" cy="6"/>
              </a:xfrm>
              <a:custGeom>
                <a:avLst/>
                <a:gdLst>
                  <a:gd name="T0" fmla="*/ 3 w 3"/>
                  <a:gd name="T1" fmla="*/ 0 h 6"/>
                  <a:gd name="T2" fmla="*/ 0 w 3"/>
                  <a:gd name="T3" fmla="*/ 4 h 6"/>
                  <a:gd name="T4" fmla="*/ 3 w 3"/>
                  <a:gd name="T5" fmla="*/ 6 h 6"/>
                </a:gdLst>
                <a:ahLst/>
                <a:cxnLst>
                  <a:cxn ang="0">
                    <a:pos x="T0" y="T1"/>
                  </a:cxn>
                  <a:cxn ang="0">
                    <a:pos x="T2" y="T3"/>
                  </a:cxn>
                  <a:cxn ang="0">
                    <a:pos x="T4" y="T5"/>
                  </a:cxn>
                </a:cxnLst>
                <a:rect l="0" t="0" r="r" b="b"/>
                <a:pathLst>
                  <a:path w="3" h="6">
                    <a:moveTo>
                      <a:pt x="3" y="0"/>
                    </a:moveTo>
                    <a:lnTo>
                      <a:pt x="0" y="4"/>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5" name="Freeform 1591">
                <a:extLst>
                  <a:ext uri="{FF2B5EF4-FFF2-40B4-BE49-F238E27FC236}">
                    <a16:creationId xmlns:a16="http://schemas.microsoft.com/office/drawing/2014/main" id="{A9447BB7-5A8C-0D47-84AC-17FA83668C3C}"/>
                  </a:ext>
                </a:extLst>
              </p:cNvPr>
              <p:cNvSpPr>
                <a:spLocks/>
              </p:cNvSpPr>
              <p:nvPr/>
            </p:nvSpPr>
            <p:spPr bwMode="auto">
              <a:xfrm>
                <a:off x="1732"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6" name="Freeform 1592">
                <a:extLst>
                  <a:ext uri="{FF2B5EF4-FFF2-40B4-BE49-F238E27FC236}">
                    <a16:creationId xmlns:a16="http://schemas.microsoft.com/office/drawing/2014/main" id="{05FF068D-AC25-864B-A148-D59483B4BC93}"/>
                  </a:ext>
                </a:extLst>
              </p:cNvPr>
              <p:cNvSpPr>
                <a:spLocks/>
              </p:cNvSpPr>
              <p:nvPr/>
            </p:nvSpPr>
            <p:spPr bwMode="auto">
              <a:xfrm>
                <a:off x="1717"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7" name="Freeform 1593">
                <a:extLst>
                  <a:ext uri="{FF2B5EF4-FFF2-40B4-BE49-F238E27FC236}">
                    <a16:creationId xmlns:a16="http://schemas.microsoft.com/office/drawing/2014/main" id="{4E0C4D69-AE84-AA4A-B97C-FF99684E29D5}"/>
                  </a:ext>
                </a:extLst>
              </p:cNvPr>
              <p:cNvSpPr>
                <a:spLocks noEditPoints="1"/>
              </p:cNvSpPr>
              <p:nvPr/>
            </p:nvSpPr>
            <p:spPr bwMode="auto">
              <a:xfrm>
                <a:off x="1717" y="3483"/>
                <a:ext cx="167" cy="123"/>
              </a:xfrm>
              <a:custGeom>
                <a:avLst/>
                <a:gdLst>
                  <a:gd name="T0" fmla="*/ 0 w 167"/>
                  <a:gd name="T1" fmla="*/ 0 h 123"/>
                  <a:gd name="T2" fmla="*/ 167 w 167"/>
                  <a:gd name="T3" fmla="*/ 0 h 123"/>
                  <a:gd name="T4" fmla="*/ 167 w 167"/>
                  <a:gd name="T5" fmla="*/ 123 h 123"/>
                  <a:gd name="T6" fmla="*/ 0 w 167"/>
                  <a:gd name="T7" fmla="*/ 123 h 123"/>
                  <a:gd name="T8" fmla="*/ 0 w 167"/>
                  <a:gd name="T9" fmla="*/ 0 h 123"/>
                  <a:gd name="T10" fmla="*/ 2 w 167"/>
                  <a:gd name="T11" fmla="*/ 2 h 123"/>
                  <a:gd name="T12" fmla="*/ 167 w 167"/>
                  <a:gd name="T13" fmla="*/ 2 h 123"/>
                  <a:gd name="T14" fmla="*/ 167 w 167"/>
                  <a:gd name="T15" fmla="*/ 123 h 123"/>
                  <a:gd name="T16" fmla="*/ 2 w 167"/>
                  <a:gd name="T17" fmla="*/ 123 h 123"/>
                  <a:gd name="T18" fmla="*/ 2 w 167"/>
                  <a:gd name="T19"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23">
                    <a:moveTo>
                      <a:pt x="0" y="0"/>
                    </a:moveTo>
                    <a:lnTo>
                      <a:pt x="167" y="0"/>
                    </a:lnTo>
                    <a:lnTo>
                      <a:pt x="167" y="123"/>
                    </a:lnTo>
                    <a:lnTo>
                      <a:pt x="0" y="123"/>
                    </a:lnTo>
                    <a:lnTo>
                      <a:pt x="0" y="0"/>
                    </a:lnTo>
                    <a:close/>
                    <a:moveTo>
                      <a:pt x="2" y="2"/>
                    </a:moveTo>
                    <a:lnTo>
                      <a:pt x="167" y="2"/>
                    </a:lnTo>
                    <a:lnTo>
                      <a:pt x="167" y="123"/>
                    </a:lnTo>
                    <a:lnTo>
                      <a:pt x="2" y="123"/>
                    </a:lnTo>
                    <a:lnTo>
                      <a:pt x="2" y="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8" name="Freeform 1594">
                <a:extLst>
                  <a:ext uri="{FF2B5EF4-FFF2-40B4-BE49-F238E27FC236}">
                    <a16:creationId xmlns:a16="http://schemas.microsoft.com/office/drawing/2014/main" id="{D5FB30E5-852B-8642-8E84-71C1642AB0EE}"/>
                  </a:ext>
                </a:extLst>
              </p:cNvPr>
              <p:cNvSpPr>
                <a:spLocks noEditPoints="1"/>
              </p:cNvSpPr>
              <p:nvPr/>
            </p:nvSpPr>
            <p:spPr bwMode="auto">
              <a:xfrm>
                <a:off x="1719" y="3485"/>
                <a:ext cx="165" cy="121"/>
              </a:xfrm>
              <a:custGeom>
                <a:avLst/>
                <a:gdLst>
                  <a:gd name="T0" fmla="*/ 0 w 165"/>
                  <a:gd name="T1" fmla="*/ 0 h 121"/>
                  <a:gd name="T2" fmla="*/ 165 w 165"/>
                  <a:gd name="T3" fmla="*/ 0 h 121"/>
                  <a:gd name="T4" fmla="*/ 165 w 165"/>
                  <a:gd name="T5" fmla="*/ 121 h 121"/>
                  <a:gd name="T6" fmla="*/ 0 w 165"/>
                  <a:gd name="T7" fmla="*/ 121 h 121"/>
                  <a:gd name="T8" fmla="*/ 0 w 165"/>
                  <a:gd name="T9" fmla="*/ 0 h 121"/>
                  <a:gd name="T10" fmla="*/ 2 w 165"/>
                  <a:gd name="T11" fmla="*/ 1 h 121"/>
                  <a:gd name="T12" fmla="*/ 165 w 165"/>
                  <a:gd name="T13" fmla="*/ 1 h 121"/>
                  <a:gd name="T14" fmla="*/ 165 w 165"/>
                  <a:gd name="T15" fmla="*/ 121 h 121"/>
                  <a:gd name="T16" fmla="*/ 2 w 165"/>
                  <a:gd name="T17" fmla="*/ 121 h 121"/>
                  <a:gd name="T18" fmla="*/ 2 w 165"/>
                  <a:gd name="T19"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21">
                    <a:moveTo>
                      <a:pt x="0" y="0"/>
                    </a:moveTo>
                    <a:lnTo>
                      <a:pt x="165" y="0"/>
                    </a:lnTo>
                    <a:lnTo>
                      <a:pt x="165" y="121"/>
                    </a:lnTo>
                    <a:lnTo>
                      <a:pt x="0" y="121"/>
                    </a:lnTo>
                    <a:lnTo>
                      <a:pt x="0" y="0"/>
                    </a:lnTo>
                    <a:close/>
                    <a:moveTo>
                      <a:pt x="2" y="1"/>
                    </a:moveTo>
                    <a:lnTo>
                      <a:pt x="165" y="1"/>
                    </a:lnTo>
                    <a:lnTo>
                      <a:pt x="165" y="121"/>
                    </a:lnTo>
                    <a:lnTo>
                      <a:pt x="2" y="121"/>
                    </a:lnTo>
                    <a:lnTo>
                      <a:pt x="2" y="1"/>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9" name="Freeform 1595">
                <a:extLst>
                  <a:ext uri="{FF2B5EF4-FFF2-40B4-BE49-F238E27FC236}">
                    <a16:creationId xmlns:a16="http://schemas.microsoft.com/office/drawing/2014/main" id="{10B3E187-044A-7447-B0D2-F089E16ECED2}"/>
                  </a:ext>
                </a:extLst>
              </p:cNvPr>
              <p:cNvSpPr>
                <a:spLocks noEditPoints="1"/>
              </p:cNvSpPr>
              <p:nvPr/>
            </p:nvSpPr>
            <p:spPr bwMode="auto">
              <a:xfrm>
                <a:off x="1721" y="3486"/>
                <a:ext cx="163" cy="120"/>
              </a:xfrm>
              <a:custGeom>
                <a:avLst/>
                <a:gdLst>
                  <a:gd name="T0" fmla="*/ 0 w 163"/>
                  <a:gd name="T1" fmla="*/ 0 h 120"/>
                  <a:gd name="T2" fmla="*/ 163 w 163"/>
                  <a:gd name="T3" fmla="*/ 0 h 120"/>
                  <a:gd name="T4" fmla="*/ 163 w 163"/>
                  <a:gd name="T5" fmla="*/ 120 h 120"/>
                  <a:gd name="T6" fmla="*/ 0 w 163"/>
                  <a:gd name="T7" fmla="*/ 120 h 120"/>
                  <a:gd name="T8" fmla="*/ 0 w 163"/>
                  <a:gd name="T9" fmla="*/ 0 h 120"/>
                  <a:gd name="T10" fmla="*/ 3 w 163"/>
                  <a:gd name="T11" fmla="*/ 2 h 120"/>
                  <a:gd name="T12" fmla="*/ 163 w 163"/>
                  <a:gd name="T13" fmla="*/ 2 h 120"/>
                  <a:gd name="T14" fmla="*/ 163 w 163"/>
                  <a:gd name="T15" fmla="*/ 120 h 120"/>
                  <a:gd name="T16" fmla="*/ 3 w 163"/>
                  <a:gd name="T17" fmla="*/ 120 h 120"/>
                  <a:gd name="T18" fmla="*/ 3 w 163"/>
                  <a:gd name="T19"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20">
                    <a:moveTo>
                      <a:pt x="0" y="0"/>
                    </a:moveTo>
                    <a:lnTo>
                      <a:pt x="163" y="0"/>
                    </a:lnTo>
                    <a:lnTo>
                      <a:pt x="163" y="120"/>
                    </a:lnTo>
                    <a:lnTo>
                      <a:pt x="0" y="120"/>
                    </a:lnTo>
                    <a:lnTo>
                      <a:pt x="0" y="0"/>
                    </a:lnTo>
                    <a:close/>
                    <a:moveTo>
                      <a:pt x="3" y="2"/>
                    </a:moveTo>
                    <a:lnTo>
                      <a:pt x="163" y="2"/>
                    </a:lnTo>
                    <a:lnTo>
                      <a:pt x="163" y="120"/>
                    </a:lnTo>
                    <a:lnTo>
                      <a:pt x="3" y="120"/>
                    </a:lnTo>
                    <a:lnTo>
                      <a:pt x="3" y="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0" name="Freeform 1596">
                <a:extLst>
                  <a:ext uri="{FF2B5EF4-FFF2-40B4-BE49-F238E27FC236}">
                    <a16:creationId xmlns:a16="http://schemas.microsoft.com/office/drawing/2014/main" id="{DD382F6E-C6B3-904B-AFA8-198CC5DED716}"/>
                  </a:ext>
                </a:extLst>
              </p:cNvPr>
              <p:cNvSpPr>
                <a:spLocks noEditPoints="1"/>
              </p:cNvSpPr>
              <p:nvPr/>
            </p:nvSpPr>
            <p:spPr bwMode="auto">
              <a:xfrm>
                <a:off x="1724" y="3488"/>
                <a:ext cx="160" cy="118"/>
              </a:xfrm>
              <a:custGeom>
                <a:avLst/>
                <a:gdLst>
                  <a:gd name="T0" fmla="*/ 0 w 160"/>
                  <a:gd name="T1" fmla="*/ 0 h 118"/>
                  <a:gd name="T2" fmla="*/ 160 w 160"/>
                  <a:gd name="T3" fmla="*/ 0 h 118"/>
                  <a:gd name="T4" fmla="*/ 160 w 160"/>
                  <a:gd name="T5" fmla="*/ 118 h 118"/>
                  <a:gd name="T6" fmla="*/ 0 w 160"/>
                  <a:gd name="T7" fmla="*/ 118 h 118"/>
                  <a:gd name="T8" fmla="*/ 0 w 160"/>
                  <a:gd name="T9" fmla="*/ 0 h 118"/>
                  <a:gd name="T10" fmla="*/ 2 w 160"/>
                  <a:gd name="T11" fmla="*/ 2 h 118"/>
                  <a:gd name="T12" fmla="*/ 160 w 160"/>
                  <a:gd name="T13" fmla="*/ 2 h 118"/>
                  <a:gd name="T14" fmla="*/ 160 w 160"/>
                  <a:gd name="T15" fmla="*/ 118 h 118"/>
                  <a:gd name="T16" fmla="*/ 2 w 160"/>
                  <a:gd name="T17" fmla="*/ 118 h 118"/>
                  <a:gd name="T18" fmla="*/ 2 w 160"/>
                  <a:gd name="T19" fmla="*/ 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18">
                    <a:moveTo>
                      <a:pt x="0" y="0"/>
                    </a:moveTo>
                    <a:lnTo>
                      <a:pt x="160" y="0"/>
                    </a:lnTo>
                    <a:lnTo>
                      <a:pt x="160" y="118"/>
                    </a:lnTo>
                    <a:lnTo>
                      <a:pt x="0" y="118"/>
                    </a:lnTo>
                    <a:lnTo>
                      <a:pt x="0" y="0"/>
                    </a:lnTo>
                    <a:close/>
                    <a:moveTo>
                      <a:pt x="2" y="2"/>
                    </a:moveTo>
                    <a:lnTo>
                      <a:pt x="160" y="2"/>
                    </a:lnTo>
                    <a:lnTo>
                      <a:pt x="160" y="118"/>
                    </a:lnTo>
                    <a:lnTo>
                      <a:pt x="2" y="118"/>
                    </a:lnTo>
                    <a:lnTo>
                      <a:pt x="2" y="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1" name="Freeform 1597">
                <a:extLst>
                  <a:ext uri="{FF2B5EF4-FFF2-40B4-BE49-F238E27FC236}">
                    <a16:creationId xmlns:a16="http://schemas.microsoft.com/office/drawing/2014/main" id="{13FE9BF4-01F1-5649-A8F8-245B3948C636}"/>
                  </a:ext>
                </a:extLst>
              </p:cNvPr>
              <p:cNvSpPr>
                <a:spLocks noEditPoints="1"/>
              </p:cNvSpPr>
              <p:nvPr/>
            </p:nvSpPr>
            <p:spPr bwMode="auto">
              <a:xfrm>
                <a:off x="1726" y="3490"/>
                <a:ext cx="158" cy="116"/>
              </a:xfrm>
              <a:custGeom>
                <a:avLst/>
                <a:gdLst>
                  <a:gd name="T0" fmla="*/ 0 w 158"/>
                  <a:gd name="T1" fmla="*/ 0 h 116"/>
                  <a:gd name="T2" fmla="*/ 158 w 158"/>
                  <a:gd name="T3" fmla="*/ 0 h 116"/>
                  <a:gd name="T4" fmla="*/ 158 w 158"/>
                  <a:gd name="T5" fmla="*/ 116 h 116"/>
                  <a:gd name="T6" fmla="*/ 0 w 158"/>
                  <a:gd name="T7" fmla="*/ 116 h 116"/>
                  <a:gd name="T8" fmla="*/ 0 w 158"/>
                  <a:gd name="T9" fmla="*/ 0 h 116"/>
                  <a:gd name="T10" fmla="*/ 2 w 158"/>
                  <a:gd name="T11" fmla="*/ 1 h 116"/>
                  <a:gd name="T12" fmla="*/ 158 w 158"/>
                  <a:gd name="T13" fmla="*/ 1 h 116"/>
                  <a:gd name="T14" fmla="*/ 158 w 158"/>
                  <a:gd name="T15" fmla="*/ 116 h 116"/>
                  <a:gd name="T16" fmla="*/ 2 w 158"/>
                  <a:gd name="T17" fmla="*/ 116 h 116"/>
                  <a:gd name="T18" fmla="*/ 2 w 158"/>
                  <a:gd name="T19"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16">
                    <a:moveTo>
                      <a:pt x="0" y="0"/>
                    </a:moveTo>
                    <a:lnTo>
                      <a:pt x="158" y="0"/>
                    </a:lnTo>
                    <a:lnTo>
                      <a:pt x="158" y="116"/>
                    </a:lnTo>
                    <a:lnTo>
                      <a:pt x="0" y="116"/>
                    </a:lnTo>
                    <a:lnTo>
                      <a:pt x="0" y="0"/>
                    </a:lnTo>
                    <a:close/>
                    <a:moveTo>
                      <a:pt x="2" y="1"/>
                    </a:moveTo>
                    <a:lnTo>
                      <a:pt x="158" y="1"/>
                    </a:lnTo>
                    <a:lnTo>
                      <a:pt x="158" y="116"/>
                    </a:lnTo>
                    <a:lnTo>
                      <a:pt x="2" y="116"/>
                    </a:lnTo>
                    <a:lnTo>
                      <a:pt x="2"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2" name="Freeform 1598">
                <a:extLst>
                  <a:ext uri="{FF2B5EF4-FFF2-40B4-BE49-F238E27FC236}">
                    <a16:creationId xmlns:a16="http://schemas.microsoft.com/office/drawing/2014/main" id="{E5516EDF-BE32-064E-9137-49E17F94E02F}"/>
                  </a:ext>
                </a:extLst>
              </p:cNvPr>
              <p:cNvSpPr>
                <a:spLocks noEditPoints="1"/>
              </p:cNvSpPr>
              <p:nvPr/>
            </p:nvSpPr>
            <p:spPr bwMode="auto">
              <a:xfrm>
                <a:off x="1728" y="3491"/>
                <a:ext cx="156" cy="115"/>
              </a:xfrm>
              <a:custGeom>
                <a:avLst/>
                <a:gdLst>
                  <a:gd name="T0" fmla="*/ 0 w 156"/>
                  <a:gd name="T1" fmla="*/ 0 h 115"/>
                  <a:gd name="T2" fmla="*/ 156 w 156"/>
                  <a:gd name="T3" fmla="*/ 0 h 115"/>
                  <a:gd name="T4" fmla="*/ 156 w 156"/>
                  <a:gd name="T5" fmla="*/ 115 h 115"/>
                  <a:gd name="T6" fmla="*/ 0 w 156"/>
                  <a:gd name="T7" fmla="*/ 115 h 115"/>
                  <a:gd name="T8" fmla="*/ 0 w 156"/>
                  <a:gd name="T9" fmla="*/ 0 h 115"/>
                  <a:gd name="T10" fmla="*/ 2 w 156"/>
                  <a:gd name="T11" fmla="*/ 2 h 115"/>
                  <a:gd name="T12" fmla="*/ 156 w 156"/>
                  <a:gd name="T13" fmla="*/ 2 h 115"/>
                  <a:gd name="T14" fmla="*/ 156 w 156"/>
                  <a:gd name="T15" fmla="*/ 115 h 115"/>
                  <a:gd name="T16" fmla="*/ 2 w 156"/>
                  <a:gd name="T17" fmla="*/ 115 h 115"/>
                  <a:gd name="T18" fmla="*/ 2 w 156"/>
                  <a:gd name="T19"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15">
                    <a:moveTo>
                      <a:pt x="0" y="0"/>
                    </a:moveTo>
                    <a:lnTo>
                      <a:pt x="156" y="0"/>
                    </a:lnTo>
                    <a:lnTo>
                      <a:pt x="156" y="115"/>
                    </a:lnTo>
                    <a:lnTo>
                      <a:pt x="0" y="115"/>
                    </a:lnTo>
                    <a:lnTo>
                      <a:pt x="0" y="0"/>
                    </a:lnTo>
                    <a:close/>
                    <a:moveTo>
                      <a:pt x="2" y="2"/>
                    </a:moveTo>
                    <a:lnTo>
                      <a:pt x="156" y="2"/>
                    </a:lnTo>
                    <a:lnTo>
                      <a:pt x="156" y="115"/>
                    </a:lnTo>
                    <a:lnTo>
                      <a:pt x="2" y="115"/>
                    </a:lnTo>
                    <a:lnTo>
                      <a:pt x="2" y="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3" name="Freeform 1599">
                <a:extLst>
                  <a:ext uri="{FF2B5EF4-FFF2-40B4-BE49-F238E27FC236}">
                    <a16:creationId xmlns:a16="http://schemas.microsoft.com/office/drawing/2014/main" id="{7C3B2B5A-4D05-1643-BCF6-DDAC3E3A69DA}"/>
                  </a:ext>
                </a:extLst>
              </p:cNvPr>
              <p:cNvSpPr>
                <a:spLocks noEditPoints="1"/>
              </p:cNvSpPr>
              <p:nvPr/>
            </p:nvSpPr>
            <p:spPr bwMode="auto">
              <a:xfrm>
                <a:off x="1730" y="3493"/>
                <a:ext cx="154" cy="113"/>
              </a:xfrm>
              <a:custGeom>
                <a:avLst/>
                <a:gdLst>
                  <a:gd name="T0" fmla="*/ 0 w 154"/>
                  <a:gd name="T1" fmla="*/ 0 h 113"/>
                  <a:gd name="T2" fmla="*/ 154 w 154"/>
                  <a:gd name="T3" fmla="*/ 0 h 113"/>
                  <a:gd name="T4" fmla="*/ 154 w 154"/>
                  <a:gd name="T5" fmla="*/ 113 h 113"/>
                  <a:gd name="T6" fmla="*/ 0 w 154"/>
                  <a:gd name="T7" fmla="*/ 113 h 113"/>
                  <a:gd name="T8" fmla="*/ 0 w 154"/>
                  <a:gd name="T9" fmla="*/ 0 h 113"/>
                  <a:gd name="T10" fmla="*/ 3 w 154"/>
                  <a:gd name="T11" fmla="*/ 1 h 113"/>
                  <a:gd name="T12" fmla="*/ 154 w 154"/>
                  <a:gd name="T13" fmla="*/ 1 h 113"/>
                  <a:gd name="T14" fmla="*/ 154 w 154"/>
                  <a:gd name="T15" fmla="*/ 113 h 113"/>
                  <a:gd name="T16" fmla="*/ 3 w 154"/>
                  <a:gd name="T17" fmla="*/ 113 h 113"/>
                  <a:gd name="T18" fmla="*/ 3 w 154"/>
                  <a:gd name="T19"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13">
                    <a:moveTo>
                      <a:pt x="0" y="0"/>
                    </a:moveTo>
                    <a:lnTo>
                      <a:pt x="154" y="0"/>
                    </a:lnTo>
                    <a:lnTo>
                      <a:pt x="154" y="113"/>
                    </a:lnTo>
                    <a:lnTo>
                      <a:pt x="0" y="113"/>
                    </a:lnTo>
                    <a:lnTo>
                      <a:pt x="0" y="0"/>
                    </a:lnTo>
                    <a:close/>
                    <a:moveTo>
                      <a:pt x="3" y="1"/>
                    </a:moveTo>
                    <a:lnTo>
                      <a:pt x="154" y="1"/>
                    </a:lnTo>
                    <a:lnTo>
                      <a:pt x="154" y="113"/>
                    </a:lnTo>
                    <a:lnTo>
                      <a:pt x="3" y="113"/>
                    </a:lnTo>
                    <a:lnTo>
                      <a:pt x="3" y="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4" name="Freeform 1600">
                <a:extLst>
                  <a:ext uri="{FF2B5EF4-FFF2-40B4-BE49-F238E27FC236}">
                    <a16:creationId xmlns:a16="http://schemas.microsoft.com/office/drawing/2014/main" id="{628F1D7E-7740-1A4E-8DA1-0D7A9B9C9FE1}"/>
                  </a:ext>
                </a:extLst>
              </p:cNvPr>
              <p:cNvSpPr>
                <a:spLocks noEditPoints="1"/>
              </p:cNvSpPr>
              <p:nvPr/>
            </p:nvSpPr>
            <p:spPr bwMode="auto">
              <a:xfrm>
                <a:off x="1733" y="3494"/>
                <a:ext cx="151" cy="112"/>
              </a:xfrm>
              <a:custGeom>
                <a:avLst/>
                <a:gdLst>
                  <a:gd name="T0" fmla="*/ 0 w 151"/>
                  <a:gd name="T1" fmla="*/ 0 h 112"/>
                  <a:gd name="T2" fmla="*/ 151 w 151"/>
                  <a:gd name="T3" fmla="*/ 0 h 112"/>
                  <a:gd name="T4" fmla="*/ 151 w 151"/>
                  <a:gd name="T5" fmla="*/ 112 h 112"/>
                  <a:gd name="T6" fmla="*/ 0 w 151"/>
                  <a:gd name="T7" fmla="*/ 112 h 112"/>
                  <a:gd name="T8" fmla="*/ 0 w 151"/>
                  <a:gd name="T9" fmla="*/ 0 h 112"/>
                  <a:gd name="T10" fmla="*/ 1 w 151"/>
                  <a:gd name="T11" fmla="*/ 2 h 112"/>
                  <a:gd name="T12" fmla="*/ 151 w 151"/>
                  <a:gd name="T13" fmla="*/ 2 h 112"/>
                  <a:gd name="T14" fmla="*/ 151 w 151"/>
                  <a:gd name="T15" fmla="*/ 112 h 112"/>
                  <a:gd name="T16" fmla="*/ 1 w 151"/>
                  <a:gd name="T17" fmla="*/ 112 h 112"/>
                  <a:gd name="T18" fmla="*/ 1 w 151"/>
                  <a:gd name="T19"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112">
                    <a:moveTo>
                      <a:pt x="0" y="0"/>
                    </a:moveTo>
                    <a:lnTo>
                      <a:pt x="151" y="0"/>
                    </a:lnTo>
                    <a:lnTo>
                      <a:pt x="151" y="112"/>
                    </a:lnTo>
                    <a:lnTo>
                      <a:pt x="0" y="112"/>
                    </a:lnTo>
                    <a:lnTo>
                      <a:pt x="0" y="0"/>
                    </a:lnTo>
                    <a:close/>
                    <a:moveTo>
                      <a:pt x="1" y="2"/>
                    </a:moveTo>
                    <a:lnTo>
                      <a:pt x="151" y="2"/>
                    </a:lnTo>
                    <a:lnTo>
                      <a:pt x="151" y="112"/>
                    </a:lnTo>
                    <a:lnTo>
                      <a:pt x="1" y="112"/>
                    </a:lnTo>
                    <a:lnTo>
                      <a:pt x="1" y="2"/>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5" name="Freeform 1601">
                <a:extLst>
                  <a:ext uri="{FF2B5EF4-FFF2-40B4-BE49-F238E27FC236}">
                    <a16:creationId xmlns:a16="http://schemas.microsoft.com/office/drawing/2014/main" id="{83717B18-3FE7-C742-B88E-1B004D1636EE}"/>
                  </a:ext>
                </a:extLst>
              </p:cNvPr>
              <p:cNvSpPr>
                <a:spLocks noEditPoints="1"/>
              </p:cNvSpPr>
              <p:nvPr/>
            </p:nvSpPr>
            <p:spPr bwMode="auto">
              <a:xfrm>
                <a:off x="1734" y="3496"/>
                <a:ext cx="150" cy="110"/>
              </a:xfrm>
              <a:custGeom>
                <a:avLst/>
                <a:gdLst>
                  <a:gd name="T0" fmla="*/ 0 w 150"/>
                  <a:gd name="T1" fmla="*/ 0 h 110"/>
                  <a:gd name="T2" fmla="*/ 150 w 150"/>
                  <a:gd name="T3" fmla="*/ 0 h 110"/>
                  <a:gd name="T4" fmla="*/ 150 w 150"/>
                  <a:gd name="T5" fmla="*/ 110 h 110"/>
                  <a:gd name="T6" fmla="*/ 0 w 150"/>
                  <a:gd name="T7" fmla="*/ 110 h 110"/>
                  <a:gd name="T8" fmla="*/ 0 w 150"/>
                  <a:gd name="T9" fmla="*/ 0 h 110"/>
                  <a:gd name="T10" fmla="*/ 3 w 150"/>
                  <a:gd name="T11" fmla="*/ 2 h 110"/>
                  <a:gd name="T12" fmla="*/ 150 w 150"/>
                  <a:gd name="T13" fmla="*/ 2 h 110"/>
                  <a:gd name="T14" fmla="*/ 150 w 150"/>
                  <a:gd name="T15" fmla="*/ 110 h 110"/>
                  <a:gd name="T16" fmla="*/ 3 w 150"/>
                  <a:gd name="T17" fmla="*/ 110 h 110"/>
                  <a:gd name="T18" fmla="*/ 3 w 150"/>
                  <a:gd name="T19" fmla="*/ 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10">
                    <a:moveTo>
                      <a:pt x="0" y="0"/>
                    </a:moveTo>
                    <a:lnTo>
                      <a:pt x="150" y="0"/>
                    </a:lnTo>
                    <a:lnTo>
                      <a:pt x="150" y="110"/>
                    </a:lnTo>
                    <a:lnTo>
                      <a:pt x="0" y="110"/>
                    </a:lnTo>
                    <a:lnTo>
                      <a:pt x="0" y="0"/>
                    </a:lnTo>
                    <a:close/>
                    <a:moveTo>
                      <a:pt x="3" y="2"/>
                    </a:moveTo>
                    <a:lnTo>
                      <a:pt x="150" y="2"/>
                    </a:lnTo>
                    <a:lnTo>
                      <a:pt x="150" y="110"/>
                    </a:lnTo>
                    <a:lnTo>
                      <a:pt x="3" y="110"/>
                    </a:lnTo>
                    <a:lnTo>
                      <a:pt x="3" y="2"/>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6" name="Freeform 1602">
                <a:extLst>
                  <a:ext uri="{FF2B5EF4-FFF2-40B4-BE49-F238E27FC236}">
                    <a16:creationId xmlns:a16="http://schemas.microsoft.com/office/drawing/2014/main" id="{FA73D4C3-C5B7-BD4F-8BBD-FA1A8C710D36}"/>
                  </a:ext>
                </a:extLst>
              </p:cNvPr>
              <p:cNvSpPr>
                <a:spLocks noEditPoints="1"/>
              </p:cNvSpPr>
              <p:nvPr/>
            </p:nvSpPr>
            <p:spPr bwMode="auto">
              <a:xfrm>
                <a:off x="1737" y="3498"/>
                <a:ext cx="147" cy="108"/>
              </a:xfrm>
              <a:custGeom>
                <a:avLst/>
                <a:gdLst>
                  <a:gd name="T0" fmla="*/ 0 w 147"/>
                  <a:gd name="T1" fmla="*/ 0 h 108"/>
                  <a:gd name="T2" fmla="*/ 147 w 147"/>
                  <a:gd name="T3" fmla="*/ 0 h 108"/>
                  <a:gd name="T4" fmla="*/ 147 w 147"/>
                  <a:gd name="T5" fmla="*/ 108 h 108"/>
                  <a:gd name="T6" fmla="*/ 0 w 147"/>
                  <a:gd name="T7" fmla="*/ 108 h 108"/>
                  <a:gd name="T8" fmla="*/ 0 w 147"/>
                  <a:gd name="T9" fmla="*/ 0 h 108"/>
                  <a:gd name="T10" fmla="*/ 2 w 147"/>
                  <a:gd name="T11" fmla="*/ 2 h 108"/>
                  <a:gd name="T12" fmla="*/ 147 w 147"/>
                  <a:gd name="T13" fmla="*/ 2 h 108"/>
                  <a:gd name="T14" fmla="*/ 147 w 147"/>
                  <a:gd name="T15" fmla="*/ 108 h 108"/>
                  <a:gd name="T16" fmla="*/ 2 w 147"/>
                  <a:gd name="T17" fmla="*/ 108 h 108"/>
                  <a:gd name="T18" fmla="*/ 2 w 147"/>
                  <a:gd name="T19" fmla="*/ 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08">
                    <a:moveTo>
                      <a:pt x="0" y="0"/>
                    </a:moveTo>
                    <a:lnTo>
                      <a:pt x="147" y="0"/>
                    </a:lnTo>
                    <a:lnTo>
                      <a:pt x="147" y="108"/>
                    </a:lnTo>
                    <a:lnTo>
                      <a:pt x="0" y="108"/>
                    </a:lnTo>
                    <a:lnTo>
                      <a:pt x="0" y="0"/>
                    </a:lnTo>
                    <a:close/>
                    <a:moveTo>
                      <a:pt x="2" y="2"/>
                    </a:moveTo>
                    <a:lnTo>
                      <a:pt x="147" y="2"/>
                    </a:lnTo>
                    <a:lnTo>
                      <a:pt x="147" y="108"/>
                    </a:lnTo>
                    <a:lnTo>
                      <a:pt x="2" y="108"/>
                    </a:lnTo>
                    <a:lnTo>
                      <a:pt x="2" y="2"/>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7" name="Freeform 1603">
                <a:extLst>
                  <a:ext uri="{FF2B5EF4-FFF2-40B4-BE49-F238E27FC236}">
                    <a16:creationId xmlns:a16="http://schemas.microsoft.com/office/drawing/2014/main" id="{C495B35F-EE6C-3845-8D9B-3566196C49D4}"/>
                  </a:ext>
                </a:extLst>
              </p:cNvPr>
              <p:cNvSpPr>
                <a:spLocks noEditPoints="1"/>
              </p:cNvSpPr>
              <p:nvPr/>
            </p:nvSpPr>
            <p:spPr bwMode="auto">
              <a:xfrm>
                <a:off x="1739" y="3500"/>
                <a:ext cx="145" cy="106"/>
              </a:xfrm>
              <a:custGeom>
                <a:avLst/>
                <a:gdLst>
                  <a:gd name="T0" fmla="*/ 0 w 145"/>
                  <a:gd name="T1" fmla="*/ 0 h 106"/>
                  <a:gd name="T2" fmla="*/ 145 w 145"/>
                  <a:gd name="T3" fmla="*/ 0 h 106"/>
                  <a:gd name="T4" fmla="*/ 145 w 145"/>
                  <a:gd name="T5" fmla="*/ 106 h 106"/>
                  <a:gd name="T6" fmla="*/ 0 w 145"/>
                  <a:gd name="T7" fmla="*/ 106 h 106"/>
                  <a:gd name="T8" fmla="*/ 0 w 145"/>
                  <a:gd name="T9" fmla="*/ 0 h 106"/>
                  <a:gd name="T10" fmla="*/ 2 w 145"/>
                  <a:gd name="T11" fmla="*/ 1 h 106"/>
                  <a:gd name="T12" fmla="*/ 145 w 145"/>
                  <a:gd name="T13" fmla="*/ 1 h 106"/>
                  <a:gd name="T14" fmla="*/ 145 w 145"/>
                  <a:gd name="T15" fmla="*/ 106 h 106"/>
                  <a:gd name="T16" fmla="*/ 2 w 145"/>
                  <a:gd name="T17" fmla="*/ 106 h 106"/>
                  <a:gd name="T18" fmla="*/ 2 w 145"/>
                  <a:gd name="T19"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6">
                    <a:moveTo>
                      <a:pt x="0" y="0"/>
                    </a:moveTo>
                    <a:lnTo>
                      <a:pt x="145" y="0"/>
                    </a:lnTo>
                    <a:lnTo>
                      <a:pt x="145" y="106"/>
                    </a:lnTo>
                    <a:lnTo>
                      <a:pt x="0" y="106"/>
                    </a:lnTo>
                    <a:lnTo>
                      <a:pt x="0" y="0"/>
                    </a:lnTo>
                    <a:close/>
                    <a:moveTo>
                      <a:pt x="2" y="1"/>
                    </a:moveTo>
                    <a:lnTo>
                      <a:pt x="145" y="1"/>
                    </a:lnTo>
                    <a:lnTo>
                      <a:pt x="145" y="106"/>
                    </a:lnTo>
                    <a:lnTo>
                      <a:pt x="2" y="106"/>
                    </a:lnTo>
                    <a:lnTo>
                      <a:pt x="2" y="1"/>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8" name="Freeform 1604">
                <a:extLst>
                  <a:ext uri="{FF2B5EF4-FFF2-40B4-BE49-F238E27FC236}">
                    <a16:creationId xmlns:a16="http://schemas.microsoft.com/office/drawing/2014/main" id="{9E7010AD-C766-F147-A01B-83675DB37AF7}"/>
                  </a:ext>
                </a:extLst>
              </p:cNvPr>
              <p:cNvSpPr>
                <a:spLocks noEditPoints="1"/>
              </p:cNvSpPr>
              <p:nvPr/>
            </p:nvSpPr>
            <p:spPr bwMode="auto">
              <a:xfrm>
                <a:off x="1741" y="3501"/>
                <a:ext cx="143" cy="105"/>
              </a:xfrm>
              <a:custGeom>
                <a:avLst/>
                <a:gdLst>
                  <a:gd name="T0" fmla="*/ 0 w 143"/>
                  <a:gd name="T1" fmla="*/ 0 h 105"/>
                  <a:gd name="T2" fmla="*/ 143 w 143"/>
                  <a:gd name="T3" fmla="*/ 0 h 105"/>
                  <a:gd name="T4" fmla="*/ 143 w 143"/>
                  <a:gd name="T5" fmla="*/ 105 h 105"/>
                  <a:gd name="T6" fmla="*/ 0 w 143"/>
                  <a:gd name="T7" fmla="*/ 105 h 105"/>
                  <a:gd name="T8" fmla="*/ 0 w 143"/>
                  <a:gd name="T9" fmla="*/ 0 h 105"/>
                  <a:gd name="T10" fmla="*/ 2 w 143"/>
                  <a:gd name="T11" fmla="*/ 1 h 105"/>
                  <a:gd name="T12" fmla="*/ 143 w 143"/>
                  <a:gd name="T13" fmla="*/ 1 h 105"/>
                  <a:gd name="T14" fmla="*/ 143 w 143"/>
                  <a:gd name="T15" fmla="*/ 105 h 105"/>
                  <a:gd name="T16" fmla="*/ 2 w 143"/>
                  <a:gd name="T17" fmla="*/ 105 h 105"/>
                  <a:gd name="T18" fmla="*/ 2 w 143"/>
                  <a:gd name="T19"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05">
                    <a:moveTo>
                      <a:pt x="0" y="0"/>
                    </a:moveTo>
                    <a:lnTo>
                      <a:pt x="143" y="0"/>
                    </a:lnTo>
                    <a:lnTo>
                      <a:pt x="143" y="105"/>
                    </a:lnTo>
                    <a:lnTo>
                      <a:pt x="0" y="105"/>
                    </a:lnTo>
                    <a:lnTo>
                      <a:pt x="0" y="0"/>
                    </a:lnTo>
                    <a:close/>
                    <a:moveTo>
                      <a:pt x="2" y="1"/>
                    </a:moveTo>
                    <a:lnTo>
                      <a:pt x="143" y="1"/>
                    </a:lnTo>
                    <a:lnTo>
                      <a:pt x="143" y="105"/>
                    </a:lnTo>
                    <a:lnTo>
                      <a:pt x="2" y="105"/>
                    </a:lnTo>
                    <a:lnTo>
                      <a:pt x="2" y="1"/>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9" name="Freeform 1605">
                <a:extLst>
                  <a:ext uri="{FF2B5EF4-FFF2-40B4-BE49-F238E27FC236}">
                    <a16:creationId xmlns:a16="http://schemas.microsoft.com/office/drawing/2014/main" id="{ACEA523F-0970-D04B-A0FC-2005E0062057}"/>
                  </a:ext>
                </a:extLst>
              </p:cNvPr>
              <p:cNvSpPr>
                <a:spLocks noEditPoints="1"/>
              </p:cNvSpPr>
              <p:nvPr/>
            </p:nvSpPr>
            <p:spPr bwMode="auto">
              <a:xfrm>
                <a:off x="1743" y="3502"/>
                <a:ext cx="141" cy="104"/>
              </a:xfrm>
              <a:custGeom>
                <a:avLst/>
                <a:gdLst>
                  <a:gd name="T0" fmla="*/ 0 w 141"/>
                  <a:gd name="T1" fmla="*/ 0 h 104"/>
                  <a:gd name="T2" fmla="*/ 141 w 141"/>
                  <a:gd name="T3" fmla="*/ 0 h 104"/>
                  <a:gd name="T4" fmla="*/ 141 w 141"/>
                  <a:gd name="T5" fmla="*/ 104 h 104"/>
                  <a:gd name="T6" fmla="*/ 0 w 141"/>
                  <a:gd name="T7" fmla="*/ 104 h 104"/>
                  <a:gd name="T8" fmla="*/ 0 w 141"/>
                  <a:gd name="T9" fmla="*/ 0 h 104"/>
                  <a:gd name="T10" fmla="*/ 3 w 141"/>
                  <a:gd name="T11" fmla="*/ 2 h 104"/>
                  <a:gd name="T12" fmla="*/ 141 w 141"/>
                  <a:gd name="T13" fmla="*/ 2 h 104"/>
                  <a:gd name="T14" fmla="*/ 141 w 141"/>
                  <a:gd name="T15" fmla="*/ 104 h 104"/>
                  <a:gd name="T16" fmla="*/ 3 w 141"/>
                  <a:gd name="T17" fmla="*/ 104 h 104"/>
                  <a:gd name="T18" fmla="*/ 3 w 141"/>
                  <a:gd name="T1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04">
                    <a:moveTo>
                      <a:pt x="0" y="0"/>
                    </a:moveTo>
                    <a:lnTo>
                      <a:pt x="141" y="0"/>
                    </a:lnTo>
                    <a:lnTo>
                      <a:pt x="141" y="104"/>
                    </a:lnTo>
                    <a:lnTo>
                      <a:pt x="0" y="104"/>
                    </a:lnTo>
                    <a:lnTo>
                      <a:pt x="0" y="0"/>
                    </a:lnTo>
                    <a:close/>
                    <a:moveTo>
                      <a:pt x="3" y="2"/>
                    </a:moveTo>
                    <a:lnTo>
                      <a:pt x="141" y="2"/>
                    </a:lnTo>
                    <a:lnTo>
                      <a:pt x="141" y="104"/>
                    </a:lnTo>
                    <a:lnTo>
                      <a:pt x="3" y="104"/>
                    </a:lnTo>
                    <a:lnTo>
                      <a:pt x="3" y="2"/>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
          <p:nvSpPr>
            <p:cNvPr id="714459" name="Freeform 1755">
              <a:extLst>
                <a:ext uri="{FF2B5EF4-FFF2-40B4-BE49-F238E27FC236}">
                  <a16:creationId xmlns:a16="http://schemas.microsoft.com/office/drawing/2014/main" id="{86BC99A0-5B8F-7A47-BEC9-80E1A8DEB4C8}"/>
                </a:ext>
              </a:extLst>
            </p:cNvPr>
            <p:cNvSpPr>
              <a:spLocks/>
            </p:cNvSpPr>
            <p:nvPr/>
          </p:nvSpPr>
          <p:spPr bwMode="auto">
            <a:xfrm>
              <a:off x="3888" y="3339"/>
              <a:ext cx="137" cy="103"/>
            </a:xfrm>
            <a:custGeom>
              <a:avLst/>
              <a:gdLst>
                <a:gd name="T0" fmla="*/ 68 w 137"/>
                <a:gd name="T1" fmla="*/ 103 h 103"/>
                <a:gd name="T2" fmla="*/ 137 w 137"/>
                <a:gd name="T3" fmla="*/ 63 h 103"/>
                <a:gd name="T4" fmla="*/ 92 w 137"/>
                <a:gd name="T5" fmla="*/ 63 h 103"/>
                <a:gd name="T6" fmla="*/ 92 w 137"/>
                <a:gd name="T7" fmla="*/ 0 h 103"/>
                <a:gd name="T8" fmla="*/ 45 w 137"/>
                <a:gd name="T9" fmla="*/ 0 h 103"/>
                <a:gd name="T10" fmla="*/ 45 w 137"/>
                <a:gd name="T11" fmla="*/ 63 h 103"/>
                <a:gd name="T12" fmla="*/ 0 w 137"/>
                <a:gd name="T13" fmla="*/ 63 h 103"/>
                <a:gd name="T14" fmla="*/ 68 w 137"/>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03">
                  <a:moveTo>
                    <a:pt x="68" y="103"/>
                  </a:moveTo>
                  <a:lnTo>
                    <a:pt x="137" y="63"/>
                  </a:lnTo>
                  <a:lnTo>
                    <a:pt x="92" y="63"/>
                  </a:lnTo>
                  <a:lnTo>
                    <a:pt x="92" y="0"/>
                  </a:lnTo>
                  <a:lnTo>
                    <a:pt x="45" y="0"/>
                  </a:lnTo>
                  <a:lnTo>
                    <a:pt x="45" y="63"/>
                  </a:lnTo>
                  <a:lnTo>
                    <a:pt x="0" y="63"/>
                  </a:lnTo>
                  <a:lnTo>
                    <a:pt x="68"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0" name="Freeform 1756">
              <a:extLst>
                <a:ext uri="{FF2B5EF4-FFF2-40B4-BE49-F238E27FC236}">
                  <a16:creationId xmlns:a16="http://schemas.microsoft.com/office/drawing/2014/main" id="{D17AEFB8-4C52-8449-817F-3D424219248C}"/>
                </a:ext>
              </a:extLst>
            </p:cNvPr>
            <p:cNvSpPr>
              <a:spLocks/>
            </p:cNvSpPr>
            <p:nvPr/>
          </p:nvSpPr>
          <p:spPr bwMode="auto">
            <a:xfrm>
              <a:off x="5038" y="2945"/>
              <a:ext cx="122" cy="1084"/>
            </a:xfrm>
            <a:custGeom>
              <a:avLst/>
              <a:gdLst>
                <a:gd name="T0" fmla="*/ 0 w 116"/>
                <a:gd name="T1" fmla="*/ 988 h 988"/>
                <a:gd name="T2" fmla="*/ 50 w 116"/>
                <a:gd name="T3" fmla="*/ 988 h 988"/>
                <a:gd name="T4" fmla="*/ 60 w 116"/>
                <a:gd name="T5" fmla="*/ 986 h 988"/>
                <a:gd name="T6" fmla="*/ 69 w 116"/>
                <a:gd name="T7" fmla="*/ 982 h 988"/>
                <a:gd name="T8" fmla="*/ 77 w 116"/>
                <a:gd name="T9" fmla="*/ 974 h 988"/>
                <a:gd name="T10" fmla="*/ 81 w 116"/>
                <a:gd name="T11" fmla="*/ 965 h 988"/>
                <a:gd name="T12" fmla="*/ 83 w 116"/>
                <a:gd name="T13" fmla="*/ 955 h 988"/>
                <a:gd name="T14" fmla="*/ 83 w 116"/>
                <a:gd name="T15" fmla="*/ 537 h 988"/>
                <a:gd name="T16" fmla="*/ 85 w 116"/>
                <a:gd name="T17" fmla="*/ 527 h 988"/>
                <a:gd name="T18" fmla="*/ 89 w 116"/>
                <a:gd name="T19" fmla="*/ 517 h 988"/>
                <a:gd name="T20" fmla="*/ 97 w 116"/>
                <a:gd name="T21" fmla="*/ 510 h 988"/>
                <a:gd name="T22" fmla="*/ 106 w 116"/>
                <a:gd name="T23" fmla="*/ 506 h 988"/>
                <a:gd name="T24" fmla="*/ 116 w 116"/>
                <a:gd name="T25" fmla="*/ 504 h 988"/>
                <a:gd name="T26" fmla="*/ 106 w 116"/>
                <a:gd name="T27" fmla="*/ 503 h 988"/>
                <a:gd name="T28" fmla="*/ 97 w 116"/>
                <a:gd name="T29" fmla="*/ 498 h 988"/>
                <a:gd name="T30" fmla="*/ 89 w 116"/>
                <a:gd name="T31" fmla="*/ 490 h 988"/>
                <a:gd name="T32" fmla="*/ 85 w 116"/>
                <a:gd name="T33" fmla="*/ 482 h 988"/>
                <a:gd name="T34" fmla="*/ 83 w 116"/>
                <a:gd name="T35" fmla="*/ 471 h 988"/>
                <a:gd name="T36" fmla="*/ 83 w 116"/>
                <a:gd name="T37" fmla="*/ 33 h 988"/>
                <a:gd name="T38" fmla="*/ 81 w 116"/>
                <a:gd name="T39" fmla="*/ 22 h 988"/>
                <a:gd name="T40" fmla="*/ 77 w 116"/>
                <a:gd name="T41" fmla="*/ 14 h 988"/>
                <a:gd name="T42" fmla="*/ 69 w 116"/>
                <a:gd name="T43" fmla="*/ 6 h 988"/>
                <a:gd name="T44" fmla="*/ 60 w 116"/>
                <a:gd name="T45" fmla="*/ 2 h 988"/>
                <a:gd name="T46" fmla="*/ 50 w 116"/>
                <a:gd name="T47" fmla="*/ 0 h 988"/>
                <a:gd name="T48" fmla="*/ 0 w 116"/>
                <a:gd name="T49"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988">
                  <a:moveTo>
                    <a:pt x="0" y="988"/>
                  </a:moveTo>
                  <a:lnTo>
                    <a:pt x="50" y="988"/>
                  </a:lnTo>
                  <a:lnTo>
                    <a:pt x="60" y="986"/>
                  </a:lnTo>
                  <a:lnTo>
                    <a:pt x="69" y="982"/>
                  </a:lnTo>
                  <a:lnTo>
                    <a:pt x="77" y="974"/>
                  </a:lnTo>
                  <a:lnTo>
                    <a:pt x="81" y="965"/>
                  </a:lnTo>
                  <a:lnTo>
                    <a:pt x="83" y="955"/>
                  </a:lnTo>
                  <a:lnTo>
                    <a:pt x="83" y="537"/>
                  </a:lnTo>
                  <a:lnTo>
                    <a:pt x="85" y="527"/>
                  </a:lnTo>
                  <a:lnTo>
                    <a:pt x="89" y="517"/>
                  </a:lnTo>
                  <a:lnTo>
                    <a:pt x="97" y="510"/>
                  </a:lnTo>
                  <a:lnTo>
                    <a:pt x="106" y="506"/>
                  </a:lnTo>
                  <a:lnTo>
                    <a:pt x="116" y="504"/>
                  </a:lnTo>
                  <a:lnTo>
                    <a:pt x="106" y="503"/>
                  </a:lnTo>
                  <a:lnTo>
                    <a:pt x="97" y="498"/>
                  </a:lnTo>
                  <a:lnTo>
                    <a:pt x="89" y="490"/>
                  </a:lnTo>
                  <a:lnTo>
                    <a:pt x="85" y="482"/>
                  </a:lnTo>
                  <a:lnTo>
                    <a:pt x="83" y="471"/>
                  </a:lnTo>
                  <a:lnTo>
                    <a:pt x="83" y="33"/>
                  </a:lnTo>
                  <a:lnTo>
                    <a:pt x="81" y="22"/>
                  </a:lnTo>
                  <a:lnTo>
                    <a:pt x="77" y="14"/>
                  </a:lnTo>
                  <a:lnTo>
                    <a:pt x="69" y="6"/>
                  </a:lnTo>
                  <a:lnTo>
                    <a:pt x="60" y="2"/>
                  </a:lnTo>
                  <a:lnTo>
                    <a:pt x="50"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1" name="Rectangle 1757">
              <a:extLst>
                <a:ext uri="{FF2B5EF4-FFF2-40B4-BE49-F238E27FC236}">
                  <a16:creationId xmlns:a16="http://schemas.microsoft.com/office/drawing/2014/main" id="{BBB1FB18-0E44-2C42-9C08-C58F97122EF3}"/>
                </a:ext>
              </a:extLst>
            </p:cNvPr>
            <p:cNvSpPr>
              <a:spLocks noChangeArrowheads="1"/>
            </p:cNvSpPr>
            <p:nvPr/>
          </p:nvSpPr>
          <p:spPr bwMode="auto">
            <a:xfrm>
              <a:off x="5160" y="3264"/>
              <a:ext cx="426"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2" name="Rectangle 1758">
              <a:extLst>
                <a:ext uri="{FF2B5EF4-FFF2-40B4-BE49-F238E27FC236}">
                  <a16:creationId xmlns:a16="http://schemas.microsoft.com/office/drawing/2014/main" id="{C4C8866A-87D1-634C-9EFE-A06908833D1B}"/>
                </a:ext>
              </a:extLst>
            </p:cNvPr>
            <p:cNvSpPr>
              <a:spLocks noChangeArrowheads="1"/>
            </p:cNvSpPr>
            <p:nvPr/>
          </p:nvSpPr>
          <p:spPr bwMode="auto">
            <a:xfrm>
              <a:off x="5204" y="3209"/>
              <a:ext cx="14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HW</a:t>
              </a:r>
              <a:endParaRPr lang="en-US" altLang="en-CN" sz="2400">
                <a:solidFill>
                  <a:srgbClr val="000000"/>
                </a:solidFill>
                <a:latin typeface="Arial" panose="020B0604020202020204" pitchFamily="34" charset="0"/>
              </a:endParaRPr>
            </a:p>
          </p:txBody>
        </p:sp>
        <p:sp>
          <p:nvSpPr>
            <p:cNvPr id="714463" name="Rectangle 1759">
              <a:extLst>
                <a:ext uri="{FF2B5EF4-FFF2-40B4-BE49-F238E27FC236}">
                  <a16:creationId xmlns:a16="http://schemas.microsoft.com/office/drawing/2014/main" id="{A6975150-048C-C34B-889C-1FD302516700}"/>
                </a:ext>
              </a:extLst>
            </p:cNvPr>
            <p:cNvSpPr>
              <a:spLocks noChangeArrowheads="1"/>
            </p:cNvSpPr>
            <p:nvPr/>
          </p:nvSpPr>
          <p:spPr bwMode="auto">
            <a:xfrm>
              <a:off x="5210" y="3313"/>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464" name="Rectangle 1760">
              <a:extLst>
                <a:ext uri="{FF2B5EF4-FFF2-40B4-BE49-F238E27FC236}">
                  <a16:creationId xmlns:a16="http://schemas.microsoft.com/office/drawing/2014/main" id="{82EB3C60-7320-CA40-BD12-E74A2DF054F3}"/>
                </a:ext>
              </a:extLst>
            </p:cNvPr>
            <p:cNvSpPr>
              <a:spLocks noChangeArrowheads="1"/>
            </p:cNvSpPr>
            <p:nvPr/>
          </p:nvSpPr>
          <p:spPr bwMode="auto">
            <a:xfrm>
              <a:off x="5202" y="3520"/>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1-6)</a:t>
              </a:r>
              <a:endParaRPr lang="en-US" altLang="en-CN" sz="2400">
                <a:solidFill>
                  <a:srgbClr val="000000"/>
                </a:solidFill>
                <a:latin typeface="Arial" panose="020B0604020202020204" pitchFamily="34" charset="0"/>
              </a:endParaRPr>
            </a:p>
          </p:txBody>
        </p:sp>
        <p:grpSp>
          <p:nvGrpSpPr>
            <p:cNvPr id="714723" name="Group 2019">
              <a:extLst>
                <a:ext uri="{FF2B5EF4-FFF2-40B4-BE49-F238E27FC236}">
                  <a16:creationId xmlns:a16="http://schemas.microsoft.com/office/drawing/2014/main" id="{8E6D1E13-4918-AD4E-BD78-9C6BB0E6B0FD}"/>
                </a:ext>
              </a:extLst>
            </p:cNvPr>
            <p:cNvGrpSpPr>
              <a:grpSpLocks/>
            </p:cNvGrpSpPr>
            <p:nvPr/>
          </p:nvGrpSpPr>
          <p:grpSpPr bwMode="auto">
            <a:xfrm>
              <a:off x="3840" y="3504"/>
              <a:ext cx="280" cy="278"/>
              <a:chOff x="4328" y="2304"/>
              <a:chExt cx="280" cy="278"/>
            </a:xfrm>
          </p:grpSpPr>
          <p:sp>
            <p:nvSpPr>
              <p:cNvPr id="714465" name="Freeform 1761">
                <a:extLst>
                  <a:ext uri="{FF2B5EF4-FFF2-40B4-BE49-F238E27FC236}">
                    <a16:creationId xmlns:a16="http://schemas.microsoft.com/office/drawing/2014/main" id="{D34D91AE-0F87-0141-BA27-B691F71A5CAD}"/>
                  </a:ext>
                </a:extLst>
              </p:cNvPr>
              <p:cNvSpPr>
                <a:spLocks noEditPoints="1"/>
              </p:cNvSpPr>
              <p:nvPr/>
            </p:nvSpPr>
            <p:spPr bwMode="auto">
              <a:xfrm>
                <a:off x="4386" y="2358"/>
                <a:ext cx="94" cy="67"/>
              </a:xfrm>
              <a:custGeom>
                <a:avLst/>
                <a:gdLst>
                  <a:gd name="T0" fmla="*/ 0 w 94"/>
                  <a:gd name="T1" fmla="*/ 0 h 67"/>
                  <a:gd name="T2" fmla="*/ 94 w 94"/>
                  <a:gd name="T3" fmla="*/ 0 h 67"/>
                  <a:gd name="T4" fmla="*/ 94 w 94"/>
                  <a:gd name="T5" fmla="*/ 67 h 67"/>
                  <a:gd name="T6" fmla="*/ 0 w 94"/>
                  <a:gd name="T7" fmla="*/ 67 h 67"/>
                  <a:gd name="T8" fmla="*/ 0 w 94"/>
                  <a:gd name="T9" fmla="*/ 0 h 67"/>
                  <a:gd name="T10" fmla="*/ 0 w 94"/>
                  <a:gd name="T11" fmla="*/ 0 h 67"/>
                  <a:gd name="T12" fmla="*/ 92 w 94"/>
                  <a:gd name="T13" fmla="*/ 0 h 67"/>
                  <a:gd name="T14" fmla="*/ 92 w 94"/>
                  <a:gd name="T15" fmla="*/ 65 h 67"/>
                  <a:gd name="T16" fmla="*/ 0 w 94"/>
                  <a:gd name="T17" fmla="*/ 65 h 67"/>
                  <a:gd name="T18" fmla="*/ 0 w 9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7">
                    <a:moveTo>
                      <a:pt x="0" y="0"/>
                    </a:moveTo>
                    <a:lnTo>
                      <a:pt x="94" y="0"/>
                    </a:lnTo>
                    <a:lnTo>
                      <a:pt x="94" y="67"/>
                    </a:lnTo>
                    <a:lnTo>
                      <a:pt x="0" y="67"/>
                    </a:lnTo>
                    <a:lnTo>
                      <a:pt x="0" y="0"/>
                    </a:lnTo>
                    <a:close/>
                    <a:moveTo>
                      <a:pt x="0" y="0"/>
                    </a:moveTo>
                    <a:lnTo>
                      <a:pt x="92" y="0"/>
                    </a:lnTo>
                    <a:lnTo>
                      <a:pt x="92" y="65"/>
                    </a:lnTo>
                    <a:lnTo>
                      <a:pt x="0" y="65"/>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6" name="Freeform 1762">
                <a:extLst>
                  <a:ext uri="{FF2B5EF4-FFF2-40B4-BE49-F238E27FC236}">
                    <a16:creationId xmlns:a16="http://schemas.microsoft.com/office/drawing/2014/main" id="{049BCAC0-F81B-464A-B288-FF26DDD25510}"/>
                  </a:ext>
                </a:extLst>
              </p:cNvPr>
              <p:cNvSpPr>
                <a:spLocks noEditPoints="1"/>
              </p:cNvSpPr>
              <p:nvPr/>
            </p:nvSpPr>
            <p:spPr bwMode="auto">
              <a:xfrm>
                <a:off x="4386" y="2358"/>
                <a:ext cx="92" cy="65"/>
              </a:xfrm>
              <a:custGeom>
                <a:avLst/>
                <a:gdLst>
                  <a:gd name="T0" fmla="*/ 0 w 92"/>
                  <a:gd name="T1" fmla="*/ 0 h 65"/>
                  <a:gd name="T2" fmla="*/ 92 w 92"/>
                  <a:gd name="T3" fmla="*/ 0 h 65"/>
                  <a:gd name="T4" fmla="*/ 92 w 92"/>
                  <a:gd name="T5" fmla="*/ 65 h 65"/>
                  <a:gd name="T6" fmla="*/ 0 w 92"/>
                  <a:gd name="T7" fmla="*/ 65 h 65"/>
                  <a:gd name="T8" fmla="*/ 0 w 92"/>
                  <a:gd name="T9" fmla="*/ 0 h 65"/>
                  <a:gd name="T10" fmla="*/ 0 w 92"/>
                  <a:gd name="T11" fmla="*/ 0 h 65"/>
                  <a:gd name="T12" fmla="*/ 91 w 92"/>
                  <a:gd name="T13" fmla="*/ 0 h 65"/>
                  <a:gd name="T14" fmla="*/ 91 w 92"/>
                  <a:gd name="T15" fmla="*/ 64 h 65"/>
                  <a:gd name="T16" fmla="*/ 0 w 92"/>
                  <a:gd name="T17" fmla="*/ 64 h 65"/>
                  <a:gd name="T18" fmla="*/ 0 w 92"/>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
                    <a:moveTo>
                      <a:pt x="0" y="0"/>
                    </a:moveTo>
                    <a:lnTo>
                      <a:pt x="92" y="0"/>
                    </a:lnTo>
                    <a:lnTo>
                      <a:pt x="92" y="65"/>
                    </a:lnTo>
                    <a:lnTo>
                      <a:pt x="0" y="65"/>
                    </a:lnTo>
                    <a:lnTo>
                      <a:pt x="0" y="0"/>
                    </a:lnTo>
                    <a:close/>
                    <a:moveTo>
                      <a:pt x="0" y="0"/>
                    </a:moveTo>
                    <a:lnTo>
                      <a:pt x="91" y="0"/>
                    </a:lnTo>
                    <a:lnTo>
                      <a:pt x="91" y="64"/>
                    </a:lnTo>
                    <a:lnTo>
                      <a:pt x="0" y="64"/>
                    </a:lnTo>
                    <a:lnTo>
                      <a:pt x="0" y="0"/>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7" name="Freeform 1763">
                <a:extLst>
                  <a:ext uri="{FF2B5EF4-FFF2-40B4-BE49-F238E27FC236}">
                    <a16:creationId xmlns:a16="http://schemas.microsoft.com/office/drawing/2014/main" id="{4E045BAD-46C4-B24D-9E62-F432FC25D28E}"/>
                  </a:ext>
                </a:extLst>
              </p:cNvPr>
              <p:cNvSpPr>
                <a:spLocks noEditPoints="1"/>
              </p:cNvSpPr>
              <p:nvPr/>
            </p:nvSpPr>
            <p:spPr bwMode="auto">
              <a:xfrm>
                <a:off x="4386" y="2358"/>
                <a:ext cx="91" cy="64"/>
              </a:xfrm>
              <a:custGeom>
                <a:avLst/>
                <a:gdLst>
                  <a:gd name="T0" fmla="*/ 0 w 91"/>
                  <a:gd name="T1" fmla="*/ 0 h 64"/>
                  <a:gd name="T2" fmla="*/ 91 w 91"/>
                  <a:gd name="T3" fmla="*/ 0 h 64"/>
                  <a:gd name="T4" fmla="*/ 91 w 91"/>
                  <a:gd name="T5" fmla="*/ 64 h 64"/>
                  <a:gd name="T6" fmla="*/ 0 w 91"/>
                  <a:gd name="T7" fmla="*/ 64 h 64"/>
                  <a:gd name="T8" fmla="*/ 0 w 91"/>
                  <a:gd name="T9" fmla="*/ 0 h 64"/>
                  <a:gd name="T10" fmla="*/ 0 w 91"/>
                  <a:gd name="T11" fmla="*/ 0 h 64"/>
                  <a:gd name="T12" fmla="*/ 89 w 91"/>
                  <a:gd name="T13" fmla="*/ 0 h 64"/>
                  <a:gd name="T14" fmla="*/ 89 w 91"/>
                  <a:gd name="T15" fmla="*/ 62 h 64"/>
                  <a:gd name="T16" fmla="*/ 0 w 91"/>
                  <a:gd name="T17" fmla="*/ 62 h 64"/>
                  <a:gd name="T18" fmla="*/ 0 w 91"/>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4">
                    <a:moveTo>
                      <a:pt x="0" y="0"/>
                    </a:moveTo>
                    <a:lnTo>
                      <a:pt x="91" y="0"/>
                    </a:lnTo>
                    <a:lnTo>
                      <a:pt x="91" y="64"/>
                    </a:lnTo>
                    <a:lnTo>
                      <a:pt x="0" y="64"/>
                    </a:lnTo>
                    <a:lnTo>
                      <a:pt x="0" y="0"/>
                    </a:lnTo>
                    <a:close/>
                    <a:moveTo>
                      <a:pt x="0" y="0"/>
                    </a:moveTo>
                    <a:lnTo>
                      <a:pt x="89" y="0"/>
                    </a:lnTo>
                    <a:lnTo>
                      <a:pt x="89" y="62"/>
                    </a:lnTo>
                    <a:lnTo>
                      <a:pt x="0" y="62"/>
                    </a:lnTo>
                    <a:lnTo>
                      <a:pt x="0" y="0"/>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8" name="Freeform 1764">
                <a:extLst>
                  <a:ext uri="{FF2B5EF4-FFF2-40B4-BE49-F238E27FC236}">
                    <a16:creationId xmlns:a16="http://schemas.microsoft.com/office/drawing/2014/main" id="{2E31B089-59AD-CF46-9E01-1538661377A7}"/>
                  </a:ext>
                </a:extLst>
              </p:cNvPr>
              <p:cNvSpPr>
                <a:spLocks noEditPoints="1"/>
              </p:cNvSpPr>
              <p:nvPr/>
            </p:nvSpPr>
            <p:spPr bwMode="auto">
              <a:xfrm>
                <a:off x="4386" y="2358"/>
                <a:ext cx="89" cy="62"/>
              </a:xfrm>
              <a:custGeom>
                <a:avLst/>
                <a:gdLst>
                  <a:gd name="T0" fmla="*/ 0 w 89"/>
                  <a:gd name="T1" fmla="*/ 0 h 62"/>
                  <a:gd name="T2" fmla="*/ 89 w 89"/>
                  <a:gd name="T3" fmla="*/ 0 h 62"/>
                  <a:gd name="T4" fmla="*/ 89 w 89"/>
                  <a:gd name="T5" fmla="*/ 62 h 62"/>
                  <a:gd name="T6" fmla="*/ 0 w 89"/>
                  <a:gd name="T7" fmla="*/ 62 h 62"/>
                  <a:gd name="T8" fmla="*/ 0 w 89"/>
                  <a:gd name="T9" fmla="*/ 0 h 62"/>
                  <a:gd name="T10" fmla="*/ 0 w 89"/>
                  <a:gd name="T11" fmla="*/ 0 h 62"/>
                  <a:gd name="T12" fmla="*/ 87 w 89"/>
                  <a:gd name="T13" fmla="*/ 0 h 62"/>
                  <a:gd name="T14" fmla="*/ 87 w 89"/>
                  <a:gd name="T15" fmla="*/ 61 h 62"/>
                  <a:gd name="T16" fmla="*/ 0 w 89"/>
                  <a:gd name="T17" fmla="*/ 61 h 62"/>
                  <a:gd name="T18" fmla="*/ 0 w 89"/>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2">
                    <a:moveTo>
                      <a:pt x="0" y="0"/>
                    </a:moveTo>
                    <a:lnTo>
                      <a:pt x="89" y="0"/>
                    </a:lnTo>
                    <a:lnTo>
                      <a:pt x="89" y="62"/>
                    </a:lnTo>
                    <a:lnTo>
                      <a:pt x="0" y="62"/>
                    </a:lnTo>
                    <a:lnTo>
                      <a:pt x="0" y="0"/>
                    </a:lnTo>
                    <a:close/>
                    <a:moveTo>
                      <a:pt x="0" y="0"/>
                    </a:moveTo>
                    <a:lnTo>
                      <a:pt x="87" y="0"/>
                    </a:lnTo>
                    <a:lnTo>
                      <a:pt x="87" y="61"/>
                    </a:lnTo>
                    <a:lnTo>
                      <a:pt x="0" y="61"/>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9" name="Freeform 1765">
                <a:extLst>
                  <a:ext uri="{FF2B5EF4-FFF2-40B4-BE49-F238E27FC236}">
                    <a16:creationId xmlns:a16="http://schemas.microsoft.com/office/drawing/2014/main" id="{CF781945-7F4A-C74C-9F91-D330CF43F42E}"/>
                  </a:ext>
                </a:extLst>
              </p:cNvPr>
              <p:cNvSpPr>
                <a:spLocks noEditPoints="1"/>
              </p:cNvSpPr>
              <p:nvPr/>
            </p:nvSpPr>
            <p:spPr bwMode="auto">
              <a:xfrm>
                <a:off x="4386" y="2358"/>
                <a:ext cx="87" cy="61"/>
              </a:xfrm>
              <a:custGeom>
                <a:avLst/>
                <a:gdLst>
                  <a:gd name="T0" fmla="*/ 0 w 87"/>
                  <a:gd name="T1" fmla="*/ 0 h 61"/>
                  <a:gd name="T2" fmla="*/ 87 w 87"/>
                  <a:gd name="T3" fmla="*/ 0 h 61"/>
                  <a:gd name="T4" fmla="*/ 87 w 87"/>
                  <a:gd name="T5" fmla="*/ 61 h 61"/>
                  <a:gd name="T6" fmla="*/ 0 w 87"/>
                  <a:gd name="T7" fmla="*/ 61 h 61"/>
                  <a:gd name="T8" fmla="*/ 0 w 87"/>
                  <a:gd name="T9" fmla="*/ 0 h 61"/>
                  <a:gd name="T10" fmla="*/ 0 w 87"/>
                  <a:gd name="T11" fmla="*/ 0 h 61"/>
                  <a:gd name="T12" fmla="*/ 85 w 87"/>
                  <a:gd name="T13" fmla="*/ 0 h 61"/>
                  <a:gd name="T14" fmla="*/ 85 w 87"/>
                  <a:gd name="T15" fmla="*/ 60 h 61"/>
                  <a:gd name="T16" fmla="*/ 0 w 87"/>
                  <a:gd name="T17" fmla="*/ 60 h 61"/>
                  <a:gd name="T18" fmla="*/ 0 w 87"/>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1">
                    <a:moveTo>
                      <a:pt x="0" y="0"/>
                    </a:moveTo>
                    <a:lnTo>
                      <a:pt x="87" y="0"/>
                    </a:lnTo>
                    <a:lnTo>
                      <a:pt x="87" y="61"/>
                    </a:lnTo>
                    <a:lnTo>
                      <a:pt x="0" y="61"/>
                    </a:lnTo>
                    <a:lnTo>
                      <a:pt x="0" y="0"/>
                    </a:lnTo>
                    <a:close/>
                    <a:moveTo>
                      <a:pt x="0" y="0"/>
                    </a:moveTo>
                    <a:lnTo>
                      <a:pt x="85" y="0"/>
                    </a:lnTo>
                    <a:lnTo>
                      <a:pt x="85" y="60"/>
                    </a:lnTo>
                    <a:lnTo>
                      <a:pt x="0" y="60"/>
                    </a:lnTo>
                    <a:lnTo>
                      <a:pt x="0" y="0"/>
                    </a:lnTo>
                    <a:close/>
                  </a:path>
                </a:pathLst>
              </a:custGeom>
              <a:solidFill>
                <a:srgbClr val="BD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0" name="Freeform 1766">
                <a:extLst>
                  <a:ext uri="{FF2B5EF4-FFF2-40B4-BE49-F238E27FC236}">
                    <a16:creationId xmlns:a16="http://schemas.microsoft.com/office/drawing/2014/main" id="{B01B2D35-E6E6-ED4B-B582-AF38D26280EB}"/>
                  </a:ext>
                </a:extLst>
              </p:cNvPr>
              <p:cNvSpPr>
                <a:spLocks noEditPoints="1"/>
              </p:cNvSpPr>
              <p:nvPr/>
            </p:nvSpPr>
            <p:spPr bwMode="auto">
              <a:xfrm>
                <a:off x="4386" y="2358"/>
                <a:ext cx="85" cy="60"/>
              </a:xfrm>
              <a:custGeom>
                <a:avLst/>
                <a:gdLst>
                  <a:gd name="T0" fmla="*/ 0 w 85"/>
                  <a:gd name="T1" fmla="*/ 0 h 60"/>
                  <a:gd name="T2" fmla="*/ 85 w 85"/>
                  <a:gd name="T3" fmla="*/ 0 h 60"/>
                  <a:gd name="T4" fmla="*/ 85 w 85"/>
                  <a:gd name="T5" fmla="*/ 60 h 60"/>
                  <a:gd name="T6" fmla="*/ 0 w 85"/>
                  <a:gd name="T7" fmla="*/ 60 h 60"/>
                  <a:gd name="T8" fmla="*/ 0 w 85"/>
                  <a:gd name="T9" fmla="*/ 0 h 60"/>
                  <a:gd name="T10" fmla="*/ 0 w 85"/>
                  <a:gd name="T11" fmla="*/ 0 h 60"/>
                  <a:gd name="T12" fmla="*/ 84 w 85"/>
                  <a:gd name="T13" fmla="*/ 0 h 60"/>
                  <a:gd name="T14" fmla="*/ 84 w 85"/>
                  <a:gd name="T15" fmla="*/ 59 h 60"/>
                  <a:gd name="T16" fmla="*/ 0 w 85"/>
                  <a:gd name="T17" fmla="*/ 59 h 60"/>
                  <a:gd name="T18" fmla="*/ 0 w 8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60">
                    <a:moveTo>
                      <a:pt x="0" y="0"/>
                    </a:moveTo>
                    <a:lnTo>
                      <a:pt x="85" y="0"/>
                    </a:lnTo>
                    <a:lnTo>
                      <a:pt x="85" y="60"/>
                    </a:lnTo>
                    <a:lnTo>
                      <a:pt x="0" y="60"/>
                    </a:lnTo>
                    <a:lnTo>
                      <a:pt x="0" y="0"/>
                    </a:lnTo>
                    <a:close/>
                    <a:moveTo>
                      <a:pt x="0" y="0"/>
                    </a:moveTo>
                    <a:lnTo>
                      <a:pt x="84" y="0"/>
                    </a:lnTo>
                    <a:lnTo>
                      <a:pt x="84" y="59"/>
                    </a:lnTo>
                    <a:lnTo>
                      <a:pt x="0" y="59"/>
                    </a:lnTo>
                    <a:lnTo>
                      <a:pt x="0"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1" name="Freeform 1767">
                <a:extLst>
                  <a:ext uri="{FF2B5EF4-FFF2-40B4-BE49-F238E27FC236}">
                    <a16:creationId xmlns:a16="http://schemas.microsoft.com/office/drawing/2014/main" id="{179E58BF-378D-CB43-8867-71155DCB4E1D}"/>
                  </a:ext>
                </a:extLst>
              </p:cNvPr>
              <p:cNvSpPr>
                <a:spLocks noEditPoints="1"/>
              </p:cNvSpPr>
              <p:nvPr/>
            </p:nvSpPr>
            <p:spPr bwMode="auto">
              <a:xfrm>
                <a:off x="4386" y="2358"/>
                <a:ext cx="84" cy="59"/>
              </a:xfrm>
              <a:custGeom>
                <a:avLst/>
                <a:gdLst>
                  <a:gd name="T0" fmla="*/ 0 w 84"/>
                  <a:gd name="T1" fmla="*/ 0 h 59"/>
                  <a:gd name="T2" fmla="*/ 84 w 84"/>
                  <a:gd name="T3" fmla="*/ 0 h 59"/>
                  <a:gd name="T4" fmla="*/ 84 w 84"/>
                  <a:gd name="T5" fmla="*/ 59 h 59"/>
                  <a:gd name="T6" fmla="*/ 0 w 84"/>
                  <a:gd name="T7" fmla="*/ 59 h 59"/>
                  <a:gd name="T8" fmla="*/ 0 w 84"/>
                  <a:gd name="T9" fmla="*/ 0 h 59"/>
                  <a:gd name="T10" fmla="*/ 0 w 84"/>
                  <a:gd name="T11" fmla="*/ 0 h 59"/>
                  <a:gd name="T12" fmla="*/ 82 w 84"/>
                  <a:gd name="T13" fmla="*/ 0 h 59"/>
                  <a:gd name="T14" fmla="*/ 82 w 84"/>
                  <a:gd name="T15" fmla="*/ 58 h 59"/>
                  <a:gd name="T16" fmla="*/ 0 w 84"/>
                  <a:gd name="T17" fmla="*/ 58 h 59"/>
                  <a:gd name="T18" fmla="*/ 0 w 8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9">
                    <a:moveTo>
                      <a:pt x="0" y="0"/>
                    </a:moveTo>
                    <a:lnTo>
                      <a:pt x="84" y="0"/>
                    </a:lnTo>
                    <a:lnTo>
                      <a:pt x="84" y="59"/>
                    </a:lnTo>
                    <a:lnTo>
                      <a:pt x="0" y="59"/>
                    </a:lnTo>
                    <a:lnTo>
                      <a:pt x="0" y="0"/>
                    </a:lnTo>
                    <a:close/>
                    <a:moveTo>
                      <a:pt x="0" y="0"/>
                    </a:moveTo>
                    <a:lnTo>
                      <a:pt x="82" y="0"/>
                    </a:lnTo>
                    <a:lnTo>
                      <a:pt x="82" y="58"/>
                    </a:lnTo>
                    <a:lnTo>
                      <a:pt x="0" y="58"/>
                    </a:lnTo>
                    <a:lnTo>
                      <a:pt x="0" y="0"/>
                    </a:lnTo>
                    <a:close/>
                  </a:path>
                </a:pathLst>
              </a:custGeom>
              <a:solidFill>
                <a:srgbClr val="C2C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2" name="Freeform 1768">
                <a:extLst>
                  <a:ext uri="{FF2B5EF4-FFF2-40B4-BE49-F238E27FC236}">
                    <a16:creationId xmlns:a16="http://schemas.microsoft.com/office/drawing/2014/main" id="{4200D251-CC81-FD46-B72A-70773062AA91}"/>
                  </a:ext>
                </a:extLst>
              </p:cNvPr>
              <p:cNvSpPr>
                <a:spLocks noEditPoints="1"/>
              </p:cNvSpPr>
              <p:nvPr/>
            </p:nvSpPr>
            <p:spPr bwMode="auto">
              <a:xfrm>
                <a:off x="4386" y="2358"/>
                <a:ext cx="82" cy="58"/>
              </a:xfrm>
              <a:custGeom>
                <a:avLst/>
                <a:gdLst>
                  <a:gd name="T0" fmla="*/ 0 w 82"/>
                  <a:gd name="T1" fmla="*/ 0 h 58"/>
                  <a:gd name="T2" fmla="*/ 82 w 82"/>
                  <a:gd name="T3" fmla="*/ 0 h 58"/>
                  <a:gd name="T4" fmla="*/ 82 w 82"/>
                  <a:gd name="T5" fmla="*/ 58 h 58"/>
                  <a:gd name="T6" fmla="*/ 0 w 82"/>
                  <a:gd name="T7" fmla="*/ 58 h 58"/>
                  <a:gd name="T8" fmla="*/ 0 w 82"/>
                  <a:gd name="T9" fmla="*/ 0 h 58"/>
                  <a:gd name="T10" fmla="*/ 0 w 82"/>
                  <a:gd name="T11" fmla="*/ 0 h 58"/>
                  <a:gd name="T12" fmla="*/ 80 w 82"/>
                  <a:gd name="T13" fmla="*/ 0 h 58"/>
                  <a:gd name="T14" fmla="*/ 80 w 82"/>
                  <a:gd name="T15" fmla="*/ 56 h 58"/>
                  <a:gd name="T16" fmla="*/ 0 w 82"/>
                  <a:gd name="T17" fmla="*/ 56 h 58"/>
                  <a:gd name="T18" fmla="*/ 0 w 82"/>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8">
                    <a:moveTo>
                      <a:pt x="0" y="0"/>
                    </a:moveTo>
                    <a:lnTo>
                      <a:pt x="82" y="0"/>
                    </a:lnTo>
                    <a:lnTo>
                      <a:pt x="82" y="58"/>
                    </a:lnTo>
                    <a:lnTo>
                      <a:pt x="0" y="58"/>
                    </a:lnTo>
                    <a:lnTo>
                      <a:pt x="0" y="0"/>
                    </a:lnTo>
                    <a:close/>
                    <a:moveTo>
                      <a:pt x="0" y="0"/>
                    </a:moveTo>
                    <a:lnTo>
                      <a:pt x="80" y="0"/>
                    </a:lnTo>
                    <a:lnTo>
                      <a:pt x="80" y="56"/>
                    </a:lnTo>
                    <a:lnTo>
                      <a:pt x="0" y="56"/>
                    </a:lnTo>
                    <a:lnTo>
                      <a:pt x="0" y="0"/>
                    </a:lnTo>
                    <a:close/>
                  </a:path>
                </a:pathLst>
              </a:cu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3" name="Freeform 1769">
                <a:extLst>
                  <a:ext uri="{FF2B5EF4-FFF2-40B4-BE49-F238E27FC236}">
                    <a16:creationId xmlns:a16="http://schemas.microsoft.com/office/drawing/2014/main" id="{8FC4D44B-C4EB-8649-9C9A-F861721BA243}"/>
                  </a:ext>
                </a:extLst>
              </p:cNvPr>
              <p:cNvSpPr>
                <a:spLocks noEditPoints="1"/>
              </p:cNvSpPr>
              <p:nvPr/>
            </p:nvSpPr>
            <p:spPr bwMode="auto">
              <a:xfrm>
                <a:off x="4386" y="2358"/>
                <a:ext cx="80" cy="56"/>
              </a:xfrm>
              <a:custGeom>
                <a:avLst/>
                <a:gdLst>
                  <a:gd name="T0" fmla="*/ 0 w 80"/>
                  <a:gd name="T1" fmla="*/ 0 h 56"/>
                  <a:gd name="T2" fmla="*/ 80 w 80"/>
                  <a:gd name="T3" fmla="*/ 0 h 56"/>
                  <a:gd name="T4" fmla="*/ 80 w 80"/>
                  <a:gd name="T5" fmla="*/ 56 h 56"/>
                  <a:gd name="T6" fmla="*/ 0 w 80"/>
                  <a:gd name="T7" fmla="*/ 56 h 56"/>
                  <a:gd name="T8" fmla="*/ 0 w 80"/>
                  <a:gd name="T9" fmla="*/ 0 h 56"/>
                  <a:gd name="T10" fmla="*/ 0 w 80"/>
                  <a:gd name="T11" fmla="*/ 0 h 56"/>
                  <a:gd name="T12" fmla="*/ 78 w 80"/>
                  <a:gd name="T13" fmla="*/ 0 h 56"/>
                  <a:gd name="T14" fmla="*/ 78 w 80"/>
                  <a:gd name="T15" fmla="*/ 55 h 56"/>
                  <a:gd name="T16" fmla="*/ 0 w 80"/>
                  <a:gd name="T17" fmla="*/ 55 h 56"/>
                  <a:gd name="T18" fmla="*/ 0 w 80"/>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6">
                    <a:moveTo>
                      <a:pt x="0" y="0"/>
                    </a:moveTo>
                    <a:lnTo>
                      <a:pt x="80" y="0"/>
                    </a:lnTo>
                    <a:lnTo>
                      <a:pt x="80" y="56"/>
                    </a:lnTo>
                    <a:lnTo>
                      <a:pt x="0" y="56"/>
                    </a:lnTo>
                    <a:lnTo>
                      <a:pt x="0" y="0"/>
                    </a:lnTo>
                    <a:close/>
                    <a:moveTo>
                      <a:pt x="0" y="0"/>
                    </a:moveTo>
                    <a:lnTo>
                      <a:pt x="78" y="0"/>
                    </a:lnTo>
                    <a:lnTo>
                      <a:pt x="78" y="55"/>
                    </a:lnTo>
                    <a:lnTo>
                      <a:pt x="0" y="55"/>
                    </a:lnTo>
                    <a:lnTo>
                      <a:pt x="0" y="0"/>
                    </a:lnTo>
                    <a:close/>
                  </a:path>
                </a:pathLst>
              </a:custGeom>
              <a:solidFill>
                <a:srgbClr val="C7C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4" name="Freeform 1770">
                <a:extLst>
                  <a:ext uri="{FF2B5EF4-FFF2-40B4-BE49-F238E27FC236}">
                    <a16:creationId xmlns:a16="http://schemas.microsoft.com/office/drawing/2014/main" id="{F6FF09E6-D03A-8B4E-868D-870416A97FE3}"/>
                  </a:ext>
                </a:extLst>
              </p:cNvPr>
              <p:cNvSpPr>
                <a:spLocks noEditPoints="1"/>
              </p:cNvSpPr>
              <p:nvPr/>
            </p:nvSpPr>
            <p:spPr bwMode="auto">
              <a:xfrm>
                <a:off x="4386" y="2358"/>
                <a:ext cx="78" cy="55"/>
              </a:xfrm>
              <a:custGeom>
                <a:avLst/>
                <a:gdLst>
                  <a:gd name="T0" fmla="*/ 0 w 78"/>
                  <a:gd name="T1" fmla="*/ 0 h 55"/>
                  <a:gd name="T2" fmla="*/ 78 w 78"/>
                  <a:gd name="T3" fmla="*/ 0 h 55"/>
                  <a:gd name="T4" fmla="*/ 78 w 78"/>
                  <a:gd name="T5" fmla="*/ 55 h 55"/>
                  <a:gd name="T6" fmla="*/ 0 w 78"/>
                  <a:gd name="T7" fmla="*/ 55 h 55"/>
                  <a:gd name="T8" fmla="*/ 0 w 78"/>
                  <a:gd name="T9" fmla="*/ 0 h 55"/>
                  <a:gd name="T10" fmla="*/ 0 w 78"/>
                  <a:gd name="T11" fmla="*/ 0 h 55"/>
                  <a:gd name="T12" fmla="*/ 76 w 78"/>
                  <a:gd name="T13" fmla="*/ 0 h 55"/>
                  <a:gd name="T14" fmla="*/ 76 w 78"/>
                  <a:gd name="T15" fmla="*/ 53 h 55"/>
                  <a:gd name="T16" fmla="*/ 0 w 78"/>
                  <a:gd name="T17" fmla="*/ 53 h 55"/>
                  <a:gd name="T18" fmla="*/ 0 w 7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5">
                    <a:moveTo>
                      <a:pt x="0" y="0"/>
                    </a:moveTo>
                    <a:lnTo>
                      <a:pt x="78" y="0"/>
                    </a:lnTo>
                    <a:lnTo>
                      <a:pt x="78" y="55"/>
                    </a:lnTo>
                    <a:lnTo>
                      <a:pt x="0" y="55"/>
                    </a:lnTo>
                    <a:lnTo>
                      <a:pt x="0" y="0"/>
                    </a:lnTo>
                    <a:close/>
                    <a:moveTo>
                      <a:pt x="0" y="0"/>
                    </a:moveTo>
                    <a:lnTo>
                      <a:pt x="76" y="0"/>
                    </a:lnTo>
                    <a:lnTo>
                      <a:pt x="76" y="53"/>
                    </a:lnTo>
                    <a:lnTo>
                      <a:pt x="0" y="53"/>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5" name="Freeform 1771">
                <a:extLst>
                  <a:ext uri="{FF2B5EF4-FFF2-40B4-BE49-F238E27FC236}">
                    <a16:creationId xmlns:a16="http://schemas.microsoft.com/office/drawing/2014/main" id="{87B57173-E765-8646-968F-29245A29FBDF}"/>
                  </a:ext>
                </a:extLst>
              </p:cNvPr>
              <p:cNvSpPr>
                <a:spLocks noEditPoints="1"/>
              </p:cNvSpPr>
              <p:nvPr/>
            </p:nvSpPr>
            <p:spPr bwMode="auto">
              <a:xfrm>
                <a:off x="4386" y="2358"/>
                <a:ext cx="76" cy="53"/>
              </a:xfrm>
              <a:custGeom>
                <a:avLst/>
                <a:gdLst>
                  <a:gd name="T0" fmla="*/ 0 w 76"/>
                  <a:gd name="T1" fmla="*/ 0 h 53"/>
                  <a:gd name="T2" fmla="*/ 76 w 76"/>
                  <a:gd name="T3" fmla="*/ 0 h 53"/>
                  <a:gd name="T4" fmla="*/ 76 w 76"/>
                  <a:gd name="T5" fmla="*/ 53 h 53"/>
                  <a:gd name="T6" fmla="*/ 0 w 76"/>
                  <a:gd name="T7" fmla="*/ 53 h 53"/>
                  <a:gd name="T8" fmla="*/ 0 w 76"/>
                  <a:gd name="T9" fmla="*/ 0 h 53"/>
                  <a:gd name="T10" fmla="*/ 0 w 76"/>
                  <a:gd name="T11" fmla="*/ 0 h 53"/>
                  <a:gd name="T12" fmla="*/ 75 w 76"/>
                  <a:gd name="T13" fmla="*/ 0 h 53"/>
                  <a:gd name="T14" fmla="*/ 75 w 76"/>
                  <a:gd name="T15" fmla="*/ 53 h 53"/>
                  <a:gd name="T16" fmla="*/ 0 w 76"/>
                  <a:gd name="T17" fmla="*/ 53 h 53"/>
                  <a:gd name="T18" fmla="*/ 0 w 76"/>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53">
                    <a:moveTo>
                      <a:pt x="0" y="0"/>
                    </a:moveTo>
                    <a:lnTo>
                      <a:pt x="76" y="0"/>
                    </a:lnTo>
                    <a:lnTo>
                      <a:pt x="76" y="53"/>
                    </a:lnTo>
                    <a:lnTo>
                      <a:pt x="0" y="53"/>
                    </a:lnTo>
                    <a:lnTo>
                      <a:pt x="0" y="0"/>
                    </a:lnTo>
                    <a:close/>
                    <a:moveTo>
                      <a:pt x="0" y="0"/>
                    </a:moveTo>
                    <a:lnTo>
                      <a:pt x="75" y="0"/>
                    </a:lnTo>
                    <a:lnTo>
                      <a:pt x="75" y="53"/>
                    </a:lnTo>
                    <a:lnTo>
                      <a:pt x="0" y="53"/>
                    </a:lnTo>
                    <a:lnTo>
                      <a:pt x="0" y="0"/>
                    </a:lnTo>
                    <a:close/>
                  </a:path>
                </a:pathLst>
              </a:custGeom>
              <a:solidFill>
                <a:srgbClr val="CD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6" name="Freeform 1772">
                <a:extLst>
                  <a:ext uri="{FF2B5EF4-FFF2-40B4-BE49-F238E27FC236}">
                    <a16:creationId xmlns:a16="http://schemas.microsoft.com/office/drawing/2014/main" id="{5E8E0C3C-98DF-9D42-8AFE-455576C8D987}"/>
                  </a:ext>
                </a:extLst>
              </p:cNvPr>
              <p:cNvSpPr>
                <a:spLocks noEditPoints="1"/>
              </p:cNvSpPr>
              <p:nvPr/>
            </p:nvSpPr>
            <p:spPr bwMode="auto">
              <a:xfrm>
                <a:off x="4386" y="2358"/>
                <a:ext cx="75" cy="53"/>
              </a:xfrm>
              <a:custGeom>
                <a:avLst/>
                <a:gdLst>
                  <a:gd name="T0" fmla="*/ 0 w 75"/>
                  <a:gd name="T1" fmla="*/ 0 h 53"/>
                  <a:gd name="T2" fmla="*/ 75 w 75"/>
                  <a:gd name="T3" fmla="*/ 0 h 53"/>
                  <a:gd name="T4" fmla="*/ 75 w 75"/>
                  <a:gd name="T5" fmla="*/ 53 h 53"/>
                  <a:gd name="T6" fmla="*/ 0 w 75"/>
                  <a:gd name="T7" fmla="*/ 53 h 53"/>
                  <a:gd name="T8" fmla="*/ 0 w 75"/>
                  <a:gd name="T9" fmla="*/ 0 h 53"/>
                  <a:gd name="T10" fmla="*/ 0 w 75"/>
                  <a:gd name="T11" fmla="*/ 0 h 53"/>
                  <a:gd name="T12" fmla="*/ 73 w 75"/>
                  <a:gd name="T13" fmla="*/ 0 h 53"/>
                  <a:gd name="T14" fmla="*/ 73 w 75"/>
                  <a:gd name="T15" fmla="*/ 52 h 53"/>
                  <a:gd name="T16" fmla="*/ 0 w 75"/>
                  <a:gd name="T17" fmla="*/ 52 h 53"/>
                  <a:gd name="T18" fmla="*/ 0 w 75"/>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3">
                    <a:moveTo>
                      <a:pt x="0" y="0"/>
                    </a:moveTo>
                    <a:lnTo>
                      <a:pt x="75" y="0"/>
                    </a:lnTo>
                    <a:lnTo>
                      <a:pt x="75" y="53"/>
                    </a:lnTo>
                    <a:lnTo>
                      <a:pt x="0" y="53"/>
                    </a:lnTo>
                    <a:lnTo>
                      <a:pt x="0" y="0"/>
                    </a:lnTo>
                    <a:close/>
                    <a:moveTo>
                      <a:pt x="0" y="0"/>
                    </a:moveTo>
                    <a:lnTo>
                      <a:pt x="73" y="0"/>
                    </a:lnTo>
                    <a:lnTo>
                      <a:pt x="73" y="52"/>
                    </a:lnTo>
                    <a:lnTo>
                      <a:pt x="0" y="52"/>
                    </a:lnTo>
                    <a:lnTo>
                      <a:pt x="0" y="0"/>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7" name="Freeform 1773">
                <a:extLst>
                  <a:ext uri="{FF2B5EF4-FFF2-40B4-BE49-F238E27FC236}">
                    <a16:creationId xmlns:a16="http://schemas.microsoft.com/office/drawing/2014/main" id="{CC195B40-22D0-2344-A52B-DD7D0936AE20}"/>
                  </a:ext>
                </a:extLst>
              </p:cNvPr>
              <p:cNvSpPr>
                <a:spLocks noEditPoints="1"/>
              </p:cNvSpPr>
              <p:nvPr/>
            </p:nvSpPr>
            <p:spPr bwMode="auto">
              <a:xfrm>
                <a:off x="4386" y="2358"/>
                <a:ext cx="73" cy="52"/>
              </a:xfrm>
              <a:custGeom>
                <a:avLst/>
                <a:gdLst>
                  <a:gd name="T0" fmla="*/ 0 w 73"/>
                  <a:gd name="T1" fmla="*/ 0 h 52"/>
                  <a:gd name="T2" fmla="*/ 73 w 73"/>
                  <a:gd name="T3" fmla="*/ 0 h 52"/>
                  <a:gd name="T4" fmla="*/ 73 w 73"/>
                  <a:gd name="T5" fmla="*/ 52 h 52"/>
                  <a:gd name="T6" fmla="*/ 0 w 73"/>
                  <a:gd name="T7" fmla="*/ 52 h 52"/>
                  <a:gd name="T8" fmla="*/ 0 w 73"/>
                  <a:gd name="T9" fmla="*/ 0 h 52"/>
                  <a:gd name="T10" fmla="*/ 0 w 73"/>
                  <a:gd name="T11" fmla="*/ 0 h 52"/>
                  <a:gd name="T12" fmla="*/ 71 w 73"/>
                  <a:gd name="T13" fmla="*/ 0 h 52"/>
                  <a:gd name="T14" fmla="*/ 71 w 73"/>
                  <a:gd name="T15" fmla="*/ 50 h 52"/>
                  <a:gd name="T16" fmla="*/ 0 w 73"/>
                  <a:gd name="T17" fmla="*/ 50 h 52"/>
                  <a:gd name="T18" fmla="*/ 0 w 7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2">
                    <a:moveTo>
                      <a:pt x="0" y="0"/>
                    </a:moveTo>
                    <a:lnTo>
                      <a:pt x="73" y="0"/>
                    </a:lnTo>
                    <a:lnTo>
                      <a:pt x="73" y="52"/>
                    </a:lnTo>
                    <a:lnTo>
                      <a:pt x="0" y="52"/>
                    </a:lnTo>
                    <a:lnTo>
                      <a:pt x="0" y="0"/>
                    </a:lnTo>
                    <a:close/>
                    <a:moveTo>
                      <a:pt x="0" y="0"/>
                    </a:moveTo>
                    <a:lnTo>
                      <a:pt x="71" y="0"/>
                    </a:lnTo>
                    <a:lnTo>
                      <a:pt x="71" y="50"/>
                    </a:lnTo>
                    <a:lnTo>
                      <a:pt x="0" y="50"/>
                    </a:lnTo>
                    <a:lnTo>
                      <a:pt x="0" y="0"/>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8" name="Freeform 1774">
                <a:extLst>
                  <a:ext uri="{FF2B5EF4-FFF2-40B4-BE49-F238E27FC236}">
                    <a16:creationId xmlns:a16="http://schemas.microsoft.com/office/drawing/2014/main" id="{B05A727F-2BE5-2246-AC21-D05E79B5EEF3}"/>
                  </a:ext>
                </a:extLst>
              </p:cNvPr>
              <p:cNvSpPr>
                <a:spLocks noEditPoints="1"/>
              </p:cNvSpPr>
              <p:nvPr/>
            </p:nvSpPr>
            <p:spPr bwMode="auto">
              <a:xfrm>
                <a:off x="4386" y="2358"/>
                <a:ext cx="71" cy="50"/>
              </a:xfrm>
              <a:custGeom>
                <a:avLst/>
                <a:gdLst>
                  <a:gd name="T0" fmla="*/ 0 w 71"/>
                  <a:gd name="T1" fmla="*/ 0 h 50"/>
                  <a:gd name="T2" fmla="*/ 71 w 71"/>
                  <a:gd name="T3" fmla="*/ 0 h 50"/>
                  <a:gd name="T4" fmla="*/ 71 w 71"/>
                  <a:gd name="T5" fmla="*/ 50 h 50"/>
                  <a:gd name="T6" fmla="*/ 0 w 71"/>
                  <a:gd name="T7" fmla="*/ 50 h 50"/>
                  <a:gd name="T8" fmla="*/ 0 w 71"/>
                  <a:gd name="T9" fmla="*/ 0 h 50"/>
                  <a:gd name="T10" fmla="*/ 0 w 71"/>
                  <a:gd name="T11" fmla="*/ 0 h 50"/>
                  <a:gd name="T12" fmla="*/ 69 w 71"/>
                  <a:gd name="T13" fmla="*/ 0 h 50"/>
                  <a:gd name="T14" fmla="*/ 69 w 71"/>
                  <a:gd name="T15" fmla="*/ 49 h 50"/>
                  <a:gd name="T16" fmla="*/ 0 w 71"/>
                  <a:gd name="T17" fmla="*/ 49 h 50"/>
                  <a:gd name="T18" fmla="*/ 0 w 71"/>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50">
                    <a:moveTo>
                      <a:pt x="0" y="0"/>
                    </a:moveTo>
                    <a:lnTo>
                      <a:pt x="71" y="0"/>
                    </a:lnTo>
                    <a:lnTo>
                      <a:pt x="71" y="50"/>
                    </a:lnTo>
                    <a:lnTo>
                      <a:pt x="0" y="50"/>
                    </a:lnTo>
                    <a:lnTo>
                      <a:pt x="0" y="0"/>
                    </a:lnTo>
                    <a:close/>
                    <a:moveTo>
                      <a:pt x="0" y="0"/>
                    </a:moveTo>
                    <a:lnTo>
                      <a:pt x="69" y="0"/>
                    </a:lnTo>
                    <a:lnTo>
                      <a:pt x="69" y="49"/>
                    </a:lnTo>
                    <a:lnTo>
                      <a:pt x="0" y="49"/>
                    </a:lnTo>
                    <a:lnTo>
                      <a:pt x="0" y="0"/>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9" name="Freeform 1775">
                <a:extLst>
                  <a:ext uri="{FF2B5EF4-FFF2-40B4-BE49-F238E27FC236}">
                    <a16:creationId xmlns:a16="http://schemas.microsoft.com/office/drawing/2014/main" id="{DA0D90D2-25AF-7D49-A81B-F71A10CFA1D4}"/>
                  </a:ext>
                </a:extLst>
              </p:cNvPr>
              <p:cNvSpPr>
                <a:spLocks noEditPoints="1"/>
              </p:cNvSpPr>
              <p:nvPr/>
            </p:nvSpPr>
            <p:spPr bwMode="auto">
              <a:xfrm>
                <a:off x="4386" y="2358"/>
                <a:ext cx="69" cy="49"/>
              </a:xfrm>
              <a:custGeom>
                <a:avLst/>
                <a:gdLst>
                  <a:gd name="T0" fmla="*/ 0 w 69"/>
                  <a:gd name="T1" fmla="*/ 0 h 49"/>
                  <a:gd name="T2" fmla="*/ 69 w 69"/>
                  <a:gd name="T3" fmla="*/ 0 h 49"/>
                  <a:gd name="T4" fmla="*/ 69 w 69"/>
                  <a:gd name="T5" fmla="*/ 49 h 49"/>
                  <a:gd name="T6" fmla="*/ 0 w 69"/>
                  <a:gd name="T7" fmla="*/ 49 h 49"/>
                  <a:gd name="T8" fmla="*/ 0 w 69"/>
                  <a:gd name="T9" fmla="*/ 0 h 49"/>
                  <a:gd name="T10" fmla="*/ 0 w 69"/>
                  <a:gd name="T11" fmla="*/ 0 h 49"/>
                  <a:gd name="T12" fmla="*/ 68 w 69"/>
                  <a:gd name="T13" fmla="*/ 0 h 49"/>
                  <a:gd name="T14" fmla="*/ 68 w 69"/>
                  <a:gd name="T15" fmla="*/ 47 h 49"/>
                  <a:gd name="T16" fmla="*/ 0 w 69"/>
                  <a:gd name="T17" fmla="*/ 47 h 49"/>
                  <a:gd name="T18" fmla="*/ 0 w 6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49">
                    <a:moveTo>
                      <a:pt x="0" y="0"/>
                    </a:moveTo>
                    <a:lnTo>
                      <a:pt x="69" y="0"/>
                    </a:lnTo>
                    <a:lnTo>
                      <a:pt x="69" y="49"/>
                    </a:lnTo>
                    <a:lnTo>
                      <a:pt x="0" y="49"/>
                    </a:lnTo>
                    <a:lnTo>
                      <a:pt x="0" y="0"/>
                    </a:lnTo>
                    <a:close/>
                    <a:moveTo>
                      <a:pt x="0" y="0"/>
                    </a:moveTo>
                    <a:lnTo>
                      <a:pt x="68" y="0"/>
                    </a:lnTo>
                    <a:lnTo>
                      <a:pt x="68" y="47"/>
                    </a:lnTo>
                    <a:lnTo>
                      <a:pt x="0" y="47"/>
                    </a:lnTo>
                    <a:lnTo>
                      <a:pt x="0" y="0"/>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0" name="Freeform 1776">
                <a:extLst>
                  <a:ext uri="{FF2B5EF4-FFF2-40B4-BE49-F238E27FC236}">
                    <a16:creationId xmlns:a16="http://schemas.microsoft.com/office/drawing/2014/main" id="{62F89E1A-E66E-7440-B5E6-8927EBA1F685}"/>
                  </a:ext>
                </a:extLst>
              </p:cNvPr>
              <p:cNvSpPr>
                <a:spLocks noEditPoints="1"/>
              </p:cNvSpPr>
              <p:nvPr/>
            </p:nvSpPr>
            <p:spPr bwMode="auto">
              <a:xfrm>
                <a:off x="4386" y="2358"/>
                <a:ext cx="68" cy="47"/>
              </a:xfrm>
              <a:custGeom>
                <a:avLst/>
                <a:gdLst>
                  <a:gd name="T0" fmla="*/ 0 w 68"/>
                  <a:gd name="T1" fmla="*/ 0 h 47"/>
                  <a:gd name="T2" fmla="*/ 68 w 68"/>
                  <a:gd name="T3" fmla="*/ 0 h 47"/>
                  <a:gd name="T4" fmla="*/ 68 w 68"/>
                  <a:gd name="T5" fmla="*/ 47 h 47"/>
                  <a:gd name="T6" fmla="*/ 0 w 68"/>
                  <a:gd name="T7" fmla="*/ 47 h 47"/>
                  <a:gd name="T8" fmla="*/ 0 w 68"/>
                  <a:gd name="T9" fmla="*/ 0 h 47"/>
                  <a:gd name="T10" fmla="*/ 0 w 68"/>
                  <a:gd name="T11" fmla="*/ 0 h 47"/>
                  <a:gd name="T12" fmla="*/ 66 w 68"/>
                  <a:gd name="T13" fmla="*/ 0 h 47"/>
                  <a:gd name="T14" fmla="*/ 66 w 68"/>
                  <a:gd name="T15" fmla="*/ 46 h 47"/>
                  <a:gd name="T16" fmla="*/ 0 w 68"/>
                  <a:gd name="T17" fmla="*/ 46 h 47"/>
                  <a:gd name="T18" fmla="*/ 0 w 68"/>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7">
                    <a:moveTo>
                      <a:pt x="0" y="0"/>
                    </a:moveTo>
                    <a:lnTo>
                      <a:pt x="68" y="0"/>
                    </a:lnTo>
                    <a:lnTo>
                      <a:pt x="68" y="47"/>
                    </a:lnTo>
                    <a:lnTo>
                      <a:pt x="0" y="47"/>
                    </a:lnTo>
                    <a:lnTo>
                      <a:pt x="0" y="0"/>
                    </a:lnTo>
                    <a:close/>
                    <a:moveTo>
                      <a:pt x="0" y="0"/>
                    </a:moveTo>
                    <a:lnTo>
                      <a:pt x="66" y="0"/>
                    </a:lnTo>
                    <a:lnTo>
                      <a:pt x="66" y="46"/>
                    </a:lnTo>
                    <a:lnTo>
                      <a:pt x="0" y="46"/>
                    </a:lnTo>
                    <a:lnTo>
                      <a:pt x="0" y="0"/>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1" name="Freeform 1777">
                <a:extLst>
                  <a:ext uri="{FF2B5EF4-FFF2-40B4-BE49-F238E27FC236}">
                    <a16:creationId xmlns:a16="http://schemas.microsoft.com/office/drawing/2014/main" id="{BD54CB9C-887A-A741-ABBC-99C36859FE72}"/>
                  </a:ext>
                </a:extLst>
              </p:cNvPr>
              <p:cNvSpPr>
                <a:spLocks noEditPoints="1"/>
              </p:cNvSpPr>
              <p:nvPr/>
            </p:nvSpPr>
            <p:spPr bwMode="auto">
              <a:xfrm>
                <a:off x="4386" y="2358"/>
                <a:ext cx="66" cy="46"/>
              </a:xfrm>
              <a:custGeom>
                <a:avLst/>
                <a:gdLst>
                  <a:gd name="T0" fmla="*/ 0 w 66"/>
                  <a:gd name="T1" fmla="*/ 0 h 46"/>
                  <a:gd name="T2" fmla="*/ 66 w 66"/>
                  <a:gd name="T3" fmla="*/ 0 h 46"/>
                  <a:gd name="T4" fmla="*/ 66 w 66"/>
                  <a:gd name="T5" fmla="*/ 46 h 46"/>
                  <a:gd name="T6" fmla="*/ 0 w 66"/>
                  <a:gd name="T7" fmla="*/ 46 h 46"/>
                  <a:gd name="T8" fmla="*/ 0 w 66"/>
                  <a:gd name="T9" fmla="*/ 0 h 46"/>
                  <a:gd name="T10" fmla="*/ 0 w 66"/>
                  <a:gd name="T11" fmla="*/ 0 h 46"/>
                  <a:gd name="T12" fmla="*/ 64 w 66"/>
                  <a:gd name="T13" fmla="*/ 0 h 46"/>
                  <a:gd name="T14" fmla="*/ 64 w 66"/>
                  <a:gd name="T15" fmla="*/ 45 h 46"/>
                  <a:gd name="T16" fmla="*/ 0 w 66"/>
                  <a:gd name="T17" fmla="*/ 45 h 46"/>
                  <a:gd name="T18" fmla="*/ 0 w 6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6">
                    <a:moveTo>
                      <a:pt x="0" y="0"/>
                    </a:moveTo>
                    <a:lnTo>
                      <a:pt x="66" y="0"/>
                    </a:lnTo>
                    <a:lnTo>
                      <a:pt x="66" y="46"/>
                    </a:lnTo>
                    <a:lnTo>
                      <a:pt x="0" y="46"/>
                    </a:lnTo>
                    <a:lnTo>
                      <a:pt x="0" y="0"/>
                    </a:lnTo>
                    <a:close/>
                    <a:moveTo>
                      <a:pt x="0" y="0"/>
                    </a:moveTo>
                    <a:lnTo>
                      <a:pt x="64" y="0"/>
                    </a:lnTo>
                    <a:lnTo>
                      <a:pt x="64" y="45"/>
                    </a:lnTo>
                    <a:lnTo>
                      <a:pt x="0" y="45"/>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2" name="Freeform 1778">
                <a:extLst>
                  <a:ext uri="{FF2B5EF4-FFF2-40B4-BE49-F238E27FC236}">
                    <a16:creationId xmlns:a16="http://schemas.microsoft.com/office/drawing/2014/main" id="{BDA587E1-0756-7F44-9DA6-096A007F45F5}"/>
                  </a:ext>
                </a:extLst>
              </p:cNvPr>
              <p:cNvSpPr>
                <a:spLocks noEditPoints="1"/>
              </p:cNvSpPr>
              <p:nvPr/>
            </p:nvSpPr>
            <p:spPr bwMode="auto">
              <a:xfrm>
                <a:off x="4386" y="2358"/>
                <a:ext cx="64" cy="45"/>
              </a:xfrm>
              <a:custGeom>
                <a:avLst/>
                <a:gdLst>
                  <a:gd name="T0" fmla="*/ 0 w 64"/>
                  <a:gd name="T1" fmla="*/ 0 h 45"/>
                  <a:gd name="T2" fmla="*/ 64 w 64"/>
                  <a:gd name="T3" fmla="*/ 0 h 45"/>
                  <a:gd name="T4" fmla="*/ 64 w 64"/>
                  <a:gd name="T5" fmla="*/ 45 h 45"/>
                  <a:gd name="T6" fmla="*/ 0 w 64"/>
                  <a:gd name="T7" fmla="*/ 45 h 45"/>
                  <a:gd name="T8" fmla="*/ 0 w 64"/>
                  <a:gd name="T9" fmla="*/ 0 h 45"/>
                  <a:gd name="T10" fmla="*/ 0 w 64"/>
                  <a:gd name="T11" fmla="*/ 0 h 45"/>
                  <a:gd name="T12" fmla="*/ 62 w 64"/>
                  <a:gd name="T13" fmla="*/ 0 h 45"/>
                  <a:gd name="T14" fmla="*/ 62 w 64"/>
                  <a:gd name="T15" fmla="*/ 44 h 45"/>
                  <a:gd name="T16" fmla="*/ 0 w 64"/>
                  <a:gd name="T17" fmla="*/ 44 h 45"/>
                  <a:gd name="T18" fmla="*/ 0 w 6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5">
                    <a:moveTo>
                      <a:pt x="0" y="0"/>
                    </a:moveTo>
                    <a:lnTo>
                      <a:pt x="64" y="0"/>
                    </a:lnTo>
                    <a:lnTo>
                      <a:pt x="64" y="45"/>
                    </a:lnTo>
                    <a:lnTo>
                      <a:pt x="0" y="45"/>
                    </a:lnTo>
                    <a:lnTo>
                      <a:pt x="0" y="0"/>
                    </a:lnTo>
                    <a:close/>
                    <a:moveTo>
                      <a:pt x="0" y="0"/>
                    </a:moveTo>
                    <a:lnTo>
                      <a:pt x="62" y="0"/>
                    </a:lnTo>
                    <a:lnTo>
                      <a:pt x="62" y="44"/>
                    </a:lnTo>
                    <a:lnTo>
                      <a:pt x="0" y="44"/>
                    </a:lnTo>
                    <a:lnTo>
                      <a:pt x="0"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3" name="Freeform 1779">
                <a:extLst>
                  <a:ext uri="{FF2B5EF4-FFF2-40B4-BE49-F238E27FC236}">
                    <a16:creationId xmlns:a16="http://schemas.microsoft.com/office/drawing/2014/main" id="{CF434865-93F7-6A4F-A76A-FD22E7EAF793}"/>
                  </a:ext>
                </a:extLst>
              </p:cNvPr>
              <p:cNvSpPr>
                <a:spLocks noEditPoints="1"/>
              </p:cNvSpPr>
              <p:nvPr/>
            </p:nvSpPr>
            <p:spPr bwMode="auto">
              <a:xfrm>
                <a:off x="4386" y="2358"/>
                <a:ext cx="62" cy="44"/>
              </a:xfrm>
              <a:custGeom>
                <a:avLst/>
                <a:gdLst>
                  <a:gd name="T0" fmla="*/ 0 w 62"/>
                  <a:gd name="T1" fmla="*/ 0 h 44"/>
                  <a:gd name="T2" fmla="*/ 62 w 62"/>
                  <a:gd name="T3" fmla="*/ 0 h 44"/>
                  <a:gd name="T4" fmla="*/ 62 w 62"/>
                  <a:gd name="T5" fmla="*/ 44 h 44"/>
                  <a:gd name="T6" fmla="*/ 0 w 62"/>
                  <a:gd name="T7" fmla="*/ 44 h 44"/>
                  <a:gd name="T8" fmla="*/ 0 w 62"/>
                  <a:gd name="T9" fmla="*/ 0 h 44"/>
                  <a:gd name="T10" fmla="*/ 0 w 62"/>
                  <a:gd name="T11" fmla="*/ 0 h 44"/>
                  <a:gd name="T12" fmla="*/ 61 w 62"/>
                  <a:gd name="T13" fmla="*/ 0 h 44"/>
                  <a:gd name="T14" fmla="*/ 61 w 62"/>
                  <a:gd name="T15" fmla="*/ 43 h 44"/>
                  <a:gd name="T16" fmla="*/ 0 w 62"/>
                  <a:gd name="T17" fmla="*/ 43 h 44"/>
                  <a:gd name="T18" fmla="*/ 0 w 6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4">
                    <a:moveTo>
                      <a:pt x="0" y="0"/>
                    </a:moveTo>
                    <a:lnTo>
                      <a:pt x="62" y="0"/>
                    </a:lnTo>
                    <a:lnTo>
                      <a:pt x="62" y="44"/>
                    </a:lnTo>
                    <a:lnTo>
                      <a:pt x="0" y="44"/>
                    </a:lnTo>
                    <a:lnTo>
                      <a:pt x="0" y="0"/>
                    </a:lnTo>
                    <a:close/>
                    <a:moveTo>
                      <a:pt x="0" y="0"/>
                    </a:moveTo>
                    <a:lnTo>
                      <a:pt x="61" y="0"/>
                    </a:lnTo>
                    <a:lnTo>
                      <a:pt x="61" y="43"/>
                    </a:lnTo>
                    <a:lnTo>
                      <a:pt x="0" y="43"/>
                    </a:lnTo>
                    <a:lnTo>
                      <a:pt x="0" y="0"/>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4" name="Freeform 1780">
                <a:extLst>
                  <a:ext uri="{FF2B5EF4-FFF2-40B4-BE49-F238E27FC236}">
                    <a16:creationId xmlns:a16="http://schemas.microsoft.com/office/drawing/2014/main" id="{0B377B26-0AE8-C944-90CC-5964DB759623}"/>
                  </a:ext>
                </a:extLst>
              </p:cNvPr>
              <p:cNvSpPr>
                <a:spLocks noEditPoints="1"/>
              </p:cNvSpPr>
              <p:nvPr/>
            </p:nvSpPr>
            <p:spPr bwMode="auto">
              <a:xfrm>
                <a:off x="4386" y="2358"/>
                <a:ext cx="61" cy="43"/>
              </a:xfrm>
              <a:custGeom>
                <a:avLst/>
                <a:gdLst>
                  <a:gd name="T0" fmla="*/ 0 w 61"/>
                  <a:gd name="T1" fmla="*/ 0 h 43"/>
                  <a:gd name="T2" fmla="*/ 61 w 61"/>
                  <a:gd name="T3" fmla="*/ 0 h 43"/>
                  <a:gd name="T4" fmla="*/ 61 w 61"/>
                  <a:gd name="T5" fmla="*/ 43 h 43"/>
                  <a:gd name="T6" fmla="*/ 0 w 61"/>
                  <a:gd name="T7" fmla="*/ 43 h 43"/>
                  <a:gd name="T8" fmla="*/ 0 w 61"/>
                  <a:gd name="T9" fmla="*/ 0 h 43"/>
                  <a:gd name="T10" fmla="*/ 0 w 61"/>
                  <a:gd name="T11" fmla="*/ 0 h 43"/>
                  <a:gd name="T12" fmla="*/ 59 w 61"/>
                  <a:gd name="T13" fmla="*/ 0 h 43"/>
                  <a:gd name="T14" fmla="*/ 59 w 61"/>
                  <a:gd name="T15" fmla="*/ 41 h 43"/>
                  <a:gd name="T16" fmla="*/ 0 w 61"/>
                  <a:gd name="T17" fmla="*/ 41 h 43"/>
                  <a:gd name="T18" fmla="*/ 0 w 61"/>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3">
                    <a:moveTo>
                      <a:pt x="0" y="0"/>
                    </a:moveTo>
                    <a:lnTo>
                      <a:pt x="61" y="0"/>
                    </a:lnTo>
                    <a:lnTo>
                      <a:pt x="61" y="43"/>
                    </a:lnTo>
                    <a:lnTo>
                      <a:pt x="0" y="43"/>
                    </a:lnTo>
                    <a:lnTo>
                      <a:pt x="0" y="0"/>
                    </a:lnTo>
                    <a:close/>
                    <a:moveTo>
                      <a:pt x="0" y="0"/>
                    </a:moveTo>
                    <a:lnTo>
                      <a:pt x="59" y="0"/>
                    </a:lnTo>
                    <a:lnTo>
                      <a:pt x="59" y="41"/>
                    </a:lnTo>
                    <a:lnTo>
                      <a:pt x="0" y="41"/>
                    </a:lnTo>
                    <a:lnTo>
                      <a:pt x="0" y="0"/>
                    </a:lnTo>
                    <a:close/>
                  </a:path>
                </a:pathLst>
              </a:custGeom>
              <a:solidFill>
                <a:srgbClr val="E2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5" name="Freeform 1781">
                <a:extLst>
                  <a:ext uri="{FF2B5EF4-FFF2-40B4-BE49-F238E27FC236}">
                    <a16:creationId xmlns:a16="http://schemas.microsoft.com/office/drawing/2014/main" id="{7805F325-26CE-9E4F-9994-128D0223073E}"/>
                  </a:ext>
                </a:extLst>
              </p:cNvPr>
              <p:cNvSpPr>
                <a:spLocks noEditPoints="1"/>
              </p:cNvSpPr>
              <p:nvPr/>
            </p:nvSpPr>
            <p:spPr bwMode="auto">
              <a:xfrm>
                <a:off x="4386" y="2358"/>
                <a:ext cx="59" cy="41"/>
              </a:xfrm>
              <a:custGeom>
                <a:avLst/>
                <a:gdLst>
                  <a:gd name="T0" fmla="*/ 0 w 59"/>
                  <a:gd name="T1" fmla="*/ 0 h 41"/>
                  <a:gd name="T2" fmla="*/ 59 w 59"/>
                  <a:gd name="T3" fmla="*/ 0 h 41"/>
                  <a:gd name="T4" fmla="*/ 59 w 59"/>
                  <a:gd name="T5" fmla="*/ 41 h 41"/>
                  <a:gd name="T6" fmla="*/ 0 w 59"/>
                  <a:gd name="T7" fmla="*/ 41 h 41"/>
                  <a:gd name="T8" fmla="*/ 0 w 59"/>
                  <a:gd name="T9" fmla="*/ 0 h 41"/>
                  <a:gd name="T10" fmla="*/ 0 w 59"/>
                  <a:gd name="T11" fmla="*/ 0 h 41"/>
                  <a:gd name="T12" fmla="*/ 57 w 59"/>
                  <a:gd name="T13" fmla="*/ 0 h 41"/>
                  <a:gd name="T14" fmla="*/ 57 w 59"/>
                  <a:gd name="T15" fmla="*/ 40 h 41"/>
                  <a:gd name="T16" fmla="*/ 0 w 59"/>
                  <a:gd name="T17" fmla="*/ 40 h 41"/>
                  <a:gd name="T18" fmla="*/ 0 w 5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1">
                    <a:moveTo>
                      <a:pt x="0" y="0"/>
                    </a:moveTo>
                    <a:lnTo>
                      <a:pt x="59" y="0"/>
                    </a:lnTo>
                    <a:lnTo>
                      <a:pt x="59" y="41"/>
                    </a:lnTo>
                    <a:lnTo>
                      <a:pt x="0" y="41"/>
                    </a:lnTo>
                    <a:lnTo>
                      <a:pt x="0" y="0"/>
                    </a:lnTo>
                    <a:close/>
                    <a:moveTo>
                      <a:pt x="0" y="0"/>
                    </a:moveTo>
                    <a:lnTo>
                      <a:pt x="57" y="0"/>
                    </a:lnTo>
                    <a:lnTo>
                      <a:pt x="57" y="40"/>
                    </a:lnTo>
                    <a:lnTo>
                      <a:pt x="0" y="40"/>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6" name="Freeform 1782">
                <a:extLst>
                  <a:ext uri="{FF2B5EF4-FFF2-40B4-BE49-F238E27FC236}">
                    <a16:creationId xmlns:a16="http://schemas.microsoft.com/office/drawing/2014/main" id="{6104239F-AC7E-1742-9384-D428310838C7}"/>
                  </a:ext>
                </a:extLst>
              </p:cNvPr>
              <p:cNvSpPr>
                <a:spLocks noEditPoints="1"/>
              </p:cNvSpPr>
              <p:nvPr/>
            </p:nvSpPr>
            <p:spPr bwMode="auto">
              <a:xfrm>
                <a:off x="4386" y="2358"/>
                <a:ext cx="57" cy="40"/>
              </a:xfrm>
              <a:custGeom>
                <a:avLst/>
                <a:gdLst>
                  <a:gd name="T0" fmla="*/ 0 w 57"/>
                  <a:gd name="T1" fmla="*/ 0 h 40"/>
                  <a:gd name="T2" fmla="*/ 57 w 57"/>
                  <a:gd name="T3" fmla="*/ 0 h 40"/>
                  <a:gd name="T4" fmla="*/ 57 w 57"/>
                  <a:gd name="T5" fmla="*/ 40 h 40"/>
                  <a:gd name="T6" fmla="*/ 0 w 57"/>
                  <a:gd name="T7" fmla="*/ 40 h 40"/>
                  <a:gd name="T8" fmla="*/ 0 w 57"/>
                  <a:gd name="T9" fmla="*/ 0 h 40"/>
                  <a:gd name="T10" fmla="*/ 0 w 57"/>
                  <a:gd name="T11" fmla="*/ 0 h 40"/>
                  <a:gd name="T12" fmla="*/ 55 w 57"/>
                  <a:gd name="T13" fmla="*/ 0 h 40"/>
                  <a:gd name="T14" fmla="*/ 55 w 57"/>
                  <a:gd name="T15" fmla="*/ 39 h 40"/>
                  <a:gd name="T16" fmla="*/ 0 w 57"/>
                  <a:gd name="T17" fmla="*/ 39 h 40"/>
                  <a:gd name="T18" fmla="*/ 0 w 57"/>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0">
                    <a:moveTo>
                      <a:pt x="0" y="0"/>
                    </a:moveTo>
                    <a:lnTo>
                      <a:pt x="57" y="0"/>
                    </a:lnTo>
                    <a:lnTo>
                      <a:pt x="57" y="40"/>
                    </a:lnTo>
                    <a:lnTo>
                      <a:pt x="0" y="40"/>
                    </a:lnTo>
                    <a:lnTo>
                      <a:pt x="0" y="0"/>
                    </a:lnTo>
                    <a:close/>
                    <a:moveTo>
                      <a:pt x="0" y="0"/>
                    </a:moveTo>
                    <a:lnTo>
                      <a:pt x="55" y="0"/>
                    </a:lnTo>
                    <a:lnTo>
                      <a:pt x="55" y="39"/>
                    </a:lnTo>
                    <a:lnTo>
                      <a:pt x="0" y="39"/>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7" name="Freeform 1783">
                <a:extLst>
                  <a:ext uri="{FF2B5EF4-FFF2-40B4-BE49-F238E27FC236}">
                    <a16:creationId xmlns:a16="http://schemas.microsoft.com/office/drawing/2014/main" id="{276219AE-B2D6-454D-81FE-CD16B5AF1F81}"/>
                  </a:ext>
                </a:extLst>
              </p:cNvPr>
              <p:cNvSpPr>
                <a:spLocks noEditPoints="1"/>
              </p:cNvSpPr>
              <p:nvPr/>
            </p:nvSpPr>
            <p:spPr bwMode="auto">
              <a:xfrm>
                <a:off x="4386" y="2358"/>
                <a:ext cx="55" cy="39"/>
              </a:xfrm>
              <a:custGeom>
                <a:avLst/>
                <a:gdLst>
                  <a:gd name="T0" fmla="*/ 0 w 55"/>
                  <a:gd name="T1" fmla="*/ 0 h 39"/>
                  <a:gd name="T2" fmla="*/ 55 w 55"/>
                  <a:gd name="T3" fmla="*/ 0 h 39"/>
                  <a:gd name="T4" fmla="*/ 55 w 55"/>
                  <a:gd name="T5" fmla="*/ 39 h 39"/>
                  <a:gd name="T6" fmla="*/ 0 w 55"/>
                  <a:gd name="T7" fmla="*/ 39 h 39"/>
                  <a:gd name="T8" fmla="*/ 0 w 55"/>
                  <a:gd name="T9" fmla="*/ 0 h 39"/>
                  <a:gd name="T10" fmla="*/ 0 w 55"/>
                  <a:gd name="T11" fmla="*/ 0 h 39"/>
                  <a:gd name="T12" fmla="*/ 54 w 55"/>
                  <a:gd name="T13" fmla="*/ 0 h 39"/>
                  <a:gd name="T14" fmla="*/ 54 w 55"/>
                  <a:gd name="T15" fmla="*/ 38 h 39"/>
                  <a:gd name="T16" fmla="*/ 0 w 55"/>
                  <a:gd name="T17" fmla="*/ 38 h 39"/>
                  <a:gd name="T18" fmla="*/ 0 w 55"/>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9">
                    <a:moveTo>
                      <a:pt x="0" y="0"/>
                    </a:moveTo>
                    <a:lnTo>
                      <a:pt x="55" y="0"/>
                    </a:lnTo>
                    <a:lnTo>
                      <a:pt x="55" y="39"/>
                    </a:lnTo>
                    <a:lnTo>
                      <a:pt x="0" y="39"/>
                    </a:lnTo>
                    <a:lnTo>
                      <a:pt x="0" y="0"/>
                    </a:lnTo>
                    <a:close/>
                    <a:moveTo>
                      <a:pt x="0" y="0"/>
                    </a:moveTo>
                    <a:lnTo>
                      <a:pt x="54" y="0"/>
                    </a:lnTo>
                    <a:lnTo>
                      <a:pt x="54" y="38"/>
                    </a:lnTo>
                    <a:lnTo>
                      <a:pt x="0" y="38"/>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8" name="Freeform 1784">
                <a:extLst>
                  <a:ext uri="{FF2B5EF4-FFF2-40B4-BE49-F238E27FC236}">
                    <a16:creationId xmlns:a16="http://schemas.microsoft.com/office/drawing/2014/main" id="{EE0798C6-A67D-BD49-81E8-0B9EC47B193D}"/>
                  </a:ext>
                </a:extLst>
              </p:cNvPr>
              <p:cNvSpPr>
                <a:spLocks noEditPoints="1"/>
              </p:cNvSpPr>
              <p:nvPr/>
            </p:nvSpPr>
            <p:spPr bwMode="auto">
              <a:xfrm>
                <a:off x="4386" y="2358"/>
                <a:ext cx="54" cy="38"/>
              </a:xfrm>
              <a:custGeom>
                <a:avLst/>
                <a:gdLst>
                  <a:gd name="T0" fmla="*/ 0 w 54"/>
                  <a:gd name="T1" fmla="*/ 0 h 38"/>
                  <a:gd name="T2" fmla="*/ 54 w 54"/>
                  <a:gd name="T3" fmla="*/ 0 h 38"/>
                  <a:gd name="T4" fmla="*/ 54 w 54"/>
                  <a:gd name="T5" fmla="*/ 38 h 38"/>
                  <a:gd name="T6" fmla="*/ 0 w 54"/>
                  <a:gd name="T7" fmla="*/ 38 h 38"/>
                  <a:gd name="T8" fmla="*/ 0 w 54"/>
                  <a:gd name="T9" fmla="*/ 0 h 38"/>
                  <a:gd name="T10" fmla="*/ 0 w 54"/>
                  <a:gd name="T11" fmla="*/ 0 h 38"/>
                  <a:gd name="T12" fmla="*/ 52 w 54"/>
                  <a:gd name="T13" fmla="*/ 0 h 38"/>
                  <a:gd name="T14" fmla="*/ 52 w 54"/>
                  <a:gd name="T15" fmla="*/ 37 h 38"/>
                  <a:gd name="T16" fmla="*/ 0 w 54"/>
                  <a:gd name="T17" fmla="*/ 37 h 38"/>
                  <a:gd name="T18" fmla="*/ 0 w 5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38">
                    <a:moveTo>
                      <a:pt x="0" y="0"/>
                    </a:moveTo>
                    <a:lnTo>
                      <a:pt x="54" y="0"/>
                    </a:lnTo>
                    <a:lnTo>
                      <a:pt x="54" y="38"/>
                    </a:lnTo>
                    <a:lnTo>
                      <a:pt x="0" y="38"/>
                    </a:lnTo>
                    <a:lnTo>
                      <a:pt x="0" y="0"/>
                    </a:lnTo>
                    <a:close/>
                    <a:moveTo>
                      <a:pt x="0" y="0"/>
                    </a:moveTo>
                    <a:lnTo>
                      <a:pt x="52" y="0"/>
                    </a:lnTo>
                    <a:lnTo>
                      <a:pt x="52" y="37"/>
                    </a:lnTo>
                    <a:lnTo>
                      <a:pt x="0" y="37"/>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9" name="Freeform 1785">
                <a:extLst>
                  <a:ext uri="{FF2B5EF4-FFF2-40B4-BE49-F238E27FC236}">
                    <a16:creationId xmlns:a16="http://schemas.microsoft.com/office/drawing/2014/main" id="{CDC3F34F-BA24-5A42-9C02-BD642F4BEF75}"/>
                  </a:ext>
                </a:extLst>
              </p:cNvPr>
              <p:cNvSpPr>
                <a:spLocks noEditPoints="1"/>
              </p:cNvSpPr>
              <p:nvPr/>
            </p:nvSpPr>
            <p:spPr bwMode="auto">
              <a:xfrm>
                <a:off x="4386" y="2358"/>
                <a:ext cx="52" cy="37"/>
              </a:xfrm>
              <a:custGeom>
                <a:avLst/>
                <a:gdLst>
                  <a:gd name="T0" fmla="*/ 0 w 52"/>
                  <a:gd name="T1" fmla="*/ 0 h 37"/>
                  <a:gd name="T2" fmla="*/ 52 w 52"/>
                  <a:gd name="T3" fmla="*/ 0 h 37"/>
                  <a:gd name="T4" fmla="*/ 52 w 52"/>
                  <a:gd name="T5" fmla="*/ 37 h 37"/>
                  <a:gd name="T6" fmla="*/ 0 w 52"/>
                  <a:gd name="T7" fmla="*/ 37 h 37"/>
                  <a:gd name="T8" fmla="*/ 0 w 52"/>
                  <a:gd name="T9" fmla="*/ 0 h 37"/>
                  <a:gd name="T10" fmla="*/ 0 w 52"/>
                  <a:gd name="T11" fmla="*/ 0 h 37"/>
                  <a:gd name="T12" fmla="*/ 50 w 52"/>
                  <a:gd name="T13" fmla="*/ 0 h 37"/>
                  <a:gd name="T14" fmla="*/ 50 w 52"/>
                  <a:gd name="T15" fmla="*/ 35 h 37"/>
                  <a:gd name="T16" fmla="*/ 0 w 52"/>
                  <a:gd name="T17" fmla="*/ 35 h 37"/>
                  <a:gd name="T18" fmla="*/ 0 w 5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7">
                    <a:moveTo>
                      <a:pt x="0" y="0"/>
                    </a:moveTo>
                    <a:lnTo>
                      <a:pt x="52" y="0"/>
                    </a:lnTo>
                    <a:lnTo>
                      <a:pt x="52" y="37"/>
                    </a:lnTo>
                    <a:lnTo>
                      <a:pt x="0" y="37"/>
                    </a:lnTo>
                    <a:lnTo>
                      <a:pt x="0" y="0"/>
                    </a:lnTo>
                    <a:close/>
                    <a:moveTo>
                      <a:pt x="0" y="0"/>
                    </a:moveTo>
                    <a:lnTo>
                      <a:pt x="50" y="0"/>
                    </a:lnTo>
                    <a:lnTo>
                      <a:pt x="50" y="35"/>
                    </a:lnTo>
                    <a:lnTo>
                      <a:pt x="0" y="35"/>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0" name="Freeform 1786">
                <a:extLst>
                  <a:ext uri="{FF2B5EF4-FFF2-40B4-BE49-F238E27FC236}">
                    <a16:creationId xmlns:a16="http://schemas.microsoft.com/office/drawing/2014/main" id="{55456E9A-14E5-474E-9E07-1FD7261149F7}"/>
                  </a:ext>
                </a:extLst>
              </p:cNvPr>
              <p:cNvSpPr>
                <a:spLocks noEditPoints="1"/>
              </p:cNvSpPr>
              <p:nvPr/>
            </p:nvSpPr>
            <p:spPr bwMode="auto">
              <a:xfrm>
                <a:off x="4386" y="2358"/>
                <a:ext cx="50" cy="35"/>
              </a:xfrm>
              <a:custGeom>
                <a:avLst/>
                <a:gdLst>
                  <a:gd name="T0" fmla="*/ 0 w 50"/>
                  <a:gd name="T1" fmla="*/ 0 h 35"/>
                  <a:gd name="T2" fmla="*/ 50 w 50"/>
                  <a:gd name="T3" fmla="*/ 0 h 35"/>
                  <a:gd name="T4" fmla="*/ 50 w 50"/>
                  <a:gd name="T5" fmla="*/ 35 h 35"/>
                  <a:gd name="T6" fmla="*/ 0 w 50"/>
                  <a:gd name="T7" fmla="*/ 35 h 35"/>
                  <a:gd name="T8" fmla="*/ 0 w 50"/>
                  <a:gd name="T9" fmla="*/ 0 h 35"/>
                  <a:gd name="T10" fmla="*/ 0 w 50"/>
                  <a:gd name="T11" fmla="*/ 0 h 35"/>
                  <a:gd name="T12" fmla="*/ 48 w 50"/>
                  <a:gd name="T13" fmla="*/ 0 h 35"/>
                  <a:gd name="T14" fmla="*/ 48 w 50"/>
                  <a:gd name="T15" fmla="*/ 34 h 35"/>
                  <a:gd name="T16" fmla="*/ 0 w 50"/>
                  <a:gd name="T17" fmla="*/ 34 h 35"/>
                  <a:gd name="T18" fmla="*/ 0 w 5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5">
                    <a:moveTo>
                      <a:pt x="0" y="0"/>
                    </a:moveTo>
                    <a:lnTo>
                      <a:pt x="50" y="0"/>
                    </a:lnTo>
                    <a:lnTo>
                      <a:pt x="50" y="35"/>
                    </a:lnTo>
                    <a:lnTo>
                      <a:pt x="0" y="35"/>
                    </a:lnTo>
                    <a:lnTo>
                      <a:pt x="0" y="0"/>
                    </a:lnTo>
                    <a:close/>
                    <a:moveTo>
                      <a:pt x="0" y="0"/>
                    </a:moveTo>
                    <a:lnTo>
                      <a:pt x="48" y="0"/>
                    </a:lnTo>
                    <a:lnTo>
                      <a:pt x="48" y="34"/>
                    </a:lnTo>
                    <a:lnTo>
                      <a:pt x="0" y="34"/>
                    </a:lnTo>
                    <a:lnTo>
                      <a:pt x="0" y="0"/>
                    </a:lnTo>
                    <a:close/>
                  </a:path>
                </a:pathLst>
              </a:custGeom>
              <a:solidFill>
                <a:srgbClr val="E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1" name="Freeform 1787">
                <a:extLst>
                  <a:ext uri="{FF2B5EF4-FFF2-40B4-BE49-F238E27FC236}">
                    <a16:creationId xmlns:a16="http://schemas.microsoft.com/office/drawing/2014/main" id="{3EECB779-3180-D441-ACCE-FACF865056CF}"/>
                  </a:ext>
                </a:extLst>
              </p:cNvPr>
              <p:cNvSpPr>
                <a:spLocks noEditPoints="1"/>
              </p:cNvSpPr>
              <p:nvPr/>
            </p:nvSpPr>
            <p:spPr bwMode="auto">
              <a:xfrm>
                <a:off x="4386" y="2358"/>
                <a:ext cx="48" cy="34"/>
              </a:xfrm>
              <a:custGeom>
                <a:avLst/>
                <a:gdLst>
                  <a:gd name="T0" fmla="*/ 0 w 48"/>
                  <a:gd name="T1" fmla="*/ 0 h 34"/>
                  <a:gd name="T2" fmla="*/ 48 w 48"/>
                  <a:gd name="T3" fmla="*/ 0 h 34"/>
                  <a:gd name="T4" fmla="*/ 48 w 48"/>
                  <a:gd name="T5" fmla="*/ 34 h 34"/>
                  <a:gd name="T6" fmla="*/ 0 w 48"/>
                  <a:gd name="T7" fmla="*/ 34 h 34"/>
                  <a:gd name="T8" fmla="*/ 0 w 48"/>
                  <a:gd name="T9" fmla="*/ 0 h 34"/>
                  <a:gd name="T10" fmla="*/ 0 w 48"/>
                  <a:gd name="T11" fmla="*/ 0 h 34"/>
                  <a:gd name="T12" fmla="*/ 47 w 48"/>
                  <a:gd name="T13" fmla="*/ 0 h 34"/>
                  <a:gd name="T14" fmla="*/ 47 w 48"/>
                  <a:gd name="T15" fmla="*/ 33 h 34"/>
                  <a:gd name="T16" fmla="*/ 0 w 48"/>
                  <a:gd name="T17" fmla="*/ 33 h 34"/>
                  <a:gd name="T18" fmla="*/ 0 w 48"/>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4">
                    <a:moveTo>
                      <a:pt x="0" y="0"/>
                    </a:moveTo>
                    <a:lnTo>
                      <a:pt x="48" y="0"/>
                    </a:lnTo>
                    <a:lnTo>
                      <a:pt x="48" y="34"/>
                    </a:lnTo>
                    <a:lnTo>
                      <a:pt x="0" y="34"/>
                    </a:lnTo>
                    <a:lnTo>
                      <a:pt x="0" y="0"/>
                    </a:lnTo>
                    <a:close/>
                    <a:moveTo>
                      <a:pt x="0" y="0"/>
                    </a:moveTo>
                    <a:lnTo>
                      <a:pt x="47" y="0"/>
                    </a:lnTo>
                    <a:lnTo>
                      <a:pt x="47" y="33"/>
                    </a:lnTo>
                    <a:lnTo>
                      <a:pt x="0" y="33"/>
                    </a:lnTo>
                    <a:lnTo>
                      <a:pt x="0" y="0"/>
                    </a:lnTo>
                    <a:close/>
                  </a:path>
                </a:pathLst>
              </a:custGeom>
              <a:solidFill>
                <a:srgbClr val="ED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2" name="Freeform 1788">
                <a:extLst>
                  <a:ext uri="{FF2B5EF4-FFF2-40B4-BE49-F238E27FC236}">
                    <a16:creationId xmlns:a16="http://schemas.microsoft.com/office/drawing/2014/main" id="{2D1E067F-7500-4440-ADEA-AD1E2A7421A6}"/>
                  </a:ext>
                </a:extLst>
              </p:cNvPr>
              <p:cNvSpPr>
                <a:spLocks noEditPoints="1"/>
              </p:cNvSpPr>
              <p:nvPr/>
            </p:nvSpPr>
            <p:spPr bwMode="auto">
              <a:xfrm>
                <a:off x="4386" y="2358"/>
                <a:ext cx="47" cy="33"/>
              </a:xfrm>
              <a:custGeom>
                <a:avLst/>
                <a:gdLst>
                  <a:gd name="T0" fmla="*/ 0 w 47"/>
                  <a:gd name="T1" fmla="*/ 0 h 33"/>
                  <a:gd name="T2" fmla="*/ 47 w 47"/>
                  <a:gd name="T3" fmla="*/ 0 h 33"/>
                  <a:gd name="T4" fmla="*/ 47 w 47"/>
                  <a:gd name="T5" fmla="*/ 33 h 33"/>
                  <a:gd name="T6" fmla="*/ 0 w 47"/>
                  <a:gd name="T7" fmla="*/ 33 h 33"/>
                  <a:gd name="T8" fmla="*/ 0 w 47"/>
                  <a:gd name="T9" fmla="*/ 0 h 33"/>
                  <a:gd name="T10" fmla="*/ 0 w 47"/>
                  <a:gd name="T11" fmla="*/ 0 h 33"/>
                  <a:gd name="T12" fmla="*/ 45 w 47"/>
                  <a:gd name="T13" fmla="*/ 0 h 33"/>
                  <a:gd name="T14" fmla="*/ 45 w 47"/>
                  <a:gd name="T15" fmla="*/ 32 h 33"/>
                  <a:gd name="T16" fmla="*/ 0 w 47"/>
                  <a:gd name="T17" fmla="*/ 32 h 33"/>
                  <a:gd name="T18" fmla="*/ 0 w 4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3">
                    <a:moveTo>
                      <a:pt x="0" y="0"/>
                    </a:moveTo>
                    <a:lnTo>
                      <a:pt x="47" y="0"/>
                    </a:lnTo>
                    <a:lnTo>
                      <a:pt x="47" y="33"/>
                    </a:lnTo>
                    <a:lnTo>
                      <a:pt x="0" y="33"/>
                    </a:lnTo>
                    <a:lnTo>
                      <a:pt x="0" y="0"/>
                    </a:lnTo>
                    <a:close/>
                    <a:moveTo>
                      <a:pt x="0" y="0"/>
                    </a:moveTo>
                    <a:lnTo>
                      <a:pt x="45" y="0"/>
                    </a:lnTo>
                    <a:lnTo>
                      <a:pt x="45" y="32"/>
                    </a:lnTo>
                    <a:lnTo>
                      <a:pt x="0" y="32"/>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3" name="Freeform 1789">
                <a:extLst>
                  <a:ext uri="{FF2B5EF4-FFF2-40B4-BE49-F238E27FC236}">
                    <a16:creationId xmlns:a16="http://schemas.microsoft.com/office/drawing/2014/main" id="{6BE30A3B-08C0-E64F-B8BD-BB7848CC2DCB}"/>
                  </a:ext>
                </a:extLst>
              </p:cNvPr>
              <p:cNvSpPr>
                <a:spLocks noEditPoints="1"/>
              </p:cNvSpPr>
              <p:nvPr/>
            </p:nvSpPr>
            <p:spPr bwMode="auto">
              <a:xfrm>
                <a:off x="4386" y="2358"/>
                <a:ext cx="45" cy="32"/>
              </a:xfrm>
              <a:custGeom>
                <a:avLst/>
                <a:gdLst>
                  <a:gd name="T0" fmla="*/ 0 w 45"/>
                  <a:gd name="T1" fmla="*/ 0 h 32"/>
                  <a:gd name="T2" fmla="*/ 45 w 45"/>
                  <a:gd name="T3" fmla="*/ 0 h 32"/>
                  <a:gd name="T4" fmla="*/ 45 w 45"/>
                  <a:gd name="T5" fmla="*/ 32 h 32"/>
                  <a:gd name="T6" fmla="*/ 0 w 45"/>
                  <a:gd name="T7" fmla="*/ 32 h 32"/>
                  <a:gd name="T8" fmla="*/ 0 w 45"/>
                  <a:gd name="T9" fmla="*/ 0 h 32"/>
                  <a:gd name="T10" fmla="*/ 0 w 45"/>
                  <a:gd name="T11" fmla="*/ 0 h 32"/>
                  <a:gd name="T12" fmla="*/ 43 w 45"/>
                  <a:gd name="T13" fmla="*/ 0 h 32"/>
                  <a:gd name="T14" fmla="*/ 43 w 45"/>
                  <a:gd name="T15" fmla="*/ 30 h 32"/>
                  <a:gd name="T16" fmla="*/ 0 w 45"/>
                  <a:gd name="T17" fmla="*/ 30 h 32"/>
                  <a:gd name="T18" fmla="*/ 0 w 4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2">
                    <a:moveTo>
                      <a:pt x="0" y="0"/>
                    </a:moveTo>
                    <a:lnTo>
                      <a:pt x="45" y="0"/>
                    </a:lnTo>
                    <a:lnTo>
                      <a:pt x="45" y="32"/>
                    </a:lnTo>
                    <a:lnTo>
                      <a:pt x="0" y="32"/>
                    </a:lnTo>
                    <a:lnTo>
                      <a:pt x="0" y="0"/>
                    </a:lnTo>
                    <a:close/>
                    <a:moveTo>
                      <a:pt x="0" y="0"/>
                    </a:moveTo>
                    <a:lnTo>
                      <a:pt x="43" y="0"/>
                    </a:lnTo>
                    <a:lnTo>
                      <a:pt x="43" y="30"/>
                    </a:lnTo>
                    <a:lnTo>
                      <a:pt x="0" y="30"/>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4" name="Freeform 1790">
                <a:extLst>
                  <a:ext uri="{FF2B5EF4-FFF2-40B4-BE49-F238E27FC236}">
                    <a16:creationId xmlns:a16="http://schemas.microsoft.com/office/drawing/2014/main" id="{F94027E8-2A32-024E-B20A-DD2AC3D7E6C3}"/>
                  </a:ext>
                </a:extLst>
              </p:cNvPr>
              <p:cNvSpPr>
                <a:spLocks noEditPoints="1"/>
              </p:cNvSpPr>
              <p:nvPr/>
            </p:nvSpPr>
            <p:spPr bwMode="auto">
              <a:xfrm>
                <a:off x="4386" y="2358"/>
                <a:ext cx="43" cy="30"/>
              </a:xfrm>
              <a:custGeom>
                <a:avLst/>
                <a:gdLst>
                  <a:gd name="T0" fmla="*/ 0 w 43"/>
                  <a:gd name="T1" fmla="*/ 0 h 30"/>
                  <a:gd name="T2" fmla="*/ 43 w 43"/>
                  <a:gd name="T3" fmla="*/ 0 h 30"/>
                  <a:gd name="T4" fmla="*/ 43 w 43"/>
                  <a:gd name="T5" fmla="*/ 30 h 30"/>
                  <a:gd name="T6" fmla="*/ 0 w 43"/>
                  <a:gd name="T7" fmla="*/ 30 h 30"/>
                  <a:gd name="T8" fmla="*/ 0 w 43"/>
                  <a:gd name="T9" fmla="*/ 0 h 30"/>
                  <a:gd name="T10" fmla="*/ 0 w 43"/>
                  <a:gd name="T11" fmla="*/ 0 h 30"/>
                  <a:gd name="T12" fmla="*/ 41 w 43"/>
                  <a:gd name="T13" fmla="*/ 0 h 30"/>
                  <a:gd name="T14" fmla="*/ 41 w 43"/>
                  <a:gd name="T15" fmla="*/ 29 h 30"/>
                  <a:gd name="T16" fmla="*/ 0 w 43"/>
                  <a:gd name="T17" fmla="*/ 29 h 30"/>
                  <a:gd name="T18" fmla="*/ 0 w 43"/>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0">
                    <a:moveTo>
                      <a:pt x="0" y="0"/>
                    </a:moveTo>
                    <a:lnTo>
                      <a:pt x="43" y="0"/>
                    </a:lnTo>
                    <a:lnTo>
                      <a:pt x="43" y="30"/>
                    </a:lnTo>
                    <a:lnTo>
                      <a:pt x="0" y="30"/>
                    </a:lnTo>
                    <a:lnTo>
                      <a:pt x="0" y="0"/>
                    </a:lnTo>
                    <a:close/>
                    <a:moveTo>
                      <a:pt x="0" y="0"/>
                    </a:moveTo>
                    <a:lnTo>
                      <a:pt x="41" y="0"/>
                    </a:lnTo>
                    <a:lnTo>
                      <a:pt x="41" y="29"/>
                    </a:lnTo>
                    <a:lnTo>
                      <a:pt x="0" y="29"/>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5" name="Freeform 1791">
                <a:extLst>
                  <a:ext uri="{FF2B5EF4-FFF2-40B4-BE49-F238E27FC236}">
                    <a16:creationId xmlns:a16="http://schemas.microsoft.com/office/drawing/2014/main" id="{1976A180-0705-A447-8324-11071EAF55F3}"/>
                  </a:ext>
                </a:extLst>
              </p:cNvPr>
              <p:cNvSpPr>
                <a:spLocks noEditPoints="1"/>
              </p:cNvSpPr>
              <p:nvPr/>
            </p:nvSpPr>
            <p:spPr bwMode="auto">
              <a:xfrm>
                <a:off x="4386" y="2358"/>
                <a:ext cx="41" cy="29"/>
              </a:xfrm>
              <a:custGeom>
                <a:avLst/>
                <a:gdLst>
                  <a:gd name="T0" fmla="*/ 0 w 41"/>
                  <a:gd name="T1" fmla="*/ 0 h 29"/>
                  <a:gd name="T2" fmla="*/ 41 w 41"/>
                  <a:gd name="T3" fmla="*/ 0 h 29"/>
                  <a:gd name="T4" fmla="*/ 41 w 41"/>
                  <a:gd name="T5" fmla="*/ 29 h 29"/>
                  <a:gd name="T6" fmla="*/ 0 w 41"/>
                  <a:gd name="T7" fmla="*/ 29 h 29"/>
                  <a:gd name="T8" fmla="*/ 0 w 41"/>
                  <a:gd name="T9" fmla="*/ 0 h 29"/>
                  <a:gd name="T10" fmla="*/ 0 w 41"/>
                  <a:gd name="T11" fmla="*/ 0 h 29"/>
                  <a:gd name="T12" fmla="*/ 40 w 41"/>
                  <a:gd name="T13" fmla="*/ 0 h 29"/>
                  <a:gd name="T14" fmla="*/ 40 w 41"/>
                  <a:gd name="T15" fmla="*/ 28 h 29"/>
                  <a:gd name="T16" fmla="*/ 0 w 41"/>
                  <a:gd name="T17" fmla="*/ 28 h 29"/>
                  <a:gd name="T18" fmla="*/ 0 w 41"/>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9">
                    <a:moveTo>
                      <a:pt x="0" y="0"/>
                    </a:moveTo>
                    <a:lnTo>
                      <a:pt x="41" y="0"/>
                    </a:lnTo>
                    <a:lnTo>
                      <a:pt x="41" y="29"/>
                    </a:lnTo>
                    <a:lnTo>
                      <a:pt x="0" y="29"/>
                    </a:lnTo>
                    <a:lnTo>
                      <a:pt x="0" y="0"/>
                    </a:lnTo>
                    <a:close/>
                    <a:moveTo>
                      <a:pt x="0" y="0"/>
                    </a:moveTo>
                    <a:lnTo>
                      <a:pt x="40" y="0"/>
                    </a:lnTo>
                    <a:lnTo>
                      <a:pt x="40" y="28"/>
                    </a:lnTo>
                    <a:lnTo>
                      <a:pt x="0" y="28"/>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6" name="Freeform 1792">
                <a:extLst>
                  <a:ext uri="{FF2B5EF4-FFF2-40B4-BE49-F238E27FC236}">
                    <a16:creationId xmlns:a16="http://schemas.microsoft.com/office/drawing/2014/main" id="{DAF37851-4B0E-9942-8964-D8DA4E3B1E9A}"/>
                  </a:ext>
                </a:extLst>
              </p:cNvPr>
              <p:cNvSpPr>
                <a:spLocks noEditPoints="1"/>
              </p:cNvSpPr>
              <p:nvPr/>
            </p:nvSpPr>
            <p:spPr bwMode="auto">
              <a:xfrm>
                <a:off x="4386" y="2358"/>
                <a:ext cx="40" cy="28"/>
              </a:xfrm>
              <a:custGeom>
                <a:avLst/>
                <a:gdLst>
                  <a:gd name="T0" fmla="*/ 0 w 40"/>
                  <a:gd name="T1" fmla="*/ 0 h 28"/>
                  <a:gd name="T2" fmla="*/ 40 w 40"/>
                  <a:gd name="T3" fmla="*/ 0 h 28"/>
                  <a:gd name="T4" fmla="*/ 40 w 40"/>
                  <a:gd name="T5" fmla="*/ 28 h 28"/>
                  <a:gd name="T6" fmla="*/ 0 w 40"/>
                  <a:gd name="T7" fmla="*/ 28 h 28"/>
                  <a:gd name="T8" fmla="*/ 0 w 40"/>
                  <a:gd name="T9" fmla="*/ 0 h 28"/>
                  <a:gd name="T10" fmla="*/ 0 w 40"/>
                  <a:gd name="T11" fmla="*/ 0 h 28"/>
                  <a:gd name="T12" fmla="*/ 38 w 40"/>
                  <a:gd name="T13" fmla="*/ 0 h 28"/>
                  <a:gd name="T14" fmla="*/ 38 w 40"/>
                  <a:gd name="T15" fmla="*/ 26 h 28"/>
                  <a:gd name="T16" fmla="*/ 0 w 40"/>
                  <a:gd name="T17" fmla="*/ 26 h 28"/>
                  <a:gd name="T18" fmla="*/ 0 w 4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0" y="0"/>
                    </a:moveTo>
                    <a:lnTo>
                      <a:pt x="40" y="0"/>
                    </a:lnTo>
                    <a:lnTo>
                      <a:pt x="40" y="28"/>
                    </a:lnTo>
                    <a:lnTo>
                      <a:pt x="0" y="28"/>
                    </a:lnTo>
                    <a:lnTo>
                      <a:pt x="0" y="0"/>
                    </a:lnTo>
                    <a:close/>
                    <a:moveTo>
                      <a:pt x="0" y="0"/>
                    </a:moveTo>
                    <a:lnTo>
                      <a:pt x="38" y="0"/>
                    </a:lnTo>
                    <a:lnTo>
                      <a:pt x="38" y="26"/>
                    </a:lnTo>
                    <a:lnTo>
                      <a:pt x="0" y="26"/>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7" name="Freeform 1793">
                <a:extLst>
                  <a:ext uri="{FF2B5EF4-FFF2-40B4-BE49-F238E27FC236}">
                    <a16:creationId xmlns:a16="http://schemas.microsoft.com/office/drawing/2014/main" id="{DBCA5684-A453-9547-83A2-487613462A44}"/>
                  </a:ext>
                </a:extLst>
              </p:cNvPr>
              <p:cNvSpPr>
                <a:spLocks noEditPoints="1"/>
              </p:cNvSpPr>
              <p:nvPr/>
            </p:nvSpPr>
            <p:spPr bwMode="auto">
              <a:xfrm>
                <a:off x="4386" y="2358"/>
                <a:ext cx="38" cy="26"/>
              </a:xfrm>
              <a:custGeom>
                <a:avLst/>
                <a:gdLst>
                  <a:gd name="T0" fmla="*/ 0 w 38"/>
                  <a:gd name="T1" fmla="*/ 0 h 26"/>
                  <a:gd name="T2" fmla="*/ 38 w 38"/>
                  <a:gd name="T3" fmla="*/ 0 h 26"/>
                  <a:gd name="T4" fmla="*/ 38 w 38"/>
                  <a:gd name="T5" fmla="*/ 26 h 26"/>
                  <a:gd name="T6" fmla="*/ 0 w 38"/>
                  <a:gd name="T7" fmla="*/ 26 h 26"/>
                  <a:gd name="T8" fmla="*/ 0 w 38"/>
                  <a:gd name="T9" fmla="*/ 0 h 26"/>
                  <a:gd name="T10" fmla="*/ 0 w 38"/>
                  <a:gd name="T11" fmla="*/ 0 h 26"/>
                  <a:gd name="T12" fmla="*/ 36 w 38"/>
                  <a:gd name="T13" fmla="*/ 0 h 26"/>
                  <a:gd name="T14" fmla="*/ 36 w 38"/>
                  <a:gd name="T15" fmla="*/ 26 h 26"/>
                  <a:gd name="T16" fmla="*/ 0 w 38"/>
                  <a:gd name="T17" fmla="*/ 26 h 26"/>
                  <a:gd name="T18" fmla="*/ 0 w 38"/>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6">
                    <a:moveTo>
                      <a:pt x="0" y="0"/>
                    </a:moveTo>
                    <a:lnTo>
                      <a:pt x="38" y="0"/>
                    </a:lnTo>
                    <a:lnTo>
                      <a:pt x="38" y="26"/>
                    </a:lnTo>
                    <a:lnTo>
                      <a:pt x="0" y="26"/>
                    </a:lnTo>
                    <a:lnTo>
                      <a:pt x="0" y="0"/>
                    </a:lnTo>
                    <a:close/>
                    <a:moveTo>
                      <a:pt x="0" y="0"/>
                    </a:moveTo>
                    <a:lnTo>
                      <a:pt x="36" y="0"/>
                    </a:lnTo>
                    <a:lnTo>
                      <a:pt x="36" y="26"/>
                    </a:lnTo>
                    <a:lnTo>
                      <a:pt x="0" y="26"/>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8" name="Freeform 1794">
                <a:extLst>
                  <a:ext uri="{FF2B5EF4-FFF2-40B4-BE49-F238E27FC236}">
                    <a16:creationId xmlns:a16="http://schemas.microsoft.com/office/drawing/2014/main" id="{2266B67F-9E85-924C-AB88-38E2836103FA}"/>
                  </a:ext>
                </a:extLst>
              </p:cNvPr>
              <p:cNvSpPr>
                <a:spLocks noEditPoints="1"/>
              </p:cNvSpPr>
              <p:nvPr/>
            </p:nvSpPr>
            <p:spPr bwMode="auto">
              <a:xfrm>
                <a:off x="4386" y="2358"/>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0 w 36"/>
                  <a:gd name="T11" fmla="*/ 0 h 26"/>
                  <a:gd name="T12" fmla="*/ 34 w 36"/>
                  <a:gd name="T13" fmla="*/ 0 h 26"/>
                  <a:gd name="T14" fmla="*/ 34 w 36"/>
                  <a:gd name="T15" fmla="*/ 24 h 26"/>
                  <a:gd name="T16" fmla="*/ 0 w 36"/>
                  <a:gd name="T17" fmla="*/ 24 h 26"/>
                  <a:gd name="T18" fmla="*/ 0 w 3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0" y="0"/>
                    </a:moveTo>
                    <a:lnTo>
                      <a:pt x="34" y="0"/>
                    </a:lnTo>
                    <a:lnTo>
                      <a:pt x="34" y="24"/>
                    </a:lnTo>
                    <a:lnTo>
                      <a:pt x="0" y="24"/>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9" name="Freeform 1795">
                <a:extLst>
                  <a:ext uri="{FF2B5EF4-FFF2-40B4-BE49-F238E27FC236}">
                    <a16:creationId xmlns:a16="http://schemas.microsoft.com/office/drawing/2014/main" id="{890F8D2D-0AFA-794F-8654-770EE8BF3605}"/>
                  </a:ext>
                </a:extLst>
              </p:cNvPr>
              <p:cNvSpPr>
                <a:spLocks noEditPoints="1"/>
              </p:cNvSpPr>
              <p:nvPr/>
            </p:nvSpPr>
            <p:spPr bwMode="auto">
              <a:xfrm>
                <a:off x="4386" y="2358"/>
                <a:ext cx="34" cy="24"/>
              </a:xfrm>
              <a:custGeom>
                <a:avLst/>
                <a:gdLst>
                  <a:gd name="T0" fmla="*/ 0 w 34"/>
                  <a:gd name="T1" fmla="*/ 0 h 24"/>
                  <a:gd name="T2" fmla="*/ 34 w 34"/>
                  <a:gd name="T3" fmla="*/ 0 h 24"/>
                  <a:gd name="T4" fmla="*/ 34 w 34"/>
                  <a:gd name="T5" fmla="*/ 24 h 24"/>
                  <a:gd name="T6" fmla="*/ 0 w 34"/>
                  <a:gd name="T7" fmla="*/ 24 h 24"/>
                  <a:gd name="T8" fmla="*/ 0 w 34"/>
                  <a:gd name="T9" fmla="*/ 0 h 24"/>
                  <a:gd name="T10" fmla="*/ 0 w 34"/>
                  <a:gd name="T11" fmla="*/ 0 h 24"/>
                  <a:gd name="T12" fmla="*/ 33 w 34"/>
                  <a:gd name="T13" fmla="*/ 0 h 24"/>
                  <a:gd name="T14" fmla="*/ 33 w 34"/>
                  <a:gd name="T15" fmla="*/ 23 h 24"/>
                  <a:gd name="T16" fmla="*/ 0 w 34"/>
                  <a:gd name="T17" fmla="*/ 23 h 24"/>
                  <a:gd name="T18" fmla="*/ 0 w 3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4">
                    <a:moveTo>
                      <a:pt x="0" y="0"/>
                    </a:moveTo>
                    <a:lnTo>
                      <a:pt x="34" y="0"/>
                    </a:lnTo>
                    <a:lnTo>
                      <a:pt x="34" y="24"/>
                    </a:lnTo>
                    <a:lnTo>
                      <a:pt x="0" y="24"/>
                    </a:lnTo>
                    <a:lnTo>
                      <a:pt x="0" y="0"/>
                    </a:lnTo>
                    <a:close/>
                    <a:moveTo>
                      <a:pt x="0" y="0"/>
                    </a:moveTo>
                    <a:lnTo>
                      <a:pt x="33" y="0"/>
                    </a:lnTo>
                    <a:lnTo>
                      <a:pt x="33" y="23"/>
                    </a:lnTo>
                    <a:lnTo>
                      <a:pt x="0" y="23"/>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0" name="Freeform 1796">
                <a:extLst>
                  <a:ext uri="{FF2B5EF4-FFF2-40B4-BE49-F238E27FC236}">
                    <a16:creationId xmlns:a16="http://schemas.microsoft.com/office/drawing/2014/main" id="{58CE75A7-4BCB-B344-B443-94D7F0EAEC2A}"/>
                  </a:ext>
                </a:extLst>
              </p:cNvPr>
              <p:cNvSpPr>
                <a:spLocks noEditPoints="1"/>
              </p:cNvSpPr>
              <p:nvPr/>
            </p:nvSpPr>
            <p:spPr bwMode="auto">
              <a:xfrm>
                <a:off x="4386" y="2358"/>
                <a:ext cx="33" cy="23"/>
              </a:xfrm>
              <a:custGeom>
                <a:avLst/>
                <a:gdLst>
                  <a:gd name="T0" fmla="*/ 0 w 33"/>
                  <a:gd name="T1" fmla="*/ 0 h 23"/>
                  <a:gd name="T2" fmla="*/ 33 w 33"/>
                  <a:gd name="T3" fmla="*/ 0 h 23"/>
                  <a:gd name="T4" fmla="*/ 33 w 33"/>
                  <a:gd name="T5" fmla="*/ 23 h 23"/>
                  <a:gd name="T6" fmla="*/ 0 w 33"/>
                  <a:gd name="T7" fmla="*/ 23 h 23"/>
                  <a:gd name="T8" fmla="*/ 0 w 33"/>
                  <a:gd name="T9" fmla="*/ 0 h 23"/>
                  <a:gd name="T10" fmla="*/ 0 w 33"/>
                  <a:gd name="T11" fmla="*/ 0 h 23"/>
                  <a:gd name="T12" fmla="*/ 31 w 33"/>
                  <a:gd name="T13" fmla="*/ 0 h 23"/>
                  <a:gd name="T14" fmla="*/ 31 w 33"/>
                  <a:gd name="T15" fmla="*/ 22 h 23"/>
                  <a:gd name="T16" fmla="*/ 0 w 33"/>
                  <a:gd name="T17" fmla="*/ 22 h 23"/>
                  <a:gd name="T18" fmla="*/ 0 w 3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3">
                    <a:moveTo>
                      <a:pt x="0" y="0"/>
                    </a:moveTo>
                    <a:lnTo>
                      <a:pt x="33" y="0"/>
                    </a:lnTo>
                    <a:lnTo>
                      <a:pt x="33" y="23"/>
                    </a:lnTo>
                    <a:lnTo>
                      <a:pt x="0" y="23"/>
                    </a:lnTo>
                    <a:lnTo>
                      <a:pt x="0" y="0"/>
                    </a:lnTo>
                    <a:close/>
                    <a:moveTo>
                      <a:pt x="0" y="0"/>
                    </a:moveTo>
                    <a:lnTo>
                      <a:pt x="31" y="0"/>
                    </a:lnTo>
                    <a:lnTo>
                      <a:pt x="31" y="22"/>
                    </a:lnTo>
                    <a:lnTo>
                      <a:pt x="0" y="22"/>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1" name="Freeform 1797">
                <a:extLst>
                  <a:ext uri="{FF2B5EF4-FFF2-40B4-BE49-F238E27FC236}">
                    <a16:creationId xmlns:a16="http://schemas.microsoft.com/office/drawing/2014/main" id="{759B4879-EC9F-B74C-8F31-94F155B62369}"/>
                  </a:ext>
                </a:extLst>
              </p:cNvPr>
              <p:cNvSpPr>
                <a:spLocks noEditPoints="1"/>
              </p:cNvSpPr>
              <p:nvPr/>
            </p:nvSpPr>
            <p:spPr bwMode="auto">
              <a:xfrm>
                <a:off x="4386" y="2358"/>
                <a:ext cx="31" cy="22"/>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0 w 31"/>
                  <a:gd name="T11" fmla="*/ 0 h 22"/>
                  <a:gd name="T12" fmla="*/ 29 w 31"/>
                  <a:gd name="T13" fmla="*/ 0 h 22"/>
                  <a:gd name="T14" fmla="*/ 29 w 31"/>
                  <a:gd name="T15" fmla="*/ 20 h 22"/>
                  <a:gd name="T16" fmla="*/ 0 w 31"/>
                  <a:gd name="T17" fmla="*/ 20 h 22"/>
                  <a:gd name="T18" fmla="*/ 0 w 3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0" y="0"/>
                    </a:moveTo>
                    <a:lnTo>
                      <a:pt x="29" y="0"/>
                    </a:lnTo>
                    <a:lnTo>
                      <a:pt x="29" y="20"/>
                    </a:lnTo>
                    <a:lnTo>
                      <a:pt x="0" y="20"/>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2" name="Freeform 1798">
                <a:extLst>
                  <a:ext uri="{FF2B5EF4-FFF2-40B4-BE49-F238E27FC236}">
                    <a16:creationId xmlns:a16="http://schemas.microsoft.com/office/drawing/2014/main" id="{E0DE0E42-6CB9-3144-87E1-118DB20DB4E5}"/>
                  </a:ext>
                </a:extLst>
              </p:cNvPr>
              <p:cNvSpPr>
                <a:spLocks noEditPoints="1"/>
              </p:cNvSpPr>
              <p:nvPr/>
            </p:nvSpPr>
            <p:spPr bwMode="auto">
              <a:xfrm>
                <a:off x="4386" y="2358"/>
                <a:ext cx="29" cy="20"/>
              </a:xfrm>
              <a:custGeom>
                <a:avLst/>
                <a:gdLst>
                  <a:gd name="T0" fmla="*/ 0 w 29"/>
                  <a:gd name="T1" fmla="*/ 0 h 20"/>
                  <a:gd name="T2" fmla="*/ 29 w 29"/>
                  <a:gd name="T3" fmla="*/ 0 h 20"/>
                  <a:gd name="T4" fmla="*/ 29 w 29"/>
                  <a:gd name="T5" fmla="*/ 20 h 20"/>
                  <a:gd name="T6" fmla="*/ 0 w 29"/>
                  <a:gd name="T7" fmla="*/ 20 h 20"/>
                  <a:gd name="T8" fmla="*/ 0 w 29"/>
                  <a:gd name="T9" fmla="*/ 0 h 20"/>
                  <a:gd name="T10" fmla="*/ 0 w 29"/>
                  <a:gd name="T11" fmla="*/ 0 h 20"/>
                  <a:gd name="T12" fmla="*/ 27 w 29"/>
                  <a:gd name="T13" fmla="*/ 0 h 20"/>
                  <a:gd name="T14" fmla="*/ 27 w 29"/>
                  <a:gd name="T15" fmla="*/ 19 h 20"/>
                  <a:gd name="T16" fmla="*/ 0 w 29"/>
                  <a:gd name="T17" fmla="*/ 19 h 20"/>
                  <a:gd name="T18" fmla="*/ 0 w 2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0">
                    <a:moveTo>
                      <a:pt x="0" y="0"/>
                    </a:moveTo>
                    <a:lnTo>
                      <a:pt x="29" y="0"/>
                    </a:lnTo>
                    <a:lnTo>
                      <a:pt x="29" y="20"/>
                    </a:lnTo>
                    <a:lnTo>
                      <a:pt x="0" y="20"/>
                    </a:lnTo>
                    <a:lnTo>
                      <a:pt x="0" y="0"/>
                    </a:lnTo>
                    <a:close/>
                    <a:moveTo>
                      <a:pt x="0" y="0"/>
                    </a:moveTo>
                    <a:lnTo>
                      <a:pt x="27" y="0"/>
                    </a:lnTo>
                    <a:lnTo>
                      <a:pt x="27" y="19"/>
                    </a:lnTo>
                    <a:lnTo>
                      <a:pt x="0" y="19"/>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3" name="Freeform 1799">
                <a:extLst>
                  <a:ext uri="{FF2B5EF4-FFF2-40B4-BE49-F238E27FC236}">
                    <a16:creationId xmlns:a16="http://schemas.microsoft.com/office/drawing/2014/main" id="{306DDA99-296C-A54C-9644-F8F07072E423}"/>
                  </a:ext>
                </a:extLst>
              </p:cNvPr>
              <p:cNvSpPr>
                <a:spLocks noEditPoints="1"/>
              </p:cNvSpPr>
              <p:nvPr/>
            </p:nvSpPr>
            <p:spPr bwMode="auto">
              <a:xfrm>
                <a:off x="4386" y="2358"/>
                <a:ext cx="27" cy="19"/>
              </a:xfrm>
              <a:custGeom>
                <a:avLst/>
                <a:gdLst>
                  <a:gd name="T0" fmla="*/ 0 w 27"/>
                  <a:gd name="T1" fmla="*/ 0 h 19"/>
                  <a:gd name="T2" fmla="*/ 27 w 27"/>
                  <a:gd name="T3" fmla="*/ 0 h 19"/>
                  <a:gd name="T4" fmla="*/ 27 w 27"/>
                  <a:gd name="T5" fmla="*/ 19 h 19"/>
                  <a:gd name="T6" fmla="*/ 0 w 27"/>
                  <a:gd name="T7" fmla="*/ 19 h 19"/>
                  <a:gd name="T8" fmla="*/ 0 w 27"/>
                  <a:gd name="T9" fmla="*/ 0 h 19"/>
                  <a:gd name="T10" fmla="*/ 0 w 27"/>
                  <a:gd name="T11" fmla="*/ 0 h 19"/>
                  <a:gd name="T12" fmla="*/ 25 w 27"/>
                  <a:gd name="T13" fmla="*/ 0 h 19"/>
                  <a:gd name="T14" fmla="*/ 25 w 27"/>
                  <a:gd name="T15" fmla="*/ 18 h 19"/>
                  <a:gd name="T16" fmla="*/ 0 w 27"/>
                  <a:gd name="T17" fmla="*/ 18 h 19"/>
                  <a:gd name="T18" fmla="*/ 0 w 2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0" y="0"/>
                    </a:moveTo>
                    <a:lnTo>
                      <a:pt x="27" y="0"/>
                    </a:lnTo>
                    <a:lnTo>
                      <a:pt x="27" y="19"/>
                    </a:lnTo>
                    <a:lnTo>
                      <a:pt x="0" y="19"/>
                    </a:lnTo>
                    <a:lnTo>
                      <a:pt x="0" y="0"/>
                    </a:lnTo>
                    <a:close/>
                    <a:moveTo>
                      <a:pt x="0" y="0"/>
                    </a:moveTo>
                    <a:lnTo>
                      <a:pt x="25" y="0"/>
                    </a:lnTo>
                    <a:lnTo>
                      <a:pt x="25" y="18"/>
                    </a:lnTo>
                    <a:lnTo>
                      <a:pt x="0" y="18"/>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4" name="Freeform 1800">
                <a:extLst>
                  <a:ext uri="{FF2B5EF4-FFF2-40B4-BE49-F238E27FC236}">
                    <a16:creationId xmlns:a16="http://schemas.microsoft.com/office/drawing/2014/main" id="{26792CAB-282E-444D-AF99-D83F4F24C2BC}"/>
                  </a:ext>
                </a:extLst>
              </p:cNvPr>
              <p:cNvSpPr>
                <a:spLocks noEditPoints="1"/>
              </p:cNvSpPr>
              <p:nvPr/>
            </p:nvSpPr>
            <p:spPr bwMode="auto">
              <a:xfrm>
                <a:off x="4386" y="2358"/>
                <a:ext cx="25" cy="18"/>
              </a:xfrm>
              <a:custGeom>
                <a:avLst/>
                <a:gdLst>
                  <a:gd name="T0" fmla="*/ 0 w 25"/>
                  <a:gd name="T1" fmla="*/ 0 h 18"/>
                  <a:gd name="T2" fmla="*/ 25 w 25"/>
                  <a:gd name="T3" fmla="*/ 0 h 18"/>
                  <a:gd name="T4" fmla="*/ 25 w 25"/>
                  <a:gd name="T5" fmla="*/ 18 h 18"/>
                  <a:gd name="T6" fmla="*/ 0 w 25"/>
                  <a:gd name="T7" fmla="*/ 18 h 18"/>
                  <a:gd name="T8" fmla="*/ 0 w 25"/>
                  <a:gd name="T9" fmla="*/ 0 h 18"/>
                  <a:gd name="T10" fmla="*/ 0 w 25"/>
                  <a:gd name="T11" fmla="*/ 0 h 18"/>
                  <a:gd name="T12" fmla="*/ 23 w 25"/>
                  <a:gd name="T13" fmla="*/ 0 h 18"/>
                  <a:gd name="T14" fmla="*/ 23 w 25"/>
                  <a:gd name="T15" fmla="*/ 17 h 18"/>
                  <a:gd name="T16" fmla="*/ 0 w 25"/>
                  <a:gd name="T17" fmla="*/ 17 h 18"/>
                  <a:gd name="T18" fmla="*/ 0 w 25"/>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8">
                    <a:moveTo>
                      <a:pt x="0" y="0"/>
                    </a:moveTo>
                    <a:lnTo>
                      <a:pt x="25" y="0"/>
                    </a:lnTo>
                    <a:lnTo>
                      <a:pt x="25" y="18"/>
                    </a:lnTo>
                    <a:lnTo>
                      <a:pt x="0" y="18"/>
                    </a:lnTo>
                    <a:lnTo>
                      <a:pt x="0" y="0"/>
                    </a:lnTo>
                    <a:close/>
                    <a:moveTo>
                      <a:pt x="0" y="0"/>
                    </a:moveTo>
                    <a:lnTo>
                      <a:pt x="23" y="0"/>
                    </a:lnTo>
                    <a:lnTo>
                      <a:pt x="23" y="17"/>
                    </a:lnTo>
                    <a:lnTo>
                      <a:pt x="0" y="17"/>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5" name="Freeform 1801">
                <a:extLst>
                  <a:ext uri="{FF2B5EF4-FFF2-40B4-BE49-F238E27FC236}">
                    <a16:creationId xmlns:a16="http://schemas.microsoft.com/office/drawing/2014/main" id="{30843FD0-4ADC-B34F-BF0B-6E4830ADE07B}"/>
                  </a:ext>
                </a:extLst>
              </p:cNvPr>
              <p:cNvSpPr>
                <a:spLocks noEditPoints="1"/>
              </p:cNvSpPr>
              <p:nvPr/>
            </p:nvSpPr>
            <p:spPr bwMode="auto">
              <a:xfrm>
                <a:off x="4386" y="2358"/>
                <a:ext cx="23" cy="17"/>
              </a:xfrm>
              <a:custGeom>
                <a:avLst/>
                <a:gdLst>
                  <a:gd name="T0" fmla="*/ 0 w 23"/>
                  <a:gd name="T1" fmla="*/ 0 h 17"/>
                  <a:gd name="T2" fmla="*/ 23 w 23"/>
                  <a:gd name="T3" fmla="*/ 0 h 17"/>
                  <a:gd name="T4" fmla="*/ 23 w 23"/>
                  <a:gd name="T5" fmla="*/ 17 h 17"/>
                  <a:gd name="T6" fmla="*/ 0 w 23"/>
                  <a:gd name="T7" fmla="*/ 17 h 17"/>
                  <a:gd name="T8" fmla="*/ 0 w 23"/>
                  <a:gd name="T9" fmla="*/ 0 h 17"/>
                  <a:gd name="T10" fmla="*/ 0 w 23"/>
                  <a:gd name="T11" fmla="*/ 0 h 17"/>
                  <a:gd name="T12" fmla="*/ 21 w 23"/>
                  <a:gd name="T13" fmla="*/ 0 h 17"/>
                  <a:gd name="T14" fmla="*/ 21 w 23"/>
                  <a:gd name="T15" fmla="*/ 15 h 17"/>
                  <a:gd name="T16" fmla="*/ 0 w 23"/>
                  <a:gd name="T17" fmla="*/ 15 h 17"/>
                  <a:gd name="T18" fmla="*/ 0 w 23"/>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0" y="0"/>
                    </a:moveTo>
                    <a:lnTo>
                      <a:pt x="23" y="0"/>
                    </a:lnTo>
                    <a:lnTo>
                      <a:pt x="23" y="17"/>
                    </a:lnTo>
                    <a:lnTo>
                      <a:pt x="0" y="17"/>
                    </a:lnTo>
                    <a:lnTo>
                      <a:pt x="0" y="0"/>
                    </a:lnTo>
                    <a:close/>
                    <a:moveTo>
                      <a:pt x="0" y="0"/>
                    </a:moveTo>
                    <a:lnTo>
                      <a:pt x="21" y="0"/>
                    </a:lnTo>
                    <a:lnTo>
                      <a:pt x="21" y="15"/>
                    </a:lnTo>
                    <a:lnTo>
                      <a:pt x="0" y="15"/>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6" name="Freeform 1802">
                <a:extLst>
                  <a:ext uri="{FF2B5EF4-FFF2-40B4-BE49-F238E27FC236}">
                    <a16:creationId xmlns:a16="http://schemas.microsoft.com/office/drawing/2014/main" id="{B3756EB1-54F0-3F48-9BD0-A1DD336DE9C0}"/>
                  </a:ext>
                </a:extLst>
              </p:cNvPr>
              <p:cNvSpPr>
                <a:spLocks noEditPoints="1"/>
              </p:cNvSpPr>
              <p:nvPr/>
            </p:nvSpPr>
            <p:spPr bwMode="auto">
              <a:xfrm>
                <a:off x="4386" y="2358"/>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0 w 21"/>
                  <a:gd name="T11" fmla="*/ 0 h 15"/>
                  <a:gd name="T12" fmla="*/ 19 w 21"/>
                  <a:gd name="T13" fmla="*/ 0 h 15"/>
                  <a:gd name="T14" fmla="*/ 19 w 21"/>
                  <a:gd name="T15" fmla="*/ 14 h 15"/>
                  <a:gd name="T16" fmla="*/ 0 w 21"/>
                  <a:gd name="T17" fmla="*/ 14 h 15"/>
                  <a:gd name="T18" fmla="*/ 0 w 21"/>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0" y="0"/>
                    </a:moveTo>
                    <a:lnTo>
                      <a:pt x="19" y="0"/>
                    </a:lnTo>
                    <a:lnTo>
                      <a:pt x="19" y="14"/>
                    </a:lnTo>
                    <a:lnTo>
                      <a:pt x="0" y="14"/>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7" name="Freeform 1803">
                <a:extLst>
                  <a:ext uri="{FF2B5EF4-FFF2-40B4-BE49-F238E27FC236}">
                    <a16:creationId xmlns:a16="http://schemas.microsoft.com/office/drawing/2014/main" id="{368D3ECD-D061-F74E-821E-269AEE7F7EC7}"/>
                  </a:ext>
                </a:extLst>
              </p:cNvPr>
              <p:cNvSpPr>
                <a:spLocks noEditPoints="1"/>
              </p:cNvSpPr>
              <p:nvPr/>
            </p:nvSpPr>
            <p:spPr bwMode="auto">
              <a:xfrm>
                <a:off x="4386" y="2358"/>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0 w 19"/>
                  <a:gd name="T11" fmla="*/ 0 h 14"/>
                  <a:gd name="T12" fmla="*/ 18 w 19"/>
                  <a:gd name="T13" fmla="*/ 0 h 14"/>
                  <a:gd name="T14" fmla="*/ 18 w 19"/>
                  <a:gd name="T15" fmla="*/ 13 h 14"/>
                  <a:gd name="T16" fmla="*/ 0 w 19"/>
                  <a:gd name="T17" fmla="*/ 13 h 14"/>
                  <a:gd name="T18" fmla="*/ 0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0" y="0"/>
                    </a:moveTo>
                    <a:lnTo>
                      <a:pt x="18" y="0"/>
                    </a:lnTo>
                    <a:lnTo>
                      <a:pt x="18" y="13"/>
                    </a:lnTo>
                    <a:lnTo>
                      <a:pt x="0" y="13"/>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8" name="Freeform 1804">
                <a:extLst>
                  <a:ext uri="{FF2B5EF4-FFF2-40B4-BE49-F238E27FC236}">
                    <a16:creationId xmlns:a16="http://schemas.microsoft.com/office/drawing/2014/main" id="{ABEF7C7D-8902-A746-9FD5-D3CF6C6A937A}"/>
                  </a:ext>
                </a:extLst>
              </p:cNvPr>
              <p:cNvSpPr>
                <a:spLocks noEditPoints="1"/>
              </p:cNvSpPr>
              <p:nvPr/>
            </p:nvSpPr>
            <p:spPr bwMode="auto">
              <a:xfrm>
                <a:off x="4386" y="2358"/>
                <a:ext cx="18" cy="13"/>
              </a:xfrm>
              <a:custGeom>
                <a:avLst/>
                <a:gdLst>
                  <a:gd name="T0" fmla="*/ 0 w 18"/>
                  <a:gd name="T1" fmla="*/ 0 h 13"/>
                  <a:gd name="T2" fmla="*/ 18 w 18"/>
                  <a:gd name="T3" fmla="*/ 0 h 13"/>
                  <a:gd name="T4" fmla="*/ 18 w 18"/>
                  <a:gd name="T5" fmla="*/ 13 h 13"/>
                  <a:gd name="T6" fmla="*/ 0 w 18"/>
                  <a:gd name="T7" fmla="*/ 13 h 13"/>
                  <a:gd name="T8" fmla="*/ 0 w 18"/>
                  <a:gd name="T9" fmla="*/ 0 h 13"/>
                  <a:gd name="T10" fmla="*/ 0 w 18"/>
                  <a:gd name="T11" fmla="*/ 0 h 13"/>
                  <a:gd name="T12" fmla="*/ 16 w 18"/>
                  <a:gd name="T13" fmla="*/ 0 h 13"/>
                  <a:gd name="T14" fmla="*/ 16 w 18"/>
                  <a:gd name="T15" fmla="*/ 12 h 13"/>
                  <a:gd name="T16" fmla="*/ 0 w 18"/>
                  <a:gd name="T17" fmla="*/ 12 h 13"/>
                  <a:gd name="T18" fmla="*/ 0 w 18"/>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0" y="0"/>
                    </a:moveTo>
                    <a:lnTo>
                      <a:pt x="18" y="0"/>
                    </a:lnTo>
                    <a:lnTo>
                      <a:pt x="18" y="13"/>
                    </a:lnTo>
                    <a:lnTo>
                      <a:pt x="0" y="13"/>
                    </a:lnTo>
                    <a:lnTo>
                      <a:pt x="0" y="0"/>
                    </a:lnTo>
                    <a:close/>
                    <a:moveTo>
                      <a:pt x="0" y="0"/>
                    </a:moveTo>
                    <a:lnTo>
                      <a:pt x="16" y="0"/>
                    </a:lnTo>
                    <a:lnTo>
                      <a:pt x="16"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9" name="Freeform 1805">
                <a:extLst>
                  <a:ext uri="{FF2B5EF4-FFF2-40B4-BE49-F238E27FC236}">
                    <a16:creationId xmlns:a16="http://schemas.microsoft.com/office/drawing/2014/main" id="{4E8692C6-7F38-B04D-9DCA-E5CDAC2EDDF0}"/>
                  </a:ext>
                </a:extLst>
              </p:cNvPr>
              <p:cNvSpPr>
                <a:spLocks noEditPoints="1"/>
              </p:cNvSpPr>
              <p:nvPr/>
            </p:nvSpPr>
            <p:spPr bwMode="auto">
              <a:xfrm>
                <a:off x="4386" y="2358"/>
                <a:ext cx="16" cy="12"/>
              </a:xfrm>
              <a:custGeom>
                <a:avLst/>
                <a:gdLst>
                  <a:gd name="T0" fmla="*/ 0 w 16"/>
                  <a:gd name="T1" fmla="*/ 0 h 12"/>
                  <a:gd name="T2" fmla="*/ 16 w 16"/>
                  <a:gd name="T3" fmla="*/ 0 h 12"/>
                  <a:gd name="T4" fmla="*/ 16 w 16"/>
                  <a:gd name="T5" fmla="*/ 12 h 12"/>
                  <a:gd name="T6" fmla="*/ 0 w 16"/>
                  <a:gd name="T7" fmla="*/ 12 h 12"/>
                  <a:gd name="T8" fmla="*/ 0 w 16"/>
                  <a:gd name="T9" fmla="*/ 0 h 12"/>
                  <a:gd name="T10" fmla="*/ 0 w 16"/>
                  <a:gd name="T11" fmla="*/ 0 h 12"/>
                  <a:gd name="T12" fmla="*/ 14 w 16"/>
                  <a:gd name="T13" fmla="*/ 0 h 12"/>
                  <a:gd name="T14" fmla="*/ 14 w 16"/>
                  <a:gd name="T15" fmla="*/ 11 h 12"/>
                  <a:gd name="T16" fmla="*/ 0 w 16"/>
                  <a:gd name="T17" fmla="*/ 11 h 12"/>
                  <a:gd name="T18" fmla="*/ 0 w 16"/>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2">
                    <a:moveTo>
                      <a:pt x="0" y="0"/>
                    </a:moveTo>
                    <a:lnTo>
                      <a:pt x="16" y="0"/>
                    </a:lnTo>
                    <a:lnTo>
                      <a:pt x="16" y="12"/>
                    </a:lnTo>
                    <a:lnTo>
                      <a:pt x="0" y="12"/>
                    </a:lnTo>
                    <a:lnTo>
                      <a:pt x="0" y="0"/>
                    </a:lnTo>
                    <a:close/>
                    <a:moveTo>
                      <a:pt x="0" y="0"/>
                    </a:moveTo>
                    <a:lnTo>
                      <a:pt x="14" y="0"/>
                    </a:lnTo>
                    <a:lnTo>
                      <a:pt x="14"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0" name="Freeform 1806">
                <a:extLst>
                  <a:ext uri="{FF2B5EF4-FFF2-40B4-BE49-F238E27FC236}">
                    <a16:creationId xmlns:a16="http://schemas.microsoft.com/office/drawing/2014/main" id="{55C6E337-D1B5-2845-A57B-AA299FBF2D0B}"/>
                  </a:ext>
                </a:extLst>
              </p:cNvPr>
              <p:cNvSpPr>
                <a:spLocks noEditPoints="1"/>
              </p:cNvSpPr>
              <p:nvPr/>
            </p:nvSpPr>
            <p:spPr bwMode="auto">
              <a:xfrm>
                <a:off x="4386" y="2358"/>
                <a:ext cx="14" cy="11"/>
              </a:xfrm>
              <a:custGeom>
                <a:avLst/>
                <a:gdLst>
                  <a:gd name="T0" fmla="*/ 0 w 14"/>
                  <a:gd name="T1" fmla="*/ 0 h 11"/>
                  <a:gd name="T2" fmla="*/ 14 w 14"/>
                  <a:gd name="T3" fmla="*/ 0 h 11"/>
                  <a:gd name="T4" fmla="*/ 14 w 14"/>
                  <a:gd name="T5" fmla="*/ 11 h 11"/>
                  <a:gd name="T6" fmla="*/ 0 w 14"/>
                  <a:gd name="T7" fmla="*/ 11 h 11"/>
                  <a:gd name="T8" fmla="*/ 0 w 14"/>
                  <a:gd name="T9" fmla="*/ 0 h 11"/>
                  <a:gd name="T10" fmla="*/ 0 w 14"/>
                  <a:gd name="T11" fmla="*/ 0 h 11"/>
                  <a:gd name="T12" fmla="*/ 12 w 14"/>
                  <a:gd name="T13" fmla="*/ 0 h 11"/>
                  <a:gd name="T14" fmla="*/ 12 w 14"/>
                  <a:gd name="T15" fmla="*/ 9 h 11"/>
                  <a:gd name="T16" fmla="*/ 0 w 14"/>
                  <a:gd name="T17" fmla="*/ 9 h 11"/>
                  <a:gd name="T18" fmla="*/ 0 w 1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
                    <a:moveTo>
                      <a:pt x="0" y="0"/>
                    </a:moveTo>
                    <a:lnTo>
                      <a:pt x="14" y="0"/>
                    </a:lnTo>
                    <a:lnTo>
                      <a:pt x="14" y="11"/>
                    </a:lnTo>
                    <a:lnTo>
                      <a:pt x="0" y="11"/>
                    </a:lnTo>
                    <a:lnTo>
                      <a:pt x="0" y="0"/>
                    </a:lnTo>
                    <a:close/>
                    <a:moveTo>
                      <a:pt x="0" y="0"/>
                    </a:moveTo>
                    <a:lnTo>
                      <a:pt x="12" y="0"/>
                    </a:lnTo>
                    <a:lnTo>
                      <a:pt x="12"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1" name="Freeform 1807">
                <a:extLst>
                  <a:ext uri="{FF2B5EF4-FFF2-40B4-BE49-F238E27FC236}">
                    <a16:creationId xmlns:a16="http://schemas.microsoft.com/office/drawing/2014/main" id="{F166F066-0B40-3B4C-961F-805A5FCF7F54}"/>
                  </a:ext>
                </a:extLst>
              </p:cNvPr>
              <p:cNvSpPr>
                <a:spLocks noEditPoints="1"/>
              </p:cNvSpPr>
              <p:nvPr/>
            </p:nvSpPr>
            <p:spPr bwMode="auto">
              <a:xfrm>
                <a:off x="4386" y="2358"/>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0 w 12"/>
                  <a:gd name="T11" fmla="*/ 0 h 9"/>
                  <a:gd name="T12" fmla="*/ 11 w 12"/>
                  <a:gd name="T13" fmla="*/ 0 h 9"/>
                  <a:gd name="T14" fmla="*/ 11 w 12"/>
                  <a:gd name="T15" fmla="*/ 8 h 9"/>
                  <a:gd name="T16" fmla="*/ 0 w 12"/>
                  <a:gd name="T17" fmla="*/ 8 h 9"/>
                  <a:gd name="T18" fmla="*/ 0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0" y="0"/>
                    </a:moveTo>
                    <a:lnTo>
                      <a:pt x="11" y="0"/>
                    </a:lnTo>
                    <a:lnTo>
                      <a:pt x="11"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2" name="Freeform 1808">
                <a:extLst>
                  <a:ext uri="{FF2B5EF4-FFF2-40B4-BE49-F238E27FC236}">
                    <a16:creationId xmlns:a16="http://schemas.microsoft.com/office/drawing/2014/main" id="{7AFFCEDD-0AC4-D94E-ABF3-A009D78FF568}"/>
                  </a:ext>
                </a:extLst>
              </p:cNvPr>
              <p:cNvSpPr>
                <a:spLocks noEditPoints="1"/>
              </p:cNvSpPr>
              <p:nvPr/>
            </p:nvSpPr>
            <p:spPr bwMode="auto">
              <a:xfrm>
                <a:off x="4386" y="2358"/>
                <a:ext cx="11" cy="8"/>
              </a:xfrm>
              <a:custGeom>
                <a:avLst/>
                <a:gdLst>
                  <a:gd name="T0" fmla="*/ 0 w 11"/>
                  <a:gd name="T1" fmla="*/ 0 h 8"/>
                  <a:gd name="T2" fmla="*/ 11 w 11"/>
                  <a:gd name="T3" fmla="*/ 0 h 8"/>
                  <a:gd name="T4" fmla="*/ 11 w 11"/>
                  <a:gd name="T5" fmla="*/ 8 h 8"/>
                  <a:gd name="T6" fmla="*/ 0 w 11"/>
                  <a:gd name="T7" fmla="*/ 8 h 8"/>
                  <a:gd name="T8" fmla="*/ 0 w 11"/>
                  <a:gd name="T9" fmla="*/ 0 h 8"/>
                  <a:gd name="T10" fmla="*/ 0 w 11"/>
                  <a:gd name="T11" fmla="*/ 0 h 8"/>
                  <a:gd name="T12" fmla="*/ 9 w 11"/>
                  <a:gd name="T13" fmla="*/ 0 h 8"/>
                  <a:gd name="T14" fmla="*/ 9 w 11"/>
                  <a:gd name="T15" fmla="*/ 7 h 8"/>
                  <a:gd name="T16" fmla="*/ 0 w 11"/>
                  <a:gd name="T17" fmla="*/ 7 h 8"/>
                  <a:gd name="T18" fmla="*/ 0 w 1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0" y="0"/>
                    </a:moveTo>
                    <a:lnTo>
                      <a:pt x="11" y="0"/>
                    </a:lnTo>
                    <a:lnTo>
                      <a:pt x="11" y="8"/>
                    </a:lnTo>
                    <a:lnTo>
                      <a:pt x="0" y="8"/>
                    </a:lnTo>
                    <a:lnTo>
                      <a:pt x="0" y="0"/>
                    </a:lnTo>
                    <a:close/>
                    <a:moveTo>
                      <a:pt x="0" y="0"/>
                    </a:moveTo>
                    <a:lnTo>
                      <a:pt x="9" y="0"/>
                    </a:lnTo>
                    <a:lnTo>
                      <a:pt x="9" y="7"/>
                    </a:lnTo>
                    <a:lnTo>
                      <a:pt x="0" y="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3" name="Freeform 1809">
                <a:extLst>
                  <a:ext uri="{FF2B5EF4-FFF2-40B4-BE49-F238E27FC236}">
                    <a16:creationId xmlns:a16="http://schemas.microsoft.com/office/drawing/2014/main" id="{F22CFE32-7FA3-CD41-9391-7D62DBC8E0AD}"/>
                  </a:ext>
                </a:extLst>
              </p:cNvPr>
              <p:cNvSpPr>
                <a:spLocks noEditPoints="1"/>
              </p:cNvSpPr>
              <p:nvPr/>
            </p:nvSpPr>
            <p:spPr bwMode="auto">
              <a:xfrm>
                <a:off x="4386" y="2358"/>
                <a:ext cx="9" cy="7"/>
              </a:xfrm>
              <a:custGeom>
                <a:avLst/>
                <a:gdLst>
                  <a:gd name="T0" fmla="*/ 0 w 9"/>
                  <a:gd name="T1" fmla="*/ 0 h 7"/>
                  <a:gd name="T2" fmla="*/ 9 w 9"/>
                  <a:gd name="T3" fmla="*/ 0 h 7"/>
                  <a:gd name="T4" fmla="*/ 9 w 9"/>
                  <a:gd name="T5" fmla="*/ 7 h 7"/>
                  <a:gd name="T6" fmla="*/ 0 w 9"/>
                  <a:gd name="T7" fmla="*/ 7 h 7"/>
                  <a:gd name="T8" fmla="*/ 0 w 9"/>
                  <a:gd name="T9" fmla="*/ 0 h 7"/>
                  <a:gd name="T10" fmla="*/ 0 w 9"/>
                  <a:gd name="T11" fmla="*/ 0 h 7"/>
                  <a:gd name="T12" fmla="*/ 7 w 9"/>
                  <a:gd name="T13" fmla="*/ 0 h 7"/>
                  <a:gd name="T14" fmla="*/ 7 w 9"/>
                  <a:gd name="T15" fmla="*/ 6 h 7"/>
                  <a:gd name="T16" fmla="*/ 0 w 9"/>
                  <a:gd name="T17" fmla="*/ 6 h 7"/>
                  <a:gd name="T18" fmla="*/ 0 w 9"/>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0"/>
                    </a:moveTo>
                    <a:lnTo>
                      <a:pt x="9" y="0"/>
                    </a:lnTo>
                    <a:lnTo>
                      <a:pt x="9" y="7"/>
                    </a:lnTo>
                    <a:lnTo>
                      <a:pt x="0" y="7"/>
                    </a:lnTo>
                    <a:lnTo>
                      <a:pt x="0" y="0"/>
                    </a:lnTo>
                    <a:close/>
                    <a:moveTo>
                      <a:pt x="0" y="0"/>
                    </a:moveTo>
                    <a:lnTo>
                      <a:pt x="7" y="0"/>
                    </a:lnTo>
                    <a:lnTo>
                      <a:pt x="7"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4" name="Freeform 1810">
                <a:extLst>
                  <a:ext uri="{FF2B5EF4-FFF2-40B4-BE49-F238E27FC236}">
                    <a16:creationId xmlns:a16="http://schemas.microsoft.com/office/drawing/2014/main" id="{B0EEE079-E8E0-4C45-9355-C50223A5CB68}"/>
                  </a:ext>
                </a:extLst>
              </p:cNvPr>
              <p:cNvSpPr>
                <a:spLocks noEditPoints="1"/>
              </p:cNvSpPr>
              <p:nvPr/>
            </p:nvSpPr>
            <p:spPr bwMode="auto">
              <a:xfrm>
                <a:off x="4386" y="2358"/>
                <a:ext cx="7" cy="6"/>
              </a:xfrm>
              <a:custGeom>
                <a:avLst/>
                <a:gdLst>
                  <a:gd name="T0" fmla="*/ 0 w 7"/>
                  <a:gd name="T1" fmla="*/ 0 h 6"/>
                  <a:gd name="T2" fmla="*/ 7 w 7"/>
                  <a:gd name="T3" fmla="*/ 0 h 6"/>
                  <a:gd name="T4" fmla="*/ 7 w 7"/>
                  <a:gd name="T5" fmla="*/ 6 h 6"/>
                  <a:gd name="T6" fmla="*/ 0 w 7"/>
                  <a:gd name="T7" fmla="*/ 6 h 6"/>
                  <a:gd name="T8" fmla="*/ 0 w 7"/>
                  <a:gd name="T9" fmla="*/ 0 h 6"/>
                  <a:gd name="T10" fmla="*/ 0 w 7"/>
                  <a:gd name="T11" fmla="*/ 0 h 6"/>
                  <a:gd name="T12" fmla="*/ 5 w 7"/>
                  <a:gd name="T13" fmla="*/ 0 h 6"/>
                  <a:gd name="T14" fmla="*/ 5 w 7"/>
                  <a:gd name="T15" fmla="*/ 5 h 6"/>
                  <a:gd name="T16" fmla="*/ 0 w 7"/>
                  <a:gd name="T17" fmla="*/ 5 h 6"/>
                  <a:gd name="T18" fmla="*/ 0 w 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0"/>
                    </a:moveTo>
                    <a:lnTo>
                      <a:pt x="7" y="0"/>
                    </a:lnTo>
                    <a:lnTo>
                      <a:pt x="7" y="6"/>
                    </a:lnTo>
                    <a:lnTo>
                      <a:pt x="0" y="6"/>
                    </a:lnTo>
                    <a:lnTo>
                      <a:pt x="0" y="0"/>
                    </a:lnTo>
                    <a:close/>
                    <a:moveTo>
                      <a:pt x="0" y="0"/>
                    </a:moveTo>
                    <a:lnTo>
                      <a:pt x="5" y="0"/>
                    </a:lnTo>
                    <a:lnTo>
                      <a:pt x="5"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5" name="Freeform 1811">
                <a:extLst>
                  <a:ext uri="{FF2B5EF4-FFF2-40B4-BE49-F238E27FC236}">
                    <a16:creationId xmlns:a16="http://schemas.microsoft.com/office/drawing/2014/main" id="{5EA958A2-849A-E747-86F2-03CF09877EE2}"/>
                  </a:ext>
                </a:extLst>
              </p:cNvPr>
              <p:cNvSpPr>
                <a:spLocks noEditPoints="1"/>
              </p:cNvSpPr>
              <p:nvPr/>
            </p:nvSpPr>
            <p:spPr bwMode="auto">
              <a:xfrm>
                <a:off x="4386" y="2358"/>
                <a:ext cx="5" cy="5"/>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4 w 5"/>
                  <a:gd name="T13" fmla="*/ 0 h 5"/>
                  <a:gd name="T14" fmla="*/ 4 w 5"/>
                  <a:gd name="T15" fmla="*/ 3 h 5"/>
                  <a:gd name="T16" fmla="*/ 0 w 5"/>
                  <a:gd name="T17" fmla="*/ 3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4" y="0"/>
                    </a:lnTo>
                    <a:lnTo>
                      <a:pt x="4"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6" name="Freeform 1812">
                <a:extLst>
                  <a:ext uri="{FF2B5EF4-FFF2-40B4-BE49-F238E27FC236}">
                    <a16:creationId xmlns:a16="http://schemas.microsoft.com/office/drawing/2014/main" id="{3E0EBE90-4B8A-5741-9A22-DA8E77414B36}"/>
                  </a:ext>
                </a:extLst>
              </p:cNvPr>
              <p:cNvSpPr>
                <a:spLocks noEditPoints="1"/>
              </p:cNvSpPr>
              <p:nvPr/>
            </p:nvSpPr>
            <p:spPr bwMode="auto">
              <a:xfrm>
                <a:off x="4386" y="2358"/>
                <a:ext cx="4" cy="3"/>
              </a:xfrm>
              <a:custGeom>
                <a:avLst/>
                <a:gdLst>
                  <a:gd name="T0" fmla="*/ 0 w 4"/>
                  <a:gd name="T1" fmla="*/ 0 h 3"/>
                  <a:gd name="T2" fmla="*/ 4 w 4"/>
                  <a:gd name="T3" fmla="*/ 0 h 3"/>
                  <a:gd name="T4" fmla="*/ 4 w 4"/>
                  <a:gd name="T5" fmla="*/ 3 h 3"/>
                  <a:gd name="T6" fmla="*/ 0 w 4"/>
                  <a:gd name="T7" fmla="*/ 3 h 3"/>
                  <a:gd name="T8" fmla="*/ 0 w 4"/>
                  <a:gd name="T9" fmla="*/ 0 h 3"/>
                  <a:gd name="T10" fmla="*/ 0 w 4"/>
                  <a:gd name="T11" fmla="*/ 0 h 3"/>
                  <a:gd name="T12" fmla="*/ 2 w 4"/>
                  <a:gd name="T13" fmla="*/ 0 h 3"/>
                  <a:gd name="T14" fmla="*/ 2 w 4"/>
                  <a:gd name="T15" fmla="*/ 2 h 3"/>
                  <a:gd name="T16" fmla="*/ 0 w 4"/>
                  <a:gd name="T17" fmla="*/ 2 h 3"/>
                  <a:gd name="T18" fmla="*/ 0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0"/>
                    </a:moveTo>
                    <a:lnTo>
                      <a:pt x="4" y="0"/>
                    </a:lnTo>
                    <a:lnTo>
                      <a:pt x="4" y="3"/>
                    </a:lnTo>
                    <a:lnTo>
                      <a:pt x="0" y="3"/>
                    </a:lnTo>
                    <a:lnTo>
                      <a:pt x="0" y="0"/>
                    </a:lnTo>
                    <a:close/>
                    <a:moveTo>
                      <a:pt x="0" y="0"/>
                    </a:moveTo>
                    <a:lnTo>
                      <a:pt x="2" y="0"/>
                    </a:lnTo>
                    <a:lnTo>
                      <a:pt x="2"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7" name="Freeform 1813">
                <a:extLst>
                  <a:ext uri="{FF2B5EF4-FFF2-40B4-BE49-F238E27FC236}">
                    <a16:creationId xmlns:a16="http://schemas.microsoft.com/office/drawing/2014/main" id="{671DD36B-0A5E-3D42-B8CB-4530294F942A}"/>
                  </a:ext>
                </a:extLst>
              </p:cNvPr>
              <p:cNvSpPr>
                <a:spLocks noEditPoints="1"/>
              </p:cNvSpPr>
              <p:nvPr/>
            </p:nvSpPr>
            <p:spPr bwMode="auto">
              <a:xfrm>
                <a:off x="4386" y="2358"/>
                <a:ext cx="2" cy="2"/>
              </a:xfrm>
              <a:custGeom>
                <a:avLst/>
                <a:gdLst>
                  <a:gd name="T0" fmla="*/ 0 w 2"/>
                  <a:gd name="T1" fmla="*/ 0 h 2"/>
                  <a:gd name="T2" fmla="*/ 2 w 2"/>
                  <a:gd name="T3" fmla="*/ 0 h 2"/>
                  <a:gd name="T4" fmla="*/ 2 w 2"/>
                  <a:gd name="T5" fmla="*/ 2 h 2"/>
                  <a:gd name="T6" fmla="*/ 0 w 2"/>
                  <a:gd name="T7" fmla="*/ 2 h 2"/>
                  <a:gd name="T8" fmla="*/ 0 w 2"/>
                  <a:gd name="T9" fmla="*/ 0 h 2"/>
                  <a:gd name="T10" fmla="*/ 0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2" y="0"/>
                    </a:lnTo>
                    <a:lnTo>
                      <a:pt x="2" y="2"/>
                    </a:lnTo>
                    <a:lnTo>
                      <a:pt x="0" y="2"/>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8" name="Freeform 1814">
                <a:extLst>
                  <a:ext uri="{FF2B5EF4-FFF2-40B4-BE49-F238E27FC236}">
                    <a16:creationId xmlns:a16="http://schemas.microsoft.com/office/drawing/2014/main" id="{F835B789-70C0-3843-94B1-250825F941AD}"/>
                  </a:ext>
                </a:extLst>
              </p:cNvPr>
              <p:cNvSpPr>
                <a:spLocks noEditPoints="1"/>
              </p:cNvSpPr>
              <p:nvPr/>
            </p:nvSpPr>
            <p:spPr bwMode="auto">
              <a:xfrm>
                <a:off x="4386" y="2358"/>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9" name="Freeform 1815">
                <a:extLst>
                  <a:ext uri="{FF2B5EF4-FFF2-40B4-BE49-F238E27FC236}">
                    <a16:creationId xmlns:a16="http://schemas.microsoft.com/office/drawing/2014/main" id="{2EB18351-A5DB-0E48-BC02-F72D1F5658AE}"/>
                  </a:ext>
                </a:extLst>
              </p:cNvPr>
              <p:cNvSpPr>
                <a:spLocks noEditPoints="1"/>
              </p:cNvSpPr>
              <p:nvPr/>
            </p:nvSpPr>
            <p:spPr bwMode="auto">
              <a:xfrm>
                <a:off x="4376" y="2350"/>
                <a:ext cx="152" cy="112"/>
              </a:xfrm>
              <a:custGeom>
                <a:avLst/>
                <a:gdLst>
                  <a:gd name="T0" fmla="*/ 0 w 152"/>
                  <a:gd name="T1" fmla="*/ 0 h 112"/>
                  <a:gd name="T2" fmla="*/ 152 w 152"/>
                  <a:gd name="T3" fmla="*/ 0 h 112"/>
                  <a:gd name="T4" fmla="*/ 152 w 152"/>
                  <a:gd name="T5" fmla="*/ 112 h 112"/>
                  <a:gd name="T6" fmla="*/ 0 w 152"/>
                  <a:gd name="T7" fmla="*/ 112 h 112"/>
                  <a:gd name="T8" fmla="*/ 0 w 152"/>
                  <a:gd name="T9" fmla="*/ 0 h 112"/>
                  <a:gd name="T10" fmla="*/ 3 w 152"/>
                  <a:gd name="T11" fmla="*/ 1 h 112"/>
                  <a:gd name="T12" fmla="*/ 152 w 152"/>
                  <a:gd name="T13" fmla="*/ 1 h 112"/>
                  <a:gd name="T14" fmla="*/ 152 w 152"/>
                  <a:gd name="T15" fmla="*/ 112 h 112"/>
                  <a:gd name="T16" fmla="*/ 3 w 152"/>
                  <a:gd name="T17" fmla="*/ 112 h 112"/>
                  <a:gd name="T18" fmla="*/ 3 w 152"/>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12">
                    <a:moveTo>
                      <a:pt x="0" y="0"/>
                    </a:moveTo>
                    <a:lnTo>
                      <a:pt x="152" y="0"/>
                    </a:lnTo>
                    <a:lnTo>
                      <a:pt x="152" y="112"/>
                    </a:lnTo>
                    <a:lnTo>
                      <a:pt x="0" y="112"/>
                    </a:lnTo>
                    <a:lnTo>
                      <a:pt x="0" y="0"/>
                    </a:lnTo>
                    <a:close/>
                    <a:moveTo>
                      <a:pt x="3" y="1"/>
                    </a:moveTo>
                    <a:lnTo>
                      <a:pt x="152" y="1"/>
                    </a:lnTo>
                    <a:lnTo>
                      <a:pt x="152" y="112"/>
                    </a:lnTo>
                    <a:lnTo>
                      <a:pt x="3" y="112"/>
                    </a:lnTo>
                    <a:lnTo>
                      <a:pt x="3" y="1"/>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0" name="Freeform 1816">
                <a:extLst>
                  <a:ext uri="{FF2B5EF4-FFF2-40B4-BE49-F238E27FC236}">
                    <a16:creationId xmlns:a16="http://schemas.microsoft.com/office/drawing/2014/main" id="{35B3CD94-4C13-8642-A5BC-4DEC09B40B65}"/>
                  </a:ext>
                </a:extLst>
              </p:cNvPr>
              <p:cNvSpPr>
                <a:spLocks noEditPoints="1"/>
              </p:cNvSpPr>
              <p:nvPr/>
            </p:nvSpPr>
            <p:spPr bwMode="auto">
              <a:xfrm>
                <a:off x="4379" y="2351"/>
                <a:ext cx="149" cy="111"/>
              </a:xfrm>
              <a:custGeom>
                <a:avLst/>
                <a:gdLst>
                  <a:gd name="T0" fmla="*/ 0 w 149"/>
                  <a:gd name="T1" fmla="*/ 0 h 111"/>
                  <a:gd name="T2" fmla="*/ 149 w 149"/>
                  <a:gd name="T3" fmla="*/ 0 h 111"/>
                  <a:gd name="T4" fmla="*/ 149 w 149"/>
                  <a:gd name="T5" fmla="*/ 111 h 111"/>
                  <a:gd name="T6" fmla="*/ 0 w 149"/>
                  <a:gd name="T7" fmla="*/ 111 h 111"/>
                  <a:gd name="T8" fmla="*/ 0 w 149"/>
                  <a:gd name="T9" fmla="*/ 0 h 111"/>
                  <a:gd name="T10" fmla="*/ 2 w 149"/>
                  <a:gd name="T11" fmla="*/ 2 h 111"/>
                  <a:gd name="T12" fmla="*/ 149 w 149"/>
                  <a:gd name="T13" fmla="*/ 2 h 111"/>
                  <a:gd name="T14" fmla="*/ 149 w 149"/>
                  <a:gd name="T15" fmla="*/ 111 h 111"/>
                  <a:gd name="T16" fmla="*/ 2 w 149"/>
                  <a:gd name="T17" fmla="*/ 111 h 111"/>
                  <a:gd name="T18" fmla="*/ 2 w 149"/>
                  <a:gd name="T19"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11">
                    <a:moveTo>
                      <a:pt x="0" y="0"/>
                    </a:moveTo>
                    <a:lnTo>
                      <a:pt x="149" y="0"/>
                    </a:lnTo>
                    <a:lnTo>
                      <a:pt x="149" y="111"/>
                    </a:lnTo>
                    <a:lnTo>
                      <a:pt x="0" y="111"/>
                    </a:lnTo>
                    <a:lnTo>
                      <a:pt x="0" y="0"/>
                    </a:lnTo>
                    <a:close/>
                    <a:moveTo>
                      <a:pt x="2" y="2"/>
                    </a:moveTo>
                    <a:lnTo>
                      <a:pt x="149" y="2"/>
                    </a:lnTo>
                    <a:lnTo>
                      <a:pt x="149" y="111"/>
                    </a:lnTo>
                    <a:lnTo>
                      <a:pt x="2" y="111"/>
                    </a:lnTo>
                    <a:lnTo>
                      <a:pt x="2" y="2"/>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1" name="Freeform 1817">
                <a:extLst>
                  <a:ext uri="{FF2B5EF4-FFF2-40B4-BE49-F238E27FC236}">
                    <a16:creationId xmlns:a16="http://schemas.microsoft.com/office/drawing/2014/main" id="{2D343149-EBF9-764B-9150-BEE13643F76C}"/>
                  </a:ext>
                </a:extLst>
              </p:cNvPr>
              <p:cNvSpPr>
                <a:spLocks noEditPoints="1"/>
              </p:cNvSpPr>
              <p:nvPr/>
            </p:nvSpPr>
            <p:spPr bwMode="auto">
              <a:xfrm>
                <a:off x="4381" y="2353"/>
                <a:ext cx="147" cy="109"/>
              </a:xfrm>
              <a:custGeom>
                <a:avLst/>
                <a:gdLst>
                  <a:gd name="T0" fmla="*/ 0 w 147"/>
                  <a:gd name="T1" fmla="*/ 0 h 109"/>
                  <a:gd name="T2" fmla="*/ 147 w 147"/>
                  <a:gd name="T3" fmla="*/ 0 h 109"/>
                  <a:gd name="T4" fmla="*/ 147 w 147"/>
                  <a:gd name="T5" fmla="*/ 109 h 109"/>
                  <a:gd name="T6" fmla="*/ 0 w 147"/>
                  <a:gd name="T7" fmla="*/ 109 h 109"/>
                  <a:gd name="T8" fmla="*/ 0 w 147"/>
                  <a:gd name="T9" fmla="*/ 0 h 109"/>
                  <a:gd name="T10" fmla="*/ 2 w 147"/>
                  <a:gd name="T11" fmla="*/ 2 h 109"/>
                  <a:gd name="T12" fmla="*/ 147 w 147"/>
                  <a:gd name="T13" fmla="*/ 2 h 109"/>
                  <a:gd name="T14" fmla="*/ 147 w 147"/>
                  <a:gd name="T15" fmla="*/ 109 h 109"/>
                  <a:gd name="T16" fmla="*/ 2 w 147"/>
                  <a:gd name="T17" fmla="*/ 109 h 109"/>
                  <a:gd name="T18" fmla="*/ 2 w 147"/>
                  <a:gd name="T19" fmla="*/ 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09">
                    <a:moveTo>
                      <a:pt x="0" y="0"/>
                    </a:moveTo>
                    <a:lnTo>
                      <a:pt x="147" y="0"/>
                    </a:lnTo>
                    <a:lnTo>
                      <a:pt x="147" y="109"/>
                    </a:lnTo>
                    <a:lnTo>
                      <a:pt x="0" y="109"/>
                    </a:lnTo>
                    <a:lnTo>
                      <a:pt x="0" y="0"/>
                    </a:lnTo>
                    <a:close/>
                    <a:moveTo>
                      <a:pt x="2" y="2"/>
                    </a:moveTo>
                    <a:lnTo>
                      <a:pt x="147" y="2"/>
                    </a:lnTo>
                    <a:lnTo>
                      <a:pt x="147" y="109"/>
                    </a:lnTo>
                    <a:lnTo>
                      <a:pt x="2" y="109"/>
                    </a:lnTo>
                    <a:lnTo>
                      <a:pt x="2" y="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2" name="Freeform 1818">
                <a:extLst>
                  <a:ext uri="{FF2B5EF4-FFF2-40B4-BE49-F238E27FC236}">
                    <a16:creationId xmlns:a16="http://schemas.microsoft.com/office/drawing/2014/main" id="{64F033F7-9CBD-404E-97CC-D9B2C69DD675}"/>
                  </a:ext>
                </a:extLst>
              </p:cNvPr>
              <p:cNvSpPr>
                <a:spLocks noEditPoints="1"/>
              </p:cNvSpPr>
              <p:nvPr/>
            </p:nvSpPr>
            <p:spPr bwMode="auto">
              <a:xfrm>
                <a:off x="4383" y="2355"/>
                <a:ext cx="145" cy="107"/>
              </a:xfrm>
              <a:custGeom>
                <a:avLst/>
                <a:gdLst>
                  <a:gd name="T0" fmla="*/ 0 w 145"/>
                  <a:gd name="T1" fmla="*/ 0 h 107"/>
                  <a:gd name="T2" fmla="*/ 145 w 145"/>
                  <a:gd name="T3" fmla="*/ 0 h 107"/>
                  <a:gd name="T4" fmla="*/ 145 w 145"/>
                  <a:gd name="T5" fmla="*/ 107 h 107"/>
                  <a:gd name="T6" fmla="*/ 0 w 145"/>
                  <a:gd name="T7" fmla="*/ 107 h 107"/>
                  <a:gd name="T8" fmla="*/ 0 w 145"/>
                  <a:gd name="T9" fmla="*/ 0 h 107"/>
                  <a:gd name="T10" fmla="*/ 1 w 145"/>
                  <a:gd name="T11" fmla="*/ 1 h 107"/>
                  <a:gd name="T12" fmla="*/ 145 w 145"/>
                  <a:gd name="T13" fmla="*/ 1 h 107"/>
                  <a:gd name="T14" fmla="*/ 145 w 145"/>
                  <a:gd name="T15" fmla="*/ 107 h 107"/>
                  <a:gd name="T16" fmla="*/ 1 w 145"/>
                  <a:gd name="T17" fmla="*/ 107 h 107"/>
                  <a:gd name="T18" fmla="*/ 1 w 145"/>
                  <a:gd name="T19" fmla="*/ 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7">
                    <a:moveTo>
                      <a:pt x="0" y="0"/>
                    </a:moveTo>
                    <a:lnTo>
                      <a:pt x="145" y="0"/>
                    </a:lnTo>
                    <a:lnTo>
                      <a:pt x="145" y="107"/>
                    </a:lnTo>
                    <a:lnTo>
                      <a:pt x="0" y="107"/>
                    </a:lnTo>
                    <a:lnTo>
                      <a:pt x="0" y="0"/>
                    </a:lnTo>
                    <a:close/>
                    <a:moveTo>
                      <a:pt x="1" y="1"/>
                    </a:moveTo>
                    <a:lnTo>
                      <a:pt x="145" y="1"/>
                    </a:lnTo>
                    <a:lnTo>
                      <a:pt x="145" y="107"/>
                    </a:lnTo>
                    <a:lnTo>
                      <a:pt x="1" y="107"/>
                    </a:lnTo>
                    <a:lnTo>
                      <a:pt x="1" y="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3" name="Freeform 1819">
                <a:extLst>
                  <a:ext uri="{FF2B5EF4-FFF2-40B4-BE49-F238E27FC236}">
                    <a16:creationId xmlns:a16="http://schemas.microsoft.com/office/drawing/2014/main" id="{57465788-6A0D-9946-A426-3E87AACDB4CF}"/>
                  </a:ext>
                </a:extLst>
              </p:cNvPr>
              <p:cNvSpPr>
                <a:spLocks noEditPoints="1"/>
              </p:cNvSpPr>
              <p:nvPr/>
            </p:nvSpPr>
            <p:spPr bwMode="auto">
              <a:xfrm>
                <a:off x="4384" y="2356"/>
                <a:ext cx="144" cy="106"/>
              </a:xfrm>
              <a:custGeom>
                <a:avLst/>
                <a:gdLst>
                  <a:gd name="T0" fmla="*/ 0 w 144"/>
                  <a:gd name="T1" fmla="*/ 0 h 106"/>
                  <a:gd name="T2" fmla="*/ 144 w 144"/>
                  <a:gd name="T3" fmla="*/ 0 h 106"/>
                  <a:gd name="T4" fmla="*/ 144 w 144"/>
                  <a:gd name="T5" fmla="*/ 106 h 106"/>
                  <a:gd name="T6" fmla="*/ 0 w 144"/>
                  <a:gd name="T7" fmla="*/ 106 h 106"/>
                  <a:gd name="T8" fmla="*/ 0 w 144"/>
                  <a:gd name="T9" fmla="*/ 0 h 106"/>
                  <a:gd name="T10" fmla="*/ 3 w 144"/>
                  <a:gd name="T11" fmla="*/ 1 h 106"/>
                  <a:gd name="T12" fmla="*/ 144 w 144"/>
                  <a:gd name="T13" fmla="*/ 1 h 106"/>
                  <a:gd name="T14" fmla="*/ 144 w 144"/>
                  <a:gd name="T15" fmla="*/ 106 h 106"/>
                  <a:gd name="T16" fmla="*/ 3 w 144"/>
                  <a:gd name="T17" fmla="*/ 106 h 106"/>
                  <a:gd name="T18" fmla="*/ 3 w 144"/>
                  <a:gd name="T19"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06">
                    <a:moveTo>
                      <a:pt x="0" y="0"/>
                    </a:moveTo>
                    <a:lnTo>
                      <a:pt x="144" y="0"/>
                    </a:lnTo>
                    <a:lnTo>
                      <a:pt x="144" y="106"/>
                    </a:lnTo>
                    <a:lnTo>
                      <a:pt x="0" y="106"/>
                    </a:lnTo>
                    <a:lnTo>
                      <a:pt x="0" y="0"/>
                    </a:lnTo>
                    <a:close/>
                    <a:moveTo>
                      <a:pt x="3" y="1"/>
                    </a:moveTo>
                    <a:lnTo>
                      <a:pt x="144" y="1"/>
                    </a:lnTo>
                    <a:lnTo>
                      <a:pt x="144" y="106"/>
                    </a:lnTo>
                    <a:lnTo>
                      <a:pt x="3" y="106"/>
                    </a:lnTo>
                    <a:lnTo>
                      <a:pt x="3"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4" name="Freeform 1820">
                <a:extLst>
                  <a:ext uri="{FF2B5EF4-FFF2-40B4-BE49-F238E27FC236}">
                    <a16:creationId xmlns:a16="http://schemas.microsoft.com/office/drawing/2014/main" id="{1B8A612F-C824-3D44-B690-A1B3C11339F7}"/>
                  </a:ext>
                </a:extLst>
              </p:cNvPr>
              <p:cNvSpPr>
                <a:spLocks noEditPoints="1"/>
              </p:cNvSpPr>
              <p:nvPr/>
            </p:nvSpPr>
            <p:spPr bwMode="auto">
              <a:xfrm>
                <a:off x="4387" y="2357"/>
                <a:ext cx="141" cy="105"/>
              </a:xfrm>
              <a:custGeom>
                <a:avLst/>
                <a:gdLst>
                  <a:gd name="T0" fmla="*/ 0 w 141"/>
                  <a:gd name="T1" fmla="*/ 0 h 105"/>
                  <a:gd name="T2" fmla="*/ 141 w 141"/>
                  <a:gd name="T3" fmla="*/ 0 h 105"/>
                  <a:gd name="T4" fmla="*/ 141 w 141"/>
                  <a:gd name="T5" fmla="*/ 105 h 105"/>
                  <a:gd name="T6" fmla="*/ 0 w 141"/>
                  <a:gd name="T7" fmla="*/ 105 h 105"/>
                  <a:gd name="T8" fmla="*/ 0 w 141"/>
                  <a:gd name="T9" fmla="*/ 0 h 105"/>
                  <a:gd name="T10" fmla="*/ 2 w 141"/>
                  <a:gd name="T11" fmla="*/ 2 h 105"/>
                  <a:gd name="T12" fmla="*/ 141 w 141"/>
                  <a:gd name="T13" fmla="*/ 2 h 105"/>
                  <a:gd name="T14" fmla="*/ 141 w 141"/>
                  <a:gd name="T15" fmla="*/ 105 h 105"/>
                  <a:gd name="T16" fmla="*/ 2 w 141"/>
                  <a:gd name="T17" fmla="*/ 105 h 105"/>
                  <a:gd name="T18" fmla="*/ 2 w 141"/>
                  <a:gd name="T19"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05">
                    <a:moveTo>
                      <a:pt x="0" y="0"/>
                    </a:moveTo>
                    <a:lnTo>
                      <a:pt x="141" y="0"/>
                    </a:lnTo>
                    <a:lnTo>
                      <a:pt x="141" y="105"/>
                    </a:lnTo>
                    <a:lnTo>
                      <a:pt x="0" y="105"/>
                    </a:lnTo>
                    <a:lnTo>
                      <a:pt x="0" y="0"/>
                    </a:lnTo>
                    <a:close/>
                    <a:moveTo>
                      <a:pt x="2" y="2"/>
                    </a:moveTo>
                    <a:lnTo>
                      <a:pt x="141" y="2"/>
                    </a:lnTo>
                    <a:lnTo>
                      <a:pt x="141" y="105"/>
                    </a:lnTo>
                    <a:lnTo>
                      <a:pt x="2" y="105"/>
                    </a:lnTo>
                    <a:lnTo>
                      <a:pt x="2" y="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5" name="Freeform 1821">
                <a:extLst>
                  <a:ext uri="{FF2B5EF4-FFF2-40B4-BE49-F238E27FC236}">
                    <a16:creationId xmlns:a16="http://schemas.microsoft.com/office/drawing/2014/main" id="{077C48BA-BC68-6A4B-89BE-8BB79466A27A}"/>
                  </a:ext>
                </a:extLst>
              </p:cNvPr>
              <p:cNvSpPr>
                <a:spLocks noEditPoints="1"/>
              </p:cNvSpPr>
              <p:nvPr/>
            </p:nvSpPr>
            <p:spPr bwMode="auto">
              <a:xfrm>
                <a:off x="4389" y="2359"/>
                <a:ext cx="139" cy="103"/>
              </a:xfrm>
              <a:custGeom>
                <a:avLst/>
                <a:gdLst>
                  <a:gd name="T0" fmla="*/ 0 w 139"/>
                  <a:gd name="T1" fmla="*/ 0 h 103"/>
                  <a:gd name="T2" fmla="*/ 139 w 139"/>
                  <a:gd name="T3" fmla="*/ 0 h 103"/>
                  <a:gd name="T4" fmla="*/ 139 w 139"/>
                  <a:gd name="T5" fmla="*/ 103 h 103"/>
                  <a:gd name="T6" fmla="*/ 0 w 139"/>
                  <a:gd name="T7" fmla="*/ 103 h 103"/>
                  <a:gd name="T8" fmla="*/ 0 w 139"/>
                  <a:gd name="T9" fmla="*/ 0 h 103"/>
                  <a:gd name="T10" fmla="*/ 1 w 139"/>
                  <a:gd name="T11" fmla="*/ 2 h 103"/>
                  <a:gd name="T12" fmla="*/ 139 w 139"/>
                  <a:gd name="T13" fmla="*/ 2 h 103"/>
                  <a:gd name="T14" fmla="*/ 139 w 139"/>
                  <a:gd name="T15" fmla="*/ 103 h 103"/>
                  <a:gd name="T16" fmla="*/ 1 w 139"/>
                  <a:gd name="T17" fmla="*/ 103 h 103"/>
                  <a:gd name="T18" fmla="*/ 1 w 139"/>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03">
                    <a:moveTo>
                      <a:pt x="0" y="0"/>
                    </a:moveTo>
                    <a:lnTo>
                      <a:pt x="139" y="0"/>
                    </a:lnTo>
                    <a:lnTo>
                      <a:pt x="139" y="103"/>
                    </a:lnTo>
                    <a:lnTo>
                      <a:pt x="0" y="103"/>
                    </a:lnTo>
                    <a:lnTo>
                      <a:pt x="0" y="0"/>
                    </a:lnTo>
                    <a:close/>
                    <a:moveTo>
                      <a:pt x="1" y="2"/>
                    </a:moveTo>
                    <a:lnTo>
                      <a:pt x="139" y="2"/>
                    </a:lnTo>
                    <a:lnTo>
                      <a:pt x="139" y="103"/>
                    </a:lnTo>
                    <a:lnTo>
                      <a:pt x="1" y="103"/>
                    </a:lnTo>
                    <a:lnTo>
                      <a:pt x="1" y="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6" name="Freeform 1822">
                <a:extLst>
                  <a:ext uri="{FF2B5EF4-FFF2-40B4-BE49-F238E27FC236}">
                    <a16:creationId xmlns:a16="http://schemas.microsoft.com/office/drawing/2014/main" id="{448AA1B9-0D0E-FC42-83B5-02676F7BC0B4}"/>
                  </a:ext>
                </a:extLst>
              </p:cNvPr>
              <p:cNvSpPr>
                <a:spLocks noEditPoints="1"/>
              </p:cNvSpPr>
              <p:nvPr/>
            </p:nvSpPr>
            <p:spPr bwMode="auto">
              <a:xfrm>
                <a:off x="4390" y="2361"/>
                <a:ext cx="138" cy="101"/>
              </a:xfrm>
              <a:custGeom>
                <a:avLst/>
                <a:gdLst>
                  <a:gd name="T0" fmla="*/ 0 w 138"/>
                  <a:gd name="T1" fmla="*/ 0 h 101"/>
                  <a:gd name="T2" fmla="*/ 138 w 138"/>
                  <a:gd name="T3" fmla="*/ 0 h 101"/>
                  <a:gd name="T4" fmla="*/ 138 w 138"/>
                  <a:gd name="T5" fmla="*/ 101 h 101"/>
                  <a:gd name="T6" fmla="*/ 0 w 138"/>
                  <a:gd name="T7" fmla="*/ 101 h 101"/>
                  <a:gd name="T8" fmla="*/ 0 w 138"/>
                  <a:gd name="T9" fmla="*/ 0 h 101"/>
                  <a:gd name="T10" fmla="*/ 2 w 138"/>
                  <a:gd name="T11" fmla="*/ 1 h 101"/>
                  <a:gd name="T12" fmla="*/ 138 w 138"/>
                  <a:gd name="T13" fmla="*/ 1 h 101"/>
                  <a:gd name="T14" fmla="*/ 138 w 138"/>
                  <a:gd name="T15" fmla="*/ 101 h 101"/>
                  <a:gd name="T16" fmla="*/ 2 w 138"/>
                  <a:gd name="T17" fmla="*/ 101 h 101"/>
                  <a:gd name="T18" fmla="*/ 2 w 138"/>
                  <a:gd name="T19" fmla="*/ 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01">
                    <a:moveTo>
                      <a:pt x="0" y="0"/>
                    </a:moveTo>
                    <a:lnTo>
                      <a:pt x="138" y="0"/>
                    </a:lnTo>
                    <a:lnTo>
                      <a:pt x="138" y="101"/>
                    </a:lnTo>
                    <a:lnTo>
                      <a:pt x="0" y="101"/>
                    </a:lnTo>
                    <a:lnTo>
                      <a:pt x="0" y="0"/>
                    </a:lnTo>
                    <a:close/>
                    <a:moveTo>
                      <a:pt x="2" y="1"/>
                    </a:moveTo>
                    <a:lnTo>
                      <a:pt x="138" y="1"/>
                    </a:lnTo>
                    <a:lnTo>
                      <a:pt x="138" y="101"/>
                    </a:lnTo>
                    <a:lnTo>
                      <a:pt x="2" y="101"/>
                    </a:lnTo>
                    <a:lnTo>
                      <a:pt x="2" y="1"/>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7" name="Freeform 1823">
                <a:extLst>
                  <a:ext uri="{FF2B5EF4-FFF2-40B4-BE49-F238E27FC236}">
                    <a16:creationId xmlns:a16="http://schemas.microsoft.com/office/drawing/2014/main" id="{39C3D595-D822-D848-B7E0-517906E6D832}"/>
                  </a:ext>
                </a:extLst>
              </p:cNvPr>
              <p:cNvSpPr>
                <a:spLocks noEditPoints="1"/>
              </p:cNvSpPr>
              <p:nvPr/>
            </p:nvSpPr>
            <p:spPr bwMode="auto">
              <a:xfrm>
                <a:off x="4392" y="2362"/>
                <a:ext cx="136" cy="100"/>
              </a:xfrm>
              <a:custGeom>
                <a:avLst/>
                <a:gdLst>
                  <a:gd name="T0" fmla="*/ 0 w 136"/>
                  <a:gd name="T1" fmla="*/ 0 h 100"/>
                  <a:gd name="T2" fmla="*/ 136 w 136"/>
                  <a:gd name="T3" fmla="*/ 0 h 100"/>
                  <a:gd name="T4" fmla="*/ 136 w 136"/>
                  <a:gd name="T5" fmla="*/ 100 h 100"/>
                  <a:gd name="T6" fmla="*/ 0 w 136"/>
                  <a:gd name="T7" fmla="*/ 100 h 100"/>
                  <a:gd name="T8" fmla="*/ 0 w 136"/>
                  <a:gd name="T9" fmla="*/ 0 h 100"/>
                  <a:gd name="T10" fmla="*/ 3 w 136"/>
                  <a:gd name="T11" fmla="*/ 2 h 100"/>
                  <a:gd name="T12" fmla="*/ 136 w 136"/>
                  <a:gd name="T13" fmla="*/ 2 h 100"/>
                  <a:gd name="T14" fmla="*/ 136 w 136"/>
                  <a:gd name="T15" fmla="*/ 100 h 100"/>
                  <a:gd name="T16" fmla="*/ 3 w 136"/>
                  <a:gd name="T17" fmla="*/ 100 h 100"/>
                  <a:gd name="T18" fmla="*/ 3 w 136"/>
                  <a:gd name="T19"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00">
                    <a:moveTo>
                      <a:pt x="0" y="0"/>
                    </a:moveTo>
                    <a:lnTo>
                      <a:pt x="136" y="0"/>
                    </a:lnTo>
                    <a:lnTo>
                      <a:pt x="136" y="100"/>
                    </a:lnTo>
                    <a:lnTo>
                      <a:pt x="0" y="100"/>
                    </a:lnTo>
                    <a:lnTo>
                      <a:pt x="0" y="0"/>
                    </a:lnTo>
                    <a:close/>
                    <a:moveTo>
                      <a:pt x="3" y="2"/>
                    </a:moveTo>
                    <a:lnTo>
                      <a:pt x="136" y="2"/>
                    </a:lnTo>
                    <a:lnTo>
                      <a:pt x="136" y="100"/>
                    </a:lnTo>
                    <a:lnTo>
                      <a:pt x="3" y="100"/>
                    </a:lnTo>
                    <a:lnTo>
                      <a:pt x="3" y="2"/>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8" name="Freeform 1824">
                <a:extLst>
                  <a:ext uri="{FF2B5EF4-FFF2-40B4-BE49-F238E27FC236}">
                    <a16:creationId xmlns:a16="http://schemas.microsoft.com/office/drawing/2014/main" id="{FDD39C83-6C56-B047-844B-2AA709DD0E96}"/>
                  </a:ext>
                </a:extLst>
              </p:cNvPr>
              <p:cNvSpPr>
                <a:spLocks noEditPoints="1"/>
              </p:cNvSpPr>
              <p:nvPr/>
            </p:nvSpPr>
            <p:spPr bwMode="auto">
              <a:xfrm>
                <a:off x="4395" y="2364"/>
                <a:ext cx="133" cy="98"/>
              </a:xfrm>
              <a:custGeom>
                <a:avLst/>
                <a:gdLst>
                  <a:gd name="T0" fmla="*/ 0 w 133"/>
                  <a:gd name="T1" fmla="*/ 0 h 98"/>
                  <a:gd name="T2" fmla="*/ 133 w 133"/>
                  <a:gd name="T3" fmla="*/ 0 h 98"/>
                  <a:gd name="T4" fmla="*/ 133 w 133"/>
                  <a:gd name="T5" fmla="*/ 98 h 98"/>
                  <a:gd name="T6" fmla="*/ 0 w 133"/>
                  <a:gd name="T7" fmla="*/ 98 h 98"/>
                  <a:gd name="T8" fmla="*/ 0 w 133"/>
                  <a:gd name="T9" fmla="*/ 0 h 98"/>
                  <a:gd name="T10" fmla="*/ 2 w 133"/>
                  <a:gd name="T11" fmla="*/ 1 h 98"/>
                  <a:gd name="T12" fmla="*/ 133 w 133"/>
                  <a:gd name="T13" fmla="*/ 1 h 98"/>
                  <a:gd name="T14" fmla="*/ 133 w 133"/>
                  <a:gd name="T15" fmla="*/ 98 h 98"/>
                  <a:gd name="T16" fmla="*/ 2 w 133"/>
                  <a:gd name="T17" fmla="*/ 98 h 98"/>
                  <a:gd name="T18" fmla="*/ 2 w 133"/>
                  <a:gd name="T19" fmla="*/ 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8">
                    <a:moveTo>
                      <a:pt x="0" y="0"/>
                    </a:moveTo>
                    <a:lnTo>
                      <a:pt x="133" y="0"/>
                    </a:lnTo>
                    <a:lnTo>
                      <a:pt x="133" y="98"/>
                    </a:lnTo>
                    <a:lnTo>
                      <a:pt x="0" y="98"/>
                    </a:lnTo>
                    <a:lnTo>
                      <a:pt x="0" y="0"/>
                    </a:lnTo>
                    <a:close/>
                    <a:moveTo>
                      <a:pt x="2" y="1"/>
                    </a:moveTo>
                    <a:lnTo>
                      <a:pt x="133" y="1"/>
                    </a:lnTo>
                    <a:lnTo>
                      <a:pt x="133" y="98"/>
                    </a:lnTo>
                    <a:lnTo>
                      <a:pt x="2" y="98"/>
                    </a:lnTo>
                    <a:lnTo>
                      <a:pt x="2" y="1"/>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9" name="Freeform 1825">
                <a:extLst>
                  <a:ext uri="{FF2B5EF4-FFF2-40B4-BE49-F238E27FC236}">
                    <a16:creationId xmlns:a16="http://schemas.microsoft.com/office/drawing/2014/main" id="{E8BCE85C-1CC9-4C4E-9E3C-36C13AD9F5F8}"/>
                  </a:ext>
                </a:extLst>
              </p:cNvPr>
              <p:cNvSpPr>
                <a:spLocks noEditPoints="1"/>
              </p:cNvSpPr>
              <p:nvPr/>
            </p:nvSpPr>
            <p:spPr bwMode="auto">
              <a:xfrm>
                <a:off x="4397" y="2365"/>
                <a:ext cx="131" cy="97"/>
              </a:xfrm>
              <a:custGeom>
                <a:avLst/>
                <a:gdLst>
                  <a:gd name="T0" fmla="*/ 0 w 131"/>
                  <a:gd name="T1" fmla="*/ 0 h 97"/>
                  <a:gd name="T2" fmla="*/ 131 w 131"/>
                  <a:gd name="T3" fmla="*/ 0 h 97"/>
                  <a:gd name="T4" fmla="*/ 131 w 131"/>
                  <a:gd name="T5" fmla="*/ 97 h 97"/>
                  <a:gd name="T6" fmla="*/ 0 w 131"/>
                  <a:gd name="T7" fmla="*/ 97 h 97"/>
                  <a:gd name="T8" fmla="*/ 0 w 131"/>
                  <a:gd name="T9" fmla="*/ 0 h 97"/>
                  <a:gd name="T10" fmla="*/ 1 w 131"/>
                  <a:gd name="T11" fmla="*/ 1 h 97"/>
                  <a:gd name="T12" fmla="*/ 131 w 131"/>
                  <a:gd name="T13" fmla="*/ 1 h 97"/>
                  <a:gd name="T14" fmla="*/ 131 w 131"/>
                  <a:gd name="T15" fmla="*/ 97 h 97"/>
                  <a:gd name="T16" fmla="*/ 1 w 131"/>
                  <a:gd name="T17" fmla="*/ 97 h 97"/>
                  <a:gd name="T18" fmla="*/ 1 w 131"/>
                  <a:gd name="T19"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7">
                    <a:moveTo>
                      <a:pt x="0" y="0"/>
                    </a:moveTo>
                    <a:lnTo>
                      <a:pt x="131" y="0"/>
                    </a:lnTo>
                    <a:lnTo>
                      <a:pt x="131" y="97"/>
                    </a:lnTo>
                    <a:lnTo>
                      <a:pt x="0" y="97"/>
                    </a:lnTo>
                    <a:lnTo>
                      <a:pt x="0" y="0"/>
                    </a:lnTo>
                    <a:close/>
                    <a:moveTo>
                      <a:pt x="1" y="1"/>
                    </a:moveTo>
                    <a:lnTo>
                      <a:pt x="131" y="1"/>
                    </a:lnTo>
                    <a:lnTo>
                      <a:pt x="131" y="97"/>
                    </a:lnTo>
                    <a:lnTo>
                      <a:pt x="1" y="97"/>
                    </a:lnTo>
                    <a:lnTo>
                      <a:pt x="1" y="1"/>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0" name="Freeform 1826">
                <a:extLst>
                  <a:ext uri="{FF2B5EF4-FFF2-40B4-BE49-F238E27FC236}">
                    <a16:creationId xmlns:a16="http://schemas.microsoft.com/office/drawing/2014/main" id="{0E9EBC11-7156-5A4C-91B1-A690410B0C35}"/>
                  </a:ext>
                </a:extLst>
              </p:cNvPr>
              <p:cNvSpPr>
                <a:spLocks noEditPoints="1"/>
              </p:cNvSpPr>
              <p:nvPr/>
            </p:nvSpPr>
            <p:spPr bwMode="auto">
              <a:xfrm>
                <a:off x="4398" y="2366"/>
                <a:ext cx="130" cy="96"/>
              </a:xfrm>
              <a:custGeom>
                <a:avLst/>
                <a:gdLst>
                  <a:gd name="T0" fmla="*/ 0 w 130"/>
                  <a:gd name="T1" fmla="*/ 0 h 96"/>
                  <a:gd name="T2" fmla="*/ 130 w 130"/>
                  <a:gd name="T3" fmla="*/ 0 h 96"/>
                  <a:gd name="T4" fmla="*/ 130 w 130"/>
                  <a:gd name="T5" fmla="*/ 96 h 96"/>
                  <a:gd name="T6" fmla="*/ 0 w 130"/>
                  <a:gd name="T7" fmla="*/ 96 h 96"/>
                  <a:gd name="T8" fmla="*/ 0 w 130"/>
                  <a:gd name="T9" fmla="*/ 0 h 96"/>
                  <a:gd name="T10" fmla="*/ 3 w 130"/>
                  <a:gd name="T11" fmla="*/ 2 h 96"/>
                  <a:gd name="T12" fmla="*/ 130 w 130"/>
                  <a:gd name="T13" fmla="*/ 2 h 96"/>
                  <a:gd name="T14" fmla="*/ 130 w 130"/>
                  <a:gd name="T15" fmla="*/ 96 h 96"/>
                  <a:gd name="T16" fmla="*/ 3 w 130"/>
                  <a:gd name="T17" fmla="*/ 96 h 96"/>
                  <a:gd name="T18" fmla="*/ 3 w 130"/>
                  <a:gd name="T1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6">
                    <a:moveTo>
                      <a:pt x="0" y="0"/>
                    </a:moveTo>
                    <a:lnTo>
                      <a:pt x="130" y="0"/>
                    </a:lnTo>
                    <a:lnTo>
                      <a:pt x="130" y="96"/>
                    </a:lnTo>
                    <a:lnTo>
                      <a:pt x="0" y="96"/>
                    </a:lnTo>
                    <a:lnTo>
                      <a:pt x="0" y="0"/>
                    </a:lnTo>
                    <a:close/>
                    <a:moveTo>
                      <a:pt x="3" y="2"/>
                    </a:moveTo>
                    <a:lnTo>
                      <a:pt x="130" y="2"/>
                    </a:lnTo>
                    <a:lnTo>
                      <a:pt x="130" y="96"/>
                    </a:lnTo>
                    <a:lnTo>
                      <a:pt x="3" y="96"/>
                    </a:lnTo>
                    <a:lnTo>
                      <a:pt x="3" y="2"/>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1" name="Freeform 1827">
                <a:extLst>
                  <a:ext uri="{FF2B5EF4-FFF2-40B4-BE49-F238E27FC236}">
                    <a16:creationId xmlns:a16="http://schemas.microsoft.com/office/drawing/2014/main" id="{7B9F9543-7480-6940-B128-5D20E054D7CC}"/>
                  </a:ext>
                </a:extLst>
              </p:cNvPr>
              <p:cNvSpPr>
                <a:spLocks noEditPoints="1"/>
              </p:cNvSpPr>
              <p:nvPr/>
            </p:nvSpPr>
            <p:spPr bwMode="auto">
              <a:xfrm>
                <a:off x="4401" y="2368"/>
                <a:ext cx="127" cy="94"/>
              </a:xfrm>
              <a:custGeom>
                <a:avLst/>
                <a:gdLst>
                  <a:gd name="T0" fmla="*/ 0 w 127"/>
                  <a:gd name="T1" fmla="*/ 0 h 94"/>
                  <a:gd name="T2" fmla="*/ 127 w 127"/>
                  <a:gd name="T3" fmla="*/ 0 h 94"/>
                  <a:gd name="T4" fmla="*/ 127 w 127"/>
                  <a:gd name="T5" fmla="*/ 94 h 94"/>
                  <a:gd name="T6" fmla="*/ 0 w 127"/>
                  <a:gd name="T7" fmla="*/ 94 h 94"/>
                  <a:gd name="T8" fmla="*/ 0 w 127"/>
                  <a:gd name="T9" fmla="*/ 0 h 94"/>
                  <a:gd name="T10" fmla="*/ 2 w 127"/>
                  <a:gd name="T11" fmla="*/ 2 h 94"/>
                  <a:gd name="T12" fmla="*/ 127 w 127"/>
                  <a:gd name="T13" fmla="*/ 2 h 94"/>
                  <a:gd name="T14" fmla="*/ 127 w 127"/>
                  <a:gd name="T15" fmla="*/ 94 h 94"/>
                  <a:gd name="T16" fmla="*/ 2 w 127"/>
                  <a:gd name="T17" fmla="*/ 94 h 94"/>
                  <a:gd name="T18" fmla="*/ 2 w 127"/>
                  <a:gd name="T1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4">
                    <a:moveTo>
                      <a:pt x="0" y="0"/>
                    </a:moveTo>
                    <a:lnTo>
                      <a:pt x="127" y="0"/>
                    </a:lnTo>
                    <a:lnTo>
                      <a:pt x="127" y="94"/>
                    </a:lnTo>
                    <a:lnTo>
                      <a:pt x="0" y="94"/>
                    </a:lnTo>
                    <a:lnTo>
                      <a:pt x="0" y="0"/>
                    </a:lnTo>
                    <a:close/>
                    <a:moveTo>
                      <a:pt x="2" y="2"/>
                    </a:moveTo>
                    <a:lnTo>
                      <a:pt x="127" y="2"/>
                    </a:lnTo>
                    <a:lnTo>
                      <a:pt x="127" y="94"/>
                    </a:lnTo>
                    <a:lnTo>
                      <a:pt x="2" y="94"/>
                    </a:lnTo>
                    <a:lnTo>
                      <a:pt x="2" y="2"/>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2" name="Freeform 1828">
                <a:extLst>
                  <a:ext uri="{FF2B5EF4-FFF2-40B4-BE49-F238E27FC236}">
                    <a16:creationId xmlns:a16="http://schemas.microsoft.com/office/drawing/2014/main" id="{FB213D65-2015-3C43-A18B-FB5BC8BCE9F8}"/>
                  </a:ext>
                </a:extLst>
              </p:cNvPr>
              <p:cNvSpPr>
                <a:spLocks noEditPoints="1"/>
              </p:cNvSpPr>
              <p:nvPr/>
            </p:nvSpPr>
            <p:spPr bwMode="auto">
              <a:xfrm>
                <a:off x="4403" y="2370"/>
                <a:ext cx="125" cy="92"/>
              </a:xfrm>
              <a:custGeom>
                <a:avLst/>
                <a:gdLst>
                  <a:gd name="T0" fmla="*/ 0 w 125"/>
                  <a:gd name="T1" fmla="*/ 0 h 92"/>
                  <a:gd name="T2" fmla="*/ 125 w 125"/>
                  <a:gd name="T3" fmla="*/ 0 h 92"/>
                  <a:gd name="T4" fmla="*/ 125 w 125"/>
                  <a:gd name="T5" fmla="*/ 92 h 92"/>
                  <a:gd name="T6" fmla="*/ 0 w 125"/>
                  <a:gd name="T7" fmla="*/ 92 h 92"/>
                  <a:gd name="T8" fmla="*/ 0 w 125"/>
                  <a:gd name="T9" fmla="*/ 0 h 92"/>
                  <a:gd name="T10" fmla="*/ 2 w 125"/>
                  <a:gd name="T11" fmla="*/ 0 h 92"/>
                  <a:gd name="T12" fmla="*/ 125 w 125"/>
                  <a:gd name="T13" fmla="*/ 0 h 92"/>
                  <a:gd name="T14" fmla="*/ 125 w 125"/>
                  <a:gd name="T15" fmla="*/ 92 h 92"/>
                  <a:gd name="T16" fmla="*/ 2 w 125"/>
                  <a:gd name="T17" fmla="*/ 92 h 92"/>
                  <a:gd name="T18" fmla="*/ 2 w 125"/>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92">
                    <a:moveTo>
                      <a:pt x="0" y="0"/>
                    </a:moveTo>
                    <a:lnTo>
                      <a:pt x="125" y="0"/>
                    </a:lnTo>
                    <a:lnTo>
                      <a:pt x="125" y="92"/>
                    </a:lnTo>
                    <a:lnTo>
                      <a:pt x="0" y="92"/>
                    </a:lnTo>
                    <a:lnTo>
                      <a:pt x="0" y="0"/>
                    </a:lnTo>
                    <a:close/>
                    <a:moveTo>
                      <a:pt x="2" y="0"/>
                    </a:moveTo>
                    <a:lnTo>
                      <a:pt x="125" y="0"/>
                    </a:lnTo>
                    <a:lnTo>
                      <a:pt x="125" y="92"/>
                    </a:lnTo>
                    <a:lnTo>
                      <a:pt x="2" y="92"/>
                    </a:lnTo>
                    <a:lnTo>
                      <a:pt x="2"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3" name="Freeform 1829">
                <a:extLst>
                  <a:ext uri="{FF2B5EF4-FFF2-40B4-BE49-F238E27FC236}">
                    <a16:creationId xmlns:a16="http://schemas.microsoft.com/office/drawing/2014/main" id="{A1A7FF09-246A-3449-8F98-826249DFE052}"/>
                  </a:ext>
                </a:extLst>
              </p:cNvPr>
              <p:cNvSpPr>
                <a:spLocks noEditPoints="1"/>
              </p:cNvSpPr>
              <p:nvPr/>
            </p:nvSpPr>
            <p:spPr bwMode="auto">
              <a:xfrm>
                <a:off x="4405" y="2370"/>
                <a:ext cx="123" cy="92"/>
              </a:xfrm>
              <a:custGeom>
                <a:avLst/>
                <a:gdLst>
                  <a:gd name="T0" fmla="*/ 0 w 123"/>
                  <a:gd name="T1" fmla="*/ 0 h 92"/>
                  <a:gd name="T2" fmla="*/ 123 w 123"/>
                  <a:gd name="T3" fmla="*/ 0 h 92"/>
                  <a:gd name="T4" fmla="*/ 123 w 123"/>
                  <a:gd name="T5" fmla="*/ 92 h 92"/>
                  <a:gd name="T6" fmla="*/ 0 w 123"/>
                  <a:gd name="T7" fmla="*/ 92 h 92"/>
                  <a:gd name="T8" fmla="*/ 0 w 123"/>
                  <a:gd name="T9" fmla="*/ 0 h 92"/>
                  <a:gd name="T10" fmla="*/ 1 w 123"/>
                  <a:gd name="T11" fmla="*/ 2 h 92"/>
                  <a:gd name="T12" fmla="*/ 123 w 123"/>
                  <a:gd name="T13" fmla="*/ 2 h 92"/>
                  <a:gd name="T14" fmla="*/ 123 w 123"/>
                  <a:gd name="T15" fmla="*/ 92 h 92"/>
                  <a:gd name="T16" fmla="*/ 1 w 123"/>
                  <a:gd name="T17" fmla="*/ 92 h 92"/>
                  <a:gd name="T18" fmla="*/ 1 w 123"/>
                  <a:gd name="T19" fmla="*/ 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92">
                    <a:moveTo>
                      <a:pt x="0" y="0"/>
                    </a:moveTo>
                    <a:lnTo>
                      <a:pt x="123" y="0"/>
                    </a:lnTo>
                    <a:lnTo>
                      <a:pt x="123" y="92"/>
                    </a:lnTo>
                    <a:lnTo>
                      <a:pt x="0" y="92"/>
                    </a:lnTo>
                    <a:lnTo>
                      <a:pt x="0" y="0"/>
                    </a:lnTo>
                    <a:close/>
                    <a:moveTo>
                      <a:pt x="1" y="2"/>
                    </a:moveTo>
                    <a:lnTo>
                      <a:pt x="123" y="2"/>
                    </a:lnTo>
                    <a:lnTo>
                      <a:pt x="123" y="92"/>
                    </a:lnTo>
                    <a:lnTo>
                      <a:pt x="1" y="92"/>
                    </a:lnTo>
                    <a:lnTo>
                      <a:pt x="1" y="2"/>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4" name="Freeform 1830">
                <a:extLst>
                  <a:ext uri="{FF2B5EF4-FFF2-40B4-BE49-F238E27FC236}">
                    <a16:creationId xmlns:a16="http://schemas.microsoft.com/office/drawing/2014/main" id="{83D643D0-9F5C-D54F-B660-04B291B9AF6D}"/>
                  </a:ext>
                </a:extLst>
              </p:cNvPr>
              <p:cNvSpPr>
                <a:spLocks noEditPoints="1"/>
              </p:cNvSpPr>
              <p:nvPr/>
            </p:nvSpPr>
            <p:spPr bwMode="auto">
              <a:xfrm>
                <a:off x="4406" y="2372"/>
                <a:ext cx="122" cy="90"/>
              </a:xfrm>
              <a:custGeom>
                <a:avLst/>
                <a:gdLst>
                  <a:gd name="T0" fmla="*/ 0 w 122"/>
                  <a:gd name="T1" fmla="*/ 0 h 90"/>
                  <a:gd name="T2" fmla="*/ 122 w 122"/>
                  <a:gd name="T3" fmla="*/ 0 h 90"/>
                  <a:gd name="T4" fmla="*/ 122 w 122"/>
                  <a:gd name="T5" fmla="*/ 90 h 90"/>
                  <a:gd name="T6" fmla="*/ 0 w 122"/>
                  <a:gd name="T7" fmla="*/ 90 h 90"/>
                  <a:gd name="T8" fmla="*/ 0 w 122"/>
                  <a:gd name="T9" fmla="*/ 0 h 90"/>
                  <a:gd name="T10" fmla="*/ 3 w 122"/>
                  <a:gd name="T11" fmla="*/ 2 h 90"/>
                  <a:gd name="T12" fmla="*/ 122 w 122"/>
                  <a:gd name="T13" fmla="*/ 2 h 90"/>
                  <a:gd name="T14" fmla="*/ 122 w 122"/>
                  <a:gd name="T15" fmla="*/ 90 h 90"/>
                  <a:gd name="T16" fmla="*/ 3 w 122"/>
                  <a:gd name="T17" fmla="*/ 90 h 90"/>
                  <a:gd name="T18" fmla="*/ 3 w 122"/>
                  <a:gd name="T19"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0">
                    <a:moveTo>
                      <a:pt x="0" y="0"/>
                    </a:moveTo>
                    <a:lnTo>
                      <a:pt x="122" y="0"/>
                    </a:lnTo>
                    <a:lnTo>
                      <a:pt x="122" y="90"/>
                    </a:lnTo>
                    <a:lnTo>
                      <a:pt x="0" y="90"/>
                    </a:lnTo>
                    <a:lnTo>
                      <a:pt x="0" y="0"/>
                    </a:lnTo>
                    <a:close/>
                    <a:moveTo>
                      <a:pt x="3" y="2"/>
                    </a:moveTo>
                    <a:lnTo>
                      <a:pt x="122" y="2"/>
                    </a:lnTo>
                    <a:lnTo>
                      <a:pt x="122" y="90"/>
                    </a:lnTo>
                    <a:lnTo>
                      <a:pt x="3" y="90"/>
                    </a:lnTo>
                    <a:lnTo>
                      <a:pt x="3" y="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5" name="Freeform 1831">
                <a:extLst>
                  <a:ext uri="{FF2B5EF4-FFF2-40B4-BE49-F238E27FC236}">
                    <a16:creationId xmlns:a16="http://schemas.microsoft.com/office/drawing/2014/main" id="{7E4B0803-6AE9-2341-9B3C-AFD4DE3E77F1}"/>
                  </a:ext>
                </a:extLst>
              </p:cNvPr>
              <p:cNvSpPr>
                <a:spLocks noEditPoints="1"/>
              </p:cNvSpPr>
              <p:nvPr/>
            </p:nvSpPr>
            <p:spPr bwMode="auto">
              <a:xfrm>
                <a:off x="4409" y="2374"/>
                <a:ext cx="119" cy="88"/>
              </a:xfrm>
              <a:custGeom>
                <a:avLst/>
                <a:gdLst>
                  <a:gd name="T0" fmla="*/ 0 w 119"/>
                  <a:gd name="T1" fmla="*/ 0 h 88"/>
                  <a:gd name="T2" fmla="*/ 119 w 119"/>
                  <a:gd name="T3" fmla="*/ 0 h 88"/>
                  <a:gd name="T4" fmla="*/ 119 w 119"/>
                  <a:gd name="T5" fmla="*/ 88 h 88"/>
                  <a:gd name="T6" fmla="*/ 0 w 119"/>
                  <a:gd name="T7" fmla="*/ 88 h 88"/>
                  <a:gd name="T8" fmla="*/ 0 w 119"/>
                  <a:gd name="T9" fmla="*/ 0 h 88"/>
                  <a:gd name="T10" fmla="*/ 2 w 119"/>
                  <a:gd name="T11" fmla="*/ 1 h 88"/>
                  <a:gd name="T12" fmla="*/ 119 w 119"/>
                  <a:gd name="T13" fmla="*/ 1 h 88"/>
                  <a:gd name="T14" fmla="*/ 119 w 119"/>
                  <a:gd name="T15" fmla="*/ 88 h 88"/>
                  <a:gd name="T16" fmla="*/ 2 w 119"/>
                  <a:gd name="T17" fmla="*/ 88 h 88"/>
                  <a:gd name="T18" fmla="*/ 2 w 119"/>
                  <a:gd name="T19"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8">
                    <a:moveTo>
                      <a:pt x="0" y="0"/>
                    </a:moveTo>
                    <a:lnTo>
                      <a:pt x="119" y="0"/>
                    </a:lnTo>
                    <a:lnTo>
                      <a:pt x="119" y="88"/>
                    </a:lnTo>
                    <a:lnTo>
                      <a:pt x="0" y="88"/>
                    </a:lnTo>
                    <a:lnTo>
                      <a:pt x="0" y="0"/>
                    </a:lnTo>
                    <a:close/>
                    <a:moveTo>
                      <a:pt x="2" y="1"/>
                    </a:moveTo>
                    <a:lnTo>
                      <a:pt x="119" y="1"/>
                    </a:lnTo>
                    <a:lnTo>
                      <a:pt x="119" y="88"/>
                    </a:lnTo>
                    <a:lnTo>
                      <a:pt x="2" y="88"/>
                    </a:lnTo>
                    <a:lnTo>
                      <a:pt x="2" y="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6" name="Freeform 1832">
                <a:extLst>
                  <a:ext uri="{FF2B5EF4-FFF2-40B4-BE49-F238E27FC236}">
                    <a16:creationId xmlns:a16="http://schemas.microsoft.com/office/drawing/2014/main" id="{6026FE8D-9EE3-C342-A628-2926F2D225C4}"/>
                  </a:ext>
                </a:extLst>
              </p:cNvPr>
              <p:cNvSpPr>
                <a:spLocks noEditPoints="1"/>
              </p:cNvSpPr>
              <p:nvPr/>
            </p:nvSpPr>
            <p:spPr bwMode="auto">
              <a:xfrm>
                <a:off x="4411" y="2375"/>
                <a:ext cx="117" cy="87"/>
              </a:xfrm>
              <a:custGeom>
                <a:avLst/>
                <a:gdLst>
                  <a:gd name="T0" fmla="*/ 0 w 117"/>
                  <a:gd name="T1" fmla="*/ 0 h 87"/>
                  <a:gd name="T2" fmla="*/ 117 w 117"/>
                  <a:gd name="T3" fmla="*/ 0 h 87"/>
                  <a:gd name="T4" fmla="*/ 117 w 117"/>
                  <a:gd name="T5" fmla="*/ 87 h 87"/>
                  <a:gd name="T6" fmla="*/ 0 w 117"/>
                  <a:gd name="T7" fmla="*/ 87 h 87"/>
                  <a:gd name="T8" fmla="*/ 0 w 117"/>
                  <a:gd name="T9" fmla="*/ 0 h 87"/>
                  <a:gd name="T10" fmla="*/ 1 w 117"/>
                  <a:gd name="T11" fmla="*/ 2 h 87"/>
                  <a:gd name="T12" fmla="*/ 117 w 117"/>
                  <a:gd name="T13" fmla="*/ 2 h 87"/>
                  <a:gd name="T14" fmla="*/ 117 w 117"/>
                  <a:gd name="T15" fmla="*/ 87 h 87"/>
                  <a:gd name="T16" fmla="*/ 1 w 117"/>
                  <a:gd name="T17" fmla="*/ 87 h 87"/>
                  <a:gd name="T18" fmla="*/ 1 w 117"/>
                  <a:gd name="T1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7">
                    <a:moveTo>
                      <a:pt x="0" y="0"/>
                    </a:moveTo>
                    <a:lnTo>
                      <a:pt x="117" y="0"/>
                    </a:lnTo>
                    <a:lnTo>
                      <a:pt x="117" y="87"/>
                    </a:lnTo>
                    <a:lnTo>
                      <a:pt x="0" y="87"/>
                    </a:lnTo>
                    <a:lnTo>
                      <a:pt x="0" y="0"/>
                    </a:lnTo>
                    <a:close/>
                    <a:moveTo>
                      <a:pt x="1" y="2"/>
                    </a:moveTo>
                    <a:lnTo>
                      <a:pt x="117" y="2"/>
                    </a:lnTo>
                    <a:lnTo>
                      <a:pt x="117" y="87"/>
                    </a:lnTo>
                    <a:lnTo>
                      <a:pt x="1" y="87"/>
                    </a:lnTo>
                    <a:lnTo>
                      <a:pt x="1" y="2"/>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7" name="Freeform 1833">
                <a:extLst>
                  <a:ext uri="{FF2B5EF4-FFF2-40B4-BE49-F238E27FC236}">
                    <a16:creationId xmlns:a16="http://schemas.microsoft.com/office/drawing/2014/main" id="{4CC9E2E1-AF60-494E-88DA-B92E000BCB7C}"/>
                  </a:ext>
                </a:extLst>
              </p:cNvPr>
              <p:cNvSpPr>
                <a:spLocks noEditPoints="1"/>
              </p:cNvSpPr>
              <p:nvPr/>
            </p:nvSpPr>
            <p:spPr bwMode="auto">
              <a:xfrm>
                <a:off x="4412" y="2377"/>
                <a:ext cx="116" cy="85"/>
              </a:xfrm>
              <a:custGeom>
                <a:avLst/>
                <a:gdLst>
                  <a:gd name="T0" fmla="*/ 0 w 116"/>
                  <a:gd name="T1" fmla="*/ 0 h 85"/>
                  <a:gd name="T2" fmla="*/ 116 w 116"/>
                  <a:gd name="T3" fmla="*/ 0 h 85"/>
                  <a:gd name="T4" fmla="*/ 116 w 116"/>
                  <a:gd name="T5" fmla="*/ 85 h 85"/>
                  <a:gd name="T6" fmla="*/ 0 w 116"/>
                  <a:gd name="T7" fmla="*/ 85 h 85"/>
                  <a:gd name="T8" fmla="*/ 0 w 116"/>
                  <a:gd name="T9" fmla="*/ 0 h 85"/>
                  <a:gd name="T10" fmla="*/ 3 w 116"/>
                  <a:gd name="T11" fmla="*/ 1 h 85"/>
                  <a:gd name="T12" fmla="*/ 116 w 116"/>
                  <a:gd name="T13" fmla="*/ 1 h 85"/>
                  <a:gd name="T14" fmla="*/ 116 w 116"/>
                  <a:gd name="T15" fmla="*/ 85 h 85"/>
                  <a:gd name="T16" fmla="*/ 3 w 116"/>
                  <a:gd name="T17" fmla="*/ 85 h 85"/>
                  <a:gd name="T18" fmla="*/ 3 w 116"/>
                  <a:gd name="T19" fmla="*/ 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5">
                    <a:moveTo>
                      <a:pt x="0" y="0"/>
                    </a:moveTo>
                    <a:lnTo>
                      <a:pt x="116" y="0"/>
                    </a:lnTo>
                    <a:lnTo>
                      <a:pt x="116" y="85"/>
                    </a:lnTo>
                    <a:lnTo>
                      <a:pt x="0" y="85"/>
                    </a:lnTo>
                    <a:lnTo>
                      <a:pt x="0" y="0"/>
                    </a:lnTo>
                    <a:close/>
                    <a:moveTo>
                      <a:pt x="3" y="1"/>
                    </a:moveTo>
                    <a:lnTo>
                      <a:pt x="116" y="1"/>
                    </a:lnTo>
                    <a:lnTo>
                      <a:pt x="116" y="85"/>
                    </a:lnTo>
                    <a:lnTo>
                      <a:pt x="3" y="85"/>
                    </a:lnTo>
                    <a:lnTo>
                      <a:pt x="3"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8" name="Freeform 1834">
                <a:extLst>
                  <a:ext uri="{FF2B5EF4-FFF2-40B4-BE49-F238E27FC236}">
                    <a16:creationId xmlns:a16="http://schemas.microsoft.com/office/drawing/2014/main" id="{29DCFC88-4D1F-CC43-8705-0736E26AD6E5}"/>
                  </a:ext>
                </a:extLst>
              </p:cNvPr>
              <p:cNvSpPr>
                <a:spLocks noEditPoints="1"/>
              </p:cNvSpPr>
              <p:nvPr/>
            </p:nvSpPr>
            <p:spPr bwMode="auto">
              <a:xfrm>
                <a:off x="4415" y="2378"/>
                <a:ext cx="113" cy="84"/>
              </a:xfrm>
              <a:custGeom>
                <a:avLst/>
                <a:gdLst>
                  <a:gd name="T0" fmla="*/ 0 w 113"/>
                  <a:gd name="T1" fmla="*/ 0 h 84"/>
                  <a:gd name="T2" fmla="*/ 113 w 113"/>
                  <a:gd name="T3" fmla="*/ 0 h 84"/>
                  <a:gd name="T4" fmla="*/ 113 w 113"/>
                  <a:gd name="T5" fmla="*/ 84 h 84"/>
                  <a:gd name="T6" fmla="*/ 0 w 113"/>
                  <a:gd name="T7" fmla="*/ 84 h 84"/>
                  <a:gd name="T8" fmla="*/ 0 w 113"/>
                  <a:gd name="T9" fmla="*/ 0 h 84"/>
                  <a:gd name="T10" fmla="*/ 2 w 113"/>
                  <a:gd name="T11" fmla="*/ 2 h 84"/>
                  <a:gd name="T12" fmla="*/ 113 w 113"/>
                  <a:gd name="T13" fmla="*/ 2 h 84"/>
                  <a:gd name="T14" fmla="*/ 113 w 113"/>
                  <a:gd name="T15" fmla="*/ 84 h 84"/>
                  <a:gd name="T16" fmla="*/ 2 w 113"/>
                  <a:gd name="T17" fmla="*/ 84 h 84"/>
                  <a:gd name="T18" fmla="*/ 2 w 113"/>
                  <a:gd name="T19" fmla="*/ 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4">
                    <a:moveTo>
                      <a:pt x="0" y="0"/>
                    </a:moveTo>
                    <a:lnTo>
                      <a:pt x="113" y="0"/>
                    </a:lnTo>
                    <a:lnTo>
                      <a:pt x="113" y="84"/>
                    </a:lnTo>
                    <a:lnTo>
                      <a:pt x="0" y="84"/>
                    </a:lnTo>
                    <a:lnTo>
                      <a:pt x="0" y="0"/>
                    </a:lnTo>
                    <a:close/>
                    <a:moveTo>
                      <a:pt x="2" y="2"/>
                    </a:moveTo>
                    <a:lnTo>
                      <a:pt x="113" y="2"/>
                    </a:lnTo>
                    <a:lnTo>
                      <a:pt x="113" y="84"/>
                    </a:lnTo>
                    <a:lnTo>
                      <a:pt x="2" y="84"/>
                    </a:lnTo>
                    <a:lnTo>
                      <a:pt x="2"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9" name="Freeform 1835">
                <a:extLst>
                  <a:ext uri="{FF2B5EF4-FFF2-40B4-BE49-F238E27FC236}">
                    <a16:creationId xmlns:a16="http://schemas.microsoft.com/office/drawing/2014/main" id="{3682D315-77D8-EC43-B5EB-EAEFD421F2D8}"/>
                  </a:ext>
                </a:extLst>
              </p:cNvPr>
              <p:cNvSpPr>
                <a:spLocks noEditPoints="1"/>
              </p:cNvSpPr>
              <p:nvPr/>
            </p:nvSpPr>
            <p:spPr bwMode="auto">
              <a:xfrm>
                <a:off x="4417" y="2380"/>
                <a:ext cx="111" cy="82"/>
              </a:xfrm>
              <a:custGeom>
                <a:avLst/>
                <a:gdLst>
                  <a:gd name="T0" fmla="*/ 0 w 111"/>
                  <a:gd name="T1" fmla="*/ 0 h 82"/>
                  <a:gd name="T2" fmla="*/ 111 w 111"/>
                  <a:gd name="T3" fmla="*/ 0 h 82"/>
                  <a:gd name="T4" fmla="*/ 111 w 111"/>
                  <a:gd name="T5" fmla="*/ 82 h 82"/>
                  <a:gd name="T6" fmla="*/ 0 w 111"/>
                  <a:gd name="T7" fmla="*/ 82 h 82"/>
                  <a:gd name="T8" fmla="*/ 0 w 111"/>
                  <a:gd name="T9" fmla="*/ 0 h 82"/>
                  <a:gd name="T10" fmla="*/ 2 w 111"/>
                  <a:gd name="T11" fmla="*/ 1 h 82"/>
                  <a:gd name="T12" fmla="*/ 111 w 111"/>
                  <a:gd name="T13" fmla="*/ 1 h 82"/>
                  <a:gd name="T14" fmla="*/ 111 w 111"/>
                  <a:gd name="T15" fmla="*/ 82 h 82"/>
                  <a:gd name="T16" fmla="*/ 2 w 111"/>
                  <a:gd name="T17" fmla="*/ 82 h 82"/>
                  <a:gd name="T18" fmla="*/ 2 w 111"/>
                  <a:gd name="T19"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82">
                    <a:moveTo>
                      <a:pt x="0" y="0"/>
                    </a:moveTo>
                    <a:lnTo>
                      <a:pt x="111" y="0"/>
                    </a:lnTo>
                    <a:lnTo>
                      <a:pt x="111" y="82"/>
                    </a:lnTo>
                    <a:lnTo>
                      <a:pt x="0" y="82"/>
                    </a:lnTo>
                    <a:lnTo>
                      <a:pt x="0" y="0"/>
                    </a:lnTo>
                    <a:close/>
                    <a:moveTo>
                      <a:pt x="2" y="1"/>
                    </a:moveTo>
                    <a:lnTo>
                      <a:pt x="111" y="1"/>
                    </a:lnTo>
                    <a:lnTo>
                      <a:pt x="111" y="82"/>
                    </a:lnTo>
                    <a:lnTo>
                      <a:pt x="2" y="82"/>
                    </a:lnTo>
                    <a:lnTo>
                      <a:pt x="2" y="1"/>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0" name="Freeform 1836">
                <a:extLst>
                  <a:ext uri="{FF2B5EF4-FFF2-40B4-BE49-F238E27FC236}">
                    <a16:creationId xmlns:a16="http://schemas.microsoft.com/office/drawing/2014/main" id="{096E44A7-6613-8740-BEFA-064135D80C81}"/>
                  </a:ext>
                </a:extLst>
              </p:cNvPr>
              <p:cNvSpPr>
                <a:spLocks noEditPoints="1"/>
              </p:cNvSpPr>
              <p:nvPr/>
            </p:nvSpPr>
            <p:spPr bwMode="auto">
              <a:xfrm>
                <a:off x="4419" y="2381"/>
                <a:ext cx="109" cy="81"/>
              </a:xfrm>
              <a:custGeom>
                <a:avLst/>
                <a:gdLst>
                  <a:gd name="T0" fmla="*/ 0 w 109"/>
                  <a:gd name="T1" fmla="*/ 0 h 81"/>
                  <a:gd name="T2" fmla="*/ 109 w 109"/>
                  <a:gd name="T3" fmla="*/ 0 h 81"/>
                  <a:gd name="T4" fmla="*/ 109 w 109"/>
                  <a:gd name="T5" fmla="*/ 81 h 81"/>
                  <a:gd name="T6" fmla="*/ 0 w 109"/>
                  <a:gd name="T7" fmla="*/ 81 h 81"/>
                  <a:gd name="T8" fmla="*/ 0 w 109"/>
                  <a:gd name="T9" fmla="*/ 0 h 81"/>
                  <a:gd name="T10" fmla="*/ 1 w 109"/>
                  <a:gd name="T11" fmla="*/ 2 h 81"/>
                  <a:gd name="T12" fmla="*/ 109 w 109"/>
                  <a:gd name="T13" fmla="*/ 2 h 81"/>
                  <a:gd name="T14" fmla="*/ 109 w 109"/>
                  <a:gd name="T15" fmla="*/ 81 h 81"/>
                  <a:gd name="T16" fmla="*/ 1 w 109"/>
                  <a:gd name="T17" fmla="*/ 81 h 81"/>
                  <a:gd name="T18" fmla="*/ 1 w 109"/>
                  <a:gd name="T19"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81">
                    <a:moveTo>
                      <a:pt x="0" y="0"/>
                    </a:moveTo>
                    <a:lnTo>
                      <a:pt x="109" y="0"/>
                    </a:lnTo>
                    <a:lnTo>
                      <a:pt x="109" y="81"/>
                    </a:lnTo>
                    <a:lnTo>
                      <a:pt x="0" y="81"/>
                    </a:lnTo>
                    <a:lnTo>
                      <a:pt x="0" y="0"/>
                    </a:lnTo>
                    <a:close/>
                    <a:moveTo>
                      <a:pt x="1" y="2"/>
                    </a:moveTo>
                    <a:lnTo>
                      <a:pt x="109" y="2"/>
                    </a:lnTo>
                    <a:lnTo>
                      <a:pt x="109" y="81"/>
                    </a:lnTo>
                    <a:lnTo>
                      <a:pt x="1" y="81"/>
                    </a:lnTo>
                    <a:lnTo>
                      <a:pt x="1"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1" name="Freeform 1837">
                <a:extLst>
                  <a:ext uri="{FF2B5EF4-FFF2-40B4-BE49-F238E27FC236}">
                    <a16:creationId xmlns:a16="http://schemas.microsoft.com/office/drawing/2014/main" id="{021F1B28-6B44-E443-8820-4324656AFB47}"/>
                  </a:ext>
                </a:extLst>
              </p:cNvPr>
              <p:cNvSpPr>
                <a:spLocks noEditPoints="1"/>
              </p:cNvSpPr>
              <p:nvPr/>
            </p:nvSpPr>
            <p:spPr bwMode="auto">
              <a:xfrm>
                <a:off x="4420" y="2383"/>
                <a:ext cx="108" cy="79"/>
              </a:xfrm>
              <a:custGeom>
                <a:avLst/>
                <a:gdLst>
                  <a:gd name="T0" fmla="*/ 0 w 108"/>
                  <a:gd name="T1" fmla="*/ 0 h 79"/>
                  <a:gd name="T2" fmla="*/ 108 w 108"/>
                  <a:gd name="T3" fmla="*/ 0 h 79"/>
                  <a:gd name="T4" fmla="*/ 108 w 108"/>
                  <a:gd name="T5" fmla="*/ 79 h 79"/>
                  <a:gd name="T6" fmla="*/ 0 w 108"/>
                  <a:gd name="T7" fmla="*/ 79 h 79"/>
                  <a:gd name="T8" fmla="*/ 0 w 108"/>
                  <a:gd name="T9" fmla="*/ 0 h 79"/>
                  <a:gd name="T10" fmla="*/ 3 w 108"/>
                  <a:gd name="T11" fmla="*/ 1 h 79"/>
                  <a:gd name="T12" fmla="*/ 108 w 108"/>
                  <a:gd name="T13" fmla="*/ 1 h 79"/>
                  <a:gd name="T14" fmla="*/ 108 w 108"/>
                  <a:gd name="T15" fmla="*/ 79 h 79"/>
                  <a:gd name="T16" fmla="*/ 3 w 108"/>
                  <a:gd name="T17" fmla="*/ 79 h 79"/>
                  <a:gd name="T18" fmla="*/ 3 w 108"/>
                  <a:gd name="T19"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9">
                    <a:moveTo>
                      <a:pt x="0" y="0"/>
                    </a:moveTo>
                    <a:lnTo>
                      <a:pt x="108" y="0"/>
                    </a:lnTo>
                    <a:lnTo>
                      <a:pt x="108" y="79"/>
                    </a:lnTo>
                    <a:lnTo>
                      <a:pt x="0" y="79"/>
                    </a:lnTo>
                    <a:lnTo>
                      <a:pt x="0" y="0"/>
                    </a:lnTo>
                    <a:close/>
                    <a:moveTo>
                      <a:pt x="3" y="1"/>
                    </a:moveTo>
                    <a:lnTo>
                      <a:pt x="108" y="1"/>
                    </a:lnTo>
                    <a:lnTo>
                      <a:pt x="108" y="79"/>
                    </a:lnTo>
                    <a:lnTo>
                      <a:pt x="3" y="79"/>
                    </a:lnTo>
                    <a:lnTo>
                      <a:pt x="3" y="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2" name="Freeform 1838">
                <a:extLst>
                  <a:ext uri="{FF2B5EF4-FFF2-40B4-BE49-F238E27FC236}">
                    <a16:creationId xmlns:a16="http://schemas.microsoft.com/office/drawing/2014/main" id="{959B6388-BFBE-B945-8643-CCFC074106A4}"/>
                  </a:ext>
                </a:extLst>
              </p:cNvPr>
              <p:cNvSpPr>
                <a:spLocks noEditPoints="1"/>
              </p:cNvSpPr>
              <p:nvPr/>
            </p:nvSpPr>
            <p:spPr bwMode="auto">
              <a:xfrm>
                <a:off x="4423" y="2384"/>
                <a:ext cx="105" cy="78"/>
              </a:xfrm>
              <a:custGeom>
                <a:avLst/>
                <a:gdLst>
                  <a:gd name="T0" fmla="*/ 0 w 105"/>
                  <a:gd name="T1" fmla="*/ 0 h 78"/>
                  <a:gd name="T2" fmla="*/ 105 w 105"/>
                  <a:gd name="T3" fmla="*/ 0 h 78"/>
                  <a:gd name="T4" fmla="*/ 105 w 105"/>
                  <a:gd name="T5" fmla="*/ 78 h 78"/>
                  <a:gd name="T6" fmla="*/ 0 w 105"/>
                  <a:gd name="T7" fmla="*/ 78 h 78"/>
                  <a:gd name="T8" fmla="*/ 0 w 105"/>
                  <a:gd name="T9" fmla="*/ 0 h 78"/>
                  <a:gd name="T10" fmla="*/ 2 w 105"/>
                  <a:gd name="T11" fmla="*/ 1 h 78"/>
                  <a:gd name="T12" fmla="*/ 105 w 105"/>
                  <a:gd name="T13" fmla="*/ 1 h 78"/>
                  <a:gd name="T14" fmla="*/ 105 w 105"/>
                  <a:gd name="T15" fmla="*/ 78 h 78"/>
                  <a:gd name="T16" fmla="*/ 2 w 105"/>
                  <a:gd name="T17" fmla="*/ 78 h 78"/>
                  <a:gd name="T18" fmla="*/ 2 w 105"/>
                  <a:gd name="T19"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8">
                    <a:moveTo>
                      <a:pt x="0" y="0"/>
                    </a:moveTo>
                    <a:lnTo>
                      <a:pt x="105" y="0"/>
                    </a:lnTo>
                    <a:lnTo>
                      <a:pt x="105" y="78"/>
                    </a:lnTo>
                    <a:lnTo>
                      <a:pt x="0" y="78"/>
                    </a:lnTo>
                    <a:lnTo>
                      <a:pt x="0" y="0"/>
                    </a:lnTo>
                    <a:close/>
                    <a:moveTo>
                      <a:pt x="2" y="1"/>
                    </a:moveTo>
                    <a:lnTo>
                      <a:pt x="105" y="1"/>
                    </a:lnTo>
                    <a:lnTo>
                      <a:pt x="105" y="78"/>
                    </a:lnTo>
                    <a:lnTo>
                      <a:pt x="2" y="78"/>
                    </a:lnTo>
                    <a:lnTo>
                      <a:pt x="2" y="1"/>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3" name="Freeform 1839">
                <a:extLst>
                  <a:ext uri="{FF2B5EF4-FFF2-40B4-BE49-F238E27FC236}">
                    <a16:creationId xmlns:a16="http://schemas.microsoft.com/office/drawing/2014/main" id="{5042B097-46C7-1243-A3DB-7295308B306B}"/>
                  </a:ext>
                </a:extLst>
              </p:cNvPr>
              <p:cNvSpPr>
                <a:spLocks noEditPoints="1"/>
              </p:cNvSpPr>
              <p:nvPr/>
            </p:nvSpPr>
            <p:spPr bwMode="auto">
              <a:xfrm>
                <a:off x="4425" y="2385"/>
                <a:ext cx="103" cy="77"/>
              </a:xfrm>
              <a:custGeom>
                <a:avLst/>
                <a:gdLst>
                  <a:gd name="T0" fmla="*/ 0 w 103"/>
                  <a:gd name="T1" fmla="*/ 0 h 77"/>
                  <a:gd name="T2" fmla="*/ 103 w 103"/>
                  <a:gd name="T3" fmla="*/ 0 h 77"/>
                  <a:gd name="T4" fmla="*/ 103 w 103"/>
                  <a:gd name="T5" fmla="*/ 77 h 77"/>
                  <a:gd name="T6" fmla="*/ 0 w 103"/>
                  <a:gd name="T7" fmla="*/ 77 h 77"/>
                  <a:gd name="T8" fmla="*/ 0 w 103"/>
                  <a:gd name="T9" fmla="*/ 0 h 77"/>
                  <a:gd name="T10" fmla="*/ 1 w 103"/>
                  <a:gd name="T11" fmla="*/ 2 h 77"/>
                  <a:gd name="T12" fmla="*/ 103 w 103"/>
                  <a:gd name="T13" fmla="*/ 2 h 77"/>
                  <a:gd name="T14" fmla="*/ 103 w 103"/>
                  <a:gd name="T15" fmla="*/ 77 h 77"/>
                  <a:gd name="T16" fmla="*/ 1 w 103"/>
                  <a:gd name="T17" fmla="*/ 77 h 77"/>
                  <a:gd name="T18" fmla="*/ 1 w 103"/>
                  <a:gd name="T1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7">
                    <a:moveTo>
                      <a:pt x="0" y="0"/>
                    </a:moveTo>
                    <a:lnTo>
                      <a:pt x="103" y="0"/>
                    </a:lnTo>
                    <a:lnTo>
                      <a:pt x="103" y="77"/>
                    </a:lnTo>
                    <a:lnTo>
                      <a:pt x="0" y="77"/>
                    </a:lnTo>
                    <a:lnTo>
                      <a:pt x="0" y="0"/>
                    </a:lnTo>
                    <a:close/>
                    <a:moveTo>
                      <a:pt x="1" y="2"/>
                    </a:moveTo>
                    <a:lnTo>
                      <a:pt x="103" y="2"/>
                    </a:lnTo>
                    <a:lnTo>
                      <a:pt x="103" y="77"/>
                    </a:lnTo>
                    <a:lnTo>
                      <a:pt x="1" y="77"/>
                    </a:lnTo>
                    <a:lnTo>
                      <a:pt x="1" y="2"/>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4" name="Freeform 1840">
                <a:extLst>
                  <a:ext uri="{FF2B5EF4-FFF2-40B4-BE49-F238E27FC236}">
                    <a16:creationId xmlns:a16="http://schemas.microsoft.com/office/drawing/2014/main" id="{0C4C8281-D928-594B-BB01-6BF004BB8502}"/>
                  </a:ext>
                </a:extLst>
              </p:cNvPr>
              <p:cNvSpPr>
                <a:spLocks noEditPoints="1"/>
              </p:cNvSpPr>
              <p:nvPr/>
            </p:nvSpPr>
            <p:spPr bwMode="auto">
              <a:xfrm>
                <a:off x="4426" y="2387"/>
                <a:ext cx="102" cy="75"/>
              </a:xfrm>
              <a:custGeom>
                <a:avLst/>
                <a:gdLst>
                  <a:gd name="T0" fmla="*/ 0 w 102"/>
                  <a:gd name="T1" fmla="*/ 0 h 75"/>
                  <a:gd name="T2" fmla="*/ 102 w 102"/>
                  <a:gd name="T3" fmla="*/ 0 h 75"/>
                  <a:gd name="T4" fmla="*/ 102 w 102"/>
                  <a:gd name="T5" fmla="*/ 75 h 75"/>
                  <a:gd name="T6" fmla="*/ 0 w 102"/>
                  <a:gd name="T7" fmla="*/ 75 h 75"/>
                  <a:gd name="T8" fmla="*/ 0 w 102"/>
                  <a:gd name="T9" fmla="*/ 0 h 75"/>
                  <a:gd name="T10" fmla="*/ 2 w 102"/>
                  <a:gd name="T11" fmla="*/ 2 h 75"/>
                  <a:gd name="T12" fmla="*/ 102 w 102"/>
                  <a:gd name="T13" fmla="*/ 2 h 75"/>
                  <a:gd name="T14" fmla="*/ 102 w 102"/>
                  <a:gd name="T15" fmla="*/ 75 h 75"/>
                  <a:gd name="T16" fmla="*/ 2 w 102"/>
                  <a:gd name="T17" fmla="*/ 75 h 75"/>
                  <a:gd name="T18" fmla="*/ 2 w 102"/>
                  <a:gd name="T19"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75">
                    <a:moveTo>
                      <a:pt x="0" y="0"/>
                    </a:moveTo>
                    <a:lnTo>
                      <a:pt x="102" y="0"/>
                    </a:lnTo>
                    <a:lnTo>
                      <a:pt x="102" y="75"/>
                    </a:lnTo>
                    <a:lnTo>
                      <a:pt x="0" y="75"/>
                    </a:lnTo>
                    <a:lnTo>
                      <a:pt x="0" y="0"/>
                    </a:lnTo>
                    <a:close/>
                    <a:moveTo>
                      <a:pt x="2" y="2"/>
                    </a:moveTo>
                    <a:lnTo>
                      <a:pt x="102" y="2"/>
                    </a:lnTo>
                    <a:lnTo>
                      <a:pt x="102" y="75"/>
                    </a:lnTo>
                    <a:lnTo>
                      <a:pt x="2" y="75"/>
                    </a:lnTo>
                    <a:lnTo>
                      <a:pt x="2" y="2"/>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5" name="Freeform 1841">
                <a:extLst>
                  <a:ext uri="{FF2B5EF4-FFF2-40B4-BE49-F238E27FC236}">
                    <a16:creationId xmlns:a16="http://schemas.microsoft.com/office/drawing/2014/main" id="{22ABE6A0-1631-1943-BAE3-B7E3BE830BD7}"/>
                  </a:ext>
                </a:extLst>
              </p:cNvPr>
              <p:cNvSpPr>
                <a:spLocks noEditPoints="1"/>
              </p:cNvSpPr>
              <p:nvPr/>
            </p:nvSpPr>
            <p:spPr bwMode="auto">
              <a:xfrm>
                <a:off x="4428" y="2389"/>
                <a:ext cx="100" cy="73"/>
              </a:xfrm>
              <a:custGeom>
                <a:avLst/>
                <a:gdLst>
                  <a:gd name="T0" fmla="*/ 0 w 100"/>
                  <a:gd name="T1" fmla="*/ 0 h 73"/>
                  <a:gd name="T2" fmla="*/ 100 w 100"/>
                  <a:gd name="T3" fmla="*/ 0 h 73"/>
                  <a:gd name="T4" fmla="*/ 100 w 100"/>
                  <a:gd name="T5" fmla="*/ 73 h 73"/>
                  <a:gd name="T6" fmla="*/ 0 w 100"/>
                  <a:gd name="T7" fmla="*/ 73 h 73"/>
                  <a:gd name="T8" fmla="*/ 0 w 100"/>
                  <a:gd name="T9" fmla="*/ 0 h 73"/>
                  <a:gd name="T10" fmla="*/ 3 w 100"/>
                  <a:gd name="T11" fmla="*/ 1 h 73"/>
                  <a:gd name="T12" fmla="*/ 100 w 100"/>
                  <a:gd name="T13" fmla="*/ 1 h 73"/>
                  <a:gd name="T14" fmla="*/ 100 w 100"/>
                  <a:gd name="T15" fmla="*/ 73 h 73"/>
                  <a:gd name="T16" fmla="*/ 3 w 100"/>
                  <a:gd name="T17" fmla="*/ 73 h 73"/>
                  <a:gd name="T18" fmla="*/ 3 w 100"/>
                  <a:gd name="T1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3">
                    <a:moveTo>
                      <a:pt x="0" y="0"/>
                    </a:moveTo>
                    <a:lnTo>
                      <a:pt x="100" y="0"/>
                    </a:lnTo>
                    <a:lnTo>
                      <a:pt x="100" y="73"/>
                    </a:lnTo>
                    <a:lnTo>
                      <a:pt x="0" y="73"/>
                    </a:lnTo>
                    <a:lnTo>
                      <a:pt x="0" y="0"/>
                    </a:lnTo>
                    <a:close/>
                    <a:moveTo>
                      <a:pt x="3" y="1"/>
                    </a:moveTo>
                    <a:lnTo>
                      <a:pt x="100" y="1"/>
                    </a:lnTo>
                    <a:lnTo>
                      <a:pt x="100" y="73"/>
                    </a:lnTo>
                    <a:lnTo>
                      <a:pt x="3" y="73"/>
                    </a:lnTo>
                    <a:lnTo>
                      <a:pt x="3" y="1"/>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6" name="Freeform 1842">
                <a:extLst>
                  <a:ext uri="{FF2B5EF4-FFF2-40B4-BE49-F238E27FC236}">
                    <a16:creationId xmlns:a16="http://schemas.microsoft.com/office/drawing/2014/main" id="{F6B864FD-1FF8-AE4A-985C-DBCAD5F565F4}"/>
                  </a:ext>
                </a:extLst>
              </p:cNvPr>
              <p:cNvSpPr>
                <a:spLocks noEditPoints="1"/>
              </p:cNvSpPr>
              <p:nvPr/>
            </p:nvSpPr>
            <p:spPr bwMode="auto">
              <a:xfrm>
                <a:off x="4431" y="2390"/>
                <a:ext cx="97" cy="72"/>
              </a:xfrm>
              <a:custGeom>
                <a:avLst/>
                <a:gdLst>
                  <a:gd name="T0" fmla="*/ 0 w 97"/>
                  <a:gd name="T1" fmla="*/ 0 h 72"/>
                  <a:gd name="T2" fmla="*/ 97 w 97"/>
                  <a:gd name="T3" fmla="*/ 0 h 72"/>
                  <a:gd name="T4" fmla="*/ 97 w 97"/>
                  <a:gd name="T5" fmla="*/ 72 h 72"/>
                  <a:gd name="T6" fmla="*/ 0 w 97"/>
                  <a:gd name="T7" fmla="*/ 72 h 72"/>
                  <a:gd name="T8" fmla="*/ 0 w 97"/>
                  <a:gd name="T9" fmla="*/ 0 h 72"/>
                  <a:gd name="T10" fmla="*/ 2 w 97"/>
                  <a:gd name="T11" fmla="*/ 1 h 72"/>
                  <a:gd name="T12" fmla="*/ 97 w 97"/>
                  <a:gd name="T13" fmla="*/ 1 h 72"/>
                  <a:gd name="T14" fmla="*/ 97 w 97"/>
                  <a:gd name="T15" fmla="*/ 72 h 72"/>
                  <a:gd name="T16" fmla="*/ 2 w 97"/>
                  <a:gd name="T17" fmla="*/ 72 h 72"/>
                  <a:gd name="T18" fmla="*/ 2 w 97"/>
                  <a:gd name="T19"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2">
                    <a:moveTo>
                      <a:pt x="0" y="0"/>
                    </a:moveTo>
                    <a:lnTo>
                      <a:pt x="97" y="0"/>
                    </a:lnTo>
                    <a:lnTo>
                      <a:pt x="97" y="72"/>
                    </a:lnTo>
                    <a:lnTo>
                      <a:pt x="0" y="72"/>
                    </a:lnTo>
                    <a:lnTo>
                      <a:pt x="0" y="0"/>
                    </a:lnTo>
                    <a:close/>
                    <a:moveTo>
                      <a:pt x="2" y="1"/>
                    </a:moveTo>
                    <a:lnTo>
                      <a:pt x="97" y="1"/>
                    </a:lnTo>
                    <a:lnTo>
                      <a:pt x="97" y="72"/>
                    </a:lnTo>
                    <a:lnTo>
                      <a:pt x="2" y="72"/>
                    </a:lnTo>
                    <a:lnTo>
                      <a:pt x="2" y="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7" name="Freeform 1843">
                <a:extLst>
                  <a:ext uri="{FF2B5EF4-FFF2-40B4-BE49-F238E27FC236}">
                    <a16:creationId xmlns:a16="http://schemas.microsoft.com/office/drawing/2014/main" id="{80F1323E-325F-FD4C-B975-4F688170CDF8}"/>
                  </a:ext>
                </a:extLst>
              </p:cNvPr>
              <p:cNvSpPr>
                <a:spLocks noEditPoints="1"/>
              </p:cNvSpPr>
              <p:nvPr/>
            </p:nvSpPr>
            <p:spPr bwMode="auto">
              <a:xfrm>
                <a:off x="4433" y="2391"/>
                <a:ext cx="95" cy="71"/>
              </a:xfrm>
              <a:custGeom>
                <a:avLst/>
                <a:gdLst>
                  <a:gd name="T0" fmla="*/ 0 w 95"/>
                  <a:gd name="T1" fmla="*/ 0 h 71"/>
                  <a:gd name="T2" fmla="*/ 95 w 95"/>
                  <a:gd name="T3" fmla="*/ 0 h 71"/>
                  <a:gd name="T4" fmla="*/ 95 w 95"/>
                  <a:gd name="T5" fmla="*/ 71 h 71"/>
                  <a:gd name="T6" fmla="*/ 0 w 95"/>
                  <a:gd name="T7" fmla="*/ 71 h 71"/>
                  <a:gd name="T8" fmla="*/ 0 w 95"/>
                  <a:gd name="T9" fmla="*/ 0 h 71"/>
                  <a:gd name="T10" fmla="*/ 1 w 95"/>
                  <a:gd name="T11" fmla="*/ 2 h 71"/>
                  <a:gd name="T12" fmla="*/ 95 w 95"/>
                  <a:gd name="T13" fmla="*/ 2 h 71"/>
                  <a:gd name="T14" fmla="*/ 95 w 95"/>
                  <a:gd name="T15" fmla="*/ 71 h 71"/>
                  <a:gd name="T16" fmla="*/ 1 w 95"/>
                  <a:gd name="T17" fmla="*/ 71 h 71"/>
                  <a:gd name="T18" fmla="*/ 1 w 95"/>
                  <a:gd name="T1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71">
                    <a:moveTo>
                      <a:pt x="0" y="0"/>
                    </a:moveTo>
                    <a:lnTo>
                      <a:pt x="95" y="0"/>
                    </a:lnTo>
                    <a:lnTo>
                      <a:pt x="95" y="71"/>
                    </a:lnTo>
                    <a:lnTo>
                      <a:pt x="0" y="71"/>
                    </a:lnTo>
                    <a:lnTo>
                      <a:pt x="0" y="0"/>
                    </a:lnTo>
                    <a:close/>
                    <a:moveTo>
                      <a:pt x="1" y="2"/>
                    </a:moveTo>
                    <a:lnTo>
                      <a:pt x="95" y="2"/>
                    </a:lnTo>
                    <a:lnTo>
                      <a:pt x="95" y="71"/>
                    </a:lnTo>
                    <a:lnTo>
                      <a:pt x="1" y="71"/>
                    </a:lnTo>
                    <a:lnTo>
                      <a:pt x="1" y="2"/>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8" name="Freeform 1844">
                <a:extLst>
                  <a:ext uri="{FF2B5EF4-FFF2-40B4-BE49-F238E27FC236}">
                    <a16:creationId xmlns:a16="http://schemas.microsoft.com/office/drawing/2014/main" id="{E44125B0-0C06-554E-A56D-F03A253589BF}"/>
                  </a:ext>
                </a:extLst>
              </p:cNvPr>
              <p:cNvSpPr>
                <a:spLocks noEditPoints="1"/>
              </p:cNvSpPr>
              <p:nvPr/>
            </p:nvSpPr>
            <p:spPr bwMode="auto">
              <a:xfrm>
                <a:off x="4434" y="2393"/>
                <a:ext cx="94" cy="69"/>
              </a:xfrm>
              <a:custGeom>
                <a:avLst/>
                <a:gdLst>
                  <a:gd name="T0" fmla="*/ 0 w 94"/>
                  <a:gd name="T1" fmla="*/ 0 h 69"/>
                  <a:gd name="T2" fmla="*/ 94 w 94"/>
                  <a:gd name="T3" fmla="*/ 0 h 69"/>
                  <a:gd name="T4" fmla="*/ 94 w 94"/>
                  <a:gd name="T5" fmla="*/ 69 h 69"/>
                  <a:gd name="T6" fmla="*/ 0 w 94"/>
                  <a:gd name="T7" fmla="*/ 69 h 69"/>
                  <a:gd name="T8" fmla="*/ 0 w 94"/>
                  <a:gd name="T9" fmla="*/ 0 h 69"/>
                  <a:gd name="T10" fmla="*/ 3 w 94"/>
                  <a:gd name="T11" fmla="*/ 1 h 69"/>
                  <a:gd name="T12" fmla="*/ 94 w 94"/>
                  <a:gd name="T13" fmla="*/ 1 h 69"/>
                  <a:gd name="T14" fmla="*/ 94 w 94"/>
                  <a:gd name="T15" fmla="*/ 69 h 69"/>
                  <a:gd name="T16" fmla="*/ 3 w 94"/>
                  <a:gd name="T17" fmla="*/ 69 h 69"/>
                  <a:gd name="T18" fmla="*/ 3 w 94"/>
                  <a:gd name="T19"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9">
                    <a:moveTo>
                      <a:pt x="0" y="0"/>
                    </a:moveTo>
                    <a:lnTo>
                      <a:pt x="94" y="0"/>
                    </a:lnTo>
                    <a:lnTo>
                      <a:pt x="94" y="69"/>
                    </a:lnTo>
                    <a:lnTo>
                      <a:pt x="0" y="69"/>
                    </a:lnTo>
                    <a:lnTo>
                      <a:pt x="0" y="0"/>
                    </a:lnTo>
                    <a:close/>
                    <a:moveTo>
                      <a:pt x="3" y="1"/>
                    </a:moveTo>
                    <a:lnTo>
                      <a:pt x="94" y="1"/>
                    </a:lnTo>
                    <a:lnTo>
                      <a:pt x="94" y="69"/>
                    </a:lnTo>
                    <a:lnTo>
                      <a:pt x="3" y="69"/>
                    </a:lnTo>
                    <a:lnTo>
                      <a:pt x="3"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9" name="Freeform 1845">
                <a:extLst>
                  <a:ext uri="{FF2B5EF4-FFF2-40B4-BE49-F238E27FC236}">
                    <a16:creationId xmlns:a16="http://schemas.microsoft.com/office/drawing/2014/main" id="{1779190B-B298-E742-940F-BE4B62787446}"/>
                  </a:ext>
                </a:extLst>
              </p:cNvPr>
              <p:cNvSpPr>
                <a:spLocks noEditPoints="1"/>
              </p:cNvSpPr>
              <p:nvPr/>
            </p:nvSpPr>
            <p:spPr bwMode="auto">
              <a:xfrm>
                <a:off x="4437" y="2394"/>
                <a:ext cx="91" cy="68"/>
              </a:xfrm>
              <a:custGeom>
                <a:avLst/>
                <a:gdLst>
                  <a:gd name="T0" fmla="*/ 0 w 91"/>
                  <a:gd name="T1" fmla="*/ 0 h 68"/>
                  <a:gd name="T2" fmla="*/ 91 w 91"/>
                  <a:gd name="T3" fmla="*/ 0 h 68"/>
                  <a:gd name="T4" fmla="*/ 91 w 91"/>
                  <a:gd name="T5" fmla="*/ 68 h 68"/>
                  <a:gd name="T6" fmla="*/ 0 w 91"/>
                  <a:gd name="T7" fmla="*/ 68 h 68"/>
                  <a:gd name="T8" fmla="*/ 0 w 91"/>
                  <a:gd name="T9" fmla="*/ 0 h 68"/>
                  <a:gd name="T10" fmla="*/ 2 w 91"/>
                  <a:gd name="T11" fmla="*/ 2 h 68"/>
                  <a:gd name="T12" fmla="*/ 91 w 91"/>
                  <a:gd name="T13" fmla="*/ 2 h 68"/>
                  <a:gd name="T14" fmla="*/ 91 w 91"/>
                  <a:gd name="T15" fmla="*/ 68 h 68"/>
                  <a:gd name="T16" fmla="*/ 2 w 91"/>
                  <a:gd name="T17" fmla="*/ 68 h 68"/>
                  <a:gd name="T18" fmla="*/ 2 w 91"/>
                  <a:gd name="T1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8">
                    <a:moveTo>
                      <a:pt x="0" y="0"/>
                    </a:moveTo>
                    <a:lnTo>
                      <a:pt x="91" y="0"/>
                    </a:lnTo>
                    <a:lnTo>
                      <a:pt x="91" y="68"/>
                    </a:lnTo>
                    <a:lnTo>
                      <a:pt x="0" y="68"/>
                    </a:lnTo>
                    <a:lnTo>
                      <a:pt x="0" y="0"/>
                    </a:lnTo>
                    <a:close/>
                    <a:moveTo>
                      <a:pt x="2" y="2"/>
                    </a:moveTo>
                    <a:lnTo>
                      <a:pt x="91" y="2"/>
                    </a:lnTo>
                    <a:lnTo>
                      <a:pt x="91" y="68"/>
                    </a:lnTo>
                    <a:lnTo>
                      <a:pt x="2" y="68"/>
                    </a:lnTo>
                    <a:lnTo>
                      <a:pt x="2" y="2"/>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0" name="Freeform 1846">
                <a:extLst>
                  <a:ext uri="{FF2B5EF4-FFF2-40B4-BE49-F238E27FC236}">
                    <a16:creationId xmlns:a16="http://schemas.microsoft.com/office/drawing/2014/main" id="{04AA141D-BBD6-A74B-BE70-040E66B95F16}"/>
                  </a:ext>
                </a:extLst>
              </p:cNvPr>
              <p:cNvSpPr>
                <a:spLocks noEditPoints="1"/>
              </p:cNvSpPr>
              <p:nvPr/>
            </p:nvSpPr>
            <p:spPr bwMode="auto">
              <a:xfrm>
                <a:off x="4439" y="2396"/>
                <a:ext cx="89" cy="66"/>
              </a:xfrm>
              <a:custGeom>
                <a:avLst/>
                <a:gdLst>
                  <a:gd name="T0" fmla="*/ 0 w 89"/>
                  <a:gd name="T1" fmla="*/ 0 h 66"/>
                  <a:gd name="T2" fmla="*/ 89 w 89"/>
                  <a:gd name="T3" fmla="*/ 0 h 66"/>
                  <a:gd name="T4" fmla="*/ 89 w 89"/>
                  <a:gd name="T5" fmla="*/ 66 h 66"/>
                  <a:gd name="T6" fmla="*/ 0 w 89"/>
                  <a:gd name="T7" fmla="*/ 66 h 66"/>
                  <a:gd name="T8" fmla="*/ 0 w 89"/>
                  <a:gd name="T9" fmla="*/ 0 h 66"/>
                  <a:gd name="T10" fmla="*/ 2 w 89"/>
                  <a:gd name="T11" fmla="*/ 2 h 66"/>
                  <a:gd name="T12" fmla="*/ 89 w 89"/>
                  <a:gd name="T13" fmla="*/ 2 h 66"/>
                  <a:gd name="T14" fmla="*/ 89 w 89"/>
                  <a:gd name="T15" fmla="*/ 66 h 66"/>
                  <a:gd name="T16" fmla="*/ 2 w 89"/>
                  <a:gd name="T17" fmla="*/ 66 h 66"/>
                  <a:gd name="T18" fmla="*/ 2 w 89"/>
                  <a:gd name="T19"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6">
                    <a:moveTo>
                      <a:pt x="0" y="0"/>
                    </a:moveTo>
                    <a:lnTo>
                      <a:pt x="89" y="0"/>
                    </a:lnTo>
                    <a:lnTo>
                      <a:pt x="89" y="66"/>
                    </a:lnTo>
                    <a:lnTo>
                      <a:pt x="0" y="66"/>
                    </a:lnTo>
                    <a:lnTo>
                      <a:pt x="0" y="0"/>
                    </a:lnTo>
                    <a:close/>
                    <a:moveTo>
                      <a:pt x="2" y="2"/>
                    </a:moveTo>
                    <a:lnTo>
                      <a:pt x="89" y="2"/>
                    </a:lnTo>
                    <a:lnTo>
                      <a:pt x="89" y="66"/>
                    </a:lnTo>
                    <a:lnTo>
                      <a:pt x="2" y="66"/>
                    </a:lnTo>
                    <a:lnTo>
                      <a:pt x="2" y="2"/>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1" name="Freeform 1847">
                <a:extLst>
                  <a:ext uri="{FF2B5EF4-FFF2-40B4-BE49-F238E27FC236}">
                    <a16:creationId xmlns:a16="http://schemas.microsoft.com/office/drawing/2014/main" id="{E50794DA-C5B6-4F47-968D-694DC2EA5D38}"/>
                  </a:ext>
                </a:extLst>
              </p:cNvPr>
              <p:cNvSpPr>
                <a:spLocks noEditPoints="1"/>
              </p:cNvSpPr>
              <p:nvPr/>
            </p:nvSpPr>
            <p:spPr bwMode="auto">
              <a:xfrm>
                <a:off x="4441" y="2398"/>
                <a:ext cx="87" cy="64"/>
              </a:xfrm>
              <a:custGeom>
                <a:avLst/>
                <a:gdLst>
                  <a:gd name="T0" fmla="*/ 0 w 87"/>
                  <a:gd name="T1" fmla="*/ 0 h 64"/>
                  <a:gd name="T2" fmla="*/ 87 w 87"/>
                  <a:gd name="T3" fmla="*/ 0 h 64"/>
                  <a:gd name="T4" fmla="*/ 87 w 87"/>
                  <a:gd name="T5" fmla="*/ 64 h 64"/>
                  <a:gd name="T6" fmla="*/ 0 w 87"/>
                  <a:gd name="T7" fmla="*/ 64 h 64"/>
                  <a:gd name="T8" fmla="*/ 0 w 87"/>
                  <a:gd name="T9" fmla="*/ 0 h 64"/>
                  <a:gd name="T10" fmla="*/ 1 w 87"/>
                  <a:gd name="T11" fmla="*/ 0 h 64"/>
                  <a:gd name="T12" fmla="*/ 87 w 87"/>
                  <a:gd name="T13" fmla="*/ 0 h 64"/>
                  <a:gd name="T14" fmla="*/ 87 w 87"/>
                  <a:gd name="T15" fmla="*/ 64 h 64"/>
                  <a:gd name="T16" fmla="*/ 1 w 87"/>
                  <a:gd name="T17" fmla="*/ 64 h 64"/>
                  <a:gd name="T18" fmla="*/ 1 w 87"/>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4">
                    <a:moveTo>
                      <a:pt x="0" y="0"/>
                    </a:moveTo>
                    <a:lnTo>
                      <a:pt x="87" y="0"/>
                    </a:lnTo>
                    <a:lnTo>
                      <a:pt x="87" y="64"/>
                    </a:lnTo>
                    <a:lnTo>
                      <a:pt x="0" y="64"/>
                    </a:lnTo>
                    <a:lnTo>
                      <a:pt x="0" y="0"/>
                    </a:lnTo>
                    <a:close/>
                    <a:moveTo>
                      <a:pt x="1" y="0"/>
                    </a:moveTo>
                    <a:lnTo>
                      <a:pt x="87" y="0"/>
                    </a:lnTo>
                    <a:lnTo>
                      <a:pt x="87" y="64"/>
                    </a:lnTo>
                    <a:lnTo>
                      <a:pt x="1" y="64"/>
                    </a:lnTo>
                    <a:lnTo>
                      <a:pt x="1"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2" name="Freeform 1848">
                <a:extLst>
                  <a:ext uri="{FF2B5EF4-FFF2-40B4-BE49-F238E27FC236}">
                    <a16:creationId xmlns:a16="http://schemas.microsoft.com/office/drawing/2014/main" id="{B4EEB332-D7FA-7745-B60F-88F3C2A2CA5A}"/>
                  </a:ext>
                </a:extLst>
              </p:cNvPr>
              <p:cNvSpPr>
                <a:spLocks noEditPoints="1"/>
              </p:cNvSpPr>
              <p:nvPr/>
            </p:nvSpPr>
            <p:spPr bwMode="auto">
              <a:xfrm>
                <a:off x="4442" y="2398"/>
                <a:ext cx="86" cy="64"/>
              </a:xfrm>
              <a:custGeom>
                <a:avLst/>
                <a:gdLst>
                  <a:gd name="T0" fmla="*/ 0 w 86"/>
                  <a:gd name="T1" fmla="*/ 0 h 64"/>
                  <a:gd name="T2" fmla="*/ 86 w 86"/>
                  <a:gd name="T3" fmla="*/ 0 h 64"/>
                  <a:gd name="T4" fmla="*/ 86 w 86"/>
                  <a:gd name="T5" fmla="*/ 64 h 64"/>
                  <a:gd name="T6" fmla="*/ 0 w 86"/>
                  <a:gd name="T7" fmla="*/ 64 h 64"/>
                  <a:gd name="T8" fmla="*/ 0 w 86"/>
                  <a:gd name="T9" fmla="*/ 0 h 64"/>
                  <a:gd name="T10" fmla="*/ 3 w 86"/>
                  <a:gd name="T11" fmla="*/ 2 h 64"/>
                  <a:gd name="T12" fmla="*/ 86 w 86"/>
                  <a:gd name="T13" fmla="*/ 2 h 64"/>
                  <a:gd name="T14" fmla="*/ 86 w 86"/>
                  <a:gd name="T15" fmla="*/ 64 h 64"/>
                  <a:gd name="T16" fmla="*/ 3 w 86"/>
                  <a:gd name="T17" fmla="*/ 64 h 64"/>
                  <a:gd name="T18" fmla="*/ 3 w 86"/>
                  <a:gd name="T19"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4">
                    <a:moveTo>
                      <a:pt x="0" y="0"/>
                    </a:moveTo>
                    <a:lnTo>
                      <a:pt x="86" y="0"/>
                    </a:lnTo>
                    <a:lnTo>
                      <a:pt x="86" y="64"/>
                    </a:lnTo>
                    <a:lnTo>
                      <a:pt x="0" y="64"/>
                    </a:lnTo>
                    <a:lnTo>
                      <a:pt x="0" y="0"/>
                    </a:lnTo>
                    <a:close/>
                    <a:moveTo>
                      <a:pt x="3" y="2"/>
                    </a:moveTo>
                    <a:lnTo>
                      <a:pt x="86" y="2"/>
                    </a:lnTo>
                    <a:lnTo>
                      <a:pt x="86" y="64"/>
                    </a:lnTo>
                    <a:lnTo>
                      <a:pt x="3" y="64"/>
                    </a:lnTo>
                    <a:lnTo>
                      <a:pt x="3" y="2"/>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3" name="Freeform 1849">
                <a:extLst>
                  <a:ext uri="{FF2B5EF4-FFF2-40B4-BE49-F238E27FC236}">
                    <a16:creationId xmlns:a16="http://schemas.microsoft.com/office/drawing/2014/main" id="{E78C6893-42E4-4F46-947D-A121D8BCD125}"/>
                  </a:ext>
                </a:extLst>
              </p:cNvPr>
              <p:cNvSpPr>
                <a:spLocks noEditPoints="1"/>
              </p:cNvSpPr>
              <p:nvPr/>
            </p:nvSpPr>
            <p:spPr bwMode="auto">
              <a:xfrm>
                <a:off x="4445" y="2400"/>
                <a:ext cx="83" cy="62"/>
              </a:xfrm>
              <a:custGeom>
                <a:avLst/>
                <a:gdLst>
                  <a:gd name="T0" fmla="*/ 0 w 83"/>
                  <a:gd name="T1" fmla="*/ 0 h 62"/>
                  <a:gd name="T2" fmla="*/ 83 w 83"/>
                  <a:gd name="T3" fmla="*/ 0 h 62"/>
                  <a:gd name="T4" fmla="*/ 83 w 83"/>
                  <a:gd name="T5" fmla="*/ 62 h 62"/>
                  <a:gd name="T6" fmla="*/ 0 w 83"/>
                  <a:gd name="T7" fmla="*/ 62 h 62"/>
                  <a:gd name="T8" fmla="*/ 0 w 83"/>
                  <a:gd name="T9" fmla="*/ 0 h 62"/>
                  <a:gd name="T10" fmla="*/ 2 w 83"/>
                  <a:gd name="T11" fmla="*/ 2 h 62"/>
                  <a:gd name="T12" fmla="*/ 83 w 83"/>
                  <a:gd name="T13" fmla="*/ 2 h 62"/>
                  <a:gd name="T14" fmla="*/ 83 w 83"/>
                  <a:gd name="T15" fmla="*/ 62 h 62"/>
                  <a:gd name="T16" fmla="*/ 2 w 83"/>
                  <a:gd name="T17" fmla="*/ 62 h 62"/>
                  <a:gd name="T18" fmla="*/ 2 w 83"/>
                  <a:gd name="T19"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2">
                    <a:moveTo>
                      <a:pt x="0" y="0"/>
                    </a:moveTo>
                    <a:lnTo>
                      <a:pt x="83" y="0"/>
                    </a:lnTo>
                    <a:lnTo>
                      <a:pt x="83" y="62"/>
                    </a:lnTo>
                    <a:lnTo>
                      <a:pt x="0" y="62"/>
                    </a:lnTo>
                    <a:lnTo>
                      <a:pt x="0" y="0"/>
                    </a:lnTo>
                    <a:close/>
                    <a:moveTo>
                      <a:pt x="2" y="2"/>
                    </a:moveTo>
                    <a:lnTo>
                      <a:pt x="83" y="2"/>
                    </a:lnTo>
                    <a:lnTo>
                      <a:pt x="83" y="62"/>
                    </a:lnTo>
                    <a:lnTo>
                      <a:pt x="2" y="62"/>
                    </a:lnTo>
                    <a:lnTo>
                      <a:pt x="2" y="2"/>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4" name="Freeform 1850">
                <a:extLst>
                  <a:ext uri="{FF2B5EF4-FFF2-40B4-BE49-F238E27FC236}">
                    <a16:creationId xmlns:a16="http://schemas.microsoft.com/office/drawing/2014/main" id="{F2F28CC0-E502-FD43-8DBD-F6EA71117934}"/>
                  </a:ext>
                </a:extLst>
              </p:cNvPr>
              <p:cNvSpPr>
                <a:spLocks noEditPoints="1"/>
              </p:cNvSpPr>
              <p:nvPr/>
            </p:nvSpPr>
            <p:spPr bwMode="auto">
              <a:xfrm>
                <a:off x="4447" y="2402"/>
                <a:ext cx="81" cy="60"/>
              </a:xfrm>
              <a:custGeom>
                <a:avLst/>
                <a:gdLst>
                  <a:gd name="T0" fmla="*/ 0 w 81"/>
                  <a:gd name="T1" fmla="*/ 0 h 60"/>
                  <a:gd name="T2" fmla="*/ 81 w 81"/>
                  <a:gd name="T3" fmla="*/ 0 h 60"/>
                  <a:gd name="T4" fmla="*/ 81 w 81"/>
                  <a:gd name="T5" fmla="*/ 60 h 60"/>
                  <a:gd name="T6" fmla="*/ 0 w 81"/>
                  <a:gd name="T7" fmla="*/ 60 h 60"/>
                  <a:gd name="T8" fmla="*/ 0 w 81"/>
                  <a:gd name="T9" fmla="*/ 0 h 60"/>
                  <a:gd name="T10" fmla="*/ 1 w 81"/>
                  <a:gd name="T11" fmla="*/ 2 h 60"/>
                  <a:gd name="T12" fmla="*/ 81 w 81"/>
                  <a:gd name="T13" fmla="*/ 2 h 60"/>
                  <a:gd name="T14" fmla="*/ 81 w 81"/>
                  <a:gd name="T15" fmla="*/ 60 h 60"/>
                  <a:gd name="T16" fmla="*/ 1 w 81"/>
                  <a:gd name="T17" fmla="*/ 60 h 60"/>
                  <a:gd name="T18" fmla="*/ 1 w 81"/>
                  <a:gd name="T19"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60">
                    <a:moveTo>
                      <a:pt x="0" y="0"/>
                    </a:moveTo>
                    <a:lnTo>
                      <a:pt x="81" y="0"/>
                    </a:lnTo>
                    <a:lnTo>
                      <a:pt x="81" y="60"/>
                    </a:lnTo>
                    <a:lnTo>
                      <a:pt x="0" y="60"/>
                    </a:lnTo>
                    <a:lnTo>
                      <a:pt x="0" y="0"/>
                    </a:lnTo>
                    <a:close/>
                    <a:moveTo>
                      <a:pt x="1" y="2"/>
                    </a:moveTo>
                    <a:lnTo>
                      <a:pt x="81" y="2"/>
                    </a:lnTo>
                    <a:lnTo>
                      <a:pt x="81" y="60"/>
                    </a:lnTo>
                    <a:lnTo>
                      <a:pt x="1" y="60"/>
                    </a:lnTo>
                    <a:lnTo>
                      <a:pt x="1"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5" name="Freeform 1851">
                <a:extLst>
                  <a:ext uri="{FF2B5EF4-FFF2-40B4-BE49-F238E27FC236}">
                    <a16:creationId xmlns:a16="http://schemas.microsoft.com/office/drawing/2014/main" id="{35C03B49-D2FF-5246-999C-DBC7048BA8F8}"/>
                  </a:ext>
                </a:extLst>
              </p:cNvPr>
              <p:cNvSpPr>
                <a:spLocks noEditPoints="1"/>
              </p:cNvSpPr>
              <p:nvPr/>
            </p:nvSpPr>
            <p:spPr bwMode="auto">
              <a:xfrm>
                <a:off x="4448" y="2404"/>
                <a:ext cx="80" cy="58"/>
              </a:xfrm>
              <a:custGeom>
                <a:avLst/>
                <a:gdLst>
                  <a:gd name="T0" fmla="*/ 0 w 80"/>
                  <a:gd name="T1" fmla="*/ 0 h 58"/>
                  <a:gd name="T2" fmla="*/ 80 w 80"/>
                  <a:gd name="T3" fmla="*/ 0 h 58"/>
                  <a:gd name="T4" fmla="*/ 80 w 80"/>
                  <a:gd name="T5" fmla="*/ 58 h 58"/>
                  <a:gd name="T6" fmla="*/ 0 w 80"/>
                  <a:gd name="T7" fmla="*/ 58 h 58"/>
                  <a:gd name="T8" fmla="*/ 0 w 80"/>
                  <a:gd name="T9" fmla="*/ 0 h 58"/>
                  <a:gd name="T10" fmla="*/ 2 w 80"/>
                  <a:gd name="T11" fmla="*/ 0 h 58"/>
                  <a:gd name="T12" fmla="*/ 80 w 80"/>
                  <a:gd name="T13" fmla="*/ 0 h 58"/>
                  <a:gd name="T14" fmla="*/ 80 w 80"/>
                  <a:gd name="T15" fmla="*/ 58 h 58"/>
                  <a:gd name="T16" fmla="*/ 2 w 80"/>
                  <a:gd name="T17" fmla="*/ 58 h 58"/>
                  <a:gd name="T18" fmla="*/ 2 w 8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8">
                    <a:moveTo>
                      <a:pt x="0" y="0"/>
                    </a:moveTo>
                    <a:lnTo>
                      <a:pt x="80" y="0"/>
                    </a:lnTo>
                    <a:lnTo>
                      <a:pt x="80" y="58"/>
                    </a:lnTo>
                    <a:lnTo>
                      <a:pt x="0" y="58"/>
                    </a:lnTo>
                    <a:lnTo>
                      <a:pt x="0" y="0"/>
                    </a:lnTo>
                    <a:close/>
                    <a:moveTo>
                      <a:pt x="2" y="0"/>
                    </a:moveTo>
                    <a:lnTo>
                      <a:pt x="80" y="0"/>
                    </a:lnTo>
                    <a:lnTo>
                      <a:pt x="80" y="58"/>
                    </a:lnTo>
                    <a:lnTo>
                      <a:pt x="2" y="58"/>
                    </a:lnTo>
                    <a:lnTo>
                      <a:pt x="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6" name="Freeform 1852">
                <a:extLst>
                  <a:ext uri="{FF2B5EF4-FFF2-40B4-BE49-F238E27FC236}">
                    <a16:creationId xmlns:a16="http://schemas.microsoft.com/office/drawing/2014/main" id="{23C4B98C-CF5F-6547-8D26-5700AA2CD44B}"/>
                  </a:ext>
                </a:extLst>
              </p:cNvPr>
              <p:cNvSpPr>
                <a:spLocks noEditPoints="1"/>
              </p:cNvSpPr>
              <p:nvPr/>
            </p:nvSpPr>
            <p:spPr bwMode="auto">
              <a:xfrm>
                <a:off x="4450" y="2404"/>
                <a:ext cx="78" cy="58"/>
              </a:xfrm>
              <a:custGeom>
                <a:avLst/>
                <a:gdLst>
                  <a:gd name="T0" fmla="*/ 0 w 78"/>
                  <a:gd name="T1" fmla="*/ 0 h 58"/>
                  <a:gd name="T2" fmla="*/ 78 w 78"/>
                  <a:gd name="T3" fmla="*/ 0 h 58"/>
                  <a:gd name="T4" fmla="*/ 78 w 78"/>
                  <a:gd name="T5" fmla="*/ 58 h 58"/>
                  <a:gd name="T6" fmla="*/ 0 w 78"/>
                  <a:gd name="T7" fmla="*/ 58 h 58"/>
                  <a:gd name="T8" fmla="*/ 0 w 78"/>
                  <a:gd name="T9" fmla="*/ 0 h 58"/>
                  <a:gd name="T10" fmla="*/ 3 w 78"/>
                  <a:gd name="T11" fmla="*/ 2 h 58"/>
                  <a:gd name="T12" fmla="*/ 78 w 78"/>
                  <a:gd name="T13" fmla="*/ 2 h 58"/>
                  <a:gd name="T14" fmla="*/ 78 w 78"/>
                  <a:gd name="T15" fmla="*/ 58 h 58"/>
                  <a:gd name="T16" fmla="*/ 3 w 78"/>
                  <a:gd name="T17" fmla="*/ 58 h 58"/>
                  <a:gd name="T18" fmla="*/ 3 w 78"/>
                  <a:gd name="T1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8">
                    <a:moveTo>
                      <a:pt x="0" y="0"/>
                    </a:moveTo>
                    <a:lnTo>
                      <a:pt x="78" y="0"/>
                    </a:lnTo>
                    <a:lnTo>
                      <a:pt x="78" y="58"/>
                    </a:lnTo>
                    <a:lnTo>
                      <a:pt x="0" y="58"/>
                    </a:lnTo>
                    <a:lnTo>
                      <a:pt x="0" y="0"/>
                    </a:lnTo>
                    <a:close/>
                    <a:moveTo>
                      <a:pt x="3" y="2"/>
                    </a:moveTo>
                    <a:lnTo>
                      <a:pt x="78" y="2"/>
                    </a:lnTo>
                    <a:lnTo>
                      <a:pt x="78" y="58"/>
                    </a:lnTo>
                    <a:lnTo>
                      <a:pt x="3" y="58"/>
                    </a:lnTo>
                    <a:lnTo>
                      <a:pt x="3" y="2"/>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7" name="Freeform 1853">
                <a:extLst>
                  <a:ext uri="{FF2B5EF4-FFF2-40B4-BE49-F238E27FC236}">
                    <a16:creationId xmlns:a16="http://schemas.microsoft.com/office/drawing/2014/main" id="{4FBC19BD-E56D-2947-92C3-26D0A2B1F026}"/>
                  </a:ext>
                </a:extLst>
              </p:cNvPr>
              <p:cNvSpPr>
                <a:spLocks noEditPoints="1"/>
              </p:cNvSpPr>
              <p:nvPr/>
            </p:nvSpPr>
            <p:spPr bwMode="auto">
              <a:xfrm>
                <a:off x="4453" y="2406"/>
                <a:ext cx="75" cy="56"/>
              </a:xfrm>
              <a:custGeom>
                <a:avLst/>
                <a:gdLst>
                  <a:gd name="T0" fmla="*/ 0 w 75"/>
                  <a:gd name="T1" fmla="*/ 0 h 56"/>
                  <a:gd name="T2" fmla="*/ 75 w 75"/>
                  <a:gd name="T3" fmla="*/ 0 h 56"/>
                  <a:gd name="T4" fmla="*/ 75 w 75"/>
                  <a:gd name="T5" fmla="*/ 56 h 56"/>
                  <a:gd name="T6" fmla="*/ 0 w 75"/>
                  <a:gd name="T7" fmla="*/ 56 h 56"/>
                  <a:gd name="T8" fmla="*/ 0 w 75"/>
                  <a:gd name="T9" fmla="*/ 0 h 56"/>
                  <a:gd name="T10" fmla="*/ 2 w 75"/>
                  <a:gd name="T11" fmla="*/ 2 h 56"/>
                  <a:gd name="T12" fmla="*/ 75 w 75"/>
                  <a:gd name="T13" fmla="*/ 2 h 56"/>
                  <a:gd name="T14" fmla="*/ 75 w 75"/>
                  <a:gd name="T15" fmla="*/ 56 h 56"/>
                  <a:gd name="T16" fmla="*/ 2 w 75"/>
                  <a:gd name="T17" fmla="*/ 56 h 56"/>
                  <a:gd name="T18" fmla="*/ 2 w 75"/>
                  <a:gd name="T19"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6">
                    <a:moveTo>
                      <a:pt x="0" y="0"/>
                    </a:moveTo>
                    <a:lnTo>
                      <a:pt x="75" y="0"/>
                    </a:lnTo>
                    <a:lnTo>
                      <a:pt x="75" y="56"/>
                    </a:lnTo>
                    <a:lnTo>
                      <a:pt x="0" y="56"/>
                    </a:lnTo>
                    <a:lnTo>
                      <a:pt x="0" y="0"/>
                    </a:lnTo>
                    <a:close/>
                    <a:moveTo>
                      <a:pt x="2" y="2"/>
                    </a:moveTo>
                    <a:lnTo>
                      <a:pt x="75" y="2"/>
                    </a:lnTo>
                    <a:lnTo>
                      <a:pt x="75" y="56"/>
                    </a:lnTo>
                    <a:lnTo>
                      <a:pt x="2" y="56"/>
                    </a:lnTo>
                    <a:lnTo>
                      <a:pt x="2" y="2"/>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8" name="Freeform 1854">
                <a:extLst>
                  <a:ext uri="{FF2B5EF4-FFF2-40B4-BE49-F238E27FC236}">
                    <a16:creationId xmlns:a16="http://schemas.microsoft.com/office/drawing/2014/main" id="{0EF34643-F57D-474C-8345-2A6716E4594D}"/>
                  </a:ext>
                </a:extLst>
              </p:cNvPr>
              <p:cNvSpPr>
                <a:spLocks noEditPoints="1"/>
              </p:cNvSpPr>
              <p:nvPr/>
            </p:nvSpPr>
            <p:spPr bwMode="auto">
              <a:xfrm>
                <a:off x="4455" y="2408"/>
                <a:ext cx="73" cy="54"/>
              </a:xfrm>
              <a:custGeom>
                <a:avLst/>
                <a:gdLst>
                  <a:gd name="T0" fmla="*/ 0 w 73"/>
                  <a:gd name="T1" fmla="*/ 0 h 54"/>
                  <a:gd name="T2" fmla="*/ 73 w 73"/>
                  <a:gd name="T3" fmla="*/ 0 h 54"/>
                  <a:gd name="T4" fmla="*/ 73 w 73"/>
                  <a:gd name="T5" fmla="*/ 54 h 54"/>
                  <a:gd name="T6" fmla="*/ 0 w 73"/>
                  <a:gd name="T7" fmla="*/ 54 h 54"/>
                  <a:gd name="T8" fmla="*/ 0 w 73"/>
                  <a:gd name="T9" fmla="*/ 0 h 54"/>
                  <a:gd name="T10" fmla="*/ 1 w 73"/>
                  <a:gd name="T11" fmla="*/ 1 h 54"/>
                  <a:gd name="T12" fmla="*/ 73 w 73"/>
                  <a:gd name="T13" fmla="*/ 1 h 54"/>
                  <a:gd name="T14" fmla="*/ 73 w 73"/>
                  <a:gd name="T15" fmla="*/ 54 h 54"/>
                  <a:gd name="T16" fmla="*/ 1 w 73"/>
                  <a:gd name="T17" fmla="*/ 54 h 54"/>
                  <a:gd name="T18" fmla="*/ 1 w 73"/>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4">
                    <a:moveTo>
                      <a:pt x="0" y="0"/>
                    </a:moveTo>
                    <a:lnTo>
                      <a:pt x="73" y="0"/>
                    </a:lnTo>
                    <a:lnTo>
                      <a:pt x="73" y="54"/>
                    </a:lnTo>
                    <a:lnTo>
                      <a:pt x="0" y="54"/>
                    </a:lnTo>
                    <a:lnTo>
                      <a:pt x="0" y="0"/>
                    </a:lnTo>
                    <a:close/>
                    <a:moveTo>
                      <a:pt x="1" y="1"/>
                    </a:moveTo>
                    <a:lnTo>
                      <a:pt x="73" y="1"/>
                    </a:lnTo>
                    <a:lnTo>
                      <a:pt x="73" y="54"/>
                    </a:lnTo>
                    <a:lnTo>
                      <a:pt x="1" y="54"/>
                    </a:lnTo>
                    <a:lnTo>
                      <a:pt x="1" y="1"/>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9" name="Freeform 1855">
                <a:extLst>
                  <a:ext uri="{FF2B5EF4-FFF2-40B4-BE49-F238E27FC236}">
                    <a16:creationId xmlns:a16="http://schemas.microsoft.com/office/drawing/2014/main" id="{943DC5CE-D564-134A-B283-2029DED8F132}"/>
                  </a:ext>
                </a:extLst>
              </p:cNvPr>
              <p:cNvSpPr>
                <a:spLocks noEditPoints="1"/>
              </p:cNvSpPr>
              <p:nvPr/>
            </p:nvSpPr>
            <p:spPr bwMode="auto">
              <a:xfrm>
                <a:off x="4456" y="2409"/>
                <a:ext cx="72" cy="53"/>
              </a:xfrm>
              <a:custGeom>
                <a:avLst/>
                <a:gdLst>
                  <a:gd name="T0" fmla="*/ 0 w 72"/>
                  <a:gd name="T1" fmla="*/ 0 h 53"/>
                  <a:gd name="T2" fmla="*/ 72 w 72"/>
                  <a:gd name="T3" fmla="*/ 0 h 53"/>
                  <a:gd name="T4" fmla="*/ 72 w 72"/>
                  <a:gd name="T5" fmla="*/ 53 h 53"/>
                  <a:gd name="T6" fmla="*/ 0 w 72"/>
                  <a:gd name="T7" fmla="*/ 53 h 53"/>
                  <a:gd name="T8" fmla="*/ 0 w 72"/>
                  <a:gd name="T9" fmla="*/ 0 h 53"/>
                  <a:gd name="T10" fmla="*/ 3 w 72"/>
                  <a:gd name="T11" fmla="*/ 2 h 53"/>
                  <a:gd name="T12" fmla="*/ 72 w 72"/>
                  <a:gd name="T13" fmla="*/ 2 h 53"/>
                  <a:gd name="T14" fmla="*/ 72 w 72"/>
                  <a:gd name="T15" fmla="*/ 53 h 53"/>
                  <a:gd name="T16" fmla="*/ 3 w 72"/>
                  <a:gd name="T17" fmla="*/ 53 h 53"/>
                  <a:gd name="T18" fmla="*/ 3 w 72"/>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3">
                    <a:moveTo>
                      <a:pt x="0" y="0"/>
                    </a:moveTo>
                    <a:lnTo>
                      <a:pt x="72" y="0"/>
                    </a:lnTo>
                    <a:lnTo>
                      <a:pt x="72" y="53"/>
                    </a:lnTo>
                    <a:lnTo>
                      <a:pt x="0" y="53"/>
                    </a:lnTo>
                    <a:lnTo>
                      <a:pt x="0" y="0"/>
                    </a:lnTo>
                    <a:close/>
                    <a:moveTo>
                      <a:pt x="3" y="2"/>
                    </a:moveTo>
                    <a:lnTo>
                      <a:pt x="72" y="2"/>
                    </a:lnTo>
                    <a:lnTo>
                      <a:pt x="72" y="53"/>
                    </a:lnTo>
                    <a:lnTo>
                      <a:pt x="3" y="53"/>
                    </a:lnTo>
                    <a:lnTo>
                      <a:pt x="3" y="2"/>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0" name="Freeform 1856">
                <a:extLst>
                  <a:ext uri="{FF2B5EF4-FFF2-40B4-BE49-F238E27FC236}">
                    <a16:creationId xmlns:a16="http://schemas.microsoft.com/office/drawing/2014/main" id="{1B2846B5-8961-2445-B7FA-8FBB1C2306CE}"/>
                  </a:ext>
                </a:extLst>
              </p:cNvPr>
              <p:cNvSpPr>
                <a:spLocks noEditPoints="1"/>
              </p:cNvSpPr>
              <p:nvPr/>
            </p:nvSpPr>
            <p:spPr bwMode="auto">
              <a:xfrm>
                <a:off x="4459" y="2411"/>
                <a:ext cx="69" cy="51"/>
              </a:xfrm>
              <a:custGeom>
                <a:avLst/>
                <a:gdLst>
                  <a:gd name="T0" fmla="*/ 0 w 69"/>
                  <a:gd name="T1" fmla="*/ 0 h 51"/>
                  <a:gd name="T2" fmla="*/ 69 w 69"/>
                  <a:gd name="T3" fmla="*/ 0 h 51"/>
                  <a:gd name="T4" fmla="*/ 69 w 69"/>
                  <a:gd name="T5" fmla="*/ 51 h 51"/>
                  <a:gd name="T6" fmla="*/ 0 w 69"/>
                  <a:gd name="T7" fmla="*/ 51 h 51"/>
                  <a:gd name="T8" fmla="*/ 0 w 69"/>
                  <a:gd name="T9" fmla="*/ 0 h 51"/>
                  <a:gd name="T10" fmla="*/ 2 w 69"/>
                  <a:gd name="T11" fmla="*/ 1 h 51"/>
                  <a:gd name="T12" fmla="*/ 69 w 69"/>
                  <a:gd name="T13" fmla="*/ 1 h 51"/>
                  <a:gd name="T14" fmla="*/ 69 w 69"/>
                  <a:gd name="T15" fmla="*/ 51 h 51"/>
                  <a:gd name="T16" fmla="*/ 2 w 69"/>
                  <a:gd name="T17" fmla="*/ 51 h 51"/>
                  <a:gd name="T18" fmla="*/ 2 w 69"/>
                  <a:gd name="T1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0" y="0"/>
                    </a:moveTo>
                    <a:lnTo>
                      <a:pt x="69" y="0"/>
                    </a:lnTo>
                    <a:lnTo>
                      <a:pt x="69" y="51"/>
                    </a:lnTo>
                    <a:lnTo>
                      <a:pt x="0" y="51"/>
                    </a:lnTo>
                    <a:lnTo>
                      <a:pt x="0" y="0"/>
                    </a:lnTo>
                    <a:close/>
                    <a:moveTo>
                      <a:pt x="2" y="1"/>
                    </a:moveTo>
                    <a:lnTo>
                      <a:pt x="69" y="1"/>
                    </a:lnTo>
                    <a:lnTo>
                      <a:pt x="69" y="51"/>
                    </a:lnTo>
                    <a:lnTo>
                      <a:pt x="2" y="51"/>
                    </a:lnTo>
                    <a:lnTo>
                      <a:pt x="2" y="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1" name="Freeform 1857">
                <a:extLst>
                  <a:ext uri="{FF2B5EF4-FFF2-40B4-BE49-F238E27FC236}">
                    <a16:creationId xmlns:a16="http://schemas.microsoft.com/office/drawing/2014/main" id="{7CE5B5FF-1035-5247-950D-716FC20EBEBA}"/>
                  </a:ext>
                </a:extLst>
              </p:cNvPr>
              <p:cNvSpPr>
                <a:spLocks noEditPoints="1"/>
              </p:cNvSpPr>
              <p:nvPr/>
            </p:nvSpPr>
            <p:spPr bwMode="auto">
              <a:xfrm>
                <a:off x="4461" y="2412"/>
                <a:ext cx="67" cy="50"/>
              </a:xfrm>
              <a:custGeom>
                <a:avLst/>
                <a:gdLst>
                  <a:gd name="T0" fmla="*/ 0 w 67"/>
                  <a:gd name="T1" fmla="*/ 0 h 50"/>
                  <a:gd name="T2" fmla="*/ 67 w 67"/>
                  <a:gd name="T3" fmla="*/ 0 h 50"/>
                  <a:gd name="T4" fmla="*/ 67 w 67"/>
                  <a:gd name="T5" fmla="*/ 50 h 50"/>
                  <a:gd name="T6" fmla="*/ 0 w 67"/>
                  <a:gd name="T7" fmla="*/ 50 h 50"/>
                  <a:gd name="T8" fmla="*/ 0 w 67"/>
                  <a:gd name="T9" fmla="*/ 0 h 50"/>
                  <a:gd name="T10" fmla="*/ 1 w 67"/>
                  <a:gd name="T11" fmla="*/ 1 h 50"/>
                  <a:gd name="T12" fmla="*/ 67 w 67"/>
                  <a:gd name="T13" fmla="*/ 1 h 50"/>
                  <a:gd name="T14" fmla="*/ 67 w 67"/>
                  <a:gd name="T15" fmla="*/ 50 h 50"/>
                  <a:gd name="T16" fmla="*/ 1 w 67"/>
                  <a:gd name="T17" fmla="*/ 50 h 50"/>
                  <a:gd name="T18" fmla="*/ 1 w 67"/>
                  <a:gd name="T19"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50">
                    <a:moveTo>
                      <a:pt x="0" y="0"/>
                    </a:moveTo>
                    <a:lnTo>
                      <a:pt x="67" y="0"/>
                    </a:lnTo>
                    <a:lnTo>
                      <a:pt x="67" y="50"/>
                    </a:lnTo>
                    <a:lnTo>
                      <a:pt x="0" y="50"/>
                    </a:lnTo>
                    <a:lnTo>
                      <a:pt x="0" y="0"/>
                    </a:lnTo>
                    <a:close/>
                    <a:moveTo>
                      <a:pt x="1" y="1"/>
                    </a:moveTo>
                    <a:lnTo>
                      <a:pt x="67" y="1"/>
                    </a:lnTo>
                    <a:lnTo>
                      <a:pt x="67" y="50"/>
                    </a:lnTo>
                    <a:lnTo>
                      <a:pt x="1" y="50"/>
                    </a:lnTo>
                    <a:lnTo>
                      <a:pt x="1" y="1"/>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2" name="Freeform 1858">
                <a:extLst>
                  <a:ext uri="{FF2B5EF4-FFF2-40B4-BE49-F238E27FC236}">
                    <a16:creationId xmlns:a16="http://schemas.microsoft.com/office/drawing/2014/main" id="{4FEB14D3-E8CF-974D-B315-73F21823BFDC}"/>
                  </a:ext>
                </a:extLst>
              </p:cNvPr>
              <p:cNvSpPr>
                <a:spLocks noEditPoints="1"/>
              </p:cNvSpPr>
              <p:nvPr/>
            </p:nvSpPr>
            <p:spPr bwMode="auto">
              <a:xfrm>
                <a:off x="4462" y="2413"/>
                <a:ext cx="66" cy="49"/>
              </a:xfrm>
              <a:custGeom>
                <a:avLst/>
                <a:gdLst>
                  <a:gd name="T0" fmla="*/ 0 w 66"/>
                  <a:gd name="T1" fmla="*/ 0 h 49"/>
                  <a:gd name="T2" fmla="*/ 66 w 66"/>
                  <a:gd name="T3" fmla="*/ 0 h 49"/>
                  <a:gd name="T4" fmla="*/ 66 w 66"/>
                  <a:gd name="T5" fmla="*/ 49 h 49"/>
                  <a:gd name="T6" fmla="*/ 0 w 66"/>
                  <a:gd name="T7" fmla="*/ 49 h 49"/>
                  <a:gd name="T8" fmla="*/ 0 w 66"/>
                  <a:gd name="T9" fmla="*/ 0 h 49"/>
                  <a:gd name="T10" fmla="*/ 2 w 66"/>
                  <a:gd name="T11" fmla="*/ 2 h 49"/>
                  <a:gd name="T12" fmla="*/ 66 w 66"/>
                  <a:gd name="T13" fmla="*/ 2 h 49"/>
                  <a:gd name="T14" fmla="*/ 66 w 66"/>
                  <a:gd name="T15" fmla="*/ 49 h 49"/>
                  <a:gd name="T16" fmla="*/ 2 w 66"/>
                  <a:gd name="T17" fmla="*/ 49 h 49"/>
                  <a:gd name="T18" fmla="*/ 2 w 66"/>
                  <a:gd name="T1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9">
                    <a:moveTo>
                      <a:pt x="0" y="0"/>
                    </a:moveTo>
                    <a:lnTo>
                      <a:pt x="66" y="0"/>
                    </a:lnTo>
                    <a:lnTo>
                      <a:pt x="66" y="49"/>
                    </a:lnTo>
                    <a:lnTo>
                      <a:pt x="0" y="49"/>
                    </a:lnTo>
                    <a:lnTo>
                      <a:pt x="0" y="0"/>
                    </a:lnTo>
                    <a:close/>
                    <a:moveTo>
                      <a:pt x="2" y="2"/>
                    </a:moveTo>
                    <a:lnTo>
                      <a:pt x="66" y="2"/>
                    </a:lnTo>
                    <a:lnTo>
                      <a:pt x="66" y="49"/>
                    </a:lnTo>
                    <a:lnTo>
                      <a:pt x="2" y="49"/>
                    </a:lnTo>
                    <a:lnTo>
                      <a:pt x="2" y="2"/>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3" name="Freeform 1859">
                <a:extLst>
                  <a:ext uri="{FF2B5EF4-FFF2-40B4-BE49-F238E27FC236}">
                    <a16:creationId xmlns:a16="http://schemas.microsoft.com/office/drawing/2014/main" id="{6A997D8F-805E-D74C-BB97-5710279B8D60}"/>
                  </a:ext>
                </a:extLst>
              </p:cNvPr>
              <p:cNvSpPr>
                <a:spLocks noEditPoints="1"/>
              </p:cNvSpPr>
              <p:nvPr/>
            </p:nvSpPr>
            <p:spPr bwMode="auto">
              <a:xfrm>
                <a:off x="4464" y="2415"/>
                <a:ext cx="64" cy="47"/>
              </a:xfrm>
              <a:custGeom>
                <a:avLst/>
                <a:gdLst>
                  <a:gd name="T0" fmla="*/ 0 w 64"/>
                  <a:gd name="T1" fmla="*/ 0 h 47"/>
                  <a:gd name="T2" fmla="*/ 64 w 64"/>
                  <a:gd name="T3" fmla="*/ 0 h 47"/>
                  <a:gd name="T4" fmla="*/ 64 w 64"/>
                  <a:gd name="T5" fmla="*/ 47 h 47"/>
                  <a:gd name="T6" fmla="*/ 0 w 64"/>
                  <a:gd name="T7" fmla="*/ 47 h 47"/>
                  <a:gd name="T8" fmla="*/ 0 w 64"/>
                  <a:gd name="T9" fmla="*/ 0 h 47"/>
                  <a:gd name="T10" fmla="*/ 3 w 64"/>
                  <a:gd name="T11" fmla="*/ 2 h 47"/>
                  <a:gd name="T12" fmla="*/ 64 w 64"/>
                  <a:gd name="T13" fmla="*/ 2 h 47"/>
                  <a:gd name="T14" fmla="*/ 64 w 64"/>
                  <a:gd name="T15" fmla="*/ 47 h 47"/>
                  <a:gd name="T16" fmla="*/ 3 w 64"/>
                  <a:gd name="T17" fmla="*/ 47 h 47"/>
                  <a:gd name="T18" fmla="*/ 3 w 64"/>
                  <a:gd name="T19"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7">
                    <a:moveTo>
                      <a:pt x="0" y="0"/>
                    </a:moveTo>
                    <a:lnTo>
                      <a:pt x="64" y="0"/>
                    </a:lnTo>
                    <a:lnTo>
                      <a:pt x="64" y="47"/>
                    </a:lnTo>
                    <a:lnTo>
                      <a:pt x="0" y="47"/>
                    </a:lnTo>
                    <a:lnTo>
                      <a:pt x="0" y="0"/>
                    </a:lnTo>
                    <a:close/>
                    <a:moveTo>
                      <a:pt x="3" y="2"/>
                    </a:moveTo>
                    <a:lnTo>
                      <a:pt x="64" y="2"/>
                    </a:lnTo>
                    <a:lnTo>
                      <a:pt x="64" y="47"/>
                    </a:lnTo>
                    <a:lnTo>
                      <a:pt x="3" y="47"/>
                    </a:lnTo>
                    <a:lnTo>
                      <a:pt x="3" y="2"/>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4" name="Freeform 1860">
                <a:extLst>
                  <a:ext uri="{FF2B5EF4-FFF2-40B4-BE49-F238E27FC236}">
                    <a16:creationId xmlns:a16="http://schemas.microsoft.com/office/drawing/2014/main" id="{FCC8E2BF-C85F-134E-848C-0206D3D8A821}"/>
                  </a:ext>
                </a:extLst>
              </p:cNvPr>
              <p:cNvSpPr>
                <a:spLocks noEditPoints="1"/>
              </p:cNvSpPr>
              <p:nvPr/>
            </p:nvSpPr>
            <p:spPr bwMode="auto">
              <a:xfrm>
                <a:off x="4467" y="2417"/>
                <a:ext cx="61" cy="45"/>
              </a:xfrm>
              <a:custGeom>
                <a:avLst/>
                <a:gdLst>
                  <a:gd name="T0" fmla="*/ 0 w 61"/>
                  <a:gd name="T1" fmla="*/ 0 h 45"/>
                  <a:gd name="T2" fmla="*/ 61 w 61"/>
                  <a:gd name="T3" fmla="*/ 0 h 45"/>
                  <a:gd name="T4" fmla="*/ 61 w 61"/>
                  <a:gd name="T5" fmla="*/ 45 h 45"/>
                  <a:gd name="T6" fmla="*/ 0 w 61"/>
                  <a:gd name="T7" fmla="*/ 45 h 45"/>
                  <a:gd name="T8" fmla="*/ 0 w 61"/>
                  <a:gd name="T9" fmla="*/ 0 h 45"/>
                  <a:gd name="T10" fmla="*/ 2 w 61"/>
                  <a:gd name="T11" fmla="*/ 1 h 45"/>
                  <a:gd name="T12" fmla="*/ 61 w 61"/>
                  <a:gd name="T13" fmla="*/ 1 h 45"/>
                  <a:gd name="T14" fmla="*/ 61 w 61"/>
                  <a:gd name="T15" fmla="*/ 45 h 45"/>
                  <a:gd name="T16" fmla="*/ 2 w 61"/>
                  <a:gd name="T17" fmla="*/ 45 h 45"/>
                  <a:gd name="T18" fmla="*/ 2 w 61"/>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5">
                    <a:moveTo>
                      <a:pt x="0" y="0"/>
                    </a:moveTo>
                    <a:lnTo>
                      <a:pt x="61" y="0"/>
                    </a:lnTo>
                    <a:lnTo>
                      <a:pt x="61" y="45"/>
                    </a:lnTo>
                    <a:lnTo>
                      <a:pt x="0" y="45"/>
                    </a:lnTo>
                    <a:lnTo>
                      <a:pt x="0" y="0"/>
                    </a:lnTo>
                    <a:close/>
                    <a:moveTo>
                      <a:pt x="2" y="1"/>
                    </a:moveTo>
                    <a:lnTo>
                      <a:pt x="61" y="1"/>
                    </a:lnTo>
                    <a:lnTo>
                      <a:pt x="61" y="45"/>
                    </a:lnTo>
                    <a:lnTo>
                      <a:pt x="2" y="45"/>
                    </a:lnTo>
                    <a:lnTo>
                      <a:pt x="2" y="1"/>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5" name="Freeform 1861">
                <a:extLst>
                  <a:ext uri="{FF2B5EF4-FFF2-40B4-BE49-F238E27FC236}">
                    <a16:creationId xmlns:a16="http://schemas.microsoft.com/office/drawing/2014/main" id="{84DDFA66-17EE-7643-A312-314C4B539949}"/>
                  </a:ext>
                </a:extLst>
              </p:cNvPr>
              <p:cNvSpPr>
                <a:spLocks noEditPoints="1"/>
              </p:cNvSpPr>
              <p:nvPr/>
            </p:nvSpPr>
            <p:spPr bwMode="auto">
              <a:xfrm>
                <a:off x="4469" y="2418"/>
                <a:ext cx="59" cy="44"/>
              </a:xfrm>
              <a:custGeom>
                <a:avLst/>
                <a:gdLst>
                  <a:gd name="T0" fmla="*/ 0 w 59"/>
                  <a:gd name="T1" fmla="*/ 0 h 44"/>
                  <a:gd name="T2" fmla="*/ 59 w 59"/>
                  <a:gd name="T3" fmla="*/ 0 h 44"/>
                  <a:gd name="T4" fmla="*/ 59 w 59"/>
                  <a:gd name="T5" fmla="*/ 44 h 44"/>
                  <a:gd name="T6" fmla="*/ 0 w 59"/>
                  <a:gd name="T7" fmla="*/ 44 h 44"/>
                  <a:gd name="T8" fmla="*/ 0 w 59"/>
                  <a:gd name="T9" fmla="*/ 0 h 44"/>
                  <a:gd name="T10" fmla="*/ 1 w 59"/>
                  <a:gd name="T11" fmla="*/ 1 h 44"/>
                  <a:gd name="T12" fmla="*/ 59 w 59"/>
                  <a:gd name="T13" fmla="*/ 1 h 44"/>
                  <a:gd name="T14" fmla="*/ 59 w 59"/>
                  <a:gd name="T15" fmla="*/ 44 h 44"/>
                  <a:gd name="T16" fmla="*/ 1 w 59"/>
                  <a:gd name="T17" fmla="*/ 44 h 44"/>
                  <a:gd name="T18" fmla="*/ 1 w 59"/>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4">
                    <a:moveTo>
                      <a:pt x="0" y="0"/>
                    </a:moveTo>
                    <a:lnTo>
                      <a:pt x="59" y="0"/>
                    </a:lnTo>
                    <a:lnTo>
                      <a:pt x="59" y="44"/>
                    </a:lnTo>
                    <a:lnTo>
                      <a:pt x="0" y="44"/>
                    </a:lnTo>
                    <a:lnTo>
                      <a:pt x="0" y="0"/>
                    </a:lnTo>
                    <a:close/>
                    <a:moveTo>
                      <a:pt x="1" y="1"/>
                    </a:moveTo>
                    <a:lnTo>
                      <a:pt x="59" y="1"/>
                    </a:lnTo>
                    <a:lnTo>
                      <a:pt x="59" y="44"/>
                    </a:lnTo>
                    <a:lnTo>
                      <a:pt x="1" y="44"/>
                    </a:lnTo>
                    <a:lnTo>
                      <a:pt x="1" y="1"/>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6" name="Freeform 1862">
                <a:extLst>
                  <a:ext uri="{FF2B5EF4-FFF2-40B4-BE49-F238E27FC236}">
                    <a16:creationId xmlns:a16="http://schemas.microsoft.com/office/drawing/2014/main" id="{2F04024C-CD49-9248-AEF8-4C1032AE57CB}"/>
                  </a:ext>
                </a:extLst>
              </p:cNvPr>
              <p:cNvSpPr>
                <a:spLocks noEditPoints="1"/>
              </p:cNvSpPr>
              <p:nvPr/>
            </p:nvSpPr>
            <p:spPr bwMode="auto">
              <a:xfrm>
                <a:off x="4470" y="2419"/>
                <a:ext cx="58" cy="43"/>
              </a:xfrm>
              <a:custGeom>
                <a:avLst/>
                <a:gdLst>
                  <a:gd name="T0" fmla="*/ 0 w 58"/>
                  <a:gd name="T1" fmla="*/ 0 h 43"/>
                  <a:gd name="T2" fmla="*/ 58 w 58"/>
                  <a:gd name="T3" fmla="*/ 0 h 43"/>
                  <a:gd name="T4" fmla="*/ 58 w 58"/>
                  <a:gd name="T5" fmla="*/ 43 h 43"/>
                  <a:gd name="T6" fmla="*/ 0 w 58"/>
                  <a:gd name="T7" fmla="*/ 43 h 43"/>
                  <a:gd name="T8" fmla="*/ 0 w 58"/>
                  <a:gd name="T9" fmla="*/ 0 h 43"/>
                  <a:gd name="T10" fmla="*/ 2 w 58"/>
                  <a:gd name="T11" fmla="*/ 2 h 43"/>
                  <a:gd name="T12" fmla="*/ 58 w 58"/>
                  <a:gd name="T13" fmla="*/ 2 h 43"/>
                  <a:gd name="T14" fmla="*/ 58 w 58"/>
                  <a:gd name="T15" fmla="*/ 43 h 43"/>
                  <a:gd name="T16" fmla="*/ 2 w 58"/>
                  <a:gd name="T17" fmla="*/ 43 h 43"/>
                  <a:gd name="T18" fmla="*/ 2 w 58"/>
                  <a:gd name="T19"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3">
                    <a:moveTo>
                      <a:pt x="0" y="0"/>
                    </a:moveTo>
                    <a:lnTo>
                      <a:pt x="58" y="0"/>
                    </a:lnTo>
                    <a:lnTo>
                      <a:pt x="58" y="43"/>
                    </a:lnTo>
                    <a:lnTo>
                      <a:pt x="0" y="43"/>
                    </a:lnTo>
                    <a:lnTo>
                      <a:pt x="0" y="0"/>
                    </a:lnTo>
                    <a:close/>
                    <a:moveTo>
                      <a:pt x="2" y="2"/>
                    </a:moveTo>
                    <a:lnTo>
                      <a:pt x="58" y="2"/>
                    </a:lnTo>
                    <a:lnTo>
                      <a:pt x="58" y="43"/>
                    </a:lnTo>
                    <a:lnTo>
                      <a:pt x="2" y="43"/>
                    </a:lnTo>
                    <a:lnTo>
                      <a:pt x="2" y="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7" name="Freeform 1863">
                <a:extLst>
                  <a:ext uri="{FF2B5EF4-FFF2-40B4-BE49-F238E27FC236}">
                    <a16:creationId xmlns:a16="http://schemas.microsoft.com/office/drawing/2014/main" id="{92B0EA44-55C9-E947-8F83-4300B6B729E8}"/>
                  </a:ext>
                </a:extLst>
              </p:cNvPr>
              <p:cNvSpPr>
                <a:spLocks noEditPoints="1"/>
              </p:cNvSpPr>
              <p:nvPr/>
            </p:nvSpPr>
            <p:spPr bwMode="auto">
              <a:xfrm>
                <a:off x="4472" y="2421"/>
                <a:ext cx="56" cy="41"/>
              </a:xfrm>
              <a:custGeom>
                <a:avLst/>
                <a:gdLst>
                  <a:gd name="T0" fmla="*/ 0 w 56"/>
                  <a:gd name="T1" fmla="*/ 0 h 41"/>
                  <a:gd name="T2" fmla="*/ 56 w 56"/>
                  <a:gd name="T3" fmla="*/ 0 h 41"/>
                  <a:gd name="T4" fmla="*/ 56 w 56"/>
                  <a:gd name="T5" fmla="*/ 41 h 41"/>
                  <a:gd name="T6" fmla="*/ 0 w 56"/>
                  <a:gd name="T7" fmla="*/ 41 h 41"/>
                  <a:gd name="T8" fmla="*/ 0 w 56"/>
                  <a:gd name="T9" fmla="*/ 0 h 41"/>
                  <a:gd name="T10" fmla="*/ 3 w 56"/>
                  <a:gd name="T11" fmla="*/ 2 h 41"/>
                  <a:gd name="T12" fmla="*/ 56 w 56"/>
                  <a:gd name="T13" fmla="*/ 2 h 41"/>
                  <a:gd name="T14" fmla="*/ 56 w 56"/>
                  <a:gd name="T15" fmla="*/ 41 h 41"/>
                  <a:gd name="T16" fmla="*/ 3 w 56"/>
                  <a:gd name="T17" fmla="*/ 41 h 41"/>
                  <a:gd name="T18" fmla="*/ 3 w 56"/>
                  <a:gd name="T19"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1">
                    <a:moveTo>
                      <a:pt x="0" y="0"/>
                    </a:moveTo>
                    <a:lnTo>
                      <a:pt x="56" y="0"/>
                    </a:lnTo>
                    <a:lnTo>
                      <a:pt x="56" y="41"/>
                    </a:lnTo>
                    <a:lnTo>
                      <a:pt x="0" y="41"/>
                    </a:lnTo>
                    <a:lnTo>
                      <a:pt x="0" y="0"/>
                    </a:lnTo>
                    <a:close/>
                    <a:moveTo>
                      <a:pt x="3" y="2"/>
                    </a:moveTo>
                    <a:lnTo>
                      <a:pt x="56" y="2"/>
                    </a:lnTo>
                    <a:lnTo>
                      <a:pt x="56" y="41"/>
                    </a:lnTo>
                    <a:lnTo>
                      <a:pt x="3" y="41"/>
                    </a:lnTo>
                    <a:lnTo>
                      <a:pt x="3" y="2"/>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8" name="Freeform 1864">
                <a:extLst>
                  <a:ext uri="{FF2B5EF4-FFF2-40B4-BE49-F238E27FC236}">
                    <a16:creationId xmlns:a16="http://schemas.microsoft.com/office/drawing/2014/main" id="{2E78377E-6698-FB4C-B9A4-75E95126AE04}"/>
                  </a:ext>
                </a:extLst>
              </p:cNvPr>
              <p:cNvSpPr>
                <a:spLocks noEditPoints="1"/>
              </p:cNvSpPr>
              <p:nvPr/>
            </p:nvSpPr>
            <p:spPr bwMode="auto">
              <a:xfrm>
                <a:off x="4475" y="2423"/>
                <a:ext cx="53" cy="39"/>
              </a:xfrm>
              <a:custGeom>
                <a:avLst/>
                <a:gdLst>
                  <a:gd name="T0" fmla="*/ 0 w 53"/>
                  <a:gd name="T1" fmla="*/ 0 h 39"/>
                  <a:gd name="T2" fmla="*/ 53 w 53"/>
                  <a:gd name="T3" fmla="*/ 0 h 39"/>
                  <a:gd name="T4" fmla="*/ 53 w 53"/>
                  <a:gd name="T5" fmla="*/ 39 h 39"/>
                  <a:gd name="T6" fmla="*/ 0 w 53"/>
                  <a:gd name="T7" fmla="*/ 39 h 39"/>
                  <a:gd name="T8" fmla="*/ 0 w 53"/>
                  <a:gd name="T9" fmla="*/ 0 h 39"/>
                  <a:gd name="T10" fmla="*/ 2 w 53"/>
                  <a:gd name="T11" fmla="*/ 1 h 39"/>
                  <a:gd name="T12" fmla="*/ 53 w 53"/>
                  <a:gd name="T13" fmla="*/ 1 h 39"/>
                  <a:gd name="T14" fmla="*/ 53 w 53"/>
                  <a:gd name="T15" fmla="*/ 39 h 39"/>
                  <a:gd name="T16" fmla="*/ 2 w 53"/>
                  <a:gd name="T17" fmla="*/ 39 h 39"/>
                  <a:gd name="T18" fmla="*/ 2 w 5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9">
                    <a:moveTo>
                      <a:pt x="0" y="0"/>
                    </a:moveTo>
                    <a:lnTo>
                      <a:pt x="53" y="0"/>
                    </a:lnTo>
                    <a:lnTo>
                      <a:pt x="53" y="39"/>
                    </a:lnTo>
                    <a:lnTo>
                      <a:pt x="0" y="39"/>
                    </a:lnTo>
                    <a:lnTo>
                      <a:pt x="0" y="0"/>
                    </a:lnTo>
                    <a:close/>
                    <a:moveTo>
                      <a:pt x="2" y="1"/>
                    </a:moveTo>
                    <a:lnTo>
                      <a:pt x="53" y="1"/>
                    </a:lnTo>
                    <a:lnTo>
                      <a:pt x="53" y="39"/>
                    </a:lnTo>
                    <a:lnTo>
                      <a:pt x="2" y="39"/>
                    </a:lnTo>
                    <a:lnTo>
                      <a:pt x="2" y="1"/>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9" name="Freeform 1865">
                <a:extLst>
                  <a:ext uri="{FF2B5EF4-FFF2-40B4-BE49-F238E27FC236}">
                    <a16:creationId xmlns:a16="http://schemas.microsoft.com/office/drawing/2014/main" id="{CAACF28F-2DFA-AF43-983D-46B11581D8AE}"/>
                  </a:ext>
                </a:extLst>
              </p:cNvPr>
              <p:cNvSpPr>
                <a:spLocks noEditPoints="1"/>
              </p:cNvSpPr>
              <p:nvPr/>
            </p:nvSpPr>
            <p:spPr bwMode="auto">
              <a:xfrm>
                <a:off x="4477" y="2424"/>
                <a:ext cx="51" cy="38"/>
              </a:xfrm>
              <a:custGeom>
                <a:avLst/>
                <a:gdLst>
                  <a:gd name="T0" fmla="*/ 0 w 51"/>
                  <a:gd name="T1" fmla="*/ 0 h 38"/>
                  <a:gd name="T2" fmla="*/ 51 w 51"/>
                  <a:gd name="T3" fmla="*/ 0 h 38"/>
                  <a:gd name="T4" fmla="*/ 51 w 51"/>
                  <a:gd name="T5" fmla="*/ 38 h 38"/>
                  <a:gd name="T6" fmla="*/ 0 w 51"/>
                  <a:gd name="T7" fmla="*/ 38 h 38"/>
                  <a:gd name="T8" fmla="*/ 0 w 51"/>
                  <a:gd name="T9" fmla="*/ 0 h 38"/>
                  <a:gd name="T10" fmla="*/ 1 w 51"/>
                  <a:gd name="T11" fmla="*/ 1 h 38"/>
                  <a:gd name="T12" fmla="*/ 51 w 51"/>
                  <a:gd name="T13" fmla="*/ 1 h 38"/>
                  <a:gd name="T14" fmla="*/ 51 w 51"/>
                  <a:gd name="T15" fmla="*/ 38 h 38"/>
                  <a:gd name="T16" fmla="*/ 1 w 51"/>
                  <a:gd name="T17" fmla="*/ 38 h 38"/>
                  <a:gd name="T18" fmla="*/ 1 w 51"/>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8">
                    <a:moveTo>
                      <a:pt x="0" y="0"/>
                    </a:moveTo>
                    <a:lnTo>
                      <a:pt x="51" y="0"/>
                    </a:lnTo>
                    <a:lnTo>
                      <a:pt x="51" y="38"/>
                    </a:lnTo>
                    <a:lnTo>
                      <a:pt x="0" y="38"/>
                    </a:lnTo>
                    <a:lnTo>
                      <a:pt x="0" y="0"/>
                    </a:lnTo>
                    <a:close/>
                    <a:moveTo>
                      <a:pt x="1" y="1"/>
                    </a:moveTo>
                    <a:lnTo>
                      <a:pt x="51" y="1"/>
                    </a:lnTo>
                    <a:lnTo>
                      <a:pt x="51" y="38"/>
                    </a:lnTo>
                    <a:lnTo>
                      <a:pt x="1" y="38"/>
                    </a:lnTo>
                    <a:lnTo>
                      <a:pt x="1" y="1"/>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0" name="Freeform 1866">
                <a:extLst>
                  <a:ext uri="{FF2B5EF4-FFF2-40B4-BE49-F238E27FC236}">
                    <a16:creationId xmlns:a16="http://schemas.microsoft.com/office/drawing/2014/main" id="{910C65AD-9B06-F843-850F-2EAACC3DB4D3}"/>
                  </a:ext>
                </a:extLst>
              </p:cNvPr>
              <p:cNvSpPr>
                <a:spLocks noEditPoints="1"/>
              </p:cNvSpPr>
              <p:nvPr/>
            </p:nvSpPr>
            <p:spPr bwMode="auto">
              <a:xfrm>
                <a:off x="4478" y="2425"/>
                <a:ext cx="50" cy="37"/>
              </a:xfrm>
              <a:custGeom>
                <a:avLst/>
                <a:gdLst>
                  <a:gd name="T0" fmla="*/ 0 w 50"/>
                  <a:gd name="T1" fmla="*/ 0 h 37"/>
                  <a:gd name="T2" fmla="*/ 50 w 50"/>
                  <a:gd name="T3" fmla="*/ 0 h 37"/>
                  <a:gd name="T4" fmla="*/ 50 w 50"/>
                  <a:gd name="T5" fmla="*/ 37 h 37"/>
                  <a:gd name="T6" fmla="*/ 0 w 50"/>
                  <a:gd name="T7" fmla="*/ 37 h 37"/>
                  <a:gd name="T8" fmla="*/ 0 w 50"/>
                  <a:gd name="T9" fmla="*/ 0 h 37"/>
                  <a:gd name="T10" fmla="*/ 3 w 50"/>
                  <a:gd name="T11" fmla="*/ 2 h 37"/>
                  <a:gd name="T12" fmla="*/ 50 w 50"/>
                  <a:gd name="T13" fmla="*/ 2 h 37"/>
                  <a:gd name="T14" fmla="*/ 50 w 50"/>
                  <a:gd name="T15" fmla="*/ 37 h 37"/>
                  <a:gd name="T16" fmla="*/ 3 w 50"/>
                  <a:gd name="T17" fmla="*/ 37 h 37"/>
                  <a:gd name="T18" fmla="*/ 3 w 50"/>
                  <a:gd name="T1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7">
                    <a:moveTo>
                      <a:pt x="0" y="0"/>
                    </a:moveTo>
                    <a:lnTo>
                      <a:pt x="50" y="0"/>
                    </a:lnTo>
                    <a:lnTo>
                      <a:pt x="50" y="37"/>
                    </a:lnTo>
                    <a:lnTo>
                      <a:pt x="0" y="37"/>
                    </a:lnTo>
                    <a:lnTo>
                      <a:pt x="0" y="0"/>
                    </a:lnTo>
                    <a:close/>
                    <a:moveTo>
                      <a:pt x="3" y="2"/>
                    </a:moveTo>
                    <a:lnTo>
                      <a:pt x="50" y="2"/>
                    </a:lnTo>
                    <a:lnTo>
                      <a:pt x="50" y="37"/>
                    </a:lnTo>
                    <a:lnTo>
                      <a:pt x="3" y="37"/>
                    </a:lnTo>
                    <a:lnTo>
                      <a:pt x="3" y="2"/>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1" name="Freeform 1867">
                <a:extLst>
                  <a:ext uri="{FF2B5EF4-FFF2-40B4-BE49-F238E27FC236}">
                    <a16:creationId xmlns:a16="http://schemas.microsoft.com/office/drawing/2014/main" id="{E14C545A-0D88-AA4A-B026-C958556E21D3}"/>
                  </a:ext>
                </a:extLst>
              </p:cNvPr>
              <p:cNvSpPr>
                <a:spLocks noEditPoints="1"/>
              </p:cNvSpPr>
              <p:nvPr/>
            </p:nvSpPr>
            <p:spPr bwMode="auto">
              <a:xfrm>
                <a:off x="4481" y="2427"/>
                <a:ext cx="47" cy="35"/>
              </a:xfrm>
              <a:custGeom>
                <a:avLst/>
                <a:gdLst>
                  <a:gd name="T0" fmla="*/ 0 w 47"/>
                  <a:gd name="T1" fmla="*/ 0 h 35"/>
                  <a:gd name="T2" fmla="*/ 47 w 47"/>
                  <a:gd name="T3" fmla="*/ 0 h 35"/>
                  <a:gd name="T4" fmla="*/ 47 w 47"/>
                  <a:gd name="T5" fmla="*/ 35 h 35"/>
                  <a:gd name="T6" fmla="*/ 0 w 47"/>
                  <a:gd name="T7" fmla="*/ 35 h 35"/>
                  <a:gd name="T8" fmla="*/ 0 w 47"/>
                  <a:gd name="T9" fmla="*/ 0 h 35"/>
                  <a:gd name="T10" fmla="*/ 2 w 47"/>
                  <a:gd name="T11" fmla="*/ 1 h 35"/>
                  <a:gd name="T12" fmla="*/ 47 w 47"/>
                  <a:gd name="T13" fmla="*/ 1 h 35"/>
                  <a:gd name="T14" fmla="*/ 47 w 47"/>
                  <a:gd name="T15" fmla="*/ 35 h 35"/>
                  <a:gd name="T16" fmla="*/ 2 w 47"/>
                  <a:gd name="T17" fmla="*/ 35 h 35"/>
                  <a:gd name="T18" fmla="*/ 2 w 47"/>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0" y="0"/>
                    </a:moveTo>
                    <a:lnTo>
                      <a:pt x="47" y="0"/>
                    </a:lnTo>
                    <a:lnTo>
                      <a:pt x="47" y="35"/>
                    </a:lnTo>
                    <a:lnTo>
                      <a:pt x="0" y="35"/>
                    </a:lnTo>
                    <a:lnTo>
                      <a:pt x="0" y="0"/>
                    </a:lnTo>
                    <a:close/>
                    <a:moveTo>
                      <a:pt x="2" y="1"/>
                    </a:moveTo>
                    <a:lnTo>
                      <a:pt x="47" y="1"/>
                    </a:lnTo>
                    <a:lnTo>
                      <a:pt x="47" y="35"/>
                    </a:lnTo>
                    <a:lnTo>
                      <a:pt x="2" y="35"/>
                    </a:lnTo>
                    <a:lnTo>
                      <a:pt x="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2" name="Freeform 1868">
                <a:extLst>
                  <a:ext uri="{FF2B5EF4-FFF2-40B4-BE49-F238E27FC236}">
                    <a16:creationId xmlns:a16="http://schemas.microsoft.com/office/drawing/2014/main" id="{4A6ECB61-0BC6-CE4F-B2F6-7EF2047566B3}"/>
                  </a:ext>
                </a:extLst>
              </p:cNvPr>
              <p:cNvSpPr>
                <a:spLocks noEditPoints="1"/>
              </p:cNvSpPr>
              <p:nvPr/>
            </p:nvSpPr>
            <p:spPr bwMode="auto">
              <a:xfrm>
                <a:off x="4483" y="2428"/>
                <a:ext cx="45" cy="34"/>
              </a:xfrm>
              <a:custGeom>
                <a:avLst/>
                <a:gdLst>
                  <a:gd name="T0" fmla="*/ 0 w 45"/>
                  <a:gd name="T1" fmla="*/ 0 h 34"/>
                  <a:gd name="T2" fmla="*/ 45 w 45"/>
                  <a:gd name="T3" fmla="*/ 0 h 34"/>
                  <a:gd name="T4" fmla="*/ 45 w 45"/>
                  <a:gd name="T5" fmla="*/ 34 h 34"/>
                  <a:gd name="T6" fmla="*/ 0 w 45"/>
                  <a:gd name="T7" fmla="*/ 34 h 34"/>
                  <a:gd name="T8" fmla="*/ 0 w 45"/>
                  <a:gd name="T9" fmla="*/ 0 h 34"/>
                  <a:gd name="T10" fmla="*/ 1 w 45"/>
                  <a:gd name="T11" fmla="*/ 2 h 34"/>
                  <a:gd name="T12" fmla="*/ 45 w 45"/>
                  <a:gd name="T13" fmla="*/ 2 h 34"/>
                  <a:gd name="T14" fmla="*/ 45 w 45"/>
                  <a:gd name="T15" fmla="*/ 34 h 34"/>
                  <a:gd name="T16" fmla="*/ 1 w 45"/>
                  <a:gd name="T17" fmla="*/ 34 h 34"/>
                  <a:gd name="T18" fmla="*/ 1 w 45"/>
                  <a:gd name="T1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4">
                    <a:moveTo>
                      <a:pt x="0" y="0"/>
                    </a:moveTo>
                    <a:lnTo>
                      <a:pt x="45" y="0"/>
                    </a:lnTo>
                    <a:lnTo>
                      <a:pt x="45" y="34"/>
                    </a:lnTo>
                    <a:lnTo>
                      <a:pt x="0" y="34"/>
                    </a:lnTo>
                    <a:lnTo>
                      <a:pt x="0" y="0"/>
                    </a:lnTo>
                    <a:close/>
                    <a:moveTo>
                      <a:pt x="1" y="2"/>
                    </a:moveTo>
                    <a:lnTo>
                      <a:pt x="45" y="2"/>
                    </a:lnTo>
                    <a:lnTo>
                      <a:pt x="45" y="34"/>
                    </a:lnTo>
                    <a:lnTo>
                      <a:pt x="1" y="34"/>
                    </a:lnTo>
                    <a:lnTo>
                      <a:pt x="1" y="2"/>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3" name="Freeform 1869">
                <a:extLst>
                  <a:ext uri="{FF2B5EF4-FFF2-40B4-BE49-F238E27FC236}">
                    <a16:creationId xmlns:a16="http://schemas.microsoft.com/office/drawing/2014/main" id="{EB744C3D-DE6F-F24F-9F82-60578DECDF1C}"/>
                  </a:ext>
                </a:extLst>
              </p:cNvPr>
              <p:cNvSpPr>
                <a:spLocks noEditPoints="1"/>
              </p:cNvSpPr>
              <p:nvPr/>
            </p:nvSpPr>
            <p:spPr bwMode="auto">
              <a:xfrm>
                <a:off x="4484" y="2430"/>
                <a:ext cx="44" cy="32"/>
              </a:xfrm>
              <a:custGeom>
                <a:avLst/>
                <a:gdLst>
                  <a:gd name="T0" fmla="*/ 0 w 44"/>
                  <a:gd name="T1" fmla="*/ 0 h 32"/>
                  <a:gd name="T2" fmla="*/ 44 w 44"/>
                  <a:gd name="T3" fmla="*/ 0 h 32"/>
                  <a:gd name="T4" fmla="*/ 44 w 44"/>
                  <a:gd name="T5" fmla="*/ 32 h 32"/>
                  <a:gd name="T6" fmla="*/ 0 w 44"/>
                  <a:gd name="T7" fmla="*/ 32 h 32"/>
                  <a:gd name="T8" fmla="*/ 0 w 44"/>
                  <a:gd name="T9" fmla="*/ 0 h 32"/>
                  <a:gd name="T10" fmla="*/ 2 w 44"/>
                  <a:gd name="T11" fmla="*/ 1 h 32"/>
                  <a:gd name="T12" fmla="*/ 44 w 44"/>
                  <a:gd name="T13" fmla="*/ 1 h 32"/>
                  <a:gd name="T14" fmla="*/ 44 w 44"/>
                  <a:gd name="T15" fmla="*/ 32 h 32"/>
                  <a:gd name="T16" fmla="*/ 2 w 44"/>
                  <a:gd name="T17" fmla="*/ 32 h 32"/>
                  <a:gd name="T18" fmla="*/ 2 w 44"/>
                  <a:gd name="T19"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0" y="0"/>
                    </a:moveTo>
                    <a:lnTo>
                      <a:pt x="44" y="0"/>
                    </a:lnTo>
                    <a:lnTo>
                      <a:pt x="44" y="32"/>
                    </a:lnTo>
                    <a:lnTo>
                      <a:pt x="0" y="32"/>
                    </a:lnTo>
                    <a:lnTo>
                      <a:pt x="0" y="0"/>
                    </a:lnTo>
                    <a:close/>
                    <a:moveTo>
                      <a:pt x="2" y="1"/>
                    </a:moveTo>
                    <a:lnTo>
                      <a:pt x="44" y="1"/>
                    </a:lnTo>
                    <a:lnTo>
                      <a:pt x="44" y="32"/>
                    </a:lnTo>
                    <a:lnTo>
                      <a:pt x="2" y="32"/>
                    </a:lnTo>
                    <a:lnTo>
                      <a:pt x="2"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4" name="Freeform 1870">
                <a:extLst>
                  <a:ext uri="{FF2B5EF4-FFF2-40B4-BE49-F238E27FC236}">
                    <a16:creationId xmlns:a16="http://schemas.microsoft.com/office/drawing/2014/main" id="{7A5FB0F8-2A65-DC43-BE05-2137C8B9CBA3}"/>
                  </a:ext>
                </a:extLst>
              </p:cNvPr>
              <p:cNvSpPr>
                <a:spLocks noEditPoints="1"/>
              </p:cNvSpPr>
              <p:nvPr/>
            </p:nvSpPr>
            <p:spPr bwMode="auto">
              <a:xfrm>
                <a:off x="4486" y="2431"/>
                <a:ext cx="42" cy="31"/>
              </a:xfrm>
              <a:custGeom>
                <a:avLst/>
                <a:gdLst>
                  <a:gd name="T0" fmla="*/ 0 w 42"/>
                  <a:gd name="T1" fmla="*/ 0 h 31"/>
                  <a:gd name="T2" fmla="*/ 42 w 42"/>
                  <a:gd name="T3" fmla="*/ 0 h 31"/>
                  <a:gd name="T4" fmla="*/ 42 w 42"/>
                  <a:gd name="T5" fmla="*/ 31 h 31"/>
                  <a:gd name="T6" fmla="*/ 0 w 42"/>
                  <a:gd name="T7" fmla="*/ 31 h 31"/>
                  <a:gd name="T8" fmla="*/ 0 w 42"/>
                  <a:gd name="T9" fmla="*/ 0 h 31"/>
                  <a:gd name="T10" fmla="*/ 3 w 42"/>
                  <a:gd name="T11" fmla="*/ 1 h 31"/>
                  <a:gd name="T12" fmla="*/ 42 w 42"/>
                  <a:gd name="T13" fmla="*/ 1 h 31"/>
                  <a:gd name="T14" fmla="*/ 42 w 42"/>
                  <a:gd name="T15" fmla="*/ 31 h 31"/>
                  <a:gd name="T16" fmla="*/ 3 w 42"/>
                  <a:gd name="T17" fmla="*/ 31 h 31"/>
                  <a:gd name="T18" fmla="*/ 3 w 42"/>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1">
                    <a:moveTo>
                      <a:pt x="0" y="0"/>
                    </a:moveTo>
                    <a:lnTo>
                      <a:pt x="42" y="0"/>
                    </a:lnTo>
                    <a:lnTo>
                      <a:pt x="42" y="31"/>
                    </a:lnTo>
                    <a:lnTo>
                      <a:pt x="0" y="31"/>
                    </a:lnTo>
                    <a:lnTo>
                      <a:pt x="0" y="0"/>
                    </a:lnTo>
                    <a:close/>
                    <a:moveTo>
                      <a:pt x="3" y="1"/>
                    </a:moveTo>
                    <a:lnTo>
                      <a:pt x="42" y="1"/>
                    </a:lnTo>
                    <a:lnTo>
                      <a:pt x="42" y="31"/>
                    </a:lnTo>
                    <a:lnTo>
                      <a:pt x="3" y="31"/>
                    </a:lnTo>
                    <a:lnTo>
                      <a:pt x="3"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5" name="Freeform 1871">
                <a:extLst>
                  <a:ext uri="{FF2B5EF4-FFF2-40B4-BE49-F238E27FC236}">
                    <a16:creationId xmlns:a16="http://schemas.microsoft.com/office/drawing/2014/main" id="{2DC4D6D0-CA07-8144-B911-8D551A1C0009}"/>
                  </a:ext>
                </a:extLst>
              </p:cNvPr>
              <p:cNvSpPr>
                <a:spLocks noEditPoints="1"/>
              </p:cNvSpPr>
              <p:nvPr/>
            </p:nvSpPr>
            <p:spPr bwMode="auto">
              <a:xfrm>
                <a:off x="4489" y="2432"/>
                <a:ext cx="39" cy="30"/>
              </a:xfrm>
              <a:custGeom>
                <a:avLst/>
                <a:gdLst>
                  <a:gd name="T0" fmla="*/ 0 w 39"/>
                  <a:gd name="T1" fmla="*/ 0 h 30"/>
                  <a:gd name="T2" fmla="*/ 39 w 39"/>
                  <a:gd name="T3" fmla="*/ 0 h 30"/>
                  <a:gd name="T4" fmla="*/ 39 w 39"/>
                  <a:gd name="T5" fmla="*/ 30 h 30"/>
                  <a:gd name="T6" fmla="*/ 0 w 39"/>
                  <a:gd name="T7" fmla="*/ 30 h 30"/>
                  <a:gd name="T8" fmla="*/ 0 w 39"/>
                  <a:gd name="T9" fmla="*/ 0 h 30"/>
                  <a:gd name="T10" fmla="*/ 2 w 39"/>
                  <a:gd name="T11" fmla="*/ 2 h 30"/>
                  <a:gd name="T12" fmla="*/ 39 w 39"/>
                  <a:gd name="T13" fmla="*/ 2 h 30"/>
                  <a:gd name="T14" fmla="*/ 39 w 39"/>
                  <a:gd name="T15" fmla="*/ 30 h 30"/>
                  <a:gd name="T16" fmla="*/ 2 w 39"/>
                  <a:gd name="T17" fmla="*/ 30 h 30"/>
                  <a:gd name="T18" fmla="*/ 2 w 39"/>
                  <a:gd name="T19"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0">
                    <a:moveTo>
                      <a:pt x="0" y="0"/>
                    </a:moveTo>
                    <a:lnTo>
                      <a:pt x="39" y="0"/>
                    </a:lnTo>
                    <a:lnTo>
                      <a:pt x="39" y="30"/>
                    </a:lnTo>
                    <a:lnTo>
                      <a:pt x="0" y="30"/>
                    </a:lnTo>
                    <a:lnTo>
                      <a:pt x="0" y="0"/>
                    </a:lnTo>
                    <a:close/>
                    <a:moveTo>
                      <a:pt x="2" y="2"/>
                    </a:moveTo>
                    <a:lnTo>
                      <a:pt x="39" y="2"/>
                    </a:lnTo>
                    <a:lnTo>
                      <a:pt x="39" y="30"/>
                    </a:lnTo>
                    <a:lnTo>
                      <a:pt x="2" y="30"/>
                    </a:lnTo>
                    <a:lnTo>
                      <a:pt x="2"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6" name="Freeform 1872">
                <a:extLst>
                  <a:ext uri="{FF2B5EF4-FFF2-40B4-BE49-F238E27FC236}">
                    <a16:creationId xmlns:a16="http://schemas.microsoft.com/office/drawing/2014/main" id="{0AFA7778-9C16-114B-A44A-2EA88212ED96}"/>
                  </a:ext>
                </a:extLst>
              </p:cNvPr>
              <p:cNvSpPr>
                <a:spLocks noEditPoints="1"/>
              </p:cNvSpPr>
              <p:nvPr/>
            </p:nvSpPr>
            <p:spPr bwMode="auto">
              <a:xfrm>
                <a:off x="4491" y="2434"/>
                <a:ext cx="37" cy="28"/>
              </a:xfrm>
              <a:custGeom>
                <a:avLst/>
                <a:gdLst>
                  <a:gd name="T0" fmla="*/ 0 w 37"/>
                  <a:gd name="T1" fmla="*/ 0 h 28"/>
                  <a:gd name="T2" fmla="*/ 37 w 37"/>
                  <a:gd name="T3" fmla="*/ 0 h 28"/>
                  <a:gd name="T4" fmla="*/ 37 w 37"/>
                  <a:gd name="T5" fmla="*/ 28 h 28"/>
                  <a:gd name="T6" fmla="*/ 0 w 37"/>
                  <a:gd name="T7" fmla="*/ 28 h 28"/>
                  <a:gd name="T8" fmla="*/ 0 w 37"/>
                  <a:gd name="T9" fmla="*/ 0 h 28"/>
                  <a:gd name="T10" fmla="*/ 1 w 37"/>
                  <a:gd name="T11" fmla="*/ 2 h 28"/>
                  <a:gd name="T12" fmla="*/ 37 w 37"/>
                  <a:gd name="T13" fmla="*/ 2 h 28"/>
                  <a:gd name="T14" fmla="*/ 37 w 37"/>
                  <a:gd name="T15" fmla="*/ 28 h 28"/>
                  <a:gd name="T16" fmla="*/ 1 w 37"/>
                  <a:gd name="T17" fmla="*/ 28 h 28"/>
                  <a:gd name="T18" fmla="*/ 1 w 37"/>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8">
                    <a:moveTo>
                      <a:pt x="0" y="0"/>
                    </a:moveTo>
                    <a:lnTo>
                      <a:pt x="37" y="0"/>
                    </a:lnTo>
                    <a:lnTo>
                      <a:pt x="37" y="28"/>
                    </a:lnTo>
                    <a:lnTo>
                      <a:pt x="0" y="28"/>
                    </a:lnTo>
                    <a:lnTo>
                      <a:pt x="0" y="0"/>
                    </a:lnTo>
                    <a:close/>
                    <a:moveTo>
                      <a:pt x="1" y="2"/>
                    </a:moveTo>
                    <a:lnTo>
                      <a:pt x="37" y="2"/>
                    </a:lnTo>
                    <a:lnTo>
                      <a:pt x="37" y="28"/>
                    </a:lnTo>
                    <a:lnTo>
                      <a:pt x="1" y="28"/>
                    </a:lnTo>
                    <a:lnTo>
                      <a:pt x="1" y="2"/>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7" name="Freeform 1873">
                <a:extLst>
                  <a:ext uri="{FF2B5EF4-FFF2-40B4-BE49-F238E27FC236}">
                    <a16:creationId xmlns:a16="http://schemas.microsoft.com/office/drawing/2014/main" id="{137D774A-CC63-E64F-8DE6-6080A05B1A7A}"/>
                  </a:ext>
                </a:extLst>
              </p:cNvPr>
              <p:cNvSpPr>
                <a:spLocks noEditPoints="1"/>
              </p:cNvSpPr>
              <p:nvPr/>
            </p:nvSpPr>
            <p:spPr bwMode="auto">
              <a:xfrm>
                <a:off x="4492" y="2436"/>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2 w 36"/>
                  <a:gd name="T11" fmla="*/ 1 h 26"/>
                  <a:gd name="T12" fmla="*/ 36 w 36"/>
                  <a:gd name="T13" fmla="*/ 1 h 26"/>
                  <a:gd name="T14" fmla="*/ 36 w 36"/>
                  <a:gd name="T15" fmla="*/ 26 h 26"/>
                  <a:gd name="T16" fmla="*/ 2 w 36"/>
                  <a:gd name="T17" fmla="*/ 26 h 26"/>
                  <a:gd name="T18" fmla="*/ 2 w 36"/>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2" y="1"/>
                    </a:moveTo>
                    <a:lnTo>
                      <a:pt x="36" y="1"/>
                    </a:lnTo>
                    <a:lnTo>
                      <a:pt x="36" y="26"/>
                    </a:lnTo>
                    <a:lnTo>
                      <a:pt x="2" y="26"/>
                    </a:lnTo>
                    <a:lnTo>
                      <a:pt x="2" y="1"/>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8" name="Freeform 1874">
                <a:extLst>
                  <a:ext uri="{FF2B5EF4-FFF2-40B4-BE49-F238E27FC236}">
                    <a16:creationId xmlns:a16="http://schemas.microsoft.com/office/drawing/2014/main" id="{1A000070-ABBB-914E-BE7C-C2ECAD052211}"/>
                  </a:ext>
                </a:extLst>
              </p:cNvPr>
              <p:cNvSpPr>
                <a:spLocks noEditPoints="1"/>
              </p:cNvSpPr>
              <p:nvPr/>
            </p:nvSpPr>
            <p:spPr bwMode="auto">
              <a:xfrm>
                <a:off x="4494" y="2437"/>
                <a:ext cx="34" cy="25"/>
              </a:xfrm>
              <a:custGeom>
                <a:avLst/>
                <a:gdLst>
                  <a:gd name="T0" fmla="*/ 0 w 34"/>
                  <a:gd name="T1" fmla="*/ 0 h 25"/>
                  <a:gd name="T2" fmla="*/ 34 w 34"/>
                  <a:gd name="T3" fmla="*/ 0 h 25"/>
                  <a:gd name="T4" fmla="*/ 34 w 34"/>
                  <a:gd name="T5" fmla="*/ 25 h 25"/>
                  <a:gd name="T6" fmla="*/ 0 w 34"/>
                  <a:gd name="T7" fmla="*/ 25 h 25"/>
                  <a:gd name="T8" fmla="*/ 0 w 34"/>
                  <a:gd name="T9" fmla="*/ 0 h 25"/>
                  <a:gd name="T10" fmla="*/ 3 w 34"/>
                  <a:gd name="T11" fmla="*/ 1 h 25"/>
                  <a:gd name="T12" fmla="*/ 34 w 34"/>
                  <a:gd name="T13" fmla="*/ 1 h 25"/>
                  <a:gd name="T14" fmla="*/ 34 w 34"/>
                  <a:gd name="T15" fmla="*/ 25 h 25"/>
                  <a:gd name="T16" fmla="*/ 3 w 34"/>
                  <a:gd name="T17" fmla="*/ 25 h 25"/>
                  <a:gd name="T18" fmla="*/ 3 w 34"/>
                  <a:gd name="T1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5">
                    <a:moveTo>
                      <a:pt x="0" y="0"/>
                    </a:moveTo>
                    <a:lnTo>
                      <a:pt x="34" y="0"/>
                    </a:lnTo>
                    <a:lnTo>
                      <a:pt x="34" y="25"/>
                    </a:lnTo>
                    <a:lnTo>
                      <a:pt x="0" y="25"/>
                    </a:lnTo>
                    <a:lnTo>
                      <a:pt x="0" y="0"/>
                    </a:lnTo>
                    <a:close/>
                    <a:moveTo>
                      <a:pt x="3" y="1"/>
                    </a:moveTo>
                    <a:lnTo>
                      <a:pt x="34" y="1"/>
                    </a:lnTo>
                    <a:lnTo>
                      <a:pt x="34" y="25"/>
                    </a:lnTo>
                    <a:lnTo>
                      <a:pt x="3" y="25"/>
                    </a:lnTo>
                    <a:lnTo>
                      <a:pt x="3" y="1"/>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9" name="Freeform 1875">
                <a:extLst>
                  <a:ext uri="{FF2B5EF4-FFF2-40B4-BE49-F238E27FC236}">
                    <a16:creationId xmlns:a16="http://schemas.microsoft.com/office/drawing/2014/main" id="{31AE0517-9346-EC4F-894E-D552CD41F3DF}"/>
                  </a:ext>
                </a:extLst>
              </p:cNvPr>
              <p:cNvSpPr>
                <a:spLocks noEditPoints="1"/>
              </p:cNvSpPr>
              <p:nvPr/>
            </p:nvSpPr>
            <p:spPr bwMode="auto">
              <a:xfrm>
                <a:off x="4497" y="2438"/>
                <a:ext cx="31" cy="24"/>
              </a:xfrm>
              <a:custGeom>
                <a:avLst/>
                <a:gdLst>
                  <a:gd name="T0" fmla="*/ 0 w 31"/>
                  <a:gd name="T1" fmla="*/ 0 h 24"/>
                  <a:gd name="T2" fmla="*/ 31 w 31"/>
                  <a:gd name="T3" fmla="*/ 0 h 24"/>
                  <a:gd name="T4" fmla="*/ 31 w 31"/>
                  <a:gd name="T5" fmla="*/ 24 h 24"/>
                  <a:gd name="T6" fmla="*/ 0 w 31"/>
                  <a:gd name="T7" fmla="*/ 24 h 24"/>
                  <a:gd name="T8" fmla="*/ 0 w 31"/>
                  <a:gd name="T9" fmla="*/ 0 h 24"/>
                  <a:gd name="T10" fmla="*/ 1 w 31"/>
                  <a:gd name="T11" fmla="*/ 2 h 24"/>
                  <a:gd name="T12" fmla="*/ 31 w 31"/>
                  <a:gd name="T13" fmla="*/ 2 h 24"/>
                  <a:gd name="T14" fmla="*/ 31 w 31"/>
                  <a:gd name="T15" fmla="*/ 24 h 24"/>
                  <a:gd name="T16" fmla="*/ 1 w 31"/>
                  <a:gd name="T17" fmla="*/ 24 h 24"/>
                  <a:gd name="T18" fmla="*/ 1 w 31"/>
                  <a:gd name="T1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4">
                    <a:moveTo>
                      <a:pt x="0" y="0"/>
                    </a:moveTo>
                    <a:lnTo>
                      <a:pt x="31" y="0"/>
                    </a:lnTo>
                    <a:lnTo>
                      <a:pt x="31" y="24"/>
                    </a:lnTo>
                    <a:lnTo>
                      <a:pt x="0" y="24"/>
                    </a:lnTo>
                    <a:lnTo>
                      <a:pt x="0" y="0"/>
                    </a:lnTo>
                    <a:close/>
                    <a:moveTo>
                      <a:pt x="1" y="2"/>
                    </a:moveTo>
                    <a:lnTo>
                      <a:pt x="31" y="2"/>
                    </a:lnTo>
                    <a:lnTo>
                      <a:pt x="31" y="24"/>
                    </a:lnTo>
                    <a:lnTo>
                      <a:pt x="1" y="24"/>
                    </a:lnTo>
                    <a:lnTo>
                      <a:pt x="1"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0" name="Freeform 1876">
                <a:extLst>
                  <a:ext uri="{FF2B5EF4-FFF2-40B4-BE49-F238E27FC236}">
                    <a16:creationId xmlns:a16="http://schemas.microsoft.com/office/drawing/2014/main" id="{422CAF86-0013-A546-A3CA-7200DB18AA02}"/>
                  </a:ext>
                </a:extLst>
              </p:cNvPr>
              <p:cNvSpPr>
                <a:spLocks noEditPoints="1"/>
              </p:cNvSpPr>
              <p:nvPr/>
            </p:nvSpPr>
            <p:spPr bwMode="auto">
              <a:xfrm>
                <a:off x="4498" y="2440"/>
                <a:ext cx="30" cy="22"/>
              </a:xfrm>
              <a:custGeom>
                <a:avLst/>
                <a:gdLst>
                  <a:gd name="T0" fmla="*/ 0 w 30"/>
                  <a:gd name="T1" fmla="*/ 0 h 22"/>
                  <a:gd name="T2" fmla="*/ 30 w 30"/>
                  <a:gd name="T3" fmla="*/ 0 h 22"/>
                  <a:gd name="T4" fmla="*/ 30 w 30"/>
                  <a:gd name="T5" fmla="*/ 22 h 22"/>
                  <a:gd name="T6" fmla="*/ 0 w 30"/>
                  <a:gd name="T7" fmla="*/ 22 h 22"/>
                  <a:gd name="T8" fmla="*/ 0 w 30"/>
                  <a:gd name="T9" fmla="*/ 0 h 22"/>
                  <a:gd name="T10" fmla="*/ 2 w 30"/>
                  <a:gd name="T11" fmla="*/ 2 h 22"/>
                  <a:gd name="T12" fmla="*/ 30 w 30"/>
                  <a:gd name="T13" fmla="*/ 2 h 22"/>
                  <a:gd name="T14" fmla="*/ 30 w 30"/>
                  <a:gd name="T15" fmla="*/ 22 h 22"/>
                  <a:gd name="T16" fmla="*/ 2 w 30"/>
                  <a:gd name="T17" fmla="*/ 22 h 22"/>
                  <a:gd name="T18" fmla="*/ 2 w 30"/>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2">
                    <a:moveTo>
                      <a:pt x="0" y="0"/>
                    </a:moveTo>
                    <a:lnTo>
                      <a:pt x="30" y="0"/>
                    </a:lnTo>
                    <a:lnTo>
                      <a:pt x="30" y="22"/>
                    </a:lnTo>
                    <a:lnTo>
                      <a:pt x="0" y="22"/>
                    </a:lnTo>
                    <a:lnTo>
                      <a:pt x="0" y="0"/>
                    </a:lnTo>
                    <a:close/>
                    <a:moveTo>
                      <a:pt x="2" y="2"/>
                    </a:moveTo>
                    <a:lnTo>
                      <a:pt x="30" y="2"/>
                    </a:lnTo>
                    <a:lnTo>
                      <a:pt x="30" y="22"/>
                    </a:lnTo>
                    <a:lnTo>
                      <a:pt x="2" y="22"/>
                    </a:lnTo>
                    <a:lnTo>
                      <a:pt x="2"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1" name="Freeform 1877">
                <a:extLst>
                  <a:ext uri="{FF2B5EF4-FFF2-40B4-BE49-F238E27FC236}">
                    <a16:creationId xmlns:a16="http://schemas.microsoft.com/office/drawing/2014/main" id="{68954B1D-075E-3F45-95FF-4CDE93B951C8}"/>
                  </a:ext>
                </a:extLst>
              </p:cNvPr>
              <p:cNvSpPr>
                <a:spLocks noEditPoints="1"/>
              </p:cNvSpPr>
              <p:nvPr/>
            </p:nvSpPr>
            <p:spPr bwMode="auto">
              <a:xfrm>
                <a:off x="4500" y="2442"/>
                <a:ext cx="28" cy="20"/>
              </a:xfrm>
              <a:custGeom>
                <a:avLst/>
                <a:gdLst>
                  <a:gd name="T0" fmla="*/ 0 w 28"/>
                  <a:gd name="T1" fmla="*/ 0 h 20"/>
                  <a:gd name="T2" fmla="*/ 28 w 28"/>
                  <a:gd name="T3" fmla="*/ 0 h 20"/>
                  <a:gd name="T4" fmla="*/ 28 w 28"/>
                  <a:gd name="T5" fmla="*/ 20 h 20"/>
                  <a:gd name="T6" fmla="*/ 0 w 28"/>
                  <a:gd name="T7" fmla="*/ 20 h 20"/>
                  <a:gd name="T8" fmla="*/ 0 w 28"/>
                  <a:gd name="T9" fmla="*/ 0 h 20"/>
                  <a:gd name="T10" fmla="*/ 3 w 28"/>
                  <a:gd name="T11" fmla="*/ 1 h 20"/>
                  <a:gd name="T12" fmla="*/ 28 w 28"/>
                  <a:gd name="T13" fmla="*/ 1 h 20"/>
                  <a:gd name="T14" fmla="*/ 28 w 28"/>
                  <a:gd name="T15" fmla="*/ 20 h 20"/>
                  <a:gd name="T16" fmla="*/ 3 w 28"/>
                  <a:gd name="T17" fmla="*/ 20 h 20"/>
                  <a:gd name="T18" fmla="*/ 3 w 28"/>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0" y="0"/>
                    </a:moveTo>
                    <a:lnTo>
                      <a:pt x="28" y="0"/>
                    </a:lnTo>
                    <a:lnTo>
                      <a:pt x="28" y="20"/>
                    </a:lnTo>
                    <a:lnTo>
                      <a:pt x="0" y="20"/>
                    </a:lnTo>
                    <a:lnTo>
                      <a:pt x="0" y="0"/>
                    </a:lnTo>
                    <a:close/>
                    <a:moveTo>
                      <a:pt x="3" y="1"/>
                    </a:moveTo>
                    <a:lnTo>
                      <a:pt x="28" y="1"/>
                    </a:lnTo>
                    <a:lnTo>
                      <a:pt x="28" y="20"/>
                    </a:lnTo>
                    <a:lnTo>
                      <a:pt x="3" y="20"/>
                    </a:lnTo>
                    <a:lnTo>
                      <a:pt x="3" y="1"/>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2" name="Freeform 1878">
                <a:extLst>
                  <a:ext uri="{FF2B5EF4-FFF2-40B4-BE49-F238E27FC236}">
                    <a16:creationId xmlns:a16="http://schemas.microsoft.com/office/drawing/2014/main" id="{6B41A6AD-DA89-144A-B191-A9B5B6886E2F}"/>
                  </a:ext>
                </a:extLst>
              </p:cNvPr>
              <p:cNvSpPr>
                <a:spLocks noEditPoints="1"/>
              </p:cNvSpPr>
              <p:nvPr/>
            </p:nvSpPr>
            <p:spPr bwMode="auto">
              <a:xfrm>
                <a:off x="4503" y="2443"/>
                <a:ext cx="25" cy="19"/>
              </a:xfrm>
              <a:custGeom>
                <a:avLst/>
                <a:gdLst>
                  <a:gd name="T0" fmla="*/ 0 w 25"/>
                  <a:gd name="T1" fmla="*/ 0 h 19"/>
                  <a:gd name="T2" fmla="*/ 25 w 25"/>
                  <a:gd name="T3" fmla="*/ 0 h 19"/>
                  <a:gd name="T4" fmla="*/ 25 w 25"/>
                  <a:gd name="T5" fmla="*/ 19 h 19"/>
                  <a:gd name="T6" fmla="*/ 0 w 25"/>
                  <a:gd name="T7" fmla="*/ 19 h 19"/>
                  <a:gd name="T8" fmla="*/ 0 w 25"/>
                  <a:gd name="T9" fmla="*/ 0 h 19"/>
                  <a:gd name="T10" fmla="*/ 2 w 25"/>
                  <a:gd name="T11" fmla="*/ 2 h 19"/>
                  <a:gd name="T12" fmla="*/ 25 w 25"/>
                  <a:gd name="T13" fmla="*/ 2 h 19"/>
                  <a:gd name="T14" fmla="*/ 25 w 25"/>
                  <a:gd name="T15" fmla="*/ 19 h 19"/>
                  <a:gd name="T16" fmla="*/ 2 w 25"/>
                  <a:gd name="T17" fmla="*/ 19 h 19"/>
                  <a:gd name="T18" fmla="*/ 2 w 25"/>
                  <a:gd name="T1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9">
                    <a:moveTo>
                      <a:pt x="0" y="0"/>
                    </a:moveTo>
                    <a:lnTo>
                      <a:pt x="25" y="0"/>
                    </a:lnTo>
                    <a:lnTo>
                      <a:pt x="25" y="19"/>
                    </a:lnTo>
                    <a:lnTo>
                      <a:pt x="0" y="19"/>
                    </a:lnTo>
                    <a:lnTo>
                      <a:pt x="0" y="0"/>
                    </a:lnTo>
                    <a:close/>
                    <a:moveTo>
                      <a:pt x="2" y="2"/>
                    </a:moveTo>
                    <a:lnTo>
                      <a:pt x="25" y="2"/>
                    </a:lnTo>
                    <a:lnTo>
                      <a:pt x="25" y="19"/>
                    </a:lnTo>
                    <a:lnTo>
                      <a:pt x="2" y="19"/>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3" name="Freeform 1879">
                <a:extLst>
                  <a:ext uri="{FF2B5EF4-FFF2-40B4-BE49-F238E27FC236}">
                    <a16:creationId xmlns:a16="http://schemas.microsoft.com/office/drawing/2014/main" id="{3F5BC944-AF4E-1042-AD72-28E40A87AF3A}"/>
                  </a:ext>
                </a:extLst>
              </p:cNvPr>
              <p:cNvSpPr>
                <a:spLocks noEditPoints="1"/>
              </p:cNvSpPr>
              <p:nvPr/>
            </p:nvSpPr>
            <p:spPr bwMode="auto">
              <a:xfrm>
                <a:off x="4505" y="2445"/>
                <a:ext cx="23" cy="17"/>
              </a:xfrm>
              <a:custGeom>
                <a:avLst/>
                <a:gdLst>
                  <a:gd name="T0" fmla="*/ 0 w 23"/>
                  <a:gd name="T1" fmla="*/ 0 h 17"/>
                  <a:gd name="T2" fmla="*/ 23 w 23"/>
                  <a:gd name="T3" fmla="*/ 0 h 17"/>
                  <a:gd name="T4" fmla="*/ 23 w 23"/>
                  <a:gd name="T5" fmla="*/ 17 h 17"/>
                  <a:gd name="T6" fmla="*/ 0 w 23"/>
                  <a:gd name="T7" fmla="*/ 17 h 17"/>
                  <a:gd name="T8" fmla="*/ 0 w 23"/>
                  <a:gd name="T9" fmla="*/ 0 h 17"/>
                  <a:gd name="T10" fmla="*/ 1 w 23"/>
                  <a:gd name="T11" fmla="*/ 1 h 17"/>
                  <a:gd name="T12" fmla="*/ 23 w 23"/>
                  <a:gd name="T13" fmla="*/ 1 h 17"/>
                  <a:gd name="T14" fmla="*/ 23 w 23"/>
                  <a:gd name="T15" fmla="*/ 17 h 17"/>
                  <a:gd name="T16" fmla="*/ 1 w 23"/>
                  <a:gd name="T17" fmla="*/ 17 h 17"/>
                  <a:gd name="T18" fmla="*/ 1 w 23"/>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0" y="0"/>
                    </a:moveTo>
                    <a:lnTo>
                      <a:pt x="23" y="0"/>
                    </a:lnTo>
                    <a:lnTo>
                      <a:pt x="23" y="17"/>
                    </a:lnTo>
                    <a:lnTo>
                      <a:pt x="0" y="17"/>
                    </a:lnTo>
                    <a:lnTo>
                      <a:pt x="0" y="0"/>
                    </a:lnTo>
                    <a:close/>
                    <a:moveTo>
                      <a:pt x="1" y="1"/>
                    </a:moveTo>
                    <a:lnTo>
                      <a:pt x="23" y="1"/>
                    </a:lnTo>
                    <a:lnTo>
                      <a:pt x="23" y="17"/>
                    </a:lnTo>
                    <a:lnTo>
                      <a:pt x="1" y="17"/>
                    </a:lnTo>
                    <a:lnTo>
                      <a:pt x="1"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4" name="Freeform 1880">
                <a:extLst>
                  <a:ext uri="{FF2B5EF4-FFF2-40B4-BE49-F238E27FC236}">
                    <a16:creationId xmlns:a16="http://schemas.microsoft.com/office/drawing/2014/main" id="{FCBC4565-E1C1-2F45-A115-0CA0E23BBB79}"/>
                  </a:ext>
                </a:extLst>
              </p:cNvPr>
              <p:cNvSpPr>
                <a:spLocks noEditPoints="1"/>
              </p:cNvSpPr>
              <p:nvPr/>
            </p:nvSpPr>
            <p:spPr bwMode="auto">
              <a:xfrm>
                <a:off x="4506" y="2446"/>
                <a:ext cx="22" cy="16"/>
              </a:xfrm>
              <a:custGeom>
                <a:avLst/>
                <a:gdLst>
                  <a:gd name="T0" fmla="*/ 0 w 22"/>
                  <a:gd name="T1" fmla="*/ 0 h 16"/>
                  <a:gd name="T2" fmla="*/ 22 w 22"/>
                  <a:gd name="T3" fmla="*/ 0 h 16"/>
                  <a:gd name="T4" fmla="*/ 22 w 22"/>
                  <a:gd name="T5" fmla="*/ 16 h 16"/>
                  <a:gd name="T6" fmla="*/ 0 w 22"/>
                  <a:gd name="T7" fmla="*/ 16 h 16"/>
                  <a:gd name="T8" fmla="*/ 0 w 22"/>
                  <a:gd name="T9" fmla="*/ 0 h 16"/>
                  <a:gd name="T10" fmla="*/ 2 w 22"/>
                  <a:gd name="T11" fmla="*/ 1 h 16"/>
                  <a:gd name="T12" fmla="*/ 22 w 22"/>
                  <a:gd name="T13" fmla="*/ 1 h 16"/>
                  <a:gd name="T14" fmla="*/ 22 w 22"/>
                  <a:gd name="T15" fmla="*/ 16 h 16"/>
                  <a:gd name="T16" fmla="*/ 2 w 22"/>
                  <a:gd name="T17" fmla="*/ 16 h 16"/>
                  <a:gd name="T18" fmla="*/ 2 w 22"/>
                  <a:gd name="T1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6">
                    <a:moveTo>
                      <a:pt x="0" y="0"/>
                    </a:moveTo>
                    <a:lnTo>
                      <a:pt x="22" y="0"/>
                    </a:lnTo>
                    <a:lnTo>
                      <a:pt x="22" y="16"/>
                    </a:lnTo>
                    <a:lnTo>
                      <a:pt x="0" y="16"/>
                    </a:lnTo>
                    <a:lnTo>
                      <a:pt x="0" y="0"/>
                    </a:lnTo>
                    <a:close/>
                    <a:moveTo>
                      <a:pt x="2" y="1"/>
                    </a:moveTo>
                    <a:lnTo>
                      <a:pt x="22" y="1"/>
                    </a:lnTo>
                    <a:lnTo>
                      <a:pt x="22" y="16"/>
                    </a:lnTo>
                    <a:lnTo>
                      <a:pt x="2" y="16"/>
                    </a:lnTo>
                    <a:lnTo>
                      <a:pt x="2"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5" name="Freeform 1881">
                <a:extLst>
                  <a:ext uri="{FF2B5EF4-FFF2-40B4-BE49-F238E27FC236}">
                    <a16:creationId xmlns:a16="http://schemas.microsoft.com/office/drawing/2014/main" id="{DE60BB3D-6DE5-4C44-84D1-CFD62410145A}"/>
                  </a:ext>
                </a:extLst>
              </p:cNvPr>
              <p:cNvSpPr>
                <a:spLocks noEditPoints="1"/>
              </p:cNvSpPr>
              <p:nvPr/>
            </p:nvSpPr>
            <p:spPr bwMode="auto">
              <a:xfrm>
                <a:off x="4508" y="2447"/>
                <a:ext cx="20" cy="15"/>
              </a:xfrm>
              <a:custGeom>
                <a:avLst/>
                <a:gdLst>
                  <a:gd name="T0" fmla="*/ 0 w 20"/>
                  <a:gd name="T1" fmla="*/ 0 h 15"/>
                  <a:gd name="T2" fmla="*/ 20 w 20"/>
                  <a:gd name="T3" fmla="*/ 0 h 15"/>
                  <a:gd name="T4" fmla="*/ 20 w 20"/>
                  <a:gd name="T5" fmla="*/ 15 h 15"/>
                  <a:gd name="T6" fmla="*/ 0 w 20"/>
                  <a:gd name="T7" fmla="*/ 15 h 15"/>
                  <a:gd name="T8" fmla="*/ 0 w 20"/>
                  <a:gd name="T9" fmla="*/ 0 h 15"/>
                  <a:gd name="T10" fmla="*/ 3 w 20"/>
                  <a:gd name="T11" fmla="*/ 2 h 15"/>
                  <a:gd name="T12" fmla="*/ 20 w 20"/>
                  <a:gd name="T13" fmla="*/ 2 h 15"/>
                  <a:gd name="T14" fmla="*/ 20 w 20"/>
                  <a:gd name="T15" fmla="*/ 15 h 15"/>
                  <a:gd name="T16" fmla="*/ 3 w 20"/>
                  <a:gd name="T17" fmla="*/ 15 h 15"/>
                  <a:gd name="T18" fmla="*/ 3 w 20"/>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5">
                    <a:moveTo>
                      <a:pt x="0" y="0"/>
                    </a:moveTo>
                    <a:lnTo>
                      <a:pt x="20" y="0"/>
                    </a:lnTo>
                    <a:lnTo>
                      <a:pt x="20" y="15"/>
                    </a:lnTo>
                    <a:lnTo>
                      <a:pt x="0" y="15"/>
                    </a:lnTo>
                    <a:lnTo>
                      <a:pt x="0" y="0"/>
                    </a:lnTo>
                    <a:close/>
                    <a:moveTo>
                      <a:pt x="3" y="2"/>
                    </a:moveTo>
                    <a:lnTo>
                      <a:pt x="20" y="2"/>
                    </a:lnTo>
                    <a:lnTo>
                      <a:pt x="20" y="15"/>
                    </a:lnTo>
                    <a:lnTo>
                      <a:pt x="3" y="15"/>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6" name="Freeform 1882">
                <a:extLst>
                  <a:ext uri="{FF2B5EF4-FFF2-40B4-BE49-F238E27FC236}">
                    <a16:creationId xmlns:a16="http://schemas.microsoft.com/office/drawing/2014/main" id="{2542F626-8D61-2640-9757-F6EF1F6E0498}"/>
                  </a:ext>
                </a:extLst>
              </p:cNvPr>
              <p:cNvSpPr>
                <a:spLocks noEditPoints="1"/>
              </p:cNvSpPr>
              <p:nvPr/>
            </p:nvSpPr>
            <p:spPr bwMode="auto">
              <a:xfrm>
                <a:off x="4511" y="2449"/>
                <a:ext cx="17" cy="13"/>
              </a:xfrm>
              <a:custGeom>
                <a:avLst/>
                <a:gdLst>
                  <a:gd name="T0" fmla="*/ 0 w 17"/>
                  <a:gd name="T1" fmla="*/ 0 h 13"/>
                  <a:gd name="T2" fmla="*/ 17 w 17"/>
                  <a:gd name="T3" fmla="*/ 0 h 13"/>
                  <a:gd name="T4" fmla="*/ 17 w 17"/>
                  <a:gd name="T5" fmla="*/ 13 h 13"/>
                  <a:gd name="T6" fmla="*/ 0 w 17"/>
                  <a:gd name="T7" fmla="*/ 13 h 13"/>
                  <a:gd name="T8" fmla="*/ 0 w 17"/>
                  <a:gd name="T9" fmla="*/ 0 h 13"/>
                  <a:gd name="T10" fmla="*/ 2 w 17"/>
                  <a:gd name="T11" fmla="*/ 2 h 13"/>
                  <a:gd name="T12" fmla="*/ 17 w 17"/>
                  <a:gd name="T13" fmla="*/ 2 h 13"/>
                  <a:gd name="T14" fmla="*/ 17 w 17"/>
                  <a:gd name="T15" fmla="*/ 13 h 13"/>
                  <a:gd name="T16" fmla="*/ 2 w 17"/>
                  <a:gd name="T17" fmla="*/ 13 h 13"/>
                  <a:gd name="T18" fmla="*/ 2 w 17"/>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
                    <a:moveTo>
                      <a:pt x="0" y="0"/>
                    </a:moveTo>
                    <a:lnTo>
                      <a:pt x="17" y="0"/>
                    </a:lnTo>
                    <a:lnTo>
                      <a:pt x="17" y="13"/>
                    </a:lnTo>
                    <a:lnTo>
                      <a:pt x="0" y="13"/>
                    </a:lnTo>
                    <a:lnTo>
                      <a:pt x="0" y="0"/>
                    </a:lnTo>
                    <a:close/>
                    <a:moveTo>
                      <a:pt x="2" y="2"/>
                    </a:moveTo>
                    <a:lnTo>
                      <a:pt x="17" y="2"/>
                    </a:lnTo>
                    <a:lnTo>
                      <a:pt x="17" y="13"/>
                    </a:lnTo>
                    <a:lnTo>
                      <a:pt x="2" y="13"/>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7" name="Freeform 1883">
                <a:extLst>
                  <a:ext uri="{FF2B5EF4-FFF2-40B4-BE49-F238E27FC236}">
                    <a16:creationId xmlns:a16="http://schemas.microsoft.com/office/drawing/2014/main" id="{E3910112-7666-3C4A-B0F8-B11796E96AD9}"/>
                  </a:ext>
                </a:extLst>
              </p:cNvPr>
              <p:cNvSpPr>
                <a:spLocks noEditPoints="1"/>
              </p:cNvSpPr>
              <p:nvPr/>
            </p:nvSpPr>
            <p:spPr bwMode="auto">
              <a:xfrm>
                <a:off x="4513" y="2451"/>
                <a:ext cx="15" cy="11"/>
              </a:xfrm>
              <a:custGeom>
                <a:avLst/>
                <a:gdLst>
                  <a:gd name="T0" fmla="*/ 0 w 15"/>
                  <a:gd name="T1" fmla="*/ 0 h 11"/>
                  <a:gd name="T2" fmla="*/ 15 w 15"/>
                  <a:gd name="T3" fmla="*/ 0 h 11"/>
                  <a:gd name="T4" fmla="*/ 15 w 15"/>
                  <a:gd name="T5" fmla="*/ 11 h 11"/>
                  <a:gd name="T6" fmla="*/ 0 w 15"/>
                  <a:gd name="T7" fmla="*/ 11 h 11"/>
                  <a:gd name="T8" fmla="*/ 0 w 15"/>
                  <a:gd name="T9" fmla="*/ 0 h 11"/>
                  <a:gd name="T10" fmla="*/ 1 w 15"/>
                  <a:gd name="T11" fmla="*/ 1 h 11"/>
                  <a:gd name="T12" fmla="*/ 15 w 15"/>
                  <a:gd name="T13" fmla="*/ 1 h 11"/>
                  <a:gd name="T14" fmla="*/ 15 w 15"/>
                  <a:gd name="T15" fmla="*/ 11 h 11"/>
                  <a:gd name="T16" fmla="*/ 1 w 15"/>
                  <a:gd name="T17" fmla="*/ 11 h 11"/>
                  <a:gd name="T18" fmla="*/ 1 w 15"/>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0" y="0"/>
                    </a:moveTo>
                    <a:lnTo>
                      <a:pt x="15" y="0"/>
                    </a:lnTo>
                    <a:lnTo>
                      <a:pt x="15" y="11"/>
                    </a:lnTo>
                    <a:lnTo>
                      <a:pt x="0" y="11"/>
                    </a:lnTo>
                    <a:lnTo>
                      <a:pt x="0" y="0"/>
                    </a:lnTo>
                    <a:close/>
                    <a:moveTo>
                      <a:pt x="1" y="1"/>
                    </a:moveTo>
                    <a:lnTo>
                      <a:pt x="15" y="1"/>
                    </a:lnTo>
                    <a:lnTo>
                      <a:pt x="15" y="11"/>
                    </a:lnTo>
                    <a:lnTo>
                      <a:pt x="1" y="11"/>
                    </a:lnTo>
                    <a:lnTo>
                      <a:pt x="1"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8" name="Freeform 1884">
                <a:extLst>
                  <a:ext uri="{FF2B5EF4-FFF2-40B4-BE49-F238E27FC236}">
                    <a16:creationId xmlns:a16="http://schemas.microsoft.com/office/drawing/2014/main" id="{5A461F9A-AFC4-8545-B3FF-276F733080A9}"/>
                  </a:ext>
                </a:extLst>
              </p:cNvPr>
              <p:cNvSpPr>
                <a:spLocks noEditPoints="1"/>
              </p:cNvSpPr>
              <p:nvPr/>
            </p:nvSpPr>
            <p:spPr bwMode="auto">
              <a:xfrm>
                <a:off x="4514" y="2452"/>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2 w 14"/>
                  <a:gd name="T11" fmla="*/ 1 h 10"/>
                  <a:gd name="T12" fmla="*/ 14 w 14"/>
                  <a:gd name="T13" fmla="*/ 1 h 10"/>
                  <a:gd name="T14" fmla="*/ 14 w 14"/>
                  <a:gd name="T15" fmla="*/ 10 h 10"/>
                  <a:gd name="T16" fmla="*/ 2 w 14"/>
                  <a:gd name="T17" fmla="*/ 10 h 10"/>
                  <a:gd name="T18" fmla="*/ 2 w 14"/>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2" y="1"/>
                    </a:moveTo>
                    <a:lnTo>
                      <a:pt x="14" y="1"/>
                    </a:lnTo>
                    <a:lnTo>
                      <a:pt x="14" y="10"/>
                    </a:lnTo>
                    <a:lnTo>
                      <a:pt x="2" y="10"/>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9" name="Freeform 1885">
                <a:extLst>
                  <a:ext uri="{FF2B5EF4-FFF2-40B4-BE49-F238E27FC236}">
                    <a16:creationId xmlns:a16="http://schemas.microsoft.com/office/drawing/2014/main" id="{AA9DE71A-A224-2F44-88CF-8515EB843C86}"/>
                  </a:ext>
                </a:extLst>
              </p:cNvPr>
              <p:cNvSpPr>
                <a:spLocks noEditPoints="1"/>
              </p:cNvSpPr>
              <p:nvPr/>
            </p:nvSpPr>
            <p:spPr bwMode="auto">
              <a:xfrm>
                <a:off x="4516" y="2453"/>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3 w 12"/>
                  <a:gd name="T11" fmla="*/ 2 h 9"/>
                  <a:gd name="T12" fmla="*/ 12 w 12"/>
                  <a:gd name="T13" fmla="*/ 2 h 9"/>
                  <a:gd name="T14" fmla="*/ 12 w 12"/>
                  <a:gd name="T15" fmla="*/ 9 h 9"/>
                  <a:gd name="T16" fmla="*/ 3 w 12"/>
                  <a:gd name="T17" fmla="*/ 9 h 9"/>
                  <a:gd name="T18" fmla="*/ 3 w 12"/>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3" y="2"/>
                    </a:moveTo>
                    <a:lnTo>
                      <a:pt x="12" y="2"/>
                    </a:lnTo>
                    <a:lnTo>
                      <a:pt x="12" y="9"/>
                    </a:lnTo>
                    <a:lnTo>
                      <a:pt x="3" y="9"/>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0" name="Freeform 1886">
                <a:extLst>
                  <a:ext uri="{FF2B5EF4-FFF2-40B4-BE49-F238E27FC236}">
                    <a16:creationId xmlns:a16="http://schemas.microsoft.com/office/drawing/2014/main" id="{B097FB75-6917-4941-A6F0-0EE1F35ED0AB}"/>
                  </a:ext>
                </a:extLst>
              </p:cNvPr>
              <p:cNvSpPr>
                <a:spLocks noEditPoints="1"/>
              </p:cNvSpPr>
              <p:nvPr/>
            </p:nvSpPr>
            <p:spPr bwMode="auto">
              <a:xfrm>
                <a:off x="4519" y="2455"/>
                <a:ext cx="9" cy="7"/>
              </a:xfrm>
              <a:custGeom>
                <a:avLst/>
                <a:gdLst>
                  <a:gd name="T0" fmla="*/ 0 w 9"/>
                  <a:gd name="T1" fmla="*/ 0 h 7"/>
                  <a:gd name="T2" fmla="*/ 9 w 9"/>
                  <a:gd name="T3" fmla="*/ 0 h 7"/>
                  <a:gd name="T4" fmla="*/ 9 w 9"/>
                  <a:gd name="T5" fmla="*/ 7 h 7"/>
                  <a:gd name="T6" fmla="*/ 0 w 9"/>
                  <a:gd name="T7" fmla="*/ 7 h 7"/>
                  <a:gd name="T8" fmla="*/ 0 w 9"/>
                  <a:gd name="T9" fmla="*/ 0 h 7"/>
                  <a:gd name="T10" fmla="*/ 1 w 9"/>
                  <a:gd name="T11" fmla="*/ 1 h 7"/>
                  <a:gd name="T12" fmla="*/ 9 w 9"/>
                  <a:gd name="T13" fmla="*/ 1 h 7"/>
                  <a:gd name="T14" fmla="*/ 9 w 9"/>
                  <a:gd name="T15" fmla="*/ 7 h 7"/>
                  <a:gd name="T16" fmla="*/ 1 w 9"/>
                  <a:gd name="T17" fmla="*/ 7 h 7"/>
                  <a:gd name="T18" fmla="*/ 1 w 9"/>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0"/>
                    </a:moveTo>
                    <a:lnTo>
                      <a:pt x="9" y="0"/>
                    </a:lnTo>
                    <a:lnTo>
                      <a:pt x="9" y="7"/>
                    </a:lnTo>
                    <a:lnTo>
                      <a:pt x="0" y="7"/>
                    </a:lnTo>
                    <a:lnTo>
                      <a:pt x="0" y="0"/>
                    </a:lnTo>
                    <a:close/>
                    <a:moveTo>
                      <a:pt x="1" y="1"/>
                    </a:moveTo>
                    <a:lnTo>
                      <a:pt x="9" y="1"/>
                    </a:lnTo>
                    <a:lnTo>
                      <a:pt x="9" y="7"/>
                    </a:lnTo>
                    <a:lnTo>
                      <a:pt x="1" y="7"/>
                    </a:lnTo>
                    <a:lnTo>
                      <a:pt x="1"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1" name="Freeform 1887">
                <a:extLst>
                  <a:ext uri="{FF2B5EF4-FFF2-40B4-BE49-F238E27FC236}">
                    <a16:creationId xmlns:a16="http://schemas.microsoft.com/office/drawing/2014/main" id="{CBE5068B-2B3E-1843-BE18-F2235DEE00E7}"/>
                  </a:ext>
                </a:extLst>
              </p:cNvPr>
              <p:cNvSpPr>
                <a:spLocks noEditPoints="1"/>
              </p:cNvSpPr>
              <p:nvPr/>
            </p:nvSpPr>
            <p:spPr bwMode="auto">
              <a:xfrm>
                <a:off x="4520" y="2456"/>
                <a:ext cx="8" cy="6"/>
              </a:xfrm>
              <a:custGeom>
                <a:avLst/>
                <a:gdLst>
                  <a:gd name="T0" fmla="*/ 0 w 8"/>
                  <a:gd name="T1" fmla="*/ 0 h 6"/>
                  <a:gd name="T2" fmla="*/ 8 w 8"/>
                  <a:gd name="T3" fmla="*/ 0 h 6"/>
                  <a:gd name="T4" fmla="*/ 8 w 8"/>
                  <a:gd name="T5" fmla="*/ 6 h 6"/>
                  <a:gd name="T6" fmla="*/ 0 w 8"/>
                  <a:gd name="T7" fmla="*/ 6 h 6"/>
                  <a:gd name="T8" fmla="*/ 0 w 8"/>
                  <a:gd name="T9" fmla="*/ 0 h 6"/>
                  <a:gd name="T10" fmla="*/ 2 w 8"/>
                  <a:gd name="T11" fmla="*/ 2 h 6"/>
                  <a:gd name="T12" fmla="*/ 8 w 8"/>
                  <a:gd name="T13" fmla="*/ 2 h 6"/>
                  <a:gd name="T14" fmla="*/ 8 w 8"/>
                  <a:gd name="T15" fmla="*/ 6 h 6"/>
                  <a:gd name="T16" fmla="*/ 2 w 8"/>
                  <a:gd name="T17" fmla="*/ 6 h 6"/>
                  <a:gd name="T18" fmla="*/ 2 w 8"/>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0"/>
                    </a:moveTo>
                    <a:lnTo>
                      <a:pt x="8" y="0"/>
                    </a:lnTo>
                    <a:lnTo>
                      <a:pt x="8" y="6"/>
                    </a:lnTo>
                    <a:lnTo>
                      <a:pt x="0" y="6"/>
                    </a:lnTo>
                    <a:lnTo>
                      <a:pt x="0" y="0"/>
                    </a:lnTo>
                    <a:close/>
                    <a:moveTo>
                      <a:pt x="2" y="2"/>
                    </a:moveTo>
                    <a:lnTo>
                      <a:pt x="8" y="2"/>
                    </a:lnTo>
                    <a:lnTo>
                      <a:pt x="8" y="6"/>
                    </a:lnTo>
                    <a:lnTo>
                      <a:pt x="2" y="6"/>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2" name="Freeform 1888">
                <a:extLst>
                  <a:ext uri="{FF2B5EF4-FFF2-40B4-BE49-F238E27FC236}">
                    <a16:creationId xmlns:a16="http://schemas.microsoft.com/office/drawing/2014/main" id="{545B1F4B-1DA1-C34B-877F-584316E488BF}"/>
                  </a:ext>
                </a:extLst>
              </p:cNvPr>
              <p:cNvSpPr>
                <a:spLocks noEditPoints="1"/>
              </p:cNvSpPr>
              <p:nvPr/>
            </p:nvSpPr>
            <p:spPr bwMode="auto">
              <a:xfrm>
                <a:off x="4522" y="2458"/>
                <a:ext cx="6" cy="4"/>
              </a:xfrm>
              <a:custGeom>
                <a:avLst/>
                <a:gdLst>
                  <a:gd name="T0" fmla="*/ 0 w 6"/>
                  <a:gd name="T1" fmla="*/ 0 h 4"/>
                  <a:gd name="T2" fmla="*/ 6 w 6"/>
                  <a:gd name="T3" fmla="*/ 0 h 4"/>
                  <a:gd name="T4" fmla="*/ 6 w 6"/>
                  <a:gd name="T5" fmla="*/ 4 h 4"/>
                  <a:gd name="T6" fmla="*/ 0 w 6"/>
                  <a:gd name="T7" fmla="*/ 4 h 4"/>
                  <a:gd name="T8" fmla="*/ 0 w 6"/>
                  <a:gd name="T9" fmla="*/ 0 h 4"/>
                  <a:gd name="T10" fmla="*/ 3 w 6"/>
                  <a:gd name="T11" fmla="*/ 1 h 4"/>
                  <a:gd name="T12" fmla="*/ 6 w 6"/>
                  <a:gd name="T13" fmla="*/ 1 h 4"/>
                  <a:gd name="T14" fmla="*/ 6 w 6"/>
                  <a:gd name="T15" fmla="*/ 4 h 4"/>
                  <a:gd name="T16" fmla="*/ 3 w 6"/>
                  <a:gd name="T17" fmla="*/ 4 h 4"/>
                  <a:gd name="T18" fmla="*/ 3 w 6"/>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0"/>
                    </a:moveTo>
                    <a:lnTo>
                      <a:pt x="6" y="0"/>
                    </a:lnTo>
                    <a:lnTo>
                      <a:pt x="6" y="4"/>
                    </a:lnTo>
                    <a:lnTo>
                      <a:pt x="0" y="4"/>
                    </a:lnTo>
                    <a:lnTo>
                      <a:pt x="0" y="0"/>
                    </a:lnTo>
                    <a:close/>
                    <a:moveTo>
                      <a:pt x="3" y="1"/>
                    </a:moveTo>
                    <a:lnTo>
                      <a:pt x="6" y="1"/>
                    </a:lnTo>
                    <a:lnTo>
                      <a:pt x="6" y="4"/>
                    </a:lnTo>
                    <a:lnTo>
                      <a:pt x="3" y="4"/>
                    </a:lnTo>
                    <a:lnTo>
                      <a:pt x="3"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3" name="Freeform 1889">
                <a:extLst>
                  <a:ext uri="{FF2B5EF4-FFF2-40B4-BE49-F238E27FC236}">
                    <a16:creationId xmlns:a16="http://schemas.microsoft.com/office/drawing/2014/main" id="{EDFBA27F-E44A-B546-A40D-5B3299DF3820}"/>
                  </a:ext>
                </a:extLst>
              </p:cNvPr>
              <p:cNvSpPr>
                <a:spLocks noEditPoints="1"/>
              </p:cNvSpPr>
              <p:nvPr/>
            </p:nvSpPr>
            <p:spPr bwMode="auto">
              <a:xfrm>
                <a:off x="4525" y="2459"/>
                <a:ext cx="3" cy="3"/>
              </a:xfrm>
              <a:custGeom>
                <a:avLst/>
                <a:gdLst>
                  <a:gd name="T0" fmla="*/ 0 w 3"/>
                  <a:gd name="T1" fmla="*/ 0 h 3"/>
                  <a:gd name="T2" fmla="*/ 3 w 3"/>
                  <a:gd name="T3" fmla="*/ 0 h 3"/>
                  <a:gd name="T4" fmla="*/ 3 w 3"/>
                  <a:gd name="T5" fmla="*/ 3 h 3"/>
                  <a:gd name="T6" fmla="*/ 0 w 3"/>
                  <a:gd name="T7" fmla="*/ 3 h 3"/>
                  <a:gd name="T8" fmla="*/ 0 w 3"/>
                  <a:gd name="T9" fmla="*/ 0 h 3"/>
                  <a:gd name="T10" fmla="*/ 2 w 3"/>
                  <a:gd name="T11" fmla="*/ 1 h 3"/>
                  <a:gd name="T12" fmla="*/ 3 w 3"/>
                  <a:gd name="T13" fmla="*/ 1 h 3"/>
                  <a:gd name="T14" fmla="*/ 3 w 3"/>
                  <a:gd name="T15" fmla="*/ 3 h 3"/>
                  <a:gd name="T16" fmla="*/ 2 w 3"/>
                  <a:gd name="T17" fmla="*/ 3 h 3"/>
                  <a:gd name="T18" fmla="*/ 2 w 3"/>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3" y="0"/>
                    </a:lnTo>
                    <a:lnTo>
                      <a:pt x="3" y="3"/>
                    </a:lnTo>
                    <a:lnTo>
                      <a:pt x="0" y="3"/>
                    </a:lnTo>
                    <a:lnTo>
                      <a:pt x="0" y="0"/>
                    </a:lnTo>
                    <a:close/>
                    <a:moveTo>
                      <a:pt x="2" y="1"/>
                    </a:moveTo>
                    <a:lnTo>
                      <a:pt x="3" y="1"/>
                    </a:lnTo>
                    <a:lnTo>
                      <a:pt x="3" y="3"/>
                    </a:lnTo>
                    <a:lnTo>
                      <a:pt x="2" y="3"/>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4" name="Freeform 1890">
                <a:extLst>
                  <a:ext uri="{FF2B5EF4-FFF2-40B4-BE49-F238E27FC236}">
                    <a16:creationId xmlns:a16="http://schemas.microsoft.com/office/drawing/2014/main" id="{2DD73B56-2898-BF4F-8D63-EF5746B7ED15}"/>
                  </a:ext>
                </a:extLst>
              </p:cNvPr>
              <p:cNvSpPr>
                <a:spLocks noEditPoints="1"/>
              </p:cNvSpPr>
              <p:nvPr/>
            </p:nvSpPr>
            <p:spPr bwMode="auto">
              <a:xfrm>
                <a:off x="4527" y="2460"/>
                <a:ext cx="1" cy="2"/>
              </a:xfrm>
              <a:custGeom>
                <a:avLst/>
                <a:gdLst>
                  <a:gd name="T0" fmla="*/ 0 w 1"/>
                  <a:gd name="T1" fmla="*/ 0 h 2"/>
                  <a:gd name="T2" fmla="*/ 1 w 1"/>
                  <a:gd name="T3" fmla="*/ 0 h 2"/>
                  <a:gd name="T4" fmla="*/ 1 w 1"/>
                  <a:gd name="T5" fmla="*/ 2 h 2"/>
                  <a:gd name="T6" fmla="*/ 0 w 1"/>
                  <a:gd name="T7" fmla="*/ 2 h 2"/>
                  <a:gd name="T8" fmla="*/ 0 w 1"/>
                  <a:gd name="T9" fmla="*/ 0 h 2"/>
                  <a:gd name="T10" fmla="*/ 1 w 1"/>
                  <a:gd name="T11" fmla="*/ 2 h 2"/>
                  <a:gd name="T12" fmla="*/ 1 w 1"/>
                  <a:gd name="T13" fmla="*/ 2 h 2"/>
                  <a:gd name="T14" fmla="*/ 1 w 1"/>
                  <a:gd name="T15" fmla="*/ 2 h 2"/>
                  <a:gd name="T16" fmla="*/ 1 w 1"/>
                  <a:gd name="T17" fmla="*/ 2 h 2"/>
                  <a:gd name="T18" fmla="*/ 1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0"/>
                    </a:moveTo>
                    <a:lnTo>
                      <a:pt x="1" y="0"/>
                    </a:lnTo>
                    <a:lnTo>
                      <a:pt x="1" y="2"/>
                    </a:lnTo>
                    <a:lnTo>
                      <a:pt x="0" y="2"/>
                    </a:lnTo>
                    <a:lnTo>
                      <a:pt x="0" y="0"/>
                    </a:lnTo>
                    <a:close/>
                    <a:moveTo>
                      <a:pt x="1" y="2"/>
                    </a:moveTo>
                    <a:lnTo>
                      <a:pt x="1" y="2"/>
                    </a:lnTo>
                    <a:lnTo>
                      <a:pt x="1" y="2"/>
                    </a:lnTo>
                    <a:lnTo>
                      <a:pt x="1" y="2"/>
                    </a:lnTo>
                    <a:lnTo>
                      <a:pt x="1"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5" name="Line 1891">
                <a:extLst>
                  <a:ext uri="{FF2B5EF4-FFF2-40B4-BE49-F238E27FC236}">
                    <a16:creationId xmlns:a16="http://schemas.microsoft.com/office/drawing/2014/main" id="{D912FCE3-5A7F-6B46-A03F-F9C0F6C20566}"/>
                  </a:ext>
                </a:extLst>
              </p:cNvPr>
              <p:cNvSpPr>
                <a:spLocks noChangeShapeType="1"/>
              </p:cNvSpPr>
              <p:nvPr/>
            </p:nvSpPr>
            <p:spPr bwMode="auto">
              <a:xfrm>
                <a:off x="4411" y="2476"/>
                <a:ext cx="1"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6" name="Line 1892">
                <a:extLst>
                  <a:ext uri="{FF2B5EF4-FFF2-40B4-BE49-F238E27FC236}">
                    <a16:creationId xmlns:a16="http://schemas.microsoft.com/office/drawing/2014/main" id="{50E4F3C4-6BFE-1B44-8029-03433E62113D}"/>
                  </a:ext>
                </a:extLst>
              </p:cNvPr>
              <p:cNvSpPr>
                <a:spLocks noChangeShapeType="1"/>
              </p:cNvSpPr>
              <p:nvPr/>
            </p:nvSpPr>
            <p:spPr bwMode="auto">
              <a:xfrm>
                <a:off x="4387" y="2476"/>
                <a:ext cx="1"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7" name="Line 1893">
                <a:extLst>
                  <a:ext uri="{FF2B5EF4-FFF2-40B4-BE49-F238E27FC236}">
                    <a16:creationId xmlns:a16="http://schemas.microsoft.com/office/drawing/2014/main" id="{CF894186-6E7B-494D-90E1-B3FE8229E713}"/>
                  </a:ext>
                </a:extLst>
              </p:cNvPr>
              <p:cNvSpPr>
                <a:spLocks noChangeShapeType="1"/>
              </p:cNvSpPr>
              <p:nvPr/>
            </p:nvSpPr>
            <p:spPr bwMode="auto">
              <a:xfrm>
                <a:off x="4359" y="2476"/>
                <a:ext cx="187"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8" name="Freeform 1894">
                <a:extLst>
                  <a:ext uri="{FF2B5EF4-FFF2-40B4-BE49-F238E27FC236}">
                    <a16:creationId xmlns:a16="http://schemas.microsoft.com/office/drawing/2014/main" id="{CD17F4DE-BFB7-024F-9EE5-EF38C17DF270}"/>
                  </a:ext>
                </a:extLst>
              </p:cNvPr>
              <p:cNvSpPr>
                <a:spLocks noEditPoints="1"/>
              </p:cNvSpPr>
              <p:nvPr/>
            </p:nvSpPr>
            <p:spPr bwMode="auto">
              <a:xfrm>
                <a:off x="4501" y="2511"/>
                <a:ext cx="24" cy="8"/>
              </a:xfrm>
              <a:custGeom>
                <a:avLst/>
                <a:gdLst>
                  <a:gd name="T0" fmla="*/ 0 w 24"/>
                  <a:gd name="T1" fmla="*/ 0 h 8"/>
                  <a:gd name="T2" fmla="*/ 24 w 24"/>
                  <a:gd name="T3" fmla="*/ 0 h 8"/>
                  <a:gd name="T4" fmla="*/ 24 w 24"/>
                  <a:gd name="T5" fmla="*/ 8 h 8"/>
                  <a:gd name="T6" fmla="*/ 0 w 24"/>
                  <a:gd name="T7" fmla="*/ 8 h 8"/>
                  <a:gd name="T8" fmla="*/ 0 w 24"/>
                  <a:gd name="T9" fmla="*/ 0 h 8"/>
                  <a:gd name="T10" fmla="*/ 0 w 24"/>
                  <a:gd name="T11" fmla="*/ 0 h 8"/>
                  <a:gd name="T12" fmla="*/ 24 w 24"/>
                  <a:gd name="T13" fmla="*/ 0 h 8"/>
                  <a:gd name="T14" fmla="*/ 24 w 24"/>
                  <a:gd name="T15" fmla="*/ 7 h 8"/>
                  <a:gd name="T16" fmla="*/ 0 w 24"/>
                  <a:gd name="T17" fmla="*/ 7 h 8"/>
                  <a:gd name="T18" fmla="*/ 0 w 24"/>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8">
                    <a:moveTo>
                      <a:pt x="0" y="0"/>
                    </a:moveTo>
                    <a:lnTo>
                      <a:pt x="24" y="0"/>
                    </a:lnTo>
                    <a:lnTo>
                      <a:pt x="24" y="8"/>
                    </a:lnTo>
                    <a:lnTo>
                      <a:pt x="0" y="8"/>
                    </a:lnTo>
                    <a:lnTo>
                      <a:pt x="0" y="0"/>
                    </a:lnTo>
                    <a:close/>
                    <a:moveTo>
                      <a:pt x="0" y="0"/>
                    </a:moveTo>
                    <a:lnTo>
                      <a:pt x="24" y="0"/>
                    </a:lnTo>
                    <a:lnTo>
                      <a:pt x="24" y="7"/>
                    </a:lnTo>
                    <a:lnTo>
                      <a:pt x="0" y="7"/>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9" name="Freeform 1895">
                <a:extLst>
                  <a:ext uri="{FF2B5EF4-FFF2-40B4-BE49-F238E27FC236}">
                    <a16:creationId xmlns:a16="http://schemas.microsoft.com/office/drawing/2014/main" id="{6EA05DC3-6BB2-C649-A74A-6E64DD3731B7}"/>
                  </a:ext>
                </a:extLst>
              </p:cNvPr>
              <p:cNvSpPr>
                <a:spLocks noEditPoints="1"/>
              </p:cNvSpPr>
              <p:nvPr/>
            </p:nvSpPr>
            <p:spPr bwMode="auto">
              <a:xfrm>
                <a:off x="4501" y="2511"/>
                <a:ext cx="24" cy="7"/>
              </a:xfrm>
              <a:custGeom>
                <a:avLst/>
                <a:gdLst>
                  <a:gd name="T0" fmla="*/ 0 w 24"/>
                  <a:gd name="T1" fmla="*/ 0 h 7"/>
                  <a:gd name="T2" fmla="*/ 24 w 24"/>
                  <a:gd name="T3" fmla="*/ 0 h 7"/>
                  <a:gd name="T4" fmla="*/ 24 w 24"/>
                  <a:gd name="T5" fmla="*/ 7 h 7"/>
                  <a:gd name="T6" fmla="*/ 0 w 24"/>
                  <a:gd name="T7" fmla="*/ 7 h 7"/>
                  <a:gd name="T8" fmla="*/ 0 w 24"/>
                  <a:gd name="T9" fmla="*/ 0 h 7"/>
                  <a:gd name="T10" fmla="*/ 0 w 24"/>
                  <a:gd name="T11" fmla="*/ 0 h 7"/>
                  <a:gd name="T12" fmla="*/ 24 w 24"/>
                  <a:gd name="T13" fmla="*/ 0 h 7"/>
                  <a:gd name="T14" fmla="*/ 24 w 24"/>
                  <a:gd name="T15" fmla="*/ 5 h 7"/>
                  <a:gd name="T16" fmla="*/ 0 w 24"/>
                  <a:gd name="T17" fmla="*/ 5 h 7"/>
                  <a:gd name="T18" fmla="*/ 0 w 2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7">
                    <a:moveTo>
                      <a:pt x="0" y="0"/>
                    </a:moveTo>
                    <a:lnTo>
                      <a:pt x="24" y="0"/>
                    </a:lnTo>
                    <a:lnTo>
                      <a:pt x="24" y="7"/>
                    </a:lnTo>
                    <a:lnTo>
                      <a:pt x="0" y="7"/>
                    </a:lnTo>
                    <a:lnTo>
                      <a:pt x="0" y="0"/>
                    </a:lnTo>
                    <a:close/>
                    <a:moveTo>
                      <a:pt x="0" y="0"/>
                    </a:moveTo>
                    <a:lnTo>
                      <a:pt x="24" y="0"/>
                    </a:lnTo>
                    <a:lnTo>
                      <a:pt x="24" y="5"/>
                    </a:lnTo>
                    <a:lnTo>
                      <a:pt x="0" y="5"/>
                    </a:lnTo>
                    <a:lnTo>
                      <a:pt x="0"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0" name="Freeform 1896">
                <a:extLst>
                  <a:ext uri="{FF2B5EF4-FFF2-40B4-BE49-F238E27FC236}">
                    <a16:creationId xmlns:a16="http://schemas.microsoft.com/office/drawing/2014/main" id="{F0E90FE0-D907-8F4F-9432-17BD8F5A8F2B}"/>
                  </a:ext>
                </a:extLst>
              </p:cNvPr>
              <p:cNvSpPr>
                <a:spLocks noEditPoints="1"/>
              </p:cNvSpPr>
              <p:nvPr/>
            </p:nvSpPr>
            <p:spPr bwMode="auto">
              <a:xfrm>
                <a:off x="4501" y="2511"/>
                <a:ext cx="24" cy="5"/>
              </a:xfrm>
              <a:custGeom>
                <a:avLst/>
                <a:gdLst>
                  <a:gd name="T0" fmla="*/ 0 w 24"/>
                  <a:gd name="T1" fmla="*/ 0 h 5"/>
                  <a:gd name="T2" fmla="*/ 24 w 24"/>
                  <a:gd name="T3" fmla="*/ 0 h 5"/>
                  <a:gd name="T4" fmla="*/ 24 w 24"/>
                  <a:gd name="T5" fmla="*/ 5 h 5"/>
                  <a:gd name="T6" fmla="*/ 0 w 24"/>
                  <a:gd name="T7" fmla="*/ 5 h 5"/>
                  <a:gd name="T8" fmla="*/ 0 w 24"/>
                  <a:gd name="T9" fmla="*/ 0 h 5"/>
                  <a:gd name="T10" fmla="*/ 0 w 24"/>
                  <a:gd name="T11" fmla="*/ 0 h 5"/>
                  <a:gd name="T12" fmla="*/ 24 w 24"/>
                  <a:gd name="T13" fmla="*/ 0 h 5"/>
                  <a:gd name="T14" fmla="*/ 24 w 24"/>
                  <a:gd name="T15" fmla="*/ 3 h 5"/>
                  <a:gd name="T16" fmla="*/ 0 w 24"/>
                  <a:gd name="T17" fmla="*/ 3 h 5"/>
                  <a:gd name="T18" fmla="*/ 0 w 2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
                    <a:moveTo>
                      <a:pt x="0" y="0"/>
                    </a:moveTo>
                    <a:lnTo>
                      <a:pt x="24" y="0"/>
                    </a:lnTo>
                    <a:lnTo>
                      <a:pt x="24" y="5"/>
                    </a:lnTo>
                    <a:lnTo>
                      <a:pt x="0" y="5"/>
                    </a:lnTo>
                    <a:lnTo>
                      <a:pt x="0" y="0"/>
                    </a:lnTo>
                    <a:close/>
                    <a:moveTo>
                      <a:pt x="0" y="0"/>
                    </a:moveTo>
                    <a:lnTo>
                      <a:pt x="24" y="0"/>
                    </a:lnTo>
                    <a:lnTo>
                      <a:pt x="24" y="3"/>
                    </a:lnTo>
                    <a:lnTo>
                      <a:pt x="0" y="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1" name="Freeform 1897">
                <a:extLst>
                  <a:ext uri="{FF2B5EF4-FFF2-40B4-BE49-F238E27FC236}">
                    <a16:creationId xmlns:a16="http://schemas.microsoft.com/office/drawing/2014/main" id="{7741C8C5-143E-1749-A30F-B007EB9F8C8C}"/>
                  </a:ext>
                </a:extLst>
              </p:cNvPr>
              <p:cNvSpPr>
                <a:spLocks noEditPoints="1"/>
              </p:cNvSpPr>
              <p:nvPr/>
            </p:nvSpPr>
            <p:spPr bwMode="auto">
              <a:xfrm>
                <a:off x="4501" y="2511"/>
                <a:ext cx="24" cy="3"/>
              </a:xfrm>
              <a:custGeom>
                <a:avLst/>
                <a:gdLst>
                  <a:gd name="T0" fmla="*/ 0 w 24"/>
                  <a:gd name="T1" fmla="*/ 0 h 3"/>
                  <a:gd name="T2" fmla="*/ 24 w 24"/>
                  <a:gd name="T3" fmla="*/ 0 h 3"/>
                  <a:gd name="T4" fmla="*/ 24 w 24"/>
                  <a:gd name="T5" fmla="*/ 3 h 3"/>
                  <a:gd name="T6" fmla="*/ 0 w 24"/>
                  <a:gd name="T7" fmla="*/ 3 h 3"/>
                  <a:gd name="T8" fmla="*/ 0 w 24"/>
                  <a:gd name="T9" fmla="*/ 0 h 3"/>
                  <a:gd name="T10" fmla="*/ 0 w 24"/>
                  <a:gd name="T11" fmla="*/ 0 h 3"/>
                  <a:gd name="T12" fmla="*/ 24 w 24"/>
                  <a:gd name="T13" fmla="*/ 0 h 3"/>
                  <a:gd name="T14" fmla="*/ 24 w 24"/>
                  <a:gd name="T15" fmla="*/ 2 h 3"/>
                  <a:gd name="T16" fmla="*/ 0 w 24"/>
                  <a:gd name="T17" fmla="*/ 2 h 3"/>
                  <a:gd name="T18" fmla="*/ 0 w 2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
                    <a:moveTo>
                      <a:pt x="0" y="0"/>
                    </a:moveTo>
                    <a:lnTo>
                      <a:pt x="24" y="0"/>
                    </a:lnTo>
                    <a:lnTo>
                      <a:pt x="24" y="3"/>
                    </a:lnTo>
                    <a:lnTo>
                      <a:pt x="0" y="3"/>
                    </a:lnTo>
                    <a:lnTo>
                      <a:pt x="0" y="0"/>
                    </a:lnTo>
                    <a:close/>
                    <a:moveTo>
                      <a:pt x="0" y="0"/>
                    </a:moveTo>
                    <a:lnTo>
                      <a:pt x="24" y="0"/>
                    </a:lnTo>
                    <a:lnTo>
                      <a:pt x="24" y="2"/>
                    </a:lnTo>
                    <a:lnTo>
                      <a:pt x="0"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2" name="Freeform 1898">
                <a:extLst>
                  <a:ext uri="{FF2B5EF4-FFF2-40B4-BE49-F238E27FC236}">
                    <a16:creationId xmlns:a16="http://schemas.microsoft.com/office/drawing/2014/main" id="{D447FCCA-9688-2843-A28D-38309F6E37B9}"/>
                  </a:ext>
                </a:extLst>
              </p:cNvPr>
              <p:cNvSpPr>
                <a:spLocks noEditPoints="1"/>
              </p:cNvSpPr>
              <p:nvPr/>
            </p:nvSpPr>
            <p:spPr bwMode="auto">
              <a:xfrm>
                <a:off x="4501" y="2511"/>
                <a:ext cx="24" cy="2"/>
              </a:xfrm>
              <a:custGeom>
                <a:avLst/>
                <a:gdLst>
                  <a:gd name="T0" fmla="*/ 0 w 24"/>
                  <a:gd name="T1" fmla="*/ 0 h 2"/>
                  <a:gd name="T2" fmla="*/ 24 w 24"/>
                  <a:gd name="T3" fmla="*/ 0 h 2"/>
                  <a:gd name="T4" fmla="*/ 24 w 24"/>
                  <a:gd name="T5" fmla="*/ 2 h 2"/>
                  <a:gd name="T6" fmla="*/ 0 w 24"/>
                  <a:gd name="T7" fmla="*/ 2 h 2"/>
                  <a:gd name="T8" fmla="*/ 0 w 24"/>
                  <a:gd name="T9" fmla="*/ 0 h 2"/>
                  <a:gd name="T10" fmla="*/ 0 w 24"/>
                  <a:gd name="T11" fmla="*/ 0 h 2"/>
                  <a:gd name="T12" fmla="*/ 24 w 24"/>
                  <a:gd name="T13" fmla="*/ 0 h 2"/>
                  <a:gd name="T14" fmla="*/ 24 w 24"/>
                  <a:gd name="T15" fmla="*/ 0 h 2"/>
                  <a:gd name="T16" fmla="*/ 0 w 24"/>
                  <a:gd name="T17" fmla="*/ 0 h 2"/>
                  <a:gd name="T18" fmla="*/ 0 w 2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
                    <a:moveTo>
                      <a:pt x="0" y="0"/>
                    </a:moveTo>
                    <a:lnTo>
                      <a:pt x="24" y="0"/>
                    </a:lnTo>
                    <a:lnTo>
                      <a:pt x="24" y="2"/>
                    </a:lnTo>
                    <a:lnTo>
                      <a:pt x="0" y="2"/>
                    </a:lnTo>
                    <a:lnTo>
                      <a:pt x="0" y="0"/>
                    </a:lnTo>
                    <a:close/>
                    <a:moveTo>
                      <a:pt x="0" y="0"/>
                    </a:moveTo>
                    <a:lnTo>
                      <a:pt x="24" y="0"/>
                    </a:lnTo>
                    <a:lnTo>
                      <a:pt x="24" y="0"/>
                    </a:lnTo>
                    <a:lnTo>
                      <a:pt x="0" y="0"/>
                    </a:lnTo>
                    <a:lnTo>
                      <a:pt x="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3" name="Freeform 1899">
                <a:extLst>
                  <a:ext uri="{FF2B5EF4-FFF2-40B4-BE49-F238E27FC236}">
                    <a16:creationId xmlns:a16="http://schemas.microsoft.com/office/drawing/2014/main" id="{C3FA1C5E-6B55-5044-B53A-6F5B39DA0C46}"/>
                  </a:ext>
                </a:extLst>
              </p:cNvPr>
              <p:cNvSpPr>
                <a:spLocks noEditPoints="1"/>
              </p:cNvSpPr>
              <p:nvPr/>
            </p:nvSpPr>
            <p:spPr bwMode="auto">
              <a:xfrm>
                <a:off x="4501" y="2511"/>
                <a:ext cx="24" cy="1"/>
              </a:xfrm>
              <a:custGeom>
                <a:avLst/>
                <a:gdLst>
                  <a:gd name="T0" fmla="*/ 0 w 24"/>
                  <a:gd name="T1" fmla="*/ 24 w 24"/>
                  <a:gd name="T2" fmla="*/ 24 w 24"/>
                  <a:gd name="T3" fmla="*/ 0 w 24"/>
                  <a:gd name="T4" fmla="*/ 0 w 24"/>
                  <a:gd name="T5" fmla="*/ 0 w 24"/>
                  <a:gd name="T6" fmla="*/ 24 w 24"/>
                  <a:gd name="T7" fmla="*/ 24 w 24"/>
                  <a:gd name="T8" fmla="*/ 0 w 24"/>
                  <a:gd name="T9" fmla="*/ 0 w 2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4">
                    <a:moveTo>
                      <a:pt x="0" y="0"/>
                    </a:moveTo>
                    <a:lnTo>
                      <a:pt x="24" y="0"/>
                    </a:lnTo>
                    <a:lnTo>
                      <a:pt x="24" y="0"/>
                    </a:lnTo>
                    <a:lnTo>
                      <a:pt x="0" y="0"/>
                    </a:lnTo>
                    <a:lnTo>
                      <a:pt x="0" y="0"/>
                    </a:lnTo>
                    <a:close/>
                    <a:moveTo>
                      <a:pt x="0" y="0"/>
                    </a:moveTo>
                    <a:lnTo>
                      <a:pt x="24" y="0"/>
                    </a:lnTo>
                    <a:lnTo>
                      <a:pt x="24"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4" name="Rectangle 1900">
                <a:extLst>
                  <a:ext uri="{FF2B5EF4-FFF2-40B4-BE49-F238E27FC236}">
                    <a16:creationId xmlns:a16="http://schemas.microsoft.com/office/drawing/2014/main" id="{DFEF051D-5E7D-EA45-A289-7FAB34F7846B}"/>
                  </a:ext>
                </a:extLst>
              </p:cNvPr>
              <p:cNvSpPr>
                <a:spLocks noChangeArrowheads="1"/>
              </p:cNvSpPr>
              <p:nvPr/>
            </p:nvSpPr>
            <p:spPr bwMode="auto">
              <a:xfrm>
                <a:off x="4480" y="2513"/>
                <a:ext cx="5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5" name="Freeform 1901">
                <a:extLst>
                  <a:ext uri="{FF2B5EF4-FFF2-40B4-BE49-F238E27FC236}">
                    <a16:creationId xmlns:a16="http://schemas.microsoft.com/office/drawing/2014/main" id="{3D942B5B-45B5-A841-AC32-CF665F8091E0}"/>
                  </a:ext>
                </a:extLst>
              </p:cNvPr>
              <p:cNvSpPr>
                <a:spLocks noEditPoints="1"/>
              </p:cNvSpPr>
              <p:nvPr/>
            </p:nvSpPr>
            <p:spPr bwMode="auto">
              <a:xfrm>
                <a:off x="4336" y="2506"/>
                <a:ext cx="29" cy="14"/>
              </a:xfrm>
              <a:custGeom>
                <a:avLst/>
                <a:gdLst>
                  <a:gd name="T0" fmla="*/ 0 w 29"/>
                  <a:gd name="T1" fmla="*/ 0 h 14"/>
                  <a:gd name="T2" fmla="*/ 29 w 29"/>
                  <a:gd name="T3" fmla="*/ 0 h 14"/>
                  <a:gd name="T4" fmla="*/ 29 w 29"/>
                  <a:gd name="T5" fmla="*/ 14 h 14"/>
                  <a:gd name="T6" fmla="*/ 0 w 29"/>
                  <a:gd name="T7" fmla="*/ 14 h 14"/>
                  <a:gd name="T8" fmla="*/ 0 w 29"/>
                  <a:gd name="T9" fmla="*/ 0 h 14"/>
                  <a:gd name="T10" fmla="*/ 2 w 29"/>
                  <a:gd name="T11" fmla="*/ 0 h 14"/>
                  <a:gd name="T12" fmla="*/ 27 w 29"/>
                  <a:gd name="T13" fmla="*/ 0 h 14"/>
                  <a:gd name="T14" fmla="*/ 27 w 29"/>
                  <a:gd name="T15" fmla="*/ 14 h 14"/>
                  <a:gd name="T16" fmla="*/ 2 w 29"/>
                  <a:gd name="T17" fmla="*/ 14 h 14"/>
                  <a:gd name="T18" fmla="*/ 2 w 2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4">
                    <a:moveTo>
                      <a:pt x="0" y="0"/>
                    </a:moveTo>
                    <a:lnTo>
                      <a:pt x="29" y="0"/>
                    </a:lnTo>
                    <a:lnTo>
                      <a:pt x="29" y="14"/>
                    </a:lnTo>
                    <a:lnTo>
                      <a:pt x="0" y="14"/>
                    </a:lnTo>
                    <a:lnTo>
                      <a:pt x="0" y="0"/>
                    </a:lnTo>
                    <a:close/>
                    <a:moveTo>
                      <a:pt x="2" y="0"/>
                    </a:moveTo>
                    <a:lnTo>
                      <a:pt x="27" y="0"/>
                    </a:lnTo>
                    <a:lnTo>
                      <a:pt x="27" y="14"/>
                    </a:lnTo>
                    <a:lnTo>
                      <a:pt x="2" y="14"/>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6" name="Freeform 1902">
                <a:extLst>
                  <a:ext uri="{FF2B5EF4-FFF2-40B4-BE49-F238E27FC236}">
                    <a16:creationId xmlns:a16="http://schemas.microsoft.com/office/drawing/2014/main" id="{B53F5910-3E63-8D4D-97CD-275B544E1F94}"/>
                  </a:ext>
                </a:extLst>
              </p:cNvPr>
              <p:cNvSpPr>
                <a:spLocks noEditPoints="1"/>
              </p:cNvSpPr>
              <p:nvPr/>
            </p:nvSpPr>
            <p:spPr bwMode="auto">
              <a:xfrm>
                <a:off x="4338" y="2506"/>
                <a:ext cx="25" cy="14"/>
              </a:xfrm>
              <a:custGeom>
                <a:avLst/>
                <a:gdLst>
                  <a:gd name="T0" fmla="*/ 0 w 25"/>
                  <a:gd name="T1" fmla="*/ 0 h 14"/>
                  <a:gd name="T2" fmla="*/ 25 w 25"/>
                  <a:gd name="T3" fmla="*/ 0 h 14"/>
                  <a:gd name="T4" fmla="*/ 25 w 25"/>
                  <a:gd name="T5" fmla="*/ 14 h 14"/>
                  <a:gd name="T6" fmla="*/ 0 w 25"/>
                  <a:gd name="T7" fmla="*/ 14 h 14"/>
                  <a:gd name="T8" fmla="*/ 0 w 25"/>
                  <a:gd name="T9" fmla="*/ 0 h 14"/>
                  <a:gd name="T10" fmla="*/ 2 w 25"/>
                  <a:gd name="T11" fmla="*/ 0 h 14"/>
                  <a:gd name="T12" fmla="*/ 24 w 25"/>
                  <a:gd name="T13" fmla="*/ 0 h 14"/>
                  <a:gd name="T14" fmla="*/ 24 w 25"/>
                  <a:gd name="T15" fmla="*/ 14 h 14"/>
                  <a:gd name="T16" fmla="*/ 2 w 25"/>
                  <a:gd name="T17" fmla="*/ 14 h 14"/>
                  <a:gd name="T18" fmla="*/ 2 w 2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4">
                    <a:moveTo>
                      <a:pt x="0" y="0"/>
                    </a:moveTo>
                    <a:lnTo>
                      <a:pt x="25" y="0"/>
                    </a:lnTo>
                    <a:lnTo>
                      <a:pt x="25" y="14"/>
                    </a:lnTo>
                    <a:lnTo>
                      <a:pt x="0" y="14"/>
                    </a:lnTo>
                    <a:lnTo>
                      <a:pt x="0" y="0"/>
                    </a:lnTo>
                    <a:close/>
                    <a:moveTo>
                      <a:pt x="2" y="0"/>
                    </a:moveTo>
                    <a:lnTo>
                      <a:pt x="24" y="0"/>
                    </a:lnTo>
                    <a:lnTo>
                      <a:pt x="24" y="14"/>
                    </a:lnTo>
                    <a:lnTo>
                      <a:pt x="2" y="14"/>
                    </a:lnTo>
                    <a:lnTo>
                      <a:pt x="2" y="0"/>
                    </a:lnTo>
                    <a:close/>
                  </a:path>
                </a:pathLst>
              </a:custGeom>
              <a:solidFill>
                <a:srgbClr val="C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7" name="Freeform 1903">
                <a:extLst>
                  <a:ext uri="{FF2B5EF4-FFF2-40B4-BE49-F238E27FC236}">
                    <a16:creationId xmlns:a16="http://schemas.microsoft.com/office/drawing/2014/main" id="{D40C80B6-9767-9F42-A0E1-47CB3A064F86}"/>
                  </a:ext>
                </a:extLst>
              </p:cNvPr>
              <p:cNvSpPr>
                <a:spLocks noEditPoints="1"/>
              </p:cNvSpPr>
              <p:nvPr/>
            </p:nvSpPr>
            <p:spPr bwMode="auto">
              <a:xfrm>
                <a:off x="4340" y="2506"/>
                <a:ext cx="22" cy="14"/>
              </a:xfrm>
              <a:custGeom>
                <a:avLst/>
                <a:gdLst>
                  <a:gd name="T0" fmla="*/ 0 w 22"/>
                  <a:gd name="T1" fmla="*/ 0 h 14"/>
                  <a:gd name="T2" fmla="*/ 22 w 22"/>
                  <a:gd name="T3" fmla="*/ 0 h 14"/>
                  <a:gd name="T4" fmla="*/ 22 w 22"/>
                  <a:gd name="T5" fmla="*/ 14 h 14"/>
                  <a:gd name="T6" fmla="*/ 0 w 22"/>
                  <a:gd name="T7" fmla="*/ 14 h 14"/>
                  <a:gd name="T8" fmla="*/ 0 w 22"/>
                  <a:gd name="T9" fmla="*/ 0 h 14"/>
                  <a:gd name="T10" fmla="*/ 1 w 22"/>
                  <a:gd name="T11" fmla="*/ 0 h 14"/>
                  <a:gd name="T12" fmla="*/ 20 w 22"/>
                  <a:gd name="T13" fmla="*/ 0 h 14"/>
                  <a:gd name="T14" fmla="*/ 20 w 22"/>
                  <a:gd name="T15" fmla="*/ 14 h 14"/>
                  <a:gd name="T16" fmla="*/ 1 w 22"/>
                  <a:gd name="T17" fmla="*/ 14 h 14"/>
                  <a:gd name="T18" fmla="*/ 1 w 2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4">
                    <a:moveTo>
                      <a:pt x="0" y="0"/>
                    </a:moveTo>
                    <a:lnTo>
                      <a:pt x="22" y="0"/>
                    </a:lnTo>
                    <a:lnTo>
                      <a:pt x="22" y="14"/>
                    </a:lnTo>
                    <a:lnTo>
                      <a:pt x="0" y="14"/>
                    </a:lnTo>
                    <a:lnTo>
                      <a:pt x="0" y="0"/>
                    </a:lnTo>
                    <a:close/>
                    <a:moveTo>
                      <a:pt x="1" y="0"/>
                    </a:moveTo>
                    <a:lnTo>
                      <a:pt x="20" y="0"/>
                    </a:lnTo>
                    <a:lnTo>
                      <a:pt x="20" y="14"/>
                    </a:lnTo>
                    <a:lnTo>
                      <a:pt x="1" y="14"/>
                    </a:lnTo>
                    <a:lnTo>
                      <a:pt x="1" y="0"/>
                    </a:lnTo>
                    <a:close/>
                  </a:path>
                </a:pathLst>
              </a:custGeom>
              <a:solidFill>
                <a:srgbClr val="D0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8" name="Freeform 1904">
                <a:extLst>
                  <a:ext uri="{FF2B5EF4-FFF2-40B4-BE49-F238E27FC236}">
                    <a16:creationId xmlns:a16="http://schemas.microsoft.com/office/drawing/2014/main" id="{660D7269-A34B-7C44-B219-39650BF1D894}"/>
                  </a:ext>
                </a:extLst>
              </p:cNvPr>
              <p:cNvSpPr>
                <a:spLocks noEditPoints="1"/>
              </p:cNvSpPr>
              <p:nvPr/>
            </p:nvSpPr>
            <p:spPr bwMode="auto">
              <a:xfrm>
                <a:off x="4341" y="2506"/>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2 w 19"/>
                  <a:gd name="T11" fmla="*/ 0 h 14"/>
                  <a:gd name="T12" fmla="*/ 17 w 19"/>
                  <a:gd name="T13" fmla="*/ 0 h 14"/>
                  <a:gd name="T14" fmla="*/ 17 w 19"/>
                  <a:gd name="T15" fmla="*/ 14 h 14"/>
                  <a:gd name="T16" fmla="*/ 2 w 19"/>
                  <a:gd name="T17" fmla="*/ 14 h 14"/>
                  <a:gd name="T18" fmla="*/ 2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2" y="0"/>
                    </a:moveTo>
                    <a:lnTo>
                      <a:pt x="17" y="0"/>
                    </a:lnTo>
                    <a:lnTo>
                      <a:pt x="17" y="14"/>
                    </a:lnTo>
                    <a:lnTo>
                      <a:pt x="2" y="14"/>
                    </a:lnTo>
                    <a:lnTo>
                      <a:pt x="2" y="0"/>
                    </a:lnTo>
                    <a:close/>
                  </a:path>
                </a:pathLst>
              </a:custGeom>
              <a:solidFill>
                <a:srgbClr val="DB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9" name="Freeform 1905">
                <a:extLst>
                  <a:ext uri="{FF2B5EF4-FFF2-40B4-BE49-F238E27FC236}">
                    <a16:creationId xmlns:a16="http://schemas.microsoft.com/office/drawing/2014/main" id="{41FF5D2A-FD05-DF4D-A770-2C90A72E5BB7}"/>
                  </a:ext>
                </a:extLst>
              </p:cNvPr>
              <p:cNvSpPr>
                <a:spLocks noEditPoints="1"/>
              </p:cNvSpPr>
              <p:nvPr/>
            </p:nvSpPr>
            <p:spPr bwMode="auto">
              <a:xfrm>
                <a:off x="4343" y="2506"/>
                <a:ext cx="15" cy="14"/>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2 w 15"/>
                  <a:gd name="T11" fmla="*/ 0 h 14"/>
                  <a:gd name="T12" fmla="*/ 13 w 15"/>
                  <a:gd name="T13" fmla="*/ 0 h 14"/>
                  <a:gd name="T14" fmla="*/ 13 w 15"/>
                  <a:gd name="T15" fmla="*/ 14 h 14"/>
                  <a:gd name="T16" fmla="*/ 2 w 15"/>
                  <a:gd name="T17" fmla="*/ 14 h 14"/>
                  <a:gd name="T18" fmla="*/ 2 w 1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0" y="0"/>
                    </a:moveTo>
                    <a:lnTo>
                      <a:pt x="15" y="0"/>
                    </a:lnTo>
                    <a:lnTo>
                      <a:pt x="15" y="14"/>
                    </a:lnTo>
                    <a:lnTo>
                      <a:pt x="0" y="14"/>
                    </a:lnTo>
                    <a:lnTo>
                      <a:pt x="0" y="0"/>
                    </a:lnTo>
                    <a:close/>
                    <a:moveTo>
                      <a:pt x="2" y="0"/>
                    </a:moveTo>
                    <a:lnTo>
                      <a:pt x="13" y="0"/>
                    </a:lnTo>
                    <a:lnTo>
                      <a:pt x="13" y="14"/>
                    </a:lnTo>
                    <a:lnTo>
                      <a:pt x="2" y="14"/>
                    </a:lnTo>
                    <a:lnTo>
                      <a:pt x="2" y="0"/>
                    </a:lnTo>
                    <a:close/>
                  </a:path>
                </a:pathLst>
              </a:custGeom>
              <a:solidFill>
                <a:srgbClr val="E7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0" name="Freeform 1906">
                <a:extLst>
                  <a:ext uri="{FF2B5EF4-FFF2-40B4-BE49-F238E27FC236}">
                    <a16:creationId xmlns:a16="http://schemas.microsoft.com/office/drawing/2014/main" id="{51E5AA2A-B844-544A-B79D-46DC76CC91C4}"/>
                  </a:ext>
                </a:extLst>
              </p:cNvPr>
              <p:cNvSpPr>
                <a:spLocks noEditPoints="1"/>
              </p:cNvSpPr>
              <p:nvPr/>
            </p:nvSpPr>
            <p:spPr bwMode="auto">
              <a:xfrm>
                <a:off x="4345" y="2506"/>
                <a:ext cx="11" cy="14"/>
              </a:xfrm>
              <a:custGeom>
                <a:avLst/>
                <a:gdLst>
                  <a:gd name="T0" fmla="*/ 0 w 11"/>
                  <a:gd name="T1" fmla="*/ 0 h 14"/>
                  <a:gd name="T2" fmla="*/ 11 w 11"/>
                  <a:gd name="T3" fmla="*/ 0 h 14"/>
                  <a:gd name="T4" fmla="*/ 11 w 11"/>
                  <a:gd name="T5" fmla="*/ 14 h 14"/>
                  <a:gd name="T6" fmla="*/ 0 w 11"/>
                  <a:gd name="T7" fmla="*/ 14 h 14"/>
                  <a:gd name="T8" fmla="*/ 0 w 11"/>
                  <a:gd name="T9" fmla="*/ 0 h 14"/>
                  <a:gd name="T10" fmla="*/ 2 w 11"/>
                  <a:gd name="T11" fmla="*/ 0 h 14"/>
                  <a:gd name="T12" fmla="*/ 9 w 11"/>
                  <a:gd name="T13" fmla="*/ 0 h 14"/>
                  <a:gd name="T14" fmla="*/ 9 w 11"/>
                  <a:gd name="T15" fmla="*/ 14 h 14"/>
                  <a:gd name="T16" fmla="*/ 2 w 11"/>
                  <a:gd name="T17" fmla="*/ 14 h 14"/>
                  <a:gd name="T18" fmla="*/ 2 w 1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0" y="0"/>
                    </a:moveTo>
                    <a:lnTo>
                      <a:pt x="11" y="0"/>
                    </a:lnTo>
                    <a:lnTo>
                      <a:pt x="11" y="14"/>
                    </a:lnTo>
                    <a:lnTo>
                      <a:pt x="0" y="14"/>
                    </a:lnTo>
                    <a:lnTo>
                      <a:pt x="0" y="0"/>
                    </a:lnTo>
                    <a:close/>
                    <a:moveTo>
                      <a:pt x="2" y="0"/>
                    </a:moveTo>
                    <a:lnTo>
                      <a:pt x="9" y="0"/>
                    </a:lnTo>
                    <a:lnTo>
                      <a:pt x="9" y="14"/>
                    </a:lnTo>
                    <a:lnTo>
                      <a:pt x="2" y="14"/>
                    </a:lnTo>
                    <a:lnTo>
                      <a:pt x="2" y="0"/>
                    </a:lnTo>
                    <a:close/>
                  </a:path>
                </a:pathLst>
              </a:custGeom>
              <a:solidFill>
                <a:srgbClr val="F02A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1" name="Freeform 1907">
                <a:extLst>
                  <a:ext uri="{FF2B5EF4-FFF2-40B4-BE49-F238E27FC236}">
                    <a16:creationId xmlns:a16="http://schemas.microsoft.com/office/drawing/2014/main" id="{3735948E-1062-6B49-B51D-A90B5B755C32}"/>
                  </a:ext>
                </a:extLst>
              </p:cNvPr>
              <p:cNvSpPr>
                <a:spLocks noEditPoints="1"/>
              </p:cNvSpPr>
              <p:nvPr/>
            </p:nvSpPr>
            <p:spPr bwMode="auto">
              <a:xfrm>
                <a:off x="4347" y="2506"/>
                <a:ext cx="7" cy="14"/>
              </a:xfrm>
              <a:custGeom>
                <a:avLst/>
                <a:gdLst>
                  <a:gd name="T0" fmla="*/ 0 w 7"/>
                  <a:gd name="T1" fmla="*/ 0 h 14"/>
                  <a:gd name="T2" fmla="*/ 7 w 7"/>
                  <a:gd name="T3" fmla="*/ 0 h 14"/>
                  <a:gd name="T4" fmla="*/ 7 w 7"/>
                  <a:gd name="T5" fmla="*/ 14 h 14"/>
                  <a:gd name="T6" fmla="*/ 0 w 7"/>
                  <a:gd name="T7" fmla="*/ 14 h 14"/>
                  <a:gd name="T8" fmla="*/ 0 w 7"/>
                  <a:gd name="T9" fmla="*/ 0 h 14"/>
                  <a:gd name="T10" fmla="*/ 1 w 7"/>
                  <a:gd name="T11" fmla="*/ 0 h 14"/>
                  <a:gd name="T12" fmla="*/ 5 w 7"/>
                  <a:gd name="T13" fmla="*/ 0 h 14"/>
                  <a:gd name="T14" fmla="*/ 5 w 7"/>
                  <a:gd name="T15" fmla="*/ 14 h 14"/>
                  <a:gd name="T16" fmla="*/ 1 w 7"/>
                  <a:gd name="T17" fmla="*/ 14 h 14"/>
                  <a:gd name="T18" fmla="*/ 1 w 7"/>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0" y="0"/>
                    </a:moveTo>
                    <a:lnTo>
                      <a:pt x="7" y="0"/>
                    </a:lnTo>
                    <a:lnTo>
                      <a:pt x="7" y="14"/>
                    </a:lnTo>
                    <a:lnTo>
                      <a:pt x="0" y="14"/>
                    </a:lnTo>
                    <a:lnTo>
                      <a:pt x="0" y="0"/>
                    </a:lnTo>
                    <a:close/>
                    <a:moveTo>
                      <a:pt x="1" y="0"/>
                    </a:moveTo>
                    <a:lnTo>
                      <a:pt x="5" y="0"/>
                    </a:lnTo>
                    <a:lnTo>
                      <a:pt x="5" y="14"/>
                    </a:lnTo>
                    <a:lnTo>
                      <a:pt x="1" y="14"/>
                    </a:lnTo>
                    <a:lnTo>
                      <a:pt x="1" y="0"/>
                    </a:lnTo>
                    <a:close/>
                  </a:path>
                </a:pathLst>
              </a:custGeom>
              <a:solidFill>
                <a:srgbClr val="F71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2" name="Freeform 1908">
                <a:extLst>
                  <a:ext uri="{FF2B5EF4-FFF2-40B4-BE49-F238E27FC236}">
                    <a16:creationId xmlns:a16="http://schemas.microsoft.com/office/drawing/2014/main" id="{7A2DBC82-3786-884E-83AC-6A2F152C3596}"/>
                  </a:ext>
                </a:extLst>
              </p:cNvPr>
              <p:cNvSpPr>
                <a:spLocks noEditPoints="1"/>
              </p:cNvSpPr>
              <p:nvPr/>
            </p:nvSpPr>
            <p:spPr bwMode="auto">
              <a:xfrm>
                <a:off x="4348" y="2506"/>
                <a:ext cx="4" cy="14"/>
              </a:xfrm>
              <a:custGeom>
                <a:avLst/>
                <a:gdLst>
                  <a:gd name="T0" fmla="*/ 0 w 4"/>
                  <a:gd name="T1" fmla="*/ 0 h 14"/>
                  <a:gd name="T2" fmla="*/ 4 w 4"/>
                  <a:gd name="T3" fmla="*/ 0 h 14"/>
                  <a:gd name="T4" fmla="*/ 4 w 4"/>
                  <a:gd name="T5" fmla="*/ 14 h 14"/>
                  <a:gd name="T6" fmla="*/ 0 w 4"/>
                  <a:gd name="T7" fmla="*/ 14 h 14"/>
                  <a:gd name="T8" fmla="*/ 0 w 4"/>
                  <a:gd name="T9" fmla="*/ 0 h 14"/>
                  <a:gd name="T10" fmla="*/ 2 w 4"/>
                  <a:gd name="T11" fmla="*/ 0 h 14"/>
                  <a:gd name="T12" fmla="*/ 2 w 4"/>
                  <a:gd name="T13" fmla="*/ 0 h 14"/>
                  <a:gd name="T14" fmla="*/ 2 w 4"/>
                  <a:gd name="T15" fmla="*/ 14 h 14"/>
                  <a:gd name="T16" fmla="*/ 2 w 4"/>
                  <a:gd name="T17" fmla="*/ 14 h 14"/>
                  <a:gd name="T18" fmla="*/ 2 w 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4">
                    <a:moveTo>
                      <a:pt x="0" y="0"/>
                    </a:moveTo>
                    <a:lnTo>
                      <a:pt x="4" y="0"/>
                    </a:lnTo>
                    <a:lnTo>
                      <a:pt x="4" y="14"/>
                    </a:lnTo>
                    <a:lnTo>
                      <a:pt x="0" y="14"/>
                    </a:lnTo>
                    <a:lnTo>
                      <a:pt x="0" y="0"/>
                    </a:lnTo>
                    <a:close/>
                    <a:moveTo>
                      <a:pt x="2" y="0"/>
                    </a:moveTo>
                    <a:lnTo>
                      <a:pt x="2" y="0"/>
                    </a:lnTo>
                    <a:lnTo>
                      <a:pt x="2" y="14"/>
                    </a:lnTo>
                    <a:lnTo>
                      <a:pt x="2" y="14"/>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3" name="Freeform 1909">
                <a:extLst>
                  <a:ext uri="{FF2B5EF4-FFF2-40B4-BE49-F238E27FC236}">
                    <a16:creationId xmlns:a16="http://schemas.microsoft.com/office/drawing/2014/main" id="{591210FE-AB12-294E-82C4-9088BFD1CC02}"/>
                  </a:ext>
                </a:extLst>
              </p:cNvPr>
              <p:cNvSpPr>
                <a:spLocks/>
              </p:cNvSpPr>
              <p:nvPr/>
            </p:nvSpPr>
            <p:spPr bwMode="auto">
              <a:xfrm>
                <a:off x="4328" y="2304"/>
                <a:ext cx="280" cy="278"/>
              </a:xfrm>
              <a:custGeom>
                <a:avLst/>
                <a:gdLst>
                  <a:gd name="T0" fmla="*/ 0 w 280"/>
                  <a:gd name="T1" fmla="*/ 278 h 278"/>
                  <a:gd name="T2" fmla="*/ 0 w 280"/>
                  <a:gd name="T3" fmla="*/ 194 h 278"/>
                  <a:gd name="T4" fmla="*/ 29 w 280"/>
                  <a:gd name="T5" fmla="*/ 165 h 278"/>
                  <a:gd name="T6" fmla="*/ 31 w 280"/>
                  <a:gd name="T7" fmla="*/ 165 h 278"/>
                  <a:gd name="T8" fmla="*/ 31 w 280"/>
                  <a:gd name="T9" fmla="*/ 32 h 278"/>
                  <a:gd name="T10" fmla="*/ 62 w 280"/>
                  <a:gd name="T11" fmla="*/ 0 h 278"/>
                  <a:gd name="T12" fmla="*/ 249 w 280"/>
                  <a:gd name="T13" fmla="*/ 0 h 278"/>
                  <a:gd name="T14" fmla="*/ 249 w 280"/>
                  <a:gd name="T15" fmla="*/ 94 h 278"/>
                  <a:gd name="T16" fmla="*/ 242 w 280"/>
                  <a:gd name="T17" fmla="*/ 116 h 278"/>
                  <a:gd name="T18" fmla="*/ 242 w 280"/>
                  <a:gd name="T19" fmla="*/ 159 h 278"/>
                  <a:gd name="T20" fmla="*/ 237 w 280"/>
                  <a:gd name="T21" fmla="*/ 162 h 278"/>
                  <a:gd name="T22" fmla="*/ 280 w 280"/>
                  <a:gd name="T23" fmla="*/ 162 h 278"/>
                  <a:gd name="T24" fmla="*/ 280 w 280"/>
                  <a:gd name="T25" fmla="*/ 248 h 278"/>
                  <a:gd name="T26" fmla="*/ 249 w 280"/>
                  <a:gd name="T27" fmla="*/ 278 h 278"/>
                  <a:gd name="T28" fmla="*/ 0 w 280"/>
                  <a:gd name="T2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 h="278">
                    <a:moveTo>
                      <a:pt x="0" y="278"/>
                    </a:moveTo>
                    <a:lnTo>
                      <a:pt x="0" y="194"/>
                    </a:lnTo>
                    <a:lnTo>
                      <a:pt x="29" y="165"/>
                    </a:lnTo>
                    <a:lnTo>
                      <a:pt x="31" y="165"/>
                    </a:lnTo>
                    <a:lnTo>
                      <a:pt x="31" y="32"/>
                    </a:lnTo>
                    <a:lnTo>
                      <a:pt x="62" y="0"/>
                    </a:lnTo>
                    <a:lnTo>
                      <a:pt x="249" y="0"/>
                    </a:lnTo>
                    <a:lnTo>
                      <a:pt x="249" y="94"/>
                    </a:lnTo>
                    <a:lnTo>
                      <a:pt x="242" y="116"/>
                    </a:lnTo>
                    <a:lnTo>
                      <a:pt x="242" y="159"/>
                    </a:lnTo>
                    <a:lnTo>
                      <a:pt x="237" y="162"/>
                    </a:lnTo>
                    <a:lnTo>
                      <a:pt x="280" y="162"/>
                    </a:lnTo>
                    <a:lnTo>
                      <a:pt x="280" y="248"/>
                    </a:lnTo>
                    <a:lnTo>
                      <a:pt x="249" y="278"/>
                    </a:lnTo>
                    <a:lnTo>
                      <a:pt x="0" y="27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4" name="Freeform 1910">
                <a:extLst>
                  <a:ext uri="{FF2B5EF4-FFF2-40B4-BE49-F238E27FC236}">
                    <a16:creationId xmlns:a16="http://schemas.microsoft.com/office/drawing/2014/main" id="{0824CB29-CBB2-9548-93A5-90AED16C2BC1}"/>
                  </a:ext>
                </a:extLst>
              </p:cNvPr>
              <p:cNvSpPr>
                <a:spLocks/>
              </p:cNvSpPr>
              <p:nvPr/>
            </p:nvSpPr>
            <p:spPr bwMode="auto">
              <a:xfrm>
                <a:off x="4570" y="2466"/>
                <a:ext cx="38" cy="16"/>
              </a:xfrm>
              <a:custGeom>
                <a:avLst/>
                <a:gdLst>
                  <a:gd name="T0" fmla="*/ 22 w 38"/>
                  <a:gd name="T1" fmla="*/ 16 h 16"/>
                  <a:gd name="T2" fmla="*/ 38 w 38"/>
                  <a:gd name="T3" fmla="*/ 0 h 16"/>
                  <a:gd name="T4" fmla="*/ 0 w 38"/>
                  <a:gd name="T5" fmla="*/ 0 h 16"/>
                  <a:gd name="T6" fmla="*/ 22 w 38"/>
                  <a:gd name="T7" fmla="*/ 16 h 16"/>
                </a:gdLst>
                <a:ahLst/>
                <a:cxnLst>
                  <a:cxn ang="0">
                    <a:pos x="T0" y="T1"/>
                  </a:cxn>
                  <a:cxn ang="0">
                    <a:pos x="T2" y="T3"/>
                  </a:cxn>
                  <a:cxn ang="0">
                    <a:pos x="T4" y="T5"/>
                  </a:cxn>
                  <a:cxn ang="0">
                    <a:pos x="T6" y="T7"/>
                  </a:cxn>
                </a:cxnLst>
                <a:rect l="0" t="0" r="r" b="b"/>
                <a:pathLst>
                  <a:path w="38" h="16">
                    <a:moveTo>
                      <a:pt x="22" y="16"/>
                    </a:moveTo>
                    <a:lnTo>
                      <a:pt x="38" y="0"/>
                    </a:lnTo>
                    <a:lnTo>
                      <a:pt x="0" y="0"/>
                    </a:lnTo>
                    <a:lnTo>
                      <a:pt x="22" y="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5" name="Freeform 1911">
                <a:extLst>
                  <a:ext uri="{FF2B5EF4-FFF2-40B4-BE49-F238E27FC236}">
                    <a16:creationId xmlns:a16="http://schemas.microsoft.com/office/drawing/2014/main" id="{25719051-C178-514E-A7A9-4C2477BD96D7}"/>
                  </a:ext>
                </a:extLst>
              </p:cNvPr>
              <p:cNvSpPr>
                <a:spLocks/>
              </p:cNvSpPr>
              <p:nvPr/>
            </p:nvSpPr>
            <p:spPr bwMode="auto">
              <a:xfrm>
                <a:off x="4328" y="2469"/>
                <a:ext cx="62" cy="29"/>
              </a:xfrm>
              <a:custGeom>
                <a:avLst/>
                <a:gdLst>
                  <a:gd name="T0" fmla="*/ 62 w 62"/>
                  <a:gd name="T1" fmla="*/ 29 h 29"/>
                  <a:gd name="T2" fmla="*/ 29 w 62"/>
                  <a:gd name="T3" fmla="*/ 0 h 29"/>
                  <a:gd name="T4" fmla="*/ 0 w 62"/>
                  <a:gd name="T5" fmla="*/ 29 h 29"/>
                  <a:gd name="T6" fmla="*/ 62 w 62"/>
                  <a:gd name="T7" fmla="*/ 29 h 29"/>
                </a:gdLst>
                <a:ahLst/>
                <a:cxnLst>
                  <a:cxn ang="0">
                    <a:pos x="T0" y="T1"/>
                  </a:cxn>
                  <a:cxn ang="0">
                    <a:pos x="T2" y="T3"/>
                  </a:cxn>
                  <a:cxn ang="0">
                    <a:pos x="T4" y="T5"/>
                  </a:cxn>
                  <a:cxn ang="0">
                    <a:pos x="T6" y="T7"/>
                  </a:cxn>
                </a:cxnLst>
                <a:rect l="0" t="0" r="r" b="b"/>
                <a:pathLst>
                  <a:path w="62" h="29">
                    <a:moveTo>
                      <a:pt x="62" y="29"/>
                    </a:moveTo>
                    <a:lnTo>
                      <a:pt x="29" y="0"/>
                    </a:lnTo>
                    <a:lnTo>
                      <a:pt x="0" y="29"/>
                    </a:lnTo>
                    <a:lnTo>
                      <a:pt x="62"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6" name="Freeform 1912">
                <a:extLst>
                  <a:ext uri="{FF2B5EF4-FFF2-40B4-BE49-F238E27FC236}">
                    <a16:creationId xmlns:a16="http://schemas.microsoft.com/office/drawing/2014/main" id="{D95B8A80-19F7-7C43-8C65-12274932F881}"/>
                  </a:ext>
                </a:extLst>
              </p:cNvPr>
              <p:cNvSpPr>
                <a:spLocks/>
              </p:cNvSpPr>
              <p:nvPr/>
            </p:nvSpPr>
            <p:spPr bwMode="auto">
              <a:xfrm>
                <a:off x="4359" y="2466"/>
                <a:ext cx="238" cy="32"/>
              </a:xfrm>
              <a:custGeom>
                <a:avLst/>
                <a:gdLst>
                  <a:gd name="T0" fmla="*/ 238 w 238"/>
                  <a:gd name="T1" fmla="*/ 13 h 32"/>
                  <a:gd name="T2" fmla="*/ 214 w 238"/>
                  <a:gd name="T3" fmla="*/ 0 h 32"/>
                  <a:gd name="T4" fmla="*/ 31 w 238"/>
                  <a:gd name="T5" fmla="*/ 0 h 32"/>
                  <a:gd name="T6" fmla="*/ 0 w 238"/>
                  <a:gd name="T7" fmla="*/ 16 h 32"/>
                  <a:gd name="T8" fmla="*/ 31 w 238"/>
                  <a:gd name="T9" fmla="*/ 32 h 32"/>
                  <a:gd name="T10" fmla="*/ 218 w 238"/>
                  <a:gd name="T11" fmla="*/ 32 h 32"/>
                  <a:gd name="T12" fmla="*/ 238 w 238"/>
                  <a:gd name="T13" fmla="*/ 13 h 32"/>
                </a:gdLst>
                <a:ahLst/>
                <a:cxnLst>
                  <a:cxn ang="0">
                    <a:pos x="T0" y="T1"/>
                  </a:cxn>
                  <a:cxn ang="0">
                    <a:pos x="T2" y="T3"/>
                  </a:cxn>
                  <a:cxn ang="0">
                    <a:pos x="T4" y="T5"/>
                  </a:cxn>
                  <a:cxn ang="0">
                    <a:pos x="T6" y="T7"/>
                  </a:cxn>
                  <a:cxn ang="0">
                    <a:pos x="T8" y="T9"/>
                  </a:cxn>
                  <a:cxn ang="0">
                    <a:pos x="T10" y="T11"/>
                  </a:cxn>
                  <a:cxn ang="0">
                    <a:pos x="T12" y="T13"/>
                  </a:cxn>
                </a:cxnLst>
                <a:rect l="0" t="0" r="r" b="b"/>
                <a:pathLst>
                  <a:path w="238" h="32">
                    <a:moveTo>
                      <a:pt x="238" y="13"/>
                    </a:moveTo>
                    <a:lnTo>
                      <a:pt x="214" y="0"/>
                    </a:lnTo>
                    <a:lnTo>
                      <a:pt x="31" y="0"/>
                    </a:lnTo>
                    <a:lnTo>
                      <a:pt x="0" y="16"/>
                    </a:lnTo>
                    <a:lnTo>
                      <a:pt x="31" y="32"/>
                    </a:lnTo>
                    <a:lnTo>
                      <a:pt x="218" y="32"/>
                    </a:lnTo>
                    <a:lnTo>
                      <a:pt x="238" y="1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7" name="Freeform 1913">
                <a:extLst>
                  <a:ext uri="{FF2B5EF4-FFF2-40B4-BE49-F238E27FC236}">
                    <a16:creationId xmlns:a16="http://schemas.microsoft.com/office/drawing/2014/main" id="{6B7D7F66-E75F-9643-8454-6EB04A9AF09F}"/>
                  </a:ext>
                </a:extLst>
              </p:cNvPr>
              <p:cNvSpPr>
                <a:spLocks/>
              </p:cNvSpPr>
              <p:nvPr/>
            </p:nvSpPr>
            <p:spPr bwMode="auto">
              <a:xfrm>
                <a:off x="4398" y="2486"/>
                <a:ext cx="140" cy="10"/>
              </a:xfrm>
              <a:custGeom>
                <a:avLst/>
                <a:gdLst>
                  <a:gd name="T0" fmla="*/ 0 w 140"/>
                  <a:gd name="T1" fmla="*/ 10 h 10"/>
                  <a:gd name="T2" fmla="*/ 14 w 140"/>
                  <a:gd name="T3" fmla="*/ 10 h 10"/>
                  <a:gd name="T4" fmla="*/ 29 w 140"/>
                  <a:gd name="T5" fmla="*/ 9 h 10"/>
                  <a:gd name="T6" fmla="*/ 43 w 140"/>
                  <a:gd name="T7" fmla="*/ 9 h 10"/>
                  <a:gd name="T8" fmla="*/ 57 w 140"/>
                  <a:gd name="T9" fmla="*/ 9 h 10"/>
                  <a:gd name="T10" fmla="*/ 70 w 140"/>
                  <a:gd name="T11" fmla="*/ 8 h 10"/>
                  <a:gd name="T12" fmla="*/ 82 w 140"/>
                  <a:gd name="T13" fmla="*/ 8 h 10"/>
                  <a:gd name="T14" fmla="*/ 93 w 140"/>
                  <a:gd name="T15" fmla="*/ 7 h 10"/>
                  <a:gd name="T16" fmla="*/ 104 w 140"/>
                  <a:gd name="T17" fmla="*/ 6 h 10"/>
                  <a:gd name="T18" fmla="*/ 114 w 140"/>
                  <a:gd name="T19" fmla="*/ 6 h 10"/>
                  <a:gd name="T20" fmla="*/ 122 w 140"/>
                  <a:gd name="T21" fmla="*/ 5 h 10"/>
                  <a:gd name="T22" fmla="*/ 128 w 140"/>
                  <a:gd name="T23" fmla="*/ 4 h 10"/>
                  <a:gd name="T24" fmla="*/ 133 w 140"/>
                  <a:gd name="T25" fmla="*/ 3 h 10"/>
                  <a:gd name="T26" fmla="*/ 137 w 140"/>
                  <a:gd name="T27" fmla="*/ 2 h 10"/>
                  <a:gd name="T28" fmla="*/ 139 w 140"/>
                  <a:gd name="T29" fmla="*/ 1 h 10"/>
                  <a:gd name="T30" fmla="*/ 140 w 140"/>
                  <a:gd name="T31" fmla="*/ 0 h 10"/>
                  <a:gd name="T32" fmla="*/ 140 w 140"/>
                  <a:gd name="T33" fmla="*/ 10 h 10"/>
                  <a:gd name="T34" fmla="*/ 0 w 140"/>
                  <a:gd name="T3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0">
                    <a:moveTo>
                      <a:pt x="0" y="10"/>
                    </a:moveTo>
                    <a:lnTo>
                      <a:pt x="14" y="10"/>
                    </a:lnTo>
                    <a:lnTo>
                      <a:pt x="29" y="9"/>
                    </a:lnTo>
                    <a:lnTo>
                      <a:pt x="43" y="9"/>
                    </a:lnTo>
                    <a:lnTo>
                      <a:pt x="57" y="9"/>
                    </a:lnTo>
                    <a:lnTo>
                      <a:pt x="70" y="8"/>
                    </a:lnTo>
                    <a:lnTo>
                      <a:pt x="82" y="8"/>
                    </a:lnTo>
                    <a:lnTo>
                      <a:pt x="93" y="7"/>
                    </a:lnTo>
                    <a:lnTo>
                      <a:pt x="104" y="6"/>
                    </a:lnTo>
                    <a:lnTo>
                      <a:pt x="114" y="6"/>
                    </a:lnTo>
                    <a:lnTo>
                      <a:pt x="122" y="5"/>
                    </a:lnTo>
                    <a:lnTo>
                      <a:pt x="128" y="4"/>
                    </a:lnTo>
                    <a:lnTo>
                      <a:pt x="133" y="3"/>
                    </a:lnTo>
                    <a:lnTo>
                      <a:pt x="137" y="2"/>
                    </a:lnTo>
                    <a:lnTo>
                      <a:pt x="139" y="1"/>
                    </a:lnTo>
                    <a:lnTo>
                      <a:pt x="140" y="0"/>
                    </a:lnTo>
                    <a:lnTo>
                      <a:pt x="140" y="10"/>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8" name="Freeform 1914">
                <a:extLst>
                  <a:ext uri="{FF2B5EF4-FFF2-40B4-BE49-F238E27FC236}">
                    <a16:creationId xmlns:a16="http://schemas.microsoft.com/office/drawing/2014/main" id="{81EF6186-5329-0249-BDF9-86DFD3691AC1}"/>
                  </a:ext>
                </a:extLst>
              </p:cNvPr>
              <p:cNvSpPr>
                <a:spLocks/>
              </p:cNvSpPr>
              <p:nvPr/>
            </p:nvSpPr>
            <p:spPr bwMode="auto">
              <a:xfrm>
                <a:off x="4398" y="2486"/>
                <a:ext cx="140" cy="10"/>
              </a:xfrm>
              <a:custGeom>
                <a:avLst/>
                <a:gdLst>
                  <a:gd name="T0" fmla="*/ 0 w 140"/>
                  <a:gd name="T1" fmla="*/ 10 h 10"/>
                  <a:gd name="T2" fmla="*/ 14 w 140"/>
                  <a:gd name="T3" fmla="*/ 10 h 10"/>
                  <a:gd name="T4" fmla="*/ 29 w 140"/>
                  <a:gd name="T5" fmla="*/ 9 h 10"/>
                  <a:gd name="T6" fmla="*/ 43 w 140"/>
                  <a:gd name="T7" fmla="*/ 9 h 10"/>
                  <a:gd name="T8" fmla="*/ 57 w 140"/>
                  <a:gd name="T9" fmla="*/ 9 h 10"/>
                  <a:gd name="T10" fmla="*/ 70 w 140"/>
                  <a:gd name="T11" fmla="*/ 8 h 10"/>
                  <a:gd name="T12" fmla="*/ 82 w 140"/>
                  <a:gd name="T13" fmla="*/ 8 h 10"/>
                  <a:gd name="T14" fmla="*/ 93 w 140"/>
                  <a:gd name="T15" fmla="*/ 7 h 10"/>
                  <a:gd name="T16" fmla="*/ 104 w 140"/>
                  <a:gd name="T17" fmla="*/ 6 h 10"/>
                  <a:gd name="T18" fmla="*/ 114 w 140"/>
                  <a:gd name="T19" fmla="*/ 6 h 10"/>
                  <a:gd name="T20" fmla="*/ 122 w 140"/>
                  <a:gd name="T21" fmla="*/ 5 h 10"/>
                  <a:gd name="T22" fmla="*/ 128 w 140"/>
                  <a:gd name="T23" fmla="*/ 4 h 10"/>
                  <a:gd name="T24" fmla="*/ 133 w 140"/>
                  <a:gd name="T25" fmla="*/ 3 h 10"/>
                  <a:gd name="T26" fmla="*/ 137 w 140"/>
                  <a:gd name="T27" fmla="*/ 2 h 10"/>
                  <a:gd name="T28" fmla="*/ 139 w 140"/>
                  <a:gd name="T29" fmla="*/ 1 h 10"/>
                  <a:gd name="T30" fmla="*/ 140 w 140"/>
                  <a:gd name="T31" fmla="*/ 0 h 10"/>
                  <a:gd name="T32" fmla="*/ 137 w 140"/>
                  <a:gd name="T33" fmla="*/ 0 h 10"/>
                  <a:gd name="T34" fmla="*/ 136 w 140"/>
                  <a:gd name="T35" fmla="*/ 1 h 10"/>
                  <a:gd name="T36" fmla="*/ 134 w 140"/>
                  <a:gd name="T37" fmla="*/ 2 h 10"/>
                  <a:gd name="T38" fmla="*/ 129 w 140"/>
                  <a:gd name="T39" fmla="*/ 3 h 10"/>
                  <a:gd name="T40" fmla="*/ 124 w 140"/>
                  <a:gd name="T41" fmla="*/ 4 h 10"/>
                  <a:gd name="T42" fmla="*/ 116 w 140"/>
                  <a:gd name="T43" fmla="*/ 5 h 10"/>
                  <a:gd name="T44" fmla="*/ 108 w 140"/>
                  <a:gd name="T45" fmla="*/ 6 h 10"/>
                  <a:gd name="T46" fmla="*/ 97 w 140"/>
                  <a:gd name="T47" fmla="*/ 6 h 10"/>
                  <a:gd name="T48" fmla="*/ 86 w 140"/>
                  <a:gd name="T49" fmla="*/ 7 h 10"/>
                  <a:gd name="T50" fmla="*/ 73 w 140"/>
                  <a:gd name="T51" fmla="*/ 8 h 10"/>
                  <a:gd name="T52" fmla="*/ 60 w 140"/>
                  <a:gd name="T53" fmla="*/ 8 h 10"/>
                  <a:gd name="T54" fmla="*/ 45 w 140"/>
                  <a:gd name="T55" fmla="*/ 9 h 10"/>
                  <a:gd name="T56" fmla="*/ 30 w 140"/>
                  <a:gd name="T57" fmla="*/ 9 h 10"/>
                  <a:gd name="T58" fmla="*/ 15 w 140"/>
                  <a:gd name="T59" fmla="*/ 9 h 10"/>
                  <a:gd name="T60" fmla="*/ 0 w 140"/>
                  <a:gd name="T61" fmla="*/ 9 h 10"/>
                  <a:gd name="T62" fmla="*/ 0 w 140"/>
                  <a:gd name="T6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0">
                    <a:moveTo>
                      <a:pt x="0" y="10"/>
                    </a:moveTo>
                    <a:lnTo>
                      <a:pt x="14" y="10"/>
                    </a:lnTo>
                    <a:lnTo>
                      <a:pt x="29" y="9"/>
                    </a:lnTo>
                    <a:lnTo>
                      <a:pt x="43" y="9"/>
                    </a:lnTo>
                    <a:lnTo>
                      <a:pt x="57" y="9"/>
                    </a:lnTo>
                    <a:lnTo>
                      <a:pt x="70" y="8"/>
                    </a:lnTo>
                    <a:lnTo>
                      <a:pt x="82" y="8"/>
                    </a:lnTo>
                    <a:lnTo>
                      <a:pt x="93" y="7"/>
                    </a:lnTo>
                    <a:lnTo>
                      <a:pt x="104" y="6"/>
                    </a:lnTo>
                    <a:lnTo>
                      <a:pt x="114" y="6"/>
                    </a:lnTo>
                    <a:lnTo>
                      <a:pt x="122" y="5"/>
                    </a:lnTo>
                    <a:lnTo>
                      <a:pt x="128" y="4"/>
                    </a:lnTo>
                    <a:lnTo>
                      <a:pt x="133" y="3"/>
                    </a:lnTo>
                    <a:lnTo>
                      <a:pt x="137" y="2"/>
                    </a:lnTo>
                    <a:lnTo>
                      <a:pt x="139" y="1"/>
                    </a:lnTo>
                    <a:lnTo>
                      <a:pt x="140" y="0"/>
                    </a:lnTo>
                    <a:lnTo>
                      <a:pt x="137" y="0"/>
                    </a:lnTo>
                    <a:lnTo>
                      <a:pt x="136" y="1"/>
                    </a:lnTo>
                    <a:lnTo>
                      <a:pt x="134" y="2"/>
                    </a:lnTo>
                    <a:lnTo>
                      <a:pt x="129" y="3"/>
                    </a:lnTo>
                    <a:lnTo>
                      <a:pt x="124" y="4"/>
                    </a:lnTo>
                    <a:lnTo>
                      <a:pt x="116" y="5"/>
                    </a:lnTo>
                    <a:lnTo>
                      <a:pt x="108" y="6"/>
                    </a:lnTo>
                    <a:lnTo>
                      <a:pt x="97" y="6"/>
                    </a:lnTo>
                    <a:lnTo>
                      <a:pt x="86" y="7"/>
                    </a:lnTo>
                    <a:lnTo>
                      <a:pt x="73" y="8"/>
                    </a:lnTo>
                    <a:lnTo>
                      <a:pt x="60" y="8"/>
                    </a:lnTo>
                    <a:lnTo>
                      <a:pt x="45" y="9"/>
                    </a:lnTo>
                    <a:lnTo>
                      <a:pt x="30" y="9"/>
                    </a:lnTo>
                    <a:lnTo>
                      <a:pt x="15" y="9"/>
                    </a:lnTo>
                    <a:lnTo>
                      <a:pt x="0" y="9"/>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9" name="Freeform 1915">
                <a:extLst>
                  <a:ext uri="{FF2B5EF4-FFF2-40B4-BE49-F238E27FC236}">
                    <a16:creationId xmlns:a16="http://schemas.microsoft.com/office/drawing/2014/main" id="{B41CF238-57E6-6E44-A5E7-B6A593F97640}"/>
                  </a:ext>
                </a:extLst>
              </p:cNvPr>
              <p:cNvSpPr>
                <a:spLocks/>
              </p:cNvSpPr>
              <p:nvPr/>
            </p:nvSpPr>
            <p:spPr bwMode="auto">
              <a:xfrm>
                <a:off x="4398" y="2486"/>
                <a:ext cx="137" cy="9"/>
              </a:xfrm>
              <a:custGeom>
                <a:avLst/>
                <a:gdLst>
                  <a:gd name="T0" fmla="*/ 0 w 137"/>
                  <a:gd name="T1" fmla="*/ 9 h 9"/>
                  <a:gd name="T2" fmla="*/ 15 w 137"/>
                  <a:gd name="T3" fmla="*/ 9 h 9"/>
                  <a:gd name="T4" fmla="*/ 30 w 137"/>
                  <a:gd name="T5" fmla="*/ 9 h 9"/>
                  <a:gd name="T6" fmla="*/ 45 w 137"/>
                  <a:gd name="T7" fmla="*/ 9 h 9"/>
                  <a:gd name="T8" fmla="*/ 60 w 137"/>
                  <a:gd name="T9" fmla="*/ 8 h 9"/>
                  <a:gd name="T10" fmla="*/ 73 w 137"/>
                  <a:gd name="T11" fmla="*/ 8 h 9"/>
                  <a:gd name="T12" fmla="*/ 86 w 137"/>
                  <a:gd name="T13" fmla="*/ 7 h 9"/>
                  <a:gd name="T14" fmla="*/ 97 w 137"/>
                  <a:gd name="T15" fmla="*/ 6 h 9"/>
                  <a:gd name="T16" fmla="*/ 108 w 137"/>
                  <a:gd name="T17" fmla="*/ 6 h 9"/>
                  <a:gd name="T18" fmla="*/ 116 w 137"/>
                  <a:gd name="T19" fmla="*/ 5 h 9"/>
                  <a:gd name="T20" fmla="*/ 124 w 137"/>
                  <a:gd name="T21" fmla="*/ 4 h 9"/>
                  <a:gd name="T22" fmla="*/ 129 w 137"/>
                  <a:gd name="T23" fmla="*/ 3 h 9"/>
                  <a:gd name="T24" fmla="*/ 134 w 137"/>
                  <a:gd name="T25" fmla="*/ 2 h 9"/>
                  <a:gd name="T26" fmla="*/ 136 w 137"/>
                  <a:gd name="T27" fmla="*/ 1 h 9"/>
                  <a:gd name="T28" fmla="*/ 137 w 137"/>
                  <a:gd name="T29" fmla="*/ 0 h 9"/>
                  <a:gd name="T30" fmla="*/ 135 w 137"/>
                  <a:gd name="T31" fmla="*/ 0 h 9"/>
                  <a:gd name="T32" fmla="*/ 134 w 137"/>
                  <a:gd name="T33" fmla="*/ 1 h 9"/>
                  <a:gd name="T34" fmla="*/ 131 w 137"/>
                  <a:gd name="T35" fmla="*/ 2 h 9"/>
                  <a:gd name="T36" fmla="*/ 128 w 137"/>
                  <a:gd name="T37" fmla="*/ 3 h 9"/>
                  <a:gd name="T38" fmla="*/ 122 w 137"/>
                  <a:gd name="T39" fmla="*/ 4 h 9"/>
                  <a:gd name="T40" fmla="*/ 115 w 137"/>
                  <a:gd name="T41" fmla="*/ 5 h 9"/>
                  <a:gd name="T42" fmla="*/ 106 w 137"/>
                  <a:gd name="T43" fmla="*/ 6 h 9"/>
                  <a:gd name="T44" fmla="*/ 95 w 137"/>
                  <a:gd name="T45" fmla="*/ 6 h 9"/>
                  <a:gd name="T46" fmla="*/ 84 w 137"/>
                  <a:gd name="T47" fmla="*/ 7 h 9"/>
                  <a:gd name="T48" fmla="*/ 72 w 137"/>
                  <a:gd name="T49" fmla="*/ 8 h 9"/>
                  <a:gd name="T50" fmla="*/ 58 w 137"/>
                  <a:gd name="T51" fmla="*/ 8 h 9"/>
                  <a:gd name="T52" fmla="*/ 44 w 137"/>
                  <a:gd name="T53" fmla="*/ 9 h 9"/>
                  <a:gd name="T54" fmla="*/ 30 w 137"/>
                  <a:gd name="T55" fmla="*/ 9 h 9"/>
                  <a:gd name="T56" fmla="*/ 15 w 137"/>
                  <a:gd name="T57" fmla="*/ 9 h 9"/>
                  <a:gd name="T58" fmla="*/ 0 w 137"/>
                  <a:gd name="T59" fmla="*/ 9 h 9"/>
                  <a:gd name="T60" fmla="*/ 0 w 13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9">
                    <a:moveTo>
                      <a:pt x="0" y="9"/>
                    </a:moveTo>
                    <a:lnTo>
                      <a:pt x="15" y="9"/>
                    </a:lnTo>
                    <a:lnTo>
                      <a:pt x="30" y="9"/>
                    </a:lnTo>
                    <a:lnTo>
                      <a:pt x="45" y="9"/>
                    </a:lnTo>
                    <a:lnTo>
                      <a:pt x="60" y="8"/>
                    </a:lnTo>
                    <a:lnTo>
                      <a:pt x="73" y="8"/>
                    </a:lnTo>
                    <a:lnTo>
                      <a:pt x="86" y="7"/>
                    </a:lnTo>
                    <a:lnTo>
                      <a:pt x="97" y="6"/>
                    </a:lnTo>
                    <a:lnTo>
                      <a:pt x="108" y="6"/>
                    </a:lnTo>
                    <a:lnTo>
                      <a:pt x="116" y="5"/>
                    </a:lnTo>
                    <a:lnTo>
                      <a:pt x="124" y="4"/>
                    </a:lnTo>
                    <a:lnTo>
                      <a:pt x="129" y="3"/>
                    </a:lnTo>
                    <a:lnTo>
                      <a:pt x="134" y="2"/>
                    </a:lnTo>
                    <a:lnTo>
                      <a:pt x="136" y="1"/>
                    </a:lnTo>
                    <a:lnTo>
                      <a:pt x="137" y="0"/>
                    </a:lnTo>
                    <a:lnTo>
                      <a:pt x="135" y="0"/>
                    </a:lnTo>
                    <a:lnTo>
                      <a:pt x="134" y="1"/>
                    </a:lnTo>
                    <a:lnTo>
                      <a:pt x="131" y="2"/>
                    </a:lnTo>
                    <a:lnTo>
                      <a:pt x="128" y="3"/>
                    </a:lnTo>
                    <a:lnTo>
                      <a:pt x="122" y="4"/>
                    </a:lnTo>
                    <a:lnTo>
                      <a:pt x="115" y="5"/>
                    </a:lnTo>
                    <a:lnTo>
                      <a:pt x="106" y="6"/>
                    </a:lnTo>
                    <a:lnTo>
                      <a:pt x="95" y="6"/>
                    </a:lnTo>
                    <a:lnTo>
                      <a:pt x="84" y="7"/>
                    </a:lnTo>
                    <a:lnTo>
                      <a:pt x="72" y="8"/>
                    </a:lnTo>
                    <a:lnTo>
                      <a:pt x="58" y="8"/>
                    </a:lnTo>
                    <a:lnTo>
                      <a:pt x="44" y="9"/>
                    </a:lnTo>
                    <a:lnTo>
                      <a:pt x="30" y="9"/>
                    </a:lnTo>
                    <a:lnTo>
                      <a:pt x="15" y="9"/>
                    </a:lnTo>
                    <a:lnTo>
                      <a:pt x="0" y="9"/>
                    </a:lnTo>
                    <a:lnTo>
                      <a:pt x="0" y="9"/>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0" name="Freeform 1916">
                <a:extLst>
                  <a:ext uri="{FF2B5EF4-FFF2-40B4-BE49-F238E27FC236}">
                    <a16:creationId xmlns:a16="http://schemas.microsoft.com/office/drawing/2014/main" id="{39878CD3-7A7B-4341-8F65-4F305E46517C}"/>
                  </a:ext>
                </a:extLst>
              </p:cNvPr>
              <p:cNvSpPr>
                <a:spLocks/>
              </p:cNvSpPr>
              <p:nvPr/>
            </p:nvSpPr>
            <p:spPr bwMode="auto">
              <a:xfrm>
                <a:off x="4398" y="2486"/>
                <a:ext cx="135" cy="9"/>
              </a:xfrm>
              <a:custGeom>
                <a:avLst/>
                <a:gdLst>
                  <a:gd name="T0" fmla="*/ 0 w 135"/>
                  <a:gd name="T1" fmla="*/ 9 h 9"/>
                  <a:gd name="T2" fmla="*/ 15 w 135"/>
                  <a:gd name="T3" fmla="*/ 9 h 9"/>
                  <a:gd name="T4" fmla="*/ 30 w 135"/>
                  <a:gd name="T5" fmla="*/ 9 h 9"/>
                  <a:gd name="T6" fmla="*/ 44 w 135"/>
                  <a:gd name="T7" fmla="*/ 9 h 9"/>
                  <a:gd name="T8" fmla="*/ 58 w 135"/>
                  <a:gd name="T9" fmla="*/ 8 h 9"/>
                  <a:gd name="T10" fmla="*/ 72 w 135"/>
                  <a:gd name="T11" fmla="*/ 8 h 9"/>
                  <a:gd name="T12" fmla="*/ 84 w 135"/>
                  <a:gd name="T13" fmla="*/ 7 h 9"/>
                  <a:gd name="T14" fmla="*/ 95 w 135"/>
                  <a:gd name="T15" fmla="*/ 6 h 9"/>
                  <a:gd name="T16" fmla="*/ 106 w 135"/>
                  <a:gd name="T17" fmla="*/ 6 h 9"/>
                  <a:gd name="T18" fmla="*/ 115 w 135"/>
                  <a:gd name="T19" fmla="*/ 5 h 9"/>
                  <a:gd name="T20" fmla="*/ 122 w 135"/>
                  <a:gd name="T21" fmla="*/ 4 h 9"/>
                  <a:gd name="T22" fmla="*/ 128 w 135"/>
                  <a:gd name="T23" fmla="*/ 3 h 9"/>
                  <a:gd name="T24" fmla="*/ 131 w 135"/>
                  <a:gd name="T25" fmla="*/ 2 h 9"/>
                  <a:gd name="T26" fmla="*/ 134 w 135"/>
                  <a:gd name="T27" fmla="*/ 1 h 9"/>
                  <a:gd name="T28" fmla="*/ 135 w 135"/>
                  <a:gd name="T29" fmla="*/ 0 h 9"/>
                  <a:gd name="T30" fmla="*/ 132 w 135"/>
                  <a:gd name="T31" fmla="*/ 0 h 9"/>
                  <a:gd name="T32" fmla="*/ 131 w 135"/>
                  <a:gd name="T33" fmla="*/ 1 h 9"/>
                  <a:gd name="T34" fmla="*/ 129 w 135"/>
                  <a:gd name="T35" fmla="*/ 2 h 9"/>
                  <a:gd name="T36" fmla="*/ 125 w 135"/>
                  <a:gd name="T37" fmla="*/ 3 h 9"/>
                  <a:gd name="T38" fmla="*/ 119 w 135"/>
                  <a:gd name="T39" fmla="*/ 4 h 9"/>
                  <a:gd name="T40" fmla="*/ 112 w 135"/>
                  <a:gd name="T41" fmla="*/ 5 h 9"/>
                  <a:gd name="T42" fmla="*/ 103 w 135"/>
                  <a:gd name="T43" fmla="*/ 6 h 9"/>
                  <a:gd name="T44" fmla="*/ 93 w 135"/>
                  <a:gd name="T45" fmla="*/ 6 h 9"/>
                  <a:gd name="T46" fmla="*/ 82 w 135"/>
                  <a:gd name="T47" fmla="*/ 7 h 9"/>
                  <a:gd name="T48" fmla="*/ 71 w 135"/>
                  <a:gd name="T49" fmla="*/ 7 h 9"/>
                  <a:gd name="T50" fmla="*/ 57 w 135"/>
                  <a:gd name="T51" fmla="*/ 8 h 9"/>
                  <a:gd name="T52" fmla="*/ 43 w 135"/>
                  <a:gd name="T53" fmla="*/ 8 h 9"/>
                  <a:gd name="T54" fmla="*/ 29 w 135"/>
                  <a:gd name="T55" fmla="*/ 9 h 9"/>
                  <a:gd name="T56" fmla="*/ 15 w 135"/>
                  <a:gd name="T57" fmla="*/ 9 h 9"/>
                  <a:gd name="T58" fmla="*/ 0 w 135"/>
                  <a:gd name="T59" fmla="*/ 9 h 9"/>
                  <a:gd name="T60" fmla="*/ 0 w 135"/>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 h="9">
                    <a:moveTo>
                      <a:pt x="0" y="9"/>
                    </a:moveTo>
                    <a:lnTo>
                      <a:pt x="15" y="9"/>
                    </a:lnTo>
                    <a:lnTo>
                      <a:pt x="30" y="9"/>
                    </a:lnTo>
                    <a:lnTo>
                      <a:pt x="44" y="9"/>
                    </a:lnTo>
                    <a:lnTo>
                      <a:pt x="58" y="8"/>
                    </a:lnTo>
                    <a:lnTo>
                      <a:pt x="72" y="8"/>
                    </a:lnTo>
                    <a:lnTo>
                      <a:pt x="84" y="7"/>
                    </a:lnTo>
                    <a:lnTo>
                      <a:pt x="95" y="6"/>
                    </a:lnTo>
                    <a:lnTo>
                      <a:pt x="106" y="6"/>
                    </a:lnTo>
                    <a:lnTo>
                      <a:pt x="115" y="5"/>
                    </a:lnTo>
                    <a:lnTo>
                      <a:pt x="122" y="4"/>
                    </a:lnTo>
                    <a:lnTo>
                      <a:pt x="128" y="3"/>
                    </a:lnTo>
                    <a:lnTo>
                      <a:pt x="131" y="2"/>
                    </a:lnTo>
                    <a:lnTo>
                      <a:pt x="134" y="1"/>
                    </a:lnTo>
                    <a:lnTo>
                      <a:pt x="135" y="0"/>
                    </a:lnTo>
                    <a:lnTo>
                      <a:pt x="132" y="0"/>
                    </a:lnTo>
                    <a:lnTo>
                      <a:pt x="131" y="1"/>
                    </a:lnTo>
                    <a:lnTo>
                      <a:pt x="129" y="2"/>
                    </a:lnTo>
                    <a:lnTo>
                      <a:pt x="125" y="3"/>
                    </a:lnTo>
                    <a:lnTo>
                      <a:pt x="119" y="4"/>
                    </a:lnTo>
                    <a:lnTo>
                      <a:pt x="112" y="5"/>
                    </a:lnTo>
                    <a:lnTo>
                      <a:pt x="103" y="6"/>
                    </a:lnTo>
                    <a:lnTo>
                      <a:pt x="93" y="6"/>
                    </a:lnTo>
                    <a:lnTo>
                      <a:pt x="82" y="7"/>
                    </a:lnTo>
                    <a:lnTo>
                      <a:pt x="71" y="7"/>
                    </a:lnTo>
                    <a:lnTo>
                      <a:pt x="57" y="8"/>
                    </a:lnTo>
                    <a:lnTo>
                      <a:pt x="43" y="8"/>
                    </a:lnTo>
                    <a:lnTo>
                      <a:pt x="29" y="9"/>
                    </a:lnTo>
                    <a:lnTo>
                      <a:pt x="15" y="9"/>
                    </a:lnTo>
                    <a:lnTo>
                      <a:pt x="0" y="9"/>
                    </a:lnTo>
                    <a:lnTo>
                      <a:pt x="0" y="9"/>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1" name="Freeform 1917">
                <a:extLst>
                  <a:ext uri="{FF2B5EF4-FFF2-40B4-BE49-F238E27FC236}">
                    <a16:creationId xmlns:a16="http://schemas.microsoft.com/office/drawing/2014/main" id="{0292E6E7-5CA4-FB45-ABD0-E64E1FB455A3}"/>
                  </a:ext>
                </a:extLst>
              </p:cNvPr>
              <p:cNvSpPr>
                <a:spLocks/>
              </p:cNvSpPr>
              <p:nvPr/>
            </p:nvSpPr>
            <p:spPr bwMode="auto">
              <a:xfrm>
                <a:off x="4398" y="2486"/>
                <a:ext cx="132" cy="9"/>
              </a:xfrm>
              <a:custGeom>
                <a:avLst/>
                <a:gdLst>
                  <a:gd name="T0" fmla="*/ 0 w 132"/>
                  <a:gd name="T1" fmla="*/ 9 h 9"/>
                  <a:gd name="T2" fmla="*/ 15 w 132"/>
                  <a:gd name="T3" fmla="*/ 9 h 9"/>
                  <a:gd name="T4" fmla="*/ 29 w 132"/>
                  <a:gd name="T5" fmla="*/ 9 h 9"/>
                  <a:gd name="T6" fmla="*/ 43 w 132"/>
                  <a:gd name="T7" fmla="*/ 8 h 9"/>
                  <a:gd name="T8" fmla="*/ 57 w 132"/>
                  <a:gd name="T9" fmla="*/ 8 h 9"/>
                  <a:gd name="T10" fmla="*/ 71 w 132"/>
                  <a:gd name="T11" fmla="*/ 7 h 9"/>
                  <a:gd name="T12" fmla="*/ 82 w 132"/>
                  <a:gd name="T13" fmla="*/ 7 h 9"/>
                  <a:gd name="T14" fmla="*/ 93 w 132"/>
                  <a:gd name="T15" fmla="*/ 6 h 9"/>
                  <a:gd name="T16" fmla="*/ 103 w 132"/>
                  <a:gd name="T17" fmla="*/ 6 h 9"/>
                  <a:gd name="T18" fmla="*/ 112 w 132"/>
                  <a:gd name="T19" fmla="*/ 5 h 9"/>
                  <a:gd name="T20" fmla="*/ 119 w 132"/>
                  <a:gd name="T21" fmla="*/ 4 h 9"/>
                  <a:gd name="T22" fmla="*/ 125 w 132"/>
                  <a:gd name="T23" fmla="*/ 3 h 9"/>
                  <a:gd name="T24" fmla="*/ 129 w 132"/>
                  <a:gd name="T25" fmla="*/ 2 h 9"/>
                  <a:gd name="T26" fmla="*/ 131 w 132"/>
                  <a:gd name="T27" fmla="*/ 1 h 9"/>
                  <a:gd name="T28" fmla="*/ 132 w 132"/>
                  <a:gd name="T29" fmla="*/ 0 h 9"/>
                  <a:gd name="T30" fmla="*/ 129 w 132"/>
                  <a:gd name="T31" fmla="*/ 0 h 9"/>
                  <a:gd name="T32" fmla="*/ 129 w 132"/>
                  <a:gd name="T33" fmla="*/ 1 h 9"/>
                  <a:gd name="T34" fmla="*/ 126 w 132"/>
                  <a:gd name="T35" fmla="*/ 2 h 9"/>
                  <a:gd name="T36" fmla="*/ 122 w 132"/>
                  <a:gd name="T37" fmla="*/ 3 h 9"/>
                  <a:gd name="T38" fmla="*/ 117 w 132"/>
                  <a:gd name="T39" fmla="*/ 4 h 9"/>
                  <a:gd name="T40" fmla="*/ 110 w 132"/>
                  <a:gd name="T41" fmla="*/ 5 h 9"/>
                  <a:gd name="T42" fmla="*/ 101 w 132"/>
                  <a:gd name="T43" fmla="*/ 6 h 9"/>
                  <a:gd name="T44" fmla="*/ 92 w 132"/>
                  <a:gd name="T45" fmla="*/ 6 h 9"/>
                  <a:gd name="T46" fmla="*/ 81 w 132"/>
                  <a:gd name="T47" fmla="*/ 7 h 9"/>
                  <a:gd name="T48" fmla="*/ 69 w 132"/>
                  <a:gd name="T49" fmla="*/ 7 h 9"/>
                  <a:gd name="T50" fmla="*/ 57 w 132"/>
                  <a:gd name="T51" fmla="*/ 8 h 9"/>
                  <a:gd name="T52" fmla="*/ 43 w 132"/>
                  <a:gd name="T53" fmla="*/ 8 h 9"/>
                  <a:gd name="T54" fmla="*/ 28 w 132"/>
                  <a:gd name="T55" fmla="*/ 9 h 9"/>
                  <a:gd name="T56" fmla="*/ 14 w 132"/>
                  <a:gd name="T57" fmla="*/ 9 h 9"/>
                  <a:gd name="T58" fmla="*/ 0 w 132"/>
                  <a:gd name="T59" fmla="*/ 9 h 9"/>
                  <a:gd name="T60" fmla="*/ 0 w 132"/>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9">
                    <a:moveTo>
                      <a:pt x="0" y="9"/>
                    </a:moveTo>
                    <a:lnTo>
                      <a:pt x="15" y="9"/>
                    </a:lnTo>
                    <a:lnTo>
                      <a:pt x="29" y="9"/>
                    </a:lnTo>
                    <a:lnTo>
                      <a:pt x="43" y="8"/>
                    </a:lnTo>
                    <a:lnTo>
                      <a:pt x="57" y="8"/>
                    </a:lnTo>
                    <a:lnTo>
                      <a:pt x="71" y="7"/>
                    </a:lnTo>
                    <a:lnTo>
                      <a:pt x="82" y="7"/>
                    </a:lnTo>
                    <a:lnTo>
                      <a:pt x="93" y="6"/>
                    </a:lnTo>
                    <a:lnTo>
                      <a:pt x="103" y="6"/>
                    </a:lnTo>
                    <a:lnTo>
                      <a:pt x="112" y="5"/>
                    </a:lnTo>
                    <a:lnTo>
                      <a:pt x="119" y="4"/>
                    </a:lnTo>
                    <a:lnTo>
                      <a:pt x="125" y="3"/>
                    </a:lnTo>
                    <a:lnTo>
                      <a:pt x="129" y="2"/>
                    </a:lnTo>
                    <a:lnTo>
                      <a:pt x="131" y="1"/>
                    </a:lnTo>
                    <a:lnTo>
                      <a:pt x="132" y="0"/>
                    </a:lnTo>
                    <a:lnTo>
                      <a:pt x="129" y="0"/>
                    </a:lnTo>
                    <a:lnTo>
                      <a:pt x="129" y="1"/>
                    </a:lnTo>
                    <a:lnTo>
                      <a:pt x="126" y="2"/>
                    </a:lnTo>
                    <a:lnTo>
                      <a:pt x="122" y="3"/>
                    </a:lnTo>
                    <a:lnTo>
                      <a:pt x="117" y="4"/>
                    </a:lnTo>
                    <a:lnTo>
                      <a:pt x="110" y="5"/>
                    </a:lnTo>
                    <a:lnTo>
                      <a:pt x="101" y="6"/>
                    </a:lnTo>
                    <a:lnTo>
                      <a:pt x="92" y="6"/>
                    </a:lnTo>
                    <a:lnTo>
                      <a:pt x="81" y="7"/>
                    </a:lnTo>
                    <a:lnTo>
                      <a:pt x="69" y="7"/>
                    </a:lnTo>
                    <a:lnTo>
                      <a:pt x="57" y="8"/>
                    </a:lnTo>
                    <a:lnTo>
                      <a:pt x="43" y="8"/>
                    </a:lnTo>
                    <a:lnTo>
                      <a:pt x="28" y="9"/>
                    </a:lnTo>
                    <a:lnTo>
                      <a:pt x="14" y="9"/>
                    </a:lnTo>
                    <a:lnTo>
                      <a:pt x="0" y="9"/>
                    </a:lnTo>
                    <a:lnTo>
                      <a:pt x="0" y="9"/>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2" name="Freeform 1918">
                <a:extLst>
                  <a:ext uri="{FF2B5EF4-FFF2-40B4-BE49-F238E27FC236}">
                    <a16:creationId xmlns:a16="http://schemas.microsoft.com/office/drawing/2014/main" id="{A98FC8DA-2BF7-2149-980B-AC3C38555C0B}"/>
                  </a:ext>
                </a:extLst>
              </p:cNvPr>
              <p:cNvSpPr>
                <a:spLocks/>
              </p:cNvSpPr>
              <p:nvPr/>
            </p:nvSpPr>
            <p:spPr bwMode="auto">
              <a:xfrm>
                <a:off x="4398" y="2486"/>
                <a:ext cx="129" cy="9"/>
              </a:xfrm>
              <a:custGeom>
                <a:avLst/>
                <a:gdLst>
                  <a:gd name="T0" fmla="*/ 0 w 129"/>
                  <a:gd name="T1" fmla="*/ 9 h 9"/>
                  <a:gd name="T2" fmla="*/ 14 w 129"/>
                  <a:gd name="T3" fmla="*/ 9 h 9"/>
                  <a:gd name="T4" fmla="*/ 28 w 129"/>
                  <a:gd name="T5" fmla="*/ 9 h 9"/>
                  <a:gd name="T6" fmla="*/ 43 w 129"/>
                  <a:gd name="T7" fmla="*/ 8 h 9"/>
                  <a:gd name="T8" fmla="*/ 57 w 129"/>
                  <a:gd name="T9" fmla="*/ 8 h 9"/>
                  <a:gd name="T10" fmla="*/ 69 w 129"/>
                  <a:gd name="T11" fmla="*/ 7 h 9"/>
                  <a:gd name="T12" fmla="*/ 81 w 129"/>
                  <a:gd name="T13" fmla="*/ 7 h 9"/>
                  <a:gd name="T14" fmla="*/ 92 w 129"/>
                  <a:gd name="T15" fmla="*/ 6 h 9"/>
                  <a:gd name="T16" fmla="*/ 101 w 129"/>
                  <a:gd name="T17" fmla="*/ 6 h 9"/>
                  <a:gd name="T18" fmla="*/ 110 w 129"/>
                  <a:gd name="T19" fmla="*/ 5 h 9"/>
                  <a:gd name="T20" fmla="*/ 117 w 129"/>
                  <a:gd name="T21" fmla="*/ 4 h 9"/>
                  <a:gd name="T22" fmla="*/ 122 w 129"/>
                  <a:gd name="T23" fmla="*/ 3 h 9"/>
                  <a:gd name="T24" fmla="*/ 126 w 129"/>
                  <a:gd name="T25" fmla="*/ 2 h 9"/>
                  <a:gd name="T26" fmla="*/ 129 w 129"/>
                  <a:gd name="T27" fmla="*/ 1 h 9"/>
                  <a:gd name="T28" fmla="*/ 129 w 129"/>
                  <a:gd name="T29" fmla="*/ 0 h 9"/>
                  <a:gd name="T30" fmla="*/ 127 w 129"/>
                  <a:gd name="T31" fmla="*/ 0 h 9"/>
                  <a:gd name="T32" fmla="*/ 126 w 129"/>
                  <a:gd name="T33" fmla="*/ 1 h 9"/>
                  <a:gd name="T34" fmla="*/ 123 w 129"/>
                  <a:gd name="T35" fmla="*/ 2 h 9"/>
                  <a:gd name="T36" fmla="*/ 120 w 129"/>
                  <a:gd name="T37" fmla="*/ 3 h 9"/>
                  <a:gd name="T38" fmla="*/ 115 w 129"/>
                  <a:gd name="T39" fmla="*/ 4 h 9"/>
                  <a:gd name="T40" fmla="*/ 108 w 129"/>
                  <a:gd name="T41" fmla="*/ 5 h 9"/>
                  <a:gd name="T42" fmla="*/ 100 w 129"/>
                  <a:gd name="T43" fmla="*/ 6 h 9"/>
                  <a:gd name="T44" fmla="*/ 90 w 129"/>
                  <a:gd name="T45" fmla="*/ 6 h 9"/>
                  <a:gd name="T46" fmla="*/ 79 w 129"/>
                  <a:gd name="T47" fmla="*/ 6 h 9"/>
                  <a:gd name="T48" fmla="*/ 68 w 129"/>
                  <a:gd name="T49" fmla="*/ 7 h 9"/>
                  <a:gd name="T50" fmla="*/ 55 w 129"/>
                  <a:gd name="T51" fmla="*/ 8 h 9"/>
                  <a:gd name="T52" fmla="*/ 42 w 129"/>
                  <a:gd name="T53" fmla="*/ 8 h 9"/>
                  <a:gd name="T54" fmla="*/ 28 w 129"/>
                  <a:gd name="T55" fmla="*/ 8 h 9"/>
                  <a:gd name="T56" fmla="*/ 14 w 129"/>
                  <a:gd name="T57" fmla="*/ 9 h 9"/>
                  <a:gd name="T58" fmla="*/ 0 w 129"/>
                  <a:gd name="T59" fmla="*/ 9 h 9"/>
                  <a:gd name="T60" fmla="*/ 0 w 129"/>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9">
                    <a:moveTo>
                      <a:pt x="0" y="9"/>
                    </a:moveTo>
                    <a:lnTo>
                      <a:pt x="14" y="9"/>
                    </a:lnTo>
                    <a:lnTo>
                      <a:pt x="28" y="9"/>
                    </a:lnTo>
                    <a:lnTo>
                      <a:pt x="43" y="8"/>
                    </a:lnTo>
                    <a:lnTo>
                      <a:pt x="57" y="8"/>
                    </a:lnTo>
                    <a:lnTo>
                      <a:pt x="69" y="7"/>
                    </a:lnTo>
                    <a:lnTo>
                      <a:pt x="81" y="7"/>
                    </a:lnTo>
                    <a:lnTo>
                      <a:pt x="92" y="6"/>
                    </a:lnTo>
                    <a:lnTo>
                      <a:pt x="101" y="6"/>
                    </a:lnTo>
                    <a:lnTo>
                      <a:pt x="110" y="5"/>
                    </a:lnTo>
                    <a:lnTo>
                      <a:pt x="117" y="4"/>
                    </a:lnTo>
                    <a:lnTo>
                      <a:pt x="122" y="3"/>
                    </a:lnTo>
                    <a:lnTo>
                      <a:pt x="126" y="2"/>
                    </a:lnTo>
                    <a:lnTo>
                      <a:pt x="129" y="1"/>
                    </a:lnTo>
                    <a:lnTo>
                      <a:pt x="129" y="0"/>
                    </a:lnTo>
                    <a:lnTo>
                      <a:pt x="127" y="0"/>
                    </a:lnTo>
                    <a:lnTo>
                      <a:pt x="126" y="1"/>
                    </a:lnTo>
                    <a:lnTo>
                      <a:pt x="123" y="2"/>
                    </a:lnTo>
                    <a:lnTo>
                      <a:pt x="120" y="3"/>
                    </a:lnTo>
                    <a:lnTo>
                      <a:pt x="115" y="4"/>
                    </a:lnTo>
                    <a:lnTo>
                      <a:pt x="108" y="5"/>
                    </a:lnTo>
                    <a:lnTo>
                      <a:pt x="100" y="6"/>
                    </a:lnTo>
                    <a:lnTo>
                      <a:pt x="90" y="6"/>
                    </a:lnTo>
                    <a:lnTo>
                      <a:pt x="79" y="6"/>
                    </a:lnTo>
                    <a:lnTo>
                      <a:pt x="68" y="7"/>
                    </a:lnTo>
                    <a:lnTo>
                      <a:pt x="55" y="8"/>
                    </a:lnTo>
                    <a:lnTo>
                      <a:pt x="42" y="8"/>
                    </a:lnTo>
                    <a:lnTo>
                      <a:pt x="28" y="8"/>
                    </a:lnTo>
                    <a:lnTo>
                      <a:pt x="14" y="9"/>
                    </a:lnTo>
                    <a:lnTo>
                      <a:pt x="0" y="9"/>
                    </a:lnTo>
                    <a:lnTo>
                      <a:pt x="0" y="9"/>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3" name="Freeform 1919">
                <a:extLst>
                  <a:ext uri="{FF2B5EF4-FFF2-40B4-BE49-F238E27FC236}">
                    <a16:creationId xmlns:a16="http://schemas.microsoft.com/office/drawing/2014/main" id="{8D308A8F-B618-1A40-A85A-E2FD8EE463EC}"/>
                  </a:ext>
                </a:extLst>
              </p:cNvPr>
              <p:cNvSpPr>
                <a:spLocks/>
              </p:cNvSpPr>
              <p:nvPr/>
            </p:nvSpPr>
            <p:spPr bwMode="auto">
              <a:xfrm>
                <a:off x="4398" y="2486"/>
                <a:ext cx="127" cy="9"/>
              </a:xfrm>
              <a:custGeom>
                <a:avLst/>
                <a:gdLst>
                  <a:gd name="T0" fmla="*/ 0 w 127"/>
                  <a:gd name="T1" fmla="*/ 9 h 9"/>
                  <a:gd name="T2" fmla="*/ 14 w 127"/>
                  <a:gd name="T3" fmla="*/ 9 h 9"/>
                  <a:gd name="T4" fmla="*/ 28 w 127"/>
                  <a:gd name="T5" fmla="*/ 8 h 9"/>
                  <a:gd name="T6" fmla="*/ 42 w 127"/>
                  <a:gd name="T7" fmla="*/ 8 h 9"/>
                  <a:gd name="T8" fmla="*/ 55 w 127"/>
                  <a:gd name="T9" fmla="*/ 8 h 9"/>
                  <a:gd name="T10" fmla="*/ 68 w 127"/>
                  <a:gd name="T11" fmla="*/ 7 h 9"/>
                  <a:gd name="T12" fmla="*/ 79 w 127"/>
                  <a:gd name="T13" fmla="*/ 6 h 9"/>
                  <a:gd name="T14" fmla="*/ 90 w 127"/>
                  <a:gd name="T15" fmla="*/ 6 h 9"/>
                  <a:gd name="T16" fmla="*/ 100 w 127"/>
                  <a:gd name="T17" fmla="*/ 6 h 9"/>
                  <a:gd name="T18" fmla="*/ 108 w 127"/>
                  <a:gd name="T19" fmla="*/ 5 h 9"/>
                  <a:gd name="T20" fmla="*/ 115 w 127"/>
                  <a:gd name="T21" fmla="*/ 4 h 9"/>
                  <a:gd name="T22" fmla="*/ 120 w 127"/>
                  <a:gd name="T23" fmla="*/ 3 h 9"/>
                  <a:gd name="T24" fmla="*/ 123 w 127"/>
                  <a:gd name="T25" fmla="*/ 2 h 9"/>
                  <a:gd name="T26" fmla="*/ 126 w 127"/>
                  <a:gd name="T27" fmla="*/ 1 h 9"/>
                  <a:gd name="T28" fmla="*/ 127 w 127"/>
                  <a:gd name="T29" fmla="*/ 0 h 9"/>
                  <a:gd name="T30" fmla="*/ 124 w 127"/>
                  <a:gd name="T31" fmla="*/ 0 h 9"/>
                  <a:gd name="T32" fmla="*/ 123 w 127"/>
                  <a:gd name="T33" fmla="*/ 1 h 9"/>
                  <a:gd name="T34" fmla="*/ 122 w 127"/>
                  <a:gd name="T35" fmla="*/ 2 h 9"/>
                  <a:gd name="T36" fmla="*/ 117 w 127"/>
                  <a:gd name="T37" fmla="*/ 3 h 9"/>
                  <a:gd name="T38" fmla="*/ 112 w 127"/>
                  <a:gd name="T39" fmla="*/ 4 h 9"/>
                  <a:gd name="T40" fmla="*/ 105 w 127"/>
                  <a:gd name="T41" fmla="*/ 5 h 9"/>
                  <a:gd name="T42" fmla="*/ 97 w 127"/>
                  <a:gd name="T43" fmla="*/ 6 h 9"/>
                  <a:gd name="T44" fmla="*/ 88 w 127"/>
                  <a:gd name="T45" fmla="*/ 6 h 9"/>
                  <a:gd name="T46" fmla="*/ 78 w 127"/>
                  <a:gd name="T47" fmla="*/ 6 h 9"/>
                  <a:gd name="T48" fmla="*/ 66 w 127"/>
                  <a:gd name="T49" fmla="*/ 7 h 9"/>
                  <a:gd name="T50" fmla="*/ 54 w 127"/>
                  <a:gd name="T51" fmla="*/ 7 h 9"/>
                  <a:gd name="T52" fmla="*/ 41 w 127"/>
                  <a:gd name="T53" fmla="*/ 8 h 9"/>
                  <a:gd name="T54" fmla="*/ 28 w 127"/>
                  <a:gd name="T55" fmla="*/ 8 h 9"/>
                  <a:gd name="T56" fmla="*/ 14 w 127"/>
                  <a:gd name="T57" fmla="*/ 8 h 9"/>
                  <a:gd name="T58" fmla="*/ 0 w 127"/>
                  <a:gd name="T59" fmla="*/ 8 h 9"/>
                  <a:gd name="T60" fmla="*/ 0 w 12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7" h="9">
                    <a:moveTo>
                      <a:pt x="0" y="9"/>
                    </a:moveTo>
                    <a:lnTo>
                      <a:pt x="14" y="9"/>
                    </a:lnTo>
                    <a:lnTo>
                      <a:pt x="28" y="8"/>
                    </a:lnTo>
                    <a:lnTo>
                      <a:pt x="42" y="8"/>
                    </a:lnTo>
                    <a:lnTo>
                      <a:pt x="55" y="8"/>
                    </a:lnTo>
                    <a:lnTo>
                      <a:pt x="68" y="7"/>
                    </a:lnTo>
                    <a:lnTo>
                      <a:pt x="79" y="6"/>
                    </a:lnTo>
                    <a:lnTo>
                      <a:pt x="90" y="6"/>
                    </a:lnTo>
                    <a:lnTo>
                      <a:pt x="100" y="6"/>
                    </a:lnTo>
                    <a:lnTo>
                      <a:pt x="108" y="5"/>
                    </a:lnTo>
                    <a:lnTo>
                      <a:pt x="115" y="4"/>
                    </a:lnTo>
                    <a:lnTo>
                      <a:pt x="120" y="3"/>
                    </a:lnTo>
                    <a:lnTo>
                      <a:pt x="123" y="2"/>
                    </a:lnTo>
                    <a:lnTo>
                      <a:pt x="126" y="1"/>
                    </a:lnTo>
                    <a:lnTo>
                      <a:pt x="127" y="0"/>
                    </a:lnTo>
                    <a:lnTo>
                      <a:pt x="124" y="0"/>
                    </a:lnTo>
                    <a:lnTo>
                      <a:pt x="123" y="1"/>
                    </a:lnTo>
                    <a:lnTo>
                      <a:pt x="122" y="2"/>
                    </a:lnTo>
                    <a:lnTo>
                      <a:pt x="117" y="3"/>
                    </a:lnTo>
                    <a:lnTo>
                      <a:pt x="112" y="4"/>
                    </a:lnTo>
                    <a:lnTo>
                      <a:pt x="105" y="5"/>
                    </a:lnTo>
                    <a:lnTo>
                      <a:pt x="97" y="6"/>
                    </a:lnTo>
                    <a:lnTo>
                      <a:pt x="88" y="6"/>
                    </a:lnTo>
                    <a:lnTo>
                      <a:pt x="78" y="6"/>
                    </a:lnTo>
                    <a:lnTo>
                      <a:pt x="66" y="7"/>
                    </a:lnTo>
                    <a:lnTo>
                      <a:pt x="54" y="7"/>
                    </a:lnTo>
                    <a:lnTo>
                      <a:pt x="41" y="8"/>
                    </a:lnTo>
                    <a:lnTo>
                      <a:pt x="28" y="8"/>
                    </a:lnTo>
                    <a:lnTo>
                      <a:pt x="14" y="8"/>
                    </a:lnTo>
                    <a:lnTo>
                      <a:pt x="0" y="8"/>
                    </a:lnTo>
                    <a:lnTo>
                      <a:pt x="0" y="9"/>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4" name="Freeform 1920">
                <a:extLst>
                  <a:ext uri="{FF2B5EF4-FFF2-40B4-BE49-F238E27FC236}">
                    <a16:creationId xmlns:a16="http://schemas.microsoft.com/office/drawing/2014/main" id="{6A07BC17-8089-CE46-A881-870712CF5BE2}"/>
                  </a:ext>
                </a:extLst>
              </p:cNvPr>
              <p:cNvSpPr>
                <a:spLocks/>
              </p:cNvSpPr>
              <p:nvPr/>
            </p:nvSpPr>
            <p:spPr bwMode="auto">
              <a:xfrm>
                <a:off x="4398" y="2486"/>
                <a:ext cx="124" cy="8"/>
              </a:xfrm>
              <a:custGeom>
                <a:avLst/>
                <a:gdLst>
                  <a:gd name="T0" fmla="*/ 0 w 124"/>
                  <a:gd name="T1" fmla="*/ 8 h 8"/>
                  <a:gd name="T2" fmla="*/ 14 w 124"/>
                  <a:gd name="T3" fmla="*/ 8 h 8"/>
                  <a:gd name="T4" fmla="*/ 28 w 124"/>
                  <a:gd name="T5" fmla="*/ 8 h 8"/>
                  <a:gd name="T6" fmla="*/ 41 w 124"/>
                  <a:gd name="T7" fmla="*/ 8 h 8"/>
                  <a:gd name="T8" fmla="*/ 54 w 124"/>
                  <a:gd name="T9" fmla="*/ 7 h 8"/>
                  <a:gd name="T10" fmla="*/ 66 w 124"/>
                  <a:gd name="T11" fmla="*/ 7 h 8"/>
                  <a:gd name="T12" fmla="*/ 78 w 124"/>
                  <a:gd name="T13" fmla="*/ 6 h 8"/>
                  <a:gd name="T14" fmla="*/ 88 w 124"/>
                  <a:gd name="T15" fmla="*/ 6 h 8"/>
                  <a:gd name="T16" fmla="*/ 97 w 124"/>
                  <a:gd name="T17" fmla="*/ 6 h 8"/>
                  <a:gd name="T18" fmla="*/ 105 w 124"/>
                  <a:gd name="T19" fmla="*/ 5 h 8"/>
                  <a:gd name="T20" fmla="*/ 112 w 124"/>
                  <a:gd name="T21" fmla="*/ 4 h 8"/>
                  <a:gd name="T22" fmla="*/ 117 w 124"/>
                  <a:gd name="T23" fmla="*/ 3 h 8"/>
                  <a:gd name="T24" fmla="*/ 122 w 124"/>
                  <a:gd name="T25" fmla="*/ 2 h 8"/>
                  <a:gd name="T26" fmla="*/ 123 w 124"/>
                  <a:gd name="T27" fmla="*/ 1 h 8"/>
                  <a:gd name="T28" fmla="*/ 124 w 124"/>
                  <a:gd name="T29" fmla="*/ 0 h 8"/>
                  <a:gd name="T30" fmla="*/ 122 w 124"/>
                  <a:gd name="T31" fmla="*/ 0 h 8"/>
                  <a:gd name="T32" fmla="*/ 121 w 124"/>
                  <a:gd name="T33" fmla="*/ 1 h 8"/>
                  <a:gd name="T34" fmla="*/ 119 w 124"/>
                  <a:gd name="T35" fmla="*/ 2 h 8"/>
                  <a:gd name="T36" fmla="*/ 115 w 124"/>
                  <a:gd name="T37" fmla="*/ 3 h 8"/>
                  <a:gd name="T38" fmla="*/ 109 w 124"/>
                  <a:gd name="T39" fmla="*/ 4 h 8"/>
                  <a:gd name="T40" fmla="*/ 103 w 124"/>
                  <a:gd name="T41" fmla="*/ 5 h 8"/>
                  <a:gd name="T42" fmla="*/ 95 w 124"/>
                  <a:gd name="T43" fmla="*/ 6 h 8"/>
                  <a:gd name="T44" fmla="*/ 86 w 124"/>
                  <a:gd name="T45" fmla="*/ 6 h 8"/>
                  <a:gd name="T46" fmla="*/ 76 w 124"/>
                  <a:gd name="T47" fmla="*/ 6 h 8"/>
                  <a:gd name="T48" fmla="*/ 64 w 124"/>
                  <a:gd name="T49" fmla="*/ 7 h 8"/>
                  <a:gd name="T50" fmla="*/ 53 w 124"/>
                  <a:gd name="T51" fmla="*/ 7 h 8"/>
                  <a:gd name="T52" fmla="*/ 40 w 124"/>
                  <a:gd name="T53" fmla="*/ 8 h 8"/>
                  <a:gd name="T54" fmla="*/ 27 w 124"/>
                  <a:gd name="T55" fmla="*/ 8 h 8"/>
                  <a:gd name="T56" fmla="*/ 14 w 124"/>
                  <a:gd name="T57" fmla="*/ 8 h 8"/>
                  <a:gd name="T58" fmla="*/ 0 w 124"/>
                  <a:gd name="T59" fmla="*/ 8 h 8"/>
                  <a:gd name="T60" fmla="*/ 0 w 124"/>
                  <a:gd name="T6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 h="8">
                    <a:moveTo>
                      <a:pt x="0" y="8"/>
                    </a:moveTo>
                    <a:lnTo>
                      <a:pt x="14" y="8"/>
                    </a:lnTo>
                    <a:lnTo>
                      <a:pt x="28" y="8"/>
                    </a:lnTo>
                    <a:lnTo>
                      <a:pt x="41" y="8"/>
                    </a:lnTo>
                    <a:lnTo>
                      <a:pt x="54" y="7"/>
                    </a:lnTo>
                    <a:lnTo>
                      <a:pt x="66" y="7"/>
                    </a:lnTo>
                    <a:lnTo>
                      <a:pt x="78" y="6"/>
                    </a:lnTo>
                    <a:lnTo>
                      <a:pt x="88" y="6"/>
                    </a:lnTo>
                    <a:lnTo>
                      <a:pt x="97" y="6"/>
                    </a:lnTo>
                    <a:lnTo>
                      <a:pt x="105" y="5"/>
                    </a:lnTo>
                    <a:lnTo>
                      <a:pt x="112" y="4"/>
                    </a:lnTo>
                    <a:lnTo>
                      <a:pt x="117" y="3"/>
                    </a:lnTo>
                    <a:lnTo>
                      <a:pt x="122" y="2"/>
                    </a:lnTo>
                    <a:lnTo>
                      <a:pt x="123" y="1"/>
                    </a:lnTo>
                    <a:lnTo>
                      <a:pt x="124" y="0"/>
                    </a:lnTo>
                    <a:lnTo>
                      <a:pt x="122" y="0"/>
                    </a:lnTo>
                    <a:lnTo>
                      <a:pt x="121" y="1"/>
                    </a:lnTo>
                    <a:lnTo>
                      <a:pt x="119" y="2"/>
                    </a:lnTo>
                    <a:lnTo>
                      <a:pt x="115" y="3"/>
                    </a:lnTo>
                    <a:lnTo>
                      <a:pt x="109" y="4"/>
                    </a:lnTo>
                    <a:lnTo>
                      <a:pt x="103" y="5"/>
                    </a:lnTo>
                    <a:lnTo>
                      <a:pt x="95" y="6"/>
                    </a:lnTo>
                    <a:lnTo>
                      <a:pt x="86" y="6"/>
                    </a:lnTo>
                    <a:lnTo>
                      <a:pt x="76" y="6"/>
                    </a:lnTo>
                    <a:lnTo>
                      <a:pt x="64" y="7"/>
                    </a:lnTo>
                    <a:lnTo>
                      <a:pt x="53" y="7"/>
                    </a:lnTo>
                    <a:lnTo>
                      <a:pt x="40" y="8"/>
                    </a:lnTo>
                    <a:lnTo>
                      <a:pt x="27" y="8"/>
                    </a:lnTo>
                    <a:lnTo>
                      <a:pt x="14" y="8"/>
                    </a:lnTo>
                    <a:lnTo>
                      <a:pt x="0" y="8"/>
                    </a:lnTo>
                    <a:lnTo>
                      <a:pt x="0" y="8"/>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5" name="Freeform 1921">
                <a:extLst>
                  <a:ext uri="{FF2B5EF4-FFF2-40B4-BE49-F238E27FC236}">
                    <a16:creationId xmlns:a16="http://schemas.microsoft.com/office/drawing/2014/main" id="{7DF9ECDC-130F-FD45-8FCF-8864325F74BB}"/>
                  </a:ext>
                </a:extLst>
              </p:cNvPr>
              <p:cNvSpPr>
                <a:spLocks/>
              </p:cNvSpPr>
              <p:nvPr/>
            </p:nvSpPr>
            <p:spPr bwMode="auto">
              <a:xfrm>
                <a:off x="4398" y="2486"/>
                <a:ext cx="122" cy="8"/>
              </a:xfrm>
              <a:custGeom>
                <a:avLst/>
                <a:gdLst>
                  <a:gd name="T0" fmla="*/ 0 w 122"/>
                  <a:gd name="T1" fmla="*/ 8 h 8"/>
                  <a:gd name="T2" fmla="*/ 14 w 122"/>
                  <a:gd name="T3" fmla="*/ 8 h 8"/>
                  <a:gd name="T4" fmla="*/ 27 w 122"/>
                  <a:gd name="T5" fmla="*/ 8 h 8"/>
                  <a:gd name="T6" fmla="*/ 40 w 122"/>
                  <a:gd name="T7" fmla="*/ 8 h 8"/>
                  <a:gd name="T8" fmla="*/ 53 w 122"/>
                  <a:gd name="T9" fmla="*/ 7 h 8"/>
                  <a:gd name="T10" fmla="*/ 64 w 122"/>
                  <a:gd name="T11" fmla="*/ 7 h 8"/>
                  <a:gd name="T12" fmla="*/ 76 w 122"/>
                  <a:gd name="T13" fmla="*/ 6 h 8"/>
                  <a:gd name="T14" fmla="*/ 86 w 122"/>
                  <a:gd name="T15" fmla="*/ 6 h 8"/>
                  <a:gd name="T16" fmla="*/ 95 w 122"/>
                  <a:gd name="T17" fmla="*/ 6 h 8"/>
                  <a:gd name="T18" fmla="*/ 103 w 122"/>
                  <a:gd name="T19" fmla="*/ 5 h 8"/>
                  <a:gd name="T20" fmla="*/ 109 w 122"/>
                  <a:gd name="T21" fmla="*/ 4 h 8"/>
                  <a:gd name="T22" fmla="*/ 115 w 122"/>
                  <a:gd name="T23" fmla="*/ 3 h 8"/>
                  <a:gd name="T24" fmla="*/ 119 w 122"/>
                  <a:gd name="T25" fmla="*/ 2 h 8"/>
                  <a:gd name="T26" fmla="*/ 121 w 122"/>
                  <a:gd name="T27" fmla="*/ 1 h 8"/>
                  <a:gd name="T28" fmla="*/ 122 w 122"/>
                  <a:gd name="T29" fmla="*/ 0 h 8"/>
                  <a:gd name="T30" fmla="*/ 119 w 122"/>
                  <a:gd name="T31" fmla="*/ 0 h 8"/>
                  <a:gd name="T32" fmla="*/ 118 w 122"/>
                  <a:gd name="T33" fmla="*/ 1 h 8"/>
                  <a:gd name="T34" fmla="*/ 115 w 122"/>
                  <a:gd name="T35" fmla="*/ 2 h 8"/>
                  <a:gd name="T36" fmla="*/ 111 w 122"/>
                  <a:gd name="T37" fmla="*/ 3 h 8"/>
                  <a:gd name="T38" fmla="*/ 106 w 122"/>
                  <a:gd name="T39" fmla="*/ 4 h 8"/>
                  <a:gd name="T40" fmla="*/ 98 w 122"/>
                  <a:gd name="T41" fmla="*/ 5 h 8"/>
                  <a:gd name="T42" fmla="*/ 89 w 122"/>
                  <a:gd name="T43" fmla="*/ 6 h 8"/>
                  <a:gd name="T44" fmla="*/ 79 w 122"/>
                  <a:gd name="T45" fmla="*/ 6 h 8"/>
                  <a:gd name="T46" fmla="*/ 68 w 122"/>
                  <a:gd name="T47" fmla="*/ 6 h 8"/>
                  <a:gd name="T48" fmla="*/ 56 w 122"/>
                  <a:gd name="T49" fmla="*/ 7 h 8"/>
                  <a:gd name="T50" fmla="*/ 43 w 122"/>
                  <a:gd name="T51" fmla="*/ 7 h 8"/>
                  <a:gd name="T52" fmla="*/ 28 w 122"/>
                  <a:gd name="T53" fmla="*/ 8 h 8"/>
                  <a:gd name="T54" fmla="*/ 14 w 122"/>
                  <a:gd name="T55" fmla="*/ 8 h 8"/>
                  <a:gd name="T56" fmla="*/ 0 w 122"/>
                  <a:gd name="T57" fmla="*/ 8 h 8"/>
                  <a:gd name="T58" fmla="*/ 0 w 122"/>
                  <a:gd name="T5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8">
                    <a:moveTo>
                      <a:pt x="0" y="8"/>
                    </a:moveTo>
                    <a:lnTo>
                      <a:pt x="14" y="8"/>
                    </a:lnTo>
                    <a:lnTo>
                      <a:pt x="27" y="8"/>
                    </a:lnTo>
                    <a:lnTo>
                      <a:pt x="40" y="8"/>
                    </a:lnTo>
                    <a:lnTo>
                      <a:pt x="53" y="7"/>
                    </a:lnTo>
                    <a:lnTo>
                      <a:pt x="64" y="7"/>
                    </a:lnTo>
                    <a:lnTo>
                      <a:pt x="76" y="6"/>
                    </a:lnTo>
                    <a:lnTo>
                      <a:pt x="86" y="6"/>
                    </a:lnTo>
                    <a:lnTo>
                      <a:pt x="95" y="6"/>
                    </a:lnTo>
                    <a:lnTo>
                      <a:pt x="103" y="5"/>
                    </a:lnTo>
                    <a:lnTo>
                      <a:pt x="109" y="4"/>
                    </a:lnTo>
                    <a:lnTo>
                      <a:pt x="115" y="3"/>
                    </a:lnTo>
                    <a:lnTo>
                      <a:pt x="119" y="2"/>
                    </a:lnTo>
                    <a:lnTo>
                      <a:pt x="121" y="1"/>
                    </a:lnTo>
                    <a:lnTo>
                      <a:pt x="122" y="0"/>
                    </a:lnTo>
                    <a:lnTo>
                      <a:pt x="119" y="0"/>
                    </a:lnTo>
                    <a:lnTo>
                      <a:pt x="118" y="1"/>
                    </a:lnTo>
                    <a:lnTo>
                      <a:pt x="115" y="2"/>
                    </a:lnTo>
                    <a:lnTo>
                      <a:pt x="111" y="3"/>
                    </a:lnTo>
                    <a:lnTo>
                      <a:pt x="106" y="4"/>
                    </a:lnTo>
                    <a:lnTo>
                      <a:pt x="98" y="5"/>
                    </a:lnTo>
                    <a:lnTo>
                      <a:pt x="89" y="6"/>
                    </a:lnTo>
                    <a:lnTo>
                      <a:pt x="79" y="6"/>
                    </a:lnTo>
                    <a:lnTo>
                      <a:pt x="68" y="6"/>
                    </a:lnTo>
                    <a:lnTo>
                      <a:pt x="56" y="7"/>
                    </a:lnTo>
                    <a:lnTo>
                      <a:pt x="43" y="7"/>
                    </a:lnTo>
                    <a:lnTo>
                      <a:pt x="28" y="8"/>
                    </a:lnTo>
                    <a:lnTo>
                      <a:pt x="14" y="8"/>
                    </a:lnTo>
                    <a:lnTo>
                      <a:pt x="0" y="8"/>
                    </a:lnTo>
                    <a:lnTo>
                      <a:pt x="0" y="8"/>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6" name="Freeform 1922">
                <a:extLst>
                  <a:ext uri="{FF2B5EF4-FFF2-40B4-BE49-F238E27FC236}">
                    <a16:creationId xmlns:a16="http://schemas.microsoft.com/office/drawing/2014/main" id="{E472BB19-D17B-EC4B-9F11-7E4D57E80486}"/>
                  </a:ext>
                </a:extLst>
              </p:cNvPr>
              <p:cNvSpPr>
                <a:spLocks/>
              </p:cNvSpPr>
              <p:nvPr/>
            </p:nvSpPr>
            <p:spPr bwMode="auto">
              <a:xfrm>
                <a:off x="4398" y="2486"/>
                <a:ext cx="119" cy="8"/>
              </a:xfrm>
              <a:custGeom>
                <a:avLst/>
                <a:gdLst>
                  <a:gd name="T0" fmla="*/ 0 w 119"/>
                  <a:gd name="T1" fmla="*/ 8 h 8"/>
                  <a:gd name="T2" fmla="*/ 14 w 119"/>
                  <a:gd name="T3" fmla="*/ 8 h 8"/>
                  <a:gd name="T4" fmla="*/ 28 w 119"/>
                  <a:gd name="T5" fmla="*/ 8 h 8"/>
                  <a:gd name="T6" fmla="*/ 43 w 119"/>
                  <a:gd name="T7" fmla="*/ 7 h 8"/>
                  <a:gd name="T8" fmla="*/ 56 w 119"/>
                  <a:gd name="T9" fmla="*/ 7 h 8"/>
                  <a:gd name="T10" fmla="*/ 68 w 119"/>
                  <a:gd name="T11" fmla="*/ 6 h 8"/>
                  <a:gd name="T12" fmla="*/ 79 w 119"/>
                  <a:gd name="T13" fmla="*/ 6 h 8"/>
                  <a:gd name="T14" fmla="*/ 89 w 119"/>
                  <a:gd name="T15" fmla="*/ 6 h 8"/>
                  <a:gd name="T16" fmla="*/ 98 w 119"/>
                  <a:gd name="T17" fmla="*/ 5 h 8"/>
                  <a:gd name="T18" fmla="*/ 106 w 119"/>
                  <a:gd name="T19" fmla="*/ 4 h 8"/>
                  <a:gd name="T20" fmla="*/ 111 w 119"/>
                  <a:gd name="T21" fmla="*/ 3 h 8"/>
                  <a:gd name="T22" fmla="*/ 115 w 119"/>
                  <a:gd name="T23" fmla="*/ 2 h 8"/>
                  <a:gd name="T24" fmla="*/ 118 w 119"/>
                  <a:gd name="T25" fmla="*/ 1 h 8"/>
                  <a:gd name="T26" fmla="*/ 119 w 119"/>
                  <a:gd name="T27" fmla="*/ 0 h 8"/>
                  <a:gd name="T28" fmla="*/ 116 w 119"/>
                  <a:gd name="T29" fmla="*/ 0 h 8"/>
                  <a:gd name="T30" fmla="*/ 115 w 119"/>
                  <a:gd name="T31" fmla="*/ 1 h 8"/>
                  <a:gd name="T32" fmla="*/ 113 w 119"/>
                  <a:gd name="T33" fmla="*/ 2 h 8"/>
                  <a:gd name="T34" fmla="*/ 108 w 119"/>
                  <a:gd name="T35" fmla="*/ 3 h 8"/>
                  <a:gd name="T36" fmla="*/ 103 w 119"/>
                  <a:gd name="T37" fmla="*/ 4 h 8"/>
                  <a:gd name="T38" fmla="*/ 96 w 119"/>
                  <a:gd name="T39" fmla="*/ 5 h 8"/>
                  <a:gd name="T40" fmla="*/ 87 w 119"/>
                  <a:gd name="T41" fmla="*/ 6 h 8"/>
                  <a:gd name="T42" fmla="*/ 77 w 119"/>
                  <a:gd name="T43" fmla="*/ 6 h 8"/>
                  <a:gd name="T44" fmla="*/ 66 w 119"/>
                  <a:gd name="T45" fmla="*/ 6 h 8"/>
                  <a:gd name="T46" fmla="*/ 54 w 119"/>
                  <a:gd name="T47" fmla="*/ 7 h 8"/>
                  <a:gd name="T48" fmla="*/ 42 w 119"/>
                  <a:gd name="T49" fmla="*/ 7 h 8"/>
                  <a:gd name="T50" fmla="*/ 28 w 119"/>
                  <a:gd name="T51" fmla="*/ 8 h 8"/>
                  <a:gd name="T52" fmla="*/ 14 w 119"/>
                  <a:gd name="T53" fmla="*/ 8 h 8"/>
                  <a:gd name="T54" fmla="*/ 0 w 119"/>
                  <a:gd name="T55" fmla="*/ 8 h 8"/>
                  <a:gd name="T56" fmla="*/ 0 w 119"/>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8">
                    <a:moveTo>
                      <a:pt x="0" y="8"/>
                    </a:moveTo>
                    <a:lnTo>
                      <a:pt x="14" y="8"/>
                    </a:lnTo>
                    <a:lnTo>
                      <a:pt x="28" y="8"/>
                    </a:lnTo>
                    <a:lnTo>
                      <a:pt x="43" y="7"/>
                    </a:lnTo>
                    <a:lnTo>
                      <a:pt x="56" y="7"/>
                    </a:lnTo>
                    <a:lnTo>
                      <a:pt x="68" y="6"/>
                    </a:lnTo>
                    <a:lnTo>
                      <a:pt x="79" y="6"/>
                    </a:lnTo>
                    <a:lnTo>
                      <a:pt x="89" y="6"/>
                    </a:lnTo>
                    <a:lnTo>
                      <a:pt x="98" y="5"/>
                    </a:lnTo>
                    <a:lnTo>
                      <a:pt x="106" y="4"/>
                    </a:lnTo>
                    <a:lnTo>
                      <a:pt x="111" y="3"/>
                    </a:lnTo>
                    <a:lnTo>
                      <a:pt x="115" y="2"/>
                    </a:lnTo>
                    <a:lnTo>
                      <a:pt x="118" y="1"/>
                    </a:lnTo>
                    <a:lnTo>
                      <a:pt x="119" y="0"/>
                    </a:lnTo>
                    <a:lnTo>
                      <a:pt x="116" y="0"/>
                    </a:lnTo>
                    <a:lnTo>
                      <a:pt x="115" y="1"/>
                    </a:lnTo>
                    <a:lnTo>
                      <a:pt x="113" y="2"/>
                    </a:lnTo>
                    <a:lnTo>
                      <a:pt x="108" y="3"/>
                    </a:lnTo>
                    <a:lnTo>
                      <a:pt x="103" y="4"/>
                    </a:lnTo>
                    <a:lnTo>
                      <a:pt x="96" y="5"/>
                    </a:lnTo>
                    <a:lnTo>
                      <a:pt x="87" y="6"/>
                    </a:lnTo>
                    <a:lnTo>
                      <a:pt x="77" y="6"/>
                    </a:lnTo>
                    <a:lnTo>
                      <a:pt x="66" y="6"/>
                    </a:lnTo>
                    <a:lnTo>
                      <a:pt x="54" y="7"/>
                    </a:lnTo>
                    <a:lnTo>
                      <a:pt x="42" y="7"/>
                    </a:lnTo>
                    <a:lnTo>
                      <a:pt x="28" y="8"/>
                    </a:lnTo>
                    <a:lnTo>
                      <a:pt x="14" y="8"/>
                    </a:lnTo>
                    <a:lnTo>
                      <a:pt x="0" y="8"/>
                    </a:lnTo>
                    <a:lnTo>
                      <a:pt x="0" y="8"/>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7" name="Freeform 1923">
                <a:extLst>
                  <a:ext uri="{FF2B5EF4-FFF2-40B4-BE49-F238E27FC236}">
                    <a16:creationId xmlns:a16="http://schemas.microsoft.com/office/drawing/2014/main" id="{5318D63C-9B1F-884A-886A-33606E1B18FA}"/>
                  </a:ext>
                </a:extLst>
              </p:cNvPr>
              <p:cNvSpPr>
                <a:spLocks/>
              </p:cNvSpPr>
              <p:nvPr/>
            </p:nvSpPr>
            <p:spPr bwMode="auto">
              <a:xfrm>
                <a:off x="4398" y="2486"/>
                <a:ext cx="116" cy="8"/>
              </a:xfrm>
              <a:custGeom>
                <a:avLst/>
                <a:gdLst>
                  <a:gd name="T0" fmla="*/ 0 w 116"/>
                  <a:gd name="T1" fmla="*/ 8 h 8"/>
                  <a:gd name="T2" fmla="*/ 14 w 116"/>
                  <a:gd name="T3" fmla="*/ 8 h 8"/>
                  <a:gd name="T4" fmla="*/ 28 w 116"/>
                  <a:gd name="T5" fmla="*/ 8 h 8"/>
                  <a:gd name="T6" fmla="*/ 42 w 116"/>
                  <a:gd name="T7" fmla="*/ 7 h 8"/>
                  <a:gd name="T8" fmla="*/ 54 w 116"/>
                  <a:gd name="T9" fmla="*/ 7 h 8"/>
                  <a:gd name="T10" fmla="*/ 66 w 116"/>
                  <a:gd name="T11" fmla="*/ 6 h 8"/>
                  <a:gd name="T12" fmla="*/ 77 w 116"/>
                  <a:gd name="T13" fmla="*/ 6 h 8"/>
                  <a:gd name="T14" fmla="*/ 87 w 116"/>
                  <a:gd name="T15" fmla="*/ 6 h 8"/>
                  <a:gd name="T16" fmla="*/ 96 w 116"/>
                  <a:gd name="T17" fmla="*/ 5 h 8"/>
                  <a:gd name="T18" fmla="*/ 103 w 116"/>
                  <a:gd name="T19" fmla="*/ 4 h 8"/>
                  <a:gd name="T20" fmla="*/ 108 w 116"/>
                  <a:gd name="T21" fmla="*/ 3 h 8"/>
                  <a:gd name="T22" fmla="*/ 113 w 116"/>
                  <a:gd name="T23" fmla="*/ 2 h 8"/>
                  <a:gd name="T24" fmla="*/ 115 w 116"/>
                  <a:gd name="T25" fmla="*/ 1 h 8"/>
                  <a:gd name="T26" fmla="*/ 116 w 116"/>
                  <a:gd name="T27" fmla="*/ 0 h 8"/>
                  <a:gd name="T28" fmla="*/ 114 w 116"/>
                  <a:gd name="T29" fmla="*/ 0 h 8"/>
                  <a:gd name="T30" fmla="*/ 113 w 116"/>
                  <a:gd name="T31" fmla="*/ 1 h 8"/>
                  <a:gd name="T32" fmla="*/ 110 w 116"/>
                  <a:gd name="T33" fmla="*/ 2 h 8"/>
                  <a:gd name="T34" fmla="*/ 107 w 116"/>
                  <a:gd name="T35" fmla="*/ 3 h 8"/>
                  <a:gd name="T36" fmla="*/ 100 w 116"/>
                  <a:gd name="T37" fmla="*/ 4 h 8"/>
                  <a:gd name="T38" fmla="*/ 93 w 116"/>
                  <a:gd name="T39" fmla="*/ 5 h 8"/>
                  <a:gd name="T40" fmla="*/ 86 w 116"/>
                  <a:gd name="T41" fmla="*/ 6 h 8"/>
                  <a:gd name="T42" fmla="*/ 75 w 116"/>
                  <a:gd name="T43" fmla="*/ 6 h 8"/>
                  <a:gd name="T44" fmla="*/ 64 w 116"/>
                  <a:gd name="T45" fmla="*/ 6 h 8"/>
                  <a:gd name="T46" fmla="*/ 53 w 116"/>
                  <a:gd name="T47" fmla="*/ 7 h 8"/>
                  <a:gd name="T48" fmla="*/ 41 w 116"/>
                  <a:gd name="T49" fmla="*/ 7 h 8"/>
                  <a:gd name="T50" fmla="*/ 28 w 116"/>
                  <a:gd name="T51" fmla="*/ 7 h 8"/>
                  <a:gd name="T52" fmla="*/ 14 w 116"/>
                  <a:gd name="T53" fmla="*/ 8 h 8"/>
                  <a:gd name="T54" fmla="*/ 0 w 116"/>
                  <a:gd name="T55" fmla="*/ 8 h 8"/>
                  <a:gd name="T56" fmla="*/ 0 w 116"/>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8">
                    <a:moveTo>
                      <a:pt x="0" y="8"/>
                    </a:moveTo>
                    <a:lnTo>
                      <a:pt x="14" y="8"/>
                    </a:lnTo>
                    <a:lnTo>
                      <a:pt x="28" y="8"/>
                    </a:lnTo>
                    <a:lnTo>
                      <a:pt x="42" y="7"/>
                    </a:lnTo>
                    <a:lnTo>
                      <a:pt x="54" y="7"/>
                    </a:lnTo>
                    <a:lnTo>
                      <a:pt x="66" y="6"/>
                    </a:lnTo>
                    <a:lnTo>
                      <a:pt x="77" y="6"/>
                    </a:lnTo>
                    <a:lnTo>
                      <a:pt x="87" y="6"/>
                    </a:lnTo>
                    <a:lnTo>
                      <a:pt x="96" y="5"/>
                    </a:lnTo>
                    <a:lnTo>
                      <a:pt x="103" y="4"/>
                    </a:lnTo>
                    <a:lnTo>
                      <a:pt x="108" y="3"/>
                    </a:lnTo>
                    <a:lnTo>
                      <a:pt x="113" y="2"/>
                    </a:lnTo>
                    <a:lnTo>
                      <a:pt x="115" y="1"/>
                    </a:lnTo>
                    <a:lnTo>
                      <a:pt x="116" y="0"/>
                    </a:lnTo>
                    <a:lnTo>
                      <a:pt x="114" y="0"/>
                    </a:lnTo>
                    <a:lnTo>
                      <a:pt x="113" y="1"/>
                    </a:lnTo>
                    <a:lnTo>
                      <a:pt x="110" y="2"/>
                    </a:lnTo>
                    <a:lnTo>
                      <a:pt x="107" y="3"/>
                    </a:lnTo>
                    <a:lnTo>
                      <a:pt x="100" y="4"/>
                    </a:lnTo>
                    <a:lnTo>
                      <a:pt x="93" y="5"/>
                    </a:lnTo>
                    <a:lnTo>
                      <a:pt x="86" y="6"/>
                    </a:lnTo>
                    <a:lnTo>
                      <a:pt x="75" y="6"/>
                    </a:lnTo>
                    <a:lnTo>
                      <a:pt x="64" y="6"/>
                    </a:lnTo>
                    <a:lnTo>
                      <a:pt x="53" y="7"/>
                    </a:lnTo>
                    <a:lnTo>
                      <a:pt x="41" y="7"/>
                    </a:lnTo>
                    <a:lnTo>
                      <a:pt x="28" y="7"/>
                    </a:lnTo>
                    <a:lnTo>
                      <a:pt x="14" y="8"/>
                    </a:lnTo>
                    <a:lnTo>
                      <a:pt x="0" y="8"/>
                    </a:lnTo>
                    <a:lnTo>
                      <a:pt x="0" y="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8" name="Freeform 1924">
                <a:extLst>
                  <a:ext uri="{FF2B5EF4-FFF2-40B4-BE49-F238E27FC236}">
                    <a16:creationId xmlns:a16="http://schemas.microsoft.com/office/drawing/2014/main" id="{F13545CE-456F-2743-B4C1-860B6217AF2E}"/>
                  </a:ext>
                </a:extLst>
              </p:cNvPr>
              <p:cNvSpPr>
                <a:spLocks/>
              </p:cNvSpPr>
              <p:nvPr/>
            </p:nvSpPr>
            <p:spPr bwMode="auto">
              <a:xfrm>
                <a:off x="4398" y="2486"/>
                <a:ext cx="114" cy="8"/>
              </a:xfrm>
              <a:custGeom>
                <a:avLst/>
                <a:gdLst>
                  <a:gd name="T0" fmla="*/ 0 w 114"/>
                  <a:gd name="T1" fmla="*/ 8 h 8"/>
                  <a:gd name="T2" fmla="*/ 14 w 114"/>
                  <a:gd name="T3" fmla="*/ 8 h 8"/>
                  <a:gd name="T4" fmla="*/ 28 w 114"/>
                  <a:gd name="T5" fmla="*/ 7 h 8"/>
                  <a:gd name="T6" fmla="*/ 41 w 114"/>
                  <a:gd name="T7" fmla="*/ 7 h 8"/>
                  <a:gd name="T8" fmla="*/ 53 w 114"/>
                  <a:gd name="T9" fmla="*/ 7 h 8"/>
                  <a:gd name="T10" fmla="*/ 64 w 114"/>
                  <a:gd name="T11" fmla="*/ 6 h 8"/>
                  <a:gd name="T12" fmla="*/ 75 w 114"/>
                  <a:gd name="T13" fmla="*/ 6 h 8"/>
                  <a:gd name="T14" fmla="*/ 86 w 114"/>
                  <a:gd name="T15" fmla="*/ 6 h 8"/>
                  <a:gd name="T16" fmla="*/ 93 w 114"/>
                  <a:gd name="T17" fmla="*/ 5 h 8"/>
                  <a:gd name="T18" fmla="*/ 100 w 114"/>
                  <a:gd name="T19" fmla="*/ 4 h 8"/>
                  <a:gd name="T20" fmla="*/ 107 w 114"/>
                  <a:gd name="T21" fmla="*/ 3 h 8"/>
                  <a:gd name="T22" fmla="*/ 110 w 114"/>
                  <a:gd name="T23" fmla="*/ 2 h 8"/>
                  <a:gd name="T24" fmla="*/ 113 w 114"/>
                  <a:gd name="T25" fmla="*/ 1 h 8"/>
                  <a:gd name="T26" fmla="*/ 114 w 114"/>
                  <a:gd name="T27" fmla="*/ 0 h 8"/>
                  <a:gd name="T28" fmla="*/ 111 w 114"/>
                  <a:gd name="T29" fmla="*/ 0 h 8"/>
                  <a:gd name="T30" fmla="*/ 110 w 114"/>
                  <a:gd name="T31" fmla="*/ 1 h 8"/>
                  <a:gd name="T32" fmla="*/ 108 w 114"/>
                  <a:gd name="T33" fmla="*/ 2 h 8"/>
                  <a:gd name="T34" fmla="*/ 104 w 114"/>
                  <a:gd name="T35" fmla="*/ 3 h 8"/>
                  <a:gd name="T36" fmla="*/ 99 w 114"/>
                  <a:gd name="T37" fmla="*/ 4 h 8"/>
                  <a:gd name="T38" fmla="*/ 92 w 114"/>
                  <a:gd name="T39" fmla="*/ 5 h 8"/>
                  <a:gd name="T40" fmla="*/ 83 w 114"/>
                  <a:gd name="T41" fmla="*/ 5 h 8"/>
                  <a:gd name="T42" fmla="*/ 73 w 114"/>
                  <a:gd name="T43" fmla="*/ 6 h 8"/>
                  <a:gd name="T44" fmla="*/ 63 w 114"/>
                  <a:gd name="T45" fmla="*/ 6 h 8"/>
                  <a:gd name="T46" fmla="*/ 51 w 114"/>
                  <a:gd name="T47" fmla="*/ 6 h 8"/>
                  <a:gd name="T48" fmla="*/ 39 w 114"/>
                  <a:gd name="T49" fmla="*/ 7 h 8"/>
                  <a:gd name="T50" fmla="*/ 27 w 114"/>
                  <a:gd name="T51" fmla="*/ 7 h 8"/>
                  <a:gd name="T52" fmla="*/ 14 w 114"/>
                  <a:gd name="T53" fmla="*/ 7 h 8"/>
                  <a:gd name="T54" fmla="*/ 0 w 114"/>
                  <a:gd name="T55" fmla="*/ 7 h 8"/>
                  <a:gd name="T56" fmla="*/ 0 w 114"/>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8">
                    <a:moveTo>
                      <a:pt x="0" y="8"/>
                    </a:moveTo>
                    <a:lnTo>
                      <a:pt x="14" y="8"/>
                    </a:lnTo>
                    <a:lnTo>
                      <a:pt x="28" y="7"/>
                    </a:lnTo>
                    <a:lnTo>
                      <a:pt x="41" y="7"/>
                    </a:lnTo>
                    <a:lnTo>
                      <a:pt x="53" y="7"/>
                    </a:lnTo>
                    <a:lnTo>
                      <a:pt x="64" y="6"/>
                    </a:lnTo>
                    <a:lnTo>
                      <a:pt x="75" y="6"/>
                    </a:lnTo>
                    <a:lnTo>
                      <a:pt x="86" y="6"/>
                    </a:lnTo>
                    <a:lnTo>
                      <a:pt x="93" y="5"/>
                    </a:lnTo>
                    <a:lnTo>
                      <a:pt x="100" y="4"/>
                    </a:lnTo>
                    <a:lnTo>
                      <a:pt x="107" y="3"/>
                    </a:lnTo>
                    <a:lnTo>
                      <a:pt x="110" y="2"/>
                    </a:lnTo>
                    <a:lnTo>
                      <a:pt x="113" y="1"/>
                    </a:lnTo>
                    <a:lnTo>
                      <a:pt x="114" y="0"/>
                    </a:lnTo>
                    <a:lnTo>
                      <a:pt x="111" y="0"/>
                    </a:lnTo>
                    <a:lnTo>
                      <a:pt x="110" y="1"/>
                    </a:lnTo>
                    <a:lnTo>
                      <a:pt x="108" y="2"/>
                    </a:lnTo>
                    <a:lnTo>
                      <a:pt x="104" y="3"/>
                    </a:lnTo>
                    <a:lnTo>
                      <a:pt x="99" y="4"/>
                    </a:lnTo>
                    <a:lnTo>
                      <a:pt x="92" y="5"/>
                    </a:lnTo>
                    <a:lnTo>
                      <a:pt x="83" y="5"/>
                    </a:lnTo>
                    <a:lnTo>
                      <a:pt x="73" y="6"/>
                    </a:lnTo>
                    <a:lnTo>
                      <a:pt x="63" y="6"/>
                    </a:lnTo>
                    <a:lnTo>
                      <a:pt x="51" y="6"/>
                    </a:lnTo>
                    <a:lnTo>
                      <a:pt x="39" y="7"/>
                    </a:lnTo>
                    <a:lnTo>
                      <a:pt x="27" y="7"/>
                    </a:lnTo>
                    <a:lnTo>
                      <a:pt x="14" y="7"/>
                    </a:lnTo>
                    <a:lnTo>
                      <a:pt x="0" y="7"/>
                    </a:lnTo>
                    <a:lnTo>
                      <a:pt x="0" y="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9" name="Freeform 1925">
                <a:extLst>
                  <a:ext uri="{FF2B5EF4-FFF2-40B4-BE49-F238E27FC236}">
                    <a16:creationId xmlns:a16="http://schemas.microsoft.com/office/drawing/2014/main" id="{BBD9ACDE-A938-FA43-B341-D40ACC9AE165}"/>
                  </a:ext>
                </a:extLst>
              </p:cNvPr>
              <p:cNvSpPr>
                <a:spLocks/>
              </p:cNvSpPr>
              <p:nvPr/>
            </p:nvSpPr>
            <p:spPr bwMode="auto">
              <a:xfrm>
                <a:off x="4398" y="2486"/>
                <a:ext cx="111" cy="7"/>
              </a:xfrm>
              <a:custGeom>
                <a:avLst/>
                <a:gdLst>
                  <a:gd name="T0" fmla="*/ 0 w 111"/>
                  <a:gd name="T1" fmla="*/ 7 h 7"/>
                  <a:gd name="T2" fmla="*/ 14 w 111"/>
                  <a:gd name="T3" fmla="*/ 7 h 7"/>
                  <a:gd name="T4" fmla="*/ 27 w 111"/>
                  <a:gd name="T5" fmla="*/ 7 h 7"/>
                  <a:gd name="T6" fmla="*/ 39 w 111"/>
                  <a:gd name="T7" fmla="*/ 7 h 7"/>
                  <a:gd name="T8" fmla="*/ 51 w 111"/>
                  <a:gd name="T9" fmla="*/ 6 h 7"/>
                  <a:gd name="T10" fmla="*/ 63 w 111"/>
                  <a:gd name="T11" fmla="*/ 6 h 7"/>
                  <a:gd name="T12" fmla="*/ 73 w 111"/>
                  <a:gd name="T13" fmla="*/ 6 h 7"/>
                  <a:gd name="T14" fmla="*/ 83 w 111"/>
                  <a:gd name="T15" fmla="*/ 5 h 7"/>
                  <a:gd name="T16" fmla="*/ 92 w 111"/>
                  <a:gd name="T17" fmla="*/ 5 h 7"/>
                  <a:gd name="T18" fmla="*/ 99 w 111"/>
                  <a:gd name="T19" fmla="*/ 4 h 7"/>
                  <a:gd name="T20" fmla="*/ 104 w 111"/>
                  <a:gd name="T21" fmla="*/ 3 h 7"/>
                  <a:gd name="T22" fmla="*/ 108 w 111"/>
                  <a:gd name="T23" fmla="*/ 2 h 7"/>
                  <a:gd name="T24" fmla="*/ 110 w 111"/>
                  <a:gd name="T25" fmla="*/ 1 h 7"/>
                  <a:gd name="T26" fmla="*/ 111 w 111"/>
                  <a:gd name="T27" fmla="*/ 0 h 7"/>
                  <a:gd name="T28" fmla="*/ 108 w 111"/>
                  <a:gd name="T29" fmla="*/ 0 h 7"/>
                  <a:gd name="T30" fmla="*/ 108 w 111"/>
                  <a:gd name="T31" fmla="*/ 1 h 7"/>
                  <a:gd name="T32" fmla="*/ 105 w 111"/>
                  <a:gd name="T33" fmla="*/ 2 h 7"/>
                  <a:gd name="T34" fmla="*/ 101 w 111"/>
                  <a:gd name="T35" fmla="*/ 3 h 7"/>
                  <a:gd name="T36" fmla="*/ 96 w 111"/>
                  <a:gd name="T37" fmla="*/ 4 h 7"/>
                  <a:gd name="T38" fmla="*/ 89 w 111"/>
                  <a:gd name="T39" fmla="*/ 4 h 7"/>
                  <a:gd name="T40" fmla="*/ 81 w 111"/>
                  <a:gd name="T41" fmla="*/ 5 h 7"/>
                  <a:gd name="T42" fmla="*/ 72 w 111"/>
                  <a:gd name="T43" fmla="*/ 6 h 7"/>
                  <a:gd name="T44" fmla="*/ 62 w 111"/>
                  <a:gd name="T45" fmla="*/ 6 h 7"/>
                  <a:gd name="T46" fmla="*/ 50 w 111"/>
                  <a:gd name="T47" fmla="*/ 6 h 7"/>
                  <a:gd name="T48" fmla="*/ 38 w 111"/>
                  <a:gd name="T49" fmla="*/ 7 h 7"/>
                  <a:gd name="T50" fmla="*/ 26 w 111"/>
                  <a:gd name="T51" fmla="*/ 7 h 7"/>
                  <a:gd name="T52" fmla="*/ 14 w 111"/>
                  <a:gd name="T53" fmla="*/ 7 h 7"/>
                  <a:gd name="T54" fmla="*/ 0 w 111"/>
                  <a:gd name="T55" fmla="*/ 7 h 7"/>
                  <a:gd name="T56" fmla="*/ 0 w 111"/>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7">
                    <a:moveTo>
                      <a:pt x="0" y="7"/>
                    </a:moveTo>
                    <a:lnTo>
                      <a:pt x="14" y="7"/>
                    </a:lnTo>
                    <a:lnTo>
                      <a:pt x="27" y="7"/>
                    </a:lnTo>
                    <a:lnTo>
                      <a:pt x="39" y="7"/>
                    </a:lnTo>
                    <a:lnTo>
                      <a:pt x="51" y="6"/>
                    </a:lnTo>
                    <a:lnTo>
                      <a:pt x="63" y="6"/>
                    </a:lnTo>
                    <a:lnTo>
                      <a:pt x="73" y="6"/>
                    </a:lnTo>
                    <a:lnTo>
                      <a:pt x="83" y="5"/>
                    </a:lnTo>
                    <a:lnTo>
                      <a:pt x="92" y="5"/>
                    </a:lnTo>
                    <a:lnTo>
                      <a:pt x="99" y="4"/>
                    </a:lnTo>
                    <a:lnTo>
                      <a:pt x="104" y="3"/>
                    </a:lnTo>
                    <a:lnTo>
                      <a:pt x="108" y="2"/>
                    </a:lnTo>
                    <a:lnTo>
                      <a:pt x="110" y="1"/>
                    </a:lnTo>
                    <a:lnTo>
                      <a:pt x="111" y="0"/>
                    </a:lnTo>
                    <a:lnTo>
                      <a:pt x="108" y="0"/>
                    </a:lnTo>
                    <a:lnTo>
                      <a:pt x="108" y="1"/>
                    </a:lnTo>
                    <a:lnTo>
                      <a:pt x="105" y="2"/>
                    </a:lnTo>
                    <a:lnTo>
                      <a:pt x="101" y="3"/>
                    </a:lnTo>
                    <a:lnTo>
                      <a:pt x="96" y="4"/>
                    </a:lnTo>
                    <a:lnTo>
                      <a:pt x="89" y="4"/>
                    </a:lnTo>
                    <a:lnTo>
                      <a:pt x="81" y="5"/>
                    </a:lnTo>
                    <a:lnTo>
                      <a:pt x="72" y="6"/>
                    </a:lnTo>
                    <a:lnTo>
                      <a:pt x="62" y="6"/>
                    </a:lnTo>
                    <a:lnTo>
                      <a:pt x="50" y="6"/>
                    </a:lnTo>
                    <a:lnTo>
                      <a:pt x="38" y="7"/>
                    </a:lnTo>
                    <a:lnTo>
                      <a:pt x="26" y="7"/>
                    </a:lnTo>
                    <a:lnTo>
                      <a:pt x="14" y="7"/>
                    </a:lnTo>
                    <a:lnTo>
                      <a:pt x="0" y="7"/>
                    </a:lnTo>
                    <a:lnTo>
                      <a:pt x="0" y="7"/>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0" name="Freeform 1926">
                <a:extLst>
                  <a:ext uri="{FF2B5EF4-FFF2-40B4-BE49-F238E27FC236}">
                    <a16:creationId xmlns:a16="http://schemas.microsoft.com/office/drawing/2014/main" id="{EF88CC59-19E1-FB4F-9E5E-A1D32FED8150}"/>
                  </a:ext>
                </a:extLst>
              </p:cNvPr>
              <p:cNvSpPr>
                <a:spLocks/>
              </p:cNvSpPr>
              <p:nvPr/>
            </p:nvSpPr>
            <p:spPr bwMode="auto">
              <a:xfrm>
                <a:off x="4398" y="2486"/>
                <a:ext cx="108" cy="7"/>
              </a:xfrm>
              <a:custGeom>
                <a:avLst/>
                <a:gdLst>
                  <a:gd name="T0" fmla="*/ 0 w 108"/>
                  <a:gd name="T1" fmla="*/ 7 h 7"/>
                  <a:gd name="T2" fmla="*/ 14 w 108"/>
                  <a:gd name="T3" fmla="*/ 7 h 7"/>
                  <a:gd name="T4" fmla="*/ 26 w 108"/>
                  <a:gd name="T5" fmla="*/ 7 h 7"/>
                  <a:gd name="T6" fmla="*/ 38 w 108"/>
                  <a:gd name="T7" fmla="*/ 7 h 7"/>
                  <a:gd name="T8" fmla="*/ 50 w 108"/>
                  <a:gd name="T9" fmla="*/ 6 h 7"/>
                  <a:gd name="T10" fmla="*/ 62 w 108"/>
                  <a:gd name="T11" fmla="*/ 6 h 7"/>
                  <a:gd name="T12" fmla="*/ 72 w 108"/>
                  <a:gd name="T13" fmla="*/ 6 h 7"/>
                  <a:gd name="T14" fmla="*/ 81 w 108"/>
                  <a:gd name="T15" fmla="*/ 5 h 7"/>
                  <a:gd name="T16" fmla="*/ 89 w 108"/>
                  <a:gd name="T17" fmla="*/ 4 h 7"/>
                  <a:gd name="T18" fmla="*/ 96 w 108"/>
                  <a:gd name="T19" fmla="*/ 4 h 7"/>
                  <a:gd name="T20" fmla="*/ 101 w 108"/>
                  <a:gd name="T21" fmla="*/ 3 h 7"/>
                  <a:gd name="T22" fmla="*/ 105 w 108"/>
                  <a:gd name="T23" fmla="*/ 2 h 7"/>
                  <a:gd name="T24" fmla="*/ 108 w 108"/>
                  <a:gd name="T25" fmla="*/ 1 h 7"/>
                  <a:gd name="T26" fmla="*/ 108 w 108"/>
                  <a:gd name="T27" fmla="*/ 0 h 7"/>
                  <a:gd name="T28" fmla="*/ 106 w 108"/>
                  <a:gd name="T29" fmla="*/ 0 h 7"/>
                  <a:gd name="T30" fmla="*/ 105 w 108"/>
                  <a:gd name="T31" fmla="*/ 1 h 7"/>
                  <a:gd name="T32" fmla="*/ 103 w 108"/>
                  <a:gd name="T33" fmla="*/ 2 h 7"/>
                  <a:gd name="T34" fmla="*/ 99 w 108"/>
                  <a:gd name="T35" fmla="*/ 3 h 7"/>
                  <a:gd name="T36" fmla="*/ 93 w 108"/>
                  <a:gd name="T37" fmla="*/ 3 h 7"/>
                  <a:gd name="T38" fmla="*/ 87 w 108"/>
                  <a:gd name="T39" fmla="*/ 4 h 7"/>
                  <a:gd name="T40" fmla="*/ 79 w 108"/>
                  <a:gd name="T41" fmla="*/ 5 h 7"/>
                  <a:gd name="T42" fmla="*/ 70 w 108"/>
                  <a:gd name="T43" fmla="*/ 6 h 7"/>
                  <a:gd name="T44" fmla="*/ 60 w 108"/>
                  <a:gd name="T45" fmla="*/ 6 h 7"/>
                  <a:gd name="T46" fmla="*/ 50 w 108"/>
                  <a:gd name="T47" fmla="*/ 6 h 7"/>
                  <a:gd name="T48" fmla="*/ 37 w 108"/>
                  <a:gd name="T49" fmla="*/ 6 h 7"/>
                  <a:gd name="T50" fmla="*/ 25 w 108"/>
                  <a:gd name="T51" fmla="*/ 7 h 7"/>
                  <a:gd name="T52" fmla="*/ 13 w 108"/>
                  <a:gd name="T53" fmla="*/ 7 h 7"/>
                  <a:gd name="T54" fmla="*/ 0 w 108"/>
                  <a:gd name="T55" fmla="*/ 7 h 7"/>
                  <a:gd name="T56" fmla="*/ 0 w 108"/>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7">
                    <a:moveTo>
                      <a:pt x="0" y="7"/>
                    </a:moveTo>
                    <a:lnTo>
                      <a:pt x="14" y="7"/>
                    </a:lnTo>
                    <a:lnTo>
                      <a:pt x="26" y="7"/>
                    </a:lnTo>
                    <a:lnTo>
                      <a:pt x="38" y="7"/>
                    </a:lnTo>
                    <a:lnTo>
                      <a:pt x="50" y="6"/>
                    </a:lnTo>
                    <a:lnTo>
                      <a:pt x="62" y="6"/>
                    </a:lnTo>
                    <a:lnTo>
                      <a:pt x="72" y="6"/>
                    </a:lnTo>
                    <a:lnTo>
                      <a:pt x="81" y="5"/>
                    </a:lnTo>
                    <a:lnTo>
                      <a:pt x="89" y="4"/>
                    </a:lnTo>
                    <a:lnTo>
                      <a:pt x="96" y="4"/>
                    </a:lnTo>
                    <a:lnTo>
                      <a:pt x="101" y="3"/>
                    </a:lnTo>
                    <a:lnTo>
                      <a:pt x="105" y="2"/>
                    </a:lnTo>
                    <a:lnTo>
                      <a:pt x="108" y="1"/>
                    </a:lnTo>
                    <a:lnTo>
                      <a:pt x="108" y="0"/>
                    </a:lnTo>
                    <a:lnTo>
                      <a:pt x="106" y="0"/>
                    </a:lnTo>
                    <a:lnTo>
                      <a:pt x="105" y="1"/>
                    </a:lnTo>
                    <a:lnTo>
                      <a:pt x="103" y="2"/>
                    </a:lnTo>
                    <a:lnTo>
                      <a:pt x="99" y="3"/>
                    </a:lnTo>
                    <a:lnTo>
                      <a:pt x="93" y="3"/>
                    </a:lnTo>
                    <a:lnTo>
                      <a:pt x="87" y="4"/>
                    </a:lnTo>
                    <a:lnTo>
                      <a:pt x="79" y="5"/>
                    </a:lnTo>
                    <a:lnTo>
                      <a:pt x="70" y="6"/>
                    </a:lnTo>
                    <a:lnTo>
                      <a:pt x="60" y="6"/>
                    </a:lnTo>
                    <a:lnTo>
                      <a:pt x="50" y="6"/>
                    </a:lnTo>
                    <a:lnTo>
                      <a:pt x="37" y="6"/>
                    </a:lnTo>
                    <a:lnTo>
                      <a:pt x="25" y="7"/>
                    </a:lnTo>
                    <a:lnTo>
                      <a:pt x="13" y="7"/>
                    </a:lnTo>
                    <a:lnTo>
                      <a:pt x="0" y="7"/>
                    </a:lnTo>
                    <a:lnTo>
                      <a:pt x="0" y="7"/>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1" name="Freeform 1927">
                <a:extLst>
                  <a:ext uri="{FF2B5EF4-FFF2-40B4-BE49-F238E27FC236}">
                    <a16:creationId xmlns:a16="http://schemas.microsoft.com/office/drawing/2014/main" id="{C25A6E75-4531-4F40-91F6-D9C8EA3CA842}"/>
                  </a:ext>
                </a:extLst>
              </p:cNvPr>
              <p:cNvSpPr>
                <a:spLocks/>
              </p:cNvSpPr>
              <p:nvPr/>
            </p:nvSpPr>
            <p:spPr bwMode="auto">
              <a:xfrm>
                <a:off x="4398" y="2486"/>
                <a:ext cx="106" cy="7"/>
              </a:xfrm>
              <a:custGeom>
                <a:avLst/>
                <a:gdLst>
                  <a:gd name="T0" fmla="*/ 0 w 106"/>
                  <a:gd name="T1" fmla="*/ 7 h 7"/>
                  <a:gd name="T2" fmla="*/ 13 w 106"/>
                  <a:gd name="T3" fmla="*/ 7 h 7"/>
                  <a:gd name="T4" fmla="*/ 25 w 106"/>
                  <a:gd name="T5" fmla="*/ 7 h 7"/>
                  <a:gd name="T6" fmla="*/ 37 w 106"/>
                  <a:gd name="T7" fmla="*/ 6 h 7"/>
                  <a:gd name="T8" fmla="*/ 50 w 106"/>
                  <a:gd name="T9" fmla="*/ 6 h 7"/>
                  <a:gd name="T10" fmla="*/ 60 w 106"/>
                  <a:gd name="T11" fmla="*/ 6 h 7"/>
                  <a:gd name="T12" fmla="*/ 70 w 106"/>
                  <a:gd name="T13" fmla="*/ 6 h 7"/>
                  <a:gd name="T14" fmla="*/ 79 w 106"/>
                  <a:gd name="T15" fmla="*/ 5 h 7"/>
                  <a:gd name="T16" fmla="*/ 87 w 106"/>
                  <a:gd name="T17" fmla="*/ 4 h 7"/>
                  <a:gd name="T18" fmla="*/ 93 w 106"/>
                  <a:gd name="T19" fmla="*/ 3 h 7"/>
                  <a:gd name="T20" fmla="*/ 99 w 106"/>
                  <a:gd name="T21" fmla="*/ 3 h 7"/>
                  <a:gd name="T22" fmla="*/ 103 w 106"/>
                  <a:gd name="T23" fmla="*/ 2 h 7"/>
                  <a:gd name="T24" fmla="*/ 105 w 106"/>
                  <a:gd name="T25" fmla="*/ 1 h 7"/>
                  <a:gd name="T26" fmla="*/ 106 w 106"/>
                  <a:gd name="T27" fmla="*/ 0 h 7"/>
                  <a:gd name="T28" fmla="*/ 103 w 106"/>
                  <a:gd name="T29" fmla="*/ 0 h 7"/>
                  <a:gd name="T30" fmla="*/ 102 w 106"/>
                  <a:gd name="T31" fmla="*/ 1 h 7"/>
                  <a:gd name="T32" fmla="*/ 100 w 106"/>
                  <a:gd name="T33" fmla="*/ 2 h 7"/>
                  <a:gd name="T34" fmla="*/ 96 w 106"/>
                  <a:gd name="T35" fmla="*/ 2 h 7"/>
                  <a:gd name="T36" fmla="*/ 92 w 106"/>
                  <a:gd name="T37" fmla="*/ 3 h 7"/>
                  <a:gd name="T38" fmla="*/ 85 w 106"/>
                  <a:gd name="T39" fmla="*/ 4 h 7"/>
                  <a:gd name="T40" fmla="*/ 78 w 106"/>
                  <a:gd name="T41" fmla="*/ 5 h 7"/>
                  <a:gd name="T42" fmla="*/ 68 w 106"/>
                  <a:gd name="T43" fmla="*/ 6 h 7"/>
                  <a:gd name="T44" fmla="*/ 58 w 106"/>
                  <a:gd name="T45" fmla="*/ 6 h 7"/>
                  <a:gd name="T46" fmla="*/ 48 w 106"/>
                  <a:gd name="T47" fmla="*/ 6 h 7"/>
                  <a:gd name="T48" fmla="*/ 36 w 106"/>
                  <a:gd name="T49" fmla="*/ 6 h 7"/>
                  <a:gd name="T50" fmla="*/ 25 w 106"/>
                  <a:gd name="T51" fmla="*/ 7 h 7"/>
                  <a:gd name="T52" fmla="*/ 13 w 106"/>
                  <a:gd name="T53" fmla="*/ 7 h 7"/>
                  <a:gd name="T54" fmla="*/ 0 w 106"/>
                  <a:gd name="T55" fmla="*/ 7 h 7"/>
                  <a:gd name="T56" fmla="*/ 0 w 106"/>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7">
                    <a:moveTo>
                      <a:pt x="0" y="7"/>
                    </a:moveTo>
                    <a:lnTo>
                      <a:pt x="13" y="7"/>
                    </a:lnTo>
                    <a:lnTo>
                      <a:pt x="25" y="7"/>
                    </a:lnTo>
                    <a:lnTo>
                      <a:pt x="37" y="6"/>
                    </a:lnTo>
                    <a:lnTo>
                      <a:pt x="50" y="6"/>
                    </a:lnTo>
                    <a:lnTo>
                      <a:pt x="60" y="6"/>
                    </a:lnTo>
                    <a:lnTo>
                      <a:pt x="70" y="6"/>
                    </a:lnTo>
                    <a:lnTo>
                      <a:pt x="79" y="5"/>
                    </a:lnTo>
                    <a:lnTo>
                      <a:pt x="87" y="4"/>
                    </a:lnTo>
                    <a:lnTo>
                      <a:pt x="93" y="3"/>
                    </a:lnTo>
                    <a:lnTo>
                      <a:pt x="99" y="3"/>
                    </a:lnTo>
                    <a:lnTo>
                      <a:pt x="103" y="2"/>
                    </a:lnTo>
                    <a:lnTo>
                      <a:pt x="105" y="1"/>
                    </a:lnTo>
                    <a:lnTo>
                      <a:pt x="106" y="0"/>
                    </a:lnTo>
                    <a:lnTo>
                      <a:pt x="103" y="0"/>
                    </a:lnTo>
                    <a:lnTo>
                      <a:pt x="102" y="1"/>
                    </a:lnTo>
                    <a:lnTo>
                      <a:pt x="100" y="2"/>
                    </a:lnTo>
                    <a:lnTo>
                      <a:pt x="96" y="2"/>
                    </a:lnTo>
                    <a:lnTo>
                      <a:pt x="92" y="3"/>
                    </a:lnTo>
                    <a:lnTo>
                      <a:pt x="85" y="4"/>
                    </a:lnTo>
                    <a:lnTo>
                      <a:pt x="78" y="5"/>
                    </a:lnTo>
                    <a:lnTo>
                      <a:pt x="68" y="6"/>
                    </a:lnTo>
                    <a:lnTo>
                      <a:pt x="58" y="6"/>
                    </a:lnTo>
                    <a:lnTo>
                      <a:pt x="48" y="6"/>
                    </a:lnTo>
                    <a:lnTo>
                      <a:pt x="36" y="6"/>
                    </a:lnTo>
                    <a:lnTo>
                      <a:pt x="25" y="7"/>
                    </a:lnTo>
                    <a:lnTo>
                      <a:pt x="13" y="7"/>
                    </a:lnTo>
                    <a:lnTo>
                      <a:pt x="0" y="7"/>
                    </a:lnTo>
                    <a:lnTo>
                      <a:pt x="0"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2" name="Freeform 1928">
                <a:extLst>
                  <a:ext uri="{FF2B5EF4-FFF2-40B4-BE49-F238E27FC236}">
                    <a16:creationId xmlns:a16="http://schemas.microsoft.com/office/drawing/2014/main" id="{7324F7DA-3BEE-D64D-9E39-4C25E937429A}"/>
                  </a:ext>
                </a:extLst>
              </p:cNvPr>
              <p:cNvSpPr>
                <a:spLocks/>
              </p:cNvSpPr>
              <p:nvPr/>
            </p:nvSpPr>
            <p:spPr bwMode="auto">
              <a:xfrm>
                <a:off x="4398" y="2486"/>
                <a:ext cx="103" cy="7"/>
              </a:xfrm>
              <a:custGeom>
                <a:avLst/>
                <a:gdLst>
                  <a:gd name="T0" fmla="*/ 0 w 103"/>
                  <a:gd name="T1" fmla="*/ 7 h 7"/>
                  <a:gd name="T2" fmla="*/ 13 w 103"/>
                  <a:gd name="T3" fmla="*/ 7 h 7"/>
                  <a:gd name="T4" fmla="*/ 25 w 103"/>
                  <a:gd name="T5" fmla="*/ 7 h 7"/>
                  <a:gd name="T6" fmla="*/ 36 w 103"/>
                  <a:gd name="T7" fmla="*/ 6 h 7"/>
                  <a:gd name="T8" fmla="*/ 48 w 103"/>
                  <a:gd name="T9" fmla="*/ 6 h 7"/>
                  <a:gd name="T10" fmla="*/ 58 w 103"/>
                  <a:gd name="T11" fmla="*/ 6 h 7"/>
                  <a:gd name="T12" fmla="*/ 68 w 103"/>
                  <a:gd name="T13" fmla="*/ 6 h 7"/>
                  <a:gd name="T14" fmla="*/ 78 w 103"/>
                  <a:gd name="T15" fmla="*/ 5 h 7"/>
                  <a:gd name="T16" fmla="*/ 85 w 103"/>
                  <a:gd name="T17" fmla="*/ 4 h 7"/>
                  <a:gd name="T18" fmla="*/ 92 w 103"/>
                  <a:gd name="T19" fmla="*/ 3 h 7"/>
                  <a:gd name="T20" fmla="*/ 96 w 103"/>
                  <a:gd name="T21" fmla="*/ 2 h 7"/>
                  <a:gd name="T22" fmla="*/ 100 w 103"/>
                  <a:gd name="T23" fmla="*/ 2 h 7"/>
                  <a:gd name="T24" fmla="*/ 102 w 103"/>
                  <a:gd name="T25" fmla="*/ 1 h 7"/>
                  <a:gd name="T26" fmla="*/ 103 w 103"/>
                  <a:gd name="T27" fmla="*/ 0 h 7"/>
                  <a:gd name="T28" fmla="*/ 100 w 103"/>
                  <a:gd name="T29" fmla="*/ 0 h 7"/>
                  <a:gd name="T30" fmla="*/ 100 w 103"/>
                  <a:gd name="T31" fmla="*/ 1 h 7"/>
                  <a:gd name="T32" fmla="*/ 97 w 103"/>
                  <a:gd name="T33" fmla="*/ 2 h 7"/>
                  <a:gd name="T34" fmla="*/ 93 w 103"/>
                  <a:gd name="T35" fmla="*/ 3 h 7"/>
                  <a:gd name="T36" fmla="*/ 87 w 103"/>
                  <a:gd name="T37" fmla="*/ 4 h 7"/>
                  <a:gd name="T38" fmla="*/ 79 w 103"/>
                  <a:gd name="T39" fmla="*/ 4 h 7"/>
                  <a:gd name="T40" fmla="*/ 72 w 103"/>
                  <a:gd name="T41" fmla="*/ 5 h 7"/>
                  <a:gd name="T42" fmla="*/ 61 w 103"/>
                  <a:gd name="T43" fmla="*/ 6 h 7"/>
                  <a:gd name="T44" fmla="*/ 50 w 103"/>
                  <a:gd name="T45" fmla="*/ 6 h 7"/>
                  <a:gd name="T46" fmla="*/ 38 w 103"/>
                  <a:gd name="T47" fmla="*/ 6 h 7"/>
                  <a:gd name="T48" fmla="*/ 26 w 103"/>
                  <a:gd name="T49" fmla="*/ 6 h 7"/>
                  <a:gd name="T50" fmla="*/ 14 w 103"/>
                  <a:gd name="T51" fmla="*/ 6 h 7"/>
                  <a:gd name="T52" fmla="*/ 0 w 103"/>
                  <a:gd name="T53" fmla="*/ 7 h 7"/>
                  <a:gd name="T54" fmla="*/ 0 w 103"/>
                  <a:gd name="T5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7">
                    <a:moveTo>
                      <a:pt x="0" y="7"/>
                    </a:moveTo>
                    <a:lnTo>
                      <a:pt x="13" y="7"/>
                    </a:lnTo>
                    <a:lnTo>
                      <a:pt x="25" y="7"/>
                    </a:lnTo>
                    <a:lnTo>
                      <a:pt x="36" y="6"/>
                    </a:lnTo>
                    <a:lnTo>
                      <a:pt x="48" y="6"/>
                    </a:lnTo>
                    <a:lnTo>
                      <a:pt x="58" y="6"/>
                    </a:lnTo>
                    <a:lnTo>
                      <a:pt x="68" y="6"/>
                    </a:lnTo>
                    <a:lnTo>
                      <a:pt x="78" y="5"/>
                    </a:lnTo>
                    <a:lnTo>
                      <a:pt x="85" y="4"/>
                    </a:lnTo>
                    <a:lnTo>
                      <a:pt x="92" y="3"/>
                    </a:lnTo>
                    <a:lnTo>
                      <a:pt x="96" y="2"/>
                    </a:lnTo>
                    <a:lnTo>
                      <a:pt x="100" y="2"/>
                    </a:lnTo>
                    <a:lnTo>
                      <a:pt x="102" y="1"/>
                    </a:lnTo>
                    <a:lnTo>
                      <a:pt x="103" y="0"/>
                    </a:lnTo>
                    <a:lnTo>
                      <a:pt x="100" y="0"/>
                    </a:lnTo>
                    <a:lnTo>
                      <a:pt x="100" y="1"/>
                    </a:lnTo>
                    <a:lnTo>
                      <a:pt x="97" y="2"/>
                    </a:lnTo>
                    <a:lnTo>
                      <a:pt x="93" y="3"/>
                    </a:lnTo>
                    <a:lnTo>
                      <a:pt x="87" y="4"/>
                    </a:lnTo>
                    <a:lnTo>
                      <a:pt x="79" y="4"/>
                    </a:lnTo>
                    <a:lnTo>
                      <a:pt x="72" y="5"/>
                    </a:lnTo>
                    <a:lnTo>
                      <a:pt x="61" y="6"/>
                    </a:lnTo>
                    <a:lnTo>
                      <a:pt x="50" y="6"/>
                    </a:lnTo>
                    <a:lnTo>
                      <a:pt x="38" y="6"/>
                    </a:lnTo>
                    <a:lnTo>
                      <a:pt x="26" y="6"/>
                    </a:lnTo>
                    <a:lnTo>
                      <a:pt x="14" y="6"/>
                    </a:lnTo>
                    <a:lnTo>
                      <a:pt x="0" y="7"/>
                    </a:lnTo>
                    <a:lnTo>
                      <a:pt x="0" y="7"/>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3" name="Freeform 1929">
                <a:extLst>
                  <a:ext uri="{FF2B5EF4-FFF2-40B4-BE49-F238E27FC236}">
                    <a16:creationId xmlns:a16="http://schemas.microsoft.com/office/drawing/2014/main" id="{0E692AD1-8E45-DF4D-A201-6A9C14C3E4CB}"/>
                  </a:ext>
                </a:extLst>
              </p:cNvPr>
              <p:cNvSpPr>
                <a:spLocks/>
              </p:cNvSpPr>
              <p:nvPr/>
            </p:nvSpPr>
            <p:spPr bwMode="auto">
              <a:xfrm>
                <a:off x="4398" y="2486"/>
                <a:ext cx="100" cy="7"/>
              </a:xfrm>
              <a:custGeom>
                <a:avLst/>
                <a:gdLst>
                  <a:gd name="T0" fmla="*/ 0 w 100"/>
                  <a:gd name="T1" fmla="*/ 7 h 7"/>
                  <a:gd name="T2" fmla="*/ 14 w 100"/>
                  <a:gd name="T3" fmla="*/ 6 h 7"/>
                  <a:gd name="T4" fmla="*/ 26 w 100"/>
                  <a:gd name="T5" fmla="*/ 6 h 7"/>
                  <a:gd name="T6" fmla="*/ 38 w 100"/>
                  <a:gd name="T7" fmla="*/ 6 h 7"/>
                  <a:gd name="T8" fmla="*/ 50 w 100"/>
                  <a:gd name="T9" fmla="*/ 6 h 7"/>
                  <a:gd name="T10" fmla="*/ 61 w 100"/>
                  <a:gd name="T11" fmla="*/ 6 h 7"/>
                  <a:gd name="T12" fmla="*/ 72 w 100"/>
                  <a:gd name="T13" fmla="*/ 5 h 7"/>
                  <a:gd name="T14" fmla="*/ 79 w 100"/>
                  <a:gd name="T15" fmla="*/ 4 h 7"/>
                  <a:gd name="T16" fmla="*/ 87 w 100"/>
                  <a:gd name="T17" fmla="*/ 4 h 7"/>
                  <a:gd name="T18" fmla="*/ 93 w 100"/>
                  <a:gd name="T19" fmla="*/ 3 h 7"/>
                  <a:gd name="T20" fmla="*/ 97 w 100"/>
                  <a:gd name="T21" fmla="*/ 2 h 7"/>
                  <a:gd name="T22" fmla="*/ 100 w 100"/>
                  <a:gd name="T23" fmla="*/ 1 h 7"/>
                  <a:gd name="T24" fmla="*/ 100 w 100"/>
                  <a:gd name="T25" fmla="*/ 0 h 7"/>
                  <a:gd name="T26" fmla="*/ 98 w 100"/>
                  <a:gd name="T27" fmla="*/ 0 h 7"/>
                  <a:gd name="T28" fmla="*/ 97 w 100"/>
                  <a:gd name="T29" fmla="*/ 1 h 7"/>
                  <a:gd name="T30" fmla="*/ 94 w 100"/>
                  <a:gd name="T31" fmla="*/ 2 h 7"/>
                  <a:gd name="T32" fmla="*/ 91 w 100"/>
                  <a:gd name="T33" fmla="*/ 3 h 7"/>
                  <a:gd name="T34" fmla="*/ 85 w 100"/>
                  <a:gd name="T35" fmla="*/ 3 h 7"/>
                  <a:gd name="T36" fmla="*/ 78 w 100"/>
                  <a:gd name="T37" fmla="*/ 4 h 7"/>
                  <a:gd name="T38" fmla="*/ 69 w 100"/>
                  <a:gd name="T39" fmla="*/ 5 h 7"/>
                  <a:gd name="T40" fmla="*/ 59 w 100"/>
                  <a:gd name="T41" fmla="*/ 6 h 7"/>
                  <a:gd name="T42" fmla="*/ 49 w 100"/>
                  <a:gd name="T43" fmla="*/ 6 h 7"/>
                  <a:gd name="T44" fmla="*/ 37 w 100"/>
                  <a:gd name="T45" fmla="*/ 6 h 7"/>
                  <a:gd name="T46" fmla="*/ 25 w 100"/>
                  <a:gd name="T47" fmla="*/ 6 h 7"/>
                  <a:gd name="T48" fmla="*/ 13 w 100"/>
                  <a:gd name="T49" fmla="*/ 6 h 7"/>
                  <a:gd name="T50" fmla="*/ 0 w 100"/>
                  <a:gd name="T51" fmla="*/ 6 h 7"/>
                  <a:gd name="T52" fmla="*/ 0 w 100"/>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7">
                    <a:moveTo>
                      <a:pt x="0" y="7"/>
                    </a:moveTo>
                    <a:lnTo>
                      <a:pt x="14" y="6"/>
                    </a:lnTo>
                    <a:lnTo>
                      <a:pt x="26" y="6"/>
                    </a:lnTo>
                    <a:lnTo>
                      <a:pt x="38" y="6"/>
                    </a:lnTo>
                    <a:lnTo>
                      <a:pt x="50" y="6"/>
                    </a:lnTo>
                    <a:lnTo>
                      <a:pt x="61" y="6"/>
                    </a:lnTo>
                    <a:lnTo>
                      <a:pt x="72" y="5"/>
                    </a:lnTo>
                    <a:lnTo>
                      <a:pt x="79" y="4"/>
                    </a:lnTo>
                    <a:lnTo>
                      <a:pt x="87" y="4"/>
                    </a:lnTo>
                    <a:lnTo>
                      <a:pt x="93" y="3"/>
                    </a:lnTo>
                    <a:lnTo>
                      <a:pt x="97" y="2"/>
                    </a:lnTo>
                    <a:lnTo>
                      <a:pt x="100" y="1"/>
                    </a:lnTo>
                    <a:lnTo>
                      <a:pt x="100" y="0"/>
                    </a:lnTo>
                    <a:lnTo>
                      <a:pt x="98" y="0"/>
                    </a:lnTo>
                    <a:lnTo>
                      <a:pt x="97" y="1"/>
                    </a:lnTo>
                    <a:lnTo>
                      <a:pt x="94" y="2"/>
                    </a:lnTo>
                    <a:lnTo>
                      <a:pt x="91" y="3"/>
                    </a:lnTo>
                    <a:lnTo>
                      <a:pt x="85" y="3"/>
                    </a:lnTo>
                    <a:lnTo>
                      <a:pt x="78" y="4"/>
                    </a:lnTo>
                    <a:lnTo>
                      <a:pt x="69" y="5"/>
                    </a:lnTo>
                    <a:lnTo>
                      <a:pt x="59" y="6"/>
                    </a:lnTo>
                    <a:lnTo>
                      <a:pt x="49" y="6"/>
                    </a:lnTo>
                    <a:lnTo>
                      <a:pt x="37" y="6"/>
                    </a:lnTo>
                    <a:lnTo>
                      <a:pt x="25" y="6"/>
                    </a:lnTo>
                    <a:lnTo>
                      <a:pt x="13" y="6"/>
                    </a:lnTo>
                    <a:lnTo>
                      <a:pt x="0" y="6"/>
                    </a:lnTo>
                    <a:lnTo>
                      <a:pt x="0" y="7"/>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4" name="Freeform 1930">
                <a:extLst>
                  <a:ext uri="{FF2B5EF4-FFF2-40B4-BE49-F238E27FC236}">
                    <a16:creationId xmlns:a16="http://schemas.microsoft.com/office/drawing/2014/main" id="{6508F593-6AD8-6B4E-86CB-673CF837D507}"/>
                  </a:ext>
                </a:extLst>
              </p:cNvPr>
              <p:cNvSpPr>
                <a:spLocks/>
              </p:cNvSpPr>
              <p:nvPr/>
            </p:nvSpPr>
            <p:spPr bwMode="auto">
              <a:xfrm>
                <a:off x="4398" y="2486"/>
                <a:ext cx="98" cy="6"/>
              </a:xfrm>
              <a:custGeom>
                <a:avLst/>
                <a:gdLst>
                  <a:gd name="T0" fmla="*/ 0 w 98"/>
                  <a:gd name="T1" fmla="*/ 6 h 6"/>
                  <a:gd name="T2" fmla="*/ 13 w 98"/>
                  <a:gd name="T3" fmla="*/ 6 h 6"/>
                  <a:gd name="T4" fmla="*/ 25 w 98"/>
                  <a:gd name="T5" fmla="*/ 6 h 6"/>
                  <a:gd name="T6" fmla="*/ 37 w 98"/>
                  <a:gd name="T7" fmla="*/ 6 h 6"/>
                  <a:gd name="T8" fmla="*/ 49 w 98"/>
                  <a:gd name="T9" fmla="*/ 6 h 6"/>
                  <a:gd name="T10" fmla="*/ 59 w 98"/>
                  <a:gd name="T11" fmla="*/ 6 h 6"/>
                  <a:gd name="T12" fmla="*/ 69 w 98"/>
                  <a:gd name="T13" fmla="*/ 5 h 6"/>
                  <a:gd name="T14" fmla="*/ 78 w 98"/>
                  <a:gd name="T15" fmla="*/ 4 h 6"/>
                  <a:gd name="T16" fmla="*/ 85 w 98"/>
                  <a:gd name="T17" fmla="*/ 3 h 6"/>
                  <a:gd name="T18" fmla="*/ 91 w 98"/>
                  <a:gd name="T19" fmla="*/ 3 h 6"/>
                  <a:gd name="T20" fmla="*/ 94 w 98"/>
                  <a:gd name="T21" fmla="*/ 2 h 6"/>
                  <a:gd name="T22" fmla="*/ 97 w 98"/>
                  <a:gd name="T23" fmla="*/ 1 h 6"/>
                  <a:gd name="T24" fmla="*/ 98 w 98"/>
                  <a:gd name="T25" fmla="*/ 0 h 6"/>
                  <a:gd name="T26" fmla="*/ 95 w 98"/>
                  <a:gd name="T27" fmla="*/ 0 h 6"/>
                  <a:gd name="T28" fmla="*/ 94 w 98"/>
                  <a:gd name="T29" fmla="*/ 1 h 6"/>
                  <a:gd name="T30" fmla="*/ 92 w 98"/>
                  <a:gd name="T31" fmla="*/ 2 h 6"/>
                  <a:gd name="T32" fmla="*/ 88 w 98"/>
                  <a:gd name="T33" fmla="*/ 2 h 6"/>
                  <a:gd name="T34" fmla="*/ 82 w 98"/>
                  <a:gd name="T35" fmla="*/ 3 h 6"/>
                  <a:gd name="T36" fmla="*/ 76 w 98"/>
                  <a:gd name="T37" fmla="*/ 4 h 6"/>
                  <a:gd name="T38" fmla="*/ 67 w 98"/>
                  <a:gd name="T39" fmla="*/ 5 h 6"/>
                  <a:gd name="T40" fmla="*/ 58 w 98"/>
                  <a:gd name="T41" fmla="*/ 6 h 6"/>
                  <a:gd name="T42" fmla="*/ 48 w 98"/>
                  <a:gd name="T43" fmla="*/ 6 h 6"/>
                  <a:gd name="T44" fmla="*/ 36 w 98"/>
                  <a:gd name="T45" fmla="*/ 6 h 6"/>
                  <a:gd name="T46" fmla="*/ 25 w 98"/>
                  <a:gd name="T47" fmla="*/ 6 h 6"/>
                  <a:gd name="T48" fmla="*/ 13 w 98"/>
                  <a:gd name="T49" fmla="*/ 6 h 6"/>
                  <a:gd name="T50" fmla="*/ 0 w 98"/>
                  <a:gd name="T51" fmla="*/ 6 h 6"/>
                  <a:gd name="T52" fmla="*/ 0 w 98"/>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6">
                    <a:moveTo>
                      <a:pt x="0" y="6"/>
                    </a:moveTo>
                    <a:lnTo>
                      <a:pt x="13" y="6"/>
                    </a:lnTo>
                    <a:lnTo>
                      <a:pt x="25" y="6"/>
                    </a:lnTo>
                    <a:lnTo>
                      <a:pt x="37" y="6"/>
                    </a:lnTo>
                    <a:lnTo>
                      <a:pt x="49" y="6"/>
                    </a:lnTo>
                    <a:lnTo>
                      <a:pt x="59" y="6"/>
                    </a:lnTo>
                    <a:lnTo>
                      <a:pt x="69" y="5"/>
                    </a:lnTo>
                    <a:lnTo>
                      <a:pt x="78" y="4"/>
                    </a:lnTo>
                    <a:lnTo>
                      <a:pt x="85" y="3"/>
                    </a:lnTo>
                    <a:lnTo>
                      <a:pt x="91" y="3"/>
                    </a:lnTo>
                    <a:lnTo>
                      <a:pt x="94" y="2"/>
                    </a:lnTo>
                    <a:lnTo>
                      <a:pt x="97" y="1"/>
                    </a:lnTo>
                    <a:lnTo>
                      <a:pt x="98" y="0"/>
                    </a:lnTo>
                    <a:lnTo>
                      <a:pt x="95" y="0"/>
                    </a:lnTo>
                    <a:lnTo>
                      <a:pt x="94" y="1"/>
                    </a:lnTo>
                    <a:lnTo>
                      <a:pt x="92" y="2"/>
                    </a:lnTo>
                    <a:lnTo>
                      <a:pt x="88" y="2"/>
                    </a:lnTo>
                    <a:lnTo>
                      <a:pt x="82" y="3"/>
                    </a:lnTo>
                    <a:lnTo>
                      <a:pt x="76" y="4"/>
                    </a:lnTo>
                    <a:lnTo>
                      <a:pt x="67" y="5"/>
                    </a:lnTo>
                    <a:lnTo>
                      <a:pt x="58" y="6"/>
                    </a:lnTo>
                    <a:lnTo>
                      <a:pt x="48" y="6"/>
                    </a:lnTo>
                    <a:lnTo>
                      <a:pt x="36" y="6"/>
                    </a:lnTo>
                    <a:lnTo>
                      <a:pt x="25" y="6"/>
                    </a:lnTo>
                    <a:lnTo>
                      <a:pt x="13" y="6"/>
                    </a:lnTo>
                    <a:lnTo>
                      <a:pt x="0" y="6"/>
                    </a:lnTo>
                    <a:lnTo>
                      <a:pt x="0" y="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5" name="Freeform 1931">
                <a:extLst>
                  <a:ext uri="{FF2B5EF4-FFF2-40B4-BE49-F238E27FC236}">
                    <a16:creationId xmlns:a16="http://schemas.microsoft.com/office/drawing/2014/main" id="{BCB61036-23ED-D24A-BCAB-A9C1065E1CE9}"/>
                  </a:ext>
                </a:extLst>
              </p:cNvPr>
              <p:cNvSpPr>
                <a:spLocks/>
              </p:cNvSpPr>
              <p:nvPr/>
            </p:nvSpPr>
            <p:spPr bwMode="auto">
              <a:xfrm>
                <a:off x="4398" y="2486"/>
                <a:ext cx="95" cy="6"/>
              </a:xfrm>
              <a:custGeom>
                <a:avLst/>
                <a:gdLst>
                  <a:gd name="T0" fmla="*/ 0 w 95"/>
                  <a:gd name="T1" fmla="*/ 6 h 6"/>
                  <a:gd name="T2" fmla="*/ 13 w 95"/>
                  <a:gd name="T3" fmla="*/ 6 h 6"/>
                  <a:gd name="T4" fmla="*/ 25 w 95"/>
                  <a:gd name="T5" fmla="*/ 6 h 6"/>
                  <a:gd name="T6" fmla="*/ 36 w 95"/>
                  <a:gd name="T7" fmla="*/ 6 h 6"/>
                  <a:gd name="T8" fmla="*/ 48 w 95"/>
                  <a:gd name="T9" fmla="*/ 6 h 6"/>
                  <a:gd name="T10" fmla="*/ 58 w 95"/>
                  <a:gd name="T11" fmla="*/ 6 h 6"/>
                  <a:gd name="T12" fmla="*/ 67 w 95"/>
                  <a:gd name="T13" fmla="*/ 5 h 6"/>
                  <a:gd name="T14" fmla="*/ 76 w 95"/>
                  <a:gd name="T15" fmla="*/ 4 h 6"/>
                  <a:gd name="T16" fmla="*/ 82 w 95"/>
                  <a:gd name="T17" fmla="*/ 3 h 6"/>
                  <a:gd name="T18" fmla="*/ 88 w 95"/>
                  <a:gd name="T19" fmla="*/ 2 h 6"/>
                  <a:gd name="T20" fmla="*/ 92 w 95"/>
                  <a:gd name="T21" fmla="*/ 2 h 6"/>
                  <a:gd name="T22" fmla="*/ 94 w 95"/>
                  <a:gd name="T23" fmla="*/ 1 h 6"/>
                  <a:gd name="T24" fmla="*/ 95 w 95"/>
                  <a:gd name="T25" fmla="*/ 0 h 6"/>
                  <a:gd name="T26" fmla="*/ 93 w 95"/>
                  <a:gd name="T27" fmla="*/ 0 h 6"/>
                  <a:gd name="T28" fmla="*/ 92 w 95"/>
                  <a:gd name="T29" fmla="*/ 1 h 6"/>
                  <a:gd name="T30" fmla="*/ 89 w 95"/>
                  <a:gd name="T31" fmla="*/ 1 h 6"/>
                  <a:gd name="T32" fmla="*/ 86 w 95"/>
                  <a:gd name="T33" fmla="*/ 2 h 6"/>
                  <a:gd name="T34" fmla="*/ 80 w 95"/>
                  <a:gd name="T35" fmla="*/ 3 h 6"/>
                  <a:gd name="T36" fmla="*/ 73 w 95"/>
                  <a:gd name="T37" fmla="*/ 4 h 6"/>
                  <a:gd name="T38" fmla="*/ 65 w 95"/>
                  <a:gd name="T39" fmla="*/ 5 h 6"/>
                  <a:gd name="T40" fmla="*/ 57 w 95"/>
                  <a:gd name="T41" fmla="*/ 5 h 6"/>
                  <a:gd name="T42" fmla="*/ 46 w 95"/>
                  <a:gd name="T43" fmla="*/ 6 h 6"/>
                  <a:gd name="T44" fmla="*/ 36 w 95"/>
                  <a:gd name="T45" fmla="*/ 6 h 6"/>
                  <a:gd name="T46" fmla="*/ 24 w 95"/>
                  <a:gd name="T47" fmla="*/ 6 h 6"/>
                  <a:gd name="T48" fmla="*/ 12 w 95"/>
                  <a:gd name="T49" fmla="*/ 6 h 6"/>
                  <a:gd name="T50" fmla="*/ 0 w 95"/>
                  <a:gd name="T51" fmla="*/ 6 h 6"/>
                  <a:gd name="T52" fmla="*/ 0 w 95"/>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6">
                    <a:moveTo>
                      <a:pt x="0" y="6"/>
                    </a:moveTo>
                    <a:lnTo>
                      <a:pt x="13" y="6"/>
                    </a:lnTo>
                    <a:lnTo>
                      <a:pt x="25" y="6"/>
                    </a:lnTo>
                    <a:lnTo>
                      <a:pt x="36" y="6"/>
                    </a:lnTo>
                    <a:lnTo>
                      <a:pt x="48" y="6"/>
                    </a:lnTo>
                    <a:lnTo>
                      <a:pt x="58" y="6"/>
                    </a:lnTo>
                    <a:lnTo>
                      <a:pt x="67" y="5"/>
                    </a:lnTo>
                    <a:lnTo>
                      <a:pt x="76" y="4"/>
                    </a:lnTo>
                    <a:lnTo>
                      <a:pt x="82" y="3"/>
                    </a:lnTo>
                    <a:lnTo>
                      <a:pt x="88" y="2"/>
                    </a:lnTo>
                    <a:lnTo>
                      <a:pt x="92" y="2"/>
                    </a:lnTo>
                    <a:lnTo>
                      <a:pt x="94" y="1"/>
                    </a:lnTo>
                    <a:lnTo>
                      <a:pt x="95" y="0"/>
                    </a:lnTo>
                    <a:lnTo>
                      <a:pt x="93" y="0"/>
                    </a:lnTo>
                    <a:lnTo>
                      <a:pt x="92" y="1"/>
                    </a:lnTo>
                    <a:lnTo>
                      <a:pt x="89" y="1"/>
                    </a:lnTo>
                    <a:lnTo>
                      <a:pt x="86" y="2"/>
                    </a:lnTo>
                    <a:lnTo>
                      <a:pt x="80" y="3"/>
                    </a:lnTo>
                    <a:lnTo>
                      <a:pt x="73" y="4"/>
                    </a:lnTo>
                    <a:lnTo>
                      <a:pt x="65" y="5"/>
                    </a:lnTo>
                    <a:lnTo>
                      <a:pt x="57" y="5"/>
                    </a:lnTo>
                    <a:lnTo>
                      <a:pt x="46" y="6"/>
                    </a:lnTo>
                    <a:lnTo>
                      <a:pt x="36" y="6"/>
                    </a:lnTo>
                    <a:lnTo>
                      <a:pt x="24" y="6"/>
                    </a:lnTo>
                    <a:lnTo>
                      <a:pt x="12" y="6"/>
                    </a:lnTo>
                    <a:lnTo>
                      <a:pt x="0" y="6"/>
                    </a:lnTo>
                    <a:lnTo>
                      <a:pt x="0" y="6"/>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6" name="Freeform 1932">
                <a:extLst>
                  <a:ext uri="{FF2B5EF4-FFF2-40B4-BE49-F238E27FC236}">
                    <a16:creationId xmlns:a16="http://schemas.microsoft.com/office/drawing/2014/main" id="{1E7E4910-7B78-0E45-9D07-0DC5B1785986}"/>
                  </a:ext>
                </a:extLst>
              </p:cNvPr>
              <p:cNvSpPr>
                <a:spLocks/>
              </p:cNvSpPr>
              <p:nvPr/>
            </p:nvSpPr>
            <p:spPr bwMode="auto">
              <a:xfrm>
                <a:off x="4398" y="2486"/>
                <a:ext cx="93" cy="6"/>
              </a:xfrm>
              <a:custGeom>
                <a:avLst/>
                <a:gdLst>
                  <a:gd name="T0" fmla="*/ 0 w 93"/>
                  <a:gd name="T1" fmla="*/ 6 h 6"/>
                  <a:gd name="T2" fmla="*/ 12 w 93"/>
                  <a:gd name="T3" fmla="*/ 6 h 6"/>
                  <a:gd name="T4" fmla="*/ 24 w 93"/>
                  <a:gd name="T5" fmla="*/ 6 h 6"/>
                  <a:gd name="T6" fmla="*/ 36 w 93"/>
                  <a:gd name="T7" fmla="*/ 6 h 6"/>
                  <a:gd name="T8" fmla="*/ 46 w 93"/>
                  <a:gd name="T9" fmla="*/ 6 h 6"/>
                  <a:gd name="T10" fmla="*/ 57 w 93"/>
                  <a:gd name="T11" fmla="*/ 5 h 6"/>
                  <a:gd name="T12" fmla="*/ 65 w 93"/>
                  <a:gd name="T13" fmla="*/ 5 h 6"/>
                  <a:gd name="T14" fmla="*/ 73 w 93"/>
                  <a:gd name="T15" fmla="*/ 4 h 6"/>
                  <a:gd name="T16" fmla="*/ 80 w 93"/>
                  <a:gd name="T17" fmla="*/ 3 h 6"/>
                  <a:gd name="T18" fmla="*/ 86 w 93"/>
                  <a:gd name="T19" fmla="*/ 2 h 6"/>
                  <a:gd name="T20" fmla="*/ 89 w 93"/>
                  <a:gd name="T21" fmla="*/ 1 h 6"/>
                  <a:gd name="T22" fmla="*/ 92 w 93"/>
                  <a:gd name="T23" fmla="*/ 1 h 6"/>
                  <a:gd name="T24" fmla="*/ 93 w 93"/>
                  <a:gd name="T25" fmla="*/ 0 h 6"/>
                  <a:gd name="T26" fmla="*/ 90 w 93"/>
                  <a:gd name="T27" fmla="*/ 0 h 6"/>
                  <a:gd name="T28" fmla="*/ 89 w 93"/>
                  <a:gd name="T29" fmla="*/ 1 h 6"/>
                  <a:gd name="T30" fmla="*/ 86 w 93"/>
                  <a:gd name="T31" fmla="*/ 1 h 6"/>
                  <a:gd name="T32" fmla="*/ 83 w 93"/>
                  <a:gd name="T33" fmla="*/ 2 h 6"/>
                  <a:gd name="T34" fmla="*/ 78 w 93"/>
                  <a:gd name="T35" fmla="*/ 3 h 6"/>
                  <a:gd name="T36" fmla="*/ 72 w 93"/>
                  <a:gd name="T37" fmla="*/ 4 h 6"/>
                  <a:gd name="T38" fmla="*/ 64 w 93"/>
                  <a:gd name="T39" fmla="*/ 5 h 6"/>
                  <a:gd name="T40" fmla="*/ 55 w 93"/>
                  <a:gd name="T41" fmla="*/ 5 h 6"/>
                  <a:gd name="T42" fmla="*/ 45 w 93"/>
                  <a:gd name="T43" fmla="*/ 6 h 6"/>
                  <a:gd name="T44" fmla="*/ 35 w 93"/>
                  <a:gd name="T45" fmla="*/ 6 h 6"/>
                  <a:gd name="T46" fmla="*/ 23 w 93"/>
                  <a:gd name="T47" fmla="*/ 6 h 6"/>
                  <a:gd name="T48" fmla="*/ 12 w 93"/>
                  <a:gd name="T49" fmla="*/ 6 h 6"/>
                  <a:gd name="T50" fmla="*/ 0 w 93"/>
                  <a:gd name="T51" fmla="*/ 6 h 6"/>
                  <a:gd name="T52" fmla="*/ 0 w 93"/>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6">
                    <a:moveTo>
                      <a:pt x="0" y="6"/>
                    </a:moveTo>
                    <a:lnTo>
                      <a:pt x="12" y="6"/>
                    </a:lnTo>
                    <a:lnTo>
                      <a:pt x="24" y="6"/>
                    </a:lnTo>
                    <a:lnTo>
                      <a:pt x="36" y="6"/>
                    </a:lnTo>
                    <a:lnTo>
                      <a:pt x="46" y="6"/>
                    </a:lnTo>
                    <a:lnTo>
                      <a:pt x="57" y="5"/>
                    </a:lnTo>
                    <a:lnTo>
                      <a:pt x="65" y="5"/>
                    </a:lnTo>
                    <a:lnTo>
                      <a:pt x="73" y="4"/>
                    </a:lnTo>
                    <a:lnTo>
                      <a:pt x="80" y="3"/>
                    </a:lnTo>
                    <a:lnTo>
                      <a:pt x="86" y="2"/>
                    </a:lnTo>
                    <a:lnTo>
                      <a:pt x="89" y="1"/>
                    </a:lnTo>
                    <a:lnTo>
                      <a:pt x="92" y="1"/>
                    </a:lnTo>
                    <a:lnTo>
                      <a:pt x="93" y="0"/>
                    </a:lnTo>
                    <a:lnTo>
                      <a:pt x="90" y="0"/>
                    </a:lnTo>
                    <a:lnTo>
                      <a:pt x="89" y="1"/>
                    </a:lnTo>
                    <a:lnTo>
                      <a:pt x="86" y="1"/>
                    </a:lnTo>
                    <a:lnTo>
                      <a:pt x="83" y="2"/>
                    </a:lnTo>
                    <a:lnTo>
                      <a:pt x="78" y="3"/>
                    </a:lnTo>
                    <a:lnTo>
                      <a:pt x="72" y="4"/>
                    </a:lnTo>
                    <a:lnTo>
                      <a:pt x="64" y="5"/>
                    </a:lnTo>
                    <a:lnTo>
                      <a:pt x="55" y="5"/>
                    </a:lnTo>
                    <a:lnTo>
                      <a:pt x="45" y="6"/>
                    </a:lnTo>
                    <a:lnTo>
                      <a:pt x="35" y="6"/>
                    </a:lnTo>
                    <a:lnTo>
                      <a:pt x="23" y="6"/>
                    </a:lnTo>
                    <a:lnTo>
                      <a:pt x="12" y="6"/>
                    </a:lnTo>
                    <a:lnTo>
                      <a:pt x="0" y="6"/>
                    </a:lnTo>
                    <a:lnTo>
                      <a:pt x="0" y="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7" name="Freeform 1933">
                <a:extLst>
                  <a:ext uri="{FF2B5EF4-FFF2-40B4-BE49-F238E27FC236}">
                    <a16:creationId xmlns:a16="http://schemas.microsoft.com/office/drawing/2014/main" id="{75A4925E-1FB1-DF4E-8D5F-F68E8C33EF6A}"/>
                  </a:ext>
                </a:extLst>
              </p:cNvPr>
              <p:cNvSpPr>
                <a:spLocks/>
              </p:cNvSpPr>
              <p:nvPr/>
            </p:nvSpPr>
            <p:spPr bwMode="auto">
              <a:xfrm>
                <a:off x="4398" y="2486"/>
                <a:ext cx="90" cy="6"/>
              </a:xfrm>
              <a:custGeom>
                <a:avLst/>
                <a:gdLst>
                  <a:gd name="T0" fmla="*/ 0 w 90"/>
                  <a:gd name="T1" fmla="*/ 6 h 6"/>
                  <a:gd name="T2" fmla="*/ 12 w 90"/>
                  <a:gd name="T3" fmla="*/ 6 h 6"/>
                  <a:gd name="T4" fmla="*/ 23 w 90"/>
                  <a:gd name="T5" fmla="*/ 6 h 6"/>
                  <a:gd name="T6" fmla="*/ 35 w 90"/>
                  <a:gd name="T7" fmla="*/ 6 h 6"/>
                  <a:gd name="T8" fmla="*/ 45 w 90"/>
                  <a:gd name="T9" fmla="*/ 6 h 6"/>
                  <a:gd name="T10" fmla="*/ 55 w 90"/>
                  <a:gd name="T11" fmla="*/ 5 h 6"/>
                  <a:gd name="T12" fmla="*/ 64 w 90"/>
                  <a:gd name="T13" fmla="*/ 5 h 6"/>
                  <a:gd name="T14" fmla="*/ 72 w 90"/>
                  <a:gd name="T15" fmla="*/ 4 h 6"/>
                  <a:gd name="T16" fmla="*/ 78 w 90"/>
                  <a:gd name="T17" fmla="*/ 3 h 6"/>
                  <a:gd name="T18" fmla="*/ 83 w 90"/>
                  <a:gd name="T19" fmla="*/ 2 h 6"/>
                  <a:gd name="T20" fmla="*/ 86 w 90"/>
                  <a:gd name="T21" fmla="*/ 1 h 6"/>
                  <a:gd name="T22" fmla="*/ 89 w 90"/>
                  <a:gd name="T23" fmla="*/ 1 h 6"/>
                  <a:gd name="T24" fmla="*/ 90 w 90"/>
                  <a:gd name="T25" fmla="*/ 0 h 6"/>
                  <a:gd name="T26" fmla="*/ 87 w 90"/>
                  <a:gd name="T27" fmla="*/ 0 h 6"/>
                  <a:gd name="T28" fmla="*/ 86 w 90"/>
                  <a:gd name="T29" fmla="*/ 0 h 6"/>
                  <a:gd name="T30" fmla="*/ 85 w 90"/>
                  <a:gd name="T31" fmla="*/ 1 h 6"/>
                  <a:gd name="T32" fmla="*/ 80 w 90"/>
                  <a:gd name="T33" fmla="*/ 2 h 6"/>
                  <a:gd name="T34" fmla="*/ 76 w 90"/>
                  <a:gd name="T35" fmla="*/ 3 h 6"/>
                  <a:gd name="T36" fmla="*/ 69 w 90"/>
                  <a:gd name="T37" fmla="*/ 4 h 6"/>
                  <a:gd name="T38" fmla="*/ 62 w 90"/>
                  <a:gd name="T39" fmla="*/ 4 h 6"/>
                  <a:gd name="T40" fmla="*/ 53 w 90"/>
                  <a:gd name="T41" fmla="*/ 5 h 6"/>
                  <a:gd name="T42" fmla="*/ 43 w 90"/>
                  <a:gd name="T43" fmla="*/ 6 h 6"/>
                  <a:gd name="T44" fmla="*/ 34 w 90"/>
                  <a:gd name="T45" fmla="*/ 6 h 6"/>
                  <a:gd name="T46" fmla="*/ 22 w 90"/>
                  <a:gd name="T47" fmla="*/ 6 h 6"/>
                  <a:gd name="T48" fmla="*/ 12 w 90"/>
                  <a:gd name="T49" fmla="*/ 6 h 6"/>
                  <a:gd name="T50" fmla="*/ 0 w 90"/>
                  <a:gd name="T51" fmla="*/ 6 h 6"/>
                  <a:gd name="T52" fmla="*/ 0 w 90"/>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6">
                    <a:moveTo>
                      <a:pt x="0" y="6"/>
                    </a:moveTo>
                    <a:lnTo>
                      <a:pt x="12" y="6"/>
                    </a:lnTo>
                    <a:lnTo>
                      <a:pt x="23" y="6"/>
                    </a:lnTo>
                    <a:lnTo>
                      <a:pt x="35" y="6"/>
                    </a:lnTo>
                    <a:lnTo>
                      <a:pt x="45" y="6"/>
                    </a:lnTo>
                    <a:lnTo>
                      <a:pt x="55" y="5"/>
                    </a:lnTo>
                    <a:lnTo>
                      <a:pt x="64" y="5"/>
                    </a:lnTo>
                    <a:lnTo>
                      <a:pt x="72" y="4"/>
                    </a:lnTo>
                    <a:lnTo>
                      <a:pt x="78" y="3"/>
                    </a:lnTo>
                    <a:lnTo>
                      <a:pt x="83" y="2"/>
                    </a:lnTo>
                    <a:lnTo>
                      <a:pt x="86" y="1"/>
                    </a:lnTo>
                    <a:lnTo>
                      <a:pt x="89" y="1"/>
                    </a:lnTo>
                    <a:lnTo>
                      <a:pt x="90" y="0"/>
                    </a:lnTo>
                    <a:lnTo>
                      <a:pt x="87" y="0"/>
                    </a:lnTo>
                    <a:lnTo>
                      <a:pt x="86" y="0"/>
                    </a:lnTo>
                    <a:lnTo>
                      <a:pt x="85" y="1"/>
                    </a:lnTo>
                    <a:lnTo>
                      <a:pt x="80" y="2"/>
                    </a:lnTo>
                    <a:lnTo>
                      <a:pt x="76" y="3"/>
                    </a:lnTo>
                    <a:lnTo>
                      <a:pt x="69" y="4"/>
                    </a:lnTo>
                    <a:lnTo>
                      <a:pt x="62" y="4"/>
                    </a:lnTo>
                    <a:lnTo>
                      <a:pt x="53" y="5"/>
                    </a:lnTo>
                    <a:lnTo>
                      <a:pt x="43" y="6"/>
                    </a:lnTo>
                    <a:lnTo>
                      <a:pt x="34" y="6"/>
                    </a:lnTo>
                    <a:lnTo>
                      <a:pt x="22" y="6"/>
                    </a:lnTo>
                    <a:lnTo>
                      <a:pt x="12" y="6"/>
                    </a:lnTo>
                    <a:lnTo>
                      <a:pt x="0" y="6"/>
                    </a:lnTo>
                    <a:lnTo>
                      <a:pt x="0" y="6"/>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8" name="Freeform 1934">
                <a:extLst>
                  <a:ext uri="{FF2B5EF4-FFF2-40B4-BE49-F238E27FC236}">
                    <a16:creationId xmlns:a16="http://schemas.microsoft.com/office/drawing/2014/main" id="{412F777E-77B8-A34D-B4C9-22F8E638B5B4}"/>
                  </a:ext>
                </a:extLst>
              </p:cNvPr>
              <p:cNvSpPr>
                <a:spLocks/>
              </p:cNvSpPr>
              <p:nvPr/>
            </p:nvSpPr>
            <p:spPr bwMode="auto">
              <a:xfrm>
                <a:off x="4398" y="2486"/>
                <a:ext cx="87" cy="6"/>
              </a:xfrm>
              <a:custGeom>
                <a:avLst/>
                <a:gdLst>
                  <a:gd name="T0" fmla="*/ 0 w 87"/>
                  <a:gd name="T1" fmla="*/ 6 h 6"/>
                  <a:gd name="T2" fmla="*/ 12 w 87"/>
                  <a:gd name="T3" fmla="*/ 6 h 6"/>
                  <a:gd name="T4" fmla="*/ 22 w 87"/>
                  <a:gd name="T5" fmla="*/ 6 h 6"/>
                  <a:gd name="T6" fmla="*/ 34 w 87"/>
                  <a:gd name="T7" fmla="*/ 6 h 6"/>
                  <a:gd name="T8" fmla="*/ 43 w 87"/>
                  <a:gd name="T9" fmla="*/ 6 h 6"/>
                  <a:gd name="T10" fmla="*/ 53 w 87"/>
                  <a:gd name="T11" fmla="*/ 5 h 6"/>
                  <a:gd name="T12" fmla="*/ 62 w 87"/>
                  <a:gd name="T13" fmla="*/ 4 h 6"/>
                  <a:gd name="T14" fmla="*/ 69 w 87"/>
                  <a:gd name="T15" fmla="*/ 4 h 6"/>
                  <a:gd name="T16" fmla="*/ 76 w 87"/>
                  <a:gd name="T17" fmla="*/ 3 h 6"/>
                  <a:gd name="T18" fmla="*/ 80 w 87"/>
                  <a:gd name="T19" fmla="*/ 2 h 6"/>
                  <a:gd name="T20" fmla="*/ 85 w 87"/>
                  <a:gd name="T21" fmla="*/ 1 h 6"/>
                  <a:gd name="T22" fmla="*/ 86 w 87"/>
                  <a:gd name="T23" fmla="*/ 0 h 6"/>
                  <a:gd name="T24" fmla="*/ 87 w 87"/>
                  <a:gd name="T25" fmla="*/ 0 h 6"/>
                  <a:gd name="T26" fmla="*/ 85 w 87"/>
                  <a:gd name="T27" fmla="*/ 0 h 6"/>
                  <a:gd name="T28" fmla="*/ 84 w 87"/>
                  <a:gd name="T29" fmla="*/ 1 h 6"/>
                  <a:gd name="T30" fmla="*/ 81 w 87"/>
                  <a:gd name="T31" fmla="*/ 1 h 6"/>
                  <a:gd name="T32" fmla="*/ 77 w 87"/>
                  <a:gd name="T33" fmla="*/ 2 h 6"/>
                  <a:gd name="T34" fmla="*/ 72 w 87"/>
                  <a:gd name="T35" fmla="*/ 3 h 6"/>
                  <a:gd name="T36" fmla="*/ 64 w 87"/>
                  <a:gd name="T37" fmla="*/ 4 h 6"/>
                  <a:gd name="T38" fmla="*/ 56 w 87"/>
                  <a:gd name="T39" fmla="*/ 5 h 6"/>
                  <a:gd name="T40" fmla="*/ 46 w 87"/>
                  <a:gd name="T41" fmla="*/ 5 h 6"/>
                  <a:gd name="T42" fmla="*/ 36 w 87"/>
                  <a:gd name="T43" fmla="*/ 6 h 6"/>
                  <a:gd name="T44" fmla="*/ 24 w 87"/>
                  <a:gd name="T45" fmla="*/ 6 h 6"/>
                  <a:gd name="T46" fmla="*/ 12 w 87"/>
                  <a:gd name="T47" fmla="*/ 6 h 6"/>
                  <a:gd name="T48" fmla="*/ 0 w 87"/>
                  <a:gd name="T49" fmla="*/ 6 h 6"/>
                  <a:gd name="T50" fmla="*/ 0 w 87"/>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6">
                    <a:moveTo>
                      <a:pt x="0" y="6"/>
                    </a:moveTo>
                    <a:lnTo>
                      <a:pt x="12" y="6"/>
                    </a:lnTo>
                    <a:lnTo>
                      <a:pt x="22" y="6"/>
                    </a:lnTo>
                    <a:lnTo>
                      <a:pt x="34" y="6"/>
                    </a:lnTo>
                    <a:lnTo>
                      <a:pt x="43" y="6"/>
                    </a:lnTo>
                    <a:lnTo>
                      <a:pt x="53" y="5"/>
                    </a:lnTo>
                    <a:lnTo>
                      <a:pt x="62" y="4"/>
                    </a:lnTo>
                    <a:lnTo>
                      <a:pt x="69" y="4"/>
                    </a:lnTo>
                    <a:lnTo>
                      <a:pt x="76" y="3"/>
                    </a:lnTo>
                    <a:lnTo>
                      <a:pt x="80" y="2"/>
                    </a:lnTo>
                    <a:lnTo>
                      <a:pt x="85" y="1"/>
                    </a:lnTo>
                    <a:lnTo>
                      <a:pt x="86" y="0"/>
                    </a:lnTo>
                    <a:lnTo>
                      <a:pt x="87" y="0"/>
                    </a:lnTo>
                    <a:lnTo>
                      <a:pt x="85" y="0"/>
                    </a:lnTo>
                    <a:lnTo>
                      <a:pt x="84" y="1"/>
                    </a:lnTo>
                    <a:lnTo>
                      <a:pt x="81" y="1"/>
                    </a:lnTo>
                    <a:lnTo>
                      <a:pt x="77" y="2"/>
                    </a:lnTo>
                    <a:lnTo>
                      <a:pt x="72" y="3"/>
                    </a:lnTo>
                    <a:lnTo>
                      <a:pt x="64" y="4"/>
                    </a:lnTo>
                    <a:lnTo>
                      <a:pt x="56" y="5"/>
                    </a:lnTo>
                    <a:lnTo>
                      <a:pt x="46" y="5"/>
                    </a:lnTo>
                    <a:lnTo>
                      <a:pt x="36" y="6"/>
                    </a:lnTo>
                    <a:lnTo>
                      <a:pt x="24" y="6"/>
                    </a:lnTo>
                    <a:lnTo>
                      <a:pt x="12" y="6"/>
                    </a:lnTo>
                    <a:lnTo>
                      <a:pt x="0" y="6"/>
                    </a:lnTo>
                    <a:lnTo>
                      <a:pt x="0" y="6"/>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9" name="Freeform 1935">
                <a:extLst>
                  <a:ext uri="{FF2B5EF4-FFF2-40B4-BE49-F238E27FC236}">
                    <a16:creationId xmlns:a16="http://schemas.microsoft.com/office/drawing/2014/main" id="{27E5BC83-51C6-DB43-A3E5-9A911698365A}"/>
                  </a:ext>
                </a:extLst>
              </p:cNvPr>
              <p:cNvSpPr>
                <a:spLocks/>
              </p:cNvSpPr>
              <p:nvPr/>
            </p:nvSpPr>
            <p:spPr bwMode="auto">
              <a:xfrm>
                <a:off x="4398" y="2486"/>
                <a:ext cx="85" cy="6"/>
              </a:xfrm>
              <a:custGeom>
                <a:avLst/>
                <a:gdLst>
                  <a:gd name="T0" fmla="*/ 0 w 85"/>
                  <a:gd name="T1" fmla="*/ 6 h 6"/>
                  <a:gd name="T2" fmla="*/ 12 w 85"/>
                  <a:gd name="T3" fmla="*/ 6 h 6"/>
                  <a:gd name="T4" fmla="*/ 24 w 85"/>
                  <a:gd name="T5" fmla="*/ 6 h 6"/>
                  <a:gd name="T6" fmla="*/ 36 w 85"/>
                  <a:gd name="T7" fmla="*/ 6 h 6"/>
                  <a:gd name="T8" fmla="*/ 46 w 85"/>
                  <a:gd name="T9" fmla="*/ 5 h 6"/>
                  <a:gd name="T10" fmla="*/ 56 w 85"/>
                  <a:gd name="T11" fmla="*/ 5 h 6"/>
                  <a:gd name="T12" fmla="*/ 64 w 85"/>
                  <a:gd name="T13" fmla="*/ 4 h 6"/>
                  <a:gd name="T14" fmla="*/ 72 w 85"/>
                  <a:gd name="T15" fmla="*/ 3 h 6"/>
                  <a:gd name="T16" fmla="*/ 77 w 85"/>
                  <a:gd name="T17" fmla="*/ 2 h 6"/>
                  <a:gd name="T18" fmla="*/ 81 w 85"/>
                  <a:gd name="T19" fmla="*/ 1 h 6"/>
                  <a:gd name="T20" fmla="*/ 84 w 85"/>
                  <a:gd name="T21" fmla="*/ 1 h 6"/>
                  <a:gd name="T22" fmla="*/ 85 w 85"/>
                  <a:gd name="T23" fmla="*/ 0 h 6"/>
                  <a:gd name="T24" fmla="*/ 82 w 85"/>
                  <a:gd name="T25" fmla="*/ 0 h 6"/>
                  <a:gd name="T26" fmla="*/ 81 w 85"/>
                  <a:gd name="T27" fmla="*/ 1 h 6"/>
                  <a:gd name="T28" fmla="*/ 79 w 85"/>
                  <a:gd name="T29" fmla="*/ 1 h 6"/>
                  <a:gd name="T30" fmla="*/ 75 w 85"/>
                  <a:gd name="T31" fmla="*/ 2 h 6"/>
                  <a:gd name="T32" fmla="*/ 69 w 85"/>
                  <a:gd name="T33" fmla="*/ 3 h 6"/>
                  <a:gd name="T34" fmla="*/ 62 w 85"/>
                  <a:gd name="T35" fmla="*/ 4 h 6"/>
                  <a:gd name="T36" fmla="*/ 54 w 85"/>
                  <a:gd name="T37" fmla="*/ 4 h 6"/>
                  <a:gd name="T38" fmla="*/ 44 w 85"/>
                  <a:gd name="T39" fmla="*/ 5 h 6"/>
                  <a:gd name="T40" fmla="*/ 34 w 85"/>
                  <a:gd name="T41" fmla="*/ 5 h 6"/>
                  <a:gd name="T42" fmla="*/ 23 w 85"/>
                  <a:gd name="T43" fmla="*/ 6 h 6"/>
                  <a:gd name="T44" fmla="*/ 12 w 85"/>
                  <a:gd name="T45" fmla="*/ 6 h 6"/>
                  <a:gd name="T46" fmla="*/ 0 w 85"/>
                  <a:gd name="T47" fmla="*/ 6 h 6"/>
                  <a:gd name="T48" fmla="*/ 0 w 85"/>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6">
                    <a:moveTo>
                      <a:pt x="0" y="6"/>
                    </a:moveTo>
                    <a:lnTo>
                      <a:pt x="12" y="6"/>
                    </a:lnTo>
                    <a:lnTo>
                      <a:pt x="24" y="6"/>
                    </a:lnTo>
                    <a:lnTo>
                      <a:pt x="36" y="6"/>
                    </a:lnTo>
                    <a:lnTo>
                      <a:pt x="46" y="5"/>
                    </a:lnTo>
                    <a:lnTo>
                      <a:pt x="56" y="5"/>
                    </a:lnTo>
                    <a:lnTo>
                      <a:pt x="64" y="4"/>
                    </a:lnTo>
                    <a:lnTo>
                      <a:pt x="72" y="3"/>
                    </a:lnTo>
                    <a:lnTo>
                      <a:pt x="77" y="2"/>
                    </a:lnTo>
                    <a:lnTo>
                      <a:pt x="81" y="1"/>
                    </a:lnTo>
                    <a:lnTo>
                      <a:pt x="84" y="1"/>
                    </a:lnTo>
                    <a:lnTo>
                      <a:pt x="85" y="0"/>
                    </a:lnTo>
                    <a:lnTo>
                      <a:pt x="82" y="0"/>
                    </a:lnTo>
                    <a:lnTo>
                      <a:pt x="81" y="1"/>
                    </a:lnTo>
                    <a:lnTo>
                      <a:pt x="79" y="1"/>
                    </a:lnTo>
                    <a:lnTo>
                      <a:pt x="75" y="2"/>
                    </a:lnTo>
                    <a:lnTo>
                      <a:pt x="69" y="3"/>
                    </a:lnTo>
                    <a:lnTo>
                      <a:pt x="62" y="4"/>
                    </a:lnTo>
                    <a:lnTo>
                      <a:pt x="54" y="4"/>
                    </a:lnTo>
                    <a:lnTo>
                      <a:pt x="44" y="5"/>
                    </a:lnTo>
                    <a:lnTo>
                      <a:pt x="34" y="5"/>
                    </a:lnTo>
                    <a:lnTo>
                      <a:pt x="23" y="6"/>
                    </a:lnTo>
                    <a:lnTo>
                      <a:pt x="12" y="6"/>
                    </a:lnTo>
                    <a:lnTo>
                      <a:pt x="0" y="6"/>
                    </a:lnTo>
                    <a:lnTo>
                      <a:pt x="0" y="6"/>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0" name="Freeform 1936">
                <a:extLst>
                  <a:ext uri="{FF2B5EF4-FFF2-40B4-BE49-F238E27FC236}">
                    <a16:creationId xmlns:a16="http://schemas.microsoft.com/office/drawing/2014/main" id="{30589868-3848-3246-BB1E-839B8A030E7C}"/>
                  </a:ext>
                </a:extLst>
              </p:cNvPr>
              <p:cNvSpPr>
                <a:spLocks/>
              </p:cNvSpPr>
              <p:nvPr/>
            </p:nvSpPr>
            <p:spPr bwMode="auto">
              <a:xfrm>
                <a:off x="4398" y="2486"/>
                <a:ext cx="82" cy="6"/>
              </a:xfrm>
              <a:custGeom>
                <a:avLst/>
                <a:gdLst>
                  <a:gd name="T0" fmla="*/ 0 w 82"/>
                  <a:gd name="T1" fmla="*/ 6 h 6"/>
                  <a:gd name="T2" fmla="*/ 12 w 82"/>
                  <a:gd name="T3" fmla="*/ 6 h 6"/>
                  <a:gd name="T4" fmla="*/ 23 w 82"/>
                  <a:gd name="T5" fmla="*/ 6 h 6"/>
                  <a:gd name="T6" fmla="*/ 34 w 82"/>
                  <a:gd name="T7" fmla="*/ 5 h 6"/>
                  <a:gd name="T8" fmla="*/ 44 w 82"/>
                  <a:gd name="T9" fmla="*/ 5 h 6"/>
                  <a:gd name="T10" fmla="*/ 54 w 82"/>
                  <a:gd name="T11" fmla="*/ 4 h 6"/>
                  <a:gd name="T12" fmla="*/ 62 w 82"/>
                  <a:gd name="T13" fmla="*/ 4 h 6"/>
                  <a:gd name="T14" fmla="*/ 69 w 82"/>
                  <a:gd name="T15" fmla="*/ 3 h 6"/>
                  <a:gd name="T16" fmla="*/ 75 w 82"/>
                  <a:gd name="T17" fmla="*/ 2 h 6"/>
                  <a:gd name="T18" fmla="*/ 79 w 82"/>
                  <a:gd name="T19" fmla="*/ 1 h 6"/>
                  <a:gd name="T20" fmla="*/ 81 w 82"/>
                  <a:gd name="T21" fmla="*/ 1 h 6"/>
                  <a:gd name="T22" fmla="*/ 82 w 82"/>
                  <a:gd name="T23" fmla="*/ 0 h 6"/>
                  <a:gd name="T24" fmla="*/ 79 w 82"/>
                  <a:gd name="T25" fmla="*/ 0 h 6"/>
                  <a:gd name="T26" fmla="*/ 79 w 82"/>
                  <a:gd name="T27" fmla="*/ 0 h 6"/>
                  <a:gd name="T28" fmla="*/ 76 w 82"/>
                  <a:gd name="T29" fmla="*/ 1 h 6"/>
                  <a:gd name="T30" fmla="*/ 72 w 82"/>
                  <a:gd name="T31" fmla="*/ 2 h 6"/>
                  <a:gd name="T32" fmla="*/ 67 w 82"/>
                  <a:gd name="T33" fmla="*/ 3 h 6"/>
                  <a:gd name="T34" fmla="*/ 60 w 82"/>
                  <a:gd name="T35" fmla="*/ 4 h 6"/>
                  <a:gd name="T36" fmla="*/ 52 w 82"/>
                  <a:gd name="T37" fmla="*/ 4 h 6"/>
                  <a:gd name="T38" fmla="*/ 43 w 82"/>
                  <a:gd name="T39" fmla="*/ 5 h 6"/>
                  <a:gd name="T40" fmla="*/ 33 w 82"/>
                  <a:gd name="T41" fmla="*/ 5 h 6"/>
                  <a:gd name="T42" fmla="*/ 22 w 82"/>
                  <a:gd name="T43" fmla="*/ 6 h 6"/>
                  <a:gd name="T44" fmla="*/ 12 w 82"/>
                  <a:gd name="T45" fmla="*/ 6 h 6"/>
                  <a:gd name="T46" fmla="*/ 0 w 82"/>
                  <a:gd name="T47" fmla="*/ 6 h 6"/>
                  <a:gd name="T48" fmla="*/ 0 w 82"/>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6">
                    <a:moveTo>
                      <a:pt x="0" y="6"/>
                    </a:moveTo>
                    <a:lnTo>
                      <a:pt x="12" y="6"/>
                    </a:lnTo>
                    <a:lnTo>
                      <a:pt x="23" y="6"/>
                    </a:lnTo>
                    <a:lnTo>
                      <a:pt x="34" y="5"/>
                    </a:lnTo>
                    <a:lnTo>
                      <a:pt x="44" y="5"/>
                    </a:lnTo>
                    <a:lnTo>
                      <a:pt x="54" y="4"/>
                    </a:lnTo>
                    <a:lnTo>
                      <a:pt x="62" y="4"/>
                    </a:lnTo>
                    <a:lnTo>
                      <a:pt x="69" y="3"/>
                    </a:lnTo>
                    <a:lnTo>
                      <a:pt x="75" y="2"/>
                    </a:lnTo>
                    <a:lnTo>
                      <a:pt x="79" y="1"/>
                    </a:lnTo>
                    <a:lnTo>
                      <a:pt x="81" y="1"/>
                    </a:lnTo>
                    <a:lnTo>
                      <a:pt x="82" y="0"/>
                    </a:lnTo>
                    <a:lnTo>
                      <a:pt x="79" y="0"/>
                    </a:lnTo>
                    <a:lnTo>
                      <a:pt x="79" y="0"/>
                    </a:lnTo>
                    <a:lnTo>
                      <a:pt x="76" y="1"/>
                    </a:lnTo>
                    <a:lnTo>
                      <a:pt x="72" y="2"/>
                    </a:lnTo>
                    <a:lnTo>
                      <a:pt x="67" y="3"/>
                    </a:lnTo>
                    <a:lnTo>
                      <a:pt x="60" y="4"/>
                    </a:lnTo>
                    <a:lnTo>
                      <a:pt x="52" y="4"/>
                    </a:lnTo>
                    <a:lnTo>
                      <a:pt x="43" y="5"/>
                    </a:lnTo>
                    <a:lnTo>
                      <a:pt x="33" y="5"/>
                    </a:lnTo>
                    <a:lnTo>
                      <a:pt x="22" y="6"/>
                    </a:lnTo>
                    <a:lnTo>
                      <a:pt x="12" y="6"/>
                    </a:lnTo>
                    <a:lnTo>
                      <a:pt x="0" y="6"/>
                    </a:lnTo>
                    <a:lnTo>
                      <a:pt x="0"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1" name="Freeform 1937">
                <a:extLst>
                  <a:ext uri="{FF2B5EF4-FFF2-40B4-BE49-F238E27FC236}">
                    <a16:creationId xmlns:a16="http://schemas.microsoft.com/office/drawing/2014/main" id="{E43D8368-6FFA-2A42-82AF-4936974F235B}"/>
                  </a:ext>
                </a:extLst>
              </p:cNvPr>
              <p:cNvSpPr>
                <a:spLocks/>
              </p:cNvSpPr>
              <p:nvPr/>
            </p:nvSpPr>
            <p:spPr bwMode="auto">
              <a:xfrm>
                <a:off x="4398" y="2486"/>
                <a:ext cx="79" cy="6"/>
              </a:xfrm>
              <a:custGeom>
                <a:avLst/>
                <a:gdLst>
                  <a:gd name="T0" fmla="*/ 0 w 79"/>
                  <a:gd name="T1" fmla="*/ 6 h 6"/>
                  <a:gd name="T2" fmla="*/ 12 w 79"/>
                  <a:gd name="T3" fmla="*/ 6 h 6"/>
                  <a:gd name="T4" fmla="*/ 22 w 79"/>
                  <a:gd name="T5" fmla="*/ 6 h 6"/>
                  <a:gd name="T6" fmla="*/ 33 w 79"/>
                  <a:gd name="T7" fmla="*/ 5 h 6"/>
                  <a:gd name="T8" fmla="*/ 43 w 79"/>
                  <a:gd name="T9" fmla="*/ 5 h 6"/>
                  <a:gd name="T10" fmla="*/ 52 w 79"/>
                  <a:gd name="T11" fmla="*/ 4 h 6"/>
                  <a:gd name="T12" fmla="*/ 60 w 79"/>
                  <a:gd name="T13" fmla="*/ 4 h 6"/>
                  <a:gd name="T14" fmla="*/ 67 w 79"/>
                  <a:gd name="T15" fmla="*/ 3 h 6"/>
                  <a:gd name="T16" fmla="*/ 72 w 79"/>
                  <a:gd name="T17" fmla="*/ 2 h 6"/>
                  <a:gd name="T18" fmla="*/ 76 w 79"/>
                  <a:gd name="T19" fmla="*/ 1 h 6"/>
                  <a:gd name="T20" fmla="*/ 79 w 79"/>
                  <a:gd name="T21" fmla="*/ 0 h 6"/>
                  <a:gd name="T22" fmla="*/ 79 w 79"/>
                  <a:gd name="T23" fmla="*/ 0 h 6"/>
                  <a:gd name="T24" fmla="*/ 77 w 79"/>
                  <a:gd name="T25" fmla="*/ 0 h 6"/>
                  <a:gd name="T26" fmla="*/ 76 w 79"/>
                  <a:gd name="T27" fmla="*/ 0 h 6"/>
                  <a:gd name="T28" fmla="*/ 73 w 79"/>
                  <a:gd name="T29" fmla="*/ 1 h 6"/>
                  <a:gd name="T30" fmla="*/ 70 w 79"/>
                  <a:gd name="T31" fmla="*/ 2 h 6"/>
                  <a:gd name="T32" fmla="*/ 64 w 79"/>
                  <a:gd name="T33" fmla="*/ 3 h 6"/>
                  <a:gd name="T34" fmla="*/ 58 w 79"/>
                  <a:gd name="T35" fmla="*/ 4 h 6"/>
                  <a:gd name="T36" fmla="*/ 50 w 79"/>
                  <a:gd name="T37" fmla="*/ 4 h 6"/>
                  <a:gd name="T38" fmla="*/ 42 w 79"/>
                  <a:gd name="T39" fmla="*/ 5 h 6"/>
                  <a:gd name="T40" fmla="*/ 32 w 79"/>
                  <a:gd name="T41" fmla="*/ 5 h 6"/>
                  <a:gd name="T42" fmla="*/ 21 w 79"/>
                  <a:gd name="T43" fmla="*/ 5 h 6"/>
                  <a:gd name="T44" fmla="*/ 11 w 79"/>
                  <a:gd name="T45" fmla="*/ 6 h 6"/>
                  <a:gd name="T46" fmla="*/ 0 w 79"/>
                  <a:gd name="T47" fmla="*/ 6 h 6"/>
                  <a:gd name="T48" fmla="*/ 0 w 79"/>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
                    <a:moveTo>
                      <a:pt x="0" y="6"/>
                    </a:moveTo>
                    <a:lnTo>
                      <a:pt x="12" y="6"/>
                    </a:lnTo>
                    <a:lnTo>
                      <a:pt x="22" y="6"/>
                    </a:lnTo>
                    <a:lnTo>
                      <a:pt x="33" y="5"/>
                    </a:lnTo>
                    <a:lnTo>
                      <a:pt x="43" y="5"/>
                    </a:lnTo>
                    <a:lnTo>
                      <a:pt x="52" y="4"/>
                    </a:lnTo>
                    <a:lnTo>
                      <a:pt x="60" y="4"/>
                    </a:lnTo>
                    <a:lnTo>
                      <a:pt x="67" y="3"/>
                    </a:lnTo>
                    <a:lnTo>
                      <a:pt x="72" y="2"/>
                    </a:lnTo>
                    <a:lnTo>
                      <a:pt x="76" y="1"/>
                    </a:lnTo>
                    <a:lnTo>
                      <a:pt x="79" y="0"/>
                    </a:lnTo>
                    <a:lnTo>
                      <a:pt x="79" y="0"/>
                    </a:lnTo>
                    <a:lnTo>
                      <a:pt x="77" y="0"/>
                    </a:lnTo>
                    <a:lnTo>
                      <a:pt x="76" y="0"/>
                    </a:lnTo>
                    <a:lnTo>
                      <a:pt x="73" y="1"/>
                    </a:lnTo>
                    <a:lnTo>
                      <a:pt x="70" y="2"/>
                    </a:lnTo>
                    <a:lnTo>
                      <a:pt x="64" y="3"/>
                    </a:lnTo>
                    <a:lnTo>
                      <a:pt x="58" y="4"/>
                    </a:lnTo>
                    <a:lnTo>
                      <a:pt x="50" y="4"/>
                    </a:lnTo>
                    <a:lnTo>
                      <a:pt x="42" y="5"/>
                    </a:lnTo>
                    <a:lnTo>
                      <a:pt x="32" y="5"/>
                    </a:lnTo>
                    <a:lnTo>
                      <a:pt x="21" y="5"/>
                    </a:lnTo>
                    <a:lnTo>
                      <a:pt x="11" y="6"/>
                    </a:lnTo>
                    <a:lnTo>
                      <a:pt x="0" y="6"/>
                    </a:lnTo>
                    <a:lnTo>
                      <a:pt x="0" y="6"/>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2" name="Freeform 1938">
                <a:extLst>
                  <a:ext uri="{FF2B5EF4-FFF2-40B4-BE49-F238E27FC236}">
                    <a16:creationId xmlns:a16="http://schemas.microsoft.com/office/drawing/2014/main" id="{F81B5674-41A0-A349-9D70-F1F7F925F452}"/>
                  </a:ext>
                </a:extLst>
              </p:cNvPr>
              <p:cNvSpPr>
                <a:spLocks/>
              </p:cNvSpPr>
              <p:nvPr/>
            </p:nvSpPr>
            <p:spPr bwMode="auto">
              <a:xfrm>
                <a:off x="4398" y="2486"/>
                <a:ext cx="77" cy="6"/>
              </a:xfrm>
              <a:custGeom>
                <a:avLst/>
                <a:gdLst>
                  <a:gd name="T0" fmla="*/ 0 w 77"/>
                  <a:gd name="T1" fmla="*/ 6 h 6"/>
                  <a:gd name="T2" fmla="*/ 11 w 77"/>
                  <a:gd name="T3" fmla="*/ 6 h 6"/>
                  <a:gd name="T4" fmla="*/ 21 w 77"/>
                  <a:gd name="T5" fmla="*/ 5 h 6"/>
                  <a:gd name="T6" fmla="*/ 32 w 77"/>
                  <a:gd name="T7" fmla="*/ 5 h 6"/>
                  <a:gd name="T8" fmla="*/ 42 w 77"/>
                  <a:gd name="T9" fmla="*/ 5 h 6"/>
                  <a:gd name="T10" fmla="*/ 50 w 77"/>
                  <a:gd name="T11" fmla="*/ 4 h 6"/>
                  <a:gd name="T12" fmla="*/ 58 w 77"/>
                  <a:gd name="T13" fmla="*/ 4 h 6"/>
                  <a:gd name="T14" fmla="*/ 64 w 77"/>
                  <a:gd name="T15" fmla="*/ 3 h 6"/>
                  <a:gd name="T16" fmla="*/ 70 w 77"/>
                  <a:gd name="T17" fmla="*/ 2 h 6"/>
                  <a:gd name="T18" fmla="*/ 73 w 77"/>
                  <a:gd name="T19" fmla="*/ 1 h 6"/>
                  <a:gd name="T20" fmla="*/ 76 w 77"/>
                  <a:gd name="T21" fmla="*/ 0 h 6"/>
                  <a:gd name="T22" fmla="*/ 77 w 77"/>
                  <a:gd name="T23" fmla="*/ 0 h 6"/>
                  <a:gd name="T24" fmla="*/ 74 w 77"/>
                  <a:gd name="T25" fmla="*/ 0 h 6"/>
                  <a:gd name="T26" fmla="*/ 73 w 77"/>
                  <a:gd name="T27" fmla="*/ 0 h 6"/>
                  <a:gd name="T28" fmla="*/ 72 w 77"/>
                  <a:gd name="T29" fmla="*/ 1 h 6"/>
                  <a:gd name="T30" fmla="*/ 67 w 77"/>
                  <a:gd name="T31" fmla="*/ 2 h 6"/>
                  <a:gd name="T32" fmla="*/ 63 w 77"/>
                  <a:gd name="T33" fmla="*/ 3 h 6"/>
                  <a:gd name="T34" fmla="*/ 56 w 77"/>
                  <a:gd name="T35" fmla="*/ 3 h 6"/>
                  <a:gd name="T36" fmla="*/ 49 w 77"/>
                  <a:gd name="T37" fmla="*/ 4 h 6"/>
                  <a:gd name="T38" fmla="*/ 40 w 77"/>
                  <a:gd name="T39" fmla="*/ 5 h 6"/>
                  <a:gd name="T40" fmla="*/ 31 w 77"/>
                  <a:gd name="T41" fmla="*/ 5 h 6"/>
                  <a:gd name="T42" fmla="*/ 21 w 77"/>
                  <a:gd name="T43" fmla="*/ 5 h 6"/>
                  <a:gd name="T44" fmla="*/ 11 w 77"/>
                  <a:gd name="T45" fmla="*/ 5 h 6"/>
                  <a:gd name="T46" fmla="*/ 0 w 77"/>
                  <a:gd name="T47" fmla="*/ 5 h 6"/>
                  <a:gd name="T48" fmla="*/ 0 w 77"/>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 h="6">
                    <a:moveTo>
                      <a:pt x="0" y="6"/>
                    </a:moveTo>
                    <a:lnTo>
                      <a:pt x="11" y="6"/>
                    </a:lnTo>
                    <a:lnTo>
                      <a:pt x="21" y="5"/>
                    </a:lnTo>
                    <a:lnTo>
                      <a:pt x="32" y="5"/>
                    </a:lnTo>
                    <a:lnTo>
                      <a:pt x="42" y="5"/>
                    </a:lnTo>
                    <a:lnTo>
                      <a:pt x="50" y="4"/>
                    </a:lnTo>
                    <a:lnTo>
                      <a:pt x="58" y="4"/>
                    </a:lnTo>
                    <a:lnTo>
                      <a:pt x="64" y="3"/>
                    </a:lnTo>
                    <a:lnTo>
                      <a:pt x="70" y="2"/>
                    </a:lnTo>
                    <a:lnTo>
                      <a:pt x="73" y="1"/>
                    </a:lnTo>
                    <a:lnTo>
                      <a:pt x="76" y="0"/>
                    </a:lnTo>
                    <a:lnTo>
                      <a:pt x="77" y="0"/>
                    </a:lnTo>
                    <a:lnTo>
                      <a:pt x="74" y="0"/>
                    </a:lnTo>
                    <a:lnTo>
                      <a:pt x="73" y="0"/>
                    </a:lnTo>
                    <a:lnTo>
                      <a:pt x="72" y="1"/>
                    </a:lnTo>
                    <a:lnTo>
                      <a:pt x="67" y="2"/>
                    </a:lnTo>
                    <a:lnTo>
                      <a:pt x="63" y="3"/>
                    </a:lnTo>
                    <a:lnTo>
                      <a:pt x="56" y="3"/>
                    </a:lnTo>
                    <a:lnTo>
                      <a:pt x="49" y="4"/>
                    </a:lnTo>
                    <a:lnTo>
                      <a:pt x="40" y="5"/>
                    </a:lnTo>
                    <a:lnTo>
                      <a:pt x="31" y="5"/>
                    </a:lnTo>
                    <a:lnTo>
                      <a:pt x="21" y="5"/>
                    </a:lnTo>
                    <a:lnTo>
                      <a:pt x="11" y="5"/>
                    </a:lnTo>
                    <a:lnTo>
                      <a:pt x="0" y="5"/>
                    </a:lnTo>
                    <a:lnTo>
                      <a:pt x="0" y="6"/>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3" name="Freeform 1939">
                <a:extLst>
                  <a:ext uri="{FF2B5EF4-FFF2-40B4-BE49-F238E27FC236}">
                    <a16:creationId xmlns:a16="http://schemas.microsoft.com/office/drawing/2014/main" id="{6D7F56EC-F3F7-D043-A81F-C7C0CFB53B8D}"/>
                  </a:ext>
                </a:extLst>
              </p:cNvPr>
              <p:cNvSpPr>
                <a:spLocks/>
              </p:cNvSpPr>
              <p:nvPr/>
            </p:nvSpPr>
            <p:spPr bwMode="auto">
              <a:xfrm>
                <a:off x="4398" y="2486"/>
                <a:ext cx="74" cy="5"/>
              </a:xfrm>
              <a:custGeom>
                <a:avLst/>
                <a:gdLst>
                  <a:gd name="T0" fmla="*/ 0 w 74"/>
                  <a:gd name="T1" fmla="*/ 5 h 5"/>
                  <a:gd name="T2" fmla="*/ 11 w 74"/>
                  <a:gd name="T3" fmla="*/ 5 h 5"/>
                  <a:gd name="T4" fmla="*/ 21 w 74"/>
                  <a:gd name="T5" fmla="*/ 5 h 5"/>
                  <a:gd name="T6" fmla="*/ 31 w 74"/>
                  <a:gd name="T7" fmla="*/ 5 h 5"/>
                  <a:gd name="T8" fmla="*/ 40 w 74"/>
                  <a:gd name="T9" fmla="*/ 5 h 5"/>
                  <a:gd name="T10" fmla="*/ 49 w 74"/>
                  <a:gd name="T11" fmla="*/ 4 h 5"/>
                  <a:gd name="T12" fmla="*/ 56 w 74"/>
                  <a:gd name="T13" fmla="*/ 3 h 5"/>
                  <a:gd name="T14" fmla="*/ 63 w 74"/>
                  <a:gd name="T15" fmla="*/ 3 h 5"/>
                  <a:gd name="T16" fmla="*/ 67 w 74"/>
                  <a:gd name="T17" fmla="*/ 2 h 5"/>
                  <a:gd name="T18" fmla="*/ 72 w 74"/>
                  <a:gd name="T19" fmla="*/ 1 h 5"/>
                  <a:gd name="T20" fmla="*/ 73 w 74"/>
                  <a:gd name="T21" fmla="*/ 0 h 5"/>
                  <a:gd name="T22" fmla="*/ 74 w 74"/>
                  <a:gd name="T23" fmla="*/ 0 h 5"/>
                  <a:gd name="T24" fmla="*/ 72 w 74"/>
                  <a:gd name="T25" fmla="*/ 0 h 5"/>
                  <a:gd name="T26" fmla="*/ 71 w 74"/>
                  <a:gd name="T27" fmla="*/ 0 h 5"/>
                  <a:gd name="T28" fmla="*/ 69 w 74"/>
                  <a:gd name="T29" fmla="*/ 1 h 5"/>
                  <a:gd name="T30" fmla="*/ 65 w 74"/>
                  <a:gd name="T31" fmla="*/ 2 h 5"/>
                  <a:gd name="T32" fmla="*/ 60 w 74"/>
                  <a:gd name="T33" fmla="*/ 3 h 5"/>
                  <a:gd name="T34" fmla="*/ 54 w 74"/>
                  <a:gd name="T35" fmla="*/ 3 h 5"/>
                  <a:gd name="T36" fmla="*/ 47 w 74"/>
                  <a:gd name="T37" fmla="*/ 4 h 5"/>
                  <a:gd name="T38" fmla="*/ 39 w 74"/>
                  <a:gd name="T39" fmla="*/ 4 h 5"/>
                  <a:gd name="T40" fmla="*/ 29 w 74"/>
                  <a:gd name="T41" fmla="*/ 5 h 5"/>
                  <a:gd name="T42" fmla="*/ 21 w 74"/>
                  <a:gd name="T43" fmla="*/ 5 h 5"/>
                  <a:gd name="T44" fmla="*/ 10 w 74"/>
                  <a:gd name="T45" fmla="*/ 5 h 5"/>
                  <a:gd name="T46" fmla="*/ 0 w 74"/>
                  <a:gd name="T47" fmla="*/ 5 h 5"/>
                  <a:gd name="T48" fmla="*/ 0 w 74"/>
                  <a:gd name="T4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 h="5">
                    <a:moveTo>
                      <a:pt x="0" y="5"/>
                    </a:moveTo>
                    <a:lnTo>
                      <a:pt x="11" y="5"/>
                    </a:lnTo>
                    <a:lnTo>
                      <a:pt x="21" y="5"/>
                    </a:lnTo>
                    <a:lnTo>
                      <a:pt x="31" y="5"/>
                    </a:lnTo>
                    <a:lnTo>
                      <a:pt x="40" y="5"/>
                    </a:lnTo>
                    <a:lnTo>
                      <a:pt x="49" y="4"/>
                    </a:lnTo>
                    <a:lnTo>
                      <a:pt x="56" y="3"/>
                    </a:lnTo>
                    <a:lnTo>
                      <a:pt x="63" y="3"/>
                    </a:lnTo>
                    <a:lnTo>
                      <a:pt x="67" y="2"/>
                    </a:lnTo>
                    <a:lnTo>
                      <a:pt x="72" y="1"/>
                    </a:lnTo>
                    <a:lnTo>
                      <a:pt x="73" y="0"/>
                    </a:lnTo>
                    <a:lnTo>
                      <a:pt x="74" y="0"/>
                    </a:lnTo>
                    <a:lnTo>
                      <a:pt x="72" y="0"/>
                    </a:lnTo>
                    <a:lnTo>
                      <a:pt x="71" y="0"/>
                    </a:lnTo>
                    <a:lnTo>
                      <a:pt x="69" y="1"/>
                    </a:lnTo>
                    <a:lnTo>
                      <a:pt x="65" y="2"/>
                    </a:lnTo>
                    <a:lnTo>
                      <a:pt x="60" y="3"/>
                    </a:lnTo>
                    <a:lnTo>
                      <a:pt x="54" y="3"/>
                    </a:lnTo>
                    <a:lnTo>
                      <a:pt x="47" y="4"/>
                    </a:lnTo>
                    <a:lnTo>
                      <a:pt x="39" y="4"/>
                    </a:lnTo>
                    <a:lnTo>
                      <a:pt x="29" y="5"/>
                    </a:lnTo>
                    <a:lnTo>
                      <a:pt x="21" y="5"/>
                    </a:lnTo>
                    <a:lnTo>
                      <a:pt x="10" y="5"/>
                    </a:lnTo>
                    <a:lnTo>
                      <a:pt x="0" y="5"/>
                    </a:lnTo>
                    <a:lnTo>
                      <a:pt x="0" y="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4" name="Freeform 1940">
                <a:extLst>
                  <a:ext uri="{FF2B5EF4-FFF2-40B4-BE49-F238E27FC236}">
                    <a16:creationId xmlns:a16="http://schemas.microsoft.com/office/drawing/2014/main" id="{2CC34DE5-C559-AE41-985D-4383D07E04A3}"/>
                  </a:ext>
                </a:extLst>
              </p:cNvPr>
              <p:cNvSpPr>
                <a:spLocks/>
              </p:cNvSpPr>
              <p:nvPr/>
            </p:nvSpPr>
            <p:spPr bwMode="auto">
              <a:xfrm>
                <a:off x="4398" y="2486"/>
                <a:ext cx="72" cy="5"/>
              </a:xfrm>
              <a:custGeom>
                <a:avLst/>
                <a:gdLst>
                  <a:gd name="T0" fmla="*/ 0 w 72"/>
                  <a:gd name="T1" fmla="*/ 5 h 5"/>
                  <a:gd name="T2" fmla="*/ 10 w 72"/>
                  <a:gd name="T3" fmla="*/ 5 h 5"/>
                  <a:gd name="T4" fmla="*/ 21 w 72"/>
                  <a:gd name="T5" fmla="*/ 5 h 5"/>
                  <a:gd name="T6" fmla="*/ 29 w 72"/>
                  <a:gd name="T7" fmla="*/ 5 h 5"/>
                  <a:gd name="T8" fmla="*/ 39 w 72"/>
                  <a:gd name="T9" fmla="*/ 4 h 5"/>
                  <a:gd name="T10" fmla="*/ 47 w 72"/>
                  <a:gd name="T11" fmla="*/ 4 h 5"/>
                  <a:gd name="T12" fmla="*/ 54 w 72"/>
                  <a:gd name="T13" fmla="*/ 3 h 5"/>
                  <a:gd name="T14" fmla="*/ 60 w 72"/>
                  <a:gd name="T15" fmla="*/ 3 h 5"/>
                  <a:gd name="T16" fmla="*/ 65 w 72"/>
                  <a:gd name="T17" fmla="*/ 2 h 5"/>
                  <a:gd name="T18" fmla="*/ 69 w 72"/>
                  <a:gd name="T19" fmla="*/ 1 h 5"/>
                  <a:gd name="T20" fmla="*/ 71 w 72"/>
                  <a:gd name="T21" fmla="*/ 0 h 5"/>
                  <a:gd name="T22" fmla="*/ 72 w 72"/>
                  <a:gd name="T23" fmla="*/ 0 h 5"/>
                  <a:gd name="T24" fmla="*/ 69 w 72"/>
                  <a:gd name="T25" fmla="*/ 0 h 5"/>
                  <a:gd name="T26" fmla="*/ 68 w 72"/>
                  <a:gd name="T27" fmla="*/ 0 h 5"/>
                  <a:gd name="T28" fmla="*/ 65 w 72"/>
                  <a:gd name="T29" fmla="*/ 1 h 5"/>
                  <a:gd name="T30" fmla="*/ 61 w 72"/>
                  <a:gd name="T31" fmla="*/ 2 h 5"/>
                  <a:gd name="T32" fmla="*/ 56 w 72"/>
                  <a:gd name="T33" fmla="*/ 3 h 5"/>
                  <a:gd name="T34" fmla="*/ 49 w 72"/>
                  <a:gd name="T35" fmla="*/ 3 h 5"/>
                  <a:gd name="T36" fmla="*/ 41 w 72"/>
                  <a:gd name="T37" fmla="*/ 4 h 5"/>
                  <a:gd name="T38" fmla="*/ 31 w 72"/>
                  <a:gd name="T39" fmla="*/ 4 h 5"/>
                  <a:gd name="T40" fmla="*/ 21 w 72"/>
                  <a:gd name="T41" fmla="*/ 5 h 5"/>
                  <a:gd name="T42" fmla="*/ 11 w 72"/>
                  <a:gd name="T43" fmla="*/ 5 h 5"/>
                  <a:gd name="T44" fmla="*/ 0 w 72"/>
                  <a:gd name="T45" fmla="*/ 5 h 5"/>
                  <a:gd name="T46" fmla="*/ 0 w 72"/>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5">
                    <a:moveTo>
                      <a:pt x="0" y="5"/>
                    </a:moveTo>
                    <a:lnTo>
                      <a:pt x="10" y="5"/>
                    </a:lnTo>
                    <a:lnTo>
                      <a:pt x="21" y="5"/>
                    </a:lnTo>
                    <a:lnTo>
                      <a:pt x="29" y="5"/>
                    </a:lnTo>
                    <a:lnTo>
                      <a:pt x="39" y="4"/>
                    </a:lnTo>
                    <a:lnTo>
                      <a:pt x="47" y="4"/>
                    </a:lnTo>
                    <a:lnTo>
                      <a:pt x="54" y="3"/>
                    </a:lnTo>
                    <a:lnTo>
                      <a:pt x="60" y="3"/>
                    </a:lnTo>
                    <a:lnTo>
                      <a:pt x="65" y="2"/>
                    </a:lnTo>
                    <a:lnTo>
                      <a:pt x="69" y="1"/>
                    </a:lnTo>
                    <a:lnTo>
                      <a:pt x="71" y="0"/>
                    </a:lnTo>
                    <a:lnTo>
                      <a:pt x="72" y="0"/>
                    </a:lnTo>
                    <a:lnTo>
                      <a:pt x="69" y="0"/>
                    </a:lnTo>
                    <a:lnTo>
                      <a:pt x="68" y="0"/>
                    </a:lnTo>
                    <a:lnTo>
                      <a:pt x="65" y="1"/>
                    </a:lnTo>
                    <a:lnTo>
                      <a:pt x="61" y="2"/>
                    </a:lnTo>
                    <a:lnTo>
                      <a:pt x="56" y="3"/>
                    </a:lnTo>
                    <a:lnTo>
                      <a:pt x="49" y="3"/>
                    </a:lnTo>
                    <a:lnTo>
                      <a:pt x="41" y="4"/>
                    </a:lnTo>
                    <a:lnTo>
                      <a:pt x="31" y="4"/>
                    </a:lnTo>
                    <a:lnTo>
                      <a:pt x="21" y="5"/>
                    </a:lnTo>
                    <a:lnTo>
                      <a:pt x="11" y="5"/>
                    </a:lnTo>
                    <a:lnTo>
                      <a:pt x="0" y="5"/>
                    </a:lnTo>
                    <a:lnTo>
                      <a:pt x="0" y="5"/>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5" name="Freeform 1941">
                <a:extLst>
                  <a:ext uri="{FF2B5EF4-FFF2-40B4-BE49-F238E27FC236}">
                    <a16:creationId xmlns:a16="http://schemas.microsoft.com/office/drawing/2014/main" id="{71A825D1-497D-2048-A7CE-14B8FEDD3BA3}"/>
                  </a:ext>
                </a:extLst>
              </p:cNvPr>
              <p:cNvSpPr>
                <a:spLocks/>
              </p:cNvSpPr>
              <p:nvPr/>
            </p:nvSpPr>
            <p:spPr bwMode="auto">
              <a:xfrm>
                <a:off x="4398" y="2486"/>
                <a:ext cx="69" cy="5"/>
              </a:xfrm>
              <a:custGeom>
                <a:avLst/>
                <a:gdLst>
                  <a:gd name="T0" fmla="*/ 0 w 69"/>
                  <a:gd name="T1" fmla="*/ 5 h 5"/>
                  <a:gd name="T2" fmla="*/ 11 w 69"/>
                  <a:gd name="T3" fmla="*/ 5 h 5"/>
                  <a:gd name="T4" fmla="*/ 21 w 69"/>
                  <a:gd name="T5" fmla="*/ 5 h 5"/>
                  <a:gd name="T6" fmla="*/ 31 w 69"/>
                  <a:gd name="T7" fmla="*/ 4 h 5"/>
                  <a:gd name="T8" fmla="*/ 41 w 69"/>
                  <a:gd name="T9" fmla="*/ 4 h 5"/>
                  <a:gd name="T10" fmla="*/ 49 w 69"/>
                  <a:gd name="T11" fmla="*/ 3 h 5"/>
                  <a:gd name="T12" fmla="*/ 56 w 69"/>
                  <a:gd name="T13" fmla="*/ 3 h 5"/>
                  <a:gd name="T14" fmla="*/ 61 w 69"/>
                  <a:gd name="T15" fmla="*/ 2 h 5"/>
                  <a:gd name="T16" fmla="*/ 65 w 69"/>
                  <a:gd name="T17" fmla="*/ 1 h 5"/>
                  <a:gd name="T18" fmla="*/ 68 w 69"/>
                  <a:gd name="T19" fmla="*/ 0 h 5"/>
                  <a:gd name="T20" fmla="*/ 69 w 69"/>
                  <a:gd name="T21" fmla="*/ 0 h 5"/>
                  <a:gd name="T22" fmla="*/ 66 w 69"/>
                  <a:gd name="T23" fmla="*/ 0 h 5"/>
                  <a:gd name="T24" fmla="*/ 65 w 69"/>
                  <a:gd name="T25" fmla="*/ 0 h 5"/>
                  <a:gd name="T26" fmla="*/ 63 w 69"/>
                  <a:gd name="T27" fmla="*/ 1 h 5"/>
                  <a:gd name="T28" fmla="*/ 59 w 69"/>
                  <a:gd name="T29" fmla="*/ 2 h 5"/>
                  <a:gd name="T30" fmla="*/ 54 w 69"/>
                  <a:gd name="T31" fmla="*/ 3 h 5"/>
                  <a:gd name="T32" fmla="*/ 47 w 69"/>
                  <a:gd name="T33" fmla="*/ 3 h 5"/>
                  <a:gd name="T34" fmla="*/ 39 w 69"/>
                  <a:gd name="T35" fmla="*/ 4 h 5"/>
                  <a:gd name="T36" fmla="*/ 30 w 69"/>
                  <a:gd name="T37" fmla="*/ 4 h 5"/>
                  <a:gd name="T38" fmla="*/ 21 w 69"/>
                  <a:gd name="T39" fmla="*/ 5 h 5"/>
                  <a:gd name="T40" fmla="*/ 10 w 69"/>
                  <a:gd name="T41" fmla="*/ 5 h 5"/>
                  <a:gd name="T42" fmla="*/ 0 w 69"/>
                  <a:gd name="T43" fmla="*/ 5 h 5"/>
                  <a:gd name="T44" fmla="*/ 0 w 69"/>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5">
                    <a:moveTo>
                      <a:pt x="0" y="5"/>
                    </a:moveTo>
                    <a:lnTo>
                      <a:pt x="11" y="5"/>
                    </a:lnTo>
                    <a:lnTo>
                      <a:pt x="21" y="5"/>
                    </a:lnTo>
                    <a:lnTo>
                      <a:pt x="31" y="4"/>
                    </a:lnTo>
                    <a:lnTo>
                      <a:pt x="41" y="4"/>
                    </a:lnTo>
                    <a:lnTo>
                      <a:pt x="49" y="3"/>
                    </a:lnTo>
                    <a:lnTo>
                      <a:pt x="56" y="3"/>
                    </a:lnTo>
                    <a:lnTo>
                      <a:pt x="61" y="2"/>
                    </a:lnTo>
                    <a:lnTo>
                      <a:pt x="65" y="1"/>
                    </a:lnTo>
                    <a:lnTo>
                      <a:pt x="68" y="0"/>
                    </a:lnTo>
                    <a:lnTo>
                      <a:pt x="69" y="0"/>
                    </a:lnTo>
                    <a:lnTo>
                      <a:pt x="66" y="0"/>
                    </a:lnTo>
                    <a:lnTo>
                      <a:pt x="65" y="0"/>
                    </a:lnTo>
                    <a:lnTo>
                      <a:pt x="63" y="1"/>
                    </a:lnTo>
                    <a:lnTo>
                      <a:pt x="59" y="2"/>
                    </a:lnTo>
                    <a:lnTo>
                      <a:pt x="54" y="3"/>
                    </a:lnTo>
                    <a:lnTo>
                      <a:pt x="47" y="3"/>
                    </a:lnTo>
                    <a:lnTo>
                      <a:pt x="39" y="4"/>
                    </a:lnTo>
                    <a:lnTo>
                      <a:pt x="30" y="4"/>
                    </a:lnTo>
                    <a:lnTo>
                      <a:pt x="21" y="5"/>
                    </a:lnTo>
                    <a:lnTo>
                      <a:pt x="10" y="5"/>
                    </a:lnTo>
                    <a:lnTo>
                      <a:pt x="0" y="5"/>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6" name="Freeform 1942">
                <a:extLst>
                  <a:ext uri="{FF2B5EF4-FFF2-40B4-BE49-F238E27FC236}">
                    <a16:creationId xmlns:a16="http://schemas.microsoft.com/office/drawing/2014/main" id="{EB92A103-D1B3-5C44-9BAF-DA75860BEF79}"/>
                  </a:ext>
                </a:extLst>
              </p:cNvPr>
              <p:cNvSpPr>
                <a:spLocks/>
              </p:cNvSpPr>
              <p:nvPr/>
            </p:nvSpPr>
            <p:spPr bwMode="auto">
              <a:xfrm>
                <a:off x="4398" y="2486"/>
                <a:ext cx="66" cy="5"/>
              </a:xfrm>
              <a:custGeom>
                <a:avLst/>
                <a:gdLst>
                  <a:gd name="T0" fmla="*/ 0 w 66"/>
                  <a:gd name="T1" fmla="*/ 5 h 5"/>
                  <a:gd name="T2" fmla="*/ 10 w 66"/>
                  <a:gd name="T3" fmla="*/ 5 h 5"/>
                  <a:gd name="T4" fmla="*/ 21 w 66"/>
                  <a:gd name="T5" fmla="*/ 5 h 5"/>
                  <a:gd name="T6" fmla="*/ 30 w 66"/>
                  <a:gd name="T7" fmla="*/ 4 h 5"/>
                  <a:gd name="T8" fmla="*/ 39 w 66"/>
                  <a:gd name="T9" fmla="*/ 4 h 5"/>
                  <a:gd name="T10" fmla="*/ 47 w 66"/>
                  <a:gd name="T11" fmla="*/ 3 h 5"/>
                  <a:gd name="T12" fmla="*/ 54 w 66"/>
                  <a:gd name="T13" fmla="*/ 3 h 5"/>
                  <a:gd name="T14" fmla="*/ 59 w 66"/>
                  <a:gd name="T15" fmla="*/ 2 h 5"/>
                  <a:gd name="T16" fmla="*/ 63 w 66"/>
                  <a:gd name="T17" fmla="*/ 1 h 5"/>
                  <a:gd name="T18" fmla="*/ 65 w 66"/>
                  <a:gd name="T19" fmla="*/ 0 h 5"/>
                  <a:gd name="T20" fmla="*/ 66 w 66"/>
                  <a:gd name="T21" fmla="*/ 0 h 5"/>
                  <a:gd name="T22" fmla="*/ 64 w 66"/>
                  <a:gd name="T23" fmla="*/ 0 h 5"/>
                  <a:gd name="T24" fmla="*/ 63 w 66"/>
                  <a:gd name="T25" fmla="*/ 0 h 5"/>
                  <a:gd name="T26" fmla="*/ 60 w 66"/>
                  <a:gd name="T27" fmla="*/ 1 h 5"/>
                  <a:gd name="T28" fmla="*/ 57 w 66"/>
                  <a:gd name="T29" fmla="*/ 2 h 5"/>
                  <a:gd name="T30" fmla="*/ 51 w 66"/>
                  <a:gd name="T31" fmla="*/ 3 h 5"/>
                  <a:gd name="T32" fmla="*/ 45 w 66"/>
                  <a:gd name="T33" fmla="*/ 3 h 5"/>
                  <a:gd name="T34" fmla="*/ 37 w 66"/>
                  <a:gd name="T35" fmla="*/ 4 h 5"/>
                  <a:gd name="T36" fmla="*/ 28 w 66"/>
                  <a:gd name="T37" fmla="*/ 4 h 5"/>
                  <a:gd name="T38" fmla="*/ 20 w 66"/>
                  <a:gd name="T39" fmla="*/ 4 h 5"/>
                  <a:gd name="T40" fmla="*/ 10 w 66"/>
                  <a:gd name="T41" fmla="*/ 5 h 5"/>
                  <a:gd name="T42" fmla="*/ 0 w 66"/>
                  <a:gd name="T43" fmla="*/ 5 h 5"/>
                  <a:gd name="T44" fmla="*/ 0 w 66"/>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5">
                    <a:moveTo>
                      <a:pt x="0" y="5"/>
                    </a:moveTo>
                    <a:lnTo>
                      <a:pt x="10" y="5"/>
                    </a:lnTo>
                    <a:lnTo>
                      <a:pt x="21" y="5"/>
                    </a:lnTo>
                    <a:lnTo>
                      <a:pt x="30" y="4"/>
                    </a:lnTo>
                    <a:lnTo>
                      <a:pt x="39" y="4"/>
                    </a:lnTo>
                    <a:lnTo>
                      <a:pt x="47" y="3"/>
                    </a:lnTo>
                    <a:lnTo>
                      <a:pt x="54" y="3"/>
                    </a:lnTo>
                    <a:lnTo>
                      <a:pt x="59" y="2"/>
                    </a:lnTo>
                    <a:lnTo>
                      <a:pt x="63" y="1"/>
                    </a:lnTo>
                    <a:lnTo>
                      <a:pt x="65" y="0"/>
                    </a:lnTo>
                    <a:lnTo>
                      <a:pt x="66" y="0"/>
                    </a:lnTo>
                    <a:lnTo>
                      <a:pt x="64" y="0"/>
                    </a:lnTo>
                    <a:lnTo>
                      <a:pt x="63" y="0"/>
                    </a:lnTo>
                    <a:lnTo>
                      <a:pt x="60" y="1"/>
                    </a:lnTo>
                    <a:lnTo>
                      <a:pt x="57" y="2"/>
                    </a:lnTo>
                    <a:lnTo>
                      <a:pt x="51" y="3"/>
                    </a:lnTo>
                    <a:lnTo>
                      <a:pt x="45" y="3"/>
                    </a:lnTo>
                    <a:lnTo>
                      <a:pt x="37" y="4"/>
                    </a:lnTo>
                    <a:lnTo>
                      <a:pt x="28" y="4"/>
                    </a:lnTo>
                    <a:lnTo>
                      <a:pt x="20" y="4"/>
                    </a:lnTo>
                    <a:lnTo>
                      <a:pt x="10" y="5"/>
                    </a:lnTo>
                    <a:lnTo>
                      <a:pt x="0" y="5"/>
                    </a:lnTo>
                    <a:lnTo>
                      <a:pt x="0" y="5"/>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7" name="Freeform 1943">
                <a:extLst>
                  <a:ext uri="{FF2B5EF4-FFF2-40B4-BE49-F238E27FC236}">
                    <a16:creationId xmlns:a16="http://schemas.microsoft.com/office/drawing/2014/main" id="{B090160C-6E2F-EC4A-B31A-645276EC6A63}"/>
                  </a:ext>
                </a:extLst>
              </p:cNvPr>
              <p:cNvSpPr>
                <a:spLocks/>
              </p:cNvSpPr>
              <p:nvPr/>
            </p:nvSpPr>
            <p:spPr bwMode="auto">
              <a:xfrm>
                <a:off x="4398" y="2486"/>
                <a:ext cx="64" cy="5"/>
              </a:xfrm>
              <a:custGeom>
                <a:avLst/>
                <a:gdLst>
                  <a:gd name="T0" fmla="*/ 0 w 64"/>
                  <a:gd name="T1" fmla="*/ 5 h 5"/>
                  <a:gd name="T2" fmla="*/ 10 w 64"/>
                  <a:gd name="T3" fmla="*/ 5 h 5"/>
                  <a:gd name="T4" fmla="*/ 20 w 64"/>
                  <a:gd name="T5" fmla="*/ 4 h 5"/>
                  <a:gd name="T6" fmla="*/ 28 w 64"/>
                  <a:gd name="T7" fmla="*/ 4 h 5"/>
                  <a:gd name="T8" fmla="*/ 37 w 64"/>
                  <a:gd name="T9" fmla="*/ 4 h 5"/>
                  <a:gd name="T10" fmla="*/ 45 w 64"/>
                  <a:gd name="T11" fmla="*/ 3 h 5"/>
                  <a:gd name="T12" fmla="*/ 51 w 64"/>
                  <a:gd name="T13" fmla="*/ 3 h 5"/>
                  <a:gd name="T14" fmla="*/ 57 w 64"/>
                  <a:gd name="T15" fmla="*/ 2 h 5"/>
                  <a:gd name="T16" fmla="*/ 60 w 64"/>
                  <a:gd name="T17" fmla="*/ 1 h 5"/>
                  <a:gd name="T18" fmla="*/ 63 w 64"/>
                  <a:gd name="T19" fmla="*/ 0 h 5"/>
                  <a:gd name="T20" fmla="*/ 64 w 64"/>
                  <a:gd name="T21" fmla="*/ 0 h 5"/>
                  <a:gd name="T22" fmla="*/ 61 w 64"/>
                  <a:gd name="T23" fmla="*/ 0 h 5"/>
                  <a:gd name="T24" fmla="*/ 60 w 64"/>
                  <a:gd name="T25" fmla="*/ 0 h 5"/>
                  <a:gd name="T26" fmla="*/ 57 w 64"/>
                  <a:gd name="T27" fmla="*/ 1 h 5"/>
                  <a:gd name="T28" fmla="*/ 54 w 64"/>
                  <a:gd name="T29" fmla="*/ 2 h 5"/>
                  <a:gd name="T30" fmla="*/ 50 w 64"/>
                  <a:gd name="T31" fmla="*/ 2 h 5"/>
                  <a:gd name="T32" fmla="*/ 43 w 64"/>
                  <a:gd name="T33" fmla="*/ 3 h 5"/>
                  <a:gd name="T34" fmla="*/ 36 w 64"/>
                  <a:gd name="T35" fmla="*/ 3 h 5"/>
                  <a:gd name="T36" fmla="*/ 28 w 64"/>
                  <a:gd name="T37" fmla="*/ 4 h 5"/>
                  <a:gd name="T38" fmla="*/ 19 w 64"/>
                  <a:gd name="T39" fmla="*/ 4 h 5"/>
                  <a:gd name="T40" fmla="*/ 10 w 64"/>
                  <a:gd name="T41" fmla="*/ 4 h 5"/>
                  <a:gd name="T42" fmla="*/ 0 w 64"/>
                  <a:gd name="T43" fmla="*/ 4 h 5"/>
                  <a:gd name="T44" fmla="*/ 0 w 64"/>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5">
                    <a:moveTo>
                      <a:pt x="0" y="5"/>
                    </a:moveTo>
                    <a:lnTo>
                      <a:pt x="10" y="5"/>
                    </a:lnTo>
                    <a:lnTo>
                      <a:pt x="20" y="4"/>
                    </a:lnTo>
                    <a:lnTo>
                      <a:pt x="28" y="4"/>
                    </a:lnTo>
                    <a:lnTo>
                      <a:pt x="37" y="4"/>
                    </a:lnTo>
                    <a:lnTo>
                      <a:pt x="45" y="3"/>
                    </a:lnTo>
                    <a:lnTo>
                      <a:pt x="51" y="3"/>
                    </a:lnTo>
                    <a:lnTo>
                      <a:pt x="57" y="2"/>
                    </a:lnTo>
                    <a:lnTo>
                      <a:pt x="60" y="1"/>
                    </a:lnTo>
                    <a:lnTo>
                      <a:pt x="63" y="0"/>
                    </a:lnTo>
                    <a:lnTo>
                      <a:pt x="64" y="0"/>
                    </a:lnTo>
                    <a:lnTo>
                      <a:pt x="61" y="0"/>
                    </a:lnTo>
                    <a:lnTo>
                      <a:pt x="60" y="0"/>
                    </a:lnTo>
                    <a:lnTo>
                      <a:pt x="57" y="1"/>
                    </a:lnTo>
                    <a:lnTo>
                      <a:pt x="54" y="2"/>
                    </a:lnTo>
                    <a:lnTo>
                      <a:pt x="50" y="2"/>
                    </a:lnTo>
                    <a:lnTo>
                      <a:pt x="43" y="3"/>
                    </a:lnTo>
                    <a:lnTo>
                      <a:pt x="36" y="3"/>
                    </a:lnTo>
                    <a:lnTo>
                      <a:pt x="28" y="4"/>
                    </a:lnTo>
                    <a:lnTo>
                      <a:pt x="19" y="4"/>
                    </a:lnTo>
                    <a:lnTo>
                      <a:pt x="10" y="4"/>
                    </a:lnTo>
                    <a:lnTo>
                      <a:pt x="0" y="4"/>
                    </a:lnTo>
                    <a:lnTo>
                      <a:pt x="0" y="5"/>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8" name="Freeform 1944">
                <a:extLst>
                  <a:ext uri="{FF2B5EF4-FFF2-40B4-BE49-F238E27FC236}">
                    <a16:creationId xmlns:a16="http://schemas.microsoft.com/office/drawing/2014/main" id="{1A60CD88-E01D-9A45-8261-2D29B61B7F84}"/>
                  </a:ext>
                </a:extLst>
              </p:cNvPr>
              <p:cNvSpPr>
                <a:spLocks/>
              </p:cNvSpPr>
              <p:nvPr/>
            </p:nvSpPr>
            <p:spPr bwMode="auto">
              <a:xfrm>
                <a:off x="4398" y="2486"/>
                <a:ext cx="61" cy="4"/>
              </a:xfrm>
              <a:custGeom>
                <a:avLst/>
                <a:gdLst>
                  <a:gd name="T0" fmla="*/ 0 w 61"/>
                  <a:gd name="T1" fmla="*/ 4 h 4"/>
                  <a:gd name="T2" fmla="*/ 10 w 61"/>
                  <a:gd name="T3" fmla="*/ 4 h 4"/>
                  <a:gd name="T4" fmla="*/ 19 w 61"/>
                  <a:gd name="T5" fmla="*/ 4 h 4"/>
                  <a:gd name="T6" fmla="*/ 28 w 61"/>
                  <a:gd name="T7" fmla="*/ 4 h 4"/>
                  <a:gd name="T8" fmla="*/ 36 w 61"/>
                  <a:gd name="T9" fmla="*/ 3 h 4"/>
                  <a:gd name="T10" fmla="*/ 43 w 61"/>
                  <a:gd name="T11" fmla="*/ 3 h 4"/>
                  <a:gd name="T12" fmla="*/ 50 w 61"/>
                  <a:gd name="T13" fmla="*/ 2 h 4"/>
                  <a:gd name="T14" fmla="*/ 54 w 61"/>
                  <a:gd name="T15" fmla="*/ 2 h 4"/>
                  <a:gd name="T16" fmla="*/ 57 w 61"/>
                  <a:gd name="T17" fmla="*/ 1 h 4"/>
                  <a:gd name="T18" fmla="*/ 60 w 61"/>
                  <a:gd name="T19" fmla="*/ 0 h 4"/>
                  <a:gd name="T20" fmla="*/ 61 w 61"/>
                  <a:gd name="T21" fmla="*/ 0 h 4"/>
                  <a:gd name="T22" fmla="*/ 58 w 61"/>
                  <a:gd name="T23" fmla="*/ 0 h 4"/>
                  <a:gd name="T24" fmla="*/ 57 w 61"/>
                  <a:gd name="T25" fmla="*/ 0 h 4"/>
                  <a:gd name="T26" fmla="*/ 56 w 61"/>
                  <a:gd name="T27" fmla="*/ 1 h 4"/>
                  <a:gd name="T28" fmla="*/ 52 w 61"/>
                  <a:gd name="T29" fmla="*/ 2 h 4"/>
                  <a:gd name="T30" fmla="*/ 47 w 61"/>
                  <a:gd name="T31" fmla="*/ 2 h 4"/>
                  <a:gd name="T32" fmla="*/ 41 w 61"/>
                  <a:gd name="T33" fmla="*/ 3 h 4"/>
                  <a:gd name="T34" fmla="*/ 35 w 61"/>
                  <a:gd name="T35" fmla="*/ 3 h 4"/>
                  <a:gd name="T36" fmla="*/ 27 w 61"/>
                  <a:gd name="T37" fmla="*/ 4 h 4"/>
                  <a:gd name="T38" fmla="*/ 18 w 61"/>
                  <a:gd name="T39" fmla="*/ 4 h 4"/>
                  <a:gd name="T40" fmla="*/ 9 w 61"/>
                  <a:gd name="T41" fmla="*/ 4 h 4"/>
                  <a:gd name="T42" fmla="*/ 0 w 61"/>
                  <a:gd name="T43" fmla="*/ 4 h 4"/>
                  <a:gd name="T44" fmla="*/ 0 w 61"/>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4">
                    <a:moveTo>
                      <a:pt x="0" y="4"/>
                    </a:moveTo>
                    <a:lnTo>
                      <a:pt x="10" y="4"/>
                    </a:lnTo>
                    <a:lnTo>
                      <a:pt x="19" y="4"/>
                    </a:lnTo>
                    <a:lnTo>
                      <a:pt x="28" y="4"/>
                    </a:lnTo>
                    <a:lnTo>
                      <a:pt x="36" y="3"/>
                    </a:lnTo>
                    <a:lnTo>
                      <a:pt x="43" y="3"/>
                    </a:lnTo>
                    <a:lnTo>
                      <a:pt x="50" y="2"/>
                    </a:lnTo>
                    <a:lnTo>
                      <a:pt x="54" y="2"/>
                    </a:lnTo>
                    <a:lnTo>
                      <a:pt x="57" y="1"/>
                    </a:lnTo>
                    <a:lnTo>
                      <a:pt x="60" y="0"/>
                    </a:lnTo>
                    <a:lnTo>
                      <a:pt x="61" y="0"/>
                    </a:lnTo>
                    <a:lnTo>
                      <a:pt x="58" y="0"/>
                    </a:lnTo>
                    <a:lnTo>
                      <a:pt x="57" y="0"/>
                    </a:lnTo>
                    <a:lnTo>
                      <a:pt x="56" y="1"/>
                    </a:lnTo>
                    <a:lnTo>
                      <a:pt x="52" y="2"/>
                    </a:lnTo>
                    <a:lnTo>
                      <a:pt x="47" y="2"/>
                    </a:lnTo>
                    <a:lnTo>
                      <a:pt x="41" y="3"/>
                    </a:lnTo>
                    <a:lnTo>
                      <a:pt x="35" y="3"/>
                    </a:lnTo>
                    <a:lnTo>
                      <a:pt x="27" y="4"/>
                    </a:lnTo>
                    <a:lnTo>
                      <a:pt x="18" y="4"/>
                    </a:lnTo>
                    <a:lnTo>
                      <a:pt x="9" y="4"/>
                    </a:lnTo>
                    <a:lnTo>
                      <a:pt x="0" y="4"/>
                    </a:lnTo>
                    <a:lnTo>
                      <a:pt x="0" y="4"/>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9" name="Freeform 1945">
                <a:extLst>
                  <a:ext uri="{FF2B5EF4-FFF2-40B4-BE49-F238E27FC236}">
                    <a16:creationId xmlns:a16="http://schemas.microsoft.com/office/drawing/2014/main" id="{270B6B66-DF5F-F649-AA29-AC48C86F5388}"/>
                  </a:ext>
                </a:extLst>
              </p:cNvPr>
              <p:cNvSpPr>
                <a:spLocks/>
              </p:cNvSpPr>
              <p:nvPr/>
            </p:nvSpPr>
            <p:spPr bwMode="auto">
              <a:xfrm>
                <a:off x="4398" y="2486"/>
                <a:ext cx="58" cy="4"/>
              </a:xfrm>
              <a:custGeom>
                <a:avLst/>
                <a:gdLst>
                  <a:gd name="T0" fmla="*/ 0 w 58"/>
                  <a:gd name="T1" fmla="*/ 4 h 4"/>
                  <a:gd name="T2" fmla="*/ 9 w 58"/>
                  <a:gd name="T3" fmla="*/ 4 h 4"/>
                  <a:gd name="T4" fmla="*/ 18 w 58"/>
                  <a:gd name="T5" fmla="*/ 4 h 4"/>
                  <a:gd name="T6" fmla="*/ 27 w 58"/>
                  <a:gd name="T7" fmla="*/ 4 h 4"/>
                  <a:gd name="T8" fmla="*/ 35 w 58"/>
                  <a:gd name="T9" fmla="*/ 3 h 4"/>
                  <a:gd name="T10" fmla="*/ 41 w 58"/>
                  <a:gd name="T11" fmla="*/ 3 h 4"/>
                  <a:gd name="T12" fmla="*/ 47 w 58"/>
                  <a:gd name="T13" fmla="*/ 2 h 4"/>
                  <a:gd name="T14" fmla="*/ 52 w 58"/>
                  <a:gd name="T15" fmla="*/ 2 h 4"/>
                  <a:gd name="T16" fmla="*/ 56 w 58"/>
                  <a:gd name="T17" fmla="*/ 1 h 4"/>
                  <a:gd name="T18" fmla="*/ 57 w 58"/>
                  <a:gd name="T19" fmla="*/ 0 h 4"/>
                  <a:gd name="T20" fmla="*/ 58 w 58"/>
                  <a:gd name="T21" fmla="*/ 0 h 4"/>
                  <a:gd name="T22" fmla="*/ 56 w 58"/>
                  <a:gd name="T23" fmla="*/ 0 h 4"/>
                  <a:gd name="T24" fmla="*/ 55 w 58"/>
                  <a:gd name="T25" fmla="*/ 0 h 4"/>
                  <a:gd name="T26" fmla="*/ 52 w 58"/>
                  <a:gd name="T27" fmla="*/ 1 h 4"/>
                  <a:gd name="T28" fmla="*/ 48 w 58"/>
                  <a:gd name="T29" fmla="*/ 2 h 4"/>
                  <a:gd name="T30" fmla="*/ 43 w 58"/>
                  <a:gd name="T31" fmla="*/ 2 h 4"/>
                  <a:gd name="T32" fmla="*/ 36 w 58"/>
                  <a:gd name="T33" fmla="*/ 3 h 4"/>
                  <a:gd name="T34" fmla="*/ 28 w 58"/>
                  <a:gd name="T35" fmla="*/ 3 h 4"/>
                  <a:gd name="T36" fmla="*/ 19 w 58"/>
                  <a:gd name="T37" fmla="*/ 4 h 4"/>
                  <a:gd name="T38" fmla="*/ 10 w 58"/>
                  <a:gd name="T39" fmla="*/ 4 h 4"/>
                  <a:gd name="T40" fmla="*/ 0 w 58"/>
                  <a:gd name="T41" fmla="*/ 4 h 4"/>
                  <a:gd name="T42" fmla="*/ 0 w 58"/>
                  <a:gd name="T4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4">
                    <a:moveTo>
                      <a:pt x="0" y="4"/>
                    </a:moveTo>
                    <a:lnTo>
                      <a:pt x="9" y="4"/>
                    </a:lnTo>
                    <a:lnTo>
                      <a:pt x="18" y="4"/>
                    </a:lnTo>
                    <a:lnTo>
                      <a:pt x="27" y="4"/>
                    </a:lnTo>
                    <a:lnTo>
                      <a:pt x="35" y="3"/>
                    </a:lnTo>
                    <a:lnTo>
                      <a:pt x="41" y="3"/>
                    </a:lnTo>
                    <a:lnTo>
                      <a:pt x="47" y="2"/>
                    </a:lnTo>
                    <a:lnTo>
                      <a:pt x="52" y="2"/>
                    </a:lnTo>
                    <a:lnTo>
                      <a:pt x="56" y="1"/>
                    </a:lnTo>
                    <a:lnTo>
                      <a:pt x="57" y="0"/>
                    </a:lnTo>
                    <a:lnTo>
                      <a:pt x="58" y="0"/>
                    </a:lnTo>
                    <a:lnTo>
                      <a:pt x="56" y="0"/>
                    </a:lnTo>
                    <a:lnTo>
                      <a:pt x="55" y="0"/>
                    </a:lnTo>
                    <a:lnTo>
                      <a:pt x="52" y="1"/>
                    </a:lnTo>
                    <a:lnTo>
                      <a:pt x="48" y="2"/>
                    </a:lnTo>
                    <a:lnTo>
                      <a:pt x="43" y="2"/>
                    </a:lnTo>
                    <a:lnTo>
                      <a:pt x="36" y="3"/>
                    </a:lnTo>
                    <a:lnTo>
                      <a:pt x="28" y="3"/>
                    </a:lnTo>
                    <a:lnTo>
                      <a:pt x="19" y="4"/>
                    </a:lnTo>
                    <a:lnTo>
                      <a:pt x="10" y="4"/>
                    </a:lnTo>
                    <a:lnTo>
                      <a:pt x="0" y="4"/>
                    </a:lnTo>
                    <a:lnTo>
                      <a:pt x="0" y="4"/>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0" name="Freeform 1946">
                <a:extLst>
                  <a:ext uri="{FF2B5EF4-FFF2-40B4-BE49-F238E27FC236}">
                    <a16:creationId xmlns:a16="http://schemas.microsoft.com/office/drawing/2014/main" id="{241AB7C4-FCF5-B74A-B57B-D5B47E6CD015}"/>
                  </a:ext>
                </a:extLst>
              </p:cNvPr>
              <p:cNvSpPr>
                <a:spLocks/>
              </p:cNvSpPr>
              <p:nvPr/>
            </p:nvSpPr>
            <p:spPr bwMode="auto">
              <a:xfrm>
                <a:off x="4398" y="2486"/>
                <a:ext cx="56" cy="4"/>
              </a:xfrm>
              <a:custGeom>
                <a:avLst/>
                <a:gdLst>
                  <a:gd name="T0" fmla="*/ 0 w 56"/>
                  <a:gd name="T1" fmla="*/ 4 h 4"/>
                  <a:gd name="T2" fmla="*/ 10 w 56"/>
                  <a:gd name="T3" fmla="*/ 4 h 4"/>
                  <a:gd name="T4" fmla="*/ 19 w 56"/>
                  <a:gd name="T5" fmla="*/ 4 h 4"/>
                  <a:gd name="T6" fmla="*/ 28 w 56"/>
                  <a:gd name="T7" fmla="*/ 3 h 4"/>
                  <a:gd name="T8" fmla="*/ 36 w 56"/>
                  <a:gd name="T9" fmla="*/ 3 h 4"/>
                  <a:gd name="T10" fmla="*/ 43 w 56"/>
                  <a:gd name="T11" fmla="*/ 2 h 4"/>
                  <a:gd name="T12" fmla="*/ 48 w 56"/>
                  <a:gd name="T13" fmla="*/ 2 h 4"/>
                  <a:gd name="T14" fmla="*/ 52 w 56"/>
                  <a:gd name="T15" fmla="*/ 1 h 4"/>
                  <a:gd name="T16" fmla="*/ 55 w 56"/>
                  <a:gd name="T17" fmla="*/ 0 h 4"/>
                  <a:gd name="T18" fmla="*/ 56 w 56"/>
                  <a:gd name="T19" fmla="*/ 0 h 4"/>
                  <a:gd name="T20" fmla="*/ 53 w 56"/>
                  <a:gd name="T21" fmla="*/ 0 h 4"/>
                  <a:gd name="T22" fmla="*/ 52 w 56"/>
                  <a:gd name="T23" fmla="*/ 0 h 4"/>
                  <a:gd name="T24" fmla="*/ 50 w 56"/>
                  <a:gd name="T25" fmla="*/ 1 h 4"/>
                  <a:gd name="T26" fmla="*/ 46 w 56"/>
                  <a:gd name="T27" fmla="*/ 2 h 4"/>
                  <a:gd name="T28" fmla="*/ 41 w 56"/>
                  <a:gd name="T29" fmla="*/ 2 h 4"/>
                  <a:gd name="T30" fmla="*/ 34 w 56"/>
                  <a:gd name="T31" fmla="*/ 3 h 4"/>
                  <a:gd name="T32" fmla="*/ 27 w 56"/>
                  <a:gd name="T33" fmla="*/ 3 h 4"/>
                  <a:gd name="T34" fmla="*/ 18 w 56"/>
                  <a:gd name="T35" fmla="*/ 4 h 4"/>
                  <a:gd name="T36" fmla="*/ 9 w 56"/>
                  <a:gd name="T37" fmla="*/ 4 h 4"/>
                  <a:gd name="T38" fmla="*/ 0 w 56"/>
                  <a:gd name="T39" fmla="*/ 4 h 4"/>
                  <a:gd name="T40" fmla="*/ 0 w 56"/>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4">
                    <a:moveTo>
                      <a:pt x="0" y="4"/>
                    </a:moveTo>
                    <a:lnTo>
                      <a:pt x="10" y="4"/>
                    </a:lnTo>
                    <a:lnTo>
                      <a:pt x="19" y="4"/>
                    </a:lnTo>
                    <a:lnTo>
                      <a:pt x="28" y="3"/>
                    </a:lnTo>
                    <a:lnTo>
                      <a:pt x="36" y="3"/>
                    </a:lnTo>
                    <a:lnTo>
                      <a:pt x="43" y="2"/>
                    </a:lnTo>
                    <a:lnTo>
                      <a:pt x="48" y="2"/>
                    </a:lnTo>
                    <a:lnTo>
                      <a:pt x="52" y="1"/>
                    </a:lnTo>
                    <a:lnTo>
                      <a:pt x="55" y="0"/>
                    </a:lnTo>
                    <a:lnTo>
                      <a:pt x="56" y="0"/>
                    </a:lnTo>
                    <a:lnTo>
                      <a:pt x="53" y="0"/>
                    </a:lnTo>
                    <a:lnTo>
                      <a:pt x="52" y="0"/>
                    </a:lnTo>
                    <a:lnTo>
                      <a:pt x="50" y="1"/>
                    </a:lnTo>
                    <a:lnTo>
                      <a:pt x="46" y="2"/>
                    </a:lnTo>
                    <a:lnTo>
                      <a:pt x="41" y="2"/>
                    </a:lnTo>
                    <a:lnTo>
                      <a:pt x="34" y="3"/>
                    </a:lnTo>
                    <a:lnTo>
                      <a:pt x="27" y="3"/>
                    </a:lnTo>
                    <a:lnTo>
                      <a:pt x="18" y="4"/>
                    </a:lnTo>
                    <a:lnTo>
                      <a:pt x="9" y="4"/>
                    </a:lnTo>
                    <a:lnTo>
                      <a:pt x="0" y="4"/>
                    </a:lnTo>
                    <a:lnTo>
                      <a:pt x="0" y="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1" name="Freeform 1947">
                <a:extLst>
                  <a:ext uri="{FF2B5EF4-FFF2-40B4-BE49-F238E27FC236}">
                    <a16:creationId xmlns:a16="http://schemas.microsoft.com/office/drawing/2014/main" id="{4A325198-C1DD-8B47-8CD4-51A7F638A530}"/>
                  </a:ext>
                </a:extLst>
              </p:cNvPr>
              <p:cNvSpPr>
                <a:spLocks/>
              </p:cNvSpPr>
              <p:nvPr/>
            </p:nvSpPr>
            <p:spPr bwMode="auto">
              <a:xfrm>
                <a:off x="4398" y="2486"/>
                <a:ext cx="53" cy="4"/>
              </a:xfrm>
              <a:custGeom>
                <a:avLst/>
                <a:gdLst>
                  <a:gd name="T0" fmla="*/ 0 w 53"/>
                  <a:gd name="T1" fmla="*/ 4 h 4"/>
                  <a:gd name="T2" fmla="*/ 9 w 53"/>
                  <a:gd name="T3" fmla="*/ 4 h 4"/>
                  <a:gd name="T4" fmla="*/ 18 w 53"/>
                  <a:gd name="T5" fmla="*/ 4 h 4"/>
                  <a:gd name="T6" fmla="*/ 27 w 53"/>
                  <a:gd name="T7" fmla="*/ 3 h 4"/>
                  <a:gd name="T8" fmla="*/ 34 w 53"/>
                  <a:gd name="T9" fmla="*/ 3 h 4"/>
                  <a:gd name="T10" fmla="*/ 41 w 53"/>
                  <a:gd name="T11" fmla="*/ 2 h 4"/>
                  <a:gd name="T12" fmla="*/ 46 w 53"/>
                  <a:gd name="T13" fmla="*/ 2 h 4"/>
                  <a:gd name="T14" fmla="*/ 50 w 53"/>
                  <a:gd name="T15" fmla="*/ 1 h 4"/>
                  <a:gd name="T16" fmla="*/ 52 w 53"/>
                  <a:gd name="T17" fmla="*/ 0 h 4"/>
                  <a:gd name="T18" fmla="*/ 53 w 53"/>
                  <a:gd name="T19" fmla="*/ 0 h 4"/>
                  <a:gd name="T20" fmla="*/ 50 w 53"/>
                  <a:gd name="T21" fmla="*/ 0 h 4"/>
                  <a:gd name="T22" fmla="*/ 50 w 53"/>
                  <a:gd name="T23" fmla="*/ 0 h 4"/>
                  <a:gd name="T24" fmla="*/ 47 w 53"/>
                  <a:gd name="T25" fmla="*/ 1 h 4"/>
                  <a:gd name="T26" fmla="*/ 43 w 53"/>
                  <a:gd name="T27" fmla="*/ 2 h 4"/>
                  <a:gd name="T28" fmla="*/ 38 w 53"/>
                  <a:gd name="T29" fmla="*/ 2 h 4"/>
                  <a:gd name="T30" fmla="*/ 32 w 53"/>
                  <a:gd name="T31" fmla="*/ 3 h 4"/>
                  <a:gd name="T32" fmla="*/ 25 w 53"/>
                  <a:gd name="T33" fmla="*/ 3 h 4"/>
                  <a:gd name="T34" fmla="*/ 17 w 53"/>
                  <a:gd name="T35" fmla="*/ 3 h 4"/>
                  <a:gd name="T36" fmla="*/ 9 w 53"/>
                  <a:gd name="T37" fmla="*/ 4 h 4"/>
                  <a:gd name="T38" fmla="*/ 0 w 53"/>
                  <a:gd name="T39" fmla="*/ 4 h 4"/>
                  <a:gd name="T40" fmla="*/ 0 w 5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4">
                    <a:moveTo>
                      <a:pt x="0" y="4"/>
                    </a:moveTo>
                    <a:lnTo>
                      <a:pt x="9" y="4"/>
                    </a:lnTo>
                    <a:lnTo>
                      <a:pt x="18" y="4"/>
                    </a:lnTo>
                    <a:lnTo>
                      <a:pt x="27" y="3"/>
                    </a:lnTo>
                    <a:lnTo>
                      <a:pt x="34" y="3"/>
                    </a:lnTo>
                    <a:lnTo>
                      <a:pt x="41" y="2"/>
                    </a:lnTo>
                    <a:lnTo>
                      <a:pt x="46" y="2"/>
                    </a:lnTo>
                    <a:lnTo>
                      <a:pt x="50" y="1"/>
                    </a:lnTo>
                    <a:lnTo>
                      <a:pt x="52" y="0"/>
                    </a:lnTo>
                    <a:lnTo>
                      <a:pt x="53" y="0"/>
                    </a:lnTo>
                    <a:lnTo>
                      <a:pt x="50" y="0"/>
                    </a:lnTo>
                    <a:lnTo>
                      <a:pt x="50" y="0"/>
                    </a:lnTo>
                    <a:lnTo>
                      <a:pt x="47" y="1"/>
                    </a:lnTo>
                    <a:lnTo>
                      <a:pt x="43" y="2"/>
                    </a:lnTo>
                    <a:lnTo>
                      <a:pt x="38" y="2"/>
                    </a:lnTo>
                    <a:lnTo>
                      <a:pt x="32" y="3"/>
                    </a:lnTo>
                    <a:lnTo>
                      <a:pt x="25" y="3"/>
                    </a:lnTo>
                    <a:lnTo>
                      <a:pt x="17" y="3"/>
                    </a:lnTo>
                    <a:lnTo>
                      <a:pt x="9" y="4"/>
                    </a:lnTo>
                    <a:lnTo>
                      <a:pt x="0" y="4"/>
                    </a:lnTo>
                    <a:lnTo>
                      <a:pt x="0" y="4"/>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2" name="Freeform 1948">
                <a:extLst>
                  <a:ext uri="{FF2B5EF4-FFF2-40B4-BE49-F238E27FC236}">
                    <a16:creationId xmlns:a16="http://schemas.microsoft.com/office/drawing/2014/main" id="{44B5F20C-66E7-D945-8449-C8E25EEC3890}"/>
                  </a:ext>
                </a:extLst>
              </p:cNvPr>
              <p:cNvSpPr>
                <a:spLocks/>
              </p:cNvSpPr>
              <p:nvPr/>
            </p:nvSpPr>
            <p:spPr bwMode="auto">
              <a:xfrm>
                <a:off x="4398" y="2486"/>
                <a:ext cx="50" cy="4"/>
              </a:xfrm>
              <a:custGeom>
                <a:avLst/>
                <a:gdLst>
                  <a:gd name="T0" fmla="*/ 0 w 50"/>
                  <a:gd name="T1" fmla="*/ 4 h 4"/>
                  <a:gd name="T2" fmla="*/ 9 w 50"/>
                  <a:gd name="T3" fmla="*/ 4 h 4"/>
                  <a:gd name="T4" fmla="*/ 17 w 50"/>
                  <a:gd name="T5" fmla="*/ 3 h 4"/>
                  <a:gd name="T6" fmla="*/ 25 w 50"/>
                  <a:gd name="T7" fmla="*/ 3 h 4"/>
                  <a:gd name="T8" fmla="*/ 32 w 50"/>
                  <a:gd name="T9" fmla="*/ 3 h 4"/>
                  <a:gd name="T10" fmla="*/ 38 w 50"/>
                  <a:gd name="T11" fmla="*/ 2 h 4"/>
                  <a:gd name="T12" fmla="*/ 43 w 50"/>
                  <a:gd name="T13" fmla="*/ 2 h 4"/>
                  <a:gd name="T14" fmla="*/ 47 w 50"/>
                  <a:gd name="T15" fmla="*/ 1 h 4"/>
                  <a:gd name="T16" fmla="*/ 50 w 50"/>
                  <a:gd name="T17" fmla="*/ 0 h 4"/>
                  <a:gd name="T18" fmla="*/ 50 w 50"/>
                  <a:gd name="T19" fmla="*/ 0 h 4"/>
                  <a:gd name="T20" fmla="*/ 48 w 50"/>
                  <a:gd name="T21" fmla="*/ 0 h 4"/>
                  <a:gd name="T22" fmla="*/ 47 w 50"/>
                  <a:gd name="T23" fmla="*/ 0 h 4"/>
                  <a:gd name="T24" fmla="*/ 45 w 50"/>
                  <a:gd name="T25" fmla="*/ 1 h 4"/>
                  <a:gd name="T26" fmla="*/ 42 w 50"/>
                  <a:gd name="T27" fmla="*/ 1 h 4"/>
                  <a:gd name="T28" fmla="*/ 36 w 50"/>
                  <a:gd name="T29" fmla="*/ 2 h 4"/>
                  <a:gd name="T30" fmla="*/ 30 w 50"/>
                  <a:gd name="T31" fmla="*/ 2 h 4"/>
                  <a:gd name="T32" fmla="*/ 24 w 50"/>
                  <a:gd name="T33" fmla="*/ 3 h 4"/>
                  <a:gd name="T34" fmla="*/ 16 w 50"/>
                  <a:gd name="T35" fmla="*/ 3 h 4"/>
                  <a:gd name="T36" fmla="*/ 8 w 50"/>
                  <a:gd name="T37" fmla="*/ 3 h 4"/>
                  <a:gd name="T38" fmla="*/ 0 w 50"/>
                  <a:gd name="T39" fmla="*/ 3 h 4"/>
                  <a:gd name="T40" fmla="*/ 0 w 5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
                    <a:moveTo>
                      <a:pt x="0" y="4"/>
                    </a:moveTo>
                    <a:lnTo>
                      <a:pt x="9" y="4"/>
                    </a:lnTo>
                    <a:lnTo>
                      <a:pt x="17" y="3"/>
                    </a:lnTo>
                    <a:lnTo>
                      <a:pt x="25" y="3"/>
                    </a:lnTo>
                    <a:lnTo>
                      <a:pt x="32" y="3"/>
                    </a:lnTo>
                    <a:lnTo>
                      <a:pt x="38" y="2"/>
                    </a:lnTo>
                    <a:lnTo>
                      <a:pt x="43" y="2"/>
                    </a:lnTo>
                    <a:lnTo>
                      <a:pt x="47" y="1"/>
                    </a:lnTo>
                    <a:lnTo>
                      <a:pt x="50" y="0"/>
                    </a:lnTo>
                    <a:lnTo>
                      <a:pt x="50" y="0"/>
                    </a:lnTo>
                    <a:lnTo>
                      <a:pt x="48" y="0"/>
                    </a:lnTo>
                    <a:lnTo>
                      <a:pt x="47" y="0"/>
                    </a:lnTo>
                    <a:lnTo>
                      <a:pt x="45" y="1"/>
                    </a:lnTo>
                    <a:lnTo>
                      <a:pt x="42" y="1"/>
                    </a:lnTo>
                    <a:lnTo>
                      <a:pt x="36" y="2"/>
                    </a:lnTo>
                    <a:lnTo>
                      <a:pt x="30" y="2"/>
                    </a:lnTo>
                    <a:lnTo>
                      <a:pt x="24" y="3"/>
                    </a:lnTo>
                    <a:lnTo>
                      <a:pt x="16" y="3"/>
                    </a:lnTo>
                    <a:lnTo>
                      <a:pt x="8" y="3"/>
                    </a:lnTo>
                    <a:lnTo>
                      <a:pt x="0" y="3"/>
                    </a:lnTo>
                    <a:lnTo>
                      <a:pt x="0" y="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3" name="Freeform 1949">
                <a:extLst>
                  <a:ext uri="{FF2B5EF4-FFF2-40B4-BE49-F238E27FC236}">
                    <a16:creationId xmlns:a16="http://schemas.microsoft.com/office/drawing/2014/main" id="{7E09C9B8-5BA5-214A-8149-003E23FC13E6}"/>
                  </a:ext>
                </a:extLst>
              </p:cNvPr>
              <p:cNvSpPr>
                <a:spLocks/>
              </p:cNvSpPr>
              <p:nvPr/>
            </p:nvSpPr>
            <p:spPr bwMode="auto">
              <a:xfrm>
                <a:off x="4398" y="2486"/>
                <a:ext cx="48" cy="3"/>
              </a:xfrm>
              <a:custGeom>
                <a:avLst/>
                <a:gdLst>
                  <a:gd name="T0" fmla="*/ 0 w 48"/>
                  <a:gd name="T1" fmla="*/ 3 h 3"/>
                  <a:gd name="T2" fmla="*/ 8 w 48"/>
                  <a:gd name="T3" fmla="*/ 3 h 3"/>
                  <a:gd name="T4" fmla="*/ 16 w 48"/>
                  <a:gd name="T5" fmla="*/ 3 h 3"/>
                  <a:gd name="T6" fmla="*/ 24 w 48"/>
                  <a:gd name="T7" fmla="*/ 3 h 3"/>
                  <a:gd name="T8" fmla="*/ 30 w 48"/>
                  <a:gd name="T9" fmla="*/ 2 h 3"/>
                  <a:gd name="T10" fmla="*/ 36 w 48"/>
                  <a:gd name="T11" fmla="*/ 2 h 3"/>
                  <a:gd name="T12" fmla="*/ 42 w 48"/>
                  <a:gd name="T13" fmla="*/ 1 h 3"/>
                  <a:gd name="T14" fmla="*/ 45 w 48"/>
                  <a:gd name="T15" fmla="*/ 1 h 3"/>
                  <a:gd name="T16" fmla="*/ 47 w 48"/>
                  <a:gd name="T17" fmla="*/ 0 h 3"/>
                  <a:gd name="T18" fmla="*/ 48 w 48"/>
                  <a:gd name="T19" fmla="*/ 0 h 3"/>
                  <a:gd name="T20" fmla="*/ 45 w 48"/>
                  <a:gd name="T21" fmla="*/ 0 h 3"/>
                  <a:gd name="T22" fmla="*/ 44 w 48"/>
                  <a:gd name="T23" fmla="*/ 0 h 3"/>
                  <a:gd name="T24" fmla="*/ 42 w 48"/>
                  <a:gd name="T25" fmla="*/ 1 h 3"/>
                  <a:gd name="T26" fmla="*/ 37 w 48"/>
                  <a:gd name="T27" fmla="*/ 2 h 3"/>
                  <a:gd name="T28" fmla="*/ 32 w 48"/>
                  <a:gd name="T29" fmla="*/ 2 h 3"/>
                  <a:gd name="T30" fmla="*/ 25 w 48"/>
                  <a:gd name="T31" fmla="*/ 3 h 3"/>
                  <a:gd name="T32" fmla="*/ 17 w 48"/>
                  <a:gd name="T33" fmla="*/ 3 h 3"/>
                  <a:gd name="T34" fmla="*/ 9 w 48"/>
                  <a:gd name="T35" fmla="*/ 3 h 3"/>
                  <a:gd name="T36" fmla="*/ 0 w 48"/>
                  <a:gd name="T37" fmla="*/ 3 h 3"/>
                  <a:gd name="T38" fmla="*/ 0 w 48"/>
                  <a:gd name="T3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3">
                    <a:moveTo>
                      <a:pt x="0" y="3"/>
                    </a:moveTo>
                    <a:lnTo>
                      <a:pt x="8" y="3"/>
                    </a:lnTo>
                    <a:lnTo>
                      <a:pt x="16" y="3"/>
                    </a:lnTo>
                    <a:lnTo>
                      <a:pt x="24" y="3"/>
                    </a:lnTo>
                    <a:lnTo>
                      <a:pt x="30" y="2"/>
                    </a:lnTo>
                    <a:lnTo>
                      <a:pt x="36" y="2"/>
                    </a:lnTo>
                    <a:lnTo>
                      <a:pt x="42" y="1"/>
                    </a:lnTo>
                    <a:lnTo>
                      <a:pt x="45" y="1"/>
                    </a:lnTo>
                    <a:lnTo>
                      <a:pt x="47" y="0"/>
                    </a:lnTo>
                    <a:lnTo>
                      <a:pt x="48" y="0"/>
                    </a:lnTo>
                    <a:lnTo>
                      <a:pt x="45" y="0"/>
                    </a:lnTo>
                    <a:lnTo>
                      <a:pt x="44" y="0"/>
                    </a:lnTo>
                    <a:lnTo>
                      <a:pt x="42" y="1"/>
                    </a:lnTo>
                    <a:lnTo>
                      <a:pt x="37" y="2"/>
                    </a:lnTo>
                    <a:lnTo>
                      <a:pt x="32" y="2"/>
                    </a:lnTo>
                    <a:lnTo>
                      <a:pt x="25" y="3"/>
                    </a:lnTo>
                    <a:lnTo>
                      <a:pt x="17" y="3"/>
                    </a:lnTo>
                    <a:lnTo>
                      <a:pt x="9" y="3"/>
                    </a:lnTo>
                    <a:lnTo>
                      <a:pt x="0" y="3"/>
                    </a:lnTo>
                    <a:lnTo>
                      <a:pt x="0" y="3"/>
                    </a:lnTo>
                    <a:close/>
                  </a:path>
                </a:pathLst>
              </a:custGeom>
              <a:solidFill>
                <a:srgbClr val="7171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4" name="Freeform 1950">
                <a:extLst>
                  <a:ext uri="{FF2B5EF4-FFF2-40B4-BE49-F238E27FC236}">
                    <a16:creationId xmlns:a16="http://schemas.microsoft.com/office/drawing/2014/main" id="{726B5A4E-65A0-E449-9AD0-37023234DA2F}"/>
                  </a:ext>
                </a:extLst>
              </p:cNvPr>
              <p:cNvSpPr>
                <a:spLocks/>
              </p:cNvSpPr>
              <p:nvPr/>
            </p:nvSpPr>
            <p:spPr bwMode="auto">
              <a:xfrm>
                <a:off x="4398" y="2486"/>
                <a:ext cx="45" cy="3"/>
              </a:xfrm>
              <a:custGeom>
                <a:avLst/>
                <a:gdLst>
                  <a:gd name="T0" fmla="*/ 0 w 45"/>
                  <a:gd name="T1" fmla="*/ 3 h 3"/>
                  <a:gd name="T2" fmla="*/ 9 w 45"/>
                  <a:gd name="T3" fmla="*/ 3 h 3"/>
                  <a:gd name="T4" fmla="*/ 17 w 45"/>
                  <a:gd name="T5" fmla="*/ 3 h 3"/>
                  <a:gd name="T6" fmla="*/ 25 w 45"/>
                  <a:gd name="T7" fmla="*/ 3 h 3"/>
                  <a:gd name="T8" fmla="*/ 32 w 45"/>
                  <a:gd name="T9" fmla="*/ 2 h 3"/>
                  <a:gd name="T10" fmla="*/ 37 w 45"/>
                  <a:gd name="T11" fmla="*/ 2 h 3"/>
                  <a:gd name="T12" fmla="*/ 42 w 45"/>
                  <a:gd name="T13" fmla="*/ 1 h 3"/>
                  <a:gd name="T14" fmla="*/ 44 w 45"/>
                  <a:gd name="T15" fmla="*/ 0 h 3"/>
                  <a:gd name="T16" fmla="*/ 45 w 45"/>
                  <a:gd name="T17" fmla="*/ 0 h 3"/>
                  <a:gd name="T18" fmla="*/ 43 w 45"/>
                  <a:gd name="T19" fmla="*/ 0 h 3"/>
                  <a:gd name="T20" fmla="*/ 42 w 45"/>
                  <a:gd name="T21" fmla="*/ 0 h 3"/>
                  <a:gd name="T22" fmla="*/ 39 w 45"/>
                  <a:gd name="T23" fmla="*/ 1 h 3"/>
                  <a:gd name="T24" fmla="*/ 36 w 45"/>
                  <a:gd name="T25" fmla="*/ 1 h 3"/>
                  <a:gd name="T26" fmla="*/ 30 w 45"/>
                  <a:gd name="T27" fmla="*/ 2 h 3"/>
                  <a:gd name="T28" fmla="*/ 23 w 45"/>
                  <a:gd name="T29" fmla="*/ 2 h 3"/>
                  <a:gd name="T30" fmla="*/ 16 w 45"/>
                  <a:gd name="T31" fmla="*/ 3 h 3"/>
                  <a:gd name="T32" fmla="*/ 8 w 45"/>
                  <a:gd name="T33" fmla="*/ 3 h 3"/>
                  <a:gd name="T34" fmla="*/ 0 w 45"/>
                  <a:gd name="T35" fmla="*/ 3 h 3"/>
                  <a:gd name="T36" fmla="*/ 0 w 4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3">
                    <a:moveTo>
                      <a:pt x="0" y="3"/>
                    </a:moveTo>
                    <a:lnTo>
                      <a:pt x="9" y="3"/>
                    </a:lnTo>
                    <a:lnTo>
                      <a:pt x="17" y="3"/>
                    </a:lnTo>
                    <a:lnTo>
                      <a:pt x="25" y="3"/>
                    </a:lnTo>
                    <a:lnTo>
                      <a:pt x="32" y="2"/>
                    </a:lnTo>
                    <a:lnTo>
                      <a:pt x="37" y="2"/>
                    </a:lnTo>
                    <a:lnTo>
                      <a:pt x="42" y="1"/>
                    </a:lnTo>
                    <a:lnTo>
                      <a:pt x="44" y="0"/>
                    </a:lnTo>
                    <a:lnTo>
                      <a:pt x="45" y="0"/>
                    </a:lnTo>
                    <a:lnTo>
                      <a:pt x="43" y="0"/>
                    </a:lnTo>
                    <a:lnTo>
                      <a:pt x="42" y="0"/>
                    </a:lnTo>
                    <a:lnTo>
                      <a:pt x="39" y="1"/>
                    </a:lnTo>
                    <a:lnTo>
                      <a:pt x="36" y="1"/>
                    </a:lnTo>
                    <a:lnTo>
                      <a:pt x="30" y="2"/>
                    </a:lnTo>
                    <a:lnTo>
                      <a:pt x="23" y="2"/>
                    </a:lnTo>
                    <a:lnTo>
                      <a:pt x="16" y="3"/>
                    </a:lnTo>
                    <a:lnTo>
                      <a:pt x="8" y="3"/>
                    </a:lnTo>
                    <a:lnTo>
                      <a:pt x="0" y="3"/>
                    </a:lnTo>
                    <a:lnTo>
                      <a:pt x="0" y="3"/>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5" name="Freeform 1951">
                <a:extLst>
                  <a:ext uri="{FF2B5EF4-FFF2-40B4-BE49-F238E27FC236}">
                    <a16:creationId xmlns:a16="http://schemas.microsoft.com/office/drawing/2014/main" id="{59717D47-F226-5340-9272-73802E14A11C}"/>
                  </a:ext>
                </a:extLst>
              </p:cNvPr>
              <p:cNvSpPr>
                <a:spLocks/>
              </p:cNvSpPr>
              <p:nvPr/>
            </p:nvSpPr>
            <p:spPr bwMode="auto">
              <a:xfrm>
                <a:off x="4398" y="2486"/>
                <a:ext cx="43" cy="3"/>
              </a:xfrm>
              <a:custGeom>
                <a:avLst/>
                <a:gdLst>
                  <a:gd name="T0" fmla="*/ 0 w 43"/>
                  <a:gd name="T1" fmla="*/ 3 h 3"/>
                  <a:gd name="T2" fmla="*/ 8 w 43"/>
                  <a:gd name="T3" fmla="*/ 3 h 3"/>
                  <a:gd name="T4" fmla="*/ 16 w 43"/>
                  <a:gd name="T5" fmla="*/ 3 h 3"/>
                  <a:gd name="T6" fmla="*/ 23 w 43"/>
                  <a:gd name="T7" fmla="*/ 2 h 3"/>
                  <a:gd name="T8" fmla="*/ 30 w 43"/>
                  <a:gd name="T9" fmla="*/ 2 h 3"/>
                  <a:gd name="T10" fmla="*/ 36 w 43"/>
                  <a:gd name="T11" fmla="*/ 1 h 3"/>
                  <a:gd name="T12" fmla="*/ 39 w 43"/>
                  <a:gd name="T13" fmla="*/ 1 h 3"/>
                  <a:gd name="T14" fmla="*/ 42 w 43"/>
                  <a:gd name="T15" fmla="*/ 0 h 3"/>
                  <a:gd name="T16" fmla="*/ 43 w 43"/>
                  <a:gd name="T17" fmla="*/ 0 h 3"/>
                  <a:gd name="T18" fmla="*/ 40 w 43"/>
                  <a:gd name="T19" fmla="*/ 0 h 3"/>
                  <a:gd name="T20" fmla="*/ 39 w 43"/>
                  <a:gd name="T21" fmla="*/ 0 h 3"/>
                  <a:gd name="T22" fmla="*/ 36 w 43"/>
                  <a:gd name="T23" fmla="*/ 1 h 3"/>
                  <a:gd name="T24" fmla="*/ 33 w 43"/>
                  <a:gd name="T25" fmla="*/ 1 h 3"/>
                  <a:gd name="T26" fmla="*/ 28 w 43"/>
                  <a:gd name="T27" fmla="*/ 2 h 3"/>
                  <a:gd name="T28" fmla="*/ 22 w 43"/>
                  <a:gd name="T29" fmla="*/ 2 h 3"/>
                  <a:gd name="T30" fmla="*/ 15 w 43"/>
                  <a:gd name="T31" fmla="*/ 2 h 3"/>
                  <a:gd name="T32" fmla="*/ 7 w 43"/>
                  <a:gd name="T33" fmla="*/ 3 h 3"/>
                  <a:gd name="T34" fmla="*/ 0 w 43"/>
                  <a:gd name="T35" fmla="*/ 3 h 3"/>
                  <a:gd name="T36" fmla="*/ 0 w 43"/>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3">
                    <a:moveTo>
                      <a:pt x="0" y="3"/>
                    </a:moveTo>
                    <a:lnTo>
                      <a:pt x="8" y="3"/>
                    </a:lnTo>
                    <a:lnTo>
                      <a:pt x="16" y="3"/>
                    </a:lnTo>
                    <a:lnTo>
                      <a:pt x="23" y="2"/>
                    </a:lnTo>
                    <a:lnTo>
                      <a:pt x="30" y="2"/>
                    </a:lnTo>
                    <a:lnTo>
                      <a:pt x="36" y="1"/>
                    </a:lnTo>
                    <a:lnTo>
                      <a:pt x="39" y="1"/>
                    </a:lnTo>
                    <a:lnTo>
                      <a:pt x="42" y="0"/>
                    </a:lnTo>
                    <a:lnTo>
                      <a:pt x="43" y="0"/>
                    </a:lnTo>
                    <a:lnTo>
                      <a:pt x="40" y="0"/>
                    </a:lnTo>
                    <a:lnTo>
                      <a:pt x="39" y="0"/>
                    </a:lnTo>
                    <a:lnTo>
                      <a:pt x="36" y="1"/>
                    </a:lnTo>
                    <a:lnTo>
                      <a:pt x="33" y="1"/>
                    </a:lnTo>
                    <a:lnTo>
                      <a:pt x="28" y="2"/>
                    </a:lnTo>
                    <a:lnTo>
                      <a:pt x="22" y="2"/>
                    </a:lnTo>
                    <a:lnTo>
                      <a:pt x="15" y="2"/>
                    </a:lnTo>
                    <a:lnTo>
                      <a:pt x="7" y="3"/>
                    </a:lnTo>
                    <a:lnTo>
                      <a:pt x="0" y="3"/>
                    </a:lnTo>
                    <a:lnTo>
                      <a:pt x="0" y="3"/>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6" name="Freeform 1952">
                <a:extLst>
                  <a:ext uri="{FF2B5EF4-FFF2-40B4-BE49-F238E27FC236}">
                    <a16:creationId xmlns:a16="http://schemas.microsoft.com/office/drawing/2014/main" id="{1E299A28-5D58-4A48-AFC9-609F73E8D689}"/>
                  </a:ext>
                </a:extLst>
              </p:cNvPr>
              <p:cNvSpPr>
                <a:spLocks/>
              </p:cNvSpPr>
              <p:nvPr/>
            </p:nvSpPr>
            <p:spPr bwMode="auto">
              <a:xfrm>
                <a:off x="4398" y="2486"/>
                <a:ext cx="40" cy="3"/>
              </a:xfrm>
              <a:custGeom>
                <a:avLst/>
                <a:gdLst>
                  <a:gd name="T0" fmla="*/ 0 w 40"/>
                  <a:gd name="T1" fmla="*/ 3 h 3"/>
                  <a:gd name="T2" fmla="*/ 7 w 40"/>
                  <a:gd name="T3" fmla="*/ 3 h 3"/>
                  <a:gd name="T4" fmla="*/ 15 w 40"/>
                  <a:gd name="T5" fmla="*/ 2 h 3"/>
                  <a:gd name="T6" fmla="*/ 22 w 40"/>
                  <a:gd name="T7" fmla="*/ 2 h 3"/>
                  <a:gd name="T8" fmla="*/ 28 w 40"/>
                  <a:gd name="T9" fmla="*/ 2 h 3"/>
                  <a:gd name="T10" fmla="*/ 33 w 40"/>
                  <a:gd name="T11" fmla="*/ 1 h 3"/>
                  <a:gd name="T12" fmla="*/ 36 w 40"/>
                  <a:gd name="T13" fmla="*/ 1 h 3"/>
                  <a:gd name="T14" fmla="*/ 39 w 40"/>
                  <a:gd name="T15" fmla="*/ 0 h 3"/>
                  <a:gd name="T16" fmla="*/ 40 w 40"/>
                  <a:gd name="T17" fmla="*/ 0 h 3"/>
                  <a:gd name="T18" fmla="*/ 37 w 40"/>
                  <a:gd name="T19" fmla="*/ 0 h 3"/>
                  <a:gd name="T20" fmla="*/ 36 w 40"/>
                  <a:gd name="T21" fmla="*/ 0 h 3"/>
                  <a:gd name="T22" fmla="*/ 35 w 40"/>
                  <a:gd name="T23" fmla="*/ 1 h 3"/>
                  <a:gd name="T24" fmla="*/ 31 w 40"/>
                  <a:gd name="T25" fmla="*/ 1 h 3"/>
                  <a:gd name="T26" fmla="*/ 26 w 40"/>
                  <a:gd name="T27" fmla="*/ 2 h 3"/>
                  <a:gd name="T28" fmla="*/ 21 w 40"/>
                  <a:gd name="T29" fmla="*/ 2 h 3"/>
                  <a:gd name="T30" fmla="*/ 14 w 40"/>
                  <a:gd name="T31" fmla="*/ 2 h 3"/>
                  <a:gd name="T32" fmla="*/ 7 w 40"/>
                  <a:gd name="T33" fmla="*/ 2 h 3"/>
                  <a:gd name="T34" fmla="*/ 0 w 40"/>
                  <a:gd name="T35" fmla="*/ 3 h 3"/>
                  <a:gd name="T36" fmla="*/ 0 w 40"/>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
                    <a:moveTo>
                      <a:pt x="0" y="3"/>
                    </a:moveTo>
                    <a:lnTo>
                      <a:pt x="7" y="3"/>
                    </a:lnTo>
                    <a:lnTo>
                      <a:pt x="15" y="2"/>
                    </a:lnTo>
                    <a:lnTo>
                      <a:pt x="22" y="2"/>
                    </a:lnTo>
                    <a:lnTo>
                      <a:pt x="28" y="2"/>
                    </a:lnTo>
                    <a:lnTo>
                      <a:pt x="33" y="1"/>
                    </a:lnTo>
                    <a:lnTo>
                      <a:pt x="36" y="1"/>
                    </a:lnTo>
                    <a:lnTo>
                      <a:pt x="39" y="0"/>
                    </a:lnTo>
                    <a:lnTo>
                      <a:pt x="40" y="0"/>
                    </a:lnTo>
                    <a:lnTo>
                      <a:pt x="37" y="0"/>
                    </a:lnTo>
                    <a:lnTo>
                      <a:pt x="36" y="0"/>
                    </a:lnTo>
                    <a:lnTo>
                      <a:pt x="35" y="1"/>
                    </a:lnTo>
                    <a:lnTo>
                      <a:pt x="31" y="1"/>
                    </a:lnTo>
                    <a:lnTo>
                      <a:pt x="26" y="2"/>
                    </a:lnTo>
                    <a:lnTo>
                      <a:pt x="21" y="2"/>
                    </a:lnTo>
                    <a:lnTo>
                      <a:pt x="14" y="2"/>
                    </a:lnTo>
                    <a:lnTo>
                      <a:pt x="7" y="2"/>
                    </a:lnTo>
                    <a:lnTo>
                      <a:pt x="0" y="3"/>
                    </a:lnTo>
                    <a:lnTo>
                      <a:pt x="0" y="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7" name="Freeform 1953">
                <a:extLst>
                  <a:ext uri="{FF2B5EF4-FFF2-40B4-BE49-F238E27FC236}">
                    <a16:creationId xmlns:a16="http://schemas.microsoft.com/office/drawing/2014/main" id="{ACF3786E-4937-F04F-9E4C-7B6950495ED4}"/>
                  </a:ext>
                </a:extLst>
              </p:cNvPr>
              <p:cNvSpPr>
                <a:spLocks/>
              </p:cNvSpPr>
              <p:nvPr/>
            </p:nvSpPr>
            <p:spPr bwMode="auto">
              <a:xfrm>
                <a:off x="4398" y="2486"/>
                <a:ext cx="37" cy="3"/>
              </a:xfrm>
              <a:custGeom>
                <a:avLst/>
                <a:gdLst>
                  <a:gd name="T0" fmla="*/ 0 w 37"/>
                  <a:gd name="T1" fmla="*/ 3 h 3"/>
                  <a:gd name="T2" fmla="*/ 7 w 37"/>
                  <a:gd name="T3" fmla="*/ 2 h 3"/>
                  <a:gd name="T4" fmla="*/ 14 w 37"/>
                  <a:gd name="T5" fmla="*/ 2 h 3"/>
                  <a:gd name="T6" fmla="*/ 21 w 37"/>
                  <a:gd name="T7" fmla="*/ 2 h 3"/>
                  <a:gd name="T8" fmla="*/ 26 w 37"/>
                  <a:gd name="T9" fmla="*/ 2 h 3"/>
                  <a:gd name="T10" fmla="*/ 31 w 37"/>
                  <a:gd name="T11" fmla="*/ 1 h 3"/>
                  <a:gd name="T12" fmla="*/ 35 w 37"/>
                  <a:gd name="T13" fmla="*/ 1 h 3"/>
                  <a:gd name="T14" fmla="*/ 36 w 37"/>
                  <a:gd name="T15" fmla="*/ 0 h 3"/>
                  <a:gd name="T16" fmla="*/ 37 w 37"/>
                  <a:gd name="T17" fmla="*/ 0 h 3"/>
                  <a:gd name="T18" fmla="*/ 35 w 37"/>
                  <a:gd name="T19" fmla="*/ 0 h 3"/>
                  <a:gd name="T20" fmla="*/ 34 w 37"/>
                  <a:gd name="T21" fmla="*/ 0 h 3"/>
                  <a:gd name="T22" fmla="*/ 31 w 37"/>
                  <a:gd name="T23" fmla="*/ 1 h 3"/>
                  <a:gd name="T24" fmla="*/ 27 w 37"/>
                  <a:gd name="T25" fmla="*/ 1 h 3"/>
                  <a:gd name="T26" fmla="*/ 21 w 37"/>
                  <a:gd name="T27" fmla="*/ 2 h 3"/>
                  <a:gd name="T28" fmla="*/ 15 w 37"/>
                  <a:gd name="T29" fmla="*/ 2 h 3"/>
                  <a:gd name="T30" fmla="*/ 7 w 37"/>
                  <a:gd name="T31" fmla="*/ 2 h 3"/>
                  <a:gd name="T32" fmla="*/ 0 w 37"/>
                  <a:gd name="T33" fmla="*/ 2 h 3"/>
                  <a:gd name="T34" fmla="*/ 0 w 37"/>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
                    <a:moveTo>
                      <a:pt x="0" y="3"/>
                    </a:moveTo>
                    <a:lnTo>
                      <a:pt x="7" y="2"/>
                    </a:lnTo>
                    <a:lnTo>
                      <a:pt x="14" y="2"/>
                    </a:lnTo>
                    <a:lnTo>
                      <a:pt x="21" y="2"/>
                    </a:lnTo>
                    <a:lnTo>
                      <a:pt x="26" y="2"/>
                    </a:lnTo>
                    <a:lnTo>
                      <a:pt x="31" y="1"/>
                    </a:lnTo>
                    <a:lnTo>
                      <a:pt x="35" y="1"/>
                    </a:lnTo>
                    <a:lnTo>
                      <a:pt x="36" y="0"/>
                    </a:lnTo>
                    <a:lnTo>
                      <a:pt x="37" y="0"/>
                    </a:lnTo>
                    <a:lnTo>
                      <a:pt x="35" y="0"/>
                    </a:lnTo>
                    <a:lnTo>
                      <a:pt x="34" y="0"/>
                    </a:lnTo>
                    <a:lnTo>
                      <a:pt x="31" y="1"/>
                    </a:lnTo>
                    <a:lnTo>
                      <a:pt x="27" y="1"/>
                    </a:lnTo>
                    <a:lnTo>
                      <a:pt x="21" y="2"/>
                    </a:lnTo>
                    <a:lnTo>
                      <a:pt x="15" y="2"/>
                    </a:lnTo>
                    <a:lnTo>
                      <a:pt x="7" y="2"/>
                    </a:lnTo>
                    <a:lnTo>
                      <a:pt x="0" y="2"/>
                    </a:lnTo>
                    <a:lnTo>
                      <a:pt x="0" y="3"/>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8" name="Freeform 1954">
                <a:extLst>
                  <a:ext uri="{FF2B5EF4-FFF2-40B4-BE49-F238E27FC236}">
                    <a16:creationId xmlns:a16="http://schemas.microsoft.com/office/drawing/2014/main" id="{C1B01F4D-0EA6-5346-ACE9-217DDADCF726}"/>
                  </a:ext>
                </a:extLst>
              </p:cNvPr>
              <p:cNvSpPr>
                <a:spLocks/>
              </p:cNvSpPr>
              <p:nvPr/>
            </p:nvSpPr>
            <p:spPr bwMode="auto">
              <a:xfrm>
                <a:off x="4398" y="2486"/>
                <a:ext cx="35" cy="2"/>
              </a:xfrm>
              <a:custGeom>
                <a:avLst/>
                <a:gdLst>
                  <a:gd name="T0" fmla="*/ 0 w 35"/>
                  <a:gd name="T1" fmla="*/ 2 h 2"/>
                  <a:gd name="T2" fmla="*/ 7 w 35"/>
                  <a:gd name="T3" fmla="*/ 2 h 2"/>
                  <a:gd name="T4" fmla="*/ 15 w 35"/>
                  <a:gd name="T5" fmla="*/ 2 h 2"/>
                  <a:gd name="T6" fmla="*/ 21 w 35"/>
                  <a:gd name="T7" fmla="*/ 2 h 2"/>
                  <a:gd name="T8" fmla="*/ 27 w 35"/>
                  <a:gd name="T9" fmla="*/ 1 h 2"/>
                  <a:gd name="T10" fmla="*/ 31 w 35"/>
                  <a:gd name="T11" fmla="*/ 1 h 2"/>
                  <a:gd name="T12" fmla="*/ 34 w 35"/>
                  <a:gd name="T13" fmla="*/ 0 h 2"/>
                  <a:gd name="T14" fmla="*/ 35 w 35"/>
                  <a:gd name="T15" fmla="*/ 0 h 2"/>
                  <a:gd name="T16" fmla="*/ 32 w 35"/>
                  <a:gd name="T17" fmla="*/ 0 h 2"/>
                  <a:gd name="T18" fmla="*/ 31 w 35"/>
                  <a:gd name="T19" fmla="*/ 0 h 2"/>
                  <a:gd name="T20" fmla="*/ 28 w 35"/>
                  <a:gd name="T21" fmla="*/ 1 h 2"/>
                  <a:gd name="T22" fmla="*/ 25 w 35"/>
                  <a:gd name="T23" fmla="*/ 1 h 2"/>
                  <a:gd name="T24" fmla="*/ 20 w 35"/>
                  <a:gd name="T25" fmla="*/ 2 h 2"/>
                  <a:gd name="T26" fmla="*/ 14 w 35"/>
                  <a:gd name="T27" fmla="*/ 2 h 2"/>
                  <a:gd name="T28" fmla="*/ 7 w 35"/>
                  <a:gd name="T29" fmla="*/ 2 h 2"/>
                  <a:gd name="T30" fmla="*/ 0 w 35"/>
                  <a:gd name="T31" fmla="*/ 2 h 2"/>
                  <a:gd name="T32" fmla="*/ 0 w 35"/>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2">
                    <a:moveTo>
                      <a:pt x="0" y="2"/>
                    </a:moveTo>
                    <a:lnTo>
                      <a:pt x="7" y="2"/>
                    </a:lnTo>
                    <a:lnTo>
                      <a:pt x="15" y="2"/>
                    </a:lnTo>
                    <a:lnTo>
                      <a:pt x="21" y="2"/>
                    </a:lnTo>
                    <a:lnTo>
                      <a:pt x="27" y="1"/>
                    </a:lnTo>
                    <a:lnTo>
                      <a:pt x="31" y="1"/>
                    </a:lnTo>
                    <a:lnTo>
                      <a:pt x="34" y="0"/>
                    </a:lnTo>
                    <a:lnTo>
                      <a:pt x="35" y="0"/>
                    </a:lnTo>
                    <a:lnTo>
                      <a:pt x="32" y="0"/>
                    </a:lnTo>
                    <a:lnTo>
                      <a:pt x="31" y="0"/>
                    </a:lnTo>
                    <a:lnTo>
                      <a:pt x="28" y="1"/>
                    </a:lnTo>
                    <a:lnTo>
                      <a:pt x="25" y="1"/>
                    </a:lnTo>
                    <a:lnTo>
                      <a:pt x="20" y="2"/>
                    </a:lnTo>
                    <a:lnTo>
                      <a:pt x="14" y="2"/>
                    </a:lnTo>
                    <a:lnTo>
                      <a:pt x="7" y="2"/>
                    </a:lnTo>
                    <a:lnTo>
                      <a:pt x="0" y="2"/>
                    </a:lnTo>
                    <a:lnTo>
                      <a:pt x="0" y="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9" name="Freeform 1955">
                <a:extLst>
                  <a:ext uri="{FF2B5EF4-FFF2-40B4-BE49-F238E27FC236}">
                    <a16:creationId xmlns:a16="http://schemas.microsoft.com/office/drawing/2014/main" id="{1ABAFD04-747D-A846-BA75-8944CB4E5B79}"/>
                  </a:ext>
                </a:extLst>
              </p:cNvPr>
              <p:cNvSpPr>
                <a:spLocks/>
              </p:cNvSpPr>
              <p:nvPr/>
            </p:nvSpPr>
            <p:spPr bwMode="auto">
              <a:xfrm>
                <a:off x="4398" y="2486"/>
                <a:ext cx="32" cy="2"/>
              </a:xfrm>
              <a:custGeom>
                <a:avLst/>
                <a:gdLst>
                  <a:gd name="T0" fmla="*/ 0 w 32"/>
                  <a:gd name="T1" fmla="*/ 2 h 2"/>
                  <a:gd name="T2" fmla="*/ 7 w 32"/>
                  <a:gd name="T3" fmla="*/ 2 h 2"/>
                  <a:gd name="T4" fmla="*/ 14 w 32"/>
                  <a:gd name="T5" fmla="*/ 2 h 2"/>
                  <a:gd name="T6" fmla="*/ 20 w 32"/>
                  <a:gd name="T7" fmla="*/ 2 h 2"/>
                  <a:gd name="T8" fmla="*/ 25 w 32"/>
                  <a:gd name="T9" fmla="*/ 1 h 2"/>
                  <a:gd name="T10" fmla="*/ 28 w 32"/>
                  <a:gd name="T11" fmla="*/ 1 h 2"/>
                  <a:gd name="T12" fmla="*/ 31 w 32"/>
                  <a:gd name="T13" fmla="*/ 0 h 2"/>
                  <a:gd name="T14" fmla="*/ 32 w 32"/>
                  <a:gd name="T15" fmla="*/ 0 h 2"/>
                  <a:gd name="T16" fmla="*/ 29 w 32"/>
                  <a:gd name="T17" fmla="*/ 0 h 2"/>
                  <a:gd name="T18" fmla="*/ 28 w 32"/>
                  <a:gd name="T19" fmla="*/ 0 h 2"/>
                  <a:gd name="T20" fmla="*/ 26 w 32"/>
                  <a:gd name="T21" fmla="*/ 1 h 2"/>
                  <a:gd name="T22" fmla="*/ 23 w 32"/>
                  <a:gd name="T23" fmla="*/ 1 h 2"/>
                  <a:gd name="T24" fmla="*/ 18 w 32"/>
                  <a:gd name="T25" fmla="*/ 1 h 2"/>
                  <a:gd name="T26" fmla="*/ 13 w 32"/>
                  <a:gd name="T27" fmla="*/ 2 h 2"/>
                  <a:gd name="T28" fmla="*/ 7 w 32"/>
                  <a:gd name="T29" fmla="*/ 2 h 2"/>
                  <a:gd name="T30" fmla="*/ 0 w 32"/>
                  <a:gd name="T31" fmla="*/ 2 h 2"/>
                  <a:gd name="T32" fmla="*/ 0 w 32"/>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
                    <a:moveTo>
                      <a:pt x="0" y="2"/>
                    </a:moveTo>
                    <a:lnTo>
                      <a:pt x="7" y="2"/>
                    </a:lnTo>
                    <a:lnTo>
                      <a:pt x="14" y="2"/>
                    </a:lnTo>
                    <a:lnTo>
                      <a:pt x="20" y="2"/>
                    </a:lnTo>
                    <a:lnTo>
                      <a:pt x="25" y="1"/>
                    </a:lnTo>
                    <a:lnTo>
                      <a:pt x="28" y="1"/>
                    </a:lnTo>
                    <a:lnTo>
                      <a:pt x="31" y="0"/>
                    </a:lnTo>
                    <a:lnTo>
                      <a:pt x="32" y="0"/>
                    </a:lnTo>
                    <a:lnTo>
                      <a:pt x="29" y="0"/>
                    </a:lnTo>
                    <a:lnTo>
                      <a:pt x="28" y="0"/>
                    </a:lnTo>
                    <a:lnTo>
                      <a:pt x="26" y="1"/>
                    </a:lnTo>
                    <a:lnTo>
                      <a:pt x="23" y="1"/>
                    </a:lnTo>
                    <a:lnTo>
                      <a:pt x="18" y="1"/>
                    </a:lnTo>
                    <a:lnTo>
                      <a:pt x="13" y="2"/>
                    </a:lnTo>
                    <a:lnTo>
                      <a:pt x="7" y="2"/>
                    </a:lnTo>
                    <a:lnTo>
                      <a:pt x="0" y="2"/>
                    </a:lnTo>
                    <a:lnTo>
                      <a:pt x="0" y="2"/>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0" name="Freeform 1956">
                <a:extLst>
                  <a:ext uri="{FF2B5EF4-FFF2-40B4-BE49-F238E27FC236}">
                    <a16:creationId xmlns:a16="http://schemas.microsoft.com/office/drawing/2014/main" id="{0B38A8C0-9E77-6745-9CC6-63C93562D49B}"/>
                  </a:ext>
                </a:extLst>
              </p:cNvPr>
              <p:cNvSpPr>
                <a:spLocks/>
              </p:cNvSpPr>
              <p:nvPr/>
            </p:nvSpPr>
            <p:spPr bwMode="auto">
              <a:xfrm>
                <a:off x="4398" y="2486"/>
                <a:ext cx="29" cy="2"/>
              </a:xfrm>
              <a:custGeom>
                <a:avLst/>
                <a:gdLst>
                  <a:gd name="T0" fmla="*/ 0 w 29"/>
                  <a:gd name="T1" fmla="*/ 2 h 2"/>
                  <a:gd name="T2" fmla="*/ 7 w 29"/>
                  <a:gd name="T3" fmla="*/ 2 h 2"/>
                  <a:gd name="T4" fmla="*/ 13 w 29"/>
                  <a:gd name="T5" fmla="*/ 2 h 2"/>
                  <a:gd name="T6" fmla="*/ 18 w 29"/>
                  <a:gd name="T7" fmla="*/ 1 h 2"/>
                  <a:gd name="T8" fmla="*/ 23 w 29"/>
                  <a:gd name="T9" fmla="*/ 1 h 2"/>
                  <a:gd name="T10" fmla="*/ 26 w 29"/>
                  <a:gd name="T11" fmla="*/ 1 h 2"/>
                  <a:gd name="T12" fmla="*/ 28 w 29"/>
                  <a:gd name="T13" fmla="*/ 0 h 2"/>
                  <a:gd name="T14" fmla="*/ 29 w 29"/>
                  <a:gd name="T15" fmla="*/ 0 h 2"/>
                  <a:gd name="T16" fmla="*/ 27 w 29"/>
                  <a:gd name="T17" fmla="*/ 0 h 2"/>
                  <a:gd name="T18" fmla="*/ 26 w 29"/>
                  <a:gd name="T19" fmla="*/ 0 h 2"/>
                  <a:gd name="T20" fmla="*/ 24 w 29"/>
                  <a:gd name="T21" fmla="*/ 0 h 2"/>
                  <a:gd name="T22" fmla="*/ 21 w 29"/>
                  <a:gd name="T23" fmla="*/ 1 h 2"/>
                  <a:gd name="T24" fmla="*/ 16 w 29"/>
                  <a:gd name="T25" fmla="*/ 1 h 2"/>
                  <a:gd name="T26" fmla="*/ 12 w 29"/>
                  <a:gd name="T27" fmla="*/ 1 h 2"/>
                  <a:gd name="T28" fmla="*/ 6 w 29"/>
                  <a:gd name="T29" fmla="*/ 2 h 2"/>
                  <a:gd name="T30" fmla="*/ 0 w 29"/>
                  <a:gd name="T31" fmla="*/ 2 h 2"/>
                  <a:gd name="T32" fmla="*/ 0 w 29"/>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
                    <a:moveTo>
                      <a:pt x="0" y="2"/>
                    </a:moveTo>
                    <a:lnTo>
                      <a:pt x="7" y="2"/>
                    </a:lnTo>
                    <a:lnTo>
                      <a:pt x="13" y="2"/>
                    </a:lnTo>
                    <a:lnTo>
                      <a:pt x="18" y="1"/>
                    </a:lnTo>
                    <a:lnTo>
                      <a:pt x="23" y="1"/>
                    </a:lnTo>
                    <a:lnTo>
                      <a:pt x="26" y="1"/>
                    </a:lnTo>
                    <a:lnTo>
                      <a:pt x="28" y="0"/>
                    </a:lnTo>
                    <a:lnTo>
                      <a:pt x="29" y="0"/>
                    </a:lnTo>
                    <a:lnTo>
                      <a:pt x="27" y="0"/>
                    </a:lnTo>
                    <a:lnTo>
                      <a:pt x="26" y="0"/>
                    </a:lnTo>
                    <a:lnTo>
                      <a:pt x="24" y="0"/>
                    </a:lnTo>
                    <a:lnTo>
                      <a:pt x="21" y="1"/>
                    </a:lnTo>
                    <a:lnTo>
                      <a:pt x="16" y="1"/>
                    </a:lnTo>
                    <a:lnTo>
                      <a:pt x="12" y="1"/>
                    </a:lnTo>
                    <a:lnTo>
                      <a:pt x="6" y="2"/>
                    </a:lnTo>
                    <a:lnTo>
                      <a:pt x="0" y="2"/>
                    </a:lnTo>
                    <a:lnTo>
                      <a:pt x="0" y="2"/>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1" name="Freeform 1957">
                <a:extLst>
                  <a:ext uri="{FF2B5EF4-FFF2-40B4-BE49-F238E27FC236}">
                    <a16:creationId xmlns:a16="http://schemas.microsoft.com/office/drawing/2014/main" id="{9E7AEAEC-C875-7B4B-B575-454E7E57E32F}"/>
                  </a:ext>
                </a:extLst>
              </p:cNvPr>
              <p:cNvSpPr>
                <a:spLocks/>
              </p:cNvSpPr>
              <p:nvPr/>
            </p:nvSpPr>
            <p:spPr bwMode="auto">
              <a:xfrm>
                <a:off x="4398" y="2486"/>
                <a:ext cx="27" cy="2"/>
              </a:xfrm>
              <a:custGeom>
                <a:avLst/>
                <a:gdLst>
                  <a:gd name="T0" fmla="*/ 0 w 27"/>
                  <a:gd name="T1" fmla="*/ 2 h 2"/>
                  <a:gd name="T2" fmla="*/ 6 w 27"/>
                  <a:gd name="T3" fmla="*/ 2 h 2"/>
                  <a:gd name="T4" fmla="*/ 12 w 27"/>
                  <a:gd name="T5" fmla="*/ 1 h 2"/>
                  <a:gd name="T6" fmla="*/ 16 w 27"/>
                  <a:gd name="T7" fmla="*/ 1 h 2"/>
                  <a:gd name="T8" fmla="*/ 21 w 27"/>
                  <a:gd name="T9" fmla="*/ 1 h 2"/>
                  <a:gd name="T10" fmla="*/ 24 w 27"/>
                  <a:gd name="T11" fmla="*/ 0 h 2"/>
                  <a:gd name="T12" fmla="*/ 26 w 27"/>
                  <a:gd name="T13" fmla="*/ 0 h 2"/>
                  <a:gd name="T14" fmla="*/ 27 w 27"/>
                  <a:gd name="T15" fmla="*/ 0 h 2"/>
                  <a:gd name="T16" fmla="*/ 24 w 27"/>
                  <a:gd name="T17" fmla="*/ 0 h 2"/>
                  <a:gd name="T18" fmla="*/ 23 w 27"/>
                  <a:gd name="T19" fmla="*/ 0 h 2"/>
                  <a:gd name="T20" fmla="*/ 21 w 27"/>
                  <a:gd name="T21" fmla="*/ 1 h 2"/>
                  <a:gd name="T22" fmla="*/ 17 w 27"/>
                  <a:gd name="T23" fmla="*/ 1 h 2"/>
                  <a:gd name="T24" fmla="*/ 12 w 27"/>
                  <a:gd name="T25" fmla="*/ 1 h 2"/>
                  <a:gd name="T26" fmla="*/ 7 w 27"/>
                  <a:gd name="T27" fmla="*/ 1 h 2"/>
                  <a:gd name="T28" fmla="*/ 0 w 27"/>
                  <a:gd name="T29" fmla="*/ 1 h 2"/>
                  <a:gd name="T30" fmla="*/ 0 w 27"/>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
                    <a:moveTo>
                      <a:pt x="0" y="2"/>
                    </a:moveTo>
                    <a:lnTo>
                      <a:pt x="6" y="2"/>
                    </a:lnTo>
                    <a:lnTo>
                      <a:pt x="12" y="1"/>
                    </a:lnTo>
                    <a:lnTo>
                      <a:pt x="16" y="1"/>
                    </a:lnTo>
                    <a:lnTo>
                      <a:pt x="21" y="1"/>
                    </a:lnTo>
                    <a:lnTo>
                      <a:pt x="24" y="0"/>
                    </a:lnTo>
                    <a:lnTo>
                      <a:pt x="26" y="0"/>
                    </a:lnTo>
                    <a:lnTo>
                      <a:pt x="27" y="0"/>
                    </a:lnTo>
                    <a:lnTo>
                      <a:pt x="24" y="0"/>
                    </a:lnTo>
                    <a:lnTo>
                      <a:pt x="23" y="0"/>
                    </a:lnTo>
                    <a:lnTo>
                      <a:pt x="21" y="1"/>
                    </a:lnTo>
                    <a:lnTo>
                      <a:pt x="17" y="1"/>
                    </a:lnTo>
                    <a:lnTo>
                      <a:pt x="12" y="1"/>
                    </a:lnTo>
                    <a:lnTo>
                      <a:pt x="7" y="1"/>
                    </a:lnTo>
                    <a:lnTo>
                      <a:pt x="0" y="1"/>
                    </a:lnTo>
                    <a:lnTo>
                      <a:pt x="0" y="2"/>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2" name="Freeform 1958">
                <a:extLst>
                  <a:ext uri="{FF2B5EF4-FFF2-40B4-BE49-F238E27FC236}">
                    <a16:creationId xmlns:a16="http://schemas.microsoft.com/office/drawing/2014/main" id="{04D4DC03-E11C-334A-8FD8-C195D84CFE23}"/>
                  </a:ext>
                </a:extLst>
              </p:cNvPr>
              <p:cNvSpPr>
                <a:spLocks/>
              </p:cNvSpPr>
              <p:nvPr/>
            </p:nvSpPr>
            <p:spPr bwMode="auto">
              <a:xfrm>
                <a:off x="4398" y="2486"/>
                <a:ext cx="24" cy="1"/>
              </a:xfrm>
              <a:custGeom>
                <a:avLst/>
                <a:gdLst>
                  <a:gd name="T0" fmla="*/ 0 w 24"/>
                  <a:gd name="T1" fmla="*/ 1 h 1"/>
                  <a:gd name="T2" fmla="*/ 7 w 24"/>
                  <a:gd name="T3" fmla="*/ 1 h 1"/>
                  <a:gd name="T4" fmla="*/ 12 w 24"/>
                  <a:gd name="T5" fmla="*/ 1 h 1"/>
                  <a:gd name="T6" fmla="*/ 17 w 24"/>
                  <a:gd name="T7" fmla="*/ 1 h 1"/>
                  <a:gd name="T8" fmla="*/ 21 w 24"/>
                  <a:gd name="T9" fmla="*/ 1 h 1"/>
                  <a:gd name="T10" fmla="*/ 23 w 24"/>
                  <a:gd name="T11" fmla="*/ 0 h 1"/>
                  <a:gd name="T12" fmla="*/ 24 w 24"/>
                  <a:gd name="T13" fmla="*/ 0 h 1"/>
                  <a:gd name="T14" fmla="*/ 21 w 24"/>
                  <a:gd name="T15" fmla="*/ 0 h 1"/>
                  <a:gd name="T16" fmla="*/ 21 w 24"/>
                  <a:gd name="T17" fmla="*/ 0 h 1"/>
                  <a:gd name="T18" fmla="*/ 19 w 24"/>
                  <a:gd name="T19" fmla="*/ 0 h 1"/>
                  <a:gd name="T20" fmla="*/ 15 w 24"/>
                  <a:gd name="T21" fmla="*/ 1 h 1"/>
                  <a:gd name="T22" fmla="*/ 11 w 24"/>
                  <a:gd name="T23" fmla="*/ 1 h 1"/>
                  <a:gd name="T24" fmla="*/ 6 w 24"/>
                  <a:gd name="T25" fmla="*/ 1 h 1"/>
                  <a:gd name="T26" fmla="*/ 0 w 24"/>
                  <a:gd name="T27" fmla="*/ 1 h 1"/>
                  <a:gd name="T28" fmla="*/ 0 w 24"/>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
                    <a:moveTo>
                      <a:pt x="0" y="1"/>
                    </a:moveTo>
                    <a:lnTo>
                      <a:pt x="7" y="1"/>
                    </a:lnTo>
                    <a:lnTo>
                      <a:pt x="12" y="1"/>
                    </a:lnTo>
                    <a:lnTo>
                      <a:pt x="17" y="1"/>
                    </a:lnTo>
                    <a:lnTo>
                      <a:pt x="21" y="1"/>
                    </a:lnTo>
                    <a:lnTo>
                      <a:pt x="23" y="0"/>
                    </a:lnTo>
                    <a:lnTo>
                      <a:pt x="24" y="0"/>
                    </a:lnTo>
                    <a:lnTo>
                      <a:pt x="21" y="0"/>
                    </a:lnTo>
                    <a:lnTo>
                      <a:pt x="21" y="0"/>
                    </a:lnTo>
                    <a:lnTo>
                      <a:pt x="19" y="0"/>
                    </a:lnTo>
                    <a:lnTo>
                      <a:pt x="15" y="1"/>
                    </a:lnTo>
                    <a:lnTo>
                      <a:pt x="11" y="1"/>
                    </a:lnTo>
                    <a:lnTo>
                      <a:pt x="6" y="1"/>
                    </a:lnTo>
                    <a:lnTo>
                      <a:pt x="0" y="1"/>
                    </a:lnTo>
                    <a:lnTo>
                      <a:pt x="0" y="1"/>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3" name="Freeform 1959">
                <a:extLst>
                  <a:ext uri="{FF2B5EF4-FFF2-40B4-BE49-F238E27FC236}">
                    <a16:creationId xmlns:a16="http://schemas.microsoft.com/office/drawing/2014/main" id="{7C2FD724-2096-1A44-874A-80F61682798D}"/>
                  </a:ext>
                </a:extLst>
              </p:cNvPr>
              <p:cNvSpPr>
                <a:spLocks/>
              </p:cNvSpPr>
              <p:nvPr/>
            </p:nvSpPr>
            <p:spPr bwMode="auto">
              <a:xfrm>
                <a:off x="4398" y="2486"/>
                <a:ext cx="21" cy="1"/>
              </a:xfrm>
              <a:custGeom>
                <a:avLst/>
                <a:gdLst>
                  <a:gd name="T0" fmla="*/ 0 w 21"/>
                  <a:gd name="T1" fmla="*/ 1 h 1"/>
                  <a:gd name="T2" fmla="*/ 6 w 21"/>
                  <a:gd name="T3" fmla="*/ 1 h 1"/>
                  <a:gd name="T4" fmla="*/ 11 w 21"/>
                  <a:gd name="T5" fmla="*/ 1 h 1"/>
                  <a:gd name="T6" fmla="*/ 15 w 21"/>
                  <a:gd name="T7" fmla="*/ 1 h 1"/>
                  <a:gd name="T8" fmla="*/ 19 w 21"/>
                  <a:gd name="T9" fmla="*/ 0 h 1"/>
                  <a:gd name="T10" fmla="*/ 21 w 21"/>
                  <a:gd name="T11" fmla="*/ 0 h 1"/>
                  <a:gd name="T12" fmla="*/ 21 w 21"/>
                  <a:gd name="T13" fmla="*/ 0 h 1"/>
                  <a:gd name="T14" fmla="*/ 19 w 21"/>
                  <a:gd name="T15" fmla="*/ 0 h 1"/>
                  <a:gd name="T16" fmla="*/ 18 w 21"/>
                  <a:gd name="T17" fmla="*/ 0 h 1"/>
                  <a:gd name="T18" fmla="*/ 16 w 21"/>
                  <a:gd name="T19" fmla="*/ 0 h 1"/>
                  <a:gd name="T20" fmla="*/ 14 w 21"/>
                  <a:gd name="T21" fmla="*/ 1 h 1"/>
                  <a:gd name="T22" fmla="*/ 9 w 21"/>
                  <a:gd name="T23" fmla="*/ 1 h 1"/>
                  <a:gd name="T24" fmla="*/ 5 w 21"/>
                  <a:gd name="T25" fmla="*/ 1 h 1"/>
                  <a:gd name="T26" fmla="*/ 0 w 21"/>
                  <a:gd name="T27" fmla="*/ 1 h 1"/>
                  <a:gd name="T28" fmla="*/ 0 w 21"/>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
                    <a:moveTo>
                      <a:pt x="0" y="1"/>
                    </a:moveTo>
                    <a:lnTo>
                      <a:pt x="6" y="1"/>
                    </a:lnTo>
                    <a:lnTo>
                      <a:pt x="11" y="1"/>
                    </a:lnTo>
                    <a:lnTo>
                      <a:pt x="15" y="1"/>
                    </a:lnTo>
                    <a:lnTo>
                      <a:pt x="19" y="0"/>
                    </a:lnTo>
                    <a:lnTo>
                      <a:pt x="21" y="0"/>
                    </a:lnTo>
                    <a:lnTo>
                      <a:pt x="21" y="0"/>
                    </a:lnTo>
                    <a:lnTo>
                      <a:pt x="19" y="0"/>
                    </a:lnTo>
                    <a:lnTo>
                      <a:pt x="18" y="0"/>
                    </a:lnTo>
                    <a:lnTo>
                      <a:pt x="16" y="0"/>
                    </a:lnTo>
                    <a:lnTo>
                      <a:pt x="14" y="1"/>
                    </a:lnTo>
                    <a:lnTo>
                      <a:pt x="9" y="1"/>
                    </a:lnTo>
                    <a:lnTo>
                      <a:pt x="5"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4" name="Freeform 1960">
                <a:extLst>
                  <a:ext uri="{FF2B5EF4-FFF2-40B4-BE49-F238E27FC236}">
                    <a16:creationId xmlns:a16="http://schemas.microsoft.com/office/drawing/2014/main" id="{7FCB903A-D585-A446-949D-CADFB7D30791}"/>
                  </a:ext>
                </a:extLst>
              </p:cNvPr>
              <p:cNvSpPr>
                <a:spLocks/>
              </p:cNvSpPr>
              <p:nvPr/>
            </p:nvSpPr>
            <p:spPr bwMode="auto">
              <a:xfrm>
                <a:off x="4398" y="2486"/>
                <a:ext cx="19" cy="1"/>
              </a:xfrm>
              <a:custGeom>
                <a:avLst/>
                <a:gdLst>
                  <a:gd name="T0" fmla="*/ 0 w 19"/>
                  <a:gd name="T1" fmla="*/ 1 h 1"/>
                  <a:gd name="T2" fmla="*/ 5 w 19"/>
                  <a:gd name="T3" fmla="*/ 1 h 1"/>
                  <a:gd name="T4" fmla="*/ 9 w 19"/>
                  <a:gd name="T5" fmla="*/ 1 h 1"/>
                  <a:gd name="T6" fmla="*/ 14 w 19"/>
                  <a:gd name="T7" fmla="*/ 1 h 1"/>
                  <a:gd name="T8" fmla="*/ 16 w 19"/>
                  <a:gd name="T9" fmla="*/ 0 h 1"/>
                  <a:gd name="T10" fmla="*/ 18 w 19"/>
                  <a:gd name="T11" fmla="*/ 0 h 1"/>
                  <a:gd name="T12" fmla="*/ 19 w 19"/>
                  <a:gd name="T13" fmla="*/ 0 h 1"/>
                  <a:gd name="T14" fmla="*/ 16 w 19"/>
                  <a:gd name="T15" fmla="*/ 0 h 1"/>
                  <a:gd name="T16" fmla="*/ 15 w 19"/>
                  <a:gd name="T17" fmla="*/ 0 h 1"/>
                  <a:gd name="T18" fmla="*/ 13 w 19"/>
                  <a:gd name="T19" fmla="*/ 0 h 1"/>
                  <a:gd name="T20" fmla="*/ 9 w 19"/>
                  <a:gd name="T21" fmla="*/ 1 h 1"/>
                  <a:gd name="T22" fmla="*/ 5 w 19"/>
                  <a:gd name="T23" fmla="*/ 1 h 1"/>
                  <a:gd name="T24" fmla="*/ 0 w 19"/>
                  <a:gd name="T25" fmla="*/ 1 h 1"/>
                  <a:gd name="T26" fmla="*/ 0 w 19"/>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
                    <a:moveTo>
                      <a:pt x="0" y="1"/>
                    </a:moveTo>
                    <a:lnTo>
                      <a:pt x="5" y="1"/>
                    </a:lnTo>
                    <a:lnTo>
                      <a:pt x="9" y="1"/>
                    </a:lnTo>
                    <a:lnTo>
                      <a:pt x="14" y="1"/>
                    </a:lnTo>
                    <a:lnTo>
                      <a:pt x="16" y="0"/>
                    </a:lnTo>
                    <a:lnTo>
                      <a:pt x="18" y="0"/>
                    </a:lnTo>
                    <a:lnTo>
                      <a:pt x="19" y="0"/>
                    </a:lnTo>
                    <a:lnTo>
                      <a:pt x="16" y="0"/>
                    </a:lnTo>
                    <a:lnTo>
                      <a:pt x="15" y="0"/>
                    </a:lnTo>
                    <a:lnTo>
                      <a:pt x="13" y="0"/>
                    </a:lnTo>
                    <a:lnTo>
                      <a:pt x="9" y="1"/>
                    </a:lnTo>
                    <a:lnTo>
                      <a:pt x="5"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5" name="Freeform 1961">
                <a:extLst>
                  <a:ext uri="{FF2B5EF4-FFF2-40B4-BE49-F238E27FC236}">
                    <a16:creationId xmlns:a16="http://schemas.microsoft.com/office/drawing/2014/main" id="{D2CF24B7-FB41-E44A-BCD3-E059E4706A2A}"/>
                  </a:ext>
                </a:extLst>
              </p:cNvPr>
              <p:cNvSpPr>
                <a:spLocks/>
              </p:cNvSpPr>
              <p:nvPr/>
            </p:nvSpPr>
            <p:spPr bwMode="auto">
              <a:xfrm>
                <a:off x="4398" y="2486"/>
                <a:ext cx="16" cy="1"/>
              </a:xfrm>
              <a:custGeom>
                <a:avLst/>
                <a:gdLst>
                  <a:gd name="T0" fmla="*/ 0 w 16"/>
                  <a:gd name="T1" fmla="*/ 1 h 1"/>
                  <a:gd name="T2" fmla="*/ 5 w 16"/>
                  <a:gd name="T3" fmla="*/ 1 h 1"/>
                  <a:gd name="T4" fmla="*/ 9 w 16"/>
                  <a:gd name="T5" fmla="*/ 1 h 1"/>
                  <a:gd name="T6" fmla="*/ 13 w 16"/>
                  <a:gd name="T7" fmla="*/ 0 h 1"/>
                  <a:gd name="T8" fmla="*/ 15 w 16"/>
                  <a:gd name="T9" fmla="*/ 0 h 1"/>
                  <a:gd name="T10" fmla="*/ 16 w 16"/>
                  <a:gd name="T11" fmla="*/ 0 h 1"/>
                  <a:gd name="T12" fmla="*/ 14 w 16"/>
                  <a:gd name="T13" fmla="*/ 0 h 1"/>
                  <a:gd name="T14" fmla="*/ 13 w 16"/>
                  <a:gd name="T15" fmla="*/ 0 h 1"/>
                  <a:gd name="T16" fmla="*/ 11 w 16"/>
                  <a:gd name="T17" fmla="*/ 0 h 1"/>
                  <a:gd name="T18" fmla="*/ 8 w 16"/>
                  <a:gd name="T19" fmla="*/ 0 h 1"/>
                  <a:gd name="T20" fmla="*/ 4 w 16"/>
                  <a:gd name="T21" fmla="*/ 1 h 1"/>
                  <a:gd name="T22" fmla="*/ 0 w 16"/>
                  <a:gd name="T23" fmla="*/ 1 h 1"/>
                  <a:gd name="T24" fmla="*/ 0 w 16"/>
                  <a:gd name="T2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
                    <a:moveTo>
                      <a:pt x="0" y="1"/>
                    </a:moveTo>
                    <a:lnTo>
                      <a:pt x="5" y="1"/>
                    </a:lnTo>
                    <a:lnTo>
                      <a:pt x="9" y="1"/>
                    </a:lnTo>
                    <a:lnTo>
                      <a:pt x="13" y="0"/>
                    </a:lnTo>
                    <a:lnTo>
                      <a:pt x="15" y="0"/>
                    </a:lnTo>
                    <a:lnTo>
                      <a:pt x="16" y="0"/>
                    </a:lnTo>
                    <a:lnTo>
                      <a:pt x="14" y="0"/>
                    </a:lnTo>
                    <a:lnTo>
                      <a:pt x="13" y="0"/>
                    </a:lnTo>
                    <a:lnTo>
                      <a:pt x="11" y="0"/>
                    </a:lnTo>
                    <a:lnTo>
                      <a:pt x="8" y="0"/>
                    </a:lnTo>
                    <a:lnTo>
                      <a:pt x="4"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6" name="Freeform 1962">
                <a:extLst>
                  <a:ext uri="{FF2B5EF4-FFF2-40B4-BE49-F238E27FC236}">
                    <a16:creationId xmlns:a16="http://schemas.microsoft.com/office/drawing/2014/main" id="{8EFF75D5-01A1-FB43-8006-97033F31D854}"/>
                  </a:ext>
                </a:extLst>
              </p:cNvPr>
              <p:cNvSpPr>
                <a:spLocks/>
              </p:cNvSpPr>
              <p:nvPr/>
            </p:nvSpPr>
            <p:spPr bwMode="auto">
              <a:xfrm>
                <a:off x="4398" y="2486"/>
                <a:ext cx="14" cy="1"/>
              </a:xfrm>
              <a:custGeom>
                <a:avLst/>
                <a:gdLst>
                  <a:gd name="T0" fmla="*/ 0 w 14"/>
                  <a:gd name="T1" fmla="*/ 1 h 1"/>
                  <a:gd name="T2" fmla="*/ 4 w 14"/>
                  <a:gd name="T3" fmla="*/ 1 h 1"/>
                  <a:gd name="T4" fmla="*/ 8 w 14"/>
                  <a:gd name="T5" fmla="*/ 0 h 1"/>
                  <a:gd name="T6" fmla="*/ 11 w 14"/>
                  <a:gd name="T7" fmla="*/ 0 h 1"/>
                  <a:gd name="T8" fmla="*/ 13 w 14"/>
                  <a:gd name="T9" fmla="*/ 0 h 1"/>
                  <a:gd name="T10" fmla="*/ 14 w 14"/>
                  <a:gd name="T11" fmla="*/ 0 h 1"/>
                  <a:gd name="T12" fmla="*/ 11 w 14"/>
                  <a:gd name="T13" fmla="*/ 0 h 1"/>
                  <a:gd name="T14" fmla="*/ 10 w 14"/>
                  <a:gd name="T15" fmla="*/ 0 h 1"/>
                  <a:gd name="T16" fmla="*/ 7 w 14"/>
                  <a:gd name="T17" fmla="*/ 0 h 1"/>
                  <a:gd name="T18" fmla="*/ 4 w 14"/>
                  <a:gd name="T19" fmla="*/ 0 h 1"/>
                  <a:gd name="T20" fmla="*/ 0 w 14"/>
                  <a:gd name="T21" fmla="*/ 0 h 1"/>
                  <a:gd name="T22" fmla="*/ 0 w 14"/>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
                    <a:moveTo>
                      <a:pt x="0" y="1"/>
                    </a:moveTo>
                    <a:lnTo>
                      <a:pt x="4" y="1"/>
                    </a:lnTo>
                    <a:lnTo>
                      <a:pt x="8" y="0"/>
                    </a:lnTo>
                    <a:lnTo>
                      <a:pt x="11" y="0"/>
                    </a:lnTo>
                    <a:lnTo>
                      <a:pt x="13" y="0"/>
                    </a:lnTo>
                    <a:lnTo>
                      <a:pt x="14" y="0"/>
                    </a:lnTo>
                    <a:lnTo>
                      <a:pt x="11" y="0"/>
                    </a:lnTo>
                    <a:lnTo>
                      <a:pt x="10" y="0"/>
                    </a:lnTo>
                    <a:lnTo>
                      <a:pt x="7" y="0"/>
                    </a:lnTo>
                    <a:lnTo>
                      <a:pt x="4"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7" name="Freeform 1963">
                <a:extLst>
                  <a:ext uri="{FF2B5EF4-FFF2-40B4-BE49-F238E27FC236}">
                    <a16:creationId xmlns:a16="http://schemas.microsoft.com/office/drawing/2014/main" id="{7D6C2CE2-39A9-F24D-BCAB-D28C2DD657B8}"/>
                  </a:ext>
                </a:extLst>
              </p:cNvPr>
              <p:cNvSpPr>
                <a:spLocks/>
              </p:cNvSpPr>
              <p:nvPr/>
            </p:nvSpPr>
            <p:spPr bwMode="auto">
              <a:xfrm>
                <a:off x="4398" y="2486"/>
                <a:ext cx="11" cy="1"/>
              </a:xfrm>
              <a:custGeom>
                <a:avLst/>
                <a:gdLst>
                  <a:gd name="T0" fmla="*/ 0 w 11"/>
                  <a:gd name="T1" fmla="*/ 4 w 11"/>
                  <a:gd name="T2" fmla="*/ 7 w 11"/>
                  <a:gd name="T3" fmla="*/ 10 w 11"/>
                  <a:gd name="T4" fmla="*/ 11 w 11"/>
                  <a:gd name="T5" fmla="*/ 8 w 11"/>
                  <a:gd name="T6" fmla="*/ 7 w 11"/>
                  <a:gd name="T7" fmla="*/ 6 w 11"/>
                  <a:gd name="T8" fmla="*/ 3 w 11"/>
                  <a:gd name="T9" fmla="*/ 0 w 11"/>
                  <a:gd name="T10" fmla="*/ 0 w 1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1">
                    <a:moveTo>
                      <a:pt x="0" y="0"/>
                    </a:moveTo>
                    <a:lnTo>
                      <a:pt x="4" y="0"/>
                    </a:lnTo>
                    <a:lnTo>
                      <a:pt x="7" y="0"/>
                    </a:lnTo>
                    <a:lnTo>
                      <a:pt x="10" y="0"/>
                    </a:lnTo>
                    <a:lnTo>
                      <a:pt x="11" y="0"/>
                    </a:lnTo>
                    <a:lnTo>
                      <a:pt x="8" y="0"/>
                    </a:lnTo>
                    <a:lnTo>
                      <a:pt x="7" y="0"/>
                    </a:lnTo>
                    <a:lnTo>
                      <a:pt x="6" y="0"/>
                    </a:lnTo>
                    <a:lnTo>
                      <a:pt x="3"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8" name="Freeform 1964">
                <a:extLst>
                  <a:ext uri="{FF2B5EF4-FFF2-40B4-BE49-F238E27FC236}">
                    <a16:creationId xmlns:a16="http://schemas.microsoft.com/office/drawing/2014/main" id="{7E2411B5-EFB2-3746-A544-0F747F0ACE09}"/>
                  </a:ext>
                </a:extLst>
              </p:cNvPr>
              <p:cNvSpPr>
                <a:spLocks/>
              </p:cNvSpPr>
              <p:nvPr/>
            </p:nvSpPr>
            <p:spPr bwMode="auto">
              <a:xfrm>
                <a:off x="4398" y="2486"/>
                <a:ext cx="8" cy="1"/>
              </a:xfrm>
              <a:custGeom>
                <a:avLst/>
                <a:gdLst>
                  <a:gd name="T0" fmla="*/ 0 w 8"/>
                  <a:gd name="T1" fmla="*/ 3 w 8"/>
                  <a:gd name="T2" fmla="*/ 6 w 8"/>
                  <a:gd name="T3" fmla="*/ 7 w 8"/>
                  <a:gd name="T4" fmla="*/ 8 w 8"/>
                  <a:gd name="T5" fmla="*/ 6 w 8"/>
                  <a:gd name="T6" fmla="*/ 5 w 8"/>
                  <a:gd name="T7" fmla="*/ 3 w 8"/>
                  <a:gd name="T8" fmla="*/ 0 w 8"/>
                  <a:gd name="T9" fmla="*/ 0 w 8"/>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8">
                    <a:moveTo>
                      <a:pt x="0" y="0"/>
                    </a:moveTo>
                    <a:lnTo>
                      <a:pt x="3" y="0"/>
                    </a:lnTo>
                    <a:lnTo>
                      <a:pt x="6" y="0"/>
                    </a:lnTo>
                    <a:lnTo>
                      <a:pt x="7" y="0"/>
                    </a:lnTo>
                    <a:lnTo>
                      <a:pt x="8" y="0"/>
                    </a:lnTo>
                    <a:lnTo>
                      <a:pt x="6" y="0"/>
                    </a:lnTo>
                    <a:lnTo>
                      <a:pt x="5" y="0"/>
                    </a:lnTo>
                    <a:lnTo>
                      <a:pt x="3"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9" name="Freeform 1965">
                <a:extLst>
                  <a:ext uri="{FF2B5EF4-FFF2-40B4-BE49-F238E27FC236}">
                    <a16:creationId xmlns:a16="http://schemas.microsoft.com/office/drawing/2014/main" id="{7B7E111D-B78D-244A-8074-D77A001D7322}"/>
                  </a:ext>
                </a:extLst>
              </p:cNvPr>
              <p:cNvSpPr>
                <a:spLocks/>
              </p:cNvSpPr>
              <p:nvPr/>
            </p:nvSpPr>
            <p:spPr bwMode="auto">
              <a:xfrm>
                <a:off x="4398" y="2486"/>
                <a:ext cx="6" cy="1"/>
              </a:xfrm>
              <a:custGeom>
                <a:avLst/>
                <a:gdLst>
                  <a:gd name="T0" fmla="*/ 0 w 6"/>
                  <a:gd name="T1" fmla="*/ 3 w 6"/>
                  <a:gd name="T2" fmla="*/ 5 w 6"/>
                  <a:gd name="T3" fmla="*/ 6 w 6"/>
                  <a:gd name="T4" fmla="*/ 3 w 6"/>
                  <a:gd name="T5" fmla="*/ 2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3" y="0"/>
                    </a:lnTo>
                    <a:lnTo>
                      <a:pt x="5" y="0"/>
                    </a:lnTo>
                    <a:lnTo>
                      <a:pt x="6" y="0"/>
                    </a:lnTo>
                    <a:lnTo>
                      <a:pt x="3" y="0"/>
                    </a:lnTo>
                    <a:lnTo>
                      <a:pt x="2"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0" name="Freeform 1966">
                <a:extLst>
                  <a:ext uri="{FF2B5EF4-FFF2-40B4-BE49-F238E27FC236}">
                    <a16:creationId xmlns:a16="http://schemas.microsoft.com/office/drawing/2014/main" id="{01EE34CC-BFF6-3941-B7EC-F500BA9B236B}"/>
                  </a:ext>
                </a:extLst>
              </p:cNvPr>
              <p:cNvSpPr>
                <a:spLocks/>
              </p:cNvSpPr>
              <p:nvPr/>
            </p:nvSpPr>
            <p:spPr bwMode="auto">
              <a:xfrm>
                <a:off x="4398" y="2486"/>
                <a:ext cx="3" cy="1"/>
              </a:xfrm>
              <a:custGeom>
                <a:avLst/>
                <a:gdLst>
                  <a:gd name="T0" fmla="*/ 0 w 3"/>
                  <a:gd name="T1" fmla="*/ 2 w 3"/>
                  <a:gd name="T2" fmla="*/ 3 w 3"/>
                  <a:gd name="T3" fmla="*/ 0 w 3"/>
                  <a:gd name="T4" fmla="*/ 0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2" y="0"/>
                    </a:lnTo>
                    <a:lnTo>
                      <a:pt x="3"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1" name="Rectangle 1967">
                <a:extLst>
                  <a:ext uri="{FF2B5EF4-FFF2-40B4-BE49-F238E27FC236}">
                    <a16:creationId xmlns:a16="http://schemas.microsoft.com/office/drawing/2014/main" id="{1C14E68B-06D2-C64B-B90C-86DDDBC09B9B}"/>
                  </a:ext>
                </a:extLst>
              </p:cNvPr>
              <p:cNvSpPr>
                <a:spLocks noChangeArrowheads="1"/>
              </p:cNvSpPr>
              <p:nvPr/>
            </p:nvSpPr>
            <p:spPr bwMode="auto">
              <a:xfrm>
                <a:off x="4398" y="2486"/>
                <a:ext cx="1" cy="1"/>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2" name="Freeform 1968">
                <a:extLst>
                  <a:ext uri="{FF2B5EF4-FFF2-40B4-BE49-F238E27FC236}">
                    <a16:creationId xmlns:a16="http://schemas.microsoft.com/office/drawing/2014/main" id="{E025ECB8-8F6F-4C44-BD46-052B634224C0}"/>
                  </a:ext>
                </a:extLst>
              </p:cNvPr>
              <p:cNvSpPr>
                <a:spLocks/>
              </p:cNvSpPr>
              <p:nvPr/>
            </p:nvSpPr>
            <p:spPr bwMode="auto">
              <a:xfrm>
                <a:off x="4577" y="2466"/>
                <a:ext cx="31" cy="116"/>
              </a:xfrm>
              <a:custGeom>
                <a:avLst/>
                <a:gdLst>
                  <a:gd name="T0" fmla="*/ 0 w 31"/>
                  <a:gd name="T1" fmla="*/ 32 h 116"/>
                  <a:gd name="T2" fmla="*/ 31 w 31"/>
                  <a:gd name="T3" fmla="*/ 0 h 116"/>
                  <a:gd name="T4" fmla="*/ 31 w 31"/>
                  <a:gd name="T5" fmla="*/ 86 h 116"/>
                  <a:gd name="T6" fmla="*/ 0 w 31"/>
                  <a:gd name="T7" fmla="*/ 116 h 116"/>
                  <a:gd name="T8" fmla="*/ 0 w 31"/>
                  <a:gd name="T9" fmla="*/ 32 h 116"/>
                </a:gdLst>
                <a:ahLst/>
                <a:cxnLst>
                  <a:cxn ang="0">
                    <a:pos x="T0" y="T1"/>
                  </a:cxn>
                  <a:cxn ang="0">
                    <a:pos x="T2" y="T3"/>
                  </a:cxn>
                  <a:cxn ang="0">
                    <a:pos x="T4" y="T5"/>
                  </a:cxn>
                  <a:cxn ang="0">
                    <a:pos x="T6" y="T7"/>
                  </a:cxn>
                  <a:cxn ang="0">
                    <a:pos x="T8" y="T9"/>
                  </a:cxn>
                </a:cxnLst>
                <a:rect l="0" t="0" r="r" b="b"/>
                <a:pathLst>
                  <a:path w="31" h="116">
                    <a:moveTo>
                      <a:pt x="0" y="32"/>
                    </a:moveTo>
                    <a:lnTo>
                      <a:pt x="31" y="0"/>
                    </a:lnTo>
                    <a:lnTo>
                      <a:pt x="31" y="86"/>
                    </a:lnTo>
                    <a:lnTo>
                      <a:pt x="0" y="116"/>
                    </a:lnTo>
                    <a:lnTo>
                      <a:pt x="0" y="3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3" name="Rectangle 1969">
                <a:extLst>
                  <a:ext uri="{FF2B5EF4-FFF2-40B4-BE49-F238E27FC236}">
                    <a16:creationId xmlns:a16="http://schemas.microsoft.com/office/drawing/2014/main" id="{2156F896-5512-FC4C-9A96-24709B3803BA}"/>
                  </a:ext>
                </a:extLst>
              </p:cNvPr>
              <p:cNvSpPr>
                <a:spLocks noChangeArrowheads="1"/>
              </p:cNvSpPr>
              <p:nvPr/>
            </p:nvSpPr>
            <p:spPr bwMode="auto">
              <a:xfrm>
                <a:off x="4328" y="2498"/>
                <a:ext cx="249" cy="6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4" name="Rectangle 1970">
                <a:extLst>
                  <a:ext uri="{FF2B5EF4-FFF2-40B4-BE49-F238E27FC236}">
                    <a16:creationId xmlns:a16="http://schemas.microsoft.com/office/drawing/2014/main" id="{939BAE99-085F-0949-AE61-ADF0AC4332EA}"/>
                  </a:ext>
                </a:extLst>
              </p:cNvPr>
              <p:cNvSpPr>
                <a:spLocks noChangeArrowheads="1"/>
              </p:cNvSpPr>
              <p:nvPr/>
            </p:nvSpPr>
            <p:spPr bwMode="auto">
              <a:xfrm>
                <a:off x="4328" y="2498"/>
                <a:ext cx="249" cy="6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5" name="Freeform 1971">
                <a:extLst>
                  <a:ext uri="{FF2B5EF4-FFF2-40B4-BE49-F238E27FC236}">
                    <a16:creationId xmlns:a16="http://schemas.microsoft.com/office/drawing/2014/main" id="{59970D1C-FE97-5A48-A39C-4D6E3961D576}"/>
                  </a:ext>
                </a:extLst>
              </p:cNvPr>
              <p:cNvSpPr>
                <a:spLocks/>
              </p:cNvSpPr>
              <p:nvPr/>
            </p:nvSpPr>
            <p:spPr bwMode="auto">
              <a:xfrm>
                <a:off x="4406" y="2498"/>
                <a:ext cx="4" cy="67"/>
              </a:xfrm>
              <a:custGeom>
                <a:avLst/>
                <a:gdLst>
                  <a:gd name="T0" fmla="*/ 4 w 4"/>
                  <a:gd name="T1" fmla="*/ 0 h 67"/>
                  <a:gd name="T2" fmla="*/ 1 w 4"/>
                  <a:gd name="T3" fmla="*/ 16 h 67"/>
                  <a:gd name="T4" fmla="*/ 0 w 4"/>
                  <a:gd name="T5" fmla="*/ 34 h 67"/>
                  <a:gd name="T6" fmla="*/ 1 w 4"/>
                  <a:gd name="T7" fmla="*/ 50 h 67"/>
                  <a:gd name="T8" fmla="*/ 4 w 4"/>
                  <a:gd name="T9" fmla="*/ 67 h 67"/>
                </a:gdLst>
                <a:ahLst/>
                <a:cxnLst>
                  <a:cxn ang="0">
                    <a:pos x="T0" y="T1"/>
                  </a:cxn>
                  <a:cxn ang="0">
                    <a:pos x="T2" y="T3"/>
                  </a:cxn>
                  <a:cxn ang="0">
                    <a:pos x="T4" y="T5"/>
                  </a:cxn>
                  <a:cxn ang="0">
                    <a:pos x="T6" y="T7"/>
                  </a:cxn>
                  <a:cxn ang="0">
                    <a:pos x="T8" y="T9"/>
                  </a:cxn>
                </a:cxnLst>
                <a:rect l="0" t="0" r="r" b="b"/>
                <a:pathLst>
                  <a:path w="4" h="67">
                    <a:moveTo>
                      <a:pt x="4" y="0"/>
                    </a:moveTo>
                    <a:lnTo>
                      <a:pt x="1" y="16"/>
                    </a:lnTo>
                    <a:lnTo>
                      <a:pt x="0" y="34"/>
                    </a:lnTo>
                    <a:lnTo>
                      <a:pt x="1" y="50"/>
                    </a:lnTo>
                    <a:lnTo>
                      <a:pt x="4"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6" name="Rectangle 1972">
                <a:extLst>
                  <a:ext uri="{FF2B5EF4-FFF2-40B4-BE49-F238E27FC236}">
                    <a16:creationId xmlns:a16="http://schemas.microsoft.com/office/drawing/2014/main" id="{C67BD23E-498D-8F48-AB26-33F6CE2FF71B}"/>
                  </a:ext>
                </a:extLst>
              </p:cNvPr>
              <p:cNvSpPr>
                <a:spLocks noChangeArrowheads="1"/>
              </p:cNvSpPr>
              <p:nvPr/>
            </p:nvSpPr>
            <p:spPr bwMode="auto">
              <a:xfrm>
                <a:off x="4328" y="2565"/>
                <a:ext cx="249" cy="17"/>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7" name="Rectangle 1973">
                <a:extLst>
                  <a:ext uri="{FF2B5EF4-FFF2-40B4-BE49-F238E27FC236}">
                    <a16:creationId xmlns:a16="http://schemas.microsoft.com/office/drawing/2014/main" id="{3AC99001-317A-C445-B736-613A77E7119B}"/>
                  </a:ext>
                </a:extLst>
              </p:cNvPr>
              <p:cNvSpPr>
                <a:spLocks noChangeArrowheads="1"/>
              </p:cNvSpPr>
              <p:nvPr/>
            </p:nvSpPr>
            <p:spPr bwMode="auto">
              <a:xfrm>
                <a:off x="4520" y="2519"/>
                <a:ext cx="9"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8" name="Freeform 1974">
                <a:extLst>
                  <a:ext uri="{FF2B5EF4-FFF2-40B4-BE49-F238E27FC236}">
                    <a16:creationId xmlns:a16="http://schemas.microsoft.com/office/drawing/2014/main" id="{6F21C5F9-7F16-FE49-A6C6-CF61BF3B5E45}"/>
                  </a:ext>
                </a:extLst>
              </p:cNvPr>
              <p:cNvSpPr>
                <a:spLocks noEditPoints="1"/>
              </p:cNvSpPr>
              <p:nvPr/>
            </p:nvSpPr>
            <p:spPr bwMode="auto">
              <a:xfrm>
                <a:off x="4418" y="2513"/>
                <a:ext cx="40" cy="4"/>
              </a:xfrm>
              <a:custGeom>
                <a:avLst/>
                <a:gdLst>
                  <a:gd name="T0" fmla="*/ 0 w 40"/>
                  <a:gd name="T1" fmla="*/ 4 h 4"/>
                  <a:gd name="T2" fmla="*/ 11 w 40"/>
                  <a:gd name="T3" fmla="*/ 4 h 4"/>
                  <a:gd name="T4" fmla="*/ 11 w 40"/>
                  <a:gd name="T5" fmla="*/ 0 h 4"/>
                  <a:gd name="T6" fmla="*/ 0 w 40"/>
                  <a:gd name="T7" fmla="*/ 0 h 4"/>
                  <a:gd name="T8" fmla="*/ 0 w 40"/>
                  <a:gd name="T9" fmla="*/ 4 h 4"/>
                  <a:gd name="T10" fmla="*/ 17 w 40"/>
                  <a:gd name="T11" fmla="*/ 4 h 4"/>
                  <a:gd name="T12" fmla="*/ 23 w 40"/>
                  <a:gd name="T13" fmla="*/ 4 h 4"/>
                  <a:gd name="T14" fmla="*/ 23 w 40"/>
                  <a:gd name="T15" fmla="*/ 0 h 4"/>
                  <a:gd name="T16" fmla="*/ 17 w 40"/>
                  <a:gd name="T17" fmla="*/ 0 h 4"/>
                  <a:gd name="T18" fmla="*/ 17 w 40"/>
                  <a:gd name="T19" fmla="*/ 4 h 4"/>
                  <a:gd name="T20" fmla="*/ 29 w 40"/>
                  <a:gd name="T21" fmla="*/ 4 h 4"/>
                  <a:gd name="T22" fmla="*/ 40 w 40"/>
                  <a:gd name="T23" fmla="*/ 4 h 4"/>
                  <a:gd name="T24" fmla="*/ 40 w 40"/>
                  <a:gd name="T25" fmla="*/ 0 h 4"/>
                  <a:gd name="T26" fmla="*/ 29 w 40"/>
                  <a:gd name="T27" fmla="*/ 0 h 4"/>
                  <a:gd name="T28" fmla="*/ 29 w 40"/>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
                    <a:moveTo>
                      <a:pt x="0" y="4"/>
                    </a:moveTo>
                    <a:lnTo>
                      <a:pt x="11" y="4"/>
                    </a:lnTo>
                    <a:lnTo>
                      <a:pt x="11" y="0"/>
                    </a:lnTo>
                    <a:lnTo>
                      <a:pt x="0" y="0"/>
                    </a:lnTo>
                    <a:lnTo>
                      <a:pt x="0" y="4"/>
                    </a:lnTo>
                    <a:close/>
                    <a:moveTo>
                      <a:pt x="17" y="4"/>
                    </a:moveTo>
                    <a:lnTo>
                      <a:pt x="23" y="4"/>
                    </a:lnTo>
                    <a:lnTo>
                      <a:pt x="23" y="0"/>
                    </a:lnTo>
                    <a:lnTo>
                      <a:pt x="17" y="0"/>
                    </a:lnTo>
                    <a:lnTo>
                      <a:pt x="17" y="4"/>
                    </a:lnTo>
                    <a:close/>
                    <a:moveTo>
                      <a:pt x="29" y="4"/>
                    </a:moveTo>
                    <a:lnTo>
                      <a:pt x="40" y="4"/>
                    </a:lnTo>
                    <a:lnTo>
                      <a:pt x="40" y="0"/>
                    </a:lnTo>
                    <a:lnTo>
                      <a:pt x="29" y="0"/>
                    </a:lnTo>
                    <a:lnTo>
                      <a:pt x="29" y="4"/>
                    </a:lnTo>
                    <a:close/>
                  </a:path>
                </a:pathLst>
              </a:custGeom>
              <a:solidFill>
                <a:srgbClr val="C0C0C0"/>
              </a:solidFill>
              <a:ln w="158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9" name="Freeform 1975">
                <a:extLst>
                  <a:ext uri="{FF2B5EF4-FFF2-40B4-BE49-F238E27FC236}">
                    <a16:creationId xmlns:a16="http://schemas.microsoft.com/office/drawing/2014/main" id="{FC374ECE-39E2-074B-B20F-4289D471E133}"/>
                  </a:ext>
                </a:extLst>
              </p:cNvPr>
              <p:cNvSpPr>
                <a:spLocks noEditPoints="1"/>
              </p:cNvSpPr>
              <p:nvPr/>
            </p:nvSpPr>
            <p:spPr bwMode="auto">
              <a:xfrm>
                <a:off x="4336" y="2505"/>
                <a:ext cx="179" cy="26"/>
              </a:xfrm>
              <a:custGeom>
                <a:avLst/>
                <a:gdLst>
                  <a:gd name="T0" fmla="*/ 0 w 179"/>
                  <a:gd name="T1" fmla="*/ 26 h 26"/>
                  <a:gd name="T2" fmla="*/ 23 w 179"/>
                  <a:gd name="T3" fmla="*/ 26 h 26"/>
                  <a:gd name="T4" fmla="*/ 23 w 179"/>
                  <a:gd name="T5" fmla="*/ 0 h 26"/>
                  <a:gd name="T6" fmla="*/ 0 w 179"/>
                  <a:gd name="T7" fmla="*/ 0 h 26"/>
                  <a:gd name="T8" fmla="*/ 0 w 179"/>
                  <a:gd name="T9" fmla="*/ 26 h 26"/>
                  <a:gd name="T10" fmla="*/ 159 w 179"/>
                  <a:gd name="T11" fmla="*/ 19 h 26"/>
                  <a:gd name="T12" fmla="*/ 179 w 179"/>
                  <a:gd name="T13" fmla="*/ 19 h 26"/>
                  <a:gd name="T14" fmla="*/ 179 w 179"/>
                  <a:gd name="T15" fmla="*/ 6 h 26"/>
                  <a:gd name="T16" fmla="*/ 159 w 179"/>
                  <a:gd name="T17" fmla="*/ 6 h 26"/>
                  <a:gd name="T18" fmla="*/ 159 w 179"/>
                  <a:gd name="T19"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6">
                    <a:moveTo>
                      <a:pt x="0" y="26"/>
                    </a:moveTo>
                    <a:lnTo>
                      <a:pt x="23" y="26"/>
                    </a:lnTo>
                    <a:lnTo>
                      <a:pt x="23" y="0"/>
                    </a:lnTo>
                    <a:lnTo>
                      <a:pt x="0" y="0"/>
                    </a:lnTo>
                    <a:lnTo>
                      <a:pt x="0" y="26"/>
                    </a:lnTo>
                    <a:close/>
                    <a:moveTo>
                      <a:pt x="159" y="19"/>
                    </a:moveTo>
                    <a:lnTo>
                      <a:pt x="179" y="19"/>
                    </a:lnTo>
                    <a:lnTo>
                      <a:pt x="179" y="6"/>
                    </a:lnTo>
                    <a:lnTo>
                      <a:pt x="159" y="6"/>
                    </a:lnTo>
                    <a:lnTo>
                      <a:pt x="159"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0" name="Freeform 1976">
                <a:extLst>
                  <a:ext uri="{FF2B5EF4-FFF2-40B4-BE49-F238E27FC236}">
                    <a16:creationId xmlns:a16="http://schemas.microsoft.com/office/drawing/2014/main" id="{81EBD769-745A-0748-BCE4-9E2005BE3C10}"/>
                  </a:ext>
                </a:extLst>
              </p:cNvPr>
              <p:cNvSpPr>
                <a:spLocks noEditPoints="1"/>
              </p:cNvSpPr>
              <p:nvPr/>
            </p:nvSpPr>
            <p:spPr bwMode="auto">
              <a:xfrm>
                <a:off x="4330" y="2501"/>
                <a:ext cx="245" cy="77"/>
              </a:xfrm>
              <a:custGeom>
                <a:avLst/>
                <a:gdLst>
                  <a:gd name="T0" fmla="*/ 85 w 245"/>
                  <a:gd name="T1" fmla="*/ 61 h 77"/>
                  <a:gd name="T2" fmla="*/ 244 w 245"/>
                  <a:gd name="T3" fmla="*/ 61 h 77"/>
                  <a:gd name="T4" fmla="*/ 244 w 245"/>
                  <a:gd name="T5" fmla="*/ 0 h 77"/>
                  <a:gd name="T6" fmla="*/ 85 w 245"/>
                  <a:gd name="T7" fmla="*/ 0 h 77"/>
                  <a:gd name="T8" fmla="*/ 82 w 245"/>
                  <a:gd name="T9" fmla="*/ 15 h 77"/>
                  <a:gd name="T10" fmla="*/ 81 w 245"/>
                  <a:gd name="T11" fmla="*/ 31 h 77"/>
                  <a:gd name="T12" fmla="*/ 82 w 245"/>
                  <a:gd name="T13" fmla="*/ 46 h 77"/>
                  <a:gd name="T14" fmla="*/ 85 w 245"/>
                  <a:gd name="T15" fmla="*/ 61 h 77"/>
                  <a:gd name="T16" fmla="*/ 144 w 245"/>
                  <a:gd name="T17" fmla="*/ 53 h 77"/>
                  <a:gd name="T18" fmla="*/ 235 w 245"/>
                  <a:gd name="T19" fmla="*/ 53 h 77"/>
                  <a:gd name="T20" fmla="*/ 235 w 245"/>
                  <a:gd name="T21" fmla="*/ 8 h 77"/>
                  <a:gd name="T22" fmla="*/ 144 w 245"/>
                  <a:gd name="T23" fmla="*/ 8 h 77"/>
                  <a:gd name="T24" fmla="*/ 144 w 245"/>
                  <a:gd name="T25" fmla="*/ 53 h 77"/>
                  <a:gd name="T26" fmla="*/ 222 w 245"/>
                  <a:gd name="T27" fmla="*/ 77 h 77"/>
                  <a:gd name="T28" fmla="*/ 241 w 245"/>
                  <a:gd name="T29" fmla="*/ 77 h 77"/>
                  <a:gd name="T30" fmla="*/ 244 w 245"/>
                  <a:gd name="T31" fmla="*/ 76 h 77"/>
                  <a:gd name="T32" fmla="*/ 245 w 245"/>
                  <a:gd name="T33" fmla="*/ 73 h 77"/>
                  <a:gd name="T34" fmla="*/ 244 w 245"/>
                  <a:gd name="T35" fmla="*/ 70 h 77"/>
                  <a:gd name="T36" fmla="*/ 241 w 245"/>
                  <a:gd name="T37" fmla="*/ 69 h 77"/>
                  <a:gd name="T38" fmla="*/ 222 w 245"/>
                  <a:gd name="T39" fmla="*/ 69 h 77"/>
                  <a:gd name="T40" fmla="*/ 222 w 245"/>
                  <a:gd name="T41" fmla="*/ 77 h 77"/>
                  <a:gd name="T42" fmla="*/ 24 w 245"/>
                  <a:gd name="T43" fmla="*/ 77 h 77"/>
                  <a:gd name="T44" fmla="*/ 4 w 245"/>
                  <a:gd name="T45" fmla="*/ 77 h 77"/>
                  <a:gd name="T46" fmla="*/ 1 w 245"/>
                  <a:gd name="T47" fmla="*/ 76 h 77"/>
                  <a:gd name="T48" fmla="*/ 0 w 245"/>
                  <a:gd name="T49" fmla="*/ 73 h 77"/>
                  <a:gd name="T50" fmla="*/ 1 w 245"/>
                  <a:gd name="T51" fmla="*/ 70 h 77"/>
                  <a:gd name="T52" fmla="*/ 4 w 245"/>
                  <a:gd name="T53" fmla="*/ 69 h 77"/>
                  <a:gd name="T54" fmla="*/ 24 w 245"/>
                  <a:gd name="T55" fmla="*/ 69 h 77"/>
                  <a:gd name="T56" fmla="*/ 24 w 245"/>
                  <a:gd name="T57" fmla="*/ 77 h 77"/>
                  <a:gd name="T58" fmla="*/ 88 w 245"/>
                  <a:gd name="T59" fmla="*/ 16 h 77"/>
                  <a:gd name="T60" fmla="*/ 128 w 245"/>
                  <a:gd name="T61" fmla="*/ 16 h 77"/>
                  <a:gd name="T62" fmla="*/ 128 w 245"/>
                  <a:gd name="T63" fmla="*/ 12 h 77"/>
                  <a:gd name="T64" fmla="*/ 88 w 245"/>
                  <a:gd name="T65" fmla="*/ 12 h 77"/>
                  <a:gd name="T66" fmla="*/ 88 w 245"/>
                  <a:gd name="T67"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77">
                    <a:moveTo>
                      <a:pt x="85" y="61"/>
                    </a:moveTo>
                    <a:lnTo>
                      <a:pt x="244" y="61"/>
                    </a:lnTo>
                    <a:lnTo>
                      <a:pt x="244" y="0"/>
                    </a:lnTo>
                    <a:lnTo>
                      <a:pt x="85" y="0"/>
                    </a:lnTo>
                    <a:lnTo>
                      <a:pt x="82" y="15"/>
                    </a:lnTo>
                    <a:lnTo>
                      <a:pt x="81" y="31"/>
                    </a:lnTo>
                    <a:lnTo>
                      <a:pt x="82" y="46"/>
                    </a:lnTo>
                    <a:lnTo>
                      <a:pt x="85" y="61"/>
                    </a:lnTo>
                    <a:close/>
                    <a:moveTo>
                      <a:pt x="144" y="53"/>
                    </a:moveTo>
                    <a:lnTo>
                      <a:pt x="235" y="53"/>
                    </a:lnTo>
                    <a:lnTo>
                      <a:pt x="235" y="8"/>
                    </a:lnTo>
                    <a:lnTo>
                      <a:pt x="144" y="8"/>
                    </a:lnTo>
                    <a:lnTo>
                      <a:pt x="144" y="53"/>
                    </a:lnTo>
                    <a:close/>
                    <a:moveTo>
                      <a:pt x="222" y="77"/>
                    </a:moveTo>
                    <a:lnTo>
                      <a:pt x="241" y="77"/>
                    </a:lnTo>
                    <a:lnTo>
                      <a:pt x="244" y="76"/>
                    </a:lnTo>
                    <a:lnTo>
                      <a:pt x="245" y="73"/>
                    </a:lnTo>
                    <a:lnTo>
                      <a:pt x="244" y="70"/>
                    </a:lnTo>
                    <a:lnTo>
                      <a:pt x="241" y="69"/>
                    </a:lnTo>
                    <a:lnTo>
                      <a:pt x="222" y="69"/>
                    </a:lnTo>
                    <a:lnTo>
                      <a:pt x="222" y="77"/>
                    </a:lnTo>
                    <a:close/>
                    <a:moveTo>
                      <a:pt x="24" y="77"/>
                    </a:moveTo>
                    <a:lnTo>
                      <a:pt x="4" y="77"/>
                    </a:lnTo>
                    <a:lnTo>
                      <a:pt x="1" y="76"/>
                    </a:lnTo>
                    <a:lnTo>
                      <a:pt x="0" y="73"/>
                    </a:lnTo>
                    <a:lnTo>
                      <a:pt x="1" y="70"/>
                    </a:lnTo>
                    <a:lnTo>
                      <a:pt x="4" y="69"/>
                    </a:lnTo>
                    <a:lnTo>
                      <a:pt x="24" y="69"/>
                    </a:lnTo>
                    <a:lnTo>
                      <a:pt x="24" y="77"/>
                    </a:lnTo>
                    <a:close/>
                    <a:moveTo>
                      <a:pt x="88" y="16"/>
                    </a:moveTo>
                    <a:lnTo>
                      <a:pt x="128" y="16"/>
                    </a:lnTo>
                    <a:lnTo>
                      <a:pt x="128" y="12"/>
                    </a:lnTo>
                    <a:lnTo>
                      <a:pt x="88" y="12"/>
                    </a:lnTo>
                    <a:lnTo>
                      <a:pt x="88" y="1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1" name="Freeform 1977">
                <a:extLst>
                  <a:ext uri="{FF2B5EF4-FFF2-40B4-BE49-F238E27FC236}">
                    <a16:creationId xmlns:a16="http://schemas.microsoft.com/office/drawing/2014/main" id="{85898977-016F-9F46-AAD8-BE8B2B4A7F4F}"/>
                  </a:ext>
                </a:extLst>
              </p:cNvPr>
              <p:cNvSpPr>
                <a:spLocks/>
              </p:cNvSpPr>
              <p:nvPr/>
            </p:nvSpPr>
            <p:spPr bwMode="auto">
              <a:xfrm>
                <a:off x="4411" y="2501"/>
                <a:ext cx="163" cy="61"/>
              </a:xfrm>
              <a:custGeom>
                <a:avLst/>
                <a:gdLst>
                  <a:gd name="T0" fmla="*/ 4 w 163"/>
                  <a:gd name="T1" fmla="*/ 61 h 61"/>
                  <a:gd name="T2" fmla="*/ 163 w 163"/>
                  <a:gd name="T3" fmla="*/ 61 h 61"/>
                  <a:gd name="T4" fmla="*/ 163 w 163"/>
                  <a:gd name="T5" fmla="*/ 0 h 61"/>
                  <a:gd name="T6" fmla="*/ 4 w 163"/>
                  <a:gd name="T7" fmla="*/ 0 h 61"/>
                  <a:gd name="T8" fmla="*/ 1 w 163"/>
                  <a:gd name="T9" fmla="*/ 15 h 61"/>
                  <a:gd name="T10" fmla="*/ 0 w 163"/>
                  <a:gd name="T11" fmla="*/ 31 h 61"/>
                  <a:gd name="T12" fmla="*/ 1 w 163"/>
                  <a:gd name="T13" fmla="*/ 46 h 61"/>
                  <a:gd name="T14" fmla="*/ 4 w 163"/>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61">
                    <a:moveTo>
                      <a:pt x="4" y="61"/>
                    </a:moveTo>
                    <a:lnTo>
                      <a:pt x="163" y="61"/>
                    </a:lnTo>
                    <a:lnTo>
                      <a:pt x="163" y="0"/>
                    </a:lnTo>
                    <a:lnTo>
                      <a:pt x="4" y="0"/>
                    </a:lnTo>
                    <a:lnTo>
                      <a:pt x="1" y="15"/>
                    </a:lnTo>
                    <a:lnTo>
                      <a:pt x="0" y="31"/>
                    </a:lnTo>
                    <a:lnTo>
                      <a:pt x="1" y="46"/>
                    </a:lnTo>
                    <a:lnTo>
                      <a:pt x="4" y="61"/>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2" name="Line 1978">
                <a:extLst>
                  <a:ext uri="{FF2B5EF4-FFF2-40B4-BE49-F238E27FC236}">
                    <a16:creationId xmlns:a16="http://schemas.microsoft.com/office/drawing/2014/main" id="{1E46A6B0-2EB3-F242-B338-761343914698}"/>
                  </a:ext>
                </a:extLst>
              </p:cNvPr>
              <p:cNvSpPr>
                <a:spLocks noChangeShapeType="1"/>
              </p:cNvSpPr>
              <p:nvPr/>
            </p:nvSpPr>
            <p:spPr bwMode="auto">
              <a:xfrm>
                <a:off x="4461" y="2501"/>
                <a:ext cx="1" cy="6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3" name="Line 1979">
                <a:extLst>
                  <a:ext uri="{FF2B5EF4-FFF2-40B4-BE49-F238E27FC236}">
                    <a16:creationId xmlns:a16="http://schemas.microsoft.com/office/drawing/2014/main" id="{5EDCC19D-67E6-4740-B62A-9108117769C2}"/>
                  </a:ext>
                </a:extLst>
              </p:cNvPr>
              <p:cNvSpPr>
                <a:spLocks noChangeShapeType="1"/>
              </p:cNvSpPr>
              <p:nvPr/>
            </p:nvSpPr>
            <p:spPr bwMode="auto">
              <a:xfrm flipH="1">
                <a:off x="4412" y="2521"/>
                <a:ext cx="4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4" name="Line 1980">
                <a:extLst>
                  <a:ext uri="{FF2B5EF4-FFF2-40B4-BE49-F238E27FC236}">
                    <a16:creationId xmlns:a16="http://schemas.microsoft.com/office/drawing/2014/main" id="{BB9102CA-F1FB-434A-8730-65FBFD8D350D}"/>
                  </a:ext>
                </a:extLst>
              </p:cNvPr>
              <p:cNvSpPr>
                <a:spLocks noChangeShapeType="1"/>
              </p:cNvSpPr>
              <p:nvPr/>
            </p:nvSpPr>
            <p:spPr bwMode="auto">
              <a:xfrm flipH="1">
                <a:off x="4412" y="2542"/>
                <a:ext cx="4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5" name="Rectangle 1981">
                <a:extLst>
                  <a:ext uri="{FF2B5EF4-FFF2-40B4-BE49-F238E27FC236}">
                    <a16:creationId xmlns:a16="http://schemas.microsoft.com/office/drawing/2014/main" id="{4F4EBFCB-1DC2-FD4C-901F-223255CD0191}"/>
                  </a:ext>
                </a:extLst>
              </p:cNvPr>
              <p:cNvSpPr>
                <a:spLocks noChangeArrowheads="1"/>
              </p:cNvSpPr>
              <p:nvPr/>
            </p:nvSpPr>
            <p:spPr bwMode="auto">
              <a:xfrm>
                <a:off x="4474" y="2509"/>
                <a:ext cx="91" cy="45"/>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6" name="Line 1982">
                <a:extLst>
                  <a:ext uri="{FF2B5EF4-FFF2-40B4-BE49-F238E27FC236}">
                    <a16:creationId xmlns:a16="http://schemas.microsoft.com/office/drawing/2014/main" id="{25D82E96-F5E3-074F-A62D-7003A1E90E8B}"/>
                  </a:ext>
                </a:extLst>
              </p:cNvPr>
              <p:cNvSpPr>
                <a:spLocks noChangeShapeType="1"/>
              </p:cNvSpPr>
              <p:nvPr/>
            </p:nvSpPr>
            <p:spPr bwMode="auto">
              <a:xfrm>
                <a:off x="4536" y="2509"/>
                <a:ext cx="1" cy="1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7" name="Line 1983">
                <a:extLst>
                  <a:ext uri="{FF2B5EF4-FFF2-40B4-BE49-F238E27FC236}">
                    <a16:creationId xmlns:a16="http://schemas.microsoft.com/office/drawing/2014/main" id="{C310520C-08CD-0E42-AD15-F7A86BFE18A8}"/>
                  </a:ext>
                </a:extLst>
              </p:cNvPr>
              <p:cNvSpPr>
                <a:spLocks noChangeShapeType="1"/>
              </p:cNvSpPr>
              <p:nvPr/>
            </p:nvSpPr>
            <p:spPr bwMode="auto">
              <a:xfrm>
                <a:off x="4474" y="2526"/>
                <a:ext cx="91"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8" name="Freeform 1984">
                <a:extLst>
                  <a:ext uri="{FF2B5EF4-FFF2-40B4-BE49-F238E27FC236}">
                    <a16:creationId xmlns:a16="http://schemas.microsoft.com/office/drawing/2014/main" id="{0C52E791-04CB-EB41-BC10-1F7322753247}"/>
                  </a:ext>
                </a:extLst>
              </p:cNvPr>
              <p:cNvSpPr>
                <a:spLocks/>
              </p:cNvSpPr>
              <p:nvPr/>
            </p:nvSpPr>
            <p:spPr bwMode="auto">
              <a:xfrm>
                <a:off x="4552" y="2570"/>
                <a:ext cx="23" cy="8"/>
              </a:xfrm>
              <a:custGeom>
                <a:avLst/>
                <a:gdLst>
                  <a:gd name="T0" fmla="*/ 0 w 23"/>
                  <a:gd name="T1" fmla="*/ 8 h 8"/>
                  <a:gd name="T2" fmla="*/ 19 w 23"/>
                  <a:gd name="T3" fmla="*/ 8 h 8"/>
                  <a:gd name="T4" fmla="*/ 22 w 23"/>
                  <a:gd name="T5" fmla="*/ 7 h 8"/>
                  <a:gd name="T6" fmla="*/ 23 w 23"/>
                  <a:gd name="T7" fmla="*/ 4 h 8"/>
                  <a:gd name="T8" fmla="*/ 22 w 23"/>
                  <a:gd name="T9" fmla="*/ 1 h 8"/>
                  <a:gd name="T10" fmla="*/ 19 w 23"/>
                  <a:gd name="T11" fmla="*/ 0 h 8"/>
                  <a:gd name="T12" fmla="*/ 0 w 23"/>
                  <a:gd name="T13" fmla="*/ 0 h 8"/>
                  <a:gd name="T14" fmla="*/ 0 w 2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8">
                    <a:moveTo>
                      <a:pt x="0" y="8"/>
                    </a:moveTo>
                    <a:lnTo>
                      <a:pt x="19" y="8"/>
                    </a:lnTo>
                    <a:lnTo>
                      <a:pt x="22" y="7"/>
                    </a:lnTo>
                    <a:lnTo>
                      <a:pt x="23" y="4"/>
                    </a:lnTo>
                    <a:lnTo>
                      <a:pt x="22" y="1"/>
                    </a:lnTo>
                    <a:lnTo>
                      <a:pt x="19" y="0"/>
                    </a:lnTo>
                    <a:lnTo>
                      <a:pt x="0" y="0"/>
                    </a:lnTo>
                    <a:lnTo>
                      <a:pt x="0" y="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9" name="Freeform 1985">
                <a:extLst>
                  <a:ext uri="{FF2B5EF4-FFF2-40B4-BE49-F238E27FC236}">
                    <a16:creationId xmlns:a16="http://schemas.microsoft.com/office/drawing/2014/main" id="{4FF5441C-0DE7-F745-ACCC-5DE6C04B1F14}"/>
                  </a:ext>
                </a:extLst>
              </p:cNvPr>
              <p:cNvSpPr>
                <a:spLocks/>
              </p:cNvSpPr>
              <p:nvPr/>
            </p:nvSpPr>
            <p:spPr bwMode="auto">
              <a:xfrm>
                <a:off x="4330" y="2570"/>
                <a:ext cx="24" cy="8"/>
              </a:xfrm>
              <a:custGeom>
                <a:avLst/>
                <a:gdLst>
                  <a:gd name="T0" fmla="*/ 24 w 24"/>
                  <a:gd name="T1" fmla="*/ 8 h 8"/>
                  <a:gd name="T2" fmla="*/ 4 w 24"/>
                  <a:gd name="T3" fmla="*/ 8 h 8"/>
                  <a:gd name="T4" fmla="*/ 1 w 24"/>
                  <a:gd name="T5" fmla="*/ 7 h 8"/>
                  <a:gd name="T6" fmla="*/ 0 w 24"/>
                  <a:gd name="T7" fmla="*/ 4 h 8"/>
                  <a:gd name="T8" fmla="*/ 1 w 24"/>
                  <a:gd name="T9" fmla="*/ 1 h 8"/>
                  <a:gd name="T10" fmla="*/ 4 w 24"/>
                  <a:gd name="T11" fmla="*/ 0 h 8"/>
                  <a:gd name="T12" fmla="*/ 24 w 24"/>
                  <a:gd name="T13" fmla="*/ 0 h 8"/>
                  <a:gd name="T14" fmla="*/ 24 w 24"/>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4" y="8"/>
                    </a:moveTo>
                    <a:lnTo>
                      <a:pt x="4" y="8"/>
                    </a:lnTo>
                    <a:lnTo>
                      <a:pt x="1" y="7"/>
                    </a:lnTo>
                    <a:lnTo>
                      <a:pt x="0" y="4"/>
                    </a:lnTo>
                    <a:lnTo>
                      <a:pt x="1" y="1"/>
                    </a:lnTo>
                    <a:lnTo>
                      <a:pt x="4" y="0"/>
                    </a:lnTo>
                    <a:lnTo>
                      <a:pt x="24" y="0"/>
                    </a:lnTo>
                    <a:lnTo>
                      <a:pt x="24" y="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0" name="Rectangle 1986">
                <a:extLst>
                  <a:ext uri="{FF2B5EF4-FFF2-40B4-BE49-F238E27FC236}">
                    <a16:creationId xmlns:a16="http://schemas.microsoft.com/office/drawing/2014/main" id="{9B956B44-C723-D240-ABAD-568877812AC8}"/>
                  </a:ext>
                </a:extLst>
              </p:cNvPr>
              <p:cNvSpPr>
                <a:spLocks noChangeArrowheads="1"/>
              </p:cNvSpPr>
              <p:nvPr/>
            </p:nvSpPr>
            <p:spPr bwMode="auto">
              <a:xfrm>
                <a:off x="4418" y="2513"/>
                <a:ext cx="40" cy="4"/>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1" name="Line 1987">
                <a:extLst>
                  <a:ext uri="{FF2B5EF4-FFF2-40B4-BE49-F238E27FC236}">
                    <a16:creationId xmlns:a16="http://schemas.microsoft.com/office/drawing/2014/main" id="{8E75ADEB-BB43-0346-A5D7-9300A7EC232A}"/>
                  </a:ext>
                </a:extLst>
              </p:cNvPr>
              <p:cNvSpPr>
                <a:spLocks noChangeShapeType="1"/>
              </p:cNvSpPr>
              <p:nvPr/>
            </p:nvSpPr>
            <p:spPr bwMode="auto">
              <a:xfrm flipV="1">
                <a:off x="4418" y="2498"/>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2" name="Line 1988">
                <a:extLst>
                  <a:ext uri="{FF2B5EF4-FFF2-40B4-BE49-F238E27FC236}">
                    <a16:creationId xmlns:a16="http://schemas.microsoft.com/office/drawing/2014/main" id="{B010FBBA-3794-8F44-A22D-2D2CCC21F303}"/>
                  </a:ext>
                </a:extLst>
              </p:cNvPr>
              <p:cNvSpPr>
                <a:spLocks noChangeShapeType="1"/>
              </p:cNvSpPr>
              <p:nvPr/>
            </p:nvSpPr>
            <p:spPr bwMode="auto">
              <a:xfrm flipV="1">
                <a:off x="4418" y="2562"/>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3" name="Line 1989">
                <a:extLst>
                  <a:ext uri="{FF2B5EF4-FFF2-40B4-BE49-F238E27FC236}">
                    <a16:creationId xmlns:a16="http://schemas.microsoft.com/office/drawing/2014/main" id="{86DCC15D-04AA-BA40-A6DA-0BE9FD38E138}"/>
                  </a:ext>
                </a:extLst>
              </p:cNvPr>
              <p:cNvSpPr>
                <a:spLocks noChangeShapeType="1"/>
              </p:cNvSpPr>
              <p:nvPr/>
            </p:nvSpPr>
            <p:spPr bwMode="auto">
              <a:xfrm>
                <a:off x="4419" y="2532"/>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4" name="Line 1990">
                <a:extLst>
                  <a:ext uri="{FF2B5EF4-FFF2-40B4-BE49-F238E27FC236}">
                    <a16:creationId xmlns:a16="http://schemas.microsoft.com/office/drawing/2014/main" id="{6409ECE2-60DE-C747-8640-3F856FDA2986}"/>
                  </a:ext>
                </a:extLst>
              </p:cNvPr>
              <p:cNvSpPr>
                <a:spLocks noChangeShapeType="1"/>
              </p:cNvSpPr>
              <p:nvPr/>
            </p:nvSpPr>
            <p:spPr bwMode="auto">
              <a:xfrm>
                <a:off x="4419" y="2515"/>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5" name="Line 1991">
                <a:extLst>
                  <a:ext uri="{FF2B5EF4-FFF2-40B4-BE49-F238E27FC236}">
                    <a16:creationId xmlns:a16="http://schemas.microsoft.com/office/drawing/2014/main" id="{8F050061-4101-FF44-B31F-56C44FF74AE4}"/>
                  </a:ext>
                </a:extLst>
              </p:cNvPr>
              <p:cNvSpPr>
                <a:spLocks noChangeShapeType="1"/>
              </p:cNvSpPr>
              <p:nvPr/>
            </p:nvSpPr>
            <p:spPr bwMode="auto">
              <a:xfrm>
                <a:off x="4448" y="2515"/>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6" name="Line 1992">
                <a:extLst>
                  <a:ext uri="{FF2B5EF4-FFF2-40B4-BE49-F238E27FC236}">
                    <a16:creationId xmlns:a16="http://schemas.microsoft.com/office/drawing/2014/main" id="{D6E79ED7-05D0-EA40-8970-EEB3EEA7424A}"/>
                  </a:ext>
                </a:extLst>
              </p:cNvPr>
              <p:cNvSpPr>
                <a:spLocks noChangeShapeType="1"/>
              </p:cNvSpPr>
              <p:nvPr/>
            </p:nvSpPr>
            <p:spPr bwMode="auto">
              <a:xfrm>
                <a:off x="4485" y="2521"/>
                <a:ext cx="5"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7" name="Freeform 1993">
                <a:extLst>
                  <a:ext uri="{FF2B5EF4-FFF2-40B4-BE49-F238E27FC236}">
                    <a16:creationId xmlns:a16="http://schemas.microsoft.com/office/drawing/2014/main" id="{FDAF02A4-72D4-D147-963D-21DE3E64C28F}"/>
                  </a:ext>
                </a:extLst>
              </p:cNvPr>
              <p:cNvSpPr>
                <a:spLocks/>
              </p:cNvSpPr>
              <p:nvPr/>
            </p:nvSpPr>
            <p:spPr bwMode="auto">
              <a:xfrm>
                <a:off x="4546" y="2304"/>
                <a:ext cx="31" cy="182"/>
              </a:xfrm>
              <a:custGeom>
                <a:avLst/>
                <a:gdLst>
                  <a:gd name="T0" fmla="*/ 0 w 31"/>
                  <a:gd name="T1" fmla="*/ 182 h 182"/>
                  <a:gd name="T2" fmla="*/ 24 w 31"/>
                  <a:gd name="T3" fmla="*/ 159 h 182"/>
                  <a:gd name="T4" fmla="*/ 24 w 31"/>
                  <a:gd name="T5" fmla="*/ 116 h 182"/>
                  <a:gd name="T6" fmla="*/ 31 w 31"/>
                  <a:gd name="T7" fmla="*/ 94 h 182"/>
                  <a:gd name="T8" fmla="*/ 31 w 31"/>
                  <a:gd name="T9" fmla="*/ 0 h 182"/>
                  <a:gd name="T10" fmla="*/ 0 w 31"/>
                  <a:gd name="T11" fmla="*/ 32 h 182"/>
                  <a:gd name="T12" fmla="*/ 0 w 31"/>
                  <a:gd name="T13" fmla="*/ 182 h 182"/>
                </a:gdLst>
                <a:ahLst/>
                <a:cxnLst>
                  <a:cxn ang="0">
                    <a:pos x="T0" y="T1"/>
                  </a:cxn>
                  <a:cxn ang="0">
                    <a:pos x="T2" y="T3"/>
                  </a:cxn>
                  <a:cxn ang="0">
                    <a:pos x="T4" y="T5"/>
                  </a:cxn>
                  <a:cxn ang="0">
                    <a:pos x="T6" y="T7"/>
                  </a:cxn>
                  <a:cxn ang="0">
                    <a:pos x="T8" y="T9"/>
                  </a:cxn>
                  <a:cxn ang="0">
                    <a:pos x="T10" y="T11"/>
                  </a:cxn>
                  <a:cxn ang="0">
                    <a:pos x="T12" y="T13"/>
                  </a:cxn>
                </a:cxnLst>
                <a:rect l="0" t="0" r="r" b="b"/>
                <a:pathLst>
                  <a:path w="31" h="182">
                    <a:moveTo>
                      <a:pt x="0" y="182"/>
                    </a:moveTo>
                    <a:lnTo>
                      <a:pt x="24" y="159"/>
                    </a:lnTo>
                    <a:lnTo>
                      <a:pt x="24" y="116"/>
                    </a:lnTo>
                    <a:lnTo>
                      <a:pt x="31" y="94"/>
                    </a:lnTo>
                    <a:lnTo>
                      <a:pt x="31" y="0"/>
                    </a:lnTo>
                    <a:lnTo>
                      <a:pt x="0" y="32"/>
                    </a:lnTo>
                    <a:lnTo>
                      <a:pt x="0" y="18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8" name="Freeform 1994">
                <a:extLst>
                  <a:ext uri="{FF2B5EF4-FFF2-40B4-BE49-F238E27FC236}">
                    <a16:creationId xmlns:a16="http://schemas.microsoft.com/office/drawing/2014/main" id="{D139AF8C-90D9-1A4B-B7AD-E3CC079855C4}"/>
                  </a:ext>
                </a:extLst>
              </p:cNvPr>
              <p:cNvSpPr>
                <a:spLocks/>
              </p:cNvSpPr>
              <p:nvPr/>
            </p:nvSpPr>
            <p:spPr bwMode="auto">
              <a:xfrm>
                <a:off x="4359" y="2304"/>
                <a:ext cx="218" cy="32"/>
              </a:xfrm>
              <a:custGeom>
                <a:avLst/>
                <a:gdLst>
                  <a:gd name="T0" fmla="*/ 218 w 218"/>
                  <a:gd name="T1" fmla="*/ 0 h 32"/>
                  <a:gd name="T2" fmla="*/ 31 w 218"/>
                  <a:gd name="T3" fmla="*/ 0 h 32"/>
                  <a:gd name="T4" fmla="*/ 0 w 218"/>
                  <a:gd name="T5" fmla="*/ 32 h 32"/>
                  <a:gd name="T6" fmla="*/ 187 w 218"/>
                  <a:gd name="T7" fmla="*/ 32 h 32"/>
                  <a:gd name="T8" fmla="*/ 218 w 218"/>
                  <a:gd name="T9" fmla="*/ 0 h 32"/>
                </a:gdLst>
                <a:ahLst/>
                <a:cxnLst>
                  <a:cxn ang="0">
                    <a:pos x="T0" y="T1"/>
                  </a:cxn>
                  <a:cxn ang="0">
                    <a:pos x="T2" y="T3"/>
                  </a:cxn>
                  <a:cxn ang="0">
                    <a:pos x="T4" y="T5"/>
                  </a:cxn>
                  <a:cxn ang="0">
                    <a:pos x="T6" y="T7"/>
                  </a:cxn>
                  <a:cxn ang="0">
                    <a:pos x="T8" y="T9"/>
                  </a:cxn>
                </a:cxnLst>
                <a:rect l="0" t="0" r="r" b="b"/>
                <a:pathLst>
                  <a:path w="218" h="32">
                    <a:moveTo>
                      <a:pt x="218" y="0"/>
                    </a:moveTo>
                    <a:lnTo>
                      <a:pt x="31" y="0"/>
                    </a:lnTo>
                    <a:lnTo>
                      <a:pt x="0" y="32"/>
                    </a:lnTo>
                    <a:lnTo>
                      <a:pt x="187" y="32"/>
                    </a:lnTo>
                    <a:lnTo>
                      <a:pt x="21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9" name="Rectangle 1995">
                <a:extLst>
                  <a:ext uri="{FF2B5EF4-FFF2-40B4-BE49-F238E27FC236}">
                    <a16:creationId xmlns:a16="http://schemas.microsoft.com/office/drawing/2014/main" id="{8C129994-79D5-B24B-AB36-EAA4C5E3EF71}"/>
                  </a:ext>
                </a:extLst>
              </p:cNvPr>
              <p:cNvSpPr>
                <a:spLocks noChangeArrowheads="1"/>
              </p:cNvSpPr>
              <p:nvPr/>
            </p:nvSpPr>
            <p:spPr bwMode="auto">
              <a:xfrm>
                <a:off x="4359" y="2336"/>
                <a:ext cx="187" cy="150"/>
              </a:xfrm>
              <a:prstGeom prst="rect">
                <a:avLst/>
              </a:prstGeom>
              <a:solidFill>
                <a:srgbClr val="C0C0C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0" name="Rectangle 1996">
                <a:extLst>
                  <a:ext uri="{FF2B5EF4-FFF2-40B4-BE49-F238E27FC236}">
                    <a16:creationId xmlns:a16="http://schemas.microsoft.com/office/drawing/2014/main" id="{64F55DB2-903D-1B41-98A6-9B96C4BF7F09}"/>
                  </a:ext>
                </a:extLst>
              </p:cNvPr>
              <p:cNvSpPr>
                <a:spLocks noChangeArrowheads="1"/>
              </p:cNvSpPr>
              <p:nvPr/>
            </p:nvSpPr>
            <p:spPr bwMode="auto">
              <a:xfrm>
                <a:off x="4527" y="2467"/>
                <a:ext cx="9" cy="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1" name="Freeform 1997">
                <a:extLst>
                  <a:ext uri="{FF2B5EF4-FFF2-40B4-BE49-F238E27FC236}">
                    <a16:creationId xmlns:a16="http://schemas.microsoft.com/office/drawing/2014/main" id="{1AFCEEF1-8706-0D43-A963-B1FA4630503D}"/>
                  </a:ext>
                </a:extLst>
              </p:cNvPr>
              <p:cNvSpPr>
                <a:spLocks noEditPoints="1"/>
              </p:cNvSpPr>
              <p:nvPr/>
            </p:nvSpPr>
            <p:spPr bwMode="auto">
              <a:xfrm>
                <a:off x="4386" y="2358"/>
                <a:ext cx="133" cy="94"/>
              </a:xfrm>
              <a:custGeom>
                <a:avLst/>
                <a:gdLst>
                  <a:gd name="T0" fmla="*/ 0 w 133"/>
                  <a:gd name="T1" fmla="*/ 0 h 94"/>
                  <a:gd name="T2" fmla="*/ 133 w 133"/>
                  <a:gd name="T3" fmla="*/ 0 h 94"/>
                  <a:gd name="T4" fmla="*/ 133 w 133"/>
                  <a:gd name="T5" fmla="*/ 94 h 94"/>
                  <a:gd name="T6" fmla="*/ 0 w 133"/>
                  <a:gd name="T7" fmla="*/ 94 h 94"/>
                  <a:gd name="T8" fmla="*/ 0 w 133"/>
                  <a:gd name="T9" fmla="*/ 0 h 94"/>
                  <a:gd name="T10" fmla="*/ 0 w 133"/>
                  <a:gd name="T11" fmla="*/ 0 h 94"/>
                  <a:gd name="T12" fmla="*/ 131 w 133"/>
                  <a:gd name="T13" fmla="*/ 0 h 94"/>
                  <a:gd name="T14" fmla="*/ 131 w 133"/>
                  <a:gd name="T15" fmla="*/ 92 h 94"/>
                  <a:gd name="T16" fmla="*/ 0 w 133"/>
                  <a:gd name="T17" fmla="*/ 92 h 94"/>
                  <a:gd name="T18" fmla="*/ 0 w 133"/>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4">
                    <a:moveTo>
                      <a:pt x="0" y="0"/>
                    </a:moveTo>
                    <a:lnTo>
                      <a:pt x="133" y="0"/>
                    </a:lnTo>
                    <a:lnTo>
                      <a:pt x="133" y="94"/>
                    </a:lnTo>
                    <a:lnTo>
                      <a:pt x="0" y="94"/>
                    </a:lnTo>
                    <a:lnTo>
                      <a:pt x="0" y="0"/>
                    </a:lnTo>
                    <a:close/>
                    <a:moveTo>
                      <a:pt x="0" y="0"/>
                    </a:moveTo>
                    <a:lnTo>
                      <a:pt x="131" y="0"/>
                    </a:lnTo>
                    <a:lnTo>
                      <a:pt x="131" y="92"/>
                    </a:lnTo>
                    <a:lnTo>
                      <a:pt x="0" y="92"/>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2" name="Freeform 1998">
                <a:extLst>
                  <a:ext uri="{FF2B5EF4-FFF2-40B4-BE49-F238E27FC236}">
                    <a16:creationId xmlns:a16="http://schemas.microsoft.com/office/drawing/2014/main" id="{77F55DFE-4CE9-F244-B5A1-D2CC11CAD9F6}"/>
                  </a:ext>
                </a:extLst>
              </p:cNvPr>
              <p:cNvSpPr>
                <a:spLocks noEditPoints="1"/>
              </p:cNvSpPr>
              <p:nvPr/>
            </p:nvSpPr>
            <p:spPr bwMode="auto">
              <a:xfrm>
                <a:off x="4386" y="2358"/>
                <a:ext cx="131" cy="92"/>
              </a:xfrm>
              <a:custGeom>
                <a:avLst/>
                <a:gdLst>
                  <a:gd name="T0" fmla="*/ 0 w 131"/>
                  <a:gd name="T1" fmla="*/ 0 h 92"/>
                  <a:gd name="T2" fmla="*/ 131 w 131"/>
                  <a:gd name="T3" fmla="*/ 0 h 92"/>
                  <a:gd name="T4" fmla="*/ 131 w 131"/>
                  <a:gd name="T5" fmla="*/ 92 h 92"/>
                  <a:gd name="T6" fmla="*/ 0 w 131"/>
                  <a:gd name="T7" fmla="*/ 92 h 92"/>
                  <a:gd name="T8" fmla="*/ 0 w 131"/>
                  <a:gd name="T9" fmla="*/ 0 h 92"/>
                  <a:gd name="T10" fmla="*/ 0 w 131"/>
                  <a:gd name="T11" fmla="*/ 0 h 92"/>
                  <a:gd name="T12" fmla="*/ 129 w 131"/>
                  <a:gd name="T13" fmla="*/ 0 h 92"/>
                  <a:gd name="T14" fmla="*/ 129 w 131"/>
                  <a:gd name="T15" fmla="*/ 91 h 92"/>
                  <a:gd name="T16" fmla="*/ 0 w 131"/>
                  <a:gd name="T17" fmla="*/ 91 h 92"/>
                  <a:gd name="T18" fmla="*/ 0 w 131"/>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2">
                    <a:moveTo>
                      <a:pt x="0" y="0"/>
                    </a:moveTo>
                    <a:lnTo>
                      <a:pt x="131" y="0"/>
                    </a:lnTo>
                    <a:lnTo>
                      <a:pt x="131" y="92"/>
                    </a:lnTo>
                    <a:lnTo>
                      <a:pt x="0" y="92"/>
                    </a:lnTo>
                    <a:lnTo>
                      <a:pt x="0" y="0"/>
                    </a:lnTo>
                    <a:close/>
                    <a:moveTo>
                      <a:pt x="0" y="0"/>
                    </a:moveTo>
                    <a:lnTo>
                      <a:pt x="129" y="0"/>
                    </a:lnTo>
                    <a:lnTo>
                      <a:pt x="129" y="91"/>
                    </a:lnTo>
                    <a:lnTo>
                      <a:pt x="0" y="91"/>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3" name="Freeform 1999">
                <a:extLst>
                  <a:ext uri="{FF2B5EF4-FFF2-40B4-BE49-F238E27FC236}">
                    <a16:creationId xmlns:a16="http://schemas.microsoft.com/office/drawing/2014/main" id="{ECF727C5-5D14-4449-A059-D8FDD458AB59}"/>
                  </a:ext>
                </a:extLst>
              </p:cNvPr>
              <p:cNvSpPr>
                <a:spLocks noEditPoints="1"/>
              </p:cNvSpPr>
              <p:nvPr/>
            </p:nvSpPr>
            <p:spPr bwMode="auto">
              <a:xfrm>
                <a:off x="4386" y="2358"/>
                <a:ext cx="129" cy="91"/>
              </a:xfrm>
              <a:custGeom>
                <a:avLst/>
                <a:gdLst>
                  <a:gd name="T0" fmla="*/ 0 w 129"/>
                  <a:gd name="T1" fmla="*/ 0 h 91"/>
                  <a:gd name="T2" fmla="*/ 129 w 129"/>
                  <a:gd name="T3" fmla="*/ 0 h 91"/>
                  <a:gd name="T4" fmla="*/ 129 w 129"/>
                  <a:gd name="T5" fmla="*/ 91 h 91"/>
                  <a:gd name="T6" fmla="*/ 0 w 129"/>
                  <a:gd name="T7" fmla="*/ 91 h 91"/>
                  <a:gd name="T8" fmla="*/ 0 w 129"/>
                  <a:gd name="T9" fmla="*/ 0 h 91"/>
                  <a:gd name="T10" fmla="*/ 0 w 129"/>
                  <a:gd name="T11" fmla="*/ 0 h 91"/>
                  <a:gd name="T12" fmla="*/ 127 w 129"/>
                  <a:gd name="T13" fmla="*/ 0 h 91"/>
                  <a:gd name="T14" fmla="*/ 127 w 129"/>
                  <a:gd name="T15" fmla="*/ 89 h 91"/>
                  <a:gd name="T16" fmla="*/ 0 w 129"/>
                  <a:gd name="T17" fmla="*/ 89 h 91"/>
                  <a:gd name="T18" fmla="*/ 0 w 129"/>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91">
                    <a:moveTo>
                      <a:pt x="0" y="0"/>
                    </a:moveTo>
                    <a:lnTo>
                      <a:pt x="129" y="0"/>
                    </a:lnTo>
                    <a:lnTo>
                      <a:pt x="129" y="91"/>
                    </a:lnTo>
                    <a:lnTo>
                      <a:pt x="0" y="91"/>
                    </a:lnTo>
                    <a:lnTo>
                      <a:pt x="0" y="0"/>
                    </a:lnTo>
                    <a:close/>
                    <a:moveTo>
                      <a:pt x="0" y="0"/>
                    </a:moveTo>
                    <a:lnTo>
                      <a:pt x="127" y="0"/>
                    </a:lnTo>
                    <a:lnTo>
                      <a:pt x="127" y="89"/>
                    </a:lnTo>
                    <a:lnTo>
                      <a:pt x="0" y="89"/>
                    </a:lnTo>
                    <a:lnTo>
                      <a:pt x="0" y="0"/>
                    </a:lnTo>
                    <a:close/>
                  </a:path>
                </a:pathLst>
              </a:custGeom>
              <a:solidFill>
                <a:srgbClr val="8D8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4" name="Freeform 2000">
                <a:extLst>
                  <a:ext uri="{FF2B5EF4-FFF2-40B4-BE49-F238E27FC236}">
                    <a16:creationId xmlns:a16="http://schemas.microsoft.com/office/drawing/2014/main" id="{A17E80C1-FE60-5644-92C7-F545C4C576DA}"/>
                  </a:ext>
                </a:extLst>
              </p:cNvPr>
              <p:cNvSpPr>
                <a:spLocks noEditPoints="1"/>
              </p:cNvSpPr>
              <p:nvPr/>
            </p:nvSpPr>
            <p:spPr bwMode="auto">
              <a:xfrm>
                <a:off x="4386" y="2358"/>
                <a:ext cx="127" cy="89"/>
              </a:xfrm>
              <a:custGeom>
                <a:avLst/>
                <a:gdLst>
                  <a:gd name="T0" fmla="*/ 0 w 127"/>
                  <a:gd name="T1" fmla="*/ 0 h 89"/>
                  <a:gd name="T2" fmla="*/ 127 w 127"/>
                  <a:gd name="T3" fmla="*/ 0 h 89"/>
                  <a:gd name="T4" fmla="*/ 127 w 127"/>
                  <a:gd name="T5" fmla="*/ 89 h 89"/>
                  <a:gd name="T6" fmla="*/ 0 w 127"/>
                  <a:gd name="T7" fmla="*/ 89 h 89"/>
                  <a:gd name="T8" fmla="*/ 0 w 127"/>
                  <a:gd name="T9" fmla="*/ 0 h 89"/>
                  <a:gd name="T10" fmla="*/ 0 w 127"/>
                  <a:gd name="T11" fmla="*/ 0 h 89"/>
                  <a:gd name="T12" fmla="*/ 126 w 127"/>
                  <a:gd name="T13" fmla="*/ 0 h 89"/>
                  <a:gd name="T14" fmla="*/ 126 w 127"/>
                  <a:gd name="T15" fmla="*/ 88 h 89"/>
                  <a:gd name="T16" fmla="*/ 0 w 127"/>
                  <a:gd name="T17" fmla="*/ 88 h 89"/>
                  <a:gd name="T18" fmla="*/ 0 w 127"/>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89">
                    <a:moveTo>
                      <a:pt x="0" y="0"/>
                    </a:moveTo>
                    <a:lnTo>
                      <a:pt x="127" y="0"/>
                    </a:lnTo>
                    <a:lnTo>
                      <a:pt x="127" y="89"/>
                    </a:lnTo>
                    <a:lnTo>
                      <a:pt x="0" y="89"/>
                    </a:lnTo>
                    <a:lnTo>
                      <a:pt x="0" y="0"/>
                    </a:lnTo>
                    <a:close/>
                    <a:moveTo>
                      <a:pt x="0" y="0"/>
                    </a:moveTo>
                    <a:lnTo>
                      <a:pt x="126" y="0"/>
                    </a:lnTo>
                    <a:lnTo>
                      <a:pt x="126" y="88"/>
                    </a:lnTo>
                    <a:lnTo>
                      <a:pt x="0" y="88"/>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5" name="Freeform 2001">
                <a:extLst>
                  <a:ext uri="{FF2B5EF4-FFF2-40B4-BE49-F238E27FC236}">
                    <a16:creationId xmlns:a16="http://schemas.microsoft.com/office/drawing/2014/main" id="{73010995-79EB-8042-92C6-5A2259747D7E}"/>
                  </a:ext>
                </a:extLst>
              </p:cNvPr>
              <p:cNvSpPr>
                <a:spLocks noEditPoints="1"/>
              </p:cNvSpPr>
              <p:nvPr/>
            </p:nvSpPr>
            <p:spPr bwMode="auto">
              <a:xfrm>
                <a:off x="4386" y="2358"/>
                <a:ext cx="126" cy="88"/>
              </a:xfrm>
              <a:custGeom>
                <a:avLst/>
                <a:gdLst>
                  <a:gd name="T0" fmla="*/ 0 w 126"/>
                  <a:gd name="T1" fmla="*/ 0 h 88"/>
                  <a:gd name="T2" fmla="*/ 126 w 126"/>
                  <a:gd name="T3" fmla="*/ 0 h 88"/>
                  <a:gd name="T4" fmla="*/ 126 w 126"/>
                  <a:gd name="T5" fmla="*/ 88 h 88"/>
                  <a:gd name="T6" fmla="*/ 0 w 126"/>
                  <a:gd name="T7" fmla="*/ 88 h 88"/>
                  <a:gd name="T8" fmla="*/ 0 w 126"/>
                  <a:gd name="T9" fmla="*/ 0 h 88"/>
                  <a:gd name="T10" fmla="*/ 0 w 126"/>
                  <a:gd name="T11" fmla="*/ 0 h 88"/>
                  <a:gd name="T12" fmla="*/ 124 w 126"/>
                  <a:gd name="T13" fmla="*/ 0 h 88"/>
                  <a:gd name="T14" fmla="*/ 124 w 126"/>
                  <a:gd name="T15" fmla="*/ 87 h 88"/>
                  <a:gd name="T16" fmla="*/ 0 w 126"/>
                  <a:gd name="T17" fmla="*/ 87 h 88"/>
                  <a:gd name="T18" fmla="*/ 0 w 126"/>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88">
                    <a:moveTo>
                      <a:pt x="0" y="0"/>
                    </a:moveTo>
                    <a:lnTo>
                      <a:pt x="126" y="0"/>
                    </a:lnTo>
                    <a:lnTo>
                      <a:pt x="126" y="88"/>
                    </a:lnTo>
                    <a:lnTo>
                      <a:pt x="0" y="88"/>
                    </a:lnTo>
                    <a:lnTo>
                      <a:pt x="0" y="0"/>
                    </a:lnTo>
                    <a:close/>
                    <a:moveTo>
                      <a:pt x="0" y="0"/>
                    </a:moveTo>
                    <a:lnTo>
                      <a:pt x="124" y="0"/>
                    </a:lnTo>
                    <a:lnTo>
                      <a:pt x="124" y="87"/>
                    </a:lnTo>
                    <a:lnTo>
                      <a:pt x="0" y="87"/>
                    </a:lnTo>
                    <a:lnTo>
                      <a:pt x="0" y="0"/>
                    </a:lnTo>
                    <a:close/>
                  </a:path>
                </a:pathLst>
              </a:custGeom>
              <a:solidFill>
                <a:srgbClr val="909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6" name="Freeform 2002">
                <a:extLst>
                  <a:ext uri="{FF2B5EF4-FFF2-40B4-BE49-F238E27FC236}">
                    <a16:creationId xmlns:a16="http://schemas.microsoft.com/office/drawing/2014/main" id="{C9DB874B-803F-524C-A2CD-893CAA846AF7}"/>
                  </a:ext>
                </a:extLst>
              </p:cNvPr>
              <p:cNvSpPr>
                <a:spLocks noEditPoints="1"/>
              </p:cNvSpPr>
              <p:nvPr/>
            </p:nvSpPr>
            <p:spPr bwMode="auto">
              <a:xfrm>
                <a:off x="4386" y="2358"/>
                <a:ext cx="124" cy="87"/>
              </a:xfrm>
              <a:custGeom>
                <a:avLst/>
                <a:gdLst>
                  <a:gd name="T0" fmla="*/ 0 w 124"/>
                  <a:gd name="T1" fmla="*/ 0 h 87"/>
                  <a:gd name="T2" fmla="*/ 124 w 124"/>
                  <a:gd name="T3" fmla="*/ 0 h 87"/>
                  <a:gd name="T4" fmla="*/ 124 w 124"/>
                  <a:gd name="T5" fmla="*/ 87 h 87"/>
                  <a:gd name="T6" fmla="*/ 0 w 124"/>
                  <a:gd name="T7" fmla="*/ 87 h 87"/>
                  <a:gd name="T8" fmla="*/ 0 w 124"/>
                  <a:gd name="T9" fmla="*/ 0 h 87"/>
                  <a:gd name="T10" fmla="*/ 0 w 124"/>
                  <a:gd name="T11" fmla="*/ 0 h 87"/>
                  <a:gd name="T12" fmla="*/ 122 w 124"/>
                  <a:gd name="T13" fmla="*/ 0 h 87"/>
                  <a:gd name="T14" fmla="*/ 122 w 124"/>
                  <a:gd name="T15" fmla="*/ 86 h 87"/>
                  <a:gd name="T16" fmla="*/ 0 w 124"/>
                  <a:gd name="T17" fmla="*/ 86 h 87"/>
                  <a:gd name="T18" fmla="*/ 0 w 124"/>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7">
                    <a:moveTo>
                      <a:pt x="0" y="0"/>
                    </a:moveTo>
                    <a:lnTo>
                      <a:pt x="124" y="0"/>
                    </a:lnTo>
                    <a:lnTo>
                      <a:pt x="124" y="87"/>
                    </a:lnTo>
                    <a:lnTo>
                      <a:pt x="0" y="87"/>
                    </a:lnTo>
                    <a:lnTo>
                      <a:pt x="0" y="0"/>
                    </a:lnTo>
                    <a:close/>
                    <a:moveTo>
                      <a:pt x="0" y="0"/>
                    </a:moveTo>
                    <a:lnTo>
                      <a:pt x="122" y="0"/>
                    </a:lnTo>
                    <a:lnTo>
                      <a:pt x="122" y="86"/>
                    </a:lnTo>
                    <a:lnTo>
                      <a:pt x="0" y="86"/>
                    </a:lnTo>
                    <a:lnTo>
                      <a:pt x="0" y="0"/>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7" name="Freeform 2003">
                <a:extLst>
                  <a:ext uri="{FF2B5EF4-FFF2-40B4-BE49-F238E27FC236}">
                    <a16:creationId xmlns:a16="http://schemas.microsoft.com/office/drawing/2014/main" id="{6347C5DD-D753-7D40-98C4-9CEF9BE15918}"/>
                  </a:ext>
                </a:extLst>
              </p:cNvPr>
              <p:cNvSpPr>
                <a:spLocks noEditPoints="1"/>
              </p:cNvSpPr>
              <p:nvPr/>
            </p:nvSpPr>
            <p:spPr bwMode="auto">
              <a:xfrm>
                <a:off x="4386" y="2358"/>
                <a:ext cx="122" cy="86"/>
              </a:xfrm>
              <a:custGeom>
                <a:avLst/>
                <a:gdLst>
                  <a:gd name="T0" fmla="*/ 0 w 122"/>
                  <a:gd name="T1" fmla="*/ 0 h 86"/>
                  <a:gd name="T2" fmla="*/ 122 w 122"/>
                  <a:gd name="T3" fmla="*/ 0 h 86"/>
                  <a:gd name="T4" fmla="*/ 122 w 122"/>
                  <a:gd name="T5" fmla="*/ 86 h 86"/>
                  <a:gd name="T6" fmla="*/ 0 w 122"/>
                  <a:gd name="T7" fmla="*/ 86 h 86"/>
                  <a:gd name="T8" fmla="*/ 0 w 122"/>
                  <a:gd name="T9" fmla="*/ 0 h 86"/>
                  <a:gd name="T10" fmla="*/ 0 w 122"/>
                  <a:gd name="T11" fmla="*/ 0 h 86"/>
                  <a:gd name="T12" fmla="*/ 120 w 122"/>
                  <a:gd name="T13" fmla="*/ 0 h 86"/>
                  <a:gd name="T14" fmla="*/ 120 w 122"/>
                  <a:gd name="T15" fmla="*/ 85 h 86"/>
                  <a:gd name="T16" fmla="*/ 0 w 122"/>
                  <a:gd name="T17" fmla="*/ 85 h 86"/>
                  <a:gd name="T18" fmla="*/ 0 w 12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86">
                    <a:moveTo>
                      <a:pt x="0" y="0"/>
                    </a:moveTo>
                    <a:lnTo>
                      <a:pt x="122" y="0"/>
                    </a:lnTo>
                    <a:lnTo>
                      <a:pt x="122" y="86"/>
                    </a:lnTo>
                    <a:lnTo>
                      <a:pt x="0" y="86"/>
                    </a:lnTo>
                    <a:lnTo>
                      <a:pt x="0" y="0"/>
                    </a:lnTo>
                    <a:close/>
                    <a:moveTo>
                      <a:pt x="0" y="0"/>
                    </a:moveTo>
                    <a:lnTo>
                      <a:pt x="120" y="0"/>
                    </a:lnTo>
                    <a:lnTo>
                      <a:pt x="120" y="85"/>
                    </a:lnTo>
                    <a:lnTo>
                      <a:pt x="0" y="85"/>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8" name="Freeform 2004">
                <a:extLst>
                  <a:ext uri="{FF2B5EF4-FFF2-40B4-BE49-F238E27FC236}">
                    <a16:creationId xmlns:a16="http://schemas.microsoft.com/office/drawing/2014/main" id="{4737B312-02EF-CA40-9657-42FBDEA936D5}"/>
                  </a:ext>
                </a:extLst>
              </p:cNvPr>
              <p:cNvSpPr>
                <a:spLocks noEditPoints="1"/>
              </p:cNvSpPr>
              <p:nvPr/>
            </p:nvSpPr>
            <p:spPr bwMode="auto">
              <a:xfrm>
                <a:off x="4386" y="2358"/>
                <a:ext cx="120" cy="85"/>
              </a:xfrm>
              <a:custGeom>
                <a:avLst/>
                <a:gdLst>
                  <a:gd name="T0" fmla="*/ 0 w 120"/>
                  <a:gd name="T1" fmla="*/ 0 h 85"/>
                  <a:gd name="T2" fmla="*/ 120 w 120"/>
                  <a:gd name="T3" fmla="*/ 0 h 85"/>
                  <a:gd name="T4" fmla="*/ 120 w 120"/>
                  <a:gd name="T5" fmla="*/ 85 h 85"/>
                  <a:gd name="T6" fmla="*/ 0 w 120"/>
                  <a:gd name="T7" fmla="*/ 85 h 85"/>
                  <a:gd name="T8" fmla="*/ 0 w 120"/>
                  <a:gd name="T9" fmla="*/ 0 h 85"/>
                  <a:gd name="T10" fmla="*/ 0 w 120"/>
                  <a:gd name="T11" fmla="*/ 0 h 85"/>
                  <a:gd name="T12" fmla="*/ 119 w 120"/>
                  <a:gd name="T13" fmla="*/ 0 h 85"/>
                  <a:gd name="T14" fmla="*/ 119 w 120"/>
                  <a:gd name="T15" fmla="*/ 83 h 85"/>
                  <a:gd name="T16" fmla="*/ 0 w 120"/>
                  <a:gd name="T17" fmla="*/ 83 h 85"/>
                  <a:gd name="T18" fmla="*/ 0 w 120"/>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5">
                    <a:moveTo>
                      <a:pt x="0" y="0"/>
                    </a:moveTo>
                    <a:lnTo>
                      <a:pt x="120" y="0"/>
                    </a:lnTo>
                    <a:lnTo>
                      <a:pt x="120" y="85"/>
                    </a:lnTo>
                    <a:lnTo>
                      <a:pt x="0" y="85"/>
                    </a:lnTo>
                    <a:lnTo>
                      <a:pt x="0" y="0"/>
                    </a:lnTo>
                    <a:close/>
                    <a:moveTo>
                      <a:pt x="0" y="0"/>
                    </a:moveTo>
                    <a:lnTo>
                      <a:pt x="119" y="0"/>
                    </a:lnTo>
                    <a:lnTo>
                      <a:pt x="119" y="83"/>
                    </a:lnTo>
                    <a:lnTo>
                      <a:pt x="0" y="83"/>
                    </a:lnTo>
                    <a:lnTo>
                      <a:pt x="0" y="0"/>
                    </a:lnTo>
                    <a:close/>
                  </a:path>
                </a:pathLst>
              </a:custGeom>
              <a:solidFill>
                <a:srgbClr val="959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9" name="Freeform 2005">
                <a:extLst>
                  <a:ext uri="{FF2B5EF4-FFF2-40B4-BE49-F238E27FC236}">
                    <a16:creationId xmlns:a16="http://schemas.microsoft.com/office/drawing/2014/main" id="{619C47D5-7CEE-D84C-8A1C-D3488EDF6485}"/>
                  </a:ext>
                </a:extLst>
              </p:cNvPr>
              <p:cNvSpPr>
                <a:spLocks noEditPoints="1"/>
              </p:cNvSpPr>
              <p:nvPr/>
            </p:nvSpPr>
            <p:spPr bwMode="auto">
              <a:xfrm>
                <a:off x="4386" y="2358"/>
                <a:ext cx="119" cy="83"/>
              </a:xfrm>
              <a:custGeom>
                <a:avLst/>
                <a:gdLst>
                  <a:gd name="T0" fmla="*/ 0 w 119"/>
                  <a:gd name="T1" fmla="*/ 0 h 83"/>
                  <a:gd name="T2" fmla="*/ 119 w 119"/>
                  <a:gd name="T3" fmla="*/ 0 h 83"/>
                  <a:gd name="T4" fmla="*/ 119 w 119"/>
                  <a:gd name="T5" fmla="*/ 83 h 83"/>
                  <a:gd name="T6" fmla="*/ 0 w 119"/>
                  <a:gd name="T7" fmla="*/ 83 h 83"/>
                  <a:gd name="T8" fmla="*/ 0 w 119"/>
                  <a:gd name="T9" fmla="*/ 0 h 83"/>
                  <a:gd name="T10" fmla="*/ 0 w 119"/>
                  <a:gd name="T11" fmla="*/ 0 h 83"/>
                  <a:gd name="T12" fmla="*/ 117 w 119"/>
                  <a:gd name="T13" fmla="*/ 0 h 83"/>
                  <a:gd name="T14" fmla="*/ 117 w 119"/>
                  <a:gd name="T15" fmla="*/ 82 h 83"/>
                  <a:gd name="T16" fmla="*/ 0 w 119"/>
                  <a:gd name="T17" fmla="*/ 82 h 83"/>
                  <a:gd name="T18" fmla="*/ 0 w 119"/>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3">
                    <a:moveTo>
                      <a:pt x="0" y="0"/>
                    </a:moveTo>
                    <a:lnTo>
                      <a:pt x="119" y="0"/>
                    </a:lnTo>
                    <a:lnTo>
                      <a:pt x="119" y="83"/>
                    </a:lnTo>
                    <a:lnTo>
                      <a:pt x="0" y="83"/>
                    </a:lnTo>
                    <a:lnTo>
                      <a:pt x="0" y="0"/>
                    </a:lnTo>
                    <a:close/>
                    <a:moveTo>
                      <a:pt x="0" y="0"/>
                    </a:moveTo>
                    <a:lnTo>
                      <a:pt x="117" y="0"/>
                    </a:lnTo>
                    <a:lnTo>
                      <a:pt x="117" y="82"/>
                    </a:lnTo>
                    <a:lnTo>
                      <a:pt x="0" y="82"/>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0" name="Freeform 2006">
                <a:extLst>
                  <a:ext uri="{FF2B5EF4-FFF2-40B4-BE49-F238E27FC236}">
                    <a16:creationId xmlns:a16="http://schemas.microsoft.com/office/drawing/2014/main" id="{39638139-AD7B-BC41-8CE9-36B918C69266}"/>
                  </a:ext>
                </a:extLst>
              </p:cNvPr>
              <p:cNvSpPr>
                <a:spLocks noEditPoints="1"/>
              </p:cNvSpPr>
              <p:nvPr/>
            </p:nvSpPr>
            <p:spPr bwMode="auto">
              <a:xfrm>
                <a:off x="4386" y="2358"/>
                <a:ext cx="117" cy="82"/>
              </a:xfrm>
              <a:custGeom>
                <a:avLst/>
                <a:gdLst>
                  <a:gd name="T0" fmla="*/ 0 w 117"/>
                  <a:gd name="T1" fmla="*/ 0 h 82"/>
                  <a:gd name="T2" fmla="*/ 117 w 117"/>
                  <a:gd name="T3" fmla="*/ 0 h 82"/>
                  <a:gd name="T4" fmla="*/ 117 w 117"/>
                  <a:gd name="T5" fmla="*/ 82 h 82"/>
                  <a:gd name="T6" fmla="*/ 0 w 117"/>
                  <a:gd name="T7" fmla="*/ 82 h 82"/>
                  <a:gd name="T8" fmla="*/ 0 w 117"/>
                  <a:gd name="T9" fmla="*/ 0 h 82"/>
                  <a:gd name="T10" fmla="*/ 0 w 117"/>
                  <a:gd name="T11" fmla="*/ 0 h 82"/>
                  <a:gd name="T12" fmla="*/ 115 w 117"/>
                  <a:gd name="T13" fmla="*/ 0 h 82"/>
                  <a:gd name="T14" fmla="*/ 115 w 117"/>
                  <a:gd name="T15" fmla="*/ 81 h 82"/>
                  <a:gd name="T16" fmla="*/ 0 w 117"/>
                  <a:gd name="T17" fmla="*/ 81 h 82"/>
                  <a:gd name="T18" fmla="*/ 0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0" y="0"/>
                    </a:moveTo>
                    <a:lnTo>
                      <a:pt x="117" y="0"/>
                    </a:lnTo>
                    <a:lnTo>
                      <a:pt x="117" y="82"/>
                    </a:lnTo>
                    <a:lnTo>
                      <a:pt x="0" y="82"/>
                    </a:lnTo>
                    <a:lnTo>
                      <a:pt x="0" y="0"/>
                    </a:lnTo>
                    <a:close/>
                    <a:moveTo>
                      <a:pt x="0" y="0"/>
                    </a:moveTo>
                    <a:lnTo>
                      <a:pt x="115" y="0"/>
                    </a:lnTo>
                    <a:lnTo>
                      <a:pt x="115" y="81"/>
                    </a:lnTo>
                    <a:lnTo>
                      <a:pt x="0" y="81"/>
                    </a:lnTo>
                    <a:lnTo>
                      <a:pt x="0" y="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1" name="Freeform 2007">
                <a:extLst>
                  <a:ext uri="{FF2B5EF4-FFF2-40B4-BE49-F238E27FC236}">
                    <a16:creationId xmlns:a16="http://schemas.microsoft.com/office/drawing/2014/main" id="{ED82E8F6-0438-8D47-A46B-C4A1F02E9E7D}"/>
                  </a:ext>
                </a:extLst>
              </p:cNvPr>
              <p:cNvSpPr>
                <a:spLocks noEditPoints="1"/>
              </p:cNvSpPr>
              <p:nvPr/>
            </p:nvSpPr>
            <p:spPr bwMode="auto">
              <a:xfrm>
                <a:off x="4386" y="2358"/>
                <a:ext cx="115" cy="81"/>
              </a:xfrm>
              <a:custGeom>
                <a:avLst/>
                <a:gdLst>
                  <a:gd name="T0" fmla="*/ 0 w 115"/>
                  <a:gd name="T1" fmla="*/ 0 h 81"/>
                  <a:gd name="T2" fmla="*/ 115 w 115"/>
                  <a:gd name="T3" fmla="*/ 0 h 81"/>
                  <a:gd name="T4" fmla="*/ 115 w 115"/>
                  <a:gd name="T5" fmla="*/ 81 h 81"/>
                  <a:gd name="T6" fmla="*/ 0 w 115"/>
                  <a:gd name="T7" fmla="*/ 81 h 81"/>
                  <a:gd name="T8" fmla="*/ 0 w 115"/>
                  <a:gd name="T9" fmla="*/ 0 h 81"/>
                  <a:gd name="T10" fmla="*/ 0 w 115"/>
                  <a:gd name="T11" fmla="*/ 0 h 81"/>
                  <a:gd name="T12" fmla="*/ 113 w 115"/>
                  <a:gd name="T13" fmla="*/ 0 h 81"/>
                  <a:gd name="T14" fmla="*/ 113 w 115"/>
                  <a:gd name="T15" fmla="*/ 80 h 81"/>
                  <a:gd name="T16" fmla="*/ 0 w 115"/>
                  <a:gd name="T17" fmla="*/ 80 h 81"/>
                  <a:gd name="T18" fmla="*/ 0 w 115"/>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1">
                    <a:moveTo>
                      <a:pt x="0" y="0"/>
                    </a:moveTo>
                    <a:lnTo>
                      <a:pt x="115" y="0"/>
                    </a:lnTo>
                    <a:lnTo>
                      <a:pt x="115" y="81"/>
                    </a:lnTo>
                    <a:lnTo>
                      <a:pt x="0" y="81"/>
                    </a:lnTo>
                    <a:lnTo>
                      <a:pt x="0" y="0"/>
                    </a:lnTo>
                    <a:close/>
                    <a:moveTo>
                      <a:pt x="0" y="0"/>
                    </a:moveTo>
                    <a:lnTo>
                      <a:pt x="113" y="0"/>
                    </a:lnTo>
                    <a:lnTo>
                      <a:pt x="113" y="80"/>
                    </a:lnTo>
                    <a:lnTo>
                      <a:pt x="0" y="80"/>
                    </a:lnTo>
                    <a:lnTo>
                      <a:pt x="0" y="0"/>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2" name="Freeform 2008">
                <a:extLst>
                  <a:ext uri="{FF2B5EF4-FFF2-40B4-BE49-F238E27FC236}">
                    <a16:creationId xmlns:a16="http://schemas.microsoft.com/office/drawing/2014/main" id="{DBA71166-44C6-3844-A5F2-405C75552ABB}"/>
                  </a:ext>
                </a:extLst>
              </p:cNvPr>
              <p:cNvSpPr>
                <a:spLocks noEditPoints="1"/>
              </p:cNvSpPr>
              <p:nvPr/>
            </p:nvSpPr>
            <p:spPr bwMode="auto">
              <a:xfrm>
                <a:off x="4386" y="2358"/>
                <a:ext cx="113" cy="80"/>
              </a:xfrm>
              <a:custGeom>
                <a:avLst/>
                <a:gdLst>
                  <a:gd name="T0" fmla="*/ 0 w 113"/>
                  <a:gd name="T1" fmla="*/ 0 h 80"/>
                  <a:gd name="T2" fmla="*/ 113 w 113"/>
                  <a:gd name="T3" fmla="*/ 0 h 80"/>
                  <a:gd name="T4" fmla="*/ 113 w 113"/>
                  <a:gd name="T5" fmla="*/ 80 h 80"/>
                  <a:gd name="T6" fmla="*/ 0 w 113"/>
                  <a:gd name="T7" fmla="*/ 80 h 80"/>
                  <a:gd name="T8" fmla="*/ 0 w 113"/>
                  <a:gd name="T9" fmla="*/ 0 h 80"/>
                  <a:gd name="T10" fmla="*/ 0 w 113"/>
                  <a:gd name="T11" fmla="*/ 0 h 80"/>
                  <a:gd name="T12" fmla="*/ 112 w 113"/>
                  <a:gd name="T13" fmla="*/ 0 h 80"/>
                  <a:gd name="T14" fmla="*/ 112 w 113"/>
                  <a:gd name="T15" fmla="*/ 79 h 80"/>
                  <a:gd name="T16" fmla="*/ 0 w 113"/>
                  <a:gd name="T17" fmla="*/ 79 h 80"/>
                  <a:gd name="T18" fmla="*/ 0 w 113"/>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0">
                    <a:moveTo>
                      <a:pt x="0" y="0"/>
                    </a:moveTo>
                    <a:lnTo>
                      <a:pt x="113" y="0"/>
                    </a:lnTo>
                    <a:lnTo>
                      <a:pt x="113" y="80"/>
                    </a:lnTo>
                    <a:lnTo>
                      <a:pt x="0" y="80"/>
                    </a:lnTo>
                    <a:lnTo>
                      <a:pt x="0" y="0"/>
                    </a:lnTo>
                    <a:close/>
                    <a:moveTo>
                      <a:pt x="0" y="0"/>
                    </a:moveTo>
                    <a:lnTo>
                      <a:pt x="112" y="0"/>
                    </a:lnTo>
                    <a:lnTo>
                      <a:pt x="112" y="79"/>
                    </a:lnTo>
                    <a:lnTo>
                      <a:pt x="0" y="79"/>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3" name="Freeform 2009">
                <a:extLst>
                  <a:ext uri="{FF2B5EF4-FFF2-40B4-BE49-F238E27FC236}">
                    <a16:creationId xmlns:a16="http://schemas.microsoft.com/office/drawing/2014/main" id="{CD4939EB-6875-544A-A7C2-497A28398D95}"/>
                  </a:ext>
                </a:extLst>
              </p:cNvPr>
              <p:cNvSpPr>
                <a:spLocks noEditPoints="1"/>
              </p:cNvSpPr>
              <p:nvPr/>
            </p:nvSpPr>
            <p:spPr bwMode="auto">
              <a:xfrm>
                <a:off x="4386" y="2358"/>
                <a:ext cx="112" cy="79"/>
              </a:xfrm>
              <a:custGeom>
                <a:avLst/>
                <a:gdLst>
                  <a:gd name="T0" fmla="*/ 0 w 112"/>
                  <a:gd name="T1" fmla="*/ 0 h 79"/>
                  <a:gd name="T2" fmla="*/ 112 w 112"/>
                  <a:gd name="T3" fmla="*/ 0 h 79"/>
                  <a:gd name="T4" fmla="*/ 112 w 112"/>
                  <a:gd name="T5" fmla="*/ 79 h 79"/>
                  <a:gd name="T6" fmla="*/ 0 w 112"/>
                  <a:gd name="T7" fmla="*/ 79 h 79"/>
                  <a:gd name="T8" fmla="*/ 0 w 112"/>
                  <a:gd name="T9" fmla="*/ 0 h 79"/>
                  <a:gd name="T10" fmla="*/ 0 w 112"/>
                  <a:gd name="T11" fmla="*/ 0 h 79"/>
                  <a:gd name="T12" fmla="*/ 110 w 112"/>
                  <a:gd name="T13" fmla="*/ 0 h 79"/>
                  <a:gd name="T14" fmla="*/ 110 w 112"/>
                  <a:gd name="T15" fmla="*/ 77 h 79"/>
                  <a:gd name="T16" fmla="*/ 0 w 112"/>
                  <a:gd name="T17" fmla="*/ 77 h 79"/>
                  <a:gd name="T18" fmla="*/ 0 w 112"/>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79">
                    <a:moveTo>
                      <a:pt x="0" y="0"/>
                    </a:moveTo>
                    <a:lnTo>
                      <a:pt x="112" y="0"/>
                    </a:lnTo>
                    <a:lnTo>
                      <a:pt x="112" y="79"/>
                    </a:lnTo>
                    <a:lnTo>
                      <a:pt x="0" y="79"/>
                    </a:lnTo>
                    <a:lnTo>
                      <a:pt x="0" y="0"/>
                    </a:lnTo>
                    <a:close/>
                    <a:moveTo>
                      <a:pt x="0" y="0"/>
                    </a:moveTo>
                    <a:lnTo>
                      <a:pt x="110" y="0"/>
                    </a:lnTo>
                    <a:lnTo>
                      <a:pt x="110" y="77"/>
                    </a:lnTo>
                    <a:lnTo>
                      <a:pt x="0" y="77"/>
                    </a:lnTo>
                    <a:lnTo>
                      <a:pt x="0" y="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4" name="Freeform 2010">
                <a:extLst>
                  <a:ext uri="{FF2B5EF4-FFF2-40B4-BE49-F238E27FC236}">
                    <a16:creationId xmlns:a16="http://schemas.microsoft.com/office/drawing/2014/main" id="{2E691351-EFA6-D348-83AC-46595CC0D03B}"/>
                  </a:ext>
                </a:extLst>
              </p:cNvPr>
              <p:cNvSpPr>
                <a:spLocks noEditPoints="1"/>
              </p:cNvSpPr>
              <p:nvPr/>
            </p:nvSpPr>
            <p:spPr bwMode="auto">
              <a:xfrm>
                <a:off x="4386" y="2358"/>
                <a:ext cx="110" cy="77"/>
              </a:xfrm>
              <a:custGeom>
                <a:avLst/>
                <a:gdLst>
                  <a:gd name="T0" fmla="*/ 0 w 110"/>
                  <a:gd name="T1" fmla="*/ 0 h 77"/>
                  <a:gd name="T2" fmla="*/ 110 w 110"/>
                  <a:gd name="T3" fmla="*/ 0 h 77"/>
                  <a:gd name="T4" fmla="*/ 110 w 110"/>
                  <a:gd name="T5" fmla="*/ 77 h 77"/>
                  <a:gd name="T6" fmla="*/ 0 w 110"/>
                  <a:gd name="T7" fmla="*/ 77 h 77"/>
                  <a:gd name="T8" fmla="*/ 0 w 110"/>
                  <a:gd name="T9" fmla="*/ 0 h 77"/>
                  <a:gd name="T10" fmla="*/ 0 w 110"/>
                  <a:gd name="T11" fmla="*/ 0 h 77"/>
                  <a:gd name="T12" fmla="*/ 108 w 110"/>
                  <a:gd name="T13" fmla="*/ 0 h 77"/>
                  <a:gd name="T14" fmla="*/ 108 w 110"/>
                  <a:gd name="T15" fmla="*/ 76 h 77"/>
                  <a:gd name="T16" fmla="*/ 0 w 110"/>
                  <a:gd name="T17" fmla="*/ 76 h 77"/>
                  <a:gd name="T18" fmla="*/ 0 w 110"/>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77">
                    <a:moveTo>
                      <a:pt x="0" y="0"/>
                    </a:moveTo>
                    <a:lnTo>
                      <a:pt x="110" y="0"/>
                    </a:lnTo>
                    <a:lnTo>
                      <a:pt x="110" y="77"/>
                    </a:lnTo>
                    <a:lnTo>
                      <a:pt x="0" y="77"/>
                    </a:lnTo>
                    <a:lnTo>
                      <a:pt x="0" y="0"/>
                    </a:lnTo>
                    <a:close/>
                    <a:moveTo>
                      <a:pt x="0" y="0"/>
                    </a:moveTo>
                    <a:lnTo>
                      <a:pt x="108" y="0"/>
                    </a:lnTo>
                    <a:lnTo>
                      <a:pt x="108" y="76"/>
                    </a:lnTo>
                    <a:lnTo>
                      <a:pt x="0" y="76"/>
                    </a:lnTo>
                    <a:lnTo>
                      <a:pt x="0" y="0"/>
                    </a:lnTo>
                    <a:close/>
                  </a:path>
                </a:pathLst>
              </a:custGeom>
              <a:solidFill>
                <a:srgbClr val="A0A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5" name="Freeform 2011">
                <a:extLst>
                  <a:ext uri="{FF2B5EF4-FFF2-40B4-BE49-F238E27FC236}">
                    <a16:creationId xmlns:a16="http://schemas.microsoft.com/office/drawing/2014/main" id="{21BCB85D-13D6-1340-BA59-2863B083FCBE}"/>
                  </a:ext>
                </a:extLst>
              </p:cNvPr>
              <p:cNvSpPr>
                <a:spLocks noEditPoints="1"/>
              </p:cNvSpPr>
              <p:nvPr/>
            </p:nvSpPr>
            <p:spPr bwMode="auto">
              <a:xfrm>
                <a:off x="4386" y="2358"/>
                <a:ext cx="108" cy="76"/>
              </a:xfrm>
              <a:custGeom>
                <a:avLst/>
                <a:gdLst>
                  <a:gd name="T0" fmla="*/ 0 w 108"/>
                  <a:gd name="T1" fmla="*/ 0 h 76"/>
                  <a:gd name="T2" fmla="*/ 108 w 108"/>
                  <a:gd name="T3" fmla="*/ 0 h 76"/>
                  <a:gd name="T4" fmla="*/ 108 w 108"/>
                  <a:gd name="T5" fmla="*/ 76 h 76"/>
                  <a:gd name="T6" fmla="*/ 0 w 108"/>
                  <a:gd name="T7" fmla="*/ 76 h 76"/>
                  <a:gd name="T8" fmla="*/ 0 w 108"/>
                  <a:gd name="T9" fmla="*/ 0 h 76"/>
                  <a:gd name="T10" fmla="*/ 0 w 108"/>
                  <a:gd name="T11" fmla="*/ 0 h 76"/>
                  <a:gd name="T12" fmla="*/ 106 w 108"/>
                  <a:gd name="T13" fmla="*/ 0 h 76"/>
                  <a:gd name="T14" fmla="*/ 106 w 108"/>
                  <a:gd name="T15" fmla="*/ 74 h 76"/>
                  <a:gd name="T16" fmla="*/ 0 w 108"/>
                  <a:gd name="T17" fmla="*/ 74 h 76"/>
                  <a:gd name="T18" fmla="*/ 0 w 10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6">
                    <a:moveTo>
                      <a:pt x="0" y="0"/>
                    </a:moveTo>
                    <a:lnTo>
                      <a:pt x="108" y="0"/>
                    </a:lnTo>
                    <a:lnTo>
                      <a:pt x="108" y="76"/>
                    </a:lnTo>
                    <a:lnTo>
                      <a:pt x="0" y="76"/>
                    </a:lnTo>
                    <a:lnTo>
                      <a:pt x="0" y="0"/>
                    </a:lnTo>
                    <a:close/>
                    <a:moveTo>
                      <a:pt x="0" y="0"/>
                    </a:moveTo>
                    <a:lnTo>
                      <a:pt x="106" y="0"/>
                    </a:lnTo>
                    <a:lnTo>
                      <a:pt x="106" y="74"/>
                    </a:lnTo>
                    <a:lnTo>
                      <a:pt x="0" y="74"/>
                    </a:lnTo>
                    <a:lnTo>
                      <a:pt x="0" y="0"/>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6" name="Freeform 2012">
                <a:extLst>
                  <a:ext uri="{FF2B5EF4-FFF2-40B4-BE49-F238E27FC236}">
                    <a16:creationId xmlns:a16="http://schemas.microsoft.com/office/drawing/2014/main" id="{E400B47F-A92A-8445-84E3-77C42296B9EE}"/>
                  </a:ext>
                </a:extLst>
              </p:cNvPr>
              <p:cNvSpPr>
                <a:spLocks noEditPoints="1"/>
              </p:cNvSpPr>
              <p:nvPr/>
            </p:nvSpPr>
            <p:spPr bwMode="auto">
              <a:xfrm>
                <a:off x="4386" y="2358"/>
                <a:ext cx="106" cy="74"/>
              </a:xfrm>
              <a:custGeom>
                <a:avLst/>
                <a:gdLst>
                  <a:gd name="T0" fmla="*/ 0 w 106"/>
                  <a:gd name="T1" fmla="*/ 0 h 74"/>
                  <a:gd name="T2" fmla="*/ 106 w 106"/>
                  <a:gd name="T3" fmla="*/ 0 h 74"/>
                  <a:gd name="T4" fmla="*/ 106 w 106"/>
                  <a:gd name="T5" fmla="*/ 74 h 74"/>
                  <a:gd name="T6" fmla="*/ 0 w 106"/>
                  <a:gd name="T7" fmla="*/ 74 h 74"/>
                  <a:gd name="T8" fmla="*/ 0 w 106"/>
                  <a:gd name="T9" fmla="*/ 0 h 74"/>
                  <a:gd name="T10" fmla="*/ 0 w 106"/>
                  <a:gd name="T11" fmla="*/ 0 h 74"/>
                  <a:gd name="T12" fmla="*/ 105 w 106"/>
                  <a:gd name="T13" fmla="*/ 0 h 74"/>
                  <a:gd name="T14" fmla="*/ 105 w 106"/>
                  <a:gd name="T15" fmla="*/ 73 h 74"/>
                  <a:gd name="T16" fmla="*/ 0 w 106"/>
                  <a:gd name="T17" fmla="*/ 73 h 74"/>
                  <a:gd name="T18" fmla="*/ 0 w 106"/>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4">
                    <a:moveTo>
                      <a:pt x="0" y="0"/>
                    </a:moveTo>
                    <a:lnTo>
                      <a:pt x="106" y="0"/>
                    </a:lnTo>
                    <a:lnTo>
                      <a:pt x="106" y="74"/>
                    </a:lnTo>
                    <a:lnTo>
                      <a:pt x="0" y="74"/>
                    </a:lnTo>
                    <a:lnTo>
                      <a:pt x="0" y="0"/>
                    </a:lnTo>
                    <a:close/>
                    <a:moveTo>
                      <a:pt x="0" y="0"/>
                    </a:moveTo>
                    <a:lnTo>
                      <a:pt x="105" y="0"/>
                    </a:lnTo>
                    <a:lnTo>
                      <a:pt x="105" y="73"/>
                    </a:lnTo>
                    <a:lnTo>
                      <a:pt x="0" y="73"/>
                    </a:lnTo>
                    <a:lnTo>
                      <a:pt x="0" y="0"/>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7" name="Freeform 2013">
                <a:extLst>
                  <a:ext uri="{FF2B5EF4-FFF2-40B4-BE49-F238E27FC236}">
                    <a16:creationId xmlns:a16="http://schemas.microsoft.com/office/drawing/2014/main" id="{99059A26-BAFD-EB4E-BC0A-4B01A493ECE5}"/>
                  </a:ext>
                </a:extLst>
              </p:cNvPr>
              <p:cNvSpPr>
                <a:spLocks noEditPoints="1"/>
              </p:cNvSpPr>
              <p:nvPr/>
            </p:nvSpPr>
            <p:spPr bwMode="auto">
              <a:xfrm>
                <a:off x="4386" y="2358"/>
                <a:ext cx="105" cy="73"/>
              </a:xfrm>
              <a:custGeom>
                <a:avLst/>
                <a:gdLst>
                  <a:gd name="T0" fmla="*/ 0 w 105"/>
                  <a:gd name="T1" fmla="*/ 0 h 73"/>
                  <a:gd name="T2" fmla="*/ 105 w 105"/>
                  <a:gd name="T3" fmla="*/ 0 h 73"/>
                  <a:gd name="T4" fmla="*/ 105 w 105"/>
                  <a:gd name="T5" fmla="*/ 73 h 73"/>
                  <a:gd name="T6" fmla="*/ 0 w 105"/>
                  <a:gd name="T7" fmla="*/ 73 h 73"/>
                  <a:gd name="T8" fmla="*/ 0 w 105"/>
                  <a:gd name="T9" fmla="*/ 0 h 73"/>
                  <a:gd name="T10" fmla="*/ 0 w 105"/>
                  <a:gd name="T11" fmla="*/ 0 h 73"/>
                  <a:gd name="T12" fmla="*/ 103 w 105"/>
                  <a:gd name="T13" fmla="*/ 0 h 73"/>
                  <a:gd name="T14" fmla="*/ 103 w 105"/>
                  <a:gd name="T15" fmla="*/ 73 h 73"/>
                  <a:gd name="T16" fmla="*/ 0 w 105"/>
                  <a:gd name="T17" fmla="*/ 73 h 73"/>
                  <a:gd name="T18" fmla="*/ 0 w 10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3">
                    <a:moveTo>
                      <a:pt x="0" y="0"/>
                    </a:moveTo>
                    <a:lnTo>
                      <a:pt x="105" y="0"/>
                    </a:lnTo>
                    <a:lnTo>
                      <a:pt x="105" y="73"/>
                    </a:lnTo>
                    <a:lnTo>
                      <a:pt x="0" y="73"/>
                    </a:lnTo>
                    <a:lnTo>
                      <a:pt x="0" y="0"/>
                    </a:lnTo>
                    <a:close/>
                    <a:moveTo>
                      <a:pt x="0" y="0"/>
                    </a:moveTo>
                    <a:lnTo>
                      <a:pt x="103" y="0"/>
                    </a:lnTo>
                    <a:lnTo>
                      <a:pt x="103" y="73"/>
                    </a:lnTo>
                    <a:lnTo>
                      <a:pt x="0" y="73"/>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8" name="Freeform 2014">
                <a:extLst>
                  <a:ext uri="{FF2B5EF4-FFF2-40B4-BE49-F238E27FC236}">
                    <a16:creationId xmlns:a16="http://schemas.microsoft.com/office/drawing/2014/main" id="{16BEAC83-D3C6-FB46-89DD-223E52B66CC3}"/>
                  </a:ext>
                </a:extLst>
              </p:cNvPr>
              <p:cNvSpPr>
                <a:spLocks noEditPoints="1"/>
              </p:cNvSpPr>
              <p:nvPr/>
            </p:nvSpPr>
            <p:spPr bwMode="auto">
              <a:xfrm>
                <a:off x="4386" y="2358"/>
                <a:ext cx="103" cy="73"/>
              </a:xfrm>
              <a:custGeom>
                <a:avLst/>
                <a:gdLst>
                  <a:gd name="T0" fmla="*/ 0 w 103"/>
                  <a:gd name="T1" fmla="*/ 0 h 73"/>
                  <a:gd name="T2" fmla="*/ 103 w 103"/>
                  <a:gd name="T3" fmla="*/ 0 h 73"/>
                  <a:gd name="T4" fmla="*/ 103 w 103"/>
                  <a:gd name="T5" fmla="*/ 73 h 73"/>
                  <a:gd name="T6" fmla="*/ 0 w 103"/>
                  <a:gd name="T7" fmla="*/ 73 h 73"/>
                  <a:gd name="T8" fmla="*/ 0 w 103"/>
                  <a:gd name="T9" fmla="*/ 0 h 73"/>
                  <a:gd name="T10" fmla="*/ 0 w 103"/>
                  <a:gd name="T11" fmla="*/ 0 h 73"/>
                  <a:gd name="T12" fmla="*/ 101 w 103"/>
                  <a:gd name="T13" fmla="*/ 0 h 73"/>
                  <a:gd name="T14" fmla="*/ 101 w 103"/>
                  <a:gd name="T15" fmla="*/ 71 h 73"/>
                  <a:gd name="T16" fmla="*/ 0 w 103"/>
                  <a:gd name="T17" fmla="*/ 71 h 73"/>
                  <a:gd name="T18" fmla="*/ 0 w 10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3">
                    <a:moveTo>
                      <a:pt x="0" y="0"/>
                    </a:moveTo>
                    <a:lnTo>
                      <a:pt x="103" y="0"/>
                    </a:lnTo>
                    <a:lnTo>
                      <a:pt x="103" y="73"/>
                    </a:lnTo>
                    <a:lnTo>
                      <a:pt x="0" y="73"/>
                    </a:lnTo>
                    <a:lnTo>
                      <a:pt x="0" y="0"/>
                    </a:lnTo>
                    <a:close/>
                    <a:moveTo>
                      <a:pt x="0" y="0"/>
                    </a:moveTo>
                    <a:lnTo>
                      <a:pt x="101" y="0"/>
                    </a:lnTo>
                    <a:lnTo>
                      <a:pt x="101" y="71"/>
                    </a:lnTo>
                    <a:lnTo>
                      <a:pt x="0" y="71"/>
                    </a:lnTo>
                    <a:lnTo>
                      <a:pt x="0" y="0"/>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9" name="Freeform 2015">
                <a:extLst>
                  <a:ext uri="{FF2B5EF4-FFF2-40B4-BE49-F238E27FC236}">
                    <a16:creationId xmlns:a16="http://schemas.microsoft.com/office/drawing/2014/main" id="{E93717E2-7DE3-E145-9E58-24AE167711A7}"/>
                  </a:ext>
                </a:extLst>
              </p:cNvPr>
              <p:cNvSpPr>
                <a:spLocks noEditPoints="1"/>
              </p:cNvSpPr>
              <p:nvPr/>
            </p:nvSpPr>
            <p:spPr bwMode="auto">
              <a:xfrm>
                <a:off x="4386" y="2358"/>
                <a:ext cx="101" cy="71"/>
              </a:xfrm>
              <a:custGeom>
                <a:avLst/>
                <a:gdLst>
                  <a:gd name="T0" fmla="*/ 0 w 101"/>
                  <a:gd name="T1" fmla="*/ 0 h 71"/>
                  <a:gd name="T2" fmla="*/ 101 w 101"/>
                  <a:gd name="T3" fmla="*/ 0 h 71"/>
                  <a:gd name="T4" fmla="*/ 101 w 101"/>
                  <a:gd name="T5" fmla="*/ 71 h 71"/>
                  <a:gd name="T6" fmla="*/ 0 w 101"/>
                  <a:gd name="T7" fmla="*/ 71 h 71"/>
                  <a:gd name="T8" fmla="*/ 0 w 101"/>
                  <a:gd name="T9" fmla="*/ 0 h 71"/>
                  <a:gd name="T10" fmla="*/ 0 w 101"/>
                  <a:gd name="T11" fmla="*/ 0 h 71"/>
                  <a:gd name="T12" fmla="*/ 99 w 101"/>
                  <a:gd name="T13" fmla="*/ 0 h 71"/>
                  <a:gd name="T14" fmla="*/ 99 w 101"/>
                  <a:gd name="T15" fmla="*/ 70 h 71"/>
                  <a:gd name="T16" fmla="*/ 0 w 101"/>
                  <a:gd name="T17" fmla="*/ 70 h 71"/>
                  <a:gd name="T18" fmla="*/ 0 w 101"/>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71">
                    <a:moveTo>
                      <a:pt x="0" y="0"/>
                    </a:moveTo>
                    <a:lnTo>
                      <a:pt x="101" y="0"/>
                    </a:lnTo>
                    <a:lnTo>
                      <a:pt x="101" y="71"/>
                    </a:lnTo>
                    <a:lnTo>
                      <a:pt x="0" y="71"/>
                    </a:lnTo>
                    <a:lnTo>
                      <a:pt x="0" y="0"/>
                    </a:lnTo>
                    <a:close/>
                    <a:moveTo>
                      <a:pt x="0" y="0"/>
                    </a:moveTo>
                    <a:lnTo>
                      <a:pt x="99" y="0"/>
                    </a:lnTo>
                    <a:lnTo>
                      <a:pt x="99" y="70"/>
                    </a:lnTo>
                    <a:lnTo>
                      <a:pt x="0" y="70"/>
                    </a:lnTo>
                    <a:lnTo>
                      <a:pt x="0" y="0"/>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0" name="Freeform 2016">
                <a:extLst>
                  <a:ext uri="{FF2B5EF4-FFF2-40B4-BE49-F238E27FC236}">
                    <a16:creationId xmlns:a16="http://schemas.microsoft.com/office/drawing/2014/main" id="{39C3527E-8772-9B4D-B6A0-E8B531A04E10}"/>
                  </a:ext>
                </a:extLst>
              </p:cNvPr>
              <p:cNvSpPr>
                <a:spLocks noEditPoints="1"/>
              </p:cNvSpPr>
              <p:nvPr/>
            </p:nvSpPr>
            <p:spPr bwMode="auto">
              <a:xfrm>
                <a:off x="4386" y="2358"/>
                <a:ext cx="99" cy="70"/>
              </a:xfrm>
              <a:custGeom>
                <a:avLst/>
                <a:gdLst>
                  <a:gd name="T0" fmla="*/ 0 w 99"/>
                  <a:gd name="T1" fmla="*/ 0 h 70"/>
                  <a:gd name="T2" fmla="*/ 99 w 99"/>
                  <a:gd name="T3" fmla="*/ 0 h 70"/>
                  <a:gd name="T4" fmla="*/ 99 w 99"/>
                  <a:gd name="T5" fmla="*/ 70 h 70"/>
                  <a:gd name="T6" fmla="*/ 0 w 99"/>
                  <a:gd name="T7" fmla="*/ 70 h 70"/>
                  <a:gd name="T8" fmla="*/ 0 w 99"/>
                  <a:gd name="T9" fmla="*/ 0 h 70"/>
                  <a:gd name="T10" fmla="*/ 0 w 99"/>
                  <a:gd name="T11" fmla="*/ 0 h 70"/>
                  <a:gd name="T12" fmla="*/ 98 w 99"/>
                  <a:gd name="T13" fmla="*/ 0 h 70"/>
                  <a:gd name="T14" fmla="*/ 98 w 99"/>
                  <a:gd name="T15" fmla="*/ 68 h 70"/>
                  <a:gd name="T16" fmla="*/ 0 w 99"/>
                  <a:gd name="T17" fmla="*/ 68 h 70"/>
                  <a:gd name="T18" fmla="*/ 0 w 9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0">
                    <a:moveTo>
                      <a:pt x="0" y="0"/>
                    </a:moveTo>
                    <a:lnTo>
                      <a:pt x="99" y="0"/>
                    </a:lnTo>
                    <a:lnTo>
                      <a:pt x="99" y="70"/>
                    </a:lnTo>
                    <a:lnTo>
                      <a:pt x="0" y="70"/>
                    </a:lnTo>
                    <a:lnTo>
                      <a:pt x="0" y="0"/>
                    </a:lnTo>
                    <a:close/>
                    <a:moveTo>
                      <a:pt x="0" y="0"/>
                    </a:moveTo>
                    <a:lnTo>
                      <a:pt x="98" y="0"/>
                    </a:lnTo>
                    <a:lnTo>
                      <a:pt x="98" y="68"/>
                    </a:lnTo>
                    <a:lnTo>
                      <a:pt x="0" y="68"/>
                    </a:lnTo>
                    <a:lnTo>
                      <a:pt x="0" y="0"/>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1" name="Freeform 2017">
                <a:extLst>
                  <a:ext uri="{FF2B5EF4-FFF2-40B4-BE49-F238E27FC236}">
                    <a16:creationId xmlns:a16="http://schemas.microsoft.com/office/drawing/2014/main" id="{A1D074C0-855C-6747-A131-479EB51DDA28}"/>
                  </a:ext>
                </a:extLst>
              </p:cNvPr>
              <p:cNvSpPr>
                <a:spLocks noEditPoints="1"/>
              </p:cNvSpPr>
              <p:nvPr/>
            </p:nvSpPr>
            <p:spPr bwMode="auto">
              <a:xfrm>
                <a:off x="4386" y="2358"/>
                <a:ext cx="98" cy="68"/>
              </a:xfrm>
              <a:custGeom>
                <a:avLst/>
                <a:gdLst>
                  <a:gd name="T0" fmla="*/ 0 w 98"/>
                  <a:gd name="T1" fmla="*/ 0 h 68"/>
                  <a:gd name="T2" fmla="*/ 98 w 98"/>
                  <a:gd name="T3" fmla="*/ 0 h 68"/>
                  <a:gd name="T4" fmla="*/ 98 w 98"/>
                  <a:gd name="T5" fmla="*/ 68 h 68"/>
                  <a:gd name="T6" fmla="*/ 0 w 98"/>
                  <a:gd name="T7" fmla="*/ 68 h 68"/>
                  <a:gd name="T8" fmla="*/ 0 w 98"/>
                  <a:gd name="T9" fmla="*/ 0 h 68"/>
                  <a:gd name="T10" fmla="*/ 0 w 98"/>
                  <a:gd name="T11" fmla="*/ 0 h 68"/>
                  <a:gd name="T12" fmla="*/ 96 w 98"/>
                  <a:gd name="T13" fmla="*/ 0 h 68"/>
                  <a:gd name="T14" fmla="*/ 96 w 98"/>
                  <a:gd name="T15" fmla="*/ 67 h 68"/>
                  <a:gd name="T16" fmla="*/ 0 w 98"/>
                  <a:gd name="T17" fmla="*/ 67 h 68"/>
                  <a:gd name="T18" fmla="*/ 0 w 9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8">
                    <a:moveTo>
                      <a:pt x="0" y="0"/>
                    </a:moveTo>
                    <a:lnTo>
                      <a:pt x="98" y="0"/>
                    </a:lnTo>
                    <a:lnTo>
                      <a:pt x="98" y="68"/>
                    </a:lnTo>
                    <a:lnTo>
                      <a:pt x="0" y="68"/>
                    </a:lnTo>
                    <a:lnTo>
                      <a:pt x="0" y="0"/>
                    </a:lnTo>
                    <a:close/>
                    <a:moveTo>
                      <a:pt x="0" y="0"/>
                    </a:moveTo>
                    <a:lnTo>
                      <a:pt x="96" y="0"/>
                    </a:lnTo>
                    <a:lnTo>
                      <a:pt x="96" y="67"/>
                    </a:lnTo>
                    <a:lnTo>
                      <a:pt x="0" y="67"/>
                    </a:lnTo>
                    <a:lnTo>
                      <a:pt x="0" y="0"/>
                    </a:lnTo>
                    <a:close/>
                  </a:path>
                </a:pathLst>
              </a:custGeom>
              <a:solidFill>
                <a:srgbClr val="AFA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2" name="Freeform 2018">
                <a:extLst>
                  <a:ext uri="{FF2B5EF4-FFF2-40B4-BE49-F238E27FC236}">
                    <a16:creationId xmlns:a16="http://schemas.microsoft.com/office/drawing/2014/main" id="{AEF8B74D-53E8-E942-814E-62AACC530D57}"/>
                  </a:ext>
                </a:extLst>
              </p:cNvPr>
              <p:cNvSpPr>
                <a:spLocks noEditPoints="1"/>
              </p:cNvSpPr>
              <p:nvPr/>
            </p:nvSpPr>
            <p:spPr bwMode="auto">
              <a:xfrm>
                <a:off x="4386" y="2358"/>
                <a:ext cx="96" cy="67"/>
              </a:xfrm>
              <a:custGeom>
                <a:avLst/>
                <a:gdLst>
                  <a:gd name="T0" fmla="*/ 0 w 96"/>
                  <a:gd name="T1" fmla="*/ 0 h 67"/>
                  <a:gd name="T2" fmla="*/ 96 w 96"/>
                  <a:gd name="T3" fmla="*/ 0 h 67"/>
                  <a:gd name="T4" fmla="*/ 96 w 96"/>
                  <a:gd name="T5" fmla="*/ 67 h 67"/>
                  <a:gd name="T6" fmla="*/ 0 w 96"/>
                  <a:gd name="T7" fmla="*/ 67 h 67"/>
                  <a:gd name="T8" fmla="*/ 0 w 96"/>
                  <a:gd name="T9" fmla="*/ 0 h 67"/>
                  <a:gd name="T10" fmla="*/ 0 w 96"/>
                  <a:gd name="T11" fmla="*/ 0 h 67"/>
                  <a:gd name="T12" fmla="*/ 94 w 96"/>
                  <a:gd name="T13" fmla="*/ 0 h 67"/>
                  <a:gd name="T14" fmla="*/ 94 w 96"/>
                  <a:gd name="T15" fmla="*/ 67 h 67"/>
                  <a:gd name="T16" fmla="*/ 0 w 96"/>
                  <a:gd name="T17" fmla="*/ 67 h 67"/>
                  <a:gd name="T18" fmla="*/ 0 w 96"/>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7">
                    <a:moveTo>
                      <a:pt x="0" y="0"/>
                    </a:moveTo>
                    <a:lnTo>
                      <a:pt x="96" y="0"/>
                    </a:lnTo>
                    <a:lnTo>
                      <a:pt x="96" y="67"/>
                    </a:lnTo>
                    <a:lnTo>
                      <a:pt x="0" y="67"/>
                    </a:lnTo>
                    <a:lnTo>
                      <a:pt x="0" y="0"/>
                    </a:lnTo>
                    <a:close/>
                    <a:moveTo>
                      <a:pt x="0" y="0"/>
                    </a:moveTo>
                    <a:lnTo>
                      <a:pt x="94" y="0"/>
                    </a:lnTo>
                    <a:lnTo>
                      <a:pt x="94" y="67"/>
                    </a:lnTo>
                    <a:lnTo>
                      <a:pt x="0" y="67"/>
                    </a:lnTo>
                    <a:lnTo>
                      <a:pt x="0" y="0"/>
                    </a:lnTo>
                    <a:close/>
                  </a:path>
                </a:pathLst>
              </a:custGeom>
              <a:solidFill>
                <a:srgbClr val="B1B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
          <p:nvSpPr>
            <p:cNvPr id="714724" name="Freeform 2020">
              <a:extLst>
                <a:ext uri="{FF2B5EF4-FFF2-40B4-BE49-F238E27FC236}">
                  <a16:creationId xmlns:a16="http://schemas.microsoft.com/office/drawing/2014/main" id="{645F3169-6E0A-A34B-A640-E10812100190}"/>
                </a:ext>
              </a:extLst>
            </p:cNvPr>
            <p:cNvSpPr>
              <a:spLocks noEditPoints="1"/>
            </p:cNvSpPr>
            <p:nvPr/>
          </p:nvSpPr>
          <p:spPr bwMode="auto">
            <a:xfrm>
              <a:off x="1634" y="3623"/>
              <a:ext cx="138" cy="102"/>
            </a:xfrm>
            <a:custGeom>
              <a:avLst/>
              <a:gdLst>
                <a:gd name="T0" fmla="*/ 0 w 138"/>
                <a:gd name="T1" fmla="*/ 0 h 102"/>
                <a:gd name="T2" fmla="*/ 138 w 138"/>
                <a:gd name="T3" fmla="*/ 0 h 102"/>
                <a:gd name="T4" fmla="*/ 138 w 138"/>
                <a:gd name="T5" fmla="*/ 102 h 102"/>
                <a:gd name="T6" fmla="*/ 0 w 138"/>
                <a:gd name="T7" fmla="*/ 102 h 102"/>
                <a:gd name="T8" fmla="*/ 0 w 138"/>
                <a:gd name="T9" fmla="*/ 0 h 102"/>
                <a:gd name="T10" fmla="*/ 1 w 138"/>
                <a:gd name="T11" fmla="*/ 2 h 102"/>
                <a:gd name="T12" fmla="*/ 138 w 138"/>
                <a:gd name="T13" fmla="*/ 2 h 102"/>
                <a:gd name="T14" fmla="*/ 138 w 138"/>
                <a:gd name="T15" fmla="*/ 102 h 102"/>
                <a:gd name="T16" fmla="*/ 1 w 138"/>
                <a:gd name="T17" fmla="*/ 102 h 102"/>
                <a:gd name="T18" fmla="*/ 1 w 138"/>
                <a:gd name="T19" fmla="*/ 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02">
                  <a:moveTo>
                    <a:pt x="0" y="0"/>
                  </a:moveTo>
                  <a:lnTo>
                    <a:pt x="138" y="0"/>
                  </a:lnTo>
                  <a:lnTo>
                    <a:pt x="138" y="102"/>
                  </a:lnTo>
                  <a:lnTo>
                    <a:pt x="0" y="102"/>
                  </a:lnTo>
                  <a:lnTo>
                    <a:pt x="0" y="0"/>
                  </a:lnTo>
                  <a:close/>
                  <a:moveTo>
                    <a:pt x="1" y="2"/>
                  </a:moveTo>
                  <a:lnTo>
                    <a:pt x="138" y="2"/>
                  </a:lnTo>
                  <a:lnTo>
                    <a:pt x="138" y="102"/>
                  </a:lnTo>
                  <a:lnTo>
                    <a:pt x="1" y="102"/>
                  </a:lnTo>
                  <a:lnTo>
                    <a:pt x="1" y="2"/>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5" name="Freeform 2021">
              <a:extLst>
                <a:ext uri="{FF2B5EF4-FFF2-40B4-BE49-F238E27FC236}">
                  <a16:creationId xmlns:a16="http://schemas.microsoft.com/office/drawing/2014/main" id="{A3F4B95E-B7FA-9140-965C-04DA1B016F28}"/>
                </a:ext>
              </a:extLst>
            </p:cNvPr>
            <p:cNvSpPr>
              <a:spLocks noEditPoints="1"/>
            </p:cNvSpPr>
            <p:nvPr/>
          </p:nvSpPr>
          <p:spPr bwMode="auto">
            <a:xfrm>
              <a:off x="1635" y="3625"/>
              <a:ext cx="137" cy="100"/>
            </a:xfrm>
            <a:custGeom>
              <a:avLst/>
              <a:gdLst>
                <a:gd name="T0" fmla="*/ 0 w 137"/>
                <a:gd name="T1" fmla="*/ 0 h 100"/>
                <a:gd name="T2" fmla="*/ 137 w 137"/>
                <a:gd name="T3" fmla="*/ 0 h 100"/>
                <a:gd name="T4" fmla="*/ 137 w 137"/>
                <a:gd name="T5" fmla="*/ 100 h 100"/>
                <a:gd name="T6" fmla="*/ 0 w 137"/>
                <a:gd name="T7" fmla="*/ 100 h 100"/>
                <a:gd name="T8" fmla="*/ 0 w 137"/>
                <a:gd name="T9" fmla="*/ 0 h 100"/>
                <a:gd name="T10" fmla="*/ 3 w 137"/>
                <a:gd name="T11" fmla="*/ 1 h 100"/>
                <a:gd name="T12" fmla="*/ 137 w 137"/>
                <a:gd name="T13" fmla="*/ 1 h 100"/>
                <a:gd name="T14" fmla="*/ 137 w 137"/>
                <a:gd name="T15" fmla="*/ 100 h 100"/>
                <a:gd name="T16" fmla="*/ 3 w 137"/>
                <a:gd name="T17" fmla="*/ 100 h 100"/>
                <a:gd name="T18" fmla="*/ 3 w 137"/>
                <a:gd name="T19"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00">
                  <a:moveTo>
                    <a:pt x="0" y="0"/>
                  </a:moveTo>
                  <a:lnTo>
                    <a:pt x="137" y="0"/>
                  </a:lnTo>
                  <a:lnTo>
                    <a:pt x="137" y="100"/>
                  </a:lnTo>
                  <a:lnTo>
                    <a:pt x="0" y="100"/>
                  </a:lnTo>
                  <a:lnTo>
                    <a:pt x="0" y="0"/>
                  </a:lnTo>
                  <a:close/>
                  <a:moveTo>
                    <a:pt x="3" y="1"/>
                  </a:moveTo>
                  <a:lnTo>
                    <a:pt x="137" y="1"/>
                  </a:lnTo>
                  <a:lnTo>
                    <a:pt x="137" y="100"/>
                  </a:lnTo>
                  <a:lnTo>
                    <a:pt x="3" y="100"/>
                  </a:lnTo>
                  <a:lnTo>
                    <a:pt x="3" y="1"/>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6" name="Freeform 2022">
              <a:extLst>
                <a:ext uri="{FF2B5EF4-FFF2-40B4-BE49-F238E27FC236}">
                  <a16:creationId xmlns:a16="http://schemas.microsoft.com/office/drawing/2014/main" id="{E94DDB4A-501C-154D-B772-AED7C03B4D20}"/>
                </a:ext>
              </a:extLst>
            </p:cNvPr>
            <p:cNvSpPr>
              <a:spLocks noEditPoints="1"/>
            </p:cNvSpPr>
            <p:nvPr/>
          </p:nvSpPr>
          <p:spPr bwMode="auto">
            <a:xfrm>
              <a:off x="1638" y="3626"/>
              <a:ext cx="134" cy="99"/>
            </a:xfrm>
            <a:custGeom>
              <a:avLst/>
              <a:gdLst>
                <a:gd name="T0" fmla="*/ 0 w 134"/>
                <a:gd name="T1" fmla="*/ 0 h 99"/>
                <a:gd name="T2" fmla="*/ 134 w 134"/>
                <a:gd name="T3" fmla="*/ 0 h 99"/>
                <a:gd name="T4" fmla="*/ 134 w 134"/>
                <a:gd name="T5" fmla="*/ 99 h 99"/>
                <a:gd name="T6" fmla="*/ 0 w 134"/>
                <a:gd name="T7" fmla="*/ 99 h 99"/>
                <a:gd name="T8" fmla="*/ 0 w 134"/>
                <a:gd name="T9" fmla="*/ 0 h 99"/>
                <a:gd name="T10" fmla="*/ 2 w 134"/>
                <a:gd name="T11" fmla="*/ 2 h 99"/>
                <a:gd name="T12" fmla="*/ 134 w 134"/>
                <a:gd name="T13" fmla="*/ 2 h 99"/>
                <a:gd name="T14" fmla="*/ 134 w 134"/>
                <a:gd name="T15" fmla="*/ 99 h 99"/>
                <a:gd name="T16" fmla="*/ 2 w 134"/>
                <a:gd name="T17" fmla="*/ 99 h 99"/>
                <a:gd name="T18" fmla="*/ 2 w 134"/>
                <a:gd name="T19" fmla="*/ 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99">
                  <a:moveTo>
                    <a:pt x="0" y="0"/>
                  </a:moveTo>
                  <a:lnTo>
                    <a:pt x="134" y="0"/>
                  </a:lnTo>
                  <a:lnTo>
                    <a:pt x="134" y="99"/>
                  </a:lnTo>
                  <a:lnTo>
                    <a:pt x="0" y="99"/>
                  </a:lnTo>
                  <a:lnTo>
                    <a:pt x="0" y="0"/>
                  </a:lnTo>
                  <a:close/>
                  <a:moveTo>
                    <a:pt x="2" y="2"/>
                  </a:moveTo>
                  <a:lnTo>
                    <a:pt x="134" y="2"/>
                  </a:lnTo>
                  <a:lnTo>
                    <a:pt x="134" y="99"/>
                  </a:lnTo>
                  <a:lnTo>
                    <a:pt x="2" y="99"/>
                  </a:lnTo>
                  <a:lnTo>
                    <a:pt x="2" y="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7" name="Freeform 2023">
              <a:extLst>
                <a:ext uri="{FF2B5EF4-FFF2-40B4-BE49-F238E27FC236}">
                  <a16:creationId xmlns:a16="http://schemas.microsoft.com/office/drawing/2014/main" id="{9BB1BCA1-41AE-A24C-9F68-88333C34312B}"/>
                </a:ext>
              </a:extLst>
            </p:cNvPr>
            <p:cNvSpPr>
              <a:spLocks noEditPoints="1"/>
            </p:cNvSpPr>
            <p:nvPr/>
          </p:nvSpPr>
          <p:spPr bwMode="auto">
            <a:xfrm>
              <a:off x="1640" y="3628"/>
              <a:ext cx="132" cy="97"/>
            </a:xfrm>
            <a:custGeom>
              <a:avLst/>
              <a:gdLst>
                <a:gd name="T0" fmla="*/ 0 w 132"/>
                <a:gd name="T1" fmla="*/ 0 h 97"/>
                <a:gd name="T2" fmla="*/ 132 w 132"/>
                <a:gd name="T3" fmla="*/ 0 h 97"/>
                <a:gd name="T4" fmla="*/ 132 w 132"/>
                <a:gd name="T5" fmla="*/ 97 h 97"/>
                <a:gd name="T6" fmla="*/ 0 w 132"/>
                <a:gd name="T7" fmla="*/ 97 h 97"/>
                <a:gd name="T8" fmla="*/ 0 w 132"/>
                <a:gd name="T9" fmla="*/ 0 h 97"/>
                <a:gd name="T10" fmla="*/ 3 w 132"/>
                <a:gd name="T11" fmla="*/ 2 h 97"/>
                <a:gd name="T12" fmla="*/ 132 w 132"/>
                <a:gd name="T13" fmla="*/ 2 h 97"/>
                <a:gd name="T14" fmla="*/ 132 w 132"/>
                <a:gd name="T15" fmla="*/ 97 h 97"/>
                <a:gd name="T16" fmla="*/ 3 w 132"/>
                <a:gd name="T17" fmla="*/ 97 h 97"/>
                <a:gd name="T18" fmla="*/ 3 w 132"/>
                <a:gd name="T19"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0" y="0"/>
                  </a:moveTo>
                  <a:lnTo>
                    <a:pt x="132" y="0"/>
                  </a:lnTo>
                  <a:lnTo>
                    <a:pt x="132" y="97"/>
                  </a:lnTo>
                  <a:lnTo>
                    <a:pt x="0" y="97"/>
                  </a:lnTo>
                  <a:lnTo>
                    <a:pt x="0" y="0"/>
                  </a:lnTo>
                  <a:close/>
                  <a:moveTo>
                    <a:pt x="3" y="2"/>
                  </a:moveTo>
                  <a:lnTo>
                    <a:pt x="132" y="2"/>
                  </a:lnTo>
                  <a:lnTo>
                    <a:pt x="132" y="97"/>
                  </a:lnTo>
                  <a:lnTo>
                    <a:pt x="3" y="97"/>
                  </a:lnTo>
                  <a:lnTo>
                    <a:pt x="3" y="2"/>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8" name="Freeform 2024">
              <a:extLst>
                <a:ext uri="{FF2B5EF4-FFF2-40B4-BE49-F238E27FC236}">
                  <a16:creationId xmlns:a16="http://schemas.microsoft.com/office/drawing/2014/main" id="{DED81A4F-0534-654C-B7F0-4FA1179B207F}"/>
                </a:ext>
              </a:extLst>
            </p:cNvPr>
            <p:cNvSpPr>
              <a:spLocks noEditPoints="1"/>
            </p:cNvSpPr>
            <p:nvPr/>
          </p:nvSpPr>
          <p:spPr bwMode="auto">
            <a:xfrm>
              <a:off x="1643" y="3630"/>
              <a:ext cx="129" cy="95"/>
            </a:xfrm>
            <a:custGeom>
              <a:avLst/>
              <a:gdLst>
                <a:gd name="T0" fmla="*/ 0 w 129"/>
                <a:gd name="T1" fmla="*/ 0 h 95"/>
                <a:gd name="T2" fmla="*/ 129 w 129"/>
                <a:gd name="T3" fmla="*/ 0 h 95"/>
                <a:gd name="T4" fmla="*/ 129 w 129"/>
                <a:gd name="T5" fmla="*/ 95 h 95"/>
                <a:gd name="T6" fmla="*/ 0 w 129"/>
                <a:gd name="T7" fmla="*/ 95 h 95"/>
                <a:gd name="T8" fmla="*/ 0 w 129"/>
                <a:gd name="T9" fmla="*/ 0 h 95"/>
                <a:gd name="T10" fmla="*/ 1 w 129"/>
                <a:gd name="T11" fmla="*/ 1 h 95"/>
                <a:gd name="T12" fmla="*/ 129 w 129"/>
                <a:gd name="T13" fmla="*/ 1 h 95"/>
                <a:gd name="T14" fmla="*/ 129 w 129"/>
                <a:gd name="T15" fmla="*/ 95 h 95"/>
                <a:gd name="T16" fmla="*/ 1 w 129"/>
                <a:gd name="T17" fmla="*/ 95 h 95"/>
                <a:gd name="T18" fmla="*/ 1 w 129"/>
                <a:gd name="T19"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95">
                  <a:moveTo>
                    <a:pt x="0" y="0"/>
                  </a:moveTo>
                  <a:lnTo>
                    <a:pt x="129" y="0"/>
                  </a:lnTo>
                  <a:lnTo>
                    <a:pt x="129" y="95"/>
                  </a:lnTo>
                  <a:lnTo>
                    <a:pt x="0" y="95"/>
                  </a:lnTo>
                  <a:lnTo>
                    <a:pt x="0" y="0"/>
                  </a:lnTo>
                  <a:close/>
                  <a:moveTo>
                    <a:pt x="1" y="1"/>
                  </a:moveTo>
                  <a:lnTo>
                    <a:pt x="129" y="1"/>
                  </a:lnTo>
                  <a:lnTo>
                    <a:pt x="129" y="95"/>
                  </a:lnTo>
                  <a:lnTo>
                    <a:pt x="1" y="95"/>
                  </a:lnTo>
                  <a:lnTo>
                    <a:pt x="1" y="1"/>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9" name="Freeform 2025">
              <a:extLst>
                <a:ext uri="{FF2B5EF4-FFF2-40B4-BE49-F238E27FC236}">
                  <a16:creationId xmlns:a16="http://schemas.microsoft.com/office/drawing/2014/main" id="{EB751495-CAF6-1949-8827-488ED37A69A7}"/>
                </a:ext>
              </a:extLst>
            </p:cNvPr>
            <p:cNvSpPr>
              <a:spLocks noEditPoints="1"/>
            </p:cNvSpPr>
            <p:nvPr/>
          </p:nvSpPr>
          <p:spPr bwMode="auto">
            <a:xfrm>
              <a:off x="1644" y="3631"/>
              <a:ext cx="128" cy="94"/>
            </a:xfrm>
            <a:custGeom>
              <a:avLst/>
              <a:gdLst>
                <a:gd name="T0" fmla="*/ 0 w 128"/>
                <a:gd name="T1" fmla="*/ 0 h 94"/>
                <a:gd name="T2" fmla="*/ 128 w 128"/>
                <a:gd name="T3" fmla="*/ 0 h 94"/>
                <a:gd name="T4" fmla="*/ 128 w 128"/>
                <a:gd name="T5" fmla="*/ 94 h 94"/>
                <a:gd name="T6" fmla="*/ 0 w 128"/>
                <a:gd name="T7" fmla="*/ 94 h 94"/>
                <a:gd name="T8" fmla="*/ 0 w 128"/>
                <a:gd name="T9" fmla="*/ 0 h 94"/>
                <a:gd name="T10" fmla="*/ 3 w 128"/>
                <a:gd name="T11" fmla="*/ 2 h 94"/>
                <a:gd name="T12" fmla="*/ 128 w 128"/>
                <a:gd name="T13" fmla="*/ 2 h 94"/>
                <a:gd name="T14" fmla="*/ 128 w 128"/>
                <a:gd name="T15" fmla="*/ 94 h 94"/>
                <a:gd name="T16" fmla="*/ 3 w 128"/>
                <a:gd name="T17" fmla="*/ 94 h 94"/>
                <a:gd name="T18" fmla="*/ 3 w 128"/>
                <a:gd name="T1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4">
                  <a:moveTo>
                    <a:pt x="0" y="0"/>
                  </a:moveTo>
                  <a:lnTo>
                    <a:pt x="128" y="0"/>
                  </a:lnTo>
                  <a:lnTo>
                    <a:pt x="128" y="94"/>
                  </a:lnTo>
                  <a:lnTo>
                    <a:pt x="0" y="94"/>
                  </a:lnTo>
                  <a:lnTo>
                    <a:pt x="0" y="0"/>
                  </a:lnTo>
                  <a:close/>
                  <a:moveTo>
                    <a:pt x="3" y="2"/>
                  </a:moveTo>
                  <a:lnTo>
                    <a:pt x="128" y="2"/>
                  </a:lnTo>
                  <a:lnTo>
                    <a:pt x="128" y="94"/>
                  </a:lnTo>
                  <a:lnTo>
                    <a:pt x="3" y="94"/>
                  </a:lnTo>
                  <a:lnTo>
                    <a:pt x="3"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0" name="Freeform 2026">
              <a:extLst>
                <a:ext uri="{FF2B5EF4-FFF2-40B4-BE49-F238E27FC236}">
                  <a16:creationId xmlns:a16="http://schemas.microsoft.com/office/drawing/2014/main" id="{379F9B84-4CA4-604A-8FFB-C3C2E19DF640}"/>
                </a:ext>
              </a:extLst>
            </p:cNvPr>
            <p:cNvSpPr>
              <a:spLocks noEditPoints="1"/>
            </p:cNvSpPr>
            <p:nvPr/>
          </p:nvSpPr>
          <p:spPr bwMode="auto">
            <a:xfrm>
              <a:off x="1647" y="3633"/>
              <a:ext cx="125" cy="92"/>
            </a:xfrm>
            <a:custGeom>
              <a:avLst/>
              <a:gdLst>
                <a:gd name="T0" fmla="*/ 0 w 125"/>
                <a:gd name="T1" fmla="*/ 0 h 92"/>
                <a:gd name="T2" fmla="*/ 125 w 125"/>
                <a:gd name="T3" fmla="*/ 0 h 92"/>
                <a:gd name="T4" fmla="*/ 125 w 125"/>
                <a:gd name="T5" fmla="*/ 92 h 92"/>
                <a:gd name="T6" fmla="*/ 0 w 125"/>
                <a:gd name="T7" fmla="*/ 92 h 92"/>
                <a:gd name="T8" fmla="*/ 0 w 125"/>
                <a:gd name="T9" fmla="*/ 0 h 92"/>
                <a:gd name="T10" fmla="*/ 2 w 125"/>
                <a:gd name="T11" fmla="*/ 1 h 92"/>
                <a:gd name="T12" fmla="*/ 125 w 125"/>
                <a:gd name="T13" fmla="*/ 1 h 92"/>
                <a:gd name="T14" fmla="*/ 125 w 125"/>
                <a:gd name="T15" fmla="*/ 92 h 92"/>
                <a:gd name="T16" fmla="*/ 2 w 125"/>
                <a:gd name="T17" fmla="*/ 92 h 92"/>
                <a:gd name="T18" fmla="*/ 2 w 125"/>
                <a:gd name="T19"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92">
                  <a:moveTo>
                    <a:pt x="0" y="0"/>
                  </a:moveTo>
                  <a:lnTo>
                    <a:pt x="125" y="0"/>
                  </a:lnTo>
                  <a:lnTo>
                    <a:pt x="125" y="92"/>
                  </a:lnTo>
                  <a:lnTo>
                    <a:pt x="0" y="92"/>
                  </a:lnTo>
                  <a:lnTo>
                    <a:pt x="0" y="0"/>
                  </a:lnTo>
                  <a:close/>
                  <a:moveTo>
                    <a:pt x="2" y="1"/>
                  </a:moveTo>
                  <a:lnTo>
                    <a:pt x="125" y="1"/>
                  </a:lnTo>
                  <a:lnTo>
                    <a:pt x="125" y="92"/>
                  </a:lnTo>
                  <a:lnTo>
                    <a:pt x="2" y="92"/>
                  </a:lnTo>
                  <a:lnTo>
                    <a:pt x="2" y="1"/>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1" name="Freeform 2027">
              <a:extLst>
                <a:ext uri="{FF2B5EF4-FFF2-40B4-BE49-F238E27FC236}">
                  <a16:creationId xmlns:a16="http://schemas.microsoft.com/office/drawing/2014/main" id="{31499271-4A0D-6744-AFE0-0EAE82C4615A}"/>
                </a:ext>
              </a:extLst>
            </p:cNvPr>
            <p:cNvSpPr>
              <a:spLocks noEditPoints="1"/>
            </p:cNvSpPr>
            <p:nvPr/>
          </p:nvSpPr>
          <p:spPr bwMode="auto">
            <a:xfrm>
              <a:off x="1649" y="3634"/>
              <a:ext cx="123" cy="91"/>
            </a:xfrm>
            <a:custGeom>
              <a:avLst/>
              <a:gdLst>
                <a:gd name="T0" fmla="*/ 0 w 123"/>
                <a:gd name="T1" fmla="*/ 0 h 91"/>
                <a:gd name="T2" fmla="*/ 123 w 123"/>
                <a:gd name="T3" fmla="*/ 0 h 91"/>
                <a:gd name="T4" fmla="*/ 123 w 123"/>
                <a:gd name="T5" fmla="*/ 91 h 91"/>
                <a:gd name="T6" fmla="*/ 0 w 123"/>
                <a:gd name="T7" fmla="*/ 91 h 91"/>
                <a:gd name="T8" fmla="*/ 0 w 123"/>
                <a:gd name="T9" fmla="*/ 0 h 91"/>
                <a:gd name="T10" fmla="*/ 2 w 123"/>
                <a:gd name="T11" fmla="*/ 2 h 91"/>
                <a:gd name="T12" fmla="*/ 123 w 123"/>
                <a:gd name="T13" fmla="*/ 2 h 91"/>
                <a:gd name="T14" fmla="*/ 123 w 123"/>
                <a:gd name="T15" fmla="*/ 91 h 91"/>
                <a:gd name="T16" fmla="*/ 2 w 123"/>
                <a:gd name="T17" fmla="*/ 91 h 91"/>
                <a:gd name="T18" fmla="*/ 2 w 123"/>
                <a:gd name="T19"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91">
                  <a:moveTo>
                    <a:pt x="0" y="0"/>
                  </a:moveTo>
                  <a:lnTo>
                    <a:pt x="123" y="0"/>
                  </a:lnTo>
                  <a:lnTo>
                    <a:pt x="123" y="91"/>
                  </a:lnTo>
                  <a:lnTo>
                    <a:pt x="0" y="91"/>
                  </a:lnTo>
                  <a:lnTo>
                    <a:pt x="0" y="0"/>
                  </a:lnTo>
                  <a:close/>
                  <a:moveTo>
                    <a:pt x="2" y="2"/>
                  </a:moveTo>
                  <a:lnTo>
                    <a:pt x="123" y="2"/>
                  </a:lnTo>
                  <a:lnTo>
                    <a:pt x="123" y="91"/>
                  </a:lnTo>
                  <a:lnTo>
                    <a:pt x="2" y="91"/>
                  </a:lnTo>
                  <a:lnTo>
                    <a:pt x="2" y="2"/>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2" name="Freeform 2028">
              <a:extLst>
                <a:ext uri="{FF2B5EF4-FFF2-40B4-BE49-F238E27FC236}">
                  <a16:creationId xmlns:a16="http://schemas.microsoft.com/office/drawing/2014/main" id="{FFE87829-3B31-3E4D-9374-3995FD949F1C}"/>
                </a:ext>
              </a:extLst>
            </p:cNvPr>
            <p:cNvSpPr>
              <a:spLocks noEditPoints="1"/>
            </p:cNvSpPr>
            <p:nvPr/>
          </p:nvSpPr>
          <p:spPr bwMode="auto">
            <a:xfrm>
              <a:off x="1651" y="3636"/>
              <a:ext cx="121" cy="89"/>
            </a:xfrm>
            <a:custGeom>
              <a:avLst/>
              <a:gdLst>
                <a:gd name="T0" fmla="*/ 0 w 121"/>
                <a:gd name="T1" fmla="*/ 0 h 89"/>
                <a:gd name="T2" fmla="*/ 121 w 121"/>
                <a:gd name="T3" fmla="*/ 0 h 89"/>
                <a:gd name="T4" fmla="*/ 121 w 121"/>
                <a:gd name="T5" fmla="*/ 89 h 89"/>
                <a:gd name="T6" fmla="*/ 0 w 121"/>
                <a:gd name="T7" fmla="*/ 89 h 89"/>
                <a:gd name="T8" fmla="*/ 0 w 121"/>
                <a:gd name="T9" fmla="*/ 0 h 89"/>
                <a:gd name="T10" fmla="*/ 2 w 121"/>
                <a:gd name="T11" fmla="*/ 2 h 89"/>
                <a:gd name="T12" fmla="*/ 121 w 121"/>
                <a:gd name="T13" fmla="*/ 2 h 89"/>
                <a:gd name="T14" fmla="*/ 121 w 121"/>
                <a:gd name="T15" fmla="*/ 89 h 89"/>
                <a:gd name="T16" fmla="*/ 2 w 121"/>
                <a:gd name="T17" fmla="*/ 89 h 89"/>
                <a:gd name="T18" fmla="*/ 2 w 121"/>
                <a:gd name="T19"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89">
                  <a:moveTo>
                    <a:pt x="0" y="0"/>
                  </a:moveTo>
                  <a:lnTo>
                    <a:pt x="121" y="0"/>
                  </a:lnTo>
                  <a:lnTo>
                    <a:pt x="121" y="89"/>
                  </a:lnTo>
                  <a:lnTo>
                    <a:pt x="0" y="89"/>
                  </a:lnTo>
                  <a:lnTo>
                    <a:pt x="0" y="0"/>
                  </a:lnTo>
                  <a:close/>
                  <a:moveTo>
                    <a:pt x="2" y="2"/>
                  </a:moveTo>
                  <a:lnTo>
                    <a:pt x="121" y="2"/>
                  </a:lnTo>
                  <a:lnTo>
                    <a:pt x="121" y="89"/>
                  </a:lnTo>
                  <a:lnTo>
                    <a:pt x="2" y="89"/>
                  </a:lnTo>
                  <a:lnTo>
                    <a:pt x="2"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3" name="Freeform 2029">
              <a:extLst>
                <a:ext uri="{FF2B5EF4-FFF2-40B4-BE49-F238E27FC236}">
                  <a16:creationId xmlns:a16="http://schemas.microsoft.com/office/drawing/2014/main" id="{E8699F4C-1744-8B46-A018-8D4E2DA04685}"/>
                </a:ext>
              </a:extLst>
            </p:cNvPr>
            <p:cNvSpPr>
              <a:spLocks noEditPoints="1"/>
            </p:cNvSpPr>
            <p:nvPr/>
          </p:nvSpPr>
          <p:spPr bwMode="auto">
            <a:xfrm>
              <a:off x="1653" y="3638"/>
              <a:ext cx="119" cy="87"/>
            </a:xfrm>
            <a:custGeom>
              <a:avLst/>
              <a:gdLst>
                <a:gd name="T0" fmla="*/ 0 w 119"/>
                <a:gd name="T1" fmla="*/ 0 h 87"/>
                <a:gd name="T2" fmla="*/ 119 w 119"/>
                <a:gd name="T3" fmla="*/ 0 h 87"/>
                <a:gd name="T4" fmla="*/ 119 w 119"/>
                <a:gd name="T5" fmla="*/ 87 h 87"/>
                <a:gd name="T6" fmla="*/ 0 w 119"/>
                <a:gd name="T7" fmla="*/ 87 h 87"/>
                <a:gd name="T8" fmla="*/ 0 w 119"/>
                <a:gd name="T9" fmla="*/ 0 h 87"/>
                <a:gd name="T10" fmla="*/ 3 w 119"/>
                <a:gd name="T11" fmla="*/ 1 h 87"/>
                <a:gd name="T12" fmla="*/ 119 w 119"/>
                <a:gd name="T13" fmla="*/ 1 h 87"/>
                <a:gd name="T14" fmla="*/ 119 w 119"/>
                <a:gd name="T15" fmla="*/ 87 h 87"/>
                <a:gd name="T16" fmla="*/ 3 w 119"/>
                <a:gd name="T17" fmla="*/ 87 h 87"/>
                <a:gd name="T18" fmla="*/ 3 w 119"/>
                <a:gd name="T19"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7">
                  <a:moveTo>
                    <a:pt x="0" y="0"/>
                  </a:moveTo>
                  <a:lnTo>
                    <a:pt x="119" y="0"/>
                  </a:lnTo>
                  <a:lnTo>
                    <a:pt x="119" y="87"/>
                  </a:lnTo>
                  <a:lnTo>
                    <a:pt x="0" y="87"/>
                  </a:lnTo>
                  <a:lnTo>
                    <a:pt x="0" y="0"/>
                  </a:lnTo>
                  <a:close/>
                  <a:moveTo>
                    <a:pt x="3" y="1"/>
                  </a:moveTo>
                  <a:lnTo>
                    <a:pt x="119" y="1"/>
                  </a:lnTo>
                  <a:lnTo>
                    <a:pt x="119" y="87"/>
                  </a:lnTo>
                  <a:lnTo>
                    <a:pt x="3" y="87"/>
                  </a:lnTo>
                  <a:lnTo>
                    <a:pt x="3" y="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4" name="Freeform 2030">
              <a:extLst>
                <a:ext uri="{FF2B5EF4-FFF2-40B4-BE49-F238E27FC236}">
                  <a16:creationId xmlns:a16="http://schemas.microsoft.com/office/drawing/2014/main" id="{E95E93CA-3483-3C49-ADCE-51C96380B255}"/>
                </a:ext>
              </a:extLst>
            </p:cNvPr>
            <p:cNvSpPr>
              <a:spLocks noEditPoints="1"/>
            </p:cNvSpPr>
            <p:nvPr/>
          </p:nvSpPr>
          <p:spPr bwMode="auto">
            <a:xfrm>
              <a:off x="1656" y="3639"/>
              <a:ext cx="116" cy="86"/>
            </a:xfrm>
            <a:custGeom>
              <a:avLst/>
              <a:gdLst>
                <a:gd name="T0" fmla="*/ 0 w 116"/>
                <a:gd name="T1" fmla="*/ 0 h 86"/>
                <a:gd name="T2" fmla="*/ 116 w 116"/>
                <a:gd name="T3" fmla="*/ 0 h 86"/>
                <a:gd name="T4" fmla="*/ 116 w 116"/>
                <a:gd name="T5" fmla="*/ 86 h 86"/>
                <a:gd name="T6" fmla="*/ 0 w 116"/>
                <a:gd name="T7" fmla="*/ 86 h 86"/>
                <a:gd name="T8" fmla="*/ 0 w 116"/>
                <a:gd name="T9" fmla="*/ 0 h 86"/>
                <a:gd name="T10" fmla="*/ 1 w 116"/>
                <a:gd name="T11" fmla="*/ 2 h 86"/>
                <a:gd name="T12" fmla="*/ 116 w 116"/>
                <a:gd name="T13" fmla="*/ 2 h 86"/>
                <a:gd name="T14" fmla="*/ 116 w 116"/>
                <a:gd name="T15" fmla="*/ 86 h 86"/>
                <a:gd name="T16" fmla="*/ 1 w 116"/>
                <a:gd name="T17" fmla="*/ 86 h 86"/>
                <a:gd name="T18" fmla="*/ 1 w 116"/>
                <a:gd name="T19" fmla="*/ 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6">
                  <a:moveTo>
                    <a:pt x="0" y="0"/>
                  </a:moveTo>
                  <a:lnTo>
                    <a:pt x="116" y="0"/>
                  </a:lnTo>
                  <a:lnTo>
                    <a:pt x="116" y="86"/>
                  </a:lnTo>
                  <a:lnTo>
                    <a:pt x="0" y="86"/>
                  </a:lnTo>
                  <a:lnTo>
                    <a:pt x="0" y="0"/>
                  </a:lnTo>
                  <a:close/>
                  <a:moveTo>
                    <a:pt x="1" y="2"/>
                  </a:moveTo>
                  <a:lnTo>
                    <a:pt x="116" y="2"/>
                  </a:lnTo>
                  <a:lnTo>
                    <a:pt x="116" y="86"/>
                  </a:lnTo>
                  <a:lnTo>
                    <a:pt x="1" y="86"/>
                  </a:lnTo>
                  <a:lnTo>
                    <a:pt x="1" y="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5" name="Freeform 2031">
              <a:extLst>
                <a:ext uri="{FF2B5EF4-FFF2-40B4-BE49-F238E27FC236}">
                  <a16:creationId xmlns:a16="http://schemas.microsoft.com/office/drawing/2014/main" id="{E68E92AD-3CDC-A142-90B8-B9BE9E473BF6}"/>
                </a:ext>
              </a:extLst>
            </p:cNvPr>
            <p:cNvSpPr>
              <a:spLocks noEditPoints="1"/>
            </p:cNvSpPr>
            <p:nvPr/>
          </p:nvSpPr>
          <p:spPr bwMode="auto">
            <a:xfrm>
              <a:off x="1657" y="3641"/>
              <a:ext cx="115" cy="84"/>
            </a:xfrm>
            <a:custGeom>
              <a:avLst/>
              <a:gdLst>
                <a:gd name="T0" fmla="*/ 0 w 115"/>
                <a:gd name="T1" fmla="*/ 0 h 84"/>
                <a:gd name="T2" fmla="*/ 115 w 115"/>
                <a:gd name="T3" fmla="*/ 0 h 84"/>
                <a:gd name="T4" fmla="*/ 115 w 115"/>
                <a:gd name="T5" fmla="*/ 84 h 84"/>
                <a:gd name="T6" fmla="*/ 0 w 115"/>
                <a:gd name="T7" fmla="*/ 84 h 84"/>
                <a:gd name="T8" fmla="*/ 0 w 115"/>
                <a:gd name="T9" fmla="*/ 0 h 84"/>
                <a:gd name="T10" fmla="*/ 3 w 115"/>
                <a:gd name="T11" fmla="*/ 1 h 84"/>
                <a:gd name="T12" fmla="*/ 115 w 115"/>
                <a:gd name="T13" fmla="*/ 1 h 84"/>
                <a:gd name="T14" fmla="*/ 115 w 115"/>
                <a:gd name="T15" fmla="*/ 84 h 84"/>
                <a:gd name="T16" fmla="*/ 3 w 115"/>
                <a:gd name="T17" fmla="*/ 84 h 84"/>
                <a:gd name="T18" fmla="*/ 3 w 115"/>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4">
                  <a:moveTo>
                    <a:pt x="0" y="0"/>
                  </a:moveTo>
                  <a:lnTo>
                    <a:pt x="115" y="0"/>
                  </a:lnTo>
                  <a:lnTo>
                    <a:pt x="115" y="84"/>
                  </a:lnTo>
                  <a:lnTo>
                    <a:pt x="0" y="84"/>
                  </a:lnTo>
                  <a:lnTo>
                    <a:pt x="0" y="0"/>
                  </a:lnTo>
                  <a:close/>
                  <a:moveTo>
                    <a:pt x="3" y="1"/>
                  </a:moveTo>
                  <a:lnTo>
                    <a:pt x="115" y="1"/>
                  </a:lnTo>
                  <a:lnTo>
                    <a:pt x="115" y="84"/>
                  </a:lnTo>
                  <a:lnTo>
                    <a:pt x="3" y="84"/>
                  </a:lnTo>
                  <a:lnTo>
                    <a:pt x="3" y="1"/>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6" name="Freeform 2032">
              <a:extLst>
                <a:ext uri="{FF2B5EF4-FFF2-40B4-BE49-F238E27FC236}">
                  <a16:creationId xmlns:a16="http://schemas.microsoft.com/office/drawing/2014/main" id="{65952683-2B4F-1348-8382-C98EF67E3A2F}"/>
                </a:ext>
              </a:extLst>
            </p:cNvPr>
            <p:cNvSpPr>
              <a:spLocks noEditPoints="1"/>
            </p:cNvSpPr>
            <p:nvPr/>
          </p:nvSpPr>
          <p:spPr bwMode="auto">
            <a:xfrm>
              <a:off x="1660" y="3642"/>
              <a:ext cx="112" cy="83"/>
            </a:xfrm>
            <a:custGeom>
              <a:avLst/>
              <a:gdLst>
                <a:gd name="T0" fmla="*/ 0 w 112"/>
                <a:gd name="T1" fmla="*/ 0 h 83"/>
                <a:gd name="T2" fmla="*/ 112 w 112"/>
                <a:gd name="T3" fmla="*/ 0 h 83"/>
                <a:gd name="T4" fmla="*/ 112 w 112"/>
                <a:gd name="T5" fmla="*/ 83 h 83"/>
                <a:gd name="T6" fmla="*/ 0 w 112"/>
                <a:gd name="T7" fmla="*/ 83 h 83"/>
                <a:gd name="T8" fmla="*/ 0 w 112"/>
                <a:gd name="T9" fmla="*/ 0 h 83"/>
                <a:gd name="T10" fmla="*/ 2 w 112"/>
                <a:gd name="T11" fmla="*/ 2 h 83"/>
                <a:gd name="T12" fmla="*/ 112 w 112"/>
                <a:gd name="T13" fmla="*/ 2 h 83"/>
                <a:gd name="T14" fmla="*/ 112 w 112"/>
                <a:gd name="T15" fmla="*/ 83 h 83"/>
                <a:gd name="T16" fmla="*/ 2 w 112"/>
                <a:gd name="T17" fmla="*/ 83 h 83"/>
                <a:gd name="T18" fmla="*/ 2 w 112"/>
                <a:gd name="T1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83">
                  <a:moveTo>
                    <a:pt x="0" y="0"/>
                  </a:moveTo>
                  <a:lnTo>
                    <a:pt x="112" y="0"/>
                  </a:lnTo>
                  <a:lnTo>
                    <a:pt x="112" y="83"/>
                  </a:lnTo>
                  <a:lnTo>
                    <a:pt x="0" y="83"/>
                  </a:lnTo>
                  <a:lnTo>
                    <a:pt x="0" y="0"/>
                  </a:lnTo>
                  <a:close/>
                  <a:moveTo>
                    <a:pt x="2" y="2"/>
                  </a:moveTo>
                  <a:lnTo>
                    <a:pt x="112" y="2"/>
                  </a:lnTo>
                  <a:lnTo>
                    <a:pt x="112" y="83"/>
                  </a:lnTo>
                  <a:lnTo>
                    <a:pt x="2" y="83"/>
                  </a:lnTo>
                  <a:lnTo>
                    <a:pt x="2" y="2"/>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7" name="Freeform 2033">
              <a:extLst>
                <a:ext uri="{FF2B5EF4-FFF2-40B4-BE49-F238E27FC236}">
                  <a16:creationId xmlns:a16="http://schemas.microsoft.com/office/drawing/2014/main" id="{F7EAA4A3-F5C7-D943-AA6E-16F21C8074B2}"/>
                </a:ext>
              </a:extLst>
            </p:cNvPr>
            <p:cNvSpPr>
              <a:spLocks noEditPoints="1"/>
            </p:cNvSpPr>
            <p:nvPr/>
          </p:nvSpPr>
          <p:spPr bwMode="auto">
            <a:xfrm>
              <a:off x="1662" y="3644"/>
              <a:ext cx="110" cy="81"/>
            </a:xfrm>
            <a:custGeom>
              <a:avLst/>
              <a:gdLst>
                <a:gd name="T0" fmla="*/ 0 w 110"/>
                <a:gd name="T1" fmla="*/ 0 h 81"/>
                <a:gd name="T2" fmla="*/ 110 w 110"/>
                <a:gd name="T3" fmla="*/ 0 h 81"/>
                <a:gd name="T4" fmla="*/ 110 w 110"/>
                <a:gd name="T5" fmla="*/ 81 h 81"/>
                <a:gd name="T6" fmla="*/ 0 w 110"/>
                <a:gd name="T7" fmla="*/ 81 h 81"/>
                <a:gd name="T8" fmla="*/ 0 w 110"/>
                <a:gd name="T9" fmla="*/ 0 h 81"/>
                <a:gd name="T10" fmla="*/ 2 w 110"/>
                <a:gd name="T11" fmla="*/ 2 h 81"/>
                <a:gd name="T12" fmla="*/ 110 w 110"/>
                <a:gd name="T13" fmla="*/ 2 h 81"/>
                <a:gd name="T14" fmla="*/ 110 w 110"/>
                <a:gd name="T15" fmla="*/ 81 h 81"/>
                <a:gd name="T16" fmla="*/ 2 w 110"/>
                <a:gd name="T17" fmla="*/ 81 h 81"/>
                <a:gd name="T18" fmla="*/ 2 w 110"/>
                <a:gd name="T19"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1">
                  <a:moveTo>
                    <a:pt x="0" y="0"/>
                  </a:moveTo>
                  <a:lnTo>
                    <a:pt x="110" y="0"/>
                  </a:lnTo>
                  <a:lnTo>
                    <a:pt x="110" y="81"/>
                  </a:lnTo>
                  <a:lnTo>
                    <a:pt x="0" y="81"/>
                  </a:lnTo>
                  <a:lnTo>
                    <a:pt x="0" y="0"/>
                  </a:lnTo>
                  <a:close/>
                  <a:moveTo>
                    <a:pt x="2" y="2"/>
                  </a:moveTo>
                  <a:lnTo>
                    <a:pt x="110" y="2"/>
                  </a:lnTo>
                  <a:lnTo>
                    <a:pt x="110" y="81"/>
                  </a:lnTo>
                  <a:lnTo>
                    <a:pt x="2" y="81"/>
                  </a:lnTo>
                  <a:lnTo>
                    <a:pt x="2" y="2"/>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8" name="Freeform 2034">
              <a:extLst>
                <a:ext uri="{FF2B5EF4-FFF2-40B4-BE49-F238E27FC236}">
                  <a16:creationId xmlns:a16="http://schemas.microsoft.com/office/drawing/2014/main" id="{128F6244-7C96-7A4E-9184-3166C9BA2935}"/>
                </a:ext>
              </a:extLst>
            </p:cNvPr>
            <p:cNvSpPr>
              <a:spLocks noEditPoints="1"/>
            </p:cNvSpPr>
            <p:nvPr/>
          </p:nvSpPr>
          <p:spPr bwMode="auto">
            <a:xfrm>
              <a:off x="1664" y="3646"/>
              <a:ext cx="108" cy="79"/>
            </a:xfrm>
            <a:custGeom>
              <a:avLst/>
              <a:gdLst>
                <a:gd name="T0" fmla="*/ 0 w 108"/>
                <a:gd name="T1" fmla="*/ 0 h 79"/>
                <a:gd name="T2" fmla="*/ 108 w 108"/>
                <a:gd name="T3" fmla="*/ 0 h 79"/>
                <a:gd name="T4" fmla="*/ 108 w 108"/>
                <a:gd name="T5" fmla="*/ 79 h 79"/>
                <a:gd name="T6" fmla="*/ 0 w 108"/>
                <a:gd name="T7" fmla="*/ 79 h 79"/>
                <a:gd name="T8" fmla="*/ 0 w 108"/>
                <a:gd name="T9" fmla="*/ 0 h 79"/>
                <a:gd name="T10" fmla="*/ 2 w 108"/>
                <a:gd name="T11" fmla="*/ 1 h 79"/>
                <a:gd name="T12" fmla="*/ 108 w 108"/>
                <a:gd name="T13" fmla="*/ 1 h 79"/>
                <a:gd name="T14" fmla="*/ 108 w 108"/>
                <a:gd name="T15" fmla="*/ 79 h 79"/>
                <a:gd name="T16" fmla="*/ 2 w 108"/>
                <a:gd name="T17" fmla="*/ 79 h 79"/>
                <a:gd name="T18" fmla="*/ 2 w 108"/>
                <a:gd name="T19"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9">
                  <a:moveTo>
                    <a:pt x="0" y="0"/>
                  </a:moveTo>
                  <a:lnTo>
                    <a:pt x="108" y="0"/>
                  </a:lnTo>
                  <a:lnTo>
                    <a:pt x="108" y="79"/>
                  </a:lnTo>
                  <a:lnTo>
                    <a:pt x="0" y="79"/>
                  </a:lnTo>
                  <a:lnTo>
                    <a:pt x="0" y="0"/>
                  </a:lnTo>
                  <a:close/>
                  <a:moveTo>
                    <a:pt x="2" y="1"/>
                  </a:moveTo>
                  <a:lnTo>
                    <a:pt x="108" y="1"/>
                  </a:lnTo>
                  <a:lnTo>
                    <a:pt x="108" y="79"/>
                  </a:lnTo>
                  <a:lnTo>
                    <a:pt x="2" y="79"/>
                  </a:lnTo>
                  <a:lnTo>
                    <a:pt x="2" y="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9" name="Freeform 2035">
              <a:extLst>
                <a:ext uri="{FF2B5EF4-FFF2-40B4-BE49-F238E27FC236}">
                  <a16:creationId xmlns:a16="http://schemas.microsoft.com/office/drawing/2014/main" id="{9B65EB96-BD4F-2747-9F49-D2D5CADFF869}"/>
                </a:ext>
              </a:extLst>
            </p:cNvPr>
            <p:cNvSpPr>
              <a:spLocks noEditPoints="1"/>
            </p:cNvSpPr>
            <p:nvPr/>
          </p:nvSpPr>
          <p:spPr bwMode="auto">
            <a:xfrm>
              <a:off x="1666" y="3647"/>
              <a:ext cx="106" cy="78"/>
            </a:xfrm>
            <a:custGeom>
              <a:avLst/>
              <a:gdLst>
                <a:gd name="T0" fmla="*/ 0 w 106"/>
                <a:gd name="T1" fmla="*/ 0 h 78"/>
                <a:gd name="T2" fmla="*/ 106 w 106"/>
                <a:gd name="T3" fmla="*/ 0 h 78"/>
                <a:gd name="T4" fmla="*/ 106 w 106"/>
                <a:gd name="T5" fmla="*/ 78 h 78"/>
                <a:gd name="T6" fmla="*/ 0 w 106"/>
                <a:gd name="T7" fmla="*/ 78 h 78"/>
                <a:gd name="T8" fmla="*/ 0 w 106"/>
                <a:gd name="T9" fmla="*/ 0 h 78"/>
                <a:gd name="T10" fmla="*/ 3 w 106"/>
                <a:gd name="T11" fmla="*/ 2 h 78"/>
                <a:gd name="T12" fmla="*/ 106 w 106"/>
                <a:gd name="T13" fmla="*/ 2 h 78"/>
                <a:gd name="T14" fmla="*/ 106 w 106"/>
                <a:gd name="T15" fmla="*/ 78 h 78"/>
                <a:gd name="T16" fmla="*/ 3 w 106"/>
                <a:gd name="T17" fmla="*/ 78 h 78"/>
                <a:gd name="T18" fmla="*/ 3 w 106"/>
                <a:gd name="T19"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8">
                  <a:moveTo>
                    <a:pt x="0" y="0"/>
                  </a:moveTo>
                  <a:lnTo>
                    <a:pt x="106" y="0"/>
                  </a:lnTo>
                  <a:lnTo>
                    <a:pt x="106" y="78"/>
                  </a:lnTo>
                  <a:lnTo>
                    <a:pt x="0" y="78"/>
                  </a:lnTo>
                  <a:lnTo>
                    <a:pt x="0" y="0"/>
                  </a:lnTo>
                  <a:close/>
                  <a:moveTo>
                    <a:pt x="3" y="2"/>
                  </a:moveTo>
                  <a:lnTo>
                    <a:pt x="106" y="2"/>
                  </a:lnTo>
                  <a:lnTo>
                    <a:pt x="106" y="78"/>
                  </a:lnTo>
                  <a:lnTo>
                    <a:pt x="3" y="78"/>
                  </a:lnTo>
                  <a:lnTo>
                    <a:pt x="3" y="2"/>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0" name="Freeform 2036">
              <a:extLst>
                <a:ext uri="{FF2B5EF4-FFF2-40B4-BE49-F238E27FC236}">
                  <a16:creationId xmlns:a16="http://schemas.microsoft.com/office/drawing/2014/main" id="{F4EE7ED3-106F-B74C-9998-D57D8429B0F5}"/>
                </a:ext>
              </a:extLst>
            </p:cNvPr>
            <p:cNvSpPr>
              <a:spLocks noEditPoints="1"/>
            </p:cNvSpPr>
            <p:nvPr/>
          </p:nvSpPr>
          <p:spPr bwMode="auto">
            <a:xfrm>
              <a:off x="1669" y="3649"/>
              <a:ext cx="103" cy="76"/>
            </a:xfrm>
            <a:custGeom>
              <a:avLst/>
              <a:gdLst>
                <a:gd name="T0" fmla="*/ 0 w 103"/>
                <a:gd name="T1" fmla="*/ 0 h 76"/>
                <a:gd name="T2" fmla="*/ 103 w 103"/>
                <a:gd name="T3" fmla="*/ 0 h 76"/>
                <a:gd name="T4" fmla="*/ 103 w 103"/>
                <a:gd name="T5" fmla="*/ 76 h 76"/>
                <a:gd name="T6" fmla="*/ 0 w 103"/>
                <a:gd name="T7" fmla="*/ 76 h 76"/>
                <a:gd name="T8" fmla="*/ 0 w 103"/>
                <a:gd name="T9" fmla="*/ 0 h 76"/>
                <a:gd name="T10" fmla="*/ 2 w 103"/>
                <a:gd name="T11" fmla="*/ 2 h 76"/>
                <a:gd name="T12" fmla="*/ 103 w 103"/>
                <a:gd name="T13" fmla="*/ 2 h 76"/>
                <a:gd name="T14" fmla="*/ 103 w 103"/>
                <a:gd name="T15" fmla="*/ 76 h 76"/>
                <a:gd name="T16" fmla="*/ 2 w 103"/>
                <a:gd name="T17" fmla="*/ 76 h 76"/>
                <a:gd name="T18" fmla="*/ 2 w 103"/>
                <a:gd name="T19"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6">
                  <a:moveTo>
                    <a:pt x="0" y="0"/>
                  </a:moveTo>
                  <a:lnTo>
                    <a:pt x="103" y="0"/>
                  </a:lnTo>
                  <a:lnTo>
                    <a:pt x="103" y="76"/>
                  </a:lnTo>
                  <a:lnTo>
                    <a:pt x="0" y="76"/>
                  </a:lnTo>
                  <a:lnTo>
                    <a:pt x="0" y="0"/>
                  </a:lnTo>
                  <a:close/>
                  <a:moveTo>
                    <a:pt x="2" y="2"/>
                  </a:moveTo>
                  <a:lnTo>
                    <a:pt x="103" y="2"/>
                  </a:lnTo>
                  <a:lnTo>
                    <a:pt x="103" y="76"/>
                  </a:lnTo>
                  <a:lnTo>
                    <a:pt x="2" y="76"/>
                  </a:lnTo>
                  <a:lnTo>
                    <a:pt x="2"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1" name="Freeform 2037">
              <a:extLst>
                <a:ext uri="{FF2B5EF4-FFF2-40B4-BE49-F238E27FC236}">
                  <a16:creationId xmlns:a16="http://schemas.microsoft.com/office/drawing/2014/main" id="{142CDC68-6A93-614F-8670-C3CBC616FE13}"/>
                </a:ext>
              </a:extLst>
            </p:cNvPr>
            <p:cNvSpPr>
              <a:spLocks noEditPoints="1"/>
            </p:cNvSpPr>
            <p:nvPr/>
          </p:nvSpPr>
          <p:spPr bwMode="auto">
            <a:xfrm>
              <a:off x="1671" y="3651"/>
              <a:ext cx="101" cy="74"/>
            </a:xfrm>
            <a:custGeom>
              <a:avLst/>
              <a:gdLst>
                <a:gd name="T0" fmla="*/ 0 w 101"/>
                <a:gd name="T1" fmla="*/ 0 h 74"/>
                <a:gd name="T2" fmla="*/ 101 w 101"/>
                <a:gd name="T3" fmla="*/ 0 h 74"/>
                <a:gd name="T4" fmla="*/ 101 w 101"/>
                <a:gd name="T5" fmla="*/ 74 h 74"/>
                <a:gd name="T6" fmla="*/ 0 w 101"/>
                <a:gd name="T7" fmla="*/ 74 h 74"/>
                <a:gd name="T8" fmla="*/ 0 w 101"/>
                <a:gd name="T9" fmla="*/ 0 h 74"/>
                <a:gd name="T10" fmla="*/ 2 w 101"/>
                <a:gd name="T11" fmla="*/ 2 h 74"/>
                <a:gd name="T12" fmla="*/ 101 w 101"/>
                <a:gd name="T13" fmla="*/ 2 h 74"/>
                <a:gd name="T14" fmla="*/ 101 w 101"/>
                <a:gd name="T15" fmla="*/ 74 h 74"/>
                <a:gd name="T16" fmla="*/ 2 w 101"/>
                <a:gd name="T17" fmla="*/ 74 h 74"/>
                <a:gd name="T18" fmla="*/ 2 w 101"/>
                <a:gd name="T19"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74">
                  <a:moveTo>
                    <a:pt x="0" y="0"/>
                  </a:moveTo>
                  <a:lnTo>
                    <a:pt x="101" y="0"/>
                  </a:lnTo>
                  <a:lnTo>
                    <a:pt x="101" y="74"/>
                  </a:lnTo>
                  <a:lnTo>
                    <a:pt x="0" y="74"/>
                  </a:lnTo>
                  <a:lnTo>
                    <a:pt x="0" y="0"/>
                  </a:lnTo>
                  <a:close/>
                  <a:moveTo>
                    <a:pt x="2" y="2"/>
                  </a:moveTo>
                  <a:lnTo>
                    <a:pt x="101" y="2"/>
                  </a:lnTo>
                  <a:lnTo>
                    <a:pt x="101" y="74"/>
                  </a:lnTo>
                  <a:lnTo>
                    <a:pt x="2" y="74"/>
                  </a:lnTo>
                  <a:lnTo>
                    <a:pt x="2" y="2"/>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2" name="Freeform 2038">
              <a:extLst>
                <a:ext uri="{FF2B5EF4-FFF2-40B4-BE49-F238E27FC236}">
                  <a16:creationId xmlns:a16="http://schemas.microsoft.com/office/drawing/2014/main" id="{552ECA68-721F-A348-B4F5-161BB7E91B48}"/>
                </a:ext>
              </a:extLst>
            </p:cNvPr>
            <p:cNvSpPr>
              <a:spLocks noEditPoints="1"/>
            </p:cNvSpPr>
            <p:nvPr/>
          </p:nvSpPr>
          <p:spPr bwMode="auto">
            <a:xfrm>
              <a:off x="1673" y="3653"/>
              <a:ext cx="99" cy="72"/>
            </a:xfrm>
            <a:custGeom>
              <a:avLst/>
              <a:gdLst>
                <a:gd name="T0" fmla="*/ 0 w 99"/>
                <a:gd name="T1" fmla="*/ 0 h 72"/>
                <a:gd name="T2" fmla="*/ 99 w 99"/>
                <a:gd name="T3" fmla="*/ 0 h 72"/>
                <a:gd name="T4" fmla="*/ 99 w 99"/>
                <a:gd name="T5" fmla="*/ 72 h 72"/>
                <a:gd name="T6" fmla="*/ 0 w 99"/>
                <a:gd name="T7" fmla="*/ 72 h 72"/>
                <a:gd name="T8" fmla="*/ 0 w 99"/>
                <a:gd name="T9" fmla="*/ 0 h 72"/>
                <a:gd name="T10" fmla="*/ 2 w 99"/>
                <a:gd name="T11" fmla="*/ 0 h 72"/>
                <a:gd name="T12" fmla="*/ 99 w 99"/>
                <a:gd name="T13" fmla="*/ 0 h 72"/>
                <a:gd name="T14" fmla="*/ 99 w 99"/>
                <a:gd name="T15" fmla="*/ 72 h 72"/>
                <a:gd name="T16" fmla="*/ 2 w 99"/>
                <a:gd name="T17" fmla="*/ 72 h 72"/>
                <a:gd name="T18" fmla="*/ 2 w 99"/>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2">
                  <a:moveTo>
                    <a:pt x="0" y="0"/>
                  </a:moveTo>
                  <a:lnTo>
                    <a:pt x="99" y="0"/>
                  </a:lnTo>
                  <a:lnTo>
                    <a:pt x="99" y="72"/>
                  </a:lnTo>
                  <a:lnTo>
                    <a:pt x="0" y="72"/>
                  </a:lnTo>
                  <a:lnTo>
                    <a:pt x="0" y="0"/>
                  </a:lnTo>
                  <a:close/>
                  <a:moveTo>
                    <a:pt x="2" y="0"/>
                  </a:moveTo>
                  <a:lnTo>
                    <a:pt x="99" y="0"/>
                  </a:lnTo>
                  <a:lnTo>
                    <a:pt x="99" y="72"/>
                  </a:lnTo>
                  <a:lnTo>
                    <a:pt x="2" y="72"/>
                  </a:lnTo>
                  <a:lnTo>
                    <a:pt x="2"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3" name="Freeform 2039">
              <a:extLst>
                <a:ext uri="{FF2B5EF4-FFF2-40B4-BE49-F238E27FC236}">
                  <a16:creationId xmlns:a16="http://schemas.microsoft.com/office/drawing/2014/main" id="{25B50421-03FF-454C-8B5E-4AB5AD690CB8}"/>
                </a:ext>
              </a:extLst>
            </p:cNvPr>
            <p:cNvSpPr>
              <a:spLocks noEditPoints="1"/>
            </p:cNvSpPr>
            <p:nvPr/>
          </p:nvSpPr>
          <p:spPr bwMode="auto">
            <a:xfrm>
              <a:off x="1675" y="3653"/>
              <a:ext cx="97" cy="72"/>
            </a:xfrm>
            <a:custGeom>
              <a:avLst/>
              <a:gdLst>
                <a:gd name="T0" fmla="*/ 0 w 97"/>
                <a:gd name="T1" fmla="*/ 0 h 72"/>
                <a:gd name="T2" fmla="*/ 97 w 97"/>
                <a:gd name="T3" fmla="*/ 0 h 72"/>
                <a:gd name="T4" fmla="*/ 97 w 97"/>
                <a:gd name="T5" fmla="*/ 72 h 72"/>
                <a:gd name="T6" fmla="*/ 0 w 97"/>
                <a:gd name="T7" fmla="*/ 72 h 72"/>
                <a:gd name="T8" fmla="*/ 0 w 97"/>
                <a:gd name="T9" fmla="*/ 0 h 72"/>
                <a:gd name="T10" fmla="*/ 3 w 97"/>
                <a:gd name="T11" fmla="*/ 2 h 72"/>
                <a:gd name="T12" fmla="*/ 97 w 97"/>
                <a:gd name="T13" fmla="*/ 2 h 72"/>
                <a:gd name="T14" fmla="*/ 97 w 97"/>
                <a:gd name="T15" fmla="*/ 72 h 72"/>
                <a:gd name="T16" fmla="*/ 3 w 97"/>
                <a:gd name="T17" fmla="*/ 72 h 72"/>
                <a:gd name="T18" fmla="*/ 3 w 97"/>
                <a:gd name="T19"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2">
                  <a:moveTo>
                    <a:pt x="0" y="0"/>
                  </a:moveTo>
                  <a:lnTo>
                    <a:pt x="97" y="0"/>
                  </a:lnTo>
                  <a:lnTo>
                    <a:pt x="97" y="72"/>
                  </a:lnTo>
                  <a:lnTo>
                    <a:pt x="0" y="72"/>
                  </a:lnTo>
                  <a:lnTo>
                    <a:pt x="0" y="0"/>
                  </a:lnTo>
                  <a:close/>
                  <a:moveTo>
                    <a:pt x="3" y="2"/>
                  </a:moveTo>
                  <a:lnTo>
                    <a:pt x="97" y="2"/>
                  </a:lnTo>
                  <a:lnTo>
                    <a:pt x="97" y="72"/>
                  </a:lnTo>
                  <a:lnTo>
                    <a:pt x="3" y="72"/>
                  </a:lnTo>
                  <a:lnTo>
                    <a:pt x="3" y="2"/>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4" name="Freeform 2040">
              <a:extLst>
                <a:ext uri="{FF2B5EF4-FFF2-40B4-BE49-F238E27FC236}">
                  <a16:creationId xmlns:a16="http://schemas.microsoft.com/office/drawing/2014/main" id="{85D6B668-2C77-9042-8103-ADB99C00CE6B}"/>
                </a:ext>
              </a:extLst>
            </p:cNvPr>
            <p:cNvSpPr>
              <a:spLocks noEditPoints="1"/>
            </p:cNvSpPr>
            <p:nvPr/>
          </p:nvSpPr>
          <p:spPr bwMode="auto">
            <a:xfrm>
              <a:off x="1678" y="3655"/>
              <a:ext cx="94" cy="70"/>
            </a:xfrm>
            <a:custGeom>
              <a:avLst/>
              <a:gdLst>
                <a:gd name="T0" fmla="*/ 0 w 94"/>
                <a:gd name="T1" fmla="*/ 0 h 70"/>
                <a:gd name="T2" fmla="*/ 94 w 94"/>
                <a:gd name="T3" fmla="*/ 0 h 70"/>
                <a:gd name="T4" fmla="*/ 94 w 94"/>
                <a:gd name="T5" fmla="*/ 70 h 70"/>
                <a:gd name="T6" fmla="*/ 0 w 94"/>
                <a:gd name="T7" fmla="*/ 70 h 70"/>
                <a:gd name="T8" fmla="*/ 0 w 94"/>
                <a:gd name="T9" fmla="*/ 0 h 70"/>
                <a:gd name="T10" fmla="*/ 1 w 94"/>
                <a:gd name="T11" fmla="*/ 2 h 70"/>
                <a:gd name="T12" fmla="*/ 94 w 94"/>
                <a:gd name="T13" fmla="*/ 2 h 70"/>
                <a:gd name="T14" fmla="*/ 94 w 94"/>
                <a:gd name="T15" fmla="*/ 70 h 70"/>
                <a:gd name="T16" fmla="*/ 1 w 94"/>
                <a:gd name="T17" fmla="*/ 70 h 70"/>
                <a:gd name="T18" fmla="*/ 1 w 94"/>
                <a:gd name="T1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0">
                  <a:moveTo>
                    <a:pt x="0" y="0"/>
                  </a:moveTo>
                  <a:lnTo>
                    <a:pt x="94" y="0"/>
                  </a:lnTo>
                  <a:lnTo>
                    <a:pt x="94" y="70"/>
                  </a:lnTo>
                  <a:lnTo>
                    <a:pt x="0" y="70"/>
                  </a:lnTo>
                  <a:lnTo>
                    <a:pt x="0" y="0"/>
                  </a:lnTo>
                  <a:close/>
                  <a:moveTo>
                    <a:pt x="1" y="2"/>
                  </a:moveTo>
                  <a:lnTo>
                    <a:pt x="94" y="2"/>
                  </a:lnTo>
                  <a:lnTo>
                    <a:pt x="94" y="70"/>
                  </a:lnTo>
                  <a:lnTo>
                    <a:pt x="1" y="70"/>
                  </a:lnTo>
                  <a:lnTo>
                    <a:pt x="1" y="2"/>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5" name="Freeform 2041">
              <a:extLst>
                <a:ext uri="{FF2B5EF4-FFF2-40B4-BE49-F238E27FC236}">
                  <a16:creationId xmlns:a16="http://schemas.microsoft.com/office/drawing/2014/main" id="{F3AA2697-515F-794E-9D44-8272FCEA2AC2}"/>
                </a:ext>
              </a:extLst>
            </p:cNvPr>
            <p:cNvSpPr>
              <a:spLocks noEditPoints="1"/>
            </p:cNvSpPr>
            <p:nvPr/>
          </p:nvSpPr>
          <p:spPr bwMode="auto">
            <a:xfrm>
              <a:off x="1679" y="3657"/>
              <a:ext cx="93" cy="68"/>
            </a:xfrm>
            <a:custGeom>
              <a:avLst/>
              <a:gdLst>
                <a:gd name="T0" fmla="*/ 0 w 93"/>
                <a:gd name="T1" fmla="*/ 0 h 68"/>
                <a:gd name="T2" fmla="*/ 93 w 93"/>
                <a:gd name="T3" fmla="*/ 0 h 68"/>
                <a:gd name="T4" fmla="*/ 93 w 93"/>
                <a:gd name="T5" fmla="*/ 68 h 68"/>
                <a:gd name="T6" fmla="*/ 0 w 93"/>
                <a:gd name="T7" fmla="*/ 68 h 68"/>
                <a:gd name="T8" fmla="*/ 0 w 93"/>
                <a:gd name="T9" fmla="*/ 0 h 68"/>
                <a:gd name="T10" fmla="*/ 3 w 93"/>
                <a:gd name="T11" fmla="*/ 2 h 68"/>
                <a:gd name="T12" fmla="*/ 93 w 93"/>
                <a:gd name="T13" fmla="*/ 2 h 68"/>
                <a:gd name="T14" fmla="*/ 93 w 93"/>
                <a:gd name="T15" fmla="*/ 68 h 68"/>
                <a:gd name="T16" fmla="*/ 3 w 93"/>
                <a:gd name="T17" fmla="*/ 68 h 68"/>
                <a:gd name="T18" fmla="*/ 3 w 93"/>
                <a:gd name="T1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68">
                  <a:moveTo>
                    <a:pt x="0" y="0"/>
                  </a:moveTo>
                  <a:lnTo>
                    <a:pt x="93" y="0"/>
                  </a:lnTo>
                  <a:lnTo>
                    <a:pt x="93" y="68"/>
                  </a:lnTo>
                  <a:lnTo>
                    <a:pt x="0" y="68"/>
                  </a:lnTo>
                  <a:lnTo>
                    <a:pt x="0" y="0"/>
                  </a:lnTo>
                  <a:close/>
                  <a:moveTo>
                    <a:pt x="3" y="2"/>
                  </a:moveTo>
                  <a:lnTo>
                    <a:pt x="93" y="2"/>
                  </a:lnTo>
                  <a:lnTo>
                    <a:pt x="93" y="68"/>
                  </a:lnTo>
                  <a:lnTo>
                    <a:pt x="3" y="68"/>
                  </a:lnTo>
                  <a:lnTo>
                    <a:pt x="3" y="2"/>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6" name="Freeform 2042">
              <a:extLst>
                <a:ext uri="{FF2B5EF4-FFF2-40B4-BE49-F238E27FC236}">
                  <a16:creationId xmlns:a16="http://schemas.microsoft.com/office/drawing/2014/main" id="{BF27B484-C9EA-1344-BA07-78476BB29025}"/>
                </a:ext>
              </a:extLst>
            </p:cNvPr>
            <p:cNvSpPr>
              <a:spLocks noEditPoints="1"/>
            </p:cNvSpPr>
            <p:nvPr/>
          </p:nvSpPr>
          <p:spPr bwMode="auto">
            <a:xfrm>
              <a:off x="1682" y="3659"/>
              <a:ext cx="90" cy="66"/>
            </a:xfrm>
            <a:custGeom>
              <a:avLst/>
              <a:gdLst>
                <a:gd name="T0" fmla="*/ 0 w 90"/>
                <a:gd name="T1" fmla="*/ 0 h 66"/>
                <a:gd name="T2" fmla="*/ 90 w 90"/>
                <a:gd name="T3" fmla="*/ 0 h 66"/>
                <a:gd name="T4" fmla="*/ 90 w 90"/>
                <a:gd name="T5" fmla="*/ 66 h 66"/>
                <a:gd name="T6" fmla="*/ 0 w 90"/>
                <a:gd name="T7" fmla="*/ 66 h 66"/>
                <a:gd name="T8" fmla="*/ 0 w 90"/>
                <a:gd name="T9" fmla="*/ 0 h 66"/>
                <a:gd name="T10" fmla="*/ 2 w 90"/>
                <a:gd name="T11" fmla="*/ 1 h 66"/>
                <a:gd name="T12" fmla="*/ 90 w 90"/>
                <a:gd name="T13" fmla="*/ 1 h 66"/>
                <a:gd name="T14" fmla="*/ 90 w 90"/>
                <a:gd name="T15" fmla="*/ 66 h 66"/>
                <a:gd name="T16" fmla="*/ 2 w 90"/>
                <a:gd name="T17" fmla="*/ 66 h 66"/>
                <a:gd name="T18" fmla="*/ 2 w 90"/>
                <a:gd name="T19"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6">
                  <a:moveTo>
                    <a:pt x="0" y="0"/>
                  </a:moveTo>
                  <a:lnTo>
                    <a:pt x="90" y="0"/>
                  </a:lnTo>
                  <a:lnTo>
                    <a:pt x="90" y="66"/>
                  </a:lnTo>
                  <a:lnTo>
                    <a:pt x="0" y="66"/>
                  </a:lnTo>
                  <a:lnTo>
                    <a:pt x="0" y="0"/>
                  </a:lnTo>
                  <a:close/>
                  <a:moveTo>
                    <a:pt x="2" y="1"/>
                  </a:moveTo>
                  <a:lnTo>
                    <a:pt x="90" y="1"/>
                  </a:lnTo>
                  <a:lnTo>
                    <a:pt x="90" y="66"/>
                  </a:lnTo>
                  <a:lnTo>
                    <a:pt x="2" y="66"/>
                  </a:lnTo>
                  <a:lnTo>
                    <a:pt x="2"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7" name="Freeform 2043">
              <a:extLst>
                <a:ext uri="{FF2B5EF4-FFF2-40B4-BE49-F238E27FC236}">
                  <a16:creationId xmlns:a16="http://schemas.microsoft.com/office/drawing/2014/main" id="{76902C2E-61B2-1544-AAB4-64307AF4D93C}"/>
                </a:ext>
              </a:extLst>
            </p:cNvPr>
            <p:cNvSpPr>
              <a:spLocks noEditPoints="1"/>
            </p:cNvSpPr>
            <p:nvPr/>
          </p:nvSpPr>
          <p:spPr bwMode="auto">
            <a:xfrm>
              <a:off x="1684" y="3660"/>
              <a:ext cx="88" cy="65"/>
            </a:xfrm>
            <a:custGeom>
              <a:avLst/>
              <a:gdLst>
                <a:gd name="T0" fmla="*/ 0 w 88"/>
                <a:gd name="T1" fmla="*/ 0 h 65"/>
                <a:gd name="T2" fmla="*/ 88 w 88"/>
                <a:gd name="T3" fmla="*/ 0 h 65"/>
                <a:gd name="T4" fmla="*/ 88 w 88"/>
                <a:gd name="T5" fmla="*/ 65 h 65"/>
                <a:gd name="T6" fmla="*/ 0 w 88"/>
                <a:gd name="T7" fmla="*/ 65 h 65"/>
                <a:gd name="T8" fmla="*/ 0 w 88"/>
                <a:gd name="T9" fmla="*/ 0 h 65"/>
                <a:gd name="T10" fmla="*/ 2 w 88"/>
                <a:gd name="T11" fmla="*/ 2 h 65"/>
                <a:gd name="T12" fmla="*/ 88 w 88"/>
                <a:gd name="T13" fmla="*/ 2 h 65"/>
                <a:gd name="T14" fmla="*/ 88 w 88"/>
                <a:gd name="T15" fmla="*/ 65 h 65"/>
                <a:gd name="T16" fmla="*/ 2 w 88"/>
                <a:gd name="T17" fmla="*/ 65 h 65"/>
                <a:gd name="T18" fmla="*/ 2 w 88"/>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65">
                  <a:moveTo>
                    <a:pt x="0" y="0"/>
                  </a:moveTo>
                  <a:lnTo>
                    <a:pt x="88" y="0"/>
                  </a:lnTo>
                  <a:lnTo>
                    <a:pt x="88" y="65"/>
                  </a:lnTo>
                  <a:lnTo>
                    <a:pt x="0" y="65"/>
                  </a:lnTo>
                  <a:lnTo>
                    <a:pt x="0" y="0"/>
                  </a:lnTo>
                  <a:close/>
                  <a:moveTo>
                    <a:pt x="2" y="2"/>
                  </a:moveTo>
                  <a:lnTo>
                    <a:pt x="88" y="2"/>
                  </a:lnTo>
                  <a:lnTo>
                    <a:pt x="88" y="65"/>
                  </a:lnTo>
                  <a:lnTo>
                    <a:pt x="2" y="65"/>
                  </a:lnTo>
                  <a:lnTo>
                    <a:pt x="2" y="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8" name="Freeform 2044">
              <a:extLst>
                <a:ext uri="{FF2B5EF4-FFF2-40B4-BE49-F238E27FC236}">
                  <a16:creationId xmlns:a16="http://schemas.microsoft.com/office/drawing/2014/main" id="{16953945-EFB1-3F4C-9DC7-9BA5A4142DD5}"/>
                </a:ext>
              </a:extLst>
            </p:cNvPr>
            <p:cNvSpPr>
              <a:spLocks noEditPoints="1"/>
            </p:cNvSpPr>
            <p:nvPr/>
          </p:nvSpPr>
          <p:spPr bwMode="auto">
            <a:xfrm>
              <a:off x="1686" y="3662"/>
              <a:ext cx="86" cy="63"/>
            </a:xfrm>
            <a:custGeom>
              <a:avLst/>
              <a:gdLst>
                <a:gd name="T0" fmla="*/ 0 w 86"/>
                <a:gd name="T1" fmla="*/ 0 h 63"/>
                <a:gd name="T2" fmla="*/ 86 w 86"/>
                <a:gd name="T3" fmla="*/ 0 h 63"/>
                <a:gd name="T4" fmla="*/ 86 w 86"/>
                <a:gd name="T5" fmla="*/ 63 h 63"/>
                <a:gd name="T6" fmla="*/ 0 w 86"/>
                <a:gd name="T7" fmla="*/ 63 h 63"/>
                <a:gd name="T8" fmla="*/ 0 w 86"/>
                <a:gd name="T9" fmla="*/ 0 h 63"/>
                <a:gd name="T10" fmla="*/ 2 w 86"/>
                <a:gd name="T11" fmla="*/ 2 h 63"/>
                <a:gd name="T12" fmla="*/ 86 w 86"/>
                <a:gd name="T13" fmla="*/ 2 h 63"/>
                <a:gd name="T14" fmla="*/ 86 w 86"/>
                <a:gd name="T15" fmla="*/ 63 h 63"/>
                <a:gd name="T16" fmla="*/ 2 w 86"/>
                <a:gd name="T17" fmla="*/ 63 h 63"/>
                <a:gd name="T18" fmla="*/ 2 w 86"/>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3">
                  <a:moveTo>
                    <a:pt x="0" y="0"/>
                  </a:moveTo>
                  <a:lnTo>
                    <a:pt x="86" y="0"/>
                  </a:lnTo>
                  <a:lnTo>
                    <a:pt x="86" y="63"/>
                  </a:lnTo>
                  <a:lnTo>
                    <a:pt x="0" y="63"/>
                  </a:lnTo>
                  <a:lnTo>
                    <a:pt x="0" y="0"/>
                  </a:lnTo>
                  <a:close/>
                  <a:moveTo>
                    <a:pt x="2" y="2"/>
                  </a:moveTo>
                  <a:lnTo>
                    <a:pt x="86" y="2"/>
                  </a:lnTo>
                  <a:lnTo>
                    <a:pt x="86" y="63"/>
                  </a:lnTo>
                  <a:lnTo>
                    <a:pt x="2" y="63"/>
                  </a:lnTo>
                  <a:lnTo>
                    <a:pt x="2" y="2"/>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9" name="Freeform 2045">
              <a:extLst>
                <a:ext uri="{FF2B5EF4-FFF2-40B4-BE49-F238E27FC236}">
                  <a16:creationId xmlns:a16="http://schemas.microsoft.com/office/drawing/2014/main" id="{0FC02B61-3B53-6C49-BC44-D6C4202D4252}"/>
                </a:ext>
              </a:extLst>
            </p:cNvPr>
            <p:cNvSpPr>
              <a:spLocks noEditPoints="1"/>
            </p:cNvSpPr>
            <p:nvPr/>
          </p:nvSpPr>
          <p:spPr bwMode="auto">
            <a:xfrm>
              <a:off x="1688" y="3664"/>
              <a:ext cx="84" cy="61"/>
            </a:xfrm>
            <a:custGeom>
              <a:avLst/>
              <a:gdLst>
                <a:gd name="T0" fmla="*/ 0 w 84"/>
                <a:gd name="T1" fmla="*/ 0 h 61"/>
                <a:gd name="T2" fmla="*/ 84 w 84"/>
                <a:gd name="T3" fmla="*/ 0 h 61"/>
                <a:gd name="T4" fmla="*/ 84 w 84"/>
                <a:gd name="T5" fmla="*/ 61 h 61"/>
                <a:gd name="T6" fmla="*/ 0 w 84"/>
                <a:gd name="T7" fmla="*/ 61 h 61"/>
                <a:gd name="T8" fmla="*/ 0 w 84"/>
                <a:gd name="T9" fmla="*/ 0 h 61"/>
                <a:gd name="T10" fmla="*/ 2 w 84"/>
                <a:gd name="T11" fmla="*/ 1 h 61"/>
                <a:gd name="T12" fmla="*/ 84 w 84"/>
                <a:gd name="T13" fmla="*/ 1 h 61"/>
                <a:gd name="T14" fmla="*/ 84 w 84"/>
                <a:gd name="T15" fmla="*/ 61 h 61"/>
                <a:gd name="T16" fmla="*/ 2 w 84"/>
                <a:gd name="T17" fmla="*/ 61 h 61"/>
                <a:gd name="T18" fmla="*/ 2 w 84"/>
                <a:gd name="T19"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61">
                  <a:moveTo>
                    <a:pt x="0" y="0"/>
                  </a:moveTo>
                  <a:lnTo>
                    <a:pt x="84" y="0"/>
                  </a:lnTo>
                  <a:lnTo>
                    <a:pt x="84" y="61"/>
                  </a:lnTo>
                  <a:lnTo>
                    <a:pt x="0" y="61"/>
                  </a:lnTo>
                  <a:lnTo>
                    <a:pt x="0" y="0"/>
                  </a:lnTo>
                  <a:close/>
                  <a:moveTo>
                    <a:pt x="2" y="1"/>
                  </a:moveTo>
                  <a:lnTo>
                    <a:pt x="84" y="1"/>
                  </a:lnTo>
                  <a:lnTo>
                    <a:pt x="84" y="61"/>
                  </a:lnTo>
                  <a:lnTo>
                    <a:pt x="2" y="61"/>
                  </a:lnTo>
                  <a:lnTo>
                    <a:pt x="2" y="1"/>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0" name="Freeform 2046">
              <a:extLst>
                <a:ext uri="{FF2B5EF4-FFF2-40B4-BE49-F238E27FC236}">
                  <a16:creationId xmlns:a16="http://schemas.microsoft.com/office/drawing/2014/main" id="{C6671D0D-CD74-F743-BED4-EBCCE2F3356B}"/>
                </a:ext>
              </a:extLst>
            </p:cNvPr>
            <p:cNvSpPr>
              <a:spLocks noEditPoints="1"/>
            </p:cNvSpPr>
            <p:nvPr/>
          </p:nvSpPr>
          <p:spPr bwMode="auto">
            <a:xfrm>
              <a:off x="1690" y="3665"/>
              <a:ext cx="82" cy="60"/>
            </a:xfrm>
            <a:custGeom>
              <a:avLst/>
              <a:gdLst>
                <a:gd name="T0" fmla="*/ 0 w 82"/>
                <a:gd name="T1" fmla="*/ 0 h 60"/>
                <a:gd name="T2" fmla="*/ 82 w 82"/>
                <a:gd name="T3" fmla="*/ 0 h 60"/>
                <a:gd name="T4" fmla="*/ 82 w 82"/>
                <a:gd name="T5" fmla="*/ 60 h 60"/>
                <a:gd name="T6" fmla="*/ 0 w 82"/>
                <a:gd name="T7" fmla="*/ 60 h 60"/>
                <a:gd name="T8" fmla="*/ 0 w 82"/>
                <a:gd name="T9" fmla="*/ 0 h 60"/>
                <a:gd name="T10" fmla="*/ 3 w 82"/>
                <a:gd name="T11" fmla="*/ 1 h 60"/>
                <a:gd name="T12" fmla="*/ 82 w 82"/>
                <a:gd name="T13" fmla="*/ 1 h 60"/>
                <a:gd name="T14" fmla="*/ 82 w 82"/>
                <a:gd name="T15" fmla="*/ 60 h 60"/>
                <a:gd name="T16" fmla="*/ 3 w 82"/>
                <a:gd name="T17" fmla="*/ 60 h 60"/>
                <a:gd name="T18" fmla="*/ 3 w 82"/>
                <a:gd name="T19"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60">
                  <a:moveTo>
                    <a:pt x="0" y="0"/>
                  </a:moveTo>
                  <a:lnTo>
                    <a:pt x="82" y="0"/>
                  </a:lnTo>
                  <a:lnTo>
                    <a:pt x="82" y="60"/>
                  </a:lnTo>
                  <a:lnTo>
                    <a:pt x="0" y="60"/>
                  </a:lnTo>
                  <a:lnTo>
                    <a:pt x="0" y="0"/>
                  </a:lnTo>
                  <a:close/>
                  <a:moveTo>
                    <a:pt x="3" y="1"/>
                  </a:moveTo>
                  <a:lnTo>
                    <a:pt x="82" y="1"/>
                  </a:lnTo>
                  <a:lnTo>
                    <a:pt x="82" y="60"/>
                  </a:lnTo>
                  <a:lnTo>
                    <a:pt x="3" y="60"/>
                  </a:lnTo>
                  <a:lnTo>
                    <a:pt x="3" y="1"/>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1" name="Freeform 2047">
              <a:extLst>
                <a:ext uri="{FF2B5EF4-FFF2-40B4-BE49-F238E27FC236}">
                  <a16:creationId xmlns:a16="http://schemas.microsoft.com/office/drawing/2014/main" id="{F232A367-3A90-064C-A94F-4EC93DD3ADC4}"/>
                </a:ext>
              </a:extLst>
            </p:cNvPr>
            <p:cNvSpPr>
              <a:spLocks noEditPoints="1"/>
            </p:cNvSpPr>
            <p:nvPr/>
          </p:nvSpPr>
          <p:spPr bwMode="auto">
            <a:xfrm>
              <a:off x="1693" y="3666"/>
              <a:ext cx="79" cy="59"/>
            </a:xfrm>
            <a:custGeom>
              <a:avLst/>
              <a:gdLst>
                <a:gd name="T0" fmla="*/ 0 w 79"/>
                <a:gd name="T1" fmla="*/ 0 h 59"/>
                <a:gd name="T2" fmla="*/ 79 w 79"/>
                <a:gd name="T3" fmla="*/ 0 h 59"/>
                <a:gd name="T4" fmla="*/ 79 w 79"/>
                <a:gd name="T5" fmla="*/ 59 h 59"/>
                <a:gd name="T6" fmla="*/ 0 w 79"/>
                <a:gd name="T7" fmla="*/ 59 h 59"/>
                <a:gd name="T8" fmla="*/ 0 w 79"/>
                <a:gd name="T9" fmla="*/ 0 h 59"/>
                <a:gd name="T10" fmla="*/ 1 w 79"/>
                <a:gd name="T11" fmla="*/ 2 h 59"/>
                <a:gd name="T12" fmla="*/ 79 w 79"/>
                <a:gd name="T13" fmla="*/ 2 h 59"/>
                <a:gd name="T14" fmla="*/ 79 w 79"/>
                <a:gd name="T15" fmla="*/ 59 h 59"/>
                <a:gd name="T16" fmla="*/ 1 w 79"/>
                <a:gd name="T17" fmla="*/ 59 h 59"/>
                <a:gd name="T18" fmla="*/ 1 w 79"/>
                <a:gd name="T1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9">
                  <a:moveTo>
                    <a:pt x="0" y="0"/>
                  </a:moveTo>
                  <a:lnTo>
                    <a:pt x="79" y="0"/>
                  </a:lnTo>
                  <a:lnTo>
                    <a:pt x="79" y="59"/>
                  </a:lnTo>
                  <a:lnTo>
                    <a:pt x="0" y="59"/>
                  </a:lnTo>
                  <a:lnTo>
                    <a:pt x="0" y="0"/>
                  </a:lnTo>
                  <a:close/>
                  <a:moveTo>
                    <a:pt x="1" y="2"/>
                  </a:moveTo>
                  <a:lnTo>
                    <a:pt x="79" y="2"/>
                  </a:lnTo>
                  <a:lnTo>
                    <a:pt x="79" y="59"/>
                  </a:lnTo>
                  <a:lnTo>
                    <a:pt x="1" y="59"/>
                  </a:lnTo>
                  <a:lnTo>
                    <a:pt x="1" y="2"/>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2" name="Freeform 2048">
              <a:extLst>
                <a:ext uri="{FF2B5EF4-FFF2-40B4-BE49-F238E27FC236}">
                  <a16:creationId xmlns:a16="http://schemas.microsoft.com/office/drawing/2014/main" id="{BD9A6A04-B332-CB4B-B699-9446B0719BC6}"/>
                </a:ext>
              </a:extLst>
            </p:cNvPr>
            <p:cNvSpPr>
              <a:spLocks noEditPoints="1"/>
            </p:cNvSpPr>
            <p:nvPr/>
          </p:nvSpPr>
          <p:spPr bwMode="auto">
            <a:xfrm>
              <a:off x="1694" y="3668"/>
              <a:ext cx="78" cy="57"/>
            </a:xfrm>
            <a:custGeom>
              <a:avLst/>
              <a:gdLst>
                <a:gd name="T0" fmla="*/ 0 w 78"/>
                <a:gd name="T1" fmla="*/ 0 h 57"/>
                <a:gd name="T2" fmla="*/ 78 w 78"/>
                <a:gd name="T3" fmla="*/ 0 h 57"/>
                <a:gd name="T4" fmla="*/ 78 w 78"/>
                <a:gd name="T5" fmla="*/ 57 h 57"/>
                <a:gd name="T6" fmla="*/ 0 w 78"/>
                <a:gd name="T7" fmla="*/ 57 h 57"/>
                <a:gd name="T8" fmla="*/ 0 w 78"/>
                <a:gd name="T9" fmla="*/ 0 h 57"/>
                <a:gd name="T10" fmla="*/ 3 w 78"/>
                <a:gd name="T11" fmla="*/ 2 h 57"/>
                <a:gd name="T12" fmla="*/ 78 w 78"/>
                <a:gd name="T13" fmla="*/ 2 h 57"/>
                <a:gd name="T14" fmla="*/ 78 w 78"/>
                <a:gd name="T15" fmla="*/ 57 h 57"/>
                <a:gd name="T16" fmla="*/ 3 w 78"/>
                <a:gd name="T17" fmla="*/ 57 h 57"/>
                <a:gd name="T18" fmla="*/ 3 w 78"/>
                <a:gd name="T19"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7">
                  <a:moveTo>
                    <a:pt x="0" y="0"/>
                  </a:moveTo>
                  <a:lnTo>
                    <a:pt x="78" y="0"/>
                  </a:lnTo>
                  <a:lnTo>
                    <a:pt x="78" y="57"/>
                  </a:lnTo>
                  <a:lnTo>
                    <a:pt x="0" y="57"/>
                  </a:lnTo>
                  <a:lnTo>
                    <a:pt x="0" y="0"/>
                  </a:lnTo>
                  <a:close/>
                  <a:moveTo>
                    <a:pt x="3" y="2"/>
                  </a:moveTo>
                  <a:lnTo>
                    <a:pt x="78" y="2"/>
                  </a:lnTo>
                  <a:lnTo>
                    <a:pt x="78" y="57"/>
                  </a:lnTo>
                  <a:lnTo>
                    <a:pt x="3" y="57"/>
                  </a:lnTo>
                  <a:lnTo>
                    <a:pt x="3" y="2"/>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3" name="Freeform 2049">
              <a:extLst>
                <a:ext uri="{FF2B5EF4-FFF2-40B4-BE49-F238E27FC236}">
                  <a16:creationId xmlns:a16="http://schemas.microsoft.com/office/drawing/2014/main" id="{ACEBD107-7149-F644-84FA-72709B6EC515}"/>
                </a:ext>
              </a:extLst>
            </p:cNvPr>
            <p:cNvSpPr>
              <a:spLocks noEditPoints="1"/>
            </p:cNvSpPr>
            <p:nvPr/>
          </p:nvSpPr>
          <p:spPr bwMode="auto">
            <a:xfrm>
              <a:off x="1697" y="3670"/>
              <a:ext cx="75" cy="55"/>
            </a:xfrm>
            <a:custGeom>
              <a:avLst/>
              <a:gdLst>
                <a:gd name="T0" fmla="*/ 0 w 75"/>
                <a:gd name="T1" fmla="*/ 0 h 55"/>
                <a:gd name="T2" fmla="*/ 75 w 75"/>
                <a:gd name="T3" fmla="*/ 0 h 55"/>
                <a:gd name="T4" fmla="*/ 75 w 75"/>
                <a:gd name="T5" fmla="*/ 55 h 55"/>
                <a:gd name="T6" fmla="*/ 0 w 75"/>
                <a:gd name="T7" fmla="*/ 55 h 55"/>
                <a:gd name="T8" fmla="*/ 0 w 75"/>
                <a:gd name="T9" fmla="*/ 0 h 55"/>
                <a:gd name="T10" fmla="*/ 2 w 75"/>
                <a:gd name="T11" fmla="*/ 2 h 55"/>
                <a:gd name="T12" fmla="*/ 75 w 75"/>
                <a:gd name="T13" fmla="*/ 2 h 55"/>
                <a:gd name="T14" fmla="*/ 75 w 75"/>
                <a:gd name="T15" fmla="*/ 55 h 55"/>
                <a:gd name="T16" fmla="*/ 2 w 75"/>
                <a:gd name="T17" fmla="*/ 55 h 55"/>
                <a:gd name="T18" fmla="*/ 2 w 75"/>
                <a:gd name="T19"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5">
                  <a:moveTo>
                    <a:pt x="0" y="0"/>
                  </a:moveTo>
                  <a:lnTo>
                    <a:pt x="75" y="0"/>
                  </a:lnTo>
                  <a:lnTo>
                    <a:pt x="75" y="55"/>
                  </a:lnTo>
                  <a:lnTo>
                    <a:pt x="0" y="55"/>
                  </a:lnTo>
                  <a:lnTo>
                    <a:pt x="0" y="0"/>
                  </a:lnTo>
                  <a:close/>
                  <a:moveTo>
                    <a:pt x="2" y="2"/>
                  </a:moveTo>
                  <a:lnTo>
                    <a:pt x="75" y="2"/>
                  </a:lnTo>
                  <a:lnTo>
                    <a:pt x="75" y="55"/>
                  </a:lnTo>
                  <a:lnTo>
                    <a:pt x="2" y="55"/>
                  </a:lnTo>
                  <a:lnTo>
                    <a:pt x="2" y="2"/>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4" name="Freeform 2050">
              <a:extLst>
                <a:ext uri="{FF2B5EF4-FFF2-40B4-BE49-F238E27FC236}">
                  <a16:creationId xmlns:a16="http://schemas.microsoft.com/office/drawing/2014/main" id="{6C09D3C0-6616-B442-B1D1-F502442157B7}"/>
                </a:ext>
              </a:extLst>
            </p:cNvPr>
            <p:cNvSpPr>
              <a:spLocks noEditPoints="1"/>
            </p:cNvSpPr>
            <p:nvPr/>
          </p:nvSpPr>
          <p:spPr bwMode="auto">
            <a:xfrm>
              <a:off x="1699" y="3672"/>
              <a:ext cx="73" cy="53"/>
            </a:xfrm>
            <a:custGeom>
              <a:avLst/>
              <a:gdLst>
                <a:gd name="T0" fmla="*/ 0 w 73"/>
                <a:gd name="T1" fmla="*/ 0 h 53"/>
                <a:gd name="T2" fmla="*/ 73 w 73"/>
                <a:gd name="T3" fmla="*/ 0 h 53"/>
                <a:gd name="T4" fmla="*/ 73 w 73"/>
                <a:gd name="T5" fmla="*/ 53 h 53"/>
                <a:gd name="T6" fmla="*/ 0 w 73"/>
                <a:gd name="T7" fmla="*/ 53 h 53"/>
                <a:gd name="T8" fmla="*/ 0 w 73"/>
                <a:gd name="T9" fmla="*/ 0 h 53"/>
                <a:gd name="T10" fmla="*/ 2 w 73"/>
                <a:gd name="T11" fmla="*/ 1 h 53"/>
                <a:gd name="T12" fmla="*/ 73 w 73"/>
                <a:gd name="T13" fmla="*/ 1 h 53"/>
                <a:gd name="T14" fmla="*/ 73 w 73"/>
                <a:gd name="T15" fmla="*/ 53 h 53"/>
                <a:gd name="T16" fmla="*/ 2 w 73"/>
                <a:gd name="T17" fmla="*/ 53 h 53"/>
                <a:gd name="T18" fmla="*/ 2 w 73"/>
                <a:gd name="T19"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3">
                  <a:moveTo>
                    <a:pt x="0" y="0"/>
                  </a:moveTo>
                  <a:lnTo>
                    <a:pt x="73" y="0"/>
                  </a:lnTo>
                  <a:lnTo>
                    <a:pt x="73" y="53"/>
                  </a:lnTo>
                  <a:lnTo>
                    <a:pt x="0" y="53"/>
                  </a:lnTo>
                  <a:lnTo>
                    <a:pt x="0" y="0"/>
                  </a:lnTo>
                  <a:close/>
                  <a:moveTo>
                    <a:pt x="2" y="1"/>
                  </a:moveTo>
                  <a:lnTo>
                    <a:pt x="73" y="1"/>
                  </a:lnTo>
                  <a:lnTo>
                    <a:pt x="73" y="53"/>
                  </a:lnTo>
                  <a:lnTo>
                    <a:pt x="2" y="53"/>
                  </a:lnTo>
                  <a:lnTo>
                    <a:pt x="2" y="1"/>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5" name="Freeform 2051">
              <a:extLst>
                <a:ext uri="{FF2B5EF4-FFF2-40B4-BE49-F238E27FC236}">
                  <a16:creationId xmlns:a16="http://schemas.microsoft.com/office/drawing/2014/main" id="{35D72041-89C1-5342-9B3B-388C752328F8}"/>
                </a:ext>
              </a:extLst>
            </p:cNvPr>
            <p:cNvSpPr>
              <a:spLocks noEditPoints="1"/>
            </p:cNvSpPr>
            <p:nvPr/>
          </p:nvSpPr>
          <p:spPr bwMode="auto">
            <a:xfrm>
              <a:off x="1701" y="3673"/>
              <a:ext cx="71" cy="52"/>
            </a:xfrm>
            <a:custGeom>
              <a:avLst/>
              <a:gdLst>
                <a:gd name="T0" fmla="*/ 0 w 71"/>
                <a:gd name="T1" fmla="*/ 0 h 52"/>
                <a:gd name="T2" fmla="*/ 71 w 71"/>
                <a:gd name="T3" fmla="*/ 0 h 52"/>
                <a:gd name="T4" fmla="*/ 71 w 71"/>
                <a:gd name="T5" fmla="*/ 52 h 52"/>
                <a:gd name="T6" fmla="*/ 0 w 71"/>
                <a:gd name="T7" fmla="*/ 52 h 52"/>
                <a:gd name="T8" fmla="*/ 0 w 71"/>
                <a:gd name="T9" fmla="*/ 0 h 52"/>
                <a:gd name="T10" fmla="*/ 2 w 71"/>
                <a:gd name="T11" fmla="*/ 1 h 52"/>
                <a:gd name="T12" fmla="*/ 71 w 71"/>
                <a:gd name="T13" fmla="*/ 1 h 52"/>
                <a:gd name="T14" fmla="*/ 71 w 71"/>
                <a:gd name="T15" fmla="*/ 52 h 52"/>
                <a:gd name="T16" fmla="*/ 2 w 71"/>
                <a:gd name="T17" fmla="*/ 52 h 52"/>
                <a:gd name="T18" fmla="*/ 2 w 71"/>
                <a:gd name="T19"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52">
                  <a:moveTo>
                    <a:pt x="0" y="0"/>
                  </a:moveTo>
                  <a:lnTo>
                    <a:pt x="71" y="0"/>
                  </a:lnTo>
                  <a:lnTo>
                    <a:pt x="71" y="52"/>
                  </a:lnTo>
                  <a:lnTo>
                    <a:pt x="0" y="52"/>
                  </a:lnTo>
                  <a:lnTo>
                    <a:pt x="0" y="0"/>
                  </a:lnTo>
                  <a:close/>
                  <a:moveTo>
                    <a:pt x="2" y="1"/>
                  </a:moveTo>
                  <a:lnTo>
                    <a:pt x="71" y="1"/>
                  </a:lnTo>
                  <a:lnTo>
                    <a:pt x="71" y="52"/>
                  </a:lnTo>
                  <a:lnTo>
                    <a:pt x="2" y="52"/>
                  </a:lnTo>
                  <a:lnTo>
                    <a:pt x="2" y="1"/>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6" name="Freeform 2052">
              <a:extLst>
                <a:ext uri="{FF2B5EF4-FFF2-40B4-BE49-F238E27FC236}">
                  <a16:creationId xmlns:a16="http://schemas.microsoft.com/office/drawing/2014/main" id="{0DC9E0A1-D818-BE4A-970C-C9014682F00F}"/>
                </a:ext>
              </a:extLst>
            </p:cNvPr>
            <p:cNvSpPr>
              <a:spLocks noEditPoints="1"/>
            </p:cNvSpPr>
            <p:nvPr/>
          </p:nvSpPr>
          <p:spPr bwMode="auto">
            <a:xfrm>
              <a:off x="1703" y="3674"/>
              <a:ext cx="69" cy="51"/>
            </a:xfrm>
            <a:custGeom>
              <a:avLst/>
              <a:gdLst>
                <a:gd name="T0" fmla="*/ 0 w 69"/>
                <a:gd name="T1" fmla="*/ 0 h 51"/>
                <a:gd name="T2" fmla="*/ 69 w 69"/>
                <a:gd name="T3" fmla="*/ 0 h 51"/>
                <a:gd name="T4" fmla="*/ 69 w 69"/>
                <a:gd name="T5" fmla="*/ 51 h 51"/>
                <a:gd name="T6" fmla="*/ 0 w 69"/>
                <a:gd name="T7" fmla="*/ 51 h 51"/>
                <a:gd name="T8" fmla="*/ 0 w 69"/>
                <a:gd name="T9" fmla="*/ 0 h 51"/>
                <a:gd name="T10" fmla="*/ 3 w 69"/>
                <a:gd name="T11" fmla="*/ 2 h 51"/>
                <a:gd name="T12" fmla="*/ 69 w 69"/>
                <a:gd name="T13" fmla="*/ 2 h 51"/>
                <a:gd name="T14" fmla="*/ 69 w 69"/>
                <a:gd name="T15" fmla="*/ 51 h 51"/>
                <a:gd name="T16" fmla="*/ 3 w 69"/>
                <a:gd name="T17" fmla="*/ 51 h 51"/>
                <a:gd name="T18" fmla="*/ 3 w 69"/>
                <a:gd name="T19"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0" y="0"/>
                  </a:moveTo>
                  <a:lnTo>
                    <a:pt x="69" y="0"/>
                  </a:lnTo>
                  <a:lnTo>
                    <a:pt x="69" y="51"/>
                  </a:lnTo>
                  <a:lnTo>
                    <a:pt x="0" y="51"/>
                  </a:lnTo>
                  <a:lnTo>
                    <a:pt x="0" y="0"/>
                  </a:lnTo>
                  <a:close/>
                  <a:moveTo>
                    <a:pt x="3" y="2"/>
                  </a:moveTo>
                  <a:lnTo>
                    <a:pt x="69" y="2"/>
                  </a:lnTo>
                  <a:lnTo>
                    <a:pt x="69" y="51"/>
                  </a:lnTo>
                  <a:lnTo>
                    <a:pt x="3" y="51"/>
                  </a:lnTo>
                  <a:lnTo>
                    <a:pt x="3" y="2"/>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7" name="Freeform 2053">
              <a:extLst>
                <a:ext uri="{FF2B5EF4-FFF2-40B4-BE49-F238E27FC236}">
                  <a16:creationId xmlns:a16="http://schemas.microsoft.com/office/drawing/2014/main" id="{8C709EC3-45BD-C944-9989-D4E92E553DCF}"/>
                </a:ext>
              </a:extLst>
            </p:cNvPr>
            <p:cNvSpPr>
              <a:spLocks noEditPoints="1"/>
            </p:cNvSpPr>
            <p:nvPr/>
          </p:nvSpPr>
          <p:spPr bwMode="auto">
            <a:xfrm>
              <a:off x="1706" y="3676"/>
              <a:ext cx="66" cy="49"/>
            </a:xfrm>
            <a:custGeom>
              <a:avLst/>
              <a:gdLst>
                <a:gd name="T0" fmla="*/ 0 w 66"/>
                <a:gd name="T1" fmla="*/ 0 h 49"/>
                <a:gd name="T2" fmla="*/ 66 w 66"/>
                <a:gd name="T3" fmla="*/ 0 h 49"/>
                <a:gd name="T4" fmla="*/ 66 w 66"/>
                <a:gd name="T5" fmla="*/ 49 h 49"/>
                <a:gd name="T6" fmla="*/ 0 w 66"/>
                <a:gd name="T7" fmla="*/ 49 h 49"/>
                <a:gd name="T8" fmla="*/ 0 w 66"/>
                <a:gd name="T9" fmla="*/ 0 h 49"/>
                <a:gd name="T10" fmla="*/ 1 w 66"/>
                <a:gd name="T11" fmla="*/ 2 h 49"/>
                <a:gd name="T12" fmla="*/ 66 w 66"/>
                <a:gd name="T13" fmla="*/ 2 h 49"/>
                <a:gd name="T14" fmla="*/ 66 w 66"/>
                <a:gd name="T15" fmla="*/ 49 h 49"/>
                <a:gd name="T16" fmla="*/ 1 w 66"/>
                <a:gd name="T17" fmla="*/ 49 h 49"/>
                <a:gd name="T18" fmla="*/ 1 w 66"/>
                <a:gd name="T1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9">
                  <a:moveTo>
                    <a:pt x="0" y="0"/>
                  </a:moveTo>
                  <a:lnTo>
                    <a:pt x="66" y="0"/>
                  </a:lnTo>
                  <a:lnTo>
                    <a:pt x="66" y="49"/>
                  </a:lnTo>
                  <a:lnTo>
                    <a:pt x="0" y="49"/>
                  </a:lnTo>
                  <a:lnTo>
                    <a:pt x="0" y="0"/>
                  </a:lnTo>
                  <a:close/>
                  <a:moveTo>
                    <a:pt x="1" y="2"/>
                  </a:moveTo>
                  <a:lnTo>
                    <a:pt x="66" y="2"/>
                  </a:lnTo>
                  <a:lnTo>
                    <a:pt x="66" y="49"/>
                  </a:lnTo>
                  <a:lnTo>
                    <a:pt x="1" y="49"/>
                  </a:lnTo>
                  <a:lnTo>
                    <a:pt x="1" y="2"/>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8" name="Freeform 2054">
              <a:extLst>
                <a:ext uri="{FF2B5EF4-FFF2-40B4-BE49-F238E27FC236}">
                  <a16:creationId xmlns:a16="http://schemas.microsoft.com/office/drawing/2014/main" id="{01ABE10A-C962-F941-86DF-F3EE6691C6FB}"/>
                </a:ext>
              </a:extLst>
            </p:cNvPr>
            <p:cNvSpPr>
              <a:spLocks noEditPoints="1"/>
            </p:cNvSpPr>
            <p:nvPr/>
          </p:nvSpPr>
          <p:spPr bwMode="auto">
            <a:xfrm>
              <a:off x="1707" y="3678"/>
              <a:ext cx="65" cy="47"/>
            </a:xfrm>
            <a:custGeom>
              <a:avLst/>
              <a:gdLst>
                <a:gd name="T0" fmla="*/ 0 w 65"/>
                <a:gd name="T1" fmla="*/ 0 h 47"/>
                <a:gd name="T2" fmla="*/ 65 w 65"/>
                <a:gd name="T3" fmla="*/ 0 h 47"/>
                <a:gd name="T4" fmla="*/ 65 w 65"/>
                <a:gd name="T5" fmla="*/ 47 h 47"/>
                <a:gd name="T6" fmla="*/ 0 w 65"/>
                <a:gd name="T7" fmla="*/ 47 h 47"/>
                <a:gd name="T8" fmla="*/ 0 w 65"/>
                <a:gd name="T9" fmla="*/ 0 h 47"/>
                <a:gd name="T10" fmla="*/ 3 w 65"/>
                <a:gd name="T11" fmla="*/ 2 h 47"/>
                <a:gd name="T12" fmla="*/ 65 w 65"/>
                <a:gd name="T13" fmla="*/ 2 h 47"/>
                <a:gd name="T14" fmla="*/ 65 w 65"/>
                <a:gd name="T15" fmla="*/ 47 h 47"/>
                <a:gd name="T16" fmla="*/ 3 w 65"/>
                <a:gd name="T17" fmla="*/ 47 h 47"/>
                <a:gd name="T18" fmla="*/ 3 w 65"/>
                <a:gd name="T19"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7">
                  <a:moveTo>
                    <a:pt x="0" y="0"/>
                  </a:moveTo>
                  <a:lnTo>
                    <a:pt x="65" y="0"/>
                  </a:lnTo>
                  <a:lnTo>
                    <a:pt x="65" y="47"/>
                  </a:lnTo>
                  <a:lnTo>
                    <a:pt x="0" y="47"/>
                  </a:lnTo>
                  <a:lnTo>
                    <a:pt x="0" y="0"/>
                  </a:lnTo>
                  <a:close/>
                  <a:moveTo>
                    <a:pt x="3" y="2"/>
                  </a:moveTo>
                  <a:lnTo>
                    <a:pt x="65" y="2"/>
                  </a:lnTo>
                  <a:lnTo>
                    <a:pt x="65" y="47"/>
                  </a:lnTo>
                  <a:lnTo>
                    <a:pt x="3" y="47"/>
                  </a:lnTo>
                  <a:lnTo>
                    <a:pt x="3" y="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9" name="Freeform 2055">
              <a:extLst>
                <a:ext uri="{FF2B5EF4-FFF2-40B4-BE49-F238E27FC236}">
                  <a16:creationId xmlns:a16="http://schemas.microsoft.com/office/drawing/2014/main" id="{2BD44A0A-5CD4-2A43-AE8B-2490DEAD40AD}"/>
                </a:ext>
              </a:extLst>
            </p:cNvPr>
            <p:cNvSpPr>
              <a:spLocks noEditPoints="1"/>
            </p:cNvSpPr>
            <p:nvPr/>
          </p:nvSpPr>
          <p:spPr bwMode="auto">
            <a:xfrm>
              <a:off x="1710" y="3680"/>
              <a:ext cx="62" cy="45"/>
            </a:xfrm>
            <a:custGeom>
              <a:avLst/>
              <a:gdLst>
                <a:gd name="T0" fmla="*/ 0 w 62"/>
                <a:gd name="T1" fmla="*/ 0 h 45"/>
                <a:gd name="T2" fmla="*/ 62 w 62"/>
                <a:gd name="T3" fmla="*/ 0 h 45"/>
                <a:gd name="T4" fmla="*/ 62 w 62"/>
                <a:gd name="T5" fmla="*/ 45 h 45"/>
                <a:gd name="T6" fmla="*/ 0 w 62"/>
                <a:gd name="T7" fmla="*/ 45 h 45"/>
                <a:gd name="T8" fmla="*/ 0 w 62"/>
                <a:gd name="T9" fmla="*/ 0 h 45"/>
                <a:gd name="T10" fmla="*/ 2 w 62"/>
                <a:gd name="T11" fmla="*/ 1 h 45"/>
                <a:gd name="T12" fmla="*/ 62 w 62"/>
                <a:gd name="T13" fmla="*/ 1 h 45"/>
                <a:gd name="T14" fmla="*/ 62 w 62"/>
                <a:gd name="T15" fmla="*/ 45 h 45"/>
                <a:gd name="T16" fmla="*/ 2 w 62"/>
                <a:gd name="T17" fmla="*/ 45 h 45"/>
                <a:gd name="T18" fmla="*/ 2 w 62"/>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5">
                  <a:moveTo>
                    <a:pt x="0" y="0"/>
                  </a:moveTo>
                  <a:lnTo>
                    <a:pt x="62" y="0"/>
                  </a:lnTo>
                  <a:lnTo>
                    <a:pt x="62" y="45"/>
                  </a:lnTo>
                  <a:lnTo>
                    <a:pt x="0" y="45"/>
                  </a:lnTo>
                  <a:lnTo>
                    <a:pt x="0" y="0"/>
                  </a:lnTo>
                  <a:close/>
                  <a:moveTo>
                    <a:pt x="2" y="1"/>
                  </a:moveTo>
                  <a:lnTo>
                    <a:pt x="62" y="1"/>
                  </a:lnTo>
                  <a:lnTo>
                    <a:pt x="62" y="45"/>
                  </a:lnTo>
                  <a:lnTo>
                    <a:pt x="2" y="45"/>
                  </a:lnTo>
                  <a:lnTo>
                    <a:pt x="2" y="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0" name="Freeform 2056">
              <a:extLst>
                <a:ext uri="{FF2B5EF4-FFF2-40B4-BE49-F238E27FC236}">
                  <a16:creationId xmlns:a16="http://schemas.microsoft.com/office/drawing/2014/main" id="{CE36D5B3-E527-C644-B328-C4876EECD1BC}"/>
                </a:ext>
              </a:extLst>
            </p:cNvPr>
            <p:cNvSpPr>
              <a:spLocks noEditPoints="1"/>
            </p:cNvSpPr>
            <p:nvPr/>
          </p:nvSpPr>
          <p:spPr bwMode="auto">
            <a:xfrm>
              <a:off x="1712" y="3681"/>
              <a:ext cx="60" cy="44"/>
            </a:xfrm>
            <a:custGeom>
              <a:avLst/>
              <a:gdLst>
                <a:gd name="T0" fmla="*/ 0 w 60"/>
                <a:gd name="T1" fmla="*/ 0 h 44"/>
                <a:gd name="T2" fmla="*/ 60 w 60"/>
                <a:gd name="T3" fmla="*/ 0 h 44"/>
                <a:gd name="T4" fmla="*/ 60 w 60"/>
                <a:gd name="T5" fmla="*/ 44 h 44"/>
                <a:gd name="T6" fmla="*/ 0 w 60"/>
                <a:gd name="T7" fmla="*/ 44 h 44"/>
                <a:gd name="T8" fmla="*/ 0 w 60"/>
                <a:gd name="T9" fmla="*/ 0 h 44"/>
                <a:gd name="T10" fmla="*/ 3 w 60"/>
                <a:gd name="T11" fmla="*/ 2 h 44"/>
                <a:gd name="T12" fmla="*/ 60 w 60"/>
                <a:gd name="T13" fmla="*/ 2 h 44"/>
                <a:gd name="T14" fmla="*/ 60 w 60"/>
                <a:gd name="T15" fmla="*/ 44 h 44"/>
                <a:gd name="T16" fmla="*/ 3 w 60"/>
                <a:gd name="T17" fmla="*/ 44 h 44"/>
                <a:gd name="T18" fmla="*/ 3 w 60"/>
                <a:gd name="T1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4">
                  <a:moveTo>
                    <a:pt x="0" y="0"/>
                  </a:moveTo>
                  <a:lnTo>
                    <a:pt x="60" y="0"/>
                  </a:lnTo>
                  <a:lnTo>
                    <a:pt x="60" y="44"/>
                  </a:lnTo>
                  <a:lnTo>
                    <a:pt x="0" y="44"/>
                  </a:lnTo>
                  <a:lnTo>
                    <a:pt x="0" y="0"/>
                  </a:lnTo>
                  <a:close/>
                  <a:moveTo>
                    <a:pt x="3" y="2"/>
                  </a:moveTo>
                  <a:lnTo>
                    <a:pt x="60" y="2"/>
                  </a:lnTo>
                  <a:lnTo>
                    <a:pt x="60" y="44"/>
                  </a:lnTo>
                  <a:lnTo>
                    <a:pt x="3" y="44"/>
                  </a:lnTo>
                  <a:lnTo>
                    <a:pt x="3" y="2"/>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1" name="Freeform 2057">
              <a:extLst>
                <a:ext uri="{FF2B5EF4-FFF2-40B4-BE49-F238E27FC236}">
                  <a16:creationId xmlns:a16="http://schemas.microsoft.com/office/drawing/2014/main" id="{E00D874F-5E8D-F548-8439-3EB50E32B175}"/>
                </a:ext>
              </a:extLst>
            </p:cNvPr>
            <p:cNvSpPr>
              <a:spLocks noEditPoints="1"/>
            </p:cNvSpPr>
            <p:nvPr/>
          </p:nvSpPr>
          <p:spPr bwMode="auto">
            <a:xfrm>
              <a:off x="1715" y="3683"/>
              <a:ext cx="57" cy="42"/>
            </a:xfrm>
            <a:custGeom>
              <a:avLst/>
              <a:gdLst>
                <a:gd name="T0" fmla="*/ 0 w 57"/>
                <a:gd name="T1" fmla="*/ 0 h 42"/>
                <a:gd name="T2" fmla="*/ 57 w 57"/>
                <a:gd name="T3" fmla="*/ 0 h 42"/>
                <a:gd name="T4" fmla="*/ 57 w 57"/>
                <a:gd name="T5" fmla="*/ 42 h 42"/>
                <a:gd name="T6" fmla="*/ 0 w 57"/>
                <a:gd name="T7" fmla="*/ 42 h 42"/>
                <a:gd name="T8" fmla="*/ 0 w 57"/>
                <a:gd name="T9" fmla="*/ 0 h 42"/>
                <a:gd name="T10" fmla="*/ 1 w 57"/>
                <a:gd name="T11" fmla="*/ 2 h 42"/>
                <a:gd name="T12" fmla="*/ 57 w 57"/>
                <a:gd name="T13" fmla="*/ 2 h 42"/>
                <a:gd name="T14" fmla="*/ 57 w 57"/>
                <a:gd name="T15" fmla="*/ 42 h 42"/>
                <a:gd name="T16" fmla="*/ 1 w 57"/>
                <a:gd name="T17" fmla="*/ 42 h 42"/>
                <a:gd name="T18" fmla="*/ 1 w 57"/>
                <a:gd name="T19"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2">
                  <a:moveTo>
                    <a:pt x="0" y="0"/>
                  </a:moveTo>
                  <a:lnTo>
                    <a:pt x="57" y="0"/>
                  </a:lnTo>
                  <a:lnTo>
                    <a:pt x="57" y="42"/>
                  </a:lnTo>
                  <a:lnTo>
                    <a:pt x="0" y="42"/>
                  </a:lnTo>
                  <a:lnTo>
                    <a:pt x="0" y="0"/>
                  </a:lnTo>
                  <a:close/>
                  <a:moveTo>
                    <a:pt x="1" y="2"/>
                  </a:moveTo>
                  <a:lnTo>
                    <a:pt x="57" y="2"/>
                  </a:lnTo>
                  <a:lnTo>
                    <a:pt x="57" y="42"/>
                  </a:lnTo>
                  <a:lnTo>
                    <a:pt x="1" y="42"/>
                  </a:lnTo>
                  <a:lnTo>
                    <a:pt x="1" y="2"/>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2" name="Freeform 2058">
              <a:extLst>
                <a:ext uri="{FF2B5EF4-FFF2-40B4-BE49-F238E27FC236}">
                  <a16:creationId xmlns:a16="http://schemas.microsoft.com/office/drawing/2014/main" id="{3398A8F4-11A9-EE4C-95C9-0999D5745074}"/>
                </a:ext>
              </a:extLst>
            </p:cNvPr>
            <p:cNvSpPr>
              <a:spLocks noEditPoints="1"/>
            </p:cNvSpPr>
            <p:nvPr/>
          </p:nvSpPr>
          <p:spPr bwMode="auto">
            <a:xfrm>
              <a:off x="1716" y="3685"/>
              <a:ext cx="56" cy="40"/>
            </a:xfrm>
            <a:custGeom>
              <a:avLst/>
              <a:gdLst>
                <a:gd name="T0" fmla="*/ 0 w 56"/>
                <a:gd name="T1" fmla="*/ 0 h 40"/>
                <a:gd name="T2" fmla="*/ 56 w 56"/>
                <a:gd name="T3" fmla="*/ 0 h 40"/>
                <a:gd name="T4" fmla="*/ 56 w 56"/>
                <a:gd name="T5" fmla="*/ 40 h 40"/>
                <a:gd name="T6" fmla="*/ 0 w 56"/>
                <a:gd name="T7" fmla="*/ 40 h 40"/>
                <a:gd name="T8" fmla="*/ 0 w 56"/>
                <a:gd name="T9" fmla="*/ 0 h 40"/>
                <a:gd name="T10" fmla="*/ 3 w 56"/>
                <a:gd name="T11" fmla="*/ 1 h 40"/>
                <a:gd name="T12" fmla="*/ 56 w 56"/>
                <a:gd name="T13" fmla="*/ 1 h 40"/>
                <a:gd name="T14" fmla="*/ 56 w 56"/>
                <a:gd name="T15" fmla="*/ 40 h 40"/>
                <a:gd name="T16" fmla="*/ 3 w 56"/>
                <a:gd name="T17" fmla="*/ 40 h 40"/>
                <a:gd name="T18" fmla="*/ 3 w 56"/>
                <a:gd name="T19"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0">
                  <a:moveTo>
                    <a:pt x="0" y="0"/>
                  </a:moveTo>
                  <a:lnTo>
                    <a:pt x="56" y="0"/>
                  </a:lnTo>
                  <a:lnTo>
                    <a:pt x="56" y="40"/>
                  </a:lnTo>
                  <a:lnTo>
                    <a:pt x="0" y="40"/>
                  </a:lnTo>
                  <a:lnTo>
                    <a:pt x="0" y="0"/>
                  </a:lnTo>
                  <a:close/>
                  <a:moveTo>
                    <a:pt x="3" y="1"/>
                  </a:moveTo>
                  <a:lnTo>
                    <a:pt x="56" y="1"/>
                  </a:lnTo>
                  <a:lnTo>
                    <a:pt x="56" y="40"/>
                  </a:lnTo>
                  <a:lnTo>
                    <a:pt x="3" y="40"/>
                  </a:lnTo>
                  <a:lnTo>
                    <a:pt x="3" y="1"/>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3" name="Freeform 2059">
              <a:extLst>
                <a:ext uri="{FF2B5EF4-FFF2-40B4-BE49-F238E27FC236}">
                  <a16:creationId xmlns:a16="http://schemas.microsoft.com/office/drawing/2014/main" id="{1FA98FBC-E214-524C-8181-EFDFD6AB41AE}"/>
                </a:ext>
              </a:extLst>
            </p:cNvPr>
            <p:cNvSpPr>
              <a:spLocks noEditPoints="1"/>
            </p:cNvSpPr>
            <p:nvPr/>
          </p:nvSpPr>
          <p:spPr bwMode="auto">
            <a:xfrm>
              <a:off x="1719" y="3686"/>
              <a:ext cx="53" cy="39"/>
            </a:xfrm>
            <a:custGeom>
              <a:avLst/>
              <a:gdLst>
                <a:gd name="T0" fmla="*/ 0 w 53"/>
                <a:gd name="T1" fmla="*/ 0 h 39"/>
                <a:gd name="T2" fmla="*/ 53 w 53"/>
                <a:gd name="T3" fmla="*/ 0 h 39"/>
                <a:gd name="T4" fmla="*/ 53 w 53"/>
                <a:gd name="T5" fmla="*/ 39 h 39"/>
                <a:gd name="T6" fmla="*/ 0 w 53"/>
                <a:gd name="T7" fmla="*/ 39 h 39"/>
                <a:gd name="T8" fmla="*/ 0 w 53"/>
                <a:gd name="T9" fmla="*/ 0 h 39"/>
                <a:gd name="T10" fmla="*/ 2 w 53"/>
                <a:gd name="T11" fmla="*/ 1 h 39"/>
                <a:gd name="T12" fmla="*/ 53 w 53"/>
                <a:gd name="T13" fmla="*/ 1 h 39"/>
                <a:gd name="T14" fmla="*/ 53 w 53"/>
                <a:gd name="T15" fmla="*/ 39 h 39"/>
                <a:gd name="T16" fmla="*/ 2 w 53"/>
                <a:gd name="T17" fmla="*/ 39 h 39"/>
                <a:gd name="T18" fmla="*/ 2 w 5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9">
                  <a:moveTo>
                    <a:pt x="0" y="0"/>
                  </a:moveTo>
                  <a:lnTo>
                    <a:pt x="53" y="0"/>
                  </a:lnTo>
                  <a:lnTo>
                    <a:pt x="53" y="39"/>
                  </a:lnTo>
                  <a:lnTo>
                    <a:pt x="0" y="39"/>
                  </a:lnTo>
                  <a:lnTo>
                    <a:pt x="0" y="0"/>
                  </a:lnTo>
                  <a:close/>
                  <a:moveTo>
                    <a:pt x="2" y="1"/>
                  </a:moveTo>
                  <a:lnTo>
                    <a:pt x="53" y="1"/>
                  </a:lnTo>
                  <a:lnTo>
                    <a:pt x="53" y="39"/>
                  </a:lnTo>
                  <a:lnTo>
                    <a:pt x="2" y="39"/>
                  </a:lnTo>
                  <a:lnTo>
                    <a:pt x="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4" name="Freeform 2060">
              <a:extLst>
                <a:ext uri="{FF2B5EF4-FFF2-40B4-BE49-F238E27FC236}">
                  <a16:creationId xmlns:a16="http://schemas.microsoft.com/office/drawing/2014/main" id="{D7745501-B5EF-8F4E-BFF1-6D599B490A43}"/>
                </a:ext>
              </a:extLst>
            </p:cNvPr>
            <p:cNvSpPr>
              <a:spLocks noEditPoints="1"/>
            </p:cNvSpPr>
            <p:nvPr/>
          </p:nvSpPr>
          <p:spPr bwMode="auto">
            <a:xfrm>
              <a:off x="1721" y="3687"/>
              <a:ext cx="51" cy="38"/>
            </a:xfrm>
            <a:custGeom>
              <a:avLst/>
              <a:gdLst>
                <a:gd name="T0" fmla="*/ 0 w 51"/>
                <a:gd name="T1" fmla="*/ 0 h 38"/>
                <a:gd name="T2" fmla="*/ 51 w 51"/>
                <a:gd name="T3" fmla="*/ 0 h 38"/>
                <a:gd name="T4" fmla="*/ 51 w 51"/>
                <a:gd name="T5" fmla="*/ 38 h 38"/>
                <a:gd name="T6" fmla="*/ 0 w 51"/>
                <a:gd name="T7" fmla="*/ 38 h 38"/>
                <a:gd name="T8" fmla="*/ 0 w 51"/>
                <a:gd name="T9" fmla="*/ 0 h 38"/>
                <a:gd name="T10" fmla="*/ 2 w 51"/>
                <a:gd name="T11" fmla="*/ 2 h 38"/>
                <a:gd name="T12" fmla="*/ 51 w 51"/>
                <a:gd name="T13" fmla="*/ 2 h 38"/>
                <a:gd name="T14" fmla="*/ 51 w 51"/>
                <a:gd name="T15" fmla="*/ 38 h 38"/>
                <a:gd name="T16" fmla="*/ 2 w 51"/>
                <a:gd name="T17" fmla="*/ 38 h 38"/>
                <a:gd name="T18" fmla="*/ 2 w 51"/>
                <a:gd name="T19"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8">
                  <a:moveTo>
                    <a:pt x="0" y="0"/>
                  </a:moveTo>
                  <a:lnTo>
                    <a:pt x="51" y="0"/>
                  </a:lnTo>
                  <a:lnTo>
                    <a:pt x="51" y="38"/>
                  </a:lnTo>
                  <a:lnTo>
                    <a:pt x="0" y="38"/>
                  </a:lnTo>
                  <a:lnTo>
                    <a:pt x="0" y="0"/>
                  </a:lnTo>
                  <a:close/>
                  <a:moveTo>
                    <a:pt x="2" y="2"/>
                  </a:moveTo>
                  <a:lnTo>
                    <a:pt x="51" y="2"/>
                  </a:lnTo>
                  <a:lnTo>
                    <a:pt x="51" y="38"/>
                  </a:lnTo>
                  <a:lnTo>
                    <a:pt x="2" y="38"/>
                  </a:lnTo>
                  <a:lnTo>
                    <a:pt x="2" y="2"/>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5" name="Freeform 2061">
              <a:extLst>
                <a:ext uri="{FF2B5EF4-FFF2-40B4-BE49-F238E27FC236}">
                  <a16:creationId xmlns:a16="http://schemas.microsoft.com/office/drawing/2014/main" id="{D887EB21-E7B2-324A-9CE0-20D342F06A23}"/>
                </a:ext>
              </a:extLst>
            </p:cNvPr>
            <p:cNvSpPr>
              <a:spLocks noEditPoints="1"/>
            </p:cNvSpPr>
            <p:nvPr/>
          </p:nvSpPr>
          <p:spPr bwMode="auto">
            <a:xfrm>
              <a:off x="1723" y="3689"/>
              <a:ext cx="49" cy="36"/>
            </a:xfrm>
            <a:custGeom>
              <a:avLst/>
              <a:gdLst>
                <a:gd name="T0" fmla="*/ 0 w 49"/>
                <a:gd name="T1" fmla="*/ 0 h 36"/>
                <a:gd name="T2" fmla="*/ 49 w 49"/>
                <a:gd name="T3" fmla="*/ 0 h 36"/>
                <a:gd name="T4" fmla="*/ 49 w 49"/>
                <a:gd name="T5" fmla="*/ 36 h 36"/>
                <a:gd name="T6" fmla="*/ 0 w 49"/>
                <a:gd name="T7" fmla="*/ 36 h 36"/>
                <a:gd name="T8" fmla="*/ 0 w 49"/>
                <a:gd name="T9" fmla="*/ 0 h 36"/>
                <a:gd name="T10" fmla="*/ 2 w 49"/>
                <a:gd name="T11" fmla="*/ 2 h 36"/>
                <a:gd name="T12" fmla="*/ 49 w 49"/>
                <a:gd name="T13" fmla="*/ 2 h 36"/>
                <a:gd name="T14" fmla="*/ 49 w 49"/>
                <a:gd name="T15" fmla="*/ 36 h 36"/>
                <a:gd name="T16" fmla="*/ 2 w 49"/>
                <a:gd name="T17" fmla="*/ 36 h 36"/>
                <a:gd name="T18" fmla="*/ 2 w 49"/>
                <a:gd name="T1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6">
                  <a:moveTo>
                    <a:pt x="0" y="0"/>
                  </a:moveTo>
                  <a:lnTo>
                    <a:pt x="49" y="0"/>
                  </a:lnTo>
                  <a:lnTo>
                    <a:pt x="49" y="36"/>
                  </a:lnTo>
                  <a:lnTo>
                    <a:pt x="0" y="36"/>
                  </a:lnTo>
                  <a:lnTo>
                    <a:pt x="0" y="0"/>
                  </a:lnTo>
                  <a:close/>
                  <a:moveTo>
                    <a:pt x="2" y="2"/>
                  </a:moveTo>
                  <a:lnTo>
                    <a:pt x="49" y="2"/>
                  </a:lnTo>
                  <a:lnTo>
                    <a:pt x="49" y="36"/>
                  </a:lnTo>
                  <a:lnTo>
                    <a:pt x="2" y="36"/>
                  </a:lnTo>
                  <a:lnTo>
                    <a:pt x="2" y="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6" name="Freeform 2062">
              <a:extLst>
                <a:ext uri="{FF2B5EF4-FFF2-40B4-BE49-F238E27FC236}">
                  <a16:creationId xmlns:a16="http://schemas.microsoft.com/office/drawing/2014/main" id="{4317BB92-EAC2-424A-B918-E4ACD289B144}"/>
                </a:ext>
              </a:extLst>
            </p:cNvPr>
            <p:cNvSpPr>
              <a:spLocks noEditPoints="1"/>
            </p:cNvSpPr>
            <p:nvPr/>
          </p:nvSpPr>
          <p:spPr bwMode="auto">
            <a:xfrm>
              <a:off x="1725" y="3691"/>
              <a:ext cx="47" cy="34"/>
            </a:xfrm>
            <a:custGeom>
              <a:avLst/>
              <a:gdLst>
                <a:gd name="T0" fmla="*/ 0 w 47"/>
                <a:gd name="T1" fmla="*/ 0 h 34"/>
                <a:gd name="T2" fmla="*/ 47 w 47"/>
                <a:gd name="T3" fmla="*/ 0 h 34"/>
                <a:gd name="T4" fmla="*/ 47 w 47"/>
                <a:gd name="T5" fmla="*/ 34 h 34"/>
                <a:gd name="T6" fmla="*/ 0 w 47"/>
                <a:gd name="T7" fmla="*/ 34 h 34"/>
                <a:gd name="T8" fmla="*/ 0 w 47"/>
                <a:gd name="T9" fmla="*/ 0 h 34"/>
                <a:gd name="T10" fmla="*/ 3 w 47"/>
                <a:gd name="T11" fmla="*/ 2 h 34"/>
                <a:gd name="T12" fmla="*/ 47 w 47"/>
                <a:gd name="T13" fmla="*/ 2 h 34"/>
                <a:gd name="T14" fmla="*/ 47 w 47"/>
                <a:gd name="T15" fmla="*/ 34 h 34"/>
                <a:gd name="T16" fmla="*/ 3 w 47"/>
                <a:gd name="T17" fmla="*/ 34 h 34"/>
                <a:gd name="T18" fmla="*/ 3 w 47"/>
                <a:gd name="T1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4">
                  <a:moveTo>
                    <a:pt x="0" y="0"/>
                  </a:moveTo>
                  <a:lnTo>
                    <a:pt x="47" y="0"/>
                  </a:lnTo>
                  <a:lnTo>
                    <a:pt x="47" y="34"/>
                  </a:lnTo>
                  <a:lnTo>
                    <a:pt x="0" y="34"/>
                  </a:lnTo>
                  <a:lnTo>
                    <a:pt x="0" y="0"/>
                  </a:lnTo>
                  <a:close/>
                  <a:moveTo>
                    <a:pt x="3" y="2"/>
                  </a:moveTo>
                  <a:lnTo>
                    <a:pt x="47" y="2"/>
                  </a:lnTo>
                  <a:lnTo>
                    <a:pt x="47" y="34"/>
                  </a:lnTo>
                  <a:lnTo>
                    <a:pt x="3" y="34"/>
                  </a:lnTo>
                  <a:lnTo>
                    <a:pt x="3" y="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7" name="Freeform 2063">
              <a:extLst>
                <a:ext uri="{FF2B5EF4-FFF2-40B4-BE49-F238E27FC236}">
                  <a16:creationId xmlns:a16="http://schemas.microsoft.com/office/drawing/2014/main" id="{1BF736B1-16A3-B146-B5C2-981FC61BE7BC}"/>
                </a:ext>
              </a:extLst>
            </p:cNvPr>
            <p:cNvSpPr>
              <a:spLocks noEditPoints="1"/>
            </p:cNvSpPr>
            <p:nvPr/>
          </p:nvSpPr>
          <p:spPr bwMode="auto">
            <a:xfrm>
              <a:off x="1728" y="3693"/>
              <a:ext cx="44" cy="32"/>
            </a:xfrm>
            <a:custGeom>
              <a:avLst/>
              <a:gdLst>
                <a:gd name="T0" fmla="*/ 0 w 44"/>
                <a:gd name="T1" fmla="*/ 0 h 32"/>
                <a:gd name="T2" fmla="*/ 44 w 44"/>
                <a:gd name="T3" fmla="*/ 0 h 32"/>
                <a:gd name="T4" fmla="*/ 44 w 44"/>
                <a:gd name="T5" fmla="*/ 32 h 32"/>
                <a:gd name="T6" fmla="*/ 0 w 44"/>
                <a:gd name="T7" fmla="*/ 32 h 32"/>
                <a:gd name="T8" fmla="*/ 0 w 44"/>
                <a:gd name="T9" fmla="*/ 0 h 32"/>
                <a:gd name="T10" fmla="*/ 1 w 44"/>
                <a:gd name="T11" fmla="*/ 1 h 32"/>
                <a:gd name="T12" fmla="*/ 44 w 44"/>
                <a:gd name="T13" fmla="*/ 1 h 32"/>
                <a:gd name="T14" fmla="*/ 44 w 44"/>
                <a:gd name="T15" fmla="*/ 32 h 32"/>
                <a:gd name="T16" fmla="*/ 1 w 44"/>
                <a:gd name="T17" fmla="*/ 32 h 32"/>
                <a:gd name="T18" fmla="*/ 1 w 44"/>
                <a:gd name="T19"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0" y="0"/>
                  </a:moveTo>
                  <a:lnTo>
                    <a:pt x="44" y="0"/>
                  </a:lnTo>
                  <a:lnTo>
                    <a:pt x="44" y="32"/>
                  </a:lnTo>
                  <a:lnTo>
                    <a:pt x="0" y="32"/>
                  </a:lnTo>
                  <a:lnTo>
                    <a:pt x="0" y="0"/>
                  </a:lnTo>
                  <a:close/>
                  <a:moveTo>
                    <a:pt x="1" y="1"/>
                  </a:moveTo>
                  <a:lnTo>
                    <a:pt x="44" y="1"/>
                  </a:lnTo>
                  <a:lnTo>
                    <a:pt x="44" y="32"/>
                  </a:lnTo>
                  <a:lnTo>
                    <a:pt x="1" y="32"/>
                  </a:lnTo>
                  <a:lnTo>
                    <a:pt x="1" y="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8" name="Freeform 2064">
              <a:extLst>
                <a:ext uri="{FF2B5EF4-FFF2-40B4-BE49-F238E27FC236}">
                  <a16:creationId xmlns:a16="http://schemas.microsoft.com/office/drawing/2014/main" id="{C736C7E9-60B1-7F41-9B3C-225EA10EEE29}"/>
                </a:ext>
              </a:extLst>
            </p:cNvPr>
            <p:cNvSpPr>
              <a:spLocks noEditPoints="1"/>
            </p:cNvSpPr>
            <p:nvPr/>
          </p:nvSpPr>
          <p:spPr bwMode="auto">
            <a:xfrm>
              <a:off x="1729" y="3694"/>
              <a:ext cx="43" cy="31"/>
            </a:xfrm>
            <a:custGeom>
              <a:avLst/>
              <a:gdLst>
                <a:gd name="T0" fmla="*/ 0 w 43"/>
                <a:gd name="T1" fmla="*/ 0 h 31"/>
                <a:gd name="T2" fmla="*/ 43 w 43"/>
                <a:gd name="T3" fmla="*/ 0 h 31"/>
                <a:gd name="T4" fmla="*/ 43 w 43"/>
                <a:gd name="T5" fmla="*/ 31 h 31"/>
                <a:gd name="T6" fmla="*/ 0 w 43"/>
                <a:gd name="T7" fmla="*/ 31 h 31"/>
                <a:gd name="T8" fmla="*/ 0 w 43"/>
                <a:gd name="T9" fmla="*/ 0 h 31"/>
                <a:gd name="T10" fmla="*/ 3 w 43"/>
                <a:gd name="T11" fmla="*/ 2 h 31"/>
                <a:gd name="T12" fmla="*/ 43 w 43"/>
                <a:gd name="T13" fmla="*/ 2 h 31"/>
                <a:gd name="T14" fmla="*/ 43 w 43"/>
                <a:gd name="T15" fmla="*/ 31 h 31"/>
                <a:gd name="T16" fmla="*/ 3 w 43"/>
                <a:gd name="T17" fmla="*/ 31 h 31"/>
                <a:gd name="T18" fmla="*/ 3 w 43"/>
                <a:gd name="T19"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1">
                  <a:moveTo>
                    <a:pt x="0" y="0"/>
                  </a:moveTo>
                  <a:lnTo>
                    <a:pt x="43" y="0"/>
                  </a:lnTo>
                  <a:lnTo>
                    <a:pt x="43" y="31"/>
                  </a:lnTo>
                  <a:lnTo>
                    <a:pt x="0" y="31"/>
                  </a:lnTo>
                  <a:lnTo>
                    <a:pt x="0" y="0"/>
                  </a:lnTo>
                  <a:close/>
                  <a:moveTo>
                    <a:pt x="3" y="2"/>
                  </a:moveTo>
                  <a:lnTo>
                    <a:pt x="43" y="2"/>
                  </a:lnTo>
                  <a:lnTo>
                    <a:pt x="43" y="31"/>
                  </a:lnTo>
                  <a:lnTo>
                    <a:pt x="3" y="31"/>
                  </a:lnTo>
                  <a:lnTo>
                    <a:pt x="3" y="2"/>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9" name="Freeform 2065">
              <a:extLst>
                <a:ext uri="{FF2B5EF4-FFF2-40B4-BE49-F238E27FC236}">
                  <a16:creationId xmlns:a16="http://schemas.microsoft.com/office/drawing/2014/main" id="{B9069776-FFC6-4241-A398-204AE8879622}"/>
                </a:ext>
              </a:extLst>
            </p:cNvPr>
            <p:cNvSpPr>
              <a:spLocks noEditPoints="1"/>
            </p:cNvSpPr>
            <p:nvPr/>
          </p:nvSpPr>
          <p:spPr bwMode="auto">
            <a:xfrm>
              <a:off x="1732" y="3696"/>
              <a:ext cx="40" cy="29"/>
            </a:xfrm>
            <a:custGeom>
              <a:avLst/>
              <a:gdLst>
                <a:gd name="T0" fmla="*/ 0 w 40"/>
                <a:gd name="T1" fmla="*/ 0 h 29"/>
                <a:gd name="T2" fmla="*/ 40 w 40"/>
                <a:gd name="T3" fmla="*/ 0 h 29"/>
                <a:gd name="T4" fmla="*/ 40 w 40"/>
                <a:gd name="T5" fmla="*/ 29 h 29"/>
                <a:gd name="T6" fmla="*/ 0 w 40"/>
                <a:gd name="T7" fmla="*/ 29 h 29"/>
                <a:gd name="T8" fmla="*/ 0 w 40"/>
                <a:gd name="T9" fmla="*/ 0 h 29"/>
                <a:gd name="T10" fmla="*/ 2 w 40"/>
                <a:gd name="T11" fmla="*/ 1 h 29"/>
                <a:gd name="T12" fmla="*/ 40 w 40"/>
                <a:gd name="T13" fmla="*/ 1 h 29"/>
                <a:gd name="T14" fmla="*/ 40 w 40"/>
                <a:gd name="T15" fmla="*/ 29 h 29"/>
                <a:gd name="T16" fmla="*/ 2 w 40"/>
                <a:gd name="T17" fmla="*/ 29 h 29"/>
                <a:gd name="T18" fmla="*/ 2 w 40"/>
                <a:gd name="T19"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9">
                  <a:moveTo>
                    <a:pt x="0" y="0"/>
                  </a:moveTo>
                  <a:lnTo>
                    <a:pt x="40" y="0"/>
                  </a:lnTo>
                  <a:lnTo>
                    <a:pt x="40" y="29"/>
                  </a:lnTo>
                  <a:lnTo>
                    <a:pt x="0" y="29"/>
                  </a:lnTo>
                  <a:lnTo>
                    <a:pt x="0" y="0"/>
                  </a:lnTo>
                  <a:close/>
                  <a:moveTo>
                    <a:pt x="2" y="1"/>
                  </a:moveTo>
                  <a:lnTo>
                    <a:pt x="40" y="1"/>
                  </a:lnTo>
                  <a:lnTo>
                    <a:pt x="40" y="29"/>
                  </a:lnTo>
                  <a:lnTo>
                    <a:pt x="2" y="29"/>
                  </a:lnTo>
                  <a:lnTo>
                    <a:pt x="2" y="1"/>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0" name="Freeform 2066">
              <a:extLst>
                <a:ext uri="{FF2B5EF4-FFF2-40B4-BE49-F238E27FC236}">
                  <a16:creationId xmlns:a16="http://schemas.microsoft.com/office/drawing/2014/main" id="{B1EBDEDF-5DB3-454F-9F44-0450904E500A}"/>
                </a:ext>
              </a:extLst>
            </p:cNvPr>
            <p:cNvSpPr>
              <a:spLocks noEditPoints="1"/>
            </p:cNvSpPr>
            <p:nvPr/>
          </p:nvSpPr>
          <p:spPr bwMode="auto">
            <a:xfrm>
              <a:off x="1734" y="3697"/>
              <a:ext cx="38" cy="28"/>
            </a:xfrm>
            <a:custGeom>
              <a:avLst/>
              <a:gdLst>
                <a:gd name="T0" fmla="*/ 0 w 38"/>
                <a:gd name="T1" fmla="*/ 0 h 28"/>
                <a:gd name="T2" fmla="*/ 38 w 38"/>
                <a:gd name="T3" fmla="*/ 0 h 28"/>
                <a:gd name="T4" fmla="*/ 38 w 38"/>
                <a:gd name="T5" fmla="*/ 28 h 28"/>
                <a:gd name="T6" fmla="*/ 0 w 38"/>
                <a:gd name="T7" fmla="*/ 28 h 28"/>
                <a:gd name="T8" fmla="*/ 0 w 38"/>
                <a:gd name="T9" fmla="*/ 0 h 28"/>
                <a:gd name="T10" fmla="*/ 2 w 38"/>
                <a:gd name="T11" fmla="*/ 2 h 28"/>
                <a:gd name="T12" fmla="*/ 38 w 38"/>
                <a:gd name="T13" fmla="*/ 2 h 28"/>
                <a:gd name="T14" fmla="*/ 38 w 38"/>
                <a:gd name="T15" fmla="*/ 28 h 28"/>
                <a:gd name="T16" fmla="*/ 2 w 38"/>
                <a:gd name="T17" fmla="*/ 28 h 28"/>
                <a:gd name="T18" fmla="*/ 2 w 38"/>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8">
                  <a:moveTo>
                    <a:pt x="0" y="0"/>
                  </a:moveTo>
                  <a:lnTo>
                    <a:pt x="38" y="0"/>
                  </a:lnTo>
                  <a:lnTo>
                    <a:pt x="38" y="28"/>
                  </a:lnTo>
                  <a:lnTo>
                    <a:pt x="0" y="28"/>
                  </a:lnTo>
                  <a:lnTo>
                    <a:pt x="0" y="0"/>
                  </a:lnTo>
                  <a:close/>
                  <a:moveTo>
                    <a:pt x="2" y="2"/>
                  </a:moveTo>
                  <a:lnTo>
                    <a:pt x="38" y="2"/>
                  </a:lnTo>
                  <a:lnTo>
                    <a:pt x="38" y="28"/>
                  </a:lnTo>
                  <a:lnTo>
                    <a:pt x="2" y="28"/>
                  </a:lnTo>
                  <a:lnTo>
                    <a:pt x="2" y="2"/>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1" name="Freeform 2067">
              <a:extLst>
                <a:ext uri="{FF2B5EF4-FFF2-40B4-BE49-F238E27FC236}">
                  <a16:creationId xmlns:a16="http://schemas.microsoft.com/office/drawing/2014/main" id="{F8A74CB8-2532-D747-B6A2-91B8F316785A}"/>
                </a:ext>
              </a:extLst>
            </p:cNvPr>
            <p:cNvSpPr>
              <a:spLocks noEditPoints="1"/>
            </p:cNvSpPr>
            <p:nvPr/>
          </p:nvSpPr>
          <p:spPr bwMode="auto">
            <a:xfrm>
              <a:off x="1736" y="3699"/>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2 w 36"/>
                <a:gd name="T11" fmla="*/ 1 h 26"/>
                <a:gd name="T12" fmla="*/ 36 w 36"/>
                <a:gd name="T13" fmla="*/ 1 h 26"/>
                <a:gd name="T14" fmla="*/ 36 w 36"/>
                <a:gd name="T15" fmla="*/ 26 h 26"/>
                <a:gd name="T16" fmla="*/ 2 w 36"/>
                <a:gd name="T17" fmla="*/ 26 h 26"/>
                <a:gd name="T18" fmla="*/ 2 w 36"/>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2" y="1"/>
                  </a:moveTo>
                  <a:lnTo>
                    <a:pt x="36" y="1"/>
                  </a:lnTo>
                  <a:lnTo>
                    <a:pt x="36" y="26"/>
                  </a:lnTo>
                  <a:lnTo>
                    <a:pt x="2" y="26"/>
                  </a:lnTo>
                  <a:lnTo>
                    <a:pt x="2" y="1"/>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2" name="Freeform 2068">
              <a:extLst>
                <a:ext uri="{FF2B5EF4-FFF2-40B4-BE49-F238E27FC236}">
                  <a16:creationId xmlns:a16="http://schemas.microsoft.com/office/drawing/2014/main" id="{33915E7E-2001-9946-9B35-9C7BC318B3C7}"/>
                </a:ext>
              </a:extLst>
            </p:cNvPr>
            <p:cNvSpPr>
              <a:spLocks noEditPoints="1"/>
            </p:cNvSpPr>
            <p:nvPr/>
          </p:nvSpPr>
          <p:spPr bwMode="auto">
            <a:xfrm>
              <a:off x="1738" y="3700"/>
              <a:ext cx="34" cy="25"/>
            </a:xfrm>
            <a:custGeom>
              <a:avLst/>
              <a:gdLst>
                <a:gd name="T0" fmla="*/ 0 w 34"/>
                <a:gd name="T1" fmla="*/ 0 h 25"/>
                <a:gd name="T2" fmla="*/ 34 w 34"/>
                <a:gd name="T3" fmla="*/ 0 h 25"/>
                <a:gd name="T4" fmla="*/ 34 w 34"/>
                <a:gd name="T5" fmla="*/ 25 h 25"/>
                <a:gd name="T6" fmla="*/ 0 w 34"/>
                <a:gd name="T7" fmla="*/ 25 h 25"/>
                <a:gd name="T8" fmla="*/ 0 w 34"/>
                <a:gd name="T9" fmla="*/ 0 h 25"/>
                <a:gd name="T10" fmla="*/ 3 w 34"/>
                <a:gd name="T11" fmla="*/ 2 h 25"/>
                <a:gd name="T12" fmla="*/ 34 w 34"/>
                <a:gd name="T13" fmla="*/ 2 h 25"/>
                <a:gd name="T14" fmla="*/ 34 w 34"/>
                <a:gd name="T15" fmla="*/ 25 h 25"/>
                <a:gd name="T16" fmla="*/ 3 w 34"/>
                <a:gd name="T17" fmla="*/ 25 h 25"/>
                <a:gd name="T18" fmla="*/ 3 w 34"/>
                <a:gd name="T19"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5">
                  <a:moveTo>
                    <a:pt x="0" y="0"/>
                  </a:moveTo>
                  <a:lnTo>
                    <a:pt x="34" y="0"/>
                  </a:lnTo>
                  <a:lnTo>
                    <a:pt x="34" y="25"/>
                  </a:lnTo>
                  <a:lnTo>
                    <a:pt x="0" y="25"/>
                  </a:lnTo>
                  <a:lnTo>
                    <a:pt x="0" y="0"/>
                  </a:lnTo>
                  <a:close/>
                  <a:moveTo>
                    <a:pt x="3" y="2"/>
                  </a:moveTo>
                  <a:lnTo>
                    <a:pt x="34" y="2"/>
                  </a:lnTo>
                  <a:lnTo>
                    <a:pt x="34" y="25"/>
                  </a:lnTo>
                  <a:lnTo>
                    <a:pt x="3" y="25"/>
                  </a:lnTo>
                  <a:lnTo>
                    <a:pt x="3"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3" name="Freeform 2069">
              <a:extLst>
                <a:ext uri="{FF2B5EF4-FFF2-40B4-BE49-F238E27FC236}">
                  <a16:creationId xmlns:a16="http://schemas.microsoft.com/office/drawing/2014/main" id="{7B54E609-4488-1349-962B-E56869762F75}"/>
                </a:ext>
              </a:extLst>
            </p:cNvPr>
            <p:cNvSpPr>
              <a:spLocks noEditPoints="1"/>
            </p:cNvSpPr>
            <p:nvPr/>
          </p:nvSpPr>
          <p:spPr bwMode="auto">
            <a:xfrm>
              <a:off x="1741" y="3702"/>
              <a:ext cx="31" cy="23"/>
            </a:xfrm>
            <a:custGeom>
              <a:avLst/>
              <a:gdLst>
                <a:gd name="T0" fmla="*/ 0 w 31"/>
                <a:gd name="T1" fmla="*/ 0 h 23"/>
                <a:gd name="T2" fmla="*/ 31 w 31"/>
                <a:gd name="T3" fmla="*/ 0 h 23"/>
                <a:gd name="T4" fmla="*/ 31 w 31"/>
                <a:gd name="T5" fmla="*/ 23 h 23"/>
                <a:gd name="T6" fmla="*/ 0 w 31"/>
                <a:gd name="T7" fmla="*/ 23 h 23"/>
                <a:gd name="T8" fmla="*/ 0 w 31"/>
                <a:gd name="T9" fmla="*/ 0 h 23"/>
                <a:gd name="T10" fmla="*/ 2 w 31"/>
                <a:gd name="T11" fmla="*/ 2 h 23"/>
                <a:gd name="T12" fmla="*/ 31 w 31"/>
                <a:gd name="T13" fmla="*/ 2 h 23"/>
                <a:gd name="T14" fmla="*/ 31 w 31"/>
                <a:gd name="T15" fmla="*/ 23 h 23"/>
                <a:gd name="T16" fmla="*/ 2 w 31"/>
                <a:gd name="T17" fmla="*/ 23 h 23"/>
                <a:gd name="T18" fmla="*/ 2 w 31"/>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3">
                  <a:moveTo>
                    <a:pt x="0" y="0"/>
                  </a:moveTo>
                  <a:lnTo>
                    <a:pt x="31" y="0"/>
                  </a:lnTo>
                  <a:lnTo>
                    <a:pt x="31" y="23"/>
                  </a:lnTo>
                  <a:lnTo>
                    <a:pt x="0" y="23"/>
                  </a:lnTo>
                  <a:lnTo>
                    <a:pt x="0" y="0"/>
                  </a:lnTo>
                  <a:close/>
                  <a:moveTo>
                    <a:pt x="2" y="2"/>
                  </a:moveTo>
                  <a:lnTo>
                    <a:pt x="31" y="2"/>
                  </a:lnTo>
                  <a:lnTo>
                    <a:pt x="31" y="23"/>
                  </a:lnTo>
                  <a:lnTo>
                    <a:pt x="2" y="23"/>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4" name="Freeform 2070">
              <a:extLst>
                <a:ext uri="{FF2B5EF4-FFF2-40B4-BE49-F238E27FC236}">
                  <a16:creationId xmlns:a16="http://schemas.microsoft.com/office/drawing/2014/main" id="{687B368D-E339-0841-B809-3A3213DAF62C}"/>
                </a:ext>
              </a:extLst>
            </p:cNvPr>
            <p:cNvSpPr>
              <a:spLocks noEditPoints="1"/>
            </p:cNvSpPr>
            <p:nvPr/>
          </p:nvSpPr>
          <p:spPr bwMode="auto">
            <a:xfrm>
              <a:off x="1743" y="3704"/>
              <a:ext cx="29" cy="21"/>
            </a:xfrm>
            <a:custGeom>
              <a:avLst/>
              <a:gdLst>
                <a:gd name="T0" fmla="*/ 0 w 29"/>
                <a:gd name="T1" fmla="*/ 0 h 21"/>
                <a:gd name="T2" fmla="*/ 29 w 29"/>
                <a:gd name="T3" fmla="*/ 0 h 21"/>
                <a:gd name="T4" fmla="*/ 29 w 29"/>
                <a:gd name="T5" fmla="*/ 21 h 21"/>
                <a:gd name="T6" fmla="*/ 0 w 29"/>
                <a:gd name="T7" fmla="*/ 21 h 21"/>
                <a:gd name="T8" fmla="*/ 0 w 29"/>
                <a:gd name="T9" fmla="*/ 0 h 21"/>
                <a:gd name="T10" fmla="*/ 2 w 29"/>
                <a:gd name="T11" fmla="*/ 2 h 21"/>
                <a:gd name="T12" fmla="*/ 29 w 29"/>
                <a:gd name="T13" fmla="*/ 2 h 21"/>
                <a:gd name="T14" fmla="*/ 29 w 29"/>
                <a:gd name="T15" fmla="*/ 21 h 21"/>
                <a:gd name="T16" fmla="*/ 2 w 29"/>
                <a:gd name="T17" fmla="*/ 21 h 21"/>
                <a:gd name="T18" fmla="*/ 2 w 29"/>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1">
                  <a:moveTo>
                    <a:pt x="0" y="0"/>
                  </a:moveTo>
                  <a:lnTo>
                    <a:pt x="29" y="0"/>
                  </a:lnTo>
                  <a:lnTo>
                    <a:pt x="29" y="21"/>
                  </a:lnTo>
                  <a:lnTo>
                    <a:pt x="0" y="21"/>
                  </a:lnTo>
                  <a:lnTo>
                    <a:pt x="0" y="0"/>
                  </a:lnTo>
                  <a:close/>
                  <a:moveTo>
                    <a:pt x="2" y="2"/>
                  </a:moveTo>
                  <a:lnTo>
                    <a:pt x="29" y="2"/>
                  </a:lnTo>
                  <a:lnTo>
                    <a:pt x="29" y="21"/>
                  </a:lnTo>
                  <a:lnTo>
                    <a:pt x="2" y="21"/>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5" name="Freeform 2071">
              <a:extLst>
                <a:ext uri="{FF2B5EF4-FFF2-40B4-BE49-F238E27FC236}">
                  <a16:creationId xmlns:a16="http://schemas.microsoft.com/office/drawing/2014/main" id="{15681DF1-E198-034C-85AA-3B22030A988A}"/>
                </a:ext>
              </a:extLst>
            </p:cNvPr>
            <p:cNvSpPr>
              <a:spLocks noEditPoints="1"/>
            </p:cNvSpPr>
            <p:nvPr/>
          </p:nvSpPr>
          <p:spPr bwMode="auto">
            <a:xfrm>
              <a:off x="1745" y="3706"/>
              <a:ext cx="27" cy="19"/>
            </a:xfrm>
            <a:custGeom>
              <a:avLst/>
              <a:gdLst>
                <a:gd name="T0" fmla="*/ 0 w 27"/>
                <a:gd name="T1" fmla="*/ 0 h 19"/>
                <a:gd name="T2" fmla="*/ 27 w 27"/>
                <a:gd name="T3" fmla="*/ 0 h 19"/>
                <a:gd name="T4" fmla="*/ 27 w 27"/>
                <a:gd name="T5" fmla="*/ 19 h 19"/>
                <a:gd name="T6" fmla="*/ 0 w 27"/>
                <a:gd name="T7" fmla="*/ 19 h 19"/>
                <a:gd name="T8" fmla="*/ 0 w 27"/>
                <a:gd name="T9" fmla="*/ 0 h 19"/>
                <a:gd name="T10" fmla="*/ 2 w 27"/>
                <a:gd name="T11" fmla="*/ 1 h 19"/>
                <a:gd name="T12" fmla="*/ 27 w 27"/>
                <a:gd name="T13" fmla="*/ 1 h 19"/>
                <a:gd name="T14" fmla="*/ 27 w 27"/>
                <a:gd name="T15" fmla="*/ 19 h 19"/>
                <a:gd name="T16" fmla="*/ 2 w 27"/>
                <a:gd name="T17" fmla="*/ 19 h 19"/>
                <a:gd name="T18" fmla="*/ 2 w 27"/>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0" y="0"/>
                  </a:moveTo>
                  <a:lnTo>
                    <a:pt x="27" y="0"/>
                  </a:lnTo>
                  <a:lnTo>
                    <a:pt x="27" y="19"/>
                  </a:lnTo>
                  <a:lnTo>
                    <a:pt x="0" y="19"/>
                  </a:lnTo>
                  <a:lnTo>
                    <a:pt x="0" y="0"/>
                  </a:lnTo>
                  <a:close/>
                  <a:moveTo>
                    <a:pt x="2" y="1"/>
                  </a:moveTo>
                  <a:lnTo>
                    <a:pt x="27" y="1"/>
                  </a:lnTo>
                  <a:lnTo>
                    <a:pt x="27" y="19"/>
                  </a:lnTo>
                  <a:lnTo>
                    <a:pt x="2" y="19"/>
                  </a:lnTo>
                  <a:lnTo>
                    <a:pt x="2"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6" name="Freeform 2072">
              <a:extLst>
                <a:ext uri="{FF2B5EF4-FFF2-40B4-BE49-F238E27FC236}">
                  <a16:creationId xmlns:a16="http://schemas.microsoft.com/office/drawing/2014/main" id="{B7B52E1D-606E-5847-8745-B736D3BE134F}"/>
                </a:ext>
              </a:extLst>
            </p:cNvPr>
            <p:cNvSpPr>
              <a:spLocks noEditPoints="1"/>
            </p:cNvSpPr>
            <p:nvPr/>
          </p:nvSpPr>
          <p:spPr bwMode="auto">
            <a:xfrm>
              <a:off x="1747" y="3707"/>
              <a:ext cx="25" cy="18"/>
            </a:xfrm>
            <a:custGeom>
              <a:avLst/>
              <a:gdLst>
                <a:gd name="T0" fmla="*/ 0 w 25"/>
                <a:gd name="T1" fmla="*/ 0 h 18"/>
                <a:gd name="T2" fmla="*/ 25 w 25"/>
                <a:gd name="T3" fmla="*/ 0 h 18"/>
                <a:gd name="T4" fmla="*/ 25 w 25"/>
                <a:gd name="T5" fmla="*/ 18 h 18"/>
                <a:gd name="T6" fmla="*/ 0 w 25"/>
                <a:gd name="T7" fmla="*/ 18 h 18"/>
                <a:gd name="T8" fmla="*/ 0 w 25"/>
                <a:gd name="T9" fmla="*/ 0 h 18"/>
                <a:gd name="T10" fmla="*/ 3 w 25"/>
                <a:gd name="T11" fmla="*/ 1 h 18"/>
                <a:gd name="T12" fmla="*/ 25 w 25"/>
                <a:gd name="T13" fmla="*/ 1 h 18"/>
                <a:gd name="T14" fmla="*/ 25 w 25"/>
                <a:gd name="T15" fmla="*/ 18 h 18"/>
                <a:gd name="T16" fmla="*/ 3 w 25"/>
                <a:gd name="T17" fmla="*/ 18 h 18"/>
                <a:gd name="T18" fmla="*/ 3 w 25"/>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8">
                  <a:moveTo>
                    <a:pt x="0" y="0"/>
                  </a:moveTo>
                  <a:lnTo>
                    <a:pt x="25" y="0"/>
                  </a:lnTo>
                  <a:lnTo>
                    <a:pt x="25" y="18"/>
                  </a:lnTo>
                  <a:lnTo>
                    <a:pt x="0" y="18"/>
                  </a:lnTo>
                  <a:lnTo>
                    <a:pt x="0" y="0"/>
                  </a:lnTo>
                  <a:close/>
                  <a:moveTo>
                    <a:pt x="3" y="1"/>
                  </a:moveTo>
                  <a:lnTo>
                    <a:pt x="25" y="1"/>
                  </a:lnTo>
                  <a:lnTo>
                    <a:pt x="25" y="18"/>
                  </a:lnTo>
                  <a:lnTo>
                    <a:pt x="3" y="18"/>
                  </a:lnTo>
                  <a:lnTo>
                    <a:pt x="3"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7" name="Freeform 2073">
              <a:extLst>
                <a:ext uri="{FF2B5EF4-FFF2-40B4-BE49-F238E27FC236}">
                  <a16:creationId xmlns:a16="http://schemas.microsoft.com/office/drawing/2014/main" id="{C8A75CF7-9401-254C-9171-047FE88B94E9}"/>
                </a:ext>
              </a:extLst>
            </p:cNvPr>
            <p:cNvSpPr>
              <a:spLocks noEditPoints="1"/>
            </p:cNvSpPr>
            <p:nvPr/>
          </p:nvSpPr>
          <p:spPr bwMode="auto">
            <a:xfrm>
              <a:off x="1750" y="3708"/>
              <a:ext cx="22" cy="17"/>
            </a:xfrm>
            <a:custGeom>
              <a:avLst/>
              <a:gdLst>
                <a:gd name="T0" fmla="*/ 0 w 22"/>
                <a:gd name="T1" fmla="*/ 0 h 17"/>
                <a:gd name="T2" fmla="*/ 22 w 22"/>
                <a:gd name="T3" fmla="*/ 0 h 17"/>
                <a:gd name="T4" fmla="*/ 22 w 22"/>
                <a:gd name="T5" fmla="*/ 17 h 17"/>
                <a:gd name="T6" fmla="*/ 0 w 22"/>
                <a:gd name="T7" fmla="*/ 17 h 17"/>
                <a:gd name="T8" fmla="*/ 0 w 22"/>
                <a:gd name="T9" fmla="*/ 0 h 17"/>
                <a:gd name="T10" fmla="*/ 1 w 22"/>
                <a:gd name="T11" fmla="*/ 2 h 17"/>
                <a:gd name="T12" fmla="*/ 22 w 22"/>
                <a:gd name="T13" fmla="*/ 2 h 17"/>
                <a:gd name="T14" fmla="*/ 22 w 22"/>
                <a:gd name="T15" fmla="*/ 17 h 17"/>
                <a:gd name="T16" fmla="*/ 1 w 22"/>
                <a:gd name="T17" fmla="*/ 17 h 17"/>
                <a:gd name="T18" fmla="*/ 1 w 22"/>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7">
                  <a:moveTo>
                    <a:pt x="0" y="0"/>
                  </a:moveTo>
                  <a:lnTo>
                    <a:pt x="22" y="0"/>
                  </a:lnTo>
                  <a:lnTo>
                    <a:pt x="22" y="17"/>
                  </a:lnTo>
                  <a:lnTo>
                    <a:pt x="0" y="17"/>
                  </a:lnTo>
                  <a:lnTo>
                    <a:pt x="0" y="0"/>
                  </a:lnTo>
                  <a:close/>
                  <a:moveTo>
                    <a:pt x="1" y="2"/>
                  </a:moveTo>
                  <a:lnTo>
                    <a:pt x="22" y="2"/>
                  </a:lnTo>
                  <a:lnTo>
                    <a:pt x="22" y="17"/>
                  </a:lnTo>
                  <a:lnTo>
                    <a:pt x="1" y="17"/>
                  </a:lnTo>
                  <a:lnTo>
                    <a:pt x="1"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8" name="Freeform 2074">
              <a:extLst>
                <a:ext uri="{FF2B5EF4-FFF2-40B4-BE49-F238E27FC236}">
                  <a16:creationId xmlns:a16="http://schemas.microsoft.com/office/drawing/2014/main" id="{9298F2E3-9C2F-494A-AEBA-33E8B818D2D2}"/>
                </a:ext>
              </a:extLst>
            </p:cNvPr>
            <p:cNvSpPr>
              <a:spLocks noEditPoints="1"/>
            </p:cNvSpPr>
            <p:nvPr/>
          </p:nvSpPr>
          <p:spPr bwMode="auto">
            <a:xfrm>
              <a:off x="1751" y="3710"/>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3 w 21"/>
                <a:gd name="T11" fmla="*/ 2 h 15"/>
                <a:gd name="T12" fmla="*/ 21 w 21"/>
                <a:gd name="T13" fmla="*/ 2 h 15"/>
                <a:gd name="T14" fmla="*/ 21 w 21"/>
                <a:gd name="T15" fmla="*/ 15 h 15"/>
                <a:gd name="T16" fmla="*/ 3 w 21"/>
                <a:gd name="T17" fmla="*/ 15 h 15"/>
                <a:gd name="T18" fmla="*/ 3 w 21"/>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3" y="2"/>
                  </a:moveTo>
                  <a:lnTo>
                    <a:pt x="21" y="2"/>
                  </a:lnTo>
                  <a:lnTo>
                    <a:pt x="21" y="15"/>
                  </a:lnTo>
                  <a:lnTo>
                    <a:pt x="3" y="15"/>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9" name="Freeform 2075">
              <a:extLst>
                <a:ext uri="{FF2B5EF4-FFF2-40B4-BE49-F238E27FC236}">
                  <a16:creationId xmlns:a16="http://schemas.microsoft.com/office/drawing/2014/main" id="{AF43432B-6163-D845-B156-7BAEE9B87802}"/>
                </a:ext>
              </a:extLst>
            </p:cNvPr>
            <p:cNvSpPr>
              <a:spLocks noEditPoints="1"/>
            </p:cNvSpPr>
            <p:nvPr/>
          </p:nvSpPr>
          <p:spPr bwMode="auto">
            <a:xfrm>
              <a:off x="1754" y="3712"/>
              <a:ext cx="18" cy="13"/>
            </a:xfrm>
            <a:custGeom>
              <a:avLst/>
              <a:gdLst>
                <a:gd name="T0" fmla="*/ 0 w 18"/>
                <a:gd name="T1" fmla="*/ 0 h 13"/>
                <a:gd name="T2" fmla="*/ 18 w 18"/>
                <a:gd name="T3" fmla="*/ 0 h 13"/>
                <a:gd name="T4" fmla="*/ 18 w 18"/>
                <a:gd name="T5" fmla="*/ 13 h 13"/>
                <a:gd name="T6" fmla="*/ 0 w 18"/>
                <a:gd name="T7" fmla="*/ 13 h 13"/>
                <a:gd name="T8" fmla="*/ 0 w 18"/>
                <a:gd name="T9" fmla="*/ 0 h 13"/>
                <a:gd name="T10" fmla="*/ 2 w 18"/>
                <a:gd name="T11" fmla="*/ 2 h 13"/>
                <a:gd name="T12" fmla="*/ 18 w 18"/>
                <a:gd name="T13" fmla="*/ 2 h 13"/>
                <a:gd name="T14" fmla="*/ 18 w 18"/>
                <a:gd name="T15" fmla="*/ 13 h 13"/>
                <a:gd name="T16" fmla="*/ 2 w 18"/>
                <a:gd name="T17" fmla="*/ 13 h 13"/>
                <a:gd name="T18" fmla="*/ 2 w 18"/>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0" y="0"/>
                  </a:moveTo>
                  <a:lnTo>
                    <a:pt x="18" y="0"/>
                  </a:lnTo>
                  <a:lnTo>
                    <a:pt x="18" y="13"/>
                  </a:lnTo>
                  <a:lnTo>
                    <a:pt x="0" y="13"/>
                  </a:lnTo>
                  <a:lnTo>
                    <a:pt x="0" y="0"/>
                  </a:lnTo>
                  <a:close/>
                  <a:moveTo>
                    <a:pt x="2" y="2"/>
                  </a:moveTo>
                  <a:lnTo>
                    <a:pt x="18" y="2"/>
                  </a:lnTo>
                  <a:lnTo>
                    <a:pt x="18" y="13"/>
                  </a:lnTo>
                  <a:lnTo>
                    <a:pt x="2" y="13"/>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0" name="Freeform 2076">
              <a:extLst>
                <a:ext uri="{FF2B5EF4-FFF2-40B4-BE49-F238E27FC236}">
                  <a16:creationId xmlns:a16="http://schemas.microsoft.com/office/drawing/2014/main" id="{35CF66D5-D1AD-A946-B5B3-83801D6B3EDB}"/>
                </a:ext>
              </a:extLst>
            </p:cNvPr>
            <p:cNvSpPr>
              <a:spLocks noEditPoints="1"/>
            </p:cNvSpPr>
            <p:nvPr/>
          </p:nvSpPr>
          <p:spPr bwMode="auto">
            <a:xfrm>
              <a:off x="1756" y="3714"/>
              <a:ext cx="16" cy="11"/>
            </a:xfrm>
            <a:custGeom>
              <a:avLst/>
              <a:gdLst>
                <a:gd name="T0" fmla="*/ 0 w 16"/>
                <a:gd name="T1" fmla="*/ 0 h 11"/>
                <a:gd name="T2" fmla="*/ 16 w 16"/>
                <a:gd name="T3" fmla="*/ 0 h 11"/>
                <a:gd name="T4" fmla="*/ 16 w 16"/>
                <a:gd name="T5" fmla="*/ 11 h 11"/>
                <a:gd name="T6" fmla="*/ 0 w 16"/>
                <a:gd name="T7" fmla="*/ 11 h 11"/>
                <a:gd name="T8" fmla="*/ 0 w 16"/>
                <a:gd name="T9" fmla="*/ 0 h 11"/>
                <a:gd name="T10" fmla="*/ 2 w 16"/>
                <a:gd name="T11" fmla="*/ 1 h 11"/>
                <a:gd name="T12" fmla="*/ 16 w 16"/>
                <a:gd name="T13" fmla="*/ 1 h 11"/>
                <a:gd name="T14" fmla="*/ 16 w 16"/>
                <a:gd name="T15" fmla="*/ 11 h 11"/>
                <a:gd name="T16" fmla="*/ 2 w 16"/>
                <a:gd name="T17" fmla="*/ 11 h 11"/>
                <a:gd name="T18" fmla="*/ 2 w 16"/>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0" y="0"/>
                  </a:moveTo>
                  <a:lnTo>
                    <a:pt x="16" y="0"/>
                  </a:lnTo>
                  <a:lnTo>
                    <a:pt x="16" y="11"/>
                  </a:lnTo>
                  <a:lnTo>
                    <a:pt x="0" y="11"/>
                  </a:lnTo>
                  <a:lnTo>
                    <a:pt x="0" y="0"/>
                  </a:lnTo>
                  <a:close/>
                  <a:moveTo>
                    <a:pt x="2" y="1"/>
                  </a:moveTo>
                  <a:lnTo>
                    <a:pt x="16" y="1"/>
                  </a:lnTo>
                  <a:lnTo>
                    <a:pt x="16" y="11"/>
                  </a:lnTo>
                  <a:lnTo>
                    <a:pt x="2" y="11"/>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1" name="Freeform 2077">
              <a:extLst>
                <a:ext uri="{FF2B5EF4-FFF2-40B4-BE49-F238E27FC236}">
                  <a16:creationId xmlns:a16="http://schemas.microsoft.com/office/drawing/2014/main" id="{9A2C5ADD-5DEB-7D45-AE82-1BDEDC78C8E9}"/>
                </a:ext>
              </a:extLst>
            </p:cNvPr>
            <p:cNvSpPr>
              <a:spLocks noEditPoints="1"/>
            </p:cNvSpPr>
            <p:nvPr/>
          </p:nvSpPr>
          <p:spPr bwMode="auto">
            <a:xfrm>
              <a:off x="1758" y="3715"/>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2 w 14"/>
                <a:gd name="T11" fmla="*/ 2 h 10"/>
                <a:gd name="T12" fmla="*/ 14 w 14"/>
                <a:gd name="T13" fmla="*/ 2 h 10"/>
                <a:gd name="T14" fmla="*/ 14 w 14"/>
                <a:gd name="T15" fmla="*/ 10 h 10"/>
                <a:gd name="T16" fmla="*/ 2 w 14"/>
                <a:gd name="T17" fmla="*/ 10 h 10"/>
                <a:gd name="T18" fmla="*/ 2 w 14"/>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2" y="2"/>
                  </a:moveTo>
                  <a:lnTo>
                    <a:pt x="14" y="2"/>
                  </a:lnTo>
                  <a:lnTo>
                    <a:pt x="14" y="10"/>
                  </a:lnTo>
                  <a:lnTo>
                    <a:pt x="2" y="10"/>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2" name="Freeform 2078">
              <a:extLst>
                <a:ext uri="{FF2B5EF4-FFF2-40B4-BE49-F238E27FC236}">
                  <a16:creationId xmlns:a16="http://schemas.microsoft.com/office/drawing/2014/main" id="{64EAFC14-1614-B64F-9762-1E725B73E48D}"/>
                </a:ext>
              </a:extLst>
            </p:cNvPr>
            <p:cNvSpPr>
              <a:spLocks noEditPoints="1"/>
            </p:cNvSpPr>
            <p:nvPr/>
          </p:nvSpPr>
          <p:spPr bwMode="auto">
            <a:xfrm>
              <a:off x="1760" y="3717"/>
              <a:ext cx="12" cy="8"/>
            </a:xfrm>
            <a:custGeom>
              <a:avLst/>
              <a:gdLst>
                <a:gd name="T0" fmla="*/ 0 w 12"/>
                <a:gd name="T1" fmla="*/ 0 h 8"/>
                <a:gd name="T2" fmla="*/ 12 w 12"/>
                <a:gd name="T3" fmla="*/ 0 h 8"/>
                <a:gd name="T4" fmla="*/ 12 w 12"/>
                <a:gd name="T5" fmla="*/ 8 h 8"/>
                <a:gd name="T6" fmla="*/ 0 w 12"/>
                <a:gd name="T7" fmla="*/ 8 h 8"/>
                <a:gd name="T8" fmla="*/ 0 w 12"/>
                <a:gd name="T9" fmla="*/ 0 h 8"/>
                <a:gd name="T10" fmla="*/ 3 w 12"/>
                <a:gd name="T11" fmla="*/ 2 h 8"/>
                <a:gd name="T12" fmla="*/ 12 w 12"/>
                <a:gd name="T13" fmla="*/ 2 h 8"/>
                <a:gd name="T14" fmla="*/ 12 w 12"/>
                <a:gd name="T15" fmla="*/ 8 h 8"/>
                <a:gd name="T16" fmla="*/ 3 w 12"/>
                <a:gd name="T17" fmla="*/ 8 h 8"/>
                <a:gd name="T18" fmla="*/ 3 w 12"/>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0" y="0"/>
                  </a:moveTo>
                  <a:lnTo>
                    <a:pt x="12" y="0"/>
                  </a:lnTo>
                  <a:lnTo>
                    <a:pt x="12" y="8"/>
                  </a:lnTo>
                  <a:lnTo>
                    <a:pt x="0" y="8"/>
                  </a:lnTo>
                  <a:lnTo>
                    <a:pt x="0" y="0"/>
                  </a:lnTo>
                  <a:close/>
                  <a:moveTo>
                    <a:pt x="3" y="2"/>
                  </a:moveTo>
                  <a:lnTo>
                    <a:pt x="12" y="2"/>
                  </a:lnTo>
                  <a:lnTo>
                    <a:pt x="12" y="8"/>
                  </a:lnTo>
                  <a:lnTo>
                    <a:pt x="3" y="8"/>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3" name="Freeform 2079">
              <a:extLst>
                <a:ext uri="{FF2B5EF4-FFF2-40B4-BE49-F238E27FC236}">
                  <a16:creationId xmlns:a16="http://schemas.microsoft.com/office/drawing/2014/main" id="{EF53A4B3-E9CD-2046-B781-7C49C0C1622F}"/>
                </a:ext>
              </a:extLst>
            </p:cNvPr>
            <p:cNvSpPr>
              <a:spLocks noEditPoints="1"/>
            </p:cNvSpPr>
            <p:nvPr/>
          </p:nvSpPr>
          <p:spPr bwMode="auto">
            <a:xfrm>
              <a:off x="1763" y="3719"/>
              <a:ext cx="9" cy="6"/>
            </a:xfrm>
            <a:custGeom>
              <a:avLst/>
              <a:gdLst>
                <a:gd name="T0" fmla="*/ 0 w 9"/>
                <a:gd name="T1" fmla="*/ 0 h 6"/>
                <a:gd name="T2" fmla="*/ 9 w 9"/>
                <a:gd name="T3" fmla="*/ 0 h 6"/>
                <a:gd name="T4" fmla="*/ 9 w 9"/>
                <a:gd name="T5" fmla="*/ 6 h 6"/>
                <a:gd name="T6" fmla="*/ 0 w 9"/>
                <a:gd name="T7" fmla="*/ 6 h 6"/>
                <a:gd name="T8" fmla="*/ 0 w 9"/>
                <a:gd name="T9" fmla="*/ 0 h 6"/>
                <a:gd name="T10" fmla="*/ 2 w 9"/>
                <a:gd name="T11" fmla="*/ 1 h 6"/>
                <a:gd name="T12" fmla="*/ 9 w 9"/>
                <a:gd name="T13" fmla="*/ 1 h 6"/>
                <a:gd name="T14" fmla="*/ 9 w 9"/>
                <a:gd name="T15" fmla="*/ 6 h 6"/>
                <a:gd name="T16" fmla="*/ 2 w 9"/>
                <a:gd name="T17" fmla="*/ 6 h 6"/>
                <a:gd name="T18" fmla="*/ 2 w 9"/>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0"/>
                  </a:moveTo>
                  <a:lnTo>
                    <a:pt x="9" y="0"/>
                  </a:lnTo>
                  <a:lnTo>
                    <a:pt x="9" y="6"/>
                  </a:lnTo>
                  <a:lnTo>
                    <a:pt x="0" y="6"/>
                  </a:lnTo>
                  <a:lnTo>
                    <a:pt x="0" y="0"/>
                  </a:lnTo>
                  <a:close/>
                  <a:moveTo>
                    <a:pt x="2" y="1"/>
                  </a:moveTo>
                  <a:lnTo>
                    <a:pt x="9" y="1"/>
                  </a:lnTo>
                  <a:lnTo>
                    <a:pt x="9" y="6"/>
                  </a:lnTo>
                  <a:lnTo>
                    <a:pt x="2" y="6"/>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4" name="Freeform 2080">
              <a:extLst>
                <a:ext uri="{FF2B5EF4-FFF2-40B4-BE49-F238E27FC236}">
                  <a16:creationId xmlns:a16="http://schemas.microsoft.com/office/drawing/2014/main" id="{A9693EAD-6332-6F4C-B097-4F0E093D2344}"/>
                </a:ext>
              </a:extLst>
            </p:cNvPr>
            <p:cNvSpPr>
              <a:spLocks noEditPoints="1"/>
            </p:cNvSpPr>
            <p:nvPr/>
          </p:nvSpPr>
          <p:spPr bwMode="auto">
            <a:xfrm>
              <a:off x="1765" y="3720"/>
              <a:ext cx="7" cy="5"/>
            </a:xfrm>
            <a:custGeom>
              <a:avLst/>
              <a:gdLst>
                <a:gd name="T0" fmla="*/ 0 w 7"/>
                <a:gd name="T1" fmla="*/ 0 h 5"/>
                <a:gd name="T2" fmla="*/ 7 w 7"/>
                <a:gd name="T3" fmla="*/ 0 h 5"/>
                <a:gd name="T4" fmla="*/ 7 w 7"/>
                <a:gd name="T5" fmla="*/ 5 h 5"/>
                <a:gd name="T6" fmla="*/ 0 w 7"/>
                <a:gd name="T7" fmla="*/ 5 h 5"/>
                <a:gd name="T8" fmla="*/ 0 w 7"/>
                <a:gd name="T9" fmla="*/ 0 h 5"/>
                <a:gd name="T10" fmla="*/ 2 w 7"/>
                <a:gd name="T11" fmla="*/ 1 h 5"/>
                <a:gd name="T12" fmla="*/ 7 w 7"/>
                <a:gd name="T13" fmla="*/ 1 h 5"/>
                <a:gd name="T14" fmla="*/ 7 w 7"/>
                <a:gd name="T15" fmla="*/ 5 h 5"/>
                <a:gd name="T16" fmla="*/ 2 w 7"/>
                <a:gd name="T17" fmla="*/ 5 h 5"/>
                <a:gd name="T18" fmla="*/ 2 w 7"/>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7" y="0"/>
                  </a:lnTo>
                  <a:lnTo>
                    <a:pt x="7" y="5"/>
                  </a:lnTo>
                  <a:lnTo>
                    <a:pt x="0" y="5"/>
                  </a:lnTo>
                  <a:lnTo>
                    <a:pt x="0" y="0"/>
                  </a:lnTo>
                  <a:close/>
                  <a:moveTo>
                    <a:pt x="2" y="1"/>
                  </a:moveTo>
                  <a:lnTo>
                    <a:pt x="7" y="1"/>
                  </a:lnTo>
                  <a:lnTo>
                    <a:pt x="7" y="5"/>
                  </a:lnTo>
                  <a:lnTo>
                    <a:pt x="2" y="5"/>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5" name="Freeform 2081">
              <a:extLst>
                <a:ext uri="{FF2B5EF4-FFF2-40B4-BE49-F238E27FC236}">
                  <a16:creationId xmlns:a16="http://schemas.microsoft.com/office/drawing/2014/main" id="{3B5C1E1C-2C9F-0F45-BE54-27560CE5DAF5}"/>
                </a:ext>
              </a:extLst>
            </p:cNvPr>
            <p:cNvSpPr>
              <a:spLocks noEditPoints="1"/>
            </p:cNvSpPr>
            <p:nvPr/>
          </p:nvSpPr>
          <p:spPr bwMode="auto">
            <a:xfrm>
              <a:off x="1767" y="3721"/>
              <a:ext cx="5" cy="4"/>
            </a:xfrm>
            <a:custGeom>
              <a:avLst/>
              <a:gdLst>
                <a:gd name="T0" fmla="*/ 0 w 5"/>
                <a:gd name="T1" fmla="*/ 0 h 4"/>
                <a:gd name="T2" fmla="*/ 5 w 5"/>
                <a:gd name="T3" fmla="*/ 0 h 4"/>
                <a:gd name="T4" fmla="*/ 5 w 5"/>
                <a:gd name="T5" fmla="*/ 4 h 4"/>
                <a:gd name="T6" fmla="*/ 0 w 5"/>
                <a:gd name="T7" fmla="*/ 4 h 4"/>
                <a:gd name="T8" fmla="*/ 0 w 5"/>
                <a:gd name="T9" fmla="*/ 0 h 4"/>
                <a:gd name="T10" fmla="*/ 2 w 5"/>
                <a:gd name="T11" fmla="*/ 2 h 4"/>
                <a:gd name="T12" fmla="*/ 5 w 5"/>
                <a:gd name="T13" fmla="*/ 2 h 4"/>
                <a:gd name="T14" fmla="*/ 5 w 5"/>
                <a:gd name="T15" fmla="*/ 4 h 4"/>
                <a:gd name="T16" fmla="*/ 2 w 5"/>
                <a:gd name="T17" fmla="*/ 4 h 4"/>
                <a:gd name="T18" fmla="*/ 2 w 5"/>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0"/>
                  </a:moveTo>
                  <a:lnTo>
                    <a:pt x="5" y="0"/>
                  </a:lnTo>
                  <a:lnTo>
                    <a:pt x="5" y="4"/>
                  </a:lnTo>
                  <a:lnTo>
                    <a:pt x="0" y="4"/>
                  </a:lnTo>
                  <a:lnTo>
                    <a:pt x="0" y="0"/>
                  </a:lnTo>
                  <a:close/>
                  <a:moveTo>
                    <a:pt x="2" y="2"/>
                  </a:moveTo>
                  <a:lnTo>
                    <a:pt x="5" y="2"/>
                  </a:lnTo>
                  <a:lnTo>
                    <a:pt x="5" y="4"/>
                  </a:lnTo>
                  <a:lnTo>
                    <a:pt x="2" y="4"/>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6" name="Freeform 2082">
              <a:extLst>
                <a:ext uri="{FF2B5EF4-FFF2-40B4-BE49-F238E27FC236}">
                  <a16:creationId xmlns:a16="http://schemas.microsoft.com/office/drawing/2014/main" id="{A4C23CC3-3714-4A4E-82F2-D04C740EC714}"/>
                </a:ext>
              </a:extLst>
            </p:cNvPr>
            <p:cNvSpPr>
              <a:spLocks noEditPoints="1"/>
            </p:cNvSpPr>
            <p:nvPr/>
          </p:nvSpPr>
          <p:spPr bwMode="auto">
            <a:xfrm>
              <a:off x="1769" y="3723"/>
              <a:ext cx="3" cy="2"/>
            </a:xfrm>
            <a:custGeom>
              <a:avLst/>
              <a:gdLst>
                <a:gd name="T0" fmla="*/ 0 w 3"/>
                <a:gd name="T1" fmla="*/ 0 h 2"/>
                <a:gd name="T2" fmla="*/ 3 w 3"/>
                <a:gd name="T3" fmla="*/ 0 h 2"/>
                <a:gd name="T4" fmla="*/ 3 w 3"/>
                <a:gd name="T5" fmla="*/ 2 h 2"/>
                <a:gd name="T6" fmla="*/ 0 w 3"/>
                <a:gd name="T7" fmla="*/ 2 h 2"/>
                <a:gd name="T8" fmla="*/ 0 w 3"/>
                <a:gd name="T9" fmla="*/ 0 h 2"/>
                <a:gd name="T10" fmla="*/ 3 w 3"/>
                <a:gd name="T11" fmla="*/ 2 h 2"/>
                <a:gd name="T12" fmla="*/ 3 w 3"/>
                <a:gd name="T13" fmla="*/ 2 h 2"/>
                <a:gd name="T14" fmla="*/ 3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lnTo>
                    <a:pt x="3" y="0"/>
                  </a:lnTo>
                  <a:lnTo>
                    <a:pt x="3" y="2"/>
                  </a:lnTo>
                  <a:lnTo>
                    <a:pt x="0" y="2"/>
                  </a:lnTo>
                  <a:lnTo>
                    <a:pt x="0" y="0"/>
                  </a:lnTo>
                  <a:close/>
                  <a:moveTo>
                    <a:pt x="3" y="2"/>
                  </a:moveTo>
                  <a:lnTo>
                    <a:pt x="3" y="2"/>
                  </a:lnTo>
                  <a:lnTo>
                    <a:pt x="3" y="2"/>
                  </a:lnTo>
                  <a:lnTo>
                    <a:pt x="3" y="2"/>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7" name="Line 2083">
              <a:extLst>
                <a:ext uri="{FF2B5EF4-FFF2-40B4-BE49-F238E27FC236}">
                  <a16:creationId xmlns:a16="http://schemas.microsoft.com/office/drawing/2014/main" id="{BCD20A9D-5930-A24F-918C-05ECF5D62DCE}"/>
                </a:ext>
              </a:extLst>
            </p:cNvPr>
            <p:cNvSpPr>
              <a:spLocks noChangeShapeType="1"/>
            </p:cNvSpPr>
            <p:nvPr/>
          </p:nvSpPr>
          <p:spPr bwMode="auto">
            <a:xfrm>
              <a:off x="1643" y="3741"/>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8" name="Line 2084">
              <a:extLst>
                <a:ext uri="{FF2B5EF4-FFF2-40B4-BE49-F238E27FC236}">
                  <a16:creationId xmlns:a16="http://schemas.microsoft.com/office/drawing/2014/main" id="{DBB2F7E5-7340-374C-9562-37792F776299}"/>
                </a:ext>
              </a:extLst>
            </p:cNvPr>
            <p:cNvSpPr>
              <a:spLocks noChangeShapeType="1"/>
            </p:cNvSpPr>
            <p:nvPr/>
          </p:nvSpPr>
          <p:spPr bwMode="auto">
            <a:xfrm>
              <a:off x="1616" y="3741"/>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9" name="Line 2085">
              <a:extLst>
                <a:ext uri="{FF2B5EF4-FFF2-40B4-BE49-F238E27FC236}">
                  <a16:creationId xmlns:a16="http://schemas.microsoft.com/office/drawing/2014/main" id="{D62862D7-58A7-6643-87BB-60A91610B1AA}"/>
                </a:ext>
              </a:extLst>
            </p:cNvPr>
            <p:cNvSpPr>
              <a:spLocks noChangeShapeType="1"/>
            </p:cNvSpPr>
            <p:nvPr/>
          </p:nvSpPr>
          <p:spPr bwMode="auto">
            <a:xfrm>
              <a:off x="1586" y="3741"/>
              <a:ext cx="20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0" name="Freeform 2086">
              <a:extLst>
                <a:ext uri="{FF2B5EF4-FFF2-40B4-BE49-F238E27FC236}">
                  <a16:creationId xmlns:a16="http://schemas.microsoft.com/office/drawing/2014/main" id="{E668D187-B47C-6848-8840-571A3D175F28}"/>
                </a:ext>
              </a:extLst>
            </p:cNvPr>
            <p:cNvSpPr>
              <a:spLocks/>
            </p:cNvSpPr>
            <p:nvPr/>
          </p:nvSpPr>
          <p:spPr bwMode="auto">
            <a:xfrm>
              <a:off x="1579" y="3552"/>
              <a:ext cx="245" cy="250"/>
            </a:xfrm>
            <a:custGeom>
              <a:avLst/>
              <a:gdLst>
                <a:gd name="T0" fmla="*/ 0 w 245"/>
                <a:gd name="T1" fmla="*/ 250 h 250"/>
                <a:gd name="T2" fmla="*/ 0 w 245"/>
                <a:gd name="T3" fmla="*/ 209 h 250"/>
                <a:gd name="T4" fmla="*/ 10 w 245"/>
                <a:gd name="T5" fmla="*/ 199 h 250"/>
                <a:gd name="T6" fmla="*/ 7 w 245"/>
                <a:gd name="T7" fmla="*/ 199 h 250"/>
                <a:gd name="T8" fmla="*/ 7 w 245"/>
                <a:gd name="T9" fmla="*/ 34 h 250"/>
                <a:gd name="T10" fmla="*/ 41 w 245"/>
                <a:gd name="T11" fmla="*/ 0 h 250"/>
                <a:gd name="T12" fmla="*/ 245 w 245"/>
                <a:gd name="T13" fmla="*/ 0 h 250"/>
                <a:gd name="T14" fmla="*/ 245 w 245"/>
                <a:gd name="T15" fmla="*/ 103 h 250"/>
                <a:gd name="T16" fmla="*/ 236 w 245"/>
                <a:gd name="T17" fmla="*/ 127 h 250"/>
                <a:gd name="T18" fmla="*/ 236 w 245"/>
                <a:gd name="T19" fmla="*/ 172 h 250"/>
                <a:gd name="T20" fmla="*/ 228 w 245"/>
                <a:gd name="T21" fmla="*/ 182 h 250"/>
                <a:gd name="T22" fmla="*/ 245 w 245"/>
                <a:gd name="T23" fmla="*/ 182 h 250"/>
                <a:gd name="T24" fmla="*/ 245 w 245"/>
                <a:gd name="T25" fmla="*/ 223 h 250"/>
                <a:gd name="T26" fmla="*/ 218 w 245"/>
                <a:gd name="T27" fmla="*/ 250 h 250"/>
                <a:gd name="T28" fmla="*/ 0 w 245"/>
                <a:gd name="T29"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50">
                  <a:moveTo>
                    <a:pt x="0" y="250"/>
                  </a:moveTo>
                  <a:lnTo>
                    <a:pt x="0" y="209"/>
                  </a:lnTo>
                  <a:lnTo>
                    <a:pt x="10" y="199"/>
                  </a:lnTo>
                  <a:lnTo>
                    <a:pt x="7" y="199"/>
                  </a:lnTo>
                  <a:lnTo>
                    <a:pt x="7" y="34"/>
                  </a:lnTo>
                  <a:lnTo>
                    <a:pt x="41" y="0"/>
                  </a:lnTo>
                  <a:lnTo>
                    <a:pt x="245" y="0"/>
                  </a:lnTo>
                  <a:lnTo>
                    <a:pt x="245" y="103"/>
                  </a:lnTo>
                  <a:lnTo>
                    <a:pt x="236" y="127"/>
                  </a:lnTo>
                  <a:lnTo>
                    <a:pt x="236" y="172"/>
                  </a:lnTo>
                  <a:lnTo>
                    <a:pt x="228" y="182"/>
                  </a:lnTo>
                  <a:lnTo>
                    <a:pt x="245" y="182"/>
                  </a:lnTo>
                  <a:lnTo>
                    <a:pt x="245" y="223"/>
                  </a:lnTo>
                  <a:lnTo>
                    <a:pt x="218" y="250"/>
                  </a:lnTo>
                  <a:lnTo>
                    <a:pt x="0" y="25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714823" name="Group 2119">
            <a:extLst>
              <a:ext uri="{FF2B5EF4-FFF2-40B4-BE49-F238E27FC236}">
                <a16:creationId xmlns:a16="http://schemas.microsoft.com/office/drawing/2014/main" id="{A686A068-E5AD-5045-95F1-843AE4A2DEC9}"/>
              </a:ext>
            </a:extLst>
          </p:cNvPr>
          <p:cNvGrpSpPr>
            <a:grpSpLocks/>
          </p:cNvGrpSpPr>
          <p:nvPr/>
        </p:nvGrpSpPr>
        <p:grpSpPr bwMode="auto">
          <a:xfrm>
            <a:off x="3336926" y="2667000"/>
            <a:ext cx="7254875" cy="1766888"/>
            <a:chOff x="1142" y="1680"/>
            <a:chExt cx="4570" cy="1113"/>
          </a:xfrm>
        </p:grpSpPr>
        <p:sp>
          <p:nvSpPr>
            <p:cNvPr id="714792" name="Rectangle 2088">
              <a:extLst>
                <a:ext uri="{FF2B5EF4-FFF2-40B4-BE49-F238E27FC236}">
                  <a16:creationId xmlns:a16="http://schemas.microsoft.com/office/drawing/2014/main" id="{591F29E1-D804-BF4D-8526-DABACBEEC706}"/>
                </a:ext>
              </a:extLst>
            </p:cNvPr>
            <p:cNvSpPr>
              <a:spLocks noChangeArrowheads="1"/>
            </p:cNvSpPr>
            <p:nvPr/>
          </p:nvSpPr>
          <p:spPr bwMode="auto">
            <a:xfrm>
              <a:off x="2313" y="1680"/>
              <a:ext cx="1297" cy="206"/>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3" name="Rectangle 2089">
              <a:extLst>
                <a:ext uri="{FF2B5EF4-FFF2-40B4-BE49-F238E27FC236}">
                  <a16:creationId xmlns:a16="http://schemas.microsoft.com/office/drawing/2014/main" id="{279483B2-E597-2245-B1A9-574537FF1177}"/>
                </a:ext>
              </a:extLst>
            </p:cNvPr>
            <p:cNvSpPr>
              <a:spLocks noChangeArrowheads="1"/>
            </p:cNvSpPr>
            <p:nvPr/>
          </p:nvSpPr>
          <p:spPr bwMode="auto">
            <a:xfrm>
              <a:off x="2605" y="1728"/>
              <a:ext cx="7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Intermediate code</a:t>
              </a:r>
              <a:endParaRPr lang="en-US" altLang="en-CN" sz="2400">
                <a:solidFill>
                  <a:srgbClr val="000000"/>
                </a:solidFill>
                <a:latin typeface="Arial" panose="020B0604020202020204" pitchFamily="34" charset="0"/>
              </a:endParaRPr>
            </a:p>
          </p:txBody>
        </p:sp>
        <p:sp>
          <p:nvSpPr>
            <p:cNvPr id="714794" name="Line 2090">
              <a:extLst>
                <a:ext uri="{FF2B5EF4-FFF2-40B4-BE49-F238E27FC236}">
                  <a16:creationId xmlns:a16="http://schemas.microsoft.com/office/drawing/2014/main" id="{EE39BD38-7B57-F043-81DB-40A1B84E1F25}"/>
                </a:ext>
              </a:extLst>
            </p:cNvPr>
            <p:cNvSpPr>
              <a:spLocks noChangeShapeType="1"/>
            </p:cNvSpPr>
            <p:nvPr/>
          </p:nvSpPr>
          <p:spPr bwMode="auto">
            <a:xfrm flipH="1">
              <a:off x="1207" y="1945"/>
              <a:ext cx="1196" cy="8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5" name="Freeform 2091">
              <a:extLst>
                <a:ext uri="{FF2B5EF4-FFF2-40B4-BE49-F238E27FC236}">
                  <a16:creationId xmlns:a16="http://schemas.microsoft.com/office/drawing/2014/main" id="{B540E9C7-C61A-A943-A089-EC119AE6B24E}"/>
                </a:ext>
              </a:extLst>
            </p:cNvPr>
            <p:cNvSpPr>
              <a:spLocks/>
            </p:cNvSpPr>
            <p:nvPr/>
          </p:nvSpPr>
          <p:spPr bwMode="auto">
            <a:xfrm>
              <a:off x="1142" y="2706"/>
              <a:ext cx="99" cy="87"/>
            </a:xfrm>
            <a:custGeom>
              <a:avLst/>
              <a:gdLst>
                <a:gd name="T0" fmla="*/ 99 w 99"/>
                <a:gd name="T1" fmla="*/ 74 h 87"/>
                <a:gd name="T2" fmla="*/ 0 w 99"/>
                <a:gd name="T3" fmla="*/ 87 h 87"/>
                <a:gd name="T4" fmla="*/ 49 w 99"/>
                <a:gd name="T5" fmla="*/ 0 h 87"/>
                <a:gd name="T6" fmla="*/ 99 w 99"/>
                <a:gd name="T7" fmla="*/ 74 h 87"/>
              </a:gdLst>
              <a:ahLst/>
              <a:cxnLst>
                <a:cxn ang="0">
                  <a:pos x="T0" y="T1"/>
                </a:cxn>
                <a:cxn ang="0">
                  <a:pos x="T2" y="T3"/>
                </a:cxn>
                <a:cxn ang="0">
                  <a:pos x="T4" y="T5"/>
                </a:cxn>
                <a:cxn ang="0">
                  <a:pos x="T6" y="T7"/>
                </a:cxn>
              </a:cxnLst>
              <a:rect l="0" t="0" r="r" b="b"/>
              <a:pathLst>
                <a:path w="99" h="87">
                  <a:moveTo>
                    <a:pt x="99" y="74"/>
                  </a:moveTo>
                  <a:lnTo>
                    <a:pt x="0" y="87"/>
                  </a:lnTo>
                  <a:lnTo>
                    <a:pt x="49" y="0"/>
                  </a:lnTo>
                  <a:lnTo>
                    <a:pt x="99"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6" name="Freeform 2092">
              <a:extLst>
                <a:ext uri="{FF2B5EF4-FFF2-40B4-BE49-F238E27FC236}">
                  <a16:creationId xmlns:a16="http://schemas.microsoft.com/office/drawing/2014/main" id="{B44D0193-5C62-674B-99DF-D3F64A4C2C16}"/>
                </a:ext>
              </a:extLst>
            </p:cNvPr>
            <p:cNvSpPr>
              <a:spLocks/>
            </p:cNvSpPr>
            <p:nvPr/>
          </p:nvSpPr>
          <p:spPr bwMode="auto">
            <a:xfrm>
              <a:off x="1328" y="1990"/>
              <a:ext cx="664" cy="535"/>
            </a:xfrm>
            <a:custGeom>
              <a:avLst/>
              <a:gdLst>
                <a:gd name="T0" fmla="*/ 107 w 664"/>
                <a:gd name="T1" fmla="*/ 422 h 535"/>
                <a:gd name="T2" fmla="*/ 129 w 664"/>
                <a:gd name="T3" fmla="*/ 466 h 535"/>
                <a:gd name="T4" fmla="*/ 157 w 664"/>
                <a:gd name="T5" fmla="*/ 500 h 535"/>
                <a:gd name="T6" fmla="*/ 188 w 664"/>
                <a:gd name="T7" fmla="*/ 523 h 535"/>
                <a:gd name="T8" fmla="*/ 221 w 664"/>
                <a:gd name="T9" fmla="*/ 535 h 535"/>
                <a:gd name="T10" fmla="*/ 254 w 664"/>
                <a:gd name="T11" fmla="*/ 533 h 535"/>
                <a:gd name="T12" fmla="*/ 288 w 664"/>
                <a:gd name="T13" fmla="*/ 519 h 535"/>
                <a:gd name="T14" fmla="*/ 319 w 664"/>
                <a:gd name="T15" fmla="*/ 494 h 535"/>
                <a:gd name="T16" fmla="*/ 346 w 664"/>
                <a:gd name="T17" fmla="*/ 494 h 535"/>
                <a:gd name="T18" fmla="*/ 376 w 664"/>
                <a:gd name="T19" fmla="*/ 519 h 535"/>
                <a:gd name="T20" fmla="*/ 409 w 664"/>
                <a:gd name="T21" fmla="*/ 533 h 535"/>
                <a:gd name="T22" fmla="*/ 443 w 664"/>
                <a:gd name="T23" fmla="*/ 535 h 535"/>
                <a:gd name="T24" fmla="*/ 477 w 664"/>
                <a:gd name="T25" fmla="*/ 523 h 535"/>
                <a:gd name="T26" fmla="*/ 507 w 664"/>
                <a:gd name="T27" fmla="*/ 500 h 535"/>
                <a:gd name="T28" fmla="*/ 535 w 664"/>
                <a:gd name="T29" fmla="*/ 466 h 535"/>
                <a:gd name="T30" fmla="*/ 557 w 664"/>
                <a:gd name="T31" fmla="*/ 422 h 535"/>
                <a:gd name="T32" fmla="*/ 578 w 664"/>
                <a:gd name="T33" fmla="*/ 400 h 535"/>
                <a:gd name="T34" fmla="*/ 601 w 664"/>
                <a:gd name="T35" fmla="*/ 399 h 535"/>
                <a:gd name="T36" fmla="*/ 624 w 664"/>
                <a:gd name="T37" fmla="*/ 385 h 535"/>
                <a:gd name="T38" fmla="*/ 643 w 664"/>
                <a:gd name="T39" fmla="*/ 359 h 535"/>
                <a:gd name="T40" fmla="*/ 656 w 664"/>
                <a:gd name="T41" fmla="*/ 326 h 535"/>
                <a:gd name="T42" fmla="*/ 663 w 664"/>
                <a:gd name="T43" fmla="*/ 288 h 535"/>
                <a:gd name="T44" fmla="*/ 663 w 664"/>
                <a:gd name="T45" fmla="*/ 247 h 535"/>
                <a:gd name="T46" fmla="*/ 656 w 664"/>
                <a:gd name="T47" fmla="*/ 209 h 535"/>
                <a:gd name="T48" fmla="*/ 643 w 664"/>
                <a:gd name="T49" fmla="*/ 176 h 535"/>
                <a:gd name="T50" fmla="*/ 624 w 664"/>
                <a:gd name="T51" fmla="*/ 150 h 535"/>
                <a:gd name="T52" fmla="*/ 601 w 664"/>
                <a:gd name="T53" fmla="*/ 136 h 535"/>
                <a:gd name="T54" fmla="*/ 578 w 664"/>
                <a:gd name="T55" fmla="*/ 135 h 535"/>
                <a:gd name="T56" fmla="*/ 557 w 664"/>
                <a:gd name="T57" fmla="*/ 114 h 535"/>
                <a:gd name="T58" fmla="*/ 535 w 664"/>
                <a:gd name="T59" fmla="*/ 70 h 535"/>
                <a:gd name="T60" fmla="*/ 507 w 664"/>
                <a:gd name="T61" fmla="*/ 35 h 535"/>
                <a:gd name="T62" fmla="*/ 477 w 664"/>
                <a:gd name="T63" fmla="*/ 13 h 535"/>
                <a:gd name="T64" fmla="*/ 443 w 664"/>
                <a:gd name="T65" fmla="*/ 1 h 535"/>
                <a:gd name="T66" fmla="*/ 409 w 664"/>
                <a:gd name="T67" fmla="*/ 2 h 535"/>
                <a:gd name="T68" fmla="*/ 376 w 664"/>
                <a:gd name="T69" fmla="*/ 16 h 535"/>
                <a:gd name="T70" fmla="*/ 346 w 664"/>
                <a:gd name="T71" fmla="*/ 42 h 535"/>
                <a:gd name="T72" fmla="*/ 319 w 664"/>
                <a:gd name="T73" fmla="*/ 42 h 535"/>
                <a:gd name="T74" fmla="*/ 288 w 664"/>
                <a:gd name="T75" fmla="*/ 16 h 535"/>
                <a:gd name="T76" fmla="*/ 254 w 664"/>
                <a:gd name="T77" fmla="*/ 2 h 535"/>
                <a:gd name="T78" fmla="*/ 221 w 664"/>
                <a:gd name="T79" fmla="*/ 1 h 535"/>
                <a:gd name="T80" fmla="*/ 188 w 664"/>
                <a:gd name="T81" fmla="*/ 13 h 535"/>
                <a:gd name="T82" fmla="*/ 157 w 664"/>
                <a:gd name="T83" fmla="*/ 35 h 535"/>
                <a:gd name="T84" fmla="*/ 129 w 664"/>
                <a:gd name="T85" fmla="*/ 70 h 535"/>
                <a:gd name="T86" fmla="*/ 107 w 664"/>
                <a:gd name="T87" fmla="*/ 114 h 535"/>
                <a:gd name="T88" fmla="*/ 86 w 664"/>
                <a:gd name="T89" fmla="*/ 135 h 535"/>
                <a:gd name="T90" fmla="*/ 62 w 664"/>
                <a:gd name="T91" fmla="*/ 136 h 535"/>
                <a:gd name="T92" fmla="*/ 40 w 664"/>
                <a:gd name="T93" fmla="*/ 150 h 535"/>
                <a:gd name="T94" fmla="*/ 22 w 664"/>
                <a:gd name="T95" fmla="*/ 176 h 535"/>
                <a:gd name="T96" fmla="*/ 8 w 664"/>
                <a:gd name="T97" fmla="*/ 209 h 535"/>
                <a:gd name="T98" fmla="*/ 1 w 664"/>
                <a:gd name="T99" fmla="*/ 247 h 535"/>
                <a:gd name="T100" fmla="*/ 1 w 664"/>
                <a:gd name="T101" fmla="*/ 288 h 535"/>
                <a:gd name="T102" fmla="*/ 8 w 664"/>
                <a:gd name="T103" fmla="*/ 326 h 535"/>
                <a:gd name="T104" fmla="*/ 22 w 664"/>
                <a:gd name="T105" fmla="*/ 359 h 535"/>
                <a:gd name="T106" fmla="*/ 40 w 664"/>
                <a:gd name="T107" fmla="*/ 385 h 535"/>
                <a:gd name="T108" fmla="*/ 62 w 664"/>
                <a:gd name="T109" fmla="*/ 399 h 535"/>
                <a:gd name="T110" fmla="*/ 86 w 664"/>
                <a:gd name="T111" fmla="*/ 40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4" h="535">
                  <a:moveTo>
                    <a:pt x="98" y="397"/>
                  </a:moveTo>
                  <a:lnTo>
                    <a:pt x="107" y="422"/>
                  </a:lnTo>
                  <a:lnTo>
                    <a:pt x="117" y="445"/>
                  </a:lnTo>
                  <a:lnTo>
                    <a:pt x="129" y="466"/>
                  </a:lnTo>
                  <a:lnTo>
                    <a:pt x="142" y="484"/>
                  </a:lnTo>
                  <a:lnTo>
                    <a:pt x="157" y="500"/>
                  </a:lnTo>
                  <a:lnTo>
                    <a:pt x="172" y="513"/>
                  </a:lnTo>
                  <a:lnTo>
                    <a:pt x="188" y="523"/>
                  </a:lnTo>
                  <a:lnTo>
                    <a:pt x="204" y="530"/>
                  </a:lnTo>
                  <a:lnTo>
                    <a:pt x="221" y="535"/>
                  </a:lnTo>
                  <a:lnTo>
                    <a:pt x="238" y="535"/>
                  </a:lnTo>
                  <a:lnTo>
                    <a:pt x="254" y="533"/>
                  </a:lnTo>
                  <a:lnTo>
                    <a:pt x="271" y="528"/>
                  </a:lnTo>
                  <a:lnTo>
                    <a:pt x="288" y="519"/>
                  </a:lnTo>
                  <a:lnTo>
                    <a:pt x="304" y="508"/>
                  </a:lnTo>
                  <a:lnTo>
                    <a:pt x="319" y="494"/>
                  </a:lnTo>
                  <a:lnTo>
                    <a:pt x="332" y="476"/>
                  </a:lnTo>
                  <a:lnTo>
                    <a:pt x="346" y="494"/>
                  </a:lnTo>
                  <a:lnTo>
                    <a:pt x="361" y="508"/>
                  </a:lnTo>
                  <a:lnTo>
                    <a:pt x="376" y="519"/>
                  </a:lnTo>
                  <a:lnTo>
                    <a:pt x="392" y="528"/>
                  </a:lnTo>
                  <a:lnTo>
                    <a:pt x="409" y="533"/>
                  </a:lnTo>
                  <a:lnTo>
                    <a:pt x="426" y="535"/>
                  </a:lnTo>
                  <a:lnTo>
                    <a:pt x="443" y="535"/>
                  </a:lnTo>
                  <a:lnTo>
                    <a:pt x="460" y="530"/>
                  </a:lnTo>
                  <a:lnTo>
                    <a:pt x="477" y="523"/>
                  </a:lnTo>
                  <a:lnTo>
                    <a:pt x="492" y="513"/>
                  </a:lnTo>
                  <a:lnTo>
                    <a:pt x="507" y="500"/>
                  </a:lnTo>
                  <a:lnTo>
                    <a:pt x="521" y="484"/>
                  </a:lnTo>
                  <a:lnTo>
                    <a:pt x="535" y="466"/>
                  </a:lnTo>
                  <a:lnTo>
                    <a:pt x="547" y="445"/>
                  </a:lnTo>
                  <a:lnTo>
                    <a:pt x="557" y="422"/>
                  </a:lnTo>
                  <a:lnTo>
                    <a:pt x="566" y="397"/>
                  </a:lnTo>
                  <a:lnTo>
                    <a:pt x="578" y="400"/>
                  </a:lnTo>
                  <a:lnTo>
                    <a:pt x="590" y="401"/>
                  </a:lnTo>
                  <a:lnTo>
                    <a:pt x="601" y="399"/>
                  </a:lnTo>
                  <a:lnTo>
                    <a:pt x="613" y="393"/>
                  </a:lnTo>
                  <a:lnTo>
                    <a:pt x="624" y="385"/>
                  </a:lnTo>
                  <a:lnTo>
                    <a:pt x="634" y="373"/>
                  </a:lnTo>
                  <a:lnTo>
                    <a:pt x="643" y="359"/>
                  </a:lnTo>
                  <a:lnTo>
                    <a:pt x="650" y="344"/>
                  </a:lnTo>
                  <a:lnTo>
                    <a:pt x="656" y="326"/>
                  </a:lnTo>
                  <a:lnTo>
                    <a:pt x="660" y="308"/>
                  </a:lnTo>
                  <a:lnTo>
                    <a:pt x="663" y="288"/>
                  </a:lnTo>
                  <a:lnTo>
                    <a:pt x="664" y="268"/>
                  </a:lnTo>
                  <a:lnTo>
                    <a:pt x="663" y="247"/>
                  </a:lnTo>
                  <a:lnTo>
                    <a:pt x="660" y="228"/>
                  </a:lnTo>
                  <a:lnTo>
                    <a:pt x="656" y="209"/>
                  </a:lnTo>
                  <a:lnTo>
                    <a:pt x="650" y="191"/>
                  </a:lnTo>
                  <a:lnTo>
                    <a:pt x="643" y="176"/>
                  </a:lnTo>
                  <a:lnTo>
                    <a:pt x="634" y="162"/>
                  </a:lnTo>
                  <a:lnTo>
                    <a:pt x="624" y="150"/>
                  </a:lnTo>
                  <a:lnTo>
                    <a:pt x="613" y="142"/>
                  </a:lnTo>
                  <a:lnTo>
                    <a:pt x="601" y="136"/>
                  </a:lnTo>
                  <a:lnTo>
                    <a:pt x="590" y="134"/>
                  </a:lnTo>
                  <a:lnTo>
                    <a:pt x="578" y="135"/>
                  </a:lnTo>
                  <a:lnTo>
                    <a:pt x="566" y="138"/>
                  </a:lnTo>
                  <a:lnTo>
                    <a:pt x="557" y="114"/>
                  </a:lnTo>
                  <a:lnTo>
                    <a:pt x="547" y="91"/>
                  </a:lnTo>
                  <a:lnTo>
                    <a:pt x="535" y="70"/>
                  </a:lnTo>
                  <a:lnTo>
                    <a:pt x="521" y="52"/>
                  </a:lnTo>
                  <a:lnTo>
                    <a:pt x="507" y="35"/>
                  </a:lnTo>
                  <a:lnTo>
                    <a:pt x="492" y="22"/>
                  </a:lnTo>
                  <a:lnTo>
                    <a:pt x="477" y="13"/>
                  </a:lnTo>
                  <a:lnTo>
                    <a:pt x="460" y="5"/>
                  </a:lnTo>
                  <a:lnTo>
                    <a:pt x="443" y="1"/>
                  </a:lnTo>
                  <a:lnTo>
                    <a:pt x="426" y="0"/>
                  </a:lnTo>
                  <a:lnTo>
                    <a:pt x="409" y="2"/>
                  </a:lnTo>
                  <a:lnTo>
                    <a:pt x="392" y="7"/>
                  </a:lnTo>
                  <a:lnTo>
                    <a:pt x="376" y="16"/>
                  </a:lnTo>
                  <a:lnTo>
                    <a:pt x="361" y="27"/>
                  </a:lnTo>
                  <a:lnTo>
                    <a:pt x="346" y="42"/>
                  </a:lnTo>
                  <a:lnTo>
                    <a:pt x="332" y="59"/>
                  </a:lnTo>
                  <a:lnTo>
                    <a:pt x="319" y="42"/>
                  </a:lnTo>
                  <a:lnTo>
                    <a:pt x="304" y="27"/>
                  </a:lnTo>
                  <a:lnTo>
                    <a:pt x="288" y="16"/>
                  </a:lnTo>
                  <a:lnTo>
                    <a:pt x="271" y="7"/>
                  </a:lnTo>
                  <a:lnTo>
                    <a:pt x="254" y="2"/>
                  </a:lnTo>
                  <a:lnTo>
                    <a:pt x="238" y="0"/>
                  </a:lnTo>
                  <a:lnTo>
                    <a:pt x="221" y="1"/>
                  </a:lnTo>
                  <a:lnTo>
                    <a:pt x="204" y="5"/>
                  </a:lnTo>
                  <a:lnTo>
                    <a:pt x="188" y="13"/>
                  </a:lnTo>
                  <a:lnTo>
                    <a:pt x="172" y="22"/>
                  </a:lnTo>
                  <a:lnTo>
                    <a:pt x="157" y="35"/>
                  </a:lnTo>
                  <a:lnTo>
                    <a:pt x="142" y="52"/>
                  </a:lnTo>
                  <a:lnTo>
                    <a:pt x="129" y="70"/>
                  </a:lnTo>
                  <a:lnTo>
                    <a:pt x="117" y="91"/>
                  </a:lnTo>
                  <a:lnTo>
                    <a:pt x="107" y="114"/>
                  </a:lnTo>
                  <a:lnTo>
                    <a:pt x="98" y="138"/>
                  </a:lnTo>
                  <a:lnTo>
                    <a:pt x="86" y="135"/>
                  </a:lnTo>
                  <a:lnTo>
                    <a:pt x="74" y="134"/>
                  </a:lnTo>
                  <a:lnTo>
                    <a:pt x="62" y="136"/>
                  </a:lnTo>
                  <a:lnTo>
                    <a:pt x="51" y="142"/>
                  </a:lnTo>
                  <a:lnTo>
                    <a:pt x="40" y="150"/>
                  </a:lnTo>
                  <a:lnTo>
                    <a:pt x="31" y="162"/>
                  </a:lnTo>
                  <a:lnTo>
                    <a:pt x="22" y="176"/>
                  </a:lnTo>
                  <a:lnTo>
                    <a:pt x="14" y="191"/>
                  </a:lnTo>
                  <a:lnTo>
                    <a:pt x="8" y="209"/>
                  </a:lnTo>
                  <a:lnTo>
                    <a:pt x="3" y="228"/>
                  </a:lnTo>
                  <a:lnTo>
                    <a:pt x="1" y="247"/>
                  </a:lnTo>
                  <a:lnTo>
                    <a:pt x="0" y="268"/>
                  </a:lnTo>
                  <a:lnTo>
                    <a:pt x="1" y="288"/>
                  </a:lnTo>
                  <a:lnTo>
                    <a:pt x="3" y="308"/>
                  </a:lnTo>
                  <a:lnTo>
                    <a:pt x="8" y="326"/>
                  </a:lnTo>
                  <a:lnTo>
                    <a:pt x="14" y="344"/>
                  </a:lnTo>
                  <a:lnTo>
                    <a:pt x="22" y="359"/>
                  </a:lnTo>
                  <a:lnTo>
                    <a:pt x="31" y="373"/>
                  </a:lnTo>
                  <a:lnTo>
                    <a:pt x="40" y="385"/>
                  </a:lnTo>
                  <a:lnTo>
                    <a:pt x="51" y="393"/>
                  </a:lnTo>
                  <a:lnTo>
                    <a:pt x="62" y="399"/>
                  </a:lnTo>
                  <a:lnTo>
                    <a:pt x="74" y="401"/>
                  </a:lnTo>
                  <a:lnTo>
                    <a:pt x="86" y="400"/>
                  </a:lnTo>
                  <a:lnTo>
                    <a:pt x="98" y="397"/>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7" name="Rectangle 2093">
              <a:extLst>
                <a:ext uri="{FF2B5EF4-FFF2-40B4-BE49-F238E27FC236}">
                  <a16:creationId xmlns:a16="http://schemas.microsoft.com/office/drawing/2014/main" id="{92AC17B6-CFFD-FE4D-8DCC-61E24288108C}"/>
                </a:ext>
              </a:extLst>
            </p:cNvPr>
            <p:cNvSpPr>
              <a:spLocks noChangeArrowheads="1"/>
            </p:cNvSpPr>
            <p:nvPr/>
          </p:nvSpPr>
          <p:spPr bwMode="auto">
            <a:xfrm>
              <a:off x="1623" y="2055"/>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798" name="Rectangle 2094">
              <a:extLst>
                <a:ext uri="{FF2B5EF4-FFF2-40B4-BE49-F238E27FC236}">
                  <a16:creationId xmlns:a16="http://schemas.microsoft.com/office/drawing/2014/main" id="{9A3B25E6-A621-4145-B2FE-9B16B635EF6A}"/>
                </a:ext>
              </a:extLst>
            </p:cNvPr>
            <p:cNvSpPr>
              <a:spLocks noChangeArrowheads="1"/>
            </p:cNvSpPr>
            <p:nvPr/>
          </p:nvSpPr>
          <p:spPr bwMode="auto">
            <a:xfrm>
              <a:off x="1391" y="2160"/>
              <a:ext cx="59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implementation</a:t>
              </a:r>
              <a:endParaRPr lang="en-US" altLang="en-CN" sz="2400">
                <a:solidFill>
                  <a:srgbClr val="000000"/>
                </a:solidFill>
                <a:latin typeface="Arial" panose="020B0604020202020204" pitchFamily="34" charset="0"/>
              </a:endParaRPr>
            </a:p>
          </p:txBody>
        </p:sp>
        <p:sp>
          <p:nvSpPr>
            <p:cNvPr id="714799" name="Rectangle 2095">
              <a:extLst>
                <a:ext uri="{FF2B5EF4-FFF2-40B4-BE49-F238E27FC236}">
                  <a16:creationId xmlns:a16="http://schemas.microsoft.com/office/drawing/2014/main" id="{B93ED27D-4687-CC46-8298-D67D3C4A264B}"/>
                </a:ext>
              </a:extLst>
            </p:cNvPr>
            <p:cNvSpPr>
              <a:spLocks noChangeArrowheads="1"/>
            </p:cNvSpPr>
            <p:nvPr/>
          </p:nvSpPr>
          <p:spPr bwMode="auto">
            <a:xfrm>
              <a:off x="1486" y="2264"/>
              <a:ext cx="40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over CISC</a:t>
              </a:r>
              <a:endParaRPr lang="en-US" altLang="en-CN" sz="2400">
                <a:solidFill>
                  <a:srgbClr val="000000"/>
                </a:solidFill>
                <a:latin typeface="Arial" panose="020B0604020202020204" pitchFamily="34" charset="0"/>
              </a:endParaRPr>
            </a:p>
          </p:txBody>
        </p:sp>
        <p:sp>
          <p:nvSpPr>
            <p:cNvPr id="714800" name="Rectangle 2096">
              <a:extLst>
                <a:ext uri="{FF2B5EF4-FFF2-40B4-BE49-F238E27FC236}">
                  <a16:creationId xmlns:a16="http://schemas.microsoft.com/office/drawing/2014/main" id="{4363F440-3FC1-5044-BA91-563F5B091C8B}"/>
                </a:ext>
              </a:extLst>
            </p:cNvPr>
            <p:cNvSpPr>
              <a:spLocks noChangeArrowheads="1"/>
            </p:cNvSpPr>
            <p:nvPr/>
          </p:nvSpPr>
          <p:spPr bwMode="auto">
            <a:xfrm>
              <a:off x="1508" y="2369"/>
              <a:ext cx="3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platforms</a:t>
              </a:r>
              <a:endParaRPr lang="en-US" altLang="en-CN" sz="2400">
                <a:solidFill>
                  <a:srgbClr val="000000"/>
                </a:solidFill>
                <a:latin typeface="Arial" panose="020B0604020202020204" pitchFamily="34" charset="0"/>
              </a:endParaRPr>
            </a:p>
          </p:txBody>
        </p:sp>
        <p:sp>
          <p:nvSpPr>
            <p:cNvPr id="714801" name="Line 2097">
              <a:extLst>
                <a:ext uri="{FF2B5EF4-FFF2-40B4-BE49-F238E27FC236}">
                  <a16:creationId xmlns:a16="http://schemas.microsoft.com/office/drawing/2014/main" id="{6CD2CE6D-B258-3548-B9E5-05B6434BBAE4}"/>
                </a:ext>
              </a:extLst>
            </p:cNvPr>
            <p:cNvSpPr>
              <a:spLocks noChangeShapeType="1"/>
            </p:cNvSpPr>
            <p:nvPr/>
          </p:nvSpPr>
          <p:spPr bwMode="auto">
            <a:xfrm flipH="1">
              <a:off x="2104" y="1958"/>
              <a:ext cx="638" cy="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2" name="Freeform 2098">
              <a:extLst>
                <a:ext uri="{FF2B5EF4-FFF2-40B4-BE49-F238E27FC236}">
                  <a16:creationId xmlns:a16="http://schemas.microsoft.com/office/drawing/2014/main" id="{1CA363BF-A0A6-4A4A-90ED-1938C80F4653}"/>
                </a:ext>
              </a:extLst>
            </p:cNvPr>
            <p:cNvSpPr>
              <a:spLocks/>
            </p:cNvSpPr>
            <p:nvPr/>
          </p:nvSpPr>
          <p:spPr bwMode="auto">
            <a:xfrm>
              <a:off x="2054" y="2696"/>
              <a:ext cx="91" cy="97"/>
            </a:xfrm>
            <a:custGeom>
              <a:avLst/>
              <a:gdLst>
                <a:gd name="T0" fmla="*/ 91 w 91"/>
                <a:gd name="T1" fmla="*/ 56 h 97"/>
                <a:gd name="T2" fmla="*/ 0 w 91"/>
                <a:gd name="T3" fmla="*/ 97 h 97"/>
                <a:gd name="T4" fmla="*/ 22 w 91"/>
                <a:gd name="T5" fmla="*/ 0 h 97"/>
                <a:gd name="T6" fmla="*/ 91 w 91"/>
                <a:gd name="T7" fmla="*/ 56 h 97"/>
              </a:gdLst>
              <a:ahLst/>
              <a:cxnLst>
                <a:cxn ang="0">
                  <a:pos x="T0" y="T1"/>
                </a:cxn>
                <a:cxn ang="0">
                  <a:pos x="T2" y="T3"/>
                </a:cxn>
                <a:cxn ang="0">
                  <a:pos x="T4" y="T5"/>
                </a:cxn>
                <a:cxn ang="0">
                  <a:pos x="T6" y="T7"/>
                </a:cxn>
              </a:cxnLst>
              <a:rect l="0" t="0" r="r" b="b"/>
              <a:pathLst>
                <a:path w="91" h="97">
                  <a:moveTo>
                    <a:pt x="91" y="56"/>
                  </a:moveTo>
                  <a:lnTo>
                    <a:pt x="0" y="97"/>
                  </a:lnTo>
                  <a:lnTo>
                    <a:pt x="22" y="0"/>
                  </a:lnTo>
                  <a:lnTo>
                    <a:pt x="91"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3" name="Line 2099">
              <a:extLst>
                <a:ext uri="{FF2B5EF4-FFF2-40B4-BE49-F238E27FC236}">
                  <a16:creationId xmlns:a16="http://schemas.microsoft.com/office/drawing/2014/main" id="{B9E9D6C3-AD82-9040-8B5C-AAE9B58447AC}"/>
                </a:ext>
              </a:extLst>
            </p:cNvPr>
            <p:cNvSpPr>
              <a:spLocks noChangeShapeType="1"/>
            </p:cNvSpPr>
            <p:nvPr/>
          </p:nvSpPr>
          <p:spPr bwMode="auto">
            <a:xfrm>
              <a:off x="3168" y="1954"/>
              <a:ext cx="661" cy="7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4" name="Freeform 2100">
              <a:extLst>
                <a:ext uri="{FF2B5EF4-FFF2-40B4-BE49-F238E27FC236}">
                  <a16:creationId xmlns:a16="http://schemas.microsoft.com/office/drawing/2014/main" id="{BFADF091-B222-2340-89D1-B21B578ABB0A}"/>
                </a:ext>
              </a:extLst>
            </p:cNvPr>
            <p:cNvSpPr>
              <a:spLocks/>
            </p:cNvSpPr>
            <p:nvPr/>
          </p:nvSpPr>
          <p:spPr bwMode="auto">
            <a:xfrm>
              <a:off x="3787" y="2696"/>
              <a:ext cx="92" cy="97"/>
            </a:xfrm>
            <a:custGeom>
              <a:avLst/>
              <a:gdLst>
                <a:gd name="T0" fmla="*/ 69 w 92"/>
                <a:gd name="T1" fmla="*/ 0 h 97"/>
                <a:gd name="T2" fmla="*/ 92 w 92"/>
                <a:gd name="T3" fmla="*/ 97 h 97"/>
                <a:gd name="T4" fmla="*/ 0 w 92"/>
                <a:gd name="T5" fmla="*/ 58 h 97"/>
                <a:gd name="T6" fmla="*/ 69 w 92"/>
                <a:gd name="T7" fmla="*/ 0 h 97"/>
              </a:gdLst>
              <a:ahLst/>
              <a:cxnLst>
                <a:cxn ang="0">
                  <a:pos x="T0" y="T1"/>
                </a:cxn>
                <a:cxn ang="0">
                  <a:pos x="T2" y="T3"/>
                </a:cxn>
                <a:cxn ang="0">
                  <a:pos x="T4" y="T5"/>
                </a:cxn>
                <a:cxn ang="0">
                  <a:pos x="T6" y="T7"/>
                </a:cxn>
              </a:cxnLst>
              <a:rect l="0" t="0" r="r" b="b"/>
              <a:pathLst>
                <a:path w="92" h="97">
                  <a:moveTo>
                    <a:pt x="69" y="0"/>
                  </a:moveTo>
                  <a:lnTo>
                    <a:pt x="92" y="97"/>
                  </a:lnTo>
                  <a:lnTo>
                    <a:pt x="0" y="58"/>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5" name="Line 2101">
              <a:extLst>
                <a:ext uri="{FF2B5EF4-FFF2-40B4-BE49-F238E27FC236}">
                  <a16:creationId xmlns:a16="http://schemas.microsoft.com/office/drawing/2014/main" id="{55A8AC5F-182C-DC41-897C-5D05C0C95BCB}"/>
                </a:ext>
              </a:extLst>
            </p:cNvPr>
            <p:cNvSpPr>
              <a:spLocks noChangeShapeType="1"/>
            </p:cNvSpPr>
            <p:nvPr/>
          </p:nvSpPr>
          <p:spPr bwMode="auto">
            <a:xfrm>
              <a:off x="3500" y="1943"/>
              <a:ext cx="1105" cy="8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6" name="Freeform 2102">
              <a:extLst>
                <a:ext uri="{FF2B5EF4-FFF2-40B4-BE49-F238E27FC236}">
                  <a16:creationId xmlns:a16="http://schemas.microsoft.com/office/drawing/2014/main" id="{9E0C7D62-F05E-D94F-ABF5-2F9837AB248E}"/>
                </a:ext>
              </a:extLst>
            </p:cNvPr>
            <p:cNvSpPr>
              <a:spLocks/>
            </p:cNvSpPr>
            <p:nvPr/>
          </p:nvSpPr>
          <p:spPr bwMode="auto">
            <a:xfrm>
              <a:off x="4569" y="2704"/>
              <a:ext cx="99" cy="89"/>
            </a:xfrm>
            <a:custGeom>
              <a:avLst/>
              <a:gdLst>
                <a:gd name="T0" fmla="*/ 53 w 99"/>
                <a:gd name="T1" fmla="*/ 0 h 89"/>
                <a:gd name="T2" fmla="*/ 99 w 99"/>
                <a:gd name="T3" fmla="*/ 89 h 89"/>
                <a:gd name="T4" fmla="*/ 0 w 99"/>
                <a:gd name="T5" fmla="*/ 72 h 89"/>
                <a:gd name="T6" fmla="*/ 53 w 99"/>
                <a:gd name="T7" fmla="*/ 0 h 89"/>
              </a:gdLst>
              <a:ahLst/>
              <a:cxnLst>
                <a:cxn ang="0">
                  <a:pos x="T0" y="T1"/>
                </a:cxn>
                <a:cxn ang="0">
                  <a:pos x="T2" y="T3"/>
                </a:cxn>
                <a:cxn ang="0">
                  <a:pos x="T4" y="T5"/>
                </a:cxn>
                <a:cxn ang="0">
                  <a:pos x="T6" y="T7"/>
                </a:cxn>
              </a:cxnLst>
              <a:rect l="0" t="0" r="r" b="b"/>
              <a:pathLst>
                <a:path w="99" h="89">
                  <a:moveTo>
                    <a:pt x="53" y="0"/>
                  </a:moveTo>
                  <a:lnTo>
                    <a:pt x="99" y="89"/>
                  </a:lnTo>
                  <a:lnTo>
                    <a:pt x="0" y="72"/>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7" name="Freeform 2103">
              <a:extLst>
                <a:ext uri="{FF2B5EF4-FFF2-40B4-BE49-F238E27FC236}">
                  <a16:creationId xmlns:a16="http://schemas.microsoft.com/office/drawing/2014/main" id="{8F7FE850-E7C4-804E-9C59-23E22250865A}"/>
                </a:ext>
              </a:extLst>
            </p:cNvPr>
            <p:cNvSpPr>
              <a:spLocks/>
            </p:cNvSpPr>
            <p:nvPr/>
          </p:nvSpPr>
          <p:spPr bwMode="auto">
            <a:xfrm>
              <a:off x="2168" y="2096"/>
              <a:ext cx="695" cy="429"/>
            </a:xfrm>
            <a:custGeom>
              <a:avLst/>
              <a:gdLst>
                <a:gd name="T0" fmla="*/ 113 w 695"/>
                <a:gd name="T1" fmla="*/ 341 h 429"/>
                <a:gd name="T2" fmla="*/ 141 w 695"/>
                <a:gd name="T3" fmla="*/ 380 h 429"/>
                <a:gd name="T4" fmla="*/ 175 w 695"/>
                <a:gd name="T5" fmla="*/ 409 h 429"/>
                <a:gd name="T6" fmla="*/ 213 w 695"/>
                <a:gd name="T7" fmla="*/ 425 h 429"/>
                <a:gd name="T8" fmla="*/ 254 w 695"/>
                <a:gd name="T9" fmla="*/ 429 h 429"/>
                <a:gd name="T10" fmla="*/ 294 w 695"/>
                <a:gd name="T11" fmla="*/ 420 h 429"/>
                <a:gd name="T12" fmla="*/ 331 w 695"/>
                <a:gd name="T13" fmla="*/ 397 h 429"/>
                <a:gd name="T14" fmla="*/ 364 w 695"/>
                <a:gd name="T15" fmla="*/ 397 h 429"/>
                <a:gd name="T16" fmla="*/ 401 w 695"/>
                <a:gd name="T17" fmla="*/ 420 h 429"/>
                <a:gd name="T18" fmla="*/ 441 w 695"/>
                <a:gd name="T19" fmla="*/ 429 h 429"/>
                <a:gd name="T20" fmla="*/ 481 w 695"/>
                <a:gd name="T21" fmla="*/ 425 h 429"/>
                <a:gd name="T22" fmla="*/ 520 w 695"/>
                <a:gd name="T23" fmla="*/ 409 h 429"/>
                <a:gd name="T24" fmla="*/ 554 w 695"/>
                <a:gd name="T25" fmla="*/ 380 h 429"/>
                <a:gd name="T26" fmla="*/ 582 w 695"/>
                <a:gd name="T27" fmla="*/ 341 h 429"/>
                <a:gd name="T28" fmla="*/ 606 w 695"/>
                <a:gd name="T29" fmla="*/ 321 h 429"/>
                <a:gd name="T30" fmla="*/ 633 w 695"/>
                <a:gd name="T31" fmla="*/ 319 h 429"/>
                <a:gd name="T32" fmla="*/ 658 w 695"/>
                <a:gd name="T33" fmla="*/ 305 h 429"/>
                <a:gd name="T34" fmla="*/ 678 w 695"/>
                <a:gd name="T35" fmla="*/ 280 h 429"/>
                <a:gd name="T36" fmla="*/ 690 w 695"/>
                <a:gd name="T37" fmla="*/ 249 h 429"/>
                <a:gd name="T38" fmla="*/ 695 w 695"/>
                <a:gd name="T39" fmla="*/ 214 h 429"/>
                <a:gd name="T40" fmla="*/ 690 w 695"/>
                <a:gd name="T41" fmla="*/ 179 h 429"/>
                <a:gd name="T42" fmla="*/ 678 w 695"/>
                <a:gd name="T43" fmla="*/ 148 h 429"/>
                <a:gd name="T44" fmla="*/ 658 w 695"/>
                <a:gd name="T45" fmla="*/ 124 h 429"/>
                <a:gd name="T46" fmla="*/ 633 w 695"/>
                <a:gd name="T47" fmla="*/ 111 h 429"/>
                <a:gd name="T48" fmla="*/ 606 w 695"/>
                <a:gd name="T49" fmla="*/ 107 h 429"/>
                <a:gd name="T50" fmla="*/ 582 w 695"/>
                <a:gd name="T51" fmla="*/ 88 h 429"/>
                <a:gd name="T52" fmla="*/ 554 w 695"/>
                <a:gd name="T53" fmla="*/ 49 h 429"/>
                <a:gd name="T54" fmla="*/ 520 w 695"/>
                <a:gd name="T55" fmla="*/ 21 h 429"/>
                <a:gd name="T56" fmla="*/ 481 w 695"/>
                <a:gd name="T57" fmla="*/ 3 h 429"/>
                <a:gd name="T58" fmla="*/ 441 w 695"/>
                <a:gd name="T59" fmla="*/ 0 h 429"/>
                <a:gd name="T60" fmla="*/ 401 w 695"/>
                <a:gd name="T61" fmla="*/ 9 h 429"/>
                <a:gd name="T62" fmla="*/ 364 w 695"/>
                <a:gd name="T63" fmla="*/ 31 h 429"/>
                <a:gd name="T64" fmla="*/ 331 w 695"/>
                <a:gd name="T65" fmla="*/ 31 h 429"/>
                <a:gd name="T66" fmla="*/ 294 w 695"/>
                <a:gd name="T67" fmla="*/ 9 h 429"/>
                <a:gd name="T68" fmla="*/ 254 w 695"/>
                <a:gd name="T69" fmla="*/ 0 h 429"/>
                <a:gd name="T70" fmla="*/ 213 w 695"/>
                <a:gd name="T71" fmla="*/ 3 h 429"/>
                <a:gd name="T72" fmla="*/ 175 w 695"/>
                <a:gd name="T73" fmla="*/ 21 h 429"/>
                <a:gd name="T74" fmla="*/ 141 w 695"/>
                <a:gd name="T75" fmla="*/ 49 h 429"/>
                <a:gd name="T76" fmla="*/ 113 w 695"/>
                <a:gd name="T77" fmla="*/ 88 h 429"/>
                <a:gd name="T78" fmla="*/ 89 w 695"/>
                <a:gd name="T79" fmla="*/ 107 h 429"/>
                <a:gd name="T80" fmla="*/ 62 w 695"/>
                <a:gd name="T81" fmla="*/ 111 h 429"/>
                <a:gd name="T82" fmla="*/ 37 w 695"/>
                <a:gd name="T83" fmla="*/ 124 h 429"/>
                <a:gd name="T84" fmla="*/ 17 w 695"/>
                <a:gd name="T85" fmla="*/ 148 h 429"/>
                <a:gd name="T86" fmla="*/ 4 w 695"/>
                <a:gd name="T87" fmla="*/ 179 h 429"/>
                <a:gd name="T88" fmla="*/ 0 w 695"/>
                <a:gd name="T89" fmla="*/ 214 h 429"/>
                <a:gd name="T90" fmla="*/ 4 w 695"/>
                <a:gd name="T91" fmla="*/ 249 h 429"/>
                <a:gd name="T92" fmla="*/ 17 w 695"/>
                <a:gd name="T93" fmla="*/ 280 h 429"/>
                <a:gd name="T94" fmla="*/ 37 w 695"/>
                <a:gd name="T95" fmla="*/ 305 h 429"/>
                <a:gd name="T96" fmla="*/ 62 w 695"/>
                <a:gd name="T97" fmla="*/ 319 h 429"/>
                <a:gd name="T98" fmla="*/ 89 w 695"/>
                <a:gd name="T99" fmla="*/ 321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5" h="429">
                  <a:moveTo>
                    <a:pt x="102" y="319"/>
                  </a:moveTo>
                  <a:lnTo>
                    <a:pt x="113" y="341"/>
                  </a:lnTo>
                  <a:lnTo>
                    <a:pt x="126" y="361"/>
                  </a:lnTo>
                  <a:lnTo>
                    <a:pt x="141" y="380"/>
                  </a:lnTo>
                  <a:lnTo>
                    <a:pt x="157" y="395"/>
                  </a:lnTo>
                  <a:lnTo>
                    <a:pt x="175" y="409"/>
                  </a:lnTo>
                  <a:lnTo>
                    <a:pt x="194" y="418"/>
                  </a:lnTo>
                  <a:lnTo>
                    <a:pt x="213" y="425"/>
                  </a:lnTo>
                  <a:lnTo>
                    <a:pt x="234" y="429"/>
                  </a:lnTo>
                  <a:lnTo>
                    <a:pt x="254" y="429"/>
                  </a:lnTo>
                  <a:lnTo>
                    <a:pt x="274" y="426"/>
                  </a:lnTo>
                  <a:lnTo>
                    <a:pt x="294" y="420"/>
                  </a:lnTo>
                  <a:lnTo>
                    <a:pt x="313" y="410"/>
                  </a:lnTo>
                  <a:lnTo>
                    <a:pt x="331" y="397"/>
                  </a:lnTo>
                  <a:lnTo>
                    <a:pt x="348" y="382"/>
                  </a:lnTo>
                  <a:lnTo>
                    <a:pt x="364" y="397"/>
                  </a:lnTo>
                  <a:lnTo>
                    <a:pt x="382" y="410"/>
                  </a:lnTo>
                  <a:lnTo>
                    <a:pt x="401" y="420"/>
                  </a:lnTo>
                  <a:lnTo>
                    <a:pt x="421" y="426"/>
                  </a:lnTo>
                  <a:lnTo>
                    <a:pt x="441" y="429"/>
                  </a:lnTo>
                  <a:lnTo>
                    <a:pt x="461" y="429"/>
                  </a:lnTo>
                  <a:lnTo>
                    <a:pt x="481" y="425"/>
                  </a:lnTo>
                  <a:lnTo>
                    <a:pt x="501" y="418"/>
                  </a:lnTo>
                  <a:lnTo>
                    <a:pt x="520" y="409"/>
                  </a:lnTo>
                  <a:lnTo>
                    <a:pt x="537" y="395"/>
                  </a:lnTo>
                  <a:lnTo>
                    <a:pt x="554" y="380"/>
                  </a:lnTo>
                  <a:lnTo>
                    <a:pt x="569" y="361"/>
                  </a:lnTo>
                  <a:lnTo>
                    <a:pt x="582" y="341"/>
                  </a:lnTo>
                  <a:lnTo>
                    <a:pt x="593" y="319"/>
                  </a:lnTo>
                  <a:lnTo>
                    <a:pt x="606" y="321"/>
                  </a:lnTo>
                  <a:lnTo>
                    <a:pt x="620" y="321"/>
                  </a:lnTo>
                  <a:lnTo>
                    <a:pt x="633" y="319"/>
                  </a:lnTo>
                  <a:lnTo>
                    <a:pt x="645" y="313"/>
                  </a:lnTo>
                  <a:lnTo>
                    <a:pt x="658" y="305"/>
                  </a:lnTo>
                  <a:lnTo>
                    <a:pt x="668" y="293"/>
                  </a:lnTo>
                  <a:lnTo>
                    <a:pt x="678" y="280"/>
                  </a:lnTo>
                  <a:lnTo>
                    <a:pt x="685" y="266"/>
                  </a:lnTo>
                  <a:lnTo>
                    <a:pt x="690" y="249"/>
                  </a:lnTo>
                  <a:lnTo>
                    <a:pt x="694" y="233"/>
                  </a:lnTo>
                  <a:lnTo>
                    <a:pt x="695" y="214"/>
                  </a:lnTo>
                  <a:lnTo>
                    <a:pt x="694" y="197"/>
                  </a:lnTo>
                  <a:lnTo>
                    <a:pt x="690" y="179"/>
                  </a:lnTo>
                  <a:lnTo>
                    <a:pt x="685" y="163"/>
                  </a:lnTo>
                  <a:lnTo>
                    <a:pt x="678" y="148"/>
                  </a:lnTo>
                  <a:lnTo>
                    <a:pt x="668" y="135"/>
                  </a:lnTo>
                  <a:lnTo>
                    <a:pt x="658" y="124"/>
                  </a:lnTo>
                  <a:lnTo>
                    <a:pt x="645" y="116"/>
                  </a:lnTo>
                  <a:lnTo>
                    <a:pt x="633" y="111"/>
                  </a:lnTo>
                  <a:lnTo>
                    <a:pt x="620" y="107"/>
                  </a:lnTo>
                  <a:lnTo>
                    <a:pt x="606" y="107"/>
                  </a:lnTo>
                  <a:lnTo>
                    <a:pt x="593" y="111"/>
                  </a:lnTo>
                  <a:lnTo>
                    <a:pt x="582" y="88"/>
                  </a:lnTo>
                  <a:lnTo>
                    <a:pt x="569" y="67"/>
                  </a:lnTo>
                  <a:lnTo>
                    <a:pt x="554" y="49"/>
                  </a:lnTo>
                  <a:lnTo>
                    <a:pt x="537" y="33"/>
                  </a:lnTo>
                  <a:lnTo>
                    <a:pt x="520" y="21"/>
                  </a:lnTo>
                  <a:lnTo>
                    <a:pt x="501" y="10"/>
                  </a:lnTo>
                  <a:lnTo>
                    <a:pt x="481" y="3"/>
                  </a:lnTo>
                  <a:lnTo>
                    <a:pt x="461" y="0"/>
                  </a:lnTo>
                  <a:lnTo>
                    <a:pt x="441" y="0"/>
                  </a:lnTo>
                  <a:lnTo>
                    <a:pt x="421" y="3"/>
                  </a:lnTo>
                  <a:lnTo>
                    <a:pt x="401" y="9"/>
                  </a:lnTo>
                  <a:lnTo>
                    <a:pt x="382" y="19"/>
                  </a:lnTo>
                  <a:lnTo>
                    <a:pt x="364" y="31"/>
                  </a:lnTo>
                  <a:lnTo>
                    <a:pt x="348" y="47"/>
                  </a:lnTo>
                  <a:lnTo>
                    <a:pt x="331" y="31"/>
                  </a:lnTo>
                  <a:lnTo>
                    <a:pt x="313" y="19"/>
                  </a:lnTo>
                  <a:lnTo>
                    <a:pt x="294" y="9"/>
                  </a:lnTo>
                  <a:lnTo>
                    <a:pt x="274" y="3"/>
                  </a:lnTo>
                  <a:lnTo>
                    <a:pt x="254" y="0"/>
                  </a:lnTo>
                  <a:lnTo>
                    <a:pt x="234" y="0"/>
                  </a:lnTo>
                  <a:lnTo>
                    <a:pt x="213" y="3"/>
                  </a:lnTo>
                  <a:lnTo>
                    <a:pt x="194" y="10"/>
                  </a:lnTo>
                  <a:lnTo>
                    <a:pt x="175" y="21"/>
                  </a:lnTo>
                  <a:lnTo>
                    <a:pt x="157" y="33"/>
                  </a:lnTo>
                  <a:lnTo>
                    <a:pt x="141" y="49"/>
                  </a:lnTo>
                  <a:lnTo>
                    <a:pt x="126" y="67"/>
                  </a:lnTo>
                  <a:lnTo>
                    <a:pt x="113" y="88"/>
                  </a:lnTo>
                  <a:lnTo>
                    <a:pt x="102" y="111"/>
                  </a:lnTo>
                  <a:lnTo>
                    <a:pt x="89" y="107"/>
                  </a:lnTo>
                  <a:lnTo>
                    <a:pt x="75" y="107"/>
                  </a:lnTo>
                  <a:lnTo>
                    <a:pt x="62" y="111"/>
                  </a:lnTo>
                  <a:lnTo>
                    <a:pt x="49" y="116"/>
                  </a:lnTo>
                  <a:lnTo>
                    <a:pt x="37" y="124"/>
                  </a:lnTo>
                  <a:lnTo>
                    <a:pt x="26" y="135"/>
                  </a:lnTo>
                  <a:lnTo>
                    <a:pt x="17" y="148"/>
                  </a:lnTo>
                  <a:lnTo>
                    <a:pt x="10" y="163"/>
                  </a:lnTo>
                  <a:lnTo>
                    <a:pt x="4" y="179"/>
                  </a:lnTo>
                  <a:lnTo>
                    <a:pt x="1" y="197"/>
                  </a:lnTo>
                  <a:lnTo>
                    <a:pt x="0" y="214"/>
                  </a:lnTo>
                  <a:lnTo>
                    <a:pt x="1" y="233"/>
                  </a:lnTo>
                  <a:lnTo>
                    <a:pt x="4" y="249"/>
                  </a:lnTo>
                  <a:lnTo>
                    <a:pt x="10" y="266"/>
                  </a:lnTo>
                  <a:lnTo>
                    <a:pt x="17" y="280"/>
                  </a:lnTo>
                  <a:lnTo>
                    <a:pt x="26" y="293"/>
                  </a:lnTo>
                  <a:lnTo>
                    <a:pt x="37" y="305"/>
                  </a:lnTo>
                  <a:lnTo>
                    <a:pt x="49" y="313"/>
                  </a:lnTo>
                  <a:lnTo>
                    <a:pt x="62" y="319"/>
                  </a:lnTo>
                  <a:lnTo>
                    <a:pt x="75" y="321"/>
                  </a:lnTo>
                  <a:lnTo>
                    <a:pt x="89" y="321"/>
                  </a:lnTo>
                  <a:lnTo>
                    <a:pt x="102" y="31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8" name="Rectangle 2104">
              <a:extLst>
                <a:ext uri="{FF2B5EF4-FFF2-40B4-BE49-F238E27FC236}">
                  <a16:creationId xmlns:a16="http://schemas.microsoft.com/office/drawing/2014/main" id="{14C90082-0204-5F41-A173-5FE2D309C651}"/>
                </a:ext>
              </a:extLst>
            </p:cNvPr>
            <p:cNvSpPr>
              <a:spLocks noChangeArrowheads="1"/>
            </p:cNvSpPr>
            <p:nvPr/>
          </p:nvSpPr>
          <p:spPr bwMode="auto">
            <a:xfrm>
              <a:off x="2385" y="2160"/>
              <a:ext cx="3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 imp.</a:t>
              </a:r>
              <a:endParaRPr lang="en-US" altLang="en-CN" sz="2400">
                <a:solidFill>
                  <a:srgbClr val="000000"/>
                </a:solidFill>
                <a:latin typeface="Arial" panose="020B0604020202020204" pitchFamily="34" charset="0"/>
              </a:endParaRPr>
            </a:p>
          </p:txBody>
        </p:sp>
        <p:sp>
          <p:nvSpPr>
            <p:cNvPr id="714809" name="Rectangle 2105">
              <a:extLst>
                <a:ext uri="{FF2B5EF4-FFF2-40B4-BE49-F238E27FC236}">
                  <a16:creationId xmlns:a16="http://schemas.microsoft.com/office/drawing/2014/main" id="{71F49161-F2A6-9C4B-B177-716829BCFDA3}"/>
                </a:ext>
              </a:extLst>
            </p:cNvPr>
            <p:cNvSpPr>
              <a:spLocks noChangeArrowheads="1"/>
            </p:cNvSpPr>
            <p:nvPr/>
          </p:nvSpPr>
          <p:spPr bwMode="auto">
            <a:xfrm>
              <a:off x="2342" y="2264"/>
              <a:ext cx="40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over RISC</a:t>
              </a:r>
              <a:endParaRPr lang="en-US" altLang="en-CN" sz="2400">
                <a:solidFill>
                  <a:srgbClr val="000000"/>
                </a:solidFill>
                <a:latin typeface="Arial" panose="020B0604020202020204" pitchFamily="34" charset="0"/>
              </a:endParaRPr>
            </a:p>
          </p:txBody>
        </p:sp>
        <p:sp>
          <p:nvSpPr>
            <p:cNvPr id="714810" name="Rectangle 2106">
              <a:extLst>
                <a:ext uri="{FF2B5EF4-FFF2-40B4-BE49-F238E27FC236}">
                  <a16:creationId xmlns:a16="http://schemas.microsoft.com/office/drawing/2014/main" id="{640119B6-4CA1-DD46-B0CB-F0982DB392FB}"/>
                </a:ext>
              </a:extLst>
            </p:cNvPr>
            <p:cNvSpPr>
              <a:spLocks noChangeArrowheads="1"/>
            </p:cNvSpPr>
            <p:nvPr/>
          </p:nvSpPr>
          <p:spPr bwMode="auto">
            <a:xfrm>
              <a:off x="2365" y="2369"/>
              <a:ext cx="3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platforms</a:t>
              </a:r>
              <a:endParaRPr lang="en-US" altLang="en-CN" sz="2400">
                <a:solidFill>
                  <a:srgbClr val="000000"/>
                </a:solidFill>
                <a:latin typeface="Arial" panose="020B0604020202020204" pitchFamily="34" charset="0"/>
              </a:endParaRPr>
            </a:p>
          </p:txBody>
        </p:sp>
        <p:sp>
          <p:nvSpPr>
            <p:cNvPr id="714811" name="Freeform 2107">
              <a:extLst>
                <a:ext uri="{FF2B5EF4-FFF2-40B4-BE49-F238E27FC236}">
                  <a16:creationId xmlns:a16="http://schemas.microsoft.com/office/drawing/2014/main" id="{C0F4527A-0586-F848-9F1E-C41A44CDF761}"/>
                </a:ext>
              </a:extLst>
            </p:cNvPr>
            <p:cNvSpPr>
              <a:spLocks/>
            </p:cNvSpPr>
            <p:nvPr/>
          </p:nvSpPr>
          <p:spPr bwMode="auto">
            <a:xfrm>
              <a:off x="3828" y="2052"/>
              <a:ext cx="767" cy="471"/>
            </a:xfrm>
            <a:custGeom>
              <a:avLst/>
              <a:gdLst>
                <a:gd name="T0" fmla="*/ 123 w 767"/>
                <a:gd name="T1" fmla="*/ 372 h 471"/>
                <a:gd name="T2" fmla="*/ 152 w 767"/>
                <a:gd name="T3" fmla="*/ 412 h 471"/>
                <a:gd name="T4" fmla="*/ 187 w 767"/>
                <a:gd name="T5" fmla="*/ 444 h 471"/>
                <a:gd name="T6" fmla="*/ 225 w 767"/>
                <a:gd name="T7" fmla="*/ 463 h 471"/>
                <a:gd name="T8" fmla="*/ 267 w 767"/>
                <a:gd name="T9" fmla="*/ 471 h 471"/>
                <a:gd name="T10" fmla="*/ 309 w 767"/>
                <a:gd name="T11" fmla="*/ 466 h 471"/>
                <a:gd name="T12" fmla="*/ 348 w 767"/>
                <a:gd name="T13" fmla="*/ 448 h 471"/>
                <a:gd name="T14" fmla="*/ 383 w 767"/>
                <a:gd name="T15" fmla="*/ 419 h 471"/>
                <a:gd name="T16" fmla="*/ 418 w 767"/>
                <a:gd name="T17" fmla="*/ 448 h 471"/>
                <a:gd name="T18" fmla="*/ 458 w 767"/>
                <a:gd name="T19" fmla="*/ 466 h 471"/>
                <a:gd name="T20" fmla="*/ 500 w 767"/>
                <a:gd name="T21" fmla="*/ 471 h 471"/>
                <a:gd name="T22" fmla="*/ 541 w 767"/>
                <a:gd name="T23" fmla="*/ 463 h 471"/>
                <a:gd name="T24" fmla="*/ 580 w 767"/>
                <a:gd name="T25" fmla="*/ 444 h 471"/>
                <a:gd name="T26" fmla="*/ 615 w 767"/>
                <a:gd name="T27" fmla="*/ 412 h 471"/>
                <a:gd name="T28" fmla="*/ 643 w 767"/>
                <a:gd name="T29" fmla="*/ 372 h 471"/>
                <a:gd name="T30" fmla="*/ 669 w 767"/>
                <a:gd name="T31" fmla="*/ 352 h 471"/>
                <a:gd name="T32" fmla="*/ 699 w 767"/>
                <a:gd name="T33" fmla="*/ 350 h 471"/>
                <a:gd name="T34" fmla="*/ 726 w 767"/>
                <a:gd name="T35" fmla="*/ 334 h 471"/>
                <a:gd name="T36" fmla="*/ 748 w 767"/>
                <a:gd name="T37" fmla="*/ 308 h 471"/>
                <a:gd name="T38" fmla="*/ 762 w 767"/>
                <a:gd name="T39" fmla="*/ 274 h 471"/>
                <a:gd name="T40" fmla="*/ 767 w 767"/>
                <a:gd name="T41" fmla="*/ 236 h 471"/>
                <a:gd name="T42" fmla="*/ 762 w 767"/>
                <a:gd name="T43" fmla="*/ 197 h 471"/>
                <a:gd name="T44" fmla="*/ 748 w 767"/>
                <a:gd name="T45" fmla="*/ 162 h 471"/>
                <a:gd name="T46" fmla="*/ 726 w 767"/>
                <a:gd name="T47" fmla="*/ 136 h 471"/>
                <a:gd name="T48" fmla="*/ 699 w 767"/>
                <a:gd name="T49" fmla="*/ 121 h 471"/>
                <a:gd name="T50" fmla="*/ 669 w 767"/>
                <a:gd name="T51" fmla="*/ 118 h 471"/>
                <a:gd name="T52" fmla="*/ 643 w 767"/>
                <a:gd name="T53" fmla="*/ 98 h 471"/>
                <a:gd name="T54" fmla="*/ 615 w 767"/>
                <a:gd name="T55" fmla="*/ 58 h 471"/>
                <a:gd name="T56" fmla="*/ 580 w 767"/>
                <a:gd name="T57" fmla="*/ 27 h 471"/>
                <a:gd name="T58" fmla="*/ 541 w 767"/>
                <a:gd name="T59" fmla="*/ 7 h 471"/>
                <a:gd name="T60" fmla="*/ 500 w 767"/>
                <a:gd name="T61" fmla="*/ 0 h 471"/>
                <a:gd name="T62" fmla="*/ 458 w 767"/>
                <a:gd name="T63" fmla="*/ 5 h 471"/>
                <a:gd name="T64" fmla="*/ 418 w 767"/>
                <a:gd name="T65" fmla="*/ 23 h 471"/>
                <a:gd name="T66" fmla="*/ 383 w 767"/>
                <a:gd name="T67" fmla="*/ 52 h 471"/>
                <a:gd name="T68" fmla="*/ 348 w 767"/>
                <a:gd name="T69" fmla="*/ 23 h 471"/>
                <a:gd name="T70" fmla="*/ 309 w 767"/>
                <a:gd name="T71" fmla="*/ 5 h 471"/>
                <a:gd name="T72" fmla="*/ 267 w 767"/>
                <a:gd name="T73" fmla="*/ 0 h 471"/>
                <a:gd name="T74" fmla="*/ 225 w 767"/>
                <a:gd name="T75" fmla="*/ 7 h 471"/>
                <a:gd name="T76" fmla="*/ 187 w 767"/>
                <a:gd name="T77" fmla="*/ 27 h 471"/>
                <a:gd name="T78" fmla="*/ 152 w 767"/>
                <a:gd name="T79" fmla="*/ 58 h 471"/>
                <a:gd name="T80" fmla="*/ 123 w 767"/>
                <a:gd name="T81" fmla="*/ 98 h 471"/>
                <a:gd name="T82" fmla="*/ 98 w 767"/>
                <a:gd name="T83" fmla="*/ 118 h 471"/>
                <a:gd name="T84" fmla="*/ 68 w 767"/>
                <a:gd name="T85" fmla="*/ 121 h 471"/>
                <a:gd name="T86" fmla="*/ 41 w 767"/>
                <a:gd name="T87" fmla="*/ 136 h 471"/>
                <a:gd name="T88" fmla="*/ 19 w 767"/>
                <a:gd name="T89" fmla="*/ 162 h 471"/>
                <a:gd name="T90" fmla="*/ 5 w 767"/>
                <a:gd name="T91" fmla="*/ 197 h 471"/>
                <a:gd name="T92" fmla="*/ 0 w 767"/>
                <a:gd name="T93" fmla="*/ 236 h 471"/>
                <a:gd name="T94" fmla="*/ 5 w 767"/>
                <a:gd name="T95" fmla="*/ 274 h 471"/>
                <a:gd name="T96" fmla="*/ 19 w 767"/>
                <a:gd name="T97" fmla="*/ 308 h 471"/>
                <a:gd name="T98" fmla="*/ 41 w 767"/>
                <a:gd name="T99" fmla="*/ 334 h 471"/>
                <a:gd name="T100" fmla="*/ 68 w 767"/>
                <a:gd name="T101" fmla="*/ 350 h 471"/>
                <a:gd name="T102" fmla="*/ 98 w 767"/>
                <a:gd name="T103" fmla="*/ 352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7" h="471">
                  <a:moveTo>
                    <a:pt x="113" y="349"/>
                  </a:moveTo>
                  <a:lnTo>
                    <a:pt x="123" y="372"/>
                  </a:lnTo>
                  <a:lnTo>
                    <a:pt x="137" y="393"/>
                  </a:lnTo>
                  <a:lnTo>
                    <a:pt x="152" y="412"/>
                  </a:lnTo>
                  <a:lnTo>
                    <a:pt x="168" y="429"/>
                  </a:lnTo>
                  <a:lnTo>
                    <a:pt x="187" y="444"/>
                  </a:lnTo>
                  <a:lnTo>
                    <a:pt x="205" y="455"/>
                  </a:lnTo>
                  <a:lnTo>
                    <a:pt x="225" y="463"/>
                  </a:lnTo>
                  <a:lnTo>
                    <a:pt x="245" y="468"/>
                  </a:lnTo>
                  <a:lnTo>
                    <a:pt x="267" y="471"/>
                  </a:lnTo>
                  <a:lnTo>
                    <a:pt x="288" y="470"/>
                  </a:lnTo>
                  <a:lnTo>
                    <a:pt x="309" y="466"/>
                  </a:lnTo>
                  <a:lnTo>
                    <a:pt x="329" y="459"/>
                  </a:lnTo>
                  <a:lnTo>
                    <a:pt x="348" y="448"/>
                  </a:lnTo>
                  <a:lnTo>
                    <a:pt x="367" y="435"/>
                  </a:lnTo>
                  <a:lnTo>
                    <a:pt x="383" y="419"/>
                  </a:lnTo>
                  <a:lnTo>
                    <a:pt x="400" y="435"/>
                  </a:lnTo>
                  <a:lnTo>
                    <a:pt x="418" y="448"/>
                  </a:lnTo>
                  <a:lnTo>
                    <a:pt x="438" y="459"/>
                  </a:lnTo>
                  <a:lnTo>
                    <a:pt x="458" y="466"/>
                  </a:lnTo>
                  <a:lnTo>
                    <a:pt x="479" y="470"/>
                  </a:lnTo>
                  <a:lnTo>
                    <a:pt x="500" y="471"/>
                  </a:lnTo>
                  <a:lnTo>
                    <a:pt x="521" y="468"/>
                  </a:lnTo>
                  <a:lnTo>
                    <a:pt x="541" y="463"/>
                  </a:lnTo>
                  <a:lnTo>
                    <a:pt x="562" y="455"/>
                  </a:lnTo>
                  <a:lnTo>
                    <a:pt x="580" y="444"/>
                  </a:lnTo>
                  <a:lnTo>
                    <a:pt x="598" y="429"/>
                  </a:lnTo>
                  <a:lnTo>
                    <a:pt x="615" y="412"/>
                  </a:lnTo>
                  <a:lnTo>
                    <a:pt x="630" y="393"/>
                  </a:lnTo>
                  <a:lnTo>
                    <a:pt x="643" y="372"/>
                  </a:lnTo>
                  <a:lnTo>
                    <a:pt x="654" y="349"/>
                  </a:lnTo>
                  <a:lnTo>
                    <a:pt x="669" y="352"/>
                  </a:lnTo>
                  <a:lnTo>
                    <a:pt x="684" y="352"/>
                  </a:lnTo>
                  <a:lnTo>
                    <a:pt x="699" y="350"/>
                  </a:lnTo>
                  <a:lnTo>
                    <a:pt x="713" y="344"/>
                  </a:lnTo>
                  <a:lnTo>
                    <a:pt x="726" y="334"/>
                  </a:lnTo>
                  <a:lnTo>
                    <a:pt x="738" y="322"/>
                  </a:lnTo>
                  <a:lnTo>
                    <a:pt x="748" y="308"/>
                  </a:lnTo>
                  <a:lnTo>
                    <a:pt x="757" y="291"/>
                  </a:lnTo>
                  <a:lnTo>
                    <a:pt x="762" y="274"/>
                  </a:lnTo>
                  <a:lnTo>
                    <a:pt x="766" y="255"/>
                  </a:lnTo>
                  <a:lnTo>
                    <a:pt x="767" y="236"/>
                  </a:lnTo>
                  <a:lnTo>
                    <a:pt x="766" y="216"/>
                  </a:lnTo>
                  <a:lnTo>
                    <a:pt x="762" y="197"/>
                  </a:lnTo>
                  <a:lnTo>
                    <a:pt x="757" y="179"/>
                  </a:lnTo>
                  <a:lnTo>
                    <a:pt x="748" y="162"/>
                  </a:lnTo>
                  <a:lnTo>
                    <a:pt x="738" y="148"/>
                  </a:lnTo>
                  <a:lnTo>
                    <a:pt x="726" y="136"/>
                  </a:lnTo>
                  <a:lnTo>
                    <a:pt x="713" y="128"/>
                  </a:lnTo>
                  <a:lnTo>
                    <a:pt x="699" y="121"/>
                  </a:lnTo>
                  <a:lnTo>
                    <a:pt x="684" y="118"/>
                  </a:lnTo>
                  <a:lnTo>
                    <a:pt x="669" y="118"/>
                  </a:lnTo>
                  <a:lnTo>
                    <a:pt x="654" y="121"/>
                  </a:lnTo>
                  <a:lnTo>
                    <a:pt x="643" y="98"/>
                  </a:lnTo>
                  <a:lnTo>
                    <a:pt x="630" y="77"/>
                  </a:lnTo>
                  <a:lnTo>
                    <a:pt x="615" y="58"/>
                  </a:lnTo>
                  <a:lnTo>
                    <a:pt x="598" y="41"/>
                  </a:lnTo>
                  <a:lnTo>
                    <a:pt x="580" y="27"/>
                  </a:lnTo>
                  <a:lnTo>
                    <a:pt x="562" y="16"/>
                  </a:lnTo>
                  <a:lnTo>
                    <a:pt x="541" y="7"/>
                  </a:lnTo>
                  <a:lnTo>
                    <a:pt x="521" y="2"/>
                  </a:lnTo>
                  <a:lnTo>
                    <a:pt x="500" y="0"/>
                  </a:lnTo>
                  <a:lnTo>
                    <a:pt x="479" y="1"/>
                  </a:lnTo>
                  <a:lnTo>
                    <a:pt x="458" y="5"/>
                  </a:lnTo>
                  <a:lnTo>
                    <a:pt x="438" y="12"/>
                  </a:lnTo>
                  <a:lnTo>
                    <a:pt x="418" y="23"/>
                  </a:lnTo>
                  <a:lnTo>
                    <a:pt x="400" y="36"/>
                  </a:lnTo>
                  <a:lnTo>
                    <a:pt x="383" y="52"/>
                  </a:lnTo>
                  <a:lnTo>
                    <a:pt x="367" y="36"/>
                  </a:lnTo>
                  <a:lnTo>
                    <a:pt x="348" y="23"/>
                  </a:lnTo>
                  <a:lnTo>
                    <a:pt x="329" y="12"/>
                  </a:lnTo>
                  <a:lnTo>
                    <a:pt x="309" y="5"/>
                  </a:lnTo>
                  <a:lnTo>
                    <a:pt x="288" y="1"/>
                  </a:lnTo>
                  <a:lnTo>
                    <a:pt x="267" y="0"/>
                  </a:lnTo>
                  <a:lnTo>
                    <a:pt x="245" y="2"/>
                  </a:lnTo>
                  <a:lnTo>
                    <a:pt x="225" y="7"/>
                  </a:lnTo>
                  <a:lnTo>
                    <a:pt x="205" y="16"/>
                  </a:lnTo>
                  <a:lnTo>
                    <a:pt x="187" y="27"/>
                  </a:lnTo>
                  <a:lnTo>
                    <a:pt x="168" y="41"/>
                  </a:lnTo>
                  <a:lnTo>
                    <a:pt x="152" y="58"/>
                  </a:lnTo>
                  <a:lnTo>
                    <a:pt x="137" y="77"/>
                  </a:lnTo>
                  <a:lnTo>
                    <a:pt x="123" y="98"/>
                  </a:lnTo>
                  <a:lnTo>
                    <a:pt x="113" y="121"/>
                  </a:lnTo>
                  <a:lnTo>
                    <a:pt x="98" y="118"/>
                  </a:lnTo>
                  <a:lnTo>
                    <a:pt x="83" y="118"/>
                  </a:lnTo>
                  <a:lnTo>
                    <a:pt x="68" y="121"/>
                  </a:lnTo>
                  <a:lnTo>
                    <a:pt x="54" y="128"/>
                  </a:lnTo>
                  <a:lnTo>
                    <a:pt x="41" y="136"/>
                  </a:lnTo>
                  <a:lnTo>
                    <a:pt x="29" y="148"/>
                  </a:lnTo>
                  <a:lnTo>
                    <a:pt x="19" y="162"/>
                  </a:lnTo>
                  <a:lnTo>
                    <a:pt x="10" y="179"/>
                  </a:lnTo>
                  <a:lnTo>
                    <a:pt x="5" y="197"/>
                  </a:lnTo>
                  <a:lnTo>
                    <a:pt x="1" y="216"/>
                  </a:lnTo>
                  <a:lnTo>
                    <a:pt x="0" y="236"/>
                  </a:lnTo>
                  <a:lnTo>
                    <a:pt x="1" y="255"/>
                  </a:lnTo>
                  <a:lnTo>
                    <a:pt x="5" y="274"/>
                  </a:lnTo>
                  <a:lnTo>
                    <a:pt x="10" y="291"/>
                  </a:lnTo>
                  <a:lnTo>
                    <a:pt x="19" y="308"/>
                  </a:lnTo>
                  <a:lnTo>
                    <a:pt x="29" y="322"/>
                  </a:lnTo>
                  <a:lnTo>
                    <a:pt x="41" y="334"/>
                  </a:lnTo>
                  <a:lnTo>
                    <a:pt x="54" y="344"/>
                  </a:lnTo>
                  <a:lnTo>
                    <a:pt x="68" y="350"/>
                  </a:lnTo>
                  <a:lnTo>
                    <a:pt x="83" y="352"/>
                  </a:lnTo>
                  <a:lnTo>
                    <a:pt x="98" y="352"/>
                  </a:lnTo>
                  <a:lnTo>
                    <a:pt x="113" y="34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2" name="Rectangle 2108">
              <a:extLst>
                <a:ext uri="{FF2B5EF4-FFF2-40B4-BE49-F238E27FC236}">
                  <a16:creationId xmlns:a16="http://schemas.microsoft.com/office/drawing/2014/main" id="{7ABAEC47-D256-1847-99DC-6A869ED57A51}"/>
                </a:ext>
              </a:extLst>
            </p:cNvPr>
            <p:cNvSpPr>
              <a:spLocks noChangeArrowheads="1"/>
            </p:cNvSpPr>
            <p:nvPr/>
          </p:nvSpPr>
          <p:spPr bwMode="auto">
            <a:xfrm>
              <a:off x="4038" y="2116"/>
              <a:ext cx="3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VM imp.</a:t>
              </a:r>
              <a:endParaRPr lang="en-US" altLang="en-CN" sz="2400">
                <a:solidFill>
                  <a:srgbClr val="000000"/>
                </a:solidFill>
                <a:latin typeface="Arial" panose="020B0604020202020204" pitchFamily="34" charset="0"/>
              </a:endParaRPr>
            </a:p>
          </p:txBody>
        </p:sp>
        <p:sp>
          <p:nvSpPr>
            <p:cNvPr id="714813" name="Rectangle 2109">
              <a:extLst>
                <a:ext uri="{FF2B5EF4-FFF2-40B4-BE49-F238E27FC236}">
                  <a16:creationId xmlns:a16="http://schemas.microsoft.com/office/drawing/2014/main" id="{5A4DCCF3-1102-5642-AC54-6B2C886289E3}"/>
                </a:ext>
              </a:extLst>
            </p:cNvPr>
            <p:cNvSpPr>
              <a:spLocks noChangeArrowheads="1"/>
            </p:cNvSpPr>
            <p:nvPr/>
          </p:nvSpPr>
          <p:spPr bwMode="auto">
            <a:xfrm>
              <a:off x="3899" y="2218"/>
              <a:ext cx="68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over the Hack</a:t>
              </a:r>
              <a:endParaRPr lang="en-US" altLang="en-CN" sz="2400">
                <a:solidFill>
                  <a:srgbClr val="000000"/>
                </a:solidFill>
                <a:latin typeface="Arial" panose="020B0604020202020204" pitchFamily="34" charset="0"/>
              </a:endParaRPr>
            </a:p>
          </p:txBody>
        </p:sp>
        <p:sp>
          <p:nvSpPr>
            <p:cNvPr id="714814" name="Rectangle 2110">
              <a:extLst>
                <a:ext uri="{FF2B5EF4-FFF2-40B4-BE49-F238E27FC236}">
                  <a16:creationId xmlns:a16="http://schemas.microsoft.com/office/drawing/2014/main" id="{02B2B279-2D31-3C4A-8620-B4CAAFD514C4}"/>
                </a:ext>
              </a:extLst>
            </p:cNvPr>
            <p:cNvSpPr>
              <a:spLocks noChangeArrowheads="1"/>
            </p:cNvSpPr>
            <p:nvPr/>
          </p:nvSpPr>
          <p:spPr bwMode="auto">
            <a:xfrm>
              <a:off x="4031" y="2319"/>
              <a:ext cx="41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platform</a:t>
              </a:r>
              <a:endParaRPr lang="en-US" altLang="en-CN" sz="2400">
                <a:solidFill>
                  <a:srgbClr val="000000"/>
                </a:solidFill>
                <a:latin typeface="Arial" panose="020B0604020202020204" pitchFamily="34" charset="0"/>
              </a:endParaRPr>
            </a:p>
          </p:txBody>
        </p:sp>
        <p:sp>
          <p:nvSpPr>
            <p:cNvPr id="714815" name="Freeform 2111">
              <a:extLst>
                <a:ext uri="{FF2B5EF4-FFF2-40B4-BE49-F238E27FC236}">
                  <a16:creationId xmlns:a16="http://schemas.microsoft.com/office/drawing/2014/main" id="{4868791D-79FF-1948-8EA5-9260C18B7019}"/>
                </a:ext>
              </a:extLst>
            </p:cNvPr>
            <p:cNvSpPr>
              <a:spLocks/>
            </p:cNvSpPr>
            <p:nvPr/>
          </p:nvSpPr>
          <p:spPr bwMode="auto">
            <a:xfrm>
              <a:off x="3039" y="2093"/>
              <a:ext cx="696" cy="429"/>
            </a:xfrm>
            <a:custGeom>
              <a:avLst/>
              <a:gdLst>
                <a:gd name="T0" fmla="*/ 113 w 696"/>
                <a:gd name="T1" fmla="*/ 341 h 429"/>
                <a:gd name="T2" fmla="*/ 141 w 696"/>
                <a:gd name="T3" fmla="*/ 380 h 429"/>
                <a:gd name="T4" fmla="*/ 175 w 696"/>
                <a:gd name="T5" fmla="*/ 409 h 429"/>
                <a:gd name="T6" fmla="*/ 214 w 696"/>
                <a:gd name="T7" fmla="*/ 425 h 429"/>
                <a:gd name="T8" fmla="*/ 254 w 696"/>
                <a:gd name="T9" fmla="*/ 429 h 429"/>
                <a:gd name="T10" fmla="*/ 294 w 696"/>
                <a:gd name="T11" fmla="*/ 420 h 429"/>
                <a:gd name="T12" fmla="*/ 331 w 696"/>
                <a:gd name="T13" fmla="*/ 398 h 429"/>
                <a:gd name="T14" fmla="*/ 365 w 696"/>
                <a:gd name="T15" fmla="*/ 398 h 429"/>
                <a:gd name="T16" fmla="*/ 401 w 696"/>
                <a:gd name="T17" fmla="*/ 420 h 429"/>
                <a:gd name="T18" fmla="*/ 441 w 696"/>
                <a:gd name="T19" fmla="*/ 429 h 429"/>
                <a:gd name="T20" fmla="*/ 481 w 696"/>
                <a:gd name="T21" fmla="*/ 425 h 429"/>
                <a:gd name="T22" fmla="*/ 520 w 696"/>
                <a:gd name="T23" fmla="*/ 409 h 429"/>
                <a:gd name="T24" fmla="*/ 554 w 696"/>
                <a:gd name="T25" fmla="*/ 380 h 429"/>
                <a:gd name="T26" fmla="*/ 582 w 696"/>
                <a:gd name="T27" fmla="*/ 341 h 429"/>
                <a:gd name="T28" fmla="*/ 606 w 696"/>
                <a:gd name="T29" fmla="*/ 322 h 429"/>
                <a:gd name="T30" fmla="*/ 633 w 696"/>
                <a:gd name="T31" fmla="*/ 319 h 429"/>
                <a:gd name="T32" fmla="*/ 658 w 696"/>
                <a:gd name="T33" fmla="*/ 305 h 429"/>
                <a:gd name="T34" fmla="*/ 678 w 696"/>
                <a:gd name="T35" fmla="*/ 281 h 429"/>
                <a:gd name="T36" fmla="*/ 691 w 696"/>
                <a:gd name="T37" fmla="*/ 249 h 429"/>
                <a:gd name="T38" fmla="*/ 696 w 696"/>
                <a:gd name="T39" fmla="*/ 215 h 429"/>
                <a:gd name="T40" fmla="*/ 691 w 696"/>
                <a:gd name="T41" fmla="*/ 180 h 429"/>
                <a:gd name="T42" fmla="*/ 678 w 696"/>
                <a:gd name="T43" fmla="*/ 148 h 429"/>
                <a:gd name="T44" fmla="*/ 658 w 696"/>
                <a:gd name="T45" fmla="*/ 125 h 429"/>
                <a:gd name="T46" fmla="*/ 633 w 696"/>
                <a:gd name="T47" fmla="*/ 111 h 429"/>
                <a:gd name="T48" fmla="*/ 606 w 696"/>
                <a:gd name="T49" fmla="*/ 107 h 429"/>
                <a:gd name="T50" fmla="*/ 582 w 696"/>
                <a:gd name="T51" fmla="*/ 88 h 429"/>
                <a:gd name="T52" fmla="*/ 554 w 696"/>
                <a:gd name="T53" fmla="*/ 49 h 429"/>
                <a:gd name="T54" fmla="*/ 520 w 696"/>
                <a:gd name="T55" fmla="*/ 21 h 429"/>
                <a:gd name="T56" fmla="*/ 481 w 696"/>
                <a:gd name="T57" fmla="*/ 4 h 429"/>
                <a:gd name="T58" fmla="*/ 441 w 696"/>
                <a:gd name="T59" fmla="*/ 0 h 429"/>
                <a:gd name="T60" fmla="*/ 401 w 696"/>
                <a:gd name="T61" fmla="*/ 10 h 429"/>
                <a:gd name="T62" fmla="*/ 365 w 696"/>
                <a:gd name="T63" fmla="*/ 32 h 429"/>
                <a:gd name="T64" fmla="*/ 331 w 696"/>
                <a:gd name="T65" fmla="*/ 32 h 429"/>
                <a:gd name="T66" fmla="*/ 294 w 696"/>
                <a:gd name="T67" fmla="*/ 10 h 429"/>
                <a:gd name="T68" fmla="*/ 254 w 696"/>
                <a:gd name="T69" fmla="*/ 0 h 429"/>
                <a:gd name="T70" fmla="*/ 214 w 696"/>
                <a:gd name="T71" fmla="*/ 4 h 429"/>
                <a:gd name="T72" fmla="*/ 175 w 696"/>
                <a:gd name="T73" fmla="*/ 21 h 429"/>
                <a:gd name="T74" fmla="*/ 141 w 696"/>
                <a:gd name="T75" fmla="*/ 49 h 429"/>
                <a:gd name="T76" fmla="*/ 113 w 696"/>
                <a:gd name="T77" fmla="*/ 88 h 429"/>
                <a:gd name="T78" fmla="*/ 89 w 696"/>
                <a:gd name="T79" fmla="*/ 107 h 429"/>
                <a:gd name="T80" fmla="*/ 62 w 696"/>
                <a:gd name="T81" fmla="*/ 111 h 429"/>
                <a:gd name="T82" fmla="*/ 37 w 696"/>
                <a:gd name="T83" fmla="*/ 125 h 429"/>
                <a:gd name="T84" fmla="*/ 18 w 696"/>
                <a:gd name="T85" fmla="*/ 148 h 429"/>
                <a:gd name="T86" fmla="*/ 5 w 696"/>
                <a:gd name="T87" fmla="*/ 180 h 429"/>
                <a:gd name="T88" fmla="*/ 0 w 696"/>
                <a:gd name="T89" fmla="*/ 215 h 429"/>
                <a:gd name="T90" fmla="*/ 5 w 696"/>
                <a:gd name="T91" fmla="*/ 249 h 429"/>
                <a:gd name="T92" fmla="*/ 18 w 696"/>
                <a:gd name="T93" fmla="*/ 281 h 429"/>
                <a:gd name="T94" fmla="*/ 37 w 696"/>
                <a:gd name="T95" fmla="*/ 305 h 429"/>
                <a:gd name="T96" fmla="*/ 62 w 696"/>
                <a:gd name="T97" fmla="*/ 319 h 429"/>
                <a:gd name="T98" fmla="*/ 89 w 696"/>
                <a:gd name="T99" fmla="*/ 322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6" h="429">
                  <a:moveTo>
                    <a:pt x="102" y="319"/>
                  </a:moveTo>
                  <a:lnTo>
                    <a:pt x="113" y="341"/>
                  </a:lnTo>
                  <a:lnTo>
                    <a:pt x="127" y="362"/>
                  </a:lnTo>
                  <a:lnTo>
                    <a:pt x="141" y="380"/>
                  </a:lnTo>
                  <a:lnTo>
                    <a:pt x="157" y="396"/>
                  </a:lnTo>
                  <a:lnTo>
                    <a:pt x="175" y="409"/>
                  </a:lnTo>
                  <a:lnTo>
                    <a:pt x="194" y="418"/>
                  </a:lnTo>
                  <a:lnTo>
                    <a:pt x="214" y="425"/>
                  </a:lnTo>
                  <a:lnTo>
                    <a:pt x="234" y="429"/>
                  </a:lnTo>
                  <a:lnTo>
                    <a:pt x="254" y="429"/>
                  </a:lnTo>
                  <a:lnTo>
                    <a:pt x="274" y="426"/>
                  </a:lnTo>
                  <a:lnTo>
                    <a:pt x="294" y="420"/>
                  </a:lnTo>
                  <a:lnTo>
                    <a:pt x="313" y="411"/>
                  </a:lnTo>
                  <a:lnTo>
                    <a:pt x="331" y="398"/>
                  </a:lnTo>
                  <a:lnTo>
                    <a:pt x="348" y="383"/>
                  </a:lnTo>
                  <a:lnTo>
                    <a:pt x="365" y="398"/>
                  </a:lnTo>
                  <a:lnTo>
                    <a:pt x="382" y="411"/>
                  </a:lnTo>
                  <a:lnTo>
                    <a:pt x="401" y="420"/>
                  </a:lnTo>
                  <a:lnTo>
                    <a:pt x="421" y="426"/>
                  </a:lnTo>
                  <a:lnTo>
                    <a:pt x="441" y="429"/>
                  </a:lnTo>
                  <a:lnTo>
                    <a:pt x="461" y="429"/>
                  </a:lnTo>
                  <a:lnTo>
                    <a:pt x="481" y="425"/>
                  </a:lnTo>
                  <a:lnTo>
                    <a:pt x="502" y="418"/>
                  </a:lnTo>
                  <a:lnTo>
                    <a:pt x="520" y="409"/>
                  </a:lnTo>
                  <a:lnTo>
                    <a:pt x="538" y="396"/>
                  </a:lnTo>
                  <a:lnTo>
                    <a:pt x="554" y="380"/>
                  </a:lnTo>
                  <a:lnTo>
                    <a:pt x="569" y="362"/>
                  </a:lnTo>
                  <a:lnTo>
                    <a:pt x="582" y="341"/>
                  </a:lnTo>
                  <a:lnTo>
                    <a:pt x="593" y="319"/>
                  </a:lnTo>
                  <a:lnTo>
                    <a:pt x="606" y="322"/>
                  </a:lnTo>
                  <a:lnTo>
                    <a:pt x="620" y="322"/>
                  </a:lnTo>
                  <a:lnTo>
                    <a:pt x="633" y="319"/>
                  </a:lnTo>
                  <a:lnTo>
                    <a:pt x="646" y="313"/>
                  </a:lnTo>
                  <a:lnTo>
                    <a:pt x="658" y="305"/>
                  </a:lnTo>
                  <a:lnTo>
                    <a:pt x="668" y="294"/>
                  </a:lnTo>
                  <a:lnTo>
                    <a:pt x="678" y="281"/>
                  </a:lnTo>
                  <a:lnTo>
                    <a:pt x="685" y="266"/>
                  </a:lnTo>
                  <a:lnTo>
                    <a:pt x="691" y="249"/>
                  </a:lnTo>
                  <a:lnTo>
                    <a:pt x="694" y="233"/>
                  </a:lnTo>
                  <a:lnTo>
                    <a:pt x="696" y="215"/>
                  </a:lnTo>
                  <a:lnTo>
                    <a:pt x="694" y="197"/>
                  </a:lnTo>
                  <a:lnTo>
                    <a:pt x="691" y="180"/>
                  </a:lnTo>
                  <a:lnTo>
                    <a:pt x="685" y="163"/>
                  </a:lnTo>
                  <a:lnTo>
                    <a:pt x="678" y="148"/>
                  </a:lnTo>
                  <a:lnTo>
                    <a:pt x="668" y="135"/>
                  </a:lnTo>
                  <a:lnTo>
                    <a:pt x="658" y="125"/>
                  </a:lnTo>
                  <a:lnTo>
                    <a:pt x="646" y="116"/>
                  </a:lnTo>
                  <a:lnTo>
                    <a:pt x="633" y="111"/>
                  </a:lnTo>
                  <a:lnTo>
                    <a:pt x="620" y="107"/>
                  </a:lnTo>
                  <a:lnTo>
                    <a:pt x="606" y="107"/>
                  </a:lnTo>
                  <a:lnTo>
                    <a:pt x="593" y="111"/>
                  </a:lnTo>
                  <a:lnTo>
                    <a:pt x="582" y="88"/>
                  </a:lnTo>
                  <a:lnTo>
                    <a:pt x="569" y="67"/>
                  </a:lnTo>
                  <a:lnTo>
                    <a:pt x="554" y="49"/>
                  </a:lnTo>
                  <a:lnTo>
                    <a:pt x="538" y="33"/>
                  </a:lnTo>
                  <a:lnTo>
                    <a:pt x="520" y="21"/>
                  </a:lnTo>
                  <a:lnTo>
                    <a:pt x="502" y="11"/>
                  </a:lnTo>
                  <a:lnTo>
                    <a:pt x="481" y="4"/>
                  </a:lnTo>
                  <a:lnTo>
                    <a:pt x="461" y="0"/>
                  </a:lnTo>
                  <a:lnTo>
                    <a:pt x="441" y="0"/>
                  </a:lnTo>
                  <a:lnTo>
                    <a:pt x="421" y="4"/>
                  </a:lnTo>
                  <a:lnTo>
                    <a:pt x="401" y="10"/>
                  </a:lnTo>
                  <a:lnTo>
                    <a:pt x="382" y="19"/>
                  </a:lnTo>
                  <a:lnTo>
                    <a:pt x="365" y="32"/>
                  </a:lnTo>
                  <a:lnTo>
                    <a:pt x="348" y="47"/>
                  </a:lnTo>
                  <a:lnTo>
                    <a:pt x="331" y="32"/>
                  </a:lnTo>
                  <a:lnTo>
                    <a:pt x="313" y="19"/>
                  </a:lnTo>
                  <a:lnTo>
                    <a:pt x="294" y="10"/>
                  </a:lnTo>
                  <a:lnTo>
                    <a:pt x="274" y="4"/>
                  </a:lnTo>
                  <a:lnTo>
                    <a:pt x="254" y="0"/>
                  </a:lnTo>
                  <a:lnTo>
                    <a:pt x="234" y="0"/>
                  </a:lnTo>
                  <a:lnTo>
                    <a:pt x="214" y="4"/>
                  </a:lnTo>
                  <a:lnTo>
                    <a:pt x="194" y="11"/>
                  </a:lnTo>
                  <a:lnTo>
                    <a:pt x="175" y="21"/>
                  </a:lnTo>
                  <a:lnTo>
                    <a:pt x="157" y="33"/>
                  </a:lnTo>
                  <a:lnTo>
                    <a:pt x="141" y="49"/>
                  </a:lnTo>
                  <a:lnTo>
                    <a:pt x="127" y="67"/>
                  </a:lnTo>
                  <a:lnTo>
                    <a:pt x="113" y="88"/>
                  </a:lnTo>
                  <a:lnTo>
                    <a:pt x="102" y="111"/>
                  </a:lnTo>
                  <a:lnTo>
                    <a:pt x="89" y="107"/>
                  </a:lnTo>
                  <a:lnTo>
                    <a:pt x="76" y="107"/>
                  </a:lnTo>
                  <a:lnTo>
                    <a:pt x="62" y="111"/>
                  </a:lnTo>
                  <a:lnTo>
                    <a:pt x="49" y="116"/>
                  </a:lnTo>
                  <a:lnTo>
                    <a:pt x="37" y="125"/>
                  </a:lnTo>
                  <a:lnTo>
                    <a:pt x="26" y="135"/>
                  </a:lnTo>
                  <a:lnTo>
                    <a:pt x="18" y="148"/>
                  </a:lnTo>
                  <a:lnTo>
                    <a:pt x="10" y="163"/>
                  </a:lnTo>
                  <a:lnTo>
                    <a:pt x="5" y="180"/>
                  </a:lnTo>
                  <a:lnTo>
                    <a:pt x="1" y="197"/>
                  </a:lnTo>
                  <a:lnTo>
                    <a:pt x="0" y="215"/>
                  </a:lnTo>
                  <a:lnTo>
                    <a:pt x="1" y="233"/>
                  </a:lnTo>
                  <a:lnTo>
                    <a:pt x="5" y="249"/>
                  </a:lnTo>
                  <a:lnTo>
                    <a:pt x="10" y="266"/>
                  </a:lnTo>
                  <a:lnTo>
                    <a:pt x="18" y="281"/>
                  </a:lnTo>
                  <a:lnTo>
                    <a:pt x="26" y="294"/>
                  </a:lnTo>
                  <a:lnTo>
                    <a:pt x="37" y="305"/>
                  </a:lnTo>
                  <a:lnTo>
                    <a:pt x="49" y="313"/>
                  </a:lnTo>
                  <a:lnTo>
                    <a:pt x="62" y="319"/>
                  </a:lnTo>
                  <a:lnTo>
                    <a:pt x="76" y="322"/>
                  </a:lnTo>
                  <a:lnTo>
                    <a:pt x="89" y="322"/>
                  </a:lnTo>
                  <a:lnTo>
                    <a:pt x="102" y="31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6" name="Rectangle 2112">
              <a:extLst>
                <a:ext uri="{FF2B5EF4-FFF2-40B4-BE49-F238E27FC236}">
                  <a16:creationId xmlns:a16="http://schemas.microsoft.com/office/drawing/2014/main" id="{019AECCF-E7E9-CF4F-9578-C089C3CC6224}"/>
                </a:ext>
              </a:extLst>
            </p:cNvPr>
            <p:cNvSpPr>
              <a:spLocks noChangeArrowheads="1"/>
            </p:cNvSpPr>
            <p:nvPr/>
          </p:nvSpPr>
          <p:spPr bwMode="auto">
            <a:xfrm>
              <a:off x="3351" y="2210"/>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817" name="Rectangle 2113">
              <a:extLst>
                <a:ext uri="{FF2B5EF4-FFF2-40B4-BE49-F238E27FC236}">
                  <a16:creationId xmlns:a16="http://schemas.microsoft.com/office/drawing/2014/main" id="{1FB887E9-7F4C-324A-81A8-DF1DC2C62D96}"/>
                </a:ext>
              </a:extLst>
            </p:cNvPr>
            <p:cNvSpPr>
              <a:spLocks noChangeArrowheads="1"/>
            </p:cNvSpPr>
            <p:nvPr/>
          </p:nvSpPr>
          <p:spPr bwMode="auto">
            <a:xfrm>
              <a:off x="3245" y="2314"/>
              <a:ext cx="34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emulator</a:t>
              </a:r>
              <a:endParaRPr lang="en-US" altLang="en-CN" sz="2400">
                <a:solidFill>
                  <a:srgbClr val="000000"/>
                </a:solidFill>
                <a:latin typeface="Arial" panose="020B0604020202020204" pitchFamily="34" charset="0"/>
              </a:endParaRPr>
            </a:p>
          </p:txBody>
        </p:sp>
        <p:sp>
          <p:nvSpPr>
            <p:cNvPr id="714818" name="Freeform 2114">
              <a:extLst>
                <a:ext uri="{FF2B5EF4-FFF2-40B4-BE49-F238E27FC236}">
                  <a16:creationId xmlns:a16="http://schemas.microsoft.com/office/drawing/2014/main" id="{03CE6049-1FF9-7E48-9AF5-5B8B18142C62}"/>
                </a:ext>
              </a:extLst>
            </p:cNvPr>
            <p:cNvSpPr>
              <a:spLocks/>
            </p:cNvSpPr>
            <p:nvPr/>
          </p:nvSpPr>
          <p:spPr bwMode="auto">
            <a:xfrm>
              <a:off x="5164" y="1805"/>
              <a:ext cx="116" cy="988"/>
            </a:xfrm>
            <a:custGeom>
              <a:avLst/>
              <a:gdLst>
                <a:gd name="T0" fmla="*/ 0 w 116"/>
                <a:gd name="T1" fmla="*/ 988 h 988"/>
                <a:gd name="T2" fmla="*/ 50 w 116"/>
                <a:gd name="T3" fmla="*/ 988 h 988"/>
                <a:gd name="T4" fmla="*/ 60 w 116"/>
                <a:gd name="T5" fmla="*/ 986 h 988"/>
                <a:gd name="T6" fmla="*/ 69 w 116"/>
                <a:gd name="T7" fmla="*/ 982 h 988"/>
                <a:gd name="T8" fmla="*/ 77 w 116"/>
                <a:gd name="T9" fmla="*/ 974 h 988"/>
                <a:gd name="T10" fmla="*/ 81 w 116"/>
                <a:gd name="T11" fmla="*/ 965 h 988"/>
                <a:gd name="T12" fmla="*/ 83 w 116"/>
                <a:gd name="T13" fmla="*/ 955 h 988"/>
                <a:gd name="T14" fmla="*/ 83 w 116"/>
                <a:gd name="T15" fmla="*/ 537 h 988"/>
                <a:gd name="T16" fmla="*/ 85 w 116"/>
                <a:gd name="T17" fmla="*/ 527 h 988"/>
                <a:gd name="T18" fmla="*/ 89 w 116"/>
                <a:gd name="T19" fmla="*/ 517 h 988"/>
                <a:gd name="T20" fmla="*/ 97 w 116"/>
                <a:gd name="T21" fmla="*/ 510 h 988"/>
                <a:gd name="T22" fmla="*/ 106 w 116"/>
                <a:gd name="T23" fmla="*/ 506 h 988"/>
                <a:gd name="T24" fmla="*/ 116 w 116"/>
                <a:gd name="T25" fmla="*/ 504 h 988"/>
                <a:gd name="T26" fmla="*/ 106 w 116"/>
                <a:gd name="T27" fmla="*/ 503 h 988"/>
                <a:gd name="T28" fmla="*/ 97 w 116"/>
                <a:gd name="T29" fmla="*/ 498 h 988"/>
                <a:gd name="T30" fmla="*/ 89 w 116"/>
                <a:gd name="T31" fmla="*/ 490 h 988"/>
                <a:gd name="T32" fmla="*/ 85 w 116"/>
                <a:gd name="T33" fmla="*/ 482 h 988"/>
                <a:gd name="T34" fmla="*/ 83 w 116"/>
                <a:gd name="T35" fmla="*/ 471 h 988"/>
                <a:gd name="T36" fmla="*/ 83 w 116"/>
                <a:gd name="T37" fmla="*/ 33 h 988"/>
                <a:gd name="T38" fmla="*/ 81 w 116"/>
                <a:gd name="T39" fmla="*/ 22 h 988"/>
                <a:gd name="T40" fmla="*/ 77 w 116"/>
                <a:gd name="T41" fmla="*/ 14 h 988"/>
                <a:gd name="T42" fmla="*/ 69 w 116"/>
                <a:gd name="T43" fmla="*/ 6 h 988"/>
                <a:gd name="T44" fmla="*/ 60 w 116"/>
                <a:gd name="T45" fmla="*/ 2 h 988"/>
                <a:gd name="T46" fmla="*/ 50 w 116"/>
                <a:gd name="T47" fmla="*/ 0 h 988"/>
                <a:gd name="T48" fmla="*/ 0 w 116"/>
                <a:gd name="T49"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988">
                  <a:moveTo>
                    <a:pt x="0" y="988"/>
                  </a:moveTo>
                  <a:lnTo>
                    <a:pt x="50" y="988"/>
                  </a:lnTo>
                  <a:lnTo>
                    <a:pt x="60" y="986"/>
                  </a:lnTo>
                  <a:lnTo>
                    <a:pt x="69" y="982"/>
                  </a:lnTo>
                  <a:lnTo>
                    <a:pt x="77" y="974"/>
                  </a:lnTo>
                  <a:lnTo>
                    <a:pt x="81" y="965"/>
                  </a:lnTo>
                  <a:lnTo>
                    <a:pt x="83" y="955"/>
                  </a:lnTo>
                  <a:lnTo>
                    <a:pt x="83" y="537"/>
                  </a:lnTo>
                  <a:lnTo>
                    <a:pt x="85" y="527"/>
                  </a:lnTo>
                  <a:lnTo>
                    <a:pt x="89" y="517"/>
                  </a:lnTo>
                  <a:lnTo>
                    <a:pt x="97" y="510"/>
                  </a:lnTo>
                  <a:lnTo>
                    <a:pt x="106" y="506"/>
                  </a:lnTo>
                  <a:lnTo>
                    <a:pt x="116" y="504"/>
                  </a:lnTo>
                  <a:lnTo>
                    <a:pt x="106" y="503"/>
                  </a:lnTo>
                  <a:lnTo>
                    <a:pt x="97" y="498"/>
                  </a:lnTo>
                  <a:lnTo>
                    <a:pt x="89" y="490"/>
                  </a:lnTo>
                  <a:lnTo>
                    <a:pt x="85" y="482"/>
                  </a:lnTo>
                  <a:lnTo>
                    <a:pt x="83" y="471"/>
                  </a:lnTo>
                  <a:lnTo>
                    <a:pt x="83" y="33"/>
                  </a:lnTo>
                  <a:lnTo>
                    <a:pt x="81" y="22"/>
                  </a:lnTo>
                  <a:lnTo>
                    <a:pt x="77" y="14"/>
                  </a:lnTo>
                  <a:lnTo>
                    <a:pt x="69" y="6"/>
                  </a:lnTo>
                  <a:lnTo>
                    <a:pt x="60" y="2"/>
                  </a:lnTo>
                  <a:lnTo>
                    <a:pt x="50"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9" name="Rectangle 2115">
              <a:extLst>
                <a:ext uri="{FF2B5EF4-FFF2-40B4-BE49-F238E27FC236}">
                  <a16:creationId xmlns:a16="http://schemas.microsoft.com/office/drawing/2014/main" id="{CC295B6B-035A-DE46-A9FD-92BE12FCD903}"/>
                </a:ext>
              </a:extLst>
            </p:cNvPr>
            <p:cNvSpPr>
              <a:spLocks noChangeArrowheads="1"/>
            </p:cNvSpPr>
            <p:nvPr/>
          </p:nvSpPr>
          <p:spPr bwMode="auto">
            <a:xfrm>
              <a:off x="5272" y="2076"/>
              <a:ext cx="426"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0" name="Rectangle 2116">
              <a:extLst>
                <a:ext uri="{FF2B5EF4-FFF2-40B4-BE49-F238E27FC236}">
                  <a16:creationId xmlns:a16="http://schemas.microsoft.com/office/drawing/2014/main" id="{DF2B3EE2-BB9F-ED4E-84BD-AAB74FA2A101}"/>
                </a:ext>
              </a:extLst>
            </p:cNvPr>
            <p:cNvSpPr>
              <a:spLocks noChangeArrowheads="1"/>
            </p:cNvSpPr>
            <p:nvPr/>
          </p:nvSpPr>
          <p:spPr bwMode="auto">
            <a:xfrm>
              <a:off x="5323" y="2021"/>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821" name="Rectangle 2117">
              <a:extLst>
                <a:ext uri="{FF2B5EF4-FFF2-40B4-BE49-F238E27FC236}">
                  <a16:creationId xmlns:a16="http://schemas.microsoft.com/office/drawing/2014/main" id="{B3008A63-7BF1-9B46-9951-A880A06EDA70}"/>
                </a:ext>
              </a:extLst>
            </p:cNvPr>
            <p:cNvSpPr>
              <a:spLocks noChangeArrowheads="1"/>
            </p:cNvSpPr>
            <p:nvPr/>
          </p:nvSpPr>
          <p:spPr bwMode="auto">
            <a:xfrm>
              <a:off x="5344" y="2125"/>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822" name="Rectangle 2118">
              <a:extLst>
                <a:ext uri="{FF2B5EF4-FFF2-40B4-BE49-F238E27FC236}">
                  <a16:creationId xmlns:a16="http://schemas.microsoft.com/office/drawing/2014/main" id="{6034CAC2-91B1-9246-9422-70431C18BC3F}"/>
                </a:ext>
              </a:extLst>
            </p:cNvPr>
            <p:cNvSpPr>
              <a:spLocks noChangeArrowheads="1"/>
            </p:cNvSpPr>
            <p:nvPr/>
          </p:nvSpPr>
          <p:spPr bwMode="auto">
            <a:xfrm>
              <a:off x="5336" y="2332"/>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7-8)</a:t>
              </a:r>
              <a:endParaRPr lang="en-US" altLang="en-CN" sz="2400">
                <a:solidFill>
                  <a:srgbClr val="000000"/>
                </a:solidFill>
                <a:latin typeface="Arial" panose="020B0604020202020204" pitchFamily="34" charset="0"/>
              </a:endParaRPr>
            </a:p>
          </p:txBody>
        </p:sp>
      </p:grpSp>
      <p:grpSp>
        <p:nvGrpSpPr>
          <p:cNvPr id="714857" name="Group 2153">
            <a:extLst>
              <a:ext uri="{FF2B5EF4-FFF2-40B4-BE49-F238E27FC236}">
                <a16:creationId xmlns:a16="http://schemas.microsoft.com/office/drawing/2014/main" id="{1EC10A23-D82A-A94B-86B0-7583552FE694}"/>
              </a:ext>
            </a:extLst>
          </p:cNvPr>
          <p:cNvGrpSpPr>
            <a:grpSpLocks/>
          </p:cNvGrpSpPr>
          <p:nvPr/>
        </p:nvGrpSpPr>
        <p:grpSpPr bwMode="auto">
          <a:xfrm>
            <a:off x="4121150" y="738189"/>
            <a:ext cx="6546850" cy="1995487"/>
            <a:chOff x="1636" y="465"/>
            <a:chExt cx="4124" cy="1257"/>
          </a:xfrm>
        </p:grpSpPr>
        <p:sp>
          <p:nvSpPr>
            <p:cNvPr id="714824" name="Freeform 2120">
              <a:extLst>
                <a:ext uri="{FF2B5EF4-FFF2-40B4-BE49-F238E27FC236}">
                  <a16:creationId xmlns:a16="http://schemas.microsoft.com/office/drawing/2014/main" id="{F9834D21-5660-104A-9708-74DDE45CC6DB}"/>
                </a:ext>
              </a:extLst>
            </p:cNvPr>
            <p:cNvSpPr>
              <a:spLocks/>
            </p:cNvSpPr>
            <p:nvPr/>
          </p:nvSpPr>
          <p:spPr bwMode="auto">
            <a:xfrm>
              <a:off x="2660" y="518"/>
              <a:ext cx="572" cy="309"/>
            </a:xfrm>
            <a:custGeom>
              <a:avLst/>
              <a:gdLst>
                <a:gd name="T0" fmla="*/ 132 w 572"/>
                <a:gd name="T1" fmla="*/ 309 h 309"/>
                <a:gd name="T2" fmla="*/ 441 w 572"/>
                <a:gd name="T3" fmla="*/ 309 h 309"/>
                <a:gd name="T4" fmla="*/ 462 w 572"/>
                <a:gd name="T5" fmla="*/ 307 h 309"/>
                <a:gd name="T6" fmla="*/ 482 w 572"/>
                <a:gd name="T7" fmla="*/ 303 h 309"/>
                <a:gd name="T8" fmla="*/ 500 w 572"/>
                <a:gd name="T9" fmla="*/ 295 h 309"/>
                <a:gd name="T10" fmla="*/ 518 w 572"/>
                <a:gd name="T11" fmla="*/ 285 h 309"/>
                <a:gd name="T12" fmla="*/ 534 w 572"/>
                <a:gd name="T13" fmla="*/ 271 h 309"/>
                <a:gd name="T14" fmla="*/ 548 w 572"/>
                <a:gd name="T15" fmla="*/ 255 h 309"/>
                <a:gd name="T16" fmla="*/ 558 w 572"/>
                <a:gd name="T17" fmla="*/ 238 h 309"/>
                <a:gd name="T18" fmla="*/ 566 w 572"/>
                <a:gd name="T19" fmla="*/ 219 h 309"/>
                <a:gd name="T20" fmla="*/ 571 w 572"/>
                <a:gd name="T21" fmla="*/ 199 h 309"/>
                <a:gd name="T22" fmla="*/ 572 w 572"/>
                <a:gd name="T23" fmla="*/ 179 h 309"/>
                <a:gd name="T24" fmla="*/ 572 w 572"/>
                <a:gd name="T25" fmla="*/ 131 h 309"/>
                <a:gd name="T26" fmla="*/ 571 w 572"/>
                <a:gd name="T27" fmla="*/ 111 h 309"/>
                <a:gd name="T28" fmla="*/ 566 w 572"/>
                <a:gd name="T29" fmla="*/ 90 h 309"/>
                <a:gd name="T30" fmla="*/ 558 w 572"/>
                <a:gd name="T31" fmla="*/ 71 h 309"/>
                <a:gd name="T32" fmla="*/ 548 w 572"/>
                <a:gd name="T33" fmla="*/ 54 h 309"/>
                <a:gd name="T34" fmla="*/ 534 w 572"/>
                <a:gd name="T35" fmla="*/ 38 h 309"/>
                <a:gd name="T36" fmla="*/ 518 w 572"/>
                <a:gd name="T37" fmla="*/ 25 h 309"/>
                <a:gd name="T38" fmla="*/ 500 w 572"/>
                <a:gd name="T39" fmla="*/ 14 h 309"/>
                <a:gd name="T40" fmla="*/ 482 w 572"/>
                <a:gd name="T41" fmla="*/ 6 h 309"/>
                <a:gd name="T42" fmla="*/ 462 w 572"/>
                <a:gd name="T43" fmla="*/ 2 h 309"/>
                <a:gd name="T44" fmla="*/ 441 w 572"/>
                <a:gd name="T45" fmla="*/ 0 h 309"/>
                <a:gd name="T46" fmla="*/ 132 w 572"/>
                <a:gd name="T47" fmla="*/ 0 h 309"/>
                <a:gd name="T48" fmla="*/ 110 w 572"/>
                <a:gd name="T49" fmla="*/ 2 h 309"/>
                <a:gd name="T50" fmla="*/ 90 w 572"/>
                <a:gd name="T51" fmla="*/ 6 h 309"/>
                <a:gd name="T52" fmla="*/ 72 w 572"/>
                <a:gd name="T53" fmla="*/ 14 h 309"/>
                <a:gd name="T54" fmla="*/ 54 w 572"/>
                <a:gd name="T55" fmla="*/ 25 h 309"/>
                <a:gd name="T56" fmla="*/ 38 w 572"/>
                <a:gd name="T57" fmla="*/ 38 h 309"/>
                <a:gd name="T58" fmla="*/ 24 w 572"/>
                <a:gd name="T59" fmla="*/ 54 h 309"/>
                <a:gd name="T60" fmla="*/ 14 w 572"/>
                <a:gd name="T61" fmla="*/ 71 h 309"/>
                <a:gd name="T62" fmla="*/ 6 w 572"/>
                <a:gd name="T63" fmla="*/ 90 h 309"/>
                <a:gd name="T64" fmla="*/ 2 w 572"/>
                <a:gd name="T65" fmla="*/ 111 h 309"/>
                <a:gd name="T66" fmla="*/ 0 w 572"/>
                <a:gd name="T67" fmla="*/ 131 h 309"/>
                <a:gd name="T68" fmla="*/ 0 w 572"/>
                <a:gd name="T69" fmla="*/ 179 h 309"/>
                <a:gd name="T70" fmla="*/ 2 w 572"/>
                <a:gd name="T71" fmla="*/ 199 h 309"/>
                <a:gd name="T72" fmla="*/ 6 w 572"/>
                <a:gd name="T73" fmla="*/ 219 h 309"/>
                <a:gd name="T74" fmla="*/ 14 w 572"/>
                <a:gd name="T75" fmla="*/ 238 h 309"/>
                <a:gd name="T76" fmla="*/ 24 w 572"/>
                <a:gd name="T77" fmla="*/ 255 h 309"/>
                <a:gd name="T78" fmla="*/ 38 w 572"/>
                <a:gd name="T79" fmla="*/ 271 h 309"/>
                <a:gd name="T80" fmla="*/ 54 w 572"/>
                <a:gd name="T81" fmla="*/ 285 h 309"/>
                <a:gd name="T82" fmla="*/ 72 w 572"/>
                <a:gd name="T83" fmla="*/ 295 h 309"/>
                <a:gd name="T84" fmla="*/ 90 w 572"/>
                <a:gd name="T85" fmla="*/ 303 h 309"/>
                <a:gd name="T86" fmla="*/ 110 w 572"/>
                <a:gd name="T87" fmla="*/ 307 h 309"/>
                <a:gd name="T88" fmla="*/ 132 w 572"/>
                <a:gd name="T8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2" h="309">
                  <a:moveTo>
                    <a:pt x="132" y="309"/>
                  </a:moveTo>
                  <a:lnTo>
                    <a:pt x="441" y="309"/>
                  </a:lnTo>
                  <a:lnTo>
                    <a:pt x="462" y="307"/>
                  </a:lnTo>
                  <a:lnTo>
                    <a:pt x="482" y="303"/>
                  </a:lnTo>
                  <a:lnTo>
                    <a:pt x="500" y="295"/>
                  </a:lnTo>
                  <a:lnTo>
                    <a:pt x="518" y="285"/>
                  </a:lnTo>
                  <a:lnTo>
                    <a:pt x="534" y="271"/>
                  </a:lnTo>
                  <a:lnTo>
                    <a:pt x="548" y="255"/>
                  </a:lnTo>
                  <a:lnTo>
                    <a:pt x="558" y="238"/>
                  </a:lnTo>
                  <a:lnTo>
                    <a:pt x="566" y="219"/>
                  </a:lnTo>
                  <a:lnTo>
                    <a:pt x="571" y="199"/>
                  </a:lnTo>
                  <a:lnTo>
                    <a:pt x="572" y="179"/>
                  </a:lnTo>
                  <a:lnTo>
                    <a:pt x="572" y="131"/>
                  </a:lnTo>
                  <a:lnTo>
                    <a:pt x="571" y="111"/>
                  </a:lnTo>
                  <a:lnTo>
                    <a:pt x="566" y="90"/>
                  </a:lnTo>
                  <a:lnTo>
                    <a:pt x="558" y="71"/>
                  </a:lnTo>
                  <a:lnTo>
                    <a:pt x="548" y="54"/>
                  </a:lnTo>
                  <a:lnTo>
                    <a:pt x="534" y="38"/>
                  </a:lnTo>
                  <a:lnTo>
                    <a:pt x="518" y="25"/>
                  </a:lnTo>
                  <a:lnTo>
                    <a:pt x="500" y="14"/>
                  </a:lnTo>
                  <a:lnTo>
                    <a:pt x="482" y="6"/>
                  </a:lnTo>
                  <a:lnTo>
                    <a:pt x="462" y="2"/>
                  </a:lnTo>
                  <a:lnTo>
                    <a:pt x="441" y="0"/>
                  </a:lnTo>
                  <a:lnTo>
                    <a:pt x="132" y="0"/>
                  </a:lnTo>
                  <a:lnTo>
                    <a:pt x="110" y="2"/>
                  </a:lnTo>
                  <a:lnTo>
                    <a:pt x="90" y="6"/>
                  </a:lnTo>
                  <a:lnTo>
                    <a:pt x="72" y="14"/>
                  </a:lnTo>
                  <a:lnTo>
                    <a:pt x="54" y="25"/>
                  </a:lnTo>
                  <a:lnTo>
                    <a:pt x="38" y="38"/>
                  </a:lnTo>
                  <a:lnTo>
                    <a:pt x="24" y="54"/>
                  </a:lnTo>
                  <a:lnTo>
                    <a:pt x="14" y="71"/>
                  </a:lnTo>
                  <a:lnTo>
                    <a:pt x="6" y="90"/>
                  </a:lnTo>
                  <a:lnTo>
                    <a:pt x="2" y="111"/>
                  </a:lnTo>
                  <a:lnTo>
                    <a:pt x="0" y="131"/>
                  </a:lnTo>
                  <a:lnTo>
                    <a:pt x="0" y="179"/>
                  </a:lnTo>
                  <a:lnTo>
                    <a:pt x="2" y="199"/>
                  </a:lnTo>
                  <a:lnTo>
                    <a:pt x="6" y="219"/>
                  </a:lnTo>
                  <a:lnTo>
                    <a:pt x="14" y="238"/>
                  </a:lnTo>
                  <a:lnTo>
                    <a:pt x="24" y="255"/>
                  </a:lnTo>
                  <a:lnTo>
                    <a:pt x="38" y="271"/>
                  </a:lnTo>
                  <a:lnTo>
                    <a:pt x="54" y="285"/>
                  </a:lnTo>
                  <a:lnTo>
                    <a:pt x="72" y="295"/>
                  </a:lnTo>
                  <a:lnTo>
                    <a:pt x="90" y="303"/>
                  </a:lnTo>
                  <a:lnTo>
                    <a:pt x="110" y="307"/>
                  </a:lnTo>
                  <a:lnTo>
                    <a:pt x="132" y="309"/>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5" name="Rectangle 2121">
              <a:extLst>
                <a:ext uri="{FF2B5EF4-FFF2-40B4-BE49-F238E27FC236}">
                  <a16:creationId xmlns:a16="http://schemas.microsoft.com/office/drawing/2014/main" id="{290DDB80-E0EB-8646-B96A-0B41F1483A93}"/>
                </a:ext>
              </a:extLst>
            </p:cNvPr>
            <p:cNvSpPr>
              <a:spLocks noChangeArrowheads="1"/>
            </p:cNvSpPr>
            <p:nvPr/>
          </p:nvSpPr>
          <p:spPr bwMode="auto">
            <a:xfrm>
              <a:off x="2728" y="569"/>
              <a:ext cx="4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 Other</a:t>
              </a:r>
              <a:endParaRPr lang="en-US" altLang="en-CN" sz="2400">
                <a:solidFill>
                  <a:srgbClr val="000000"/>
                </a:solidFill>
                <a:latin typeface="Arial" panose="020B0604020202020204" pitchFamily="34" charset="0"/>
              </a:endParaRPr>
            </a:p>
          </p:txBody>
        </p:sp>
        <p:sp>
          <p:nvSpPr>
            <p:cNvPr id="714826" name="Rectangle 2122">
              <a:extLst>
                <a:ext uri="{FF2B5EF4-FFF2-40B4-BE49-F238E27FC236}">
                  <a16:creationId xmlns:a16="http://schemas.microsoft.com/office/drawing/2014/main" id="{77A2E8B3-A96F-E349-BF8E-5140B9D32231}"/>
                </a:ext>
              </a:extLst>
            </p:cNvPr>
            <p:cNvSpPr>
              <a:spLocks noChangeArrowheads="1"/>
            </p:cNvSpPr>
            <p:nvPr/>
          </p:nvSpPr>
          <p:spPr bwMode="auto">
            <a:xfrm>
              <a:off x="2784" y="673"/>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27" name="Freeform 2123">
              <a:extLst>
                <a:ext uri="{FF2B5EF4-FFF2-40B4-BE49-F238E27FC236}">
                  <a16:creationId xmlns:a16="http://schemas.microsoft.com/office/drawing/2014/main" id="{715A6898-CC4D-7246-AF07-8C98CF2C3777}"/>
                </a:ext>
              </a:extLst>
            </p:cNvPr>
            <p:cNvSpPr>
              <a:spLocks/>
            </p:cNvSpPr>
            <p:nvPr/>
          </p:nvSpPr>
          <p:spPr bwMode="auto">
            <a:xfrm>
              <a:off x="3735" y="518"/>
              <a:ext cx="572" cy="309"/>
            </a:xfrm>
            <a:custGeom>
              <a:avLst/>
              <a:gdLst>
                <a:gd name="T0" fmla="*/ 131 w 572"/>
                <a:gd name="T1" fmla="*/ 309 h 309"/>
                <a:gd name="T2" fmla="*/ 440 w 572"/>
                <a:gd name="T3" fmla="*/ 309 h 309"/>
                <a:gd name="T4" fmla="*/ 461 w 572"/>
                <a:gd name="T5" fmla="*/ 307 h 309"/>
                <a:gd name="T6" fmla="*/ 482 w 572"/>
                <a:gd name="T7" fmla="*/ 303 h 309"/>
                <a:gd name="T8" fmla="*/ 500 w 572"/>
                <a:gd name="T9" fmla="*/ 295 h 309"/>
                <a:gd name="T10" fmla="*/ 518 w 572"/>
                <a:gd name="T11" fmla="*/ 285 h 309"/>
                <a:gd name="T12" fmla="*/ 533 w 572"/>
                <a:gd name="T13" fmla="*/ 271 h 309"/>
                <a:gd name="T14" fmla="*/ 547 w 572"/>
                <a:gd name="T15" fmla="*/ 255 h 309"/>
                <a:gd name="T16" fmla="*/ 558 w 572"/>
                <a:gd name="T17" fmla="*/ 238 h 309"/>
                <a:gd name="T18" fmla="*/ 566 w 572"/>
                <a:gd name="T19" fmla="*/ 219 h 309"/>
                <a:gd name="T20" fmla="*/ 570 w 572"/>
                <a:gd name="T21" fmla="*/ 199 h 309"/>
                <a:gd name="T22" fmla="*/ 572 w 572"/>
                <a:gd name="T23" fmla="*/ 179 h 309"/>
                <a:gd name="T24" fmla="*/ 572 w 572"/>
                <a:gd name="T25" fmla="*/ 131 h 309"/>
                <a:gd name="T26" fmla="*/ 570 w 572"/>
                <a:gd name="T27" fmla="*/ 111 h 309"/>
                <a:gd name="T28" fmla="*/ 566 w 572"/>
                <a:gd name="T29" fmla="*/ 90 h 309"/>
                <a:gd name="T30" fmla="*/ 558 w 572"/>
                <a:gd name="T31" fmla="*/ 71 h 309"/>
                <a:gd name="T32" fmla="*/ 547 w 572"/>
                <a:gd name="T33" fmla="*/ 54 h 309"/>
                <a:gd name="T34" fmla="*/ 533 w 572"/>
                <a:gd name="T35" fmla="*/ 38 h 309"/>
                <a:gd name="T36" fmla="*/ 518 w 572"/>
                <a:gd name="T37" fmla="*/ 25 h 309"/>
                <a:gd name="T38" fmla="*/ 500 w 572"/>
                <a:gd name="T39" fmla="*/ 14 h 309"/>
                <a:gd name="T40" fmla="*/ 482 w 572"/>
                <a:gd name="T41" fmla="*/ 6 h 309"/>
                <a:gd name="T42" fmla="*/ 461 w 572"/>
                <a:gd name="T43" fmla="*/ 2 h 309"/>
                <a:gd name="T44" fmla="*/ 440 w 572"/>
                <a:gd name="T45" fmla="*/ 0 h 309"/>
                <a:gd name="T46" fmla="*/ 131 w 572"/>
                <a:gd name="T47" fmla="*/ 0 h 309"/>
                <a:gd name="T48" fmla="*/ 110 w 572"/>
                <a:gd name="T49" fmla="*/ 2 h 309"/>
                <a:gd name="T50" fmla="*/ 90 w 572"/>
                <a:gd name="T51" fmla="*/ 6 h 309"/>
                <a:gd name="T52" fmla="*/ 72 w 572"/>
                <a:gd name="T53" fmla="*/ 14 h 309"/>
                <a:gd name="T54" fmla="*/ 54 w 572"/>
                <a:gd name="T55" fmla="*/ 25 h 309"/>
                <a:gd name="T56" fmla="*/ 38 w 572"/>
                <a:gd name="T57" fmla="*/ 38 h 309"/>
                <a:gd name="T58" fmla="*/ 24 w 572"/>
                <a:gd name="T59" fmla="*/ 54 h 309"/>
                <a:gd name="T60" fmla="*/ 14 w 572"/>
                <a:gd name="T61" fmla="*/ 71 h 309"/>
                <a:gd name="T62" fmla="*/ 6 w 572"/>
                <a:gd name="T63" fmla="*/ 90 h 309"/>
                <a:gd name="T64" fmla="*/ 1 w 572"/>
                <a:gd name="T65" fmla="*/ 111 h 309"/>
                <a:gd name="T66" fmla="*/ 0 w 572"/>
                <a:gd name="T67" fmla="*/ 131 h 309"/>
                <a:gd name="T68" fmla="*/ 0 w 572"/>
                <a:gd name="T69" fmla="*/ 179 h 309"/>
                <a:gd name="T70" fmla="*/ 1 w 572"/>
                <a:gd name="T71" fmla="*/ 199 h 309"/>
                <a:gd name="T72" fmla="*/ 6 w 572"/>
                <a:gd name="T73" fmla="*/ 219 h 309"/>
                <a:gd name="T74" fmla="*/ 14 w 572"/>
                <a:gd name="T75" fmla="*/ 238 h 309"/>
                <a:gd name="T76" fmla="*/ 24 w 572"/>
                <a:gd name="T77" fmla="*/ 255 h 309"/>
                <a:gd name="T78" fmla="*/ 38 w 572"/>
                <a:gd name="T79" fmla="*/ 271 h 309"/>
                <a:gd name="T80" fmla="*/ 54 w 572"/>
                <a:gd name="T81" fmla="*/ 285 h 309"/>
                <a:gd name="T82" fmla="*/ 72 w 572"/>
                <a:gd name="T83" fmla="*/ 295 h 309"/>
                <a:gd name="T84" fmla="*/ 90 w 572"/>
                <a:gd name="T85" fmla="*/ 303 h 309"/>
                <a:gd name="T86" fmla="*/ 110 w 572"/>
                <a:gd name="T87" fmla="*/ 307 h 309"/>
                <a:gd name="T88" fmla="*/ 131 w 572"/>
                <a:gd name="T8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2" h="309">
                  <a:moveTo>
                    <a:pt x="131" y="309"/>
                  </a:moveTo>
                  <a:lnTo>
                    <a:pt x="440" y="309"/>
                  </a:lnTo>
                  <a:lnTo>
                    <a:pt x="461" y="307"/>
                  </a:lnTo>
                  <a:lnTo>
                    <a:pt x="482" y="303"/>
                  </a:lnTo>
                  <a:lnTo>
                    <a:pt x="500" y="295"/>
                  </a:lnTo>
                  <a:lnTo>
                    <a:pt x="518" y="285"/>
                  </a:lnTo>
                  <a:lnTo>
                    <a:pt x="533" y="271"/>
                  </a:lnTo>
                  <a:lnTo>
                    <a:pt x="547" y="255"/>
                  </a:lnTo>
                  <a:lnTo>
                    <a:pt x="558" y="238"/>
                  </a:lnTo>
                  <a:lnTo>
                    <a:pt x="566" y="219"/>
                  </a:lnTo>
                  <a:lnTo>
                    <a:pt x="570" y="199"/>
                  </a:lnTo>
                  <a:lnTo>
                    <a:pt x="572" y="179"/>
                  </a:lnTo>
                  <a:lnTo>
                    <a:pt x="572" y="131"/>
                  </a:lnTo>
                  <a:lnTo>
                    <a:pt x="570" y="111"/>
                  </a:lnTo>
                  <a:lnTo>
                    <a:pt x="566" y="90"/>
                  </a:lnTo>
                  <a:lnTo>
                    <a:pt x="558" y="71"/>
                  </a:lnTo>
                  <a:lnTo>
                    <a:pt x="547" y="54"/>
                  </a:lnTo>
                  <a:lnTo>
                    <a:pt x="533" y="38"/>
                  </a:lnTo>
                  <a:lnTo>
                    <a:pt x="518" y="25"/>
                  </a:lnTo>
                  <a:lnTo>
                    <a:pt x="500" y="14"/>
                  </a:lnTo>
                  <a:lnTo>
                    <a:pt x="482" y="6"/>
                  </a:lnTo>
                  <a:lnTo>
                    <a:pt x="461" y="2"/>
                  </a:lnTo>
                  <a:lnTo>
                    <a:pt x="440" y="0"/>
                  </a:lnTo>
                  <a:lnTo>
                    <a:pt x="131" y="0"/>
                  </a:lnTo>
                  <a:lnTo>
                    <a:pt x="110" y="2"/>
                  </a:lnTo>
                  <a:lnTo>
                    <a:pt x="90" y="6"/>
                  </a:lnTo>
                  <a:lnTo>
                    <a:pt x="72" y="14"/>
                  </a:lnTo>
                  <a:lnTo>
                    <a:pt x="54" y="25"/>
                  </a:lnTo>
                  <a:lnTo>
                    <a:pt x="38" y="38"/>
                  </a:lnTo>
                  <a:lnTo>
                    <a:pt x="24" y="54"/>
                  </a:lnTo>
                  <a:lnTo>
                    <a:pt x="14" y="71"/>
                  </a:lnTo>
                  <a:lnTo>
                    <a:pt x="6" y="90"/>
                  </a:lnTo>
                  <a:lnTo>
                    <a:pt x="1" y="111"/>
                  </a:lnTo>
                  <a:lnTo>
                    <a:pt x="0" y="131"/>
                  </a:lnTo>
                  <a:lnTo>
                    <a:pt x="0" y="179"/>
                  </a:lnTo>
                  <a:lnTo>
                    <a:pt x="1" y="199"/>
                  </a:lnTo>
                  <a:lnTo>
                    <a:pt x="6" y="219"/>
                  </a:lnTo>
                  <a:lnTo>
                    <a:pt x="14" y="238"/>
                  </a:lnTo>
                  <a:lnTo>
                    <a:pt x="24" y="255"/>
                  </a:lnTo>
                  <a:lnTo>
                    <a:pt x="38" y="271"/>
                  </a:lnTo>
                  <a:lnTo>
                    <a:pt x="54" y="285"/>
                  </a:lnTo>
                  <a:lnTo>
                    <a:pt x="72" y="295"/>
                  </a:lnTo>
                  <a:lnTo>
                    <a:pt x="90" y="303"/>
                  </a:lnTo>
                  <a:lnTo>
                    <a:pt x="110" y="307"/>
                  </a:lnTo>
                  <a:lnTo>
                    <a:pt x="131" y="309"/>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8" name="Rectangle 2124">
              <a:extLst>
                <a:ext uri="{FF2B5EF4-FFF2-40B4-BE49-F238E27FC236}">
                  <a16:creationId xmlns:a16="http://schemas.microsoft.com/office/drawing/2014/main" id="{D473BD0B-741F-BE4F-93AF-463ED2580CB8}"/>
                </a:ext>
              </a:extLst>
            </p:cNvPr>
            <p:cNvSpPr>
              <a:spLocks noChangeArrowheads="1"/>
            </p:cNvSpPr>
            <p:nvPr/>
          </p:nvSpPr>
          <p:spPr bwMode="auto">
            <a:xfrm>
              <a:off x="3932" y="547"/>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Jack</a:t>
              </a:r>
              <a:endParaRPr lang="en-US" altLang="en-CN" sz="2400">
                <a:solidFill>
                  <a:srgbClr val="000000"/>
                </a:solidFill>
                <a:latin typeface="Arial" panose="020B0604020202020204" pitchFamily="34" charset="0"/>
              </a:endParaRPr>
            </a:p>
          </p:txBody>
        </p:sp>
        <p:sp>
          <p:nvSpPr>
            <p:cNvPr id="714829" name="Rectangle 2125">
              <a:extLst>
                <a:ext uri="{FF2B5EF4-FFF2-40B4-BE49-F238E27FC236}">
                  <a16:creationId xmlns:a16="http://schemas.microsoft.com/office/drawing/2014/main" id="{77F89B72-DDCB-BF42-914B-82584ECDBEA6}"/>
                </a:ext>
              </a:extLst>
            </p:cNvPr>
            <p:cNvSpPr>
              <a:spLocks noChangeArrowheads="1"/>
            </p:cNvSpPr>
            <p:nvPr/>
          </p:nvSpPr>
          <p:spPr bwMode="auto">
            <a:xfrm>
              <a:off x="3821" y="669"/>
              <a:ext cx="4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30" name="Line 2126">
              <a:extLst>
                <a:ext uri="{FF2B5EF4-FFF2-40B4-BE49-F238E27FC236}">
                  <a16:creationId xmlns:a16="http://schemas.microsoft.com/office/drawing/2014/main" id="{C3370799-DFCD-DF4B-9ED9-DC4F022F416B}"/>
                </a:ext>
              </a:extLst>
            </p:cNvPr>
            <p:cNvSpPr>
              <a:spLocks noChangeShapeType="1"/>
            </p:cNvSpPr>
            <p:nvPr/>
          </p:nvSpPr>
          <p:spPr bwMode="auto">
            <a:xfrm flipH="1">
              <a:off x="3428" y="827"/>
              <a:ext cx="593" cy="7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1" name="Freeform 2127">
              <a:extLst>
                <a:ext uri="{FF2B5EF4-FFF2-40B4-BE49-F238E27FC236}">
                  <a16:creationId xmlns:a16="http://schemas.microsoft.com/office/drawing/2014/main" id="{B1AB046B-188C-104A-992A-4C0A9F0A0736}"/>
                </a:ext>
              </a:extLst>
            </p:cNvPr>
            <p:cNvSpPr>
              <a:spLocks/>
            </p:cNvSpPr>
            <p:nvPr/>
          </p:nvSpPr>
          <p:spPr bwMode="auto">
            <a:xfrm>
              <a:off x="3379" y="1518"/>
              <a:ext cx="90" cy="98"/>
            </a:xfrm>
            <a:custGeom>
              <a:avLst/>
              <a:gdLst>
                <a:gd name="T0" fmla="*/ 90 w 90"/>
                <a:gd name="T1" fmla="*/ 56 h 98"/>
                <a:gd name="T2" fmla="*/ 0 w 90"/>
                <a:gd name="T3" fmla="*/ 98 h 98"/>
                <a:gd name="T4" fmla="*/ 21 w 90"/>
                <a:gd name="T5" fmla="*/ 0 h 98"/>
                <a:gd name="T6" fmla="*/ 90 w 90"/>
                <a:gd name="T7" fmla="*/ 56 h 98"/>
              </a:gdLst>
              <a:ahLst/>
              <a:cxnLst>
                <a:cxn ang="0">
                  <a:pos x="T0" y="T1"/>
                </a:cxn>
                <a:cxn ang="0">
                  <a:pos x="T2" y="T3"/>
                </a:cxn>
                <a:cxn ang="0">
                  <a:pos x="T4" y="T5"/>
                </a:cxn>
                <a:cxn ang="0">
                  <a:pos x="T6" y="T7"/>
                </a:cxn>
              </a:cxnLst>
              <a:rect l="0" t="0" r="r" b="b"/>
              <a:pathLst>
                <a:path w="90" h="98">
                  <a:moveTo>
                    <a:pt x="90" y="56"/>
                  </a:moveTo>
                  <a:lnTo>
                    <a:pt x="0" y="98"/>
                  </a:lnTo>
                  <a:lnTo>
                    <a:pt x="21" y="0"/>
                  </a:lnTo>
                  <a:lnTo>
                    <a:pt x="9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2" name="Line 2128">
              <a:extLst>
                <a:ext uri="{FF2B5EF4-FFF2-40B4-BE49-F238E27FC236}">
                  <a16:creationId xmlns:a16="http://schemas.microsoft.com/office/drawing/2014/main" id="{2DB464F8-AAB7-294F-878B-B026967E0DA0}"/>
                </a:ext>
              </a:extLst>
            </p:cNvPr>
            <p:cNvSpPr>
              <a:spLocks noChangeShapeType="1"/>
            </p:cNvSpPr>
            <p:nvPr/>
          </p:nvSpPr>
          <p:spPr bwMode="auto">
            <a:xfrm>
              <a:off x="2946" y="827"/>
              <a:ext cx="12" cy="6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3" name="Freeform 2129">
              <a:extLst>
                <a:ext uri="{FF2B5EF4-FFF2-40B4-BE49-F238E27FC236}">
                  <a16:creationId xmlns:a16="http://schemas.microsoft.com/office/drawing/2014/main" id="{68869F5D-5E2F-AF45-8AFD-41191B6A878D}"/>
                </a:ext>
              </a:extLst>
            </p:cNvPr>
            <p:cNvSpPr>
              <a:spLocks/>
            </p:cNvSpPr>
            <p:nvPr/>
          </p:nvSpPr>
          <p:spPr bwMode="auto">
            <a:xfrm>
              <a:off x="2914" y="1502"/>
              <a:ext cx="89" cy="90"/>
            </a:xfrm>
            <a:custGeom>
              <a:avLst/>
              <a:gdLst>
                <a:gd name="T0" fmla="*/ 89 w 89"/>
                <a:gd name="T1" fmla="*/ 0 h 90"/>
                <a:gd name="T2" fmla="*/ 46 w 89"/>
                <a:gd name="T3" fmla="*/ 90 h 90"/>
                <a:gd name="T4" fmla="*/ 0 w 89"/>
                <a:gd name="T5" fmla="*/ 2 h 90"/>
                <a:gd name="T6" fmla="*/ 89 w 89"/>
                <a:gd name="T7" fmla="*/ 0 h 90"/>
              </a:gdLst>
              <a:ahLst/>
              <a:cxnLst>
                <a:cxn ang="0">
                  <a:pos x="T0" y="T1"/>
                </a:cxn>
                <a:cxn ang="0">
                  <a:pos x="T2" y="T3"/>
                </a:cxn>
                <a:cxn ang="0">
                  <a:pos x="T4" y="T5"/>
                </a:cxn>
                <a:cxn ang="0">
                  <a:pos x="T6" y="T7"/>
                </a:cxn>
              </a:cxnLst>
              <a:rect l="0" t="0" r="r" b="b"/>
              <a:pathLst>
                <a:path w="89" h="90">
                  <a:moveTo>
                    <a:pt x="89" y="0"/>
                  </a:moveTo>
                  <a:lnTo>
                    <a:pt x="46" y="90"/>
                  </a:lnTo>
                  <a:lnTo>
                    <a:pt x="0" y="2"/>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4" name="Line 2130">
              <a:extLst>
                <a:ext uri="{FF2B5EF4-FFF2-40B4-BE49-F238E27FC236}">
                  <a16:creationId xmlns:a16="http://schemas.microsoft.com/office/drawing/2014/main" id="{4BEB46B8-6F80-C546-A3E7-6AF2FA1EC9A1}"/>
                </a:ext>
              </a:extLst>
            </p:cNvPr>
            <p:cNvSpPr>
              <a:spLocks noChangeShapeType="1"/>
            </p:cNvSpPr>
            <p:nvPr/>
          </p:nvSpPr>
          <p:spPr bwMode="auto">
            <a:xfrm>
              <a:off x="1896" y="818"/>
              <a:ext cx="586" cy="72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5" name="Freeform 2131">
              <a:extLst>
                <a:ext uri="{FF2B5EF4-FFF2-40B4-BE49-F238E27FC236}">
                  <a16:creationId xmlns:a16="http://schemas.microsoft.com/office/drawing/2014/main" id="{7DD2A466-154D-1F44-951E-1F2A0B9C8765}"/>
                </a:ext>
              </a:extLst>
            </p:cNvPr>
            <p:cNvSpPr>
              <a:spLocks/>
            </p:cNvSpPr>
            <p:nvPr/>
          </p:nvSpPr>
          <p:spPr bwMode="auto">
            <a:xfrm>
              <a:off x="2441" y="1509"/>
              <a:ext cx="91" cy="96"/>
            </a:xfrm>
            <a:custGeom>
              <a:avLst/>
              <a:gdLst>
                <a:gd name="T0" fmla="*/ 70 w 91"/>
                <a:gd name="T1" fmla="*/ 0 h 96"/>
                <a:gd name="T2" fmla="*/ 91 w 91"/>
                <a:gd name="T3" fmla="*/ 96 h 96"/>
                <a:gd name="T4" fmla="*/ 0 w 91"/>
                <a:gd name="T5" fmla="*/ 54 h 96"/>
                <a:gd name="T6" fmla="*/ 70 w 91"/>
                <a:gd name="T7" fmla="*/ 0 h 96"/>
              </a:gdLst>
              <a:ahLst/>
              <a:cxnLst>
                <a:cxn ang="0">
                  <a:pos x="T0" y="T1"/>
                </a:cxn>
                <a:cxn ang="0">
                  <a:pos x="T2" y="T3"/>
                </a:cxn>
                <a:cxn ang="0">
                  <a:pos x="T4" y="T5"/>
                </a:cxn>
                <a:cxn ang="0">
                  <a:pos x="T6" y="T7"/>
                </a:cxn>
              </a:cxnLst>
              <a:rect l="0" t="0" r="r" b="b"/>
              <a:pathLst>
                <a:path w="91" h="96">
                  <a:moveTo>
                    <a:pt x="70" y="0"/>
                  </a:moveTo>
                  <a:lnTo>
                    <a:pt x="91" y="96"/>
                  </a:lnTo>
                  <a:lnTo>
                    <a:pt x="0" y="54"/>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6" name="Freeform 2132">
              <a:extLst>
                <a:ext uri="{FF2B5EF4-FFF2-40B4-BE49-F238E27FC236}">
                  <a16:creationId xmlns:a16="http://schemas.microsoft.com/office/drawing/2014/main" id="{C945927D-39C9-7046-9905-AC8B9B4500DC}"/>
                </a:ext>
              </a:extLst>
            </p:cNvPr>
            <p:cNvSpPr>
              <a:spLocks/>
            </p:cNvSpPr>
            <p:nvPr/>
          </p:nvSpPr>
          <p:spPr bwMode="auto">
            <a:xfrm>
              <a:off x="1754" y="1043"/>
              <a:ext cx="694" cy="350"/>
            </a:xfrm>
            <a:custGeom>
              <a:avLst/>
              <a:gdLst>
                <a:gd name="T0" fmla="*/ 113 w 694"/>
                <a:gd name="T1" fmla="*/ 279 h 350"/>
                <a:gd name="T2" fmla="*/ 144 w 694"/>
                <a:gd name="T3" fmla="*/ 313 h 350"/>
                <a:gd name="T4" fmla="*/ 181 w 694"/>
                <a:gd name="T5" fmla="*/ 337 h 350"/>
                <a:gd name="T6" fmla="*/ 224 w 694"/>
                <a:gd name="T7" fmla="*/ 349 h 350"/>
                <a:gd name="T8" fmla="*/ 267 w 694"/>
                <a:gd name="T9" fmla="*/ 349 h 350"/>
                <a:gd name="T10" fmla="*/ 310 w 694"/>
                <a:gd name="T11" fmla="*/ 336 h 350"/>
                <a:gd name="T12" fmla="*/ 346 w 694"/>
                <a:gd name="T13" fmla="*/ 311 h 350"/>
                <a:gd name="T14" fmla="*/ 384 w 694"/>
                <a:gd name="T15" fmla="*/ 336 h 350"/>
                <a:gd name="T16" fmla="*/ 426 w 694"/>
                <a:gd name="T17" fmla="*/ 349 h 350"/>
                <a:gd name="T18" fmla="*/ 470 w 694"/>
                <a:gd name="T19" fmla="*/ 349 h 350"/>
                <a:gd name="T20" fmla="*/ 512 w 694"/>
                <a:gd name="T21" fmla="*/ 337 h 350"/>
                <a:gd name="T22" fmla="*/ 549 w 694"/>
                <a:gd name="T23" fmla="*/ 313 h 350"/>
                <a:gd name="T24" fmla="*/ 580 w 694"/>
                <a:gd name="T25" fmla="*/ 279 h 350"/>
                <a:gd name="T26" fmla="*/ 606 w 694"/>
                <a:gd name="T27" fmla="*/ 263 h 350"/>
                <a:gd name="T28" fmla="*/ 636 w 694"/>
                <a:gd name="T29" fmla="*/ 259 h 350"/>
                <a:gd name="T30" fmla="*/ 663 w 694"/>
                <a:gd name="T31" fmla="*/ 244 h 350"/>
                <a:gd name="T32" fmla="*/ 682 w 694"/>
                <a:gd name="T33" fmla="*/ 221 h 350"/>
                <a:gd name="T34" fmla="*/ 692 w 694"/>
                <a:gd name="T35" fmla="*/ 191 h 350"/>
                <a:gd name="T36" fmla="*/ 692 w 694"/>
                <a:gd name="T37" fmla="*/ 159 h 350"/>
                <a:gd name="T38" fmla="*/ 682 w 694"/>
                <a:gd name="T39" fmla="*/ 129 h 350"/>
                <a:gd name="T40" fmla="*/ 663 w 694"/>
                <a:gd name="T41" fmla="*/ 106 h 350"/>
                <a:gd name="T42" fmla="*/ 636 w 694"/>
                <a:gd name="T43" fmla="*/ 92 h 350"/>
                <a:gd name="T44" fmla="*/ 606 w 694"/>
                <a:gd name="T45" fmla="*/ 88 h 350"/>
                <a:gd name="T46" fmla="*/ 580 w 694"/>
                <a:gd name="T47" fmla="*/ 71 h 350"/>
                <a:gd name="T48" fmla="*/ 549 w 694"/>
                <a:gd name="T49" fmla="*/ 38 h 350"/>
                <a:gd name="T50" fmla="*/ 512 w 694"/>
                <a:gd name="T51" fmla="*/ 13 h 350"/>
                <a:gd name="T52" fmla="*/ 470 w 694"/>
                <a:gd name="T53" fmla="*/ 2 h 350"/>
                <a:gd name="T54" fmla="*/ 426 w 694"/>
                <a:gd name="T55" fmla="*/ 2 h 350"/>
                <a:gd name="T56" fmla="*/ 384 w 694"/>
                <a:gd name="T57" fmla="*/ 14 h 350"/>
                <a:gd name="T58" fmla="*/ 346 w 694"/>
                <a:gd name="T59" fmla="*/ 39 h 350"/>
                <a:gd name="T60" fmla="*/ 310 w 694"/>
                <a:gd name="T61" fmla="*/ 14 h 350"/>
                <a:gd name="T62" fmla="*/ 267 w 694"/>
                <a:gd name="T63" fmla="*/ 2 h 350"/>
                <a:gd name="T64" fmla="*/ 224 w 694"/>
                <a:gd name="T65" fmla="*/ 2 h 350"/>
                <a:gd name="T66" fmla="*/ 181 w 694"/>
                <a:gd name="T67" fmla="*/ 13 h 350"/>
                <a:gd name="T68" fmla="*/ 144 w 694"/>
                <a:gd name="T69" fmla="*/ 38 h 350"/>
                <a:gd name="T70" fmla="*/ 113 w 694"/>
                <a:gd name="T71" fmla="*/ 71 h 350"/>
                <a:gd name="T72" fmla="*/ 87 w 694"/>
                <a:gd name="T73" fmla="*/ 88 h 350"/>
                <a:gd name="T74" fmla="*/ 58 w 694"/>
                <a:gd name="T75" fmla="*/ 92 h 350"/>
                <a:gd name="T76" fmla="*/ 31 w 694"/>
                <a:gd name="T77" fmla="*/ 106 h 350"/>
                <a:gd name="T78" fmla="*/ 11 w 694"/>
                <a:gd name="T79" fmla="*/ 129 h 350"/>
                <a:gd name="T80" fmla="*/ 1 w 694"/>
                <a:gd name="T81" fmla="*/ 159 h 350"/>
                <a:gd name="T82" fmla="*/ 1 w 694"/>
                <a:gd name="T83" fmla="*/ 191 h 350"/>
                <a:gd name="T84" fmla="*/ 11 w 694"/>
                <a:gd name="T85" fmla="*/ 221 h 350"/>
                <a:gd name="T86" fmla="*/ 31 w 694"/>
                <a:gd name="T87" fmla="*/ 244 h 350"/>
                <a:gd name="T88" fmla="*/ 58 w 694"/>
                <a:gd name="T89" fmla="*/ 259 h 350"/>
                <a:gd name="T90" fmla="*/ 87 w 694"/>
                <a:gd name="T91" fmla="*/ 26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4" h="350">
                  <a:moveTo>
                    <a:pt x="101" y="260"/>
                  </a:moveTo>
                  <a:lnTo>
                    <a:pt x="113" y="279"/>
                  </a:lnTo>
                  <a:lnTo>
                    <a:pt x="128" y="297"/>
                  </a:lnTo>
                  <a:lnTo>
                    <a:pt x="144" y="313"/>
                  </a:lnTo>
                  <a:lnTo>
                    <a:pt x="162" y="326"/>
                  </a:lnTo>
                  <a:lnTo>
                    <a:pt x="181" y="337"/>
                  </a:lnTo>
                  <a:lnTo>
                    <a:pt x="202" y="344"/>
                  </a:lnTo>
                  <a:lnTo>
                    <a:pt x="224" y="349"/>
                  </a:lnTo>
                  <a:lnTo>
                    <a:pt x="245" y="350"/>
                  </a:lnTo>
                  <a:lnTo>
                    <a:pt x="267" y="349"/>
                  </a:lnTo>
                  <a:lnTo>
                    <a:pt x="289" y="344"/>
                  </a:lnTo>
                  <a:lnTo>
                    <a:pt x="310" y="336"/>
                  </a:lnTo>
                  <a:lnTo>
                    <a:pt x="329" y="325"/>
                  </a:lnTo>
                  <a:lnTo>
                    <a:pt x="346" y="311"/>
                  </a:lnTo>
                  <a:lnTo>
                    <a:pt x="365" y="325"/>
                  </a:lnTo>
                  <a:lnTo>
                    <a:pt x="384" y="336"/>
                  </a:lnTo>
                  <a:lnTo>
                    <a:pt x="404" y="344"/>
                  </a:lnTo>
                  <a:lnTo>
                    <a:pt x="426" y="349"/>
                  </a:lnTo>
                  <a:lnTo>
                    <a:pt x="448" y="350"/>
                  </a:lnTo>
                  <a:lnTo>
                    <a:pt x="470" y="349"/>
                  </a:lnTo>
                  <a:lnTo>
                    <a:pt x="491" y="344"/>
                  </a:lnTo>
                  <a:lnTo>
                    <a:pt x="512" y="337"/>
                  </a:lnTo>
                  <a:lnTo>
                    <a:pt x="532" y="326"/>
                  </a:lnTo>
                  <a:lnTo>
                    <a:pt x="549" y="313"/>
                  </a:lnTo>
                  <a:lnTo>
                    <a:pt x="566" y="297"/>
                  </a:lnTo>
                  <a:lnTo>
                    <a:pt x="580" y="279"/>
                  </a:lnTo>
                  <a:lnTo>
                    <a:pt x="592" y="260"/>
                  </a:lnTo>
                  <a:lnTo>
                    <a:pt x="606" y="263"/>
                  </a:lnTo>
                  <a:lnTo>
                    <a:pt x="621" y="262"/>
                  </a:lnTo>
                  <a:lnTo>
                    <a:pt x="636" y="259"/>
                  </a:lnTo>
                  <a:lnTo>
                    <a:pt x="650" y="253"/>
                  </a:lnTo>
                  <a:lnTo>
                    <a:pt x="663" y="244"/>
                  </a:lnTo>
                  <a:lnTo>
                    <a:pt x="673" y="234"/>
                  </a:lnTo>
                  <a:lnTo>
                    <a:pt x="682" y="221"/>
                  </a:lnTo>
                  <a:lnTo>
                    <a:pt x="689" y="207"/>
                  </a:lnTo>
                  <a:lnTo>
                    <a:pt x="692" y="191"/>
                  </a:lnTo>
                  <a:lnTo>
                    <a:pt x="694" y="175"/>
                  </a:lnTo>
                  <a:lnTo>
                    <a:pt x="692" y="159"/>
                  </a:lnTo>
                  <a:lnTo>
                    <a:pt x="689" y="144"/>
                  </a:lnTo>
                  <a:lnTo>
                    <a:pt x="682" y="129"/>
                  </a:lnTo>
                  <a:lnTo>
                    <a:pt x="673" y="117"/>
                  </a:lnTo>
                  <a:lnTo>
                    <a:pt x="663" y="106"/>
                  </a:lnTo>
                  <a:lnTo>
                    <a:pt x="650" y="97"/>
                  </a:lnTo>
                  <a:lnTo>
                    <a:pt x="636" y="92"/>
                  </a:lnTo>
                  <a:lnTo>
                    <a:pt x="621" y="88"/>
                  </a:lnTo>
                  <a:lnTo>
                    <a:pt x="606" y="88"/>
                  </a:lnTo>
                  <a:lnTo>
                    <a:pt x="592" y="90"/>
                  </a:lnTo>
                  <a:lnTo>
                    <a:pt x="580" y="71"/>
                  </a:lnTo>
                  <a:lnTo>
                    <a:pt x="566" y="53"/>
                  </a:lnTo>
                  <a:lnTo>
                    <a:pt x="549" y="38"/>
                  </a:lnTo>
                  <a:lnTo>
                    <a:pt x="532" y="24"/>
                  </a:lnTo>
                  <a:lnTo>
                    <a:pt x="512" y="13"/>
                  </a:lnTo>
                  <a:lnTo>
                    <a:pt x="491" y="6"/>
                  </a:lnTo>
                  <a:lnTo>
                    <a:pt x="470" y="2"/>
                  </a:lnTo>
                  <a:lnTo>
                    <a:pt x="448" y="0"/>
                  </a:lnTo>
                  <a:lnTo>
                    <a:pt x="426" y="2"/>
                  </a:lnTo>
                  <a:lnTo>
                    <a:pt x="404" y="6"/>
                  </a:lnTo>
                  <a:lnTo>
                    <a:pt x="384" y="14"/>
                  </a:lnTo>
                  <a:lnTo>
                    <a:pt x="365" y="26"/>
                  </a:lnTo>
                  <a:lnTo>
                    <a:pt x="346" y="39"/>
                  </a:lnTo>
                  <a:lnTo>
                    <a:pt x="329" y="26"/>
                  </a:lnTo>
                  <a:lnTo>
                    <a:pt x="310" y="14"/>
                  </a:lnTo>
                  <a:lnTo>
                    <a:pt x="289" y="6"/>
                  </a:lnTo>
                  <a:lnTo>
                    <a:pt x="267" y="2"/>
                  </a:lnTo>
                  <a:lnTo>
                    <a:pt x="245" y="0"/>
                  </a:lnTo>
                  <a:lnTo>
                    <a:pt x="224" y="2"/>
                  </a:lnTo>
                  <a:lnTo>
                    <a:pt x="202" y="6"/>
                  </a:lnTo>
                  <a:lnTo>
                    <a:pt x="181" y="13"/>
                  </a:lnTo>
                  <a:lnTo>
                    <a:pt x="162" y="24"/>
                  </a:lnTo>
                  <a:lnTo>
                    <a:pt x="144" y="38"/>
                  </a:lnTo>
                  <a:lnTo>
                    <a:pt x="128" y="53"/>
                  </a:lnTo>
                  <a:lnTo>
                    <a:pt x="113" y="71"/>
                  </a:lnTo>
                  <a:lnTo>
                    <a:pt x="101" y="90"/>
                  </a:lnTo>
                  <a:lnTo>
                    <a:pt x="87" y="88"/>
                  </a:lnTo>
                  <a:lnTo>
                    <a:pt x="72" y="88"/>
                  </a:lnTo>
                  <a:lnTo>
                    <a:pt x="58" y="92"/>
                  </a:lnTo>
                  <a:lnTo>
                    <a:pt x="44" y="97"/>
                  </a:lnTo>
                  <a:lnTo>
                    <a:pt x="31" y="106"/>
                  </a:lnTo>
                  <a:lnTo>
                    <a:pt x="20" y="117"/>
                  </a:lnTo>
                  <a:lnTo>
                    <a:pt x="11" y="129"/>
                  </a:lnTo>
                  <a:lnTo>
                    <a:pt x="5" y="144"/>
                  </a:lnTo>
                  <a:lnTo>
                    <a:pt x="1" y="159"/>
                  </a:lnTo>
                  <a:lnTo>
                    <a:pt x="0" y="175"/>
                  </a:lnTo>
                  <a:lnTo>
                    <a:pt x="1" y="191"/>
                  </a:lnTo>
                  <a:lnTo>
                    <a:pt x="5" y="207"/>
                  </a:lnTo>
                  <a:lnTo>
                    <a:pt x="11" y="221"/>
                  </a:lnTo>
                  <a:lnTo>
                    <a:pt x="20" y="234"/>
                  </a:lnTo>
                  <a:lnTo>
                    <a:pt x="31" y="244"/>
                  </a:lnTo>
                  <a:lnTo>
                    <a:pt x="44" y="253"/>
                  </a:lnTo>
                  <a:lnTo>
                    <a:pt x="58" y="259"/>
                  </a:lnTo>
                  <a:lnTo>
                    <a:pt x="72" y="262"/>
                  </a:lnTo>
                  <a:lnTo>
                    <a:pt x="87" y="263"/>
                  </a:lnTo>
                  <a:lnTo>
                    <a:pt x="101" y="26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7" name="Rectangle 2133">
              <a:extLst>
                <a:ext uri="{FF2B5EF4-FFF2-40B4-BE49-F238E27FC236}">
                  <a16:creationId xmlns:a16="http://schemas.microsoft.com/office/drawing/2014/main" id="{D1555137-7E2D-024A-A7F8-B0CF6237D992}"/>
                </a:ext>
              </a:extLst>
            </p:cNvPr>
            <p:cNvSpPr>
              <a:spLocks noChangeArrowheads="1"/>
            </p:cNvSpPr>
            <p:nvPr/>
          </p:nvSpPr>
          <p:spPr bwMode="auto">
            <a:xfrm>
              <a:off x="2005" y="1119"/>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a:t>
              </a:r>
              <a:endParaRPr lang="en-US" altLang="en-CN" sz="2400">
                <a:solidFill>
                  <a:srgbClr val="000000"/>
                </a:solidFill>
                <a:latin typeface="Arial" panose="020B0604020202020204" pitchFamily="34" charset="0"/>
              </a:endParaRPr>
            </a:p>
          </p:txBody>
        </p:sp>
        <p:sp>
          <p:nvSpPr>
            <p:cNvPr id="714838" name="Rectangle 2134">
              <a:extLst>
                <a:ext uri="{FF2B5EF4-FFF2-40B4-BE49-F238E27FC236}">
                  <a16:creationId xmlns:a16="http://schemas.microsoft.com/office/drawing/2014/main" id="{4FFDC449-ABAC-5648-AFAB-E35781F9F0F3}"/>
                </a:ext>
              </a:extLst>
            </p:cNvPr>
            <p:cNvSpPr>
              <a:spLocks noChangeArrowheads="1"/>
            </p:cNvSpPr>
            <p:nvPr/>
          </p:nvSpPr>
          <p:spPr bwMode="auto">
            <a:xfrm>
              <a:off x="1954" y="1206"/>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39" name="Freeform 2135">
              <a:extLst>
                <a:ext uri="{FF2B5EF4-FFF2-40B4-BE49-F238E27FC236}">
                  <a16:creationId xmlns:a16="http://schemas.microsoft.com/office/drawing/2014/main" id="{65F5246E-2F78-1746-9BE2-005157C59B85}"/>
                </a:ext>
              </a:extLst>
            </p:cNvPr>
            <p:cNvSpPr>
              <a:spLocks/>
            </p:cNvSpPr>
            <p:nvPr/>
          </p:nvSpPr>
          <p:spPr bwMode="auto">
            <a:xfrm>
              <a:off x="2598" y="1054"/>
              <a:ext cx="696" cy="349"/>
            </a:xfrm>
            <a:custGeom>
              <a:avLst/>
              <a:gdLst>
                <a:gd name="T0" fmla="*/ 114 w 696"/>
                <a:gd name="T1" fmla="*/ 279 h 349"/>
                <a:gd name="T2" fmla="*/ 145 w 696"/>
                <a:gd name="T3" fmla="*/ 313 h 349"/>
                <a:gd name="T4" fmla="*/ 183 w 696"/>
                <a:gd name="T5" fmla="*/ 336 h 349"/>
                <a:gd name="T6" fmla="*/ 225 w 696"/>
                <a:gd name="T7" fmla="*/ 348 h 349"/>
                <a:gd name="T8" fmla="*/ 268 w 696"/>
                <a:gd name="T9" fmla="*/ 347 h 349"/>
                <a:gd name="T10" fmla="*/ 310 w 696"/>
                <a:gd name="T11" fmla="*/ 335 h 349"/>
                <a:gd name="T12" fmla="*/ 348 w 696"/>
                <a:gd name="T13" fmla="*/ 311 h 349"/>
                <a:gd name="T14" fmla="*/ 386 w 696"/>
                <a:gd name="T15" fmla="*/ 335 h 349"/>
                <a:gd name="T16" fmla="*/ 427 w 696"/>
                <a:gd name="T17" fmla="*/ 347 h 349"/>
                <a:gd name="T18" fmla="*/ 471 w 696"/>
                <a:gd name="T19" fmla="*/ 348 h 349"/>
                <a:gd name="T20" fmla="*/ 513 w 696"/>
                <a:gd name="T21" fmla="*/ 336 h 349"/>
                <a:gd name="T22" fmla="*/ 551 w 696"/>
                <a:gd name="T23" fmla="*/ 313 h 349"/>
                <a:gd name="T24" fmla="*/ 582 w 696"/>
                <a:gd name="T25" fmla="*/ 279 h 349"/>
                <a:gd name="T26" fmla="*/ 608 w 696"/>
                <a:gd name="T27" fmla="*/ 262 h 349"/>
                <a:gd name="T28" fmla="*/ 638 w 696"/>
                <a:gd name="T29" fmla="*/ 259 h 349"/>
                <a:gd name="T30" fmla="*/ 664 w 696"/>
                <a:gd name="T31" fmla="*/ 244 h 349"/>
                <a:gd name="T32" fmla="*/ 683 w 696"/>
                <a:gd name="T33" fmla="*/ 220 h 349"/>
                <a:gd name="T34" fmla="*/ 694 w 696"/>
                <a:gd name="T35" fmla="*/ 191 h 349"/>
                <a:gd name="T36" fmla="*/ 694 w 696"/>
                <a:gd name="T37" fmla="*/ 158 h 349"/>
                <a:gd name="T38" fmla="*/ 683 w 696"/>
                <a:gd name="T39" fmla="*/ 129 h 349"/>
                <a:gd name="T40" fmla="*/ 664 w 696"/>
                <a:gd name="T41" fmla="*/ 105 h 349"/>
                <a:gd name="T42" fmla="*/ 638 w 696"/>
                <a:gd name="T43" fmla="*/ 90 h 349"/>
                <a:gd name="T44" fmla="*/ 608 w 696"/>
                <a:gd name="T45" fmla="*/ 87 h 349"/>
                <a:gd name="T46" fmla="*/ 582 w 696"/>
                <a:gd name="T47" fmla="*/ 70 h 349"/>
                <a:gd name="T48" fmla="*/ 551 w 696"/>
                <a:gd name="T49" fmla="*/ 36 h 349"/>
                <a:gd name="T50" fmla="*/ 513 w 696"/>
                <a:gd name="T51" fmla="*/ 13 h 349"/>
                <a:gd name="T52" fmla="*/ 471 w 696"/>
                <a:gd name="T53" fmla="*/ 1 h 349"/>
                <a:gd name="T54" fmla="*/ 427 w 696"/>
                <a:gd name="T55" fmla="*/ 1 h 349"/>
                <a:gd name="T56" fmla="*/ 386 w 696"/>
                <a:gd name="T57" fmla="*/ 14 h 349"/>
                <a:gd name="T58" fmla="*/ 348 w 696"/>
                <a:gd name="T59" fmla="*/ 38 h 349"/>
                <a:gd name="T60" fmla="*/ 310 w 696"/>
                <a:gd name="T61" fmla="*/ 14 h 349"/>
                <a:gd name="T62" fmla="*/ 268 w 696"/>
                <a:gd name="T63" fmla="*/ 1 h 349"/>
                <a:gd name="T64" fmla="*/ 225 w 696"/>
                <a:gd name="T65" fmla="*/ 1 h 349"/>
                <a:gd name="T66" fmla="*/ 183 w 696"/>
                <a:gd name="T67" fmla="*/ 13 h 349"/>
                <a:gd name="T68" fmla="*/ 145 w 696"/>
                <a:gd name="T69" fmla="*/ 36 h 349"/>
                <a:gd name="T70" fmla="*/ 114 w 696"/>
                <a:gd name="T71" fmla="*/ 70 h 349"/>
                <a:gd name="T72" fmla="*/ 88 w 696"/>
                <a:gd name="T73" fmla="*/ 87 h 349"/>
                <a:gd name="T74" fmla="*/ 58 w 696"/>
                <a:gd name="T75" fmla="*/ 90 h 349"/>
                <a:gd name="T76" fmla="*/ 32 w 696"/>
                <a:gd name="T77" fmla="*/ 105 h 349"/>
                <a:gd name="T78" fmla="*/ 13 w 696"/>
                <a:gd name="T79" fmla="*/ 129 h 349"/>
                <a:gd name="T80" fmla="*/ 2 w 696"/>
                <a:gd name="T81" fmla="*/ 158 h 349"/>
                <a:gd name="T82" fmla="*/ 2 w 696"/>
                <a:gd name="T83" fmla="*/ 191 h 349"/>
                <a:gd name="T84" fmla="*/ 13 w 696"/>
                <a:gd name="T85" fmla="*/ 220 h 349"/>
                <a:gd name="T86" fmla="*/ 32 w 696"/>
                <a:gd name="T87" fmla="*/ 244 h 349"/>
                <a:gd name="T88" fmla="*/ 58 w 696"/>
                <a:gd name="T89" fmla="*/ 259 h 349"/>
                <a:gd name="T90" fmla="*/ 88 w 696"/>
                <a:gd name="T91" fmla="*/ 26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6" h="349">
                  <a:moveTo>
                    <a:pt x="103" y="259"/>
                  </a:moveTo>
                  <a:lnTo>
                    <a:pt x="114" y="279"/>
                  </a:lnTo>
                  <a:lnTo>
                    <a:pt x="129" y="297"/>
                  </a:lnTo>
                  <a:lnTo>
                    <a:pt x="145" y="313"/>
                  </a:lnTo>
                  <a:lnTo>
                    <a:pt x="163" y="326"/>
                  </a:lnTo>
                  <a:lnTo>
                    <a:pt x="183" y="336"/>
                  </a:lnTo>
                  <a:lnTo>
                    <a:pt x="203" y="343"/>
                  </a:lnTo>
                  <a:lnTo>
                    <a:pt x="225" y="348"/>
                  </a:lnTo>
                  <a:lnTo>
                    <a:pt x="247" y="349"/>
                  </a:lnTo>
                  <a:lnTo>
                    <a:pt x="268" y="347"/>
                  </a:lnTo>
                  <a:lnTo>
                    <a:pt x="290" y="343"/>
                  </a:lnTo>
                  <a:lnTo>
                    <a:pt x="310" y="335"/>
                  </a:lnTo>
                  <a:lnTo>
                    <a:pt x="330" y="325"/>
                  </a:lnTo>
                  <a:lnTo>
                    <a:pt x="348" y="311"/>
                  </a:lnTo>
                  <a:lnTo>
                    <a:pt x="366" y="325"/>
                  </a:lnTo>
                  <a:lnTo>
                    <a:pt x="386" y="335"/>
                  </a:lnTo>
                  <a:lnTo>
                    <a:pt x="406" y="343"/>
                  </a:lnTo>
                  <a:lnTo>
                    <a:pt x="427" y="347"/>
                  </a:lnTo>
                  <a:lnTo>
                    <a:pt x="449" y="349"/>
                  </a:lnTo>
                  <a:lnTo>
                    <a:pt x="471" y="348"/>
                  </a:lnTo>
                  <a:lnTo>
                    <a:pt x="493" y="343"/>
                  </a:lnTo>
                  <a:lnTo>
                    <a:pt x="513" y="336"/>
                  </a:lnTo>
                  <a:lnTo>
                    <a:pt x="532" y="326"/>
                  </a:lnTo>
                  <a:lnTo>
                    <a:pt x="551" y="313"/>
                  </a:lnTo>
                  <a:lnTo>
                    <a:pt x="568" y="297"/>
                  </a:lnTo>
                  <a:lnTo>
                    <a:pt x="582" y="279"/>
                  </a:lnTo>
                  <a:lnTo>
                    <a:pt x="593" y="259"/>
                  </a:lnTo>
                  <a:lnTo>
                    <a:pt x="608" y="262"/>
                  </a:lnTo>
                  <a:lnTo>
                    <a:pt x="623" y="261"/>
                  </a:lnTo>
                  <a:lnTo>
                    <a:pt x="638" y="259"/>
                  </a:lnTo>
                  <a:lnTo>
                    <a:pt x="651" y="252"/>
                  </a:lnTo>
                  <a:lnTo>
                    <a:pt x="664" y="244"/>
                  </a:lnTo>
                  <a:lnTo>
                    <a:pt x="675" y="232"/>
                  </a:lnTo>
                  <a:lnTo>
                    <a:pt x="683" y="220"/>
                  </a:lnTo>
                  <a:lnTo>
                    <a:pt x="691" y="205"/>
                  </a:lnTo>
                  <a:lnTo>
                    <a:pt x="694" y="191"/>
                  </a:lnTo>
                  <a:lnTo>
                    <a:pt x="696" y="175"/>
                  </a:lnTo>
                  <a:lnTo>
                    <a:pt x="694" y="158"/>
                  </a:lnTo>
                  <a:lnTo>
                    <a:pt x="691" y="144"/>
                  </a:lnTo>
                  <a:lnTo>
                    <a:pt x="683" y="129"/>
                  </a:lnTo>
                  <a:lnTo>
                    <a:pt x="675" y="117"/>
                  </a:lnTo>
                  <a:lnTo>
                    <a:pt x="664" y="105"/>
                  </a:lnTo>
                  <a:lnTo>
                    <a:pt x="651" y="96"/>
                  </a:lnTo>
                  <a:lnTo>
                    <a:pt x="638" y="90"/>
                  </a:lnTo>
                  <a:lnTo>
                    <a:pt x="623" y="88"/>
                  </a:lnTo>
                  <a:lnTo>
                    <a:pt x="608" y="87"/>
                  </a:lnTo>
                  <a:lnTo>
                    <a:pt x="593" y="89"/>
                  </a:lnTo>
                  <a:lnTo>
                    <a:pt x="582" y="70"/>
                  </a:lnTo>
                  <a:lnTo>
                    <a:pt x="568" y="52"/>
                  </a:lnTo>
                  <a:lnTo>
                    <a:pt x="551" y="36"/>
                  </a:lnTo>
                  <a:lnTo>
                    <a:pt x="532" y="23"/>
                  </a:lnTo>
                  <a:lnTo>
                    <a:pt x="513" y="13"/>
                  </a:lnTo>
                  <a:lnTo>
                    <a:pt x="493" y="6"/>
                  </a:lnTo>
                  <a:lnTo>
                    <a:pt x="471" y="1"/>
                  </a:lnTo>
                  <a:lnTo>
                    <a:pt x="449" y="0"/>
                  </a:lnTo>
                  <a:lnTo>
                    <a:pt x="427" y="1"/>
                  </a:lnTo>
                  <a:lnTo>
                    <a:pt x="406" y="6"/>
                  </a:lnTo>
                  <a:lnTo>
                    <a:pt x="386" y="14"/>
                  </a:lnTo>
                  <a:lnTo>
                    <a:pt x="366" y="24"/>
                  </a:lnTo>
                  <a:lnTo>
                    <a:pt x="348" y="38"/>
                  </a:lnTo>
                  <a:lnTo>
                    <a:pt x="330" y="24"/>
                  </a:lnTo>
                  <a:lnTo>
                    <a:pt x="310" y="14"/>
                  </a:lnTo>
                  <a:lnTo>
                    <a:pt x="290" y="6"/>
                  </a:lnTo>
                  <a:lnTo>
                    <a:pt x="268" y="1"/>
                  </a:lnTo>
                  <a:lnTo>
                    <a:pt x="247" y="0"/>
                  </a:lnTo>
                  <a:lnTo>
                    <a:pt x="225" y="1"/>
                  </a:lnTo>
                  <a:lnTo>
                    <a:pt x="203" y="6"/>
                  </a:lnTo>
                  <a:lnTo>
                    <a:pt x="183" y="13"/>
                  </a:lnTo>
                  <a:lnTo>
                    <a:pt x="163" y="23"/>
                  </a:lnTo>
                  <a:lnTo>
                    <a:pt x="145" y="36"/>
                  </a:lnTo>
                  <a:lnTo>
                    <a:pt x="129" y="52"/>
                  </a:lnTo>
                  <a:lnTo>
                    <a:pt x="114" y="70"/>
                  </a:lnTo>
                  <a:lnTo>
                    <a:pt x="103" y="89"/>
                  </a:lnTo>
                  <a:lnTo>
                    <a:pt x="88" y="87"/>
                  </a:lnTo>
                  <a:lnTo>
                    <a:pt x="73" y="88"/>
                  </a:lnTo>
                  <a:lnTo>
                    <a:pt x="58" y="90"/>
                  </a:lnTo>
                  <a:lnTo>
                    <a:pt x="45" y="96"/>
                  </a:lnTo>
                  <a:lnTo>
                    <a:pt x="32" y="105"/>
                  </a:lnTo>
                  <a:lnTo>
                    <a:pt x="21" y="117"/>
                  </a:lnTo>
                  <a:lnTo>
                    <a:pt x="13" y="129"/>
                  </a:lnTo>
                  <a:lnTo>
                    <a:pt x="6" y="144"/>
                  </a:lnTo>
                  <a:lnTo>
                    <a:pt x="2" y="158"/>
                  </a:lnTo>
                  <a:lnTo>
                    <a:pt x="0" y="175"/>
                  </a:lnTo>
                  <a:lnTo>
                    <a:pt x="2" y="191"/>
                  </a:lnTo>
                  <a:lnTo>
                    <a:pt x="6" y="205"/>
                  </a:lnTo>
                  <a:lnTo>
                    <a:pt x="13" y="220"/>
                  </a:lnTo>
                  <a:lnTo>
                    <a:pt x="21" y="232"/>
                  </a:lnTo>
                  <a:lnTo>
                    <a:pt x="32" y="244"/>
                  </a:lnTo>
                  <a:lnTo>
                    <a:pt x="45" y="252"/>
                  </a:lnTo>
                  <a:lnTo>
                    <a:pt x="58" y="259"/>
                  </a:lnTo>
                  <a:lnTo>
                    <a:pt x="73" y="261"/>
                  </a:lnTo>
                  <a:lnTo>
                    <a:pt x="88" y="262"/>
                  </a:lnTo>
                  <a:lnTo>
                    <a:pt x="103" y="25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0" name="Rectangle 2136">
              <a:extLst>
                <a:ext uri="{FF2B5EF4-FFF2-40B4-BE49-F238E27FC236}">
                  <a16:creationId xmlns:a16="http://schemas.microsoft.com/office/drawing/2014/main" id="{D4B0B42B-B71C-574D-A774-38DAABF2BD15}"/>
                </a:ext>
              </a:extLst>
            </p:cNvPr>
            <p:cNvSpPr>
              <a:spLocks noChangeArrowheads="1"/>
            </p:cNvSpPr>
            <p:nvPr/>
          </p:nvSpPr>
          <p:spPr bwMode="auto">
            <a:xfrm>
              <a:off x="2728" y="1166"/>
              <a:ext cx="4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 Other</a:t>
              </a:r>
              <a:endParaRPr lang="en-US" altLang="en-CN" sz="2400">
                <a:solidFill>
                  <a:srgbClr val="000000"/>
                </a:solidFill>
                <a:latin typeface="Arial" panose="020B0604020202020204" pitchFamily="34" charset="0"/>
              </a:endParaRPr>
            </a:p>
          </p:txBody>
        </p:sp>
        <p:sp>
          <p:nvSpPr>
            <p:cNvPr id="714841" name="Rectangle 2137">
              <a:extLst>
                <a:ext uri="{FF2B5EF4-FFF2-40B4-BE49-F238E27FC236}">
                  <a16:creationId xmlns:a16="http://schemas.microsoft.com/office/drawing/2014/main" id="{B27B9D96-5443-BE48-991F-C24779EB3CA4}"/>
                </a:ext>
              </a:extLst>
            </p:cNvPr>
            <p:cNvSpPr>
              <a:spLocks noChangeArrowheads="1"/>
            </p:cNvSpPr>
            <p:nvPr/>
          </p:nvSpPr>
          <p:spPr bwMode="auto">
            <a:xfrm>
              <a:off x="2798" y="125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42" name="Freeform 2138">
              <a:extLst>
                <a:ext uri="{FF2B5EF4-FFF2-40B4-BE49-F238E27FC236}">
                  <a16:creationId xmlns:a16="http://schemas.microsoft.com/office/drawing/2014/main" id="{647808C0-3285-5849-808D-757453C792DC}"/>
                </a:ext>
              </a:extLst>
            </p:cNvPr>
            <p:cNvSpPr>
              <a:spLocks/>
            </p:cNvSpPr>
            <p:nvPr/>
          </p:nvSpPr>
          <p:spPr bwMode="auto">
            <a:xfrm>
              <a:off x="3444" y="1043"/>
              <a:ext cx="694" cy="350"/>
            </a:xfrm>
            <a:custGeom>
              <a:avLst/>
              <a:gdLst>
                <a:gd name="T0" fmla="*/ 114 w 694"/>
                <a:gd name="T1" fmla="*/ 279 h 350"/>
                <a:gd name="T2" fmla="*/ 145 w 694"/>
                <a:gd name="T3" fmla="*/ 313 h 350"/>
                <a:gd name="T4" fmla="*/ 182 w 694"/>
                <a:gd name="T5" fmla="*/ 337 h 350"/>
                <a:gd name="T6" fmla="*/ 224 w 694"/>
                <a:gd name="T7" fmla="*/ 349 h 350"/>
                <a:gd name="T8" fmla="*/ 268 w 694"/>
                <a:gd name="T9" fmla="*/ 349 h 350"/>
                <a:gd name="T10" fmla="*/ 310 w 694"/>
                <a:gd name="T11" fmla="*/ 336 h 350"/>
                <a:gd name="T12" fmla="*/ 348 w 694"/>
                <a:gd name="T13" fmla="*/ 311 h 350"/>
                <a:gd name="T14" fmla="*/ 385 w 694"/>
                <a:gd name="T15" fmla="*/ 336 h 350"/>
                <a:gd name="T16" fmla="*/ 427 w 694"/>
                <a:gd name="T17" fmla="*/ 349 h 350"/>
                <a:gd name="T18" fmla="*/ 471 w 694"/>
                <a:gd name="T19" fmla="*/ 349 h 350"/>
                <a:gd name="T20" fmla="*/ 513 w 694"/>
                <a:gd name="T21" fmla="*/ 337 h 350"/>
                <a:gd name="T22" fmla="*/ 550 w 694"/>
                <a:gd name="T23" fmla="*/ 313 h 350"/>
                <a:gd name="T24" fmla="*/ 580 w 694"/>
                <a:gd name="T25" fmla="*/ 279 h 350"/>
                <a:gd name="T26" fmla="*/ 608 w 694"/>
                <a:gd name="T27" fmla="*/ 263 h 350"/>
                <a:gd name="T28" fmla="*/ 637 w 694"/>
                <a:gd name="T29" fmla="*/ 259 h 350"/>
                <a:gd name="T30" fmla="*/ 663 w 694"/>
                <a:gd name="T31" fmla="*/ 244 h 350"/>
                <a:gd name="T32" fmla="*/ 683 w 694"/>
                <a:gd name="T33" fmla="*/ 221 h 350"/>
                <a:gd name="T34" fmla="*/ 694 w 694"/>
                <a:gd name="T35" fmla="*/ 191 h 350"/>
                <a:gd name="T36" fmla="*/ 694 w 694"/>
                <a:gd name="T37" fmla="*/ 159 h 350"/>
                <a:gd name="T38" fmla="*/ 683 w 694"/>
                <a:gd name="T39" fmla="*/ 129 h 350"/>
                <a:gd name="T40" fmla="*/ 663 w 694"/>
                <a:gd name="T41" fmla="*/ 106 h 350"/>
                <a:gd name="T42" fmla="*/ 637 w 694"/>
                <a:gd name="T43" fmla="*/ 92 h 350"/>
                <a:gd name="T44" fmla="*/ 608 w 694"/>
                <a:gd name="T45" fmla="*/ 88 h 350"/>
                <a:gd name="T46" fmla="*/ 580 w 694"/>
                <a:gd name="T47" fmla="*/ 71 h 350"/>
                <a:gd name="T48" fmla="*/ 550 w 694"/>
                <a:gd name="T49" fmla="*/ 38 h 350"/>
                <a:gd name="T50" fmla="*/ 513 w 694"/>
                <a:gd name="T51" fmla="*/ 13 h 350"/>
                <a:gd name="T52" fmla="*/ 471 w 694"/>
                <a:gd name="T53" fmla="*/ 2 h 350"/>
                <a:gd name="T54" fmla="*/ 427 w 694"/>
                <a:gd name="T55" fmla="*/ 2 h 350"/>
                <a:gd name="T56" fmla="*/ 385 w 694"/>
                <a:gd name="T57" fmla="*/ 14 h 350"/>
                <a:gd name="T58" fmla="*/ 348 w 694"/>
                <a:gd name="T59" fmla="*/ 39 h 350"/>
                <a:gd name="T60" fmla="*/ 310 w 694"/>
                <a:gd name="T61" fmla="*/ 14 h 350"/>
                <a:gd name="T62" fmla="*/ 268 w 694"/>
                <a:gd name="T63" fmla="*/ 2 h 350"/>
                <a:gd name="T64" fmla="*/ 224 w 694"/>
                <a:gd name="T65" fmla="*/ 2 h 350"/>
                <a:gd name="T66" fmla="*/ 182 w 694"/>
                <a:gd name="T67" fmla="*/ 13 h 350"/>
                <a:gd name="T68" fmla="*/ 145 w 694"/>
                <a:gd name="T69" fmla="*/ 38 h 350"/>
                <a:gd name="T70" fmla="*/ 114 w 694"/>
                <a:gd name="T71" fmla="*/ 71 h 350"/>
                <a:gd name="T72" fmla="*/ 88 w 694"/>
                <a:gd name="T73" fmla="*/ 88 h 350"/>
                <a:gd name="T74" fmla="*/ 58 w 694"/>
                <a:gd name="T75" fmla="*/ 92 h 350"/>
                <a:gd name="T76" fmla="*/ 32 w 694"/>
                <a:gd name="T77" fmla="*/ 106 h 350"/>
                <a:gd name="T78" fmla="*/ 12 w 694"/>
                <a:gd name="T79" fmla="*/ 129 h 350"/>
                <a:gd name="T80" fmla="*/ 1 w 694"/>
                <a:gd name="T81" fmla="*/ 159 h 350"/>
                <a:gd name="T82" fmla="*/ 1 w 694"/>
                <a:gd name="T83" fmla="*/ 191 h 350"/>
                <a:gd name="T84" fmla="*/ 12 w 694"/>
                <a:gd name="T85" fmla="*/ 221 h 350"/>
                <a:gd name="T86" fmla="*/ 32 w 694"/>
                <a:gd name="T87" fmla="*/ 244 h 350"/>
                <a:gd name="T88" fmla="*/ 58 w 694"/>
                <a:gd name="T89" fmla="*/ 259 h 350"/>
                <a:gd name="T90" fmla="*/ 88 w 694"/>
                <a:gd name="T91" fmla="*/ 26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4" h="350">
                  <a:moveTo>
                    <a:pt x="102" y="260"/>
                  </a:moveTo>
                  <a:lnTo>
                    <a:pt x="114" y="279"/>
                  </a:lnTo>
                  <a:lnTo>
                    <a:pt x="128" y="297"/>
                  </a:lnTo>
                  <a:lnTo>
                    <a:pt x="145" y="313"/>
                  </a:lnTo>
                  <a:lnTo>
                    <a:pt x="162" y="326"/>
                  </a:lnTo>
                  <a:lnTo>
                    <a:pt x="182" y="337"/>
                  </a:lnTo>
                  <a:lnTo>
                    <a:pt x="203" y="344"/>
                  </a:lnTo>
                  <a:lnTo>
                    <a:pt x="224" y="349"/>
                  </a:lnTo>
                  <a:lnTo>
                    <a:pt x="246" y="350"/>
                  </a:lnTo>
                  <a:lnTo>
                    <a:pt x="268" y="349"/>
                  </a:lnTo>
                  <a:lnTo>
                    <a:pt x="290" y="344"/>
                  </a:lnTo>
                  <a:lnTo>
                    <a:pt x="310" y="336"/>
                  </a:lnTo>
                  <a:lnTo>
                    <a:pt x="329" y="325"/>
                  </a:lnTo>
                  <a:lnTo>
                    <a:pt x="348" y="311"/>
                  </a:lnTo>
                  <a:lnTo>
                    <a:pt x="365" y="325"/>
                  </a:lnTo>
                  <a:lnTo>
                    <a:pt x="385" y="336"/>
                  </a:lnTo>
                  <a:lnTo>
                    <a:pt x="406" y="344"/>
                  </a:lnTo>
                  <a:lnTo>
                    <a:pt x="427" y="349"/>
                  </a:lnTo>
                  <a:lnTo>
                    <a:pt x="449" y="350"/>
                  </a:lnTo>
                  <a:lnTo>
                    <a:pt x="471" y="349"/>
                  </a:lnTo>
                  <a:lnTo>
                    <a:pt x="492" y="344"/>
                  </a:lnTo>
                  <a:lnTo>
                    <a:pt x="513" y="337"/>
                  </a:lnTo>
                  <a:lnTo>
                    <a:pt x="532" y="326"/>
                  </a:lnTo>
                  <a:lnTo>
                    <a:pt x="550" y="313"/>
                  </a:lnTo>
                  <a:lnTo>
                    <a:pt x="566" y="297"/>
                  </a:lnTo>
                  <a:lnTo>
                    <a:pt x="580" y="279"/>
                  </a:lnTo>
                  <a:lnTo>
                    <a:pt x="593" y="260"/>
                  </a:lnTo>
                  <a:lnTo>
                    <a:pt x="608" y="263"/>
                  </a:lnTo>
                  <a:lnTo>
                    <a:pt x="622" y="262"/>
                  </a:lnTo>
                  <a:lnTo>
                    <a:pt x="637" y="259"/>
                  </a:lnTo>
                  <a:lnTo>
                    <a:pt x="651" y="253"/>
                  </a:lnTo>
                  <a:lnTo>
                    <a:pt x="663" y="244"/>
                  </a:lnTo>
                  <a:lnTo>
                    <a:pt x="674" y="234"/>
                  </a:lnTo>
                  <a:lnTo>
                    <a:pt x="683" y="221"/>
                  </a:lnTo>
                  <a:lnTo>
                    <a:pt x="689" y="207"/>
                  </a:lnTo>
                  <a:lnTo>
                    <a:pt x="694" y="191"/>
                  </a:lnTo>
                  <a:lnTo>
                    <a:pt x="694" y="175"/>
                  </a:lnTo>
                  <a:lnTo>
                    <a:pt x="694" y="159"/>
                  </a:lnTo>
                  <a:lnTo>
                    <a:pt x="689" y="144"/>
                  </a:lnTo>
                  <a:lnTo>
                    <a:pt x="683" y="129"/>
                  </a:lnTo>
                  <a:lnTo>
                    <a:pt x="674" y="117"/>
                  </a:lnTo>
                  <a:lnTo>
                    <a:pt x="663" y="106"/>
                  </a:lnTo>
                  <a:lnTo>
                    <a:pt x="651" y="97"/>
                  </a:lnTo>
                  <a:lnTo>
                    <a:pt x="637" y="92"/>
                  </a:lnTo>
                  <a:lnTo>
                    <a:pt x="622" y="88"/>
                  </a:lnTo>
                  <a:lnTo>
                    <a:pt x="608" y="88"/>
                  </a:lnTo>
                  <a:lnTo>
                    <a:pt x="593" y="90"/>
                  </a:lnTo>
                  <a:lnTo>
                    <a:pt x="580" y="71"/>
                  </a:lnTo>
                  <a:lnTo>
                    <a:pt x="566" y="53"/>
                  </a:lnTo>
                  <a:lnTo>
                    <a:pt x="550" y="38"/>
                  </a:lnTo>
                  <a:lnTo>
                    <a:pt x="532" y="24"/>
                  </a:lnTo>
                  <a:lnTo>
                    <a:pt x="513" y="13"/>
                  </a:lnTo>
                  <a:lnTo>
                    <a:pt x="492" y="6"/>
                  </a:lnTo>
                  <a:lnTo>
                    <a:pt x="471" y="2"/>
                  </a:lnTo>
                  <a:lnTo>
                    <a:pt x="449" y="0"/>
                  </a:lnTo>
                  <a:lnTo>
                    <a:pt x="427" y="2"/>
                  </a:lnTo>
                  <a:lnTo>
                    <a:pt x="406" y="6"/>
                  </a:lnTo>
                  <a:lnTo>
                    <a:pt x="385" y="14"/>
                  </a:lnTo>
                  <a:lnTo>
                    <a:pt x="365" y="26"/>
                  </a:lnTo>
                  <a:lnTo>
                    <a:pt x="348" y="39"/>
                  </a:lnTo>
                  <a:lnTo>
                    <a:pt x="329" y="26"/>
                  </a:lnTo>
                  <a:lnTo>
                    <a:pt x="310" y="14"/>
                  </a:lnTo>
                  <a:lnTo>
                    <a:pt x="290" y="6"/>
                  </a:lnTo>
                  <a:lnTo>
                    <a:pt x="268" y="2"/>
                  </a:lnTo>
                  <a:lnTo>
                    <a:pt x="246" y="0"/>
                  </a:lnTo>
                  <a:lnTo>
                    <a:pt x="224" y="2"/>
                  </a:lnTo>
                  <a:lnTo>
                    <a:pt x="203" y="6"/>
                  </a:lnTo>
                  <a:lnTo>
                    <a:pt x="182" y="13"/>
                  </a:lnTo>
                  <a:lnTo>
                    <a:pt x="162" y="24"/>
                  </a:lnTo>
                  <a:lnTo>
                    <a:pt x="145" y="38"/>
                  </a:lnTo>
                  <a:lnTo>
                    <a:pt x="128" y="53"/>
                  </a:lnTo>
                  <a:lnTo>
                    <a:pt x="114" y="71"/>
                  </a:lnTo>
                  <a:lnTo>
                    <a:pt x="102" y="90"/>
                  </a:lnTo>
                  <a:lnTo>
                    <a:pt x="88" y="88"/>
                  </a:lnTo>
                  <a:lnTo>
                    <a:pt x="73" y="88"/>
                  </a:lnTo>
                  <a:lnTo>
                    <a:pt x="58" y="92"/>
                  </a:lnTo>
                  <a:lnTo>
                    <a:pt x="44" y="97"/>
                  </a:lnTo>
                  <a:lnTo>
                    <a:pt x="32" y="106"/>
                  </a:lnTo>
                  <a:lnTo>
                    <a:pt x="21" y="117"/>
                  </a:lnTo>
                  <a:lnTo>
                    <a:pt x="12" y="129"/>
                  </a:lnTo>
                  <a:lnTo>
                    <a:pt x="5" y="144"/>
                  </a:lnTo>
                  <a:lnTo>
                    <a:pt x="1" y="159"/>
                  </a:lnTo>
                  <a:lnTo>
                    <a:pt x="0" y="175"/>
                  </a:lnTo>
                  <a:lnTo>
                    <a:pt x="1" y="191"/>
                  </a:lnTo>
                  <a:lnTo>
                    <a:pt x="5" y="207"/>
                  </a:lnTo>
                  <a:lnTo>
                    <a:pt x="12" y="221"/>
                  </a:lnTo>
                  <a:lnTo>
                    <a:pt x="21" y="234"/>
                  </a:lnTo>
                  <a:lnTo>
                    <a:pt x="32" y="244"/>
                  </a:lnTo>
                  <a:lnTo>
                    <a:pt x="44" y="253"/>
                  </a:lnTo>
                  <a:lnTo>
                    <a:pt x="58" y="259"/>
                  </a:lnTo>
                  <a:lnTo>
                    <a:pt x="73" y="262"/>
                  </a:lnTo>
                  <a:lnTo>
                    <a:pt x="88" y="263"/>
                  </a:lnTo>
                  <a:lnTo>
                    <a:pt x="102" y="26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3" name="Rectangle 2139">
              <a:extLst>
                <a:ext uri="{FF2B5EF4-FFF2-40B4-BE49-F238E27FC236}">
                  <a16:creationId xmlns:a16="http://schemas.microsoft.com/office/drawing/2014/main" id="{493ECD9C-6CC3-D840-9319-1CAF468AA7EE}"/>
                </a:ext>
              </a:extLst>
            </p:cNvPr>
            <p:cNvSpPr>
              <a:spLocks noChangeArrowheads="1"/>
            </p:cNvSpPr>
            <p:nvPr/>
          </p:nvSpPr>
          <p:spPr bwMode="auto">
            <a:xfrm>
              <a:off x="3702" y="1098"/>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Jack</a:t>
              </a:r>
              <a:endParaRPr lang="en-US" altLang="en-CN" sz="2400">
                <a:solidFill>
                  <a:srgbClr val="000000"/>
                </a:solidFill>
                <a:latin typeface="Arial" panose="020B0604020202020204" pitchFamily="34" charset="0"/>
              </a:endParaRPr>
            </a:p>
          </p:txBody>
        </p:sp>
        <p:sp>
          <p:nvSpPr>
            <p:cNvPr id="714844" name="Rectangle 2140">
              <a:extLst>
                <a:ext uri="{FF2B5EF4-FFF2-40B4-BE49-F238E27FC236}">
                  <a16:creationId xmlns:a16="http://schemas.microsoft.com/office/drawing/2014/main" id="{9F386EB3-57C0-F64E-AB0D-439A4A6000EA}"/>
                </a:ext>
              </a:extLst>
            </p:cNvPr>
            <p:cNvSpPr>
              <a:spLocks noChangeArrowheads="1"/>
            </p:cNvSpPr>
            <p:nvPr/>
          </p:nvSpPr>
          <p:spPr bwMode="auto">
            <a:xfrm>
              <a:off x="3602" y="1199"/>
              <a:ext cx="4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45" name="Rectangle 2141">
              <a:extLst>
                <a:ext uri="{FF2B5EF4-FFF2-40B4-BE49-F238E27FC236}">
                  <a16:creationId xmlns:a16="http://schemas.microsoft.com/office/drawing/2014/main" id="{E11A3D5D-DC32-644B-B793-74DBAA575715}"/>
                </a:ext>
              </a:extLst>
            </p:cNvPr>
            <p:cNvSpPr>
              <a:spLocks noChangeArrowheads="1"/>
            </p:cNvSpPr>
            <p:nvPr/>
          </p:nvSpPr>
          <p:spPr bwMode="auto">
            <a:xfrm>
              <a:off x="3309" y="518"/>
              <a:ext cx="394"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6" name="Rectangle 2142">
              <a:extLst>
                <a:ext uri="{FF2B5EF4-FFF2-40B4-BE49-F238E27FC236}">
                  <a16:creationId xmlns:a16="http://schemas.microsoft.com/office/drawing/2014/main" id="{C2F7AFD3-F2EB-8D44-AAB9-C4893D040BB5}"/>
                </a:ext>
              </a:extLst>
            </p:cNvPr>
            <p:cNvSpPr>
              <a:spLocks noChangeArrowheads="1"/>
            </p:cNvSpPr>
            <p:nvPr/>
          </p:nvSpPr>
          <p:spPr bwMode="auto">
            <a:xfrm>
              <a:off x="3410" y="465"/>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847" name="Freeform 2143">
              <a:extLst>
                <a:ext uri="{FF2B5EF4-FFF2-40B4-BE49-F238E27FC236}">
                  <a16:creationId xmlns:a16="http://schemas.microsoft.com/office/drawing/2014/main" id="{DC0C2DDF-0376-EB4F-A341-140C36350E01}"/>
                </a:ext>
              </a:extLst>
            </p:cNvPr>
            <p:cNvSpPr>
              <a:spLocks/>
            </p:cNvSpPr>
            <p:nvPr/>
          </p:nvSpPr>
          <p:spPr bwMode="auto">
            <a:xfrm>
              <a:off x="1636" y="508"/>
              <a:ext cx="519" cy="310"/>
            </a:xfrm>
            <a:custGeom>
              <a:avLst/>
              <a:gdLst>
                <a:gd name="T0" fmla="*/ 132 w 519"/>
                <a:gd name="T1" fmla="*/ 310 h 310"/>
                <a:gd name="T2" fmla="*/ 387 w 519"/>
                <a:gd name="T3" fmla="*/ 310 h 310"/>
                <a:gd name="T4" fmla="*/ 407 w 519"/>
                <a:gd name="T5" fmla="*/ 308 h 310"/>
                <a:gd name="T6" fmla="*/ 428 w 519"/>
                <a:gd name="T7" fmla="*/ 303 h 310"/>
                <a:gd name="T8" fmla="*/ 447 w 519"/>
                <a:gd name="T9" fmla="*/ 295 h 310"/>
                <a:gd name="T10" fmla="*/ 464 w 519"/>
                <a:gd name="T11" fmla="*/ 284 h 310"/>
                <a:gd name="T12" fmla="*/ 480 w 519"/>
                <a:gd name="T13" fmla="*/ 271 h 310"/>
                <a:gd name="T14" fmla="*/ 493 w 519"/>
                <a:gd name="T15" fmla="*/ 256 h 310"/>
                <a:gd name="T16" fmla="*/ 504 w 519"/>
                <a:gd name="T17" fmla="*/ 238 h 310"/>
                <a:gd name="T18" fmla="*/ 512 w 519"/>
                <a:gd name="T19" fmla="*/ 219 h 310"/>
                <a:gd name="T20" fmla="*/ 517 w 519"/>
                <a:gd name="T21" fmla="*/ 199 h 310"/>
                <a:gd name="T22" fmla="*/ 519 w 519"/>
                <a:gd name="T23" fmla="*/ 179 h 310"/>
                <a:gd name="T24" fmla="*/ 519 w 519"/>
                <a:gd name="T25" fmla="*/ 131 h 310"/>
                <a:gd name="T26" fmla="*/ 517 w 519"/>
                <a:gd name="T27" fmla="*/ 111 h 310"/>
                <a:gd name="T28" fmla="*/ 512 w 519"/>
                <a:gd name="T29" fmla="*/ 91 h 310"/>
                <a:gd name="T30" fmla="*/ 504 w 519"/>
                <a:gd name="T31" fmla="*/ 72 h 310"/>
                <a:gd name="T32" fmla="*/ 493 w 519"/>
                <a:gd name="T33" fmla="*/ 54 h 310"/>
                <a:gd name="T34" fmla="*/ 480 w 519"/>
                <a:gd name="T35" fmla="*/ 39 h 310"/>
                <a:gd name="T36" fmla="*/ 464 w 519"/>
                <a:gd name="T37" fmla="*/ 26 h 310"/>
                <a:gd name="T38" fmla="*/ 447 w 519"/>
                <a:gd name="T39" fmla="*/ 15 h 310"/>
                <a:gd name="T40" fmla="*/ 428 w 519"/>
                <a:gd name="T41" fmla="*/ 7 h 310"/>
                <a:gd name="T42" fmla="*/ 407 w 519"/>
                <a:gd name="T43" fmla="*/ 2 h 310"/>
                <a:gd name="T44" fmla="*/ 387 w 519"/>
                <a:gd name="T45" fmla="*/ 0 h 310"/>
                <a:gd name="T46" fmla="*/ 132 w 519"/>
                <a:gd name="T47" fmla="*/ 0 h 310"/>
                <a:gd name="T48" fmla="*/ 111 w 519"/>
                <a:gd name="T49" fmla="*/ 2 h 310"/>
                <a:gd name="T50" fmla="*/ 91 w 519"/>
                <a:gd name="T51" fmla="*/ 7 h 310"/>
                <a:gd name="T52" fmla="*/ 72 w 519"/>
                <a:gd name="T53" fmla="*/ 15 h 310"/>
                <a:gd name="T54" fmla="*/ 54 w 519"/>
                <a:gd name="T55" fmla="*/ 26 h 310"/>
                <a:gd name="T56" fmla="*/ 39 w 519"/>
                <a:gd name="T57" fmla="*/ 39 h 310"/>
                <a:gd name="T58" fmla="*/ 25 w 519"/>
                <a:gd name="T59" fmla="*/ 54 h 310"/>
                <a:gd name="T60" fmla="*/ 15 w 519"/>
                <a:gd name="T61" fmla="*/ 72 h 310"/>
                <a:gd name="T62" fmla="*/ 7 w 519"/>
                <a:gd name="T63" fmla="*/ 91 h 310"/>
                <a:gd name="T64" fmla="*/ 2 w 519"/>
                <a:gd name="T65" fmla="*/ 111 h 310"/>
                <a:gd name="T66" fmla="*/ 0 w 519"/>
                <a:gd name="T67" fmla="*/ 131 h 310"/>
                <a:gd name="T68" fmla="*/ 0 w 519"/>
                <a:gd name="T69" fmla="*/ 179 h 310"/>
                <a:gd name="T70" fmla="*/ 2 w 519"/>
                <a:gd name="T71" fmla="*/ 199 h 310"/>
                <a:gd name="T72" fmla="*/ 7 w 519"/>
                <a:gd name="T73" fmla="*/ 219 h 310"/>
                <a:gd name="T74" fmla="*/ 15 w 519"/>
                <a:gd name="T75" fmla="*/ 238 h 310"/>
                <a:gd name="T76" fmla="*/ 25 w 519"/>
                <a:gd name="T77" fmla="*/ 256 h 310"/>
                <a:gd name="T78" fmla="*/ 39 w 519"/>
                <a:gd name="T79" fmla="*/ 271 h 310"/>
                <a:gd name="T80" fmla="*/ 54 w 519"/>
                <a:gd name="T81" fmla="*/ 284 h 310"/>
                <a:gd name="T82" fmla="*/ 72 w 519"/>
                <a:gd name="T83" fmla="*/ 295 h 310"/>
                <a:gd name="T84" fmla="*/ 91 w 519"/>
                <a:gd name="T85" fmla="*/ 303 h 310"/>
                <a:gd name="T86" fmla="*/ 111 w 519"/>
                <a:gd name="T87" fmla="*/ 308 h 310"/>
                <a:gd name="T88" fmla="*/ 132 w 519"/>
                <a:gd name="T8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9" h="310">
                  <a:moveTo>
                    <a:pt x="132" y="310"/>
                  </a:moveTo>
                  <a:lnTo>
                    <a:pt x="387" y="310"/>
                  </a:lnTo>
                  <a:lnTo>
                    <a:pt x="407" y="308"/>
                  </a:lnTo>
                  <a:lnTo>
                    <a:pt x="428" y="303"/>
                  </a:lnTo>
                  <a:lnTo>
                    <a:pt x="447" y="295"/>
                  </a:lnTo>
                  <a:lnTo>
                    <a:pt x="464" y="284"/>
                  </a:lnTo>
                  <a:lnTo>
                    <a:pt x="480" y="271"/>
                  </a:lnTo>
                  <a:lnTo>
                    <a:pt x="493" y="256"/>
                  </a:lnTo>
                  <a:lnTo>
                    <a:pt x="504" y="238"/>
                  </a:lnTo>
                  <a:lnTo>
                    <a:pt x="512" y="219"/>
                  </a:lnTo>
                  <a:lnTo>
                    <a:pt x="517" y="199"/>
                  </a:lnTo>
                  <a:lnTo>
                    <a:pt x="519" y="179"/>
                  </a:lnTo>
                  <a:lnTo>
                    <a:pt x="519" y="131"/>
                  </a:lnTo>
                  <a:lnTo>
                    <a:pt x="517" y="111"/>
                  </a:lnTo>
                  <a:lnTo>
                    <a:pt x="512" y="91"/>
                  </a:lnTo>
                  <a:lnTo>
                    <a:pt x="504" y="72"/>
                  </a:lnTo>
                  <a:lnTo>
                    <a:pt x="493" y="54"/>
                  </a:lnTo>
                  <a:lnTo>
                    <a:pt x="480" y="39"/>
                  </a:lnTo>
                  <a:lnTo>
                    <a:pt x="464" y="26"/>
                  </a:lnTo>
                  <a:lnTo>
                    <a:pt x="447" y="15"/>
                  </a:lnTo>
                  <a:lnTo>
                    <a:pt x="428" y="7"/>
                  </a:lnTo>
                  <a:lnTo>
                    <a:pt x="407" y="2"/>
                  </a:lnTo>
                  <a:lnTo>
                    <a:pt x="387" y="0"/>
                  </a:lnTo>
                  <a:lnTo>
                    <a:pt x="132" y="0"/>
                  </a:lnTo>
                  <a:lnTo>
                    <a:pt x="111" y="2"/>
                  </a:lnTo>
                  <a:lnTo>
                    <a:pt x="91" y="7"/>
                  </a:lnTo>
                  <a:lnTo>
                    <a:pt x="72" y="15"/>
                  </a:lnTo>
                  <a:lnTo>
                    <a:pt x="54" y="26"/>
                  </a:lnTo>
                  <a:lnTo>
                    <a:pt x="39" y="39"/>
                  </a:lnTo>
                  <a:lnTo>
                    <a:pt x="25" y="54"/>
                  </a:lnTo>
                  <a:lnTo>
                    <a:pt x="15" y="72"/>
                  </a:lnTo>
                  <a:lnTo>
                    <a:pt x="7" y="91"/>
                  </a:lnTo>
                  <a:lnTo>
                    <a:pt x="2" y="111"/>
                  </a:lnTo>
                  <a:lnTo>
                    <a:pt x="0" y="131"/>
                  </a:lnTo>
                  <a:lnTo>
                    <a:pt x="0" y="179"/>
                  </a:lnTo>
                  <a:lnTo>
                    <a:pt x="2" y="199"/>
                  </a:lnTo>
                  <a:lnTo>
                    <a:pt x="7" y="219"/>
                  </a:lnTo>
                  <a:lnTo>
                    <a:pt x="15" y="238"/>
                  </a:lnTo>
                  <a:lnTo>
                    <a:pt x="25" y="256"/>
                  </a:lnTo>
                  <a:lnTo>
                    <a:pt x="39" y="271"/>
                  </a:lnTo>
                  <a:lnTo>
                    <a:pt x="54" y="284"/>
                  </a:lnTo>
                  <a:lnTo>
                    <a:pt x="72" y="295"/>
                  </a:lnTo>
                  <a:lnTo>
                    <a:pt x="91" y="303"/>
                  </a:lnTo>
                  <a:lnTo>
                    <a:pt x="111" y="308"/>
                  </a:lnTo>
                  <a:lnTo>
                    <a:pt x="132" y="310"/>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8" name="Rectangle 2144">
              <a:extLst>
                <a:ext uri="{FF2B5EF4-FFF2-40B4-BE49-F238E27FC236}">
                  <a16:creationId xmlns:a16="http://schemas.microsoft.com/office/drawing/2014/main" id="{C8BA6D8B-68C3-3643-83C4-6FD7FF4DDBE2}"/>
                </a:ext>
              </a:extLst>
            </p:cNvPr>
            <p:cNvSpPr>
              <a:spLocks noChangeArrowheads="1"/>
            </p:cNvSpPr>
            <p:nvPr/>
          </p:nvSpPr>
          <p:spPr bwMode="auto">
            <a:xfrm>
              <a:off x="1800" y="559"/>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a:t>
              </a:r>
              <a:endParaRPr lang="en-US" altLang="en-CN" sz="2400">
                <a:solidFill>
                  <a:srgbClr val="000000"/>
                </a:solidFill>
                <a:latin typeface="Arial" panose="020B0604020202020204" pitchFamily="34" charset="0"/>
              </a:endParaRPr>
            </a:p>
          </p:txBody>
        </p:sp>
        <p:sp>
          <p:nvSpPr>
            <p:cNvPr id="714849" name="Rectangle 2145">
              <a:extLst>
                <a:ext uri="{FF2B5EF4-FFF2-40B4-BE49-F238E27FC236}">
                  <a16:creationId xmlns:a16="http://schemas.microsoft.com/office/drawing/2014/main" id="{449B9964-6D60-4749-89DF-7DCFB7DAAEBF}"/>
                </a:ext>
              </a:extLst>
            </p:cNvPr>
            <p:cNvSpPr>
              <a:spLocks noChangeArrowheads="1"/>
            </p:cNvSpPr>
            <p:nvPr/>
          </p:nvSpPr>
          <p:spPr bwMode="auto">
            <a:xfrm>
              <a:off x="1734" y="664"/>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50" name="Rectangle 2146">
              <a:extLst>
                <a:ext uri="{FF2B5EF4-FFF2-40B4-BE49-F238E27FC236}">
                  <a16:creationId xmlns:a16="http://schemas.microsoft.com/office/drawing/2014/main" id="{0D91529D-BA89-1B4F-9EA0-E454B6F4C5CB}"/>
                </a:ext>
              </a:extLst>
            </p:cNvPr>
            <p:cNvSpPr>
              <a:spLocks noChangeArrowheads="1"/>
            </p:cNvSpPr>
            <p:nvPr/>
          </p:nvSpPr>
          <p:spPr bwMode="auto">
            <a:xfrm>
              <a:off x="2179" y="518"/>
              <a:ext cx="394"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1" name="Rectangle 2147">
              <a:extLst>
                <a:ext uri="{FF2B5EF4-FFF2-40B4-BE49-F238E27FC236}">
                  <a16:creationId xmlns:a16="http://schemas.microsoft.com/office/drawing/2014/main" id="{5F2B0106-F01F-CE43-83B9-C371951C7D69}"/>
                </a:ext>
              </a:extLst>
            </p:cNvPr>
            <p:cNvSpPr>
              <a:spLocks noChangeArrowheads="1"/>
            </p:cNvSpPr>
            <p:nvPr/>
          </p:nvSpPr>
          <p:spPr bwMode="auto">
            <a:xfrm>
              <a:off x="2280" y="465"/>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852" name="Freeform 2148">
              <a:extLst>
                <a:ext uri="{FF2B5EF4-FFF2-40B4-BE49-F238E27FC236}">
                  <a16:creationId xmlns:a16="http://schemas.microsoft.com/office/drawing/2014/main" id="{B7471AD0-B6D4-1748-AD86-8E99C0E085A7}"/>
                </a:ext>
              </a:extLst>
            </p:cNvPr>
            <p:cNvSpPr>
              <a:spLocks/>
            </p:cNvSpPr>
            <p:nvPr/>
          </p:nvSpPr>
          <p:spPr bwMode="auto">
            <a:xfrm>
              <a:off x="5142" y="466"/>
              <a:ext cx="108" cy="1256"/>
            </a:xfrm>
            <a:custGeom>
              <a:avLst/>
              <a:gdLst>
                <a:gd name="T0" fmla="*/ 0 w 108"/>
                <a:gd name="T1" fmla="*/ 1256 h 1256"/>
                <a:gd name="T2" fmla="*/ 42 w 108"/>
                <a:gd name="T3" fmla="*/ 1256 h 1256"/>
                <a:gd name="T4" fmla="*/ 52 w 108"/>
                <a:gd name="T5" fmla="*/ 1255 h 1256"/>
                <a:gd name="T6" fmla="*/ 62 w 108"/>
                <a:gd name="T7" fmla="*/ 1250 h 1256"/>
                <a:gd name="T8" fmla="*/ 69 w 108"/>
                <a:gd name="T9" fmla="*/ 1243 h 1256"/>
                <a:gd name="T10" fmla="*/ 74 w 108"/>
                <a:gd name="T11" fmla="*/ 1233 h 1256"/>
                <a:gd name="T12" fmla="*/ 75 w 108"/>
                <a:gd name="T13" fmla="*/ 1224 h 1256"/>
                <a:gd name="T14" fmla="*/ 75 w 108"/>
                <a:gd name="T15" fmla="*/ 672 h 1256"/>
                <a:gd name="T16" fmla="*/ 77 w 108"/>
                <a:gd name="T17" fmla="*/ 662 h 1256"/>
                <a:gd name="T18" fmla="*/ 82 w 108"/>
                <a:gd name="T19" fmla="*/ 652 h 1256"/>
                <a:gd name="T20" fmla="*/ 89 w 108"/>
                <a:gd name="T21" fmla="*/ 645 h 1256"/>
                <a:gd name="T22" fmla="*/ 99 w 108"/>
                <a:gd name="T23" fmla="*/ 641 h 1256"/>
                <a:gd name="T24" fmla="*/ 108 w 108"/>
                <a:gd name="T25" fmla="*/ 639 h 1256"/>
                <a:gd name="T26" fmla="*/ 99 w 108"/>
                <a:gd name="T27" fmla="*/ 637 h 1256"/>
                <a:gd name="T28" fmla="*/ 89 w 108"/>
                <a:gd name="T29" fmla="*/ 633 h 1256"/>
                <a:gd name="T30" fmla="*/ 82 w 108"/>
                <a:gd name="T31" fmla="*/ 625 h 1256"/>
                <a:gd name="T32" fmla="*/ 77 w 108"/>
                <a:gd name="T33" fmla="*/ 617 h 1256"/>
                <a:gd name="T34" fmla="*/ 75 w 108"/>
                <a:gd name="T35" fmla="*/ 606 h 1256"/>
                <a:gd name="T36" fmla="*/ 75 w 108"/>
                <a:gd name="T37" fmla="*/ 34 h 1256"/>
                <a:gd name="T38" fmla="*/ 74 w 108"/>
                <a:gd name="T39" fmla="*/ 24 h 1256"/>
                <a:gd name="T40" fmla="*/ 69 w 108"/>
                <a:gd name="T41" fmla="*/ 14 h 1256"/>
                <a:gd name="T42" fmla="*/ 62 w 108"/>
                <a:gd name="T43" fmla="*/ 7 h 1256"/>
                <a:gd name="T44" fmla="*/ 52 w 108"/>
                <a:gd name="T45" fmla="*/ 2 h 1256"/>
                <a:gd name="T46" fmla="*/ 42 w 108"/>
                <a:gd name="T47" fmla="*/ 0 h 1256"/>
                <a:gd name="T48" fmla="*/ 0 w 108"/>
                <a:gd name="T49"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56">
                  <a:moveTo>
                    <a:pt x="0" y="1256"/>
                  </a:moveTo>
                  <a:lnTo>
                    <a:pt x="42" y="1256"/>
                  </a:lnTo>
                  <a:lnTo>
                    <a:pt x="52" y="1255"/>
                  </a:lnTo>
                  <a:lnTo>
                    <a:pt x="62" y="1250"/>
                  </a:lnTo>
                  <a:lnTo>
                    <a:pt x="69" y="1243"/>
                  </a:lnTo>
                  <a:lnTo>
                    <a:pt x="74" y="1233"/>
                  </a:lnTo>
                  <a:lnTo>
                    <a:pt x="75" y="1224"/>
                  </a:lnTo>
                  <a:lnTo>
                    <a:pt x="75" y="672"/>
                  </a:lnTo>
                  <a:lnTo>
                    <a:pt x="77" y="662"/>
                  </a:lnTo>
                  <a:lnTo>
                    <a:pt x="82" y="652"/>
                  </a:lnTo>
                  <a:lnTo>
                    <a:pt x="89" y="645"/>
                  </a:lnTo>
                  <a:lnTo>
                    <a:pt x="99" y="641"/>
                  </a:lnTo>
                  <a:lnTo>
                    <a:pt x="108" y="639"/>
                  </a:lnTo>
                  <a:lnTo>
                    <a:pt x="99" y="637"/>
                  </a:lnTo>
                  <a:lnTo>
                    <a:pt x="89" y="633"/>
                  </a:lnTo>
                  <a:lnTo>
                    <a:pt x="82" y="625"/>
                  </a:lnTo>
                  <a:lnTo>
                    <a:pt x="77" y="617"/>
                  </a:lnTo>
                  <a:lnTo>
                    <a:pt x="75" y="606"/>
                  </a:lnTo>
                  <a:lnTo>
                    <a:pt x="75" y="34"/>
                  </a:lnTo>
                  <a:lnTo>
                    <a:pt x="74" y="24"/>
                  </a:lnTo>
                  <a:lnTo>
                    <a:pt x="69" y="14"/>
                  </a:lnTo>
                  <a:lnTo>
                    <a:pt x="62" y="7"/>
                  </a:lnTo>
                  <a:lnTo>
                    <a:pt x="52" y="2"/>
                  </a:lnTo>
                  <a:lnTo>
                    <a:pt x="42"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3" name="Rectangle 2149">
              <a:extLst>
                <a:ext uri="{FF2B5EF4-FFF2-40B4-BE49-F238E27FC236}">
                  <a16:creationId xmlns:a16="http://schemas.microsoft.com/office/drawing/2014/main" id="{0E951E78-0703-104C-B3C6-52BB6AB1110A}"/>
                </a:ext>
              </a:extLst>
            </p:cNvPr>
            <p:cNvSpPr>
              <a:spLocks noChangeArrowheads="1"/>
            </p:cNvSpPr>
            <p:nvPr/>
          </p:nvSpPr>
          <p:spPr bwMode="auto">
            <a:xfrm>
              <a:off x="5271" y="789"/>
              <a:ext cx="489"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4" name="Rectangle 2150">
              <a:extLst>
                <a:ext uri="{FF2B5EF4-FFF2-40B4-BE49-F238E27FC236}">
                  <a16:creationId xmlns:a16="http://schemas.microsoft.com/office/drawing/2014/main" id="{B78E8F35-70CB-5049-A715-F30AF63DDE4B}"/>
                </a:ext>
              </a:extLst>
            </p:cNvPr>
            <p:cNvSpPr>
              <a:spLocks noChangeArrowheads="1"/>
            </p:cNvSpPr>
            <p:nvPr/>
          </p:nvSpPr>
          <p:spPr bwMode="auto">
            <a:xfrm>
              <a:off x="5321" y="837"/>
              <a:ext cx="38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55" name="Rectangle 2151">
              <a:extLst>
                <a:ext uri="{FF2B5EF4-FFF2-40B4-BE49-F238E27FC236}">
                  <a16:creationId xmlns:a16="http://schemas.microsoft.com/office/drawing/2014/main" id="{9935A7C2-BF87-DB42-BA62-937101E3C2B9}"/>
                </a:ext>
              </a:extLst>
            </p:cNvPr>
            <p:cNvSpPr>
              <a:spLocks noChangeArrowheads="1"/>
            </p:cNvSpPr>
            <p:nvPr/>
          </p:nvSpPr>
          <p:spPr bwMode="auto">
            <a:xfrm>
              <a:off x="5343" y="941"/>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856" name="Rectangle 2152">
              <a:extLst>
                <a:ext uri="{FF2B5EF4-FFF2-40B4-BE49-F238E27FC236}">
                  <a16:creationId xmlns:a16="http://schemas.microsoft.com/office/drawing/2014/main" id="{D58E84B7-E200-CE42-B002-BF97C37A3431}"/>
                </a:ext>
              </a:extLst>
            </p:cNvPr>
            <p:cNvSpPr>
              <a:spLocks noChangeArrowheads="1"/>
            </p:cNvSpPr>
            <p:nvPr/>
          </p:nvSpPr>
          <p:spPr bwMode="auto">
            <a:xfrm>
              <a:off x="5323" y="11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 </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10,11)</a:t>
              </a:r>
              <a:endParaRPr lang="en-US" altLang="en-CN" sz="2400">
                <a:solidFill>
                  <a:srgbClr val="000000"/>
                </a:solidFill>
                <a:latin typeface="Arial" panose="020B0604020202020204" pitchFamily="34" charset="0"/>
              </a:endParaRPr>
            </a:p>
          </p:txBody>
        </p:sp>
      </p:grpSp>
      <p:sp>
        <p:nvSpPr>
          <p:cNvPr id="714858" name="Rectangle 2154">
            <a:extLst>
              <a:ext uri="{FF2B5EF4-FFF2-40B4-BE49-F238E27FC236}">
                <a16:creationId xmlns:a16="http://schemas.microsoft.com/office/drawing/2014/main" id="{F37EDE14-61B2-9641-87FF-65697FDA7517}"/>
              </a:ext>
            </a:extLst>
          </p:cNvPr>
          <p:cNvSpPr>
            <a:spLocks noGrp="1" noChangeArrowheads="1"/>
          </p:cNvSpPr>
          <p:nvPr>
            <p:ph type="body" idx="1"/>
          </p:nvPr>
        </p:nvSpPr>
        <p:spPr>
          <a:xfrm>
            <a:off x="1658938" y="692151"/>
            <a:ext cx="2133600" cy="2881313"/>
          </a:xfrm>
          <a:noFill/>
          <a:ln/>
        </p:spPr>
        <p:txBody>
          <a:bodyPr/>
          <a:lstStyle/>
          <a:p>
            <a:pPr>
              <a:lnSpc>
                <a:spcPct val="80000"/>
              </a:lnSpc>
              <a:buFont typeface="Wingdings" pitchFamily="2" charset="2"/>
              <a:buNone/>
            </a:pPr>
            <a:r>
              <a:rPr lang="en-US" altLang="en-CN" sz="1600"/>
              <a:t>Modern compilers are two-tiered:</a:t>
            </a:r>
          </a:p>
          <a:p>
            <a:pPr>
              <a:lnSpc>
                <a:spcPct val="80000"/>
              </a:lnSpc>
            </a:pPr>
            <a:r>
              <a:rPr lang="en-US" altLang="en-CN" sz="1600" u="sng"/>
              <a:t>Front-end:</a:t>
            </a:r>
            <a:br>
              <a:rPr lang="en-US" altLang="en-CN" sz="1600"/>
            </a:br>
            <a:r>
              <a:rPr lang="en-US" altLang="en-CN" sz="1600"/>
              <a:t>from high-level language to some intermediate language</a:t>
            </a:r>
          </a:p>
          <a:p>
            <a:pPr>
              <a:lnSpc>
                <a:spcPct val="80000"/>
              </a:lnSpc>
            </a:pPr>
            <a:r>
              <a:rPr lang="en-US" altLang="en-CN" sz="1600" u="sng"/>
              <a:t>Back-end:</a:t>
            </a:r>
            <a:br>
              <a:rPr lang="en-US" altLang="en-CN" sz="1600"/>
            </a:br>
            <a:r>
              <a:rPr lang="en-US" altLang="en-CN" sz="1600"/>
              <a:t>from the intermediate language to</a:t>
            </a:r>
            <a:br>
              <a:rPr lang="en-US" altLang="en-CN" sz="1600"/>
            </a:br>
            <a:r>
              <a:rPr lang="en-US" altLang="en-CN" sz="1600"/>
              <a:t>binary code.</a:t>
            </a:r>
          </a:p>
        </p:txBody>
      </p:sp>
    </p:spTree>
    <p:extLst>
      <p:ext uri="{BB962C8B-B14F-4D97-AF65-F5344CB8AC3E}">
        <p14:creationId xmlns:p14="http://schemas.microsoft.com/office/powerpoint/2010/main" val="56938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47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14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148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485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4858">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48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85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68862F84-5ABC-F54F-8AC2-3A965FF3945C}"/>
              </a:ext>
            </a:extLst>
          </p:cNvPr>
          <p:cNvSpPr>
            <a:spLocks noGrp="1" noChangeArrowheads="1"/>
          </p:cNvSpPr>
          <p:nvPr>
            <p:ph type="title"/>
          </p:nvPr>
        </p:nvSpPr>
        <p:spPr/>
        <p:txBody>
          <a:bodyPr/>
          <a:lstStyle/>
          <a:p>
            <a:r>
              <a:rPr lang="en-US" altLang="en-CN"/>
              <a:t>Compiler architecture (front end)</a:t>
            </a:r>
          </a:p>
        </p:txBody>
      </p:sp>
      <p:sp>
        <p:nvSpPr>
          <p:cNvPr id="680964" name="Rectangle 4">
            <a:extLst>
              <a:ext uri="{FF2B5EF4-FFF2-40B4-BE49-F238E27FC236}">
                <a16:creationId xmlns:a16="http://schemas.microsoft.com/office/drawing/2014/main" id="{9BCC5BAA-D87A-7E44-B0D2-03B88A7706D5}"/>
              </a:ext>
            </a:extLst>
          </p:cNvPr>
          <p:cNvSpPr>
            <a:spLocks noChangeArrowheads="1"/>
          </p:cNvSpPr>
          <p:nvPr/>
        </p:nvSpPr>
        <p:spPr bwMode="auto">
          <a:xfrm>
            <a:off x="8470901" y="115888"/>
            <a:ext cx="2087563" cy="1223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aphicFrame>
        <p:nvGraphicFramePr>
          <p:cNvPr id="680965" name="Object 5">
            <a:extLst>
              <a:ext uri="{FF2B5EF4-FFF2-40B4-BE49-F238E27FC236}">
                <a16:creationId xmlns:a16="http://schemas.microsoft.com/office/drawing/2014/main" id="{C9613FB7-DAFC-3A44-A175-D7F346E594D3}"/>
              </a:ext>
            </a:extLst>
          </p:cNvPr>
          <p:cNvGraphicFramePr>
            <a:graphicFrameLocks noChangeAspect="1"/>
          </p:cNvGraphicFramePr>
          <p:nvPr/>
        </p:nvGraphicFramePr>
        <p:xfrm>
          <a:off x="8688389" y="177801"/>
          <a:ext cx="2016125" cy="1522413"/>
        </p:xfrm>
        <a:graphic>
          <a:graphicData uri="http://schemas.openxmlformats.org/presentationml/2006/ole">
            <mc:AlternateContent xmlns:mc="http://schemas.openxmlformats.org/markup-compatibility/2006">
              <mc:Choice xmlns:v="urn:schemas-microsoft-com:vml" Requires="v">
                <p:oleObj spid="_x0000_s497711" name="VISIO" r:id="rId4" imgW="9029700" imgH="6540500" progId="Visio.Drawing.6">
                  <p:embed/>
                </p:oleObj>
              </mc:Choice>
              <mc:Fallback>
                <p:oleObj name="VISIO" r:id="rId4" imgW="9029700" imgH="6540500" progId="Visio.Drawing.6">
                  <p:embed/>
                  <p:pic>
                    <p:nvPicPr>
                      <p:cNvPr id="680965" name="Object 5">
                        <a:extLst>
                          <a:ext uri="{FF2B5EF4-FFF2-40B4-BE49-F238E27FC236}">
                            <a16:creationId xmlns:a16="http://schemas.microsoft.com/office/drawing/2014/main" id="{C9613FB7-DAFC-3A44-A175-D7F346E594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31" t="2548" r="8232" b="1427"/>
                      <a:stretch>
                        <a:fillRect/>
                      </a:stretch>
                    </p:blipFill>
                    <p:spPr bwMode="auto">
                      <a:xfrm>
                        <a:off x="8688389" y="177801"/>
                        <a:ext cx="2016125" cy="152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7" name="Rectangle 7">
            <a:extLst>
              <a:ext uri="{FF2B5EF4-FFF2-40B4-BE49-F238E27FC236}">
                <a16:creationId xmlns:a16="http://schemas.microsoft.com/office/drawing/2014/main" id="{23598BE4-E637-8E40-A8B6-5B99E759412C}"/>
              </a:ext>
            </a:extLst>
          </p:cNvPr>
          <p:cNvSpPr>
            <a:spLocks noChangeArrowheads="1"/>
          </p:cNvSpPr>
          <p:nvPr/>
        </p:nvSpPr>
        <p:spPr bwMode="auto">
          <a:xfrm>
            <a:off x="1905001" y="3733800"/>
            <a:ext cx="842486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50000"/>
              </a:spcBef>
              <a:spcAft>
                <a:spcPct val="0"/>
              </a:spcAft>
              <a:buClr>
                <a:srgbClr val="006600"/>
              </a:buClr>
              <a:buSzPct val="100000"/>
              <a:buFont typeface="Wingdings" pitchFamily="2" charset="2"/>
              <a:buChar char="n"/>
            </a:pPr>
            <a:r>
              <a:rPr lang="en-US" altLang="en-CN" sz="1800" u="sng">
                <a:solidFill>
                  <a:srgbClr val="663300"/>
                </a:solidFill>
                <a:latin typeface="Comic Sans MS" panose="030F0902030302020204" pitchFamily="66" charset="0"/>
              </a:rPr>
              <a:t>Syntax analysis:</a:t>
            </a:r>
            <a:r>
              <a:rPr lang="en-US" altLang="en-CN" sz="1800">
                <a:solidFill>
                  <a:srgbClr val="000000"/>
                </a:solidFill>
                <a:latin typeface="Comic Sans MS" panose="030F0902030302020204" pitchFamily="66" charset="0"/>
              </a:rPr>
              <a:t> understanding the semantics implied by the source code</a:t>
            </a: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endParaRPr lang="en-US" altLang="en-CN" sz="1800">
              <a:solidFill>
                <a:srgbClr val="000000"/>
              </a:solidFill>
              <a:latin typeface="Comic Sans MS" panose="030F0902030302020204" pitchFamily="66" charset="0"/>
            </a:endParaRPr>
          </a:p>
          <a:p>
            <a:pPr algn="l" rtl="0" eaLnBrk="0" fontAlgn="base" hangingPunct="0">
              <a:spcBef>
                <a:spcPct val="50000"/>
              </a:spcBef>
              <a:spcAft>
                <a:spcPct val="0"/>
              </a:spcAft>
              <a:buClr>
                <a:srgbClr val="006600"/>
              </a:buClr>
              <a:buSzPct val="100000"/>
              <a:buFont typeface="Wingdings" pitchFamily="2" charset="2"/>
              <a:buChar char="n"/>
            </a:pPr>
            <a:r>
              <a:rPr lang="en-US" altLang="en-CN" sz="1800" u="sng">
                <a:solidFill>
                  <a:srgbClr val="663300"/>
                </a:solidFill>
                <a:latin typeface="Comic Sans MS" panose="030F0902030302020204" pitchFamily="66" charset="0"/>
              </a:rPr>
              <a:t>Code generation:</a:t>
            </a:r>
            <a:r>
              <a:rPr lang="en-US" altLang="en-CN" sz="1800">
                <a:solidFill>
                  <a:srgbClr val="000000"/>
                </a:solidFill>
                <a:latin typeface="Comic Sans MS" panose="030F0902030302020204" pitchFamily="66" charset="0"/>
              </a:rPr>
              <a:t> reconstructing the semantics using the syntax of the  target code.</a:t>
            </a:r>
          </a:p>
        </p:txBody>
      </p:sp>
      <p:sp>
        <p:nvSpPr>
          <p:cNvPr id="680968" name="Rectangle 8">
            <a:extLst>
              <a:ext uri="{FF2B5EF4-FFF2-40B4-BE49-F238E27FC236}">
                <a16:creationId xmlns:a16="http://schemas.microsoft.com/office/drawing/2014/main" id="{D6A1FE85-F89E-5544-ADB7-507C1CA64D03}"/>
              </a:ext>
            </a:extLst>
          </p:cNvPr>
          <p:cNvSpPr>
            <a:spLocks noChangeArrowheads="1"/>
          </p:cNvSpPr>
          <p:nvPr/>
        </p:nvSpPr>
        <p:spPr bwMode="auto">
          <a:xfrm>
            <a:off x="1828800" y="41910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lvl="1" algn="l" rtl="0" eaLnBrk="0" fontAlgn="base" hangingPunct="0">
              <a:spcBef>
                <a:spcPct val="50000"/>
              </a:spcBef>
              <a:spcAft>
                <a:spcPct val="0"/>
              </a:spcAft>
              <a:buClr>
                <a:srgbClr val="000099"/>
              </a:buClr>
              <a:buSzPct val="75000"/>
              <a:buFont typeface="Wingdings" pitchFamily="2" charset="2"/>
              <a:buChar char="q"/>
            </a:pPr>
            <a:r>
              <a:rPr lang="en-US" altLang="en-CN" sz="1800">
                <a:solidFill>
                  <a:srgbClr val="000099"/>
                </a:solidFill>
                <a:latin typeface="Comic Sans MS" panose="030F0902030302020204" pitchFamily="66" charset="0"/>
              </a:rPr>
              <a:t>Tokenizing</a:t>
            </a:r>
            <a:r>
              <a:rPr lang="en-US" altLang="en-CN" sz="1800">
                <a:solidFill>
                  <a:srgbClr val="000000"/>
                </a:solidFill>
                <a:latin typeface="Comic Sans MS" panose="030F0902030302020204" pitchFamily="66" charset="0"/>
              </a:rPr>
              <a:t>: creating a stream of “atoms”</a:t>
            </a:r>
          </a:p>
          <a:p>
            <a:pPr lvl="1" algn="l" rtl="0" eaLnBrk="0" fontAlgn="base" hangingPunct="0">
              <a:spcBef>
                <a:spcPct val="50000"/>
              </a:spcBef>
              <a:spcAft>
                <a:spcPct val="0"/>
              </a:spcAft>
              <a:buClr>
                <a:srgbClr val="000099"/>
              </a:buClr>
              <a:buSzPct val="75000"/>
              <a:buFont typeface="Wingdings" pitchFamily="2" charset="2"/>
              <a:buChar char="q"/>
            </a:pPr>
            <a:r>
              <a:rPr lang="en-US" altLang="en-CN" sz="1800">
                <a:solidFill>
                  <a:srgbClr val="000099"/>
                </a:solidFill>
                <a:latin typeface="Comic Sans MS" panose="030F0902030302020204" pitchFamily="66" charset="0"/>
              </a:rPr>
              <a:t>Parsing</a:t>
            </a:r>
            <a:r>
              <a:rPr lang="en-US" altLang="en-CN" sz="1800">
                <a:solidFill>
                  <a:srgbClr val="000000"/>
                </a:solidFill>
                <a:latin typeface="Comic Sans MS" panose="030F0902030302020204" pitchFamily="66" charset="0"/>
              </a:rPr>
              <a:t>: matching the atom stream with the language grammar</a:t>
            </a:r>
          </a:p>
          <a:p>
            <a:pPr lvl="1" algn="l" rtl="0" eaLnBrk="0" fontAlgn="base" hangingPunct="0">
              <a:spcBef>
                <a:spcPct val="50000"/>
              </a:spcBef>
              <a:spcAft>
                <a:spcPct val="0"/>
              </a:spcAft>
              <a:buClr>
                <a:srgbClr val="000099"/>
              </a:buClr>
              <a:buSzPct val="75000"/>
            </a:pPr>
            <a:r>
              <a:rPr lang="en-US" altLang="en-CN" sz="1800">
                <a:solidFill>
                  <a:srgbClr val="000000"/>
                </a:solidFill>
                <a:latin typeface="Comic Sans MS" panose="030F0902030302020204" pitchFamily="66" charset="0"/>
              </a:rPr>
              <a:t>XML output = one way to demonstrate that the syntax analyzer works</a:t>
            </a:r>
          </a:p>
        </p:txBody>
      </p:sp>
      <p:grpSp>
        <p:nvGrpSpPr>
          <p:cNvPr id="680971" name="Group 11">
            <a:extLst>
              <a:ext uri="{FF2B5EF4-FFF2-40B4-BE49-F238E27FC236}">
                <a16:creationId xmlns:a16="http://schemas.microsoft.com/office/drawing/2014/main" id="{633A28CD-6B19-EA40-A1B2-0A4BCA3D7E92}"/>
              </a:ext>
            </a:extLst>
          </p:cNvPr>
          <p:cNvGrpSpPr>
            <a:grpSpLocks/>
          </p:cNvGrpSpPr>
          <p:nvPr/>
        </p:nvGrpSpPr>
        <p:grpSpPr bwMode="auto">
          <a:xfrm>
            <a:off x="1676400" y="762001"/>
            <a:ext cx="7011988" cy="2771775"/>
            <a:chOff x="96" y="480"/>
            <a:chExt cx="4417" cy="1746"/>
          </a:xfrm>
        </p:grpSpPr>
        <p:graphicFrame>
          <p:nvGraphicFramePr>
            <p:cNvPr id="680963" name="Object 3">
              <a:extLst>
                <a:ext uri="{FF2B5EF4-FFF2-40B4-BE49-F238E27FC236}">
                  <a16:creationId xmlns:a16="http://schemas.microsoft.com/office/drawing/2014/main" id="{F7D8DB65-E0BA-C142-A0F3-C044646726A7}"/>
                </a:ext>
              </a:extLst>
            </p:cNvPr>
            <p:cNvGraphicFramePr>
              <a:graphicFrameLocks noChangeAspect="1"/>
            </p:cNvGraphicFramePr>
            <p:nvPr/>
          </p:nvGraphicFramePr>
          <p:xfrm>
            <a:off x="113" y="480"/>
            <a:ext cx="4400" cy="1746"/>
          </p:xfrm>
          <a:graphic>
            <a:graphicData uri="http://schemas.openxmlformats.org/presentationml/2006/ole">
              <mc:AlternateContent xmlns:mc="http://schemas.openxmlformats.org/markup-compatibility/2006">
                <mc:Choice xmlns:v="urn:schemas-microsoft-com:vml" Requires="v">
                  <p:oleObj spid="_x0000_s497712" name="VISIO" r:id="rId6" imgW="54241700" imgH="36461700" progId="Visio.Drawing.6">
                    <p:embed/>
                  </p:oleObj>
                </mc:Choice>
                <mc:Fallback>
                  <p:oleObj name="VISIO" r:id="rId6" imgW="54241700" imgH="36461700" progId="Visio.Drawing.6">
                    <p:embed/>
                    <p:pic>
                      <p:nvPicPr>
                        <p:cNvPr id="680963" name="Object 3">
                          <a:extLst>
                            <a:ext uri="{FF2B5EF4-FFF2-40B4-BE49-F238E27FC236}">
                              <a16:creationId xmlns:a16="http://schemas.microsoft.com/office/drawing/2014/main" id="{F7D8DB65-E0BA-C142-A0F3-C044646726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 t="20786" r="11743" b="27618"/>
                        <a:stretch>
                          <a:fillRect/>
                        </a:stretch>
                      </p:blipFill>
                      <p:spPr bwMode="auto">
                        <a:xfrm>
                          <a:off x="113" y="480"/>
                          <a:ext cx="4400" cy="1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9" name="Text Box 9">
              <a:extLst>
                <a:ext uri="{FF2B5EF4-FFF2-40B4-BE49-F238E27FC236}">
                  <a16:creationId xmlns:a16="http://schemas.microsoft.com/office/drawing/2014/main" id="{4E271CAB-C6F3-2F45-9508-CEA1BB60D9A8}"/>
                </a:ext>
              </a:extLst>
            </p:cNvPr>
            <p:cNvSpPr txBox="1">
              <a:spLocks noChangeArrowheads="1"/>
            </p:cNvSpPr>
            <p:nvPr/>
          </p:nvSpPr>
          <p:spPr bwMode="auto">
            <a:xfrm>
              <a:off x="96" y="1856"/>
              <a:ext cx="816" cy="212"/>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CN" sz="1600" b="1">
                  <a:solidFill>
                    <a:srgbClr val="000099"/>
                  </a:solidFill>
                  <a:latin typeface="Arial" panose="020B0604020202020204" pitchFamily="34" charset="0"/>
                </a:rPr>
                <a:t>(source)</a:t>
              </a:r>
            </a:p>
          </p:txBody>
        </p:sp>
        <p:sp>
          <p:nvSpPr>
            <p:cNvPr id="680970" name="Text Box 10">
              <a:extLst>
                <a:ext uri="{FF2B5EF4-FFF2-40B4-BE49-F238E27FC236}">
                  <a16:creationId xmlns:a16="http://schemas.microsoft.com/office/drawing/2014/main" id="{2C7455F5-26F2-C846-B775-237EA96A0E3D}"/>
                </a:ext>
              </a:extLst>
            </p:cNvPr>
            <p:cNvSpPr txBox="1">
              <a:spLocks noChangeArrowheads="1"/>
            </p:cNvSpPr>
            <p:nvPr/>
          </p:nvSpPr>
          <p:spPr bwMode="auto">
            <a:xfrm>
              <a:off x="3600" y="1856"/>
              <a:ext cx="816" cy="212"/>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CN" sz="1600" b="1">
                  <a:solidFill>
                    <a:srgbClr val="000099"/>
                  </a:solidFill>
                  <a:latin typeface="Arial" panose="020B0604020202020204" pitchFamily="34" charset="0"/>
                </a:rPr>
                <a:t>(target)</a:t>
              </a:r>
            </a:p>
          </p:txBody>
        </p:sp>
      </p:grpSp>
    </p:spTree>
    <p:extLst>
      <p:ext uri="{BB962C8B-B14F-4D97-AF65-F5344CB8AC3E}">
        <p14:creationId xmlns:p14="http://schemas.microsoft.com/office/powerpoint/2010/main" val="1713591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09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09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09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8"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3010" name="Picture 2">
            <a:extLst>
              <a:ext uri="{FF2B5EF4-FFF2-40B4-BE49-F238E27FC236}">
                <a16:creationId xmlns:a16="http://schemas.microsoft.com/office/drawing/2014/main" id="{890057EE-A0C0-244A-9CD0-04B386E635A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828800" y="914401"/>
            <a:ext cx="8382000" cy="3832225"/>
          </a:xfrm>
          <a:prstGeom prst="rect">
            <a:avLst/>
          </a:prstGeom>
          <a:noFill/>
          <a:ln>
            <a:noFill/>
          </a:ln>
          <a:effectLst/>
          <a:extLst>
            <a:ext uri="{909E8E84-426E-40DD-AFC4-6F175D3DCCD1}">
              <a14:hiddenFill xmlns:a14="http://schemas.microsoft.com/office/drawing/2010/main">
                <a:blipFill dpi="0" rotWithShape="0">
                  <a:blip r:embed="rId4"/>
                  <a:srcRect l="25000" t="41667" r="20313" b="2500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3011" name="Rectangle 3">
            <a:extLst>
              <a:ext uri="{FF2B5EF4-FFF2-40B4-BE49-F238E27FC236}">
                <a16:creationId xmlns:a16="http://schemas.microsoft.com/office/drawing/2014/main" id="{1013F81B-F645-154F-AB3F-BAA111AF6637}"/>
              </a:ext>
            </a:extLst>
          </p:cNvPr>
          <p:cNvSpPr>
            <a:spLocks noGrp="1" noChangeArrowheads="1"/>
          </p:cNvSpPr>
          <p:nvPr>
            <p:ph type="title"/>
          </p:nvPr>
        </p:nvSpPr>
        <p:spPr/>
        <p:txBody>
          <a:bodyPr/>
          <a:lstStyle/>
          <a:p>
            <a:r>
              <a:rPr lang="en-US" altLang="en-CN"/>
              <a:t>Tokenizing  / Lexical analysis</a:t>
            </a:r>
          </a:p>
        </p:txBody>
      </p:sp>
      <p:sp>
        <p:nvSpPr>
          <p:cNvPr id="683012" name="Rectangle 4">
            <a:extLst>
              <a:ext uri="{FF2B5EF4-FFF2-40B4-BE49-F238E27FC236}">
                <a16:creationId xmlns:a16="http://schemas.microsoft.com/office/drawing/2014/main" id="{A37D7D51-484D-CB4A-99BE-9BDEF2512A6E}"/>
              </a:ext>
            </a:extLst>
          </p:cNvPr>
          <p:cNvSpPr>
            <a:spLocks noGrp="1" noChangeArrowheads="1"/>
          </p:cNvSpPr>
          <p:nvPr>
            <p:ph type="body" idx="1"/>
          </p:nvPr>
        </p:nvSpPr>
        <p:spPr>
          <a:xfrm>
            <a:off x="1752600" y="2924176"/>
            <a:ext cx="8915400" cy="3400425"/>
          </a:xfrm>
        </p:spPr>
        <p:txBody>
          <a:bodyPr/>
          <a:lstStyle/>
          <a:p>
            <a:pPr>
              <a:lnSpc>
                <a:spcPct val="90000"/>
              </a:lnSpc>
              <a:spcBef>
                <a:spcPct val="65000"/>
              </a:spcBef>
            </a:pPr>
            <a:r>
              <a:rPr lang="en-US" altLang="en-CN" sz="1800"/>
              <a:t>Remove white space</a:t>
            </a:r>
          </a:p>
          <a:p>
            <a:pPr>
              <a:lnSpc>
                <a:spcPct val="90000"/>
              </a:lnSpc>
              <a:spcBef>
                <a:spcPct val="65000"/>
              </a:spcBef>
            </a:pPr>
            <a:r>
              <a:rPr lang="en-US" altLang="en-CN" sz="1800"/>
              <a:t>Construct a token list (language atoms)</a:t>
            </a:r>
          </a:p>
          <a:p>
            <a:pPr>
              <a:lnSpc>
                <a:spcPct val="90000"/>
              </a:lnSpc>
              <a:spcBef>
                <a:spcPct val="65000"/>
              </a:spcBef>
            </a:pPr>
            <a:r>
              <a:rPr lang="en-US" altLang="en-CN" sz="1800"/>
              <a:t>Things to worry about:</a:t>
            </a:r>
          </a:p>
          <a:p>
            <a:pPr lvl="1">
              <a:lnSpc>
                <a:spcPct val="90000"/>
              </a:lnSpc>
              <a:spcBef>
                <a:spcPct val="65000"/>
              </a:spcBef>
            </a:pPr>
            <a:r>
              <a:rPr lang="en-US" altLang="en-CN" sz="1800"/>
              <a:t>Language specific rules: </a:t>
            </a:r>
            <a:br>
              <a:rPr lang="en-US" altLang="en-CN" sz="1800"/>
            </a:br>
            <a:r>
              <a:rPr lang="en-US" altLang="en-CN" sz="1800"/>
              <a:t>e.g. how to treat “++”</a:t>
            </a:r>
          </a:p>
          <a:p>
            <a:pPr lvl="1">
              <a:lnSpc>
                <a:spcPct val="90000"/>
              </a:lnSpc>
              <a:spcBef>
                <a:spcPct val="65000"/>
              </a:spcBef>
            </a:pPr>
            <a:r>
              <a:rPr lang="en-US" altLang="en-CN" sz="1800"/>
              <a:t>Language-specific classifications: </a:t>
            </a:r>
            <a:br>
              <a:rPr lang="en-US" altLang="en-CN" sz="1800"/>
            </a:br>
            <a:r>
              <a:rPr lang="en-US" altLang="en-CN" sz="1800"/>
              <a:t>keyword, symbol, identifier, integerCconstant, stringConstant,...</a:t>
            </a:r>
          </a:p>
          <a:p>
            <a:pPr>
              <a:lnSpc>
                <a:spcPct val="90000"/>
              </a:lnSpc>
              <a:spcBef>
                <a:spcPct val="65000"/>
              </a:spcBef>
            </a:pPr>
            <a:r>
              <a:rPr lang="en-US" altLang="en-CN" sz="1800"/>
              <a:t>While we are at it, we can have the tokenizer record not only the token, but also its lexical classification (as defined by the source language grammar).</a:t>
            </a:r>
          </a:p>
        </p:txBody>
      </p:sp>
    </p:spTree>
    <p:extLst>
      <p:ext uri="{BB962C8B-B14F-4D97-AF65-F5344CB8AC3E}">
        <p14:creationId xmlns:p14="http://schemas.microsoft.com/office/powerpoint/2010/main" val="1180509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3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301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301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30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30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830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1EB25284-F6F6-224A-9500-990DCD9C7BEC}"/>
              </a:ext>
            </a:extLst>
          </p:cNvPr>
          <p:cNvSpPr>
            <a:spLocks noGrp="1" noChangeArrowheads="1"/>
          </p:cNvSpPr>
          <p:nvPr>
            <p:ph type="title"/>
          </p:nvPr>
        </p:nvSpPr>
        <p:spPr/>
        <p:txBody>
          <a:bodyPr/>
          <a:lstStyle/>
          <a:p>
            <a:r>
              <a:rPr lang="en-US" altLang="en-CN"/>
              <a:t>Jack Tokenizer</a:t>
            </a:r>
          </a:p>
        </p:txBody>
      </p:sp>
      <p:grpSp>
        <p:nvGrpSpPr>
          <p:cNvPr id="685062" name="Group 6">
            <a:extLst>
              <a:ext uri="{FF2B5EF4-FFF2-40B4-BE49-F238E27FC236}">
                <a16:creationId xmlns:a16="http://schemas.microsoft.com/office/drawing/2014/main" id="{1A1F47AA-177E-E340-9AD4-B5B1250D6A95}"/>
              </a:ext>
            </a:extLst>
          </p:cNvPr>
          <p:cNvGrpSpPr>
            <a:grpSpLocks/>
          </p:cNvGrpSpPr>
          <p:nvPr/>
        </p:nvGrpSpPr>
        <p:grpSpPr bwMode="auto">
          <a:xfrm>
            <a:off x="1752600" y="762000"/>
            <a:ext cx="4572000" cy="685800"/>
            <a:chOff x="144" y="480"/>
            <a:chExt cx="2880" cy="432"/>
          </a:xfrm>
        </p:grpSpPr>
        <p:sp>
          <p:nvSpPr>
            <p:cNvPr id="685063" name="Text Box 7">
              <a:extLst>
                <a:ext uri="{FF2B5EF4-FFF2-40B4-BE49-F238E27FC236}">
                  <a16:creationId xmlns:a16="http://schemas.microsoft.com/office/drawing/2014/main" id="{E90C2565-1CA0-4244-94A6-3E78B193B0E4}"/>
                </a:ext>
              </a:extLst>
            </p:cNvPr>
            <p:cNvSpPr txBox="1">
              <a:spLocks noChangeArrowheads="1"/>
            </p:cNvSpPr>
            <p:nvPr/>
          </p:nvSpPr>
          <p:spPr bwMode="auto">
            <a:xfrm>
              <a:off x="192" y="672"/>
              <a:ext cx="2832" cy="24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0"/>
                </a:spcBef>
                <a:spcAft>
                  <a:spcPct val="0"/>
                </a:spcAft>
                <a:buClr>
                  <a:srgbClr val="006600"/>
                </a:buClr>
                <a:buSzPct val="85000"/>
              </a:pP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if (x &lt; 153) {let city = ”Paris”;}</a:t>
              </a:r>
              <a:r>
                <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685064" name="Rectangle 8">
              <a:extLst>
                <a:ext uri="{FF2B5EF4-FFF2-40B4-BE49-F238E27FC236}">
                  <a16:creationId xmlns:a16="http://schemas.microsoft.com/office/drawing/2014/main" id="{A3B8F11D-A177-2040-9D5A-ED2357F1E749}"/>
                </a:ext>
              </a:extLst>
            </p:cNvPr>
            <p:cNvSpPr>
              <a:spLocks noChangeArrowheads="1"/>
            </p:cNvSpPr>
            <p:nvPr/>
          </p:nvSpPr>
          <p:spPr bwMode="auto">
            <a:xfrm>
              <a:off x="144" y="480"/>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6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Source code</a:t>
              </a:r>
            </a:p>
          </p:txBody>
        </p:sp>
      </p:grpSp>
      <p:grpSp>
        <p:nvGrpSpPr>
          <p:cNvPr id="685070" name="Group 14">
            <a:extLst>
              <a:ext uri="{FF2B5EF4-FFF2-40B4-BE49-F238E27FC236}">
                <a16:creationId xmlns:a16="http://schemas.microsoft.com/office/drawing/2014/main" id="{EBB3955C-F929-074A-80F1-A409AE5FEF7C}"/>
              </a:ext>
            </a:extLst>
          </p:cNvPr>
          <p:cNvGrpSpPr>
            <a:grpSpLocks/>
          </p:cNvGrpSpPr>
          <p:nvPr/>
        </p:nvGrpSpPr>
        <p:grpSpPr bwMode="auto">
          <a:xfrm>
            <a:off x="2514600" y="1905000"/>
            <a:ext cx="7696200" cy="4191000"/>
            <a:chOff x="624" y="1200"/>
            <a:chExt cx="4848" cy="2640"/>
          </a:xfrm>
        </p:grpSpPr>
        <p:grpSp>
          <p:nvGrpSpPr>
            <p:cNvPr id="685059" name="Group 3">
              <a:extLst>
                <a:ext uri="{FF2B5EF4-FFF2-40B4-BE49-F238E27FC236}">
                  <a16:creationId xmlns:a16="http://schemas.microsoft.com/office/drawing/2014/main" id="{2C72A0D7-54B1-EC49-A569-ED67ADED42E3}"/>
                </a:ext>
              </a:extLst>
            </p:cNvPr>
            <p:cNvGrpSpPr>
              <a:grpSpLocks/>
            </p:cNvGrpSpPr>
            <p:nvPr/>
          </p:nvGrpSpPr>
          <p:grpSpPr bwMode="auto">
            <a:xfrm>
              <a:off x="1776" y="1200"/>
              <a:ext cx="3696" cy="2640"/>
              <a:chOff x="1776" y="1200"/>
              <a:chExt cx="3696" cy="2640"/>
            </a:xfrm>
          </p:grpSpPr>
          <p:sp>
            <p:nvSpPr>
              <p:cNvPr id="685060" name="Text Box 4">
                <a:extLst>
                  <a:ext uri="{FF2B5EF4-FFF2-40B4-BE49-F238E27FC236}">
                    <a16:creationId xmlns:a16="http://schemas.microsoft.com/office/drawing/2014/main" id="{279C3427-F2C9-C14A-952C-4799297BC1DB}"/>
                  </a:ext>
                </a:extLst>
              </p:cNvPr>
              <p:cNvSpPr txBox="1">
                <a:spLocks noChangeArrowheads="1"/>
              </p:cNvSpPr>
              <p:nvPr/>
            </p:nvSpPr>
            <p:spPr bwMode="auto">
              <a:xfrm>
                <a:off x="1824" y="1392"/>
                <a:ext cx="3648" cy="2448"/>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&lt;tokens&gt;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if</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&amp;lt;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&lt;integerConstant&gt;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153</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&lt;/integerConstant&gt;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let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city</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&lt;stringConstant&gt;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Paris</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&lt;/stringConstant&gt;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&lt;/tokens&gt;</a:t>
                </a:r>
                <a:r>
                  <a:rPr lang="en-US" altLang="en-CN" sz="1600" b="1">
                    <a:solidFill>
                      <a:srgbClr val="000000"/>
                    </a:solidFill>
                    <a:latin typeface="Courier New" panose="02070309020205020404" pitchFamily="49" charset="0"/>
                    <a:cs typeface="Courier New" panose="02070309020205020404" pitchFamily="49" charset="0"/>
                  </a:rPr>
                  <a:t> </a:t>
                </a:r>
              </a:p>
            </p:txBody>
          </p:sp>
          <p:sp>
            <p:nvSpPr>
              <p:cNvPr id="685061" name="Rectangle 5">
                <a:extLst>
                  <a:ext uri="{FF2B5EF4-FFF2-40B4-BE49-F238E27FC236}">
                    <a16:creationId xmlns:a16="http://schemas.microsoft.com/office/drawing/2014/main" id="{8ACDE2EF-162B-D74B-8F2F-A95F85977819}"/>
                  </a:ext>
                </a:extLst>
              </p:cNvPr>
              <p:cNvSpPr>
                <a:spLocks noChangeArrowheads="1"/>
              </p:cNvSpPr>
              <p:nvPr/>
            </p:nvSpPr>
            <p:spPr bwMode="auto">
              <a:xfrm>
                <a:off x="1776" y="1200"/>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6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Tokenizer’s output</a:t>
                </a:r>
              </a:p>
            </p:txBody>
          </p:sp>
        </p:grpSp>
        <p:sp>
          <p:nvSpPr>
            <p:cNvPr id="685067" name="AutoShape 11">
              <a:extLst>
                <a:ext uri="{FF2B5EF4-FFF2-40B4-BE49-F238E27FC236}">
                  <a16:creationId xmlns:a16="http://schemas.microsoft.com/office/drawing/2014/main" id="{C4FB5000-310D-B547-BE58-0732B4D1B27A}"/>
                </a:ext>
              </a:extLst>
            </p:cNvPr>
            <p:cNvSpPr>
              <a:spLocks noChangeArrowheads="1"/>
            </p:cNvSpPr>
            <p:nvPr/>
          </p:nvSpPr>
          <p:spPr bwMode="auto">
            <a:xfrm rot="5400000">
              <a:off x="360" y="1560"/>
              <a:ext cx="1344" cy="816"/>
            </a:xfrm>
            <a:custGeom>
              <a:avLst/>
              <a:gdLst>
                <a:gd name="G0" fmla="+- 8805 0 0"/>
                <a:gd name="G1" fmla="+- 18750 0 0"/>
                <a:gd name="G2" fmla="+- 5940 0 0"/>
                <a:gd name="G3" fmla="*/ 8805 1 2"/>
                <a:gd name="G4" fmla="+- G3 10800 0"/>
                <a:gd name="G5" fmla="+- 21600 8805 18750"/>
                <a:gd name="G6" fmla="+- 18750 5940 0"/>
                <a:gd name="G7" fmla="*/ G6 1 2"/>
                <a:gd name="G8" fmla="*/ 18750 2 1"/>
                <a:gd name="G9" fmla="+- G8 0 21600"/>
                <a:gd name="G10" fmla="*/ 21600 G0 G1"/>
                <a:gd name="G11" fmla="*/ 21600 G4 G1"/>
                <a:gd name="G12" fmla="*/ 21600 G5 G1"/>
                <a:gd name="G13" fmla="*/ 21600 G7 G1"/>
                <a:gd name="G14" fmla="*/ 18750 1 2"/>
                <a:gd name="G15" fmla="+- G5 0 G4"/>
                <a:gd name="G16" fmla="+- G0 0 G4"/>
                <a:gd name="G17" fmla="*/ G2 G15 G16"/>
                <a:gd name="T0" fmla="*/ 15203 w 21600"/>
                <a:gd name="T1" fmla="*/ 0 h 21600"/>
                <a:gd name="T2" fmla="*/ 8805 w 21600"/>
                <a:gd name="T3" fmla="*/ 5940 h 21600"/>
                <a:gd name="T4" fmla="*/ 0 w 21600"/>
                <a:gd name="T5" fmla="*/ 17514 h 21600"/>
                <a:gd name="T6" fmla="*/ 9375 w 21600"/>
                <a:gd name="T7" fmla="*/ 21600 h 21600"/>
                <a:gd name="T8" fmla="*/ 18750 w 21600"/>
                <a:gd name="T9" fmla="*/ 14221 h 21600"/>
                <a:gd name="T10" fmla="*/ 21600 w 21600"/>
                <a:gd name="T11" fmla="*/ 594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203" y="0"/>
                  </a:moveTo>
                  <a:lnTo>
                    <a:pt x="8805" y="5940"/>
                  </a:lnTo>
                  <a:lnTo>
                    <a:pt x="11655" y="5940"/>
                  </a:lnTo>
                  <a:lnTo>
                    <a:pt x="11655" y="13427"/>
                  </a:lnTo>
                  <a:lnTo>
                    <a:pt x="0" y="13427"/>
                  </a:lnTo>
                  <a:lnTo>
                    <a:pt x="0" y="21600"/>
                  </a:lnTo>
                  <a:lnTo>
                    <a:pt x="18750" y="21600"/>
                  </a:lnTo>
                  <a:lnTo>
                    <a:pt x="18750" y="5940"/>
                  </a:lnTo>
                  <a:lnTo>
                    <a:pt x="21600" y="5940"/>
                  </a:lnTo>
                  <a:close/>
                </a:path>
              </a:pathLst>
            </a:cu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fontAlgn="base" hangingPunct="0">
                <a:spcBef>
                  <a:spcPct val="0"/>
                </a:spcBef>
                <a:spcAft>
                  <a:spcPct val="0"/>
                </a:spcAft>
              </a:pPr>
              <a:endParaRPr lang="en-US" altLang="en-CN" sz="2400">
                <a:solidFill>
                  <a:srgbClr val="000000"/>
                </a:solidFill>
                <a:latin typeface="Arial" panose="020B0604020202020204" pitchFamily="34" charset="0"/>
              </a:endParaRPr>
            </a:p>
          </p:txBody>
        </p:sp>
        <p:sp>
          <p:nvSpPr>
            <p:cNvPr id="685068" name="Rectangle 12">
              <a:extLst>
                <a:ext uri="{FF2B5EF4-FFF2-40B4-BE49-F238E27FC236}">
                  <a16:creationId xmlns:a16="http://schemas.microsoft.com/office/drawing/2014/main" id="{BD933448-367A-B646-AAE3-AB5E661E43F8}"/>
                </a:ext>
              </a:extLst>
            </p:cNvPr>
            <p:cNvSpPr>
              <a:spLocks noChangeArrowheads="1"/>
            </p:cNvSpPr>
            <p:nvPr/>
          </p:nvSpPr>
          <p:spPr bwMode="auto">
            <a:xfrm>
              <a:off x="654" y="2112"/>
              <a:ext cx="713" cy="21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CN" sz="1600" b="1">
                  <a:solidFill>
                    <a:srgbClr val="000000"/>
                  </a:solidFill>
                  <a:latin typeface="Arial" panose="020B0604020202020204" pitchFamily="34" charset="0"/>
                </a:rPr>
                <a:t>Tokenizer</a:t>
              </a:r>
            </a:p>
          </p:txBody>
        </p:sp>
      </p:grpSp>
    </p:spTree>
    <p:extLst>
      <p:ext uri="{BB962C8B-B14F-4D97-AF65-F5344CB8AC3E}">
        <p14:creationId xmlns:p14="http://schemas.microsoft.com/office/powerpoint/2010/main" val="2643873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50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85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787E1478-662E-444D-8C5E-50124224AE82}"/>
              </a:ext>
            </a:extLst>
          </p:cNvPr>
          <p:cNvSpPr>
            <a:spLocks noGrp="1" noChangeArrowheads="1"/>
          </p:cNvSpPr>
          <p:nvPr>
            <p:ph type="title"/>
          </p:nvPr>
        </p:nvSpPr>
        <p:spPr/>
        <p:txBody>
          <a:bodyPr/>
          <a:lstStyle/>
          <a:p>
            <a:r>
              <a:rPr lang="en-US" altLang="en-CN"/>
              <a:t>Parsing</a:t>
            </a:r>
          </a:p>
        </p:txBody>
      </p:sp>
      <p:sp>
        <p:nvSpPr>
          <p:cNvPr id="687107" name="Rectangle 3">
            <a:extLst>
              <a:ext uri="{FF2B5EF4-FFF2-40B4-BE49-F238E27FC236}">
                <a16:creationId xmlns:a16="http://schemas.microsoft.com/office/drawing/2014/main" id="{E4A9DB97-6226-AF43-8393-5B5C7D904A6E}"/>
              </a:ext>
            </a:extLst>
          </p:cNvPr>
          <p:cNvSpPr>
            <a:spLocks noGrp="1" noChangeArrowheads="1"/>
          </p:cNvSpPr>
          <p:nvPr>
            <p:ph type="body" idx="1"/>
          </p:nvPr>
        </p:nvSpPr>
        <p:spPr/>
        <p:txBody>
          <a:bodyPr/>
          <a:lstStyle/>
          <a:p>
            <a:r>
              <a:rPr lang="en-US" altLang="en-CN" sz="1800"/>
              <a:t>The tokenizer discussed thus far is part of a larger program called </a:t>
            </a:r>
            <a:r>
              <a:rPr lang="en-US" altLang="en-CN" sz="1800" i="1"/>
              <a:t>parser</a:t>
            </a:r>
          </a:p>
          <a:p>
            <a:r>
              <a:rPr lang="en-US" altLang="en-CN" sz="1800"/>
              <a:t>Each language is characterized by a </a:t>
            </a:r>
            <a:r>
              <a:rPr lang="en-US" altLang="en-CN" sz="1800" i="1"/>
              <a:t>grammar.</a:t>
            </a:r>
            <a:br>
              <a:rPr lang="en-US" altLang="en-CN" sz="1800" i="1"/>
            </a:br>
            <a:r>
              <a:rPr lang="en-US" altLang="en-CN" sz="1800"/>
              <a:t>The parser is implemented to recognize this grammar in given texts</a:t>
            </a:r>
          </a:p>
          <a:p>
            <a:r>
              <a:rPr lang="en-US" altLang="en-CN" sz="1800"/>
              <a:t>The parsing process:</a:t>
            </a:r>
          </a:p>
          <a:p>
            <a:pPr lvl="1"/>
            <a:r>
              <a:rPr lang="en-US" altLang="en-CN" sz="1800"/>
              <a:t>A text is given and tokenized</a:t>
            </a:r>
          </a:p>
          <a:p>
            <a:pPr lvl="1"/>
            <a:r>
              <a:rPr lang="en-US" altLang="en-CN" sz="1800"/>
              <a:t>The parser determines weather or not the text can be generated from the grammar</a:t>
            </a:r>
          </a:p>
          <a:p>
            <a:pPr lvl="1"/>
            <a:r>
              <a:rPr lang="en-US" altLang="en-CN" sz="1800"/>
              <a:t>In the process, the parser performs a complete structural analysis of the text</a:t>
            </a:r>
          </a:p>
          <a:p>
            <a:r>
              <a:rPr lang="en-US" altLang="en-CN" sz="1800"/>
              <a:t>The text can be in an expression in a :</a:t>
            </a:r>
          </a:p>
          <a:p>
            <a:pPr lvl="1"/>
            <a:r>
              <a:rPr lang="en-US" altLang="en-CN" sz="1800"/>
              <a:t>Natural language (English, …)</a:t>
            </a:r>
          </a:p>
          <a:p>
            <a:pPr lvl="1"/>
            <a:r>
              <a:rPr lang="en-US" altLang="en-CN" sz="1800"/>
              <a:t>Programming language (Jack, …).</a:t>
            </a:r>
          </a:p>
        </p:txBody>
      </p:sp>
    </p:spTree>
    <p:extLst>
      <p:ext uri="{BB962C8B-B14F-4D97-AF65-F5344CB8AC3E}">
        <p14:creationId xmlns:p14="http://schemas.microsoft.com/office/powerpoint/2010/main" val="977534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71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71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71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871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8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8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C507E863-86BF-8B45-909F-549DEB531BCF}"/>
              </a:ext>
            </a:extLst>
          </p:cNvPr>
          <p:cNvSpPr>
            <a:spLocks noGrp="1" noChangeArrowheads="1"/>
          </p:cNvSpPr>
          <p:nvPr>
            <p:ph type="title"/>
          </p:nvPr>
        </p:nvSpPr>
        <p:spPr/>
        <p:txBody>
          <a:bodyPr/>
          <a:lstStyle/>
          <a:p>
            <a:r>
              <a:rPr lang="en-US" altLang="en-CN"/>
              <a:t>Parsing examples</a:t>
            </a:r>
          </a:p>
        </p:txBody>
      </p:sp>
      <p:sp>
        <p:nvSpPr>
          <p:cNvPr id="689155" name="Rectangle 3">
            <a:extLst>
              <a:ext uri="{FF2B5EF4-FFF2-40B4-BE49-F238E27FC236}">
                <a16:creationId xmlns:a16="http://schemas.microsoft.com/office/drawing/2014/main" id="{9E0107BB-64A3-CC40-82B6-D634C3E305F5}"/>
              </a:ext>
            </a:extLst>
          </p:cNvPr>
          <p:cNvSpPr>
            <a:spLocks noChangeArrowheads="1"/>
          </p:cNvSpPr>
          <p:nvPr/>
        </p:nvSpPr>
        <p:spPr bwMode="auto">
          <a:xfrm>
            <a:off x="1752600" y="1143000"/>
            <a:ext cx="2590800" cy="457200"/>
          </a:xfrm>
          <a:prstGeom prst="rect">
            <a:avLst/>
          </a:prstGeom>
          <a:solidFill>
            <a:srgbClr val="FFFF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038" rIns="92075" bIns="46038" anchor="ctr"/>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cs typeface="Courier New" panose="02070309020205020404" pitchFamily="49" charset="0"/>
              </a:rPr>
              <a:t>(5+3)*2 </a:t>
            </a:r>
            <a:r>
              <a:rPr lang="en-US" altLang="en-CN" sz="1600" b="1">
                <a:solidFill>
                  <a:srgbClr val="000000"/>
                </a:solidFill>
                <a:latin typeface="Arial" panose="020B0604020202020204" pitchFamily="34" charset="0"/>
                <a:cs typeface="Courier New" panose="02070309020205020404" pitchFamily="49" charset="0"/>
              </a:rPr>
              <a:t>–</a:t>
            </a:r>
            <a:r>
              <a:rPr lang="en-US" altLang="en-CN" sz="1600" b="1">
                <a:solidFill>
                  <a:srgbClr val="000000"/>
                </a:solidFill>
                <a:latin typeface="Courier New" panose="02070309020205020404" pitchFamily="49" charset="0"/>
                <a:cs typeface="Courier New" panose="02070309020205020404" pitchFamily="49" charset="0"/>
              </a:rPr>
              <a:t> sqrt(9*4)</a:t>
            </a:r>
          </a:p>
        </p:txBody>
      </p:sp>
      <p:sp>
        <p:nvSpPr>
          <p:cNvPr id="689156" name="Rectangle 4">
            <a:extLst>
              <a:ext uri="{FF2B5EF4-FFF2-40B4-BE49-F238E27FC236}">
                <a16:creationId xmlns:a16="http://schemas.microsoft.com/office/drawing/2014/main" id="{873E5B82-5101-EB4B-9DA2-34B21EB6AB93}"/>
              </a:ext>
            </a:extLst>
          </p:cNvPr>
          <p:cNvSpPr>
            <a:spLocks noChangeArrowheads="1"/>
          </p:cNvSpPr>
          <p:nvPr/>
        </p:nvSpPr>
        <p:spPr bwMode="auto">
          <a:xfrm>
            <a:off x="5562600" y="1143000"/>
            <a:ext cx="4419600" cy="457200"/>
          </a:xfrm>
          <a:prstGeom prst="rect">
            <a:avLst/>
          </a:prstGeom>
          <a:solidFill>
            <a:srgbClr val="FFFF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038" rIns="92075" bIns="46038" anchor="ctr"/>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cs typeface="Courier New" panose="02070309020205020404" pitchFamily="49" charset="0"/>
              </a:rPr>
              <a:t>she discussed sex with her doctor</a:t>
            </a:r>
          </a:p>
        </p:txBody>
      </p:sp>
      <p:grpSp>
        <p:nvGrpSpPr>
          <p:cNvPr id="689157" name="Group 5">
            <a:extLst>
              <a:ext uri="{FF2B5EF4-FFF2-40B4-BE49-F238E27FC236}">
                <a16:creationId xmlns:a16="http://schemas.microsoft.com/office/drawing/2014/main" id="{DA3E24E0-7B96-0E48-B02C-4FDEADE750D2}"/>
              </a:ext>
            </a:extLst>
          </p:cNvPr>
          <p:cNvGrpSpPr>
            <a:grpSpLocks/>
          </p:cNvGrpSpPr>
          <p:nvPr/>
        </p:nvGrpSpPr>
        <p:grpSpPr bwMode="auto">
          <a:xfrm>
            <a:off x="1524000" y="2162175"/>
            <a:ext cx="2819400" cy="3130550"/>
            <a:chOff x="0" y="1362"/>
            <a:chExt cx="1776" cy="1972"/>
          </a:xfrm>
        </p:grpSpPr>
        <p:graphicFrame>
          <p:nvGraphicFramePr>
            <p:cNvPr id="689158" name="Object 6">
              <a:extLst>
                <a:ext uri="{FF2B5EF4-FFF2-40B4-BE49-F238E27FC236}">
                  <a16:creationId xmlns:a16="http://schemas.microsoft.com/office/drawing/2014/main" id="{FB6195BB-23CC-4743-8813-8651B9A83ED5}"/>
                </a:ext>
              </a:extLst>
            </p:cNvPr>
            <p:cNvGraphicFramePr>
              <a:graphicFrameLocks noChangeAspect="1"/>
            </p:cNvGraphicFramePr>
            <p:nvPr/>
          </p:nvGraphicFramePr>
          <p:xfrm>
            <a:off x="0" y="2064"/>
            <a:ext cx="1776" cy="1270"/>
          </p:xfrm>
          <a:graphic>
            <a:graphicData uri="http://schemas.openxmlformats.org/presentationml/2006/ole">
              <mc:AlternateContent xmlns:mc="http://schemas.openxmlformats.org/markup-compatibility/2006">
                <mc:Choice xmlns:v="urn:schemas-microsoft-com:vml" Requires="v">
                  <p:oleObj spid="_x0000_s505880" name="VISIO" r:id="rId4" imgW="8661400" imgH="5562600" progId="Visio.Drawing.6">
                    <p:embed/>
                  </p:oleObj>
                </mc:Choice>
                <mc:Fallback>
                  <p:oleObj name="VISIO" r:id="rId4" imgW="8661400" imgH="5562600" progId="Visio.Drawing.6">
                    <p:embed/>
                    <p:pic>
                      <p:nvPicPr>
                        <p:cNvPr id="689158" name="Object 6">
                          <a:extLst>
                            <a:ext uri="{FF2B5EF4-FFF2-40B4-BE49-F238E27FC236}">
                              <a16:creationId xmlns:a16="http://schemas.microsoft.com/office/drawing/2014/main" id="{FB6195BB-23CC-4743-8813-8651B9A83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633" t="17165" r="39333" b="28857"/>
                        <a:stretch>
                          <a:fillRect/>
                        </a:stretch>
                      </p:blipFill>
                      <p:spPr bwMode="auto">
                        <a:xfrm>
                          <a:off x="0" y="2064"/>
                          <a:ext cx="1776"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9159" name="AutoShape 7">
              <a:extLst>
                <a:ext uri="{FF2B5EF4-FFF2-40B4-BE49-F238E27FC236}">
                  <a16:creationId xmlns:a16="http://schemas.microsoft.com/office/drawing/2014/main" id="{A07A79A3-029E-4642-AC94-30C000B1B3E2}"/>
                </a:ext>
              </a:extLst>
            </p:cNvPr>
            <p:cNvSpPr>
              <a:spLocks noChangeArrowheads="1"/>
            </p:cNvSpPr>
            <p:nvPr/>
          </p:nvSpPr>
          <p:spPr bwMode="auto">
            <a:xfrm>
              <a:off x="988"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89160" name="Group 8">
            <a:extLst>
              <a:ext uri="{FF2B5EF4-FFF2-40B4-BE49-F238E27FC236}">
                <a16:creationId xmlns:a16="http://schemas.microsoft.com/office/drawing/2014/main" id="{4F34BA1B-FCA5-B244-BE7C-D23A4D15E5BE}"/>
              </a:ext>
            </a:extLst>
          </p:cNvPr>
          <p:cNvGrpSpPr>
            <a:grpSpLocks/>
          </p:cNvGrpSpPr>
          <p:nvPr/>
        </p:nvGrpSpPr>
        <p:grpSpPr bwMode="auto">
          <a:xfrm>
            <a:off x="2438400" y="762000"/>
            <a:ext cx="6553200" cy="381000"/>
            <a:chOff x="576" y="480"/>
            <a:chExt cx="4128" cy="240"/>
          </a:xfrm>
        </p:grpSpPr>
        <p:sp>
          <p:nvSpPr>
            <p:cNvPr id="689161" name="Rectangle 9">
              <a:extLst>
                <a:ext uri="{FF2B5EF4-FFF2-40B4-BE49-F238E27FC236}">
                  <a16:creationId xmlns:a16="http://schemas.microsoft.com/office/drawing/2014/main" id="{20EB20A8-22B7-474E-901C-95246AF7B1BD}"/>
                </a:ext>
              </a:extLst>
            </p:cNvPr>
            <p:cNvSpPr>
              <a:spLocks noChangeArrowheads="1"/>
            </p:cNvSpPr>
            <p:nvPr/>
          </p:nvSpPr>
          <p:spPr bwMode="auto">
            <a:xfrm>
              <a:off x="576" y="480"/>
              <a:ext cx="8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600">
                  <a:solidFill>
                    <a:srgbClr val="CC3300"/>
                  </a:solidFill>
                  <a:latin typeface="Arial" panose="020B0604020202020204" pitchFamily="34" charset="0"/>
                </a:rPr>
                <a:t>       Jack</a:t>
              </a:r>
            </a:p>
          </p:txBody>
        </p:sp>
        <p:sp>
          <p:nvSpPr>
            <p:cNvPr id="689162" name="Rectangle 10">
              <a:extLst>
                <a:ext uri="{FF2B5EF4-FFF2-40B4-BE49-F238E27FC236}">
                  <a16:creationId xmlns:a16="http://schemas.microsoft.com/office/drawing/2014/main" id="{C16B5F14-2265-2447-91C0-E7FF37B7C7F3}"/>
                </a:ext>
              </a:extLst>
            </p:cNvPr>
            <p:cNvSpPr>
              <a:spLocks noChangeArrowheads="1"/>
            </p:cNvSpPr>
            <p:nvPr/>
          </p:nvSpPr>
          <p:spPr bwMode="auto">
            <a:xfrm>
              <a:off x="3168" y="480"/>
              <a:ext cx="15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0" fontAlgn="base" hangingPunct="0">
                <a:spcBef>
                  <a:spcPct val="0"/>
                </a:spcBef>
                <a:spcAft>
                  <a:spcPct val="0"/>
                </a:spcAft>
                <a:buClr>
                  <a:srgbClr val="006600"/>
                </a:buClr>
                <a:buSzPct val="85000"/>
              </a:pPr>
              <a:r>
                <a:rPr lang="en-US" altLang="en-CN" sz="1600">
                  <a:solidFill>
                    <a:srgbClr val="CC3300"/>
                  </a:solidFill>
                  <a:latin typeface="Arial" panose="020B0604020202020204" pitchFamily="34" charset="0"/>
                </a:rPr>
                <a:t>English</a:t>
              </a:r>
            </a:p>
          </p:txBody>
        </p:sp>
      </p:grpSp>
      <p:grpSp>
        <p:nvGrpSpPr>
          <p:cNvPr id="689163" name="Group 11">
            <a:extLst>
              <a:ext uri="{FF2B5EF4-FFF2-40B4-BE49-F238E27FC236}">
                <a16:creationId xmlns:a16="http://schemas.microsoft.com/office/drawing/2014/main" id="{B276A149-47DC-CE49-91F8-82EDDBAD5247}"/>
              </a:ext>
            </a:extLst>
          </p:cNvPr>
          <p:cNvGrpSpPr>
            <a:grpSpLocks/>
          </p:cNvGrpSpPr>
          <p:nvPr/>
        </p:nvGrpSpPr>
        <p:grpSpPr bwMode="auto">
          <a:xfrm>
            <a:off x="4367214" y="2120901"/>
            <a:ext cx="3209925" cy="3179763"/>
            <a:chOff x="2049" y="1362"/>
            <a:chExt cx="2022" cy="2003"/>
          </a:xfrm>
        </p:grpSpPr>
        <p:sp>
          <p:nvSpPr>
            <p:cNvPr id="689164" name="AutoShape 12">
              <a:extLst>
                <a:ext uri="{FF2B5EF4-FFF2-40B4-BE49-F238E27FC236}">
                  <a16:creationId xmlns:a16="http://schemas.microsoft.com/office/drawing/2014/main" id="{5BAD0B3A-9B0F-744F-A8FB-68EA57A42AD9}"/>
                </a:ext>
              </a:extLst>
            </p:cNvPr>
            <p:cNvSpPr>
              <a:spLocks noChangeArrowheads="1"/>
            </p:cNvSpPr>
            <p:nvPr/>
          </p:nvSpPr>
          <p:spPr bwMode="auto">
            <a:xfrm>
              <a:off x="3142"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5" name="AutoShape 13">
              <a:extLst>
                <a:ext uri="{FF2B5EF4-FFF2-40B4-BE49-F238E27FC236}">
                  <a16:creationId xmlns:a16="http://schemas.microsoft.com/office/drawing/2014/main" id="{4998B147-304D-8445-9F24-89151DE3A263}"/>
                </a:ext>
              </a:extLst>
            </p:cNvPr>
            <p:cNvSpPr>
              <a:spLocks noChangeAspect="1" noChangeArrowheads="1" noTextEdit="1"/>
            </p:cNvSpPr>
            <p:nvPr/>
          </p:nvSpPr>
          <p:spPr bwMode="auto">
            <a:xfrm>
              <a:off x="2154" y="2064"/>
              <a:ext cx="1873" cy="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6" name="Rectangle 14">
              <a:extLst>
                <a:ext uri="{FF2B5EF4-FFF2-40B4-BE49-F238E27FC236}">
                  <a16:creationId xmlns:a16="http://schemas.microsoft.com/office/drawing/2014/main" id="{F78BCDA7-7E0D-0C46-BF1B-507FF8517F61}"/>
                </a:ext>
              </a:extLst>
            </p:cNvPr>
            <p:cNvSpPr>
              <a:spLocks noChangeArrowheads="1"/>
            </p:cNvSpPr>
            <p:nvPr/>
          </p:nvSpPr>
          <p:spPr bwMode="auto">
            <a:xfrm>
              <a:off x="2452" y="2554"/>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7" name="Rectangle 15">
              <a:extLst>
                <a:ext uri="{FF2B5EF4-FFF2-40B4-BE49-F238E27FC236}">
                  <a16:creationId xmlns:a16="http://schemas.microsoft.com/office/drawing/2014/main" id="{58BE62A8-E859-D04D-91D1-3B20EB3B6523}"/>
                </a:ext>
              </a:extLst>
            </p:cNvPr>
            <p:cNvSpPr>
              <a:spLocks noChangeArrowheads="1"/>
            </p:cNvSpPr>
            <p:nvPr/>
          </p:nvSpPr>
          <p:spPr bwMode="auto">
            <a:xfrm>
              <a:off x="2554" y="2576"/>
              <a:ext cx="5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discussed</a:t>
              </a:r>
              <a:endParaRPr lang="en-US" altLang="en-CN" sz="2400">
                <a:solidFill>
                  <a:srgbClr val="000000"/>
                </a:solidFill>
                <a:latin typeface="Arial" panose="020B0604020202020204" pitchFamily="34" charset="0"/>
              </a:endParaRPr>
            </a:p>
          </p:txBody>
        </p:sp>
        <p:sp>
          <p:nvSpPr>
            <p:cNvPr id="689168" name="Line 16">
              <a:extLst>
                <a:ext uri="{FF2B5EF4-FFF2-40B4-BE49-F238E27FC236}">
                  <a16:creationId xmlns:a16="http://schemas.microsoft.com/office/drawing/2014/main" id="{D3DA8EDE-77F6-764D-BE37-8AABA968F532}"/>
                </a:ext>
              </a:extLst>
            </p:cNvPr>
            <p:cNvSpPr>
              <a:spLocks noChangeShapeType="1"/>
            </p:cNvSpPr>
            <p:nvPr/>
          </p:nvSpPr>
          <p:spPr bwMode="auto">
            <a:xfrm flipH="1">
              <a:off x="2442" y="2766"/>
              <a:ext cx="202" cy="201"/>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9" name="Freeform 17">
              <a:extLst>
                <a:ext uri="{FF2B5EF4-FFF2-40B4-BE49-F238E27FC236}">
                  <a16:creationId xmlns:a16="http://schemas.microsoft.com/office/drawing/2014/main" id="{57032E58-EFA7-784E-86B0-5D917904EFAD}"/>
                </a:ext>
              </a:extLst>
            </p:cNvPr>
            <p:cNvSpPr>
              <a:spLocks/>
            </p:cNvSpPr>
            <p:nvPr/>
          </p:nvSpPr>
          <p:spPr bwMode="auto">
            <a:xfrm>
              <a:off x="2406" y="2940"/>
              <a:ext cx="62" cy="62"/>
            </a:xfrm>
            <a:custGeom>
              <a:avLst/>
              <a:gdLst>
                <a:gd name="T0" fmla="*/ 62 w 62"/>
                <a:gd name="T1" fmla="*/ 42 h 62"/>
                <a:gd name="T2" fmla="*/ 0 w 62"/>
                <a:gd name="T3" fmla="*/ 62 h 62"/>
                <a:gd name="T4" fmla="*/ 21 w 62"/>
                <a:gd name="T5" fmla="*/ 0 h 62"/>
                <a:gd name="T6" fmla="*/ 62 w 62"/>
                <a:gd name="T7" fmla="*/ 42 h 62"/>
              </a:gdLst>
              <a:ahLst/>
              <a:cxnLst>
                <a:cxn ang="0">
                  <a:pos x="T0" y="T1"/>
                </a:cxn>
                <a:cxn ang="0">
                  <a:pos x="T2" y="T3"/>
                </a:cxn>
                <a:cxn ang="0">
                  <a:pos x="T4" y="T5"/>
                </a:cxn>
                <a:cxn ang="0">
                  <a:pos x="T6" y="T7"/>
                </a:cxn>
              </a:cxnLst>
              <a:rect l="0" t="0" r="r" b="b"/>
              <a:pathLst>
                <a:path w="62" h="62">
                  <a:moveTo>
                    <a:pt x="62" y="42"/>
                  </a:moveTo>
                  <a:lnTo>
                    <a:pt x="0" y="62"/>
                  </a:lnTo>
                  <a:lnTo>
                    <a:pt x="21" y="0"/>
                  </a:lnTo>
                  <a:lnTo>
                    <a:pt x="62" y="4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0" name="Line 18">
              <a:extLst>
                <a:ext uri="{FF2B5EF4-FFF2-40B4-BE49-F238E27FC236}">
                  <a16:creationId xmlns:a16="http://schemas.microsoft.com/office/drawing/2014/main" id="{7E08311E-FF5F-CF4A-979D-C4DB537A8DBE}"/>
                </a:ext>
              </a:extLst>
            </p:cNvPr>
            <p:cNvSpPr>
              <a:spLocks noChangeShapeType="1"/>
            </p:cNvSpPr>
            <p:nvPr/>
          </p:nvSpPr>
          <p:spPr bwMode="auto">
            <a:xfrm flipH="1">
              <a:off x="2798" y="2317"/>
              <a:ext cx="202" cy="201"/>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1" name="Freeform 19">
              <a:extLst>
                <a:ext uri="{FF2B5EF4-FFF2-40B4-BE49-F238E27FC236}">
                  <a16:creationId xmlns:a16="http://schemas.microsoft.com/office/drawing/2014/main" id="{0C9C9654-D548-A64B-9997-6FDFEC4FE62D}"/>
                </a:ext>
              </a:extLst>
            </p:cNvPr>
            <p:cNvSpPr>
              <a:spLocks/>
            </p:cNvSpPr>
            <p:nvPr/>
          </p:nvSpPr>
          <p:spPr bwMode="auto">
            <a:xfrm>
              <a:off x="2761" y="2492"/>
              <a:ext cx="63" cy="62"/>
            </a:xfrm>
            <a:custGeom>
              <a:avLst/>
              <a:gdLst>
                <a:gd name="T0" fmla="*/ 63 w 63"/>
                <a:gd name="T1" fmla="*/ 41 h 62"/>
                <a:gd name="T2" fmla="*/ 0 w 63"/>
                <a:gd name="T3" fmla="*/ 62 h 62"/>
                <a:gd name="T4" fmla="*/ 22 w 63"/>
                <a:gd name="T5" fmla="*/ 0 h 62"/>
                <a:gd name="T6" fmla="*/ 63 w 63"/>
                <a:gd name="T7" fmla="*/ 41 h 62"/>
              </a:gdLst>
              <a:ahLst/>
              <a:cxnLst>
                <a:cxn ang="0">
                  <a:pos x="T0" y="T1"/>
                </a:cxn>
                <a:cxn ang="0">
                  <a:pos x="T2" y="T3"/>
                </a:cxn>
                <a:cxn ang="0">
                  <a:pos x="T4" y="T5"/>
                </a:cxn>
                <a:cxn ang="0">
                  <a:pos x="T6" y="T7"/>
                </a:cxn>
              </a:cxnLst>
              <a:rect l="0" t="0" r="r" b="b"/>
              <a:pathLst>
                <a:path w="63" h="62">
                  <a:moveTo>
                    <a:pt x="63" y="41"/>
                  </a:moveTo>
                  <a:lnTo>
                    <a:pt x="0" y="62"/>
                  </a:lnTo>
                  <a:lnTo>
                    <a:pt x="22" y="0"/>
                  </a:lnTo>
                  <a:lnTo>
                    <a:pt x="63"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2" name="Line 20">
              <a:extLst>
                <a:ext uri="{FF2B5EF4-FFF2-40B4-BE49-F238E27FC236}">
                  <a16:creationId xmlns:a16="http://schemas.microsoft.com/office/drawing/2014/main" id="{088F172E-6974-8D4F-B86E-78A43D35D034}"/>
                </a:ext>
              </a:extLst>
            </p:cNvPr>
            <p:cNvSpPr>
              <a:spLocks noChangeShapeType="1"/>
            </p:cNvSpPr>
            <p:nvPr/>
          </p:nvSpPr>
          <p:spPr bwMode="auto">
            <a:xfrm>
              <a:off x="2808" y="2784"/>
              <a:ext cx="184" cy="18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3" name="Freeform 21">
              <a:extLst>
                <a:ext uri="{FF2B5EF4-FFF2-40B4-BE49-F238E27FC236}">
                  <a16:creationId xmlns:a16="http://schemas.microsoft.com/office/drawing/2014/main" id="{606D4922-FEDD-C74F-B15F-73A8E03B82C5}"/>
                </a:ext>
              </a:extLst>
            </p:cNvPr>
            <p:cNvSpPr>
              <a:spLocks/>
            </p:cNvSpPr>
            <p:nvPr/>
          </p:nvSpPr>
          <p:spPr bwMode="auto">
            <a:xfrm>
              <a:off x="2966" y="2940"/>
              <a:ext cx="62" cy="62"/>
            </a:xfrm>
            <a:custGeom>
              <a:avLst/>
              <a:gdLst>
                <a:gd name="T0" fmla="*/ 41 w 62"/>
                <a:gd name="T1" fmla="*/ 0 h 62"/>
                <a:gd name="T2" fmla="*/ 62 w 62"/>
                <a:gd name="T3" fmla="*/ 62 h 62"/>
                <a:gd name="T4" fmla="*/ 0 w 62"/>
                <a:gd name="T5" fmla="*/ 41 h 62"/>
                <a:gd name="T6" fmla="*/ 41 w 62"/>
                <a:gd name="T7" fmla="*/ 0 h 62"/>
              </a:gdLst>
              <a:ahLst/>
              <a:cxnLst>
                <a:cxn ang="0">
                  <a:pos x="T0" y="T1"/>
                </a:cxn>
                <a:cxn ang="0">
                  <a:pos x="T2" y="T3"/>
                </a:cxn>
                <a:cxn ang="0">
                  <a:pos x="T4" y="T5"/>
                </a:cxn>
                <a:cxn ang="0">
                  <a:pos x="T6" y="T7"/>
                </a:cxn>
              </a:cxnLst>
              <a:rect l="0" t="0" r="r" b="b"/>
              <a:pathLst>
                <a:path w="62" h="62">
                  <a:moveTo>
                    <a:pt x="41" y="0"/>
                  </a:moveTo>
                  <a:lnTo>
                    <a:pt x="62" y="62"/>
                  </a:lnTo>
                  <a:lnTo>
                    <a:pt x="0" y="41"/>
                  </a:lnTo>
                  <a:lnTo>
                    <a:pt x="4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4" name="Line 22">
              <a:extLst>
                <a:ext uri="{FF2B5EF4-FFF2-40B4-BE49-F238E27FC236}">
                  <a16:creationId xmlns:a16="http://schemas.microsoft.com/office/drawing/2014/main" id="{9FEB190A-0A95-934E-A610-B991B4A61CB0}"/>
                </a:ext>
              </a:extLst>
            </p:cNvPr>
            <p:cNvSpPr>
              <a:spLocks noChangeShapeType="1"/>
            </p:cNvSpPr>
            <p:nvPr/>
          </p:nvSpPr>
          <p:spPr bwMode="auto">
            <a:xfrm>
              <a:off x="3706" y="2766"/>
              <a:ext cx="1" cy="13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5" name="Freeform 23">
              <a:extLst>
                <a:ext uri="{FF2B5EF4-FFF2-40B4-BE49-F238E27FC236}">
                  <a16:creationId xmlns:a16="http://schemas.microsoft.com/office/drawing/2014/main" id="{80EB57BD-C7F1-AB45-891B-CEF152DD4D57}"/>
                </a:ext>
              </a:extLst>
            </p:cNvPr>
            <p:cNvSpPr>
              <a:spLocks/>
            </p:cNvSpPr>
            <p:nvPr/>
          </p:nvSpPr>
          <p:spPr bwMode="auto">
            <a:xfrm>
              <a:off x="3676" y="2890"/>
              <a:ext cx="59" cy="59"/>
            </a:xfrm>
            <a:custGeom>
              <a:avLst/>
              <a:gdLst>
                <a:gd name="T0" fmla="*/ 59 w 59"/>
                <a:gd name="T1" fmla="*/ 0 h 59"/>
                <a:gd name="T2" fmla="*/ 30 w 59"/>
                <a:gd name="T3" fmla="*/ 59 h 59"/>
                <a:gd name="T4" fmla="*/ 0 w 59"/>
                <a:gd name="T5" fmla="*/ 0 h 59"/>
                <a:gd name="T6" fmla="*/ 59 w 59"/>
                <a:gd name="T7" fmla="*/ 0 h 59"/>
              </a:gdLst>
              <a:ahLst/>
              <a:cxnLst>
                <a:cxn ang="0">
                  <a:pos x="T0" y="T1"/>
                </a:cxn>
                <a:cxn ang="0">
                  <a:pos x="T2" y="T3"/>
                </a:cxn>
                <a:cxn ang="0">
                  <a:pos x="T4" y="T5"/>
                </a:cxn>
                <a:cxn ang="0">
                  <a:pos x="T6" y="T7"/>
                </a:cxn>
              </a:cxnLst>
              <a:rect l="0" t="0" r="r" b="b"/>
              <a:pathLst>
                <a:path w="59" h="59">
                  <a:moveTo>
                    <a:pt x="59" y="0"/>
                  </a:moveTo>
                  <a:lnTo>
                    <a:pt x="30" y="59"/>
                  </a:lnTo>
                  <a:lnTo>
                    <a:pt x="0" y="0"/>
                  </a:lnTo>
                  <a:lnTo>
                    <a:pt x="5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6" name="Line 24">
              <a:extLst>
                <a:ext uri="{FF2B5EF4-FFF2-40B4-BE49-F238E27FC236}">
                  <a16:creationId xmlns:a16="http://schemas.microsoft.com/office/drawing/2014/main" id="{D95798D8-FD37-9742-A907-D15709629C82}"/>
                </a:ext>
              </a:extLst>
            </p:cNvPr>
            <p:cNvSpPr>
              <a:spLocks noChangeShapeType="1"/>
            </p:cNvSpPr>
            <p:nvPr/>
          </p:nvSpPr>
          <p:spPr bwMode="auto">
            <a:xfrm>
              <a:off x="3433" y="2336"/>
              <a:ext cx="183" cy="18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7" name="Freeform 25">
              <a:extLst>
                <a:ext uri="{FF2B5EF4-FFF2-40B4-BE49-F238E27FC236}">
                  <a16:creationId xmlns:a16="http://schemas.microsoft.com/office/drawing/2014/main" id="{A6BA3994-4D2F-D544-8717-C2ADAFEA6F0F}"/>
                </a:ext>
              </a:extLst>
            </p:cNvPr>
            <p:cNvSpPr>
              <a:spLocks/>
            </p:cNvSpPr>
            <p:nvPr/>
          </p:nvSpPr>
          <p:spPr bwMode="auto">
            <a:xfrm>
              <a:off x="3590" y="2492"/>
              <a:ext cx="63" cy="62"/>
            </a:xfrm>
            <a:custGeom>
              <a:avLst/>
              <a:gdLst>
                <a:gd name="T0" fmla="*/ 42 w 63"/>
                <a:gd name="T1" fmla="*/ 0 h 62"/>
                <a:gd name="T2" fmla="*/ 63 w 63"/>
                <a:gd name="T3" fmla="*/ 62 h 62"/>
                <a:gd name="T4" fmla="*/ 0 w 63"/>
                <a:gd name="T5" fmla="*/ 41 h 62"/>
                <a:gd name="T6" fmla="*/ 42 w 63"/>
                <a:gd name="T7" fmla="*/ 0 h 62"/>
              </a:gdLst>
              <a:ahLst/>
              <a:cxnLst>
                <a:cxn ang="0">
                  <a:pos x="T0" y="T1"/>
                </a:cxn>
                <a:cxn ang="0">
                  <a:pos x="T2" y="T3"/>
                </a:cxn>
                <a:cxn ang="0">
                  <a:pos x="T4" y="T5"/>
                </a:cxn>
                <a:cxn ang="0">
                  <a:pos x="T6" y="T7"/>
                </a:cxn>
              </a:cxnLst>
              <a:rect l="0" t="0" r="r" b="b"/>
              <a:pathLst>
                <a:path w="63" h="62">
                  <a:moveTo>
                    <a:pt x="42" y="0"/>
                  </a:moveTo>
                  <a:lnTo>
                    <a:pt x="63" y="62"/>
                  </a:lnTo>
                  <a:lnTo>
                    <a:pt x="0" y="41"/>
                  </a:lnTo>
                  <a:lnTo>
                    <a:pt x="4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8" name="Rectangle 26">
              <a:extLst>
                <a:ext uri="{FF2B5EF4-FFF2-40B4-BE49-F238E27FC236}">
                  <a16:creationId xmlns:a16="http://schemas.microsoft.com/office/drawing/2014/main" id="{03FBA170-6244-494C-8901-5DEB048F1AF9}"/>
                </a:ext>
              </a:extLst>
            </p:cNvPr>
            <p:cNvSpPr>
              <a:spLocks noChangeArrowheads="1"/>
            </p:cNvSpPr>
            <p:nvPr/>
          </p:nvSpPr>
          <p:spPr bwMode="auto">
            <a:xfrm>
              <a:off x="2049" y="3049"/>
              <a:ext cx="660"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9" name="Rectangle 27">
              <a:extLst>
                <a:ext uri="{FF2B5EF4-FFF2-40B4-BE49-F238E27FC236}">
                  <a16:creationId xmlns:a16="http://schemas.microsoft.com/office/drawing/2014/main" id="{14FC2DB8-964F-8843-9488-4137CE93A3D9}"/>
                </a:ext>
              </a:extLst>
            </p:cNvPr>
            <p:cNvSpPr>
              <a:spLocks noChangeArrowheads="1"/>
            </p:cNvSpPr>
            <p:nvPr/>
          </p:nvSpPr>
          <p:spPr bwMode="auto">
            <a:xfrm>
              <a:off x="2312" y="3071"/>
              <a:ext cx="1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she</a:t>
              </a:r>
              <a:endParaRPr lang="en-US" altLang="en-CN" sz="2400">
                <a:solidFill>
                  <a:srgbClr val="000000"/>
                </a:solidFill>
                <a:latin typeface="Arial" panose="020B0604020202020204" pitchFamily="34" charset="0"/>
              </a:endParaRPr>
            </a:p>
          </p:txBody>
        </p:sp>
        <p:sp>
          <p:nvSpPr>
            <p:cNvPr id="689180" name="Rectangle 28">
              <a:extLst>
                <a:ext uri="{FF2B5EF4-FFF2-40B4-BE49-F238E27FC236}">
                  <a16:creationId xmlns:a16="http://schemas.microsoft.com/office/drawing/2014/main" id="{EB42A025-0B8F-1249-9C89-074720652D1A}"/>
                </a:ext>
              </a:extLst>
            </p:cNvPr>
            <p:cNvSpPr>
              <a:spLocks noChangeArrowheads="1"/>
            </p:cNvSpPr>
            <p:nvPr/>
          </p:nvSpPr>
          <p:spPr bwMode="auto">
            <a:xfrm>
              <a:off x="2726" y="3049"/>
              <a:ext cx="659"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1" name="Rectangle 29">
              <a:extLst>
                <a:ext uri="{FF2B5EF4-FFF2-40B4-BE49-F238E27FC236}">
                  <a16:creationId xmlns:a16="http://schemas.microsoft.com/office/drawing/2014/main" id="{181987A3-F6E7-0040-AF27-DA65A8677E30}"/>
                </a:ext>
              </a:extLst>
            </p:cNvPr>
            <p:cNvSpPr>
              <a:spLocks noChangeArrowheads="1"/>
            </p:cNvSpPr>
            <p:nvPr/>
          </p:nvSpPr>
          <p:spPr bwMode="auto">
            <a:xfrm>
              <a:off x="2991" y="3071"/>
              <a:ext cx="1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sex</a:t>
              </a:r>
              <a:endParaRPr lang="en-US" altLang="en-CN" sz="2400">
                <a:solidFill>
                  <a:srgbClr val="000000"/>
                </a:solidFill>
                <a:latin typeface="Arial" panose="020B0604020202020204" pitchFamily="34" charset="0"/>
              </a:endParaRPr>
            </a:p>
          </p:txBody>
        </p:sp>
        <p:sp>
          <p:nvSpPr>
            <p:cNvPr id="689182" name="Rectangle 30">
              <a:extLst>
                <a:ext uri="{FF2B5EF4-FFF2-40B4-BE49-F238E27FC236}">
                  <a16:creationId xmlns:a16="http://schemas.microsoft.com/office/drawing/2014/main" id="{14FE09F7-F794-7945-8B68-69A12BD516F7}"/>
                </a:ext>
              </a:extLst>
            </p:cNvPr>
            <p:cNvSpPr>
              <a:spLocks noChangeArrowheads="1"/>
            </p:cNvSpPr>
            <p:nvPr/>
          </p:nvSpPr>
          <p:spPr bwMode="auto">
            <a:xfrm>
              <a:off x="3385" y="2554"/>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3" name="Rectangle 31">
              <a:extLst>
                <a:ext uri="{FF2B5EF4-FFF2-40B4-BE49-F238E27FC236}">
                  <a16:creationId xmlns:a16="http://schemas.microsoft.com/office/drawing/2014/main" id="{DA6DC12E-A234-8346-B520-5CEE8B1BD1B1}"/>
                </a:ext>
              </a:extLst>
            </p:cNvPr>
            <p:cNvSpPr>
              <a:spLocks noChangeArrowheads="1"/>
            </p:cNvSpPr>
            <p:nvPr/>
          </p:nvSpPr>
          <p:spPr bwMode="auto">
            <a:xfrm>
              <a:off x="3640" y="2576"/>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with</a:t>
              </a:r>
              <a:endParaRPr lang="en-US" altLang="en-CN" sz="2400">
                <a:solidFill>
                  <a:srgbClr val="000000"/>
                </a:solidFill>
                <a:latin typeface="Arial" panose="020B0604020202020204" pitchFamily="34" charset="0"/>
              </a:endParaRPr>
            </a:p>
          </p:txBody>
        </p:sp>
        <p:sp>
          <p:nvSpPr>
            <p:cNvPr id="689184" name="Rectangle 32">
              <a:extLst>
                <a:ext uri="{FF2B5EF4-FFF2-40B4-BE49-F238E27FC236}">
                  <a16:creationId xmlns:a16="http://schemas.microsoft.com/office/drawing/2014/main" id="{962CB8B7-D95E-E64C-B989-FFE8DCA43D02}"/>
                </a:ext>
              </a:extLst>
            </p:cNvPr>
            <p:cNvSpPr>
              <a:spLocks noChangeArrowheads="1"/>
            </p:cNvSpPr>
            <p:nvPr/>
          </p:nvSpPr>
          <p:spPr bwMode="auto">
            <a:xfrm>
              <a:off x="3412" y="3049"/>
              <a:ext cx="659"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5" name="Rectangle 33">
              <a:extLst>
                <a:ext uri="{FF2B5EF4-FFF2-40B4-BE49-F238E27FC236}">
                  <a16:creationId xmlns:a16="http://schemas.microsoft.com/office/drawing/2014/main" id="{7F88855F-96C7-6044-9002-BF0FB4028512}"/>
                </a:ext>
              </a:extLst>
            </p:cNvPr>
            <p:cNvSpPr>
              <a:spLocks noChangeArrowheads="1"/>
            </p:cNvSpPr>
            <p:nvPr/>
          </p:nvSpPr>
          <p:spPr bwMode="auto">
            <a:xfrm>
              <a:off x="3513" y="3071"/>
              <a:ext cx="5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her doctor</a:t>
              </a:r>
              <a:endParaRPr lang="en-US" altLang="en-CN" sz="2400">
                <a:solidFill>
                  <a:srgbClr val="000000"/>
                </a:solidFill>
                <a:latin typeface="Arial" panose="020B0604020202020204" pitchFamily="34" charset="0"/>
              </a:endParaRPr>
            </a:p>
          </p:txBody>
        </p:sp>
        <p:sp>
          <p:nvSpPr>
            <p:cNvPr id="689186" name="Rectangle 34">
              <a:extLst>
                <a:ext uri="{FF2B5EF4-FFF2-40B4-BE49-F238E27FC236}">
                  <a16:creationId xmlns:a16="http://schemas.microsoft.com/office/drawing/2014/main" id="{E01EE4F6-BEB2-C84D-9E33-D83680302247}"/>
                </a:ext>
              </a:extLst>
            </p:cNvPr>
            <p:cNvSpPr>
              <a:spLocks noChangeArrowheads="1"/>
            </p:cNvSpPr>
            <p:nvPr/>
          </p:nvSpPr>
          <p:spPr bwMode="auto">
            <a:xfrm>
              <a:off x="2940" y="2112"/>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7" name="Rectangle 35">
              <a:extLst>
                <a:ext uri="{FF2B5EF4-FFF2-40B4-BE49-F238E27FC236}">
                  <a16:creationId xmlns:a16="http://schemas.microsoft.com/office/drawing/2014/main" id="{99FFFAAB-0D71-DB4F-A5E3-A52BFF41DFE1}"/>
                </a:ext>
              </a:extLst>
            </p:cNvPr>
            <p:cNvSpPr>
              <a:spLocks noChangeArrowheads="1"/>
            </p:cNvSpPr>
            <p:nvPr/>
          </p:nvSpPr>
          <p:spPr bwMode="auto">
            <a:xfrm>
              <a:off x="3050" y="2117"/>
              <a:ext cx="3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9E0128"/>
                  </a:solidFill>
                  <a:latin typeface="Arial" panose="020B0604020202020204" pitchFamily="34" charset="0"/>
                  <a:cs typeface="Arial" panose="020B0604020202020204" pitchFamily="34" charset="0"/>
                </a:rPr>
                <a:t>parse 1</a:t>
              </a:r>
              <a:endParaRPr lang="en-US" altLang="en-CN" sz="2400">
                <a:solidFill>
                  <a:srgbClr val="000000"/>
                </a:solidFill>
                <a:latin typeface="Arial" panose="020B0604020202020204" pitchFamily="34" charset="0"/>
              </a:endParaRPr>
            </a:p>
          </p:txBody>
        </p:sp>
      </p:grpSp>
      <p:grpSp>
        <p:nvGrpSpPr>
          <p:cNvPr id="689188" name="Group 36">
            <a:extLst>
              <a:ext uri="{FF2B5EF4-FFF2-40B4-BE49-F238E27FC236}">
                <a16:creationId xmlns:a16="http://schemas.microsoft.com/office/drawing/2014/main" id="{99AC38FB-894C-5B4F-9042-AC3A9A865485}"/>
              </a:ext>
            </a:extLst>
          </p:cNvPr>
          <p:cNvGrpSpPr>
            <a:grpSpLocks/>
          </p:cNvGrpSpPr>
          <p:nvPr/>
        </p:nvGrpSpPr>
        <p:grpSpPr bwMode="auto">
          <a:xfrm>
            <a:off x="7978775" y="2162176"/>
            <a:ext cx="2725738" cy="4011613"/>
            <a:chOff x="4066" y="1362"/>
            <a:chExt cx="1717" cy="2527"/>
          </a:xfrm>
        </p:grpSpPr>
        <p:sp>
          <p:nvSpPr>
            <p:cNvPr id="689189" name="AutoShape 37">
              <a:extLst>
                <a:ext uri="{FF2B5EF4-FFF2-40B4-BE49-F238E27FC236}">
                  <a16:creationId xmlns:a16="http://schemas.microsoft.com/office/drawing/2014/main" id="{3CC7D070-8956-D743-A080-3A4A87E0786F}"/>
                </a:ext>
              </a:extLst>
            </p:cNvPr>
            <p:cNvSpPr>
              <a:spLocks noChangeArrowheads="1"/>
            </p:cNvSpPr>
            <p:nvPr/>
          </p:nvSpPr>
          <p:spPr bwMode="auto">
            <a:xfrm>
              <a:off x="4563"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0" name="AutoShape 38">
              <a:extLst>
                <a:ext uri="{FF2B5EF4-FFF2-40B4-BE49-F238E27FC236}">
                  <a16:creationId xmlns:a16="http://schemas.microsoft.com/office/drawing/2014/main" id="{1C1F79F7-0762-E54A-AB47-A01805FEE5B8}"/>
                </a:ext>
              </a:extLst>
            </p:cNvPr>
            <p:cNvSpPr>
              <a:spLocks noChangeAspect="1" noChangeArrowheads="1" noTextEdit="1"/>
            </p:cNvSpPr>
            <p:nvPr/>
          </p:nvSpPr>
          <p:spPr bwMode="auto">
            <a:xfrm>
              <a:off x="4066" y="2068"/>
              <a:ext cx="1717" cy="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1" name="Rectangle 39">
              <a:extLst>
                <a:ext uri="{FF2B5EF4-FFF2-40B4-BE49-F238E27FC236}">
                  <a16:creationId xmlns:a16="http://schemas.microsoft.com/office/drawing/2014/main" id="{8DECF34C-44FD-954E-B041-8ADED591E816}"/>
                </a:ext>
              </a:extLst>
            </p:cNvPr>
            <p:cNvSpPr>
              <a:spLocks noChangeArrowheads="1"/>
            </p:cNvSpPr>
            <p:nvPr/>
          </p:nvSpPr>
          <p:spPr bwMode="auto">
            <a:xfrm>
              <a:off x="4366" y="2583"/>
              <a:ext cx="680"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2" name="Rectangle 40">
              <a:extLst>
                <a:ext uri="{FF2B5EF4-FFF2-40B4-BE49-F238E27FC236}">
                  <a16:creationId xmlns:a16="http://schemas.microsoft.com/office/drawing/2014/main" id="{30B5EBB8-36AA-1F43-B7E8-26DFF79342C2}"/>
                </a:ext>
              </a:extLst>
            </p:cNvPr>
            <p:cNvSpPr>
              <a:spLocks noChangeArrowheads="1"/>
            </p:cNvSpPr>
            <p:nvPr/>
          </p:nvSpPr>
          <p:spPr bwMode="auto">
            <a:xfrm>
              <a:off x="4473" y="2605"/>
              <a:ext cx="53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discussed</a:t>
              </a:r>
              <a:endParaRPr lang="en-US" altLang="en-CN" sz="2400">
                <a:solidFill>
                  <a:srgbClr val="000000"/>
                </a:solidFill>
                <a:latin typeface="Arial" panose="020B0604020202020204" pitchFamily="34" charset="0"/>
              </a:endParaRPr>
            </a:p>
          </p:txBody>
        </p:sp>
        <p:sp>
          <p:nvSpPr>
            <p:cNvPr id="689193" name="Line 41">
              <a:extLst>
                <a:ext uri="{FF2B5EF4-FFF2-40B4-BE49-F238E27FC236}">
                  <a16:creationId xmlns:a16="http://schemas.microsoft.com/office/drawing/2014/main" id="{F2A5BBED-9186-414A-AD62-3DBBAA586965}"/>
                </a:ext>
              </a:extLst>
            </p:cNvPr>
            <p:cNvSpPr>
              <a:spLocks noChangeShapeType="1"/>
            </p:cNvSpPr>
            <p:nvPr/>
          </p:nvSpPr>
          <p:spPr bwMode="auto">
            <a:xfrm flipH="1">
              <a:off x="4436" y="2802"/>
              <a:ext cx="208" cy="206"/>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4" name="Freeform 42">
              <a:extLst>
                <a:ext uri="{FF2B5EF4-FFF2-40B4-BE49-F238E27FC236}">
                  <a16:creationId xmlns:a16="http://schemas.microsoft.com/office/drawing/2014/main" id="{0A9131AD-1EFE-964C-823E-5C417F0B67F2}"/>
                </a:ext>
              </a:extLst>
            </p:cNvPr>
            <p:cNvSpPr>
              <a:spLocks/>
            </p:cNvSpPr>
            <p:nvPr/>
          </p:nvSpPr>
          <p:spPr bwMode="auto">
            <a:xfrm>
              <a:off x="4398" y="2982"/>
              <a:ext cx="65" cy="64"/>
            </a:xfrm>
            <a:custGeom>
              <a:avLst/>
              <a:gdLst>
                <a:gd name="T0" fmla="*/ 65 w 65"/>
                <a:gd name="T1" fmla="*/ 42 h 64"/>
                <a:gd name="T2" fmla="*/ 0 w 65"/>
                <a:gd name="T3" fmla="*/ 64 h 64"/>
                <a:gd name="T4" fmla="*/ 21 w 65"/>
                <a:gd name="T5" fmla="*/ 0 h 64"/>
                <a:gd name="T6" fmla="*/ 65 w 65"/>
                <a:gd name="T7" fmla="*/ 42 h 64"/>
              </a:gdLst>
              <a:ahLst/>
              <a:cxnLst>
                <a:cxn ang="0">
                  <a:pos x="T0" y="T1"/>
                </a:cxn>
                <a:cxn ang="0">
                  <a:pos x="T2" y="T3"/>
                </a:cxn>
                <a:cxn ang="0">
                  <a:pos x="T4" y="T5"/>
                </a:cxn>
                <a:cxn ang="0">
                  <a:pos x="T6" y="T7"/>
                </a:cxn>
              </a:cxnLst>
              <a:rect l="0" t="0" r="r" b="b"/>
              <a:pathLst>
                <a:path w="65" h="64">
                  <a:moveTo>
                    <a:pt x="65" y="42"/>
                  </a:moveTo>
                  <a:lnTo>
                    <a:pt x="0" y="64"/>
                  </a:lnTo>
                  <a:lnTo>
                    <a:pt x="21" y="0"/>
                  </a:lnTo>
                  <a:lnTo>
                    <a:pt x="65" y="4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5" name="Line 43">
              <a:extLst>
                <a:ext uri="{FF2B5EF4-FFF2-40B4-BE49-F238E27FC236}">
                  <a16:creationId xmlns:a16="http://schemas.microsoft.com/office/drawing/2014/main" id="{F61C6042-EF2E-0045-8CB3-924E2330A045}"/>
                </a:ext>
              </a:extLst>
            </p:cNvPr>
            <p:cNvSpPr>
              <a:spLocks noChangeShapeType="1"/>
            </p:cNvSpPr>
            <p:nvPr/>
          </p:nvSpPr>
          <p:spPr bwMode="auto">
            <a:xfrm>
              <a:off x="4814" y="2820"/>
              <a:ext cx="190" cy="187"/>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6" name="Freeform 44">
              <a:extLst>
                <a:ext uri="{FF2B5EF4-FFF2-40B4-BE49-F238E27FC236}">
                  <a16:creationId xmlns:a16="http://schemas.microsoft.com/office/drawing/2014/main" id="{6036C5D2-4C90-074F-A9CB-F0A38121A0D0}"/>
                </a:ext>
              </a:extLst>
            </p:cNvPr>
            <p:cNvSpPr>
              <a:spLocks/>
            </p:cNvSpPr>
            <p:nvPr/>
          </p:nvSpPr>
          <p:spPr bwMode="auto">
            <a:xfrm>
              <a:off x="4976" y="2981"/>
              <a:ext cx="65" cy="64"/>
            </a:xfrm>
            <a:custGeom>
              <a:avLst/>
              <a:gdLst>
                <a:gd name="T0" fmla="*/ 43 w 65"/>
                <a:gd name="T1" fmla="*/ 0 h 64"/>
                <a:gd name="T2" fmla="*/ 65 w 65"/>
                <a:gd name="T3" fmla="*/ 64 h 64"/>
                <a:gd name="T4" fmla="*/ 0 w 65"/>
                <a:gd name="T5" fmla="*/ 42 h 64"/>
                <a:gd name="T6" fmla="*/ 43 w 65"/>
                <a:gd name="T7" fmla="*/ 0 h 64"/>
              </a:gdLst>
              <a:ahLst/>
              <a:cxnLst>
                <a:cxn ang="0">
                  <a:pos x="T0" y="T1"/>
                </a:cxn>
                <a:cxn ang="0">
                  <a:pos x="T2" y="T3"/>
                </a:cxn>
                <a:cxn ang="0">
                  <a:pos x="T4" y="T5"/>
                </a:cxn>
                <a:cxn ang="0">
                  <a:pos x="T6" y="T7"/>
                </a:cxn>
              </a:cxnLst>
              <a:rect l="0" t="0" r="r" b="b"/>
              <a:pathLst>
                <a:path w="65" h="64">
                  <a:moveTo>
                    <a:pt x="43" y="0"/>
                  </a:moveTo>
                  <a:lnTo>
                    <a:pt x="65" y="64"/>
                  </a:lnTo>
                  <a:lnTo>
                    <a:pt x="0" y="42"/>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7" name="Line 45">
              <a:extLst>
                <a:ext uri="{FF2B5EF4-FFF2-40B4-BE49-F238E27FC236}">
                  <a16:creationId xmlns:a16="http://schemas.microsoft.com/office/drawing/2014/main" id="{43295074-E38E-F146-B1E4-E8CD22D84F97}"/>
                </a:ext>
              </a:extLst>
            </p:cNvPr>
            <p:cNvSpPr>
              <a:spLocks noChangeShapeType="1"/>
            </p:cNvSpPr>
            <p:nvPr/>
          </p:nvSpPr>
          <p:spPr bwMode="auto">
            <a:xfrm>
              <a:off x="4706" y="2310"/>
              <a:ext cx="1" cy="135"/>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8" name="Freeform 46">
              <a:extLst>
                <a:ext uri="{FF2B5EF4-FFF2-40B4-BE49-F238E27FC236}">
                  <a16:creationId xmlns:a16="http://schemas.microsoft.com/office/drawing/2014/main" id="{3ECCB5B1-8861-A54F-9CBC-C721D9561243}"/>
                </a:ext>
              </a:extLst>
            </p:cNvPr>
            <p:cNvSpPr>
              <a:spLocks/>
            </p:cNvSpPr>
            <p:nvPr/>
          </p:nvSpPr>
          <p:spPr bwMode="auto">
            <a:xfrm>
              <a:off x="4676" y="2438"/>
              <a:ext cx="61" cy="60"/>
            </a:xfrm>
            <a:custGeom>
              <a:avLst/>
              <a:gdLst>
                <a:gd name="T0" fmla="*/ 61 w 61"/>
                <a:gd name="T1" fmla="*/ 0 h 60"/>
                <a:gd name="T2" fmla="*/ 30 w 61"/>
                <a:gd name="T3" fmla="*/ 60 h 60"/>
                <a:gd name="T4" fmla="*/ 0 w 61"/>
                <a:gd name="T5" fmla="*/ 0 h 60"/>
                <a:gd name="T6" fmla="*/ 61 w 61"/>
                <a:gd name="T7" fmla="*/ 0 h 60"/>
              </a:gdLst>
              <a:ahLst/>
              <a:cxnLst>
                <a:cxn ang="0">
                  <a:pos x="T0" y="T1"/>
                </a:cxn>
                <a:cxn ang="0">
                  <a:pos x="T2" y="T3"/>
                </a:cxn>
                <a:cxn ang="0">
                  <a:pos x="T4" y="T5"/>
                </a:cxn>
                <a:cxn ang="0">
                  <a:pos x="T6" y="T7"/>
                </a:cxn>
              </a:cxnLst>
              <a:rect l="0" t="0" r="r" b="b"/>
              <a:pathLst>
                <a:path w="61" h="60">
                  <a:moveTo>
                    <a:pt x="61" y="0"/>
                  </a:moveTo>
                  <a:lnTo>
                    <a:pt x="30" y="60"/>
                  </a:lnTo>
                  <a:lnTo>
                    <a:pt x="0" y="0"/>
                  </a:lnTo>
                  <a:lnTo>
                    <a:pt x="6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9" name="Rectangle 47">
              <a:extLst>
                <a:ext uri="{FF2B5EF4-FFF2-40B4-BE49-F238E27FC236}">
                  <a16:creationId xmlns:a16="http://schemas.microsoft.com/office/drawing/2014/main" id="{BF77148F-6661-B545-B041-2283F057D14E}"/>
                </a:ext>
              </a:extLst>
            </p:cNvPr>
            <p:cNvSpPr>
              <a:spLocks noChangeArrowheads="1"/>
            </p:cNvSpPr>
            <p:nvPr/>
          </p:nvSpPr>
          <p:spPr bwMode="auto">
            <a:xfrm>
              <a:off x="4228" y="3094"/>
              <a:ext cx="294"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0" name="Rectangle 48">
              <a:extLst>
                <a:ext uri="{FF2B5EF4-FFF2-40B4-BE49-F238E27FC236}">
                  <a16:creationId xmlns:a16="http://schemas.microsoft.com/office/drawing/2014/main" id="{F7937E3A-42D2-A949-8464-538BCF50A7DA}"/>
                </a:ext>
              </a:extLst>
            </p:cNvPr>
            <p:cNvSpPr>
              <a:spLocks noChangeArrowheads="1"/>
            </p:cNvSpPr>
            <p:nvPr/>
          </p:nvSpPr>
          <p:spPr bwMode="auto">
            <a:xfrm>
              <a:off x="4307" y="3116"/>
              <a:ext cx="1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she</a:t>
              </a:r>
              <a:endParaRPr lang="en-US" altLang="en-CN" sz="2400">
                <a:solidFill>
                  <a:srgbClr val="000000"/>
                </a:solidFill>
                <a:latin typeface="Arial" panose="020B0604020202020204" pitchFamily="34" charset="0"/>
              </a:endParaRPr>
            </a:p>
          </p:txBody>
        </p:sp>
        <p:sp>
          <p:nvSpPr>
            <p:cNvPr id="689201" name="Rectangle 49">
              <a:extLst>
                <a:ext uri="{FF2B5EF4-FFF2-40B4-BE49-F238E27FC236}">
                  <a16:creationId xmlns:a16="http://schemas.microsoft.com/office/drawing/2014/main" id="{8C1D7BCC-E91C-E343-91E0-63C8ED94C6F5}"/>
                </a:ext>
              </a:extLst>
            </p:cNvPr>
            <p:cNvSpPr>
              <a:spLocks noChangeArrowheads="1"/>
            </p:cNvSpPr>
            <p:nvPr/>
          </p:nvSpPr>
          <p:spPr bwMode="auto">
            <a:xfrm>
              <a:off x="4757" y="3084"/>
              <a:ext cx="680"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2" name="Rectangle 50">
              <a:extLst>
                <a:ext uri="{FF2B5EF4-FFF2-40B4-BE49-F238E27FC236}">
                  <a16:creationId xmlns:a16="http://schemas.microsoft.com/office/drawing/2014/main" id="{251A840E-A667-5F47-AD72-99C0AADECD33}"/>
                </a:ext>
              </a:extLst>
            </p:cNvPr>
            <p:cNvSpPr>
              <a:spLocks noChangeArrowheads="1"/>
            </p:cNvSpPr>
            <p:nvPr/>
          </p:nvSpPr>
          <p:spPr bwMode="auto">
            <a:xfrm>
              <a:off x="5019" y="3106"/>
              <a:ext cx="2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with</a:t>
              </a:r>
              <a:endParaRPr lang="en-US" altLang="en-CN" sz="2400">
                <a:solidFill>
                  <a:srgbClr val="000000"/>
                </a:solidFill>
                <a:latin typeface="Arial" panose="020B0604020202020204" pitchFamily="34" charset="0"/>
              </a:endParaRPr>
            </a:p>
          </p:txBody>
        </p:sp>
        <p:sp>
          <p:nvSpPr>
            <p:cNvPr id="689203" name="Rectangle 51">
              <a:extLst>
                <a:ext uri="{FF2B5EF4-FFF2-40B4-BE49-F238E27FC236}">
                  <a16:creationId xmlns:a16="http://schemas.microsoft.com/office/drawing/2014/main" id="{A9075782-E4CB-1243-8F62-43B9651CEC29}"/>
                </a:ext>
              </a:extLst>
            </p:cNvPr>
            <p:cNvSpPr>
              <a:spLocks noChangeArrowheads="1"/>
            </p:cNvSpPr>
            <p:nvPr/>
          </p:nvSpPr>
          <p:spPr bwMode="auto">
            <a:xfrm>
              <a:off x="5110" y="3613"/>
              <a:ext cx="547"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4" name="Rectangle 52">
              <a:extLst>
                <a:ext uri="{FF2B5EF4-FFF2-40B4-BE49-F238E27FC236}">
                  <a16:creationId xmlns:a16="http://schemas.microsoft.com/office/drawing/2014/main" id="{40ED758E-5437-B147-9ADA-8F407CDE94B2}"/>
                </a:ext>
              </a:extLst>
            </p:cNvPr>
            <p:cNvSpPr>
              <a:spLocks noChangeArrowheads="1"/>
            </p:cNvSpPr>
            <p:nvPr/>
          </p:nvSpPr>
          <p:spPr bwMode="auto">
            <a:xfrm>
              <a:off x="5148" y="3604"/>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her doctor</a:t>
              </a:r>
              <a:endParaRPr lang="en-US" altLang="en-CN" sz="2400">
                <a:solidFill>
                  <a:srgbClr val="000000"/>
                </a:solidFill>
                <a:latin typeface="Arial" panose="020B0604020202020204" pitchFamily="34" charset="0"/>
              </a:endParaRPr>
            </a:p>
          </p:txBody>
        </p:sp>
        <p:sp>
          <p:nvSpPr>
            <p:cNvPr id="689205" name="Rectangle 53">
              <a:extLst>
                <a:ext uri="{FF2B5EF4-FFF2-40B4-BE49-F238E27FC236}">
                  <a16:creationId xmlns:a16="http://schemas.microsoft.com/office/drawing/2014/main" id="{40712B23-8ED7-4743-9DB7-E97FFCA64F9E}"/>
                </a:ext>
              </a:extLst>
            </p:cNvPr>
            <p:cNvSpPr>
              <a:spLocks noChangeArrowheads="1"/>
            </p:cNvSpPr>
            <p:nvPr/>
          </p:nvSpPr>
          <p:spPr bwMode="auto">
            <a:xfrm>
              <a:off x="4348" y="2127"/>
              <a:ext cx="680"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6" name="Rectangle 54">
              <a:extLst>
                <a:ext uri="{FF2B5EF4-FFF2-40B4-BE49-F238E27FC236}">
                  <a16:creationId xmlns:a16="http://schemas.microsoft.com/office/drawing/2014/main" id="{B0129E62-AA86-FF4A-8040-7F507833B0F6}"/>
                </a:ext>
              </a:extLst>
            </p:cNvPr>
            <p:cNvSpPr>
              <a:spLocks noChangeArrowheads="1"/>
            </p:cNvSpPr>
            <p:nvPr/>
          </p:nvSpPr>
          <p:spPr bwMode="auto">
            <a:xfrm>
              <a:off x="4519" y="2107"/>
              <a:ext cx="4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9E0128"/>
                  </a:solidFill>
                  <a:latin typeface="Arial" panose="020B0604020202020204" pitchFamily="34" charset="0"/>
                  <a:cs typeface="Arial" panose="020B0604020202020204" pitchFamily="34" charset="0"/>
                </a:rPr>
                <a:t>parse 2</a:t>
              </a:r>
              <a:endParaRPr lang="en-US" altLang="en-CN" sz="2400">
                <a:solidFill>
                  <a:srgbClr val="000000"/>
                </a:solidFill>
                <a:latin typeface="Arial" panose="020B0604020202020204" pitchFamily="34" charset="0"/>
              </a:endParaRPr>
            </a:p>
          </p:txBody>
        </p:sp>
        <p:sp>
          <p:nvSpPr>
            <p:cNvPr id="689207" name="Rectangle 55">
              <a:extLst>
                <a:ext uri="{FF2B5EF4-FFF2-40B4-BE49-F238E27FC236}">
                  <a16:creationId xmlns:a16="http://schemas.microsoft.com/office/drawing/2014/main" id="{042E33D4-5B59-814E-9382-526E549136C1}"/>
                </a:ext>
              </a:extLst>
            </p:cNvPr>
            <p:cNvSpPr>
              <a:spLocks noChangeArrowheads="1"/>
            </p:cNvSpPr>
            <p:nvPr/>
          </p:nvSpPr>
          <p:spPr bwMode="auto">
            <a:xfrm>
              <a:off x="4481" y="3577"/>
              <a:ext cx="409"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8" name="Rectangle 56">
              <a:extLst>
                <a:ext uri="{FF2B5EF4-FFF2-40B4-BE49-F238E27FC236}">
                  <a16:creationId xmlns:a16="http://schemas.microsoft.com/office/drawing/2014/main" id="{4AFEF0BC-0D45-0A47-A576-42F086D1C729}"/>
                </a:ext>
              </a:extLst>
            </p:cNvPr>
            <p:cNvSpPr>
              <a:spLocks noChangeArrowheads="1"/>
            </p:cNvSpPr>
            <p:nvPr/>
          </p:nvSpPr>
          <p:spPr bwMode="auto">
            <a:xfrm>
              <a:off x="4621" y="3599"/>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sex</a:t>
              </a:r>
              <a:endParaRPr lang="en-US" altLang="en-CN" sz="2400">
                <a:solidFill>
                  <a:srgbClr val="000000"/>
                </a:solidFill>
                <a:latin typeface="Arial" panose="020B0604020202020204" pitchFamily="34" charset="0"/>
              </a:endParaRPr>
            </a:p>
          </p:txBody>
        </p:sp>
        <p:sp>
          <p:nvSpPr>
            <p:cNvPr id="689209" name="Line 57">
              <a:extLst>
                <a:ext uri="{FF2B5EF4-FFF2-40B4-BE49-F238E27FC236}">
                  <a16:creationId xmlns:a16="http://schemas.microsoft.com/office/drawing/2014/main" id="{F92D0223-4819-E64B-B477-E975D6671B85}"/>
                </a:ext>
              </a:extLst>
            </p:cNvPr>
            <p:cNvSpPr>
              <a:spLocks noChangeShapeType="1"/>
            </p:cNvSpPr>
            <p:nvPr/>
          </p:nvSpPr>
          <p:spPr bwMode="auto">
            <a:xfrm flipH="1">
              <a:off x="4795" y="3303"/>
              <a:ext cx="208" cy="207"/>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0" name="Freeform 58">
              <a:extLst>
                <a:ext uri="{FF2B5EF4-FFF2-40B4-BE49-F238E27FC236}">
                  <a16:creationId xmlns:a16="http://schemas.microsoft.com/office/drawing/2014/main" id="{A9CF11A2-2B5F-F643-A7CA-58EE314C3124}"/>
                </a:ext>
              </a:extLst>
            </p:cNvPr>
            <p:cNvSpPr>
              <a:spLocks/>
            </p:cNvSpPr>
            <p:nvPr/>
          </p:nvSpPr>
          <p:spPr bwMode="auto">
            <a:xfrm>
              <a:off x="4758" y="3483"/>
              <a:ext cx="63" cy="64"/>
            </a:xfrm>
            <a:custGeom>
              <a:avLst/>
              <a:gdLst>
                <a:gd name="T0" fmla="*/ 63 w 63"/>
                <a:gd name="T1" fmla="*/ 43 h 64"/>
                <a:gd name="T2" fmla="*/ 0 w 63"/>
                <a:gd name="T3" fmla="*/ 64 h 64"/>
                <a:gd name="T4" fmla="*/ 21 w 63"/>
                <a:gd name="T5" fmla="*/ 0 h 64"/>
                <a:gd name="T6" fmla="*/ 63 w 63"/>
                <a:gd name="T7" fmla="*/ 43 h 64"/>
              </a:gdLst>
              <a:ahLst/>
              <a:cxnLst>
                <a:cxn ang="0">
                  <a:pos x="T0" y="T1"/>
                </a:cxn>
                <a:cxn ang="0">
                  <a:pos x="T2" y="T3"/>
                </a:cxn>
                <a:cxn ang="0">
                  <a:pos x="T4" y="T5"/>
                </a:cxn>
                <a:cxn ang="0">
                  <a:pos x="T6" y="T7"/>
                </a:cxn>
              </a:cxnLst>
              <a:rect l="0" t="0" r="r" b="b"/>
              <a:pathLst>
                <a:path w="63" h="64">
                  <a:moveTo>
                    <a:pt x="63" y="43"/>
                  </a:moveTo>
                  <a:lnTo>
                    <a:pt x="0" y="64"/>
                  </a:lnTo>
                  <a:lnTo>
                    <a:pt x="21" y="0"/>
                  </a:lnTo>
                  <a:lnTo>
                    <a:pt x="63" y="4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1" name="Line 59">
              <a:extLst>
                <a:ext uri="{FF2B5EF4-FFF2-40B4-BE49-F238E27FC236}">
                  <a16:creationId xmlns:a16="http://schemas.microsoft.com/office/drawing/2014/main" id="{7580AC57-AA33-954B-9A0A-9A4F8A066979}"/>
                </a:ext>
              </a:extLst>
            </p:cNvPr>
            <p:cNvSpPr>
              <a:spLocks noChangeShapeType="1"/>
            </p:cNvSpPr>
            <p:nvPr/>
          </p:nvSpPr>
          <p:spPr bwMode="auto">
            <a:xfrm>
              <a:off x="5173" y="3321"/>
              <a:ext cx="189" cy="188"/>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2" name="Freeform 60">
              <a:extLst>
                <a:ext uri="{FF2B5EF4-FFF2-40B4-BE49-F238E27FC236}">
                  <a16:creationId xmlns:a16="http://schemas.microsoft.com/office/drawing/2014/main" id="{7D6C260D-895C-CD48-87AC-60C71E0CABD4}"/>
                </a:ext>
              </a:extLst>
            </p:cNvPr>
            <p:cNvSpPr>
              <a:spLocks/>
            </p:cNvSpPr>
            <p:nvPr/>
          </p:nvSpPr>
          <p:spPr bwMode="auto">
            <a:xfrm>
              <a:off x="5336" y="3483"/>
              <a:ext cx="64" cy="63"/>
            </a:xfrm>
            <a:custGeom>
              <a:avLst/>
              <a:gdLst>
                <a:gd name="T0" fmla="*/ 43 w 64"/>
                <a:gd name="T1" fmla="*/ 0 h 63"/>
                <a:gd name="T2" fmla="*/ 64 w 64"/>
                <a:gd name="T3" fmla="*/ 63 h 63"/>
                <a:gd name="T4" fmla="*/ 0 w 64"/>
                <a:gd name="T5" fmla="*/ 42 h 63"/>
                <a:gd name="T6" fmla="*/ 43 w 64"/>
                <a:gd name="T7" fmla="*/ 0 h 63"/>
              </a:gdLst>
              <a:ahLst/>
              <a:cxnLst>
                <a:cxn ang="0">
                  <a:pos x="T0" y="T1"/>
                </a:cxn>
                <a:cxn ang="0">
                  <a:pos x="T2" y="T3"/>
                </a:cxn>
                <a:cxn ang="0">
                  <a:pos x="T4" y="T5"/>
                </a:cxn>
                <a:cxn ang="0">
                  <a:pos x="T6" y="T7"/>
                </a:cxn>
              </a:cxnLst>
              <a:rect l="0" t="0" r="r" b="b"/>
              <a:pathLst>
                <a:path w="64" h="63">
                  <a:moveTo>
                    <a:pt x="43" y="0"/>
                  </a:moveTo>
                  <a:lnTo>
                    <a:pt x="64" y="63"/>
                  </a:lnTo>
                  <a:lnTo>
                    <a:pt x="0" y="42"/>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Tree>
    <p:extLst>
      <p:ext uri="{BB962C8B-B14F-4D97-AF65-F5344CB8AC3E}">
        <p14:creationId xmlns:p14="http://schemas.microsoft.com/office/powerpoint/2010/main" val="3908015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91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9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891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91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891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8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nimBg="1" autoUpdateAnimBg="0"/>
      <p:bldP spid="689156"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debarb">
  <a:themeElements>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fontScheme name="sidebarb">
      <a:majorFont>
        <a:latin typeface="Arial"/>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debar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idebar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idebar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13311</TotalTime>
  <Words>2183</Words>
  <Application>Microsoft Macintosh PowerPoint</Application>
  <PresentationFormat>Widescreen</PresentationFormat>
  <Paragraphs>434</Paragraphs>
  <Slides>28</Slides>
  <Notes>26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9" baseType="lpstr">
      <vt:lpstr>Arial Unicode MS</vt:lpstr>
      <vt:lpstr>Arial</vt:lpstr>
      <vt:lpstr>Calibri</vt:lpstr>
      <vt:lpstr>Calibri Light</vt:lpstr>
      <vt:lpstr>Comic Sans MS</vt:lpstr>
      <vt:lpstr>Courier New</vt:lpstr>
      <vt:lpstr>Times New Roman</vt:lpstr>
      <vt:lpstr>Wingdings</vt:lpstr>
      <vt:lpstr>sidebarb</vt:lpstr>
      <vt:lpstr>Office Theme</vt:lpstr>
      <vt:lpstr>VISIO</vt:lpstr>
      <vt:lpstr>Computational Thinking &amp; Systems Design  Lecture 10: Syntax Analysis</vt:lpstr>
      <vt:lpstr>Course map</vt:lpstr>
      <vt:lpstr>Motivation: Why study about compilers?</vt:lpstr>
      <vt:lpstr>The big picture</vt:lpstr>
      <vt:lpstr>Compiler architecture (front end)</vt:lpstr>
      <vt:lpstr>Tokenizing  / Lexical analysis</vt:lpstr>
      <vt:lpstr>Jack Tokenizer</vt:lpstr>
      <vt:lpstr>Parsing</vt:lpstr>
      <vt:lpstr>Parsing examples</vt:lpstr>
      <vt:lpstr>More examples of challenging parsing</vt:lpstr>
      <vt:lpstr>A typical grammar of a typical C-like language</vt:lpstr>
      <vt:lpstr>Parse tree</vt:lpstr>
      <vt:lpstr>Recursive descent parsing</vt:lpstr>
      <vt:lpstr>A linguist view on parsing</vt:lpstr>
      <vt:lpstr>PowerPoint Presentation</vt:lpstr>
      <vt:lpstr>PowerPoint Presentation</vt:lpstr>
      <vt:lpstr>The Jack grammar</vt:lpstr>
      <vt:lpstr>The Jack grammar (cont.)</vt:lpstr>
      <vt:lpstr>Jack syntax analyzer in action</vt:lpstr>
      <vt:lpstr>JackTokenizer: a tokenizer for the Jack language (proposed implementation)</vt:lpstr>
      <vt:lpstr>JackTokenizer (cont.)</vt:lpstr>
      <vt:lpstr>CompilationEngine: a recursive top-down parser for Jack</vt:lpstr>
      <vt:lpstr>CompilationEngine (cont.)</vt:lpstr>
      <vt:lpstr>CompilationEngine (cont.)</vt:lpstr>
      <vt:lpstr>CompilationEngine (cont.)</vt:lpstr>
      <vt:lpstr>Summary and next step</vt:lpstr>
      <vt:lpstr>The foundation of math as programming languages</vt:lpstr>
      <vt:lpstr>Perspective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Koo;Event horizon</dc:creator>
  <cp:lastModifiedBy>Microsoft Office User</cp:lastModifiedBy>
  <cp:revision>1694</cp:revision>
  <dcterms:created xsi:type="dcterms:W3CDTF">2019-11-27T02:13:00Z</dcterms:created>
  <dcterms:modified xsi:type="dcterms:W3CDTF">2020-11-17T05:49:12Z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