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259" r:id="rId4"/>
    <p:sldId id="298" r:id="rId5"/>
    <p:sldId id="2991" r:id="rId6"/>
    <p:sldId id="264" r:id="rId7"/>
    <p:sldId id="290" r:id="rId8"/>
    <p:sldId id="2992" r:id="rId9"/>
    <p:sldId id="266" r:id="rId10"/>
    <p:sldId id="300" r:id="rId11"/>
    <p:sldId id="299" r:id="rId12"/>
    <p:sldId id="268" r:id="rId13"/>
    <p:sldId id="270" r:id="rId14"/>
    <p:sldId id="289" r:id="rId15"/>
    <p:sldId id="287" r:id="rId16"/>
    <p:sldId id="272" r:id="rId17"/>
    <p:sldId id="2993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6" r:id="rId27"/>
    <p:sldId id="283" r:id="rId28"/>
    <p:sldId id="284" r:id="rId29"/>
    <p:sldId id="285" r:id="rId30"/>
    <p:sldId id="1051" r:id="rId31"/>
    <p:sldId id="2989" r:id="rId32"/>
    <p:sldId id="299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9BC88A-7C4D-2543-83C3-DC25664EEAF1}">
          <p14:sldIdLst>
            <p14:sldId id="256"/>
            <p14:sldId id="258"/>
            <p14:sldId id="259"/>
            <p14:sldId id="298"/>
            <p14:sldId id="2991"/>
            <p14:sldId id="264"/>
            <p14:sldId id="290"/>
            <p14:sldId id="2992"/>
            <p14:sldId id="266"/>
            <p14:sldId id="300"/>
            <p14:sldId id="299"/>
            <p14:sldId id="268"/>
            <p14:sldId id="270"/>
            <p14:sldId id="289"/>
            <p14:sldId id="287"/>
            <p14:sldId id="272"/>
            <p14:sldId id="299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6"/>
            <p14:sldId id="283"/>
            <p14:sldId id="284"/>
            <p14:sldId id="285"/>
          </p14:sldIdLst>
        </p14:section>
        <p14:section name="Setting Context" id="{0AF789F6-6C37-7342-A20F-63293FBC87C7}">
          <p14:sldIdLst>
            <p14:sldId id="1051"/>
            <p14:sldId id="2989"/>
            <p14:sldId id="2990"/>
          </p14:sldIdLst>
        </p14:section>
        <p14:section name="Goal: Creating a Universal Computing Infrastructure" id="{3F8AB949-2FFB-9D4E-8741-9A7D6C2DB851}">
          <p14:sldIdLst/>
        </p14:section>
        <p14:section name="Criteria: Sound and Complete" id="{C12D9AC0-99E1-CC44-9D29-7C74ADF8834C}">
          <p14:sldIdLst/>
        </p14:section>
        <p14:section name="Output: Architectural Design" id="{600C205D-D8BF-5C4F-A6DC-9497C838B93D}">
          <p14:sldIdLst/>
        </p14:section>
        <p14:section name="Implementation Process" id="{290B5D21-7162-D245-87C5-0DF4D94FD9CA}">
          <p14:sldIdLst/>
        </p14:section>
        <p14:section name="Output: A fully functional computer" id="{FD5CCC63-2B65-2645-9386-1C0CCEB45E87}">
          <p14:sldIdLst/>
        </p14:section>
        <p14:section name="Boundary Conditions and Important References" id="{973DF6A3-8ADA-244E-BCC5-7F9C0DFBE7C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9D"/>
    <a:srgbClr val="777682"/>
    <a:srgbClr val="5E637B"/>
    <a:srgbClr val="FFD9A9"/>
    <a:srgbClr val="DE866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4"/>
    <p:restoredTop sz="94651"/>
  </p:normalViewPr>
  <p:slideViewPr>
    <p:cSldViewPr snapToGrid="0">
      <p:cViewPr varScale="1">
        <p:scale>
          <a:sx n="117" d="100"/>
          <a:sy n="117" d="100"/>
        </p:scale>
        <p:origin x="184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9226C1-5113-F942-8BAD-628656020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B688-935A-6742-8E79-FDF1F283A01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FEE7C0D-9956-BE43-A065-4897E04FF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D2B10CD2-34ED-AA41-B946-71E63663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2861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E2250C7-F41F-AF4E-8AA4-772309A8B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689C7C-6ECF-0B46-BB99-D47067EB7EA7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F24B3AC1-E07A-B742-A2FE-BD41E87AA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8B7B6F54-468A-1443-ADF9-F207BB6ED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5972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0A8B7D-787D-A646-B278-8F6CF12C6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0CDB1-A9BC-1E49-8A52-97E5A92C4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8964CC33-6BB9-1C4A-ACAD-A51C23909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4CFB5AF3-B2F8-7E4E-9804-7C8B7BD12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91855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C35C20B-7A1F-DD45-B560-81716EF66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97898-C9F2-474E-8D3B-9EF0A10D8C6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41AE40A8-1F9F-CE4C-AD6B-8B731F82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8EEE3CE-61EA-3F40-A168-DE8DBAB1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0383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8DF3199-A0C1-B04D-A234-7297DC074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BE303-45EC-224F-B135-3D6F34CF309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9C8861F5-4AC1-A04D-931B-6EEA6236D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FBCCDB53-E738-6A4E-A3AF-0657225F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5571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A67EBA6-1859-3446-B223-14A691D0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6970E-52ED-8B4A-9F7A-52223A86AB4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9DD87BF2-A596-3144-A101-B13BA60F8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1A2236A6-011B-5D45-9604-5A9D5EAF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27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8110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 dirty="0"/>
          </a:p>
        </p:txBody>
      </p:sp>
    </p:spTree>
    <p:extLst>
      <p:ext uri="{BB962C8B-B14F-4D97-AF65-F5344CB8AC3E}">
        <p14:creationId xmlns:p14="http://schemas.microsoft.com/office/powerpoint/2010/main" val="10899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159D3AD-56C1-4E49-927F-8AD3B46C8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6F5CA-3F98-6448-9499-31E08442D0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03991764-0B31-F240-A612-22F5D0AD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B05BEE15-F8F7-1348-A255-F56512F8C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8718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B022827-B502-C74C-9AC9-BDA47BAF0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006B6-FADB-AF48-AE61-92AB79EC517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5F919C7A-844C-2145-A876-880826F0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F04896FC-1138-FE42-A1B6-68C03609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5017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67C2DE6-1DE3-A143-AA90-D4B62CDFD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4AE2B-574B-4C45-B4CF-2CD00116E63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0F67600D-682D-9841-9C2C-04A177EC9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8D7582DA-2ABC-E547-B50A-DE03DE683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37559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29CABC2-C689-A84F-9378-FC9B890B1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AC0CD-0063-104A-8B8D-13DDA16E96E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63DB857B-FF5B-1A4C-A1C6-0DD7924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F87DDF11-B42D-424D-B4AB-C1ADB6FF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33621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BA0DECF-63B5-6341-8B82-4B1C05A3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42707-7CFD-D448-BB00-E59080C64DD5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56042938-4F41-9445-A2D4-2C4318E57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6AE27C7-1E45-EE49-B033-CCF84FA5E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7394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3E5A74B-23F2-B846-BA0F-29541734E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62E2A-496C-1241-AB88-842E7748F65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52ADFF1B-1A5A-AD45-9A91-75B861982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65320A31-F330-2644-B40E-06B46EEF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2961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866E754-8CBD-A34C-AA1A-E1C52448C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82E93-7A79-6646-AC4D-23E5397A9B1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DFF27CC4-9875-A848-8DF6-7EA56C8BF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B2602F00-1AC8-6042-AED5-444E5A2B4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5603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4D8960-7BB8-1E49-90DC-4FA86A119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34265-FB81-6741-8B93-1D1C994A53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6154820D-54EE-4A48-8DA5-EBDF64C6F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66C0F879-AD0D-A54B-B5CD-E300596B4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86176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B285365-39E2-6C4A-8D13-45C190DE7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2B118-970E-6347-8C03-3DA8F1E17FE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0C1C432A-113B-D64F-8751-1B668FED3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853590BB-1BDD-004F-AE7B-10947121C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0857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55F2F63-E024-C847-B3E0-53F3DC02A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40D09-8584-504F-BA8C-26A3B2F9BD6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518C85F0-40B2-6C41-BC4E-DAEAD047D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BD8B57F0-D629-784F-AA36-DC7ACE3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538688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F611CA7-2B30-D143-B898-53648277E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1CB0B-7E0D-E84B-A5B2-1BC8AF983F3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06D6480-3B68-B944-A2FC-6698F8B5A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75A4AA83-8B51-124C-870F-63C635B0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266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C4B3D73-2EBE-ED4D-8F46-C83B8C7B0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3C937-ECD6-5B4E-A1FA-3B156D8C01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330B9244-FBAC-804F-98CB-15FB3663B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1D6288A4-F7AF-EB42-A3F6-FCCEF176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0916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534F9ED-0E47-4B47-BA88-BF60D260E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BD7E53-30BB-7247-AD1C-6CD59409E53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8A6ABA5B-12DB-FD41-A320-15E02F8C3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68D8106A-E7E3-0747-AB43-86489CF8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94771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2A0C870-20A3-374E-A942-73D5179AB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1F007-4E36-AE4A-AC5C-D107E7083F7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5143AD39-34A0-8B43-8CA2-331E28FE6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FB657A20-0A37-024E-BF0E-0E51C7241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6977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50936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1781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178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A51C332-CF69-7B4D-94B3-BFD55F37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C51B2A-E063-CA4B-957E-524EBB7854B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A5F3277F-6E77-4E43-8D65-4FA2B1652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EC40F99F-FB07-EE40-BB16-C23AE6FC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236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25ACD92-E432-A445-A941-5EE60B698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E1E74-D853-494B-B5CB-04661B038C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67A5C975-1B5C-2849-94A0-A93188AB7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9A706ED7-885A-DF49-823B-21DF0845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158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FA4CD46-FD97-0E46-91DC-2FEC50193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7203C-4591-F440-BB89-3277AEE6778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553D6781-768C-4446-90E0-0C9145E94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A57BE3D4-67B0-C24B-8A25-5A1ABD2F0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588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A45C7A-2811-DC4C-9573-B96813EF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5FE59-F60A-124D-B448-4407E971FCF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1AE99D2F-7F15-4743-AFCD-12F135B3B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74B1ACE9-AABA-894C-8B12-3AECA48FC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0963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44925B-42DB-5E4C-B4B8-CEDE44629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E4499F-19B0-2145-A857-DD0C41733DB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AB0917D6-610A-A94D-9515-B6505D5B9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B42A0F4C-3697-9945-B206-8E75F7463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7296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F3D09DE-6741-494C-A237-4E80701EF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2F5F0-4265-C043-94A1-FF2504328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CD822EBC-A970-2847-B5E8-F1E951FBF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F8F1E3E-9267-2F4B-B5C5-BABA0BD33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93369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410AF69-A2B3-B840-970B-98260BF0B2C8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4AB588F-C2D9-9A4C-8606-ECB0D53AD29B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press.mit.edu/sites/default/files/sicp/full-text/book/book-Z-H-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AR_and_CDR#:~:text=In%20computer%20programming%2C%20CAR%20(%20car,in%20the%20Lisp%20programming%20language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lChbefKd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isD9ftUyCk?t=24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QveBbn7t_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31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Thinking &amp; Systems Design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Lecture 9: Application Programming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62399"/>
            <a:ext cx="8520600" cy="70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9, 2020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B0C13-6694-1C4D-853A-249BCF6F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10AF69-A2B3-B840-970B-98260BF0B2C8}" type="slidenum">
              <a:rPr lang="en" smtClean="0"/>
              <a:pPr/>
              <a:t>1</a:t>
            </a:fld>
            <a:endParaRPr lang="en" dirty="0"/>
          </a:p>
        </p:txBody>
      </p: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99D8E046-A11D-7F49-B5DC-82436D0D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1" y="1593851"/>
            <a:ext cx="4889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5428C6A-3E8E-B247-8267-8EA5639B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9635" name="Text Box 3">
            <a:extLst>
              <a:ext uri="{FF2B5EF4-FFF2-40B4-BE49-F238E27FC236}">
                <a16:creationId xmlns:a16="http://schemas.microsoft.com/office/drawing/2014/main" id="{6905EB07-F8EC-F941-9088-0977B2E8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085850"/>
            <a:ext cx="3543300" cy="3886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70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class-level variable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Private variables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(aka fields / properties)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Constructs a new bank account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(String owner)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id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this.owner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this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09636" name="Text Box 4">
            <a:extLst>
              <a:ext uri="{FF2B5EF4-FFF2-40B4-BE49-F238E27FC236}">
                <a16:creationId xmlns:a16="http://schemas.microsoft.com/office/drawing/2014/main" id="{1211363D-4ED9-CF45-9FF0-A7171E9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85850"/>
            <a:ext cx="2571750" cy="800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105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9637" name="Rectangle 5">
            <a:extLst>
              <a:ext uri="{FF2B5EF4-FFF2-40B4-BE49-F238E27FC236}">
                <a16:creationId xmlns:a16="http://schemas.microsoft.com/office/drawing/2014/main" id="{88FFC363-EAA3-3D49-B32C-16F4F956F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2114550"/>
            <a:ext cx="3200400" cy="2971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The constructor returns the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RAM</a:t>
            </a:r>
            <a:r>
              <a:rPr lang="en-US" altLang="en-CN" sz="900" dirty="0"/>
              <a:t> base address of the memory block that stores the data of the newly created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Calls the constructor (which creates a new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object), then stores in variable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900" dirty="0"/>
              <a:t>a pointer to the object’s base memory address</a:t>
            </a:r>
            <a:endParaRPr lang="en-US" altLang="en-CN" sz="900" dirty="0"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900" dirty="0">
                <a:cs typeface="Consolas" panose="020B0609020204030204" pitchFamily="49" charset="0"/>
              </a:rPr>
              <a:t> (following compilation):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700" dirty="0">
                <a:cs typeface="Consolas" panose="020B0609020204030204" pitchFamily="49" charset="0"/>
              </a:rPr>
              <a:t>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// b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push</a:t>
            </a:r>
            <a:r>
              <a:rPr lang="en-US" altLang="en-CN" sz="900" dirty="0">
                <a:cs typeface="Consolas" panose="020B0609020204030204" pitchFamily="49" charset="0"/>
              </a:rPr>
              <a:t>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pop b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Explanation: the calling code pushes an argument and calls the constructor; the constructor’s code (not shown above) creates a new object, pushes its base address onto the stack, and returns;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The calling code then pops the base address into a variable that will now point to the new object.</a:t>
            </a:r>
          </a:p>
        </p:txBody>
      </p:sp>
      <p:grpSp>
        <p:nvGrpSpPr>
          <p:cNvPr id="709642" name="Group 10">
            <a:extLst>
              <a:ext uri="{FF2B5EF4-FFF2-40B4-BE49-F238E27FC236}">
                <a16:creationId xmlns:a16="http://schemas.microsoft.com/office/drawing/2014/main" id="{B0438C95-750D-2246-B9D8-608BD1DBA56E}"/>
              </a:ext>
            </a:extLst>
          </p:cNvPr>
          <p:cNvGrpSpPr>
            <a:grpSpLocks/>
          </p:cNvGrpSpPr>
          <p:nvPr/>
        </p:nvGrpSpPr>
        <p:grpSpPr bwMode="auto">
          <a:xfrm>
            <a:off x="2483644" y="1428750"/>
            <a:ext cx="4488656" cy="2799159"/>
            <a:chOff x="1126" y="1200"/>
            <a:chExt cx="3770" cy="2351"/>
          </a:xfrm>
        </p:grpSpPr>
        <p:sp>
          <p:nvSpPr>
            <p:cNvPr id="709639" name="AutoShape 9">
              <a:extLst>
                <a:ext uri="{FF2B5EF4-FFF2-40B4-BE49-F238E27FC236}">
                  <a16:creationId xmlns:a16="http://schemas.microsoft.com/office/drawing/2014/main" id="{10013C59-86D9-EA42-B713-60911C82A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50" y="3335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endParaRPr lang="he-IL" altLang="en-CN" sz="9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9640" name="AutoShape 8">
              <a:extLst>
                <a:ext uri="{FF2B5EF4-FFF2-40B4-BE49-F238E27FC236}">
                  <a16:creationId xmlns:a16="http://schemas.microsoft.com/office/drawing/2014/main" id="{28F7ADB5-8181-D64B-BBFB-069BACBF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44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9641" name="AutoShape 9">
              <a:extLst>
                <a:ext uri="{FF2B5EF4-FFF2-40B4-BE49-F238E27FC236}">
                  <a16:creationId xmlns:a16="http://schemas.microsoft.com/office/drawing/2014/main" id="{BA0C963D-5EC3-EC46-BC23-CBB6B788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624E2-8891-134A-86E5-D90BB243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 animBg="1"/>
      <p:bldP spid="7096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>
            <a:extLst>
              <a:ext uri="{FF2B5EF4-FFF2-40B4-BE49-F238E27FC236}">
                <a16:creationId xmlns:a16="http://schemas.microsoft.com/office/drawing/2014/main" id="{9E23F4D3-8B5E-4849-AC2A-5428F8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42" y="1256585"/>
            <a:ext cx="3429000" cy="352083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deposits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deposit (int amount)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balance + amount;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 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withdraw (int amount){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(~(amount &gt; balance))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let balance = balance - amount;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FD9F7144-5CF2-EE44-8537-A30A0C84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256585"/>
            <a:ext cx="2686050" cy="96453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62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b1, b2;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b1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b2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("jane");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b1.withdraw(1000);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03492" name="Rectangle 4">
            <a:extLst>
              <a:ext uri="{FF2B5EF4-FFF2-40B4-BE49-F238E27FC236}">
                <a16:creationId xmlns:a16="http://schemas.microsoft.com/office/drawing/2014/main" id="{F3E826BD-BF0F-3949-895D-E0F07F5F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85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3493" name="Rectangle 5">
            <a:extLst>
              <a:ext uri="{FF2B5EF4-FFF2-40B4-BE49-F238E27FC236}">
                <a16:creationId xmlns:a16="http://schemas.microsoft.com/office/drawing/2014/main" id="{45F70077-39DE-F048-913E-4155C0947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2050" y="2286599"/>
            <a:ext cx="3314700" cy="2686050"/>
          </a:xfrm>
          <a:noFill/>
          <a:ln/>
        </p:spPr>
        <p:txBody>
          <a:bodyPr/>
          <a:lstStyle/>
          <a:p>
            <a:pPr marL="201216" indent="-201216">
              <a:lnSpc>
                <a:spcPct val="90000"/>
              </a:lnSpc>
              <a:buNone/>
            </a:pPr>
            <a:r>
              <a:rPr lang="en-US" altLang="en-CN" sz="1200" u="sng" dirty="0"/>
              <a:t>Explain</a:t>
            </a:r>
            <a:r>
              <a:rPr lang="en-US" altLang="en-CN" sz="1200" dirty="0"/>
              <a:t>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</a:t>
            </a:r>
          </a:p>
          <a:p>
            <a:pPr marL="201216" indent="-201216"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In Jack,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CN" sz="1200" dirty="0"/>
              <a:t> methods are invoked</a:t>
            </a:r>
            <a:br>
              <a:rPr lang="en-US" altLang="en-CN" sz="1200" dirty="0"/>
            </a:br>
            <a:r>
              <a:rPr lang="en-US" altLang="en-CN" sz="1200" dirty="0"/>
              <a:t>using the keyword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altLang="en-CN" sz="1200" dirty="0"/>
          </a:p>
          <a:p>
            <a:pPr marL="201216" indent="-201216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(a compilation artifact)</a:t>
            </a:r>
          </a:p>
          <a:p>
            <a:pPr marL="201216" indent="-201216">
              <a:spcBef>
                <a:spcPct val="35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The object-oriented method invocation style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b1.deposit(5000)</a:t>
            </a:r>
            <a:r>
              <a:rPr lang="en-US" altLang="en-CN" sz="1200" dirty="0"/>
              <a:t> is a fancy way to express the procedural semantics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deposit(b1,5000)</a:t>
            </a:r>
          </a:p>
          <a:p>
            <a:pPr marL="201216" indent="-201216">
              <a:spcBef>
                <a:spcPct val="55000"/>
              </a:spcBef>
              <a:buSzPct val="80000"/>
              <a:buNone/>
            </a:pPr>
            <a:r>
              <a:rPr lang="en-US" altLang="en-CN" sz="105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1200" dirty="0">
                <a:cs typeface="Consolas" panose="020B0609020204030204" pitchFamily="49" charset="0"/>
              </a:rPr>
              <a:t> </a:t>
            </a:r>
            <a:r>
              <a:rPr lang="en-US" altLang="en-CN" sz="800" dirty="0">
                <a:cs typeface="Consolas" panose="020B0609020204030204" pitchFamily="49" charset="0"/>
              </a:rPr>
              <a:t>(following compilation):</a:t>
            </a:r>
            <a:endParaRPr lang="en-US" altLang="en-CN" sz="800" dirty="0"/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1200" dirty="0"/>
              <a:t>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// do b1.deposit(5000)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call</a:t>
            </a:r>
            <a:r>
              <a:rPr lang="en-US" altLang="en-CN" sz="1200" dirty="0"/>
              <a:t>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BankAccount.deposit</a:t>
            </a:r>
            <a:endParaRPr lang="en-US" altLang="en-CN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8894B-070C-064F-BAF4-45DEFE4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46B8CF5F-EB91-BA43-97B5-C494BF574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2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99BBF2F9-E5F8-E54A-ABB1-001C8A9E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38988"/>
            <a:ext cx="4114800" cy="371876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Prints information about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(owner);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dispose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17A71BCB-B04C-E44F-BB32-EC362EE8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138987"/>
            <a:ext cx="2571750" cy="143276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Manipulates b...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b.printInfo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CF42D4A7-FB3F-D74E-8E76-2EBDC8897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550" y="3891200"/>
            <a:ext cx="2457450" cy="966549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400" dirty="0"/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900" dirty="0"/>
              <a:t>Jack has no garbage collection;</a:t>
            </a:r>
            <a:br>
              <a:rPr lang="en-US" altLang="en-CN" sz="900" dirty="0"/>
            </a:br>
            <a:r>
              <a:rPr lang="en-US" altLang="en-CN" sz="900" dirty="0"/>
              <a:t>The programmer is responsible for explicitly recycling memory resources of objects that are no longer needed.  If you don’t do so, you may run out of memory.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9ABD823D-42E6-944F-8AB5-BD3FD7FB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748201"/>
            <a:ext cx="2457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550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3488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41475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Explain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900" dirty="0">
                <a:solidFill>
                  <a:srgbClr val="000000"/>
                </a:solidFill>
              </a:rPr>
              <a:t>This is a call to an OS function that knows how to recycle the memory block whose base-address is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900" dirty="0">
                <a:solidFill>
                  <a:srgbClr val="000000"/>
                </a:solidFill>
              </a:rPr>
              <a:t>.  We will write this function when we develop the OS 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DDE8E-DAC5-6E46-A1BE-C556A001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p" animBg="1"/>
      <p:bldP spid="6379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683E55A3-C15E-614A-A9FC-141FA2DF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74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Abstract data type example</a:t>
            </a:r>
            <a:endParaRPr lang="en-US" altLang="en-CN" sz="1200" dirty="0"/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61D693CD-B287-A743-AE0C-9DC050E5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39516"/>
            <a:ext cx="6057900" cy="34610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fraction from the given data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new(int numerator, int denominator)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fraction, e.g. changes 20/100 to 1/5.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reduce()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Accessors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product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product(Fraction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fraction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42054" name="Rectangle 6">
            <a:extLst>
              <a:ext uri="{FF2B5EF4-FFF2-40B4-BE49-F238E27FC236}">
                <a16:creationId xmlns:a16="http://schemas.microsoft.com/office/drawing/2014/main" id="{FFB03B12-E394-7F4E-9779-5B1561D4F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26933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dirty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altLang="en-CN" dirty="0"/>
              <a:t> class API (method signatures)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E6054-51F6-1D41-B01A-4DE4ACA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A94124E3-D92E-5C42-8155-9EB14A51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3534"/>
            <a:ext cx="8520600" cy="572700"/>
          </a:xfrm>
        </p:spPr>
        <p:txBody>
          <a:bodyPr/>
          <a:lstStyle/>
          <a:p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80963" name="Text Box 3">
            <a:extLst>
              <a:ext uri="{FF2B5EF4-FFF2-40B4-BE49-F238E27FC236}">
                <a16:creationId xmlns:a16="http://schemas.microsoft.com/office/drawing/2014/main" id="{615AF443-CF8B-164D-B3BA-C9113181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79094"/>
            <a:ext cx="6172200" cy="373580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 (int numerator, int denominator)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reduce() // Reduces the new fraction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 static method that computes the greatest common denominator of a and b.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More Fraction methods follow.  </a:t>
            </a:r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C325D4E5-1A45-444E-8EF6-2D5AEAAE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601453"/>
            <a:ext cx="2686050" cy="129740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(2,5);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(70,210);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prints "1/3"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(print method in next slide)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C896-B84C-1640-A522-D091A11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903373E8-DBB5-D843-9B49-FAABC658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800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76867" name="Text Box 3">
            <a:extLst>
              <a:ext uri="{FF2B5EF4-FFF2-40B4-BE49-F238E27FC236}">
                <a16:creationId xmlns:a16="http://schemas.microsoft.com/office/drawing/2014/main" id="{63CD2516-67E1-314A-A25E-89AF2E1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30442"/>
            <a:ext cx="6057900" cy="38701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Constructor and previously defined methods omitted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the other one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 (Fraction other)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var int sum;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sum = (numerator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+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 denominator());    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 , denominator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Similar fraction arithmetic methods follow, code omitted.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 ()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("/");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(denominator);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76868" name="Text Box 4">
            <a:extLst>
              <a:ext uri="{FF2B5EF4-FFF2-40B4-BE49-F238E27FC236}">
                <a16:creationId xmlns:a16="http://schemas.microsoft.com/office/drawing/2014/main" id="{2AE27807-00DB-E246-BFCE-F087FBFB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394" y="3555833"/>
            <a:ext cx="2576763" cy="13144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b, c;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(1,5);       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c = a + b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c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a.plus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prints "13/15"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CF391-2CBF-D64F-8B73-58D5B31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Data structure example</a:t>
            </a:r>
            <a:endParaRPr lang="en-US" altLang="en-CN" sz="1200" dirty="0"/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203158"/>
            <a:ext cx="5943600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car, List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car;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BE0E94EA-A122-A14C-ABE7-4A61D1EF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495786"/>
            <a:ext cx="3829050" cy="14287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Creates a list holding the numbers 2,3, and 5: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List v;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, null);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(2 ,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(3,v));</a:t>
            </a:r>
          </a:p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</p:txBody>
      </p:sp>
      <p:grpSp>
        <p:nvGrpSpPr>
          <p:cNvPr id="646209" name="Group 65">
            <a:extLst>
              <a:ext uri="{FF2B5EF4-FFF2-40B4-BE49-F238E27FC236}">
                <a16:creationId xmlns:a16="http://schemas.microsoft.com/office/drawing/2014/main" id="{C0520AC1-FB85-4743-A160-BA27F189C794}"/>
              </a:ext>
            </a:extLst>
          </p:cNvPr>
          <p:cNvGrpSpPr>
            <a:grpSpLocks/>
          </p:cNvGrpSpPr>
          <p:nvPr/>
        </p:nvGrpSpPr>
        <p:grpSpPr bwMode="auto">
          <a:xfrm>
            <a:off x="5879307" y="1864524"/>
            <a:ext cx="1207294" cy="267891"/>
            <a:chOff x="3648" y="2478"/>
            <a:chExt cx="1014" cy="225"/>
          </a:xfrm>
        </p:grpSpPr>
        <p:sp>
          <p:nvSpPr>
            <p:cNvPr id="646210" name="Text Box 66">
              <a:extLst>
                <a:ext uri="{FF2B5EF4-FFF2-40B4-BE49-F238E27FC236}">
                  <a16:creationId xmlns:a16="http://schemas.microsoft.com/office/drawing/2014/main" id="{3E9774F6-F5FF-4D46-ADBC-2CBD8EB5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48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11" name="Text Box 67">
              <a:extLst>
                <a:ext uri="{FF2B5EF4-FFF2-40B4-BE49-F238E27FC236}">
                  <a16:creationId xmlns:a16="http://schemas.microsoft.com/office/drawing/2014/main" id="{C316A254-B2C7-234C-B755-01874BEA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48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12" name="Line 68">
              <a:extLst>
                <a:ext uri="{FF2B5EF4-FFF2-40B4-BE49-F238E27FC236}">
                  <a16:creationId xmlns:a16="http://schemas.microsoft.com/office/drawing/2014/main" id="{13CF3B4C-39FB-4743-AFF2-C5669526E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257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13" name="Group 69">
              <a:extLst>
                <a:ext uri="{FF2B5EF4-FFF2-40B4-BE49-F238E27FC236}">
                  <a16:creationId xmlns:a16="http://schemas.microsoft.com/office/drawing/2014/main" id="{963A0C5A-0D1C-4D49-9612-0C08D53DA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2478"/>
              <a:ext cx="96" cy="192"/>
              <a:chOff x="3840" y="2304"/>
              <a:chExt cx="96" cy="240"/>
            </a:xfrm>
          </p:grpSpPr>
          <p:sp>
            <p:nvSpPr>
              <p:cNvPr id="646214" name="Line 70">
                <a:extLst>
                  <a:ext uri="{FF2B5EF4-FFF2-40B4-BE49-F238E27FC236}">
                    <a16:creationId xmlns:a16="http://schemas.microsoft.com/office/drawing/2014/main" id="{7C2C9856-ED4E-0149-8176-A824F19D5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5" name="Line 71">
                <a:extLst>
                  <a:ext uri="{FF2B5EF4-FFF2-40B4-BE49-F238E27FC236}">
                    <a16:creationId xmlns:a16="http://schemas.microsoft.com/office/drawing/2014/main" id="{A890C9C5-557C-7E47-B84E-764D3665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6" name="Line 72">
                <a:extLst>
                  <a:ext uri="{FF2B5EF4-FFF2-40B4-BE49-F238E27FC236}">
                    <a16:creationId xmlns:a16="http://schemas.microsoft.com/office/drawing/2014/main" id="{06A6338A-8215-6A43-AA6D-9440B05C1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17" name="Text Box 73">
              <a:extLst>
                <a:ext uri="{FF2B5EF4-FFF2-40B4-BE49-F238E27FC236}">
                  <a16:creationId xmlns:a16="http://schemas.microsoft.com/office/drawing/2014/main" id="{EFAFBB6C-0C22-0E4F-BC68-A0156740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18" name="Line 74">
              <a:extLst>
                <a:ext uri="{FF2B5EF4-FFF2-40B4-BE49-F238E27FC236}">
                  <a16:creationId xmlns:a16="http://schemas.microsoft.com/office/drawing/2014/main" id="{523110A5-E1C2-9C42-9C14-8E249B69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25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46219" name="Group 75">
            <a:extLst>
              <a:ext uri="{FF2B5EF4-FFF2-40B4-BE49-F238E27FC236}">
                <a16:creationId xmlns:a16="http://schemas.microsoft.com/office/drawing/2014/main" id="{88F1E84F-4EA2-9A44-885A-9DD6975AA09B}"/>
              </a:ext>
            </a:extLst>
          </p:cNvPr>
          <p:cNvGrpSpPr>
            <a:grpSpLocks/>
          </p:cNvGrpSpPr>
          <p:nvPr/>
        </p:nvGrpSpPr>
        <p:grpSpPr bwMode="auto">
          <a:xfrm>
            <a:off x="4629151" y="2343154"/>
            <a:ext cx="2464594" cy="267891"/>
            <a:chOff x="2600" y="1968"/>
            <a:chExt cx="2070" cy="225"/>
          </a:xfrm>
        </p:grpSpPr>
        <p:sp>
          <p:nvSpPr>
            <p:cNvPr id="646220" name="Text Box 76">
              <a:extLst>
                <a:ext uri="{FF2B5EF4-FFF2-40B4-BE49-F238E27FC236}">
                  <a16:creationId xmlns:a16="http://schemas.microsoft.com/office/drawing/2014/main" id="{03449689-6E6B-A54B-9DD6-61A372D0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1968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1" name="Text Box 77">
              <a:extLst>
                <a:ext uri="{FF2B5EF4-FFF2-40B4-BE49-F238E27FC236}">
                  <a16:creationId xmlns:a16="http://schemas.microsoft.com/office/drawing/2014/main" id="{737D2A6F-21FD-B84D-930E-443E58CE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265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6222" name="Text Box 78">
              <a:extLst>
                <a:ext uri="{FF2B5EF4-FFF2-40B4-BE49-F238E27FC236}">
                  <a16:creationId xmlns:a16="http://schemas.microsoft.com/office/drawing/2014/main" id="{8E78A44D-C56C-7342-8150-D67942CF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7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23" name="Text Box 79">
              <a:extLst>
                <a:ext uri="{FF2B5EF4-FFF2-40B4-BE49-F238E27FC236}">
                  <a16:creationId xmlns:a16="http://schemas.microsoft.com/office/drawing/2014/main" id="{01922A4F-C097-ED41-A223-EE0AEFAE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4" name="Line 80">
              <a:extLst>
                <a:ext uri="{FF2B5EF4-FFF2-40B4-BE49-F238E27FC236}">
                  <a16:creationId xmlns:a16="http://schemas.microsoft.com/office/drawing/2014/main" id="{920A72E0-E38B-6D4E-BE3D-5D28F8EDC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206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25" name="Group 81">
              <a:extLst>
                <a:ext uri="{FF2B5EF4-FFF2-40B4-BE49-F238E27FC236}">
                  <a16:creationId xmlns:a16="http://schemas.microsoft.com/office/drawing/2014/main" id="{4EB56F0B-0550-9D4A-BC5C-6507C0129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4" y="1968"/>
              <a:ext cx="96" cy="192"/>
              <a:chOff x="3840" y="2304"/>
              <a:chExt cx="96" cy="240"/>
            </a:xfrm>
          </p:grpSpPr>
          <p:sp>
            <p:nvSpPr>
              <p:cNvPr id="646226" name="Line 82">
                <a:extLst>
                  <a:ext uri="{FF2B5EF4-FFF2-40B4-BE49-F238E27FC236}">
                    <a16:creationId xmlns:a16="http://schemas.microsoft.com/office/drawing/2014/main" id="{83F56E3D-7D81-174B-A42C-6BF46A83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7" name="Line 83">
                <a:extLst>
                  <a:ext uri="{FF2B5EF4-FFF2-40B4-BE49-F238E27FC236}">
                    <a16:creationId xmlns:a16="http://schemas.microsoft.com/office/drawing/2014/main" id="{065B7A84-F34A-1B41-A51F-C9CFCD0CC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8" name="Line 84">
                <a:extLst>
                  <a:ext uri="{FF2B5EF4-FFF2-40B4-BE49-F238E27FC236}">
                    <a16:creationId xmlns:a16="http://schemas.microsoft.com/office/drawing/2014/main" id="{6BFF9D89-DDD4-6140-BA4E-F44FB562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29" name="Line 85">
              <a:extLst>
                <a:ext uri="{FF2B5EF4-FFF2-40B4-BE49-F238E27FC236}">
                  <a16:creationId xmlns:a16="http://schemas.microsoft.com/office/drawing/2014/main" id="{CAA9FDA1-C3FB-6E48-A939-11A3065E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0" name="Text Box 86">
              <a:extLst>
                <a:ext uri="{FF2B5EF4-FFF2-40B4-BE49-F238E27FC236}">
                  <a16:creationId xmlns:a16="http://schemas.microsoft.com/office/drawing/2014/main" id="{88AF6C11-1C19-F048-A11A-94EBC59B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31" name="Text Box 87">
              <a:extLst>
                <a:ext uri="{FF2B5EF4-FFF2-40B4-BE49-F238E27FC236}">
                  <a16:creationId xmlns:a16="http://schemas.microsoft.com/office/drawing/2014/main" id="{1B598021-BC05-F54A-A3C2-11AE0939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74"/>
              <a:ext cx="256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6232" name="Line 88">
              <a:extLst>
                <a:ext uri="{FF2B5EF4-FFF2-40B4-BE49-F238E27FC236}">
                  <a16:creationId xmlns:a16="http://schemas.microsoft.com/office/drawing/2014/main" id="{91688D0B-64AC-1743-982D-43239E53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3" name="Text Box 89">
              <a:extLst>
                <a:ext uri="{FF2B5EF4-FFF2-40B4-BE49-F238E27FC236}">
                  <a16:creationId xmlns:a16="http://schemas.microsoft.com/office/drawing/2014/main" id="{E71CC1CA-38E8-C242-990F-63F0E7603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98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34" name="Line 90">
              <a:extLst>
                <a:ext uri="{FF2B5EF4-FFF2-40B4-BE49-F238E27FC236}">
                  <a16:creationId xmlns:a16="http://schemas.microsoft.com/office/drawing/2014/main" id="{CF19D3AE-B877-C043-933F-1FD3213B8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>
                <a:solidFill>
                  <a:srgbClr val="FF0000"/>
                </a:solidFill>
              </a:rPr>
              <a:t>car</a:t>
            </a:r>
            <a:r>
              <a:rPr lang="en-US" altLang="en-CN" dirty="0"/>
              <a:t> and </a:t>
            </a:r>
            <a:r>
              <a:rPr lang="en-US" altLang="en-CN" dirty="0" err="1">
                <a:solidFill>
                  <a:srgbClr val="FF0000"/>
                </a:solidFill>
              </a:rPr>
              <a:t>cdr</a:t>
            </a:r>
            <a:endParaRPr lang="en-US" altLang="en-CN" sz="1200" dirty="0">
              <a:solidFill>
                <a:srgbClr val="FF0000"/>
              </a:solidFill>
            </a:endParaRP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1" y="1212365"/>
            <a:ext cx="4700316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C03B3CE-ED1B-EE4D-97CB-13B9B587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72" y="1212365"/>
            <a:ext cx="4079286" cy="161870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4357C36-FBD4-3A43-99CD-D28C91FC7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83" y="3079775"/>
            <a:ext cx="4036675" cy="16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E2E920E-4359-E042-9DE9-569430470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language specification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9B75045F-500E-8146-99C6-49388A0D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443" y="1259567"/>
            <a:ext cx="4823222" cy="3600450"/>
          </a:xfrm>
        </p:spPr>
        <p:txBody>
          <a:bodyPr/>
          <a:lstStyle/>
          <a:p>
            <a:pPr marL="285750" indent="-285750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Syntax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Data types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Variable kinds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Expressions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Statements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Subroutine calling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Program structure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 marL="285750" indent="-285750">
              <a:spcBef>
                <a:spcPct val="100000"/>
              </a:spcBef>
              <a:buSzPct val="80000"/>
              <a:buNone/>
            </a:pPr>
            <a:r>
              <a:rPr lang="en-US" altLang="en-CN" sz="1200" dirty="0"/>
              <a:t>(for complete language specification, see the book).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950CF-038B-6C4F-8608-EEFF4ED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EF14F97F-132F-DE44-ADFE-84370D92D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</a:t>
            </a:r>
          </a:p>
        </p:txBody>
      </p:sp>
      <p:pic>
        <p:nvPicPr>
          <p:cNvPr id="650243" name="Picture 3">
            <a:extLst>
              <a:ext uri="{FF2B5EF4-FFF2-40B4-BE49-F238E27FC236}">
                <a16:creationId xmlns:a16="http://schemas.microsoft.com/office/drawing/2014/main" id="{C1D16DAC-5109-BA42-B371-F931794A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2259" r="25000" b="13979"/>
          <a:stretch>
            <a:fillRect/>
          </a:stretch>
        </p:blipFill>
        <p:spPr bwMode="auto">
          <a:xfrm>
            <a:off x="2103521" y="1198262"/>
            <a:ext cx="4936958" cy="35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2259" r="25000" b="1397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2EF4-5C89-AA4E-9D73-A4ACD9E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F7E64F5E-00F7-6C4B-9D45-49B4F577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037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Where we are at:</a:t>
            </a:r>
          </a:p>
        </p:txBody>
      </p:sp>
      <p:grpSp>
        <p:nvGrpSpPr>
          <p:cNvPr id="617475" name="Group 3">
            <a:extLst>
              <a:ext uri="{FF2B5EF4-FFF2-40B4-BE49-F238E27FC236}">
                <a16:creationId xmlns:a16="http://schemas.microsoft.com/office/drawing/2014/main" id="{3CC9FF7E-0F82-A04E-902E-9B9B28FD5629}"/>
              </a:ext>
            </a:extLst>
          </p:cNvPr>
          <p:cNvGrpSpPr>
            <a:grpSpLocks/>
          </p:cNvGrpSpPr>
          <p:nvPr/>
        </p:nvGrpSpPr>
        <p:grpSpPr bwMode="auto">
          <a:xfrm>
            <a:off x="1268611" y="1312672"/>
            <a:ext cx="6606778" cy="3650456"/>
            <a:chOff x="163" y="634"/>
            <a:chExt cx="5549" cy="3066"/>
          </a:xfrm>
        </p:grpSpPr>
        <p:grpSp>
          <p:nvGrpSpPr>
            <p:cNvPr id="617476" name="Group 4">
              <a:extLst>
                <a:ext uri="{FF2B5EF4-FFF2-40B4-BE49-F238E27FC236}">
                  <a16:creationId xmlns:a16="http://schemas.microsoft.com/office/drawing/2014/main" id="{5C8E011E-4F17-E342-9BA6-C9A141713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17477" name="Rectangle 5">
                <a:extLst>
                  <a:ext uri="{FF2B5EF4-FFF2-40B4-BE49-F238E27FC236}">
                    <a16:creationId xmlns:a16="http://schemas.microsoft.com/office/drawing/2014/main" id="{B79AB308-3ED7-FF4A-910C-D4407DD4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78" name="Rectangle 6">
                <a:extLst>
                  <a:ext uri="{FF2B5EF4-FFF2-40B4-BE49-F238E27FC236}">
                    <a16:creationId xmlns:a16="http://schemas.microsoft.com/office/drawing/2014/main" id="{D57EB117-F62C-F149-A1BD-20158F098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Assembler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79" name="Freeform 7">
                <a:extLst>
                  <a:ext uri="{FF2B5EF4-FFF2-40B4-BE49-F238E27FC236}">
                    <a16:creationId xmlns:a16="http://schemas.microsoft.com/office/drawing/2014/main" id="{E1C38313-B0C9-964B-B765-DB510A095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0" name="Rectangle 8">
                <a:extLst>
                  <a:ext uri="{FF2B5EF4-FFF2-40B4-BE49-F238E27FC236}">
                    <a16:creationId xmlns:a16="http://schemas.microsoft.com/office/drawing/2014/main" id="{AA484218-A2D7-DE4B-81C9-55C14516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 6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1" name="Freeform 9">
                <a:extLst>
                  <a:ext uri="{FF2B5EF4-FFF2-40B4-BE49-F238E27FC236}">
                    <a16:creationId xmlns:a16="http://schemas.microsoft.com/office/drawing/2014/main" id="{3463185D-10DE-1549-922E-4A1887AB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2" name="Freeform 10">
                <a:extLst>
                  <a:ext uri="{FF2B5EF4-FFF2-40B4-BE49-F238E27FC236}">
                    <a16:creationId xmlns:a16="http://schemas.microsoft.com/office/drawing/2014/main" id="{73C811FF-B80E-174A-B837-CE72330B3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83" name="Group 11">
              <a:extLst>
                <a:ext uri="{FF2B5EF4-FFF2-40B4-BE49-F238E27FC236}">
                  <a16:creationId xmlns:a16="http://schemas.microsoft.com/office/drawing/2014/main" id="{BB673FFC-3F90-A444-84F8-C1497700C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17484" name="Rectangle 12">
                <a:extLst>
                  <a:ext uri="{FF2B5EF4-FFF2-40B4-BE49-F238E27FC236}">
                    <a16:creationId xmlns:a16="http://schemas.microsoft.com/office/drawing/2014/main" id="{12110419-3553-6441-81D7-D796CC67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5" name="Rectangle 13">
                <a:extLst>
                  <a:ext uri="{FF2B5EF4-FFF2-40B4-BE49-F238E27FC236}">
                    <a16:creationId xmlns:a16="http://schemas.microsoft.com/office/drawing/2014/main" id="{91BEE12F-88BC-F54A-BE19-520F7BF7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6" name="Rectangle 14">
                <a:extLst>
                  <a:ext uri="{FF2B5EF4-FFF2-40B4-BE49-F238E27FC236}">
                    <a16:creationId xmlns:a16="http://schemas.microsoft.com/office/drawing/2014/main" id="{B2DAF298-C908-3A45-B787-4A7BA8F1E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7" name="Rectangle 15">
                <a:extLst>
                  <a:ext uri="{FF2B5EF4-FFF2-40B4-BE49-F238E27FC236}">
                    <a16:creationId xmlns:a16="http://schemas.microsoft.com/office/drawing/2014/main" id="{D66F40B5-BF2A-4A4D-99CE-8DD099F7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8" name="Rectangle 16">
                <a:extLst>
                  <a:ext uri="{FF2B5EF4-FFF2-40B4-BE49-F238E27FC236}">
                    <a16:creationId xmlns:a16="http://schemas.microsoft.com/office/drawing/2014/main" id="{3985D56F-FABF-324A-A99C-D417DB92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9" name="Rectangle 17">
                <a:extLst>
                  <a:ext uri="{FF2B5EF4-FFF2-40B4-BE49-F238E27FC236}">
                    <a16:creationId xmlns:a16="http://schemas.microsoft.com/office/drawing/2014/main" id="{324A64BD-1358-2B49-9613-109B0FB0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0" name="Group 18">
              <a:extLst>
                <a:ext uri="{FF2B5EF4-FFF2-40B4-BE49-F238E27FC236}">
                  <a16:creationId xmlns:a16="http://schemas.microsoft.com/office/drawing/2014/main" id="{9F4F9FE4-BE1B-C940-8EB6-E893C24C0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17491" name="Rectangle 19">
                <a:extLst>
                  <a:ext uri="{FF2B5EF4-FFF2-40B4-BE49-F238E27FC236}">
                    <a16:creationId xmlns:a16="http://schemas.microsoft.com/office/drawing/2014/main" id="{F71F6E28-5BF8-4145-BD2D-B535BDDE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2" name="Rectangle 20">
                <a:extLst>
                  <a:ext uri="{FF2B5EF4-FFF2-40B4-BE49-F238E27FC236}">
                    <a16:creationId xmlns:a16="http://schemas.microsoft.com/office/drawing/2014/main" id="{33FC7AD8-FFD2-3743-87B5-3DC26620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Compiler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3" name="Rectangle 21">
                <a:extLst>
                  <a:ext uri="{FF2B5EF4-FFF2-40B4-BE49-F238E27FC236}">
                    <a16:creationId xmlns:a16="http://schemas.microsoft.com/office/drawing/2014/main" id="{A52B045D-6F91-A841-B71E-796DF0BC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10 - 11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4" name="Line 22">
                <a:extLst>
                  <a:ext uri="{FF2B5EF4-FFF2-40B4-BE49-F238E27FC236}">
                    <a16:creationId xmlns:a16="http://schemas.microsoft.com/office/drawing/2014/main" id="{241E11FC-72DF-6944-BAC4-17313254C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5" name="Freeform 23">
                <a:extLst>
                  <a:ext uri="{FF2B5EF4-FFF2-40B4-BE49-F238E27FC236}">
                    <a16:creationId xmlns:a16="http://schemas.microsoft.com/office/drawing/2014/main" id="{D17D8706-DE2F-134B-95FA-39A6ADEBB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6" name="Group 24">
              <a:extLst>
                <a:ext uri="{FF2B5EF4-FFF2-40B4-BE49-F238E27FC236}">
                  <a16:creationId xmlns:a16="http://schemas.microsoft.com/office/drawing/2014/main" id="{1547161A-FC00-EF4E-B5AB-E155D8AF7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17497" name="Rectangle 25">
                <a:extLst>
                  <a:ext uri="{FF2B5EF4-FFF2-40B4-BE49-F238E27FC236}">
                    <a16:creationId xmlns:a16="http://schemas.microsoft.com/office/drawing/2014/main" id="{4F958194-0BC1-734A-AFB6-949F8851D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8" name="Rectangle 26">
                <a:extLst>
                  <a:ext uri="{FF2B5EF4-FFF2-40B4-BE49-F238E27FC236}">
                    <a16:creationId xmlns:a16="http://schemas.microsoft.com/office/drawing/2014/main" id="{4667ACA0-2402-1545-8A20-938710CF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VM Translator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9" name="Freeform 27">
                <a:extLst>
                  <a:ext uri="{FF2B5EF4-FFF2-40B4-BE49-F238E27FC236}">
                    <a16:creationId xmlns:a16="http://schemas.microsoft.com/office/drawing/2014/main" id="{53AD28C4-351C-5A48-9BBA-9E45A449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0" name="Rectangle 28">
                <a:extLst>
                  <a:ext uri="{FF2B5EF4-FFF2-40B4-BE49-F238E27FC236}">
                    <a16:creationId xmlns:a16="http://schemas.microsoft.com/office/drawing/2014/main" id="{A21DFD2C-22F1-D64B-BD31-B3BC2EB9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7 - 8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1" name="Line 29">
                <a:extLst>
                  <a:ext uri="{FF2B5EF4-FFF2-40B4-BE49-F238E27FC236}">
                    <a16:creationId xmlns:a16="http://schemas.microsoft.com/office/drawing/2014/main" id="{1D3CB0D1-F059-F945-9F54-10C6297D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2" name="Freeform 30">
                <a:extLst>
                  <a:ext uri="{FF2B5EF4-FFF2-40B4-BE49-F238E27FC236}">
                    <a16:creationId xmlns:a16="http://schemas.microsoft.com/office/drawing/2014/main" id="{BDEA0B55-C6B8-1247-A6BA-28FE204F0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03" name="Group 31">
              <a:extLst>
                <a:ext uri="{FF2B5EF4-FFF2-40B4-BE49-F238E27FC236}">
                  <a16:creationId xmlns:a16="http://schemas.microsoft.com/office/drawing/2014/main" id="{181201E8-0E13-7C43-AA0D-1C4D77060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17504" name="Rectangle 32">
                <a:extLst>
                  <a:ext uri="{FF2B5EF4-FFF2-40B4-BE49-F238E27FC236}">
                    <a16:creationId xmlns:a16="http://schemas.microsoft.com/office/drawing/2014/main" id="{C4C1F3EE-8A74-4043-959F-F32ECEA7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5" name="Rectangle 33">
                <a:extLst>
                  <a:ext uri="{FF2B5EF4-FFF2-40B4-BE49-F238E27FC236}">
                    <a16:creationId xmlns:a16="http://schemas.microsoft.com/office/drawing/2014/main" id="{C11D73D6-B4AF-4D43-8AF0-A2DA7F5B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Computer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6" name="Rectangle 34">
                <a:extLst>
                  <a:ext uri="{FF2B5EF4-FFF2-40B4-BE49-F238E27FC236}">
                    <a16:creationId xmlns:a16="http://schemas.microsoft.com/office/drawing/2014/main" id="{1258C41D-E289-C841-8D3E-BFF61242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Architecture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7" name="Freeform 35">
                <a:extLst>
                  <a:ext uri="{FF2B5EF4-FFF2-40B4-BE49-F238E27FC236}">
                    <a16:creationId xmlns:a16="http://schemas.microsoft.com/office/drawing/2014/main" id="{027708A8-D5BA-3541-A606-127F4375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8" name="Rectangle 36">
                <a:extLst>
                  <a:ext uri="{FF2B5EF4-FFF2-40B4-BE49-F238E27FC236}">
                    <a16:creationId xmlns:a16="http://schemas.microsoft.com/office/drawing/2014/main" id="{7620E08A-F644-7C49-9DFA-8DE601AC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4 - 5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9" name="Line 37">
                <a:extLst>
                  <a:ext uri="{FF2B5EF4-FFF2-40B4-BE49-F238E27FC236}">
                    <a16:creationId xmlns:a16="http://schemas.microsoft.com/office/drawing/2014/main" id="{59915A1D-4906-C84B-BA58-88D16389A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0" name="Freeform 38">
                <a:extLst>
                  <a:ext uri="{FF2B5EF4-FFF2-40B4-BE49-F238E27FC236}">
                    <a16:creationId xmlns:a16="http://schemas.microsoft.com/office/drawing/2014/main" id="{4383FE0F-B7A3-AE4C-B8DD-EE76E74A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1" name="Group 39">
              <a:extLst>
                <a:ext uri="{FF2B5EF4-FFF2-40B4-BE49-F238E27FC236}">
                  <a16:creationId xmlns:a16="http://schemas.microsoft.com/office/drawing/2014/main" id="{0953B331-C071-5F47-8B7E-E2325DB3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17512" name="Rectangle 40">
                <a:extLst>
                  <a:ext uri="{FF2B5EF4-FFF2-40B4-BE49-F238E27FC236}">
                    <a16:creationId xmlns:a16="http://schemas.microsoft.com/office/drawing/2014/main" id="{16661F45-D8F6-A547-93BA-13C5A1D9E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3" name="Rectangle 41">
                <a:extLst>
                  <a:ext uri="{FF2B5EF4-FFF2-40B4-BE49-F238E27FC236}">
                    <a16:creationId xmlns:a16="http://schemas.microsoft.com/office/drawing/2014/main" id="{E82EE29A-B53A-154C-AD31-70F6E3F7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Gate Logic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4" name="Freeform 42">
                <a:extLst>
                  <a:ext uri="{FF2B5EF4-FFF2-40B4-BE49-F238E27FC236}">
                    <a16:creationId xmlns:a16="http://schemas.microsoft.com/office/drawing/2014/main" id="{606BFEA2-0A8D-0F48-84D1-FCFBAF0A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5" name="Rectangle 43">
                <a:extLst>
                  <a:ext uri="{FF2B5EF4-FFF2-40B4-BE49-F238E27FC236}">
                    <a16:creationId xmlns:a16="http://schemas.microsoft.com/office/drawing/2014/main" id="{8AD98324-853D-CA46-B8FF-FF8496B2C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1 - 3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6" name="Line 44">
                <a:extLst>
                  <a:ext uri="{FF2B5EF4-FFF2-40B4-BE49-F238E27FC236}">
                    <a16:creationId xmlns:a16="http://schemas.microsoft.com/office/drawing/2014/main" id="{F16A8800-E142-0F48-BE2A-29515A57A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7" name="Freeform 45">
                <a:extLst>
                  <a:ext uri="{FF2B5EF4-FFF2-40B4-BE49-F238E27FC236}">
                    <a16:creationId xmlns:a16="http://schemas.microsoft.com/office/drawing/2014/main" id="{8414FB2D-2EFD-384C-A9AF-97CD3EEF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8" name="Group 46">
              <a:extLst>
                <a:ext uri="{FF2B5EF4-FFF2-40B4-BE49-F238E27FC236}">
                  <a16:creationId xmlns:a16="http://schemas.microsoft.com/office/drawing/2014/main" id="{7ACD2744-D3F8-D749-83F3-904C271B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17519" name="Rectangle 47">
                <a:extLst>
                  <a:ext uri="{FF2B5EF4-FFF2-40B4-BE49-F238E27FC236}">
                    <a16:creationId xmlns:a16="http://schemas.microsoft.com/office/drawing/2014/main" id="{4B9EE9F0-043A-3644-811D-60928EB9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0" name="Rectangle 48">
                <a:extLst>
                  <a:ext uri="{FF2B5EF4-FFF2-40B4-BE49-F238E27FC236}">
                    <a16:creationId xmlns:a16="http://schemas.microsoft.com/office/drawing/2014/main" id="{22AE44F3-F8C8-0643-958B-47C6AA34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Electrical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1" name="Rectangle 49">
                <a:extLst>
                  <a:ext uri="{FF2B5EF4-FFF2-40B4-BE49-F238E27FC236}">
                    <a16:creationId xmlns:a16="http://schemas.microsoft.com/office/drawing/2014/main" id="{390929E6-35B4-1947-83C4-EC7B32710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Engineering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2" name="Freeform 50">
                <a:extLst>
                  <a:ext uri="{FF2B5EF4-FFF2-40B4-BE49-F238E27FC236}">
                    <a16:creationId xmlns:a16="http://schemas.microsoft.com/office/drawing/2014/main" id="{065FC140-5110-7B48-BC70-9778CA6B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3" name="Freeform 51">
                <a:extLst>
                  <a:ext uri="{FF2B5EF4-FFF2-40B4-BE49-F238E27FC236}">
                    <a16:creationId xmlns:a16="http://schemas.microsoft.com/office/drawing/2014/main" id="{EEAEEDD5-D322-4C46-9CA4-0A0A2ED0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4" name="Freeform 52">
                <a:extLst>
                  <a:ext uri="{FF2B5EF4-FFF2-40B4-BE49-F238E27FC236}">
                    <a16:creationId xmlns:a16="http://schemas.microsoft.com/office/drawing/2014/main" id="{F1807A3A-5805-CF4F-87B0-E0D35F336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5" name="Rectangle 53">
                <a:extLst>
                  <a:ext uri="{FF2B5EF4-FFF2-40B4-BE49-F238E27FC236}">
                    <a16:creationId xmlns:a16="http://schemas.microsoft.com/office/drawing/2014/main" id="{C8B50B07-4D0F-8E47-8321-87C22F93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Physics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6" name="Line 54">
                <a:extLst>
                  <a:ext uri="{FF2B5EF4-FFF2-40B4-BE49-F238E27FC236}">
                    <a16:creationId xmlns:a16="http://schemas.microsoft.com/office/drawing/2014/main" id="{60CEF989-2A1E-E04F-B9EC-3A8C0BA22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7" name="Freeform 55">
                <a:extLst>
                  <a:ext uri="{FF2B5EF4-FFF2-40B4-BE49-F238E27FC236}">
                    <a16:creationId xmlns:a16="http://schemas.microsoft.com/office/drawing/2014/main" id="{228D3283-89C0-7345-8461-12305C57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28" name="Group 56">
              <a:extLst>
                <a:ext uri="{FF2B5EF4-FFF2-40B4-BE49-F238E27FC236}">
                  <a16:creationId xmlns:a16="http://schemas.microsoft.com/office/drawing/2014/main" id="{AE212979-FA45-8A44-BA0D-25FCC1D5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17529" name="Rectangle 57">
                <a:extLst>
                  <a:ext uri="{FF2B5EF4-FFF2-40B4-BE49-F238E27FC236}">
                    <a16:creationId xmlns:a16="http://schemas.microsoft.com/office/drawing/2014/main" id="{56DF9ADA-A2D2-E242-9900-B63D43A7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0" name="Rectangle 58">
                <a:extLst>
                  <a:ext uri="{FF2B5EF4-FFF2-40B4-BE49-F238E27FC236}">
                    <a16:creationId xmlns:a16="http://schemas.microsoft.com/office/drawing/2014/main" id="{4523564B-4FDB-254B-A254-FE4AF6D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1" name="Rectangle 59">
                <a:extLst>
                  <a:ext uri="{FF2B5EF4-FFF2-40B4-BE49-F238E27FC236}">
                    <a16:creationId xmlns:a16="http://schemas.microsoft.com/office/drawing/2014/main" id="{EF97ABF9-58A2-EE40-982C-9958ACCE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2" name="Rectangle 60">
                <a:extLst>
                  <a:ext uri="{FF2B5EF4-FFF2-40B4-BE49-F238E27FC236}">
                    <a16:creationId xmlns:a16="http://schemas.microsoft.com/office/drawing/2014/main" id="{1EF52DEA-09ED-7A49-9880-E4129265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3" name="Rectangle 61">
                <a:extLst>
                  <a:ext uri="{FF2B5EF4-FFF2-40B4-BE49-F238E27FC236}">
                    <a16:creationId xmlns:a16="http://schemas.microsoft.com/office/drawing/2014/main" id="{C8E512F5-6747-124F-B9D9-06879AEC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34" name="Group 62">
              <a:extLst>
                <a:ext uri="{FF2B5EF4-FFF2-40B4-BE49-F238E27FC236}">
                  <a16:creationId xmlns:a16="http://schemas.microsoft.com/office/drawing/2014/main" id="{4469F1FC-B801-9344-8474-8EAC7598E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7535" name="Group 63">
                <a:extLst>
                  <a:ext uri="{FF2B5EF4-FFF2-40B4-BE49-F238E27FC236}">
                    <a16:creationId xmlns:a16="http://schemas.microsoft.com/office/drawing/2014/main" id="{B675651C-39AB-9648-ABD6-6524FA5CF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7536" name="Rectangle 64">
                  <a:extLst>
                    <a:ext uri="{FF2B5EF4-FFF2-40B4-BE49-F238E27FC236}">
                      <a16:creationId xmlns:a16="http://schemas.microsoft.com/office/drawing/2014/main" id="{B9D0878B-B348-A649-A3FB-4E12D4101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7" name="Rectangle 65">
                  <a:extLst>
                    <a:ext uri="{FF2B5EF4-FFF2-40B4-BE49-F238E27FC236}">
                      <a16:creationId xmlns:a16="http://schemas.microsoft.com/office/drawing/2014/main" id="{7DB63CC8-C6F0-B54E-851D-632A445CA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8" name="Rectangle 66">
                  <a:extLst>
                    <a:ext uri="{FF2B5EF4-FFF2-40B4-BE49-F238E27FC236}">
                      <a16:creationId xmlns:a16="http://schemas.microsoft.com/office/drawing/2014/main" id="{093531CF-5F9F-6046-B0D0-DCAC062DE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39" name="Group 67">
                <a:extLst>
                  <a:ext uri="{FF2B5EF4-FFF2-40B4-BE49-F238E27FC236}">
                    <a16:creationId xmlns:a16="http://schemas.microsoft.com/office/drawing/2014/main" id="{3A315465-B622-B74F-8946-BE80694D0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7540" name="Rectangle 68">
                  <a:extLst>
                    <a:ext uri="{FF2B5EF4-FFF2-40B4-BE49-F238E27FC236}">
                      <a16:creationId xmlns:a16="http://schemas.microsoft.com/office/drawing/2014/main" id="{9611EA11-F1E8-2F43-AA10-22BB509E4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1" name="Rectangle 69">
                  <a:extLst>
                    <a:ext uri="{FF2B5EF4-FFF2-40B4-BE49-F238E27FC236}">
                      <a16:creationId xmlns:a16="http://schemas.microsoft.com/office/drawing/2014/main" id="{47B7201C-F96E-AF43-90C4-667ED05D4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2" name="Rectangle 70">
                  <a:extLst>
                    <a:ext uri="{FF2B5EF4-FFF2-40B4-BE49-F238E27FC236}">
                      <a16:creationId xmlns:a16="http://schemas.microsoft.com/office/drawing/2014/main" id="{457291B5-CD37-FB4D-BA6E-410640748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3" name="Rectangle 71">
                  <a:extLst>
                    <a:ext uri="{FF2B5EF4-FFF2-40B4-BE49-F238E27FC236}">
                      <a16:creationId xmlns:a16="http://schemas.microsoft.com/office/drawing/2014/main" id="{E39DB4AA-BD3B-FA4D-AFC0-FB759A785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4" name="Rectangle 72">
                  <a:extLst>
                    <a:ext uri="{FF2B5EF4-FFF2-40B4-BE49-F238E27FC236}">
                      <a16:creationId xmlns:a16="http://schemas.microsoft.com/office/drawing/2014/main" id="{73764094-6A8D-E241-862F-4A5EBB0DB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45" name="Group 73">
              <a:extLst>
                <a:ext uri="{FF2B5EF4-FFF2-40B4-BE49-F238E27FC236}">
                  <a16:creationId xmlns:a16="http://schemas.microsoft.com/office/drawing/2014/main" id="{8FA420F8-BF60-5742-8053-8A7EAE037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7546" name="Group 74">
                <a:extLst>
                  <a:ext uri="{FF2B5EF4-FFF2-40B4-BE49-F238E27FC236}">
                    <a16:creationId xmlns:a16="http://schemas.microsoft.com/office/drawing/2014/main" id="{AF3089D2-9FFA-CC43-9939-FE175AC4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7547" name="Rectangle 75">
                  <a:extLst>
                    <a:ext uri="{FF2B5EF4-FFF2-40B4-BE49-F238E27FC236}">
                      <a16:creationId xmlns:a16="http://schemas.microsoft.com/office/drawing/2014/main" id="{4C36292A-5590-1145-9C7C-29C6865F5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8" name="Rectangle 76">
                  <a:extLst>
                    <a:ext uri="{FF2B5EF4-FFF2-40B4-BE49-F238E27FC236}">
                      <a16:creationId xmlns:a16="http://schemas.microsoft.com/office/drawing/2014/main" id="{27CC2C59-072D-2248-ABE4-2294C285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9" name="Rectangle 77">
                  <a:extLst>
                    <a:ext uri="{FF2B5EF4-FFF2-40B4-BE49-F238E27FC236}">
                      <a16:creationId xmlns:a16="http://schemas.microsoft.com/office/drawing/2014/main" id="{B7601A30-ACF8-F64B-B167-5D9EC1A4D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50" name="Group 78">
                <a:extLst>
                  <a:ext uri="{FF2B5EF4-FFF2-40B4-BE49-F238E27FC236}">
                    <a16:creationId xmlns:a16="http://schemas.microsoft.com/office/drawing/2014/main" id="{D2017BEE-C9E9-2C48-AEF9-2F4AAE39A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7551" name="Rectangle 79">
                  <a:extLst>
                    <a:ext uri="{FF2B5EF4-FFF2-40B4-BE49-F238E27FC236}">
                      <a16:creationId xmlns:a16="http://schemas.microsoft.com/office/drawing/2014/main" id="{8A4EF5C9-E79E-CB40-9A3A-4D9F7CC2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2" name="Rectangle 80">
                  <a:extLst>
                    <a:ext uri="{FF2B5EF4-FFF2-40B4-BE49-F238E27FC236}">
                      <a16:creationId xmlns:a16="http://schemas.microsoft.com/office/drawing/2014/main" id="{45297AF2-F177-DF41-A213-4E8AE1D00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3" name="Rectangle 81">
                  <a:extLst>
                    <a:ext uri="{FF2B5EF4-FFF2-40B4-BE49-F238E27FC236}">
                      <a16:creationId xmlns:a16="http://schemas.microsoft.com/office/drawing/2014/main" id="{636F9F49-4B59-9F41-800E-0DD9F2749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4" name="Rectangle 82">
                  <a:extLst>
                    <a:ext uri="{FF2B5EF4-FFF2-40B4-BE49-F238E27FC236}">
                      <a16:creationId xmlns:a16="http://schemas.microsoft.com/office/drawing/2014/main" id="{3DD21432-E4BB-7342-8DDA-B69DBACA1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5" name="Rectangle 83">
                  <a:extLst>
                    <a:ext uri="{FF2B5EF4-FFF2-40B4-BE49-F238E27FC236}">
                      <a16:creationId xmlns:a16="http://schemas.microsoft.com/office/drawing/2014/main" id="{F7775E00-237F-7342-B300-00D98E3E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56" name="Group 84">
              <a:extLst>
                <a:ext uri="{FF2B5EF4-FFF2-40B4-BE49-F238E27FC236}">
                  <a16:creationId xmlns:a16="http://schemas.microsoft.com/office/drawing/2014/main" id="{E556A56E-39D7-5945-8B38-9CFA3FC6C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557" name="Rectangle 85">
                <a:extLst>
                  <a:ext uri="{FF2B5EF4-FFF2-40B4-BE49-F238E27FC236}">
                    <a16:creationId xmlns:a16="http://schemas.microsoft.com/office/drawing/2014/main" id="{D46AF84C-CD01-1149-BA38-F755AFBF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58" name="Rectangle 86">
                <a:extLst>
                  <a:ext uri="{FF2B5EF4-FFF2-40B4-BE49-F238E27FC236}">
                    <a16:creationId xmlns:a16="http://schemas.microsoft.com/office/drawing/2014/main" id="{10565050-3809-E744-B09B-4C9E01A9E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59" name="Rectangle 87">
                <a:extLst>
                  <a:ext uri="{FF2B5EF4-FFF2-40B4-BE49-F238E27FC236}">
                    <a16:creationId xmlns:a16="http://schemas.microsoft.com/office/drawing/2014/main" id="{59B78E9A-292A-2140-B223-2CD671A6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0" name="Rectangle 88">
                <a:extLst>
                  <a:ext uri="{FF2B5EF4-FFF2-40B4-BE49-F238E27FC236}">
                    <a16:creationId xmlns:a16="http://schemas.microsoft.com/office/drawing/2014/main" id="{8026FCA5-772C-D64E-9793-F2F30F31E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1" name="Rectangle 89">
                <a:extLst>
                  <a:ext uri="{FF2B5EF4-FFF2-40B4-BE49-F238E27FC236}">
                    <a16:creationId xmlns:a16="http://schemas.microsoft.com/office/drawing/2014/main" id="{A7A9098B-FA31-A545-BD37-B734AAE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2" name="Group 90">
              <a:extLst>
                <a:ext uri="{FF2B5EF4-FFF2-40B4-BE49-F238E27FC236}">
                  <a16:creationId xmlns:a16="http://schemas.microsoft.com/office/drawing/2014/main" id="{60487941-30E9-0941-A760-52DD4ADC1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63" name="Rectangle 91">
                <a:extLst>
                  <a:ext uri="{FF2B5EF4-FFF2-40B4-BE49-F238E27FC236}">
                    <a16:creationId xmlns:a16="http://schemas.microsoft.com/office/drawing/2014/main" id="{3735B077-A40F-1D46-8022-98DDD1F7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4" name="Rectangle 92">
                <a:extLst>
                  <a:ext uri="{FF2B5EF4-FFF2-40B4-BE49-F238E27FC236}">
                    <a16:creationId xmlns:a16="http://schemas.microsoft.com/office/drawing/2014/main" id="{A2C886E9-A4B0-8D46-91C5-563234DF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5" name="Rectangle 93">
                <a:extLst>
                  <a:ext uri="{FF2B5EF4-FFF2-40B4-BE49-F238E27FC236}">
                    <a16:creationId xmlns:a16="http://schemas.microsoft.com/office/drawing/2014/main" id="{C78C8917-F3F9-E24E-A13C-E6D009C1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6" name="Rectangle 94">
                <a:extLst>
                  <a:ext uri="{FF2B5EF4-FFF2-40B4-BE49-F238E27FC236}">
                    <a16:creationId xmlns:a16="http://schemas.microsoft.com/office/drawing/2014/main" id="{8FD85A0C-D43D-C74F-A519-21476FF6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7" name="Rectangle 95">
                <a:extLst>
                  <a:ext uri="{FF2B5EF4-FFF2-40B4-BE49-F238E27FC236}">
                    <a16:creationId xmlns:a16="http://schemas.microsoft.com/office/drawing/2014/main" id="{B602F910-5EA1-3E4E-B40C-A7C24ADF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8" name="Group 96">
              <a:extLst>
                <a:ext uri="{FF2B5EF4-FFF2-40B4-BE49-F238E27FC236}">
                  <a16:creationId xmlns:a16="http://schemas.microsoft.com/office/drawing/2014/main" id="{8BF22C01-9E8A-CA42-854C-BFA362CD3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7569" name="Freeform 97">
                <a:extLst>
                  <a:ext uri="{FF2B5EF4-FFF2-40B4-BE49-F238E27FC236}">
                    <a16:creationId xmlns:a16="http://schemas.microsoft.com/office/drawing/2014/main" id="{92B1FC0C-78B6-7D4C-8658-8AA72206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0" name="Freeform 98">
                <a:extLst>
                  <a:ext uri="{FF2B5EF4-FFF2-40B4-BE49-F238E27FC236}">
                    <a16:creationId xmlns:a16="http://schemas.microsoft.com/office/drawing/2014/main" id="{D7A5E376-8479-254B-9BA4-58D25834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1" name="Freeform 99">
                <a:extLst>
                  <a:ext uri="{FF2B5EF4-FFF2-40B4-BE49-F238E27FC236}">
                    <a16:creationId xmlns:a16="http://schemas.microsoft.com/office/drawing/2014/main" id="{8A651E50-8FF6-CA43-80C6-CE5D7C656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2" name="Rectangle 100">
                <a:extLst>
                  <a:ext uri="{FF2B5EF4-FFF2-40B4-BE49-F238E27FC236}">
                    <a16:creationId xmlns:a16="http://schemas.microsoft.com/office/drawing/2014/main" id="{5A88DADE-7E00-F347-8D44-18BD80BF4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Human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3" name="Rectangle 101">
                <a:extLst>
                  <a:ext uri="{FF2B5EF4-FFF2-40B4-BE49-F238E27FC236}">
                    <a16:creationId xmlns:a16="http://schemas.microsoft.com/office/drawing/2014/main" id="{2B696AE9-C7B6-3D49-AC8A-DD8C2CE3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Thought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4" name="Rectangle 102">
                <a:extLst>
                  <a:ext uri="{FF2B5EF4-FFF2-40B4-BE49-F238E27FC236}">
                    <a16:creationId xmlns:a16="http://schemas.microsoft.com/office/drawing/2014/main" id="{646092AF-7E1D-D742-8F59-1A7653409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5" name="Rectangle 103">
                <a:extLst>
                  <a:ext uri="{FF2B5EF4-FFF2-40B4-BE49-F238E27FC236}">
                    <a16:creationId xmlns:a16="http://schemas.microsoft.com/office/drawing/2014/main" id="{46DFCCEE-0E40-3A46-A2B6-9D8D5FD6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Abstract design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6" name="Freeform 104">
                <a:extLst>
                  <a:ext uri="{FF2B5EF4-FFF2-40B4-BE49-F238E27FC236}">
                    <a16:creationId xmlns:a16="http://schemas.microsoft.com/office/drawing/2014/main" id="{F1E19CF3-4DEA-4C49-A55A-9AB82E86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7" name="Rectangle 105">
                <a:extLst>
                  <a:ext uri="{FF2B5EF4-FFF2-40B4-BE49-F238E27FC236}">
                    <a16:creationId xmlns:a16="http://schemas.microsoft.com/office/drawing/2014/main" id="{8314960F-8D59-5442-92F5-EABC771DB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9, 12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8" name="Line 106">
                <a:extLst>
                  <a:ext uri="{FF2B5EF4-FFF2-40B4-BE49-F238E27FC236}">
                    <a16:creationId xmlns:a16="http://schemas.microsoft.com/office/drawing/2014/main" id="{8E377095-30E4-D640-8FA2-E91A7829B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9" name="Freeform 107">
                <a:extLst>
                  <a:ext uri="{FF2B5EF4-FFF2-40B4-BE49-F238E27FC236}">
                    <a16:creationId xmlns:a16="http://schemas.microsoft.com/office/drawing/2014/main" id="{B698FDFE-F0B1-2B49-B20E-FA227379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580" name="AutoShape 108">
            <a:extLst>
              <a:ext uri="{FF2B5EF4-FFF2-40B4-BE49-F238E27FC236}">
                <a16:creationId xmlns:a16="http://schemas.microsoft.com/office/drawing/2014/main" id="{AC318180-0C09-8546-8BED-80EC44A13316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3261717" y="861424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FF43B-C8DA-594F-ADCB-A807A82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4B825D1E-0DC6-104F-AF30-F5F82F12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 </a:t>
            </a:r>
            <a:r>
              <a:rPr lang="en-US" altLang="en-CN" sz="1350" dirty="0"/>
              <a:t>(continues)</a:t>
            </a:r>
          </a:p>
        </p:txBody>
      </p:sp>
      <p:pic>
        <p:nvPicPr>
          <p:cNvPr id="652291" name="Picture 3">
            <a:extLst>
              <a:ext uri="{FF2B5EF4-FFF2-40B4-BE49-F238E27FC236}">
                <a16:creationId xmlns:a16="http://schemas.microsoft.com/office/drawing/2014/main" id="{CEAFA820-5BFC-E142-B223-5C12E8F7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31250" r="19531" b="32292"/>
          <a:stretch>
            <a:fillRect/>
          </a:stretch>
        </p:blipFill>
        <p:spPr bwMode="auto">
          <a:xfrm>
            <a:off x="1485900" y="1516857"/>
            <a:ext cx="6172200" cy="27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31250" r="19531" b="32292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69975-C0A4-DB4D-8171-9F277BF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F329028D-F6C8-6640-BAF7-E5638F0E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data types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9DB26DD1-ECC7-0E4E-8378-8366AF07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96" y="1122926"/>
            <a:ext cx="5260808" cy="35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Primitive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(Part of the language;  Realized by the compiler):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16-bit 2’s complement (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from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-32768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 to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32767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) 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–1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, standing for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CN" sz="10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unicode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character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(‘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’, ‘x’, ‘+’, ‘%’, ...)</a:t>
            </a:r>
          </a:p>
          <a:p>
            <a:pPr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0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algn="l" rtl="0" eaLnBrk="0" fontAlgn="base" hangingPunct="0">
              <a:spcBef>
                <a:spcPct val="7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Abstract data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(Standard language extensions;  Realized by the OS / standard library):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(extensible)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</a:pPr>
            <a:endParaRPr lang="en-US" altLang="en-CN" sz="8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  <a:p>
            <a:pPr algn="l" rtl="0" eaLnBrk="0" fontAlgn="base" hangingPunct="0">
              <a:spcBef>
                <a:spcPct val="10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Application-specific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(User-defined;  Realized by user applications):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endParaRPr lang="en-US" altLang="en-CN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</a:t>
            </a:r>
            <a:r>
              <a:rPr lang="en-US" altLang="en-CN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. . 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(as needed)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78C0-684E-AA46-AC5D-E32E244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9226A11C-4F00-6E4B-9CB5-5E3DCC82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variable kinds and scope</a:t>
            </a:r>
          </a:p>
        </p:txBody>
      </p:sp>
      <p:pic>
        <p:nvPicPr>
          <p:cNvPr id="658435" name="Picture 3">
            <a:extLst>
              <a:ext uri="{FF2B5EF4-FFF2-40B4-BE49-F238E27FC236}">
                <a16:creationId xmlns:a16="http://schemas.microsoft.com/office/drawing/2014/main" id="{853238D9-C917-2248-A1BE-24D2E60B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17204" r="18750" b="22580"/>
          <a:stretch>
            <a:fillRect/>
          </a:stretch>
        </p:blipFill>
        <p:spPr bwMode="auto">
          <a:xfrm>
            <a:off x="2082466" y="1133442"/>
            <a:ext cx="4979068" cy="35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17204" r="18750" b="225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FDBA3-0282-6B4B-AD54-89D4A54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E6E5CA3F-8E4F-9745-8A56-D173273B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expressions</a:t>
            </a:r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C8987129-A2E7-3D43-A936-BE6B4306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203158"/>
            <a:ext cx="6343650" cy="35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 Jack </a:t>
            </a:r>
            <a:r>
              <a:rPr lang="en-US" altLang="en-CN" sz="1050" i="1" u="sng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 is any one of the following: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constant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variable name in scope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(the variable may be static, field, local, or a parameter)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The keyword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denoting the current object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array element using the syntax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</a:t>
            </a:r>
            <a:b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where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arrayNname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a variable name of type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in scope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subroutine call that returns a non-void type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prefixed by one of the unary operators  –  or  ~ 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(arithmetic negation)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(logical negation)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expression of the form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where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one of the following: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/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(integer arithmetic operators)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operators, bit-wise)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(comparison operators)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(an expression within parentheses)</a:t>
            </a:r>
            <a:endParaRPr lang="en-US" altLang="en-CN" sz="9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24B1-1554-1147-8275-6A0B2D4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3DCD951A-B1A2-D349-9E7A-7AF182BA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4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Jack Statements</a:t>
            </a:r>
          </a:p>
        </p:txBody>
      </p:sp>
      <p:sp>
        <p:nvSpPr>
          <p:cNvPr id="662532" name="Text Box 4">
            <a:extLst>
              <a:ext uri="{FF2B5EF4-FFF2-40B4-BE49-F238E27FC236}">
                <a16:creationId xmlns:a16="http://schemas.microsoft.com/office/drawing/2014/main" id="{8F4404FB-CF15-F140-8FCC-BF6E7912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859650"/>
            <a:ext cx="3200400" cy="6286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662533" name="Text Box 5">
            <a:extLst>
              <a:ext uri="{FF2B5EF4-FFF2-40B4-BE49-F238E27FC236}">
                <a16:creationId xmlns:a16="http://schemas.microsoft.com/office/drawing/2014/main" id="{4CE8AA25-F078-6441-8690-4E7F86BF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90425"/>
            <a:ext cx="3200400" cy="10858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4" name="Text Box 6">
            <a:extLst>
              <a:ext uri="{FF2B5EF4-FFF2-40B4-BE49-F238E27FC236}">
                <a16:creationId xmlns:a16="http://schemas.microsoft.com/office/drawing/2014/main" id="{EC009B9B-B0F3-CE44-BC18-EE82B557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778400"/>
            <a:ext cx="3200400" cy="7429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5" name="Text Box 7">
            <a:extLst>
              <a:ext uri="{FF2B5EF4-FFF2-40B4-BE49-F238E27FC236}">
                <a16:creationId xmlns:a16="http://schemas.microsoft.com/office/drawing/2014/main" id="{88F2CA34-FDA6-9548-9F5B-EDB848D0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618050"/>
            <a:ext cx="3257550" cy="4000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function-or-method-call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62536" name="Text Box 8">
            <a:extLst>
              <a:ext uri="{FF2B5EF4-FFF2-40B4-BE49-F238E27FC236}">
                <a16:creationId xmlns:a16="http://schemas.microsoft.com/office/drawing/2014/main" id="{1F07E7DC-8145-6E43-A195-15F75000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4800"/>
            <a:ext cx="3257550" cy="685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C5CB5-57B5-AA4B-9ECC-786197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 autoUpdateAnimBg="0"/>
      <p:bldP spid="662533" grpId="0" animBg="1" autoUpdateAnimBg="0"/>
      <p:bldP spid="662534" grpId="0" animBg="1" autoUpdateAnimBg="0"/>
      <p:bldP spid="662535" grpId="0" animBg="1" autoUpdateAnimBg="0"/>
      <p:bldP spid="66253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BFD4786F-B10F-C040-B4FC-AFDF7BF4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subroutine calls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457AE36-55B5-094A-BF39-750C1A556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179094"/>
            <a:ext cx="6343650" cy="35643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CN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subroutineName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where each argument is a valid Jack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Parameter passing is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by-value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(primitive types)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by-reference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(object types)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function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(static method)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 int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sqrt(int n)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function can be invoked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sqrt(17)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sqrt(x)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sqrt((b * b) – (4 * a * c))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sqrt(a * sqrt(c - 17) + 3)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Etc.  In all these examples the argument value is computed and passed by-value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method: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 Matrix plus (Matrix other);</a:t>
            </a:r>
            <a:endParaRPr lang="en-US" altLang="en-CN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were variables of type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this method can be invoked using:  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u.plus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variable is passed by-reference, since it refers to an object.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2AC8-C78A-6B49-A26D-D4B90E3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874DB0AA-5BC7-7241-A596-7ADBBCF2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Noteworthy features of the Jack language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2CD9D8B8-7DE8-6B46-8EF5-BC9D0302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017724"/>
            <a:ext cx="6572250" cy="2856444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1100" dirty="0"/>
              <a:t> keyword, as in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 x = 0;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CN" sz="700" dirty="0">
                <a:cs typeface="Consolas" panose="020B0609020204030204" pitchFamily="49" charset="0"/>
              </a:rPr>
              <a:t>o</a:t>
            </a:r>
            <a:r>
              <a:rPr lang="en-US" altLang="en-CN" sz="1100" dirty="0">
                <a:cs typeface="Consolas" panose="020B0609020204030204" pitchFamily="49" charset="0"/>
              </a:rPr>
              <a:t> keyword, as </a:t>
            </a:r>
            <a:r>
              <a:rPr lang="en-US" altLang="en-CN" sz="1100" dirty="0"/>
              <a:t>in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do reduce();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No operator priority: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+ 2 * 3</a:t>
            </a:r>
            <a:r>
              <a:rPr lang="en-US" altLang="en-CN" sz="1000" dirty="0"/>
              <a:t> yields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en-CN" sz="1000" dirty="0"/>
              <a:t>, since expressions are evaluated left-to-right;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1000" dirty="0"/>
              <a:t>To effect the commonly expected result, use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(2 * 3)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Only three primitive data types: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100" dirty="0">
                <a:cs typeface="Consolas" panose="020B0609020204030204" pitchFamily="49" charset="0"/>
              </a:rPr>
              <a:t>n fact, each one of them is treated as a 16-bit value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No casting; a value of any type can be assigned to a variable of any type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Array declaration:  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Array x;</a:t>
            </a:r>
            <a:r>
              <a:rPr lang="en-US" altLang="en-CN" sz="1100" dirty="0">
                <a:cs typeface="Consolas" panose="020B0609020204030204" pitchFamily="49" charset="0"/>
              </a:rPr>
              <a:t>   followed by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Static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Constructor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altLang="en-CN" sz="1100" dirty="0"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cs typeface="Consolas" panose="020B0609020204030204" pitchFamily="49" charset="0"/>
              </a:rPr>
            </a:br>
            <a:r>
              <a:rPr lang="en-US" altLang="en-CN" sz="1100" dirty="0">
                <a:cs typeface="Consolas" panose="020B0609020204030204" pitchFamily="49" charset="0"/>
              </a:rPr>
              <a:t>Invoking a constructor is done using the syntax 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argsList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36539482-8ACC-5E40-83BF-28BA1DC8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02504"/>
            <a:ext cx="6457950" cy="9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Q: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Why did we introduce these features into the Jack language?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A: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To make the writing of the Jack compiler easy!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Any one of these language features can be modified, with a reasonable amount of work, to make them conform to a more typical Java-like syntax. </a:t>
            </a:r>
            <a:endParaRPr lang="en-US" altLang="en-CN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D1A03-8213-C447-A31A-FA0BFD4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 bldLvl="2"/>
      <p:bldP spid="6953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BF13969-D8A1-B34C-B171-3F648D74F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program structure</a:t>
            </a:r>
          </a:p>
        </p:txBody>
      </p:sp>
      <p:sp>
        <p:nvSpPr>
          <p:cNvPr id="668676" name="Rectangle 4">
            <a:extLst>
              <a:ext uri="{FF2B5EF4-FFF2-40B4-BE49-F238E27FC236}">
                <a16:creationId xmlns:a16="http://schemas.microsoft.com/office/drawing/2014/main" id="{9153647D-DDB8-644C-9BBE-7D836ADD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3450" y="2914650"/>
            <a:ext cx="2686050" cy="1943100"/>
          </a:xfrm>
          <a:noFill/>
          <a:ln/>
        </p:spPr>
        <p:txBody>
          <a:bodyPr/>
          <a:lstStyle/>
          <a:p>
            <a:pPr marL="201216" indent="-201216">
              <a:spcBef>
                <a:spcPct val="70000"/>
              </a:spcBef>
              <a:buSzPct val="80000"/>
              <a:buNone/>
            </a:pPr>
            <a:r>
              <a:rPr lang="en-US" altLang="en-CN" sz="1000" u="sng" dirty="0"/>
              <a:t>A Jack program: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Each class is written in a separate file (compilation unit)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Jack program = collection of one or more classes, one of which must be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The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class must contain at least one method,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668677" name="Text Box 5">
            <a:extLst>
              <a:ext uri="{FF2B5EF4-FFF2-40B4-BE49-F238E27FC236}">
                <a16:creationId xmlns:a16="http://schemas.microsoft.com/office/drawing/2014/main" id="{09523CBF-4B28-1541-B9EC-77562D7D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4" y="1332091"/>
            <a:ext cx="3086100" cy="29827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field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constructor 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method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68680" name="Rectangle 8">
            <a:extLst>
              <a:ext uri="{FF2B5EF4-FFF2-40B4-BE49-F238E27FC236}">
                <a16:creationId xmlns:a16="http://schemas.microsoft.com/office/drawing/2014/main" id="{9562756B-D01E-6B45-B693-49D3BDD4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017724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About this spec: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Every part in this spec can appear 0 or more times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CN" sz="1050" dirty="0">
                <a:solidFill>
                  <a:srgbClr val="000000"/>
                </a:solidFill>
              </a:rPr>
              <a:t> /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 dirty="0">
                <a:solidFill>
                  <a:srgbClr val="000000"/>
                </a:solidFill>
              </a:rPr>
              <a:t> declarations is arbitrary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subroutine declarations is arbitrary 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Each </a:t>
            </a:r>
            <a:r>
              <a:rPr lang="en-US" altLang="en-CN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1050" dirty="0">
                <a:solidFill>
                  <a:srgbClr val="000000"/>
                </a:solidFill>
              </a:rPr>
              <a:t> is either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50" dirty="0">
                <a:solidFill>
                  <a:srgbClr val="000000"/>
                </a:solidFill>
              </a:rPr>
              <a:t>, or a class name.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8262D-C85C-6D47-9ED8-1BA1A54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73D2D9CA-7B68-3047-A66C-65400DE02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0983"/>
            <a:ext cx="8520600" cy="572700"/>
          </a:xfrm>
        </p:spPr>
        <p:txBody>
          <a:bodyPr/>
          <a:lstStyle/>
          <a:p>
            <a:pPr algn="ctr"/>
            <a:r>
              <a:rPr lang="en-US" altLang="en-CN" sz="2400" dirty="0"/>
              <a:t>Jack standard library </a:t>
            </a:r>
            <a:r>
              <a:rPr lang="en-US" altLang="en-CN" sz="1200" dirty="0"/>
              <a:t>aka</a:t>
            </a:r>
            <a:r>
              <a:rPr lang="en-US" altLang="en-CN" sz="2400" dirty="0"/>
              <a:t> language extensions </a:t>
            </a:r>
            <a:r>
              <a:rPr lang="en-US" altLang="en-CN" sz="1200" dirty="0"/>
              <a:t>aka</a:t>
            </a:r>
            <a:r>
              <a:rPr lang="en-US" altLang="en-CN" sz="2400" dirty="0"/>
              <a:t> Jack OS</a:t>
            </a: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F58382F2-3E17-0C42-A630-5353BB4D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640" y="827717"/>
            <a:ext cx="342900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init()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01DD1C51-87D2-B94D-A599-C04D8604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90" y="1170617"/>
            <a:ext cx="3543300" cy="2971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constructor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maxLength)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char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j, 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eraseLastChar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doubleQuote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5" name="Text Box 5">
            <a:extLst>
              <a:ext uri="{FF2B5EF4-FFF2-40B4-BE49-F238E27FC236}">
                <a16:creationId xmlns:a16="http://schemas.microsoft.com/office/drawing/2014/main" id="{E470968C-0856-2947-A852-4DA95C56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140" y="1513517"/>
            <a:ext cx="3657600" cy="2743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size) </a:t>
            </a: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6" name="Text Box 6">
            <a:extLst>
              <a:ext uri="{FF2B5EF4-FFF2-40B4-BE49-F238E27FC236}">
                <a16:creationId xmlns:a16="http://schemas.microsoft.com/office/drawing/2014/main" id="{156130C6-DA3B-F14B-B2DB-39419A87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890" y="1913567"/>
            <a:ext cx="3829050" cy="2514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moveCursor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i, 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7" name="Text Box 7">
            <a:extLst>
              <a:ext uri="{FF2B5EF4-FFF2-40B4-BE49-F238E27FC236}">
                <a16:creationId xmlns:a16="http://schemas.microsoft.com/office/drawing/2014/main" id="{9CC354FA-3F67-1548-BE78-113D33CA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90" y="2256467"/>
            <a:ext cx="4286250" cy="2343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(boolean b)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drawPixel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y, int r)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8" name="Text Box 8">
            <a:extLst>
              <a:ext uri="{FF2B5EF4-FFF2-40B4-BE49-F238E27FC236}">
                <a16:creationId xmlns:a16="http://schemas.microsoft.com/office/drawing/2014/main" id="{472F119B-CB5B-F843-B1B7-F42651A4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90" y="2599367"/>
            <a:ext cx="4286250" cy="2171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address, int value)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size)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 o)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9" name="Text Box 9">
            <a:extLst>
              <a:ext uri="{FF2B5EF4-FFF2-40B4-BE49-F238E27FC236}">
                <a16:creationId xmlns:a16="http://schemas.microsoft.com/office/drawing/2014/main" id="{F2DD611F-2E33-0A45-86CF-9A020D31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40" y="2999417"/>
            <a:ext cx="4286250" cy="1943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30" name="Text Box 10">
            <a:extLst>
              <a:ext uri="{FF2B5EF4-FFF2-40B4-BE49-F238E27FC236}">
                <a16:creationId xmlns:a16="http://schemas.microsoft.com/office/drawing/2014/main" id="{70585477-6043-1645-80F4-385DFEF1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40" y="3399467"/>
            <a:ext cx="4286250" cy="1657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errorCode)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duration)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7A187-2386-2A49-934B-E1600243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animBg="1" autoUpdateAnimBg="0"/>
      <p:bldP spid="670724" grpId="0" animBg="1" autoUpdateAnimBg="0"/>
      <p:bldP spid="670725" grpId="0" animBg="1" autoUpdateAnimBg="0"/>
      <p:bldP spid="670726" grpId="0" animBg="1" autoUpdateAnimBg="0"/>
      <p:bldP spid="670727" grpId="0" animBg="1" autoUpdateAnimBg="0"/>
      <p:bldP spid="670728" grpId="0" animBg="1" autoUpdateAnimBg="0"/>
      <p:bldP spid="670729" grpId="0" animBg="1" autoUpdateAnimBg="0"/>
      <p:bldP spid="6707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D8A9D9E7-639C-B948-892D-3DBE79A2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A33B3D9C-C65C-584F-81FE-11A46BAA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934" y="1211322"/>
            <a:ext cx="6384131" cy="3487153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altLang="en-CN" sz="1600" dirty="0"/>
              <a:t>Jack is an object-based language: no inheritance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Primitive type system (3 types)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Standard library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Our hidden agenda: gearing up to learn how to develop the ...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Compiler </a:t>
            </a:r>
            <a:r>
              <a:rPr lang="en-US" altLang="en-CN" sz="800" dirty="0"/>
              <a:t>(projects 10 and 11)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OS </a:t>
            </a:r>
            <a:r>
              <a:rPr lang="en-US" altLang="en-CN" sz="800" dirty="0"/>
              <a:t>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F365B-F2DB-1A49-82AC-316FA16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F5E2A8C8-B621-2244-A7A9-00AB5E43E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57150"/>
            <a:ext cx="6629400" cy="400050"/>
          </a:xfrm>
        </p:spPr>
        <p:txBody>
          <a:bodyPr/>
          <a:lstStyle/>
          <a:p>
            <a:r>
              <a:rPr lang="en-US" altLang="en-CN"/>
              <a:t>Some milestones in the evolution of programming languages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E43F73D3-FC57-2C48-A759-82170CE29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5950" y="971550"/>
            <a:ext cx="5372100" cy="28575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Machine language (binary code) 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(</a:t>
            </a:r>
            <a:r>
              <a:rPr lang="en-US" altLang="en-CN" sz="1400" dirty="0"/>
              <a:t>low-level symbolic programming)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procedural languages, e.g.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Pascal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object-based languages (without inheritance),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cs typeface="Consolas" panose="020B0609020204030204" pitchFamily="49" charset="0"/>
              </a:rPr>
              <a:t>e.g. early versions of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altLang="en-CN" sz="1400" b="1" dirty="0">
              <a:solidFill>
                <a:srgbClr val="000099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Fancy object-oriented languages (with inheritance):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C++,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</p:txBody>
      </p:sp>
      <p:sp>
        <p:nvSpPr>
          <p:cNvPr id="619524" name="AutoShape 9">
            <a:extLst>
              <a:ext uri="{FF2B5EF4-FFF2-40B4-BE49-F238E27FC236}">
                <a16:creationId xmlns:a16="http://schemas.microsoft.com/office/drawing/2014/main" id="{E6C52415-076B-7E44-813B-74C416895A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2398" y="2257425"/>
            <a:ext cx="445294" cy="628650"/>
          </a:xfrm>
          <a:prstGeom prst="downArrow">
            <a:avLst>
              <a:gd name="adj1" fmla="val 50000"/>
              <a:gd name="adj2" fmla="val 35294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FFFFFF"/>
                </a:solidFill>
                <a:latin typeface="Arial" panose="020B0604020202020204" pitchFamily="34" charset="0"/>
              </a:rPr>
              <a:t>Jack</a:t>
            </a:r>
            <a:endParaRPr lang="he-IL" altLang="en-CN" sz="1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F5198-1478-EF49-9612-9167A25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Programming according to Reichenbach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474902E-E708-8641-BFD8-D2881C7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6" y="1017725"/>
            <a:ext cx="4951187" cy="34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Functors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924AE20-CE8C-524E-BD8B-3EA07E95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94" y="1122291"/>
            <a:ext cx="5069811" cy="3540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/DisD9ftUyCk?t=240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2400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Monad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https://youtu.be/9QveBbn7t_c</a:t>
            </a:r>
            <a:endParaRPr lang="en-TW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77F09E3-E88A-4244-90FD-C77538F3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799" y="1017725"/>
            <a:ext cx="4636674" cy="3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C49CA2C-C54F-3746-B083-7611C35A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548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Jack programming language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063FA89B-FFC0-C549-8EB5-4DC706E0A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722898"/>
            <a:ext cx="6400800" cy="7429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400" dirty="0"/>
              <a:t>Jack: a simple, object-based, high-level language with a Java-like syntax</a:t>
            </a:r>
          </a:p>
          <a:p>
            <a:pPr>
              <a:buFont typeface="Wingdings" pitchFamily="2" charset="2"/>
              <a:buNone/>
            </a:pPr>
            <a:r>
              <a:rPr lang="en-US" altLang="en-CN" sz="1400" u="sng" dirty="0"/>
              <a:t>Some sample applications written in Jack: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400" dirty="0"/>
          </a:p>
        </p:txBody>
      </p:sp>
      <p:grpSp>
        <p:nvGrpSpPr>
          <p:cNvPr id="701475" name="Group 35">
            <a:extLst>
              <a:ext uri="{FF2B5EF4-FFF2-40B4-BE49-F238E27FC236}">
                <a16:creationId xmlns:a16="http://schemas.microsoft.com/office/drawing/2014/main" id="{38AAF08E-F62D-2D4A-A8E4-B44465E337C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351548"/>
            <a:ext cx="4057650" cy="2171700"/>
            <a:chOff x="192" y="960"/>
            <a:chExt cx="3408" cy="1824"/>
          </a:xfrm>
        </p:grpSpPr>
        <p:grpSp>
          <p:nvGrpSpPr>
            <p:cNvPr id="701445" name="Group 5">
              <a:extLst>
                <a:ext uri="{FF2B5EF4-FFF2-40B4-BE49-F238E27FC236}">
                  <a16:creationId xmlns:a16="http://schemas.microsoft.com/office/drawing/2014/main" id="{593CA202-D85F-924A-A0A0-1AAD7F102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60"/>
              <a:ext cx="3360" cy="1824"/>
              <a:chOff x="384" y="576"/>
              <a:chExt cx="5136" cy="2736"/>
            </a:xfrm>
          </p:grpSpPr>
          <p:pic>
            <p:nvPicPr>
              <p:cNvPr id="701446" name="Picture 6">
                <a:extLst>
                  <a:ext uri="{FF2B5EF4-FFF2-40B4-BE49-F238E27FC236}">
                    <a16:creationId xmlns:a16="http://schemas.microsoft.com/office/drawing/2014/main" id="{592CC2E4-6910-9A40-A5EF-F3F9A3126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47" name="Picture 7">
                <a:extLst>
                  <a:ext uri="{FF2B5EF4-FFF2-40B4-BE49-F238E27FC236}">
                    <a16:creationId xmlns:a16="http://schemas.microsoft.com/office/drawing/2014/main" id="{3242737F-79C2-2C44-B5B4-DECD22B34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48" name="Rectangle 8">
              <a:extLst>
                <a:ext uri="{FF2B5EF4-FFF2-40B4-BE49-F238E27FC236}">
                  <a16:creationId xmlns:a16="http://schemas.microsoft.com/office/drawing/2014/main" id="{AE05B999-DAC3-474B-A84C-718E4E34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procedural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programming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2" name="Group 32">
            <a:extLst>
              <a:ext uri="{FF2B5EF4-FFF2-40B4-BE49-F238E27FC236}">
                <a16:creationId xmlns:a16="http://schemas.microsoft.com/office/drawing/2014/main" id="{1D0605AA-73BE-8F4B-8491-3C88BC6D79D1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1893284"/>
            <a:ext cx="4026694" cy="2144315"/>
            <a:chOff x="864" y="1344"/>
            <a:chExt cx="3382" cy="1801"/>
          </a:xfrm>
        </p:grpSpPr>
        <p:grpSp>
          <p:nvGrpSpPr>
            <p:cNvPr id="701450" name="Group 10">
              <a:extLst>
                <a:ext uri="{FF2B5EF4-FFF2-40B4-BE49-F238E27FC236}">
                  <a16:creationId xmlns:a16="http://schemas.microsoft.com/office/drawing/2014/main" id="{C1EFD4AA-1C86-2D45-BA69-C387C8B4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344"/>
              <a:ext cx="3382" cy="1801"/>
              <a:chOff x="384" y="634"/>
              <a:chExt cx="5136" cy="2774"/>
            </a:xfrm>
          </p:grpSpPr>
          <p:pic>
            <p:nvPicPr>
              <p:cNvPr id="701451" name="Picture 11">
                <a:extLst>
                  <a:ext uri="{FF2B5EF4-FFF2-40B4-BE49-F238E27FC236}">
                    <a16:creationId xmlns:a16="http://schemas.microsoft.com/office/drawing/2014/main" id="{03FEA305-1469-D54D-9A1D-A7ED7B9D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3293" b="49663"/>
              <a:stretch>
                <a:fillRect/>
              </a:stretch>
            </p:blipFill>
            <p:spPr bwMode="auto">
              <a:xfrm>
                <a:off x="384" y="634"/>
                <a:ext cx="5136" cy="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2" name="Picture 12">
                <a:extLst>
                  <a:ext uri="{FF2B5EF4-FFF2-40B4-BE49-F238E27FC236}">
                    <a16:creationId xmlns:a16="http://schemas.microsoft.com/office/drawing/2014/main" id="{C00163B0-69C1-EB4F-B8CB-81A1B7B45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264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3" name="Picture 13">
                <a:extLst>
                  <a:ext uri="{FF2B5EF4-FFF2-40B4-BE49-F238E27FC236}">
                    <a16:creationId xmlns:a16="http://schemas.microsoft.com/office/drawing/2014/main" id="{7429772E-3AB8-D14A-B8B9-127AADFC1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0867" r="16632" b="63049"/>
              <a:stretch>
                <a:fillRect/>
              </a:stretch>
            </p:blipFill>
            <p:spPr bwMode="auto">
              <a:xfrm>
                <a:off x="864" y="206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4" name="Picture 14">
                <a:extLst>
                  <a:ext uri="{FF2B5EF4-FFF2-40B4-BE49-F238E27FC236}">
                    <a16:creationId xmlns:a16="http://schemas.microsoft.com/office/drawing/2014/main" id="{D062665A-C4A6-9B46-B261-E6AD9FD0A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5176" r="16632" b="63049"/>
              <a:stretch>
                <a:fillRect/>
              </a:stretch>
            </p:blipFill>
            <p:spPr bwMode="auto">
              <a:xfrm>
                <a:off x="1344" y="2064"/>
                <a:ext cx="105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701455" name="Rectangle 15">
                <a:extLst>
                  <a:ext uri="{FF2B5EF4-FFF2-40B4-BE49-F238E27FC236}">
                    <a16:creationId xmlns:a16="http://schemas.microsoft.com/office/drawing/2014/main" id="{8FB4A461-7BF8-F74F-A4AD-6F842C9A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768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1456" name="Rectangle 16">
              <a:extLst>
                <a:ext uri="{FF2B5EF4-FFF2-40B4-BE49-F238E27FC236}">
                  <a16:creationId xmlns:a16="http://schemas.microsoft.com/office/drawing/2014/main" id="{6FEC264C-A31C-4946-88F1-7A45932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Pong game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3" name="Group 33">
            <a:extLst>
              <a:ext uri="{FF2B5EF4-FFF2-40B4-BE49-F238E27FC236}">
                <a16:creationId xmlns:a16="http://schemas.microsoft.com/office/drawing/2014/main" id="{C794C827-5694-AE49-86C9-35F34C35E361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380248"/>
            <a:ext cx="4000500" cy="2171700"/>
            <a:chOff x="1440" y="1824"/>
            <a:chExt cx="3360" cy="1824"/>
          </a:xfrm>
        </p:grpSpPr>
        <p:grpSp>
          <p:nvGrpSpPr>
            <p:cNvPr id="701458" name="Group 18">
              <a:extLst>
                <a:ext uri="{FF2B5EF4-FFF2-40B4-BE49-F238E27FC236}">
                  <a16:creationId xmlns:a16="http://schemas.microsoft.com/office/drawing/2014/main" id="{4B9B5AA6-708B-FA4B-B699-A2920F8A3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824"/>
              <a:ext cx="3360" cy="1824"/>
              <a:chOff x="340" y="709"/>
              <a:chExt cx="5171" cy="2920"/>
            </a:xfrm>
          </p:grpSpPr>
          <p:pic>
            <p:nvPicPr>
              <p:cNvPr id="701459" name="Picture 19">
                <a:extLst>
                  <a:ext uri="{FF2B5EF4-FFF2-40B4-BE49-F238E27FC236}">
                    <a16:creationId xmlns:a16="http://schemas.microsoft.com/office/drawing/2014/main" id="{3CC69C4B-98E4-E448-9B21-301882313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3" t="13271" b="49596"/>
              <a:stretch>
                <a:fillRect/>
              </a:stretch>
            </p:blipFill>
            <p:spPr bwMode="auto">
              <a:xfrm>
                <a:off x="340" y="709"/>
                <a:ext cx="5171" cy="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8"/>
                      <a:srcRect l="47713" t="13271" b="49596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60" name="Picture 20">
                <a:extLst>
                  <a:ext uri="{FF2B5EF4-FFF2-40B4-BE49-F238E27FC236}">
                    <a16:creationId xmlns:a16="http://schemas.microsoft.com/office/drawing/2014/main" id="{9814CA1F-7BE7-BB4E-8A42-A765C97CB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40" y="3474"/>
                <a:ext cx="51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61" name="Rectangle 21">
              <a:extLst>
                <a:ext uri="{FF2B5EF4-FFF2-40B4-BE49-F238E27FC236}">
                  <a16:creationId xmlns:a16="http://schemas.microsoft.com/office/drawing/2014/main" id="{D756C9E2-0744-6A4E-A78A-6D900375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Space Invaders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7" name="Group 37">
            <a:extLst>
              <a:ext uri="{FF2B5EF4-FFF2-40B4-BE49-F238E27FC236}">
                <a16:creationId xmlns:a16="http://schemas.microsoft.com/office/drawing/2014/main" id="{11AAD989-AA73-964A-8242-E1FF53A4AD0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4598"/>
            <a:ext cx="4000500" cy="2171700"/>
            <a:chOff x="1296" y="624"/>
            <a:chExt cx="3360" cy="1824"/>
          </a:xfrm>
        </p:grpSpPr>
        <p:pic>
          <p:nvPicPr>
            <p:cNvPr id="701478" name="Picture 38">
              <a:extLst>
                <a:ext uri="{FF2B5EF4-FFF2-40B4-BE49-F238E27FC236}">
                  <a16:creationId xmlns:a16="http://schemas.microsoft.com/office/drawing/2014/main" id="{1D2D1B52-BFFD-E348-A32F-0A008AA79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13293" b="50206"/>
            <a:stretch>
              <a:fillRect/>
            </a:stretch>
          </p:blipFill>
          <p:spPr bwMode="auto">
            <a:xfrm>
              <a:off x="1296" y="624"/>
              <a:ext cx="336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79" name="Picture 39">
              <a:extLst>
                <a:ext uri="{FF2B5EF4-FFF2-40B4-BE49-F238E27FC236}">
                  <a16:creationId xmlns:a16="http://schemas.microsoft.com/office/drawing/2014/main" id="{9F769B2D-794B-3C46-8A23-DEF7B23DD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54529" b="44795"/>
            <a:stretch>
              <a:fillRect/>
            </a:stretch>
          </p:blipFill>
          <p:spPr bwMode="auto">
            <a:xfrm>
              <a:off x="1296" y="2352"/>
              <a:ext cx="336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80" name="Picture 40">
              <a:extLst>
                <a:ext uri="{FF2B5EF4-FFF2-40B4-BE49-F238E27FC236}">
                  <a16:creationId xmlns:a16="http://schemas.microsoft.com/office/drawing/2014/main" id="{0F407F67-0004-604C-80D3-B0A760DCC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720"/>
              <a:ext cx="3216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1481" name="Rectangle 41">
              <a:extLst>
                <a:ext uri="{FF2B5EF4-FFF2-40B4-BE49-F238E27FC236}">
                  <a16:creationId xmlns:a16="http://schemas.microsoft.com/office/drawing/2014/main" id="{61B5828E-0396-0140-A20D-6534413D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Tetris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6A32-8E42-6D43-823D-38352C8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69CE9B79-C645-6D40-AE2E-ABBDE2EB6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Disclaimer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88215D33-FB55-8048-9B12-13F399BA5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130968"/>
            <a:ext cx="6400800" cy="3669632"/>
          </a:xfrm>
        </p:spPr>
        <p:txBody>
          <a:bodyPr/>
          <a:lstStyle/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Although Jack is a real programming language, we don’t view it as an </a:t>
            </a:r>
            <a:r>
              <a:rPr lang="en-US" altLang="en-CN" sz="1600" i="1" dirty="0"/>
              <a:t>end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Rather, we use Jack as a </a:t>
            </a:r>
            <a:r>
              <a:rPr lang="en-US" altLang="en-CN" sz="1600" i="1" dirty="0"/>
              <a:t>means</a:t>
            </a:r>
            <a:r>
              <a:rPr lang="en-US" altLang="en-CN" sz="1600" dirty="0"/>
              <a:t>  for teaching: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to build a compiler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compiler and the language interface with the operating system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topmost piece in the software hierarchy fits into the big picture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Jack can be learned (and un-learned) in one hour.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5570C-739F-134A-8D57-B77471A7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74DD05A8-D6C1-5348-A674-CEC2CDDE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Hello world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id="{55CEEBB5-C920-CB48-920B-1673CAFA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203158"/>
            <a:ext cx="451485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Hello World program. */</a:t>
            </a: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void main ()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Prints some text using the standard library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Output.println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// New line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7262113B-172D-4445-A927-F665B959A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3143250"/>
            <a:ext cx="4400550" cy="108585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altLang="en-CN" sz="1200" u="sng" dirty="0"/>
              <a:t>Some observations: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Java-like syntax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Typical comments format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Language-specific peculiarities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BC8F9-7C03-0F4E-A36E-6C79C56A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C6E91E1C-73D5-404A-9F2B-27899F00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Typical programming tasks in Jack</a:t>
            </a:r>
          </a:p>
        </p:txBody>
      </p:sp>
      <p:sp>
        <p:nvSpPr>
          <p:cNvPr id="683012" name="Rectangle 4">
            <a:extLst>
              <a:ext uri="{FF2B5EF4-FFF2-40B4-BE49-F238E27FC236}">
                <a16:creationId xmlns:a16="http://schemas.microsoft.com/office/drawing/2014/main" id="{8270726E-EBBA-C049-9DBF-F54C2AE15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179" y="1119917"/>
            <a:ext cx="6229350" cy="35433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Jack can be used to develop any app that comes to my mind, for example: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Procedural programming:                   a program that computes 1 + 2 + ... + n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Object-oriented programming:            a class representing bank accounts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Abstract data type representation: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fractions (like 2/5)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Data structure representation:       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linked lists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Etc.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We will now discuss the above app examples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As we do so, we’ll begin to unravel how the magic of a high-level object-based language is delivered by the compiler and by the VM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These insights will serve us in the next lectures, when we build the Jack compiler.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60402-F7AB-C644-9914-23FFAD4F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E54B1867-D40B-FE48-B1DE-1DE5FE8A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Procedural programming example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E4D5116-7685-AD4F-A46F-CBB5AEF6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685800"/>
            <a:ext cx="2857500" cy="428625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program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     one or more classes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class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one or more subroutines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Execution order:</a:t>
            </a:r>
            <a:r>
              <a:rPr lang="en-US" altLang="en-CN" sz="1200" dirty="0">
                <a:cs typeface="Consolas" panose="020B0609020204030204" pitchFamily="49" charset="0"/>
              </a:rPr>
              <a:t> when we execute a Jack program, </a:t>
            </a:r>
            <a:r>
              <a:rPr lang="en-US" altLang="en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CN" sz="1200" dirty="0">
                <a:cs typeface="Consolas" panose="020B0609020204030204" pitchFamily="49" charset="0"/>
              </a:rPr>
              <a:t>starts running.</a:t>
            </a:r>
            <a:r>
              <a:rPr lang="en-US" altLang="en-CN" sz="1200" u="sng" dirty="0"/>
              <a:t> 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subroutine:</a:t>
            </a:r>
          </a:p>
          <a:p>
            <a:pPr marL="335756" lvl="1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800" dirty="0"/>
              <a:t>   (static method)</a:t>
            </a:r>
          </a:p>
          <a:p>
            <a:pPr marL="335756" lvl="1" indent="-201216">
              <a:spcBef>
                <a:spcPct val="40000"/>
              </a:spcBef>
              <a:buClr>
                <a:srgbClr val="E9FFFF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(the example on the left has functions only, as it is “object-less”)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Standard library:</a:t>
            </a:r>
            <a:r>
              <a:rPr lang="en-US" altLang="en-CN" sz="1200" dirty="0">
                <a:cs typeface="Consolas" panose="020B0609020204030204" pitchFamily="49" charset="0"/>
              </a:rPr>
              <a:t> a set of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1200" dirty="0">
                <a:cs typeface="Consolas" panose="020B0609020204030204" pitchFamily="49" charset="0"/>
              </a:rPr>
              <a:t> services </a:t>
            </a:r>
            <a:r>
              <a:rPr lang="en-US" altLang="en-CN" sz="600" dirty="0">
                <a:cs typeface="Consolas" panose="020B0609020204030204" pitchFamily="49" charset="0"/>
              </a:rPr>
              <a:t>(methods and functions)</a:t>
            </a:r>
            <a:r>
              <a:rPr lang="en-US" altLang="en-CN" sz="1200" dirty="0">
                <a:cs typeface="Consolas" panose="020B0609020204030204" pitchFamily="49" charset="0"/>
              </a:rPr>
              <a:t> organized in 8 supplied classes: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CN" sz="1200" dirty="0">
                <a:cs typeface="Consolas" panose="020B0609020204030204" pitchFamily="49" charset="0"/>
              </a:rPr>
              <a:t>.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800" dirty="0">
                <a:cs typeface="Consolas" panose="020B0609020204030204" pitchFamily="49" charset="0"/>
              </a:rPr>
              <a:t>(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800" dirty="0">
                <a:cs typeface="Consolas" panose="020B0609020204030204" pitchFamily="49" charset="0"/>
              </a:rPr>
              <a:t> API in the book).</a:t>
            </a:r>
          </a:p>
        </p:txBody>
      </p:sp>
      <p:sp>
        <p:nvSpPr>
          <p:cNvPr id="631812" name="Text Box 4">
            <a:extLst>
              <a:ext uri="{FF2B5EF4-FFF2-40B4-BE49-F238E27FC236}">
                <a16:creationId xmlns:a16="http://schemas.microsoft.com/office/drawing/2014/main" id="{C4CEF938-7B0D-D840-A07B-B446D5F3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24689"/>
            <a:ext cx="3657600" cy="3943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Sums up 1 + 2 + 3 + ... + n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int sum (int n)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sum,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sum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(~(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n))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sum = sum +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void main ()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n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Keyboard.readInt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n: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result is: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(sum(n));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E018C-004D-8A46-B094-74D7B805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91917D3-56EA-5B41-8424-248A5B5E4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98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8EBA7A71-9D71-A247-9CA8-9EF8A399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32" y="1286467"/>
            <a:ext cx="4800600" cy="3656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bank account has an owner, an id, and a balance.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id values start at 0 and increment by 1 each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time a new account is created.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new bank account with a 0 balance.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new(String owner)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Deposits the given amount in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deposit(int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Withdraws the given amount from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withdraw(int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the data of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3861" name="Rectangle 5">
            <a:extLst>
              <a:ext uri="{FF2B5EF4-FFF2-40B4-BE49-F238E27FC236}">
                <a16:creationId xmlns:a16="http://schemas.microsoft.com/office/drawing/2014/main" id="{8BBBFBFD-4991-CA4A-97D4-9FD0CDEF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305" y="857842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dirty="0"/>
              <a:t> class (skeletal)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89B71-4182-6E44-979D-590B44A0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3932</Words>
  <Application>Microsoft Macintosh PowerPoint</Application>
  <PresentationFormat>On-screen Show (16:9)</PresentationFormat>
  <Paragraphs>693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Computational Thinking &amp; Systems Design  Lecture 9: Application Programming</vt:lpstr>
      <vt:lpstr>Where we are at:</vt:lpstr>
      <vt:lpstr>Some milestones in the evolution of programming languages</vt:lpstr>
      <vt:lpstr>The Jack programming language</vt:lpstr>
      <vt:lpstr>Disclaimer</vt:lpstr>
      <vt:lpstr>Hello world</vt:lpstr>
      <vt:lpstr>Typical programming tasks in Jack</vt:lpstr>
      <vt:lpstr>Procedural programming example</vt:lpstr>
      <vt:lpstr>Object-oriented programming example</vt:lpstr>
      <vt:lpstr>Object-oriented programming example (continues)</vt:lpstr>
      <vt:lpstr>Object-oriented programming example (continues)</vt:lpstr>
      <vt:lpstr>Object-oriented programming example (continues)</vt:lpstr>
      <vt:lpstr>Abstract data type example</vt:lpstr>
      <vt:lpstr>Abstract data type example (continues)</vt:lpstr>
      <vt:lpstr>Abstract data type example (continues)</vt:lpstr>
      <vt:lpstr>Data structure example</vt:lpstr>
      <vt:lpstr>car and cdr</vt:lpstr>
      <vt:lpstr>Jack language specification</vt:lpstr>
      <vt:lpstr>Jack syntax</vt:lpstr>
      <vt:lpstr>Jack syntax (continues)</vt:lpstr>
      <vt:lpstr>Jack data types</vt:lpstr>
      <vt:lpstr>Jack variable kinds and scope</vt:lpstr>
      <vt:lpstr>Jack expressions</vt:lpstr>
      <vt:lpstr>Jack Statements</vt:lpstr>
      <vt:lpstr>Jack subroutine calls</vt:lpstr>
      <vt:lpstr>Noteworthy features of the Jack language</vt:lpstr>
      <vt:lpstr>Jack program structure</vt:lpstr>
      <vt:lpstr>Jack standard library aka language extensions aka Jack OS</vt:lpstr>
      <vt:lpstr>Perspective</vt:lpstr>
      <vt:lpstr>Meta Programming according to Reichenbach</vt:lpstr>
      <vt:lpstr>A cool video on Functors</vt:lpstr>
      <vt:lpstr>A cool video on Monad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634</cp:revision>
  <dcterms:modified xsi:type="dcterms:W3CDTF">2020-11-10T08:02:47Z</dcterms:modified>
</cp:coreProperties>
</file>