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83" r:id="rId3"/>
    <p:sldId id="399" r:id="rId4"/>
    <p:sldId id="3013" r:id="rId5"/>
    <p:sldId id="3010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>
            <a:extLst>
              <a:ext uri="{FF2B5EF4-FFF2-40B4-BE49-F238E27FC236}">
                <a16:creationId xmlns:a16="http://schemas.microsoft.com/office/drawing/2014/main" id="{3BA299B7-634A-E64F-A3C3-CC01A11A7B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6B0606-1864-C141-B6CE-6510AECF643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AE398DA-1E85-BD4D-9775-17D9C670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9880505-BC41-0546-B36C-58D3F9CA3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>
            <a:extLst>
              <a:ext uri="{FF2B5EF4-FFF2-40B4-BE49-F238E27FC236}">
                <a16:creationId xmlns:a16="http://schemas.microsoft.com/office/drawing/2014/main" id="{0AA1ED0A-AE1E-A346-BECB-8586BD603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6F644F-8593-2E4E-8F7D-94515955508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EA57D3F4-9392-8445-81B8-E42D592E6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50463615-3C42-5144-AE6E-27E78BF37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1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>
            <a:extLst>
              <a:ext uri="{FF2B5EF4-FFF2-40B4-BE49-F238E27FC236}">
                <a16:creationId xmlns:a16="http://schemas.microsoft.com/office/drawing/2014/main" id="{2A9C140D-6B41-104E-BD47-DF44E169D6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5B91D-5AC3-2D43-920D-A0138B09FAB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BE373FD7-3C83-F141-A081-7267B8729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964B96BF-5CAD-F14B-B1C1-2CD981522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5">
            <a:extLst>
              <a:ext uri="{FF2B5EF4-FFF2-40B4-BE49-F238E27FC236}">
                <a16:creationId xmlns:a16="http://schemas.microsoft.com/office/drawing/2014/main" id="{CD7F68EA-BC7D-4B45-96F3-A776D095FF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0067BE-6B1B-1447-8FB9-E34B9609D662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F714A22-B9CF-0F40-8160-D0151598C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3132B9B5-21E3-DE4F-8EC2-F2B46C4F8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8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>
            <a:extLst>
              <a:ext uri="{FF2B5EF4-FFF2-40B4-BE49-F238E27FC236}">
                <a16:creationId xmlns:a16="http://schemas.microsoft.com/office/drawing/2014/main" id="{C0330DC9-022B-F847-92FD-48EF16B202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8CD9BC-479C-D648-AAC1-004C92E3A7E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248F6910-F212-1343-92DD-848FCAD6E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5EB7B860-74D6-374F-A053-73C96B047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4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5">
            <a:extLst>
              <a:ext uri="{FF2B5EF4-FFF2-40B4-BE49-F238E27FC236}">
                <a16:creationId xmlns:a16="http://schemas.microsoft.com/office/drawing/2014/main" id="{BC08B981-10C2-5C4D-AEF9-557A4E07A3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364CF8-B60C-5747-904B-6680B201A2C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289E8F4A-2682-254A-B69C-4952F53BA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9C03522B-8E17-7F4B-A2AE-71C2B8A7F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0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5">
            <a:extLst>
              <a:ext uri="{FF2B5EF4-FFF2-40B4-BE49-F238E27FC236}">
                <a16:creationId xmlns:a16="http://schemas.microsoft.com/office/drawing/2014/main" id="{B88CFC04-AAAB-F64A-986F-47CC3FDFDD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BCC55B-78B8-9947-813A-552F9CE5127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482AEDAB-1E37-AA46-8DB4-C6D57A76A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3F88FC2B-6C7E-3C4D-8B81-871A66661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3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5">
            <a:extLst>
              <a:ext uri="{FF2B5EF4-FFF2-40B4-BE49-F238E27FC236}">
                <a16:creationId xmlns:a16="http://schemas.microsoft.com/office/drawing/2014/main" id="{7FE5E2E3-F67B-CE44-91C8-C31FD5E4A7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B7F842-4302-D444-B5DE-2D97226C04B2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6DDA3AB0-5BF0-E442-9AF1-2A5B0AB21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EC93E461-FF64-0D40-B2DF-F4B51E90D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49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>
            <a:extLst>
              <a:ext uri="{FF2B5EF4-FFF2-40B4-BE49-F238E27FC236}">
                <a16:creationId xmlns:a16="http://schemas.microsoft.com/office/drawing/2014/main" id="{B7B67E6F-5EE7-B242-93A9-604358D7D3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751590-E3F7-284E-BE74-6BD65ACE352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BEB576DD-20DD-8245-A7C1-02A005335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3D95A027-140E-B840-8DA7-18D95CFB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58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>
            <a:extLst>
              <a:ext uri="{FF2B5EF4-FFF2-40B4-BE49-F238E27FC236}">
                <a16:creationId xmlns:a16="http://schemas.microsoft.com/office/drawing/2014/main" id="{3777BC97-52F0-CA4B-9925-15931EAC13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D3FEF-AE0B-E84E-A274-9FCAB2C1580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958304F4-FFA2-2A49-B1E4-08ED4114B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53DC1046-A92F-C04D-B65B-3C9322CA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0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>
            <a:extLst>
              <a:ext uri="{FF2B5EF4-FFF2-40B4-BE49-F238E27FC236}">
                <a16:creationId xmlns:a16="http://schemas.microsoft.com/office/drawing/2014/main" id="{2029D65A-159E-0B45-A11E-DD18EE6F4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664AFE-F426-7D4A-9D81-E9AE13759012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5FF668E-F232-0F47-96E9-806310625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0DB5550-8E09-B14A-9898-CCE39A3A6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192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5">
            <a:extLst>
              <a:ext uri="{FF2B5EF4-FFF2-40B4-BE49-F238E27FC236}">
                <a16:creationId xmlns:a16="http://schemas.microsoft.com/office/drawing/2014/main" id="{99DF4206-92B3-3F48-8C6F-BC1DC50399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0CB87D-7806-704B-9F56-C83B5ACDBDD2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093F15F4-1EE8-6F43-B881-963B8CCB2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8A6F9180-23E6-2A4E-B6E0-34D4830BB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96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5">
            <a:extLst>
              <a:ext uri="{FF2B5EF4-FFF2-40B4-BE49-F238E27FC236}">
                <a16:creationId xmlns:a16="http://schemas.microsoft.com/office/drawing/2014/main" id="{154113CB-1251-154F-87E0-240AD7B029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AC48C2-1C74-2041-8B0B-0B2743BA82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CC75965-7872-DC46-A9C0-8ED38CB91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C1BFC352-0C82-3548-8FC6-2CCADB802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9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5">
            <a:extLst>
              <a:ext uri="{FF2B5EF4-FFF2-40B4-BE49-F238E27FC236}">
                <a16:creationId xmlns:a16="http://schemas.microsoft.com/office/drawing/2014/main" id="{4B849CB6-FF65-2145-AA58-DDADD9FB9D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C06D8C-010B-EB4D-8EF8-ADB4BE17371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DBFAFDAE-BA14-7448-A943-0B01534C2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AEFE8CB4-73C8-8341-92F3-A6ED9EE85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2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5">
            <a:extLst>
              <a:ext uri="{FF2B5EF4-FFF2-40B4-BE49-F238E27FC236}">
                <a16:creationId xmlns:a16="http://schemas.microsoft.com/office/drawing/2014/main" id="{27F56031-ECC4-4142-9A32-93231203E31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6B8CA2-1683-1342-B5E1-14E3ED3EC678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30D6D0F1-8952-CF4E-B13E-500DDFFAB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BBA862B3-8CDD-0C47-9B3A-B19288B0C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6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5">
            <a:extLst>
              <a:ext uri="{FF2B5EF4-FFF2-40B4-BE49-F238E27FC236}">
                <a16:creationId xmlns:a16="http://schemas.microsoft.com/office/drawing/2014/main" id="{29389F7B-469E-B84C-9B7C-180A63A3A2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7B188-BC95-7344-A8BF-1E654A38ECF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3D05FA74-3AF9-0546-8247-622031786A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66CA62B5-078A-3642-B7CA-148D2F9A7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2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>
            <a:extLst>
              <a:ext uri="{FF2B5EF4-FFF2-40B4-BE49-F238E27FC236}">
                <a16:creationId xmlns:a16="http://schemas.microsoft.com/office/drawing/2014/main" id="{050BADE7-5062-9445-92BB-AD6273B1BC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CE9A59-4817-E343-BEDD-66C110F37CC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943F6A65-DC7F-6345-9204-524CF79AC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30CEEC1-DDEF-984D-9194-C8C7C48C1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60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>
            <a:extLst>
              <a:ext uri="{FF2B5EF4-FFF2-40B4-BE49-F238E27FC236}">
                <a16:creationId xmlns:a16="http://schemas.microsoft.com/office/drawing/2014/main" id="{BF50F735-54D2-DE4E-A1F8-85EEF1E465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E09F16-3846-EE4F-B969-0A32C990C0D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AFAD27AA-59EB-AC4D-8AA4-30C1F2323C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4627C756-0705-1440-93FB-E04C5C146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58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>
            <a:extLst>
              <a:ext uri="{FF2B5EF4-FFF2-40B4-BE49-F238E27FC236}">
                <a16:creationId xmlns:a16="http://schemas.microsoft.com/office/drawing/2014/main" id="{EBA7C91C-095D-4847-BF13-99E75F5E97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DDDD17-3821-0046-B1F0-205EC9D5055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1C758284-7333-794F-99B7-CD8885996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CB339985-1132-274A-87EC-280D2153D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4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AFF1606C-0433-534A-98B6-8B7CA092B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59A5D-35DE-F143-BBC6-EBF45D8AAC91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083ED3E-3984-0641-ABE7-76263B135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2D58127-0327-E34E-A85E-0971E60FB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76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AFF1606C-0433-534A-98B6-8B7CA092B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59A5D-35DE-F143-BBC6-EBF45D8AAC91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083ED3E-3984-0641-ABE7-76263B135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2D58127-0327-E34E-A85E-0971E60FB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190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7516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>
            <a:extLst>
              <a:ext uri="{FF2B5EF4-FFF2-40B4-BE49-F238E27FC236}">
                <a16:creationId xmlns:a16="http://schemas.microsoft.com/office/drawing/2014/main" id="{F26D1299-D2CB-DF41-9793-379315B71C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B76167-A4E8-2F43-8F7C-D4ED9261388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656C3F1-2359-3848-9235-4344609BA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992F67E-C6E9-C241-A4C0-9AEC2198D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4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>
            <a:extLst>
              <a:ext uri="{FF2B5EF4-FFF2-40B4-BE49-F238E27FC236}">
                <a16:creationId xmlns:a16="http://schemas.microsoft.com/office/drawing/2014/main" id="{915FCF34-04CB-5D42-83E0-D3A63D3908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4B30D3-55EA-B34C-BF5D-BD96B975F983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F632B8B0-BA35-C34A-9454-1B0253ADE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9E59A83-CE71-2A48-9827-23C33B2D8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0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>
            <a:extLst>
              <a:ext uri="{FF2B5EF4-FFF2-40B4-BE49-F238E27FC236}">
                <a16:creationId xmlns:a16="http://schemas.microsoft.com/office/drawing/2014/main" id="{22D6B03E-F04C-894C-9604-A7FC6D91EF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759DEE-6BCE-144A-AF34-73DDFD67E6E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FB5484E3-EA0D-E041-8D83-FADAA6A41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DD8E2E6E-4F70-8141-919E-7AD9002F0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3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>
            <a:extLst>
              <a:ext uri="{FF2B5EF4-FFF2-40B4-BE49-F238E27FC236}">
                <a16:creationId xmlns:a16="http://schemas.microsoft.com/office/drawing/2014/main" id="{885DE38E-011D-BF49-A79B-B16CE0161D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EB3A28-4105-7643-B735-69428630823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57C2747-32E8-D244-9D27-D814AEC6E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F987A2C-6E67-D24C-A4C3-E3157327B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7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1785709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na.com/blog/observability-best-practices-for-aws-lambda-function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cfD3Iv--UM?t=204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3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Computational Thinking &amp; Systems Design</a:t>
            </a:r>
            <a:br>
              <a:rPr lang="en" sz="2000" dirty="0"/>
            </a:br>
            <a:br>
              <a:rPr lang="en" sz="2000" dirty="0"/>
            </a:br>
            <a:r>
              <a:rPr lang="en" sz="2000" dirty="0"/>
              <a:t>Functions in VM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44319"/>
            <a:ext cx="8520600" cy="722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Ben Koo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November 3, 2020</a:t>
            </a:r>
            <a:endParaRPr sz="2000" dirty="0"/>
          </a:p>
        </p:txBody>
      </p:sp>
      <p:pic>
        <p:nvPicPr>
          <p:cNvPr id="21506" name="Picture 2" descr="Post">
            <a:hlinkClick r:id="rId3"/>
            <a:extLst>
              <a:ext uri="{FF2B5EF4-FFF2-40B4-BE49-F238E27FC236}">
                <a16:creationId xmlns:a16="http://schemas.microsoft.com/office/drawing/2014/main" id="{5C8DC033-4594-3B4C-B8CA-59189254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1644" y="2061634"/>
            <a:ext cx="4920712" cy="158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B23EFD-6691-004F-A1C6-B4BDCD6BE267}"/>
              </a:ext>
            </a:extLst>
          </p:cNvPr>
          <p:cNvSpPr txBox="1"/>
          <p:nvPr/>
        </p:nvSpPr>
        <p:spPr>
          <a:xfrm>
            <a:off x="4058076" y="3649505"/>
            <a:ext cx="10278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600" dirty="0"/>
              <a:t>Image source: </a:t>
            </a:r>
            <a:r>
              <a:rPr lang="en-TW" sz="600" dirty="0">
                <a:hlinkClick r:id="rId3"/>
              </a:rPr>
              <a:t>INSTANA</a:t>
            </a:r>
            <a:endParaRPr lang="en-TW" sz="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2">
            <a:extLst>
              <a:ext uri="{FF2B5EF4-FFF2-40B4-BE49-F238E27FC236}">
                <a16:creationId xmlns:a16="http://schemas.microsoft.com/office/drawing/2014/main" id="{94A69963-8DC3-9D41-8C9F-DAE12DD0ABE3}"/>
              </a:ext>
            </a:extLst>
          </p:cNvPr>
          <p:cNvGrpSpPr>
            <a:grpSpLocks/>
          </p:cNvGrpSpPr>
          <p:nvPr/>
        </p:nvGrpSpPr>
        <p:grpSpPr bwMode="auto">
          <a:xfrm>
            <a:off x="2600920" y="1017725"/>
            <a:ext cx="3942160" cy="1600200"/>
            <a:chOff x="1009" y="528"/>
            <a:chExt cx="3311" cy="1344"/>
          </a:xfrm>
        </p:grpSpPr>
        <p:sp>
          <p:nvSpPr>
            <p:cNvPr id="517125" name="Text Box 5">
              <a:extLst>
                <a:ext uri="{FF2B5EF4-FFF2-40B4-BE49-F238E27FC236}">
                  <a16:creationId xmlns:a16="http://schemas.microsoft.com/office/drawing/2014/main" id="{0C3D8693-AD6B-9D4D-A4ED-D22708203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720"/>
              <a:ext cx="3216" cy="115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143100" rIns="0" bIns="143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// Computes x = (-b + sqrt(b^2 -4*a*c)) / 2*a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7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if (~(a = 0))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x = (-b + sqrt(b * b – 4 * a * c)) / (2 * a)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else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x = - c / b</a:t>
              </a: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120836" name="Rectangle 8">
              <a:extLst>
                <a:ext uri="{FF2B5EF4-FFF2-40B4-BE49-F238E27FC236}">
                  <a16:creationId xmlns:a16="http://schemas.microsoft.com/office/drawing/2014/main" id="{2DE006D4-6B52-AC4E-9E7E-BC3A989E0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528"/>
              <a:ext cx="230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Typical compiler’s source code input:</a:t>
              </a:r>
            </a:p>
          </p:txBody>
        </p:sp>
      </p:grpSp>
      <p:sp>
        <p:nvSpPr>
          <p:cNvPr id="120837" name="Rectangle 2">
            <a:extLst>
              <a:ext uri="{FF2B5EF4-FFF2-40B4-BE49-F238E27FC236}">
                <a16:creationId xmlns:a16="http://schemas.microsoft.com/office/drawing/2014/main" id="{89F9CFE2-6F37-2C44-B079-3C2B9AD2CB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027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compilation challenge</a:t>
            </a:r>
          </a:p>
        </p:txBody>
      </p:sp>
      <p:grpSp>
        <p:nvGrpSpPr>
          <p:cNvPr id="120838" name="Group 6">
            <a:extLst>
              <a:ext uri="{FF2B5EF4-FFF2-40B4-BE49-F238E27FC236}">
                <a16:creationId xmlns:a16="http://schemas.microsoft.com/office/drawing/2014/main" id="{2BA15EF7-4582-DC46-9ED5-B47FED659053}"/>
              </a:ext>
            </a:extLst>
          </p:cNvPr>
          <p:cNvGrpSpPr>
            <a:grpSpLocks/>
          </p:cNvGrpSpPr>
          <p:nvPr/>
        </p:nvGrpSpPr>
        <p:grpSpPr bwMode="auto">
          <a:xfrm>
            <a:off x="5172670" y="1874975"/>
            <a:ext cx="1840706" cy="1428750"/>
            <a:chOff x="3158" y="1248"/>
            <a:chExt cx="1546" cy="1200"/>
          </a:xfrm>
        </p:grpSpPr>
        <p:sp>
          <p:nvSpPr>
            <p:cNvPr id="120839" name="AutoShape 7">
              <a:extLst>
                <a:ext uri="{FF2B5EF4-FFF2-40B4-BE49-F238E27FC236}">
                  <a16:creationId xmlns:a16="http://schemas.microsoft.com/office/drawing/2014/main" id="{A58771D2-3AD7-AE4A-B4B6-C505A04B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64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arithmetic expressions</a:t>
              </a:r>
            </a:p>
          </p:txBody>
        </p:sp>
        <p:cxnSp>
          <p:nvCxnSpPr>
            <p:cNvPr id="120840" name="AutoShape 8">
              <a:extLst>
                <a:ext uri="{FF2B5EF4-FFF2-40B4-BE49-F238E27FC236}">
                  <a16:creationId xmlns:a16="http://schemas.microsoft.com/office/drawing/2014/main" id="{946E8204-06CC-B54F-86B3-49B4DB3B94D6}"/>
                </a:ext>
              </a:extLst>
            </p:cNvPr>
            <p:cNvCxnSpPr>
              <a:cxnSpLocks noChangeShapeType="1"/>
              <a:stCxn id="120839" idx="0"/>
              <a:endCxn id="120841" idx="2"/>
            </p:cNvCxnSpPr>
            <p:nvPr/>
          </p:nvCxnSpPr>
          <p:spPr bwMode="auto">
            <a:xfrm flipH="1" flipV="1">
              <a:off x="3259" y="1392"/>
              <a:ext cx="1037" cy="672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41" name="Rectangle 9">
              <a:extLst>
                <a:ext uri="{FF2B5EF4-FFF2-40B4-BE49-F238E27FC236}">
                  <a16:creationId xmlns:a16="http://schemas.microsoft.com/office/drawing/2014/main" id="{59C64B87-BD98-4345-9EB4-2DDB4BBC7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248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842" name="Group 10">
            <a:extLst>
              <a:ext uri="{FF2B5EF4-FFF2-40B4-BE49-F238E27FC236}">
                <a16:creationId xmlns:a16="http://schemas.microsoft.com/office/drawing/2014/main" id="{85CC06D4-5EEE-F947-9D9D-3A5A9D166F63}"/>
              </a:ext>
            </a:extLst>
          </p:cNvPr>
          <p:cNvGrpSpPr>
            <a:grpSpLocks/>
          </p:cNvGrpSpPr>
          <p:nvPr/>
        </p:nvGrpSpPr>
        <p:grpSpPr bwMode="auto">
          <a:xfrm>
            <a:off x="3915369" y="1874975"/>
            <a:ext cx="1828800" cy="1428750"/>
            <a:chOff x="2112" y="1248"/>
            <a:chExt cx="1536" cy="1200"/>
          </a:xfrm>
        </p:grpSpPr>
        <p:sp>
          <p:nvSpPr>
            <p:cNvPr id="120843" name="AutoShape 11">
              <a:extLst>
                <a:ext uri="{FF2B5EF4-FFF2-40B4-BE49-F238E27FC236}">
                  <a16:creationId xmlns:a16="http://schemas.microsoft.com/office/drawing/2014/main" id="{E6BE1E54-43CE-6642-A38B-06CED2D2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64"/>
              <a:ext cx="912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function call and return logic</a:t>
              </a:r>
            </a:p>
          </p:txBody>
        </p:sp>
        <p:cxnSp>
          <p:nvCxnSpPr>
            <p:cNvPr id="120844" name="AutoShape 12">
              <a:extLst>
                <a:ext uri="{FF2B5EF4-FFF2-40B4-BE49-F238E27FC236}">
                  <a16:creationId xmlns:a16="http://schemas.microsoft.com/office/drawing/2014/main" id="{7ABD46F1-8E4C-6449-AFA6-62EA2EEA0ACF}"/>
                </a:ext>
              </a:extLst>
            </p:cNvPr>
            <p:cNvCxnSpPr>
              <a:cxnSpLocks noChangeShapeType="1"/>
              <a:stCxn id="120843" idx="0"/>
              <a:endCxn id="120845" idx="2"/>
            </p:cNvCxnSpPr>
            <p:nvPr/>
          </p:nvCxnSpPr>
          <p:spPr bwMode="auto">
            <a:xfrm flipH="1" flipV="1">
              <a:off x="2213" y="1392"/>
              <a:ext cx="979" cy="672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45" name="Rectangle 13">
              <a:extLst>
                <a:ext uri="{FF2B5EF4-FFF2-40B4-BE49-F238E27FC236}">
                  <a16:creationId xmlns:a16="http://schemas.microsoft.com/office/drawing/2014/main" id="{6099A08D-F16F-114F-A1B4-770FE95E4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8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846" name="Group 14">
            <a:extLst>
              <a:ext uri="{FF2B5EF4-FFF2-40B4-BE49-F238E27FC236}">
                <a16:creationId xmlns:a16="http://schemas.microsoft.com/office/drawing/2014/main" id="{0628400B-4655-C342-96C3-DE0A298A3561}"/>
              </a:ext>
            </a:extLst>
          </p:cNvPr>
          <p:cNvGrpSpPr>
            <a:grpSpLocks/>
          </p:cNvGrpSpPr>
          <p:nvPr/>
        </p:nvGrpSpPr>
        <p:grpSpPr bwMode="auto">
          <a:xfrm>
            <a:off x="3389114" y="1646375"/>
            <a:ext cx="1040606" cy="1657350"/>
            <a:chOff x="1574" y="1056"/>
            <a:chExt cx="874" cy="1392"/>
          </a:xfrm>
        </p:grpSpPr>
        <p:sp>
          <p:nvSpPr>
            <p:cNvPr id="120847" name="AutoShape 15">
              <a:extLst>
                <a:ext uri="{FF2B5EF4-FFF2-40B4-BE49-F238E27FC236}">
                  <a16:creationId xmlns:a16="http://schemas.microsoft.com/office/drawing/2014/main" id="{8258EA9F-245A-3849-A338-F577AA3F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64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Boolean expressions</a:t>
              </a:r>
            </a:p>
          </p:txBody>
        </p:sp>
        <p:cxnSp>
          <p:nvCxnSpPr>
            <p:cNvPr id="120848" name="AutoShape 16">
              <a:extLst>
                <a:ext uri="{FF2B5EF4-FFF2-40B4-BE49-F238E27FC236}">
                  <a16:creationId xmlns:a16="http://schemas.microsoft.com/office/drawing/2014/main" id="{0C4CC80F-EC22-224A-B579-9FE8D3C9A994}"/>
                </a:ext>
              </a:extLst>
            </p:cNvPr>
            <p:cNvCxnSpPr>
              <a:cxnSpLocks noChangeShapeType="1"/>
              <a:stCxn id="120847" idx="0"/>
              <a:endCxn id="120849" idx="2"/>
            </p:cNvCxnSpPr>
            <p:nvPr/>
          </p:nvCxnSpPr>
          <p:spPr bwMode="auto">
            <a:xfrm flipH="1" flipV="1">
              <a:off x="1675" y="1200"/>
              <a:ext cx="365" cy="864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49" name="Rectangle 17">
              <a:extLst>
                <a:ext uri="{FF2B5EF4-FFF2-40B4-BE49-F238E27FC236}">
                  <a16:creationId xmlns:a16="http://schemas.microsoft.com/office/drawing/2014/main" id="{6CD8D21E-56DA-E34E-9314-A13158B3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056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850" name="Group 18">
            <a:extLst>
              <a:ext uri="{FF2B5EF4-FFF2-40B4-BE49-F238E27FC236}">
                <a16:creationId xmlns:a16="http://schemas.microsoft.com/office/drawing/2014/main" id="{41BFE634-0C67-6C4B-B3F9-677AB0F26F79}"/>
              </a:ext>
            </a:extLst>
          </p:cNvPr>
          <p:cNvGrpSpPr>
            <a:grpSpLocks/>
          </p:cNvGrpSpPr>
          <p:nvPr/>
        </p:nvGrpSpPr>
        <p:grpSpPr bwMode="auto">
          <a:xfrm>
            <a:off x="1915119" y="1646375"/>
            <a:ext cx="1143000" cy="1657350"/>
            <a:chOff x="432" y="1056"/>
            <a:chExt cx="960" cy="1392"/>
          </a:xfrm>
        </p:grpSpPr>
        <p:sp>
          <p:nvSpPr>
            <p:cNvPr id="120851" name="AutoShape 19">
              <a:extLst>
                <a:ext uri="{FF2B5EF4-FFF2-40B4-BE49-F238E27FC236}">
                  <a16:creationId xmlns:a16="http://schemas.microsoft.com/office/drawing/2014/main" id="{CEA2F250-C5D4-A449-8F2A-5ADE6CAAD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64"/>
              <a:ext cx="960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program flow logic (branching)</a:t>
              </a:r>
            </a:p>
          </p:txBody>
        </p:sp>
        <p:cxnSp>
          <p:nvCxnSpPr>
            <p:cNvPr id="120852" name="AutoShape 20">
              <a:extLst>
                <a:ext uri="{FF2B5EF4-FFF2-40B4-BE49-F238E27FC236}">
                  <a16:creationId xmlns:a16="http://schemas.microsoft.com/office/drawing/2014/main" id="{8BD071CA-B440-8B40-B7C8-E598E25F68ED}"/>
                </a:ext>
              </a:extLst>
            </p:cNvPr>
            <p:cNvCxnSpPr>
              <a:cxnSpLocks noChangeShapeType="1"/>
              <a:stCxn id="120851" idx="0"/>
              <a:endCxn id="120853" idx="2"/>
            </p:cNvCxnSpPr>
            <p:nvPr/>
          </p:nvCxnSpPr>
          <p:spPr bwMode="auto">
            <a:xfrm flipV="1">
              <a:off x="912" y="1200"/>
              <a:ext cx="293" cy="864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53" name="Rectangle 21">
              <a:extLst>
                <a:ext uri="{FF2B5EF4-FFF2-40B4-BE49-F238E27FC236}">
                  <a16:creationId xmlns:a16="http://schemas.microsoft.com/office/drawing/2014/main" id="{0AE8623D-A77A-8344-A5DE-6A2645C8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56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0854" name="AutoShape 22">
              <a:extLst>
                <a:ext uri="{FF2B5EF4-FFF2-40B4-BE49-F238E27FC236}">
                  <a16:creationId xmlns:a16="http://schemas.microsoft.com/office/drawing/2014/main" id="{413026C0-7F6B-AA4A-B387-08DD7313148F}"/>
                </a:ext>
              </a:extLst>
            </p:cNvPr>
            <p:cNvCxnSpPr>
              <a:cxnSpLocks noChangeShapeType="1"/>
              <a:stCxn id="120851" idx="0"/>
              <a:endCxn id="120855" idx="2"/>
            </p:cNvCxnSpPr>
            <p:nvPr/>
          </p:nvCxnSpPr>
          <p:spPr bwMode="auto">
            <a:xfrm flipV="1">
              <a:off x="912" y="1536"/>
              <a:ext cx="293" cy="528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855" name="Rectangle 23">
              <a:extLst>
                <a:ext uri="{FF2B5EF4-FFF2-40B4-BE49-F238E27FC236}">
                  <a16:creationId xmlns:a16="http://schemas.microsoft.com/office/drawing/2014/main" id="{86D7E22D-5C60-E248-8C65-9019E7A3C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92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CN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4FF5B925-B75D-9645-AC27-1C4257A73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519" y="3703775"/>
            <a:ext cx="6400800" cy="154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80000"/>
              </a:spcBef>
              <a:spcAft>
                <a:spcPct val="0"/>
              </a:spcAft>
              <a:buNone/>
            </a:pPr>
            <a:r>
              <a:rPr lang="en-US" altLang="en-CN" sz="1200" u="sng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How to translate such high-level code into machine language?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Pct val="80000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 a two-tier compilation model, the overall translation challenge is broken between a </a:t>
            </a:r>
            <a:r>
              <a:rPr lang="en-US" altLang="en-CN" sz="1200" i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front-end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compilation stage and a subsequent </a:t>
            </a:r>
            <a:r>
              <a:rPr lang="en-US" altLang="en-CN" sz="1200" i="1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back-end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translation stage</a:t>
            </a:r>
            <a:endParaRPr lang="en-US" altLang="en-CN" sz="105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Pct val="80000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 our Hack-Jack platform, all the above sub-tasks </a:t>
            </a:r>
            <a:r>
              <a:rPr lang="en-US" altLang="en-CN" sz="105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(handling arithmetic / Boolean expressions and program flow / function calling commands)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are done by the back-end, i.e. by the </a:t>
            </a:r>
            <a:r>
              <a:rPr lang="en-US" altLang="en-CN" sz="105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translator.</a:t>
            </a:r>
          </a:p>
        </p:txBody>
      </p:sp>
      <p:grpSp>
        <p:nvGrpSpPr>
          <p:cNvPr id="120857" name="Group 25">
            <a:extLst>
              <a:ext uri="{FF2B5EF4-FFF2-40B4-BE49-F238E27FC236}">
                <a16:creationId xmlns:a16="http://schemas.microsoft.com/office/drawing/2014/main" id="{C09C1549-DB6C-7D4B-BA3D-81BBAAFD4DC9}"/>
              </a:ext>
            </a:extLst>
          </p:cNvPr>
          <p:cNvGrpSpPr>
            <a:grpSpLocks/>
          </p:cNvGrpSpPr>
          <p:nvPr/>
        </p:nvGrpSpPr>
        <p:grpSpPr bwMode="auto">
          <a:xfrm>
            <a:off x="2029419" y="3360875"/>
            <a:ext cx="5086350" cy="209550"/>
            <a:chOff x="528" y="2496"/>
            <a:chExt cx="4272" cy="176"/>
          </a:xfrm>
        </p:grpSpPr>
        <p:sp>
          <p:nvSpPr>
            <p:cNvPr id="120858" name="Rectangle 8">
              <a:extLst>
                <a:ext uri="{FF2B5EF4-FFF2-40B4-BE49-F238E27FC236}">
                  <a16:creationId xmlns:a16="http://schemas.microsoft.com/office/drawing/2014/main" id="{A2513F36-9097-0C40-A9E5-BA801D745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10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(previous lecture)</a:t>
              </a:r>
            </a:p>
          </p:txBody>
        </p:sp>
        <p:sp>
          <p:nvSpPr>
            <p:cNvPr id="120859" name="Rectangle 8">
              <a:extLst>
                <a:ext uri="{FF2B5EF4-FFF2-40B4-BE49-F238E27FC236}">
                  <a16:creationId xmlns:a16="http://schemas.microsoft.com/office/drawing/2014/main" id="{225EDBB3-CD65-CB48-A309-A88448274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10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(previous lecture)</a:t>
              </a:r>
            </a:p>
          </p:txBody>
        </p:sp>
        <p:sp>
          <p:nvSpPr>
            <p:cNvPr id="120860" name="Rectangle 8">
              <a:extLst>
                <a:ext uri="{FF2B5EF4-FFF2-40B4-BE49-F238E27FC236}">
                  <a16:creationId xmlns:a16="http://schemas.microsoft.com/office/drawing/2014/main" id="{D3DBE082-D745-7143-B6E7-2107F8422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10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 b="1">
                  <a:solidFill>
                    <a:srgbClr val="000099"/>
                  </a:solidFill>
                </a:rPr>
                <a:t>(this lecture)</a:t>
              </a:r>
            </a:p>
          </p:txBody>
        </p:sp>
        <p:sp>
          <p:nvSpPr>
            <p:cNvPr id="120861" name="Rectangle 8">
              <a:extLst>
                <a:ext uri="{FF2B5EF4-FFF2-40B4-BE49-F238E27FC236}">
                  <a16:creationId xmlns:a16="http://schemas.microsoft.com/office/drawing/2014/main" id="{2F0BB78E-B064-904E-8C59-60383F182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6"/>
              <a:ext cx="10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 b="1">
                  <a:solidFill>
                    <a:srgbClr val="000099"/>
                  </a:solidFill>
                </a:rPr>
                <a:t>(this lecture)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9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6BC705C-804A-7C42-B14B-AB7238193D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13102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Lecture plan</a:t>
            </a:r>
          </a:p>
        </p:txBody>
      </p:sp>
      <p:sp>
        <p:nvSpPr>
          <p:cNvPr id="463875" name="Text Box 3">
            <a:extLst>
              <a:ext uri="{FF2B5EF4-FFF2-40B4-BE49-F238E27FC236}">
                <a16:creationId xmlns:a16="http://schemas.microsoft.com/office/drawing/2014/main" id="{7785C260-CCBD-1948-8CC6-F64021078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602" y="1314451"/>
            <a:ext cx="264676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80808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Arithmetic / Boolean commands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	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sub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neg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eq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gt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and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or</a:t>
            </a:r>
          </a:p>
          <a:p>
            <a:pPr fontAlgn="base">
              <a:spcBef>
                <a:spcPct val="30000"/>
              </a:spcBef>
              <a:spcAft>
                <a:spcPct val="3000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80808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Memory access commands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pop x</a:t>
            </a: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(pop into x, which is a variable)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push y</a:t>
            </a: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 being a variable or a constant)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C24B24AF-D196-524C-A0E8-DFA7624D5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901" y="1314451"/>
            <a:ext cx="234315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Program flow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goto 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if-goto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 calling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(from 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2885" name="AutoShape 8">
            <a:extLst>
              <a:ext uri="{FF2B5EF4-FFF2-40B4-BE49-F238E27FC236}">
                <a16:creationId xmlns:a16="http://schemas.microsoft.com/office/drawing/2014/main" id="{D011524B-7EEB-5847-8261-1D4572EA3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401" y="1371600"/>
            <a:ext cx="628650" cy="28575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CN" sz="1500" b="1">
              <a:solidFill>
                <a:srgbClr val="FFFFFF"/>
              </a:solidFill>
            </a:endParaRPr>
          </a:p>
        </p:txBody>
      </p:sp>
      <p:sp>
        <p:nvSpPr>
          <p:cNvPr id="122886" name="Oval 6">
            <a:extLst>
              <a:ext uri="{FF2B5EF4-FFF2-40B4-BE49-F238E27FC236}">
                <a16:creationId xmlns:a16="http://schemas.microsoft.com/office/drawing/2014/main" id="{5B8D5C76-3AA8-2545-814C-1670F8C9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02" y="2571750"/>
            <a:ext cx="917972" cy="377429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FFFFFF"/>
                </a:solidFill>
              </a:rPr>
              <a:t>previous</a:t>
            </a:r>
            <a:br>
              <a:rPr lang="en-US" altLang="en-CN" sz="1050">
                <a:solidFill>
                  <a:srgbClr val="FFFFFF"/>
                </a:solidFill>
              </a:rPr>
            </a:br>
            <a:r>
              <a:rPr lang="en-US" altLang="en-CN" sz="1050">
                <a:solidFill>
                  <a:srgbClr val="FFFFFF"/>
                </a:solidFill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6083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7B89B79-7AF6-ED45-AD08-1144D5B722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6369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Program flow commands in the </a:t>
            </a:r>
            <a:r>
              <a:rPr lang="en-US" altLang="en-CN" sz="1500" dirty="0"/>
              <a:t>VM</a:t>
            </a:r>
            <a:r>
              <a:rPr lang="en-US" altLang="en-CN" dirty="0"/>
              <a:t> language</a:t>
            </a:r>
          </a:p>
        </p:txBody>
      </p:sp>
      <p:sp>
        <p:nvSpPr>
          <p:cNvPr id="519174" name="Rectangle 6">
            <a:extLst>
              <a:ext uri="{FF2B5EF4-FFF2-40B4-BE49-F238E27FC236}">
                <a16:creationId xmlns:a16="http://schemas.microsoft.com/office/drawing/2014/main" id="{4F2EED9A-7B33-9843-B1C7-D40909135F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86150" y="3134533"/>
            <a:ext cx="4457700" cy="1885950"/>
          </a:xfrm>
          <a:noFill/>
        </p:spPr>
        <p:txBody>
          <a:bodyPr/>
          <a:lstStyle/>
          <a:p>
            <a:pPr marL="201216" indent="-201216">
              <a:spcBef>
                <a:spcPct val="80000"/>
              </a:spcBef>
              <a:buNone/>
            </a:pPr>
            <a:r>
              <a:rPr lang="en-US" altLang="en-CN" sz="1200" u="sng" dirty="0"/>
              <a:t>How to translate these three abstractions into assembly?</a:t>
            </a:r>
            <a:endParaRPr lang="en-US" altLang="en-CN" sz="1200" dirty="0"/>
          </a:p>
          <a:p>
            <a:pPr marL="201216" indent="-201216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Simple: label declarations and </a:t>
            </a:r>
            <a:r>
              <a:rPr lang="en-US" altLang="en-CN" sz="1200" dirty="0" err="1"/>
              <a:t>goto</a:t>
            </a:r>
            <a:r>
              <a:rPr lang="en-US" altLang="en-CN" sz="1200" dirty="0"/>
              <a:t> directives can be effected directly by assembly commands</a:t>
            </a:r>
          </a:p>
          <a:p>
            <a:pPr marL="201216" indent="-201216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More to the point: given any one of these three </a:t>
            </a:r>
            <a:r>
              <a:rPr lang="en-US" altLang="en-CN" sz="800" dirty="0"/>
              <a:t>VM</a:t>
            </a:r>
            <a:r>
              <a:rPr lang="en-US" altLang="en-CN" sz="1200" dirty="0"/>
              <a:t> commands, the </a:t>
            </a:r>
            <a:r>
              <a:rPr lang="en-US" altLang="en-CN" sz="800" dirty="0"/>
              <a:t>VM</a:t>
            </a:r>
            <a:r>
              <a:rPr lang="en-US" altLang="en-CN" sz="1200" dirty="0"/>
              <a:t> Translator must emit one or more assembly commands that effects the same semantics </a:t>
            </a:r>
            <a:br>
              <a:rPr lang="en-US" altLang="en-CN" sz="1200" dirty="0"/>
            </a:br>
            <a:r>
              <a:rPr lang="en-US" altLang="en-CN" sz="1200" dirty="0"/>
              <a:t>on the Hack platform</a:t>
            </a:r>
          </a:p>
          <a:p>
            <a:pPr marL="201216" indent="-201216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How to do it? see project 8.</a:t>
            </a:r>
          </a:p>
        </p:txBody>
      </p:sp>
      <p:sp>
        <p:nvSpPr>
          <p:cNvPr id="124932" name="Text Box 7">
            <a:extLst>
              <a:ext uri="{FF2B5EF4-FFF2-40B4-BE49-F238E27FC236}">
                <a16:creationId xmlns:a16="http://schemas.microsoft.com/office/drawing/2014/main" id="{9D1CA681-E31C-2842-8077-03867A98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362883"/>
            <a:ext cx="3829050" cy="160020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20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// label declaration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20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goto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 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// unconditional jump to the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               // 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 command following the label c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20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if-goto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CN" sz="1200" b="1" i="1">
                <a:solidFill>
                  <a:srgbClr val="66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pops the topmost stack element;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               // if it’s not zero, jumps to the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               // 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 command following the label c</a:t>
            </a:r>
            <a:endParaRPr lang="en-US" altLang="en-CN" sz="12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E0D6B12-B154-2F42-9D2D-15629481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734233"/>
            <a:ext cx="39433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75000"/>
              </a:spcBef>
              <a:spcAft>
                <a:spcPct val="0"/>
              </a:spcAft>
              <a:buNone/>
            </a:pPr>
            <a:r>
              <a:rPr lang="en-US" altLang="en-CN" sz="1200">
                <a:solidFill>
                  <a:srgbClr val="000000"/>
                </a:solidFill>
              </a:rPr>
              <a:t>In the VM language, the program flow abstraction is delivered using three commands:</a:t>
            </a:r>
          </a:p>
        </p:txBody>
      </p:sp>
      <p:grpSp>
        <p:nvGrpSpPr>
          <p:cNvPr id="124934" name="Group 6">
            <a:extLst>
              <a:ext uri="{FF2B5EF4-FFF2-40B4-BE49-F238E27FC236}">
                <a16:creationId xmlns:a16="http://schemas.microsoft.com/office/drawing/2014/main" id="{26A5B316-9A4F-5643-A295-868F764C55F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791383"/>
            <a:ext cx="1771650" cy="4057650"/>
            <a:chOff x="144" y="432"/>
            <a:chExt cx="1488" cy="3408"/>
          </a:xfrm>
        </p:grpSpPr>
        <p:sp>
          <p:nvSpPr>
            <p:cNvPr id="124935" name="Rectangle 5">
              <a:extLst>
                <a:ext uri="{FF2B5EF4-FFF2-40B4-BE49-F238E27FC236}">
                  <a16:creationId xmlns:a16="http://schemas.microsoft.com/office/drawing/2014/main" id="{13A4B401-E1F0-8E48-B104-5A47D6D0D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32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1200">
                  <a:solidFill>
                    <a:srgbClr val="000000"/>
                  </a:solidFill>
                  <a:latin typeface="Comic Sans MS" panose="030F0902030302020204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VM code example:</a:t>
              </a:r>
            </a:p>
          </p:txBody>
        </p:sp>
        <p:sp>
          <p:nvSpPr>
            <p:cNvPr id="124936" name="Text Box 4">
              <a:extLst>
                <a:ext uri="{FF2B5EF4-FFF2-40B4-BE49-F238E27FC236}">
                  <a16:creationId xmlns:a16="http://schemas.microsoft.com/office/drawing/2014/main" id="{CE198A34-861C-D84E-9BEE-B14A51752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72"/>
              <a:ext cx="1392" cy="3168"/>
            </a:xfrm>
            <a:prstGeom prst="rect">
              <a:avLst/>
            </a:prstGeom>
            <a:solidFill>
              <a:srgbClr val="F3F3FF"/>
            </a:solidFill>
            <a:ln w="9525" algn="ctr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116100" rIns="70200" bIns="116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function mult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pop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label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argument 0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eq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if-goto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argument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pop argument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argument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pop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goto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label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0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build="p"/>
      <p:bldP spid="124932" grpId="0" build="p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67D1C40-7332-3341-8C75-460EB60AB0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3634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Lecture plan</a:t>
            </a:r>
          </a:p>
        </p:txBody>
      </p:sp>
      <p:sp>
        <p:nvSpPr>
          <p:cNvPr id="463875" name="Text Box 3">
            <a:extLst>
              <a:ext uri="{FF2B5EF4-FFF2-40B4-BE49-F238E27FC236}">
                <a16:creationId xmlns:a16="http://schemas.microsoft.com/office/drawing/2014/main" id="{97C81C56-225C-3746-A2E7-E65B8F68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605" y="1337698"/>
            <a:ext cx="264676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80808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Arithmetic / Boolean commands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	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sub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neg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eq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gt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and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or</a:t>
            </a:r>
          </a:p>
          <a:p>
            <a:pPr fontAlgn="base">
              <a:spcBef>
                <a:spcPct val="30000"/>
              </a:spcBef>
              <a:spcAft>
                <a:spcPct val="30000"/>
              </a:spcAft>
            </a:pPr>
            <a:r>
              <a:rPr lang="en-US" altLang="en-CN" sz="120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80808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Memory access commands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pop x</a:t>
            </a: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(pop into x, which is a variable)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8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push y</a:t>
            </a:r>
            <a:r>
              <a:rPr lang="en-US" altLang="en-CN" sz="1200" b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 being a variable or a constant)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5F34E560-457A-8044-BF11-AD7C7C6F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1904" y="1337698"/>
            <a:ext cx="234315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Program flow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goto 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if-goto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 calling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(from 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6981" name="AutoShape 8">
            <a:extLst>
              <a:ext uri="{FF2B5EF4-FFF2-40B4-BE49-F238E27FC236}">
                <a16:creationId xmlns:a16="http://schemas.microsoft.com/office/drawing/2014/main" id="{23EADBDF-51E5-3E43-B7AF-7D4E1B9B4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404" y="2937897"/>
            <a:ext cx="628650" cy="28575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CN" sz="1500" b="1">
              <a:solidFill>
                <a:srgbClr val="FFFFFF"/>
              </a:solidFill>
            </a:endParaRPr>
          </a:p>
        </p:txBody>
      </p:sp>
      <p:sp>
        <p:nvSpPr>
          <p:cNvPr id="126982" name="Oval 6">
            <a:extLst>
              <a:ext uri="{FF2B5EF4-FFF2-40B4-BE49-F238E27FC236}">
                <a16:creationId xmlns:a16="http://schemas.microsoft.com/office/drawing/2014/main" id="{E51870CA-65AE-C844-A11A-34B3B4B23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905" y="2594997"/>
            <a:ext cx="917972" cy="377429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FFFFFF"/>
                </a:solidFill>
              </a:rPr>
              <a:t>previous</a:t>
            </a:r>
            <a:br>
              <a:rPr lang="en-US" altLang="en-CN" sz="1050">
                <a:solidFill>
                  <a:srgbClr val="FFFFFF"/>
                </a:solidFill>
              </a:rPr>
            </a:br>
            <a:r>
              <a:rPr lang="en-US" altLang="en-CN" sz="1050">
                <a:solidFill>
                  <a:srgbClr val="FFFFFF"/>
                </a:solidFill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74107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EEB4CFD-B600-6447-90FF-322A8F4B3A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CN" dirty="0"/>
              <a:t>Subroutines</a:t>
            </a: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F62C577F-54E7-D84B-B7C6-E15C5C0112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81057" y="2430327"/>
            <a:ext cx="6446326" cy="2574657"/>
          </a:xfrm>
          <a:noFill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900" u="sng" dirty="0"/>
              <a:t>Subroutines = a major programming artifact</a:t>
            </a:r>
          </a:p>
          <a:p>
            <a:pPr>
              <a:spcBef>
                <a:spcPts val="900"/>
              </a:spcBef>
              <a:buSzPct val="80000"/>
              <a:buFont typeface="Wingdings" pitchFamily="2" charset="2"/>
              <a:buChar char="q"/>
            </a:pPr>
            <a:r>
              <a:rPr lang="en-US" altLang="en-CN" sz="900" dirty="0"/>
              <a:t>Basic idea: the given language can be extended at will by user-defined commands ( aka </a:t>
            </a:r>
            <a:r>
              <a:rPr lang="en-US" altLang="en-CN" sz="900" i="1" dirty="0"/>
              <a:t>subroutines</a:t>
            </a:r>
            <a:r>
              <a:rPr lang="en-US" altLang="en-CN" sz="900" dirty="0"/>
              <a:t> / </a:t>
            </a:r>
            <a:r>
              <a:rPr lang="en-US" altLang="en-CN" sz="900" i="1" dirty="0"/>
              <a:t>functions</a:t>
            </a:r>
            <a:r>
              <a:rPr lang="en-US" altLang="en-CN" sz="900" dirty="0"/>
              <a:t> / </a:t>
            </a:r>
            <a:r>
              <a:rPr lang="en-US" altLang="en-CN" sz="900" i="1" dirty="0"/>
              <a:t>methods</a:t>
            </a:r>
            <a:r>
              <a:rPr lang="en-US" altLang="en-CN" sz="900" dirty="0"/>
              <a:t> ...)</a:t>
            </a:r>
          </a:p>
          <a:p>
            <a:pPr>
              <a:spcBef>
                <a:spcPts val="900"/>
              </a:spcBef>
              <a:buSzPct val="80000"/>
              <a:buFont typeface="Wingdings" pitchFamily="2" charset="2"/>
              <a:buChar char="q"/>
            </a:pPr>
            <a:r>
              <a:rPr lang="en-US" altLang="en-CN" sz="900" dirty="0"/>
              <a:t>Important: the language’s primitive commands and the user-defined commands have the same look-and-feel</a:t>
            </a:r>
          </a:p>
          <a:p>
            <a:pPr>
              <a:spcBef>
                <a:spcPts val="900"/>
              </a:spcBef>
              <a:buSzPct val="80000"/>
              <a:buFont typeface="Wingdings" pitchFamily="2" charset="2"/>
              <a:buChar char="q"/>
            </a:pPr>
            <a:r>
              <a:rPr lang="en-US" altLang="en-CN" sz="900" dirty="0"/>
              <a:t>This transparent extensibility is the most important abstraction delivered by high-level programming languages</a:t>
            </a:r>
          </a:p>
          <a:p>
            <a:pPr>
              <a:spcBef>
                <a:spcPts val="900"/>
              </a:spcBef>
              <a:buSzPct val="80000"/>
              <a:buFont typeface="Wingdings" pitchFamily="2" charset="2"/>
              <a:buChar char="q"/>
            </a:pPr>
            <a:r>
              <a:rPr lang="en-US" altLang="en-CN" sz="900" dirty="0"/>
              <a:t>The challenge: implement this abstraction, i.e. allow the program control to flow effortlessly between one subroutine to the other  </a:t>
            </a:r>
          </a:p>
          <a:p>
            <a:pPr>
              <a:spcBef>
                <a:spcPts val="900"/>
              </a:spcBef>
              <a:buNone/>
            </a:pPr>
            <a:r>
              <a:rPr lang="en-US" altLang="en-CN" sz="900" dirty="0">
                <a:solidFill>
                  <a:srgbClr val="000099"/>
                </a:solidFill>
              </a:rPr>
              <a:t>“A well-designed system consists of a collection of black box modules,</a:t>
            </a:r>
            <a:br>
              <a:rPr lang="en-US" altLang="en-CN" sz="900" dirty="0">
                <a:solidFill>
                  <a:srgbClr val="000099"/>
                </a:solidFill>
              </a:rPr>
            </a:br>
            <a:r>
              <a:rPr lang="en-US" altLang="en-CN" sz="900" dirty="0">
                <a:solidFill>
                  <a:srgbClr val="000099"/>
                </a:solidFill>
              </a:rPr>
              <a:t>each executing its effect like magic”</a:t>
            </a:r>
            <a:br>
              <a:rPr lang="en-US" altLang="en-CN" sz="900" dirty="0">
                <a:solidFill>
                  <a:srgbClr val="000099"/>
                </a:solidFill>
              </a:rPr>
            </a:br>
            <a:r>
              <a:rPr lang="en-US" altLang="en-CN" sz="900" dirty="0">
                <a:solidFill>
                  <a:srgbClr val="000099"/>
                </a:solidFill>
              </a:rPr>
              <a:t>(Steven Pinker, </a:t>
            </a:r>
            <a:r>
              <a:rPr lang="en-US" altLang="en-CN" sz="900" i="1" dirty="0">
                <a:solidFill>
                  <a:srgbClr val="000099"/>
                </a:solidFill>
              </a:rPr>
              <a:t>How The Mind Works</a:t>
            </a:r>
            <a:r>
              <a:rPr lang="en-US" altLang="en-CN" sz="900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517125" name="Text Box 5">
            <a:extLst>
              <a:ext uri="{FF2B5EF4-FFF2-40B4-BE49-F238E27FC236}">
                <a16:creationId xmlns:a16="http://schemas.microsoft.com/office/drawing/2014/main" id="{F6D4F4D6-B5F6-C646-8F82-D8B9DF84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759" y="1082944"/>
            <a:ext cx="3886200" cy="12001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Compute x = (-b + sqrt(b^2 -4*a*c)) / 2*a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(~(a = 0))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x = (-b +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(b * b – 4 * a * c)) / (2 * a)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x = - c / b</a:t>
            </a:r>
            <a:r>
              <a:rPr lang="en-US" altLang="en-CN" sz="105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  <p:bldP spid="5171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17F2797F-2B63-D242-BB7F-82FF4CF766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4298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Subroutines in the </a:t>
            </a:r>
            <a:r>
              <a:rPr lang="en-US" altLang="en-CN" sz="1500" dirty="0"/>
              <a:t>VM</a:t>
            </a:r>
            <a:r>
              <a:rPr lang="en-US" altLang="en-CN" dirty="0"/>
              <a:t> language</a:t>
            </a:r>
            <a:endParaRPr lang="en-US" altLang="en-CN" sz="1350" dirty="0"/>
          </a:p>
        </p:txBody>
      </p:sp>
      <p:sp>
        <p:nvSpPr>
          <p:cNvPr id="131075" name="Rectangle 5">
            <a:extLst>
              <a:ext uri="{FF2B5EF4-FFF2-40B4-BE49-F238E27FC236}">
                <a16:creationId xmlns:a16="http://schemas.microsoft.com/office/drawing/2014/main" id="{1516A379-4457-BD4D-A789-B960BD3F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1" y="3076412"/>
            <a:ext cx="32575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179388" indent="-179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19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98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invocation of the 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’s primitive</a:t>
            </a:r>
            <a:b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commands and subroutines</a:t>
            </a:r>
            <a:b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follow exactly the same rules: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caller pushes the necessary argument(s) and calls the command / function for its effect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called command / function is responsible for removing the argument(s) from the stack, and for popping onto</a:t>
            </a:r>
            <a:b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stack the result of its execution.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E844FC4D-F0F7-A142-8274-9DE2A577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860155"/>
            <a:ext cx="3429000" cy="3771900"/>
          </a:xfrm>
          <a:prstGeom prst="rect">
            <a:avLst/>
          </a:prstGeom>
          <a:solidFill>
            <a:srgbClr val="F3F3FF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 b="1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mult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constant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pop local 0 // result (local 0) =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loop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argument 0 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constant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eq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if-goto end // if arg0 == 0, jump to end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argument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sub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pop argument 0  // arg0--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argument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local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add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pop local 0  // result += arg1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goto loop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end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local 0  // push result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CN" sz="1050" b="1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31077" name="Rectangle 8">
            <a:extLst>
              <a:ext uri="{FF2B5EF4-FFF2-40B4-BE49-F238E27FC236}">
                <a16:creationId xmlns:a16="http://schemas.microsoft.com/office/drawing/2014/main" id="{DF27E7FD-02F5-AC4D-B9EB-61642E83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891" y="650605"/>
            <a:ext cx="2513409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None/>
            </a:pPr>
            <a:r>
              <a:rPr lang="en-US" altLang="en-CN" sz="1050">
                <a:solidFill>
                  <a:srgbClr val="000000"/>
                </a:solidFill>
              </a:rPr>
              <a:t>Called code, aka “callee” (example)</a:t>
            </a:r>
          </a:p>
        </p:txBody>
      </p:sp>
      <p:grpSp>
        <p:nvGrpSpPr>
          <p:cNvPr id="131078" name="Group 6">
            <a:extLst>
              <a:ext uri="{FF2B5EF4-FFF2-40B4-BE49-F238E27FC236}">
                <a16:creationId xmlns:a16="http://schemas.microsoft.com/office/drawing/2014/main" id="{A9547A1E-2B99-B343-AF6F-0F265D7B9C87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631555"/>
            <a:ext cx="2343150" cy="2171700"/>
            <a:chOff x="144" y="432"/>
            <a:chExt cx="1968" cy="1824"/>
          </a:xfrm>
        </p:grpSpPr>
        <p:sp>
          <p:nvSpPr>
            <p:cNvPr id="131079" name="Text Box 4">
              <a:extLst>
                <a:ext uri="{FF2B5EF4-FFF2-40B4-BE49-F238E27FC236}">
                  <a16:creationId xmlns:a16="http://schemas.microsoft.com/office/drawing/2014/main" id="{67B688A5-CA85-244F-A4FC-41C29F618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24"/>
              <a:ext cx="1920" cy="163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97200" tIns="116100" rIns="70200" bIns="116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// computes (7 + 2) * 3 - 5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push constant 7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push constant 2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push constant 3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b="1" dirty="0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call </a:t>
              </a:r>
              <a:r>
                <a:rPr lang="en-US" altLang="en-CN" sz="1050" b="1" dirty="0" err="1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mult</a:t>
              </a:r>
              <a:endParaRPr lang="en-US" altLang="en-CN" sz="1050" b="1" dirty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push constant 5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105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131080" name="Rectangle 8">
              <a:extLst>
                <a:ext uri="{FF2B5EF4-FFF2-40B4-BE49-F238E27FC236}">
                  <a16:creationId xmlns:a16="http://schemas.microsoft.com/office/drawing/2014/main" id="{6041F219-259D-7A46-A003-7D143EAB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32"/>
              <a:ext cx="134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Calling code (example)</a:t>
              </a:r>
            </a:p>
          </p:txBody>
        </p:sp>
      </p:grpSp>
      <p:grpSp>
        <p:nvGrpSpPr>
          <p:cNvPr id="131081" name="Group 9">
            <a:extLst>
              <a:ext uri="{FF2B5EF4-FFF2-40B4-BE49-F238E27FC236}">
                <a16:creationId xmlns:a16="http://schemas.microsoft.com/office/drawing/2014/main" id="{993DCB16-59CE-8947-BC41-CE274698FB40}"/>
              </a:ext>
            </a:extLst>
          </p:cNvPr>
          <p:cNvGrpSpPr>
            <a:grpSpLocks/>
          </p:cNvGrpSpPr>
          <p:nvPr/>
        </p:nvGrpSpPr>
        <p:grpSpPr bwMode="auto">
          <a:xfrm>
            <a:off x="2343151" y="1031605"/>
            <a:ext cx="2345531" cy="3429000"/>
            <a:chOff x="1006" y="768"/>
            <a:chExt cx="1970" cy="2880"/>
          </a:xfrm>
        </p:grpSpPr>
        <p:cxnSp>
          <p:nvCxnSpPr>
            <p:cNvPr id="131082" name="AutoShape 10">
              <a:extLst>
                <a:ext uri="{FF2B5EF4-FFF2-40B4-BE49-F238E27FC236}">
                  <a16:creationId xmlns:a16="http://schemas.microsoft.com/office/drawing/2014/main" id="{7DC9B9C6-BD0B-ED46-A9E5-4D496AD00B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06" y="1680"/>
              <a:ext cx="816" cy="48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083" name="AutoShape 11">
              <a:extLst>
                <a:ext uri="{FF2B5EF4-FFF2-40B4-BE49-F238E27FC236}">
                  <a16:creationId xmlns:a16="http://schemas.microsoft.com/office/drawing/2014/main" id="{55ACEB20-7185-F84D-93BB-9EF6191B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488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0" bIns="89100" anchor="ctr"/>
            <a:lstStyle/>
            <a:p>
              <a:pPr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VM subroutine call-and-return commands</a:t>
              </a:r>
            </a:p>
          </p:txBody>
        </p:sp>
        <p:cxnSp>
          <p:nvCxnSpPr>
            <p:cNvPr id="131084" name="AutoShape 12">
              <a:extLst>
                <a:ext uri="{FF2B5EF4-FFF2-40B4-BE49-F238E27FC236}">
                  <a16:creationId xmlns:a16="http://schemas.microsoft.com/office/drawing/2014/main" id="{1D8BED10-F36D-8743-8C2E-D2C6F1B3F0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07" y="768"/>
              <a:ext cx="648" cy="720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085" name="AutoShape 13">
              <a:extLst>
                <a:ext uri="{FF2B5EF4-FFF2-40B4-BE49-F238E27FC236}">
                  <a16:creationId xmlns:a16="http://schemas.microsoft.com/office/drawing/2014/main" id="{B82AF54B-6704-4740-A008-991308023B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56" y="1968"/>
              <a:ext cx="720" cy="1680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237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  <p:bldP spid="1310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7009D4A0-58C0-4D44-B106-AD5E9BAA98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CN" dirty="0"/>
              <a:t>Function commands in the VM language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661804A5-AD6B-FD4C-91FA-F20D58D7AE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85901" y="2743200"/>
            <a:ext cx="5732860" cy="1244204"/>
          </a:xfrm>
          <a:noFill/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altLang="en-CN" u="sng"/>
              <a:t>Q:</a:t>
            </a:r>
            <a:r>
              <a:rPr lang="en-US" altLang="en-CN"/>
              <a:t> Why this particular syntax?</a:t>
            </a:r>
          </a:p>
          <a:p>
            <a:pPr>
              <a:spcBef>
                <a:spcPts val="1800"/>
              </a:spcBef>
              <a:buNone/>
            </a:pPr>
            <a:r>
              <a:rPr lang="en-US" altLang="en-CN" u="sng"/>
              <a:t>A:</a:t>
            </a:r>
            <a:r>
              <a:rPr lang="en-US" altLang="en-CN"/>
              <a:t> Because it simplifies the VM implementation (later).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C8E33C22-D83E-334D-8A01-1DDE527A0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1" y="1336729"/>
            <a:ext cx="6115050" cy="15430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 nVars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here starts a function called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                           // which has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local variables</a:t>
            </a:r>
          </a:p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20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  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invoke function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for its effect;                             </a:t>
            </a:r>
            <a:b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                          // </a:t>
            </a:r>
            <a:r>
              <a:rPr lang="en-US" altLang="en-CN" sz="120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arguments have already been pushed onto the stack</a:t>
            </a:r>
          </a:p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200" b="1">
                <a:solidFill>
                  <a:srgbClr val="6633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terminate execution and return control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2138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  <p:bldP spid="13312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48C9B30-0E52-9F45-870D-5B62992EC0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3131" y="559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Function call-and-return conventions</a:t>
            </a:r>
            <a:endParaRPr lang="en-US" altLang="en-CN" sz="1350" dirty="0"/>
          </a:p>
        </p:txBody>
      </p:sp>
      <p:grpSp>
        <p:nvGrpSpPr>
          <p:cNvPr id="135171" name="Group 3">
            <a:extLst>
              <a:ext uri="{FF2B5EF4-FFF2-40B4-BE49-F238E27FC236}">
                <a16:creationId xmlns:a16="http://schemas.microsoft.com/office/drawing/2014/main" id="{3CBFB9A5-8344-B040-90ED-BB44B0054611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771525"/>
            <a:ext cx="2800350" cy="1600200"/>
            <a:chOff x="1440" y="432"/>
            <a:chExt cx="2352" cy="1344"/>
          </a:xfrm>
        </p:grpSpPr>
        <p:sp>
          <p:nvSpPr>
            <p:cNvPr id="135172" name="Text Box 4">
              <a:extLst>
                <a:ext uri="{FF2B5EF4-FFF2-40B4-BE49-F238E27FC236}">
                  <a16:creationId xmlns:a16="http://schemas.microsoft.com/office/drawing/2014/main" id="{A8D1A722-AD0C-174A-B15F-F5C3F06A6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624"/>
              <a:ext cx="2256" cy="1152"/>
            </a:xfrm>
            <a:prstGeom prst="rect">
              <a:avLst/>
            </a:prstGeom>
            <a:solidFill>
              <a:srgbClr val="F3F3FF"/>
            </a:solidFill>
            <a:ln w="9525" algn="ctr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97200" tIns="116100" rIns="70200" bIns="116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 b="1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function mult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pop local 0 // result (local 0) =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label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...         // rest of code omitted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label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local 0  // push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en-CN" sz="900" b="1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return</a:t>
              </a:r>
            </a:p>
          </p:txBody>
        </p:sp>
        <p:sp>
          <p:nvSpPr>
            <p:cNvPr id="135173" name="Rectangle 8">
              <a:extLst>
                <a:ext uri="{FF2B5EF4-FFF2-40B4-BE49-F238E27FC236}">
                  <a16:creationId xmlns:a16="http://schemas.microsoft.com/office/drawing/2014/main" id="{9235E851-ECC3-D842-A75D-6F89E53C6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32"/>
              <a:ext cx="23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called function aka “callee” (example)</a:t>
              </a:r>
            </a:p>
          </p:txBody>
        </p:sp>
      </p:grpSp>
      <p:grpSp>
        <p:nvGrpSpPr>
          <p:cNvPr id="135174" name="Group 6">
            <a:extLst>
              <a:ext uri="{FF2B5EF4-FFF2-40B4-BE49-F238E27FC236}">
                <a16:creationId xmlns:a16="http://schemas.microsoft.com/office/drawing/2014/main" id="{DCDAC7C2-665E-0548-AC8D-0B56F4F40D91}"/>
              </a:ext>
            </a:extLst>
          </p:cNvPr>
          <p:cNvGrpSpPr>
            <a:grpSpLocks/>
          </p:cNvGrpSpPr>
          <p:nvPr/>
        </p:nvGrpSpPr>
        <p:grpSpPr bwMode="auto">
          <a:xfrm>
            <a:off x="1428751" y="771525"/>
            <a:ext cx="1370410" cy="1657350"/>
            <a:chOff x="241" y="432"/>
            <a:chExt cx="1151" cy="1392"/>
          </a:xfrm>
        </p:grpSpPr>
        <p:sp>
          <p:nvSpPr>
            <p:cNvPr id="135175" name="Text Box 4">
              <a:extLst>
                <a:ext uri="{FF2B5EF4-FFF2-40B4-BE49-F238E27FC236}">
                  <a16:creationId xmlns:a16="http://schemas.microsoft.com/office/drawing/2014/main" id="{15FC608E-445B-404F-960B-FE2CC4FE5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24"/>
              <a:ext cx="1104" cy="1200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97200" tIns="116100" rIns="70200" bIns="116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function demo 3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7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2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push constant 3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 b="1">
                  <a:solidFill>
                    <a:srgbClr val="0000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call mult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135176" name="Rectangle 8">
              <a:extLst>
                <a:ext uri="{FF2B5EF4-FFF2-40B4-BE49-F238E27FC236}">
                  <a16:creationId xmlns:a16="http://schemas.microsoft.com/office/drawing/2014/main" id="{3E62FFE2-46CE-694E-81E6-CFDBD274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432"/>
              <a:ext cx="105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Calling function</a:t>
              </a:r>
            </a:p>
          </p:txBody>
        </p:sp>
      </p:grpSp>
      <p:sp>
        <p:nvSpPr>
          <p:cNvPr id="523268" name="Rectangle 4">
            <a:extLst>
              <a:ext uri="{FF2B5EF4-FFF2-40B4-BE49-F238E27FC236}">
                <a16:creationId xmlns:a16="http://schemas.microsoft.com/office/drawing/2014/main" id="{12C4569A-AC64-0B46-9B86-F9840171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7" y="2571750"/>
            <a:ext cx="6443663" cy="251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CN" sz="1200" u="sng">
                <a:solidFill>
                  <a:srgbClr val="000000"/>
                </a:solidFill>
              </a:rPr>
              <a:t>Call-and-return programming convention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The caller must push the necessary argument(s), call the callee, and wait for it to return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Before the callee terminates (returns), it must push a return value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At the point of return, the callee’s resources are recycled, the caller’s state is re-instated, execution continues from the command just after the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b="1">
                <a:solidFill>
                  <a:srgbClr val="000000"/>
                </a:solidFill>
              </a:rPr>
              <a:t>Caller’s net effect:</a:t>
            </a:r>
            <a:r>
              <a:rPr lang="en-US" altLang="en-CN" sz="1050">
                <a:solidFill>
                  <a:srgbClr val="000000"/>
                </a:solidFill>
              </a:rPr>
              <a:t> the arguments were replaced by the return value</a:t>
            </a:r>
            <a:br>
              <a:rPr lang="en-US" altLang="en-CN" sz="1050">
                <a:solidFill>
                  <a:srgbClr val="000000"/>
                </a:solidFill>
              </a:rPr>
            </a:br>
            <a:r>
              <a:rPr lang="en-US" altLang="en-CN" sz="1050">
                <a:solidFill>
                  <a:srgbClr val="000000"/>
                </a:solidFill>
              </a:rPr>
              <a:t>                                 (just like with primitive commands)</a:t>
            </a:r>
          </a:p>
          <a:p>
            <a:pPr eaLnBrk="0" fontAlgn="base" hangingPunct="0">
              <a:lnSpc>
                <a:spcPct val="80000"/>
              </a:lnSpc>
              <a:spcBef>
                <a:spcPct val="100000"/>
              </a:spcBef>
              <a:spcAft>
                <a:spcPct val="0"/>
              </a:spcAft>
              <a:buSzPct val="80000"/>
              <a:buNone/>
            </a:pPr>
            <a:r>
              <a:rPr lang="en-US" altLang="en-CN" sz="1200" u="sng">
                <a:solidFill>
                  <a:srgbClr val="000000"/>
                </a:solidFill>
              </a:rPr>
              <a:t>Behind the scene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Recycling and re-instating subroutine resources and states is a major headache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Some agent (either the </a:t>
            </a:r>
            <a:r>
              <a:rPr lang="en-US" altLang="en-CN" sz="900">
                <a:solidFill>
                  <a:srgbClr val="000000"/>
                </a:solidFill>
              </a:rPr>
              <a:t>VM</a:t>
            </a:r>
            <a:r>
              <a:rPr lang="en-US" altLang="en-CN" sz="1050">
                <a:solidFill>
                  <a:srgbClr val="000000"/>
                </a:solidFill>
              </a:rPr>
              <a:t> or the compiler) should manage it behind the scene “like magic”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>
                <a:solidFill>
                  <a:srgbClr val="000000"/>
                </a:solidFill>
              </a:rPr>
              <a:t>In our implementation, the magic is </a:t>
            </a:r>
            <a:r>
              <a:rPr lang="en-US" altLang="en-CN" sz="900">
                <a:solidFill>
                  <a:srgbClr val="000000"/>
                </a:solidFill>
              </a:rPr>
              <a:t>VM</a:t>
            </a:r>
            <a:r>
              <a:rPr lang="en-US" altLang="en-CN" sz="1050">
                <a:solidFill>
                  <a:srgbClr val="000000"/>
                </a:solidFill>
              </a:rPr>
              <a:t> / stack-based, and is considered a great CS gem.</a:t>
            </a:r>
          </a:p>
        </p:txBody>
      </p:sp>
      <p:sp>
        <p:nvSpPr>
          <p:cNvPr id="135178" name="Rectangle 8">
            <a:extLst>
              <a:ext uri="{FF2B5EF4-FFF2-40B4-BE49-F238E27FC236}">
                <a16:creationId xmlns:a16="http://schemas.microsoft.com/office/drawing/2014/main" id="{602F5577-2EB8-0346-AF13-427500E9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1000125"/>
            <a:ext cx="20574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None/>
            </a:pPr>
            <a:r>
              <a:rPr lang="en-US" altLang="en-CN" sz="1050">
                <a:solidFill>
                  <a:srgbClr val="000000"/>
                </a:solidFill>
              </a:rPr>
              <a:t>Although not obvious in this example, every </a:t>
            </a:r>
            <a:r>
              <a:rPr lang="en-US" altLang="en-CN" sz="900">
                <a:solidFill>
                  <a:srgbClr val="000000"/>
                </a:solidFill>
              </a:rPr>
              <a:t>VM</a:t>
            </a:r>
            <a:r>
              <a:rPr lang="en-US" altLang="en-CN" sz="1050">
                <a:solidFill>
                  <a:srgbClr val="000000"/>
                </a:solidFill>
              </a:rPr>
              <a:t> function has a private set of 5 memory segments </a:t>
            </a:r>
            <a:r>
              <a:rPr lang="en-US" altLang="en-CN" sz="900">
                <a:solidFill>
                  <a:srgbClr val="000000"/>
                </a:solidFill>
              </a:rPr>
              <a:t>(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local,</a:t>
            </a:r>
            <a:r>
              <a:rPr lang="en-US" altLang="en-CN" sz="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argument,</a:t>
            </a:r>
            <a:r>
              <a:rPr lang="en-US" altLang="en-CN" sz="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this,</a:t>
            </a:r>
            <a:r>
              <a:rPr lang="en-US" altLang="en-CN" sz="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that, pointer)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None/>
            </a:pPr>
            <a:r>
              <a:rPr lang="en-US" altLang="en-CN" sz="1050">
                <a:solidFill>
                  <a:srgbClr val="000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These resources exist as long as the function is running.</a:t>
            </a:r>
          </a:p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None/>
            </a:pPr>
            <a:endParaRPr lang="en-US" altLang="en-CN" sz="1050">
              <a:solidFill>
                <a:srgbClr val="000000"/>
              </a:solidFill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build="p"/>
      <p:bldP spid="1351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9143DB21-95EF-C045-8F36-27DFE20AD4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41802" y="69259"/>
            <a:ext cx="6572250" cy="4000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CN" sz="2000" dirty="0"/>
              <a:t>The function-call-and-return protocol 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412EA345-EA96-1C43-AB3C-4B283271B1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41802" y="983659"/>
            <a:ext cx="2457450" cy="3429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CN" sz="1600" dirty="0"/>
              <a:t>The caller’s view:</a:t>
            </a:r>
          </a:p>
        </p:txBody>
      </p:sp>
      <p:sp>
        <p:nvSpPr>
          <p:cNvPr id="529412" name="Text Box 4">
            <a:extLst>
              <a:ext uri="{FF2B5EF4-FFF2-40B4-BE49-F238E27FC236}">
                <a16:creationId xmlns:a16="http://schemas.microsoft.com/office/drawing/2014/main" id="{E0F9722E-C508-7349-BAC0-A2C371454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452" y="3544269"/>
            <a:ext cx="5829300" cy="1485900"/>
          </a:xfrm>
          <a:prstGeom prst="rect">
            <a:avLst/>
          </a:prstGeom>
          <a:solidFill>
            <a:srgbClr val="FFF2E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24200" tIns="143100" rIns="108000" bIns="143100"/>
          <a:lstStyle>
            <a:lvl1pPr marL="268288" indent="-2682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19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98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When I start executing</a:t>
            </a:r>
            <a:r>
              <a:rPr lang="en-US" altLang="en-CN" sz="1050">
                <a:solidFill>
                  <a:srgbClr val="000066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my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argument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segment has been initialized with actual argument values passed by the caller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My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variables segment has been allocated and initialized to zero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segment that I see has been set to the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CN" sz="105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segment of the VM file to which I belong, and the working stack that I see is empty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05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 exiting, I must push a value onto the stack and then use the command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05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529414" name="Text Box 6">
            <a:extLst>
              <a:ext uri="{FF2B5EF4-FFF2-40B4-BE49-F238E27FC236}">
                <a16:creationId xmlns:a16="http://schemas.microsoft.com/office/drawing/2014/main" id="{DD09C587-3509-BF44-A07C-45B5FAA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377" y="1411437"/>
            <a:ext cx="4629150" cy="1875657"/>
          </a:xfrm>
          <a:prstGeom prst="rect">
            <a:avLst/>
          </a:prstGeom>
          <a:solidFill>
            <a:srgbClr val="FFF2E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24200" tIns="143100" rIns="54000" bIns="143100"/>
          <a:lstStyle>
            <a:lvl1pPr marL="268288" indent="-2682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7550" indent="-2698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19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98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 calling a function </a:t>
            </a:r>
            <a:r>
              <a:rPr lang="en-US" altLang="en-CN" sz="900" i="1" dirty="0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</a:t>
            </a: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I must push onto the stack as many arguments as needed by </a:t>
            </a:r>
            <a:r>
              <a:rPr lang="en-US" altLang="en-CN" sz="9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Next, I invoke the function using the command </a:t>
            </a:r>
            <a:r>
              <a:rPr lang="en-US" altLang="en-CN" sz="900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900" b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900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i="1" dirty="0" err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  <a:endParaRPr lang="en-US" altLang="en-CN" sz="900" dirty="0">
              <a:solidFill>
                <a:srgbClr val="000099"/>
              </a:solidFill>
              <a:latin typeface="Comic Sans MS" panose="030F0902030302020204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</a:t>
            </a:r>
            <a:r>
              <a:rPr lang="en-US" altLang="en-CN" sz="9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9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returns:</a:t>
            </a:r>
          </a:p>
          <a:p>
            <a:pPr lvl="1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arguments that I pushed before the call have disappeared from the stack, and a return value (that always exists) appears at the top of the stack  </a:t>
            </a:r>
          </a:p>
          <a:p>
            <a:pPr lvl="1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All my memory segments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local,</a:t>
            </a:r>
            <a:r>
              <a:rPr lang="en-US" altLang="en-CN" sz="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argument,</a:t>
            </a:r>
            <a:r>
              <a:rPr lang="en-US" altLang="en-CN" sz="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this,</a:t>
            </a:r>
            <a:r>
              <a:rPr lang="en-US" altLang="en-CN" sz="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that, pointer)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are the same as before the call.</a:t>
            </a:r>
          </a:p>
        </p:txBody>
      </p:sp>
      <p:sp>
        <p:nvSpPr>
          <p:cNvPr id="529415" name="Rectangle 7">
            <a:extLst>
              <a:ext uri="{FF2B5EF4-FFF2-40B4-BE49-F238E27FC236}">
                <a16:creationId xmlns:a16="http://schemas.microsoft.com/office/drawing/2014/main" id="{739005A5-F606-2540-B395-9B253242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152" y="3315669"/>
            <a:ext cx="3429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The callee’s (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</a:t>
            </a:r>
            <a:r>
              <a:rPr lang="en-US" altLang="en-CN" sz="1200">
                <a:solidFill>
                  <a:srgbClr val="000000"/>
                </a:solidFill>
                <a:latin typeface="Comic Sans MS" panose="030F0902030302020204" pitchFamily="66" charset="0"/>
              </a:rPr>
              <a:t> ‘s) view:</a:t>
            </a:r>
          </a:p>
          <a:p>
            <a:pPr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endParaRPr lang="en-US" altLang="en-CN" sz="120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529416" name="Rectangle 8">
            <a:extLst>
              <a:ext uri="{FF2B5EF4-FFF2-40B4-BE49-F238E27FC236}">
                <a16:creationId xmlns:a16="http://schemas.microsoft.com/office/drawing/2014/main" id="{581CE0ED-C56F-E741-A7F4-869E0B65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977" y="1411437"/>
            <a:ext cx="20002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179388" indent="-179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19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98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8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Blue = </a:t>
            </a:r>
            <a:r>
              <a:rPr lang="en-US" altLang="en-CN" sz="8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0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  <a:br>
              <a:rPr lang="en-US" altLang="en-CN" sz="10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1000" dirty="0">
                <a:solidFill>
                  <a:srgbClr val="000099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writer’s  responsibility</a:t>
            </a:r>
          </a:p>
          <a:p>
            <a:pPr eaLnBrk="0" fontAlgn="base" hangingPunct="0">
              <a:spcBef>
                <a:spcPct val="8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Black = black box magic, delivered by the</a:t>
            </a:r>
            <a:b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implementation</a:t>
            </a:r>
          </a:p>
          <a:p>
            <a:pPr eaLnBrk="0" fontAlgn="base" hangingPunct="0">
              <a:spcBef>
                <a:spcPct val="8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Thus, the VM implementation writer must worry about the “black operations” only.</a:t>
            </a:r>
          </a:p>
        </p:txBody>
      </p:sp>
      <p:sp>
        <p:nvSpPr>
          <p:cNvPr id="137224" name="Text Box 4">
            <a:extLst>
              <a:ext uri="{FF2B5EF4-FFF2-40B4-BE49-F238E27FC236}">
                <a16:creationId xmlns:a16="http://schemas.microsoft.com/office/drawing/2014/main" id="{67FE08B3-A94D-6145-AE9E-B9408FA61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977" y="592631"/>
            <a:ext cx="1485900" cy="7429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 </a:t>
            </a:r>
            <a:r>
              <a:rPr lang="en-US" altLang="en-CN" sz="1050" i="1" dirty="0" err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  <a:endParaRPr lang="en-US" altLang="en-CN" sz="1050" i="1" dirty="0">
              <a:solidFill>
                <a:srgbClr val="6633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  <a:endParaRPr lang="en-US" altLang="en-CN" sz="1050" i="1" dirty="0">
              <a:solidFill>
                <a:srgbClr val="6633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altLang="en-CN" sz="1050" dirty="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5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 autoUpdateAnimBg="0"/>
      <p:bldP spid="529412" grpId="0" build="p" animBg="1" autoUpdateAnimBg="0"/>
      <p:bldP spid="529414" grpId="0" build="p" animBg="1" autoUpdateAnimBg="0"/>
      <p:bldP spid="529415" grpId="0" autoUpdateAnimBg="0"/>
      <p:bldP spid="52941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>
            <a:extLst>
              <a:ext uri="{FF2B5EF4-FFF2-40B4-BE49-F238E27FC236}">
                <a16:creationId xmlns:a16="http://schemas.microsoft.com/office/drawing/2014/main" id="{280220D7-1E01-7D4D-B5F5-837DFCBD19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0" y="1024099"/>
            <a:ext cx="5897166" cy="1885950"/>
          </a:xfrm>
        </p:spPr>
        <p:txBody>
          <a:bodyPr/>
          <a:lstStyle/>
          <a:p>
            <a:pPr>
              <a:spcBef>
                <a:spcPts val="900"/>
              </a:spcBef>
              <a:buNone/>
            </a:pPr>
            <a:r>
              <a:rPr lang="en-US" altLang="en-CN" sz="105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When function </a:t>
            </a:r>
            <a:r>
              <a:rPr lang="en-US" altLang="en-CN" sz="1050" i="1" u="sng" dirty="0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</a:t>
            </a:r>
            <a:r>
              <a:rPr lang="en-US" altLang="en-CN" sz="1050" u="sng" dirty="0">
                <a:ea typeface="Arial Unicode MS" panose="020B0604020202020204" pitchFamily="34" charset="-128"/>
                <a:cs typeface="Consolas" panose="020B0609020204030204" pitchFamily="49" charset="0"/>
              </a:rPr>
              <a:t> calls function </a:t>
            </a:r>
            <a:r>
              <a:rPr lang="en-US" altLang="en-CN" sz="1050" i="1" u="sng" dirty="0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</a:t>
            </a:r>
            <a:r>
              <a:rPr lang="en-US" altLang="en-CN" sz="105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the VM implementation  must: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Save the return address within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 ‘s code: </a:t>
            </a:r>
            <a:b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address of the command just after the </a:t>
            </a:r>
            <a:r>
              <a:rPr lang="en-US" altLang="en-CN" sz="1050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Save the virtual segments of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Allocate, and initialize to 0, as many local variables as needed by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Set the </a:t>
            </a:r>
            <a:r>
              <a:rPr lang="en-US" altLang="en-CN" sz="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CN" sz="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 segment pointers of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pPr>
              <a:spcBef>
                <a:spcPts val="450"/>
              </a:spcBef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Transfer control to </a:t>
            </a:r>
            <a:r>
              <a:rPr lang="en-US" altLang="en-CN" sz="105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900"/>
              </a:spcBef>
              <a:buNone/>
            </a:pPr>
            <a:endParaRPr lang="en-US" altLang="en-CN" sz="105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460" name="Rectangle 4">
            <a:extLst>
              <a:ext uri="{FF2B5EF4-FFF2-40B4-BE49-F238E27FC236}">
                <a16:creationId xmlns:a16="http://schemas.microsoft.com/office/drawing/2014/main" id="{E60B0690-AF4F-604F-AD27-CB4C0B32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972284"/>
            <a:ext cx="6457950" cy="124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When </a:t>
            </a:r>
            <a:r>
              <a:rPr lang="en-US" altLang="en-CN" sz="1200" i="1" u="sng" dirty="0">
                <a:solidFill>
                  <a:srgbClr val="6633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</a:t>
            </a: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terminates and control should return to </a:t>
            </a:r>
            <a:r>
              <a:rPr lang="en-US" altLang="en-CN" sz="1200" i="1" u="sng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the VM implementation must:</a:t>
            </a:r>
          </a:p>
          <a:p>
            <a:pPr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altLang="en-CN" sz="12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200" i="1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’s arguments and other junk from the stack</a:t>
            </a:r>
          </a:p>
          <a:p>
            <a:pPr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Restore the virtual segments of </a:t>
            </a:r>
            <a:r>
              <a:rPr lang="en-US" altLang="en-CN" sz="12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pPr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q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 control back to </a:t>
            </a:r>
            <a:r>
              <a:rPr lang="en-US" altLang="en-CN" sz="1200" i="1" dirty="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(jump to the saved return address).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C7B3210B-D1A5-AE46-9DAB-6880C434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4343400"/>
            <a:ext cx="5732860" cy="78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ts val="1800"/>
              </a:spcBef>
              <a:spcAft>
                <a:spcPct val="0"/>
              </a:spcAft>
              <a:buNone/>
            </a:pPr>
            <a:r>
              <a:rPr lang="en-US" altLang="en-CN" sz="1200" u="sng" dirty="0">
                <a:solidFill>
                  <a:srgbClr val="000099"/>
                </a:solidFill>
              </a:rPr>
              <a:t>Q:</a:t>
            </a:r>
            <a:r>
              <a:rPr lang="en-US" altLang="en-CN" sz="1200" dirty="0">
                <a:solidFill>
                  <a:srgbClr val="000000"/>
                </a:solidFill>
              </a:rPr>
              <a:t> How should we make all this work “like magic”?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None/>
            </a:pPr>
            <a:r>
              <a:rPr lang="en-US" altLang="en-CN" sz="1200" u="sng" dirty="0">
                <a:solidFill>
                  <a:srgbClr val="000099"/>
                </a:solidFill>
              </a:rPr>
              <a:t>A:</a:t>
            </a:r>
            <a:r>
              <a:rPr lang="en-US" altLang="en-CN" sz="1200" dirty="0">
                <a:solidFill>
                  <a:srgbClr val="000000"/>
                </a:solidFill>
              </a:rPr>
              <a:t> We’ll use the stack cleverly. </a:t>
            </a:r>
          </a:p>
        </p:txBody>
      </p:sp>
      <p:sp>
        <p:nvSpPr>
          <p:cNvPr id="139269" name="Rectangle 2">
            <a:extLst>
              <a:ext uri="{FF2B5EF4-FFF2-40B4-BE49-F238E27FC236}">
                <a16:creationId xmlns:a16="http://schemas.microsoft.com/office/drawing/2014/main" id="{F31C4546-41FB-764F-B485-C8A294B63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13363"/>
            <a:ext cx="6572250" cy="78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2pPr>
            <a:lvl3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4pPr>
            <a:lvl5pPr algn="l"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2800" dirty="0"/>
              <a:t>The function-call-and-return protocol: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2800" dirty="0"/>
              <a:t>the VM implementation view </a:t>
            </a:r>
          </a:p>
        </p:txBody>
      </p:sp>
      <p:sp>
        <p:nvSpPr>
          <p:cNvPr id="139270" name="Text Box 4">
            <a:extLst>
              <a:ext uri="{FF2B5EF4-FFF2-40B4-BE49-F238E27FC236}">
                <a16:creationId xmlns:a16="http://schemas.microsoft.com/office/drawing/2014/main" id="{5E0AD2A8-61D8-9E45-A4C8-BD7FBC3F2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09098"/>
            <a:ext cx="1485900" cy="7429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 nVars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altLang="en-CN" sz="105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  <p:bldP spid="531460" grpId="0" build="p"/>
      <p:bldP spid="525315" grpId="0" build="p"/>
      <p:bldP spid="1392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76FEB7C-200E-5947-9663-ADCC68407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Where we are at:</a:t>
            </a:r>
          </a:p>
        </p:txBody>
      </p:sp>
      <p:grpSp>
        <p:nvGrpSpPr>
          <p:cNvPr id="6146" name="Group 3">
            <a:extLst>
              <a:ext uri="{FF2B5EF4-FFF2-40B4-BE49-F238E27FC236}">
                <a16:creationId xmlns:a16="http://schemas.microsoft.com/office/drawing/2014/main" id="{A4AFEF8F-1725-D848-8DB0-9D033362833F}"/>
              </a:ext>
            </a:extLst>
          </p:cNvPr>
          <p:cNvGrpSpPr>
            <a:grpSpLocks/>
          </p:cNvGrpSpPr>
          <p:nvPr/>
        </p:nvGrpSpPr>
        <p:grpSpPr bwMode="auto">
          <a:xfrm>
            <a:off x="1337073" y="754858"/>
            <a:ext cx="6606778" cy="3650456"/>
            <a:chOff x="163" y="634"/>
            <a:chExt cx="5549" cy="3066"/>
          </a:xfrm>
        </p:grpSpPr>
        <p:grpSp>
          <p:nvGrpSpPr>
            <p:cNvPr id="6148" name="Group 4">
              <a:extLst>
                <a:ext uri="{FF2B5EF4-FFF2-40B4-BE49-F238E27FC236}">
                  <a16:creationId xmlns:a16="http://schemas.microsoft.com/office/drawing/2014/main" id="{28B71496-9032-B14B-A283-702AD19E5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246" name="Rectangle 5">
                <a:extLst>
                  <a:ext uri="{FF2B5EF4-FFF2-40B4-BE49-F238E27FC236}">
                    <a16:creationId xmlns:a16="http://schemas.microsoft.com/office/drawing/2014/main" id="{307B4DC4-468A-B141-BEF1-04F64865E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7" name="Rectangle 6">
                <a:extLst>
                  <a:ext uri="{FF2B5EF4-FFF2-40B4-BE49-F238E27FC236}">
                    <a16:creationId xmlns:a16="http://schemas.microsoft.com/office/drawing/2014/main" id="{262C7F3D-888C-4141-AECA-E7036B098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Assembler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48" name="Freeform 7">
                <a:extLst>
                  <a:ext uri="{FF2B5EF4-FFF2-40B4-BE49-F238E27FC236}">
                    <a16:creationId xmlns:a16="http://schemas.microsoft.com/office/drawing/2014/main" id="{931F74AE-BAF5-0642-ADFA-960ACC314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49" name="Rectangle 8">
                <a:extLst>
                  <a:ext uri="{FF2B5EF4-FFF2-40B4-BE49-F238E27FC236}">
                    <a16:creationId xmlns:a16="http://schemas.microsoft.com/office/drawing/2014/main" id="{8BC213B6-8D01-3546-955C-AB2797242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1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 6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50" name="Freeform 9">
                <a:extLst>
                  <a:ext uri="{FF2B5EF4-FFF2-40B4-BE49-F238E27FC236}">
                    <a16:creationId xmlns:a16="http://schemas.microsoft.com/office/drawing/2014/main" id="{04153798-7591-114F-A67B-84C56C1BF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51" name="Freeform 10">
                <a:extLst>
                  <a:ext uri="{FF2B5EF4-FFF2-40B4-BE49-F238E27FC236}">
                    <a16:creationId xmlns:a16="http://schemas.microsoft.com/office/drawing/2014/main" id="{059620B7-3319-1D47-8186-A6A5BB330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49" name="Group 11">
              <a:extLst>
                <a:ext uri="{FF2B5EF4-FFF2-40B4-BE49-F238E27FC236}">
                  <a16:creationId xmlns:a16="http://schemas.microsoft.com/office/drawing/2014/main" id="{3C99584F-E873-234E-BF9D-9D885DCCD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" y="778"/>
              <a:ext cx="753" cy="641"/>
              <a:chOff x="1752" y="778"/>
              <a:chExt cx="753" cy="641"/>
            </a:xfrm>
          </p:grpSpPr>
          <p:sp>
            <p:nvSpPr>
              <p:cNvPr id="6240" name="Rectangle 12">
                <a:extLst>
                  <a:ext uri="{FF2B5EF4-FFF2-40B4-BE49-F238E27FC236}">
                    <a16:creationId xmlns:a16="http://schemas.microsoft.com/office/drawing/2014/main" id="{CE051CC8-2AC8-0040-9284-66C6DFF3A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1" name="Rectangle 13">
                <a:extLst>
                  <a:ext uri="{FF2B5EF4-FFF2-40B4-BE49-F238E27FC236}">
                    <a16:creationId xmlns:a16="http://schemas.microsoft.com/office/drawing/2014/main" id="{0A04E1A1-ADAA-9046-9912-E2FBB5E48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H.L. 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42" name="Rectangle 14">
                <a:extLst>
                  <a:ext uri="{FF2B5EF4-FFF2-40B4-BE49-F238E27FC236}">
                    <a16:creationId xmlns:a16="http://schemas.microsoft.com/office/drawing/2014/main" id="{22BF6D95-1D6B-7848-8E6A-A01E8E991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&amp;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43" name="Rectangle 15">
                <a:extLst>
                  <a:ext uri="{FF2B5EF4-FFF2-40B4-BE49-F238E27FC236}">
                    <a16:creationId xmlns:a16="http://schemas.microsoft.com/office/drawing/2014/main" id="{A1BC8E2D-FB76-0740-AF23-CE0C0A16D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6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Operating Sys.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44" name="Rectangle 16">
                <a:extLst>
                  <a:ext uri="{FF2B5EF4-FFF2-40B4-BE49-F238E27FC236}">
                    <a16:creationId xmlns:a16="http://schemas.microsoft.com/office/drawing/2014/main" id="{68C85E5E-67BB-AF4F-9459-34BEBCE82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5" name="Rectangle 17">
                <a:extLst>
                  <a:ext uri="{FF2B5EF4-FFF2-40B4-BE49-F238E27FC236}">
                    <a16:creationId xmlns:a16="http://schemas.microsoft.com/office/drawing/2014/main" id="{08CE3BE9-1F0A-5C4D-B4B7-76F041AE7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abstract interface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50" name="Group 18">
              <a:extLst>
                <a:ext uri="{FF2B5EF4-FFF2-40B4-BE49-F238E27FC236}">
                  <a16:creationId xmlns:a16="http://schemas.microsoft.com/office/drawing/2014/main" id="{5A3A5D61-97EB-7948-8E2E-40B17DF9E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" y="960"/>
              <a:ext cx="655" cy="337"/>
              <a:chOff x="2332" y="1488"/>
              <a:chExt cx="655" cy="337"/>
            </a:xfrm>
          </p:grpSpPr>
          <p:sp>
            <p:nvSpPr>
              <p:cNvPr id="6235" name="Rectangle 19">
                <a:extLst>
                  <a:ext uri="{FF2B5EF4-FFF2-40B4-BE49-F238E27FC236}">
                    <a16:creationId xmlns:a16="http://schemas.microsoft.com/office/drawing/2014/main" id="{6E9EF675-EE03-8545-8432-37D5E10DF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6" name="Rectangle 20">
                <a:extLst>
                  <a:ext uri="{FF2B5EF4-FFF2-40B4-BE49-F238E27FC236}">
                    <a16:creationId xmlns:a16="http://schemas.microsoft.com/office/drawing/2014/main" id="{3DCB55D4-9D7F-2749-86CC-3E6DAB09F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2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Compiler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37" name="Rectangle 21">
                <a:extLst>
                  <a:ext uri="{FF2B5EF4-FFF2-40B4-BE49-F238E27FC236}">
                    <a16:creationId xmlns:a16="http://schemas.microsoft.com/office/drawing/2014/main" id="{99998584-5A6A-DE4E-B454-98D922510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10 - 11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38" name="Line 22">
                <a:extLst>
                  <a:ext uri="{FF2B5EF4-FFF2-40B4-BE49-F238E27FC236}">
                    <a16:creationId xmlns:a16="http://schemas.microsoft.com/office/drawing/2014/main" id="{739FF040-4AF8-CE43-987D-215D71014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39" name="Freeform 23">
                <a:extLst>
                  <a:ext uri="{FF2B5EF4-FFF2-40B4-BE49-F238E27FC236}">
                    <a16:creationId xmlns:a16="http://schemas.microsoft.com/office/drawing/2014/main" id="{E9CA6EEC-0E9E-E340-92BB-77C154669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1" name="Group 24">
              <a:extLst>
                <a:ext uri="{FF2B5EF4-FFF2-40B4-BE49-F238E27FC236}">
                  <a16:creationId xmlns:a16="http://schemas.microsoft.com/office/drawing/2014/main" id="{1C6EE49E-3314-2347-810A-C3FA0F106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229" name="Rectangle 25">
                <a:extLst>
                  <a:ext uri="{FF2B5EF4-FFF2-40B4-BE49-F238E27FC236}">
                    <a16:creationId xmlns:a16="http://schemas.microsoft.com/office/drawing/2014/main" id="{8C07D3AF-965A-5147-8B8D-4B376ECF7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0" name="Rectangle 26">
                <a:extLst>
                  <a:ext uri="{FF2B5EF4-FFF2-40B4-BE49-F238E27FC236}">
                    <a16:creationId xmlns:a16="http://schemas.microsoft.com/office/drawing/2014/main" id="{F06841C1-3C8B-BE42-9258-5C062BC4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4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VM Translator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31" name="Freeform 27">
                <a:extLst>
                  <a:ext uri="{FF2B5EF4-FFF2-40B4-BE49-F238E27FC236}">
                    <a16:creationId xmlns:a16="http://schemas.microsoft.com/office/drawing/2014/main" id="{1BFE106D-AFCE-944C-A800-2EEE38D63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32" name="Rectangle 28">
                <a:extLst>
                  <a:ext uri="{FF2B5EF4-FFF2-40B4-BE49-F238E27FC236}">
                    <a16:creationId xmlns:a16="http://schemas.microsoft.com/office/drawing/2014/main" id="{CCC1A90F-ED1A-3244-BA18-AAA830611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6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7 - 8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33" name="Line 29">
                <a:extLst>
                  <a:ext uri="{FF2B5EF4-FFF2-40B4-BE49-F238E27FC236}">
                    <a16:creationId xmlns:a16="http://schemas.microsoft.com/office/drawing/2014/main" id="{A31CF01F-027A-8945-A2A9-97CD2669E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34" name="Freeform 30">
                <a:extLst>
                  <a:ext uri="{FF2B5EF4-FFF2-40B4-BE49-F238E27FC236}">
                    <a16:creationId xmlns:a16="http://schemas.microsoft.com/office/drawing/2014/main" id="{73DF376D-3F5D-2544-A6D6-32217E854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2" name="Group 31">
              <a:extLst>
                <a:ext uri="{FF2B5EF4-FFF2-40B4-BE49-F238E27FC236}">
                  <a16:creationId xmlns:a16="http://schemas.microsoft.com/office/drawing/2014/main" id="{244C98E0-8CFB-2B49-9C6E-C6C20830F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222" name="Rectangle 32">
                <a:extLst>
                  <a:ext uri="{FF2B5EF4-FFF2-40B4-BE49-F238E27FC236}">
                    <a16:creationId xmlns:a16="http://schemas.microsoft.com/office/drawing/2014/main" id="{E903A031-6F0D-0F4C-BBC8-20200D619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3" name="Rectangle 33">
                <a:extLst>
                  <a:ext uri="{FF2B5EF4-FFF2-40B4-BE49-F238E27FC236}">
                    <a16:creationId xmlns:a16="http://schemas.microsoft.com/office/drawing/2014/main" id="{38D15CED-5506-194F-9965-36F1B8EB2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5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Computer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24" name="Rectangle 34">
                <a:extLst>
                  <a:ext uri="{FF2B5EF4-FFF2-40B4-BE49-F238E27FC236}">
                    <a16:creationId xmlns:a16="http://schemas.microsoft.com/office/drawing/2014/main" id="{459DC622-7A41-E742-98E0-352EDF420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7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Architecture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25" name="Freeform 35">
                <a:extLst>
                  <a:ext uri="{FF2B5EF4-FFF2-40B4-BE49-F238E27FC236}">
                    <a16:creationId xmlns:a16="http://schemas.microsoft.com/office/drawing/2014/main" id="{26B348C2-CA16-D144-AC6D-5A271A5D4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26" name="Rectangle 36">
                <a:extLst>
                  <a:ext uri="{FF2B5EF4-FFF2-40B4-BE49-F238E27FC236}">
                    <a16:creationId xmlns:a16="http://schemas.microsoft.com/office/drawing/2014/main" id="{507EEF00-3398-B549-8830-318F77DCB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 4 - 5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27" name="Line 37">
                <a:extLst>
                  <a:ext uri="{FF2B5EF4-FFF2-40B4-BE49-F238E27FC236}">
                    <a16:creationId xmlns:a16="http://schemas.microsoft.com/office/drawing/2014/main" id="{6FCED73F-76C8-CA46-B334-4E8F061FD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28" name="Freeform 38">
                <a:extLst>
                  <a:ext uri="{FF2B5EF4-FFF2-40B4-BE49-F238E27FC236}">
                    <a16:creationId xmlns:a16="http://schemas.microsoft.com/office/drawing/2014/main" id="{BBA1D9AB-B8D4-4146-8D86-D23257009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3" name="Group 39">
              <a:extLst>
                <a:ext uri="{FF2B5EF4-FFF2-40B4-BE49-F238E27FC236}">
                  <a16:creationId xmlns:a16="http://schemas.microsoft.com/office/drawing/2014/main" id="{2911489A-27A7-7F42-9252-FF7ACB339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5" y="2938"/>
              <a:ext cx="745" cy="324"/>
              <a:chOff x="2735" y="2938"/>
              <a:chExt cx="745" cy="324"/>
            </a:xfrm>
          </p:grpSpPr>
          <p:sp>
            <p:nvSpPr>
              <p:cNvPr id="6216" name="Rectangle 40">
                <a:extLst>
                  <a:ext uri="{FF2B5EF4-FFF2-40B4-BE49-F238E27FC236}">
                    <a16:creationId xmlns:a16="http://schemas.microsoft.com/office/drawing/2014/main" id="{E4C6F6C7-0D3D-064F-A226-C056CCDD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7" name="Rectangle 41">
                <a:extLst>
                  <a:ext uri="{FF2B5EF4-FFF2-40B4-BE49-F238E27FC236}">
                    <a16:creationId xmlns:a16="http://schemas.microsoft.com/office/drawing/2014/main" id="{483AB554-2E3D-694A-B1D7-6EC18EA31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0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Gate Logic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18" name="Freeform 42">
                <a:extLst>
                  <a:ext uri="{FF2B5EF4-FFF2-40B4-BE49-F238E27FC236}">
                    <a16:creationId xmlns:a16="http://schemas.microsoft.com/office/drawing/2014/main" id="{B670E8AD-BC02-5845-9367-4D20DF91A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9" name="Rectangle 43">
                <a:extLst>
                  <a:ext uri="{FF2B5EF4-FFF2-40B4-BE49-F238E27FC236}">
                    <a16:creationId xmlns:a16="http://schemas.microsoft.com/office/drawing/2014/main" id="{A8FA5DA9-0C42-DD4F-93F9-1A5518204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 1 - 3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20" name="Line 44">
                <a:extLst>
                  <a:ext uri="{FF2B5EF4-FFF2-40B4-BE49-F238E27FC236}">
                    <a16:creationId xmlns:a16="http://schemas.microsoft.com/office/drawing/2014/main" id="{C452717A-C530-CF40-87D2-1F1C50050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21" name="Freeform 45">
                <a:extLst>
                  <a:ext uri="{FF2B5EF4-FFF2-40B4-BE49-F238E27FC236}">
                    <a16:creationId xmlns:a16="http://schemas.microsoft.com/office/drawing/2014/main" id="{317B64FF-6E45-6B4C-AC47-27AC5AD41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4" name="Group 46">
              <a:extLst>
                <a:ext uri="{FF2B5EF4-FFF2-40B4-BE49-F238E27FC236}">
                  <a16:creationId xmlns:a16="http://schemas.microsoft.com/office/drawing/2014/main" id="{8EA1F85C-2051-AF4E-B2A8-E34E67BFD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207" name="Rectangle 47">
                <a:extLst>
                  <a:ext uri="{FF2B5EF4-FFF2-40B4-BE49-F238E27FC236}">
                    <a16:creationId xmlns:a16="http://schemas.microsoft.com/office/drawing/2014/main" id="{478BC7FB-E628-9044-9E45-28D28FFBF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8" name="Rectangle 48">
                <a:extLst>
                  <a:ext uri="{FF2B5EF4-FFF2-40B4-BE49-F238E27FC236}">
                    <a16:creationId xmlns:a16="http://schemas.microsoft.com/office/drawing/2014/main" id="{E49D97D6-A526-9A41-BF65-C74F7E051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Electrical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09" name="Rectangle 49">
                <a:extLst>
                  <a:ext uri="{FF2B5EF4-FFF2-40B4-BE49-F238E27FC236}">
                    <a16:creationId xmlns:a16="http://schemas.microsoft.com/office/drawing/2014/main" id="{BF7A041A-6283-4846-8A38-896C468AC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6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Engineering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10" name="Freeform 50">
                <a:extLst>
                  <a:ext uri="{FF2B5EF4-FFF2-40B4-BE49-F238E27FC236}">
                    <a16:creationId xmlns:a16="http://schemas.microsoft.com/office/drawing/2014/main" id="{DCCB5DD4-6225-EF49-B448-D9D0B179B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1" name="Freeform 51">
                <a:extLst>
                  <a:ext uri="{FF2B5EF4-FFF2-40B4-BE49-F238E27FC236}">
                    <a16:creationId xmlns:a16="http://schemas.microsoft.com/office/drawing/2014/main" id="{6F919168-7648-4246-87BD-9C22FDA58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2" name="Freeform 52">
                <a:extLst>
                  <a:ext uri="{FF2B5EF4-FFF2-40B4-BE49-F238E27FC236}">
                    <a16:creationId xmlns:a16="http://schemas.microsoft.com/office/drawing/2014/main" id="{6DEDDB95-1383-0C44-A752-F7790507B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3" name="Rectangle 53">
                <a:extLst>
                  <a:ext uri="{FF2B5EF4-FFF2-40B4-BE49-F238E27FC236}">
                    <a16:creationId xmlns:a16="http://schemas.microsoft.com/office/drawing/2014/main" id="{A07D4A1A-9E70-9F4A-BE45-E19C3C17A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Physics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14" name="Line 54">
                <a:extLst>
                  <a:ext uri="{FF2B5EF4-FFF2-40B4-BE49-F238E27FC236}">
                    <a16:creationId xmlns:a16="http://schemas.microsoft.com/office/drawing/2014/main" id="{364F7DE3-3906-A045-BA77-9CDABE514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215" name="Freeform 55">
                <a:extLst>
                  <a:ext uri="{FF2B5EF4-FFF2-40B4-BE49-F238E27FC236}">
                    <a16:creationId xmlns:a16="http://schemas.microsoft.com/office/drawing/2014/main" id="{56F32297-A586-D445-951A-C9C8FDEDA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6155" name="Group 56">
              <a:extLst>
                <a:ext uri="{FF2B5EF4-FFF2-40B4-BE49-F238E27FC236}">
                  <a16:creationId xmlns:a16="http://schemas.microsoft.com/office/drawing/2014/main" id="{0097F777-9DD4-424F-A7C8-0F3A51759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100"/>
              <a:ext cx="753" cy="641"/>
              <a:chOff x="3160" y="1100"/>
              <a:chExt cx="753" cy="641"/>
            </a:xfrm>
          </p:grpSpPr>
          <p:sp>
            <p:nvSpPr>
              <p:cNvPr id="6202" name="Rectangle 57">
                <a:extLst>
                  <a:ext uri="{FF2B5EF4-FFF2-40B4-BE49-F238E27FC236}">
                    <a16:creationId xmlns:a16="http://schemas.microsoft.com/office/drawing/2014/main" id="{63A0A470-5A84-8C42-924D-A52CC4B0E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3" name="Rectangle 58">
                <a:extLst>
                  <a:ext uri="{FF2B5EF4-FFF2-40B4-BE49-F238E27FC236}">
                    <a16:creationId xmlns:a16="http://schemas.microsoft.com/office/drawing/2014/main" id="{269F4842-81D3-584D-8E88-24C40ACBA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0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Virtual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04" name="Rectangle 59">
                <a:extLst>
                  <a:ext uri="{FF2B5EF4-FFF2-40B4-BE49-F238E27FC236}">
                    <a16:creationId xmlns:a16="http://schemas.microsoft.com/office/drawing/2014/main" id="{71FD8BE5-52A3-5745-BDDB-42C08384E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05" name="Rectangle 60">
                <a:extLst>
                  <a:ext uri="{FF2B5EF4-FFF2-40B4-BE49-F238E27FC236}">
                    <a16:creationId xmlns:a16="http://schemas.microsoft.com/office/drawing/2014/main" id="{665DF4BB-87A6-464B-B9FF-7546AAF31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6" name="Rectangle 61">
                <a:extLst>
                  <a:ext uri="{FF2B5EF4-FFF2-40B4-BE49-F238E27FC236}">
                    <a16:creationId xmlns:a16="http://schemas.microsoft.com/office/drawing/2014/main" id="{62161B22-C353-7842-9030-7552D7D3E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abstract interface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56" name="Group 62">
              <a:extLst>
                <a:ext uri="{FF2B5EF4-FFF2-40B4-BE49-F238E27FC236}">
                  <a16:creationId xmlns:a16="http://schemas.microsoft.com/office/drawing/2014/main" id="{893684E8-E517-FC4B-BDB5-8FB76FB40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660"/>
              <a:ext cx="1582" cy="1402"/>
              <a:chOff x="3893" y="660"/>
              <a:chExt cx="1582" cy="1402"/>
            </a:xfrm>
          </p:grpSpPr>
          <p:grpSp>
            <p:nvGrpSpPr>
              <p:cNvPr id="6192" name="Group 63">
                <a:extLst>
                  <a:ext uri="{FF2B5EF4-FFF2-40B4-BE49-F238E27FC236}">
                    <a16:creationId xmlns:a16="http://schemas.microsoft.com/office/drawing/2014/main" id="{199D5A1A-E9F3-4D4D-AF92-F21EA3BAB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199" name="Rectangle 64">
                  <a:extLst>
                    <a:ext uri="{FF2B5EF4-FFF2-40B4-BE49-F238E27FC236}">
                      <a16:creationId xmlns:a16="http://schemas.microsoft.com/office/drawing/2014/main" id="{E961699D-8544-A74F-9228-E2233A370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00" name="Rectangle 65">
                  <a:extLst>
                    <a:ext uri="{FF2B5EF4-FFF2-40B4-BE49-F238E27FC236}">
                      <a16:creationId xmlns:a16="http://schemas.microsoft.com/office/drawing/2014/main" id="{E0E36B55-3B49-3843-AD22-EF4EE8DA7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1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</a:rPr>
                    <a:t>Software</a:t>
                  </a:r>
                  <a:endParaRPr lang="en-US" altLang="en-CN" sz="1800" b="1">
                    <a:solidFill>
                      <a:srgbClr val="990000"/>
                    </a:solidFill>
                  </a:endParaRPr>
                </a:p>
              </p:txBody>
            </p:sp>
            <p:sp>
              <p:nvSpPr>
                <p:cNvPr id="6201" name="Rectangle 66">
                  <a:extLst>
                    <a:ext uri="{FF2B5EF4-FFF2-40B4-BE49-F238E27FC236}">
                      <a16:creationId xmlns:a16="http://schemas.microsoft.com/office/drawing/2014/main" id="{5A31E555-76A0-934C-91F0-6B32C3C58B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</a:endParaRPr>
                </a:p>
              </p:txBody>
            </p:sp>
          </p:grpSp>
          <p:grpSp>
            <p:nvGrpSpPr>
              <p:cNvPr id="6193" name="Group 67">
                <a:extLst>
                  <a:ext uri="{FF2B5EF4-FFF2-40B4-BE49-F238E27FC236}">
                    <a16:creationId xmlns:a16="http://schemas.microsoft.com/office/drawing/2014/main" id="{F281DA8B-F254-3D45-8C6F-A8F6E135D9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3" y="1421"/>
                <a:ext cx="752" cy="641"/>
                <a:chOff x="4723" y="1421"/>
                <a:chExt cx="752" cy="641"/>
              </a:xfrm>
            </p:grpSpPr>
            <p:sp>
              <p:nvSpPr>
                <p:cNvPr id="6194" name="Rectangle 68">
                  <a:extLst>
                    <a:ext uri="{FF2B5EF4-FFF2-40B4-BE49-F238E27FC236}">
                      <a16:creationId xmlns:a16="http://schemas.microsoft.com/office/drawing/2014/main" id="{AFC0F761-A61D-8F48-9330-EA9522C8B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5" name="Rectangle 69">
                  <a:extLst>
                    <a:ext uri="{FF2B5EF4-FFF2-40B4-BE49-F238E27FC236}">
                      <a16:creationId xmlns:a16="http://schemas.microsoft.com/office/drawing/2014/main" id="{6AFA4313-9B7A-A247-BF10-662DEB8C2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</a:rPr>
                    <a:t>Assembly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6" name="Rectangle 70">
                  <a:extLst>
                    <a:ext uri="{FF2B5EF4-FFF2-40B4-BE49-F238E27FC236}">
                      <a16:creationId xmlns:a16="http://schemas.microsoft.com/office/drawing/2014/main" id="{431DAC3E-79C5-CA44-90CB-36E2D33C2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</a:rPr>
                    <a:t>Language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7" name="Rectangle 71">
                  <a:extLst>
                    <a:ext uri="{FF2B5EF4-FFF2-40B4-BE49-F238E27FC236}">
                      <a16:creationId xmlns:a16="http://schemas.microsoft.com/office/drawing/2014/main" id="{A1BD17AF-9558-FE40-A650-683D9771B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8" name="Rectangle 72">
                  <a:extLst>
                    <a:ext uri="{FF2B5EF4-FFF2-40B4-BE49-F238E27FC236}">
                      <a16:creationId xmlns:a16="http://schemas.microsoft.com/office/drawing/2014/main" id="{419798C7-8A6F-F74B-8E87-C36DAE2B5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solidFill>
                        <a:srgbClr val="000000"/>
                      </a:solidFill>
                    </a:rPr>
                    <a:t>abstract interface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157" name="Group 73">
              <a:extLst>
                <a:ext uri="{FF2B5EF4-FFF2-40B4-BE49-F238E27FC236}">
                  <a16:creationId xmlns:a16="http://schemas.microsoft.com/office/drawing/2014/main" id="{3A273EF5-2E6C-D044-83D7-99E3EFABF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82" name="Group 74">
                <a:extLst>
                  <a:ext uri="{FF2B5EF4-FFF2-40B4-BE49-F238E27FC236}">
                    <a16:creationId xmlns:a16="http://schemas.microsoft.com/office/drawing/2014/main" id="{9F779198-C2E9-0E48-B3DA-DAB8B1983C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89" name="Rectangle 75">
                  <a:extLst>
                    <a:ext uri="{FF2B5EF4-FFF2-40B4-BE49-F238E27FC236}">
                      <a16:creationId xmlns:a16="http://schemas.microsoft.com/office/drawing/2014/main" id="{42766D14-0123-C244-8774-2C95F831F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90" name="Rectangle 76">
                  <a:extLst>
                    <a:ext uri="{FF2B5EF4-FFF2-40B4-BE49-F238E27FC236}">
                      <a16:creationId xmlns:a16="http://schemas.microsoft.com/office/drawing/2014/main" id="{CC1AD4C5-D3DC-714D-B83D-A55FA5A4C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5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</a:rPr>
                    <a:t>Hardware</a:t>
                  </a:r>
                  <a:endParaRPr lang="en-US" altLang="en-CN" sz="1800" b="1">
                    <a:solidFill>
                      <a:srgbClr val="990000"/>
                    </a:solidFill>
                  </a:endParaRPr>
                </a:p>
              </p:txBody>
            </p:sp>
            <p:sp>
              <p:nvSpPr>
                <p:cNvPr id="6191" name="Rectangle 77">
                  <a:extLst>
                    <a:ext uri="{FF2B5EF4-FFF2-40B4-BE49-F238E27FC236}">
                      <a16:creationId xmlns:a16="http://schemas.microsoft.com/office/drawing/2014/main" id="{2DD6D2C3-CC91-3A46-84F9-B3CC3CD5A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</a:endParaRPr>
                </a:p>
              </p:txBody>
            </p:sp>
          </p:grpSp>
          <p:grpSp>
            <p:nvGrpSpPr>
              <p:cNvPr id="6183" name="Group 78">
                <a:extLst>
                  <a:ext uri="{FF2B5EF4-FFF2-40B4-BE49-F238E27FC236}">
                    <a16:creationId xmlns:a16="http://schemas.microsoft.com/office/drawing/2014/main" id="{853969E8-57DE-DB4C-82F5-120C8D08E7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400"/>
                <a:ext cx="753" cy="641"/>
                <a:chOff x="480" y="2400"/>
                <a:chExt cx="753" cy="641"/>
              </a:xfrm>
            </p:grpSpPr>
            <p:sp>
              <p:nvSpPr>
                <p:cNvPr id="6184" name="Rectangle 79">
                  <a:extLst>
                    <a:ext uri="{FF2B5EF4-FFF2-40B4-BE49-F238E27FC236}">
                      <a16:creationId xmlns:a16="http://schemas.microsoft.com/office/drawing/2014/main" id="{359226E2-D180-BC45-8EA6-95630F03B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85" name="Rectangle 80">
                  <a:extLst>
                    <a:ext uri="{FF2B5EF4-FFF2-40B4-BE49-F238E27FC236}">
                      <a16:creationId xmlns:a16="http://schemas.microsoft.com/office/drawing/2014/main" id="{B5C8E58E-EFE3-3B4E-BD7E-396F70E3E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38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</a:rPr>
                    <a:t>Machine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86" name="Rectangle 81">
                  <a:extLst>
                    <a:ext uri="{FF2B5EF4-FFF2-40B4-BE49-F238E27FC236}">
                      <a16:creationId xmlns:a16="http://schemas.microsoft.com/office/drawing/2014/main" id="{C9502975-4546-4B47-B6A1-D1923EC26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</a:rPr>
                    <a:t>Language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87" name="Rectangle 82">
                  <a:extLst>
                    <a:ext uri="{FF2B5EF4-FFF2-40B4-BE49-F238E27FC236}">
                      <a16:creationId xmlns:a16="http://schemas.microsoft.com/office/drawing/2014/main" id="{746F9437-9A43-9A42-8D32-72538FF42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88" name="Rectangle 83">
                  <a:extLst>
                    <a:ext uri="{FF2B5EF4-FFF2-40B4-BE49-F238E27FC236}">
                      <a16:creationId xmlns:a16="http://schemas.microsoft.com/office/drawing/2014/main" id="{1BEF64FF-C3A2-874F-B9B2-7026558C5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solidFill>
                        <a:srgbClr val="000000"/>
                      </a:solidFill>
                    </a:rPr>
                    <a:t>abstract interface</a:t>
                  </a:r>
                  <a:endParaRPr lang="en-US" altLang="en-CN" sz="18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158" name="Group 84">
              <a:extLst>
                <a:ext uri="{FF2B5EF4-FFF2-40B4-BE49-F238E27FC236}">
                  <a16:creationId xmlns:a16="http://schemas.microsoft.com/office/drawing/2014/main" id="{FF8DAD50-7C19-F84F-A13A-AD4B0F36B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2721"/>
              <a:ext cx="751" cy="641"/>
              <a:chOff x="1984" y="2721"/>
              <a:chExt cx="751" cy="641"/>
            </a:xfrm>
          </p:grpSpPr>
          <p:sp>
            <p:nvSpPr>
              <p:cNvPr id="6177" name="Rectangle 85">
                <a:extLst>
                  <a:ext uri="{FF2B5EF4-FFF2-40B4-BE49-F238E27FC236}">
                    <a16:creationId xmlns:a16="http://schemas.microsoft.com/office/drawing/2014/main" id="{6EECE197-7AEB-3B41-83DB-C49606FE2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8" name="Rectangle 86">
                <a:extLst>
                  <a:ext uri="{FF2B5EF4-FFF2-40B4-BE49-F238E27FC236}">
                    <a16:creationId xmlns:a16="http://schemas.microsoft.com/office/drawing/2014/main" id="{7E750ABE-C2CC-C14A-B92A-261C768EF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Hardware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9" name="Rectangle 87">
                <a:extLst>
                  <a:ext uri="{FF2B5EF4-FFF2-40B4-BE49-F238E27FC236}">
                    <a16:creationId xmlns:a16="http://schemas.microsoft.com/office/drawing/2014/main" id="{D7691947-66A1-EB43-AD14-EF6E458DE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3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Platform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80" name="Rectangle 88">
                <a:extLst>
                  <a:ext uri="{FF2B5EF4-FFF2-40B4-BE49-F238E27FC236}">
                    <a16:creationId xmlns:a16="http://schemas.microsoft.com/office/drawing/2014/main" id="{DBC1CA96-B619-0949-9357-E2EC287B6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1" name="Rectangle 89">
                <a:extLst>
                  <a:ext uri="{FF2B5EF4-FFF2-40B4-BE49-F238E27FC236}">
                    <a16:creationId xmlns:a16="http://schemas.microsoft.com/office/drawing/2014/main" id="{AA92FACC-F584-FF4D-95DA-52D5D740C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abstract interface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59" name="Group 90">
              <a:extLst>
                <a:ext uri="{FF2B5EF4-FFF2-40B4-BE49-F238E27FC236}">
                  <a16:creationId xmlns:a16="http://schemas.microsoft.com/office/drawing/2014/main" id="{10F4ED4A-474B-8340-AA0C-39688BB2E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" y="3041"/>
              <a:ext cx="753" cy="641"/>
              <a:chOff x="3480" y="3041"/>
              <a:chExt cx="753" cy="641"/>
            </a:xfrm>
          </p:grpSpPr>
          <p:sp>
            <p:nvSpPr>
              <p:cNvPr id="6172" name="Rectangle 91">
                <a:extLst>
                  <a:ext uri="{FF2B5EF4-FFF2-40B4-BE49-F238E27FC236}">
                    <a16:creationId xmlns:a16="http://schemas.microsoft.com/office/drawing/2014/main" id="{06636C58-7FED-7B46-8F22-52D938674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3" name="Rectangle 92">
                <a:extLst>
                  <a:ext uri="{FF2B5EF4-FFF2-40B4-BE49-F238E27FC236}">
                    <a16:creationId xmlns:a16="http://schemas.microsoft.com/office/drawing/2014/main" id="{85CB9007-3171-224D-8419-1392B51F6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Chips &amp;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" name="Rectangle 93">
                <a:extLst>
                  <a:ext uri="{FF2B5EF4-FFF2-40B4-BE49-F238E27FC236}">
                    <a16:creationId xmlns:a16="http://schemas.microsoft.com/office/drawing/2014/main" id="{45F240D9-C013-7A43-A2DC-EE9AB1A54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</a:rPr>
                  <a:t>Logic Gates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5" name="Rectangle 94">
                <a:extLst>
                  <a:ext uri="{FF2B5EF4-FFF2-40B4-BE49-F238E27FC236}">
                    <a16:creationId xmlns:a16="http://schemas.microsoft.com/office/drawing/2014/main" id="{92A18C91-5A4D-AA42-92C1-61DBCBE14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6" name="Rectangle 95">
                <a:extLst>
                  <a:ext uri="{FF2B5EF4-FFF2-40B4-BE49-F238E27FC236}">
                    <a16:creationId xmlns:a16="http://schemas.microsoft.com/office/drawing/2014/main" id="{CD58FD59-3362-3D47-84E6-2B35499C0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solidFill>
                      <a:srgbClr val="000000"/>
                    </a:solidFill>
                  </a:rPr>
                  <a:t>abstract interface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60" name="Group 96">
              <a:extLst>
                <a:ext uri="{FF2B5EF4-FFF2-40B4-BE49-F238E27FC236}">
                  <a16:creationId xmlns:a16="http://schemas.microsoft.com/office/drawing/2014/main" id="{C02B827E-A056-004D-9A5B-674A6703F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61" name="Freeform 97">
                <a:extLst>
                  <a:ext uri="{FF2B5EF4-FFF2-40B4-BE49-F238E27FC236}">
                    <a16:creationId xmlns:a16="http://schemas.microsoft.com/office/drawing/2014/main" id="{319D9D69-9B43-8F46-AB41-92F746CD9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62" name="Freeform 98">
                <a:extLst>
                  <a:ext uri="{FF2B5EF4-FFF2-40B4-BE49-F238E27FC236}">
                    <a16:creationId xmlns:a16="http://schemas.microsoft.com/office/drawing/2014/main" id="{91127DAF-A9F4-1748-A3A0-E4A46C795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63" name="Freeform 99">
                <a:extLst>
                  <a:ext uri="{FF2B5EF4-FFF2-40B4-BE49-F238E27FC236}">
                    <a16:creationId xmlns:a16="http://schemas.microsoft.com/office/drawing/2014/main" id="{3DFEAF8F-708A-DB48-ADCE-81DE0349A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64" name="Rectangle 100">
                <a:extLst>
                  <a:ext uri="{FF2B5EF4-FFF2-40B4-BE49-F238E27FC236}">
                    <a16:creationId xmlns:a16="http://schemas.microsoft.com/office/drawing/2014/main" id="{D6333A3C-B775-6C41-AB59-4C67DCBC2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2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Human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65" name="Rectangle 101">
                <a:extLst>
                  <a:ext uri="{FF2B5EF4-FFF2-40B4-BE49-F238E27FC236}">
                    <a16:creationId xmlns:a16="http://schemas.microsoft.com/office/drawing/2014/main" id="{C78BBB62-0F3D-6449-8512-1F683FC65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Thought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66" name="Rectangle 102">
                <a:extLst>
                  <a:ext uri="{FF2B5EF4-FFF2-40B4-BE49-F238E27FC236}">
                    <a16:creationId xmlns:a16="http://schemas.microsoft.com/office/drawing/2014/main" id="{CA0FB9A2-4B8C-7141-A494-FA12CBE38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7" name="Rectangle 103">
                <a:extLst>
                  <a:ext uri="{FF2B5EF4-FFF2-40B4-BE49-F238E27FC236}">
                    <a16:creationId xmlns:a16="http://schemas.microsoft.com/office/drawing/2014/main" id="{ACDDE2D7-A5B2-8E47-A819-27AA2EACE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00"/>
                    </a:solidFill>
                  </a:rPr>
                  <a:t>Abstract design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68" name="Freeform 104">
                <a:extLst>
                  <a:ext uri="{FF2B5EF4-FFF2-40B4-BE49-F238E27FC236}">
                    <a16:creationId xmlns:a16="http://schemas.microsoft.com/office/drawing/2014/main" id="{AED808CF-CF8B-7647-A9CA-D3C6D6C29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69" name="Rectangle 105">
                <a:extLst>
                  <a:ext uri="{FF2B5EF4-FFF2-40B4-BE49-F238E27FC236}">
                    <a16:creationId xmlns:a16="http://schemas.microsoft.com/office/drawing/2014/main" id="{CDFC4D38-ABA3-E04D-949A-1C29F8151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7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solidFill>
                      <a:srgbClr val="000000"/>
                    </a:solidFill>
                  </a:rPr>
                  <a:t>Chapters 9, 12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70" name="Line 106">
                <a:extLst>
                  <a:ext uri="{FF2B5EF4-FFF2-40B4-BE49-F238E27FC236}">
                    <a16:creationId xmlns:a16="http://schemas.microsoft.com/office/drawing/2014/main" id="{86D60F65-E216-0447-AA27-5429206A3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171" name="Freeform 107">
                <a:extLst>
                  <a:ext uri="{FF2B5EF4-FFF2-40B4-BE49-F238E27FC236}">
                    <a16:creationId xmlns:a16="http://schemas.microsoft.com/office/drawing/2014/main" id="{0CC82A28-52E5-054D-BF48-4731CD4B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3076" name="AutoShape 108">
            <a:extLst>
              <a:ext uri="{FF2B5EF4-FFF2-40B4-BE49-F238E27FC236}">
                <a16:creationId xmlns:a16="http://schemas.microsoft.com/office/drawing/2014/main" id="{BA258B7B-5D17-924E-BC75-9614C50F0F04}"/>
              </a:ext>
            </a:extLst>
          </p:cNvPr>
          <p:cNvSpPr>
            <a:spLocks noChangeArrowheads="1"/>
          </p:cNvSpPr>
          <p:nvPr/>
        </p:nvSpPr>
        <p:spPr bwMode="auto">
          <a:xfrm rot="19068677">
            <a:off x="4972050" y="628650"/>
            <a:ext cx="28575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0620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6A7B1011-963C-0840-9DE1-483201F6E0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4597" y="83343"/>
            <a:ext cx="7974806" cy="4000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CN" sz="2000" dirty="0"/>
              <a:t>The implementation of the VM’s stack on the host Hack RAM</a:t>
            </a:r>
          </a:p>
        </p:txBody>
      </p:sp>
      <p:graphicFrame>
        <p:nvGraphicFramePr>
          <p:cNvPr id="533507" name="Object 3">
            <a:extLst>
              <a:ext uri="{FF2B5EF4-FFF2-40B4-BE49-F238E27FC236}">
                <a16:creationId xmlns:a16="http://schemas.microsoft.com/office/drawing/2014/main" id="{C503F55E-F30E-8B40-9FC2-F4406864C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84235"/>
              </p:ext>
            </p:extLst>
          </p:nvPr>
        </p:nvGraphicFramePr>
        <p:xfrm>
          <a:off x="1020951" y="600076"/>
          <a:ext cx="4877991" cy="446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Visio" r:id="rId4" imgW="6527800" imgH="5930900" progId="Visio.Drawing.11">
                  <p:embed/>
                </p:oleObj>
              </mc:Choice>
              <mc:Fallback>
                <p:oleObj name="Visio" r:id="rId4" imgW="6527800" imgH="5930900" progId="Visio.Drawing.11">
                  <p:embed/>
                  <p:pic>
                    <p:nvPicPr>
                      <p:cNvPr id="533507" name="Object 3">
                        <a:extLst>
                          <a:ext uri="{FF2B5EF4-FFF2-40B4-BE49-F238E27FC236}">
                            <a16:creationId xmlns:a16="http://schemas.microsoft.com/office/drawing/2014/main" id="{C503F55E-F30E-8B40-9FC2-F4406864C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66" t="-383" r="-4620" b="12602"/>
                      <a:stretch>
                        <a:fillRect/>
                      </a:stretch>
                    </p:blipFill>
                    <p:spPr bwMode="auto">
                      <a:xfrm>
                        <a:off x="1020951" y="600076"/>
                        <a:ext cx="4877991" cy="446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08" name="Rectangle 4">
            <a:extLst>
              <a:ext uri="{FF2B5EF4-FFF2-40B4-BE49-F238E27FC236}">
                <a16:creationId xmlns:a16="http://schemas.microsoft.com/office/drawing/2014/main" id="{11FADAFD-99AA-3F40-A804-DEF9D91827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18595" y="715566"/>
            <a:ext cx="2457450" cy="4229100"/>
          </a:xfrm>
          <a:noFill/>
        </p:spPr>
        <p:txBody>
          <a:bodyPr/>
          <a:lstStyle/>
          <a:p>
            <a:pPr marL="201216" indent="-201216">
              <a:buNone/>
            </a:pPr>
            <a:r>
              <a:rPr lang="en-US" altLang="en-CN" sz="1100" u="sng" dirty="0"/>
              <a:t>Global stack:</a:t>
            </a:r>
            <a:br>
              <a:rPr lang="en-US" altLang="en-CN" sz="1100" u="sng" dirty="0"/>
            </a:br>
            <a:r>
              <a:rPr lang="en-US" altLang="en-CN" sz="1100" dirty="0"/>
              <a:t>the entire </a:t>
            </a:r>
            <a:r>
              <a:rPr lang="en-US" altLang="en-CN" sz="7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RAM</a:t>
            </a:r>
            <a:r>
              <a:rPr lang="en-US" altLang="en-CN" sz="1100" dirty="0"/>
              <a:t> area dedicated for holding the stack</a:t>
            </a:r>
          </a:p>
          <a:p>
            <a:pPr marL="201216" indent="-201216">
              <a:spcBef>
                <a:spcPct val="40000"/>
              </a:spcBef>
              <a:buNone/>
            </a:pPr>
            <a:r>
              <a:rPr lang="en-US" altLang="en-CN" sz="1100" u="sng" dirty="0"/>
              <a:t>Working stack:</a:t>
            </a:r>
            <a:br>
              <a:rPr lang="en-US" altLang="en-CN" sz="1100" u="sng" dirty="0"/>
            </a:br>
            <a:r>
              <a:rPr lang="en-US" altLang="en-CN" sz="1100" dirty="0"/>
              <a:t>The stack that the current function sees</a:t>
            </a:r>
            <a:br>
              <a:rPr lang="en-US" altLang="en-CN" sz="700" dirty="0"/>
            </a:br>
            <a:endParaRPr lang="en-US" altLang="en-CN" sz="700" dirty="0"/>
          </a:p>
          <a:p>
            <a:pPr marL="201216" indent="-201216">
              <a:spcBef>
                <a:spcPct val="0"/>
              </a:spcBef>
              <a:buSzPct val="80000"/>
            </a:pPr>
            <a:r>
              <a:rPr lang="en-US" altLang="en-CN" sz="1100" dirty="0"/>
              <a:t>At any point of time, only one function </a:t>
            </a:r>
            <a:r>
              <a:rPr lang="en-US" altLang="en-CN" sz="700" dirty="0"/>
              <a:t>(the </a:t>
            </a:r>
            <a:r>
              <a:rPr lang="en-US" altLang="en-CN" sz="700" i="1" dirty="0"/>
              <a:t>current function</a:t>
            </a:r>
            <a:r>
              <a:rPr lang="en-US" altLang="en-CN" sz="700" dirty="0"/>
              <a:t>)</a:t>
            </a:r>
            <a:r>
              <a:rPr lang="en-US" altLang="en-CN" sz="1100" dirty="0"/>
              <a:t> is executing; other functions may be waiting up the calling chain</a:t>
            </a:r>
          </a:p>
          <a:p>
            <a:pPr marL="201216" indent="-201216">
              <a:spcBef>
                <a:spcPct val="40000"/>
              </a:spcBef>
              <a:buSzPct val="80000"/>
            </a:pPr>
            <a:r>
              <a:rPr lang="en-US" altLang="en-CN" sz="1100" dirty="0"/>
              <a:t>Shaded areas: irrelevant to the current function</a:t>
            </a:r>
          </a:p>
          <a:p>
            <a:pPr marL="201216" indent="-201216">
              <a:spcBef>
                <a:spcPct val="40000"/>
              </a:spcBef>
              <a:buSzPct val="80000"/>
            </a:pPr>
            <a:r>
              <a:rPr lang="en-US" altLang="en-CN" sz="1100" dirty="0"/>
              <a:t>The current function sees only the working stack, and has access only to its memory segments</a:t>
            </a:r>
          </a:p>
          <a:p>
            <a:pPr marL="201216" indent="-201216">
              <a:spcBef>
                <a:spcPct val="40000"/>
              </a:spcBef>
              <a:buSzPct val="80000"/>
            </a:pPr>
            <a:r>
              <a:rPr lang="en-US" altLang="en-CN" sz="1100" dirty="0"/>
              <a:t>The rest of the stack holds the frozen states of all the functions up the calling hierarchy.</a:t>
            </a:r>
          </a:p>
        </p:txBody>
      </p:sp>
    </p:spTree>
    <p:extLst>
      <p:ext uri="{BB962C8B-B14F-4D97-AF65-F5344CB8AC3E}">
        <p14:creationId xmlns:p14="http://schemas.microsoft.com/office/powerpoint/2010/main" val="3173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3E1F486C-07A7-B146-AC98-F60757B2A8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23247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Implementing the </a:t>
            </a:r>
            <a:r>
              <a:rPr lang="en-US" altLang="en-CN" sz="1500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900" b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500" i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900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500" i="1" dirty="0" err="1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  <a:r>
              <a:rPr lang="en-US" altLang="en-CN" sz="1500" b="1" dirty="0">
                <a:solidFill>
                  <a:srgbClr val="000099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CN" dirty="0"/>
              <a:t>command</a:t>
            </a:r>
          </a:p>
        </p:txBody>
      </p:sp>
      <p:sp>
        <p:nvSpPr>
          <p:cNvPr id="540677" name="Rectangle 5">
            <a:extLst>
              <a:ext uri="{FF2B5EF4-FFF2-40B4-BE49-F238E27FC236}">
                <a16:creationId xmlns:a16="http://schemas.microsoft.com/office/drawing/2014/main" id="{5FFC6F72-C4CC-E84B-A0FA-757AB648E6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53196" y="4378966"/>
            <a:ext cx="4286250" cy="756047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CN" sz="1100" u="sng" dirty="0"/>
              <a:t>Implementation:</a:t>
            </a:r>
            <a:r>
              <a:rPr lang="en-US" altLang="en-CN" sz="1100" dirty="0"/>
              <a:t> If the </a:t>
            </a:r>
            <a:r>
              <a:rPr lang="en-US" altLang="en-CN" sz="700" dirty="0"/>
              <a:t>VM</a:t>
            </a:r>
            <a:r>
              <a:rPr lang="en-US" altLang="en-CN" sz="1100" dirty="0"/>
              <a:t> is implemented as a program that translates </a:t>
            </a:r>
            <a:r>
              <a:rPr lang="en-US" altLang="en-CN" sz="700" dirty="0"/>
              <a:t>VM</a:t>
            </a:r>
            <a:r>
              <a:rPr lang="en-US" altLang="en-CN" sz="1100" dirty="0"/>
              <a:t> code into assembly code, the translator must emit the above logic in assembly.</a:t>
            </a:r>
          </a:p>
        </p:txBody>
      </p:sp>
      <p:graphicFrame>
        <p:nvGraphicFramePr>
          <p:cNvPr id="533507" name="Object 3">
            <a:extLst>
              <a:ext uri="{FF2B5EF4-FFF2-40B4-BE49-F238E27FC236}">
                <a16:creationId xmlns:a16="http://schemas.microsoft.com/office/drawing/2014/main" id="{428263F7-F3F5-6E42-AF89-02F4D6BD6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888764"/>
              </p:ext>
            </p:extLst>
          </p:nvPr>
        </p:nvGraphicFramePr>
        <p:xfrm>
          <a:off x="5639446" y="607066"/>
          <a:ext cx="2400300" cy="446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Visio" r:id="rId4" imgW="6527800" imgH="5930900" progId="Visio.Drawing.11">
                  <p:embed/>
                </p:oleObj>
              </mc:Choice>
              <mc:Fallback>
                <p:oleObj name="Visio" r:id="rId4" imgW="6527800" imgH="5930900" progId="Visio.Drawing.11">
                  <p:embed/>
                  <p:pic>
                    <p:nvPicPr>
                      <p:cNvPr id="533507" name="Object 3">
                        <a:extLst>
                          <a:ext uri="{FF2B5EF4-FFF2-40B4-BE49-F238E27FC236}">
                            <a16:creationId xmlns:a16="http://schemas.microsoft.com/office/drawing/2014/main" id="{428263F7-F3F5-6E42-AF89-02F4D6BD6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433" t="-383" r="36632" b="12602"/>
                      <a:stretch>
                        <a:fillRect/>
                      </a:stretch>
                    </p:blipFill>
                    <p:spPr bwMode="auto">
                      <a:xfrm>
                        <a:off x="5639446" y="607066"/>
                        <a:ext cx="2400300" cy="446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Text Box 4">
            <a:extLst>
              <a:ext uri="{FF2B5EF4-FFF2-40B4-BE49-F238E27FC236}">
                <a16:creationId xmlns:a16="http://schemas.microsoft.com/office/drawing/2014/main" id="{00F3BB87-902F-9343-9DAE-03533808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46" y="1178565"/>
            <a:ext cx="4400550" cy="3086100"/>
          </a:xfrm>
          <a:prstGeom prst="rect">
            <a:avLst/>
          </a:prstGeom>
          <a:solidFill>
            <a:srgbClr val="F3F3FF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116100" rIns="70200" bIns="116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In the course of implementing the code of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en-US" altLang="en-CN" sz="105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(the caller), we arrive to the command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g nArgs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we assume that nArgs arguments have been pushed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onto the stack. What do we do next?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We generate a symbol, let’s call it returnAddress;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Next, we effect the following logic: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returnAddress // saves the return address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LCL           // saves the LCL of f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ARG           // saves the ARG of f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THIS          // saves the THIS of f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THAT          // saves the THAT of f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ARG = SP-nArgs-5   // repositions SP for g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LCL = SP           // repositions LCL for g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goto g             // transfers control to g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returnAddress:       // the generated symbol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43366" name="Text Box 4">
            <a:extLst>
              <a:ext uri="{FF2B5EF4-FFF2-40B4-BE49-F238E27FC236}">
                <a16:creationId xmlns:a16="http://schemas.microsoft.com/office/drawing/2014/main" id="{1BE7F777-57CC-6B49-9EEE-0B3A18B6E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46" y="778515"/>
            <a:ext cx="1200150" cy="2857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nArgs</a:t>
            </a:r>
          </a:p>
        </p:txBody>
      </p:sp>
      <p:grpSp>
        <p:nvGrpSpPr>
          <p:cNvPr id="143367" name="Group 7">
            <a:extLst>
              <a:ext uri="{FF2B5EF4-FFF2-40B4-BE49-F238E27FC236}">
                <a16:creationId xmlns:a16="http://schemas.microsoft.com/office/drawing/2014/main" id="{E806343D-82EF-9148-9E75-27DDA22E29AC}"/>
              </a:ext>
            </a:extLst>
          </p:cNvPr>
          <p:cNvGrpSpPr>
            <a:grpSpLocks/>
          </p:cNvGrpSpPr>
          <p:nvPr/>
        </p:nvGrpSpPr>
        <p:grpSpPr bwMode="auto">
          <a:xfrm>
            <a:off x="5067946" y="3493140"/>
            <a:ext cx="2857500" cy="1343025"/>
            <a:chOff x="3264" y="2808"/>
            <a:chExt cx="2400" cy="1128"/>
          </a:xfrm>
        </p:grpSpPr>
        <p:cxnSp>
          <p:nvCxnSpPr>
            <p:cNvPr id="143368" name="AutoShape 8">
              <a:extLst>
                <a:ext uri="{FF2B5EF4-FFF2-40B4-BE49-F238E27FC236}">
                  <a16:creationId xmlns:a16="http://schemas.microsoft.com/office/drawing/2014/main" id="{5AA8742B-76F9-9947-B4DA-86602CD7B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64" y="2808"/>
              <a:ext cx="672" cy="552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369" name="AutoShape 9">
              <a:extLst>
                <a:ext uri="{FF2B5EF4-FFF2-40B4-BE49-F238E27FC236}">
                  <a16:creationId xmlns:a16="http://schemas.microsoft.com/office/drawing/2014/main" id="{96C9F20B-B522-AA43-8E68-1EC21B099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1776" cy="62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0500" tIns="89100" rIns="40500" bIns="89100" anchor="ctr"/>
            <a:lstStyle/>
            <a:p>
              <a:pPr eaLnBrk="0" fontAlgn="base" hangingPunct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900">
                  <a:latin typeface="Comic Sans MS" panose="030F0902030302020204" pitchFamily="66" charset="0"/>
                </a:rPr>
                <a:t>None of this code is executed yet </a:t>
              </a:r>
              <a:r>
                <a:rPr lang="en-US" altLang="en-CN" sz="1050">
                  <a:latin typeface="Comic Sans MS" panose="030F0902030302020204" pitchFamily="66" charset="0"/>
                </a:rPr>
                <a:t>...</a:t>
              </a:r>
              <a:r>
                <a:rPr lang="en-US" altLang="en-CN" sz="900">
                  <a:latin typeface="Comic Sans MS" panose="030F0902030302020204" pitchFamily="66" charset="0"/>
                </a:rPr>
                <a:t> </a:t>
              </a:r>
              <a:br>
                <a:rPr lang="en-US" altLang="en-CN" sz="900">
                  <a:latin typeface="Comic Sans MS" panose="030F0902030302020204" pitchFamily="66" charset="0"/>
                </a:rPr>
              </a:br>
              <a:r>
                <a:rPr lang="en-US" altLang="en-CN" sz="900">
                  <a:latin typeface="Comic Sans MS" panose="030F0902030302020204" pitchFamily="66" charset="0"/>
                </a:rPr>
                <a:t>At this point we are just </a:t>
              </a:r>
              <a:r>
                <a:rPr lang="en-US" altLang="en-CN" sz="900" i="1">
                  <a:latin typeface="Comic Sans MS" panose="030F0902030302020204" pitchFamily="66" charset="0"/>
                </a:rPr>
                <a:t>generating code</a:t>
              </a:r>
              <a:r>
                <a:rPr lang="en-US" altLang="en-CN" sz="900">
                  <a:latin typeface="Comic Sans MS" panose="030F0902030302020204" pitchFamily="66" charset="0"/>
                </a:rPr>
                <a:t>  (or simulating the VM code on some platform)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 build="p"/>
      <p:bldP spid="143365" grpId="0" build="p" animBg="1"/>
      <p:bldP spid="1433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1FA1066-FDAE-9945-A92C-25C4F8AFDD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1190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Implementing the </a:t>
            </a:r>
            <a:r>
              <a:rPr lang="en-US" altLang="en-CN" sz="1500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CN" sz="900" i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500" i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900" i="1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500" i="1" dirty="0" err="1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  <a:r>
              <a:rPr lang="en-US" altLang="en-CN" sz="1500" b="1" dirty="0">
                <a:solidFill>
                  <a:srgbClr val="000099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CN" dirty="0"/>
              <a:t>command</a:t>
            </a:r>
          </a:p>
        </p:txBody>
      </p:sp>
      <p:graphicFrame>
        <p:nvGraphicFramePr>
          <p:cNvPr id="533507" name="Object 3">
            <a:extLst>
              <a:ext uri="{FF2B5EF4-FFF2-40B4-BE49-F238E27FC236}">
                <a16:creationId xmlns:a16="http://schemas.microsoft.com/office/drawing/2014/main" id="{BADD13AF-7942-3E4A-BB15-1CABDDB9D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03935"/>
              </p:ext>
            </p:extLst>
          </p:nvPr>
        </p:nvGraphicFramePr>
        <p:xfrm>
          <a:off x="5600700" y="684609"/>
          <a:ext cx="2400300" cy="445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Visio" r:id="rId4" imgW="46913800" imgH="42633900" progId="Visio.Drawing.11">
                  <p:embed/>
                </p:oleObj>
              </mc:Choice>
              <mc:Fallback>
                <p:oleObj name="Visio" r:id="rId4" imgW="46913800" imgH="42633900" progId="Visio.Drawing.11">
                  <p:embed/>
                  <p:pic>
                    <p:nvPicPr>
                      <p:cNvPr id="533507" name="Object 3">
                        <a:extLst>
                          <a:ext uri="{FF2B5EF4-FFF2-40B4-BE49-F238E27FC236}">
                            <a16:creationId xmlns:a16="http://schemas.microsoft.com/office/drawing/2014/main" id="{BADD13AF-7942-3E4A-BB15-1CABDDB9D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433" t="-383" r="36632" b="12602"/>
                      <a:stretch>
                        <a:fillRect/>
                      </a:stretch>
                    </p:blipFill>
                    <p:spPr bwMode="auto">
                      <a:xfrm>
                        <a:off x="5600700" y="684609"/>
                        <a:ext cx="2400300" cy="4458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7" name="Rectangle 5">
            <a:extLst>
              <a:ext uri="{FF2B5EF4-FFF2-40B4-BE49-F238E27FC236}">
                <a16:creationId xmlns:a16="http://schemas.microsoft.com/office/drawing/2014/main" id="{BBE54988-10A4-4347-BC79-67E2EEA0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4456510"/>
            <a:ext cx="4286250" cy="75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200" u="sng">
                <a:solidFill>
                  <a:srgbClr val="000000"/>
                </a:solidFill>
              </a:rPr>
              <a:t>Implementation:</a:t>
            </a:r>
            <a:r>
              <a:rPr lang="en-US" altLang="en-CN" sz="1200">
                <a:solidFill>
                  <a:srgbClr val="000000"/>
                </a:solidFill>
              </a:rPr>
              <a:t> If the </a:t>
            </a:r>
            <a:r>
              <a:rPr lang="en-US" altLang="en-CN" sz="1050">
                <a:solidFill>
                  <a:srgbClr val="000000"/>
                </a:solidFill>
              </a:rPr>
              <a:t>VM</a:t>
            </a:r>
            <a:r>
              <a:rPr lang="en-US" altLang="en-CN" sz="1200">
                <a:solidFill>
                  <a:srgbClr val="000000"/>
                </a:solidFill>
              </a:rPr>
              <a:t> is implemented as a program that translates </a:t>
            </a:r>
            <a:r>
              <a:rPr lang="en-US" altLang="en-CN" sz="1050">
                <a:solidFill>
                  <a:srgbClr val="000000"/>
                </a:solidFill>
              </a:rPr>
              <a:t>VM</a:t>
            </a:r>
            <a:r>
              <a:rPr lang="en-US" altLang="en-CN" sz="1200">
                <a:solidFill>
                  <a:srgbClr val="000000"/>
                </a:solidFill>
              </a:rPr>
              <a:t> code into assembly code, the translator must emit the above logic in assembly.</a:t>
            </a:r>
          </a:p>
        </p:txBody>
      </p:sp>
      <p:sp>
        <p:nvSpPr>
          <p:cNvPr id="145413" name="Text Box 4">
            <a:extLst>
              <a:ext uri="{FF2B5EF4-FFF2-40B4-BE49-F238E27FC236}">
                <a16:creationId xmlns:a16="http://schemas.microsoft.com/office/drawing/2014/main" id="{4D9A4614-316E-F94D-919B-EE2D9696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856059"/>
            <a:ext cx="1428750" cy="2857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</a:p>
        </p:txBody>
      </p:sp>
      <p:sp>
        <p:nvSpPr>
          <p:cNvPr id="145414" name="Text Box 4">
            <a:extLst>
              <a:ext uri="{FF2B5EF4-FFF2-40B4-BE49-F238E27FC236}">
                <a16:creationId xmlns:a16="http://schemas.microsoft.com/office/drawing/2014/main" id="{F90C3B10-B4AA-2044-A9F8-2EED66BE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313259"/>
            <a:ext cx="3600450" cy="1257300"/>
          </a:xfrm>
          <a:prstGeom prst="rect">
            <a:avLst/>
          </a:prstGeom>
          <a:solidFill>
            <a:srgbClr val="F3F3FF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116100" rIns="70200" bIns="116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to implement the command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CN" sz="1050" i="1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nVars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we effect the following logic: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g: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repeat nVars times: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push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2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/>
      <p:bldP spid="145413" grpId="0" animBg="1"/>
      <p:bldP spid="14541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970927E0-D7E5-F548-90F8-6E4E8AF303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38766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Implementing the </a:t>
            </a:r>
            <a:r>
              <a:rPr lang="en-US" altLang="en-CN" sz="1500" dirty="0">
                <a:solidFill>
                  <a:schemeClr val="hlink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500" b="1" dirty="0">
                <a:solidFill>
                  <a:srgbClr val="000099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CN" dirty="0"/>
              <a:t>command</a:t>
            </a:r>
          </a:p>
        </p:txBody>
      </p:sp>
      <p:graphicFrame>
        <p:nvGraphicFramePr>
          <p:cNvPr id="533507" name="Object 3">
            <a:extLst>
              <a:ext uri="{FF2B5EF4-FFF2-40B4-BE49-F238E27FC236}">
                <a16:creationId xmlns:a16="http://schemas.microsoft.com/office/drawing/2014/main" id="{04E76ABD-8D39-524F-A82D-B0A62232FC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76140"/>
              </p:ext>
            </p:extLst>
          </p:nvPr>
        </p:nvGraphicFramePr>
        <p:xfrm>
          <a:off x="5432156" y="558403"/>
          <a:ext cx="2400300" cy="446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Visio" r:id="rId4" imgW="6527800" imgH="5930900" progId="Visio.Drawing.11">
                  <p:embed/>
                </p:oleObj>
              </mc:Choice>
              <mc:Fallback>
                <p:oleObj name="Visio" r:id="rId4" imgW="6527800" imgH="5930900" progId="Visio.Drawing.11">
                  <p:embed/>
                  <p:pic>
                    <p:nvPicPr>
                      <p:cNvPr id="533507" name="Object 3">
                        <a:extLst>
                          <a:ext uri="{FF2B5EF4-FFF2-40B4-BE49-F238E27FC236}">
                            <a16:creationId xmlns:a16="http://schemas.microsoft.com/office/drawing/2014/main" id="{04E76ABD-8D39-524F-A82D-B0A62232F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433" t="-383" r="36632" b="12602"/>
                      <a:stretch>
                        <a:fillRect/>
                      </a:stretch>
                    </p:blipFill>
                    <p:spPr bwMode="auto">
                      <a:xfrm>
                        <a:off x="5432156" y="558403"/>
                        <a:ext cx="2400300" cy="4460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7" name="Rectangle 5">
            <a:extLst>
              <a:ext uri="{FF2B5EF4-FFF2-40B4-BE49-F238E27FC236}">
                <a16:creationId xmlns:a16="http://schemas.microsoft.com/office/drawing/2014/main" id="{66D0D46F-B4EA-7C4F-B314-175590AE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756" y="4387453"/>
            <a:ext cx="4286250" cy="75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200" u="sng">
                <a:solidFill>
                  <a:srgbClr val="000000"/>
                </a:solidFill>
              </a:rPr>
              <a:t>Implementation:</a:t>
            </a:r>
            <a:r>
              <a:rPr lang="en-US" altLang="en-CN" sz="1200">
                <a:solidFill>
                  <a:srgbClr val="000000"/>
                </a:solidFill>
              </a:rPr>
              <a:t> If the </a:t>
            </a:r>
            <a:r>
              <a:rPr lang="en-US" altLang="en-CN" sz="1050">
                <a:solidFill>
                  <a:srgbClr val="000000"/>
                </a:solidFill>
              </a:rPr>
              <a:t>VM</a:t>
            </a:r>
            <a:r>
              <a:rPr lang="en-US" altLang="en-CN" sz="1200">
                <a:solidFill>
                  <a:srgbClr val="000000"/>
                </a:solidFill>
              </a:rPr>
              <a:t> is implemented as a program that translates </a:t>
            </a:r>
            <a:r>
              <a:rPr lang="en-US" altLang="en-CN" sz="1050">
                <a:solidFill>
                  <a:srgbClr val="000000"/>
                </a:solidFill>
              </a:rPr>
              <a:t>VM</a:t>
            </a:r>
            <a:r>
              <a:rPr lang="en-US" altLang="en-CN" sz="1200">
                <a:solidFill>
                  <a:srgbClr val="000000"/>
                </a:solidFill>
              </a:rPr>
              <a:t> code into assembly code, the translator must emit the above logic in assembly.</a:t>
            </a:r>
          </a:p>
        </p:txBody>
      </p:sp>
      <p:sp>
        <p:nvSpPr>
          <p:cNvPr id="147461" name="Text Box 4">
            <a:extLst>
              <a:ext uri="{FF2B5EF4-FFF2-40B4-BE49-F238E27FC236}">
                <a16:creationId xmlns:a16="http://schemas.microsoft.com/office/drawing/2014/main" id="{2F716841-8917-3746-8858-85F784747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056" y="1129902"/>
            <a:ext cx="4229100" cy="3143250"/>
          </a:xfrm>
          <a:prstGeom prst="rect">
            <a:avLst/>
          </a:prstGeom>
          <a:solidFill>
            <a:srgbClr val="F3F3FF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116100" rIns="70200" bIns="116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In the course of implementing the code of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we arrive to the command </a:t>
            </a:r>
            <a:r>
              <a:rPr lang="en-US" altLang="en-CN" sz="1050">
                <a:solidFill>
                  <a:srgbClr val="99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We assume that a return value has been pushed 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onto the stack.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We effect the following logic: 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frame = LCL          // frame is a temp. variable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retAddr = *(frame-5) // retAddr is a temp. variable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*ARG = pop           // repositions the return value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// for the caller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SP=ARG+1             // restores the caller’s SP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THAT = *(frame-1)    // restores the caller’s THAT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THIS = *(frame-2)    // restores the caller’s THIS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ARG = *(frame-3)     // restores the caller’s ARG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LCL = *(frame-4)     // restores the caller’s LCL</a:t>
            </a:r>
          </a:p>
          <a:p>
            <a:pPr fontAlgn="base">
              <a:lnSpc>
                <a:spcPct val="50000"/>
              </a:lnSpc>
              <a:spcBef>
                <a:spcPct val="7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goto retAddr         // goto returnAddress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</a:pP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47462" name="Text Box 4">
            <a:extLst>
              <a:ext uri="{FF2B5EF4-FFF2-40B4-BE49-F238E27FC236}">
                <a16:creationId xmlns:a16="http://schemas.microsoft.com/office/drawing/2014/main" id="{166915C2-A7C6-2545-86D4-2D30E0DC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906" y="729852"/>
            <a:ext cx="1143000" cy="28575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050" b="1">
                <a:solidFill>
                  <a:srgbClr val="6633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altLang="en-CN" sz="1050" i="1">
              <a:solidFill>
                <a:srgbClr val="6633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/>
      <p:bldP spid="147461" grpId="0" build="p" animBg="1"/>
      <p:bldP spid="1474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B9C7E4C1-6540-9149-A692-D228443BC1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3690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Bootstrapping</a:t>
            </a:r>
          </a:p>
        </p:txBody>
      </p:sp>
      <p:sp>
        <p:nvSpPr>
          <p:cNvPr id="546819" name="Text Box 3">
            <a:extLst>
              <a:ext uri="{FF2B5EF4-FFF2-40B4-BE49-F238E27FC236}">
                <a16:creationId xmlns:a16="http://schemas.microsoft.com/office/drawing/2014/main" id="{39750B85-CAA1-3C43-8B5A-F25765634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315" y="4250410"/>
            <a:ext cx="5617369" cy="6477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 = 256        // initialize the stack pointer to 0x0100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Sys.init   // call the function that calls Main.main</a:t>
            </a:r>
          </a:p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sp>
        <p:nvSpPr>
          <p:cNvPr id="546820" name="Rectangle 4">
            <a:extLst>
              <a:ext uri="{FF2B5EF4-FFF2-40B4-BE49-F238E27FC236}">
                <a16:creationId xmlns:a16="http://schemas.microsoft.com/office/drawing/2014/main" id="{A646C871-CF57-DD49-85A2-F0FBCBFF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31" y="884513"/>
            <a:ext cx="6426994" cy="37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A high-level jack </a:t>
            </a:r>
            <a:r>
              <a:rPr lang="en-US" altLang="en-CN" sz="1200" i="1" dirty="0">
                <a:solidFill>
                  <a:srgbClr val="000000"/>
                </a:solidFill>
                <a:latin typeface="Comic Sans MS" panose="030F0902030302020204" pitchFamily="66" charset="0"/>
              </a:rPr>
              <a:t>program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(aka </a:t>
            </a:r>
            <a:r>
              <a:rPr lang="en-US" altLang="en-CN" sz="1200" i="1" dirty="0">
                <a:solidFill>
                  <a:srgbClr val="000000"/>
                </a:solidFill>
                <a:latin typeface="Comic Sans MS" panose="030F0902030302020204" pitchFamily="66" charset="0"/>
              </a:rPr>
              <a:t>application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) is a set of class files.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By a Jack convention, one class must be called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, and this class must have at least one function, called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.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The contract: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when we tell the computer to execute a Jack program,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the function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Main.main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starts running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Implementation: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After the program is compiled, each class file is translated into a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file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The operating system is also implemented as a set of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files (aka “libraries”)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that co-exist alongside the program’s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 files </a:t>
            </a: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One of the OS libraries, called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Sys.vm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, includes a method called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en-CN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Sys.init</a:t>
            </a: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starts with some OS initialization code (we’ll deal with this later, when we discuss the OS), then it does 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Main.main</a:t>
            </a:r>
            <a:endParaRPr lang="en-US" altLang="en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to bootstrap, the VM implementation has to effect (e.g. in assembly),</a:t>
            </a:r>
            <a:b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operations: </a:t>
            </a:r>
          </a:p>
        </p:txBody>
      </p:sp>
    </p:spTree>
    <p:extLst>
      <p:ext uri="{BB962C8B-B14F-4D97-AF65-F5344CB8AC3E}">
        <p14:creationId xmlns:p14="http://schemas.microsoft.com/office/powerpoint/2010/main" val="4350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 autoUpdateAnimBg="0"/>
      <p:bldP spid="54682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866" name="Picture 2" descr="Bouquet">
            <a:extLst>
              <a:ext uri="{FF2B5EF4-FFF2-40B4-BE49-F238E27FC236}">
                <a16:creationId xmlns:a16="http://schemas.microsoft.com/office/drawing/2014/main" id="{D77697B9-0BC2-8544-AB46-8BCCA0DA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6280" y="1728958"/>
            <a:ext cx="5611439" cy="33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969" t="25565" r="17188" b="2116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8867" name="Rectangle 3">
            <a:extLst>
              <a:ext uri="{FF2B5EF4-FFF2-40B4-BE49-F238E27FC236}">
                <a16:creationId xmlns:a16="http://schemas.microsoft.com/office/drawing/2014/main" id="{1C04D877-86AD-FD44-8616-5A3BBDB7E1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7282" y="1058152"/>
            <a:ext cx="6588919" cy="572700"/>
          </a:xfrm>
          <a:noFill/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en-CN" sz="1050" dirty="0"/>
              <a:t>Extends the VM implementation described in the last lecture (chapter 7)</a:t>
            </a:r>
          </a:p>
          <a:p>
            <a:pPr>
              <a:lnSpc>
                <a:spcPct val="60000"/>
              </a:lnSpc>
            </a:pPr>
            <a:endParaRPr lang="en-US" altLang="en-CN" sz="1050" dirty="0"/>
          </a:p>
          <a:p>
            <a:pPr>
              <a:lnSpc>
                <a:spcPct val="60000"/>
              </a:lnSpc>
            </a:pPr>
            <a:r>
              <a:rPr lang="en-US" altLang="en-CN" sz="1050" dirty="0"/>
              <a:t>The result: a single assembly program file with lots of agreed-upon symbols: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E05815E8-1EF2-6A48-9DC3-8BD67C4159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369" y="65317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VM implementation over the Hack platform</a:t>
            </a:r>
          </a:p>
        </p:txBody>
      </p:sp>
    </p:spTree>
    <p:extLst>
      <p:ext uri="{BB962C8B-B14F-4D97-AF65-F5344CB8AC3E}">
        <p14:creationId xmlns:p14="http://schemas.microsoft.com/office/powerpoint/2010/main" val="12003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49190466-3F57-B14E-BEEC-281FCE6028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CN" dirty="0"/>
              <a:t>Proposed API</a:t>
            </a:r>
          </a:p>
        </p:txBody>
      </p:sp>
      <p:pic>
        <p:nvPicPr>
          <p:cNvPr id="153603" name="Picture 3" descr="Bouquet">
            <a:extLst>
              <a:ext uri="{FF2B5EF4-FFF2-40B4-BE49-F238E27FC236}">
                <a16:creationId xmlns:a16="http://schemas.microsoft.com/office/drawing/2014/main" id="{763B0949-B844-1042-8A18-E3C74EC6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2473" y="1217560"/>
            <a:ext cx="5219054" cy="373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188" t="19157" r="17188" b="1612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73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AB48F9C-F522-3D43-88B8-BAE68BD519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CN" dirty="0"/>
              <a:t>Perspective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2BAAA77D-D968-5741-9453-6588C0822D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77540" y="1100380"/>
            <a:ext cx="3509963" cy="3902032"/>
          </a:xfrm>
          <a:noFill/>
        </p:spPr>
        <p:txBody>
          <a:bodyPr/>
          <a:lstStyle/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CN" sz="1050" u="sng" dirty="0"/>
              <a:t>Benefits of the VM approach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Code transportability: compiling for different platforms requires replacing only the VM implementation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Language inter-operability: code of multiple languages can be shared using the same VM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Common software libraries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Code mobility: Internet</a:t>
            </a:r>
          </a:p>
          <a:p>
            <a:pPr>
              <a:spcBef>
                <a:spcPct val="65000"/>
              </a:spcBef>
            </a:pPr>
            <a:r>
              <a:rPr lang="en-US" altLang="en-CN" sz="1050" dirty="0"/>
              <a:t>Some virtues of the modularity implied by the VM approach to program translation:</a:t>
            </a:r>
          </a:p>
          <a:p>
            <a:pPr marL="567929" lvl="1" indent="-176213">
              <a:spcBef>
                <a:spcPct val="65000"/>
              </a:spcBef>
            </a:pPr>
            <a:r>
              <a:rPr lang="en-US" altLang="en-CN" sz="900" dirty="0"/>
              <a:t>Improvements in the VM implementation are shared by all compilers above it</a:t>
            </a:r>
          </a:p>
          <a:p>
            <a:pPr marL="567929" lvl="1" indent="-176213">
              <a:spcBef>
                <a:spcPct val="65000"/>
              </a:spcBef>
            </a:pPr>
            <a:r>
              <a:rPr lang="en-US" altLang="en-CN" sz="900" dirty="0"/>
              <a:t>Every new digital device with a VM implementation gains immediate access to an existing software base</a:t>
            </a:r>
          </a:p>
          <a:p>
            <a:pPr marL="567929" lvl="1" indent="-176213">
              <a:spcBef>
                <a:spcPct val="65000"/>
              </a:spcBef>
            </a:pPr>
            <a:r>
              <a:rPr lang="en-US" altLang="en-CN" sz="900" dirty="0"/>
              <a:t>New programming languages can be implemented easily using simple compilers</a:t>
            </a:r>
          </a:p>
        </p:txBody>
      </p:sp>
      <p:graphicFrame>
        <p:nvGraphicFramePr>
          <p:cNvPr id="155652" name="Object 4">
            <a:extLst>
              <a:ext uri="{FF2B5EF4-FFF2-40B4-BE49-F238E27FC236}">
                <a16:creationId xmlns:a16="http://schemas.microsoft.com/office/drawing/2014/main" id="{CE5E4611-D32F-D24C-9DA1-F72625567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602423"/>
              </p:ext>
            </p:extLst>
          </p:nvPr>
        </p:nvGraphicFramePr>
        <p:xfrm>
          <a:off x="5035848" y="1100380"/>
          <a:ext cx="2744192" cy="2076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VISIO" r:id="rId4" imgW="9029700" imgH="6540500" progId="Visio.Drawing.6">
                  <p:embed/>
                </p:oleObj>
              </mc:Choice>
              <mc:Fallback>
                <p:oleObj name="VISIO" r:id="rId4" imgW="9029700" imgH="6540500" progId="Visio.Drawing.6">
                  <p:embed/>
                  <p:pic>
                    <p:nvPicPr>
                      <p:cNvPr id="155652" name="Object 4">
                        <a:extLst>
                          <a:ext uri="{FF2B5EF4-FFF2-40B4-BE49-F238E27FC236}">
                            <a16:creationId xmlns:a16="http://schemas.microsoft.com/office/drawing/2014/main" id="{CE5E4611-D32F-D24C-9DA1-F72625567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9" t="2534" r="14226" b="7603"/>
                      <a:stretch>
                        <a:fillRect/>
                      </a:stretch>
                    </p:blipFill>
                    <p:spPr bwMode="auto">
                      <a:xfrm>
                        <a:off x="5035848" y="1100380"/>
                        <a:ext cx="2744192" cy="20767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Rectangle 5">
            <a:extLst>
              <a:ext uri="{FF2B5EF4-FFF2-40B4-BE49-F238E27FC236}">
                <a16:creationId xmlns:a16="http://schemas.microsoft.com/office/drawing/2014/main" id="{666970A2-FD90-4640-B57B-211C6735C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6" y="250031"/>
            <a:ext cx="3132535" cy="243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en-CN" sz="1800">
              <a:solidFill>
                <a:srgbClr val="000000"/>
              </a:solidFill>
            </a:endParaRPr>
          </a:p>
        </p:txBody>
      </p:sp>
      <p:sp>
        <p:nvSpPr>
          <p:cNvPr id="552966" name="Rectangle 6">
            <a:extLst>
              <a:ext uri="{FF2B5EF4-FFF2-40B4-BE49-F238E27FC236}">
                <a16:creationId xmlns:a16="http://schemas.microsoft.com/office/drawing/2014/main" id="{557EAF9D-FD96-2047-AB0E-579DBC3A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429" y="3322912"/>
            <a:ext cx="2917031" cy="157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 indent="-2667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1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Benefits of managed code:</a:t>
            </a: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Security</a:t>
            </a: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Array bounds, index checking, …</a:t>
            </a: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Add-on code</a:t>
            </a: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Etc.</a:t>
            </a:r>
          </a:p>
          <a:p>
            <a:pPr eaLnBrk="0" fontAlgn="base" hangingPunct="0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1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VM Cons</a:t>
            </a:r>
          </a:p>
          <a:p>
            <a:pPr eaLnBrk="0" fontAlgn="base" hangingPunct="0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altLang="en-CN" sz="1100" dirty="0">
                <a:solidFill>
                  <a:srgbClr val="000000"/>
                </a:solidFill>
                <a:latin typeface="Comic Sans MS" panose="030F0902030302020204" pitchFamily="66" charset="0"/>
              </a:rPr>
              <a:t> Performance.</a:t>
            </a:r>
            <a:endParaRPr lang="en-US" altLang="en-CN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endParaRPr lang="en-US" altLang="en-CN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7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 autoUpdateAnimBg="0"/>
      <p:bldP spid="55296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B29D37A-31C3-0A43-AF06-68BF9E8E8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VM programming </a:t>
            </a:r>
            <a:r>
              <a:rPr lang="en-US" sz="1350" dirty="0">
                <a:cs typeface="+mj-cs"/>
              </a:rPr>
              <a:t>(example)</a:t>
            </a:r>
          </a:p>
        </p:txBody>
      </p:sp>
      <p:grpSp>
        <p:nvGrpSpPr>
          <p:cNvPr id="486403" name="Group 3">
            <a:extLst>
              <a:ext uri="{FF2B5EF4-FFF2-40B4-BE49-F238E27FC236}">
                <a16:creationId xmlns:a16="http://schemas.microsoft.com/office/drawing/2014/main" id="{1AF1C97D-3A3F-664B-99FE-7FC98924CD9B}"/>
              </a:ext>
            </a:extLst>
          </p:cNvPr>
          <p:cNvGrpSpPr>
            <a:grpSpLocks/>
          </p:cNvGrpSpPr>
          <p:nvPr/>
        </p:nvGrpSpPr>
        <p:grpSpPr bwMode="auto">
          <a:xfrm>
            <a:off x="1463904" y="1067144"/>
            <a:ext cx="2216944" cy="1925241"/>
            <a:chOff x="144" y="687"/>
            <a:chExt cx="1862" cy="1617"/>
          </a:xfrm>
        </p:grpSpPr>
        <p:sp>
          <p:nvSpPr>
            <p:cNvPr id="19472" name="Text Box 4">
              <a:extLst>
                <a:ext uri="{FF2B5EF4-FFF2-40B4-BE49-F238E27FC236}">
                  <a16:creationId xmlns:a16="http://schemas.microsoft.com/office/drawing/2014/main" id="{D6D2D859-3B55-6241-B4C1-546D3E0D7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40"/>
              <a:ext cx="1862" cy="136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51200" tIns="143100" rIns="70200" bIns="143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function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mult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(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x,y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) {</a:t>
              </a:r>
              <a:endPara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int result, j;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result = 0;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j = y;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while ~(j = 0) {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 result = result + x;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 j = j - 1;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return result;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000000"/>
                  </a:solidFill>
                  <a:latin typeface="Courier New" charset="0"/>
                  <a:cs typeface="Courier New" charset="0"/>
                </a:rPr>
                <a:t>   </a:t>
              </a:r>
            </a:p>
          </p:txBody>
        </p:sp>
        <p:sp>
          <p:nvSpPr>
            <p:cNvPr id="19473" name="Rectangle 5">
              <a:extLst>
                <a:ext uri="{FF2B5EF4-FFF2-40B4-BE49-F238E27FC236}">
                  <a16:creationId xmlns:a16="http://schemas.microsoft.com/office/drawing/2014/main" id="{C1261B02-DBFB-C448-BA4B-1F3E8490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87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/>
            <a:p>
              <a:pPr marL="257175" indent="-257175" algn="just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High-level code</a:t>
              </a:r>
            </a:p>
          </p:txBody>
        </p:sp>
      </p:grpSp>
      <p:grpSp>
        <p:nvGrpSpPr>
          <p:cNvPr id="486406" name="Group 6">
            <a:extLst>
              <a:ext uri="{FF2B5EF4-FFF2-40B4-BE49-F238E27FC236}">
                <a16:creationId xmlns:a16="http://schemas.microsoft.com/office/drawing/2014/main" id="{4F289E89-B629-E042-82FA-22422302E0C4}"/>
              </a:ext>
            </a:extLst>
          </p:cNvPr>
          <p:cNvGrpSpPr>
            <a:grpSpLocks/>
          </p:cNvGrpSpPr>
          <p:nvPr/>
        </p:nvGrpSpPr>
        <p:grpSpPr bwMode="auto">
          <a:xfrm>
            <a:off x="3982076" y="1210019"/>
            <a:ext cx="1864519" cy="3534966"/>
            <a:chOff x="2034" y="1063"/>
            <a:chExt cx="1566" cy="2969"/>
          </a:xfrm>
        </p:grpSpPr>
        <p:sp>
          <p:nvSpPr>
            <p:cNvPr id="19470" name="Text Box 7">
              <a:extLst>
                <a:ext uri="{FF2B5EF4-FFF2-40B4-BE49-F238E27FC236}">
                  <a16:creationId xmlns:a16="http://schemas.microsoft.com/office/drawing/2014/main" id="{66A6837D-FE88-2E42-8138-F2A293C0A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54"/>
              <a:ext cx="1536" cy="267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51200" tIns="89100" rIns="70200" bIns="89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function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mult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x,y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)   </a:t>
              </a:r>
              <a:endPara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pop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y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pop j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j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eq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if-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x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pop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j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pop j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push result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return</a:t>
              </a:r>
            </a:p>
          </p:txBody>
        </p:sp>
        <p:sp>
          <p:nvSpPr>
            <p:cNvPr id="19471" name="Rectangle 8">
              <a:extLst>
                <a:ext uri="{FF2B5EF4-FFF2-40B4-BE49-F238E27FC236}">
                  <a16:creationId xmlns:a16="http://schemas.microsoft.com/office/drawing/2014/main" id="{DD8C44B2-8D41-6A49-8A84-5D20F3851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1063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/>
            <a:p>
              <a:pPr marL="257175" indent="-257175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VM code </a:t>
              </a:r>
              <a:r>
                <a:rPr lang="en-US" sz="105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(first approx.)</a:t>
              </a:r>
            </a:p>
          </p:txBody>
        </p:sp>
      </p:grpSp>
      <p:grpSp>
        <p:nvGrpSpPr>
          <p:cNvPr id="486409" name="Group 9">
            <a:extLst>
              <a:ext uri="{FF2B5EF4-FFF2-40B4-BE49-F238E27FC236}">
                <a16:creationId xmlns:a16="http://schemas.microsoft.com/office/drawing/2014/main" id="{AB1231B5-E52D-E143-AE5D-75923C1EDEA3}"/>
              </a:ext>
            </a:extLst>
          </p:cNvPr>
          <p:cNvGrpSpPr>
            <a:grpSpLocks/>
          </p:cNvGrpSpPr>
          <p:nvPr/>
        </p:nvGrpSpPr>
        <p:grpSpPr bwMode="auto">
          <a:xfrm>
            <a:off x="5988279" y="1210019"/>
            <a:ext cx="1828800" cy="3520678"/>
            <a:chOff x="3888" y="1075"/>
            <a:chExt cx="1536" cy="2957"/>
          </a:xfrm>
        </p:grpSpPr>
        <p:sp>
          <p:nvSpPr>
            <p:cNvPr id="19468" name="Text Box 10">
              <a:extLst>
                <a:ext uri="{FF2B5EF4-FFF2-40B4-BE49-F238E27FC236}">
                  <a16:creationId xmlns:a16="http://schemas.microsoft.com/office/drawing/2014/main" id="{84F445C5-2F70-9F4B-A6D4-ED1AC0805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366"/>
              <a:ext cx="1536" cy="266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51200" tIns="89100" rIns="70200" bIns="89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function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mult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2  </a:t>
              </a:r>
              <a:endPara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argument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  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eq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if-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argument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  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return</a:t>
              </a:r>
            </a:p>
          </p:txBody>
        </p:sp>
        <p:sp>
          <p:nvSpPr>
            <p:cNvPr id="19469" name="Rectangle 11">
              <a:extLst>
                <a:ext uri="{FF2B5EF4-FFF2-40B4-BE49-F238E27FC236}">
                  <a16:creationId xmlns:a16="http://schemas.microsoft.com/office/drawing/2014/main" id="{1885FD92-6D71-E447-95A2-29B2F489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75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/>
            <a:p>
              <a:pPr marL="257175" indent="-257175" algn="just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VM code</a:t>
              </a:r>
            </a:p>
          </p:txBody>
        </p:sp>
      </p:grpSp>
      <p:grpSp>
        <p:nvGrpSpPr>
          <p:cNvPr id="71685" name="Group 12">
            <a:extLst>
              <a:ext uri="{FF2B5EF4-FFF2-40B4-BE49-F238E27FC236}">
                <a16:creationId xmlns:a16="http://schemas.microsoft.com/office/drawing/2014/main" id="{87023962-DC3C-904B-8483-71051AC5221E}"/>
              </a:ext>
            </a:extLst>
          </p:cNvPr>
          <p:cNvGrpSpPr>
            <a:grpSpLocks/>
          </p:cNvGrpSpPr>
          <p:nvPr/>
        </p:nvGrpSpPr>
        <p:grpSpPr bwMode="auto">
          <a:xfrm>
            <a:off x="2450932" y="2161328"/>
            <a:ext cx="3885009" cy="369094"/>
            <a:chOff x="0" y="0"/>
            <a:chExt cx="3263" cy="310"/>
          </a:xfrm>
        </p:grpSpPr>
        <p:sp>
          <p:nvSpPr>
            <p:cNvPr id="19464" name="Rectangle 13" descr="Bouquet">
              <a:extLst>
                <a:ext uri="{FF2B5EF4-FFF2-40B4-BE49-F238E27FC236}">
                  <a16:creationId xmlns:a16="http://schemas.microsoft.com/office/drawing/2014/main" id="{54989C65-E82C-0A43-9B00-3EECD44E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26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1688" name="Group 14">
              <a:extLst>
                <a:ext uri="{FF2B5EF4-FFF2-40B4-BE49-F238E27FC236}">
                  <a16:creationId xmlns:a16="http://schemas.microsoft.com/office/drawing/2014/main" id="{7421A64A-B31C-F14E-B090-45B2BA2E2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503" cy="310"/>
              <a:chOff x="0" y="0"/>
              <a:chExt cx="2503" cy="310"/>
            </a:xfrm>
          </p:grpSpPr>
          <p:sp>
            <p:nvSpPr>
              <p:cNvPr id="19466" name="Rectangle 15" descr="Bouquet">
                <a:extLst>
                  <a:ext uri="{FF2B5EF4-FFF2-40B4-BE49-F238E27FC236}">
                    <a16:creationId xmlns:a16="http://schemas.microsoft.com/office/drawing/2014/main" id="{33573A97-FAE9-6A40-9821-080D3EC86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503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67" name="Rectangle 16" descr="Bouquet">
                <a:extLst>
                  <a:ext uri="{FF2B5EF4-FFF2-40B4-BE49-F238E27FC236}">
                    <a16:creationId xmlns:a16="http://schemas.microsoft.com/office/drawing/2014/main" id="{CFCB7D31-E506-774E-8B57-B7BD18A89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5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>
                    <a:latin typeface="Times New Roman" charset="0"/>
                    <a:ea typeface="ＭＳ Ｐゴシック" charset="0"/>
                  </a:rPr>
                  <a:t>  </a:t>
                </a:r>
                <a:endParaRPr lang="en-US" sz="8100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graphicFrame>
        <p:nvGraphicFramePr>
          <p:cNvPr id="486417" name="Object 17">
            <a:extLst>
              <a:ext uri="{FF2B5EF4-FFF2-40B4-BE49-F238E27FC236}">
                <a16:creationId xmlns:a16="http://schemas.microsoft.com/office/drawing/2014/main" id="{8D2DFE41-7789-2243-803E-C04C15620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248" y="3120972"/>
          <a:ext cx="2674144" cy="183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Visio" r:id="rId7" imgW="6045200" imgH="5930900" progId="Visio.Drawing.11">
                  <p:embed/>
                </p:oleObj>
              </mc:Choice>
              <mc:Fallback>
                <p:oleObj name="Visio" r:id="rId7" imgW="6045200" imgH="5930900" progId="Visio.Drawing.11">
                  <p:embed/>
                  <p:pic>
                    <p:nvPicPr>
                      <p:cNvPr id="486417" name="Object 17">
                        <a:extLst>
                          <a:ext uri="{FF2B5EF4-FFF2-40B4-BE49-F238E27FC236}">
                            <a16:creationId xmlns:a16="http://schemas.microsoft.com/office/drawing/2014/main" id="{8D2DFE41-7789-2243-803E-C04C15620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9" t="3586" r="33630" b="49731"/>
                      <a:stretch>
                        <a:fillRect/>
                      </a:stretch>
                    </p:blipFill>
                    <p:spPr bwMode="auto">
                      <a:xfrm>
                        <a:off x="1166248" y="3120972"/>
                        <a:ext cx="2674144" cy="1835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665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B29D37A-31C3-0A43-AF06-68BF9E8E8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VM to Assembly (One to Many replacement)</a:t>
            </a:r>
            <a:endParaRPr lang="en-US" sz="1350" dirty="0">
              <a:cs typeface="+mj-cs"/>
            </a:endParaRPr>
          </a:p>
        </p:txBody>
      </p:sp>
      <p:grpSp>
        <p:nvGrpSpPr>
          <p:cNvPr id="486409" name="Group 9">
            <a:extLst>
              <a:ext uri="{FF2B5EF4-FFF2-40B4-BE49-F238E27FC236}">
                <a16:creationId xmlns:a16="http://schemas.microsoft.com/office/drawing/2014/main" id="{AB1231B5-E52D-E143-AE5D-75923C1EDEA3}"/>
              </a:ext>
            </a:extLst>
          </p:cNvPr>
          <p:cNvGrpSpPr>
            <a:grpSpLocks/>
          </p:cNvGrpSpPr>
          <p:nvPr/>
        </p:nvGrpSpPr>
        <p:grpSpPr bwMode="auto">
          <a:xfrm>
            <a:off x="1196823" y="1177797"/>
            <a:ext cx="1828800" cy="3520678"/>
            <a:chOff x="3888" y="1075"/>
            <a:chExt cx="1536" cy="2957"/>
          </a:xfrm>
        </p:grpSpPr>
        <p:sp>
          <p:nvSpPr>
            <p:cNvPr id="19468" name="Text Box 10">
              <a:extLst>
                <a:ext uri="{FF2B5EF4-FFF2-40B4-BE49-F238E27FC236}">
                  <a16:creationId xmlns:a16="http://schemas.microsoft.com/office/drawing/2014/main" id="{84F445C5-2F70-9F4B-A6D4-ED1AC0805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366"/>
              <a:ext cx="1536" cy="266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151200" tIns="89100" rIns="70200" bIns="89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function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mult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2  </a:t>
              </a:r>
              <a:endPara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argument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  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eq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if-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argument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add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constant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sub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pop    local 1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</a:t>
              </a:r>
              <a:r>
                <a:rPr lang="en-US" sz="800" dirty="0" err="1">
                  <a:solidFill>
                    <a:srgbClr val="000000"/>
                  </a:solidFill>
                  <a:latin typeface="Consolas" charset="0"/>
                  <a:cs typeface="Consolas" charset="0"/>
                </a:rPr>
                <a:t>goto</a:t>
              </a: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 loop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label    end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push   local 0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  <a:latin typeface="Consolas" charset="0"/>
                  <a:cs typeface="Consolas" charset="0"/>
                </a:rPr>
                <a:t>  return</a:t>
              </a:r>
            </a:p>
          </p:txBody>
        </p:sp>
        <p:sp>
          <p:nvSpPr>
            <p:cNvPr id="19469" name="Rectangle 11">
              <a:extLst>
                <a:ext uri="{FF2B5EF4-FFF2-40B4-BE49-F238E27FC236}">
                  <a16:creationId xmlns:a16="http://schemas.microsoft.com/office/drawing/2014/main" id="{1885FD92-6D71-E447-95A2-29B2F489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75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/>
            <a:p>
              <a:pPr marL="257175" indent="-257175" algn="just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defRPr/>
              </a:pPr>
              <a:r>
                <a:rPr lang="en-US" sz="1200" dirty="0">
                  <a:solidFill>
                    <a:srgbClr val="000099"/>
                  </a:solidFill>
                  <a:latin typeface="Comic Sans MS" charset="0"/>
                  <a:ea typeface="ＭＳ Ｐゴシック" charset="0"/>
                  <a:cs typeface="Arial Unicode MS" charset="0"/>
                </a:rPr>
                <a:t>VM code</a:t>
              </a:r>
            </a:p>
          </p:txBody>
        </p:sp>
      </p:grpSp>
      <p:grpSp>
        <p:nvGrpSpPr>
          <p:cNvPr id="71685" name="Group 12">
            <a:extLst>
              <a:ext uri="{FF2B5EF4-FFF2-40B4-BE49-F238E27FC236}">
                <a16:creationId xmlns:a16="http://schemas.microsoft.com/office/drawing/2014/main" id="{87023962-DC3C-904B-8483-71051AC5221E}"/>
              </a:ext>
            </a:extLst>
          </p:cNvPr>
          <p:cNvGrpSpPr>
            <a:grpSpLocks/>
          </p:cNvGrpSpPr>
          <p:nvPr/>
        </p:nvGrpSpPr>
        <p:grpSpPr bwMode="auto">
          <a:xfrm>
            <a:off x="2450932" y="2161328"/>
            <a:ext cx="3885009" cy="369094"/>
            <a:chOff x="0" y="0"/>
            <a:chExt cx="3263" cy="310"/>
          </a:xfrm>
        </p:grpSpPr>
        <p:sp>
          <p:nvSpPr>
            <p:cNvPr id="19464" name="Rectangle 13" descr="Bouquet">
              <a:extLst>
                <a:ext uri="{FF2B5EF4-FFF2-40B4-BE49-F238E27FC236}">
                  <a16:creationId xmlns:a16="http://schemas.microsoft.com/office/drawing/2014/main" id="{54989C65-E82C-0A43-9B00-3EECD44E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26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1688" name="Group 14">
              <a:extLst>
                <a:ext uri="{FF2B5EF4-FFF2-40B4-BE49-F238E27FC236}">
                  <a16:creationId xmlns:a16="http://schemas.microsoft.com/office/drawing/2014/main" id="{7421A64A-B31C-F14E-B090-45B2BA2E2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503" cy="310"/>
              <a:chOff x="0" y="0"/>
              <a:chExt cx="2503" cy="310"/>
            </a:xfrm>
          </p:grpSpPr>
          <p:sp>
            <p:nvSpPr>
              <p:cNvPr id="19466" name="Rectangle 15" descr="Bouquet">
                <a:extLst>
                  <a:ext uri="{FF2B5EF4-FFF2-40B4-BE49-F238E27FC236}">
                    <a16:creationId xmlns:a16="http://schemas.microsoft.com/office/drawing/2014/main" id="{33573A97-FAE9-6A40-9821-080D3EC86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503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67" name="Rectangle 16" descr="Bouquet">
                <a:extLst>
                  <a:ext uri="{FF2B5EF4-FFF2-40B4-BE49-F238E27FC236}">
                    <a16:creationId xmlns:a16="http://schemas.microsoft.com/office/drawing/2014/main" id="{CFCB7D31-E506-774E-8B57-B7BD18A89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5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6"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>
                    <a:latin typeface="Times New Roman" charset="0"/>
                    <a:ea typeface="ＭＳ Ｐゴシック" charset="0"/>
                  </a:rPr>
                  <a:t>  </a:t>
                </a:r>
                <a:endParaRPr lang="en-US" sz="8100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graphicFrame>
        <p:nvGraphicFramePr>
          <p:cNvPr id="486417" name="Object 17">
            <a:extLst>
              <a:ext uri="{FF2B5EF4-FFF2-40B4-BE49-F238E27FC236}">
                <a16:creationId xmlns:a16="http://schemas.microsoft.com/office/drawing/2014/main" id="{8D2DFE41-7789-2243-803E-C04C15620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1809" y="1017725"/>
          <a:ext cx="1895135" cy="130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Visio" r:id="rId7" imgW="6045200" imgH="5930900" progId="Visio.Drawing.11">
                  <p:embed/>
                </p:oleObj>
              </mc:Choice>
              <mc:Fallback>
                <p:oleObj name="Visio" r:id="rId7" imgW="6045200" imgH="5930900" progId="Visio.Drawing.11">
                  <p:embed/>
                  <p:pic>
                    <p:nvPicPr>
                      <p:cNvPr id="486417" name="Object 17">
                        <a:extLst>
                          <a:ext uri="{FF2B5EF4-FFF2-40B4-BE49-F238E27FC236}">
                            <a16:creationId xmlns:a16="http://schemas.microsoft.com/office/drawing/2014/main" id="{8D2DFE41-7789-2243-803E-C04C15620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9" t="3586" r="33630" b="49731"/>
                      <a:stretch>
                        <a:fillRect/>
                      </a:stretch>
                    </p:blipFill>
                    <p:spPr bwMode="auto">
                      <a:xfrm>
                        <a:off x="3371809" y="1017725"/>
                        <a:ext cx="1895135" cy="130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5">
            <a:extLst>
              <a:ext uri="{FF2B5EF4-FFF2-40B4-BE49-F238E27FC236}">
                <a16:creationId xmlns:a16="http://schemas.microsoft.com/office/drawing/2014/main" id="{B6031823-A77A-4A4E-AB20-A32CACE5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561" y="2345875"/>
            <a:ext cx="28575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CACF0D1F-CA18-064B-BBF7-AB1C5EFE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036" y="3278490"/>
            <a:ext cx="1828800" cy="93682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51200" tIns="89100" rIns="70200" bIns="891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cs typeface="Consolas" charset="0"/>
              </a:rPr>
              <a:t>  pop    local 0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cs typeface="Consolas" charset="0"/>
              </a:rPr>
              <a:t>  push   argument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cs typeface="Consolas" charset="0"/>
              </a:rPr>
              <a:t>  pop    local 1</a:t>
            </a:r>
          </a:p>
          <a:p>
            <a:pPr fontAlgn="base">
              <a:lnSpc>
                <a:spcPct val="50000"/>
              </a:lnSpc>
              <a:spcBef>
                <a:spcPct val="65000"/>
              </a:spcBef>
              <a:spcAft>
                <a:spcPct val="0"/>
              </a:spcAft>
              <a:defRPr/>
            </a:pPr>
            <a:endParaRPr lang="en-US" sz="800" dirty="0">
              <a:solidFill>
                <a:srgbClr val="000000"/>
              </a:solidFill>
              <a:latin typeface="Consolas" charset="0"/>
              <a:cs typeface="Consolas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A1F7FC4-5DCC-3949-A73B-B6BFF556B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611" y="2891537"/>
            <a:ext cx="1771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9056" tIns="34529" rIns="69056" bIns="34529"/>
          <a:lstStyle/>
          <a:p>
            <a:pPr marL="257175" indent="-257175" algn="just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1200" dirty="0">
                <a:solidFill>
                  <a:srgbClr val="000099"/>
                </a:solidFill>
                <a:latin typeface="Comic Sans MS" charset="0"/>
                <a:ea typeface="ＭＳ Ｐゴシック" charset="0"/>
                <a:cs typeface="Arial Unicode MS" charset="0"/>
              </a:rPr>
              <a:t>VM code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55B254CA-E028-0748-80DD-70EEDB123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221" y="1299371"/>
            <a:ext cx="2411046" cy="356576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151200" tIns="35100" rIns="0" bIns="351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// Computes 1+...+RAM[0]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// And stores the sum in RAM[1].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M=1   //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= 1                                       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@sum 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M=0   // sum = 0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(LOOP)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// if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&gt;RAM[0]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goto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WRITE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D=M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@0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D=D-M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@WRITE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D;JGT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// sum +=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endParaRPr lang="en-US" sz="800" dirty="0">
              <a:solidFill>
                <a:srgbClr val="000000"/>
              </a:solidFill>
              <a:latin typeface="Consolas" charset="0"/>
              <a:ea typeface="Arial Unicode MS" charset="0"/>
              <a:cs typeface="Consolas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D=M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@sum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M=D+M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//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++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M=M+1 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@LOOP // </a:t>
            </a:r>
            <a:r>
              <a:rPr lang="en-US" sz="800" dirty="0" err="1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goto</a:t>
            </a: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LOOP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0;JMP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(WRITE)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@sum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D=M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@1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M=D  // RAM[1] = the sum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(END)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@END</a:t>
            </a: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85000"/>
              <a:defRPr/>
            </a:pPr>
            <a:r>
              <a:rPr lang="en-US" sz="800" dirty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    0;JMP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0E12EA2-F1C4-AE4F-BB86-3D871B38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221" y="1034922"/>
            <a:ext cx="228004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60000"/>
              </a:spcBef>
              <a:spcAft>
                <a:spcPct val="70000"/>
              </a:spcAft>
              <a:buClr>
                <a:srgbClr val="006600"/>
              </a:buClr>
              <a:buSzPct val="85000"/>
            </a:pPr>
            <a:r>
              <a:rPr lang="en-US" altLang="en-CN" sz="1200" dirty="0">
                <a:solidFill>
                  <a:srgbClr val="000000"/>
                </a:solidFill>
                <a:latin typeface="Comic Sans MS" panose="030F0902030302020204" pitchFamily="66" charset="0"/>
              </a:rPr>
              <a:t>Assembly program</a:t>
            </a:r>
            <a:endParaRPr lang="en-US" altLang="en-CN" sz="105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74537-2D6B-4643-BE09-AC05EBD05233}"/>
              </a:ext>
            </a:extLst>
          </p:cNvPr>
          <p:cNvSpPr/>
          <p:nvPr/>
        </p:nvSpPr>
        <p:spPr>
          <a:xfrm>
            <a:off x="6295644" y="1585121"/>
            <a:ext cx="1097572" cy="47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D41713-3856-8245-A119-A310EC79DEBA}"/>
              </a:ext>
            </a:extLst>
          </p:cNvPr>
          <p:cNvSpPr/>
          <p:nvPr/>
        </p:nvSpPr>
        <p:spPr>
          <a:xfrm>
            <a:off x="6295644" y="2161328"/>
            <a:ext cx="1097572" cy="47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70160D-229F-164D-9E9E-A351020BF448}"/>
              </a:ext>
            </a:extLst>
          </p:cNvPr>
          <p:cNvSpPr/>
          <p:nvPr/>
        </p:nvSpPr>
        <p:spPr>
          <a:xfrm>
            <a:off x="6295644" y="2666954"/>
            <a:ext cx="1097572" cy="47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C885C5-DE57-3440-870F-3C689A4C9F1A}"/>
              </a:ext>
            </a:extLst>
          </p:cNvPr>
          <p:cNvCxnSpPr/>
          <p:nvPr/>
        </p:nvCxnSpPr>
        <p:spPr>
          <a:xfrm flipV="1">
            <a:off x="4572000" y="1822623"/>
            <a:ext cx="1763941" cy="152408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CBEEA3-EAB8-474E-9A83-0D7B10424AF9}"/>
              </a:ext>
            </a:extLst>
          </p:cNvPr>
          <p:cNvCxnSpPr>
            <a:cxnSpLocks/>
          </p:cNvCxnSpPr>
          <p:nvPr/>
        </p:nvCxnSpPr>
        <p:spPr>
          <a:xfrm flipV="1">
            <a:off x="4724400" y="2420040"/>
            <a:ext cx="1571244" cy="107906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93F2CA-8E9D-4441-BEBB-243F1BB26463}"/>
              </a:ext>
            </a:extLst>
          </p:cNvPr>
          <p:cNvCxnSpPr>
            <a:cxnSpLocks/>
          </p:cNvCxnSpPr>
          <p:nvPr/>
        </p:nvCxnSpPr>
        <p:spPr>
          <a:xfrm flipV="1">
            <a:off x="4540059" y="2944413"/>
            <a:ext cx="1755585" cy="7296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53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xfrm>
            <a:off x="311700" y="265113"/>
            <a:ext cx="8520600" cy="572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Curry-Howard Correspondence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86F5A23D-1F0E-4D4F-A5B5-770301E9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355" y="1017725"/>
            <a:ext cx="4701290" cy="378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D8A29-B59E-8843-99DA-415496805FBA}"/>
              </a:ext>
            </a:extLst>
          </p:cNvPr>
          <p:cNvSpPr txBox="1"/>
          <p:nvPr/>
        </p:nvSpPr>
        <p:spPr>
          <a:xfrm>
            <a:off x="3004904" y="4800896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Accessed: </a:t>
            </a:r>
            <a:r>
              <a:rPr lang="en-US" dirty="0">
                <a:hlinkClick r:id="rId3"/>
              </a:rPr>
              <a:t>October 27, 2020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9515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AD1BD15-0D2B-B545-AE7E-62A53331B7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266794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big picture</a:t>
            </a:r>
          </a:p>
        </p:txBody>
      </p:sp>
      <p:grpSp>
        <p:nvGrpSpPr>
          <p:cNvPr id="112643" name="Group 3">
            <a:extLst>
              <a:ext uri="{FF2B5EF4-FFF2-40B4-BE49-F238E27FC236}">
                <a16:creationId xmlns:a16="http://schemas.microsoft.com/office/drawing/2014/main" id="{218B59DC-C4C5-3C4C-8558-184FE86821CB}"/>
              </a:ext>
            </a:extLst>
          </p:cNvPr>
          <p:cNvGrpSpPr>
            <a:grpSpLocks/>
          </p:cNvGrpSpPr>
          <p:nvPr/>
        </p:nvGrpSpPr>
        <p:grpSpPr bwMode="auto">
          <a:xfrm>
            <a:off x="1572634" y="863203"/>
            <a:ext cx="6154341" cy="4280297"/>
            <a:chOff x="115" y="432"/>
            <a:chExt cx="5169" cy="3595"/>
          </a:xfrm>
        </p:grpSpPr>
        <p:sp>
          <p:nvSpPr>
            <p:cNvPr id="112644" name="AutoShape 4">
              <a:extLst>
                <a:ext uri="{FF2B5EF4-FFF2-40B4-BE49-F238E27FC236}">
                  <a16:creationId xmlns:a16="http://schemas.microsoft.com/office/drawing/2014/main" id="{ECF61F41-47AC-4F40-ADCB-AF438C2DEC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" y="432"/>
              <a:ext cx="5169" cy="3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grpSp>
          <p:nvGrpSpPr>
            <p:cNvPr id="112645" name="Group 5">
              <a:extLst>
                <a:ext uri="{FF2B5EF4-FFF2-40B4-BE49-F238E27FC236}">
                  <a16:creationId xmlns:a16="http://schemas.microsoft.com/office/drawing/2014/main" id="{AA5931E8-516D-8641-9662-5DA3A5698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" y="1677"/>
              <a:ext cx="4230" cy="2306"/>
              <a:chOff x="116" y="1677"/>
              <a:chExt cx="4230" cy="2306"/>
            </a:xfrm>
          </p:grpSpPr>
          <p:sp>
            <p:nvSpPr>
              <p:cNvPr id="112646" name="Rectangle 6">
                <a:extLst>
                  <a:ext uri="{FF2B5EF4-FFF2-40B4-BE49-F238E27FC236}">
                    <a16:creationId xmlns:a16="http://schemas.microsoft.com/office/drawing/2014/main" id="{828B318C-85F9-4F40-91B2-7FD48AB87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3432"/>
                <a:ext cx="414" cy="1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47" name="Rectangle 7">
                <a:extLst>
                  <a:ext uri="{FF2B5EF4-FFF2-40B4-BE49-F238E27FC236}">
                    <a16:creationId xmlns:a16="http://schemas.microsoft.com/office/drawing/2014/main" id="{D826FE60-288E-D54C-A3F0-CC2CD2C3A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3379"/>
                <a:ext cx="30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2025">
                    <a:solidFill>
                      <a:srgbClr val="000000"/>
                    </a:solidFill>
                    <a:cs typeface="Arial" panose="020B0604020202020204" pitchFamily="34" charset="0"/>
                  </a:rPr>
                  <a:t>. . 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48" name="Rectangle 8">
                <a:extLst>
                  <a:ext uri="{FF2B5EF4-FFF2-40B4-BE49-F238E27FC236}">
                    <a16:creationId xmlns:a16="http://schemas.microsoft.com/office/drawing/2014/main" id="{B4BAF6FD-ECC2-EA4F-9CDC-F1B99545B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3767"/>
                <a:ext cx="415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49" name="Rectangle 9">
                <a:extLst>
                  <a:ext uri="{FF2B5EF4-FFF2-40B4-BE49-F238E27FC236}">
                    <a16:creationId xmlns:a16="http://schemas.microsoft.com/office/drawing/2014/main" id="{82C00EE4-2595-7749-891E-2D9F94BE5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3765"/>
                <a:ext cx="21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RISC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0" name="Rectangle 10">
                <a:extLst>
                  <a:ext uri="{FF2B5EF4-FFF2-40B4-BE49-F238E27FC236}">
                    <a16:creationId xmlns:a16="http://schemas.microsoft.com/office/drawing/2014/main" id="{0F7BE987-7CDD-964F-828F-2DBFECD55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870"/>
                <a:ext cx="3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1" name="Rectangle 11">
                <a:extLst>
                  <a:ext uri="{FF2B5EF4-FFF2-40B4-BE49-F238E27FC236}">
                    <a16:creationId xmlns:a16="http://schemas.microsoft.com/office/drawing/2014/main" id="{D3CACAAD-D665-9F47-BAA5-D7E5E6ECA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" y="1677"/>
                <a:ext cx="1297" cy="206"/>
              </a:xfrm>
              <a:prstGeom prst="rect">
                <a:avLst/>
              </a:prstGeom>
              <a:solidFill>
                <a:srgbClr val="FFFF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2" name="Rectangle 12">
                <a:extLst>
                  <a:ext uri="{FF2B5EF4-FFF2-40B4-BE49-F238E27FC236}">
                    <a16:creationId xmlns:a16="http://schemas.microsoft.com/office/drawing/2014/main" id="{F3E4D85E-D380-1E40-BBAC-6452101C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1725"/>
                <a:ext cx="54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VM 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3" name="Rectangle 13">
                <a:extLst>
                  <a:ext uri="{FF2B5EF4-FFF2-40B4-BE49-F238E27FC236}">
                    <a16:creationId xmlns:a16="http://schemas.microsoft.com/office/drawing/2014/main" id="{21E31F42-2628-6C47-90A4-DA8016FB7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1" y="3767"/>
                <a:ext cx="174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4" name="Rectangle 14">
                <a:extLst>
                  <a:ext uri="{FF2B5EF4-FFF2-40B4-BE49-F238E27FC236}">
                    <a16:creationId xmlns:a16="http://schemas.microsoft.com/office/drawing/2014/main" id="{2B4AF684-E4CD-2E47-9D99-B6A4943A5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3770"/>
                <a:ext cx="148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other digital platforms, each equipped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5" name="Rectangle 15">
                <a:extLst>
                  <a:ext uri="{FF2B5EF4-FFF2-40B4-BE49-F238E27FC236}">
                    <a16:creationId xmlns:a16="http://schemas.microsoft.com/office/drawing/2014/main" id="{E04FAA6C-5726-AD48-9E23-AB370580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3875"/>
                <a:ext cx="106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with its VM implementation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6" name="Rectangle 16">
                <a:extLst>
                  <a:ext uri="{FF2B5EF4-FFF2-40B4-BE49-F238E27FC236}">
                    <a16:creationId xmlns:a16="http://schemas.microsoft.com/office/drawing/2014/main" id="{BD67C221-D34D-564E-8C58-219545AB7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30"/>
                <a:ext cx="446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7" name="Rectangle 17">
                <a:extLst>
                  <a:ext uri="{FF2B5EF4-FFF2-40B4-BE49-F238E27FC236}">
                    <a16:creationId xmlns:a16="http://schemas.microsoft.com/office/drawing/2014/main" id="{4326855F-6BCA-BF48-A81A-08B404431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2879"/>
                <a:ext cx="21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RISC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8" name="Rectangle 18">
                <a:extLst>
                  <a:ext uri="{FF2B5EF4-FFF2-40B4-BE49-F238E27FC236}">
                    <a16:creationId xmlns:a16="http://schemas.microsoft.com/office/drawing/2014/main" id="{9BF2479B-5798-CF49-8D70-6A7B8B35C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984"/>
                <a:ext cx="3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59" name="Rectangle 19">
                <a:extLst>
                  <a:ext uri="{FF2B5EF4-FFF2-40B4-BE49-F238E27FC236}">
                    <a16:creationId xmlns:a16="http://schemas.microsoft.com/office/drawing/2014/main" id="{3227421A-B5F4-294C-A3C3-0A5A96136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3088"/>
                <a:ext cx="36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0" name="Freeform 20">
                <a:extLst>
                  <a:ext uri="{FF2B5EF4-FFF2-40B4-BE49-F238E27FC236}">
                    <a16:creationId xmlns:a16="http://schemas.microsoft.com/office/drawing/2014/main" id="{E620048D-F03A-AE47-B9E1-E1213E5AE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3242"/>
                <a:ext cx="138" cy="103"/>
              </a:xfrm>
              <a:custGeom>
                <a:avLst/>
                <a:gdLst>
                  <a:gd name="T0" fmla="*/ 70 w 138"/>
                  <a:gd name="T1" fmla="*/ 103 h 103"/>
                  <a:gd name="T2" fmla="*/ 138 w 138"/>
                  <a:gd name="T3" fmla="*/ 63 h 103"/>
                  <a:gd name="T4" fmla="*/ 93 w 138"/>
                  <a:gd name="T5" fmla="*/ 63 h 103"/>
                  <a:gd name="T6" fmla="*/ 93 w 138"/>
                  <a:gd name="T7" fmla="*/ 0 h 103"/>
                  <a:gd name="T8" fmla="*/ 46 w 138"/>
                  <a:gd name="T9" fmla="*/ 0 h 103"/>
                  <a:gd name="T10" fmla="*/ 46 w 138"/>
                  <a:gd name="T11" fmla="*/ 63 h 103"/>
                  <a:gd name="T12" fmla="*/ 0 w 138"/>
                  <a:gd name="T13" fmla="*/ 63 h 103"/>
                  <a:gd name="T14" fmla="*/ 70 w 138"/>
                  <a:gd name="T15" fmla="*/ 103 h 1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8" h="103">
                    <a:moveTo>
                      <a:pt x="70" y="103"/>
                    </a:moveTo>
                    <a:lnTo>
                      <a:pt x="138" y="63"/>
                    </a:lnTo>
                    <a:lnTo>
                      <a:pt x="93" y="63"/>
                    </a:lnTo>
                    <a:lnTo>
                      <a:pt x="93" y="0"/>
                    </a:lnTo>
                    <a:lnTo>
                      <a:pt x="46" y="0"/>
                    </a:lnTo>
                    <a:lnTo>
                      <a:pt x="46" y="63"/>
                    </a:lnTo>
                    <a:lnTo>
                      <a:pt x="0" y="63"/>
                    </a:lnTo>
                    <a:lnTo>
                      <a:pt x="70" y="103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61" name="Rectangle 21">
                <a:extLst>
                  <a:ext uri="{FF2B5EF4-FFF2-40B4-BE49-F238E27FC236}">
                    <a16:creationId xmlns:a16="http://schemas.microsoft.com/office/drawing/2014/main" id="{E7736987-9021-0A43-A37B-015F17A5B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767"/>
                <a:ext cx="529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2" name="Rectangle 22">
                <a:extLst>
                  <a:ext uri="{FF2B5EF4-FFF2-40B4-BE49-F238E27FC236}">
                    <a16:creationId xmlns:a16="http://schemas.microsoft.com/office/drawing/2014/main" id="{F100310F-2B9A-B54E-B13C-2715759B7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749"/>
                <a:ext cx="24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7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Hack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3" name="Rectangle 23">
                <a:extLst>
                  <a:ext uri="{FF2B5EF4-FFF2-40B4-BE49-F238E27FC236}">
                    <a16:creationId xmlns:a16="http://schemas.microsoft.com/office/drawing/2014/main" id="{F3D69C37-8917-3E4E-BE56-26621A303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3851"/>
                <a:ext cx="47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7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computer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4" name="Rectangle 24">
                <a:extLst>
                  <a:ext uri="{FF2B5EF4-FFF2-40B4-BE49-F238E27FC236}">
                    <a16:creationId xmlns:a16="http://schemas.microsoft.com/office/drawing/2014/main" id="{24DF1AAD-A199-3B42-B3D6-29B392984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830"/>
                <a:ext cx="488" cy="427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5" name="Rectangle 25">
                <a:extLst>
                  <a:ext uri="{FF2B5EF4-FFF2-40B4-BE49-F238E27FC236}">
                    <a16:creationId xmlns:a16="http://schemas.microsoft.com/office/drawing/2014/main" id="{47642907-FBC8-8B44-9074-929670D7F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884"/>
                <a:ext cx="21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Hack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6" name="Rectangle 26">
                <a:extLst>
                  <a:ext uri="{FF2B5EF4-FFF2-40B4-BE49-F238E27FC236}">
                    <a16:creationId xmlns:a16="http://schemas.microsoft.com/office/drawing/2014/main" id="{4AEC4C5C-5BFA-CC46-A7EB-571C8DAE1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7" y="2988"/>
                <a:ext cx="36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7" name="Rectangle 27">
                <a:extLst>
                  <a:ext uri="{FF2B5EF4-FFF2-40B4-BE49-F238E27FC236}">
                    <a16:creationId xmlns:a16="http://schemas.microsoft.com/office/drawing/2014/main" id="{B89CEC39-8148-B24F-A86D-F853AE1E5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3093"/>
                <a:ext cx="3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68" name="Freeform 28">
                <a:extLst>
                  <a:ext uri="{FF2B5EF4-FFF2-40B4-BE49-F238E27FC236}">
                    <a16:creationId xmlns:a16="http://schemas.microsoft.com/office/drawing/2014/main" id="{7F77A1B1-101B-6541-A123-7A7EB4571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3257"/>
                <a:ext cx="138" cy="103"/>
              </a:xfrm>
              <a:custGeom>
                <a:avLst/>
                <a:gdLst>
                  <a:gd name="T0" fmla="*/ 69 w 138"/>
                  <a:gd name="T1" fmla="*/ 103 h 103"/>
                  <a:gd name="T2" fmla="*/ 138 w 138"/>
                  <a:gd name="T3" fmla="*/ 63 h 103"/>
                  <a:gd name="T4" fmla="*/ 93 w 138"/>
                  <a:gd name="T5" fmla="*/ 63 h 103"/>
                  <a:gd name="T6" fmla="*/ 93 w 138"/>
                  <a:gd name="T7" fmla="*/ 0 h 103"/>
                  <a:gd name="T8" fmla="*/ 45 w 138"/>
                  <a:gd name="T9" fmla="*/ 0 h 103"/>
                  <a:gd name="T10" fmla="*/ 45 w 138"/>
                  <a:gd name="T11" fmla="*/ 63 h 103"/>
                  <a:gd name="T12" fmla="*/ 0 w 138"/>
                  <a:gd name="T13" fmla="*/ 63 h 103"/>
                  <a:gd name="T14" fmla="*/ 69 w 138"/>
                  <a:gd name="T15" fmla="*/ 103 h 1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8" h="103">
                    <a:moveTo>
                      <a:pt x="69" y="103"/>
                    </a:moveTo>
                    <a:lnTo>
                      <a:pt x="138" y="63"/>
                    </a:lnTo>
                    <a:lnTo>
                      <a:pt x="93" y="63"/>
                    </a:lnTo>
                    <a:lnTo>
                      <a:pt x="93" y="0"/>
                    </a:lnTo>
                    <a:lnTo>
                      <a:pt x="45" y="0"/>
                    </a:lnTo>
                    <a:lnTo>
                      <a:pt x="45" y="63"/>
                    </a:lnTo>
                    <a:lnTo>
                      <a:pt x="0" y="63"/>
                    </a:lnTo>
                    <a:lnTo>
                      <a:pt x="69" y="103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69" name="Rectangle 29">
                <a:extLst>
                  <a:ext uri="{FF2B5EF4-FFF2-40B4-BE49-F238E27FC236}">
                    <a16:creationId xmlns:a16="http://schemas.microsoft.com/office/drawing/2014/main" id="{02D3C5E8-3C1D-D649-9F3B-FB911F0FF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2830"/>
                <a:ext cx="446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0" name="Rectangle 30">
                <a:extLst>
                  <a:ext uri="{FF2B5EF4-FFF2-40B4-BE49-F238E27FC236}">
                    <a16:creationId xmlns:a16="http://schemas.microsoft.com/office/drawing/2014/main" id="{F67D7018-3C4F-CF4A-91A7-04A8717F6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2879"/>
                <a:ext cx="21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CISC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1" name="Rectangle 31">
                <a:extLst>
                  <a:ext uri="{FF2B5EF4-FFF2-40B4-BE49-F238E27FC236}">
                    <a16:creationId xmlns:a16="http://schemas.microsoft.com/office/drawing/2014/main" id="{99EAC20B-B02E-9F42-A8AE-2CCCCA699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" y="2984"/>
                <a:ext cx="3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2" name="Rectangle 32">
                <a:extLst>
                  <a:ext uri="{FF2B5EF4-FFF2-40B4-BE49-F238E27FC236}">
                    <a16:creationId xmlns:a16="http://schemas.microsoft.com/office/drawing/2014/main" id="{EDC9B769-EE2F-3149-ADC2-CAF8842E2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" y="3088"/>
                <a:ext cx="36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3" name="Freeform 33">
                <a:extLst>
                  <a:ext uri="{FF2B5EF4-FFF2-40B4-BE49-F238E27FC236}">
                    <a16:creationId xmlns:a16="http://schemas.microsoft.com/office/drawing/2014/main" id="{4012B4B9-FCA6-CE42-97F3-E15A720C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" y="3242"/>
                <a:ext cx="139" cy="103"/>
              </a:xfrm>
              <a:custGeom>
                <a:avLst/>
                <a:gdLst>
                  <a:gd name="T0" fmla="*/ 70 w 139"/>
                  <a:gd name="T1" fmla="*/ 103 h 103"/>
                  <a:gd name="T2" fmla="*/ 139 w 139"/>
                  <a:gd name="T3" fmla="*/ 63 h 103"/>
                  <a:gd name="T4" fmla="*/ 93 w 139"/>
                  <a:gd name="T5" fmla="*/ 63 h 103"/>
                  <a:gd name="T6" fmla="*/ 93 w 139"/>
                  <a:gd name="T7" fmla="*/ 0 h 103"/>
                  <a:gd name="T8" fmla="*/ 46 w 139"/>
                  <a:gd name="T9" fmla="*/ 0 h 103"/>
                  <a:gd name="T10" fmla="*/ 46 w 139"/>
                  <a:gd name="T11" fmla="*/ 63 h 103"/>
                  <a:gd name="T12" fmla="*/ 0 w 139"/>
                  <a:gd name="T13" fmla="*/ 63 h 103"/>
                  <a:gd name="T14" fmla="*/ 70 w 139"/>
                  <a:gd name="T15" fmla="*/ 103 h 1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9" h="103">
                    <a:moveTo>
                      <a:pt x="70" y="103"/>
                    </a:moveTo>
                    <a:lnTo>
                      <a:pt x="139" y="63"/>
                    </a:lnTo>
                    <a:lnTo>
                      <a:pt x="93" y="63"/>
                    </a:lnTo>
                    <a:lnTo>
                      <a:pt x="93" y="0"/>
                    </a:lnTo>
                    <a:lnTo>
                      <a:pt x="46" y="0"/>
                    </a:lnTo>
                    <a:lnTo>
                      <a:pt x="46" y="63"/>
                    </a:lnTo>
                    <a:lnTo>
                      <a:pt x="0" y="63"/>
                    </a:lnTo>
                    <a:lnTo>
                      <a:pt x="70" y="103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74" name="Rectangle 34">
                <a:extLst>
                  <a:ext uri="{FF2B5EF4-FFF2-40B4-BE49-F238E27FC236}">
                    <a16:creationId xmlns:a16="http://schemas.microsoft.com/office/drawing/2014/main" id="{8E725D7A-42D2-BF40-9FBB-AE98F6E4A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3450"/>
                <a:ext cx="200" cy="154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5" name="Rectangle 35">
                <a:extLst>
                  <a:ext uri="{FF2B5EF4-FFF2-40B4-BE49-F238E27FC236}">
                    <a16:creationId xmlns:a16="http://schemas.microsoft.com/office/drawing/2014/main" id="{4C5CDEEC-5567-9D41-8819-43B9F6DD6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3458"/>
                <a:ext cx="162" cy="12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6" name="Rectangle 36">
                <a:extLst>
                  <a:ext uri="{FF2B5EF4-FFF2-40B4-BE49-F238E27FC236}">
                    <a16:creationId xmlns:a16="http://schemas.microsoft.com/office/drawing/2014/main" id="{D6A82AF0-5A8B-7247-9067-42A3D0C85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3462"/>
                <a:ext cx="151" cy="11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7" name="Rectangle 37">
                <a:extLst>
                  <a:ext uri="{FF2B5EF4-FFF2-40B4-BE49-F238E27FC236}">
                    <a16:creationId xmlns:a16="http://schemas.microsoft.com/office/drawing/2014/main" id="{58674B19-5855-E441-88B4-8020722B2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3604"/>
                <a:ext cx="180" cy="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78" name="Freeform 38">
                <a:extLst>
                  <a:ext uri="{FF2B5EF4-FFF2-40B4-BE49-F238E27FC236}">
                    <a16:creationId xmlns:a16="http://schemas.microsoft.com/office/drawing/2014/main" id="{8AF9A9C7-2D99-0C49-ACAB-DCE77ED89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3445"/>
                <a:ext cx="20" cy="5"/>
              </a:xfrm>
              <a:custGeom>
                <a:avLst/>
                <a:gdLst>
                  <a:gd name="T0" fmla="*/ 20 w 20"/>
                  <a:gd name="T1" fmla="*/ 5 h 5"/>
                  <a:gd name="T2" fmla="*/ 19 w 20"/>
                  <a:gd name="T3" fmla="*/ 3 h 5"/>
                  <a:gd name="T4" fmla="*/ 15 w 20"/>
                  <a:gd name="T5" fmla="*/ 1 h 5"/>
                  <a:gd name="T6" fmla="*/ 10 w 20"/>
                  <a:gd name="T7" fmla="*/ 0 h 5"/>
                  <a:gd name="T8" fmla="*/ 5 w 20"/>
                  <a:gd name="T9" fmla="*/ 1 h 5"/>
                  <a:gd name="T10" fmla="*/ 1 w 20"/>
                  <a:gd name="T11" fmla="*/ 3 h 5"/>
                  <a:gd name="T12" fmla="*/ 0 w 20"/>
                  <a:gd name="T13" fmla="*/ 5 h 5"/>
                  <a:gd name="T14" fmla="*/ 20 w 20"/>
                  <a:gd name="T15" fmla="*/ 5 h 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" h="5">
                    <a:moveTo>
                      <a:pt x="20" y="5"/>
                    </a:moveTo>
                    <a:lnTo>
                      <a:pt x="19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79" name="Line 39">
                <a:extLst>
                  <a:ext uri="{FF2B5EF4-FFF2-40B4-BE49-F238E27FC236}">
                    <a16:creationId xmlns:a16="http://schemas.microsoft.com/office/drawing/2014/main" id="{57E694D6-E7E0-D24E-9247-79E0C177C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2" y="3371"/>
                <a:ext cx="61" cy="7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0" name="Line 40">
                <a:extLst>
                  <a:ext uri="{FF2B5EF4-FFF2-40B4-BE49-F238E27FC236}">
                    <a16:creationId xmlns:a16="http://schemas.microsoft.com/office/drawing/2014/main" id="{882EB7EE-EB83-6047-AEF9-A1F08BB98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1" y="3371"/>
                <a:ext cx="61" cy="7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1" name="Freeform 41">
                <a:extLst>
                  <a:ext uri="{FF2B5EF4-FFF2-40B4-BE49-F238E27FC236}">
                    <a16:creationId xmlns:a16="http://schemas.microsoft.com/office/drawing/2014/main" id="{B7AC018A-9488-CE48-B82D-16B7C36ED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1" y="3369"/>
                <a:ext cx="2" cy="3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1 w 2"/>
                  <a:gd name="T5" fmla="*/ 0 h 3"/>
                  <a:gd name="T6" fmla="*/ 2 w 2"/>
                  <a:gd name="T7" fmla="*/ 2 h 3"/>
                  <a:gd name="T8" fmla="*/ 1 w 2"/>
                  <a:gd name="T9" fmla="*/ 3 h 3"/>
                  <a:gd name="T10" fmla="*/ 0 w 2"/>
                  <a:gd name="T11" fmla="*/ 3 h 3"/>
                  <a:gd name="T12" fmla="*/ 0 w 2"/>
                  <a:gd name="T13" fmla="*/ 2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2" name="Freeform 42">
                <a:extLst>
                  <a:ext uri="{FF2B5EF4-FFF2-40B4-BE49-F238E27FC236}">
                    <a16:creationId xmlns:a16="http://schemas.microsoft.com/office/drawing/2014/main" id="{01E37CE8-3884-9348-8154-AD76838C9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" y="3369"/>
                <a:ext cx="3" cy="3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0 h 3"/>
                  <a:gd name="T4" fmla="*/ 3 w 3"/>
                  <a:gd name="T5" fmla="*/ 0 h 3"/>
                  <a:gd name="T6" fmla="*/ 3 w 3"/>
                  <a:gd name="T7" fmla="*/ 2 h 3"/>
                  <a:gd name="T8" fmla="*/ 3 w 3"/>
                  <a:gd name="T9" fmla="*/ 3 h 3"/>
                  <a:gd name="T10" fmla="*/ 1 w 3"/>
                  <a:gd name="T11" fmla="*/ 3 h 3"/>
                  <a:gd name="T12" fmla="*/ 0 w 3"/>
                  <a:gd name="T13" fmla="*/ 2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3" name="Freeform 43">
                <a:extLst>
                  <a:ext uri="{FF2B5EF4-FFF2-40B4-BE49-F238E27FC236}">
                    <a16:creationId xmlns:a16="http://schemas.microsoft.com/office/drawing/2014/main" id="{C5B9696B-86AE-1C4D-8A6C-6B1069445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" y="3585"/>
                <a:ext cx="180" cy="10"/>
              </a:xfrm>
              <a:custGeom>
                <a:avLst/>
                <a:gdLst>
                  <a:gd name="T0" fmla="*/ 9 w 180"/>
                  <a:gd name="T1" fmla="*/ 0 h 10"/>
                  <a:gd name="T2" fmla="*/ 171 w 180"/>
                  <a:gd name="T3" fmla="*/ 0 h 10"/>
                  <a:gd name="T4" fmla="*/ 175 w 180"/>
                  <a:gd name="T5" fmla="*/ 0 h 10"/>
                  <a:gd name="T6" fmla="*/ 179 w 180"/>
                  <a:gd name="T7" fmla="*/ 2 h 10"/>
                  <a:gd name="T8" fmla="*/ 180 w 180"/>
                  <a:gd name="T9" fmla="*/ 5 h 10"/>
                  <a:gd name="T10" fmla="*/ 179 w 180"/>
                  <a:gd name="T11" fmla="*/ 7 h 10"/>
                  <a:gd name="T12" fmla="*/ 175 w 180"/>
                  <a:gd name="T13" fmla="*/ 9 h 10"/>
                  <a:gd name="T14" fmla="*/ 171 w 180"/>
                  <a:gd name="T15" fmla="*/ 10 h 10"/>
                  <a:gd name="T16" fmla="*/ 9 w 180"/>
                  <a:gd name="T17" fmla="*/ 10 h 10"/>
                  <a:gd name="T18" fmla="*/ 5 w 180"/>
                  <a:gd name="T19" fmla="*/ 9 h 10"/>
                  <a:gd name="T20" fmla="*/ 1 w 180"/>
                  <a:gd name="T21" fmla="*/ 7 h 10"/>
                  <a:gd name="T22" fmla="*/ 0 w 180"/>
                  <a:gd name="T23" fmla="*/ 5 h 10"/>
                  <a:gd name="T24" fmla="*/ 1 w 180"/>
                  <a:gd name="T25" fmla="*/ 2 h 10"/>
                  <a:gd name="T26" fmla="*/ 5 w 180"/>
                  <a:gd name="T27" fmla="*/ 0 h 10"/>
                  <a:gd name="T28" fmla="*/ 9 w 180"/>
                  <a:gd name="T29" fmla="*/ 0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80" h="10">
                    <a:moveTo>
                      <a:pt x="9" y="0"/>
                    </a:moveTo>
                    <a:lnTo>
                      <a:pt x="171" y="0"/>
                    </a:lnTo>
                    <a:lnTo>
                      <a:pt x="175" y="0"/>
                    </a:lnTo>
                    <a:lnTo>
                      <a:pt x="179" y="2"/>
                    </a:lnTo>
                    <a:lnTo>
                      <a:pt x="180" y="5"/>
                    </a:lnTo>
                    <a:lnTo>
                      <a:pt x="179" y="7"/>
                    </a:lnTo>
                    <a:lnTo>
                      <a:pt x="175" y="9"/>
                    </a:lnTo>
                    <a:lnTo>
                      <a:pt x="171" y="10"/>
                    </a:lnTo>
                    <a:lnTo>
                      <a:pt x="9" y="10"/>
                    </a:lnTo>
                    <a:lnTo>
                      <a:pt x="5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4" name="Freeform 44">
                <a:extLst>
                  <a:ext uri="{FF2B5EF4-FFF2-40B4-BE49-F238E27FC236}">
                    <a16:creationId xmlns:a16="http://schemas.microsoft.com/office/drawing/2014/main" id="{8C2BAA44-71D4-F44A-8C4F-9F010A1E0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0" y="3586"/>
                <a:ext cx="10" cy="8"/>
              </a:xfrm>
              <a:custGeom>
                <a:avLst/>
                <a:gdLst>
                  <a:gd name="T0" fmla="*/ 0 w 10"/>
                  <a:gd name="T1" fmla="*/ 4 h 8"/>
                  <a:gd name="T2" fmla="*/ 2 w 10"/>
                  <a:gd name="T3" fmla="*/ 1 h 8"/>
                  <a:gd name="T4" fmla="*/ 6 w 10"/>
                  <a:gd name="T5" fmla="*/ 0 h 8"/>
                  <a:gd name="T6" fmla="*/ 9 w 10"/>
                  <a:gd name="T7" fmla="*/ 1 h 8"/>
                  <a:gd name="T8" fmla="*/ 10 w 10"/>
                  <a:gd name="T9" fmla="*/ 4 h 8"/>
                  <a:gd name="T10" fmla="*/ 9 w 10"/>
                  <a:gd name="T11" fmla="*/ 6 h 8"/>
                  <a:gd name="T12" fmla="*/ 6 w 10"/>
                  <a:gd name="T13" fmla="*/ 8 h 8"/>
                  <a:gd name="T14" fmla="*/ 2 w 10"/>
                  <a:gd name="T15" fmla="*/ 6 h 8"/>
                  <a:gd name="T16" fmla="*/ 0 w 10"/>
                  <a:gd name="T17" fmla="*/ 4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" h="8">
                    <a:moveTo>
                      <a:pt x="0" y="4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85" name="Rectangle 45">
                <a:extLst>
                  <a:ext uri="{FF2B5EF4-FFF2-40B4-BE49-F238E27FC236}">
                    <a16:creationId xmlns:a16="http://schemas.microsoft.com/office/drawing/2014/main" id="{2786DF70-A9D9-A544-84C4-A9ACEDADC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3586"/>
                <a:ext cx="6" cy="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6" name="Rectangle 46">
                <a:extLst>
                  <a:ext uri="{FF2B5EF4-FFF2-40B4-BE49-F238E27FC236}">
                    <a16:creationId xmlns:a16="http://schemas.microsoft.com/office/drawing/2014/main" id="{3135BA5F-07F0-1E4B-B27A-E88431ADD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3586"/>
                <a:ext cx="6" cy="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7" name="Rectangle 47">
                <a:extLst>
                  <a:ext uri="{FF2B5EF4-FFF2-40B4-BE49-F238E27FC236}">
                    <a16:creationId xmlns:a16="http://schemas.microsoft.com/office/drawing/2014/main" id="{58796584-B493-2247-9ADA-BDA5EAAA4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3586"/>
                <a:ext cx="6" cy="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8" name="Rectangle 48">
                <a:extLst>
                  <a:ext uri="{FF2B5EF4-FFF2-40B4-BE49-F238E27FC236}">
                    <a16:creationId xmlns:a16="http://schemas.microsoft.com/office/drawing/2014/main" id="{FE288AD9-FC59-DA45-B4DB-D62F79049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3483"/>
                <a:ext cx="463" cy="15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89" name="Freeform 49">
                <a:extLst>
                  <a:ext uri="{FF2B5EF4-FFF2-40B4-BE49-F238E27FC236}">
                    <a16:creationId xmlns:a16="http://schemas.microsoft.com/office/drawing/2014/main" id="{32ED5C23-3BE9-AB4B-8483-41429C8CF7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2" y="3483"/>
                <a:ext cx="489" cy="165"/>
              </a:xfrm>
              <a:custGeom>
                <a:avLst/>
                <a:gdLst>
                  <a:gd name="T0" fmla="*/ 325 w 489"/>
                  <a:gd name="T1" fmla="*/ 130 h 165"/>
                  <a:gd name="T2" fmla="*/ 280 w 489"/>
                  <a:gd name="T3" fmla="*/ 71 h 165"/>
                  <a:gd name="T4" fmla="*/ 296 w 489"/>
                  <a:gd name="T5" fmla="*/ 55 h 165"/>
                  <a:gd name="T6" fmla="*/ 309 w 489"/>
                  <a:gd name="T7" fmla="*/ 16 h 165"/>
                  <a:gd name="T8" fmla="*/ 296 w 489"/>
                  <a:gd name="T9" fmla="*/ 55 h 165"/>
                  <a:gd name="T10" fmla="*/ 289 w 489"/>
                  <a:gd name="T11" fmla="*/ 55 h 165"/>
                  <a:gd name="T12" fmla="*/ 276 w 489"/>
                  <a:gd name="T13" fmla="*/ 16 h 165"/>
                  <a:gd name="T14" fmla="*/ 245 w 489"/>
                  <a:gd name="T15" fmla="*/ 55 h 165"/>
                  <a:gd name="T16" fmla="*/ 263 w 489"/>
                  <a:gd name="T17" fmla="*/ 13 h 165"/>
                  <a:gd name="T18" fmla="*/ 245 w 489"/>
                  <a:gd name="T19" fmla="*/ 55 h 165"/>
                  <a:gd name="T20" fmla="*/ 258 w 489"/>
                  <a:gd name="T21" fmla="*/ 102 h 165"/>
                  <a:gd name="T22" fmla="*/ 232 w 489"/>
                  <a:gd name="T23" fmla="*/ 79 h 165"/>
                  <a:gd name="T24" fmla="*/ 196 w 489"/>
                  <a:gd name="T25" fmla="*/ 126 h 165"/>
                  <a:gd name="T26" fmla="*/ 250 w 489"/>
                  <a:gd name="T27" fmla="*/ 118 h 165"/>
                  <a:gd name="T28" fmla="*/ 196 w 489"/>
                  <a:gd name="T29" fmla="*/ 126 h 165"/>
                  <a:gd name="T30" fmla="*/ 170 w 489"/>
                  <a:gd name="T31" fmla="*/ 138 h 165"/>
                  <a:gd name="T32" fmla="*/ 142 w 489"/>
                  <a:gd name="T33" fmla="*/ 115 h 165"/>
                  <a:gd name="T34" fmla="*/ 187 w 489"/>
                  <a:gd name="T35" fmla="*/ 102 h 165"/>
                  <a:gd name="T36" fmla="*/ 214 w 489"/>
                  <a:gd name="T37" fmla="*/ 79 h 165"/>
                  <a:gd name="T38" fmla="*/ 187 w 489"/>
                  <a:gd name="T39" fmla="*/ 102 h 165"/>
                  <a:gd name="T40" fmla="*/ 170 w 489"/>
                  <a:gd name="T41" fmla="*/ 102 h 165"/>
                  <a:gd name="T42" fmla="*/ 142 w 489"/>
                  <a:gd name="T43" fmla="*/ 79 h 165"/>
                  <a:gd name="T44" fmla="*/ 27 w 489"/>
                  <a:gd name="T45" fmla="*/ 63 h 165"/>
                  <a:gd name="T46" fmla="*/ 99 w 489"/>
                  <a:gd name="T47" fmla="*/ 32 h 165"/>
                  <a:gd name="T48" fmla="*/ 27 w 489"/>
                  <a:gd name="T49" fmla="*/ 63 h 165"/>
                  <a:gd name="T50" fmla="*/ 71 w 489"/>
                  <a:gd name="T51" fmla="*/ 16 h 165"/>
                  <a:gd name="T52" fmla="*/ 19 w 489"/>
                  <a:gd name="T53" fmla="*/ 8 h 165"/>
                  <a:gd name="T54" fmla="*/ 71 w 489"/>
                  <a:gd name="T55" fmla="*/ 118 h 165"/>
                  <a:gd name="T56" fmla="*/ 116 w 489"/>
                  <a:gd name="T57" fmla="*/ 94 h 165"/>
                  <a:gd name="T58" fmla="*/ 71 w 489"/>
                  <a:gd name="T59" fmla="*/ 118 h 165"/>
                  <a:gd name="T60" fmla="*/ 116 w 489"/>
                  <a:gd name="T61" fmla="*/ 149 h 165"/>
                  <a:gd name="T62" fmla="*/ 71 w 489"/>
                  <a:gd name="T63" fmla="*/ 126 h 165"/>
                  <a:gd name="T64" fmla="*/ 14 w 489"/>
                  <a:gd name="T65" fmla="*/ 149 h 165"/>
                  <a:gd name="T66" fmla="*/ 58 w 489"/>
                  <a:gd name="T67" fmla="*/ 126 h 165"/>
                  <a:gd name="T68" fmla="*/ 14 w 489"/>
                  <a:gd name="T69" fmla="*/ 149 h 165"/>
                  <a:gd name="T70" fmla="*/ 58 w 489"/>
                  <a:gd name="T71" fmla="*/ 118 h 165"/>
                  <a:gd name="T72" fmla="*/ 14 w 489"/>
                  <a:gd name="T73" fmla="*/ 94 h 165"/>
                  <a:gd name="T74" fmla="*/ 161 w 489"/>
                  <a:gd name="T75" fmla="*/ 63 h 165"/>
                  <a:gd name="T76" fmla="*/ 214 w 489"/>
                  <a:gd name="T77" fmla="*/ 16 h 165"/>
                  <a:gd name="T78" fmla="*/ 161 w 489"/>
                  <a:gd name="T79" fmla="*/ 63 h 165"/>
                  <a:gd name="T80" fmla="*/ 450 w 489"/>
                  <a:gd name="T81" fmla="*/ 142 h 165"/>
                  <a:gd name="T82" fmla="*/ 441 w 489"/>
                  <a:gd name="T83" fmla="*/ 16 h 165"/>
                  <a:gd name="T84" fmla="*/ 423 w 489"/>
                  <a:gd name="T85" fmla="*/ 142 h 165"/>
                  <a:gd name="T86" fmla="*/ 431 w 489"/>
                  <a:gd name="T87" fmla="*/ 16 h 165"/>
                  <a:gd name="T88" fmla="*/ 423 w 489"/>
                  <a:gd name="T89" fmla="*/ 142 h 165"/>
                  <a:gd name="T90" fmla="*/ 414 w 489"/>
                  <a:gd name="T91" fmla="*/ 142 h 165"/>
                  <a:gd name="T92" fmla="*/ 405 w 489"/>
                  <a:gd name="T93" fmla="*/ 16 h 165"/>
                  <a:gd name="T94" fmla="*/ 387 w 489"/>
                  <a:gd name="T95" fmla="*/ 142 h 165"/>
                  <a:gd name="T96" fmla="*/ 396 w 489"/>
                  <a:gd name="T97" fmla="*/ 16 h 165"/>
                  <a:gd name="T98" fmla="*/ 387 w 489"/>
                  <a:gd name="T99" fmla="*/ 142 h 165"/>
                  <a:gd name="T100" fmla="*/ 379 w 489"/>
                  <a:gd name="T101" fmla="*/ 142 h 165"/>
                  <a:gd name="T102" fmla="*/ 370 w 489"/>
                  <a:gd name="T103" fmla="*/ 16 h 165"/>
                  <a:gd name="T104" fmla="*/ 351 w 489"/>
                  <a:gd name="T105" fmla="*/ 142 h 165"/>
                  <a:gd name="T106" fmla="*/ 360 w 489"/>
                  <a:gd name="T107" fmla="*/ 16 h 165"/>
                  <a:gd name="T108" fmla="*/ 351 w 489"/>
                  <a:gd name="T109" fmla="*/ 142 h 165"/>
                  <a:gd name="T110" fmla="*/ 0 w 489"/>
                  <a:gd name="T111" fmla="*/ 157 h 165"/>
                  <a:gd name="T112" fmla="*/ 463 w 489"/>
                  <a:gd name="T113" fmla="*/ 0 h 165"/>
                  <a:gd name="T114" fmla="*/ 463 w 489"/>
                  <a:gd name="T115" fmla="*/ 13 h 165"/>
                  <a:gd name="T116" fmla="*/ 489 w 489"/>
                  <a:gd name="T117" fmla="*/ 24 h 165"/>
                  <a:gd name="T118" fmla="*/ 472 w 489"/>
                  <a:gd name="T119" fmla="*/ 165 h 165"/>
                  <a:gd name="T120" fmla="*/ 463 w 489"/>
                  <a:gd name="T121" fmla="*/ 13 h 16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89" h="165">
                    <a:moveTo>
                      <a:pt x="280" y="130"/>
                    </a:moveTo>
                    <a:lnTo>
                      <a:pt x="325" y="130"/>
                    </a:lnTo>
                    <a:lnTo>
                      <a:pt x="325" y="71"/>
                    </a:lnTo>
                    <a:lnTo>
                      <a:pt x="280" y="71"/>
                    </a:lnTo>
                    <a:lnTo>
                      <a:pt x="280" y="130"/>
                    </a:lnTo>
                    <a:close/>
                    <a:moveTo>
                      <a:pt x="296" y="55"/>
                    </a:moveTo>
                    <a:lnTo>
                      <a:pt x="309" y="55"/>
                    </a:lnTo>
                    <a:lnTo>
                      <a:pt x="309" y="16"/>
                    </a:lnTo>
                    <a:lnTo>
                      <a:pt x="296" y="16"/>
                    </a:lnTo>
                    <a:lnTo>
                      <a:pt x="296" y="55"/>
                    </a:lnTo>
                    <a:close/>
                    <a:moveTo>
                      <a:pt x="276" y="55"/>
                    </a:moveTo>
                    <a:lnTo>
                      <a:pt x="289" y="55"/>
                    </a:lnTo>
                    <a:lnTo>
                      <a:pt x="289" y="16"/>
                    </a:lnTo>
                    <a:lnTo>
                      <a:pt x="276" y="16"/>
                    </a:lnTo>
                    <a:lnTo>
                      <a:pt x="276" y="55"/>
                    </a:lnTo>
                    <a:close/>
                    <a:moveTo>
                      <a:pt x="245" y="55"/>
                    </a:moveTo>
                    <a:lnTo>
                      <a:pt x="263" y="55"/>
                    </a:lnTo>
                    <a:lnTo>
                      <a:pt x="263" y="13"/>
                    </a:lnTo>
                    <a:lnTo>
                      <a:pt x="245" y="13"/>
                    </a:lnTo>
                    <a:lnTo>
                      <a:pt x="245" y="55"/>
                    </a:lnTo>
                    <a:close/>
                    <a:moveTo>
                      <a:pt x="232" y="102"/>
                    </a:moveTo>
                    <a:lnTo>
                      <a:pt x="258" y="102"/>
                    </a:lnTo>
                    <a:lnTo>
                      <a:pt x="258" y="79"/>
                    </a:lnTo>
                    <a:lnTo>
                      <a:pt x="232" y="79"/>
                    </a:lnTo>
                    <a:lnTo>
                      <a:pt x="232" y="102"/>
                    </a:lnTo>
                    <a:close/>
                    <a:moveTo>
                      <a:pt x="196" y="126"/>
                    </a:moveTo>
                    <a:lnTo>
                      <a:pt x="250" y="126"/>
                    </a:lnTo>
                    <a:lnTo>
                      <a:pt x="250" y="118"/>
                    </a:lnTo>
                    <a:lnTo>
                      <a:pt x="196" y="118"/>
                    </a:lnTo>
                    <a:lnTo>
                      <a:pt x="196" y="126"/>
                    </a:lnTo>
                    <a:close/>
                    <a:moveTo>
                      <a:pt x="142" y="138"/>
                    </a:moveTo>
                    <a:lnTo>
                      <a:pt x="170" y="138"/>
                    </a:lnTo>
                    <a:lnTo>
                      <a:pt x="170" y="115"/>
                    </a:lnTo>
                    <a:lnTo>
                      <a:pt x="142" y="115"/>
                    </a:lnTo>
                    <a:lnTo>
                      <a:pt x="142" y="138"/>
                    </a:lnTo>
                    <a:close/>
                    <a:moveTo>
                      <a:pt x="187" y="102"/>
                    </a:moveTo>
                    <a:lnTo>
                      <a:pt x="214" y="102"/>
                    </a:lnTo>
                    <a:lnTo>
                      <a:pt x="214" y="79"/>
                    </a:lnTo>
                    <a:lnTo>
                      <a:pt x="187" y="79"/>
                    </a:lnTo>
                    <a:lnTo>
                      <a:pt x="187" y="102"/>
                    </a:lnTo>
                    <a:close/>
                    <a:moveTo>
                      <a:pt x="142" y="102"/>
                    </a:moveTo>
                    <a:lnTo>
                      <a:pt x="170" y="102"/>
                    </a:lnTo>
                    <a:lnTo>
                      <a:pt x="170" y="79"/>
                    </a:lnTo>
                    <a:lnTo>
                      <a:pt x="142" y="79"/>
                    </a:lnTo>
                    <a:lnTo>
                      <a:pt x="142" y="102"/>
                    </a:lnTo>
                    <a:close/>
                    <a:moveTo>
                      <a:pt x="27" y="63"/>
                    </a:moveTo>
                    <a:lnTo>
                      <a:pt x="99" y="63"/>
                    </a:lnTo>
                    <a:lnTo>
                      <a:pt x="99" y="32"/>
                    </a:lnTo>
                    <a:lnTo>
                      <a:pt x="27" y="32"/>
                    </a:lnTo>
                    <a:lnTo>
                      <a:pt x="27" y="63"/>
                    </a:lnTo>
                    <a:close/>
                    <a:moveTo>
                      <a:pt x="19" y="16"/>
                    </a:moveTo>
                    <a:lnTo>
                      <a:pt x="71" y="16"/>
                    </a:lnTo>
                    <a:lnTo>
                      <a:pt x="71" y="8"/>
                    </a:lnTo>
                    <a:lnTo>
                      <a:pt x="19" y="8"/>
                    </a:lnTo>
                    <a:lnTo>
                      <a:pt x="19" y="16"/>
                    </a:lnTo>
                    <a:close/>
                    <a:moveTo>
                      <a:pt x="71" y="118"/>
                    </a:moveTo>
                    <a:lnTo>
                      <a:pt x="116" y="118"/>
                    </a:lnTo>
                    <a:lnTo>
                      <a:pt x="116" y="94"/>
                    </a:lnTo>
                    <a:lnTo>
                      <a:pt x="71" y="94"/>
                    </a:lnTo>
                    <a:lnTo>
                      <a:pt x="71" y="118"/>
                    </a:lnTo>
                    <a:close/>
                    <a:moveTo>
                      <a:pt x="71" y="149"/>
                    </a:moveTo>
                    <a:lnTo>
                      <a:pt x="116" y="149"/>
                    </a:lnTo>
                    <a:lnTo>
                      <a:pt x="116" y="126"/>
                    </a:lnTo>
                    <a:lnTo>
                      <a:pt x="71" y="126"/>
                    </a:lnTo>
                    <a:lnTo>
                      <a:pt x="71" y="149"/>
                    </a:lnTo>
                    <a:close/>
                    <a:moveTo>
                      <a:pt x="14" y="149"/>
                    </a:moveTo>
                    <a:lnTo>
                      <a:pt x="58" y="149"/>
                    </a:lnTo>
                    <a:lnTo>
                      <a:pt x="58" y="126"/>
                    </a:lnTo>
                    <a:lnTo>
                      <a:pt x="14" y="126"/>
                    </a:lnTo>
                    <a:lnTo>
                      <a:pt x="14" y="149"/>
                    </a:lnTo>
                    <a:close/>
                    <a:moveTo>
                      <a:pt x="14" y="118"/>
                    </a:moveTo>
                    <a:lnTo>
                      <a:pt x="58" y="118"/>
                    </a:lnTo>
                    <a:lnTo>
                      <a:pt x="58" y="94"/>
                    </a:lnTo>
                    <a:lnTo>
                      <a:pt x="14" y="94"/>
                    </a:lnTo>
                    <a:lnTo>
                      <a:pt x="14" y="118"/>
                    </a:lnTo>
                    <a:close/>
                    <a:moveTo>
                      <a:pt x="161" y="63"/>
                    </a:moveTo>
                    <a:lnTo>
                      <a:pt x="214" y="63"/>
                    </a:lnTo>
                    <a:lnTo>
                      <a:pt x="214" y="16"/>
                    </a:lnTo>
                    <a:lnTo>
                      <a:pt x="161" y="16"/>
                    </a:lnTo>
                    <a:lnTo>
                      <a:pt x="161" y="63"/>
                    </a:lnTo>
                    <a:close/>
                    <a:moveTo>
                      <a:pt x="441" y="142"/>
                    </a:moveTo>
                    <a:lnTo>
                      <a:pt x="450" y="142"/>
                    </a:lnTo>
                    <a:lnTo>
                      <a:pt x="450" y="16"/>
                    </a:lnTo>
                    <a:lnTo>
                      <a:pt x="441" y="16"/>
                    </a:lnTo>
                    <a:lnTo>
                      <a:pt x="441" y="142"/>
                    </a:lnTo>
                    <a:close/>
                    <a:moveTo>
                      <a:pt x="423" y="142"/>
                    </a:moveTo>
                    <a:lnTo>
                      <a:pt x="431" y="142"/>
                    </a:lnTo>
                    <a:lnTo>
                      <a:pt x="431" y="16"/>
                    </a:lnTo>
                    <a:lnTo>
                      <a:pt x="423" y="16"/>
                    </a:lnTo>
                    <a:lnTo>
                      <a:pt x="423" y="142"/>
                    </a:lnTo>
                    <a:close/>
                    <a:moveTo>
                      <a:pt x="405" y="142"/>
                    </a:moveTo>
                    <a:lnTo>
                      <a:pt x="414" y="142"/>
                    </a:lnTo>
                    <a:lnTo>
                      <a:pt x="414" y="16"/>
                    </a:lnTo>
                    <a:lnTo>
                      <a:pt x="405" y="16"/>
                    </a:lnTo>
                    <a:lnTo>
                      <a:pt x="405" y="142"/>
                    </a:lnTo>
                    <a:close/>
                    <a:moveTo>
                      <a:pt x="387" y="142"/>
                    </a:moveTo>
                    <a:lnTo>
                      <a:pt x="396" y="142"/>
                    </a:lnTo>
                    <a:lnTo>
                      <a:pt x="396" y="16"/>
                    </a:lnTo>
                    <a:lnTo>
                      <a:pt x="387" y="16"/>
                    </a:lnTo>
                    <a:lnTo>
                      <a:pt x="387" y="142"/>
                    </a:lnTo>
                    <a:close/>
                    <a:moveTo>
                      <a:pt x="370" y="142"/>
                    </a:moveTo>
                    <a:lnTo>
                      <a:pt x="379" y="142"/>
                    </a:lnTo>
                    <a:lnTo>
                      <a:pt x="379" y="16"/>
                    </a:lnTo>
                    <a:lnTo>
                      <a:pt x="370" y="16"/>
                    </a:lnTo>
                    <a:lnTo>
                      <a:pt x="370" y="142"/>
                    </a:lnTo>
                    <a:close/>
                    <a:moveTo>
                      <a:pt x="351" y="142"/>
                    </a:moveTo>
                    <a:lnTo>
                      <a:pt x="360" y="142"/>
                    </a:lnTo>
                    <a:lnTo>
                      <a:pt x="360" y="16"/>
                    </a:lnTo>
                    <a:lnTo>
                      <a:pt x="351" y="16"/>
                    </a:lnTo>
                    <a:lnTo>
                      <a:pt x="351" y="142"/>
                    </a:lnTo>
                    <a:close/>
                    <a:moveTo>
                      <a:pt x="0" y="0"/>
                    </a:moveTo>
                    <a:lnTo>
                      <a:pt x="0" y="157"/>
                    </a:lnTo>
                    <a:lnTo>
                      <a:pt x="463" y="157"/>
                    </a:lnTo>
                    <a:lnTo>
                      <a:pt x="463" y="0"/>
                    </a:lnTo>
                    <a:lnTo>
                      <a:pt x="0" y="0"/>
                    </a:lnTo>
                    <a:close/>
                    <a:moveTo>
                      <a:pt x="463" y="13"/>
                    </a:moveTo>
                    <a:lnTo>
                      <a:pt x="489" y="13"/>
                    </a:lnTo>
                    <a:lnTo>
                      <a:pt x="489" y="24"/>
                    </a:lnTo>
                    <a:lnTo>
                      <a:pt x="472" y="24"/>
                    </a:lnTo>
                    <a:lnTo>
                      <a:pt x="472" y="165"/>
                    </a:lnTo>
                    <a:lnTo>
                      <a:pt x="463" y="165"/>
                    </a:lnTo>
                    <a:lnTo>
                      <a:pt x="463" y="1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0" name="Rectangle 50">
                <a:extLst>
                  <a:ext uri="{FF2B5EF4-FFF2-40B4-BE49-F238E27FC236}">
                    <a16:creationId xmlns:a16="http://schemas.microsoft.com/office/drawing/2014/main" id="{B6E73E55-026A-0E4F-947E-743135D79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632"/>
                <a:ext cx="1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91" name="Line 51">
                <a:extLst>
                  <a:ext uri="{FF2B5EF4-FFF2-40B4-BE49-F238E27FC236}">
                    <a16:creationId xmlns:a16="http://schemas.microsoft.com/office/drawing/2014/main" id="{13E48AAF-AED9-4D41-9BF1-2417AF19C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9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2" name="Line 52">
                <a:extLst>
                  <a:ext uri="{FF2B5EF4-FFF2-40B4-BE49-F238E27FC236}">
                    <a16:creationId xmlns:a16="http://schemas.microsoft.com/office/drawing/2014/main" id="{92A54F95-F2D6-C34E-850E-2083481C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8" y="3642"/>
                <a:ext cx="1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3" name="Line 53">
                <a:extLst>
                  <a:ext uri="{FF2B5EF4-FFF2-40B4-BE49-F238E27FC236}">
                    <a16:creationId xmlns:a16="http://schemas.microsoft.com/office/drawing/2014/main" id="{F2E94D05-AC77-0F40-8DBC-4825F5EA5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6" y="3637"/>
                <a:ext cx="1" cy="1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4" name="Line 54">
                <a:extLst>
                  <a:ext uri="{FF2B5EF4-FFF2-40B4-BE49-F238E27FC236}">
                    <a16:creationId xmlns:a16="http://schemas.microsoft.com/office/drawing/2014/main" id="{6C566AB5-5B4D-0A4C-A097-9A795E4C6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6" y="3637"/>
                <a:ext cx="1" cy="1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5" name="Line 55">
                <a:extLst>
                  <a:ext uri="{FF2B5EF4-FFF2-40B4-BE49-F238E27FC236}">
                    <a16:creationId xmlns:a16="http://schemas.microsoft.com/office/drawing/2014/main" id="{A75C3FEB-0A10-8047-9C0E-7ABA867E7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7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6" name="Line 56">
                <a:extLst>
                  <a:ext uri="{FF2B5EF4-FFF2-40B4-BE49-F238E27FC236}">
                    <a16:creationId xmlns:a16="http://schemas.microsoft.com/office/drawing/2014/main" id="{787DC9CF-50A7-FA47-85E2-B3C16DFA1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7" y="3634"/>
                <a:ext cx="1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7" name="Line 57">
                <a:extLst>
                  <a:ext uri="{FF2B5EF4-FFF2-40B4-BE49-F238E27FC236}">
                    <a16:creationId xmlns:a16="http://schemas.microsoft.com/office/drawing/2014/main" id="{03683252-6081-F440-AE33-4B4DCB9AA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8" y="3637"/>
                <a:ext cx="1" cy="1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8" name="Line 58">
                <a:extLst>
                  <a:ext uri="{FF2B5EF4-FFF2-40B4-BE49-F238E27FC236}">
                    <a16:creationId xmlns:a16="http://schemas.microsoft.com/office/drawing/2014/main" id="{BE9D6706-96A1-1C47-BDB2-0A0DDFE0D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8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699" name="Line 59">
                <a:extLst>
                  <a:ext uri="{FF2B5EF4-FFF2-40B4-BE49-F238E27FC236}">
                    <a16:creationId xmlns:a16="http://schemas.microsoft.com/office/drawing/2014/main" id="{331C3C4F-DE37-E34D-8243-F39FEED41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8" y="364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0" name="Line 60">
                <a:extLst>
                  <a:ext uri="{FF2B5EF4-FFF2-40B4-BE49-F238E27FC236}">
                    <a16:creationId xmlns:a16="http://schemas.microsoft.com/office/drawing/2014/main" id="{2A8F5BB4-3E63-D743-B97B-3AE2058DD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9" y="3634"/>
                <a:ext cx="1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1" name="Line 61">
                <a:extLst>
                  <a:ext uri="{FF2B5EF4-FFF2-40B4-BE49-F238E27FC236}">
                    <a16:creationId xmlns:a16="http://schemas.microsoft.com/office/drawing/2014/main" id="{A6DD429F-8988-5746-A5D3-3F8980E9C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2" name="Rectangle 62">
                <a:extLst>
                  <a:ext uri="{FF2B5EF4-FFF2-40B4-BE49-F238E27FC236}">
                    <a16:creationId xmlns:a16="http://schemas.microsoft.com/office/drawing/2014/main" id="{174AF725-16B0-D44D-A58F-A6DEBD745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632"/>
                <a:ext cx="115" cy="16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3" name="Rectangle 63">
                <a:extLst>
                  <a:ext uri="{FF2B5EF4-FFF2-40B4-BE49-F238E27FC236}">
                    <a16:creationId xmlns:a16="http://schemas.microsoft.com/office/drawing/2014/main" id="{327C90DE-39B6-1744-A5F8-A941BD068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" y="3767"/>
                <a:ext cx="478" cy="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4" name="Rectangle 64">
                <a:extLst>
                  <a:ext uri="{FF2B5EF4-FFF2-40B4-BE49-F238E27FC236}">
                    <a16:creationId xmlns:a16="http://schemas.microsoft.com/office/drawing/2014/main" id="{D1F3FC07-58C1-F845-AAC0-A24D15402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" y="3760"/>
                <a:ext cx="21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CISC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5" name="Rectangle 65">
                <a:extLst>
                  <a:ext uri="{FF2B5EF4-FFF2-40B4-BE49-F238E27FC236}">
                    <a16:creationId xmlns:a16="http://schemas.microsoft.com/office/drawing/2014/main" id="{0105A3DB-2365-044D-BAF8-A8BCEC0D3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" y="3865"/>
                <a:ext cx="33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machine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06" name="Freeform 66">
                <a:extLst>
                  <a:ext uri="{FF2B5EF4-FFF2-40B4-BE49-F238E27FC236}">
                    <a16:creationId xmlns:a16="http://schemas.microsoft.com/office/drawing/2014/main" id="{0429ED87-21E1-794F-81C0-6C64AF712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" y="3571"/>
                <a:ext cx="332" cy="41"/>
              </a:xfrm>
              <a:custGeom>
                <a:avLst/>
                <a:gdLst>
                  <a:gd name="T0" fmla="*/ 0 w 332"/>
                  <a:gd name="T1" fmla="*/ 41 h 41"/>
                  <a:gd name="T2" fmla="*/ 83 w 332"/>
                  <a:gd name="T3" fmla="*/ 0 h 41"/>
                  <a:gd name="T4" fmla="*/ 332 w 332"/>
                  <a:gd name="T5" fmla="*/ 0 h 41"/>
                  <a:gd name="T6" fmla="*/ 249 w 332"/>
                  <a:gd name="T7" fmla="*/ 41 h 41"/>
                  <a:gd name="T8" fmla="*/ 0 w 332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41">
                    <a:moveTo>
                      <a:pt x="0" y="41"/>
                    </a:moveTo>
                    <a:lnTo>
                      <a:pt x="83" y="0"/>
                    </a:lnTo>
                    <a:lnTo>
                      <a:pt x="332" y="0"/>
                    </a:lnTo>
                    <a:lnTo>
                      <a:pt x="249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9A9A9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7" name="Freeform 67">
                <a:extLst>
                  <a:ext uri="{FF2B5EF4-FFF2-40B4-BE49-F238E27FC236}">
                    <a16:creationId xmlns:a16="http://schemas.microsoft.com/office/drawing/2014/main" id="{78C47619-5525-6045-B227-40CD2B63C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" y="3571"/>
                <a:ext cx="83" cy="61"/>
              </a:xfrm>
              <a:custGeom>
                <a:avLst/>
                <a:gdLst>
                  <a:gd name="T0" fmla="*/ 0 w 83"/>
                  <a:gd name="T1" fmla="*/ 61 h 61"/>
                  <a:gd name="T2" fmla="*/ 83 w 83"/>
                  <a:gd name="T3" fmla="*/ 20 h 61"/>
                  <a:gd name="T4" fmla="*/ 83 w 83"/>
                  <a:gd name="T5" fmla="*/ 0 h 61"/>
                  <a:gd name="T6" fmla="*/ 0 w 83"/>
                  <a:gd name="T7" fmla="*/ 41 h 61"/>
                  <a:gd name="T8" fmla="*/ 0 w 83"/>
                  <a:gd name="T9" fmla="*/ 61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" h="61">
                    <a:moveTo>
                      <a:pt x="0" y="61"/>
                    </a:moveTo>
                    <a:lnTo>
                      <a:pt x="83" y="20"/>
                    </a:lnTo>
                    <a:lnTo>
                      <a:pt x="83" y="0"/>
                    </a:lnTo>
                    <a:lnTo>
                      <a:pt x="0" y="4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66666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8" name="Freeform 68">
                <a:extLst>
                  <a:ext uri="{FF2B5EF4-FFF2-40B4-BE49-F238E27FC236}">
                    <a16:creationId xmlns:a16="http://schemas.microsoft.com/office/drawing/2014/main" id="{152D3334-35CC-3748-9881-DA954A954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" y="3427"/>
                <a:ext cx="312" cy="134"/>
              </a:xfrm>
              <a:custGeom>
                <a:avLst/>
                <a:gdLst>
                  <a:gd name="T0" fmla="*/ 0 w 312"/>
                  <a:gd name="T1" fmla="*/ 134 h 134"/>
                  <a:gd name="T2" fmla="*/ 67 w 312"/>
                  <a:gd name="T3" fmla="*/ 0 h 134"/>
                  <a:gd name="T4" fmla="*/ 312 w 312"/>
                  <a:gd name="T5" fmla="*/ 0 h 134"/>
                  <a:gd name="T6" fmla="*/ 244 w 312"/>
                  <a:gd name="T7" fmla="*/ 134 h 134"/>
                  <a:gd name="T8" fmla="*/ 0 w 312"/>
                  <a:gd name="T9" fmla="*/ 134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2" h="134">
                    <a:moveTo>
                      <a:pt x="0" y="134"/>
                    </a:moveTo>
                    <a:lnTo>
                      <a:pt x="67" y="0"/>
                    </a:lnTo>
                    <a:lnTo>
                      <a:pt x="312" y="0"/>
                    </a:lnTo>
                    <a:lnTo>
                      <a:pt x="244" y="134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A9A9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09" name="Rectangle 69">
                <a:extLst>
                  <a:ext uri="{FF2B5EF4-FFF2-40B4-BE49-F238E27FC236}">
                    <a16:creationId xmlns:a16="http://schemas.microsoft.com/office/drawing/2014/main" id="{62E73562-0E15-AE4A-B455-9D4A144D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" y="3562"/>
                <a:ext cx="39" cy="8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0" name="Rectangle 70">
                <a:extLst>
                  <a:ext uri="{FF2B5EF4-FFF2-40B4-BE49-F238E27FC236}">
                    <a16:creationId xmlns:a16="http://schemas.microsoft.com/office/drawing/2014/main" id="{5E294732-C5A3-424E-9B75-CC933290D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3562"/>
                <a:ext cx="38" cy="8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1" name="Freeform 71">
                <a:extLst>
                  <a:ext uri="{FF2B5EF4-FFF2-40B4-BE49-F238E27FC236}">
                    <a16:creationId xmlns:a16="http://schemas.microsoft.com/office/drawing/2014/main" id="{048359A4-FA48-3D40-AD1F-503102FAC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" y="3578"/>
                <a:ext cx="244" cy="19"/>
              </a:xfrm>
              <a:custGeom>
                <a:avLst/>
                <a:gdLst>
                  <a:gd name="T0" fmla="*/ 37 w 244"/>
                  <a:gd name="T1" fmla="*/ 0 h 19"/>
                  <a:gd name="T2" fmla="*/ 244 w 244"/>
                  <a:gd name="T3" fmla="*/ 0 h 19"/>
                  <a:gd name="T4" fmla="*/ 208 w 244"/>
                  <a:gd name="T5" fmla="*/ 19 h 19"/>
                  <a:gd name="T6" fmla="*/ 0 w 244"/>
                  <a:gd name="T7" fmla="*/ 19 h 19"/>
                  <a:gd name="T8" fmla="*/ 37 w 24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19">
                    <a:moveTo>
                      <a:pt x="37" y="0"/>
                    </a:moveTo>
                    <a:lnTo>
                      <a:pt x="244" y="0"/>
                    </a:lnTo>
                    <a:lnTo>
                      <a:pt x="208" y="19"/>
                    </a:lnTo>
                    <a:lnTo>
                      <a:pt x="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6666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2" name="Rectangle 72">
                <a:extLst>
                  <a:ext uri="{FF2B5EF4-FFF2-40B4-BE49-F238E27FC236}">
                    <a16:creationId xmlns:a16="http://schemas.microsoft.com/office/drawing/2014/main" id="{4B841A72-E0C5-B04B-BE15-E263952ED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3612"/>
                <a:ext cx="249" cy="20"/>
              </a:xfrm>
              <a:prstGeom prst="rect">
                <a:avLst/>
              </a:prstGeom>
              <a:solidFill>
                <a:srgbClr val="66666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13" name="Freeform 73">
                <a:extLst>
                  <a:ext uri="{FF2B5EF4-FFF2-40B4-BE49-F238E27FC236}">
                    <a16:creationId xmlns:a16="http://schemas.microsoft.com/office/drawing/2014/main" id="{54D1F1D9-074B-DB43-9B73-615ECE1634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41" cy="5"/>
              </a:xfrm>
              <a:custGeom>
                <a:avLst/>
                <a:gdLst>
                  <a:gd name="T0" fmla="*/ 0 w 41"/>
                  <a:gd name="T1" fmla="*/ 0 h 5"/>
                  <a:gd name="T2" fmla="*/ 41 w 41"/>
                  <a:gd name="T3" fmla="*/ 0 h 5"/>
                  <a:gd name="T4" fmla="*/ 41 w 41"/>
                  <a:gd name="T5" fmla="*/ 5 h 5"/>
                  <a:gd name="T6" fmla="*/ 0 w 41"/>
                  <a:gd name="T7" fmla="*/ 5 h 5"/>
                  <a:gd name="T8" fmla="*/ 0 w 41"/>
                  <a:gd name="T9" fmla="*/ 0 h 5"/>
                  <a:gd name="T10" fmla="*/ 0 w 41"/>
                  <a:gd name="T11" fmla="*/ 0 h 5"/>
                  <a:gd name="T12" fmla="*/ 40 w 41"/>
                  <a:gd name="T13" fmla="*/ 0 h 5"/>
                  <a:gd name="T14" fmla="*/ 40 w 41"/>
                  <a:gd name="T15" fmla="*/ 5 h 5"/>
                  <a:gd name="T16" fmla="*/ 0 w 41"/>
                  <a:gd name="T17" fmla="*/ 5 h 5"/>
                  <a:gd name="T18" fmla="*/ 0 w 41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" h="5">
                    <a:moveTo>
                      <a:pt x="0" y="0"/>
                    </a:moveTo>
                    <a:lnTo>
                      <a:pt x="41" y="0"/>
                    </a:lnTo>
                    <a:lnTo>
                      <a:pt x="4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4" name="Freeform 74">
                <a:extLst>
                  <a:ext uri="{FF2B5EF4-FFF2-40B4-BE49-F238E27FC236}">
                    <a16:creationId xmlns:a16="http://schemas.microsoft.com/office/drawing/2014/main" id="{1F5A049B-1D60-C049-87F9-A408FF5FF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40" cy="5"/>
              </a:xfrm>
              <a:custGeom>
                <a:avLst/>
                <a:gdLst>
                  <a:gd name="T0" fmla="*/ 0 w 40"/>
                  <a:gd name="T1" fmla="*/ 0 h 5"/>
                  <a:gd name="T2" fmla="*/ 40 w 40"/>
                  <a:gd name="T3" fmla="*/ 0 h 5"/>
                  <a:gd name="T4" fmla="*/ 40 w 40"/>
                  <a:gd name="T5" fmla="*/ 5 h 5"/>
                  <a:gd name="T6" fmla="*/ 0 w 40"/>
                  <a:gd name="T7" fmla="*/ 5 h 5"/>
                  <a:gd name="T8" fmla="*/ 0 w 40"/>
                  <a:gd name="T9" fmla="*/ 0 h 5"/>
                  <a:gd name="T10" fmla="*/ 0 w 40"/>
                  <a:gd name="T11" fmla="*/ 0 h 5"/>
                  <a:gd name="T12" fmla="*/ 39 w 40"/>
                  <a:gd name="T13" fmla="*/ 0 h 5"/>
                  <a:gd name="T14" fmla="*/ 39 w 40"/>
                  <a:gd name="T15" fmla="*/ 5 h 5"/>
                  <a:gd name="T16" fmla="*/ 0 w 40"/>
                  <a:gd name="T17" fmla="*/ 5 h 5"/>
                  <a:gd name="T18" fmla="*/ 0 w 40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5">
                    <a:moveTo>
                      <a:pt x="0" y="0"/>
                    </a:moveTo>
                    <a:lnTo>
                      <a:pt x="40" y="0"/>
                    </a:lnTo>
                    <a:lnTo>
                      <a:pt x="4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" y="0"/>
                    </a:lnTo>
                    <a:lnTo>
                      <a:pt x="39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5" name="Freeform 75">
                <a:extLst>
                  <a:ext uri="{FF2B5EF4-FFF2-40B4-BE49-F238E27FC236}">
                    <a16:creationId xmlns:a16="http://schemas.microsoft.com/office/drawing/2014/main" id="{0D0BE5B6-68F7-7647-A783-1287B27377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9" cy="5"/>
              </a:xfrm>
              <a:custGeom>
                <a:avLst/>
                <a:gdLst>
                  <a:gd name="T0" fmla="*/ 0 w 39"/>
                  <a:gd name="T1" fmla="*/ 0 h 5"/>
                  <a:gd name="T2" fmla="*/ 39 w 39"/>
                  <a:gd name="T3" fmla="*/ 0 h 5"/>
                  <a:gd name="T4" fmla="*/ 39 w 39"/>
                  <a:gd name="T5" fmla="*/ 5 h 5"/>
                  <a:gd name="T6" fmla="*/ 0 w 39"/>
                  <a:gd name="T7" fmla="*/ 5 h 5"/>
                  <a:gd name="T8" fmla="*/ 0 w 39"/>
                  <a:gd name="T9" fmla="*/ 0 h 5"/>
                  <a:gd name="T10" fmla="*/ 0 w 39"/>
                  <a:gd name="T11" fmla="*/ 0 h 5"/>
                  <a:gd name="T12" fmla="*/ 37 w 39"/>
                  <a:gd name="T13" fmla="*/ 0 h 5"/>
                  <a:gd name="T14" fmla="*/ 37 w 39"/>
                  <a:gd name="T15" fmla="*/ 5 h 5"/>
                  <a:gd name="T16" fmla="*/ 0 w 39"/>
                  <a:gd name="T17" fmla="*/ 5 h 5"/>
                  <a:gd name="T18" fmla="*/ 0 w 39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">
                    <a:moveTo>
                      <a:pt x="0" y="0"/>
                    </a:moveTo>
                    <a:lnTo>
                      <a:pt x="39" y="0"/>
                    </a:lnTo>
                    <a:lnTo>
                      <a:pt x="39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6" name="Freeform 76">
                <a:extLst>
                  <a:ext uri="{FF2B5EF4-FFF2-40B4-BE49-F238E27FC236}">
                    <a16:creationId xmlns:a16="http://schemas.microsoft.com/office/drawing/2014/main" id="{B70E1F3F-909C-744D-9780-BD03CA74C4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7" cy="5"/>
              </a:xfrm>
              <a:custGeom>
                <a:avLst/>
                <a:gdLst>
                  <a:gd name="T0" fmla="*/ 0 w 37"/>
                  <a:gd name="T1" fmla="*/ 0 h 5"/>
                  <a:gd name="T2" fmla="*/ 37 w 37"/>
                  <a:gd name="T3" fmla="*/ 0 h 5"/>
                  <a:gd name="T4" fmla="*/ 37 w 37"/>
                  <a:gd name="T5" fmla="*/ 5 h 5"/>
                  <a:gd name="T6" fmla="*/ 0 w 37"/>
                  <a:gd name="T7" fmla="*/ 5 h 5"/>
                  <a:gd name="T8" fmla="*/ 0 w 37"/>
                  <a:gd name="T9" fmla="*/ 0 h 5"/>
                  <a:gd name="T10" fmla="*/ 0 w 37"/>
                  <a:gd name="T11" fmla="*/ 0 h 5"/>
                  <a:gd name="T12" fmla="*/ 35 w 37"/>
                  <a:gd name="T13" fmla="*/ 0 h 5"/>
                  <a:gd name="T14" fmla="*/ 35 w 37"/>
                  <a:gd name="T15" fmla="*/ 4 h 5"/>
                  <a:gd name="T16" fmla="*/ 0 w 37"/>
                  <a:gd name="T17" fmla="*/ 4 h 5"/>
                  <a:gd name="T18" fmla="*/ 0 w 37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" h="5">
                    <a:moveTo>
                      <a:pt x="0" y="0"/>
                    </a:moveTo>
                    <a:lnTo>
                      <a:pt x="37" y="0"/>
                    </a:lnTo>
                    <a:lnTo>
                      <a:pt x="3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7" name="Freeform 77">
                <a:extLst>
                  <a:ext uri="{FF2B5EF4-FFF2-40B4-BE49-F238E27FC236}">
                    <a16:creationId xmlns:a16="http://schemas.microsoft.com/office/drawing/2014/main" id="{A4E6085D-4292-924B-BC6E-393787F26A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5" cy="4"/>
              </a:xfrm>
              <a:custGeom>
                <a:avLst/>
                <a:gdLst>
                  <a:gd name="T0" fmla="*/ 0 w 35"/>
                  <a:gd name="T1" fmla="*/ 0 h 4"/>
                  <a:gd name="T2" fmla="*/ 35 w 35"/>
                  <a:gd name="T3" fmla="*/ 0 h 4"/>
                  <a:gd name="T4" fmla="*/ 35 w 35"/>
                  <a:gd name="T5" fmla="*/ 4 h 4"/>
                  <a:gd name="T6" fmla="*/ 0 w 35"/>
                  <a:gd name="T7" fmla="*/ 4 h 4"/>
                  <a:gd name="T8" fmla="*/ 0 w 35"/>
                  <a:gd name="T9" fmla="*/ 0 h 4"/>
                  <a:gd name="T10" fmla="*/ 0 w 35"/>
                  <a:gd name="T11" fmla="*/ 0 h 4"/>
                  <a:gd name="T12" fmla="*/ 33 w 35"/>
                  <a:gd name="T13" fmla="*/ 0 h 4"/>
                  <a:gd name="T14" fmla="*/ 33 w 35"/>
                  <a:gd name="T15" fmla="*/ 4 h 4"/>
                  <a:gd name="T16" fmla="*/ 0 w 35"/>
                  <a:gd name="T17" fmla="*/ 4 h 4"/>
                  <a:gd name="T18" fmla="*/ 0 w 35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4">
                    <a:moveTo>
                      <a:pt x="0" y="0"/>
                    </a:moveTo>
                    <a:lnTo>
                      <a:pt x="35" y="0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3" y="0"/>
                    </a:lnTo>
                    <a:lnTo>
                      <a:pt x="33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8" name="Freeform 78">
                <a:extLst>
                  <a:ext uri="{FF2B5EF4-FFF2-40B4-BE49-F238E27FC236}">
                    <a16:creationId xmlns:a16="http://schemas.microsoft.com/office/drawing/2014/main" id="{92950D16-1623-D84E-937D-1EFB33D95E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3" cy="4"/>
              </a:xfrm>
              <a:custGeom>
                <a:avLst/>
                <a:gdLst>
                  <a:gd name="T0" fmla="*/ 0 w 33"/>
                  <a:gd name="T1" fmla="*/ 0 h 4"/>
                  <a:gd name="T2" fmla="*/ 33 w 33"/>
                  <a:gd name="T3" fmla="*/ 0 h 4"/>
                  <a:gd name="T4" fmla="*/ 33 w 33"/>
                  <a:gd name="T5" fmla="*/ 4 h 4"/>
                  <a:gd name="T6" fmla="*/ 0 w 33"/>
                  <a:gd name="T7" fmla="*/ 4 h 4"/>
                  <a:gd name="T8" fmla="*/ 0 w 33"/>
                  <a:gd name="T9" fmla="*/ 0 h 4"/>
                  <a:gd name="T10" fmla="*/ 0 w 33"/>
                  <a:gd name="T11" fmla="*/ 0 h 4"/>
                  <a:gd name="T12" fmla="*/ 32 w 33"/>
                  <a:gd name="T13" fmla="*/ 0 h 4"/>
                  <a:gd name="T14" fmla="*/ 32 w 33"/>
                  <a:gd name="T15" fmla="*/ 4 h 4"/>
                  <a:gd name="T16" fmla="*/ 0 w 33"/>
                  <a:gd name="T17" fmla="*/ 4 h 4"/>
                  <a:gd name="T18" fmla="*/ 0 w 33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" h="4">
                    <a:moveTo>
                      <a:pt x="0" y="0"/>
                    </a:moveTo>
                    <a:lnTo>
                      <a:pt x="33" y="0"/>
                    </a:lnTo>
                    <a:lnTo>
                      <a:pt x="33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" y="0"/>
                    </a:lnTo>
                    <a:lnTo>
                      <a:pt x="3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19" name="Freeform 79">
                <a:extLst>
                  <a:ext uri="{FF2B5EF4-FFF2-40B4-BE49-F238E27FC236}">
                    <a16:creationId xmlns:a16="http://schemas.microsoft.com/office/drawing/2014/main" id="{DAC3096F-190C-BD43-98C9-85B318301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2" cy="4"/>
              </a:xfrm>
              <a:custGeom>
                <a:avLst/>
                <a:gdLst>
                  <a:gd name="T0" fmla="*/ 0 w 32"/>
                  <a:gd name="T1" fmla="*/ 0 h 4"/>
                  <a:gd name="T2" fmla="*/ 32 w 32"/>
                  <a:gd name="T3" fmla="*/ 0 h 4"/>
                  <a:gd name="T4" fmla="*/ 32 w 32"/>
                  <a:gd name="T5" fmla="*/ 4 h 4"/>
                  <a:gd name="T6" fmla="*/ 0 w 32"/>
                  <a:gd name="T7" fmla="*/ 4 h 4"/>
                  <a:gd name="T8" fmla="*/ 0 w 32"/>
                  <a:gd name="T9" fmla="*/ 0 h 4"/>
                  <a:gd name="T10" fmla="*/ 0 w 32"/>
                  <a:gd name="T11" fmla="*/ 0 h 4"/>
                  <a:gd name="T12" fmla="*/ 30 w 32"/>
                  <a:gd name="T13" fmla="*/ 0 h 4"/>
                  <a:gd name="T14" fmla="*/ 30 w 32"/>
                  <a:gd name="T15" fmla="*/ 4 h 4"/>
                  <a:gd name="T16" fmla="*/ 0 w 32"/>
                  <a:gd name="T17" fmla="*/ 4 h 4"/>
                  <a:gd name="T18" fmla="*/ 0 w 32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3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0" name="Freeform 80">
                <a:extLst>
                  <a:ext uri="{FF2B5EF4-FFF2-40B4-BE49-F238E27FC236}">
                    <a16:creationId xmlns:a16="http://schemas.microsoft.com/office/drawing/2014/main" id="{96106E84-FA26-984C-ACB7-D66C8BA89D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0" cy="4"/>
              </a:xfrm>
              <a:custGeom>
                <a:avLst/>
                <a:gdLst>
                  <a:gd name="T0" fmla="*/ 0 w 30"/>
                  <a:gd name="T1" fmla="*/ 0 h 4"/>
                  <a:gd name="T2" fmla="*/ 30 w 30"/>
                  <a:gd name="T3" fmla="*/ 0 h 4"/>
                  <a:gd name="T4" fmla="*/ 30 w 30"/>
                  <a:gd name="T5" fmla="*/ 4 h 4"/>
                  <a:gd name="T6" fmla="*/ 0 w 30"/>
                  <a:gd name="T7" fmla="*/ 4 h 4"/>
                  <a:gd name="T8" fmla="*/ 0 w 30"/>
                  <a:gd name="T9" fmla="*/ 0 h 4"/>
                  <a:gd name="T10" fmla="*/ 0 w 30"/>
                  <a:gd name="T11" fmla="*/ 0 h 4"/>
                  <a:gd name="T12" fmla="*/ 28 w 30"/>
                  <a:gd name="T13" fmla="*/ 0 h 4"/>
                  <a:gd name="T14" fmla="*/ 28 w 30"/>
                  <a:gd name="T15" fmla="*/ 3 h 4"/>
                  <a:gd name="T16" fmla="*/ 0 w 30"/>
                  <a:gd name="T17" fmla="*/ 3 h 4"/>
                  <a:gd name="T18" fmla="*/ 0 w 30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" h="4">
                    <a:moveTo>
                      <a:pt x="0" y="0"/>
                    </a:moveTo>
                    <a:lnTo>
                      <a:pt x="30" y="0"/>
                    </a:lnTo>
                    <a:lnTo>
                      <a:pt x="3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1" name="Freeform 81">
                <a:extLst>
                  <a:ext uri="{FF2B5EF4-FFF2-40B4-BE49-F238E27FC236}">
                    <a16:creationId xmlns:a16="http://schemas.microsoft.com/office/drawing/2014/main" id="{D1BD403B-A6EF-6F4E-A14F-B5B2A7E017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8" cy="3"/>
              </a:xfrm>
              <a:custGeom>
                <a:avLst/>
                <a:gdLst>
                  <a:gd name="T0" fmla="*/ 0 w 28"/>
                  <a:gd name="T1" fmla="*/ 0 h 3"/>
                  <a:gd name="T2" fmla="*/ 28 w 28"/>
                  <a:gd name="T3" fmla="*/ 0 h 3"/>
                  <a:gd name="T4" fmla="*/ 28 w 28"/>
                  <a:gd name="T5" fmla="*/ 3 h 3"/>
                  <a:gd name="T6" fmla="*/ 0 w 28"/>
                  <a:gd name="T7" fmla="*/ 3 h 3"/>
                  <a:gd name="T8" fmla="*/ 0 w 28"/>
                  <a:gd name="T9" fmla="*/ 0 h 3"/>
                  <a:gd name="T10" fmla="*/ 0 w 28"/>
                  <a:gd name="T11" fmla="*/ 0 h 3"/>
                  <a:gd name="T12" fmla="*/ 26 w 28"/>
                  <a:gd name="T13" fmla="*/ 0 h 3"/>
                  <a:gd name="T14" fmla="*/ 26 w 28"/>
                  <a:gd name="T15" fmla="*/ 3 h 3"/>
                  <a:gd name="T16" fmla="*/ 0 w 28"/>
                  <a:gd name="T17" fmla="*/ 3 h 3"/>
                  <a:gd name="T18" fmla="*/ 0 w 28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" h="3">
                    <a:moveTo>
                      <a:pt x="0" y="0"/>
                    </a:moveTo>
                    <a:lnTo>
                      <a:pt x="28" y="0"/>
                    </a:lnTo>
                    <a:lnTo>
                      <a:pt x="2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" y="0"/>
                    </a:lnTo>
                    <a:lnTo>
                      <a:pt x="2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2" name="Freeform 82">
                <a:extLst>
                  <a:ext uri="{FF2B5EF4-FFF2-40B4-BE49-F238E27FC236}">
                    <a16:creationId xmlns:a16="http://schemas.microsoft.com/office/drawing/2014/main" id="{9A2FEA04-E580-7D45-B45F-40C48F6AA6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6" cy="3"/>
              </a:xfrm>
              <a:custGeom>
                <a:avLst/>
                <a:gdLst>
                  <a:gd name="T0" fmla="*/ 0 w 26"/>
                  <a:gd name="T1" fmla="*/ 0 h 3"/>
                  <a:gd name="T2" fmla="*/ 26 w 26"/>
                  <a:gd name="T3" fmla="*/ 0 h 3"/>
                  <a:gd name="T4" fmla="*/ 26 w 26"/>
                  <a:gd name="T5" fmla="*/ 3 h 3"/>
                  <a:gd name="T6" fmla="*/ 0 w 26"/>
                  <a:gd name="T7" fmla="*/ 3 h 3"/>
                  <a:gd name="T8" fmla="*/ 0 w 26"/>
                  <a:gd name="T9" fmla="*/ 0 h 3"/>
                  <a:gd name="T10" fmla="*/ 0 w 26"/>
                  <a:gd name="T11" fmla="*/ 0 h 3"/>
                  <a:gd name="T12" fmla="*/ 25 w 26"/>
                  <a:gd name="T13" fmla="*/ 0 h 3"/>
                  <a:gd name="T14" fmla="*/ 25 w 26"/>
                  <a:gd name="T15" fmla="*/ 3 h 3"/>
                  <a:gd name="T16" fmla="*/ 0 w 26"/>
                  <a:gd name="T17" fmla="*/ 3 h 3"/>
                  <a:gd name="T18" fmla="*/ 0 w 26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" h="3">
                    <a:moveTo>
                      <a:pt x="0" y="0"/>
                    </a:moveTo>
                    <a:lnTo>
                      <a:pt x="26" y="0"/>
                    </a:lnTo>
                    <a:lnTo>
                      <a:pt x="2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" y="0"/>
                    </a:lnTo>
                    <a:lnTo>
                      <a:pt x="2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3" name="Freeform 83">
                <a:extLst>
                  <a:ext uri="{FF2B5EF4-FFF2-40B4-BE49-F238E27FC236}">
                    <a16:creationId xmlns:a16="http://schemas.microsoft.com/office/drawing/2014/main" id="{DF689FB8-AE1C-2C4D-83F6-CCF078617A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5" cy="3"/>
              </a:xfrm>
              <a:custGeom>
                <a:avLst/>
                <a:gdLst>
                  <a:gd name="T0" fmla="*/ 0 w 25"/>
                  <a:gd name="T1" fmla="*/ 0 h 3"/>
                  <a:gd name="T2" fmla="*/ 25 w 25"/>
                  <a:gd name="T3" fmla="*/ 0 h 3"/>
                  <a:gd name="T4" fmla="*/ 25 w 25"/>
                  <a:gd name="T5" fmla="*/ 3 h 3"/>
                  <a:gd name="T6" fmla="*/ 0 w 25"/>
                  <a:gd name="T7" fmla="*/ 3 h 3"/>
                  <a:gd name="T8" fmla="*/ 0 w 25"/>
                  <a:gd name="T9" fmla="*/ 0 h 3"/>
                  <a:gd name="T10" fmla="*/ 0 w 25"/>
                  <a:gd name="T11" fmla="*/ 0 h 3"/>
                  <a:gd name="T12" fmla="*/ 23 w 25"/>
                  <a:gd name="T13" fmla="*/ 0 h 3"/>
                  <a:gd name="T14" fmla="*/ 23 w 25"/>
                  <a:gd name="T15" fmla="*/ 3 h 3"/>
                  <a:gd name="T16" fmla="*/ 0 w 25"/>
                  <a:gd name="T17" fmla="*/ 3 h 3"/>
                  <a:gd name="T18" fmla="*/ 0 w 25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" h="3">
                    <a:moveTo>
                      <a:pt x="0" y="0"/>
                    </a:moveTo>
                    <a:lnTo>
                      <a:pt x="25" y="0"/>
                    </a:lnTo>
                    <a:lnTo>
                      <a:pt x="2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4" name="Freeform 84">
                <a:extLst>
                  <a:ext uri="{FF2B5EF4-FFF2-40B4-BE49-F238E27FC236}">
                    <a16:creationId xmlns:a16="http://schemas.microsoft.com/office/drawing/2014/main" id="{C58D0B64-59F2-7D48-A7B4-8274039D8C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3" cy="3"/>
              </a:xfrm>
              <a:custGeom>
                <a:avLst/>
                <a:gdLst>
                  <a:gd name="T0" fmla="*/ 0 w 23"/>
                  <a:gd name="T1" fmla="*/ 0 h 3"/>
                  <a:gd name="T2" fmla="*/ 23 w 23"/>
                  <a:gd name="T3" fmla="*/ 0 h 3"/>
                  <a:gd name="T4" fmla="*/ 23 w 23"/>
                  <a:gd name="T5" fmla="*/ 3 h 3"/>
                  <a:gd name="T6" fmla="*/ 0 w 23"/>
                  <a:gd name="T7" fmla="*/ 3 h 3"/>
                  <a:gd name="T8" fmla="*/ 0 w 23"/>
                  <a:gd name="T9" fmla="*/ 0 h 3"/>
                  <a:gd name="T10" fmla="*/ 0 w 23"/>
                  <a:gd name="T11" fmla="*/ 0 h 3"/>
                  <a:gd name="T12" fmla="*/ 21 w 23"/>
                  <a:gd name="T13" fmla="*/ 0 h 3"/>
                  <a:gd name="T14" fmla="*/ 21 w 23"/>
                  <a:gd name="T15" fmla="*/ 3 h 3"/>
                  <a:gd name="T16" fmla="*/ 0 w 23"/>
                  <a:gd name="T17" fmla="*/ 3 h 3"/>
                  <a:gd name="T18" fmla="*/ 0 w 23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" h="3">
                    <a:moveTo>
                      <a:pt x="0" y="0"/>
                    </a:moveTo>
                    <a:lnTo>
                      <a:pt x="23" y="0"/>
                    </a:lnTo>
                    <a:lnTo>
                      <a:pt x="2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5" name="Freeform 85">
                <a:extLst>
                  <a:ext uri="{FF2B5EF4-FFF2-40B4-BE49-F238E27FC236}">
                    <a16:creationId xmlns:a16="http://schemas.microsoft.com/office/drawing/2014/main" id="{2513B312-1247-C241-B758-0EAA6A78FD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1" cy="3"/>
              </a:xfrm>
              <a:custGeom>
                <a:avLst/>
                <a:gdLst>
                  <a:gd name="T0" fmla="*/ 0 w 21"/>
                  <a:gd name="T1" fmla="*/ 0 h 3"/>
                  <a:gd name="T2" fmla="*/ 21 w 21"/>
                  <a:gd name="T3" fmla="*/ 0 h 3"/>
                  <a:gd name="T4" fmla="*/ 21 w 21"/>
                  <a:gd name="T5" fmla="*/ 3 h 3"/>
                  <a:gd name="T6" fmla="*/ 0 w 21"/>
                  <a:gd name="T7" fmla="*/ 3 h 3"/>
                  <a:gd name="T8" fmla="*/ 0 w 21"/>
                  <a:gd name="T9" fmla="*/ 0 h 3"/>
                  <a:gd name="T10" fmla="*/ 0 w 21"/>
                  <a:gd name="T11" fmla="*/ 0 h 3"/>
                  <a:gd name="T12" fmla="*/ 19 w 21"/>
                  <a:gd name="T13" fmla="*/ 0 h 3"/>
                  <a:gd name="T14" fmla="*/ 19 w 21"/>
                  <a:gd name="T15" fmla="*/ 3 h 3"/>
                  <a:gd name="T16" fmla="*/ 0 w 21"/>
                  <a:gd name="T17" fmla="*/ 3 h 3"/>
                  <a:gd name="T18" fmla="*/ 0 w 21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3">
                    <a:moveTo>
                      <a:pt x="0" y="0"/>
                    </a:moveTo>
                    <a:lnTo>
                      <a:pt x="21" y="0"/>
                    </a:lnTo>
                    <a:lnTo>
                      <a:pt x="21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6" name="Freeform 86">
                <a:extLst>
                  <a:ext uri="{FF2B5EF4-FFF2-40B4-BE49-F238E27FC236}">
                    <a16:creationId xmlns:a16="http://schemas.microsoft.com/office/drawing/2014/main" id="{1A775F38-303C-BA49-8D9E-2F1EA28D93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9" cy="3"/>
              </a:xfrm>
              <a:custGeom>
                <a:avLst/>
                <a:gdLst>
                  <a:gd name="T0" fmla="*/ 0 w 19"/>
                  <a:gd name="T1" fmla="*/ 0 h 3"/>
                  <a:gd name="T2" fmla="*/ 19 w 19"/>
                  <a:gd name="T3" fmla="*/ 0 h 3"/>
                  <a:gd name="T4" fmla="*/ 19 w 19"/>
                  <a:gd name="T5" fmla="*/ 3 h 3"/>
                  <a:gd name="T6" fmla="*/ 0 w 19"/>
                  <a:gd name="T7" fmla="*/ 3 h 3"/>
                  <a:gd name="T8" fmla="*/ 0 w 19"/>
                  <a:gd name="T9" fmla="*/ 0 h 3"/>
                  <a:gd name="T10" fmla="*/ 0 w 19"/>
                  <a:gd name="T11" fmla="*/ 0 h 3"/>
                  <a:gd name="T12" fmla="*/ 18 w 19"/>
                  <a:gd name="T13" fmla="*/ 0 h 3"/>
                  <a:gd name="T14" fmla="*/ 18 w 19"/>
                  <a:gd name="T15" fmla="*/ 3 h 3"/>
                  <a:gd name="T16" fmla="*/ 0 w 19"/>
                  <a:gd name="T17" fmla="*/ 3 h 3"/>
                  <a:gd name="T18" fmla="*/ 0 w 19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" h="3">
                    <a:moveTo>
                      <a:pt x="0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" y="0"/>
                    </a:lnTo>
                    <a:lnTo>
                      <a:pt x="1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7" name="Freeform 87">
                <a:extLst>
                  <a:ext uri="{FF2B5EF4-FFF2-40B4-BE49-F238E27FC236}">
                    <a16:creationId xmlns:a16="http://schemas.microsoft.com/office/drawing/2014/main" id="{F6EEE129-48D4-F044-9FB9-DEDBAED40B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8" cy="3"/>
              </a:xfrm>
              <a:custGeom>
                <a:avLst/>
                <a:gdLst>
                  <a:gd name="T0" fmla="*/ 0 w 18"/>
                  <a:gd name="T1" fmla="*/ 0 h 3"/>
                  <a:gd name="T2" fmla="*/ 18 w 18"/>
                  <a:gd name="T3" fmla="*/ 0 h 3"/>
                  <a:gd name="T4" fmla="*/ 18 w 18"/>
                  <a:gd name="T5" fmla="*/ 3 h 3"/>
                  <a:gd name="T6" fmla="*/ 0 w 18"/>
                  <a:gd name="T7" fmla="*/ 3 h 3"/>
                  <a:gd name="T8" fmla="*/ 0 w 18"/>
                  <a:gd name="T9" fmla="*/ 0 h 3"/>
                  <a:gd name="T10" fmla="*/ 0 w 18"/>
                  <a:gd name="T11" fmla="*/ 0 h 3"/>
                  <a:gd name="T12" fmla="*/ 16 w 18"/>
                  <a:gd name="T13" fmla="*/ 0 h 3"/>
                  <a:gd name="T14" fmla="*/ 16 w 18"/>
                  <a:gd name="T15" fmla="*/ 3 h 3"/>
                  <a:gd name="T16" fmla="*/ 0 w 18"/>
                  <a:gd name="T17" fmla="*/ 3 h 3"/>
                  <a:gd name="T18" fmla="*/ 0 w 18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3">
                    <a:moveTo>
                      <a:pt x="0" y="0"/>
                    </a:moveTo>
                    <a:lnTo>
                      <a:pt x="18" y="0"/>
                    </a:lnTo>
                    <a:lnTo>
                      <a:pt x="1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" y="0"/>
                    </a:lnTo>
                    <a:lnTo>
                      <a:pt x="1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8" name="Freeform 88">
                <a:extLst>
                  <a:ext uri="{FF2B5EF4-FFF2-40B4-BE49-F238E27FC236}">
                    <a16:creationId xmlns:a16="http://schemas.microsoft.com/office/drawing/2014/main" id="{8DAB8A8E-4214-154C-B40E-7924A061F4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6" cy="3"/>
              </a:xfrm>
              <a:custGeom>
                <a:avLst/>
                <a:gdLst>
                  <a:gd name="T0" fmla="*/ 0 w 16"/>
                  <a:gd name="T1" fmla="*/ 0 h 3"/>
                  <a:gd name="T2" fmla="*/ 16 w 16"/>
                  <a:gd name="T3" fmla="*/ 0 h 3"/>
                  <a:gd name="T4" fmla="*/ 16 w 16"/>
                  <a:gd name="T5" fmla="*/ 3 h 3"/>
                  <a:gd name="T6" fmla="*/ 0 w 16"/>
                  <a:gd name="T7" fmla="*/ 3 h 3"/>
                  <a:gd name="T8" fmla="*/ 0 w 16"/>
                  <a:gd name="T9" fmla="*/ 0 h 3"/>
                  <a:gd name="T10" fmla="*/ 0 w 16"/>
                  <a:gd name="T11" fmla="*/ 0 h 3"/>
                  <a:gd name="T12" fmla="*/ 14 w 16"/>
                  <a:gd name="T13" fmla="*/ 0 h 3"/>
                  <a:gd name="T14" fmla="*/ 14 w 16"/>
                  <a:gd name="T15" fmla="*/ 2 h 3"/>
                  <a:gd name="T16" fmla="*/ 0 w 16"/>
                  <a:gd name="T17" fmla="*/ 2 h 3"/>
                  <a:gd name="T18" fmla="*/ 0 w 16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">
                    <a:moveTo>
                      <a:pt x="0" y="0"/>
                    </a:moveTo>
                    <a:lnTo>
                      <a:pt x="16" y="0"/>
                    </a:lnTo>
                    <a:lnTo>
                      <a:pt x="1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29" name="Freeform 89">
                <a:extLst>
                  <a:ext uri="{FF2B5EF4-FFF2-40B4-BE49-F238E27FC236}">
                    <a16:creationId xmlns:a16="http://schemas.microsoft.com/office/drawing/2014/main" id="{EC25647E-7226-3A43-85DB-F031DC7020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4" cy="2"/>
              </a:xfrm>
              <a:custGeom>
                <a:avLst/>
                <a:gdLst>
                  <a:gd name="T0" fmla="*/ 0 w 14"/>
                  <a:gd name="T1" fmla="*/ 0 h 2"/>
                  <a:gd name="T2" fmla="*/ 14 w 14"/>
                  <a:gd name="T3" fmla="*/ 0 h 2"/>
                  <a:gd name="T4" fmla="*/ 14 w 14"/>
                  <a:gd name="T5" fmla="*/ 2 h 2"/>
                  <a:gd name="T6" fmla="*/ 0 w 14"/>
                  <a:gd name="T7" fmla="*/ 2 h 2"/>
                  <a:gd name="T8" fmla="*/ 0 w 14"/>
                  <a:gd name="T9" fmla="*/ 0 h 2"/>
                  <a:gd name="T10" fmla="*/ 0 w 14"/>
                  <a:gd name="T11" fmla="*/ 0 h 2"/>
                  <a:gd name="T12" fmla="*/ 12 w 14"/>
                  <a:gd name="T13" fmla="*/ 0 h 2"/>
                  <a:gd name="T14" fmla="*/ 12 w 14"/>
                  <a:gd name="T15" fmla="*/ 2 h 2"/>
                  <a:gd name="T16" fmla="*/ 0 w 14"/>
                  <a:gd name="T17" fmla="*/ 2 h 2"/>
                  <a:gd name="T18" fmla="*/ 0 w 14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2">
                    <a:moveTo>
                      <a:pt x="0" y="0"/>
                    </a:moveTo>
                    <a:lnTo>
                      <a:pt x="14" y="0"/>
                    </a:lnTo>
                    <a:lnTo>
                      <a:pt x="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0" name="Freeform 90">
                <a:extLst>
                  <a:ext uri="{FF2B5EF4-FFF2-40B4-BE49-F238E27FC236}">
                    <a16:creationId xmlns:a16="http://schemas.microsoft.com/office/drawing/2014/main" id="{146C0B3D-ACB7-4F44-B1F9-BF79E273A2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2" cy="2"/>
              </a:xfrm>
              <a:custGeom>
                <a:avLst/>
                <a:gdLst>
                  <a:gd name="T0" fmla="*/ 0 w 12"/>
                  <a:gd name="T1" fmla="*/ 0 h 2"/>
                  <a:gd name="T2" fmla="*/ 12 w 12"/>
                  <a:gd name="T3" fmla="*/ 0 h 2"/>
                  <a:gd name="T4" fmla="*/ 12 w 12"/>
                  <a:gd name="T5" fmla="*/ 2 h 2"/>
                  <a:gd name="T6" fmla="*/ 0 w 12"/>
                  <a:gd name="T7" fmla="*/ 2 h 2"/>
                  <a:gd name="T8" fmla="*/ 0 w 12"/>
                  <a:gd name="T9" fmla="*/ 0 h 2"/>
                  <a:gd name="T10" fmla="*/ 0 w 12"/>
                  <a:gd name="T11" fmla="*/ 0 h 2"/>
                  <a:gd name="T12" fmla="*/ 11 w 12"/>
                  <a:gd name="T13" fmla="*/ 0 h 2"/>
                  <a:gd name="T14" fmla="*/ 11 w 12"/>
                  <a:gd name="T15" fmla="*/ 2 h 2"/>
                  <a:gd name="T16" fmla="*/ 0 w 12"/>
                  <a:gd name="T17" fmla="*/ 2 h 2"/>
                  <a:gd name="T18" fmla="*/ 0 w 12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2">
                    <a:moveTo>
                      <a:pt x="0" y="0"/>
                    </a:moveTo>
                    <a:lnTo>
                      <a:pt x="12" y="0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1" name="Freeform 91">
                <a:extLst>
                  <a:ext uri="{FF2B5EF4-FFF2-40B4-BE49-F238E27FC236}">
                    <a16:creationId xmlns:a16="http://schemas.microsoft.com/office/drawing/2014/main" id="{0614ABA1-F273-B54B-A7CE-67B765591F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1" cy="2"/>
              </a:xfrm>
              <a:custGeom>
                <a:avLst/>
                <a:gdLst>
                  <a:gd name="T0" fmla="*/ 0 w 11"/>
                  <a:gd name="T1" fmla="*/ 0 h 2"/>
                  <a:gd name="T2" fmla="*/ 11 w 11"/>
                  <a:gd name="T3" fmla="*/ 0 h 2"/>
                  <a:gd name="T4" fmla="*/ 11 w 11"/>
                  <a:gd name="T5" fmla="*/ 2 h 2"/>
                  <a:gd name="T6" fmla="*/ 0 w 11"/>
                  <a:gd name="T7" fmla="*/ 2 h 2"/>
                  <a:gd name="T8" fmla="*/ 0 w 11"/>
                  <a:gd name="T9" fmla="*/ 0 h 2"/>
                  <a:gd name="T10" fmla="*/ 0 w 11"/>
                  <a:gd name="T11" fmla="*/ 0 h 2"/>
                  <a:gd name="T12" fmla="*/ 9 w 11"/>
                  <a:gd name="T13" fmla="*/ 0 h 2"/>
                  <a:gd name="T14" fmla="*/ 9 w 11"/>
                  <a:gd name="T15" fmla="*/ 2 h 2"/>
                  <a:gd name="T16" fmla="*/ 0 w 11"/>
                  <a:gd name="T17" fmla="*/ 2 h 2"/>
                  <a:gd name="T18" fmla="*/ 0 w 11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2">
                    <a:moveTo>
                      <a:pt x="0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2" name="Freeform 92">
                <a:extLst>
                  <a:ext uri="{FF2B5EF4-FFF2-40B4-BE49-F238E27FC236}">
                    <a16:creationId xmlns:a16="http://schemas.microsoft.com/office/drawing/2014/main" id="{61770DC5-C133-0B44-9DC4-CC2D09A160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9" cy="2"/>
              </a:xfrm>
              <a:custGeom>
                <a:avLst/>
                <a:gdLst>
                  <a:gd name="T0" fmla="*/ 0 w 9"/>
                  <a:gd name="T1" fmla="*/ 0 h 2"/>
                  <a:gd name="T2" fmla="*/ 9 w 9"/>
                  <a:gd name="T3" fmla="*/ 0 h 2"/>
                  <a:gd name="T4" fmla="*/ 9 w 9"/>
                  <a:gd name="T5" fmla="*/ 2 h 2"/>
                  <a:gd name="T6" fmla="*/ 0 w 9"/>
                  <a:gd name="T7" fmla="*/ 2 h 2"/>
                  <a:gd name="T8" fmla="*/ 0 w 9"/>
                  <a:gd name="T9" fmla="*/ 0 h 2"/>
                  <a:gd name="T10" fmla="*/ 0 w 9"/>
                  <a:gd name="T11" fmla="*/ 0 h 2"/>
                  <a:gd name="T12" fmla="*/ 7 w 9"/>
                  <a:gd name="T13" fmla="*/ 0 h 2"/>
                  <a:gd name="T14" fmla="*/ 7 w 9"/>
                  <a:gd name="T15" fmla="*/ 1 h 2"/>
                  <a:gd name="T16" fmla="*/ 0 w 9"/>
                  <a:gd name="T17" fmla="*/ 1 h 2"/>
                  <a:gd name="T18" fmla="*/ 0 w 9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lnTo>
                      <a:pt x="9" y="0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3" name="Freeform 93">
                <a:extLst>
                  <a:ext uri="{FF2B5EF4-FFF2-40B4-BE49-F238E27FC236}">
                    <a16:creationId xmlns:a16="http://schemas.microsoft.com/office/drawing/2014/main" id="{6AC555BA-D55B-CF45-8779-8405B8063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7" cy="1"/>
              </a:xfrm>
              <a:custGeom>
                <a:avLst/>
                <a:gdLst>
                  <a:gd name="T0" fmla="*/ 0 w 7"/>
                  <a:gd name="T1" fmla="*/ 0 h 1"/>
                  <a:gd name="T2" fmla="*/ 7 w 7"/>
                  <a:gd name="T3" fmla="*/ 0 h 1"/>
                  <a:gd name="T4" fmla="*/ 7 w 7"/>
                  <a:gd name="T5" fmla="*/ 1 h 1"/>
                  <a:gd name="T6" fmla="*/ 0 w 7"/>
                  <a:gd name="T7" fmla="*/ 1 h 1"/>
                  <a:gd name="T8" fmla="*/ 0 w 7"/>
                  <a:gd name="T9" fmla="*/ 0 h 1"/>
                  <a:gd name="T10" fmla="*/ 0 w 7"/>
                  <a:gd name="T11" fmla="*/ 0 h 1"/>
                  <a:gd name="T12" fmla="*/ 5 w 7"/>
                  <a:gd name="T13" fmla="*/ 0 h 1"/>
                  <a:gd name="T14" fmla="*/ 5 w 7"/>
                  <a:gd name="T15" fmla="*/ 1 h 1"/>
                  <a:gd name="T16" fmla="*/ 0 w 7"/>
                  <a:gd name="T17" fmla="*/ 1 h 1"/>
                  <a:gd name="T18" fmla="*/ 0 w 7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1">
                    <a:moveTo>
                      <a:pt x="0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4" name="Freeform 94">
                <a:extLst>
                  <a:ext uri="{FF2B5EF4-FFF2-40B4-BE49-F238E27FC236}">
                    <a16:creationId xmlns:a16="http://schemas.microsoft.com/office/drawing/2014/main" id="{FB945DC4-82CB-5B4A-90BF-9E5D1EAA9C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5 w 5"/>
                  <a:gd name="T3" fmla="*/ 0 h 1"/>
                  <a:gd name="T4" fmla="*/ 5 w 5"/>
                  <a:gd name="T5" fmla="*/ 1 h 1"/>
                  <a:gd name="T6" fmla="*/ 0 w 5"/>
                  <a:gd name="T7" fmla="*/ 1 h 1"/>
                  <a:gd name="T8" fmla="*/ 0 w 5"/>
                  <a:gd name="T9" fmla="*/ 0 h 1"/>
                  <a:gd name="T10" fmla="*/ 0 w 5"/>
                  <a:gd name="T11" fmla="*/ 0 h 1"/>
                  <a:gd name="T12" fmla="*/ 3 w 5"/>
                  <a:gd name="T13" fmla="*/ 0 h 1"/>
                  <a:gd name="T14" fmla="*/ 3 w 5"/>
                  <a:gd name="T15" fmla="*/ 1 h 1"/>
                  <a:gd name="T16" fmla="*/ 0 w 5"/>
                  <a:gd name="T17" fmla="*/ 1 h 1"/>
                  <a:gd name="T18" fmla="*/ 0 w 5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5" name="Freeform 95">
                <a:extLst>
                  <a:ext uri="{FF2B5EF4-FFF2-40B4-BE49-F238E27FC236}">
                    <a16:creationId xmlns:a16="http://schemas.microsoft.com/office/drawing/2014/main" id="{70BD3EF0-1FDB-EF4D-B3C3-7AB85DA2E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3 w 3"/>
                  <a:gd name="T5" fmla="*/ 1 h 1"/>
                  <a:gd name="T6" fmla="*/ 0 w 3"/>
                  <a:gd name="T7" fmla="*/ 1 h 1"/>
                  <a:gd name="T8" fmla="*/ 0 w 3"/>
                  <a:gd name="T9" fmla="*/ 0 h 1"/>
                  <a:gd name="T10" fmla="*/ 0 w 3"/>
                  <a:gd name="T11" fmla="*/ 0 h 1"/>
                  <a:gd name="T12" fmla="*/ 2 w 3"/>
                  <a:gd name="T13" fmla="*/ 0 h 1"/>
                  <a:gd name="T14" fmla="*/ 2 w 3"/>
                  <a:gd name="T15" fmla="*/ 1 h 1"/>
                  <a:gd name="T16" fmla="*/ 0 w 3"/>
                  <a:gd name="T17" fmla="*/ 1 h 1"/>
                  <a:gd name="T18" fmla="*/ 0 w 3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6" name="Freeform 96">
                <a:extLst>
                  <a:ext uri="{FF2B5EF4-FFF2-40B4-BE49-F238E27FC236}">
                    <a16:creationId xmlns:a16="http://schemas.microsoft.com/office/drawing/2014/main" id="{AB09A51D-58EA-2241-AB2E-BDB44FD8E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7" name="Freeform 97">
                <a:extLst>
                  <a:ext uri="{FF2B5EF4-FFF2-40B4-BE49-F238E27FC236}">
                    <a16:creationId xmlns:a16="http://schemas.microsoft.com/office/drawing/2014/main" id="{C31BE6EC-4DD1-FC49-A86B-CB18009F4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" y="36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8" name="Freeform 98">
                <a:extLst>
                  <a:ext uri="{FF2B5EF4-FFF2-40B4-BE49-F238E27FC236}">
                    <a16:creationId xmlns:a16="http://schemas.microsoft.com/office/drawing/2014/main" id="{826B4F2D-31CB-F44F-8852-7A19FB0A5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" y="3601"/>
                <a:ext cx="41" cy="5"/>
              </a:xfrm>
              <a:custGeom>
                <a:avLst/>
                <a:gdLst>
                  <a:gd name="T0" fmla="*/ 0 w 41"/>
                  <a:gd name="T1" fmla="*/ 5 h 5"/>
                  <a:gd name="T2" fmla="*/ 11 w 41"/>
                  <a:gd name="T3" fmla="*/ 0 h 5"/>
                  <a:gd name="T4" fmla="*/ 41 w 41"/>
                  <a:gd name="T5" fmla="*/ 0 h 5"/>
                  <a:gd name="T6" fmla="*/ 32 w 41"/>
                  <a:gd name="T7" fmla="*/ 5 h 5"/>
                  <a:gd name="T8" fmla="*/ 0 w 41"/>
                  <a:gd name="T9" fmla="*/ 5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5">
                    <a:moveTo>
                      <a:pt x="0" y="5"/>
                    </a:moveTo>
                    <a:lnTo>
                      <a:pt x="11" y="0"/>
                    </a:lnTo>
                    <a:lnTo>
                      <a:pt x="41" y="0"/>
                    </a:lnTo>
                    <a:lnTo>
                      <a:pt x="32" y="5"/>
                    </a:lnTo>
                    <a:lnTo>
                      <a:pt x="0" y="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39" name="Freeform 99">
                <a:extLst>
                  <a:ext uri="{FF2B5EF4-FFF2-40B4-BE49-F238E27FC236}">
                    <a16:creationId xmlns:a16="http://schemas.microsoft.com/office/drawing/2014/main" id="{8241A7DD-04C8-574C-962B-F4C5F8DD1D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" y="3623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16 w 16"/>
                  <a:gd name="T3" fmla="*/ 0 h 5"/>
                  <a:gd name="T4" fmla="*/ 16 w 16"/>
                  <a:gd name="T5" fmla="*/ 5 h 5"/>
                  <a:gd name="T6" fmla="*/ 0 w 16"/>
                  <a:gd name="T7" fmla="*/ 5 h 5"/>
                  <a:gd name="T8" fmla="*/ 0 w 16"/>
                  <a:gd name="T9" fmla="*/ 0 h 5"/>
                  <a:gd name="T10" fmla="*/ 3 w 16"/>
                  <a:gd name="T11" fmla="*/ 0 h 5"/>
                  <a:gd name="T12" fmla="*/ 14 w 16"/>
                  <a:gd name="T13" fmla="*/ 0 h 5"/>
                  <a:gd name="T14" fmla="*/ 14 w 16"/>
                  <a:gd name="T15" fmla="*/ 4 h 5"/>
                  <a:gd name="T16" fmla="*/ 3 w 16"/>
                  <a:gd name="T17" fmla="*/ 4 h 5"/>
                  <a:gd name="T18" fmla="*/ 3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5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4" y="0"/>
                    </a:lnTo>
                    <a:lnTo>
                      <a:pt x="14" y="4"/>
                    </a:lnTo>
                    <a:lnTo>
                      <a:pt x="3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0" name="Freeform 100">
                <a:extLst>
                  <a:ext uri="{FF2B5EF4-FFF2-40B4-BE49-F238E27FC236}">
                    <a16:creationId xmlns:a16="http://schemas.microsoft.com/office/drawing/2014/main" id="{3B194DEB-424F-AA40-8C77-1931EB5923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" y="3623"/>
                <a:ext cx="11" cy="4"/>
              </a:xfrm>
              <a:custGeom>
                <a:avLst/>
                <a:gdLst>
                  <a:gd name="T0" fmla="*/ 0 w 11"/>
                  <a:gd name="T1" fmla="*/ 0 h 4"/>
                  <a:gd name="T2" fmla="*/ 11 w 11"/>
                  <a:gd name="T3" fmla="*/ 0 h 4"/>
                  <a:gd name="T4" fmla="*/ 11 w 11"/>
                  <a:gd name="T5" fmla="*/ 4 h 4"/>
                  <a:gd name="T6" fmla="*/ 0 w 11"/>
                  <a:gd name="T7" fmla="*/ 4 h 4"/>
                  <a:gd name="T8" fmla="*/ 0 w 11"/>
                  <a:gd name="T9" fmla="*/ 0 h 4"/>
                  <a:gd name="T10" fmla="*/ 2 w 11"/>
                  <a:gd name="T11" fmla="*/ 1 h 4"/>
                  <a:gd name="T12" fmla="*/ 9 w 11"/>
                  <a:gd name="T13" fmla="*/ 1 h 4"/>
                  <a:gd name="T14" fmla="*/ 9 w 11"/>
                  <a:gd name="T15" fmla="*/ 3 h 4"/>
                  <a:gd name="T16" fmla="*/ 2 w 11"/>
                  <a:gd name="T17" fmla="*/ 3 h 4"/>
                  <a:gd name="T18" fmla="*/ 2 w 11"/>
                  <a:gd name="T19" fmla="*/ 1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11" y="0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" y="1"/>
                    </a:lnTo>
                    <a:lnTo>
                      <a:pt x="9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1" name="Freeform 101">
                <a:extLst>
                  <a:ext uri="{FF2B5EF4-FFF2-40B4-BE49-F238E27FC236}">
                    <a16:creationId xmlns:a16="http://schemas.microsoft.com/office/drawing/2014/main" id="{F31832BD-325D-8546-9C9F-6DB77C0F4D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" y="3624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7 w 7"/>
                  <a:gd name="T3" fmla="*/ 0 h 2"/>
                  <a:gd name="T4" fmla="*/ 7 w 7"/>
                  <a:gd name="T5" fmla="*/ 2 h 2"/>
                  <a:gd name="T6" fmla="*/ 0 w 7"/>
                  <a:gd name="T7" fmla="*/ 2 h 2"/>
                  <a:gd name="T8" fmla="*/ 0 w 7"/>
                  <a:gd name="T9" fmla="*/ 0 h 2"/>
                  <a:gd name="T10" fmla="*/ 1 w 7"/>
                  <a:gd name="T11" fmla="*/ 1 h 2"/>
                  <a:gd name="T12" fmla="*/ 5 w 7"/>
                  <a:gd name="T13" fmla="*/ 1 h 2"/>
                  <a:gd name="T14" fmla="*/ 5 w 7"/>
                  <a:gd name="T15" fmla="*/ 1 h 2"/>
                  <a:gd name="T16" fmla="*/ 1 w 7"/>
                  <a:gd name="T17" fmla="*/ 1 h 2"/>
                  <a:gd name="T18" fmla="*/ 1 w 7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7" y="0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2" name="Freeform 102">
                <a:extLst>
                  <a:ext uri="{FF2B5EF4-FFF2-40B4-BE49-F238E27FC236}">
                    <a16:creationId xmlns:a16="http://schemas.microsoft.com/office/drawing/2014/main" id="{6855F6DC-1AB9-E847-B9D8-B8AB749E0E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" y="3625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  <a:gd name="T8" fmla="*/ 0 w 4"/>
                  <a:gd name="T9" fmla="*/ 0 h 1"/>
                  <a:gd name="T10" fmla="*/ 2 w 4"/>
                  <a:gd name="T11" fmla="*/ 0 h 1"/>
                  <a:gd name="T12" fmla="*/ 2 w 4"/>
                  <a:gd name="T13" fmla="*/ 0 h 1"/>
                  <a:gd name="T14" fmla="*/ 2 w 4"/>
                  <a:gd name="T15" fmla="*/ 0 h 1"/>
                  <a:gd name="T16" fmla="*/ 2 w 4"/>
                  <a:gd name="T17" fmla="*/ 0 h 1"/>
                  <a:gd name="T18" fmla="*/ 2 w 4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3" name="Freeform 103">
                <a:extLst>
                  <a:ext uri="{FF2B5EF4-FFF2-40B4-BE49-F238E27FC236}">
                    <a16:creationId xmlns:a16="http://schemas.microsoft.com/office/drawing/2014/main" id="{9B59ED1E-40EC-AC45-BE39-E88931159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" y="3623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16 w 16"/>
                  <a:gd name="T3" fmla="*/ 0 h 5"/>
                  <a:gd name="T4" fmla="*/ 16 w 16"/>
                  <a:gd name="T5" fmla="*/ 5 h 5"/>
                  <a:gd name="T6" fmla="*/ 0 w 16"/>
                  <a:gd name="T7" fmla="*/ 5 h 5"/>
                  <a:gd name="T8" fmla="*/ 0 w 16"/>
                  <a:gd name="T9" fmla="*/ 0 h 5"/>
                  <a:gd name="T10" fmla="*/ 2 w 16"/>
                  <a:gd name="T11" fmla="*/ 0 h 5"/>
                  <a:gd name="T12" fmla="*/ 13 w 16"/>
                  <a:gd name="T13" fmla="*/ 0 h 5"/>
                  <a:gd name="T14" fmla="*/ 13 w 16"/>
                  <a:gd name="T15" fmla="*/ 4 h 5"/>
                  <a:gd name="T16" fmla="*/ 2 w 16"/>
                  <a:gd name="T17" fmla="*/ 4 h 5"/>
                  <a:gd name="T18" fmla="*/ 2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5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3" y="0"/>
                    </a:lnTo>
                    <a:lnTo>
                      <a:pt x="13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4" name="Freeform 104">
                <a:extLst>
                  <a:ext uri="{FF2B5EF4-FFF2-40B4-BE49-F238E27FC236}">
                    <a16:creationId xmlns:a16="http://schemas.microsoft.com/office/drawing/2014/main" id="{D07B9B95-F534-1D4B-BC6E-CB68F32F67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" y="3623"/>
                <a:ext cx="11" cy="4"/>
              </a:xfrm>
              <a:custGeom>
                <a:avLst/>
                <a:gdLst>
                  <a:gd name="T0" fmla="*/ 0 w 11"/>
                  <a:gd name="T1" fmla="*/ 0 h 4"/>
                  <a:gd name="T2" fmla="*/ 11 w 11"/>
                  <a:gd name="T3" fmla="*/ 0 h 4"/>
                  <a:gd name="T4" fmla="*/ 11 w 11"/>
                  <a:gd name="T5" fmla="*/ 4 h 4"/>
                  <a:gd name="T6" fmla="*/ 0 w 11"/>
                  <a:gd name="T7" fmla="*/ 4 h 4"/>
                  <a:gd name="T8" fmla="*/ 0 w 11"/>
                  <a:gd name="T9" fmla="*/ 0 h 4"/>
                  <a:gd name="T10" fmla="*/ 2 w 11"/>
                  <a:gd name="T11" fmla="*/ 1 h 4"/>
                  <a:gd name="T12" fmla="*/ 10 w 11"/>
                  <a:gd name="T13" fmla="*/ 1 h 4"/>
                  <a:gd name="T14" fmla="*/ 10 w 11"/>
                  <a:gd name="T15" fmla="*/ 3 h 4"/>
                  <a:gd name="T16" fmla="*/ 2 w 11"/>
                  <a:gd name="T17" fmla="*/ 3 h 4"/>
                  <a:gd name="T18" fmla="*/ 2 w 11"/>
                  <a:gd name="T19" fmla="*/ 1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11" y="0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" y="1"/>
                    </a:lnTo>
                    <a:lnTo>
                      <a:pt x="10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5" name="Freeform 105">
                <a:extLst>
                  <a:ext uri="{FF2B5EF4-FFF2-40B4-BE49-F238E27FC236}">
                    <a16:creationId xmlns:a16="http://schemas.microsoft.com/office/drawing/2014/main" id="{8E879F56-A5CA-6442-8E82-29F8BF9BE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5" y="362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8 w 8"/>
                  <a:gd name="T3" fmla="*/ 0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0 h 2"/>
                  <a:gd name="T10" fmla="*/ 2 w 8"/>
                  <a:gd name="T11" fmla="*/ 1 h 2"/>
                  <a:gd name="T12" fmla="*/ 6 w 8"/>
                  <a:gd name="T13" fmla="*/ 1 h 2"/>
                  <a:gd name="T14" fmla="*/ 6 w 8"/>
                  <a:gd name="T15" fmla="*/ 1 h 2"/>
                  <a:gd name="T16" fmla="*/ 2 w 8"/>
                  <a:gd name="T17" fmla="*/ 1 h 2"/>
                  <a:gd name="T18" fmla="*/ 2 w 8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6" name="Freeform 106">
                <a:extLst>
                  <a:ext uri="{FF2B5EF4-FFF2-40B4-BE49-F238E27FC236}">
                    <a16:creationId xmlns:a16="http://schemas.microsoft.com/office/drawing/2014/main" id="{8091784F-2460-EB40-8506-8FF8DDDBC7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" y="3625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  <a:gd name="T8" fmla="*/ 0 w 4"/>
                  <a:gd name="T9" fmla="*/ 0 h 1"/>
                  <a:gd name="T10" fmla="*/ 2 w 4"/>
                  <a:gd name="T11" fmla="*/ 0 h 1"/>
                  <a:gd name="T12" fmla="*/ 2 w 4"/>
                  <a:gd name="T13" fmla="*/ 0 h 1"/>
                  <a:gd name="T14" fmla="*/ 2 w 4"/>
                  <a:gd name="T15" fmla="*/ 0 h 1"/>
                  <a:gd name="T16" fmla="*/ 2 w 4"/>
                  <a:gd name="T17" fmla="*/ 0 h 1"/>
                  <a:gd name="T18" fmla="*/ 2 w 4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7" name="Freeform 107">
                <a:extLst>
                  <a:ext uri="{FF2B5EF4-FFF2-40B4-BE49-F238E27FC236}">
                    <a16:creationId xmlns:a16="http://schemas.microsoft.com/office/drawing/2014/main" id="{D24A62E9-F1CA-7542-927C-DFF728D603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" y="3623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15 w 15"/>
                  <a:gd name="T3" fmla="*/ 0 h 5"/>
                  <a:gd name="T4" fmla="*/ 15 w 15"/>
                  <a:gd name="T5" fmla="*/ 5 h 5"/>
                  <a:gd name="T6" fmla="*/ 0 w 15"/>
                  <a:gd name="T7" fmla="*/ 5 h 5"/>
                  <a:gd name="T8" fmla="*/ 0 w 15"/>
                  <a:gd name="T9" fmla="*/ 0 h 5"/>
                  <a:gd name="T10" fmla="*/ 2 w 15"/>
                  <a:gd name="T11" fmla="*/ 0 h 5"/>
                  <a:gd name="T12" fmla="*/ 14 w 15"/>
                  <a:gd name="T13" fmla="*/ 0 h 5"/>
                  <a:gd name="T14" fmla="*/ 14 w 15"/>
                  <a:gd name="T15" fmla="*/ 4 h 5"/>
                  <a:gd name="T16" fmla="*/ 2 w 15"/>
                  <a:gd name="T17" fmla="*/ 4 h 5"/>
                  <a:gd name="T18" fmla="*/ 2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" h="5">
                    <a:moveTo>
                      <a:pt x="0" y="0"/>
                    </a:moveTo>
                    <a:lnTo>
                      <a:pt x="15" y="0"/>
                    </a:ln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4" y="0"/>
                    </a:lnTo>
                    <a:lnTo>
                      <a:pt x="14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8" name="Freeform 108">
                <a:extLst>
                  <a:ext uri="{FF2B5EF4-FFF2-40B4-BE49-F238E27FC236}">
                    <a16:creationId xmlns:a16="http://schemas.microsoft.com/office/drawing/2014/main" id="{3C977994-EBFD-7347-9079-42332E9885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" y="3623"/>
                <a:ext cx="12" cy="4"/>
              </a:xfrm>
              <a:custGeom>
                <a:avLst/>
                <a:gdLst>
                  <a:gd name="T0" fmla="*/ 0 w 12"/>
                  <a:gd name="T1" fmla="*/ 0 h 4"/>
                  <a:gd name="T2" fmla="*/ 12 w 12"/>
                  <a:gd name="T3" fmla="*/ 0 h 4"/>
                  <a:gd name="T4" fmla="*/ 12 w 12"/>
                  <a:gd name="T5" fmla="*/ 4 h 4"/>
                  <a:gd name="T6" fmla="*/ 0 w 12"/>
                  <a:gd name="T7" fmla="*/ 4 h 4"/>
                  <a:gd name="T8" fmla="*/ 0 w 12"/>
                  <a:gd name="T9" fmla="*/ 0 h 4"/>
                  <a:gd name="T10" fmla="*/ 2 w 12"/>
                  <a:gd name="T11" fmla="*/ 1 h 4"/>
                  <a:gd name="T12" fmla="*/ 10 w 12"/>
                  <a:gd name="T13" fmla="*/ 1 h 4"/>
                  <a:gd name="T14" fmla="*/ 10 w 12"/>
                  <a:gd name="T15" fmla="*/ 3 h 4"/>
                  <a:gd name="T16" fmla="*/ 2 w 12"/>
                  <a:gd name="T17" fmla="*/ 3 h 4"/>
                  <a:gd name="T18" fmla="*/ 2 w 12"/>
                  <a:gd name="T19" fmla="*/ 1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lnTo>
                      <a:pt x="12" y="0"/>
                    </a:lnTo>
                    <a:lnTo>
                      <a:pt x="1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" y="1"/>
                    </a:lnTo>
                    <a:lnTo>
                      <a:pt x="10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49" name="Freeform 109">
                <a:extLst>
                  <a:ext uri="{FF2B5EF4-FFF2-40B4-BE49-F238E27FC236}">
                    <a16:creationId xmlns:a16="http://schemas.microsoft.com/office/drawing/2014/main" id="{80155F24-C890-F44C-9D49-9B947061C9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" y="362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8 w 8"/>
                  <a:gd name="T3" fmla="*/ 0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0 h 2"/>
                  <a:gd name="T10" fmla="*/ 2 w 8"/>
                  <a:gd name="T11" fmla="*/ 1 h 2"/>
                  <a:gd name="T12" fmla="*/ 6 w 8"/>
                  <a:gd name="T13" fmla="*/ 1 h 2"/>
                  <a:gd name="T14" fmla="*/ 6 w 8"/>
                  <a:gd name="T15" fmla="*/ 1 h 2"/>
                  <a:gd name="T16" fmla="*/ 2 w 8"/>
                  <a:gd name="T17" fmla="*/ 1 h 2"/>
                  <a:gd name="T18" fmla="*/ 2 w 8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0" name="Freeform 110">
                <a:extLst>
                  <a:ext uri="{FF2B5EF4-FFF2-40B4-BE49-F238E27FC236}">
                    <a16:creationId xmlns:a16="http://schemas.microsoft.com/office/drawing/2014/main" id="{7F4CD200-46EC-CC4B-AA1D-20F29E2460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8" y="3625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0 h 1"/>
                  <a:gd name="T4" fmla="*/ 4 w 4"/>
                  <a:gd name="T5" fmla="*/ 0 h 1"/>
                  <a:gd name="T6" fmla="*/ 0 w 4"/>
                  <a:gd name="T7" fmla="*/ 0 h 1"/>
                  <a:gd name="T8" fmla="*/ 0 w 4"/>
                  <a:gd name="T9" fmla="*/ 0 h 1"/>
                  <a:gd name="T10" fmla="*/ 1 w 4"/>
                  <a:gd name="T11" fmla="*/ 0 h 1"/>
                  <a:gd name="T12" fmla="*/ 1 w 4"/>
                  <a:gd name="T13" fmla="*/ 0 h 1"/>
                  <a:gd name="T14" fmla="*/ 1 w 4"/>
                  <a:gd name="T15" fmla="*/ 0 h 1"/>
                  <a:gd name="T16" fmla="*/ 1 w 4"/>
                  <a:gd name="T17" fmla="*/ 0 h 1"/>
                  <a:gd name="T18" fmla="*/ 1 w 4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1" name="Rectangle 111">
                <a:extLst>
                  <a:ext uri="{FF2B5EF4-FFF2-40B4-BE49-F238E27FC236}">
                    <a16:creationId xmlns:a16="http://schemas.microsoft.com/office/drawing/2014/main" id="{F2240A71-1D64-DB44-8A77-355D48AEB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" y="3624"/>
                <a:ext cx="5" cy="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52" name="Rectangle 112">
                <a:extLst>
                  <a:ext uri="{FF2B5EF4-FFF2-40B4-BE49-F238E27FC236}">
                    <a16:creationId xmlns:a16="http://schemas.microsoft.com/office/drawing/2014/main" id="{3D7E1868-56E6-CA44-B2EE-7054495E1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3624"/>
                <a:ext cx="5" cy="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53" name="Rectangle 113">
                <a:extLst>
                  <a:ext uri="{FF2B5EF4-FFF2-40B4-BE49-F238E27FC236}">
                    <a16:creationId xmlns:a16="http://schemas.microsoft.com/office/drawing/2014/main" id="{AD824B64-B0E5-C54C-9811-DC1A1D5F9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3624"/>
                <a:ext cx="6" cy="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54" name="Freeform 114">
                <a:extLst>
                  <a:ext uri="{FF2B5EF4-FFF2-40B4-BE49-F238E27FC236}">
                    <a16:creationId xmlns:a16="http://schemas.microsoft.com/office/drawing/2014/main" id="{AA7439A3-E906-E848-9ACC-6EF41CF9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" y="3581"/>
                <a:ext cx="16" cy="13"/>
              </a:xfrm>
              <a:custGeom>
                <a:avLst/>
                <a:gdLst>
                  <a:gd name="T0" fmla="*/ 0 w 16"/>
                  <a:gd name="T1" fmla="*/ 8 h 13"/>
                  <a:gd name="T2" fmla="*/ 16 w 16"/>
                  <a:gd name="T3" fmla="*/ 0 h 13"/>
                  <a:gd name="T4" fmla="*/ 16 w 16"/>
                  <a:gd name="T5" fmla="*/ 5 h 13"/>
                  <a:gd name="T6" fmla="*/ 0 w 16"/>
                  <a:gd name="T7" fmla="*/ 13 h 13"/>
                  <a:gd name="T8" fmla="*/ 0 w 16"/>
                  <a:gd name="T9" fmla="*/ 8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0" y="8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13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5" name="Freeform 115">
                <a:extLst>
                  <a:ext uri="{FF2B5EF4-FFF2-40B4-BE49-F238E27FC236}">
                    <a16:creationId xmlns:a16="http://schemas.microsoft.com/office/drawing/2014/main" id="{DA75FA89-0281-184F-878F-6A10256F3A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5" y="3621"/>
                <a:ext cx="13" cy="3"/>
              </a:xfrm>
              <a:custGeom>
                <a:avLst/>
                <a:gdLst>
                  <a:gd name="T0" fmla="*/ 0 w 13"/>
                  <a:gd name="T1" fmla="*/ 0 h 3"/>
                  <a:gd name="T2" fmla="*/ 13 w 13"/>
                  <a:gd name="T3" fmla="*/ 0 h 3"/>
                  <a:gd name="T4" fmla="*/ 13 w 13"/>
                  <a:gd name="T5" fmla="*/ 3 h 3"/>
                  <a:gd name="T6" fmla="*/ 0 w 13"/>
                  <a:gd name="T7" fmla="*/ 3 h 3"/>
                  <a:gd name="T8" fmla="*/ 0 w 13"/>
                  <a:gd name="T9" fmla="*/ 0 h 3"/>
                  <a:gd name="T10" fmla="*/ 0 w 13"/>
                  <a:gd name="T11" fmla="*/ 0 h 3"/>
                  <a:gd name="T12" fmla="*/ 13 w 13"/>
                  <a:gd name="T13" fmla="*/ 0 h 3"/>
                  <a:gd name="T14" fmla="*/ 13 w 13"/>
                  <a:gd name="T15" fmla="*/ 0 h 3"/>
                  <a:gd name="T16" fmla="*/ 0 w 13"/>
                  <a:gd name="T17" fmla="*/ 0 h 3"/>
                  <a:gd name="T18" fmla="*/ 0 w 13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" h="3">
                    <a:moveTo>
                      <a:pt x="0" y="0"/>
                    </a:moveTo>
                    <a:lnTo>
                      <a:pt x="13" y="0"/>
                    </a:lnTo>
                    <a:lnTo>
                      <a:pt x="1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6" name="Freeform 116">
                <a:extLst>
                  <a:ext uri="{FF2B5EF4-FFF2-40B4-BE49-F238E27FC236}">
                    <a16:creationId xmlns:a16="http://schemas.microsoft.com/office/drawing/2014/main" id="{F62D1EE7-CAA7-BB4B-BF00-04FB281DD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619"/>
                <a:ext cx="7" cy="6"/>
              </a:xfrm>
              <a:custGeom>
                <a:avLst/>
                <a:gdLst>
                  <a:gd name="T0" fmla="*/ 0 w 7"/>
                  <a:gd name="T1" fmla="*/ 6 h 6"/>
                  <a:gd name="T2" fmla="*/ 3 w 7"/>
                  <a:gd name="T3" fmla="*/ 6 h 6"/>
                  <a:gd name="T4" fmla="*/ 6 w 7"/>
                  <a:gd name="T5" fmla="*/ 4 h 6"/>
                  <a:gd name="T6" fmla="*/ 7 w 7"/>
                  <a:gd name="T7" fmla="*/ 0 h 6"/>
                  <a:gd name="T8" fmla="*/ 7 w 7"/>
                  <a:gd name="T9" fmla="*/ 6 h 6"/>
                  <a:gd name="T10" fmla="*/ 0 w 7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lnTo>
                      <a:pt x="3" y="6"/>
                    </a:lnTo>
                    <a:lnTo>
                      <a:pt x="6" y="4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7" name="Freeform 117">
                <a:extLst>
                  <a:ext uri="{FF2B5EF4-FFF2-40B4-BE49-F238E27FC236}">
                    <a16:creationId xmlns:a16="http://schemas.microsoft.com/office/drawing/2014/main" id="{130752C5-08B7-624A-A951-7929689EF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619"/>
                <a:ext cx="7" cy="6"/>
              </a:xfrm>
              <a:custGeom>
                <a:avLst/>
                <a:gdLst>
                  <a:gd name="T0" fmla="*/ 0 w 7"/>
                  <a:gd name="T1" fmla="*/ 6 h 6"/>
                  <a:gd name="T2" fmla="*/ 3 w 7"/>
                  <a:gd name="T3" fmla="*/ 6 h 6"/>
                  <a:gd name="T4" fmla="*/ 6 w 7"/>
                  <a:gd name="T5" fmla="*/ 4 h 6"/>
                  <a:gd name="T6" fmla="*/ 7 w 7"/>
                  <a:gd name="T7" fmla="*/ 0 h 6"/>
                  <a:gd name="T8" fmla="*/ 3 w 7"/>
                  <a:gd name="T9" fmla="*/ 0 h 6"/>
                  <a:gd name="T10" fmla="*/ 3 w 7"/>
                  <a:gd name="T11" fmla="*/ 2 h 6"/>
                  <a:gd name="T12" fmla="*/ 2 w 7"/>
                  <a:gd name="T13" fmla="*/ 3 h 6"/>
                  <a:gd name="T14" fmla="*/ 0 w 7"/>
                  <a:gd name="T15" fmla="*/ 4 h 6"/>
                  <a:gd name="T16" fmla="*/ 0 w 7"/>
                  <a:gd name="T17" fmla="*/ 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lnTo>
                      <a:pt x="3" y="6"/>
                    </a:lnTo>
                    <a:lnTo>
                      <a:pt x="6" y="4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8" name="Freeform 118">
                <a:extLst>
                  <a:ext uri="{FF2B5EF4-FFF2-40B4-BE49-F238E27FC236}">
                    <a16:creationId xmlns:a16="http://schemas.microsoft.com/office/drawing/2014/main" id="{14A078BD-4A0B-0E41-9376-D95BCB3E5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619"/>
                <a:ext cx="3" cy="4"/>
              </a:xfrm>
              <a:custGeom>
                <a:avLst/>
                <a:gdLst>
                  <a:gd name="T0" fmla="*/ 0 w 3"/>
                  <a:gd name="T1" fmla="*/ 4 h 4"/>
                  <a:gd name="T2" fmla="*/ 2 w 3"/>
                  <a:gd name="T3" fmla="*/ 3 h 4"/>
                  <a:gd name="T4" fmla="*/ 3 w 3"/>
                  <a:gd name="T5" fmla="*/ 2 h 4"/>
                  <a:gd name="T6" fmla="*/ 3 w 3"/>
                  <a:gd name="T7" fmla="*/ 0 h 4"/>
                  <a:gd name="T8" fmla="*/ 0 w 3"/>
                  <a:gd name="T9" fmla="*/ 0 h 4"/>
                  <a:gd name="T10" fmla="*/ 0 w 3"/>
                  <a:gd name="T11" fmla="*/ 0 h 4"/>
                  <a:gd name="T12" fmla="*/ 0 w 3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59" name="Freeform 119">
                <a:extLst>
                  <a:ext uri="{FF2B5EF4-FFF2-40B4-BE49-F238E27FC236}">
                    <a16:creationId xmlns:a16="http://schemas.microsoft.com/office/drawing/2014/main" id="{24A1AAF4-B79B-754B-A228-657727CFB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1 w 3"/>
                  <a:gd name="T5" fmla="*/ 2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0" name="Freeform 120">
                <a:extLst>
                  <a:ext uri="{FF2B5EF4-FFF2-40B4-BE49-F238E27FC236}">
                    <a16:creationId xmlns:a16="http://schemas.microsoft.com/office/drawing/2014/main" id="{0BACFC5A-D3A6-224A-80AA-EEDB095ED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1 w 3"/>
                  <a:gd name="T5" fmla="*/ 2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1" name="Freeform 121">
                <a:extLst>
                  <a:ext uri="{FF2B5EF4-FFF2-40B4-BE49-F238E27FC236}">
                    <a16:creationId xmlns:a16="http://schemas.microsoft.com/office/drawing/2014/main" id="{87CD8DEB-A968-354D-8861-C5A1B2347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6 w 6"/>
                  <a:gd name="T9" fmla="*/ 6 h 6"/>
                  <a:gd name="T10" fmla="*/ 0 w 6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2" name="Freeform 122">
                <a:extLst>
                  <a:ext uri="{FF2B5EF4-FFF2-40B4-BE49-F238E27FC236}">
                    <a16:creationId xmlns:a16="http://schemas.microsoft.com/office/drawing/2014/main" id="{99B21380-3A21-A04F-A6B9-54460C305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2 w 6"/>
                  <a:gd name="T9" fmla="*/ 0 h 6"/>
                  <a:gd name="T10" fmla="*/ 2 w 6"/>
                  <a:gd name="T11" fmla="*/ 2 h 6"/>
                  <a:gd name="T12" fmla="*/ 1 w 6"/>
                  <a:gd name="T13" fmla="*/ 3 h 6"/>
                  <a:gd name="T14" fmla="*/ 0 w 6"/>
                  <a:gd name="T15" fmla="*/ 4 h 6"/>
                  <a:gd name="T16" fmla="*/ 0 w 6"/>
                  <a:gd name="T17" fmla="*/ 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3" name="Freeform 123">
                <a:extLst>
                  <a:ext uri="{FF2B5EF4-FFF2-40B4-BE49-F238E27FC236}">
                    <a16:creationId xmlns:a16="http://schemas.microsoft.com/office/drawing/2014/main" id="{C00CBC3A-8FC8-5D4E-91D6-7B7989FD9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" y="3619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1 w 2"/>
                  <a:gd name="T3" fmla="*/ 3 h 4"/>
                  <a:gd name="T4" fmla="*/ 2 w 2"/>
                  <a:gd name="T5" fmla="*/ 2 h 4"/>
                  <a:gd name="T6" fmla="*/ 2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  <a:gd name="T12" fmla="*/ 0 w 2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1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4" name="Freeform 124">
                <a:extLst>
                  <a:ext uri="{FF2B5EF4-FFF2-40B4-BE49-F238E27FC236}">
                    <a16:creationId xmlns:a16="http://schemas.microsoft.com/office/drawing/2014/main" id="{8E86D5FB-893D-3E44-87A7-1D7AA3DE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2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5" name="Freeform 125">
                <a:extLst>
                  <a:ext uri="{FF2B5EF4-FFF2-40B4-BE49-F238E27FC236}">
                    <a16:creationId xmlns:a16="http://schemas.microsoft.com/office/drawing/2014/main" id="{87C0AD70-AB47-7D44-A3A9-126E4DE0D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2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6" name="Freeform 126">
                <a:extLst>
                  <a:ext uri="{FF2B5EF4-FFF2-40B4-BE49-F238E27FC236}">
                    <a16:creationId xmlns:a16="http://schemas.microsoft.com/office/drawing/2014/main" id="{BFCFF524-2CEB-5A4D-A851-C83CF3FE1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4 w 6"/>
                  <a:gd name="T3" fmla="*/ 6 h 6"/>
                  <a:gd name="T4" fmla="*/ 6 w 6"/>
                  <a:gd name="T5" fmla="*/ 4 h 6"/>
                  <a:gd name="T6" fmla="*/ 6 w 6"/>
                  <a:gd name="T7" fmla="*/ 0 h 6"/>
                  <a:gd name="T8" fmla="*/ 6 w 6"/>
                  <a:gd name="T9" fmla="*/ 6 h 6"/>
                  <a:gd name="T10" fmla="*/ 0 w 6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7" name="Freeform 127">
                <a:extLst>
                  <a:ext uri="{FF2B5EF4-FFF2-40B4-BE49-F238E27FC236}">
                    <a16:creationId xmlns:a16="http://schemas.microsoft.com/office/drawing/2014/main" id="{2A4FE44D-F558-E542-84C7-14FEE5CBD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4 w 6"/>
                  <a:gd name="T3" fmla="*/ 6 h 6"/>
                  <a:gd name="T4" fmla="*/ 6 w 6"/>
                  <a:gd name="T5" fmla="*/ 4 h 6"/>
                  <a:gd name="T6" fmla="*/ 6 w 6"/>
                  <a:gd name="T7" fmla="*/ 0 h 6"/>
                  <a:gd name="T8" fmla="*/ 4 w 6"/>
                  <a:gd name="T9" fmla="*/ 0 h 6"/>
                  <a:gd name="T10" fmla="*/ 3 w 6"/>
                  <a:gd name="T11" fmla="*/ 2 h 6"/>
                  <a:gd name="T12" fmla="*/ 2 w 6"/>
                  <a:gd name="T13" fmla="*/ 3 h 6"/>
                  <a:gd name="T14" fmla="*/ 0 w 6"/>
                  <a:gd name="T15" fmla="*/ 4 h 6"/>
                  <a:gd name="T16" fmla="*/ 0 w 6"/>
                  <a:gd name="T17" fmla="*/ 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8" name="Freeform 128">
                <a:extLst>
                  <a:ext uri="{FF2B5EF4-FFF2-40B4-BE49-F238E27FC236}">
                    <a16:creationId xmlns:a16="http://schemas.microsoft.com/office/drawing/2014/main" id="{8F4C62CB-89B1-5648-878B-D22A7AD3A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" y="361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4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  <a:gd name="T12" fmla="*/ 0 w 4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2" y="3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69" name="Freeform 129">
                <a:extLst>
                  <a:ext uri="{FF2B5EF4-FFF2-40B4-BE49-F238E27FC236}">
                    <a16:creationId xmlns:a16="http://schemas.microsoft.com/office/drawing/2014/main" id="{379D56F9-488C-C745-BA44-3B06CCD5F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" y="3621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0 w 4"/>
                  <a:gd name="T5" fmla="*/ 2 h 3"/>
                  <a:gd name="T6" fmla="*/ 0 w 4"/>
                  <a:gd name="T7" fmla="*/ 3 h 3"/>
                  <a:gd name="T8" fmla="*/ 0 w 4"/>
                  <a:gd name="T9" fmla="*/ 0 h 3"/>
                  <a:gd name="T10" fmla="*/ 4 w 4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0" name="Freeform 130">
                <a:extLst>
                  <a:ext uri="{FF2B5EF4-FFF2-40B4-BE49-F238E27FC236}">
                    <a16:creationId xmlns:a16="http://schemas.microsoft.com/office/drawing/2014/main" id="{E9C92B55-70B4-774B-B9E5-5FE4C920B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" y="3621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0 w 4"/>
                  <a:gd name="T5" fmla="*/ 2 h 3"/>
                  <a:gd name="T6" fmla="*/ 0 w 4"/>
                  <a:gd name="T7" fmla="*/ 3 h 3"/>
                  <a:gd name="T8" fmla="*/ 4 w 4"/>
                  <a:gd name="T9" fmla="*/ 3 h 3"/>
                  <a:gd name="T10" fmla="*/ 4 w 4"/>
                  <a:gd name="T11" fmla="*/ 3 h 3"/>
                  <a:gd name="T12" fmla="*/ 4 w 4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1" name="Freeform 131">
                <a:extLst>
                  <a:ext uri="{FF2B5EF4-FFF2-40B4-BE49-F238E27FC236}">
                    <a16:creationId xmlns:a16="http://schemas.microsoft.com/office/drawing/2014/main" id="{79BABA17-79BB-3D48-A48D-3FBE4A74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6 w 6"/>
                  <a:gd name="T9" fmla="*/ 6 h 6"/>
                  <a:gd name="T10" fmla="*/ 0 w 6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2" name="Freeform 132">
                <a:extLst>
                  <a:ext uri="{FF2B5EF4-FFF2-40B4-BE49-F238E27FC236}">
                    <a16:creationId xmlns:a16="http://schemas.microsoft.com/office/drawing/2014/main" id="{1F2E59F0-B201-E148-A33E-4051F3F00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3 w 6"/>
                  <a:gd name="T9" fmla="*/ 0 h 6"/>
                  <a:gd name="T10" fmla="*/ 3 w 6"/>
                  <a:gd name="T11" fmla="*/ 2 h 6"/>
                  <a:gd name="T12" fmla="*/ 2 w 6"/>
                  <a:gd name="T13" fmla="*/ 3 h 6"/>
                  <a:gd name="T14" fmla="*/ 0 w 6"/>
                  <a:gd name="T15" fmla="*/ 4 h 6"/>
                  <a:gd name="T16" fmla="*/ 0 w 6"/>
                  <a:gd name="T17" fmla="*/ 6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3" name="Freeform 133">
                <a:extLst>
                  <a:ext uri="{FF2B5EF4-FFF2-40B4-BE49-F238E27FC236}">
                    <a16:creationId xmlns:a16="http://schemas.microsoft.com/office/drawing/2014/main" id="{5DF248C6-AC1D-F646-8FA5-FE1E19892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3619"/>
                <a:ext cx="3" cy="4"/>
              </a:xfrm>
              <a:custGeom>
                <a:avLst/>
                <a:gdLst>
                  <a:gd name="T0" fmla="*/ 0 w 3"/>
                  <a:gd name="T1" fmla="*/ 4 h 4"/>
                  <a:gd name="T2" fmla="*/ 2 w 3"/>
                  <a:gd name="T3" fmla="*/ 3 h 4"/>
                  <a:gd name="T4" fmla="*/ 3 w 3"/>
                  <a:gd name="T5" fmla="*/ 2 h 4"/>
                  <a:gd name="T6" fmla="*/ 3 w 3"/>
                  <a:gd name="T7" fmla="*/ 0 h 4"/>
                  <a:gd name="T8" fmla="*/ 0 w 3"/>
                  <a:gd name="T9" fmla="*/ 0 h 4"/>
                  <a:gd name="T10" fmla="*/ 0 w 3"/>
                  <a:gd name="T11" fmla="*/ 0 h 4"/>
                  <a:gd name="T12" fmla="*/ 0 w 3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4" name="Freeform 134">
                <a:extLst>
                  <a:ext uri="{FF2B5EF4-FFF2-40B4-BE49-F238E27FC236}">
                    <a16:creationId xmlns:a16="http://schemas.microsoft.com/office/drawing/2014/main" id="{8822BACC-D8A1-9B4F-B278-3B45CC198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" y="3621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0 h 3"/>
                  <a:gd name="T4" fmla="*/ 0 w 2"/>
                  <a:gd name="T5" fmla="*/ 2 h 3"/>
                  <a:gd name="T6" fmla="*/ 0 w 2"/>
                  <a:gd name="T7" fmla="*/ 3 h 3"/>
                  <a:gd name="T8" fmla="*/ 0 w 2"/>
                  <a:gd name="T9" fmla="*/ 0 h 3"/>
                  <a:gd name="T10" fmla="*/ 2 w 2"/>
                  <a:gd name="T11" fmla="*/ 0 h 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5" name="Freeform 135">
                <a:extLst>
                  <a:ext uri="{FF2B5EF4-FFF2-40B4-BE49-F238E27FC236}">
                    <a16:creationId xmlns:a16="http://schemas.microsoft.com/office/drawing/2014/main" id="{3C2EAEFF-D882-104B-953F-FF368CDC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" y="3621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0 h 3"/>
                  <a:gd name="T4" fmla="*/ 0 w 2"/>
                  <a:gd name="T5" fmla="*/ 2 h 3"/>
                  <a:gd name="T6" fmla="*/ 0 w 2"/>
                  <a:gd name="T7" fmla="*/ 3 h 3"/>
                  <a:gd name="T8" fmla="*/ 2 w 2"/>
                  <a:gd name="T9" fmla="*/ 3 h 3"/>
                  <a:gd name="T10" fmla="*/ 2 w 2"/>
                  <a:gd name="T11" fmla="*/ 3 h 3"/>
                  <a:gd name="T12" fmla="*/ 2 w 2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6" name="Freeform 136">
                <a:extLst>
                  <a:ext uri="{FF2B5EF4-FFF2-40B4-BE49-F238E27FC236}">
                    <a16:creationId xmlns:a16="http://schemas.microsoft.com/office/drawing/2014/main" id="{7961BDE6-63EF-3348-A2C0-0AEE7AC49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64" cy="113"/>
              </a:xfrm>
              <a:custGeom>
                <a:avLst/>
                <a:gdLst>
                  <a:gd name="T0" fmla="*/ 0 w 264"/>
                  <a:gd name="T1" fmla="*/ 0 h 113"/>
                  <a:gd name="T2" fmla="*/ 264 w 264"/>
                  <a:gd name="T3" fmla="*/ 0 h 113"/>
                  <a:gd name="T4" fmla="*/ 264 w 264"/>
                  <a:gd name="T5" fmla="*/ 113 h 113"/>
                  <a:gd name="T6" fmla="*/ 0 w 264"/>
                  <a:gd name="T7" fmla="*/ 113 h 113"/>
                  <a:gd name="T8" fmla="*/ 0 w 264"/>
                  <a:gd name="T9" fmla="*/ 0 h 113"/>
                  <a:gd name="T10" fmla="*/ 0 w 264"/>
                  <a:gd name="T11" fmla="*/ 0 h 113"/>
                  <a:gd name="T12" fmla="*/ 262 w 264"/>
                  <a:gd name="T13" fmla="*/ 0 h 113"/>
                  <a:gd name="T14" fmla="*/ 262 w 264"/>
                  <a:gd name="T15" fmla="*/ 113 h 113"/>
                  <a:gd name="T16" fmla="*/ 0 w 264"/>
                  <a:gd name="T17" fmla="*/ 113 h 113"/>
                  <a:gd name="T18" fmla="*/ 0 w 264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4" h="113">
                    <a:moveTo>
                      <a:pt x="0" y="0"/>
                    </a:moveTo>
                    <a:lnTo>
                      <a:pt x="264" y="0"/>
                    </a:lnTo>
                    <a:lnTo>
                      <a:pt x="264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2" y="0"/>
                    </a:lnTo>
                    <a:lnTo>
                      <a:pt x="262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7" name="Freeform 137">
                <a:extLst>
                  <a:ext uri="{FF2B5EF4-FFF2-40B4-BE49-F238E27FC236}">
                    <a16:creationId xmlns:a16="http://schemas.microsoft.com/office/drawing/2014/main" id="{809C2061-2255-5549-B518-3FB01395CC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62" cy="113"/>
              </a:xfrm>
              <a:custGeom>
                <a:avLst/>
                <a:gdLst>
                  <a:gd name="T0" fmla="*/ 0 w 262"/>
                  <a:gd name="T1" fmla="*/ 0 h 113"/>
                  <a:gd name="T2" fmla="*/ 262 w 262"/>
                  <a:gd name="T3" fmla="*/ 0 h 113"/>
                  <a:gd name="T4" fmla="*/ 262 w 262"/>
                  <a:gd name="T5" fmla="*/ 113 h 113"/>
                  <a:gd name="T6" fmla="*/ 0 w 262"/>
                  <a:gd name="T7" fmla="*/ 113 h 113"/>
                  <a:gd name="T8" fmla="*/ 0 w 262"/>
                  <a:gd name="T9" fmla="*/ 0 h 113"/>
                  <a:gd name="T10" fmla="*/ 0 w 262"/>
                  <a:gd name="T11" fmla="*/ 0 h 113"/>
                  <a:gd name="T12" fmla="*/ 260 w 262"/>
                  <a:gd name="T13" fmla="*/ 0 h 113"/>
                  <a:gd name="T14" fmla="*/ 260 w 262"/>
                  <a:gd name="T15" fmla="*/ 112 h 113"/>
                  <a:gd name="T16" fmla="*/ 0 w 262"/>
                  <a:gd name="T17" fmla="*/ 112 h 113"/>
                  <a:gd name="T18" fmla="*/ 0 w 262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2" h="113">
                    <a:moveTo>
                      <a:pt x="0" y="0"/>
                    </a:moveTo>
                    <a:lnTo>
                      <a:pt x="262" y="0"/>
                    </a:lnTo>
                    <a:lnTo>
                      <a:pt x="262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0" y="0"/>
                    </a:lnTo>
                    <a:lnTo>
                      <a:pt x="260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8" name="Freeform 138">
                <a:extLst>
                  <a:ext uri="{FF2B5EF4-FFF2-40B4-BE49-F238E27FC236}">
                    <a16:creationId xmlns:a16="http://schemas.microsoft.com/office/drawing/2014/main" id="{D783DF8B-6AC7-3847-84DD-27D9CCA784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60" cy="112"/>
              </a:xfrm>
              <a:custGeom>
                <a:avLst/>
                <a:gdLst>
                  <a:gd name="T0" fmla="*/ 0 w 260"/>
                  <a:gd name="T1" fmla="*/ 0 h 112"/>
                  <a:gd name="T2" fmla="*/ 260 w 260"/>
                  <a:gd name="T3" fmla="*/ 0 h 112"/>
                  <a:gd name="T4" fmla="*/ 260 w 260"/>
                  <a:gd name="T5" fmla="*/ 112 h 112"/>
                  <a:gd name="T6" fmla="*/ 0 w 260"/>
                  <a:gd name="T7" fmla="*/ 112 h 112"/>
                  <a:gd name="T8" fmla="*/ 0 w 260"/>
                  <a:gd name="T9" fmla="*/ 0 h 112"/>
                  <a:gd name="T10" fmla="*/ 0 w 260"/>
                  <a:gd name="T11" fmla="*/ 0 h 112"/>
                  <a:gd name="T12" fmla="*/ 258 w 260"/>
                  <a:gd name="T13" fmla="*/ 0 h 112"/>
                  <a:gd name="T14" fmla="*/ 258 w 260"/>
                  <a:gd name="T15" fmla="*/ 111 h 112"/>
                  <a:gd name="T16" fmla="*/ 0 w 260"/>
                  <a:gd name="T17" fmla="*/ 111 h 112"/>
                  <a:gd name="T18" fmla="*/ 0 w 260"/>
                  <a:gd name="T19" fmla="*/ 0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0" h="112">
                    <a:moveTo>
                      <a:pt x="0" y="0"/>
                    </a:moveTo>
                    <a:lnTo>
                      <a:pt x="260" y="0"/>
                    </a:lnTo>
                    <a:lnTo>
                      <a:pt x="260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8" y="0"/>
                    </a:lnTo>
                    <a:lnTo>
                      <a:pt x="258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0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79" name="Freeform 139">
                <a:extLst>
                  <a:ext uri="{FF2B5EF4-FFF2-40B4-BE49-F238E27FC236}">
                    <a16:creationId xmlns:a16="http://schemas.microsoft.com/office/drawing/2014/main" id="{9530E35D-AE91-5D46-8655-D6FD8CAC2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8" cy="111"/>
              </a:xfrm>
              <a:custGeom>
                <a:avLst/>
                <a:gdLst>
                  <a:gd name="T0" fmla="*/ 0 w 258"/>
                  <a:gd name="T1" fmla="*/ 0 h 111"/>
                  <a:gd name="T2" fmla="*/ 258 w 258"/>
                  <a:gd name="T3" fmla="*/ 0 h 111"/>
                  <a:gd name="T4" fmla="*/ 258 w 258"/>
                  <a:gd name="T5" fmla="*/ 111 h 111"/>
                  <a:gd name="T6" fmla="*/ 0 w 258"/>
                  <a:gd name="T7" fmla="*/ 111 h 111"/>
                  <a:gd name="T8" fmla="*/ 0 w 258"/>
                  <a:gd name="T9" fmla="*/ 0 h 111"/>
                  <a:gd name="T10" fmla="*/ 0 w 258"/>
                  <a:gd name="T11" fmla="*/ 0 h 111"/>
                  <a:gd name="T12" fmla="*/ 257 w 258"/>
                  <a:gd name="T13" fmla="*/ 0 h 111"/>
                  <a:gd name="T14" fmla="*/ 257 w 258"/>
                  <a:gd name="T15" fmla="*/ 110 h 111"/>
                  <a:gd name="T16" fmla="*/ 0 w 258"/>
                  <a:gd name="T17" fmla="*/ 110 h 111"/>
                  <a:gd name="T18" fmla="*/ 0 w 258"/>
                  <a:gd name="T19" fmla="*/ 0 h 1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8" h="111">
                    <a:moveTo>
                      <a:pt x="0" y="0"/>
                    </a:moveTo>
                    <a:lnTo>
                      <a:pt x="258" y="0"/>
                    </a:lnTo>
                    <a:lnTo>
                      <a:pt x="258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7" y="0"/>
                    </a:lnTo>
                    <a:lnTo>
                      <a:pt x="257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0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0" name="Freeform 140">
                <a:extLst>
                  <a:ext uri="{FF2B5EF4-FFF2-40B4-BE49-F238E27FC236}">
                    <a16:creationId xmlns:a16="http://schemas.microsoft.com/office/drawing/2014/main" id="{2B6B9724-3DC4-DE43-823B-EA131FA1A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7" cy="110"/>
              </a:xfrm>
              <a:custGeom>
                <a:avLst/>
                <a:gdLst>
                  <a:gd name="T0" fmla="*/ 0 w 257"/>
                  <a:gd name="T1" fmla="*/ 0 h 110"/>
                  <a:gd name="T2" fmla="*/ 257 w 257"/>
                  <a:gd name="T3" fmla="*/ 0 h 110"/>
                  <a:gd name="T4" fmla="*/ 257 w 257"/>
                  <a:gd name="T5" fmla="*/ 110 h 110"/>
                  <a:gd name="T6" fmla="*/ 0 w 257"/>
                  <a:gd name="T7" fmla="*/ 110 h 110"/>
                  <a:gd name="T8" fmla="*/ 0 w 257"/>
                  <a:gd name="T9" fmla="*/ 0 h 110"/>
                  <a:gd name="T10" fmla="*/ 0 w 257"/>
                  <a:gd name="T11" fmla="*/ 0 h 110"/>
                  <a:gd name="T12" fmla="*/ 255 w 257"/>
                  <a:gd name="T13" fmla="*/ 0 h 110"/>
                  <a:gd name="T14" fmla="*/ 255 w 257"/>
                  <a:gd name="T15" fmla="*/ 110 h 110"/>
                  <a:gd name="T16" fmla="*/ 0 w 257"/>
                  <a:gd name="T17" fmla="*/ 110 h 110"/>
                  <a:gd name="T18" fmla="*/ 0 w 257"/>
                  <a:gd name="T19" fmla="*/ 0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7" h="110">
                    <a:moveTo>
                      <a:pt x="0" y="0"/>
                    </a:moveTo>
                    <a:lnTo>
                      <a:pt x="257" y="0"/>
                    </a:lnTo>
                    <a:lnTo>
                      <a:pt x="257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5" y="0"/>
                    </a:lnTo>
                    <a:lnTo>
                      <a:pt x="25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0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1" name="Freeform 141">
                <a:extLst>
                  <a:ext uri="{FF2B5EF4-FFF2-40B4-BE49-F238E27FC236}">
                    <a16:creationId xmlns:a16="http://schemas.microsoft.com/office/drawing/2014/main" id="{B1D0F172-B0E1-C148-8D4B-236A8B3B30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5" cy="110"/>
              </a:xfrm>
              <a:custGeom>
                <a:avLst/>
                <a:gdLst>
                  <a:gd name="T0" fmla="*/ 0 w 255"/>
                  <a:gd name="T1" fmla="*/ 0 h 110"/>
                  <a:gd name="T2" fmla="*/ 255 w 255"/>
                  <a:gd name="T3" fmla="*/ 0 h 110"/>
                  <a:gd name="T4" fmla="*/ 255 w 255"/>
                  <a:gd name="T5" fmla="*/ 110 h 110"/>
                  <a:gd name="T6" fmla="*/ 0 w 255"/>
                  <a:gd name="T7" fmla="*/ 110 h 110"/>
                  <a:gd name="T8" fmla="*/ 0 w 255"/>
                  <a:gd name="T9" fmla="*/ 0 h 110"/>
                  <a:gd name="T10" fmla="*/ 0 w 255"/>
                  <a:gd name="T11" fmla="*/ 0 h 110"/>
                  <a:gd name="T12" fmla="*/ 253 w 255"/>
                  <a:gd name="T13" fmla="*/ 0 h 110"/>
                  <a:gd name="T14" fmla="*/ 253 w 255"/>
                  <a:gd name="T15" fmla="*/ 109 h 110"/>
                  <a:gd name="T16" fmla="*/ 0 w 255"/>
                  <a:gd name="T17" fmla="*/ 109 h 110"/>
                  <a:gd name="T18" fmla="*/ 0 w 255"/>
                  <a:gd name="T19" fmla="*/ 0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5" h="110">
                    <a:moveTo>
                      <a:pt x="0" y="0"/>
                    </a:moveTo>
                    <a:lnTo>
                      <a:pt x="255" y="0"/>
                    </a:lnTo>
                    <a:lnTo>
                      <a:pt x="25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3" y="0"/>
                    </a:lnTo>
                    <a:lnTo>
                      <a:pt x="253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2" name="Freeform 142">
                <a:extLst>
                  <a:ext uri="{FF2B5EF4-FFF2-40B4-BE49-F238E27FC236}">
                    <a16:creationId xmlns:a16="http://schemas.microsoft.com/office/drawing/2014/main" id="{23E4E63C-183D-544A-92AE-EACBDA560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53 w 253"/>
                  <a:gd name="T3" fmla="*/ 0 h 109"/>
                  <a:gd name="T4" fmla="*/ 253 w 253"/>
                  <a:gd name="T5" fmla="*/ 109 h 109"/>
                  <a:gd name="T6" fmla="*/ 0 w 253"/>
                  <a:gd name="T7" fmla="*/ 109 h 109"/>
                  <a:gd name="T8" fmla="*/ 0 w 253"/>
                  <a:gd name="T9" fmla="*/ 0 h 109"/>
                  <a:gd name="T10" fmla="*/ 0 w 253"/>
                  <a:gd name="T11" fmla="*/ 0 h 109"/>
                  <a:gd name="T12" fmla="*/ 251 w 253"/>
                  <a:gd name="T13" fmla="*/ 0 h 109"/>
                  <a:gd name="T14" fmla="*/ 251 w 253"/>
                  <a:gd name="T15" fmla="*/ 108 h 109"/>
                  <a:gd name="T16" fmla="*/ 0 w 253"/>
                  <a:gd name="T17" fmla="*/ 108 h 109"/>
                  <a:gd name="T18" fmla="*/ 0 w 253"/>
                  <a:gd name="T19" fmla="*/ 0 h 10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3" h="109">
                    <a:moveTo>
                      <a:pt x="0" y="0"/>
                    </a:moveTo>
                    <a:lnTo>
                      <a:pt x="253" y="0"/>
                    </a:lnTo>
                    <a:lnTo>
                      <a:pt x="253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0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3" name="Freeform 143">
                <a:extLst>
                  <a:ext uri="{FF2B5EF4-FFF2-40B4-BE49-F238E27FC236}">
                    <a16:creationId xmlns:a16="http://schemas.microsoft.com/office/drawing/2014/main" id="{9FECBF68-9A2B-954C-BE7C-B40EB88BEF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1" cy="108"/>
              </a:xfrm>
              <a:custGeom>
                <a:avLst/>
                <a:gdLst>
                  <a:gd name="T0" fmla="*/ 0 w 251"/>
                  <a:gd name="T1" fmla="*/ 0 h 108"/>
                  <a:gd name="T2" fmla="*/ 251 w 251"/>
                  <a:gd name="T3" fmla="*/ 0 h 108"/>
                  <a:gd name="T4" fmla="*/ 251 w 251"/>
                  <a:gd name="T5" fmla="*/ 108 h 108"/>
                  <a:gd name="T6" fmla="*/ 0 w 251"/>
                  <a:gd name="T7" fmla="*/ 108 h 108"/>
                  <a:gd name="T8" fmla="*/ 0 w 251"/>
                  <a:gd name="T9" fmla="*/ 0 h 108"/>
                  <a:gd name="T10" fmla="*/ 0 w 251"/>
                  <a:gd name="T11" fmla="*/ 0 h 108"/>
                  <a:gd name="T12" fmla="*/ 250 w 251"/>
                  <a:gd name="T13" fmla="*/ 0 h 108"/>
                  <a:gd name="T14" fmla="*/ 250 w 251"/>
                  <a:gd name="T15" fmla="*/ 107 h 108"/>
                  <a:gd name="T16" fmla="*/ 0 w 251"/>
                  <a:gd name="T17" fmla="*/ 107 h 108"/>
                  <a:gd name="T18" fmla="*/ 0 w 251"/>
                  <a:gd name="T19" fmla="*/ 0 h 1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1" h="108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C0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4" name="Freeform 144">
                <a:extLst>
                  <a:ext uri="{FF2B5EF4-FFF2-40B4-BE49-F238E27FC236}">
                    <a16:creationId xmlns:a16="http://schemas.microsoft.com/office/drawing/2014/main" id="{3288A4E9-A312-E942-B85E-350E2FC04F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0" cy="107"/>
              </a:xfrm>
              <a:custGeom>
                <a:avLst/>
                <a:gdLst>
                  <a:gd name="T0" fmla="*/ 0 w 250"/>
                  <a:gd name="T1" fmla="*/ 0 h 107"/>
                  <a:gd name="T2" fmla="*/ 250 w 250"/>
                  <a:gd name="T3" fmla="*/ 0 h 107"/>
                  <a:gd name="T4" fmla="*/ 250 w 250"/>
                  <a:gd name="T5" fmla="*/ 107 h 107"/>
                  <a:gd name="T6" fmla="*/ 0 w 250"/>
                  <a:gd name="T7" fmla="*/ 107 h 107"/>
                  <a:gd name="T8" fmla="*/ 0 w 250"/>
                  <a:gd name="T9" fmla="*/ 0 h 107"/>
                  <a:gd name="T10" fmla="*/ 0 w 250"/>
                  <a:gd name="T11" fmla="*/ 0 h 107"/>
                  <a:gd name="T12" fmla="*/ 248 w 250"/>
                  <a:gd name="T13" fmla="*/ 0 h 107"/>
                  <a:gd name="T14" fmla="*/ 248 w 250"/>
                  <a:gd name="T15" fmla="*/ 106 h 107"/>
                  <a:gd name="T16" fmla="*/ 0 w 250"/>
                  <a:gd name="T17" fmla="*/ 106 h 107"/>
                  <a:gd name="T18" fmla="*/ 0 w 250"/>
                  <a:gd name="T19" fmla="*/ 0 h 1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0" h="10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8" y="0"/>
                    </a:lnTo>
                    <a:lnTo>
                      <a:pt x="248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5" name="Freeform 145">
                <a:extLst>
                  <a:ext uri="{FF2B5EF4-FFF2-40B4-BE49-F238E27FC236}">
                    <a16:creationId xmlns:a16="http://schemas.microsoft.com/office/drawing/2014/main" id="{A3347FCD-89D3-7D40-B195-71FD24B541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8" cy="106"/>
              </a:xfrm>
              <a:custGeom>
                <a:avLst/>
                <a:gdLst>
                  <a:gd name="T0" fmla="*/ 0 w 248"/>
                  <a:gd name="T1" fmla="*/ 0 h 106"/>
                  <a:gd name="T2" fmla="*/ 248 w 248"/>
                  <a:gd name="T3" fmla="*/ 0 h 106"/>
                  <a:gd name="T4" fmla="*/ 248 w 248"/>
                  <a:gd name="T5" fmla="*/ 106 h 106"/>
                  <a:gd name="T6" fmla="*/ 0 w 248"/>
                  <a:gd name="T7" fmla="*/ 106 h 106"/>
                  <a:gd name="T8" fmla="*/ 0 w 248"/>
                  <a:gd name="T9" fmla="*/ 0 h 106"/>
                  <a:gd name="T10" fmla="*/ 0 w 248"/>
                  <a:gd name="T11" fmla="*/ 0 h 106"/>
                  <a:gd name="T12" fmla="*/ 246 w 248"/>
                  <a:gd name="T13" fmla="*/ 0 h 106"/>
                  <a:gd name="T14" fmla="*/ 246 w 248"/>
                  <a:gd name="T15" fmla="*/ 106 h 106"/>
                  <a:gd name="T16" fmla="*/ 0 w 248"/>
                  <a:gd name="T17" fmla="*/ 106 h 106"/>
                  <a:gd name="T18" fmla="*/ 0 w 248"/>
                  <a:gd name="T19" fmla="*/ 0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8" h="106">
                    <a:moveTo>
                      <a:pt x="0" y="0"/>
                    </a:moveTo>
                    <a:lnTo>
                      <a:pt x="248" y="0"/>
                    </a:lnTo>
                    <a:lnTo>
                      <a:pt x="248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6" y="0"/>
                    </a:lnTo>
                    <a:lnTo>
                      <a:pt x="24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6" name="Freeform 146">
                <a:extLst>
                  <a:ext uri="{FF2B5EF4-FFF2-40B4-BE49-F238E27FC236}">
                    <a16:creationId xmlns:a16="http://schemas.microsoft.com/office/drawing/2014/main" id="{5C7C85EA-0996-E640-8216-0A7FBCC4DE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6" cy="106"/>
              </a:xfrm>
              <a:custGeom>
                <a:avLst/>
                <a:gdLst>
                  <a:gd name="T0" fmla="*/ 0 w 246"/>
                  <a:gd name="T1" fmla="*/ 0 h 106"/>
                  <a:gd name="T2" fmla="*/ 246 w 246"/>
                  <a:gd name="T3" fmla="*/ 0 h 106"/>
                  <a:gd name="T4" fmla="*/ 246 w 246"/>
                  <a:gd name="T5" fmla="*/ 106 h 106"/>
                  <a:gd name="T6" fmla="*/ 0 w 246"/>
                  <a:gd name="T7" fmla="*/ 106 h 106"/>
                  <a:gd name="T8" fmla="*/ 0 w 246"/>
                  <a:gd name="T9" fmla="*/ 0 h 106"/>
                  <a:gd name="T10" fmla="*/ 0 w 246"/>
                  <a:gd name="T11" fmla="*/ 0 h 106"/>
                  <a:gd name="T12" fmla="*/ 244 w 246"/>
                  <a:gd name="T13" fmla="*/ 0 h 106"/>
                  <a:gd name="T14" fmla="*/ 244 w 246"/>
                  <a:gd name="T15" fmla="*/ 105 h 106"/>
                  <a:gd name="T16" fmla="*/ 0 w 246"/>
                  <a:gd name="T17" fmla="*/ 105 h 106"/>
                  <a:gd name="T18" fmla="*/ 0 w 246"/>
                  <a:gd name="T19" fmla="*/ 0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6" h="106">
                    <a:moveTo>
                      <a:pt x="0" y="0"/>
                    </a:moveTo>
                    <a:lnTo>
                      <a:pt x="246" y="0"/>
                    </a:lnTo>
                    <a:lnTo>
                      <a:pt x="24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4" y="0"/>
                    </a:lnTo>
                    <a:lnTo>
                      <a:pt x="244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11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7" name="Freeform 147">
                <a:extLst>
                  <a:ext uri="{FF2B5EF4-FFF2-40B4-BE49-F238E27FC236}">
                    <a16:creationId xmlns:a16="http://schemas.microsoft.com/office/drawing/2014/main" id="{2A685C44-9B0C-8241-BAD7-09156DB405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4" cy="105"/>
              </a:xfrm>
              <a:custGeom>
                <a:avLst/>
                <a:gdLst>
                  <a:gd name="T0" fmla="*/ 0 w 244"/>
                  <a:gd name="T1" fmla="*/ 0 h 105"/>
                  <a:gd name="T2" fmla="*/ 244 w 244"/>
                  <a:gd name="T3" fmla="*/ 0 h 105"/>
                  <a:gd name="T4" fmla="*/ 244 w 244"/>
                  <a:gd name="T5" fmla="*/ 105 h 105"/>
                  <a:gd name="T6" fmla="*/ 0 w 244"/>
                  <a:gd name="T7" fmla="*/ 105 h 105"/>
                  <a:gd name="T8" fmla="*/ 0 w 244"/>
                  <a:gd name="T9" fmla="*/ 0 h 105"/>
                  <a:gd name="T10" fmla="*/ 0 w 244"/>
                  <a:gd name="T11" fmla="*/ 0 h 105"/>
                  <a:gd name="T12" fmla="*/ 243 w 244"/>
                  <a:gd name="T13" fmla="*/ 0 h 105"/>
                  <a:gd name="T14" fmla="*/ 243 w 244"/>
                  <a:gd name="T15" fmla="*/ 105 h 105"/>
                  <a:gd name="T16" fmla="*/ 0 w 244"/>
                  <a:gd name="T17" fmla="*/ 105 h 105"/>
                  <a:gd name="T18" fmla="*/ 0 w 244"/>
                  <a:gd name="T19" fmla="*/ 0 h 1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4" h="105">
                    <a:moveTo>
                      <a:pt x="0" y="0"/>
                    </a:moveTo>
                    <a:lnTo>
                      <a:pt x="244" y="0"/>
                    </a:lnTo>
                    <a:lnTo>
                      <a:pt x="244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3" y="0"/>
                    </a:lnTo>
                    <a:lnTo>
                      <a:pt x="2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1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8" name="Freeform 148">
                <a:extLst>
                  <a:ext uri="{FF2B5EF4-FFF2-40B4-BE49-F238E27FC236}">
                    <a16:creationId xmlns:a16="http://schemas.microsoft.com/office/drawing/2014/main" id="{0E67A02E-052B-0F4D-BCCC-672F12EFB8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3" cy="105"/>
              </a:xfrm>
              <a:custGeom>
                <a:avLst/>
                <a:gdLst>
                  <a:gd name="T0" fmla="*/ 0 w 243"/>
                  <a:gd name="T1" fmla="*/ 0 h 105"/>
                  <a:gd name="T2" fmla="*/ 243 w 243"/>
                  <a:gd name="T3" fmla="*/ 0 h 105"/>
                  <a:gd name="T4" fmla="*/ 243 w 243"/>
                  <a:gd name="T5" fmla="*/ 105 h 105"/>
                  <a:gd name="T6" fmla="*/ 0 w 243"/>
                  <a:gd name="T7" fmla="*/ 105 h 105"/>
                  <a:gd name="T8" fmla="*/ 0 w 243"/>
                  <a:gd name="T9" fmla="*/ 0 h 105"/>
                  <a:gd name="T10" fmla="*/ 0 w 243"/>
                  <a:gd name="T11" fmla="*/ 0 h 105"/>
                  <a:gd name="T12" fmla="*/ 241 w 243"/>
                  <a:gd name="T13" fmla="*/ 0 h 105"/>
                  <a:gd name="T14" fmla="*/ 241 w 243"/>
                  <a:gd name="T15" fmla="*/ 104 h 105"/>
                  <a:gd name="T16" fmla="*/ 0 w 243"/>
                  <a:gd name="T17" fmla="*/ 104 h 105"/>
                  <a:gd name="T18" fmla="*/ 0 w 243"/>
                  <a:gd name="T19" fmla="*/ 0 h 1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3" h="105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1" y="0"/>
                    </a:lnTo>
                    <a:lnTo>
                      <a:pt x="2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1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89" name="Freeform 149">
                <a:extLst>
                  <a:ext uri="{FF2B5EF4-FFF2-40B4-BE49-F238E27FC236}">
                    <a16:creationId xmlns:a16="http://schemas.microsoft.com/office/drawing/2014/main" id="{5EB62334-D1E0-654A-AC68-0E199F191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41" cy="104"/>
              </a:xfrm>
              <a:custGeom>
                <a:avLst/>
                <a:gdLst>
                  <a:gd name="T0" fmla="*/ 0 w 241"/>
                  <a:gd name="T1" fmla="*/ 0 h 104"/>
                  <a:gd name="T2" fmla="*/ 241 w 241"/>
                  <a:gd name="T3" fmla="*/ 0 h 104"/>
                  <a:gd name="T4" fmla="*/ 241 w 241"/>
                  <a:gd name="T5" fmla="*/ 104 h 104"/>
                  <a:gd name="T6" fmla="*/ 0 w 241"/>
                  <a:gd name="T7" fmla="*/ 104 h 104"/>
                  <a:gd name="T8" fmla="*/ 0 w 241"/>
                  <a:gd name="T9" fmla="*/ 0 h 104"/>
                  <a:gd name="T10" fmla="*/ 0 w 241"/>
                  <a:gd name="T11" fmla="*/ 0 h 104"/>
                  <a:gd name="T12" fmla="*/ 239 w 241"/>
                  <a:gd name="T13" fmla="*/ 0 h 104"/>
                  <a:gd name="T14" fmla="*/ 239 w 241"/>
                  <a:gd name="T15" fmla="*/ 103 h 104"/>
                  <a:gd name="T16" fmla="*/ 0 w 241"/>
                  <a:gd name="T17" fmla="*/ 103 h 104"/>
                  <a:gd name="T18" fmla="*/ 0 w 241"/>
                  <a:gd name="T19" fmla="*/ 0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1" h="104">
                    <a:moveTo>
                      <a:pt x="0" y="0"/>
                    </a:moveTo>
                    <a:lnTo>
                      <a:pt x="241" y="0"/>
                    </a:lnTo>
                    <a:lnTo>
                      <a:pt x="2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9" y="0"/>
                    </a:lnTo>
                    <a:lnTo>
                      <a:pt x="239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1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0" name="Freeform 150">
                <a:extLst>
                  <a:ext uri="{FF2B5EF4-FFF2-40B4-BE49-F238E27FC236}">
                    <a16:creationId xmlns:a16="http://schemas.microsoft.com/office/drawing/2014/main" id="{25948BC9-7459-FA47-94FE-689245ABAC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9" cy="103"/>
              </a:xfrm>
              <a:custGeom>
                <a:avLst/>
                <a:gdLst>
                  <a:gd name="T0" fmla="*/ 0 w 239"/>
                  <a:gd name="T1" fmla="*/ 0 h 103"/>
                  <a:gd name="T2" fmla="*/ 239 w 239"/>
                  <a:gd name="T3" fmla="*/ 0 h 103"/>
                  <a:gd name="T4" fmla="*/ 239 w 239"/>
                  <a:gd name="T5" fmla="*/ 103 h 103"/>
                  <a:gd name="T6" fmla="*/ 0 w 239"/>
                  <a:gd name="T7" fmla="*/ 103 h 103"/>
                  <a:gd name="T8" fmla="*/ 0 w 239"/>
                  <a:gd name="T9" fmla="*/ 0 h 103"/>
                  <a:gd name="T10" fmla="*/ 0 w 239"/>
                  <a:gd name="T11" fmla="*/ 0 h 103"/>
                  <a:gd name="T12" fmla="*/ 237 w 239"/>
                  <a:gd name="T13" fmla="*/ 0 h 103"/>
                  <a:gd name="T14" fmla="*/ 237 w 239"/>
                  <a:gd name="T15" fmla="*/ 102 h 103"/>
                  <a:gd name="T16" fmla="*/ 0 w 239"/>
                  <a:gd name="T17" fmla="*/ 102 h 103"/>
                  <a:gd name="T18" fmla="*/ 0 w 239"/>
                  <a:gd name="T19" fmla="*/ 0 h 10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9" h="103">
                    <a:moveTo>
                      <a:pt x="0" y="0"/>
                    </a:moveTo>
                    <a:lnTo>
                      <a:pt x="239" y="0"/>
                    </a:lnTo>
                    <a:lnTo>
                      <a:pt x="239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7" y="0"/>
                    </a:lnTo>
                    <a:lnTo>
                      <a:pt x="237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1" name="Freeform 151">
                <a:extLst>
                  <a:ext uri="{FF2B5EF4-FFF2-40B4-BE49-F238E27FC236}">
                    <a16:creationId xmlns:a16="http://schemas.microsoft.com/office/drawing/2014/main" id="{FC8C2D6B-23EB-8342-9025-F5725E354E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7" cy="102"/>
              </a:xfrm>
              <a:custGeom>
                <a:avLst/>
                <a:gdLst>
                  <a:gd name="T0" fmla="*/ 0 w 237"/>
                  <a:gd name="T1" fmla="*/ 0 h 102"/>
                  <a:gd name="T2" fmla="*/ 237 w 237"/>
                  <a:gd name="T3" fmla="*/ 0 h 102"/>
                  <a:gd name="T4" fmla="*/ 237 w 237"/>
                  <a:gd name="T5" fmla="*/ 102 h 102"/>
                  <a:gd name="T6" fmla="*/ 0 w 237"/>
                  <a:gd name="T7" fmla="*/ 102 h 102"/>
                  <a:gd name="T8" fmla="*/ 0 w 237"/>
                  <a:gd name="T9" fmla="*/ 0 h 102"/>
                  <a:gd name="T10" fmla="*/ 0 w 237"/>
                  <a:gd name="T11" fmla="*/ 0 h 102"/>
                  <a:gd name="T12" fmla="*/ 235 w 237"/>
                  <a:gd name="T13" fmla="*/ 0 h 102"/>
                  <a:gd name="T14" fmla="*/ 235 w 237"/>
                  <a:gd name="T15" fmla="*/ 101 h 102"/>
                  <a:gd name="T16" fmla="*/ 0 w 237"/>
                  <a:gd name="T17" fmla="*/ 101 h 102"/>
                  <a:gd name="T18" fmla="*/ 0 w 237"/>
                  <a:gd name="T19" fmla="*/ 0 h 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7" h="102">
                    <a:moveTo>
                      <a:pt x="0" y="0"/>
                    </a:moveTo>
                    <a:lnTo>
                      <a:pt x="237" y="0"/>
                    </a:lnTo>
                    <a:lnTo>
                      <a:pt x="237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5" y="0"/>
                    </a:lnTo>
                    <a:lnTo>
                      <a:pt x="23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1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2" name="Freeform 152">
                <a:extLst>
                  <a:ext uri="{FF2B5EF4-FFF2-40B4-BE49-F238E27FC236}">
                    <a16:creationId xmlns:a16="http://schemas.microsoft.com/office/drawing/2014/main" id="{5D8E20F6-E550-EA4D-8204-FEFF51798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5" cy="101"/>
              </a:xfrm>
              <a:custGeom>
                <a:avLst/>
                <a:gdLst>
                  <a:gd name="T0" fmla="*/ 0 w 235"/>
                  <a:gd name="T1" fmla="*/ 0 h 101"/>
                  <a:gd name="T2" fmla="*/ 235 w 235"/>
                  <a:gd name="T3" fmla="*/ 0 h 101"/>
                  <a:gd name="T4" fmla="*/ 235 w 235"/>
                  <a:gd name="T5" fmla="*/ 101 h 101"/>
                  <a:gd name="T6" fmla="*/ 0 w 235"/>
                  <a:gd name="T7" fmla="*/ 101 h 101"/>
                  <a:gd name="T8" fmla="*/ 0 w 235"/>
                  <a:gd name="T9" fmla="*/ 0 h 101"/>
                  <a:gd name="T10" fmla="*/ 0 w 235"/>
                  <a:gd name="T11" fmla="*/ 0 h 101"/>
                  <a:gd name="T12" fmla="*/ 234 w 235"/>
                  <a:gd name="T13" fmla="*/ 0 h 101"/>
                  <a:gd name="T14" fmla="*/ 234 w 235"/>
                  <a:gd name="T15" fmla="*/ 100 h 101"/>
                  <a:gd name="T16" fmla="*/ 0 w 235"/>
                  <a:gd name="T17" fmla="*/ 100 h 101"/>
                  <a:gd name="T18" fmla="*/ 0 w 235"/>
                  <a:gd name="T19" fmla="*/ 0 h 1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5" h="10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4" y="0"/>
                    </a:lnTo>
                    <a:lnTo>
                      <a:pt x="234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1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3" name="Freeform 153">
                <a:extLst>
                  <a:ext uri="{FF2B5EF4-FFF2-40B4-BE49-F238E27FC236}">
                    <a16:creationId xmlns:a16="http://schemas.microsoft.com/office/drawing/2014/main" id="{D96D4BB3-07EF-FF48-9B0D-469905EECF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4" cy="100"/>
              </a:xfrm>
              <a:custGeom>
                <a:avLst/>
                <a:gdLst>
                  <a:gd name="T0" fmla="*/ 0 w 234"/>
                  <a:gd name="T1" fmla="*/ 0 h 100"/>
                  <a:gd name="T2" fmla="*/ 234 w 234"/>
                  <a:gd name="T3" fmla="*/ 0 h 100"/>
                  <a:gd name="T4" fmla="*/ 234 w 234"/>
                  <a:gd name="T5" fmla="*/ 100 h 100"/>
                  <a:gd name="T6" fmla="*/ 0 w 234"/>
                  <a:gd name="T7" fmla="*/ 100 h 100"/>
                  <a:gd name="T8" fmla="*/ 0 w 234"/>
                  <a:gd name="T9" fmla="*/ 0 h 100"/>
                  <a:gd name="T10" fmla="*/ 0 w 234"/>
                  <a:gd name="T11" fmla="*/ 0 h 100"/>
                  <a:gd name="T12" fmla="*/ 232 w 234"/>
                  <a:gd name="T13" fmla="*/ 0 h 100"/>
                  <a:gd name="T14" fmla="*/ 232 w 234"/>
                  <a:gd name="T15" fmla="*/ 100 h 100"/>
                  <a:gd name="T16" fmla="*/ 0 w 234"/>
                  <a:gd name="T17" fmla="*/ 100 h 100"/>
                  <a:gd name="T18" fmla="*/ 0 w 234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4" h="100">
                    <a:moveTo>
                      <a:pt x="0" y="0"/>
                    </a:moveTo>
                    <a:lnTo>
                      <a:pt x="234" y="0"/>
                    </a:lnTo>
                    <a:lnTo>
                      <a:pt x="234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1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4" name="Freeform 154">
                <a:extLst>
                  <a:ext uri="{FF2B5EF4-FFF2-40B4-BE49-F238E27FC236}">
                    <a16:creationId xmlns:a16="http://schemas.microsoft.com/office/drawing/2014/main" id="{E89BE952-6A14-6C44-A99C-04872A0FE3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2" cy="100"/>
              </a:xfrm>
              <a:custGeom>
                <a:avLst/>
                <a:gdLst>
                  <a:gd name="T0" fmla="*/ 0 w 232"/>
                  <a:gd name="T1" fmla="*/ 0 h 100"/>
                  <a:gd name="T2" fmla="*/ 232 w 232"/>
                  <a:gd name="T3" fmla="*/ 0 h 100"/>
                  <a:gd name="T4" fmla="*/ 232 w 232"/>
                  <a:gd name="T5" fmla="*/ 100 h 100"/>
                  <a:gd name="T6" fmla="*/ 0 w 232"/>
                  <a:gd name="T7" fmla="*/ 100 h 100"/>
                  <a:gd name="T8" fmla="*/ 0 w 232"/>
                  <a:gd name="T9" fmla="*/ 0 h 100"/>
                  <a:gd name="T10" fmla="*/ 0 w 232"/>
                  <a:gd name="T11" fmla="*/ 0 h 100"/>
                  <a:gd name="T12" fmla="*/ 230 w 232"/>
                  <a:gd name="T13" fmla="*/ 0 h 100"/>
                  <a:gd name="T14" fmla="*/ 230 w 232"/>
                  <a:gd name="T15" fmla="*/ 100 h 100"/>
                  <a:gd name="T16" fmla="*/ 0 w 232"/>
                  <a:gd name="T17" fmla="*/ 100 h 100"/>
                  <a:gd name="T18" fmla="*/ 0 w 232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2" h="10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0" y="0"/>
                    </a:lnTo>
                    <a:lnTo>
                      <a:pt x="230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5" name="Freeform 155">
                <a:extLst>
                  <a:ext uri="{FF2B5EF4-FFF2-40B4-BE49-F238E27FC236}">
                    <a16:creationId xmlns:a16="http://schemas.microsoft.com/office/drawing/2014/main" id="{00D3A5CD-3B64-6D44-A76F-2FC2E078A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0" cy="100"/>
              </a:xfrm>
              <a:custGeom>
                <a:avLst/>
                <a:gdLst>
                  <a:gd name="T0" fmla="*/ 0 w 230"/>
                  <a:gd name="T1" fmla="*/ 0 h 100"/>
                  <a:gd name="T2" fmla="*/ 230 w 230"/>
                  <a:gd name="T3" fmla="*/ 0 h 100"/>
                  <a:gd name="T4" fmla="*/ 230 w 230"/>
                  <a:gd name="T5" fmla="*/ 100 h 100"/>
                  <a:gd name="T6" fmla="*/ 0 w 230"/>
                  <a:gd name="T7" fmla="*/ 100 h 100"/>
                  <a:gd name="T8" fmla="*/ 0 w 230"/>
                  <a:gd name="T9" fmla="*/ 0 h 100"/>
                  <a:gd name="T10" fmla="*/ 0 w 230"/>
                  <a:gd name="T11" fmla="*/ 0 h 100"/>
                  <a:gd name="T12" fmla="*/ 228 w 230"/>
                  <a:gd name="T13" fmla="*/ 0 h 100"/>
                  <a:gd name="T14" fmla="*/ 228 w 230"/>
                  <a:gd name="T15" fmla="*/ 99 h 100"/>
                  <a:gd name="T16" fmla="*/ 0 w 230"/>
                  <a:gd name="T17" fmla="*/ 99 h 100"/>
                  <a:gd name="T18" fmla="*/ 0 w 230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0" h="100">
                    <a:moveTo>
                      <a:pt x="0" y="0"/>
                    </a:moveTo>
                    <a:lnTo>
                      <a:pt x="230" y="0"/>
                    </a:lnTo>
                    <a:lnTo>
                      <a:pt x="230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8" y="0"/>
                    </a:lnTo>
                    <a:lnTo>
                      <a:pt x="228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6" name="Freeform 156">
                <a:extLst>
                  <a:ext uri="{FF2B5EF4-FFF2-40B4-BE49-F238E27FC236}">
                    <a16:creationId xmlns:a16="http://schemas.microsoft.com/office/drawing/2014/main" id="{4BDC7A0D-0EA8-5D47-98DA-05FF8FCA78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8" cy="99"/>
              </a:xfrm>
              <a:custGeom>
                <a:avLst/>
                <a:gdLst>
                  <a:gd name="T0" fmla="*/ 0 w 228"/>
                  <a:gd name="T1" fmla="*/ 0 h 99"/>
                  <a:gd name="T2" fmla="*/ 228 w 228"/>
                  <a:gd name="T3" fmla="*/ 0 h 99"/>
                  <a:gd name="T4" fmla="*/ 228 w 228"/>
                  <a:gd name="T5" fmla="*/ 99 h 99"/>
                  <a:gd name="T6" fmla="*/ 0 w 228"/>
                  <a:gd name="T7" fmla="*/ 99 h 99"/>
                  <a:gd name="T8" fmla="*/ 0 w 228"/>
                  <a:gd name="T9" fmla="*/ 0 h 99"/>
                  <a:gd name="T10" fmla="*/ 0 w 228"/>
                  <a:gd name="T11" fmla="*/ 0 h 99"/>
                  <a:gd name="T12" fmla="*/ 227 w 228"/>
                  <a:gd name="T13" fmla="*/ 0 h 99"/>
                  <a:gd name="T14" fmla="*/ 227 w 228"/>
                  <a:gd name="T15" fmla="*/ 98 h 99"/>
                  <a:gd name="T16" fmla="*/ 0 w 228"/>
                  <a:gd name="T17" fmla="*/ 98 h 99"/>
                  <a:gd name="T18" fmla="*/ 0 w 228"/>
                  <a:gd name="T19" fmla="*/ 0 h 9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8" h="99">
                    <a:moveTo>
                      <a:pt x="0" y="0"/>
                    </a:moveTo>
                    <a:lnTo>
                      <a:pt x="228" y="0"/>
                    </a:lnTo>
                    <a:lnTo>
                      <a:pt x="228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7" y="0"/>
                    </a:lnTo>
                    <a:lnTo>
                      <a:pt x="227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7" name="Freeform 157">
                <a:extLst>
                  <a:ext uri="{FF2B5EF4-FFF2-40B4-BE49-F238E27FC236}">
                    <a16:creationId xmlns:a16="http://schemas.microsoft.com/office/drawing/2014/main" id="{7B8BA53B-EB20-364F-82C8-7F112B157D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7" cy="98"/>
              </a:xfrm>
              <a:custGeom>
                <a:avLst/>
                <a:gdLst>
                  <a:gd name="T0" fmla="*/ 0 w 227"/>
                  <a:gd name="T1" fmla="*/ 0 h 98"/>
                  <a:gd name="T2" fmla="*/ 227 w 227"/>
                  <a:gd name="T3" fmla="*/ 0 h 98"/>
                  <a:gd name="T4" fmla="*/ 227 w 227"/>
                  <a:gd name="T5" fmla="*/ 98 h 98"/>
                  <a:gd name="T6" fmla="*/ 0 w 227"/>
                  <a:gd name="T7" fmla="*/ 98 h 98"/>
                  <a:gd name="T8" fmla="*/ 0 w 227"/>
                  <a:gd name="T9" fmla="*/ 0 h 98"/>
                  <a:gd name="T10" fmla="*/ 0 w 227"/>
                  <a:gd name="T11" fmla="*/ 0 h 98"/>
                  <a:gd name="T12" fmla="*/ 225 w 227"/>
                  <a:gd name="T13" fmla="*/ 0 h 98"/>
                  <a:gd name="T14" fmla="*/ 225 w 227"/>
                  <a:gd name="T15" fmla="*/ 97 h 98"/>
                  <a:gd name="T16" fmla="*/ 0 w 227"/>
                  <a:gd name="T17" fmla="*/ 97 h 98"/>
                  <a:gd name="T18" fmla="*/ 0 w 227"/>
                  <a:gd name="T19" fmla="*/ 0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7" h="98">
                    <a:moveTo>
                      <a:pt x="0" y="0"/>
                    </a:moveTo>
                    <a:lnTo>
                      <a:pt x="227" y="0"/>
                    </a:lnTo>
                    <a:lnTo>
                      <a:pt x="227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5" y="0"/>
                    </a:lnTo>
                    <a:lnTo>
                      <a:pt x="225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8" name="Freeform 158">
                <a:extLst>
                  <a:ext uri="{FF2B5EF4-FFF2-40B4-BE49-F238E27FC236}">
                    <a16:creationId xmlns:a16="http://schemas.microsoft.com/office/drawing/2014/main" id="{180E9476-0EDD-0945-951B-D53245A385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5" cy="97"/>
              </a:xfrm>
              <a:custGeom>
                <a:avLst/>
                <a:gdLst>
                  <a:gd name="T0" fmla="*/ 0 w 225"/>
                  <a:gd name="T1" fmla="*/ 0 h 97"/>
                  <a:gd name="T2" fmla="*/ 225 w 225"/>
                  <a:gd name="T3" fmla="*/ 0 h 97"/>
                  <a:gd name="T4" fmla="*/ 225 w 225"/>
                  <a:gd name="T5" fmla="*/ 97 h 97"/>
                  <a:gd name="T6" fmla="*/ 0 w 225"/>
                  <a:gd name="T7" fmla="*/ 97 h 97"/>
                  <a:gd name="T8" fmla="*/ 0 w 225"/>
                  <a:gd name="T9" fmla="*/ 0 h 97"/>
                  <a:gd name="T10" fmla="*/ 0 w 225"/>
                  <a:gd name="T11" fmla="*/ 0 h 97"/>
                  <a:gd name="T12" fmla="*/ 223 w 225"/>
                  <a:gd name="T13" fmla="*/ 0 h 97"/>
                  <a:gd name="T14" fmla="*/ 223 w 225"/>
                  <a:gd name="T15" fmla="*/ 96 h 97"/>
                  <a:gd name="T16" fmla="*/ 0 w 225"/>
                  <a:gd name="T17" fmla="*/ 96 h 97"/>
                  <a:gd name="T18" fmla="*/ 0 w 225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5" h="97">
                    <a:moveTo>
                      <a:pt x="0" y="0"/>
                    </a:moveTo>
                    <a:lnTo>
                      <a:pt x="225" y="0"/>
                    </a:lnTo>
                    <a:lnTo>
                      <a:pt x="225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3" y="0"/>
                    </a:lnTo>
                    <a:lnTo>
                      <a:pt x="223" y="9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2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799" name="Freeform 159">
                <a:extLst>
                  <a:ext uri="{FF2B5EF4-FFF2-40B4-BE49-F238E27FC236}">
                    <a16:creationId xmlns:a16="http://schemas.microsoft.com/office/drawing/2014/main" id="{69E7C785-B364-DB42-B4C7-0DAFA9252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3" cy="96"/>
              </a:xfrm>
              <a:custGeom>
                <a:avLst/>
                <a:gdLst>
                  <a:gd name="T0" fmla="*/ 0 w 223"/>
                  <a:gd name="T1" fmla="*/ 0 h 96"/>
                  <a:gd name="T2" fmla="*/ 223 w 223"/>
                  <a:gd name="T3" fmla="*/ 0 h 96"/>
                  <a:gd name="T4" fmla="*/ 223 w 223"/>
                  <a:gd name="T5" fmla="*/ 96 h 96"/>
                  <a:gd name="T6" fmla="*/ 0 w 223"/>
                  <a:gd name="T7" fmla="*/ 96 h 96"/>
                  <a:gd name="T8" fmla="*/ 0 w 223"/>
                  <a:gd name="T9" fmla="*/ 0 h 96"/>
                  <a:gd name="T10" fmla="*/ 0 w 223"/>
                  <a:gd name="T11" fmla="*/ 0 h 96"/>
                  <a:gd name="T12" fmla="*/ 221 w 223"/>
                  <a:gd name="T13" fmla="*/ 0 h 96"/>
                  <a:gd name="T14" fmla="*/ 221 w 223"/>
                  <a:gd name="T15" fmla="*/ 95 h 96"/>
                  <a:gd name="T16" fmla="*/ 0 w 223"/>
                  <a:gd name="T17" fmla="*/ 95 h 96"/>
                  <a:gd name="T18" fmla="*/ 0 w 223"/>
                  <a:gd name="T19" fmla="*/ 0 h 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3" h="96">
                    <a:moveTo>
                      <a:pt x="0" y="0"/>
                    </a:moveTo>
                    <a:lnTo>
                      <a:pt x="223" y="0"/>
                    </a:lnTo>
                    <a:lnTo>
                      <a:pt x="223" y="9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1" y="0"/>
                    </a:lnTo>
                    <a:lnTo>
                      <a:pt x="221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B2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0" name="Freeform 160">
                <a:extLst>
                  <a:ext uri="{FF2B5EF4-FFF2-40B4-BE49-F238E27FC236}">
                    <a16:creationId xmlns:a16="http://schemas.microsoft.com/office/drawing/2014/main" id="{050D84AF-D948-D64A-A169-BE8FB00EB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1" cy="95"/>
              </a:xfrm>
              <a:custGeom>
                <a:avLst/>
                <a:gdLst>
                  <a:gd name="T0" fmla="*/ 0 w 221"/>
                  <a:gd name="T1" fmla="*/ 0 h 95"/>
                  <a:gd name="T2" fmla="*/ 221 w 221"/>
                  <a:gd name="T3" fmla="*/ 0 h 95"/>
                  <a:gd name="T4" fmla="*/ 221 w 221"/>
                  <a:gd name="T5" fmla="*/ 95 h 95"/>
                  <a:gd name="T6" fmla="*/ 0 w 221"/>
                  <a:gd name="T7" fmla="*/ 95 h 95"/>
                  <a:gd name="T8" fmla="*/ 0 w 221"/>
                  <a:gd name="T9" fmla="*/ 0 h 95"/>
                  <a:gd name="T10" fmla="*/ 0 w 221"/>
                  <a:gd name="T11" fmla="*/ 0 h 95"/>
                  <a:gd name="T12" fmla="*/ 220 w 221"/>
                  <a:gd name="T13" fmla="*/ 0 h 95"/>
                  <a:gd name="T14" fmla="*/ 220 w 221"/>
                  <a:gd name="T15" fmla="*/ 94 h 95"/>
                  <a:gd name="T16" fmla="*/ 0 w 221"/>
                  <a:gd name="T17" fmla="*/ 94 h 95"/>
                  <a:gd name="T18" fmla="*/ 0 w 221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1" h="95">
                    <a:moveTo>
                      <a:pt x="0" y="0"/>
                    </a:moveTo>
                    <a:lnTo>
                      <a:pt x="221" y="0"/>
                    </a:lnTo>
                    <a:lnTo>
                      <a:pt x="221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0" y="0"/>
                    </a:lnTo>
                    <a:lnTo>
                      <a:pt x="220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1" name="Freeform 161">
                <a:extLst>
                  <a:ext uri="{FF2B5EF4-FFF2-40B4-BE49-F238E27FC236}">
                    <a16:creationId xmlns:a16="http://schemas.microsoft.com/office/drawing/2014/main" id="{322D7C4B-7A15-EA44-BD7E-994EADBC0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20" cy="94"/>
              </a:xfrm>
              <a:custGeom>
                <a:avLst/>
                <a:gdLst>
                  <a:gd name="T0" fmla="*/ 0 w 220"/>
                  <a:gd name="T1" fmla="*/ 0 h 94"/>
                  <a:gd name="T2" fmla="*/ 220 w 220"/>
                  <a:gd name="T3" fmla="*/ 0 h 94"/>
                  <a:gd name="T4" fmla="*/ 220 w 220"/>
                  <a:gd name="T5" fmla="*/ 94 h 94"/>
                  <a:gd name="T6" fmla="*/ 0 w 220"/>
                  <a:gd name="T7" fmla="*/ 94 h 94"/>
                  <a:gd name="T8" fmla="*/ 0 w 220"/>
                  <a:gd name="T9" fmla="*/ 0 h 94"/>
                  <a:gd name="T10" fmla="*/ 0 w 220"/>
                  <a:gd name="T11" fmla="*/ 0 h 94"/>
                  <a:gd name="T12" fmla="*/ 218 w 220"/>
                  <a:gd name="T13" fmla="*/ 0 h 94"/>
                  <a:gd name="T14" fmla="*/ 218 w 220"/>
                  <a:gd name="T15" fmla="*/ 93 h 94"/>
                  <a:gd name="T16" fmla="*/ 0 w 220"/>
                  <a:gd name="T17" fmla="*/ 93 h 94"/>
                  <a:gd name="T18" fmla="*/ 0 w 220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0" h="94">
                    <a:moveTo>
                      <a:pt x="0" y="0"/>
                    </a:moveTo>
                    <a:lnTo>
                      <a:pt x="220" y="0"/>
                    </a:lnTo>
                    <a:lnTo>
                      <a:pt x="220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8" y="0"/>
                    </a:lnTo>
                    <a:lnTo>
                      <a:pt x="218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2" name="Freeform 162">
                <a:extLst>
                  <a:ext uri="{FF2B5EF4-FFF2-40B4-BE49-F238E27FC236}">
                    <a16:creationId xmlns:a16="http://schemas.microsoft.com/office/drawing/2014/main" id="{0EAE2C59-C885-D644-B1CB-641FA00CB6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8" cy="93"/>
              </a:xfrm>
              <a:custGeom>
                <a:avLst/>
                <a:gdLst>
                  <a:gd name="T0" fmla="*/ 0 w 218"/>
                  <a:gd name="T1" fmla="*/ 0 h 93"/>
                  <a:gd name="T2" fmla="*/ 218 w 218"/>
                  <a:gd name="T3" fmla="*/ 0 h 93"/>
                  <a:gd name="T4" fmla="*/ 218 w 218"/>
                  <a:gd name="T5" fmla="*/ 93 h 93"/>
                  <a:gd name="T6" fmla="*/ 0 w 218"/>
                  <a:gd name="T7" fmla="*/ 93 h 93"/>
                  <a:gd name="T8" fmla="*/ 0 w 218"/>
                  <a:gd name="T9" fmla="*/ 0 h 93"/>
                  <a:gd name="T10" fmla="*/ 0 w 218"/>
                  <a:gd name="T11" fmla="*/ 0 h 93"/>
                  <a:gd name="T12" fmla="*/ 216 w 218"/>
                  <a:gd name="T13" fmla="*/ 0 h 93"/>
                  <a:gd name="T14" fmla="*/ 216 w 218"/>
                  <a:gd name="T15" fmla="*/ 93 h 93"/>
                  <a:gd name="T16" fmla="*/ 0 w 218"/>
                  <a:gd name="T17" fmla="*/ 93 h 93"/>
                  <a:gd name="T18" fmla="*/ 0 w 218"/>
                  <a:gd name="T19" fmla="*/ 0 h 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8" h="93">
                    <a:moveTo>
                      <a:pt x="0" y="0"/>
                    </a:moveTo>
                    <a:lnTo>
                      <a:pt x="218" y="0"/>
                    </a:lnTo>
                    <a:lnTo>
                      <a:pt x="218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6" y="0"/>
                    </a:lnTo>
                    <a:lnTo>
                      <a:pt x="216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3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3" name="Freeform 163">
                <a:extLst>
                  <a:ext uri="{FF2B5EF4-FFF2-40B4-BE49-F238E27FC236}">
                    <a16:creationId xmlns:a16="http://schemas.microsoft.com/office/drawing/2014/main" id="{12B58911-BEF9-0A46-9532-2A82567AE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6" cy="93"/>
              </a:xfrm>
              <a:custGeom>
                <a:avLst/>
                <a:gdLst>
                  <a:gd name="T0" fmla="*/ 0 w 216"/>
                  <a:gd name="T1" fmla="*/ 0 h 93"/>
                  <a:gd name="T2" fmla="*/ 216 w 216"/>
                  <a:gd name="T3" fmla="*/ 0 h 93"/>
                  <a:gd name="T4" fmla="*/ 216 w 216"/>
                  <a:gd name="T5" fmla="*/ 93 h 93"/>
                  <a:gd name="T6" fmla="*/ 0 w 216"/>
                  <a:gd name="T7" fmla="*/ 93 h 93"/>
                  <a:gd name="T8" fmla="*/ 0 w 216"/>
                  <a:gd name="T9" fmla="*/ 0 h 93"/>
                  <a:gd name="T10" fmla="*/ 0 w 216"/>
                  <a:gd name="T11" fmla="*/ 0 h 93"/>
                  <a:gd name="T12" fmla="*/ 214 w 216"/>
                  <a:gd name="T13" fmla="*/ 0 h 93"/>
                  <a:gd name="T14" fmla="*/ 214 w 216"/>
                  <a:gd name="T15" fmla="*/ 93 h 93"/>
                  <a:gd name="T16" fmla="*/ 0 w 216"/>
                  <a:gd name="T17" fmla="*/ 93 h 93"/>
                  <a:gd name="T18" fmla="*/ 0 w 216"/>
                  <a:gd name="T19" fmla="*/ 0 h 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" h="93">
                    <a:moveTo>
                      <a:pt x="0" y="0"/>
                    </a:moveTo>
                    <a:lnTo>
                      <a:pt x="216" y="0"/>
                    </a:lnTo>
                    <a:lnTo>
                      <a:pt x="216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4" y="0"/>
                    </a:lnTo>
                    <a:lnTo>
                      <a:pt x="214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4" name="Freeform 164">
                <a:extLst>
                  <a:ext uri="{FF2B5EF4-FFF2-40B4-BE49-F238E27FC236}">
                    <a16:creationId xmlns:a16="http://schemas.microsoft.com/office/drawing/2014/main" id="{FF001C1D-2FCD-D04D-9BCD-16BB0F36C7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4" cy="93"/>
              </a:xfrm>
              <a:custGeom>
                <a:avLst/>
                <a:gdLst>
                  <a:gd name="T0" fmla="*/ 0 w 214"/>
                  <a:gd name="T1" fmla="*/ 0 h 93"/>
                  <a:gd name="T2" fmla="*/ 214 w 214"/>
                  <a:gd name="T3" fmla="*/ 0 h 93"/>
                  <a:gd name="T4" fmla="*/ 214 w 214"/>
                  <a:gd name="T5" fmla="*/ 93 h 93"/>
                  <a:gd name="T6" fmla="*/ 0 w 214"/>
                  <a:gd name="T7" fmla="*/ 93 h 93"/>
                  <a:gd name="T8" fmla="*/ 0 w 214"/>
                  <a:gd name="T9" fmla="*/ 0 h 93"/>
                  <a:gd name="T10" fmla="*/ 0 w 214"/>
                  <a:gd name="T11" fmla="*/ 0 h 93"/>
                  <a:gd name="T12" fmla="*/ 213 w 214"/>
                  <a:gd name="T13" fmla="*/ 0 h 93"/>
                  <a:gd name="T14" fmla="*/ 213 w 214"/>
                  <a:gd name="T15" fmla="*/ 92 h 93"/>
                  <a:gd name="T16" fmla="*/ 0 w 214"/>
                  <a:gd name="T17" fmla="*/ 92 h 93"/>
                  <a:gd name="T18" fmla="*/ 0 w 214"/>
                  <a:gd name="T19" fmla="*/ 0 h 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4" h="93">
                    <a:moveTo>
                      <a:pt x="0" y="0"/>
                    </a:moveTo>
                    <a:lnTo>
                      <a:pt x="214" y="0"/>
                    </a:lnTo>
                    <a:lnTo>
                      <a:pt x="214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3" y="0"/>
                    </a:lnTo>
                    <a:lnTo>
                      <a:pt x="213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5" name="Freeform 165">
                <a:extLst>
                  <a:ext uri="{FF2B5EF4-FFF2-40B4-BE49-F238E27FC236}">
                    <a16:creationId xmlns:a16="http://schemas.microsoft.com/office/drawing/2014/main" id="{D5B541CC-17CE-BF4D-914F-6C79751E68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3" cy="92"/>
              </a:xfrm>
              <a:custGeom>
                <a:avLst/>
                <a:gdLst>
                  <a:gd name="T0" fmla="*/ 0 w 213"/>
                  <a:gd name="T1" fmla="*/ 0 h 92"/>
                  <a:gd name="T2" fmla="*/ 213 w 213"/>
                  <a:gd name="T3" fmla="*/ 0 h 92"/>
                  <a:gd name="T4" fmla="*/ 213 w 213"/>
                  <a:gd name="T5" fmla="*/ 92 h 92"/>
                  <a:gd name="T6" fmla="*/ 0 w 213"/>
                  <a:gd name="T7" fmla="*/ 92 h 92"/>
                  <a:gd name="T8" fmla="*/ 0 w 213"/>
                  <a:gd name="T9" fmla="*/ 0 h 92"/>
                  <a:gd name="T10" fmla="*/ 0 w 213"/>
                  <a:gd name="T11" fmla="*/ 0 h 92"/>
                  <a:gd name="T12" fmla="*/ 211 w 213"/>
                  <a:gd name="T13" fmla="*/ 0 h 92"/>
                  <a:gd name="T14" fmla="*/ 211 w 213"/>
                  <a:gd name="T15" fmla="*/ 91 h 92"/>
                  <a:gd name="T16" fmla="*/ 0 w 213"/>
                  <a:gd name="T17" fmla="*/ 91 h 92"/>
                  <a:gd name="T18" fmla="*/ 0 w 213"/>
                  <a:gd name="T19" fmla="*/ 0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92">
                    <a:moveTo>
                      <a:pt x="0" y="0"/>
                    </a:moveTo>
                    <a:lnTo>
                      <a:pt x="213" y="0"/>
                    </a:lnTo>
                    <a:lnTo>
                      <a:pt x="213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1" y="0"/>
                    </a:lnTo>
                    <a:lnTo>
                      <a:pt x="211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3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6" name="Freeform 166">
                <a:extLst>
                  <a:ext uri="{FF2B5EF4-FFF2-40B4-BE49-F238E27FC236}">
                    <a16:creationId xmlns:a16="http://schemas.microsoft.com/office/drawing/2014/main" id="{7561EF39-32AE-1A42-A35D-43406FB3E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1" cy="91"/>
              </a:xfrm>
              <a:custGeom>
                <a:avLst/>
                <a:gdLst>
                  <a:gd name="T0" fmla="*/ 0 w 211"/>
                  <a:gd name="T1" fmla="*/ 0 h 91"/>
                  <a:gd name="T2" fmla="*/ 211 w 211"/>
                  <a:gd name="T3" fmla="*/ 0 h 91"/>
                  <a:gd name="T4" fmla="*/ 211 w 211"/>
                  <a:gd name="T5" fmla="*/ 91 h 91"/>
                  <a:gd name="T6" fmla="*/ 0 w 211"/>
                  <a:gd name="T7" fmla="*/ 91 h 91"/>
                  <a:gd name="T8" fmla="*/ 0 w 211"/>
                  <a:gd name="T9" fmla="*/ 0 h 91"/>
                  <a:gd name="T10" fmla="*/ 0 w 211"/>
                  <a:gd name="T11" fmla="*/ 0 h 91"/>
                  <a:gd name="T12" fmla="*/ 209 w 211"/>
                  <a:gd name="T13" fmla="*/ 0 h 91"/>
                  <a:gd name="T14" fmla="*/ 209 w 211"/>
                  <a:gd name="T15" fmla="*/ 90 h 91"/>
                  <a:gd name="T16" fmla="*/ 0 w 211"/>
                  <a:gd name="T17" fmla="*/ 90 h 91"/>
                  <a:gd name="T18" fmla="*/ 0 w 211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1" h="91">
                    <a:moveTo>
                      <a:pt x="0" y="0"/>
                    </a:moveTo>
                    <a:lnTo>
                      <a:pt x="211" y="0"/>
                    </a:lnTo>
                    <a:lnTo>
                      <a:pt x="211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9" y="0"/>
                    </a:lnTo>
                    <a:lnTo>
                      <a:pt x="209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3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7" name="Freeform 167">
                <a:extLst>
                  <a:ext uri="{FF2B5EF4-FFF2-40B4-BE49-F238E27FC236}">
                    <a16:creationId xmlns:a16="http://schemas.microsoft.com/office/drawing/2014/main" id="{2B759AD7-CD2D-664B-98CD-B3E956FE06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9" cy="90"/>
              </a:xfrm>
              <a:custGeom>
                <a:avLst/>
                <a:gdLst>
                  <a:gd name="T0" fmla="*/ 0 w 209"/>
                  <a:gd name="T1" fmla="*/ 0 h 90"/>
                  <a:gd name="T2" fmla="*/ 209 w 209"/>
                  <a:gd name="T3" fmla="*/ 0 h 90"/>
                  <a:gd name="T4" fmla="*/ 209 w 209"/>
                  <a:gd name="T5" fmla="*/ 90 h 90"/>
                  <a:gd name="T6" fmla="*/ 0 w 209"/>
                  <a:gd name="T7" fmla="*/ 90 h 90"/>
                  <a:gd name="T8" fmla="*/ 0 w 209"/>
                  <a:gd name="T9" fmla="*/ 0 h 90"/>
                  <a:gd name="T10" fmla="*/ 0 w 209"/>
                  <a:gd name="T11" fmla="*/ 0 h 90"/>
                  <a:gd name="T12" fmla="*/ 207 w 209"/>
                  <a:gd name="T13" fmla="*/ 0 h 90"/>
                  <a:gd name="T14" fmla="*/ 207 w 209"/>
                  <a:gd name="T15" fmla="*/ 89 h 90"/>
                  <a:gd name="T16" fmla="*/ 0 w 209"/>
                  <a:gd name="T17" fmla="*/ 89 h 90"/>
                  <a:gd name="T18" fmla="*/ 0 w 209"/>
                  <a:gd name="T19" fmla="*/ 0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9" h="9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7" y="0"/>
                    </a:lnTo>
                    <a:lnTo>
                      <a:pt x="20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3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8" name="Freeform 168">
                <a:extLst>
                  <a:ext uri="{FF2B5EF4-FFF2-40B4-BE49-F238E27FC236}">
                    <a16:creationId xmlns:a16="http://schemas.microsoft.com/office/drawing/2014/main" id="{7E48A2A5-AC35-434E-8B3C-C2A61886C0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7" cy="89"/>
              </a:xfrm>
              <a:custGeom>
                <a:avLst/>
                <a:gdLst>
                  <a:gd name="T0" fmla="*/ 0 w 207"/>
                  <a:gd name="T1" fmla="*/ 0 h 89"/>
                  <a:gd name="T2" fmla="*/ 207 w 207"/>
                  <a:gd name="T3" fmla="*/ 0 h 89"/>
                  <a:gd name="T4" fmla="*/ 207 w 207"/>
                  <a:gd name="T5" fmla="*/ 89 h 89"/>
                  <a:gd name="T6" fmla="*/ 0 w 207"/>
                  <a:gd name="T7" fmla="*/ 89 h 89"/>
                  <a:gd name="T8" fmla="*/ 0 w 207"/>
                  <a:gd name="T9" fmla="*/ 0 h 89"/>
                  <a:gd name="T10" fmla="*/ 0 w 207"/>
                  <a:gd name="T11" fmla="*/ 0 h 89"/>
                  <a:gd name="T12" fmla="*/ 206 w 207"/>
                  <a:gd name="T13" fmla="*/ 0 h 89"/>
                  <a:gd name="T14" fmla="*/ 206 w 207"/>
                  <a:gd name="T15" fmla="*/ 88 h 89"/>
                  <a:gd name="T16" fmla="*/ 0 w 207"/>
                  <a:gd name="T17" fmla="*/ 88 h 89"/>
                  <a:gd name="T18" fmla="*/ 0 w 207"/>
                  <a:gd name="T19" fmla="*/ 0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7" h="89">
                    <a:moveTo>
                      <a:pt x="0" y="0"/>
                    </a:moveTo>
                    <a:lnTo>
                      <a:pt x="207" y="0"/>
                    </a:lnTo>
                    <a:lnTo>
                      <a:pt x="20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6" y="0"/>
                    </a:lnTo>
                    <a:lnTo>
                      <a:pt x="20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3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09" name="Freeform 169">
                <a:extLst>
                  <a:ext uri="{FF2B5EF4-FFF2-40B4-BE49-F238E27FC236}">
                    <a16:creationId xmlns:a16="http://schemas.microsoft.com/office/drawing/2014/main" id="{C805ED5A-520B-134F-A0B0-6A56B72172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6" cy="88"/>
              </a:xfrm>
              <a:custGeom>
                <a:avLst/>
                <a:gdLst>
                  <a:gd name="T0" fmla="*/ 0 w 206"/>
                  <a:gd name="T1" fmla="*/ 0 h 88"/>
                  <a:gd name="T2" fmla="*/ 206 w 206"/>
                  <a:gd name="T3" fmla="*/ 0 h 88"/>
                  <a:gd name="T4" fmla="*/ 206 w 206"/>
                  <a:gd name="T5" fmla="*/ 88 h 88"/>
                  <a:gd name="T6" fmla="*/ 0 w 206"/>
                  <a:gd name="T7" fmla="*/ 88 h 88"/>
                  <a:gd name="T8" fmla="*/ 0 w 206"/>
                  <a:gd name="T9" fmla="*/ 0 h 88"/>
                  <a:gd name="T10" fmla="*/ 0 w 206"/>
                  <a:gd name="T11" fmla="*/ 0 h 88"/>
                  <a:gd name="T12" fmla="*/ 204 w 206"/>
                  <a:gd name="T13" fmla="*/ 0 h 88"/>
                  <a:gd name="T14" fmla="*/ 204 w 206"/>
                  <a:gd name="T15" fmla="*/ 88 h 88"/>
                  <a:gd name="T16" fmla="*/ 0 w 206"/>
                  <a:gd name="T17" fmla="*/ 88 h 88"/>
                  <a:gd name="T18" fmla="*/ 0 w 206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6" h="88">
                    <a:moveTo>
                      <a:pt x="0" y="0"/>
                    </a:moveTo>
                    <a:lnTo>
                      <a:pt x="206" y="0"/>
                    </a:lnTo>
                    <a:lnTo>
                      <a:pt x="20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4" y="0"/>
                    </a:lnTo>
                    <a:lnTo>
                      <a:pt x="20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4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0" name="Freeform 170">
                <a:extLst>
                  <a:ext uri="{FF2B5EF4-FFF2-40B4-BE49-F238E27FC236}">
                    <a16:creationId xmlns:a16="http://schemas.microsoft.com/office/drawing/2014/main" id="{B5BD606A-D2E6-D347-92B9-F7983A4884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4" cy="88"/>
              </a:xfrm>
              <a:custGeom>
                <a:avLst/>
                <a:gdLst>
                  <a:gd name="T0" fmla="*/ 0 w 204"/>
                  <a:gd name="T1" fmla="*/ 0 h 88"/>
                  <a:gd name="T2" fmla="*/ 204 w 204"/>
                  <a:gd name="T3" fmla="*/ 0 h 88"/>
                  <a:gd name="T4" fmla="*/ 204 w 204"/>
                  <a:gd name="T5" fmla="*/ 88 h 88"/>
                  <a:gd name="T6" fmla="*/ 0 w 204"/>
                  <a:gd name="T7" fmla="*/ 88 h 88"/>
                  <a:gd name="T8" fmla="*/ 0 w 204"/>
                  <a:gd name="T9" fmla="*/ 0 h 88"/>
                  <a:gd name="T10" fmla="*/ 0 w 204"/>
                  <a:gd name="T11" fmla="*/ 0 h 88"/>
                  <a:gd name="T12" fmla="*/ 202 w 204"/>
                  <a:gd name="T13" fmla="*/ 0 h 88"/>
                  <a:gd name="T14" fmla="*/ 202 w 204"/>
                  <a:gd name="T15" fmla="*/ 87 h 88"/>
                  <a:gd name="T16" fmla="*/ 0 w 204"/>
                  <a:gd name="T17" fmla="*/ 87 h 88"/>
                  <a:gd name="T18" fmla="*/ 0 w 204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4" h="88">
                    <a:moveTo>
                      <a:pt x="0" y="0"/>
                    </a:moveTo>
                    <a:lnTo>
                      <a:pt x="204" y="0"/>
                    </a:lnTo>
                    <a:lnTo>
                      <a:pt x="20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2" y="0"/>
                    </a:lnTo>
                    <a:lnTo>
                      <a:pt x="202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1" name="Freeform 171">
                <a:extLst>
                  <a:ext uri="{FF2B5EF4-FFF2-40B4-BE49-F238E27FC236}">
                    <a16:creationId xmlns:a16="http://schemas.microsoft.com/office/drawing/2014/main" id="{57E0E492-5112-0142-9388-65AF25FB0E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2" cy="87"/>
              </a:xfrm>
              <a:custGeom>
                <a:avLst/>
                <a:gdLst>
                  <a:gd name="T0" fmla="*/ 0 w 202"/>
                  <a:gd name="T1" fmla="*/ 0 h 87"/>
                  <a:gd name="T2" fmla="*/ 202 w 202"/>
                  <a:gd name="T3" fmla="*/ 0 h 87"/>
                  <a:gd name="T4" fmla="*/ 202 w 202"/>
                  <a:gd name="T5" fmla="*/ 87 h 87"/>
                  <a:gd name="T6" fmla="*/ 0 w 202"/>
                  <a:gd name="T7" fmla="*/ 87 h 87"/>
                  <a:gd name="T8" fmla="*/ 0 w 202"/>
                  <a:gd name="T9" fmla="*/ 0 h 87"/>
                  <a:gd name="T10" fmla="*/ 0 w 202"/>
                  <a:gd name="T11" fmla="*/ 0 h 87"/>
                  <a:gd name="T12" fmla="*/ 200 w 202"/>
                  <a:gd name="T13" fmla="*/ 0 h 87"/>
                  <a:gd name="T14" fmla="*/ 200 w 202"/>
                  <a:gd name="T15" fmla="*/ 86 h 87"/>
                  <a:gd name="T16" fmla="*/ 0 w 202"/>
                  <a:gd name="T17" fmla="*/ 86 h 87"/>
                  <a:gd name="T18" fmla="*/ 0 w 202"/>
                  <a:gd name="T19" fmla="*/ 0 h 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2" h="87">
                    <a:moveTo>
                      <a:pt x="0" y="0"/>
                    </a:moveTo>
                    <a:lnTo>
                      <a:pt x="202" y="0"/>
                    </a:lnTo>
                    <a:lnTo>
                      <a:pt x="202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4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2" name="Freeform 172">
                <a:extLst>
                  <a:ext uri="{FF2B5EF4-FFF2-40B4-BE49-F238E27FC236}">
                    <a16:creationId xmlns:a16="http://schemas.microsoft.com/office/drawing/2014/main" id="{F53051DA-C2CD-8F47-A33A-FB4436EC15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00" cy="86"/>
              </a:xfrm>
              <a:custGeom>
                <a:avLst/>
                <a:gdLst>
                  <a:gd name="T0" fmla="*/ 0 w 200"/>
                  <a:gd name="T1" fmla="*/ 0 h 86"/>
                  <a:gd name="T2" fmla="*/ 200 w 200"/>
                  <a:gd name="T3" fmla="*/ 0 h 86"/>
                  <a:gd name="T4" fmla="*/ 200 w 200"/>
                  <a:gd name="T5" fmla="*/ 86 h 86"/>
                  <a:gd name="T6" fmla="*/ 0 w 200"/>
                  <a:gd name="T7" fmla="*/ 86 h 86"/>
                  <a:gd name="T8" fmla="*/ 0 w 200"/>
                  <a:gd name="T9" fmla="*/ 0 h 86"/>
                  <a:gd name="T10" fmla="*/ 0 w 200"/>
                  <a:gd name="T11" fmla="*/ 0 h 86"/>
                  <a:gd name="T12" fmla="*/ 199 w 200"/>
                  <a:gd name="T13" fmla="*/ 0 h 86"/>
                  <a:gd name="T14" fmla="*/ 199 w 200"/>
                  <a:gd name="T15" fmla="*/ 86 h 86"/>
                  <a:gd name="T16" fmla="*/ 0 w 200"/>
                  <a:gd name="T17" fmla="*/ 86 h 86"/>
                  <a:gd name="T18" fmla="*/ 0 w 200"/>
                  <a:gd name="T19" fmla="*/ 0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0" h="86">
                    <a:moveTo>
                      <a:pt x="0" y="0"/>
                    </a:moveTo>
                    <a:lnTo>
                      <a:pt x="200" y="0"/>
                    </a:lnTo>
                    <a:lnTo>
                      <a:pt x="200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9" y="0"/>
                    </a:lnTo>
                    <a:lnTo>
                      <a:pt x="199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4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3" name="Freeform 173">
                <a:extLst>
                  <a:ext uri="{FF2B5EF4-FFF2-40B4-BE49-F238E27FC236}">
                    <a16:creationId xmlns:a16="http://schemas.microsoft.com/office/drawing/2014/main" id="{8669F3C0-5379-BE40-B825-68086DA62B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9" cy="86"/>
              </a:xfrm>
              <a:custGeom>
                <a:avLst/>
                <a:gdLst>
                  <a:gd name="T0" fmla="*/ 0 w 199"/>
                  <a:gd name="T1" fmla="*/ 0 h 86"/>
                  <a:gd name="T2" fmla="*/ 199 w 199"/>
                  <a:gd name="T3" fmla="*/ 0 h 86"/>
                  <a:gd name="T4" fmla="*/ 199 w 199"/>
                  <a:gd name="T5" fmla="*/ 86 h 86"/>
                  <a:gd name="T6" fmla="*/ 0 w 199"/>
                  <a:gd name="T7" fmla="*/ 86 h 86"/>
                  <a:gd name="T8" fmla="*/ 0 w 199"/>
                  <a:gd name="T9" fmla="*/ 0 h 86"/>
                  <a:gd name="T10" fmla="*/ 0 w 199"/>
                  <a:gd name="T11" fmla="*/ 0 h 86"/>
                  <a:gd name="T12" fmla="*/ 197 w 199"/>
                  <a:gd name="T13" fmla="*/ 0 h 86"/>
                  <a:gd name="T14" fmla="*/ 197 w 199"/>
                  <a:gd name="T15" fmla="*/ 85 h 86"/>
                  <a:gd name="T16" fmla="*/ 0 w 199"/>
                  <a:gd name="T17" fmla="*/ 85 h 86"/>
                  <a:gd name="T18" fmla="*/ 0 w 199"/>
                  <a:gd name="T19" fmla="*/ 0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9" h="86">
                    <a:moveTo>
                      <a:pt x="0" y="0"/>
                    </a:moveTo>
                    <a:lnTo>
                      <a:pt x="199" y="0"/>
                    </a:lnTo>
                    <a:lnTo>
                      <a:pt x="199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7" y="0"/>
                    </a:lnTo>
                    <a:lnTo>
                      <a:pt x="197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4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4" name="Freeform 174">
                <a:extLst>
                  <a:ext uri="{FF2B5EF4-FFF2-40B4-BE49-F238E27FC236}">
                    <a16:creationId xmlns:a16="http://schemas.microsoft.com/office/drawing/2014/main" id="{C073766F-DA72-544E-BF4D-9638057704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7" cy="85"/>
              </a:xfrm>
              <a:custGeom>
                <a:avLst/>
                <a:gdLst>
                  <a:gd name="T0" fmla="*/ 0 w 197"/>
                  <a:gd name="T1" fmla="*/ 0 h 85"/>
                  <a:gd name="T2" fmla="*/ 197 w 197"/>
                  <a:gd name="T3" fmla="*/ 0 h 85"/>
                  <a:gd name="T4" fmla="*/ 197 w 197"/>
                  <a:gd name="T5" fmla="*/ 85 h 85"/>
                  <a:gd name="T6" fmla="*/ 0 w 197"/>
                  <a:gd name="T7" fmla="*/ 85 h 85"/>
                  <a:gd name="T8" fmla="*/ 0 w 197"/>
                  <a:gd name="T9" fmla="*/ 0 h 85"/>
                  <a:gd name="T10" fmla="*/ 0 w 197"/>
                  <a:gd name="T11" fmla="*/ 0 h 85"/>
                  <a:gd name="T12" fmla="*/ 195 w 197"/>
                  <a:gd name="T13" fmla="*/ 0 h 85"/>
                  <a:gd name="T14" fmla="*/ 195 w 197"/>
                  <a:gd name="T15" fmla="*/ 84 h 85"/>
                  <a:gd name="T16" fmla="*/ 0 w 197"/>
                  <a:gd name="T17" fmla="*/ 84 h 85"/>
                  <a:gd name="T18" fmla="*/ 0 w 197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7" h="85">
                    <a:moveTo>
                      <a:pt x="0" y="0"/>
                    </a:moveTo>
                    <a:lnTo>
                      <a:pt x="197" y="0"/>
                    </a:lnTo>
                    <a:lnTo>
                      <a:pt x="197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5" y="0"/>
                    </a:lnTo>
                    <a:lnTo>
                      <a:pt x="195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5" name="Freeform 175">
                <a:extLst>
                  <a:ext uri="{FF2B5EF4-FFF2-40B4-BE49-F238E27FC236}">
                    <a16:creationId xmlns:a16="http://schemas.microsoft.com/office/drawing/2014/main" id="{148940D9-265D-E743-B46E-7098C8A6DB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5" cy="84"/>
              </a:xfrm>
              <a:custGeom>
                <a:avLst/>
                <a:gdLst>
                  <a:gd name="T0" fmla="*/ 0 w 195"/>
                  <a:gd name="T1" fmla="*/ 0 h 84"/>
                  <a:gd name="T2" fmla="*/ 195 w 195"/>
                  <a:gd name="T3" fmla="*/ 0 h 84"/>
                  <a:gd name="T4" fmla="*/ 195 w 195"/>
                  <a:gd name="T5" fmla="*/ 84 h 84"/>
                  <a:gd name="T6" fmla="*/ 0 w 195"/>
                  <a:gd name="T7" fmla="*/ 84 h 84"/>
                  <a:gd name="T8" fmla="*/ 0 w 195"/>
                  <a:gd name="T9" fmla="*/ 0 h 84"/>
                  <a:gd name="T10" fmla="*/ 0 w 195"/>
                  <a:gd name="T11" fmla="*/ 0 h 84"/>
                  <a:gd name="T12" fmla="*/ 193 w 195"/>
                  <a:gd name="T13" fmla="*/ 0 h 84"/>
                  <a:gd name="T14" fmla="*/ 193 w 195"/>
                  <a:gd name="T15" fmla="*/ 83 h 84"/>
                  <a:gd name="T16" fmla="*/ 0 w 195"/>
                  <a:gd name="T17" fmla="*/ 83 h 84"/>
                  <a:gd name="T18" fmla="*/ 0 w 195"/>
                  <a:gd name="T19" fmla="*/ 0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5" h="84">
                    <a:moveTo>
                      <a:pt x="0" y="0"/>
                    </a:moveTo>
                    <a:lnTo>
                      <a:pt x="195" y="0"/>
                    </a:lnTo>
                    <a:lnTo>
                      <a:pt x="195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3" y="0"/>
                    </a:lnTo>
                    <a:lnTo>
                      <a:pt x="19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6" name="Freeform 176">
                <a:extLst>
                  <a:ext uri="{FF2B5EF4-FFF2-40B4-BE49-F238E27FC236}">
                    <a16:creationId xmlns:a16="http://schemas.microsoft.com/office/drawing/2014/main" id="{0C066C6F-0875-0945-A51B-592A65B496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3" cy="83"/>
              </a:xfrm>
              <a:custGeom>
                <a:avLst/>
                <a:gdLst>
                  <a:gd name="T0" fmla="*/ 0 w 193"/>
                  <a:gd name="T1" fmla="*/ 0 h 83"/>
                  <a:gd name="T2" fmla="*/ 193 w 193"/>
                  <a:gd name="T3" fmla="*/ 0 h 83"/>
                  <a:gd name="T4" fmla="*/ 193 w 193"/>
                  <a:gd name="T5" fmla="*/ 83 h 83"/>
                  <a:gd name="T6" fmla="*/ 0 w 193"/>
                  <a:gd name="T7" fmla="*/ 83 h 83"/>
                  <a:gd name="T8" fmla="*/ 0 w 193"/>
                  <a:gd name="T9" fmla="*/ 0 h 83"/>
                  <a:gd name="T10" fmla="*/ 0 w 193"/>
                  <a:gd name="T11" fmla="*/ 0 h 83"/>
                  <a:gd name="T12" fmla="*/ 192 w 193"/>
                  <a:gd name="T13" fmla="*/ 0 h 83"/>
                  <a:gd name="T14" fmla="*/ 192 w 193"/>
                  <a:gd name="T15" fmla="*/ 82 h 83"/>
                  <a:gd name="T16" fmla="*/ 0 w 193"/>
                  <a:gd name="T17" fmla="*/ 82 h 83"/>
                  <a:gd name="T18" fmla="*/ 0 w 193"/>
                  <a:gd name="T19" fmla="*/ 0 h 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3" h="83">
                    <a:moveTo>
                      <a:pt x="0" y="0"/>
                    </a:moveTo>
                    <a:lnTo>
                      <a:pt x="193" y="0"/>
                    </a:lnTo>
                    <a:lnTo>
                      <a:pt x="19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2" y="0"/>
                    </a:lnTo>
                    <a:lnTo>
                      <a:pt x="192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15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7" name="Freeform 177">
                <a:extLst>
                  <a:ext uri="{FF2B5EF4-FFF2-40B4-BE49-F238E27FC236}">
                    <a16:creationId xmlns:a16="http://schemas.microsoft.com/office/drawing/2014/main" id="{79F97330-017A-A747-B624-066CA7CF73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2" cy="82"/>
              </a:xfrm>
              <a:custGeom>
                <a:avLst/>
                <a:gdLst>
                  <a:gd name="T0" fmla="*/ 0 w 192"/>
                  <a:gd name="T1" fmla="*/ 0 h 82"/>
                  <a:gd name="T2" fmla="*/ 192 w 192"/>
                  <a:gd name="T3" fmla="*/ 0 h 82"/>
                  <a:gd name="T4" fmla="*/ 192 w 192"/>
                  <a:gd name="T5" fmla="*/ 82 h 82"/>
                  <a:gd name="T6" fmla="*/ 0 w 192"/>
                  <a:gd name="T7" fmla="*/ 82 h 82"/>
                  <a:gd name="T8" fmla="*/ 0 w 192"/>
                  <a:gd name="T9" fmla="*/ 0 h 82"/>
                  <a:gd name="T10" fmla="*/ 0 w 192"/>
                  <a:gd name="T11" fmla="*/ 0 h 82"/>
                  <a:gd name="T12" fmla="*/ 190 w 192"/>
                  <a:gd name="T13" fmla="*/ 0 h 82"/>
                  <a:gd name="T14" fmla="*/ 190 w 192"/>
                  <a:gd name="T15" fmla="*/ 82 h 82"/>
                  <a:gd name="T16" fmla="*/ 0 w 192"/>
                  <a:gd name="T17" fmla="*/ 82 h 82"/>
                  <a:gd name="T18" fmla="*/ 0 w 192"/>
                  <a:gd name="T19" fmla="*/ 0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2" h="82">
                    <a:moveTo>
                      <a:pt x="0" y="0"/>
                    </a:moveTo>
                    <a:lnTo>
                      <a:pt x="192" y="0"/>
                    </a:lnTo>
                    <a:lnTo>
                      <a:pt x="192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0" y="0"/>
                    </a:lnTo>
                    <a:lnTo>
                      <a:pt x="190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5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8" name="Freeform 178">
                <a:extLst>
                  <a:ext uri="{FF2B5EF4-FFF2-40B4-BE49-F238E27FC236}">
                    <a16:creationId xmlns:a16="http://schemas.microsoft.com/office/drawing/2014/main" id="{5DF51D5A-D18B-5A4B-BE8D-9DED74A9B7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0" cy="82"/>
              </a:xfrm>
              <a:custGeom>
                <a:avLst/>
                <a:gdLst>
                  <a:gd name="T0" fmla="*/ 0 w 190"/>
                  <a:gd name="T1" fmla="*/ 0 h 82"/>
                  <a:gd name="T2" fmla="*/ 190 w 190"/>
                  <a:gd name="T3" fmla="*/ 0 h 82"/>
                  <a:gd name="T4" fmla="*/ 190 w 190"/>
                  <a:gd name="T5" fmla="*/ 82 h 82"/>
                  <a:gd name="T6" fmla="*/ 0 w 190"/>
                  <a:gd name="T7" fmla="*/ 82 h 82"/>
                  <a:gd name="T8" fmla="*/ 0 w 190"/>
                  <a:gd name="T9" fmla="*/ 0 h 82"/>
                  <a:gd name="T10" fmla="*/ 0 w 190"/>
                  <a:gd name="T11" fmla="*/ 0 h 82"/>
                  <a:gd name="T12" fmla="*/ 188 w 190"/>
                  <a:gd name="T13" fmla="*/ 0 h 82"/>
                  <a:gd name="T14" fmla="*/ 188 w 190"/>
                  <a:gd name="T15" fmla="*/ 81 h 82"/>
                  <a:gd name="T16" fmla="*/ 0 w 190"/>
                  <a:gd name="T17" fmla="*/ 81 h 82"/>
                  <a:gd name="T18" fmla="*/ 0 w 190"/>
                  <a:gd name="T19" fmla="*/ 0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0" h="82">
                    <a:moveTo>
                      <a:pt x="0" y="0"/>
                    </a:moveTo>
                    <a:lnTo>
                      <a:pt x="190" y="0"/>
                    </a:lnTo>
                    <a:lnTo>
                      <a:pt x="190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8" y="0"/>
                    </a:lnTo>
                    <a:lnTo>
                      <a:pt x="188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5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19" name="Freeform 179">
                <a:extLst>
                  <a:ext uri="{FF2B5EF4-FFF2-40B4-BE49-F238E27FC236}">
                    <a16:creationId xmlns:a16="http://schemas.microsoft.com/office/drawing/2014/main" id="{B9A6D929-3C36-154E-8EFA-7D1B706DD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8" cy="81"/>
              </a:xfrm>
              <a:custGeom>
                <a:avLst/>
                <a:gdLst>
                  <a:gd name="T0" fmla="*/ 0 w 188"/>
                  <a:gd name="T1" fmla="*/ 0 h 81"/>
                  <a:gd name="T2" fmla="*/ 188 w 188"/>
                  <a:gd name="T3" fmla="*/ 0 h 81"/>
                  <a:gd name="T4" fmla="*/ 188 w 188"/>
                  <a:gd name="T5" fmla="*/ 81 h 81"/>
                  <a:gd name="T6" fmla="*/ 0 w 188"/>
                  <a:gd name="T7" fmla="*/ 81 h 81"/>
                  <a:gd name="T8" fmla="*/ 0 w 188"/>
                  <a:gd name="T9" fmla="*/ 0 h 81"/>
                  <a:gd name="T10" fmla="*/ 0 w 188"/>
                  <a:gd name="T11" fmla="*/ 0 h 81"/>
                  <a:gd name="T12" fmla="*/ 186 w 188"/>
                  <a:gd name="T13" fmla="*/ 0 h 81"/>
                  <a:gd name="T14" fmla="*/ 186 w 188"/>
                  <a:gd name="T15" fmla="*/ 80 h 81"/>
                  <a:gd name="T16" fmla="*/ 0 w 188"/>
                  <a:gd name="T17" fmla="*/ 80 h 81"/>
                  <a:gd name="T18" fmla="*/ 0 w 18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8" h="81">
                    <a:moveTo>
                      <a:pt x="0" y="0"/>
                    </a:moveTo>
                    <a:lnTo>
                      <a:pt x="188" y="0"/>
                    </a:lnTo>
                    <a:lnTo>
                      <a:pt x="188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6" y="0"/>
                    </a:lnTo>
                    <a:lnTo>
                      <a:pt x="186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0" name="Freeform 180">
                <a:extLst>
                  <a:ext uri="{FF2B5EF4-FFF2-40B4-BE49-F238E27FC236}">
                    <a16:creationId xmlns:a16="http://schemas.microsoft.com/office/drawing/2014/main" id="{8D2E2792-8C23-D64A-A9C1-330A62BE60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6" cy="80"/>
              </a:xfrm>
              <a:custGeom>
                <a:avLst/>
                <a:gdLst>
                  <a:gd name="T0" fmla="*/ 0 w 186"/>
                  <a:gd name="T1" fmla="*/ 0 h 80"/>
                  <a:gd name="T2" fmla="*/ 186 w 186"/>
                  <a:gd name="T3" fmla="*/ 0 h 80"/>
                  <a:gd name="T4" fmla="*/ 186 w 186"/>
                  <a:gd name="T5" fmla="*/ 80 h 80"/>
                  <a:gd name="T6" fmla="*/ 0 w 186"/>
                  <a:gd name="T7" fmla="*/ 80 h 80"/>
                  <a:gd name="T8" fmla="*/ 0 w 186"/>
                  <a:gd name="T9" fmla="*/ 0 h 80"/>
                  <a:gd name="T10" fmla="*/ 0 w 186"/>
                  <a:gd name="T11" fmla="*/ 0 h 80"/>
                  <a:gd name="T12" fmla="*/ 185 w 186"/>
                  <a:gd name="T13" fmla="*/ 0 h 80"/>
                  <a:gd name="T14" fmla="*/ 185 w 186"/>
                  <a:gd name="T15" fmla="*/ 79 h 80"/>
                  <a:gd name="T16" fmla="*/ 0 w 186"/>
                  <a:gd name="T17" fmla="*/ 79 h 80"/>
                  <a:gd name="T18" fmla="*/ 0 w 186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6" h="8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5" y="0"/>
                    </a:lnTo>
                    <a:lnTo>
                      <a:pt x="185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5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1" name="Freeform 181">
                <a:extLst>
                  <a:ext uri="{FF2B5EF4-FFF2-40B4-BE49-F238E27FC236}">
                    <a16:creationId xmlns:a16="http://schemas.microsoft.com/office/drawing/2014/main" id="{0074B64C-C01D-0E46-879B-66ECDD664F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5" cy="79"/>
              </a:xfrm>
              <a:custGeom>
                <a:avLst/>
                <a:gdLst>
                  <a:gd name="T0" fmla="*/ 0 w 185"/>
                  <a:gd name="T1" fmla="*/ 0 h 79"/>
                  <a:gd name="T2" fmla="*/ 185 w 185"/>
                  <a:gd name="T3" fmla="*/ 0 h 79"/>
                  <a:gd name="T4" fmla="*/ 185 w 185"/>
                  <a:gd name="T5" fmla="*/ 79 h 79"/>
                  <a:gd name="T6" fmla="*/ 0 w 185"/>
                  <a:gd name="T7" fmla="*/ 79 h 79"/>
                  <a:gd name="T8" fmla="*/ 0 w 185"/>
                  <a:gd name="T9" fmla="*/ 0 h 79"/>
                  <a:gd name="T10" fmla="*/ 0 w 185"/>
                  <a:gd name="T11" fmla="*/ 0 h 79"/>
                  <a:gd name="T12" fmla="*/ 183 w 185"/>
                  <a:gd name="T13" fmla="*/ 0 h 79"/>
                  <a:gd name="T14" fmla="*/ 183 w 185"/>
                  <a:gd name="T15" fmla="*/ 79 h 79"/>
                  <a:gd name="T16" fmla="*/ 0 w 185"/>
                  <a:gd name="T17" fmla="*/ 79 h 79"/>
                  <a:gd name="T18" fmla="*/ 0 w 185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5" h="79">
                    <a:moveTo>
                      <a:pt x="0" y="0"/>
                    </a:moveTo>
                    <a:lnTo>
                      <a:pt x="185" y="0"/>
                    </a:lnTo>
                    <a:lnTo>
                      <a:pt x="185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3" y="0"/>
                    </a:lnTo>
                    <a:lnTo>
                      <a:pt x="183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5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2" name="Freeform 182">
                <a:extLst>
                  <a:ext uri="{FF2B5EF4-FFF2-40B4-BE49-F238E27FC236}">
                    <a16:creationId xmlns:a16="http://schemas.microsoft.com/office/drawing/2014/main" id="{E4398E2B-6D3B-1047-9893-2A30D21D4C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3" cy="79"/>
              </a:xfrm>
              <a:custGeom>
                <a:avLst/>
                <a:gdLst>
                  <a:gd name="T0" fmla="*/ 0 w 183"/>
                  <a:gd name="T1" fmla="*/ 0 h 79"/>
                  <a:gd name="T2" fmla="*/ 183 w 183"/>
                  <a:gd name="T3" fmla="*/ 0 h 79"/>
                  <a:gd name="T4" fmla="*/ 183 w 183"/>
                  <a:gd name="T5" fmla="*/ 79 h 79"/>
                  <a:gd name="T6" fmla="*/ 0 w 183"/>
                  <a:gd name="T7" fmla="*/ 79 h 79"/>
                  <a:gd name="T8" fmla="*/ 0 w 183"/>
                  <a:gd name="T9" fmla="*/ 0 h 79"/>
                  <a:gd name="T10" fmla="*/ 0 w 183"/>
                  <a:gd name="T11" fmla="*/ 0 h 79"/>
                  <a:gd name="T12" fmla="*/ 181 w 183"/>
                  <a:gd name="T13" fmla="*/ 0 h 79"/>
                  <a:gd name="T14" fmla="*/ 181 w 183"/>
                  <a:gd name="T15" fmla="*/ 78 h 79"/>
                  <a:gd name="T16" fmla="*/ 0 w 183"/>
                  <a:gd name="T17" fmla="*/ 78 h 79"/>
                  <a:gd name="T18" fmla="*/ 0 w 183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3" h="79">
                    <a:moveTo>
                      <a:pt x="0" y="0"/>
                    </a:moveTo>
                    <a:lnTo>
                      <a:pt x="183" y="0"/>
                    </a:lnTo>
                    <a:lnTo>
                      <a:pt x="183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1" y="0"/>
                    </a:lnTo>
                    <a:lnTo>
                      <a:pt x="181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3" name="Freeform 183">
                <a:extLst>
                  <a:ext uri="{FF2B5EF4-FFF2-40B4-BE49-F238E27FC236}">
                    <a16:creationId xmlns:a16="http://schemas.microsoft.com/office/drawing/2014/main" id="{2C1604AC-7841-744D-B49B-088E4320C8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1" cy="78"/>
              </a:xfrm>
              <a:custGeom>
                <a:avLst/>
                <a:gdLst>
                  <a:gd name="T0" fmla="*/ 0 w 181"/>
                  <a:gd name="T1" fmla="*/ 0 h 78"/>
                  <a:gd name="T2" fmla="*/ 181 w 181"/>
                  <a:gd name="T3" fmla="*/ 0 h 78"/>
                  <a:gd name="T4" fmla="*/ 181 w 181"/>
                  <a:gd name="T5" fmla="*/ 78 h 78"/>
                  <a:gd name="T6" fmla="*/ 0 w 181"/>
                  <a:gd name="T7" fmla="*/ 78 h 78"/>
                  <a:gd name="T8" fmla="*/ 0 w 181"/>
                  <a:gd name="T9" fmla="*/ 0 h 78"/>
                  <a:gd name="T10" fmla="*/ 0 w 181"/>
                  <a:gd name="T11" fmla="*/ 0 h 78"/>
                  <a:gd name="T12" fmla="*/ 179 w 181"/>
                  <a:gd name="T13" fmla="*/ 0 h 78"/>
                  <a:gd name="T14" fmla="*/ 179 w 181"/>
                  <a:gd name="T15" fmla="*/ 77 h 78"/>
                  <a:gd name="T16" fmla="*/ 0 w 181"/>
                  <a:gd name="T17" fmla="*/ 77 h 78"/>
                  <a:gd name="T18" fmla="*/ 0 w 181"/>
                  <a:gd name="T19" fmla="*/ 0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1" h="78">
                    <a:moveTo>
                      <a:pt x="0" y="0"/>
                    </a:moveTo>
                    <a:lnTo>
                      <a:pt x="181" y="0"/>
                    </a:lnTo>
                    <a:lnTo>
                      <a:pt x="181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9" y="0"/>
                    </a:lnTo>
                    <a:lnTo>
                      <a:pt x="17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6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4" name="Freeform 184">
                <a:extLst>
                  <a:ext uri="{FF2B5EF4-FFF2-40B4-BE49-F238E27FC236}">
                    <a16:creationId xmlns:a16="http://schemas.microsoft.com/office/drawing/2014/main" id="{8748B7A0-3A20-B747-893E-69C24D792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9" cy="77"/>
              </a:xfrm>
              <a:custGeom>
                <a:avLst/>
                <a:gdLst>
                  <a:gd name="T0" fmla="*/ 0 w 179"/>
                  <a:gd name="T1" fmla="*/ 0 h 77"/>
                  <a:gd name="T2" fmla="*/ 179 w 179"/>
                  <a:gd name="T3" fmla="*/ 0 h 77"/>
                  <a:gd name="T4" fmla="*/ 179 w 179"/>
                  <a:gd name="T5" fmla="*/ 77 h 77"/>
                  <a:gd name="T6" fmla="*/ 0 w 179"/>
                  <a:gd name="T7" fmla="*/ 77 h 77"/>
                  <a:gd name="T8" fmla="*/ 0 w 179"/>
                  <a:gd name="T9" fmla="*/ 0 h 77"/>
                  <a:gd name="T10" fmla="*/ 0 w 179"/>
                  <a:gd name="T11" fmla="*/ 0 h 77"/>
                  <a:gd name="T12" fmla="*/ 178 w 179"/>
                  <a:gd name="T13" fmla="*/ 0 h 77"/>
                  <a:gd name="T14" fmla="*/ 178 w 179"/>
                  <a:gd name="T15" fmla="*/ 77 h 77"/>
                  <a:gd name="T16" fmla="*/ 0 w 179"/>
                  <a:gd name="T17" fmla="*/ 77 h 77"/>
                  <a:gd name="T18" fmla="*/ 0 w 179"/>
                  <a:gd name="T19" fmla="*/ 0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9" h="77">
                    <a:moveTo>
                      <a:pt x="0" y="0"/>
                    </a:moveTo>
                    <a:lnTo>
                      <a:pt x="179" y="0"/>
                    </a:lnTo>
                    <a:lnTo>
                      <a:pt x="17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5" name="Freeform 185">
                <a:extLst>
                  <a:ext uri="{FF2B5EF4-FFF2-40B4-BE49-F238E27FC236}">
                    <a16:creationId xmlns:a16="http://schemas.microsoft.com/office/drawing/2014/main" id="{07721C04-6FD0-EB4E-B254-896485D7E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8" cy="77"/>
              </a:xfrm>
              <a:custGeom>
                <a:avLst/>
                <a:gdLst>
                  <a:gd name="T0" fmla="*/ 0 w 178"/>
                  <a:gd name="T1" fmla="*/ 0 h 77"/>
                  <a:gd name="T2" fmla="*/ 178 w 178"/>
                  <a:gd name="T3" fmla="*/ 0 h 77"/>
                  <a:gd name="T4" fmla="*/ 178 w 178"/>
                  <a:gd name="T5" fmla="*/ 77 h 77"/>
                  <a:gd name="T6" fmla="*/ 0 w 178"/>
                  <a:gd name="T7" fmla="*/ 77 h 77"/>
                  <a:gd name="T8" fmla="*/ 0 w 178"/>
                  <a:gd name="T9" fmla="*/ 0 h 77"/>
                  <a:gd name="T10" fmla="*/ 0 w 178"/>
                  <a:gd name="T11" fmla="*/ 0 h 77"/>
                  <a:gd name="T12" fmla="*/ 176 w 178"/>
                  <a:gd name="T13" fmla="*/ 0 h 77"/>
                  <a:gd name="T14" fmla="*/ 176 w 178"/>
                  <a:gd name="T15" fmla="*/ 76 h 77"/>
                  <a:gd name="T16" fmla="*/ 0 w 178"/>
                  <a:gd name="T17" fmla="*/ 76 h 77"/>
                  <a:gd name="T18" fmla="*/ 0 w 178"/>
                  <a:gd name="T19" fmla="*/ 0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8" h="7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6" y="0"/>
                    </a:lnTo>
                    <a:lnTo>
                      <a:pt x="176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6" name="Freeform 186">
                <a:extLst>
                  <a:ext uri="{FF2B5EF4-FFF2-40B4-BE49-F238E27FC236}">
                    <a16:creationId xmlns:a16="http://schemas.microsoft.com/office/drawing/2014/main" id="{6626874D-F885-5F45-B288-5CFE91BFC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6" cy="76"/>
              </a:xfrm>
              <a:custGeom>
                <a:avLst/>
                <a:gdLst>
                  <a:gd name="T0" fmla="*/ 0 w 176"/>
                  <a:gd name="T1" fmla="*/ 0 h 76"/>
                  <a:gd name="T2" fmla="*/ 176 w 176"/>
                  <a:gd name="T3" fmla="*/ 0 h 76"/>
                  <a:gd name="T4" fmla="*/ 176 w 176"/>
                  <a:gd name="T5" fmla="*/ 76 h 76"/>
                  <a:gd name="T6" fmla="*/ 0 w 176"/>
                  <a:gd name="T7" fmla="*/ 76 h 76"/>
                  <a:gd name="T8" fmla="*/ 0 w 176"/>
                  <a:gd name="T9" fmla="*/ 0 h 76"/>
                  <a:gd name="T10" fmla="*/ 0 w 176"/>
                  <a:gd name="T11" fmla="*/ 0 h 76"/>
                  <a:gd name="T12" fmla="*/ 174 w 176"/>
                  <a:gd name="T13" fmla="*/ 0 h 76"/>
                  <a:gd name="T14" fmla="*/ 174 w 176"/>
                  <a:gd name="T15" fmla="*/ 75 h 76"/>
                  <a:gd name="T16" fmla="*/ 0 w 176"/>
                  <a:gd name="T17" fmla="*/ 75 h 76"/>
                  <a:gd name="T18" fmla="*/ 0 w 176"/>
                  <a:gd name="T19" fmla="*/ 0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76">
                    <a:moveTo>
                      <a:pt x="0" y="0"/>
                    </a:moveTo>
                    <a:lnTo>
                      <a:pt x="176" y="0"/>
                    </a:lnTo>
                    <a:lnTo>
                      <a:pt x="176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4" y="0"/>
                    </a:lnTo>
                    <a:lnTo>
                      <a:pt x="174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B6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7" name="Freeform 187">
                <a:extLst>
                  <a:ext uri="{FF2B5EF4-FFF2-40B4-BE49-F238E27FC236}">
                    <a16:creationId xmlns:a16="http://schemas.microsoft.com/office/drawing/2014/main" id="{5D5DF892-EC59-C846-9827-12E7B941D5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4" cy="75"/>
              </a:xfrm>
              <a:custGeom>
                <a:avLst/>
                <a:gdLst>
                  <a:gd name="T0" fmla="*/ 0 w 174"/>
                  <a:gd name="T1" fmla="*/ 0 h 75"/>
                  <a:gd name="T2" fmla="*/ 174 w 174"/>
                  <a:gd name="T3" fmla="*/ 0 h 75"/>
                  <a:gd name="T4" fmla="*/ 174 w 174"/>
                  <a:gd name="T5" fmla="*/ 75 h 75"/>
                  <a:gd name="T6" fmla="*/ 0 w 174"/>
                  <a:gd name="T7" fmla="*/ 75 h 75"/>
                  <a:gd name="T8" fmla="*/ 0 w 174"/>
                  <a:gd name="T9" fmla="*/ 0 h 75"/>
                  <a:gd name="T10" fmla="*/ 0 w 174"/>
                  <a:gd name="T11" fmla="*/ 0 h 75"/>
                  <a:gd name="T12" fmla="*/ 172 w 174"/>
                  <a:gd name="T13" fmla="*/ 0 h 75"/>
                  <a:gd name="T14" fmla="*/ 172 w 174"/>
                  <a:gd name="T15" fmla="*/ 74 h 75"/>
                  <a:gd name="T16" fmla="*/ 0 w 174"/>
                  <a:gd name="T17" fmla="*/ 74 h 75"/>
                  <a:gd name="T18" fmla="*/ 0 w 174"/>
                  <a:gd name="T19" fmla="*/ 0 h 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4" h="75">
                    <a:moveTo>
                      <a:pt x="0" y="0"/>
                    </a:moveTo>
                    <a:lnTo>
                      <a:pt x="174" y="0"/>
                    </a:lnTo>
                    <a:lnTo>
                      <a:pt x="174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6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8" name="Freeform 188">
                <a:extLst>
                  <a:ext uri="{FF2B5EF4-FFF2-40B4-BE49-F238E27FC236}">
                    <a16:creationId xmlns:a16="http://schemas.microsoft.com/office/drawing/2014/main" id="{F7E2BB51-CC83-AD40-99F1-1A7443C851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2" cy="74"/>
              </a:xfrm>
              <a:custGeom>
                <a:avLst/>
                <a:gdLst>
                  <a:gd name="T0" fmla="*/ 0 w 172"/>
                  <a:gd name="T1" fmla="*/ 0 h 74"/>
                  <a:gd name="T2" fmla="*/ 172 w 172"/>
                  <a:gd name="T3" fmla="*/ 0 h 74"/>
                  <a:gd name="T4" fmla="*/ 172 w 172"/>
                  <a:gd name="T5" fmla="*/ 74 h 74"/>
                  <a:gd name="T6" fmla="*/ 0 w 172"/>
                  <a:gd name="T7" fmla="*/ 74 h 74"/>
                  <a:gd name="T8" fmla="*/ 0 w 172"/>
                  <a:gd name="T9" fmla="*/ 0 h 74"/>
                  <a:gd name="T10" fmla="*/ 0 w 172"/>
                  <a:gd name="T11" fmla="*/ 0 h 74"/>
                  <a:gd name="T12" fmla="*/ 171 w 172"/>
                  <a:gd name="T13" fmla="*/ 0 h 74"/>
                  <a:gd name="T14" fmla="*/ 171 w 172"/>
                  <a:gd name="T15" fmla="*/ 73 h 74"/>
                  <a:gd name="T16" fmla="*/ 0 w 172"/>
                  <a:gd name="T17" fmla="*/ 73 h 74"/>
                  <a:gd name="T18" fmla="*/ 0 w 172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2" h="74">
                    <a:moveTo>
                      <a:pt x="0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1" y="0"/>
                    </a:lnTo>
                    <a:lnTo>
                      <a:pt x="171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7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29" name="Freeform 189">
                <a:extLst>
                  <a:ext uri="{FF2B5EF4-FFF2-40B4-BE49-F238E27FC236}">
                    <a16:creationId xmlns:a16="http://schemas.microsoft.com/office/drawing/2014/main" id="{4CA27F02-D8E2-CC4B-8196-C5DA1EEA41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71" cy="73"/>
              </a:xfrm>
              <a:custGeom>
                <a:avLst/>
                <a:gdLst>
                  <a:gd name="T0" fmla="*/ 0 w 171"/>
                  <a:gd name="T1" fmla="*/ 0 h 73"/>
                  <a:gd name="T2" fmla="*/ 171 w 171"/>
                  <a:gd name="T3" fmla="*/ 0 h 73"/>
                  <a:gd name="T4" fmla="*/ 171 w 171"/>
                  <a:gd name="T5" fmla="*/ 73 h 73"/>
                  <a:gd name="T6" fmla="*/ 0 w 171"/>
                  <a:gd name="T7" fmla="*/ 73 h 73"/>
                  <a:gd name="T8" fmla="*/ 0 w 171"/>
                  <a:gd name="T9" fmla="*/ 0 h 73"/>
                  <a:gd name="T10" fmla="*/ 0 w 171"/>
                  <a:gd name="T11" fmla="*/ 0 h 73"/>
                  <a:gd name="T12" fmla="*/ 169 w 171"/>
                  <a:gd name="T13" fmla="*/ 0 h 73"/>
                  <a:gd name="T14" fmla="*/ 169 w 171"/>
                  <a:gd name="T15" fmla="*/ 73 h 73"/>
                  <a:gd name="T16" fmla="*/ 0 w 171"/>
                  <a:gd name="T17" fmla="*/ 73 h 73"/>
                  <a:gd name="T18" fmla="*/ 0 w 171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1" h="73">
                    <a:moveTo>
                      <a:pt x="0" y="0"/>
                    </a:moveTo>
                    <a:lnTo>
                      <a:pt x="171" y="0"/>
                    </a:lnTo>
                    <a:lnTo>
                      <a:pt x="171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9" y="0"/>
                    </a:lnTo>
                    <a:lnTo>
                      <a:pt x="169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7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0" name="Freeform 190">
                <a:extLst>
                  <a:ext uri="{FF2B5EF4-FFF2-40B4-BE49-F238E27FC236}">
                    <a16:creationId xmlns:a16="http://schemas.microsoft.com/office/drawing/2014/main" id="{ABB64D5C-1DC2-3D4A-AEB6-CCCD7EBEA9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9" cy="73"/>
              </a:xfrm>
              <a:custGeom>
                <a:avLst/>
                <a:gdLst>
                  <a:gd name="T0" fmla="*/ 0 w 169"/>
                  <a:gd name="T1" fmla="*/ 0 h 73"/>
                  <a:gd name="T2" fmla="*/ 169 w 169"/>
                  <a:gd name="T3" fmla="*/ 0 h 73"/>
                  <a:gd name="T4" fmla="*/ 169 w 169"/>
                  <a:gd name="T5" fmla="*/ 73 h 73"/>
                  <a:gd name="T6" fmla="*/ 0 w 169"/>
                  <a:gd name="T7" fmla="*/ 73 h 73"/>
                  <a:gd name="T8" fmla="*/ 0 w 169"/>
                  <a:gd name="T9" fmla="*/ 0 h 73"/>
                  <a:gd name="T10" fmla="*/ 0 w 169"/>
                  <a:gd name="T11" fmla="*/ 0 h 73"/>
                  <a:gd name="T12" fmla="*/ 167 w 169"/>
                  <a:gd name="T13" fmla="*/ 0 h 73"/>
                  <a:gd name="T14" fmla="*/ 167 w 169"/>
                  <a:gd name="T15" fmla="*/ 72 h 73"/>
                  <a:gd name="T16" fmla="*/ 0 w 169"/>
                  <a:gd name="T17" fmla="*/ 72 h 73"/>
                  <a:gd name="T18" fmla="*/ 0 w 169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9" h="73">
                    <a:moveTo>
                      <a:pt x="0" y="0"/>
                    </a:moveTo>
                    <a:lnTo>
                      <a:pt x="169" y="0"/>
                    </a:lnTo>
                    <a:lnTo>
                      <a:pt x="169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7" y="0"/>
                    </a:lnTo>
                    <a:lnTo>
                      <a:pt x="16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1" name="Freeform 191">
                <a:extLst>
                  <a:ext uri="{FF2B5EF4-FFF2-40B4-BE49-F238E27FC236}">
                    <a16:creationId xmlns:a16="http://schemas.microsoft.com/office/drawing/2014/main" id="{9E4BCB92-AA7E-994C-BF88-E01DF465A6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7" cy="72"/>
              </a:xfrm>
              <a:custGeom>
                <a:avLst/>
                <a:gdLst>
                  <a:gd name="T0" fmla="*/ 0 w 167"/>
                  <a:gd name="T1" fmla="*/ 0 h 72"/>
                  <a:gd name="T2" fmla="*/ 167 w 167"/>
                  <a:gd name="T3" fmla="*/ 0 h 72"/>
                  <a:gd name="T4" fmla="*/ 167 w 167"/>
                  <a:gd name="T5" fmla="*/ 72 h 72"/>
                  <a:gd name="T6" fmla="*/ 0 w 167"/>
                  <a:gd name="T7" fmla="*/ 72 h 72"/>
                  <a:gd name="T8" fmla="*/ 0 w 167"/>
                  <a:gd name="T9" fmla="*/ 0 h 72"/>
                  <a:gd name="T10" fmla="*/ 0 w 167"/>
                  <a:gd name="T11" fmla="*/ 0 h 72"/>
                  <a:gd name="T12" fmla="*/ 165 w 167"/>
                  <a:gd name="T13" fmla="*/ 0 h 72"/>
                  <a:gd name="T14" fmla="*/ 165 w 167"/>
                  <a:gd name="T15" fmla="*/ 71 h 72"/>
                  <a:gd name="T16" fmla="*/ 0 w 167"/>
                  <a:gd name="T17" fmla="*/ 71 h 72"/>
                  <a:gd name="T18" fmla="*/ 0 w 167"/>
                  <a:gd name="T19" fmla="*/ 0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7" h="72">
                    <a:moveTo>
                      <a:pt x="0" y="0"/>
                    </a:moveTo>
                    <a:lnTo>
                      <a:pt x="167" y="0"/>
                    </a:lnTo>
                    <a:lnTo>
                      <a:pt x="16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5" y="0"/>
                    </a:lnTo>
                    <a:lnTo>
                      <a:pt x="165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7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2" name="Freeform 192">
                <a:extLst>
                  <a:ext uri="{FF2B5EF4-FFF2-40B4-BE49-F238E27FC236}">
                    <a16:creationId xmlns:a16="http://schemas.microsoft.com/office/drawing/2014/main" id="{0567A0B7-E873-164C-9673-218B5CC2B7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5" cy="71"/>
              </a:xfrm>
              <a:custGeom>
                <a:avLst/>
                <a:gdLst>
                  <a:gd name="T0" fmla="*/ 0 w 165"/>
                  <a:gd name="T1" fmla="*/ 0 h 71"/>
                  <a:gd name="T2" fmla="*/ 165 w 165"/>
                  <a:gd name="T3" fmla="*/ 0 h 71"/>
                  <a:gd name="T4" fmla="*/ 165 w 165"/>
                  <a:gd name="T5" fmla="*/ 71 h 71"/>
                  <a:gd name="T6" fmla="*/ 0 w 165"/>
                  <a:gd name="T7" fmla="*/ 71 h 71"/>
                  <a:gd name="T8" fmla="*/ 0 w 165"/>
                  <a:gd name="T9" fmla="*/ 0 h 71"/>
                  <a:gd name="T10" fmla="*/ 0 w 165"/>
                  <a:gd name="T11" fmla="*/ 0 h 71"/>
                  <a:gd name="T12" fmla="*/ 163 w 165"/>
                  <a:gd name="T13" fmla="*/ 0 h 71"/>
                  <a:gd name="T14" fmla="*/ 163 w 165"/>
                  <a:gd name="T15" fmla="*/ 71 h 71"/>
                  <a:gd name="T16" fmla="*/ 0 w 165"/>
                  <a:gd name="T17" fmla="*/ 71 h 71"/>
                  <a:gd name="T18" fmla="*/ 0 w 165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5" h="71">
                    <a:moveTo>
                      <a:pt x="0" y="0"/>
                    </a:moveTo>
                    <a:lnTo>
                      <a:pt x="165" y="0"/>
                    </a:lnTo>
                    <a:lnTo>
                      <a:pt x="165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3" y="0"/>
                    </a:lnTo>
                    <a:lnTo>
                      <a:pt x="163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7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3" name="Freeform 193">
                <a:extLst>
                  <a:ext uri="{FF2B5EF4-FFF2-40B4-BE49-F238E27FC236}">
                    <a16:creationId xmlns:a16="http://schemas.microsoft.com/office/drawing/2014/main" id="{9D314D49-204E-3440-9345-9D56050C8D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3" cy="71"/>
              </a:xfrm>
              <a:custGeom>
                <a:avLst/>
                <a:gdLst>
                  <a:gd name="T0" fmla="*/ 0 w 163"/>
                  <a:gd name="T1" fmla="*/ 0 h 71"/>
                  <a:gd name="T2" fmla="*/ 163 w 163"/>
                  <a:gd name="T3" fmla="*/ 0 h 71"/>
                  <a:gd name="T4" fmla="*/ 163 w 163"/>
                  <a:gd name="T5" fmla="*/ 71 h 71"/>
                  <a:gd name="T6" fmla="*/ 0 w 163"/>
                  <a:gd name="T7" fmla="*/ 71 h 71"/>
                  <a:gd name="T8" fmla="*/ 0 w 163"/>
                  <a:gd name="T9" fmla="*/ 0 h 71"/>
                  <a:gd name="T10" fmla="*/ 0 w 163"/>
                  <a:gd name="T11" fmla="*/ 0 h 71"/>
                  <a:gd name="T12" fmla="*/ 162 w 163"/>
                  <a:gd name="T13" fmla="*/ 0 h 71"/>
                  <a:gd name="T14" fmla="*/ 162 w 163"/>
                  <a:gd name="T15" fmla="*/ 70 h 71"/>
                  <a:gd name="T16" fmla="*/ 0 w 163"/>
                  <a:gd name="T17" fmla="*/ 70 h 71"/>
                  <a:gd name="T18" fmla="*/ 0 w 163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3" h="71">
                    <a:moveTo>
                      <a:pt x="0" y="0"/>
                    </a:moveTo>
                    <a:lnTo>
                      <a:pt x="163" y="0"/>
                    </a:lnTo>
                    <a:lnTo>
                      <a:pt x="163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2" y="0"/>
                    </a:lnTo>
                    <a:lnTo>
                      <a:pt x="162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4" name="Freeform 194">
                <a:extLst>
                  <a:ext uri="{FF2B5EF4-FFF2-40B4-BE49-F238E27FC236}">
                    <a16:creationId xmlns:a16="http://schemas.microsoft.com/office/drawing/2014/main" id="{1C8B5BFC-C235-CF4D-A1F8-742C8C46F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2" cy="70"/>
              </a:xfrm>
              <a:custGeom>
                <a:avLst/>
                <a:gdLst>
                  <a:gd name="T0" fmla="*/ 0 w 162"/>
                  <a:gd name="T1" fmla="*/ 0 h 70"/>
                  <a:gd name="T2" fmla="*/ 162 w 162"/>
                  <a:gd name="T3" fmla="*/ 0 h 70"/>
                  <a:gd name="T4" fmla="*/ 162 w 162"/>
                  <a:gd name="T5" fmla="*/ 70 h 70"/>
                  <a:gd name="T6" fmla="*/ 0 w 162"/>
                  <a:gd name="T7" fmla="*/ 70 h 70"/>
                  <a:gd name="T8" fmla="*/ 0 w 162"/>
                  <a:gd name="T9" fmla="*/ 0 h 70"/>
                  <a:gd name="T10" fmla="*/ 0 w 162"/>
                  <a:gd name="T11" fmla="*/ 0 h 70"/>
                  <a:gd name="T12" fmla="*/ 160 w 162"/>
                  <a:gd name="T13" fmla="*/ 0 h 70"/>
                  <a:gd name="T14" fmla="*/ 160 w 162"/>
                  <a:gd name="T15" fmla="*/ 69 h 70"/>
                  <a:gd name="T16" fmla="*/ 0 w 162"/>
                  <a:gd name="T17" fmla="*/ 69 h 70"/>
                  <a:gd name="T18" fmla="*/ 0 w 162"/>
                  <a:gd name="T19" fmla="*/ 0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2" h="70">
                    <a:moveTo>
                      <a:pt x="0" y="0"/>
                    </a:moveTo>
                    <a:lnTo>
                      <a:pt x="162" y="0"/>
                    </a:lnTo>
                    <a:lnTo>
                      <a:pt x="162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0" y="0"/>
                    </a:lnTo>
                    <a:lnTo>
                      <a:pt x="160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5" name="Freeform 195">
                <a:extLst>
                  <a:ext uri="{FF2B5EF4-FFF2-40B4-BE49-F238E27FC236}">
                    <a16:creationId xmlns:a16="http://schemas.microsoft.com/office/drawing/2014/main" id="{827ACC12-18AA-794A-ACDA-11931F75F5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0" cy="69"/>
              </a:xfrm>
              <a:custGeom>
                <a:avLst/>
                <a:gdLst>
                  <a:gd name="T0" fmla="*/ 0 w 160"/>
                  <a:gd name="T1" fmla="*/ 0 h 69"/>
                  <a:gd name="T2" fmla="*/ 160 w 160"/>
                  <a:gd name="T3" fmla="*/ 0 h 69"/>
                  <a:gd name="T4" fmla="*/ 160 w 160"/>
                  <a:gd name="T5" fmla="*/ 69 h 69"/>
                  <a:gd name="T6" fmla="*/ 0 w 160"/>
                  <a:gd name="T7" fmla="*/ 69 h 69"/>
                  <a:gd name="T8" fmla="*/ 0 w 160"/>
                  <a:gd name="T9" fmla="*/ 0 h 69"/>
                  <a:gd name="T10" fmla="*/ 0 w 160"/>
                  <a:gd name="T11" fmla="*/ 0 h 69"/>
                  <a:gd name="T12" fmla="*/ 158 w 160"/>
                  <a:gd name="T13" fmla="*/ 0 h 69"/>
                  <a:gd name="T14" fmla="*/ 158 w 160"/>
                  <a:gd name="T15" fmla="*/ 68 h 69"/>
                  <a:gd name="T16" fmla="*/ 0 w 160"/>
                  <a:gd name="T17" fmla="*/ 68 h 69"/>
                  <a:gd name="T18" fmla="*/ 0 w 160"/>
                  <a:gd name="T19" fmla="*/ 0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0" h="69">
                    <a:moveTo>
                      <a:pt x="0" y="0"/>
                    </a:moveTo>
                    <a:lnTo>
                      <a:pt x="160" y="0"/>
                    </a:lnTo>
                    <a:lnTo>
                      <a:pt x="160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8" y="0"/>
                    </a:lnTo>
                    <a:lnTo>
                      <a:pt x="15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6" name="Freeform 196">
                <a:extLst>
                  <a:ext uri="{FF2B5EF4-FFF2-40B4-BE49-F238E27FC236}">
                    <a16:creationId xmlns:a16="http://schemas.microsoft.com/office/drawing/2014/main" id="{B8DD001D-97E4-AA41-8BAD-54AD5F5A2E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8" cy="68"/>
              </a:xfrm>
              <a:custGeom>
                <a:avLst/>
                <a:gdLst>
                  <a:gd name="T0" fmla="*/ 0 w 158"/>
                  <a:gd name="T1" fmla="*/ 0 h 68"/>
                  <a:gd name="T2" fmla="*/ 158 w 158"/>
                  <a:gd name="T3" fmla="*/ 0 h 68"/>
                  <a:gd name="T4" fmla="*/ 158 w 158"/>
                  <a:gd name="T5" fmla="*/ 68 h 68"/>
                  <a:gd name="T6" fmla="*/ 0 w 158"/>
                  <a:gd name="T7" fmla="*/ 68 h 68"/>
                  <a:gd name="T8" fmla="*/ 0 w 158"/>
                  <a:gd name="T9" fmla="*/ 0 h 68"/>
                  <a:gd name="T10" fmla="*/ 0 w 158"/>
                  <a:gd name="T11" fmla="*/ 0 h 68"/>
                  <a:gd name="T12" fmla="*/ 156 w 158"/>
                  <a:gd name="T13" fmla="*/ 0 h 68"/>
                  <a:gd name="T14" fmla="*/ 156 w 158"/>
                  <a:gd name="T15" fmla="*/ 67 h 68"/>
                  <a:gd name="T16" fmla="*/ 0 w 158"/>
                  <a:gd name="T17" fmla="*/ 67 h 68"/>
                  <a:gd name="T18" fmla="*/ 0 w 158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8" h="68">
                    <a:moveTo>
                      <a:pt x="0" y="0"/>
                    </a:moveTo>
                    <a:lnTo>
                      <a:pt x="158" y="0"/>
                    </a:lnTo>
                    <a:lnTo>
                      <a:pt x="15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6" y="0"/>
                    </a:lnTo>
                    <a:lnTo>
                      <a:pt x="15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8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7" name="Freeform 197">
                <a:extLst>
                  <a:ext uri="{FF2B5EF4-FFF2-40B4-BE49-F238E27FC236}">
                    <a16:creationId xmlns:a16="http://schemas.microsoft.com/office/drawing/2014/main" id="{C540C9A6-0116-8E4D-95CC-53D784497E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6" cy="67"/>
              </a:xfrm>
              <a:custGeom>
                <a:avLst/>
                <a:gdLst>
                  <a:gd name="T0" fmla="*/ 0 w 156"/>
                  <a:gd name="T1" fmla="*/ 0 h 67"/>
                  <a:gd name="T2" fmla="*/ 156 w 156"/>
                  <a:gd name="T3" fmla="*/ 0 h 67"/>
                  <a:gd name="T4" fmla="*/ 156 w 156"/>
                  <a:gd name="T5" fmla="*/ 67 h 67"/>
                  <a:gd name="T6" fmla="*/ 0 w 156"/>
                  <a:gd name="T7" fmla="*/ 67 h 67"/>
                  <a:gd name="T8" fmla="*/ 0 w 156"/>
                  <a:gd name="T9" fmla="*/ 0 h 67"/>
                  <a:gd name="T10" fmla="*/ 0 w 156"/>
                  <a:gd name="T11" fmla="*/ 0 h 67"/>
                  <a:gd name="T12" fmla="*/ 155 w 156"/>
                  <a:gd name="T13" fmla="*/ 0 h 67"/>
                  <a:gd name="T14" fmla="*/ 155 w 156"/>
                  <a:gd name="T15" fmla="*/ 66 h 67"/>
                  <a:gd name="T16" fmla="*/ 0 w 156"/>
                  <a:gd name="T17" fmla="*/ 66 h 67"/>
                  <a:gd name="T18" fmla="*/ 0 w 156"/>
                  <a:gd name="T19" fmla="*/ 0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6" h="67">
                    <a:moveTo>
                      <a:pt x="0" y="0"/>
                    </a:moveTo>
                    <a:lnTo>
                      <a:pt x="156" y="0"/>
                    </a:lnTo>
                    <a:lnTo>
                      <a:pt x="15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5" y="0"/>
                    </a:lnTo>
                    <a:lnTo>
                      <a:pt x="155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8" name="Freeform 198">
                <a:extLst>
                  <a:ext uri="{FF2B5EF4-FFF2-40B4-BE49-F238E27FC236}">
                    <a16:creationId xmlns:a16="http://schemas.microsoft.com/office/drawing/2014/main" id="{C5E566BE-9EDD-7F48-B36B-EEDBFCEC0B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5" cy="66"/>
              </a:xfrm>
              <a:custGeom>
                <a:avLst/>
                <a:gdLst>
                  <a:gd name="T0" fmla="*/ 0 w 155"/>
                  <a:gd name="T1" fmla="*/ 0 h 66"/>
                  <a:gd name="T2" fmla="*/ 155 w 155"/>
                  <a:gd name="T3" fmla="*/ 0 h 66"/>
                  <a:gd name="T4" fmla="*/ 155 w 155"/>
                  <a:gd name="T5" fmla="*/ 66 h 66"/>
                  <a:gd name="T6" fmla="*/ 0 w 155"/>
                  <a:gd name="T7" fmla="*/ 66 h 66"/>
                  <a:gd name="T8" fmla="*/ 0 w 155"/>
                  <a:gd name="T9" fmla="*/ 0 h 66"/>
                  <a:gd name="T10" fmla="*/ 0 w 155"/>
                  <a:gd name="T11" fmla="*/ 0 h 66"/>
                  <a:gd name="T12" fmla="*/ 153 w 155"/>
                  <a:gd name="T13" fmla="*/ 0 h 66"/>
                  <a:gd name="T14" fmla="*/ 153 w 155"/>
                  <a:gd name="T15" fmla="*/ 66 h 66"/>
                  <a:gd name="T16" fmla="*/ 0 w 155"/>
                  <a:gd name="T17" fmla="*/ 66 h 66"/>
                  <a:gd name="T18" fmla="*/ 0 w 155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5" h="66">
                    <a:moveTo>
                      <a:pt x="0" y="0"/>
                    </a:moveTo>
                    <a:lnTo>
                      <a:pt x="155" y="0"/>
                    </a:lnTo>
                    <a:lnTo>
                      <a:pt x="155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3" y="0"/>
                    </a:lnTo>
                    <a:lnTo>
                      <a:pt x="153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39" name="Freeform 199">
                <a:extLst>
                  <a:ext uri="{FF2B5EF4-FFF2-40B4-BE49-F238E27FC236}">
                    <a16:creationId xmlns:a16="http://schemas.microsoft.com/office/drawing/2014/main" id="{4AC6F312-4251-2841-A05F-2B8ACF135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3" cy="66"/>
              </a:xfrm>
              <a:custGeom>
                <a:avLst/>
                <a:gdLst>
                  <a:gd name="T0" fmla="*/ 0 w 153"/>
                  <a:gd name="T1" fmla="*/ 0 h 66"/>
                  <a:gd name="T2" fmla="*/ 153 w 153"/>
                  <a:gd name="T3" fmla="*/ 0 h 66"/>
                  <a:gd name="T4" fmla="*/ 153 w 153"/>
                  <a:gd name="T5" fmla="*/ 66 h 66"/>
                  <a:gd name="T6" fmla="*/ 0 w 153"/>
                  <a:gd name="T7" fmla="*/ 66 h 66"/>
                  <a:gd name="T8" fmla="*/ 0 w 153"/>
                  <a:gd name="T9" fmla="*/ 0 h 66"/>
                  <a:gd name="T10" fmla="*/ 0 w 153"/>
                  <a:gd name="T11" fmla="*/ 0 h 66"/>
                  <a:gd name="T12" fmla="*/ 151 w 153"/>
                  <a:gd name="T13" fmla="*/ 0 h 66"/>
                  <a:gd name="T14" fmla="*/ 151 w 153"/>
                  <a:gd name="T15" fmla="*/ 66 h 66"/>
                  <a:gd name="T16" fmla="*/ 0 w 153"/>
                  <a:gd name="T17" fmla="*/ 66 h 66"/>
                  <a:gd name="T18" fmla="*/ 0 w 153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" h="66">
                    <a:moveTo>
                      <a:pt x="0" y="0"/>
                    </a:moveTo>
                    <a:lnTo>
                      <a:pt x="153" y="0"/>
                    </a:lnTo>
                    <a:lnTo>
                      <a:pt x="153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1" y="0"/>
                    </a:lnTo>
                    <a:lnTo>
                      <a:pt x="151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0" name="Freeform 200">
                <a:extLst>
                  <a:ext uri="{FF2B5EF4-FFF2-40B4-BE49-F238E27FC236}">
                    <a16:creationId xmlns:a16="http://schemas.microsoft.com/office/drawing/2014/main" id="{6901CE72-F0E8-0747-951A-8C87CE4A1E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51" cy="66"/>
              </a:xfrm>
              <a:custGeom>
                <a:avLst/>
                <a:gdLst>
                  <a:gd name="T0" fmla="*/ 0 w 151"/>
                  <a:gd name="T1" fmla="*/ 0 h 66"/>
                  <a:gd name="T2" fmla="*/ 151 w 151"/>
                  <a:gd name="T3" fmla="*/ 0 h 66"/>
                  <a:gd name="T4" fmla="*/ 151 w 151"/>
                  <a:gd name="T5" fmla="*/ 66 h 66"/>
                  <a:gd name="T6" fmla="*/ 0 w 151"/>
                  <a:gd name="T7" fmla="*/ 66 h 66"/>
                  <a:gd name="T8" fmla="*/ 0 w 151"/>
                  <a:gd name="T9" fmla="*/ 0 h 66"/>
                  <a:gd name="T10" fmla="*/ 0 w 151"/>
                  <a:gd name="T11" fmla="*/ 0 h 66"/>
                  <a:gd name="T12" fmla="*/ 149 w 151"/>
                  <a:gd name="T13" fmla="*/ 0 h 66"/>
                  <a:gd name="T14" fmla="*/ 149 w 151"/>
                  <a:gd name="T15" fmla="*/ 65 h 66"/>
                  <a:gd name="T16" fmla="*/ 0 w 151"/>
                  <a:gd name="T17" fmla="*/ 65 h 66"/>
                  <a:gd name="T18" fmla="*/ 0 w 151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1" h="66">
                    <a:moveTo>
                      <a:pt x="0" y="0"/>
                    </a:moveTo>
                    <a:lnTo>
                      <a:pt x="151" y="0"/>
                    </a:lnTo>
                    <a:lnTo>
                      <a:pt x="151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9" y="0"/>
                    </a:lnTo>
                    <a:lnTo>
                      <a:pt x="149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1" name="Freeform 201">
                <a:extLst>
                  <a:ext uri="{FF2B5EF4-FFF2-40B4-BE49-F238E27FC236}">
                    <a16:creationId xmlns:a16="http://schemas.microsoft.com/office/drawing/2014/main" id="{9CB03C60-8B42-984E-AA56-A41B4B817D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9" cy="65"/>
              </a:xfrm>
              <a:custGeom>
                <a:avLst/>
                <a:gdLst>
                  <a:gd name="T0" fmla="*/ 0 w 149"/>
                  <a:gd name="T1" fmla="*/ 0 h 65"/>
                  <a:gd name="T2" fmla="*/ 149 w 149"/>
                  <a:gd name="T3" fmla="*/ 0 h 65"/>
                  <a:gd name="T4" fmla="*/ 149 w 149"/>
                  <a:gd name="T5" fmla="*/ 65 h 65"/>
                  <a:gd name="T6" fmla="*/ 0 w 149"/>
                  <a:gd name="T7" fmla="*/ 65 h 65"/>
                  <a:gd name="T8" fmla="*/ 0 w 149"/>
                  <a:gd name="T9" fmla="*/ 0 h 65"/>
                  <a:gd name="T10" fmla="*/ 0 w 149"/>
                  <a:gd name="T11" fmla="*/ 0 h 65"/>
                  <a:gd name="T12" fmla="*/ 148 w 149"/>
                  <a:gd name="T13" fmla="*/ 0 h 65"/>
                  <a:gd name="T14" fmla="*/ 148 w 149"/>
                  <a:gd name="T15" fmla="*/ 64 h 65"/>
                  <a:gd name="T16" fmla="*/ 0 w 149"/>
                  <a:gd name="T17" fmla="*/ 64 h 65"/>
                  <a:gd name="T18" fmla="*/ 0 w 149"/>
                  <a:gd name="T19" fmla="*/ 0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9" h="65">
                    <a:moveTo>
                      <a:pt x="0" y="0"/>
                    </a:moveTo>
                    <a:lnTo>
                      <a:pt x="149" y="0"/>
                    </a:lnTo>
                    <a:lnTo>
                      <a:pt x="149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8" y="0"/>
                    </a:lnTo>
                    <a:lnTo>
                      <a:pt x="148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2" name="Freeform 202">
                <a:extLst>
                  <a:ext uri="{FF2B5EF4-FFF2-40B4-BE49-F238E27FC236}">
                    <a16:creationId xmlns:a16="http://schemas.microsoft.com/office/drawing/2014/main" id="{68B8BC86-4668-BB4C-BF80-F49AACF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8" cy="64"/>
              </a:xfrm>
              <a:custGeom>
                <a:avLst/>
                <a:gdLst>
                  <a:gd name="T0" fmla="*/ 0 w 148"/>
                  <a:gd name="T1" fmla="*/ 0 h 64"/>
                  <a:gd name="T2" fmla="*/ 148 w 148"/>
                  <a:gd name="T3" fmla="*/ 0 h 64"/>
                  <a:gd name="T4" fmla="*/ 148 w 148"/>
                  <a:gd name="T5" fmla="*/ 64 h 64"/>
                  <a:gd name="T6" fmla="*/ 0 w 148"/>
                  <a:gd name="T7" fmla="*/ 64 h 64"/>
                  <a:gd name="T8" fmla="*/ 0 w 148"/>
                  <a:gd name="T9" fmla="*/ 0 h 64"/>
                  <a:gd name="T10" fmla="*/ 0 w 148"/>
                  <a:gd name="T11" fmla="*/ 0 h 64"/>
                  <a:gd name="T12" fmla="*/ 146 w 148"/>
                  <a:gd name="T13" fmla="*/ 0 h 64"/>
                  <a:gd name="T14" fmla="*/ 146 w 148"/>
                  <a:gd name="T15" fmla="*/ 63 h 64"/>
                  <a:gd name="T16" fmla="*/ 0 w 148"/>
                  <a:gd name="T17" fmla="*/ 63 h 64"/>
                  <a:gd name="T18" fmla="*/ 0 w 148"/>
                  <a:gd name="T19" fmla="*/ 0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8" h="64">
                    <a:moveTo>
                      <a:pt x="0" y="0"/>
                    </a:moveTo>
                    <a:lnTo>
                      <a:pt x="148" y="0"/>
                    </a:lnTo>
                    <a:lnTo>
                      <a:pt x="148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6" y="0"/>
                    </a:lnTo>
                    <a:lnTo>
                      <a:pt x="146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3" name="Freeform 203">
                <a:extLst>
                  <a:ext uri="{FF2B5EF4-FFF2-40B4-BE49-F238E27FC236}">
                    <a16:creationId xmlns:a16="http://schemas.microsoft.com/office/drawing/2014/main" id="{052FFC97-2BA0-D148-943A-A6537D7AB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6" cy="63"/>
              </a:xfrm>
              <a:custGeom>
                <a:avLst/>
                <a:gdLst>
                  <a:gd name="T0" fmla="*/ 0 w 146"/>
                  <a:gd name="T1" fmla="*/ 0 h 63"/>
                  <a:gd name="T2" fmla="*/ 146 w 146"/>
                  <a:gd name="T3" fmla="*/ 0 h 63"/>
                  <a:gd name="T4" fmla="*/ 146 w 146"/>
                  <a:gd name="T5" fmla="*/ 63 h 63"/>
                  <a:gd name="T6" fmla="*/ 0 w 146"/>
                  <a:gd name="T7" fmla="*/ 63 h 63"/>
                  <a:gd name="T8" fmla="*/ 0 w 146"/>
                  <a:gd name="T9" fmla="*/ 0 h 63"/>
                  <a:gd name="T10" fmla="*/ 0 w 146"/>
                  <a:gd name="T11" fmla="*/ 0 h 63"/>
                  <a:gd name="T12" fmla="*/ 144 w 146"/>
                  <a:gd name="T13" fmla="*/ 0 h 63"/>
                  <a:gd name="T14" fmla="*/ 144 w 146"/>
                  <a:gd name="T15" fmla="*/ 62 h 63"/>
                  <a:gd name="T16" fmla="*/ 0 w 146"/>
                  <a:gd name="T17" fmla="*/ 62 h 63"/>
                  <a:gd name="T18" fmla="*/ 0 w 146"/>
                  <a:gd name="T19" fmla="*/ 0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6" h="63">
                    <a:moveTo>
                      <a:pt x="0" y="0"/>
                    </a:moveTo>
                    <a:lnTo>
                      <a:pt x="146" y="0"/>
                    </a:lnTo>
                    <a:lnTo>
                      <a:pt x="146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4" y="0"/>
                    </a:lnTo>
                    <a:lnTo>
                      <a:pt x="144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4" name="Freeform 204">
                <a:extLst>
                  <a:ext uri="{FF2B5EF4-FFF2-40B4-BE49-F238E27FC236}">
                    <a16:creationId xmlns:a16="http://schemas.microsoft.com/office/drawing/2014/main" id="{E18F9B98-49DA-7C40-83FF-EC856DB768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4" cy="62"/>
              </a:xfrm>
              <a:custGeom>
                <a:avLst/>
                <a:gdLst>
                  <a:gd name="T0" fmla="*/ 0 w 144"/>
                  <a:gd name="T1" fmla="*/ 0 h 62"/>
                  <a:gd name="T2" fmla="*/ 144 w 144"/>
                  <a:gd name="T3" fmla="*/ 0 h 62"/>
                  <a:gd name="T4" fmla="*/ 144 w 144"/>
                  <a:gd name="T5" fmla="*/ 62 h 62"/>
                  <a:gd name="T6" fmla="*/ 0 w 144"/>
                  <a:gd name="T7" fmla="*/ 62 h 62"/>
                  <a:gd name="T8" fmla="*/ 0 w 144"/>
                  <a:gd name="T9" fmla="*/ 0 h 62"/>
                  <a:gd name="T10" fmla="*/ 0 w 144"/>
                  <a:gd name="T11" fmla="*/ 0 h 62"/>
                  <a:gd name="T12" fmla="*/ 142 w 144"/>
                  <a:gd name="T13" fmla="*/ 0 h 62"/>
                  <a:gd name="T14" fmla="*/ 142 w 144"/>
                  <a:gd name="T15" fmla="*/ 61 h 62"/>
                  <a:gd name="T16" fmla="*/ 0 w 144"/>
                  <a:gd name="T17" fmla="*/ 61 h 62"/>
                  <a:gd name="T18" fmla="*/ 0 w 144"/>
                  <a:gd name="T19" fmla="*/ 0 h 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4" h="62">
                    <a:moveTo>
                      <a:pt x="0" y="0"/>
                    </a:moveTo>
                    <a:lnTo>
                      <a:pt x="144" y="0"/>
                    </a:lnTo>
                    <a:lnTo>
                      <a:pt x="144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5" name="Freeform 205">
                <a:extLst>
                  <a:ext uri="{FF2B5EF4-FFF2-40B4-BE49-F238E27FC236}">
                    <a16:creationId xmlns:a16="http://schemas.microsoft.com/office/drawing/2014/main" id="{62B05804-A881-1943-86C6-1EB46B6BF7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2" cy="61"/>
              </a:xfrm>
              <a:custGeom>
                <a:avLst/>
                <a:gdLst>
                  <a:gd name="T0" fmla="*/ 0 w 142"/>
                  <a:gd name="T1" fmla="*/ 0 h 61"/>
                  <a:gd name="T2" fmla="*/ 142 w 142"/>
                  <a:gd name="T3" fmla="*/ 0 h 61"/>
                  <a:gd name="T4" fmla="*/ 142 w 142"/>
                  <a:gd name="T5" fmla="*/ 61 h 61"/>
                  <a:gd name="T6" fmla="*/ 0 w 142"/>
                  <a:gd name="T7" fmla="*/ 61 h 61"/>
                  <a:gd name="T8" fmla="*/ 0 w 142"/>
                  <a:gd name="T9" fmla="*/ 0 h 61"/>
                  <a:gd name="T10" fmla="*/ 0 w 142"/>
                  <a:gd name="T11" fmla="*/ 0 h 61"/>
                  <a:gd name="T12" fmla="*/ 141 w 142"/>
                  <a:gd name="T13" fmla="*/ 0 h 61"/>
                  <a:gd name="T14" fmla="*/ 141 w 142"/>
                  <a:gd name="T15" fmla="*/ 60 h 61"/>
                  <a:gd name="T16" fmla="*/ 0 w 142"/>
                  <a:gd name="T17" fmla="*/ 60 h 61"/>
                  <a:gd name="T18" fmla="*/ 0 w 142"/>
                  <a:gd name="T19" fmla="*/ 0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2" h="61">
                    <a:moveTo>
                      <a:pt x="0" y="0"/>
                    </a:moveTo>
                    <a:lnTo>
                      <a:pt x="142" y="0"/>
                    </a:lnTo>
                    <a:lnTo>
                      <a:pt x="142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1" y="0"/>
                    </a:lnTo>
                    <a:lnTo>
                      <a:pt x="141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46" name="Group 206">
              <a:extLst>
                <a:ext uri="{FF2B5EF4-FFF2-40B4-BE49-F238E27FC236}">
                  <a16:creationId xmlns:a16="http://schemas.microsoft.com/office/drawing/2014/main" id="{5AB3543D-FDFE-9C4F-87EC-551D8615E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2830"/>
              <a:ext cx="3480" cy="1147"/>
              <a:chOff x="184" y="2830"/>
              <a:chExt cx="3480" cy="1147"/>
            </a:xfrm>
          </p:grpSpPr>
          <p:sp>
            <p:nvSpPr>
              <p:cNvPr id="112847" name="Freeform 207">
                <a:extLst>
                  <a:ext uri="{FF2B5EF4-FFF2-40B4-BE49-F238E27FC236}">
                    <a16:creationId xmlns:a16="http://schemas.microsoft.com/office/drawing/2014/main" id="{DC9F00B9-6FE0-6D4C-B0BB-F13E7F2E98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1" cy="60"/>
              </a:xfrm>
              <a:custGeom>
                <a:avLst/>
                <a:gdLst>
                  <a:gd name="T0" fmla="*/ 0 w 141"/>
                  <a:gd name="T1" fmla="*/ 0 h 60"/>
                  <a:gd name="T2" fmla="*/ 141 w 141"/>
                  <a:gd name="T3" fmla="*/ 0 h 60"/>
                  <a:gd name="T4" fmla="*/ 141 w 141"/>
                  <a:gd name="T5" fmla="*/ 60 h 60"/>
                  <a:gd name="T6" fmla="*/ 0 w 141"/>
                  <a:gd name="T7" fmla="*/ 60 h 60"/>
                  <a:gd name="T8" fmla="*/ 0 w 141"/>
                  <a:gd name="T9" fmla="*/ 0 h 60"/>
                  <a:gd name="T10" fmla="*/ 0 w 141"/>
                  <a:gd name="T11" fmla="*/ 0 h 60"/>
                  <a:gd name="T12" fmla="*/ 139 w 141"/>
                  <a:gd name="T13" fmla="*/ 0 h 60"/>
                  <a:gd name="T14" fmla="*/ 139 w 141"/>
                  <a:gd name="T15" fmla="*/ 59 h 60"/>
                  <a:gd name="T16" fmla="*/ 0 w 141"/>
                  <a:gd name="T17" fmla="*/ 59 h 60"/>
                  <a:gd name="T18" fmla="*/ 0 w 141"/>
                  <a:gd name="T19" fmla="*/ 0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60">
                    <a:moveTo>
                      <a:pt x="0" y="0"/>
                    </a:moveTo>
                    <a:lnTo>
                      <a:pt x="141" y="0"/>
                    </a:lnTo>
                    <a:lnTo>
                      <a:pt x="141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9" y="0"/>
                    </a:lnTo>
                    <a:lnTo>
                      <a:pt x="13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8" name="Freeform 208">
                <a:extLst>
                  <a:ext uri="{FF2B5EF4-FFF2-40B4-BE49-F238E27FC236}">
                    <a16:creationId xmlns:a16="http://schemas.microsoft.com/office/drawing/2014/main" id="{06B59534-2EA6-454C-83A1-39E557CBA5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9" cy="59"/>
              </a:xfrm>
              <a:custGeom>
                <a:avLst/>
                <a:gdLst>
                  <a:gd name="T0" fmla="*/ 0 w 139"/>
                  <a:gd name="T1" fmla="*/ 0 h 59"/>
                  <a:gd name="T2" fmla="*/ 139 w 139"/>
                  <a:gd name="T3" fmla="*/ 0 h 59"/>
                  <a:gd name="T4" fmla="*/ 139 w 139"/>
                  <a:gd name="T5" fmla="*/ 59 h 59"/>
                  <a:gd name="T6" fmla="*/ 0 w 139"/>
                  <a:gd name="T7" fmla="*/ 59 h 59"/>
                  <a:gd name="T8" fmla="*/ 0 w 139"/>
                  <a:gd name="T9" fmla="*/ 0 h 59"/>
                  <a:gd name="T10" fmla="*/ 0 w 139"/>
                  <a:gd name="T11" fmla="*/ 0 h 59"/>
                  <a:gd name="T12" fmla="*/ 137 w 139"/>
                  <a:gd name="T13" fmla="*/ 0 h 59"/>
                  <a:gd name="T14" fmla="*/ 137 w 139"/>
                  <a:gd name="T15" fmla="*/ 59 h 59"/>
                  <a:gd name="T16" fmla="*/ 0 w 139"/>
                  <a:gd name="T17" fmla="*/ 59 h 59"/>
                  <a:gd name="T18" fmla="*/ 0 w 139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" h="59">
                    <a:moveTo>
                      <a:pt x="0" y="0"/>
                    </a:moveTo>
                    <a:lnTo>
                      <a:pt x="139" y="0"/>
                    </a:lnTo>
                    <a:lnTo>
                      <a:pt x="13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49" name="Freeform 209">
                <a:extLst>
                  <a:ext uri="{FF2B5EF4-FFF2-40B4-BE49-F238E27FC236}">
                    <a16:creationId xmlns:a16="http://schemas.microsoft.com/office/drawing/2014/main" id="{9E540AE9-D32C-6D44-81F6-CCA74CC12C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7" cy="59"/>
              </a:xfrm>
              <a:custGeom>
                <a:avLst/>
                <a:gdLst>
                  <a:gd name="T0" fmla="*/ 0 w 137"/>
                  <a:gd name="T1" fmla="*/ 0 h 59"/>
                  <a:gd name="T2" fmla="*/ 137 w 137"/>
                  <a:gd name="T3" fmla="*/ 0 h 59"/>
                  <a:gd name="T4" fmla="*/ 137 w 137"/>
                  <a:gd name="T5" fmla="*/ 59 h 59"/>
                  <a:gd name="T6" fmla="*/ 0 w 137"/>
                  <a:gd name="T7" fmla="*/ 59 h 59"/>
                  <a:gd name="T8" fmla="*/ 0 w 137"/>
                  <a:gd name="T9" fmla="*/ 0 h 59"/>
                  <a:gd name="T10" fmla="*/ 0 w 137"/>
                  <a:gd name="T11" fmla="*/ 0 h 59"/>
                  <a:gd name="T12" fmla="*/ 135 w 137"/>
                  <a:gd name="T13" fmla="*/ 0 h 59"/>
                  <a:gd name="T14" fmla="*/ 135 w 137"/>
                  <a:gd name="T15" fmla="*/ 59 h 59"/>
                  <a:gd name="T16" fmla="*/ 0 w 137"/>
                  <a:gd name="T17" fmla="*/ 59 h 59"/>
                  <a:gd name="T18" fmla="*/ 0 w 137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lnTo>
                      <a:pt x="137" y="0"/>
                    </a:lnTo>
                    <a:lnTo>
                      <a:pt x="137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5" y="0"/>
                    </a:lnTo>
                    <a:lnTo>
                      <a:pt x="135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0" name="Freeform 210">
                <a:extLst>
                  <a:ext uri="{FF2B5EF4-FFF2-40B4-BE49-F238E27FC236}">
                    <a16:creationId xmlns:a16="http://schemas.microsoft.com/office/drawing/2014/main" id="{6F9C1459-C509-0B49-B5DB-BF4A5264B1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5" cy="59"/>
              </a:xfrm>
              <a:custGeom>
                <a:avLst/>
                <a:gdLst>
                  <a:gd name="T0" fmla="*/ 0 w 135"/>
                  <a:gd name="T1" fmla="*/ 0 h 59"/>
                  <a:gd name="T2" fmla="*/ 135 w 135"/>
                  <a:gd name="T3" fmla="*/ 0 h 59"/>
                  <a:gd name="T4" fmla="*/ 135 w 135"/>
                  <a:gd name="T5" fmla="*/ 59 h 59"/>
                  <a:gd name="T6" fmla="*/ 0 w 135"/>
                  <a:gd name="T7" fmla="*/ 59 h 59"/>
                  <a:gd name="T8" fmla="*/ 0 w 135"/>
                  <a:gd name="T9" fmla="*/ 0 h 59"/>
                  <a:gd name="T10" fmla="*/ 0 w 135"/>
                  <a:gd name="T11" fmla="*/ 0 h 59"/>
                  <a:gd name="T12" fmla="*/ 134 w 135"/>
                  <a:gd name="T13" fmla="*/ 0 h 59"/>
                  <a:gd name="T14" fmla="*/ 134 w 135"/>
                  <a:gd name="T15" fmla="*/ 58 h 59"/>
                  <a:gd name="T16" fmla="*/ 0 w 135"/>
                  <a:gd name="T17" fmla="*/ 58 h 59"/>
                  <a:gd name="T18" fmla="*/ 0 w 135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5" h="59">
                    <a:moveTo>
                      <a:pt x="0" y="0"/>
                    </a:moveTo>
                    <a:lnTo>
                      <a:pt x="135" y="0"/>
                    </a:lnTo>
                    <a:lnTo>
                      <a:pt x="135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4" y="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1" name="Freeform 211">
                <a:extLst>
                  <a:ext uri="{FF2B5EF4-FFF2-40B4-BE49-F238E27FC236}">
                    <a16:creationId xmlns:a16="http://schemas.microsoft.com/office/drawing/2014/main" id="{D99DAE40-5349-1341-A620-64241263DA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4" cy="58"/>
              </a:xfrm>
              <a:custGeom>
                <a:avLst/>
                <a:gdLst>
                  <a:gd name="T0" fmla="*/ 0 w 134"/>
                  <a:gd name="T1" fmla="*/ 0 h 58"/>
                  <a:gd name="T2" fmla="*/ 134 w 134"/>
                  <a:gd name="T3" fmla="*/ 0 h 58"/>
                  <a:gd name="T4" fmla="*/ 134 w 134"/>
                  <a:gd name="T5" fmla="*/ 58 h 58"/>
                  <a:gd name="T6" fmla="*/ 0 w 134"/>
                  <a:gd name="T7" fmla="*/ 58 h 58"/>
                  <a:gd name="T8" fmla="*/ 0 w 134"/>
                  <a:gd name="T9" fmla="*/ 0 h 58"/>
                  <a:gd name="T10" fmla="*/ 0 w 134"/>
                  <a:gd name="T11" fmla="*/ 0 h 58"/>
                  <a:gd name="T12" fmla="*/ 132 w 134"/>
                  <a:gd name="T13" fmla="*/ 0 h 58"/>
                  <a:gd name="T14" fmla="*/ 132 w 134"/>
                  <a:gd name="T15" fmla="*/ 57 h 58"/>
                  <a:gd name="T16" fmla="*/ 0 w 134"/>
                  <a:gd name="T17" fmla="*/ 57 h 58"/>
                  <a:gd name="T18" fmla="*/ 0 w 134"/>
                  <a:gd name="T19" fmla="*/ 0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4" h="58">
                    <a:moveTo>
                      <a:pt x="0" y="0"/>
                    </a:moveTo>
                    <a:lnTo>
                      <a:pt x="134" y="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2" y="0"/>
                    </a:lnTo>
                    <a:lnTo>
                      <a:pt x="132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2" name="Freeform 212">
                <a:extLst>
                  <a:ext uri="{FF2B5EF4-FFF2-40B4-BE49-F238E27FC236}">
                    <a16:creationId xmlns:a16="http://schemas.microsoft.com/office/drawing/2014/main" id="{19986501-64C4-0344-A4B4-9BAFD7587E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2" cy="57"/>
              </a:xfrm>
              <a:custGeom>
                <a:avLst/>
                <a:gdLst>
                  <a:gd name="T0" fmla="*/ 0 w 132"/>
                  <a:gd name="T1" fmla="*/ 0 h 57"/>
                  <a:gd name="T2" fmla="*/ 132 w 132"/>
                  <a:gd name="T3" fmla="*/ 0 h 57"/>
                  <a:gd name="T4" fmla="*/ 132 w 132"/>
                  <a:gd name="T5" fmla="*/ 57 h 57"/>
                  <a:gd name="T6" fmla="*/ 0 w 132"/>
                  <a:gd name="T7" fmla="*/ 57 h 57"/>
                  <a:gd name="T8" fmla="*/ 0 w 132"/>
                  <a:gd name="T9" fmla="*/ 0 h 57"/>
                  <a:gd name="T10" fmla="*/ 0 w 132"/>
                  <a:gd name="T11" fmla="*/ 0 h 57"/>
                  <a:gd name="T12" fmla="*/ 130 w 132"/>
                  <a:gd name="T13" fmla="*/ 0 h 57"/>
                  <a:gd name="T14" fmla="*/ 130 w 132"/>
                  <a:gd name="T15" fmla="*/ 56 h 57"/>
                  <a:gd name="T16" fmla="*/ 0 w 132"/>
                  <a:gd name="T17" fmla="*/ 56 h 57"/>
                  <a:gd name="T18" fmla="*/ 0 w 132"/>
                  <a:gd name="T19" fmla="*/ 0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57">
                    <a:moveTo>
                      <a:pt x="0" y="0"/>
                    </a:moveTo>
                    <a:lnTo>
                      <a:pt x="132" y="0"/>
                    </a:lnTo>
                    <a:lnTo>
                      <a:pt x="132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0" y="0"/>
                    </a:lnTo>
                    <a:lnTo>
                      <a:pt x="13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3" name="Freeform 213">
                <a:extLst>
                  <a:ext uri="{FF2B5EF4-FFF2-40B4-BE49-F238E27FC236}">
                    <a16:creationId xmlns:a16="http://schemas.microsoft.com/office/drawing/2014/main" id="{4D4BCB1D-5E42-5749-9D79-9DC6D87C29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30" cy="56"/>
              </a:xfrm>
              <a:custGeom>
                <a:avLst/>
                <a:gdLst>
                  <a:gd name="T0" fmla="*/ 0 w 130"/>
                  <a:gd name="T1" fmla="*/ 0 h 56"/>
                  <a:gd name="T2" fmla="*/ 130 w 130"/>
                  <a:gd name="T3" fmla="*/ 0 h 56"/>
                  <a:gd name="T4" fmla="*/ 130 w 130"/>
                  <a:gd name="T5" fmla="*/ 56 h 56"/>
                  <a:gd name="T6" fmla="*/ 0 w 130"/>
                  <a:gd name="T7" fmla="*/ 56 h 56"/>
                  <a:gd name="T8" fmla="*/ 0 w 130"/>
                  <a:gd name="T9" fmla="*/ 0 h 56"/>
                  <a:gd name="T10" fmla="*/ 0 w 130"/>
                  <a:gd name="T11" fmla="*/ 0 h 56"/>
                  <a:gd name="T12" fmla="*/ 128 w 130"/>
                  <a:gd name="T13" fmla="*/ 0 h 56"/>
                  <a:gd name="T14" fmla="*/ 128 w 130"/>
                  <a:gd name="T15" fmla="*/ 55 h 56"/>
                  <a:gd name="T16" fmla="*/ 0 w 130"/>
                  <a:gd name="T17" fmla="*/ 55 h 56"/>
                  <a:gd name="T18" fmla="*/ 0 w 130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0" h="56">
                    <a:moveTo>
                      <a:pt x="0" y="0"/>
                    </a:moveTo>
                    <a:lnTo>
                      <a:pt x="130" y="0"/>
                    </a:lnTo>
                    <a:lnTo>
                      <a:pt x="13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8" y="0"/>
                    </a:lnTo>
                    <a:lnTo>
                      <a:pt x="12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4" name="Freeform 214">
                <a:extLst>
                  <a:ext uri="{FF2B5EF4-FFF2-40B4-BE49-F238E27FC236}">
                    <a16:creationId xmlns:a16="http://schemas.microsoft.com/office/drawing/2014/main" id="{FAAB0453-EACA-F546-9090-64E59833A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8" cy="55"/>
              </a:xfrm>
              <a:custGeom>
                <a:avLst/>
                <a:gdLst>
                  <a:gd name="T0" fmla="*/ 0 w 128"/>
                  <a:gd name="T1" fmla="*/ 0 h 55"/>
                  <a:gd name="T2" fmla="*/ 128 w 128"/>
                  <a:gd name="T3" fmla="*/ 0 h 55"/>
                  <a:gd name="T4" fmla="*/ 128 w 128"/>
                  <a:gd name="T5" fmla="*/ 55 h 55"/>
                  <a:gd name="T6" fmla="*/ 0 w 128"/>
                  <a:gd name="T7" fmla="*/ 55 h 55"/>
                  <a:gd name="T8" fmla="*/ 0 w 128"/>
                  <a:gd name="T9" fmla="*/ 0 h 55"/>
                  <a:gd name="T10" fmla="*/ 0 w 128"/>
                  <a:gd name="T11" fmla="*/ 0 h 55"/>
                  <a:gd name="T12" fmla="*/ 127 w 128"/>
                  <a:gd name="T13" fmla="*/ 0 h 55"/>
                  <a:gd name="T14" fmla="*/ 127 w 128"/>
                  <a:gd name="T15" fmla="*/ 54 h 55"/>
                  <a:gd name="T16" fmla="*/ 0 w 128"/>
                  <a:gd name="T17" fmla="*/ 54 h 55"/>
                  <a:gd name="T18" fmla="*/ 0 w 128"/>
                  <a:gd name="T19" fmla="*/ 0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55">
                    <a:moveTo>
                      <a:pt x="0" y="0"/>
                    </a:moveTo>
                    <a:lnTo>
                      <a:pt x="128" y="0"/>
                    </a:lnTo>
                    <a:lnTo>
                      <a:pt x="12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7" y="0"/>
                    </a:lnTo>
                    <a:lnTo>
                      <a:pt x="1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5" name="Freeform 215">
                <a:extLst>
                  <a:ext uri="{FF2B5EF4-FFF2-40B4-BE49-F238E27FC236}">
                    <a16:creationId xmlns:a16="http://schemas.microsoft.com/office/drawing/2014/main" id="{4A04EE0A-1201-6941-A47F-23C1388FF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7" cy="54"/>
              </a:xfrm>
              <a:custGeom>
                <a:avLst/>
                <a:gdLst>
                  <a:gd name="T0" fmla="*/ 0 w 127"/>
                  <a:gd name="T1" fmla="*/ 0 h 54"/>
                  <a:gd name="T2" fmla="*/ 127 w 127"/>
                  <a:gd name="T3" fmla="*/ 0 h 54"/>
                  <a:gd name="T4" fmla="*/ 127 w 127"/>
                  <a:gd name="T5" fmla="*/ 54 h 54"/>
                  <a:gd name="T6" fmla="*/ 0 w 127"/>
                  <a:gd name="T7" fmla="*/ 54 h 54"/>
                  <a:gd name="T8" fmla="*/ 0 w 127"/>
                  <a:gd name="T9" fmla="*/ 0 h 54"/>
                  <a:gd name="T10" fmla="*/ 0 w 127"/>
                  <a:gd name="T11" fmla="*/ 0 h 54"/>
                  <a:gd name="T12" fmla="*/ 125 w 127"/>
                  <a:gd name="T13" fmla="*/ 0 h 54"/>
                  <a:gd name="T14" fmla="*/ 125 w 127"/>
                  <a:gd name="T15" fmla="*/ 54 h 54"/>
                  <a:gd name="T16" fmla="*/ 0 w 127"/>
                  <a:gd name="T17" fmla="*/ 54 h 54"/>
                  <a:gd name="T18" fmla="*/ 0 w 127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54">
                    <a:moveTo>
                      <a:pt x="0" y="0"/>
                    </a:moveTo>
                    <a:lnTo>
                      <a:pt x="127" y="0"/>
                    </a:lnTo>
                    <a:lnTo>
                      <a:pt x="1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6" name="Freeform 216">
                <a:extLst>
                  <a:ext uri="{FF2B5EF4-FFF2-40B4-BE49-F238E27FC236}">
                    <a16:creationId xmlns:a16="http://schemas.microsoft.com/office/drawing/2014/main" id="{254099CD-0D2B-7A46-B256-051969FA7F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5" cy="54"/>
              </a:xfrm>
              <a:custGeom>
                <a:avLst/>
                <a:gdLst>
                  <a:gd name="T0" fmla="*/ 0 w 125"/>
                  <a:gd name="T1" fmla="*/ 0 h 54"/>
                  <a:gd name="T2" fmla="*/ 125 w 125"/>
                  <a:gd name="T3" fmla="*/ 0 h 54"/>
                  <a:gd name="T4" fmla="*/ 125 w 125"/>
                  <a:gd name="T5" fmla="*/ 54 h 54"/>
                  <a:gd name="T6" fmla="*/ 0 w 125"/>
                  <a:gd name="T7" fmla="*/ 54 h 54"/>
                  <a:gd name="T8" fmla="*/ 0 w 125"/>
                  <a:gd name="T9" fmla="*/ 0 h 54"/>
                  <a:gd name="T10" fmla="*/ 0 w 125"/>
                  <a:gd name="T11" fmla="*/ 0 h 54"/>
                  <a:gd name="T12" fmla="*/ 123 w 125"/>
                  <a:gd name="T13" fmla="*/ 0 h 54"/>
                  <a:gd name="T14" fmla="*/ 123 w 125"/>
                  <a:gd name="T15" fmla="*/ 53 h 54"/>
                  <a:gd name="T16" fmla="*/ 0 w 125"/>
                  <a:gd name="T17" fmla="*/ 53 h 54"/>
                  <a:gd name="T18" fmla="*/ 0 w 125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5" h="54">
                    <a:moveTo>
                      <a:pt x="0" y="0"/>
                    </a:moveTo>
                    <a:lnTo>
                      <a:pt x="125" y="0"/>
                    </a:lnTo>
                    <a:lnTo>
                      <a:pt x="125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3" y="0"/>
                    </a:lnTo>
                    <a:lnTo>
                      <a:pt x="12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7" name="Freeform 217">
                <a:extLst>
                  <a:ext uri="{FF2B5EF4-FFF2-40B4-BE49-F238E27FC236}">
                    <a16:creationId xmlns:a16="http://schemas.microsoft.com/office/drawing/2014/main" id="{D031C564-2526-3A43-8122-B9680CD7CE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3" cy="53"/>
              </a:xfrm>
              <a:custGeom>
                <a:avLst/>
                <a:gdLst>
                  <a:gd name="T0" fmla="*/ 0 w 123"/>
                  <a:gd name="T1" fmla="*/ 0 h 53"/>
                  <a:gd name="T2" fmla="*/ 123 w 123"/>
                  <a:gd name="T3" fmla="*/ 0 h 53"/>
                  <a:gd name="T4" fmla="*/ 123 w 123"/>
                  <a:gd name="T5" fmla="*/ 53 h 53"/>
                  <a:gd name="T6" fmla="*/ 0 w 123"/>
                  <a:gd name="T7" fmla="*/ 53 h 53"/>
                  <a:gd name="T8" fmla="*/ 0 w 123"/>
                  <a:gd name="T9" fmla="*/ 0 h 53"/>
                  <a:gd name="T10" fmla="*/ 0 w 123"/>
                  <a:gd name="T11" fmla="*/ 0 h 53"/>
                  <a:gd name="T12" fmla="*/ 121 w 123"/>
                  <a:gd name="T13" fmla="*/ 0 h 53"/>
                  <a:gd name="T14" fmla="*/ 121 w 123"/>
                  <a:gd name="T15" fmla="*/ 52 h 53"/>
                  <a:gd name="T16" fmla="*/ 0 w 123"/>
                  <a:gd name="T17" fmla="*/ 52 h 53"/>
                  <a:gd name="T18" fmla="*/ 0 w 123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3" h="53">
                    <a:moveTo>
                      <a:pt x="0" y="0"/>
                    </a:moveTo>
                    <a:lnTo>
                      <a:pt x="123" y="0"/>
                    </a:lnTo>
                    <a:lnTo>
                      <a:pt x="12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8" name="Freeform 218">
                <a:extLst>
                  <a:ext uri="{FF2B5EF4-FFF2-40B4-BE49-F238E27FC236}">
                    <a16:creationId xmlns:a16="http://schemas.microsoft.com/office/drawing/2014/main" id="{1C2E87A6-3A9A-324D-AD8C-6333A384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1" cy="52"/>
              </a:xfrm>
              <a:custGeom>
                <a:avLst/>
                <a:gdLst>
                  <a:gd name="T0" fmla="*/ 0 w 121"/>
                  <a:gd name="T1" fmla="*/ 0 h 52"/>
                  <a:gd name="T2" fmla="*/ 121 w 121"/>
                  <a:gd name="T3" fmla="*/ 0 h 52"/>
                  <a:gd name="T4" fmla="*/ 121 w 121"/>
                  <a:gd name="T5" fmla="*/ 52 h 52"/>
                  <a:gd name="T6" fmla="*/ 0 w 121"/>
                  <a:gd name="T7" fmla="*/ 52 h 52"/>
                  <a:gd name="T8" fmla="*/ 0 w 121"/>
                  <a:gd name="T9" fmla="*/ 0 h 52"/>
                  <a:gd name="T10" fmla="*/ 0 w 121"/>
                  <a:gd name="T11" fmla="*/ 0 h 52"/>
                  <a:gd name="T12" fmla="*/ 120 w 121"/>
                  <a:gd name="T13" fmla="*/ 0 h 52"/>
                  <a:gd name="T14" fmla="*/ 120 w 121"/>
                  <a:gd name="T15" fmla="*/ 52 h 52"/>
                  <a:gd name="T16" fmla="*/ 0 w 121"/>
                  <a:gd name="T17" fmla="*/ 52 h 52"/>
                  <a:gd name="T18" fmla="*/ 0 w 121"/>
                  <a:gd name="T19" fmla="*/ 0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52">
                    <a:moveTo>
                      <a:pt x="0" y="0"/>
                    </a:moveTo>
                    <a:lnTo>
                      <a:pt x="121" y="0"/>
                    </a:lnTo>
                    <a:lnTo>
                      <a:pt x="12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0" y="0"/>
                    </a:lnTo>
                    <a:lnTo>
                      <a:pt x="120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59" name="Freeform 219">
                <a:extLst>
                  <a:ext uri="{FF2B5EF4-FFF2-40B4-BE49-F238E27FC236}">
                    <a16:creationId xmlns:a16="http://schemas.microsoft.com/office/drawing/2014/main" id="{30BFB7F5-15F7-9F49-A3F6-DC4A5B3944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0" cy="52"/>
              </a:xfrm>
              <a:custGeom>
                <a:avLst/>
                <a:gdLst>
                  <a:gd name="T0" fmla="*/ 0 w 120"/>
                  <a:gd name="T1" fmla="*/ 0 h 52"/>
                  <a:gd name="T2" fmla="*/ 120 w 120"/>
                  <a:gd name="T3" fmla="*/ 0 h 52"/>
                  <a:gd name="T4" fmla="*/ 120 w 120"/>
                  <a:gd name="T5" fmla="*/ 52 h 52"/>
                  <a:gd name="T6" fmla="*/ 0 w 120"/>
                  <a:gd name="T7" fmla="*/ 52 h 52"/>
                  <a:gd name="T8" fmla="*/ 0 w 120"/>
                  <a:gd name="T9" fmla="*/ 0 h 52"/>
                  <a:gd name="T10" fmla="*/ 0 w 120"/>
                  <a:gd name="T11" fmla="*/ 0 h 52"/>
                  <a:gd name="T12" fmla="*/ 118 w 120"/>
                  <a:gd name="T13" fmla="*/ 0 h 52"/>
                  <a:gd name="T14" fmla="*/ 118 w 120"/>
                  <a:gd name="T15" fmla="*/ 51 h 52"/>
                  <a:gd name="T16" fmla="*/ 0 w 120"/>
                  <a:gd name="T17" fmla="*/ 51 h 52"/>
                  <a:gd name="T18" fmla="*/ 0 w 120"/>
                  <a:gd name="T19" fmla="*/ 0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0" h="52">
                    <a:moveTo>
                      <a:pt x="0" y="0"/>
                    </a:moveTo>
                    <a:lnTo>
                      <a:pt x="120" y="0"/>
                    </a:lnTo>
                    <a:lnTo>
                      <a:pt x="120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8" y="0"/>
                    </a:lnTo>
                    <a:lnTo>
                      <a:pt x="118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0" name="Freeform 220">
                <a:extLst>
                  <a:ext uri="{FF2B5EF4-FFF2-40B4-BE49-F238E27FC236}">
                    <a16:creationId xmlns:a16="http://schemas.microsoft.com/office/drawing/2014/main" id="{65C88424-3F3F-0143-BD29-8FEBD3B137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8" cy="51"/>
              </a:xfrm>
              <a:custGeom>
                <a:avLst/>
                <a:gdLst>
                  <a:gd name="T0" fmla="*/ 0 w 118"/>
                  <a:gd name="T1" fmla="*/ 0 h 51"/>
                  <a:gd name="T2" fmla="*/ 118 w 118"/>
                  <a:gd name="T3" fmla="*/ 0 h 51"/>
                  <a:gd name="T4" fmla="*/ 118 w 118"/>
                  <a:gd name="T5" fmla="*/ 51 h 51"/>
                  <a:gd name="T6" fmla="*/ 0 w 118"/>
                  <a:gd name="T7" fmla="*/ 51 h 51"/>
                  <a:gd name="T8" fmla="*/ 0 w 118"/>
                  <a:gd name="T9" fmla="*/ 0 h 51"/>
                  <a:gd name="T10" fmla="*/ 0 w 118"/>
                  <a:gd name="T11" fmla="*/ 0 h 51"/>
                  <a:gd name="T12" fmla="*/ 116 w 118"/>
                  <a:gd name="T13" fmla="*/ 0 h 51"/>
                  <a:gd name="T14" fmla="*/ 116 w 118"/>
                  <a:gd name="T15" fmla="*/ 50 h 51"/>
                  <a:gd name="T16" fmla="*/ 0 w 118"/>
                  <a:gd name="T17" fmla="*/ 50 h 51"/>
                  <a:gd name="T18" fmla="*/ 0 w 118"/>
                  <a:gd name="T19" fmla="*/ 0 h 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" h="51">
                    <a:moveTo>
                      <a:pt x="0" y="0"/>
                    </a:moveTo>
                    <a:lnTo>
                      <a:pt x="118" y="0"/>
                    </a:lnTo>
                    <a:lnTo>
                      <a:pt x="118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6" y="0"/>
                    </a:lnTo>
                    <a:lnTo>
                      <a:pt x="116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1" name="Freeform 221">
                <a:extLst>
                  <a:ext uri="{FF2B5EF4-FFF2-40B4-BE49-F238E27FC236}">
                    <a16:creationId xmlns:a16="http://schemas.microsoft.com/office/drawing/2014/main" id="{346D8E1F-9062-074F-951E-00081AE48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6" cy="50"/>
              </a:xfrm>
              <a:custGeom>
                <a:avLst/>
                <a:gdLst>
                  <a:gd name="T0" fmla="*/ 0 w 116"/>
                  <a:gd name="T1" fmla="*/ 0 h 50"/>
                  <a:gd name="T2" fmla="*/ 116 w 116"/>
                  <a:gd name="T3" fmla="*/ 0 h 50"/>
                  <a:gd name="T4" fmla="*/ 116 w 116"/>
                  <a:gd name="T5" fmla="*/ 50 h 50"/>
                  <a:gd name="T6" fmla="*/ 0 w 116"/>
                  <a:gd name="T7" fmla="*/ 50 h 50"/>
                  <a:gd name="T8" fmla="*/ 0 w 116"/>
                  <a:gd name="T9" fmla="*/ 0 h 50"/>
                  <a:gd name="T10" fmla="*/ 0 w 116"/>
                  <a:gd name="T11" fmla="*/ 0 h 50"/>
                  <a:gd name="T12" fmla="*/ 114 w 116"/>
                  <a:gd name="T13" fmla="*/ 0 h 50"/>
                  <a:gd name="T14" fmla="*/ 114 w 116"/>
                  <a:gd name="T15" fmla="*/ 49 h 50"/>
                  <a:gd name="T16" fmla="*/ 0 w 116"/>
                  <a:gd name="T17" fmla="*/ 49 h 50"/>
                  <a:gd name="T18" fmla="*/ 0 w 116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6" h="50">
                    <a:moveTo>
                      <a:pt x="0" y="0"/>
                    </a:moveTo>
                    <a:lnTo>
                      <a:pt x="116" y="0"/>
                    </a:lnTo>
                    <a:lnTo>
                      <a:pt x="116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2" name="Freeform 222">
                <a:extLst>
                  <a:ext uri="{FF2B5EF4-FFF2-40B4-BE49-F238E27FC236}">
                    <a16:creationId xmlns:a16="http://schemas.microsoft.com/office/drawing/2014/main" id="{137C778C-3CB1-D64B-9D39-F43ABA141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4" cy="49"/>
              </a:xfrm>
              <a:custGeom>
                <a:avLst/>
                <a:gdLst>
                  <a:gd name="T0" fmla="*/ 0 w 114"/>
                  <a:gd name="T1" fmla="*/ 0 h 49"/>
                  <a:gd name="T2" fmla="*/ 114 w 114"/>
                  <a:gd name="T3" fmla="*/ 0 h 49"/>
                  <a:gd name="T4" fmla="*/ 114 w 114"/>
                  <a:gd name="T5" fmla="*/ 49 h 49"/>
                  <a:gd name="T6" fmla="*/ 0 w 114"/>
                  <a:gd name="T7" fmla="*/ 49 h 49"/>
                  <a:gd name="T8" fmla="*/ 0 w 114"/>
                  <a:gd name="T9" fmla="*/ 0 h 49"/>
                  <a:gd name="T10" fmla="*/ 0 w 114"/>
                  <a:gd name="T11" fmla="*/ 0 h 49"/>
                  <a:gd name="T12" fmla="*/ 113 w 114"/>
                  <a:gd name="T13" fmla="*/ 0 h 49"/>
                  <a:gd name="T14" fmla="*/ 113 w 114"/>
                  <a:gd name="T15" fmla="*/ 48 h 49"/>
                  <a:gd name="T16" fmla="*/ 0 w 114"/>
                  <a:gd name="T17" fmla="*/ 48 h 49"/>
                  <a:gd name="T18" fmla="*/ 0 w 114"/>
                  <a:gd name="T19" fmla="*/ 0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4" h="49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3" y="0"/>
                    </a:lnTo>
                    <a:lnTo>
                      <a:pt x="113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3" name="Freeform 223">
                <a:extLst>
                  <a:ext uri="{FF2B5EF4-FFF2-40B4-BE49-F238E27FC236}">
                    <a16:creationId xmlns:a16="http://schemas.microsoft.com/office/drawing/2014/main" id="{A37D89AA-23BD-7F4E-94EB-200D17A903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3" cy="48"/>
              </a:xfrm>
              <a:custGeom>
                <a:avLst/>
                <a:gdLst>
                  <a:gd name="T0" fmla="*/ 0 w 113"/>
                  <a:gd name="T1" fmla="*/ 0 h 48"/>
                  <a:gd name="T2" fmla="*/ 113 w 113"/>
                  <a:gd name="T3" fmla="*/ 0 h 48"/>
                  <a:gd name="T4" fmla="*/ 113 w 113"/>
                  <a:gd name="T5" fmla="*/ 48 h 48"/>
                  <a:gd name="T6" fmla="*/ 0 w 113"/>
                  <a:gd name="T7" fmla="*/ 48 h 48"/>
                  <a:gd name="T8" fmla="*/ 0 w 113"/>
                  <a:gd name="T9" fmla="*/ 0 h 48"/>
                  <a:gd name="T10" fmla="*/ 0 w 113"/>
                  <a:gd name="T11" fmla="*/ 0 h 48"/>
                  <a:gd name="T12" fmla="*/ 111 w 113"/>
                  <a:gd name="T13" fmla="*/ 0 h 48"/>
                  <a:gd name="T14" fmla="*/ 111 w 113"/>
                  <a:gd name="T15" fmla="*/ 48 h 48"/>
                  <a:gd name="T16" fmla="*/ 0 w 113"/>
                  <a:gd name="T17" fmla="*/ 48 h 48"/>
                  <a:gd name="T18" fmla="*/ 0 w 113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3" h="4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1" y="0"/>
                    </a:lnTo>
                    <a:lnTo>
                      <a:pt x="111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4" name="Freeform 224">
                <a:extLst>
                  <a:ext uri="{FF2B5EF4-FFF2-40B4-BE49-F238E27FC236}">
                    <a16:creationId xmlns:a16="http://schemas.microsoft.com/office/drawing/2014/main" id="{9F9BCF01-0EED-4641-9F74-48F931B166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1" cy="48"/>
              </a:xfrm>
              <a:custGeom>
                <a:avLst/>
                <a:gdLst>
                  <a:gd name="T0" fmla="*/ 0 w 111"/>
                  <a:gd name="T1" fmla="*/ 0 h 48"/>
                  <a:gd name="T2" fmla="*/ 111 w 111"/>
                  <a:gd name="T3" fmla="*/ 0 h 48"/>
                  <a:gd name="T4" fmla="*/ 111 w 111"/>
                  <a:gd name="T5" fmla="*/ 48 h 48"/>
                  <a:gd name="T6" fmla="*/ 0 w 111"/>
                  <a:gd name="T7" fmla="*/ 48 h 48"/>
                  <a:gd name="T8" fmla="*/ 0 w 111"/>
                  <a:gd name="T9" fmla="*/ 0 h 48"/>
                  <a:gd name="T10" fmla="*/ 0 w 111"/>
                  <a:gd name="T11" fmla="*/ 0 h 48"/>
                  <a:gd name="T12" fmla="*/ 109 w 111"/>
                  <a:gd name="T13" fmla="*/ 0 h 48"/>
                  <a:gd name="T14" fmla="*/ 109 w 111"/>
                  <a:gd name="T15" fmla="*/ 47 h 48"/>
                  <a:gd name="T16" fmla="*/ 0 w 111"/>
                  <a:gd name="T17" fmla="*/ 47 h 48"/>
                  <a:gd name="T18" fmla="*/ 0 w 111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1" h="48">
                    <a:moveTo>
                      <a:pt x="0" y="0"/>
                    </a:moveTo>
                    <a:lnTo>
                      <a:pt x="111" y="0"/>
                    </a:lnTo>
                    <a:lnTo>
                      <a:pt x="111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5" name="Freeform 225">
                <a:extLst>
                  <a:ext uri="{FF2B5EF4-FFF2-40B4-BE49-F238E27FC236}">
                    <a16:creationId xmlns:a16="http://schemas.microsoft.com/office/drawing/2014/main" id="{471C3866-5855-3843-9396-52D5A3B146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9" cy="47"/>
              </a:xfrm>
              <a:custGeom>
                <a:avLst/>
                <a:gdLst>
                  <a:gd name="T0" fmla="*/ 0 w 109"/>
                  <a:gd name="T1" fmla="*/ 0 h 47"/>
                  <a:gd name="T2" fmla="*/ 109 w 109"/>
                  <a:gd name="T3" fmla="*/ 0 h 47"/>
                  <a:gd name="T4" fmla="*/ 109 w 109"/>
                  <a:gd name="T5" fmla="*/ 47 h 47"/>
                  <a:gd name="T6" fmla="*/ 0 w 109"/>
                  <a:gd name="T7" fmla="*/ 47 h 47"/>
                  <a:gd name="T8" fmla="*/ 0 w 109"/>
                  <a:gd name="T9" fmla="*/ 0 h 47"/>
                  <a:gd name="T10" fmla="*/ 0 w 109"/>
                  <a:gd name="T11" fmla="*/ 0 h 47"/>
                  <a:gd name="T12" fmla="*/ 107 w 109"/>
                  <a:gd name="T13" fmla="*/ 0 h 47"/>
                  <a:gd name="T14" fmla="*/ 107 w 109"/>
                  <a:gd name="T15" fmla="*/ 46 h 47"/>
                  <a:gd name="T16" fmla="*/ 0 w 109"/>
                  <a:gd name="T17" fmla="*/ 46 h 47"/>
                  <a:gd name="T18" fmla="*/ 0 w 109"/>
                  <a:gd name="T19" fmla="*/ 0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47">
                    <a:moveTo>
                      <a:pt x="0" y="0"/>
                    </a:moveTo>
                    <a:lnTo>
                      <a:pt x="109" y="0"/>
                    </a:lnTo>
                    <a:lnTo>
                      <a:pt x="109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6" name="Freeform 226">
                <a:extLst>
                  <a:ext uri="{FF2B5EF4-FFF2-40B4-BE49-F238E27FC236}">
                    <a16:creationId xmlns:a16="http://schemas.microsoft.com/office/drawing/2014/main" id="{691D9880-4378-E644-A13C-AD3CC3B65F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7" cy="46"/>
              </a:xfrm>
              <a:custGeom>
                <a:avLst/>
                <a:gdLst>
                  <a:gd name="T0" fmla="*/ 0 w 107"/>
                  <a:gd name="T1" fmla="*/ 0 h 46"/>
                  <a:gd name="T2" fmla="*/ 107 w 107"/>
                  <a:gd name="T3" fmla="*/ 0 h 46"/>
                  <a:gd name="T4" fmla="*/ 107 w 107"/>
                  <a:gd name="T5" fmla="*/ 46 h 46"/>
                  <a:gd name="T6" fmla="*/ 0 w 107"/>
                  <a:gd name="T7" fmla="*/ 46 h 46"/>
                  <a:gd name="T8" fmla="*/ 0 w 107"/>
                  <a:gd name="T9" fmla="*/ 0 h 46"/>
                  <a:gd name="T10" fmla="*/ 0 w 107"/>
                  <a:gd name="T11" fmla="*/ 0 h 46"/>
                  <a:gd name="T12" fmla="*/ 106 w 107"/>
                  <a:gd name="T13" fmla="*/ 0 h 46"/>
                  <a:gd name="T14" fmla="*/ 106 w 107"/>
                  <a:gd name="T15" fmla="*/ 45 h 46"/>
                  <a:gd name="T16" fmla="*/ 0 w 107"/>
                  <a:gd name="T17" fmla="*/ 45 h 46"/>
                  <a:gd name="T18" fmla="*/ 0 w 107"/>
                  <a:gd name="T19" fmla="*/ 0 h 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7" h="46">
                    <a:moveTo>
                      <a:pt x="0" y="0"/>
                    </a:moveTo>
                    <a:lnTo>
                      <a:pt x="107" y="0"/>
                    </a:lnTo>
                    <a:lnTo>
                      <a:pt x="107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6" y="0"/>
                    </a:lnTo>
                    <a:lnTo>
                      <a:pt x="106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7" name="Freeform 227">
                <a:extLst>
                  <a:ext uri="{FF2B5EF4-FFF2-40B4-BE49-F238E27FC236}">
                    <a16:creationId xmlns:a16="http://schemas.microsoft.com/office/drawing/2014/main" id="{9A98D5EC-288F-A04D-878C-E0E938655A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6" cy="45"/>
              </a:xfrm>
              <a:custGeom>
                <a:avLst/>
                <a:gdLst>
                  <a:gd name="T0" fmla="*/ 0 w 106"/>
                  <a:gd name="T1" fmla="*/ 0 h 45"/>
                  <a:gd name="T2" fmla="*/ 106 w 106"/>
                  <a:gd name="T3" fmla="*/ 0 h 45"/>
                  <a:gd name="T4" fmla="*/ 106 w 106"/>
                  <a:gd name="T5" fmla="*/ 45 h 45"/>
                  <a:gd name="T6" fmla="*/ 0 w 106"/>
                  <a:gd name="T7" fmla="*/ 45 h 45"/>
                  <a:gd name="T8" fmla="*/ 0 w 106"/>
                  <a:gd name="T9" fmla="*/ 0 h 45"/>
                  <a:gd name="T10" fmla="*/ 0 w 106"/>
                  <a:gd name="T11" fmla="*/ 0 h 45"/>
                  <a:gd name="T12" fmla="*/ 104 w 106"/>
                  <a:gd name="T13" fmla="*/ 0 h 45"/>
                  <a:gd name="T14" fmla="*/ 104 w 106"/>
                  <a:gd name="T15" fmla="*/ 45 h 45"/>
                  <a:gd name="T16" fmla="*/ 0 w 106"/>
                  <a:gd name="T17" fmla="*/ 45 h 45"/>
                  <a:gd name="T18" fmla="*/ 0 w 106"/>
                  <a:gd name="T19" fmla="*/ 0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6" h="45">
                    <a:moveTo>
                      <a:pt x="0" y="0"/>
                    </a:moveTo>
                    <a:lnTo>
                      <a:pt x="106" y="0"/>
                    </a:lnTo>
                    <a:lnTo>
                      <a:pt x="106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4" y="0"/>
                    </a:lnTo>
                    <a:lnTo>
                      <a:pt x="10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8" name="Freeform 228">
                <a:extLst>
                  <a:ext uri="{FF2B5EF4-FFF2-40B4-BE49-F238E27FC236}">
                    <a16:creationId xmlns:a16="http://schemas.microsoft.com/office/drawing/2014/main" id="{44A8728C-F64F-5344-9536-F170D5DDF7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4" cy="45"/>
              </a:xfrm>
              <a:custGeom>
                <a:avLst/>
                <a:gdLst>
                  <a:gd name="T0" fmla="*/ 0 w 104"/>
                  <a:gd name="T1" fmla="*/ 0 h 45"/>
                  <a:gd name="T2" fmla="*/ 104 w 104"/>
                  <a:gd name="T3" fmla="*/ 0 h 45"/>
                  <a:gd name="T4" fmla="*/ 104 w 104"/>
                  <a:gd name="T5" fmla="*/ 45 h 45"/>
                  <a:gd name="T6" fmla="*/ 0 w 104"/>
                  <a:gd name="T7" fmla="*/ 45 h 45"/>
                  <a:gd name="T8" fmla="*/ 0 w 104"/>
                  <a:gd name="T9" fmla="*/ 0 h 45"/>
                  <a:gd name="T10" fmla="*/ 0 w 104"/>
                  <a:gd name="T11" fmla="*/ 0 h 45"/>
                  <a:gd name="T12" fmla="*/ 102 w 104"/>
                  <a:gd name="T13" fmla="*/ 0 h 45"/>
                  <a:gd name="T14" fmla="*/ 102 w 104"/>
                  <a:gd name="T15" fmla="*/ 44 h 45"/>
                  <a:gd name="T16" fmla="*/ 0 w 104"/>
                  <a:gd name="T17" fmla="*/ 44 h 45"/>
                  <a:gd name="T18" fmla="*/ 0 w 104"/>
                  <a:gd name="T19" fmla="*/ 0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4" h="45">
                    <a:moveTo>
                      <a:pt x="0" y="0"/>
                    </a:moveTo>
                    <a:lnTo>
                      <a:pt x="104" y="0"/>
                    </a:lnTo>
                    <a:lnTo>
                      <a:pt x="10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2" y="0"/>
                    </a:lnTo>
                    <a:lnTo>
                      <a:pt x="10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69" name="Freeform 229">
                <a:extLst>
                  <a:ext uri="{FF2B5EF4-FFF2-40B4-BE49-F238E27FC236}">
                    <a16:creationId xmlns:a16="http://schemas.microsoft.com/office/drawing/2014/main" id="{47D05F60-CEC6-B944-812D-A00EF00EC1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2" cy="44"/>
              </a:xfrm>
              <a:custGeom>
                <a:avLst/>
                <a:gdLst>
                  <a:gd name="T0" fmla="*/ 0 w 102"/>
                  <a:gd name="T1" fmla="*/ 0 h 44"/>
                  <a:gd name="T2" fmla="*/ 102 w 102"/>
                  <a:gd name="T3" fmla="*/ 0 h 44"/>
                  <a:gd name="T4" fmla="*/ 102 w 102"/>
                  <a:gd name="T5" fmla="*/ 44 h 44"/>
                  <a:gd name="T6" fmla="*/ 0 w 102"/>
                  <a:gd name="T7" fmla="*/ 44 h 44"/>
                  <a:gd name="T8" fmla="*/ 0 w 102"/>
                  <a:gd name="T9" fmla="*/ 0 h 44"/>
                  <a:gd name="T10" fmla="*/ 0 w 102"/>
                  <a:gd name="T11" fmla="*/ 0 h 44"/>
                  <a:gd name="T12" fmla="*/ 100 w 102"/>
                  <a:gd name="T13" fmla="*/ 0 h 44"/>
                  <a:gd name="T14" fmla="*/ 100 w 102"/>
                  <a:gd name="T15" fmla="*/ 43 h 44"/>
                  <a:gd name="T16" fmla="*/ 0 w 102"/>
                  <a:gd name="T17" fmla="*/ 43 h 44"/>
                  <a:gd name="T18" fmla="*/ 0 w 102"/>
                  <a:gd name="T19" fmla="*/ 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2" h="44">
                    <a:moveTo>
                      <a:pt x="0" y="0"/>
                    </a:moveTo>
                    <a:lnTo>
                      <a:pt x="102" y="0"/>
                    </a:lnTo>
                    <a:lnTo>
                      <a:pt x="10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0" y="0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0" name="Freeform 230">
                <a:extLst>
                  <a:ext uri="{FF2B5EF4-FFF2-40B4-BE49-F238E27FC236}">
                    <a16:creationId xmlns:a16="http://schemas.microsoft.com/office/drawing/2014/main" id="{3BAC4CD6-0AF1-DA43-9447-D0A7D856D4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00" cy="43"/>
              </a:xfrm>
              <a:custGeom>
                <a:avLst/>
                <a:gdLst>
                  <a:gd name="T0" fmla="*/ 0 w 100"/>
                  <a:gd name="T1" fmla="*/ 0 h 43"/>
                  <a:gd name="T2" fmla="*/ 100 w 100"/>
                  <a:gd name="T3" fmla="*/ 0 h 43"/>
                  <a:gd name="T4" fmla="*/ 100 w 100"/>
                  <a:gd name="T5" fmla="*/ 43 h 43"/>
                  <a:gd name="T6" fmla="*/ 0 w 100"/>
                  <a:gd name="T7" fmla="*/ 43 h 43"/>
                  <a:gd name="T8" fmla="*/ 0 w 100"/>
                  <a:gd name="T9" fmla="*/ 0 h 43"/>
                  <a:gd name="T10" fmla="*/ 0 w 100"/>
                  <a:gd name="T11" fmla="*/ 0 h 43"/>
                  <a:gd name="T12" fmla="*/ 99 w 100"/>
                  <a:gd name="T13" fmla="*/ 0 h 43"/>
                  <a:gd name="T14" fmla="*/ 99 w 100"/>
                  <a:gd name="T15" fmla="*/ 43 h 43"/>
                  <a:gd name="T16" fmla="*/ 0 w 100"/>
                  <a:gd name="T17" fmla="*/ 43 h 43"/>
                  <a:gd name="T18" fmla="*/ 0 w 100"/>
                  <a:gd name="T19" fmla="*/ 0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0" h="43">
                    <a:moveTo>
                      <a:pt x="0" y="0"/>
                    </a:moveTo>
                    <a:lnTo>
                      <a:pt x="100" y="0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9" y="0"/>
                    </a:lnTo>
                    <a:lnTo>
                      <a:pt x="99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1" name="Freeform 231">
                <a:extLst>
                  <a:ext uri="{FF2B5EF4-FFF2-40B4-BE49-F238E27FC236}">
                    <a16:creationId xmlns:a16="http://schemas.microsoft.com/office/drawing/2014/main" id="{28D8C44E-CBA6-3043-86BB-2A4945C9E5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9" cy="43"/>
              </a:xfrm>
              <a:custGeom>
                <a:avLst/>
                <a:gdLst>
                  <a:gd name="T0" fmla="*/ 0 w 99"/>
                  <a:gd name="T1" fmla="*/ 0 h 43"/>
                  <a:gd name="T2" fmla="*/ 99 w 99"/>
                  <a:gd name="T3" fmla="*/ 0 h 43"/>
                  <a:gd name="T4" fmla="*/ 99 w 99"/>
                  <a:gd name="T5" fmla="*/ 43 h 43"/>
                  <a:gd name="T6" fmla="*/ 0 w 99"/>
                  <a:gd name="T7" fmla="*/ 43 h 43"/>
                  <a:gd name="T8" fmla="*/ 0 w 99"/>
                  <a:gd name="T9" fmla="*/ 0 h 43"/>
                  <a:gd name="T10" fmla="*/ 0 w 99"/>
                  <a:gd name="T11" fmla="*/ 0 h 43"/>
                  <a:gd name="T12" fmla="*/ 97 w 99"/>
                  <a:gd name="T13" fmla="*/ 0 h 43"/>
                  <a:gd name="T14" fmla="*/ 97 w 99"/>
                  <a:gd name="T15" fmla="*/ 42 h 43"/>
                  <a:gd name="T16" fmla="*/ 0 w 99"/>
                  <a:gd name="T17" fmla="*/ 42 h 43"/>
                  <a:gd name="T18" fmla="*/ 0 w 99"/>
                  <a:gd name="T19" fmla="*/ 0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9" h="43">
                    <a:moveTo>
                      <a:pt x="0" y="0"/>
                    </a:moveTo>
                    <a:lnTo>
                      <a:pt x="99" y="0"/>
                    </a:lnTo>
                    <a:lnTo>
                      <a:pt x="99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7" y="0"/>
                    </a:lnTo>
                    <a:lnTo>
                      <a:pt x="9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2" name="Freeform 232">
                <a:extLst>
                  <a:ext uri="{FF2B5EF4-FFF2-40B4-BE49-F238E27FC236}">
                    <a16:creationId xmlns:a16="http://schemas.microsoft.com/office/drawing/2014/main" id="{82866D4F-D226-5A4C-9695-3F32A1B585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7" cy="42"/>
              </a:xfrm>
              <a:custGeom>
                <a:avLst/>
                <a:gdLst>
                  <a:gd name="T0" fmla="*/ 0 w 97"/>
                  <a:gd name="T1" fmla="*/ 0 h 42"/>
                  <a:gd name="T2" fmla="*/ 97 w 97"/>
                  <a:gd name="T3" fmla="*/ 0 h 42"/>
                  <a:gd name="T4" fmla="*/ 97 w 97"/>
                  <a:gd name="T5" fmla="*/ 42 h 42"/>
                  <a:gd name="T6" fmla="*/ 0 w 97"/>
                  <a:gd name="T7" fmla="*/ 42 h 42"/>
                  <a:gd name="T8" fmla="*/ 0 w 97"/>
                  <a:gd name="T9" fmla="*/ 0 h 42"/>
                  <a:gd name="T10" fmla="*/ 0 w 97"/>
                  <a:gd name="T11" fmla="*/ 0 h 42"/>
                  <a:gd name="T12" fmla="*/ 95 w 97"/>
                  <a:gd name="T13" fmla="*/ 0 h 42"/>
                  <a:gd name="T14" fmla="*/ 95 w 97"/>
                  <a:gd name="T15" fmla="*/ 41 h 42"/>
                  <a:gd name="T16" fmla="*/ 0 w 97"/>
                  <a:gd name="T17" fmla="*/ 41 h 42"/>
                  <a:gd name="T18" fmla="*/ 0 w 97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7" h="42">
                    <a:moveTo>
                      <a:pt x="0" y="0"/>
                    </a:moveTo>
                    <a:lnTo>
                      <a:pt x="97" y="0"/>
                    </a:lnTo>
                    <a:lnTo>
                      <a:pt x="9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5" y="0"/>
                    </a:lnTo>
                    <a:lnTo>
                      <a:pt x="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3" name="Freeform 233">
                <a:extLst>
                  <a:ext uri="{FF2B5EF4-FFF2-40B4-BE49-F238E27FC236}">
                    <a16:creationId xmlns:a16="http://schemas.microsoft.com/office/drawing/2014/main" id="{7026D151-B7CA-4C47-8757-0337B1C23B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5" cy="41"/>
              </a:xfrm>
              <a:custGeom>
                <a:avLst/>
                <a:gdLst>
                  <a:gd name="T0" fmla="*/ 0 w 95"/>
                  <a:gd name="T1" fmla="*/ 0 h 41"/>
                  <a:gd name="T2" fmla="*/ 95 w 95"/>
                  <a:gd name="T3" fmla="*/ 0 h 41"/>
                  <a:gd name="T4" fmla="*/ 95 w 95"/>
                  <a:gd name="T5" fmla="*/ 41 h 41"/>
                  <a:gd name="T6" fmla="*/ 0 w 95"/>
                  <a:gd name="T7" fmla="*/ 41 h 41"/>
                  <a:gd name="T8" fmla="*/ 0 w 95"/>
                  <a:gd name="T9" fmla="*/ 0 h 41"/>
                  <a:gd name="T10" fmla="*/ 0 w 95"/>
                  <a:gd name="T11" fmla="*/ 0 h 41"/>
                  <a:gd name="T12" fmla="*/ 93 w 95"/>
                  <a:gd name="T13" fmla="*/ 0 h 41"/>
                  <a:gd name="T14" fmla="*/ 93 w 95"/>
                  <a:gd name="T15" fmla="*/ 40 h 41"/>
                  <a:gd name="T16" fmla="*/ 0 w 95"/>
                  <a:gd name="T17" fmla="*/ 40 h 41"/>
                  <a:gd name="T18" fmla="*/ 0 w 9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41">
                    <a:moveTo>
                      <a:pt x="0" y="0"/>
                    </a:moveTo>
                    <a:lnTo>
                      <a:pt x="95" y="0"/>
                    </a:lnTo>
                    <a:lnTo>
                      <a:pt x="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3" y="0"/>
                    </a:lnTo>
                    <a:lnTo>
                      <a:pt x="93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4" name="Freeform 234">
                <a:extLst>
                  <a:ext uri="{FF2B5EF4-FFF2-40B4-BE49-F238E27FC236}">
                    <a16:creationId xmlns:a16="http://schemas.microsoft.com/office/drawing/2014/main" id="{75EE9F27-0833-1D45-A160-72D7435A19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3" cy="40"/>
              </a:xfrm>
              <a:custGeom>
                <a:avLst/>
                <a:gdLst>
                  <a:gd name="T0" fmla="*/ 0 w 93"/>
                  <a:gd name="T1" fmla="*/ 0 h 40"/>
                  <a:gd name="T2" fmla="*/ 93 w 93"/>
                  <a:gd name="T3" fmla="*/ 0 h 40"/>
                  <a:gd name="T4" fmla="*/ 93 w 93"/>
                  <a:gd name="T5" fmla="*/ 40 h 40"/>
                  <a:gd name="T6" fmla="*/ 0 w 93"/>
                  <a:gd name="T7" fmla="*/ 40 h 40"/>
                  <a:gd name="T8" fmla="*/ 0 w 93"/>
                  <a:gd name="T9" fmla="*/ 0 h 40"/>
                  <a:gd name="T10" fmla="*/ 0 w 93"/>
                  <a:gd name="T11" fmla="*/ 0 h 40"/>
                  <a:gd name="T12" fmla="*/ 91 w 93"/>
                  <a:gd name="T13" fmla="*/ 0 h 40"/>
                  <a:gd name="T14" fmla="*/ 91 w 93"/>
                  <a:gd name="T15" fmla="*/ 39 h 40"/>
                  <a:gd name="T16" fmla="*/ 0 w 93"/>
                  <a:gd name="T17" fmla="*/ 39 h 40"/>
                  <a:gd name="T18" fmla="*/ 0 w 93"/>
                  <a:gd name="T19" fmla="*/ 0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3" h="40">
                    <a:moveTo>
                      <a:pt x="0" y="0"/>
                    </a:moveTo>
                    <a:lnTo>
                      <a:pt x="93" y="0"/>
                    </a:lnTo>
                    <a:lnTo>
                      <a:pt x="93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1" y="0"/>
                    </a:lnTo>
                    <a:lnTo>
                      <a:pt x="91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5" name="Freeform 235">
                <a:extLst>
                  <a:ext uri="{FF2B5EF4-FFF2-40B4-BE49-F238E27FC236}">
                    <a16:creationId xmlns:a16="http://schemas.microsoft.com/office/drawing/2014/main" id="{72725E3F-4D2B-954C-8F5F-3015C48052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1" cy="39"/>
              </a:xfrm>
              <a:custGeom>
                <a:avLst/>
                <a:gdLst>
                  <a:gd name="T0" fmla="*/ 0 w 91"/>
                  <a:gd name="T1" fmla="*/ 0 h 39"/>
                  <a:gd name="T2" fmla="*/ 91 w 91"/>
                  <a:gd name="T3" fmla="*/ 0 h 39"/>
                  <a:gd name="T4" fmla="*/ 91 w 91"/>
                  <a:gd name="T5" fmla="*/ 39 h 39"/>
                  <a:gd name="T6" fmla="*/ 0 w 91"/>
                  <a:gd name="T7" fmla="*/ 39 h 39"/>
                  <a:gd name="T8" fmla="*/ 0 w 91"/>
                  <a:gd name="T9" fmla="*/ 0 h 39"/>
                  <a:gd name="T10" fmla="*/ 0 w 91"/>
                  <a:gd name="T11" fmla="*/ 0 h 39"/>
                  <a:gd name="T12" fmla="*/ 90 w 91"/>
                  <a:gd name="T13" fmla="*/ 0 h 39"/>
                  <a:gd name="T14" fmla="*/ 90 w 91"/>
                  <a:gd name="T15" fmla="*/ 39 h 39"/>
                  <a:gd name="T16" fmla="*/ 0 w 91"/>
                  <a:gd name="T17" fmla="*/ 39 h 39"/>
                  <a:gd name="T18" fmla="*/ 0 w 91"/>
                  <a:gd name="T19" fmla="*/ 0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1" h="39">
                    <a:moveTo>
                      <a:pt x="0" y="0"/>
                    </a:moveTo>
                    <a:lnTo>
                      <a:pt x="91" y="0"/>
                    </a:lnTo>
                    <a:lnTo>
                      <a:pt x="91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0" y="0"/>
                    </a:lnTo>
                    <a:lnTo>
                      <a:pt x="90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6" name="Freeform 236">
                <a:extLst>
                  <a:ext uri="{FF2B5EF4-FFF2-40B4-BE49-F238E27FC236}">
                    <a16:creationId xmlns:a16="http://schemas.microsoft.com/office/drawing/2014/main" id="{D86888D9-3D6B-0744-8DE0-993B25F18D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0" cy="39"/>
              </a:xfrm>
              <a:custGeom>
                <a:avLst/>
                <a:gdLst>
                  <a:gd name="T0" fmla="*/ 0 w 90"/>
                  <a:gd name="T1" fmla="*/ 0 h 39"/>
                  <a:gd name="T2" fmla="*/ 90 w 90"/>
                  <a:gd name="T3" fmla="*/ 0 h 39"/>
                  <a:gd name="T4" fmla="*/ 90 w 90"/>
                  <a:gd name="T5" fmla="*/ 39 h 39"/>
                  <a:gd name="T6" fmla="*/ 0 w 90"/>
                  <a:gd name="T7" fmla="*/ 39 h 39"/>
                  <a:gd name="T8" fmla="*/ 0 w 90"/>
                  <a:gd name="T9" fmla="*/ 0 h 39"/>
                  <a:gd name="T10" fmla="*/ 0 w 90"/>
                  <a:gd name="T11" fmla="*/ 0 h 39"/>
                  <a:gd name="T12" fmla="*/ 88 w 90"/>
                  <a:gd name="T13" fmla="*/ 0 h 39"/>
                  <a:gd name="T14" fmla="*/ 88 w 90"/>
                  <a:gd name="T15" fmla="*/ 38 h 39"/>
                  <a:gd name="T16" fmla="*/ 0 w 90"/>
                  <a:gd name="T17" fmla="*/ 38 h 39"/>
                  <a:gd name="T18" fmla="*/ 0 w 90"/>
                  <a:gd name="T19" fmla="*/ 0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0" h="39">
                    <a:moveTo>
                      <a:pt x="0" y="0"/>
                    </a:moveTo>
                    <a:lnTo>
                      <a:pt x="90" y="0"/>
                    </a:lnTo>
                    <a:lnTo>
                      <a:pt x="90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7" name="Freeform 237">
                <a:extLst>
                  <a:ext uri="{FF2B5EF4-FFF2-40B4-BE49-F238E27FC236}">
                    <a16:creationId xmlns:a16="http://schemas.microsoft.com/office/drawing/2014/main" id="{7CC068B9-A472-4B4B-BDC2-107D1882BD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8" cy="38"/>
              </a:xfrm>
              <a:custGeom>
                <a:avLst/>
                <a:gdLst>
                  <a:gd name="T0" fmla="*/ 0 w 88"/>
                  <a:gd name="T1" fmla="*/ 0 h 38"/>
                  <a:gd name="T2" fmla="*/ 88 w 88"/>
                  <a:gd name="T3" fmla="*/ 0 h 38"/>
                  <a:gd name="T4" fmla="*/ 88 w 88"/>
                  <a:gd name="T5" fmla="*/ 38 h 38"/>
                  <a:gd name="T6" fmla="*/ 0 w 88"/>
                  <a:gd name="T7" fmla="*/ 38 h 38"/>
                  <a:gd name="T8" fmla="*/ 0 w 88"/>
                  <a:gd name="T9" fmla="*/ 0 h 38"/>
                  <a:gd name="T10" fmla="*/ 0 w 88"/>
                  <a:gd name="T11" fmla="*/ 0 h 38"/>
                  <a:gd name="T12" fmla="*/ 86 w 88"/>
                  <a:gd name="T13" fmla="*/ 0 h 38"/>
                  <a:gd name="T14" fmla="*/ 86 w 88"/>
                  <a:gd name="T15" fmla="*/ 37 h 38"/>
                  <a:gd name="T16" fmla="*/ 0 w 88"/>
                  <a:gd name="T17" fmla="*/ 37 h 38"/>
                  <a:gd name="T18" fmla="*/ 0 w 88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38">
                    <a:moveTo>
                      <a:pt x="0" y="0"/>
                    </a:moveTo>
                    <a:lnTo>
                      <a:pt x="88" y="0"/>
                    </a:lnTo>
                    <a:lnTo>
                      <a:pt x="88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8" name="Freeform 238">
                <a:extLst>
                  <a:ext uri="{FF2B5EF4-FFF2-40B4-BE49-F238E27FC236}">
                    <a16:creationId xmlns:a16="http://schemas.microsoft.com/office/drawing/2014/main" id="{0FB7EE34-1B5D-E843-9A6D-79DD27FC7D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6" cy="37"/>
              </a:xfrm>
              <a:custGeom>
                <a:avLst/>
                <a:gdLst>
                  <a:gd name="T0" fmla="*/ 0 w 86"/>
                  <a:gd name="T1" fmla="*/ 0 h 37"/>
                  <a:gd name="T2" fmla="*/ 86 w 86"/>
                  <a:gd name="T3" fmla="*/ 0 h 37"/>
                  <a:gd name="T4" fmla="*/ 86 w 86"/>
                  <a:gd name="T5" fmla="*/ 37 h 37"/>
                  <a:gd name="T6" fmla="*/ 0 w 86"/>
                  <a:gd name="T7" fmla="*/ 37 h 37"/>
                  <a:gd name="T8" fmla="*/ 0 w 86"/>
                  <a:gd name="T9" fmla="*/ 0 h 37"/>
                  <a:gd name="T10" fmla="*/ 0 w 86"/>
                  <a:gd name="T11" fmla="*/ 0 h 37"/>
                  <a:gd name="T12" fmla="*/ 84 w 86"/>
                  <a:gd name="T13" fmla="*/ 0 h 37"/>
                  <a:gd name="T14" fmla="*/ 84 w 86"/>
                  <a:gd name="T15" fmla="*/ 37 h 37"/>
                  <a:gd name="T16" fmla="*/ 0 w 86"/>
                  <a:gd name="T17" fmla="*/ 37 h 37"/>
                  <a:gd name="T18" fmla="*/ 0 w 86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37">
                    <a:moveTo>
                      <a:pt x="0" y="0"/>
                    </a:moveTo>
                    <a:lnTo>
                      <a:pt x="86" y="0"/>
                    </a:lnTo>
                    <a:lnTo>
                      <a:pt x="8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84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79" name="Freeform 239">
                <a:extLst>
                  <a:ext uri="{FF2B5EF4-FFF2-40B4-BE49-F238E27FC236}">
                    <a16:creationId xmlns:a16="http://schemas.microsoft.com/office/drawing/2014/main" id="{05356C06-A665-0F49-AC84-235A7FE134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4" cy="37"/>
              </a:xfrm>
              <a:custGeom>
                <a:avLst/>
                <a:gdLst>
                  <a:gd name="T0" fmla="*/ 0 w 84"/>
                  <a:gd name="T1" fmla="*/ 0 h 37"/>
                  <a:gd name="T2" fmla="*/ 84 w 84"/>
                  <a:gd name="T3" fmla="*/ 0 h 37"/>
                  <a:gd name="T4" fmla="*/ 84 w 84"/>
                  <a:gd name="T5" fmla="*/ 37 h 37"/>
                  <a:gd name="T6" fmla="*/ 0 w 84"/>
                  <a:gd name="T7" fmla="*/ 37 h 37"/>
                  <a:gd name="T8" fmla="*/ 0 w 84"/>
                  <a:gd name="T9" fmla="*/ 0 h 37"/>
                  <a:gd name="T10" fmla="*/ 0 w 84"/>
                  <a:gd name="T11" fmla="*/ 0 h 37"/>
                  <a:gd name="T12" fmla="*/ 83 w 84"/>
                  <a:gd name="T13" fmla="*/ 0 h 37"/>
                  <a:gd name="T14" fmla="*/ 83 w 84"/>
                  <a:gd name="T15" fmla="*/ 36 h 37"/>
                  <a:gd name="T16" fmla="*/ 0 w 84"/>
                  <a:gd name="T17" fmla="*/ 36 h 37"/>
                  <a:gd name="T18" fmla="*/ 0 w 84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4" h="37">
                    <a:moveTo>
                      <a:pt x="0" y="0"/>
                    </a:moveTo>
                    <a:lnTo>
                      <a:pt x="84" y="0"/>
                    </a:lnTo>
                    <a:lnTo>
                      <a:pt x="84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83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0" name="Freeform 240">
                <a:extLst>
                  <a:ext uri="{FF2B5EF4-FFF2-40B4-BE49-F238E27FC236}">
                    <a16:creationId xmlns:a16="http://schemas.microsoft.com/office/drawing/2014/main" id="{FE359886-9CA9-2C4C-B645-E5D36C44CC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3" cy="36"/>
              </a:xfrm>
              <a:custGeom>
                <a:avLst/>
                <a:gdLst>
                  <a:gd name="T0" fmla="*/ 0 w 83"/>
                  <a:gd name="T1" fmla="*/ 0 h 36"/>
                  <a:gd name="T2" fmla="*/ 83 w 83"/>
                  <a:gd name="T3" fmla="*/ 0 h 36"/>
                  <a:gd name="T4" fmla="*/ 83 w 83"/>
                  <a:gd name="T5" fmla="*/ 36 h 36"/>
                  <a:gd name="T6" fmla="*/ 0 w 83"/>
                  <a:gd name="T7" fmla="*/ 36 h 36"/>
                  <a:gd name="T8" fmla="*/ 0 w 83"/>
                  <a:gd name="T9" fmla="*/ 0 h 36"/>
                  <a:gd name="T10" fmla="*/ 0 w 83"/>
                  <a:gd name="T11" fmla="*/ 0 h 36"/>
                  <a:gd name="T12" fmla="*/ 81 w 83"/>
                  <a:gd name="T13" fmla="*/ 0 h 36"/>
                  <a:gd name="T14" fmla="*/ 81 w 83"/>
                  <a:gd name="T15" fmla="*/ 35 h 36"/>
                  <a:gd name="T16" fmla="*/ 0 w 83"/>
                  <a:gd name="T17" fmla="*/ 35 h 36"/>
                  <a:gd name="T18" fmla="*/ 0 w 83"/>
                  <a:gd name="T19" fmla="*/ 0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3" h="36">
                    <a:moveTo>
                      <a:pt x="0" y="0"/>
                    </a:moveTo>
                    <a:lnTo>
                      <a:pt x="83" y="0"/>
                    </a:lnTo>
                    <a:lnTo>
                      <a:pt x="83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1" y="0"/>
                    </a:lnTo>
                    <a:lnTo>
                      <a:pt x="81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1" name="Freeform 241">
                <a:extLst>
                  <a:ext uri="{FF2B5EF4-FFF2-40B4-BE49-F238E27FC236}">
                    <a16:creationId xmlns:a16="http://schemas.microsoft.com/office/drawing/2014/main" id="{A335236D-6BF1-5443-8B7C-3771D1465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81" cy="35"/>
              </a:xfrm>
              <a:custGeom>
                <a:avLst/>
                <a:gdLst>
                  <a:gd name="T0" fmla="*/ 0 w 81"/>
                  <a:gd name="T1" fmla="*/ 0 h 35"/>
                  <a:gd name="T2" fmla="*/ 81 w 81"/>
                  <a:gd name="T3" fmla="*/ 0 h 35"/>
                  <a:gd name="T4" fmla="*/ 81 w 81"/>
                  <a:gd name="T5" fmla="*/ 35 h 35"/>
                  <a:gd name="T6" fmla="*/ 0 w 81"/>
                  <a:gd name="T7" fmla="*/ 35 h 35"/>
                  <a:gd name="T8" fmla="*/ 0 w 81"/>
                  <a:gd name="T9" fmla="*/ 0 h 35"/>
                  <a:gd name="T10" fmla="*/ 0 w 81"/>
                  <a:gd name="T11" fmla="*/ 0 h 35"/>
                  <a:gd name="T12" fmla="*/ 79 w 81"/>
                  <a:gd name="T13" fmla="*/ 0 h 35"/>
                  <a:gd name="T14" fmla="*/ 79 w 81"/>
                  <a:gd name="T15" fmla="*/ 34 h 35"/>
                  <a:gd name="T16" fmla="*/ 0 w 81"/>
                  <a:gd name="T17" fmla="*/ 34 h 35"/>
                  <a:gd name="T18" fmla="*/ 0 w 81"/>
                  <a:gd name="T19" fmla="*/ 0 h 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1" h="35">
                    <a:moveTo>
                      <a:pt x="0" y="0"/>
                    </a:moveTo>
                    <a:lnTo>
                      <a:pt x="81" y="0"/>
                    </a:lnTo>
                    <a:lnTo>
                      <a:pt x="81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9" y="0"/>
                    </a:lnTo>
                    <a:lnTo>
                      <a:pt x="79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2" name="Freeform 242">
                <a:extLst>
                  <a:ext uri="{FF2B5EF4-FFF2-40B4-BE49-F238E27FC236}">
                    <a16:creationId xmlns:a16="http://schemas.microsoft.com/office/drawing/2014/main" id="{27E93123-FFF7-1041-BBCF-72F0A5960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9" cy="34"/>
              </a:xfrm>
              <a:custGeom>
                <a:avLst/>
                <a:gdLst>
                  <a:gd name="T0" fmla="*/ 0 w 79"/>
                  <a:gd name="T1" fmla="*/ 0 h 34"/>
                  <a:gd name="T2" fmla="*/ 79 w 79"/>
                  <a:gd name="T3" fmla="*/ 0 h 34"/>
                  <a:gd name="T4" fmla="*/ 79 w 79"/>
                  <a:gd name="T5" fmla="*/ 34 h 34"/>
                  <a:gd name="T6" fmla="*/ 0 w 79"/>
                  <a:gd name="T7" fmla="*/ 34 h 34"/>
                  <a:gd name="T8" fmla="*/ 0 w 79"/>
                  <a:gd name="T9" fmla="*/ 0 h 34"/>
                  <a:gd name="T10" fmla="*/ 0 w 79"/>
                  <a:gd name="T11" fmla="*/ 0 h 34"/>
                  <a:gd name="T12" fmla="*/ 77 w 79"/>
                  <a:gd name="T13" fmla="*/ 0 h 34"/>
                  <a:gd name="T14" fmla="*/ 77 w 79"/>
                  <a:gd name="T15" fmla="*/ 33 h 34"/>
                  <a:gd name="T16" fmla="*/ 0 w 79"/>
                  <a:gd name="T17" fmla="*/ 33 h 34"/>
                  <a:gd name="T18" fmla="*/ 0 w 79"/>
                  <a:gd name="T19" fmla="*/ 0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34">
                    <a:moveTo>
                      <a:pt x="0" y="0"/>
                    </a:moveTo>
                    <a:lnTo>
                      <a:pt x="79" y="0"/>
                    </a:lnTo>
                    <a:lnTo>
                      <a:pt x="79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7" y="0"/>
                    </a:lnTo>
                    <a:lnTo>
                      <a:pt x="7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3" name="Freeform 243">
                <a:extLst>
                  <a:ext uri="{FF2B5EF4-FFF2-40B4-BE49-F238E27FC236}">
                    <a16:creationId xmlns:a16="http://schemas.microsoft.com/office/drawing/2014/main" id="{8D6BA0B8-349A-2A40-991F-372B074BCA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7" cy="33"/>
              </a:xfrm>
              <a:custGeom>
                <a:avLst/>
                <a:gdLst>
                  <a:gd name="T0" fmla="*/ 0 w 77"/>
                  <a:gd name="T1" fmla="*/ 0 h 33"/>
                  <a:gd name="T2" fmla="*/ 77 w 77"/>
                  <a:gd name="T3" fmla="*/ 0 h 33"/>
                  <a:gd name="T4" fmla="*/ 77 w 77"/>
                  <a:gd name="T5" fmla="*/ 33 h 33"/>
                  <a:gd name="T6" fmla="*/ 0 w 77"/>
                  <a:gd name="T7" fmla="*/ 33 h 33"/>
                  <a:gd name="T8" fmla="*/ 0 w 77"/>
                  <a:gd name="T9" fmla="*/ 0 h 33"/>
                  <a:gd name="T10" fmla="*/ 0 w 77"/>
                  <a:gd name="T11" fmla="*/ 0 h 33"/>
                  <a:gd name="T12" fmla="*/ 76 w 77"/>
                  <a:gd name="T13" fmla="*/ 0 h 33"/>
                  <a:gd name="T14" fmla="*/ 76 w 77"/>
                  <a:gd name="T15" fmla="*/ 32 h 33"/>
                  <a:gd name="T16" fmla="*/ 0 w 77"/>
                  <a:gd name="T17" fmla="*/ 32 h 33"/>
                  <a:gd name="T18" fmla="*/ 0 w 77"/>
                  <a:gd name="T19" fmla="*/ 0 h 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" h="33">
                    <a:moveTo>
                      <a:pt x="0" y="0"/>
                    </a:moveTo>
                    <a:lnTo>
                      <a:pt x="77" y="0"/>
                    </a:lnTo>
                    <a:lnTo>
                      <a:pt x="7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6" y="0"/>
                    </a:lnTo>
                    <a:lnTo>
                      <a:pt x="76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4" name="Freeform 244">
                <a:extLst>
                  <a:ext uri="{FF2B5EF4-FFF2-40B4-BE49-F238E27FC236}">
                    <a16:creationId xmlns:a16="http://schemas.microsoft.com/office/drawing/2014/main" id="{471CDB15-9602-9F40-AF17-CDE98F6FD0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6" cy="32"/>
              </a:xfrm>
              <a:custGeom>
                <a:avLst/>
                <a:gdLst>
                  <a:gd name="T0" fmla="*/ 0 w 76"/>
                  <a:gd name="T1" fmla="*/ 0 h 32"/>
                  <a:gd name="T2" fmla="*/ 76 w 76"/>
                  <a:gd name="T3" fmla="*/ 0 h 32"/>
                  <a:gd name="T4" fmla="*/ 76 w 76"/>
                  <a:gd name="T5" fmla="*/ 32 h 32"/>
                  <a:gd name="T6" fmla="*/ 0 w 76"/>
                  <a:gd name="T7" fmla="*/ 32 h 32"/>
                  <a:gd name="T8" fmla="*/ 0 w 76"/>
                  <a:gd name="T9" fmla="*/ 0 h 32"/>
                  <a:gd name="T10" fmla="*/ 0 w 76"/>
                  <a:gd name="T11" fmla="*/ 0 h 32"/>
                  <a:gd name="T12" fmla="*/ 74 w 76"/>
                  <a:gd name="T13" fmla="*/ 0 h 32"/>
                  <a:gd name="T14" fmla="*/ 74 w 76"/>
                  <a:gd name="T15" fmla="*/ 32 h 32"/>
                  <a:gd name="T16" fmla="*/ 0 w 76"/>
                  <a:gd name="T17" fmla="*/ 32 h 32"/>
                  <a:gd name="T18" fmla="*/ 0 w 76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6" h="32">
                    <a:moveTo>
                      <a:pt x="0" y="0"/>
                    </a:moveTo>
                    <a:lnTo>
                      <a:pt x="76" y="0"/>
                    </a:lnTo>
                    <a:lnTo>
                      <a:pt x="76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4" y="0"/>
                    </a:lnTo>
                    <a:lnTo>
                      <a:pt x="7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5" name="Freeform 245">
                <a:extLst>
                  <a:ext uri="{FF2B5EF4-FFF2-40B4-BE49-F238E27FC236}">
                    <a16:creationId xmlns:a16="http://schemas.microsoft.com/office/drawing/2014/main" id="{33C1A493-B0E3-764B-9899-B3D438313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4" cy="32"/>
              </a:xfrm>
              <a:custGeom>
                <a:avLst/>
                <a:gdLst>
                  <a:gd name="T0" fmla="*/ 0 w 74"/>
                  <a:gd name="T1" fmla="*/ 0 h 32"/>
                  <a:gd name="T2" fmla="*/ 74 w 74"/>
                  <a:gd name="T3" fmla="*/ 0 h 32"/>
                  <a:gd name="T4" fmla="*/ 74 w 74"/>
                  <a:gd name="T5" fmla="*/ 32 h 32"/>
                  <a:gd name="T6" fmla="*/ 0 w 74"/>
                  <a:gd name="T7" fmla="*/ 32 h 32"/>
                  <a:gd name="T8" fmla="*/ 0 w 74"/>
                  <a:gd name="T9" fmla="*/ 0 h 32"/>
                  <a:gd name="T10" fmla="*/ 0 w 74"/>
                  <a:gd name="T11" fmla="*/ 0 h 32"/>
                  <a:gd name="T12" fmla="*/ 72 w 74"/>
                  <a:gd name="T13" fmla="*/ 0 h 32"/>
                  <a:gd name="T14" fmla="*/ 72 w 74"/>
                  <a:gd name="T15" fmla="*/ 32 h 32"/>
                  <a:gd name="T16" fmla="*/ 0 w 74"/>
                  <a:gd name="T17" fmla="*/ 32 h 32"/>
                  <a:gd name="T18" fmla="*/ 0 w 74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4" h="32">
                    <a:moveTo>
                      <a:pt x="0" y="0"/>
                    </a:moveTo>
                    <a:lnTo>
                      <a:pt x="74" y="0"/>
                    </a:lnTo>
                    <a:lnTo>
                      <a:pt x="7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2" y="0"/>
                    </a:lnTo>
                    <a:lnTo>
                      <a:pt x="72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6" name="Freeform 246">
                <a:extLst>
                  <a:ext uri="{FF2B5EF4-FFF2-40B4-BE49-F238E27FC236}">
                    <a16:creationId xmlns:a16="http://schemas.microsoft.com/office/drawing/2014/main" id="{DD7D5A13-C561-B143-8B2C-937228F650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2" cy="32"/>
              </a:xfrm>
              <a:custGeom>
                <a:avLst/>
                <a:gdLst>
                  <a:gd name="T0" fmla="*/ 0 w 72"/>
                  <a:gd name="T1" fmla="*/ 0 h 32"/>
                  <a:gd name="T2" fmla="*/ 72 w 72"/>
                  <a:gd name="T3" fmla="*/ 0 h 32"/>
                  <a:gd name="T4" fmla="*/ 72 w 72"/>
                  <a:gd name="T5" fmla="*/ 32 h 32"/>
                  <a:gd name="T6" fmla="*/ 0 w 72"/>
                  <a:gd name="T7" fmla="*/ 32 h 32"/>
                  <a:gd name="T8" fmla="*/ 0 w 72"/>
                  <a:gd name="T9" fmla="*/ 0 h 32"/>
                  <a:gd name="T10" fmla="*/ 0 w 72"/>
                  <a:gd name="T11" fmla="*/ 0 h 32"/>
                  <a:gd name="T12" fmla="*/ 70 w 72"/>
                  <a:gd name="T13" fmla="*/ 0 h 32"/>
                  <a:gd name="T14" fmla="*/ 70 w 72"/>
                  <a:gd name="T15" fmla="*/ 31 h 32"/>
                  <a:gd name="T16" fmla="*/ 0 w 72"/>
                  <a:gd name="T17" fmla="*/ 31 h 32"/>
                  <a:gd name="T18" fmla="*/ 0 w 72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32">
                    <a:moveTo>
                      <a:pt x="0" y="0"/>
                    </a:moveTo>
                    <a:lnTo>
                      <a:pt x="72" y="0"/>
                    </a:lnTo>
                    <a:lnTo>
                      <a:pt x="72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0" y="0"/>
                    </a:lnTo>
                    <a:lnTo>
                      <a:pt x="7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7" name="Freeform 247">
                <a:extLst>
                  <a:ext uri="{FF2B5EF4-FFF2-40B4-BE49-F238E27FC236}">
                    <a16:creationId xmlns:a16="http://schemas.microsoft.com/office/drawing/2014/main" id="{930782D8-B51E-0E4A-9533-92E9BE4119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0" cy="31"/>
              </a:xfrm>
              <a:custGeom>
                <a:avLst/>
                <a:gdLst>
                  <a:gd name="T0" fmla="*/ 0 w 70"/>
                  <a:gd name="T1" fmla="*/ 0 h 31"/>
                  <a:gd name="T2" fmla="*/ 70 w 70"/>
                  <a:gd name="T3" fmla="*/ 0 h 31"/>
                  <a:gd name="T4" fmla="*/ 70 w 70"/>
                  <a:gd name="T5" fmla="*/ 31 h 31"/>
                  <a:gd name="T6" fmla="*/ 0 w 70"/>
                  <a:gd name="T7" fmla="*/ 31 h 31"/>
                  <a:gd name="T8" fmla="*/ 0 w 70"/>
                  <a:gd name="T9" fmla="*/ 0 h 31"/>
                  <a:gd name="T10" fmla="*/ 0 w 70"/>
                  <a:gd name="T11" fmla="*/ 0 h 31"/>
                  <a:gd name="T12" fmla="*/ 69 w 70"/>
                  <a:gd name="T13" fmla="*/ 0 h 31"/>
                  <a:gd name="T14" fmla="*/ 69 w 70"/>
                  <a:gd name="T15" fmla="*/ 30 h 31"/>
                  <a:gd name="T16" fmla="*/ 0 w 70"/>
                  <a:gd name="T17" fmla="*/ 30 h 31"/>
                  <a:gd name="T18" fmla="*/ 0 w 70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0" h="31">
                    <a:moveTo>
                      <a:pt x="0" y="0"/>
                    </a:moveTo>
                    <a:lnTo>
                      <a:pt x="70" y="0"/>
                    </a:lnTo>
                    <a:lnTo>
                      <a:pt x="7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8" name="Freeform 248">
                <a:extLst>
                  <a:ext uri="{FF2B5EF4-FFF2-40B4-BE49-F238E27FC236}">
                    <a16:creationId xmlns:a16="http://schemas.microsoft.com/office/drawing/2014/main" id="{85A6A8FC-D69A-E84F-B9CB-4ACF782A5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9" cy="30"/>
              </a:xfrm>
              <a:custGeom>
                <a:avLst/>
                <a:gdLst>
                  <a:gd name="T0" fmla="*/ 0 w 69"/>
                  <a:gd name="T1" fmla="*/ 0 h 30"/>
                  <a:gd name="T2" fmla="*/ 69 w 69"/>
                  <a:gd name="T3" fmla="*/ 0 h 30"/>
                  <a:gd name="T4" fmla="*/ 69 w 69"/>
                  <a:gd name="T5" fmla="*/ 30 h 30"/>
                  <a:gd name="T6" fmla="*/ 0 w 69"/>
                  <a:gd name="T7" fmla="*/ 30 h 30"/>
                  <a:gd name="T8" fmla="*/ 0 w 69"/>
                  <a:gd name="T9" fmla="*/ 0 h 30"/>
                  <a:gd name="T10" fmla="*/ 0 w 69"/>
                  <a:gd name="T11" fmla="*/ 0 h 30"/>
                  <a:gd name="T12" fmla="*/ 67 w 69"/>
                  <a:gd name="T13" fmla="*/ 0 h 30"/>
                  <a:gd name="T14" fmla="*/ 67 w 69"/>
                  <a:gd name="T15" fmla="*/ 29 h 30"/>
                  <a:gd name="T16" fmla="*/ 0 w 69"/>
                  <a:gd name="T17" fmla="*/ 29 h 30"/>
                  <a:gd name="T18" fmla="*/ 0 w 69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30">
                    <a:moveTo>
                      <a:pt x="0" y="0"/>
                    </a:moveTo>
                    <a:lnTo>
                      <a:pt x="69" y="0"/>
                    </a:lnTo>
                    <a:lnTo>
                      <a:pt x="6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7" y="0"/>
                    </a:lnTo>
                    <a:lnTo>
                      <a:pt x="67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89" name="Freeform 249">
                <a:extLst>
                  <a:ext uri="{FF2B5EF4-FFF2-40B4-BE49-F238E27FC236}">
                    <a16:creationId xmlns:a16="http://schemas.microsoft.com/office/drawing/2014/main" id="{1A0844E6-619E-774C-ABDF-56651B8207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7" cy="29"/>
              </a:xfrm>
              <a:custGeom>
                <a:avLst/>
                <a:gdLst>
                  <a:gd name="T0" fmla="*/ 0 w 67"/>
                  <a:gd name="T1" fmla="*/ 0 h 29"/>
                  <a:gd name="T2" fmla="*/ 67 w 67"/>
                  <a:gd name="T3" fmla="*/ 0 h 29"/>
                  <a:gd name="T4" fmla="*/ 67 w 67"/>
                  <a:gd name="T5" fmla="*/ 29 h 29"/>
                  <a:gd name="T6" fmla="*/ 0 w 67"/>
                  <a:gd name="T7" fmla="*/ 29 h 29"/>
                  <a:gd name="T8" fmla="*/ 0 w 67"/>
                  <a:gd name="T9" fmla="*/ 0 h 29"/>
                  <a:gd name="T10" fmla="*/ 0 w 67"/>
                  <a:gd name="T11" fmla="*/ 0 h 29"/>
                  <a:gd name="T12" fmla="*/ 65 w 67"/>
                  <a:gd name="T13" fmla="*/ 0 h 29"/>
                  <a:gd name="T14" fmla="*/ 65 w 67"/>
                  <a:gd name="T15" fmla="*/ 28 h 29"/>
                  <a:gd name="T16" fmla="*/ 0 w 67"/>
                  <a:gd name="T17" fmla="*/ 28 h 29"/>
                  <a:gd name="T18" fmla="*/ 0 w 67"/>
                  <a:gd name="T19" fmla="*/ 0 h 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29">
                    <a:moveTo>
                      <a:pt x="0" y="0"/>
                    </a:moveTo>
                    <a:lnTo>
                      <a:pt x="67" y="0"/>
                    </a:lnTo>
                    <a:lnTo>
                      <a:pt x="67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5" y="0"/>
                    </a:lnTo>
                    <a:lnTo>
                      <a:pt x="6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0" name="Freeform 250">
                <a:extLst>
                  <a:ext uri="{FF2B5EF4-FFF2-40B4-BE49-F238E27FC236}">
                    <a16:creationId xmlns:a16="http://schemas.microsoft.com/office/drawing/2014/main" id="{69298F34-105C-F94F-9252-78E92BF147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5" cy="28"/>
              </a:xfrm>
              <a:custGeom>
                <a:avLst/>
                <a:gdLst>
                  <a:gd name="T0" fmla="*/ 0 w 65"/>
                  <a:gd name="T1" fmla="*/ 0 h 28"/>
                  <a:gd name="T2" fmla="*/ 65 w 65"/>
                  <a:gd name="T3" fmla="*/ 0 h 28"/>
                  <a:gd name="T4" fmla="*/ 65 w 65"/>
                  <a:gd name="T5" fmla="*/ 28 h 28"/>
                  <a:gd name="T6" fmla="*/ 0 w 65"/>
                  <a:gd name="T7" fmla="*/ 28 h 28"/>
                  <a:gd name="T8" fmla="*/ 0 w 65"/>
                  <a:gd name="T9" fmla="*/ 0 h 28"/>
                  <a:gd name="T10" fmla="*/ 0 w 65"/>
                  <a:gd name="T11" fmla="*/ 0 h 28"/>
                  <a:gd name="T12" fmla="*/ 63 w 65"/>
                  <a:gd name="T13" fmla="*/ 0 h 28"/>
                  <a:gd name="T14" fmla="*/ 63 w 65"/>
                  <a:gd name="T15" fmla="*/ 27 h 28"/>
                  <a:gd name="T16" fmla="*/ 0 w 65"/>
                  <a:gd name="T17" fmla="*/ 27 h 28"/>
                  <a:gd name="T18" fmla="*/ 0 w 65"/>
                  <a:gd name="T19" fmla="*/ 0 h 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28">
                    <a:moveTo>
                      <a:pt x="0" y="0"/>
                    </a:moveTo>
                    <a:lnTo>
                      <a:pt x="65" y="0"/>
                    </a:lnTo>
                    <a:lnTo>
                      <a:pt x="6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3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1" name="Freeform 251">
                <a:extLst>
                  <a:ext uri="{FF2B5EF4-FFF2-40B4-BE49-F238E27FC236}">
                    <a16:creationId xmlns:a16="http://schemas.microsoft.com/office/drawing/2014/main" id="{D96F4CF5-FFAD-DD43-B7BA-18A2DA3158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3" cy="27"/>
              </a:xfrm>
              <a:custGeom>
                <a:avLst/>
                <a:gdLst>
                  <a:gd name="T0" fmla="*/ 0 w 63"/>
                  <a:gd name="T1" fmla="*/ 0 h 27"/>
                  <a:gd name="T2" fmla="*/ 63 w 63"/>
                  <a:gd name="T3" fmla="*/ 0 h 27"/>
                  <a:gd name="T4" fmla="*/ 63 w 63"/>
                  <a:gd name="T5" fmla="*/ 27 h 27"/>
                  <a:gd name="T6" fmla="*/ 0 w 63"/>
                  <a:gd name="T7" fmla="*/ 27 h 27"/>
                  <a:gd name="T8" fmla="*/ 0 w 63"/>
                  <a:gd name="T9" fmla="*/ 0 h 27"/>
                  <a:gd name="T10" fmla="*/ 0 w 63"/>
                  <a:gd name="T11" fmla="*/ 0 h 27"/>
                  <a:gd name="T12" fmla="*/ 62 w 63"/>
                  <a:gd name="T13" fmla="*/ 0 h 27"/>
                  <a:gd name="T14" fmla="*/ 62 w 63"/>
                  <a:gd name="T15" fmla="*/ 26 h 27"/>
                  <a:gd name="T16" fmla="*/ 0 w 63"/>
                  <a:gd name="T17" fmla="*/ 26 h 27"/>
                  <a:gd name="T18" fmla="*/ 0 w 63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3" h="27">
                    <a:moveTo>
                      <a:pt x="0" y="0"/>
                    </a:moveTo>
                    <a:lnTo>
                      <a:pt x="63" y="0"/>
                    </a:lnTo>
                    <a:lnTo>
                      <a:pt x="63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" y="0"/>
                    </a:lnTo>
                    <a:lnTo>
                      <a:pt x="62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2" name="Freeform 252">
                <a:extLst>
                  <a:ext uri="{FF2B5EF4-FFF2-40B4-BE49-F238E27FC236}">
                    <a16:creationId xmlns:a16="http://schemas.microsoft.com/office/drawing/2014/main" id="{C5FFDC04-6D2B-184D-B26A-0A393E8B83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2" cy="26"/>
              </a:xfrm>
              <a:custGeom>
                <a:avLst/>
                <a:gdLst>
                  <a:gd name="T0" fmla="*/ 0 w 62"/>
                  <a:gd name="T1" fmla="*/ 0 h 26"/>
                  <a:gd name="T2" fmla="*/ 62 w 62"/>
                  <a:gd name="T3" fmla="*/ 0 h 26"/>
                  <a:gd name="T4" fmla="*/ 62 w 62"/>
                  <a:gd name="T5" fmla="*/ 26 h 26"/>
                  <a:gd name="T6" fmla="*/ 0 w 62"/>
                  <a:gd name="T7" fmla="*/ 26 h 26"/>
                  <a:gd name="T8" fmla="*/ 0 w 62"/>
                  <a:gd name="T9" fmla="*/ 0 h 26"/>
                  <a:gd name="T10" fmla="*/ 0 w 62"/>
                  <a:gd name="T11" fmla="*/ 0 h 26"/>
                  <a:gd name="T12" fmla="*/ 60 w 62"/>
                  <a:gd name="T13" fmla="*/ 0 h 26"/>
                  <a:gd name="T14" fmla="*/ 60 w 62"/>
                  <a:gd name="T15" fmla="*/ 25 h 26"/>
                  <a:gd name="T16" fmla="*/ 0 w 62"/>
                  <a:gd name="T17" fmla="*/ 25 h 26"/>
                  <a:gd name="T18" fmla="*/ 0 w 62"/>
                  <a:gd name="T19" fmla="*/ 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2" h="26">
                    <a:moveTo>
                      <a:pt x="0" y="0"/>
                    </a:moveTo>
                    <a:lnTo>
                      <a:pt x="62" y="0"/>
                    </a:lnTo>
                    <a:lnTo>
                      <a:pt x="62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" y="0"/>
                    </a:lnTo>
                    <a:lnTo>
                      <a:pt x="60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3" name="Freeform 253">
                <a:extLst>
                  <a:ext uri="{FF2B5EF4-FFF2-40B4-BE49-F238E27FC236}">
                    <a16:creationId xmlns:a16="http://schemas.microsoft.com/office/drawing/2014/main" id="{095B0C38-468F-6843-954C-7D99413EA4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60" cy="25"/>
              </a:xfrm>
              <a:custGeom>
                <a:avLst/>
                <a:gdLst>
                  <a:gd name="T0" fmla="*/ 0 w 60"/>
                  <a:gd name="T1" fmla="*/ 0 h 25"/>
                  <a:gd name="T2" fmla="*/ 60 w 60"/>
                  <a:gd name="T3" fmla="*/ 0 h 25"/>
                  <a:gd name="T4" fmla="*/ 60 w 60"/>
                  <a:gd name="T5" fmla="*/ 25 h 25"/>
                  <a:gd name="T6" fmla="*/ 0 w 60"/>
                  <a:gd name="T7" fmla="*/ 25 h 25"/>
                  <a:gd name="T8" fmla="*/ 0 w 60"/>
                  <a:gd name="T9" fmla="*/ 0 h 25"/>
                  <a:gd name="T10" fmla="*/ 0 w 60"/>
                  <a:gd name="T11" fmla="*/ 0 h 25"/>
                  <a:gd name="T12" fmla="*/ 58 w 60"/>
                  <a:gd name="T13" fmla="*/ 0 h 25"/>
                  <a:gd name="T14" fmla="*/ 58 w 60"/>
                  <a:gd name="T15" fmla="*/ 25 h 25"/>
                  <a:gd name="T16" fmla="*/ 0 w 60"/>
                  <a:gd name="T17" fmla="*/ 25 h 25"/>
                  <a:gd name="T18" fmla="*/ 0 w 60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0" h="25">
                    <a:moveTo>
                      <a:pt x="0" y="0"/>
                    </a:moveTo>
                    <a:lnTo>
                      <a:pt x="60" y="0"/>
                    </a:lnTo>
                    <a:lnTo>
                      <a:pt x="60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4" name="Freeform 254">
                <a:extLst>
                  <a:ext uri="{FF2B5EF4-FFF2-40B4-BE49-F238E27FC236}">
                    <a16:creationId xmlns:a16="http://schemas.microsoft.com/office/drawing/2014/main" id="{C870CC3B-4C27-5242-A0A8-2ACC1F15CE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8" cy="25"/>
              </a:xfrm>
              <a:custGeom>
                <a:avLst/>
                <a:gdLst>
                  <a:gd name="T0" fmla="*/ 0 w 58"/>
                  <a:gd name="T1" fmla="*/ 0 h 25"/>
                  <a:gd name="T2" fmla="*/ 58 w 58"/>
                  <a:gd name="T3" fmla="*/ 0 h 25"/>
                  <a:gd name="T4" fmla="*/ 58 w 58"/>
                  <a:gd name="T5" fmla="*/ 25 h 25"/>
                  <a:gd name="T6" fmla="*/ 0 w 58"/>
                  <a:gd name="T7" fmla="*/ 25 h 25"/>
                  <a:gd name="T8" fmla="*/ 0 w 58"/>
                  <a:gd name="T9" fmla="*/ 0 h 25"/>
                  <a:gd name="T10" fmla="*/ 0 w 58"/>
                  <a:gd name="T11" fmla="*/ 0 h 25"/>
                  <a:gd name="T12" fmla="*/ 56 w 58"/>
                  <a:gd name="T13" fmla="*/ 0 h 25"/>
                  <a:gd name="T14" fmla="*/ 56 w 58"/>
                  <a:gd name="T15" fmla="*/ 25 h 25"/>
                  <a:gd name="T16" fmla="*/ 0 w 58"/>
                  <a:gd name="T17" fmla="*/ 25 h 25"/>
                  <a:gd name="T18" fmla="*/ 0 w 58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" h="25">
                    <a:moveTo>
                      <a:pt x="0" y="0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6" y="0"/>
                    </a:lnTo>
                    <a:lnTo>
                      <a:pt x="5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5" name="Freeform 255">
                <a:extLst>
                  <a:ext uri="{FF2B5EF4-FFF2-40B4-BE49-F238E27FC236}">
                    <a16:creationId xmlns:a16="http://schemas.microsoft.com/office/drawing/2014/main" id="{86A4423E-6261-B349-89AE-9AFD1B5035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6" cy="25"/>
              </a:xfrm>
              <a:custGeom>
                <a:avLst/>
                <a:gdLst>
                  <a:gd name="T0" fmla="*/ 0 w 56"/>
                  <a:gd name="T1" fmla="*/ 0 h 25"/>
                  <a:gd name="T2" fmla="*/ 56 w 56"/>
                  <a:gd name="T3" fmla="*/ 0 h 25"/>
                  <a:gd name="T4" fmla="*/ 56 w 56"/>
                  <a:gd name="T5" fmla="*/ 25 h 25"/>
                  <a:gd name="T6" fmla="*/ 0 w 56"/>
                  <a:gd name="T7" fmla="*/ 25 h 25"/>
                  <a:gd name="T8" fmla="*/ 0 w 56"/>
                  <a:gd name="T9" fmla="*/ 0 h 25"/>
                  <a:gd name="T10" fmla="*/ 0 w 56"/>
                  <a:gd name="T11" fmla="*/ 0 h 25"/>
                  <a:gd name="T12" fmla="*/ 55 w 56"/>
                  <a:gd name="T13" fmla="*/ 0 h 25"/>
                  <a:gd name="T14" fmla="*/ 55 w 56"/>
                  <a:gd name="T15" fmla="*/ 24 h 25"/>
                  <a:gd name="T16" fmla="*/ 0 w 56"/>
                  <a:gd name="T17" fmla="*/ 24 h 25"/>
                  <a:gd name="T18" fmla="*/ 0 w 56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" h="25">
                    <a:moveTo>
                      <a:pt x="0" y="0"/>
                    </a:moveTo>
                    <a:lnTo>
                      <a:pt x="56" y="0"/>
                    </a:lnTo>
                    <a:lnTo>
                      <a:pt x="5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" y="0"/>
                    </a:lnTo>
                    <a:lnTo>
                      <a:pt x="55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6" name="Freeform 256">
                <a:extLst>
                  <a:ext uri="{FF2B5EF4-FFF2-40B4-BE49-F238E27FC236}">
                    <a16:creationId xmlns:a16="http://schemas.microsoft.com/office/drawing/2014/main" id="{EC95F559-324D-0846-8EC8-CF4ED7F916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5" cy="24"/>
              </a:xfrm>
              <a:custGeom>
                <a:avLst/>
                <a:gdLst>
                  <a:gd name="T0" fmla="*/ 0 w 55"/>
                  <a:gd name="T1" fmla="*/ 0 h 24"/>
                  <a:gd name="T2" fmla="*/ 55 w 55"/>
                  <a:gd name="T3" fmla="*/ 0 h 24"/>
                  <a:gd name="T4" fmla="*/ 55 w 55"/>
                  <a:gd name="T5" fmla="*/ 24 h 24"/>
                  <a:gd name="T6" fmla="*/ 0 w 55"/>
                  <a:gd name="T7" fmla="*/ 24 h 24"/>
                  <a:gd name="T8" fmla="*/ 0 w 55"/>
                  <a:gd name="T9" fmla="*/ 0 h 24"/>
                  <a:gd name="T10" fmla="*/ 0 w 55"/>
                  <a:gd name="T11" fmla="*/ 0 h 24"/>
                  <a:gd name="T12" fmla="*/ 53 w 55"/>
                  <a:gd name="T13" fmla="*/ 0 h 24"/>
                  <a:gd name="T14" fmla="*/ 53 w 55"/>
                  <a:gd name="T15" fmla="*/ 23 h 24"/>
                  <a:gd name="T16" fmla="*/ 0 w 55"/>
                  <a:gd name="T17" fmla="*/ 23 h 24"/>
                  <a:gd name="T18" fmla="*/ 0 w 55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" h="24">
                    <a:moveTo>
                      <a:pt x="0" y="0"/>
                    </a:moveTo>
                    <a:lnTo>
                      <a:pt x="55" y="0"/>
                    </a:lnTo>
                    <a:lnTo>
                      <a:pt x="55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7" name="Freeform 257">
                <a:extLst>
                  <a:ext uri="{FF2B5EF4-FFF2-40B4-BE49-F238E27FC236}">
                    <a16:creationId xmlns:a16="http://schemas.microsoft.com/office/drawing/2014/main" id="{69A6156A-67F3-C44E-A8CD-CAABF4BB04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3" cy="23"/>
              </a:xfrm>
              <a:custGeom>
                <a:avLst/>
                <a:gdLst>
                  <a:gd name="T0" fmla="*/ 0 w 53"/>
                  <a:gd name="T1" fmla="*/ 0 h 23"/>
                  <a:gd name="T2" fmla="*/ 53 w 53"/>
                  <a:gd name="T3" fmla="*/ 0 h 23"/>
                  <a:gd name="T4" fmla="*/ 53 w 53"/>
                  <a:gd name="T5" fmla="*/ 23 h 23"/>
                  <a:gd name="T6" fmla="*/ 0 w 53"/>
                  <a:gd name="T7" fmla="*/ 23 h 23"/>
                  <a:gd name="T8" fmla="*/ 0 w 53"/>
                  <a:gd name="T9" fmla="*/ 0 h 23"/>
                  <a:gd name="T10" fmla="*/ 0 w 53"/>
                  <a:gd name="T11" fmla="*/ 0 h 23"/>
                  <a:gd name="T12" fmla="*/ 51 w 53"/>
                  <a:gd name="T13" fmla="*/ 0 h 23"/>
                  <a:gd name="T14" fmla="*/ 51 w 53"/>
                  <a:gd name="T15" fmla="*/ 22 h 23"/>
                  <a:gd name="T16" fmla="*/ 0 w 53"/>
                  <a:gd name="T17" fmla="*/ 22 h 23"/>
                  <a:gd name="T18" fmla="*/ 0 w 53"/>
                  <a:gd name="T19" fmla="*/ 0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3" h="23">
                    <a:moveTo>
                      <a:pt x="0" y="0"/>
                    </a:moveTo>
                    <a:lnTo>
                      <a:pt x="53" y="0"/>
                    </a:lnTo>
                    <a:lnTo>
                      <a:pt x="5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8" name="Freeform 258">
                <a:extLst>
                  <a:ext uri="{FF2B5EF4-FFF2-40B4-BE49-F238E27FC236}">
                    <a16:creationId xmlns:a16="http://schemas.microsoft.com/office/drawing/2014/main" id="{A1762F35-7D11-904C-B303-564625A0C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1" cy="22"/>
              </a:xfrm>
              <a:custGeom>
                <a:avLst/>
                <a:gdLst>
                  <a:gd name="T0" fmla="*/ 0 w 51"/>
                  <a:gd name="T1" fmla="*/ 0 h 22"/>
                  <a:gd name="T2" fmla="*/ 51 w 51"/>
                  <a:gd name="T3" fmla="*/ 0 h 22"/>
                  <a:gd name="T4" fmla="*/ 51 w 51"/>
                  <a:gd name="T5" fmla="*/ 22 h 22"/>
                  <a:gd name="T6" fmla="*/ 0 w 51"/>
                  <a:gd name="T7" fmla="*/ 22 h 22"/>
                  <a:gd name="T8" fmla="*/ 0 w 51"/>
                  <a:gd name="T9" fmla="*/ 0 h 22"/>
                  <a:gd name="T10" fmla="*/ 0 w 51"/>
                  <a:gd name="T11" fmla="*/ 0 h 22"/>
                  <a:gd name="T12" fmla="*/ 49 w 51"/>
                  <a:gd name="T13" fmla="*/ 0 h 22"/>
                  <a:gd name="T14" fmla="*/ 49 w 51"/>
                  <a:gd name="T15" fmla="*/ 21 h 22"/>
                  <a:gd name="T16" fmla="*/ 0 w 51"/>
                  <a:gd name="T17" fmla="*/ 21 h 22"/>
                  <a:gd name="T18" fmla="*/ 0 w 51"/>
                  <a:gd name="T19" fmla="*/ 0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22">
                    <a:moveTo>
                      <a:pt x="0" y="0"/>
                    </a:moveTo>
                    <a:lnTo>
                      <a:pt x="51" y="0"/>
                    </a:lnTo>
                    <a:lnTo>
                      <a:pt x="5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899" name="Freeform 259">
                <a:extLst>
                  <a:ext uri="{FF2B5EF4-FFF2-40B4-BE49-F238E27FC236}">
                    <a16:creationId xmlns:a16="http://schemas.microsoft.com/office/drawing/2014/main" id="{B88A2573-8D48-D049-969D-D6870B31DB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9" cy="21"/>
              </a:xfrm>
              <a:custGeom>
                <a:avLst/>
                <a:gdLst>
                  <a:gd name="T0" fmla="*/ 0 w 49"/>
                  <a:gd name="T1" fmla="*/ 0 h 21"/>
                  <a:gd name="T2" fmla="*/ 49 w 49"/>
                  <a:gd name="T3" fmla="*/ 0 h 21"/>
                  <a:gd name="T4" fmla="*/ 49 w 49"/>
                  <a:gd name="T5" fmla="*/ 21 h 21"/>
                  <a:gd name="T6" fmla="*/ 0 w 49"/>
                  <a:gd name="T7" fmla="*/ 21 h 21"/>
                  <a:gd name="T8" fmla="*/ 0 w 49"/>
                  <a:gd name="T9" fmla="*/ 0 h 21"/>
                  <a:gd name="T10" fmla="*/ 0 w 49"/>
                  <a:gd name="T11" fmla="*/ 0 h 21"/>
                  <a:gd name="T12" fmla="*/ 48 w 49"/>
                  <a:gd name="T13" fmla="*/ 0 h 21"/>
                  <a:gd name="T14" fmla="*/ 48 w 49"/>
                  <a:gd name="T15" fmla="*/ 20 h 21"/>
                  <a:gd name="T16" fmla="*/ 0 w 49"/>
                  <a:gd name="T17" fmla="*/ 20 h 21"/>
                  <a:gd name="T18" fmla="*/ 0 w 49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1">
                    <a:moveTo>
                      <a:pt x="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" y="0"/>
                    </a:lnTo>
                    <a:lnTo>
                      <a:pt x="4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0" name="Freeform 260">
                <a:extLst>
                  <a:ext uri="{FF2B5EF4-FFF2-40B4-BE49-F238E27FC236}">
                    <a16:creationId xmlns:a16="http://schemas.microsoft.com/office/drawing/2014/main" id="{14BBE9A8-B75E-C640-BB26-B6EA618835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8" cy="20"/>
              </a:xfrm>
              <a:custGeom>
                <a:avLst/>
                <a:gdLst>
                  <a:gd name="T0" fmla="*/ 0 w 48"/>
                  <a:gd name="T1" fmla="*/ 0 h 20"/>
                  <a:gd name="T2" fmla="*/ 48 w 48"/>
                  <a:gd name="T3" fmla="*/ 0 h 20"/>
                  <a:gd name="T4" fmla="*/ 48 w 48"/>
                  <a:gd name="T5" fmla="*/ 20 h 20"/>
                  <a:gd name="T6" fmla="*/ 0 w 48"/>
                  <a:gd name="T7" fmla="*/ 20 h 20"/>
                  <a:gd name="T8" fmla="*/ 0 w 48"/>
                  <a:gd name="T9" fmla="*/ 0 h 20"/>
                  <a:gd name="T10" fmla="*/ 0 w 48"/>
                  <a:gd name="T11" fmla="*/ 0 h 20"/>
                  <a:gd name="T12" fmla="*/ 46 w 48"/>
                  <a:gd name="T13" fmla="*/ 0 h 20"/>
                  <a:gd name="T14" fmla="*/ 46 w 48"/>
                  <a:gd name="T15" fmla="*/ 20 h 20"/>
                  <a:gd name="T16" fmla="*/ 0 w 48"/>
                  <a:gd name="T17" fmla="*/ 20 h 20"/>
                  <a:gd name="T18" fmla="*/ 0 w 48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20">
                    <a:moveTo>
                      <a:pt x="0" y="0"/>
                    </a:moveTo>
                    <a:lnTo>
                      <a:pt x="48" y="0"/>
                    </a:lnTo>
                    <a:lnTo>
                      <a:pt x="4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" y="0"/>
                    </a:lnTo>
                    <a:lnTo>
                      <a:pt x="46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1" name="Freeform 261">
                <a:extLst>
                  <a:ext uri="{FF2B5EF4-FFF2-40B4-BE49-F238E27FC236}">
                    <a16:creationId xmlns:a16="http://schemas.microsoft.com/office/drawing/2014/main" id="{03D8363B-A2C1-0843-8AE8-1BC57693C1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6" cy="20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46 w 46"/>
                  <a:gd name="T5" fmla="*/ 20 h 20"/>
                  <a:gd name="T6" fmla="*/ 0 w 46"/>
                  <a:gd name="T7" fmla="*/ 20 h 20"/>
                  <a:gd name="T8" fmla="*/ 0 w 46"/>
                  <a:gd name="T9" fmla="*/ 0 h 20"/>
                  <a:gd name="T10" fmla="*/ 0 w 46"/>
                  <a:gd name="T11" fmla="*/ 0 h 20"/>
                  <a:gd name="T12" fmla="*/ 44 w 46"/>
                  <a:gd name="T13" fmla="*/ 0 h 20"/>
                  <a:gd name="T14" fmla="*/ 44 w 46"/>
                  <a:gd name="T15" fmla="*/ 19 h 20"/>
                  <a:gd name="T16" fmla="*/ 0 w 46"/>
                  <a:gd name="T17" fmla="*/ 19 h 20"/>
                  <a:gd name="T18" fmla="*/ 0 w 46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lnTo>
                      <a:pt x="46" y="0"/>
                    </a:lnTo>
                    <a:lnTo>
                      <a:pt x="46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2" name="Freeform 262">
                <a:extLst>
                  <a:ext uri="{FF2B5EF4-FFF2-40B4-BE49-F238E27FC236}">
                    <a16:creationId xmlns:a16="http://schemas.microsoft.com/office/drawing/2014/main" id="{CD69A540-A29A-CC47-8EDB-1B07DF4E19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4" cy="19"/>
              </a:xfrm>
              <a:custGeom>
                <a:avLst/>
                <a:gdLst>
                  <a:gd name="T0" fmla="*/ 0 w 44"/>
                  <a:gd name="T1" fmla="*/ 0 h 19"/>
                  <a:gd name="T2" fmla="*/ 44 w 44"/>
                  <a:gd name="T3" fmla="*/ 0 h 19"/>
                  <a:gd name="T4" fmla="*/ 44 w 44"/>
                  <a:gd name="T5" fmla="*/ 19 h 19"/>
                  <a:gd name="T6" fmla="*/ 0 w 44"/>
                  <a:gd name="T7" fmla="*/ 19 h 19"/>
                  <a:gd name="T8" fmla="*/ 0 w 44"/>
                  <a:gd name="T9" fmla="*/ 0 h 19"/>
                  <a:gd name="T10" fmla="*/ 0 w 44"/>
                  <a:gd name="T11" fmla="*/ 0 h 19"/>
                  <a:gd name="T12" fmla="*/ 42 w 44"/>
                  <a:gd name="T13" fmla="*/ 0 h 19"/>
                  <a:gd name="T14" fmla="*/ 42 w 44"/>
                  <a:gd name="T15" fmla="*/ 18 h 19"/>
                  <a:gd name="T16" fmla="*/ 0 w 44"/>
                  <a:gd name="T17" fmla="*/ 18 h 19"/>
                  <a:gd name="T18" fmla="*/ 0 w 44"/>
                  <a:gd name="T19" fmla="*/ 0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19">
                    <a:moveTo>
                      <a:pt x="0" y="0"/>
                    </a:moveTo>
                    <a:lnTo>
                      <a:pt x="44" y="0"/>
                    </a:lnTo>
                    <a:lnTo>
                      <a:pt x="44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3" name="Freeform 263">
                <a:extLst>
                  <a:ext uri="{FF2B5EF4-FFF2-40B4-BE49-F238E27FC236}">
                    <a16:creationId xmlns:a16="http://schemas.microsoft.com/office/drawing/2014/main" id="{3A3ADFF5-A618-E149-BA98-FC941937B7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2" cy="18"/>
              </a:xfrm>
              <a:custGeom>
                <a:avLst/>
                <a:gdLst>
                  <a:gd name="T0" fmla="*/ 0 w 42"/>
                  <a:gd name="T1" fmla="*/ 0 h 18"/>
                  <a:gd name="T2" fmla="*/ 42 w 42"/>
                  <a:gd name="T3" fmla="*/ 0 h 18"/>
                  <a:gd name="T4" fmla="*/ 42 w 42"/>
                  <a:gd name="T5" fmla="*/ 18 h 18"/>
                  <a:gd name="T6" fmla="*/ 0 w 42"/>
                  <a:gd name="T7" fmla="*/ 18 h 18"/>
                  <a:gd name="T8" fmla="*/ 0 w 42"/>
                  <a:gd name="T9" fmla="*/ 0 h 18"/>
                  <a:gd name="T10" fmla="*/ 0 w 42"/>
                  <a:gd name="T11" fmla="*/ 0 h 18"/>
                  <a:gd name="T12" fmla="*/ 41 w 42"/>
                  <a:gd name="T13" fmla="*/ 0 h 18"/>
                  <a:gd name="T14" fmla="*/ 41 w 42"/>
                  <a:gd name="T15" fmla="*/ 18 h 18"/>
                  <a:gd name="T16" fmla="*/ 0 w 42"/>
                  <a:gd name="T17" fmla="*/ 18 h 18"/>
                  <a:gd name="T18" fmla="*/ 0 w 42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" h="18">
                    <a:moveTo>
                      <a:pt x="0" y="0"/>
                    </a:moveTo>
                    <a:lnTo>
                      <a:pt x="42" y="0"/>
                    </a:lnTo>
                    <a:lnTo>
                      <a:pt x="42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" y="0"/>
                    </a:lnTo>
                    <a:lnTo>
                      <a:pt x="41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4" name="Freeform 264">
                <a:extLst>
                  <a:ext uri="{FF2B5EF4-FFF2-40B4-BE49-F238E27FC236}">
                    <a16:creationId xmlns:a16="http://schemas.microsoft.com/office/drawing/2014/main" id="{7B8E7E3C-5379-764C-B985-190B65BA8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1" cy="18"/>
              </a:xfrm>
              <a:custGeom>
                <a:avLst/>
                <a:gdLst>
                  <a:gd name="T0" fmla="*/ 0 w 41"/>
                  <a:gd name="T1" fmla="*/ 0 h 18"/>
                  <a:gd name="T2" fmla="*/ 41 w 41"/>
                  <a:gd name="T3" fmla="*/ 0 h 18"/>
                  <a:gd name="T4" fmla="*/ 41 w 41"/>
                  <a:gd name="T5" fmla="*/ 18 h 18"/>
                  <a:gd name="T6" fmla="*/ 0 w 41"/>
                  <a:gd name="T7" fmla="*/ 18 h 18"/>
                  <a:gd name="T8" fmla="*/ 0 w 41"/>
                  <a:gd name="T9" fmla="*/ 0 h 18"/>
                  <a:gd name="T10" fmla="*/ 0 w 41"/>
                  <a:gd name="T11" fmla="*/ 0 h 18"/>
                  <a:gd name="T12" fmla="*/ 39 w 41"/>
                  <a:gd name="T13" fmla="*/ 0 h 18"/>
                  <a:gd name="T14" fmla="*/ 39 w 41"/>
                  <a:gd name="T15" fmla="*/ 17 h 18"/>
                  <a:gd name="T16" fmla="*/ 0 w 41"/>
                  <a:gd name="T17" fmla="*/ 17 h 18"/>
                  <a:gd name="T18" fmla="*/ 0 w 41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" h="18">
                    <a:moveTo>
                      <a:pt x="0" y="0"/>
                    </a:moveTo>
                    <a:lnTo>
                      <a:pt x="41" y="0"/>
                    </a:lnTo>
                    <a:lnTo>
                      <a:pt x="41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5" name="Freeform 265">
                <a:extLst>
                  <a:ext uri="{FF2B5EF4-FFF2-40B4-BE49-F238E27FC236}">
                    <a16:creationId xmlns:a16="http://schemas.microsoft.com/office/drawing/2014/main" id="{402A2C1D-86A3-7B40-8C74-B2D63B1A00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9" cy="17"/>
              </a:xfrm>
              <a:custGeom>
                <a:avLst/>
                <a:gdLst>
                  <a:gd name="T0" fmla="*/ 0 w 39"/>
                  <a:gd name="T1" fmla="*/ 0 h 17"/>
                  <a:gd name="T2" fmla="*/ 39 w 39"/>
                  <a:gd name="T3" fmla="*/ 0 h 17"/>
                  <a:gd name="T4" fmla="*/ 39 w 39"/>
                  <a:gd name="T5" fmla="*/ 17 h 17"/>
                  <a:gd name="T6" fmla="*/ 0 w 39"/>
                  <a:gd name="T7" fmla="*/ 17 h 17"/>
                  <a:gd name="T8" fmla="*/ 0 w 39"/>
                  <a:gd name="T9" fmla="*/ 0 h 17"/>
                  <a:gd name="T10" fmla="*/ 0 w 39"/>
                  <a:gd name="T11" fmla="*/ 0 h 17"/>
                  <a:gd name="T12" fmla="*/ 37 w 39"/>
                  <a:gd name="T13" fmla="*/ 0 h 17"/>
                  <a:gd name="T14" fmla="*/ 37 w 39"/>
                  <a:gd name="T15" fmla="*/ 16 h 17"/>
                  <a:gd name="T16" fmla="*/ 0 w 39"/>
                  <a:gd name="T17" fmla="*/ 16 h 17"/>
                  <a:gd name="T18" fmla="*/ 0 w 39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17">
                    <a:moveTo>
                      <a:pt x="0" y="0"/>
                    </a:moveTo>
                    <a:lnTo>
                      <a:pt x="39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6" name="Freeform 266">
                <a:extLst>
                  <a:ext uri="{FF2B5EF4-FFF2-40B4-BE49-F238E27FC236}">
                    <a16:creationId xmlns:a16="http://schemas.microsoft.com/office/drawing/2014/main" id="{5397BFFA-FC4A-374C-B11E-94A8F162FE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7" cy="16"/>
              </a:xfrm>
              <a:custGeom>
                <a:avLst/>
                <a:gdLst>
                  <a:gd name="T0" fmla="*/ 0 w 37"/>
                  <a:gd name="T1" fmla="*/ 0 h 16"/>
                  <a:gd name="T2" fmla="*/ 37 w 37"/>
                  <a:gd name="T3" fmla="*/ 0 h 16"/>
                  <a:gd name="T4" fmla="*/ 37 w 37"/>
                  <a:gd name="T5" fmla="*/ 16 h 16"/>
                  <a:gd name="T6" fmla="*/ 0 w 37"/>
                  <a:gd name="T7" fmla="*/ 16 h 16"/>
                  <a:gd name="T8" fmla="*/ 0 w 37"/>
                  <a:gd name="T9" fmla="*/ 0 h 16"/>
                  <a:gd name="T10" fmla="*/ 0 w 37"/>
                  <a:gd name="T11" fmla="*/ 0 h 16"/>
                  <a:gd name="T12" fmla="*/ 35 w 37"/>
                  <a:gd name="T13" fmla="*/ 0 h 16"/>
                  <a:gd name="T14" fmla="*/ 35 w 37"/>
                  <a:gd name="T15" fmla="*/ 15 h 16"/>
                  <a:gd name="T16" fmla="*/ 0 w 37"/>
                  <a:gd name="T17" fmla="*/ 15 h 16"/>
                  <a:gd name="T18" fmla="*/ 0 w 37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" h="16">
                    <a:moveTo>
                      <a:pt x="0" y="0"/>
                    </a:move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7" name="Freeform 267">
                <a:extLst>
                  <a:ext uri="{FF2B5EF4-FFF2-40B4-BE49-F238E27FC236}">
                    <a16:creationId xmlns:a16="http://schemas.microsoft.com/office/drawing/2014/main" id="{E92B35DC-1D75-7B4F-8AF5-DAD95BC9AB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5" cy="15"/>
              </a:xfrm>
              <a:custGeom>
                <a:avLst/>
                <a:gdLst>
                  <a:gd name="T0" fmla="*/ 0 w 35"/>
                  <a:gd name="T1" fmla="*/ 0 h 15"/>
                  <a:gd name="T2" fmla="*/ 35 w 35"/>
                  <a:gd name="T3" fmla="*/ 0 h 15"/>
                  <a:gd name="T4" fmla="*/ 35 w 35"/>
                  <a:gd name="T5" fmla="*/ 15 h 15"/>
                  <a:gd name="T6" fmla="*/ 0 w 35"/>
                  <a:gd name="T7" fmla="*/ 15 h 15"/>
                  <a:gd name="T8" fmla="*/ 0 w 35"/>
                  <a:gd name="T9" fmla="*/ 0 h 15"/>
                  <a:gd name="T10" fmla="*/ 0 w 35"/>
                  <a:gd name="T11" fmla="*/ 0 h 15"/>
                  <a:gd name="T12" fmla="*/ 34 w 35"/>
                  <a:gd name="T13" fmla="*/ 0 h 15"/>
                  <a:gd name="T14" fmla="*/ 34 w 35"/>
                  <a:gd name="T15" fmla="*/ 14 h 15"/>
                  <a:gd name="T16" fmla="*/ 0 w 35"/>
                  <a:gd name="T17" fmla="*/ 14 h 15"/>
                  <a:gd name="T18" fmla="*/ 0 w 35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15">
                    <a:moveTo>
                      <a:pt x="0" y="0"/>
                    </a:moveTo>
                    <a:lnTo>
                      <a:pt x="35" y="0"/>
                    </a:lnTo>
                    <a:lnTo>
                      <a:pt x="35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8" name="Freeform 268">
                <a:extLst>
                  <a:ext uri="{FF2B5EF4-FFF2-40B4-BE49-F238E27FC236}">
                    <a16:creationId xmlns:a16="http://schemas.microsoft.com/office/drawing/2014/main" id="{E3CB76C2-7F10-2645-9E18-A85D64AF0F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4" cy="14"/>
              </a:xfrm>
              <a:custGeom>
                <a:avLst/>
                <a:gdLst>
                  <a:gd name="T0" fmla="*/ 0 w 34"/>
                  <a:gd name="T1" fmla="*/ 0 h 14"/>
                  <a:gd name="T2" fmla="*/ 34 w 34"/>
                  <a:gd name="T3" fmla="*/ 0 h 14"/>
                  <a:gd name="T4" fmla="*/ 34 w 34"/>
                  <a:gd name="T5" fmla="*/ 14 h 14"/>
                  <a:gd name="T6" fmla="*/ 0 w 34"/>
                  <a:gd name="T7" fmla="*/ 14 h 14"/>
                  <a:gd name="T8" fmla="*/ 0 w 34"/>
                  <a:gd name="T9" fmla="*/ 0 h 14"/>
                  <a:gd name="T10" fmla="*/ 0 w 34"/>
                  <a:gd name="T11" fmla="*/ 0 h 14"/>
                  <a:gd name="T12" fmla="*/ 32 w 34"/>
                  <a:gd name="T13" fmla="*/ 0 h 14"/>
                  <a:gd name="T14" fmla="*/ 32 w 34"/>
                  <a:gd name="T15" fmla="*/ 14 h 14"/>
                  <a:gd name="T16" fmla="*/ 0 w 34"/>
                  <a:gd name="T17" fmla="*/ 14 h 14"/>
                  <a:gd name="T18" fmla="*/ 0 w 34"/>
                  <a:gd name="T19" fmla="*/ 0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" h="14">
                    <a:moveTo>
                      <a:pt x="0" y="0"/>
                    </a:moveTo>
                    <a:lnTo>
                      <a:pt x="34" y="0"/>
                    </a:lnTo>
                    <a:lnTo>
                      <a:pt x="3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" y="0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9" name="Freeform 269">
                <a:extLst>
                  <a:ext uri="{FF2B5EF4-FFF2-40B4-BE49-F238E27FC236}">
                    <a16:creationId xmlns:a16="http://schemas.microsoft.com/office/drawing/2014/main" id="{276ACEB8-73F4-6D40-A597-F844610A8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2" cy="14"/>
              </a:xfrm>
              <a:custGeom>
                <a:avLst/>
                <a:gdLst>
                  <a:gd name="T0" fmla="*/ 0 w 32"/>
                  <a:gd name="T1" fmla="*/ 0 h 14"/>
                  <a:gd name="T2" fmla="*/ 32 w 32"/>
                  <a:gd name="T3" fmla="*/ 0 h 14"/>
                  <a:gd name="T4" fmla="*/ 32 w 32"/>
                  <a:gd name="T5" fmla="*/ 14 h 14"/>
                  <a:gd name="T6" fmla="*/ 0 w 32"/>
                  <a:gd name="T7" fmla="*/ 14 h 14"/>
                  <a:gd name="T8" fmla="*/ 0 w 32"/>
                  <a:gd name="T9" fmla="*/ 0 h 14"/>
                  <a:gd name="T10" fmla="*/ 0 w 32"/>
                  <a:gd name="T11" fmla="*/ 0 h 14"/>
                  <a:gd name="T12" fmla="*/ 30 w 32"/>
                  <a:gd name="T13" fmla="*/ 0 h 14"/>
                  <a:gd name="T14" fmla="*/ 30 w 32"/>
                  <a:gd name="T15" fmla="*/ 13 h 14"/>
                  <a:gd name="T16" fmla="*/ 0 w 32"/>
                  <a:gd name="T17" fmla="*/ 13 h 14"/>
                  <a:gd name="T18" fmla="*/ 0 w 32"/>
                  <a:gd name="T19" fmla="*/ 0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2" h="14">
                    <a:moveTo>
                      <a:pt x="0" y="0"/>
                    </a:moveTo>
                    <a:lnTo>
                      <a:pt x="32" y="0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0" name="Freeform 270">
                <a:extLst>
                  <a:ext uri="{FF2B5EF4-FFF2-40B4-BE49-F238E27FC236}">
                    <a16:creationId xmlns:a16="http://schemas.microsoft.com/office/drawing/2014/main" id="{65BA9DA5-6E16-C347-908D-F3C605CFBC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30" cy="13"/>
              </a:xfrm>
              <a:custGeom>
                <a:avLst/>
                <a:gdLst>
                  <a:gd name="T0" fmla="*/ 0 w 30"/>
                  <a:gd name="T1" fmla="*/ 0 h 13"/>
                  <a:gd name="T2" fmla="*/ 30 w 30"/>
                  <a:gd name="T3" fmla="*/ 0 h 13"/>
                  <a:gd name="T4" fmla="*/ 30 w 30"/>
                  <a:gd name="T5" fmla="*/ 13 h 13"/>
                  <a:gd name="T6" fmla="*/ 0 w 30"/>
                  <a:gd name="T7" fmla="*/ 13 h 13"/>
                  <a:gd name="T8" fmla="*/ 0 w 30"/>
                  <a:gd name="T9" fmla="*/ 0 h 13"/>
                  <a:gd name="T10" fmla="*/ 0 w 30"/>
                  <a:gd name="T11" fmla="*/ 0 h 13"/>
                  <a:gd name="T12" fmla="*/ 28 w 30"/>
                  <a:gd name="T13" fmla="*/ 0 h 13"/>
                  <a:gd name="T14" fmla="*/ 28 w 30"/>
                  <a:gd name="T15" fmla="*/ 12 h 13"/>
                  <a:gd name="T16" fmla="*/ 0 w 30"/>
                  <a:gd name="T17" fmla="*/ 12 h 13"/>
                  <a:gd name="T18" fmla="*/ 0 w 30"/>
                  <a:gd name="T19" fmla="*/ 0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" h="13">
                    <a:moveTo>
                      <a:pt x="0" y="0"/>
                    </a:moveTo>
                    <a:lnTo>
                      <a:pt x="30" y="0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1" name="Freeform 271">
                <a:extLst>
                  <a:ext uri="{FF2B5EF4-FFF2-40B4-BE49-F238E27FC236}">
                    <a16:creationId xmlns:a16="http://schemas.microsoft.com/office/drawing/2014/main" id="{46B237BC-8E3E-BA43-A370-50812C9641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8" cy="12"/>
              </a:xfrm>
              <a:custGeom>
                <a:avLst/>
                <a:gdLst>
                  <a:gd name="T0" fmla="*/ 0 w 28"/>
                  <a:gd name="T1" fmla="*/ 0 h 12"/>
                  <a:gd name="T2" fmla="*/ 28 w 28"/>
                  <a:gd name="T3" fmla="*/ 0 h 12"/>
                  <a:gd name="T4" fmla="*/ 28 w 28"/>
                  <a:gd name="T5" fmla="*/ 12 h 12"/>
                  <a:gd name="T6" fmla="*/ 0 w 28"/>
                  <a:gd name="T7" fmla="*/ 12 h 12"/>
                  <a:gd name="T8" fmla="*/ 0 w 28"/>
                  <a:gd name="T9" fmla="*/ 0 h 12"/>
                  <a:gd name="T10" fmla="*/ 0 w 28"/>
                  <a:gd name="T11" fmla="*/ 0 h 12"/>
                  <a:gd name="T12" fmla="*/ 27 w 28"/>
                  <a:gd name="T13" fmla="*/ 0 h 12"/>
                  <a:gd name="T14" fmla="*/ 27 w 28"/>
                  <a:gd name="T15" fmla="*/ 12 h 12"/>
                  <a:gd name="T16" fmla="*/ 0 w 28"/>
                  <a:gd name="T17" fmla="*/ 12 h 12"/>
                  <a:gd name="T18" fmla="*/ 0 w 28"/>
                  <a:gd name="T19" fmla="*/ 0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" h="12">
                    <a:moveTo>
                      <a:pt x="0" y="0"/>
                    </a:moveTo>
                    <a:lnTo>
                      <a:pt x="28" y="0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7" y="0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2" name="Freeform 272">
                <a:extLst>
                  <a:ext uri="{FF2B5EF4-FFF2-40B4-BE49-F238E27FC236}">
                    <a16:creationId xmlns:a16="http://schemas.microsoft.com/office/drawing/2014/main" id="{FECDB811-776D-FC49-BBAD-A25A55911E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7" cy="12"/>
              </a:xfrm>
              <a:custGeom>
                <a:avLst/>
                <a:gdLst>
                  <a:gd name="T0" fmla="*/ 0 w 27"/>
                  <a:gd name="T1" fmla="*/ 0 h 12"/>
                  <a:gd name="T2" fmla="*/ 27 w 27"/>
                  <a:gd name="T3" fmla="*/ 0 h 12"/>
                  <a:gd name="T4" fmla="*/ 27 w 27"/>
                  <a:gd name="T5" fmla="*/ 12 h 12"/>
                  <a:gd name="T6" fmla="*/ 0 w 27"/>
                  <a:gd name="T7" fmla="*/ 12 h 12"/>
                  <a:gd name="T8" fmla="*/ 0 w 27"/>
                  <a:gd name="T9" fmla="*/ 0 h 12"/>
                  <a:gd name="T10" fmla="*/ 0 w 27"/>
                  <a:gd name="T11" fmla="*/ 0 h 12"/>
                  <a:gd name="T12" fmla="*/ 25 w 27"/>
                  <a:gd name="T13" fmla="*/ 0 h 12"/>
                  <a:gd name="T14" fmla="*/ 25 w 27"/>
                  <a:gd name="T15" fmla="*/ 11 h 12"/>
                  <a:gd name="T16" fmla="*/ 0 w 27"/>
                  <a:gd name="T17" fmla="*/ 11 h 12"/>
                  <a:gd name="T18" fmla="*/ 0 w 27"/>
                  <a:gd name="T19" fmla="*/ 0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" h="12">
                    <a:moveTo>
                      <a:pt x="0" y="0"/>
                    </a:moveTo>
                    <a:lnTo>
                      <a:pt x="27" y="0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" y="0"/>
                    </a:lnTo>
                    <a:lnTo>
                      <a:pt x="2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3" name="Freeform 273">
                <a:extLst>
                  <a:ext uri="{FF2B5EF4-FFF2-40B4-BE49-F238E27FC236}">
                    <a16:creationId xmlns:a16="http://schemas.microsoft.com/office/drawing/2014/main" id="{99189DEE-0048-3745-9A0C-2E2C1187B7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5" cy="11"/>
              </a:xfrm>
              <a:custGeom>
                <a:avLst/>
                <a:gdLst>
                  <a:gd name="T0" fmla="*/ 0 w 25"/>
                  <a:gd name="T1" fmla="*/ 0 h 11"/>
                  <a:gd name="T2" fmla="*/ 25 w 25"/>
                  <a:gd name="T3" fmla="*/ 0 h 11"/>
                  <a:gd name="T4" fmla="*/ 25 w 25"/>
                  <a:gd name="T5" fmla="*/ 11 h 11"/>
                  <a:gd name="T6" fmla="*/ 0 w 25"/>
                  <a:gd name="T7" fmla="*/ 11 h 11"/>
                  <a:gd name="T8" fmla="*/ 0 w 25"/>
                  <a:gd name="T9" fmla="*/ 0 h 11"/>
                  <a:gd name="T10" fmla="*/ 0 w 25"/>
                  <a:gd name="T11" fmla="*/ 0 h 11"/>
                  <a:gd name="T12" fmla="*/ 23 w 25"/>
                  <a:gd name="T13" fmla="*/ 0 h 11"/>
                  <a:gd name="T14" fmla="*/ 23 w 25"/>
                  <a:gd name="T15" fmla="*/ 10 h 11"/>
                  <a:gd name="T16" fmla="*/ 0 w 25"/>
                  <a:gd name="T17" fmla="*/ 10 h 11"/>
                  <a:gd name="T18" fmla="*/ 0 w 2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" h="11">
                    <a:moveTo>
                      <a:pt x="0" y="0"/>
                    </a:moveTo>
                    <a:lnTo>
                      <a:pt x="25" y="0"/>
                    </a:lnTo>
                    <a:lnTo>
                      <a:pt x="2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4" name="Freeform 274">
                <a:extLst>
                  <a:ext uri="{FF2B5EF4-FFF2-40B4-BE49-F238E27FC236}">
                    <a16:creationId xmlns:a16="http://schemas.microsoft.com/office/drawing/2014/main" id="{1711039A-3A87-B745-966D-9025FC15BD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3" cy="10"/>
              </a:xfrm>
              <a:custGeom>
                <a:avLst/>
                <a:gdLst>
                  <a:gd name="T0" fmla="*/ 0 w 23"/>
                  <a:gd name="T1" fmla="*/ 0 h 10"/>
                  <a:gd name="T2" fmla="*/ 23 w 23"/>
                  <a:gd name="T3" fmla="*/ 0 h 10"/>
                  <a:gd name="T4" fmla="*/ 23 w 23"/>
                  <a:gd name="T5" fmla="*/ 10 h 10"/>
                  <a:gd name="T6" fmla="*/ 0 w 23"/>
                  <a:gd name="T7" fmla="*/ 10 h 10"/>
                  <a:gd name="T8" fmla="*/ 0 w 23"/>
                  <a:gd name="T9" fmla="*/ 0 h 10"/>
                  <a:gd name="T10" fmla="*/ 0 w 23"/>
                  <a:gd name="T11" fmla="*/ 0 h 10"/>
                  <a:gd name="T12" fmla="*/ 21 w 23"/>
                  <a:gd name="T13" fmla="*/ 0 h 10"/>
                  <a:gd name="T14" fmla="*/ 21 w 23"/>
                  <a:gd name="T15" fmla="*/ 9 h 10"/>
                  <a:gd name="T16" fmla="*/ 0 w 23"/>
                  <a:gd name="T17" fmla="*/ 9 h 10"/>
                  <a:gd name="T18" fmla="*/ 0 w 23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" h="10">
                    <a:moveTo>
                      <a:pt x="0" y="0"/>
                    </a:moveTo>
                    <a:lnTo>
                      <a:pt x="23" y="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5" name="Freeform 275">
                <a:extLst>
                  <a:ext uri="{FF2B5EF4-FFF2-40B4-BE49-F238E27FC236}">
                    <a16:creationId xmlns:a16="http://schemas.microsoft.com/office/drawing/2014/main" id="{3ADF403E-7652-A84A-AFFE-740183F335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1" cy="9"/>
              </a:xfrm>
              <a:custGeom>
                <a:avLst/>
                <a:gdLst>
                  <a:gd name="T0" fmla="*/ 0 w 21"/>
                  <a:gd name="T1" fmla="*/ 0 h 9"/>
                  <a:gd name="T2" fmla="*/ 21 w 21"/>
                  <a:gd name="T3" fmla="*/ 0 h 9"/>
                  <a:gd name="T4" fmla="*/ 21 w 21"/>
                  <a:gd name="T5" fmla="*/ 9 h 9"/>
                  <a:gd name="T6" fmla="*/ 0 w 21"/>
                  <a:gd name="T7" fmla="*/ 9 h 9"/>
                  <a:gd name="T8" fmla="*/ 0 w 21"/>
                  <a:gd name="T9" fmla="*/ 0 h 9"/>
                  <a:gd name="T10" fmla="*/ 0 w 21"/>
                  <a:gd name="T11" fmla="*/ 0 h 9"/>
                  <a:gd name="T12" fmla="*/ 19 w 21"/>
                  <a:gd name="T13" fmla="*/ 0 h 9"/>
                  <a:gd name="T14" fmla="*/ 19 w 21"/>
                  <a:gd name="T15" fmla="*/ 9 h 9"/>
                  <a:gd name="T16" fmla="*/ 0 w 21"/>
                  <a:gd name="T17" fmla="*/ 9 h 9"/>
                  <a:gd name="T18" fmla="*/ 0 w 21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9">
                    <a:moveTo>
                      <a:pt x="0" y="0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6" name="Freeform 276">
                <a:extLst>
                  <a:ext uri="{FF2B5EF4-FFF2-40B4-BE49-F238E27FC236}">
                    <a16:creationId xmlns:a16="http://schemas.microsoft.com/office/drawing/2014/main" id="{6171A6A9-AA5D-254D-B311-ECD8BF51B8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9" cy="9"/>
              </a:xfrm>
              <a:custGeom>
                <a:avLst/>
                <a:gdLst>
                  <a:gd name="T0" fmla="*/ 0 w 19"/>
                  <a:gd name="T1" fmla="*/ 0 h 9"/>
                  <a:gd name="T2" fmla="*/ 19 w 19"/>
                  <a:gd name="T3" fmla="*/ 0 h 9"/>
                  <a:gd name="T4" fmla="*/ 19 w 19"/>
                  <a:gd name="T5" fmla="*/ 9 h 9"/>
                  <a:gd name="T6" fmla="*/ 0 w 19"/>
                  <a:gd name="T7" fmla="*/ 9 h 9"/>
                  <a:gd name="T8" fmla="*/ 0 w 19"/>
                  <a:gd name="T9" fmla="*/ 0 h 9"/>
                  <a:gd name="T10" fmla="*/ 0 w 19"/>
                  <a:gd name="T11" fmla="*/ 0 h 9"/>
                  <a:gd name="T12" fmla="*/ 18 w 19"/>
                  <a:gd name="T13" fmla="*/ 0 h 9"/>
                  <a:gd name="T14" fmla="*/ 18 w 19"/>
                  <a:gd name="T15" fmla="*/ 8 h 9"/>
                  <a:gd name="T16" fmla="*/ 0 w 19"/>
                  <a:gd name="T17" fmla="*/ 8 h 9"/>
                  <a:gd name="T18" fmla="*/ 0 w 19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9" y="0"/>
                    </a:lnTo>
                    <a:lnTo>
                      <a:pt x="19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" y="0"/>
                    </a:lnTo>
                    <a:lnTo>
                      <a:pt x="18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7" name="Freeform 277">
                <a:extLst>
                  <a:ext uri="{FF2B5EF4-FFF2-40B4-BE49-F238E27FC236}">
                    <a16:creationId xmlns:a16="http://schemas.microsoft.com/office/drawing/2014/main" id="{A2D487D8-D976-E14E-9495-3355169B7B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8" cy="8"/>
              </a:xfrm>
              <a:custGeom>
                <a:avLst/>
                <a:gdLst>
                  <a:gd name="T0" fmla="*/ 0 w 18"/>
                  <a:gd name="T1" fmla="*/ 0 h 8"/>
                  <a:gd name="T2" fmla="*/ 18 w 18"/>
                  <a:gd name="T3" fmla="*/ 0 h 8"/>
                  <a:gd name="T4" fmla="*/ 18 w 18"/>
                  <a:gd name="T5" fmla="*/ 8 h 8"/>
                  <a:gd name="T6" fmla="*/ 0 w 18"/>
                  <a:gd name="T7" fmla="*/ 8 h 8"/>
                  <a:gd name="T8" fmla="*/ 0 w 18"/>
                  <a:gd name="T9" fmla="*/ 0 h 8"/>
                  <a:gd name="T10" fmla="*/ 0 w 18"/>
                  <a:gd name="T11" fmla="*/ 0 h 8"/>
                  <a:gd name="T12" fmla="*/ 16 w 18"/>
                  <a:gd name="T13" fmla="*/ 0 h 8"/>
                  <a:gd name="T14" fmla="*/ 16 w 18"/>
                  <a:gd name="T15" fmla="*/ 7 h 8"/>
                  <a:gd name="T16" fmla="*/ 0 w 18"/>
                  <a:gd name="T17" fmla="*/ 7 h 8"/>
                  <a:gd name="T18" fmla="*/ 0 w 18"/>
                  <a:gd name="T19" fmla="*/ 0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8">
                    <a:moveTo>
                      <a:pt x="0" y="0"/>
                    </a:moveTo>
                    <a:lnTo>
                      <a:pt x="18" y="0"/>
                    </a:lnTo>
                    <a:lnTo>
                      <a:pt x="18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8" name="Freeform 278">
                <a:extLst>
                  <a:ext uri="{FF2B5EF4-FFF2-40B4-BE49-F238E27FC236}">
                    <a16:creationId xmlns:a16="http://schemas.microsoft.com/office/drawing/2014/main" id="{6404AC00-671E-F540-B233-DDACD4CE6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6" cy="7"/>
              </a:xfrm>
              <a:custGeom>
                <a:avLst/>
                <a:gdLst>
                  <a:gd name="T0" fmla="*/ 0 w 16"/>
                  <a:gd name="T1" fmla="*/ 0 h 7"/>
                  <a:gd name="T2" fmla="*/ 16 w 16"/>
                  <a:gd name="T3" fmla="*/ 0 h 7"/>
                  <a:gd name="T4" fmla="*/ 16 w 16"/>
                  <a:gd name="T5" fmla="*/ 7 h 7"/>
                  <a:gd name="T6" fmla="*/ 0 w 16"/>
                  <a:gd name="T7" fmla="*/ 7 h 7"/>
                  <a:gd name="T8" fmla="*/ 0 w 16"/>
                  <a:gd name="T9" fmla="*/ 0 h 7"/>
                  <a:gd name="T10" fmla="*/ 0 w 16"/>
                  <a:gd name="T11" fmla="*/ 0 h 7"/>
                  <a:gd name="T12" fmla="*/ 14 w 16"/>
                  <a:gd name="T13" fmla="*/ 0 h 7"/>
                  <a:gd name="T14" fmla="*/ 14 w 16"/>
                  <a:gd name="T15" fmla="*/ 6 h 7"/>
                  <a:gd name="T16" fmla="*/ 0 w 16"/>
                  <a:gd name="T17" fmla="*/ 6 h 7"/>
                  <a:gd name="T18" fmla="*/ 0 w 16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19" name="Freeform 279">
                <a:extLst>
                  <a:ext uri="{FF2B5EF4-FFF2-40B4-BE49-F238E27FC236}">
                    <a16:creationId xmlns:a16="http://schemas.microsoft.com/office/drawing/2014/main" id="{4DBBB884-90E1-5A45-8E28-FAF656E857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4" cy="6"/>
              </a:xfrm>
              <a:custGeom>
                <a:avLst/>
                <a:gdLst>
                  <a:gd name="T0" fmla="*/ 0 w 14"/>
                  <a:gd name="T1" fmla="*/ 0 h 6"/>
                  <a:gd name="T2" fmla="*/ 14 w 14"/>
                  <a:gd name="T3" fmla="*/ 0 h 6"/>
                  <a:gd name="T4" fmla="*/ 14 w 14"/>
                  <a:gd name="T5" fmla="*/ 6 h 6"/>
                  <a:gd name="T6" fmla="*/ 0 w 14"/>
                  <a:gd name="T7" fmla="*/ 6 h 6"/>
                  <a:gd name="T8" fmla="*/ 0 w 14"/>
                  <a:gd name="T9" fmla="*/ 0 h 6"/>
                  <a:gd name="T10" fmla="*/ 0 w 14"/>
                  <a:gd name="T11" fmla="*/ 0 h 6"/>
                  <a:gd name="T12" fmla="*/ 12 w 14"/>
                  <a:gd name="T13" fmla="*/ 0 h 6"/>
                  <a:gd name="T14" fmla="*/ 12 w 14"/>
                  <a:gd name="T15" fmla="*/ 5 h 6"/>
                  <a:gd name="T16" fmla="*/ 0 w 14"/>
                  <a:gd name="T17" fmla="*/ 5 h 6"/>
                  <a:gd name="T18" fmla="*/ 0 w 14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6"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0" name="Freeform 280">
                <a:extLst>
                  <a:ext uri="{FF2B5EF4-FFF2-40B4-BE49-F238E27FC236}">
                    <a16:creationId xmlns:a16="http://schemas.microsoft.com/office/drawing/2014/main" id="{2FC24BD4-A4F6-514A-844F-2B7BBB460A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2" cy="5"/>
              </a:xfrm>
              <a:custGeom>
                <a:avLst/>
                <a:gdLst>
                  <a:gd name="T0" fmla="*/ 0 w 12"/>
                  <a:gd name="T1" fmla="*/ 0 h 5"/>
                  <a:gd name="T2" fmla="*/ 12 w 12"/>
                  <a:gd name="T3" fmla="*/ 0 h 5"/>
                  <a:gd name="T4" fmla="*/ 12 w 12"/>
                  <a:gd name="T5" fmla="*/ 5 h 5"/>
                  <a:gd name="T6" fmla="*/ 0 w 12"/>
                  <a:gd name="T7" fmla="*/ 5 h 5"/>
                  <a:gd name="T8" fmla="*/ 0 w 12"/>
                  <a:gd name="T9" fmla="*/ 0 h 5"/>
                  <a:gd name="T10" fmla="*/ 0 w 12"/>
                  <a:gd name="T11" fmla="*/ 0 h 5"/>
                  <a:gd name="T12" fmla="*/ 11 w 12"/>
                  <a:gd name="T13" fmla="*/ 0 h 5"/>
                  <a:gd name="T14" fmla="*/ 11 w 12"/>
                  <a:gd name="T15" fmla="*/ 5 h 5"/>
                  <a:gd name="T16" fmla="*/ 0 w 12"/>
                  <a:gd name="T17" fmla="*/ 5 h 5"/>
                  <a:gd name="T18" fmla="*/ 0 w 12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5">
                    <a:moveTo>
                      <a:pt x="0" y="0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1" name="Freeform 281">
                <a:extLst>
                  <a:ext uri="{FF2B5EF4-FFF2-40B4-BE49-F238E27FC236}">
                    <a16:creationId xmlns:a16="http://schemas.microsoft.com/office/drawing/2014/main" id="{293A984B-B8BB-4A44-A8BB-A0B2D8FBC6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11" cy="5"/>
              </a:xfrm>
              <a:custGeom>
                <a:avLst/>
                <a:gdLst>
                  <a:gd name="T0" fmla="*/ 0 w 11"/>
                  <a:gd name="T1" fmla="*/ 0 h 5"/>
                  <a:gd name="T2" fmla="*/ 11 w 11"/>
                  <a:gd name="T3" fmla="*/ 0 h 5"/>
                  <a:gd name="T4" fmla="*/ 11 w 11"/>
                  <a:gd name="T5" fmla="*/ 5 h 5"/>
                  <a:gd name="T6" fmla="*/ 0 w 11"/>
                  <a:gd name="T7" fmla="*/ 5 h 5"/>
                  <a:gd name="T8" fmla="*/ 0 w 11"/>
                  <a:gd name="T9" fmla="*/ 0 h 5"/>
                  <a:gd name="T10" fmla="*/ 0 w 11"/>
                  <a:gd name="T11" fmla="*/ 0 h 5"/>
                  <a:gd name="T12" fmla="*/ 9 w 11"/>
                  <a:gd name="T13" fmla="*/ 0 h 5"/>
                  <a:gd name="T14" fmla="*/ 9 w 11"/>
                  <a:gd name="T15" fmla="*/ 4 h 5"/>
                  <a:gd name="T16" fmla="*/ 0 w 11"/>
                  <a:gd name="T17" fmla="*/ 4 h 5"/>
                  <a:gd name="T18" fmla="*/ 0 w 11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2" name="Freeform 282">
                <a:extLst>
                  <a:ext uri="{FF2B5EF4-FFF2-40B4-BE49-F238E27FC236}">
                    <a16:creationId xmlns:a16="http://schemas.microsoft.com/office/drawing/2014/main" id="{4BAA1200-7C39-CE48-8D03-A4A11D991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9" cy="4"/>
              </a:xfrm>
              <a:custGeom>
                <a:avLst/>
                <a:gdLst>
                  <a:gd name="T0" fmla="*/ 0 w 9"/>
                  <a:gd name="T1" fmla="*/ 0 h 4"/>
                  <a:gd name="T2" fmla="*/ 9 w 9"/>
                  <a:gd name="T3" fmla="*/ 0 h 4"/>
                  <a:gd name="T4" fmla="*/ 9 w 9"/>
                  <a:gd name="T5" fmla="*/ 4 h 4"/>
                  <a:gd name="T6" fmla="*/ 0 w 9"/>
                  <a:gd name="T7" fmla="*/ 4 h 4"/>
                  <a:gd name="T8" fmla="*/ 0 w 9"/>
                  <a:gd name="T9" fmla="*/ 0 h 4"/>
                  <a:gd name="T10" fmla="*/ 0 w 9"/>
                  <a:gd name="T11" fmla="*/ 0 h 4"/>
                  <a:gd name="T12" fmla="*/ 7 w 9"/>
                  <a:gd name="T13" fmla="*/ 0 h 4"/>
                  <a:gd name="T14" fmla="*/ 7 w 9"/>
                  <a:gd name="T15" fmla="*/ 3 h 4"/>
                  <a:gd name="T16" fmla="*/ 0 w 9"/>
                  <a:gd name="T17" fmla="*/ 3 h 4"/>
                  <a:gd name="T18" fmla="*/ 0 w 9"/>
                  <a:gd name="T19" fmla="*/ 0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4"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3" name="Freeform 283">
                <a:extLst>
                  <a:ext uri="{FF2B5EF4-FFF2-40B4-BE49-F238E27FC236}">
                    <a16:creationId xmlns:a16="http://schemas.microsoft.com/office/drawing/2014/main" id="{F756E886-0C1C-E642-895B-C382EE742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7" cy="3"/>
              </a:xfrm>
              <a:custGeom>
                <a:avLst/>
                <a:gdLst>
                  <a:gd name="T0" fmla="*/ 0 w 7"/>
                  <a:gd name="T1" fmla="*/ 0 h 3"/>
                  <a:gd name="T2" fmla="*/ 7 w 7"/>
                  <a:gd name="T3" fmla="*/ 0 h 3"/>
                  <a:gd name="T4" fmla="*/ 7 w 7"/>
                  <a:gd name="T5" fmla="*/ 3 h 3"/>
                  <a:gd name="T6" fmla="*/ 0 w 7"/>
                  <a:gd name="T7" fmla="*/ 3 h 3"/>
                  <a:gd name="T8" fmla="*/ 0 w 7"/>
                  <a:gd name="T9" fmla="*/ 0 h 3"/>
                  <a:gd name="T10" fmla="*/ 0 w 7"/>
                  <a:gd name="T11" fmla="*/ 0 h 3"/>
                  <a:gd name="T12" fmla="*/ 5 w 7"/>
                  <a:gd name="T13" fmla="*/ 0 h 3"/>
                  <a:gd name="T14" fmla="*/ 5 w 7"/>
                  <a:gd name="T15" fmla="*/ 3 h 3"/>
                  <a:gd name="T16" fmla="*/ 0 w 7"/>
                  <a:gd name="T17" fmla="*/ 3 h 3"/>
                  <a:gd name="T18" fmla="*/ 0 w 7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4" name="Freeform 284">
                <a:extLst>
                  <a:ext uri="{FF2B5EF4-FFF2-40B4-BE49-F238E27FC236}">
                    <a16:creationId xmlns:a16="http://schemas.microsoft.com/office/drawing/2014/main" id="{EDD2B31A-D84C-8543-8FE2-5010FDE20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0 h 3"/>
                  <a:gd name="T4" fmla="*/ 5 w 5"/>
                  <a:gd name="T5" fmla="*/ 3 h 3"/>
                  <a:gd name="T6" fmla="*/ 0 w 5"/>
                  <a:gd name="T7" fmla="*/ 3 h 3"/>
                  <a:gd name="T8" fmla="*/ 0 w 5"/>
                  <a:gd name="T9" fmla="*/ 0 h 3"/>
                  <a:gd name="T10" fmla="*/ 0 w 5"/>
                  <a:gd name="T11" fmla="*/ 0 h 3"/>
                  <a:gd name="T12" fmla="*/ 4 w 5"/>
                  <a:gd name="T13" fmla="*/ 0 h 3"/>
                  <a:gd name="T14" fmla="*/ 4 w 5"/>
                  <a:gd name="T15" fmla="*/ 2 h 3"/>
                  <a:gd name="T16" fmla="*/ 0 w 5"/>
                  <a:gd name="T17" fmla="*/ 2 h 3"/>
                  <a:gd name="T18" fmla="*/ 0 w 5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5" name="Freeform 285">
                <a:extLst>
                  <a:ext uri="{FF2B5EF4-FFF2-40B4-BE49-F238E27FC236}">
                    <a16:creationId xmlns:a16="http://schemas.microsoft.com/office/drawing/2014/main" id="{85998FC6-61BA-C44A-B97D-3A62578B2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  <a:gd name="T12" fmla="*/ 2 w 4"/>
                  <a:gd name="T13" fmla="*/ 0 h 2"/>
                  <a:gd name="T14" fmla="*/ 2 w 4"/>
                  <a:gd name="T15" fmla="*/ 1 h 2"/>
                  <a:gd name="T16" fmla="*/ 0 w 4"/>
                  <a:gd name="T17" fmla="*/ 1 h 2"/>
                  <a:gd name="T18" fmla="*/ 0 w 4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6" name="Freeform 286">
                <a:extLst>
                  <a:ext uri="{FF2B5EF4-FFF2-40B4-BE49-F238E27FC236}">
                    <a16:creationId xmlns:a16="http://schemas.microsoft.com/office/drawing/2014/main" id="{A3867B69-349C-AF4A-B678-B1AEB7D7C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" y="3437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7" name="Freeform 287">
                <a:extLst>
                  <a:ext uri="{FF2B5EF4-FFF2-40B4-BE49-F238E27FC236}">
                    <a16:creationId xmlns:a16="http://schemas.microsoft.com/office/drawing/2014/main" id="{C4DED649-AE70-CA4C-9234-1D05E72DB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3437"/>
                <a:ext cx="264" cy="113"/>
              </a:xfrm>
              <a:custGeom>
                <a:avLst/>
                <a:gdLst>
                  <a:gd name="T0" fmla="*/ 0 w 264"/>
                  <a:gd name="T1" fmla="*/ 113 h 113"/>
                  <a:gd name="T2" fmla="*/ 57 w 264"/>
                  <a:gd name="T3" fmla="*/ 0 h 113"/>
                  <a:gd name="T4" fmla="*/ 264 w 264"/>
                  <a:gd name="T5" fmla="*/ 0 h 113"/>
                  <a:gd name="T6" fmla="*/ 207 w 264"/>
                  <a:gd name="T7" fmla="*/ 113 h 113"/>
                  <a:gd name="T8" fmla="*/ 0 w 264"/>
                  <a:gd name="T9" fmla="*/ 113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4" h="113">
                    <a:moveTo>
                      <a:pt x="0" y="113"/>
                    </a:moveTo>
                    <a:lnTo>
                      <a:pt x="57" y="0"/>
                    </a:lnTo>
                    <a:lnTo>
                      <a:pt x="264" y="0"/>
                    </a:lnTo>
                    <a:lnTo>
                      <a:pt x="207" y="113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8" name="Freeform 288">
                <a:extLst>
                  <a:ext uri="{FF2B5EF4-FFF2-40B4-BE49-F238E27FC236}">
                    <a16:creationId xmlns:a16="http://schemas.microsoft.com/office/drawing/2014/main" id="{6BDAA41E-5907-B844-A854-3AD3AE9C1E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5" cy="10"/>
              </a:xfrm>
              <a:custGeom>
                <a:avLst/>
                <a:gdLst>
                  <a:gd name="T0" fmla="*/ 0 w 15"/>
                  <a:gd name="T1" fmla="*/ 0 h 10"/>
                  <a:gd name="T2" fmla="*/ 15 w 15"/>
                  <a:gd name="T3" fmla="*/ 0 h 10"/>
                  <a:gd name="T4" fmla="*/ 15 w 15"/>
                  <a:gd name="T5" fmla="*/ 10 h 10"/>
                  <a:gd name="T6" fmla="*/ 0 w 15"/>
                  <a:gd name="T7" fmla="*/ 10 h 10"/>
                  <a:gd name="T8" fmla="*/ 0 w 15"/>
                  <a:gd name="T9" fmla="*/ 0 h 10"/>
                  <a:gd name="T10" fmla="*/ 0 w 15"/>
                  <a:gd name="T11" fmla="*/ 0 h 10"/>
                  <a:gd name="T12" fmla="*/ 14 w 15"/>
                  <a:gd name="T13" fmla="*/ 0 h 10"/>
                  <a:gd name="T14" fmla="*/ 14 w 15"/>
                  <a:gd name="T15" fmla="*/ 10 h 10"/>
                  <a:gd name="T16" fmla="*/ 0 w 15"/>
                  <a:gd name="T17" fmla="*/ 10 h 10"/>
                  <a:gd name="T18" fmla="*/ 0 w 1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" h="10">
                    <a:moveTo>
                      <a:pt x="0" y="0"/>
                    </a:moveTo>
                    <a:lnTo>
                      <a:pt x="15" y="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29" name="Freeform 289">
                <a:extLst>
                  <a:ext uri="{FF2B5EF4-FFF2-40B4-BE49-F238E27FC236}">
                    <a16:creationId xmlns:a16="http://schemas.microsoft.com/office/drawing/2014/main" id="{5DC8A055-6254-AF4C-BF3B-FFCCDCB53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0 w 14"/>
                  <a:gd name="T11" fmla="*/ 0 h 10"/>
                  <a:gd name="T12" fmla="*/ 12 w 14"/>
                  <a:gd name="T13" fmla="*/ 0 h 10"/>
                  <a:gd name="T14" fmla="*/ 12 w 14"/>
                  <a:gd name="T15" fmla="*/ 10 h 10"/>
                  <a:gd name="T16" fmla="*/ 0 w 14"/>
                  <a:gd name="T17" fmla="*/ 10 h 10"/>
                  <a:gd name="T18" fmla="*/ 0 w 14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1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0" name="Freeform 290">
                <a:extLst>
                  <a:ext uri="{FF2B5EF4-FFF2-40B4-BE49-F238E27FC236}">
                    <a16:creationId xmlns:a16="http://schemas.microsoft.com/office/drawing/2014/main" id="{21B17D67-557F-2546-B51F-B459043E0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2" cy="10"/>
              </a:xfrm>
              <a:custGeom>
                <a:avLst/>
                <a:gdLst>
                  <a:gd name="T0" fmla="*/ 0 w 12"/>
                  <a:gd name="T1" fmla="*/ 0 h 10"/>
                  <a:gd name="T2" fmla="*/ 12 w 12"/>
                  <a:gd name="T3" fmla="*/ 0 h 10"/>
                  <a:gd name="T4" fmla="*/ 12 w 12"/>
                  <a:gd name="T5" fmla="*/ 10 h 10"/>
                  <a:gd name="T6" fmla="*/ 0 w 12"/>
                  <a:gd name="T7" fmla="*/ 10 h 10"/>
                  <a:gd name="T8" fmla="*/ 0 w 12"/>
                  <a:gd name="T9" fmla="*/ 0 h 10"/>
                  <a:gd name="T10" fmla="*/ 0 w 12"/>
                  <a:gd name="T11" fmla="*/ 0 h 10"/>
                  <a:gd name="T12" fmla="*/ 10 w 12"/>
                  <a:gd name="T13" fmla="*/ 0 h 10"/>
                  <a:gd name="T14" fmla="*/ 10 w 12"/>
                  <a:gd name="T15" fmla="*/ 10 h 10"/>
                  <a:gd name="T16" fmla="*/ 0 w 12"/>
                  <a:gd name="T17" fmla="*/ 10 h 10"/>
                  <a:gd name="T18" fmla="*/ 0 w 12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lnTo>
                      <a:pt x="12" y="0"/>
                    </a:lnTo>
                    <a:lnTo>
                      <a:pt x="12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" y="0"/>
                    </a:lnTo>
                    <a:lnTo>
                      <a:pt x="1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1" name="Freeform 291">
                <a:extLst>
                  <a:ext uri="{FF2B5EF4-FFF2-40B4-BE49-F238E27FC236}">
                    <a16:creationId xmlns:a16="http://schemas.microsoft.com/office/drawing/2014/main" id="{C24F4B1B-80E6-2446-9235-4C2A90E54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0" cy="10"/>
              </a:xfrm>
              <a:custGeom>
                <a:avLst/>
                <a:gdLst>
                  <a:gd name="T0" fmla="*/ 0 w 10"/>
                  <a:gd name="T1" fmla="*/ 0 h 10"/>
                  <a:gd name="T2" fmla="*/ 10 w 10"/>
                  <a:gd name="T3" fmla="*/ 0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0 h 10"/>
                  <a:gd name="T10" fmla="*/ 0 w 10"/>
                  <a:gd name="T11" fmla="*/ 0 h 10"/>
                  <a:gd name="T12" fmla="*/ 8 w 10"/>
                  <a:gd name="T13" fmla="*/ 0 h 10"/>
                  <a:gd name="T14" fmla="*/ 8 w 10"/>
                  <a:gd name="T15" fmla="*/ 10 h 10"/>
                  <a:gd name="T16" fmla="*/ 0 w 10"/>
                  <a:gd name="T17" fmla="*/ 10 h 10"/>
                  <a:gd name="T18" fmla="*/ 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10" y="0"/>
                    </a:lnTo>
                    <a:lnTo>
                      <a:pt x="1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" y="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2" name="Freeform 292">
                <a:extLst>
                  <a:ext uri="{FF2B5EF4-FFF2-40B4-BE49-F238E27FC236}">
                    <a16:creationId xmlns:a16="http://schemas.microsoft.com/office/drawing/2014/main" id="{06D97605-D619-B64B-A0B2-0999ED23B0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8" cy="10"/>
              </a:xfrm>
              <a:custGeom>
                <a:avLst/>
                <a:gdLst>
                  <a:gd name="T0" fmla="*/ 0 w 8"/>
                  <a:gd name="T1" fmla="*/ 0 h 10"/>
                  <a:gd name="T2" fmla="*/ 8 w 8"/>
                  <a:gd name="T3" fmla="*/ 0 h 10"/>
                  <a:gd name="T4" fmla="*/ 8 w 8"/>
                  <a:gd name="T5" fmla="*/ 10 h 10"/>
                  <a:gd name="T6" fmla="*/ 0 w 8"/>
                  <a:gd name="T7" fmla="*/ 10 h 10"/>
                  <a:gd name="T8" fmla="*/ 0 w 8"/>
                  <a:gd name="T9" fmla="*/ 0 h 10"/>
                  <a:gd name="T10" fmla="*/ 0 w 8"/>
                  <a:gd name="T11" fmla="*/ 0 h 10"/>
                  <a:gd name="T12" fmla="*/ 7 w 8"/>
                  <a:gd name="T13" fmla="*/ 0 h 10"/>
                  <a:gd name="T14" fmla="*/ 7 w 8"/>
                  <a:gd name="T15" fmla="*/ 10 h 10"/>
                  <a:gd name="T16" fmla="*/ 0 w 8"/>
                  <a:gd name="T17" fmla="*/ 10 h 10"/>
                  <a:gd name="T18" fmla="*/ 0 w 8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8" y="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3" name="Freeform 293">
                <a:extLst>
                  <a:ext uri="{FF2B5EF4-FFF2-40B4-BE49-F238E27FC236}">
                    <a16:creationId xmlns:a16="http://schemas.microsoft.com/office/drawing/2014/main" id="{CDAFEBE2-4C03-A045-B887-248BB96FB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7" cy="10"/>
              </a:xfrm>
              <a:custGeom>
                <a:avLst/>
                <a:gdLst>
                  <a:gd name="T0" fmla="*/ 0 w 7"/>
                  <a:gd name="T1" fmla="*/ 0 h 10"/>
                  <a:gd name="T2" fmla="*/ 7 w 7"/>
                  <a:gd name="T3" fmla="*/ 0 h 10"/>
                  <a:gd name="T4" fmla="*/ 7 w 7"/>
                  <a:gd name="T5" fmla="*/ 10 h 10"/>
                  <a:gd name="T6" fmla="*/ 0 w 7"/>
                  <a:gd name="T7" fmla="*/ 10 h 10"/>
                  <a:gd name="T8" fmla="*/ 0 w 7"/>
                  <a:gd name="T9" fmla="*/ 0 h 10"/>
                  <a:gd name="T10" fmla="*/ 0 w 7"/>
                  <a:gd name="T11" fmla="*/ 0 h 10"/>
                  <a:gd name="T12" fmla="*/ 5 w 7"/>
                  <a:gd name="T13" fmla="*/ 0 h 10"/>
                  <a:gd name="T14" fmla="*/ 5 w 7"/>
                  <a:gd name="T15" fmla="*/ 10 h 10"/>
                  <a:gd name="T16" fmla="*/ 0 w 7"/>
                  <a:gd name="T17" fmla="*/ 10 h 10"/>
                  <a:gd name="T18" fmla="*/ 0 w 7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10">
                    <a:moveTo>
                      <a:pt x="0" y="0"/>
                    </a:move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4" name="Freeform 294">
                <a:extLst>
                  <a:ext uri="{FF2B5EF4-FFF2-40B4-BE49-F238E27FC236}">
                    <a16:creationId xmlns:a16="http://schemas.microsoft.com/office/drawing/2014/main" id="{05117C7F-D7F4-3546-98F8-000D7395FE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5" cy="10"/>
              </a:xfrm>
              <a:custGeom>
                <a:avLst/>
                <a:gdLst>
                  <a:gd name="T0" fmla="*/ 0 w 5"/>
                  <a:gd name="T1" fmla="*/ 0 h 10"/>
                  <a:gd name="T2" fmla="*/ 5 w 5"/>
                  <a:gd name="T3" fmla="*/ 0 h 10"/>
                  <a:gd name="T4" fmla="*/ 5 w 5"/>
                  <a:gd name="T5" fmla="*/ 10 h 10"/>
                  <a:gd name="T6" fmla="*/ 0 w 5"/>
                  <a:gd name="T7" fmla="*/ 10 h 10"/>
                  <a:gd name="T8" fmla="*/ 0 w 5"/>
                  <a:gd name="T9" fmla="*/ 0 h 10"/>
                  <a:gd name="T10" fmla="*/ 0 w 5"/>
                  <a:gd name="T11" fmla="*/ 0 h 10"/>
                  <a:gd name="T12" fmla="*/ 3 w 5"/>
                  <a:gd name="T13" fmla="*/ 0 h 10"/>
                  <a:gd name="T14" fmla="*/ 3 w 5"/>
                  <a:gd name="T15" fmla="*/ 10 h 10"/>
                  <a:gd name="T16" fmla="*/ 0 w 5"/>
                  <a:gd name="T17" fmla="*/ 10 h 10"/>
                  <a:gd name="T18" fmla="*/ 0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5" y="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5" name="Freeform 295">
                <a:extLst>
                  <a:ext uri="{FF2B5EF4-FFF2-40B4-BE49-F238E27FC236}">
                    <a16:creationId xmlns:a16="http://schemas.microsoft.com/office/drawing/2014/main" id="{3DA3FC26-E861-BA47-9265-28AEA25CA2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3" cy="10"/>
              </a:xfrm>
              <a:custGeom>
                <a:avLst/>
                <a:gdLst>
                  <a:gd name="T0" fmla="*/ 0 w 3"/>
                  <a:gd name="T1" fmla="*/ 0 h 10"/>
                  <a:gd name="T2" fmla="*/ 3 w 3"/>
                  <a:gd name="T3" fmla="*/ 0 h 10"/>
                  <a:gd name="T4" fmla="*/ 3 w 3"/>
                  <a:gd name="T5" fmla="*/ 10 h 10"/>
                  <a:gd name="T6" fmla="*/ 0 w 3"/>
                  <a:gd name="T7" fmla="*/ 10 h 10"/>
                  <a:gd name="T8" fmla="*/ 0 w 3"/>
                  <a:gd name="T9" fmla="*/ 0 h 10"/>
                  <a:gd name="T10" fmla="*/ 0 w 3"/>
                  <a:gd name="T11" fmla="*/ 0 h 10"/>
                  <a:gd name="T12" fmla="*/ 1 w 3"/>
                  <a:gd name="T13" fmla="*/ 0 h 10"/>
                  <a:gd name="T14" fmla="*/ 1 w 3"/>
                  <a:gd name="T15" fmla="*/ 10 h 10"/>
                  <a:gd name="T16" fmla="*/ 0 w 3"/>
                  <a:gd name="T17" fmla="*/ 10 h 10"/>
                  <a:gd name="T18" fmla="*/ 0 w 3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10">
                    <a:moveTo>
                      <a:pt x="0" y="0"/>
                    </a:moveTo>
                    <a:lnTo>
                      <a:pt x="3" y="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6" name="Freeform 296">
                <a:extLst>
                  <a:ext uri="{FF2B5EF4-FFF2-40B4-BE49-F238E27FC236}">
                    <a16:creationId xmlns:a16="http://schemas.microsoft.com/office/drawing/2014/main" id="{2AFBAF1D-6DC6-C544-83A5-D004DE8002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" y="3438"/>
                <a:ext cx="1" cy="10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0 h 10"/>
                  <a:gd name="T4" fmla="*/ 1 w 1"/>
                  <a:gd name="T5" fmla="*/ 10 h 10"/>
                  <a:gd name="T6" fmla="*/ 0 w 1"/>
                  <a:gd name="T7" fmla="*/ 10 h 10"/>
                  <a:gd name="T8" fmla="*/ 0 w 1"/>
                  <a:gd name="T9" fmla="*/ 0 h 10"/>
                  <a:gd name="T10" fmla="*/ 0 w 1"/>
                  <a:gd name="T11" fmla="*/ 0 h 10"/>
                  <a:gd name="T12" fmla="*/ 0 w 1"/>
                  <a:gd name="T13" fmla="*/ 0 h 10"/>
                  <a:gd name="T14" fmla="*/ 0 w 1"/>
                  <a:gd name="T15" fmla="*/ 10 h 10"/>
                  <a:gd name="T16" fmla="*/ 0 w 1"/>
                  <a:gd name="T17" fmla="*/ 10 h 10"/>
                  <a:gd name="T18" fmla="*/ 0 w 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7" name="Freeform 297">
                <a:extLst>
                  <a:ext uri="{FF2B5EF4-FFF2-40B4-BE49-F238E27FC236}">
                    <a16:creationId xmlns:a16="http://schemas.microsoft.com/office/drawing/2014/main" id="{EB06F56C-42F3-624F-8867-BE4E621A0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" y="3427"/>
                <a:ext cx="400" cy="205"/>
              </a:xfrm>
              <a:custGeom>
                <a:avLst/>
                <a:gdLst>
                  <a:gd name="T0" fmla="*/ 0 w 400"/>
                  <a:gd name="T1" fmla="*/ 205 h 205"/>
                  <a:gd name="T2" fmla="*/ 0 w 400"/>
                  <a:gd name="T3" fmla="*/ 185 h 205"/>
                  <a:gd name="T4" fmla="*/ 83 w 400"/>
                  <a:gd name="T5" fmla="*/ 144 h 205"/>
                  <a:gd name="T6" fmla="*/ 119 w 400"/>
                  <a:gd name="T7" fmla="*/ 144 h 205"/>
                  <a:gd name="T8" fmla="*/ 119 w 400"/>
                  <a:gd name="T9" fmla="*/ 134 h 205"/>
                  <a:gd name="T10" fmla="*/ 88 w 400"/>
                  <a:gd name="T11" fmla="*/ 134 h 205"/>
                  <a:gd name="T12" fmla="*/ 155 w 400"/>
                  <a:gd name="T13" fmla="*/ 0 h 205"/>
                  <a:gd name="T14" fmla="*/ 400 w 400"/>
                  <a:gd name="T15" fmla="*/ 0 h 205"/>
                  <a:gd name="T16" fmla="*/ 332 w 400"/>
                  <a:gd name="T17" fmla="*/ 134 h 205"/>
                  <a:gd name="T18" fmla="*/ 301 w 400"/>
                  <a:gd name="T19" fmla="*/ 134 h 205"/>
                  <a:gd name="T20" fmla="*/ 301 w 400"/>
                  <a:gd name="T21" fmla="*/ 144 h 205"/>
                  <a:gd name="T22" fmla="*/ 332 w 400"/>
                  <a:gd name="T23" fmla="*/ 144 h 205"/>
                  <a:gd name="T24" fmla="*/ 332 w 400"/>
                  <a:gd name="T25" fmla="*/ 164 h 205"/>
                  <a:gd name="T26" fmla="*/ 249 w 400"/>
                  <a:gd name="T27" fmla="*/ 205 h 205"/>
                  <a:gd name="T28" fmla="*/ 0 w 400"/>
                  <a:gd name="T29" fmla="*/ 205 h 2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00" h="205">
                    <a:moveTo>
                      <a:pt x="0" y="205"/>
                    </a:moveTo>
                    <a:lnTo>
                      <a:pt x="0" y="185"/>
                    </a:lnTo>
                    <a:lnTo>
                      <a:pt x="83" y="144"/>
                    </a:lnTo>
                    <a:lnTo>
                      <a:pt x="119" y="144"/>
                    </a:lnTo>
                    <a:lnTo>
                      <a:pt x="119" y="134"/>
                    </a:lnTo>
                    <a:lnTo>
                      <a:pt x="88" y="134"/>
                    </a:lnTo>
                    <a:lnTo>
                      <a:pt x="155" y="0"/>
                    </a:lnTo>
                    <a:lnTo>
                      <a:pt x="400" y="0"/>
                    </a:lnTo>
                    <a:lnTo>
                      <a:pt x="332" y="134"/>
                    </a:lnTo>
                    <a:lnTo>
                      <a:pt x="301" y="134"/>
                    </a:lnTo>
                    <a:lnTo>
                      <a:pt x="301" y="144"/>
                    </a:lnTo>
                    <a:lnTo>
                      <a:pt x="332" y="144"/>
                    </a:lnTo>
                    <a:lnTo>
                      <a:pt x="332" y="164"/>
                    </a:lnTo>
                    <a:lnTo>
                      <a:pt x="249" y="205"/>
                    </a:lnTo>
                    <a:lnTo>
                      <a:pt x="0" y="20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38" name="Rectangle 298">
                <a:extLst>
                  <a:ext uri="{FF2B5EF4-FFF2-40B4-BE49-F238E27FC236}">
                    <a16:creationId xmlns:a16="http://schemas.microsoft.com/office/drawing/2014/main" id="{88CC1599-5961-C048-A997-785CC53B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943"/>
                <a:ext cx="498" cy="1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39" name="Rectangle 299">
                <a:extLst>
                  <a:ext uri="{FF2B5EF4-FFF2-40B4-BE49-F238E27FC236}">
                    <a16:creationId xmlns:a16="http://schemas.microsoft.com/office/drawing/2014/main" id="{6D612773-C441-3B45-817C-06D688C9F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890"/>
                <a:ext cx="30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2025">
                    <a:solidFill>
                      <a:srgbClr val="000000"/>
                    </a:solidFill>
                    <a:cs typeface="Arial" panose="020B0604020202020204" pitchFamily="34" charset="0"/>
                  </a:rPr>
                  <a:t>. . 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0" name="Rectangle 300">
                <a:extLst>
                  <a:ext uri="{FF2B5EF4-FFF2-40B4-BE49-F238E27FC236}">
                    <a16:creationId xmlns:a16="http://schemas.microsoft.com/office/drawing/2014/main" id="{18F1345B-4BC5-D847-BBD2-797ADF750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27"/>
                <a:ext cx="173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1" name="Rectangle 301">
                <a:extLst>
                  <a:ext uri="{FF2B5EF4-FFF2-40B4-BE49-F238E27FC236}">
                    <a16:creationId xmlns:a16="http://schemas.microsoft.com/office/drawing/2014/main" id="{50B1E5FD-D7D8-2A4C-A78A-F2E544294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27"/>
                <a:ext cx="173" cy="205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2" name="Freeform 302">
                <a:extLst>
                  <a:ext uri="{FF2B5EF4-FFF2-40B4-BE49-F238E27FC236}">
                    <a16:creationId xmlns:a16="http://schemas.microsoft.com/office/drawing/2014/main" id="{07B26269-CEF7-FA47-88B1-15241A09A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" y="3440"/>
                <a:ext cx="50" cy="180"/>
              </a:xfrm>
              <a:custGeom>
                <a:avLst/>
                <a:gdLst>
                  <a:gd name="T0" fmla="*/ 0 w 50"/>
                  <a:gd name="T1" fmla="*/ 38 h 180"/>
                  <a:gd name="T2" fmla="*/ 0 w 50"/>
                  <a:gd name="T3" fmla="*/ 7 h 180"/>
                  <a:gd name="T4" fmla="*/ 7 w 50"/>
                  <a:gd name="T5" fmla="*/ 0 h 180"/>
                  <a:gd name="T6" fmla="*/ 43 w 50"/>
                  <a:gd name="T7" fmla="*/ 0 h 180"/>
                  <a:gd name="T8" fmla="*/ 50 w 50"/>
                  <a:gd name="T9" fmla="*/ 7 h 180"/>
                  <a:gd name="T10" fmla="*/ 50 w 50"/>
                  <a:gd name="T11" fmla="*/ 38 h 180"/>
                  <a:gd name="T12" fmla="*/ 43 w 50"/>
                  <a:gd name="T13" fmla="*/ 51 h 180"/>
                  <a:gd name="T14" fmla="*/ 43 w 50"/>
                  <a:gd name="T15" fmla="*/ 129 h 180"/>
                  <a:gd name="T16" fmla="*/ 50 w 50"/>
                  <a:gd name="T17" fmla="*/ 141 h 180"/>
                  <a:gd name="T18" fmla="*/ 50 w 50"/>
                  <a:gd name="T19" fmla="*/ 173 h 180"/>
                  <a:gd name="T20" fmla="*/ 43 w 50"/>
                  <a:gd name="T21" fmla="*/ 180 h 180"/>
                  <a:gd name="T22" fmla="*/ 7 w 50"/>
                  <a:gd name="T23" fmla="*/ 180 h 180"/>
                  <a:gd name="T24" fmla="*/ 0 w 50"/>
                  <a:gd name="T25" fmla="*/ 173 h 180"/>
                  <a:gd name="T26" fmla="*/ 0 w 50"/>
                  <a:gd name="T27" fmla="*/ 141 h 180"/>
                  <a:gd name="T28" fmla="*/ 7 w 50"/>
                  <a:gd name="T29" fmla="*/ 129 h 180"/>
                  <a:gd name="T30" fmla="*/ 7 w 50"/>
                  <a:gd name="T31" fmla="*/ 51 h 180"/>
                  <a:gd name="T32" fmla="*/ 0 w 50"/>
                  <a:gd name="T33" fmla="*/ 38 h 1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0" h="180">
                    <a:moveTo>
                      <a:pt x="0" y="38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50" y="38"/>
                    </a:lnTo>
                    <a:lnTo>
                      <a:pt x="43" y="51"/>
                    </a:lnTo>
                    <a:lnTo>
                      <a:pt x="43" y="129"/>
                    </a:lnTo>
                    <a:lnTo>
                      <a:pt x="50" y="141"/>
                    </a:lnTo>
                    <a:lnTo>
                      <a:pt x="50" y="173"/>
                    </a:lnTo>
                    <a:lnTo>
                      <a:pt x="43" y="180"/>
                    </a:lnTo>
                    <a:lnTo>
                      <a:pt x="7" y="180"/>
                    </a:lnTo>
                    <a:lnTo>
                      <a:pt x="0" y="173"/>
                    </a:lnTo>
                    <a:lnTo>
                      <a:pt x="0" y="141"/>
                    </a:lnTo>
                    <a:lnTo>
                      <a:pt x="7" y="129"/>
                    </a:lnTo>
                    <a:lnTo>
                      <a:pt x="7" y="51"/>
                    </a:lnTo>
                    <a:lnTo>
                      <a:pt x="0" y="3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3" name="Freeform 303">
                <a:extLst>
                  <a:ext uri="{FF2B5EF4-FFF2-40B4-BE49-F238E27FC236}">
                    <a16:creationId xmlns:a16="http://schemas.microsoft.com/office/drawing/2014/main" id="{D6E86302-B7B3-9345-93D4-4C5C7137A9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3" y="3440"/>
                <a:ext cx="80" cy="180"/>
              </a:xfrm>
              <a:custGeom>
                <a:avLst/>
                <a:gdLst>
                  <a:gd name="T0" fmla="*/ 0 w 80"/>
                  <a:gd name="T1" fmla="*/ 64 h 180"/>
                  <a:gd name="T2" fmla="*/ 36 w 80"/>
                  <a:gd name="T3" fmla="*/ 64 h 180"/>
                  <a:gd name="T4" fmla="*/ 36 w 80"/>
                  <a:gd name="T5" fmla="*/ 0 h 180"/>
                  <a:gd name="T6" fmla="*/ 0 w 80"/>
                  <a:gd name="T7" fmla="*/ 0 h 180"/>
                  <a:gd name="T8" fmla="*/ 0 w 80"/>
                  <a:gd name="T9" fmla="*/ 64 h 180"/>
                  <a:gd name="T10" fmla="*/ 44 w 80"/>
                  <a:gd name="T11" fmla="*/ 64 h 180"/>
                  <a:gd name="T12" fmla="*/ 80 w 80"/>
                  <a:gd name="T13" fmla="*/ 64 h 180"/>
                  <a:gd name="T14" fmla="*/ 80 w 80"/>
                  <a:gd name="T15" fmla="*/ 0 h 180"/>
                  <a:gd name="T16" fmla="*/ 44 w 80"/>
                  <a:gd name="T17" fmla="*/ 0 h 180"/>
                  <a:gd name="T18" fmla="*/ 44 w 80"/>
                  <a:gd name="T19" fmla="*/ 64 h 180"/>
                  <a:gd name="T20" fmla="*/ 0 w 80"/>
                  <a:gd name="T21" fmla="*/ 180 h 180"/>
                  <a:gd name="T22" fmla="*/ 80 w 80"/>
                  <a:gd name="T23" fmla="*/ 180 h 180"/>
                  <a:gd name="T24" fmla="*/ 80 w 80"/>
                  <a:gd name="T25" fmla="*/ 116 h 180"/>
                  <a:gd name="T26" fmla="*/ 0 w 80"/>
                  <a:gd name="T27" fmla="*/ 116 h 180"/>
                  <a:gd name="T28" fmla="*/ 0 w 80"/>
                  <a:gd name="T29" fmla="*/ 180 h 1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0" h="180">
                    <a:moveTo>
                      <a:pt x="0" y="64"/>
                    </a:moveTo>
                    <a:lnTo>
                      <a:pt x="36" y="64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  <a:moveTo>
                      <a:pt x="44" y="64"/>
                    </a:moveTo>
                    <a:lnTo>
                      <a:pt x="80" y="64"/>
                    </a:lnTo>
                    <a:lnTo>
                      <a:pt x="80" y="0"/>
                    </a:lnTo>
                    <a:lnTo>
                      <a:pt x="44" y="0"/>
                    </a:lnTo>
                    <a:lnTo>
                      <a:pt x="44" y="64"/>
                    </a:lnTo>
                    <a:close/>
                    <a:moveTo>
                      <a:pt x="0" y="180"/>
                    </a:moveTo>
                    <a:lnTo>
                      <a:pt x="80" y="180"/>
                    </a:lnTo>
                    <a:lnTo>
                      <a:pt x="80" y="116"/>
                    </a:lnTo>
                    <a:lnTo>
                      <a:pt x="0" y="116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4" name="Rectangle 304">
                <a:extLst>
                  <a:ext uri="{FF2B5EF4-FFF2-40B4-BE49-F238E27FC236}">
                    <a16:creationId xmlns:a16="http://schemas.microsoft.com/office/drawing/2014/main" id="{351B6B0A-C710-DF4E-A02F-63B120539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3440"/>
                <a:ext cx="36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5" name="Rectangle 305">
                <a:extLst>
                  <a:ext uri="{FF2B5EF4-FFF2-40B4-BE49-F238E27FC236}">
                    <a16:creationId xmlns:a16="http://schemas.microsoft.com/office/drawing/2014/main" id="{303EE697-A406-A941-AD88-3E8B5D655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3440"/>
                <a:ext cx="36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46" name="Line 306">
                <a:extLst>
                  <a:ext uri="{FF2B5EF4-FFF2-40B4-BE49-F238E27FC236}">
                    <a16:creationId xmlns:a16="http://schemas.microsoft.com/office/drawing/2014/main" id="{ABA0E3A4-14A7-3846-94B0-5C9321634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43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7" name="Line 307">
                <a:extLst>
                  <a:ext uri="{FF2B5EF4-FFF2-40B4-BE49-F238E27FC236}">
                    <a16:creationId xmlns:a16="http://schemas.microsoft.com/office/drawing/2014/main" id="{6B75E17F-BAB3-5D43-8759-D2495E2BC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3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8" name="Line 308">
                <a:extLst>
                  <a:ext uri="{FF2B5EF4-FFF2-40B4-BE49-F238E27FC236}">
                    <a16:creationId xmlns:a16="http://schemas.microsoft.com/office/drawing/2014/main" id="{98E500CE-FB28-6D48-A682-E8638F5CE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30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49" name="Line 309">
                <a:extLst>
                  <a:ext uri="{FF2B5EF4-FFF2-40B4-BE49-F238E27FC236}">
                    <a16:creationId xmlns:a16="http://schemas.microsoft.com/office/drawing/2014/main" id="{5758CF9A-AC61-5241-AEFD-FAC4342F5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23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0" name="Line 310">
                <a:extLst>
                  <a:ext uri="{FF2B5EF4-FFF2-40B4-BE49-F238E27FC236}">
                    <a16:creationId xmlns:a16="http://schemas.microsoft.com/office/drawing/2014/main" id="{B7571564-A414-014F-A65D-D4FF50952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1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1" name="Rectangle 311">
                <a:extLst>
                  <a:ext uri="{FF2B5EF4-FFF2-40B4-BE49-F238E27FC236}">
                    <a16:creationId xmlns:a16="http://schemas.microsoft.com/office/drawing/2014/main" id="{DD31D57F-3639-BC46-90B9-014EE82E9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3556"/>
                <a:ext cx="8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52" name="Line 312">
                <a:extLst>
                  <a:ext uri="{FF2B5EF4-FFF2-40B4-BE49-F238E27FC236}">
                    <a16:creationId xmlns:a16="http://schemas.microsoft.com/office/drawing/2014/main" id="{D6987E9D-FF7E-3B49-B15A-1B5E12A9A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7" y="3455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3" name="Line 313">
                <a:extLst>
                  <a:ext uri="{FF2B5EF4-FFF2-40B4-BE49-F238E27FC236}">
                    <a16:creationId xmlns:a16="http://schemas.microsoft.com/office/drawing/2014/main" id="{D983E7AB-83F5-D140-B781-EFF6A5794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7" y="3488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4" name="Line 314">
                <a:extLst>
                  <a:ext uri="{FF2B5EF4-FFF2-40B4-BE49-F238E27FC236}">
                    <a16:creationId xmlns:a16="http://schemas.microsoft.com/office/drawing/2014/main" id="{4DC4E593-70A6-1941-9C51-27DB3784B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7" y="3472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5" name="Line 315">
                <a:extLst>
                  <a:ext uri="{FF2B5EF4-FFF2-40B4-BE49-F238E27FC236}">
                    <a16:creationId xmlns:a16="http://schemas.microsoft.com/office/drawing/2014/main" id="{0E124D7D-742B-5C47-941E-47B037529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455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6" name="Line 316">
                <a:extLst>
                  <a:ext uri="{FF2B5EF4-FFF2-40B4-BE49-F238E27FC236}">
                    <a16:creationId xmlns:a16="http://schemas.microsoft.com/office/drawing/2014/main" id="{0CA71FAF-C517-5547-87C2-E91629AED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488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7" name="Line 317">
                <a:extLst>
                  <a:ext uri="{FF2B5EF4-FFF2-40B4-BE49-F238E27FC236}">
                    <a16:creationId xmlns:a16="http://schemas.microsoft.com/office/drawing/2014/main" id="{E8E09734-DF55-6A4C-99AD-78C171F2C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472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8" name="Line 318">
                <a:extLst>
                  <a:ext uri="{FF2B5EF4-FFF2-40B4-BE49-F238E27FC236}">
                    <a16:creationId xmlns:a16="http://schemas.microsoft.com/office/drawing/2014/main" id="{C3CB894A-64F9-5946-9BDE-8D96D23E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604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59" name="Line 319">
                <a:extLst>
                  <a:ext uri="{FF2B5EF4-FFF2-40B4-BE49-F238E27FC236}">
                    <a16:creationId xmlns:a16="http://schemas.microsoft.com/office/drawing/2014/main" id="{633FE76E-9D03-C641-88AA-01834F7CC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8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60" name="Line 320">
                <a:extLst>
                  <a:ext uri="{FF2B5EF4-FFF2-40B4-BE49-F238E27FC236}">
                    <a16:creationId xmlns:a16="http://schemas.microsoft.com/office/drawing/2014/main" id="{F66AA0F3-7CCC-AB41-97E9-645F11868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3571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61" name="Line 321">
                <a:extLst>
                  <a:ext uri="{FF2B5EF4-FFF2-40B4-BE49-F238E27FC236}">
                    <a16:creationId xmlns:a16="http://schemas.microsoft.com/office/drawing/2014/main" id="{483085A5-D83E-6B4E-829C-D7DDB64B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7" y="3556"/>
                <a:ext cx="1" cy="6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62" name="Line 322">
                <a:extLst>
                  <a:ext uri="{FF2B5EF4-FFF2-40B4-BE49-F238E27FC236}">
                    <a16:creationId xmlns:a16="http://schemas.microsoft.com/office/drawing/2014/main" id="{2F783C48-262C-6243-89F2-90BF07E7F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0" y="3556"/>
                <a:ext cx="1" cy="6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63" name="Rectangle 323">
                <a:extLst>
                  <a:ext uri="{FF2B5EF4-FFF2-40B4-BE49-F238E27FC236}">
                    <a16:creationId xmlns:a16="http://schemas.microsoft.com/office/drawing/2014/main" id="{83F4C838-9907-884D-8FFA-6308172BD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2830"/>
                <a:ext cx="633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4" name="Rectangle 324">
                <a:extLst>
                  <a:ext uri="{FF2B5EF4-FFF2-40B4-BE49-F238E27FC236}">
                    <a16:creationId xmlns:a16="http://schemas.microsoft.com/office/drawing/2014/main" id="{3A932E2D-1E8F-2A41-8EBD-623A7BA80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879"/>
                <a:ext cx="3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written in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5" name="Rectangle 325">
                <a:extLst>
                  <a:ext uri="{FF2B5EF4-FFF2-40B4-BE49-F238E27FC236}">
                    <a16:creationId xmlns:a16="http://schemas.microsoft.com/office/drawing/2014/main" id="{29B93A88-8466-674E-B3ED-0E6643612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2984"/>
                <a:ext cx="45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a high-level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6" name="Rectangle 326">
                <a:extLst>
                  <a:ext uri="{FF2B5EF4-FFF2-40B4-BE49-F238E27FC236}">
                    <a16:creationId xmlns:a16="http://schemas.microsoft.com/office/drawing/2014/main" id="{9D7C11AA-A2D6-0C43-B11D-F61CF63F1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3088"/>
                <a:ext cx="36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language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7" name="Rectangle 327">
                <a:extLst>
                  <a:ext uri="{FF2B5EF4-FFF2-40B4-BE49-F238E27FC236}">
                    <a16:creationId xmlns:a16="http://schemas.microsoft.com/office/drawing/2014/main" id="{1A52E305-9FF6-7C42-AE45-076B86230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3767"/>
                <a:ext cx="575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8" name="Rectangle 328">
                <a:extLst>
                  <a:ext uri="{FF2B5EF4-FFF2-40B4-BE49-F238E27FC236}">
                    <a16:creationId xmlns:a16="http://schemas.microsoft.com/office/drawing/2014/main" id="{1B663A97-992E-2843-BD38-1DBFC1F52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" y="3765"/>
                <a:ext cx="15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Any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69" name="Rectangle 329">
                <a:extLst>
                  <a:ext uri="{FF2B5EF4-FFF2-40B4-BE49-F238E27FC236}">
                    <a16:creationId xmlns:a16="http://schemas.microsoft.com/office/drawing/2014/main" id="{9DFF2CBE-B26C-6341-AD23-2CE1BD795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3870"/>
                <a:ext cx="3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computer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0" name="Rectangle 330">
                <a:extLst>
                  <a:ext uri="{FF2B5EF4-FFF2-40B4-BE49-F238E27FC236}">
                    <a16:creationId xmlns:a16="http://schemas.microsoft.com/office/drawing/2014/main" id="{49A0BE8B-73B1-5A47-95B3-407875671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3416"/>
                <a:ext cx="395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1" name="Rectangle 331">
                <a:extLst>
                  <a:ext uri="{FF2B5EF4-FFF2-40B4-BE49-F238E27FC236}">
                    <a16:creationId xmlns:a16="http://schemas.microsoft.com/office/drawing/2014/main" id="{FA79406C-1CF4-8E43-91AE-00157AA6D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3363"/>
                <a:ext cx="30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2025">
                    <a:solidFill>
                      <a:srgbClr val="000000"/>
                    </a:solidFill>
                    <a:cs typeface="Arial" panose="020B0604020202020204" pitchFamily="34" charset="0"/>
                  </a:rPr>
                  <a:t>. . 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2" name="Freeform 332">
                <a:extLst>
                  <a:ext uri="{FF2B5EF4-FFF2-40B4-BE49-F238E27FC236}">
                    <a16:creationId xmlns:a16="http://schemas.microsoft.com/office/drawing/2014/main" id="{32AFF2E6-521A-974F-8E1F-7C427D30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1" y="3451"/>
                <a:ext cx="235" cy="126"/>
              </a:xfrm>
              <a:custGeom>
                <a:avLst/>
                <a:gdLst>
                  <a:gd name="T0" fmla="*/ 202 w 235"/>
                  <a:gd name="T1" fmla="*/ 36 h 126"/>
                  <a:gd name="T2" fmla="*/ 198 w 235"/>
                  <a:gd name="T3" fmla="*/ 33 h 126"/>
                  <a:gd name="T4" fmla="*/ 194 w 235"/>
                  <a:gd name="T5" fmla="*/ 31 h 126"/>
                  <a:gd name="T6" fmla="*/ 181 w 235"/>
                  <a:gd name="T7" fmla="*/ 31 h 126"/>
                  <a:gd name="T8" fmla="*/ 169 w 235"/>
                  <a:gd name="T9" fmla="*/ 30 h 126"/>
                  <a:gd name="T10" fmla="*/ 157 w 235"/>
                  <a:gd name="T11" fmla="*/ 27 h 126"/>
                  <a:gd name="T12" fmla="*/ 146 w 235"/>
                  <a:gd name="T13" fmla="*/ 20 h 126"/>
                  <a:gd name="T14" fmla="*/ 134 w 235"/>
                  <a:gd name="T15" fmla="*/ 12 h 126"/>
                  <a:gd name="T16" fmla="*/ 123 w 235"/>
                  <a:gd name="T17" fmla="*/ 6 h 126"/>
                  <a:gd name="T18" fmla="*/ 112 w 235"/>
                  <a:gd name="T19" fmla="*/ 3 h 126"/>
                  <a:gd name="T20" fmla="*/ 99 w 235"/>
                  <a:gd name="T21" fmla="*/ 0 h 126"/>
                  <a:gd name="T22" fmla="*/ 18 w 235"/>
                  <a:gd name="T23" fmla="*/ 0 h 126"/>
                  <a:gd name="T24" fmla="*/ 11 w 235"/>
                  <a:gd name="T25" fmla="*/ 4 h 126"/>
                  <a:gd name="T26" fmla="*/ 4 w 235"/>
                  <a:gd name="T27" fmla="*/ 9 h 126"/>
                  <a:gd name="T28" fmla="*/ 0 w 235"/>
                  <a:gd name="T29" fmla="*/ 17 h 126"/>
                  <a:gd name="T30" fmla="*/ 0 w 235"/>
                  <a:gd name="T31" fmla="*/ 25 h 126"/>
                  <a:gd name="T32" fmla="*/ 0 w 235"/>
                  <a:gd name="T33" fmla="*/ 100 h 126"/>
                  <a:gd name="T34" fmla="*/ 0 w 235"/>
                  <a:gd name="T35" fmla="*/ 109 h 126"/>
                  <a:gd name="T36" fmla="*/ 4 w 235"/>
                  <a:gd name="T37" fmla="*/ 117 h 126"/>
                  <a:gd name="T38" fmla="*/ 11 w 235"/>
                  <a:gd name="T39" fmla="*/ 122 h 126"/>
                  <a:gd name="T40" fmla="*/ 18 w 235"/>
                  <a:gd name="T41" fmla="*/ 126 h 126"/>
                  <a:gd name="T42" fmla="*/ 215 w 235"/>
                  <a:gd name="T43" fmla="*/ 126 h 126"/>
                  <a:gd name="T44" fmla="*/ 219 w 235"/>
                  <a:gd name="T45" fmla="*/ 124 h 126"/>
                  <a:gd name="T46" fmla="*/ 220 w 235"/>
                  <a:gd name="T47" fmla="*/ 121 h 126"/>
                  <a:gd name="T48" fmla="*/ 221 w 235"/>
                  <a:gd name="T49" fmla="*/ 118 h 126"/>
                  <a:gd name="T50" fmla="*/ 222 w 235"/>
                  <a:gd name="T51" fmla="*/ 111 h 126"/>
                  <a:gd name="T52" fmla="*/ 226 w 235"/>
                  <a:gd name="T53" fmla="*/ 105 h 126"/>
                  <a:gd name="T54" fmla="*/ 234 w 235"/>
                  <a:gd name="T55" fmla="*/ 96 h 126"/>
                  <a:gd name="T56" fmla="*/ 235 w 235"/>
                  <a:gd name="T57" fmla="*/ 94 h 126"/>
                  <a:gd name="T58" fmla="*/ 235 w 235"/>
                  <a:gd name="T59" fmla="*/ 92 h 126"/>
                  <a:gd name="T60" fmla="*/ 235 w 235"/>
                  <a:gd name="T61" fmla="*/ 90 h 126"/>
                  <a:gd name="T62" fmla="*/ 234 w 235"/>
                  <a:gd name="T63" fmla="*/ 88 h 126"/>
                  <a:gd name="T64" fmla="*/ 216 w 235"/>
                  <a:gd name="T65" fmla="*/ 72 h 126"/>
                  <a:gd name="T66" fmla="*/ 210 w 235"/>
                  <a:gd name="T67" fmla="*/ 65 h 126"/>
                  <a:gd name="T68" fmla="*/ 206 w 235"/>
                  <a:gd name="T69" fmla="*/ 57 h 126"/>
                  <a:gd name="T70" fmla="*/ 206 w 235"/>
                  <a:gd name="T71" fmla="*/ 47 h 126"/>
                  <a:gd name="T72" fmla="*/ 206 w 235"/>
                  <a:gd name="T73" fmla="*/ 41 h 126"/>
                  <a:gd name="T74" fmla="*/ 202 w 235"/>
                  <a:gd name="T75" fmla="*/ 36 h 12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35" h="126">
                    <a:moveTo>
                      <a:pt x="202" y="36"/>
                    </a:moveTo>
                    <a:lnTo>
                      <a:pt x="198" y="33"/>
                    </a:lnTo>
                    <a:lnTo>
                      <a:pt x="194" y="31"/>
                    </a:lnTo>
                    <a:lnTo>
                      <a:pt x="181" y="31"/>
                    </a:lnTo>
                    <a:lnTo>
                      <a:pt x="169" y="30"/>
                    </a:lnTo>
                    <a:lnTo>
                      <a:pt x="157" y="27"/>
                    </a:lnTo>
                    <a:lnTo>
                      <a:pt x="146" y="20"/>
                    </a:lnTo>
                    <a:lnTo>
                      <a:pt x="134" y="12"/>
                    </a:lnTo>
                    <a:lnTo>
                      <a:pt x="123" y="6"/>
                    </a:lnTo>
                    <a:lnTo>
                      <a:pt x="112" y="3"/>
                    </a:lnTo>
                    <a:lnTo>
                      <a:pt x="99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4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100"/>
                    </a:lnTo>
                    <a:lnTo>
                      <a:pt x="0" y="109"/>
                    </a:lnTo>
                    <a:lnTo>
                      <a:pt x="4" y="117"/>
                    </a:lnTo>
                    <a:lnTo>
                      <a:pt x="11" y="122"/>
                    </a:lnTo>
                    <a:lnTo>
                      <a:pt x="18" y="126"/>
                    </a:lnTo>
                    <a:lnTo>
                      <a:pt x="215" y="126"/>
                    </a:lnTo>
                    <a:lnTo>
                      <a:pt x="219" y="124"/>
                    </a:lnTo>
                    <a:lnTo>
                      <a:pt x="220" y="121"/>
                    </a:lnTo>
                    <a:lnTo>
                      <a:pt x="221" y="118"/>
                    </a:lnTo>
                    <a:lnTo>
                      <a:pt x="222" y="111"/>
                    </a:lnTo>
                    <a:lnTo>
                      <a:pt x="226" y="105"/>
                    </a:lnTo>
                    <a:lnTo>
                      <a:pt x="234" y="96"/>
                    </a:lnTo>
                    <a:lnTo>
                      <a:pt x="235" y="94"/>
                    </a:lnTo>
                    <a:lnTo>
                      <a:pt x="235" y="92"/>
                    </a:lnTo>
                    <a:lnTo>
                      <a:pt x="235" y="90"/>
                    </a:lnTo>
                    <a:lnTo>
                      <a:pt x="234" y="88"/>
                    </a:lnTo>
                    <a:lnTo>
                      <a:pt x="216" y="72"/>
                    </a:lnTo>
                    <a:lnTo>
                      <a:pt x="210" y="65"/>
                    </a:lnTo>
                    <a:lnTo>
                      <a:pt x="206" y="57"/>
                    </a:lnTo>
                    <a:lnTo>
                      <a:pt x="206" y="47"/>
                    </a:lnTo>
                    <a:lnTo>
                      <a:pt x="206" y="41"/>
                    </a:lnTo>
                    <a:lnTo>
                      <a:pt x="202" y="36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73" name="Rectangle 333">
                <a:extLst>
                  <a:ext uri="{FF2B5EF4-FFF2-40B4-BE49-F238E27FC236}">
                    <a16:creationId xmlns:a16="http://schemas.microsoft.com/office/drawing/2014/main" id="{2C769748-5143-F340-83B2-7560050FA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3482"/>
                <a:ext cx="24" cy="6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4" name="Rectangle 334">
                <a:extLst>
                  <a:ext uri="{FF2B5EF4-FFF2-40B4-BE49-F238E27FC236}">
                    <a16:creationId xmlns:a16="http://schemas.microsoft.com/office/drawing/2014/main" id="{F9F9A6AD-C251-9D43-AB8F-850271E5E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3489"/>
                <a:ext cx="7" cy="50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5" name="Freeform 335">
                <a:extLst>
                  <a:ext uri="{FF2B5EF4-FFF2-40B4-BE49-F238E27FC236}">
                    <a16:creationId xmlns:a16="http://schemas.microsoft.com/office/drawing/2014/main" id="{266BBE8E-CF7F-7343-838C-18BD09577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3475"/>
                <a:ext cx="6" cy="78"/>
              </a:xfrm>
              <a:custGeom>
                <a:avLst/>
                <a:gdLst>
                  <a:gd name="T0" fmla="*/ 0 w 6"/>
                  <a:gd name="T1" fmla="*/ 7 h 78"/>
                  <a:gd name="T2" fmla="*/ 6 w 6"/>
                  <a:gd name="T3" fmla="*/ 0 h 78"/>
                  <a:gd name="T4" fmla="*/ 6 w 6"/>
                  <a:gd name="T5" fmla="*/ 78 h 78"/>
                  <a:gd name="T6" fmla="*/ 0 w 6"/>
                  <a:gd name="T7" fmla="*/ 70 h 78"/>
                  <a:gd name="T8" fmla="*/ 0 w 6"/>
                  <a:gd name="T9" fmla="*/ 7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78">
                    <a:moveTo>
                      <a:pt x="0" y="7"/>
                    </a:moveTo>
                    <a:lnTo>
                      <a:pt x="6" y="0"/>
                    </a:lnTo>
                    <a:lnTo>
                      <a:pt x="6" y="78"/>
                    </a:lnTo>
                    <a:lnTo>
                      <a:pt x="0" y="7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76" name="Rectangle 336">
                <a:extLst>
                  <a:ext uri="{FF2B5EF4-FFF2-40B4-BE49-F238E27FC236}">
                    <a16:creationId xmlns:a16="http://schemas.microsoft.com/office/drawing/2014/main" id="{94D19CAA-69CA-2F41-96FD-F1FA799D3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3482"/>
                <a:ext cx="13" cy="6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7" name="Rectangle 337">
                <a:extLst>
                  <a:ext uri="{FF2B5EF4-FFF2-40B4-BE49-F238E27FC236}">
                    <a16:creationId xmlns:a16="http://schemas.microsoft.com/office/drawing/2014/main" id="{37FD8668-BFCA-3346-AD3E-A3EF989F1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3451"/>
                <a:ext cx="30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8" name="Rectangle 338">
                <a:extLst>
                  <a:ext uri="{FF2B5EF4-FFF2-40B4-BE49-F238E27FC236}">
                    <a16:creationId xmlns:a16="http://schemas.microsoft.com/office/drawing/2014/main" id="{573CC488-D90C-7F43-93A8-144D72A22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1"/>
                <a:ext cx="12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79" name="Rectangle 339">
                <a:extLst>
                  <a:ext uri="{FF2B5EF4-FFF2-40B4-BE49-F238E27FC236}">
                    <a16:creationId xmlns:a16="http://schemas.microsoft.com/office/drawing/2014/main" id="{EDB1C555-EDE5-9848-BF7F-6276F0513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455"/>
                <a:ext cx="6" cy="8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0" name="Rectangle 340">
                <a:extLst>
                  <a:ext uri="{FF2B5EF4-FFF2-40B4-BE49-F238E27FC236}">
                    <a16:creationId xmlns:a16="http://schemas.microsoft.com/office/drawing/2014/main" id="{D07463C4-E91A-9046-AB61-AC065784F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3450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1" name="Rectangle 341">
                <a:extLst>
                  <a:ext uri="{FF2B5EF4-FFF2-40B4-BE49-F238E27FC236}">
                    <a16:creationId xmlns:a16="http://schemas.microsoft.com/office/drawing/2014/main" id="{1F98DCD6-2BF2-4F4A-99F1-EB4F96C4E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3463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2" name="Rectangle 342">
                <a:extLst>
                  <a:ext uri="{FF2B5EF4-FFF2-40B4-BE49-F238E27FC236}">
                    <a16:creationId xmlns:a16="http://schemas.microsoft.com/office/drawing/2014/main" id="{D3E449ED-B129-D44D-B5E9-C45D6C89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3457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3" name="Freeform 343">
                <a:extLst>
                  <a:ext uri="{FF2B5EF4-FFF2-40B4-BE49-F238E27FC236}">
                    <a16:creationId xmlns:a16="http://schemas.microsoft.com/office/drawing/2014/main" id="{27ECFD70-C0E9-BF4C-9CE7-25C8DC562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" y="3443"/>
                <a:ext cx="6" cy="47"/>
              </a:xfrm>
              <a:custGeom>
                <a:avLst/>
                <a:gdLst>
                  <a:gd name="T0" fmla="*/ 6 w 6"/>
                  <a:gd name="T1" fmla="*/ 8 h 47"/>
                  <a:gd name="T2" fmla="*/ 0 w 6"/>
                  <a:gd name="T3" fmla="*/ 0 h 47"/>
                  <a:gd name="T4" fmla="*/ 0 w 6"/>
                  <a:gd name="T5" fmla="*/ 47 h 47"/>
                  <a:gd name="T6" fmla="*/ 6 w 6"/>
                  <a:gd name="T7" fmla="*/ 39 h 47"/>
                  <a:gd name="T8" fmla="*/ 6 w 6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47">
                    <a:moveTo>
                      <a:pt x="6" y="8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6" y="39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84" name="Rectangle 344">
                <a:extLst>
                  <a:ext uri="{FF2B5EF4-FFF2-40B4-BE49-F238E27FC236}">
                    <a16:creationId xmlns:a16="http://schemas.microsoft.com/office/drawing/2014/main" id="{73E6108D-A051-5644-821F-0ACCB1747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3545"/>
                <a:ext cx="46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5" name="Freeform 345">
                <a:extLst>
                  <a:ext uri="{FF2B5EF4-FFF2-40B4-BE49-F238E27FC236}">
                    <a16:creationId xmlns:a16="http://schemas.microsoft.com/office/drawing/2014/main" id="{45B54CBA-5F2E-F24C-9B1B-26771E22D3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" y="3514"/>
                <a:ext cx="41" cy="55"/>
              </a:xfrm>
              <a:custGeom>
                <a:avLst/>
                <a:gdLst>
                  <a:gd name="T0" fmla="*/ 6 w 41"/>
                  <a:gd name="T1" fmla="*/ 47 h 55"/>
                  <a:gd name="T2" fmla="*/ 12 w 41"/>
                  <a:gd name="T3" fmla="*/ 47 h 55"/>
                  <a:gd name="T4" fmla="*/ 12 w 41"/>
                  <a:gd name="T5" fmla="*/ 39 h 55"/>
                  <a:gd name="T6" fmla="*/ 6 w 41"/>
                  <a:gd name="T7" fmla="*/ 39 h 55"/>
                  <a:gd name="T8" fmla="*/ 6 w 41"/>
                  <a:gd name="T9" fmla="*/ 47 h 55"/>
                  <a:gd name="T10" fmla="*/ 15 w 41"/>
                  <a:gd name="T11" fmla="*/ 47 h 55"/>
                  <a:gd name="T12" fmla="*/ 21 w 41"/>
                  <a:gd name="T13" fmla="*/ 47 h 55"/>
                  <a:gd name="T14" fmla="*/ 21 w 41"/>
                  <a:gd name="T15" fmla="*/ 39 h 55"/>
                  <a:gd name="T16" fmla="*/ 15 w 41"/>
                  <a:gd name="T17" fmla="*/ 39 h 55"/>
                  <a:gd name="T18" fmla="*/ 15 w 41"/>
                  <a:gd name="T19" fmla="*/ 47 h 55"/>
                  <a:gd name="T20" fmla="*/ 24 w 41"/>
                  <a:gd name="T21" fmla="*/ 47 h 55"/>
                  <a:gd name="T22" fmla="*/ 30 w 41"/>
                  <a:gd name="T23" fmla="*/ 47 h 55"/>
                  <a:gd name="T24" fmla="*/ 30 w 41"/>
                  <a:gd name="T25" fmla="*/ 39 h 55"/>
                  <a:gd name="T26" fmla="*/ 24 w 41"/>
                  <a:gd name="T27" fmla="*/ 39 h 55"/>
                  <a:gd name="T28" fmla="*/ 24 w 41"/>
                  <a:gd name="T29" fmla="*/ 47 h 55"/>
                  <a:gd name="T30" fmla="*/ 24 w 41"/>
                  <a:gd name="T31" fmla="*/ 35 h 55"/>
                  <a:gd name="T32" fmla="*/ 30 w 41"/>
                  <a:gd name="T33" fmla="*/ 35 h 55"/>
                  <a:gd name="T34" fmla="*/ 30 w 41"/>
                  <a:gd name="T35" fmla="*/ 27 h 55"/>
                  <a:gd name="T36" fmla="*/ 24 w 41"/>
                  <a:gd name="T37" fmla="*/ 27 h 55"/>
                  <a:gd name="T38" fmla="*/ 24 w 41"/>
                  <a:gd name="T39" fmla="*/ 35 h 55"/>
                  <a:gd name="T40" fmla="*/ 0 w 41"/>
                  <a:gd name="T41" fmla="*/ 43 h 55"/>
                  <a:gd name="T42" fmla="*/ 1 w 41"/>
                  <a:gd name="T43" fmla="*/ 48 h 55"/>
                  <a:gd name="T44" fmla="*/ 4 w 41"/>
                  <a:gd name="T45" fmla="*/ 52 h 55"/>
                  <a:gd name="T46" fmla="*/ 9 w 41"/>
                  <a:gd name="T47" fmla="*/ 55 h 55"/>
                  <a:gd name="T48" fmla="*/ 23 w 41"/>
                  <a:gd name="T49" fmla="*/ 55 h 55"/>
                  <a:gd name="T50" fmla="*/ 31 w 41"/>
                  <a:gd name="T51" fmla="*/ 52 h 55"/>
                  <a:gd name="T52" fmla="*/ 37 w 41"/>
                  <a:gd name="T53" fmla="*/ 46 h 55"/>
                  <a:gd name="T54" fmla="*/ 41 w 41"/>
                  <a:gd name="T55" fmla="*/ 38 h 55"/>
                  <a:gd name="T56" fmla="*/ 41 w 41"/>
                  <a:gd name="T57" fmla="*/ 29 h 55"/>
                  <a:gd name="T58" fmla="*/ 41 w 41"/>
                  <a:gd name="T59" fmla="*/ 16 h 55"/>
                  <a:gd name="T60" fmla="*/ 41 w 41"/>
                  <a:gd name="T61" fmla="*/ 10 h 55"/>
                  <a:gd name="T62" fmla="*/ 39 w 41"/>
                  <a:gd name="T63" fmla="*/ 5 h 55"/>
                  <a:gd name="T64" fmla="*/ 34 w 41"/>
                  <a:gd name="T65" fmla="*/ 2 h 55"/>
                  <a:gd name="T66" fmla="*/ 30 w 41"/>
                  <a:gd name="T67" fmla="*/ 0 h 55"/>
                  <a:gd name="T68" fmla="*/ 25 w 41"/>
                  <a:gd name="T69" fmla="*/ 2 h 55"/>
                  <a:gd name="T70" fmla="*/ 20 w 41"/>
                  <a:gd name="T71" fmla="*/ 5 h 55"/>
                  <a:gd name="T72" fmla="*/ 18 w 41"/>
                  <a:gd name="T73" fmla="*/ 10 h 55"/>
                  <a:gd name="T74" fmla="*/ 18 w 41"/>
                  <a:gd name="T75" fmla="*/ 16 h 55"/>
                  <a:gd name="T76" fmla="*/ 18 w 41"/>
                  <a:gd name="T77" fmla="*/ 19 h 55"/>
                  <a:gd name="T78" fmla="*/ 17 w 41"/>
                  <a:gd name="T79" fmla="*/ 25 h 55"/>
                  <a:gd name="T80" fmla="*/ 14 w 41"/>
                  <a:gd name="T81" fmla="*/ 29 h 55"/>
                  <a:gd name="T82" fmla="*/ 9 w 41"/>
                  <a:gd name="T83" fmla="*/ 31 h 55"/>
                  <a:gd name="T84" fmla="*/ 4 w 41"/>
                  <a:gd name="T85" fmla="*/ 33 h 55"/>
                  <a:gd name="T86" fmla="*/ 1 w 41"/>
                  <a:gd name="T87" fmla="*/ 37 h 55"/>
                  <a:gd name="T88" fmla="*/ 0 w 41"/>
                  <a:gd name="T89" fmla="*/ 43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" h="55">
                    <a:moveTo>
                      <a:pt x="6" y="47"/>
                    </a:moveTo>
                    <a:lnTo>
                      <a:pt x="12" y="47"/>
                    </a:lnTo>
                    <a:lnTo>
                      <a:pt x="12" y="39"/>
                    </a:lnTo>
                    <a:lnTo>
                      <a:pt x="6" y="39"/>
                    </a:lnTo>
                    <a:lnTo>
                      <a:pt x="6" y="47"/>
                    </a:lnTo>
                    <a:close/>
                    <a:moveTo>
                      <a:pt x="15" y="47"/>
                    </a:moveTo>
                    <a:lnTo>
                      <a:pt x="21" y="47"/>
                    </a:lnTo>
                    <a:lnTo>
                      <a:pt x="21" y="39"/>
                    </a:lnTo>
                    <a:lnTo>
                      <a:pt x="15" y="39"/>
                    </a:lnTo>
                    <a:lnTo>
                      <a:pt x="15" y="47"/>
                    </a:lnTo>
                    <a:close/>
                    <a:moveTo>
                      <a:pt x="24" y="47"/>
                    </a:moveTo>
                    <a:lnTo>
                      <a:pt x="30" y="47"/>
                    </a:lnTo>
                    <a:lnTo>
                      <a:pt x="30" y="39"/>
                    </a:lnTo>
                    <a:lnTo>
                      <a:pt x="24" y="39"/>
                    </a:lnTo>
                    <a:lnTo>
                      <a:pt x="24" y="47"/>
                    </a:lnTo>
                    <a:close/>
                    <a:moveTo>
                      <a:pt x="24" y="35"/>
                    </a:moveTo>
                    <a:lnTo>
                      <a:pt x="30" y="35"/>
                    </a:lnTo>
                    <a:lnTo>
                      <a:pt x="30" y="27"/>
                    </a:lnTo>
                    <a:lnTo>
                      <a:pt x="24" y="27"/>
                    </a:lnTo>
                    <a:lnTo>
                      <a:pt x="24" y="35"/>
                    </a:lnTo>
                    <a:close/>
                    <a:moveTo>
                      <a:pt x="0" y="43"/>
                    </a:moveTo>
                    <a:lnTo>
                      <a:pt x="1" y="48"/>
                    </a:lnTo>
                    <a:lnTo>
                      <a:pt x="4" y="52"/>
                    </a:lnTo>
                    <a:lnTo>
                      <a:pt x="9" y="55"/>
                    </a:lnTo>
                    <a:lnTo>
                      <a:pt x="23" y="55"/>
                    </a:lnTo>
                    <a:lnTo>
                      <a:pt x="31" y="52"/>
                    </a:lnTo>
                    <a:lnTo>
                      <a:pt x="37" y="46"/>
                    </a:lnTo>
                    <a:lnTo>
                      <a:pt x="41" y="38"/>
                    </a:lnTo>
                    <a:lnTo>
                      <a:pt x="41" y="29"/>
                    </a:lnTo>
                    <a:lnTo>
                      <a:pt x="41" y="16"/>
                    </a:lnTo>
                    <a:lnTo>
                      <a:pt x="41" y="10"/>
                    </a:lnTo>
                    <a:lnTo>
                      <a:pt x="39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8" y="16"/>
                    </a:lnTo>
                    <a:lnTo>
                      <a:pt x="18" y="19"/>
                    </a:lnTo>
                    <a:lnTo>
                      <a:pt x="17" y="25"/>
                    </a:lnTo>
                    <a:lnTo>
                      <a:pt x="14" y="29"/>
                    </a:lnTo>
                    <a:lnTo>
                      <a:pt x="9" y="31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86" name="Freeform 346">
                <a:extLst>
                  <a:ext uri="{FF2B5EF4-FFF2-40B4-BE49-F238E27FC236}">
                    <a16:creationId xmlns:a16="http://schemas.microsoft.com/office/drawing/2014/main" id="{85730234-6281-1746-85B3-FF69428E3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2" y="3482"/>
                <a:ext cx="83" cy="87"/>
              </a:xfrm>
              <a:custGeom>
                <a:avLst/>
                <a:gdLst>
                  <a:gd name="T0" fmla="*/ 83 w 83"/>
                  <a:gd name="T1" fmla="*/ 0 h 87"/>
                  <a:gd name="T2" fmla="*/ 83 w 83"/>
                  <a:gd name="T3" fmla="*/ 61 h 87"/>
                  <a:gd name="T4" fmla="*/ 83 w 83"/>
                  <a:gd name="T5" fmla="*/ 70 h 87"/>
                  <a:gd name="T6" fmla="*/ 79 w 83"/>
                  <a:gd name="T7" fmla="*/ 78 h 87"/>
                  <a:gd name="T8" fmla="*/ 72 w 83"/>
                  <a:gd name="T9" fmla="*/ 84 h 87"/>
                  <a:gd name="T10" fmla="*/ 65 w 83"/>
                  <a:gd name="T11" fmla="*/ 87 h 87"/>
                  <a:gd name="T12" fmla="*/ 20 w 83"/>
                  <a:gd name="T13" fmla="*/ 87 h 87"/>
                  <a:gd name="T14" fmla="*/ 11 w 83"/>
                  <a:gd name="T15" fmla="*/ 84 h 87"/>
                  <a:gd name="T16" fmla="*/ 5 w 83"/>
                  <a:gd name="T17" fmla="*/ 78 h 87"/>
                  <a:gd name="T18" fmla="*/ 1 w 83"/>
                  <a:gd name="T19" fmla="*/ 70 h 87"/>
                  <a:gd name="T20" fmla="*/ 0 w 83"/>
                  <a:gd name="T21" fmla="*/ 61 h 87"/>
                  <a:gd name="T22" fmla="*/ 0 w 83"/>
                  <a:gd name="T23" fmla="*/ 0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3" h="87">
                    <a:moveTo>
                      <a:pt x="83" y="0"/>
                    </a:moveTo>
                    <a:lnTo>
                      <a:pt x="83" y="61"/>
                    </a:lnTo>
                    <a:lnTo>
                      <a:pt x="83" y="70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5" y="87"/>
                    </a:lnTo>
                    <a:lnTo>
                      <a:pt x="20" y="87"/>
                    </a:lnTo>
                    <a:lnTo>
                      <a:pt x="11" y="84"/>
                    </a:lnTo>
                    <a:lnTo>
                      <a:pt x="5" y="78"/>
                    </a:lnTo>
                    <a:lnTo>
                      <a:pt x="1" y="70"/>
                    </a:lnTo>
                    <a:lnTo>
                      <a:pt x="0" y="61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87" name="Rectangle 347">
                <a:extLst>
                  <a:ext uri="{FF2B5EF4-FFF2-40B4-BE49-F238E27FC236}">
                    <a16:creationId xmlns:a16="http://schemas.microsoft.com/office/drawing/2014/main" id="{52A0E80C-3A0A-B945-8AB7-0A6FFA2F8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53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8" name="Rectangle 348">
                <a:extLst>
                  <a:ext uri="{FF2B5EF4-FFF2-40B4-BE49-F238E27FC236}">
                    <a16:creationId xmlns:a16="http://schemas.microsoft.com/office/drawing/2014/main" id="{DF7AE0FC-4ECD-A74A-A1CF-D3873BA80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3553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89" name="Rectangle 349">
                <a:extLst>
                  <a:ext uri="{FF2B5EF4-FFF2-40B4-BE49-F238E27FC236}">
                    <a16:creationId xmlns:a16="http://schemas.microsoft.com/office/drawing/2014/main" id="{4EC39830-4BD4-5F48-89F2-940CA868A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3553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90" name="Rectangle 350">
                <a:extLst>
                  <a:ext uri="{FF2B5EF4-FFF2-40B4-BE49-F238E27FC236}">
                    <a16:creationId xmlns:a16="http://schemas.microsoft.com/office/drawing/2014/main" id="{F2CDDB44-9703-8549-823F-C2DD58048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3541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91" name="Freeform 351">
                <a:extLst>
                  <a:ext uri="{FF2B5EF4-FFF2-40B4-BE49-F238E27FC236}">
                    <a16:creationId xmlns:a16="http://schemas.microsoft.com/office/drawing/2014/main" id="{3B90C207-2582-2F48-BBEF-7ACF44569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1" y="3514"/>
                <a:ext cx="41" cy="55"/>
              </a:xfrm>
              <a:custGeom>
                <a:avLst/>
                <a:gdLst>
                  <a:gd name="T0" fmla="*/ 0 w 41"/>
                  <a:gd name="T1" fmla="*/ 43 h 55"/>
                  <a:gd name="T2" fmla="*/ 1 w 41"/>
                  <a:gd name="T3" fmla="*/ 48 h 55"/>
                  <a:gd name="T4" fmla="*/ 4 w 41"/>
                  <a:gd name="T5" fmla="*/ 52 h 55"/>
                  <a:gd name="T6" fmla="*/ 9 w 41"/>
                  <a:gd name="T7" fmla="*/ 55 h 55"/>
                  <a:gd name="T8" fmla="*/ 23 w 41"/>
                  <a:gd name="T9" fmla="*/ 55 h 55"/>
                  <a:gd name="T10" fmla="*/ 31 w 41"/>
                  <a:gd name="T11" fmla="*/ 52 h 55"/>
                  <a:gd name="T12" fmla="*/ 37 w 41"/>
                  <a:gd name="T13" fmla="*/ 46 h 55"/>
                  <a:gd name="T14" fmla="*/ 41 w 41"/>
                  <a:gd name="T15" fmla="*/ 38 h 55"/>
                  <a:gd name="T16" fmla="*/ 41 w 41"/>
                  <a:gd name="T17" fmla="*/ 29 h 55"/>
                  <a:gd name="T18" fmla="*/ 41 w 41"/>
                  <a:gd name="T19" fmla="*/ 16 h 55"/>
                  <a:gd name="T20" fmla="*/ 41 w 41"/>
                  <a:gd name="T21" fmla="*/ 10 h 55"/>
                  <a:gd name="T22" fmla="*/ 39 w 41"/>
                  <a:gd name="T23" fmla="*/ 5 h 55"/>
                  <a:gd name="T24" fmla="*/ 34 w 41"/>
                  <a:gd name="T25" fmla="*/ 2 h 55"/>
                  <a:gd name="T26" fmla="*/ 30 w 41"/>
                  <a:gd name="T27" fmla="*/ 0 h 55"/>
                  <a:gd name="T28" fmla="*/ 25 w 41"/>
                  <a:gd name="T29" fmla="*/ 2 h 55"/>
                  <a:gd name="T30" fmla="*/ 20 w 41"/>
                  <a:gd name="T31" fmla="*/ 5 h 55"/>
                  <a:gd name="T32" fmla="*/ 18 w 41"/>
                  <a:gd name="T33" fmla="*/ 10 h 55"/>
                  <a:gd name="T34" fmla="*/ 18 w 41"/>
                  <a:gd name="T35" fmla="*/ 16 h 55"/>
                  <a:gd name="T36" fmla="*/ 18 w 41"/>
                  <a:gd name="T37" fmla="*/ 19 h 55"/>
                  <a:gd name="T38" fmla="*/ 17 w 41"/>
                  <a:gd name="T39" fmla="*/ 25 h 55"/>
                  <a:gd name="T40" fmla="*/ 14 w 41"/>
                  <a:gd name="T41" fmla="*/ 29 h 55"/>
                  <a:gd name="T42" fmla="*/ 9 w 41"/>
                  <a:gd name="T43" fmla="*/ 31 h 55"/>
                  <a:gd name="T44" fmla="*/ 4 w 41"/>
                  <a:gd name="T45" fmla="*/ 33 h 55"/>
                  <a:gd name="T46" fmla="*/ 1 w 41"/>
                  <a:gd name="T47" fmla="*/ 37 h 55"/>
                  <a:gd name="T48" fmla="*/ 0 w 41"/>
                  <a:gd name="T49" fmla="*/ 43 h 5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" h="55">
                    <a:moveTo>
                      <a:pt x="0" y="43"/>
                    </a:moveTo>
                    <a:lnTo>
                      <a:pt x="1" y="48"/>
                    </a:lnTo>
                    <a:lnTo>
                      <a:pt x="4" y="52"/>
                    </a:lnTo>
                    <a:lnTo>
                      <a:pt x="9" y="55"/>
                    </a:lnTo>
                    <a:lnTo>
                      <a:pt x="23" y="55"/>
                    </a:lnTo>
                    <a:lnTo>
                      <a:pt x="31" y="52"/>
                    </a:lnTo>
                    <a:lnTo>
                      <a:pt x="37" y="46"/>
                    </a:lnTo>
                    <a:lnTo>
                      <a:pt x="41" y="38"/>
                    </a:lnTo>
                    <a:lnTo>
                      <a:pt x="41" y="29"/>
                    </a:lnTo>
                    <a:lnTo>
                      <a:pt x="41" y="16"/>
                    </a:lnTo>
                    <a:lnTo>
                      <a:pt x="41" y="10"/>
                    </a:lnTo>
                    <a:lnTo>
                      <a:pt x="39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8" y="16"/>
                    </a:lnTo>
                    <a:lnTo>
                      <a:pt x="18" y="19"/>
                    </a:lnTo>
                    <a:lnTo>
                      <a:pt x="17" y="25"/>
                    </a:lnTo>
                    <a:lnTo>
                      <a:pt x="14" y="29"/>
                    </a:lnTo>
                    <a:lnTo>
                      <a:pt x="9" y="31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2" name="Freeform 352">
                <a:extLst>
                  <a:ext uri="{FF2B5EF4-FFF2-40B4-BE49-F238E27FC236}">
                    <a16:creationId xmlns:a16="http://schemas.microsoft.com/office/drawing/2014/main" id="{4D7794D5-F120-784F-B3AF-4A5B26B8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3487"/>
                <a:ext cx="37" cy="54"/>
              </a:xfrm>
              <a:custGeom>
                <a:avLst/>
                <a:gdLst>
                  <a:gd name="T0" fmla="*/ 33 w 37"/>
                  <a:gd name="T1" fmla="*/ 54 h 54"/>
                  <a:gd name="T2" fmla="*/ 37 w 37"/>
                  <a:gd name="T3" fmla="*/ 54 h 54"/>
                  <a:gd name="T4" fmla="*/ 37 w 37"/>
                  <a:gd name="T5" fmla="*/ 0 h 54"/>
                  <a:gd name="T6" fmla="*/ 0 w 37"/>
                  <a:gd name="T7" fmla="*/ 0 h 54"/>
                  <a:gd name="T8" fmla="*/ 4 w 37"/>
                  <a:gd name="T9" fmla="*/ 5 h 54"/>
                  <a:gd name="T10" fmla="*/ 4 w 37"/>
                  <a:gd name="T11" fmla="*/ 11 h 54"/>
                  <a:gd name="T12" fmla="*/ 4 w 37"/>
                  <a:gd name="T13" fmla="*/ 21 h 54"/>
                  <a:gd name="T14" fmla="*/ 8 w 37"/>
                  <a:gd name="T15" fmla="*/ 29 h 54"/>
                  <a:gd name="T16" fmla="*/ 14 w 37"/>
                  <a:gd name="T17" fmla="*/ 36 h 54"/>
                  <a:gd name="T18" fmla="*/ 32 w 37"/>
                  <a:gd name="T19" fmla="*/ 52 h 54"/>
                  <a:gd name="T20" fmla="*/ 33 w 37"/>
                  <a:gd name="T21" fmla="*/ 54 h 5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" h="54">
                    <a:moveTo>
                      <a:pt x="33" y="54"/>
                    </a:moveTo>
                    <a:lnTo>
                      <a:pt x="37" y="5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4" y="21"/>
                    </a:lnTo>
                    <a:lnTo>
                      <a:pt x="8" y="29"/>
                    </a:lnTo>
                    <a:lnTo>
                      <a:pt x="14" y="36"/>
                    </a:lnTo>
                    <a:lnTo>
                      <a:pt x="32" y="52"/>
                    </a:lnTo>
                    <a:lnTo>
                      <a:pt x="33" y="5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3" name="Freeform 353">
                <a:extLst>
                  <a:ext uri="{FF2B5EF4-FFF2-40B4-BE49-F238E27FC236}">
                    <a16:creationId xmlns:a16="http://schemas.microsoft.com/office/drawing/2014/main" id="{7F1F50CA-44FB-924F-A2D3-1092322C5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3463"/>
                <a:ext cx="29" cy="24"/>
              </a:xfrm>
              <a:custGeom>
                <a:avLst/>
                <a:gdLst>
                  <a:gd name="T0" fmla="*/ 9 w 29"/>
                  <a:gd name="T1" fmla="*/ 24 h 24"/>
                  <a:gd name="T2" fmla="*/ 22 w 29"/>
                  <a:gd name="T3" fmla="*/ 24 h 24"/>
                  <a:gd name="T4" fmla="*/ 29 w 29"/>
                  <a:gd name="T5" fmla="*/ 4 h 24"/>
                  <a:gd name="T6" fmla="*/ 13 w 29"/>
                  <a:gd name="T7" fmla="*/ 4 h 24"/>
                  <a:gd name="T8" fmla="*/ 13 w 29"/>
                  <a:gd name="T9" fmla="*/ 0 h 24"/>
                  <a:gd name="T10" fmla="*/ 11 w 29"/>
                  <a:gd name="T11" fmla="*/ 0 h 24"/>
                  <a:gd name="T12" fmla="*/ 0 w 29"/>
                  <a:gd name="T13" fmla="*/ 19 h 24"/>
                  <a:gd name="T14" fmla="*/ 1 w 29"/>
                  <a:gd name="T15" fmla="*/ 19 h 24"/>
                  <a:gd name="T16" fmla="*/ 5 w 29"/>
                  <a:gd name="T17" fmla="*/ 21 h 24"/>
                  <a:gd name="T18" fmla="*/ 9 w 29"/>
                  <a:gd name="T19" fmla="*/ 24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" h="24">
                    <a:moveTo>
                      <a:pt x="9" y="24"/>
                    </a:moveTo>
                    <a:lnTo>
                      <a:pt x="22" y="24"/>
                    </a:lnTo>
                    <a:lnTo>
                      <a:pt x="29" y="4"/>
                    </a:lnTo>
                    <a:lnTo>
                      <a:pt x="13" y="4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5" y="21"/>
                    </a:ln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4" name="Rectangle 354">
                <a:extLst>
                  <a:ext uri="{FF2B5EF4-FFF2-40B4-BE49-F238E27FC236}">
                    <a16:creationId xmlns:a16="http://schemas.microsoft.com/office/drawing/2014/main" id="{875F4479-3765-FE47-B527-7C22E08DA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3451"/>
                <a:ext cx="12" cy="31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95" name="Freeform 355">
                <a:extLst>
                  <a:ext uri="{FF2B5EF4-FFF2-40B4-BE49-F238E27FC236}">
                    <a16:creationId xmlns:a16="http://schemas.microsoft.com/office/drawing/2014/main" id="{4CF84354-4506-1B4C-93D5-BC3BCD4B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" y="3451"/>
                <a:ext cx="121" cy="31"/>
              </a:xfrm>
              <a:custGeom>
                <a:avLst/>
                <a:gdLst>
                  <a:gd name="T0" fmla="*/ 68 w 121"/>
                  <a:gd name="T1" fmla="*/ 0 h 31"/>
                  <a:gd name="T2" fmla="*/ 12 w 121"/>
                  <a:gd name="T3" fmla="*/ 0 h 31"/>
                  <a:gd name="T4" fmla="*/ 7 w 121"/>
                  <a:gd name="T5" fmla="*/ 3 h 31"/>
                  <a:gd name="T6" fmla="*/ 3 w 121"/>
                  <a:gd name="T7" fmla="*/ 6 h 31"/>
                  <a:gd name="T8" fmla="*/ 0 w 121"/>
                  <a:gd name="T9" fmla="*/ 11 h 31"/>
                  <a:gd name="T10" fmla="*/ 0 w 121"/>
                  <a:gd name="T11" fmla="*/ 16 h 31"/>
                  <a:gd name="T12" fmla="*/ 0 w 121"/>
                  <a:gd name="T13" fmla="*/ 21 h 31"/>
                  <a:gd name="T14" fmla="*/ 3 w 121"/>
                  <a:gd name="T15" fmla="*/ 26 h 31"/>
                  <a:gd name="T16" fmla="*/ 7 w 121"/>
                  <a:gd name="T17" fmla="*/ 30 h 31"/>
                  <a:gd name="T18" fmla="*/ 12 w 121"/>
                  <a:gd name="T19" fmla="*/ 31 h 31"/>
                  <a:gd name="T20" fmla="*/ 109 w 121"/>
                  <a:gd name="T21" fmla="*/ 31 h 31"/>
                  <a:gd name="T22" fmla="*/ 115 w 121"/>
                  <a:gd name="T23" fmla="*/ 30 h 31"/>
                  <a:gd name="T24" fmla="*/ 118 w 121"/>
                  <a:gd name="T25" fmla="*/ 26 h 31"/>
                  <a:gd name="T26" fmla="*/ 121 w 121"/>
                  <a:gd name="T27" fmla="*/ 21 h 31"/>
                  <a:gd name="T28" fmla="*/ 121 w 121"/>
                  <a:gd name="T29" fmla="*/ 16 h 31"/>
                  <a:gd name="T30" fmla="*/ 121 w 121"/>
                  <a:gd name="T31" fmla="*/ 11 h 31"/>
                  <a:gd name="T32" fmla="*/ 118 w 121"/>
                  <a:gd name="T33" fmla="*/ 6 h 31"/>
                  <a:gd name="T34" fmla="*/ 115 w 121"/>
                  <a:gd name="T35" fmla="*/ 3 h 31"/>
                  <a:gd name="T36" fmla="*/ 109 w 121"/>
                  <a:gd name="T37" fmla="*/ 0 h 31"/>
                  <a:gd name="T38" fmla="*/ 68 w 121"/>
                  <a:gd name="T39" fmla="*/ 0 h 3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21" h="31">
                    <a:moveTo>
                      <a:pt x="68" y="0"/>
                    </a:moveTo>
                    <a:lnTo>
                      <a:pt x="12" y="0"/>
                    </a:lnTo>
                    <a:lnTo>
                      <a:pt x="7" y="3"/>
                    </a:lnTo>
                    <a:lnTo>
                      <a:pt x="3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3" y="26"/>
                    </a:lnTo>
                    <a:lnTo>
                      <a:pt x="7" y="30"/>
                    </a:lnTo>
                    <a:lnTo>
                      <a:pt x="12" y="31"/>
                    </a:lnTo>
                    <a:lnTo>
                      <a:pt x="109" y="31"/>
                    </a:lnTo>
                    <a:lnTo>
                      <a:pt x="115" y="30"/>
                    </a:lnTo>
                    <a:lnTo>
                      <a:pt x="118" y="26"/>
                    </a:lnTo>
                    <a:lnTo>
                      <a:pt x="121" y="21"/>
                    </a:lnTo>
                    <a:lnTo>
                      <a:pt x="121" y="16"/>
                    </a:lnTo>
                    <a:lnTo>
                      <a:pt x="121" y="11"/>
                    </a:lnTo>
                    <a:lnTo>
                      <a:pt x="118" y="6"/>
                    </a:lnTo>
                    <a:lnTo>
                      <a:pt x="115" y="3"/>
                    </a:lnTo>
                    <a:lnTo>
                      <a:pt x="109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6" name="Freeform 356">
                <a:extLst>
                  <a:ext uri="{FF2B5EF4-FFF2-40B4-BE49-F238E27FC236}">
                    <a16:creationId xmlns:a16="http://schemas.microsoft.com/office/drawing/2014/main" id="{4C169BC7-2F7E-A740-B8F8-485B83EC6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3611"/>
                <a:ext cx="27" cy="68"/>
              </a:xfrm>
              <a:custGeom>
                <a:avLst/>
                <a:gdLst>
                  <a:gd name="T0" fmla="*/ 0 w 27"/>
                  <a:gd name="T1" fmla="*/ 68 h 68"/>
                  <a:gd name="T2" fmla="*/ 27 w 27"/>
                  <a:gd name="T3" fmla="*/ 41 h 68"/>
                  <a:gd name="T4" fmla="*/ 27 w 27"/>
                  <a:gd name="T5" fmla="*/ 0 h 68"/>
                  <a:gd name="T6" fmla="*/ 0 w 27"/>
                  <a:gd name="T7" fmla="*/ 27 h 68"/>
                  <a:gd name="T8" fmla="*/ 0 w 27"/>
                  <a:gd name="T9" fmla="*/ 68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" h="68">
                    <a:moveTo>
                      <a:pt x="0" y="68"/>
                    </a:moveTo>
                    <a:lnTo>
                      <a:pt x="27" y="41"/>
                    </a:lnTo>
                    <a:lnTo>
                      <a:pt x="27" y="0"/>
                    </a:lnTo>
                    <a:lnTo>
                      <a:pt x="0" y="27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7" name="Freeform 357">
                <a:extLst>
                  <a:ext uri="{FF2B5EF4-FFF2-40B4-BE49-F238E27FC236}">
                    <a16:creationId xmlns:a16="http://schemas.microsoft.com/office/drawing/2014/main" id="{43FA27CF-2BA2-8A40-AEC5-12E458D40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3611"/>
                <a:ext cx="41" cy="20"/>
              </a:xfrm>
              <a:custGeom>
                <a:avLst/>
                <a:gdLst>
                  <a:gd name="T0" fmla="*/ 21 w 41"/>
                  <a:gd name="T1" fmla="*/ 20 h 20"/>
                  <a:gd name="T2" fmla="*/ 41 w 41"/>
                  <a:gd name="T3" fmla="*/ 0 h 20"/>
                  <a:gd name="T4" fmla="*/ 0 w 41"/>
                  <a:gd name="T5" fmla="*/ 0 h 20"/>
                  <a:gd name="T6" fmla="*/ 21 w 41"/>
                  <a:gd name="T7" fmla="*/ 20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" h="20">
                    <a:moveTo>
                      <a:pt x="21" y="20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8" name="Freeform 358">
                <a:extLst>
                  <a:ext uri="{FF2B5EF4-FFF2-40B4-BE49-F238E27FC236}">
                    <a16:creationId xmlns:a16="http://schemas.microsoft.com/office/drawing/2014/main" id="{EA4FC920-BD95-E746-8815-ADD25CD04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" y="3625"/>
                <a:ext cx="55" cy="13"/>
              </a:xfrm>
              <a:custGeom>
                <a:avLst/>
                <a:gdLst>
                  <a:gd name="T0" fmla="*/ 55 w 55"/>
                  <a:gd name="T1" fmla="*/ 13 h 13"/>
                  <a:gd name="T2" fmla="*/ 13 w 55"/>
                  <a:gd name="T3" fmla="*/ 0 h 13"/>
                  <a:gd name="T4" fmla="*/ 0 w 55"/>
                  <a:gd name="T5" fmla="*/ 13 h 13"/>
                  <a:gd name="T6" fmla="*/ 55 w 55"/>
                  <a:gd name="T7" fmla="*/ 13 h 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5" h="13">
                    <a:moveTo>
                      <a:pt x="55" y="13"/>
                    </a:moveTo>
                    <a:lnTo>
                      <a:pt x="13" y="0"/>
                    </a:lnTo>
                    <a:lnTo>
                      <a:pt x="0" y="13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99" name="Freeform 359">
                <a:extLst>
                  <a:ext uri="{FF2B5EF4-FFF2-40B4-BE49-F238E27FC236}">
                    <a16:creationId xmlns:a16="http://schemas.microsoft.com/office/drawing/2014/main" id="{050E62F9-55F8-7A43-9C6B-FE5F8E4B0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3611"/>
                <a:ext cx="225" cy="27"/>
              </a:xfrm>
              <a:custGeom>
                <a:avLst/>
                <a:gdLst>
                  <a:gd name="T0" fmla="*/ 225 w 225"/>
                  <a:gd name="T1" fmla="*/ 7 h 27"/>
                  <a:gd name="T2" fmla="*/ 212 w 225"/>
                  <a:gd name="T3" fmla="*/ 0 h 27"/>
                  <a:gd name="T4" fmla="*/ 15 w 225"/>
                  <a:gd name="T5" fmla="*/ 0 h 27"/>
                  <a:gd name="T6" fmla="*/ 0 w 225"/>
                  <a:gd name="T7" fmla="*/ 14 h 27"/>
                  <a:gd name="T8" fmla="*/ 42 w 225"/>
                  <a:gd name="T9" fmla="*/ 27 h 27"/>
                  <a:gd name="T10" fmla="*/ 205 w 225"/>
                  <a:gd name="T11" fmla="*/ 27 h 27"/>
                  <a:gd name="T12" fmla="*/ 225 w 225"/>
                  <a:gd name="T13" fmla="*/ 7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5" h="27">
                    <a:moveTo>
                      <a:pt x="225" y="7"/>
                    </a:moveTo>
                    <a:lnTo>
                      <a:pt x="212" y="0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42" y="27"/>
                    </a:lnTo>
                    <a:lnTo>
                      <a:pt x="205" y="27"/>
                    </a:lnTo>
                    <a:lnTo>
                      <a:pt x="225" y="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0" name="Freeform 360">
                <a:extLst>
                  <a:ext uri="{FF2B5EF4-FFF2-40B4-BE49-F238E27FC236}">
                    <a16:creationId xmlns:a16="http://schemas.microsoft.com/office/drawing/2014/main" id="{0DCD2D6E-AFCC-DD41-95A1-51A96C416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53" cy="11"/>
              </a:xfrm>
              <a:custGeom>
                <a:avLst/>
                <a:gdLst>
                  <a:gd name="T0" fmla="*/ 0 w 153"/>
                  <a:gd name="T1" fmla="*/ 11 h 11"/>
                  <a:gd name="T2" fmla="*/ 16 w 153"/>
                  <a:gd name="T3" fmla="*/ 11 h 11"/>
                  <a:gd name="T4" fmla="*/ 32 w 153"/>
                  <a:gd name="T5" fmla="*/ 11 h 11"/>
                  <a:gd name="T6" fmla="*/ 47 w 153"/>
                  <a:gd name="T7" fmla="*/ 11 h 11"/>
                  <a:gd name="T8" fmla="*/ 62 w 153"/>
                  <a:gd name="T9" fmla="*/ 10 h 11"/>
                  <a:gd name="T10" fmla="*/ 76 w 153"/>
                  <a:gd name="T11" fmla="*/ 10 h 11"/>
                  <a:gd name="T12" fmla="*/ 90 w 153"/>
                  <a:gd name="T13" fmla="*/ 9 h 11"/>
                  <a:gd name="T14" fmla="*/ 103 w 153"/>
                  <a:gd name="T15" fmla="*/ 8 h 11"/>
                  <a:gd name="T16" fmla="*/ 114 w 153"/>
                  <a:gd name="T17" fmla="*/ 7 h 11"/>
                  <a:gd name="T18" fmla="*/ 124 w 153"/>
                  <a:gd name="T19" fmla="*/ 6 h 11"/>
                  <a:gd name="T20" fmla="*/ 133 w 153"/>
                  <a:gd name="T21" fmla="*/ 5 h 11"/>
                  <a:gd name="T22" fmla="*/ 140 w 153"/>
                  <a:gd name="T23" fmla="*/ 5 h 11"/>
                  <a:gd name="T24" fmla="*/ 146 w 153"/>
                  <a:gd name="T25" fmla="*/ 4 h 11"/>
                  <a:gd name="T26" fmla="*/ 150 w 153"/>
                  <a:gd name="T27" fmla="*/ 3 h 11"/>
                  <a:gd name="T28" fmla="*/ 153 w 153"/>
                  <a:gd name="T29" fmla="*/ 2 h 11"/>
                  <a:gd name="T30" fmla="*/ 153 w 153"/>
                  <a:gd name="T31" fmla="*/ 0 h 11"/>
                  <a:gd name="T32" fmla="*/ 153 w 153"/>
                  <a:gd name="T33" fmla="*/ 11 h 11"/>
                  <a:gd name="T34" fmla="*/ 0 w 153"/>
                  <a:gd name="T35" fmla="*/ 11 h 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3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7" y="11"/>
                    </a:lnTo>
                    <a:lnTo>
                      <a:pt x="62" y="10"/>
                    </a:lnTo>
                    <a:lnTo>
                      <a:pt x="76" y="10"/>
                    </a:lnTo>
                    <a:lnTo>
                      <a:pt x="90" y="9"/>
                    </a:lnTo>
                    <a:lnTo>
                      <a:pt x="103" y="8"/>
                    </a:lnTo>
                    <a:lnTo>
                      <a:pt x="114" y="7"/>
                    </a:lnTo>
                    <a:lnTo>
                      <a:pt x="124" y="6"/>
                    </a:lnTo>
                    <a:lnTo>
                      <a:pt x="133" y="5"/>
                    </a:lnTo>
                    <a:lnTo>
                      <a:pt x="140" y="5"/>
                    </a:lnTo>
                    <a:lnTo>
                      <a:pt x="146" y="4"/>
                    </a:lnTo>
                    <a:lnTo>
                      <a:pt x="150" y="3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1" name="Freeform 361">
                <a:extLst>
                  <a:ext uri="{FF2B5EF4-FFF2-40B4-BE49-F238E27FC236}">
                    <a16:creationId xmlns:a16="http://schemas.microsoft.com/office/drawing/2014/main" id="{77A9682F-6489-BF47-AD01-BB731430C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53" cy="11"/>
              </a:xfrm>
              <a:custGeom>
                <a:avLst/>
                <a:gdLst>
                  <a:gd name="T0" fmla="*/ 0 w 153"/>
                  <a:gd name="T1" fmla="*/ 11 h 11"/>
                  <a:gd name="T2" fmla="*/ 16 w 153"/>
                  <a:gd name="T3" fmla="*/ 11 h 11"/>
                  <a:gd name="T4" fmla="*/ 32 w 153"/>
                  <a:gd name="T5" fmla="*/ 11 h 11"/>
                  <a:gd name="T6" fmla="*/ 47 w 153"/>
                  <a:gd name="T7" fmla="*/ 11 h 11"/>
                  <a:gd name="T8" fmla="*/ 62 w 153"/>
                  <a:gd name="T9" fmla="*/ 10 h 11"/>
                  <a:gd name="T10" fmla="*/ 76 w 153"/>
                  <a:gd name="T11" fmla="*/ 10 h 11"/>
                  <a:gd name="T12" fmla="*/ 90 w 153"/>
                  <a:gd name="T13" fmla="*/ 9 h 11"/>
                  <a:gd name="T14" fmla="*/ 103 w 153"/>
                  <a:gd name="T15" fmla="*/ 8 h 11"/>
                  <a:gd name="T16" fmla="*/ 114 w 153"/>
                  <a:gd name="T17" fmla="*/ 7 h 11"/>
                  <a:gd name="T18" fmla="*/ 124 w 153"/>
                  <a:gd name="T19" fmla="*/ 6 h 11"/>
                  <a:gd name="T20" fmla="*/ 133 w 153"/>
                  <a:gd name="T21" fmla="*/ 5 h 11"/>
                  <a:gd name="T22" fmla="*/ 140 w 153"/>
                  <a:gd name="T23" fmla="*/ 5 h 11"/>
                  <a:gd name="T24" fmla="*/ 146 w 153"/>
                  <a:gd name="T25" fmla="*/ 4 h 11"/>
                  <a:gd name="T26" fmla="*/ 150 w 153"/>
                  <a:gd name="T27" fmla="*/ 3 h 11"/>
                  <a:gd name="T28" fmla="*/ 153 w 153"/>
                  <a:gd name="T29" fmla="*/ 2 h 11"/>
                  <a:gd name="T30" fmla="*/ 153 w 153"/>
                  <a:gd name="T31" fmla="*/ 0 h 11"/>
                  <a:gd name="T32" fmla="*/ 150 w 153"/>
                  <a:gd name="T33" fmla="*/ 0 h 11"/>
                  <a:gd name="T34" fmla="*/ 150 w 153"/>
                  <a:gd name="T35" fmla="*/ 2 h 11"/>
                  <a:gd name="T36" fmla="*/ 147 w 153"/>
                  <a:gd name="T37" fmla="*/ 3 h 11"/>
                  <a:gd name="T38" fmla="*/ 143 w 153"/>
                  <a:gd name="T39" fmla="*/ 4 h 11"/>
                  <a:gd name="T40" fmla="*/ 138 w 153"/>
                  <a:gd name="T41" fmla="*/ 5 h 11"/>
                  <a:gd name="T42" fmla="*/ 131 w 153"/>
                  <a:gd name="T43" fmla="*/ 5 h 11"/>
                  <a:gd name="T44" fmla="*/ 122 w 153"/>
                  <a:gd name="T45" fmla="*/ 6 h 11"/>
                  <a:gd name="T46" fmla="*/ 111 w 153"/>
                  <a:gd name="T47" fmla="*/ 7 h 11"/>
                  <a:gd name="T48" fmla="*/ 101 w 153"/>
                  <a:gd name="T49" fmla="*/ 8 h 11"/>
                  <a:gd name="T50" fmla="*/ 89 w 153"/>
                  <a:gd name="T51" fmla="*/ 9 h 11"/>
                  <a:gd name="T52" fmla="*/ 75 w 153"/>
                  <a:gd name="T53" fmla="*/ 10 h 11"/>
                  <a:gd name="T54" fmla="*/ 61 w 153"/>
                  <a:gd name="T55" fmla="*/ 10 h 11"/>
                  <a:gd name="T56" fmla="*/ 46 w 153"/>
                  <a:gd name="T57" fmla="*/ 11 h 11"/>
                  <a:gd name="T58" fmla="*/ 32 w 153"/>
                  <a:gd name="T59" fmla="*/ 11 h 11"/>
                  <a:gd name="T60" fmla="*/ 16 w 153"/>
                  <a:gd name="T61" fmla="*/ 11 h 11"/>
                  <a:gd name="T62" fmla="*/ 0 w 153"/>
                  <a:gd name="T63" fmla="*/ 11 h 11"/>
                  <a:gd name="T64" fmla="*/ 0 w 153"/>
                  <a:gd name="T65" fmla="*/ 1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3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7" y="11"/>
                    </a:lnTo>
                    <a:lnTo>
                      <a:pt x="62" y="10"/>
                    </a:lnTo>
                    <a:lnTo>
                      <a:pt x="76" y="10"/>
                    </a:lnTo>
                    <a:lnTo>
                      <a:pt x="90" y="9"/>
                    </a:lnTo>
                    <a:lnTo>
                      <a:pt x="103" y="8"/>
                    </a:lnTo>
                    <a:lnTo>
                      <a:pt x="114" y="7"/>
                    </a:lnTo>
                    <a:lnTo>
                      <a:pt x="124" y="6"/>
                    </a:lnTo>
                    <a:lnTo>
                      <a:pt x="133" y="5"/>
                    </a:lnTo>
                    <a:lnTo>
                      <a:pt x="140" y="5"/>
                    </a:lnTo>
                    <a:lnTo>
                      <a:pt x="146" y="4"/>
                    </a:lnTo>
                    <a:lnTo>
                      <a:pt x="150" y="3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50" y="2"/>
                    </a:lnTo>
                    <a:lnTo>
                      <a:pt x="147" y="3"/>
                    </a:lnTo>
                    <a:lnTo>
                      <a:pt x="143" y="4"/>
                    </a:lnTo>
                    <a:lnTo>
                      <a:pt x="138" y="5"/>
                    </a:lnTo>
                    <a:lnTo>
                      <a:pt x="131" y="5"/>
                    </a:lnTo>
                    <a:lnTo>
                      <a:pt x="122" y="6"/>
                    </a:lnTo>
                    <a:lnTo>
                      <a:pt x="111" y="7"/>
                    </a:lnTo>
                    <a:lnTo>
                      <a:pt x="101" y="8"/>
                    </a:lnTo>
                    <a:lnTo>
                      <a:pt x="89" y="9"/>
                    </a:lnTo>
                    <a:lnTo>
                      <a:pt x="75" y="10"/>
                    </a:lnTo>
                    <a:lnTo>
                      <a:pt x="61" y="10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6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2" name="Freeform 362">
                <a:extLst>
                  <a:ext uri="{FF2B5EF4-FFF2-40B4-BE49-F238E27FC236}">
                    <a16:creationId xmlns:a16="http://schemas.microsoft.com/office/drawing/2014/main" id="{CDBE3D82-F015-9C49-A03D-F9EB00236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50" cy="11"/>
              </a:xfrm>
              <a:custGeom>
                <a:avLst/>
                <a:gdLst>
                  <a:gd name="T0" fmla="*/ 0 w 150"/>
                  <a:gd name="T1" fmla="*/ 11 h 11"/>
                  <a:gd name="T2" fmla="*/ 16 w 150"/>
                  <a:gd name="T3" fmla="*/ 11 h 11"/>
                  <a:gd name="T4" fmla="*/ 32 w 150"/>
                  <a:gd name="T5" fmla="*/ 11 h 11"/>
                  <a:gd name="T6" fmla="*/ 46 w 150"/>
                  <a:gd name="T7" fmla="*/ 11 h 11"/>
                  <a:gd name="T8" fmla="*/ 61 w 150"/>
                  <a:gd name="T9" fmla="*/ 10 h 11"/>
                  <a:gd name="T10" fmla="*/ 75 w 150"/>
                  <a:gd name="T11" fmla="*/ 10 h 11"/>
                  <a:gd name="T12" fmla="*/ 89 w 150"/>
                  <a:gd name="T13" fmla="*/ 9 h 11"/>
                  <a:gd name="T14" fmla="*/ 101 w 150"/>
                  <a:gd name="T15" fmla="*/ 8 h 11"/>
                  <a:gd name="T16" fmla="*/ 111 w 150"/>
                  <a:gd name="T17" fmla="*/ 7 h 11"/>
                  <a:gd name="T18" fmla="*/ 122 w 150"/>
                  <a:gd name="T19" fmla="*/ 6 h 11"/>
                  <a:gd name="T20" fmla="*/ 131 w 150"/>
                  <a:gd name="T21" fmla="*/ 5 h 11"/>
                  <a:gd name="T22" fmla="*/ 138 w 150"/>
                  <a:gd name="T23" fmla="*/ 5 h 11"/>
                  <a:gd name="T24" fmla="*/ 143 w 150"/>
                  <a:gd name="T25" fmla="*/ 4 h 11"/>
                  <a:gd name="T26" fmla="*/ 147 w 150"/>
                  <a:gd name="T27" fmla="*/ 3 h 11"/>
                  <a:gd name="T28" fmla="*/ 150 w 150"/>
                  <a:gd name="T29" fmla="*/ 2 h 11"/>
                  <a:gd name="T30" fmla="*/ 150 w 150"/>
                  <a:gd name="T31" fmla="*/ 0 h 11"/>
                  <a:gd name="T32" fmla="*/ 147 w 150"/>
                  <a:gd name="T33" fmla="*/ 0 h 11"/>
                  <a:gd name="T34" fmla="*/ 147 w 150"/>
                  <a:gd name="T35" fmla="*/ 2 h 11"/>
                  <a:gd name="T36" fmla="*/ 145 w 150"/>
                  <a:gd name="T37" fmla="*/ 3 h 11"/>
                  <a:gd name="T38" fmla="*/ 140 w 150"/>
                  <a:gd name="T39" fmla="*/ 4 h 11"/>
                  <a:gd name="T40" fmla="*/ 135 w 150"/>
                  <a:gd name="T41" fmla="*/ 5 h 11"/>
                  <a:gd name="T42" fmla="*/ 128 w 150"/>
                  <a:gd name="T43" fmla="*/ 5 h 11"/>
                  <a:gd name="T44" fmla="*/ 119 w 150"/>
                  <a:gd name="T45" fmla="*/ 6 h 11"/>
                  <a:gd name="T46" fmla="*/ 110 w 150"/>
                  <a:gd name="T47" fmla="*/ 7 h 11"/>
                  <a:gd name="T48" fmla="*/ 99 w 150"/>
                  <a:gd name="T49" fmla="*/ 8 h 11"/>
                  <a:gd name="T50" fmla="*/ 87 w 150"/>
                  <a:gd name="T51" fmla="*/ 9 h 11"/>
                  <a:gd name="T52" fmla="*/ 74 w 150"/>
                  <a:gd name="T53" fmla="*/ 9 h 11"/>
                  <a:gd name="T54" fmla="*/ 61 w 150"/>
                  <a:gd name="T55" fmla="*/ 10 h 11"/>
                  <a:gd name="T56" fmla="*/ 46 w 150"/>
                  <a:gd name="T57" fmla="*/ 10 h 11"/>
                  <a:gd name="T58" fmla="*/ 31 w 150"/>
                  <a:gd name="T59" fmla="*/ 11 h 11"/>
                  <a:gd name="T60" fmla="*/ 16 w 150"/>
                  <a:gd name="T61" fmla="*/ 11 h 11"/>
                  <a:gd name="T62" fmla="*/ 0 w 150"/>
                  <a:gd name="T63" fmla="*/ 11 h 11"/>
                  <a:gd name="T64" fmla="*/ 0 w 150"/>
                  <a:gd name="T65" fmla="*/ 1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0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6" y="11"/>
                    </a:lnTo>
                    <a:lnTo>
                      <a:pt x="61" y="10"/>
                    </a:lnTo>
                    <a:lnTo>
                      <a:pt x="75" y="10"/>
                    </a:lnTo>
                    <a:lnTo>
                      <a:pt x="89" y="9"/>
                    </a:lnTo>
                    <a:lnTo>
                      <a:pt x="101" y="8"/>
                    </a:lnTo>
                    <a:lnTo>
                      <a:pt x="111" y="7"/>
                    </a:lnTo>
                    <a:lnTo>
                      <a:pt x="122" y="6"/>
                    </a:lnTo>
                    <a:lnTo>
                      <a:pt x="131" y="5"/>
                    </a:lnTo>
                    <a:lnTo>
                      <a:pt x="138" y="5"/>
                    </a:lnTo>
                    <a:lnTo>
                      <a:pt x="143" y="4"/>
                    </a:lnTo>
                    <a:lnTo>
                      <a:pt x="147" y="3"/>
                    </a:lnTo>
                    <a:lnTo>
                      <a:pt x="150" y="2"/>
                    </a:lnTo>
                    <a:lnTo>
                      <a:pt x="150" y="0"/>
                    </a:lnTo>
                    <a:lnTo>
                      <a:pt x="147" y="0"/>
                    </a:lnTo>
                    <a:lnTo>
                      <a:pt x="147" y="2"/>
                    </a:lnTo>
                    <a:lnTo>
                      <a:pt x="145" y="3"/>
                    </a:lnTo>
                    <a:lnTo>
                      <a:pt x="140" y="4"/>
                    </a:lnTo>
                    <a:lnTo>
                      <a:pt x="135" y="5"/>
                    </a:lnTo>
                    <a:lnTo>
                      <a:pt x="128" y="5"/>
                    </a:lnTo>
                    <a:lnTo>
                      <a:pt x="119" y="6"/>
                    </a:lnTo>
                    <a:lnTo>
                      <a:pt x="110" y="7"/>
                    </a:lnTo>
                    <a:lnTo>
                      <a:pt x="99" y="8"/>
                    </a:lnTo>
                    <a:lnTo>
                      <a:pt x="87" y="9"/>
                    </a:lnTo>
                    <a:lnTo>
                      <a:pt x="74" y="9"/>
                    </a:lnTo>
                    <a:lnTo>
                      <a:pt x="61" y="10"/>
                    </a:lnTo>
                    <a:lnTo>
                      <a:pt x="46" y="10"/>
                    </a:lnTo>
                    <a:lnTo>
                      <a:pt x="31" y="11"/>
                    </a:lnTo>
                    <a:lnTo>
                      <a:pt x="16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3" name="Freeform 363">
                <a:extLst>
                  <a:ext uri="{FF2B5EF4-FFF2-40B4-BE49-F238E27FC236}">
                    <a16:creationId xmlns:a16="http://schemas.microsoft.com/office/drawing/2014/main" id="{EC321A40-15F9-6241-A3D6-E85EB42A6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47" cy="11"/>
              </a:xfrm>
              <a:custGeom>
                <a:avLst/>
                <a:gdLst>
                  <a:gd name="T0" fmla="*/ 0 w 147"/>
                  <a:gd name="T1" fmla="*/ 11 h 11"/>
                  <a:gd name="T2" fmla="*/ 16 w 147"/>
                  <a:gd name="T3" fmla="*/ 11 h 11"/>
                  <a:gd name="T4" fmla="*/ 31 w 147"/>
                  <a:gd name="T5" fmla="*/ 11 h 11"/>
                  <a:gd name="T6" fmla="*/ 46 w 147"/>
                  <a:gd name="T7" fmla="*/ 10 h 11"/>
                  <a:gd name="T8" fmla="*/ 61 w 147"/>
                  <a:gd name="T9" fmla="*/ 10 h 11"/>
                  <a:gd name="T10" fmla="*/ 74 w 147"/>
                  <a:gd name="T11" fmla="*/ 9 h 11"/>
                  <a:gd name="T12" fmla="*/ 87 w 147"/>
                  <a:gd name="T13" fmla="*/ 9 h 11"/>
                  <a:gd name="T14" fmla="*/ 99 w 147"/>
                  <a:gd name="T15" fmla="*/ 8 h 11"/>
                  <a:gd name="T16" fmla="*/ 110 w 147"/>
                  <a:gd name="T17" fmla="*/ 7 h 11"/>
                  <a:gd name="T18" fmla="*/ 119 w 147"/>
                  <a:gd name="T19" fmla="*/ 6 h 11"/>
                  <a:gd name="T20" fmla="*/ 128 w 147"/>
                  <a:gd name="T21" fmla="*/ 5 h 11"/>
                  <a:gd name="T22" fmla="*/ 135 w 147"/>
                  <a:gd name="T23" fmla="*/ 5 h 11"/>
                  <a:gd name="T24" fmla="*/ 140 w 147"/>
                  <a:gd name="T25" fmla="*/ 4 h 11"/>
                  <a:gd name="T26" fmla="*/ 145 w 147"/>
                  <a:gd name="T27" fmla="*/ 3 h 11"/>
                  <a:gd name="T28" fmla="*/ 147 w 147"/>
                  <a:gd name="T29" fmla="*/ 2 h 11"/>
                  <a:gd name="T30" fmla="*/ 147 w 147"/>
                  <a:gd name="T31" fmla="*/ 0 h 11"/>
                  <a:gd name="T32" fmla="*/ 145 w 147"/>
                  <a:gd name="T33" fmla="*/ 0 h 11"/>
                  <a:gd name="T34" fmla="*/ 145 w 147"/>
                  <a:gd name="T35" fmla="*/ 2 h 11"/>
                  <a:gd name="T36" fmla="*/ 142 w 147"/>
                  <a:gd name="T37" fmla="*/ 3 h 11"/>
                  <a:gd name="T38" fmla="*/ 138 w 147"/>
                  <a:gd name="T39" fmla="*/ 4 h 11"/>
                  <a:gd name="T40" fmla="*/ 133 w 147"/>
                  <a:gd name="T41" fmla="*/ 5 h 11"/>
                  <a:gd name="T42" fmla="*/ 126 w 147"/>
                  <a:gd name="T43" fmla="*/ 5 h 11"/>
                  <a:gd name="T44" fmla="*/ 118 w 147"/>
                  <a:gd name="T45" fmla="*/ 6 h 11"/>
                  <a:gd name="T46" fmla="*/ 108 w 147"/>
                  <a:gd name="T47" fmla="*/ 7 h 11"/>
                  <a:gd name="T48" fmla="*/ 97 w 147"/>
                  <a:gd name="T49" fmla="*/ 8 h 11"/>
                  <a:gd name="T50" fmla="*/ 85 w 147"/>
                  <a:gd name="T51" fmla="*/ 9 h 11"/>
                  <a:gd name="T52" fmla="*/ 73 w 147"/>
                  <a:gd name="T53" fmla="*/ 9 h 11"/>
                  <a:gd name="T54" fmla="*/ 59 w 147"/>
                  <a:gd name="T55" fmla="*/ 10 h 11"/>
                  <a:gd name="T56" fmla="*/ 45 w 147"/>
                  <a:gd name="T57" fmla="*/ 10 h 11"/>
                  <a:gd name="T58" fmla="*/ 30 w 147"/>
                  <a:gd name="T59" fmla="*/ 10 h 11"/>
                  <a:gd name="T60" fmla="*/ 15 w 147"/>
                  <a:gd name="T61" fmla="*/ 11 h 11"/>
                  <a:gd name="T62" fmla="*/ 0 w 147"/>
                  <a:gd name="T63" fmla="*/ 11 h 11"/>
                  <a:gd name="T64" fmla="*/ 0 w 147"/>
                  <a:gd name="T65" fmla="*/ 1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7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1" y="11"/>
                    </a:lnTo>
                    <a:lnTo>
                      <a:pt x="46" y="10"/>
                    </a:lnTo>
                    <a:lnTo>
                      <a:pt x="61" y="10"/>
                    </a:lnTo>
                    <a:lnTo>
                      <a:pt x="74" y="9"/>
                    </a:lnTo>
                    <a:lnTo>
                      <a:pt x="87" y="9"/>
                    </a:lnTo>
                    <a:lnTo>
                      <a:pt x="99" y="8"/>
                    </a:lnTo>
                    <a:lnTo>
                      <a:pt x="110" y="7"/>
                    </a:lnTo>
                    <a:lnTo>
                      <a:pt x="119" y="6"/>
                    </a:lnTo>
                    <a:lnTo>
                      <a:pt x="128" y="5"/>
                    </a:lnTo>
                    <a:lnTo>
                      <a:pt x="135" y="5"/>
                    </a:lnTo>
                    <a:lnTo>
                      <a:pt x="140" y="4"/>
                    </a:lnTo>
                    <a:lnTo>
                      <a:pt x="145" y="3"/>
                    </a:lnTo>
                    <a:lnTo>
                      <a:pt x="147" y="2"/>
                    </a:lnTo>
                    <a:lnTo>
                      <a:pt x="147" y="0"/>
                    </a:lnTo>
                    <a:lnTo>
                      <a:pt x="145" y="0"/>
                    </a:lnTo>
                    <a:lnTo>
                      <a:pt x="145" y="2"/>
                    </a:lnTo>
                    <a:lnTo>
                      <a:pt x="142" y="3"/>
                    </a:lnTo>
                    <a:lnTo>
                      <a:pt x="138" y="4"/>
                    </a:lnTo>
                    <a:lnTo>
                      <a:pt x="133" y="5"/>
                    </a:lnTo>
                    <a:lnTo>
                      <a:pt x="126" y="5"/>
                    </a:lnTo>
                    <a:lnTo>
                      <a:pt x="118" y="6"/>
                    </a:lnTo>
                    <a:lnTo>
                      <a:pt x="108" y="7"/>
                    </a:lnTo>
                    <a:lnTo>
                      <a:pt x="97" y="8"/>
                    </a:lnTo>
                    <a:lnTo>
                      <a:pt x="85" y="9"/>
                    </a:lnTo>
                    <a:lnTo>
                      <a:pt x="73" y="9"/>
                    </a:lnTo>
                    <a:lnTo>
                      <a:pt x="59" y="10"/>
                    </a:lnTo>
                    <a:lnTo>
                      <a:pt x="45" y="10"/>
                    </a:lnTo>
                    <a:lnTo>
                      <a:pt x="30" y="10"/>
                    </a:lnTo>
                    <a:lnTo>
                      <a:pt x="15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4" name="Freeform 364">
                <a:extLst>
                  <a:ext uri="{FF2B5EF4-FFF2-40B4-BE49-F238E27FC236}">
                    <a16:creationId xmlns:a16="http://schemas.microsoft.com/office/drawing/2014/main" id="{E44F6A61-8371-FB43-AD64-261DC9D3D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45" cy="11"/>
              </a:xfrm>
              <a:custGeom>
                <a:avLst/>
                <a:gdLst>
                  <a:gd name="T0" fmla="*/ 0 w 145"/>
                  <a:gd name="T1" fmla="*/ 11 h 11"/>
                  <a:gd name="T2" fmla="*/ 15 w 145"/>
                  <a:gd name="T3" fmla="*/ 11 h 11"/>
                  <a:gd name="T4" fmla="*/ 30 w 145"/>
                  <a:gd name="T5" fmla="*/ 10 h 11"/>
                  <a:gd name="T6" fmla="*/ 45 w 145"/>
                  <a:gd name="T7" fmla="*/ 10 h 11"/>
                  <a:gd name="T8" fmla="*/ 59 w 145"/>
                  <a:gd name="T9" fmla="*/ 10 h 11"/>
                  <a:gd name="T10" fmla="*/ 73 w 145"/>
                  <a:gd name="T11" fmla="*/ 9 h 11"/>
                  <a:gd name="T12" fmla="*/ 85 w 145"/>
                  <a:gd name="T13" fmla="*/ 9 h 11"/>
                  <a:gd name="T14" fmla="*/ 97 w 145"/>
                  <a:gd name="T15" fmla="*/ 8 h 11"/>
                  <a:gd name="T16" fmla="*/ 108 w 145"/>
                  <a:gd name="T17" fmla="*/ 7 h 11"/>
                  <a:gd name="T18" fmla="*/ 118 w 145"/>
                  <a:gd name="T19" fmla="*/ 6 h 11"/>
                  <a:gd name="T20" fmla="*/ 126 w 145"/>
                  <a:gd name="T21" fmla="*/ 5 h 11"/>
                  <a:gd name="T22" fmla="*/ 133 w 145"/>
                  <a:gd name="T23" fmla="*/ 5 h 11"/>
                  <a:gd name="T24" fmla="*/ 138 w 145"/>
                  <a:gd name="T25" fmla="*/ 4 h 11"/>
                  <a:gd name="T26" fmla="*/ 142 w 145"/>
                  <a:gd name="T27" fmla="*/ 3 h 11"/>
                  <a:gd name="T28" fmla="*/ 145 w 145"/>
                  <a:gd name="T29" fmla="*/ 2 h 11"/>
                  <a:gd name="T30" fmla="*/ 145 w 145"/>
                  <a:gd name="T31" fmla="*/ 0 h 11"/>
                  <a:gd name="T32" fmla="*/ 142 w 145"/>
                  <a:gd name="T33" fmla="*/ 0 h 11"/>
                  <a:gd name="T34" fmla="*/ 142 w 145"/>
                  <a:gd name="T35" fmla="*/ 2 h 11"/>
                  <a:gd name="T36" fmla="*/ 140 w 145"/>
                  <a:gd name="T37" fmla="*/ 3 h 11"/>
                  <a:gd name="T38" fmla="*/ 136 w 145"/>
                  <a:gd name="T39" fmla="*/ 4 h 11"/>
                  <a:gd name="T40" fmla="*/ 130 w 145"/>
                  <a:gd name="T41" fmla="*/ 5 h 11"/>
                  <a:gd name="T42" fmla="*/ 124 w 145"/>
                  <a:gd name="T43" fmla="*/ 5 h 11"/>
                  <a:gd name="T44" fmla="*/ 115 w 145"/>
                  <a:gd name="T45" fmla="*/ 6 h 11"/>
                  <a:gd name="T46" fmla="*/ 106 w 145"/>
                  <a:gd name="T47" fmla="*/ 7 h 11"/>
                  <a:gd name="T48" fmla="*/ 96 w 145"/>
                  <a:gd name="T49" fmla="*/ 8 h 11"/>
                  <a:gd name="T50" fmla="*/ 84 w 145"/>
                  <a:gd name="T51" fmla="*/ 8 h 11"/>
                  <a:gd name="T52" fmla="*/ 71 w 145"/>
                  <a:gd name="T53" fmla="*/ 9 h 11"/>
                  <a:gd name="T54" fmla="*/ 58 w 145"/>
                  <a:gd name="T55" fmla="*/ 10 h 11"/>
                  <a:gd name="T56" fmla="*/ 44 w 145"/>
                  <a:gd name="T57" fmla="*/ 10 h 11"/>
                  <a:gd name="T58" fmla="*/ 30 w 145"/>
                  <a:gd name="T59" fmla="*/ 10 h 11"/>
                  <a:gd name="T60" fmla="*/ 15 w 145"/>
                  <a:gd name="T61" fmla="*/ 10 h 11"/>
                  <a:gd name="T62" fmla="*/ 0 w 145"/>
                  <a:gd name="T63" fmla="*/ 10 h 11"/>
                  <a:gd name="T64" fmla="*/ 0 w 145"/>
                  <a:gd name="T65" fmla="*/ 11 h 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5" h="11">
                    <a:moveTo>
                      <a:pt x="0" y="11"/>
                    </a:moveTo>
                    <a:lnTo>
                      <a:pt x="15" y="11"/>
                    </a:lnTo>
                    <a:lnTo>
                      <a:pt x="30" y="10"/>
                    </a:lnTo>
                    <a:lnTo>
                      <a:pt x="45" y="10"/>
                    </a:lnTo>
                    <a:lnTo>
                      <a:pt x="59" y="10"/>
                    </a:lnTo>
                    <a:lnTo>
                      <a:pt x="73" y="9"/>
                    </a:lnTo>
                    <a:lnTo>
                      <a:pt x="85" y="9"/>
                    </a:lnTo>
                    <a:lnTo>
                      <a:pt x="97" y="8"/>
                    </a:lnTo>
                    <a:lnTo>
                      <a:pt x="108" y="7"/>
                    </a:lnTo>
                    <a:lnTo>
                      <a:pt x="118" y="6"/>
                    </a:lnTo>
                    <a:lnTo>
                      <a:pt x="126" y="5"/>
                    </a:lnTo>
                    <a:lnTo>
                      <a:pt x="133" y="5"/>
                    </a:lnTo>
                    <a:lnTo>
                      <a:pt x="138" y="4"/>
                    </a:lnTo>
                    <a:lnTo>
                      <a:pt x="142" y="3"/>
                    </a:lnTo>
                    <a:lnTo>
                      <a:pt x="145" y="2"/>
                    </a:lnTo>
                    <a:lnTo>
                      <a:pt x="145" y="0"/>
                    </a:lnTo>
                    <a:lnTo>
                      <a:pt x="142" y="0"/>
                    </a:lnTo>
                    <a:lnTo>
                      <a:pt x="142" y="2"/>
                    </a:lnTo>
                    <a:lnTo>
                      <a:pt x="140" y="3"/>
                    </a:lnTo>
                    <a:lnTo>
                      <a:pt x="136" y="4"/>
                    </a:lnTo>
                    <a:lnTo>
                      <a:pt x="130" y="5"/>
                    </a:lnTo>
                    <a:lnTo>
                      <a:pt x="124" y="5"/>
                    </a:lnTo>
                    <a:lnTo>
                      <a:pt x="115" y="6"/>
                    </a:lnTo>
                    <a:lnTo>
                      <a:pt x="106" y="7"/>
                    </a:lnTo>
                    <a:lnTo>
                      <a:pt x="96" y="8"/>
                    </a:lnTo>
                    <a:lnTo>
                      <a:pt x="84" y="8"/>
                    </a:lnTo>
                    <a:lnTo>
                      <a:pt x="71" y="9"/>
                    </a:lnTo>
                    <a:lnTo>
                      <a:pt x="58" y="10"/>
                    </a:lnTo>
                    <a:lnTo>
                      <a:pt x="44" y="10"/>
                    </a:lnTo>
                    <a:lnTo>
                      <a:pt x="30" y="1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5" name="Freeform 365">
                <a:extLst>
                  <a:ext uri="{FF2B5EF4-FFF2-40B4-BE49-F238E27FC236}">
                    <a16:creationId xmlns:a16="http://schemas.microsoft.com/office/drawing/2014/main" id="{54A8D879-323E-B548-8365-A0F5C9846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42" cy="10"/>
              </a:xfrm>
              <a:custGeom>
                <a:avLst/>
                <a:gdLst>
                  <a:gd name="T0" fmla="*/ 0 w 142"/>
                  <a:gd name="T1" fmla="*/ 10 h 10"/>
                  <a:gd name="T2" fmla="*/ 15 w 142"/>
                  <a:gd name="T3" fmla="*/ 10 h 10"/>
                  <a:gd name="T4" fmla="*/ 30 w 142"/>
                  <a:gd name="T5" fmla="*/ 10 h 10"/>
                  <a:gd name="T6" fmla="*/ 44 w 142"/>
                  <a:gd name="T7" fmla="*/ 10 h 10"/>
                  <a:gd name="T8" fmla="*/ 58 w 142"/>
                  <a:gd name="T9" fmla="*/ 10 h 10"/>
                  <a:gd name="T10" fmla="*/ 71 w 142"/>
                  <a:gd name="T11" fmla="*/ 9 h 10"/>
                  <a:gd name="T12" fmla="*/ 84 w 142"/>
                  <a:gd name="T13" fmla="*/ 8 h 10"/>
                  <a:gd name="T14" fmla="*/ 96 w 142"/>
                  <a:gd name="T15" fmla="*/ 8 h 10"/>
                  <a:gd name="T16" fmla="*/ 106 w 142"/>
                  <a:gd name="T17" fmla="*/ 7 h 10"/>
                  <a:gd name="T18" fmla="*/ 115 w 142"/>
                  <a:gd name="T19" fmla="*/ 6 h 10"/>
                  <a:gd name="T20" fmla="*/ 124 w 142"/>
                  <a:gd name="T21" fmla="*/ 5 h 10"/>
                  <a:gd name="T22" fmla="*/ 130 w 142"/>
                  <a:gd name="T23" fmla="*/ 5 h 10"/>
                  <a:gd name="T24" fmla="*/ 136 w 142"/>
                  <a:gd name="T25" fmla="*/ 4 h 10"/>
                  <a:gd name="T26" fmla="*/ 140 w 142"/>
                  <a:gd name="T27" fmla="*/ 3 h 10"/>
                  <a:gd name="T28" fmla="*/ 142 w 142"/>
                  <a:gd name="T29" fmla="*/ 2 h 10"/>
                  <a:gd name="T30" fmla="*/ 142 w 142"/>
                  <a:gd name="T31" fmla="*/ 0 h 10"/>
                  <a:gd name="T32" fmla="*/ 140 w 142"/>
                  <a:gd name="T33" fmla="*/ 0 h 10"/>
                  <a:gd name="T34" fmla="*/ 140 w 142"/>
                  <a:gd name="T35" fmla="*/ 2 h 10"/>
                  <a:gd name="T36" fmla="*/ 137 w 142"/>
                  <a:gd name="T37" fmla="*/ 3 h 10"/>
                  <a:gd name="T38" fmla="*/ 133 w 142"/>
                  <a:gd name="T39" fmla="*/ 4 h 10"/>
                  <a:gd name="T40" fmla="*/ 128 w 142"/>
                  <a:gd name="T41" fmla="*/ 5 h 10"/>
                  <a:gd name="T42" fmla="*/ 121 w 142"/>
                  <a:gd name="T43" fmla="*/ 5 h 10"/>
                  <a:gd name="T44" fmla="*/ 113 w 142"/>
                  <a:gd name="T45" fmla="*/ 6 h 10"/>
                  <a:gd name="T46" fmla="*/ 104 w 142"/>
                  <a:gd name="T47" fmla="*/ 7 h 10"/>
                  <a:gd name="T48" fmla="*/ 94 w 142"/>
                  <a:gd name="T49" fmla="*/ 7 h 10"/>
                  <a:gd name="T50" fmla="*/ 82 w 142"/>
                  <a:gd name="T51" fmla="*/ 8 h 10"/>
                  <a:gd name="T52" fmla="*/ 70 w 142"/>
                  <a:gd name="T53" fmla="*/ 9 h 10"/>
                  <a:gd name="T54" fmla="*/ 57 w 142"/>
                  <a:gd name="T55" fmla="*/ 9 h 10"/>
                  <a:gd name="T56" fmla="*/ 43 w 142"/>
                  <a:gd name="T57" fmla="*/ 10 h 10"/>
                  <a:gd name="T58" fmla="*/ 29 w 142"/>
                  <a:gd name="T59" fmla="*/ 10 h 10"/>
                  <a:gd name="T60" fmla="*/ 15 w 142"/>
                  <a:gd name="T61" fmla="*/ 10 h 10"/>
                  <a:gd name="T62" fmla="*/ 0 w 142"/>
                  <a:gd name="T63" fmla="*/ 10 h 10"/>
                  <a:gd name="T64" fmla="*/ 0 w 142"/>
                  <a:gd name="T65" fmla="*/ 10 h 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10"/>
                    </a:lnTo>
                    <a:lnTo>
                      <a:pt x="44" y="10"/>
                    </a:lnTo>
                    <a:lnTo>
                      <a:pt x="58" y="10"/>
                    </a:lnTo>
                    <a:lnTo>
                      <a:pt x="71" y="9"/>
                    </a:lnTo>
                    <a:lnTo>
                      <a:pt x="84" y="8"/>
                    </a:lnTo>
                    <a:lnTo>
                      <a:pt x="96" y="8"/>
                    </a:lnTo>
                    <a:lnTo>
                      <a:pt x="106" y="7"/>
                    </a:lnTo>
                    <a:lnTo>
                      <a:pt x="115" y="6"/>
                    </a:lnTo>
                    <a:lnTo>
                      <a:pt x="124" y="5"/>
                    </a:lnTo>
                    <a:lnTo>
                      <a:pt x="130" y="5"/>
                    </a:lnTo>
                    <a:lnTo>
                      <a:pt x="136" y="4"/>
                    </a:lnTo>
                    <a:lnTo>
                      <a:pt x="140" y="3"/>
                    </a:lnTo>
                    <a:lnTo>
                      <a:pt x="142" y="2"/>
                    </a:lnTo>
                    <a:lnTo>
                      <a:pt x="142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7" y="3"/>
                    </a:lnTo>
                    <a:lnTo>
                      <a:pt x="133" y="4"/>
                    </a:lnTo>
                    <a:lnTo>
                      <a:pt x="128" y="5"/>
                    </a:lnTo>
                    <a:lnTo>
                      <a:pt x="121" y="5"/>
                    </a:lnTo>
                    <a:lnTo>
                      <a:pt x="113" y="6"/>
                    </a:lnTo>
                    <a:lnTo>
                      <a:pt x="104" y="7"/>
                    </a:lnTo>
                    <a:lnTo>
                      <a:pt x="94" y="7"/>
                    </a:lnTo>
                    <a:lnTo>
                      <a:pt x="82" y="8"/>
                    </a:lnTo>
                    <a:lnTo>
                      <a:pt x="70" y="9"/>
                    </a:lnTo>
                    <a:lnTo>
                      <a:pt x="57" y="9"/>
                    </a:lnTo>
                    <a:lnTo>
                      <a:pt x="43" y="10"/>
                    </a:lnTo>
                    <a:lnTo>
                      <a:pt x="29" y="10"/>
                    </a:lnTo>
                    <a:lnTo>
                      <a:pt x="1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6" name="Freeform 366">
                <a:extLst>
                  <a:ext uri="{FF2B5EF4-FFF2-40B4-BE49-F238E27FC236}">
                    <a16:creationId xmlns:a16="http://schemas.microsoft.com/office/drawing/2014/main" id="{A37FEAE6-8A96-164F-9AF0-349F2AA6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5 w 140"/>
                  <a:gd name="T3" fmla="*/ 10 h 10"/>
                  <a:gd name="T4" fmla="*/ 29 w 140"/>
                  <a:gd name="T5" fmla="*/ 10 h 10"/>
                  <a:gd name="T6" fmla="*/ 43 w 140"/>
                  <a:gd name="T7" fmla="*/ 10 h 10"/>
                  <a:gd name="T8" fmla="*/ 57 w 140"/>
                  <a:gd name="T9" fmla="*/ 9 h 10"/>
                  <a:gd name="T10" fmla="*/ 70 w 140"/>
                  <a:gd name="T11" fmla="*/ 9 h 10"/>
                  <a:gd name="T12" fmla="*/ 82 w 140"/>
                  <a:gd name="T13" fmla="*/ 8 h 10"/>
                  <a:gd name="T14" fmla="*/ 94 w 140"/>
                  <a:gd name="T15" fmla="*/ 7 h 10"/>
                  <a:gd name="T16" fmla="*/ 104 w 140"/>
                  <a:gd name="T17" fmla="*/ 7 h 10"/>
                  <a:gd name="T18" fmla="*/ 113 w 140"/>
                  <a:gd name="T19" fmla="*/ 6 h 10"/>
                  <a:gd name="T20" fmla="*/ 121 w 140"/>
                  <a:gd name="T21" fmla="*/ 5 h 10"/>
                  <a:gd name="T22" fmla="*/ 128 w 140"/>
                  <a:gd name="T23" fmla="*/ 5 h 10"/>
                  <a:gd name="T24" fmla="*/ 133 w 140"/>
                  <a:gd name="T25" fmla="*/ 4 h 10"/>
                  <a:gd name="T26" fmla="*/ 137 w 140"/>
                  <a:gd name="T27" fmla="*/ 3 h 10"/>
                  <a:gd name="T28" fmla="*/ 140 w 140"/>
                  <a:gd name="T29" fmla="*/ 2 h 10"/>
                  <a:gd name="T30" fmla="*/ 140 w 140"/>
                  <a:gd name="T31" fmla="*/ 0 h 10"/>
                  <a:gd name="T32" fmla="*/ 137 w 140"/>
                  <a:gd name="T33" fmla="*/ 0 h 10"/>
                  <a:gd name="T34" fmla="*/ 136 w 140"/>
                  <a:gd name="T35" fmla="*/ 2 h 10"/>
                  <a:gd name="T36" fmla="*/ 134 w 140"/>
                  <a:gd name="T37" fmla="*/ 3 h 10"/>
                  <a:gd name="T38" fmla="*/ 130 w 140"/>
                  <a:gd name="T39" fmla="*/ 4 h 10"/>
                  <a:gd name="T40" fmla="*/ 124 w 140"/>
                  <a:gd name="T41" fmla="*/ 5 h 10"/>
                  <a:gd name="T42" fmla="*/ 116 w 140"/>
                  <a:gd name="T43" fmla="*/ 5 h 10"/>
                  <a:gd name="T44" fmla="*/ 107 w 140"/>
                  <a:gd name="T45" fmla="*/ 6 h 10"/>
                  <a:gd name="T46" fmla="*/ 97 w 140"/>
                  <a:gd name="T47" fmla="*/ 7 h 10"/>
                  <a:gd name="T48" fmla="*/ 86 w 140"/>
                  <a:gd name="T49" fmla="*/ 8 h 10"/>
                  <a:gd name="T50" fmla="*/ 73 w 140"/>
                  <a:gd name="T51" fmla="*/ 8 h 10"/>
                  <a:gd name="T52" fmla="*/ 60 w 140"/>
                  <a:gd name="T53" fmla="*/ 9 h 10"/>
                  <a:gd name="T54" fmla="*/ 46 w 140"/>
                  <a:gd name="T55" fmla="*/ 9 h 10"/>
                  <a:gd name="T56" fmla="*/ 31 w 140"/>
                  <a:gd name="T57" fmla="*/ 10 h 10"/>
                  <a:gd name="T58" fmla="*/ 16 w 140"/>
                  <a:gd name="T59" fmla="*/ 10 h 10"/>
                  <a:gd name="T60" fmla="*/ 0 w 140"/>
                  <a:gd name="T61" fmla="*/ 10 h 10"/>
                  <a:gd name="T62" fmla="*/ 0 w 140"/>
                  <a:gd name="T63" fmla="*/ 10 h 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5" y="10"/>
                    </a:lnTo>
                    <a:lnTo>
                      <a:pt x="29" y="10"/>
                    </a:lnTo>
                    <a:lnTo>
                      <a:pt x="43" y="10"/>
                    </a:lnTo>
                    <a:lnTo>
                      <a:pt x="57" y="9"/>
                    </a:lnTo>
                    <a:lnTo>
                      <a:pt x="70" y="9"/>
                    </a:lnTo>
                    <a:lnTo>
                      <a:pt x="82" y="8"/>
                    </a:lnTo>
                    <a:lnTo>
                      <a:pt x="94" y="7"/>
                    </a:lnTo>
                    <a:lnTo>
                      <a:pt x="104" y="7"/>
                    </a:lnTo>
                    <a:lnTo>
                      <a:pt x="113" y="6"/>
                    </a:lnTo>
                    <a:lnTo>
                      <a:pt x="121" y="5"/>
                    </a:lnTo>
                    <a:lnTo>
                      <a:pt x="128" y="5"/>
                    </a:lnTo>
                    <a:lnTo>
                      <a:pt x="133" y="4"/>
                    </a:lnTo>
                    <a:lnTo>
                      <a:pt x="137" y="3"/>
                    </a:lnTo>
                    <a:lnTo>
                      <a:pt x="140" y="2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6" y="2"/>
                    </a:lnTo>
                    <a:lnTo>
                      <a:pt x="134" y="3"/>
                    </a:lnTo>
                    <a:lnTo>
                      <a:pt x="130" y="4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7" y="6"/>
                    </a:lnTo>
                    <a:lnTo>
                      <a:pt x="97" y="7"/>
                    </a:lnTo>
                    <a:lnTo>
                      <a:pt x="86" y="8"/>
                    </a:lnTo>
                    <a:lnTo>
                      <a:pt x="73" y="8"/>
                    </a:lnTo>
                    <a:lnTo>
                      <a:pt x="60" y="9"/>
                    </a:lnTo>
                    <a:lnTo>
                      <a:pt x="46" y="9"/>
                    </a:lnTo>
                    <a:lnTo>
                      <a:pt x="31" y="10"/>
                    </a:lnTo>
                    <a:lnTo>
                      <a:pt x="16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7" name="Freeform 367">
                <a:extLst>
                  <a:ext uri="{FF2B5EF4-FFF2-40B4-BE49-F238E27FC236}">
                    <a16:creationId xmlns:a16="http://schemas.microsoft.com/office/drawing/2014/main" id="{67F5B3B6-7C1D-7145-8BF6-D2191C01E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37" cy="10"/>
              </a:xfrm>
              <a:custGeom>
                <a:avLst/>
                <a:gdLst>
                  <a:gd name="T0" fmla="*/ 0 w 137"/>
                  <a:gd name="T1" fmla="*/ 10 h 10"/>
                  <a:gd name="T2" fmla="*/ 16 w 137"/>
                  <a:gd name="T3" fmla="*/ 10 h 10"/>
                  <a:gd name="T4" fmla="*/ 31 w 137"/>
                  <a:gd name="T5" fmla="*/ 10 h 10"/>
                  <a:gd name="T6" fmla="*/ 46 w 137"/>
                  <a:gd name="T7" fmla="*/ 9 h 10"/>
                  <a:gd name="T8" fmla="*/ 60 w 137"/>
                  <a:gd name="T9" fmla="*/ 9 h 10"/>
                  <a:gd name="T10" fmla="*/ 73 w 137"/>
                  <a:gd name="T11" fmla="*/ 8 h 10"/>
                  <a:gd name="T12" fmla="*/ 86 w 137"/>
                  <a:gd name="T13" fmla="*/ 8 h 10"/>
                  <a:gd name="T14" fmla="*/ 97 w 137"/>
                  <a:gd name="T15" fmla="*/ 7 h 10"/>
                  <a:gd name="T16" fmla="*/ 107 w 137"/>
                  <a:gd name="T17" fmla="*/ 6 h 10"/>
                  <a:gd name="T18" fmla="*/ 116 w 137"/>
                  <a:gd name="T19" fmla="*/ 5 h 10"/>
                  <a:gd name="T20" fmla="*/ 124 w 137"/>
                  <a:gd name="T21" fmla="*/ 5 h 10"/>
                  <a:gd name="T22" fmla="*/ 130 w 137"/>
                  <a:gd name="T23" fmla="*/ 4 h 10"/>
                  <a:gd name="T24" fmla="*/ 134 w 137"/>
                  <a:gd name="T25" fmla="*/ 3 h 10"/>
                  <a:gd name="T26" fmla="*/ 136 w 137"/>
                  <a:gd name="T27" fmla="*/ 2 h 10"/>
                  <a:gd name="T28" fmla="*/ 137 w 137"/>
                  <a:gd name="T29" fmla="*/ 0 h 10"/>
                  <a:gd name="T30" fmla="*/ 134 w 137"/>
                  <a:gd name="T31" fmla="*/ 0 h 10"/>
                  <a:gd name="T32" fmla="*/ 133 w 137"/>
                  <a:gd name="T33" fmla="*/ 2 h 10"/>
                  <a:gd name="T34" fmla="*/ 132 w 137"/>
                  <a:gd name="T35" fmla="*/ 3 h 10"/>
                  <a:gd name="T36" fmla="*/ 127 w 137"/>
                  <a:gd name="T37" fmla="*/ 4 h 10"/>
                  <a:gd name="T38" fmla="*/ 121 w 137"/>
                  <a:gd name="T39" fmla="*/ 5 h 10"/>
                  <a:gd name="T40" fmla="*/ 114 w 137"/>
                  <a:gd name="T41" fmla="*/ 5 h 10"/>
                  <a:gd name="T42" fmla="*/ 105 w 137"/>
                  <a:gd name="T43" fmla="*/ 6 h 10"/>
                  <a:gd name="T44" fmla="*/ 96 w 137"/>
                  <a:gd name="T45" fmla="*/ 7 h 10"/>
                  <a:gd name="T46" fmla="*/ 84 w 137"/>
                  <a:gd name="T47" fmla="*/ 8 h 10"/>
                  <a:gd name="T48" fmla="*/ 72 w 137"/>
                  <a:gd name="T49" fmla="*/ 8 h 10"/>
                  <a:gd name="T50" fmla="*/ 59 w 137"/>
                  <a:gd name="T51" fmla="*/ 9 h 10"/>
                  <a:gd name="T52" fmla="*/ 45 w 137"/>
                  <a:gd name="T53" fmla="*/ 9 h 10"/>
                  <a:gd name="T54" fmla="*/ 30 w 137"/>
                  <a:gd name="T55" fmla="*/ 10 h 10"/>
                  <a:gd name="T56" fmla="*/ 15 w 137"/>
                  <a:gd name="T57" fmla="*/ 10 h 10"/>
                  <a:gd name="T58" fmla="*/ 0 w 137"/>
                  <a:gd name="T59" fmla="*/ 10 h 10"/>
                  <a:gd name="T60" fmla="*/ 0 w 137"/>
                  <a:gd name="T61" fmla="*/ 10 h 1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7" h="10">
                    <a:moveTo>
                      <a:pt x="0" y="10"/>
                    </a:moveTo>
                    <a:lnTo>
                      <a:pt x="16" y="10"/>
                    </a:lnTo>
                    <a:lnTo>
                      <a:pt x="31" y="10"/>
                    </a:lnTo>
                    <a:lnTo>
                      <a:pt x="46" y="9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6" y="8"/>
                    </a:lnTo>
                    <a:lnTo>
                      <a:pt x="97" y="7"/>
                    </a:lnTo>
                    <a:lnTo>
                      <a:pt x="107" y="6"/>
                    </a:lnTo>
                    <a:lnTo>
                      <a:pt x="116" y="5"/>
                    </a:lnTo>
                    <a:lnTo>
                      <a:pt x="124" y="5"/>
                    </a:lnTo>
                    <a:lnTo>
                      <a:pt x="130" y="4"/>
                    </a:lnTo>
                    <a:lnTo>
                      <a:pt x="134" y="3"/>
                    </a:lnTo>
                    <a:lnTo>
                      <a:pt x="136" y="2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32" y="3"/>
                    </a:lnTo>
                    <a:lnTo>
                      <a:pt x="127" y="4"/>
                    </a:lnTo>
                    <a:lnTo>
                      <a:pt x="121" y="5"/>
                    </a:lnTo>
                    <a:lnTo>
                      <a:pt x="114" y="5"/>
                    </a:lnTo>
                    <a:lnTo>
                      <a:pt x="105" y="6"/>
                    </a:lnTo>
                    <a:lnTo>
                      <a:pt x="96" y="7"/>
                    </a:lnTo>
                    <a:lnTo>
                      <a:pt x="84" y="8"/>
                    </a:lnTo>
                    <a:lnTo>
                      <a:pt x="72" y="8"/>
                    </a:lnTo>
                    <a:lnTo>
                      <a:pt x="59" y="9"/>
                    </a:lnTo>
                    <a:lnTo>
                      <a:pt x="45" y="9"/>
                    </a:lnTo>
                    <a:lnTo>
                      <a:pt x="30" y="10"/>
                    </a:lnTo>
                    <a:lnTo>
                      <a:pt x="1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8" name="Freeform 368">
                <a:extLst>
                  <a:ext uri="{FF2B5EF4-FFF2-40B4-BE49-F238E27FC236}">
                    <a16:creationId xmlns:a16="http://schemas.microsoft.com/office/drawing/2014/main" id="{7F3721CA-29DF-C141-B2E4-A27428DDF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34" cy="10"/>
              </a:xfrm>
              <a:custGeom>
                <a:avLst/>
                <a:gdLst>
                  <a:gd name="T0" fmla="*/ 0 w 134"/>
                  <a:gd name="T1" fmla="*/ 10 h 10"/>
                  <a:gd name="T2" fmla="*/ 15 w 134"/>
                  <a:gd name="T3" fmla="*/ 10 h 10"/>
                  <a:gd name="T4" fmla="*/ 30 w 134"/>
                  <a:gd name="T5" fmla="*/ 10 h 10"/>
                  <a:gd name="T6" fmla="*/ 45 w 134"/>
                  <a:gd name="T7" fmla="*/ 9 h 10"/>
                  <a:gd name="T8" fmla="*/ 59 w 134"/>
                  <a:gd name="T9" fmla="*/ 9 h 10"/>
                  <a:gd name="T10" fmla="*/ 72 w 134"/>
                  <a:gd name="T11" fmla="*/ 8 h 10"/>
                  <a:gd name="T12" fmla="*/ 84 w 134"/>
                  <a:gd name="T13" fmla="*/ 8 h 10"/>
                  <a:gd name="T14" fmla="*/ 96 w 134"/>
                  <a:gd name="T15" fmla="*/ 7 h 10"/>
                  <a:gd name="T16" fmla="*/ 105 w 134"/>
                  <a:gd name="T17" fmla="*/ 6 h 10"/>
                  <a:gd name="T18" fmla="*/ 114 w 134"/>
                  <a:gd name="T19" fmla="*/ 5 h 10"/>
                  <a:gd name="T20" fmla="*/ 121 w 134"/>
                  <a:gd name="T21" fmla="*/ 5 h 10"/>
                  <a:gd name="T22" fmla="*/ 127 w 134"/>
                  <a:gd name="T23" fmla="*/ 4 h 10"/>
                  <a:gd name="T24" fmla="*/ 132 w 134"/>
                  <a:gd name="T25" fmla="*/ 3 h 10"/>
                  <a:gd name="T26" fmla="*/ 133 w 134"/>
                  <a:gd name="T27" fmla="*/ 2 h 10"/>
                  <a:gd name="T28" fmla="*/ 134 w 134"/>
                  <a:gd name="T29" fmla="*/ 0 h 10"/>
                  <a:gd name="T30" fmla="*/ 132 w 134"/>
                  <a:gd name="T31" fmla="*/ 0 h 10"/>
                  <a:gd name="T32" fmla="*/ 131 w 134"/>
                  <a:gd name="T33" fmla="*/ 2 h 10"/>
                  <a:gd name="T34" fmla="*/ 129 w 134"/>
                  <a:gd name="T35" fmla="*/ 3 h 10"/>
                  <a:gd name="T36" fmla="*/ 125 w 134"/>
                  <a:gd name="T37" fmla="*/ 4 h 10"/>
                  <a:gd name="T38" fmla="*/ 119 w 134"/>
                  <a:gd name="T39" fmla="*/ 5 h 10"/>
                  <a:gd name="T40" fmla="*/ 111 w 134"/>
                  <a:gd name="T41" fmla="*/ 5 h 10"/>
                  <a:gd name="T42" fmla="*/ 104 w 134"/>
                  <a:gd name="T43" fmla="*/ 6 h 10"/>
                  <a:gd name="T44" fmla="*/ 93 w 134"/>
                  <a:gd name="T45" fmla="*/ 7 h 10"/>
                  <a:gd name="T46" fmla="*/ 82 w 134"/>
                  <a:gd name="T47" fmla="*/ 7 h 10"/>
                  <a:gd name="T48" fmla="*/ 70 w 134"/>
                  <a:gd name="T49" fmla="*/ 8 h 10"/>
                  <a:gd name="T50" fmla="*/ 57 w 134"/>
                  <a:gd name="T51" fmla="*/ 9 h 10"/>
                  <a:gd name="T52" fmla="*/ 44 w 134"/>
                  <a:gd name="T53" fmla="*/ 9 h 10"/>
                  <a:gd name="T54" fmla="*/ 30 w 134"/>
                  <a:gd name="T55" fmla="*/ 9 h 10"/>
                  <a:gd name="T56" fmla="*/ 15 w 134"/>
                  <a:gd name="T57" fmla="*/ 10 h 10"/>
                  <a:gd name="T58" fmla="*/ 0 w 134"/>
                  <a:gd name="T59" fmla="*/ 10 h 10"/>
                  <a:gd name="T60" fmla="*/ 0 w 134"/>
                  <a:gd name="T61" fmla="*/ 10 h 1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10"/>
                    </a:lnTo>
                    <a:lnTo>
                      <a:pt x="45" y="9"/>
                    </a:lnTo>
                    <a:lnTo>
                      <a:pt x="59" y="9"/>
                    </a:lnTo>
                    <a:lnTo>
                      <a:pt x="72" y="8"/>
                    </a:lnTo>
                    <a:lnTo>
                      <a:pt x="84" y="8"/>
                    </a:lnTo>
                    <a:lnTo>
                      <a:pt x="96" y="7"/>
                    </a:lnTo>
                    <a:lnTo>
                      <a:pt x="105" y="6"/>
                    </a:lnTo>
                    <a:lnTo>
                      <a:pt x="114" y="5"/>
                    </a:lnTo>
                    <a:lnTo>
                      <a:pt x="121" y="5"/>
                    </a:lnTo>
                    <a:lnTo>
                      <a:pt x="127" y="4"/>
                    </a:lnTo>
                    <a:lnTo>
                      <a:pt x="132" y="3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31" y="2"/>
                    </a:lnTo>
                    <a:lnTo>
                      <a:pt x="129" y="3"/>
                    </a:lnTo>
                    <a:lnTo>
                      <a:pt x="125" y="4"/>
                    </a:lnTo>
                    <a:lnTo>
                      <a:pt x="119" y="5"/>
                    </a:lnTo>
                    <a:lnTo>
                      <a:pt x="111" y="5"/>
                    </a:lnTo>
                    <a:lnTo>
                      <a:pt x="104" y="6"/>
                    </a:lnTo>
                    <a:lnTo>
                      <a:pt x="93" y="7"/>
                    </a:lnTo>
                    <a:lnTo>
                      <a:pt x="82" y="7"/>
                    </a:lnTo>
                    <a:lnTo>
                      <a:pt x="70" y="8"/>
                    </a:lnTo>
                    <a:lnTo>
                      <a:pt x="57" y="9"/>
                    </a:lnTo>
                    <a:lnTo>
                      <a:pt x="44" y="9"/>
                    </a:lnTo>
                    <a:lnTo>
                      <a:pt x="30" y="9"/>
                    </a:lnTo>
                    <a:lnTo>
                      <a:pt x="1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09" name="Freeform 369">
                <a:extLst>
                  <a:ext uri="{FF2B5EF4-FFF2-40B4-BE49-F238E27FC236}">
                    <a16:creationId xmlns:a16="http://schemas.microsoft.com/office/drawing/2014/main" id="{2B427A5D-4C13-1B43-A61F-38E14C288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32" cy="10"/>
              </a:xfrm>
              <a:custGeom>
                <a:avLst/>
                <a:gdLst>
                  <a:gd name="T0" fmla="*/ 0 w 132"/>
                  <a:gd name="T1" fmla="*/ 10 h 10"/>
                  <a:gd name="T2" fmla="*/ 15 w 132"/>
                  <a:gd name="T3" fmla="*/ 10 h 10"/>
                  <a:gd name="T4" fmla="*/ 30 w 132"/>
                  <a:gd name="T5" fmla="*/ 9 h 10"/>
                  <a:gd name="T6" fmla="*/ 44 w 132"/>
                  <a:gd name="T7" fmla="*/ 9 h 10"/>
                  <a:gd name="T8" fmla="*/ 57 w 132"/>
                  <a:gd name="T9" fmla="*/ 9 h 10"/>
                  <a:gd name="T10" fmla="*/ 70 w 132"/>
                  <a:gd name="T11" fmla="*/ 8 h 10"/>
                  <a:gd name="T12" fmla="*/ 82 w 132"/>
                  <a:gd name="T13" fmla="*/ 7 h 10"/>
                  <a:gd name="T14" fmla="*/ 93 w 132"/>
                  <a:gd name="T15" fmla="*/ 7 h 10"/>
                  <a:gd name="T16" fmla="*/ 104 w 132"/>
                  <a:gd name="T17" fmla="*/ 6 h 10"/>
                  <a:gd name="T18" fmla="*/ 111 w 132"/>
                  <a:gd name="T19" fmla="*/ 5 h 10"/>
                  <a:gd name="T20" fmla="*/ 119 w 132"/>
                  <a:gd name="T21" fmla="*/ 5 h 10"/>
                  <a:gd name="T22" fmla="*/ 125 w 132"/>
                  <a:gd name="T23" fmla="*/ 4 h 10"/>
                  <a:gd name="T24" fmla="*/ 129 w 132"/>
                  <a:gd name="T25" fmla="*/ 3 h 10"/>
                  <a:gd name="T26" fmla="*/ 131 w 132"/>
                  <a:gd name="T27" fmla="*/ 2 h 10"/>
                  <a:gd name="T28" fmla="*/ 132 w 132"/>
                  <a:gd name="T29" fmla="*/ 0 h 10"/>
                  <a:gd name="T30" fmla="*/ 129 w 132"/>
                  <a:gd name="T31" fmla="*/ 0 h 10"/>
                  <a:gd name="T32" fmla="*/ 128 w 132"/>
                  <a:gd name="T33" fmla="*/ 2 h 10"/>
                  <a:gd name="T34" fmla="*/ 126 w 132"/>
                  <a:gd name="T35" fmla="*/ 3 h 10"/>
                  <a:gd name="T36" fmla="*/ 122 w 132"/>
                  <a:gd name="T37" fmla="*/ 4 h 10"/>
                  <a:gd name="T38" fmla="*/ 117 w 132"/>
                  <a:gd name="T39" fmla="*/ 5 h 10"/>
                  <a:gd name="T40" fmla="*/ 110 w 132"/>
                  <a:gd name="T41" fmla="*/ 5 h 10"/>
                  <a:gd name="T42" fmla="*/ 101 w 132"/>
                  <a:gd name="T43" fmla="*/ 6 h 10"/>
                  <a:gd name="T44" fmla="*/ 91 w 132"/>
                  <a:gd name="T45" fmla="*/ 7 h 10"/>
                  <a:gd name="T46" fmla="*/ 81 w 132"/>
                  <a:gd name="T47" fmla="*/ 7 h 10"/>
                  <a:gd name="T48" fmla="*/ 68 w 132"/>
                  <a:gd name="T49" fmla="*/ 8 h 10"/>
                  <a:gd name="T50" fmla="*/ 56 w 132"/>
                  <a:gd name="T51" fmla="*/ 8 h 10"/>
                  <a:gd name="T52" fmla="*/ 43 w 132"/>
                  <a:gd name="T53" fmla="*/ 9 h 10"/>
                  <a:gd name="T54" fmla="*/ 29 w 132"/>
                  <a:gd name="T55" fmla="*/ 9 h 10"/>
                  <a:gd name="T56" fmla="*/ 15 w 132"/>
                  <a:gd name="T57" fmla="*/ 9 h 10"/>
                  <a:gd name="T58" fmla="*/ 0 w 132"/>
                  <a:gd name="T59" fmla="*/ 9 h 10"/>
                  <a:gd name="T60" fmla="*/ 0 w 132"/>
                  <a:gd name="T61" fmla="*/ 10 h 1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2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9"/>
                    </a:lnTo>
                    <a:lnTo>
                      <a:pt x="44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7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1" y="5"/>
                    </a:lnTo>
                    <a:lnTo>
                      <a:pt x="119" y="5"/>
                    </a:lnTo>
                    <a:lnTo>
                      <a:pt x="125" y="4"/>
                    </a:lnTo>
                    <a:lnTo>
                      <a:pt x="129" y="3"/>
                    </a:lnTo>
                    <a:lnTo>
                      <a:pt x="131" y="2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8" y="2"/>
                    </a:lnTo>
                    <a:lnTo>
                      <a:pt x="126" y="3"/>
                    </a:lnTo>
                    <a:lnTo>
                      <a:pt x="122" y="4"/>
                    </a:lnTo>
                    <a:lnTo>
                      <a:pt x="117" y="5"/>
                    </a:lnTo>
                    <a:lnTo>
                      <a:pt x="110" y="5"/>
                    </a:lnTo>
                    <a:lnTo>
                      <a:pt x="101" y="6"/>
                    </a:lnTo>
                    <a:lnTo>
                      <a:pt x="91" y="7"/>
                    </a:lnTo>
                    <a:lnTo>
                      <a:pt x="81" y="7"/>
                    </a:lnTo>
                    <a:lnTo>
                      <a:pt x="68" y="8"/>
                    </a:lnTo>
                    <a:lnTo>
                      <a:pt x="56" y="8"/>
                    </a:lnTo>
                    <a:lnTo>
                      <a:pt x="43" y="9"/>
                    </a:lnTo>
                    <a:lnTo>
                      <a:pt x="29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0" name="Freeform 370">
                <a:extLst>
                  <a:ext uri="{FF2B5EF4-FFF2-40B4-BE49-F238E27FC236}">
                    <a16:creationId xmlns:a16="http://schemas.microsoft.com/office/drawing/2014/main" id="{9EE9D1D5-13F0-0045-9874-9E42C25B6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29" cy="9"/>
              </a:xfrm>
              <a:custGeom>
                <a:avLst/>
                <a:gdLst>
                  <a:gd name="T0" fmla="*/ 0 w 129"/>
                  <a:gd name="T1" fmla="*/ 9 h 9"/>
                  <a:gd name="T2" fmla="*/ 15 w 129"/>
                  <a:gd name="T3" fmla="*/ 9 h 9"/>
                  <a:gd name="T4" fmla="*/ 29 w 129"/>
                  <a:gd name="T5" fmla="*/ 9 h 9"/>
                  <a:gd name="T6" fmla="*/ 43 w 129"/>
                  <a:gd name="T7" fmla="*/ 9 h 9"/>
                  <a:gd name="T8" fmla="*/ 56 w 129"/>
                  <a:gd name="T9" fmla="*/ 8 h 9"/>
                  <a:gd name="T10" fmla="*/ 68 w 129"/>
                  <a:gd name="T11" fmla="*/ 8 h 9"/>
                  <a:gd name="T12" fmla="*/ 81 w 129"/>
                  <a:gd name="T13" fmla="*/ 7 h 9"/>
                  <a:gd name="T14" fmla="*/ 91 w 129"/>
                  <a:gd name="T15" fmla="*/ 7 h 9"/>
                  <a:gd name="T16" fmla="*/ 101 w 129"/>
                  <a:gd name="T17" fmla="*/ 6 h 9"/>
                  <a:gd name="T18" fmla="*/ 110 w 129"/>
                  <a:gd name="T19" fmla="*/ 5 h 9"/>
                  <a:gd name="T20" fmla="*/ 117 w 129"/>
                  <a:gd name="T21" fmla="*/ 5 h 9"/>
                  <a:gd name="T22" fmla="*/ 122 w 129"/>
                  <a:gd name="T23" fmla="*/ 4 h 9"/>
                  <a:gd name="T24" fmla="*/ 126 w 129"/>
                  <a:gd name="T25" fmla="*/ 3 h 9"/>
                  <a:gd name="T26" fmla="*/ 128 w 129"/>
                  <a:gd name="T27" fmla="*/ 2 h 9"/>
                  <a:gd name="T28" fmla="*/ 129 w 129"/>
                  <a:gd name="T29" fmla="*/ 0 h 9"/>
                  <a:gd name="T30" fmla="*/ 126 w 129"/>
                  <a:gd name="T31" fmla="*/ 0 h 9"/>
                  <a:gd name="T32" fmla="*/ 126 w 129"/>
                  <a:gd name="T33" fmla="*/ 1 h 9"/>
                  <a:gd name="T34" fmla="*/ 124 w 129"/>
                  <a:gd name="T35" fmla="*/ 3 h 9"/>
                  <a:gd name="T36" fmla="*/ 119 w 129"/>
                  <a:gd name="T37" fmla="*/ 4 h 9"/>
                  <a:gd name="T38" fmla="*/ 114 w 129"/>
                  <a:gd name="T39" fmla="*/ 5 h 9"/>
                  <a:gd name="T40" fmla="*/ 107 w 129"/>
                  <a:gd name="T41" fmla="*/ 5 h 9"/>
                  <a:gd name="T42" fmla="*/ 99 w 129"/>
                  <a:gd name="T43" fmla="*/ 6 h 9"/>
                  <a:gd name="T44" fmla="*/ 90 w 129"/>
                  <a:gd name="T45" fmla="*/ 6 h 9"/>
                  <a:gd name="T46" fmla="*/ 79 w 129"/>
                  <a:gd name="T47" fmla="*/ 7 h 9"/>
                  <a:gd name="T48" fmla="*/ 68 w 129"/>
                  <a:gd name="T49" fmla="*/ 8 h 9"/>
                  <a:gd name="T50" fmla="*/ 55 w 129"/>
                  <a:gd name="T51" fmla="*/ 8 h 9"/>
                  <a:gd name="T52" fmla="*/ 42 w 129"/>
                  <a:gd name="T53" fmla="*/ 9 h 9"/>
                  <a:gd name="T54" fmla="*/ 28 w 129"/>
                  <a:gd name="T55" fmla="*/ 9 h 9"/>
                  <a:gd name="T56" fmla="*/ 14 w 129"/>
                  <a:gd name="T57" fmla="*/ 9 h 9"/>
                  <a:gd name="T58" fmla="*/ 0 w 129"/>
                  <a:gd name="T59" fmla="*/ 9 h 9"/>
                  <a:gd name="T60" fmla="*/ 0 w 129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9" h="9">
                    <a:moveTo>
                      <a:pt x="0" y="9"/>
                    </a:moveTo>
                    <a:lnTo>
                      <a:pt x="15" y="9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6" y="8"/>
                    </a:lnTo>
                    <a:lnTo>
                      <a:pt x="68" y="8"/>
                    </a:lnTo>
                    <a:lnTo>
                      <a:pt x="81" y="7"/>
                    </a:lnTo>
                    <a:lnTo>
                      <a:pt x="91" y="7"/>
                    </a:lnTo>
                    <a:lnTo>
                      <a:pt x="101" y="6"/>
                    </a:lnTo>
                    <a:lnTo>
                      <a:pt x="110" y="5"/>
                    </a:lnTo>
                    <a:lnTo>
                      <a:pt x="117" y="5"/>
                    </a:lnTo>
                    <a:lnTo>
                      <a:pt x="122" y="4"/>
                    </a:lnTo>
                    <a:lnTo>
                      <a:pt x="126" y="3"/>
                    </a:lnTo>
                    <a:lnTo>
                      <a:pt x="128" y="2"/>
                    </a:lnTo>
                    <a:lnTo>
                      <a:pt x="129" y="0"/>
                    </a:lnTo>
                    <a:lnTo>
                      <a:pt x="126" y="0"/>
                    </a:lnTo>
                    <a:lnTo>
                      <a:pt x="126" y="1"/>
                    </a:lnTo>
                    <a:lnTo>
                      <a:pt x="124" y="3"/>
                    </a:lnTo>
                    <a:lnTo>
                      <a:pt x="119" y="4"/>
                    </a:lnTo>
                    <a:lnTo>
                      <a:pt x="114" y="5"/>
                    </a:lnTo>
                    <a:lnTo>
                      <a:pt x="107" y="5"/>
                    </a:lnTo>
                    <a:lnTo>
                      <a:pt x="99" y="6"/>
                    </a:lnTo>
                    <a:lnTo>
                      <a:pt x="90" y="6"/>
                    </a:lnTo>
                    <a:lnTo>
                      <a:pt x="79" y="7"/>
                    </a:lnTo>
                    <a:lnTo>
                      <a:pt x="68" y="8"/>
                    </a:lnTo>
                    <a:lnTo>
                      <a:pt x="55" y="8"/>
                    </a:lnTo>
                    <a:lnTo>
                      <a:pt x="42" y="9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1" name="Freeform 371">
                <a:extLst>
                  <a:ext uri="{FF2B5EF4-FFF2-40B4-BE49-F238E27FC236}">
                    <a16:creationId xmlns:a16="http://schemas.microsoft.com/office/drawing/2014/main" id="{B5D979A7-F55E-EA4D-B7D4-39BE4A7C7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26" cy="9"/>
              </a:xfrm>
              <a:custGeom>
                <a:avLst/>
                <a:gdLst>
                  <a:gd name="T0" fmla="*/ 0 w 126"/>
                  <a:gd name="T1" fmla="*/ 9 h 9"/>
                  <a:gd name="T2" fmla="*/ 14 w 126"/>
                  <a:gd name="T3" fmla="*/ 9 h 9"/>
                  <a:gd name="T4" fmla="*/ 28 w 126"/>
                  <a:gd name="T5" fmla="*/ 9 h 9"/>
                  <a:gd name="T6" fmla="*/ 42 w 126"/>
                  <a:gd name="T7" fmla="*/ 9 h 9"/>
                  <a:gd name="T8" fmla="*/ 55 w 126"/>
                  <a:gd name="T9" fmla="*/ 8 h 9"/>
                  <a:gd name="T10" fmla="*/ 68 w 126"/>
                  <a:gd name="T11" fmla="*/ 8 h 9"/>
                  <a:gd name="T12" fmla="*/ 79 w 126"/>
                  <a:gd name="T13" fmla="*/ 7 h 9"/>
                  <a:gd name="T14" fmla="*/ 90 w 126"/>
                  <a:gd name="T15" fmla="*/ 6 h 9"/>
                  <a:gd name="T16" fmla="*/ 99 w 126"/>
                  <a:gd name="T17" fmla="*/ 6 h 9"/>
                  <a:gd name="T18" fmla="*/ 107 w 126"/>
                  <a:gd name="T19" fmla="*/ 5 h 9"/>
                  <a:gd name="T20" fmla="*/ 114 w 126"/>
                  <a:gd name="T21" fmla="*/ 5 h 9"/>
                  <a:gd name="T22" fmla="*/ 119 w 126"/>
                  <a:gd name="T23" fmla="*/ 4 h 9"/>
                  <a:gd name="T24" fmla="*/ 124 w 126"/>
                  <a:gd name="T25" fmla="*/ 3 h 9"/>
                  <a:gd name="T26" fmla="*/ 126 w 126"/>
                  <a:gd name="T27" fmla="*/ 1 h 9"/>
                  <a:gd name="T28" fmla="*/ 126 w 126"/>
                  <a:gd name="T29" fmla="*/ 0 h 9"/>
                  <a:gd name="T30" fmla="*/ 124 w 126"/>
                  <a:gd name="T31" fmla="*/ 0 h 9"/>
                  <a:gd name="T32" fmla="*/ 124 w 126"/>
                  <a:gd name="T33" fmla="*/ 1 h 9"/>
                  <a:gd name="T34" fmla="*/ 121 w 126"/>
                  <a:gd name="T35" fmla="*/ 3 h 9"/>
                  <a:gd name="T36" fmla="*/ 117 w 126"/>
                  <a:gd name="T37" fmla="*/ 4 h 9"/>
                  <a:gd name="T38" fmla="*/ 111 w 126"/>
                  <a:gd name="T39" fmla="*/ 5 h 9"/>
                  <a:gd name="T40" fmla="*/ 105 w 126"/>
                  <a:gd name="T41" fmla="*/ 5 h 9"/>
                  <a:gd name="T42" fmla="*/ 97 w 126"/>
                  <a:gd name="T43" fmla="*/ 5 h 9"/>
                  <a:gd name="T44" fmla="*/ 88 w 126"/>
                  <a:gd name="T45" fmla="*/ 6 h 9"/>
                  <a:gd name="T46" fmla="*/ 77 w 126"/>
                  <a:gd name="T47" fmla="*/ 7 h 9"/>
                  <a:gd name="T48" fmla="*/ 66 w 126"/>
                  <a:gd name="T49" fmla="*/ 8 h 9"/>
                  <a:gd name="T50" fmla="*/ 54 w 126"/>
                  <a:gd name="T51" fmla="*/ 8 h 9"/>
                  <a:gd name="T52" fmla="*/ 41 w 126"/>
                  <a:gd name="T53" fmla="*/ 9 h 9"/>
                  <a:gd name="T54" fmla="*/ 28 w 126"/>
                  <a:gd name="T55" fmla="*/ 9 h 9"/>
                  <a:gd name="T56" fmla="*/ 14 w 126"/>
                  <a:gd name="T57" fmla="*/ 9 h 9"/>
                  <a:gd name="T58" fmla="*/ 0 w 126"/>
                  <a:gd name="T59" fmla="*/ 9 h 9"/>
                  <a:gd name="T60" fmla="*/ 0 w 126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6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2" y="9"/>
                    </a:lnTo>
                    <a:lnTo>
                      <a:pt x="55" y="8"/>
                    </a:lnTo>
                    <a:lnTo>
                      <a:pt x="68" y="8"/>
                    </a:lnTo>
                    <a:lnTo>
                      <a:pt x="79" y="7"/>
                    </a:lnTo>
                    <a:lnTo>
                      <a:pt x="90" y="6"/>
                    </a:lnTo>
                    <a:lnTo>
                      <a:pt x="99" y="6"/>
                    </a:lnTo>
                    <a:lnTo>
                      <a:pt x="107" y="5"/>
                    </a:lnTo>
                    <a:lnTo>
                      <a:pt x="114" y="5"/>
                    </a:lnTo>
                    <a:lnTo>
                      <a:pt x="119" y="4"/>
                    </a:lnTo>
                    <a:lnTo>
                      <a:pt x="124" y="3"/>
                    </a:lnTo>
                    <a:lnTo>
                      <a:pt x="126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4" y="1"/>
                    </a:lnTo>
                    <a:lnTo>
                      <a:pt x="121" y="3"/>
                    </a:lnTo>
                    <a:lnTo>
                      <a:pt x="117" y="4"/>
                    </a:lnTo>
                    <a:lnTo>
                      <a:pt x="111" y="5"/>
                    </a:lnTo>
                    <a:lnTo>
                      <a:pt x="105" y="5"/>
                    </a:lnTo>
                    <a:lnTo>
                      <a:pt x="97" y="5"/>
                    </a:lnTo>
                    <a:lnTo>
                      <a:pt x="88" y="6"/>
                    </a:lnTo>
                    <a:lnTo>
                      <a:pt x="77" y="7"/>
                    </a:lnTo>
                    <a:lnTo>
                      <a:pt x="66" y="8"/>
                    </a:lnTo>
                    <a:lnTo>
                      <a:pt x="54" y="8"/>
                    </a:lnTo>
                    <a:lnTo>
                      <a:pt x="41" y="9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2" name="Freeform 372">
                <a:extLst>
                  <a:ext uri="{FF2B5EF4-FFF2-40B4-BE49-F238E27FC236}">
                    <a16:creationId xmlns:a16="http://schemas.microsoft.com/office/drawing/2014/main" id="{2DB3CE50-35E7-764F-801A-24C3B4B78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24" cy="9"/>
              </a:xfrm>
              <a:custGeom>
                <a:avLst/>
                <a:gdLst>
                  <a:gd name="T0" fmla="*/ 0 w 124"/>
                  <a:gd name="T1" fmla="*/ 9 h 9"/>
                  <a:gd name="T2" fmla="*/ 14 w 124"/>
                  <a:gd name="T3" fmla="*/ 9 h 9"/>
                  <a:gd name="T4" fmla="*/ 28 w 124"/>
                  <a:gd name="T5" fmla="*/ 9 h 9"/>
                  <a:gd name="T6" fmla="*/ 41 w 124"/>
                  <a:gd name="T7" fmla="*/ 9 h 9"/>
                  <a:gd name="T8" fmla="*/ 54 w 124"/>
                  <a:gd name="T9" fmla="*/ 8 h 9"/>
                  <a:gd name="T10" fmla="*/ 66 w 124"/>
                  <a:gd name="T11" fmla="*/ 8 h 9"/>
                  <a:gd name="T12" fmla="*/ 77 w 124"/>
                  <a:gd name="T13" fmla="*/ 7 h 9"/>
                  <a:gd name="T14" fmla="*/ 88 w 124"/>
                  <a:gd name="T15" fmla="*/ 6 h 9"/>
                  <a:gd name="T16" fmla="*/ 97 w 124"/>
                  <a:gd name="T17" fmla="*/ 5 h 9"/>
                  <a:gd name="T18" fmla="*/ 105 w 124"/>
                  <a:gd name="T19" fmla="*/ 5 h 9"/>
                  <a:gd name="T20" fmla="*/ 111 w 124"/>
                  <a:gd name="T21" fmla="*/ 5 h 9"/>
                  <a:gd name="T22" fmla="*/ 117 w 124"/>
                  <a:gd name="T23" fmla="*/ 4 h 9"/>
                  <a:gd name="T24" fmla="*/ 121 w 124"/>
                  <a:gd name="T25" fmla="*/ 3 h 9"/>
                  <a:gd name="T26" fmla="*/ 124 w 124"/>
                  <a:gd name="T27" fmla="*/ 1 h 9"/>
                  <a:gd name="T28" fmla="*/ 124 w 124"/>
                  <a:gd name="T29" fmla="*/ 0 h 9"/>
                  <a:gd name="T30" fmla="*/ 121 w 124"/>
                  <a:gd name="T31" fmla="*/ 0 h 9"/>
                  <a:gd name="T32" fmla="*/ 121 w 124"/>
                  <a:gd name="T33" fmla="*/ 1 h 9"/>
                  <a:gd name="T34" fmla="*/ 118 w 124"/>
                  <a:gd name="T35" fmla="*/ 2 h 9"/>
                  <a:gd name="T36" fmla="*/ 115 w 124"/>
                  <a:gd name="T37" fmla="*/ 4 h 9"/>
                  <a:gd name="T38" fmla="*/ 110 w 124"/>
                  <a:gd name="T39" fmla="*/ 4 h 9"/>
                  <a:gd name="T40" fmla="*/ 103 w 124"/>
                  <a:gd name="T41" fmla="*/ 5 h 9"/>
                  <a:gd name="T42" fmla="*/ 95 w 124"/>
                  <a:gd name="T43" fmla="*/ 5 h 9"/>
                  <a:gd name="T44" fmla="*/ 86 w 124"/>
                  <a:gd name="T45" fmla="*/ 6 h 9"/>
                  <a:gd name="T46" fmla="*/ 75 w 124"/>
                  <a:gd name="T47" fmla="*/ 7 h 9"/>
                  <a:gd name="T48" fmla="*/ 65 w 124"/>
                  <a:gd name="T49" fmla="*/ 7 h 9"/>
                  <a:gd name="T50" fmla="*/ 53 w 124"/>
                  <a:gd name="T51" fmla="*/ 8 h 9"/>
                  <a:gd name="T52" fmla="*/ 40 w 124"/>
                  <a:gd name="T53" fmla="*/ 8 h 9"/>
                  <a:gd name="T54" fmla="*/ 27 w 124"/>
                  <a:gd name="T55" fmla="*/ 9 h 9"/>
                  <a:gd name="T56" fmla="*/ 14 w 124"/>
                  <a:gd name="T57" fmla="*/ 9 h 9"/>
                  <a:gd name="T58" fmla="*/ 0 w 124"/>
                  <a:gd name="T59" fmla="*/ 9 h 9"/>
                  <a:gd name="T60" fmla="*/ 0 w 124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4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1" y="9"/>
                    </a:lnTo>
                    <a:lnTo>
                      <a:pt x="54" y="8"/>
                    </a:lnTo>
                    <a:lnTo>
                      <a:pt x="66" y="8"/>
                    </a:lnTo>
                    <a:lnTo>
                      <a:pt x="77" y="7"/>
                    </a:lnTo>
                    <a:lnTo>
                      <a:pt x="88" y="6"/>
                    </a:lnTo>
                    <a:lnTo>
                      <a:pt x="97" y="5"/>
                    </a:lnTo>
                    <a:lnTo>
                      <a:pt x="105" y="5"/>
                    </a:lnTo>
                    <a:lnTo>
                      <a:pt x="111" y="5"/>
                    </a:lnTo>
                    <a:lnTo>
                      <a:pt x="117" y="4"/>
                    </a:lnTo>
                    <a:lnTo>
                      <a:pt x="121" y="3"/>
                    </a:lnTo>
                    <a:lnTo>
                      <a:pt x="124" y="1"/>
                    </a:lnTo>
                    <a:lnTo>
                      <a:pt x="124" y="0"/>
                    </a:lnTo>
                    <a:lnTo>
                      <a:pt x="121" y="0"/>
                    </a:lnTo>
                    <a:lnTo>
                      <a:pt x="121" y="1"/>
                    </a:lnTo>
                    <a:lnTo>
                      <a:pt x="118" y="2"/>
                    </a:lnTo>
                    <a:lnTo>
                      <a:pt x="115" y="4"/>
                    </a:lnTo>
                    <a:lnTo>
                      <a:pt x="110" y="4"/>
                    </a:lnTo>
                    <a:lnTo>
                      <a:pt x="103" y="5"/>
                    </a:lnTo>
                    <a:lnTo>
                      <a:pt x="95" y="5"/>
                    </a:lnTo>
                    <a:lnTo>
                      <a:pt x="86" y="6"/>
                    </a:lnTo>
                    <a:lnTo>
                      <a:pt x="75" y="7"/>
                    </a:lnTo>
                    <a:lnTo>
                      <a:pt x="65" y="7"/>
                    </a:lnTo>
                    <a:lnTo>
                      <a:pt x="53" y="8"/>
                    </a:lnTo>
                    <a:lnTo>
                      <a:pt x="40" y="8"/>
                    </a:lnTo>
                    <a:lnTo>
                      <a:pt x="27" y="9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3" name="Freeform 373">
                <a:extLst>
                  <a:ext uri="{FF2B5EF4-FFF2-40B4-BE49-F238E27FC236}">
                    <a16:creationId xmlns:a16="http://schemas.microsoft.com/office/drawing/2014/main" id="{FC2B576C-14C9-A14F-96B0-A78A36140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21" cy="9"/>
              </a:xfrm>
              <a:custGeom>
                <a:avLst/>
                <a:gdLst>
                  <a:gd name="T0" fmla="*/ 0 w 121"/>
                  <a:gd name="T1" fmla="*/ 9 h 9"/>
                  <a:gd name="T2" fmla="*/ 14 w 121"/>
                  <a:gd name="T3" fmla="*/ 9 h 9"/>
                  <a:gd name="T4" fmla="*/ 27 w 121"/>
                  <a:gd name="T5" fmla="*/ 9 h 9"/>
                  <a:gd name="T6" fmla="*/ 40 w 121"/>
                  <a:gd name="T7" fmla="*/ 8 h 9"/>
                  <a:gd name="T8" fmla="*/ 53 w 121"/>
                  <a:gd name="T9" fmla="*/ 8 h 9"/>
                  <a:gd name="T10" fmla="*/ 65 w 121"/>
                  <a:gd name="T11" fmla="*/ 7 h 9"/>
                  <a:gd name="T12" fmla="*/ 75 w 121"/>
                  <a:gd name="T13" fmla="*/ 7 h 9"/>
                  <a:gd name="T14" fmla="*/ 86 w 121"/>
                  <a:gd name="T15" fmla="*/ 6 h 9"/>
                  <a:gd name="T16" fmla="*/ 95 w 121"/>
                  <a:gd name="T17" fmla="*/ 5 h 9"/>
                  <a:gd name="T18" fmla="*/ 103 w 121"/>
                  <a:gd name="T19" fmla="*/ 5 h 9"/>
                  <a:gd name="T20" fmla="*/ 110 w 121"/>
                  <a:gd name="T21" fmla="*/ 4 h 9"/>
                  <a:gd name="T22" fmla="*/ 115 w 121"/>
                  <a:gd name="T23" fmla="*/ 4 h 9"/>
                  <a:gd name="T24" fmla="*/ 118 w 121"/>
                  <a:gd name="T25" fmla="*/ 2 h 9"/>
                  <a:gd name="T26" fmla="*/ 121 w 121"/>
                  <a:gd name="T27" fmla="*/ 1 h 9"/>
                  <a:gd name="T28" fmla="*/ 121 w 121"/>
                  <a:gd name="T29" fmla="*/ 0 h 9"/>
                  <a:gd name="T30" fmla="*/ 118 w 121"/>
                  <a:gd name="T31" fmla="*/ 0 h 9"/>
                  <a:gd name="T32" fmla="*/ 118 w 121"/>
                  <a:gd name="T33" fmla="*/ 1 h 9"/>
                  <a:gd name="T34" fmla="*/ 115 w 121"/>
                  <a:gd name="T35" fmla="*/ 3 h 9"/>
                  <a:gd name="T36" fmla="*/ 111 w 121"/>
                  <a:gd name="T37" fmla="*/ 4 h 9"/>
                  <a:gd name="T38" fmla="*/ 105 w 121"/>
                  <a:gd name="T39" fmla="*/ 5 h 9"/>
                  <a:gd name="T40" fmla="*/ 97 w 121"/>
                  <a:gd name="T41" fmla="*/ 5 h 9"/>
                  <a:gd name="T42" fmla="*/ 89 w 121"/>
                  <a:gd name="T43" fmla="*/ 6 h 9"/>
                  <a:gd name="T44" fmla="*/ 79 w 121"/>
                  <a:gd name="T45" fmla="*/ 6 h 9"/>
                  <a:gd name="T46" fmla="*/ 68 w 121"/>
                  <a:gd name="T47" fmla="*/ 7 h 9"/>
                  <a:gd name="T48" fmla="*/ 55 w 121"/>
                  <a:gd name="T49" fmla="*/ 8 h 9"/>
                  <a:gd name="T50" fmla="*/ 42 w 121"/>
                  <a:gd name="T51" fmla="*/ 8 h 9"/>
                  <a:gd name="T52" fmla="*/ 28 w 121"/>
                  <a:gd name="T53" fmla="*/ 8 h 9"/>
                  <a:gd name="T54" fmla="*/ 14 w 121"/>
                  <a:gd name="T55" fmla="*/ 9 h 9"/>
                  <a:gd name="T56" fmla="*/ 0 w 121"/>
                  <a:gd name="T57" fmla="*/ 9 h 9"/>
                  <a:gd name="T58" fmla="*/ 0 w 121"/>
                  <a:gd name="T59" fmla="*/ 9 h 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1" h="9">
                    <a:moveTo>
                      <a:pt x="0" y="9"/>
                    </a:moveTo>
                    <a:lnTo>
                      <a:pt x="14" y="9"/>
                    </a:lnTo>
                    <a:lnTo>
                      <a:pt x="27" y="9"/>
                    </a:lnTo>
                    <a:lnTo>
                      <a:pt x="40" y="8"/>
                    </a:lnTo>
                    <a:lnTo>
                      <a:pt x="53" y="8"/>
                    </a:lnTo>
                    <a:lnTo>
                      <a:pt x="65" y="7"/>
                    </a:lnTo>
                    <a:lnTo>
                      <a:pt x="75" y="7"/>
                    </a:lnTo>
                    <a:lnTo>
                      <a:pt x="86" y="6"/>
                    </a:lnTo>
                    <a:lnTo>
                      <a:pt x="95" y="5"/>
                    </a:lnTo>
                    <a:lnTo>
                      <a:pt x="103" y="5"/>
                    </a:lnTo>
                    <a:lnTo>
                      <a:pt x="110" y="4"/>
                    </a:lnTo>
                    <a:lnTo>
                      <a:pt x="115" y="4"/>
                    </a:lnTo>
                    <a:lnTo>
                      <a:pt x="118" y="2"/>
                    </a:lnTo>
                    <a:lnTo>
                      <a:pt x="121" y="1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8" y="1"/>
                    </a:lnTo>
                    <a:lnTo>
                      <a:pt x="115" y="3"/>
                    </a:lnTo>
                    <a:lnTo>
                      <a:pt x="111" y="4"/>
                    </a:lnTo>
                    <a:lnTo>
                      <a:pt x="105" y="5"/>
                    </a:lnTo>
                    <a:lnTo>
                      <a:pt x="97" y="5"/>
                    </a:lnTo>
                    <a:lnTo>
                      <a:pt x="89" y="6"/>
                    </a:lnTo>
                    <a:lnTo>
                      <a:pt x="79" y="6"/>
                    </a:lnTo>
                    <a:lnTo>
                      <a:pt x="68" y="7"/>
                    </a:lnTo>
                    <a:lnTo>
                      <a:pt x="55" y="8"/>
                    </a:lnTo>
                    <a:lnTo>
                      <a:pt x="42" y="8"/>
                    </a:lnTo>
                    <a:lnTo>
                      <a:pt x="28" y="8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4" name="Freeform 374">
                <a:extLst>
                  <a:ext uri="{FF2B5EF4-FFF2-40B4-BE49-F238E27FC236}">
                    <a16:creationId xmlns:a16="http://schemas.microsoft.com/office/drawing/2014/main" id="{423B7D17-B561-044B-B6E2-57FED7B4B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18" cy="9"/>
              </a:xfrm>
              <a:custGeom>
                <a:avLst/>
                <a:gdLst>
                  <a:gd name="T0" fmla="*/ 0 w 118"/>
                  <a:gd name="T1" fmla="*/ 9 h 9"/>
                  <a:gd name="T2" fmla="*/ 14 w 118"/>
                  <a:gd name="T3" fmla="*/ 9 h 9"/>
                  <a:gd name="T4" fmla="*/ 28 w 118"/>
                  <a:gd name="T5" fmla="*/ 8 h 9"/>
                  <a:gd name="T6" fmla="*/ 42 w 118"/>
                  <a:gd name="T7" fmla="*/ 8 h 9"/>
                  <a:gd name="T8" fmla="*/ 55 w 118"/>
                  <a:gd name="T9" fmla="*/ 8 h 9"/>
                  <a:gd name="T10" fmla="*/ 68 w 118"/>
                  <a:gd name="T11" fmla="*/ 7 h 9"/>
                  <a:gd name="T12" fmla="*/ 79 w 118"/>
                  <a:gd name="T13" fmla="*/ 6 h 9"/>
                  <a:gd name="T14" fmla="*/ 89 w 118"/>
                  <a:gd name="T15" fmla="*/ 6 h 9"/>
                  <a:gd name="T16" fmla="*/ 97 w 118"/>
                  <a:gd name="T17" fmla="*/ 5 h 9"/>
                  <a:gd name="T18" fmla="*/ 105 w 118"/>
                  <a:gd name="T19" fmla="*/ 5 h 9"/>
                  <a:gd name="T20" fmla="*/ 111 w 118"/>
                  <a:gd name="T21" fmla="*/ 4 h 9"/>
                  <a:gd name="T22" fmla="*/ 115 w 118"/>
                  <a:gd name="T23" fmla="*/ 3 h 9"/>
                  <a:gd name="T24" fmla="*/ 118 w 118"/>
                  <a:gd name="T25" fmla="*/ 1 h 9"/>
                  <a:gd name="T26" fmla="*/ 118 w 118"/>
                  <a:gd name="T27" fmla="*/ 0 h 9"/>
                  <a:gd name="T28" fmla="*/ 116 w 118"/>
                  <a:gd name="T29" fmla="*/ 0 h 9"/>
                  <a:gd name="T30" fmla="*/ 115 w 118"/>
                  <a:gd name="T31" fmla="*/ 1 h 9"/>
                  <a:gd name="T32" fmla="*/ 113 w 118"/>
                  <a:gd name="T33" fmla="*/ 3 h 9"/>
                  <a:gd name="T34" fmla="*/ 109 w 118"/>
                  <a:gd name="T35" fmla="*/ 4 h 9"/>
                  <a:gd name="T36" fmla="*/ 103 w 118"/>
                  <a:gd name="T37" fmla="*/ 5 h 9"/>
                  <a:gd name="T38" fmla="*/ 96 w 118"/>
                  <a:gd name="T39" fmla="*/ 5 h 9"/>
                  <a:gd name="T40" fmla="*/ 87 w 118"/>
                  <a:gd name="T41" fmla="*/ 5 h 9"/>
                  <a:gd name="T42" fmla="*/ 77 w 118"/>
                  <a:gd name="T43" fmla="*/ 6 h 9"/>
                  <a:gd name="T44" fmla="*/ 66 w 118"/>
                  <a:gd name="T45" fmla="*/ 7 h 9"/>
                  <a:gd name="T46" fmla="*/ 54 w 118"/>
                  <a:gd name="T47" fmla="*/ 7 h 9"/>
                  <a:gd name="T48" fmla="*/ 41 w 118"/>
                  <a:gd name="T49" fmla="*/ 8 h 9"/>
                  <a:gd name="T50" fmla="*/ 28 w 118"/>
                  <a:gd name="T51" fmla="*/ 8 h 9"/>
                  <a:gd name="T52" fmla="*/ 14 w 118"/>
                  <a:gd name="T53" fmla="*/ 8 h 9"/>
                  <a:gd name="T54" fmla="*/ 0 w 118"/>
                  <a:gd name="T55" fmla="*/ 8 h 9"/>
                  <a:gd name="T56" fmla="*/ 0 w 118"/>
                  <a:gd name="T57" fmla="*/ 9 h 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8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8"/>
                    </a:lnTo>
                    <a:lnTo>
                      <a:pt x="42" y="8"/>
                    </a:lnTo>
                    <a:lnTo>
                      <a:pt x="55" y="8"/>
                    </a:lnTo>
                    <a:lnTo>
                      <a:pt x="68" y="7"/>
                    </a:lnTo>
                    <a:lnTo>
                      <a:pt x="79" y="6"/>
                    </a:lnTo>
                    <a:lnTo>
                      <a:pt x="89" y="6"/>
                    </a:lnTo>
                    <a:lnTo>
                      <a:pt x="97" y="5"/>
                    </a:lnTo>
                    <a:lnTo>
                      <a:pt x="105" y="5"/>
                    </a:lnTo>
                    <a:lnTo>
                      <a:pt x="111" y="4"/>
                    </a:lnTo>
                    <a:lnTo>
                      <a:pt x="115" y="3"/>
                    </a:lnTo>
                    <a:lnTo>
                      <a:pt x="118" y="1"/>
                    </a:lnTo>
                    <a:lnTo>
                      <a:pt x="118" y="0"/>
                    </a:lnTo>
                    <a:lnTo>
                      <a:pt x="116" y="0"/>
                    </a:lnTo>
                    <a:lnTo>
                      <a:pt x="115" y="1"/>
                    </a:lnTo>
                    <a:lnTo>
                      <a:pt x="113" y="3"/>
                    </a:lnTo>
                    <a:lnTo>
                      <a:pt x="109" y="4"/>
                    </a:lnTo>
                    <a:lnTo>
                      <a:pt x="103" y="5"/>
                    </a:lnTo>
                    <a:lnTo>
                      <a:pt x="96" y="5"/>
                    </a:lnTo>
                    <a:lnTo>
                      <a:pt x="87" y="5"/>
                    </a:lnTo>
                    <a:lnTo>
                      <a:pt x="77" y="6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1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5" name="Freeform 375">
                <a:extLst>
                  <a:ext uri="{FF2B5EF4-FFF2-40B4-BE49-F238E27FC236}">
                    <a16:creationId xmlns:a16="http://schemas.microsoft.com/office/drawing/2014/main" id="{FE0D66E9-91DB-C54E-8AFA-7C428DA87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16" cy="8"/>
              </a:xfrm>
              <a:custGeom>
                <a:avLst/>
                <a:gdLst>
                  <a:gd name="T0" fmla="*/ 0 w 116"/>
                  <a:gd name="T1" fmla="*/ 8 h 8"/>
                  <a:gd name="T2" fmla="*/ 14 w 116"/>
                  <a:gd name="T3" fmla="*/ 8 h 8"/>
                  <a:gd name="T4" fmla="*/ 28 w 116"/>
                  <a:gd name="T5" fmla="*/ 8 h 8"/>
                  <a:gd name="T6" fmla="*/ 41 w 116"/>
                  <a:gd name="T7" fmla="*/ 8 h 8"/>
                  <a:gd name="T8" fmla="*/ 54 w 116"/>
                  <a:gd name="T9" fmla="*/ 7 h 8"/>
                  <a:gd name="T10" fmla="*/ 66 w 116"/>
                  <a:gd name="T11" fmla="*/ 7 h 8"/>
                  <a:gd name="T12" fmla="*/ 77 w 116"/>
                  <a:gd name="T13" fmla="*/ 6 h 8"/>
                  <a:gd name="T14" fmla="*/ 87 w 116"/>
                  <a:gd name="T15" fmla="*/ 5 h 8"/>
                  <a:gd name="T16" fmla="*/ 96 w 116"/>
                  <a:gd name="T17" fmla="*/ 5 h 8"/>
                  <a:gd name="T18" fmla="*/ 103 w 116"/>
                  <a:gd name="T19" fmla="*/ 5 h 8"/>
                  <a:gd name="T20" fmla="*/ 109 w 116"/>
                  <a:gd name="T21" fmla="*/ 4 h 8"/>
                  <a:gd name="T22" fmla="*/ 113 w 116"/>
                  <a:gd name="T23" fmla="*/ 3 h 8"/>
                  <a:gd name="T24" fmla="*/ 115 w 116"/>
                  <a:gd name="T25" fmla="*/ 1 h 8"/>
                  <a:gd name="T26" fmla="*/ 116 w 116"/>
                  <a:gd name="T27" fmla="*/ 0 h 8"/>
                  <a:gd name="T28" fmla="*/ 113 w 116"/>
                  <a:gd name="T29" fmla="*/ 0 h 8"/>
                  <a:gd name="T30" fmla="*/ 112 w 116"/>
                  <a:gd name="T31" fmla="*/ 1 h 8"/>
                  <a:gd name="T32" fmla="*/ 111 w 116"/>
                  <a:gd name="T33" fmla="*/ 2 h 8"/>
                  <a:gd name="T34" fmla="*/ 106 w 116"/>
                  <a:gd name="T35" fmla="*/ 4 h 8"/>
                  <a:gd name="T36" fmla="*/ 101 w 116"/>
                  <a:gd name="T37" fmla="*/ 4 h 8"/>
                  <a:gd name="T38" fmla="*/ 93 w 116"/>
                  <a:gd name="T39" fmla="*/ 5 h 8"/>
                  <a:gd name="T40" fmla="*/ 85 w 116"/>
                  <a:gd name="T41" fmla="*/ 5 h 8"/>
                  <a:gd name="T42" fmla="*/ 75 w 116"/>
                  <a:gd name="T43" fmla="*/ 6 h 8"/>
                  <a:gd name="T44" fmla="*/ 65 w 116"/>
                  <a:gd name="T45" fmla="*/ 7 h 8"/>
                  <a:gd name="T46" fmla="*/ 53 w 116"/>
                  <a:gd name="T47" fmla="*/ 7 h 8"/>
                  <a:gd name="T48" fmla="*/ 40 w 116"/>
                  <a:gd name="T49" fmla="*/ 8 h 8"/>
                  <a:gd name="T50" fmla="*/ 27 w 116"/>
                  <a:gd name="T51" fmla="*/ 8 h 8"/>
                  <a:gd name="T52" fmla="*/ 14 w 116"/>
                  <a:gd name="T53" fmla="*/ 8 h 8"/>
                  <a:gd name="T54" fmla="*/ 0 w 116"/>
                  <a:gd name="T55" fmla="*/ 8 h 8"/>
                  <a:gd name="T56" fmla="*/ 0 w 116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6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1" y="8"/>
                    </a:lnTo>
                    <a:lnTo>
                      <a:pt x="54" y="7"/>
                    </a:lnTo>
                    <a:lnTo>
                      <a:pt x="66" y="7"/>
                    </a:lnTo>
                    <a:lnTo>
                      <a:pt x="77" y="6"/>
                    </a:lnTo>
                    <a:lnTo>
                      <a:pt x="87" y="5"/>
                    </a:lnTo>
                    <a:lnTo>
                      <a:pt x="96" y="5"/>
                    </a:lnTo>
                    <a:lnTo>
                      <a:pt x="103" y="5"/>
                    </a:lnTo>
                    <a:lnTo>
                      <a:pt x="109" y="4"/>
                    </a:lnTo>
                    <a:lnTo>
                      <a:pt x="113" y="3"/>
                    </a:lnTo>
                    <a:lnTo>
                      <a:pt x="115" y="1"/>
                    </a:lnTo>
                    <a:lnTo>
                      <a:pt x="116" y="0"/>
                    </a:lnTo>
                    <a:lnTo>
                      <a:pt x="113" y="0"/>
                    </a:lnTo>
                    <a:lnTo>
                      <a:pt x="112" y="1"/>
                    </a:lnTo>
                    <a:lnTo>
                      <a:pt x="111" y="2"/>
                    </a:lnTo>
                    <a:lnTo>
                      <a:pt x="106" y="4"/>
                    </a:lnTo>
                    <a:lnTo>
                      <a:pt x="101" y="4"/>
                    </a:lnTo>
                    <a:lnTo>
                      <a:pt x="93" y="5"/>
                    </a:lnTo>
                    <a:lnTo>
                      <a:pt x="85" y="5"/>
                    </a:lnTo>
                    <a:lnTo>
                      <a:pt x="75" y="6"/>
                    </a:lnTo>
                    <a:lnTo>
                      <a:pt x="65" y="7"/>
                    </a:lnTo>
                    <a:lnTo>
                      <a:pt x="53" y="7"/>
                    </a:lnTo>
                    <a:lnTo>
                      <a:pt x="40" y="8"/>
                    </a:lnTo>
                    <a:lnTo>
                      <a:pt x="27" y="8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6" name="Freeform 376">
                <a:extLst>
                  <a:ext uri="{FF2B5EF4-FFF2-40B4-BE49-F238E27FC236}">
                    <a16:creationId xmlns:a16="http://schemas.microsoft.com/office/drawing/2014/main" id="{FC131989-3D81-4341-BF3F-94142465E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13" cy="8"/>
              </a:xfrm>
              <a:custGeom>
                <a:avLst/>
                <a:gdLst>
                  <a:gd name="T0" fmla="*/ 0 w 113"/>
                  <a:gd name="T1" fmla="*/ 8 h 8"/>
                  <a:gd name="T2" fmla="*/ 14 w 113"/>
                  <a:gd name="T3" fmla="*/ 8 h 8"/>
                  <a:gd name="T4" fmla="*/ 27 w 113"/>
                  <a:gd name="T5" fmla="*/ 8 h 8"/>
                  <a:gd name="T6" fmla="*/ 40 w 113"/>
                  <a:gd name="T7" fmla="*/ 8 h 8"/>
                  <a:gd name="T8" fmla="*/ 53 w 113"/>
                  <a:gd name="T9" fmla="*/ 7 h 8"/>
                  <a:gd name="T10" fmla="*/ 65 w 113"/>
                  <a:gd name="T11" fmla="*/ 7 h 8"/>
                  <a:gd name="T12" fmla="*/ 75 w 113"/>
                  <a:gd name="T13" fmla="*/ 6 h 8"/>
                  <a:gd name="T14" fmla="*/ 85 w 113"/>
                  <a:gd name="T15" fmla="*/ 5 h 8"/>
                  <a:gd name="T16" fmla="*/ 93 w 113"/>
                  <a:gd name="T17" fmla="*/ 5 h 8"/>
                  <a:gd name="T18" fmla="*/ 101 w 113"/>
                  <a:gd name="T19" fmla="*/ 4 h 8"/>
                  <a:gd name="T20" fmla="*/ 106 w 113"/>
                  <a:gd name="T21" fmla="*/ 4 h 8"/>
                  <a:gd name="T22" fmla="*/ 111 w 113"/>
                  <a:gd name="T23" fmla="*/ 2 h 8"/>
                  <a:gd name="T24" fmla="*/ 112 w 113"/>
                  <a:gd name="T25" fmla="*/ 1 h 8"/>
                  <a:gd name="T26" fmla="*/ 113 w 113"/>
                  <a:gd name="T27" fmla="*/ 0 h 8"/>
                  <a:gd name="T28" fmla="*/ 111 w 113"/>
                  <a:gd name="T29" fmla="*/ 0 h 8"/>
                  <a:gd name="T30" fmla="*/ 110 w 113"/>
                  <a:gd name="T31" fmla="*/ 1 h 8"/>
                  <a:gd name="T32" fmla="*/ 108 w 113"/>
                  <a:gd name="T33" fmla="*/ 2 h 8"/>
                  <a:gd name="T34" fmla="*/ 104 w 113"/>
                  <a:gd name="T35" fmla="*/ 3 h 8"/>
                  <a:gd name="T36" fmla="*/ 98 w 113"/>
                  <a:gd name="T37" fmla="*/ 4 h 8"/>
                  <a:gd name="T38" fmla="*/ 91 w 113"/>
                  <a:gd name="T39" fmla="*/ 5 h 8"/>
                  <a:gd name="T40" fmla="*/ 83 w 113"/>
                  <a:gd name="T41" fmla="*/ 5 h 8"/>
                  <a:gd name="T42" fmla="*/ 74 w 113"/>
                  <a:gd name="T43" fmla="*/ 6 h 8"/>
                  <a:gd name="T44" fmla="*/ 63 w 113"/>
                  <a:gd name="T45" fmla="*/ 6 h 8"/>
                  <a:gd name="T46" fmla="*/ 52 w 113"/>
                  <a:gd name="T47" fmla="*/ 7 h 8"/>
                  <a:gd name="T48" fmla="*/ 39 w 113"/>
                  <a:gd name="T49" fmla="*/ 7 h 8"/>
                  <a:gd name="T50" fmla="*/ 26 w 113"/>
                  <a:gd name="T51" fmla="*/ 8 h 8"/>
                  <a:gd name="T52" fmla="*/ 13 w 113"/>
                  <a:gd name="T53" fmla="*/ 8 h 8"/>
                  <a:gd name="T54" fmla="*/ 0 w 113"/>
                  <a:gd name="T55" fmla="*/ 8 h 8"/>
                  <a:gd name="T56" fmla="*/ 0 w 113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3" h="8">
                    <a:moveTo>
                      <a:pt x="0" y="8"/>
                    </a:moveTo>
                    <a:lnTo>
                      <a:pt x="14" y="8"/>
                    </a:lnTo>
                    <a:lnTo>
                      <a:pt x="27" y="8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5" y="7"/>
                    </a:lnTo>
                    <a:lnTo>
                      <a:pt x="75" y="6"/>
                    </a:lnTo>
                    <a:lnTo>
                      <a:pt x="85" y="5"/>
                    </a:lnTo>
                    <a:lnTo>
                      <a:pt x="93" y="5"/>
                    </a:lnTo>
                    <a:lnTo>
                      <a:pt x="101" y="4"/>
                    </a:lnTo>
                    <a:lnTo>
                      <a:pt x="106" y="4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8" y="2"/>
                    </a:lnTo>
                    <a:lnTo>
                      <a:pt x="104" y="3"/>
                    </a:lnTo>
                    <a:lnTo>
                      <a:pt x="98" y="4"/>
                    </a:lnTo>
                    <a:lnTo>
                      <a:pt x="91" y="5"/>
                    </a:lnTo>
                    <a:lnTo>
                      <a:pt x="83" y="5"/>
                    </a:lnTo>
                    <a:lnTo>
                      <a:pt x="74" y="6"/>
                    </a:lnTo>
                    <a:lnTo>
                      <a:pt x="63" y="6"/>
                    </a:lnTo>
                    <a:lnTo>
                      <a:pt x="52" y="7"/>
                    </a:lnTo>
                    <a:lnTo>
                      <a:pt x="39" y="7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7" name="Freeform 377">
                <a:extLst>
                  <a:ext uri="{FF2B5EF4-FFF2-40B4-BE49-F238E27FC236}">
                    <a16:creationId xmlns:a16="http://schemas.microsoft.com/office/drawing/2014/main" id="{C160E27E-107F-7245-BA09-60BA261C3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11" cy="8"/>
              </a:xfrm>
              <a:custGeom>
                <a:avLst/>
                <a:gdLst>
                  <a:gd name="T0" fmla="*/ 0 w 111"/>
                  <a:gd name="T1" fmla="*/ 8 h 8"/>
                  <a:gd name="T2" fmla="*/ 13 w 111"/>
                  <a:gd name="T3" fmla="*/ 8 h 8"/>
                  <a:gd name="T4" fmla="*/ 26 w 111"/>
                  <a:gd name="T5" fmla="*/ 8 h 8"/>
                  <a:gd name="T6" fmla="*/ 39 w 111"/>
                  <a:gd name="T7" fmla="*/ 7 h 8"/>
                  <a:gd name="T8" fmla="*/ 52 w 111"/>
                  <a:gd name="T9" fmla="*/ 7 h 8"/>
                  <a:gd name="T10" fmla="*/ 63 w 111"/>
                  <a:gd name="T11" fmla="*/ 6 h 8"/>
                  <a:gd name="T12" fmla="*/ 74 w 111"/>
                  <a:gd name="T13" fmla="*/ 6 h 8"/>
                  <a:gd name="T14" fmla="*/ 83 w 111"/>
                  <a:gd name="T15" fmla="*/ 5 h 8"/>
                  <a:gd name="T16" fmla="*/ 91 w 111"/>
                  <a:gd name="T17" fmla="*/ 5 h 8"/>
                  <a:gd name="T18" fmla="*/ 98 w 111"/>
                  <a:gd name="T19" fmla="*/ 4 h 8"/>
                  <a:gd name="T20" fmla="*/ 104 w 111"/>
                  <a:gd name="T21" fmla="*/ 3 h 8"/>
                  <a:gd name="T22" fmla="*/ 108 w 111"/>
                  <a:gd name="T23" fmla="*/ 2 h 8"/>
                  <a:gd name="T24" fmla="*/ 110 w 111"/>
                  <a:gd name="T25" fmla="*/ 1 h 8"/>
                  <a:gd name="T26" fmla="*/ 111 w 111"/>
                  <a:gd name="T27" fmla="*/ 0 h 8"/>
                  <a:gd name="T28" fmla="*/ 108 w 111"/>
                  <a:gd name="T29" fmla="*/ 0 h 8"/>
                  <a:gd name="T30" fmla="*/ 107 w 111"/>
                  <a:gd name="T31" fmla="*/ 1 h 8"/>
                  <a:gd name="T32" fmla="*/ 105 w 111"/>
                  <a:gd name="T33" fmla="*/ 2 h 8"/>
                  <a:gd name="T34" fmla="*/ 101 w 111"/>
                  <a:gd name="T35" fmla="*/ 3 h 8"/>
                  <a:gd name="T36" fmla="*/ 96 w 111"/>
                  <a:gd name="T37" fmla="*/ 4 h 8"/>
                  <a:gd name="T38" fmla="*/ 90 w 111"/>
                  <a:gd name="T39" fmla="*/ 5 h 8"/>
                  <a:gd name="T40" fmla="*/ 81 w 111"/>
                  <a:gd name="T41" fmla="*/ 5 h 8"/>
                  <a:gd name="T42" fmla="*/ 72 w 111"/>
                  <a:gd name="T43" fmla="*/ 6 h 8"/>
                  <a:gd name="T44" fmla="*/ 61 w 111"/>
                  <a:gd name="T45" fmla="*/ 6 h 8"/>
                  <a:gd name="T46" fmla="*/ 50 w 111"/>
                  <a:gd name="T47" fmla="*/ 7 h 8"/>
                  <a:gd name="T48" fmla="*/ 39 w 111"/>
                  <a:gd name="T49" fmla="*/ 7 h 8"/>
                  <a:gd name="T50" fmla="*/ 26 w 111"/>
                  <a:gd name="T51" fmla="*/ 8 h 8"/>
                  <a:gd name="T52" fmla="*/ 13 w 111"/>
                  <a:gd name="T53" fmla="*/ 8 h 8"/>
                  <a:gd name="T54" fmla="*/ 0 w 111"/>
                  <a:gd name="T55" fmla="*/ 8 h 8"/>
                  <a:gd name="T56" fmla="*/ 0 w 111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3" y="8"/>
                    </a:lnTo>
                    <a:lnTo>
                      <a:pt x="26" y="8"/>
                    </a:lnTo>
                    <a:lnTo>
                      <a:pt x="39" y="7"/>
                    </a:lnTo>
                    <a:lnTo>
                      <a:pt x="52" y="7"/>
                    </a:lnTo>
                    <a:lnTo>
                      <a:pt x="63" y="6"/>
                    </a:lnTo>
                    <a:lnTo>
                      <a:pt x="74" y="6"/>
                    </a:lnTo>
                    <a:lnTo>
                      <a:pt x="83" y="5"/>
                    </a:lnTo>
                    <a:lnTo>
                      <a:pt x="91" y="5"/>
                    </a:lnTo>
                    <a:lnTo>
                      <a:pt x="98" y="4"/>
                    </a:lnTo>
                    <a:lnTo>
                      <a:pt x="104" y="3"/>
                    </a:lnTo>
                    <a:lnTo>
                      <a:pt x="108" y="2"/>
                    </a:lnTo>
                    <a:lnTo>
                      <a:pt x="110" y="1"/>
                    </a:lnTo>
                    <a:lnTo>
                      <a:pt x="111" y="0"/>
                    </a:lnTo>
                    <a:lnTo>
                      <a:pt x="108" y="0"/>
                    </a:lnTo>
                    <a:lnTo>
                      <a:pt x="107" y="1"/>
                    </a:lnTo>
                    <a:lnTo>
                      <a:pt x="105" y="2"/>
                    </a:lnTo>
                    <a:lnTo>
                      <a:pt x="101" y="3"/>
                    </a:lnTo>
                    <a:lnTo>
                      <a:pt x="96" y="4"/>
                    </a:lnTo>
                    <a:lnTo>
                      <a:pt x="90" y="5"/>
                    </a:lnTo>
                    <a:lnTo>
                      <a:pt x="81" y="5"/>
                    </a:lnTo>
                    <a:lnTo>
                      <a:pt x="72" y="6"/>
                    </a:lnTo>
                    <a:lnTo>
                      <a:pt x="61" y="6"/>
                    </a:lnTo>
                    <a:lnTo>
                      <a:pt x="50" y="7"/>
                    </a:lnTo>
                    <a:lnTo>
                      <a:pt x="39" y="7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8" name="Freeform 378">
                <a:extLst>
                  <a:ext uri="{FF2B5EF4-FFF2-40B4-BE49-F238E27FC236}">
                    <a16:creationId xmlns:a16="http://schemas.microsoft.com/office/drawing/2014/main" id="{31004D3A-E1E8-9E4E-BFAE-E7F6029AD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8" cy="8"/>
              </a:xfrm>
              <a:custGeom>
                <a:avLst/>
                <a:gdLst>
                  <a:gd name="T0" fmla="*/ 0 w 108"/>
                  <a:gd name="T1" fmla="*/ 8 h 8"/>
                  <a:gd name="T2" fmla="*/ 13 w 108"/>
                  <a:gd name="T3" fmla="*/ 8 h 8"/>
                  <a:gd name="T4" fmla="*/ 26 w 108"/>
                  <a:gd name="T5" fmla="*/ 8 h 8"/>
                  <a:gd name="T6" fmla="*/ 39 w 108"/>
                  <a:gd name="T7" fmla="*/ 7 h 8"/>
                  <a:gd name="T8" fmla="*/ 50 w 108"/>
                  <a:gd name="T9" fmla="*/ 7 h 8"/>
                  <a:gd name="T10" fmla="*/ 61 w 108"/>
                  <a:gd name="T11" fmla="*/ 6 h 8"/>
                  <a:gd name="T12" fmla="*/ 72 w 108"/>
                  <a:gd name="T13" fmla="*/ 6 h 8"/>
                  <a:gd name="T14" fmla="*/ 81 w 108"/>
                  <a:gd name="T15" fmla="*/ 5 h 8"/>
                  <a:gd name="T16" fmla="*/ 90 w 108"/>
                  <a:gd name="T17" fmla="*/ 5 h 8"/>
                  <a:gd name="T18" fmla="*/ 96 w 108"/>
                  <a:gd name="T19" fmla="*/ 4 h 8"/>
                  <a:gd name="T20" fmla="*/ 101 w 108"/>
                  <a:gd name="T21" fmla="*/ 3 h 8"/>
                  <a:gd name="T22" fmla="*/ 105 w 108"/>
                  <a:gd name="T23" fmla="*/ 2 h 8"/>
                  <a:gd name="T24" fmla="*/ 107 w 108"/>
                  <a:gd name="T25" fmla="*/ 1 h 8"/>
                  <a:gd name="T26" fmla="*/ 108 w 108"/>
                  <a:gd name="T27" fmla="*/ 0 h 8"/>
                  <a:gd name="T28" fmla="*/ 105 w 108"/>
                  <a:gd name="T29" fmla="*/ 0 h 8"/>
                  <a:gd name="T30" fmla="*/ 104 w 108"/>
                  <a:gd name="T31" fmla="*/ 1 h 8"/>
                  <a:gd name="T32" fmla="*/ 103 w 108"/>
                  <a:gd name="T33" fmla="*/ 2 h 8"/>
                  <a:gd name="T34" fmla="*/ 99 w 108"/>
                  <a:gd name="T35" fmla="*/ 3 h 8"/>
                  <a:gd name="T36" fmla="*/ 94 w 108"/>
                  <a:gd name="T37" fmla="*/ 4 h 8"/>
                  <a:gd name="T38" fmla="*/ 87 w 108"/>
                  <a:gd name="T39" fmla="*/ 5 h 8"/>
                  <a:gd name="T40" fmla="*/ 79 w 108"/>
                  <a:gd name="T41" fmla="*/ 5 h 8"/>
                  <a:gd name="T42" fmla="*/ 70 w 108"/>
                  <a:gd name="T43" fmla="*/ 6 h 8"/>
                  <a:gd name="T44" fmla="*/ 60 w 108"/>
                  <a:gd name="T45" fmla="*/ 6 h 8"/>
                  <a:gd name="T46" fmla="*/ 49 w 108"/>
                  <a:gd name="T47" fmla="*/ 7 h 8"/>
                  <a:gd name="T48" fmla="*/ 38 w 108"/>
                  <a:gd name="T49" fmla="*/ 7 h 8"/>
                  <a:gd name="T50" fmla="*/ 25 w 108"/>
                  <a:gd name="T51" fmla="*/ 7 h 8"/>
                  <a:gd name="T52" fmla="*/ 13 w 108"/>
                  <a:gd name="T53" fmla="*/ 8 h 8"/>
                  <a:gd name="T54" fmla="*/ 0 w 108"/>
                  <a:gd name="T55" fmla="*/ 8 h 8"/>
                  <a:gd name="T56" fmla="*/ 0 w 108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8" h="8">
                    <a:moveTo>
                      <a:pt x="0" y="8"/>
                    </a:moveTo>
                    <a:lnTo>
                      <a:pt x="13" y="8"/>
                    </a:lnTo>
                    <a:lnTo>
                      <a:pt x="26" y="8"/>
                    </a:lnTo>
                    <a:lnTo>
                      <a:pt x="39" y="7"/>
                    </a:lnTo>
                    <a:lnTo>
                      <a:pt x="50" y="7"/>
                    </a:lnTo>
                    <a:lnTo>
                      <a:pt x="61" y="6"/>
                    </a:lnTo>
                    <a:lnTo>
                      <a:pt x="72" y="6"/>
                    </a:lnTo>
                    <a:lnTo>
                      <a:pt x="81" y="5"/>
                    </a:lnTo>
                    <a:lnTo>
                      <a:pt x="90" y="5"/>
                    </a:lnTo>
                    <a:lnTo>
                      <a:pt x="96" y="4"/>
                    </a:lnTo>
                    <a:lnTo>
                      <a:pt x="101" y="3"/>
                    </a:lnTo>
                    <a:lnTo>
                      <a:pt x="105" y="2"/>
                    </a:lnTo>
                    <a:lnTo>
                      <a:pt x="107" y="1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4" y="1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4" y="4"/>
                    </a:lnTo>
                    <a:lnTo>
                      <a:pt x="87" y="5"/>
                    </a:lnTo>
                    <a:lnTo>
                      <a:pt x="79" y="5"/>
                    </a:lnTo>
                    <a:lnTo>
                      <a:pt x="70" y="6"/>
                    </a:lnTo>
                    <a:lnTo>
                      <a:pt x="60" y="6"/>
                    </a:lnTo>
                    <a:lnTo>
                      <a:pt x="49" y="7"/>
                    </a:lnTo>
                    <a:lnTo>
                      <a:pt x="38" y="7"/>
                    </a:lnTo>
                    <a:lnTo>
                      <a:pt x="25" y="7"/>
                    </a:lnTo>
                    <a:lnTo>
                      <a:pt x="1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19" name="Freeform 379">
                <a:extLst>
                  <a:ext uri="{FF2B5EF4-FFF2-40B4-BE49-F238E27FC236}">
                    <a16:creationId xmlns:a16="http://schemas.microsoft.com/office/drawing/2014/main" id="{117DF1CB-B51A-334A-9ACD-560269F4E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5" cy="8"/>
              </a:xfrm>
              <a:custGeom>
                <a:avLst/>
                <a:gdLst>
                  <a:gd name="T0" fmla="*/ 0 w 105"/>
                  <a:gd name="T1" fmla="*/ 8 h 8"/>
                  <a:gd name="T2" fmla="*/ 13 w 105"/>
                  <a:gd name="T3" fmla="*/ 8 h 8"/>
                  <a:gd name="T4" fmla="*/ 25 w 105"/>
                  <a:gd name="T5" fmla="*/ 7 h 8"/>
                  <a:gd name="T6" fmla="*/ 38 w 105"/>
                  <a:gd name="T7" fmla="*/ 7 h 8"/>
                  <a:gd name="T8" fmla="*/ 49 w 105"/>
                  <a:gd name="T9" fmla="*/ 7 h 8"/>
                  <a:gd name="T10" fmla="*/ 60 w 105"/>
                  <a:gd name="T11" fmla="*/ 6 h 8"/>
                  <a:gd name="T12" fmla="*/ 70 w 105"/>
                  <a:gd name="T13" fmla="*/ 6 h 8"/>
                  <a:gd name="T14" fmla="*/ 79 w 105"/>
                  <a:gd name="T15" fmla="*/ 5 h 8"/>
                  <a:gd name="T16" fmla="*/ 87 w 105"/>
                  <a:gd name="T17" fmla="*/ 5 h 8"/>
                  <a:gd name="T18" fmla="*/ 94 w 105"/>
                  <a:gd name="T19" fmla="*/ 4 h 8"/>
                  <a:gd name="T20" fmla="*/ 99 w 105"/>
                  <a:gd name="T21" fmla="*/ 3 h 8"/>
                  <a:gd name="T22" fmla="*/ 103 w 105"/>
                  <a:gd name="T23" fmla="*/ 2 h 8"/>
                  <a:gd name="T24" fmla="*/ 104 w 105"/>
                  <a:gd name="T25" fmla="*/ 1 h 8"/>
                  <a:gd name="T26" fmla="*/ 105 w 105"/>
                  <a:gd name="T27" fmla="*/ 0 h 8"/>
                  <a:gd name="T28" fmla="*/ 103 w 105"/>
                  <a:gd name="T29" fmla="*/ 0 h 8"/>
                  <a:gd name="T30" fmla="*/ 102 w 105"/>
                  <a:gd name="T31" fmla="*/ 1 h 8"/>
                  <a:gd name="T32" fmla="*/ 100 w 105"/>
                  <a:gd name="T33" fmla="*/ 2 h 8"/>
                  <a:gd name="T34" fmla="*/ 97 w 105"/>
                  <a:gd name="T35" fmla="*/ 3 h 8"/>
                  <a:gd name="T36" fmla="*/ 91 w 105"/>
                  <a:gd name="T37" fmla="*/ 4 h 8"/>
                  <a:gd name="T38" fmla="*/ 85 w 105"/>
                  <a:gd name="T39" fmla="*/ 5 h 8"/>
                  <a:gd name="T40" fmla="*/ 77 w 105"/>
                  <a:gd name="T41" fmla="*/ 5 h 8"/>
                  <a:gd name="T42" fmla="*/ 68 w 105"/>
                  <a:gd name="T43" fmla="*/ 5 h 8"/>
                  <a:gd name="T44" fmla="*/ 59 w 105"/>
                  <a:gd name="T45" fmla="*/ 6 h 8"/>
                  <a:gd name="T46" fmla="*/ 48 w 105"/>
                  <a:gd name="T47" fmla="*/ 6 h 8"/>
                  <a:gd name="T48" fmla="*/ 37 w 105"/>
                  <a:gd name="T49" fmla="*/ 7 h 8"/>
                  <a:gd name="T50" fmla="*/ 25 w 105"/>
                  <a:gd name="T51" fmla="*/ 7 h 8"/>
                  <a:gd name="T52" fmla="*/ 12 w 105"/>
                  <a:gd name="T53" fmla="*/ 7 h 8"/>
                  <a:gd name="T54" fmla="*/ 0 w 105"/>
                  <a:gd name="T55" fmla="*/ 7 h 8"/>
                  <a:gd name="T56" fmla="*/ 0 w 105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5" h="8">
                    <a:moveTo>
                      <a:pt x="0" y="8"/>
                    </a:moveTo>
                    <a:lnTo>
                      <a:pt x="13" y="8"/>
                    </a:lnTo>
                    <a:lnTo>
                      <a:pt x="25" y="7"/>
                    </a:lnTo>
                    <a:lnTo>
                      <a:pt x="38" y="7"/>
                    </a:lnTo>
                    <a:lnTo>
                      <a:pt x="49" y="7"/>
                    </a:lnTo>
                    <a:lnTo>
                      <a:pt x="60" y="6"/>
                    </a:lnTo>
                    <a:lnTo>
                      <a:pt x="70" y="6"/>
                    </a:lnTo>
                    <a:lnTo>
                      <a:pt x="79" y="5"/>
                    </a:lnTo>
                    <a:lnTo>
                      <a:pt x="87" y="5"/>
                    </a:lnTo>
                    <a:lnTo>
                      <a:pt x="94" y="4"/>
                    </a:lnTo>
                    <a:lnTo>
                      <a:pt x="99" y="3"/>
                    </a:lnTo>
                    <a:lnTo>
                      <a:pt x="103" y="2"/>
                    </a:lnTo>
                    <a:lnTo>
                      <a:pt x="104" y="1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2" y="1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1" y="4"/>
                    </a:lnTo>
                    <a:lnTo>
                      <a:pt x="85" y="5"/>
                    </a:lnTo>
                    <a:lnTo>
                      <a:pt x="77" y="5"/>
                    </a:lnTo>
                    <a:lnTo>
                      <a:pt x="68" y="5"/>
                    </a:lnTo>
                    <a:lnTo>
                      <a:pt x="59" y="6"/>
                    </a:lnTo>
                    <a:lnTo>
                      <a:pt x="48" y="6"/>
                    </a:lnTo>
                    <a:lnTo>
                      <a:pt x="37" y="7"/>
                    </a:lnTo>
                    <a:lnTo>
                      <a:pt x="25" y="7"/>
                    </a:lnTo>
                    <a:lnTo>
                      <a:pt x="12" y="7"/>
                    </a:lnTo>
                    <a:lnTo>
                      <a:pt x="0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0" name="Freeform 380">
                <a:extLst>
                  <a:ext uri="{FF2B5EF4-FFF2-40B4-BE49-F238E27FC236}">
                    <a16:creationId xmlns:a16="http://schemas.microsoft.com/office/drawing/2014/main" id="{96C297D3-9C34-2D46-A06D-FFA4A8306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3" cy="7"/>
              </a:xfrm>
              <a:custGeom>
                <a:avLst/>
                <a:gdLst>
                  <a:gd name="T0" fmla="*/ 0 w 103"/>
                  <a:gd name="T1" fmla="*/ 7 h 7"/>
                  <a:gd name="T2" fmla="*/ 12 w 103"/>
                  <a:gd name="T3" fmla="*/ 7 h 7"/>
                  <a:gd name="T4" fmla="*/ 25 w 103"/>
                  <a:gd name="T5" fmla="*/ 7 h 7"/>
                  <a:gd name="T6" fmla="*/ 37 w 103"/>
                  <a:gd name="T7" fmla="*/ 7 h 7"/>
                  <a:gd name="T8" fmla="*/ 48 w 103"/>
                  <a:gd name="T9" fmla="*/ 6 h 7"/>
                  <a:gd name="T10" fmla="*/ 59 w 103"/>
                  <a:gd name="T11" fmla="*/ 6 h 7"/>
                  <a:gd name="T12" fmla="*/ 68 w 103"/>
                  <a:gd name="T13" fmla="*/ 5 h 7"/>
                  <a:gd name="T14" fmla="*/ 77 w 103"/>
                  <a:gd name="T15" fmla="*/ 5 h 7"/>
                  <a:gd name="T16" fmla="*/ 85 w 103"/>
                  <a:gd name="T17" fmla="*/ 5 h 7"/>
                  <a:gd name="T18" fmla="*/ 91 w 103"/>
                  <a:gd name="T19" fmla="*/ 4 h 7"/>
                  <a:gd name="T20" fmla="*/ 97 w 103"/>
                  <a:gd name="T21" fmla="*/ 3 h 7"/>
                  <a:gd name="T22" fmla="*/ 100 w 103"/>
                  <a:gd name="T23" fmla="*/ 2 h 7"/>
                  <a:gd name="T24" fmla="*/ 102 w 103"/>
                  <a:gd name="T25" fmla="*/ 1 h 7"/>
                  <a:gd name="T26" fmla="*/ 103 w 103"/>
                  <a:gd name="T27" fmla="*/ 0 h 7"/>
                  <a:gd name="T28" fmla="*/ 100 w 103"/>
                  <a:gd name="T29" fmla="*/ 0 h 7"/>
                  <a:gd name="T30" fmla="*/ 99 w 103"/>
                  <a:gd name="T31" fmla="*/ 1 h 7"/>
                  <a:gd name="T32" fmla="*/ 97 w 103"/>
                  <a:gd name="T33" fmla="*/ 2 h 7"/>
                  <a:gd name="T34" fmla="*/ 93 w 103"/>
                  <a:gd name="T35" fmla="*/ 3 h 7"/>
                  <a:gd name="T36" fmla="*/ 87 w 103"/>
                  <a:gd name="T37" fmla="*/ 4 h 7"/>
                  <a:gd name="T38" fmla="*/ 80 w 103"/>
                  <a:gd name="T39" fmla="*/ 5 h 7"/>
                  <a:gd name="T40" fmla="*/ 71 w 103"/>
                  <a:gd name="T41" fmla="*/ 5 h 7"/>
                  <a:gd name="T42" fmla="*/ 61 w 103"/>
                  <a:gd name="T43" fmla="*/ 6 h 7"/>
                  <a:gd name="T44" fmla="*/ 50 w 103"/>
                  <a:gd name="T45" fmla="*/ 6 h 7"/>
                  <a:gd name="T46" fmla="*/ 39 w 103"/>
                  <a:gd name="T47" fmla="*/ 7 h 7"/>
                  <a:gd name="T48" fmla="*/ 26 w 103"/>
                  <a:gd name="T49" fmla="*/ 7 h 7"/>
                  <a:gd name="T50" fmla="*/ 13 w 103"/>
                  <a:gd name="T51" fmla="*/ 7 h 7"/>
                  <a:gd name="T52" fmla="*/ 0 w 103"/>
                  <a:gd name="T53" fmla="*/ 7 h 7"/>
                  <a:gd name="T54" fmla="*/ 0 w 103"/>
                  <a:gd name="T55" fmla="*/ 7 h 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3" h="7">
                    <a:moveTo>
                      <a:pt x="0" y="7"/>
                    </a:moveTo>
                    <a:lnTo>
                      <a:pt x="12" y="7"/>
                    </a:lnTo>
                    <a:lnTo>
                      <a:pt x="25" y="7"/>
                    </a:lnTo>
                    <a:lnTo>
                      <a:pt x="37" y="7"/>
                    </a:lnTo>
                    <a:lnTo>
                      <a:pt x="48" y="6"/>
                    </a:lnTo>
                    <a:lnTo>
                      <a:pt x="59" y="6"/>
                    </a:lnTo>
                    <a:lnTo>
                      <a:pt x="68" y="5"/>
                    </a:lnTo>
                    <a:lnTo>
                      <a:pt x="77" y="5"/>
                    </a:lnTo>
                    <a:lnTo>
                      <a:pt x="85" y="5"/>
                    </a:lnTo>
                    <a:lnTo>
                      <a:pt x="91" y="4"/>
                    </a:lnTo>
                    <a:lnTo>
                      <a:pt x="97" y="3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0" y="0"/>
                    </a:lnTo>
                    <a:lnTo>
                      <a:pt x="99" y="1"/>
                    </a:lnTo>
                    <a:lnTo>
                      <a:pt x="97" y="2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80" y="5"/>
                    </a:lnTo>
                    <a:lnTo>
                      <a:pt x="71" y="5"/>
                    </a:lnTo>
                    <a:lnTo>
                      <a:pt x="61" y="6"/>
                    </a:lnTo>
                    <a:lnTo>
                      <a:pt x="50" y="6"/>
                    </a:lnTo>
                    <a:lnTo>
                      <a:pt x="39" y="7"/>
                    </a:lnTo>
                    <a:lnTo>
                      <a:pt x="26" y="7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1" name="Freeform 381">
                <a:extLst>
                  <a:ext uri="{FF2B5EF4-FFF2-40B4-BE49-F238E27FC236}">
                    <a16:creationId xmlns:a16="http://schemas.microsoft.com/office/drawing/2014/main" id="{6A44301D-43E7-E14D-95C2-CF56DAF83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0" cy="7"/>
              </a:xfrm>
              <a:custGeom>
                <a:avLst/>
                <a:gdLst>
                  <a:gd name="T0" fmla="*/ 0 w 100"/>
                  <a:gd name="T1" fmla="*/ 7 h 7"/>
                  <a:gd name="T2" fmla="*/ 13 w 100"/>
                  <a:gd name="T3" fmla="*/ 7 h 7"/>
                  <a:gd name="T4" fmla="*/ 26 w 100"/>
                  <a:gd name="T5" fmla="*/ 7 h 7"/>
                  <a:gd name="T6" fmla="*/ 39 w 100"/>
                  <a:gd name="T7" fmla="*/ 7 h 7"/>
                  <a:gd name="T8" fmla="*/ 50 w 100"/>
                  <a:gd name="T9" fmla="*/ 6 h 7"/>
                  <a:gd name="T10" fmla="*/ 61 w 100"/>
                  <a:gd name="T11" fmla="*/ 6 h 7"/>
                  <a:gd name="T12" fmla="*/ 71 w 100"/>
                  <a:gd name="T13" fmla="*/ 5 h 7"/>
                  <a:gd name="T14" fmla="*/ 80 w 100"/>
                  <a:gd name="T15" fmla="*/ 5 h 7"/>
                  <a:gd name="T16" fmla="*/ 87 w 100"/>
                  <a:gd name="T17" fmla="*/ 4 h 7"/>
                  <a:gd name="T18" fmla="*/ 93 w 100"/>
                  <a:gd name="T19" fmla="*/ 3 h 7"/>
                  <a:gd name="T20" fmla="*/ 97 w 100"/>
                  <a:gd name="T21" fmla="*/ 2 h 7"/>
                  <a:gd name="T22" fmla="*/ 99 w 100"/>
                  <a:gd name="T23" fmla="*/ 1 h 7"/>
                  <a:gd name="T24" fmla="*/ 100 w 100"/>
                  <a:gd name="T25" fmla="*/ 0 h 7"/>
                  <a:gd name="T26" fmla="*/ 97 w 100"/>
                  <a:gd name="T27" fmla="*/ 0 h 7"/>
                  <a:gd name="T28" fmla="*/ 97 w 100"/>
                  <a:gd name="T29" fmla="*/ 1 h 7"/>
                  <a:gd name="T30" fmla="*/ 95 w 100"/>
                  <a:gd name="T31" fmla="*/ 2 h 7"/>
                  <a:gd name="T32" fmla="*/ 90 w 100"/>
                  <a:gd name="T33" fmla="*/ 3 h 7"/>
                  <a:gd name="T34" fmla="*/ 84 w 100"/>
                  <a:gd name="T35" fmla="*/ 4 h 7"/>
                  <a:gd name="T36" fmla="*/ 77 w 100"/>
                  <a:gd name="T37" fmla="*/ 5 h 7"/>
                  <a:gd name="T38" fmla="*/ 69 w 100"/>
                  <a:gd name="T39" fmla="*/ 5 h 7"/>
                  <a:gd name="T40" fmla="*/ 60 w 100"/>
                  <a:gd name="T41" fmla="*/ 5 h 7"/>
                  <a:gd name="T42" fmla="*/ 49 w 100"/>
                  <a:gd name="T43" fmla="*/ 6 h 7"/>
                  <a:gd name="T44" fmla="*/ 38 w 100"/>
                  <a:gd name="T45" fmla="*/ 6 h 7"/>
                  <a:gd name="T46" fmla="*/ 25 w 100"/>
                  <a:gd name="T47" fmla="*/ 7 h 7"/>
                  <a:gd name="T48" fmla="*/ 13 w 100"/>
                  <a:gd name="T49" fmla="*/ 7 h 7"/>
                  <a:gd name="T50" fmla="*/ 0 w 100"/>
                  <a:gd name="T51" fmla="*/ 7 h 7"/>
                  <a:gd name="T52" fmla="*/ 0 w 100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00" h="7">
                    <a:moveTo>
                      <a:pt x="0" y="7"/>
                    </a:moveTo>
                    <a:lnTo>
                      <a:pt x="13" y="7"/>
                    </a:lnTo>
                    <a:lnTo>
                      <a:pt x="26" y="7"/>
                    </a:lnTo>
                    <a:lnTo>
                      <a:pt x="39" y="7"/>
                    </a:lnTo>
                    <a:lnTo>
                      <a:pt x="50" y="6"/>
                    </a:lnTo>
                    <a:lnTo>
                      <a:pt x="61" y="6"/>
                    </a:lnTo>
                    <a:lnTo>
                      <a:pt x="71" y="5"/>
                    </a:lnTo>
                    <a:lnTo>
                      <a:pt x="80" y="5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7" y="2"/>
                    </a:lnTo>
                    <a:lnTo>
                      <a:pt x="99" y="1"/>
                    </a:lnTo>
                    <a:lnTo>
                      <a:pt x="100" y="0"/>
                    </a:lnTo>
                    <a:lnTo>
                      <a:pt x="97" y="0"/>
                    </a:lnTo>
                    <a:lnTo>
                      <a:pt x="97" y="1"/>
                    </a:lnTo>
                    <a:lnTo>
                      <a:pt x="95" y="2"/>
                    </a:lnTo>
                    <a:lnTo>
                      <a:pt x="90" y="3"/>
                    </a:lnTo>
                    <a:lnTo>
                      <a:pt x="84" y="4"/>
                    </a:lnTo>
                    <a:lnTo>
                      <a:pt x="77" y="5"/>
                    </a:lnTo>
                    <a:lnTo>
                      <a:pt x="69" y="5"/>
                    </a:lnTo>
                    <a:lnTo>
                      <a:pt x="60" y="5"/>
                    </a:lnTo>
                    <a:lnTo>
                      <a:pt x="49" y="6"/>
                    </a:lnTo>
                    <a:lnTo>
                      <a:pt x="38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2" name="Freeform 382">
                <a:extLst>
                  <a:ext uri="{FF2B5EF4-FFF2-40B4-BE49-F238E27FC236}">
                    <a16:creationId xmlns:a16="http://schemas.microsoft.com/office/drawing/2014/main" id="{AFE0027C-F687-144C-A9C4-E9C2AF888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97" cy="7"/>
              </a:xfrm>
              <a:custGeom>
                <a:avLst/>
                <a:gdLst>
                  <a:gd name="T0" fmla="*/ 0 w 97"/>
                  <a:gd name="T1" fmla="*/ 7 h 7"/>
                  <a:gd name="T2" fmla="*/ 13 w 97"/>
                  <a:gd name="T3" fmla="*/ 7 h 7"/>
                  <a:gd name="T4" fmla="*/ 25 w 97"/>
                  <a:gd name="T5" fmla="*/ 7 h 7"/>
                  <a:gd name="T6" fmla="*/ 38 w 97"/>
                  <a:gd name="T7" fmla="*/ 6 h 7"/>
                  <a:gd name="T8" fmla="*/ 49 w 97"/>
                  <a:gd name="T9" fmla="*/ 6 h 7"/>
                  <a:gd name="T10" fmla="*/ 60 w 97"/>
                  <a:gd name="T11" fmla="*/ 5 h 7"/>
                  <a:gd name="T12" fmla="*/ 69 w 97"/>
                  <a:gd name="T13" fmla="*/ 5 h 7"/>
                  <a:gd name="T14" fmla="*/ 77 w 97"/>
                  <a:gd name="T15" fmla="*/ 5 h 7"/>
                  <a:gd name="T16" fmla="*/ 84 w 97"/>
                  <a:gd name="T17" fmla="*/ 4 h 7"/>
                  <a:gd name="T18" fmla="*/ 90 w 97"/>
                  <a:gd name="T19" fmla="*/ 3 h 7"/>
                  <a:gd name="T20" fmla="*/ 95 w 97"/>
                  <a:gd name="T21" fmla="*/ 2 h 7"/>
                  <a:gd name="T22" fmla="*/ 97 w 97"/>
                  <a:gd name="T23" fmla="*/ 1 h 7"/>
                  <a:gd name="T24" fmla="*/ 97 w 97"/>
                  <a:gd name="T25" fmla="*/ 0 h 7"/>
                  <a:gd name="T26" fmla="*/ 95 w 97"/>
                  <a:gd name="T27" fmla="*/ 0 h 7"/>
                  <a:gd name="T28" fmla="*/ 94 w 97"/>
                  <a:gd name="T29" fmla="*/ 1 h 7"/>
                  <a:gd name="T30" fmla="*/ 92 w 97"/>
                  <a:gd name="T31" fmla="*/ 2 h 7"/>
                  <a:gd name="T32" fmla="*/ 88 w 97"/>
                  <a:gd name="T33" fmla="*/ 3 h 7"/>
                  <a:gd name="T34" fmla="*/ 82 w 97"/>
                  <a:gd name="T35" fmla="*/ 4 h 7"/>
                  <a:gd name="T36" fmla="*/ 75 w 97"/>
                  <a:gd name="T37" fmla="*/ 5 h 7"/>
                  <a:gd name="T38" fmla="*/ 68 w 97"/>
                  <a:gd name="T39" fmla="*/ 5 h 7"/>
                  <a:gd name="T40" fmla="*/ 58 w 97"/>
                  <a:gd name="T41" fmla="*/ 5 h 7"/>
                  <a:gd name="T42" fmla="*/ 47 w 97"/>
                  <a:gd name="T43" fmla="*/ 6 h 7"/>
                  <a:gd name="T44" fmla="*/ 36 w 97"/>
                  <a:gd name="T45" fmla="*/ 6 h 7"/>
                  <a:gd name="T46" fmla="*/ 25 w 97"/>
                  <a:gd name="T47" fmla="*/ 7 h 7"/>
                  <a:gd name="T48" fmla="*/ 12 w 97"/>
                  <a:gd name="T49" fmla="*/ 7 h 7"/>
                  <a:gd name="T50" fmla="*/ 0 w 97"/>
                  <a:gd name="T51" fmla="*/ 7 h 7"/>
                  <a:gd name="T52" fmla="*/ 0 w 97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7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8" y="6"/>
                    </a:lnTo>
                    <a:lnTo>
                      <a:pt x="49" y="6"/>
                    </a:lnTo>
                    <a:lnTo>
                      <a:pt x="60" y="5"/>
                    </a:lnTo>
                    <a:lnTo>
                      <a:pt x="69" y="5"/>
                    </a:lnTo>
                    <a:lnTo>
                      <a:pt x="77" y="5"/>
                    </a:lnTo>
                    <a:lnTo>
                      <a:pt x="84" y="4"/>
                    </a:lnTo>
                    <a:lnTo>
                      <a:pt x="90" y="3"/>
                    </a:lnTo>
                    <a:lnTo>
                      <a:pt x="95" y="2"/>
                    </a:lnTo>
                    <a:lnTo>
                      <a:pt x="97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4" y="1"/>
                    </a:lnTo>
                    <a:lnTo>
                      <a:pt x="92" y="2"/>
                    </a:lnTo>
                    <a:lnTo>
                      <a:pt x="88" y="3"/>
                    </a:lnTo>
                    <a:lnTo>
                      <a:pt x="82" y="4"/>
                    </a:lnTo>
                    <a:lnTo>
                      <a:pt x="75" y="5"/>
                    </a:lnTo>
                    <a:lnTo>
                      <a:pt x="68" y="5"/>
                    </a:lnTo>
                    <a:lnTo>
                      <a:pt x="58" y="5"/>
                    </a:lnTo>
                    <a:lnTo>
                      <a:pt x="47" y="6"/>
                    </a:lnTo>
                    <a:lnTo>
                      <a:pt x="36" y="6"/>
                    </a:lnTo>
                    <a:lnTo>
                      <a:pt x="25" y="7"/>
                    </a:lnTo>
                    <a:lnTo>
                      <a:pt x="12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3" name="Freeform 383">
                <a:extLst>
                  <a:ext uri="{FF2B5EF4-FFF2-40B4-BE49-F238E27FC236}">
                    <a16:creationId xmlns:a16="http://schemas.microsoft.com/office/drawing/2014/main" id="{E3A5822E-51CE-D240-9C5D-12D0AD235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95" cy="7"/>
              </a:xfrm>
              <a:custGeom>
                <a:avLst/>
                <a:gdLst>
                  <a:gd name="T0" fmla="*/ 0 w 95"/>
                  <a:gd name="T1" fmla="*/ 7 h 7"/>
                  <a:gd name="T2" fmla="*/ 12 w 95"/>
                  <a:gd name="T3" fmla="*/ 7 h 7"/>
                  <a:gd name="T4" fmla="*/ 25 w 95"/>
                  <a:gd name="T5" fmla="*/ 7 h 7"/>
                  <a:gd name="T6" fmla="*/ 36 w 95"/>
                  <a:gd name="T7" fmla="*/ 6 h 7"/>
                  <a:gd name="T8" fmla="*/ 47 w 95"/>
                  <a:gd name="T9" fmla="*/ 6 h 7"/>
                  <a:gd name="T10" fmla="*/ 58 w 95"/>
                  <a:gd name="T11" fmla="*/ 5 h 7"/>
                  <a:gd name="T12" fmla="*/ 68 w 95"/>
                  <a:gd name="T13" fmla="*/ 5 h 7"/>
                  <a:gd name="T14" fmla="*/ 75 w 95"/>
                  <a:gd name="T15" fmla="*/ 5 h 7"/>
                  <a:gd name="T16" fmla="*/ 82 w 95"/>
                  <a:gd name="T17" fmla="*/ 4 h 7"/>
                  <a:gd name="T18" fmla="*/ 88 w 95"/>
                  <a:gd name="T19" fmla="*/ 3 h 7"/>
                  <a:gd name="T20" fmla="*/ 92 w 95"/>
                  <a:gd name="T21" fmla="*/ 2 h 7"/>
                  <a:gd name="T22" fmla="*/ 94 w 95"/>
                  <a:gd name="T23" fmla="*/ 1 h 7"/>
                  <a:gd name="T24" fmla="*/ 95 w 95"/>
                  <a:gd name="T25" fmla="*/ 0 h 7"/>
                  <a:gd name="T26" fmla="*/ 92 w 95"/>
                  <a:gd name="T27" fmla="*/ 0 h 7"/>
                  <a:gd name="T28" fmla="*/ 91 w 95"/>
                  <a:gd name="T29" fmla="*/ 1 h 7"/>
                  <a:gd name="T30" fmla="*/ 90 w 95"/>
                  <a:gd name="T31" fmla="*/ 2 h 7"/>
                  <a:gd name="T32" fmla="*/ 85 w 95"/>
                  <a:gd name="T33" fmla="*/ 3 h 7"/>
                  <a:gd name="T34" fmla="*/ 80 w 95"/>
                  <a:gd name="T35" fmla="*/ 4 h 7"/>
                  <a:gd name="T36" fmla="*/ 74 w 95"/>
                  <a:gd name="T37" fmla="*/ 5 h 7"/>
                  <a:gd name="T38" fmla="*/ 65 w 95"/>
                  <a:gd name="T39" fmla="*/ 5 h 7"/>
                  <a:gd name="T40" fmla="*/ 56 w 95"/>
                  <a:gd name="T41" fmla="*/ 5 h 7"/>
                  <a:gd name="T42" fmla="*/ 46 w 95"/>
                  <a:gd name="T43" fmla="*/ 6 h 7"/>
                  <a:gd name="T44" fmla="*/ 35 w 95"/>
                  <a:gd name="T45" fmla="*/ 6 h 7"/>
                  <a:gd name="T46" fmla="*/ 24 w 95"/>
                  <a:gd name="T47" fmla="*/ 6 h 7"/>
                  <a:gd name="T48" fmla="*/ 12 w 95"/>
                  <a:gd name="T49" fmla="*/ 7 h 7"/>
                  <a:gd name="T50" fmla="*/ 0 w 95"/>
                  <a:gd name="T51" fmla="*/ 7 h 7"/>
                  <a:gd name="T52" fmla="*/ 0 w 95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5" h="7">
                    <a:moveTo>
                      <a:pt x="0" y="7"/>
                    </a:moveTo>
                    <a:lnTo>
                      <a:pt x="12" y="7"/>
                    </a:lnTo>
                    <a:lnTo>
                      <a:pt x="25" y="7"/>
                    </a:lnTo>
                    <a:lnTo>
                      <a:pt x="36" y="6"/>
                    </a:lnTo>
                    <a:lnTo>
                      <a:pt x="47" y="6"/>
                    </a:lnTo>
                    <a:lnTo>
                      <a:pt x="58" y="5"/>
                    </a:lnTo>
                    <a:lnTo>
                      <a:pt x="68" y="5"/>
                    </a:lnTo>
                    <a:lnTo>
                      <a:pt x="75" y="5"/>
                    </a:lnTo>
                    <a:lnTo>
                      <a:pt x="82" y="4"/>
                    </a:lnTo>
                    <a:lnTo>
                      <a:pt x="88" y="3"/>
                    </a:lnTo>
                    <a:lnTo>
                      <a:pt x="92" y="2"/>
                    </a:lnTo>
                    <a:lnTo>
                      <a:pt x="94" y="1"/>
                    </a:lnTo>
                    <a:lnTo>
                      <a:pt x="95" y="0"/>
                    </a:lnTo>
                    <a:lnTo>
                      <a:pt x="92" y="0"/>
                    </a:lnTo>
                    <a:lnTo>
                      <a:pt x="91" y="1"/>
                    </a:lnTo>
                    <a:lnTo>
                      <a:pt x="90" y="2"/>
                    </a:lnTo>
                    <a:lnTo>
                      <a:pt x="85" y="3"/>
                    </a:lnTo>
                    <a:lnTo>
                      <a:pt x="80" y="4"/>
                    </a:lnTo>
                    <a:lnTo>
                      <a:pt x="74" y="5"/>
                    </a:lnTo>
                    <a:lnTo>
                      <a:pt x="65" y="5"/>
                    </a:lnTo>
                    <a:lnTo>
                      <a:pt x="56" y="5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24" y="6"/>
                    </a:lnTo>
                    <a:lnTo>
                      <a:pt x="12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4" name="Freeform 384">
                <a:extLst>
                  <a:ext uri="{FF2B5EF4-FFF2-40B4-BE49-F238E27FC236}">
                    <a16:creationId xmlns:a16="http://schemas.microsoft.com/office/drawing/2014/main" id="{8B92CDAA-69C8-264F-B0A2-99F30037B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92" cy="7"/>
              </a:xfrm>
              <a:custGeom>
                <a:avLst/>
                <a:gdLst>
                  <a:gd name="T0" fmla="*/ 0 w 92"/>
                  <a:gd name="T1" fmla="*/ 7 h 7"/>
                  <a:gd name="T2" fmla="*/ 12 w 92"/>
                  <a:gd name="T3" fmla="*/ 7 h 7"/>
                  <a:gd name="T4" fmla="*/ 24 w 92"/>
                  <a:gd name="T5" fmla="*/ 6 h 7"/>
                  <a:gd name="T6" fmla="*/ 35 w 92"/>
                  <a:gd name="T7" fmla="*/ 6 h 7"/>
                  <a:gd name="T8" fmla="*/ 46 w 92"/>
                  <a:gd name="T9" fmla="*/ 6 h 7"/>
                  <a:gd name="T10" fmla="*/ 56 w 92"/>
                  <a:gd name="T11" fmla="*/ 5 h 7"/>
                  <a:gd name="T12" fmla="*/ 65 w 92"/>
                  <a:gd name="T13" fmla="*/ 5 h 7"/>
                  <a:gd name="T14" fmla="*/ 74 w 92"/>
                  <a:gd name="T15" fmla="*/ 5 h 7"/>
                  <a:gd name="T16" fmla="*/ 80 w 92"/>
                  <a:gd name="T17" fmla="*/ 4 h 7"/>
                  <a:gd name="T18" fmla="*/ 85 w 92"/>
                  <a:gd name="T19" fmla="*/ 3 h 7"/>
                  <a:gd name="T20" fmla="*/ 90 w 92"/>
                  <a:gd name="T21" fmla="*/ 2 h 7"/>
                  <a:gd name="T22" fmla="*/ 91 w 92"/>
                  <a:gd name="T23" fmla="*/ 1 h 7"/>
                  <a:gd name="T24" fmla="*/ 92 w 92"/>
                  <a:gd name="T25" fmla="*/ 0 h 7"/>
                  <a:gd name="T26" fmla="*/ 90 w 92"/>
                  <a:gd name="T27" fmla="*/ 0 h 7"/>
                  <a:gd name="T28" fmla="*/ 89 w 92"/>
                  <a:gd name="T29" fmla="*/ 1 h 7"/>
                  <a:gd name="T30" fmla="*/ 87 w 92"/>
                  <a:gd name="T31" fmla="*/ 2 h 7"/>
                  <a:gd name="T32" fmla="*/ 83 w 92"/>
                  <a:gd name="T33" fmla="*/ 3 h 7"/>
                  <a:gd name="T34" fmla="*/ 78 w 92"/>
                  <a:gd name="T35" fmla="*/ 4 h 7"/>
                  <a:gd name="T36" fmla="*/ 71 w 92"/>
                  <a:gd name="T37" fmla="*/ 5 h 7"/>
                  <a:gd name="T38" fmla="*/ 63 w 92"/>
                  <a:gd name="T39" fmla="*/ 5 h 7"/>
                  <a:gd name="T40" fmla="*/ 54 w 92"/>
                  <a:gd name="T41" fmla="*/ 5 h 7"/>
                  <a:gd name="T42" fmla="*/ 45 w 92"/>
                  <a:gd name="T43" fmla="*/ 5 h 7"/>
                  <a:gd name="T44" fmla="*/ 34 w 92"/>
                  <a:gd name="T45" fmla="*/ 6 h 7"/>
                  <a:gd name="T46" fmla="*/ 24 w 92"/>
                  <a:gd name="T47" fmla="*/ 6 h 7"/>
                  <a:gd name="T48" fmla="*/ 11 w 92"/>
                  <a:gd name="T49" fmla="*/ 6 h 7"/>
                  <a:gd name="T50" fmla="*/ 0 w 92"/>
                  <a:gd name="T51" fmla="*/ 6 h 7"/>
                  <a:gd name="T52" fmla="*/ 0 w 92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2" h="7">
                    <a:moveTo>
                      <a:pt x="0" y="7"/>
                    </a:moveTo>
                    <a:lnTo>
                      <a:pt x="12" y="7"/>
                    </a:lnTo>
                    <a:lnTo>
                      <a:pt x="24" y="6"/>
                    </a:lnTo>
                    <a:lnTo>
                      <a:pt x="35" y="6"/>
                    </a:lnTo>
                    <a:lnTo>
                      <a:pt x="46" y="6"/>
                    </a:lnTo>
                    <a:lnTo>
                      <a:pt x="56" y="5"/>
                    </a:lnTo>
                    <a:lnTo>
                      <a:pt x="65" y="5"/>
                    </a:lnTo>
                    <a:lnTo>
                      <a:pt x="74" y="5"/>
                    </a:lnTo>
                    <a:lnTo>
                      <a:pt x="80" y="4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1" y="1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9" y="1"/>
                    </a:lnTo>
                    <a:lnTo>
                      <a:pt x="87" y="2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1" y="5"/>
                    </a:lnTo>
                    <a:lnTo>
                      <a:pt x="63" y="5"/>
                    </a:lnTo>
                    <a:lnTo>
                      <a:pt x="54" y="5"/>
                    </a:lnTo>
                    <a:lnTo>
                      <a:pt x="45" y="5"/>
                    </a:lnTo>
                    <a:lnTo>
                      <a:pt x="34" y="6"/>
                    </a:lnTo>
                    <a:lnTo>
                      <a:pt x="24" y="6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5" name="Freeform 385">
                <a:extLst>
                  <a:ext uri="{FF2B5EF4-FFF2-40B4-BE49-F238E27FC236}">
                    <a16:creationId xmlns:a16="http://schemas.microsoft.com/office/drawing/2014/main" id="{A140E62E-5766-AA41-A814-7BBB1A474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90" cy="6"/>
              </a:xfrm>
              <a:custGeom>
                <a:avLst/>
                <a:gdLst>
                  <a:gd name="T0" fmla="*/ 0 w 90"/>
                  <a:gd name="T1" fmla="*/ 6 h 6"/>
                  <a:gd name="T2" fmla="*/ 11 w 90"/>
                  <a:gd name="T3" fmla="*/ 6 h 6"/>
                  <a:gd name="T4" fmla="*/ 24 w 90"/>
                  <a:gd name="T5" fmla="*/ 6 h 6"/>
                  <a:gd name="T6" fmla="*/ 34 w 90"/>
                  <a:gd name="T7" fmla="*/ 6 h 6"/>
                  <a:gd name="T8" fmla="*/ 45 w 90"/>
                  <a:gd name="T9" fmla="*/ 5 h 6"/>
                  <a:gd name="T10" fmla="*/ 54 w 90"/>
                  <a:gd name="T11" fmla="*/ 5 h 6"/>
                  <a:gd name="T12" fmla="*/ 63 w 90"/>
                  <a:gd name="T13" fmla="*/ 5 h 6"/>
                  <a:gd name="T14" fmla="*/ 71 w 90"/>
                  <a:gd name="T15" fmla="*/ 5 h 6"/>
                  <a:gd name="T16" fmla="*/ 78 w 90"/>
                  <a:gd name="T17" fmla="*/ 4 h 6"/>
                  <a:gd name="T18" fmla="*/ 83 w 90"/>
                  <a:gd name="T19" fmla="*/ 3 h 6"/>
                  <a:gd name="T20" fmla="*/ 87 w 90"/>
                  <a:gd name="T21" fmla="*/ 2 h 6"/>
                  <a:gd name="T22" fmla="*/ 89 w 90"/>
                  <a:gd name="T23" fmla="*/ 1 h 6"/>
                  <a:gd name="T24" fmla="*/ 90 w 90"/>
                  <a:gd name="T25" fmla="*/ 0 h 6"/>
                  <a:gd name="T26" fmla="*/ 87 w 90"/>
                  <a:gd name="T27" fmla="*/ 0 h 6"/>
                  <a:gd name="T28" fmla="*/ 86 w 90"/>
                  <a:gd name="T29" fmla="*/ 1 h 6"/>
                  <a:gd name="T30" fmla="*/ 84 w 90"/>
                  <a:gd name="T31" fmla="*/ 2 h 6"/>
                  <a:gd name="T32" fmla="*/ 81 w 90"/>
                  <a:gd name="T33" fmla="*/ 3 h 6"/>
                  <a:gd name="T34" fmla="*/ 75 w 90"/>
                  <a:gd name="T35" fmla="*/ 4 h 6"/>
                  <a:gd name="T36" fmla="*/ 69 w 90"/>
                  <a:gd name="T37" fmla="*/ 5 h 6"/>
                  <a:gd name="T38" fmla="*/ 61 w 90"/>
                  <a:gd name="T39" fmla="*/ 5 h 6"/>
                  <a:gd name="T40" fmla="*/ 53 w 90"/>
                  <a:gd name="T41" fmla="*/ 5 h 6"/>
                  <a:gd name="T42" fmla="*/ 44 w 90"/>
                  <a:gd name="T43" fmla="*/ 5 h 6"/>
                  <a:gd name="T44" fmla="*/ 33 w 90"/>
                  <a:gd name="T45" fmla="*/ 6 h 6"/>
                  <a:gd name="T46" fmla="*/ 23 w 90"/>
                  <a:gd name="T47" fmla="*/ 6 h 6"/>
                  <a:gd name="T48" fmla="*/ 11 w 90"/>
                  <a:gd name="T49" fmla="*/ 6 h 6"/>
                  <a:gd name="T50" fmla="*/ 0 w 90"/>
                  <a:gd name="T51" fmla="*/ 6 h 6"/>
                  <a:gd name="T52" fmla="*/ 0 w 90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0" h="6">
                    <a:moveTo>
                      <a:pt x="0" y="6"/>
                    </a:moveTo>
                    <a:lnTo>
                      <a:pt x="11" y="6"/>
                    </a:lnTo>
                    <a:lnTo>
                      <a:pt x="24" y="6"/>
                    </a:lnTo>
                    <a:lnTo>
                      <a:pt x="34" y="6"/>
                    </a:lnTo>
                    <a:lnTo>
                      <a:pt x="45" y="5"/>
                    </a:lnTo>
                    <a:lnTo>
                      <a:pt x="54" y="5"/>
                    </a:lnTo>
                    <a:lnTo>
                      <a:pt x="63" y="5"/>
                    </a:lnTo>
                    <a:lnTo>
                      <a:pt x="71" y="5"/>
                    </a:lnTo>
                    <a:lnTo>
                      <a:pt x="78" y="4"/>
                    </a:lnTo>
                    <a:lnTo>
                      <a:pt x="83" y="3"/>
                    </a:lnTo>
                    <a:lnTo>
                      <a:pt x="87" y="2"/>
                    </a:lnTo>
                    <a:lnTo>
                      <a:pt x="89" y="1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6" y="1"/>
                    </a:lnTo>
                    <a:lnTo>
                      <a:pt x="84" y="2"/>
                    </a:lnTo>
                    <a:lnTo>
                      <a:pt x="81" y="3"/>
                    </a:lnTo>
                    <a:lnTo>
                      <a:pt x="75" y="4"/>
                    </a:lnTo>
                    <a:lnTo>
                      <a:pt x="69" y="5"/>
                    </a:lnTo>
                    <a:lnTo>
                      <a:pt x="61" y="5"/>
                    </a:lnTo>
                    <a:lnTo>
                      <a:pt x="53" y="5"/>
                    </a:lnTo>
                    <a:lnTo>
                      <a:pt x="44" y="5"/>
                    </a:lnTo>
                    <a:lnTo>
                      <a:pt x="33" y="6"/>
                    </a:lnTo>
                    <a:lnTo>
                      <a:pt x="23" y="6"/>
                    </a:lnTo>
                    <a:lnTo>
                      <a:pt x="11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6" name="Freeform 386">
                <a:extLst>
                  <a:ext uri="{FF2B5EF4-FFF2-40B4-BE49-F238E27FC236}">
                    <a16:creationId xmlns:a16="http://schemas.microsoft.com/office/drawing/2014/main" id="{A2391785-AE19-EB4C-8FB4-AA8415731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87" cy="6"/>
              </a:xfrm>
              <a:custGeom>
                <a:avLst/>
                <a:gdLst>
                  <a:gd name="T0" fmla="*/ 0 w 87"/>
                  <a:gd name="T1" fmla="*/ 6 h 6"/>
                  <a:gd name="T2" fmla="*/ 11 w 87"/>
                  <a:gd name="T3" fmla="*/ 6 h 6"/>
                  <a:gd name="T4" fmla="*/ 23 w 87"/>
                  <a:gd name="T5" fmla="*/ 6 h 6"/>
                  <a:gd name="T6" fmla="*/ 33 w 87"/>
                  <a:gd name="T7" fmla="*/ 6 h 6"/>
                  <a:gd name="T8" fmla="*/ 44 w 87"/>
                  <a:gd name="T9" fmla="*/ 5 h 6"/>
                  <a:gd name="T10" fmla="*/ 53 w 87"/>
                  <a:gd name="T11" fmla="*/ 5 h 6"/>
                  <a:gd name="T12" fmla="*/ 61 w 87"/>
                  <a:gd name="T13" fmla="*/ 5 h 6"/>
                  <a:gd name="T14" fmla="*/ 69 w 87"/>
                  <a:gd name="T15" fmla="*/ 5 h 6"/>
                  <a:gd name="T16" fmla="*/ 75 w 87"/>
                  <a:gd name="T17" fmla="*/ 4 h 6"/>
                  <a:gd name="T18" fmla="*/ 81 w 87"/>
                  <a:gd name="T19" fmla="*/ 3 h 6"/>
                  <a:gd name="T20" fmla="*/ 84 w 87"/>
                  <a:gd name="T21" fmla="*/ 2 h 6"/>
                  <a:gd name="T22" fmla="*/ 86 w 87"/>
                  <a:gd name="T23" fmla="*/ 1 h 6"/>
                  <a:gd name="T24" fmla="*/ 87 w 87"/>
                  <a:gd name="T25" fmla="*/ 0 h 6"/>
                  <a:gd name="T26" fmla="*/ 84 w 87"/>
                  <a:gd name="T27" fmla="*/ 0 h 6"/>
                  <a:gd name="T28" fmla="*/ 83 w 87"/>
                  <a:gd name="T29" fmla="*/ 1 h 6"/>
                  <a:gd name="T30" fmla="*/ 81 w 87"/>
                  <a:gd name="T31" fmla="*/ 2 h 6"/>
                  <a:gd name="T32" fmla="*/ 77 w 87"/>
                  <a:gd name="T33" fmla="*/ 3 h 6"/>
                  <a:gd name="T34" fmla="*/ 71 w 87"/>
                  <a:gd name="T35" fmla="*/ 4 h 6"/>
                  <a:gd name="T36" fmla="*/ 64 w 87"/>
                  <a:gd name="T37" fmla="*/ 5 h 6"/>
                  <a:gd name="T38" fmla="*/ 55 w 87"/>
                  <a:gd name="T39" fmla="*/ 5 h 6"/>
                  <a:gd name="T40" fmla="*/ 46 w 87"/>
                  <a:gd name="T41" fmla="*/ 5 h 6"/>
                  <a:gd name="T42" fmla="*/ 35 w 87"/>
                  <a:gd name="T43" fmla="*/ 5 h 6"/>
                  <a:gd name="T44" fmla="*/ 24 w 87"/>
                  <a:gd name="T45" fmla="*/ 6 h 6"/>
                  <a:gd name="T46" fmla="*/ 12 w 87"/>
                  <a:gd name="T47" fmla="*/ 6 h 6"/>
                  <a:gd name="T48" fmla="*/ 0 w 87"/>
                  <a:gd name="T49" fmla="*/ 6 h 6"/>
                  <a:gd name="T50" fmla="*/ 0 w 87"/>
                  <a:gd name="T51" fmla="*/ 6 h 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7" h="6">
                    <a:moveTo>
                      <a:pt x="0" y="6"/>
                    </a:moveTo>
                    <a:lnTo>
                      <a:pt x="11" y="6"/>
                    </a:lnTo>
                    <a:lnTo>
                      <a:pt x="23" y="6"/>
                    </a:lnTo>
                    <a:lnTo>
                      <a:pt x="33" y="6"/>
                    </a:lnTo>
                    <a:lnTo>
                      <a:pt x="44" y="5"/>
                    </a:lnTo>
                    <a:lnTo>
                      <a:pt x="53" y="5"/>
                    </a:lnTo>
                    <a:lnTo>
                      <a:pt x="61" y="5"/>
                    </a:lnTo>
                    <a:lnTo>
                      <a:pt x="69" y="5"/>
                    </a:lnTo>
                    <a:lnTo>
                      <a:pt x="75" y="4"/>
                    </a:lnTo>
                    <a:lnTo>
                      <a:pt x="81" y="3"/>
                    </a:lnTo>
                    <a:lnTo>
                      <a:pt x="84" y="2"/>
                    </a:lnTo>
                    <a:lnTo>
                      <a:pt x="86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1" y="4"/>
                    </a:lnTo>
                    <a:lnTo>
                      <a:pt x="64" y="5"/>
                    </a:lnTo>
                    <a:lnTo>
                      <a:pt x="55" y="5"/>
                    </a:lnTo>
                    <a:lnTo>
                      <a:pt x="46" y="5"/>
                    </a:lnTo>
                    <a:lnTo>
                      <a:pt x="35" y="5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7" name="Freeform 387">
                <a:extLst>
                  <a:ext uri="{FF2B5EF4-FFF2-40B4-BE49-F238E27FC236}">
                    <a16:creationId xmlns:a16="http://schemas.microsoft.com/office/drawing/2014/main" id="{534E28E0-A58E-7344-8EA9-CA7800DF9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84" cy="6"/>
              </a:xfrm>
              <a:custGeom>
                <a:avLst/>
                <a:gdLst>
                  <a:gd name="T0" fmla="*/ 0 w 84"/>
                  <a:gd name="T1" fmla="*/ 6 h 6"/>
                  <a:gd name="T2" fmla="*/ 12 w 84"/>
                  <a:gd name="T3" fmla="*/ 6 h 6"/>
                  <a:gd name="T4" fmla="*/ 24 w 84"/>
                  <a:gd name="T5" fmla="*/ 6 h 6"/>
                  <a:gd name="T6" fmla="*/ 35 w 84"/>
                  <a:gd name="T7" fmla="*/ 5 h 6"/>
                  <a:gd name="T8" fmla="*/ 46 w 84"/>
                  <a:gd name="T9" fmla="*/ 5 h 6"/>
                  <a:gd name="T10" fmla="*/ 55 w 84"/>
                  <a:gd name="T11" fmla="*/ 5 h 6"/>
                  <a:gd name="T12" fmla="*/ 64 w 84"/>
                  <a:gd name="T13" fmla="*/ 5 h 6"/>
                  <a:gd name="T14" fmla="*/ 71 w 84"/>
                  <a:gd name="T15" fmla="*/ 4 h 6"/>
                  <a:gd name="T16" fmla="*/ 77 w 84"/>
                  <a:gd name="T17" fmla="*/ 3 h 6"/>
                  <a:gd name="T18" fmla="*/ 81 w 84"/>
                  <a:gd name="T19" fmla="*/ 2 h 6"/>
                  <a:gd name="T20" fmla="*/ 83 w 84"/>
                  <a:gd name="T21" fmla="*/ 1 h 6"/>
                  <a:gd name="T22" fmla="*/ 84 w 84"/>
                  <a:gd name="T23" fmla="*/ 0 h 6"/>
                  <a:gd name="T24" fmla="*/ 82 w 84"/>
                  <a:gd name="T25" fmla="*/ 0 h 6"/>
                  <a:gd name="T26" fmla="*/ 81 w 84"/>
                  <a:gd name="T27" fmla="*/ 1 h 6"/>
                  <a:gd name="T28" fmla="*/ 79 w 84"/>
                  <a:gd name="T29" fmla="*/ 2 h 6"/>
                  <a:gd name="T30" fmla="*/ 75 w 84"/>
                  <a:gd name="T31" fmla="*/ 3 h 6"/>
                  <a:gd name="T32" fmla="*/ 68 w 84"/>
                  <a:gd name="T33" fmla="*/ 4 h 6"/>
                  <a:gd name="T34" fmla="*/ 62 w 84"/>
                  <a:gd name="T35" fmla="*/ 5 h 6"/>
                  <a:gd name="T36" fmla="*/ 54 w 84"/>
                  <a:gd name="T37" fmla="*/ 5 h 6"/>
                  <a:gd name="T38" fmla="*/ 44 w 84"/>
                  <a:gd name="T39" fmla="*/ 5 h 6"/>
                  <a:gd name="T40" fmla="*/ 34 w 84"/>
                  <a:gd name="T41" fmla="*/ 5 h 6"/>
                  <a:gd name="T42" fmla="*/ 23 w 84"/>
                  <a:gd name="T43" fmla="*/ 6 h 6"/>
                  <a:gd name="T44" fmla="*/ 11 w 84"/>
                  <a:gd name="T45" fmla="*/ 6 h 6"/>
                  <a:gd name="T46" fmla="*/ 0 w 84"/>
                  <a:gd name="T47" fmla="*/ 6 h 6"/>
                  <a:gd name="T48" fmla="*/ 0 w 84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5" y="5"/>
                    </a:lnTo>
                    <a:lnTo>
                      <a:pt x="46" y="5"/>
                    </a:lnTo>
                    <a:lnTo>
                      <a:pt x="55" y="5"/>
                    </a:lnTo>
                    <a:lnTo>
                      <a:pt x="64" y="5"/>
                    </a:lnTo>
                    <a:lnTo>
                      <a:pt x="71" y="4"/>
                    </a:lnTo>
                    <a:lnTo>
                      <a:pt x="77" y="3"/>
                    </a:lnTo>
                    <a:lnTo>
                      <a:pt x="81" y="2"/>
                    </a:lnTo>
                    <a:lnTo>
                      <a:pt x="83" y="1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81" y="1"/>
                    </a:lnTo>
                    <a:lnTo>
                      <a:pt x="79" y="2"/>
                    </a:lnTo>
                    <a:lnTo>
                      <a:pt x="75" y="3"/>
                    </a:lnTo>
                    <a:lnTo>
                      <a:pt x="68" y="4"/>
                    </a:lnTo>
                    <a:lnTo>
                      <a:pt x="62" y="5"/>
                    </a:lnTo>
                    <a:lnTo>
                      <a:pt x="54" y="5"/>
                    </a:lnTo>
                    <a:lnTo>
                      <a:pt x="44" y="5"/>
                    </a:lnTo>
                    <a:lnTo>
                      <a:pt x="34" y="5"/>
                    </a:lnTo>
                    <a:lnTo>
                      <a:pt x="23" y="6"/>
                    </a:lnTo>
                    <a:lnTo>
                      <a:pt x="11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8" name="Freeform 388">
                <a:extLst>
                  <a:ext uri="{FF2B5EF4-FFF2-40B4-BE49-F238E27FC236}">
                    <a16:creationId xmlns:a16="http://schemas.microsoft.com/office/drawing/2014/main" id="{CFA13979-FDBD-BF47-9FC5-318E8E703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82" cy="6"/>
              </a:xfrm>
              <a:custGeom>
                <a:avLst/>
                <a:gdLst>
                  <a:gd name="T0" fmla="*/ 0 w 82"/>
                  <a:gd name="T1" fmla="*/ 6 h 6"/>
                  <a:gd name="T2" fmla="*/ 11 w 82"/>
                  <a:gd name="T3" fmla="*/ 6 h 6"/>
                  <a:gd name="T4" fmla="*/ 23 w 82"/>
                  <a:gd name="T5" fmla="*/ 6 h 6"/>
                  <a:gd name="T6" fmla="*/ 34 w 82"/>
                  <a:gd name="T7" fmla="*/ 5 h 6"/>
                  <a:gd name="T8" fmla="*/ 44 w 82"/>
                  <a:gd name="T9" fmla="*/ 5 h 6"/>
                  <a:gd name="T10" fmla="*/ 54 w 82"/>
                  <a:gd name="T11" fmla="*/ 5 h 6"/>
                  <a:gd name="T12" fmla="*/ 62 w 82"/>
                  <a:gd name="T13" fmla="*/ 5 h 6"/>
                  <a:gd name="T14" fmla="*/ 68 w 82"/>
                  <a:gd name="T15" fmla="*/ 4 h 6"/>
                  <a:gd name="T16" fmla="*/ 75 w 82"/>
                  <a:gd name="T17" fmla="*/ 3 h 6"/>
                  <a:gd name="T18" fmla="*/ 79 w 82"/>
                  <a:gd name="T19" fmla="*/ 2 h 6"/>
                  <a:gd name="T20" fmla="*/ 81 w 82"/>
                  <a:gd name="T21" fmla="*/ 1 h 6"/>
                  <a:gd name="T22" fmla="*/ 82 w 82"/>
                  <a:gd name="T23" fmla="*/ 0 h 6"/>
                  <a:gd name="T24" fmla="*/ 79 w 82"/>
                  <a:gd name="T25" fmla="*/ 0 h 6"/>
                  <a:gd name="T26" fmla="*/ 78 w 82"/>
                  <a:gd name="T27" fmla="*/ 1 h 6"/>
                  <a:gd name="T28" fmla="*/ 76 w 82"/>
                  <a:gd name="T29" fmla="*/ 2 h 6"/>
                  <a:gd name="T30" fmla="*/ 72 w 82"/>
                  <a:gd name="T31" fmla="*/ 3 h 6"/>
                  <a:gd name="T32" fmla="*/ 67 w 82"/>
                  <a:gd name="T33" fmla="*/ 4 h 6"/>
                  <a:gd name="T34" fmla="*/ 60 w 82"/>
                  <a:gd name="T35" fmla="*/ 4 h 6"/>
                  <a:gd name="T36" fmla="*/ 52 w 82"/>
                  <a:gd name="T37" fmla="*/ 5 h 6"/>
                  <a:gd name="T38" fmla="*/ 43 w 82"/>
                  <a:gd name="T39" fmla="*/ 5 h 6"/>
                  <a:gd name="T40" fmla="*/ 33 w 82"/>
                  <a:gd name="T41" fmla="*/ 5 h 6"/>
                  <a:gd name="T42" fmla="*/ 22 w 82"/>
                  <a:gd name="T43" fmla="*/ 5 h 6"/>
                  <a:gd name="T44" fmla="*/ 11 w 82"/>
                  <a:gd name="T45" fmla="*/ 5 h 6"/>
                  <a:gd name="T46" fmla="*/ 0 w 82"/>
                  <a:gd name="T47" fmla="*/ 6 h 6"/>
                  <a:gd name="T48" fmla="*/ 0 w 82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2" h="6">
                    <a:moveTo>
                      <a:pt x="0" y="6"/>
                    </a:moveTo>
                    <a:lnTo>
                      <a:pt x="11" y="6"/>
                    </a:lnTo>
                    <a:lnTo>
                      <a:pt x="23" y="6"/>
                    </a:lnTo>
                    <a:lnTo>
                      <a:pt x="34" y="5"/>
                    </a:lnTo>
                    <a:lnTo>
                      <a:pt x="44" y="5"/>
                    </a:lnTo>
                    <a:lnTo>
                      <a:pt x="54" y="5"/>
                    </a:lnTo>
                    <a:lnTo>
                      <a:pt x="62" y="5"/>
                    </a:lnTo>
                    <a:lnTo>
                      <a:pt x="68" y="4"/>
                    </a:lnTo>
                    <a:lnTo>
                      <a:pt x="75" y="3"/>
                    </a:lnTo>
                    <a:lnTo>
                      <a:pt x="79" y="2"/>
                    </a:lnTo>
                    <a:lnTo>
                      <a:pt x="81" y="1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8" y="1"/>
                    </a:lnTo>
                    <a:lnTo>
                      <a:pt x="76" y="2"/>
                    </a:lnTo>
                    <a:lnTo>
                      <a:pt x="72" y="3"/>
                    </a:lnTo>
                    <a:lnTo>
                      <a:pt x="67" y="4"/>
                    </a:lnTo>
                    <a:lnTo>
                      <a:pt x="60" y="4"/>
                    </a:lnTo>
                    <a:lnTo>
                      <a:pt x="52" y="5"/>
                    </a:lnTo>
                    <a:lnTo>
                      <a:pt x="43" y="5"/>
                    </a:lnTo>
                    <a:lnTo>
                      <a:pt x="33" y="5"/>
                    </a:lnTo>
                    <a:lnTo>
                      <a:pt x="22" y="5"/>
                    </a:lnTo>
                    <a:lnTo>
                      <a:pt x="11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29" name="Freeform 389">
                <a:extLst>
                  <a:ext uri="{FF2B5EF4-FFF2-40B4-BE49-F238E27FC236}">
                    <a16:creationId xmlns:a16="http://schemas.microsoft.com/office/drawing/2014/main" id="{31553D97-EDCF-9B40-ADBC-D457E8C81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79" cy="6"/>
              </a:xfrm>
              <a:custGeom>
                <a:avLst/>
                <a:gdLst>
                  <a:gd name="T0" fmla="*/ 0 w 79"/>
                  <a:gd name="T1" fmla="*/ 6 h 6"/>
                  <a:gd name="T2" fmla="*/ 11 w 79"/>
                  <a:gd name="T3" fmla="*/ 5 h 6"/>
                  <a:gd name="T4" fmla="*/ 22 w 79"/>
                  <a:gd name="T5" fmla="*/ 5 h 6"/>
                  <a:gd name="T6" fmla="*/ 33 w 79"/>
                  <a:gd name="T7" fmla="*/ 5 h 6"/>
                  <a:gd name="T8" fmla="*/ 43 w 79"/>
                  <a:gd name="T9" fmla="*/ 5 h 6"/>
                  <a:gd name="T10" fmla="*/ 52 w 79"/>
                  <a:gd name="T11" fmla="*/ 5 h 6"/>
                  <a:gd name="T12" fmla="*/ 60 w 79"/>
                  <a:gd name="T13" fmla="*/ 4 h 6"/>
                  <a:gd name="T14" fmla="*/ 67 w 79"/>
                  <a:gd name="T15" fmla="*/ 4 h 6"/>
                  <a:gd name="T16" fmla="*/ 72 w 79"/>
                  <a:gd name="T17" fmla="*/ 3 h 6"/>
                  <a:gd name="T18" fmla="*/ 76 w 79"/>
                  <a:gd name="T19" fmla="*/ 2 h 6"/>
                  <a:gd name="T20" fmla="*/ 78 w 79"/>
                  <a:gd name="T21" fmla="*/ 1 h 6"/>
                  <a:gd name="T22" fmla="*/ 79 w 79"/>
                  <a:gd name="T23" fmla="*/ 0 h 6"/>
                  <a:gd name="T24" fmla="*/ 76 w 79"/>
                  <a:gd name="T25" fmla="*/ 0 h 6"/>
                  <a:gd name="T26" fmla="*/ 75 w 79"/>
                  <a:gd name="T27" fmla="*/ 1 h 6"/>
                  <a:gd name="T28" fmla="*/ 74 w 79"/>
                  <a:gd name="T29" fmla="*/ 2 h 6"/>
                  <a:gd name="T30" fmla="*/ 69 w 79"/>
                  <a:gd name="T31" fmla="*/ 3 h 6"/>
                  <a:gd name="T32" fmla="*/ 64 w 79"/>
                  <a:gd name="T33" fmla="*/ 4 h 6"/>
                  <a:gd name="T34" fmla="*/ 58 w 79"/>
                  <a:gd name="T35" fmla="*/ 4 h 6"/>
                  <a:gd name="T36" fmla="*/ 50 w 79"/>
                  <a:gd name="T37" fmla="*/ 5 h 6"/>
                  <a:gd name="T38" fmla="*/ 41 w 79"/>
                  <a:gd name="T39" fmla="*/ 5 h 6"/>
                  <a:gd name="T40" fmla="*/ 32 w 79"/>
                  <a:gd name="T41" fmla="*/ 5 h 6"/>
                  <a:gd name="T42" fmla="*/ 22 w 79"/>
                  <a:gd name="T43" fmla="*/ 5 h 6"/>
                  <a:gd name="T44" fmla="*/ 10 w 79"/>
                  <a:gd name="T45" fmla="*/ 5 h 6"/>
                  <a:gd name="T46" fmla="*/ 0 w 79"/>
                  <a:gd name="T47" fmla="*/ 5 h 6"/>
                  <a:gd name="T48" fmla="*/ 0 w 79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9" h="6">
                    <a:moveTo>
                      <a:pt x="0" y="6"/>
                    </a:moveTo>
                    <a:lnTo>
                      <a:pt x="11" y="5"/>
                    </a:lnTo>
                    <a:lnTo>
                      <a:pt x="22" y="5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5"/>
                    </a:lnTo>
                    <a:lnTo>
                      <a:pt x="60" y="4"/>
                    </a:lnTo>
                    <a:lnTo>
                      <a:pt x="67" y="4"/>
                    </a:lnTo>
                    <a:lnTo>
                      <a:pt x="72" y="3"/>
                    </a:lnTo>
                    <a:lnTo>
                      <a:pt x="76" y="2"/>
                    </a:lnTo>
                    <a:lnTo>
                      <a:pt x="78" y="1"/>
                    </a:lnTo>
                    <a:lnTo>
                      <a:pt x="79" y="0"/>
                    </a:lnTo>
                    <a:lnTo>
                      <a:pt x="76" y="0"/>
                    </a:lnTo>
                    <a:lnTo>
                      <a:pt x="75" y="1"/>
                    </a:lnTo>
                    <a:lnTo>
                      <a:pt x="74" y="2"/>
                    </a:lnTo>
                    <a:lnTo>
                      <a:pt x="69" y="3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0" y="5"/>
                    </a:lnTo>
                    <a:lnTo>
                      <a:pt x="41" y="5"/>
                    </a:lnTo>
                    <a:lnTo>
                      <a:pt x="32" y="5"/>
                    </a:lnTo>
                    <a:lnTo>
                      <a:pt x="22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0" name="Freeform 390">
                <a:extLst>
                  <a:ext uri="{FF2B5EF4-FFF2-40B4-BE49-F238E27FC236}">
                    <a16:creationId xmlns:a16="http://schemas.microsoft.com/office/drawing/2014/main" id="{93A4ACEE-FF40-3743-8666-1DE6C2F95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76" cy="5"/>
              </a:xfrm>
              <a:custGeom>
                <a:avLst/>
                <a:gdLst>
                  <a:gd name="T0" fmla="*/ 0 w 76"/>
                  <a:gd name="T1" fmla="*/ 5 h 5"/>
                  <a:gd name="T2" fmla="*/ 10 w 76"/>
                  <a:gd name="T3" fmla="*/ 5 h 5"/>
                  <a:gd name="T4" fmla="*/ 22 w 76"/>
                  <a:gd name="T5" fmla="*/ 5 h 5"/>
                  <a:gd name="T6" fmla="*/ 32 w 76"/>
                  <a:gd name="T7" fmla="*/ 5 h 5"/>
                  <a:gd name="T8" fmla="*/ 41 w 76"/>
                  <a:gd name="T9" fmla="*/ 5 h 5"/>
                  <a:gd name="T10" fmla="*/ 50 w 76"/>
                  <a:gd name="T11" fmla="*/ 5 h 5"/>
                  <a:gd name="T12" fmla="*/ 58 w 76"/>
                  <a:gd name="T13" fmla="*/ 4 h 5"/>
                  <a:gd name="T14" fmla="*/ 64 w 76"/>
                  <a:gd name="T15" fmla="*/ 4 h 5"/>
                  <a:gd name="T16" fmla="*/ 69 w 76"/>
                  <a:gd name="T17" fmla="*/ 3 h 5"/>
                  <a:gd name="T18" fmla="*/ 74 w 76"/>
                  <a:gd name="T19" fmla="*/ 2 h 5"/>
                  <a:gd name="T20" fmla="*/ 75 w 76"/>
                  <a:gd name="T21" fmla="*/ 1 h 5"/>
                  <a:gd name="T22" fmla="*/ 76 w 76"/>
                  <a:gd name="T23" fmla="*/ 0 h 5"/>
                  <a:gd name="T24" fmla="*/ 74 w 76"/>
                  <a:gd name="T25" fmla="*/ 0 h 5"/>
                  <a:gd name="T26" fmla="*/ 73 w 76"/>
                  <a:gd name="T27" fmla="*/ 1 h 5"/>
                  <a:gd name="T28" fmla="*/ 71 w 76"/>
                  <a:gd name="T29" fmla="*/ 2 h 5"/>
                  <a:gd name="T30" fmla="*/ 68 w 76"/>
                  <a:gd name="T31" fmla="*/ 3 h 5"/>
                  <a:gd name="T32" fmla="*/ 62 w 76"/>
                  <a:gd name="T33" fmla="*/ 3 h 5"/>
                  <a:gd name="T34" fmla="*/ 56 w 76"/>
                  <a:gd name="T35" fmla="*/ 4 h 5"/>
                  <a:gd name="T36" fmla="*/ 48 w 76"/>
                  <a:gd name="T37" fmla="*/ 5 h 5"/>
                  <a:gd name="T38" fmla="*/ 40 w 76"/>
                  <a:gd name="T39" fmla="*/ 5 h 5"/>
                  <a:gd name="T40" fmla="*/ 31 w 76"/>
                  <a:gd name="T41" fmla="*/ 5 h 5"/>
                  <a:gd name="T42" fmla="*/ 21 w 76"/>
                  <a:gd name="T43" fmla="*/ 5 h 5"/>
                  <a:gd name="T44" fmla="*/ 10 w 76"/>
                  <a:gd name="T45" fmla="*/ 5 h 5"/>
                  <a:gd name="T46" fmla="*/ 0 w 76"/>
                  <a:gd name="T47" fmla="*/ 5 h 5"/>
                  <a:gd name="T48" fmla="*/ 0 w 76"/>
                  <a:gd name="T49" fmla="*/ 5 h 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6" h="5">
                    <a:moveTo>
                      <a:pt x="0" y="5"/>
                    </a:moveTo>
                    <a:lnTo>
                      <a:pt x="10" y="5"/>
                    </a:lnTo>
                    <a:lnTo>
                      <a:pt x="22" y="5"/>
                    </a:lnTo>
                    <a:lnTo>
                      <a:pt x="32" y="5"/>
                    </a:lnTo>
                    <a:lnTo>
                      <a:pt x="41" y="5"/>
                    </a:lnTo>
                    <a:lnTo>
                      <a:pt x="50" y="5"/>
                    </a:lnTo>
                    <a:lnTo>
                      <a:pt x="58" y="4"/>
                    </a:lnTo>
                    <a:lnTo>
                      <a:pt x="64" y="4"/>
                    </a:lnTo>
                    <a:lnTo>
                      <a:pt x="69" y="3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1"/>
                    </a:lnTo>
                    <a:lnTo>
                      <a:pt x="71" y="2"/>
                    </a:lnTo>
                    <a:lnTo>
                      <a:pt x="68" y="3"/>
                    </a:lnTo>
                    <a:lnTo>
                      <a:pt x="62" y="3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40" y="5"/>
                    </a:lnTo>
                    <a:lnTo>
                      <a:pt x="31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1" name="Freeform 391">
                <a:extLst>
                  <a:ext uri="{FF2B5EF4-FFF2-40B4-BE49-F238E27FC236}">
                    <a16:creationId xmlns:a16="http://schemas.microsoft.com/office/drawing/2014/main" id="{F4F08A11-2D8B-9F45-ADD1-06EC9B43A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74" cy="5"/>
              </a:xfrm>
              <a:custGeom>
                <a:avLst/>
                <a:gdLst>
                  <a:gd name="T0" fmla="*/ 0 w 74"/>
                  <a:gd name="T1" fmla="*/ 5 h 5"/>
                  <a:gd name="T2" fmla="*/ 10 w 74"/>
                  <a:gd name="T3" fmla="*/ 5 h 5"/>
                  <a:gd name="T4" fmla="*/ 21 w 74"/>
                  <a:gd name="T5" fmla="*/ 5 h 5"/>
                  <a:gd name="T6" fmla="*/ 31 w 74"/>
                  <a:gd name="T7" fmla="*/ 5 h 5"/>
                  <a:gd name="T8" fmla="*/ 40 w 74"/>
                  <a:gd name="T9" fmla="*/ 5 h 5"/>
                  <a:gd name="T10" fmla="*/ 48 w 74"/>
                  <a:gd name="T11" fmla="*/ 5 h 5"/>
                  <a:gd name="T12" fmla="*/ 56 w 74"/>
                  <a:gd name="T13" fmla="*/ 4 h 5"/>
                  <a:gd name="T14" fmla="*/ 62 w 74"/>
                  <a:gd name="T15" fmla="*/ 3 h 5"/>
                  <a:gd name="T16" fmla="*/ 68 w 74"/>
                  <a:gd name="T17" fmla="*/ 3 h 5"/>
                  <a:gd name="T18" fmla="*/ 71 w 74"/>
                  <a:gd name="T19" fmla="*/ 2 h 5"/>
                  <a:gd name="T20" fmla="*/ 73 w 74"/>
                  <a:gd name="T21" fmla="*/ 1 h 5"/>
                  <a:gd name="T22" fmla="*/ 74 w 74"/>
                  <a:gd name="T23" fmla="*/ 0 h 5"/>
                  <a:gd name="T24" fmla="*/ 71 w 74"/>
                  <a:gd name="T25" fmla="*/ 0 h 5"/>
                  <a:gd name="T26" fmla="*/ 70 w 74"/>
                  <a:gd name="T27" fmla="*/ 1 h 5"/>
                  <a:gd name="T28" fmla="*/ 68 w 74"/>
                  <a:gd name="T29" fmla="*/ 2 h 5"/>
                  <a:gd name="T30" fmla="*/ 63 w 74"/>
                  <a:gd name="T31" fmla="*/ 3 h 5"/>
                  <a:gd name="T32" fmla="*/ 58 w 74"/>
                  <a:gd name="T33" fmla="*/ 4 h 5"/>
                  <a:gd name="T34" fmla="*/ 50 w 74"/>
                  <a:gd name="T35" fmla="*/ 4 h 5"/>
                  <a:gd name="T36" fmla="*/ 42 w 74"/>
                  <a:gd name="T37" fmla="*/ 5 h 5"/>
                  <a:gd name="T38" fmla="*/ 32 w 74"/>
                  <a:gd name="T39" fmla="*/ 5 h 5"/>
                  <a:gd name="T40" fmla="*/ 22 w 74"/>
                  <a:gd name="T41" fmla="*/ 5 h 5"/>
                  <a:gd name="T42" fmla="*/ 11 w 74"/>
                  <a:gd name="T43" fmla="*/ 5 h 5"/>
                  <a:gd name="T44" fmla="*/ 0 w 74"/>
                  <a:gd name="T45" fmla="*/ 5 h 5"/>
                  <a:gd name="T46" fmla="*/ 0 w 74"/>
                  <a:gd name="T47" fmla="*/ 5 h 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4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1" y="5"/>
                    </a:lnTo>
                    <a:lnTo>
                      <a:pt x="40" y="5"/>
                    </a:lnTo>
                    <a:lnTo>
                      <a:pt x="48" y="5"/>
                    </a:lnTo>
                    <a:lnTo>
                      <a:pt x="56" y="4"/>
                    </a:lnTo>
                    <a:lnTo>
                      <a:pt x="62" y="3"/>
                    </a:lnTo>
                    <a:lnTo>
                      <a:pt x="68" y="3"/>
                    </a:lnTo>
                    <a:lnTo>
                      <a:pt x="71" y="2"/>
                    </a:lnTo>
                    <a:lnTo>
                      <a:pt x="73" y="1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70" y="1"/>
                    </a:lnTo>
                    <a:lnTo>
                      <a:pt x="68" y="2"/>
                    </a:lnTo>
                    <a:lnTo>
                      <a:pt x="63" y="3"/>
                    </a:lnTo>
                    <a:lnTo>
                      <a:pt x="58" y="4"/>
                    </a:lnTo>
                    <a:lnTo>
                      <a:pt x="50" y="4"/>
                    </a:lnTo>
                    <a:lnTo>
                      <a:pt x="42" y="5"/>
                    </a:lnTo>
                    <a:lnTo>
                      <a:pt x="32" y="5"/>
                    </a:lnTo>
                    <a:lnTo>
                      <a:pt x="22" y="5"/>
                    </a:lnTo>
                    <a:lnTo>
                      <a:pt x="11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2" name="Freeform 392">
                <a:extLst>
                  <a:ext uri="{FF2B5EF4-FFF2-40B4-BE49-F238E27FC236}">
                    <a16:creationId xmlns:a16="http://schemas.microsoft.com/office/drawing/2014/main" id="{8CCCB45E-C8E8-E243-AFDC-969429BE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71" cy="5"/>
              </a:xfrm>
              <a:custGeom>
                <a:avLst/>
                <a:gdLst>
                  <a:gd name="T0" fmla="*/ 0 w 71"/>
                  <a:gd name="T1" fmla="*/ 5 h 5"/>
                  <a:gd name="T2" fmla="*/ 11 w 71"/>
                  <a:gd name="T3" fmla="*/ 5 h 5"/>
                  <a:gd name="T4" fmla="*/ 22 w 71"/>
                  <a:gd name="T5" fmla="*/ 5 h 5"/>
                  <a:gd name="T6" fmla="*/ 32 w 71"/>
                  <a:gd name="T7" fmla="*/ 5 h 5"/>
                  <a:gd name="T8" fmla="*/ 42 w 71"/>
                  <a:gd name="T9" fmla="*/ 5 h 5"/>
                  <a:gd name="T10" fmla="*/ 50 w 71"/>
                  <a:gd name="T11" fmla="*/ 4 h 5"/>
                  <a:gd name="T12" fmla="*/ 58 w 71"/>
                  <a:gd name="T13" fmla="*/ 4 h 5"/>
                  <a:gd name="T14" fmla="*/ 63 w 71"/>
                  <a:gd name="T15" fmla="*/ 3 h 5"/>
                  <a:gd name="T16" fmla="*/ 68 w 71"/>
                  <a:gd name="T17" fmla="*/ 2 h 5"/>
                  <a:gd name="T18" fmla="*/ 70 w 71"/>
                  <a:gd name="T19" fmla="*/ 1 h 5"/>
                  <a:gd name="T20" fmla="*/ 71 w 71"/>
                  <a:gd name="T21" fmla="*/ 0 h 5"/>
                  <a:gd name="T22" fmla="*/ 68 w 71"/>
                  <a:gd name="T23" fmla="*/ 0 h 5"/>
                  <a:gd name="T24" fmla="*/ 68 w 71"/>
                  <a:gd name="T25" fmla="*/ 1 h 5"/>
                  <a:gd name="T26" fmla="*/ 65 w 71"/>
                  <a:gd name="T27" fmla="*/ 2 h 5"/>
                  <a:gd name="T28" fmla="*/ 61 w 71"/>
                  <a:gd name="T29" fmla="*/ 3 h 5"/>
                  <a:gd name="T30" fmla="*/ 55 w 71"/>
                  <a:gd name="T31" fmla="*/ 4 h 5"/>
                  <a:gd name="T32" fmla="*/ 48 w 71"/>
                  <a:gd name="T33" fmla="*/ 4 h 5"/>
                  <a:gd name="T34" fmla="*/ 40 w 71"/>
                  <a:gd name="T35" fmla="*/ 5 h 5"/>
                  <a:gd name="T36" fmla="*/ 32 w 71"/>
                  <a:gd name="T37" fmla="*/ 5 h 5"/>
                  <a:gd name="T38" fmla="*/ 21 w 71"/>
                  <a:gd name="T39" fmla="*/ 5 h 5"/>
                  <a:gd name="T40" fmla="*/ 10 w 71"/>
                  <a:gd name="T41" fmla="*/ 5 h 5"/>
                  <a:gd name="T42" fmla="*/ 0 w 71"/>
                  <a:gd name="T43" fmla="*/ 5 h 5"/>
                  <a:gd name="T44" fmla="*/ 0 w 71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1" h="5">
                    <a:moveTo>
                      <a:pt x="0" y="5"/>
                    </a:moveTo>
                    <a:lnTo>
                      <a:pt x="11" y="5"/>
                    </a:lnTo>
                    <a:lnTo>
                      <a:pt x="22" y="5"/>
                    </a:lnTo>
                    <a:lnTo>
                      <a:pt x="32" y="5"/>
                    </a:lnTo>
                    <a:lnTo>
                      <a:pt x="42" y="5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3" y="3"/>
                    </a:lnTo>
                    <a:lnTo>
                      <a:pt x="68" y="2"/>
                    </a:lnTo>
                    <a:lnTo>
                      <a:pt x="70" y="1"/>
                    </a:lnTo>
                    <a:lnTo>
                      <a:pt x="71" y="0"/>
                    </a:lnTo>
                    <a:lnTo>
                      <a:pt x="68" y="0"/>
                    </a:lnTo>
                    <a:lnTo>
                      <a:pt x="68" y="1"/>
                    </a:lnTo>
                    <a:lnTo>
                      <a:pt x="65" y="2"/>
                    </a:lnTo>
                    <a:lnTo>
                      <a:pt x="61" y="3"/>
                    </a:lnTo>
                    <a:lnTo>
                      <a:pt x="55" y="4"/>
                    </a:lnTo>
                    <a:lnTo>
                      <a:pt x="48" y="4"/>
                    </a:lnTo>
                    <a:lnTo>
                      <a:pt x="40" y="5"/>
                    </a:lnTo>
                    <a:lnTo>
                      <a:pt x="32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3" name="Freeform 393">
                <a:extLst>
                  <a:ext uri="{FF2B5EF4-FFF2-40B4-BE49-F238E27FC236}">
                    <a16:creationId xmlns:a16="http://schemas.microsoft.com/office/drawing/2014/main" id="{7D007353-2A14-D54B-8589-467576875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68" cy="5"/>
              </a:xfrm>
              <a:custGeom>
                <a:avLst/>
                <a:gdLst>
                  <a:gd name="T0" fmla="*/ 0 w 68"/>
                  <a:gd name="T1" fmla="*/ 5 h 5"/>
                  <a:gd name="T2" fmla="*/ 10 w 68"/>
                  <a:gd name="T3" fmla="*/ 5 h 5"/>
                  <a:gd name="T4" fmla="*/ 21 w 68"/>
                  <a:gd name="T5" fmla="*/ 5 h 5"/>
                  <a:gd name="T6" fmla="*/ 32 w 68"/>
                  <a:gd name="T7" fmla="*/ 5 h 5"/>
                  <a:gd name="T8" fmla="*/ 40 w 68"/>
                  <a:gd name="T9" fmla="*/ 5 h 5"/>
                  <a:gd name="T10" fmla="*/ 48 w 68"/>
                  <a:gd name="T11" fmla="*/ 4 h 5"/>
                  <a:gd name="T12" fmla="*/ 55 w 68"/>
                  <a:gd name="T13" fmla="*/ 4 h 5"/>
                  <a:gd name="T14" fmla="*/ 61 w 68"/>
                  <a:gd name="T15" fmla="*/ 3 h 5"/>
                  <a:gd name="T16" fmla="*/ 65 w 68"/>
                  <a:gd name="T17" fmla="*/ 2 h 5"/>
                  <a:gd name="T18" fmla="*/ 68 w 68"/>
                  <a:gd name="T19" fmla="*/ 1 h 5"/>
                  <a:gd name="T20" fmla="*/ 68 w 68"/>
                  <a:gd name="T21" fmla="*/ 0 h 5"/>
                  <a:gd name="T22" fmla="*/ 66 w 68"/>
                  <a:gd name="T23" fmla="*/ 0 h 5"/>
                  <a:gd name="T24" fmla="*/ 65 w 68"/>
                  <a:gd name="T25" fmla="*/ 1 h 5"/>
                  <a:gd name="T26" fmla="*/ 63 w 68"/>
                  <a:gd name="T27" fmla="*/ 2 h 5"/>
                  <a:gd name="T28" fmla="*/ 59 w 68"/>
                  <a:gd name="T29" fmla="*/ 3 h 5"/>
                  <a:gd name="T30" fmla="*/ 54 w 68"/>
                  <a:gd name="T31" fmla="*/ 3 h 5"/>
                  <a:gd name="T32" fmla="*/ 46 w 68"/>
                  <a:gd name="T33" fmla="*/ 4 h 5"/>
                  <a:gd name="T34" fmla="*/ 39 w 68"/>
                  <a:gd name="T35" fmla="*/ 5 h 5"/>
                  <a:gd name="T36" fmla="*/ 30 w 68"/>
                  <a:gd name="T37" fmla="*/ 5 h 5"/>
                  <a:gd name="T38" fmla="*/ 20 w 68"/>
                  <a:gd name="T39" fmla="*/ 5 h 5"/>
                  <a:gd name="T40" fmla="*/ 10 w 68"/>
                  <a:gd name="T41" fmla="*/ 5 h 5"/>
                  <a:gd name="T42" fmla="*/ 0 w 68"/>
                  <a:gd name="T43" fmla="*/ 5 h 5"/>
                  <a:gd name="T44" fmla="*/ 0 w 68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2" y="5"/>
                    </a:lnTo>
                    <a:lnTo>
                      <a:pt x="40" y="5"/>
                    </a:lnTo>
                    <a:lnTo>
                      <a:pt x="48" y="4"/>
                    </a:lnTo>
                    <a:lnTo>
                      <a:pt x="55" y="4"/>
                    </a:lnTo>
                    <a:lnTo>
                      <a:pt x="61" y="3"/>
                    </a:lnTo>
                    <a:lnTo>
                      <a:pt x="65" y="2"/>
                    </a:lnTo>
                    <a:lnTo>
                      <a:pt x="68" y="1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59" y="3"/>
                    </a:lnTo>
                    <a:lnTo>
                      <a:pt x="54" y="3"/>
                    </a:lnTo>
                    <a:lnTo>
                      <a:pt x="46" y="4"/>
                    </a:lnTo>
                    <a:lnTo>
                      <a:pt x="39" y="5"/>
                    </a:lnTo>
                    <a:lnTo>
                      <a:pt x="30" y="5"/>
                    </a:lnTo>
                    <a:lnTo>
                      <a:pt x="20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4" name="Freeform 394">
                <a:extLst>
                  <a:ext uri="{FF2B5EF4-FFF2-40B4-BE49-F238E27FC236}">
                    <a16:creationId xmlns:a16="http://schemas.microsoft.com/office/drawing/2014/main" id="{EAC5AC44-C166-9549-B6A5-623598D44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66" cy="5"/>
              </a:xfrm>
              <a:custGeom>
                <a:avLst/>
                <a:gdLst>
                  <a:gd name="T0" fmla="*/ 0 w 66"/>
                  <a:gd name="T1" fmla="*/ 5 h 5"/>
                  <a:gd name="T2" fmla="*/ 10 w 66"/>
                  <a:gd name="T3" fmla="*/ 5 h 5"/>
                  <a:gd name="T4" fmla="*/ 20 w 66"/>
                  <a:gd name="T5" fmla="*/ 5 h 5"/>
                  <a:gd name="T6" fmla="*/ 30 w 66"/>
                  <a:gd name="T7" fmla="*/ 5 h 5"/>
                  <a:gd name="T8" fmla="*/ 39 w 66"/>
                  <a:gd name="T9" fmla="*/ 5 h 5"/>
                  <a:gd name="T10" fmla="*/ 46 w 66"/>
                  <a:gd name="T11" fmla="*/ 4 h 5"/>
                  <a:gd name="T12" fmla="*/ 54 w 66"/>
                  <a:gd name="T13" fmla="*/ 3 h 5"/>
                  <a:gd name="T14" fmla="*/ 59 w 66"/>
                  <a:gd name="T15" fmla="*/ 3 h 5"/>
                  <a:gd name="T16" fmla="*/ 63 w 66"/>
                  <a:gd name="T17" fmla="*/ 2 h 5"/>
                  <a:gd name="T18" fmla="*/ 65 w 66"/>
                  <a:gd name="T19" fmla="*/ 1 h 5"/>
                  <a:gd name="T20" fmla="*/ 66 w 66"/>
                  <a:gd name="T21" fmla="*/ 0 h 5"/>
                  <a:gd name="T22" fmla="*/ 63 w 66"/>
                  <a:gd name="T23" fmla="*/ 0 h 5"/>
                  <a:gd name="T24" fmla="*/ 62 w 66"/>
                  <a:gd name="T25" fmla="*/ 1 h 5"/>
                  <a:gd name="T26" fmla="*/ 61 w 66"/>
                  <a:gd name="T27" fmla="*/ 2 h 5"/>
                  <a:gd name="T28" fmla="*/ 56 w 66"/>
                  <a:gd name="T29" fmla="*/ 3 h 5"/>
                  <a:gd name="T30" fmla="*/ 51 w 66"/>
                  <a:gd name="T31" fmla="*/ 3 h 5"/>
                  <a:gd name="T32" fmla="*/ 45 w 66"/>
                  <a:gd name="T33" fmla="*/ 4 h 5"/>
                  <a:gd name="T34" fmla="*/ 37 w 66"/>
                  <a:gd name="T35" fmla="*/ 4 h 5"/>
                  <a:gd name="T36" fmla="*/ 29 w 66"/>
                  <a:gd name="T37" fmla="*/ 5 h 5"/>
                  <a:gd name="T38" fmla="*/ 19 w 66"/>
                  <a:gd name="T39" fmla="*/ 5 h 5"/>
                  <a:gd name="T40" fmla="*/ 10 w 66"/>
                  <a:gd name="T41" fmla="*/ 5 h 5"/>
                  <a:gd name="T42" fmla="*/ 0 w 66"/>
                  <a:gd name="T43" fmla="*/ 5 h 5"/>
                  <a:gd name="T44" fmla="*/ 0 w 66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" h="5">
                    <a:moveTo>
                      <a:pt x="0" y="5"/>
                    </a:moveTo>
                    <a:lnTo>
                      <a:pt x="10" y="5"/>
                    </a:lnTo>
                    <a:lnTo>
                      <a:pt x="20" y="5"/>
                    </a:lnTo>
                    <a:lnTo>
                      <a:pt x="30" y="5"/>
                    </a:lnTo>
                    <a:lnTo>
                      <a:pt x="39" y="5"/>
                    </a:lnTo>
                    <a:lnTo>
                      <a:pt x="46" y="4"/>
                    </a:lnTo>
                    <a:lnTo>
                      <a:pt x="54" y="3"/>
                    </a:lnTo>
                    <a:lnTo>
                      <a:pt x="59" y="3"/>
                    </a:lnTo>
                    <a:lnTo>
                      <a:pt x="63" y="2"/>
                    </a:lnTo>
                    <a:lnTo>
                      <a:pt x="65" y="1"/>
                    </a:lnTo>
                    <a:lnTo>
                      <a:pt x="66" y="0"/>
                    </a:lnTo>
                    <a:lnTo>
                      <a:pt x="63" y="0"/>
                    </a:lnTo>
                    <a:lnTo>
                      <a:pt x="62" y="1"/>
                    </a:lnTo>
                    <a:lnTo>
                      <a:pt x="61" y="2"/>
                    </a:lnTo>
                    <a:lnTo>
                      <a:pt x="56" y="3"/>
                    </a:lnTo>
                    <a:lnTo>
                      <a:pt x="51" y="3"/>
                    </a:lnTo>
                    <a:lnTo>
                      <a:pt x="45" y="4"/>
                    </a:lnTo>
                    <a:lnTo>
                      <a:pt x="37" y="4"/>
                    </a:lnTo>
                    <a:lnTo>
                      <a:pt x="29" y="5"/>
                    </a:lnTo>
                    <a:lnTo>
                      <a:pt x="19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5" name="Freeform 395">
                <a:extLst>
                  <a:ext uri="{FF2B5EF4-FFF2-40B4-BE49-F238E27FC236}">
                    <a16:creationId xmlns:a16="http://schemas.microsoft.com/office/drawing/2014/main" id="{104D6AB3-2A49-E647-8A6D-D1EA931B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63" cy="5"/>
              </a:xfrm>
              <a:custGeom>
                <a:avLst/>
                <a:gdLst>
                  <a:gd name="T0" fmla="*/ 0 w 63"/>
                  <a:gd name="T1" fmla="*/ 5 h 5"/>
                  <a:gd name="T2" fmla="*/ 10 w 63"/>
                  <a:gd name="T3" fmla="*/ 5 h 5"/>
                  <a:gd name="T4" fmla="*/ 19 w 63"/>
                  <a:gd name="T5" fmla="*/ 5 h 5"/>
                  <a:gd name="T6" fmla="*/ 29 w 63"/>
                  <a:gd name="T7" fmla="*/ 5 h 5"/>
                  <a:gd name="T8" fmla="*/ 37 w 63"/>
                  <a:gd name="T9" fmla="*/ 4 h 5"/>
                  <a:gd name="T10" fmla="*/ 45 w 63"/>
                  <a:gd name="T11" fmla="*/ 4 h 5"/>
                  <a:gd name="T12" fmla="*/ 51 w 63"/>
                  <a:gd name="T13" fmla="*/ 3 h 5"/>
                  <a:gd name="T14" fmla="*/ 56 w 63"/>
                  <a:gd name="T15" fmla="*/ 3 h 5"/>
                  <a:gd name="T16" fmla="*/ 61 w 63"/>
                  <a:gd name="T17" fmla="*/ 2 h 5"/>
                  <a:gd name="T18" fmla="*/ 62 w 63"/>
                  <a:gd name="T19" fmla="*/ 1 h 5"/>
                  <a:gd name="T20" fmla="*/ 63 w 63"/>
                  <a:gd name="T21" fmla="*/ 0 h 5"/>
                  <a:gd name="T22" fmla="*/ 61 w 63"/>
                  <a:gd name="T23" fmla="*/ 0 h 5"/>
                  <a:gd name="T24" fmla="*/ 60 w 63"/>
                  <a:gd name="T25" fmla="*/ 1 h 5"/>
                  <a:gd name="T26" fmla="*/ 58 w 63"/>
                  <a:gd name="T27" fmla="*/ 2 h 5"/>
                  <a:gd name="T28" fmla="*/ 54 w 63"/>
                  <a:gd name="T29" fmla="*/ 3 h 5"/>
                  <a:gd name="T30" fmla="*/ 49 w 63"/>
                  <a:gd name="T31" fmla="*/ 3 h 5"/>
                  <a:gd name="T32" fmla="*/ 43 w 63"/>
                  <a:gd name="T33" fmla="*/ 4 h 5"/>
                  <a:gd name="T34" fmla="*/ 36 w 63"/>
                  <a:gd name="T35" fmla="*/ 4 h 5"/>
                  <a:gd name="T36" fmla="*/ 27 w 63"/>
                  <a:gd name="T37" fmla="*/ 5 h 5"/>
                  <a:gd name="T38" fmla="*/ 18 w 63"/>
                  <a:gd name="T39" fmla="*/ 5 h 5"/>
                  <a:gd name="T40" fmla="*/ 10 w 63"/>
                  <a:gd name="T41" fmla="*/ 5 h 5"/>
                  <a:gd name="T42" fmla="*/ 0 w 63"/>
                  <a:gd name="T43" fmla="*/ 5 h 5"/>
                  <a:gd name="T44" fmla="*/ 0 w 63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5">
                    <a:moveTo>
                      <a:pt x="0" y="5"/>
                    </a:moveTo>
                    <a:lnTo>
                      <a:pt x="10" y="5"/>
                    </a:lnTo>
                    <a:lnTo>
                      <a:pt x="19" y="5"/>
                    </a:lnTo>
                    <a:lnTo>
                      <a:pt x="29" y="5"/>
                    </a:lnTo>
                    <a:lnTo>
                      <a:pt x="37" y="4"/>
                    </a:lnTo>
                    <a:lnTo>
                      <a:pt x="45" y="4"/>
                    </a:lnTo>
                    <a:lnTo>
                      <a:pt x="51" y="3"/>
                    </a:lnTo>
                    <a:lnTo>
                      <a:pt x="56" y="3"/>
                    </a:lnTo>
                    <a:lnTo>
                      <a:pt x="61" y="2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58" y="2"/>
                    </a:lnTo>
                    <a:lnTo>
                      <a:pt x="54" y="3"/>
                    </a:lnTo>
                    <a:lnTo>
                      <a:pt x="49" y="3"/>
                    </a:lnTo>
                    <a:lnTo>
                      <a:pt x="43" y="4"/>
                    </a:lnTo>
                    <a:lnTo>
                      <a:pt x="36" y="4"/>
                    </a:lnTo>
                    <a:lnTo>
                      <a:pt x="27" y="5"/>
                    </a:lnTo>
                    <a:lnTo>
                      <a:pt x="18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6" name="Freeform 396">
                <a:extLst>
                  <a:ext uri="{FF2B5EF4-FFF2-40B4-BE49-F238E27FC236}">
                    <a16:creationId xmlns:a16="http://schemas.microsoft.com/office/drawing/2014/main" id="{B371F530-BCAB-2F4D-ADD4-B7D0FEE25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61" cy="5"/>
              </a:xfrm>
              <a:custGeom>
                <a:avLst/>
                <a:gdLst>
                  <a:gd name="T0" fmla="*/ 0 w 61"/>
                  <a:gd name="T1" fmla="*/ 5 h 5"/>
                  <a:gd name="T2" fmla="*/ 10 w 61"/>
                  <a:gd name="T3" fmla="*/ 5 h 5"/>
                  <a:gd name="T4" fmla="*/ 18 w 61"/>
                  <a:gd name="T5" fmla="*/ 5 h 5"/>
                  <a:gd name="T6" fmla="*/ 27 w 61"/>
                  <a:gd name="T7" fmla="*/ 5 h 5"/>
                  <a:gd name="T8" fmla="*/ 36 w 61"/>
                  <a:gd name="T9" fmla="*/ 4 h 5"/>
                  <a:gd name="T10" fmla="*/ 43 w 61"/>
                  <a:gd name="T11" fmla="*/ 4 h 5"/>
                  <a:gd name="T12" fmla="*/ 49 w 61"/>
                  <a:gd name="T13" fmla="*/ 3 h 5"/>
                  <a:gd name="T14" fmla="*/ 54 w 61"/>
                  <a:gd name="T15" fmla="*/ 3 h 5"/>
                  <a:gd name="T16" fmla="*/ 58 w 61"/>
                  <a:gd name="T17" fmla="*/ 2 h 5"/>
                  <a:gd name="T18" fmla="*/ 60 w 61"/>
                  <a:gd name="T19" fmla="*/ 1 h 5"/>
                  <a:gd name="T20" fmla="*/ 61 w 61"/>
                  <a:gd name="T21" fmla="*/ 0 h 5"/>
                  <a:gd name="T22" fmla="*/ 58 w 61"/>
                  <a:gd name="T23" fmla="*/ 0 h 5"/>
                  <a:gd name="T24" fmla="*/ 57 w 61"/>
                  <a:gd name="T25" fmla="*/ 1 h 5"/>
                  <a:gd name="T26" fmla="*/ 55 w 61"/>
                  <a:gd name="T27" fmla="*/ 2 h 5"/>
                  <a:gd name="T28" fmla="*/ 52 w 61"/>
                  <a:gd name="T29" fmla="*/ 2 h 5"/>
                  <a:gd name="T30" fmla="*/ 47 w 61"/>
                  <a:gd name="T31" fmla="*/ 3 h 5"/>
                  <a:gd name="T32" fmla="*/ 41 w 61"/>
                  <a:gd name="T33" fmla="*/ 4 h 5"/>
                  <a:gd name="T34" fmla="*/ 34 w 61"/>
                  <a:gd name="T35" fmla="*/ 4 h 5"/>
                  <a:gd name="T36" fmla="*/ 26 w 61"/>
                  <a:gd name="T37" fmla="*/ 4 h 5"/>
                  <a:gd name="T38" fmla="*/ 18 w 61"/>
                  <a:gd name="T39" fmla="*/ 5 h 5"/>
                  <a:gd name="T40" fmla="*/ 9 w 61"/>
                  <a:gd name="T41" fmla="*/ 5 h 5"/>
                  <a:gd name="T42" fmla="*/ 0 w 61"/>
                  <a:gd name="T43" fmla="*/ 5 h 5"/>
                  <a:gd name="T44" fmla="*/ 0 w 61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1" h="5">
                    <a:moveTo>
                      <a:pt x="0" y="5"/>
                    </a:moveTo>
                    <a:lnTo>
                      <a:pt x="10" y="5"/>
                    </a:lnTo>
                    <a:lnTo>
                      <a:pt x="18" y="5"/>
                    </a:lnTo>
                    <a:lnTo>
                      <a:pt x="27" y="5"/>
                    </a:lnTo>
                    <a:lnTo>
                      <a:pt x="36" y="4"/>
                    </a:lnTo>
                    <a:lnTo>
                      <a:pt x="43" y="4"/>
                    </a:lnTo>
                    <a:lnTo>
                      <a:pt x="49" y="3"/>
                    </a:lnTo>
                    <a:lnTo>
                      <a:pt x="54" y="3"/>
                    </a:lnTo>
                    <a:lnTo>
                      <a:pt x="58" y="2"/>
                    </a:lnTo>
                    <a:lnTo>
                      <a:pt x="60" y="1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7" y="1"/>
                    </a:lnTo>
                    <a:lnTo>
                      <a:pt x="55" y="2"/>
                    </a:lnTo>
                    <a:lnTo>
                      <a:pt x="52" y="2"/>
                    </a:lnTo>
                    <a:lnTo>
                      <a:pt x="47" y="3"/>
                    </a:lnTo>
                    <a:lnTo>
                      <a:pt x="41" y="4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18" y="5"/>
                    </a:lnTo>
                    <a:lnTo>
                      <a:pt x="9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7" name="Freeform 397">
                <a:extLst>
                  <a:ext uri="{FF2B5EF4-FFF2-40B4-BE49-F238E27FC236}">
                    <a16:creationId xmlns:a16="http://schemas.microsoft.com/office/drawing/2014/main" id="{16416C5D-423D-FF4C-9910-2886383D4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8" cy="5"/>
              </a:xfrm>
              <a:custGeom>
                <a:avLst/>
                <a:gdLst>
                  <a:gd name="T0" fmla="*/ 0 w 58"/>
                  <a:gd name="T1" fmla="*/ 5 h 5"/>
                  <a:gd name="T2" fmla="*/ 9 w 58"/>
                  <a:gd name="T3" fmla="*/ 5 h 5"/>
                  <a:gd name="T4" fmla="*/ 18 w 58"/>
                  <a:gd name="T5" fmla="*/ 5 h 5"/>
                  <a:gd name="T6" fmla="*/ 26 w 58"/>
                  <a:gd name="T7" fmla="*/ 4 h 5"/>
                  <a:gd name="T8" fmla="*/ 34 w 58"/>
                  <a:gd name="T9" fmla="*/ 4 h 5"/>
                  <a:gd name="T10" fmla="*/ 41 w 58"/>
                  <a:gd name="T11" fmla="*/ 4 h 5"/>
                  <a:gd name="T12" fmla="*/ 47 w 58"/>
                  <a:gd name="T13" fmla="*/ 3 h 5"/>
                  <a:gd name="T14" fmla="*/ 52 w 58"/>
                  <a:gd name="T15" fmla="*/ 2 h 5"/>
                  <a:gd name="T16" fmla="*/ 55 w 58"/>
                  <a:gd name="T17" fmla="*/ 2 h 5"/>
                  <a:gd name="T18" fmla="*/ 57 w 58"/>
                  <a:gd name="T19" fmla="*/ 1 h 5"/>
                  <a:gd name="T20" fmla="*/ 58 w 58"/>
                  <a:gd name="T21" fmla="*/ 0 h 5"/>
                  <a:gd name="T22" fmla="*/ 55 w 58"/>
                  <a:gd name="T23" fmla="*/ 0 h 5"/>
                  <a:gd name="T24" fmla="*/ 54 w 58"/>
                  <a:gd name="T25" fmla="*/ 1 h 5"/>
                  <a:gd name="T26" fmla="*/ 52 w 58"/>
                  <a:gd name="T27" fmla="*/ 2 h 5"/>
                  <a:gd name="T28" fmla="*/ 48 w 58"/>
                  <a:gd name="T29" fmla="*/ 3 h 5"/>
                  <a:gd name="T30" fmla="*/ 42 w 58"/>
                  <a:gd name="T31" fmla="*/ 3 h 5"/>
                  <a:gd name="T32" fmla="*/ 36 w 58"/>
                  <a:gd name="T33" fmla="*/ 4 h 5"/>
                  <a:gd name="T34" fmla="*/ 28 w 58"/>
                  <a:gd name="T35" fmla="*/ 4 h 5"/>
                  <a:gd name="T36" fmla="*/ 19 w 58"/>
                  <a:gd name="T37" fmla="*/ 4 h 5"/>
                  <a:gd name="T38" fmla="*/ 10 w 58"/>
                  <a:gd name="T39" fmla="*/ 5 h 5"/>
                  <a:gd name="T40" fmla="*/ 0 w 58"/>
                  <a:gd name="T41" fmla="*/ 5 h 5"/>
                  <a:gd name="T42" fmla="*/ 0 w 58"/>
                  <a:gd name="T43" fmla="*/ 5 h 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8" h="5">
                    <a:moveTo>
                      <a:pt x="0" y="5"/>
                    </a:moveTo>
                    <a:lnTo>
                      <a:pt x="9" y="5"/>
                    </a:lnTo>
                    <a:lnTo>
                      <a:pt x="18" y="5"/>
                    </a:lnTo>
                    <a:lnTo>
                      <a:pt x="26" y="4"/>
                    </a:lnTo>
                    <a:lnTo>
                      <a:pt x="34" y="4"/>
                    </a:lnTo>
                    <a:lnTo>
                      <a:pt x="41" y="4"/>
                    </a:lnTo>
                    <a:lnTo>
                      <a:pt x="47" y="3"/>
                    </a:lnTo>
                    <a:lnTo>
                      <a:pt x="52" y="2"/>
                    </a:lnTo>
                    <a:lnTo>
                      <a:pt x="55" y="2"/>
                    </a:lnTo>
                    <a:lnTo>
                      <a:pt x="57" y="1"/>
                    </a:lnTo>
                    <a:lnTo>
                      <a:pt x="58" y="0"/>
                    </a:lnTo>
                    <a:lnTo>
                      <a:pt x="55" y="0"/>
                    </a:lnTo>
                    <a:lnTo>
                      <a:pt x="54" y="1"/>
                    </a:lnTo>
                    <a:lnTo>
                      <a:pt x="52" y="2"/>
                    </a:lnTo>
                    <a:lnTo>
                      <a:pt x="48" y="3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8" y="4"/>
                    </a:lnTo>
                    <a:lnTo>
                      <a:pt x="19" y="4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8" name="Freeform 398">
                <a:extLst>
                  <a:ext uri="{FF2B5EF4-FFF2-40B4-BE49-F238E27FC236}">
                    <a16:creationId xmlns:a16="http://schemas.microsoft.com/office/drawing/2014/main" id="{81E3994F-A54E-9A4C-AF67-3E6BB7019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5" cy="5"/>
              </a:xfrm>
              <a:custGeom>
                <a:avLst/>
                <a:gdLst>
                  <a:gd name="T0" fmla="*/ 0 w 55"/>
                  <a:gd name="T1" fmla="*/ 5 h 5"/>
                  <a:gd name="T2" fmla="*/ 10 w 55"/>
                  <a:gd name="T3" fmla="*/ 5 h 5"/>
                  <a:gd name="T4" fmla="*/ 19 w 55"/>
                  <a:gd name="T5" fmla="*/ 4 h 5"/>
                  <a:gd name="T6" fmla="*/ 28 w 55"/>
                  <a:gd name="T7" fmla="*/ 4 h 5"/>
                  <a:gd name="T8" fmla="*/ 36 w 55"/>
                  <a:gd name="T9" fmla="*/ 4 h 5"/>
                  <a:gd name="T10" fmla="*/ 42 w 55"/>
                  <a:gd name="T11" fmla="*/ 3 h 5"/>
                  <a:gd name="T12" fmla="*/ 48 w 55"/>
                  <a:gd name="T13" fmla="*/ 3 h 5"/>
                  <a:gd name="T14" fmla="*/ 52 w 55"/>
                  <a:gd name="T15" fmla="*/ 2 h 5"/>
                  <a:gd name="T16" fmla="*/ 54 w 55"/>
                  <a:gd name="T17" fmla="*/ 1 h 5"/>
                  <a:gd name="T18" fmla="*/ 55 w 55"/>
                  <a:gd name="T19" fmla="*/ 0 h 5"/>
                  <a:gd name="T20" fmla="*/ 53 w 55"/>
                  <a:gd name="T21" fmla="*/ 0 h 5"/>
                  <a:gd name="T22" fmla="*/ 52 w 55"/>
                  <a:gd name="T23" fmla="*/ 1 h 5"/>
                  <a:gd name="T24" fmla="*/ 50 w 55"/>
                  <a:gd name="T25" fmla="*/ 2 h 5"/>
                  <a:gd name="T26" fmla="*/ 46 w 55"/>
                  <a:gd name="T27" fmla="*/ 2 h 5"/>
                  <a:gd name="T28" fmla="*/ 40 w 55"/>
                  <a:gd name="T29" fmla="*/ 3 h 5"/>
                  <a:gd name="T30" fmla="*/ 34 w 55"/>
                  <a:gd name="T31" fmla="*/ 4 h 5"/>
                  <a:gd name="T32" fmla="*/ 26 w 55"/>
                  <a:gd name="T33" fmla="*/ 4 h 5"/>
                  <a:gd name="T34" fmla="*/ 18 w 55"/>
                  <a:gd name="T35" fmla="*/ 4 h 5"/>
                  <a:gd name="T36" fmla="*/ 10 w 55"/>
                  <a:gd name="T37" fmla="*/ 4 h 5"/>
                  <a:gd name="T38" fmla="*/ 0 w 55"/>
                  <a:gd name="T39" fmla="*/ 4 h 5"/>
                  <a:gd name="T40" fmla="*/ 0 w 55"/>
                  <a:gd name="T41" fmla="*/ 5 h 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5" h="5">
                    <a:moveTo>
                      <a:pt x="0" y="5"/>
                    </a:moveTo>
                    <a:lnTo>
                      <a:pt x="10" y="5"/>
                    </a:lnTo>
                    <a:lnTo>
                      <a:pt x="19" y="4"/>
                    </a:lnTo>
                    <a:lnTo>
                      <a:pt x="28" y="4"/>
                    </a:lnTo>
                    <a:lnTo>
                      <a:pt x="36" y="4"/>
                    </a:lnTo>
                    <a:lnTo>
                      <a:pt x="42" y="3"/>
                    </a:lnTo>
                    <a:lnTo>
                      <a:pt x="48" y="3"/>
                    </a:lnTo>
                    <a:lnTo>
                      <a:pt x="52" y="2"/>
                    </a:lnTo>
                    <a:lnTo>
                      <a:pt x="54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1"/>
                    </a:lnTo>
                    <a:lnTo>
                      <a:pt x="50" y="2"/>
                    </a:lnTo>
                    <a:lnTo>
                      <a:pt x="46" y="2"/>
                    </a:lnTo>
                    <a:lnTo>
                      <a:pt x="40" y="3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18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39" name="Freeform 399">
                <a:extLst>
                  <a:ext uri="{FF2B5EF4-FFF2-40B4-BE49-F238E27FC236}">
                    <a16:creationId xmlns:a16="http://schemas.microsoft.com/office/drawing/2014/main" id="{9E9609D8-DFE0-4A47-9B77-8DCAC065B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3" cy="4"/>
              </a:xfrm>
              <a:custGeom>
                <a:avLst/>
                <a:gdLst>
                  <a:gd name="T0" fmla="*/ 0 w 53"/>
                  <a:gd name="T1" fmla="*/ 4 h 4"/>
                  <a:gd name="T2" fmla="*/ 10 w 53"/>
                  <a:gd name="T3" fmla="*/ 4 h 4"/>
                  <a:gd name="T4" fmla="*/ 18 w 53"/>
                  <a:gd name="T5" fmla="*/ 4 h 4"/>
                  <a:gd name="T6" fmla="*/ 26 w 53"/>
                  <a:gd name="T7" fmla="*/ 4 h 4"/>
                  <a:gd name="T8" fmla="*/ 34 w 53"/>
                  <a:gd name="T9" fmla="*/ 4 h 4"/>
                  <a:gd name="T10" fmla="*/ 40 w 53"/>
                  <a:gd name="T11" fmla="*/ 3 h 4"/>
                  <a:gd name="T12" fmla="*/ 46 w 53"/>
                  <a:gd name="T13" fmla="*/ 2 h 4"/>
                  <a:gd name="T14" fmla="*/ 50 w 53"/>
                  <a:gd name="T15" fmla="*/ 2 h 4"/>
                  <a:gd name="T16" fmla="*/ 52 w 53"/>
                  <a:gd name="T17" fmla="*/ 1 h 4"/>
                  <a:gd name="T18" fmla="*/ 53 w 53"/>
                  <a:gd name="T19" fmla="*/ 0 h 4"/>
                  <a:gd name="T20" fmla="*/ 50 w 53"/>
                  <a:gd name="T21" fmla="*/ 0 h 4"/>
                  <a:gd name="T22" fmla="*/ 49 w 53"/>
                  <a:gd name="T23" fmla="*/ 1 h 4"/>
                  <a:gd name="T24" fmla="*/ 47 w 53"/>
                  <a:gd name="T25" fmla="*/ 2 h 4"/>
                  <a:gd name="T26" fmla="*/ 44 w 53"/>
                  <a:gd name="T27" fmla="*/ 2 h 4"/>
                  <a:gd name="T28" fmla="*/ 39 w 53"/>
                  <a:gd name="T29" fmla="*/ 3 h 4"/>
                  <a:gd name="T30" fmla="*/ 32 w 53"/>
                  <a:gd name="T31" fmla="*/ 3 h 4"/>
                  <a:gd name="T32" fmla="*/ 25 w 53"/>
                  <a:gd name="T33" fmla="*/ 4 h 4"/>
                  <a:gd name="T34" fmla="*/ 18 w 53"/>
                  <a:gd name="T35" fmla="*/ 4 h 4"/>
                  <a:gd name="T36" fmla="*/ 9 w 53"/>
                  <a:gd name="T37" fmla="*/ 4 h 4"/>
                  <a:gd name="T38" fmla="*/ 0 w 53"/>
                  <a:gd name="T39" fmla="*/ 4 h 4"/>
                  <a:gd name="T40" fmla="*/ 0 w 53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3" h="4">
                    <a:moveTo>
                      <a:pt x="0" y="4"/>
                    </a:moveTo>
                    <a:lnTo>
                      <a:pt x="10" y="4"/>
                    </a:lnTo>
                    <a:lnTo>
                      <a:pt x="18" y="4"/>
                    </a:lnTo>
                    <a:lnTo>
                      <a:pt x="26" y="4"/>
                    </a:lnTo>
                    <a:lnTo>
                      <a:pt x="34" y="4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50" y="2"/>
                    </a:lnTo>
                    <a:lnTo>
                      <a:pt x="52" y="1"/>
                    </a:lnTo>
                    <a:lnTo>
                      <a:pt x="53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4" y="2"/>
                    </a:lnTo>
                    <a:lnTo>
                      <a:pt x="39" y="3"/>
                    </a:lnTo>
                    <a:lnTo>
                      <a:pt x="32" y="3"/>
                    </a:lnTo>
                    <a:lnTo>
                      <a:pt x="25" y="4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0" name="Freeform 400">
                <a:extLst>
                  <a:ext uri="{FF2B5EF4-FFF2-40B4-BE49-F238E27FC236}">
                    <a16:creationId xmlns:a16="http://schemas.microsoft.com/office/drawing/2014/main" id="{32AECAEC-CC5C-EE4D-91E9-68C0ECD72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0" cy="4"/>
              </a:xfrm>
              <a:custGeom>
                <a:avLst/>
                <a:gdLst>
                  <a:gd name="T0" fmla="*/ 0 w 50"/>
                  <a:gd name="T1" fmla="*/ 4 h 4"/>
                  <a:gd name="T2" fmla="*/ 9 w 50"/>
                  <a:gd name="T3" fmla="*/ 4 h 4"/>
                  <a:gd name="T4" fmla="*/ 18 w 50"/>
                  <a:gd name="T5" fmla="*/ 4 h 4"/>
                  <a:gd name="T6" fmla="*/ 25 w 50"/>
                  <a:gd name="T7" fmla="*/ 4 h 4"/>
                  <a:gd name="T8" fmla="*/ 32 w 50"/>
                  <a:gd name="T9" fmla="*/ 3 h 4"/>
                  <a:gd name="T10" fmla="*/ 39 w 50"/>
                  <a:gd name="T11" fmla="*/ 3 h 4"/>
                  <a:gd name="T12" fmla="*/ 44 w 50"/>
                  <a:gd name="T13" fmla="*/ 2 h 4"/>
                  <a:gd name="T14" fmla="*/ 47 w 50"/>
                  <a:gd name="T15" fmla="*/ 2 h 4"/>
                  <a:gd name="T16" fmla="*/ 49 w 50"/>
                  <a:gd name="T17" fmla="*/ 1 h 4"/>
                  <a:gd name="T18" fmla="*/ 50 w 50"/>
                  <a:gd name="T19" fmla="*/ 0 h 4"/>
                  <a:gd name="T20" fmla="*/ 47 w 50"/>
                  <a:gd name="T21" fmla="*/ 0 h 4"/>
                  <a:gd name="T22" fmla="*/ 46 w 50"/>
                  <a:gd name="T23" fmla="*/ 1 h 4"/>
                  <a:gd name="T24" fmla="*/ 45 w 50"/>
                  <a:gd name="T25" fmla="*/ 2 h 4"/>
                  <a:gd name="T26" fmla="*/ 41 w 50"/>
                  <a:gd name="T27" fmla="*/ 2 h 4"/>
                  <a:gd name="T28" fmla="*/ 37 w 50"/>
                  <a:gd name="T29" fmla="*/ 3 h 4"/>
                  <a:gd name="T30" fmla="*/ 31 w 50"/>
                  <a:gd name="T31" fmla="*/ 3 h 4"/>
                  <a:gd name="T32" fmla="*/ 24 w 50"/>
                  <a:gd name="T33" fmla="*/ 4 h 4"/>
                  <a:gd name="T34" fmla="*/ 17 w 50"/>
                  <a:gd name="T35" fmla="*/ 4 h 4"/>
                  <a:gd name="T36" fmla="*/ 8 w 50"/>
                  <a:gd name="T37" fmla="*/ 4 h 4"/>
                  <a:gd name="T38" fmla="*/ 0 w 50"/>
                  <a:gd name="T39" fmla="*/ 4 h 4"/>
                  <a:gd name="T40" fmla="*/ 0 w 50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5" y="4"/>
                    </a:lnTo>
                    <a:lnTo>
                      <a:pt x="32" y="3"/>
                    </a:lnTo>
                    <a:lnTo>
                      <a:pt x="39" y="3"/>
                    </a:lnTo>
                    <a:lnTo>
                      <a:pt x="44" y="2"/>
                    </a:lnTo>
                    <a:lnTo>
                      <a:pt x="47" y="2"/>
                    </a:lnTo>
                    <a:lnTo>
                      <a:pt x="49" y="1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6" y="1"/>
                    </a:lnTo>
                    <a:lnTo>
                      <a:pt x="45" y="2"/>
                    </a:lnTo>
                    <a:lnTo>
                      <a:pt x="41" y="2"/>
                    </a:lnTo>
                    <a:lnTo>
                      <a:pt x="37" y="3"/>
                    </a:lnTo>
                    <a:lnTo>
                      <a:pt x="31" y="3"/>
                    </a:lnTo>
                    <a:lnTo>
                      <a:pt x="24" y="4"/>
                    </a:lnTo>
                    <a:lnTo>
                      <a:pt x="17" y="4"/>
                    </a:lnTo>
                    <a:lnTo>
                      <a:pt x="8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1" name="Freeform 401">
                <a:extLst>
                  <a:ext uri="{FF2B5EF4-FFF2-40B4-BE49-F238E27FC236}">
                    <a16:creationId xmlns:a16="http://schemas.microsoft.com/office/drawing/2014/main" id="{4519F1E2-5614-394D-A7B3-5DA64E42C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47" cy="4"/>
              </a:xfrm>
              <a:custGeom>
                <a:avLst/>
                <a:gdLst>
                  <a:gd name="T0" fmla="*/ 0 w 47"/>
                  <a:gd name="T1" fmla="*/ 4 h 4"/>
                  <a:gd name="T2" fmla="*/ 8 w 47"/>
                  <a:gd name="T3" fmla="*/ 4 h 4"/>
                  <a:gd name="T4" fmla="*/ 17 w 47"/>
                  <a:gd name="T5" fmla="*/ 4 h 4"/>
                  <a:gd name="T6" fmla="*/ 24 w 47"/>
                  <a:gd name="T7" fmla="*/ 4 h 4"/>
                  <a:gd name="T8" fmla="*/ 31 w 47"/>
                  <a:gd name="T9" fmla="*/ 3 h 4"/>
                  <a:gd name="T10" fmla="*/ 37 w 47"/>
                  <a:gd name="T11" fmla="*/ 3 h 4"/>
                  <a:gd name="T12" fmla="*/ 41 w 47"/>
                  <a:gd name="T13" fmla="*/ 2 h 4"/>
                  <a:gd name="T14" fmla="*/ 45 w 47"/>
                  <a:gd name="T15" fmla="*/ 2 h 4"/>
                  <a:gd name="T16" fmla="*/ 46 w 47"/>
                  <a:gd name="T17" fmla="*/ 1 h 4"/>
                  <a:gd name="T18" fmla="*/ 47 w 47"/>
                  <a:gd name="T19" fmla="*/ 0 h 4"/>
                  <a:gd name="T20" fmla="*/ 45 w 47"/>
                  <a:gd name="T21" fmla="*/ 0 h 4"/>
                  <a:gd name="T22" fmla="*/ 44 w 47"/>
                  <a:gd name="T23" fmla="*/ 1 h 4"/>
                  <a:gd name="T24" fmla="*/ 41 w 47"/>
                  <a:gd name="T25" fmla="*/ 2 h 4"/>
                  <a:gd name="T26" fmla="*/ 38 w 47"/>
                  <a:gd name="T27" fmla="*/ 2 h 4"/>
                  <a:gd name="T28" fmla="*/ 32 w 47"/>
                  <a:gd name="T29" fmla="*/ 3 h 4"/>
                  <a:gd name="T30" fmla="*/ 25 w 47"/>
                  <a:gd name="T31" fmla="*/ 3 h 4"/>
                  <a:gd name="T32" fmla="*/ 18 w 47"/>
                  <a:gd name="T33" fmla="*/ 4 h 4"/>
                  <a:gd name="T34" fmla="*/ 9 w 47"/>
                  <a:gd name="T35" fmla="*/ 4 h 4"/>
                  <a:gd name="T36" fmla="*/ 0 w 47"/>
                  <a:gd name="T37" fmla="*/ 4 h 4"/>
                  <a:gd name="T38" fmla="*/ 0 w 47"/>
                  <a:gd name="T39" fmla="*/ 4 h 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7" h="4">
                    <a:moveTo>
                      <a:pt x="0" y="4"/>
                    </a:moveTo>
                    <a:lnTo>
                      <a:pt x="8" y="4"/>
                    </a:lnTo>
                    <a:lnTo>
                      <a:pt x="17" y="4"/>
                    </a:lnTo>
                    <a:lnTo>
                      <a:pt x="24" y="4"/>
                    </a:lnTo>
                    <a:lnTo>
                      <a:pt x="31" y="3"/>
                    </a:lnTo>
                    <a:lnTo>
                      <a:pt x="37" y="3"/>
                    </a:lnTo>
                    <a:lnTo>
                      <a:pt x="41" y="2"/>
                    </a:lnTo>
                    <a:lnTo>
                      <a:pt x="45" y="2"/>
                    </a:lnTo>
                    <a:lnTo>
                      <a:pt x="46" y="1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2" y="3"/>
                    </a:lnTo>
                    <a:lnTo>
                      <a:pt x="25" y="3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2" name="Freeform 402">
                <a:extLst>
                  <a:ext uri="{FF2B5EF4-FFF2-40B4-BE49-F238E27FC236}">
                    <a16:creationId xmlns:a16="http://schemas.microsoft.com/office/drawing/2014/main" id="{679F7371-073E-5B4D-8C92-EC8152D3B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45" cy="4"/>
              </a:xfrm>
              <a:custGeom>
                <a:avLst/>
                <a:gdLst>
                  <a:gd name="T0" fmla="*/ 0 w 45"/>
                  <a:gd name="T1" fmla="*/ 4 h 4"/>
                  <a:gd name="T2" fmla="*/ 9 w 45"/>
                  <a:gd name="T3" fmla="*/ 4 h 4"/>
                  <a:gd name="T4" fmla="*/ 18 w 45"/>
                  <a:gd name="T5" fmla="*/ 4 h 4"/>
                  <a:gd name="T6" fmla="*/ 25 w 45"/>
                  <a:gd name="T7" fmla="*/ 3 h 4"/>
                  <a:gd name="T8" fmla="*/ 32 w 45"/>
                  <a:gd name="T9" fmla="*/ 3 h 4"/>
                  <a:gd name="T10" fmla="*/ 38 w 45"/>
                  <a:gd name="T11" fmla="*/ 2 h 4"/>
                  <a:gd name="T12" fmla="*/ 41 w 45"/>
                  <a:gd name="T13" fmla="*/ 2 h 4"/>
                  <a:gd name="T14" fmla="*/ 44 w 45"/>
                  <a:gd name="T15" fmla="*/ 1 h 4"/>
                  <a:gd name="T16" fmla="*/ 45 w 45"/>
                  <a:gd name="T17" fmla="*/ 0 h 4"/>
                  <a:gd name="T18" fmla="*/ 42 w 45"/>
                  <a:gd name="T19" fmla="*/ 0 h 4"/>
                  <a:gd name="T20" fmla="*/ 41 w 45"/>
                  <a:gd name="T21" fmla="*/ 1 h 4"/>
                  <a:gd name="T22" fmla="*/ 39 w 45"/>
                  <a:gd name="T23" fmla="*/ 2 h 4"/>
                  <a:gd name="T24" fmla="*/ 35 w 45"/>
                  <a:gd name="T25" fmla="*/ 2 h 4"/>
                  <a:gd name="T26" fmla="*/ 30 w 45"/>
                  <a:gd name="T27" fmla="*/ 3 h 4"/>
                  <a:gd name="T28" fmla="*/ 24 w 45"/>
                  <a:gd name="T29" fmla="*/ 3 h 4"/>
                  <a:gd name="T30" fmla="*/ 16 w 45"/>
                  <a:gd name="T31" fmla="*/ 3 h 4"/>
                  <a:gd name="T32" fmla="*/ 8 w 45"/>
                  <a:gd name="T33" fmla="*/ 4 h 4"/>
                  <a:gd name="T34" fmla="*/ 0 w 45"/>
                  <a:gd name="T35" fmla="*/ 4 h 4"/>
                  <a:gd name="T36" fmla="*/ 0 w 45"/>
                  <a:gd name="T37" fmla="*/ 4 h 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5" y="3"/>
                    </a:lnTo>
                    <a:lnTo>
                      <a:pt x="32" y="3"/>
                    </a:lnTo>
                    <a:lnTo>
                      <a:pt x="38" y="2"/>
                    </a:lnTo>
                    <a:lnTo>
                      <a:pt x="41" y="2"/>
                    </a:lnTo>
                    <a:lnTo>
                      <a:pt x="44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1" y="1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0" y="3"/>
                    </a:lnTo>
                    <a:lnTo>
                      <a:pt x="24" y="3"/>
                    </a:lnTo>
                    <a:lnTo>
                      <a:pt x="16" y="3"/>
                    </a:lnTo>
                    <a:lnTo>
                      <a:pt x="8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3" name="Freeform 403">
                <a:extLst>
                  <a:ext uri="{FF2B5EF4-FFF2-40B4-BE49-F238E27FC236}">
                    <a16:creationId xmlns:a16="http://schemas.microsoft.com/office/drawing/2014/main" id="{755F315B-341A-3141-A59B-BAA0B24D9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42" cy="4"/>
              </a:xfrm>
              <a:custGeom>
                <a:avLst/>
                <a:gdLst>
                  <a:gd name="T0" fmla="*/ 0 w 42"/>
                  <a:gd name="T1" fmla="*/ 4 h 4"/>
                  <a:gd name="T2" fmla="*/ 8 w 42"/>
                  <a:gd name="T3" fmla="*/ 4 h 4"/>
                  <a:gd name="T4" fmla="*/ 16 w 42"/>
                  <a:gd name="T5" fmla="*/ 3 h 4"/>
                  <a:gd name="T6" fmla="*/ 24 w 42"/>
                  <a:gd name="T7" fmla="*/ 3 h 4"/>
                  <a:gd name="T8" fmla="*/ 30 w 42"/>
                  <a:gd name="T9" fmla="*/ 3 h 4"/>
                  <a:gd name="T10" fmla="*/ 35 w 42"/>
                  <a:gd name="T11" fmla="*/ 2 h 4"/>
                  <a:gd name="T12" fmla="*/ 39 w 42"/>
                  <a:gd name="T13" fmla="*/ 2 h 4"/>
                  <a:gd name="T14" fmla="*/ 41 w 42"/>
                  <a:gd name="T15" fmla="*/ 1 h 4"/>
                  <a:gd name="T16" fmla="*/ 42 w 42"/>
                  <a:gd name="T17" fmla="*/ 0 h 4"/>
                  <a:gd name="T18" fmla="*/ 39 w 42"/>
                  <a:gd name="T19" fmla="*/ 0 h 4"/>
                  <a:gd name="T20" fmla="*/ 39 w 42"/>
                  <a:gd name="T21" fmla="*/ 1 h 4"/>
                  <a:gd name="T22" fmla="*/ 37 w 42"/>
                  <a:gd name="T23" fmla="*/ 2 h 4"/>
                  <a:gd name="T24" fmla="*/ 33 w 42"/>
                  <a:gd name="T25" fmla="*/ 2 h 4"/>
                  <a:gd name="T26" fmla="*/ 28 w 42"/>
                  <a:gd name="T27" fmla="*/ 3 h 4"/>
                  <a:gd name="T28" fmla="*/ 22 w 42"/>
                  <a:gd name="T29" fmla="*/ 3 h 4"/>
                  <a:gd name="T30" fmla="*/ 15 w 42"/>
                  <a:gd name="T31" fmla="*/ 3 h 4"/>
                  <a:gd name="T32" fmla="*/ 8 w 42"/>
                  <a:gd name="T33" fmla="*/ 3 h 4"/>
                  <a:gd name="T34" fmla="*/ 0 w 42"/>
                  <a:gd name="T35" fmla="*/ 3 h 4"/>
                  <a:gd name="T36" fmla="*/ 0 w 42"/>
                  <a:gd name="T37" fmla="*/ 4 h 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8" y="4"/>
                    </a:lnTo>
                    <a:lnTo>
                      <a:pt x="16" y="3"/>
                    </a:lnTo>
                    <a:lnTo>
                      <a:pt x="24" y="3"/>
                    </a:lnTo>
                    <a:lnTo>
                      <a:pt x="30" y="3"/>
                    </a:lnTo>
                    <a:lnTo>
                      <a:pt x="35" y="2"/>
                    </a:lnTo>
                    <a:lnTo>
                      <a:pt x="39" y="2"/>
                    </a:lnTo>
                    <a:lnTo>
                      <a:pt x="41" y="1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9" y="1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8" y="3"/>
                    </a:lnTo>
                    <a:lnTo>
                      <a:pt x="22" y="3"/>
                    </a:lnTo>
                    <a:lnTo>
                      <a:pt x="15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4" name="Freeform 404">
                <a:extLst>
                  <a:ext uri="{FF2B5EF4-FFF2-40B4-BE49-F238E27FC236}">
                    <a16:creationId xmlns:a16="http://schemas.microsoft.com/office/drawing/2014/main" id="{F8926418-B72E-8446-9923-CB9C61313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9" cy="3"/>
              </a:xfrm>
              <a:custGeom>
                <a:avLst/>
                <a:gdLst>
                  <a:gd name="T0" fmla="*/ 0 w 39"/>
                  <a:gd name="T1" fmla="*/ 3 h 3"/>
                  <a:gd name="T2" fmla="*/ 8 w 39"/>
                  <a:gd name="T3" fmla="*/ 3 h 3"/>
                  <a:gd name="T4" fmla="*/ 15 w 39"/>
                  <a:gd name="T5" fmla="*/ 3 h 3"/>
                  <a:gd name="T6" fmla="*/ 22 w 39"/>
                  <a:gd name="T7" fmla="*/ 3 h 3"/>
                  <a:gd name="T8" fmla="*/ 28 w 39"/>
                  <a:gd name="T9" fmla="*/ 3 h 3"/>
                  <a:gd name="T10" fmla="*/ 33 w 39"/>
                  <a:gd name="T11" fmla="*/ 2 h 3"/>
                  <a:gd name="T12" fmla="*/ 37 w 39"/>
                  <a:gd name="T13" fmla="*/ 2 h 3"/>
                  <a:gd name="T14" fmla="*/ 39 w 39"/>
                  <a:gd name="T15" fmla="*/ 1 h 3"/>
                  <a:gd name="T16" fmla="*/ 39 w 39"/>
                  <a:gd name="T17" fmla="*/ 0 h 3"/>
                  <a:gd name="T18" fmla="*/ 37 w 39"/>
                  <a:gd name="T19" fmla="*/ 0 h 3"/>
                  <a:gd name="T20" fmla="*/ 36 w 39"/>
                  <a:gd name="T21" fmla="*/ 1 h 3"/>
                  <a:gd name="T22" fmla="*/ 34 w 39"/>
                  <a:gd name="T23" fmla="*/ 1 h 3"/>
                  <a:gd name="T24" fmla="*/ 31 w 39"/>
                  <a:gd name="T25" fmla="*/ 2 h 3"/>
                  <a:gd name="T26" fmla="*/ 26 w 39"/>
                  <a:gd name="T27" fmla="*/ 2 h 3"/>
                  <a:gd name="T28" fmla="*/ 20 w 39"/>
                  <a:gd name="T29" fmla="*/ 3 h 3"/>
                  <a:gd name="T30" fmla="*/ 14 w 39"/>
                  <a:gd name="T31" fmla="*/ 3 h 3"/>
                  <a:gd name="T32" fmla="*/ 7 w 39"/>
                  <a:gd name="T33" fmla="*/ 3 h 3"/>
                  <a:gd name="T34" fmla="*/ 0 w 39"/>
                  <a:gd name="T35" fmla="*/ 3 h 3"/>
                  <a:gd name="T36" fmla="*/ 0 w 39"/>
                  <a:gd name="T37" fmla="*/ 3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9" h="3">
                    <a:moveTo>
                      <a:pt x="0" y="3"/>
                    </a:moveTo>
                    <a:lnTo>
                      <a:pt x="8" y="3"/>
                    </a:lnTo>
                    <a:lnTo>
                      <a:pt x="15" y="3"/>
                    </a:lnTo>
                    <a:lnTo>
                      <a:pt x="22" y="3"/>
                    </a:lnTo>
                    <a:lnTo>
                      <a:pt x="28" y="3"/>
                    </a:lnTo>
                    <a:lnTo>
                      <a:pt x="33" y="2"/>
                    </a:lnTo>
                    <a:lnTo>
                      <a:pt x="37" y="2"/>
                    </a:lnTo>
                    <a:lnTo>
                      <a:pt x="39" y="1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1" y="2"/>
                    </a:lnTo>
                    <a:lnTo>
                      <a:pt x="26" y="2"/>
                    </a:lnTo>
                    <a:lnTo>
                      <a:pt x="20" y="3"/>
                    </a:lnTo>
                    <a:lnTo>
                      <a:pt x="14" y="3"/>
                    </a:lnTo>
                    <a:lnTo>
                      <a:pt x="7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5" name="Freeform 405">
                <a:extLst>
                  <a:ext uri="{FF2B5EF4-FFF2-40B4-BE49-F238E27FC236}">
                    <a16:creationId xmlns:a16="http://schemas.microsoft.com/office/drawing/2014/main" id="{14687E05-622C-4949-A64D-FCD0F43A4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7" cy="3"/>
              </a:xfrm>
              <a:custGeom>
                <a:avLst/>
                <a:gdLst>
                  <a:gd name="T0" fmla="*/ 0 w 37"/>
                  <a:gd name="T1" fmla="*/ 3 h 3"/>
                  <a:gd name="T2" fmla="*/ 7 w 37"/>
                  <a:gd name="T3" fmla="*/ 3 h 3"/>
                  <a:gd name="T4" fmla="*/ 14 w 37"/>
                  <a:gd name="T5" fmla="*/ 3 h 3"/>
                  <a:gd name="T6" fmla="*/ 20 w 37"/>
                  <a:gd name="T7" fmla="*/ 3 h 3"/>
                  <a:gd name="T8" fmla="*/ 26 w 37"/>
                  <a:gd name="T9" fmla="*/ 2 h 3"/>
                  <a:gd name="T10" fmla="*/ 31 w 37"/>
                  <a:gd name="T11" fmla="*/ 2 h 3"/>
                  <a:gd name="T12" fmla="*/ 34 w 37"/>
                  <a:gd name="T13" fmla="*/ 1 h 3"/>
                  <a:gd name="T14" fmla="*/ 36 w 37"/>
                  <a:gd name="T15" fmla="*/ 1 h 3"/>
                  <a:gd name="T16" fmla="*/ 37 w 37"/>
                  <a:gd name="T17" fmla="*/ 0 h 3"/>
                  <a:gd name="T18" fmla="*/ 34 w 37"/>
                  <a:gd name="T19" fmla="*/ 0 h 3"/>
                  <a:gd name="T20" fmla="*/ 33 w 37"/>
                  <a:gd name="T21" fmla="*/ 1 h 3"/>
                  <a:gd name="T22" fmla="*/ 31 w 37"/>
                  <a:gd name="T23" fmla="*/ 2 h 3"/>
                  <a:gd name="T24" fmla="*/ 27 w 37"/>
                  <a:gd name="T25" fmla="*/ 2 h 3"/>
                  <a:gd name="T26" fmla="*/ 21 w 37"/>
                  <a:gd name="T27" fmla="*/ 2 h 3"/>
                  <a:gd name="T28" fmla="*/ 15 w 37"/>
                  <a:gd name="T29" fmla="*/ 3 h 3"/>
                  <a:gd name="T30" fmla="*/ 8 w 37"/>
                  <a:gd name="T31" fmla="*/ 3 h 3"/>
                  <a:gd name="T32" fmla="*/ 0 w 37"/>
                  <a:gd name="T33" fmla="*/ 3 h 3"/>
                  <a:gd name="T34" fmla="*/ 0 w 37"/>
                  <a:gd name="T35" fmla="*/ 3 h 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7" h="3">
                    <a:moveTo>
                      <a:pt x="0" y="3"/>
                    </a:moveTo>
                    <a:lnTo>
                      <a:pt x="7" y="3"/>
                    </a:lnTo>
                    <a:lnTo>
                      <a:pt x="14" y="3"/>
                    </a:lnTo>
                    <a:lnTo>
                      <a:pt x="20" y="3"/>
                    </a:lnTo>
                    <a:lnTo>
                      <a:pt x="26" y="2"/>
                    </a:lnTo>
                    <a:lnTo>
                      <a:pt x="31" y="2"/>
                    </a:lnTo>
                    <a:lnTo>
                      <a:pt x="34" y="1"/>
                    </a:lnTo>
                    <a:lnTo>
                      <a:pt x="36" y="1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3" y="1"/>
                    </a:lnTo>
                    <a:lnTo>
                      <a:pt x="31" y="2"/>
                    </a:lnTo>
                    <a:lnTo>
                      <a:pt x="27" y="2"/>
                    </a:lnTo>
                    <a:lnTo>
                      <a:pt x="21" y="2"/>
                    </a:lnTo>
                    <a:lnTo>
                      <a:pt x="15" y="3"/>
                    </a:lnTo>
                    <a:lnTo>
                      <a:pt x="8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6" name="Freeform 406">
                <a:extLst>
                  <a:ext uri="{FF2B5EF4-FFF2-40B4-BE49-F238E27FC236}">
                    <a16:creationId xmlns:a16="http://schemas.microsoft.com/office/drawing/2014/main" id="{37A12C74-9868-D044-99D1-CED1F1FBA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4" cy="3"/>
              </a:xfrm>
              <a:custGeom>
                <a:avLst/>
                <a:gdLst>
                  <a:gd name="T0" fmla="*/ 0 w 34"/>
                  <a:gd name="T1" fmla="*/ 3 h 3"/>
                  <a:gd name="T2" fmla="*/ 8 w 34"/>
                  <a:gd name="T3" fmla="*/ 3 h 3"/>
                  <a:gd name="T4" fmla="*/ 15 w 34"/>
                  <a:gd name="T5" fmla="*/ 3 h 3"/>
                  <a:gd name="T6" fmla="*/ 21 w 34"/>
                  <a:gd name="T7" fmla="*/ 2 h 3"/>
                  <a:gd name="T8" fmla="*/ 27 w 34"/>
                  <a:gd name="T9" fmla="*/ 2 h 3"/>
                  <a:gd name="T10" fmla="*/ 31 w 34"/>
                  <a:gd name="T11" fmla="*/ 2 h 3"/>
                  <a:gd name="T12" fmla="*/ 33 w 34"/>
                  <a:gd name="T13" fmla="*/ 1 h 3"/>
                  <a:gd name="T14" fmla="*/ 34 w 34"/>
                  <a:gd name="T15" fmla="*/ 0 h 3"/>
                  <a:gd name="T16" fmla="*/ 32 w 34"/>
                  <a:gd name="T17" fmla="*/ 0 h 3"/>
                  <a:gd name="T18" fmla="*/ 31 w 34"/>
                  <a:gd name="T19" fmla="*/ 1 h 3"/>
                  <a:gd name="T20" fmla="*/ 29 w 34"/>
                  <a:gd name="T21" fmla="*/ 1 h 3"/>
                  <a:gd name="T22" fmla="*/ 25 w 34"/>
                  <a:gd name="T23" fmla="*/ 2 h 3"/>
                  <a:gd name="T24" fmla="*/ 20 w 34"/>
                  <a:gd name="T25" fmla="*/ 2 h 3"/>
                  <a:gd name="T26" fmla="*/ 14 w 34"/>
                  <a:gd name="T27" fmla="*/ 3 h 3"/>
                  <a:gd name="T28" fmla="*/ 7 w 34"/>
                  <a:gd name="T29" fmla="*/ 3 h 3"/>
                  <a:gd name="T30" fmla="*/ 0 w 34"/>
                  <a:gd name="T31" fmla="*/ 3 h 3"/>
                  <a:gd name="T32" fmla="*/ 0 w 34"/>
                  <a:gd name="T33" fmla="*/ 3 h 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4" h="3">
                    <a:moveTo>
                      <a:pt x="0" y="3"/>
                    </a:moveTo>
                    <a:lnTo>
                      <a:pt x="8" y="3"/>
                    </a:lnTo>
                    <a:lnTo>
                      <a:pt x="15" y="3"/>
                    </a:lnTo>
                    <a:lnTo>
                      <a:pt x="21" y="2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33" y="1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29" y="1"/>
                    </a:lnTo>
                    <a:lnTo>
                      <a:pt x="25" y="2"/>
                    </a:lnTo>
                    <a:lnTo>
                      <a:pt x="20" y="2"/>
                    </a:lnTo>
                    <a:lnTo>
                      <a:pt x="14" y="3"/>
                    </a:lnTo>
                    <a:lnTo>
                      <a:pt x="7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47" name="Group 407">
              <a:extLst>
                <a:ext uri="{FF2B5EF4-FFF2-40B4-BE49-F238E27FC236}">
                  <a16:creationId xmlns:a16="http://schemas.microsoft.com/office/drawing/2014/main" id="{1AE42651-7C83-C74A-B1B1-A8FABEB86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7" y="3429"/>
              <a:ext cx="245" cy="250"/>
              <a:chOff x="967" y="3429"/>
              <a:chExt cx="245" cy="250"/>
            </a:xfrm>
          </p:grpSpPr>
          <p:sp>
            <p:nvSpPr>
              <p:cNvPr id="113048" name="Freeform 408">
                <a:extLst>
                  <a:ext uri="{FF2B5EF4-FFF2-40B4-BE49-F238E27FC236}">
                    <a16:creationId xmlns:a16="http://schemas.microsoft.com/office/drawing/2014/main" id="{4E887D98-1824-DF48-B3FD-C2CCA828C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2" cy="3"/>
              </a:xfrm>
              <a:custGeom>
                <a:avLst/>
                <a:gdLst>
                  <a:gd name="T0" fmla="*/ 0 w 32"/>
                  <a:gd name="T1" fmla="*/ 3 h 3"/>
                  <a:gd name="T2" fmla="*/ 7 w 32"/>
                  <a:gd name="T3" fmla="*/ 3 h 3"/>
                  <a:gd name="T4" fmla="*/ 14 w 32"/>
                  <a:gd name="T5" fmla="*/ 3 h 3"/>
                  <a:gd name="T6" fmla="*/ 20 w 32"/>
                  <a:gd name="T7" fmla="*/ 2 h 3"/>
                  <a:gd name="T8" fmla="*/ 25 w 32"/>
                  <a:gd name="T9" fmla="*/ 2 h 3"/>
                  <a:gd name="T10" fmla="*/ 29 w 32"/>
                  <a:gd name="T11" fmla="*/ 1 h 3"/>
                  <a:gd name="T12" fmla="*/ 31 w 32"/>
                  <a:gd name="T13" fmla="*/ 1 h 3"/>
                  <a:gd name="T14" fmla="*/ 32 w 32"/>
                  <a:gd name="T15" fmla="*/ 0 h 3"/>
                  <a:gd name="T16" fmla="*/ 29 w 32"/>
                  <a:gd name="T17" fmla="*/ 0 h 3"/>
                  <a:gd name="T18" fmla="*/ 28 w 32"/>
                  <a:gd name="T19" fmla="*/ 1 h 3"/>
                  <a:gd name="T20" fmla="*/ 26 w 32"/>
                  <a:gd name="T21" fmla="*/ 1 h 3"/>
                  <a:gd name="T22" fmla="*/ 23 w 32"/>
                  <a:gd name="T23" fmla="*/ 2 h 3"/>
                  <a:gd name="T24" fmla="*/ 18 w 32"/>
                  <a:gd name="T25" fmla="*/ 2 h 3"/>
                  <a:gd name="T26" fmla="*/ 12 w 32"/>
                  <a:gd name="T27" fmla="*/ 2 h 3"/>
                  <a:gd name="T28" fmla="*/ 6 w 32"/>
                  <a:gd name="T29" fmla="*/ 3 h 3"/>
                  <a:gd name="T30" fmla="*/ 0 w 32"/>
                  <a:gd name="T31" fmla="*/ 3 h 3"/>
                  <a:gd name="T32" fmla="*/ 0 w 32"/>
                  <a:gd name="T33" fmla="*/ 3 h 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2" h="3">
                    <a:moveTo>
                      <a:pt x="0" y="3"/>
                    </a:moveTo>
                    <a:lnTo>
                      <a:pt x="7" y="3"/>
                    </a:lnTo>
                    <a:lnTo>
                      <a:pt x="14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3" y="2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6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49" name="Freeform 409">
                <a:extLst>
                  <a:ext uri="{FF2B5EF4-FFF2-40B4-BE49-F238E27FC236}">
                    <a16:creationId xmlns:a16="http://schemas.microsoft.com/office/drawing/2014/main" id="{4CE1F2A3-A90D-384B-AE39-4E732DFAD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29" cy="3"/>
              </a:xfrm>
              <a:custGeom>
                <a:avLst/>
                <a:gdLst>
                  <a:gd name="T0" fmla="*/ 0 w 29"/>
                  <a:gd name="T1" fmla="*/ 3 h 3"/>
                  <a:gd name="T2" fmla="*/ 6 w 29"/>
                  <a:gd name="T3" fmla="*/ 3 h 3"/>
                  <a:gd name="T4" fmla="*/ 12 w 29"/>
                  <a:gd name="T5" fmla="*/ 2 h 3"/>
                  <a:gd name="T6" fmla="*/ 18 w 29"/>
                  <a:gd name="T7" fmla="*/ 2 h 3"/>
                  <a:gd name="T8" fmla="*/ 23 w 29"/>
                  <a:gd name="T9" fmla="*/ 2 h 3"/>
                  <a:gd name="T10" fmla="*/ 26 w 29"/>
                  <a:gd name="T11" fmla="*/ 1 h 3"/>
                  <a:gd name="T12" fmla="*/ 28 w 29"/>
                  <a:gd name="T13" fmla="*/ 1 h 3"/>
                  <a:gd name="T14" fmla="*/ 29 w 29"/>
                  <a:gd name="T15" fmla="*/ 0 h 3"/>
                  <a:gd name="T16" fmla="*/ 26 w 29"/>
                  <a:gd name="T17" fmla="*/ 0 h 3"/>
                  <a:gd name="T18" fmla="*/ 25 w 29"/>
                  <a:gd name="T19" fmla="*/ 1 h 3"/>
                  <a:gd name="T20" fmla="*/ 24 w 29"/>
                  <a:gd name="T21" fmla="*/ 1 h 3"/>
                  <a:gd name="T22" fmla="*/ 21 w 29"/>
                  <a:gd name="T23" fmla="*/ 2 h 3"/>
                  <a:gd name="T24" fmla="*/ 17 w 29"/>
                  <a:gd name="T25" fmla="*/ 2 h 3"/>
                  <a:gd name="T26" fmla="*/ 11 w 29"/>
                  <a:gd name="T27" fmla="*/ 2 h 3"/>
                  <a:gd name="T28" fmla="*/ 6 w 29"/>
                  <a:gd name="T29" fmla="*/ 2 h 3"/>
                  <a:gd name="T30" fmla="*/ 0 w 29"/>
                  <a:gd name="T31" fmla="*/ 2 h 3"/>
                  <a:gd name="T32" fmla="*/ 0 w 29"/>
                  <a:gd name="T33" fmla="*/ 3 h 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9" h="3">
                    <a:moveTo>
                      <a:pt x="0" y="3"/>
                    </a:moveTo>
                    <a:lnTo>
                      <a:pt x="6" y="3"/>
                    </a:lnTo>
                    <a:lnTo>
                      <a:pt x="12" y="2"/>
                    </a:lnTo>
                    <a:lnTo>
                      <a:pt x="18" y="2"/>
                    </a:lnTo>
                    <a:lnTo>
                      <a:pt x="23" y="2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1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0" name="Freeform 410">
                <a:extLst>
                  <a:ext uri="{FF2B5EF4-FFF2-40B4-BE49-F238E27FC236}">
                    <a16:creationId xmlns:a16="http://schemas.microsoft.com/office/drawing/2014/main" id="{260BC77B-05A5-0945-AD6A-101221A7A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26" cy="2"/>
              </a:xfrm>
              <a:custGeom>
                <a:avLst/>
                <a:gdLst>
                  <a:gd name="T0" fmla="*/ 0 w 26"/>
                  <a:gd name="T1" fmla="*/ 2 h 2"/>
                  <a:gd name="T2" fmla="*/ 6 w 26"/>
                  <a:gd name="T3" fmla="*/ 2 h 2"/>
                  <a:gd name="T4" fmla="*/ 11 w 26"/>
                  <a:gd name="T5" fmla="*/ 2 h 2"/>
                  <a:gd name="T6" fmla="*/ 17 w 26"/>
                  <a:gd name="T7" fmla="*/ 2 h 2"/>
                  <a:gd name="T8" fmla="*/ 21 w 26"/>
                  <a:gd name="T9" fmla="*/ 2 h 2"/>
                  <a:gd name="T10" fmla="*/ 24 w 26"/>
                  <a:gd name="T11" fmla="*/ 1 h 2"/>
                  <a:gd name="T12" fmla="*/ 25 w 26"/>
                  <a:gd name="T13" fmla="*/ 1 h 2"/>
                  <a:gd name="T14" fmla="*/ 26 w 26"/>
                  <a:gd name="T15" fmla="*/ 0 h 2"/>
                  <a:gd name="T16" fmla="*/ 24 w 26"/>
                  <a:gd name="T17" fmla="*/ 0 h 2"/>
                  <a:gd name="T18" fmla="*/ 23 w 26"/>
                  <a:gd name="T19" fmla="*/ 1 h 2"/>
                  <a:gd name="T20" fmla="*/ 21 w 26"/>
                  <a:gd name="T21" fmla="*/ 1 h 2"/>
                  <a:gd name="T22" fmla="*/ 17 w 26"/>
                  <a:gd name="T23" fmla="*/ 2 h 2"/>
                  <a:gd name="T24" fmla="*/ 12 w 26"/>
                  <a:gd name="T25" fmla="*/ 2 h 2"/>
                  <a:gd name="T26" fmla="*/ 6 w 26"/>
                  <a:gd name="T27" fmla="*/ 2 h 2"/>
                  <a:gd name="T28" fmla="*/ 0 w 26"/>
                  <a:gd name="T29" fmla="*/ 2 h 2"/>
                  <a:gd name="T30" fmla="*/ 0 w 26"/>
                  <a:gd name="T31" fmla="*/ 2 h 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6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21" y="2"/>
                    </a:lnTo>
                    <a:lnTo>
                      <a:pt x="24" y="1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7" y="2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1" name="Freeform 411">
                <a:extLst>
                  <a:ext uri="{FF2B5EF4-FFF2-40B4-BE49-F238E27FC236}">
                    <a16:creationId xmlns:a16="http://schemas.microsoft.com/office/drawing/2014/main" id="{6B732A71-DDE3-694C-996D-3DEDC186A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24" cy="2"/>
              </a:xfrm>
              <a:custGeom>
                <a:avLst/>
                <a:gdLst>
                  <a:gd name="T0" fmla="*/ 0 w 24"/>
                  <a:gd name="T1" fmla="*/ 2 h 2"/>
                  <a:gd name="T2" fmla="*/ 6 w 24"/>
                  <a:gd name="T3" fmla="*/ 2 h 2"/>
                  <a:gd name="T4" fmla="*/ 12 w 24"/>
                  <a:gd name="T5" fmla="*/ 2 h 2"/>
                  <a:gd name="T6" fmla="*/ 17 w 24"/>
                  <a:gd name="T7" fmla="*/ 2 h 2"/>
                  <a:gd name="T8" fmla="*/ 21 w 24"/>
                  <a:gd name="T9" fmla="*/ 1 h 2"/>
                  <a:gd name="T10" fmla="*/ 23 w 24"/>
                  <a:gd name="T11" fmla="*/ 1 h 2"/>
                  <a:gd name="T12" fmla="*/ 24 w 24"/>
                  <a:gd name="T13" fmla="*/ 0 h 2"/>
                  <a:gd name="T14" fmla="*/ 21 w 24"/>
                  <a:gd name="T15" fmla="*/ 0 h 2"/>
                  <a:gd name="T16" fmla="*/ 20 w 24"/>
                  <a:gd name="T17" fmla="*/ 1 h 2"/>
                  <a:gd name="T18" fmla="*/ 18 w 24"/>
                  <a:gd name="T19" fmla="*/ 1 h 2"/>
                  <a:gd name="T20" fmla="*/ 15 w 24"/>
                  <a:gd name="T21" fmla="*/ 2 h 2"/>
                  <a:gd name="T22" fmla="*/ 10 w 24"/>
                  <a:gd name="T23" fmla="*/ 2 h 2"/>
                  <a:gd name="T24" fmla="*/ 5 w 24"/>
                  <a:gd name="T25" fmla="*/ 2 h 2"/>
                  <a:gd name="T26" fmla="*/ 0 w 24"/>
                  <a:gd name="T27" fmla="*/ 2 h 2"/>
                  <a:gd name="T28" fmla="*/ 0 w 24"/>
                  <a:gd name="T29" fmla="*/ 2 h 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4" h="2">
                    <a:moveTo>
                      <a:pt x="0" y="2"/>
                    </a:moveTo>
                    <a:lnTo>
                      <a:pt x="6" y="2"/>
                    </a:lnTo>
                    <a:lnTo>
                      <a:pt x="12" y="2"/>
                    </a:lnTo>
                    <a:lnTo>
                      <a:pt x="17" y="2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5" y="2"/>
                    </a:lnTo>
                    <a:lnTo>
                      <a:pt x="10" y="2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2" name="Freeform 412">
                <a:extLst>
                  <a:ext uri="{FF2B5EF4-FFF2-40B4-BE49-F238E27FC236}">
                    <a16:creationId xmlns:a16="http://schemas.microsoft.com/office/drawing/2014/main" id="{871CFF30-79CF-0241-9CE2-C45579280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21" cy="2"/>
              </a:xfrm>
              <a:custGeom>
                <a:avLst/>
                <a:gdLst>
                  <a:gd name="T0" fmla="*/ 0 w 21"/>
                  <a:gd name="T1" fmla="*/ 2 h 2"/>
                  <a:gd name="T2" fmla="*/ 5 w 21"/>
                  <a:gd name="T3" fmla="*/ 2 h 2"/>
                  <a:gd name="T4" fmla="*/ 10 w 21"/>
                  <a:gd name="T5" fmla="*/ 2 h 2"/>
                  <a:gd name="T6" fmla="*/ 15 w 21"/>
                  <a:gd name="T7" fmla="*/ 2 h 2"/>
                  <a:gd name="T8" fmla="*/ 18 w 21"/>
                  <a:gd name="T9" fmla="*/ 1 h 2"/>
                  <a:gd name="T10" fmla="*/ 20 w 21"/>
                  <a:gd name="T11" fmla="*/ 1 h 2"/>
                  <a:gd name="T12" fmla="*/ 21 w 21"/>
                  <a:gd name="T13" fmla="*/ 0 h 2"/>
                  <a:gd name="T14" fmla="*/ 18 w 21"/>
                  <a:gd name="T15" fmla="*/ 0 h 2"/>
                  <a:gd name="T16" fmla="*/ 18 w 21"/>
                  <a:gd name="T17" fmla="*/ 1 h 2"/>
                  <a:gd name="T18" fmla="*/ 16 w 21"/>
                  <a:gd name="T19" fmla="*/ 1 h 2"/>
                  <a:gd name="T20" fmla="*/ 13 w 21"/>
                  <a:gd name="T21" fmla="*/ 1 h 2"/>
                  <a:gd name="T22" fmla="*/ 10 w 21"/>
                  <a:gd name="T23" fmla="*/ 2 h 2"/>
                  <a:gd name="T24" fmla="*/ 5 w 21"/>
                  <a:gd name="T25" fmla="*/ 2 h 2"/>
                  <a:gd name="T26" fmla="*/ 0 w 21"/>
                  <a:gd name="T27" fmla="*/ 2 h 2"/>
                  <a:gd name="T28" fmla="*/ 0 w 21"/>
                  <a:gd name="T29" fmla="*/ 2 h 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3" name="Freeform 413">
                <a:extLst>
                  <a:ext uri="{FF2B5EF4-FFF2-40B4-BE49-F238E27FC236}">
                    <a16:creationId xmlns:a16="http://schemas.microsoft.com/office/drawing/2014/main" id="{A6963775-0552-B846-ACB6-D197088D9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8" cy="2"/>
              </a:xfrm>
              <a:custGeom>
                <a:avLst/>
                <a:gdLst>
                  <a:gd name="T0" fmla="*/ 0 w 18"/>
                  <a:gd name="T1" fmla="*/ 2 h 2"/>
                  <a:gd name="T2" fmla="*/ 5 w 18"/>
                  <a:gd name="T3" fmla="*/ 2 h 2"/>
                  <a:gd name="T4" fmla="*/ 10 w 18"/>
                  <a:gd name="T5" fmla="*/ 2 h 2"/>
                  <a:gd name="T6" fmla="*/ 13 w 18"/>
                  <a:gd name="T7" fmla="*/ 1 h 2"/>
                  <a:gd name="T8" fmla="*/ 16 w 18"/>
                  <a:gd name="T9" fmla="*/ 1 h 2"/>
                  <a:gd name="T10" fmla="*/ 18 w 18"/>
                  <a:gd name="T11" fmla="*/ 1 h 2"/>
                  <a:gd name="T12" fmla="*/ 18 w 18"/>
                  <a:gd name="T13" fmla="*/ 0 h 2"/>
                  <a:gd name="T14" fmla="*/ 16 w 18"/>
                  <a:gd name="T15" fmla="*/ 0 h 2"/>
                  <a:gd name="T16" fmla="*/ 15 w 18"/>
                  <a:gd name="T17" fmla="*/ 1 h 2"/>
                  <a:gd name="T18" fmla="*/ 13 w 18"/>
                  <a:gd name="T19" fmla="*/ 1 h 2"/>
                  <a:gd name="T20" fmla="*/ 10 w 18"/>
                  <a:gd name="T21" fmla="*/ 1 h 2"/>
                  <a:gd name="T22" fmla="*/ 5 w 18"/>
                  <a:gd name="T23" fmla="*/ 2 h 2"/>
                  <a:gd name="T24" fmla="*/ 0 w 18"/>
                  <a:gd name="T25" fmla="*/ 2 h 2"/>
                  <a:gd name="T26" fmla="*/ 0 w 18"/>
                  <a:gd name="T27" fmla="*/ 2 h 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4" name="Freeform 414">
                <a:extLst>
                  <a:ext uri="{FF2B5EF4-FFF2-40B4-BE49-F238E27FC236}">
                    <a16:creationId xmlns:a16="http://schemas.microsoft.com/office/drawing/2014/main" id="{DB7A820A-1A19-8949-85A8-FAC52D047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6" cy="2"/>
              </a:xfrm>
              <a:custGeom>
                <a:avLst/>
                <a:gdLst>
                  <a:gd name="T0" fmla="*/ 0 w 16"/>
                  <a:gd name="T1" fmla="*/ 2 h 2"/>
                  <a:gd name="T2" fmla="*/ 5 w 16"/>
                  <a:gd name="T3" fmla="*/ 2 h 2"/>
                  <a:gd name="T4" fmla="*/ 10 w 16"/>
                  <a:gd name="T5" fmla="*/ 1 h 2"/>
                  <a:gd name="T6" fmla="*/ 13 w 16"/>
                  <a:gd name="T7" fmla="*/ 1 h 2"/>
                  <a:gd name="T8" fmla="*/ 15 w 16"/>
                  <a:gd name="T9" fmla="*/ 1 h 2"/>
                  <a:gd name="T10" fmla="*/ 16 w 16"/>
                  <a:gd name="T11" fmla="*/ 0 h 2"/>
                  <a:gd name="T12" fmla="*/ 13 w 16"/>
                  <a:gd name="T13" fmla="*/ 0 h 2"/>
                  <a:gd name="T14" fmla="*/ 12 w 16"/>
                  <a:gd name="T15" fmla="*/ 1 h 2"/>
                  <a:gd name="T16" fmla="*/ 10 w 16"/>
                  <a:gd name="T17" fmla="*/ 1 h 2"/>
                  <a:gd name="T18" fmla="*/ 8 w 16"/>
                  <a:gd name="T19" fmla="*/ 1 h 2"/>
                  <a:gd name="T20" fmla="*/ 4 w 16"/>
                  <a:gd name="T21" fmla="*/ 1 h 2"/>
                  <a:gd name="T22" fmla="*/ 0 w 16"/>
                  <a:gd name="T23" fmla="*/ 1 h 2"/>
                  <a:gd name="T24" fmla="*/ 0 w 16"/>
                  <a:gd name="T25" fmla="*/ 2 h 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5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5" name="Freeform 415">
                <a:extLst>
                  <a:ext uri="{FF2B5EF4-FFF2-40B4-BE49-F238E27FC236}">
                    <a16:creationId xmlns:a16="http://schemas.microsoft.com/office/drawing/2014/main" id="{C3BBC02E-6945-8A42-9DF5-DDA0A01C4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3" cy="1"/>
              </a:xfrm>
              <a:custGeom>
                <a:avLst/>
                <a:gdLst>
                  <a:gd name="T0" fmla="*/ 0 w 13"/>
                  <a:gd name="T1" fmla="*/ 1 h 1"/>
                  <a:gd name="T2" fmla="*/ 4 w 13"/>
                  <a:gd name="T3" fmla="*/ 1 h 1"/>
                  <a:gd name="T4" fmla="*/ 8 w 13"/>
                  <a:gd name="T5" fmla="*/ 1 h 1"/>
                  <a:gd name="T6" fmla="*/ 10 w 13"/>
                  <a:gd name="T7" fmla="*/ 1 h 1"/>
                  <a:gd name="T8" fmla="*/ 12 w 13"/>
                  <a:gd name="T9" fmla="*/ 1 h 1"/>
                  <a:gd name="T10" fmla="*/ 13 w 13"/>
                  <a:gd name="T11" fmla="*/ 0 h 1"/>
                  <a:gd name="T12" fmla="*/ 10 w 13"/>
                  <a:gd name="T13" fmla="*/ 0 h 1"/>
                  <a:gd name="T14" fmla="*/ 10 w 13"/>
                  <a:gd name="T15" fmla="*/ 1 h 1"/>
                  <a:gd name="T16" fmla="*/ 8 w 13"/>
                  <a:gd name="T17" fmla="*/ 1 h 1"/>
                  <a:gd name="T18" fmla="*/ 4 w 13"/>
                  <a:gd name="T19" fmla="*/ 1 h 1"/>
                  <a:gd name="T20" fmla="*/ 0 w 13"/>
                  <a:gd name="T21" fmla="*/ 1 h 1"/>
                  <a:gd name="T22" fmla="*/ 0 w 13"/>
                  <a:gd name="T23" fmla="*/ 1 h 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6" name="Freeform 416">
                <a:extLst>
                  <a:ext uri="{FF2B5EF4-FFF2-40B4-BE49-F238E27FC236}">
                    <a16:creationId xmlns:a16="http://schemas.microsoft.com/office/drawing/2014/main" id="{89AA316A-289C-124A-8650-CAADE5630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10" cy="1"/>
              </a:xfrm>
              <a:custGeom>
                <a:avLst/>
                <a:gdLst>
                  <a:gd name="T0" fmla="*/ 0 w 10"/>
                  <a:gd name="T1" fmla="*/ 1 h 1"/>
                  <a:gd name="T2" fmla="*/ 4 w 10"/>
                  <a:gd name="T3" fmla="*/ 1 h 1"/>
                  <a:gd name="T4" fmla="*/ 8 w 10"/>
                  <a:gd name="T5" fmla="*/ 1 h 1"/>
                  <a:gd name="T6" fmla="*/ 10 w 10"/>
                  <a:gd name="T7" fmla="*/ 1 h 1"/>
                  <a:gd name="T8" fmla="*/ 10 w 10"/>
                  <a:gd name="T9" fmla="*/ 0 h 1"/>
                  <a:gd name="T10" fmla="*/ 8 w 10"/>
                  <a:gd name="T11" fmla="*/ 0 h 1"/>
                  <a:gd name="T12" fmla="*/ 7 w 10"/>
                  <a:gd name="T13" fmla="*/ 1 h 1"/>
                  <a:gd name="T14" fmla="*/ 5 w 10"/>
                  <a:gd name="T15" fmla="*/ 1 h 1"/>
                  <a:gd name="T16" fmla="*/ 3 w 10"/>
                  <a:gd name="T17" fmla="*/ 1 h 1"/>
                  <a:gd name="T18" fmla="*/ 0 w 10"/>
                  <a:gd name="T19" fmla="*/ 1 h 1"/>
                  <a:gd name="T20" fmla="*/ 0 w 10"/>
                  <a:gd name="T21" fmla="*/ 1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7" name="Freeform 417">
                <a:extLst>
                  <a:ext uri="{FF2B5EF4-FFF2-40B4-BE49-F238E27FC236}">
                    <a16:creationId xmlns:a16="http://schemas.microsoft.com/office/drawing/2014/main" id="{96646CF8-BD2E-A144-9D77-B02962211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8" cy="1"/>
              </a:xfrm>
              <a:custGeom>
                <a:avLst/>
                <a:gdLst>
                  <a:gd name="T0" fmla="*/ 0 w 8"/>
                  <a:gd name="T1" fmla="*/ 1 h 1"/>
                  <a:gd name="T2" fmla="*/ 3 w 8"/>
                  <a:gd name="T3" fmla="*/ 1 h 1"/>
                  <a:gd name="T4" fmla="*/ 5 w 8"/>
                  <a:gd name="T5" fmla="*/ 1 h 1"/>
                  <a:gd name="T6" fmla="*/ 7 w 8"/>
                  <a:gd name="T7" fmla="*/ 1 h 1"/>
                  <a:gd name="T8" fmla="*/ 8 w 8"/>
                  <a:gd name="T9" fmla="*/ 0 h 1"/>
                  <a:gd name="T10" fmla="*/ 5 w 8"/>
                  <a:gd name="T11" fmla="*/ 0 h 1"/>
                  <a:gd name="T12" fmla="*/ 4 w 8"/>
                  <a:gd name="T13" fmla="*/ 1 h 1"/>
                  <a:gd name="T14" fmla="*/ 3 w 8"/>
                  <a:gd name="T15" fmla="*/ 1 h 1"/>
                  <a:gd name="T16" fmla="*/ 0 w 8"/>
                  <a:gd name="T17" fmla="*/ 1 h 1"/>
                  <a:gd name="T18" fmla="*/ 0 w 8"/>
                  <a:gd name="T19" fmla="*/ 1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1">
                    <a:moveTo>
                      <a:pt x="0" y="1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8" name="Freeform 418">
                <a:extLst>
                  <a:ext uri="{FF2B5EF4-FFF2-40B4-BE49-F238E27FC236}">
                    <a16:creationId xmlns:a16="http://schemas.microsoft.com/office/drawing/2014/main" id="{9AFB93C3-AF52-2E44-BAE4-90325070A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5" cy="1"/>
              </a:xfrm>
              <a:custGeom>
                <a:avLst/>
                <a:gdLst>
                  <a:gd name="T0" fmla="*/ 0 w 5"/>
                  <a:gd name="T1" fmla="*/ 1 h 1"/>
                  <a:gd name="T2" fmla="*/ 3 w 5"/>
                  <a:gd name="T3" fmla="*/ 1 h 1"/>
                  <a:gd name="T4" fmla="*/ 4 w 5"/>
                  <a:gd name="T5" fmla="*/ 1 h 1"/>
                  <a:gd name="T6" fmla="*/ 5 w 5"/>
                  <a:gd name="T7" fmla="*/ 0 h 1"/>
                  <a:gd name="T8" fmla="*/ 3 w 5"/>
                  <a:gd name="T9" fmla="*/ 0 h 1"/>
                  <a:gd name="T10" fmla="*/ 2 w 5"/>
                  <a:gd name="T11" fmla="*/ 1 h 1"/>
                  <a:gd name="T12" fmla="*/ 0 w 5"/>
                  <a:gd name="T13" fmla="*/ 1 h 1"/>
                  <a:gd name="T14" fmla="*/ 0 w 5"/>
                  <a:gd name="T15" fmla="*/ 1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59" name="Freeform 419">
                <a:extLst>
                  <a:ext uri="{FF2B5EF4-FFF2-40B4-BE49-F238E27FC236}">
                    <a16:creationId xmlns:a16="http://schemas.microsoft.com/office/drawing/2014/main" id="{9890A61A-5C2D-CB43-A46E-DAFA9E7CA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" y="3626"/>
                <a:ext cx="3" cy="1"/>
              </a:xfrm>
              <a:custGeom>
                <a:avLst/>
                <a:gdLst>
                  <a:gd name="T0" fmla="*/ 0 w 3"/>
                  <a:gd name="T1" fmla="*/ 1 h 1"/>
                  <a:gd name="T2" fmla="*/ 2 w 3"/>
                  <a:gd name="T3" fmla="*/ 1 h 1"/>
                  <a:gd name="T4" fmla="*/ 3 w 3"/>
                  <a:gd name="T5" fmla="*/ 0 h 1"/>
                  <a:gd name="T6" fmla="*/ 0 w 3"/>
                  <a:gd name="T7" fmla="*/ 0 h 1"/>
                  <a:gd name="T8" fmla="*/ 0 w 3"/>
                  <a:gd name="T9" fmla="*/ 0 h 1"/>
                  <a:gd name="T10" fmla="*/ 0 w 3"/>
                  <a:gd name="T11" fmla="*/ 1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2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0" name="Freeform 420">
                <a:extLst>
                  <a:ext uri="{FF2B5EF4-FFF2-40B4-BE49-F238E27FC236}">
                    <a16:creationId xmlns:a16="http://schemas.microsoft.com/office/drawing/2014/main" id="{F9735EB9-4E5C-6D48-9885-B51F87D04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18" cy="41"/>
              </a:xfrm>
              <a:custGeom>
                <a:avLst/>
                <a:gdLst>
                  <a:gd name="T0" fmla="*/ 0 w 218"/>
                  <a:gd name="T1" fmla="*/ 0 h 41"/>
                  <a:gd name="T2" fmla="*/ 218 w 218"/>
                  <a:gd name="T3" fmla="*/ 0 h 41"/>
                  <a:gd name="T4" fmla="*/ 218 w 218"/>
                  <a:gd name="T5" fmla="*/ 41 h 41"/>
                  <a:gd name="T6" fmla="*/ 0 w 218"/>
                  <a:gd name="T7" fmla="*/ 41 h 41"/>
                  <a:gd name="T8" fmla="*/ 0 w 218"/>
                  <a:gd name="T9" fmla="*/ 0 h 41"/>
                  <a:gd name="T10" fmla="*/ 0 w 218"/>
                  <a:gd name="T11" fmla="*/ 0 h 41"/>
                  <a:gd name="T12" fmla="*/ 212 w 218"/>
                  <a:gd name="T13" fmla="*/ 0 h 41"/>
                  <a:gd name="T14" fmla="*/ 212 w 218"/>
                  <a:gd name="T15" fmla="*/ 41 h 41"/>
                  <a:gd name="T16" fmla="*/ 0 w 218"/>
                  <a:gd name="T17" fmla="*/ 41 h 41"/>
                  <a:gd name="T18" fmla="*/ 0 w 21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8" h="41">
                    <a:moveTo>
                      <a:pt x="0" y="0"/>
                    </a:moveTo>
                    <a:lnTo>
                      <a:pt x="218" y="0"/>
                    </a:lnTo>
                    <a:lnTo>
                      <a:pt x="21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2" y="0"/>
                    </a:lnTo>
                    <a:lnTo>
                      <a:pt x="2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1" name="Freeform 421">
                <a:extLst>
                  <a:ext uri="{FF2B5EF4-FFF2-40B4-BE49-F238E27FC236}">
                    <a16:creationId xmlns:a16="http://schemas.microsoft.com/office/drawing/2014/main" id="{4A069EF4-23E2-C146-9C75-DA317991EE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12" cy="41"/>
              </a:xfrm>
              <a:custGeom>
                <a:avLst/>
                <a:gdLst>
                  <a:gd name="T0" fmla="*/ 0 w 212"/>
                  <a:gd name="T1" fmla="*/ 0 h 41"/>
                  <a:gd name="T2" fmla="*/ 212 w 212"/>
                  <a:gd name="T3" fmla="*/ 0 h 41"/>
                  <a:gd name="T4" fmla="*/ 212 w 212"/>
                  <a:gd name="T5" fmla="*/ 41 h 41"/>
                  <a:gd name="T6" fmla="*/ 0 w 212"/>
                  <a:gd name="T7" fmla="*/ 41 h 41"/>
                  <a:gd name="T8" fmla="*/ 0 w 212"/>
                  <a:gd name="T9" fmla="*/ 0 h 41"/>
                  <a:gd name="T10" fmla="*/ 0 w 212"/>
                  <a:gd name="T11" fmla="*/ 0 h 41"/>
                  <a:gd name="T12" fmla="*/ 207 w 212"/>
                  <a:gd name="T13" fmla="*/ 0 h 41"/>
                  <a:gd name="T14" fmla="*/ 207 w 212"/>
                  <a:gd name="T15" fmla="*/ 41 h 41"/>
                  <a:gd name="T16" fmla="*/ 0 w 212"/>
                  <a:gd name="T17" fmla="*/ 41 h 41"/>
                  <a:gd name="T18" fmla="*/ 0 w 21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2" h="41">
                    <a:moveTo>
                      <a:pt x="0" y="0"/>
                    </a:moveTo>
                    <a:lnTo>
                      <a:pt x="212" y="0"/>
                    </a:lnTo>
                    <a:lnTo>
                      <a:pt x="2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7" y="0"/>
                    </a:lnTo>
                    <a:lnTo>
                      <a:pt x="20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2" name="Freeform 422">
                <a:extLst>
                  <a:ext uri="{FF2B5EF4-FFF2-40B4-BE49-F238E27FC236}">
                    <a16:creationId xmlns:a16="http://schemas.microsoft.com/office/drawing/2014/main" id="{F34D9443-EA93-0948-B3C7-8526FFF18D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07" cy="41"/>
              </a:xfrm>
              <a:custGeom>
                <a:avLst/>
                <a:gdLst>
                  <a:gd name="T0" fmla="*/ 0 w 207"/>
                  <a:gd name="T1" fmla="*/ 0 h 41"/>
                  <a:gd name="T2" fmla="*/ 207 w 207"/>
                  <a:gd name="T3" fmla="*/ 0 h 41"/>
                  <a:gd name="T4" fmla="*/ 207 w 207"/>
                  <a:gd name="T5" fmla="*/ 41 h 41"/>
                  <a:gd name="T6" fmla="*/ 0 w 207"/>
                  <a:gd name="T7" fmla="*/ 41 h 41"/>
                  <a:gd name="T8" fmla="*/ 0 w 207"/>
                  <a:gd name="T9" fmla="*/ 0 h 41"/>
                  <a:gd name="T10" fmla="*/ 0 w 207"/>
                  <a:gd name="T11" fmla="*/ 0 h 41"/>
                  <a:gd name="T12" fmla="*/ 200 w 207"/>
                  <a:gd name="T13" fmla="*/ 0 h 41"/>
                  <a:gd name="T14" fmla="*/ 200 w 207"/>
                  <a:gd name="T15" fmla="*/ 41 h 41"/>
                  <a:gd name="T16" fmla="*/ 0 w 207"/>
                  <a:gd name="T17" fmla="*/ 41 h 41"/>
                  <a:gd name="T18" fmla="*/ 0 w 207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7" h="41">
                    <a:moveTo>
                      <a:pt x="0" y="0"/>
                    </a:moveTo>
                    <a:lnTo>
                      <a:pt x="207" y="0"/>
                    </a:lnTo>
                    <a:lnTo>
                      <a:pt x="20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3" name="Freeform 423">
                <a:extLst>
                  <a:ext uri="{FF2B5EF4-FFF2-40B4-BE49-F238E27FC236}">
                    <a16:creationId xmlns:a16="http://schemas.microsoft.com/office/drawing/2014/main" id="{20F3DD3C-1BDB-F142-AD4F-4BD4092A2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00" cy="41"/>
              </a:xfrm>
              <a:custGeom>
                <a:avLst/>
                <a:gdLst>
                  <a:gd name="T0" fmla="*/ 0 w 200"/>
                  <a:gd name="T1" fmla="*/ 0 h 41"/>
                  <a:gd name="T2" fmla="*/ 200 w 200"/>
                  <a:gd name="T3" fmla="*/ 0 h 41"/>
                  <a:gd name="T4" fmla="*/ 200 w 200"/>
                  <a:gd name="T5" fmla="*/ 41 h 41"/>
                  <a:gd name="T6" fmla="*/ 0 w 200"/>
                  <a:gd name="T7" fmla="*/ 41 h 41"/>
                  <a:gd name="T8" fmla="*/ 0 w 200"/>
                  <a:gd name="T9" fmla="*/ 0 h 41"/>
                  <a:gd name="T10" fmla="*/ 0 w 200"/>
                  <a:gd name="T11" fmla="*/ 0 h 41"/>
                  <a:gd name="T12" fmla="*/ 195 w 200"/>
                  <a:gd name="T13" fmla="*/ 0 h 41"/>
                  <a:gd name="T14" fmla="*/ 195 w 200"/>
                  <a:gd name="T15" fmla="*/ 41 h 41"/>
                  <a:gd name="T16" fmla="*/ 0 w 200"/>
                  <a:gd name="T17" fmla="*/ 41 h 41"/>
                  <a:gd name="T18" fmla="*/ 0 w 200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0" h="41">
                    <a:moveTo>
                      <a:pt x="0" y="0"/>
                    </a:moveTo>
                    <a:lnTo>
                      <a:pt x="200" y="0"/>
                    </a:lnTo>
                    <a:lnTo>
                      <a:pt x="20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5" y="0"/>
                    </a:lnTo>
                    <a:lnTo>
                      <a:pt x="1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4" name="Freeform 424">
                <a:extLst>
                  <a:ext uri="{FF2B5EF4-FFF2-40B4-BE49-F238E27FC236}">
                    <a16:creationId xmlns:a16="http://schemas.microsoft.com/office/drawing/2014/main" id="{464BBFC2-D813-1349-ACF7-66FF4E5BF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95" cy="41"/>
              </a:xfrm>
              <a:custGeom>
                <a:avLst/>
                <a:gdLst>
                  <a:gd name="T0" fmla="*/ 0 w 195"/>
                  <a:gd name="T1" fmla="*/ 0 h 41"/>
                  <a:gd name="T2" fmla="*/ 195 w 195"/>
                  <a:gd name="T3" fmla="*/ 0 h 41"/>
                  <a:gd name="T4" fmla="*/ 195 w 195"/>
                  <a:gd name="T5" fmla="*/ 41 h 41"/>
                  <a:gd name="T6" fmla="*/ 0 w 195"/>
                  <a:gd name="T7" fmla="*/ 41 h 41"/>
                  <a:gd name="T8" fmla="*/ 0 w 195"/>
                  <a:gd name="T9" fmla="*/ 0 h 41"/>
                  <a:gd name="T10" fmla="*/ 0 w 195"/>
                  <a:gd name="T11" fmla="*/ 0 h 41"/>
                  <a:gd name="T12" fmla="*/ 189 w 195"/>
                  <a:gd name="T13" fmla="*/ 0 h 41"/>
                  <a:gd name="T14" fmla="*/ 189 w 195"/>
                  <a:gd name="T15" fmla="*/ 41 h 41"/>
                  <a:gd name="T16" fmla="*/ 0 w 195"/>
                  <a:gd name="T17" fmla="*/ 41 h 41"/>
                  <a:gd name="T18" fmla="*/ 0 w 19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5" h="41">
                    <a:moveTo>
                      <a:pt x="0" y="0"/>
                    </a:moveTo>
                    <a:lnTo>
                      <a:pt x="195" y="0"/>
                    </a:lnTo>
                    <a:lnTo>
                      <a:pt x="1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9" y="0"/>
                    </a:lnTo>
                    <a:lnTo>
                      <a:pt x="18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5" name="Freeform 425">
                <a:extLst>
                  <a:ext uri="{FF2B5EF4-FFF2-40B4-BE49-F238E27FC236}">
                    <a16:creationId xmlns:a16="http://schemas.microsoft.com/office/drawing/2014/main" id="{E82E55DC-CF58-C841-A3B8-7A0B9186F8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89" cy="41"/>
              </a:xfrm>
              <a:custGeom>
                <a:avLst/>
                <a:gdLst>
                  <a:gd name="T0" fmla="*/ 0 w 189"/>
                  <a:gd name="T1" fmla="*/ 0 h 41"/>
                  <a:gd name="T2" fmla="*/ 189 w 189"/>
                  <a:gd name="T3" fmla="*/ 0 h 41"/>
                  <a:gd name="T4" fmla="*/ 189 w 189"/>
                  <a:gd name="T5" fmla="*/ 41 h 41"/>
                  <a:gd name="T6" fmla="*/ 0 w 189"/>
                  <a:gd name="T7" fmla="*/ 41 h 41"/>
                  <a:gd name="T8" fmla="*/ 0 w 189"/>
                  <a:gd name="T9" fmla="*/ 0 h 41"/>
                  <a:gd name="T10" fmla="*/ 0 w 189"/>
                  <a:gd name="T11" fmla="*/ 0 h 41"/>
                  <a:gd name="T12" fmla="*/ 184 w 189"/>
                  <a:gd name="T13" fmla="*/ 0 h 41"/>
                  <a:gd name="T14" fmla="*/ 184 w 189"/>
                  <a:gd name="T15" fmla="*/ 41 h 41"/>
                  <a:gd name="T16" fmla="*/ 0 w 189"/>
                  <a:gd name="T17" fmla="*/ 41 h 41"/>
                  <a:gd name="T18" fmla="*/ 0 w 18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9" h="41">
                    <a:moveTo>
                      <a:pt x="0" y="0"/>
                    </a:moveTo>
                    <a:lnTo>
                      <a:pt x="189" y="0"/>
                    </a:lnTo>
                    <a:lnTo>
                      <a:pt x="18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18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6" name="Freeform 426">
                <a:extLst>
                  <a:ext uri="{FF2B5EF4-FFF2-40B4-BE49-F238E27FC236}">
                    <a16:creationId xmlns:a16="http://schemas.microsoft.com/office/drawing/2014/main" id="{76074F91-5882-FA46-A794-8D50E35A9A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84" cy="41"/>
              </a:xfrm>
              <a:custGeom>
                <a:avLst/>
                <a:gdLst>
                  <a:gd name="T0" fmla="*/ 0 w 184"/>
                  <a:gd name="T1" fmla="*/ 0 h 41"/>
                  <a:gd name="T2" fmla="*/ 184 w 184"/>
                  <a:gd name="T3" fmla="*/ 0 h 41"/>
                  <a:gd name="T4" fmla="*/ 184 w 184"/>
                  <a:gd name="T5" fmla="*/ 41 h 41"/>
                  <a:gd name="T6" fmla="*/ 0 w 184"/>
                  <a:gd name="T7" fmla="*/ 41 h 41"/>
                  <a:gd name="T8" fmla="*/ 0 w 184"/>
                  <a:gd name="T9" fmla="*/ 0 h 41"/>
                  <a:gd name="T10" fmla="*/ 0 w 184"/>
                  <a:gd name="T11" fmla="*/ 0 h 41"/>
                  <a:gd name="T12" fmla="*/ 178 w 184"/>
                  <a:gd name="T13" fmla="*/ 0 h 41"/>
                  <a:gd name="T14" fmla="*/ 178 w 184"/>
                  <a:gd name="T15" fmla="*/ 41 h 41"/>
                  <a:gd name="T16" fmla="*/ 0 w 184"/>
                  <a:gd name="T17" fmla="*/ 41 h 41"/>
                  <a:gd name="T18" fmla="*/ 0 w 184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4" h="41">
                    <a:moveTo>
                      <a:pt x="0" y="0"/>
                    </a:moveTo>
                    <a:lnTo>
                      <a:pt x="184" y="0"/>
                    </a:lnTo>
                    <a:lnTo>
                      <a:pt x="18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7" name="Freeform 427">
                <a:extLst>
                  <a:ext uri="{FF2B5EF4-FFF2-40B4-BE49-F238E27FC236}">
                    <a16:creationId xmlns:a16="http://schemas.microsoft.com/office/drawing/2014/main" id="{0AD1E084-CFA1-8B48-898E-E16BFA39AB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78" cy="41"/>
              </a:xfrm>
              <a:custGeom>
                <a:avLst/>
                <a:gdLst>
                  <a:gd name="T0" fmla="*/ 0 w 178"/>
                  <a:gd name="T1" fmla="*/ 0 h 41"/>
                  <a:gd name="T2" fmla="*/ 178 w 178"/>
                  <a:gd name="T3" fmla="*/ 0 h 41"/>
                  <a:gd name="T4" fmla="*/ 178 w 178"/>
                  <a:gd name="T5" fmla="*/ 41 h 41"/>
                  <a:gd name="T6" fmla="*/ 0 w 178"/>
                  <a:gd name="T7" fmla="*/ 41 h 41"/>
                  <a:gd name="T8" fmla="*/ 0 w 178"/>
                  <a:gd name="T9" fmla="*/ 0 h 41"/>
                  <a:gd name="T10" fmla="*/ 0 w 178"/>
                  <a:gd name="T11" fmla="*/ 0 h 41"/>
                  <a:gd name="T12" fmla="*/ 172 w 178"/>
                  <a:gd name="T13" fmla="*/ 0 h 41"/>
                  <a:gd name="T14" fmla="*/ 172 w 178"/>
                  <a:gd name="T15" fmla="*/ 41 h 41"/>
                  <a:gd name="T16" fmla="*/ 0 w 178"/>
                  <a:gd name="T17" fmla="*/ 41 h 41"/>
                  <a:gd name="T18" fmla="*/ 0 w 17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8" h="41">
                    <a:moveTo>
                      <a:pt x="0" y="0"/>
                    </a:moveTo>
                    <a:lnTo>
                      <a:pt x="178" y="0"/>
                    </a:lnTo>
                    <a:lnTo>
                      <a:pt x="17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2" y="0"/>
                    </a:lnTo>
                    <a:lnTo>
                      <a:pt x="17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8" name="Freeform 428">
                <a:extLst>
                  <a:ext uri="{FF2B5EF4-FFF2-40B4-BE49-F238E27FC236}">
                    <a16:creationId xmlns:a16="http://schemas.microsoft.com/office/drawing/2014/main" id="{E9EE8701-BA44-DE43-944E-E281503F7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72" cy="41"/>
              </a:xfrm>
              <a:custGeom>
                <a:avLst/>
                <a:gdLst>
                  <a:gd name="T0" fmla="*/ 0 w 172"/>
                  <a:gd name="T1" fmla="*/ 0 h 41"/>
                  <a:gd name="T2" fmla="*/ 172 w 172"/>
                  <a:gd name="T3" fmla="*/ 0 h 41"/>
                  <a:gd name="T4" fmla="*/ 172 w 172"/>
                  <a:gd name="T5" fmla="*/ 41 h 41"/>
                  <a:gd name="T6" fmla="*/ 0 w 172"/>
                  <a:gd name="T7" fmla="*/ 41 h 41"/>
                  <a:gd name="T8" fmla="*/ 0 w 172"/>
                  <a:gd name="T9" fmla="*/ 0 h 41"/>
                  <a:gd name="T10" fmla="*/ 0 w 172"/>
                  <a:gd name="T11" fmla="*/ 0 h 41"/>
                  <a:gd name="T12" fmla="*/ 166 w 172"/>
                  <a:gd name="T13" fmla="*/ 0 h 41"/>
                  <a:gd name="T14" fmla="*/ 166 w 172"/>
                  <a:gd name="T15" fmla="*/ 41 h 41"/>
                  <a:gd name="T16" fmla="*/ 0 w 172"/>
                  <a:gd name="T17" fmla="*/ 41 h 41"/>
                  <a:gd name="T18" fmla="*/ 0 w 17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2" h="41">
                    <a:moveTo>
                      <a:pt x="0" y="0"/>
                    </a:moveTo>
                    <a:lnTo>
                      <a:pt x="172" y="0"/>
                    </a:lnTo>
                    <a:lnTo>
                      <a:pt x="17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69" name="Freeform 429">
                <a:extLst>
                  <a:ext uri="{FF2B5EF4-FFF2-40B4-BE49-F238E27FC236}">
                    <a16:creationId xmlns:a16="http://schemas.microsoft.com/office/drawing/2014/main" id="{FE4EF235-A32B-BA42-8322-BCD907D6C3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66" cy="41"/>
              </a:xfrm>
              <a:custGeom>
                <a:avLst/>
                <a:gdLst>
                  <a:gd name="T0" fmla="*/ 0 w 166"/>
                  <a:gd name="T1" fmla="*/ 0 h 41"/>
                  <a:gd name="T2" fmla="*/ 166 w 166"/>
                  <a:gd name="T3" fmla="*/ 0 h 41"/>
                  <a:gd name="T4" fmla="*/ 166 w 166"/>
                  <a:gd name="T5" fmla="*/ 41 h 41"/>
                  <a:gd name="T6" fmla="*/ 0 w 166"/>
                  <a:gd name="T7" fmla="*/ 41 h 41"/>
                  <a:gd name="T8" fmla="*/ 0 w 166"/>
                  <a:gd name="T9" fmla="*/ 0 h 41"/>
                  <a:gd name="T10" fmla="*/ 0 w 166"/>
                  <a:gd name="T11" fmla="*/ 0 h 41"/>
                  <a:gd name="T12" fmla="*/ 161 w 166"/>
                  <a:gd name="T13" fmla="*/ 0 h 41"/>
                  <a:gd name="T14" fmla="*/ 161 w 166"/>
                  <a:gd name="T15" fmla="*/ 41 h 41"/>
                  <a:gd name="T16" fmla="*/ 0 w 166"/>
                  <a:gd name="T17" fmla="*/ 41 h 41"/>
                  <a:gd name="T18" fmla="*/ 0 w 16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6" h="41">
                    <a:moveTo>
                      <a:pt x="0" y="0"/>
                    </a:moveTo>
                    <a:lnTo>
                      <a:pt x="166" y="0"/>
                    </a:lnTo>
                    <a:lnTo>
                      <a:pt x="16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0" name="Freeform 430">
                <a:extLst>
                  <a:ext uri="{FF2B5EF4-FFF2-40B4-BE49-F238E27FC236}">
                    <a16:creationId xmlns:a16="http://schemas.microsoft.com/office/drawing/2014/main" id="{61C90B3F-5CC4-954F-81DD-07F0486651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61" cy="41"/>
              </a:xfrm>
              <a:custGeom>
                <a:avLst/>
                <a:gdLst>
                  <a:gd name="T0" fmla="*/ 0 w 161"/>
                  <a:gd name="T1" fmla="*/ 0 h 41"/>
                  <a:gd name="T2" fmla="*/ 161 w 161"/>
                  <a:gd name="T3" fmla="*/ 0 h 41"/>
                  <a:gd name="T4" fmla="*/ 161 w 161"/>
                  <a:gd name="T5" fmla="*/ 41 h 41"/>
                  <a:gd name="T6" fmla="*/ 0 w 161"/>
                  <a:gd name="T7" fmla="*/ 41 h 41"/>
                  <a:gd name="T8" fmla="*/ 0 w 161"/>
                  <a:gd name="T9" fmla="*/ 0 h 41"/>
                  <a:gd name="T10" fmla="*/ 0 w 161"/>
                  <a:gd name="T11" fmla="*/ 0 h 41"/>
                  <a:gd name="T12" fmla="*/ 155 w 161"/>
                  <a:gd name="T13" fmla="*/ 0 h 41"/>
                  <a:gd name="T14" fmla="*/ 155 w 161"/>
                  <a:gd name="T15" fmla="*/ 41 h 41"/>
                  <a:gd name="T16" fmla="*/ 0 w 161"/>
                  <a:gd name="T17" fmla="*/ 41 h 41"/>
                  <a:gd name="T18" fmla="*/ 0 w 161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1" h="41">
                    <a:moveTo>
                      <a:pt x="0" y="0"/>
                    </a:moveTo>
                    <a:lnTo>
                      <a:pt x="161" y="0"/>
                    </a:lnTo>
                    <a:lnTo>
                      <a:pt x="16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5" y="0"/>
                    </a:lnTo>
                    <a:lnTo>
                      <a:pt x="15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1" name="Freeform 431">
                <a:extLst>
                  <a:ext uri="{FF2B5EF4-FFF2-40B4-BE49-F238E27FC236}">
                    <a16:creationId xmlns:a16="http://schemas.microsoft.com/office/drawing/2014/main" id="{2E36B829-EA20-EA45-A23D-FD0F032305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55" cy="41"/>
              </a:xfrm>
              <a:custGeom>
                <a:avLst/>
                <a:gdLst>
                  <a:gd name="T0" fmla="*/ 0 w 155"/>
                  <a:gd name="T1" fmla="*/ 0 h 41"/>
                  <a:gd name="T2" fmla="*/ 155 w 155"/>
                  <a:gd name="T3" fmla="*/ 0 h 41"/>
                  <a:gd name="T4" fmla="*/ 155 w 155"/>
                  <a:gd name="T5" fmla="*/ 41 h 41"/>
                  <a:gd name="T6" fmla="*/ 0 w 155"/>
                  <a:gd name="T7" fmla="*/ 41 h 41"/>
                  <a:gd name="T8" fmla="*/ 0 w 155"/>
                  <a:gd name="T9" fmla="*/ 0 h 41"/>
                  <a:gd name="T10" fmla="*/ 0 w 155"/>
                  <a:gd name="T11" fmla="*/ 0 h 41"/>
                  <a:gd name="T12" fmla="*/ 149 w 155"/>
                  <a:gd name="T13" fmla="*/ 0 h 41"/>
                  <a:gd name="T14" fmla="*/ 149 w 155"/>
                  <a:gd name="T15" fmla="*/ 41 h 41"/>
                  <a:gd name="T16" fmla="*/ 0 w 155"/>
                  <a:gd name="T17" fmla="*/ 41 h 41"/>
                  <a:gd name="T18" fmla="*/ 0 w 15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5" h="41">
                    <a:moveTo>
                      <a:pt x="0" y="0"/>
                    </a:moveTo>
                    <a:lnTo>
                      <a:pt x="155" y="0"/>
                    </a:lnTo>
                    <a:lnTo>
                      <a:pt x="15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9" y="0"/>
                    </a:lnTo>
                    <a:lnTo>
                      <a:pt x="14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2" name="Freeform 432">
                <a:extLst>
                  <a:ext uri="{FF2B5EF4-FFF2-40B4-BE49-F238E27FC236}">
                    <a16:creationId xmlns:a16="http://schemas.microsoft.com/office/drawing/2014/main" id="{95AA25A9-487B-3C42-897B-6473D14947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49" cy="41"/>
              </a:xfrm>
              <a:custGeom>
                <a:avLst/>
                <a:gdLst>
                  <a:gd name="T0" fmla="*/ 0 w 149"/>
                  <a:gd name="T1" fmla="*/ 0 h 41"/>
                  <a:gd name="T2" fmla="*/ 149 w 149"/>
                  <a:gd name="T3" fmla="*/ 0 h 41"/>
                  <a:gd name="T4" fmla="*/ 149 w 149"/>
                  <a:gd name="T5" fmla="*/ 41 h 41"/>
                  <a:gd name="T6" fmla="*/ 0 w 149"/>
                  <a:gd name="T7" fmla="*/ 41 h 41"/>
                  <a:gd name="T8" fmla="*/ 0 w 149"/>
                  <a:gd name="T9" fmla="*/ 0 h 41"/>
                  <a:gd name="T10" fmla="*/ 0 w 149"/>
                  <a:gd name="T11" fmla="*/ 0 h 41"/>
                  <a:gd name="T12" fmla="*/ 143 w 149"/>
                  <a:gd name="T13" fmla="*/ 0 h 41"/>
                  <a:gd name="T14" fmla="*/ 143 w 149"/>
                  <a:gd name="T15" fmla="*/ 41 h 41"/>
                  <a:gd name="T16" fmla="*/ 0 w 149"/>
                  <a:gd name="T17" fmla="*/ 41 h 41"/>
                  <a:gd name="T18" fmla="*/ 0 w 14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9" h="41">
                    <a:moveTo>
                      <a:pt x="0" y="0"/>
                    </a:moveTo>
                    <a:lnTo>
                      <a:pt x="149" y="0"/>
                    </a:lnTo>
                    <a:lnTo>
                      <a:pt x="14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3" y="0"/>
                    </a:lnTo>
                    <a:lnTo>
                      <a:pt x="14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3" name="Freeform 433">
                <a:extLst>
                  <a:ext uri="{FF2B5EF4-FFF2-40B4-BE49-F238E27FC236}">
                    <a16:creationId xmlns:a16="http://schemas.microsoft.com/office/drawing/2014/main" id="{DE3D5AEC-28A2-0D49-B972-7D811E8A9D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43" cy="41"/>
              </a:xfrm>
              <a:custGeom>
                <a:avLst/>
                <a:gdLst>
                  <a:gd name="T0" fmla="*/ 0 w 143"/>
                  <a:gd name="T1" fmla="*/ 0 h 41"/>
                  <a:gd name="T2" fmla="*/ 143 w 143"/>
                  <a:gd name="T3" fmla="*/ 0 h 41"/>
                  <a:gd name="T4" fmla="*/ 143 w 143"/>
                  <a:gd name="T5" fmla="*/ 41 h 41"/>
                  <a:gd name="T6" fmla="*/ 0 w 143"/>
                  <a:gd name="T7" fmla="*/ 41 h 41"/>
                  <a:gd name="T8" fmla="*/ 0 w 143"/>
                  <a:gd name="T9" fmla="*/ 0 h 41"/>
                  <a:gd name="T10" fmla="*/ 0 w 143"/>
                  <a:gd name="T11" fmla="*/ 0 h 41"/>
                  <a:gd name="T12" fmla="*/ 137 w 143"/>
                  <a:gd name="T13" fmla="*/ 0 h 41"/>
                  <a:gd name="T14" fmla="*/ 137 w 143"/>
                  <a:gd name="T15" fmla="*/ 41 h 41"/>
                  <a:gd name="T16" fmla="*/ 0 w 143"/>
                  <a:gd name="T17" fmla="*/ 41 h 41"/>
                  <a:gd name="T18" fmla="*/ 0 w 143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3" h="41">
                    <a:moveTo>
                      <a:pt x="0" y="0"/>
                    </a:moveTo>
                    <a:lnTo>
                      <a:pt x="143" y="0"/>
                    </a:lnTo>
                    <a:lnTo>
                      <a:pt x="14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4" name="Freeform 434">
                <a:extLst>
                  <a:ext uri="{FF2B5EF4-FFF2-40B4-BE49-F238E27FC236}">
                    <a16:creationId xmlns:a16="http://schemas.microsoft.com/office/drawing/2014/main" id="{B1F3C6BF-2630-BC41-BDC9-4F00697916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37" cy="41"/>
              </a:xfrm>
              <a:custGeom>
                <a:avLst/>
                <a:gdLst>
                  <a:gd name="T0" fmla="*/ 0 w 137"/>
                  <a:gd name="T1" fmla="*/ 0 h 41"/>
                  <a:gd name="T2" fmla="*/ 137 w 137"/>
                  <a:gd name="T3" fmla="*/ 0 h 41"/>
                  <a:gd name="T4" fmla="*/ 137 w 137"/>
                  <a:gd name="T5" fmla="*/ 41 h 41"/>
                  <a:gd name="T6" fmla="*/ 0 w 137"/>
                  <a:gd name="T7" fmla="*/ 41 h 41"/>
                  <a:gd name="T8" fmla="*/ 0 w 137"/>
                  <a:gd name="T9" fmla="*/ 0 h 41"/>
                  <a:gd name="T10" fmla="*/ 0 w 137"/>
                  <a:gd name="T11" fmla="*/ 0 h 41"/>
                  <a:gd name="T12" fmla="*/ 132 w 137"/>
                  <a:gd name="T13" fmla="*/ 0 h 41"/>
                  <a:gd name="T14" fmla="*/ 132 w 137"/>
                  <a:gd name="T15" fmla="*/ 41 h 41"/>
                  <a:gd name="T16" fmla="*/ 0 w 137"/>
                  <a:gd name="T17" fmla="*/ 41 h 41"/>
                  <a:gd name="T18" fmla="*/ 0 w 137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41">
                    <a:moveTo>
                      <a:pt x="0" y="0"/>
                    </a:moveTo>
                    <a:lnTo>
                      <a:pt x="137" y="0"/>
                    </a:lnTo>
                    <a:lnTo>
                      <a:pt x="13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2" y="0"/>
                    </a:lnTo>
                    <a:lnTo>
                      <a:pt x="13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5" name="Freeform 435">
                <a:extLst>
                  <a:ext uri="{FF2B5EF4-FFF2-40B4-BE49-F238E27FC236}">
                    <a16:creationId xmlns:a16="http://schemas.microsoft.com/office/drawing/2014/main" id="{345DA47F-4C29-EE42-BF77-13AC8BB143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32" cy="41"/>
              </a:xfrm>
              <a:custGeom>
                <a:avLst/>
                <a:gdLst>
                  <a:gd name="T0" fmla="*/ 0 w 132"/>
                  <a:gd name="T1" fmla="*/ 0 h 41"/>
                  <a:gd name="T2" fmla="*/ 132 w 132"/>
                  <a:gd name="T3" fmla="*/ 0 h 41"/>
                  <a:gd name="T4" fmla="*/ 132 w 132"/>
                  <a:gd name="T5" fmla="*/ 41 h 41"/>
                  <a:gd name="T6" fmla="*/ 0 w 132"/>
                  <a:gd name="T7" fmla="*/ 41 h 41"/>
                  <a:gd name="T8" fmla="*/ 0 w 132"/>
                  <a:gd name="T9" fmla="*/ 0 h 41"/>
                  <a:gd name="T10" fmla="*/ 0 w 132"/>
                  <a:gd name="T11" fmla="*/ 0 h 41"/>
                  <a:gd name="T12" fmla="*/ 126 w 132"/>
                  <a:gd name="T13" fmla="*/ 0 h 41"/>
                  <a:gd name="T14" fmla="*/ 126 w 132"/>
                  <a:gd name="T15" fmla="*/ 41 h 41"/>
                  <a:gd name="T16" fmla="*/ 0 w 132"/>
                  <a:gd name="T17" fmla="*/ 41 h 41"/>
                  <a:gd name="T18" fmla="*/ 0 w 13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41">
                    <a:moveTo>
                      <a:pt x="0" y="0"/>
                    </a:moveTo>
                    <a:lnTo>
                      <a:pt x="132" y="0"/>
                    </a:lnTo>
                    <a:lnTo>
                      <a:pt x="13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6" name="Freeform 436">
                <a:extLst>
                  <a:ext uri="{FF2B5EF4-FFF2-40B4-BE49-F238E27FC236}">
                    <a16:creationId xmlns:a16="http://schemas.microsoft.com/office/drawing/2014/main" id="{6250A4C2-7A1F-8B4E-BC9F-CAE2CE2237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26" cy="41"/>
              </a:xfrm>
              <a:custGeom>
                <a:avLst/>
                <a:gdLst>
                  <a:gd name="T0" fmla="*/ 0 w 126"/>
                  <a:gd name="T1" fmla="*/ 0 h 41"/>
                  <a:gd name="T2" fmla="*/ 126 w 126"/>
                  <a:gd name="T3" fmla="*/ 0 h 41"/>
                  <a:gd name="T4" fmla="*/ 126 w 126"/>
                  <a:gd name="T5" fmla="*/ 41 h 41"/>
                  <a:gd name="T6" fmla="*/ 0 w 126"/>
                  <a:gd name="T7" fmla="*/ 41 h 41"/>
                  <a:gd name="T8" fmla="*/ 0 w 126"/>
                  <a:gd name="T9" fmla="*/ 0 h 41"/>
                  <a:gd name="T10" fmla="*/ 0 w 126"/>
                  <a:gd name="T11" fmla="*/ 0 h 41"/>
                  <a:gd name="T12" fmla="*/ 121 w 126"/>
                  <a:gd name="T13" fmla="*/ 0 h 41"/>
                  <a:gd name="T14" fmla="*/ 121 w 126"/>
                  <a:gd name="T15" fmla="*/ 41 h 41"/>
                  <a:gd name="T16" fmla="*/ 0 w 126"/>
                  <a:gd name="T17" fmla="*/ 41 h 41"/>
                  <a:gd name="T18" fmla="*/ 0 w 12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6" h="41">
                    <a:moveTo>
                      <a:pt x="0" y="0"/>
                    </a:moveTo>
                    <a:lnTo>
                      <a:pt x="126" y="0"/>
                    </a:lnTo>
                    <a:lnTo>
                      <a:pt x="12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7" name="Freeform 437">
                <a:extLst>
                  <a:ext uri="{FF2B5EF4-FFF2-40B4-BE49-F238E27FC236}">
                    <a16:creationId xmlns:a16="http://schemas.microsoft.com/office/drawing/2014/main" id="{0764887D-AAF2-A541-AB13-A07B406FE0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21" cy="41"/>
              </a:xfrm>
              <a:custGeom>
                <a:avLst/>
                <a:gdLst>
                  <a:gd name="T0" fmla="*/ 0 w 121"/>
                  <a:gd name="T1" fmla="*/ 0 h 41"/>
                  <a:gd name="T2" fmla="*/ 121 w 121"/>
                  <a:gd name="T3" fmla="*/ 0 h 41"/>
                  <a:gd name="T4" fmla="*/ 121 w 121"/>
                  <a:gd name="T5" fmla="*/ 41 h 41"/>
                  <a:gd name="T6" fmla="*/ 0 w 121"/>
                  <a:gd name="T7" fmla="*/ 41 h 41"/>
                  <a:gd name="T8" fmla="*/ 0 w 121"/>
                  <a:gd name="T9" fmla="*/ 0 h 41"/>
                  <a:gd name="T10" fmla="*/ 0 w 121"/>
                  <a:gd name="T11" fmla="*/ 0 h 41"/>
                  <a:gd name="T12" fmla="*/ 114 w 121"/>
                  <a:gd name="T13" fmla="*/ 0 h 41"/>
                  <a:gd name="T14" fmla="*/ 114 w 121"/>
                  <a:gd name="T15" fmla="*/ 41 h 41"/>
                  <a:gd name="T16" fmla="*/ 0 w 121"/>
                  <a:gd name="T17" fmla="*/ 41 h 41"/>
                  <a:gd name="T18" fmla="*/ 0 w 121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41">
                    <a:moveTo>
                      <a:pt x="0" y="0"/>
                    </a:moveTo>
                    <a:lnTo>
                      <a:pt x="121" y="0"/>
                    </a:lnTo>
                    <a:lnTo>
                      <a:pt x="12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8" name="Freeform 438">
                <a:extLst>
                  <a:ext uri="{FF2B5EF4-FFF2-40B4-BE49-F238E27FC236}">
                    <a16:creationId xmlns:a16="http://schemas.microsoft.com/office/drawing/2014/main" id="{457D9026-324E-5049-B72F-FA4CEB527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14" cy="41"/>
              </a:xfrm>
              <a:custGeom>
                <a:avLst/>
                <a:gdLst>
                  <a:gd name="T0" fmla="*/ 0 w 114"/>
                  <a:gd name="T1" fmla="*/ 0 h 41"/>
                  <a:gd name="T2" fmla="*/ 114 w 114"/>
                  <a:gd name="T3" fmla="*/ 0 h 41"/>
                  <a:gd name="T4" fmla="*/ 114 w 114"/>
                  <a:gd name="T5" fmla="*/ 41 h 41"/>
                  <a:gd name="T6" fmla="*/ 0 w 114"/>
                  <a:gd name="T7" fmla="*/ 41 h 41"/>
                  <a:gd name="T8" fmla="*/ 0 w 114"/>
                  <a:gd name="T9" fmla="*/ 0 h 41"/>
                  <a:gd name="T10" fmla="*/ 0 w 114"/>
                  <a:gd name="T11" fmla="*/ 0 h 41"/>
                  <a:gd name="T12" fmla="*/ 109 w 114"/>
                  <a:gd name="T13" fmla="*/ 0 h 41"/>
                  <a:gd name="T14" fmla="*/ 109 w 114"/>
                  <a:gd name="T15" fmla="*/ 41 h 41"/>
                  <a:gd name="T16" fmla="*/ 0 w 114"/>
                  <a:gd name="T17" fmla="*/ 41 h 41"/>
                  <a:gd name="T18" fmla="*/ 0 w 114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4" h="41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79" name="Freeform 439">
                <a:extLst>
                  <a:ext uri="{FF2B5EF4-FFF2-40B4-BE49-F238E27FC236}">
                    <a16:creationId xmlns:a16="http://schemas.microsoft.com/office/drawing/2014/main" id="{76693F0C-E464-6A43-9E0A-3F2D807798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09" cy="41"/>
              </a:xfrm>
              <a:custGeom>
                <a:avLst/>
                <a:gdLst>
                  <a:gd name="T0" fmla="*/ 0 w 109"/>
                  <a:gd name="T1" fmla="*/ 0 h 41"/>
                  <a:gd name="T2" fmla="*/ 109 w 109"/>
                  <a:gd name="T3" fmla="*/ 0 h 41"/>
                  <a:gd name="T4" fmla="*/ 109 w 109"/>
                  <a:gd name="T5" fmla="*/ 41 h 41"/>
                  <a:gd name="T6" fmla="*/ 0 w 109"/>
                  <a:gd name="T7" fmla="*/ 41 h 41"/>
                  <a:gd name="T8" fmla="*/ 0 w 109"/>
                  <a:gd name="T9" fmla="*/ 0 h 41"/>
                  <a:gd name="T10" fmla="*/ 0 w 109"/>
                  <a:gd name="T11" fmla="*/ 0 h 41"/>
                  <a:gd name="T12" fmla="*/ 103 w 109"/>
                  <a:gd name="T13" fmla="*/ 0 h 41"/>
                  <a:gd name="T14" fmla="*/ 103 w 109"/>
                  <a:gd name="T15" fmla="*/ 41 h 41"/>
                  <a:gd name="T16" fmla="*/ 0 w 109"/>
                  <a:gd name="T17" fmla="*/ 41 h 41"/>
                  <a:gd name="T18" fmla="*/ 0 w 10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41">
                    <a:moveTo>
                      <a:pt x="0" y="0"/>
                    </a:moveTo>
                    <a:lnTo>
                      <a:pt x="109" y="0"/>
                    </a:lnTo>
                    <a:lnTo>
                      <a:pt x="10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0" name="Freeform 440">
                <a:extLst>
                  <a:ext uri="{FF2B5EF4-FFF2-40B4-BE49-F238E27FC236}">
                    <a16:creationId xmlns:a16="http://schemas.microsoft.com/office/drawing/2014/main" id="{BE825174-5FFF-C246-98D5-C214B75023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03" cy="41"/>
              </a:xfrm>
              <a:custGeom>
                <a:avLst/>
                <a:gdLst>
                  <a:gd name="T0" fmla="*/ 0 w 103"/>
                  <a:gd name="T1" fmla="*/ 0 h 41"/>
                  <a:gd name="T2" fmla="*/ 103 w 103"/>
                  <a:gd name="T3" fmla="*/ 0 h 41"/>
                  <a:gd name="T4" fmla="*/ 103 w 103"/>
                  <a:gd name="T5" fmla="*/ 41 h 41"/>
                  <a:gd name="T6" fmla="*/ 0 w 103"/>
                  <a:gd name="T7" fmla="*/ 41 h 41"/>
                  <a:gd name="T8" fmla="*/ 0 w 103"/>
                  <a:gd name="T9" fmla="*/ 0 h 41"/>
                  <a:gd name="T10" fmla="*/ 0 w 103"/>
                  <a:gd name="T11" fmla="*/ 0 h 41"/>
                  <a:gd name="T12" fmla="*/ 98 w 103"/>
                  <a:gd name="T13" fmla="*/ 0 h 41"/>
                  <a:gd name="T14" fmla="*/ 98 w 103"/>
                  <a:gd name="T15" fmla="*/ 41 h 41"/>
                  <a:gd name="T16" fmla="*/ 0 w 103"/>
                  <a:gd name="T17" fmla="*/ 41 h 41"/>
                  <a:gd name="T18" fmla="*/ 0 w 103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3" h="41">
                    <a:moveTo>
                      <a:pt x="0" y="0"/>
                    </a:moveTo>
                    <a:lnTo>
                      <a:pt x="103" y="0"/>
                    </a:lnTo>
                    <a:lnTo>
                      <a:pt x="10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1" name="Freeform 441">
                <a:extLst>
                  <a:ext uri="{FF2B5EF4-FFF2-40B4-BE49-F238E27FC236}">
                    <a16:creationId xmlns:a16="http://schemas.microsoft.com/office/drawing/2014/main" id="{85A31F74-7FA8-254C-B596-D97F61DB1B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98" cy="41"/>
              </a:xfrm>
              <a:custGeom>
                <a:avLst/>
                <a:gdLst>
                  <a:gd name="T0" fmla="*/ 0 w 98"/>
                  <a:gd name="T1" fmla="*/ 0 h 41"/>
                  <a:gd name="T2" fmla="*/ 98 w 98"/>
                  <a:gd name="T3" fmla="*/ 0 h 41"/>
                  <a:gd name="T4" fmla="*/ 98 w 98"/>
                  <a:gd name="T5" fmla="*/ 41 h 41"/>
                  <a:gd name="T6" fmla="*/ 0 w 98"/>
                  <a:gd name="T7" fmla="*/ 41 h 41"/>
                  <a:gd name="T8" fmla="*/ 0 w 98"/>
                  <a:gd name="T9" fmla="*/ 0 h 41"/>
                  <a:gd name="T10" fmla="*/ 0 w 98"/>
                  <a:gd name="T11" fmla="*/ 0 h 41"/>
                  <a:gd name="T12" fmla="*/ 92 w 98"/>
                  <a:gd name="T13" fmla="*/ 0 h 41"/>
                  <a:gd name="T14" fmla="*/ 92 w 98"/>
                  <a:gd name="T15" fmla="*/ 41 h 41"/>
                  <a:gd name="T16" fmla="*/ 0 w 98"/>
                  <a:gd name="T17" fmla="*/ 41 h 41"/>
                  <a:gd name="T18" fmla="*/ 0 w 9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41">
                    <a:moveTo>
                      <a:pt x="0" y="0"/>
                    </a:moveTo>
                    <a:lnTo>
                      <a:pt x="98" y="0"/>
                    </a:lnTo>
                    <a:lnTo>
                      <a:pt x="9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2" y="0"/>
                    </a:lnTo>
                    <a:lnTo>
                      <a:pt x="9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2" name="Freeform 442">
                <a:extLst>
                  <a:ext uri="{FF2B5EF4-FFF2-40B4-BE49-F238E27FC236}">
                    <a16:creationId xmlns:a16="http://schemas.microsoft.com/office/drawing/2014/main" id="{1D8E88BA-8BCF-644F-85B9-57C59012DB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92" cy="41"/>
              </a:xfrm>
              <a:custGeom>
                <a:avLst/>
                <a:gdLst>
                  <a:gd name="T0" fmla="*/ 0 w 92"/>
                  <a:gd name="T1" fmla="*/ 0 h 41"/>
                  <a:gd name="T2" fmla="*/ 92 w 92"/>
                  <a:gd name="T3" fmla="*/ 0 h 41"/>
                  <a:gd name="T4" fmla="*/ 92 w 92"/>
                  <a:gd name="T5" fmla="*/ 41 h 41"/>
                  <a:gd name="T6" fmla="*/ 0 w 92"/>
                  <a:gd name="T7" fmla="*/ 41 h 41"/>
                  <a:gd name="T8" fmla="*/ 0 w 92"/>
                  <a:gd name="T9" fmla="*/ 0 h 41"/>
                  <a:gd name="T10" fmla="*/ 0 w 92"/>
                  <a:gd name="T11" fmla="*/ 0 h 41"/>
                  <a:gd name="T12" fmla="*/ 86 w 92"/>
                  <a:gd name="T13" fmla="*/ 0 h 41"/>
                  <a:gd name="T14" fmla="*/ 86 w 92"/>
                  <a:gd name="T15" fmla="*/ 41 h 41"/>
                  <a:gd name="T16" fmla="*/ 0 w 92"/>
                  <a:gd name="T17" fmla="*/ 41 h 41"/>
                  <a:gd name="T18" fmla="*/ 0 w 9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2" h="41">
                    <a:moveTo>
                      <a:pt x="0" y="0"/>
                    </a:moveTo>
                    <a:lnTo>
                      <a:pt x="92" y="0"/>
                    </a:lnTo>
                    <a:lnTo>
                      <a:pt x="9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3" name="Freeform 443">
                <a:extLst>
                  <a:ext uri="{FF2B5EF4-FFF2-40B4-BE49-F238E27FC236}">
                    <a16:creationId xmlns:a16="http://schemas.microsoft.com/office/drawing/2014/main" id="{D16A8E67-1880-4F42-A4AF-0DF2FB17A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86" cy="41"/>
              </a:xfrm>
              <a:custGeom>
                <a:avLst/>
                <a:gdLst>
                  <a:gd name="T0" fmla="*/ 0 w 86"/>
                  <a:gd name="T1" fmla="*/ 0 h 41"/>
                  <a:gd name="T2" fmla="*/ 86 w 86"/>
                  <a:gd name="T3" fmla="*/ 0 h 41"/>
                  <a:gd name="T4" fmla="*/ 86 w 86"/>
                  <a:gd name="T5" fmla="*/ 41 h 41"/>
                  <a:gd name="T6" fmla="*/ 0 w 86"/>
                  <a:gd name="T7" fmla="*/ 41 h 41"/>
                  <a:gd name="T8" fmla="*/ 0 w 86"/>
                  <a:gd name="T9" fmla="*/ 0 h 41"/>
                  <a:gd name="T10" fmla="*/ 0 w 86"/>
                  <a:gd name="T11" fmla="*/ 0 h 41"/>
                  <a:gd name="T12" fmla="*/ 80 w 86"/>
                  <a:gd name="T13" fmla="*/ 0 h 41"/>
                  <a:gd name="T14" fmla="*/ 80 w 86"/>
                  <a:gd name="T15" fmla="*/ 41 h 41"/>
                  <a:gd name="T16" fmla="*/ 0 w 86"/>
                  <a:gd name="T17" fmla="*/ 41 h 41"/>
                  <a:gd name="T18" fmla="*/ 0 w 8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41">
                    <a:moveTo>
                      <a:pt x="0" y="0"/>
                    </a:moveTo>
                    <a:lnTo>
                      <a:pt x="86" y="0"/>
                    </a:lnTo>
                    <a:lnTo>
                      <a:pt x="8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0" y="0"/>
                    </a:lnTo>
                    <a:lnTo>
                      <a:pt x="8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4" name="Freeform 444">
                <a:extLst>
                  <a:ext uri="{FF2B5EF4-FFF2-40B4-BE49-F238E27FC236}">
                    <a16:creationId xmlns:a16="http://schemas.microsoft.com/office/drawing/2014/main" id="{ABF23014-E593-5C4C-8F57-62FCC6FF1C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80" cy="41"/>
              </a:xfrm>
              <a:custGeom>
                <a:avLst/>
                <a:gdLst>
                  <a:gd name="T0" fmla="*/ 0 w 80"/>
                  <a:gd name="T1" fmla="*/ 0 h 41"/>
                  <a:gd name="T2" fmla="*/ 80 w 80"/>
                  <a:gd name="T3" fmla="*/ 0 h 41"/>
                  <a:gd name="T4" fmla="*/ 80 w 80"/>
                  <a:gd name="T5" fmla="*/ 41 h 41"/>
                  <a:gd name="T6" fmla="*/ 0 w 80"/>
                  <a:gd name="T7" fmla="*/ 41 h 41"/>
                  <a:gd name="T8" fmla="*/ 0 w 80"/>
                  <a:gd name="T9" fmla="*/ 0 h 41"/>
                  <a:gd name="T10" fmla="*/ 0 w 80"/>
                  <a:gd name="T11" fmla="*/ 0 h 41"/>
                  <a:gd name="T12" fmla="*/ 75 w 80"/>
                  <a:gd name="T13" fmla="*/ 0 h 41"/>
                  <a:gd name="T14" fmla="*/ 75 w 80"/>
                  <a:gd name="T15" fmla="*/ 41 h 41"/>
                  <a:gd name="T16" fmla="*/ 0 w 80"/>
                  <a:gd name="T17" fmla="*/ 41 h 41"/>
                  <a:gd name="T18" fmla="*/ 0 w 80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0" h="41">
                    <a:moveTo>
                      <a:pt x="0" y="0"/>
                    </a:moveTo>
                    <a:lnTo>
                      <a:pt x="80" y="0"/>
                    </a:lnTo>
                    <a:lnTo>
                      <a:pt x="8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5" y="0"/>
                    </a:lnTo>
                    <a:lnTo>
                      <a:pt x="7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5" name="Freeform 445">
                <a:extLst>
                  <a:ext uri="{FF2B5EF4-FFF2-40B4-BE49-F238E27FC236}">
                    <a16:creationId xmlns:a16="http://schemas.microsoft.com/office/drawing/2014/main" id="{18805575-AE09-2147-99C9-0833E09FE8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75" cy="41"/>
              </a:xfrm>
              <a:custGeom>
                <a:avLst/>
                <a:gdLst>
                  <a:gd name="T0" fmla="*/ 0 w 75"/>
                  <a:gd name="T1" fmla="*/ 0 h 41"/>
                  <a:gd name="T2" fmla="*/ 75 w 75"/>
                  <a:gd name="T3" fmla="*/ 0 h 41"/>
                  <a:gd name="T4" fmla="*/ 75 w 75"/>
                  <a:gd name="T5" fmla="*/ 41 h 41"/>
                  <a:gd name="T6" fmla="*/ 0 w 75"/>
                  <a:gd name="T7" fmla="*/ 41 h 41"/>
                  <a:gd name="T8" fmla="*/ 0 w 75"/>
                  <a:gd name="T9" fmla="*/ 0 h 41"/>
                  <a:gd name="T10" fmla="*/ 0 w 75"/>
                  <a:gd name="T11" fmla="*/ 0 h 41"/>
                  <a:gd name="T12" fmla="*/ 69 w 75"/>
                  <a:gd name="T13" fmla="*/ 0 h 41"/>
                  <a:gd name="T14" fmla="*/ 69 w 75"/>
                  <a:gd name="T15" fmla="*/ 41 h 41"/>
                  <a:gd name="T16" fmla="*/ 0 w 75"/>
                  <a:gd name="T17" fmla="*/ 41 h 41"/>
                  <a:gd name="T18" fmla="*/ 0 w 7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41">
                    <a:moveTo>
                      <a:pt x="0" y="0"/>
                    </a:moveTo>
                    <a:lnTo>
                      <a:pt x="75" y="0"/>
                    </a:lnTo>
                    <a:lnTo>
                      <a:pt x="7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6" name="Freeform 446">
                <a:extLst>
                  <a:ext uri="{FF2B5EF4-FFF2-40B4-BE49-F238E27FC236}">
                    <a16:creationId xmlns:a16="http://schemas.microsoft.com/office/drawing/2014/main" id="{55F76BC8-7FFC-4D4C-81FA-067E8027E2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69" cy="41"/>
              </a:xfrm>
              <a:custGeom>
                <a:avLst/>
                <a:gdLst>
                  <a:gd name="T0" fmla="*/ 0 w 69"/>
                  <a:gd name="T1" fmla="*/ 0 h 41"/>
                  <a:gd name="T2" fmla="*/ 69 w 69"/>
                  <a:gd name="T3" fmla="*/ 0 h 41"/>
                  <a:gd name="T4" fmla="*/ 69 w 69"/>
                  <a:gd name="T5" fmla="*/ 41 h 41"/>
                  <a:gd name="T6" fmla="*/ 0 w 69"/>
                  <a:gd name="T7" fmla="*/ 41 h 41"/>
                  <a:gd name="T8" fmla="*/ 0 w 69"/>
                  <a:gd name="T9" fmla="*/ 0 h 41"/>
                  <a:gd name="T10" fmla="*/ 0 w 69"/>
                  <a:gd name="T11" fmla="*/ 0 h 41"/>
                  <a:gd name="T12" fmla="*/ 64 w 69"/>
                  <a:gd name="T13" fmla="*/ 0 h 41"/>
                  <a:gd name="T14" fmla="*/ 64 w 69"/>
                  <a:gd name="T15" fmla="*/ 41 h 41"/>
                  <a:gd name="T16" fmla="*/ 0 w 69"/>
                  <a:gd name="T17" fmla="*/ 41 h 41"/>
                  <a:gd name="T18" fmla="*/ 0 w 69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41">
                    <a:moveTo>
                      <a:pt x="0" y="0"/>
                    </a:moveTo>
                    <a:lnTo>
                      <a:pt x="69" y="0"/>
                    </a:lnTo>
                    <a:lnTo>
                      <a:pt x="6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" y="0"/>
                    </a:lnTo>
                    <a:lnTo>
                      <a:pt x="6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7" name="Freeform 447">
                <a:extLst>
                  <a:ext uri="{FF2B5EF4-FFF2-40B4-BE49-F238E27FC236}">
                    <a16:creationId xmlns:a16="http://schemas.microsoft.com/office/drawing/2014/main" id="{195F8222-8B97-A241-9C6F-64DDB52198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64" cy="41"/>
              </a:xfrm>
              <a:custGeom>
                <a:avLst/>
                <a:gdLst>
                  <a:gd name="T0" fmla="*/ 0 w 64"/>
                  <a:gd name="T1" fmla="*/ 0 h 41"/>
                  <a:gd name="T2" fmla="*/ 64 w 64"/>
                  <a:gd name="T3" fmla="*/ 0 h 41"/>
                  <a:gd name="T4" fmla="*/ 64 w 64"/>
                  <a:gd name="T5" fmla="*/ 41 h 41"/>
                  <a:gd name="T6" fmla="*/ 0 w 64"/>
                  <a:gd name="T7" fmla="*/ 41 h 41"/>
                  <a:gd name="T8" fmla="*/ 0 w 64"/>
                  <a:gd name="T9" fmla="*/ 0 h 41"/>
                  <a:gd name="T10" fmla="*/ 0 w 64"/>
                  <a:gd name="T11" fmla="*/ 0 h 41"/>
                  <a:gd name="T12" fmla="*/ 57 w 64"/>
                  <a:gd name="T13" fmla="*/ 0 h 41"/>
                  <a:gd name="T14" fmla="*/ 57 w 64"/>
                  <a:gd name="T15" fmla="*/ 41 h 41"/>
                  <a:gd name="T16" fmla="*/ 0 w 64"/>
                  <a:gd name="T17" fmla="*/ 41 h 41"/>
                  <a:gd name="T18" fmla="*/ 0 w 64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4" h="41">
                    <a:moveTo>
                      <a:pt x="0" y="0"/>
                    </a:moveTo>
                    <a:lnTo>
                      <a:pt x="64" y="0"/>
                    </a:lnTo>
                    <a:lnTo>
                      <a:pt x="6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" y="0"/>
                    </a:lnTo>
                    <a:lnTo>
                      <a:pt x="5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8" name="Freeform 448">
                <a:extLst>
                  <a:ext uri="{FF2B5EF4-FFF2-40B4-BE49-F238E27FC236}">
                    <a16:creationId xmlns:a16="http://schemas.microsoft.com/office/drawing/2014/main" id="{24E93F91-C52C-DD4B-8CA7-F774398543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57" cy="41"/>
              </a:xfrm>
              <a:custGeom>
                <a:avLst/>
                <a:gdLst>
                  <a:gd name="T0" fmla="*/ 0 w 57"/>
                  <a:gd name="T1" fmla="*/ 0 h 41"/>
                  <a:gd name="T2" fmla="*/ 57 w 57"/>
                  <a:gd name="T3" fmla="*/ 0 h 41"/>
                  <a:gd name="T4" fmla="*/ 57 w 57"/>
                  <a:gd name="T5" fmla="*/ 41 h 41"/>
                  <a:gd name="T6" fmla="*/ 0 w 57"/>
                  <a:gd name="T7" fmla="*/ 41 h 41"/>
                  <a:gd name="T8" fmla="*/ 0 w 57"/>
                  <a:gd name="T9" fmla="*/ 0 h 41"/>
                  <a:gd name="T10" fmla="*/ 0 w 57"/>
                  <a:gd name="T11" fmla="*/ 0 h 41"/>
                  <a:gd name="T12" fmla="*/ 51 w 57"/>
                  <a:gd name="T13" fmla="*/ 0 h 41"/>
                  <a:gd name="T14" fmla="*/ 51 w 57"/>
                  <a:gd name="T15" fmla="*/ 41 h 41"/>
                  <a:gd name="T16" fmla="*/ 0 w 57"/>
                  <a:gd name="T17" fmla="*/ 41 h 41"/>
                  <a:gd name="T18" fmla="*/ 0 w 57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7" h="41">
                    <a:moveTo>
                      <a:pt x="0" y="0"/>
                    </a:moveTo>
                    <a:lnTo>
                      <a:pt x="57" y="0"/>
                    </a:lnTo>
                    <a:lnTo>
                      <a:pt x="5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89" name="Freeform 449">
                <a:extLst>
                  <a:ext uri="{FF2B5EF4-FFF2-40B4-BE49-F238E27FC236}">
                    <a16:creationId xmlns:a16="http://schemas.microsoft.com/office/drawing/2014/main" id="{021C48CA-4526-AB46-97CE-32C188BCE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51" cy="41"/>
              </a:xfrm>
              <a:custGeom>
                <a:avLst/>
                <a:gdLst>
                  <a:gd name="T0" fmla="*/ 0 w 51"/>
                  <a:gd name="T1" fmla="*/ 0 h 41"/>
                  <a:gd name="T2" fmla="*/ 51 w 51"/>
                  <a:gd name="T3" fmla="*/ 0 h 41"/>
                  <a:gd name="T4" fmla="*/ 51 w 51"/>
                  <a:gd name="T5" fmla="*/ 41 h 41"/>
                  <a:gd name="T6" fmla="*/ 0 w 51"/>
                  <a:gd name="T7" fmla="*/ 41 h 41"/>
                  <a:gd name="T8" fmla="*/ 0 w 51"/>
                  <a:gd name="T9" fmla="*/ 0 h 41"/>
                  <a:gd name="T10" fmla="*/ 0 w 51"/>
                  <a:gd name="T11" fmla="*/ 0 h 41"/>
                  <a:gd name="T12" fmla="*/ 46 w 51"/>
                  <a:gd name="T13" fmla="*/ 0 h 41"/>
                  <a:gd name="T14" fmla="*/ 46 w 51"/>
                  <a:gd name="T15" fmla="*/ 41 h 41"/>
                  <a:gd name="T16" fmla="*/ 0 w 51"/>
                  <a:gd name="T17" fmla="*/ 41 h 41"/>
                  <a:gd name="T18" fmla="*/ 0 w 51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41">
                    <a:moveTo>
                      <a:pt x="0" y="0"/>
                    </a:moveTo>
                    <a:lnTo>
                      <a:pt x="51" y="0"/>
                    </a:lnTo>
                    <a:lnTo>
                      <a:pt x="5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" y="0"/>
                    </a:lnTo>
                    <a:lnTo>
                      <a:pt x="4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0" name="Freeform 450">
                <a:extLst>
                  <a:ext uri="{FF2B5EF4-FFF2-40B4-BE49-F238E27FC236}">
                    <a16:creationId xmlns:a16="http://schemas.microsoft.com/office/drawing/2014/main" id="{EF749B54-CBD9-B140-B293-57219CBE8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46" cy="41"/>
              </a:xfrm>
              <a:custGeom>
                <a:avLst/>
                <a:gdLst>
                  <a:gd name="T0" fmla="*/ 0 w 46"/>
                  <a:gd name="T1" fmla="*/ 0 h 41"/>
                  <a:gd name="T2" fmla="*/ 46 w 46"/>
                  <a:gd name="T3" fmla="*/ 0 h 41"/>
                  <a:gd name="T4" fmla="*/ 46 w 46"/>
                  <a:gd name="T5" fmla="*/ 41 h 41"/>
                  <a:gd name="T6" fmla="*/ 0 w 46"/>
                  <a:gd name="T7" fmla="*/ 41 h 41"/>
                  <a:gd name="T8" fmla="*/ 0 w 46"/>
                  <a:gd name="T9" fmla="*/ 0 h 41"/>
                  <a:gd name="T10" fmla="*/ 0 w 46"/>
                  <a:gd name="T11" fmla="*/ 0 h 41"/>
                  <a:gd name="T12" fmla="*/ 40 w 46"/>
                  <a:gd name="T13" fmla="*/ 0 h 41"/>
                  <a:gd name="T14" fmla="*/ 40 w 46"/>
                  <a:gd name="T15" fmla="*/ 41 h 41"/>
                  <a:gd name="T16" fmla="*/ 0 w 46"/>
                  <a:gd name="T17" fmla="*/ 41 h 41"/>
                  <a:gd name="T18" fmla="*/ 0 w 4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6" h="41">
                    <a:moveTo>
                      <a:pt x="0" y="0"/>
                    </a:moveTo>
                    <a:lnTo>
                      <a:pt x="46" y="0"/>
                    </a:lnTo>
                    <a:lnTo>
                      <a:pt x="4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1" name="Freeform 451">
                <a:extLst>
                  <a:ext uri="{FF2B5EF4-FFF2-40B4-BE49-F238E27FC236}">
                    <a16:creationId xmlns:a16="http://schemas.microsoft.com/office/drawing/2014/main" id="{967E59A7-2519-104C-832D-64C1E8ADAE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40" cy="41"/>
              </a:xfrm>
              <a:custGeom>
                <a:avLst/>
                <a:gdLst>
                  <a:gd name="T0" fmla="*/ 0 w 40"/>
                  <a:gd name="T1" fmla="*/ 0 h 41"/>
                  <a:gd name="T2" fmla="*/ 40 w 40"/>
                  <a:gd name="T3" fmla="*/ 0 h 41"/>
                  <a:gd name="T4" fmla="*/ 40 w 40"/>
                  <a:gd name="T5" fmla="*/ 41 h 41"/>
                  <a:gd name="T6" fmla="*/ 0 w 40"/>
                  <a:gd name="T7" fmla="*/ 41 h 41"/>
                  <a:gd name="T8" fmla="*/ 0 w 40"/>
                  <a:gd name="T9" fmla="*/ 0 h 41"/>
                  <a:gd name="T10" fmla="*/ 0 w 40"/>
                  <a:gd name="T11" fmla="*/ 0 h 41"/>
                  <a:gd name="T12" fmla="*/ 35 w 40"/>
                  <a:gd name="T13" fmla="*/ 0 h 41"/>
                  <a:gd name="T14" fmla="*/ 35 w 40"/>
                  <a:gd name="T15" fmla="*/ 41 h 41"/>
                  <a:gd name="T16" fmla="*/ 0 w 40"/>
                  <a:gd name="T17" fmla="*/ 41 h 41"/>
                  <a:gd name="T18" fmla="*/ 0 w 40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2" name="Freeform 452">
                <a:extLst>
                  <a:ext uri="{FF2B5EF4-FFF2-40B4-BE49-F238E27FC236}">
                    <a16:creationId xmlns:a16="http://schemas.microsoft.com/office/drawing/2014/main" id="{35DA3C1E-A324-204F-B48B-09B7302B7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35" cy="41"/>
              </a:xfrm>
              <a:custGeom>
                <a:avLst/>
                <a:gdLst>
                  <a:gd name="T0" fmla="*/ 0 w 35"/>
                  <a:gd name="T1" fmla="*/ 0 h 41"/>
                  <a:gd name="T2" fmla="*/ 35 w 35"/>
                  <a:gd name="T3" fmla="*/ 0 h 41"/>
                  <a:gd name="T4" fmla="*/ 35 w 35"/>
                  <a:gd name="T5" fmla="*/ 41 h 41"/>
                  <a:gd name="T6" fmla="*/ 0 w 35"/>
                  <a:gd name="T7" fmla="*/ 41 h 41"/>
                  <a:gd name="T8" fmla="*/ 0 w 35"/>
                  <a:gd name="T9" fmla="*/ 0 h 41"/>
                  <a:gd name="T10" fmla="*/ 0 w 35"/>
                  <a:gd name="T11" fmla="*/ 0 h 41"/>
                  <a:gd name="T12" fmla="*/ 28 w 35"/>
                  <a:gd name="T13" fmla="*/ 0 h 41"/>
                  <a:gd name="T14" fmla="*/ 28 w 35"/>
                  <a:gd name="T15" fmla="*/ 41 h 41"/>
                  <a:gd name="T16" fmla="*/ 0 w 35"/>
                  <a:gd name="T17" fmla="*/ 41 h 41"/>
                  <a:gd name="T18" fmla="*/ 0 w 35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41">
                    <a:moveTo>
                      <a:pt x="0" y="0"/>
                    </a:moveTo>
                    <a:lnTo>
                      <a:pt x="35" y="0"/>
                    </a:lnTo>
                    <a:lnTo>
                      <a:pt x="3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3" name="Freeform 453">
                <a:extLst>
                  <a:ext uri="{FF2B5EF4-FFF2-40B4-BE49-F238E27FC236}">
                    <a16:creationId xmlns:a16="http://schemas.microsoft.com/office/drawing/2014/main" id="{7F5FC974-D667-A843-8E2B-5DFA4C3254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8" cy="41"/>
              </a:xfrm>
              <a:custGeom>
                <a:avLst/>
                <a:gdLst>
                  <a:gd name="T0" fmla="*/ 0 w 28"/>
                  <a:gd name="T1" fmla="*/ 0 h 41"/>
                  <a:gd name="T2" fmla="*/ 28 w 28"/>
                  <a:gd name="T3" fmla="*/ 0 h 41"/>
                  <a:gd name="T4" fmla="*/ 28 w 28"/>
                  <a:gd name="T5" fmla="*/ 41 h 41"/>
                  <a:gd name="T6" fmla="*/ 0 w 28"/>
                  <a:gd name="T7" fmla="*/ 41 h 41"/>
                  <a:gd name="T8" fmla="*/ 0 w 28"/>
                  <a:gd name="T9" fmla="*/ 0 h 41"/>
                  <a:gd name="T10" fmla="*/ 0 w 28"/>
                  <a:gd name="T11" fmla="*/ 0 h 41"/>
                  <a:gd name="T12" fmla="*/ 23 w 28"/>
                  <a:gd name="T13" fmla="*/ 0 h 41"/>
                  <a:gd name="T14" fmla="*/ 23 w 28"/>
                  <a:gd name="T15" fmla="*/ 41 h 41"/>
                  <a:gd name="T16" fmla="*/ 0 w 28"/>
                  <a:gd name="T17" fmla="*/ 41 h 41"/>
                  <a:gd name="T18" fmla="*/ 0 w 2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" h="41">
                    <a:moveTo>
                      <a:pt x="0" y="0"/>
                    </a:moveTo>
                    <a:lnTo>
                      <a:pt x="28" y="0"/>
                    </a:lnTo>
                    <a:lnTo>
                      <a:pt x="2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4" name="Freeform 454">
                <a:extLst>
                  <a:ext uri="{FF2B5EF4-FFF2-40B4-BE49-F238E27FC236}">
                    <a16:creationId xmlns:a16="http://schemas.microsoft.com/office/drawing/2014/main" id="{5322A264-8582-014F-A279-39D55E90A9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23" cy="41"/>
              </a:xfrm>
              <a:custGeom>
                <a:avLst/>
                <a:gdLst>
                  <a:gd name="T0" fmla="*/ 0 w 23"/>
                  <a:gd name="T1" fmla="*/ 0 h 41"/>
                  <a:gd name="T2" fmla="*/ 23 w 23"/>
                  <a:gd name="T3" fmla="*/ 0 h 41"/>
                  <a:gd name="T4" fmla="*/ 23 w 23"/>
                  <a:gd name="T5" fmla="*/ 41 h 41"/>
                  <a:gd name="T6" fmla="*/ 0 w 23"/>
                  <a:gd name="T7" fmla="*/ 41 h 41"/>
                  <a:gd name="T8" fmla="*/ 0 w 23"/>
                  <a:gd name="T9" fmla="*/ 0 h 41"/>
                  <a:gd name="T10" fmla="*/ 0 w 23"/>
                  <a:gd name="T11" fmla="*/ 0 h 41"/>
                  <a:gd name="T12" fmla="*/ 17 w 23"/>
                  <a:gd name="T13" fmla="*/ 0 h 41"/>
                  <a:gd name="T14" fmla="*/ 17 w 23"/>
                  <a:gd name="T15" fmla="*/ 41 h 41"/>
                  <a:gd name="T16" fmla="*/ 0 w 23"/>
                  <a:gd name="T17" fmla="*/ 41 h 41"/>
                  <a:gd name="T18" fmla="*/ 0 w 23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" h="41">
                    <a:moveTo>
                      <a:pt x="0" y="0"/>
                    </a:moveTo>
                    <a:lnTo>
                      <a:pt x="23" y="0"/>
                    </a:lnTo>
                    <a:lnTo>
                      <a:pt x="2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5" name="Freeform 455">
                <a:extLst>
                  <a:ext uri="{FF2B5EF4-FFF2-40B4-BE49-F238E27FC236}">
                    <a16:creationId xmlns:a16="http://schemas.microsoft.com/office/drawing/2014/main" id="{274CE977-458F-3C44-BD13-CD779229D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7" cy="41"/>
              </a:xfrm>
              <a:custGeom>
                <a:avLst/>
                <a:gdLst>
                  <a:gd name="T0" fmla="*/ 0 w 17"/>
                  <a:gd name="T1" fmla="*/ 0 h 41"/>
                  <a:gd name="T2" fmla="*/ 17 w 17"/>
                  <a:gd name="T3" fmla="*/ 0 h 41"/>
                  <a:gd name="T4" fmla="*/ 17 w 17"/>
                  <a:gd name="T5" fmla="*/ 41 h 41"/>
                  <a:gd name="T6" fmla="*/ 0 w 17"/>
                  <a:gd name="T7" fmla="*/ 41 h 41"/>
                  <a:gd name="T8" fmla="*/ 0 w 17"/>
                  <a:gd name="T9" fmla="*/ 0 h 41"/>
                  <a:gd name="T10" fmla="*/ 0 w 17"/>
                  <a:gd name="T11" fmla="*/ 0 h 41"/>
                  <a:gd name="T12" fmla="*/ 12 w 17"/>
                  <a:gd name="T13" fmla="*/ 0 h 41"/>
                  <a:gd name="T14" fmla="*/ 12 w 17"/>
                  <a:gd name="T15" fmla="*/ 41 h 41"/>
                  <a:gd name="T16" fmla="*/ 0 w 17"/>
                  <a:gd name="T17" fmla="*/ 41 h 41"/>
                  <a:gd name="T18" fmla="*/ 0 w 17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" h="41">
                    <a:moveTo>
                      <a:pt x="0" y="0"/>
                    </a:moveTo>
                    <a:lnTo>
                      <a:pt x="17" y="0"/>
                    </a:lnTo>
                    <a:lnTo>
                      <a:pt x="1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6" name="Freeform 456">
                <a:extLst>
                  <a:ext uri="{FF2B5EF4-FFF2-40B4-BE49-F238E27FC236}">
                    <a16:creationId xmlns:a16="http://schemas.microsoft.com/office/drawing/2014/main" id="{96795DFF-23E0-614A-AF74-964D0DDBE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2" cy="41"/>
              </a:xfrm>
              <a:custGeom>
                <a:avLst/>
                <a:gdLst>
                  <a:gd name="T0" fmla="*/ 0 w 12"/>
                  <a:gd name="T1" fmla="*/ 0 h 41"/>
                  <a:gd name="T2" fmla="*/ 12 w 12"/>
                  <a:gd name="T3" fmla="*/ 0 h 41"/>
                  <a:gd name="T4" fmla="*/ 12 w 12"/>
                  <a:gd name="T5" fmla="*/ 41 h 41"/>
                  <a:gd name="T6" fmla="*/ 0 w 12"/>
                  <a:gd name="T7" fmla="*/ 41 h 41"/>
                  <a:gd name="T8" fmla="*/ 0 w 12"/>
                  <a:gd name="T9" fmla="*/ 0 h 41"/>
                  <a:gd name="T10" fmla="*/ 0 w 12"/>
                  <a:gd name="T11" fmla="*/ 0 h 41"/>
                  <a:gd name="T12" fmla="*/ 6 w 12"/>
                  <a:gd name="T13" fmla="*/ 0 h 41"/>
                  <a:gd name="T14" fmla="*/ 6 w 12"/>
                  <a:gd name="T15" fmla="*/ 41 h 41"/>
                  <a:gd name="T16" fmla="*/ 0 w 12"/>
                  <a:gd name="T17" fmla="*/ 41 h 41"/>
                  <a:gd name="T18" fmla="*/ 0 w 12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41">
                    <a:moveTo>
                      <a:pt x="0" y="0"/>
                    </a:moveTo>
                    <a:lnTo>
                      <a:pt x="12" y="0"/>
                    </a:lnTo>
                    <a:lnTo>
                      <a:pt x="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" y="0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7" name="Freeform 457">
                <a:extLst>
                  <a:ext uri="{FF2B5EF4-FFF2-40B4-BE49-F238E27FC236}">
                    <a16:creationId xmlns:a16="http://schemas.microsoft.com/office/drawing/2014/main" id="{8EAB0813-D8AF-F446-9F1E-12DAB9D3D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6" cy="41"/>
              </a:xfrm>
              <a:custGeom>
                <a:avLst/>
                <a:gdLst>
                  <a:gd name="T0" fmla="*/ 0 w 6"/>
                  <a:gd name="T1" fmla="*/ 0 h 41"/>
                  <a:gd name="T2" fmla="*/ 6 w 6"/>
                  <a:gd name="T3" fmla="*/ 0 h 41"/>
                  <a:gd name="T4" fmla="*/ 6 w 6"/>
                  <a:gd name="T5" fmla="*/ 41 h 41"/>
                  <a:gd name="T6" fmla="*/ 0 w 6"/>
                  <a:gd name="T7" fmla="*/ 41 h 41"/>
                  <a:gd name="T8" fmla="*/ 0 w 6"/>
                  <a:gd name="T9" fmla="*/ 0 h 41"/>
                  <a:gd name="T10" fmla="*/ 0 w 6"/>
                  <a:gd name="T11" fmla="*/ 0 h 41"/>
                  <a:gd name="T12" fmla="*/ 0 w 6"/>
                  <a:gd name="T13" fmla="*/ 0 h 41"/>
                  <a:gd name="T14" fmla="*/ 0 w 6"/>
                  <a:gd name="T15" fmla="*/ 41 h 41"/>
                  <a:gd name="T16" fmla="*/ 0 w 6"/>
                  <a:gd name="T17" fmla="*/ 41 h 41"/>
                  <a:gd name="T18" fmla="*/ 0 w 6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" h="41">
                    <a:moveTo>
                      <a:pt x="0" y="0"/>
                    </a:moveTo>
                    <a:lnTo>
                      <a:pt x="6" y="0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8" name="Freeform 458">
                <a:extLst>
                  <a:ext uri="{FF2B5EF4-FFF2-40B4-BE49-F238E27FC236}">
                    <a16:creationId xmlns:a16="http://schemas.microsoft.com/office/drawing/2014/main" id="{5A25525C-3DA7-D440-91D2-0A4771B980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7" y="3638"/>
                <a:ext cx="1" cy="41"/>
              </a:xfrm>
              <a:custGeom>
                <a:avLst/>
                <a:gdLst>
                  <a:gd name="T0" fmla="*/ 0 w 1"/>
                  <a:gd name="T1" fmla="*/ 0 h 41"/>
                  <a:gd name="T2" fmla="*/ 0 w 1"/>
                  <a:gd name="T3" fmla="*/ 0 h 41"/>
                  <a:gd name="T4" fmla="*/ 0 w 1"/>
                  <a:gd name="T5" fmla="*/ 41 h 41"/>
                  <a:gd name="T6" fmla="*/ 0 w 1"/>
                  <a:gd name="T7" fmla="*/ 41 h 41"/>
                  <a:gd name="T8" fmla="*/ 0 w 1"/>
                  <a:gd name="T9" fmla="*/ 0 h 41"/>
                  <a:gd name="T10" fmla="*/ 0 w 1"/>
                  <a:gd name="T11" fmla="*/ 0 h 41"/>
                  <a:gd name="T12" fmla="*/ 0 w 1"/>
                  <a:gd name="T13" fmla="*/ 0 h 41"/>
                  <a:gd name="T14" fmla="*/ 0 w 1"/>
                  <a:gd name="T15" fmla="*/ 41 h 41"/>
                  <a:gd name="T16" fmla="*/ 0 w 1"/>
                  <a:gd name="T17" fmla="*/ 41 h 41"/>
                  <a:gd name="T18" fmla="*/ 0 w 1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41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099" name="Rectangle 459">
                <a:extLst>
                  <a:ext uri="{FF2B5EF4-FFF2-40B4-BE49-F238E27FC236}">
                    <a16:creationId xmlns:a16="http://schemas.microsoft.com/office/drawing/2014/main" id="{950A2C26-15AB-024E-8295-9363D8B3A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" y="3638"/>
                <a:ext cx="218" cy="41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00" name="Freeform 460">
                <a:extLst>
                  <a:ext uri="{FF2B5EF4-FFF2-40B4-BE49-F238E27FC236}">
                    <a16:creationId xmlns:a16="http://schemas.microsoft.com/office/drawing/2014/main" id="{FA3BFD72-E309-B04A-A285-AADF12289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9" y="3648"/>
                <a:ext cx="214" cy="6"/>
              </a:xfrm>
              <a:custGeom>
                <a:avLst/>
                <a:gdLst>
                  <a:gd name="T0" fmla="*/ 0 w 214"/>
                  <a:gd name="T1" fmla="*/ 0 h 6"/>
                  <a:gd name="T2" fmla="*/ 214 w 214"/>
                  <a:gd name="T3" fmla="*/ 0 h 6"/>
                  <a:gd name="T4" fmla="*/ 214 w 214"/>
                  <a:gd name="T5" fmla="*/ 6 h 6"/>
                  <a:gd name="T6" fmla="*/ 0 w 214"/>
                  <a:gd name="T7" fmla="*/ 6 h 6"/>
                  <a:gd name="T8" fmla="*/ 0 w 214"/>
                  <a:gd name="T9" fmla="*/ 0 h 6"/>
                  <a:gd name="T10" fmla="*/ 0 w 214"/>
                  <a:gd name="T11" fmla="*/ 2 h 6"/>
                  <a:gd name="T12" fmla="*/ 214 w 214"/>
                  <a:gd name="T13" fmla="*/ 2 h 6"/>
                  <a:gd name="T14" fmla="*/ 214 w 214"/>
                  <a:gd name="T15" fmla="*/ 4 h 6"/>
                  <a:gd name="T16" fmla="*/ 0 w 214"/>
                  <a:gd name="T17" fmla="*/ 4 h 6"/>
                  <a:gd name="T18" fmla="*/ 0 w 214"/>
                  <a:gd name="T19" fmla="*/ 2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4" h="6">
                    <a:moveTo>
                      <a:pt x="0" y="0"/>
                    </a:moveTo>
                    <a:lnTo>
                      <a:pt x="214" y="0"/>
                    </a:lnTo>
                    <a:lnTo>
                      <a:pt x="2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2"/>
                    </a:moveTo>
                    <a:lnTo>
                      <a:pt x="214" y="2"/>
                    </a:lnTo>
                    <a:lnTo>
                      <a:pt x="214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1" name="Freeform 461">
                <a:extLst>
                  <a:ext uri="{FF2B5EF4-FFF2-40B4-BE49-F238E27FC236}">
                    <a16:creationId xmlns:a16="http://schemas.microsoft.com/office/drawing/2014/main" id="{12BFD2BC-F0B5-0D41-9969-9AC5467046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9" y="3650"/>
                <a:ext cx="214" cy="2"/>
              </a:xfrm>
              <a:custGeom>
                <a:avLst/>
                <a:gdLst>
                  <a:gd name="T0" fmla="*/ 0 w 214"/>
                  <a:gd name="T1" fmla="*/ 0 h 2"/>
                  <a:gd name="T2" fmla="*/ 214 w 214"/>
                  <a:gd name="T3" fmla="*/ 0 h 2"/>
                  <a:gd name="T4" fmla="*/ 214 w 214"/>
                  <a:gd name="T5" fmla="*/ 2 h 2"/>
                  <a:gd name="T6" fmla="*/ 0 w 214"/>
                  <a:gd name="T7" fmla="*/ 2 h 2"/>
                  <a:gd name="T8" fmla="*/ 0 w 214"/>
                  <a:gd name="T9" fmla="*/ 0 h 2"/>
                  <a:gd name="T10" fmla="*/ 0 w 214"/>
                  <a:gd name="T11" fmla="*/ 1 h 2"/>
                  <a:gd name="T12" fmla="*/ 214 w 214"/>
                  <a:gd name="T13" fmla="*/ 1 h 2"/>
                  <a:gd name="T14" fmla="*/ 214 w 214"/>
                  <a:gd name="T15" fmla="*/ 1 h 2"/>
                  <a:gd name="T16" fmla="*/ 0 w 214"/>
                  <a:gd name="T17" fmla="*/ 1 h 2"/>
                  <a:gd name="T18" fmla="*/ 0 w 214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4" h="2">
                    <a:moveTo>
                      <a:pt x="0" y="0"/>
                    </a:moveTo>
                    <a:lnTo>
                      <a:pt x="214" y="0"/>
                    </a:lnTo>
                    <a:lnTo>
                      <a:pt x="2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1"/>
                    </a:moveTo>
                    <a:lnTo>
                      <a:pt x="21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2" name="Rectangle 462">
                <a:extLst>
                  <a:ext uri="{FF2B5EF4-FFF2-40B4-BE49-F238E27FC236}">
                    <a16:creationId xmlns:a16="http://schemas.microsoft.com/office/drawing/2014/main" id="{7EC0C111-6A12-B54F-B484-3C4FB8CDE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3648"/>
                <a:ext cx="214" cy="6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03" name="Rectangle 463">
                <a:extLst>
                  <a:ext uri="{FF2B5EF4-FFF2-40B4-BE49-F238E27FC236}">
                    <a16:creationId xmlns:a16="http://schemas.microsoft.com/office/drawing/2014/main" id="{A714B91C-8E58-0E41-BD1C-4A6C21EA4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3648"/>
                <a:ext cx="38" cy="6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04" name="Freeform 464">
                <a:extLst>
                  <a:ext uri="{FF2B5EF4-FFF2-40B4-BE49-F238E27FC236}">
                    <a16:creationId xmlns:a16="http://schemas.microsoft.com/office/drawing/2014/main" id="{C0FE4966-35BD-084A-84A3-D98C6C24FC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3659"/>
                <a:ext cx="14" cy="14"/>
              </a:xfrm>
              <a:custGeom>
                <a:avLst/>
                <a:gdLst>
                  <a:gd name="T0" fmla="*/ 0 w 14"/>
                  <a:gd name="T1" fmla="*/ 7 h 14"/>
                  <a:gd name="T2" fmla="*/ 7 w 14"/>
                  <a:gd name="T3" fmla="*/ 0 h 14"/>
                  <a:gd name="T4" fmla="*/ 14 w 14"/>
                  <a:gd name="T5" fmla="*/ 7 h 14"/>
                  <a:gd name="T6" fmla="*/ 7 w 14"/>
                  <a:gd name="T7" fmla="*/ 14 h 14"/>
                  <a:gd name="T8" fmla="*/ 0 w 14"/>
                  <a:gd name="T9" fmla="*/ 7 h 14"/>
                  <a:gd name="T10" fmla="*/ 3 w 14"/>
                  <a:gd name="T11" fmla="*/ 7 h 14"/>
                  <a:gd name="T12" fmla="*/ 9 w 14"/>
                  <a:gd name="T13" fmla="*/ 1 h 14"/>
                  <a:gd name="T14" fmla="*/ 14 w 14"/>
                  <a:gd name="T15" fmla="*/ 7 h 14"/>
                  <a:gd name="T16" fmla="*/ 9 w 14"/>
                  <a:gd name="T17" fmla="*/ 13 h 14"/>
                  <a:gd name="T18" fmla="*/ 3 w 14"/>
                  <a:gd name="T19" fmla="*/ 7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0" y="7"/>
                    </a:moveTo>
                    <a:lnTo>
                      <a:pt x="7" y="0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7"/>
                    </a:lnTo>
                    <a:close/>
                    <a:moveTo>
                      <a:pt x="3" y="7"/>
                    </a:moveTo>
                    <a:lnTo>
                      <a:pt x="9" y="1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5" name="Freeform 465">
                <a:extLst>
                  <a:ext uri="{FF2B5EF4-FFF2-40B4-BE49-F238E27FC236}">
                    <a16:creationId xmlns:a16="http://schemas.microsoft.com/office/drawing/2014/main" id="{49C0901A-39D6-0046-86BB-671FFB08BF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0"/>
                <a:ext cx="11" cy="12"/>
              </a:xfrm>
              <a:custGeom>
                <a:avLst/>
                <a:gdLst>
                  <a:gd name="T0" fmla="*/ 0 w 11"/>
                  <a:gd name="T1" fmla="*/ 6 h 12"/>
                  <a:gd name="T2" fmla="*/ 6 w 11"/>
                  <a:gd name="T3" fmla="*/ 0 h 12"/>
                  <a:gd name="T4" fmla="*/ 11 w 11"/>
                  <a:gd name="T5" fmla="*/ 6 h 12"/>
                  <a:gd name="T6" fmla="*/ 6 w 11"/>
                  <a:gd name="T7" fmla="*/ 12 h 12"/>
                  <a:gd name="T8" fmla="*/ 0 w 11"/>
                  <a:gd name="T9" fmla="*/ 6 h 12"/>
                  <a:gd name="T10" fmla="*/ 1 w 11"/>
                  <a:gd name="T11" fmla="*/ 6 h 12"/>
                  <a:gd name="T12" fmla="*/ 7 w 11"/>
                  <a:gd name="T13" fmla="*/ 2 h 12"/>
                  <a:gd name="T14" fmla="*/ 11 w 11"/>
                  <a:gd name="T15" fmla="*/ 6 h 12"/>
                  <a:gd name="T16" fmla="*/ 7 w 11"/>
                  <a:gd name="T17" fmla="*/ 11 h 12"/>
                  <a:gd name="T18" fmla="*/ 1 w 11"/>
                  <a:gd name="T19" fmla="*/ 6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lnTo>
                      <a:pt x="6" y="0"/>
                    </a:lnTo>
                    <a:lnTo>
                      <a:pt x="11" y="6"/>
                    </a:lnTo>
                    <a:lnTo>
                      <a:pt x="6" y="12"/>
                    </a:lnTo>
                    <a:lnTo>
                      <a:pt x="0" y="6"/>
                    </a:lnTo>
                    <a:close/>
                    <a:moveTo>
                      <a:pt x="1" y="6"/>
                    </a:moveTo>
                    <a:lnTo>
                      <a:pt x="7" y="2"/>
                    </a:lnTo>
                    <a:lnTo>
                      <a:pt x="11" y="6"/>
                    </a:lnTo>
                    <a:lnTo>
                      <a:pt x="7" y="11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6" name="Freeform 466">
                <a:extLst>
                  <a:ext uri="{FF2B5EF4-FFF2-40B4-BE49-F238E27FC236}">
                    <a16:creationId xmlns:a16="http://schemas.microsoft.com/office/drawing/2014/main" id="{528B1C84-DDCF-4141-85E8-157C15E941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0" y="3662"/>
                <a:ext cx="10" cy="9"/>
              </a:xfrm>
              <a:custGeom>
                <a:avLst/>
                <a:gdLst>
                  <a:gd name="T0" fmla="*/ 0 w 10"/>
                  <a:gd name="T1" fmla="*/ 4 h 9"/>
                  <a:gd name="T2" fmla="*/ 6 w 10"/>
                  <a:gd name="T3" fmla="*/ 0 h 9"/>
                  <a:gd name="T4" fmla="*/ 10 w 10"/>
                  <a:gd name="T5" fmla="*/ 4 h 9"/>
                  <a:gd name="T6" fmla="*/ 6 w 10"/>
                  <a:gd name="T7" fmla="*/ 9 h 9"/>
                  <a:gd name="T8" fmla="*/ 0 w 10"/>
                  <a:gd name="T9" fmla="*/ 4 h 9"/>
                  <a:gd name="T10" fmla="*/ 3 w 10"/>
                  <a:gd name="T11" fmla="*/ 4 h 9"/>
                  <a:gd name="T12" fmla="*/ 7 w 10"/>
                  <a:gd name="T13" fmla="*/ 1 h 9"/>
                  <a:gd name="T14" fmla="*/ 10 w 10"/>
                  <a:gd name="T15" fmla="*/ 4 h 9"/>
                  <a:gd name="T16" fmla="*/ 7 w 10"/>
                  <a:gd name="T17" fmla="*/ 8 h 9"/>
                  <a:gd name="T18" fmla="*/ 3 w 10"/>
                  <a:gd name="T19" fmla="*/ 4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0" y="4"/>
                    </a:moveTo>
                    <a:lnTo>
                      <a:pt x="6" y="0"/>
                    </a:lnTo>
                    <a:lnTo>
                      <a:pt x="10" y="4"/>
                    </a:lnTo>
                    <a:lnTo>
                      <a:pt x="6" y="9"/>
                    </a:lnTo>
                    <a:lnTo>
                      <a:pt x="0" y="4"/>
                    </a:lnTo>
                    <a:close/>
                    <a:moveTo>
                      <a:pt x="3" y="4"/>
                    </a:moveTo>
                    <a:lnTo>
                      <a:pt x="7" y="1"/>
                    </a:lnTo>
                    <a:lnTo>
                      <a:pt x="10" y="4"/>
                    </a:lnTo>
                    <a:lnTo>
                      <a:pt x="7" y="8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7" name="Freeform 467">
                <a:extLst>
                  <a:ext uri="{FF2B5EF4-FFF2-40B4-BE49-F238E27FC236}">
                    <a16:creationId xmlns:a16="http://schemas.microsoft.com/office/drawing/2014/main" id="{F7EE1352-F8CA-F647-861D-CAB3C91F37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" y="3663"/>
                <a:ext cx="7" cy="7"/>
              </a:xfrm>
              <a:custGeom>
                <a:avLst/>
                <a:gdLst>
                  <a:gd name="T0" fmla="*/ 0 w 7"/>
                  <a:gd name="T1" fmla="*/ 3 h 7"/>
                  <a:gd name="T2" fmla="*/ 4 w 7"/>
                  <a:gd name="T3" fmla="*/ 0 h 7"/>
                  <a:gd name="T4" fmla="*/ 7 w 7"/>
                  <a:gd name="T5" fmla="*/ 3 h 7"/>
                  <a:gd name="T6" fmla="*/ 4 w 7"/>
                  <a:gd name="T7" fmla="*/ 7 h 7"/>
                  <a:gd name="T8" fmla="*/ 0 w 7"/>
                  <a:gd name="T9" fmla="*/ 3 h 7"/>
                  <a:gd name="T10" fmla="*/ 3 w 7"/>
                  <a:gd name="T11" fmla="*/ 3 h 7"/>
                  <a:gd name="T12" fmla="*/ 5 w 7"/>
                  <a:gd name="T13" fmla="*/ 1 h 7"/>
                  <a:gd name="T14" fmla="*/ 7 w 7"/>
                  <a:gd name="T15" fmla="*/ 3 h 7"/>
                  <a:gd name="T16" fmla="*/ 5 w 7"/>
                  <a:gd name="T17" fmla="*/ 6 h 7"/>
                  <a:gd name="T18" fmla="*/ 3 w 7"/>
                  <a:gd name="T19" fmla="*/ 3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4" y="0"/>
                    </a:lnTo>
                    <a:lnTo>
                      <a:pt x="7" y="3"/>
                    </a:lnTo>
                    <a:lnTo>
                      <a:pt x="4" y="7"/>
                    </a:lnTo>
                    <a:lnTo>
                      <a:pt x="0" y="3"/>
                    </a:lnTo>
                    <a:close/>
                    <a:moveTo>
                      <a:pt x="3" y="3"/>
                    </a:moveTo>
                    <a:lnTo>
                      <a:pt x="5" y="1"/>
                    </a:lnTo>
                    <a:lnTo>
                      <a:pt x="7" y="3"/>
                    </a:lnTo>
                    <a:lnTo>
                      <a:pt x="5" y="6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8" name="Freeform 468">
                <a:extLst>
                  <a:ext uri="{FF2B5EF4-FFF2-40B4-BE49-F238E27FC236}">
                    <a16:creationId xmlns:a16="http://schemas.microsoft.com/office/drawing/2014/main" id="{F88EDE51-F803-5441-BBD3-0AFE64825C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6" y="3664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2 w 4"/>
                  <a:gd name="T3" fmla="*/ 0 h 5"/>
                  <a:gd name="T4" fmla="*/ 4 w 4"/>
                  <a:gd name="T5" fmla="*/ 2 h 5"/>
                  <a:gd name="T6" fmla="*/ 2 w 4"/>
                  <a:gd name="T7" fmla="*/ 5 h 5"/>
                  <a:gd name="T8" fmla="*/ 0 w 4"/>
                  <a:gd name="T9" fmla="*/ 2 h 5"/>
                  <a:gd name="T10" fmla="*/ 2 w 4"/>
                  <a:gd name="T11" fmla="*/ 2 h 5"/>
                  <a:gd name="T12" fmla="*/ 3 w 4"/>
                  <a:gd name="T13" fmla="*/ 1 h 5"/>
                  <a:gd name="T14" fmla="*/ 4 w 4"/>
                  <a:gd name="T15" fmla="*/ 2 h 5"/>
                  <a:gd name="T16" fmla="*/ 3 w 4"/>
                  <a:gd name="T17" fmla="*/ 3 h 5"/>
                  <a:gd name="T18" fmla="*/ 2 w 4"/>
                  <a:gd name="T19" fmla="*/ 2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  <a:moveTo>
                      <a:pt x="2" y="2"/>
                    </a:moveTo>
                    <a:lnTo>
                      <a:pt x="3" y="1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09" name="Freeform 469">
                <a:extLst>
                  <a:ext uri="{FF2B5EF4-FFF2-40B4-BE49-F238E27FC236}">
                    <a16:creationId xmlns:a16="http://schemas.microsoft.com/office/drawing/2014/main" id="{CB5B137E-C95E-3245-8FB2-4BF895E25C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3665"/>
                <a:ext cx="2" cy="2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  <a:gd name="T6" fmla="*/ 1 w 2"/>
                  <a:gd name="T7" fmla="*/ 2 h 2"/>
                  <a:gd name="T8" fmla="*/ 0 w 2"/>
                  <a:gd name="T9" fmla="*/ 1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  <a:moveTo>
                      <a:pt x="2" y="1"/>
                    </a:move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0" name="Freeform 470">
                <a:extLst>
                  <a:ext uri="{FF2B5EF4-FFF2-40B4-BE49-F238E27FC236}">
                    <a16:creationId xmlns:a16="http://schemas.microsoft.com/office/drawing/2014/main" id="{C7EE8CEE-4743-DC40-A8DD-50AAF82344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0" y="366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1" name="Freeform 471">
                <a:extLst>
                  <a:ext uri="{FF2B5EF4-FFF2-40B4-BE49-F238E27FC236}">
                    <a16:creationId xmlns:a16="http://schemas.microsoft.com/office/drawing/2014/main" id="{BC9FC3F0-0C37-E844-B5F2-BE65B4FA58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667"/>
                <a:ext cx="21" cy="6"/>
              </a:xfrm>
              <a:custGeom>
                <a:avLst/>
                <a:gdLst>
                  <a:gd name="T0" fmla="*/ 0 w 21"/>
                  <a:gd name="T1" fmla="*/ 0 h 6"/>
                  <a:gd name="T2" fmla="*/ 21 w 21"/>
                  <a:gd name="T3" fmla="*/ 0 h 6"/>
                  <a:gd name="T4" fmla="*/ 21 w 21"/>
                  <a:gd name="T5" fmla="*/ 6 h 6"/>
                  <a:gd name="T6" fmla="*/ 0 w 21"/>
                  <a:gd name="T7" fmla="*/ 6 h 6"/>
                  <a:gd name="T8" fmla="*/ 0 w 21"/>
                  <a:gd name="T9" fmla="*/ 0 h 6"/>
                  <a:gd name="T10" fmla="*/ 1 w 21"/>
                  <a:gd name="T11" fmla="*/ 0 h 6"/>
                  <a:gd name="T12" fmla="*/ 19 w 21"/>
                  <a:gd name="T13" fmla="*/ 0 h 6"/>
                  <a:gd name="T14" fmla="*/ 19 w 21"/>
                  <a:gd name="T15" fmla="*/ 6 h 6"/>
                  <a:gd name="T16" fmla="*/ 1 w 21"/>
                  <a:gd name="T17" fmla="*/ 6 h 6"/>
                  <a:gd name="T18" fmla="*/ 1 w 21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6">
                    <a:moveTo>
                      <a:pt x="0" y="0"/>
                    </a:moveTo>
                    <a:lnTo>
                      <a:pt x="21" y="0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19" y="0"/>
                    </a:lnTo>
                    <a:lnTo>
                      <a:pt x="19" y="6"/>
                    </a:lnTo>
                    <a:lnTo>
                      <a:pt x="1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2" name="Freeform 472">
                <a:extLst>
                  <a:ext uri="{FF2B5EF4-FFF2-40B4-BE49-F238E27FC236}">
                    <a16:creationId xmlns:a16="http://schemas.microsoft.com/office/drawing/2014/main" id="{54EC39E2-14CE-A043-92AC-010042040B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" y="3667"/>
                <a:ext cx="18" cy="6"/>
              </a:xfrm>
              <a:custGeom>
                <a:avLst/>
                <a:gdLst>
                  <a:gd name="T0" fmla="*/ 0 w 18"/>
                  <a:gd name="T1" fmla="*/ 0 h 6"/>
                  <a:gd name="T2" fmla="*/ 18 w 18"/>
                  <a:gd name="T3" fmla="*/ 0 h 6"/>
                  <a:gd name="T4" fmla="*/ 18 w 18"/>
                  <a:gd name="T5" fmla="*/ 6 h 6"/>
                  <a:gd name="T6" fmla="*/ 0 w 18"/>
                  <a:gd name="T7" fmla="*/ 6 h 6"/>
                  <a:gd name="T8" fmla="*/ 0 w 18"/>
                  <a:gd name="T9" fmla="*/ 0 h 6"/>
                  <a:gd name="T10" fmla="*/ 2 w 18"/>
                  <a:gd name="T11" fmla="*/ 0 h 6"/>
                  <a:gd name="T12" fmla="*/ 16 w 18"/>
                  <a:gd name="T13" fmla="*/ 0 h 6"/>
                  <a:gd name="T14" fmla="*/ 16 w 18"/>
                  <a:gd name="T15" fmla="*/ 6 h 6"/>
                  <a:gd name="T16" fmla="*/ 2 w 18"/>
                  <a:gd name="T17" fmla="*/ 6 h 6"/>
                  <a:gd name="T18" fmla="*/ 2 w 18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6">
                    <a:moveTo>
                      <a:pt x="0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6" y="0"/>
                    </a:lnTo>
                    <a:lnTo>
                      <a:pt x="16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C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3" name="Freeform 473">
                <a:extLst>
                  <a:ext uri="{FF2B5EF4-FFF2-40B4-BE49-F238E27FC236}">
                    <a16:creationId xmlns:a16="http://schemas.microsoft.com/office/drawing/2014/main" id="{CCE531A6-C1EA-8C4B-980A-85B836059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4" y="3667"/>
                <a:ext cx="14" cy="6"/>
              </a:xfrm>
              <a:custGeom>
                <a:avLst/>
                <a:gdLst>
                  <a:gd name="T0" fmla="*/ 0 w 14"/>
                  <a:gd name="T1" fmla="*/ 0 h 6"/>
                  <a:gd name="T2" fmla="*/ 14 w 14"/>
                  <a:gd name="T3" fmla="*/ 0 h 6"/>
                  <a:gd name="T4" fmla="*/ 14 w 14"/>
                  <a:gd name="T5" fmla="*/ 6 h 6"/>
                  <a:gd name="T6" fmla="*/ 0 w 14"/>
                  <a:gd name="T7" fmla="*/ 6 h 6"/>
                  <a:gd name="T8" fmla="*/ 0 w 14"/>
                  <a:gd name="T9" fmla="*/ 0 h 6"/>
                  <a:gd name="T10" fmla="*/ 2 w 14"/>
                  <a:gd name="T11" fmla="*/ 0 h 6"/>
                  <a:gd name="T12" fmla="*/ 12 w 14"/>
                  <a:gd name="T13" fmla="*/ 0 h 6"/>
                  <a:gd name="T14" fmla="*/ 12 w 14"/>
                  <a:gd name="T15" fmla="*/ 6 h 6"/>
                  <a:gd name="T16" fmla="*/ 2 w 14"/>
                  <a:gd name="T17" fmla="*/ 6 h 6"/>
                  <a:gd name="T18" fmla="*/ 2 w 14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6"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3C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4" name="Freeform 474">
                <a:extLst>
                  <a:ext uri="{FF2B5EF4-FFF2-40B4-BE49-F238E27FC236}">
                    <a16:creationId xmlns:a16="http://schemas.microsoft.com/office/drawing/2014/main" id="{FD3C9565-5992-3D44-A348-0F1586C6E8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6" y="3667"/>
                <a:ext cx="10" cy="6"/>
              </a:xfrm>
              <a:custGeom>
                <a:avLst/>
                <a:gdLst>
                  <a:gd name="T0" fmla="*/ 0 w 10"/>
                  <a:gd name="T1" fmla="*/ 0 h 6"/>
                  <a:gd name="T2" fmla="*/ 10 w 10"/>
                  <a:gd name="T3" fmla="*/ 0 h 6"/>
                  <a:gd name="T4" fmla="*/ 10 w 10"/>
                  <a:gd name="T5" fmla="*/ 6 h 6"/>
                  <a:gd name="T6" fmla="*/ 0 w 10"/>
                  <a:gd name="T7" fmla="*/ 6 h 6"/>
                  <a:gd name="T8" fmla="*/ 0 w 10"/>
                  <a:gd name="T9" fmla="*/ 0 h 6"/>
                  <a:gd name="T10" fmla="*/ 2 w 10"/>
                  <a:gd name="T11" fmla="*/ 0 h 6"/>
                  <a:gd name="T12" fmla="*/ 9 w 10"/>
                  <a:gd name="T13" fmla="*/ 0 h 6"/>
                  <a:gd name="T14" fmla="*/ 9 w 10"/>
                  <a:gd name="T15" fmla="*/ 6 h 6"/>
                  <a:gd name="T16" fmla="*/ 2 w 10"/>
                  <a:gd name="T17" fmla="*/ 6 h 6"/>
                  <a:gd name="T18" fmla="*/ 2 w 10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4B3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5" name="Freeform 475">
                <a:extLst>
                  <a:ext uri="{FF2B5EF4-FFF2-40B4-BE49-F238E27FC236}">
                    <a16:creationId xmlns:a16="http://schemas.microsoft.com/office/drawing/2014/main" id="{CBA7B9A9-5424-7249-B5C5-B2013E36BB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" y="3667"/>
                <a:ext cx="7" cy="6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6 h 6"/>
                  <a:gd name="T6" fmla="*/ 0 w 7"/>
                  <a:gd name="T7" fmla="*/ 6 h 6"/>
                  <a:gd name="T8" fmla="*/ 0 w 7"/>
                  <a:gd name="T9" fmla="*/ 0 h 6"/>
                  <a:gd name="T10" fmla="*/ 1 w 7"/>
                  <a:gd name="T11" fmla="*/ 0 h 6"/>
                  <a:gd name="T12" fmla="*/ 5 w 7"/>
                  <a:gd name="T13" fmla="*/ 0 h 6"/>
                  <a:gd name="T14" fmla="*/ 5 w 7"/>
                  <a:gd name="T15" fmla="*/ 6 h 6"/>
                  <a:gd name="T16" fmla="*/ 1 w 7"/>
                  <a:gd name="T17" fmla="*/ 6 h 6"/>
                  <a:gd name="T18" fmla="*/ 1 w 7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1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A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6" name="Freeform 476">
                <a:extLst>
                  <a:ext uri="{FF2B5EF4-FFF2-40B4-BE49-F238E27FC236}">
                    <a16:creationId xmlns:a16="http://schemas.microsoft.com/office/drawing/2014/main" id="{8D571164-5B0E-244C-A361-FB1F980A69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9" y="3667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4 w 4"/>
                  <a:gd name="T3" fmla="*/ 0 h 6"/>
                  <a:gd name="T4" fmla="*/ 4 w 4"/>
                  <a:gd name="T5" fmla="*/ 6 h 6"/>
                  <a:gd name="T6" fmla="*/ 0 w 4"/>
                  <a:gd name="T7" fmla="*/ 6 h 6"/>
                  <a:gd name="T8" fmla="*/ 0 w 4"/>
                  <a:gd name="T9" fmla="*/ 0 h 6"/>
                  <a:gd name="T10" fmla="*/ 2 w 4"/>
                  <a:gd name="T11" fmla="*/ 0 h 6"/>
                  <a:gd name="T12" fmla="*/ 2 w 4"/>
                  <a:gd name="T13" fmla="*/ 0 h 6"/>
                  <a:gd name="T14" fmla="*/ 2 w 4"/>
                  <a:gd name="T15" fmla="*/ 6 h 6"/>
                  <a:gd name="T16" fmla="*/ 2 w 4"/>
                  <a:gd name="T17" fmla="*/ 6 h 6"/>
                  <a:gd name="T18" fmla="*/ 2 w 4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4" y="0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F9F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7" name="Freeform 477">
                <a:extLst>
                  <a:ext uri="{FF2B5EF4-FFF2-40B4-BE49-F238E27FC236}">
                    <a16:creationId xmlns:a16="http://schemas.microsoft.com/office/drawing/2014/main" id="{4671A5B3-2EFB-A849-A790-8FB23518AF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1" y="3667"/>
                <a:ext cx="1" cy="6"/>
              </a:xfrm>
              <a:custGeom>
                <a:avLst/>
                <a:gdLst>
                  <a:gd name="T0" fmla="*/ 0 w 1"/>
                  <a:gd name="T1" fmla="*/ 0 h 6"/>
                  <a:gd name="T2" fmla="*/ 0 w 1"/>
                  <a:gd name="T3" fmla="*/ 0 h 6"/>
                  <a:gd name="T4" fmla="*/ 0 w 1"/>
                  <a:gd name="T5" fmla="*/ 6 h 6"/>
                  <a:gd name="T6" fmla="*/ 0 w 1"/>
                  <a:gd name="T7" fmla="*/ 6 h 6"/>
                  <a:gd name="T8" fmla="*/ 0 w 1"/>
                  <a:gd name="T9" fmla="*/ 0 h 6"/>
                  <a:gd name="T10" fmla="*/ 0 w 1"/>
                  <a:gd name="T11" fmla="*/ 0 h 6"/>
                  <a:gd name="T12" fmla="*/ 0 w 1"/>
                  <a:gd name="T13" fmla="*/ 0 h 6"/>
                  <a:gd name="T14" fmla="*/ 0 w 1"/>
                  <a:gd name="T15" fmla="*/ 6 h 6"/>
                  <a:gd name="T16" fmla="*/ 0 w 1"/>
                  <a:gd name="T17" fmla="*/ 6 h 6"/>
                  <a:gd name="T18" fmla="*/ 0 w 1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8" name="Freeform 478">
                <a:extLst>
                  <a:ext uri="{FF2B5EF4-FFF2-40B4-BE49-F238E27FC236}">
                    <a16:creationId xmlns:a16="http://schemas.microsoft.com/office/drawing/2014/main" id="{80AF5CA7-D6A4-8D40-9B40-F8D878222F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2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4 w 9"/>
                  <a:gd name="T3" fmla="*/ 0 h 9"/>
                  <a:gd name="T4" fmla="*/ 9 w 9"/>
                  <a:gd name="T5" fmla="*/ 4 h 9"/>
                  <a:gd name="T6" fmla="*/ 4 w 9"/>
                  <a:gd name="T7" fmla="*/ 9 h 9"/>
                  <a:gd name="T8" fmla="*/ 0 w 9"/>
                  <a:gd name="T9" fmla="*/ 4 h 9"/>
                  <a:gd name="T10" fmla="*/ 0 w 9"/>
                  <a:gd name="T11" fmla="*/ 4 h 9"/>
                  <a:gd name="T12" fmla="*/ 3 w 9"/>
                  <a:gd name="T13" fmla="*/ 1 h 9"/>
                  <a:gd name="T14" fmla="*/ 7 w 9"/>
                  <a:gd name="T15" fmla="*/ 4 h 9"/>
                  <a:gd name="T16" fmla="*/ 3 w 9"/>
                  <a:gd name="T17" fmla="*/ 8 h 9"/>
                  <a:gd name="T18" fmla="*/ 0 w 9"/>
                  <a:gd name="T19" fmla="*/ 4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4" y="0"/>
                    </a:lnTo>
                    <a:lnTo>
                      <a:pt x="9" y="4"/>
                    </a:lnTo>
                    <a:lnTo>
                      <a:pt x="4" y="9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3" y="1"/>
                    </a:lnTo>
                    <a:lnTo>
                      <a:pt x="7" y="4"/>
                    </a:lnTo>
                    <a:lnTo>
                      <a:pt x="3" y="8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19" name="Freeform 479">
                <a:extLst>
                  <a:ext uri="{FF2B5EF4-FFF2-40B4-BE49-F238E27FC236}">
                    <a16:creationId xmlns:a16="http://schemas.microsoft.com/office/drawing/2014/main" id="{82E3C319-BB7F-294C-9A70-11A2112446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3"/>
                <a:ext cx="7" cy="7"/>
              </a:xfrm>
              <a:custGeom>
                <a:avLst/>
                <a:gdLst>
                  <a:gd name="T0" fmla="*/ 0 w 7"/>
                  <a:gd name="T1" fmla="*/ 3 h 7"/>
                  <a:gd name="T2" fmla="*/ 3 w 7"/>
                  <a:gd name="T3" fmla="*/ 0 h 7"/>
                  <a:gd name="T4" fmla="*/ 7 w 7"/>
                  <a:gd name="T5" fmla="*/ 3 h 7"/>
                  <a:gd name="T6" fmla="*/ 3 w 7"/>
                  <a:gd name="T7" fmla="*/ 7 h 7"/>
                  <a:gd name="T8" fmla="*/ 0 w 7"/>
                  <a:gd name="T9" fmla="*/ 3 h 7"/>
                  <a:gd name="T10" fmla="*/ 0 w 7"/>
                  <a:gd name="T11" fmla="*/ 3 h 7"/>
                  <a:gd name="T12" fmla="*/ 1 w 7"/>
                  <a:gd name="T13" fmla="*/ 1 h 7"/>
                  <a:gd name="T14" fmla="*/ 4 w 7"/>
                  <a:gd name="T15" fmla="*/ 3 h 7"/>
                  <a:gd name="T16" fmla="*/ 1 w 7"/>
                  <a:gd name="T17" fmla="*/ 6 h 7"/>
                  <a:gd name="T18" fmla="*/ 0 w 7"/>
                  <a:gd name="T19" fmla="*/ 3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3" y="0"/>
                    </a:lnTo>
                    <a:lnTo>
                      <a:pt x="7" y="3"/>
                    </a:lnTo>
                    <a:lnTo>
                      <a:pt x="3" y="7"/>
                    </a:lnTo>
                    <a:lnTo>
                      <a:pt x="0" y="3"/>
                    </a:lnTo>
                    <a:close/>
                    <a:moveTo>
                      <a:pt x="0" y="3"/>
                    </a:moveTo>
                    <a:lnTo>
                      <a:pt x="1" y="1"/>
                    </a:lnTo>
                    <a:lnTo>
                      <a:pt x="4" y="3"/>
                    </a:lnTo>
                    <a:lnTo>
                      <a:pt x="1" y="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0" name="Freeform 480">
                <a:extLst>
                  <a:ext uri="{FF2B5EF4-FFF2-40B4-BE49-F238E27FC236}">
                    <a16:creationId xmlns:a16="http://schemas.microsoft.com/office/drawing/2014/main" id="{0F119B93-44D2-204B-9748-BC6BC58DE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4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1 w 4"/>
                  <a:gd name="T3" fmla="*/ 0 h 5"/>
                  <a:gd name="T4" fmla="*/ 4 w 4"/>
                  <a:gd name="T5" fmla="*/ 2 h 5"/>
                  <a:gd name="T6" fmla="*/ 1 w 4"/>
                  <a:gd name="T7" fmla="*/ 5 h 5"/>
                  <a:gd name="T8" fmla="*/ 0 w 4"/>
                  <a:gd name="T9" fmla="*/ 2 h 5"/>
                  <a:gd name="T10" fmla="*/ 0 w 4"/>
                  <a:gd name="T11" fmla="*/ 2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3 h 5"/>
                  <a:gd name="T18" fmla="*/ 0 w 4"/>
                  <a:gd name="T19" fmla="*/ 2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1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  <a:moveTo>
                      <a:pt x="0" y="2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1" name="Freeform 481">
                <a:extLst>
                  <a:ext uri="{FF2B5EF4-FFF2-40B4-BE49-F238E27FC236}">
                    <a16:creationId xmlns:a16="http://schemas.microsoft.com/office/drawing/2014/main" id="{133C8E81-20C6-D243-92A6-AB5B4465A9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3665"/>
                <a:ext cx="1" cy="2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  <a:gd name="T8" fmla="*/ 0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2" name="Freeform 482">
                <a:extLst>
                  <a:ext uri="{FF2B5EF4-FFF2-40B4-BE49-F238E27FC236}">
                    <a16:creationId xmlns:a16="http://schemas.microsoft.com/office/drawing/2014/main" id="{0A6912AC-FEF9-5C46-B707-77A96C688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" y="3665"/>
                <a:ext cx="2" cy="2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3" name="Freeform 483">
                <a:extLst>
                  <a:ext uri="{FF2B5EF4-FFF2-40B4-BE49-F238E27FC236}">
                    <a16:creationId xmlns:a16="http://schemas.microsoft.com/office/drawing/2014/main" id="{0F89FAC1-3DA0-3041-BE62-DC0E4F396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" y="3665"/>
                <a:ext cx="2" cy="2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4" name="Freeform 484">
                <a:extLst>
                  <a:ext uri="{FF2B5EF4-FFF2-40B4-BE49-F238E27FC236}">
                    <a16:creationId xmlns:a16="http://schemas.microsoft.com/office/drawing/2014/main" id="{376AEB85-EEC3-E142-8AE3-F7FB434E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" y="3429"/>
                <a:ext cx="33" cy="199"/>
              </a:xfrm>
              <a:custGeom>
                <a:avLst/>
                <a:gdLst>
                  <a:gd name="T0" fmla="*/ 0 w 33"/>
                  <a:gd name="T1" fmla="*/ 199 h 199"/>
                  <a:gd name="T2" fmla="*/ 25 w 33"/>
                  <a:gd name="T3" fmla="*/ 174 h 199"/>
                  <a:gd name="T4" fmla="*/ 25 w 33"/>
                  <a:gd name="T5" fmla="*/ 127 h 199"/>
                  <a:gd name="T6" fmla="*/ 33 w 33"/>
                  <a:gd name="T7" fmla="*/ 101 h 199"/>
                  <a:gd name="T8" fmla="*/ 33 w 33"/>
                  <a:gd name="T9" fmla="*/ 0 h 199"/>
                  <a:gd name="T10" fmla="*/ 0 w 33"/>
                  <a:gd name="T11" fmla="*/ 34 h 199"/>
                  <a:gd name="T12" fmla="*/ 0 w 33"/>
                  <a:gd name="T13" fmla="*/ 199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3" h="199">
                    <a:moveTo>
                      <a:pt x="0" y="199"/>
                    </a:moveTo>
                    <a:lnTo>
                      <a:pt x="25" y="174"/>
                    </a:lnTo>
                    <a:lnTo>
                      <a:pt x="25" y="127"/>
                    </a:lnTo>
                    <a:lnTo>
                      <a:pt x="33" y="101"/>
                    </a:lnTo>
                    <a:lnTo>
                      <a:pt x="33" y="0"/>
                    </a:lnTo>
                    <a:lnTo>
                      <a:pt x="0" y="34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5" name="Freeform 485">
                <a:extLst>
                  <a:ext uri="{FF2B5EF4-FFF2-40B4-BE49-F238E27FC236}">
                    <a16:creationId xmlns:a16="http://schemas.microsoft.com/office/drawing/2014/main" id="{E1364475-23F8-164D-9F7B-20052E09A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" y="3429"/>
                <a:ext cx="238" cy="34"/>
              </a:xfrm>
              <a:custGeom>
                <a:avLst/>
                <a:gdLst>
                  <a:gd name="T0" fmla="*/ 238 w 238"/>
                  <a:gd name="T1" fmla="*/ 0 h 34"/>
                  <a:gd name="T2" fmla="*/ 34 w 238"/>
                  <a:gd name="T3" fmla="*/ 0 h 34"/>
                  <a:gd name="T4" fmla="*/ 0 w 238"/>
                  <a:gd name="T5" fmla="*/ 34 h 34"/>
                  <a:gd name="T6" fmla="*/ 205 w 238"/>
                  <a:gd name="T7" fmla="*/ 34 h 34"/>
                  <a:gd name="T8" fmla="*/ 238 w 238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8" h="34">
                    <a:moveTo>
                      <a:pt x="238" y="0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205" y="34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6" name="Rectangle 486">
                <a:extLst>
                  <a:ext uri="{FF2B5EF4-FFF2-40B4-BE49-F238E27FC236}">
                    <a16:creationId xmlns:a16="http://schemas.microsoft.com/office/drawing/2014/main" id="{AE075B24-E299-534A-B540-F4B316B8F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3463"/>
                <a:ext cx="205" cy="165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27" name="Rectangle 487">
                <a:extLst>
                  <a:ext uri="{FF2B5EF4-FFF2-40B4-BE49-F238E27FC236}">
                    <a16:creationId xmlns:a16="http://schemas.microsoft.com/office/drawing/2014/main" id="{B0A13100-792F-774B-9C41-3D44652F4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607"/>
                <a:ext cx="10" cy="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28" name="Freeform 488">
                <a:extLst>
                  <a:ext uri="{FF2B5EF4-FFF2-40B4-BE49-F238E27FC236}">
                    <a16:creationId xmlns:a16="http://schemas.microsoft.com/office/drawing/2014/main" id="{6F6BA753-788C-D747-84B5-EDADE6DDBE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8" cy="104"/>
              </a:xfrm>
              <a:custGeom>
                <a:avLst/>
                <a:gdLst>
                  <a:gd name="T0" fmla="*/ 0 w 148"/>
                  <a:gd name="T1" fmla="*/ 0 h 104"/>
                  <a:gd name="T2" fmla="*/ 148 w 148"/>
                  <a:gd name="T3" fmla="*/ 0 h 104"/>
                  <a:gd name="T4" fmla="*/ 148 w 148"/>
                  <a:gd name="T5" fmla="*/ 104 h 104"/>
                  <a:gd name="T6" fmla="*/ 0 w 148"/>
                  <a:gd name="T7" fmla="*/ 104 h 104"/>
                  <a:gd name="T8" fmla="*/ 0 w 148"/>
                  <a:gd name="T9" fmla="*/ 0 h 104"/>
                  <a:gd name="T10" fmla="*/ 0 w 148"/>
                  <a:gd name="T11" fmla="*/ 0 h 104"/>
                  <a:gd name="T12" fmla="*/ 146 w 148"/>
                  <a:gd name="T13" fmla="*/ 0 h 104"/>
                  <a:gd name="T14" fmla="*/ 146 w 148"/>
                  <a:gd name="T15" fmla="*/ 103 h 104"/>
                  <a:gd name="T16" fmla="*/ 0 w 148"/>
                  <a:gd name="T17" fmla="*/ 103 h 104"/>
                  <a:gd name="T18" fmla="*/ 0 w 148"/>
                  <a:gd name="T19" fmla="*/ 0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8" h="104">
                    <a:moveTo>
                      <a:pt x="0" y="0"/>
                    </a:moveTo>
                    <a:lnTo>
                      <a:pt x="148" y="0"/>
                    </a:lnTo>
                    <a:lnTo>
                      <a:pt x="148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6" y="0"/>
                    </a:lnTo>
                    <a:lnTo>
                      <a:pt x="146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29" name="Freeform 489">
                <a:extLst>
                  <a:ext uri="{FF2B5EF4-FFF2-40B4-BE49-F238E27FC236}">
                    <a16:creationId xmlns:a16="http://schemas.microsoft.com/office/drawing/2014/main" id="{B130E913-8369-C24D-A424-CB4072150C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6" cy="103"/>
              </a:xfrm>
              <a:custGeom>
                <a:avLst/>
                <a:gdLst>
                  <a:gd name="T0" fmla="*/ 0 w 146"/>
                  <a:gd name="T1" fmla="*/ 0 h 103"/>
                  <a:gd name="T2" fmla="*/ 146 w 146"/>
                  <a:gd name="T3" fmla="*/ 0 h 103"/>
                  <a:gd name="T4" fmla="*/ 146 w 146"/>
                  <a:gd name="T5" fmla="*/ 103 h 103"/>
                  <a:gd name="T6" fmla="*/ 0 w 146"/>
                  <a:gd name="T7" fmla="*/ 103 h 103"/>
                  <a:gd name="T8" fmla="*/ 0 w 146"/>
                  <a:gd name="T9" fmla="*/ 0 h 103"/>
                  <a:gd name="T10" fmla="*/ 0 w 146"/>
                  <a:gd name="T11" fmla="*/ 0 h 103"/>
                  <a:gd name="T12" fmla="*/ 145 w 146"/>
                  <a:gd name="T13" fmla="*/ 0 h 103"/>
                  <a:gd name="T14" fmla="*/ 145 w 146"/>
                  <a:gd name="T15" fmla="*/ 101 h 103"/>
                  <a:gd name="T16" fmla="*/ 0 w 146"/>
                  <a:gd name="T17" fmla="*/ 101 h 103"/>
                  <a:gd name="T18" fmla="*/ 0 w 146"/>
                  <a:gd name="T19" fmla="*/ 0 h 10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6" h="103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0" name="Freeform 490">
                <a:extLst>
                  <a:ext uri="{FF2B5EF4-FFF2-40B4-BE49-F238E27FC236}">
                    <a16:creationId xmlns:a16="http://schemas.microsoft.com/office/drawing/2014/main" id="{C226EB8E-77F5-794F-8D3B-FAC8EC8CE4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5" cy="101"/>
              </a:xfrm>
              <a:custGeom>
                <a:avLst/>
                <a:gdLst>
                  <a:gd name="T0" fmla="*/ 0 w 145"/>
                  <a:gd name="T1" fmla="*/ 0 h 101"/>
                  <a:gd name="T2" fmla="*/ 145 w 145"/>
                  <a:gd name="T3" fmla="*/ 0 h 101"/>
                  <a:gd name="T4" fmla="*/ 145 w 145"/>
                  <a:gd name="T5" fmla="*/ 101 h 101"/>
                  <a:gd name="T6" fmla="*/ 0 w 145"/>
                  <a:gd name="T7" fmla="*/ 101 h 101"/>
                  <a:gd name="T8" fmla="*/ 0 w 145"/>
                  <a:gd name="T9" fmla="*/ 0 h 101"/>
                  <a:gd name="T10" fmla="*/ 0 w 145"/>
                  <a:gd name="T11" fmla="*/ 0 h 101"/>
                  <a:gd name="T12" fmla="*/ 143 w 145"/>
                  <a:gd name="T13" fmla="*/ 0 h 101"/>
                  <a:gd name="T14" fmla="*/ 143 w 145"/>
                  <a:gd name="T15" fmla="*/ 100 h 101"/>
                  <a:gd name="T16" fmla="*/ 0 w 145"/>
                  <a:gd name="T17" fmla="*/ 100 h 101"/>
                  <a:gd name="T18" fmla="*/ 0 w 145"/>
                  <a:gd name="T19" fmla="*/ 0 h 1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5" h="101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1" name="Freeform 491">
                <a:extLst>
                  <a:ext uri="{FF2B5EF4-FFF2-40B4-BE49-F238E27FC236}">
                    <a16:creationId xmlns:a16="http://schemas.microsoft.com/office/drawing/2014/main" id="{946BAEA0-2E05-EA49-9FFE-B5006FA6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3" cy="100"/>
              </a:xfrm>
              <a:custGeom>
                <a:avLst/>
                <a:gdLst>
                  <a:gd name="T0" fmla="*/ 0 w 143"/>
                  <a:gd name="T1" fmla="*/ 0 h 100"/>
                  <a:gd name="T2" fmla="*/ 143 w 143"/>
                  <a:gd name="T3" fmla="*/ 0 h 100"/>
                  <a:gd name="T4" fmla="*/ 143 w 143"/>
                  <a:gd name="T5" fmla="*/ 100 h 100"/>
                  <a:gd name="T6" fmla="*/ 0 w 143"/>
                  <a:gd name="T7" fmla="*/ 100 h 100"/>
                  <a:gd name="T8" fmla="*/ 0 w 143"/>
                  <a:gd name="T9" fmla="*/ 0 h 100"/>
                  <a:gd name="T10" fmla="*/ 0 w 143"/>
                  <a:gd name="T11" fmla="*/ 0 h 100"/>
                  <a:gd name="T12" fmla="*/ 140 w 143"/>
                  <a:gd name="T13" fmla="*/ 0 h 100"/>
                  <a:gd name="T14" fmla="*/ 140 w 143"/>
                  <a:gd name="T15" fmla="*/ 99 h 100"/>
                  <a:gd name="T16" fmla="*/ 0 w 143"/>
                  <a:gd name="T17" fmla="*/ 99 h 100"/>
                  <a:gd name="T18" fmla="*/ 0 w 143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3" h="100"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0" y="0"/>
                    </a:lnTo>
                    <a:lnTo>
                      <a:pt x="140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2" name="Freeform 492">
                <a:extLst>
                  <a:ext uri="{FF2B5EF4-FFF2-40B4-BE49-F238E27FC236}">
                    <a16:creationId xmlns:a16="http://schemas.microsoft.com/office/drawing/2014/main" id="{E39E6468-9B59-C445-924A-EF4920D681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0" cy="99"/>
              </a:xfrm>
              <a:custGeom>
                <a:avLst/>
                <a:gdLst>
                  <a:gd name="T0" fmla="*/ 0 w 140"/>
                  <a:gd name="T1" fmla="*/ 0 h 99"/>
                  <a:gd name="T2" fmla="*/ 140 w 140"/>
                  <a:gd name="T3" fmla="*/ 0 h 99"/>
                  <a:gd name="T4" fmla="*/ 140 w 140"/>
                  <a:gd name="T5" fmla="*/ 99 h 99"/>
                  <a:gd name="T6" fmla="*/ 0 w 140"/>
                  <a:gd name="T7" fmla="*/ 99 h 99"/>
                  <a:gd name="T8" fmla="*/ 0 w 140"/>
                  <a:gd name="T9" fmla="*/ 0 h 99"/>
                  <a:gd name="T10" fmla="*/ 0 w 140"/>
                  <a:gd name="T11" fmla="*/ 0 h 99"/>
                  <a:gd name="T12" fmla="*/ 138 w 140"/>
                  <a:gd name="T13" fmla="*/ 0 h 99"/>
                  <a:gd name="T14" fmla="*/ 138 w 140"/>
                  <a:gd name="T15" fmla="*/ 98 h 99"/>
                  <a:gd name="T16" fmla="*/ 0 w 140"/>
                  <a:gd name="T17" fmla="*/ 98 h 99"/>
                  <a:gd name="T18" fmla="*/ 0 w 140"/>
                  <a:gd name="T19" fmla="*/ 0 h 9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0" h="99">
                    <a:moveTo>
                      <a:pt x="0" y="0"/>
                    </a:moveTo>
                    <a:lnTo>
                      <a:pt x="140" y="0"/>
                    </a:lnTo>
                    <a:lnTo>
                      <a:pt x="140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8" y="0"/>
                    </a:lnTo>
                    <a:lnTo>
                      <a:pt x="138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8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3" name="Freeform 493">
                <a:extLst>
                  <a:ext uri="{FF2B5EF4-FFF2-40B4-BE49-F238E27FC236}">
                    <a16:creationId xmlns:a16="http://schemas.microsoft.com/office/drawing/2014/main" id="{9621A4AB-C2BB-AD4F-8FA3-FBB1B78BE5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8" cy="98"/>
              </a:xfrm>
              <a:custGeom>
                <a:avLst/>
                <a:gdLst>
                  <a:gd name="T0" fmla="*/ 0 w 138"/>
                  <a:gd name="T1" fmla="*/ 0 h 98"/>
                  <a:gd name="T2" fmla="*/ 138 w 138"/>
                  <a:gd name="T3" fmla="*/ 0 h 98"/>
                  <a:gd name="T4" fmla="*/ 138 w 138"/>
                  <a:gd name="T5" fmla="*/ 98 h 98"/>
                  <a:gd name="T6" fmla="*/ 0 w 138"/>
                  <a:gd name="T7" fmla="*/ 98 h 98"/>
                  <a:gd name="T8" fmla="*/ 0 w 138"/>
                  <a:gd name="T9" fmla="*/ 0 h 98"/>
                  <a:gd name="T10" fmla="*/ 0 w 138"/>
                  <a:gd name="T11" fmla="*/ 0 h 98"/>
                  <a:gd name="T12" fmla="*/ 137 w 138"/>
                  <a:gd name="T13" fmla="*/ 0 h 98"/>
                  <a:gd name="T14" fmla="*/ 137 w 138"/>
                  <a:gd name="T15" fmla="*/ 97 h 98"/>
                  <a:gd name="T16" fmla="*/ 0 w 138"/>
                  <a:gd name="T17" fmla="*/ 97 h 98"/>
                  <a:gd name="T18" fmla="*/ 0 w 138"/>
                  <a:gd name="T19" fmla="*/ 0 h 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8" h="9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4" name="Freeform 494">
                <a:extLst>
                  <a:ext uri="{FF2B5EF4-FFF2-40B4-BE49-F238E27FC236}">
                    <a16:creationId xmlns:a16="http://schemas.microsoft.com/office/drawing/2014/main" id="{CEBDD1A4-5EF3-B244-9008-C6CB9C535F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7" cy="97"/>
              </a:xfrm>
              <a:custGeom>
                <a:avLst/>
                <a:gdLst>
                  <a:gd name="T0" fmla="*/ 0 w 137"/>
                  <a:gd name="T1" fmla="*/ 0 h 97"/>
                  <a:gd name="T2" fmla="*/ 137 w 137"/>
                  <a:gd name="T3" fmla="*/ 0 h 97"/>
                  <a:gd name="T4" fmla="*/ 137 w 137"/>
                  <a:gd name="T5" fmla="*/ 97 h 97"/>
                  <a:gd name="T6" fmla="*/ 0 w 137"/>
                  <a:gd name="T7" fmla="*/ 97 h 97"/>
                  <a:gd name="T8" fmla="*/ 0 w 137"/>
                  <a:gd name="T9" fmla="*/ 0 h 97"/>
                  <a:gd name="T10" fmla="*/ 0 w 137"/>
                  <a:gd name="T11" fmla="*/ 0 h 97"/>
                  <a:gd name="T12" fmla="*/ 135 w 137"/>
                  <a:gd name="T13" fmla="*/ 0 h 97"/>
                  <a:gd name="T14" fmla="*/ 135 w 137"/>
                  <a:gd name="T15" fmla="*/ 95 h 97"/>
                  <a:gd name="T16" fmla="*/ 0 w 137"/>
                  <a:gd name="T17" fmla="*/ 95 h 97"/>
                  <a:gd name="T18" fmla="*/ 0 w 137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97">
                    <a:moveTo>
                      <a:pt x="0" y="0"/>
                    </a:moveTo>
                    <a:lnTo>
                      <a:pt x="137" y="0"/>
                    </a:lnTo>
                    <a:lnTo>
                      <a:pt x="137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5" y="0"/>
                    </a:lnTo>
                    <a:lnTo>
                      <a:pt x="135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5" name="Freeform 495">
                <a:extLst>
                  <a:ext uri="{FF2B5EF4-FFF2-40B4-BE49-F238E27FC236}">
                    <a16:creationId xmlns:a16="http://schemas.microsoft.com/office/drawing/2014/main" id="{1BDDF254-7F52-E849-9AA7-F45B318526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5" cy="95"/>
              </a:xfrm>
              <a:custGeom>
                <a:avLst/>
                <a:gdLst>
                  <a:gd name="T0" fmla="*/ 0 w 135"/>
                  <a:gd name="T1" fmla="*/ 0 h 95"/>
                  <a:gd name="T2" fmla="*/ 135 w 135"/>
                  <a:gd name="T3" fmla="*/ 0 h 95"/>
                  <a:gd name="T4" fmla="*/ 135 w 135"/>
                  <a:gd name="T5" fmla="*/ 95 h 95"/>
                  <a:gd name="T6" fmla="*/ 0 w 135"/>
                  <a:gd name="T7" fmla="*/ 95 h 95"/>
                  <a:gd name="T8" fmla="*/ 0 w 135"/>
                  <a:gd name="T9" fmla="*/ 0 h 95"/>
                  <a:gd name="T10" fmla="*/ 0 w 135"/>
                  <a:gd name="T11" fmla="*/ 0 h 95"/>
                  <a:gd name="T12" fmla="*/ 133 w 135"/>
                  <a:gd name="T13" fmla="*/ 0 h 95"/>
                  <a:gd name="T14" fmla="*/ 133 w 135"/>
                  <a:gd name="T15" fmla="*/ 94 h 95"/>
                  <a:gd name="T16" fmla="*/ 0 w 135"/>
                  <a:gd name="T17" fmla="*/ 94 h 95"/>
                  <a:gd name="T18" fmla="*/ 0 w 135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5" h="95">
                    <a:moveTo>
                      <a:pt x="0" y="0"/>
                    </a:moveTo>
                    <a:lnTo>
                      <a:pt x="135" y="0"/>
                    </a:lnTo>
                    <a:lnTo>
                      <a:pt x="135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6" name="Freeform 496">
                <a:extLst>
                  <a:ext uri="{FF2B5EF4-FFF2-40B4-BE49-F238E27FC236}">
                    <a16:creationId xmlns:a16="http://schemas.microsoft.com/office/drawing/2014/main" id="{78E42712-A246-E541-BCB1-1E55C51EA9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3" cy="94"/>
              </a:xfrm>
              <a:custGeom>
                <a:avLst/>
                <a:gdLst>
                  <a:gd name="T0" fmla="*/ 0 w 133"/>
                  <a:gd name="T1" fmla="*/ 0 h 94"/>
                  <a:gd name="T2" fmla="*/ 133 w 133"/>
                  <a:gd name="T3" fmla="*/ 0 h 94"/>
                  <a:gd name="T4" fmla="*/ 133 w 133"/>
                  <a:gd name="T5" fmla="*/ 94 h 94"/>
                  <a:gd name="T6" fmla="*/ 0 w 133"/>
                  <a:gd name="T7" fmla="*/ 94 h 94"/>
                  <a:gd name="T8" fmla="*/ 0 w 133"/>
                  <a:gd name="T9" fmla="*/ 0 h 94"/>
                  <a:gd name="T10" fmla="*/ 0 w 133"/>
                  <a:gd name="T11" fmla="*/ 0 h 94"/>
                  <a:gd name="T12" fmla="*/ 131 w 133"/>
                  <a:gd name="T13" fmla="*/ 0 h 94"/>
                  <a:gd name="T14" fmla="*/ 131 w 133"/>
                  <a:gd name="T15" fmla="*/ 92 h 94"/>
                  <a:gd name="T16" fmla="*/ 0 w 133"/>
                  <a:gd name="T17" fmla="*/ 92 h 94"/>
                  <a:gd name="T18" fmla="*/ 0 w 133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3" h="94"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7" name="Freeform 497">
                <a:extLst>
                  <a:ext uri="{FF2B5EF4-FFF2-40B4-BE49-F238E27FC236}">
                    <a16:creationId xmlns:a16="http://schemas.microsoft.com/office/drawing/2014/main" id="{EFC46ABF-0B26-0241-A1CE-A8583F6531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1" cy="92"/>
              </a:xfrm>
              <a:custGeom>
                <a:avLst/>
                <a:gdLst>
                  <a:gd name="T0" fmla="*/ 0 w 131"/>
                  <a:gd name="T1" fmla="*/ 0 h 92"/>
                  <a:gd name="T2" fmla="*/ 131 w 131"/>
                  <a:gd name="T3" fmla="*/ 0 h 92"/>
                  <a:gd name="T4" fmla="*/ 131 w 131"/>
                  <a:gd name="T5" fmla="*/ 92 h 92"/>
                  <a:gd name="T6" fmla="*/ 0 w 131"/>
                  <a:gd name="T7" fmla="*/ 92 h 92"/>
                  <a:gd name="T8" fmla="*/ 0 w 131"/>
                  <a:gd name="T9" fmla="*/ 0 h 92"/>
                  <a:gd name="T10" fmla="*/ 0 w 131"/>
                  <a:gd name="T11" fmla="*/ 0 h 92"/>
                  <a:gd name="T12" fmla="*/ 130 w 131"/>
                  <a:gd name="T13" fmla="*/ 0 h 92"/>
                  <a:gd name="T14" fmla="*/ 130 w 131"/>
                  <a:gd name="T15" fmla="*/ 91 h 92"/>
                  <a:gd name="T16" fmla="*/ 0 w 131"/>
                  <a:gd name="T17" fmla="*/ 91 h 92"/>
                  <a:gd name="T18" fmla="*/ 0 w 131"/>
                  <a:gd name="T19" fmla="*/ 0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1" h="92"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0" y="0"/>
                    </a:lnTo>
                    <a:lnTo>
                      <a:pt x="13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8" name="Freeform 498">
                <a:extLst>
                  <a:ext uri="{FF2B5EF4-FFF2-40B4-BE49-F238E27FC236}">
                    <a16:creationId xmlns:a16="http://schemas.microsoft.com/office/drawing/2014/main" id="{FE2D9D2B-AFE2-844A-99B8-1E0EEDCF1D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30" cy="91"/>
              </a:xfrm>
              <a:custGeom>
                <a:avLst/>
                <a:gdLst>
                  <a:gd name="T0" fmla="*/ 0 w 130"/>
                  <a:gd name="T1" fmla="*/ 0 h 91"/>
                  <a:gd name="T2" fmla="*/ 130 w 130"/>
                  <a:gd name="T3" fmla="*/ 0 h 91"/>
                  <a:gd name="T4" fmla="*/ 130 w 130"/>
                  <a:gd name="T5" fmla="*/ 91 h 91"/>
                  <a:gd name="T6" fmla="*/ 0 w 130"/>
                  <a:gd name="T7" fmla="*/ 91 h 91"/>
                  <a:gd name="T8" fmla="*/ 0 w 130"/>
                  <a:gd name="T9" fmla="*/ 0 h 91"/>
                  <a:gd name="T10" fmla="*/ 0 w 130"/>
                  <a:gd name="T11" fmla="*/ 0 h 91"/>
                  <a:gd name="T12" fmla="*/ 128 w 130"/>
                  <a:gd name="T13" fmla="*/ 0 h 91"/>
                  <a:gd name="T14" fmla="*/ 128 w 130"/>
                  <a:gd name="T15" fmla="*/ 91 h 91"/>
                  <a:gd name="T16" fmla="*/ 0 w 130"/>
                  <a:gd name="T17" fmla="*/ 91 h 91"/>
                  <a:gd name="T18" fmla="*/ 0 w 130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0" h="91">
                    <a:moveTo>
                      <a:pt x="0" y="0"/>
                    </a:moveTo>
                    <a:lnTo>
                      <a:pt x="130" y="0"/>
                    </a:lnTo>
                    <a:lnTo>
                      <a:pt x="13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8" y="0"/>
                    </a:lnTo>
                    <a:lnTo>
                      <a:pt x="128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39" name="Freeform 499">
                <a:extLst>
                  <a:ext uri="{FF2B5EF4-FFF2-40B4-BE49-F238E27FC236}">
                    <a16:creationId xmlns:a16="http://schemas.microsoft.com/office/drawing/2014/main" id="{FB768E3D-198D-E141-8547-B5D54698E0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8" cy="91"/>
              </a:xfrm>
              <a:custGeom>
                <a:avLst/>
                <a:gdLst>
                  <a:gd name="T0" fmla="*/ 0 w 128"/>
                  <a:gd name="T1" fmla="*/ 0 h 91"/>
                  <a:gd name="T2" fmla="*/ 128 w 128"/>
                  <a:gd name="T3" fmla="*/ 0 h 91"/>
                  <a:gd name="T4" fmla="*/ 128 w 128"/>
                  <a:gd name="T5" fmla="*/ 91 h 91"/>
                  <a:gd name="T6" fmla="*/ 0 w 128"/>
                  <a:gd name="T7" fmla="*/ 91 h 91"/>
                  <a:gd name="T8" fmla="*/ 0 w 128"/>
                  <a:gd name="T9" fmla="*/ 0 h 91"/>
                  <a:gd name="T10" fmla="*/ 0 w 128"/>
                  <a:gd name="T11" fmla="*/ 0 h 91"/>
                  <a:gd name="T12" fmla="*/ 126 w 128"/>
                  <a:gd name="T13" fmla="*/ 0 h 91"/>
                  <a:gd name="T14" fmla="*/ 126 w 128"/>
                  <a:gd name="T15" fmla="*/ 89 h 91"/>
                  <a:gd name="T16" fmla="*/ 0 w 128"/>
                  <a:gd name="T17" fmla="*/ 89 h 91"/>
                  <a:gd name="T18" fmla="*/ 0 w 128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91">
                    <a:moveTo>
                      <a:pt x="0" y="0"/>
                    </a:moveTo>
                    <a:lnTo>
                      <a:pt x="128" y="0"/>
                    </a:lnTo>
                    <a:lnTo>
                      <a:pt x="128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0" name="Freeform 500">
                <a:extLst>
                  <a:ext uri="{FF2B5EF4-FFF2-40B4-BE49-F238E27FC236}">
                    <a16:creationId xmlns:a16="http://schemas.microsoft.com/office/drawing/2014/main" id="{E1749B99-5298-BF4C-ACDF-3C8F618580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6" cy="89"/>
              </a:xfrm>
              <a:custGeom>
                <a:avLst/>
                <a:gdLst>
                  <a:gd name="T0" fmla="*/ 0 w 126"/>
                  <a:gd name="T1" fmla="*/ 0 h 89"/>
                  <a:gd name="T2" fmla="*/ 126 w 126"/>
                  <a:gd name="T3" fmla="*/ 0 h 89"/>
                  <a:gd name="T4" fmla="*/ 126 w 126"/>
                  <a:gd name="T5" fmla="*/ 89 h 89"/>
                  <a:gd name="T6" fmla="*/ 0 w 126"/>
                  <a:gd name="T7" fmla="*/ 89 h 89"/>
                  <a:gd name="T8" fmla="*/ 0 w 126"/>
                  <a:gd name="T9" fmla="*/ 0 h 89"/>
                  <a:gd name="T10" fmla="*/ 0 w 126"/>
                  <a:gd name="T11" fmla="*/ 0 h 89"/>
                  <a:gd name="T12" fmla="*/ 124 w 126"/>
                  <a:gd name="T13" fmla="*/ 0 h 89"/>
                  <a:gd name="T14" fmla="*/ 124 w 126"/>
                  <a:gd name="T15" fmla="*/ 88 h 89"/>
                  <a:gd name="T16" fmla="*/ 0 w 126"/>
                  <a:gd name="T17" fmla="*/ 88 h 89"/>
                  <a:gd name="T18" fmla="*/ 0 w 126"/>
                  <a:gd name="T19" fmla="*/ 0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6" h="89">
                    <a:moveTo>
                      <a:pt x="0" y="0"/>
                    </a:moveTo>
                    <a:lnTo>
                      <a:pt x="126" y="0"/>
                    </a:lnTo>
                    <a:lnTo>
                      <a:pt x="126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4" y="0"/>
                    </a:lnTo>
                    <a:lnTo>
                      <a:pt x="12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1" name="Freeform 501">
                <a:extLst>
                  <a:ext uri="{FF2B5EF4-FFF2-40B4-BE49-F238E27FC236}">
                    <a16:creationId xmlns:a16="http://schemas.microsoft.com/office/drawing/2014/main" id="{4D6AD254-9DAD-134F-93C0-AE267DD5F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4" cy="88"/>
              </a:xfrm>
              <a:custGeom>
                <a:avLst/>
                <a:gdLst>
                  <a:gd name="T0" fmla="*/ 0 w 124"/>
                  <a:gd name="T1" fmla="*/ 0 h 88"/>
                  <a:gd name="T2" fmla="*/ 124 w 124"/>
                  <a:gd name="T3" fmla="*/ 0 h 88"/>
                  <a:gd name="T4" fmla="*/ 124 w 124"/>
                  <a:gd name="T5" fmla="*/ 88 h 88"/>
                  <a:gd name="T6" fmla="*/ 0 w 124"/>
                  <a:gd name="T7" fmla="*/ 88 h 88"/>
                  <a:gd name="T8" fmla="*/ 0 w 124"/>
                  <a:gd name="T9" fmla="*/ 0 h 88"/>
                  <a:gd name="T10" fmla="*/ 0 w 124"/>
                  <a:gd name="T11" fmla="*/ 0 h 88"/>
                  <a:gd name="T12" fmla="*/ 123 w 124"/>
                  <a:gd name="T13" fmla="*/ 0 h 88"/>
                  <a:gd name="T14" fmla="*/ 123 w 124"/>
                  <a:gd name="T15" fmla="*/ 86 h 88"/>
                  <a:gd name="T16" fmla="*/ 0 w 124"/>
                  <a:gd name="T17" fmla="*/ 86 h 88"/>
                  <a:gd name="T18" fmla="*/ 0 w 124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4" h="88">
                    <a:moveTo>
                      <a:pt x="0" y="0"/>
                    </a:moveTo>
                    <a:lnTo>
                      <a:pt x="124" y="0"/>
                    </a:lnTo>
                    <a:lnTo>
                      <a:pt x="12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3" y="0"/>
                    </a:lnTo>
                    <a:lnTo>
                      <a:pt x="123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2" name="Freeform 502">
                <a:extLst>
                  <a:ext uri="{FF2B5EF4-FFF2-40B4-BE49-F238E27FC236}">
                    <a16:creationId xmlns:a16="http://schemas.microsoft.com/office/drawing/2014/main" id="{A6DCCEF4-B967-0D48-8353-02276B24CC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3" cy="86"/>
              </a:xfrm>
              <a:custGeom>
                <a:avLst/>
                <a:gdLst>
                  <a:gd name="T0" fmla="*/ 0 w 123"/>
                  <a:gd name="T1" fmla="*/ 0 h 86"/>
                  <a:gd name="T2" fmla="*/ 123 w 123"/>
                  <a:gd name="T3" fmla="*/ 0 h 86"/>
                  <a:gd name="T4" fmla="*/ 123 w 123"/>
                  <a:gd name="T5" fmla="*/ 86 h 86"/>
                  <a:gd name="T6" fmla="*/ 0 w 123"/>
                  <a:gd name="T7" fmla="*/ 86 h 86"/>
                  <a:gd name="T8" fmla="*/ 0 w 123"/>
                  <a:gd name="T9" fmla="*/ 0 h 86"/>
                  <a:gd name="T10" fmla="*/ 0 w 123"/>
                  <a:gd name="T11" fmla="*/ 0 h 86"/>
                  <a:gd name="T12" fmla="*/ 121 w 123"/>
                  <a:gd name="T13" fmla="*/ 0 h 86"/>
                  <a:gd name="T14" fmla="*/ 121 w 123"/>
                  <a:gd name="T15" fmla="*/ 85 h 86"/>
                  <a:gd name="T16" fmla="*/ 0 w 123"/>
                  <a:gd name="T17" fmla="*/ 85 h 86"/>
                  <a:gd name="T18" fmla="*/ 0 w 123"/>
                  <a:gd name="T19" fmla="*/ 0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3" h="86">
                    <a:moveTo>
                      <a:pt x="0" y="0"/>
                    </a:moveTo>
                    <a:lnTo>
                      <a:pt x="123" y="0"/>
                    </a:lnTo>
                    <a:lnTo>
                      <a:pt x="123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3" name="Freeform 503">
                <a:extLst>
                  <a:ext uri="{FF2B5EF4-FFF2-40B4-BE49-F238E27FC236}">
                    <a16:creationId xmlns:a16="http://schemas.microsoft.com/office/drawing/2014/main" id="{7CC5F8EC-D7AC-0841-B41E-3FAD51B3E0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1" cy="85"/>
              </a:xfrm>
              <a:custGeom>
                <a:avLst/>
                <a:gdLst>
                  <a:gd name="T0" fmla="*/ 0 w 121"/>
                  <a:gd name="T1" fmla="*/ 0 h 85"/>
                  <a:gd name="T2" fmla="*/ 121 w 121"/>
                  <a:gd name="T3" fmla="*/ 0 h 85"/>
                  <a:gd name="T4" fmla="*/ 121 w 121"/>
                  <a:gd name="T5" fmla="*/ 85 h 85"/>
                  <a:gd name="T6" fmla="*/ 0 w 121"/>
                  <a:gd name="T7" fmla="*/ 85 h 85"/>
                  <a:gd name="T8" fmla="*/ 0 w 121"/>
                  <a:gd name="T9" fmla="*/ 0 h 85"/>
                  <a:gd name="T10" fmla="*/ 0 w 121"/>
                  <a:gd name="T11" fmla="*/ 0 h 85"/>
                  <a:gd name="T12" fmla="*/ 119 w 121"/>
                  <a:gd name="T13" fmla="*/ 0 h 85"/>
                  <a:gd name="T14" fmla="*/ 119 w 121"/>
                  <a:gd name="T15" fmla="*/ 85 h 85"/>
                  <a:gd name="T16" fmla="*/ 0 w 121"/>
                  <a:gd name="T17" fmla="*/ 85 h 85"/>
                  <a:gd name="T18" fmla="*/ 0 w 121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85">
                    <a:moveTo>
                      <a:pt x="0" y="0"/>
                    </a:move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9" y="0"/>
                    </a:lnTo>
                    <a:lnTo>
                      <a:pt x="119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4" name="Freeform 504">
                <a:extLst>
                  <a:ext uri="{FF2B5EF4-FFF2-40B4-BE49-F238E27FC236}">
                    <a16:creationId xmlns:a16="http://schemas.microsoft.com/office/drawing/2014/main" id="{CCB52FB7-2BDC-DA49-A9BC-BBC3A436CA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9" cy="85"/>
              </a:xfrm>
              <a:custGeom>
                <a:avLst/>
                <a:gdLst>
                  <a:gd name="T0" fmla="*/ 0 w 119"/>
                  <a:gd name="T1" fmla="*/ 0 h 85"/>
                  <a:gd name="T2" fmla="*/ 119 w 119"/>
                  <a:gd name="T3" fmla="*/ 0 h 85"/>
                  <a:gd name="T4" fmla="*/ 119 w 119"/>
                  <a:gd name="T5" fmla="*/ 85 h 85"/>
                  <a:gd name="T6" fmla="*/ 0 w 119"/>
                  <a:gd name="T7" fmla="*/ 85 h 85"/>
                  <a:gd name="T8" fmla="*/ 0 w 119"/>
                  <a:gd name="T9" fmla="*/ 0 h 85"/>
                  <a:gd name="T10" fmla="*/ 0 w 119"/>
                  <a:gd name="T11" fmla="*/ 0 h 85"/>
                  <a:gd name="T12" fmla="*/ 117 w 119"/>
                  <a:gd name="T13" fmla="*/ 0 h 85"/>
                  <a:gd name="T14" fmla="*/ 117 w 119"/>
                  <a:gd name="T15" fmla="*/ 83 h 85"/>
                  <a:gd name="T16" fmla="*/ 0 w 119"/>
                  <a:gd name="T17" fmla="*/ 83 h 85"/>
                  <a:gd name="T18" fmla="*/ 0 w 119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9" h="85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7" y="0"/>
                    </a:lnTo>
                    <a:lnTo>
                      <a:pt x="117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5" name="Freeform 505">
                <a:extLst>
                  <a:ext uri="{FF2B5EF4-FFF2-40B4-BE49-F238E27FC236}">
                    <a16:creationId xmlns:a16="http://schemas.microsoft.com/office/drawing/2014/main" id="{7207950E-1E46-6A44-9A9C-CD40EA81CE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7" cy="83"/>
              </a:xfrm>
              <a:custGeom>
                <a:avLst/>
                <a:gdLst>
                  <a:gd name="T0" fmla="*/ 0 w 117"/>
                  <a:gd name="T1" fmla="*/ 0 h 83"/>
                  <a:gd name="T2" fmla="*/ 117 w 117"/>
                  <a:gd name="T3" fmla="*/ 0 h 83"/>
                  <a:gd name="T4" fmla="*/ 117 w 117"/>
                  <a:gd name="T5" fmla="*/ 83 h 83"/>
                  <a:gd name="T6" fmla="*/ 0 w 117"/>
                  <a:gd name="T7" fmla="*/ 83 h 83"/>
                  <a:gd name="T8" fmla="*/ 0 w 117"/>
                  <a:gd name="T9" fmla="*/ 0 h 83"/>
                  <a:gd name="T10" fmla="*/ 0 w 117"/>
                  <a:gd name="T11" fmla="*/ 0 h 83"/>
                  <a:gd name="T12" fmla="*/ 116 w 117"/>
                  <a:gd name="T13" fmla="*/ 0 h 83"/>
                  <a:gd name="T14" fmla="*/ 116 w 117"/>
                  <a:gd name="T15" fmla="*/ 82 h 83"/>
                  <a:gd name="T16" fmla="*/ 0 w 117"/>
                  <a:gd name="T17" fmla="*/ 82 h 83"/>
                  <a:gd name="T18" fmla="*/ 0 w 117"/>
                  <a:gd name="T19" fmla="*/ 0 h 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7" h="83">
                    <a:moveTo>
                      <a:pt x="0" y="0"/>
                    </a:moveTo>
                    <a:lnTo>
                      <a:pt x="117" y="0"/>
                    </a:lnTo>
                    <a:lnTo>
                      <a:pt x="117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6" y="0"/>
                    </a:lnTo>
                    <a:lnTo>
                      <a:pt x="116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6" name="Freeform 506">
                <a:extLst>
                  <a:ext uri="{FF2B5EF4-FFF2-40B4-BE49-F238E27FC236}">
                    <a16:creationId xmlns:a16="http://schemas.microsoft.com/office/drawing/2014/main" id="{EC1B83A3-214D-3644-9ABB-6F2BD3310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6" cy="82"/>
              </a:xfrm>
              <a:custGeom>
                <a:avLst/>
                <a:gdLst>
                  <a:gd name="T0" fmla="*/ 0 w 116"/>
                  <a:gd name="T1" fmla="*/ 0 h 82"/>
                  <a:gd name="T2" fmla="*/ 116 w 116"/>
                  <a:gd name="T3" fmla="*/ 0 h 82"/>
                  <a:gd name="T4" fmla="*/ 116 w 116"/>
                  <a:gd name="T5" fmla="*/ 82 h 82"/>
                  <a:gd name="T6" fmla="*/ 0 w 116"/>
                  <a:gd name="T7" fmla="*/ 82 h 82"/>
                  <a:gd name="T8" fmla="*/ 0 w 116"/>
                  <a:gd name="T9" fmla="*/ 0 h 82"/>
                  <a:gd name="T10" fmla="*/ 0 w 116"/>
                  <a:gd name="T11" fmla="*/ 0 h 82"/>
                  <a:gd name="T12" fmla="*/ 114 w 116"/>
                  <a:gd name="T13" fmla="*/ 0 h 82"/>
                  <a:gd name="T14" fmla="*/ 114 w 116"/>
                  <a:gd name="T15" fmla="*/ 80 h 82"/>
                  <a:gd name="T16" fmla="*/ 0 w 116"/>
                  <a:gd name="T17" fmla="*/ 80 h 82"/>
                  <a:gd name="T18" fmla="*/ 0 w 116"/>
                  <a:gd name="T19" fmla="*/ 0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6" h="82">
                    <a:moveTo>
                      <a:pt x="0" y="0"/>
                    </a:moveTo>
                    <a:lnTo>
                      <a:pt x="116" y="0"/>
                    </a:lnTo>
                    <a:lnTo>
                      <a:pt x="116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7" name="Freeform 507">
                <a:extLst>
                  <a:ext uri="{FF2B5EF4-FFF2-40B4-BE49-F238E27FC236}">
                    <a16:creationId xmlns:a16="http://schemas.microsoft.com/office/drawing/2014/main" id="{86B127D8-0A30-CE45-8F3F-C91460BD28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4" cy="80"/>
              </a:xfrm>
              <a:custGeom>
                <a:avLst/>
                <a:gdLst>
                  <a:gd name="T0" fmla="*/ 0 w 114"/>
                  <a:gd name="T1" fmla="*/ 0 h 80"/>
                  <a:gd name="T2" fmla="*/ 114 w 114"/>
                  <a:gd name="T3" fmla="*/ 0 h 80"/>
                  <a:gd name="T4" fmla="*/ 114 w 114"/>
                  <a:gd name="T5" fmla="*/ 80 h 80"/>
                  <a:gd name="T6" fmla="*/ 0 w 114"/>
                  <a:gd name="T7" fmla="*/ 80 h 80"/>
                  <a:gd name="T8" fmla="*/ 0 w 114"/>
                  <a:gd name="T9" fmla="*/ 0 h 80"/>
                  <a:gd name="T10" fmla="*/ 0 w 114"/>
                  <a:gd name="T11" fmla="*/ 0 h 80"/>
                  <a:gd name="T12" fmla="*/ 112 w 114"/>
                  <a:gd name="T13" fmla="*/ 0 h 80"/>
                  <a:gd name="T14" fmla="*/ 112 w 114"/>
                  <a:gd name="T15" fmla="*/ 79 h 80"/>
                  <a:gd name="T16" fmla="*/ 0 w 114"/>
                  <a:gd name="T17" fmla="*/ 79 h 80"/>
                  <a:gd name="T18" fmla="*/ 0 w 114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4" h="80">
                    <a:moveTo>
                      <a:pt x="0" y="0"/>
                    </a:moveTo>
                    <a:lnTo>
                      <a:pt x="114" y="0"/>
                    </a:lnTo>
                    <a:lnTo>
                      <a:pt x="114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8" name="Freeform 508">
                <a:extLst>
                  <a:ext uri="{FF2B5EF4-FFF2-40B4-BE49-F238E27FC236}">
                    <a16:creationId xmlns:a16="http://schemas.microsoft.com/office/drawing/2014/main" id="{6FECD6F7-ADC8-8F4A-96DF-3676F9C5E5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2" cy="79"/>
              </a:xfrm>
              <a:custGeom>
                <a:avLst/>
                <a:gdLst>
                  <a:gd name="T0" fmla="*/ 0 w 112"/>
                  <a:gd name="T1" fmla="*/ 0 h 79"/>
                  <a:gd name="T2" fmla="*/ 112 w 112"/>
                  <a:gd name="T3" fmla="*/ 0 h 79"/>
                  <a:gd name="T4" fmla="*/ 112 w 112"/>
                  <a:gd name="T5" fmla="*/ 79 h 79"/>
                  <a:gd name="T6" fmla="*/ 0 w 112"/>
                  <a:gd name="T7" fmla="*/ 79 h 79"/>
                  <a:gd name="T8" fmla="*/ 0 w 112"/>
                  <a:gd name="T9" fmla="*/ 0 h 79"/>
                  <a:gd name="T10" fmla="*/ 0 w 112"/>
                  <a:gd name="T11" fmla="*/ 0 h 79"/>
                  <a:gd name="T12" fmla="*/ 110 w 112"/>
                  <a:gd name="T13" fmla="*/ 0 h 79"/>
                  <a:gd name="T14" fmla="*/ 110 w 112"/>
                  <a:gd name="T15" fmla="*/ 78 h 79"/>
                  <a:gd name="T16" fmla="*/ 0 w 112"/>
                  <a:gd name="T17" fmla="*/ 78 h 79"/>
                  <a:gd name="T18" fmla="*/ 0 w 11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79"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0" y="0"/>
                    </a:lnTo>
                    <a:lnTo>
                      <a:pt x="110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49" name="Freeform 509">
                <a:extLst>
                  <a:ext uri="{FF2B5EF4-FFF2-40B4-BE49-F238E27FC236}">
                    <a16:creationId xmlns:a16="http://schemas.microsoft.com/office/drawing/2014/main" id="{E086548B-8093-9B43-8014-76689AB28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10" cy="78"/>
              </a:xfrm>
              <a:custGeom>
                <a:avLst/>
                <a:gdLst>
                  <a:gd name="T0" fmla="*/ 0 w 110"/>
                  <a:gd name="T1" fmla="*/ 0 h 78"/>
                  <a:gd name="T2" fmla="*/ 110 w 110"/>
                  <a:gd name="T3" fmla="*/ 0 h 78"/>
                  <a:gd name="T4" fmla="*/ 110 w 110"/>
                  <a:gd name="T5" fmla="*/ 78 h 78"/>
                  <a:gd name="T6" fmla="*/ 0 w 110"/>
                  <a:gd name="T7" fmla="*/ 78 h 78"/>
                  <a:gd name="T8" fmla="*/ 0 w 110"/>
                  <a:gd name="T9" fmla="*/ 0 h 78"/>
                  <a:gd name="T10" fmla="*/ 0 w 110"/>
                  <a:gd name="T11" fmla="*/ 0 h 78"/>
                  <a:gd name="T12" fmla="*/ 109 w 110"/>
                  <a:gd name="T13" fmla="*/ 0 h 78"/>
                  <a:gd name="T14" fmla="*/ 109 w 110"/>
                  <a:gd name="T15" fmla="*/ 77 h 78"/>
                  <a:gd name="T16" fmla="*/ 0 w 110"/>
                  <a:gd name="T17" fmla="*/ 77 h 78"/>
                  <a:gd name="T18" fmla="*/ 0 w 110"/>
                  <a:gd name="T19" fmla="*/ 0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" h="78">
                    <a:moveTo>
                      <a:pt x="0" y="0"/>
                    </a:moveTo>
                    <a:lnTo>
                      <a:pt x="110" y="0"/>
                    </a:lnTo>
                    <a:lnTo>
                      <a:pt x="110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0" name="Freeform 510">
                <a:extLst>
                  <a:ext uri="{FF2B5EF4-FFF2-40B4-BE49-F238E27FC236}">
                    <a16:creationId xmlns:a16="http://schemas.microsoft.com/office/drawing/2014/main" id="{9BB55DBD-F1CD-814D-8C10-7D07CFB48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9" cy="77"/>
              </a:xfrm>
              <a:custGeom>
                <a:avLst/>
                <a:gdLst>
                  <a:gd name="T0" fmla="*/ 0 w 109"/>
                  <a:gd name="T1" fmla="*/ 0 h 77"/>
                  <a:gd name="T2" fmla="*/ 109 w 109"/>
                  <a:gd name="T3" fmla="*/ 0 h 77"/>
                  <a:gd name="T4" fmla="*/ 109 w 109"/>
                  <a:gd name="T5" fmla="*/ 77 h 77"/>
                  <a:gd name="T6" fmla="*/ 0 w 109"/>
                  <a:gd name="T7" fmla="*/ 77 h 77"/>
                  <a:gd name="T8" fmla="*/ 0 w 109"/>
                  <a:gd name="T9" fmla="*/ 0 h 77"/>
                  <a:gd name="T10" fmla="*/ 0 w 109"/>
                  <a:gd name="T11" fmla="*/ 0 h 77"/>
                  <a:gd name="T12" fmla="*/ 107 w 109"/>
                  <a:gd name="T13" fmla="*/ 0 h 77"/>
                  <a:gd name="T14" fmla="*/ 107 w 109"/>
                  <a:gd name="T15" fmla="*/ 76 h 77"/>
                  <a:gd name="T16" fmla="*/ 0 w 109"/>
                  <a:gd name="T17" fmla="*/ 76 h 77"/>
                  <a:gd name="T18" fmla="*/ 0 w 109"/>
                  <a:gd name="T19" fmla="*/ 0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77">
                    <a:moveTo>
                      <a:pt x="0" y="0"/>
                    </a:moveTo>
                    <a:lnTo>
                      <a:pt x="109" y="0"/>
                    </a:lnTo>
                    <a:lnTo>
                      <a:pt x="10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1" name="Freeform 511">
                <a:extLst>
                  <a:ext uri="{FF2B5EF4-FFF2-40B4-BE49-F238E27FC236}">
                    <a16:creationId xmlns:a16="http://schemas.microsoft.com/office/drawing/2014/main" id="{AA1C0940-DAE3-B042-BA9B-A8122634A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7" cy="76"/>
              </a:xfrm>
              <a:custGeom>
                <a:avLst/>
                <a:gdLst>
                  <a:gd name="T0" fmla="*/ 0 w 107"/>
                  <a:gd name="T1" fmla="*/ 0 h 76"/>
                  <a:gd name="T2" fmla="*/ 107 w 107"/>
                  <a:gd name="T3" fmla="*/ 0 h 76"/>
                  <a:gd name="T4" fmla="*/ 107 w 107"/>
                  <a:gd name="T5" fmla="*/ 76 h 76"/>
                  <a:gd name="T6" fmla="*/ 0 w 107"/>
                  <a:gd name="T7" fmla="*/ 76 h 76"/>
                  <a:gd name="T8" fmla="*/ 0 w 107"/>
                  <a:gd name="T9" fmla="*/ 0 h 76"/>
                  <a:gd name="T10" fmla="*/ 0 w 107"/>
                  <a:gd name="T11" fmla="*/ 0 h 76"/>
                  <a:gd name="T12" fmla="*/ 105 w 107"/>
                  <a:gd name="T13" fmla="*/ 0 h 76"/>
                  <a:gd name="T14" fmla="*/ 105 w 107"/>
                  <a:gd name="T15" fmla="*/ 74 h 76"/>
                  <a:gd name="T16" fmla="*/ 0 w 107"/>
                  <a:gd name="T17" fmla="*/ 74 h 76"/>
                  <a:gd name="T18" fmla="*/ 0 w 107"/>
                  <a:gd name="T19" fmla="*/ 0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7" h="76">
                    <a:moveTo>
                      <a:pt x="0" y="0"/>
                    </a:moveTo>
                    <a:lnTo>
                      <a:pt x="107" y="0"/>
                    </a:lnTo>
                    <a:lnTo>
                      <a:pt x="107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5" y="0"/>
                    </a:lnTo>
                    <a:lnTo>
                      <a:pt x="105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2" name="Freeform 512">
                <a:extLst>
                  <a:ext uri="{FF2B5EF4-FFF2-40B4-BE49-F238E27FC236}">
                    <a16:creationId xmlns:a16="http://schemas.microsoft.com/office/drawing/2014/main" id="{2E0910A1-81A6-2242-A8C1-AF5D5F3285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5" cy="74"/>
              </a:xfrm>
              <a:custGeom>
                <a:avLst/>
                <a:gdLst>
                  <a:gd name="T0" fmla="*/ 0 w 105"/>
                  <a:gd name="T1" fmla="*/ 0 h 74"/>
                  <a:gd name="T2" fmla="*/ 105 w 105"/>
                  <a:gd name="T3" fmla="*/ 0 h 74"/>
                  <a:gd name="T4" fmla="*/ 105 w 105"/>
                  <a:gd name="T5" fmla="*/ 74 h 74"/>
                  <a:gd name="T6" fmla="*/ 0 w 105"/>
                  <a:gd name="T7" fmla="*/ 74 h 74"/>
                  <a:gd name="T8" fmla="*/ 0 w 105"/>
                  <a:gd name="T9" fmla="*/ 0 h 74"/>
                  <a:gd name="T10" fmla="*/ 0 w 105"/>
                  <a:gd name="T11" fmla="*/ 0 h 74"/>
                  <a:gd name="T12" fmla="*/ 103 w 105"/>
                  <a:gd name="T13" fmla="*/ 0 h 74"/>
                  <a:gd name="T14" fmla="*/ 103 w 105"/>
                  <a:gd name="T15" fmla="*/ 73 h 74"/>
                  <a:gd name="T16" fmla="*/ 0 w 105"/>
                  <a:gd name="T17" fmla="*/ 73 h 74"/>
                  <a:gd name="T18" fmla="*/ 0 w 105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5" h="74">
                    <a:moveTo>
                      <a:pt x="0" y="0"/>
                    </a:moveTo>
                    <a:lnTo>
                      <a:pt x="105" y="0"/>
                    </a:lnTo>
                    <a:lnTo>
                      <a:pt x="105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3" name="Freeform 513">
                <a:extLst>
                  <a:ext uri="{FF2B5EF4-FFF2-40B4-BE49-F238E27FC236}">
                    <a16:creationId xmlns:a16="http://schemas.microsoft.com/office/drawing/2014/main" id="{5E8D273A-26A5-8443-A780-BEF090054F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3" cy="73"/>
              </a:xfrm>
              <a:custGeom>
                <a:avLst/>
                <a:gdLst>
                  <a:gd name="T0" fmla="*/ 0 w 103"/>
                  <a:gd name="T1" fmla="*/ 0 h 73"/>
                  <a:gd name="T2" fmla="*/ 103 w 103"/>
                  <a:gd name="T3" fmla="*/ 0 h 73"/>
                  <a:gd name="T4" fmla="*/ 103 w 103"/>
                  <a:gd name="T5" fmla="*/ 73 h 73"/>
                  <a:gd name="T6" fmla="*/ 0 w 103"/>
                  <a:gd name="T7" fmla="*/ 73 h 73"/>
                  <a:gd name="T8" fmla="*/ 0 w 103"/>
                  <a:gd name="T9" fmla="*/ 0 h 73"/>
                  <a:gd name="T10" fmla="*/ 0 w 103"/>
                  <a:gd name="T11" fmla="*/ 0 h 73"/>
                  <a:gd name="T12" fmla="*/ 102 w 103"/>
                  <a:gd name="T13" fmla="*/ 0 h 73"/>
                  <a:gd name="T14" fmla="*/ 102 w 103"/>
                  <a:gd name="T15" fmla="*/ 71 h 73"/>
                  <a:gd name="T16" fmla="*/ 0 w 103"/>
                  <a:gd name="T17" fmla="*/ 71 h 73"/>
                  <a:gd name="T18" fmla="*/ 0 w 103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3" h="73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2" y="0"/>
                    </a:lnTo>
                    <a:lnTo>
                      <a:pt x="102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4" name="Freeform 514">
                <a:extLst>
                  <a:ext uri="{FF2B5EF4-FFF2-40B4-BE49-F238E27FC236}">
                    <a16:creationId xmlns:a16="http://schemas.microsoft.com/office/drawing/2014/main" id="{327E7A1D-AEBC-E74C-BC38-C6309DB2D1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2" cy="71"/>
              </a:xfrm>
              <a:custGeom>
                <a:avLst/>
                <a:gdLst>
                  <a:gd name="T0" fmla="*/ 0 w 102"/>
                  <a:gd name="T1" fmla="*/ 0 h 71"/>
                  <a:gd name="T2" fmla="*/ 102 w 102"/>
                  <a:gd name="T3" fmla="*/ 0 h 71"/>
                  <a:gd name="T4" fmla="*/ 102 w 102"/>
                  <a:gd name="T5" fmla="*/ 71 h 71"/>
                  <a:gd name="T6" fmla="*/ 0 w 102"/>
                  <a:gd name="T7" fmla="*/ 71 h 71"/>
                  <a:gd name="T8" fmla="*/ 0 w 102"/>
                  <a:gd name="T9" fmla="*/ 0 h 71"/>
                  <a:gd name="T10" fmla="*/ 0 w 102"/>
                  <a:gd name="T11" fmla="*/ 0 h 71"/>
                  <a:gd name="T12" fmla="*/ 100 w 102"/>
                  <a:gd name="T13" fmla="*/ 0 h 71"/>
                  <a:gd name="T14" fmla="*/ 100 w 102"/>
                  <a:gd name="T15" fmla="*/ 71 h 71"/>
                  <a:gd name="T16" fmla="*/ 0 w 102"/>
                  <a:gd name="T17" fmla="*/ 71 h 71"/>
                  <a:gd name="T18" fmla="*/ 0 w 102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2" h="7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0" y="0"/>
                    </a:lnTo>
                    <a:lnTo>
                      <a:pt x="100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B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5" name="Freeform 515">
                <a:extLst>
                  <a:ext uri="{FF2B5EF4-FFF2-40B4-BE49-F238E27FC236}">
                    <a16:creationId xmlns:a16="http://schemas.microsoft.com/office/drawing/2014/main" id="{68A8CA9B-111C-AB4C-8E10-7655C298F0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0" cy="71"/>
              </a:xfrm>
              <a:custGeom>
                <a:avLst/>
                <a:gdLst>
                  <a:gd name="T0" fmla="*/ 0 w 100"/>
                  <a:gd name="T1" fmla="*/ 0 h 71"/>
                  <a:gd name="T2" fmla="*/ 100 w 100"/>
                  <a:gd name="T3" fmla="*/ 0 h 71"/>
                  <a:gd name="T4" fmla="*/ 100 w 100"/>
                  <a:gd name="T5" fmla="*/ 71 h 71"/>
                  <a:gd name="T6" fmla="*/ 0 w 100"/>
                  <a:gd name="T7" fmla="*/ 71 h 71"/>
                  <a:gd name="T8" fmla="*/ 0 w 100"/>
                  <a:gd name="T9" fmla="*/ 0 h 71"/>
                  <a:gd name="T10" fmla="*/ 0 w 100"/>
                  <a:gd name="T11" fmla="*/ 0 h 71"/>
                  <a:gd name="T12" fmla="*/ 98 w 100"/>
                  <a:gd name="T13" fmla="*/ 0 h 71"/>
                  <a:gd name="T14" fmla="*/ 98 w 100"/>
                  <a:gd name="T15" fmla="*/ 70 h 71"/>
                  <a:gd name="T16" fmla="*/ 0 w 100"/>
                  <a:gd name="T17" fmla="*/ 70 h 71"/>
                  <a:gd name="T18" fmla="*/ 0 w 100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0" h="71">
                    <a:moveTo>
                      <a:pt x="0" y="0"/>
                    </a:moveTo>
                    <a:lnTo>
                      <a:pt x="100" y="0"/>
                    </a:lnTo>
                    <a:lnTo>
                      <a:pt x="100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6" name="Freeform 516">
                <a:extLst>
                  <a:ext uri="{FF2B5EF4-FFF2-40B4-BE49-F238E27FC236}">
                    <a16:creationId xmlns:a16="http://schemas.microsoft.com/office/drawing/2014/main" id="{839A025D-C6D3-1F40-95BE-615B46CF90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8" cy="70"/>
              </a:xfrm>
              <a:custGeom>
                <a:avLst/>
                <a:gdLst>
                  <a:gd name="T0" fmla="*/ 0 w 98"/>
                  <a:gd name="T1" fmla="*/ 0 h 70"/>
                  <a:gd name="T2" fmla="*/ 98 w 98"/>
                  <a:gd name="T3" fmla="*/ 0 h 70"/>
                  <a:gd name="T4" fmla="*/ 98 w 98"/>
                  <a:gd name="T5" fmla="*/ 70 h 70"/>
                  <a:gd name="T6" fmla="*/ 0 w 98"/>
                  <a:gd name="T7" fmla="*/ 70 h 70"/>
                  <a:gd name="T8" fmla="*/ 0 w 98"/>
                  <a:gd name="T9" fmla="*/ 0 h 70"/>
                  <a:gd name="T10" fmla="*/ 0 w 98"/>
                  <a:gd name="T11" fmla="*/ 0 h 70"/>
                  <a:gd name="T12" fmla="*/ 96 w 98"/>
                  <a:gd name="T13" fmla="*/ 0 h 70"/>
                  <a:gd name="T14" fmla="*/ 96 w 98"/>
                  <a:gd name="T15" fmla="*/ 68 h 70"/>
                  <a:gd name="T16" fmla="*/ 0 w 98"/>
                  <a:gd name="T17" fmla="*/ 68 h 70"/>
                  <a:gd name="T18" fmla="*/ 0 w 98"/>
                  <a:gd name="T19" fmla="*/ 0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70">
                    <a:moveTo>
                      <a:pt x="0" y="0"/>
                    </a:moveTo>
                    <a:lnTo>
                      <a:pt x="98" y="0"/>
                    </a:lnTo>
                    <a:lnTo>
                      <a:pt x="98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6" y="0"/>
                    </a:lnTo>
                    <a:lnTo>
                      <a:pt x="96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7" name="Freeform 517">
                <a:extLst>
                  <a:ext uri="{FF2B5EF4-FFF2-40B4-BE49-F238E27FC236}">
                    <a16:creationId xmlns:a16="http://schemas.microsoft.com/office/drawing/2014/main" id="{7440C460-1E19-0742-B745-8ACEB71E79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6" cy="68"/>
              </a:xfrm>
              <a:custGeom>
                <a:avLst/>
                <a:gdLst>
                  <a:gd name="T0" fmla="*/ 0 w 96"/>
                  <a:gd name="T1" fmla="*/ 0 h 68"/>
                  <a:gd name="T2" fmla="*/ 96 w 96"/>
                  <a:gd name="T3" fmla="*/ 0 h 68"/>
                  <a:gd name="T4" fmla="*/ 96 w 96"/>
                  <a:gd name="T5" fmla="*/ 68 h 68"/>
                  <a:gd name="T6" fmla="*/ 0 w 96"/>
                  <a:gd name="T7" fmla="*/ 68 h 68"/>
                  <a:gd name="T8" fmla="*/ 0 w 96"/>
                  <a:gd name="T9" fmla="*/ 0 h 68"/>
                  <a:gd name="T10" fmla="*/ 0 w 96"/>
                  <a:gd name="T11" fmla="*/ 0 h 68"/>
                  <a:gd name="T12" fmla="*/ 94 w 96"/>
                  <a:gd name="T13" fmla="*/ 0 h 68"/>
                  <a:gd name="T14" fmla="*/ 94 w 96"/>
                  <a:gd name="T15" fmla="*/ 67 h 68"/>
                  <a:gd name="T16" fmla="*/ 0 w 96"/>
                  <a:gd name="T17" fmla="*/ 67 h 68"/>
                  <a:gd name="T18" fmla="*/ 0 w 96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" h="68">
                    <a:moveTo>
                      <a:pt x="0" y="0"/>
                    </a:moveTo>
                    <a:lnTo>
                      <a:pt x="96" y="0"/>
                    </a:lnTo>
                    <a:lnTo>
                      <a:pt x="96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B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8" name="Freeform 518">
                <a:extLst>
                  <a:ext uri="{FF2B5EF4-FFF2-40B4-BE49-F238E27FC236}">
                    <a16:creationId xmlns:a16="http://schemas.microsoft.com/office/drawing/2014/main" id="{D227328E-C2F9-424F-B3A1-35A41B2994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4" cy="67"/>
              </a:xfrm>
              <a:custGeom>
                <a:avLst/>
                <a:gdLst>
                  <a:gd name="T0" fmla="*/ 0 w 94"/>
                  <a:gd name="T1" fmla="*/ 0 h 67"/>
                  <a:gd name="T2" fmla="*/ 94 w 94"/>
                  <a:gd name="T3" fmla="*/ 0 h 67"/>
                  <a:gd name="T4" fmla="*/ 94 w 94"/>
                  <a:gd name="T5" fmla="*/ 67 h 67"/>
                  <a:gd name="T6" fmla="*/ 0 w 94"/>
                  <a:gd name="T7" fmla="*/ 67 h 67"/>
                  <a:gd name="T8" fmla="*/ 0 w 94"/>
                  <a:gd name="T9" fmla="*/ 0 h 67"/>
                  <a:gd name="T10" fmla="*/ 0 w 94"/>
                  <a:gd name="T11" fmla="*/ 0 h 67"/>
                  <a:gd name="T12" fmla="*/ 93 w 94"/>
                  <a:gd name="T13" fmla="*/ 0 h 67"/>
                  <a:gd name="T14" fmla="*/ 93 w 94"/>
                  <a:gd name="T15" fmla="*/ 65 h 67"/>
                  <a:gd name="T16" fmla="*/ 0 w 94"/>
                  <a:gd name="T17" fmla="*/ 65 h 67"/>
                  <a:gd name="T18" fmla="*/ 0 w 94"/>
                  <a:gd name="T19" fmla="*/ 0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4" h="67"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3" y="0"/>
                    </a:lnTo>
                    <a:lnTo>
                      <a:pt x="93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59" name="Freeform 519">
                <a:extLst>
                  <a:ext uri="{FF2B5EF4-FFF2-40B4-BE49-F238E27FC236}">
                    <a16:creationId xmlns:a16="http://schemas.microsoft.com/office/drawing/2014/main" id="{CA38E711-E5D4-9B46-B92F-B26D5CABC2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3" cy="65"/>
              </a:xfrm>
              <a:custGeom>
                <a:avLst/>
                <a:gdLst>
                  <a:gd name="T0" fmla="*/ 0 w 93"/>
                  <a:gd name="T1" fmla="*/ 0 h 65"/>
                  <a:gd name="T2" fmla="*/ 93 w 93"/>
                  <a:gd name="T3" fmla="*/ 0 h 65"/>
                  <a:gd name="T4" fmla="*/ 93 w 93"/>
                  <a:gd name="T5" fmla="*/ 65 h 65"/>
                  <a:gd name="T6" fmla="*/ 0 w 93"/>
                  <a:gd name="T7" fmla="*/ 65 h 65"/>
                  <a:gd name="T8" fmla="*/ 0 w 93"/>
                  <a:gd name="T9" fmla="*/ 0 h 65"/>
                  <a:gd name="T10" fmla="*/ 0 w 93"/>
                  <a:gd name="T11" fmla="*/ 0 h 65"/>
                  <a:gd name="T12" fmla="*/ 91 w 93"/>
                  <a:gd name="T13" fmla="*/ 0 h 65"/>
                  <a:gd name="T14" fmla="*/ 91 w 93"/>
                  <a:gd name="T15" fmla="*/ 64 h 65"/>
                  <a:gd name="T16" fmla="*/ 0 w 93"/>
                  <a:gd name="T17" fmla="*/ 64 h 65"/>
                  <a:gd name="T18" fmla="*/ 0 w 93"/>
                  <a:gd name="T19" fmla="*/ 0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3" h="65">
                    <a:moveTo>
                      <a:pt x="0" y="0"/>
                    </a:moveTo>
                    <a:lnTo>
                      <a:pt x="93" y="0"/>
                    </a:lnTo>
                    <a:lnTo>
                      <a:pt x="93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0" name="Freeform 520">
                <a:extLst>
                  <a:ext uri="{FF2B5EF4-FFF2-40B4-BE49-F238E27FC236}">
                    <a16:creationId xmlns:a16="http://schemas.microsoft.com/office/drawing/2014/main" id="{57934882-8365-7F42-9444-1DD39D35F0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91" cy="64"/>
              </a:xfrm>
              <a:custGeom>
                <a:avLst/>
                <a:gdLst>
                  <a:gd name="T0" fmla="*/ 0 w 91"/>
                  <a:gd name="T1" fmla="*/ 0 h 64"/>
                  <a:gd name="T2" fmla="*/ 91 w 91"/>
                  <a:gd name="T3" fmla="*/ 0 h 64"/>
                  <a:gd name="T4" fmla="*/ 91 w 91"/>
                  <a:gd name="T5" fmla="*/ 64 h 64"/>
                  <a:gd name="T6" fmla="*/ 0 w 91"/>
                  <a:gd name="T7" fmla="*/ 64 h 64"/>
                  <a:gd name="T8" fmla="*/ 0 w 91"/>
                  <a:gd name="T9" fmla="*/ 0 h 64"/>
                  <a:gd name="T10" fmla="*/ 0 w 91"/>
                  <a:gd name="T11" fmla="*/ 0 h 64"/>
                  <a:gd name="T12" fmla="*/ 89 w 91"/>
                  <a:gd name="T13" fmla="*/ 0 h 64"/>
                  <a:gd name="T14" fmla="*/ 89 w 91"/>
                  <a:gd name="T15" fmla="*/ 63 h 64"/>
                  <a:gd name="T16" fmla="*/ 0 w 91"/>
                  <a:gd name="T17" fmla="*/ 63 h 64"/>
                  <a:gd name="T18" fmla="*/ 0 w 91"/>
                  <a:gd name="T19" fmla="*/ 0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1" h="64"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9" y="0"/>
                    </a:lnTo>
                    <a:lnTo>
                      <a:pt x="89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1" name="Freeform 521">
                <a:extLst>
                  <a:ext uri="{FF2B5EF4-FFF2-40B4-BE49-F238E27FC236}">
                    <a16:creationId xmlns:a16="http://schemas.microsoft.com/office/drawing/2014/main" id="{D9EC6AAE-A592-E64D-840B-8384C657CD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9" cy="63"/>
              </a:xfrm>
              <a:custGeom>
                <a:avLst/>
                <a:gdLst>
                  <a:gd name="T0" fmla="*/ 0 w 89"/>
                  <a:gd name="T1" fmla="*/ 0 h 63"/>
                  <a:gd name="T2" fmla="*/ 89 w 89"/>
                  <a:gd name="T3" fmla="*/ 0 h 63"/>
                  <a:gd name="T4" fmla="*/ 89 w 89"/>
                  <a:gd name="T5" fmla="*/ 63 h 63"/>
                  <a:gd name="T6" fmla="*/ 0 w 89"/>
                  <a:gd name="T7" fmla="*/ 63 h 63"/>
                  <a:gd name="T8" fmla="*/ 0 w 89"/>
                  <a:gd name="T9" fmla="*/ 0 h 63"/>
                  <a:gd name="T10" fmla="*/ 0 w 89"/>
                  <a:gd name="T11" fmla="*/ 0 h 63"/>
                  <a:gd name="T12" fmla="*/ 87 w 89"/>
                  <a:gd name="T13" fmla="*/ 0 h 63"/>
                  <a:gd name="T14" fmla="*/ 87 w 89"/>
                  <a:gd name="T15" fmla="*/ 62 h 63"/>
                  <a:gd name="T16" fmla="*/ 0 w 89"/>
                  <a:gd name="T17" fmla="*/ 62 h 63"/>
                  <a:gd name="T18" fmla="*/ 0 w 89"/>
                  <a:gd name="T19" fmla="*/ 0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" h="63">
                    <a:moveTo>
                      <a:pt x="0" y="0"/>
                    </a:moveTo>
                    <a:lnTo>
                      <a:pt x="89" y="0"/>
                    </a:lnTo>
                    <a:lnTo>
                      <a:pt x="89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7" y="0"/>
                    </a:lnTo>
                    <a:lnTo>
                      <a:pt x="87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2" name="Freeform 522">
                <a:extLst>
                  <a:ext uri="{FF2B5EF4-FFF2-40B4-BE49-F238E27FC236}">
                    <a16:creationId xmlns:a16="http://schemas.microsoft.com/office/drawing/2014/main" id="{B9ADFDAE-2912-8F4B-95DF-AD5BE0289B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7" cy="62"/>
              </a:xfrm>
              <a:custGeom>
                <a:avLst/>
                <a:gdLst>
                  <a:gd name="T0" fmla="*/ 0 w 87"/>
                  <a:gd name="T1" fmla="*/ 0 h 62"/>
                  <a:gd name="T2" fmla="*/ 87 w 87"/>
                  <a:gd name="T3" fmla="*/ 0 h 62"/>
                  <a:gd name="T4" fmla="*/ 87 w 87"/>
                  <a:gd name="T5" fmla="*/ 62 h 62"/>
                  <a:gd name="T6" fmla="*/ 0 w 87"/>
                  <a:gd name="T7" fmla="*/ 62 h 62"/>
                  <a:gd name="T8" fmla="*/ 0 w 87"/>
                  <a:gd name="T9" fmla="*/ 0 h 62"/>
                  <a:gd name="T10" fmla="*/ 0 w 87"/>
                  <a:gd name="T11" fmla="*/ 0 h 62"/>
                  <a:gd name="T12" fmla="*/ 86 w 87"/>
                  <a:gd name="T13" fmla="*/ 0 h 62"/>
                  <a:gd name="T14" fmla="*/ 86 w 87"/>
                  <a:gd name="T15" fmla="*/ 61 h 62"/>
                  <a:gd name="T16" fmla="*/ 0 w 87"/>
                  <a:gd name="T17" fmla="*/ 61 h 62"/>
                  <a:gd name="T18" fmla="*/ 0 w 87"/>
                  <a:gd name="T19" fmla="*/ 0 h 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7" h="62">
                    <a:moveTo>
                      <a:pt x="0" y="0"/>
                    </a:moveTo>
                    <a:lnTo>
                      <a:pt x="87" y="0"/>
                    </a:lnTo>
                    <a:lnTo>
                      <a:pt x="87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3" name="Freeform 523">
                <a:extLst>
                  <a:ext uri="{FF2B5EF4-FFF2-40B4-BE49-F238E27FC236}">
                    <a16:creationId xmlns:a16="http://schemas.microsoft.com/office/drawing/2014/main" id="{39000504-C6FC-174C-B7B5-7FDEBB0A0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6" cy="61"/>
              </a:xfrm>
              <a:custGeom>
                <a:avLst/>
                <a:gdLst>
                  <a:gd name="T0" fmla="*/ 0 w 86"/>
                  <a:gd name="T1" fmla="*/ 0 h 61"/>
                  <a:gd name="T2" fmla="*/ 86 w 86"/>
                  <a:gd name="T3" fmla="*/ 0 h 61"/>
                  <a:gd name="T4" fmla="*/ 86 w 86"/>
                  <a:gd name="T5" fmla="*/ 61 h 61"/>
                  <a:gd name="T6" fmla="*/ 0 w 86"/>
                  <a:gd name="T7" fmla="*/ 61 h 61"/>
                  <a:gd name="T8" fmla="*/ 0 w 86"/>
                  <a:gd name="T9" fmla="*/ 0 h 61"/>
                  <a:gd name="T10" fmla="*/ 0 w 86"/>
                  <a:gd name="T11" fmla="*/ 0 h 61"/>
                  <a:gd name="T12" fmla="*/ 84 w 86"/>
                  <a:gd name="T13" fmla="*/ 0 h 61"/>
                  <a:gd name="T14" fmla="*/ 84 w 86"/>
                  <a:gd name="T15" fmla="*/ 59 h 61"/>
                  <a:gd name="T16" fmla="*/ 0 w 86"/>
                  <a:gd name="T17" fmla="*/ 59 h 61"/>
                  <a:gd name="T18" fmla="*/ 0 w 86"/>
                  <a:gd name="T19" fmla="*/ 0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61">
                    <a:moveTo>
                      <a:pt x="0" y="0"/>
                    </a:moveTo>
                    <a:lnTo>
                      <a:pt x="86" y="0"/>
                    </a:lnTo>
                    <a:lnTo>
                      <a:pt x="86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4" name="Freeform 524">
                <a:extLst>
                  <a:ext uri="{FF2B5EF4-FFF2-40B4-BE49-F238E27FC236}">
                    <a16:creationId xmlns:a16="http://schemas.microsoft.com/office/drawing/2014/main" id="{CF007806-5D8A-284F-B0C5-375B67498E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4" cy="59"/>
              </a:xfrm>
              <a:custGeom>
                <a:avLst/>
                <a:gdLst>
                  <a:gd name="T0" fmla="*/ 0 w 84"/>
                  <a:gd name="T1" fmla="*/ 0 h 59"/>
                  <a:gd name="T2" fmla="*/ 84 w 84"/>
                  <a:gd name="T3" fmla="*/ 0 h 59"/>
                  <a:gd name="T4" fmla="*/ 84 w 84"/>
                  <a:gd name="T5" fmla="*/ 59 h 59"/>
                  <a:gd name="T6" fmla="*/ 0 w 84"/>
                  <a:gd name="T7" fmla="*/ 59 h 59"/>
                  <a:gd name="T8" fmla="*/ 0 w 84"/>
                  <a:gd name="T9" fmla="*/ 0 h 59"/>
                  <a:gd name="T10" fmla="*/ 0 w 84"/>
                  <a:gd name="T11" fmla="*/ 0 h 59"/>
                  <a:gd name="T12" fmla="*/ 82 w 84"/>
                  <a:gd name="T13" fmla="*/ 0 h 59"/>
                  <a:gd name="T14" fmla="*/ 82 w 84"/>
                  <a:gd name="T15" fmla="*/ 58 h 59"/>
                  <a:gd name="T16" fmla="*/ 0 w 84"/>
                  <a:gd name="T17" fmla="*/ 58 h 59"/>
                  <a:gd name="T18" fmla="*/ 0 w 84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4" h="59"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5" name="Freeform 525">
                <a:extLst>
                  <a:ext uri="{FF2B5EF4-FFF2-40B4-BE49-F238E27FC236}">
                    <a16:creationId xmlns:a16="http://schemas.microsoft.com/office/drawing/2014/main" id="{21431F80-81DA-3F4C-8F7A-6B4050C582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2" cy="58"/>
              </a:xfrm>
              <a:custGeom>
                <a:avLst/>
                <a:gdLst>
                  <a:gd name="T0" fmla="*/ 0 w 82"/>
                  <a:gd name="T1" fmla="*/ 0 h 58"/>
                  <a:gd name="T2" fmla="*/ 82 w 82"/>
                  <a:gd name="T3" fmla="*/ 0 h 58"/>
                  <a:gd name="T4" fmla="*/ 82 w 82"/>
                  <a:gd name="T5" fmla="*/ 58 h 58"/>
                  <a:gd name="T6" fmla="*/ 0 w 82"/>
                  <a:gd name="T7" fmla="*/ 58 h 58"/>
                  <a:gd name="T8" fmla="*/ 0 w 82"/>
                  <a:gd name="T9" fmla="*/ 0 h 58"/>
                  <a:gd name="T10" fmla="*/ 0 w 82"/>
                  <a:gd name="T11" fmla="*/ 0 h 58"/>
                  <a:gd name="T12" fmla="*/ 80 w 82"/>
                  <a:gd name="T13" fmla="*/ 0 h 58"/>
                  <a:gd name="T14" fmla="*/ 80 w 82"/>
                  <a:gd name="T15" fmla="*/ 57 h 58"/>
                  <a:gd name="T16" fmla="*/ 0 w 82"/>
                  <a:gd name="T17" fmla="*/ 57 h 58"/>
                  <a:gd name="T18" fmla="*/ 0 w 82"/>
                  <a:gd name="T19" fmla="*/ 0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58"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0" y="0"/>
                    </a:lnTo>
                    <a:lnTo>
                      <a:pt x="80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6" name="Freeform 526">
                <a:extLst>
                  <a:ext uri="{FF2B5EF4-FFF2-40B4-BE49-F238E27FC236}">
                    <a16:creationId xmlns:a16="http://schemas.microsoft.com/office/drawing/2014/main" id="{BFCB18DF-168F-4C41-8A10-B06421012B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0" cy="57"/>
              </a:xfrm>
              <a:custGeom>
                <a:avLst/>
                <a:gdLst>
                  <a:gd name="T0" fmla="*/ 0 w 80"/>
                  <a:gd name="T1" fmla="*/ 0 h 57"/>
                  <a:gd name="T2" fmla="*/ 80 w 80"/>
                  <a:gd name="T3" fmla="*/ 0 h 57"/>
                  <a:gd name="T4" fmla="*/ 80 w 80"/>
                  <a:gd name="T5" fmla="*/ 57 h 57"/>
                  <a:gd name="T6" fmla="*/ 0 w 80"/>
                  <a:gd name="T7" fmla="*/ 57 h 57"/>
                  <a:gd name="T8" fmla="*/ 0 w 80"/>
                  <a:gd name="T9" fmla="*/ 0 h 57"/>
                  <a:gd name="T10" fmla="*/ 0 w 80"/>
                  <a:gd name="T11" fmla="*/ 0 h 57"/>
                  <a:gd name="T12" fmla="*/ 79 w 80"/>
                  <a:gd name="T13" fmla="*/ 0 h 57"/>
                  <a:gd name="T14" fmla="*/ 79 w 80"/>
                  <a:gd name="T15" fmla="*/ 56 h 57"/>
                  <a:gd name="T16" fmla="*/ 0 w 80"/>
                  <a:gd name="T17" fmla="*/ 56 h 57"/>
                  <a:gd name="T18" fmla="*/ 0 w 80"/>
                  <a:gd name="T19" fmla="*/ 0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0"/>
                    </a:moveTo>
                    <a:lnTo>
                      <a:pt x="80" y="0"/>
                    </a:lnTo>
                    <a:lnTo>
                      <a:pt x="80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9" y="0"/>
                    </a:lnTo>
                    <a:lnTo>
                      <a:pt x="79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7" name="Freeform 527">
                <a:extLst>
                  <a:ext uri="{FF2B5EF4-FFF2-40B4-BE49-F238E27FC236}">
                    <a16:creationId xmlns:a16="http://schemas.microsoft.com/office/drawing/2014/main" id="{5D4C9A0B-D022-1B40-BE4A-272C37AD4E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9" cy="56"/>
              </a:xfrm>
              <a:custGeom>
                <a:avLst/>
                <a:gdLst>
                  <a:gd name="T0" fmla="*/ 0 w 79"/>
                  <a:gd name="T1" fmla="*/ 0 h 56"/>
                  <a:gd name="T2" fmla="*/ 79 w 79"/>
                  <a:gd name="T3" fmla="*/ 0 h 56"/>
                  <a:gd name="T4" fmla="*/ 79 w 79"/>
                  <a:gd name="T5" fmla="*/ 56 h 56"/>
                  <a:gd name="T6" fmla="*/ 0 w 79"/>
                  <a:gd name="T7" fmla="*/ 56 h 56"/>
                  <a:gd name="T8" fmla="*/ 0 w 79"/>
                  <a:gd name="T9" fmla="*/ 0 h 56"/>
                  <a:gd name="T10" fmla="*/ 0 w 79"/>
                  <a:gd name="T11" fmla="*/ 0 h 56"/>
                  <a:gd name="T12" fmla="*/ 77 w 79"/>
                  <a:gd name="T13" fmla="*/ 0 h 56"/>
                  <a:gd name="T14" fmla="*/ 77 w 79"/>
                  <a:gd name="T15" fmla="*/ 55 h 56"/>
                  <a:gd name="T16" fmla="*/ 0 w 79"/>
                  <a:gd name="T17" fmla="*/ 55 h 56"/>
                  <a:gd name="T18" fmla="*/ 0 w 79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56">
                    <a:moveTo>
                      <a:pt x="0" y="0"/>
                    </a:moveTo>
                    <a:lnTo>
                      <a:pt x="79" y="0"/>
                    </a:lnTo>
                    <a:lnTo>
                      <a:pt x="79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7" y="0"/>
                    </a:lnTo>
                    <a:lnTo>
                      <a:pt x="77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8" name="Freeform 528">
                <a:extLst>
                  <a:ext uri="{FF2B5EF4-FFF2-40B4-BE49-F238E27FC236}">
                    <a16:creationId xmlns:a16="http://schemas.microsoft.com/office/drawing/2014/main" id="{9D3021F5-7CE5-4D42-8833-558FC9898B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7" cy="55"/>
              </a:xfrm>
              <a:custGeom>
                <a:avLst/>
                <a:gdLst>
                  <a:gd name="T0" fmla="*/ 0 w 77"/>
                  <a:gd name="T1" fmla="*/ 0 h 55"/>
                  <a:gd name="T2" fmla="*/ 77 w 77"/>
                  <a:gd name="T3" fmla="*/ 0 h 55"/>
                  <a:gd name="T4" fmla="*/ 77 w 77"/>
                  <a:gd name="T5" fmla="*/ 55 h 55"/>
                  <a:gd name="T6" fmla="*/ 0 w 77"/>
                  <a:gd name="T7" fmla="*/ 55 h 55"/>
                  <a:gd name="T8" fmla="*/ 0 w 77"/>
                  <a:gd name="T9" fmla="*/ 0 h 55"/>
                  <a:gd name="T10" fmla="*/ 0 w 77"/>
                  <a:gd name="T11" fmla="*/ 0 h 55"/>
                  <a:gd name="T12" fmla="*/ 75 w 77"/>
                  <a:gd name="T13" fmla="*/ 0 h 55"/>
                  <a:gd name="T14" fmla="*/ 75 w 77"/>
                  <a:gd name="T15" fmla="*/ 53 h 55"/>
                  <a:gd name="T16" fmla="*/ 0 w 77"/>
                  <a:gd name="T17" fmla="*/ 53 h 55"/>
                  <a:gd name="T18" fmla="*/ 0 w 77"/>
                  <a:gd name="T19" fmla="*/ 0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" h="55">
                    <a:moveTo>
                      <a:pt x="0" y="0"/>
                    </a:moveTo>
                    <a:lnTo>
                      <a:pt x="77" y="0"/>
                    </a:lnTo>
                    <a:lnTo>
                      <a:pt x="77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69" name="Freeform 529">
                <a:extLst>
                  <a:ext uri="{FF2B5EF4-FFF2-40B4-BE49-F238E27FC236}">
                    <a16:creationId xmlns:a16="http://schemas.microsoft.com/office/drawing/2014/main" id="{BEF2E2C3-7450-3E4F-9AE9-FFE8214835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5" cy="53"/>
              </a:xfrm>
              <a:custGeom>
                <a:avLst/>
                <a:gdLst>
                  <a:gd name="T0" fmla="*/ 0 w 75"/>
                  <a:gd name="T1" fmla="*/ 0 h 53"/>
                  <a:gd name="T2" fmla="*/ 75 w 75"/>
                  <a:gd name="T3" fmla="*/ 0 h 53"/>
                  <a:gd name="T4" fmla="*/ 75 w 75"/>
                  <a:gd name="T5" fmla="*/ 53 h 53"/>
                  <a:gd name="T6" fmla="*/ 0 w 75"/>
                  <a:gd name="T7" fmla="*/ 53 h 53"/>
                  <a:gd name="T8" fmla="*/ 0 w 75"/>
                  <a:gd name="T9" fmla="*/ 0 h 53"/>
                  <a:gd name="T10" fmla="*/ 0 w 75"/>
                  <a:gd name="T11" fmla="*/ 0 h 53"/>
                  <a:gd name="T12" fmla="*/ 73 w 75"/>
                  <a:gd name="T13" fmla="*/ 0 h 53"/>
                  <a:gd name="T14" fmla="*/ 73 w 75"/>
                  <a:gd name="T15" fmla="*/ 52 h 53"/>
                  <a:gd name="T16" fmla="*/ 0 w 75"/>
                  <a:gd name="T17" fmla="*/ 52 h 53"/>
                  <a:gd name="T18" fmla="*/ 0 w 75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53"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0" name="Freeform 530">
                <a:extLst>
                  <a:ext uri="{FF2B5EF4-FFF2-40B4-BE49-F238E27FC236}">
                    <a16:creationId xmlns:a16="http://schemas.microsoft.com/office/drawing/2014/main" id="{0D21A7D5-D9A0-2B49-982B-EDE0A3E59F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3" cy="52"/>
              </a:xfrm>
              <a:custGeom>
                <a:avLst/>
                <a:gdLst>
                  <a:gd name="T0" fmla="*/ 0 w 73"/>
                  <a:gd name="T1" fmla="*/ 0 h 52"/>
                  <a:gd name="T2" fmla="*/ 73 w 73"/>
                  <a:gd name="T3" fmla="*/ 0 h 52"/>
                  <a:gd name="T4" fmla="*/ 73 w 73"/>
                  <a:gd name="T5" fmla="*/ 52 h 52"/>
                  <a:gd name="T6" fmla="*/ 0 w 73"/>
                  <a:gd name="T7" fmla="*/ 52 h 52"/>
                  <a:gd name="T8" fmla="*/ 0 w 73"/>
                  <a:gd name="T9" fmla="*/ 0 h 52"/>
                  <a:gd name="T10" fmla="*/ 0 w 73"/>
                  <a:gd name="T11" fmla="*/ 0 h 52"/>
                  <a:gd name="T12" fmla="*/ 72 w 73"/>
                  <a:gd name="T13" fmla="*/ 0 h 52"/>
                  <a:gd name="T14" fmla="*/ 72 w 73"/>
                  <a:gd name="T15" fmla="*/ 51 h 52"/>
                  <a:gd name="T16" fmla="*/ 0 w 73"/>
                  <a:gd name="T17" fmla="*/ 51 h 52"/>
                  <a:gd name="T18" fmla="*/ 0 w 73"/>
                  <a:gd name="T19" fmla="*/ 0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" h="52"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2" y="0"/>
                    </a:lnTo>
                    <a:lnTo>
                      <a:pt x="72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1" name="Freeform 531">
                <a:extLst>
                  <a:ext uri="{FF2B5EF4-FFF2-40B4-BE49-F238E27FC236}">
                    <a16:creationId xmlns:a16="http://schemas.microsoft.com/office/drawing/2014/main" id="{DA7305A3-0FE2-1648-B41E-4A4B563D2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2" cy="51"/>
              </a:xfrm>
              <a:custGeom>
                <a:avLst/>
                <a:gdLst>
                  <a:gd name="T0" fmla="*/ 0 w 72"/>
                  <a:gd name="T1" fmla="*/ 0 h 51"/>
                  <a:gd name="T2" fmla="*/ 72 w 72"/>
                  <a:gd name="T3" fmla="*/ 0 h 51"/>
                  <a:gd name="T4" fmla="*/ 72 w 72"/>
                  <a:gd name="T5" fmla="*/ 51 h 51"/>
                  <a:gd name="T6" fmla="*/ 0 w 72"/>
                  <a:gd name="T7" fmla="*/ 51 h 51"/>
                  <a:gd name="T8" fmla="*/ 0 w 72"/>
                  <a:gd name="T9" fmla="*/ 0 h 51"/>
                  <a:gd name="T10" fmla="*/ 0 w 72"/>
                  <a:gd name="T11" fmla="*/ 0 h 51"/>
                  <a:gd name="T12" fmla="*/ 70 w 72"/>
                  <a:gd name="T13" fmla="*/ 0 h 51"/>
                  <a:gd name="T14" fmla="*/ 70 w 72"/>
                  <a:gd name="T15" fmla="*/ 50 h 51"/>
                  <a:gd name="T16" fmla="*/ 0 w 72"/>
                  <a:gd name="T17" fmla="*/ 50 h 51"/>
                  <a:gd name="T18" fmla="*/ 0 w 72"/>
                  <a:gd name="T19" fmla="*/ 0 h 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51">
                    <a:moveTo>
                      <a:pt x="0" y="0"/>
                    </a:moveTo>
                    <a:lnTo>
                      <a:pt x="72" y="0"/>
                    </a:lnTo>
                    <a:lnTo>
                      <a:pt x="72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0" y="0"/>
                    </a:lnTo>
                    <a:lnTo>
                      <a:pt x="70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2" name="Freeform 532">
                <a:extLst>
                  <a:ext uri="{FF2B5EF4-FFF2-40B4-BE49-F238E27FC236}">
                    <a16:creationId xmlns:a16="http://schemas.microsoft.com/office/drawing/2014/main" id="{70756202-F7A9-1144-8413-02757A7061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0" cy="50"/>
              </a:xfrm>
              <a:custGeom>
                <a:avLst/>
                <a:gdLst>
                  <a:gd name="T0" fmla="*/ 0 w 70"/>
                  <a:gd name="T1" fmla="*/ 0 h 50"/>
                  <a:gd name="T2" fmla="*/ 70 w 70"/>
                  <a:gd name="T3" fmla="*/ 0 h 50"/>
                  <a:gd name="T4" fmla="*/ 70 w 70"/>
                  <a:gd name="T5" fmla="*/ 50 h 50"/>
                  <a:gd name="T6" fmla="*/ 0 w 70"/>
                  <a:gd name="T7" fmla="*/ 50 h 50"/>
                  <a:gd name="T8" fmla="*/ 0 w 70"/>
                  <a:gd name="T9" fmla="*/ 0 h 50"/>
                  <a:gd name="T10" fmla="*/ 0 w 70"/>
                  <a:gd name="T11" fmla="*/ 0 h 50"/>
                  <a:gd name="T12" fmla="*/ 68 w 70"/>
                  <a:gd name="T13" fmla="*/ 0 h 50"/>
                  <a:gd name="T14" fmla="*/ 68 w 70"/>
                  <a:gd name="T15" fmla="*/ 48 h 50"/>
                  <a:gd name="T16" fmla="*/ 0 w 70"/>
                  <a:gd name="T17" fmla="*/ 48 h 50"/>
                  <a:gd name="T18" fmla="*/ 0 w 70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0" h="50">
                    <a:moveTo>
                      <a:pt x="0" y="0"/>
                    </a:moveTo>
                    <a:lnTo>
                      <a:pt x="70" y="0"/>
                    </a:lnTo>
                    <a:lnTo>
                      <a:pt x="70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8" y="0"/>
                    </a:lnTo>
                    <a:lnTo>
                      <a:pt x="6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3" name="Freeform 533">
                <a:extLst>
                  <a:ext uri="{FF2B5EF4-FFF2-40B4-BE49-F238E27FC236}">
                    <a16:creationId xmlns:a16="http://schemas.microsoft.com/office/drawing/2014/main" id="{6C65EE2B-F359-A24E-BF2B-69322AF370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8" cy="48"/>
              </a:xfrm>
              <a:custGeom>
                <a:avLst/>
                <a:gdLst>
                  <a:gd name="T0" fmla="*/ 0 w 68"/>
                  <a:gd name="T1" fmla="*/ 0 h 48"/>
                  <a:gd name="T2" fmla="*/ 68 w 68"/>
                  <a:gd name="T3" fmla="*/ 0 h 48"/>
                  <a:gd name="T4" fmla="*/ 68 w 68"/>
                  <a:gd name="T5" fmla="*/ 48 h 48"/>
                  <a:gd name="T6" fmla="*/ 0 w 68"/>
                  <a:gd name="T7" fmla="*/ 48 h 48"/>
                  <a:gd name="T8" fmla="*/ 0 w 68"/>
                  <a:gd name="T9" fmla="*/ 0 h 48"/>
                  <a:gd name="T10" fmla="*/ 0 w 68"/>
                  <a:gd name="T11" fmla="*/ 0 h 48"/>
                  <a:gd name="T12" fmla="*/ 66 w 68"/>
                  <a:gd name="T13" fmla="*/ 0 h 48"/>
                  <a:gd name="T14" fmla="*/ 66 w 68"/>
                  <a:gd name="T15" fmla="*/ 47 h 48"/>
                  <a:gd name="T16" fmla="*/ 0 w 68"/>
                  <a:gd name="T17" fmla="*/ 47 h 48"/>
                  <a:gd name="T18" fmla="*/ 0 w 68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8" h="48">
                    <a:moveTo>
                      <a:pt x="0" y="0"/>
                    </a:moveTo>
                    <a:lnTo>
                      <a:pt x="68" y="0"/>
                    </a:lnTo>
                    <a:lnTo>
                      <a:pt x="6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" y="0"/>
                    </a:lnTo>
                    <a:lnTo>
                      <a:pt x="66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4" name="Freeform 534">
                <a:extLst>
                  <a:ext uri="{FF2B5EF4-FFF2-40B4-BE49-F238E27FC236}">
                    <a16:creationId xmlns:a16="http://schemas.microsoft.com/office/drawing/2014/main" id="{50AA6BF2-A8B3-0941-AFE1-5EF39CEDDF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6" cy="47"/>
              </a:xfrm>
              <a:custGeom>
                <a:avLst/>
                <a:gdLst>
                  <a:gd name="T0" fmla="*/ 0 w 66"/>
                  <a:gd name="T1" fmla="*/ 0 h 47"/>
                  <a:gd name="T2" fmla="*/ 66 w 66"/>
                  <a:gd name="T3" fmla="*/ 0 h 47"/>
                  <a:gd name="T4" fmla="*/ 66 w 66"/>
                  <a:gd name="T5" fmla="*/ 47 h 47"/>
                  <a:gd name="T6" fmla="*/ 0 w 66"/>
                  <a:gd name="T7" fmla="*/ 47 h 47"/>
                  <a:gd name="T8" fmla="*/ 0 w 66"/>
                  <a:gd name="T9" fmla="*/ 0 h 47"/>
                  <a:gd name="T10" fmla="*/ 0 w 66"/>
                  <a:gd name="T11" fmla="*/ 0 h 47"/>
                  <a:gd name="T12" fmla="*/ 65 w 66"/>
                  <a:gd name="T13" fmla="*/ 0 h 47"/>
                  <a:gd name="T14" fmla="*/ 65 w 66"/>
                  <a:gd name="T15" fmla="*/ 46 h 47"/>
                  <a:gd name="T16" fmla="*/ 0 w 66"/>
                  <a:gd name="T17" fmla="*/ 46 h 47"/>
                  <a:gd name="T18" fmla="*/ 0 w 66"/>
                  <a:gd name="T19" fmla="*/ 0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6" h="47">
                    <a:moveTo>
                      <a:pt x="0" y="0"/>
                    </a:moveTo>
                    <a:lnTo>
                      <a:pt x="66" y="0"/>
                    </a:lnTo>
                    <a:lnTo>
                      <a:pt x="66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5" y="0"/>
                    </a:lnTo>
                    <a:lnTo>
                      <a:pt x="65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5" name="Freeform 535">
                <a:extLst>
                  <a:ext uri="{FF2B5EF4-FFF2-40B4-BE49-F238E27FC236}">
                    <a16:creationId xmlns:a16="http://schemas.microsoft.com/office/drawing/2014/main" id="{41E13C19-7E7A-9840-90D6-00F1385ADA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5" cy="46"/>
              </a:xfrm>
              <a:custGeom>
                <a:avLst/>
                <a:gdLst>
                  <a:gd name="T0" fmla="*/ 0 w 65"/>
                  <a:gd name="T1" fmla="*/ 0 h 46"/>
                  <a:gd name="T2" fmla="*/ 65 w 65"/>
                  <a:gd name="T3" fmla="*/ 0 h 46"/>
                  <a:gd name="T4" fmla="*/ 65 w 65"/>
                  <a:gd name="T5" fmla="*/ 46 h 46"/>
                  <a:gd name="T6" fmla="*/ 0 w 65"/>
                  <a:gd name="T7" fmla="*/ 46 h 46"/>
                  <a:gd name="T8" fmla="*/ 0 w 65"/>
                  <a:gd name="T9" fmla="*/ 0 h 46"/>
                  <a:gd name="T10" fmla="*/ 0 w 65"/>
                  <a:gd name="T11" fmla="*/ 0 h 46"/>
                  <a:gd name="T12" fmla="*/ 63 w 65"/>
                  <a:gd name="T13" fmla="*/ 0 h 46"/>
                  <a:gd name="T14" fmla="*/ 63 w 65"/>
                  <a:gd name="T15" fmla="*/ 44 h 46"/>
                  <a:gd name="T16" fmla="*/ 0 w 65"/>
                  <a:gd name="T17" fmla="*/ 44 h 46"/>
                  <a:gd name="T18" fmla="*/ 0 w 65"/>
                  <a:gd name="T19" fmla="*/ 0 h 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46">
                    <a:moveTo>
                      <a:pt x="0" y="0"/>
                    </a:moveTo>
                    <a:lnTo>
                      <a:pt x="65" y="0"/>
                    </a:lnTo>
                    <a:lnTo>
                      <a:pt x="65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3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6" name="Freeform 536">
                <a:extLst>
                  <a:ext uri="{FF2B5EF4-FFF2-40B4-BE49-F238E27FC236}">
                    <a16:creationId xmlns:a16="http://schemas.microsoft.com/office/drawing/2014/main" id="{7E02FB79-CDC7-4C43-8FD9-47E754A767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3" cy="44"/>
              </a:xfrm>
              <a:custGeom>
                <a:avLst/>
                <a:gdLst>
                  <a:gd name="T0" fmla="*/ 0 w 63"/>
                  <a:gd name="T1" fmla="*/ 0 h 44"/>
                  <a:gd name="T2" fmla="*/ 63 w 63"/>
                  <a:gd name="T3" fmla="*/ 0 h 44"/>
                  <a:gd name="T4" fmla="*/ 63 w 63"/>
                  <a:gd name="T5" fmla="*/ 44 h 44"/>
                  <a:gd name="T6" fmla="*/ 0 w 63"/>
                  <a:gd name="T7" fmla="*/ 44 h 44"/>
                  <a:gd name="T8" fmla="*/ 0 w 63"/>
                  <a:gd name="T9" fmla="*/ 0 h 44"/>
                  <a:gd name="T10" fmla="*/ 0 w 63"/>
                  <a:gd name="T11" fmla="*/ 0 h 44"/>
                  <a:gd name="T12" fmla="*/ 61 w 63"/>
                  <a:gd name="T13" fmla="*/ 0 h 44"/>
                  <a:gd name="T14" fmla="*/ 61 w 63"/>
                  <a:gd name="T15" fmla="*/ 44 h 44"/>
                  <a:gd name="T16" fmla="*/ 0 w 63"/>
                  <a:gd name="T17" fmla="*/ 44 h 44"/>
                  <a:gd name="T18" fmla="*/ 0 w 63"/>
                  <a:gd name="T19" fmla="*/ 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3" h="44">
                    <a:moveTo>
                      <a:pt x="0" y="0"/>
                    </a:moveTo>
                    <a:lnTo>
                      <a:pt x="63" y="0"/>
                    </a:lnTo>
                    <a:lnTo>
                      <a:pt x="63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1" y="0"/>
                    </a:lnTo>
                    <a:lnTo>
                      <a:pt x="61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7" name="Freeform 537">
                <a:extLst>
                  <a:ext uri="{FF2B5EF4-FFF2-40B4-BE49-F238E27FC236}">
                    <a16:creationId xmlns:a16="http://schemas.microsoft.com/office/drawing/2014/main" id="{8D3859DA-B351-0646-A0ED-9D3E9C32CA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61" cy="44"/>
              </a:xfrm>
              <a:custGeom>
                <a:avLst/>
                <a:gdLst>
                  <a:gd name="T0" fmla="*/ 0 w 61"/>
                  <a:gd name="T1" fmla="*/ 0 h 44"/>
                  <a:gd name="T2" fmla="*/ 61 w 61"/>
                  <a:gd name="T3" fmla="*/ 0 h 44"/>
                  <a:gd name="T4" fmla="*/ 61 w 61"/>
                  <a:gd name="T5" fmla="*/ 44 h 44"/>
                  <a:gd name="T6" fmla="*/ 0 w 61"/>
                  <a:gd name="T7" fmla="*/ 44 h 44"/>
                  <a:gd name="T8" fmla="*/ 0 w 61"/>
                  <a:gd name="T9" fmla="*/ 0 h 44"/>
                  <a:gd name="T10" fmla="*/ 0 w 61"/>
                  <a:gd name="T11" fmla="*/ 0 h 44"/>
                  <a:gd name="T12" fmla="*/ 59 w 61"/>
                  <a:gd name="T13" fmla="*/ 0 h 44"/>
                  <a:gd name="T14" fmla="*/ 59 w 61"/>
                  <a:gd name="T15" fmla="*/ 42 h 44"/>
                  <a:gd name="T16" fmla="*/ 0 w 61"/>
                  <a:gd name="T17" fmla="*/ 42 h 44"/>
                  <a:gd name="T18" fmla="*/ 0 w 61"/>
                  <a:gd name="T19" fmla="*/ 0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0" y="0"/>
                    </a:moveTo>
                    <a:lnTo>
                      <a:pt x="61" y="0"/>
                    </a:lnTo>
                    <a:lnTo>
                      <a:pt x="61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" y="0"/>
                    </a:lnTo>
                    <a:lnTo>
                      <a:pt x="59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8" name="Freeform 538">
                <a:extLst>
                  <a:ext uri="{FF2B5EF4-FFF2-40B4-BE49-F238E27FC236}">
                    <a16:creationId xmlns:a16="http://schemas.microsoft.com/office/drawing/2014/main" id="{AC6B7342-4DA2-C649-B13F-E392C0844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9" cy="42"/>
              </a:xfrm>
              <a:custGeom>
                <a:avLst/>
                <a:gdLst>
                  <a:gd name="T0" fmla="*/ 0 w 59"/>
                  <a:gd name="T1" fmla="*/ 0 h 42"/>
                  <a:gd name="T2" fmla="*/ 59 w 59"/>
                  <a:gd name="T3" fmla="*/ 0 h 42"/>
                  <a:gd name="T4" fmla="*/ 59 w 59"/>
                  <a:gd name="T5" fmla="*/ 42 h 42"/>
                  <a:gd name="T6" fmla="*/ 0 w 59"/>
                  <a:gd name="T7" fmla="*/ 42 h 42"/>
                  <a:gd name="T8" fmla="*/ 0 w 59"/>
                  <a:gd name="T9" fmla="*/ 0 h 42"/>
                  <a:gd name="T10" fmla="*/ 0 w 59"/>
                  <a:gd name="T11" fmla="*/ 0 h 42"/>
                  <a:gd name="T12" fmla="*/ 58 w 59"/>
                  <a:gd name="T13" fmla="*/ 0 h 42"/>
                  <a:gd name="T14" fmla="*/ 58 w 59"/>
                  <a:gd name="T15" fmla="*/ 41 h 42"/>
                  <a:gd name="T16" fmla="*/ 0 w 59"/>
                  <a:gd name="T17" fmla="*/ 41 h 42"/>
                  <a:gd name="T18" fmla="*/ 0 w 59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0" y="0"/>
                    </a:moveTo>
                    <a:lnTo>
                      <a:pt x="59" y="0"/>
                    </a:lnTo>
                    <a:lnTo>
                      <a:pt x="59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8" y="0"/>
                    </a:lnTo>
                    <a:lnTo>
                      <a:pt x="5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79" name="Freeform 539">
                <a:extLst>
                  <a:ext uri="{FF2B5EF4-FFF2-40B4-BE49-F238E27FC236}">
                    <a16:creationId xmlns:a16="http://schemas.microsoft.com/office/drawing/2014/main" id="{61C4E9C5-DBCC-A740-90FC-EC759750FF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8" cy="41"/>
              </a:xfrm>
              <a:custGeom>
                <a:avLst/>
                <a:gdLst>
                  <a:gd name="T0" fmla="*/ 0 w 58"/>
                  <a:gd name="T1" fmla="*/ 0 h 41"/>
                  <a:gd name="T2" fmla="*/ 58 w 58"/>
                  <a:gd name="T3" fmla="*/ 0 h 41"/>
                  <a:gd name="T4" fmla="*/ 58 w 58"/>
                  <a:gd name="T5" fmla="*/ 41 h 41"/>
                  <a:gd name="T6" fmla="*/ 0 w 58"/>
                  <a:gd name="T7" fmla="*/ 41 h 41"/>
                  <a:gd name="T8" fmla="*/ 0 w 58"/>
                  <a:gd name="T9" fmla="*/ 0 h 41"/>
                  <a:gd name="T10" fmla="*/ 0 w 58"/>
                  <a:gd name="T11" fmla="*/ 0 h 41"/>
                  <a:gd name="T12" fmla="*/ 56 w 58"/>
                  <a:gd name="T13" fmla="*/ 0 h 41"/>
                  <a:gd name="T14" fmla="*/ 56 w 58"/>
                  <a:gd name="T15" fmla="*/ 40 h 41"/>
                  <a:gd name="T16" fmla="*/ 0 w 58"/>
                  <a:gd name="T17" fmla="*/ 40 h 41"/>
                  <a:gd name="T18" fmla="*/ 0 w 58"/>
                  <a:gd name="T19" fmla="*/ 0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" h="41">
                    <a:moveTo>
                      <a:pt x="0" y="0"/>
                    </a:moveTo>
                    <a:lnTo>
                      <a:pt x="58" y="0"/>
                    </a:lnTo>
                    <a:lnTo>
                      <a:pt x="5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0" name="Freeform 540">
                <a:extLst>
                  <a:ext uri="{FF2B5EF4-FFF2-40B4-BE49-F238E27FC236}">
                    <a16:creationId xmlns:a16="http://schemas.microsoft.com/office/drawing/2014/main" id="{F25E60EC-03A5-3945-962B-60E668323E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6" cy="40"/>
              </a:xfrm>
              <a:custGeom>
                <a:avLst/>
                <a:gdLst>
                  <a:gd name="T0" fmla="*/ 0 w 56"/>
                  <a:gd name="T1" fmla="*/ 0 h 40"/>
                  <a:gd name="T2" fmla="*/ 56 w 56"/>
                  <a:gd name="T3" fmla="*/ 0 h 40"/>
                  <a:gd name="T4" fmla="*/ 56 w 56"/>
                  <a:gd name="T5" fmla="*/ 40 h 40"/>
                  <a:gd name="T6" fmla="*/ 0 w 56"/>
                  <a:gd name="T7" fmla="*/ 40 h 40"/>
                  <a:gd name="T8" fmla="*/ 0 w 56"/>
                  <a:gd name="T9" fmla="*/ 0 h 40"/>
                  <a:gd name="T10" fmla="*/ 0 w 56"/>
                  <a:gd name="T11" fmla="*/ 0 h 40"/>
                  <a:gd name="T12" fmla="*/ 54 w 56"/>
                  <a:gd name="T13" fmla="*/ 0 h 40"/>
                  <a:gd name="T14" fmla="*/ 54 w 56"/>
                  <a:gd name="T15" fmla="*/ 38 h 40"/>
                  <a:gd name="T16" fmla="*/ 0 w 56"/>
                  <a:gd name="T17" fmla="*/ 38 h 40"/>
                  <a:gd name="T18" fmla="*/ 0 w 56"/>
                  <a:gd name="T19" fmla="*/ 0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1" name="Freeform 541">
                <a:extLst>
                  <a:ext uri="{FF2B5EF4-FFF2-40B4-BE49-F238E27FC236}">
                    <a16:creationId xmlns:a16="http://schemas.microsoft.com/office/drawing/2014/main" id="{437C1624-F647-5D46-BB75-26133C42C2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4" cy="38"/>
              </a:xfrm>
              <a:custGeom>
                <a:avLst/>
                <a:gdLst>
                  <a:gd name="T0" fmla="*/ 0 w 54"/>
                  <a:gd name="T1" fmla="*/ 0 h 38"/>
                  <a:gd name="T2" fmla="*/ 54 w 54"/>
                  <a:gd name="T3" fmla="*/ 0 h 38"/>
                  <a:gd name="T4" fmla="*/ 54 w 54"/>
                  <a:gd name="T5" fmla="*/ 38 h 38"/>
                  <a:gd name="T6" fmla="*/ 0 w 54"/>
                  <a:gd name="T7" fmla="*/ 38 h 38"/>
                  <a:gd name="T8" fmla="*/ 0 w 54"/>
                  <a:gd name="T9" fmla="*/ 0 h 38"/>
                  <a:gd name="T10" fmla="*/ 0 w 54"/>
                  <a:gd name="T11" fmla="*/ 0 h 38"/>
                  <a:gd name="T12" fmla="*/ 52 w 54"/>
                  <a:gd name="T13" fmla="*/ 0 h 38"/>
                  <a:gd name="T14" fmla="*/ 52 w 54"/>
                  <a:gd name="T15" fmla="*/ 37 h 38"/>
                  <a:gd name="T16" fmla="*/ 0 w 54"/>
                  <a:gd name="T17" fmla="*/ 37 h 38"/>
                  <a:gd name="T18" fmla="*/ 0 w 54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4" h="38"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2" name="Freeform 542">
                <a:extLst>
                  <a:ext uri="{FF2B5EF4-FFF2-40B4-BE49-F238E27FC236}">
                    <a16:creationId xmlns:a16="http://schemas.microsoft.com/office/drawing/2014/main" id="{A9759F58-8013-B942-AD98-750DA5618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2" cy="37"/>
              </a:xfrm>
              <a:custGeom>
                <a:avLst/>
                <a:gdLst>
                  <a:gd name="T0" fmla="*/ 0 w 52"/>
                  <a:gd name="T1" fmla="*/ 0 h 37"/>
                  <a:gd name="T2" fmla="*/ 52 w 52"/>
                  <a:gd name="T3" fmla="*/ 0 h 37"/>
                  <a:gd name="T4" fmla="*/ 52 w 52"/>
                  <a:gd name="T5" fmla="*/ 37 h 37"/>
                  <a:gd name="T6" fmla="*/ 0 w 52"/>
                  <a:gd name="T7" fmla="*/ 37 h 37"/>
                  <a:gd name="T8" fmla="*/ 0 w 52"/>
                  <a:gd name="T9" fmla="*/ 0 h 37"/>
                  <a:gd name="T10" fmla="*/ 0 w 52"/>
                  <a:gd name="T11" fmla="*/ 0 h 37"/>
                  <a:gd name="T12" fmla="*/ 51 w 52"/>
                  <a:gd name="T13" fmla="*/ 0 h 37"/>
                  <a:gd name="T14" fmla="*/ 51 w 52"/>
                  <a:gd name="T15" fmla="*/ 36 h 37"/>
                  <a:gd name="T16" fmla="*/ 0 w 52"/>
                  <a:gd name="T17" fmla="*/ 36 h 37"/>
                  <a:gd name="T18" fmla="*/ 0 w 52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37"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3" name="Freeform 543">
                <a:extLst>
                  <a:ext uri="{FF2B5EF4-FFF2-40B4-BE49-F238E27FC236}">
                    <a16:creationId xmlns:a16="http://schemas.microsoft.com/office/drawing/2014/main" id="{0CFC4F88-5E16-464F-BF3B-FE5A6D1344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1" cy="36"/>
              </a:xfrm>
              <a:custGeom>
                <a:avLst/>
                <a:gdLst>
                  <a:gd name="T0" fmla="*/ 0 w 51"/>
                  <a:gd name="T1" fmla="*/ 0 h 36"/>
                  <a:gd name="T2" fmla="*/ 51 w 51"/>
                  <a:gd name="T3" fmla="*/ 0 h 36"/>
                  <a:gd name="T4" fmla="*/ 51 w 51"/>
                  <a:gd name="T5" fmla="*/ 36 h 36"/>
                  <a:gd name="T6" fmla="*/ 0 w 51"/>
                  <a:gd name="T7" fmla="*/ 36 h 36"/>
                  <a:gd name="T8" fmla="*/ 0 w 51"/>
                  <a:gd name="T9" fmla="*/ 0 h 36"/>
                  <a:gd name="T10" fmla="*/ 0 w 51"/>
                  <a:gd name="T11" fmla="*/ 0 h 36"/>
                  <a:gd name="T12" fmla="*/ 49 w 51"/>
                  <a:gd name="T13" fmla="*/ 0 h 36"/>
                  <a:gd name="T14" fmla="*/ 49 w 51"/>
                  <a:gd name="T15" fmla="*/ 35 h 36"/>
                  <a:gd name="T16" fmla="*/ 0 w 51"/>
                  <a:gd name="T17" fmla="*/ 35 h 36"/>
                  <a:gd name="T18" fmla="*/ 0 w 51"/>
                  <a:gd name="T19" fmla="*/ 0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36">
                    <a:moveTo>
                      <a:pt x="0" y="0"/>
                    </a:moveTo>
                    <a:lnTo>
                      <a:pt x="51" y="0"/>
                    </a:lnTo>
                    <a:lnTo>
                      <a:pt x="51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9" y="0"/>
                    </a:lnTo>
                    <a:lnTo>
                      <a:pt x="49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4" name="Freeform 544">
                <a:extLst>
                  <a:ext uri="{FF2B5EF4-FFF2-40B4-BE49-F238E27FC236}">
                    <a16:creationId xmlns:a16="http://schemas.microsoft.com/office/drawing/2014/main" id="{26DD5369-D178-B14C-9A8C-692765FD21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9" cy="35"/>
              </a:xfrm>
              <a:custGeom>
                <a:avLst/>
                <a:gdLst>
                  <a:gd name="T0" fmla="*/ 0 w 49"/>
                  <a:gd name="T1" fmla="*/ 0 h 35"/>
                  <a:gd name="T2" fmla="*/ 49 w 49"/>
                  <a:gd name="T3" fmla="*/ 0 h 35"/>
                  <a:gd name="T4" fmla="*/ 49 w 49"/>
                  <a:gd name="T5" fmla="*/ 35 h 35"/>
                  <a:gd name="T6" fmla="*/ 0 w 49"/>
                  <a:gd name="T7" fmla="*/ 35 h 35"/>
                  <a:gd name="T8" fmla="*/ 0 w 49"/>
                  <a:gd name="T9" fmla="*/ 0 h 35"/>
                  <a:gd name="T10" fmla="*/ 0 w 49"/>
                  <a:gd name="T11" fmla="*/ 0 h 35"/>
                  <a:gd name="T12" fmla="*/ 47 w 49"/>
                  <a:gd name="T13" fmla="*/ 0 h 35"/>
                  <a:gd name="T14" fmla="*/ 47 w 49"/>
                  <a:gd name="T15" fmla="*/ 33 h 35"/>
                  <a:gd name="T16" fmla="*/ 0 w 49"/>
                  <a:gd name="T17" fmla="*/ 33 h 35"/>
                  <a:gd name="T18" fmla="*/ 0 w 49"/>
                  <a:gd name="T19" fmla="*/ 0 h 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35">
                    <a:moveTo>
                      <a:pt x="0" y="0"/>
                    </a:moveTo>
                    <a:lnTo>
                      <a:pt x="49" y="0"/>
                    </a:lnTo>
                    <a:lnTo>
                      <a:pt x="49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5" name="Freeform 545">
                <a:extLst>
                  <a:ext uri="{FF2B5EF4-FFF2-40B4-BE49-F238E27FC236}">
                    <a16:creationId xmlns:a16="http://schemas.microsoft.com/office/drawing/2014/main" id="{AB7D926A-4E32-1E45-8F1A-CC3E2C52E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7" cy="33"/>
              </a:xfrm>
              <a:custGeom>
                <a:avLst/>
                <a:gdLst>
                  <a:gd name="T0" fmla="*/ 0 w 47"/>
                  <a:gd name="T1" fmla="*/ 0 h 33"/>
                  <a:gd name="T2" fmla="*/ 47 w 47"/>
                  <a:gd name="T3" fmla="*/ 0 h 33"/>
                  <a:gd name="T4" fmla="*/ 47 w 47"/>
                  <a:gd name="T5" fmla="*/ 33 h 33"/>
                  <a:gd name="T6" fmla="*/ 0 w 47"/>
                  <a:gd name="T7" fmla="*/ 33 h 33"/>
                  <a:gd name="T8" fmla="*/ 0 w 47"/>
                  <a:gd name="T9" fmla="*/ 0 h 33"/>
                  <a:gd name="T10" fmla="*/ 0 w 47"/>
                  <a:gd name="T11" fmla="*/ 0 h 33"/>
                  <a:gd name="T12" fmla="*/ 45 w 47"/>
                  <a:gd name="T13" fmla="*/ 0 h 33"/>
                  <a:gd name="T14" fmla="*/ 45 w 47"/>
                  <a:gd name="T15" fmla="*/ 32 h 33"/>
                  <a:gd name="T16" fmla="*/ 0 w 47"/>
                  <a:gd name="T17" fmla="*/ 32 h 33"/>
                  <a:gd name="T18" fmla="*/ 0 w 47"/>
                  <a:gd name="T19" fmla="*/ 0 h 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" h="33"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6" name="Freeform 546">
                <a:extLst>
                  <a:ext uri="{FF2B5EF4-FFF2-40B4-BE49-F238E27FC236}">
                    <a16:creationId xmlns:a16="http://schemas.microsoft.com/office/drawing/2014/main" id="{12DCFE79-37D9-7F45-9B56-7A101B6AAB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5" cy="32"/>
              </a:xfrm>
              <a:custGeom>
                <a:avLst/>
                <a:gdLst>
                  <a:gd name="T0" fmla="*/ 0 w 45"/>
                  <a:gd name="T1" fmla="*/ 0 h 32"/>
                  <a:gd name="T2" fmla="*/ 45 w 45"/>
                  <a:gd name="T3" fmla="*/ 0 h 32"/>
                  <a:gd name="T4" fmla="*/ 45 w 45"/>
                  <a:gd name="T5" fmla="*/ 32 h 32"/>
                  <a:gd name="T6" fmla="*/ 0 w 45"/>
                  <a:gd name="T7" fmla="*/ 32 h 32"/>
                  <a:gd name="T8" fmla="*/ 0 w 45"/>
                  <a:gd name="T9" fmla="*/ 0 h 32"/>
                  <a:gd name="T10" fmla="*/ 0 w 45"/>
                  <a:gd name="T11" fmla="*/ 0 h 32"/>
                  <a:gd name="T12" fmla="*/ 44 w 45"/>
                  <a:gd name="T13" fmla="*/ 0 h 32"/>
                  <a:gd name="T14" fmla="*/ 44 w 45"/>
                  <a:gd name="T15" fmla="*/ 31 h 32"/>
                  <a:gd name="T16" fmla="*/ 0 w 45"/>
                  <a:gd name="T17" fmla="*/ 31 h 32"/>
                  <a:gd name="T18" fmla="*/ 0 w 45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32"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7" name="Freeform 547">
                <a:extLst>
                  <a:ext uri="{FF2B5EF4-FFF2-40B4-BE49-F238E27FC236}">
                    <a16:creationId xmlns:a16="http://schemas.microsoft.com/office/drawing/2014/main" id="{F4F14035-724D-B845-94A9-4A0A8ED9E2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4" cy="31"/>
              </a:xfrm>
              <a:custGeom>
                <a:avLst/>
                <a:gdLst>
                  <a:gd name="T0" fmla="*/ 0 w 44"/>
                  <a:gd name="T1" fmla="*/ 0 h 31"/>
                  <a:gd name="T2" fmla="*/ 44 w 44"/>
                  <a:gd name="T3" fmla="*/ 0 h 31"/>
                  <a:gd name="T4" fmla="*/ 44 w 44"/>
                  <a:gd name="T5" fmla="*/ 31 h 31"/>
                  <a:gd name="T6" fmla="*/ 0 w 44"/>
                  <a:gd name="T7" fmla="*/ 31 h 31"/>
                  <a:gd name="T8" fmla="*/ 0 w 44"/>
                  <a:gd name="T9" fmla="*/ 0 h 31"/>
                  <a:gd name="T10" fmla="*/ 0 w 44"/>
                  <a:gd name="T11" fmla="*/ 0 h 31"/>
                  <a:gd name="T12" fmla="*/ 42 w 44"/>
                  <a:gd name="T13" fmla="*/ 0 h 31"/>
                  <a:gd name="T14" fmla="*/ 42 w 44"/>
                  <a:gd name="T15" fmla="*/ 30 h 31"/>
                  <a:gd name="T16" fmla="*/ 0 w 44"/>
                  <a:gd name="T17" fmla="*/ 30 h 31"/>
                  <a:gd name="T18" fmla="*/ 0 w 44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31">
                    <a:moveTo>
                      <a:pt x="0" y="0"/>
                    </a:move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8" name="Freeform 548">
                <a:extLst>
                  <a:ext uri="{FF2B5EF4-FFF2-40B4-BE49-F238E27FC236}">
                    <a16:creationId xmlns:a16="http://schemas.microsoft.com/office/drawing/2014/main" id="{10566142-E478-7645-AA9F-994DD3CC4C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2" cy="30"/>
              </a:xfrm>
              <a:custGeom>
                <a:avLst/>
                <a:gdLst>
                  <a:gd name="T0" fmla="*/ 0 w 42"/>
                  <a:gd name="T1" fmla="*/ 0 h 30"/>
                  <a:gd name="T2" fmla="*/ 42 w 42"/>
                  <a:gd name="T3" fmla="*/ 0 h 30"/>
                  <a:gd name="T4" fmla="*/ 42 w 42"/>
                  <a:gd name="T5" fmla="*/ 30 h 30"/>
                  <a:gd name="T6" fmla="*/ 0 w 42"/>
                  <a:gd name="T7" fmla="*/ 30 h 30"/>
                  <a:gd name="T8" fmla="*/ 0 w 42"/>
                  <a:gd name="T9" fmla="*/ 0 h 30"/>
                  <a:gd name="T10" fmla="*/ 0 w 42"/>
                  <a:gd name="T11" fmla="*/ 0 h 30"/>
                  <a:gd name="T12" fmla="*/ 40 w 42"/>
                  <a:gd name="T13" fmla="*/ 0 h 30"/>
                  <a:gd name="T14" fmla="*/ 40 w 42"/>
                  <a:gd name="T15" fmla="*/ 29 h 30"/>
                  <a:gd name="T16" fmla="*/ 0 w 42"/>
                  <a:gd name="T17" fmla="*/ 29 h 30"/>
                  <a:gd name="T18" fmla="*/ 0 w 42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" h="30">
                    <a:moveTo>
                      <a:pt x="0" y="0"/>
                    </a:moveTo>
                    <a:lnTo>
                      <a:pt x="42" y="0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89" name="Freeform 549">
                <a:extLst>
                  <a:ext uri="{FF2B5EF4-FFF2-40B4-BE49-F238E27FC236}">
                    <a16:creationId xmlns:a16="http://schemas.microsoft.com/office/drawing/2014/main" id="{AC693124-96E3-064C-B4B7-94F12C0397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40" cy="29"/>
              </a:xfrm>
              <a:custGeom>
                <a:avLst/>
                <a:gdLst>
                  <a:gd name="T0" fmla="*/ 0 w 40"/>
                  <a:gd name="T1" fmla="*/ 0 h 29"/>
                  <a:gd name="T2" fmla="*/ 40 w 40"/>
                  <a:gd name="T3" fmla="*/ 0 h 29"/>
                  <a:gd name="T4" fmla="*/ 40 w 40"/>
                  <a:gd name="T5" fmla="*/ 29 h 29"/>
                  <a:gd name="T6" fmla="*/ 0 w 40"/>
                  <a:gd name="T7" fmla="*/ 29 h 29"/>
                  <a:gd name="T8" fmla="*/ 0 w 40"/>
                  <a:gd name="T9" fmla="*/ 0 h 29"/>
                  <a:gd name="T10" fmla="*/ 0 w 40"/>
                  <a:gd name="T11" fmla="*/ 0 h 29"/>
                  <a:gd name="T12" fmla="*/ 38 w 40"/>
                  <a:gd name="T13" fmla="*/ 0 h 29"/>
                  <a:gd name="T14" fmla="*/ 38 w 40"/>
                  <a:gd name="T15" fmla="*/ 27 h 29"/>
                  <a:gd name="T16" fmla="*/ 0 w 40"/>
                  <a:gd name="T17" fmla="*/ 27 h 29"/>
                  <a:gd name="T18" fmla="*/ 0 w 40"/>
                  <a:gd name="T19" fmla="*/ 0 h 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29"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8" y="0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0" name="Freeform 550">
                <a:extLst>
                  <a:ext uri="{FF2B5EF4-FFF2-40B4-BE49-F238E27FC236}">
                    <a16:creationId xmlns:a16="http://schemas.microsoft.com/office/drawing/2014/main" id="{8FEB1DEE-A845-2548-8CE8-97FD2D9AFD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8" cy="27"/>
              </a:xfrm>
              <a:custGeom>
                <a:avLst/>
                <a:gdLst>
                  <a:gd name="T0" fmla="*/ 0 w 38"/>
                  <a:gd name="T1" fmla="*/ 0 h 27"/>
                  <a:gd name="T2" fmla="*/ 38 w 38"/>
                  <a:gd name="T3" fmla="*/ 0 h 27"/>
                  <a:gd name="T4" fmla="*/ 38 w 38"/>
                  <a:gd name="T5" fmla="*/ 27 h 27"/>
                  <a:gd name="T6" fmla="*/ 0 w 38"/>
                  <a:gd name="T7" fmla="*/ 27 h 27"/>
                  <a:gd name="T8" fmla="*/ 0 w 38"/>
                  <a:gd name="T9" fmla="*/ 0 h 27"/>
                  <a:gd name="T10" fmla="*/ 0 w 38"/>
                  <a:gd name="T11" fmla="*/ 0 h 27"/>
                  <a:gd name="T12" fmla="*/ 37 w 38"/>
                  <a:gd name="T13" fmla="*/ 0 h 27"/>
                  <a:gd name="T14" fmla="*/ 37 w 38"/>
                  <a:gd name="T15" fmla="*/ 26 h 27"/>
                  <a:gd name="T16" fmla="*/ 0 w 38"/>
                  <a:gd name="T17" fmla="*/ 26 h 27"/>
                  <a:gd name="T18" fmla="*/ 0 w 38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" h="27">
                    <a:moveTo>
                      <a:pt x="0" y="0"/>
                    </a:moveTo>
                    <a:lnTo>
                      <a:pt x="38" y="0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1" name="Freeform 551">
                <a:extLst>
                  <a:ext uri="{FF2B5EF4-FFF2-40B4-BE49-F238E27FC236}">
                    <a16:creationId xmlns:a16="http://schemas.microsoft.com/office/drawing/2014/main" id="{8C01E667-08D4-2A4D-AA33-066D95DB3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7" cy="26"/>
              </a:xfrm>
              <a:custGeom>
                <a:avLst/>
                <a:gdLst>
                  <a:gd name="T0" fmla="*/ 0 w 37"/>
                  <a:gd name="T1" fmla="*/ 0 h 26"/>
                  <a:gd name="T2" fmla="*/ 37 w 37"/>
                  <a:gd name="T3" fmla="*/ 0 h 26"/>
                  <a:gd name="T4" fmla="*/ 37 w 37"/>
                  <a:gd name="T5" fmla="*/ 26 h 26"/>
                  <a:gd name="T6" fmla="*/ 0 w 37"/>
                  <a:gd name="T7" fmla="*/ 26 h 26"/>
                  <a:gd name="T8" fmla="*/ 0 w 37"/>
                  <a:gd name="T9" fmla="*/ 0 h 26"/>
                  <a:gd name="T10" fmla="*/ 0 w 37"/>
                  <a:gd name="T11" fmla="*/ 0 h 26"/>
                  <a:gd name="T12" fmla="*/ 35 w 37"/>
                  <a:gd name="T13" fmla="*/ 0 h 26"/>
                  <a:gd name="T14" fmla="*/ 35 w 37"/>
                  <a:gd name="T15" fmla="*/ 25 h 26"/>
                  <a:gd name="T16" fmla="*/ 0 w 37"/>
                  <a:gd name="T17" fmla="*/ 25 h 26"/>
                  <a:gd name="T18" fmla="*/ 0 w 37"/>
                  <a:gd name="T19" fmla="*/ 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" h="26">
                    <a:moveTo>
                      <a:pt x="0" y="0"/>
                    </a:moveTo>
                    <a:lnTo>
                      <a:pt x="37" y="0"/>
                    </a:lnTo>
                    <a:lnTo>
                      <a:pt x="37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2" name="Freeform 552">
                <a:extLst>
                  <a:ext uri="{FF2B5EF4-FFF2-40B4-BE49-F238E27FC236}">
                    <a16:creationId xmlns:a16="http://schemas.microsoft.com/office/drawing/2014/main" id="{77B3D066-F938-8744-8A07-35FC82F93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5" cy="25"/>
              </a:xfrm>
              <a:custGeom>
                <a:avLst/>
                <a:gdLst>
                  <a:gd name="T0" fmla="*/ 0 w 35"/>
                  <a:gd name="T1" fmla="*/ 0 h 25"/>
                  <a:gd name="T2" fmla="*/ 35 w 35"/>
                  <a:gd name="T3" fmla="*/ 0 h 25"/>
                  <a:gd name="T4" fmla="*/ 35 w 35"/>
                  <a:gd name="T5" fmla="*/ 25 h 25"/>
                  <a:gd name="T6" fmla="*/ 0 w 35"/>
                  <a:gd name="T7" fmla="*/ 25 h 25"/>
                  <a:gd name="T8" fmla="*/ 0 w 35"/>
                  <a:gd name="T9" fmla="*/ 0 h 25"/>
                  <a:gd name="T10" fmla="*/ 0 w 35"/>
                  <a:gd name="T11" fmla="*/ 0 h 25"/>
                  <a:gd name="T12" fmla="*/ 33 w 35"/>
                  <a:gd name="T13" fmla="*/ 0 h 25"/>
                  <a:gd name="T14" fmla="*/ 33 w 35"/>
                  <a:gd name="T15" fmla="*/ 24 h 25"/>
                  <a:gd name="T16" fmla="*/ 0 w 35"/>
                  <a:gd name="T17" fmla="*/ 24 h 25"/>
                  <a:gd name="T18" fmla="*/ 0 w 35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25">
                    <a:moveTo>
                      <a:pt x="0" y="0"/>
                    </a:moveTo>
                    <a:lnTo>
                      <a:pt x="35" y="0"/>
                    </a:lnTo>
                    <a:lnTo>
                      <a:pt x="3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3" y="0"/>
                    </a:lnTo>
                    <a:lnTo>
                      <a:pt x="33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3" name="Freeform 553">
                <a:extLst>
                  <a:ext uri="{FF2B5EF4-FFF2-40B4-BE49-F238E27FC236}">
                    <a16:creationId xmlns:a16="http://schemas.microsoft.com/office/drawing/2014/main" id="{EBC8056D-CD83-8A49-ABEE-96CDA2EFBF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3" cy="24"/>
              </a:xfrm>
              <a:custGeom>
                <a:avLst/>
                <a:gdLst>
                  <a:gd name="T0" fmla="*/ 0 w 33"/>
                  <a:gd name="T1" fmla="*/ 0 h 24"/>
                  <a:gd name="T2" fmla="*/ 33 w 33"/>
                  <a:gd name="T3" fmla="*/ 0 h 24"/>
                  <a:gd name="T4" fmla="*/ 33 w 33"/>
                  <a:gd name="T5" fmla="*/ 24 h 24"/>
                  <a:gd name="T6" fmla="*/ 0 w 33"/>
                  <a:gd name="T7" fmla="*/ 24 h 24"/>
                  <a:gd name="T8" fmla="*/ 0 w 33"/>
                  <a:gd name="T9" fmla="*/ 0 h 24"/>
                  <a:gd name="T10" fmla="*/ 0 w 33"/>
                  <a:gd name="T11" fmla="*/ 0 h 24"/>
                  <a:gd name="T12" fmla="*/ 31 w 33"/>
                  <a:gd name="T13" fmla="*/ 0 h 24"/>
                  <a:gd name="T14" fmla="*/ 31 w 33"/>
                  <a:gd name="T15" fmla="*/ 23 h 24"/>
                  <a:gd name="T16" fmla="*/ 0 w 33"/>
                  <a:gd name="T17" fmla="*/ 23 h 24"/>
                  <a:gd name="T18" fmla="*/ 0 w 33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" h="24">
                    <a:moveTo>
                      <a:pt x="0" y="0"/>
                    </a:moveTo>
                    <a:lnTo>
                      <a:pt x="33" y="0"/>
                    </a:lnTo>
                    <a:lnTo>
                      <a:pt x="33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4" name="Freeform 554">
                <a:extLst>
                  <a:ext uri="{FF2B5EF4-FFF2-40B4-BE49-F238E27FC236}">
                    <a16:creationId xmlns:a16="http://schemas.microsoft.com/office/drawing/2014/main" id="{9DAC7273-3CB3-1646-9210-8CD56C947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1" cy="23"/>
              </a:xfrm>
              <a:custGeom>
                <a:avLst/>
                <a:gdLst>
                  <a:gd name="T0" fmla="*/ 0 w 31"/>
                  <a:gd name="T1" fmla="*/ 0 h 23"/>
                  <a:gd name="T2" fmla="*/ 31 w 31"/>
                  <a:gd name="T3" fmla="*/ 0 h 23"/>
                  <a:gd name="T4" fmla="*/ 31 w 31"/>
                  <a:gd name="T5" fmla="*/ 23 h 23"/>
                  <a:gd name="T6" fmla="*/ 0 w 31"/>
                  <a:gd name="T7" fmla="*/ 23 h 23"/>
                  <a:gd name="T8" fmla="*/ 0 w 31"/>
                  <a:gd name="T9" fmla="*/ 0 h 23"/>
                  <a:gd name="T10" fmla="*/ 0 w 31"/>
                  <a:gd name="T11" fmla="*/ 0 h 23"/>
                  <a:gd name="T12" fmla="*/ 30 w 31"/>
                  <a:gd name="T13" fmla="*/ 0 h 23"/>
                  <a:gd name="T14" fmla="*/ 30 w 31"/>
                  <a:gd name="T15" fmla="*/ 21 h 23"/>
                  <a:gd name="T16" fmla="*/ 0 w 31"/>
                  <a:gd name="T17" fmla="*/ 21 h 23"/>
                  <a:gd name="T18" fmla="*/ 0 w 31"/>
                  <a:gd name="T19" fmla="*/ 0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1" h="23"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5" name="Freeform 555">
                <a:extLst>
                  <a:ext uri="{FF2B5EF4-FFF2-40B4-BE49-F238E27FC236}">
                    <a16:creationId xmlns:a16="http://schemas.microsoft.com/office/drawing/2014/main" id="{FC25295B-D785-C345-9053-248E94A50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0" cy="21"/>
              </a:xfrm>
              <a:custGeom>
                <a:avLst/>
                <a:gdLst>
                  <a:gd name="T0" fmla="*/ 0 w 30"/>
                  <a:gd name="T1" fmla="*/ 0 h 21"/>
                  <a:gd name="T2" fmla="*/ 30 w 30"/>
                  <a:gd name="T3" fmla="*/ 0 h 21"/>
                  <a:gd name="T4" fmla="*/ 30 w 30"/>
                  <a:gd name="T5" fmla="*/ 21 h 21"/>
                  <a:gd name="T6" fmla="*/ 0 w 30"/>
                  <a:gd name="T7" fmla="*/ 21 h 21"/>
                  <a:gd name="T8" fmla="*/ 0 w 30"/>
                  <a:gd name="T9" fmla="*/ 0 h 21"/>
                  <a:gd name="T10" fmla="*/ 0 w 30"/>
                  <a:gd name="T11" fmla="*/ 0 h 21"/>
                  <a:gd name="T12" fmla="*/ 28 w 30"/>
                  <a:gd name="T13" fmla="*/ 0 h 21"/>
                  <a:gd name="T14" fmla="*/ 28 w 30"/>
                  <a:gd name="T15" fmla="*/ 20 h 21"/>
                  <a:gd name="T16" fmla="*/ 0 w 30"/>
                  <a:gd name="T17" fmla="*/ 20 h 21"/>
                  <a:gd name="T18" fmla="*/ 0 w 30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" h="21">
                    <a:moveTo>
                      <a:pt x="0" y="0"/>
                    </a:moveTo>
                    <a:lnTo>
                      <a:pt x="30" y="0"/>
                    </a:lnTo>
                    <a:lnTo>
                      <a:pt x="30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6" name="Freeform 556">
                <a:extLst>
                  <a:ext uri="{FF2B5EF4-FFF2-40B4-BE49-F238E27FC236}">
                    <a16:creationId xmlns:a16="http://schemas.microsoft.com/office/drawing/2014/main" id="{7A88132F-CE7F-EC48-8268-7BB6E0B4E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8" cy="20"/>
              </a:xfrm>
              <a:custGeom>
                <a:avLst/>
                <a:gdLst>
                  <a:gd name="T0" fmla="*/ 0 w 28"/>
                  <a:gd name="T1" fmla="*/ 0 h 20"/>
                  <a:gd name="T2" fmla="*/ 28 w 28"/>
                  <a:gd name="T3" fmla="*/ 0 h 20"/>
                  <a:gd name="T4" fmla="*/ 28 w 28"/>
                  <a:gd name="T5" fmla="*/ 20 h 20"/>
                  <a:gd name="T6" fmla="*/ 0 w 28"/>
                  <a:gd name="T7" fmla="*/ 20 h 20"/>
                  <a:gd name="T8" fmla="*/ 0 w 28"/>
                  <a:gd name="T9" fmla="*/ 0 h 20"/>
                  <a:gd name="T10" fmla="*/ 0 w 28"/>
                  <a:gd name="T11" fmla="*/ 0 h 20"/>
                  <a:gd name="T12" fmla="*/ 26 w 28"/>
                  <a:gd name="T13" fmla="*/ 0 h 20"/>
                  <a:gd name="T14" fmla="*/ 26 w 28"/>
                  <a:gd name="T15" fmla="*/ 18 h 20"/>
                  <a:gd name="T16" fmla="*/ 0 w 28"/>
                  <a:gd name="T17" fmla="*/ 18 h 20"/>
                  <a:gd name="T18" fmla="*/ 0 w 28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lnTo>
                      <a:pt x="28" y="0"/>
                    </a:lnTo>
                    <a:lnTo>
                      <a:pt x="2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" y="0"/>
                    </a:lnTo>
                    <a:lnTo>
                      <a:pt x="26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7" name="Freeform 557">
                <a:extLst>
                  <a:ext uri="{FF2B5EF4-FFF2-40B4-BE49-F238E27FC236}">
                    <a16:creationId xmlns:a16="http://schemas.microsoft.com/office/drawing/2014/main" id="{033AFAF6-0BFB-C04B-B404-D91A81EDD5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6" cy="18"/>
              </a:xfrm>
              <a:custGeom>
                <a:avLst/>
                <a:gdLst>
                  <a:gd name="T0" fmla="*/ 0 w 26"/>
                  <a:gd name="T1" fmla="*/ 0 h 18"/>
                  <a:gd name="T2" fmla="*/ 26 w 26"/>
                  <a:gd name="T3" fmla="*/ 0 h 18"/>
                  <a:gd name="T4" fmla="*/ 26 w 26"/>
                  <a:gd name="T5" fmla="*/ 18 h 18"/>
                  <a:gd name="T6" fmla="*/ 0 w 26"/>
                  <a:gd name="T7" fmla="*/ 18 h 18"/>
                  <a:gd name="T8" fmla="*/ 0 w 26"/>
                  <a:gd name="T9" fmla="*/ 0 h 18"/>
                  <a:gd name="T10" fmla="*/ 0 w 26"/>
                  <a:gd name="T11" fmla="*/ 0 h 18"/>
                  <a:gd name="T12" fmla="*/ 24 w 26"/>
                  <a:gd name="T13" fmla="*/ 0 h 18"/>
                  <a:gd name="T14" fmla="*/ 24 w 26"/>
                  <a:gd name="T15" fmla="*/ 17 h 18"/>
                  <a:gd name="T16" fmla="*/ 0 w 26"/>
                  <a:gd name="T17" fmla="*/ 17 h 18"/>
                  <a:gd name="T18" fmla="*/ 0 w 26"/>
                  <a:gd name="T19" fmla="*/ 0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" h="18">
                    <a:moveTo>
                      <a:pt x="0" y="0"/>
                    </a:moveTo>
                    <a:lnTo>
                      <a:pt x="26" y="0"/>
                    </a:lnTo>
                    <a:lnTo>
                      <a:pt x="26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8" name="Freeform 558">
                <a:extLst>
                  <a:ext uri="{FF2B5EF4-FFF2-40B4-BE49-F238E27FC236}">
                    <a16:creationId xmlns:a16="http://schemas.microsoft.com/office/drawing/2014/main" id="{A00FD10A-BEEF-B949-91B1-0C1891AF7A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4" cy="17"/>
              </a:xfrm>
              <a:custGeom>
                <a:avLst/>
                <a:gdLst>
                  <a:gd name="T0" fmla="*/ 0 w 24"/>
                  <a:gd name="T1" fmla="*/ 0 h 17"/>
                  <a:gd name="T2" fmla="*/ 24 w 24"/>
                  <a:gd name="T3" fmla="*/ 0 h 17"/>
                  <a:gd name="T4" fmla="*/ 24 w 24"/>
                  <a:gd name="T5" fmla="*/ 17 h 17"/>
                  <a:gd name="T6" fmla="*/ 0 w 24"/>
                  <a:gd name="T7" fmla="*/ 17 h 17"/>
                  <a:gd name="T8" fmla="*/ 0 w 24"/>
                  <a:gd name="T9" fmla="*/ 0 h 17"/>
                  <a:gd name="T10" fmla="*/ 0 w 24"/>
                  <a:gd name="T11" fmla="*/ 0 h 17"/>
                  <a:gd name="T12" fmla="*/ 22 w 24"/>
                  <a:gd name="T13" fmla="*/ 0 h 17"/>
                  <a:gd name="T14" fmla="*/ 22 w 24"/>
                  <a:gd name="T15" fmla="*/ 17 h 17"/>
                  <a:gd name="T16" fmla="*/ 0 w 24"/>
                  <a:gd name="T17" fmla="*/ 17 h 17"/>
                  <a:gd name="T18" fmla="*/ 0 w 24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" h="17">
                    <a:moveTo>
                      <a:pt x="0" y="0"/>
                    </a:moveTo>
                    <a:lnTo>
                      <a:pt x="24" y="0"/>
                    </a:lnTo>
                    <a:lnTo>
                      <a:pt x="2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199" name="Freeform 559">
                <a:extLst>
                  <a:ext uri="{FF2B5EF4-FFF2-40B4-BE49-F238E27FC236}">
                    <a16:creationId xmlns:a16="http://schemas.microsoft.com/office/drawing/2014/main" id="{D2AC5912-21FE-CA45-959B-0CA0D4747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2" cy="17"/>
              </a:xfrm>
              <a:custGeom>
                <a:avLst/>
                <a:gdLst>
                  <a:gd name="T0" fmla="*/ 0 w 22"/>
                  <a:gd name="T1" fmla="*/ 0 h 17"/>
                  <a:gd name="T2" fmla="*/ 22 w 22"/>
                  <a:gd name="T3" fmla="*/ 0 h 17"/>
                  <a:gd name="T4" fmla="*/ 22 w 22"/>
                  <a:gd name="T5" fmla="*/ 17 h 17"/>
                  <a:gd name="T6" fmla="*/ 0 w 22"/>
                  <a:gd name="T7" fmla="*/ 17 h 17"/>
                  <a:gd name="T8" fmla="*/ 0 w 22"/>
                  <a:gd name="T9" fmla="*/ 0 h 17"/>
                  <a:gd name="T10" fmla="*/ 0 w 22"/>
                  <a:gd name="T11" fmla="*/ 0 h 17"/>
                  <a:gd name="T12" fmla="*/ 21 w 22"/>
                  <a:gd name="T13" fmla="*/ 0 h 17"/>
                  <a:gd name="T14" fmla="*/ 21 w 22"/>
                  <a:gd name="T15" fmla="*/ 15 h 17"/>
                  <a:gd name="T16" fmla="*/ 0 w 22"/>
                  <a:gd name="T17" fmla="*/ 15 h 17"/>
                  <a:gd name="T18" fmla="*/ 0 w 22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0" name="Freeform 560">
                <a:extLst>
                  <a:ext uri="{FF2B5EF4-FFF2-40B4-BE49-F238E27FC236}">
                    <a16:creationId xmlns:a16="http://schemas.microsoft.com/office/drawing/2014/main" id="{AF2FB930-4A9B-3B44-9CFC-5DB66DBDED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21" cy="15"/>
              </a:xfrm>
              <a:custGeom>
                <a:avLst/>
                <a:gdLst>
                  <a:gd name="T0" fmla="*/ 0 w 21"/>
                  <a:gd name="T1" fmla="*/ 0 h 15"/>
                  <a:gd name="T2" fmla="*/ 21 w 21"/>
                  <a:gd name="T3" fmla="*/ 0 h 15"/>
                  <a:gd name="T4" fmla="*/ 21 w 21"/>
                  <a:gd name="T5" fmla="*/ 15 h 15"/>
                  <a:gd name="T6" fmla="*/ 0 w 21"/>
                  <a:gd name="T7" fmla="*/ 15 h 15"/>
                  <a:gd name="T8" fmla="*/ 0 w 21"/>
                  <a:gd name="T9" fmla="*/ 0 h 15"/>
                  <a:gd name="T10" fmla="*/ 0 w 21"/>
                  <a:gd name="T11" fmla="*/ 0 h 15"/>
                  <a:gd name="T12" fmla="*/ 19 w 21"/>
                  <a:gd name="T13" fmla="*/ 0 h 15"/>
                  <a:gd name="T14" fmla="*/ 19 w 21"/>
                  <a:gd name="T15" fmla="*/ 14 h 15"/>
                  <a:gd name="T16" fmla="*/ 0 w 21"/>
                  <a:gd name="T17" fmla="*/ 14 h 15"/>
                  <a:gd name="T18" fmla="*/ 0 w 21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1" name="Freeform 561">
                <a:extLst>
                  <a:ext uri="{FF2B5EF4-FFF2-40B4-BE49-F238E27FC236}">
                    <a16:creationId xmlns:a16="http://schemas.microsoft.com/office/drawing/2014/main" id="{80F4CABB-2E56-F24D-BE01-474EC52203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9" cy="14"/>
              </a:xfrm>
              <a:custGeom>
                <a:avLst/>
                <a:gdLst>
                  <a:gd name="T0" fmla="*/ 0 w 19"/>
                  <a:gd name="T1" fmla="*/ 0 h 14"/>
                  <a:gd name="T2" fmla="*/ 19 w 19"/>
                  <a:gd name="T3" fmla="*/ 0 h 14"/>
                  <a:gd name="T4" fmla="*/ 19 w 19"/>
                  <a:gd name="T5" fmla="*/ 14 h 14"/>
                  <a:gd name="T6" fmla="*/ 0 w 19"/>
                  <a:gd name="T7" fmla="*/ 14 h 14"/>
                  <a:gd name="T8" fmla="*/ 0 w 19"/>
                  <a:gd name="T9" fmla="*/ 0 h 14"/>
                  <a:gd name="T10" fmla="*/ 0 w 19"/>
                  <a:gd name="T11" fmla="*/ 0 h 14"/>
                  <a:gd name="T12" fmla="*/ 17 w 19"/>
                  <a:gd name="T13" fmla="*/ 0 h 14"/>
                  <a:gd name="T14" fmla="*/ 17 w 19"/>
                  <a:gd name="T15" fmla="*/ 12 h 14"/>
                  <a:gd name="T16" fmla="*/ 0 w 19"/>
                  <a:gd name="T17" fmla="*/ 12 h 14"/>
                  <a:gd name="T18" fmla="*/ 0 w 19"/>
                  <a:gd name="T19" fmla="*/ 0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" h="14"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2" name="Freeform 562">
                <a:extLst>
                  <a:ext uri="{FF2B5EF4-FFF2-40B4-BE49-F238E27FC236}">
                    <a16:creationId xmlns:a16="http://schemas.microsoft.com/office/drawing/2014/main" id="{97F53D91-A714-C042-B03C-DA2BF1BCF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7" cy="12"/>
              </a:xfrm>
              <a:custGeom>
                <a:avLst/>
                <a:gdLst>
                  <a:gd name="T0" fmla="*/ 0 w 17"/>
                  <a:gd name="T1" fmla="*/ 0 h 12"/>
                  <a:gd name="T2" fmla="*/ 17 w 17"/>
                  <a:gd name="T3" fmla="*/ 0 h 12"/>
                  <a:gd name="T4" fmla="*/ 17 w 17"/>
                  <a:gd name="T5" fmla="*/ 12 h 12"/>
                  <a:gd name="T6" fmla="*/ 0 w 17"/>
                  <a:gd name="T7" fmla="*/ 12 h 12"/>
                  <a:gd name="T8" fmla="*/ 0 w 17"/>
                  <a:gd name="T9" fmla="*/ 0 h 12"/>
                  <a:gd name="T10" fmla="*/ 0 w 17"/>
                  <a:gd name="T11" fmla="*/ 0 h 12"/>
                  <a:gd name="T12" fmla="*/ 15 w 17"/>
                  <a:gd name="T13" fmla="*/ 0 h 12"/>
                  <a:gd name="T14" fmla="*/ 15 w 17"/>
                  <a:gd name="T15" fmla="*/ 11 h 12"/>
                  <a:gd name="T16" fmla="*/ 0 w 17"/>
                  <a:gd name="T17" fmla="*/ 11 h 12"/>
                  <a:gd name="T18" fmla="*/ 0 w 17"/>
                  <a:gd name="T19" fmla="*/ 0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" h="12">
                    <a:moveTo>
                      <a:pt x="0" y="0"/>
                    </a:moveTo>
                    <a:lnTo>
                      <a:pt x="17" y="0"/>
                    </a:lnTo>
                    <a:lnTo>
                      <a:pt x="1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3" name="Freeform 563">
                <a:extLst>
                  <a:ext uri="{FF2B5EF4-FFF2-40B4-BE49-F238E27FC236}">
                    <a16:creationId xmlns:a16="http://schemas.microsoft.com/office/drawing/2014/main" id="{5026C2C6-5278-9542-9582-83CDAB7911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5" cy="11"/>
              </a:xfrm>
              <a:custGeom>
                <a:avLst/>
                <a:gdLst>
                  <a:gd name="T0" fmla="*/ 0 w 15"/>
                  <a:gd name="T1" fmla="*/ 0 h 11"/>
                  <a:gd name="T2" fmla="*/ 15 w 15"/>
                  <a:gd name="T3" fmla="*/ 0 h 11"/>
                  <a:gd name="T4" fmla="*/ 15 w 15"/>
                  <a:gd name="T5" fmla="*/ 11 h 11"/>
                  <a:gd name="T6" fmla="*/ 0 w 15"/>
                  <a:gd name="T7" fmla="*/ 11 h 11"/>
                  <a:gd name="T8" fmla="*/ 0 w 15"/>
                  <a:gd name="T9" fmla="*/ 0 h 11"/>
                  <a:gd name="T10" fmla="*/ 0 w 15"/>
                  <a:gd name="T11" fmla="*/ 0 h 11"/>
                  <a:gd name="T12" fmla="*/ 14 w 15"/>
                  <a:gd name="T13" fmla="*/ 0 h 11"/>
                  <a:gd name="T14" fmla="*/ 14 w 15"/>
                  <a:gd name="T15" fmla="*/ 10 h 11"/>
                  <a:gd name="T16" fmla="*/ 0 w 15"/>
                  <a:gd name="T17" fmla="*/ 10 h 11"/>
                  <a:gd name="T18" fmla="*/ 0 w 1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" h="11">
                    <a:moveTo>
                      <a:pt x="0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4" name="Freeform 564">
                <a:extLst>
                  <a:ext uri="{FF2B5EF4-FFF2-40B4-BE49-F238E27FC236}">
                    <a16:creationId xmlns:a16="http://schemas.microsoft.com/office/drawing/2014/main" id="{51513577-78A2-CF48-9FC8-A7833FE70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0 w 14"/>
                  <a:gd name="T11" fmla="*/ 0 h 10"/>
                  <a:gd name="T12" fmla="*/ 12 w 14"/>
                  <a:gd name="T13" fmla="*/ 0 h 10"/>
                  <a:gd name="T14" fmla="*/ 12 w 14"/>
                  <a:gd name="T15" fmla="*/ 9 h 10"/>
                  <a:gd name="T16" fmla="*/ 0 w 14"/>
                  <a:gd name="T17" fmla="*/ 9 h 10"/>
                  <a:gd name="T18" fmla="*/ 0 w 14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5" name="Freeform 565">
                <a:extLst>
                  <a:ext uri="{FF2B5EF4-FFF2-40B4-BE49-F238E27FC236}">
                    <a16:creationId xmlns:a16="http://schemas.microsoft.com/office/drawing/2014/main" id="{EFC40E83-474B-5341-A0C1-3E6E76100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2" cy="9"/>
              </a:xfrm>
              <a:custGeom>
                <a:avLst/>
                <a:gdLst>
                  <a:gd name="T0" fmla="*/ 0 w 12"/>
                  <a:gd name="T1" fmla="*/ 0 h 9"/>
                  <a:gd name="T2" fmla="*/ 12 w 12"/>
                  <a:gd name="T3" fmla="*/ 0 h 9"/>
                  <a:gd name="T4" fmla="*/ 12 w 12"/>
                  <a:gd name="T5" fmla="*/ 9 h 9"/>
                  <a:gd name="T6" fmla="*/ 0 w 12"/>
                  <a:gd name="T7" fmla="*/ 9 h 9"/>
                  <a:gd name="T8" fmla="*/ 0 w 12"/>
                  <a:gd name="T9" fmla="*/ 0 h 9"/>
                  <a:gd name="T10" fmla="*/ 0 w 12"/>
                  <a:gd name="T11" fmla="*/ 0 h 9"/>
                  <a:gd name="T12" fmla="*/ 10 w 12"/>
                  <a:gd name="T13" fmla="*/ 0 h 9"/>
                  <a:gd name="T14" fmla="*/ 10 w 12"/>
                  <a:gd name="T15" fmla="*/ 8 h 9"/>
                  <a:gd name="T16" fmla="*/ 0 w 12"/>
                  <a:gd name="T17" fmla="*/ 8 h 9"/>
                  <a:gd name="T18" fmla="*/ 0 w 12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" y="0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6" name="Freeform 566">
                <a:extLst>
                  <a:ext uri="{FF2B5EF4-FFF2-40B4-BE49-F238E27FC236}">
                    <a16:creationId xmlns:a16="http://schemas.microsoft.com/office/drawing/2014/main" id="{8EC22C60-D7F9-CC47-A2D9-761A29054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0" cy="8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0 h 8"/>
                  <a:gd name="T4" fmla="*/ 10 w 10"/>
                  <a:gd name="T5" fmla="*/ 8 h 8"/>
                  <a:gd name="T6" fmla="*/ 0 w 10"/>
                  <a:gd name="T7" fmla="*/ 8 h 8"/>
                  <a:gd name="T8" fmla="*/ 0 w 10"/>
                  <a:gd name="T9" fmla="*/ 0 h 8"/>
                  <a:gd name="T10" fmla="*/ 0 w 10"/>
                  <a:gd name="T11" fmla="*/ 0 h 8"/>
                  <a:gd name="T12" fmla="*/ 8 w 10"/>
                  <a:gd name="T13" fmla="*/ 0 h 8"/>
                  <a:gd name="T14" fmla="*/ 8 w 10"/>
                  <a:gd name="T15" fmla="*/ 6 h 8"/>
                  <a:gd name="T16" fmla="*/ 0 w 10"/>
                  <a:gd name="T17" fmla="*/ 6 h 8"/>
                  <a:gd name="T18" fmla="*/ 0 w 10"/>
                  <a:gd name="T19" fmla="*/ 0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0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7" name="Freeform 567">
                <a:extLst>
                  <a:ext uri="{FF2B5EF4-FFF2-40B4-BE49-F238E27FC236}">
                    <a16:creationId xmlns:a16="http://schemas.microsoft.com/office/drawing/2014/main" id="{A415315B-0501-6345-AB06-88C496B61C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0 h 6"/>
                  <a:gd name="T4" fmla="*/ 8 w 8"/>
                  <a:gd name="T5" fmla="*/ 6 h 6"/>
                  <a:gd name="T6" fmla="*/ 0 w 8"/>
                  <a:gd name="T7" fmla="*/ 6 h 6"/>
                  <a:gd name="T8" fmla="*/ 0 w 8"/>
                  <a:gd name="T9" fmla="*/ 0 h 6"/>
                  <a:gd name="T10" fmla="*/ 0 w 8"/>
                  <a:gd name="T11" fmla="*/ 0 h 6"/>
                  <a:gd name="T12" fmla="*/ 7 w 8"/>
                  <a:gd name="T13" fmla="*/ 0 h 6"/>
                  <a:gd name="T14" fmla="*/ 7 w 8"/>
                  <a:gd name="T15" fmla="*/ 5 h 6"/>
                  <a:gd name="T16" fmla="*/ 0 w 8"/>
                  <a:gd name="T17" fmla="*/ 5 h 6"/>
                  <a:gd name="T18" fmla="*/ 0 w 8"/>
                  <a:gd name="T19" fmla="*/ 0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8" name="Freeform 568">
                <a:extLst>
                  <a:ext uri="{FF2B5EF4-FFF2-40B4-BE49-F238E27FC236}">
                    <a16:creationId xmlns:a16="http://schemas.microsoft.com/office/drawing/2014/main" id="{155D5B9B-2315-C94B-86B5-2E9155E9AC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0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0 h 5"/>
                  <a:gd name="T10" fmla="*/ 0 w 7"/>
                  <a:gd name="T11" fmla="*/ 0 h 5"/>
                  <a:gd name="T12" fmla="*/ 5 w 7"/>
                  <a:gd name="T13" fmla="*/ 0 h 5"/>
                  <a:gd name="T14" fmla="*/ 5 w 7"/>
                  <a:gd name="T15" fmla="*/ 3 h 5"/>
                  <a:gd name="T16" fmla="*/ 0 w 7"/>
                  <a:gd name="T17" fmla="*/ 3 h 5"/>
                  <a:gd name="T18" fmla="*/ 0 w 7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09" name="Freeform 569">
                <a:extLst>
                  <a:ext uri="{FF2B5EF4-FFF2-40B4-BE49-F238E27FC236}">
                    <a16:creationId xmlns:a16="http://schemas.microsoft.com/office/drawing/2014/main" id="{C635B0CA-F71B-414F-9DF1-C63A99A32D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0 h 3"/>
                  <a:gd name="T4" fmla="*/ 5 w 5"/>
                  <a:gd name="T5" fmla="*/ 3 h 3"/>
                  <a:gd name="T6" fmla="*/ 0 w 5"/>
                  <a:gd name="T7" fmla="*/ 3 h 3"/>
                  <a:gd name="T8" fmla="*/ 0 w 5"/>
                  <a:gd name="T9" fmla="*/ 0 h 3"/>
                  <a:gd name="T10" fmla="*/ 0 w 5"/>
                  <a:gd name="T11" fmla="*/ 0 h 3"/>
                  <a:gd name="T12" fmla="*/ 3 w 5"/>
                  <a:gd name="T13" fmla="*/ 0 h 3"/>
                  <a:gd name="T14" fmla="*/ 3 w 5"/>
                  <a:gd name="T15" fmla="*/ 3 h 3"/>
                  <a:gd name="T16" fmla="*/ 0 w 5"/>
                  <a:gd name="T17" fmla="*/ 3 h 3"/>
                  <a:gd name="T18" fmla="*/ 0 w 5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0" name="Freeform 570">
                <a:extLst>
                  <a:ext uri="{FF2B5EF4-FFF2-40B4-BE49-F238E27FC236}">
                    <a16:creationId xmlns:a16="http://schemas.microsoft.com/office/drawing/2014/main" id="{046E3A33-2004-3441-945D-E7CFBA28B6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0 h 3"/>
                  <a:gd name="T10" fmla="*/ 0 w 3"/>
                  <a:gd name="T11" fmla="*/ 0 h 3"/>
                  <a:gd name="T12" fmla="*/ 1 w 3"/>
                  <a:gd name="T13" fmla="*/ 0 h 3"/>
                  <a:gd name="T14" fmla="*/ 1 w 3"/>
                  <a:gd name="T15" fmla="*/ 2 h 3"/>
                  <a:gd name="T16" fmla="*/ 0 w 3"/>
                  <a:gd name="T17" fmla="*/ 2 h 3"/>
                  <a:gd name="T18" fmla="*/ 0 w 3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1" name="Freeform 571">
                <a:extLst>
                  <a:ext uri="{FF2B5EF4-FFF2-40B4-BE49-F238E27FC236}">
                    <a16:creationId xmlns:a16="http://schemas.microsoft.com/office/drawing/2014/main" id="{79860213-D973-6F47-A508-9E075EFEE1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0 h 2"/>
                  <a:gd name="T10" fmla="*/ 0 w 1"/>
                  <a:gd name="T11" fmla="*/ 0 h 2"/>
                  <a:gd name="T12" fmla="*/ 0 w 1"/>
                  <a:gd name="T13" fmla="*/ 0 h 2"/>
                  <a:gd name="T14" fmla="*/ 0 w 1"/>
                  <a:gd name="T15" fmla="*/ 0 h 2"/>
                  <a:gd name="T16" fmla="*/ 0 w 1"/>
                  <a:gd name="T17" fmla="*/ 0 h 2"/>
                  <a:gd name="T18" fmla="*/ 0 w 1"/>
                  <a:gd name="T19" fmla="*/ 0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2" name="Freeform 572">
                <a:extLst>
                  <a:ext uri="{FF2B5EF4-FFF2-40B4-BE49-F238E27FC236}">
                    <a16:creationId xmlns:a16="http://schemas.microsoft.com/office/drawing/2014/main" id="{AF312BAF-EB10-5A48-8CE5-5916B69DA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" y="348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3" name="Freeform 573">
                <a:extLst>
                  <a:ext uri="{FF2B5EF4-FFF2-40B4-BE49-F238E27FC236}">
                    <a16:creationId xmlns:a16="http://schemas.microsoft.com/office/drawing/2014/main" id="{E2685650-86C0-704F-9706-81E0FE52B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4" name="Freeform 574">
                <a:extLst>
                  <a:ext uri="{FF2B5EF4-FFF2-40B4-BE49-F238E27FC236}">
                    <a16:creationId xmlns:a16="http://schemas.microsoft.com/office/drawing/2014/main" id="{10BAF88C-19F5-C94B-955A-79F46949C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5" name="Freeform 575">
                <a:extLst>
                  <a:ext uri="{FF2B5EF4-FFF2-40B4-BE49-F238E27FC236}">
                    <a16:creationId xmlns:a16="http://schemas.microsoft.com/office/drawing/2014/main" id="{CD280FE5-767E-7849-B946-91DF48C10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6" name="Freeform 576">
                <a:extLst>
                  <a:ext uri="{FF2B5EF4-FFF2-40B4-BE49-F238E27FC236}">
                    <a16:creationId xmlns:a16="http://schemas.microsoft.com/office/drawing/2014/main" id="{92318C52-5525-114D-962B-112085530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7" name="Freeform 577">
                <a:extLst>
                  <a:ext uri="{FF2B5EF4-FFF2-40B4-BE49-F238E27FC236}">
                    <a16:creationId xmlns:a16="http://schemas.microsoft.com/office/drawing/2014/main" id="{5D585515-0AFE-3644-B3E9-5E4C6A08B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" y="365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8" name="Freeform 578">
                <a:extLst>
                  <a:ext uri="{FF2B5EF4-FFF2-40B4-BE49-F238E27FC236}">
                    <a16:creationId xmlns:a16="http://schemas.microsoft.com/office/drawing/2014/main" id="{5AA9A730-F836-2541-A15B-F21525C08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19" name="Freeform 579">
                <a:extLst>
                  <a:ext uri="{FF2B5EF4-FFF2-40B4-BE49-F238E27FC236}">
                    <a16:creationId xmlns:a16="http://schemas.microsoft.com/office/drawing/2014/main" id="{3A111655-65A1-FB45-9B93-9800D45DC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" y="365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0" name="Freeform 580">
                <a:extLst>
                  <a:ext uri="{FF2B5EF4-FFF2-40B4-BE49-F238E27FC236}">
                    <a16:creationId xmlns:a16="http://schemas.microsoft.com/office/drawing/2014/main" id="{DA2100F4-3E75-3541-A504-12D0D5B7A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1" name="Freeform 581">
                <a:extLst>
                  <a:ext uri="{FF2B5EF4-FFF2-40B4-BE49-F238E27FC236}">
                    <a16:creationId xmlns:a16="http://schemas.microsoft.com/office/drawing/2014/main" id="{0A10009D-4829-0344-96C0-D9DF9CFDF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2" name="Freeform 582">
                <a:extLst>
                  <a:ext uri="{FF2B5EF4-FFF2-40B4-BE49-F238E27FC236}">
                    <a16:creationId xmlns:a16="http://schemas.microsoft.com/office/drawing/2014/main" id="{6C8DE56A-91EE-5B41-9ABA-69AD7B2AE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" y="3657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2 h 6"/>
                  <a:gd name="T4" fmla="*/ 5 w 5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0" y="2"/>
                    </a:lnTo>
                    <a:lnTo>
                      <a:pt x="5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3" name="Freeform 583">
                <a:extLst>
                  <a:ext uri="{FF2B5EF4-FFF2-40B4-BE49-F238E27FC236}">
                    <a16:creationId xmlns:a16="http://schemas.microsoft.com/office/drawing/2014/main" id="{CAFFD1F3-B254-B840-8347-FB2A55D16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4" name="Freeform 584">
                <a:extLst>
                  <a:ext uri="{FF2B5EF4-FFF2-40B4-BE49-F238E27FC236}">
                    <a16:creationId xmlns:a16="http://schemas.microsoft.com/office/drawing/2014/main" id="{D85267F1-2066-E84B-B7FB-D7F00F7BD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5" name="Freeform 585">
                <a:extLst>
                  <a:ext uri="{FF2B5EF4-FFF2-40B4-BE49-F238E27FC236}">
                    <a16:creationId xmlns:a16="http://schemas.microsoft.com/office/drawing/2014/main" id="{E524FA78-C370-644B-AFE4-16EDEFB5D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6" name="Freeform 586">
                <a:extLst>
                  <a:ext uri="{FF2B5EF4-FFF2-40B4-BE49-F238E27FC236}">
                    <a16:creationId xmlns:a16="http://schemas.microsoft.com/office/drawing/2014/main" id="{31E67CC2-74B2-104C-AA10-AF04958C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" y="3668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4 h 6"/>
                  <a:gd name="T4" fmla="*/ 5 w 5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0" y="4"/>
                    </a:lnTo>
                    <a:lnTo>
                      <a:pt x="5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7" name="Freeform 587">
                <a:extLst>
                  <a:ext uri="{FF2B5EF4-FFF2-40B4-BE49-F238E27FC236}">
                    <a16:creationId xmlns:a16="http://schemas.microsoft.com/office/drawing/2014/main" id="{5AD4E636-A30E-2645-B137-5FB36AE80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8" name="Freeform 588">
                <a:extLst>
                  <a:ext uri="{FF2B5EF4-FFF2-40B4-BE49-F238E27FC236}">
                    <a16:creationId xmlns:a16="http://schemas.microsoft.com/office/drawing/2014/main" id="{0E4C1F7C-E97D-4342-A5E7-966E856DF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29" name="Freeform 589">
                <a:extLst>
                  <a:ext uri="{FF2B5EF4-FFF2-40B4-BE49-F238E27FC236}">
                    <a16:creationId xmlns:a16="http://schemas.microsoft.com/office/drawing/2014/main" id="{2BEB92AC-0E13-7F4C-825B-BCCE25E67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0" name="Freeform 590">
                <a:extLst>
                  <a:ext uri="{FF2B5EF4-FFF2-40B4-BE49-F238E27FC236}">
                    <a16:creationId xmlns:a16="http://schemas.microsoft.com/office/drawing/2014/main" id="{F6505D5F-75B3-D84D-BD10-4EEC93124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1" name="Freeform 591">
                <a:extLst>
                  <a:ext uri="{FF2B5EF4-FFF2-40B4-BE49-F238E27FC236}">
                    <a16:creationId xmlns:a16="http://schemas.microsoft.com/office/drawing/2014/main" id="{804F34D9-3EF7-174F-BC6F-08D725B9F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2" name="Freeform 592">
                <a:extLst>
                  <a:ext uri="{FF2B5EF4-FFF2-40B4-BE49-F238E27FC236}">
                    <a16:creationId xmlns:a16="http://schemas.microsoft.com/office/drawing/2014/main" id="{F8C0F62D-0151-854E-A7C4-D465267B3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9" y="3668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4 h 6"/>
                  <a:gd name="T4" fmla="*/ 3 w 3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4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3" name="Freeform 593">
                <a:extLst>
                  <a:ext uri="{FF2B5EF4-FFF2-40B4-BE49-F238E27FC236}">
                    <a16:creationId xmlns:a16="http://schemas.microsoft.com/office/drawing/2014/main" id="{97B9BE2E-6D36-E348-B94E-99B975636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4" name="Freeform 594">
                <a:extLst>
                  <a:ext uri="{FF2B5EF4-FFF2-40B4-BE49-F238E27FC236}">
                    <a16:creationId xmlns:a16="http://schemas.microsoft.com/office/drawing/2014/main" id="{91D2CFDF-8288-8C4F-849E-47E938854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" y="365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5" name="Freeform 595">
                <a:extLst>
                  <a:ext uri="{FF2B5EF4-FFF2-40B4-BE49-F238E27FC236}">
                    <a16:creationId xmlns:a16="http://schemas.microsoft.com/office/drawing/2014/main" id="{BB3391D9-6434-624F-9EE7-9FB995BCF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3479"/>
                <a:ext cx="167" cy="123"/>
              </a:xfrm>
              <a:custGeom>
                <a:avLst/>
                <a:gdLst>
                  <a:gd name="T0" fmla="*/ 0 w 167"/>
                  <a:gd name="T1" fmla="*/ 0 h 123"/>
                  <a:gd name="T2" fmla="*/ 167 w 167"/>
                  <a:gd name="T3" fmla="*/ 0 h 123"/>
                  <a:gd name="T4" fmla="*/ 167 w 167"/>
                  <a:gd name="T5" fmla="*/ 123 h 123"/>
                  <a:gd name="T6" fmla="*/ 0 w 167"/>
                  <a:gd name="T7" fmla="*/ 123 h 123"/>
                  <a:gd name="T8" fmla="*/ 0 w 167"/>
                  <a:gd name="T9" fmla="*/ 0 h 123"/>
                  <a:gd name="T10" fmla="*/ 2 w 167"/>
                  <a:gd name="T11" fmla="*/ 2 h 123"/>
                  <a:gd name="T12" fmla="*/ 167 w 167"/>
                  <a:gd name="T13" fmla="*/ 2 h 123"/>
                  <a:gd name="T14" fmla="*/ 167 w 167"/>
                  <a:gd name="T15" fmla="*/ 123 h 123"/>
                  <a:gd name="T16" fmla="*/ 2 w 167"/>
                  <a:gd name="T17" fmla="*/ 123 h 123"/>
                  <a:gd name="T18" fmla="*/ 2 w 167"/>
                  <a:gd name="T19" fmla="*/ 2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7" h="123">
                    <a:moveTo>
                      <a:pt x="0" y="0"/>
                    </a:moveTo>
                    <a:lnTo>
                      <a:pt x="167" y="0"/>
                    </a:lnTo>
                    <a:lnTo>
                      <a:pt x="167" y="123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67" y="2"/>
                    </a:lnTo>
                    <a:lnTo>
                      <a:pt x="167" y="123"/>
                    </a:lnTo>
                    <a:lnTo>
                      <a:pt x="2" y="12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6" name="Freeform 596">
                <a:extLst>
                  <a:ext uri="{FF2B5EF4-FFF2-40B4-BE49-F238E27FC236}">
                    <a16:creationId xmlns:a16="http://schemas.microsoft.com/office/drawing/2014/main" id="{3A642CE4-23C3-7D4B-83EE-B0A0181C2E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5" y="3481"/>
                <a:ext cx="165" cy="121"/>
              </a:xfrm>
              <a:custGeom>
                <a:avLst/>
                <a:gdLst>
                  <a:gd name="T0" fmla="*/ 0 w 165"/>
                  <a:gd name="T1" fmla="*/ 0 h 121"/>
                  <a:gd name="T2" fmla="*/ 165 w 165"/>
                  <a:gd name="T3" fmla="*/ 0 h 121"/>
                  <a:gd name="T4" fmla="*/ 165 w 165"/>
                  <a:gd name="T5" fmla="*/ 121 h 121"/>
                  <a:gd name="T6" fmla="*/ 0 w 165"/>
                  <a:gd name="T7" fmla="*/ 121 h 121"/>
                  <a:gd name="T8" fmla="*/ 0 w 165"/>
                  <a:gd name="T9" fmla="*/ 0 h 121"/>
                  <a:gd name="T10" fmla="*/ 2 w 165"/>
                  <a:gd name="T11" fmla="*/ 1 h 121"/>
                  <a:gd name="T12" fmla="*/ 165 w 165"/>
                  <a:gd name="T13" fmla="*/ 1 h 121"/>
                  <a:gd name="T14" fmla="*/ 165 w 165"/>
                  <a:gd name="T15" fmla="*/ 121 h 121"/>
                  <a:gd name="T16" fmla="*/ 2 w 165"/>
                  <a:gd name="T17" fmla="*/ 121 h 121"/>
                  <a:gd name="T18" fmla="*/ 2 w 165"/>
                  <a:gd name="T19" fmla="*/ 1 h 1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5" h="121">
                    <a:moveTo>
                      <a:pt x="0" y="0"/>
                    </a:moveTo>
                    <a:lnTo>
                      <a:pt x="165" y="0"/>
                    </a:lnTo>
                    <a:lnTo>
                      <a:pt x="165" y="121"/>
                    </a:lnTo>
                    <a:lnTo>
                      <a:pt x="0" y="12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65" y="1"/>
                    </a:lnTo>
                    <a:lnTo>
                      <a:pt x="165" y="121"/>
                    </a:lnTo>
                    <a:lnTo>
                      <a:pt x="2" y="1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7" name="Freeform 597">
                <a:extLst>
                  <a:ext uri="{FF2B5EF4-FFF2-40B4-BE49-F238E27FC236}">
                    <a16:creationId xmlns:a16="http://schemas.microsoft.com/office/drawing/2014/main" id="{36363574-DAD3-6741-9017-D6B7DE69AF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" y="3482"/>
                <a:ext cx="163" cy="120"/>
              </a:xfrm>
              <a:custGeom>
                <a:avLst/>
                <a:gdLst>
                  <a:gd name="T0" fmla="*/ 0 w 163"/>
                  <a:gd name="T1" fmla="*/ 0 h 120"/>
                  <a:gd name="T2" fmla="*/ 163 w 163"/>
                  <a:gd name="T3" fmla="*/ 0 h 120"/>
                  <a:gd name="T4" fmla="*/ 163 w 163"/>
                  <a:gd name="T5" fmla="*/ 120 h 120"/>
                  <a:gd name="T6" fmla="*/ 0 w 163"/>
                  <a:gd name="T7" fmla="*/ 120 h 120"/>
                  <a:gd name="T8" fmla="*/ 0 w 163"/>
                  <a:gd name="T9" fmla="*/ 0 h 120"/>
                  <a:gd name="T10" fmla="*/ 3 w 163"/>
                  <a:gd name="T11" fmla="*/ 2 h 120"/>
                  <a:gd name="T12" fmla="*/ 163 w 163"/>
                  <a:gd name="T13" fmla="*/ 2 h 120"/>
                  <a:gd name="T14" fmla="*/ 163 w 163"/>
                  <a:gd name="T15" fmla="*/ 120 h 120"/>
                  <a:gd name="T16" fmla="*/ 3 w 163"/>
                  <a:gd name="T17" fmla="*/ 120 h 120"/>
                  <a:gd name="T18" fmla="*/ 3 w 163"/>
                  <a:gd name="T19" fmla="*/ 2 h 1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3" h="120">
                    <a:moveTo>
                      <a:pt x="0" y="0"/>
                    </a:moveTo>
                    <a:lnTo>
                      <a:pt x="163" y="0"/>
                    </a:lnTo>
                    <a:lnTo>
                      <a:pt x="163" y="120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63" y="2"/>
                    </a:lnTo>
                    <a:lnTo>
                      <a:pt x="163" y="120"/>
                    </a:lnTo>
                    <a:lnTo>
                      <a:pt x="3" y="12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8" name="Freeform 598">
                <a:extLst>
                  <a:ext uri="{FF2B5EF4-FFF2-40B4-BE49-F238E27FC236}">
                    <a16:creationId xmlns:a16="http://schemas.microsoft.com/office/drawing/2014/main" id="{CDFDF5CE-48FD-0B44-8EC4-82022A764B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" y="3484"/>
                <a:ext cx="160" cy="118"/>
              </a:xfrm>
              <a:custGeom>
                <a:avLst/>
                <a:gdLst>
                  <a:gd name="T0" fmla="*/ 0 w 160"/>
                  <a:gd name="T1" fmla="*/ 0 h 118"/>
                  <a:gd name="T2" fmla="*/ 160 w 160"/>
                  <a:gd name="T3" fmla="*/ 0 h 118"/>
                  <a:gd name="T4" fmla="*/ 160 w 160"/>
                  <a:gd name="T5" fmla="*/ 118 h 118"/>
                  <a:gd name="T6" fmla="*/ 0 w 160"/>
                  <a:gd name="T7" fmla="*/ 118 h 118"/>
                  <a:gd name="T8" fmla="*/ 0 w 160"/>
                  <a:gd name="T9" fmla="*/ 0 h 118"/>
                  <a:gd name="T10" fmla="*/ 2 w 160"/>
                  <a:gd name="T11" fmla="*/ 2 h 118"/>
                  <a:gd name="T12" fmla="*/ 160 w 160"/>
                  <a:gd name="T13" fmla="*/ 2 h 118"/>
                  <a:gd name="T14" fmla="*/ 160 w 160"/>
                  <a:gd name="T15" fmla="*/ 118 h 118"/>
                  <a:gd name="T16" fmla="*/ 2 w 160"/>
                  <a:gd name="T17" fmla="*/ 118 h 118"/>
                  <a:gd name="T18" fmla="*/ 2 w 160"/>
                  <a:gd name="T19" fmla="*/ 2 h 1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0" h="118">
                    <a:moveTo>
                      <a:pt x="0" y="0"/>
                    </a:moveTo>
                    <a:lnTo>
                      <a:pt x="160" y="0"/>
                    </a:lnTo>
                    <a:lnTo>
                      <a:pt x="160" y="118"/>
                    </a:lnTo>
                    <a:lnTo>
                      <a:pt x="0" y="11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60" y="2"/>
                    </a:lnTo>
                    <a:lnTo>
                      <a:pt x="160" y="118"/>
                    </a:lnTo>
                    <a:lnTo>
                      <a:pt x="2" y="11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39" name="Freeform 599">
                <a:extLst>
                  <a:ext uri="{FF2B5EF4-FFF2-40B4-BE49-F238E27FC236}">
                    <a16:creationId xmlns:a16="http://schemas.microsoft.com/office/drawing/2014/main" id="{9C2CDCE8-6AAC-1E4F-9282-F3990653D6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" y="3486"/>
                <a:ext cx="158" cy="116"/>
              </a:xfrm>
              <a:custGeom>
                <a:avLst/>
                <a:gdLst>
                  <a:gd name="T0" fmla="*/ 0 w 158"/>
                  <a:gd name="T1" fmla="*/ 0 h 116"/>
                  <a:gd name="T2" fmla="*/ 158 w 158"/>
                  <a:gd name="T3" fmla="*/ 0 h 116"/>
                  <a:gd name="T4" fmla="*/ 158 w 158"/>
                  <a:gd name="T5" fmla="*/ 116 h 116"/>
                  <a:gd name="T6" fmla="*/ 0 w 158"/>
                  <a:gd name="T7" fmla="*/ 116 h 116"/>
                  <a:gd name="T8" fmla="*/ 0 w 158"/>
                  <a:gd name="T9" fmla="*/ 0 h 116"/>
                  <a:gd name="T10" fmla="*/ 2 w 158"/>
                  <a:gd name="T11" fmla="*/ 1 h 116"/>
                  <a:gd name="T12" fmla="*/ 158 w 158"/>
                  <a:gd name="T13" fmla="*/ 1 h 116"/>
                  <a:gd name="T14" fmla="*/ 158 w 158"/>
                  <a:gd name="T15" fmla="*/ 116 h 116"/>
                  <a:gd name="T16" fmla="*/ 2 w 158"/>
                  <a:gd name="T17" fmla="*/ 116 h 116"/>
                  <a:gd name="T18" fmla="*/ 2 w 158"/>
                  <a:gd name="T19" fmla="*/ 1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8" h="116">
                    <a:moveTo>
                      <a:pt x="0" y="0"/>
                    </a:moveTo>
                    <a:lnTo>
                      <a:pt x="158" y="0"/>
                    </a:lnTo>
                    <a:lnTo>
                      <a:pt x="158" y="116"/>
                    </a:lnTo>
                    <a:lnTo>
                      <a:pt x="0" y="11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58" y="1"/>
                    </a:lnTo>
                    <a:lnTo>
                      <a:pt x="158" y="116"/>
                    </a:lnTo>
                    <a:lnTo>
                      <a:pt x="2" y="11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0" name="Freeform 600">
                <a:extLst>
                  <a:ext uri="{FF2B5EF4-FFF2-40B4-BE49-F238E27FC236}">
                    <a16:creationId xmlns:a16="http://schemas.microsoft.com/office/drawing/2014/main" id="{0E3640D2-FD59-C34B-9ED2-4A83865D0E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4" y="3487"/>
                <a:ext cx="156" cy="115"/>
              </a:xfrm>
              <a:custGeom>
                <a:avLst/>
                <a:gdLst>
                  <a:gd name="T0" fmla="*/ 0 w 156"/>
                  <a:gd name="T1" fmla="*/ 0 h 115"/>
                  <a:gd name="T2" fmla="*/ 156 w 156"/>
                  <a:gd name="T3" fmla="*/ 0 h 115"/>
                  <a:gd name="T4" fmla="*/ 156 w 156"/>
                  <a:gd name="T5" fmla="*/ 115 h 115"/>
                  <a:gd name="T6" fmla="*/ 0 w 156"/>
                  <a:gd name="T7" fmla="*/ 115 h 115"/>
                  <a:gd name="T8" fmla="*/ 0 w 156"/>
                  <a:gd name="T9" fmla="*/ 0 h 115"/>
                  <a:gd name="T10" fmla="*/ 2 w 156"/>
                  <a:gd name="T11" fmla="*/ 2 h 115"/>
                  <a:gd name="T12" fmla="*/ 156 w 156"/>
                  <a:gd name="T13" fmla="*/ 2 h 115"/>
                  <a:gd name="T14" fmla="*/ 156 w 156"/>
                  <a:gd name="T15" fmla="*/ 115 h 115"/>
                  <a:gd name="T16" fmla="*/ 2 w 156"/>
                  <a:gd name="T17" fmla="*/ 115 h 115"/>
                  <a:gd name="T18" fmla="*/ 2 w 156"/>
                  <a:gd name="T19" fmla="*/ 2 h 1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6" h="115">
                    <a:moveTo>
                      <a:pt x="0" y="0"/>
                    </a:moveTo>
                    <a:lnTo>
                      <a:pt x="156" y="0"/>
                    </a:lnTo>
                    <a:lnTo>
                      <a:pt x="156" y="115"/>
                    </a:lnTo>
                    <a:lnTo>
                      <a:pt x="0" y="11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56" y="2"/>
                    </a:lnTo>
                    <a:lnTo>
                      <a:pt x="156" y="115"/>
                    </a:lnTo>
                    <a:lnTo>
                      <a:pt x="2" y="11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1" name="Freeform 601">
                <a:extLst>
                  <a:ext uri="{FF2B5EF4-FFF2-40B4-BE49-F238E27FC236}">
                    <a16:creationId xmlns:a16="http://schemas.microsoft.com/office/drawing/2014/main" id="{F91AC5B5-E741-A34F-A4A0-E6A0A28758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6" y="3489"/>
                <a:ext cx="154" cy="113"/>
              </a:xfrm>
              <a:custGeom>
                <a:avLst/>
                <a:gdLst>
                  <a:gd name="T0" fmla="*/ 0 w 154"/>
                  <a:gd name="T1" fmla="*/ 0 h 113"/>
                  <a:gd name="T2" fmla="*/ 154 w 154"/>
                  <a:gd name="T3" fmla="*/ 0 h 113"/>
                  <a:gd name="T4" fmla="*/ 154 w 154"/>
                  <a:gd name="T5" fmla="*/ 113 h 113"/>
                  <a:gd name="T6" fmla="*/ 0 w 154"/>
                  <a:gd name="T7" fmla="*/ 113 h 113"/>
                  <a:gd name="T8" fmla="*/ 0 w 154"/>
                  <a:gd name="T9" fmla="*/ 0 h 113"/>
                  <a:gd name="T10" fmla="*/ 3 w 154"/>
                  <a:gd name="T11" fmla="*/ 1 h 113"/>
                  <a:gd name="T12" fmla="*/ 154 w 154"/>
                  <a:gd name="T13" fmla="*/ 1 h 113"/>
                  <a:gd name="T14" fmla="*/ 154 w 154"/>
                  <a:gd name="T15" fmla="*/ 113 h 113"/>
                  <a:gd name="T16" fmla="*/ 3 w 154"/>
                  <a:gd name="T17" fmla="*/ 113 h 113"/>
                  <a:gd name="T18" fmla="*/ 3 w 154"/>
                  <a:gd name="T19" fmla="*/ 1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4" h="113">
                    <a:moveTo>
                      <a:pt x="0" y="0"/>
                    </a:moveTo>
                    <a:lnTo>
                      <a:pt x="154" y="0"/>
                    </a:lnTo>
                    <a:lnTo>
                      <a:pt x="154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54" y="1"/>
                    </a:lnTo>
                    <a:lnTo>
                      <a:pt x="154" y="113"/>
                    </a:lnTo>
                    <a:lnTo>
                      <a:pt x="3" y="113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2" name="Freeform 602">
                <a:extLst>
                  <a:ext uri="{FF2B5EF4-FFF2-40B4-BE49-F238E27FC236}">
                    <a16:creationId xmlns:a16="http://schemas.microsoft.com/office/drawing/2014/main" id="{CC780FD2-DB96-2D4B-8238-B136B2555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9" y="3490"/>
                <a:ext cx="151" cy="112"/>
              </a:xfrm>
              <a:custGeom>
                <a:avLst/>
                <a:gdLst>
                  <a:gd name="T0" fmla="*/ 0 w 151"/>
                  <a:gd name="T1" fmla="*/ 0 h 112"/>
                  <a:gd name="T2" fmla="*/ 151 w 151"/>
                  <a:gd name="T3" fmla="*/ 0 h 112"/>
                  <a:gd name="T4" fmla="*/ 151 w 151"/>
                  <a:gd name="T5" fmla="*/ 112 h 112"/>
                  <a:gd name="T6" fmla="*/ 0 w 151"/>
                  <a:gd name="T7" fmla="*/ 112 h 112"/>
                  <a:gd name="T8" fmla="*/ 0 w 151"/>
                  <a:gd name="T9" fmla="*/ 0 h 112"/>
                  <a:gd name="T10" fmla="*/ 1 w 151"/>
                  <a:gd name="T11" fmla="*/ 2 h 112"/>
                  <a:gd name="T12" fmla="*/ 151 w 151"/>
                  <a:gd name="T13" fmla="*/ 2 h 112"/>
                  <a:gd name="T14" fmla="*/ 151 w 151"/>
                  <a:gd name="T15" fmla="*/ 112 h 112"/>
                  <a:gd name="T16" fmla="*/ 1 w 151"/>
                  <a:gd name="T17" fmla="*/ 112 h 112"/>
                  <a:gd name="T18" fmla="*/ 1 w 151"/>
                  <a:gd name="T19" fmla="*/ 2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1" h="112">
                    <a:moveTo>
                      <a:pt x="0" y="0"/>
                    </a:moveTo>
                    <a:lnTo>
                      <a:pt x="151" y="0"/>
                    </a:lnTo>
                    <a:lnTo>
                      <a:pt x="151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51" y="2"/>
                    </a:lnTo>
                    <a:lnTo>
                      <a:pt x="151" y="112"/>
                    </a:lnTo>
                    <a:lnTo>
                      <a:pt x="1" y="11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3" name="Freeform 603">
                <a:extLst>
                  <a:ext uri="{FF2B5EF4-FFF2-40B4-BE49-F238E27FC236}">
                    <a16:creationId xmlns:a16="http://schemas.microsoft.com/office/drawing/2014/main" id="{CC37C94C-88B9-2C49-8DFA-60BCA8213B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0" y="3492"/>
                <a:ext cx="150" cy="110"/>
              </a:xfrm>
              <a:custGeom>
                <a:avLst/>
                <a:gdLst>
                  <a:gd name="T0" fmla="*/ 0 w 150"/>
                  <a:gd name="T1" fmla="*/ 0 h 110"/>
                  <a:gd name="T2" fmla="*/ 150 w 150"/>
                  <a:gd name="T3" fmla="*/ 0 h 110"/>
                  <a:gd name="T4" fmla="*/ 150 w 150"/>
                  <a:gd name="T5" fmla="*/ 110 h 110"/>
                  <a:gd name="T6" fmla="*/ 0 w 150"/>
                  <a:gd name="T7" fmla="*/ 110 h 110"/>
                  <a:gd name="T8" fmla="*/ 0 w 150"/>
                  <a:gd name="T9" fmla="*/ 0 h 110"/>
                  <a:gd name="T10" fmla="*/ 3 w 150"/>
                  <a:gd name="T11" fmla="*/ 2 h 110"/>
                  <a:gd name="T12" fmla="*/ 150 w 150"/>
                  <a:gd name="T13" fmla="*/ 2 h 110"/>
                  <a:gd name="T14" fmla="*/ 150 w 150"/>
                  <a:gd name="T15" fmla="*/ 110 h 110"/>
                  <a:gd name="T16" fmla="*/ 3 w 150"/>
                  <a:gd name="T17" fmla="*/ 110 h 110"/>
                  <a:gd name="T18" fmla="*/ 3 w 150"/>
                  <a:gd name="T19" fmla="*/ 2 h 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0" h="110">
                    <a:moveTo>
                      <a:pt x="0" y="0"/>
                    </a:moveTo>
                    <a:lnTo>
                      <a:pt x="150" y="0"/>
                    </a:lnTo>
                    <a:lnTo>
                      <a:pt x="150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50" y="2"/>
                    </a:lnTo>
                    <a:lnTo>
                      <a:pt x="150" y="110"/>
                    </a:lnTo>
                    <a:lnTo>
                      <a:pt x="3" y="11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4" name="Freeform 604">
                <a:extLst>
                  <a:ext uri="{FF2B5EF4-FFF2-40B4-BE49-F238E27FC236}">
                    <a16:creationId xmlns:a16="http://schemas.microsoft.com/office/drawing/2014/main" id="{A762CF3F-E04E-6845-AA3F-FCD8115D50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3" y="3494"/>
                <a:ext cx="147" cy="108"/>
              </a:xfrm>
              <a:custGeom>
                <a:avLst/>
                <a:gdLst>
                  <a:gd name="T0" fmla="*/ 0 w 147"/>
                  <a:gd name="T1" fmla="*/ 0 h 108"/>
                  <a:gd name="T2" fmla="*/ 147 w 147"/>
                  <a:gd name="T3" fmla="*/ 0 h 108"/>
                  <a:gd name="T4" fmla="*/ 147 w 147"/>
                  <a:gd name="T5" fmla="*/ 108 h 108"/>
                  <a:gd name="T6" fmla="*/ 0 w 147"/>
                  <a:gd name="T7" fmla="*/ 108 h 108"/>
                  <a:gd name="T8" fmla="*/ 0 w 147"/>
                  <a:gd name="T9" fmla="*/ 0 h 108"/>
                  <a:gd name="T10" fmla="*/ 2 w 147"/>
                  <a:gd name="T11" fmla="*/ 2 h 108"/>
                  <a:gd name="T12" fmla="*/ 147 w 147"/>
                  <a:gd name="T13" fmla="*/ 2 h 108"/>
                  <a:gd name="T14" fmla="*/ 147 w 147"/>
                  <a:gd name="T15" fmla="*/ 108 h 108"/>
                  <a:gd name="T16" fmla="*/ 2 w 147"/>
                  <a:gd name="T17" fmla="*/ 108 h 108"/>
                  <a:gd name="T18" fmla="*/ 2 w 147"/>
                  <a:gd name="T19" fmla="*/ 2 h 1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7" h="108">
                    <a:moveTo>
                      <a:pt x="0" y="0"/>
                    </a:moveTo>
                    <a:lnTo>
                      <a:pt x="147" y="0"/>
                    </a:lnTo>
                    <a:lnTo>
                      <a:pt x="14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7" y="2"/>
                    </a:lnTo>
                    <a:lnTo>
                      <a:pt x="147" y="108"/>
                    </a:lnTo>
                    <a:lnTo>
                      <a:pt x="2" y="10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5" name="Freeform 605">
                <a:extLst>
                  <a:ext uri="{FF2B5EF4-FFF2-40B4-BE49-F238E27FC236}">
                    <a16:creationId xmlns:a16="http://schemas.microsoft.com/office/drawing/2014/main" id="{70D06651-2E02-B141-9374-D0942DE902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" y="3496"/>
                <a:ext cx="145" cy="106"/>
              </a:xfrm>
              <a:custGeom>
                <a:avLst/>
                <a:gdLst>
                  <a:gd name="T0" fmla="*/ 0 w 145"/>
                  <a:gd name="T1" fmla="*/ 0 h 106"/>
                  <a:gd name="T2" fmla="*/ 145 w 145"/>
                  <a:gd name="T3" fmla="*/ 0 h 106"/>
                  <a:gd name="T4" fmla="*/ 145 w 145"/>
                  <a:gd name="T5" fmla="*/ 106 h 106"/>
                  <a:gd name="T6" fmla="*/ 0 w 145"/>
                  <a:gd name="T7" fmla="*/ 106 h 106"/>
                  <a:gd name="T8" fmla="*/ 0 w 145"/>
                  <a:gd name="T9" fmla="*/ 0 h 106"/>
                  <a:gd name="T10" fmla="*/ 2 w 145"/>
                  <a:gd name="T11" fmla="*/ 1 h 106"/>
                  <a:gd name="T12" fmla="*/ 145 w 145"/>
                  <a:gd name="T13" fmla="*/ 1 h 106"/>
                  <a:gd name="T14" fmla="*/ 145 w 145"/>
                  <a:gd name="T15" fmla="*/ 106 h 106"/>
                  <a:gd name="T16" fmla="*/ 2 w 145"/>
                  <a:gd name="T17" fmla="*/ 106 h 106"/>
                  <a:gd name="T18" fmla="*/ 2 w 145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5" h="106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45" y="1"/>
                    </a:lnTo>
                    <a:lnTo>
                      <a:pt x="145" y="106"/>
                    </a:lnTo>
                    <a:lnTo>
                      <a:pt x="2" y="10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6" name="Freeform 606">
                <a:extLst>
                  <a:ext uri="{FF2B5EF4-FFF2-40B4-BE49-F238E27FC236}">
                    <a16:creationId xmlns:a16="http://schemas.microsoft.com/office/drawing/2014/main" id="{334A0AB0-E3AB-D247-B86E-F0DD5DA3FF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7" y="3497"/>
                <a:ext cx="143" cy="105"/>
              </a:xfrm>
              <a:custGeom>
                <a:avLst/>
                <a:gdLst>
                  <a:gd name="T0" fmla="*/ 0 w 143"/>
                  <a:gd name="T1" fmla="*/ 0 h 105"/>
                  <a:gd name="T2" fmla="*/ 143 w 143"/>
                  <a:gd name="T3" fmla="*/ 0 h 105"/>
                  <a:gd name="T4" fmla="*/ 143 w 143"/>
                  <a:gd name="T5" fmla="*/ 105 h 105"/>
                  <a:gd name="T6" fmla="*/ 0 w 143"/>
                  <a:gd name="T7" fmla="*/ 105 h 105"/>
                  <a:gd name="T8" fmla="*/ 0 w 143"/>
                  <a:gd name="T9" fmla="*/ 0 h 105"/>
                  <a:gd name="T10" fmla="*/ 2 w 143"/>
                  <a:gd name="T11" fmla="*/ 1 h 105"/>
                  <a:gd name="T12" fmla="*/ 143 w 143"/>
                  <a:gd name="T13" fmla="*/ 1 h 105"/>
                  <a:gd name="T14" fmla="*/ 143 w 143"/>
                  <a:gd name="T15" fmla="*/ 105 h 105"/>
                  <a:gd name="T16" fmla="*/ 2 w 143"/>
                  <a:gd name="T17" fmla="*/ 105 h 105"/>
                  <a:gd name="T18" fmla="*/ 2 w 143"/>
                  <a:gd name="T19" fmla="*/ 1 h 1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3" h="105"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43" y="1"/>
                    </a:lnTo>
                    <a:lnTo>
                      <a:pt x="143" y="105"/>
                    </a:lnTo>
                    <a:lnTo>
                      <a:pt x="2" y="10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47" name="Freeform 607">
                <a:extLst>
                  <a:ext uri="{FF2B5EF4-FFF2-40B4-BE49-F238E27FC236}">
                    <a16:creationId xmlns:a16="http://schemas.microsoft.com/office/drawing/2014/main" id="{374B0F91-D889-0548-A3EF-3152E25CE1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" y="3498"/>
                <a:ext cx="141" cy="104"/>
              </a:xfrm>
              <a:custGeom>
                <a:avLst/>
                <a:gdLst>
                  <a:gd name="T0" fmla="*/ 0 w 141"/>
                  <a:gd name="T1" fmla="*/ 0 h 104"/>
                  <a:gd name="T2" fmla="*/ 141 w 141"/>
                  <a:gd name="T3" fmla="*/ 0 h 104"/>
                  <a:gd name="T4" fmla="*/ 141 w 141"/>
                  <a:gd name="T5" fmla="*/ 104 h 104"/>
                  <a:gd name="T6" fmla="*/ 0 w 141"/>
                  <a:gd name="T7" fmla="*/ 104 h 104"/>
                  <a:gd name="T8" fmla="*/ 0 w 141"/>
                  <a:gd name="T9" fmla="*/ 0 h 104"/>
                  <a:gd name="T10" fmla="*/ 3 w 141"/>
                  <a:gd name="T11" fmla="*/ 2 h 104"/>
                  <a:gd name="T12" fmla="*/ 141 w 141"/>
                  <a:gd name="T13" fmla="*/ 2 h 104"/>
                  <a:gd name="T14" fmla="*/ 141 w 141"/>
                  <a:gd name="T15" fmla="*/ 104 h 104"/>
                  <a:gd name="T16" fmla="*/ 3 w 141"/>
                  <a:gd name="T17" fmla="*/ 104 h 104"/>
                  <a:gd name="T18" fmla="*/ 3 w 141"/>
                  <a:gd name="T19" fmla="*/ 2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04">
                    <a:moveTo>
                      <a:pt x="0" y="0"/>
                    </a:moveTo>
                    <a:lnTo>
                      <a:pt x="141" y="0"/>
                    </a:lnTo>
                    <a:lnTo>
                      <a:pt x="1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41" y="2"/>
                    </a:lnTo>
                    <a:lnTo>
                      <a:pt x="141" y="104"/>
                    </a:lnTo>
                    <a:lnTo>
                      <a:pt x="3" y="10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48" name="Group 608">
              <a:extLst>
                <a:ext uri="{FF2B5EF4-FFF2-40B4-BE49-F238E27FC236}">
                  <a16:creationId xmlns:a16="http://schemas.microsoft.com/office/drawing/2014/main" id="{D3A1E600-4D67-DE42-8963-E82F89984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" y="1939"/>
              <a:ext cx="3526" cy="1755"/>
              <a:chOff x="418" y="1939"/>
              <a:chExt cx="3526" cy="1755"/>
            </a:xfrm>
          </p:grpSpPr>
          <p:sp>
            <p:nvSpPr>
              <p:cNvPr id="113249" name="Freeform 609">
                <a:extLst>
                  <a:ext uri="{FF2B5EF4-FFF2-40B4-BE49-F238E27FC236}">
                    <a16:creationId xmlns:a16="http://schemas.microsoft.com/office/drawing/2014/main" id="{DDDD38AE-9204-E24C-B1D6-37689BB327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3500"/>
                <a:ext cx="138" cy="102"/>
              </a:xfrm>
              <a:custGeom>
                <a:avLst/>
                <a:gdLst>
                  <a:gd name="T0" fmla="*/ 0 w 138"/>
                  <a:gd name="T1" fmla="*/ 0 h 102"/>
                  <a:gd name="T2" fmla="*/ 138 w 138"/>
                  <a:gd name="T3" fmla="*/ 0 h 102"/>
                  <a:gd name="T4" fmla="*/ 138 w 138"/>
                  <a:gd name="T5" fmla="*/ 102 h 102"/>
                  <a:gd name="T6" fmla="*/ 0 w 138"/>
                  <a:gd name="T7" fmla="*/ 102 h 102"/>
                  <a:gd name="T8" fmla="*/ 0 w 138"/>
                  <a:gd name="T9" fmla="*/ 0 h 102"/>
                  <a:gd name="T10" fmla="*/ 1 w 138"/>
                  <a:gd name="T11" fmla="*/ 2 h 102"/>
                  <a:gd name="T12" fmla="*/ 138 w 138"/>
                  <a:gd name="T13" fmla="*/ 2 h 102"/>
                  <a:gd name="T14" fmla="*/ 138 w 138"/>
                  <a:gd name="T15" fmla="*/ 102 h 102"/>
                  <a:gd name="T16" fmla="*/ 1 w 138"/>
                  <a:gd name="T17" fmla="*/ 102 h 102"/>
                  <a:gd name="T18" fmla="*/ 1 w 138"/>
                  <a:gd name="T19" fmla="*/ 2 h 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8" h="102">
                    <a:moveTo>
                      <a:pt x="0" y="0"/>
                    </a:moveTo>
                    <a:lnTo>
                      <a:pt x="138" y="0"/>
                    </a:lnTo>
                    <a:lnTo>
                      <a:pt x="138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38" y="2"/>
                    </a:lnTo>
                    <a:lnTo>
                      <a:pt x="138" y="102"/>
                    </a:lnTo>
                    <a:lnTo>
                      <a:pt x="1" y="10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0" name="Freeform 610">
                <a:extLst>
                  <a:ext uri="{FF2B5EF4-FFF2-40B4-BE49-F238E27FC236}">
                    <a16:creationId xmlns:a16="http://schemas.microsoft.com/office/drawing/2014/main" id="{9AAA1446-C362-714A-BE05-4FB043715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3" y="3502"/>
                <a:ext cx="137" cy="100"/>
              </a:xfrm>
              <a:custGeom>
                <a:avLst/>
                <a:gdLst>
                  <a:gd name="T0" fmla="*/ 0 w 137"/>
                  <a:gd name="T1" fmla="*/ 0 h 100"/>
                  <a:gd name="T2" fmla="*/ 137 w 137"/>
                  <a:gd name="T3" fmla="*/ 0 h 100"/>
                  <a:gd name="T4" fmla="*/ 137 w 137"/>
                  <a:gd name="T5" fmla="*/ 100 h 100"/>
                  <a:gd name="T6" fmla="*/ 0 w 137"/>
                  <a:gd name="T7" fmla="*/ 100 h 100"/>
                  <a:gd name="T8" fmla="*/ 0 w 137"/>
                  <a:gd name="T9" fmla="*/ 0 h 100"/>
                  <a:gd name="T10" fmla="*/ 3 w 137"/>
                  <a:gd name="T11" fmla="*/ 1 h 100"/>
                  <a:gd name="T12" fmla="*/ 137 w 137"/>
                  <a:gd name="T13" fmla="*/ 1 h 100"/>
                  <a:gd name="T14" fmla="*/ 137 w 137"/>
                  <a:gd name="T15" fmla="*/ 100 h 100"/>
                  <a:gd name="T16" fmla="*/ 3 w 137"/>
                  <a:gd name="T17" fmla="*/ 100 h 100"/>
                  <a:gd name="T18" fmla="*/ 3 w 137"/>
                  <a:gd name="T19" fmla="*/ 1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100">
                    <a:moveTo>
                      <a:pt x="0" y="0"/>
                    </a:moveTo>
                    <a:lnTo>
                      <a:pt x="137" y="0"/>
                    </a:lnTo>
                    <a:lnTo>
                      <a:pt x="137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37" y="1"/>
                    </a:lnTo>
                    <a:lnTo>
                      <a:pt x="137" y="100"/>
                    </a:lnTo>
                    <a:lnTo>
                      <a:pt x="3" y="10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1" name="Freeform 611">
                <a:extLst>
                  <a:ext uri="{FF2B5EF4-FFF2-40B4-BE49-F238E27FC236}">
                    <a16:creationId xmlns:a16="http://schemas.microsoft.com/office/drawing/2014/main" id="{F7154719-5EFC-4F49-8B23-077B8D3E6C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3503"/>
                <a:ext cx="134" cy="99"/>
              </a:xfrm>
              <a:custGeom>
                <a:avLst/>
                <a:gdLst>
                  <a:gd name="T0" fmla="*/ 0 w 134"/>
                  <a:gd name="T1" fmla="*/ 0 h 99"/>
                  <a:gd name="T2" fmla="*/ 134 w 134"/>
                  <a:gd name="T3" fmla="*/ 0 h 99"/>
                  <a:gd name="T4" fmla="*/ 134 w 134"/>
                  <a:gd name="T5" fmla="*/ 99 h 99"/>
                  <a:gd name="T6" fmla="*/ 0 w 134"/>
                  <a:gd name="T7" fmla="*/ 99 h 99"/>
                  <a:gd name="T8" fmla="*/ 0 w 134"/>
                  <a:gd name="T9" fmla="*/ 0 h 99"/>
                  <a:gd name="T10" fmla="*/ 2 w 134"/>
                  <a:gd name="T11" fmla="*/ 2 h 99"/>
                  <a:gd name="T12" fmla="*/ 134 w 134"/>
                  <a:gd name="T13" fmla="*/ 2 h 99"/>
                  <a:gd name="T14" fmla="*/ 134 w 134"/>
                  <a:gd name="T15" fmla="*/ 99 h 99"/>
                  <a:gd name="T16" fmla="*/ 2 w 134"/>
                  <a:gd name="T17" fmla="*/ 99 h 99"/>
                  <a:gd name="T18" fmla="*/ 2 w 134"/>
                  <a:gd name="T19" fmla="*/ 2 h 9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4" h="99">
                    <a:moveTo>
                      <a:pt x="0" y="0"/>
                    </a:moveTo>
                    <a:lnTo>
                      <a:pt x="134" y="0"/>
                    </a:lnTo>
                    <a:lnTo>
                      <a:pt x="134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34" y="2"/>
                    </a:lnTo>
                    <a:lnTo>
                      <a:pt x="134" y="99"/>
                    </a:lnTo>
                    <a:lnTo>
                      <a:pt x="2" y="99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2" name="Freeform 612">
                <a:extLst>
                  <a:ext uri="{FF2B5EF4-FFF2-40B4-BE49-F238E27FC236}">
                    <a16:creationId xmlns:a16="http://schemas.microsoft.com/office/drawing/2014/main" id="{3E9C1D53-3C8C-754E-AB1C-37BDBB9DC2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8" y="3505"/>
                <a:ext cx="132" cy="97"/>
              </a:xfrm>
              <a:custGeom>
                <a:avLst/>
                <a:gdLst>
                  <a:gd name="T0" fmla="*/ 0 w 132"/>
                  <a:gd name="T1" fmla="*/ 0 h 97"/>
                  <a:gd name="T2" fmla="*/ 132 w 132"/>
                  <a:gd name="T3" fmla="*/ 0 h 97"/>
                  <a:gd name="T4" fmla="*/ 132 w 132"/>
                  <a:gd name="T5" fmla="*/ 97 h 97"/>
                  <a:gd name="T6" fmla="*/ 0 w 132"/>
                  <a:gd name="T7" fmla="*/ 97 h 97"/>
                  <a:gd name="T8" fmla="*/ 0 w 132"/>
                  <a:gd name="T9" fmla="*/ 0 h 97"/>
                  <a:gd name="T10" fmla="*/ 3 w 132"/>
                  <a:gd name="T11" fmla="*/ 2 h 97"/>
                  <a:gd name="T12" fmla="*/ 132 w 132"/>
                  <a:gd name="T13" fmla="*/ 2 h 97"/>
                  <a:gd name="T14" fmla="*/ 132 w 132"/>
                  <a:gd name="T15" fmla="*/ 97 h 97"/>
                  <a:gd name="T16" fmla="*/ 3 w 132"/>
                  <a:gd name="T17" fmla="*/ 97 h 97"/>
                  <a:gd name="T18" fmla="*/ 3 w 132"/>
                  <a:gd name="T19" fmla="*/ 2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97">
                    <a:moveTo>
                      <a:pt x="0" y="0"/>
                    </a:moveTo>
                    <a:lnTo>
                      <a:pt x="132" y="0"/>
                    </a:lnTo>
                    <a:lnTo>
                      <a:pt x="132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32" y="2"/>
                    </a:lnTo>
                    <a:lnTo>
                      <a:pt x="132" y="97"/>
                    </a:lnTo>
                    <a:lnTo>
                      <a:pt x="3" y="9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3" name="Freeform 613">
                <a:extLst>
                  <a:ext uri="{FF2B5EF4-FFF2-40B4-BE49-F238E27FC236}">
                    <a16:creationId xmlns:a16="http://schemas.microsoft.com/office/drawing/2014/main" id="{5B0ECDB0-259B-1841-AC4A-7DAFF10270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" y="3507"/>
                <a:ext cx="129" cy="95"/>
              </a:xfrm>
              <a:custGeom>
                <a:avLst/>
                <a:gdLst>
                  <a:gd name="T0" fmla="*/ 0 w 129"/>
                  <a:gd name="T1" fmla="*/ 0 h 95"/>
                  <a:gd name="T2" fmla="*/ 129 w 129"/>
                  <a:gd name="T3" fmla="*/ 0 h 95"/>
                  <a:gd name="T4" fmla="*/ 129 w 129"/>
                  <a:gd name="T5" fmla="*/ 95 h 95"/>
                  <a:gd name="T6" fmla="*/ 0 w 129"/>
                  <a:gd name="T7" fmla="*/ 95 h 95"/>
                  <a:gd name="T8" fmla="*/ 0 w 129"/>
                  <a:gd name="T9" fmla="*/ 0 h 95"/>
                  <a:gd name="T10" fmla="*/ 1 w 129"/>
                  <a:gd name="T11" fmla="*/ 1 h 95"/>
                  <a:gd name="T12" fmla="*/ 129 w 129"/>
                  <a:gd name="T13" fmla="*/ 1 h 95"/>
                  <a:gd name="T14" fmla="*/ 129 w 129"/>
                  <a:gd name="T15" fmla="*/ 95 h 95"/>
                  <a:gd name="T16" fmla="*/ 1 w 129"/>
                  <a:gd name="T17" fmla="*/ 95 h 95"/>
                  <a:gd name="T18" fmla="*/ 1 w 129"/>
                  <a:gd name="T19" fmla="*/ 1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9" h="95">
                    <a:moveTo>
                      <a:pt x="0" y="0"/>
                    </a:moveTo>
                    <a:lnTo>
                      <a:pt x="129" y="0"/>
                    </a:lnTo>
                    <a:lnTo>
                      <a:pt x="129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129" y="1"/>
                    </a:lnTo>
                    <a:lnTo>
                      <a:pt x="129" y="95"/>
                    </a:lnTo>
                    <a:lnTo>
                      <a:pt x="1" y="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4" name="Freeform 614">
                <a:extLst>
                  <a:ext uri="{FF2B5EF4-FFF2-40B4-BE49-F238E27FC236}">
                    <a16:creationId xmlns:a16="http://schemas.microsoft.com/office/drawing/2014/main" id="{CDBD027F-20F5-024D-96E6-58342F85F7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2" y="3508"/>
                <a:ext cx="128" cy="94"/>
              </a:xfrm>
              <a:custGeom>
                <a:avLst/>
                <a:gdLst>
                  <a:gd name="T0" fmla="*/ 0 w 128"/>
                  <a:gd name="T1" fmla="*/ 0 h 94"/>
                  <a:gd name="T2" fmla="*/ 128 w 128"/>
                  <a:gd name="T3" fmla="*/ 0 h 94"/>
                  <a:gd name="T4" fmla="*/ 128 w 128"/>
                  <a:gd name="T5" fmla="*/ 94 h 94"/>
                  <a:gd name="T6" fmla="*/ 0 w 128"/>
                  <a:gd name="T7" fmla="*/ 94 h 94"/>
                  <a:gd name="T8" fmla="*/ 0 w 128"/>
                  <a:gd name="T9" fmla="*/ 0 h 94"/>
                  <a:gd name="T10" fmla="*/ 3 w 128"/>
                  <a:gd name="T11" fmla="*/ 2 h 94"/>
                  <a:gd name="T12" fmla="*/ 128 w 128"/>
                  <a:gd name="T13" fmla="*/ 2 h 94"/>
                  <a:gd name="T14" fmla="*/ 128 w 128"/>
                  <a:gd name="T15" fmla="*/ 94 h 94"/>
                  <a:gd name="T16" fmla="*/ 3 w 128"/>
                  <a:gd name="T17" fmla="*/ 94 h 94"/>
                  <a:gd name="T18" fmla="*/ 3 w 128"/>
                  <a:gd name="T19" fmla="*/ 2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94">
                    <a:moveTo>
                      <a:pt x="0" y="0"/>
                    </a:moveTo>
                    <a:lnTo>
                      <a:pt x="128" y="0"/>
                    </a:lnTo>
                    <a:lnTo>
                      <a:pt x="128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28" y="2"/>
                    </a:lnTo>
                    <a:lnTo>
                      <a:pt x="128" y="94"/>
                    </a:lnTo>
                    <a:lnTo>
                      <a:pt x="3" y="9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5" name="Freeform 615">
                <a:extLst>
                  <a:ext uri="{FF2B5EF4-FFF2-40B4-BE49-F238E27FC236}">
                    <a16:creationId xmlns:a16="http://schemas.microsoft.com/office/drawing/2014/main" id="{BA313560-7736-8F4A-99F5-923F35581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5" y="3510"/>
                <a:ext cx="125" cy="92"/>
              </a:xfrm>
              <a:custGeom>
                <a:avLst/>
                <a:gdLst>
                  <a:gd name="T0" fmla="*/ 0 w 125"/>
                  <a:gd name="T1" fmla="*/ 0 h 92"/>
                  <a:gd name="T2" fmla="*/ 125 w 125"/>
                  <a:gd name="T3" fmla="*/ 0 h 92"/>
                  <a:gd name="T4" fmla="*/ 125 w 125"/>
                  <a:gd name="T5" fmla="*/ 92 h 92"/>
                  <a:gd name="T6" fmla="*/ 0 w 125"/>
                  <a:gd name="T7" fmla="*/ 92 h 92"/>
                  <a:gd name="T8" fmla="*/ 0 w 125"/>
                  <a:gd name="T9" fmla="*/ 0 h 92"/>
                  <a:gd name="T10" fmla="*/ 2 w 125"/>
                  <a:gd name="T11" fmla="*/ 1 h 92"/>
                  <a:gd name="T12" fmla="*/ 125 w 125"/>
                  <a:gd name="T13" fmla="*/ 1 h 92"/>
                  <a:gd name="T14" fmla="*/ 125 w 125"/>
                  <a:gd name="T15" fmla="*/ 92 h 92"/>
                  <a:gd name="T16" fmla="*/ 2 w 125"/>
                  <a:gd name="T17" fmla="*/ 92 h 92"/>
                  <a:gd name="T18" fmla="*/ 2 w 125"/>
                  <a:gd name="T19" fmla="*/ 1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5" h="92">
                    <a:moveTo>
                      <a:pt x="0" y="0"/>
                    </a:moveTo>
                    <a:lnTo>
                      <a:pt x="125" y="0"/>
                    </a:lnTo>
                    <a:lnTo>
                      <a:pt x="125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25" y="1"/>
                    </a:lnTo>
                    <a:lnTo>
                      <a:pt x="125" y="92"/>
                    </a:lnTo>
                    <a:lnTo>
                      <a:pt x="2" y="9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6" name="Freeform 616">
                <a:extLst>
                  <a:ext uri="{FF2B5EF4-FFF2-40B4-BE49-F238E27FC236}">
                    <a16:creationId xmlns:a16="http://schemas.microsoft.com/office/drawing/2014/main" id="{A95F9082-1912-B142-882E-0FD78DC832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" y="3511"/>
                <a:ext cx="123" cy="91"/>
              </a:xfrm>
              <a:custGeom>
                <a:avLst/>
                <a:gdLst>
                  <a:gd name="T0" fmla="*/ 0 w 123"/>
                  <a:gd name="T1" fmla="*/ 0 h 91"/>
                  <a:gd name="T2" fmla="*/ 123 w 123"/>
                  <a:gd name="T3" fmla="*/ 0 h 91"/>
                  <a:gd name="T4" fmla="*/ 123 w 123"/>
                  <a:gd name="T5" fmla="*/ 91 h 91"/>
                  <a:gd name="T6" fmla="*/ 0 w 123"/>
                  <a:gd name="T7" fmla="*/ 91 h 91"/>
                  <a:gd name="T8" fmla="*/ 0 w 123"/>
                  <a:gd name="T9" fmla="*/ 0 h 91"/>
                  <a:gd name="T10" fmla="*/ 2 w 123"/>
                  <a:gd name="T11" fmla="*/ 2 h 91"/>
                  <a:gd name="T12" fmla="*/ 123 w 123"/>
                  <a:gd name="T13" fmla="*/ 2 h 91"/>
                  <a:gd name="T14" fmla="*/ 123 w 123"/>
                  <a:gd name="T15" fmla="*/ 91 h 91"/>
                  <a:gd name="T16" fmla="*/ 2 w 123"/>
                  <a:gd name="T17" fmla="*/ 91 h 91"/>
                  <a:gd name="T18" fmla="*/ 2 w 123"/>
                  <a:gd name="T19" fmla="*/ 2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3" h="91">
                    <a:moveTo>
                      <a:pt x="0" y="0"/>
                    </a:moveTo>
                    <a:lnTo>
                      <a:pt x="123" y="0"/>
                    </a:lnTo>
                    <a:lnTo>
                      <a:pt x="123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23" y="2"/>
                    </a:lnTo>
                    <a:lnTo>
                      <a:pt x="123" y="91"/>
                    </a:lnTo>
                    <a:lnTo>
                      <a:pt x="2" y="9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7" name="Freeform 617">
                <a:extLst>
                  <a:ext uri="{FF2B5EF4-FFF2-40B4-BE49-F238E27FC236}">
                    <a16:creationId xmlns:a16="http://schemas.microsoft.com/office/drawing/2014/main" id="{93FFE79C-FBF0-C84B-ACF4-D03986AC98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3513"/>
                <a:ext cx="121" cy="89"/>
              </a:xfrm>
              <a:custGeom>
                <a:avLst/>
                <a:gdLst>
                  <a:gd name="T0" fmla="*/ 0 w 121"/>
                  <a:gd name="T1" fmla="*/ 0 h 89"/>
                  <a:gd name="T2" fmla="*/ 121 w 121"/>
                  <a:gd name="T3" fmla="*/ 0 h 89"/>
                  <a:gd name="T4" fmla="*/ 121 w 121"/>
                  <a:gd name="T5" fmla="*/ 89 h 89"/>
                  <a:gd name="T6" fmla="*/ 0 w 121"/>
                  <a:gd name="T7" fmla="*/ 89 h 89"/>
                  <a:gd name="T8" fmla="*/ 0 w 121"/>
                  <a:gd name="T9" fmla="*/ 0 h 89"/>
                  <a:gd name="T10" fmla="*/ 2 w 121"/>
                  <a:gd name="T11" fmla="*/ 2 h 89"/>
                  <a:gd name="T12" fmla="*/ 121 w 121"/>
                  <a:gd name="T13" fmla="*/ 2 h 89"/>
                  <a:gd name="T14" fmla="*/ 121 w 121"/>
                  <a:gd name="T15" fmla="*/ 89 h 89"/>
                  <a:gd name="T16" fmla="*/ 2 w 121"/>
                  <a:gd name="T17" fmla="*/ 89 h 89"/>
                  <a:gd name="T18" fmla="*/ 2 w 121"/>
                  <a:gd name="T19" fmla="*/ 2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89">
                    <a:moveTo>
                      <a:pt x="0" y="0"/>
                    </a:moveTo>
                    <a:lnTo>
                      <a:pt x="121" y="0"/>
                    </a:lnTo>
                    <a:lnTo>
                      <a:pt x="121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21" y="2"/>
                    </a:lnTo>
                    <a:lnTo>
                      <a:pt x="121" y="89"/>
                    </a:lnTo>
                    <a:lnTo>
                      <a:pt x="2" y="89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8" name="Freeform 618">
                <a:extLst>
                  <a:ext uri="{FF2B5EF4-FFF2-40B4-BE49-F238E27FC236}">
                    <a16:creationId xmlns:a16="http://schemas.microsoft.com/office/drawing/2014/main" id="{FA493131-363B-1E4D-AACA-A4204CDAE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" y="3515"/>
                <a:ext cx="119" cy="87"/>
              </a:xfrm>
              <a:custGeom>
                <a:avLst/>
                <a:gdLst>
                  <a:gd name="T0" fmla="*/ 0 w 119"/>
                  <a:gd name="T1" fmla="*/ 0 h 87"/>
                  <a:gd name="T2" fmla="*/ 119 w 119"/>
                  <a:gd name="T3" fmla="*/ 0 h 87"/>
                  <a:gd name="T4" fmla="*/ 119 w 119"/>
                  <a:gd name="T5" fmla="*/ 87 h 87"/>
                  <a:gd name="T6" fmla="*/ 0 w 119"/>
                  <a:gd name="T7" fmla="*/ 87 h 87"/>
                  <a:gd name="T8" fmla="*/ 0 w 119"/>
                  <a:gd name="T9" fmla="*/ 0 h 87"/>
                  <a:gd name="T10" fmla="*/ 3 w 119"/>
                  <a:gd name="T11" fmla="*/ 1 h 87"/>
                  <a:gd name="T12" fmla="*/ 119 w 119"/>
                  <a:gd name="T13" fmla="*/ 1 h 87"/>
                  <a:gd name="T14" fmla="*/ 119 w 119"/>
                  <a:gd name="T15" fmla="*/ 87 h 87"/>
                  <a:gd name="T16" fmla="*/ 3 w 119"/>
                  <a:gd name="T17" fmla="*/ 87 h 87"/>
                  <a:gd name="T18" fmla="*/ 3 w 119"/>
                  <a:gd name="T19" fmla="*/ 1 h 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9" h="87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19" y="1"/>
                    </a:lnTo>
                    <a:lnTo>
                      <a:pt x="119" y="87"/>
                    </a:lnTo>
                    <a:lnTo>
                      <a:pt x="3" y="8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59" name="Freeform 619">
                <a:extLst>
                  <a:ext uri="{FF2B5EF4-FFF2-40B4-BE49-F238E27FC236}">
                    <a16:creationId xmlns:a16="http://schemas.microsoft.com/office/drawing/2014/main" id="{2656CF9C-4CB6-E748-9077-FC76431572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" y="3516"/>
                <a:ext cx="116" cy="86"/>
              </a:xfrm>
              <a:custGeom>
                <a:avLst/>
                <a:gdLst>
                  <a:gd name="T0" fmla="*/ 0 w 116"/>
                  <a:gd name="T1" fmla="*/ 0 h 86"/>
                  <a:gd name="T2" fmla="*/ 116 w 116"/>
                  <a:gd name="T3" fmla="*/ 0 h 86"/>
                  <a:gd name="T4" fmla="*/ 116 w 116"/>
                  <a:gd name="T5" fmla="*/ 86 h 86"/>
                  <a:gd name="T6" fmla="*/ 0 w 116"/>
                  <a:gd name="T7" fmla="*/ 86 h 86"/>
                  <a:gd name="T8" fmla="*/ 0 w 116"/>
                  <a:gd name="T9" fmla="*/ 0 h 86"/>
                  <a:gd name="T10" fmla="*/ 1 w 116"/>
                  <a:gd name="T11" fmla="*/ 2 h 86"/>
                  <a:gd name="T12" fmla="*/ 116 w 116"/>
                  <a:gd name="T13" fmla="*/ 2 h 86"/>
                  <a:gd name="T14" fmla="*/ 116 w 116"/>
                  <a:gd name="T15" fmla="*/ 86 h 86"/>
                  <a:gd name="T16" fmla="*/ 1 w 116"/>
                  <a:gd name="T17" fmla="*/ 86 h 86"/>
                  <a:gd name="T18" fmla="*/ 1 w 116"/>
                  <a:gd name="T19" fmla="*/ 2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6" h="86">
                    <a:moveTo>
                      <a:pt x="0" y="0"/>
                    </a:moveTo>
                    <a:lnTo>
                      <a:pt x="116" y="0"/>
                    </a:lnTo>
                    <a:lnTo>
                      <a:pt x="116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16" y="2"/>
                    </a:lnTo>
                    <a:lnTo>
                      <a:pt x="116" y="86"/>
                    </a:lnTo>
                    <a:lnTo>
                      <a:pt x="1" y="86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0" name="Freeform 620">
                <a:extLst>
                  <a:ext uri="{FF2B5EF4-FFF2-40B4-BE49-F238E27FC236}">
                    <a16:creationId xmlns:a16="http://schemas.microsoft.com/office/drawing/2014/main" id="{5C8EA0B8-F315-1D41-8292-BC8AB6BC1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" y="3518"/>
                <a:ext cx="115" cy="84"/>
              </a:xfrm>
              <a:custGeom>
                <a:avLst/>
                <a:gdLst>
                  <a:gd name="T0" fmla="*/ 0 w 115"/>
                  <a:gd name="T1" fmla="*/ 0 h 84"/>
                  <a:gd name="T2" fmla="*/ 115 w 115"/>
                  <a:gd name="T3" fmla="*/ 0 h 84"/>
                  <a:gd name="T4" fmla="*/ 115 w 115"/>
                  <a:gd name="T5" fmla="*/ 84 h 84"/>
                  <a:gd name="T6" fmla="*/ 0 w 115"/>
                  <a:gd name="T7" fmla="*/ 84 h 84"/>
                  <a:gd name="T8" fmla="*/ 0 w 115"/>
                  <a:gd name="T9" fmla="*/ 0 h 84"/>
                  <a:gd name="T10" fmla="*/ 3 w 115"/>
                  <a:gd name="T11" fmla="*/ 1 h 84"/>
                  <a:gd name="T12" fmla="*/ 115 w 115"/>
                  <a:gd name="T13" fmla="*/ 1 h 84"/>
                  <a:gd name="T14" fmla="*/ 115 w 115"/>
                  <a:gd name="T15" fmla="*/ 84 h 84"/>
                  <a:gd name="T16" fmla="*/ 3 w 115"/>
                  <a:gd name="T17" fmla="*/ 84 h 84"/>
                  <a:gd name="T18" fmla="*/ 3 w 115"/>
                  <a:gd name="T19" fmla="*/ 1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84">
                    <a:moveTo>
                      <a:pt x="0" y="0"/>
                    </a:moveTo>
                    <a:lnTo>
                      <a:pt x="115" y="0"/>
                    </a:lnTo>
                    <a:lnTo>
                      <a:pt x="115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15" y="1"/>
                    </a:lnTo>
                    <a:lnTo>
                      <a:pt x="115" y="84"/>
                    </a:lnTo>
                    <a:lnTo>
                      <a:pt x="3" y="8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1" name="Freeform 621">
                <a:extLst>
                  <a:ext uri="{FF2B5EF4-FFF2-40B4-BE49-F238E27FC236}">
                    <a16:creationId xmlns:a16="http://schemas.microsoft.com/office/drawing/2014/main" id="{FB248350-7A2D-5F4D-93A9-FE5ED00BD0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8" y="3519"/>
                <a:ext cx="112" cy="83"/>
              </a:xfrm>
              <a:custGeom>
                <a:avLst/>
                <a:gdLst>
                  <a:gd name="T0" fmla="*/ 0 w 112"/>
                  <a:gd name="T1" fmla="*/ 0 h 83"/>
                  <a:gd name="T2" fmla="*/ 112 w 112"/>
                  <a:gd name="T3" fmla="*/ 0 h 83"/>
                  <a:gd name="T4" fmla="*/ 112 w 112"/>
                  <a:gd name="T5" fmla="*/ 83 h 83"/>
                  <a:gd name="T6" fmla="*/ 0 w 112"/>
                  <a:gd name="T7" fmla="*/ 83 h 83"/>
                  <a:gd name="T8" fmla="*/ 0 w 112"/>
                  <a:gd name="T9" fmla="*/ 0 h 83"/>
                  <a:gd name="T10" fmla="*/ 2 w 112"/>
                  <a:gd name="T11" fmla="*/ 2 h 83"/>
                  <a:gd name="T12" fmla="*/ 112 w 112"/>
                  <a:gd name="T13" fmla="*/ 2 h 83"/>
                  <a:gd name="T14" fmla="*/ 112 w 112"/>
                  <a:gd name="T15" fmla="*/ 83 h 83"/>
                  <a:gd name="T16" fmla="*/ 2 w 112"/>
                  <a:gd name="T17" fmla="*/ 83 h 83"/>
                  <a:gd name="T18" fmla="*/ 2 w 112"/>
                  <a:gd name="T19" fmla="*/ 2 h 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83">
                    <a:moveTo>
                      <a:pt x="0" y="0"/>
                    </a:moveTo>
                    <a:lnTo>
                      <a:pt x="112" y="0"/>
                    </a:lnTo>
                    <a:lnTo>
                      <a:pt x="112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12" y="2"/>
                    </a:lnTo>
                    <a:lnTo>
                      <a:pt x="112" y="83"/>
                    </a:lnTo>
                    <a:lnTo>
                      <a:pt x="2" y="8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2" name="Freeform 622">
                <a:extLst>
                  <a:ext uri="{FF2B5EF4-FFF2-40B4-BE49-F238E27FC236}">
                    <a16:creationId xmlns:a16="http://schemas.microsoft.com/office/drawing/2014/main" id="{47B674F3-42BB-994C-A314-AFDEDF185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0" y="3521"/>
                <a:ext cx="110" cy="81"/>
              </a:xfrm>
              <a:custGeom>
                <a:avLst/>
                <a:gdLst>
                  <a:gd name="T0" fmla="*/ 0 w 110"/>
                  <a:gd name="T1" fmla="*/ 0 h 81"/>
                  <a:gd name="T2" fmla="*/ 110 w 110"/>
                  <a:gd name="T3" fmla="*/ 0 h 81"/>
                  <a:gd name="T4" fmla="*/ 110 w 110"/>
                  <a:gd name="T5" fmla="*/ 81 h 81"/>
                  <a:gd name="T6" fmla="*/ 0 w 110"/>
                  <a:gd name="T7" fmla="*/ 81 h 81"/>
                  <a:gd name="T8" fmla="*/ 0 w 110"/>
                  <a:gd name="T9" fmla="*/ 0 h 81"/>
                  <a:gd name="T10" fmla="*/ 2 w 110"/>
                  <a:gd name="T11" fmla="*/ 2 h 81"/>
                  <a:gd name="T12" fmla="*/ 110 w 110"/>
                  <a:gd name="T13" fmla="*/ 2 h 81"/>
                  <a:gd name="T14" fmla="*/ 110 w 110"/>
                  <a:gd name="T15" fmla="*/ 81 h 81"/>
                  <a:gd name="T16" fmla="*/ 2 w 110"/>
                  <a:gd name="T17" fmla="*/ 81 h 81"/>
                  <a:gd name="T18" fmla="*/ 2 w 110"/>
                  <a:gd name="T19" fmla="*/ 2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" h="81">
                    <a:moveTo>
                      <a:pt x="0" y="0"/>
                    </a:moveTo>
                    <a:lnTo>
                      <a:pt x="110" y="0"/>
                    </a:lnTo>
                    <a:lnTo>
                      <a:pt x="110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10" y="2"/>
                    </a:lnTo>
                    <a:lnTo>
                      <a:pt x="110" y="81"/>
                    </a:lnTo>
                    <a:lnTo>
                      <a:pt x="2" y="8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3" name="Freeform 623">
                <a:extLst>
                  <a:ext uri="{FF2B5EF4-FFF2-40B4-BE49-F238E27FC236}">
                    <a16:creationId xmlns:a16="http://schemas.microsoft.com/office/drawing/2014/main" id="{9B49E245-F368-5343-9F26-F069CCEEF3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2" y="3523"/>
                <a:ext cx="108" cy="79"/>
              </a:xfrm>
              <a:custGeom>
                <a:avLst/>
                <a:gdLst>
                  <a:gd name="T0" fmla="*/ 0 w 108"/>
                  <a:gd name="T1" fmla="*/ 0 h 79"/>
                  <a:gd name="T2" fmla="*/ 108 w 108"/>
                  <a:gd name="T3" fmla="*/ 0 h 79"/>
                  <a:gd name="T4" fmla="*/ 108 w 108"/>
                  <a:gd name="T5" fmla="*/ 79 h 79"/>
                  <a:gd name="T6" fmla="*/ 0 w 108"/>
                  <a:gd name="T7" fmla="*/ 79 h 79"/>
                  <a:gd name="T8" fmla="*/ 0 w 108"/>
                  <a:gd name="T9" fmla="*/ 0 h 79"/>
                  <a:gd name="T10" fmla="*/ 2 w 108"/>
                  <a:gd name="T11" fmla="*/ 1 h 79"/>
                  <a:gd name="T12" fmla="*/ 108 w 108"/>
                  <a:gd name="T13" fmla="*/ 1 h 79"/>
                  <a:gd name="T14" fmla="*/ 108 w 108"/>
                  <a:gd name="T15" fmla="*/ 79 h 79"/>
                  <a:gd name="T16" fmla="*/ 2 w 108"/>
                  <a:gd name="T17" fmla="*/ 79 h 79"/>
                  <a:gd name="T18" fmla="*/ 2 w 108"/>
                  <a:gd name="T19" fmla="*/ 1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8" h="79">
                    <a:moveTo>
                      <a:pt x="0" y="0"/>
                    </a:moveTo>
                    <a:lnTo>
                      <a:pt x="108" y="0"/>
                    </a:lnTo>
                    <a:lnTo>
                      <a:pt x="108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8" y="1"/>
                    </a:lnTo>
                    <a:lnTo>
                      <a:pt x="108" y="79"/>
                    </a:lnTo>
                    <a:lnTo>
                      <a:pt x="2" y="7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4" name="Freeform 624">
                <a:extLst>
                  <a:ext uri="{FF2B5EF4-FFF2-40B4-BE49-F238E27FC236}">
                    <a16:creationId xmlns:a16="http://schemas.microsoft.com/office/drawing/2014/main" id="{9E259BC0-FBE8-044E-8784-7A75A3551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" y="3524"/>
                <a:ext cx="106" cy="78"/>
              </a:xfrm>
              <a:custGeom>
                <a:avLst/>
                <a:gdLst>
                  <a:gd name="T0" fmla="*/ 0 w 106"/>
                  <a:gd name="T1" fmla="*/ 0 h 78"/>
                  <a:gd name="T2" fmla="*/ 106 w 106"/>
                  <a:gd name="T3" fmla="*/ 0 h 78"/>
                  <a:gd name="T4" fmla="*/ 106 w 106"/>
                  <a:gd name="T5" fmla="*/ 78 h 78"/>
                  <a:gd name="T6" fmla="*/ 0 w 106"/>
                  <a:gd name="T7" fmla="*/ 78 h 78"/>
                  <a:gd name="T8" fmla="*/ 0 w 106"/>
                  <a:gd name="T9" fmla="*/ 0 h 78"/>
                  <a:gd name="T10" fmla="*/ 3 w 106"/>
                  <a:gd name="T11" fmla="*/ 2 h 78"/>
                  <a:gd name="T12" fmla="*/ 106 w 106"/>
                  <a:gd name="T13" fmla="*/ 2 h 78"/>
                  <a:gd name="T14" fmla="*/ 106 w 106"/>
                  <a:gd name="T15" fmla="*/ 78 h 78"/>
                  <a:gd name="T16" fmla="*/ 3 w 106"/>
                  <a:gd name="T17" fmla="*/ 78 h 78"/>
                  <a:gd name="T18" fmla="*/ 3 w 106"/>
                  <a:gd name="T19" fmla="*/ 2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6" h="78">
                    <a:moveTo>
                      <a:pt x="0" y="0"/>
                    </a:moveTo>
                    <a:lnTo>
                      <a:pt x="106" y="0"/>
                    </a:lnTo>
                    <a:lnTo>
                      <a:pt x="10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06" y="2"/>
                    </a:lnTo>
                    <a:lnTo>
                      <a:pt x="106" y="78"/>
                    </a:lnTo>
                    <a:lnTo>
                      <a:pt x="3" y="7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5" name="Freeform 625">
                <a:extLst>
                  <a:ext uri="{FF2B5EF4-FFF2-40B4-BE49-F238E27FC236}">
                    <a16:creationId xmlns:a16="http://schemas.microsoft.com/office/drawing/2014/main" id="{2E4075CF-96F6-3F4A-8F73-9F1AC0D108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" y="3526"/>
                <a:ext cx="103" cy="76"/>
              </a:xfrm>
              <a:custGeom>
                <a:avLst/>
                <a:gdLst>
                  <a:gd name="T0" fmla="*/ 0 w 103"/>
                  <a:gd name="T1" fmla="*/ 0 h 76"/>
                  <a:gd name="T2" fmla="*/ 103 w 103"/>
                  <a:gd name="T3" fmla="*/ 0 h 76"/>
                  <a:gd name="T4" fmla="*/ 103 w 103"/>
                  <a:gd name="T5" fmla="*/ 76 h 76"/>
                  <a:gd name="T6" fmla="*/ 0 w 103"/>
                  <a:gd name="T7" fmla="*/ 76 h 76"/>
                  <a:gd name="T8" fmla="*/ 0 w 103"/>
                  <a:gd name="T9" fmla="*/ 0 h 76"/>
                  <a:gd name="T10" fmla="*/ 2 w 103"/>
                  <a:gd name="T11" fmla="*/ 2 h 76"/>
                  <a:gd name="T12" fmla="*/ 103 w 103"/>
                  <a:gd name="T13" fmla="*/ 2 h 76"/>
                  <a:gd name="T14" fmla="*/ 103 w 103"/>
                  <a:gd name="T15" fmla="*/ 76 h 76"/>
                  <a:gd name="T16" fmla="*/ 2 w 103"/>
                  <a:gd name="T17" fmla="*/ 76 h 76"/>
                  <a:gd name="T18" fmla="*/ 2 w 103"/>
                  <a:gd name="T19" fmla="*/ 2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3" h="76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03" y="2"/>
                    </a:lnTo>
                    <a:lnTo>
                      <a:pt x="103" y="76"/>
                    </a:lnTo>
                    <a:lnTo>
                      <a:pt x="2" y="7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6" name="Freeform 626">
                <a:extLst>
                  <a:ext uri="{FF2B5EF4-FFF2-40B4-BE49-F238E27FC236}">
                    <a16:creationId xmlns:a16="http://schemas.microsoft.com/office/drawing/2014/main" id="{77B358CF-A54A-D245-A770-1B91588F04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9" y="3528"/>
                <a:ext cx="101" cy="74"/>
              </a:xfrm>
              <a:custGeom>
                <a:avLst/>
                <a:gdLst>
                  <a:gd name="T0" fmla="*/ 0 w 101"/>
                  <a:gd name="T1" fmla="*/ 0 h 74"/>
                  <a:gd name="T2" fmla="*/ 101 w 101"/>
                  <a:gd name="T3" fmla="*/ 0 h 74"/>
                  <a:gd name="T4" fmla="*/ 101 w 101"/>
                  <a:gd name="T5" fmla="*/ 74 h 74"/>
                  <a:gd name="T6" fmla="*/ 0 w 101"/>
                  <a:gd name="T7" fmla="*/ 74 h 74"/>
                  <a:gd name="T8" fmla="*/ 0 w 101"/>
                  <a:gd name="T9" fmla="*/ 0 h 74"/>
                  <a:gd name="T10" fmla="*/ 2 w 101"/>
                  <a:gd name="T11" fmla="*/ 2 h 74"/>
                  <a:gd name="T12" fmla="*/ 101 w 101"/>
                  <a:gd name="T13" fmla="*/ 2 h 74"/>
                  <a:gd name="T14" fmla="*/ 101 w 101"/>
                  <a:gd name="T15" fmla="*/ 74 h 74"/>
                  <a:gd name="T16" fmla="*/ 2 w 101"/>
                  <a:gd name="T17" fmla="*/ 74 h 74"/>
                  <a:gd name="T18" fmla="*/ 2 w 101"/>
                  <a:gd name="T19" fmla="*/ 2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1" h="74">
                    <a:moveTo>
                      <a:pt x="0" y="0"/>
                    </a:moveTo>
                    <a:lnTo>
                      <a:pt x="101" y="0"/>
                    </a:lnTo>
                    <a:lnTo>
                      <a:pt x="101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01" y="2"/>
                    </a:lnTo>
                    <a:lnTo>
                      <a:pt x="101" y="74"/>
                    </a:lnTo>
                    <a:lnTo>
                      <a:pt x="2" y="7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7" name="Freeform 627">
                <a:extLst>
                  <a:ext uri="{FF2B5EF4-FFF2-40B4-BE49-F238E27FC236}">
                    <a16:creationId xmlns:a16="http://schemas.microsoft.com/office/drawing/2014/main" id="{2B3371D2-63BF-C140-AB10-ADAD66FB3B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1" y="3530"/>
                <a:ext cx="99" cy="72"/>
              </a:xfrm>
              <a:custGeom>
                <a:avLst/>
                <a:gdLst>
                  <a:gd name="T0" fmla="*/ 0 w 99"/>
                  <a:gd name="T1" fmla="*/ 0 h 72"/>
                  <a:gd name="T2" fmla="*/ 99 w 99"/>
                  <a:gd name="T3" fmla="*/ 0 h 72"/>
                  <a:gd name="T4" fmla="*/ 99 w 99"/>
                  <a:gd name="T5" fmla="*/ 72 h 72"/>
                  <a:gd name="T6" fmla="*/ 0 w 99"/>
                  <a:gd name="T7" fmla="*/ 72 h 72"/>
                  <a:gd name="T8" fmla="*/ 0 w 99"/>
                  <a:gd name="T9" fmla="*/ 0 h 72"/>
                  <a:gd name="T10" fmla="*/ 2 w 99"/>
                  <a:gd name="T11" fmla="*/ 0 h 72"/>
                  <a:gd name="T12" fmla="*/ 99 w 99"/>
                  <a:gd name="T13" fmla="*/ 0 h 72"/>
                  <a:gd name="T14" fmla="*/ 99 w 99"/>
                  <a:gd name="T15" fmla="*/ 72 h 72"/>
                  <a:gd name="T16" fmla="*/ 2 w 99"/>
                  <a:gd name="T17" fmla="*/ 72 h 72"/>
                  <a:gd name="T18" fmla="*/ 2 w 99"/>
                  <a:gd name="T19" fmla="*/ 0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9" h="72">
                    <a:moveTo>
                      <a:pt x="0" y="0"/>
                    </a:moveTo>
                    <a:lnTo>
                      <a:pt x="99" y="0"/>
                    </a:lnTo>
                    <a:lnTo>
                      <a:pt x="99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99" y="0"/>
                    </a:lnTo>
                    <a:lnTo>
                      <a:pt x="99" y="72"/>
                    </a:lnTo>
                    <a:lnTo>
                      <a:pt x="2" y="7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8" name="Freeform 628">
                <a:extLst>
                  <a:ext uri="{FF2B5EF4-FFF2-40B4-BE49-F238E27FC236}">
                    <a16:creationId xmlns:a16="http://schemas.microsoft.com/office/drawing/2014/main" id="{9C73FDE0-3454-BF4D-9FD6-7A0CF741D7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3" y="3530"/>
                <a:ext cx="97" cy="72"/>
              </a:xfrm>
              <a:custGeom>
                <a:avLst/>
                <a:gdLst>
                  <a:gd name="T0" fmla="*/ 0 w 97"/>
                  <a:gd name="T1" fmla="*/ 0 h 72"/>
                  <a:gd name="T2" fmla="*/ 97 w 97"/>
                  <a:gd name="T3" fmla="*/ 0 h 72"/>
                  <a:gd name="T4" fmla="*/ 97 w 97"/>
                  <a:gd name="T5" fmla="*/ 72 h 72"/>
                  <a:gd name="T6" fmla="*/ 0 w 97"/>
                  <a:gd name="T7" fmla="*/ 72 h 72"/>
                  <a:gd name="T8" fmla="*/ 0 w 97"/>
                  <a:gd name="T9" fmla="*/ 0 h 72"/>
                  <a:gd name="T10" fmla="*/ 3 w 97"/>
                  <a:gd name="T11" fmla="*/ 2 h 72"/>
                  <a:gd name="T12" fmla="*/ 97 w 97"/>
                  <a:gd name="T13" fmla="*/ 2 h 72"/>
                  <a:gd name="T14" fmla="*/ 97 w 97"/>
                  <a:gd name="T15" fmla="*/ 72 h 72"/>
                  <a:gd name="T16" fmla="*/ 3 w 97"/>
                  <a:gd name="T17" fmla="*/ 72 h 72"/>
                  <a:gd name="T18" fmla="*/ 3 w 97"/>
                  <a:gd name="T19" fmla="*/ 2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7" h="72">
                    <a:moveTo>
                      <a:pt x="0" y="0"/>
                    </a:moveTo>
                    <a:lnTo>
                      <a:pt x="97" y="0"/>
                    </a:lnTo>
                    <a:lnTo>
                      <a:pt x="9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97" y="2"/>
                    </a:lnTo>
                    <a:lnTo>
                      <a:pt x="97" y="72"/>
                    </a:lnTo>
                    <a:lnTo>
                      <a:pt x="3" y="72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69" name="Freeform 629">
                <a:extLst>
                  <a:ext uri="{FF2B5EF4-FFF2-40B4-BE49-F238E27FC236}">
                    <a16:creationId xmlns:a16="http://schemas.microsoft.com/office/drawing/2014/main" id="{AC2A60DA-63E4-484F-9039-DC662A5F80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" y="3532"/>
                <a:ext cx="94" cy="70"/>
              </a:xfrm>
              <a:custGeom>
                <a:avLst/>
                <a:gdLst>
                  <a:gd name="T0" fmla="*/ 0 w 94"/>
                  <a:gd name="T1" fmla="*/ 0 h 70"/>
                  <a:gd name="T2" fmla="*/ 94 w 94"/>
                  <a:gd name="T3" fmla="*/ 0 h 70"/>
                  <a:gd name="T4" fmla="*/ 94 w 94"/>
                  <a:gd name="T5" fmla="*/ 70 h 70"/>
                  <a:gd name="T6" fmla="*/ 0 w 94"/>
                  <a:gd name="T7" fmla="*/ 70 h 70"/>
                  <a:gd name="T8" fmla="*/ 0 w 94"/>
                  <a:gd name="T9" fmla="*/ 0 h 70"/>
                  <a:gd name="T10" fmla="*/ 1 w 94"/>
                  <a:gd name="T11" fmla="*/ 2 h 70"/>
                  <a:gd name="T12" fmla="*/ 94 w 94"/>
                  <a:gd name="T13" fmla="*/ 2 h 70"/>
                  <a:gd name="T14" fmla="*/ 94 w 94"/>
                  <a:gd name="T15" fmla="*/ 70 h 70"/>
                  <a:gd name="T16" fmla="*/ 1 w 94"/>
                  <a:gd name="T17" fmla="*/ 70 h 70"/>
                  <a:gd name="T18" fmla="*/ 1 w 94"/>
                  <a:gd name="T19" fmla="*/ 2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4" h="70">
                    <a:moveTo>
                      <a:pt x="0" y="0"/>
                    </a:moveTo>
                    <a:lnTo>
                      <a:pt x="94" y="0"/>
                    </a:lnTo>
                    <a:lnTo>
                      <a:pt x="94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94" y="2"/>
                    </a:lnTo>
                    <a:lnTo>
                      <a:pt x="94" y="70"/>
                    </a:lnTo>
                    <a:lnTo>
                      <a:pt x="1" y="7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0" name="Freeform 630">
                <a:extLst>
                  <a:ext uri="{FF2B5EF4-FFF2-40B4-BE49-F238E27FC236}">
                    <a16:creationId xmlns:a16="http://schemas.microsoft.com/office/drawing/2014/main" id="{AA3EC921-B29C-A248-887E-ADCC8894E3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7" y="3534"/>
                <a:ext cx="93" cy="68"/>
              </a:xfrm>
              <a:custGeom>
                <a:avLst/>
                <a:gdLst>
                  <a:gd name="T0" fmla="*/ 0 w 93"/>
                  <a:gd name="T1" fmla="*/ 0 h 68"/>
                  <a:gd name="T2" fmla="*/ 93 w 93"/>
                  <a:gd name="T3" fmla="*/ 0 h 68"/>
                  <a:gd name="T4" fmla="*/ 93 w 93"/>
                  <a:gd name="T5" fmla="*/ 68 h 68"/>
                  <a:gd name="T6" fmla="*/ 0 w 93"/>
                  <a:gd name="T7" fmla="*/ 68 h 68"/>
                  <a:gd name="T8" fmla="*/ 0 w 93"/>
                  <a:gd name="T9" fmla="*/ 0 h 68"/>
                  <a:gd name="T10" fmla="*/ 3 w 93"/>
                  <a:gd name="T11" fmla="*/ 2 h 68"/>
                  <a:gd name="T12" fmla="*/ 93 w 93"/>
                  <a:gd name="T13" fmla="*/ 2 h 68"/>
                  <a:gd name="T14" fmla="*/ 93 w 93"/>
                  <a:gd name="T15" fmla="*/ 68 h 68"/>
                  <a:gd name="T16" fmla="*/ 3 w 93"/>
                  <a:gd name="T17" fmla="*/ 68 h 68"/>
                  <a:gd name="T18" fmla="*/ 3 w 93"/>
                  <a:gd name="T19" fmla="*/ 2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3" h="68">
                    <a:moveTo>
                      <a:pt x="0" y="0"/>
                    </a:moveTo>
                    <a:lnTo>
                      <a:pt x="93" y="0"/>
                    </a:lnTo>
                    <a:lnTo>
                      <a:pt x="9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93" y="2"/>
                    </a:lnTo>
                    <a:lnTo>
                      <a:pt x="93" y="68"/>
                    </a:lnTo>
                    <a:lnTo>
                      <a:pt x="3" y="6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1" name="Freeform 631">
                <a:extLst>
                  <a:ext uri="{FF2B5EF4-FFF2-40B4-BE49-F238E27FC236}">
                    <a16:creationId xmlns:a16="http://schemas.microsoft.com/office/drawing/2014/main" id="{58895612-B367-CE47-B5A8-7C575B2A31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0" y="3536"/>
                <a:ext cx="90" cy="66"/>
              </a:xfrm>
              <a:custGeom>
                <a:avLst/>
                <a:gdLst>
                  <a:gd name="T0" fmla="*/ 0 w 90"/>
                  <a:gd name="T1" fmla="*/ 0 h 66"/>
                  <a:gd name="T2" fmla="*/ 90 w 90"/>
                  <a:gd name="T3" fmla="*/ 0 h 66"/>
                  <a:gd name="T4" fmla="*/ 90 w 90"/>
                  <a:gd name="T5" fmla="*/ 66 h 66"/>
                  <a:gd name="T6" fmla="*/ 0 w 90"/>
                  <a:gd name="T7" fmla="*/ 66 h 66"/>
                  <a:gd name="T8" fmla="*/ 0 w 90"/>
                  <a:gd name="T9" fmla="*/ 0 h 66"/>
                  <a:gd name="T10" fmla="*/ 2 w 90"/>
                  <a:gd name="T11" fmla="*/ 1 h 66"/>
                  <a:gd name="T12" fmla="*/ 90 w 90"/>
                  <a:gd name="T13" fmla="*/ 1 h 66"/>
                  <a:gd name="T14" fmla="*/ 90 w 90"/>
                  <a:gd name="T15" fmla="*/ 66 h 66"/>
                  <a:gd name="T16" fmla="*/ 2 w 90"/>
                  <a:gd name="T17" fmla="*/ 66 h 66"/>
                  <a:gd name="T18" fmla="*/ 2 w 90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0" h="66">
                    <a:moveTo>
                      <a:pt x="0" y="0"/>
                    </a:moveTo>
                    <a:lnTo>
                      <a:pt x="90" y="0"/>
                    </a:lnTo>
                    <a:lnTo>
                      <a:pt x="90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0" y="1"/>
                    </a:lnTo>
                    <a:lnTo>
                      <a:pt x="90" y="66"/>
                    </a:lnTo>
                    <a:lnTo>
                      <a:pt x="2" y="6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2" name="Freeform 632">
                <a:extLst>
                  <a:ext uri="{FF2B5EF4-FFF2-40B4-BE49-F238E27FC236}">
                    <a16:creationId xmlns:a16="http://schemas.microsoft.com/office/drawing/2014/main" id="{32663E44-81BF-C442-B1B6-2E5372E69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2" y="3537"/>
                <a:ext cx="88" cy="65"/>
              </a:xfrm>
              <a:custGeom>
                <a:avLst/>
                <a:gdLst>
                  <a:gd name="T0" fmla="*/ 0 w 88"/>
                  <a:gd name="T1" fmla="*/ 0 h 65"/>
                  <a:gd name="T2" fmla="*/ 88 w 88"/>
                  <a:gd name="T3" fmla="*/ 0 h 65"/>
                  <a:gd name="T4" fmla="*/ 88 w 88"/>
                  <a:gd name="T5" fmla="*/ 65 h 65"/>
                  <a:gd name="T6" fmla="*/ 0 w 88"/>
                  <a:gd name="T7" fmla="*/ 65 h 65"/>
                  <a:gd name="T8" fmla="*/ 0 w 88"/>
                  <a:gd name="T9" fmla="*/ 0 h 65"/>
                  <a:gd name="T10" fmla="*/ 2 w 88"/>
                  <a:gd name="T11" fmla="*/ 2 h 65"/>
                  <a:gd name="T12" fmla="*/ 88 w 88"/>
                  <a:gd name="T13" fmla="*/ 2 h 65"/>
                  <a:gd name="T14" fmla="*/ 88 w 88"/>
                  <a:gd name="T15" fmla="*/ 65 h 65"/>
                  <a:gd name="T16" fmla="*/ 2 w 88"/>
                  <a:gd name="T17" fmla="*/ 65 h 65"/>
                  <a:gd name="T18" fmla="*/ 2 w 88"/>
                  <a:gd name="T19" fmla="*/ 2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65">
                    <a:moveTo>
                      <a:pt x="0" y="0"/>
                    </a:moveTo>
                    <a:lnTo>
                      <a:pt x="88" y="0"/>
                    </a:lnTo>
                    <a:lnTo>
                      <a:pt x="88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88" y="2"/>
                    </a:lnTo>
                    <a:lnTo>
                      <a:pt x="88" y="65"/>
                    </a:lnTo>
                    <a:lnTo>
                      <a:pt x="2" y="6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3" name="Freeform 633">
                <a:extLst>
                  <a:ext uri="{FF2B5EF4-FFF2-40B4-BE49-F238E27FC236}">
                    <a16:creationId xmlns:a16="http://schemas.microsoft.com/office/drawing/2014/main" id="{F22D49D8-0F21-804A-A730-BFF7026080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4" y="3539"/>
                <a:ext cx="86" cy="63"/>
              </a:xfrm>
              <a:custGeom>
                <a:avLst/>
                <a:gdLst>
                  <a:gd name="T0" fmla="*/ 0 w 86"/>
                  <a:gd name="T1" fmla="*/ 0 h 63"/>
                  <a:gd name="T2" fmla="*/ 86 w 86"/>
                  <a:gd name="T3" fmla="*/ 0 h 63"/>
                  <a:gd name="T4" fmla="*/ 86 w 86"/>
                  <a:gd name="T5" fmla="*/ 63 h 63"/>
                  <a:gd name="T6" fmla="*/ 0 w 86"/>
                  <a:gd name="T7" fmla="*/ 63 h 63"/>
                  <a:gd name="T8" fmla="*/ 0 w 86"/>
                  <a:gd name="T9" fmla="*/ 0 h 63"/>
                  <a:gd name="T10" fmla="*/ 2 w 86"/>
                  <a:gd name="T11" fmla="*/ 2 h 63"/>
                  <a:gd name="T12" fmla="*/ 86 w 86"/>
                  <a:gd name="T13" fmla="*/ 2 h 63"/>
                  <a:gd name="T14" fmla="*/ 86 w 86"/>
                  <a:gd name="T15" fmla="*/ 63 h 63"/>
                  <a:gd name="T16" fmla="*/ 2 w 86"/>
                  <a:gd name="T17" fmla="*/ 63 h 63"/>
                  <a:gd name="T18" fmla="*/ 2 w 86"/>
                  <a:gd name="T19" fmla="*/ 2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6" h="63">
                    <a:moveTo>
                      <a:pt x="0" y="0"/>
                    </a:moveTo>
                    <a:lnTo>
                      <a:pt x="86" y="0"/>
                    </a:lnTo>
                    <a:lnTo>
                      <a:pt x="86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86" y="2"/>
                    </a:lnTo>
                    <a:lnTo>
                      <a:pt x="86" y="63"/>
                    </a:lnTo>
                    <a:lnTo>
                      <a:pt x="2" y="6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4" name="Freeform 634">
                <a:extLst>
                  <a:ext uri="{FF2B5EF4-FFF2-40B4-BE49-F238E27FC236}">
                    <a16:creationId xmlns:a16="http://schemas.microsoft.com/office/drawing/2014/main" id="{A91B9265-DC6C-7E43-B2A9-8E9C971E0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" y="3541"/>
                <a:ext cx="84" cy="61"/>
              </a:xfrm>
              <a:custGeom>
                <a:avLst/>
                <a:gdLst>
                  <a:gd name="T0" fmla="*/ 0 w 84"/>
                  <a:gd name="T1" fmla="*/ 0 h 61"/>
                  <a:gd name="T2" fmla="*/ 84 w 84"/>
                  <a:gd name="T3" fmla="*/ 0 h 61"/>
                  <a:gd name="T4" fmla="*/ 84 w 84"/>
                  <a:gd name="T5" fmla="*/ 61 h 61"/>
                  <a:gd name="T6" fmla="*/ 0 w 84"/>
                  <a:gd name="T7" fmla="*/ 61 h 61"/>
                  <a:gd name="T8" fmla="*/ 0 w 84"/>
                  <a:gd name="T9" fmla="*/ 0 h 61"/>
                  <a:gd name="T10" fmla="*/ 2 w 84"/>
                  <a:gd name="T11" fmla="*/ 1 h 61"/>
                  <a:gd name="T12" fmla="*/ 84 w 84"/>
                  <a:gd name="T13" fmla="*/ 1 h 61"/>
                  <a:gd name="T14" fmla="*/ 84 w 84"/>
                  <a:gd name="T15" fmla="*/ 61 h 61"/>
                  <a:gd name="T16" fmla="*/ 2 w 84"/>
                  <a:gd name="T17" fmla="*/ 61 h 61"/>
                  <a:gd name="T18" fmla="*/ 2 w 84"/>
                  <a:gd name="T19" fmla="*/ 1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4" h="61">
                    <a:moveTo>
                      <a:pt x="0" y="0"/>
                    </a:moveTo>
                    <a:lnTo>
                      <a:pt x="84" y="0"/>
                    </a:lnTo>
                    <a:lnTo>
                      <a:pt x="84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84" y="1"/>
                    </a:lnTo>
                    <a:lnTo>
                      <a:pt x="84" y="61"/>
                    </a:lnTo>
                    <a:lnTo>
                      <a:pt x="2" y="6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5" name="Freeform 635">
                <a:extLst>
                  <a:ext uri="{FF2B5EF4-FFF2-40B4-BE49-F238E27FC236}">
                    <a16:creationId xmlns:a16="http://schemas.microsoft.com/office/drawing/2014/main" id="{7CC4BAA4-8E6B-124C-A032-48103B80D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" y="3542"/>
                <a:ext cx="82" cy="60"/>
              </a:xfrm>
              <a:custGeom>
                <a:avLst/>
                <a:gdLst>
                  <a:gd name="T0" fmla="*/ 0 w 82"/>
                  <a:gd name="T1" fmla="*/ 0 h 60"/>
                  <a:gd name="T2" fmla="*/ 82 w 82"/>
                  <a:gd name="T3" fmla="*/ 0 h 60"/>
                  <a:gd name="T4" fmla="*/ 82 w 82"/>
                  <a:gd name="T5" fmla="*/ 60 h 60"/>
                  <a:gd name="T6" fmla="*/ 0 w 82"/>
                  <a:gd name="T7" fmla="*/ 60 h 60"/>
                  <a:gd name="T8" fmla="*/ 0 w 82"/>
                  <a:gd name="T9" fmla="*/ 0 h 60"/>
                  <a:gd name="T10" fmla="*/ 3 w 82"/>
                  <a:gd name="T11" fmla="*/ 1 h 60"/>
                  <a:gd name="T12" fmla="*/ 82 w 82"/>
                  <a:gd name="T13" fmla="*/ 1 h 60"/>
                  <a:gd name="T14" fmla="*/ 82 w 82"/>
                  <a:gd name="T15" fmla="*/ 60 h 60"/>
                  <a:gd name="T16" fmla="*/ 3 w 82"/>
                  <a:gd name="T17" fmla="*/ 60 h 60"/>
                  <a:gd name="T18" fmla="*/ 3 w 82"/>
                  <a:gd name="T19" fmla="*/ 1 h 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60">
                    <a:moveTo>
                      <a:pt x="0" y="0"/>
                    </a:moveTo>
                    <a:lnTo>
                      <a:pt x="82" y="0"/>
                    </a:lnTo>
                    <a:lnTo>
                      <a:pt x="82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82" y="1"/>
                    </a:lnTo>
                    <a:lnTo>
                      <a:pt x="82" y="60"/>
                    </a:lnTo>
                    <a:lnTo>
                      <a:pt x="3" y="6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6" name="Freeform 636">
                <a:extLst>
                  <a:ext uri="{FF2B5EF4-FFF2-40B4-BE49-F238E27FC236}">
                    <a16:creationId xmlns:a16="http://schemas.microsoft.com/office/drawing/2014/main" id="{C2D10BDD-EAD3-EF44-81AF-0FC67A9590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" y="3543"/>
                <a:ext cx="79" cy="59"/>
              </a:xfrm>
              <a:custGeom>
                <a:avLst/>
                <a:gdLst>
                  <a:gd name="T0" fmla="*/ 0 w 79"/>
                  <a:gd name="T1" fmla="*/ 0 h 59"/>
                  <a:gd name="T2" fmla="*/ 79 w 79"/>
                  <a:gd name="T3" fmla="*/ 0 h 59"/>
                  <a:gd name="T4" fmla="*/ 79 w 79"/>
                  <a:gd name="T5" fmla="*/ 59 h 59"/>
                  <a:gd name="T6" fmla="*/ 0 w 79"/>
                  <a:gd name="T7" fmla="*/ 59 h 59"/>
                  <a:gd name="T8" fmla="*/ 0 w 79"/>
                  <a:gd name="T9" fmla="*/ 0 h 59"/>
                  <a:gd name="T10" fmla="*/ 1 w 79"/>
                  <a:gd name="T11" fmla="*/ 2 h 59"/>
                  <a:gd name="T12" fmla="*/ 79 w 79"/>
                  <a:gd name="T13" fmla="*/ 2 h 59"/>
                  <a:gd name="T14" fmla="*/ 79 w 79"/>
                  <a:gd name="T15" fmla="*/ 59 h 59"/>
                  <a:gd name="T16" fmla="*/ 1 w 79"/>
                  <a:gd name="T17" fmla="*/ 59 h 59"/>
                  <a:gd name="T18" fmla="*/ 1 w 79"/>
                  <a:gd name="T19" fmla="*/ 2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59">
                    <a:moveTo>
                      <a:pt x="0" y="0"/>
                    </a:moveTo>
                    <a:lnTo>
                      <a:pt x="79" y="0"/>
                    </a:lnTo>
                    <a:lnTo>
                      <a:pt x="7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79" y="2"/>
                    </a:lnTo>
                    <a:lnTo>
                      <a:pt x="79" y="59"/>
                    </a:lnTo>
                    <a:lnTo>
                      <a:pt x="1" y="59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7" name="Freeform 637">
                <a:extLst>
                  <a:ext uri="{FF2B5EF4-FFF2-40B4-BE49-F238E27FC236}">
                    <a16:creationId xmlns:a16="http://schemas.microsoft.com/office/drawing/2014/main" id="{7055AC80-3B1F-4349-94E3-6ACDF55C49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2" y="3545"/>
                <a:ext cx="78" cy="57"/>
              </a:xfrm>
              <a:custGeom>
                <a:avLst/>
                <a:gdLst>
                  <a:gd name="T0" fmla="*/ 0 w 78"/>
                  <a:gd name="T1" fmla="*/ 0 h 57"/>
                  <a:gd name="T2" fmla="*/ 78 w 78"/>
                  <a:gd name="T3" fmla="*/ 0 h 57"/>
                  <a:gd name="T4" fmla="*/ 78 w 78"/>
                  <a:gd name="T5" fmla="*/ 57 h 57"/>
                  <a:gd name="T6" fmla="*/ 0 w 78"/>
                  <a:gd name="T7" fmla="*/ 57 h 57"/>
                  <a:gd name="T8" fmla="*/ 0 w 78"/>
                  <a:gd name="T9" fmla="*/ 0 h 57"/>
                  <a:gd name="T10" fmla="*/ 3 w 78"/>
                  <a:gd name="T11" fmla="*/ 2 h 57"/>
                  <a:gd name="T12" fmla="*/ 78 w 78"/>
                  <a:gd name="T13" fmla="*/ 2 h 57"/>
                  <a:gd name="T14" fmla="*/ 78 w 78"/>
                  <a:gd name="T15" fmla="*/ 57 h 57"/>
                  <a:gd name="T16" fmla="*/ 3 w 78"/>
                  <a:gd name="T17" fmla="*/ 57 h 57"/>
                  <a:gd name="T18" fmla="*/ 3 w 78"/>
                  <a:gd name="T19" fmla="*/ 2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57">
                    <a:moveTo>
                      <a:pt x="0" y="0"/>
                    </a:moveTo>
                    <a:lnTo>
                      <a:pt x="78" y="0"/>
                    </a:lnTo>
                    <a:lnTo>
                      <a:pt x="78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78" y="2"/>
                    </a:lnTo>
                    <a:lnTo>
                      <a:pt x="78" y="57"/>
                    </a:lnTo>
                    <a:lnTo>
                      <a:pt x="3" y="5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8" name="Freeform 638">
                <a:extLst>
                  <a:ext uri="{FF2B5EF4-FFF2-40B4-BE49-F238E27FC236}">
                    <a16:creationId xmlns:a16="http://schemas.microsoft.com/office/drawing/2014/main" id="{6F9689DD-8780-F24F-80AD-5371705AD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5" y="3547"/>
                <a:ext cx="75" cy="55"/>
              </a:xfrm>
              <a:custGeom>
                <a:avLst/>
                <a:gdLst>
                  <a:gd name="T0" fmla="*/ 0 w 75"/>
                  <a:gd name="T1" fmla="*/ 0 h 55"/>
                  <a:gd name="T2" fmla="*/ 75 w 75"/>
                  <a:gd name="T3" fmla="*/ 0 h 55"/>
                  <a:gd name="T4" fmla="*/ 75 w 75"/>
                  <a:gd name="T5" fmla="*/ 55 h 55"/>
                  <a:gd name="T6" fmla="*/ 0 w 75"/>
                  <a:gd name="T7" fmla="*/ 55 h 55"/>
                  <a:gd name="T8" fmla="*/ 0 w 75"/>
                  <a:gd name="T9" fmla="*/ 0 h 55"/>
                  <a:gd name="T10" fmla="*/ 2 w 75"/>
                  <a:gd name="T11" fmla="*/ 2 h 55"/>
                  <a:gd name="T12" fmla="*/ 75 w 75"/>
                  <a:gd name="T13" fmla="*/ 2 h 55"/>
                  <a:gd name="T14" fmla="*/ 75 w 75"/>
                  <a:gd name="T15" fmla="*/ 55 h 55"/>
                  <a:gd name="T16" fmla="*/ 2 w 75"/>
                  <a:gd name="T17" fmla="*/ 55 h 55"/>
                  <a:gd name="T18" fmla="*/ 2 w 75"/>
                  <a:gd name="T19" fmla="*/ 2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55">
                    <a:moveTo>
                      <a:pt x="0" y="0"/>
                    </a:moveTo>
                    <a:lnTo>
                      <a:pt x="75" y="0"/>
                    </a:lnTo>
                    <a:lnTo>
                      <a:pt x="75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75" y="2"/>
                    </a:lnTo>
                    <a:lnTo>
                      <a:pt x="75" y="55"/>
                    </a:lnTo>
                    <a:lnTo>
                      <a:pt x="2" y="5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79" name="Freeform 639">
                <a:extLst>
                  <a:ext uri="{FF2B5EF4-FFF2-40B4-BE49-F238E27FC236}">
                    <a16:creationId xmlns:a16="http://schemas.microsoft.com/office/drawing/2014/main" id="{7E2C03B6-4A7A-1F40-B625-ECB426F99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7" y="3549"/>
                <a:ext cx="73" cy="53"/>
              </a:xfrm>
              <a:custGeom>
                <a:avLst/>
                <a:gdLst>
                  <a:gd name="T0" fmla="*/ 0 w 73"/>
                  <a:gd name="T1" fmla="*/ 0 h 53"/>
                  <a:gd name="T2" fmla="*/ 73 w 73"/>
                  <a:gd name="T3" fmla="*/ 0 h 53"/>
                  <a:gd name="T4" fmla="*/ 73 w 73"/>
                  <a:gd name="T5" fmla="*/ 53 h 53"/>
                  <a:gd name="T6" fmla="*/ 0 w 73"/>
                  <a:gd name="T7" fmla="*/ 53 h 53"/>
                  <a:gd name="T8" fmla="*/ 0 w 73"/>
                  <a:gd name="T9" fmla="*/ 0 h 53"/>
                  <a:gd name="T10" fmla="*/ 2 w 73"/>
                  <a:gd name="T11" fmla="*/ 1 h 53"/>
                  <a:gd name="T12" fmla="*/ 73 w 73"/>
                  <a:gd name="T13" fmla="*/ 1 h 53"/>
                  <a:gd name="T14" fmla="*/ 73 w 73"/>
                  <a:gd name="T15" fmla="*/ 53 h 53"/>
                  <a:gd name="T16" fmla="*/ 2 w 73"/>
                  <a:gd name="T17" fmla="*/ 53 h 53"/>
                  <a:gd name="T18" fmla="*/ 2 w 73"/>
                  <a:gd name="T19" fmla="*/ 1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" h="53">
                    <a:moveTo>
                      <a:pt x="0" y="0"/>
                    </a:moveTo>
                    <a:lnTo>
                      <a:pt x="73" y="0"/>
                    </a:lnTo>
                    <a:lnTo>
                      <a:pt x="7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73" y="1"/>
                    </a:lnTo>
                    <a:lnTo>
                      <a:pt x="73" y="53"/>
                    </a:lnTo>
                    <a:lnTo>
                      <a:pt x="2" y="5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0" name="Freeform 640">
                <a:extLst>
                  <a:ext uri="{FF2B5EF4-FFF2-40B4-BE49-F238E27FC236}">
                    <a16:creationId xmlns:a16="http://schemas.microsoft.com/office/drawing/2014/main" id="{64A8507F-2C9F-384A-8292-DEB42B672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9" y="3550"/>
                <a:ext cx="71" cy="52"/>
              </a:xfrm>
              <a:custGeom>
                <a:avLst/>
                <a:gdLst>
                  <a:gd name="T0" fmla="*/ 0 w 71"/>
                  <a:gd name="T1" fmla="*/ 0 h 52"/>
                  <a:gd name="T2" fmla="*/ 71 w 71"/>
                  <a:gd name="T3" fmla="*/ 0 h 52"/>
                  <a:gd name="T4" fmla="*/ 71 w 71"/>
                  <a:gd name="T5" fmla="*/ 52 h 52"/>
                  <a:gd name="T6" fmla="*/ 0 w 71"/>
                  <a:gd name="T7" fmla="*/ 52 h 52"/>
                  <a:gd name="T8" fmla="*/ 0 w 71"/>
                  <a:gd name="T9" fmla="*/ 0 h 52"/>
                  <a:gd name="T10" fmla="*/ 2 w 71"/>
                  <a:gd name="T11" fmla="*/ 1 h 52"/>
                  <a:gd name="T12" fmla="*/ 71 w 71"/>
                  <a:gd name="T13" fmla="*/ 1 h 52"/>
                  <a:gd name="T14" fmla="*/ 71 w 71"/>
                  <a:gd name="T15" fmla="*/ 52 h 52"/>
                  <a:gd name="T16" fmla="*/ 2 w 71"/>
                  <a:gd name="T17" fmla="*/ 52 h 52"/>
                  <a:gd name="T18" fmla="*/ 2 w 71"/>
                  <a:gd name="T19" fmla="*/ 1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1" h="52">
                    <a:moveTo>
                      <a:pt x="0" y="0"/>
                    </a:moveTo>
                    <a:lnTo>
                      <a:pt x="71" y="0"/>
                    </a:lnTo>
                    <a:lnTo>
                      <a:pt x="7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71" y="1"/>
                    </a:lnTo>
                    <a:lnTo>
                      <a:pt x="71" y="52"/>
                    </a:lnTo>
                    <a:lnTo>
                      <a:pt x="2" y="5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1" name="Freeform 641">
                <a:extLst>
                  <a:ext uri="{FF2B5EF4-FFF2-40B4-BE49-F238E27FC236}">
                    <a16:creationId xmlns:a16="http://schemas.microsoft.com/office/drawing/2014/main" id="{67D9A304-C6CC-134D-BE1D-4C8503BC76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" y="3551"/>
                <a:ext cx="69" cy="51"/>
              </a:xfrm>
              <a:custGeom>
                <a:avLst/>
                <a:gdLst>
                  <a:gd name="T0" fmla="*/ 0 w 69"/>
                  <a:gd name="T1" fmla="*/ 0 h 51"/>
                  <a:gd name="T2" fmla="*/ 69 w 69"/>
                  <a:gd name="T3" fmla="*/ 0 h 51"/>
                  <a:gd name="T4" fmla="*/ 69 w 69"/>
                  <a:gd name="T5" fmla="*/ 51 h 51"/>
                  <a:gd name="T6" fmla="*/ 0 w 69"/>
                  <a:gd name="T7" fmla="*/ 51 h 51"/>
                  <a:gd name="T8" fmla="*/ 0 w 69"/>
                  <a:gd name="T9" fmla="*/ 0 h 51"/>
                  <a:gd name="T10" fmla="*/ 3 w 69"/>
                  <a:gd name="T11" fmla="*/ 2 h 51"/>
                  <a:gd name="T12" fmla="*/ 69 w 69"/>
                  <a:gd name="T13" fmla="*/ 2 h 51"/>
                  <a:gd name="T14" fmla="*/ 69 w 69"/>
                  <a:gd name="T15" fmla="*/ 51 h 51"/>
                  <a:gd name="T16" fmla="*/ 3 w 69"/>
                  <a:gd name="T17" fmla="*/ 51 h 51"/>
                  <a:gd name="T18" fmla="*/ 3 w 69"/>
                  <a:gd name="T19" fmla="*/ 2 h 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51">
                    <a:moveTo>
                      <a:pt x="0" y="0"/>
                    </a:moveTo>
                    <a:lnTo>
                      <a:pt x="69" y="0"/>
                    </a:lnTo>
                    <a:lnTo>
                      <a:pt x="69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9" y="2"/>
                    </a:lnTo>
                    <a:lnTo>
                      <a:pt x="69" y="51"/>
                    </a:lnTo>
                    <a:lnTo>
                      <a:pt x="3" y="51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2" name="Freeform 642">
                <a:extLst>
                  <a:ext uri="{FF2B5EF4-FFF2-40B4-BE49-F238E27FC236}">
                    <a16:creationId xmlns:a16="http://schemas.microsoft.com/office/drawing/2014/main" id="{1163327A-E30E-7944-88F1-169A7D5DD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4" y="3553"/>
                <a:ext cx="66" cy="49"/>
              </a:xfrm>
              <a:custGeom>
                <a:avLst/>
                <a:gdLst>
                  <a:gd name="T0" fmla="*/ 0 w 66"/>
                  <a:gd name="T1" fmla="*/ 0 h 49"/>
                  <a:gd name="T2" fmla="*/ 66 w 66"/>
                  <a:gd name="T3" fmla="*/ 0 h 49"/>
                  <a:gd name="T4" fmla="*/ 66 w 66"/>
                  <a:gd name="T5" fmla="*/ 49 h 49"/>
                  <a:gd name="T6" fmla="*/ 0 w 66"/>
                  <a:gd name="T7" fmla="*/ 49 h 49"/>
                  <a:gd name="T8" fmla="*/ 0 w 66"/>
                  <a:gd name="T9" fmla="*/ 0 h 49"/>
                  <a:gd name="T10" fmla="*/ 1 w 66"/>
                  <a:gd name="T11" fmla="*/ 2 h 49"/>
                  <a:gd name="T12" fmla="*/ 66 w 66"/>
                  <a:gd name="T13" fmla="*/ 2 h 49"/>
                  <a:gd name="T14" fmla="*/ 66 w 66"/>
                  <a:gd name="T15" fmla="*/ 49 h 49"/>
                  <a:gd name="T16" fmla="*/ 1 w 66"/>
                  <a:gd name="T17" fmla="*/ 49 h 49"/>
                  <a:gd name="T18" fmla="*/ 1 w 66"/>
                  <a:gd name="T19" fmla="*/ 2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6" h="49">
                    <a:moveTo>
                      <a:pt x="0" y="0"/>
                    </a:moveTo>
                    <a:lnTo>
                      <a:pt x="66" y="0"/>
                    </a:lnTo>
                    <a:lnTo>
                      <a:pt x="66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66" y="2"/>
                    </a:lnTo>
                    <a:lnTo>
                      <a:pt x="66" y="49"/>
                    </a:lnTo>
                    <a:lnTo>
                      <a:pt x="1" y="49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3" name="Freeform 643">
                <a:extLst>
                  <a:ext uri="{FF2B5EF4-FFF2-40B4-BE49-F238E27FC236}">
                    <a16:creationId xmlns:a16="http://schemas.microsoft.com/office/drawing/2014/main" id="{403126E7-AEC8-F64D-B817-7A2BF1AFEA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5" y="3555"/>
                <a:ext cx="65" cy="47"/>
              </a:xfrm>
              <a:custGeom>
                <a:avLst/>
                <a:gdLst>
                  <a:gd name="T0" fmla="*/ 0 w 65"/>
                  <a:gd name="T1" fmla="*/ 0 h 47"/>
                  <a:gd name="T2" fmla="*/ 65 w 65"/>
                  <a:gd name="T3" fmla="*/ 0 h 47"/>
                  <a:gd name="T4" fmla="*/ 65 w 65"/>
                  <a:gd name="T5" fmla="*/ 47 h 47"/>
                  <a:gd name="T6" fmla="*/ 0 w 65"/>
                  <a:gd name="T7" fmla="*/ 47 h 47"/>
                  <a:gd name="T8" fmla="*/ 0 w 65"/>
                  <a:gd name="T9" fmla="*/ 0 h 47"/>
                  <a:gd name="T10" fmla="*/ 3 w 65"/>
                  <a:gd name="T11" fmla="*/ 2 h 47"/>
                  <a:gd name="T12" fmla="*/ 65 w 65"/>
                  <a:gd name="T13" fmla="*/ 2 h 47"/>
                  <a:gd name="T14" fmla="*/ 65 w 65"/>
                  <a:gd name="T15" fmla="*/ 47 h 47"/>
                  <a:gd name="T16" fmla="*/ 3 w 65"/>
                  <a:gd name="T17" fmla="*/ 47 h 47"/>
                  <a:gd name="T18" fmla="*/ 3 w 65"/>
                  <a:gd name="T19" fmla="*/ 2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47">
                    <a:moveTo>
                      <a:pt x="0" y="0"/>
                    </a:moveTo>
                    <a:lnTo>
                      <a:pt x="65" y="0"/>
                    </a:lnTo>
                    <a:lnTo>
                      <a:pt x="65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5" y="2"/>
                    </a:lnTo>
                    <a:lnTo>
                      <a:pt x="65" y="47"/>
                    </a:lnTo>
                    <a:lnTo>
                      <a:pt x="3" y="4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4" name="Freeform 644">
                <a:extLst>
                  <a:ext uri="{FF2B5EF4-FFF2-40B4-BE49-F238E27FC236}">
                    <a16:creationId xmlns:a16="http://schemas.microsoft.com/office/drawing/2014/main" id="{93CE748F-F095-0842-B5C0-DE38D13A8F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8" y="3557"/>
                <a:ext cx="62" cy="45"/>
              </a:xfrm>
              <a:custGeom>
                <a:avLst/>
                <a:gdLst>
                  <a:gd name="T0" fmla="*/ 0 w 62"/>
                  <a:gd name="T1" fmla="*/ 0 h 45"/>
                  <a:gd name="T2" fmla="*/ 62 w 62"/>
                  <a:gd name="T3" fmla="*/ 0 h 45"/>
                  <a:gd name="T4" fmla="*/ 62 w 62"/>
                  <a:gd name="T5" fmla="*/ 45 h 45"/>
                  <a:gd name="T6" fmla="*/ 0 w 62"/>
                  <a:gd name="T7" fmla="*/ 45 h 45"/>
                  <a:gd name="T8" fmla="*/ 0 w 62"/>
                  <a:gd name="T9" fmla="*/ 0 h 45"/>
                  <a:gd name="T10" fmla="*/ 2 w 62"/>
                  <a:gd name="T11" fmla="*/ 1 h 45"/>
                  <a:gd name="T12" fmla="*/ 62 w 62"/>
                  <a:gd name="T13" fmla="*/ 1 h 45"/>
                  <a:gd name="T14" fmla="*/ 62 w 62"/>
                  <a:gd name="T15" fmla="*/ 45 h 45"/>
                  <a:gd name="T16" fmla="*/ 2 w 62"/>
                  <a:gd name="T17" fmla="*/ 45 h 45"/>
                  <a:gd name="T18" fmla="*/ 2 w 62"/>
                  <a:gd name="T19" fmla="*/ 1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2" h="45">
                    <a:moveTo>
                      <a:pt x="0" y="0"/>
                    </a:moveTo>
                    <a:lnTo>
                      <a:pt x="62" y="0"/>
                    </a:lnTo>
                    <a:lnTo>
                      <a:pt x="62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2" y="1"/>
                    </a:lnTo>
                    <a:lnTo>
                      <a:pt x="62" y="45"/>
                    </a:lnTo>
                    <a:lnTo>
                      <a:pt x="2" y="4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5" name="Freeform 645">
                <a:extLst>
                  <a:ext uri="{FF2B5EF4-FFF2-40B4-BE49-F238E27FC236}">
                    <a16:creationId xmlns:a16="http://schemas.microsoft.com/office/drawing/2014/main" id="{B1878C48-6565-384F-BB8F-D074A5AEF7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" y="3558"/>
                <a:ext cx="60" cy="44"/>
              </a:xfrm>
              <a:custGeom>
                <a:avLst/>
                <a:gdLst>
                  <a:gd name="T0" fmla="*/ 0 w 60"/>
                  <a:gd name="T1" fmla="*/ 0 h 44"/>
                  <a:gd name="T2" fmla="*/ 60 w 60"/>
                  <a:gd name="T3" fmla="*/ 0 h 44"/>
                  <a:gd name="T4" fmla="*/ 60 w 60"/>
                  <a:gd name="T5" fmla="*/ 44 h 44"/>
                  <a:gd name="T6" fmla="*/ 0 w 60"/>
                  <a:gd name="T7" fmla="*/ 44 h 44"/>
                  <a:gd name="T8" fmla="*/ 0 w 60"/>
                  <a:gd name="T9" fmla="*/ 0 h 44"/>
                  <a:gd name="T10" fmla="*/ 3 w 60"/>
                  <a:gd name="T11" fmla="*/ 2 h 44"/>
                  <a:gd name="T12" fmla="*/ 60 w 60"/>
                  <a:gd name="T13" fmla="*/ 2 h 44"/>
                  <a:gd name="T14" fmla="*/ 60 w 60"/>
                  <a:gd name="T15" fmla="*/ 44 h 44"/>
                  <a:gd name="T16" fmla="*/ 3 w 60"/>
                  <a:gd name="T17" fmla="*/ 44 h 44"/>
                  <a:gd name="T18" fmla="*/ 3 w 60"/>
                  <a:gd name="T19" fmla="*/ 2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0" y="0"/>
                    </a:moveTo>
                    <a:lnTo>
                      <a:pt x="60" y="0"/>
                    </a:lnTo>
                    <a:lnTo>
                      <a:pt x="60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0" y="2"/>
                    </a:lnTo>
                    <a:lnTo>
                      <a:pt x="60" y="44"/>
                    </a:lnTo>
                    <a:lnTo>
                      <a:pt x="3" y="4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6" name="Freeform 646">
                <a:extLst>
                  <a:ext uri="{FF2B5EF4-FFF2-40B4-BE49-F238E27FC236}">
                    <a16:creationId xmlns:a16="http://schemas.microsoft.com/office/drawing/2014/main" id="{9C909CBA-93BA-3748-A373-1D9CDBE6D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" y="3560"/>
                <a:ext cx="57" cy="42"/>
              </a:xfrm>
              <a:custGeom>
                <a:avLst/>
                <a:gdLst>
                  <a:gd name="T0" fmla="*/ 0 w 57"/>
                  <a:gd name="T1" fmla="*/ 0 h 42"/>
                  <a:gd name="T2" fmla="*/ 57 w 57"/>
                  <a:gd name="T3" fmla="*/ 0 h 42"/>
                  <a:gd name="T4" fmla="*/ 57 w 57"/>
                  <a:gd name="T5" fmla="*/ 42 h 42"/>
                  <a:gd name="T6" fmla="*/ 0 w 57"/>
                  <a:gd name="T7" fmla="*/ 42 h 42"/>
                  <a:gd name="T8" fmla="*/ 0 w 57"/>
                  <a:gd name="T9" fmla="*/ 0 h 42"/>
                  <a:gd name="T10" fmla="*/ 1 w 57"/>
                  <a:gd name="T11" fmla="*/ 2 h 42"/>
                  <a:gd name="T12" fmla="*/ 57 w 57"/>
                  <a:gd name="T13" fmla="*/ 2 h 42"/>
                  <a:gd name="T14" fmla="*/ 57 w 57"/>
                  <a:gd name="T15" fmla="*/ 42 h 42"/>
                  <a:gd name="T16" fmla="*/ 1 w 57"/>
                  <a:gd name="T17" fmla="*/ 42 h 42"/>
                  <a:gd name="T18" fmla="*/ 1 w 57"/>
                  <a:gd name="T19" fmla="*/ 2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7" h="42">
                    <a:moveTo>
                      <a:pt x="0" y="0"/>
                    </a:moveTo>
                    <a:lnTo>
                      <a:pt x="57" y="0"/>
                    </a:lnTo>
                    <a:lnTo>
                      <a:pt x="5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57" y="2"/>
                    </a:lnTo>
                    <a:lnTo>
                      <a:pt x="57" y="42"/>
                    </a:lnTo>
                    <a:lnTo>
                      <a:pt x="1" y="4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7" name="Freeform 647">
                <a:extLst>
                  <a:ext uri="{FF2B5EF4-FFF2-40B4-BE49-F238E27FC236}">
                    <a16:creationId xmlns:a16="http://schemas.microsoft.com/office/drawing/2014/main" id="{F3CC46B3-744C-834A-9A15-76219F3EDC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" y="3562"/>
                <a:ext cx="56" cy="40"/>
              </a:xfrm>
              <a:custGeom>
                <a:avLst/>
                <a:gdLst>
                  <a:gd name="T0" fmla="*/ 0 w 56"/>
                  <a:gd name="T1" fmla="*/ 0 h 40"/>
                  <a:gd name="T2" fmla="*/ 56 w 56"/>
                  <a:gd name="T3" fmla="*/ 0 h 40"/>
                  <a:gd name="T4" fmla="*/ 56 w 56"/>
                  <a:gd name="T5" fmla="*/ 40 h 40"/>
                  <a:gd name="T6" fmla="*/ 0 w 56"/>
                  <a:gd name="T7" fmla="*/ 40 h 40"/>
                  <a:gd name="T8" fmla="*/ 0 w 56"/>
                  <a:gd name="T9" fmla="*/ 0 h 40"/>
                  <a:gd name="T10" fmla="*/ 3 w 56"/>
                  <a:gd name="T11" fmla="*/ 1 h 40"/>
                  <a:gd name="T12" fmla="*/ 56 w 56"/>
                  <a:gd name="T13" fmla="*/ 1 h 40"/>
                  <a:gd name="T14" fmla="*/ 56 w 56"/>
                  <a:gd name="T15" fmla="*/ 40 h 40"/>
                  <a:gd name="T16" fmla="*/ 3 w 56"/>
                  <a:gd name="T17" fmla="*/ 40 h 40"/>
                  <a:gd name="T18" fmla="*/ 3 w 56"/>
                  <a:gd name="T19" fmla="*/ 1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56" y="1"/>
                    </a:lnTo>
                    <a:lnTo>
                      <a:pt x="56" y="40"/>
                    </a:lnTo>
                    <a:lnTo>
                      <a:pt x="3" y="4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8" name="Freeform 648">
                <a:extLst>
                  <a:ext uri="{FF2B5EF4-FFF2-40B4-BE49-F238E27FC236}">
                    <a16:creationId xmlns:a16="http://schemas.microsoft.com/office/drawing/2014/main" id="{91C7ED24-103A-F34B-B717-BBD6217DCE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7" y="3563"/>
                <a:ext cx="53" cy="39"/>
              </a:xfrm>
              <a:custGeom>
                <a:avLst/>
                <a:gdLst>
                  <a:gd name="T0" fmla="*/ 0 w 53"/>
                  <a:gd name="T1" fmla="*/ 0 h 39"/>
                  <a:gd name="T2" fmla="*/ 53 w 53"/>
                  <a:gd name="T3" fmla="*/ 0 h 39"/>
                  <a:gd name="T4" fmla="*/ 53 w 53"/>
                  <a:gd name="T5" fmla="*/ 39 h 39"/>
                  <a:gd name="T6" fmla="*/ 0 w 53"/>
                  <a:gd name="T7" fmla="*/ 39 h 39"/>
                  <a:gd name="T8" fmla="*/ 0 w 53"/>
                  <a:gd name="T9" fmla="*/ 0 h 39"/>
                  <a:gd name="T10" fmla="*/ 2 w 53"/>
                  <a:gd name="T11" fmla="*/ 1 h 39"/>
                  <a:gd name="T12" fmla="*/ 53 w 53"/>
                  <a:gd name="T13" fmla="*/ 1 h 39"/>
                  <a:gd name="T14" fmla="*/ 53 w 53"/>
                  <a:gd name="T15" fmla="*/ 39 h 39"/>
                  <a:gd name="T16" fmla="*/ 2 w 53"/>
                  <a:gd name="T17" fmla="*/ 39 h 39"/>
                  <a:gd name="T18" fmla="*/ 2 w 53"/>
                  <a:gd name="T19" fmla="*/ 1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3" h="39">
                    <a:moveTo>
                      <a:pt x="0" y="0"/>
                    </a:moveTo>
                    <a:lnTo>
                      <a:pt x="53" y="0"/>
                    </a:lnTo>
                    <a:lnTo>
                      <a:pt x="53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53" y="1"/>
                    </a:lnTo>
                    <a:lnTo>
                      <a:pt x="53" y="39"/>
                    </a:lnTo>
                    <a:lnTo>
                      <a:pt x="2" y="3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89" name="Freeform 649">
                <a:extLst>
                  <a:ext uri="{FF2B5EF4-FFF2-40B4-BE49-F238E27FC236}">
                    <a16:creationId xmlns:a16="http://schemas.microsoft.com/office/drawing/2014/main" id="{0C74BC58-FC64-0244-A014-B73DCEE265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" y="3564"/>
                <a:ext cx="51" cy="38"/>
              </a:xfrm>
              <a:custGeom>
                <a:avLst/>
                <a:gdLst>
                  <a:gd name="T0" fmla="*/ 0 w 51"/>
                  <a:gd name="T1" fmla="*/ 0 h 38"/>
                  <a:gd name="T2" fmla="*/ 51 w 51"/>
                  <a:gd name="T3" fmla="*/ 0 h 38"/>
                  <a:gd name="T4" fmla="*/ 51 w 51"/>
                  <a:gd name="T5" fmla="*/ 38 h 38"/>
                  <a:gd name="T6" fmla="*/ 0 w 51"/>
                  <a:gd name="T7" fmla="*/ 38 h 38"/>
                  <a:gd name="T8" fmla="*/ 0 w 51"/>
                  <a:gd name="T9" fmla="*/ 0 h 38"/>
                  <a:gd name="T10" fmla="*/ 2 w 51"/>
                  <a:gd name="T11" fmla="*/ 2 h 38"/>
                  <a:gd name="T12" fmla="*/ 51 w 51"/>
                  <a:gd name="T13" fmla="*/ 2 h 38"/>
                  <a:gd name="T14" fmla="*/ 51 w 51"/>
                  <a:gd name="T15" fmla="*/ 38 h 38"/>
                  <a:gd name="T16" fmla="*/ 2 w 51"/>
                  <a:gd name="T17" fmla="*/ 38 h 38"/>
                  <a:gd name="T18" fmla="*/ 2 w 51"/>
                  <a:gd name="T19" fmla="*/ 2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38">
                    <a:moveTo>
                      <a:pt x="0" y="0"/>
                    </a:moveTo>
                    <a:lnTo>
                      <a:pt x="51" y="0"/>
                    </a:lnTo>
                    <a:lnTo>
                      <a:pt x="51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51" y="2"/>
                    </a:lnTo>
                    <a:lnTo>
                      <a:pt x="51" y="38"/>
                    </a:lnTo>
                    <a:lnTo>
                      <a:pt x="2" y="3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0" name="Freeform 650">
                <a:extLst>
                  <a:ext uri="{FF2B5EF4-FFF2-40B4-BE49-F238E27FC236}">
                    <a16:creationId xmlns:a16="http://schemas.microsoft.com/office/drawing/2014/main" id="{A08EEB1B-D1EB-3040-B69A-6ECA9A923D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1" y="3566"/>
                <a:ext cx="49" cy="36"/>
              </a:xfrm>
              <a:custGeom>
                <a:avLst/>
                <a:gdLst>
                  <a:gd name="T0" fmla="*/ 0 w 49"/>
                  <a:gd name="T1" fmla="*/ 0 h 36"/>
                  <a:gd name="T2" fmla="*/ 49 w 49"/>
                  <a:gd name="T3" fmla="*/ 0 h 36"/>
                  <a:gd name="T4" fmla="*/ 49 w 49"/>
                  <a:gd name="T5" fmla="*/ 36 h 36"/>
                  <a:gd name="T6" fmla="*/ 0 w 49"/>
                  <a:gd name="T7" fmla="*/ 36 h 36"/>
                  <a:gd name="T8" fmla="*/ 0 w 49"/>
                  <a:gd name="T9" fmla="*/ 0 h 36"/>
                  <a:gd name="T10" fmla="*/ 2 w 49"/>
                  <a:gd name="T11" fmla="*/ 2 h 36"/>
                  <a:gd name="T12" fmla="*/ 49 w 49"/>
                  <a:gd name="T13" fmla="*/ 2 h 36"/>
                  <a:gd name="T14" fmla="*/ 49 w 49"/>
                  <a:gd name="T15" fmla="*/ 36 h 36"/>
                  <a:gd name="T16" fmla="*/ 2 w 49"/>
                  <a:gd name="T17" fmla="*/ 36 h 36"/>
                  <a:gd name="T18" fmla="*/ 2 w 49"/>
                  <a:gd name="T19" fmla="*/ 2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36">
                    <a:moveTo>
                      <a:pt x="0" y="0"/>
                    </a:moveTo>
                    <a:lnTo>
                      <a:pt x="49" y="0"/>
                    </a:lnTo>
                    <a:lnTo>
                      <a:pt x="49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49" y="2"/>
                    </a:lnTo>
                    <a:lnTo>
                      <a:pt x="49" y="36"/>
                    </a:lnTo>
                    <a:lnTo>
                      <a:pt x="2" y="3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1" name="Freeform 651">
                <a:extLst>
                  <a:ext uri="{FF2B5EF4-FFF2-40B4-BE49-F238E27FC236}">
                    <a16:creationId xmlns:a16="http://schemas.microsoft.com/office/drawing/2014/main" id="{395C3995-B7EA-F145-A856-A4F36EA58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3" y="3568"/>
                <a:ext cx="47" cy="34"/>
              </a:xfrm>
              <a:custGeom>
                <a:avLst/>
                <a:gdLst>
                  <a:gd name="T0" fmla="*/ 0 w 47"/>
                  <a:gd name="T1" fmla="*/ 0 h 34"/>
                  <a:gd name="T2" fmla="*/ 47 w 47"/>
                  <a:gd name="T3" fmla="*/ 0 h 34"/>
                  <a:gd name="T4" fmla="*/ 47 w 47"/>
                  <a:gd name="T5" fmla="*/ 34 h 34"/>
                  <a:gd name="T6" fmla="*/ 0 w 47"/>
                  <a:gd name="T7" fmla="*/ 34 h 34"/>
                  <a:gd name="T8" fmla="*/ 0 w 47"/>
                  <a:gd name="T9" fmla="*/ 0 h 34"/>
                  <a:gd name="T10" fmla="*/ 3 w 47"/>
                  <a:gd name="T11" fmla="*/ 2 h 34"/>
                  <a:gd name="T12" fmla="*/ 47 w 47"/>
                  <a:gd name="T13" fmla="*/ 2 h 34"/>
                  <a:gd name="T14" fmla="*/ 47 w 47"/>
                  <a:gd name="T15" fmla="*/ 34 h 34"/>
                  <a:gd name="T16" fmla="*/ 3 w 47"/>
                  <a:gd name="T17" fmla="*/ 34 h 34"/>
                  <a:gd name="T18" fmla="*/ 3 w 47"/>
                  <a:gd name="T19" fmla="*/ 2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" h="34">
                    <a:moveTo>
                      <a:pt x="0" y="0"/>
                    </a:moveTo>
                    <a:lnTo>
                      <a:pt x="47" y="0"/>
                    </a:lnTo>
                    <a:lnTo>
                      <a:pt x="47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47" y="2"/>
                    </a:lnTo>
                    <a:lnTo>
                      <a:pt x="47" y="34"/>
                    </a:lnTo>
                    <a:lnTo>
                      <a:pt x="3" y="3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2" name="Freeform 652">
                <a:extLst>
                  <a:ext uri="{FF2B5EF4-FFF2-40B4-BE49-F238E27FC236}">
                    <a16:creationId xmlns:a16="http://schemas.microsoft.com/office/drawing/2014/main" id="{57D9104C-930F-144C-BDF7-AB33A5EDE4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6" y="3570"/>
                <a:ext cx="44" cy="32"/>
              </a:xfrm>
              <a:custGeom>
                <a:avLst/>
                <a:gdLst>
                  <a:gd name="T0" fmla="*/ 0 w 44"/>
                  <a:gd name="T1" fmla="*/ 0 h 32"/>
                  <a:gd name="T2" fmla="*/ 44 w 44"/>
                  <a:gd name="T3" fmla="*/ 0 h 32"/>
                  <a:gd name="T4" fmla="*/ 44 w 44"/>
                  <a:gd name="T5" fmla="*/ 32 h 32"/>
                  <a:gd name="T6" fmla="*/ 0 w 44"/>
                  <a:gd name="T7" fmla="*/ 32 h 32"/>
                  <a:gd name="T8" fmla="*/ 0 w 44"/>
                  <a:gd name="T9" fmla="*/ 0 h 32"/>
                  <a:gd name="T10" fmla="*/ 1 w 44"/>
                  <a:gd name="T11" fmla="*/ 1 h 32"/>
                  <a:gd name="T12" fmla="*/ 44 w 44"/>
                  <a:gd name="T13" fmla="*/ 1 h 32"/>
                  <a:gd name="T14" fmla="*/ 44 w 44"/>
                  <a:gd name="T15" fmla="*/ 32 h 32"/>
                  <a:gd name="T16" fmla="*/ 1 w 44"/>
                  <a:gd name="T17" fmla="*/ 32 h 32"/>
                  <a:gd name="T18" fmla="*/ 1 w 44"/>
                  <a:gd name="T19" fmla="*/ 1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32">
                    <a:moveTo>
                      <a:pt x="0" y="0"/>
                    </a:moveTo>
                    <a:lnTo>
                      <a:pt x="44" y="0"/>
                    </a:lnTo>
                    <a:lnTo>
                      <a:pt x="4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44" y="1"/>
                    </a:lnTo>
                    <a:lnTo>
                      <a:pt x="44" y="32"/>
                    </a:lnTo>
                    <a:lnTo>
                      <a:pt x="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3" name="Freeform 653">
                <a:extLst>
                  <a:ext uri="{FF2B5EF4-FFF2-40B4-BE49-F238E27FC236}">
                    <a16:creationId xmlns:a16="http://schemas.microsoft.com/office/drawing/2014/main" id="{A9825B8D-A407-E747-AAE4-A6D55D2013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7" y="3571"/>
                <a:ext cx="43" cy="31"/>
              </a:xfrm>
              <a:custGeom>
                <a:avLst/>
                <a:gdLst>
                  <a:gd name="T0" fmla="*/ 0 w 43"/>
                  <a:gd name="T1" fmla="*/ 0 h 31"/>
                  <a:gd name="T2" fmla="*/ 43 w 43"/>
                  <a:gd name="T3" fmla="*/ 0 h 31"/>
                  <a:gd name="T4" fmla="*/ 43 w 43"/>
                  <a:gd name="T5" fmla="*/ 31 h 31"/>
                  <a:gd name="T6" fmla="*/ 0 w 43"/>
                  <a:gd name="T7" fmla="*/ 31 h 31"/>
                  <a:gd name="T8" fmla="*/ 0 w 43"/>
                  <a:gd name="T9" fmla="*/ 0 h 31"/>
                  <a:gd name="T10" fmla="*/ 3 w 43"/>
                  <a:gd name="T11" fmla="*/ 2 h 31"/>
                  <a:gd name="T12" fmla="*/ 43 w 43"/>
                  <a:gd name="T13" fmla="*/ 2 h 31"/>
                  <a:gd name="T14" fmla="*/ 43 w 43"/>
                  <a:gd name="T15" fmla="*/ 31 h 31"/>
                  <a:gd name="T16" fmla="*/ 3 w 43"/>
                  <a:gd name="T17" fmla="*/ 31 h 31"/>
                  <a:gd name="T18" fmla="*/ 3 w 43"/>
                  <a:gd name="T19" fmla="*/ 2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" h="31">
                    <a:moveTo>
                      <a:pt x="0" y="0"/>
                    </a:moveTo>
                    <a:lnTo>
                      <a:pt x="43" y="0"/>
                    </a:lnTo>
                    <a:lnTo>
                      <a:pt x="43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43" y="2"/>
                    </a:lnTo>
                    <a:lnTo>
                      <a:pt x="43" y="31"/>
                    </a:lnTo>
                    <a:lnTo>
                      <a:pt x="3" y="31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4" name="Freeform 654">
                <a:extLst>
                  <a:ext uri="{FF2B5EF4-FFF2-40B4-BE49-F238E27FC236}">
                    <a16:creationId xmlns:a16="http://schemas.microsoft.com/office/drawing/2014/main" id="{12AD82DA-A01A-3240-B1F6-78B04E8AF6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0" y="3573"/>
                <a:ext cx="40" cy="29"/>
              </a:xfrm>
              <a:custGeom>
                <a:avLst/>
                <a:gdLst>
                  <a:gd name="T0" fmla="*/ 0 w 40"/>
                  <a:gd name="T1" fmla="*/ 0 h 29"/>
                  <a:gd name="T2" fmla="*/ 40 w 40"/>
                  <a:gd name="T3" fmla="*/ 0 h 29"/>
                  <a:gd name="T4" fmla="*/ 40 w 40"/>
                  <a:gd name="T5" fmla="*/ 29 h 29"/>
                  <a:gd name="T6" fmla="*/ 0 w 40"/>
                  <a:gd name="T7" fmla="*/ 29 h 29"/>
                  <a:gd name="T8" fmla="*/ 0 w 40"/>
                  <a:gd name="T9" fmla="*/ 0 h 29"/>
                  <a:gd name="T10" fmla="*/ 2 w 40"/>
                  <a:gd name="T11" fmla="*/ 1 h 29"/>
                  <a:gd name="T12" fmla="*/ 40 w 40"/>
                  <a:gd name="T13" fmla="*/ 1 h 29"/>
                  <a:gd name="T14" fmla="*/ 40 w 40"/>
                  <a:gd name="T15" fmla="*/ 29 h 29"/>
                  <a:gd name="T16" fmla="*/ 2 w 40"/>
                  <a:gd name="T17" fmla="*/ 29 h 29"/>
                  <a:gd name="T18" fmla="*/ 2 w 40"/>
                  <a:gd name="T19" fmla="*/ 1 h 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29"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40" y="1"/>
                    </a:lnTo>
                    <a:lnTo>
                      <a:pt x="40" y="29"/>
                    </a:lnTo>
                    <a:lnTo>
                      <a:pt x="2" y="2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5" name="Freeform 655">
                <a:extLst>
                  <a:ext uri="{FF2B5EF4-FFF2-40B4-BE49-F238E27FC236}">
                    <a16:creationId xmlns:a16="http://schemas.microsoft.com/office/drawing/2014/main" id="{C7C80B0B-D124-594C-8587-8254B75300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" y="3574"/>
                <a:ext cx="38" cy="28"/>
              </a:xfrm>
              <a:custGeom>
                <a:avLst/>
                <a:gdLst>
                  <a:gd name="T0" fmla="*/ 0 w 38"/>
                  <a:gd name="T1" fmla="*/ 0 h 28"/>
                  <a:gd name="T2" fmla="*/ 38 w 38"/>
                  <a:gd name="T3" fmla="*/ 0 h 28"/>
                  <a:gd name="T4" fmla="*/ 38 w 38"/>
                  <a:gd name="T5" fmla="*/ 28 h 28"/>
                  <a:gd name="T6" fmla="*/ 0 w 38"/>
                  <a:gd name="T7" fmla="*/ 28 h 28"/>
                  <a:gd name="T8" fmla="*/ 0 w 38"/>
                  <a:gd name="T9" fmla="*/ 0 h 28"/>
                  <a:gd name="T10" fmla="*/ 2 w 38"/>
                  <a:gd name="T11" fmla="*/ 2 h 28"/>
                  <a:gd name="T12" fmla="*/ 38 w 38"/>
                  <a:gd name="T13" fmla="*/ 2 h 28"/>
                  <a:gd name="T14" fmla="*/ 38 w 38"/>
                  <a:gd name="T15" fmla="*/ 28 h 28"/>
                  <a:gd name="T16" fmla="*/ 2 w 38"/>
                  <a:gd name="T17" fmla="*/ 28 h 28"/>
                  <a:gd name="T18" fmla="*/ 2 w 38"/>
                  <a:gd name="T19" fmla="*/ 2 h 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" h="28">
                    <a:moveTo>
                      <a:pt x="0" y="0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38" y="2"/>
                    </a:lnTo>
                    <a:lnTo>
                      <a:pt x="38" y="28"/>
                    </a:lnTo>
                    <a:lnTo>
                      <a:pt x="2" y="2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6" name="Freeform 656">
                <a:extLst>
                  <a:ext uri="{FF2B5EF4-FFF2-40B4-BE49-F238E27FC236}">
                    <a16:creationId xmlns:a16="http://schemas.microsoft.com/office/drawing/2014/main" id="{AEE5B628-8E82-6F41-9B06-08D546E6CF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" y="3576"/>
                <a:ext cx="36" cy="26"/>
              </a:xfrm>
              <a:custGeom>
                <a:avLst/>
                <a:gdLst>
                  <a:gd name="T0" fmla="*/ 0 w 36"/>
                  <a:gd name="T1" fmla="*/ 0 h 26"/>
                  <a:gd name="T2" fmla="*/ 36 w 36"/>
                  <a:gd name="T3" fmla="*/ 0 h 26"/>
                  <a:gd name="T4" fmla="*/ 36 w 36"/>
                  <a:gd name="T5" fmla="*/ 26 h 26"/>
                  <a:gd name="T6" fmla="*/ 0 w 36"/>
                  <a:gd name="T7" fmla="*/ 26 h 26"/>
                  <a:gd name="T8" fmla="*/ 0 w 36"/>
                  <a:gd name="T9" fmla="*/ 0 h 26"/>
                  <a:gd name="T10" fmla="*/ 2 w 36"/>
                  <a:gd name="T11" fmla="*/ 1 h 26"/>
                  <a:gd name="T12" fmla="*/ 36 w 36"/>
                  <a:gd name="T13" fmla="*/ 1 h 26"/>
                  <a:gd name="T14" fmla="*/ 36 w 36"/>
                  <a:gd name="T15" fmla="*/ 26 h 26"/>
                  <a:gd name="T16" fmla="*/ 2 w 36"/>
                  <a:gd name="T17" fmla="*/ 26 h 26"/>
                  <a:gd name="T18" fmla="*/ 2 w 36"/>
                  <a:gd name="T19" fmla="*/ 1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26">
                    <a:moveTo>
                      <a:pt x="0" y="0"/>
                    </a:moveTo>
                    <a:lnTo>
                      <a:pt x="36" y="0"/>
                    </a:lnTo>
                    <a:lnTo>
                      <a:pt x="36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36" y="1"/>
                    </a:lnTo>
                    <a:lnTo>
                      <a:pt x="36" y="26"/>
                    </a:lnTo>
                    <a:lnTo>
                      <a:pt x="2" y="2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7" name="Freeform 657">
                <a:extLst>
                  <a:ext uri="{FF2B5EF4-FFF2-40B4-BE49-F238E27FC236}">
                    <a16:creationId xmlns:a16="http://schemas.microsoft.com/office/drawing/2014/main" id="{F05B3B0D-4799-6F45-8D5A-F4AE1AB2B7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6" y="3577"/>
                <a:ext cx="34" cy="25"/>
              </a:xfrm>
              <a:custGeom>
                <a:avLst/>
                <a:gdLst>
                  <a:gd name="T0" fmla="*/ 0 w 34"/>
                  <a:gd name="T1" fmla="*/ 0 h 25"/>
                  <a:gd name="T2" fmla="*/ 34 w 34"/>
                  <a:gd name="T3" fmla="*/ 0 h 25"/>
                  <a:gd name="T4" fmla="*/ 34 w 34"/>
                  <a:gd name="T5" fmla="*/ 25 h 25"/>
                  <a:gd name="T6" fmla="*/ 0 w 34"/>
                  <a:gd name="T7" fmla="*/ 25 h 25"/>
                  <a:gd name="T8" fmla="*/ 0 w 34"/>
                  <a:gd name="T9" fmla="*/ 0 h 25"/>
                  <a:gd name="T10" fmla="*/ 3 w 34"/>
                  <a:gd name="T11" fmla="*/ 2 h 25"/>
                  <a:gd name="T12" fmla="*/ 34 w 34"/>
                  <a:gd name="T13" fmla="*/ 2 h 25"/>
                  <a:gd name="T14" fmla="*/ 34 w 34"/>
                  <a:gd name="T15" fmla="*/ 25 h 25"/>
                  <a:gd name="T16" fmla="*/ 3 w 34"/>
                  <a:gd name="T17" fmla="*/ 25 h 25"/>
                  <a:gd name="T18" fmla="*/ 3 w 34"/>
                  <a:gd name="T19" fmla="*/ 2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" h="25">
                    <a:moveTo>
                      <a:pt x="0" y="0"/>
                    </a:moveTo>
                    <a:lnTo>
                      <a:pt x="34" y="0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4" y="2"/>
                    </a:lnTo>
                    <a:lnTo>
                      <a:pt x="34" y="25"/>
                    </a:lnTo>
                    <a:lnTo>
                      <a:pt x="3" y="2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8" name="Freeform 658">
                <a:extLst>
                  <a:ext uri="{FF2B5EF4-FFF2-40B4-BE49-F238E27FC236}">
                    <a16:creationId xmlns:a16="http://schemas.microsoft.com/office/drawing/2014/main" id="{9435C486-3F52-5A4B-99A8-400F1AC1E7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9" y="3579"/>
                <a:ext cx="31" cy="23"/>
              </a:xfrm>
              <a:custGeom>
                <a:avLst/>
                <a:gdLst>
                  <a:gd name="T0" fmla="*/ 0 w 31"/>
                  <a:gd name="T1" fmla="*/ 0 h 23"/>
                  <a:gd name="T2" fmla="*/ 31 w 31"/>
                  <a:gd name="T3" fmla="*/ 0 h 23"/>
                  <a:gd name="T4" fmla="*/ 31 w 31"/>
                  <a:gd name="T5" fmla="*/ 23 h 23"/>
                  <a:gd name="T6" fmla="*/ 0 w 31"/>
                  <a:gd name="T7" fmla="*/ 23 h 23"/>
                  <a:gd name="T8" fmla="*/ 0 w 31"/>
                  <a:gd name="T9" fmla="*/ 0 h 23"/>
                  <a:gd name="T10" fmla="*/ 2 w 31"/>
                  <a:gd name="T11" fmla="*/ 2 h 23"/>
                  <a:gd name="T12" fmla="*/ 31 w 31"/>
                  <a:gd name="T13" fmla="*/ 2 h 23"/>
                  <a:gd name="T14" fmla="*/ 31 w 31"/>
                  <a:gd name="T15" fmla="*/ 23 h 23"/>
                  <a:gd name="T16" fmla="*/ 2 w 31"/>
                  <a:gd name="T17" fmla="*/ 23 h 23"/>
                  <a:gd name="T18" fmla="*/ 2 w 31"/>
                  <a:gd name="T19" fmla="*/ 2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1" h="23"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31" y="2"/>
                    </a:lnTo>
                    <a:lnTo>
                      <a:pt x="31" y="23"/>
                    </a:lnTo>
                    <a:lnTo>
                      <a:pt x="2" y="2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299" name="Freeform 659">
                <a:extLst>
                  <a:ext uri="{FF2B5EF4-FFF2-40B4-BE49-F238E27FC236}">
                    <a16:creationId xmlns:a16="http://schemas.microsoft.com/office/drawing/2014/main" id="{B98CE8F0-11C6-F841-A381-AF125C1537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1" y="3581"/>
                <a:ext cx="29" cy="21"/>
              </a:xfrm>
              <a:custGeom>
                <a:avLst/>
                <a:gdLst>
                  <a:gd name="T0" fmla="*/ 0 w 29"/>
                  <a:gd name="T1" fmla="*/ 0 h 21"/>
                  <a:gd name="T2" fmla="*/ 29 w 29"/>
                  <a:gd name="T3" fmla="*/ 0 h 21"/>
                  <a:gd name="T4" fmla="*/ 29 w 29"/>
                  <a:gd name="T5" fmla="*/ 21 h 21"/>
                  <a:gd name="T6" fmla="*/ 0 w 29"/>
                  <a:gd name="T7" fmla="*/ 21 h 21"/>
                  <a:gd name="T8" fmla="*/ 0 w 29"/>
                  <a:gd name="T9" fmla="*/ 0 h 21"/>
                  <a:gd name="T10" fmla="*/ 2 w 29"/>
                  <a:gd name="T11" fmla="*/ 2 h 21"/>
                  <a:gd name="T12" fmla="*/ 29 w 29"/>
                  <a:gd name="T13" fmla="*/ 2 h 21"/>
                  <a:gd name="T14" fmla="*/ 29 w 29"/>
                  <a:gd name="T15" fmla="*/ 21 h 21"/>
                  <a:gd name="T16" fmla="*/ 2 w 29"/>
                  <a:gd name="T17" fmla="*/ 21 h 21"/>
                  <a:gd name="T18" fmla="*/ 2 w 29"/>
                  <a:gd name="T19" fmla="*/ 2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lnTo>
                      <a:pt x="29" y="0"/>
                    </a:lnTo>
                    <a:lnTo>
                      <a:pt x="2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29" y="2"/>
                    </a:lnTo>
                    <a:lnTo>
                      <a:pt x="29" y="21"/>
                    </a:lnTo>
                    <a:lnTo>
                      <a:pt x="2" y="2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0" name="Freeform 660">
                <a:extLst>
                  <a:ext uri="{FF2B5EF4-FFF2-40B4-BE49-F238E27FC236}">
                    <a16:creationId xmlns:a16="http://schemas.microsoft.com/office/drawing/2014/main" id="{D2AC847F-F8D5-1242-ABBC-B285C7DDD9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" y="3583"/>
                <a:ext cx="27" cy="19"/>
              </a:xfrm>
              <a:custGeom>
                <a:avLst/>
                <a:gdLst>
                  <a:gd name="T0" fmla="*/ 0 w 27"/>
                  <a:gd name="T1" fmla="*/ 0 h 19"/>
                  <a:gd name="T2" fmla="*/ 27 w 27"/>
                  <a:gd name="T3" fmla="*/ 0 h 19"/>
                  <a:gd name="T4" fmla="*/ 27 w 27"/>
                  <a:gd name="T5" fmla="*/ 19 h 19"/>
                  <a:gd name="T6" fmla="*/ 0 w 27"/>
                  <a:gd name="T7" fmla="*/ 19 h 19"/>
                  <a:gd name="T8" fmla="*/ 0 w 27"/>
                  <a:gd name="T9" fmla="*/ 0 h 19"/>
                  <a:gd name="T10" fmla="*/ 2 w 27"/>
                  <a:gd name="T11" fmla="*/ 1 h 19"/>
                  <a:gd name="T12" fmla="*/ 27 w 27"/>
                  <a:gd name="T13" fmla="*/ 1 h 19"/>
                  <a:gd name="T14" fmla="*/ 27 w 27"/>
                  <a:gd name="T15" fmla="*/ 19 h 19"/>
                  <a:gd name="T16" fmla="*/ 2 w 27"/>
                  <a:gd name="T17" fmla="*/ 19 h 19"/>
                  <a:gd name="T18" fmla="*/ 2 w 27"/>
                  <a:gd name="T19" fmla="*/ 1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" h="19">
                    <a:moveTo>
                      <a:pt x="0" y="0"/>
                    </a:moveTo>
                    <a:lnTo>
                      <a:pt x="27" y="0"/>
                    </a:lnTo>
                    <a:lnTo>
                      <a:pt x="27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27" y="1"/>
                    </a:lnTo>
                    <a:lnTo>
                      <a:pt x="27" y="19"/>
                    </a:lnTo>
                    <a:lnTo>
                      <a:pt x="2" y="1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1" name="Freeform 661">
                <a:extLst>
                  <a:ext uri="{FF2B5EF4-FFF2-40B4-BE49-F238E27FC236}">
                    <a16:creationId xmlns:a16="http://schemas.microsoft.com/office/drawing/2014/main" id="{F1BFBC0D-47E0-EC42-8535-C97315D7FD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5" y="3584"/>
                <a:ext cx="25" cy="18"/>
              </a:xfrm>
              <a:custGeom>
                <a:avLst/>
                <a:gdLst>
                  <a:gd name="T0" fmla="*/ 0 w 25"/>
                  <a:gd name="T1" fmla="*/ 0 h 18"/>
                  <a:gd name="T2" fmla="*/ 25 w 25"/>
                  <a:gd name="T3" fmla="*/ 0 h 18"/>
                  <a:gd name="T4" fmla="*/ 25 w 25"/>
                  <a:gd name="T5" fmla="*/ 18 h 18"/>
                  <a:gd name="T6" fmla="*/ 0 w 25"/>
                  <a:gd name="T7" fmla="*/ 18 h 18"/>
                  <a:gd name="T8" fmla="*/ 0 w 25"/>
                  <a:gd name="T9" fmla="*/ 0 h 18"/>
                  <a:gd name="T10" fmla="*/ 3 w 25"/>
                  <a:gd name="T11" fmla="*/ 1 h 18"/>
                  <a:gd name="T12" fmla="*/ 25 w 25"/>
                  <a:gd name="T13" fmla="*/ 1 h 18"/>
                  <a:gd name="T14" fmla="*/ 25 w 25"/>
                  <a:gd name="T15" fmla="*/ 18 h 18"/>
                  <a:gd name="T16" fmla="*/ 3 w 25"/>
                  <a:gd name="T17" fmla="*/ 18 h 18"/>
                  <a:gd name="T18" fmla="*/ 3 w 25"/>
                  <a:gd name="T19" fmla="*/ 1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" h="18">
                    <a:moveTo>
                      <a:pt x="0" y="0"/>
                    </a:moveTo>
                    <a:lnTo>
                      <a:pt x="25" y="0"/>
                    </a:lnTo>
                    <a:lnTo>
                      <a:pt x="25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25" y="1"/>
                    </a:lnTo>
                    <a:lnTo>
                      <a:pt x="25" y="18"/>
                    </a:lnTo>
                    <a:lnTo>
                      <a:pt x="3" y="1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2" name="Freeform 662">
                <a:extLst>
                  <a:ext uri="{FF2B5EF4-FFF2-40B4-BE49-F238E27FC236}">
                    <a16:creationId xmlns:a16="http://schemas.microsoft.com/office/drawing/2014/main" id="{8EAC71AB-852E-7D47-B4EF-09EE310BF7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8" y="3585"/>
                <a:ext cx="22" cy="17"/>
              </a:xfrm>
              <a:custGeom>
                <a:avLst/>
                <a:gdLst>
                  <a:gd name="T0" fmla="*/ 0 w 22"/>
                  <a:gd name="T1" fmla="*/ 0 h 17"/>
                  <a:gd name="T2" fmla="*/ 22 w 22"/>
                  <a:gd name="T3" fmla="*/ 0 h 17"/>
                  <a:gd name="T4" fmla="*/ 22 w 22"/>
                  <a:gd name="T5" fmla="*/ 17 h 17"/>
                  <a:gd name="T6" fmla="*/ 0 w 22"/>
                  <a:gd name="T7" fmla="*/ 17 h 17"/>
                  <a:gd name="T8" fmla="*/ 0 w 22"/>
                  <a:gd name="T9" fmla="*/ 0 h 17"/>
                  <a:gd name="T10" fmla="*/ 1 w 22"/>
                  <a:gd name="T11" fmla="*/ 2 h 17"/>
                  <a:gd name="T12" fmla="*/ 22 w 22"/>
                  <a:gd name="T13" fmla="*/ 2 h 17"/>
                  <a:gd name="T14" fmla="*/ 22 w 22"/>
                  <a:gd name="T15" fmla="*/ 17 h 17"/>
                  <a:gd name="T16" fmla="*/ 1 w 22"/>
                  <a:gd name="T17" fmla="*/ 17 h 17"/>
                  <a:gd name="T18" fmla="*/ 1 w 22"/>
                  <a:gd name="T19" fmla="*/ 2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22" y="2"/>
                    </a:lnTo>
                    <a:lnTo>
                      <a:pt x="22" y="17"/>
                    </a:lnTo>
                    <a:lnTo>
                      <a:pt x="1" y="17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3" name="Freeform 663">
                <a:extLst>
                  <a:ext uri="{FF2B5EF4-FFF2-40B4-BE49-F238E27FC236}">
                    <a16:creationId xmlns:a16="http://schemas.microsoft.com/office/drawing/2014/main" id="{45F7EAF8-0DB7-4E48-A286-E65140F44A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9" y="3587"/>
                <a:ext cx="21" cy="15"/>
              </a:xfrm>
              <a:custGeom>
                <a:avLst/>
                <a:gdLst>
                  <a:gd name="T0" fmla="*/ 0 w 21"/>
                  <a:gd name="T1" fmla="*/ 0 h 15"/>
                  <a:gd name="T2" fmla="*/ 21 w 21"/>
                  <a:gd name="T3" fmla="*/ 0 h 15"/>
                  <a:gd name="T4" fmla="*/ 21 w 21"/>
                  <a:gd name="T5" fmla="*/ 15 h 15"/>
                  <a:gd name="T6" fmla="*/ 0 w 21"/>
                  <a:gd name="T7" fmla="*/ 15 h 15"/>
                  <a:gd name="T8" fmla="*/ 0 w 21"/>
                  <a:gd name="T9" fmla="*/ 0 h 15"/>
                  <a:gd name="T10" fmla="*/ 3 w 21"/>
                  <a:gd name="T11" fmla="*/ 2 h 15"/>
                  <a:gd name="T12" fmla="*/ 21 w 21"/>
                  <a:gd name="T13" fmla="*/ 2 h 15"/>
                  <a:gd name="T14" fmla="*/ 21 w 21"/>
                  <a:gd name="T15" fmla="*/ 15 h 15"/>
                  <a:gd name="T16" fmla="*/ 3 w 21"/>
                  <a:gd name="T17" fmla="*/ 15 h 15"/>
                  <a:gd name="T18" fmla="*/ 3 w 21"/>
                  <a:gd name="T19" fmla="*/ 2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21" y="2"/>
                    </a:lnTo>
                    <a:lnTo>
                      <a:pt x="21" y="15"/>
                    </a:lnTo>
                    <a:lnTo>
                      <a:pt x="3" y="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4" name="Freeform 664">
                <a:extLst>
                  <a:ext uri="{FF2B5EF4-FFF2-40B4-BE49-F238E27FC236}">
                    <a16:creationId xmlns:a16="http://schemas.microsoft.com/office/drawing/2014/main" id="{5584151E-F7F5-9C4C-84F8-484C5D1E6C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" y="3589"/>
                <a:ext cx="18" cy="13"/>
              </a:xfrm>
              <a:custGeom>
                <a:avLst/>
                <a:gdLst>
                  <a:gd name="T0" fmla="*/ 0 w 18"/>
                  <a:gd name="T1" fmla="*/ 0 h 13"/>
                  <a:gd name="T2" fmla="*/ 18 w 18"/>
                  <a:gd name="T3" fmla="*/ 0 h 13"/>
                  <a:gd name="T4" fmla="*/ 18 w 18"/>
                  <a:gd name="T5" fmla="*/ 13 h 13"/>
                  <a:gd name="T6" fmla="*/ 0 w 18"/>
                  <a:gd name="T7" fmla="*/ 13 h 13"/>
                  <a:gd name="T8" fmla="*/ 0 w 18"/>
                  <a:gd name="T9" fmla="*/ 0 h 13"/>
                  <a:gd name="T10" fmla="*/ 2 w 18"/>
                  <a:gd name="T11" fmla="*/ 2 h 13"/>
                  <a:gd name="T12" fmla="*/ 18 w 18"/>
                  <a:gd name="T13" fmla="*/ 2 h 13"/>
                  <a:gd name="T14" fmla="*/ 18 w 18"/>
                  <a:gd name="T15" fmla="*/ 13 h 13"/>
                  <a:gd name="T16" fmla="*/ 2 w 18"/>
                  <a:gd name="T17" fmla="*/ 13 h 13"/>
                  <a:gd name="T18" fmla="*/ 2 w 18"/>
                  <a:gd name="T19" fmla="*/ 2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13">
                    <a:moveTo>
                      <a:pt x="0" y="0"/>
                    </a:moveTo>
                    <a:lnTo>
                      <a:pt x="18" y="0"/>
                    </a:lnTo>
                    <a:lnTo>
                      <a:pt x="18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8" y="2"/>
                    </a:lnTo>
                    <a:lnTo>
                      <a:pt x="18" y="13"/>
                    </a:lnTo>
                    <a:lnTo>
                      <a:pt x="2" y="1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5" name="Freeform 665">
                <a:extLst>
                  <a:ext uri="{FF2B5EF4-FFF2-40B4-BE49-F238E27FC236}">
                    <a16:creationId xmlns:a16="http://schemas.microsoft.com/office/drawing/2014/main" id="{977905E0-66F3-A945-8A7F-95B7F6117F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" y="3591"/>
                <a:ext cx="16" cy="11"/>
              </a:xfrm>
              <a:custGeom>
                <a:avLst/>
                <a:gdLst>
                  <a:gd name="T0" fmla="*/ 0 w 16"/>
                  <a:gd name="T1" fmla="*/ 0 h 11"/>
                  <a:gd name="T2" fmla="*/ 16 w 16"/>
                  <a:gd name="T3" fmla="*/ 0 h 11"/>
                  <a:gd name="T4" fmla="*/ 16 w 16"/>
                  <a:gd name="T5" fmla="*/ 11 h 11"/>
                  <a:gd name="T6" fmla="*/ 0 w 16"/>
                  <a:gd name="T7" fmla="*/ 11 h 11"/>
                  <a:gd name="T8" fmla="*/ 0 w 16"/>
                  <a:gd name="T9" fmla="*/ 0 h 11"/>
                  <a:gd name="T10" fmla="*/ 2 w 16"/>
                  <a:gd name="T11" fmla="*/ 1 h 11"/>
                  <a:gd name="T12" fmla="*/ 16 w 16"/>
                  <a:gd name="T13" fmla="*/ 1 h 11"/>
                  <a:gd name="T14" fmla="*/ 16 w 16"/>
                  <a:gd name="T15" fmla="*/ 11 h 11"/>
                  <a:gd name="T16" fmla="*/ 2 w 16"/>
                  <a:gd name="T17" fmla="*/ 11 h 11"/>
                  <a:gd name="T18" fmla="*/ 2 w 16"/>
                  <a:gd name="T19" fmla="*/ 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0" y="0"/>
                    </a:moveTo>
                    <a:lnTo>
                      <a:pt x="16" y="0"/>
                    </a:lnTo>
                    <a:lnTo>
                      <a:pt x="16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6" y="1"/>
                    </a:lnTo>
                    <a:lnTo>
                      <a:pt x="16" y="11"/>
                    </a:lnTo>
                    <a:lnTo>
                      <a:pt x="2" y="1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6" name="Freeform 666">
                <a:extLst>
                  <a:ext uri="{FF2B5EF4-FFF2-40B4-BE49-F238E27FC236}">
                    <a16:creationId xmlns:a16="http://schemas.microsoft.com/office/drawing/2014/main" id="{1D1493BF-9FF6-184E-83E0-FCF261A473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" y="3592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2 w 14"/>
                  <a:gd name="T11" fmla="*/ 2 h 10"/>
                  <a:gd name="T12" fmla="*/ 14 w 14"/>
                  <a:gd name="T13" fmla="*/ 2 h 10"/>
                  <a:gd name="T14" fmla="*/ 14 w 14"/>
                  <a:gd name="T15" fmla="*/ 10 h 10"/>
                  <a:gd name="T16" fmla="*/ 2 w 14"/>
                  <a:gd name="T17" fmla="*/ 10 h 10"/>
                  <a:gd name="T18" fmla="*/ 2 w 14"/>
                  <a:gd name="T19" fmla="*/ 2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" y="2"/>
                    </a:lnTo>
                    <a:lnTo>
                      <a:pt x="14" y="10"/>
                    </a:lnTo>
                    <a:lnTo>
                      <a:pt x="2" y="1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7" name="Freeform 667">
                <a:extLst>
                  <a:ext uri="{FF2B5EF4-FFF2-40B4-BE49-F238E27FC236}">
                    <a16:creationId xmlns:a16="http://schemas.microsoft.com/office/drawing/2014/main" id="{B19C3F26-E926-A049-BC63-36EC9C545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" y="3594"/>
                <a:ext cx="12" cy="8"/>
              </a:xfrm>
              <a:custGeom>
                <a:avLst/>
                <a:gdLst>
                  <a:gd name="T0" fmla="*/ 0 w 12"/>
                  <a:gd name="T1" fmla="*/ 0 h 8"/>
                  <a:gd name="T2" fmla="*/ 12 w 12"/>
                  <a:gd name="T3" fmla="*/ 0 h 8"/>
                  <a:gd name="T4" fmla="*/ 12 w 12"/>
                  <a:gd name="T5" fmla="*/ 8 h 8"/>
                  <a:gd name="T6" fmla="*/ 0 w 12"/>
                  <a:gd name="T7" fmla="*/ 8 h 8"/>
                  <a:gd name="T8" fmla="*/ 0 w 12"/>
                  <a:gd name="T9" fmla="*/ 0 h 8"/>
                  <a:gd name="T10" fmla="*/ 3 w 12"/>
                  <a:gd name="T11" fmla="*/ 2 h 8"/>
                  <a:gd name="T12" fmla="*/ 12 w 12"/>
                  <a:gd name="T13" fmla="*/ 2 h 8"/>
                  <a:gd name="T14" fmla="*/ 12 w 12"/>
                  <a:gd name="T15" fmla="*/ 8 h 8"/>
                  <a:gd name="T16" fmla="*/ 3 w 12"/>
                  <a:gd name="T17" fmla="*/ 8 h 8"/>
                  <a:gd name="T18" fmla="*/ 3 w 12"/>
                  <a:gd name="T19" fmla="*/ 2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" h="8">
                    <a:moveTo>
                      <a:pt x="0" y="0"/>
                    </a:moveTo>
                    <a:lnTo>
                      <a:pt x="12" y="0"/>
                    </a:lnTo>
                    <a:lnTo>
                      <a:pt x="12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2" y="2"/>
                    </a:lnTo>
                    <a:lnTo>
                      <a:pt x="12" y="8"/>
                    </a:lnTo>
                    <a:lnTo>
                      <a:pt x="3" y="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8" name="Freeform 668">
                <a:extLst>
                  <a:ext uri="{FF2B5EF4-FFF2-40B4-BE49-F238E27FC236}">
                    <a16:creationId xmlns:a16="http://schemas.microsoft.com/office/drawing/2014/main" id="{336726FE-16BA-F94B-9E1C-80204A9E4E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1" y="3596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0 h 6"/>
                  <a:gd name="T4" fmla="*/ 9 w 9"/>
                  <a:gd name="T5" fmla="*/ 6 h 6"/>
                  <a:gd name="T6" fmla="*/ 0 w 9"/>
                  <a:gd name="T7" fmla="*/ 6 h 6"/>
                  <a:gd name="T8" fmla="*/ 0 w 9"/>
                  <a:gd name="T9" fmla="*/ 0 h 6"/>
                  <a:gd name="T10" fmla="*/ 2 w 9"/>
                  <a:gd name="T11" fmla="*/ 1 h 6"/>
                  <a:gd name="T12" fmla="*/ 9 w 9"/>
                  <a:gd name="T13" fmla="*/ 1 h 6"/>
                  <a:gd name="T14" fmla="*/ 9 w 9"/>
                  <a:gd name="T15" fmla="*/ 6 h 6"/>
                  <a:gd name="T16" fmla="*/ 2 w 9"/>
                  <a:gd name="T17" fmla="*/ 6 h 6"/>
                  <a:gd name="T18" fmla="*/ 2 w 9"/>
                  <a:gd name="T19" fmla="*/ 1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" y="1"/>
                    </a:lnTo>
                    <a:lnTo>
                      <a:pt x="9" y="6"/>
                    </a:lnTo>
                    <a:lnTo>
                      <a:pt x="2" y="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09" name="Freeform 669">
                <a:extLst>
                  <a:ext uri="{FF2B5EF4-FFF2-40B4-BE49-F238E27FC236}">
                    <a16:creationId xmlns:a16="http://schemas.microsoft.com/office/drawing/2014/main" id="{D5DFE80A-E71F-DB46-9823-03170A79A9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3" y="3597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0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0 h 5"/>
                  <a:gd name="T10" fmla="*/ 2 w 7"/>
                  <a:gd name="T11" fmla="*/ 1 h 5"/>
                  <a:gd name="T12" fmla="*/ 7 w 7"/>
                  <a:gd name="T13" fmla="*/ 1 h 5"/>
                  <a:gd name="T14" fmla="*/ 7 w 7"/>
                  <a:gd name="T15" fmla="*/ 5 h 5"/>
                  <a:gd name="T16" fmla="*/ 2 w 7"/>
                  <a:gd name="T17" fmla="*/ 5 h 5"/>
                  <a:gd name="T18" fmla="*/ 2 w 7"/>
                  <a:gd name="T19" fmla="*/ 1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7" y="1"/>
                    </a:lnTo>
                    <a:lnTo>
                      <a:pt x="7" y="5"/>
                    </a:lnTo>
                    <a:lnTo>
                      <a:pt x="2" y="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0" name="Freeform 670">
                <a:extLst>
                  <a:ext uri="{FF2B5EF4-FFF2-40B4-BE49-F238E27FC236}">
                    <a16:creationId xmlns:a16="http://schemas.microsoft.com/office/drawing/2014/main" id="{6127B9FB-8CF0-584C-8023-71A9FF8340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5" y="3598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5 w 5"/>
                  <a:gd name="T3" fmla="*/ 0 h 4"/>
                  <a:gd name="T4" fmla="*/ 5 w 5"/>
                  <a:gd name="T5" fmla="*/ 4 h 4"/>
                  <a:gd name="T6" fmla="*/ 0 w 5"/>
                  <a:gd name="T7" fmla="*/ 4 h 4"/>
                  <a:gd name="T8" fmla="*/ 0 w 5"/>
                  <a:gd name="T9" fmla="*/ 0 h 4"/>
                  <a:gd name="T10" fmla="*/ 2 w 5"/>
                  <a:gd name="T11" fmla="*/ 2 h 4"/>
                  <a:gd name="T12" fmla="*/ 5 w 5"/>
                  <a:gd name="T13" fmla="*/ 2 h 4"/>
                  <a:gd name="T14" fmla="*/ 5 w 5"/>
                  <a:gd name="T15" fmla="*/ 4 h 4"/>
                  <a:gd name="T16" fmla="*/ 2 w 5"/>
                  <a:gd name="T17" fmla="*/ 4 h 4"/>
                  <a:gd name="T18" fmla="*/ 2 w 5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1" name="Freeform 671">
                <a:extLst>
                  <a:ext uri="{FF2B5EF4-FFF2-40B4-BE49-F238E27FC236}">
                    <a16:creationId xmlns:a16="http://schemas.microsoft.com/office/drawing/2014/main" id="{1BE225D6-A7B8-D747-9DB6-42BB154B44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7" y="3600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0 h 2"/>
                  <a:gd name="T4" fmla="*/ 3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3 w 3"/>
                  <a:gd name="T19" fmla="*/ 2 h 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2" name="Line 672">
                <a:extLst>
                  <a:ext uri="{FF2B5EF4-FFF2-40B4-BE49-F238E27FC236}">
                    <a16:creationId xmlns:a16="http://schemas.microsoft.com/office/drawing/2014/main" id="{64692584-4DE6-8D48-8A6D-8545F6A6A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361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3" name="Line 673">
                <a:extLst>
                  <a:ext uri="{FF2B5EF4-FFF2-40B4-BE49-F238E27FC236}">
                    <a16:creationId xmlns:a16="http://schemas.microsoft.com/office/drawing/2014/main" id="{CBDCC7B0-B17D-B24E-985C-3BD42A7B1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361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4" name="Line 674">
                <a:extLst>
                  <a:ext uri="{FF2B5EF4-FFF2-40B4-BE49-F238E27FC236}">
                    <a16:creationId xmlns:a16="http://schemas.microsoft.com/office/drawing/2014/main" id="{661C8689-BBB1-2A40-B5A3-61F84B425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4" y="3618"/>
                <a:ext cx="205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5" name="Freeform 675">
                <a:extLst>
                  <a:ext uri="{FF2B5EF4-FFF2-40B4-BE49-F238E27FC236}">
                    <a16:creationId xmlns:a16="http://schemas.microsoft.com/office/drawing/2014/main" id="{C4E706BD-26A0-B44A-8394-4F05ED75A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" y="3429"/>
                <a:ext cx="245" cy="250"/>
              </a:xfrm>
              <a:custGeom>
                <a:avLst/>
                <a:gdLst>
                  <a:gd name="T0" fmla="*/ 0 w 245"/>
                  <a:gd name="T1" fmla="*/ 250 h 250"/>
                  <a:gd name="T2" fmla="*/ 0 w 245"/>
                  <a:gd name="T3" fmla="*/ 209 h 250"/>
                  <a:gd name="T4" fmla="*/ 10 w 245"/>
                  <a:gd name="T5" fmla="*/ 199 h 250"/>
                  <a:gd name="T6" fmla="*/ 7 w 245"/>
                  <a:gd name="T7" fmla="*/ 199 h 250"/>
                  <a:gd name="T8" fmla="*/ 7 w 245"/>
                  <a:gd name="T9" fmla="*/ 34 h 250"/>
                  <a:gd name="T10" fmla="*/ 41 w 245"/>
                  <a:gd name="T11" fmla="*/ 0 h 250"/>
                  <a:gd name="T12" fmla="*/ 245 w 245"/>
                  <a:gd name="T13" fmla="*/ 0 h 250"/>
                  <a:gd name="T14" fmla="*/ 245 w 245"/>
                  <a:gd name="T15" fmla="*/ 103 h 250"/>
                  <a:gd name="T16" fmla="*/ 236 w 245"/>
                  <a:gd name="T17" fmla="*/ 127 h 250"/>
                  <a:gd name="T18" fmla="*/ 236 w 245"/>
                  <a:gd name="T19" fmla="*/ 172 h 250"/>
                  <a:gd name="T20" fmla="*/ 228 w 245"/>
                  <a:gd name="T21" fmla="*/ 182 h 250"/>
                  <a:gd name="T22" fmla="*/ 245 w 245"/>
                  <a:gd name="T23" fmla="*/ 182 h 250"/>
                  <a:gd name="T24" fmla="*/ 245 w 245"/>
                  <a:gd name="T25" fmla="*/ 223 h 250"/>
                  <a:gd name="T26" fmla="*/ 218 w 245"/>
                  <a:gd name="T27" fmla="*/ 250 h 250"/>
                  <a:gd name="T28" fmla="*/ 0 w 245"/>
                  <a:gd name="T29" fmla="*/ 250 h 25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45" h="250">
                    <a:moveTo>
                      <a:pt x="0" y="250"/>
                    </a:moveTo>
                    <a:lnTo>
                      <a:pt x="0" y="209"/>
                    </a:lnTo>
                    <a:lnTo>
                      <a:pt x="10" y="199"/>
                    </a:lnTo>
                    <a:lnTo>
                      <a:pt x="7" y="199"/>
                    </a:lnTo>
                    <a:lnTo>
                      <a:pt x="7" y="34"/>
                    </a:lnTo>
                    <a:lnTo>
                      <a:pt x="41" y="0"/>
                    </a:lnTo>
                    <a:lnTo>
                      <a:pt x="245" y="0"/>
                    </a:lnTo>
                    <a:lnTo>
                      <a:pt x="245" y="103"/>
                    </a:lnTo>
                    <a:lnTo>
                      <a:pt x="236" y="127"/>
                    </a:lnTo>
                    <a:lnTo>
                      <a:pt x="236" y="172"/>
                    </a:lnTo>
                    <a:lnTo>
                      <a:pt x="228" y="182"/>
                    </a:lnTo>
                    <a:lnTo>
                      <a:pt x="245" y="182"/>
                    </a:lnTo>
                    <a:lnTo>
                      <a:pt x="245" y="223"/>
                    </a:lnTo>
                    <a:lnTo>
                      <a:pt x="218" y="250"/>
                    </a:lnTo>
                    <a:lnTo>
                      <a:pt x="0" y="25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6" name="Line 676">
                <a:extLst>
                  <a:ext uri="{FF2B5EF4-FFF2-40B4-BE49-F238E27FC236}">
                    <a16:creationId xmlns:a16="http://schemas.microsoft.com/office/drawing/2014/main" id="{595FF0B6-AEA4-8C42-B9B3-50A0B63B6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3" y="1941"/>
                <a:ext cx="1196" cy="8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7" name="Freeform 677">
                <a:extLst>
                  <a:ext uri="{FF2B5EF4-FFF2-40B4-BE49-F238E27FC236}">
                    <a16:creationId xmlns:a16="http://schemas.microsoft.com/office/drawing/2014/main" id="{40EB56B3-CAB3-984B-AD28-8763108BE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" y="2702"/>
                <a:ext cx="99" cy="87"/>
              </a:xfrm>
              <a:custGeom>
                <a:avLst/>
                <a:gdLst>
                  <a:gd name="T0" fmla="*/ 99 w 99"/>
                  <a:gd name="T1" fmla="*/ 74 h 87"/>
                  <a:gd name="T2" fmla="*/ 0 w 99"/>
                  <a:gd name="T3" fmla="*/ 87 h 87"/>
                  <a:gd name="T4" fmla="*/ 49 w 99"/>
                  <a:gd name="T5" fmla="*/ 0 h 87"/>
                  <a:gd name="T6" fmla="*/ 99 w 99"/>
                  <a:gd name="T7" fmla="*/ 74 h 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87">
                    <a:moveTo>
                      <a:pt x="99" y="74"/>
                    </a:moveTo>
                    <a:lnTo>
                      <a:pt x="0" y="87"/>
                    </a:lnTo>
                    <a:lnTo>
                      <a:pt x="49" y="0"/>
                    </a:lnTo>
                    <a:lnTo>
                      <a:pt x="99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8" name="Freeform 678">
                <a:extLst>
                  <a:ext uri="{FF2B5EF4-FFF2-40B4-BE49-F238E27FC236}">
                    <a16:creationId xmlns:a16="http://schemas.microsoft.com/office/drawing/2014/main" id="{157D2624-76D8-E844-B9D8-E8DBEE06B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1986"/>
                <a:ext cx="664" cy="535"/>
              </a:xfrm>
              <a:custGeom>
                <a:avLst/>
                <a:gdLst>
                  <a:gd name="T0" fmla="*/ 107 w 664"/>
                  <a:gd name="T1" fmla="*/ 422 h 535"/>
                  <a:gd name="T2" fmla="*/ 129 w 664"/>
                  <a:gd name="T3" fmla="*/ 466 h 535"/>
                  <a:gd name="T4" fmla="*/ 157 w 664"/>
                  <a:gd name="T5" fmla="*/ 500 h 535"/>
                  <a:gd name="T6" fmla="*/ 188 w 664"/>
                  <a:gd name="T7" fmla="*/ 523 h 535"/>
                  <a:gd name="T8" fmla="*/ 221 w 664"/>
                  <a:gd name="T9" fmla="*/ 535 h 535"/>
                  <a:gd name="T10" fmla="*/ 254 w 664"/>
                  <a:gd name="T11" fmla="*/ 533 h 535"/>
                  <a:gd name="T12" fmla="*/ 288 w 664"/>
                  <a:gd name="T13" fmla="*/ 519 h 535"/>
                  <a:gd name="T14" fmla="*/ 319 w 664"/>
                  <a:gd name="T15" fmla="*/ 494 h 535"/>
                  <a:gd name="T16" fmla="*/ 346 w 664"/>
                  <a:gd name="T17" fmla="*/ 494 h 535"/>
                  <a:gd name="T18" fmla="*/ 376 w 664"/>
                  <a:gd name="T19" fmla="*/ 519 h 535"/>
                  <a:gd name="T20" fmla="*/ 409 w 664"/>
                  <a:gd name="T21" fmla="*/ 533 h 535"/>
                  <a:gd name="T22" fmla="*/ 443 w 664"/>
                  <a:gd name="T23" fmla="*/ 535 h 535"/>
                  <a:gd name="T24" fmla="*/ 477 w 664"/>
                  <a:gd name="T25" fmla="*/ 523 h 535"/>
                  <a:gd name="T26" fmla="*/ 507 w 664"/>
                  <a:gd name="T27" fmla="*/ 500 h 535"/>
                  <a:gd name="T28" fmla="*/ 535 w 664"/>
                  <a:gd name="T29" fmla="*/ 466 h 535"/>
                  <a:gd name="T30" fmla="*/ 557 w 664"/>
                  <a:gd name="T31" fmla="*/ 422 h 535"/>
                  <a:gd name="T32" fmla="*/ 578 w 664"/>
                  <a:gd name="T33" fmla="*/ 400 h 535"/>
                  <a:gd name="T34" fmla="*/ 601 w 664"/>
                  <a:gd name="T35" fmla="*/ 399 h 535"/>
                  <a:gd name="T36" fmla="*/ 624 w 664"/>
                  <a:gd name="T37" fmla="*/ 385 h 535"/>
                  <a:gd name="T38" fmla="*/ 643 w 664"/>
                  <a:gd name="T39" fmla="*/ 359 h 535"/>
                  <a:gd name="T40" fmla="*/ 656 w 664"/>
                  <a:gd name="T41" fmla="*/ 326 h 535"/>
                  <a:gd name="T42" fmla="*/ 663 w 664"/>
                  <a:gd name="T43" fmla="*/ 288 h 535"/>
                  <a:gd name="T44" fmla="*/ 663 w 664"/>
                  <a:gd name="T45" fmla="*/ 247 h 535"/>
                  <a:gd name="T46" fmla="*/ 656 w 664"/>
                  <a:gd name="T47" fmla="*/ 209 h 535"/>
                  <a:gd name="T48" fmla="*/ 643 w 664"/>
                  <a:gd name="T49" fmla="*/ 176 h 535"/>
                  <a:gd name="T50" fmla="*/ 624 w 664"/>
                  <a:gd name="T51" fmla="*/ 150 h 535"/>
                  <a:gd name="T52" fmla="*/ 601 w 664"/>
                  <a:gd name="T53" fmla="*/ 136 h 535"/>
                  <a:gd name="T54" fmla="*/ 578 w 664"/>
                  <a:gd name="T55" fmla="*/ 135 h 535"/>
                  <a:gd name="T56" fmla="*/ 557 w 664"/>
                  <a:gd name="T57" fmla="*/ 114 h 535"/>
                  <a:gd name="T58" fmla="*/ 535 w 664"/>
                  <a:gd name="T59" fmla="*/ 70 h 535"/>
                  <a:gd name="T60" fmla="*/ 507 w 664"/>
                  <a:gd name="T61" fmla="*/ 35 h 535"/>
                  <a:gd name="T62" fmla="*/ 477 w 664"/>
                  <a:gd name="T63" fmla="*/ 13 h 535"/>
                  <a:gd name="T64" fmla="*/ 443 w 664"/>
                  <a:gd name="T65" fmla="*/ 1 h 535"/>
                  <a:gd name="T66" fmla="*/ 409 w 664"/>
                  <a:gd name="T67" fmla="*/ 2 h 535"/>
                  <a:gd name="T68" fmla="*/ 376 w 664"/>
                  <a:gd name="T69" fmla="*/ 16 h 535"/>
                  <a:gd name="T70" fmla="*/ 346 w 664"/>
                  <a:gd name="T71" fmla="*/ 42 h 535"/>
                  <a:gd name="T72" fmla="*/ 319 w 664"/>
                  <a:gd name="T73" fmla="*/ 42 h 535"/>
                  <a:gd name="T74" fmla="*/ 288 w 664"/>
                  <a:gd name="T75" fmla="*/ 16 h 535"/>
                  <a:gd name="T76" fmla="*/ 254 w 664"/>
                  <a:gd name="T77" fmla="*/ 2 h 535"/>
                  <a:gd name="T78" fmla="*/ 221 w 664"/>
                  <a:gd name="T79" fmla="*/ 1 h 535"/>
                  <a:gd name="T80" fmla="*/ 188 w 664"/>
                  <a:gd name="T81" fmla="*/ 13 h 535"/>
                  <a:gd name="T82" fmla="*/ 157 w 664"/>
                  <a:gd name="T83" fmla="*/ 35 h 535"/>
                  <a:gd name="T84" fmla="*/ 129 w 664"/>
                  <a:gd name="T85" fmla="*/ 70 h 535"/>
                  <a:gd name="T86" fmla="*/ 107 w 664"/>
                  <a:gd name="T87" fmla="*/ 114 h 535"/>
                  <a:gd name="T88" fmla="*/ 86 w 664"/>
                  <a:gd name="T89" fmla="*/ 135 h 535"/>
                  <a:gd name="T90" fmla="*/ 62 w 664"/>
                  <a:gd name="T91" fmla="*/ 136 h 535"/>
                  <a:gd name="T92" fmla="*/ 40 w 664"/>
                  <a:gd name="T93" fmla="*/ 150 h 535"/>
                  <a:gd name="T94" fmla="*/ 22 w 664"/>
                  <a:gd name="T95" fmla="*/ 176 h 535"/>
                  <a:gd name="T96" fmla="*/ 8 w 664"/>
                  <a:gd name="T97" fmla="*/ 209 h 535"/>
                  <a:gd name="T98" fmla="*/ 1 w 664"/>
                  <a:gd name="T99" fmla="*/ 247 h 535"/>
                  <a:gd name="T100" fmla="*/ 1 w 664"/>
                  <a:gd name="T101" fmla="*/ 288 h 535"/>
                  <a:gd name="T102" fmla="*/ 8 w 664"/>
                  <a:gd name="T103" fmla="*/ 326 h 535"/>
                  <a:gd name="T104" fmla="*/ 22 w 664"/>
                  <a:gd name="T105" fmla="*/ 359 h 535"/>
                  <a:gd name="T106" fmla="*/ 40 w 664"/>
                  <a:gd name="T107" fmla="*/ 385 h 535"/>
                  <a:gd name="T108" fmla="*/ 62 w 664"/>
                  <a:gd name="T109" fmla="*/ 399 h 535"/>
                  <a:gd name="T110" fmla="*/ 86 w 664"/>
                  <a:gd name="T111" fmla="*/ 400 h 53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664" h="535">
                    <a:moveTo>
                      <a:pt x="98" y="397"/>
                    </a:moveTo>
                    <a:lnTo>
                      <a:pt x="107" y="422"/>
                    </a:lnTo>
                    <a:lnTo>
                      <a:pt x="117" y="445"/>
                    </a:lnTo>
                    <a:lnTo>
                      <a:pt x="129" y="466"/>
                    </a:lnTo>
                    <a:lnTo>
                      <a:pt x="142" y="484"/>
                    </a:lnTo>
                    <a:lnTo>
                      <a:pt x="157" y="500"/>
                    </a:lnTo>
                    <a:lnTo>
                      <a:pt x="172" y="513"/>
                    </a:lnTo>
                    <a:lnTo>
                      <a:pt x="188" y="523"/>
                    </a:lnTo>
                    <a:lnTo>
                      <a:pt x="204" y="530"/>
                    </a:lnTo>
                    <a:lnTo>
                      <a:pt x="221" y="535"/>
                    </a:lnTo>
                    <a:lnTo>
                      <a:pt x="238" y="535"/>
                    </a:lnTo>
                    <a:lnTo>
                      <a:pt x="254" y="533"/>
                    </a:lnTo>
                    <a:lnTo>
                      <a:pt x="271" y="528"/>
                    </a:lnTo>
                    <a:lnTo>
                      <a:pt x="288" y="519"/>
                    </a:lnTo>
                    <a:lnTo>
                      <a:pt x="304" y="508"/>
                    </a:lnTo>
                    <a:lnTo>
                      <a:pt x="319" y="494"/>
                    </a:lnTo>
                    <a:lnTo>
                      <a:pt x="332" y="476"/>
                    </a:lnTo>
                    <a:lnTo>
                      <a:pt x="346" y="494"/>
                    </a:lnTo>
                    <a:lnTo>
                      <a:pt x="361" y="508"/>
                    </a:lnTo>
                    <a:lnTo>
                      <a:pt x="376" y="519"/>
                    </a:lnTo>
                    <a:lnTo>
                      <a:pt x="392" y="528"/>
                    </a:lnTo>
                    <a:lnTo>
                      <a:pt x="409" y="533"/>
                    </a:lnTo>
                    <a:lnTo>
                      <a:pt x="426" y="535"/>
                    </a:lnTo>
                    <a:lnTo>
                      <a:pt x="443" y="535"/>
                    </a:lnTo>
                    <a:lnTo>
                      <a:pt x="460" y="530"/>
                    </a:lnTo>
                    <a:lnTo>
                      <a:pt x="477" y="523"/>
                    </a:lnTo>
                    <a:lnTo>
                      <a:pt x="492" y="513"/>
                    </a:lnTo>
                    <a:lnTo>
                      <a:pt x="507" y="500"/>
                    </a:lnTo>
                    <a:lnTo>
                      <a:pt x="521" y="484"/>
                    </a:lnTo>
                    <a:lnTo>
                      <a:pt x="535" y="466"/>
                    </a:lnTo>
                    <a:lnTo>
                      <a:pt x="547" y="445"/>
                    </a:lnTo>
                    <a:lnTo>
                      <a:pt x="557" y="422"/>
                    </a:lnTo>
                    <a:lnTo>
                      <a:pt x="566" y="397"/>
                    </a:lnTo>
                    <a:lnTo>
                      <a:pt x="578" y="400"/>
                    </a:lnTo>
                    <a:lnTo>
                      <a:pt x="590" y="401"/>
                    </a:lnTo>
                    <a:lnTo>
                      <a:pt x="601" y="399"/>
                    </a:lnTo>
                    <a:lnTo>
                      <a:pt x="613" y="393"/>
                    </a:lnTo>
                    <a:lnTo>
                      <a:pt x="624" y="385"/>
                    </a:lnTo>
                    <a:lnTo>
                      <a:pt x="634" y="373"/>
                    </a:lnTo>
                    <a:lnTo>
                      <a:pt x="643" y="359"/>
                    </a:lnTo>
                    <a:lnTo>
                      <a:pt x="650" y="344"/>
                    </a:lnTo>
                    <a:lnTo>
                      <a:pt x="656" y="326"/>
                    </a:lnTo>
                    <a:lnTo>
                      <a:pt x="660" y="308"/>
                    </a:lnTo>
                    <a:lnTo>
                      <a:pt x="663" y="288"/>
                    </a:lnTo>
                    <a:lnTo>
                      <a:pt x="664" y="268"/>
                    </a:lnTo>
                    <a:lnTo>
                      <a:pt x="663" y="247"/>
                    </a:lnTo>
                    <a:lnTo>
                      <a:pt x="660" y="228"/>
                    </a:lnTo>
                    <a:lnTo>
                      <a:pt x="656" y="209"/>
                    </a:lnTo>
                    <a:lnTo>
                      <a:pt x="650" y="191"/>
                    </a:lnTo>
                    <a:lnTo>
                      <a:pt x="643" y="176"/>
                    </a:lnTo>
                    <a:lnTo>
                      <a:pt x="634" y="162"/>
                    </a:lnTo>
                    <a:lnTo>
                      <a:pt x="624" y="150"/>
                    </a:lnTo>
                    <a:lnTo>
                      <a:pt x="613" y="142"/>
                    </a:lnTo>
                    <a:lnTo>
                      <a:pt x="601" y="136"/>
                    </a:lnTo>
                    <a:lnTo>
                      <a:pt x="590" y="134"/>
                    </a:lnTo>
                    <a:lnTo>
                      <a:pt x="578" y="135"/>
                    </a:lnTo>
                    <a:lnTo>
                      <a:pt x="566" y="138"/>
                    </a:lnTo>
                    <a:lnTo>
                      <a:pt x="557" y="114"/>
                    </a:lnTo>
                    <a:lnTo>
                      <a:pt x="547" y="91"/>
                    </a:lnTo>
                    <a:lnTo>
                      <a:pt x="535" y="70"/>
                    </a:lnTo>
                    <a:lnTo>
                      <a:pt x="521" y="52"/>
                    </a:lnTo>
                    <a:lnTo>
                      <a:pt x="507" y="35"/>
                    </a:lnTo>
                    <a:lnTo>
                      <a:pt x="492" y="22"/>
                    </a:lnTo>
                    <a:lnTo>
                      <a:pt x="477" y="13"/>
                    </a:lnTo>
                    <a:lnTo>
                      <a:pt x="460" y="5"/>
                    </a:lnTo>
                    <a:lnTo>
                      <a:pt x="443" y="1"/>
                    </a:lnTo>
                    <a:lnTo>
                      <a:pt x="426" y="0"/>
                    </a:lnTo>
                    <a:lnTo>
                      <a:pt x="409" y="2"/>
                    </a:lnTo>
                    <a:lnTo>
                      <a:pt x="392" y="7"/>
                    </a:lnTo>
                    <a:lnTo>
                      <a:pt x="376" y="16"/>
                    </a:lnTo>
                    <a:lnTo>
                      <a:pt x="361" y="27"/>
                    </a:lnTo>
                    <a:lnTo>
                      <a:pt x="346" y="42"/>
                    </a:lnTo>
                    <a:lnTo>
                      <a:pt x="332" y="59"/>
                    </a:lnTo>
                    <a:lnTo>
                      <a:pt x="319" y="42"/>
                    </a:lnTo>
                    <a:lnTo>
                      <a:pt x="304" y="27"/>
                    </a:lnTo>
                    <a:lnTo>
                      <a:pt x="288" y="16"/>
                    </a:lnTo>
                    <a:lnTo>
                      <a:pt x="271" y="7"/>
                    </a:lnTo>
                    <a:lnTo>
                      <a:pt x="254" y="2"/>
                    </a:lnTo>
                    <a:lnTo>
                      <a:pt x="238" y="0"/>
                    </a:lnTo>
                    <a:lnTo>
                      <a:pt x="221" y="1"/>
                    </a:lnTo>
                    <a:lnTo>
                      <a:pt x="204" y="5"/>
                    </a:lnTo>
                    <a:lnTo>
                      <a:pt x="188" y="13"/>
                    </a:lnTo>
                    <a:lnTo>
                      <a:pt x="172" y="22"/>
                    </a:lnTo>
                    <a:lnTo>
                      <a:pt x="157" y="35"/>
                    </a:lnTo>
                    <a:lnTo>
                      <a:pt x="142" y="52"/>
                    </a:lnTo>
                    <a:lnTo>
                      <a:pt x="129" y="70"/>
                    </a:lnTo>
                    <a:lnTo>
                      <a:pt x="117" y="91"/>
                    </a:lnTo>
                    <a:lnTo>
                      <a:pt x="107" y="114"/>
                    </a:lnTo>
                    <a:lnTo>
                      <a:pt x="98" y="138"/>
                    </a:lnTo>
                    <a:lnTo>
                      <a:pt x="86" y="135"/>
                    </a:lnTo>
                    <a:lnTo>
                      <a:pt x="74" y="134"/>
                    </a:lnTo>
                    <a:lnTo>
                      <a:pt x="62" y="136"/>
                    </a:lnTo>
                    <a:lnTo>
                      <a:pt x="51" y="142"/>
                    </a:lnTo>
                    <a:lnTo>
                      <a:pt x="40" y="150"/>
                    </a:lnTo>
                    <a:lnTo>
                      <a:pt x="31" y="162"/>
                    </a:lnTo>
                    <a:lnTo>
                      <a:pt x="22" y="176"/>
                    </a:lnTo>
                    <a:lnTo>
                      <a:pt x="14" y="191"/>
                    </a:lnTo>
                    <a:lnTo>
                      <a:pt x="8" y="209"/>
                    </a:lnTo>
                    <a:lnTo>
                      <a:pt x="3" y="228"/>
                    </a:lnTo>
                    <a:lnTo>
                      <a:pt x="1" y="247"/>
                    </a:lnTo>
                    <a:lnTo>
                      <a:pt x="0" y="268"/>
                    </a:lnTo>
                    <a:lnTo>
                      <a:pt x="1" y="288"/>
                    </a:lnTo>
                    <a:lnTo>
                      <a:pt x="3" y="308"/>
                    </a:lnTo>
                    <a:lnTo>
                      <a:pt x="8" y="326"/>
                    </a:lnTo>
                    <a:lnTo>
                      <a:pt x="14" y="344"/>
                    </a:lnTo>
                    <a:lnTo>
                      <a:pt x="22" y="359"/>
                    </a:lnTo>
                    <a:lnTo>
                      <a:pt x="31" y="373"/>
                    </a:lnTo>
                    <a:lnTo>
                      <a:pt x="40" y="385"/>
                    </a:lnTo>
                    <a:lnTo>
                      <a:pt x="51" y="393"/>
                    </a:lnTo>
                    <a:lnTo>
                      <a:pt x="62" y="399"/>
                    </a:lnTo>
                    <a:lnTo>
                      <a:pt x="74" y="401"/>
                    </a:lnTo>
                    <a:lnTo>
                      <a:pt x="86" y="400"/>
                    </a:lnTo>
                    <a:lnTo>
                      <a:pt x="98" y="397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19" name="Rectangle 679">
                <a:extLst>
                  <a:ext uri="{FF2B5EF4-FFF2-40B4-BE49-F238E27FC236}">
                    <a16:creationId xmlns:a16="http://schemas.microsoft.com/office/drawing/2014/main" id="{64DEC97B-B541-E64D-9FA2-413ABA969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" y="2051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VM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20" name="Rectangle 680">
                <a:extLst>
                  <a:ext uri="{FF2B5EF4-FFF2-40B4-BE49-F238E27FC236}">
                    <a16:creationId xmlns:a16="http://schemas.microsoft.com/office/drawing/2014/main" id="{FF3B6A09-FA53-F448-BB9B-41A587E97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" y="2156"/>
                <a:ext cx="60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implementation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21" name="Rectangle 681">
                <a:extLst>
                  <a:ext uri="{FF2B5EF4-FFF2-40B4-BE49-F238E27FC236}">
                    <a16:creationId xmlns:a16="http://schemas.microsoft.com/office/drawing/2014/main" id="{35198382-DE46-6B4B-96D1-021AA416F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" y="2260"/>
                <a:ext cx="41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over CISC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22" name="Rectangle 682">
                <a:extLst>
                  <a:ext uri="{FF2B5EF4-FFF2-40B4-BE49-F238E27FC236}">
                    <a16:creationId xmlns:a16="http://schemas.microsoft.com/office/drawing/2014/main" id="{0A59BEE7-8AB8-BD4F-B01D-4829F92E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" y="2365"/>
                <a:ext cx="36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platforms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23" name="Line 683">
                <a:extLst>
                  <a:ext uri="{FF2B5EF4-FFF2-40B4-BE49-F238E27FC236}">
                    <a16:creationId xmlns:a16="http://schemas.microsoft.com/office/drawing/2014/main" id="{48ECB6CB-2CF6-AF47-BD57-2E54534D0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0" y="1954"/>
                <a:ext cx="638" cy="7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4" name="Freeform 684">
                <a:extLst>
                  <a:ext uri="{FF2B5EF4-FFF2-40B4-BE49-F238E27FC236}">
                    <a16:creationId xmlns:a16="http://schemas.microsoft.com/office/drawing/2014/main" id="{CB811DEC-473D-4A48-9E56-32408C2BE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2692"/>
                <a:ext cx="91" cy="97"/>
              </a:xfrm>
              <a:custGeom>
                <a:avLst/>
                <a:gdLst>
                  <a:gd name="T0" fmla="*/ 91 w 91"/>
                  <a:gd name="T1" fmla="*/ 56 h 97"/>
                  <a:gd name="T2" fmla="*/ 0 w 91"/>
                  <a:gd name="T3" fmla="*/ 97 h 97"/>
                  <a:gd name="T4" fmla="*/ 22 w 91"/>
                  <a:gd name="T5" fmla="*/ 0 h 97"/>
                  <a:gd name="T6" fmla="*/ 91 w 91"/>
                  <a:gd name="T7" fmla="*/ 56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" h="97">
                    <a:moveTo>
                      <a:pt x="91" y="56"/>
                    </a:moveTo>
                    <a:lnTo>
                      <a:pt x="0" y="97"/>
                    </a:lnTo>
                    <a:lnTo>
                      <a:pt x="22" y="0"/>
                    </a:lnTo>
                    <a:lnTo>
                      <a:pt x="91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5" name="Line 685">
                <a:extLst>
                  <a:ext uri="{FF2B5EF4-FFF2-40B4-BE49-F238E27FC236}">
                    <a16:creationId xmlns:a16="http://schemas.microsoft.com/office/drawing/2014/main" id="{430E9575-ACBC-C741-9045-82645D2C9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4" y="1950"/>
                <a:ext cx="661" cy="7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6" name="Freeform 686">
                <a:extLst>
                  <a:ext uri="{FF2B5EF4-FFF2-40B4-BE49-F238E27FC236}">
                    <a16:creationId xmlns:a16="http://schemas.microsoft.com/office/drawing/2014/main" id="{71F1020F-46A3-274A-8BA5-223E24D82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" y="2692"/>
                <a:ext cx="92" cy="97"/>
              </a:xfrm>
              <a:custGeom>
                <a:avLst/>
                <a:gdLst>
                  <a:gd name="T0" fmla="*/ 69 w 92"/>
                  <a:gd name="T1" fmla="*/ 0 h 97"/>
                  <a:gd name="T2" fmla="*/ 92 w 92"/>
                  <a:gd name="T3" fmla="*/ 97 h 97"/>
                  <a:gd name="T4" fmla="*/ 0 w 92"/>
                  <a:gd name="T5" fmla="*/ 58 h 97"/>
                  <a:gd name="T6" fmla="*/ 69 w 92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2" h="97">
                    <a:moveTo>
                      <a:pt x="69" y="0"/>
                    </a:moveTo>
                    <a:lnTo>
                      <a:pt x="92" y="97"/>
                    </a:lnTo>
                    <a:lnTo>
                      <a:pt x="0" y="5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7" name="Line 687">
                <a:extLst>
                  <a:ext uri="{FF2B5EF4-FFF2-40B4-BE49-F238E27FC236}">
                    <a16:creationId xmlns:a16="http://schemas.microsoft.com/office/drawing/2014/main" id="{7C7FD61D-2C9F-2A4C-8967-8A2CC40A5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6" y="1939"/>
                <a:ext cx="1105" cy="8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8" name="Freeform 688">
                <a:extLst>
                  <a:ext uri="{FF2B5EF4-FFF2-40B4-BE49-F238E27FC236}">
                    <a16:creationId xmlns:a16="http://schemas.microsoft.com/office/drawing/2014/main" id="{736A6692-7F5E-0D43-AE07-75749C08A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2700"/>
                <a:ext cx="99" cy="89"/>
              </a:xfrm>
              <a:custGeom>
                <a:avLst/>
                <a:gdLst>
                  <a:gd name="T0" fmla="*/ 53 w 99"/>
                  <a:gd name="T1" fmla="*/ 0 h 89"/>
                  <a:gd name="T2" fmla="*/ 99 w 99"/>
                  <a:gd name="T3" fmla="*/ 89 h 89"/>
                  <a:gd name="T4" fmla="*/ 0 w 99"/>
                  <a:gd name="T5" fmla="*/ 72 h 89"/>
                  <a:gd name="T6" fmla="*/ 53 w 99"/>
                  <a:gd name="T7" fmla="*/ 0 h 8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89">
                    <a:moveTo>
                      <a:pt x="53" y="0"/>
                    </a:moveTo>
                    <a:lnTo>
                      <a:pt x="99" y="89"/>
                    </a:lnTo>
                    <a:lnTo>
                      <a:pt x="0" y="7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29" name="Freeform 689">
                <a:extLst>
                  <a:ext uri="{FF2B5EF4-FFF2-40B4-BE49-F238E27FC236}">
                    <a16:creationId xmlns:a16="http://schemas.microsoft.com/office/drawing/2014/main" id="{E63F4F8B-C2DE-F64E-BECA-F48A46F49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" y="2092"/>
                <a:ext cx="695" cy="429"/>
              </a:xfrm>
              <a:custGeom>
                <a:avLst/>
                <a:gdLst>
                  <a:gd name="T0" fmla="*/ 113 w 695"/>
                  <a:gd name="T1" fmla="*/ 341 h 429"/>
                  <a:gd name="T2" fmla="*/ 141 w 695"/>
                  <a:gd name="T3" fmla="*/ 380 h 429"/>
                  <a:gd name="T4" fmla="*/ 175 w 695"/>
                  <a:gd name="T5" fmla="*/ 409 h 429"/>
                  <a:gd name="T6" fmla="*/ 213 w 695"/>
                  <a:gd name="T7" fmla="*/ 425 h 429"/>
                  <a:gd name="T8" fmla="*/ 254 w 695"/>
                  <a:gd name="T9" fmla="*/ 429 h 429"/>
                  <a:gd name="T10" fmla="*/ 294 w 695"/>
                  <a:gd name="T11" fmla="*/ 420 h 429"/>
                  <a:gd name="T12" fmla="*/ 331 w 695"/>
                  <a:gd name="T13" fmla="*/ 397 h 429"/>
                  <a:gd name="T14" fmla="*/ 364 w 695"/>
                  <a:gd name="T15" fmla="*/ 397 h 429"/>
                  <a:gd name="T16" fmla="*/ 401 w 695"/>
                  <a:gd name="T17" fmla="*/ 420 h 429"/>
                  <a:gd name="T18" fmla="*/ 441 w 695"/>
                  <a:gd name="T19" fmla="*/ 429 h 429"/>
                  <a:gd name="T20" fmla="*/ 481 w 695"/>
                  <a:gd name="T21" fmla="*/ 425 h 429"/>
                  <a:gd name="T22" fmla="*/ 520 w 695"/>
                  <a:gd name="T23" fmla="*/ 409 h 429"/>
                  <a:gd name="T24" fmla="*/ 554 w 695"/>
                  <a:gd name="T25" fmla="*/ 380 h 429"/>
                  <a:gd name="T26" fmla="*/ 582 w 695"/>
                  <a:gd name="T27" fmla="*/ 341 h 429"/>
                  <a:gd name="T28" fmla="*/ 606 w 695"/>
                  <a:gd name="T29" fmla="*/ 321 h 429"/>
                  <a:gd name="T30" fmla="*/ 633 w 695"/>
                  <a:gd name="T31" fmla="*/ 319 h 429"/>
                  <a:gd name="T32" fmla="*/ 658 w 695"/>
                  <a:gd name="T33" fmla="*/ 305 h 429"/>
                  <a:gd name="T34" fmla="*/ 678 w 695"/>
                  <a:gd name="T35" fmla="*/ 280 h 429"/>
                  <a:gd name="T36" fmla="*/ 690 w 695"/>
                  <a:gd name="T37" fmla="*/ 249 h 429"/>
                  <a:gd name="T38" fmla="*/ 695 w 695"/>
                  <a:gd name="T39" fmla="*/ 214 h 429"/>
                  <a:gd name="T40" fmla="*/ 690 w 695"/>
                  <a:gd name="T41" fmla="*/ 179 h 429"/>
                  <a:gd name="T42" fmla="*/ 678 w 695"/>
                  <a:gd name="T43" fmla="*/ 148 h 429"/>
                  <a:gd name="T44" fmla="*/ 658 w 695"/>
                  <a:gd name="T45" fmla="*/ 124 h 429"/>
                  <a:gd name="T46" fmla="*/ 633 w 695"/>
                  <a:gd name="T47" fmla="*/ 111 h 429"/>
                  <a:gd name="T48" fmla="*/ 606 w 695"/>
                  <a:gd name="T49" fmla="*/ 107 h 429"/>
                  <a:gd name="T50" fmla="*/ 582 w 695"/>
                  <a:gd name="T51" fmla="*/ 88 h 429"/>
                  <a:gd name="T52" fmla="*/ 554 w 695"/>
                  <a:gd name="T53" fmla="*/ 49 h 429"/>
                  <a:gd name="T54" fmla="*/ 520 w 695"/>
                  <a:gd name="T55" fmla="*/ 21 h 429"/>
                  <a:gd name="T56" fmla="*/ 481 w 695"/>
                  <a:gd name="T57" fmla="*/ 3 h 429"/>
                  <a:gd name="T58" fmla="*/ 441 w 695"/>
                  <a:gd name="T59" fmla="*/ 0 h 429"/>
                  <a:gd name="T60" fmla="*/ 401 w 695"/>
                  <a:gd name="T61" fmla="*/ 9 h 429"/>
                  <a:gd name="T62" fmla="*/ 364 w 695"/>
                  <a:gd name="T63" fmla="*/ 31 h 429"/>
                  <a:gd name="T64" fmla="*/ 331 w 695"/>
                  <a:gd name="T65" fmla="*/ 31 h 429"/>
                  <a:gd name="T66" fmla="*/ 294 w 695"/>
                  <a:gd name="T67" fmla="*/ 9 h 429"/>
                  <a:gd name="T68" fmla="*/ 254 w 695"/>
                  <a:gd name="T69" fmla="*/ 0 h 429"/>
                  <a:gd name="T70" fmla="*/ 213 w 695"/>
                  <a:gd name="T71" fmla="*/ 3 h 429"/>
                  <a:gd name="T72" fmla="*/ 175 w 695"/>
                  <a:gd name="T73" fmla="*/ 21 h 429"/>
                  <a:gd name="T74" fmla="*/ 141 w 695"/>
                  <a:gd name="T75" fmla="*/ 49 h 429"/>
                  <a:gd name="T76" fmla="*/ 113 w 695"/>
                  <a:gd name="T77" fmla="*/ 88 h 429"/>
                  <a:gd name="T78" fmla="*/ 89 w 695"/>
                  <a:gd name="T79" fmla="*/ 107 h 429"/>
                  <a:gd name="T80" fmla="*/ 62 w 695"/>
                  <a:gd name="T81" fmla="*/ 111 h 429"/>
                  <a:gd name="T82" fmla="*/ 37 w 695"/>
                  <a:gd name="T83" fmla="*/ 124 h 429"/>
                  <a:gd name="T84" fmla="*/ 17 w 695"/>
                  <a:gd name="T85" fmla="*/ 148 h 429"/>
                  <a:gd name="T86" fmla="*/ 4 w 695"/>
                  <a:gd name="T87" fmla="*/ 179 h 429"/>
                  <a:gd name="T88" fmla="*/ 0 w 695"/>
                  <a:gd name="T89" fmla="*/ 214 h 429"/>
                  <a:gd name="T90" fmla="*/ 4 w 695"/>
                  <a:gd name="T91" fmla="*/ 249 h 429"/>
                  <a:gd name="T92" fmla="*/ 17 w 695"/>
                  <a:gd name="T93" fmla="*/ 280 h 429"/>
                  <a:gd name="T94" fmla="*/ 37 w 695"/>
                  <a:gd name="T95" fmla="*/ 305 h 429"/>
                  <a:gd name="T96" fmla="*/ 62 w 695"/>
                  <a:gd name="T97" fmla="*/ 319 h 429"/>
                  <a:gd name="T98" fmla="*/ 89 w 695"/>
                  <a:gd name="T99" fmla="*/ 321 h 42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95" h="429">
                    <a:moveTo>
                      <a:pt x="102" y="319"/>
                    </a:moveTo>
                    <a:lnTo>
                      <a:pt x="113" y="341"/>
                    </a:lnTo>
                    <a:lnTo>
                      <a:pt x="126" y="361"/>
                    </a:lnTo>
                    <a:lnTo>
                      <a:pt x="141" y="380"/>
                    </a:lnTo>
                    <a:lnTo>
                      <a:pt x="157" y="395"/>
                    </a:lnTo>
                    <a:lnTo>
                      <a:pt x="175" y="409"/>
                    </a:lnTo>
                    <a:lnTo>
                      <a:pt x="194" y="418"/>
                    </a:lnTo>
                    <a:lnTo>
                      <a:pt x="213" y="425"/>
                    </a:lnTo>
                    <a:lnTo>
                      <a:pt x="234" y="429"/>
                    </a:lnTo>
                    <a:lnTo>
                      <a:pt x="254" y="429"/>
                    </a:lnTo>
                    <a:lnTo>
                      <a:pt x="274" y="426"/>
                    </a:lnTo>
                    <a:lnTo>
                      <a:pt x="294" y="420"/>
                    </a:lnTo>
                    <a:lnTo>
                      <a:pt x="313" y="410"/>
                    </a:lnTo>
                    <a:lnTo>
                      <a:pt x="331" y="397"/>
                    </a:lnTo>
                    <a:lnTo>
                      <a:pt x="348" y="382"/>
                    </a:lnTo>
                    <a:lnTo>
                      <a:pt x="364" y="397"/>
                    </a:lnTo>
                    <a:lnTo>
                      <a:pt x="382" y="410"/>
                    </a:lnTo>
                    <a:lnTo>
                      <a:pt x="401" y="420"/>
                    </a:lnTo>
                    <a:lnTo>
                      <a:pt x="421" y="426"/>
                    </a:lnTo>
                    <a:lnTo>
                      <a:pt x="441" y="429"/>
                    </a:lnTo>
                    <a:lnTo>
                      <a:pt x="461" y="429"/>
                    </a:lnTo>
                    <a:lnTo>
                      <a:pt x="481" y="425"/>
                    </a:lnTo>
                    <a:lnTo>
                      <a:pt x="501" y="418"/>
                    </a:lnTo>
                    <a:lnTo>
                      <a:pt x="520" y="409"/>
                    </a:lnTo>
                    <a:lnTo>
                      <a:pt x="537" y="395"/>
                    </a:lnTo>
                    <a:lnTo>
                      <a:pt x="554" y="380"/>
                    </a:lnTo>
                    <a:lnTo>
                      <a:pt x="569" y="361"/>
                    </a:lnTo>
                    <a:lnTo>
                      <a:pt x="582" y="341"/>
                    </a:lnTo>
                    <a:lnTo>
                      <a:pt x="593" y="319"/>
                    </a:lnTo>
                    <a:lnTo>
                      <a:pt x="606" y="321"/>
                    </a:lnTo>
                    <a:lnTo>
                      <a:pt x="620" y="321"/>
                    </a:lnTo>
                    <a:lnTo>
                      <a:pt x="633" y="319"/>
                    </a:lnTo>
                    <a:lnTo>
                      <a:pt x="645" y="313"/>
                    </a:lnTo>
                    <a:lnTo>
                      <a:pt x="658" y="305"/>
                    </a:lnTo>
                    <a:lnTo>
                      <a:pt x="668" y="293"/>
                    </a:lnTo>
                    <a:lnTo>
                      <a:pt x="678" y="280"/>
                    </a:lnTo>
                    <a:lnTo>
                      <a:pt x="685" y="266"/>
                    </a:lnTo>
                    <a:lnTo>
                      <a:pt x="690" y="249"/>
                    </a:lnTo>
                    <a:lnTo>
                      <a:pt x="694" y="233"/>
                    </a:lnTo>
                    <a:lnTo>
                      <a:pt x="695" y="214"/>
                    </a:lnTo>
                    <a:lnTo>
                      <a:pt x="694" y="197"/>
                    </a:lnTo>
                    <a:lnTo>
                      <a:pt x="690" y="179"/>
                    </a:lnTo>
                    <a:lnTo>
                      <a:pt x="685" y="163"/>
                    </a:lnTo>
                    <a:lnTo>
                      <a:pt x="678" y="148"/>
                    </a:lnTo>
                    <a:lnTo>
                      <a:pt x="668" y="135"/>
                    </a:lnTo>
                    <a:lnTo>
                      <a:pt x="658" y="124"/>
                    </a:lnTo>
                    <a:lnTo>
                      <a:pt x="645" y="116"/>
                    </a:lnTo>
                    <a:lnTo>
                      <a:pt x="633" y="111"/>
                    </a:lnTo>
                    <a:lnTo>
                      <a:pt x="620" y="107"/>
                    </a:lnTo>
                    <a:lnTo>
                      <a:pt x="606" y="107"/>
                    </a:lnTo>
                    <a:lnTo>
                      <a:pt x="593" y="111"/>
                    </a:lnTo>
                    <a:lnTo>
                      <a:pt x="582" y="88"/>
                    </a:lnTo>
                    <a:lnTo>
                      <a:pt x="569" y="67"/>
                    </a:lnTo>
                    <a:lnTo>
                      <a:pt x="554" y="49"/>
                    </a:lnTo>
                    <a:lnTo>
                      <a:pt x="537" y="33"/>
                    </a:lnTo>
                    <a:lnTo>
                      <a:pt x="520" y="21"/>
                    </a:lnTo>
                    <a:lnTo>
                      <a:pt x="501" y="10"/>
                    </a:lnTo>
                    <a:lnTo>
                      <a:pt x="481" y="3"/>
                    </a:lnTo>
                    <a:lnTo>
                      <a:pt x="461" y="0"/>
                    </a:lnTo>
                    <a:lnTo>
                      <a:pt x="441" y="0"/>
                    </a:lnTo>
                    <a:lnTo>
                      <a:pt x="421" y="3"/>
                    </a:lnTo>
                    <a:lnTo>
                      <a:pt x="401" y="9"/>
                    </a:lnTo>
                    <a:lnTo>
                      <a:pt x="382" y="19"/>
                    </a:lnTo>
                    <a:lnTo>
                      <a:pt x="364" y="31"/>
                    </a:lnTo>
                    <a:lnTo>
                      <a:pt x="348" y="47"/>
                    </a:lnTo>
                    <a:lnTo>
                      <a:pt x="331" y="31"/>
                    </a:lnTo>
                    <a:lnTo>
                      <a:pt x="313" y="19"/>
                    </a:lnTo>
                    <a:lnTo>
                      <a:pt x="294" y="9"/>
                    </a:lnTo>
                    <a:lnTo>
                      <a:pt x="274" y="3"/>
                    </a:lnTo>
                    <a:lnTo>
                      <a:pt x="254" y="0"/>
                    </a:lnTo>
                    <a:lnTo>
                      <a:pt x="234" y="0"/>
                    </a:lnTo>
                    <a:lnTo>
                      <a:pt x="213" y="3"/>
                    </a:lnTo>
                    <a:lnTo>
                      <a:pt x="194" y="10"/>
                    </a:lnTo>
                    <a:lnTo>
                      <a:pt x="175" y="21"/>
                    </a:lnTo>
                    <a:lnTo>
                      <a:pt x="157" y="33"/>
                    </a:lnTo>
                    <a:lnTo>
                      <a:pt x="141" y="49"/>
                    </a:lnTo>
                    <a:lnTo>
                      <a:pt x="126" y="67"/>
                    </a:lnTo>
                    <a:lnTo>
                      <a:pt x="113" y="88"/>
                    </a:lnTo>
                    <a:lnTo>
                      <a:pt x="102" y="111"/>
                    </a:lnTo>
                    <a:lnTo>
                      <a:pt x="89" y="107"/>
                    </a:lnTo>
                    <a:lnTo>
                      <a:pt x="75" y="107"/>
                    </a:lnTo>
                    <a:lnTo>
                      <a:pt x="62" y="111"/>
                    </a:lnTo>
                    <a:lnTo>
                      <a:pt x="49" y="116"/>
                    </a:lnTo>
                    <a:lnTo>
                      <a:pt x="37" y="124"/>
                    </a:lnTo>
                    <a:lnTo>
                      <a:pt x="26" y="135"/>
                    </a:lnTo>
                    <a:lnTo>
                      <a:pt x="17" y="148"/>
                    </a:lnTo>
                    <a:lnTo>
                      <a:pt x="10" y="163"/>
                    </a:lnTo>
                    <a:lnTo>
                      <a:pt x="4" y="179"/>
                    </a:lnTo>
                    <a:lnTo>
                      <a:pt x="1" y="197"/>
                    </a:lnTo>
                    <a:lnTo>
                      <a:pt x="0" y="214"/>
                    </a:lnTo>
                    <a:lnTo>
                      <a:pt x="1" y="233"/>
                    </a:lnTo>
                    <a:lnTo>
                      <a:pt x="4" y="249"/>
                    </a:lnTo>
                    <a:lnTo>
                      <a:pt x="10" y="266"/>
                    </a:lnTo>
                    <a:lnTo>
                      <a:pt x="17" y="280"/>
                    </a:lnTo>
                    <a:lnTo>
                      <a:pt x="26" y="293"/>
                    </a:lnTo>
                    <a:lnTo>
                      <a:pt x="37" y="305"/>
                    </a:lnTo>
                    <a:lnTo>
                      <a:pt x="49" y="313"/>
                    </a:lnTo>
                    <a:lnTo>
                      <a:pt x="62" y="319"/>
                    </a:lnTo>
                    <a:lnTo>
                      <a:pt x="75" y="321"/>
                    </a:lnTo>
                    <a:lnTo>
                      <a:pt x="89" y="321"/>
                    </a:lnTo>
                    <a:lnTo>
                      <a:pt x="102" y="319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30" name="Rectangle 690">
                <a:extLst>
                  <a:ext uri="{FF2B5EF4-FFF2-40B4-BE49-F238E27FC236}">
                    <a16:creationId xmlns:a16="http://schemas.microsoft.com/office/drawing/2014/main" id="{6126BFD2-8CB6-BE46-80CA-0CF5DD6BA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156"/>
                <a:ext cx="32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VM imp.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1" name="Rectangle 691">
                <a:extLst>
                  <a:ext uri="{FF2B5EF4-FFF2-40B4-BE49-F238E27FC236}">
                    <a16:creationId xmlns:a16="http://schemas.microsoft.com/office/drawing/2014/main" id="{59C6015B-6230-D040-BBA3-34B6DE27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260"/>
                <a:ext cx="41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over RISC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2" name="Rectangle 692">
                <a:extLst>
                  <a:ext uri="{FF2B5EF4-FFF2-40B4-BE49-F238E27FC236}">
                    <a16:creationId xmlns:a16="http://schemas.microsoft.com/office/drawing/2014/main" id="{8DD20794-F19B-2B42-A9E9-C811F117A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2365"/>
                <a:ext cx="36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>
                    <a:solidFill>
                      <a:srgbClr val="000000"/>
                    </a:solidFill>
                    <a:cs typeface="Arial" panose="020B0604020202020204" pitchFamily="34" charset="0"/>
                  </a:rPr>
                  <a:t>platforms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3" name="Freeform 693">
                <a:extLst>
                  <a:ext uri="{FF2B5EF4-FFF2-40B4-BE49-F238E27FC236}">
                    <a16:creationId xmlns:a16="http://schemas.microsoft.com/office/drawing/2014/main" id="{8EDB56E9-BF0A-CA46-BBDA-F8B0D0679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2048"/>
                <a:ext cx="767" cy="471"/>
              </a:xfrm>
              <a:custGeom>
                <a:avLst/>
                <a:gdLst>
                  <a:gd name="T0" fmla="*/ 123 w 767"/>
                  <a:gd name="T1" fmla="*/ 372 h 471"/>
                  <a:gd name="T2" fmla="*/ 152 w 767"/>
                  <a:gd name="T3" fmla="*/ 412 h 471"/>
                  <a:gd name="T4" fmla="*/ 187 w 767"/>
                  <a:gd name="T5" fmla="*/ 444 h 471"/>
                  <a:gd name="T6" fmla="*/ 225 w 767"/>
                  <a:gd name="T7" fmla="*/ 463 h 471"/>
                  <a:gd name="T8" fmla="*/ 267 w 767"/>
                  <a:gd name="T9" fmla="*/ 471 h 471"/>
                  <a:gd name="T10" fmla="*/ 309 w 767"/>
                  <a:gd name="T11" fmla="*/ 466 h 471"/>
                  <a:gd name="T12" fmla="*/ 348 w 767"/>
                  <a:gd name="T13" fmla="*/ 448 h 471"/>
                  <a:gd name="T14" fmla="*/ 383 w 767"/>
                  <a:gd name="T15" fmla="*/ 419 h 471"/>
                  <a:gd name="T16" fmla="*/ 418 w 767"/>
                  <a:gd name="T17" fmla="*/ 448 h 471"/>
                  <a:gd name="T18" fmla="*/ 458 w 767"/>
                  <a:gd name="T19" fmla="*/ 466 h 471"/>
                  <a:gd name="T20" fmla="*/ 500 w 767"/>
                  <a:gd name="T21" fmla="*/ 471 h 471"/>
                  <a:gd name="T22" fmla="*/ 541 w 767"/>
                  <a:gd name="T23" fmla="*/ 463 h 471"/>
                  <a:gd name="T24" fmla="*/ 580 w 767"/>
                  <a:gd name="T25" fmla="*/ 444 h 471"/>
                  <a:gd name="T26" fmla="*/ 615 w 767"/>
                  <a:gd name="T27" fmla="*/ 412 h 471"/>
                  <a:gd name="T28" fmla="*/ 643 w 767"/>
                  <a:gd name="T29" fmla="*/ 372 h 471"/>
                  <a:gd name="T30" fmla="*/ 669 w 767"/>
                  <a:gd name="T31" fmla="*/ 352 h 471"/>
                  <a:gd name="T32" fmla="*/ 699 w 767"/>
                  <a:gd name="T33" fmla="*/ 350 h 471"/>
                  <a:gd name="T34" fmla="*/ 726 w 767"/>
                  <a:gd name="T35" fmla="*/ 334 h 471"/>
                  <a:gd name="T36" fmla="*/ 748 w 767"/>
                  <a:gd name="T37" fmla="*/ 308 h 471"/>
                  <a:gd name="T38" fmla="*/ 762 w 767"/>
                  <a:gd name="T39" fmla="*/ 274 h 471"/>
                  <a:gd name="T40" fmla="*/ 767 w 767"/>
                  <a:gd name="T41" fmla="*/ 236 h 471"/>
                  <a:gd name="T42" fmla="*/ 762 w 767"/>
                  <a:gd name="T43" fmla="*/ 197 h 471"/>
                  <a:gd name="T44" fmla="*/ 748 w 767"/>
                  <a:gd name="T45" fmla="*/ 162 h 471"/>
                  <a:gd name="T46" fmla="*/ 726 w 767"/>
                  <a:gd name="T47" fmla="*/ 136 h 471"/>
                  <a:gd name="T48" fmla="*/ 699 w 767"/>
                  <a:gd name="T49" fmla="*/ 121 h 471"/>
                  <a:gd name="T50" fmla="*/ 669 w 767"/>
                  <a:gd name="T51" fmla="*/ 118 h 471"/>
                  <a:gd name="T52" fmla="*/ 643 w 767"/>
                  <a:gd name="T53" fmla="*/ 98 h 471"/>
                  <a:gd name="T54" fmla="*/ 615 w 767"/>
                  <a:gd name="T55" fmla="*/ 58 h 471"/>
                  <a:gd name="T56" fmla="*/ 580 w 767"/>
                  <a:gd name="T57" fmla="*/ 27 h 471"/>
                  <a:gd name="T58" fmla="*/ 541 w 767"/>
                  <a:gd name="T59" fmla="*/ 7 h 471"/>
                  <a:gd name="T60" fmla="*/ 500 w 767"/>
                  <a:gd name="T61" fmla="*/ 0 h 471"/>
                  <a:gd name="T62" fmla="*/ 458 w 767"/>
                  <a:gd name="T63" fmla="*/ 5 h 471"/>
                  <a:gd name="T64" fmla="*/ 418 w 767"/>
                  <a:gd name="T65" fmla="*/ 23 h 471"/>
                  <a:gd name="T66" fmla="*/ 383 w 767"/>
                  <a:gd name="T67" fmla="*/ 52 h 471"/>
                  <a:gd name="T68" fmla="*/ 348 w 767"/>
                  <a:gd name="T69" fmla="*/ 23 h 471"/>
                  <a:gd name="T70" fmla="*/ 309 w 767"/>
                  <a:gd name="T71" fmla="*/ 5 h 471"/>
                  <a:gd name="T72" fmla="*/ 267 w 767"/>
                  <a:gd name="T73" fmla="*/ 0 h 471"/>
                  <a:gd name="T74" fmla="*/ 225 w 767"/>
                  <a:gd name="T75" fmla="*/ 7 h 471"/>
                  <a:gd name="T76" fmla="*/ 187 w 767"/>
                  <a:gd name="T77" fmla="*/ 27 h 471"/>
                  <a:gd name="T78" fmla="*/ 152 w 767"/>
                  <a:gd name="T79" fmla="*/ 58 h 471"/>
                  <a:gd name="T80" fmla="*/ 123 w 767"/>
                  <a:gd name="T81" fmla="*/ 98 h 471"/>
                  <a:gd name="T82" fmla="*/ 98 w 767"/>
                  <a:gd name="T83" fmla="*/ 118 h 471"/>
                  <a:gd name="T84" fmla="*/ 68 w 767"/>
                  <a:gd name="T85" fmla="*/ 121 h 471"/>
                  <a:gd name="T86" fmla="*/ 41 w 767"/>
                  <a:gd name="T87" fmla="*/ 136 h 471"/>
                  <a:gd name="T88" fmla="*/ 19 w 767"/>
                  <a:gd name="T89" fmla="*/ 162 h 471"/>
                  <a:gd name="T90" fmla="*/ 5 w 767"/>
                  <a:gd name="T91" fmla="*/ 197 h 471"/>
                  <a:gd name="T92" fmla="*/ 0 w 767"/>
                  <a:gd name="T93" fmla="*/ 236 h 471"/>
                  <a:gd name="T94" fmla="*/ 5 w 767"/>
                  <a:gd name="T95" fmla="*/ 274 h 471"/>
                  <a:gd name="T96" fmla="*/ 19 w 767"/>
                  <a:gd name="T97" fmla="*/ 308 h 471"/>
                  <a:gd name="T98" fmla="*/ 41 w 767"/>
                  <a:gd name="T99" fmla="*/ 334 h 471"/>
                  <a:gd name="T100" fmla="*/ 68 w 767"/>
                  <a:gd name="T101" fmla="*/ 350 h 471"/>
                  <a:gd name="T102" fmla="*/ 98 w 767"/>
                  <a:gd name="T103" fmla="*/ 352 h 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67" h="471">
                    <a:moveTo>
                      <a:pt x="113" y="349"/>
                    </a:moveTo>
                    <a:lnTo>
                      <a:pt x="123" y="372"/>
                    </a:lnTo>
                    <a:lnTo>
                      <a:pt x="137" y="393"/>
                    </a:lnTo>
                    <a:lnTo>
                      <a:pt x="152" y="412"/>
                    </a:lnTo>
                    <a:lnTo>
                      <a:pt x="168" y="429"/>
                    </a:lnTo>
                    <a:lnTo>
                      <a:pt x="187" y="444"/>
                    </a:lnTo>
                    <a:lnTo>
                      <a:pt x="205" y="455"/>
                    </a:lnTo>
                    <a:lnTo>
                      <a:pt x="225" y="463"/>
                    </a:lnTo>
                    <a:lnTo>
                      <a:pt x="245" y="468"/>
                    </a:lnTo>
                    <a:lnTo>
                      <a:pt x="267" y="471"/>
                    </a:lnTo>
                    <a:lnTo>
                      <a:pt x="288" y="470"/>
                    </a:lnTo>
                    <a:lnTo>
                      <a:pt x="309" y="466"/>
                    </a:lnTo>
                    <a:lnTo>
                      <a:pt x="329" y="459"/>
                    </a:lnTo>
                    <a:lnTo>
                      <a:pt x="348" y="448"/>
                    </a:lnTo>
                    <a:lnTo>
                      <a:pt x="367" y="435"/>
                    </a:lnTo>
                    <a:lnTo>
                      <a:pt x="383" y="419"/>
                    </a:lnTo>
                    <a:lnTo>
                      <a:pt x="400" y="435"/>
                    </a:lnTo>
                    <a:lnTo>
                      <a:pt x="418" y="448"/>
                    </a:lnTo>
                    <a:lnTo>
                      <a:pt x="438" y="459"/>
                    </a:lnTo>
                    <a:lnTo>
                      <a:pt x="458" y="466"/>
                    </a:lnTo>
                    <a:lnTo>
                      <a:pt x="479" y="470"/>
                    </a:lnTo>
                    <a:lnTo>
                      <a:pt x="500" y="471"/>
                    </a:lnTo>
                    <a:lnTo>
                      <a:pt x="521" y="468"/>
                    </a:lnTo>
                    <a:lnTo>
                      <a:pt x="541" y="463"/>
                    </a:lnTo>
                    <a:lnTo>
                      <a:pt x="562" y="455"/>
                    </a:lnTo>
                    <a:lnTo>
                      <a:pt x="580" y="444"/>
                    </a:lnTo>
                    <a:lnTo>
                      <a:pt x="598" y="429"/>
                    </a:lnTo>
                    <a:lnTo>
                      <a:pt x="615" y="412"/>
                    </a:lnTo>
                    <a:lnTo>
                      <a:pt x="630" y="393"/>
                    </a:lnTo>
                    <a:lnTo>
                      <a:pt x="643" y="372"/>
                    </a:lnTo>
                    <a:lnTo>
                      <a:pt x="654" y="349"/>
                    </a:lnTo>
                    <a:lnTo>
                      <a:pt x="669" y="352"/>
                    </a:lnTo>
                    <a:lnTo>
                      <a:pt x="684" y="352"/>
                    </a:lnTo>
                    <a:lnTo>
                      <a:pt x="699" y="350"/>
                    </a:lnTo>
                    <a:lnTo>
                      <a:pt x="713" y="344"/>
                    </a:lnTo>
                    <a:lnTo>
                      <a:pt x="726" y="334"/>
                    </a:lnTo>
                    <a:lnTo>
                      <a:pt x="738" y="322"/>
                    </a:lnTo>
                    <a:lnTo>
                      <a:pt x="748" y="308"/>
                    </a:lnTo>
                    <a:lnTo>
                      <a:pt x="757" y="291"/>
                    </a:lnTo>
                    <a:lnTo>
                      <a:pt x="762" y="274"/>
                    </a:lnTo>
                    <a:lnTo>
                      <a:pt x="766" y="255"/>
                    </a:lnTo>
                    <a:lnTo>
                      <a:pt x="767" y="236"/>
                    </a:lnTo>
                    <a:lnTo>
                      <a:pt x="766" y="216"/>
                    </a:lnTo>
                    <a:lnTo>
                      <a:pt x="762" y="197"/>
                    </a:lnTo>
                    <a:lnTo>
                      <a:pt x="757" y="179"/>
                    </a:lnTo>
                    <a:lnTo>
                      <a:pt x="748" y="162"/>
                    </a:lnTo>
                    <a:lnTo>
                      <a:pt x="738" y="148"/>
                    </a:lnTo>
                    <a:lnTo>
                      <a:pt x="726" y="136"/>
                    </a:lnTo>
                    <a:lnTo>
                      <a:pt x="713" y="128"/>
                    </a:lnTo>
                    <a:lnTo>
                      <a:pt x="699" y="121"/>
                    </a:lnTo>
                    <a:lnTo>
                      <a:pt x="684" y="118"/>
                    </a:lnTo>
                    <a:lnTo>
                      <a:pt x="669" y="118"/>
                    </a:lnTo>
                    <a:lnTo>
                      <a:pt x="654" y="121"/>
                    </a:lnTo>
                    <a:lnTo>
                      <a:pt x="643" y="98"/>
                    </a:lnTo>
                    <a:lnTo>
                      <a:pt x="630" y="77"/>
                    </a:lnTo>
                    <a:lnTo>
                      <a:pt x="615" y="58"/>
                    </a:lnTo>
                    <a:lnTo>
                      <a:pt x="598" y="41"/>
                    </a:lnTo>
                    <a:lnTo>
                      <a:pt x="580" y="27"/>
                    </a:lnTo>
                    <a:lnTo>
                      <a:pt x="562" y="16"/>
                    </a:lnTo>
                    <a:lnTo>
                      <a:pt x="541" y="7"/>
                    </a:lnTo>
                    <a:lnTo>
                      <a:pt x="521" y="2"/>
                    </a:lnTo>
                    <a:lnTo>
                      <a:pt x="500" y="0"/>
                    </a:lnTo>
                    <a:lnTo>
                      <a:pt x="479" y="1"/>
                    </a:lnTo>
                    <a:lnTo>
                      <a:pt x="458" y="5"/>
                    </a:lnTo>
                    <a:lnTo>
                      <a:pt x="438" y="12"/>
                    </a:lnTo>
                    <a:lnTo>
                      <a:pt x="418" y="23"/>
                    </a:lnTo>
                    <a:lnTo>
                      <a:pt x="400" y="36"/>
                    </a:lnTo>
                    <a:lnTo>
                      <a:pt x="383" y="52"/>
                    </a:lnTo>
                    <a:lnTo>
                      <a:pt x="367" y="36"/>
                    </a:lnTo>
                    <a:lnTo>
                      <a:pt x="348" y="23"/>
                    </a:lnTo>
                    <a:lnTo>
                      <a:pt x="329" y="12"/>
                    </a:lnTo>
                    <a:lnTo>
                      <a:pt x="309" y="5"/>
                    </a:lnTo>
                    <a:lnTo>
                      <a:pt x="288" y="1"/>
                    </a:lnTo>
                    <a:lnTo>
                      <a:pt x="267" y="0"/>
                    </a:lnTo>
                    <a:lnTo>
                      <a:pt x="245" y="2"/>
                    </a:lnTo>
                    <a:lnTo>
                      <a:pt x="225" y="7"/>
                    </a:lnTo>
                    <a:lnTo>
                      <a:pt x="205" y="16"/>
                    </a:lnTo>
                    <a:lnTo>
                      <a:pt x="187" y="27"/>
                    </a:lnTo>
                    <a:lnTo>
                      <a:pt x="168" y="41"/>
                    </a:lnTo>
                    <a:lnTo>
                      <a:pt x="152" y="58"/>
                    </a:lnTo>
                    <a:lnTo>
                      <a:pt x="137" y="77"/>
                    </a:lnTo>
                    <a:lnTo>
                      <a:pt x="123" y="98"/>
                    </a:lnTo>
                    <a:lnTo>
                      <a:pt x="113" y="121"/>
                    </a:lnTo>
                    <a:lnTo>
                      <a:pt x="98" y="118"/>
                    </a:lnTo>
                    <a:lnTo>
                      <a:pt x="83" y="118"/>
                    </a:lnTo>
                    <a:lnTo>
                      <a:pt x="68" y="121"/>
                    </a:lnTo>
                    <a:lnTo>
                      <a:pt x="54" y="128"/>
                    </a:lnTo>
                    <a:lnTo>
                      <a:pt x="41" y="136"/>
                    </a:lnTo>
                    <a:lnTo>
                      <a:pt x="29" y="148"/>
                    </a:lnTo>
                    <a:lnTo>
                      <a:pt x="19" y="162"/>
                    </a:lnTo>
                    <a:lnTo>
                      <a:pt x="10" y="179"/>
                    </a:lnTo>
                    <a:lnTo>
                      <a:pt x="5" y="197"/>
                    </a:lnTo>
                    <a:lnTo>
                      <a:pt x="1" y="216"/>
                    </a:lnTo>
                    <a:lnTo>
                      <a:pt x="0" y="236"/>
                    </a:lnTo>
                    <a:lnTo>
                      <a:pt x="1" y="255"/>
                    </a:lnTo>
                    <a:lnTo>
                      <a:pt x="5" y="274"/>
                    </a:lnTo>
                    <a:lnTo>
                      <a:pt x="10" y="291"/>
                    </a:lnTo>
                    <a:lnTo>
                      <a:pt x="19" y="308"/>
                    </a:lnTo>
                    <a:lnTo>
                      <a:pt x="29" y="322"/>
                    </a:lnTo>
                    <a:lnTo>
                      <a:pt x="41" y="334"/>
                    </a:lnTo>
                    <a:lnTo>
                      <a:pt x="54" y="344"/>
                    </a:lnTo>
                    <a:lnTo>
                      <a:pt x="68" y="350"/>
                    </a:lnTo>
                    <a:lnTo>
                      <a:pt x="83" y="352"/>
                    </a:lnTo>
                    <a:lnTo>
                      <a:pt x="98" y="352"/>
                    </a:lnTo>
                    <a:lnTo>
                      <a:pt x="113" y="349"/>
                    </a:lnTo>
                    <a:close/>
                  </a:path>
                </a:pathLst>
              </a:custGeom>
              <a:solidFill>
                <a:srgbClr val="FFFF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34" name="Rectangle 694">
                <a:extLst>
                  <a:ext uri="{FF2B5EF4-FFF2-40B4-BE49-F238E27FC236}">
                    <a16:creationId xmlns:a16="http://schemas.microsoft.com/office/drawing/2014/main" id="{22F0F9FF-4EF9-C345-9D05-90CEB6C0D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" y="2124"/>
                <a:ext cx="33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VM imp.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5" name="Rectangle 695">
                <a:extLst>
                  <a:ext uri="{FF2B5EF4-FFF2-40B4-BE49-F238E27FC236}">
                    <a16:creationId xmlns:a16="http://schemas.microsoft.com/office/drawing/2014/main" id="{2C04212A-CFF8-7B45-BDE4-5B634B9BC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2229"/>
                <a:ext cx="58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over the Hack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6" name="Rectangle 696">
                <a:extLst>
                  <a:ext uri="{FF2B5EF4-FFF2-40B4-BE49-F238E27FC236}">
                    <a16:creationId xmlns:a16="http://schemas.microsoft.com/office/drawing/2014/main" id="{762812B0-2A3A-FF4A-BA87-7B0FB2EDE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1" y="2333"/>
                <a:ext cx="3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platform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7" name="Freeform 697">
                <a:extLst>
                  <a:ext uri="{FF2B5EF4-FFF2-40B4-BE49-F238E27FC236}">
                    <a16:creationId xmlns:a16="http://schemas.microsoft.com/office/drawing/2014/main" id="{4219B96C-CDC4-D944-BF13-E362B4CC3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5" y="2089"/>
                <a:ext cx="696" cy="429"/>
              </a:xfrm>
              <a:custGeom>
                <a:avLst/>
                <a:gdLst>
                  <a:gd name="T0" fmla="*/ 113 w 696"/>
                  <a:gd name="T1" fmla="*/ 341 h 429"/>
                  <a:gd name="T2" fmla="*/ 141 w 696"/>
                  <a:gd name="T3" fmla="*/ 380 h 429"/>
                  <a:gd name="T4" fmla="*/ 175 w 696"/>
                  <a:gd name="T5" fmla="*/ 409 h 429"/>
                  <a:gd name="T6" fmla="*/ 214 w 696"/>
                  <a:gd name="T7" fmla="*/ 425 h 429"/>
                  <a:gd name="T8" fmla="*/ 254 w 696"/>
                  <a:gd name="T9" fmla="*/ 429 h 429"/>
                  <a:gd name="T10" fmla="*/ 294 w 696"/>
                  <a:gd name="T11" fmla="*/ 420 h 429"/>
                  <a:gd name="T12" fmla="*/ 331 w 696"/>
                  <a:gd name="T13" fmla="*/ 398 h 429"/>
                  <a:gd name="T14" fmla="*/ 365 w 696"/>
                  <a:gd name="T15" fmla="*/ 398 h 429"/>
                  <a:gd name="T16" fmla="*/ 401 w 696"/>
                  <a:gd name="T17" fmla="*/ 420 h 429"/>
                  <a:gd name="T18" fmla="*/ 441 w 696"/>
                  <a:gd name="T19" fmla="*/ 429 h 429"/>
                  <a:gd name="T20" fmla="*/ 481 w 696"/>
                  <a:gd name="T21" fmla="*/ 425 h 429"/>
                  <a:gd name="T22" fmla="*/ 520 w 696"/>
                  <a:gd name="T23" fmla="*/ 409 h 429"/>
                  <a:gd name="T24" fmla="*/ 554 w 696"/>
                  <a:gd name="T25" fmla="*/ 380 h 429"/>
                  <a:gd name="T26" fmla="*/ 582 w 696"/>
                  <a:gd name="T27" fmla="*/ 341 h 429"/>
                  <a:gd name="T28" fmla="*/ 606 w 696"/>
                  <a:gd name="T29" fmla="*/ 322 h 429"/>
                  <a:gd name="T30" fmla="*/ 633 w 696"/>
                  <a:gd name="T31" fmla="*/ 319 h 429"/>
                  <a:gd name="T32" fmla="*/ 658 w 696"/>
                  <a:gd name="T33" fmla="*/ 305 h 429"/>
                  <a:gd name="T34" fmla="*/ 678 w 696"/>
                  <a:gd name="T35" fmla="*/ 281 h 429"/>
                  <a:gd name="T36" fmla="*/ 691 w 696"/>
                  <a:gd name="T37" fmla="*/ 249 h 429"/>
                  <a:gd name="T38" fmla="*/ 696 w 696"/>
                  <a:gd name="T39" fmla="*/ 215 h 429"/>
                  <a:gd name="T40" fmla="*/ 691 w 696"/>
                  <a:gd name="T41" fmla="*/ 180 h 429"/>
                  <a:gd name="T42" fmla="*/ 678 w 696"/>
                  <a:gd name="T43" fmla="*/ 148 h 429"/>
                  <a:gd name="T44" fmla="*/ 658 w 696"/>
                  <a:gd name="T45" fmla="*/ 125 h 429"/>
                  <a:gd name="T46" fmla="*/ 633 w 696"/>
                  <a:gd name="T47" fmla="*/ 111 h 429"/>
                  <a:gd name="T48" fmla="*/ 606 w 696"/>
                  <a:gd name="T49" fmla="*/ 107 h 429"/>
                  <a:gd name="T50" fmla="*/ 582 w 696"/>
                  <a:gd name="T51" fmla="*/ 88 h 429"/>
                  <a:gd name="T52" fmla="*/ 554 w 696"/>
                  <a:gd name="T53" fmla="*/ 49 h 429"/>
                  <a:gd name="T54" fmla="*/ 520 w 696"/>
                  <a:gd name="T55" fmla="*/ 21 h 429"/>
                  <a:gd name="T56" fmla="*/ 481 w 696"/>
                  <a:gd name="T57" fmla="*/ 4 h 429"/>
                  <a:gd name="T58" fmla="*/ 441 w 696"/>
                  <a:gd name="T59" fmla="*/ 0 h 429"/>
                  <a:gd name="T60" fmla="*/ 401 w 696"/>
                  <a:gd name="T61" fmla="*/ 10 h 429"/>
                  <a:gd name="T62" fmla="*/ 365 w 696"/>
                  <a:gd name="T63" fmla="*/ 32 h 429"/>
                  <a:gd name="T64" fmla="*/ 331 w 696"/>
                  <a:gd name="T65" fmla="*/ 32 h 429"/>
                  <a:gd name="T66" fmla="*/ 294 w 696"/>
                  <a:gd name="T67" fmla="*/ 10 h 429"/>
                  <a:gd name="T68" fmla="*/ 254 w 696"/>
                  <a:gd name="T69" fmla="*/ 0 h 429"/>
                  <a:gd name="T70" fmla="*/ 214 w 696"/>
                  <a:gd name="T71" fmla="*/ 4 h 429"/>
                  <a:gd name="T72" fmla="*/ 175 w 696"/>
                  <a:gd name="T73" fmla="*/ 21 h 429"/>
                  <a:gd name="T74" fmla="*/ 141 w 696"/>
                  <a:gd name="T75" fmla="*/ 49 h 429"/>
                  <a:gd name="T76" fmla="*/ 113 w 696"/>
                  <a:gd name="T77" fmla="*/ 88 h 429"/>
                  <a:gd name="T78" fmla="*/ 89 w 696"/>
                  <a:gd name="T79" fmla="*/ 107 h 429"/>
                  <a:gd name="T80" fmla="*/ 62 w 696"/>
                  <a:gd name="T81" fmla="*/ 111 h 429"/>
                  <a:gd name="T82" fmla="*/ 37 w 696"/>
                  <a:gd name="T83" fmla="*/ 125 h 429"/>
                  <a:gd name="T84" fmla="*/ 18 w 696"/>
                  <a:gd name="T85" fmla="*/ 148 h 429"/>
                  <a:gd name="T86" fmla="*/ 5 w 696"/>
                  <a:gd name="T87" fmla="*/ 180 h 429"/>
                  <a:gd name="T88" fmla="*/ 0 w 696"/>
                  <a:gd name="T89" fmla="*/ 215 h 429"/>
                  <a:gd name="T90" fmla="*/ 5 w 696"/>
                  <a:gd name="T91" fmla="*/ 249 h 429"/>
                  <a:gd name="T92" fmla="*/ 18 w 696"/>
                  <a:gd name="T93" fmla="*/ 281 h 429"/>
                  <a:gd name="T94" fmla="*/ 37 w 696"/>
                  <a:gd name="T95" fmla="*/ 305 h 429"/>
                  <a:gd name="T96" fmla="*/ 62 w 696"/>
                  <a:gd name="T97" fmla="*/ 319 h 429"/>
                  <a:gd name="T98" fmla="*/ 89 w 696"/>
                  <a:gd name="T99" fmla="*/ 322 h 42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96" h="429">
                    <a:moveTo>
                      <a:pt x="102" y="319"/>
                    </a:moveTo>
                    <a:lnTo>
                      <a:pt x="113" y="341"/>
                    </a:lnTo>
                    <a:lnTo>
                      <a:pt x="127" y="362"/>
                    </a:lnTo>
                    <a:lnTo>
                      <a:pt x="141" y="380"/>
                    </a:lnTo>
                    <a:lnTo>
                      <a:pt x="157" y="396"/>
                    </a:lnTo>
                    <a:lnTo>
                      <a:pt x="175" y="409"/>
                    </a:lnTo>
                    <a:lnTo>
                      <a:pt x="194" y="418"/>
                    </a:lnTo>
                    <a:lnTo>
                      <a:pt x="214" y="425"/>
                    </a:lnTo>
                    <a:lnTo>
                      <a:pt x="234" y="429"/>
                    </a:lnTo>
                    <a:lnTo>
                      <a:pt x="254" y="429"/>
                    </a:lnTo>
                    <a:lnTo>
                      <a:pt x="274" y="426"/>
                    </a:lnTo>
                    <a:lnTo>
                      <a:pt x="294" y="420"/>
                    </a:lnTo>
                    <a:lnTo>
                      <a:pt x="313" y="411"/>
                    </a:lnTo>
                    <a:lnTo>
                      <a:pt x="331" y="398"/>
                    </a:lnTo>
                    <a:lnTo>
                      <a:pt x="348" y="383"/>
                    </a:lnTo>
                    <a:lnTo>
                      <a:pt x="365" y="398"/>
                    </a:lnTo>
                    <a:lnTo>
                      <a:pt x="382" y="411"/>
                    </a:lnTo>
                    <a:lnTo>
                      <a:pt x="401" y="420"/>
                    </a:lnTo>
                    <a:lnTo>
                      <a:pt x="421" y="426"/>
                    </a:lnTo>
                    <a:lnTo>
                      <a:pt x="441" y="429"/>
                    </a:lnTo>
                    <a:lnTo>
                      <a:pt x="461" y="429"/>
                    </a:lnTo>
                    <a:lnTo>
                      <a:pt x="481" y="425"/>
                    </a:lnTo>
                    <a:lnTo>
                      <a:pt x="502" y="418"/>
                    </a:lnTo>
                    <a:lnTo>
                      <a:pt x="520" y="409"/>
                    </a:lnTo>
                    <a:lnTo>
                      <a:pt x="538" y="396"/>
                    </a:lnTo>
                    <a:lnTo>
                      <a:pt x="554" y="380"/>
                    </a:lnTo>
                    <a:lnTo>
                      <a:pt x="569" y="362"/>
                    </a:lnTo>
                    <a:lnTo>
                      <a:pt x="582" y="341"/>
                    </a:lnTo>
                    <a:lnTo>
                      <a:pt x="593" y="319"/>
                    </a:lnTo>
                    <a:lnTo>
                      <a:pt x="606" y="322"/>
                    </a:lnTo>
                    <a:lnTo>
                      <a:pt x="620" y="322"/>
                    </a:lnTo>
                    <a:lnTo>
                      <a:pt x="633" y="319"/>
                    </a:lnTo>
                    <a:lnTo>
                      <a:pt x="646" y="313"/>
                    </a:lnTo>
                    <a:lnTo>
                      <a:pt x="658" y="305"/>
                    </a:lnTo>
                    <a:lnTo>
                      <a:pt x="668" y="294"/>
                    </a:lnTo>
                    <a:lnTo>
                      <a:pt x="678" y="281"/>
                    </a:lnTo>
                    <a:lnTo>
                      <a:pt x="685" y="266"/>
                    </a:lnTo>
                    <a:lnTo>
                      <a:pt x="691" y="249"/>
                    </a:lnTo>
                    <a:lnTo>
                      <a:pt x="694" y="233"/>
                    </a:lnTo>
                    <a:lnTo>
                      <a:pt x="696" y="215"/>
                    </a:lnTo>
                    <a:lnTo>
                      <a:pt x="694" y="197"/>
                    </a:lnTo>
                    <a:lnTo>
                      <a:pt x="691" y="180"/>
                    </a:lnTo>
                    <a:lnTo>
                      <a:pt x="685" y="163"/>
                    </a:lnTo>
                    <a:lnTo>
                      <a:pt x="678" y="148"/>
                    </a:lnTo>
                    <a:lnTo>
                      <a:pt x="668" y="135"/>
                    </a:lnTo>
                    <a:lnTo>
                      <a:pt x="658" y="125"/>
                    </a:lnTo>
                    <a:lnTo>
                      <a:pt x="646" y="116"/>
                    </a:lnTo>
                    <a:lnTo>
                      <a:pt x="633" y="111"/>
                    </a:lnTo>
                    <a:lnTo>
                      <a:pt x="620" y="107"/>
                    </a:lnTo>
                    <a:lnTo>
                      <a:pt x="606" y="107"/>
                    </a:lnTo>
                    <a:lnTo>
                      <a:pt x="593" y="111"/>
                    </a:lnTo>
                    <a:lnTo>
                      <a:pt x="582" y="88"/>
                    </a:lnTo>
                    <a:lnTo>
                      <a:pt x="569" y="67"/>
                    </a:lnTo>
                    <a:lnTo>
                      <a:pt x="554" y="49"/>
                    </a:lnTo>
                    <a:lnTo>
                      <a:pt x="538" y="33"/>
                    </a:lnTo>
                    <a:lnTo>
                      <a:pt x="520" y="21"/>
                    </a:lnTo>
                    <a:lnTo>
                      <a:pt x="502" y="11"/>
                    </a:lnTo>
                    <a:lnTo>
                      <a:pt x="481" y="4"/>
                    </a:lnTo>
                    <a:lnTo>
                      <a:pt x="461" y="0"/>
                    </a:lnTo>
                    <a:lnTo>
                      <a:pt x="441" y="0"/>
                    </a:lnTo>
                    <a:lnTo>
                      <a:pt x="421" y="4"/>
                    </a:lnTo>
                    <a:lnTo>
                      <a:pt x="401" y="10"/>
                    </a:lnTo>
                    <a:lnTo>
                      <a:pt x="382" y="19"/>
                    </a:lnTo>
                    <a:lnTo>
                      <a:pt x="365" y="32"/>
                    </a:lnTo>
                    <a:lnTo>
                      <a:pt x="348" y="47"/>
                    </a:lnTo>
                    <a:lnTo>
                      <a:pt x="331" y="32"/>
                    </a:lnTo>
                    <a:lnTo>
                      <a:pt x="313" y="19"/>
                    </a:lnTo>
                    <a:lnTo>
                      <a:pt x="294" y="10"/>
                    </a:lnTo>
                    <a:lnTo>
                      <a:pt x="274" y="4"/>
                    </a:lnTo>
                    <a:lnTo>
                      <a:pt x="254" y="0"/>
                    </a:lnTo>
                    <a:lnTo>
                      <a:pt x="234" y="0"/>
                    </a:lnTo>
                    <a:lnTo>
                      <a:pt x="214" y="4"/>
                    </a:lnTo>
                    <a:lnTo>
                      <a:pt x="194" y="11"/>
                    </a:lnTo>
                    <a:lnTo>
                      <a:pt x="175" y="21"/>
                    </a:lnTo>
                    <a:lnTo>
                      <a:pt x="157" y="33"/>
                    </a:lnTo>
                    <a:lnTo>
                      <a:pt x="141" y="49"/>
                    </a:lnTo>
                    <a:lnTo>
                      <a:pt x="127" y="67"/>
                    </a:lnTo>
                    <a:lnTo>
                      <a:pt x="113" y="88"/>
                    </a:lnTo>
                    <a:lnTo>
                      <a:pt x="102" y="111"/>
                    </a:lnTo>
                    <a:lnTo>
                      <a:pt x="89" y="107"/>
                    </a:lnTo>
                    <a:lnTo>
                      <a:pt x="76" y="107"/>
                    </a:lnTo>
                    <a:lnTo>
                      <a:pt x="62" y="111"/>
                    </a:lnTo>
                    <a:lnTo>
                      <a:pt x="49" y="116"/>
                    </a:lnTo>
                    <a:lnTo>
                      <a:pt x="37" y="125"/>
                    </a:lnTo>
                    <a:lnTo>
                      <a:pt x="26" y="135"/>
                    </a:lnTo>
                    <a:lnTo>
                      <a:pt x="18" y="148"/>
                    </a:lnTo>
                    <a:lnTo>
                      <a:pt x="10" y="163"/>
                    </a:lnTo>
                    <a:lnTo>
                      <a:pt x="5" y="180"/>
                    </a:lnTo>
                    <a:lnTo>
                      <a:pt x="1" y="197"/>
                    </a:lnTo>
                    <a:lnTo>
                      <a:pt x="0" y="215"/>
                    </a:lnTo>
                    <a:lnTo>
                      <a:pt x="1" y="233"/>
                    </a:lnTo>
                    <a:lnTo>
                      <a:pt x="5" y="249"/>
                    </a:lnTo>
                    <a:lnTo>
                      <a:pt x="10" y="266"/>
                    </a:lnTo>
                    <a:lnTo>
                      <a:pt x="18" y="281"/>
                    </a:lnTo>
                    <a:lnTo>
                      <a:pt x="26" y="294"/>
                    </a:lnTo>
                    <a:lnTo>
                      <a:pt x="37" y="305"/>
                    </a:lnTo>
                    <a:lnTo>
                      <a:pt x="49" y="313"/>
                    </a:lnTo>
                    <a:lnTo>
                      <a:pt x="62" y="319"/>
                    </a:lnTo>
                    <a:lnTo>
                      <a:pt x="76" y="322"/>
                    </a:lnTo>
                    <a:lnTo>
                      <a:pt x="89" y="322"/>
                    </a:lnTo>
                    <a:lnTo>
                      <a:pt x="102" y="319"/>
                    </a:lnTo>
                    <a:close/>
                  </a:path>
                </a:pathLst>
              </a:custGeom>
              <a:solidFill>
                <a:srgbClr val="FFFF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38" name="Rectangle 698">
                <a:extLst>
                  <a:ext uri="{FF2B5EF4-FFF2-40B4-BE49-F238E27FC236}">
                    <a16:creationId xmlns:a16="http://schemas.microsoft.com/office/drawing/2014/main" id="{F5FA8AFC-49B8-9445-A13A-ACBC7BF5A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2196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VM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39" name="Rectangle 699">
                <a:extLst>
                  <a:ext uri="{FF2B5EF4-FFF2-40B4-BE49-F238E27FC236}">
                    <a16:creationId xmlns:a16="http://schemas.microsoft.com/office/drawing/2014/main" id="{1B8AB479-BB9C-384D-B768-2B8B02425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301"/>
                <a:ext cx="3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825" b="1">
                    <a:solidFill>
                      <a:srgbClr val="800000"/>
                    </a:solidFill>
                    <a:cs typeface="Arial" panose="020B0604020202020204" pitchFamily="34" charset="0"/>
                  </a:rPr>
                  <a:t>emulator</a:t>
                </a:r>
                <a:endParaRPr lang="en-US" altLang="en-CN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40" name="Freeform 700">
                <a:extLst>
                  <a:ext uri="{FF2B5EF4-FFF2-40B4-BE49-F238E27FC236}">
                    <a16:creationId xmlns:a16="http://schemas.microsoft.com/office/drawing/2014/main" id="{35328FDF-F2CA-364C-851B-266BAFB17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3578"/>
                <a:ext cx="38" cy="16"/>
              </a:xfrm>
              <a:custGeom>
                <a:avLst/>
                <a:gdLst>
                  <a:gd name="T0" fmla="*/ 22 w 38"/>
                  <a:gd name="T1" fmla="*/ 16 h 16"/>
                  <a:gd name="T2" fmla="*/ 38 w 38"/>
                  <a:gd name="T3" fmla="*/ 0 h 16"/>
                  <a:gd name="T4" fmla="*/ 0 w 38"/>
                  <a:gd name="T5" fmla="*/ 0 h 16"/>
                  <a:gd name="T6" fmla="*/ 22 w 38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" h="16">
                    <a:moveTo>
                      <a:pt x="22" y="16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1" name="Freeform 701">
                <a:extLst>
                  <a:ext uri="{FF2B5EF4-FFF2-40B4-BE49-F238E27FC236}">
                    <a16:creationId xmlns:a16="http://schemas.microsoft.com/office/drawing/2014/main" id="{62DC6B03-09D1-2C49-94CE-1AA60FC7F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5" y="3581"/>
                <a:ext cx="62" cy="29"/>
              </a:xfrm>
              <a:custGeom>
                <a:avLst/>
                <a:gdLst>
                  <a:gd name="T0" fmla="*/ 62 w 62"/>
                  <a:gd name="T1" fmla="*/ 29 h 29"/>
                  <a:gd name="T2" fmla="*/ 29 w 62"/>
                  <a:gd name="T3" fmla="*/ 0 h 29"/>
                  <a:gd name="T4" fmla="*/ 0 w 62"/>
                  <a:gd name="T5" fmla="*/ 29 h 29"/>
                  <a:gd name="T6" fmla="*/ 62 w 62"/>
                  <a:gd name="T7" fmla="*/ 29 h 2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" h="29">
                    <a:moveTo>
                      <a:pt x="62" y="29"/>
                    </a:moveTo>
                    <a:lnTo>
                      <a:pt x="29" y="0"/>
                    </a:lnTo>
                    <a:lnTo>
                      <a:pt x="0" y="29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2" name="Freeform 702">
                <a:extLst>
                  <a:ext uri="{FF2B5EF4-FFF2-40B4-BE49-F238E27FC236}">
                    <a16:creationId xmlns:a16="http://schemas.microsoft.com/office/drawing/2014/main" id="{516CD333-027C-2948-A793-4726B46B5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3578"/>
                <a:ext cx="238" cy="32"/>
              </a:xfrm>
              <a:custGeom>
                <a:avLst/>
                <a:gdLst>
                  <a:gd name="T0" fmla="*/ 238 w 238"/>
                  <a:gd name="T1" fmla="*/ 13 h 32"/>
                  <a:gd name="T2" fmla="*/ 214 w 238"/>
                  <a:gd name="T3" fmla="*/ 0 h 32"/>
                  <a:gd name="T4" fmla="*/ 31 w 238"/>
                  <a:gd name="T5" fmla="*/ 0 h 32"/>
                  <a:gd name="T6" fmla="*/ 0 w 238"/>
                  <a:gd name="T7" fmla="*/ 16 h 32"/>
                  <a:gd name="T8" fmla="*/ 31 w 238"/>
                  <a:gd name="T9" fmla="*/ 32 h 32"/>
                  <a:gd name="T10" fmla="*/ 218 w 238"/>
                  <a:gd name="T11" fmla="*/ 32 h 32"/>
                  <a:gd name="T12" fmla="*/ 238 w 238"/>
                  <a:gd name="T13" fmla="*/ 13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8" h="32">
                    <a:moveTo>
                      <a:pt x="238" y="13"/>
                    </a:moveTo>
                    <a:lnTo>
                      <a:pt x="214" y="0"/>
                    </a:lnTo>
                    <a:lnTo>
                      <a:pt x="31" y="0"/>
                    </a:lnTo>
                    <a:lnTo>
                      <a:pt x="0" y="16"/>
                    </a:lnTo>
                    <a:lnTo>
                      <a:pt x="31" y="32"/>
                    </a:lnTo>
                    <a:lnTo>
                      <a:pt x="218" y="32"/>
                    </a:lnTo>
                    <a:lnTo>
                      <a:pt x="238" y="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3" name="Freeform 703">
                <a:extLst>
                  <a:ext uri="{FF2B5EF4-FFF2-40B4-BE49-F238E27FC236}">
                    <a16:creationId xmlns:a16="http://schemas.microsoft.com/office/drawing/2014/main" id="{ED04A927-164D-BD45-BC4F-4ED8AC285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4 w 140"/>
                  <a:gd name="T3" fmla="*/ 10 h 10"/>
                  <a:gd name="T4" fmla="*/ 29 w 140"/>
                  <a:gd name="T5" fmla="*/ 9 h 10"/>
                  <a:gd name="T6" fmla="*/ 43 w 140"/>
                  <a:gd name="T7" fmla="*/ 9 h 10"/>
                  <a:gd name="T8" fmla="*/ 57 w 140"/>
                  <a:gd name="T9" fmla="*/ 9 h 10"/>
                  <a:gd name="T10" fmla="*/ 70 w 140"/>
                  <a:gd name="T11" fmla="*/ 8 h 10"/>
                  <a:gd name="T12" fmla="*/ 82 w 140"/>
                  <a:gd name="T13" fmla="*/ 8 h 10"/>
                  <a:gd name="T14" fmla="*/ 93 w 140"/>
                  <a:gd name="T15" fmla="*/ 7 h 10"/>
                  <a:gd name="T16" fmla="*/ 104 w 140"/>
                  <a:gd name="T17" fmla="*/ 6 h 10"/>
                  <a:gd name="T18" fmla="*/ 114 w 140"/>
                  <a:gd name="T19" fmla="*/ 6 h 10"/>
                  <a:gd name="T20" fmla="*/ 122 w 140"/>
                  <a:gd name="T21" fmla="*/ 5 h 10"/>
                  <a:gd name="T22" fmla="*/ 128 w 140"/>
                  <a:gd name="T23" fmla="*/ 4 h 10"/>
                  <a:gd name="T24" fmla="*/ 133 w 140"/>
                  <a:gd name="T25" fmla="*/ 3 h 10"/>
                  <a:gd name="T26" fmla="*/ 137 w 140"/>
                  <a:gd name="T27" fmla="*/ 2 h 10"/>
                  <a:gd name="T28" fmla="*/ 139 w 140"/>
                  <a:gd name="T29" fmla="*/ 1 h 10"/>
                  <a:gd name="T30" fmla="*/ 140 w 140"/>
                  <a:gd name="T31" fmla="*/ 0 h 10"/>
                  <a:gd name="T32" fmla="*/ 140 w 140"/>
                  <a:gd name="T33" fmla="*/ 10 h 10"/>
                  <a:gd name="T34" fmla="*/ 0 w 140"/>
                  <a:gd name="T35" fmla="*/ 10 h 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4" y="10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8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4" y="6"/>
                    </a:lnTo>
                    <a:lnTo>
                      <a:pt x="122" y="5"/>
                    </a:lnTo>
                    <a:lnTo>
                      <a:pt x="128" y="4"/>
                    </a:lnTo>
                    <a:lnTo>
                      <a:pt x="133" y="3"/>
                    </a:lnTo>
                    <a:lnTo>
                      <a:pt x="137" y="2"/>
                    </a:lnTo>
                    <a:lnTo>
                      <a:pt x="139" y="1"/>
                    </a:lnTo>
                    <a:lnTo>
                      <a:pt x="140" y="0"/>
                    </a:lnTo>
                    <a:lnTo>
                      <a:pt x="14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4" name="Freeform 704">
                <a:extLst>
                  <a:ext uri="{FF2B5EF4-FFF2-40B4-BE49-F238E27FC236}">
                    <a16:creationId xmlns:a16="http://schemas.microsoft.com/office/drawing/2014/main" id="{B2ADA085-D8D1-E742-B702-DAA08185A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4 w 140"/>
                  <a:gd name="T3" fmla="*/ 10 h 10"/>
                  <a:gd name="T4" fmla="*/ 29 w 140"/>
                  <a:gd name="T5" fmla="*/ 9 h 10"/>
                  <a:gd name="T6" fmla="*/ 43 w 140"/>
                  <a:gd name="T7" fmla="*/ 9 h 10"/>
                  <a:gd name="T8" fmla="*/ 57 w 140"/>
                  <a:gd name="T9" fmla="*/ 9 h 10"/>
                  <a:gd name="T10" fmla="*/ 70 w 140"/>
                  <a:gd name="T11" fmla="*/ 8 h 10"/>
                  <a:gd name="T12" fmla="*/ 82 w 140"/>
                  <a:gd name="T13" fmla="*/ 8 h 10"/>
                  <a:gd name="T14" fmla="*/ 93 w 140"/>
                  <a:gd name="T15" fmla="*/ 7 h 10"/>
                  <a:gd name="T16" fmla="*/ 104 w 140"/>
                  <a:gd name="T17" fmla="*/ 6 h 10"/>
                  <a:gd name="T18" fmla="*/ 114 w 140"/>
                  <a:gd name="T19" fmla="*/ 6 h 10"/>
                  <a:gd name="T20" fmla="*/ 122 w 140"/>
                  <a:gd name="T21" fmla="*/ 5 h 10"/>
                  <a:gd name="T22" fmla="*/ 128 w 140"/>
                  <a:gd name="T23" fmla="*/ 4 h 10"/>
                  <a:gd name="T24" fmla="*/ 133 w 140"/>
                  <a:gd name="T25" fmla="*/ 3 h 10"/>
                  <a:gd name="T26" fmla="*/ 137 w 140"/>
                  <a:gd name="T27" fmla="*/ 2 h 10"/>
                  <a:gd name="T28" fmla="*/ 139 w 140"/>
                  <a:gd name="T29" fmla="*/ 1 h 10"/>
                  <a:gd name="T30" fmla="*/ 140 w 140"/>
                  <a:gd name="T31" fmla="*/ 0 h 10"/>
                  <a:gd name="T32" fmla="*/ 137 w 140"/>
                  <a:gd name="T33" fmla="*/ 0 h 10"/>
                  <a:gd name="T34" fmla="*/ 136 w 140"/>
                  <a:gd name="T35" fmla="*/ 1 h 10"/>
                  <a:gd name="T36" fmla="*/ 134 w 140"/>
                  <a:gd name="T37" fmla="*/ 2 h 10"/>
                  <a:gd name="T38" fmla="*/ 129 w 140"/>
                  <a:gd name="T39" fmla="*/ 3 h 10"/>
                  <a:gd name="T40" fmla="*/ 124 w 140"/>
                  <a:gd name="T41" fmla="*/ 4 h 10"/>
                  <a:gd name="T42" fmla="*/ 116 w 140"/>
                  <a:gd name="T43" fmla="*/ 5 h 10"/>
                  <a:gd name="T44" fmla="*/ 108 w 140"/>
                  <a:gd name="T45" fmla="*/ 6 h 10"/>
                  <a:gd name="T46" fmla="*/ 97 w 140"/>
                  <a:gd name="T47" fmla="*/ 6 h 10"/>
                  <a:gd name="T48" fmla="*/ 86 w 140"/>
                  <a:gd name="T49" fmla="*/ 7 h 10"/>
                  <a:gd name="T50" fmla="*/ 73 w 140"/>
                  <a:gd name="T51" fmla="*/ 8 h 10"/>
                  <a:gd name="T52" fmla="*/ 60 w 140"/>
                  <a:gd name="T53" fmla="*/ 8 h 10"/>
                  <a:gd name="T54" fmla="*/ 45 w 140"/>
                  <a:gd name="T55" fmla="*/ 9 h 10"/>
                  <a:gd name="T56" fmla="*/ 30 w 140"/>
                  <a:gd name="T57" fmla="*/ 9 h 10"/>
                  <a:gd name="T58" fmla="*/ 15 w 140"/>
                  <a:gd name="T59" fmla="*/ 9 h 10"/>
                  <a:gd name="T60" fmla="*/ 0 w 140"/>
                  <a:gd name="T61" fmla="*/ 9 h 10"/>
                  <a:gd name="T62" fmla="*/ 0 w 140"/>
                  <a:gd name="T63" fmla="*/ 10 h 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4" y="10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8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4" y="6"/>
                    </a:lnTo>
                    <a:lnTo>
                      <a:pt x="122" y="5"/>
                    </a:lnTo>
                    <a:lnTo>
                      <a:pt x="128" y="4"/>
                    </a:lnTo>
                    <a:lnTo>
                      <a:pt x="133" y="3"/>
                    </a:lnTo>
                    <a:lnTo>
                      <a:pt x="137" y="2"/>
                    </a:lnTo>
                    <a:lnTo>
                      <a:pt x="139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6" y="1"/>
                    </a:lnTo>
                    <a:lnTo>
                      <a:pt x="134" y="2"/>
                    </a:lnTo>
                    <a:lnTo>
                      <a:pt x="129" y="3"/>
                    </a:lnTo>
                    <a:lnTo>
                      <a:pt x="124" y="4"/>
                    </a:lnTo>
                    <a:lnTo>
                      <a:pt x="116" y="5"/>
                    </a:lnTo>
                    <a:lnTo>
                      <a:pt x="108" y="6"/>
                    </a:lnTo>
                    <a:lnTo>
                      <a:pt x="97" y="6"/>
                    </a:lnTo>
                    <a:lnTo>
                      <a:pt x="86" y="7"/>
                    </a:lnTo>
                    <a:lnTo>
                      <a:pt x="73" y="8"/>
                    </a:lnTo>
                    <a:lnTo>
                      <a:pt x="60" y="8"/>
                    </a:lnTo>
                    <a:lnTo>
                      <a:pt x="45" y="9"/>
                    </a:lnTo>
                    <a:lnTo>
                      <a:pt x="30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5" name="Freeform 705">
                <a:extLst>
                  <a:ext uri="{FF2B5EF4-FFF2-40B4-BE49-F238E27FC236}">
                    <a16:creationId xmlns:a16="http://schemas.microsoft.com/office/drawing/2014/main" id="{F3B561AA-7E95-3344-8390-1306AD82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37" cy="9"/>
              </a:xfrm>
              <a:custGeom>
                <a:avLst/>
                <a:gdLst>
                  <a:gd name="T0" fmla="*/ 0 w 137"/>
                  <a:gd name="T1" fmla="*/ 9 h 9"/>
                  <a:gd name="T2" fmla="*/ 15 w 137"/>
                  <a:gd name="T3" fmla="*/ 9 h 9"/>
                  <a:gd name="T4" fmla="*/ 30 w 137"/>
                  <a:gd name="T5" fmla="*/ 9 h 9"/>
                  <a:gd name="T6" fmla="*/ 45 w 137"/>
                  <a:gd name="T7" fmla="*/ 9 h 9"/>
                  <a:gd name="T8" fmla="*/ 60 w 137"/>
                  <a:gd name="T9" fmla="*/ 8 h 9"/>
                  <a:gd name="T10" fmla="*/ 73 w 137"/>
                  <a:gd name="T11" fmla="*/ 8 h 9"/>
                  <a:gd name="T12" fmla="*/ 86 w 137"/>
                  <a:gd name="T13" fmla="*/ 7 h 9"/>
                  <a:gd name="T14" fmla="*/ 97 w 137"/>
                  <a:gd name="T15" fmla="*/ 6 h 9"/>
                  <a:gd name="T16" fmla="*/ 108 w 137"/>
                  <a:gd name="T17" fmla="*/ 6 h 9"/>
                  <a:gd name="T18" fmla="*/ 116 w 137"/>
                  <a:gd name="T19" fmla="*/ 5 h 9"/>
                  <a:gd name="T20" fmla="*/ 124 w 137"/>
                  <a:gd name="T21" fmla="*/ 4 h 9"/>
                  <a:gd name="T22" fmla="*/ 129 w 137"/>
                  <a:gd name="T23" fmla="*/ 3 h 9"/>
                  <a:gd name="T24" fmla="*/ 134 w 137"/>
                  <a:gd name="T25" fmla="*/ 2 h 9"/>
                  <a:gd name="T26" fmla="*/ 136 w 137"/>
                  <a:gd name="T27" fmla="*/ 1 h 9"/>
                  <a:gd name="T28" fmla="*/ 137 w 137"/>
                  <a:gd name="T29" fmla="*/ 0 h 9"/>
                  <a:gd name="T30" fmla="*/ 135 w 137"/>
                  <a:gd name="T31" fmla="*/ 0 h 9"/>
                  <a:gd name="T32" fmla="*/ 134 w 137"/>
                  <a:gd name="T33" fmla="*/ 1 h 9"/>
                  <a:gd name="T34" fmla="*/ 131 w 137"/>
                  <a:gd name="T35" fmla="*/ 2 h 9"/>
                  <a:gd name="T36" fmla="*/ 128 w 137"/>
                  <a:gd name="T37" fmla="*/ 3 h 9"/>
                  <a:gd name="T38" fmla="*/ 122 w 137"/>
                  <a:gd name="T39" fmla="*/ 4 h 9"/>
                  <a:gd name="T40" fmla="*/ 115 w 137"/>
                  <a:gd name="T41" fmla="*/ 5 h 9"/>
                  <a:gd name="T42" fmla="*/ 106 w 137"/>
                  <a:gd name="T43" fmla="*/ 6 h 9"/>
                  <a:gd name="T44" fmla="*/ 95 w 137"/>
                  <a:gd name="T45" fmla="*/ 6 h 9"/>
                  <a:gd name="T46" fmla="*/ 84 w 137"/>
                  <a:gd name="T47" fmla="*/ 7 h 9"/>
                  <a:gd name="T48" fmla="*/ 72 w 137"/>
                  <a:gd name="T49" fmla="*/ 8 h 9"/>
                  <a:gd name="T50" fmla="*/ 58 w 137"/>
                  <a:gd name="T51" fmla="*/ 8 h 9"/>
                  <a:gd name="T52" fmla="*/ 44 w 137"/>
                  <a:gd name="T53" fmla="*/ 9 h 9"/>
                  <a:gd name="T54" fmla="*/ 30 w 137"/>
                  <a:gd name="T55" fmla="*/ 9 h 9"/>
                  <a:gd name="T56" fmla="*/ 15 w 137"/>
                  <a:gd name="T57" fmla="*/ 9 h 9"/>
                  <a:gd name="T58" fmla="*/ 0 w 137"/>
                  <a:gd name="T59" fmla="*/ 9 h 9"/>
                  <a:gd name="T60" fmla="*/ 0 w 137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7" h="9">
                    <a:moveTo>
                      <a:pt x="0" y="9"/>
                    </a:moveTo>
                    <a:lnTo>
                      <a:pt x="15" y="9"/>
                    </a:lnTo>
                    <a:lnTo>
                      <a:pt x="30" y="9"/>
                    </a:lnTo>
                    <a:lnTo>
                      <a:pt x="45" y="9"/>
                    </a:lnTo>
                    <a:lnTo>
                      <a:pt x="60" y="8"/>
                    </a:lnTo>
                    <a:lnTo>
                      <a:pt x="73" y="8"/>
                    </a:lnTo>
                    <a:lnTo>
                      <a:pt x="86" y="7"/>
                    </a:lnTo>
                    <a:lnTo>
                      <a:pt x="97" y="6"/>
                    </a:lnTo>
                    <a:lnTo>
                      <a:pt x="108" y="6"/>
                    </a:lnTo>
                    <a:lnTo>
                      <a:pt x="116" y="5"/>
                    </a:lnTo>
                    <a:lnTo>
                      <a:pt x="124" y="4"/>
                    </a:lnTo>
                    <a:lnTo>
                      <a:pt x="129" y="3"/>
                    </a:lnTo>
                    <a:lnTo>
                      <a:pt x="134" y="2"/>
                    </a:lnTo>
                    <a:lnTo>
                      <a:pt x="136" y="1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4" y="1"/>
                    </a:lnTo>
                    <a:lnTo>
                      <a:pt x="131" y="2"/>
                    </a:lnTo>
                    <a:lnTo>
                      <a:pt x="128" y="3"/>
                    </a:lnTo>
                    <a:lnTo>
                      <a:pt x="122" y="4"/>
                    </a:lnTo>
                    <a:lnTo>
                      <a:pt x="115" y="5"/>
                    </a:lnTo>
                    <a:lnTo>
                      <a:pt x="106" y="6"/>
                    </a:lnTo>
                    <a:lnTo>
                      <a:pt x="95" y="6"/>
                    </a:lnTo>
                    <a:lnTo>
                      <a:pt x="84" y="7"/>
                    </a:lnTo>
                    <a:lnTo>
                      <a:pt x="72" y="8"/>
                    </a:lnTo>
                    <a:lnTo>
                      <a:pt x="58" y="8"/>
                    </a:lnTo>
                    <a:lnTo>
                      <a:pt x="44" y="9"/>
                    </a:lnTo>
                    <a:lnTo>
                      <a:pt x="30" y="9"/>
                    </a:lnTo>
                    <a:lnTo>
                      <a:pt x="15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6" name="Freeform 706">
                <a:extLst>
                  <a:ext uri="{FF2B5EF4-FFF2-40B4-BE49-F238E27FC236}">
                    <a16:creationId xmlns:a16="http://schemas.microsoft.com/office/drawing/2014/main" id="{CF893E79-536B-924B-AAED-59D3533DA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35" cy="9"/>
              </a:xfrm>
              <a:custGeom>
                <a:avLst/>
                <a:gdLst>
                  <a:gd name="T0" fmla="*/ 0 w 135"/>
                  <a:gd name="T1" fmla="*/ 9 h 9"/>
                  <a:gd name="T2" fmla="*/ 15 w 135"/>
                  <a:gd name="T3" fmla="*/ 9 h 9"/>
                  <a:gd name="T4" fmla="*/ 30 w 135"/>
                  <a:gd name="T5" fmla="*/ 9 h 9"/>
                  <a:gd name="T6" fmla="*/ 44 w 135"/>
                  <a:gd name="T7" fmla="*/ 9 h 9"/>
                  <a:gd name="T8" fmla="*/ 58 w 135"/>
                  <a:gd name="T9" fmla="*/ 8 h 9"/>
                  <a:gd name="T10" fmla="*/ 72 w 135"/>
                  <a:gd name="T11" fmla="*/ 8 h 9"/>
                  <a:gd name="T12" fmla="*/ 84 w 135"/>
                  <a:gd name="T13" fmla="*/ 7 h 9"/>
                  <a:gd name="T14" fmla="*/ 95 w 135"/>
                  <a:gd name="T15" fmla="*/ 6 h 9"/>
                  <a:gd name="T16" fmla="*/ 106 w 135"/>
                  <a:gd name="T17" fmla="*/ 6 h 9"/>
                  <a:gd name="T18" fmla="*/ 115 w 135"/>
                  <a:gd name="T19" fmla="*/ 5 h 9"/>
                  <a:gd name="T20" fmla="*/ 122 w 135"/>
                  <a:gd name="T21" fmla="*/ 4 h 9"/>
                  <a:gd name="T22" fmla="*/ 128 w 135"/>
                  <a:gd name="T23" fmla="*/ 3 h 9"/>
                  <a:gd name="T24" fmla="*/ 131 w 135"/>
                  <a:gd name="T25" fmla="*/ 2 h 9"/>
                  <a:gd name="T26" fmla="*/ 134 w 135"/>
                  <a:gd name="T27" fmla="*/ 1 h 9"/>
                  <a:gd name="T28" fmla="*/ 135 w 135"/>
                  <a:gd name="T29" fmla="*/ 0 h 9"/>
                  <a:gd name="T30" fmla="*/ 132 w 135"/>
                  <a:gd name="T31" fmla="*/ 0 h 9"/>
                  <a:gd name="T32" fmla="*/ 131 w 135"/>
                  <a:gd name="T33" fmla="*/ 1 h 9"/>
                  <a:gd name="T34" fmla="*/ 129 w 135"/>
                  <a:gd name="T35" fmla="*/ 2 h 9"/>
                  <a:gd name="T36" fmla="*/ 125 w 135"/>
                  <a:gd name="T37" fmla="*/ 3 h 9"/>
                  <a:gd name="T38" fmla="*/ 119 w 135"/>
                  <a:gd name="T39" fmla="*/ 4 h 9"/>
                  <a:gd name="T40" fmla="*/ 112 w 135"/>
                  <a:gd name="T41" fmla="*/ 5 h 9"/>
                  <a:gd name="T42" fmla="*/ 103 w 135"/>
                  <a:gd name="T43" fmla="*/ 6 h 9"/>
                  <a:gd name="T44" fmla="*/ 93 w 135"/>
                  <a:gd name="T45" fmla="*/ 6 h 9"/>
                  <a:gd name="T46" fmla="*/ 82 w 135"/>
                  <a:gd name="T47" fmla="*/ 7 h 9"/>
                  <a:gd name="T48" fmla="*/ 71 w 135"/>
                  <a:gd name="T49" fmla="*/ 7 h 9"/>
                  <a:gd name="T50" fmla="*/ 57 w 135"/>
                  <a:gd name="T51" fmla="*/ 8 h 9"/>
                  <a:gd name="T52" fmla="*/ 43 w 135"/>
                  <a:gd name="T53" fmla="*/ 8 h 9"/>
                  <a:gd name="T54" fmla="*/ 29 w 135"/>
                  <a:gd name="T55" fmla="*/ 9 h 9"/>
                  <a:gd name="T56" fmla="*/ 15 w 135"/>
                  <a:gd name="T57" fmla="*/ 9 h 9"/>
                  <a:gd name="T58" fmla="*/ 0 w 135"/>
                  <a:gd name="T59" fmla="*/ 9 h 9"/>
                  <a:gd name="T60" fmla="*/ 0 w 135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5" h="9">
                    <a:moveTo>
                      <a:pt x="0" y="9"/>
                    </a:moveTo>
                    <a:lnTo>
                      <a:pt x="15" y="9"/>
                    </a:lnTo>
                    <a:lnTo>
                      <a:pt x="30" y="9"/>
                    </a:lnTo>
                    <a:lnTo>
                      <a:pt x="44" y="9"/>
                    </a:lnTo>
                    <a:lnTo>
                      <a:pt x="58" y="8"/>
                    </a:lnTo>
                    <a:lnTo>
                      <a:pt x="72" y="8"/>
                    </a:lnTo>
                    <a:lnTo>
                      <a:pt x="84" y="7"/>
                    </a:lnTo>
                    <a:lnTo>
                      <a:pt x="95" y="6"/>
                    </a:lnTo>
                    <a:lnTo>
                      <a:pt x="106" y="6"/>
                    </a:lnTo>
                    <a:lnTo>
                      <a:pt x="115" y="5"/>
                    </a:lnTo>
                    <a:lnTo>
                      <a:pt x="122" y="4"/>
                    </a:lnTo>
                    <a:lnTo>
                      <a:pt x="128" y="3"/>
                    </a:lnTo>
                    <a:lnTo>
                      <a:pt x="131" y="2"/>
                    </a:lnTo>
                    <a:lnTo>
                      <a:pt x="134" y="1"/>
                    </a:lnTo>
                    <a:lnTo>
                      <a:pt x="135" y="0"/>
                    </a:lnTo>
                    <a:lnTo>
                      <a:pt x="132" y="0"/>
                    </a:lnTo>
                    <a:lnTo>
                      <a:pt x="131" y="1"/>
                    </a:lnTo>
                    <a:lnTo>
                      <a:pt x="129" y="2"/>
                    </a:lnTo>
                    <a:lnTo>
                      <a:pt x="125" y="3"/>
                    </a:lnTo>
                    <a:lnTo>
                      <a:pt x="119" y="4"/>
                    </a:lnTo>
                    <a:lnTo>
                      <a:pt x="112" y="5"/>
                    </a:lnTo>
                    <a:lnTo>
                      <a:pt x="103" y="6"/>
                    </a:lnTo>
                    <a:lnTo>
                      <a:pt x="93" y="6"/>
                    </a:lnTo>
                    <a:lnTo>
                      <a:pt x="82" y="7"/>
                    </a:lnTo>
                    <a:lnTo>
                      <a:pt x="71" y="7"/>
                    </a:lnTo>
                    <a:lnTo>
                      <a:pt x="57" y="8"/>
                    </a:lnTo>
                    <a:lnTo>
                      <a:pt x="43" y="8"/>
                    </a:lnTo>
                    <a:lnTo>
                      <a:pt x="29" y="9"/>
                    </a:lnTo>
                    <a:lnTo>
                      <a:pt x="15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7" name="Freeform 707">
                <a:extLst>
                  <a:ext uri="{FF2B5EF4-FFF2-40B4-BE49-F238E27FC236}">
                    <a16:creationId xmlns:a16="http://schemas.microsoft.com/office/drawing/2014/main" id="{FBAC48B9-C70A-3B49-A8E2-AEE0B61C8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32" cy="9"/>
              </a:xfrm>
              <a:custGeom>
                <a:avLst/>
                <a:gdLst>
                  <a:gd name="T0" fmla="*/ 0 w 132"/>
                  <a:gd name="T1" fmla="*/ 9 h 9"/>
                  <a:gd name="T2" fmla="*/ 15 w 132"/>
                  <a:gd name="T3" fmla="*/ 9 h 9"/>
                  <a:gd name="T4" fmla="*/ 29 w 132"/>
                  <a:gd name="T5" fmla="*/ 9 h 9"/>
                  <a:gd name="T6" fmla="*/ 43 w 132"/>
                  <a:gd name="T7" fmla="*/ 8 h 9"/>
                  <a:gd name="T8" fmla="*/ 57 w 132"/>
                  <a:gd name="T9" fmla="*/ 8 h 9"/>
                  <a:gd name="T10" fmla="*/ 71 w 132"/>
                  <a:gd name="T11" fmla="*/ 7 h 9"/>
                  <a:gd name="T12" fmla="*/ 82 w 132"/>
                  <a:gd name="T13" fmla="*/ 7 h 9"/>
                  <a:gd name="T14" fmla="*/ 93 w 132"/>
                  <a:gd name="T15" fmla="*/ 6 h 9"/>
                  <a:gd name="T16" fmla="*/ 103 w 132"/>
                  <a:gd name="T17" fmla="*/ 6 h 9"/>
                  <a:gd name="T18" fmla="*/ 112 w 132"/>
                  <a:gd name="T19" fmla="*/ 5 h 9"/>
                  <a:gd name="T20" fmla="*/ 119 w 132"/>
                  <a:gd name="T21" fmla="*/ 4 h 9"/>
                  <a:gd name="T22" fmla="*/ 125 w 132"/>
                  <a:gd name="T23" fmla="*/ 3 h 9"/>
                  <a:gd name="T24" fmla="*/ 129 w 132"/>
                  <a:gd name="T25" fmla="*/ 2 h 9"/>
                  <a:gd name="T26" fmla="*/ 131 w 132"/>
                  <a:gd name="T27" fmla="*/ 1 h 9"/>
                  <a:gd name="T28" fmla="*/ 132 w 132"/>
                  <a:gd name="T29" fmla="*/ 0 h 9"/>
                  <a:gd name="T30" fmla="*/ 129 w 132"/>
                  <a:gd name="T31" fmla="*/ 0 h 9"/>
                  <a:gd name="T32" fmla="*/ 129 w 132"/>
                  <a:gd name="T33" fmla="*/ 1 h 9"/>
                  <a:gd name="T34" fmla="*/ 126 w 132"/>
                  <a:gd name="T35" fmla="*/ 2 h 9"/>
                  <a:gd name="T36" fmla="*/ 122 w 132"/>
                  <a:gd name="T37" fmla="*/ 3 h 9"/>
                  <a:gd name="T38" fmla="*/ 117 w 132"/>
                  <a:gd name="T39" fmla="*/ 4 h 9"/>
                  <a:gd name="T40" fmla="*/ 110 w 132"/>
                  <a:gd name="T41" fmla="*/ 5 h 9"/>
                  <a:gd name="T42" fmla="*/ 101 w 132"/>
                  <a:gd name="T43" fmla="*/ 6 h 9"/>
                  <a:gd name="T44" fmla="*/ 92 w 132"/>
                  <a:gd name="T45" fmla="*/ 6 h 9"/>
                  <a:gd name="T46" fmla="*/ 81 w 132"/>
                  <a:gd name="T47" fmla="*/ 7 h 9"/>
                  <a:gd name="T48" fmla="*/ 69 w 132"/>
                  <a:gd name="T49" fmla="*/ 7 h 9"/>
                  <a:gd name="T50" fmla="*/ 57 w 132"/>
                  <a:gd name="T51" fmla="*/ 8 h 9"/>
                  <a:gd name="T52" fmla="*/ 43 w 132"/>
                  <a:gd name="T53" fmla="*/ 8 h 9"/>
                  <a:gd name="T54" fmla="*/ 28 w 132"/>
                  <a:gd name="T55" fmla="*/ 9 h 9"/>
                  <a:gd name="T56" fmla="*/ 14 w 132"/>
                  <a:gd name="T57" fmla="*/ 9 h 9"/>
                  <a:gd name="T58" fmla="*/ 0 w 132"/>
                  <a:gd name="T59" fmla="*/ 9 h 9"/>
                  <a:gd name="T60" fmla="*/ 0 w 132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2" h="9">
                    <a:moveTo>
                      <a:pt x="0" y="9"/>
                    </a:moveTo>
                    <a:lnTo>
                      <a:pt x="15" y="9"/>
                    </a:lnTo>
                    <a:lnTo>
                      <a:pt x="29" y="9"/>
                    </a:lnTo>
                    <a:lnTo>
                      <a:pt x="43" y="8"/>
                    </a:lnTo>
                    <a:lnTo>
                      <a:pt x="57" y="8"/>
                    </a:lnTo>
                    <a:lnTo>
                      <a:pt x="71" y="7"/>
                    </a:lnTo>
                    <a:lnTo>
                      <a:pt x="82" y="7"/>
                    </a:lnTo>
                    <a:lnTo>
                      <a:pt x="93" y="6"/>
                    </a:lnTo>
                    <a:lnTo>
                      <a:pt x="103" y="6"/>
                    </a:lnTo>
                    <a:lnTo>
                      <a:pt x="112" y="5"/>
                    </a:lnTo>
                    <a:lnTo>
                      <a:pt x="119" y="4"/>
                    </a:lnTo>
                    <a:lnTo>
                      <a:pt x="125" y="3"/>
                    </a:lnTo>
                    <a:lnTo>
                      <a:pt x="129" y="2"/>
                    </a:lnTo>
                    <a:lnTo>
                      <a:pt x="131" y="1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9" y="1"/>
                    </a:lnTo>
                    <a:lnTo>
                      <a:pt x="126" y="2"/>
                    </a:lnTo>
                    <a:lnTo>
                      <a:pt x="122" y="3"/>
                    </a:lnTo>
                    <a:lnTo>
                      <a:pt x="117" y="4"/>
                    </a:lnTo>
                    <a:lnTo>
                      <a:pt x="110" y="5"/>
                    </a:lnTo>
                    <a:lnTo>
                      <a:pt x="101" y="6"/>
                    </a:lnTo>
                    <a:lnTo>
                      <a:pt x="92" y="6"/>
                    </a:lnTo>
                    <a:lnTo>
                      <a:pt x="81" y="7"/>
                    </a:lnTo>
                    <a:lnTo>
                      <a:pt x="69" y="7"/>
                    </a:lnTo>
                    <a:lnTo>
                      <a:pt x="57" y="8"/>
                    </a:lnTo>
                    <a:lnTo>
                      <a:pt x="43" y="8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8" name="Freeform 708">
                <a:extLst>
                  <a:ext uri="{FF2B5EF4-FFF2-40B4-BE49-F238E27FC236}">
                    <a16:creationId xmlns:a16="http://schemas.microsoft.com/office/drawing/2014/main" id="{30F5F6A8-8293-D74E-9E13-50BC13EAE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29" cy="9"/>
              </a:xfrm>
              <a:custGeom>
                <a:avLst/>
                <a:gdLst>
                  <a:gd name="T0" fmla="*/ 0 w 129"/>
                  <a:gd name="T1" fmla="*/ 9 h 9"/>
                  <a:gd name="T2" fmla="*/ 14 w 129"/>
                  <a:gd name="T3" fmla="*/ 9 h 9"/>
                  <a:gd name="T4" fmla="*/ 28 w 129"/>
                  <a:gd name="T5" fmla="*/ 9 h 9"/>
                  <a:gd name="T6" fmla="*/ 43 w 129"/>
                  <a:gd name="T7" fmla="*/ 8 h 9"/>
                  <a:gd name="T8" fmla="*/ 57 w 129"/>
                  <a:gd name="T9" fmla="*/ 8 h 9"/>
                  <a:gd name="T10" fmla="*/ 69 w 129"/>
                  <a:gd name="T11" fmla="*/ 7 h 9"/>
                  <a:gd name="T12" fmla="*/ 81 w 129"/>
                  <a:gd name="T13" fmla="*/ 7 h 9"/>
                  <a:gd name="T14" fmla="*/ 92 w 129"/>
                  <a:gd name="T15" fmla="*/ 6 h 9"/>
                  <a:gd name="T16" fmla="*/ 101 w 129"/>
                  <a:gd name="T17" fmla="*/ 6 h 9"/>
                  <a:gd name="T18" fmla="*/ 110 w 129"/>
                  <a:gd name="T19" fmla="*/ 5 h 9"/>
                  <a:gd name="T20" fmla="*/ 117 w 129"/>
                  <a:gd name="T21" fmla="*/ 4 h 9"/>
                  <a:gd name="T22" fmla="*/ 122 w 129"/>
                  <a:gd name="T23" fmla="*/ 3 h 9"/>
                  <a:gd name="T24" fmla="*/ 126 w 129"/>
                  <a:gd name="T25" fmla="*/ 2 h 9"/>
                  <a:gd name="T26" fmla="*/ 129 w 129"/>
                  <a:gd name="T27" fmla="*/ 1 h 9"/>
                  <a:gd name="T28" fmla="*/ 129 w 129"/>
                  <a:gd name="T29" fmla="*/ 0 h 9"/>
                  <a:gd name="T30" fmla="*/ 127 w 129"/>
                  <a:gd name="T31" fmla="*/ 0 h 9"/>
                  <a:gd name="T32" fmla="*/ 126 w 129"/>
                  <a:gd name="T33" fmla="*/ 1 h 9"/>
                  <a:gd name="T34" fmla="*/ 123 w 129"/>
                  <a:gd name="T35" fmla="*/ 2 h 9"/>
                  <a:gd name="T36" fmla="*/ 120 w 129"/>
                  <a:gd name="T37" fmla="*/ 3 h 9"/>
                  <a:gd name="T38" fmla="*/ 115 w 129"/>
                  <a:gd name="T39" fmla="*/ 4 h 9"/>
                  <a:gd name="T40" fmla="*/ 108 w 129"/>
                  <a:gd name="T41" fmla="*/ 5 h 9"/>
                  <a:gd name="T42" fmla="*/ 100 w 129"/>
                  <a:gd name="T43" fmla="*/ 6 h 9"/>
                  <a:gd name="T44" fmla="*/ 90 w 129"/>
                  <a:gd name="T45" fmla="*/ 6 h 9"/>
                  <a:gd name="T46" fmla="*/ 79 w 129"/>
                  <a:gd name="T47" fmla="*/ 6 h 9"/>
                  <a:gd name="T48" fmla="*/ 68 w 129"/>
                  <a:gd name="T49" fmla="*/ 7 h 9"/>
                  <a:gd name="T50" fmla="*/ 55 w 129"/>
                  <a:gd name="T51" fmla="*/ 8 h 9"/>
                  <a:gd name="T52" fmla="*/ 42 w 129"/>
                  <a:gd name="T53" fmla="*/ 8 h 9"/>
                  <a:gd name="T54" fmla="*/ 28 w 129"/>
                  <a:gd name="T55" fmla="*/ 8 h 9"/>
                  <a:gd name="T56" fmla="*/ 14 w 129"/>
                  <a:gd name="T57" fmla="*/ 9 h 9"/>
                  <a:gd name="T58" fmla="*/ 0 w 129"/>
                  <a:gd name="T59" fmla="*/ 9 h 9"/>
                  <a:gd name="T60" fmla="*/ 0 w 129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9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3" y="8"/>
                    </a:lnTo>
                    <a:lnTo>
                      <a:pt x="57" y="8"/>
                    </a:lnTo>
                    <a:lnTo>
                      <a:pt x="69" y="7"/>
                    </a:lnTo>
                    <a:lnTo>
                      <a:pt x="81" y="7"/>
                    </a:lnTo>
                    <a:lnTo>
                      <a:pt x="92" y="6"/>
                    </a:lnTo>
                    <a:lnTo>
                      <a:pt x="101" y="6"/>
                    </a:lnTo>
                    <a:lnTo>
                      <a:pt x="110" y="5"/>
                    </a:lnTo>
                    <a:lnTo>
                      <a:pt x="117" y="4"/>
                    </a:lnTo>
                    <a:lnTo>
                      <a:pt x="122" y="3"/>
                    </a:lnTo>
                    <a:lnTo>
                      <a:pt x="126" y="2"/>
                    </a:lnTo>
                    <a:lnTo>
                      <a:pt x="129" y="1"/>
                    </a:lnTo>
                    <a:lnTo>
                      <a:pt x="129" y="0"/>
                    </a:lnTo>
                    <a:lnTo>
                      <a:pt x="127" y="0"/>
                    </a:lnTo>
                    <a:lnTo>
                      <a:pt x="126" y="1"/>
                    </a:lnTo>
                    <a:lnTo>
                      <a:pt x="123" y="2"/>
                    </a:lnTo>
                    <a:lnTo>
                      <a:pt x="120" y="3"/>
                    </a:lnTo>
                    <a:lnTo>
                      <a:pt x="115" y="4"/>
                    </a:lnTo>
                    <a:lnTo>
                      <a:pt x="108" y="5"/>
                    </a:lnTo>
                    <a:lnTo>
                      <a:pt x="100" y="6"/>
                    </a:lnTo>
                    <a:lnTo>
                      <a:pt x="90" y="6"/>
                    </a:lnTo>
                    <a:lnTo>
                      <a:pt x="79" y="6"/>
                    </a:lnTo>
                    <a:lnTo>
                      <a:pt x="68" y="7"/>
                    </a:lnTo>
                    <a:lnTo>
                      <a:pt x="55" y="8"/>
                    </a:lnTo>
                    <a:lnTo>
                      <a:pt x="42" y="8"/>
                    </a:lnTo>
                    <a:lnTo>
                      <a:pt x="28" y="8"/>
                    </a:lnTo>
                    <a:lnTo>
                      <a:pt x="14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49" name="Freeform 709">
                <a:extLst>
                  <a:ext uri="{FF2B5EF4-FFF2-40B4-BE49-F238E27FC236}">
                    <a16:creationId xmlns:a16="http://schemas.microsoft.com/office/drawing/2014/main" id="{ADEEB980-F9F8-2647-9E82-3ABF457E7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27" cy="9"/>
              </a:xfrm>
              <a:custGeom>
                <a:avLst/>
                <a:gdLst>
                  <a:gd name="T0" fmla="*/ 0 w 127"/>
                  <a:gd name="T1" fmla="*/ 9 h 9"/>
                  <a:gd name="T2" fmla="*/ 14 w 127"/>
                  <a:gd name="T3" fmla="*/ 9 h 9"/>
                  <a:gd name="T4" fmla="*/ 28 w 127"/>
                  <a:gd name="T5" fmla="*/ 8 h 9"/>
                  <a:gd name="T6" fmla="*/ 42 w 127"/>
                  <a:gd name="T7" fmla="*/ 8 h 9"/>
                  <a:gd name="T8" fmla="*/ 55 w 127"/>
                  <a:gd name="T9" fmla="*/ 8 h 9"/>
                  <a:gd name="T10" fmla="*/ 68 w 127"/>
                  <a:gd name="T11" fmla="*/ 7 h 9"/>
                  <a:gd name="T12" fmla="*/ 79 w 127"/>
                  <a:gd name="T13" fmla="*/ 6 h 9"/>
                  <a:gd name="T14" fmla="*/ 90 w 127"/>
                  <a:gd name="T15" fmla="*/ 6 h 9"/>
                  <a:gd name="T16" fmla="*/ 100 w 127"/>
                  <a:gd name="T17" fmla="*/ 6 h 9"/>
                  <a:gd name="T18" fmla="*/ 108 w 127"/>
                  <a:gd name="T19" fmla="*/ 5 h 9"/>
                  <a:gd name="T20" fmla="*/ 115 w 127"/>
                  <a:gd name="T21" fmla="*/ 4 h 9"/>
                  <a:gd name="T22" fmla="*/ 120 w 127"/>
                  <a:gd name="T23" fmla="*/ 3 h 9"/>
                  <a:gd name="T24" fmla="*/ 123 w 127"/>
                  <a:gd name="T25" fmla="*/ 2 h 9"/>
                  <a:gd name="T26" fmla="*/ 126 w 127"/>
                  <a:gd name="T27" fmla="*/ 1 h 9"/>
                  <a:gd name="T28" fmla="*/ 127 w 127"/>
                  <a:gd name="T29" fmla="*/ 0 h 9"/>
                  <a:gd name="T30" fmla="*/ 124 w 127"/>
                  <a:gd name="T31" fmla="*/ 0 h 9"/>
                  <a:gd name="T32" fmla="*/ 123 w 127"/>
                  <a:gd name="T33" fmla="*/ 1 h 9"/>
                  <a:gd name="T34" fmla="*/ 122 w 127"/>
                  <a:gd name="T35" fmla="*/ 2 h 9"/>
                  <a:gd name="T36" fmla="*/ 117 w 127"/>
                  <a:gd name="T37" fmla="*/ 3 h 9"/>
                  <a:gd name="T38" fmla="*/ 112 w 127"/>
                  <a:gd name="T39" fmla="*/ 4 h 9"/>
                  <a:gd name="T40" fmla="*/ 105 w 127"/>
                  <a:gd name="T41" fmla="*/ 5 h 9"/>
                  <a:gd name="T42" fmla="*/ 97 w 127"/>
                  <a:gd name="T43" fmla="*/ 6 h 9"/>
                  <a:gd name="T44" fmla="*/ 88 w 127"/>
                  <a:gd name="T45" fmla="*/ 6 h 9"/>
                  <a:gd name="T46" fmla="*/ 78 w 127"/>
                  <a:gd name="T47" fmla="*/ 6 h 9"/>
                  <a:gd name="T48" fmla="*/ 66 w 127"/>
                  <a:gd name="T49" fmla="*/ 7 h 9"/>
                  <a:gd name="T50" fmla="*/ 54 w 127"/>
                  <a:gd name="T51" fmla="*/ 7 h 9"/>
                  <a:gd name="T52" fmla="*/ 41 w 127"/>
                  <a:gd name="T53" fmla="*/ 8 h 9"/>
                  <a:gd name="T54" fmla="*/ 28 w 127"/>
                  <a:gd name="T55" fmla="*/ 8 h 9"/>
                  <a:gd name="T56" fmla="*/ 14 w 127"/>
                  <a:gd name="T57" fmla="*/ 8 h 9"/>
                  <a:gd name="T58" fmla="*/ 0 w 127"/>
                  <a:gd name="T59" fmla="*/ 8 h 9"/>
                  <a:gd name="T60" fmla="*/ 0 w 127"/>
                  <a:gd name="T61" fmla="*/ 9 h 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7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8"/>
                    </a:lnTo>
                    <a:lnTo>
                      <a:pt x="42" y="8"/>
                    </a:lnTo>
                    <a:lnTo>
                      <a:pt x="55" y="8"/>
                    </a:lnTo>
                    <a:lnTo>
                      <a:pt x="68" y="7"/>
                    </a:lnTo>
                    <a:lnTo>
                      <a:pt x="79" y="6"/>
                    </a:lnTo>
                    <a:lnTo>
                      <a:pt x="90" y="6"/>
                    </a:lnTo>
                    <a:lnTo>
                      <a:pt x="100" y="6"/>
                    </a:lnTo>
                    <a:lnTo>
                      <a:pt x="108" y="5"/>
                    </a:lnTo>
                    <a:lnTo>
                      <a:pt x="115" y="4"/>
                    </a:lnTo>
                    <a:lnTo>
                      <a:pt x="120" y="3"/>
                    </a:lnTo>
                    <a:lnTo>
                      <a:pt x="123" y="2"/>
                    </a:lnTo>
                    <a:lnTo>
                      <a:pt x="126" y="1"/>
                    </a:lnTo>
                    <a:lnTo>
                      <a:pt x="127" y="0"/>
                    </a:lnTo>
                    <a:lnTo>
                      <a:pt x="124" y="0"/>
                    </a:lnTo>
                    <a:lnTo>
                      <a:pt x="123" y="1"/>
                    </a:lnTo>
                    <a:lnTo>
                      <a:pt x="122" y="2"/>
                    </a:lnTo>
                    <a:lnTo>
                      <a:pt x="117" y="3"/>
                    </a:lnTo>
                    <a:lnTo>
                      <a:pt x="112" y="4"/>
                    </a:lnTo>
                    <a:lnTo>
                      <a:pt x="105" y="5"/>
                    </a:lnTo>
                    <a:lnTo>
                      <a:pt x="97" y="6"/>
                    </a:lnTo>
                    <a:lnTo>
                      <a:pt x="88" y="6"/>
                    </a:lnTo>
                    <a:lnTo>
                      <a:pt x="78" y="6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1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0" name="Freeform 710">
                <a:extLst>
                  <a:ext uri="{FF2B5EF4-FFF2-40B4-BE49-F238E27FC236}">
                    <a16:creationId xmlns:a16="http://schemas.microsoft.com/office/drawing/2014/main" id="{525B8176-0821-D142-8061-FCEF2F139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24" cy="8"/>
              </a:xfrm>
              <a:custGeom>
                <a:avLst/>
                <a:gdLst>
                  <a:gd name="T0" fmla="*/ 0 w 124"/>
                  <a:gd name="T1" fmla="*/ 8 h 8"/>
                  <a:gd name="T2" fmla="*/ 14 w 124"/>
                  <a:gd name="T3" fmla="*/ 8 h 8"/>
                  <a:gd name="T4" fmla="*/ 28 w 124"/>
                  <a:gd name="T5" fmla="*/ 8 h 8"/>
                  <a:gd name="T6" fmla="*/ 41 w 124"/>
                  <a:gd name="T7" fmla="*/ 8 h 8"/>
                  <a:gd name="T8" fmla="*/ 54 w 124"/>
                  <a:gd name="T9" fmla="*/ 7 h 8"/>
                  <a:gd name="T10" fmla="*/ 66 w 124"/>
                  <a:gd name="T11" fmla="*/ 7 h 8"/>
                  <a:gd name="T12" fmla="*/ 78 w 124"/>
                  <a:gd name="T13" fmla="*/ 6 h 8"/>
                  <a:gd name="T14" fmla="*/ 88 w 124"/>
                  <a:gd name="T15" fmla="*/ 6 h 8"/>
                  <a:gd name="T16" fmla="*/ 97 w 124"/>
                  <a:gd name="T17" fmla="*/ 6 h 8"/>
                  <a:gd name="T18" fmla="*/ 105 w 124"/>
                  <a:gd name="T19" fmla="*/ 5 h 8"/>
                  <a:gd name="T20" fmla="*/ 112 w 124"/>
                  <a:gd name="T21" fmla="*/ 4 h 8"/>
                  <a:gd name="T22" fmla="*/ 117 w 124"/>
                  <a:gd name="T23" fmla="*/ 3 h 8"/>
                  <a:gd name="T24" fmla="*/ 122 w 124"/>
                  <a:gd name="T25" fmla="*/ 2 h 8"/>
                  <a:gd name="T26" fmla="*/ 123 w 124"/>
                  <a:gd name="T27" fmla="*/ 1 h 8"/>
                  <a:gd name="T28" fmla="*/ 124 w 124"/>
                  <a:gd name="T29" fmla="*/ 0 h 8"/>
                  <a:gd name="T30" fmla="*/ 122 w 124"/>
                  <a:gd name="T31" fmla="*/ 0 h 8"/>
                  <a:gd name="T32" fmla="*/ 121 w 124"/>
                  <a:gd name="T33" fmla="*/ 1 h 8"/>
                  <a:gd name="T34" fmla="*/ 119 w 124"/>
                  <a:gd name="T35" fmla="*/ 2 h 8"/>
                  <a:gd name="T36" fmla="*/ 115 w 124"/>
                  <a:gd name="T37" fmla="*/ 3 h 8"/>
                  <a:gd name="T38" fmla="*/ 109 w 124"/>
                  <a:gd name="T39" fmla="*/ 4 h 8"/>
                  <a:gd name="T40" fmla="*/ 103 w 124"/>
                  <a:gd name="T41" fmla="*/ 5 h 8"/>
                  <a:gd name="T42" fmla="*/ 95 w 124"/>
                  <a:gd name="T43" fmla="*/ 6 h 8"/>
                  <a:gd name="T44" fmla="*/ 86 w 124"/>
                  <a:gd name="T45" fmla="*/ 6 h 8"/>
                  <a:gd name="T46" fmla="*/ 76 w 124"/>
                  <a:gd name="T47" fmla="*/ 6 h 8"/>
                  <a:gd name="T48" fmla="*/ 64 w 124"/>
                  <a:gd name="T49" fmla="*/ 7 h 8"/>
                  <a:gd name="T50" fmla="*/ 53 w 124"/>
                  <a:gd name="T51" fmla="*/ 7 h 8"/>
                  <a:gd name="T52" fmla="*/ 40 w 124"/>
                  <a:gd name="T53" fmla="*/ 8 h 8"/>
                  <a:gd name="T54" fmla="*/ 27 w 124"/>
                  <a:gd name="T55" fmla="*/ 8 h 8"/>
                  <a:gd name="T56" fmla="*/ 14 w 124"/>
                  <a:gd name="T57" fmla="*/ 8 h 8"/>
                  <a:gd name="T58" fmla="*/ 0 w 124"/>
                  <a:gd name="T59" fmla="*/ 8 h 8"/>
                  <a:gd name="T60" fmla="*/ 0 w 124"/>
                  <a:gd name="T61" fmla="*/ 8 h 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24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1" y="8"/>
                    </a:lnTo>
                    <a:lnTo>
                      <a:pt x="54" y="7"/>
                    </a:lnTo>
                    <a:lnTo>
                      <a:pt x="66" y="7"/>
                    </a:lnTo>
                    <a:lnTo>
                      <a:pt x="78" y="6"/>
                    </a:lnTo>
                    <a:lnTo>
                      <a:pt x="88" y="6"/>
                    </a:lnTo>
                    <a:lnTo>
                      <a:pt x="97" y="6"/>
                    </a:lnTo>
                    <a:lnTo>
                      <a:pt x="105" y="5"/>
                    </a:lnTo>
                    <a:lnTo>
                      <a:pt x="112" y="4"/>
                    </a:lnTo>
                    <a:lnTo>
                      <a:pt x="117" y="3"/>
                    </a:lnTo>
                    <a:lnTo>
                      <a:pt x="122" y="2"/>
                    </a:lnTo>
                    <a:lnTo>
                      <a:pt x="123" y="1"/>
                    </a:lnTo>
                    <a:lnTo>
                      <a:pt x="124" y="0"/>
                    </a:lnTo>
                    <a:lnTo>
                      <a:pt x="122" y="0"/>
                    </a:lnTo>
                    <a:lnTo>
                      <a:pt x="121" y="1"/>
                    </a:lnTo>
                    <a:lnTo>
                      <a:pt x="119" y="2"/>
                    </a:lnTo>
                    <a:lnTo>
                      <a:pt x="115" y="3"/>
                    </a:lnTo>
                    <a:lnTo>
                      <a:pt x="109" y="4"/>
                    </a:lnTo>
                    <a:lnTo>
                      <a:pt x="103" y="5"/>
                    </a:lnTo>
                    <a:lnTo>
                      <a:pt x="95" y="6"/>
                    </a:lnTo>
                    <a:lnTo>
                      <a:pt x="86" y="6"/>
                    </a:lnTo>
                    <a:lnTo>
                      <a:pt x="76" y="6"/>
                    </a:lnTo>
                    <a:lnTo>
                      <a:pt x="64" y="7"/>
                    </a:lnTo>
                    <a:lnTo>
                      <a:pt x="53" y="7"/>
                    </a:lnTo>
                    <a:lnTo>
                      <a:pt x="40" y="8"/>
                    </a:lnTo>
                    <a:lnTo>
                      <a:pt x="27" y="8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1" name="Freeform 711">
                <a:extLst>
                  <a:ext uri="{FF2B5EF4-FFF2-40B4-BE49-F238E27FC236}">
                    <a16:creationId xmlns:a16="http://schemas.microsoft.com/office/drawing/2014/main" id="{8182D31B-FF55-7645-A144-5869F7D26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22" cy="8"/>
              </a:xfrm>
              <a:custGeom>
                <a:avLst/>
                <a:gdLst>
                  <a:gd name="T0" fmla="*/ 0 w 122"/>
                  <a:gd name="T1" fmla="*/ 8 h 8"/>
                  <a:gd name="T2" fmla="*/ 14 w 122"/>
                  <a:gd name="T3" fmla="*/ 8 h 8"/>
                  <a:gd name="T4" fmla="*/ 27 w 122"/>
                  <a:gd name="T5" fmla="*/ 8 h 8"/>
                  <a:gd name="T6" fmla="*/ 40 w 122"/>
                  <a:gd name="T7" fmla="*/ 8 h 8"/>
                  <a:gd name="T8" fmla="*/ 53 w 122"/>
                  <a:gd name="T9" fmla="*/ 7 h 8"/>
                  <a:gd name="T10" fmla="*/ 64 w 122"/>
                  <a:gd name="T11" fmla="*/ 7 h 8"/>
                  <a:gd name="T12" fmla="*/ 76 w 122"/>
                  <a:gd name="T13" fmla="*/ 6 h 8"/>
                  <a:gd name="T14" fmla="*/ 86 w 122"/>
                  <a:gd name="T15" fmla="*/ 6 h 8"/>
                  <a:gd name="T16" fmla="*/ 95 w 122"/>
                  <a:gd name="T17" fmla="*/ 6 h 8"/>
                  <a:gd name="T18" fmla="*/ 103 w 122"/>
                  <a:gd name="T19" fmla="*/ 5 h 8"/>
                  <a:gd name="T20" fmla="*/ 109 w 122"/>
                  <a:gd name="T21" fmla="*/ 4 h 8"/>
                  <a:gd name="T22" fmla="*/ 115 w 122"/>
                  <a:gd name="T23" fmla="*/ 3 h 8"/>
                  <a:gd name="T24" fmla="*/ 119 w 122"/>
                  <a:gd name="T25" fmla="*/ 2 h 8"/>
                  <a:gd name="T26" fmla="*/ 121 w 122"/>
                  <a:gd name="T27" fmla="*/ 1 h 8"/>
                  <a:gd name="T28" fmla="*/ 122 w 122"/>
                  <a:gd name="T29" fmla="*/ 0 h 8"/>
                  <a:gd name="T30" fmla="*/ 119 w 122"/>
                  <a:gd name="T31" fmla="*/ 0 h 8"/>
                  <a:gd name="T32" fmla="*/ 118 w 122"/>
                  <a:gd name="T33" fmla="*/ 1 h 8"/>
                  <a:gd name="T34" fmla="*/ 115 w 122"/>
                  <a:gd name="T35" fmla="*/ 2 h 8"/>
                  <a:gd name="T36" fmla="*/ 111 w 122"/>
                  <a:gd name="T37" fmla="*/ 3 h 8"/>
                  <a:gd name="T38" fmla="*/ 106 w 122"/>
                  <a:gd name="T39" fmla="*/ 4 h 8"/>
                  <a:gd name="T40" fmla="*/ 98 w 122"/>
                  <a:gd name="T41" fmla="*/ 5 h 8"/>
                  <a:gd name="T42" fmla="*/ 89 w 122"/>
                  <a:gd name="T43" fmla="*/ 6 h 8"/>
                  <a:gd name="T44" fmla="*/ 79 w 122"/>
                  <a:gd name="T45" fmla="*/ 6 h 8"/>
                  <a:gd name="T46" fmla="*/ 68 w 122"/>
                  <a:gd name="T47" fmla="*/ 6 h 8"/>
                  <a:gd name="T48" fmla="*/ 56 w 122"/>
                  <a:gd name="T49" fmla="*/ 7 h 8"/>
                  <a:gd name="T50" fmla="*/ 43 w 122"/>
                  <a:gd name="T51" fmla="*/ 7 h 8"/>
                  <a:gd name="T52" fmla="*/ 28 w 122"/>
                  <a:gd name="T53" fmla="*/ 8 h 8"/>
                  <a:gd name="T54" fmla="*/ 14 w 122"/>
                  <a:gd name="T55" fmla="*/ 8 h 8"/>
                  <a:gd name="T56" fmla="*/ 0 w 122"/>
                  <a:gd name="T57" fmla="*/ 8 h 8"/>
                  <a:gd name="T58" fmla="*/ 0 w 122"/>
                  <a:gd name="T59" fmla="*/ 8 h 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2" h="8">
                    <a:moveTo>
                      <a:pt x="0" y="8"/>
                    </a:moveTo>
                    <a:lnTo>
                      <a:pt x="14" y="8"/>
                    </a:lnTo>
                    <a:lnTo>
                      <a:pt x="27" y="8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4" y="7"/>
                    </a:lnTo>
                    <a:lnTo>
                      <a:pt x="76" y="6"/>
                    </a:lnTo>
                    <a:lnTo>
                      <a:pt x="86" y="6"/>
                    </a:lnTo>
                    <a:lnTo>
                      <a:pt x="95" y="6"/>
                    </a:lnTo>
                    <a:lnTo>
                      <a:pt x="103" y="5"/>
                    </a:lnTo>
                    <a:lnTo>
                      <a:pt x="109" y="4"/>
                    </a:lnTo>
                    <a:lnTo>
                      <a:pt x="115" y="3"/>
                    </a:lnTo>
                    <a:lnTo>
                      <a:pt x="119" y="2"/>
                    </a:lnTo>
                    <a:lnTo>
                      <a:pt x="121" y="1"/>
                    </a:lnTo>
                    <a:lnTo>
                      <a:pt x="122" y="0"/>
                    </a:lnTo>
                    <a:lnTo>
                      <a:pt x="119" y="0"/>
                    </a:lnTo>
                    <a:lnTo>
                      <a:pt x="118" y="1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6" y="4"/>
                    </a:lnTo>
                    <a:lnTo>
                      <a:pt x="98" y="5"/>
                    </a:lnTo>
                    <a:lnTo>
                      <a:pt x="89" y="6"/>
                    </a:lnTo>
                    <a:lnTo>
                      <a:pt x="79" y="6"/>
                    </a:lnTo>
                    <a:lnTo>
                      <a:pt x="68" y="6"/>
                    </a:lnTo>
                    <a:lnTo>
                      <a:pt x="56" y="7"/>
                    </a:lnTo>
                    <a:lnTo>
                      <a:pt x="43" y="7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2" name="Freeform 712">
                <a:extLst>
                  <a:ext uri="{FF2B5EF4-FFF2-40B4-BE49-F238E27FC236}">
                    <a16:creationId xmlns:a16="http://schemas.microsoft.com/office/drawing/2014/main" id="{7CB7F8A1-746C-2541-8408-07FBE07ED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9" cy="8"/>
              </a:xfrm>
              <a:custGeom>
                <a:avLst/>
                <a:gdLst>
                  <a:gd name="T0" fmla="*/ 0 w 119"/>
                  <a:gd name="T1" fmla="*/ 8 h 8"/>
                  <a:gd name="T2" fmla="*/ 14 w 119"/>
                  <a:gd name="T3" fmla="*/ 8 h 8"/>
                  <a:gd name="T4" fmla="*/ 28 w 119"/>
                  <a:gd name="T5" fmla="*/ 8 h 8"/>
                  <a:gd name="T6" fmla="*/ 43 w 119"/>
                  <a:gd name="T7" fmla="*/ 7 h 8"/>
                  <a:gd name="T8" fmla="*/ 56 w 119"/>
                  <a:gd name="T9" fmla="*/ 7 h 8"/>
                  <a:gd name="T10" fmla="*/ 68 w 119"/>
                  <a:gd name="T11" fmla="*/ 6 h 8"/>
                  <a:gd name="T12" fmla="*/ 79 w 119"/>
                  <a:gd name="T13" fmla="*/ 6 h 8"/>
                  <a:gd name="T14" fmla="*/ 89 w 119"/>
                  <a:gd name="T15" fmla="*/ 6 h 8"/>
                  <a:gd name="T16" fmla="*/ 98 w 119"/>
                  <a:gd name="T17" fmla="*/ 5 h 8"/>
                  <a:gd name="T18" fmla="*/ 106 w 119"/>
                  <a:gd name="T19" fmla="*/ 4 h 8"/>
                  <a:gd name="T20" fmla="*/ 111 w 119"/>
                  <a:gd name="T21" fmla="*/ 3 h 8"/>
                  <a:gd name="T22" fmla="*/ 115 w 119"/>
                  <a:gd name="T23" fmla="*/ 2 h 8"/>
                  <a:gd name="T24" fmla="*/ 118 w 119"/>
                  <a:gd name="T25" fmla="*/ 1 h 8"/>
                  <a:gd name="T26" fmla="*/ 119 w 119"/>
                  <a:gd name="T27" fmla="*/ 0 h 8"/>
                  <a:gd name="T28" fmla="*/ 116 w 119"/>
                  <a:gd name="T29" fmla="*/ 0 h 8"/>
                  <a:gd name="T30" fmla="*/ 115 w 119"/>
                  <a:gd name="T31" fmla="*/ 1 h 8"/>
                  <a:gd name="T32" fmla="*/ 113 w 119"/>
                  <a:gd name="T33" fmla="*/ 2 h 8"/>
                  <a:gd name="T34" fmla="*/ 108 w 119"/>
                  <a:gd name="T35" fmla="*/ 3 h 8"/>
                  <a:gd name="T36" fmla="*/ 103 w 119"/>
                  <a:gd name="T37" fmla="*/ 4 h 8"/>
                  <a:gd name="T38" fmla="*/ 96 w 119"/>
                  <a:gd name="T39" fmla="*/ 5 h 8"/>
                  <a:gd name="T40" fmla="*/ 87 w 119"/>
                  <a:gd name="T41" fmla="*/ 6 h 8"/>
                  <a:gd name="T42" fmla="*/ 77 w 119"/>
                  <a:gd name="T43" fmla="*/ 6 h 8"/>
                  <a:gd name="T44" fmla="*/ 66 w 119"/>
                  <a:gd name="T45" fmla="*/ 6 h 8"/>
                  <a:gd name="T46" fmla="*/ 54 w 119"/>
                  <a:gd name="T47" fmla="*/ 7 h 8"/>
                  <a:gd name="T48" fmla="*/ 42 w 119"/>
                  <a:gd name="T49" fmla="*/ 7 h 8"/>
                  <a:gd name="T50" fmla="*/ 28 w 119"/>
                  <a:gd name="T51" fmla="*/ 8 h 8"/>
                  <a:gd name="T52" fmla="*/ 14 w 119"/>
                  <a:gd name="T53" fmla="*/ 8 h 8"/>
                  <a:gd name="T54" fmla="*/ 0 w 119"/>
                  <a:gd name="T55" fmla="*/ 8 h 8"/>
                  <a:gd name="T56" fmla="*/ 0 w 119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9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3" y="7"/>
                    </a:lnTo>
                    <a:lnTo>
                      <a:pt x="56" y="7"/>
                    </a:lnTo>
                    <a:lnTo>
                      <a:pt x="68" y="6"/>
                    </a:lnTo>
                    <a:lnTo>
                      <a:pt x="79" y="6"/>
                    </a:lnTo>
                    <a:lnTo>
                      <a:pt x="89" y="6"/>
                    </a:lnTo>
                    <a:lnTo>
                      <a:pt x="98" y="5"/>
                    </a:lnTo>
                    <a:lnTo>
                      <a:pt x="106" y="4"/>
                    </a:lnTo>
                    <a:lnTo>
                      <a:pt x="111" y="3"/>
                    </a:lnTo>
                    <a:lnTo>
                      <a:pt x="115" y="2"/>
                    </a:lnTo>
                    <a:lnTo>
                      <a:pt x="118" y="1"/>
                    </a:lnTo>
                    <a:lnTo>
                      <a:pt x="119" y="0"/>
                    </a:lnTo>
                    <a:lnTo>
                      <a:pt x="116" y="0"/>
                    </a:lnTo>
                    <a:lnTo>
                      <a:pt x="115" y="1"/>
                    </a:lnTo>
                    <a:lnTo>
                      <a:pt x="113" y="2"/>
                    </a:lnTo>
                    <a:lnTo>
                      <a:pt x="108" y="3"/>
                    </a:lnTo>
                    <a:lnTo>
                      <a:pt x="103" y="4"/>
                    </a:lnTo>
                    <a:lnTo>
                      <a:pt x="96" y="5"/>
                    </a:lnTo>
                    <a:lnTo>
                      <a:pt x="87" y="6"/>
                    </a:lnTo>
                    <a:lnTo>
                      <a:pt x="77" y="6"/>
                    </a:lnTo>
                    <a:lnTo>
                      <a:pt x="66" y="6"/>
                    </a:lnTo>
                    <a:lnTo>
                      <a:pt x="54" y="7"/>
                    </a:lnTo>
                    <a:lnTo>
                      <a:pt x="42" y="7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3" name="Freeform 713">
                <a:extLst>
                  <a:ext uri="{FF2B5EF4-FFF2-40B4-BE49-F238E27FC236}">
                    <a16:creationId xmlns:a16="http://schemas.microsoft.com/office/drawing/2014/main" id="{76CF4031-FD15-D340-80CF-D7675B423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6" cy="8"/>
              </a:xfrm>
              <a:custGeom>
                <a:avLst/>
                <a:gdLst>
                  <a:gd name="T0" fmla="*/ 0 w 116"/>
                  <a:gd name="T1" fmla="*/ 8 h 8"/>
                  <a:gd name="T2" fmla="*/ 14 w 116"/>
                  <a:gd name="T3" fmla="*/ 8 h 8"/>
                  <a:gd name="T4" fmla="*/ 28 w 116"/>
                  <a:gd name="T5" fmla="*/ 8 h 8"/>
                  <a:gd name="T6" fmla="*/ 42 w 116"/>
                  <a:gd name="T7" fmla="*/ 7 h 8"/>
                  <a:gd name="T8" fmla="*/ 54 w 116"/>
                  <a:gd name="T9" fmla="*/ 7 h 8"/>
                  <a:gd name="T10" fmla="*/ 66 w 116"/>
                  <a:gd name="T11" fmla="*/ 6 h 8"/>
                  <a:gd name="T12" fmla="*/ 77 w 116"/>
                  <a:gd name="T13" fmla="*/ 6 h 8"/>
                  <a:gd name="T14" fmla="*/ 87 w 116"/>
                  <a:gd name="T15" fmla="*/ 6 h 8"/>
                  <a:gd name="T16" fmla="*/ 96 w 116"/>
                  <a:gd name="T17" fmla="*/ 5 h 8"/>
                  <a:gd name="T18" fmla="*/ 103 w 116"/>
                  <a:gd name="T19" fmla="*/ 4 h 8"/>
                  <a:gd name="T20" fmla="*/ 108 w 116"/>
                  <a:gd name="T21" fmla="*/ 3 h 8"/>
                  <a:gd name="T22" fmla="*/ 113 w 116"/>
                  <a:gd name="T23" fmla="*/ 2 h 8"/>
                  <a:gd name="T24" fmla="*/ 115 w 116"/>
                  <a:gd name="T25" fmla="*/ 1 h 8"/>
                  <a:gd name="T26" fmla="*/ 116 w 116"/>
                  <a:gd name="T27" fmla="*/ 0 h 8"/>
                  <a:gd name="T28" fmla="*/ 114 w 116"/>
                  <a:gd name="T29" fmla="*/ 0 h 8"/>
                  <a:gd name="T30" fmla="*/ 113 w 116"/>
                  <a:gd name="T31" fmla="*/ 1 h 8"/>
                  <a:gd name="T32" fmla="*/ 110 w 116"/>
                  <a:gd name="T33" fmla="*/ 2 h 8"/>
                  <a:gd name="T34" fmla="*/ 107 w 116"/>
                  <a:gd name="T35" fmla="*/ 3 h 8"/>
                  <a:gd name="T36" fmla="*/ 100 w 116"/>
                  <a:gd name="T37" fmla="*/ 4 h 8"/>
                  <a:gd name="T38" fmla="*/ 93 w 116"/>
                  <a:gd name="T39" fmla="*/ 5 h 8"/>
                  <a:gd name="T40" fmla="*/ 86 w 116"/>
                  <a:gd name="T41" fmla="*/ 6 h 8"/>
                  <a:gd name="T42" fmla="*/ 75 w 116"/>
                  <a:gd name="T43" fmla="*/ 6 h 8"/>
                  <a:gd name="T44" fmla="*/ 64 w 116"/>
                  <a:gd name="T45" fmla="*/ 6 h 8"/>
                  <a:gd name="T46" fmla="*/ 53 w 116"/>
                  <a:gd name="T47" fmla="*/ 7 h 8"/>
                  <a:gd name="T48" fmla="*/ 41 w 116"/>
                  <a:gd name="T49" fmla="*/ 7 h 8"/>
                  <a:gd name="T50" fmla="*/ 28 w 116"/>
                  <a:gd name="T51" fmla="*/ 7 h 8"/>
                  <a:gd name="T52" fmla="*/ 14 w 116"/>
                  <a:gd name="T53" fmla="*/ 8 h 8"/>
                  <a:gd name="T54" fmla="*/ 0 w 116"/>
                  <a:gd name="T55" fmla="*/ 8 h 8"/>
                  <a:gd name="T56" fmla="*/ 0 w 116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6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2" y="7"/>
                    </a:lnTo>
                    <a:lnTo>
                      <a:pt x="54" y="7"/>
                    </a:lnTo>
                    <a:lnTo>
                      <a:pt x="66" y="6"/>
                    </a:lnTo>
                    <a:lnTo>
                      <a:pt x="77" y="6"/>
                    </a:lnTo>
                    <a:lnTo>
                      <a:pt x="87" y="6"/>
                    </a:lnTo>
                    <a:lnTo>
                      <a:pt x="96" y="5"/>
                    </a:lnTo>
                    <a:lnTo>
                      <a:pt x="103" y="4"/>
                    </a:lnTo>
                    <a:lnTo>
                      <a:pt x="108" y="3"/>
                    </a:lnTo>
                    <a:lnTo>
                      <a:pt x="113" y="2"/>
                    </a:lnTo>
                    <a:lnTo>
                      <a:pt x="115" y="1"/>
                    </a:lnTo>
                    <a:lnTo>
                      <a:pt x="116" y="0"/>
                    </a:lnTo>
                    <a:lnTo>
                      <a:pt x="114" y="0"/>
                    </a:lnTo>
                    <a:lnTo>
                      <a:pt x="113" y="1"/>
                    </a:lnTo>
                    <a:lnTo>
                      <a:pt x="110" y="2"/>
                    </a:lnTo>
                    <a:lnTo>
                      <a:pt x="107" y="3"/>
                    </a:lnTo>
                    <a:lnTo>
                      <a:pt x="100" y="4"/>
                    </a:lnTo>
                    <a:lnTo>
                      <a:pt x="93" y="5"/>
                    </a:lnTo>
                    <a:lnTo>
                      <a:pt x="86" y="6"/>
                    </a:lnTo>
                    <a:lnTo>
                      <a:pt x="75" y="6"/>
                    </a:lnTo>
                    <a:lnTo>
                      <a:pt x="64" y="6"/>
                    </a:lnTo>
                    <a:lnTo>
                      <a:pt x="53" y="7"/>
                    </a:lnTo>
                    <a:lnTo>
                      <a:pt x="41" y="7"/>
                    </a:lnTo>
                    <a:lnTo>
                      <a:pt x="28" y="7"/>
                    </a:lnTo>
                    <a:lnTo>
                      <a:pt x="14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4" name="Freeform 714">
                <a:extLst>
                  <a:ext uri="{FF2B5EF4-FFF2-40B4-BE49-F238E27FC236}">
                    <a16:creationId xmlns:a16="http://schemas.microsoft.com/office/drawing/2014/main" id="{383817CB-2F9D-5545-9C6E-ADC2E0583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4" cy="8"/>
              </a:xfrm>
              <a:custGeom>
                <a:avLst/>
                <a:gdLst>
                  <a:gd name="T0" fmla="*/ 0 w 114"/>
                  <a:gd name="T1" fmla="*/ 8 h 8"/>
                  <a:gd name="T2" fmla="*/ 14 w 114"/>
                  <a:gd name="T3" fmla="*/ 8 h 8"/>
                  <a:gd name="T4" fmla="*/ 28 w 114"/>
                  <a:gd name="T5" fmla="*/ 7 h 8"/>
                  <a:gd name="T6" fmla="*/ 41 w 114"/>
                  <a:gd name="T7" fmla="*/ 7 h 8"/>
                  <a:gd name="T8" fmla="*/ 53 w 114"/>
                  <a:gd name="T9" fmla="*/ 7 h 8"/>
                  <a:gd name="T10" fmla="*/ 64 w 114"/>
                  <a:gd name="T11" fmla="*/ 6 h 8"/>
                  <a:gd name="T12" fmla="*/ 75 w 114"/>
                  <a:gd name="T13" fmla="*/ 6 h 8"/>
                  <a:gd name="T14" fmla="*/ 86 w 114"/>
                  <a:gd name="T15" fmla="*/ 6 h 8"/>
                  <a:gd name="T16" fmla="*/ 93 w 114"/>
                  <a:gd name="T17" fmla="*/ 5 h 8"/>
                  <a:gd name="T18" fmla="*/ 100 w 114"/>
                  <a:gd name="T19" fmla="*/ 4 h 8"/>
                  <a:gd name="T20" fmla="*/ 107 w 114"/>
                  <a:gd name="T21" fmla="*/ 3 h 8"/>
                  <a:gd name="T22" fmla="*/ 110 w 114"/>
                  <a:gd name="T23" fmla="*/ 2 h 8"/>
                  <a:gd name="T24" fmla="*/ 113 w 114"/>
                  <a:gd name="T25" fmla="*/ 1 h 8"/>
                  <a:gd name="T26" fmla="*/ 114 w 114"/>
                  <a:gd name="T27" fmla="*/ 0 h 8"/>
                  <a:gd name="T28" fmla="*/ 111 w 114"/>
                  <a:gd name="T29" fmla="*/ 0 h 8"/>
                  <a:gd name="T30" fmla="*/ 110 w 114"/>
                  <a:gd name="T31" fmla="*/ 1 h 8"/>
                  <a:gd name="T32" fmla="*/ 108 w 114"/>
                  <a:gd name="T33" fmla="*/ 2 h 8"/>
                  <a:gd name="T34" fmla="*/ 104 w 114"/>
                  <a:gd name="T35" fmla="*/ 3 h 8"/>
                  <a:gd name="T36" fmla="*/ 99 w 114"/>
                  <a:gd name="T37" fmla="*/ 4 h 8"/>
                  <a:gd name="T38" fmla="*/ 92 w 114"/>
                  <a:gd name="T39" fmla="*/ 5 h 8"/>
                  <a:gd name="T40" fmla="*/ 83 w 114"/>
                  <a:gd name="T41" fmla="*/ 5 h 8"/>
                  <a:gd name="T42" fmla="*/ 73 w 114"/>
                  <a:gd name="T43" fmla="*/ 6 h 8"/>
                  <a:gd name="T44" fmla="*/ 63 w 114"/>
                  <a:gd name="T45" fmla="*/ 6 h 8"/>
                  <a:gd name="T46" fmla="*/ 51 w 114"/>
                  <a:gd name="T47" fmla="*/ 6 h 8"/>
                  <a:gd name="T48" fmla="*/ 39 w 114"/>
                  <a:gd name="T49" fmla="*/ 7 h 8"/>
                  <a:gd name="T50" fmla="*/ 27 w 114"/>
                  <a:gd name="T51" fmla="*/ 7 h 8"/>
                  <a:gd name="T52" fmla="*/ 14 w 114"/>
                  <a:gd name="T53" fmla="*/ 7 h 8"/>
                  <a:gd name="T54" fmla="*/ 0 w 114"/>
                  <a:gd name="T55" fmla="*/ 7 h 8"/>
                  <a:gd name="T56" fmla="*/ 0 w 114"/>
                  <a:gd name="T57" fmla="*/ 8 h 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4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7"/>
                    </a:lnTo>
                    <a:lnTo>
                      <a:pt x="41" y="7"/>
                    </a:lnTo>
                    <a:lnTo>
                      <a:pt x="53" y="7"/>
                    </a:lnTo>
                    <a:lnTo>
                      <a:pt x="64" y="6"/>
                    </a:lnTo>
                    <a:lnTo>
                      <a:pt x="75" y="6"/>
                    </a:lnTo>
                    <a:lnTo>
                      <a:pt x="86" y="6"/>
                    </a:lnTo>
                    <a:lnTo>
                      <a:pt x="93" y="5"/>
                    </a:lnTo>
                    <a:lnTo>
                      <a:pt x="100" y="4"/>
                    </a:lnTo>
                    <a:lnTo>
                      <a:pt x="107" y="3"/>
                    </a:lnTo>
                    <a:lnTo>
                      <a:pt x="110" y="2"/>
                    </a:lnTo>
                    <a:lnTo>
                      <a:pt x="113" y="1"/>
                    </a:lnTo>
                    <a:lnTo>
                      <a:pt x="114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8" y="2"/>
                    </a:lnTo>
                    <a:lnTo>
                      <a:pt x="104" y="3"/>
                    </a:lnTo>
                    <a:lnTo>
                      <a:pt x="99" y="4"/>
                    </a:lnTo>
                    <a:lnTo>
                      <a:pt x="92" y="5"/>
                    </a:lnTo>
                    <a:lnTo>
                      <a:pt x="83" y="5"/>
                    </a:lnTo>
                    <a:lnTo>
                      <a:pt x="73" y="6"/>
                    </a:lnTo>
                    <a:lnTo>
                      <a:pt x="63" y="6"/>
                    </a:lnTo>
                    <a:lnTo>
                      <a:pt x="51" y="6"/>
                    </a:lnTo>
                    <a:lnTo>
                      <a:pt x="39" y="7"/>
                    </a:lnTo>
                    <a:lnTo>
                      <a:pt x="27" y="7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5" name="Freeform 715">
                <a:extLst>
                  <a:ext uri="{FF2B5EF4-FFF2-40B4-BE49-F238E27FC236}">
                    <a16:creationId xmlns:a16="http://schemas.microsoft.com/office/drawing/2014/main" id="{F8318602-A118-5C43-B490-9FC5490EA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1" cy="7"/>
              </a:xfrm>
              <a:custGeom>
                <a:avLst/>
                <a:gdLst>
                  <a:gd name="T0" fmla="*/ 0 w 111"/>
                  <a:gd name="T1" fmla="*/ 7 h 7"/>
                  <a:gd name="T2" fmla="*/ 14 w 111"/>
                  <a:gd name="T3" fmla="*/ 7 h 7"/>
                  <a:gd name="T4" fmla="*/ 27 w 111"/>
                  <a:gd name="T5" fmla="*/ 7 h 7"/>
                  <a:gd name="T6" fmla="*/ 39 w 111"/>
                  <a:gd name="T7" fmla="*/ 7 h 7"/>
                  <a:gd name="T8" fmla="*/ 51 w 111"/>
                  <a:gd name="T9" fmla="*/ 6 h 7"/>
                  <a:gd name="T10" fmla="*/ 63 w 111"/>
                  <a:gd name="T11" fmla="*/ 6 h 7"/>
                  <a:gd name="T12" fmla="*/ 73 w 111"/>
                  <a:gd name="T13" fmla="*/ 6 h 7"/>
                  <a:gd name="T14" fmla="*/ 83 w 111"/>
                  <a:gd name="T15" fmla="*/ 5 h 7"/>
                  <a:gd name="T16" fmla="*/ 92 w 111"/>
                  <a:gd name="T17" fmla="*/ 5 h 7"/>
                  <a:gd name="T18" fmla="*/ 99 w 111"/>
                  <a:gd name="T19" fmla="*/ 4 h 7"/>
                  <a:gd name="T20" fmla="*/ 104 w 111"/>
                  <a:gd name="T21" fmla="*/ 3 h 7"/>
                  <a:gd name="T22" fmla="*/ 108 w 111"/>
                  <a:gd name="T23" fmla="*/ 2 h 7"/>
                  <a:gd name="T24" fmla="*/ 110 w 111"/>
                  <a:gd name="T25" fmla="*/ 1 h 7"/>
                  <a:gd name="T26" fmla="*/ 111 w 111"/>
                  <a:gd name="T27" fmla="*/ 0 h 7"/>
                  <a:gd name="T28" fmla="*/ 108 w 111"/>
                  <a:gd name="T29" fmla="*/ 0 h 7"/>
                  <a:gd name="T30" fmla="*/ 108 w 111"/>
                  <a:gd name="T31" fmla="*/ 1 h 7"/>
                  <a:gd name="T32" fmla="*/ 105 w 111"/>
                  <a:gd name="T33" fmla="*/ 2 h 7"/>
                  <a:gd name="T34" fmla="*/ 101 w 111"/>
                  <a:gd name="T35" fmla="*/ 3 h 7"/>
                  <a:gd name="T36" fmla="*/ 96 w 111"/>
                  <a:gd name="T37" fmla="*/ 4 h 7"/>
                  <a:gd name="T38" fmla="*/ 89 w 111"/>
                  <a:gd name="T39" fmla="*/ 4 h 7"/>
                  <a:gd name="T40" fmla="*/ 81 w 111"/>
                  <a:gd name="T41" fmla="*/ 5 h 7"/>
                  <a:gd name="T42" fmla="*/ 72 w 111"/>
                  <a:gd name="T43" fmla="*/ 6 h 7"/>
                  <a:gd name="T44" fmla="*/ 62 w 111"/>
                  <a:gd name="T45" fmla="*/ 6 h 7"/>
                  <a:gd name="T46" fmla="*/ 50 w 111"/>
                  <a:gd name="T47" fmla="*/ 6 h 7"/>
                  <a:gd name="T48" fmla="*/ 38 w 111"/>
                  <a:gd name="T49" fmla="*/ 7 h 7"/>
                  <a:gd name="T50" fmla="*/ 26 w 111"/>
                  <a:gd name="T51" fmla="*/ 7 h 7"/>
                  <a:gd name="T52" fmla="*/ 14 w 111"/>
                  <a:gd name="T53" fmla="*/ 7 h 7"/>
                  <a:gd name="T54" fmla="*/ 0 w 111"/>
                  <a:gd name="T55" fmla="*/ 7 h 7"/>
                  <a:gd name="T56" fmla="*/ 0 w 111"/>
                  <a:gd name="T57" fmla="*/ 7 h 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11" h="7">
                    <a:moveTo>
                      <a:pt x="0" y="7"/>
                    </a:moveTo>
                    <a:lnTo>
                      <a:pt x="14" y="7"/>
                    </a:lnTo>
                    <a:lnTo>
                      <a:pt x="27" y="7"/>
                    </a:lnTo>
                    <a:lnTo>
                      <a:pt x="39" y="7"/>
                    </a:lnTo>
                    <a:lnTo>
                      <a:pt x="51" y="6"/>
                    </a:lnTo>
                    <a:lnTo>
                      <a:pt x="63" y="6"/>
                    </a:lnTo>
                    <a:lnTo>
                      <a:pt x="73" y="6"/>
                    </a:lnTo>
                    <a:lnTo>
                      <a:pt x="83" y="5"/>
                    </a:lnTo>
                    <a:lnTo>
                      <a:pt x="92" y="5"/>
                    </a:lnTo>
                    <a:lnTo>
                      <a:pt x="99" y="4"/>
                    </a:lnTo>
                    <a:lnTo>
                      <a:pt x="104" y="3"/>
                    </a:lnTo>
                    <a:lnTo>
                      <a:pt x="108" y="2"/>
                    </a:lnTo>
                    <a:lnTo>
                      <a:pt x="110" y="1"/>
                    </a:lnTo>
                    <a:lnTo>
                      <a:pt x="111" y="0"/>
                    </a:lnTo>
                    <a:lnTo>
                      <a:pt x="108" y="0"/>
                    </a:lnTo>
                    <a:lnTo>
                      <a:pt x="108" y="1"/>
                    </a:lnTo>
                    <a:lnTo>
                      <a:pt x="105" y="2"/>
                    </a:lnTo>
                    <a:lnTo>
                      <a:pt x="101" y="3"/>
                    </a:lnTo>
                    <a:lnTo>
                      <a:pt x="96" y="4"/>
                    </a:lnTo>
                    <a:lnTo>
                      <a:pt x="89" y="4"/>
                    </a:lnTo>
                    <a:lnTo>
                      <a:pt x="81" y="5"/>
                    </a:lnTo>
                    <a:lnTo>
                      <a:pt x="72" y="6"/>
                    </a:lnTo>
                    <a:lnTo>
                      <a:pt x="62" y="6"/>
                    </a:lnTo>
                    <a:lnTo>
                      <a:pt x="50" y="6"/>
                    </a:lnTo>
                    <a:lnTo>
                      <a:pt x="38" y="7"/>
                    </a:lnTo>
                    <a:lnTo>
                      <a:pt x="26" y="7"/>
                    </a:lnTo>
                    <a:lnTo>
                      <a:pt x="1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6" name="Freeform 716">
                <a:extLst>
                  <a:ext uri="{FF2B5EF4-FFF2-40B4-BE49-F238E27FC236}">
                    <a16:creationId xmlns:a16="http://schemas.microsoft.com/office/drawing/2014/main" id="{E2ADE149-77EF-D045-B814-8963E941E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08" cy="7"/>
              </a:xfrm>
              <a:custGeom>
                <a:avLst/>
                <a:gdLst>
                  <a:gd name="T0" fmla="*/ 0 w 108"/>
                  <a:gd name="T1" fmla="*/ 7 h 7"/>
                  <a:gd name="T2" fmla="*/ 14 w 108"/>
                  <a:gd name="T3" fmla="*/ 7 h 7"/>
                  <a:gd name="T4" fmla="*/ 26 w 108"/>
                  <a:gd name="T5" fmla="*/ 7 h 7"/>
                  <a:gd name="T6" fmla="*/ 38 w 108"/>
                  <a:gd name="T7" fmla="*/ 7 h 7"/>
                  <a:gd name="T8" fmla="*/ 50 w 108"/>
                  <a:gd name="T9" fmla="*/ 6 h 7"/>
                  <a:gd name="T10" fmla="*/ 62 w 108"/>
                  <a:gd name="T11" fmla="*/ 6 h 7"/>
                  <a:gd name="T12" fmla="*/ 72 w 108"/>
                  <a:gd name="T13" fmla="*/ 6 h 7"/>
                  <a:gd name="T14" fmla="*/ 81 w 108"/>
                  <a:gd name="T15" fmla="*/ 5 h 7"/>
                  <a:gd name="T16" fmla="*/ 89 w 108"/>
                  <a:gd name="T17" fmla="*/ 4 h 7"/>
                  <a:gd name="T18" fmla="*/ 96 w 108"/>
                  <a:gd name="T19" fmla="*/ 4 h 7"/>
                  <a:gd name="T20" fmla="*/ 101 w 108"/>
                  <a:gd name="T21" fmla="*/ 3 h 7"/>
                  <a:gd name="T22" fmla="*/ 105 w 108"/>
                  <a:gd name="T23" fmla="*/ 2 h 7"/>
                  <a:gd name="T24" fmla="*/ 108 w 108"/>
                  <a:gd name="T25" fmla="*/ 1 h 7"/>
                  <a:gd name="T26" fmla="*/ 108 w 108"/>
                  <a:gd name="T27" fmla="*/ 0 h 7"/>
                  <a:gd name="T28" fmla="*/ 106 w 108"/>
                  <a:gd name="T29" fmla="*/ 0 h 7"/>
                  <a:gd name="T30" fmla="*/ 105 w 108"/>
                  <a:gd name="T31" fmla="*/ 1 h 7"/>
                  <a:gd name="T32" fmla="*/ 103 w 108"/>
                  <a:gd name="T33" fmla="*/ 2 h 7"/>
                  <a:gd name="T34" fmla="*/ 99 w 108"/>
                  <a:gd name="T35" fmla="*/ 3 h 7"/>
                  <a:gd name="T36" fmla="*/ 93 w 108"/>
                  <a:gd name="T37" fmla="*/ 3 h 7"/>
                  <a:gd name="T38" fmla="*/ 87 w 108"/>
                  <a:gd name="T39" fmla="*/ 4 h 7"/>
                  <a:gd name="T40" fmla="*/ 79 w 108"/>
                  <a:gd name="T41" fmla="*/ 5 h 7"/>
                  <a:gd name="T42" fmla="*/ 70 w 108"/>
                  <a:gd name="T43" fmla="*/ 6 h 7"/>
                  <a:gd name="T44" fmla="*/ 60 w 108"/>
                  <a:gd name="T45" fmla="*/ 6 h 7"/>
                  <a:gd name="T46" fmla="*/ 50 w 108"/>
                  <a:gd name="T47" fmla="*/ 6 h 7"/>
                  <a:gd name="T48" fmla="*/ 37 w 108"/>
                  <a:gd name="T49" fmla="*/ 6 h 7"/>
                  <a:gd name="T50" fmla="*/ 25 w 108"/>
                  <a:gd name="T51" fmla="*/ 7 h 7"/>
                  <a:gd name="T52" fmla="*/ 13 w 108"/>
                  <a:gd name="T53" fmla="*/ 7 h 7"/>
                  <a:gd name="T54" fmla="*/ 0 w 108"/>
                  <a:gd name="T55" fmla="*/ 7 h 7"/>
                  <a:gd name="T56" fmla="*/ 0 w 108"/>
                  <a:gd name="T57" fmla="*/ 7 h 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8" h="7">
                    <a:moveTo>
                      <a:pt x="0" y="7"/>
                    </a:moveTo>
                    <a:lnTo>
                      <a:pt x="14" y="7"/>
                    </a:lnTo>
                    <a:lnTo>
                      <a:pt x="26" y="7"/>
                    </a:lnTo>
                    <a:lnTo>
                      <a:pt x="38" y="7"/>
                    </a:lnTo>
                    <a:lnTo>
                      <a:pt x="50" y="6"/>
                    </a:lnTo>
                    <a:lnTo>
                      <a:pt x="62" y="6"/>
                    </a:lnTo>
                    <a:lnTo>
                      <a:pt x="72" y="6"/>
                    </a:lnTo>
                    <a:lnTo>
                      <a:pt x="81" y="5"/>
                    </a:lnTo>
                    <a:lnTo>
                      <a:pt x="89" y="4"/>
                    </a:lnTo>
                    <a:lnTo>
                      <a:pt x="96" y="4"/>
                    </a:lnTo>
                    <a:lnTo>
                      <a:pt x="101" y="3"/>
                    </a:lnTo>
                    <a:lnTo>
                      <a:pt x="105" y="2"/>
                    </a:lnTo>
                    <a:lnTo>
                      <a:pt x="108" y="1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5" y="1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79" y="5"/>
                    </a:lnTo>
                    <a:lnTo>
                      <a:pt x="70" y="6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37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7" name="Freeform 717">
                <a:extLst>
                  <a:ext uri="{FF2B5EF4-FFF2-40B4-BE49-F238E27FC236}">
                    <a16:creationId xmlns:a16="http://schemas.microsoft.com/office/drawing/2014/main" id="{C723E337-788C-BE4C-870F-27B8EB460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06" cy="7"/>
              </a:xfrm>
              <a:custGeom>
                <a:avLst/>
                <a:gdLst>
                  <a:gd name="T0" fmla="*/ 0 w 106"/>
                  <a:gd name="T1" fmla="*/ 7 h 7"/>
                  <a:gd name="T2" fmla="*/ 13 w 106"/>
                  <a:gd name="T3" fmla="*/ 7 h 7"/>
                  <a:gd name="T4" fmla="*/ 25 w 106"/>
                  <a:gd name="T5" fmla="*/ 7 h 7"/>
                  <a:gd name="T6" fmla="*/ 37 w 106"/>
                  <a:gd name="T7" fmla="*/ 6 h 7"/>
                  <a:gd name="T8" fmla="*/ 50 w 106"/>
                  <a:gd name="T9" fmla="*/ 6 h 7"/>
                  <a:gd name="T10" fmla="*/ 60 w 106"/>
                  <a:gd name="T11" fmla="*/ 6 h 7"/>
                  <a:gd name="T12" fmla="*/ 70 w 106"/>
                  <a:gd name="T13" fmla="*/ 6 h 7"/>
                  <a:gd name="T14" fmla="*/ 79 w 106"/>
                  <a:gd name="T15" fmla="*/ 5 h 7"/>
                  <a:gd name="T16" fmla="*/ 87 w 106"/>
                  <a:gd name="T17" fmla="*/ 4 h 7"/>
                  <a:gd name="T18" fmla="*/ 93 w 106"/>
                  <a:gd name="T19" fmla="*/ 3 h 7"/>
                  <a:gd name="T20" fmla="*/ 99 w 106"/>
                  <a:gd name="T21" fmla="*/ 3 h 7"/>
                  <a:gd name="T22" fmla="*/ 103 w 106"/>
                  <a:gd name="T23" fmla="*/ 2 h 7"/>
                  <a:gd name="T24" fmla="*/ 105 w 106"/>
                  <a:gd name="T25" fmla="*/ 1 h 7"/>
                  <a:gd name="T26" fmla="*/ 106 w 106"/>
                  <a:gd name="T27" fmla="*/ 0 h 7"/>
                  <a:gd name="T28" fmla="*/ 103 w 106"/>
                  <a:gd name="T29" fmla="*/ 0 h 7"/>
                  <a:gd name="T30" fmla="*/ 102 w 106"/>
                  <a:gd name="T31" fmla="*/ 1 h 7"/>
                  <a:gd name="T32" fmla="*/ 100 w 106"/>
                  <a:gd name="T33" fmla="*/ 2 h 7"/>
                  <a:gd name="T34" fmla="*/ 96 w 106"/>
                  <a:gd name="T35" fmla="*/ 2 h 7"/>
                  <a:gd name="T36" fmla="*/ 92 w 106"/>
                  <a:gd name="T37" fmla="*/ 3 h 7"/>
                  <a:gd name="T38" fmla="*/ 85 w 106"/>
                  <a:gd name="T39" fmla="*/ 4 h 7"/>
                  <a:gd name="T40" fmla="*/ 78 w 106"/>
                  <a:gd name="T41" fmla="*/ 5 h 7"/>
                  <a:gd name="T42" fmla="*/ 68 w 106"/>
                  <a:gd name="T43" fmla="*/ 6 h 7"/>
                  <a:gd name="T44" fmla="*/ 58 w 106"/>
                  <a:gd name="T45" fmla="*/ 6 h 7"/>
                  <a:gd name="T46" fmla="*/ 48 w 106"/>
                  <a:gd name="T47" fmla="*/ 6 h 7"/>
                  <a:gd name="T48" fmla="*/ 36 w 106"/>
                  <a:gd name="T49" fmla="*/ 6 h 7"/>
                  <a:gd name="T50" fmla="*/ 25 w 106"/>
                  <a:gd name="T51" fmla="*/ 7 h 7"/>
                  <a:gd name="T52" fmla="*/ 13 w 106"/>
                  <a:gd name="T53" fmla="*/ 7 h 7"/>
                  <a:gd name="T54" fmla="*/ 0 w 106"/>
                  <a:gd name="T55" fmla="*/ 7 h 7"/>
                  <a:gd name="T56" fmla="*/ 0 w 106"/>
                  <a:gd name="T57" fmla="*/ 7 h 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6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7" y="6"/>
                    </a:lnTo>
                    <a:lnTo>
                      <a:pt x="50" y="6"/>
                    </a:lnTo>
                    <a:lnTo>
                      <a:pt x="60" y="6"/>
                    </a:lnTo>
                    <a:lnTo>
                      <a:pt x="70" y="6"/>
                    </a:lnTo>
                    <a:lnTo>
                      <a:pt x="79" y="5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9" y="3"/>
                    </a:lnTo>
                    <a:lnTo>
                      <a:pt x="103" y="2"/>
                    </a:lnTo>
                    <a:lnTo>
                      <a:pt x="105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2" y="1"/>
                    </a:lnTo>
                    <a:lnTo>
                      <a:pt x="100" y="2"/>
                    </a:lnTo>
                    <a:lnTo>
                      <a:pt x="96" y="2"/>
                    </a:lnTo>
                    <a:lnTo>
                      <a:pt x="92" y="3"/>
                    </a:lnTo>
                    <a:lnTo>
                      <a:pt x="85" y="4"/>
                    </a:lnTo>
                    <a:lnTo>
                      <a:pt x="78" y="5"/>
                    </a:lnTo>
                    <a:lnTo>
                      <a:pt x="68" y="6"/>
                    </a:lnTo>
                    <a:lnTo>
                      <a:pt x="58" y="6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8" name="Freeform 718">
                <a:extLst>
                  <a:ext uri="{FF2B5EF4-FFF2-40B4-BE49-F238E27FC236}">
                    <a16:creationId xmlns:a16="http://schemas.microsoft.com/office/drawing/2014/main" id="{B4FFF0A2-5490-CD4D-9155-C4BCD8CF7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03" cy="7"/>
              </a:xfrm>
              <a:custGeom>
                <a:avLst/>
                <a:gdLst>
                  <a:gd name="T0" fmla="*/ 0 w 103"/>
                  <a:gd name="T1" fmla="*/ 7 h 7"/>
                  <a:gd name="T2" fmla="*/ 13 w 103"/>
                  <a:gd name="T3" fmla="*/ 7 h 7"/>
                  <a:gd name="T4" fmla="*/ 25 w 103"/>
                  <a:gd name="T5" fmla="*/ 7 h 7"/>
                  <a:gd name="T6" fmla="*/ 36 w 103"/>
                  <a:gd name="T7" fmla="*/ 6 h 7"/>
                  <a:gd name="T8" fmla="*/ 48 w 103"/>
                  <a:gd name="T9" fmla="*/ 6 h 7"/>
                  <a:gd name="T10" fmla="*/ 58 w 103"/>
                  <a:gd name="T11" fmla="*/ 6 h 7"/>
                  <a:gd name="T12" fmla="*/ 68 w 103"/>
                  <a:gd name="T13" fmla="*/ 6 h 7"/>
                  <a:gd name="T14" fmla="*/ 78 w 103"/>
                  <a:gd name="T15" fmla="*/ 5 h 7"/>
                  <a:gd name="T16" fmla="*/ 85 w 103"/>
                  <a:gd name="T17" fmla="*/ 4 h 7"/>
                  <a:gd name="T18" fmla="*/ 92 w 103"/>
                  <a:gd name="T19" fmla="*/ 3 h 7"/>
                  <a:gd name="T20" fmla="*/ 96 w 103"/>
                  <a:gd name="T21" fmla="*/ 2 h 7"/>
                  <a:gd name="T22" fmla="*/ 100 w 103"/>
                  <a:gd name="T23" fmla="*/ 2 h 7"/>
                  <a:gd name="T24" fmla="*/ 102 w 103"/>
                  <a:gd name="T25" fmla="*/ 1 h 7"/>
                  <a:gd name="T26" fmla="*/ 103 w 103"/>
                  <a:gd name="T27" fmla="*/ 0 h 7"/>
                  <a:gd name="T28" fmla="*/ 100 w 103"/>
                  <a:gd name="T29" fmla="*/ 0 h 7"/>
                  <a:gd name="T30" fmla="*/ 100 w 103"/>
                  <a:gd name="T31" fmla="*/ 1 h 7"/>
                  <a:gd name="T32" fmla="*/ 97 w 103"/>
                  <a:gd name="T33" fmla="*/ 2 h 7"/>
                  <a:gd name="T34" fmla="*/ 93 w 103"/>
                  <a:gd name="T35" fmla="*/ 3 h 7"/>
                  <a:gd name="T36" fmla="*/ 87 w 103"/>
                  <a:gd name="T37" fmla="*/ 4 h 7"/>
                  <a:gd name="T38" fmla="*/ 79 w 103"/>
                  <a:gd name="T39" fmla="*/ 4 h 7"/>
                  <a:gd name="T40" fmla="*/ 72 w 103"/>
                  <a:gd name="T41" fmla="*/ 5 h 7"/>
                  <a:gd name="T42" fmla="*/ 61 w 103"/>
                  <a:gd name="T43" fmla="*/ 6 h 7"/>
                  <a:gd name="T44" fmla="*/ 50 w 103"/>
                  <a:gd name="T45" fmla="*/ 6 h 7"/>
                  <a:gd name="T46" fmla="*/ 38 w 103"/>
                  <a:gd name="T47" fmla="*/ 6 h 7"/>
                  <a:gd name="T48" fmla="*/ 26 w 103"/>
                  <a:gd name="T49" fmla="*/ 6 h 7"/>
                  <a:gd name="T50" fmla="*/ 14 w 103"/>
                  <a:gd name="T51" fmla="*/ 6 h 7"/>
                  <a:gd name="T52" fmla="*/ 0 w 103"/>
                  <a:gd name="T53" fmla="*/ 7 h 7"/>
                  <a:gd name="T54" fmla="*/ 0 w 103"/>
                  <a:gd name="T55" fmla="*/ 7 h 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3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6" y="6"/>
                    </a:lnTo>
                    <a:lnTo>
                      <a:pt x="48" y="6"/>
                    </a:lnTo>
                    <a:lnTo>
                      <a:pt x="58" y="6"/>
                    </a:lnTo>
                    <a:lnTo>
                      <a:pt x="68" y="6"/>
                    </a:lnTo>
                    <a:lnTo>
                      <a:pt x="78" y="5"/>
                    </a:lnTo>
                    <a:lnTo>
                      <a:pt x="85" y="4"/>
                    </a:lnTo>
                    <a:lnTo>
                      <a:pt x="92" y="3"/>
                    </a:lnTo>
                    <a:lnTo>
                      <a:pt x="96" y="2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0" y="0"/>
                    </a:lnTo>
                    <a:lnTo>
                      <a:pt x="100" y="1"/>
                    </a:lnTo>
                    <a:lnTo>
                      <a:pt x="97" y="2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79" y="4"/>
                    </a:lnTo>
                    <a:lnTo>
                      <a:pt x="72" y="5"/>
                    </a:lnTo>
                    <a:lnTo>
                      <a:pt x="61" y="6"/>
                    </a:lnTo>
                    <a:lnTo>
                      <a:pt x="50" y="6"/>
                    </a:lnTo>
                    <a:lnTo>
                      <a:pt x="38" y="6"/>
                    </a:lnTo>
                    <a:lnTo>
                      <a:pt x="26" y="6"/>
                    </a:lnTo>
                    <a:lnTo>
                      <a:pt x="14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59" name="Freeform 719">
                <a:extLst>
                  <a:ext uri="{FF2B5EF4-FFF2-40B4-BE49-F238E27FC236}">
                    <a16:creationId xmlns:a16="http://schemas.microsoft.com/office/drawing/2014/main" id="{BF5A7566-DA44-8046-A902-FC41C40C9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00" cy="7"/>
              </a:xfrm>
              <a:custGeom>
                <a:avLst/>
                <a:gdLst>
                  <a:gd name="T0" fmla="*/ 0 w 100"/>
                  <a:gd name="T1" fmla="*/ 7 h 7"/>
                  <a:gd name="T2" fmla="*/ 14 w 100"/>
                  <a:gd name="T3" fmla="*/ 6 h 7"/>
                  <a:gd name="T4" fmla="*/ 26 w 100"/>
                  <a:gd name="T5" fmla="*/ 6 h 7"/>
                  <a:gd name="T6" fmla="*/ 38 w 100"/>
                  <a:gd name="T7" fmla="*/ 6 h 7"/>
                  <a:gd name="T8" fmla="*/ 50 w 100"/>
                  <a:gd name="T9" fmla="*/ 6 h 7"/>
                  <a:gd name="T10" fmla="*/ 61 w 100"/>
                  <a:gd name="T11" fmla="*/ 6 h 7"/>
                  <a:gd name="T12" fmla="*/ 72 w 100"/>
                  <a:gd name="T13" fmla="*/ 5 h 7"/>
                  <a:gd name="T14" fmla="*/ 79 w 100"/>
                  <a:gd name="T15" fmla="*/ 4 h 7"/>
                  <a:gd name="T16" fmla="*/ 87 w 100"/>
                  <a:gd name="T17" fmla="*/ 4 h 7"/>
                  <a:gd name="T18" fmla="*/ 93 w 100"/>
                  <a:gd name="T19" fmla="*/ 3 h 7"/>
                  <a:gd name="T20" fmla="*/ 97 w 100"/>
                  <a:gd name="T21" fmla="*/ 2 h 7"/>
                  <a:gd name="T22" fmla="*/ 100 w 100"/>
                  <a:gd name="T23" fmla="*/ 1 h 7"/>
                  <a:gd name="T24" fmla="*/ 100 w 100"/>
                  <a:gd name="T25" fmla="*/ 0 h 7"/>
                  <a:gd name="T26" fmla="*/ 98 w 100"/>
                  <a:gd name="T27" fmla="*/ 0 h 7"/>
                  <a:gd name="T28" fmla="*/ 97 w 100"/>
                  <a:gd name="T29" fmla="*/ 1 h 7"/>
                  <a:gd name="T30" fmla="*/ 94 w 100"/>
                  <a:gd name="T31" fmla="*/ 2 h 7"/>
                  <a:gd name="T32" fmla="*/ 91 w 100"/>
                  <a:gd name="T33" fmla="*/ 3 h 7"/>
                  <a:gd name="T34" fmla="*/ 85 w 100"/>
                  <a:gd name="T35" fmla="*/ 3 h 7"/>
                  <a:gd name="T36" fmla="*/ 78 w 100"/>
                  <a:gd name="T37" fmla="*/ 4 h 7"/>
                  <a:gd name="T38" fmla="*/ 69 w 100"/>
                  <a:gd name="T39" fmla="*/ 5 h 7"/>
                  <a:gd name="T40" fmla="*/ 59 w 100"/>
                  <a:gd name="T41" fmla="*/ 6 h 7"/>
                  <a:gd name="T42" fmla="*/ 49 w 100"/>
                  <a:gd name="T43" fmla="*/ 6 h 7"/>
                  <a:gd name="T44" fmla="*/ 37 w 100"/>
                  <a:gd name="T45" fmla="*/ 6 h 7"/>
                  <a:gd name="T46" fmla="*/ 25 w 100"/>
                  <a:gd name="T47" fmla="*/ 6 h 7"/>
                  <a:gd name="T48" fmla="*/ 13 w 100"/>
                  <a:gd name="T49" fmla="*/ 6 h 7"/>
                  <a:gd name="T50" fmla="*/ 0 w 100"/>
                  <a:gd name="T51" fmla="*/ 6 h 7"/>
                  <a:gd name="T52" fmla="*/ 0 w 100"/>
                  <a:gd name="T53" fmla="*/ 7 h 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00" h="7">
                    <a:moveTo>
                      <a:pt x="0" y="7"/>
                    </a:moveTo>
                    <a:lnTo>
                      <a:pt x="14" y="6"/>
                    </a:lnTo>
                    <a:lnTo>
                      <a:pt x="26" y="6"/>
                    </a:lnTo>
                    <a:lnTo>
                      <a:pt x="38" y="6"/>
                    </a:lnTo>
                    <a:lnTo>
                      <a:pt x="50" y="6"/>
                    </a:lnTo>
                    <a:lnTo>
                      <a:pt x="61" y="6"/>
                    </a:lnTo>
                    <a:lnTo>
                      <a:pt x="72" y="5"/>
                    </a:lnTo>
                    <a:lnTo>
                      <a:pt x="79" y="4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97" y="1"/>
                    </a:lnTo>
                    <a:lnTo>
                      <a:pt x="94" y="2"/>
                    </a:lnTo>
                    <a:lnTo>
                      <a:pt x="91" y="3"/>
                    </a:lnTo>
                    <a:lnTo>
                      <a:pt x="85" y="3"/>
                    </a:lnTo>
                    <a:lnTo>
                      <a:pt x="78" y="4"/>
                    </a:lnTo>
                    <a:lnTo>
                      <a:pt x="69" y="5"/>
                    </a:lnTo>
                    <a:lnTo>
                      <a:pt x="59" y="6"/>
                    </a:lnTo>
                    <a:lnTo>
                      <a:pt x="49" y="6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3" y="6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0" name="Freeform 720">
                <a:extLst>
                  <a:ext uri="{FF2B5EF4-FFF2-40B4-BE49-F238E27FC236}">
                    <a16:creationId xmlns:a16="http://schemas.microsoft.com/office/drawing/2014/main" id="{571A4B71-3E4E-5E45-BDFC-41DD4DB52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98" cy="6"/>
              </a:xfrm>
              <a:custGeom>
                <a:avLst/>
                <a:gdLst>
                  <a:gd name="T0" fmla="*/ 0 w 98"/>
                  <a:gd name="T1" fmla="*/ 6 h 6"/>
                  <a:gd name="T2" fmla="*/ 13 w 98"/>
                  <a:gd name="T3" fmla="*/ 6 h 6"/>
                  <a:gd name="T4" fmla="*/ 25 w 98"/>
                  <a:gd name="T5" fmla="*/ 6 h 6"/>
                  <a:gd name="T6" fmla="*/ 37 w 98"/>
                  <a:gd name="T7" fmla="*/ 6 h 6"/>
                  <a:gd name="T8" fmla="*/ 49 w 98"/>
                  <a:gd name="T9" fmla="*/ 6 h 6"/>
                  <a:gd name="T10" fmla="*/ 59 w 98"/>
                  <a:gd name="T11" fmla="*/ 6 h 6"/>
                  <a:gd name="T12" fmla="*/ 69 w 98"/>
                  <a:gd name="T13" fmla="*/ 5 h 6"/>
                  <a:gd name="T14" fmla="*/ 78 w 98"/>
                  <a:gd name="T15" fmla="*/ 4 h 6"/>
                  <a:gd name="T16" fmla="*/ 85 w 98"/>
                  <a:gd name="T17" fmla="*/ 3 h 6"/>
                  <a:gd name="T18" fmla="*/ 91 w 98"/>
                  <a:gd name="T19" fmla="*/ 3 h 6"/>
                  <a:gd name="T20" fmla="*/ 94 w 98"/>
                  <a:gd name="T21" fmla="*/ 2 h 6"/>
                  <a:gd name="T22" fmla="*/ 97 w 98"/>
                  <a:gd name="T23" fmla="*/ 1 h 6"/>
                  <a:gd name="T24" fmla="*/ 98 w 98"/>
                  <a:gd name="T25" fmla="*/ 0 h 6"/>
                  <a:gd name="T26" fmla="*/ 95 w 98"/>
                  <a:gd name="T27" fmla="*/ 0 h 6"/>
                  <a:gd name="T28" fmla="*/ 94 w 98"/>
                  <a:gd name="T29" fmla="*/ 1 h 6"/>
                  <a:gd name="T30" fmla="*/ 92 w 98"/>
                  <a:gd name="T31" fmla="*/ 2 h 6"/>
                  <a:gd name="T32" fmla="*/ 88 w 98"/>
                  <a:gd name="T33" fmla="*/ 2 h 6"/>
                  <a:gd name="T34" fmla="*/ 82 w 98"/>
                  <a:gd name="T35" fmla="*/ 3 h 6"/>
                  <a:gd name="T36" fmla="*/ 76 w 98"/>
                  <a:gd name="T37" fmla="*/ 4 h 6"/>
                  <a:gd name="T38" fmla="*/ 67 w 98"/>
                  <a:gd name="T39" fmla="*/ 5 h 6"/>
                  <a:gd name="T40" fmla="*/ 58 w 98"/>
                  <a:gd name="T41" fmla="*/ 6 h 6"/>
                  <a:gd name="T42" fmla="*/ 48 w 98"/>
                  <a:gd name="T43" fmla="*/ 6 h 6"/>
                  <a:gd name="T44" fmla="*/ 36 w 98"/>
                  <a:gd name="T45" fmla="*/ 6 h 6"/>
                  <a:gd name="T46" fmla="*/ 25 w 98"/>
                  <a:gd name="T47" fmla="*/ 6 h 6"/>
                  <a:gd name="T48" fmla="*/ 13 w 98"/>
                  <a:gd name="T49" fmla="*/ 6 h 6"/>
                  <a:gd name="T50" fmla="*/ 0 w 98"/>
                  <a:gd name="T51" fmla="*/ 6 h 6"/>
                  <a:gd name="T52" fmla="*/ 0 w 98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8" h="6">
                    <a:moveTo>
                      <a:pt x="0" y="6"/>
                    </a:moveTo>
                    <a:lnTo>
                      <a:pt x="13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49" y="6"/>
                    </a:lnTo>
                    <a:lnTo>
                      <a:pt x="59" y="6"/>
                    </a:lnTo>
                    <a:lnTo>
                      <a:pt x="69" y="5"/>
                    </a:lnTo>
                    <a:lnTo>
                      <a:pt x="78" y="4"/>
                    </a:lnTo>
                    <a:lnTo>
                      <a:pt x="85" y="3"/>
                    </a:lnTo>
                    <a:lnTo>
                      <a:pt x="91" y="3"/>
                    </a:lnTo>
                    <a:lnTo>
                      <a:pt x="94" y="2"/>
                    </a:lnTo>
                    <a:lnTo>
                      <a:pt x="97" y="1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4" y="1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2" y="3"/>
                    </a:lnTo>
                    <a:lnTo>
                      <a:pt x="76" y="4"/>
                    </a:lnTo>
                    <a:lnTo>
                      <a:pt x="67" y="5"/>
                    </a:lnTo>
                    <a:lnTo>
                      <a:pt x="58" y="6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5" y="6"/>
                    </a:lnTo>
                    <a:lnTo>
                      <a:pt x="13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1" name="Freeform 721">
                <a:extLst>
                  <a:ext uri="{FF2B5EF4-FFF2-40B4-BE49-F238E27FC236}">
                    <a16:creationId xmlns:a16="http://schemas.microsoft.com/office/drawing/2014/main" id="{B1D7D5CB-AEDB-4341-8C6B-B93DFFC11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95" cy="6"/>
              </a:xfrm>
              <a:custGeom>
                <a:avLst/>
                <a:gdLst>
                  <a:gd name="T0" fmla="*/ 0 w 95"/>
                  <a:gd name="T1" fmla="*/ 6 h 6"/>
                  <a:gd name="T2" fmla="*/ 13 w 95"/>
                  <a:gd name="T3" fmla="*/ 6 h 6"/>
                  <a:gd name="T4" fmla="*/ 25 w 95"/>
                  <a:gd name="T5" fmla="*/ 6 h 6"/>
                  <a:gd name="T6" fmla="*/ 36 w 95"/>
                  <a:gd name="T7" fmla="*/ 6 h 6"/>
                  <a:gd name="T8" fmla="*/ 48 w 95"/>
                  <a:gd name="T9" fmla="*/ 6 h 6"/>
                  <a:gd name="T10" fmla="*/ 58 w 95"/>
                  <a:gd name="T11" fmla="*/ 6 h 6"/>
                  <a:gd name="T12" fmla="*/ 67 w 95"/>
                  <a:gd name="T13" fmla="*/ 5 h 6"/>
                  <a:gd name="T14" fmla="*/ 76 w 95"/>
                  <a:gd name="T15" fmla="*/ 4 h 6"/>
                  <a:gd name="T16" fmla="*/ 82 w 95"/>
                  <a:gd name="T17" fmla="*/ 3 h 6"/>
                  <a:gd name="T18" fmla="*/ 88 w 95"/>
                  <a:gd name="T19" fmla="*/ 2 h 6"/>
                  <a:gd name="T20" fmla="*/ 92 w 95"/>
                  <a:gd name="T21" fmla="*/ 2 h 6"/>
                  <a:gd name="T22" fmla="*/ 94 w 95"/>
                  <a:gd name="T23" fmla="*/ 1 h 6"/>
                  <a:gd name="T24" fmla="*/ 95 w 95"/>
                  <a:gd name="T25" fmla="*/ 0 h 6"/>
                  <a:gd name="T26" fmla="*/ 93 w 95"/>
                  <a:gd name="T27" fmla="*/ 0 h 6"/>
                  <a:gd name="T28" fmla="*/ 92 w 95"/>
                  <a:gd name="T29" fmla="*/ 1 h 6"/>
                  <a:gd name="T30" fmla="*/ 89 w 95"/>
                  <a:gd name="T31" fmla="*/ 1 h 6"/>
                  <a:gd name="T32" fmla="*/ 86 w 95"/>
                  <a:gd name="T33" fmla="*/ 2 h 6"/>
                  <a:gd name="T34" fmla="*/ 80 w 95"/>
                  <a:gd name="T35" fmla="*/ 3 h 6"/>
                  <a:gd name="T36" fmla="*/ 73 w 95"/>
                  <a:gd name="T37" fmla="*/ 4 h 6"/>
                  <a:gd name="T38" fmla="*/ 65 w 95"/>
                  <a:gd name="T39" fmla="*/ 5 h 6"/>
                  <a:gd name="T40" fmla="*/ 57 w 95"/>
                  <a:gd name="T41" fmla="*/ 5 h 6"/>
                  <a:gd name="T42" fmla="*/ 46 w 95"/>
                  <a:gd name="T43" fmla="*/ 6 h 6"/>
                  <a:gd name="T44" fmla="*/ 36 w 95"/>
                  <a:gd name="T45" fmla="*/ 6 h 6"/>
                  <a:gd name="T46" fmla="*/ 24 w 95"/>
                  <a:gd name="T47" fmla="*/ 6 h 6"/>
                  <a:gd name="T48" fmla="*/ 12 w 95"/>
                  <a:gd name="T49" fmla="*/ 6 h 6"/>
                  <a:gd name="T50" fmla="*/ 0 w 95"/>
                  <a:gd name="T51" fmla="*/ 6 h 6"/>
                  <a:gd name="T52" fmla="*/ 0 w 95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5" h="6">
                    <a:moveTo>
                      <a:pt x="0" y="6"/>
                    </a:moveTo>
                    <a:lnTo>
                      <a:pt x="13" y="6"/>
                    </a:lnTo>
                    <a:lnTo>
                      <a:pt x="25" y="6"/>
                    </a:lnTo>
                    <a:lnTo>
                      <a:pt x="36" y="6"/>
                    </a:lnTo>
                    <a:lnTo>
                      <a:pt x="48" y="6"/>
                    </a:lnTo>
                    <a:lnTo>
                      <a:pt x="58" y="6"/>
                    </a:lnTo>
                    <a:lnTo>
                      <a:pt x="67" y="5"/>
                    </a:lnTo>
                    <a:lnTo>
                      <a:pt x="76" y="4"/>
                    </a:lnTo>
                    <a:lnTo>
                      <a:pt x="82" y="3"/>
                    </a:lnTo>
                    <a:lnTo>
                      <a:pt x="88" y="2"/>
                    </a:lnTo>
                    <a:lnTo>
                      <a:pt x="92" y="2"/>
                    </a:lnTo>
                    <a:lnTo>
                      <a:pt x="94" y="1"/>
                    </a:lnTo>
                    <a:lnTo>
                      <a:pt x="95" y="0"/>
                    </a:lnTo>
                    <a:lnTo>
                      <a:pt x="93" y="0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6" y="2"/>
                    </a:lnTo>
                    <a:lnTo>
                      <a:pt x="80" y="3"/>
                    </a:lnTo>
                    <a:lnTo>
                      <a:pt x="73" y="4"/>
                    </a:lnTo>
                    <a:lnTo>
                      <a:pt x="65" y="5"/>
                    </a:lnTo>
                    <a:lnTo>
                      <a:pt x="57" y="5"/>
                    </a:lnTo>
                    <a:lnTo>
                      <a:pt x="46" y="6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2" name="Freeform 722">
                <a:extLst>
                  <a:ext uri="{FF2B5EF4-FFF2-40B4-BE49-F238E27FC236}">
                    <a16:creationId xmlns:a16="http://schemas.microsoft.com/office/drawing/2014/main" id="{2A7C13F3-C06C-3449-9B51-242CF7FE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93" cy="6"/>
              </a:xfrm>
              <a:custGeom>
                <a:avLst/>
                <a:gdLst>
                  <a:gd name="T0" fmla="*/ 0 w 93"/>
                  <a:gd name="T1" fmla="*/ 6 h 6"/>
                  <a:gd name="T2" fmla="*/ 12 w 93"/>
                  <a:gd name="T3" fmla="*/ 6 h 6"/>
                  <a:gd name="T4" fmla="*/ 24 w 93"/>
                  <a:gd name="T5" fmla="*/ 6 h 6"/>
                  <a:gd name="T6" fmla="*/ 36 w 93"/>
                  <a:gd name="T7" fmla="*/ 6 h 6"/>
                  <a:gd name="T8" fmla="*/ 46 w 93"/>
                  <a:gd name="T9" fmla="*/ 6 h 6"/>
                  <a:gd name="T10" fmla="*/ 57 w 93"/>
                  <a:gd name="T11" fmla="*/ 5 h 6"/>
                  <a:gd name="T12" fmla="*/ 65 w 93"/>
                  <a:gd name="T13" fmla="*/ 5 h 6"/>
                  <a:gd name="T14" fmla="*/ 73 w 93"/>
                  <a:gd name="T15" fmla="*/ 4 h 6"/>
                  <a:gd name="T16" fmla="*/ 80 w 93"/>
                  <a:gd name="T17" fmla="*/ 3 h 6"/>
                  <a:gd name="T18" fmla="*/ 86 w 93"/>
                  <a:gd name="T19" fmla="*/ 2 h 6"/>
                  <a:gd name="T20" fmla="*/ 89 w 93"/>
                  <a:gd name="T21" fmla="*/ 1 h 6"/>
                  <a:gd name="T22" fmla="*/ 92 w 93"/>
                  <a:gd name="T23" fmla="*/ 1 h 6"/>
                  <a:gd name="T24" fmla="*/ 93 w 93"/>
                  <a:gd name="T25" fmla="*/ 0 h 6"/>
                  <a:gd name="T26" fmla="*/ 90 w 93"/>
                  <a:gd name="T27" fmla="*/ 0 h 6"/>
                  <a:gd name="T28" fmla="*/ 89 w 93"/>
                  <a:gd name="T29" fmla="*/ 1 h 6"/>
                  <a:gd name="T30" fmla="*/ 86 w 93"/>
                  <a:gd name="T31" fmla="*/ 1 h 6"/>
                  <a:gd name="T32" fmla="*/ 83 w 93"/>
                  <a:gd name="T33" fmla="*/ 2 h 6"/>
                  <a:gd name="T34" fmla="*/ 78 w 93"/>
                  <a:gd name="T35" fmla="*/ 3 h 6"/>
                  <a:gd name="T36" fmla="*/ 72 w 93"/>
                  <a:gd name="T37" fmla="*/ 4 h 6"/>
                  <a:gd name="T38" fmla="*/ 64 w 93"/>
                  <a:gd name="T39" fmla="*/ 5 h 6"/>
                  <a:gd name="T40" fmla="*/ 55 w 93"/>
                  <a:gd name="T41" fmla="*/ 5 h 6"/>
                  <a:gd name="T42" fmla="*/ 45 w 93"/>
                  <a:gd name="T43" fmla="*/ 6 h 6"/>
                  <a:gd name="T44" fmla="*/ 35 w 93"/>
                  <a:gd name="T45" fmla="*/ 6 h 6"/>
                  <a:gd name="T46" fmla="*/ 23 w 93"/>
                  <a:gd name="T47" fmla="*/ 6 h 6"/>
                  <a:gd name="T48" fmla="*/ 12 w 93"/>
                  <a:gd name="T49" fmla="*/ 6 h 6"/>
                  <a:gd name="T50" fmla="*/ 0 w 93"/>
                  <a:gd name="T51" fmla="*/ 6 h 6"/>
                  <a:gd name="T52" fmla="*/ 0 w 93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3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6" y="6"/>
                    </a:lnTo>
                    <a:lnTo>
                      <a:pt x="57" y="5"/>
                    </a:lnTo>
                    <a:lnTo>
                      <a:pt x="65" y="5"/>
                    </a:lnTo>
                    <a:lnTo>
                      <a:pt x="73" y="4"/>
                    </a:lnTo>
                    <a:lnTo>
                      <a:pt x="80" y="3"/>
                    </a:lnTo>
                    <a:lnTo>
                      <a:pt x="86" y="2"/>
                    </a:lnTo>
                    <a:lnTo>
                      <a:pt x="89" y="1"/>
                    </a:lnTo>
                    <a:lnTo>
                      <a:pt x="92" y="1"/>
                    </a:lnTo>
                    <a:lnTo>
                      <a:pt x="93" y="0"/>
                    </a:lnTo>
                    <a:lnTo>
                      <a:pt x="90" y="0"/>
                    </a:lnTo>
                    <a:lnTo>
                      <a:pt x="89" y="1"/>
                    </a:lnTo>
                    <a:lnTo>
                      <a:pt x="86" y="1"/>
                    </a:lnTo>
                    <a:lnTo>
                      <a:pt x="83" y="2"/>
                    </a:lnTo>
                    <a:lnTo>
                      <a:pt x="78" y="3"/>
                    </a:lnTo>
                    <a:lnTo>
                      <a:pt x="72" y="4"/>
                    </a:lnTo>
                    <a:lnTo>
                      <a:pt x="64" y="5"/>
                    </a:lnTo>
                    <a:lnTo>
                      <a:pt x="55" y="5"/>
                    </a:lnTo>
                    <a:lnTo>
                      <a:pt x="45" y="6"/>
                    </a:lnTo>
                    <a:lnTo>
                      <a:pt x="35" y="6"/>
                    </a:lnTo>
                    <a:lnTo>
                      <a:pt x="23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3" name="Freeform 723">
                <a:extLst>
                  <a:ext uri="{FF2B5EF4-FFF2-40B4-BE49-F238E27FC236}">
                    <a16:creationId xmlns:a16="http://schemas.microsoft.com/office/drawing/2014/main" id="{E186DC08-A64C-9B4C-BE88-2E069D49F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90" cy="6"/>
              </a:xfrm>
              <a:custGeom>
                <a:avLst/>
                <a:gdLst>
                  <a:gd name="T0" fmla="*/ 0 w 90"/>
                  <a:gd name="T1" fmla="*/ 6 h 6"/>
                  <a:gd name="T2" fmla="*/ 12 w 90"/>
                  <a:gd name="T3" fmla="*/ 6 h 6"/>
                  <a:gd name="T4" fmla="*/ 23 w 90"/>
                  <a:gd name="T5" fmla="*/ 6 h 6"/>
                  <a:gd name="T6" fmla="*/ 35 w 90"/>
                  <a:gd name="T7" fmla="*/ 6 h 6"/>
                  <a:gd name="T8" fmla="*/ 45 w 90"/>
                  <a:gd name="T9" fmla="*/ 6 h 6"/>
                  <a:gd name="T10" fmla="*/ 55 w 90"/>
                  <a:gd name="T11" fmla="*/ 5 h 6"/>
                  <a:gd name="T12" fmla="*/ 64 w 90"/>
                  <a:gd name="T13" fmla="*/ 5 h 6"/>
                  <a:gd name="T14" fmla="*/ 72 w 90"/>
                  <a:gd name="T15" fmla="*/ 4 h 6"/>
                  <a:gd name="T16" fmla="*/ 78 w 90"/>
                  <a:gd name="T17" fmla="*/ 3 h 6"/>
                  <a:gd name="T18" fmla="*/ 83 w 90"/>
                  <a:gd name="T19" fmla="*/ 2 h 6"/>
                  <a:gd name="T20" fmla="*/ 86 w 90"/>
                  <a:gd name="T21" fmla="*/ 1 h 6"/>
                  <a:gd name="T22" fmla="*/ 89 w 90"/>
                  <a:gd name="T23" fmla="*/ 1 h 6"/>
                  <a:gd name="T24" fmla="*/ 90 w 90"/>
                  <a:gd name="T25" fmla="*/ 0 h 6"/>
                  <a:gd name="T26" fmla="*/ 87 w 90"/>
                  <a:gd name="T27" fmla="*/ 0 h 6"/>
                  <a:gd name="T28" fmla="*/ 86 w 90"/>
                  <a:gd name="T29" fmla="*/ 0 h 6"/>
                  <a:gd name="T30" fmla="*/ 85 w 90"/>
                  <a:gd name="T31" fmla="*/ 1 h 6"/>
                  <a:gd name="T32" fmla="*/ 80 w 90"/>
                  <a:gd name="T33" fmla="*/ 2 h 6"/>
                  <a:gd name="T34" fmla="*/ 76 w 90"/>
                  <a:gd name="T35" fmla="*/ 3 h 6"/>
                  <a:gd name="T36" fmla="*/ 69 w 90"/>
                  <a:gd name="T37" fmla="*/ 4 h 6"/>
                  <a:gd name="T38" fmla="*/ 62 w 90"/>
                  <a:gd name="T39" fmla="*/ 4 h 6"/>
                  <a:gd name="T40" fmla="*/ 53 w 90"/>
                  <a:gd name="T41" fmla="*/ 5 h 6"/>
                  <a:gd name="T42" fmla="*/ 43 w 90"/>
                  <a:gd name="T43" fmla="*/ 6 h 6"/>
                  <a:gd name="T44" fmla="*/ 34 w 90"/>
                  <a:gd name="T45" fmla="*/ 6 h 6"/>
                  <a:gd name="T46" fmla="*/ 22 w 90"/>
                  <a:gd name="T47" fmla="*/ 6 h 6"/>
                  <a:gd name="T48" fmla="*/ 12 w 90"/>
                  <a:gd name="T49" fmla="*/ 6 h 6"/>
                  <a:gd name="T50" fmla="*/ 0 w 90"/>
                  <a:gd name="T51" fmla="*/ 6 h 6"/>
                  <a:gd name="T52" fmla="*/ 0 w 90"/>
                  <a:gd name="T53" fmla="*/ 6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0" h="6">
                    <a:moveTo>
                      <a:pt x="0" y="6"/>
                    </a:moveTo>
                    <a:lnTo>
                      <a:pt x="12" y="6"/>
                    </a:lnTo>
                    <a:lnTo>
                      <a:pt x="23" y="6"/>
                    </a:lnTo>
                    <a:lnTo>
                      <a:pt x="35" y="6"/>
                    </a:lnTo>
                    <a:lnTo>
                      <a:pt x="45" y="6"/>
                    </a:lnTo>
                    <a:lnTo>
                      <a:pt x="55" y="5"/>
                    </a:lnTo>
                    <a:lnTo>
                      <a:pt x="64" y="5"/>
                    </a:lnTo>
                    <a:lnTo>
                      <a:pt x="72" y="4"/>
                    </a:lnTo>
                    <a:lnTo>
                      <a:pt x="78" y="3"/>
                    </a:lnTo>
                    <a:lnTo>
                      <a:pt x="83" y="2"/>
                    </a:lnTo>
                    <a:lnTo>
                      <a:pt x="86" y="1"/>
                    </a:lnTo>
                    <a:lnTo>
                      <a:pt x="89" y="1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6" y="0"/>
                    </a:lnTo>
                    <a:lnTo>
                      <a:pt x="85" y="1"/>
                    </a:lnTo>
                    <a:lnTo>
                      <a:pt x="80" y="2"/>
                    </a:lnTo>
                    <a:lnTo>
                      <a:pt x="76" y="3"/>
                    </a:lnTo>
                    <a:lnTo>
                      <a:pt x="69" y="4"/>
                    </a:lnTo>
                    <a:lnTo>
                      <a:pt x="62" y="4"/>
                    </a:lnTo>
                    <a:lnTo>
                      <a:pt x="53" y="5"/>
                    </a:lnTo>
                    <a:lnTo>
                      <a:pt x="43" y="6"/>
                    </a:lnTo>
                    <a:lnTo>
                      <a:pt x="34" y="6"/>
                    </a:lnTo>
                    <a:lnTo>
                      <a:pt x="22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4" name="Freeform 724">
                <a:extLst>
                  <a:ext uri="{FF2B5EF4-FFF2-40B4-BE49-F238E27FC236}">
                    <a16:creationId xmlns:a16="http://schemas.microsoft.com/office/drawing/2014/main" id="{44AEC3FE-75DC-9F49-AD56-F45295848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87" cy="6"/>
              </a:xfrm>
              <a:custGeom>
                <a:avLst/>
                <a:gdLst>
                  <a:gd name="T0" fmla="*/ 0 w 87"/>
                  <a:gd name="T1" fmla="*/ 6 h 6"/>
                  <a:gd name="T2" fmla="*/ 12 w 87"/>
                  <a:gd name="T3" fmla="*/ 6 h 6"/>
                  <a:gd name="T4" fmla="*/ 22 w 87"/>
                  <a:gd name="T5" fmla="*/ 6 h 6"/>
                  <a:gd name="T6" fmla="*/ 34 w 87"/>
                  <a:gd name="T7" fmla="*/ 6 h 6"/>
                  <a:gd name="T8" fmla="*/ 43 w 87"/>
                  <a:gd name="T9" fmla="*/ 6 h 6"/>
                  <a:gd name="T10" fmla="*/ 53 w 87"/>
                  <a:gd name="T11" fmla="*/ 5 h 6"/>
                  <a:gd name="T12" fmla="*/ 62 w 87"/>
                  <a:gd name="T13" fmla="*/ 4 h 6"/>
                  <a:gd name="T14" fmla="*/ 69 w 87"/>
                  <a:gd name="T15" fmla="*/ 4 h 6"/>
                  <a:gd name="T16" fmla="*/ 76 w 87"/>
                  <a:gd name="T17" fmla="*/ 3 h 6"/>
                  <a:gd name="T18" fmla="*/ 80 w 87"/>
                  <a:gd name="T19" fmla="*/ 2 h 6"/>
                  <a:gd name="T20" fmla="*/ 85 w 87"/>
                  <a:gd name="T21" fmla="*/ 1 h 6"/>
                  <a:gd name="T22" fmla="*/ 86 w 87"/>
                  <a:gd name="T23" fmla="*/ 0 h 6"/>
                  <a:gd name="T24" fmla="*/ 87 w 87"/>
                  <a:gd name="T25" fmla="*/ 0 h 6"/>
                  <a:gd name="T26" fmla="*/ 85 w 87"/>
                  <a:gd name="T27" fmla="*/ 0 h 6"/>
                  <a:gd name="T28" fmla="*/ 84 w 87"/>
                  <a:gd name="T29" fmla="*/ 1 h 6"/>
                  <a:gd name="T30" fmla="*/ 81 w 87"/>
                  <a:gd name="T31" fmla="*/ 1 h 6"/>
                  <a:gd name="T32" fmla="*/ 77 w 87"/>
                  <a:gd name="T33" fmla="*/ 2 h 6"/>
                  <a:gd name="T34" fmla="*/ 72 w 87"/>
                  <a:gd name="T35" fmla="*/ 3 h 6"/>
                  <a:gd name="T36" fmla="*/ 64 w 87"/>
                  <a:gd name="T37" fmla="*/ 4 h 6"/>
                  <a:gd name="T38" fmla="*/ 56 w 87"/>
                  <a:gd name="T39" fmla="*/ 5 h 6"/>
                  <a:gd name="T40" fmla="*/ 46 w 87"/>
                  <a:gd name="T41" fmla="*/ 5 h 6"/>
                  <a:gd name="T42" fmla="*/ 36 w 87"/>
                  <a:gd name="T43" fmla="*/ 6 h 6"/>
                  <a:gd name="T44" fmla="*/ 24 w 87"/>
                  <a:gd name="T45" fmla="*/ 6 h 6"/>
                  <a:gd name="T46" fmla="*/ 12 w 87"/>
                  <a:gd name="T47" fmla="*/ 6 h 6"/>
                  <a:gd name="T48" fmla="*/ 0 w 87"/>
                  <a:gd name="T49" fmla="*/ 6 h 6"/>
                  <a:gd name="T50" fmla="*/ 0 w 87"/>
                  <a:gd name="T51" fmla="*/ 6 h 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7" h="6">
                    <a:moveTo>
                      <a:pt x="0" y="6"/>
                    </a:moveTo>
                    <a:lnTo>
                      <a:pt x="12" y="6"/>
                    </a:lnTo>
                    <a:lnTo>
                      <a:pt x="22" y="6"/>
                    </a:lnTo>
                    <a:lnTo>
                      <a:pt x="34" y="6"/>
                    </a:lnTo>
                    <a:lnTo>
                      <a:pt x="43" y="6"/>
                    </a:lnTo>
                    <a:lnTo>
                      <a:pt x="53" y="5"/>
                    </a:lnTo>
                    <a:lnTo>
                      <a:pt x="62" y="4"/>
                    </a:lnTo>
                    <a:lnTo>
                      <a:pt x="69" y="4"/>
                    </a:lnTo>
                    <a:lnTo>
                      <a:pt x="76" y="3"/>
                    </a:lnTo>
                    <a:lnTo>
                      <a:pt x="80" y="2"/>
                    </a:lnTo>
                    <a:lnTo>
                      <a:pt x="85" y="1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1" y="1"/>
                    </a:lnTo>
                    <a:lnTo>
                      <a:pt x="77" y="2"/>
                    </a:lnTo>
                    <a:lnTo>
                      <a:pt x="72" y="3"/>
                    </a:lnTo>
                    <a:lnTo>
                      <a:pt x="64" y="4"/>
                    </a:lnTo>
                    <a:lnTo>
                      <a:pt x="56" y="5"/>
                    </a:lnTo>
                    <a:lnTo>
                      <a:pt x="46" y="5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5" name="Freeform 725">
                <a:extLst>
                  <a:ext uri="{FF2B5EF4-FFF2-40B4-BE49-F238E27FC236}">
                    <a16:creationId xmlns:a16="http://schemas.microsoft.com/office/drawing/2014/main" id="{6EF0ACBD-F4E7-2744-A87D-D2EB6ACE8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85" cy="6"/>
              </a:xfrm>
              <a:custGeom>
                <a:avLst/>
                <a:gdLst>
                  <a:gd name="T0" fmla="*/ 0 w 85"/>
                  <a:gd name="T1" fmla="*/ 6 h 6"/>
                  <a:gd name="T2" fmla="*/ 12 w 85"/>
                  <a:gd name="T3" fmla="*/ 6 h 6"/>
                  <a:gd name="T4" fmla="*/ 24 w 85"/>
                  <a:gd name="T5" fmla="*/ 6 h 6"/>
                  <a:gd name="T6" fmla="*/ 36 w 85"/>
                  <a:gd name="T7" fmla="*/ 6 h 6"/>
                  <a:gd name="T8" fmla="*/ 46 w 85"/>
                  <a:gd name="T9" fmla="*/ 5 h 6"/>
                  <a:gd name="T10" fmla="*/ 56 w 85"/>
                  <a:gd name="T11" fmla="*/ 5 h 6"/>
                  <a:gd name="T12" fmla="*/ 64 w 85"/>
                  <a:gd name="T13" fmla="*/ 4 h 6"/>
                  <a:gd name="T14" fmla="*/ 72 w 85"/>
                  <a:gd name="T15" fmla="*/ 3 h 6"/>
                  <a:gd name="T16" fmla="*/ 77 w 85"/>
                  <a:gd name="T17" fmla="*/ 2 h 6"/>
                  <a:gd name="T18" fmla="*/ 81 w 85"/>
                  <a:gd name="T19" fmla="*/ 1 h 6"/>
                  <a:gd name="T20" fmla="*/ 84 w 85"/>
                  <a:gd name="T21" fmla="*/ 1 h 6"/>
                  <a:gd name="T22" fmla="*/ 85 w 85"/>
                  <a:gd name="T23" fmla="*/ 0 h 6"/>
                  <a:gd name="T24" fmla="*/ 82 w 85"/>
                  <a:gd name="T25" fmla="*/ 0 h 6"/>
                  <a:gd name="T26" fmla="*/ 81 w 85"/>
                  <a:gd name="T27" fmla="*/ 1 h 6"/>
                  <a:gd name="T28" fmla="*/ 79 w 85"/>
                  <a:gd name="T29" fmla="*/ 1 h 6"/>
                  <a:gd name="T30" fmla="*/ 75 w 85"/>
                  <a:gd name="T31" fmla="*/ 2 h 6"/>
                  <a:gd name="T32" fmla="*/ 69 w 85"/>
                  <a:gd name="T33" fmla="*/ 3 h 6"/>
                  <a:gd name="T34" fmla="*/ 62 w 85"/>
                  <a:gd name="T35" fmla="*/ 4 h 6"/>
                  <a:gd name="T36" fmla="*/ 54 w 85"/>
                  <a:gd name="T37" fmla="*/ 4 h 6"/>
                  <a:gd name="T38" fmla="*/ 44 w 85"/>
                  <a:gd name="T39" fmla="*/ 5 h 6"/>
                  <a:gd name="T40" fmla="*/ 34 w 85"/>
                  <a:gd name="T41" fmla="*/ 5 h 6"/>
                  <a:gd name="T42" fmla="*/ 23 w 85"/>
                  <a:gd name="T43" fmla="*/ 6 h 6"/>
                  <a:gd name="T44" fmla="*/ 12 w 85"/>
                  <a:gd name="T45" fmla="*/ 6 h 6"/>
                  <a:gd name="T46" fmla="*/ 0 w 85"/>
                  <a:gd name="T47" fmla="*/ 6 h 6"/>
                  <a:gd name="T48" fmla="*/ 0 w 85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5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6" y="5"/>
                    </a:lnTo>
                    <a:lnTo>
                      <a:pt x="56" y="5"/>
                    </a:lnTo>
                    <a:lnTo>
                      <a:pt x="64" y="4"/>
                    </a:lnTo>
                    <a:lnTo>
                      <a:pt x="72" y="3"/>
                    </a:lnTo>
                    <a:lnTo>
                      <a:pt x="77" y="2"/>
                    </a:lnTo>
                    <a:lnTo>
                      <a:pt x="81" y="1"/>
                    </a:lnTo>
                    <a:lnTo>
                      <a:pt x="84" y="1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1" y="1"/>
                    </a:lnTo>
                    <a:lnTo>
                      <a:pt x="79" y="1"/>
                    </a:lnTo>
                    <a:lnTo>
                      <a:pt x="75" y="2"/>
                    </a:lnTo>
                    <a:lnTo>
                      <a:pt x="69" y="3"/>
                    </a:lnTo>
                    <a:lnTo>
                      <a:pt x="62" y="4"/>
                    </a:lnTo>
                    <a:lnTo>
                      <a:pt x="54" y="4"/>
                    </a:lnTo>
                    <a:lnTo>
                      <a:pt x="44" y="5"/>
                    </a:lnTo>
                    <a:lnTo>
                      <a:pt x="34" y="5"/>
                    </a:lnTo>
                    <a:lnTo>
                      <a:pt x="23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6" name="Freeform 726">
                <a:extLst>
                  <a:ext uri="{FF2B5EF4-FFF2-40B4-BE49-F238E27FC236}">
                    <a16:creationId xmlns:a16="http://schemas.microsoft.com/office/drawing/2014/main" id="{8404B986-1069-104A-ADEC-1EC0FEE7A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82" cy="6"/>
              </a:xfrm>
              <a:custGeom>
                <a:avLst/>
                <a:gdLst>
                  <a:gd name="T0" fmla="*/ 0 w 82"/>
                  <a:gd name="T1" fmla="*/ 6 h 6"/>
                  <a:gd name="T2" fmla="*/ 12 w 82"/>
                  <a:gd name="T3" fmla="*/ 6 h 6"/>
                  <a:gd name="T4" fmla="*/ 23 w 82"/>
                  <a:gd name="T5" fmla="*/ 6 h 6"/>
                  <a:gd name="T6" fmla="*/ 34 w 82"/>
                  <a:gd name="T7" fmla="*/ 5 h 6"/>
                  <a:gd name="T8" fmla="*/ 44 w 82"/>
                  <a:gd name="T9" fmla="*/ 5 h 6"/>
                  <a:gd name="T10" fmla="*/ 54 w 82"/>
                  <a:gd name="T11" fmla="*/ 4 h 6"/>
                  <a:gd name="T12" fmla="*/ 62 w 82"/>
                  <a:gd name="T13" fmla="*/ 4 h 6"/>
                  <a:gd name="T14" fmla="*/ 69 w 82"/>
                  <a:gd name="T15" fmla="*/ 3 h 6"/>
                  <a:gd name="T16" fmla="*/ 75 w 82"/>
                  <a:gd name="T17" fmla="*/ 2 h 6"/>
                  <a:gd name="T18" fmla="*/ 79 w 82"/>
                  <a:gd name="T19" fmla="*/ 1 h 6"/>
                  <a:gd name="T20" fmla="*/ 81 w 82"/>
                  <a:gd name="T21" fmla="*/ 1 h 6"/>
                  <a:gd name="T22" fmla="*/ 82 w 82"/>
                  <a:gd name="T23" fmla="*/ 0 h 6"/>
                  <a:gd name="T24" fmla="*/ 79 w 82"/>
                  <a:gd name="T25" fmla="*/ 0 h 6"/>
                  <a:gd name="T26" fmla="*/ 79 w 82"/>
                  <a:gd name="T27" fmla="*/ 0 h 6"/>
                  <a:gd name="T28" fmla="*/ 76 w 82"/>
                  <a:gd name="T29" fmla="*/ 1 h 6"/>
                  <a:gd name="T30" fmla="*/ 72 w 82"/>
                  <a:gd name="T31" fmla="*/ 2 h 6"/>
                  <a:gd name="T32" fmla="*/ 67 w 82"/>
                  <a:gd name="T33" fmla="*/ 3 h 6"/>
                  <a:gd name="T34" fmla="*/ 60 w 82"/>
                  <a:gd name="T35" fmla="*/ 4 h 6"/>
                  <a:gd name="T36" fmla="*/ 52 w 82"/>
                  <a:gd name="T37" fmla="*/ 4 h 6"/>
                  <a:gd name="T38" fmla="*/ 43 w 82"/>
                  <a:gd name="T39" fmla="*/ 5 h 6"/>
                  <a:gd name="T40" fmla="*/ 33 w 82"/>
                  <a:gd name="T41" fmla="*/ 5 h 6"/>
                  <a:gd name="T42" fmla="*/ 22 w 82"/>
                  <a:gd name="T43" fmla="*/ 6 h 6"/>
                  <a:gd name="T44" fmla="*/ 12 w 82"/>
                  <a:gd name="T45" fmla="*/ 6 h 6"/>
                  <a:gd name="T46" fmla="*/ 0 w 82"/>
                  <a:gd name="T47" fmla="*/ 6 h 6"/>
                  <a:gd name="T48" fmla="*/ 0 w 82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2" h="6">
                    <a:moveTo>
                      <a:pt x="0" y="6"/>
                    </a:moveTo>
                    <a:lnTo>
                      <a:pt x="12" y="6"/>
                    </a:lnTo>
                    <a:lnTo>
                      <a:pt x="23" y="6"/>
                    </a:lnTo>
                    <a:lnTo>
                      <a:pt x="34" y="5"/>
                    </a:lnTo>
                    <a:lnTo>
                      <a:pt x="44" y="5"/>
                    </a:lnTo>
                    <a:lnTo>
                      <a:pt x="54" y="4"/>
                    </a:lnTo>
                    <a:lnTo>
                      <a:pt x="62" y="4"/>
                    </a:lnTo>
                    <a:lnTo>
                      <a:pt x="69" y="3"/>
                    </a:lnTo>
                    <a:lnTo>
                      <a:pt x="75" y="2"/>
                    </a:lnTo>
                    <a:lnTo>
                      <a:pt x="79" y="1"/>
                    </a:lnTo>
                    <a:lnTo>
                      <a:pt x="81" y="1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6" y="1"/>
                    </a:lnTo>
                    <a:lnTo>
                      <a:pt x="72" y="2"/>
                    </a:lnTo>
                    <a:lnTo>
                      <a:pt x="67" y="3"/>
                    </a:lnTo>
                    <a:lnTo>
                      <a:pt x="60" y="4"/>
                    </a:lnTo>
                    <a:lnTo>
                      <a:pt x="52" y="4"/>
                    </a:lnTo>
                    <a:lnTo>
                      <a:pt x="43" y="5"/>
                    </a:lnTo>
                    <a:lnTo>
                      <a:pt x="33" y="5"/>
                    </a:lnTo>
                    <a:lnTo>
                      <a:pt x="22" y="6"/>
                    </a:lnTo>
                    <a:lnTo>
                      <a:pt x="1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7" name="Freeform 727">
                <a:extLst>
                  <a:ext uri="{FF2B5EF4-FFF2-40B4-BE49-F238E27FC236}">
                    <a16:creationId xmlns:a16="http://schemas.microsoft.com/office/drawing/2014/main" id="{B5A4F870-52F4-ED48-B014-20759EAD2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79" cy="6"/>
              </a:xfrm>
              <a:custGeom>
                <a:avLst/>
                <a:gdLst>
                  <a:gd name="T0" fmla="*/ 0 w 79"/>
                  <a:gd name="T1" fmla="*/ 6 h 6"/>
                  <a:gd name="T2" fmla="*/ 12 w 79"/>
                  <a:gd name="T3" fmla="*/ 6 h 6"/>
                  <a:gd name="T4" fmla="*/ 22 w 79"/>
                  <a:gd name="T5" fmla="*/ 6 h 6"/>
                  <a:gd name="T6" fmla="*/ 33 w 79"/>
                  <a:gd name="T7" fmla="*/ 5 h 6"/>
                  <a:gd name="T8" fmla="*/ 43 w 79"/>
                  <a:gd name="T9" fmla="*/ 5 h 6"/>
                  <a:gd name="T10" fmla="*/ 52 w 79"/>
                  <a:gd name="T11" fmla="*/ 4 h 6"/>
                  <a:gd name="T12" fmla="*/ 60 w 79"/>
                  <a:gd name="T13" fmla="*/ 4 h 6"/>
                  <a:gd name="T14" fmla="*/ 67 w 79"/>
                  <a:gd name="T15" fmla="*/ 3 h 6"/>
                  <a:gd name="T16" fmla="*/ 72 w 79"/>
                  <a:gd name="T17" fmla="*/ 2 h 6"/>
                  <a:gd name="T18" fmla="*/ 76 w 79"/>
                  <a:gd name="T19" fmla="*/ 1 h 6"/>
                  <a:gd name="T20" fmla="*/ 79 w 79"/>
                  <a:gd name="T21" fmla="*/ 0 h 6"/>
                  <a:gd name="T22" fmla="*/ 79 w 79"/>
                  <a:gd name="T23" fmla="*/ 0 h 6"/>
                  <a:gd name="T24" fmla="*/ 77 w 79"/>
                  <a:gd name="T25" fmla="*/ 0 h 6"/>
                  <a:gd name="T26" fmla="*/ 76 w 79"/>
                  <a:gd name="T27" fmla="*/ 0 h 6"/>
                  <a:gd name="T28" fmla="*/ 73 w 79"/>
                  <a:gd name="T29" fmla="*/ 1 h 6"/>
                  <a:gd name="T30" fmla="*/ 70 w 79"/>
                  <a:gd name="T31" fmla="*/ 2 h 6"/>
                  <a:gd name="T32" fmla="*/ 64 w 79"/>
                  <a:gd name="T33" fmla="*/ 3 h 6"/>
                  <a:gd name="T34" fmla="*/ 58 w 79"/>
                  <a:gd name="T35" fmla="*/ 4 h 6"/>
                  <a:gd name="T36" fmla="*/ 50 w 79"/>
                  <a:gd name="T37" fmla="*/ 4 h 6"/>
                  <a:gd name="T38" fmla="*/ 42 w 79"/>
                  <a:gd name="T39" fmla="*/ 5 h 6"/>
                  <a:gd name="T40" fmla="*/ 32 w 79"/>
                  <a:gd name="T41" fmla="*/ 5 h 6"/>
                  <a:gd name="T42" fmla="*/ 21 w 79"/>
                  <a:gd name="T43" fmla="*/ 5 h 6"/>
                  <a:gd name="T44" fmla="*/ 11 w 79"/>
                  <a:gd name="T45" fmla="*/ 6 h 6"/>
                  <a:gd name="T46" fmla="*/ 0 w 79"/>
                  <a:gd name="T47" fmla="*/ 6 h 6"/>
                  <a:gd name="T48" fmla="*/ 0 w 79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9" h="6">
                    <a:moveTo>
                      <a:pt x="0" y="6"/>
                    </a:moveTo>
                    <a:lnTo>
                      <a:pt x="12" y="6"/>
                    </a:lnTo>
                    <a:lnTo>
                      <a:pt x="22" y="6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4"/>
                    </a:lnTo>
                    <a:lnTo>
                      <a:pt x="60" y="4"/>
                    </a:lnTo>
                    <a:lnTo>
                      <a:pt x="67" y="3"/>
                    </a:lnTo>
                    <a:lnTo>
                      <a:pt x="72" y="2"/>
                    </a:lnTo>
                    <a:lnTo>
                      <a:pt x="76" y="1"/>
                    </a:lnTo>
                    <a:lnTo>
                      <a:pt x="79" y="0"/>
                    </a:lnTo>
                    <a:lnTo>
                      <a:pt x="77" y="0"/>
                    </a:lnTo>
                    <a:lnTo>
                      <a:pt x="76" y="0"/>
                    </a:lnTo>
                    <a:lnTo>
                      <a:pt x="73" y="1"/>
                    </a:lnTo>
                    <a:lnTo>
                      <a:pt x="70" y="2"/>
                    </a:lnTo>
                    <a:lnTo>
                      <a:pt x="64" y="3"/>
                    </a:lnTo>
                    <a:lnTo>
                      <a:pt x="58" y="4"/>
                    </a:lnTo>
                    <a:lnTo>
                      <a:pt x="50" y="4"/>
                    </a:lnTo>
                    <a:lnTo>
                      <a:pt x="42" y="5"/>
                    </a:lnTo>
                    <a:lnTo>
                      <a:pt x="32" y="5"/>
                    </a:lnTo>
                    <a:lnTo>
                      <a:pt x="21" y="5"/>
                    </a:lnTo>
                    <a:lnTo>
                      <a:pt x="11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8" name="Freeform 728">
                <a:extLst>
                  <a:ext uri="{FF2B5EF4-FFF2-40B4-BE49-F238E27FC236}">
                    <a16:creationId xmlns:a16="http://schemas.microsoft.com/office/drawing/2014/main" id="{44AA6932-D772-254B-A4A8-43E8C89FB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77" cy="6"/>
              </a:xfrm>
              <a:custGeom>
                <a:avLst/>
                <a:gdLst>
                  <a:gd name="T0" fmla="*/ 0 w 77"/>
                  <a:gd name="T1" fmla="*/ 6 h 6"/>
                  <a:gd name="T2" fmla="*/ 11 w 77"/>
                  <a:gd name="T3" fmla="*/ 6 h 6"/>
                  <a:gd name="T4" fmla="*/ 21 w 77"/>
                  <a:gd name="T5" fmla="*/ 5 h 6"/>
                  <a:gd name="T6" fmla="*/ 32 w 77"/>
                  <a:gd name="T7" fmla="*/ 5 h 6"/>
                  <a:gd name="T8" fmla="*/ 42 w 77"/>
                  <a:gd name="T9" fmla="*/ 5 h 6"/>
                  <a:gd name="T10" fmla="*/ 50 w 77"/>
                  <a:gd name="T11" fmla="*/ 4 h 6"/>
                  <a:gd name="T12" fmla="*/ 58 w 77"/>
                  <a:gd name="T13" fmla="*/ 4 h 6"/>
                  <a:gd name="T14" fmla="*/ 64 w 77"/>
                  <a:gd name="T15" fmla="*/ 3 h 6"/>
                  <a:gd name="T16" fmla="*/ 70 w 77"/>
                  <a:gd name="T17" fmla="*/ 2 h 6"/>
                  <a:gd name="T18" fmla="*/ 73 w 77"/>
                  <a:gd name="T19" fmla="*/ 1 h 6"/>
                  <a:gd name="T20" fmla="*/ 76 w 77"/>
                  <a:gd name="T21" fmla="*/ 0 h 6"/>
                  <a:gd name="T22" fmla="*/ 77 w 77"/>
                  <a:gd name="T23" fmla="*/ 0 h 6"/>
                  <a:gd name="T24" fmla="*/ 74 w 77"/>
                  <a:gd name="T25" fmla="*/ 0 h 6"/>
                  <a:gd name="T26" fmla="*/ 73 w 77"/>
                  <a:gd name="T27" fmla="*/ 0 h 6"/>
                  <a:gd name="T28" fmla="*/ 72 w 77"/>
                  <a:gd name="T29" fmla="*/ 1 h 6"/>
                  <a:gd name="T30" fmla="*/ 67 w 77"/>
                  <a:gd name="T31" fmla="*/ 2 h 6"/>
                  <a:gd name="T32" fmla="*/ 63 w 77"/>
                  <a:gd name="T33" fmla="*/ 3 h 6"/>
                  <a:gd name="T34" fmla="*/ 56 w 77"/>
                  <a:gd name="T35" fmla="*/ 3 h 6"/>
                  <a:gd name="T36" fmla="*/ 49 w 77"/>
                  <a:gd name="T37" fmla="*/ 4 h 6"/>
                  <a:gd name="T38" fmla="*/ 40 w 77"/>
                  <a:gd name="T39" fmla="*/ 5 h 6"/>
                  <a:gd name="T40" fmla="*/ 31 w 77"/>
                  <a:gd name="T41" fmla="*/ 5 h 6"/>
                  <a:gd name="T42" fmla="*/ 21 w 77"/>
                  <a:gd name="T43" fmla="*/ 5 h 6"/>
                  <a:gd name="T44" fmla="*/ 11 w 77"/>
                  <a:gd name="T45" fmla="*/ 5 h 6"/>
                  <a:gd name="T46" fmla="*/ 0 w 77"/>
                  <a:gd name="T47" fmla="*/ 5 h 6"/>
                  <a:gd name="T48" fmla="*/ 0 w 77"/>
                  <a:gd name="T49" fmla="*/ 6 h 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1" y="6"/>
                    </a:lnTo>
                    <a:lnTo>
                      <a:pt x="21" y="5"/>
                    </a:lnTo>
                    <a:lnTo>
                      <a:pt x="32" y="5"/>
                    </a:lnTo>
                    <a:lnTo>
                      <a:pt x="42" y="5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4" y="3"/>
                    </a:lnTo>
                    <a:lnTo>
                      <a:pt x="70" y="2"/>
                    </a:lnTo>
                    <a:lnTo>
                      <a:pt x="73" y="1"/>
                    </a:lnTo>
                    <a:lnTo>
                      <a:pt x="76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2" y="1"/>
                    </a:lnTo>
                    <a:lnTo>
                      <a:pt x="67" y="2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4"/>
                    </a:lnTo>
                    <a:lnTo>
                      <a:pt x="40" y="5"/>
                    </a:lnTo>
                    <a:lnTo>
                      <a:pt x="31" y="5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69" name="Freeform 729">
                <a:extLst>
                  <a:ext uri="{FF2B5EF4-FFF2-40B4-BE49-F238E27FC236}">
                    <a16:creationId xmlns:a16="http://schemas.microsoft.com/office/drawing/2014/main" id="{2C49AEBC-2BB9-4848-AC4D-BE4E6983F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74" cy="5"/>
              </a:xfrm>
              <a:custGeom>
                <a:avLst/>
                <a:gdLst>
                  <a:gd name="T0" fmla="*/ 0 w 74"/>
                  <a:gd name="T1" fmla="*/ 5 h 5"/>
                  <a:gd name="T2" fmla="*/ 11 w 74"/>
                  <a:gd name="T3" fmla="*/ 5 h 5"/>
                  <a:gd name="T4" fmla="*/ 21 w 74"/>
                  <a:gd name="T5" fmla="*/ 5 h 5"/>
                  <a:gd name="T6" fmla="*/ 31 w 74"/>
                  <a:gd name="T7" fmla="*/ 5 h 5"/>
                  <a:gd name="T8" fmla="*/ 40 w 74"/>
                  <a:gd name="T9" fmla="*/ 5 h 5"/>
                  <a:gd name="T10" fmla="*/ 49 w 74"/>
                  <a:gd name="T11" fmla="*/ 4 h 5"/>
                  <a:gd name="T12" fmla="*/ 56 w 74"/>
                  <a:gd name="T13" fmla="*/ 3 h 5"/>
                  <a:gd name="T14" fmla="*/ 63 w 74"/>
                  <a:gd name="T15" fmla="*/ 3 h 5"/>
                  <a:gd name="T16" fmla="*/ 67 w 74"/>
                  <a:gd name="T17" fmla="*/ 2 h 5"/>
                  <a:gd name="T18" fmla="*/ 72 w 74"/>
                  <a:gd name="T19" fmla="*/ 1 h 5"/>
                  <a:gd name="T20" fmla="*/ 73 w 74"/>
                  <a:gd name="T21" fmla="*/ 0 h 5"/>
                  <a:gd name="T22" fmla="*/ 74 w 74"/>
                  <a:gd name="T23" fmla="*/ 0 h 5"/>
                  <a:gd name="T24" fmla="*/ 72 w 74"/>
                  <a:gd name="T25" fmla="*/ 0 h 5"/>
                  <a:gd name="T26" fmla="*/ 71 w 74"/>
                  <a:gd name="T27" fmla="*/ 0 h 5"/>
                  <a:gd name="T28" fmla="*/ 69 w 74"/>
                  <a:gd name="T29" fmla="*/ 1 h 5"/>
                  <a:gd name="T30" fmla="*/ 65 w 74"/>
                  <a:gd name="T31" fmla="*/ 2 h 5"/>
                  <a:gd name="T32" fmla="*/ 60 w 74"/>
                  <a:gd name="T33" fmla="*/ 3 h 5"/>
                  <a:gd name="T34" fmla="*/ 54 w 74"/>
                  <a:gd name="T35" fmla="*/ 3 h 5"/>
                  <a:gd name="T36" fmla="*/ 47 w 74"/>
                  <a:gd name="T37" fmla="*/ 4 h 5"/>
                  <a:gd name="T38" fmla="*/ 39 w 74"/>
                  <a:gd name="T39" fmla="*/ 4 h 5"/>
                  <a:gd name="T40" fmla="*/ 29 w 74"/>
                  <a:gd name="T41" fmla="*/ 5 h 5"/>
                  <a:gd name="T42" fmla="*/ 21 w 74"/>
                  <a:gd name="T43" fmla="*/ 5 h 5"/>
                  <a:gd name="T44" fmla="*/ 10 w 74"/>
                  <a:gd name="T45" fmla="*/ 5 h 5"/>
                  <a:gd name="T46" fmla="*/ 0 w 74"/>
                  <a:gd name="T47" fmla="*/ 5 h 5"/>
                  <a:gd name="T48" fmla="*/ 0 w 74"/>
                  <a:gd name="T49" fmla="*/ 5 h 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5">
                    <a:moveTo>
                      <a:pt x="0" y="5"/>
                    </a:moveTo>
                    <a:lnTo>
                      <a:pt x="11" y="5"/>
                    </a:lnTo>
                    <a:lnTo>
                      <a:pt x="21" y="5"/>
                    </a:lnTo>
                    <a:lnTo>
                      <a:pt x="31" y="5"/>
                    </a:lnTo>
                    <a:lnTo>
                      <a:pt x="40" y="5"/>
                    </a:lnTo>
                    <a:lnTo>
                      <a:pt x="49" y="4"/>
                    </a:lnTo>
                    <a:lnTo>
                      <a:pt x="56" y="3"/>
                    </a:lnTo>
                    <a:lnTo>
                      <a:pt x="63" y="3"/>
                    </a:lnTo>
                    <a:lnTo>
                      <a:pt x="67" y="2"/>
                    </a:lnTo>
                    <a:lnTo>
                      <a:pt x="72" y="1"/>
                    </a:lnTo>
                    <a:lnTo>
                      <a:pt x="73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5" y="2"/>
                    </a:lnTo>
                    <a:lnTo>
                      <a:pt x="60" y="3"/>
                    </a:lnTo>
                    <a:lnTo>
                      <a:pt x="54" y="3"/>
                    </a:lnTo>
                    <a:lnTo>
                      <a:pt x="47" y="4"/>
                    </a:lnTo>
                    <a:lnTo>
                      <a:pt x="39" y="4"/>
                    </a:lnTo>
                    <a:lnTo>
                      <a:pt x="29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0" name="Freeform 730">
                <a:extLst>
                  <a:ext uri="{FF2B5EF4-FFF2-40B4-BE49-F238E27FC236}">
                    <a16:creationId xmlns:a16="http://schemas.microsoft.com/office/drawing/2014/main" id="{0BE212C7-F9E6-B943-8910-547945AC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72" cy="5"/>
              </a:xfrm>
              <a:custGeom>
                <a:avLst/>
                <a:gdLst>
                  <a:gd name="T0" fmla="*/ 0 w 72"/>
                  <a:gd name="T1" fmla="*/ 5 h 5"/>
                  <a:gd name="T2" fmla="*/ 10 w 72"/>
                  <a:gd name="T3" fmla="*/ 5 h 5"/>
                  <a:gd name="T4" fmla="*/ 21 w 72"/>
                  <a:gd name="T5" fmla="*/ 5 h 5"/>
                  <a:gd name="T6" fmla="*/ 29 w 72"/>
                  <a:gd name="T7" fmla="*/ 5 h 5"/>
                  <a:gd name="T8" fmla="*/ 39 w 72"/>
                  <a:gd name="T9" fmla="*/ 4 h 5"/>
                  <a:gd name="T10" fmla="*/ 47 w 72"/>
                  <a:gd name="T11" fmla="*/ 4 h 5"/>
                  <a:gd name="T12" fmla="*/ 54 w 72"/>
                  <a:gd name="T13" fmla="*/ 3 h 5"/>
                  <a:gd name="T14" fmla="*/ 60 w 72"/>
                  <a:gd name="T15" fmla="*/ 3 h 5"/>
                  <a:gd name="T16" fmla="*/ 65 w 72"/>
                  <a:gd name="T17" fmla="*/ 2 h 5"/>
                  <a:gd name="T18" fmla="*/ 69 w 72"/>
                  <a:gd name="T19" fmla="*/ 1 h 5"/>
                  <a:gd name="T20" fmla="*/ 71 w 72"/>
                  <a:gd name="T21" fmla="*/ 0 h 5"/>
                  <a:gd name="T22" fmla="*/ 72 w 72"/>
                  <a:gd name="T23" fmla="*/ 0 h 5"/>
                  <a:gd name="T24" fmla="*/ 69 w 72"/>
                  <a:gd name="T25" fmla="*/ 0 h 5"/>
                  <a:gd name="T26" fmla="*/ 68 w 72"/>
                  <a:gd name="T27" fmla="*/ 0 h 5"/>
                  <a:gd name="T28" fmla="*/ 65 w 72"/>
                  <a:gd name="T29" fmla="*/ 1 h 5"/>
                  <a:gd name="T30" fmla="*/ 61 w 72"/>
                  <a:gd name="T31" fmla="*/ 2 h 5"/>
                  <a:gd name="T32" fmla="*/ 56 w 72"/>
                  <a:gd name="T33" fmla="*/ 3 h 5"/>
                  <a:gd name="T34" fmla="*/ 49 w 72"/>
                  <a:gd name="T35" fmla="*/ 3 h 5"/>
                  <a:gd name="T36" fmla="*/ 41 w 72"/>
                  <a:gd name="T37" fmla="*/ 4 h 5"/>
                  <a:gd name="T38" fmla="*/ 31 w 72"/>
                  <a:gd name="T39" fmla="*/ 4 h 5"/>
                  <a:gd name="T40" fmla="*/ 21 w 72"/>
                  <a:gd name="T41" fmla="*/ 5 h 5"/>
                  <a:gd name="T42" fmla="*/ 11 w 72"/>
                  <a:gd name="T43" fmla="*/ 5 h 5"/>
                  <a:gd name="T44" fmla="*/ 0 w 72"/>
                  <a:gd name="T45" fmla="*/ 5 h 5"/>
                  <a:gd name="T46" fmla="*/ 0 w 72"/>
                  <a:gd name="T47" fmla="*/ 5 h 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2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29" y="5"/>
                    </a:lnTo>
                    <a:lnTo>
                      <a:pt x="39" y="4"/>
                    </a:lnTo>
                    <a:lnTo>
                      <a:pt x="47" y="4"/>
                    </a:lnTo>
                    <a:lnTo>
                      <a:pt x="54" y="3"/>
                    </a:lnTo>
                    <a:lnTo>
                      <a:pt x="60" y="3"/>
                    </a:lnTo>
                    <a:lnTo>
                      <a:pt x="65" y="2"/>
                    </a:lnTo>
                    <a:lnTo>
                      <a:pt x="69" y="1"/>
                    </a:lnTo>
                    <a:lnTo>
                      <a:pt x="71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1" y="2"/>
                    </a:lnTo>
                    <a:lnTo>
                      <a:pt x="56" y="3"/>
                    </a:lnTo>
                    <a:lnTo>
                      <a:pt x="49" y="3"/>
                    </a:lnTo>
                    <a:lnTo>
                      <a:pt x="41" y="4"/>
                    </a:lnTo>
                    <a:lnTo>
                      <a:pt x="31" y="4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1" name="Freeform 731">
                <a:extLst>
                  <a:ext uri="{FF2B5EF4-FFF2-40B4-BE49-F238E27FC236}">
                    <a16:creationId xmlns:a16="http://schemas.microsoft.com/office/drawing/2014/main" id="{AAE61AA7-F394-6A41-9880-C73E8A397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9" cy="5"/>
              </a:xfrm>
              <a:custGeom>
                <a:avLst/>
                <a:gdLst>
                  <a:gd name="T0" fmla="*/ 0 w 69"/>
                  <a:gd name="T1" fmla="*/ 5 h 5"/>
                  <a:gd name="T2" fmla="*/ 11 w 69"/>
                  <a:gd name="T3" fmla="*/ 5 h 5"/>
                  <a:gd name="T4" fmla="*/ 21 w 69"/>
                  <a:gd name="T5" fmla="*/ 5 h 5"/>
                  <a:gd name="T6" fmla="*/ 31 w 69"/>
                  <a:gd name="T7" fmla="*/ 4 h 5"/>
                  <a:gd name="T8" fmla="*/ 41 w 69"/>
                  <a:gd name="T9" fmla="*/ 4 h 5"/>
                  <a:gd name="T10" fmla="*/ 49 w 69"/>
                  <a:gd name="T11" fmla="*/ 3 h 5"/>
                  <a:gd name="T12" fmla="*/ 56 w 69"/>
                  <a:gd name="T13" fmla="*/ 3 h 5"/>
                  <a:gd name="T14" fmla="*/ 61 w 69"/>
                  <a:gd name="T15" fmla="*/ 2 h 5"/>
                  <a:gd name="T16" fmla="*/ 65 w 69"/>
                  <a:gd name="T17" fmla="*/ 1 h 5"/>
                  <a:gd name="T18" fmla="*/ 68 w 69"/>
                  <a:gd name="T19" fmla="*/ 0 h 5"/>
                  <a:gd name="T20" fmla="*/ 69 w 69"/>
                  <a:gd name="T21" fmla="*/ 0 h 5"/>
                  <a:gd name="T22" fmla="*/ 66 w 69"/>
                  <a:gd name="T23" fmla="*/ 0 h 5"/>
                  <a:gd name="T24" fmla="*/ 65 w 69"/>
                  <a:gd name="T25" fmla="*/ 0 h 5"/>
                  <a:gd name="T26" fmla="*/ 63 w 69"/>
                  <a:gd name="T27" fmla="*/ 1 h 5"/>
                  <a:gd name="T28" fmla="*/ 59 w 69"/>
                  <a:gd name="T29" fmla="*/ 2 h 5"/>
                  <a:gd name="T30" fmla="*/ 54 w 69"/>
                  <a:gd name="T31" fmla="*/ 3 h 5"/>
                  <a:gd name="T32" fmla="*/ 47 w 69"/>
                  <a:gd name="T33" fmla="*/ 3 h 5"/>
                  <a:gd name="T34" fmla="*/ 39 w 69"/>
                  <a:gd name="T35" fmla="*/ 4 h 5"/>
                  <a:gd name="T36" fmla="*/ 30 w 69"/>
                  <a:gd name="T37" fmla="*/ 4 h 5"/>
                  <a:gd name="T38" fmla="*/ 21 w 69"/>
                  <a:gd name="T39" fmla="*/ 5 h 5"/>
                  <a:gd name="T40" fmla="*/ 10 w 69"/>
                  <a:gd name="T41" fmla="*/ 5 h 5"/>
                  <a:gd name="T42" fmla="*/ 0 w 69"/>
                  <a:gd name="T43" fmla="*/ 5 h 5"/>
                  <a:gd name="T44" fmla="*/ 0 w 69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5">
                    <a:moveTo>
                      <a:pt x="0" y="5"/>
                    </a:moveTo>
                    <a:lnTo>
                      <a:pt x="11" y="5"/>
                    </a:lnTo>
                    <a:lnTo>
                      <a:pt x="21" y="5"/>
                    </a:lnTo>
                    <a:lnTo>
                      <a:pt x="31" y="4"/>
                    </a:lnTo>
                    <a:lnTo>
                      <a:pt x="41" y="4"/>
                    </a:lnTo>
                    <a:lnTo>
                      <a:pt x="49" y="3"/>
                    </a:lnTo>
                    <a:lnTo>
                      <a:pt x="56" y="3"/>
                    </a:lnTo>
                    <a:lnTo>
                      <a:pt x="61" y="2"/>
                    </a:lnTo>
                    <a:lnTo>
                      <a:pt x="65" y="1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5" y="0"/>
                    </a:lnTo>
                    <a:lnTo>
                      <a:pt x="63" y="1"/>
                    </a:lnTo>
                    <a:lnTo>
                      <a:pt x="59" y="2"/>
                    </a:lnTo>
                    <a:lnTo>
                      <a:pt x="54" y="3"/>
                    </a:lnTo>
                    <a:lnTo>
                      <a:pt x="47" y="3"/>
                    </a:lnTo>
                    <a:lnTo>
                      <a:pt x="39" y="4"/>
                    </a:lnTo>
                    <a:lnTo>
                      <a:pt x="30" y="4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2" name="Freeform 732">
                <a:extLst>
                  <a:ext uri="{FF2B5EF4-FFF2-40B4-BE49-F238E27FC236}">
                    <a16:creationId xmlns:a16="http://schemas.microsoft.com/office/drawing/2014/main" id="{9D13C944-5CB3-B845-992D-370056FD7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6" cy="5"/>
              </a:xfrm>
              <a:custGeom>
                <a:avLst/>
                <a:gdLst>
                  <a:gd name="T0" fmla="*/ 0 w 66"/>
                  <a:gd name="T1" fmla="*/ 5 h 5"/>
                  <a:gd name="T2" fmla="*/ 10 w 66"/>
                  <a:gd name="T3" fmla="*/ 5 h 5"/>
                  <a:gd name="T4" fmla="*/ 21 w 66"/>
                  <a:gd name="T5" fmla="*/ 5 h 5"/>
                  <a:gd name="T6" fmla="*/ 30 w 66"/>
                  <a:gd name="T7" fmla="*/ 4 h 5"/>
                  <a:gd name="T8" fmla="*/ 39 w 66"/>
                  <a:gd name="T9" fmla="*/ 4 h 5"/>
                  <a:gd name="T10" fmla="*/ 47 w 66"/>
                  <a:gd name="T11" fmla="*/ 3 h 5"/>
                  <a:gd name="T12" fmla="*/ 54 w 66"/>
                  <a:gd name="T13" fmla="*/ 3 h 5"/>
                  <a:gd name="T14" fmla="*/ 59 w 66"/>
                  <a:gd name="T15" fmla="*/ 2 h 5"/>
                  <a:gd name="T16" fmla="*/ 63 w 66"/>
                  <a:gd name="T17" fmla="*/ 1 h 5"/>
                  <a:gd name="T18" fmla="*/ 65 w 66"/>
                  <a:gd name="T19" fmla="*/ 0 h 5"/>
                  <a:gd name="T20" fmla="*/ 66 w 66"/>
                  <a:gd name="T21" fmla="*/ 0 h 5"/>
                  <a:gd name="T22" fmla="*/ 64 w 66"/>
                  <a:gd name="T23" fmla="*/ 0 h 5"/>
                  <a:gd name="T24" fmla="*/ 63 w 66"/>
                  <a:gd name="T25" fmla="*/ 0 h 5"/>
                  <a:gd name="T26" fmla="*/ 60 w 66"/>
                  <a:gd name="T27" fmla="*/ 1 h 5"/>
                  <a:gd name="T28" fmla="*/ 57 w 66"/>
                  <a:gd name="T29" fmla="*/ 2 h 5"/>
                  <a:gd name="T30" fmla="*/ 51 w 66"/>
                  <a:gd name="T31" fmla="*/ 3 h 5"/>
                  <a:gd name="T32" fmla="*/ 45 w 66"/>
                  <a:gd name="T33" fmla="*/ 3 h 5"/>
                  <a:gd name="T34" fmla="*/ 37 w 66"/>
                  <a:gd name="T35" fmla="*/ 4 h 5"/>
                  <a:gd name="T36" fmla="*/ 28 w 66"/>
                  <a:gd name="T37" fmla="*/ 4 h 5"/>
                  <a:gd name="T38" fmla="*/ 20 w 66"/>
                  <a:gd name="T39" fmla="*/ 4 h 5"/>
                  <a:gd name="T40" fmla="*/ 10 w 66"/>
                  <a:gd name="T41" fmla="*/ 5 h 5"/>
                  <a:gd name="T42" fmla="*/ 0 w 66"/>
                  <a:gd name="T43" fmla="*/ 5 h 5"/>
                  <a:gd name="T44" fmla="*/ 0 w 66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0" y="4"/>
                    </a:lnTo>
                    <a:lnTo>
                      <a:pt x="39" y="4"/>
                    </a:lnTo>
                    <a:lnTo>
                      <a:pt x="47" y="3"/>
                    </a:lnTo>
                    <a:lnTo>
                      <a:pt x="54" y="3"/>
                    </a:lnTo>
                    <a:lnTo>
                      <a:pt x="59" y="2"/>
                    </a:lnTo>
                    <a:lnTo>
                      <a:pt x="63" y="1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60" y="1"/>
                    </a:lnTo>
                    <a:lnTo>
                      <a:pt x="57" y="2"/>
                    </a:lnTo>
                    <a:lnTo>
                      <a:pt x="51" y="3"/>
                    </a:lnTo>
                    <a:lnTo>
                      <a:pt x="45" y="3"/>
                    </a:lnTo>
                    <a:lnTo>
                      <a:pt x="37" y="4"/>
                    </a:lnTo>
                    <a:lnTo>
                      <a:pt x="28" y="4"/>
                    </a:lnTo>
                    <a:lnTo>
                      <a:pt x="20" y="4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3" name="Freeform 733">
                <a:extLst>
                  <a:ext uri="{FF2B5EF4-FFF2-40B4-BE49-F238E27FC236}">
                    <a16:creationId xmlns:a16="http://schemas.microsoft.com/office/drawing/2014/main" id="{F2A69A05-FFDE-514F-9A71-E62D72B6B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4" cy="5"/>
              </a:xfrm>
              <a:custGeom>
                <a:avLst/>
                <a:gdLst>
                  <a:gd name="T0" fmla="*/ 0 w 64"/>
                  <a:gd name="T1" fmla="*/ 5 h 5"/>
                  <a:gd name="T2" fmla="*/ 10 w 64"/>
                  <a:gd name="T3" fmla="*/ 5 h 5"/>
                  <a:gd name="T4" fmla="*/ 20 w 64"/>
                  <a:gd name="T5" fmla="*/ 4 h 5"/>
                  <a:gd name="T6" fmla="*/ 28 w 64"/>
                  <a:gd name="T7" fmla="*/ 4 h 5"/>
                  <a:gd name="T8" fmla="*/ 37 w 64"/>
                  <a:gd name="T9" fmla="*/ 4 h 5"/>
                  <a:gd name="T10" fmla="*/ 45 w 64"/>
                  <a:gd name="T11" fmla="*/ 3 h 5"/>
                  <a:gd name="T12" fmla="*/ 51 w 64"/>
                  <a:gd name="T13" fmla="*/ 3 h 5"/>
                  <a:gd name="T14" fmla="*/ 57 w 64"/>
                  <a:gd name="T15" fmla="*/ 2 h 5"/>
                  <a:gd name="T16" fmla="*/ 60 w 64"/>
                  <a:gd name="T17" fmla="*/ 1 h 5"/>
                  <a:gd name="T18" fmla="*/ 63 w 64"/>
                  <a:gd name="T19" fmla="*/ 0 h 5"/>
                  <a:gd name="T20" fmla="*/ 64 w 64"/>
                  <a:gd name="T21" fmla="*/ 0 h 5"/>
                  <a:gd name="T22" fmla="*/ 61 w 64"/>
                  <a:gd name="T23" fmla="*/ 0 h 5"/>
                  <a:gd name="T24" fmla="*/ 60 w 64"/>
                  <a:gd name="T25" fmla="*/ 0 h 5"/>
                  <a:gd name="T26" fmla="*/ 57 w 64"/>
                  <a:gd name="T27" fmla="*/ 1 h 5"/>
                  <a:gd name="T28" fmla="*/ 54 w 64"/>
                  <a:gd name="T29" fmla="*/ 2 h 5"/>
                  <a:gd name="T30" fmla="*/ 50 w 64"/>
                  <a:gd name="T31" fmla="*/ 2 h 5"/>
                  <a:gd name="T32" fmla="*/ 43 w 64"/>
                  <a:gd name="T33" fmla="*/ 3 h 5"/>
                  <a:gd name="T34" fmla="*/ 36 w 64"/>
                  <a:gd name="T35" fmla="*/ 3 h 5"/>
                  <a:gd name="T36" fmla="*/ 28 w 64"/>
                  <a:gd name="T37" fmla="*/ 4 h 5"/>
                  <a:gd name="T38" fmla="*/ 19 w 64"/>
                  <a:gd name="T39" fmla="*/ 4 h 5"/>
                  <a:gd name="T40" fmla="*/ 10 w 64"/>
                  <a:gd name="T41" fmla="*/ 4 h 5"/>
                  <a:gd name="T42" fmla="*/ 0 w 64"/>
                  <a:gd name="T43" fmla="*/ 4 h 5"/>
                  <a:gd name="T44" fmla="*/ 0 w 64"/>
                  <a:gd name="T45" fmla="*/ 5 h 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4" h="5">
                    <a:moveTo>
                      <a:pt x="0" y="5"/>
                    </a:moveTo>
                    <a:lnTo>
                      <a:pt x="10" y="5"/>
                    </a:lnTo>
                    <a:lnTo>
                      <a:pt x="20" y="4"/>
                    </a:lnTo>
                    <a:lnTo>
                      <a:pt x="28" y="4"/>
                    </a:lnTo>
                    <a:lnTo>
                      <a:pt x="37" y="4"/>
                    </a:lnTo>
                    <a:lnTo>
                      <a:pt x="45" y="3"/>
                    </a:lnTo>
                    <a:lnTo>
                      <a:pt x="51" y="3"/>
                    </a:lnTo>
                    <a:lnTo>
                      <a:pt x="57" y="2"/>
                    </a:lnTo>
                    <a:lnTo>
                      <a:pt x="60" y="1"/>
                    </a:lnTo>
                    <a:lnTo>
                      <a:pt x="63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7" y="1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3" y="3"/>
                    </a:lnTo>
                    <a:lnTo>
                      <a:pt x="36" y="3"/>
                    </a:lnTo>
                    <a:lnTo>
                      <a:pt x="28" y="4"/>
                    </a:lnTo>
                    <a:lnTo>
                      <a:pt x="19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4" name="Freeform 734">
                <a:extLst>
                  <a:ext uri="{FF2B5EF4-FFF2-40B4-BE49-F238E27FC236}">
                    <a16:creationId xmlns:a16="http://schemas.microsoft.com/office/drawing/2014/main" id="{DF66EC0A-C79A-574C-882B-0563AB88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1" cy="4"/>
              </a:xfrm>
              <a:custGeom>
                <a:avLst/>
                <a:gdLst>
                  <a:gd name="T0" fmla="*/ 0 w 61"/>
                  <a:gd name="T1" fmla="*/ 4 h 4"/>
                  <a:gd name="T2" fmla="*/ 10 w 61"/>
                  <a:gd name="T3" fmla="*/ 4 h 4"/>
                  <a:gd name="T4" fmla="*/ 19 w 61"/>
                  <a:gd name="T5" fmla="*/ 4 h 4"/>
                  <a:gd name="T6" fmla="*/ 28 w 61"/>
                  <a:gd name="T7" fmla="*/ 4 h 4"/>
                  <a:gd name="T8" fmla="*/ 36 w 61"/>
                  <a:gd name="T9" fmla="*/ 3 h 4"/>
                  <a:gd name="T10" fmla="*/ 43 w 61"/>
                  <a:gd name="T11" fmla="*/ 3 h 4"/>
                  <a:gd name="T12" fmla="*/ 50 w 61"/>
                  <a:gd name="T13" fmla="*/ 2 h 4"/>
                  <a:gd name="T14" fmla="*/ 54 w 61"/>
                  <a:gd name="T15" fmla="*/ 2 h 4"/>
                  <a:gd name="T16" fmla="*/ 57 w 61"/>
                  <a:gd name="T17" fmla="*/ 1 h 4"/>
                  <a:gd name="T18" fmla="*/ 60 w 61"/>
                  <a:gd name="T19" fmla="*/ 0 h 4"/>
                  <a:gd name="T20" fmla="*/ 61 w 61"/>
                  <a:gd name="T21" fmla="*/ 0 h 4"/>
                  <a:gd name="T22" fmla="*/ 58 w 61"/>
                  <a:gd name="T23" fmla="*/ 0 h 4"/>
                  <a:gd name="T24" fmla="*/ 57 w 61"/>
                  <a:gd name="T25" fmla="*/ 0 h 4"/>
                  <a:gd name="T26" fmla="*/ 56 w 61"/>
                  <a:gd name="T27" fmla="*/ 1 h 4"/>
                  <a:gd name="T28" fmla="*/ 52 w 61"/>
                  <a:gd name="T29" fmla="*/ 2 h 4"/>
                  <a:gd name="T30" fmla="*/ 47 w 61"/>
                  <a:gd name="T31" fmla="*/ 2 h 4"/>
                  <a:gd name="T32" fmla="*/ 41 w 61"/>
                  <a:gd name="T33" fmla="*/ 3 h 4"/>
                  <a:gd name="T34" fmla="*/ 35 w 61"/>
                  <a:gd name="T35" fmla="*/ 3 h 4"/>
                  <a:gd name="T36" fmla="*/ 27 w 61"/>
                  <a:gd name="T37" fmla="*/ 4 h 4"/>
                  <a:gd name="T38" fmla="*/ 18 w 61"/>
                  <a:gd name="T39" fmla="*/ 4 h 4"/>
                  <a:gd name="T40" fmla="*/ 9 w 61"/>
                  <a:gd name="T41" fmla="*/ 4 h 4"/>
                  <a:gd name="T42" fmla="*/ 0 w 61"/>
                  <a:gd name="T43" fmla="*/ 4 h 4"/>
                  <a:gd name="T44" fmla="*/ 0 w 61"/>
                  <a:gd name="T45" fmla="*/ 4 h 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1" h="4">
                    <a:moveTo>
                      <a:pt x="0" y="4"/>
                    </a:moveTo>
                    <a:lnTo>
                      <a:pt x="10" y="4"/>
                    </a:lnTo>
                    <a:lnTo>
                      <a:pt x="19" y="4"/>
                    </a:lnTo>
                    <a:lnTo>
                      <a:pt x="28" y="4"/>
                    </a:lnTo>
                    <a:lnTo>
                      <a:pt x="36" y="3"/>
                    </a:lnTo>
                    <a:lnTo>
                      <a:pt x="43" y="3"/>
                    </a:lnTo>
                    <a:lnTo>
                      <a:pt x="50" y="2"/>
                    </a:lnTo>
                    <a:lnTo>
                      <a:pt x="54" y="2"/>
                    </a:lnTo>
                    <a:lnTo>
                      <a:pt x="57" y="1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7" y="0"/>
                    </a:lnTo>
                    <a:lnTo>
                      <a:pt x="56" y="1"/>
                    </a:lnTo>
                    <a:lnTo>
                      <a:pt x="52" y="2"/>
                    </a:lnTo>
                    <a:lnTo>
                      <a:pt x="47" y="2"/>
                    </a:lnTo>
                    <a:lnTo>
                      <a:pt x="41" y="3"/>
                    </a:lnTo>
                    <a:lnTo>
                      <a:pt x="35" y="3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5" name="Freeform 735">
                <a:extLst>
                  <a:ext uri="{FF2B5EF4-FFF2-40B4-BE49-F238E27FC236}">
                    <a16:creationId xmlns:a16="http://schemas.microsoft.com/office/drawing/2014/main" id="{8FC51613-E2BD-0344-9164-2E843911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58" cy="4"/>
              </a:xfrm>
              <a:custGeom>
                <a:avLst/>
                <a:gdLst>
                  <a:gd name="T0" fmla="*/ 0 w 58"/>
                  <a:gd name="T1" fmla="*/ 4 h 4"/>
                  <a:gd name="T2" fmla="*/ 9 w 58"/>
                  <a:gd name="T3" fmla="*/ 4 h 4"/>
                  <a:gd name="T4" fmla="*/ 18 w 58"/>
                  <a:gd name="T5" fmla="*/ 4 h 4"/>
                  <a:gd name="T6" fmla="*/ 27 w 58"/>
                  <a:gd name="T7" fmla="*/ 4 h 4"/>
                  <a:gd name="T8" fmla="*/ 35 w 58"/>
                  <a:gd name="T9" fmla="*/ 3 h 4"/>
                  <a:gd name="T10" fmla="*/ 41 w 58"/>
                  <a:gd name="T11" fmla="*/ 3 h 4"/>
                  <a:gd name="T12" fmla="*/ 47 w 58"/>
                  <a:gd name="T13" fmla="*/ 2 h 4"/>
                  <a:gd name="T14" fmla="*/ 52 w 58"/>
                  <a:gd name="T15" fmla="*/ 2 h 4"/>
                  <a:gd name="T16" fmla="*/ 56 w 58"/>
                  <a:gd name="T17" fmla="*/ 1 h 4"/>
                  <a:gd name="T18" fmla="*/ 57 w 58"/>
                  <a:gd name="T19" fmla="*/ 0 h 4"/>
                  <a:gd name="T20" fmla="*/ 58 w 58"/>
                  <a:gd name="T21" fmla="*/ 0 h 4"/>
                  <a:gd name="T22" fmla="*/ 56 w 58"/>
                  <a:gd name="T23" fmla="*/ 0 h 4"/>
                  <a:gd name="T24" fmla="*/ 55 w 58"/>
                  <a:gd name="T25" fmla="*/ 0 h 4"/>
                  <a:gd name="T26" fmla="*/ 52 w 58"/>
                  <a:gd name="T27" fmla="*/ 1 h 4"/>
                  <a:gd name="T28" fmla="*/ 48 w 58"/>
                  <a:gd name="T29" fmla="*/ 2 h 4"/>
                  <a:gd name="T30" fmla="*/ 43 w 58"/>
                  <a:gd name="T31" fmla="*/ 2 h 4"/>
                  <a:gd name="T32" fmla="*/ 36 w 58"/>
                  <a:gd name="T33" fmla="*/ 3 h 4"/>
                  <a:gd name="T34" fmla="*/ 28 w 58"/>
                  <a:gd name="T35" fmla="*/ 3 h 4"/>
                  <a:gd name="T36" fmla="*/ 19 w 58"/>
                  <a:gd name="T37" fmla="*/ 4 h 4"/>
                  <a:gd name="T38" fmla="*/ 10 w 58"/>
                  <a:gd name="T39" fmla="*/ 4 h 4"/>
                  <a:gd name="T40" fmla="*/ 0 w 58"/>
                  <a:gd name="T41" fmla="*/ 4 h 4"/>
                  <a:gd name="T42" fmla="*/ 0 w 58"/>
                  <a:gd name="T43" fmla="*/ 4 h 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8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7" y="4"/>
                    </a:lnTo>
                    <a:lnTo>
                      <a:pt x="35" y="3"/>
                    </a:lnTo>
                    <a:lnTo>
                      <a:pt x="41" y="3"/>
                    </a:lnTo>
                    <a:lnTo>
                      <a:pt x="47" y="2"/>
                    </a:lnTo>
                    <a:lnTo>
                      <a:pt x="52" y="2"/>
                    </a:lnTo>
                    <a:lnTo>
                      <a:pt x="56" y="1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5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2"/>
                    </a:lnTo>
                    <a:lnTo>
                      <a:pt x="36" y="3"/>
                    </a:lnTo>
                    <a:lnTo>
                      <a:pt x="28" y="3"/>
                    </a:lnTo>
                    <a:lnTo>
                      <a:pt x="19" y="4"/>
                    </a:lnTo>
                    <a:lnTo>
                      <a:pt x="1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6" name="Freeform 736">
                <a:extLst>
                  <a:ext uri="{FF2B5EF4-FFF2-40B4-BE49-F238E27FC236}">
                    <a16:creationId xmlns:a16="http://schemas.microsoft.com/office/drawing/2014/main" id="{4E2BA105-75E2-104A-A5FB-7A2A2AF49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56" cy="4"/>
              </a:xfrm>
              <a:custGeom>
                <a:avLst/>
                <a:gdLst>
                  <a:gd name="T0" fmla="*/ 0 w 56"/>
                  <a:gd name="T1" fmla="*/ 4 h 4"/>
                  <a:gd name="T2" fmla="*/ 10 w 56"/>
                  <a:gd name="T3" fmla="*/ 4 h 4"/>
                  <a:gd name="T4" fmla="*/ 19 w 56"/>
                  <a:gd name="T5" fmla="*/ 4 h 4"/>
                  <a:gd name="T6" fmla="*/ 28 w 56"/>
                  <a:gd name="T7" fmla="*/ 3 h 4"/>
                  <a:gd name="T8" fmla="*/ 36 w 56"/>
                  <a:gd name="T9" fmla="*/ 3 h 4"/>
                  <a:gd name="T10" fmla="*/ 43 w 56"/>
                  <a:gd name="T11" fmla="*/ 2 h 4"/>
                  <a:gd name="T12" fmla="*/ 48 w 56"/>
                  <a:gd name="T13" fmla="*/ 2 h 4"/>
                  <a:gd name="T14" fmla="*/ 52 w 56"/>
                  <a:gd name="T15" fmla="*/ 1 h 4"/>
                  <a:gd name="T16" fmla="*/ 55 w 56"/>
                  <a:gd name="T17" fmla="*/ 0 h 4"/>
                  <a:gd name="T18" fmla="*/ 56 w 56"/>
                  <a:gd name="T19" fmla="*/ 0 h 4"/>
                  <a:gd name="T20" fmla="*/ 53 w 56"/>
                  <a:gd name="T21" fmla="*/ 0 h 4"/>
                  <a:gd name="T22" fmla="*/ 52 w 56"/>
                  <a:gd name="T23" fmla="*/ 0 h 4"/>
                  <a:gd name="T24" fmla="*/ 50 w 56"/>
                  <a:gd name="T25" fmla="*/ 1 h 4"/>
                  <a:gd name="T26" fmla="*/ 46 w 56"/>
                  <a:gd name="T27" fmla="*/ 2 h 4"/>
                  <a:gd name="T28" fmla="*/ 41 w 56"/>
                  <a:gd name="T29" fmla="*/ 2 h 4"/>
                  <a:gd name="T30" fmla="*/ 34 w 56"/>
                  <a:gd name="T31" fmla="*/ 3 h 4"/>
                  <a:gd name="T32" fmla="*/ 27 w 56"/>
                  <a:gd name="T33" fmla="*/ 3 h 4"/>
                  <a:gd name="T34" fmla="*/ 18 w 56"/>
                  <a:gd name="T35" fmla="*/ 4 h 4"/>
                  <a:gd name="T36" fmla="*/ 9 w 56"/>
                  <a:gd name="T37" fmla="*/ 4 h 4"/>
                  <a:gd name="T38" fmla="*/ 0 w 56"/>
                  <a:gd name="T39" fmla="*/ 4 h 4"/>
                  <a:gd name="T40" fmla="*/ 0 w 56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" h="4">
                    <a:moveTo>
                      <a:pt x="0" y="4"/>
                    </a:moveTo>
                    <a:lnTo>
                      <a:pt x="10" y="4"/>
                    </a:lnTo>
                    <a:lnTo>
                      <a:pt x="19" y="4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43" y="2"/>
                    </a:lnTo>
                    <a:lnTo>
                      <a:pt x="48" y="2"/>
                    </a:lnTo>
                    <a:lnTo>
                      <a:pt x="52" y="1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1" y="2"/>
                    </a:lnTo>
                    <a:lnTo>
                      <a:pt x="34" y="3"/>
                    </a:lnTo>
                    <a:lnTo>
                      <a:pt x="27" y="3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7" name="Freeform 737">
                <a:extLst>
                  <a:ext uri="{FF2B5EF4-FFF2-40B4-BE49-F238E27FC236}">
                    <a16:creationId xmlns:a16="http://schemas.microsoft.com/office/drawing/2014/main" id="{48F80D42-F60B-8244-970C-D2E4EB685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53" cy="4"/>
              </a:xfrm>
              <a:custGeom>
                <a:avLst/>
                <a:gdLst>
                  <a:gd name="T0" fmla="*/ 0 w 53"/>
                  <a:gd name="T1" fmla="*/ 4 h 4"/>
                  <a:gd name="T2" fmla="*/ 9 w 53"/>
                  <a:gd name="T3" fmla="*/ 4 h 4"/>
                  <a:gd name="T4" fmla="*/ 18 w 53"/>
                  <a:gd name="T5" fmla="*/ 4 h 4"/>
                  <a:gd name="T6" fmla="*/ 27 w 53"/>
                  <a:gd name="T7" fmla="*/ 3 h 4"/>
                  <a:gd name="T8" fmla="*/ 34 w 53"/>
                  <a:gd name="T9" fmla="*/ 3 h 4"/>
                  <a:gd name="T10" fmla="*/ 41 w 53"/>
                  <a:gd name="T11" fmla="*/ 2 h 4"/>
                  <a:gd name="T12" fmla="*/ 46 w 53"/>
                  <a:gd name="T13" fmla="*/ 2 h 4"/>
                  <a:gd name="T14" fmla="*/ 50 w 53"/>
                  <a:gd name="T15" fmla="*/ 1 h 4"/>
                  <a:gd name="T16" fmla="*/ 52 w 53"/>
                  <a:gd name="T17" fmla="*/ 0 h 4"/>
                  <a:gd name="T18" fmla="*/ 53 w 53"/>
                  <a:gd name="T19" fmla="*/ 0 h 4"/>
                  <a:gd name="T20" fmla="*/ 50 w 53"/>
                  <a:gd name="T21" fmla="*/ 0 h 4"/>
                  <a:gd name="T22" fmla="*/ 50 w 53"/>
                  <a:gd name="T23" fmla="*/ 0 h 4"/>
                  <a:gd name="T24" fmla="*/ 47 w 53"/>
                  <a:gd name="T25" fmla="*/ 1 h 4"/>
                  <a:gd name="T26" fmla="*/ 43 w 53"/>
                  <a:gd name="T27" fmla="*/ 2 h 4"/>
                  <a:gd name="T28" fmla="*/ 38 w 53"/>
                  <a:gd name="T29" fmla="*/ 2 h 4"/>
                  <a:gd name="T30" fmla="*/ 32 w 53"/>
                  <a:gd name="T31" fmla="*/ 3 h 4"/>
                  <a:gd name="T32" fmla="*/ 25 w 53"/>
                  <a:gd name="T33" fmla="*/ 3 h 4"/>
                  <a:gd name="T34" fmla="*/ 17 w 53"/>
                  <a:gd name="T35" fmla="*/ 3 h 4"/>
                  <a:gd name="T36" fmla="*/ 9 w 53"/>
                  <a:gd name="T37" fmla="*/ 4 h 4"/>
                  <a:gd name="T38" fmla="*/ 0 w 53"/>
                  <a:gd name="T39" fmla="*/ 4 h 4"/>
                  <a:gd name="T40" fmla="*/ 0 w 53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3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7" y="3"/>
                    </a:lnTo>
                    <a:lnTo>
                      <a:pt x="34" y="3"/>
                    </a:lnTo>
                    <a:lnTo>
                      <a:pt x="41" y="2"/>
                    </a:lnTo>
                    <a:lnTo>
                      <a:pt x="46" y="2"/>
                    </a:lnTo>
                    <a:lnTo>
                      <a:pt x="50" y="1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0" y="0"/>
                    </a:lnTo>
                    <a:lnTo>
                      <a:pt x="47" y="1"/>
                    </a:lnTo>
                    <a:lnTo>
                      <a:pt x="43" y="2"/>
                    </a:lnTo>
                    <a:lnTo>
                      <a:pt x="38" y="2"/>
                    </a:lnTo>
                    <a:lnTo>
                      <a:pt x="32" y="3"/>
                    </a:lnTo>
                    <a:lnTo>
                      <a:pt x="25" y="3"/>
                    </a:lnTo>
                    <a:lnTo>
                      <a:pt x="17" y="3"/>
                    </a:lnTo>
                    <a:lnTo>
                      <a:pt x="9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8" name="Freeform 738">
                <a:extLst>
                  <a:ext uri="{FF2B5EF4-FFF2-40B4-BE49-F238E27FC236}">
                    <a16:creationId xmlns:a16="http://schemas.microsoft.com/office/drawing/2014/main" id="{FFDA485F-BF1A-8647-9076-B59388A44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50" cy="4"/>
              </a:xfrm>
              <a:custGeom>
                <a:avLst/>
                <a:gdLst>
                  <a:gd name="T0" fmla="*/ 0 w 50"/>
                  <a:gd name="T1" fmla="*/ 4 h 4"/>
                  <a:gd name="T2" fmla="*/ 9 w 50"/>
                  <a:gd name="T3" fmla="*/ 4 h 4"/>
                  <a:gd name="T4" fmla="*/ 17 w 50"/>
                  <a:gd name="T5" fmla="*/ 3 h 4"/>
                  <a:gd name="T6" fmla="*/ 25 w 50"/>
                  <a:gd name="T7" fmla="*/ 3 h 4"/>
                  <a:gd name="T8" fmla="*/ 32 w 50"/>
                  <a:gd name="T9" fmla="*/ 3 h 4"/>
                  <a:gd name="T10" fmla="*/ 38 w 50"/>
                  <a:gd name="T11" fmla="*/ 2 h 4"/>
                  <a:gd name="T12" fmla="*/ 43 w 50"/>
                  <a:gd name="T13" fmla="*/ 2 h 4"/>
                  <a:gd name="T14" fmla="*/ 47 w 50"/>
                  <a:gd name="T15" fmla="*/ 1 h 4"/>
                  <a:gd name="T16" fmla="*/ 50 w 50"/>
                  <a:gd name="T17" fmla="*/ 0 h 4"/>
                  <a:gd name="T18" fmla="*/ 50 w 50"/>
                  <a:gd name="T19" fmla="*/ 0 h 4"/>
                  <a:gd name="T20" fmla="*/ 48 w 50"/>
                  <a:gd name="T21" fmla="*/ 0 h 4"/>
                  <a:gd name="T22" fmla="*/ 47 w 50"/>
                  <a:gd name="T23" fmla="*/ 0 h 4"/>
                  <a:gd name="T24" fmla="*/ 45 w 50"/>
                  <a:gd name="T25" fmla="*/ 1 h 4"/>
                  <a:gd name="T26" fmla="*/ 42 w 50"/>
                  <a:gd name="T27" fmla="*/ 1 h 4"/>
                  <a:gd name="T28" fmla="*/ 36 w 50"/>
                  <a:gd name="T29" fmla="*/ 2 h 4"/>
                  <a:gd name="T30" fmla="*/ 30 w 50"/>
                  <a:gd name="T31" fmla="*/ 2 h 4"/>
                  <a:gd name="T32" fmla="*/ 24 w 50"/>
                  <a:gd name="T33" fmla="*/ 3 h 4"/>
                  <a:gd name="T34" fmla="*/ 16 w 50"/>
                  <a:gd name="T35" fmla="*/ 3 h 4"/>
                  <a:gd name="T36" fmla="*/ 8 w 50"/>
                  <a:gd name="T37" fmla="*/ 3 h 4"/>
                  <a:gd name="T38" fmla="*/ 0 w 50"/>
                  <a:gd name="T39" fmla="*/ 3 h 4"/>
                  <a:gd name="T40" fmla="*/ 0 w 50"/>
                  <a:gd name="T41" fmla="*/ 4 h 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0" h="4">
                    <a:moveTo>
                      <a:pt x="0" y="4"/>
                    </a:moveTo>
                    <a:lnTo>
                      <a:pt x="9" y="4"/>
                    </a:lnTo>
                    <a:lnTo>
                      <a:pt x="17" y="3"/>
                    </a:lnTo>
                    <a:lnTo>
                      <a:pt x="25" y="3"/>
                    </a:lnTo>
                    <a:lnTo>
                      <a:pt x="32" y="3"/>
                    </a:lnTo>
                    <a:lnTo>
                      <a:pt x="38" y="2"/>
                    </a:lnTo>
                    <a:lnTo>
                      <a:pt x="43" y="2"/>
                    </a:lnTo>
                    <a:lnTo>
                      <a:pt x="47" y="1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2" y="1"/>
                    </a:lnTo>
                    <a:lnTo>
                      <a:pt x="36" y="2"/>
                    </a:lnTo>
                    <a:lnTo>
                      <a:pt x="30" y="2"/>
                    </a:lnTo>
                    <a:lnTo>
                      <a:pt x="24" y="3"/>
                    </a:lnTo>
                    <a:lnTo>
                      <a:pt x="16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79" name="Freeform 739">
                <a:extLst>
                  <a:ext uri="{FF2B5EF4-FFF2-40B4-BE49-F238E27FC236}">
                    <a16:creationId xmlns:a16="http://schemas.microsoft.com/office/drawing/2014/main" id="{BFE8FA60-0C31-0544-8EF8-D4EA8158B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48" cy="3"/>
              </a:xfrm>
              <a:custGeom>
                <a:avLst/>
                <a:gdLst>
                  <a:gd name="T0" fmla="*/ 0 w 48"/>
                  <a:gd name="T1" fmla="*/ 3 h 3"/>
                  <a:gd name="T2" fmla="*/ 8 w 48"/>
                  <a:gd name="T3" fmla="*/ 3 h 3"/>
                  <a:gd name="T4" fmla="*/ 16 w 48"/>
                  <a:gd name="T5" fmla="*/ 3 h 3"/>
                  <a:gd name="T6" fmla="*/ 24 w 48"/>
                  <a:gd name="T7" fmla="*/ 3 h 3"/>
                  <a:gd name="T8" fmla="*/ 30 w 48"/>
                  <a:gd name="T9" fmla="*/ 2 h 3"/>
                  <a:gd name="T10" fmla="*/ 36 w 48"/>
                  <a:gd name="T11" fmla="*/ 2 h 3"/>
                  <a:gd name="T12" fmla="*/ 42 w 48"/>
                  <a:gd name="T13" fmla="*/ 1 h 3"/>
                  <a:gd name="T14" fmla="*/ 45 w 48"/>
                  <a:gd name="T15" fmla="*/ 1 h 3"/>
                  <a:gd name="T16" fmla="*/ 47 w 48"/>
                  <a:gd name="T17" fmla="*/ 0 h 3"/>
                  <a:gd name="T18" fmla="*/ 48 w 48"/>
                  <a:gd name="T19" fmla="*/ 0 h 3"/>
                  <a:gd name="T20" fmla="*/ 45 w 48"/>
                  <a:gd name="T21" fmla="*/ 0 h 3"/>
                  <a:gd name="T22" fmla="*/ 44 w 48"/>
                  <a:gd name="T23" fmla="*/ 0 h 3"/>
                  <a:gd name="T24" fmla="*/ 42 w 48"/>
                  <a:gd name="T25" fmla="*/ 1 h 3"/>
                  <a:gd name="T26" fmla="*/ 37 w 48"/>
                  <a:gd name="T27" fmla="*/ 2 h 3"/>
                  <a:gd name="T28" fmla="*/ 32 w 48"/>
                  <a:gd name="T29" fmla="*/ 2 h 3"/>
                  <a:gd name="T30" fmla="*/ 25 w 48"/>
                  <a:gd name="T31" fmla="*/ 3 h 3"/>
                  <a:gd name="T32" fmla="*/ 17 w 48"/>
                  <a:gd name="T33" fmla="*/ 3 h 3"/>
                  <a:gd name="T34" fmla="*/ 9 w 48"/>
                  <a:gd name="T35" fmla="*/ 3 h 3"/>
                  <a:gd name="T36" fmla="*/ 0 w 48"/>
                  <a:gd name="T37" fmla="*/ 3 h 3"/>
                  <a:gd name="T38" fmla="*/ 0 w 48"/>
                  <a:gd name="T39" fmla="*/ 3 h 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8" h="3">
                    <a:moveTo>
                      <a:pt x="0" y="3"/>
                    </a:moveTo>
                    <a:lnTo>
                      <a:pt x="8" y="3"/>
                    </a:lnTo>
                    <a:lnTo>
                      <a:pt x="16" y="3"/>
                    </a:lnTo>
                    <a:lnTo>
                      <a:pt x="24" y="3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2" y="1"/>
                    </a:lnTo>
                    <a:lnTo>
                      <a:pt x="45" y="1"/>
                    </a:lnTo>
                    <a:lnTo>
                      <a:pt x="47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5" y="3"/>
                    </a:lnTo>
                    <a:lnTo>
                      <a:pt x="17" y="3"/>
                    </a:lnTo>
                    <a:lnTo>
                      <a:pt x="9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0" name="Freeform 740">
                <a:extLst>
                  <a:ext uri="{FF2B5EF4-FFF2-40B4-BE49-F238E27FC236}">
                    <a16:creationId xmlns:a16="http://schemas.microsoft.com/office/drawing/2014/main" id="{57D9263E-9E4C-654F-BCA4-66A5795C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45" cy="3"/>
              </a:xfrm>
              <a:custGeom>
                <a:avLst/>
                <a:gdLst>
                  <a:gd name="T0" fmla="*/ 0 w 45"/>
                  <a:gd name="T1" fmla="*/ 3 h 3"/>
                  <a:gd name="T2" fmla="*/ 9 w 45"/>
                  <a:gd name="T3" fmla="*/ 3 h 3"/>
                  <a:gd name="T4" fmla="*/ 17 w 45"/>
                  <a:gd name="T5" fmla="*/ 3 h 3"/>
                  <a:gd name="T6" fmla="*/ 25 w 45"/>
                  <a:gd name="T7" fmla="*/ 3 h 3"/>
                  <a:gd name="T8" fmla="*/ 32 w 45"/>
                  <a:gd name="T9" fmla="*/ 2 h 3"/>
                  <a:gd name="T10" fmla="*/ 37 w 45"/>
                  <a:gd name="T11" fmla="*/ 2 h 3"/>
                  <a:gd name="T12" fmla="*/ 42 w 45"/>
                  <a:gd name="T13" fmla="*/ 1 h 3"/>
                  <a:gd name="T14" fmla="*/ 44 w 45"/>
                  <a:gd name="T15" fmla="*/ 0 h 3"/>
                  <a:gd name="T16" fmla="*/ 45 w 45"/>
                  <a:gd name="T17" fmla="*/ 0 h 3"/>
                  <a:gd name="T18" fmla="*/ 43 w 45"/>
                  <a:gd name="T19" fmla="*/ 0 h 3"/>
                  <a:gd name="T20" fmla="*/ 42 w 45"/>
                  <a:gd name="T21" fmla="*/ 0 h 3"/>
                  <a:gd name="T22" fmla="*/ 39 w 45"/>
                  <a:gd name="T23" fmla="*/ 1 h 3"/>
                  <a:gd name="T24" fmla="*/ 36 w 45"/>
                  <a:gd name="T25" fmla="*/ 1 h 3"/>
                  <a:gd name="T26" fmla="*/ 30 w 45"/>
                  <a:gd name="T27" fmla="*/ 2 h 3"/>
                  <a:gd name="T28" fmla="*/ 23 w 45"/>
                  <a:gd name="T29" fmla="*/ 2 h 3"/>
                  <a:gd name="T30" fmla="*/ 16 w 45"/>
                  <a:gd name="T31" fmla="*/ 3 h 3"/>
                  <a:gd name="T32" fmla="*/ 8 w 45"/>
                  <a:gd name="T33" fmla="*/ 3 h 3"/>
                  <a:gd name="T34" fmla="*/ 0 w 45"/>
                  <a:gd name="T35" fmla="*/ 3 h 3"/>
                  <a:gd name="T36" fmla="*/ 0 w 45"/>
                  <a:gd name="T37" fmla="*/ 3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3">
                    <a:moveTo>
                      <a:pt x="0" y="3"/>
                    </a:moveTo>
                    <a:lnTo>
                      <a:pt x="9" y="3"/>
                    </a:lnTo>
                    <a:lnTo>
                      <a:pt x="17" y="3"/>
                    </a:lnTo>
                    <a:lnTo>
                      <a:pt x="25" y="3"/>
                    </a:lnTo>
                    <a:lnTo>
                      <a:pt x="32" y="2"/>
                    </a:lnTo>
                    <a:lnTo>
                      <a:pt x="37" y="2"/>
                    </a:lnTo>
                    <a:lnTo>
                      <a:pt x="42" y="1"/>
                    </a:lnTo>
                    <a:lnTo>
                      <a:pt x="44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6" y="1"/>
                    </a:lnTo>
                    <a:lnTo>
                      <a:pt x="30" y="2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8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1" name="Freeform 741">
                <a:extLst>
                  <a:ext uri="{FF2B5EF4-FFF2-40B4-BE49-F238E27FC236}">
                    <a16:creationId xmlns:a16="http://schemas.microsoft.com/office/drawing/2014/main" id="{E4620D71-2720-D340-B793-12EFCDC0D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43" cy="3"/>
              </a:xfrm>
              <a:custGeom>
                <a:avLst/>
                <a:gdLst>
                  <a:gd name="T0" fmla="*/ 0 w 43"/>
                  <a:gd name="T1" fmla="*/ 3 h 3"/>
                  <a:gd name="T2" fmla="*/ 8 w 43"/>
                  <a:gd name="T3" fmla="*/ 3 h 3"/>
                  <a:gd name="T4" fmla="*/ 16 w 43"/>
                  <a:gd name="T5" fmla="*/ 3 h 3"/>
                  <a:gd name="T6" fmla="*/ 23 w 43"/>
                  <a:gd name="T7" fmla="*/ 2 h 3"/>
                  <a:gd name="T8" fmla="*/ 30 w 43"/>
                  <a:gd name="T9" fmla="*/ 2 h 3"/>
                  <a:gd name="T10" fmla="*/ 36 w 43"/>
                  <a:gd name="T11" fmla="*/ 1 h 3"/>
                  <a:gd name="T12" fmla="*/ 39 w 43"/>
                  <a:gd name="T13" fmla="*/ 1 h 3"/>
                  <a:gd name="T14" fmla="*/ 42 w 43"/>
                  <a:gd name="T15" fmla="*/ 0 h 3"/>
                  <a:gd name="T16" fmla="*/ 43 w 43"/>
                  <a:gd name="T17" fmla="*/ 0 h 3"/>
                  <a:gd name="T18" fmla="*/ 40 w 43"/>
                  <a:gd name="T19" fmla="*/ 0 h 3"/>
                  <a:gd name="T20" fmla="*/ 39 w 43"/>
                  <a:gd name="T21" fmla="*/ 0 h 3"/>
                  <a:gd name="T22" fmla="*/ 36 w 43"/>
                  <a:gd name="T23" fmla="*/ 1 h 3"/>
                  <a:gd name="T24" fmla="*/ 33 w 43"/>
                  <a:gd name="T25" fmla="*/ 1 h 3"/>
                  <a:gd name="T26" fmla="*/ 28 w 43"/>
                  <a:gd name="T27" fmla="*/ 2 h 3"/>
                  <a:gd name="T28" fmla="*/ 22 w 43"/>
                  <a:gd name="T29" fmla="*/ 2 h 3"/>
                  <a:gd name="T30" fmla="*/ 15 w 43"/>
                  <a:gd name="T31" fmla="*/ 2 h 3"/>
                  <a:gd name="T32" fmla="*/ 7 w 43"/>
                  <a:gd name="T33" fmla="*/ 3 h 3"/>
                  <a:gd name="T34" fmla="*/ 0 w 43"/>
                  <a:gd name="T35" fmla="*/ 3 h 3"/>
                  <a:gd name="T36" fmla="*/ 0 w 43"/>
                  <a:gd name="T37" fmla="*/ 3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" h="3">
                    <a:moveTo>
                      <a:pt x="0" y="3"/>
                    </a:moveTo>
                    <a:lnTo>
                      <a:pt x="8" y="3"/>
                    </a:lnTo>
                    <a:lnTo>
                      <a:pt x="16" y="3"/>
                    </a:lnTo>
                    <a:lnTo>
                      <a:pt x="23" y="2"/>
                    </a:lnTo>
                    <a:lnTo>
                      <a:pt x="30" y="2"/>
                    </a:lnTo>
                    <a:lnTo>
                      <a:pt x="36" y="1"/>
                    </a:lnTo>
                    <a:lnTo>
                      <a:pt x="39" y="1"/>
                    </a:lnTo>
                    <a:lnTo>
                      <a:pt x="42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3" y="1"/>
                    </a:lnTo>
                    <a:lnTo>
                      <a:pt x="28" y="2"/>
                    </a:lnTo>
                    <a:lnTo>
                      <a:pt x="22" y="2"/>
                    </a:lnTo>
                    <a:lnTo>
                      <a:pt x="15" y="2"/>
                    </a:lnTo>
                    <a:lnTo>
                      <a:pt x="7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2" name="Freeform 742">
                <a:extLst>
                  <a:ext uri="{FF2B5EF4-FFF2-40B4-BE49-F238E27FC236}">
                    <a16:creationId xmlns:a16="http://schemas.microsoft.com/office/drawing/2014/main" id="{EE4634CA-9AC9-634C-9941-A7E74D7CE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40" cy="3"/>
              </a:xfrm>
              <a:custGeom>
                <a:avLst/>
                <a:gdLst>
                  <a:gd name="T0" fmla="*/ 0 w 40"/>
                  <a:gd name="T1" fmla="*/ 3 h 3"/>
                  <a:gd name="T2" fmla="*/ 7 w 40"/>
                  <a:gd name="T3" fmla="*/ 3 h 3"/>
                  <a:gd name="T4" fmla="*/ 15 w 40"/>
                  <a:gd name="T5" fmla="*/ 2 h 3"/>
                  <a:gd name="T6" fmla="*/ 22 w 40"/>
                  <a:gd name="T7" fmla="*/ 2 h 3"/>
                  <a:gd name="T8" fmla="*/ 28 w 40"/>
                  <a:gd name="T9" fmla="*/ 2 h 3"/>
                  <a:gd name="T10" fmla="*/ 33 w 40"/>
                  <a:gd name="T11" fmla="*/ 1 h 3"/>
                  <a:gd name="T12" fmla="*/ 36 w 40"/>
                  <a:gd name="T13" fmla="*/ 1 h 3"/>
                  <a:gd name="T14" fmla="*/ 39 w 40"/>
                  <a:gd name="T15" fmla="*/ 0 h 3"/>
                  <a:gd name="T16" fmla="*/ 40 w 40"/>
                  <a:gd name="T17" fmla="*/ 0 h 3"/>
                  <a:gd name="T18" fmla="*/ 37 w 40"/>
                  <a:gd name="T19" fmla="*/ 0 h 3"/>
                  <a:gd name="T20" fmla="*/ 36 w 40"/>
                  <a:gd name="T21" fmla="*/ 0 h 3"/>
                  <a:gd name="T22" fmla="*/ 35 w 40"/>
                  <a:gd name="T23" fmla="*/ 1 h 3"/>
                  <a:gd name="T24" fmla="*/ 31 w 40"/>
                  <a:gd name="T25" fmla="*/ 1 h 3"/>
                  <a:gd name="T26" fmla="*/ 26 w 40"/>
                  <a:gd name="T27" fmla="*/ 2 h 3"/>
                  <a:gd name="T28" fmla="*/ 21 w 40"/>
                  <a:gd name="T29" fmla="*/ 2 h 3"/>
                  <a:gd name="T30" fmla="*/ 14 w 40"/>
                  <a:gd name="T31" fmla="*/ 2 h 3"/>
                  <a:gd name="T32" fmla="*/ 7 w 40"/>
                  <a:gd name="T33" fmla="*/ 2 h 3"/>
                  <a:gd name="T34" fmla="*/ 0 w 40"/>
                  <a:gd name="T35" fmla="*/ 3 h 3"/>
                  <a:gd name="T36" fmla="*/ 0 w 40"/>
                  <a:gd name="T37" fmla="*/ 3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" h="3">
                    <a:moveTo>
                      <a:pt x="0" y="3"/>
                    </a:moveTo>
                    <a:lnTo>
                      <a:pt x="7" y="3"/>
                    </a:lnTo>
                    <a:lnTo>
                      <a:pt x="15" y="2"/>
                    </a:lnTo>
                    <a:lnTo>
                      <a:pt x="22" y="2"/>
                    </a:lnTo>
                    <a:lnTo>
                      <a:pt x="28" y="2"/>
                    </a:lnTo>
                    <a:lnTo>
                      <a:pt x="33" y="1"/>
                    </a:lnTo>
                    <a:lnTo>
                      <a:pt x="36" y="1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1" y="1"/>
                    </a:lnTo>
                    <a:lnTo>
                      <a:pt x="26" y="2"/>
                    </a:lnTo>
                    <a:lnTo>
                      <a:pt x="21" y="2"/>
                    </a:lnTo>
                    <a:lnTo>
                      <a:pt x="14" y="2"/>
                    </a:lnTo>
                    <a:lnTo>
                      <a:pt x="7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3" name="Freeform 743">
                <a:extLst>
                  <a:ext uri="{FF2B5EF4-FFF2-40B4-BE49-F238E27FC236}">
                    <a16:creationId xmlns:a16="http://schemas.microsoft.com/office/drawing/2014/main" id="{C5E4796C-D26E-6446-ADBB-D3671B8F0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37" cy="3"/>
              </a:xfrm>
              <a:custGeom>
                <a:avLst/>
                <a:gdLst>
                  <a:gd name="T0" fmla="*/ 0 w 37"/>
                  <a:gd name="T1" fmla="*/ 3 h 3"/>
                  <a:gd name="T2" fmla="*/ 7 w 37"/>
                  <a:gd name="T3" fmla="*/ 2 h 3"/>
                  <a:gd name="T4" fmla="*/ 14 w 37"/>
                  <a:gd name="T5" fmla="*/ 2 h 3"/>
                  <a:gd name="T6" fmla="*/ 21 w 37"/>
                  <a:gd name="T7" fmla="*/ 2 h 3"/>
                  <a:gd name="T8" fmla="*/ 26 w 37"/>
                  <a:gd name="T9" fmla="*/ 2 h 3"/>
                  <a:gd name="T10" fmla="*/ 31 w 37"/>
                  <a:gd name="T11" fmla="*/ 1 h 3"/>
                  <a:gd name="T12" fmla="*/ 35 w 37"/>
                  <a:gd name="T13" fmla="*/ 1 h 3"/>
                  <a:gd name="T14" fmla="*/ 36 w 37"/>
                  <a:gd name="T15" fmla="*/ 0 h 3"/>
                  <a:gd name="T16" fmla="*/ 37 w 37"/>
                  <a:gd name="T17" fmla="*/ 0 h 3"/>
                  <a:gd name="T18" fmla="*/ 35 w 37"/>
                  <a:gd name="T19" fmla="*/ 0 h 3"/>
                  <a:gd name="T20" fmla="*/ 34 w 37"/>
                  <a:gd name="T21" fmla="*/ 0 h 3"/>
                  <a:gd name="T22" fmla="*/ 31 w 37"/>
                  <a:gd name="T23" fmla="*/ 1 h 3"/>
                  <a:gd name="T24" fmla="*/ 27 w 37"/>
                  <a:gd name="T25" fmla="*/ 1 h 3"/>
                  <a:gd name="T26" fmla="*/ 21 w 37"/>
                  <a:gd name="T27" fmla="*/ 2 h 3"/>
                  <a:gd name="T28" fmla="*/ 15 w 37"/>
                  <a:gd name="T29" fmla="*/ 2 h 3"/>
                  <a:gd name="T30" fmla="*/ 7 w 37"/>
                  <a:gd name="T31" fmla="*/ 2 h 3"/>
                  <a:gd name="T32" fmla="*/ 0 w 37"/>
                  <a:gd name="T33" fmla="*/ 2 h 3"/>
                  <a:gd name="T34" fmla="*/ 0 w 37"/>
                  <a:gd name="T35" fmla="*/ 3 h 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7" h="3">
                    <a:moveTo>
                      <a:pt x="0" y="3"/>
                    </a:moveTo>
                    <a:lnTo>
                      <a:pt x="7" y="2"/>
                    </a:lnTo>
                    <a:lnTo>
                      <a:pt x="14" y="2"/>
                    </a:lnTo>
                    <a:lnTo>
                      <a:pt x="21" y="2"/>
                    </a:lnTo>
                    <a:lnTo>
                      <a:pt x="26" y="2"/>
                    </a:lnTo>
                    <a:lnTo>
                      <a:pt x="31" y="1"/>
                    </a:lnTo>
                    <a:lnTo>
                      <a:pt x="35" y="1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1" y="1"/>
                    </a:lnTo>
                    <a:lnTo>
                      <a:pt x="27" y="1"/>
                    </a:lnTo>
                    <a:lnTo>
                      <a:pt x="21" y="2"/>
                    </a:lnTo>
                    <a:lnTo>
                      <a:pt x="15" y="2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4" name="Freeform 744">
                <a:extLst>
                  <a:ext uri="{FF2B5EF4-FFF2-40B4-BE49-F238E27FC236}">
                    <a16:creationId xmlns:a16="http://schemas.microsoft.com/office/drawing/2014/main" id="{9E7A05B5-556A-4B4D-8077-3CACE8A91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35" cy="2"/>
              </a:xfrm>
              <a:custGeom>
                <a:avLst/>
                <a:gdLst>
                  <a:gd name="T0" fmla="*/ 0 w 35"/>
                  <a:gd name="T1" fmla="*/ 2 h 2"/>
                  <a:gd name="T2" fmla="*/ 7 w 35"/>
                  <a:gd name="T3" fmla="*/ 2 h 2"/>
                  <a:gd name="T4" fmla="*/ 15 w 35"/>
                  <a:gd name="T5" fmla="*/ 2 h 2"/>
                  <a:gd name="T6" fmla="*/ 21 w 35"/>
                  <a:gd name="T7" fmla="*/ 2 h 2"/>
                  <a:gd name="T8" fmla="*/ 27 w 35"/>
                  <a:gd name="T9" fmla="*/ 1 h 2"/>
                  <a:gd name="T10" fmla="*/ 31 w 35"/>
                  <a:gd name="T11" fmla="*/ 1 h 2"/>
                  <a:gd name="T12" fmla="*/ 34 w 35"/>
                  <a:gd name="T13" fmla="*/ 0 h 2"/>
                  <a:gd name="T14" fmla="*/ 35 w 35"/>
                  <a:gd name="T15" fmla="*/ 0 h 2"/>
                  <a:gd name="T16" fmla="*/ 32 w 35"/>
                  <a:gd name="T17" fmla="*/ 0 h 2"/>
                  <a:gd name="T18" fmla="*/ 31 w 35"/>
                  <a:gd name="T19" fmla="*/ 0 h 2"/>
                  <a:gd name="T20" fmla="*/ 28 w 35"/>
                  <a:gd name="T21" fmla="*/ 1 h 2"/>
                  <a:gd name="T22" fmla="*/ 25 w 35"/>
                  <a:gd name="T23" fmla="*/ 1 h 2"/>
                  <a:gd name="T24" fmla="*/ 20 w 35"/>
                  <a:gd name="T25" fmla="*/ 2 h 2"/>
                  <a:gd name="T26" fmla="*/ 14 w 35"/>
                  <a:gd name="T27" fmla="*/ 2 h 2"/>
                  <a:gd name="T28" fmla="*/ 7 w 35"/>
                  <a:gd name="T29" fmla="*/ 2 h 2"/>
                  <a:gd name="T30" fmla="*/ 0 w 35"/>
                  <a:gd name="T31" fmla="*/ 2 h 2"/>
                  <a:gd name="T32" fmla="*/ 0 w 35"/>
                  <a:gd name="T33" fmla="*/ 2 h 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2">
                    <a:moveTo>
                      <a:pt x="0" y="2"/>
                    </a:moveTo>
                    <a:lnTo>
                      <a:pt x="7" y="2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7" y="1"/>
                    </a:lnTo>
                    <a:lnTo>
                      <a:pt x="31" y="1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8" y="1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2"/>
                    </a:lnTo>
                    <a:lnTo>
                      <a:pt x="7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5" name="Freeform 745">
                <a:extLst>
                  <a:ext uri="{FF2B5EF4-FFF2-40B4-BE49-F238E27FC236}">
                    <a16:creationId xmlns:a16="http://schemas.microsoft.com/office/drawing/2014/main" id="{CB7D3F1D-34E1-CE47-8AED-48930D46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32" cy="2"/>
              </a:xfrm>
              <a:custGeom>
                <a:avLst/>
                <a:gdLst>
                  <a:gd name="T0" fmla="*/ 0 w 32"/>
                  <a:gd name="T1" fmla="*/ 2 h 2"/>
                  <a:gd name="T2" fmla="*/ 7 w 32"/>
                  <a:gd name="T3" fmla="*/ 2 h 2"/>
                  <a:gd name="T4" fmla="*/ 14 w 32"/>
                  <a:gd name="T5" fmla="*/ 2 h 2"/>
                  <a:gd name="T6" fmla="*/ 20 w 32"/>
                  <a:gd name="T7" fmla="*/ 2 h 2"/>
                  <a:gd name="T8" fmla="*/ 25 w 32"/>
                  <a:gd name="T9" fmla="*/ 1 h 2"/>
                  <a:gd name="T10" fmla="*/ 28 w 32"/>
                  <a:gd name="T11" fmla="*/ 1 h 2"/>
                  <a:gd name="T12" fmla="*/ 31 w 32"/>
                  <a:gd name="T13" fmla="*/ 0 h 2"/>
                  <a:gd name="T14" fmla="*/ 32 w 32"/>
                  <a:gd name="T15" fmla="*/ 0 h 2"/>
                  <a:gd name="T16" fmla="*/ 29 w 32"/>
                  <a:gd name="T17" fmla="*/ 0 h 2"/>
                  <a:gd name="T18" fmla="*/ 28 w 32"/>
                  <a:gd name="T19" fmla="*/ 0 h 2"/>
                  <a:gd name="T20" fmla="*/ 26 w 32"/>
                  <a:gd name="T21" fmla="*/ 1 h 2"/>
                  <a:gd name="T22" fmla="*/ 23 w 32"/>
                  <a:gd name="T23" fmla="*/ 1 h 2"/>
                  <a:gd name="T24" fmla="*/ 18 w 32"/>
                  <a:gd name="T25" fmla="*/ 1 h 2"/>
                  <a:gd name="T26" fmla="*/ 13 w 32"/>
                  <a:gd name="T27" fmla="*/ 2 h 2"/>
                  <a:gd name="T28" fmla="*/ 7 w 32"/>
                  <a:gd name="T29" fmla="*/ 2 h 2"/>
                  <a:gd name="T30" fmla="*/ 0 w 32"/>
                  <a:gd name="T31" fmla="*/ 2 h 2"/>
                  <a:gd name="T32" fmla="*/ 0 w 32"/>
                  <a:gd name="T33" fmla="*/ 2 h 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2" h="2">
                    <a:moveTo>
                      <a:pt x="0" y="2"/>
                    </a:moveTo>
                    <a:lnTo>
                      <a:pt x="7" y="2"/>
                    </a:lnTo>
                    <a:lnTo>
                      <a:pt x="14" y="2"/>
                    </a:lnTo>
                    <a:lnTo>
                      <a:pt x="20" y="2"/>
                    </a:lnTo>
                    <a:lnTo>
                      <a:pt x="25" y="1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3" y="1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7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6" name="Freeform 746">
                <a:extLst>
                  <a:ext uri="{FF2B5EF4-FFF2-40B4-BE49-F238E27FC236}">
                    <a16:creationId xmlns:a16="http://schemas.microsoft.com/office/drawing/2014/main" id="{868725C8-54CC-E548-9DCD-E3EE63213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29" cy="2"/>
              </a:xfrm>
              <a:custGeom>
                <a:avLst/>
                <a:gdLst>
                  <a:gd name="T0" fmla="*/ 0 w 29"/>
                  <a:gd name="T1" fmla="*/ 2 h 2"/>
                  <a:gd name="T2" fmla="*/ 7 w 29"/>
                  <a:gd name="T3" fmla="*/ 2 h 2"/>
                  <a:gd name="T4" fmla="*/ 13 w 29"/>
                  <a:gd name="T5" fmla="*/ 2 h 2"/>
                  <a:gd name="T6" fmla="*/ 18 w 29"/>
                  <a:gd name="T7" fmla="*/ 1 h 2"/>
                  <a:gd name="T8" fmla="*/ 23 w 29"/>
                  <a:gd name="T9" fmla="*/ 1 h 2"/>
                  <a:gd name="T10" fmla="*/ 26 w 29"/>
                  <a:gd name="T11" fmla="*/ 1 h 2"/>
                  <a:gd name="T12" fmla="*/ 28 w 29"/>
                  <a:gd name="T13" fmla="*/ 0 h 2"/>
                  <a:gd name="T14" fmla="*/ 29 w 29"/>
                  <a:gd name="T15" fmla="*/ 0 h 2"/>
                  <a:gd name="T16" fmla="*/ 27 w 29"/>
                  <a:gd name="T17" fmla="*/ 0 h 2"/>
                  <a:gd name="T18" fmla="*/ 26 w 29"/>
                  <a:gd name="T19" fmla="*/ 0 h 2"/>
                  <a:gd name="T20" fmla="*/ 24 w 29"/>
                  <a:gd name="T21" fmla="*/ 0 h 2"/>
                  <a:gd name="T22" fmla="*/ 21 w 29"/>
                  <a:gd name="T23" fmla="*/ 1 h 2"/>
                  <a:gd name="T24" fmla="*/ 16 w 29"/>
                  <a:gd name="T25" fmla="*/ 1 h 2"/>
                  <a:gd name="T26" fmla="*/ 12 w 29"/>
                  <a:gd name="T27" fmla="*/ 1 h 2"/>
                  <a:gd name="T28" fmla="*/ 6 w 29"/>
                  <a:gd name="T29" fmla="*/ 2 h 2"/>
                  <a:gd name="T30" fmla="*/ 0 w 29"/>
                  <a:gd name="T31" fmla="*/ 2 h 2"/>
                  <a:gd name="T32" fmla="*/ 0 w 29"/>
                  <a:gd name="T33" fmla="*/ 2 h 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7" y="2"/>
                    </a:lnTo>
                    <a:lnTo>
                      <a:pt x="13" y="2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1"/>
                    </a:lnTo>
                    <a:lnTo>
                      <a:pt x="16" y="1"/>
                    </a:lnTo>
                    <a:lnTo>
                      <a:pt x="12" y="1"/>
                    </a:lnTo>
                    <a:lnTo>
                      <a:pt x="6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7" name="Freeform 747">
                <a:extLst>
                  <a:ext uri="{FF2B5EF4-FFF2-40B4-BE49-F238E27FC236}">
                    <a16:creationId xmlns:a16="http://schemas.microsoft.com/office/drawing/2014/main" id="{BCD79E08-6A03-5F41-8A5F-830C52A61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27" cy="2"/>
              </a:xfrm>
              <a:custGeom>
                <a:avLst/>
                <a:gdLst>
                  <a:gd name="T0" fmla="*/ 0 w 27"/>
                  <a:gd name="T1" fmla="*/ 2 h 2"/>
                  <a:gd name="T2" fmla="*/ 6 w 27"/>
                  <a:gd name="T3" fmla="*/ 2 h 2"/>
                  <a:gd name="T4" fmla="*/ 12 w 27"/>
                  <a:gd name="T5" fmla="*/ 1 h 2"/>
                  <a:gd name="T6" fmla="*/ 16 w 27"/>
                  <a:gd name="T7" fmla="*/ 1 h 2"/>
                  <a:gd name="T8" fmla="*/ 21 w 27"/>
                  <a:gd name="T9" fmla="*/ 1 h 2"/>
                  <a:gd name="T10" fmla="*/ 24 w 27"/>
                  <a:gd name="T11" fmla="*/ 0 h 2"/>
                  <a:gd name="T12" fmla="*/ 26 w 27"/>
                  <a:gd name="T13" fmla="*/ 0 h 2"/>
                  <a:gd name="T14" fmla="*/ 27 w 27"/>
                  <a:gd name="T15" fmla="*/ 0 h 2"/>
                  <a:gd name="T16" fmla="*/ 24 w 27"/>
                  <a:gd name="T17" fmla="*/ 0 h 2"/>
                  <a:gd name="T18" fmla="*/ 23 w 27"/>
                  <a:gd name="T19" fmla="*/ 0 h 2"/>
                  <a:gd name="T20" fmla="*/ 21 w 27"/>
                  <a:gd name="T21" fmla="*/ 1 h 2"/>
                  <a:gd name="T22" fmla="*/ 17 w 27"/>
                  <a:gd name="T23" fmla="*/ 1 h 2"/>
                  <a:gd name="T24" fmla="*/ 12 w 27"/>
                  <a:gd name="T25" fmla="*/ 1 h 2"/>
                  <a:gd name="T26" fmla="*/ 7 w 27"/>
                  <a:gd name="T27" fmla="*/ 1 h 2"/>
                  <a:gd name="T28" fmla="*/ 0 w 27"/>
                  <a:gd name="T29" fmla="*/ 1 h 2"/>
                  <a:gd name="T30" fmla="*/ 0 w 27"/>
                  <a:gd name="T31" fmla="*/ 2 h 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7" h="2">
                    <a:moveTo>
                      <a:pt x="0" y="2"/>
                    </a:moveTo>
                    <a:lnTo>
                      <a:pt x="6" y="2"/>
                    </a:lnTo>
                    <a:lnTo>
                      <a:pt x="12" y="1"/>
                    </a:lnTo>
                    <a:lnTo>
                      <a:pt x="16" y="1"/>
                    </a:lnTo>
                    <a:lnTo>
                      <a:pt x="21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17" y="1"/>
                    </a:lnTo>
                    <a:lnTo>
                      <a:pt x="12" y="1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8" name="Freeform 748">
                <a:extLst>
                  <a:ext uri="{FF2B5EF4-FFF2-40B4-BE49-F238E27FC236}">
                    <a16:creationId xmlns:a16="http://schemas.microsoft.com/office/drawing/2014/main" id="{8D5C4B52-5850-1C42-98CB-9B053C6E3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24" cy="1"/>
              </a:xfrm>
              <a:custGeom>
                <a:avLst/>
                <a:gdLst>
                  <a:gd name="T0" fmla="*/ 0 w 24"/>
                  <a:gd name="T1" fmla="*/ 1 h 1"/>
                  <a:gd name="T2" fmla="*/ 7 w 24"/>
                  <a:gd name="T3" fmla="*/ 1 h 1"/>
                  <a:gd name="T4" fmla="*/ 12 w 24"/>
                  <a:gd name="T5" fmla="*/ 1 h 1"/>
                  <a:gd name="T6" fmla="*/ 17 w 24"/>
                  <a:gd name="T7" fmla="*/ 1 h 1"/>
                  <a:gd name="T8" fmla="*/ 21 w 24"/>
                  <a:gd name="T9" fmla="*/ 1 h 1"/>
                  <a:gd name="T10" fmla="*/ 23 w 24"/>
                  <a:gd name="T11" fmla="*/ 0 h 1"/>
                  <a:gd name="T12" fmla="*/ 24 w 24"/>
                  <a:gd name="T13" fmla="*/ 0 h 1"/>
                  <a:gd name="T14" fmla="*/ 21 w 24"/>
                  <a:gd name="T15" fmla="*/ 0 h 1"/>
                  <a:gd name="T16" fmla="*/ 21 w 24"/>
                  <a:gd name="T17" fmla="*/ 0 h 1"/>
                  <a:gd name="T18" fmla="*/ 19 w 24"/>
                  <a:gd name="T19" fmla="*/ 0 h 1"/>
                  <a:gd name="T20" fmla="*/ 15 w 24"/>
                  <a:gd name="T21" fmla="*/ 1 h 1"/>
                  <a:gd name="T22" fmla="*/ 11 w 24"/>
                  <a:gd name="T23" fmla="*/ 1 h 1"/>
                  <a:gd name="T24" fmla="*/ 6 w 24"/>
                  <a:gd name="T25" fmla="*/ 1 h 1"/>
                  <a:gd name="T26" fmla="*/ 0 w 24"/>
                  <a:gd name="T27" fmla="*/ 1 h 1"/>
                  <a:gd name="T28" fmla="*/ 0 w 24"/>
                  <a:gd name="T29" fmla="*/ 1 h 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4" h="1">
                    <a:moveTo>
                      <a:pt x="0" y="1"/>
                    </a:moveTo>
                    <a:lnTo>
                      <a:pt x="7" y="1"/>
                    </a:lnTo>
                    <a:lnTo>
                      <a:pt x="12" y="1"/>
                    </a:lnTo>
                    <a:lnTo>
                      <a:pt x="17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89" name="Freeform 749">
                <a:extLst>
                  <a:ext uri="{FF2B5EF4-FFF2-40B4-BE49-F238E27FC236}">
                    <a16:creationId xmlns:a16="http://schemas.microsoft.com/office/drawing/2014/main" id="{7A76123F-0695-5344-BAEB-2AF75510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21" cy="1"/>
              </a:xfrm>
              <a:custGeom>
                <a:avLst/>
                <a:gdLst>
                  <a:gd name="T0" fmla="*/ 0 w 21"/>
                  <a:gd name="T1" fmla="*/ 1 h 1"/>
                  <a:gd name="T2" fmla="*/ 6 w 21"/>
                  <a:gd name="T3" fmla="*/ 1 h 1"/>
                  <a:gd name="T4" fmla="*/ 11 w 21"/>
                  <a:gd name="T5" fmla="*/ 1 h 1"/>
                  <a:gd name="T6" fmla="*/ 15 w 21"/>
                  <a:gd name="T7" fmla="*/ 1 h 1"/>
                  <a:gd name="T8" fmla="*/ 19 w 21"/>
                  <a:gd name="T9" fmla="*/ 0 h 1"/>
                  <a:gd name="T10" fmla="*/ 21 w 21"/>
                  <a:gd name="T11" fmla="*/ 0 h 1"/>
                  <a:gd name="T12" fmla="*/ 21 w 21"/>
                  <a:gd name="T13" fmla="*/ 0 h 1"/>
                  <a:gd name="T14" fmla="*/ 19 w 21"/>
                  <a:gd name="T15" fmla="*/ 0 h 1"/>
                  <a:gd name="T16" fmla="*/ 18 w 21"/>
                  <a:gd name="T17" fmla="*/ 0 h 1"/>
                  <a:gd name="T18" fmla="*/ 16 w 21"/>
                  <a:gd name="T19" fmla="*/ 0 h 1"/>
                  <a:gd name="T20" fmla="*/ 14 w 21"/>
                  <a:gd name="T21" fmla="*/ 1 h 1"/>
                  <a:gd name="T22" fmla="*/ 9 w 21"/>
                  <a:gd name="T23" fmla="*/ 1 h 1"/>
                  <a:gd name="T24" fmla="*/ 5 w 21"/>
                  <a:gd name="T25" fmla="*/ 1 h 1"/>
                  <a:gd name="T26" fmla="*/ 0 w 21"/>
                  <a:gd name="T27" fmla="*/ 1 h 1"/>
                  <a:gd name="T28" fmla="*/ 0 w 21"/>
                  <a:gd name="T29" fmla="*/ 1 h 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" h="1">
                    <a:moveTo>
                      <a:pt x="0" y="1"/>
                    </a:moveTo>
                    <a:lnTo>
                      <a:pt x="6" y="1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9" y="1"/>
                    </a:lnTo>
                    <a:lnTo>
                      <a:pt x="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0" name="Freeform 750">
                <a:extLst>
                  <a:ext uri="{FF2B5EF4-FFF2-40B4-BE49-F238E27FC236}">
                    <a16:creationId xmlns:a16="http://schemas.microsoft.com/office/drawing/2014/main" id="{1023E094-4508-8040-A6B3-525A7E0BF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9" cy="1"/>
              </a:xfrm>
              <a:custGeom>
                <a:avLst/>
                <a:gdLst>
                  <a:gd name="T0" fmla="*/ 0 w 19"/>
                  <a:gd name="T1" fmla="*/ 1 h 1"/>
                  <a:gd name="T2" fmla="*/ 5 w 19"/>
                  <a:gd name="T3" fmla="*/ 1 h 1"/>
                  <a:gd name="T4" fmla="*/ 9 w 19"/>
                  <a:gd name="T5" fmla="*/ 1 h 1"/>
                  <a:gd name="T6" fmla="*/ 14 w 19"/>
                  <a:gd name="T7" fmla="*/ 1 h 1"/>
                  <a:gd name="T8" fmla="*/ 16 w 19"/>
                  <a:gd name="T9" fmla="*/ 0 h 1"/>
                  <a:gd name="T10" fmla="*/ 18 w 19"/>
                  <a:gd name="T11" fmla="*/ 0 h 1"/>
                  <a:gd name="T12" fmla="*/ 19 w 19"/>
                  <a:gd name="T13" fmla="*/ 0 h 1"/>
                  <a:gd name="T14" fmla="*/ 16 w 19"/>
                  <a:gd name="T15" fmla="*/ 0 h 1"/>
                  <a:gd name="T16" fmla="*/ 15 w 19"/>
                  <a:gd name="T17" fmla="*/ 0 h 1"/>
                  <a:gd name="T18" fmla="*/ 13 w 19"/>
                  <a:gd name="T19" fmla="*/ 0 h 1"/>
                  <a:gd name="T20" fmla="*/ 9 w 19"/>
                  <a:gd name="T21" fmla="*/ 1 h 1"/>
                  <a:gd name="T22" fmla="*/ 5 w 19"/>
                  <a:gd name="T23" fmla="*/ 1 h 1"/>
                  <a:gd name="T24" fmla="*/ 0 w 19"/>
                  <a:gd name="T25" fmla="*/ 1 h 1"/>
                  <a:gd name="T26" fmla="*/ 0 w 19"/>
                  <a:gd name="T27" fmla="*/ 1 h 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1">
                    <a:moveTo>
                      <a:pt x="0" y="1"/>
                    </a:moveTo>
                    <a:lnTo>
                      <a:pt x="5" y="1"/>
                    </a:lnTo>
                    <a:lnTo>
                      <a:pt x="9" y="1"/>
                    </a:lnTo>
                    <a:lnTo>
                      <a:pt x="14" y="1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1" name="Freeform 751">
                <a:extLst>
                  <a:ext uri="{FF2B5EF4-FFF2-40B4-BE49-F238E27FC236}">
                    <a16:creationId xmlns:a16="http://schemas.microsoft.com/office/drawing/2014/main" id="{6134D9CF-C18C-6944-AA96-8B550709C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6" cy="1"/>
              </a:xfrm>
              <a:custGeom>
                <a:avLst/>
                <a:gdLst>
                  <a:gd name="T0" fmla="*/ 0 w 16"/>
                  <a:gd name="T1" fmla="*/ 1 h 1"/>
                  <a:gd name="T2" fmla="*/ 5 w 16"/>
                  <a:gd name="T3" fmla="*/ 1 h 1"/>
                  <a:gd name="T4" fmla="*/ 9 w 16"/>
                  <a:gd name="T5" fmla="*/ 1 h 1"/>
                  <a:gd name="T6" fmla="*/ 13 w 16"/>
                  <a:gd name="T7" fmla="*/ 0 h 1"/>
                  <a:gd name="T8" fmla="*/ 15 w 16"/>
                  <a:gd name="T9" fmla="*/ 0 h 1"/>
                  <a:gd name="T10" fmla="*/ 16 w 16"/>
                  <a:gd name="T11" fmla="*/ 0 h 1"/>
                  <a:gd name="T12" fmla="*/ 14 w 16"/>
                  <a:gd name="T13" fmla="*/ 0 h 1"/>
                  <a:gd name="T14" fmla="*/ 13 w 16"/>
                  <a:gd name="T15" fmla="*/ 0 h 1"/>
                  <a:gd name="T16" fmla="*/ 11 w 16"/>
                  <a:gd name="T17" fmla="*/ 0 h 1"/>
                  <a:gd name="T18" fmla="*/ 8 w 16"/>
                  <a:gd name="T19" fmla="*/ 0 h 1"/>
                  <a:gd name="T20" fmla="*/ 4 w 16"/>
                  <a:gd name="T21" fmla="*/ 1 h 1"/>
                  <a:gd name="T22" fmla="*/ 0 w 16"/>
                  <a:gd name="T23" fmla="*/ 1 h 1"/>
                  <a:gd name="T24" fmla="*/ 0 w 16"/>
                  <a:gd name="T25" fmla="*/ 1 h 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">
                    <a:moveTo>
                      <a:pt x="0" y="1"/>
                    </a:moveTo>
                    <a:lnTo>
                      <a:pt x="5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2" name="Freeform 752">
                <a:extLst>
                  <a:ext uri="{FF2B5EF4-FFF2-40B4-BE49-F238E27FC236}">
                    <a16:creationId xmlns:a16="http://schemas.microsoft.com/office/drawing/2014/main" id="{11B81F3C-A0FA-564A-9281-65E21BC2C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4" cy="1"/>
              </a:xfrm>
              <a:custGeom>
                <a:avLst/>
                <a:gdLst>
                  <a:gd name="T0" fmla="*/ 0 w 14"/>
                  <a:gd name="T1" fmla="*/ 1 h 1"/>
                  <a:gd name="T2" fmla="*/ 4 w 14"/>
                  <a:gd name="T3" fmla="*/ 1 h 1"/>
                  <a:gd name="T4" fmla="*/ 8 w 14"/>
                  <a:gd name="T5" fmla="*/ 0 h 1"/>
                  <a:gd name="T6" fmla="*/ 11 w 14"/>
                  <a:gd name="T7" fmla="*/ 0 h 1"/>
                  <a:gd name="T8" fmla="*/ 13 w 14"/>
                  <a:gd name="T9" fmla="*/ 0 h 1"/>
                  <a:gd name="T10" fmla="*/ 14 w 14"/>
                  <a:gd name="T11" fmla="*/ 0 h 1"/>
                  <a:gd name="T12" fmla="*/ 11 w 14"/>
                  <a:gd name="T13" fmla="*/ 0 h 1"/>
                  <a:gd name="T14" fmla="*/ 10 w 14"/>
                  <a:gd name="T15" fmla="*/ 0 h 1"/>
                  <a:gd name="T16" fmla="*/ 7 w 14"/>
                  <a:gd name="T17" fmla="*/ 0 h 1"/>
                  <a:gd name="T18" fmla="*/ 4 w 14"/>
                  <a:gd name="T19" fmla="*/ 0 h 1"/>
                  <a:gd name="T20" fmla="*/ 0 w 14"/>
                  <a:gd name="T21" fmla="*/ 0 h 1"/>
                  <a:gd name="T22" fmla="*/ 0 w 14"/>
                  <a:gd name="T23" fmla="*/ 1 h 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3" name="Freeform 753">
                <a:extLst>
                  <a:ext uri="{FF2B5EF4-FFF2-40B4-BE49-F238E27FC236}">
                    <a16:creationId xmlns:a16="http://schemas.microsoft.com/office/drawing/2014/main" id="{420FED9E-0340-1040-BD46-A5190C58D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11" cy="1"/>
              </a:xfrm>
              <a:custGeom>
                <a:avLst/>
                <a:gdLst>
                  <a:gd name="T0" fmla="*/ 0 w 11"/>
                  <a:gd name="T1" fmla="*/ 0 h 1"/>
                  <a:gd name="T2" fmla="*/ 4 w 11"/>
                  <a:gd name="T3" fmla="*/ 0 h 1"/>
                  <a:gd name="T4" fmla="*/ 7 w 11"/>
                  <a:gd name="T5" fmla="*/ 0 h 1"/>
                  <a:gd name="T6" fmla="*/ 10 w 11"/>
                  <a:gd name="T7" fmla="*/ 0 h 1"/>
                  <a:gd name="T8" fmla="*/ 11 w 11"/>
                  <a:gd name="T9" fmla="*/ 0 h 1"/>
                  <a:gd name="T10" fmla="*/ 8 w 11"/>
                  <a:gd name="T11" fmla="*/ 0 h 1"/>
                  <a:gd name="T12" fmla="*/ 7 w 11"/>
                  <a:gd name="T13" fmla="*/ 0 h 1"/>
                  <a:gd name="T14" fmla="*/ 6 w 11"/>
                  <a:gd name="T15" fmla="*/ 0 h 1"/>
                  <a:gd name="T16" fmla="*/ 3 w 11"/>
                  <a:gd name="T17" fmla="*/ 0 h 1"/>
                  <a:gd name="T18" fmla="*/ 0 w 11"/>
                  <a:gd name="T19" fmla="*/ 0 h 1"/>
                  <a:gd name="T20" fmla="*/ 0 w 11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" h="1">
                    <a:moveTo>
                      <a:pt x="0" y="0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4" name="Freeform 754">
                <a:extLst>
                  <a:ext uri="{FF2B5EF4-FFF2-40B4-BE49-F238E27FC236}">
                    <a16:creationId xmlns:a16="http://schemas.microsoft.com/office/drawing/2014/main" id="{5CFCAE22-8771-AD4E-9AFD-8163BEA2A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8" cy="1"/>
              </a:xfrm>
              <a:custGeom>
                <a:avLst/>
                <a:gdLst>
                  <a:gd name="T0" fmla="*/ 0 w 8"/>
                  <a:gd name="T1" fmla="*/ 0 h 1"/>
                  <a:gd name="T2" fmla="*/ 3 w 8"/>
                  <a:gd name="T3" fmla="*/ 0 h 1"/>
                  <a:gd name="T4" fmla="*/ 6 w 8"/>
                  <a:gd name="T5" fmla="*/ 0 h 1"/>
                  <a:gd name="T6" fmla="*/ 7 w 8"/>
                  <a:gd name="T7" fmla="*/ 0 h 1"/>
                  <a:gd name="T8" fmla="*/ 8 w 8"/>
                  <a:gd name="T9" fmla="*/ 0 h 1"/>
                  <a:gd name="T10" fmla="*/ 6 w 8"/>
                  <a:gd name="T11" fmla="*/ 0 h 1"/>
                  <a:gd name="T12" fmla="*/ 5 w 8"/>
                  <a:gd name="T13" fmla="*/ 0 h 1"/>
                  <a:gd name="T14" fmla="*/ 3 w 8"/>
                  <a:gd name="T15" fmla="*/ 0 h 1"/>
                  <a:gd name="T16" fmla="*/ 0 w 8"/>
                  <a:gd name="T17" fmla="*/ 0 h 1"/>
                  <a:gd name="T18" fmla="*/ 0 w 8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" h="1">
                    <a:moveTo>
                      <a:pt x="0" y="0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5" name="Freeform 755">
                <a:extLst>
                  <a:ext uri="{FF2B5EF4-FFF2-40B4-BE49-F238E27FC236}">
                    <a16:creationId xmlns:a16="http://schemas.microsoft.com/office/drawing/2014/main" id="{411F3890-5AD1-6440-B309-1A910E987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6" cy="1"/>
              </a:xfrm>
              <a:custGeom>
                <a:avLst/>
                <a:gdLst>
                  <a:gd name="T0" fmla="*/ 0 w 6"/>
                  <a:gd name="T1" fmla="*/ 0 h 1"/>
                  <a:gd name="T2" fmla="*/ 3 w 6"/>
                  <a:gd name="T3" fmla="*/ 0 h 1"/>
                  <a:gd name="T4" fmla="*/ 5 w 6"/>
                  <a:gd name="T5" fmla="*/ 0 h 1"/>
                  <a:gd name="T6" fmla="*/ 6 w 6"/>
                  <a:gd name="T7" fmla="*/ 0 h 1"/>
                  <a:gd name="T8" fmla="*/ 3 w 6"/>
                  <a:gd name="T9" fmla="*/ 0 h 1"/>
                  <a:gd name="T10" fmla="*/ 2 w 6"/>
                  <a:gd name="T11" fmla="*/ 0 h 1"/>
                  <a:gd name="T12" fmla="*/ 0 w 6"/>
                  <a:gd name="T13" fmla="*/ 0 h 1"/>
                  <a:gd name="T14" fmla="*/ 0 w 6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6" name="Freeform 756">
                <a:extLst>
                  <a:ext uri="{FF2B5EF4-FFF2-40B4-BE49-F238E27FC236}">
                    <a16:creationId xmlns:a16="http://schemas.microsoft.com/office/drawing/2014/main" id="{4CD922C2-549B-4948-A55F-58B6895D6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3598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3 w 3"/>
                  <a:gd name="T5" fmla="*/ 0 h 1"/>
                  <a:gd name="T6" fmla="*/ 0 w 3"/>
                  <a:gd name="T7" fmla="*/ 0 h 1"/>
                  <a:gd name="T8" fmla="*/ 0 w 3"/>
                  <a:gd name="T9" fmla="*/ 0 h 1"/>
                  <a:gd name="T10" fmla="*/ 0 w 3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7" name="Rectangle 757">
                <a:extLst>
                  <a:ext uri="{FF2B5EF4-FFF2-40B4-BE49-F238E27FC236}">
                    <a16:creationId xmlns:a16="http://schemas.microsoft.com/office/drawing/2014/main" id="{0699249F-0F54-0443-97AC-28629B051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3598"/>
                <a:ext cx="1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98" name="Freeform 758">
                <a:extLst>
                  <a:ext uri="{FF2B5EF4-FFF2-40B4-BE49-F238E27FC236}">
                    <a16:creationId xmlns:a16="http://schemas.microsoft.com/office/drawing/2014/main" id="{6A513E71-B510-CF42-8D34-C438C0A66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3578"/>
                <a:ext cx="31" cy="116"/>
              </a:xfrm>
              <a:custGeom>
                <a:avLst/>
                <a:gdLst>
                  <a:gd name="T0" fmla="*/ 0 w 31"/>
                  <a:gd name="T1" fmla="*/ 32 h 116"/>
                  <a:gd name="T2" fmla="*/ 31 w 31"/>
                  <a:gd name="T3" fmla="*/ 0 h 116"/>
                  <a:gd name="T4" fmla="*/ 31 w 31"/>
                  <a:gd name="T5" fmla="*/ 86 h 116"/>
                  <a:gd name="T6" fmla="*/ 0 w 31"/>
                  <a:gd name="T7" fmla="*/ 116 h 116"/>
                  <a:gd name="T8" fmla="*/ 0 w 31"/>
                  <a:gd name="T9" fmla="*/ 32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116">
                    <a:moveTo>
                      <a:pt x="0" y="32"/>
                    </a:moveTo>
                    <a:lnTo>
                      <a:pt x="31" y="0"/>
                    </a:lnTo>
                    <a:lnTo>
                      <a:pt x="31" y="86"/>
                    </a:lnTo>
                    <a:lnTo>
                      <a:pt x="0" y="11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399" name="Rectangle 759">
                <a:extLst>
                  <a:ext uri="{FF2B5EF4-FFF2-40B4-BE49-F238E27FC236}">
                    <a16:creationId xmlns:a16="http://schemas.microsoft.com/office/drawing/2014/main" id="{896EE98D-973E-B542-AC69-A071CE82C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3610"/>
                <a:ext cx="249" cy="6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00" name="Rectangle 760">
                <a:extLst>
                  <a:ext uri="{FF2B5EF4-FFF2-40B4-BE49-F238E27FC236}">
                    <a16:creationId xmlns:a16="http://schemas.microsoft.com/office/drawing/2014/main" id="{F967D8F6-5C6D-AF44-9140-567ABA1A0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3610"/>
                <a:ext cx="249" cy="67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01" name="Freeform 761">
                <a:extLst>
                  <a:ext uri="{FF2B5EF4-FFF2-40B4-BE49-F238E27FC236}">
                    <a16:creationId xmlns:a16="http://schemas.microsoft.com/office/drawing/2014/main" id="{A37FD2DA-FD18-4043-ABEE-4A1286325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" y="3610"/>
                <a:ext cx="4" cy="67"/>
              </a:xfrm>
              <a:custGeom>
                <a:avLst/>
                <a:gdLst>
                  <a:gd name="T0" fmla="*/ 4 w 4"/>
                  <a:gd name="T1" fmla="*/ 0 h 67"/>
                  <a:gd name="T2" fmla="*/ 1 w 4"/>
                  <a:gd name="T3" fmla="*/ 16 h 67"/>
                  <a:gd name="T4" fmla="*/ 0 w 4"/>
                  <a:gd name="T5" fmla="*/ 34 h 67"/>
                  <a:gd name="T6" fmla="*/ 1 w 4"/>
                  <a:gd name="T7" fmla="*/ 50 h 67"/>
                  <a:gd name="T8" fmla="*/ 4 w 4"/>
                  <a:gd name="T9" fmla="*/ 67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67">
                    <a:moveTo>
                      <a:pt x="4" y="0"/>
                    </a:moveTo>
                    <a:lnTo>
                      <a:pt x="1" y="16"/>
                    </a:lnTo>
                    <a:lnTo>
                      <a:pt x="0" y="34"/>
                    </a:lnTo>
                    <a:lnTo>
                      <a:pt x="1" y="50"/>
                    </a:lnTo>
                    <a:lnTo>
                      <a:pt x="4" y="6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2" name="Rectangle 762">
                <a:extLst>
                  <a:ext uri="{FF2B5EF4-FFF2-40B4-BE49-F238E27FC236}">
                    <a16:creationId xmlns:a16="http://schemas.microsoft.com/office/drawing/2014/main" id="{84FD48B7-80A5-3E41-A1B5-AF1FE694A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3677"/>
                <a:ext cx="249" cy="17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03" name="Rectangle 763">
                <a:extLst>
                  <a:ext uri="{FF2B5EF4-FFF2-40B4-BE49-F238E27FC236}">
                    <a16:creationId xmlns:a16="http://schemas.microsoft.com/office/drawing/2014/main" id="{40631907-C881-E048-B621-9B5180C5E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3631"/>
                <a:ext cx="9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04" name="Freeform 764">
                <a:extLst>
                  <a:ext uri="{FF2B5EF4-FFF2-40B4-BE49-F238E27FC236}">
                    <a16:creationId xmlns:a16="http://schemas.microsoft.com/office/drawing/2014/main" id="{D4D466B0-B24A-3249-A8FF-48E246ABBC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5" y="3625"/>
                <a:ext cx="40" cy="4"/>
              </a:xfrm>
              <a:custGeom>
                <a:avLst/>
                <a:gdLst>
                  <a:gd name="T0" fmla="*/ 0 w 40"/>
                  <a:gd name="T1" fmla="*/ 4 h 4"/>
                  <a:gd name="T2" fmla="*/ 11 w 40"/>
                  <a:gd name="T3" fmla="*/ 4 h 4"/>
                  <a:gd name="T4" fmla="*/ 11 w 40"/>
                  <a:gd name="T5" fmla="*/ 0 h 4"/>
                  <a:gd name="T6" fmla="*/ 0 w 40"/>
                  <a:gd name="T7" fmla="*/ 0 h 4"/>
                  <a:gd name="T8" fmla="*/ 0 w 40"/>
                  <a:gd name="T9" fmla="*/ 4 h 4"/>
                  <a:gd name="T10" fmla="*/ 17 w 40"/>
                  <a:gd name="T11" fmla="*/ 4 h 4"/>
                  <a:gd name="T12" fmla="*/ 23 w 40"/>
                  <a:gd name="T13" fmla="*/ 4 h 4"/>
                  <a:gd name="T14" fmla="*/ 23 w 40"/>
                  <a:gd name="T15" fmla="*/ 0 h 4"/>
                  <a:gd name="T16" fmla="*/ 17 w 40"/>
                  <a:gd name="T17" fmla="*/ 0 h 4"/>
                  <a:gd name="T18" fmla="*/ 17 w 40"/>
                  <a:gd name="T19" fmla="*/ 4 h 4"/>
                  <a:gd name="T20" fmla="*/ 29 w 40"/>
                  <a:gd name="T21" fmla="*/ 4 h 4"/>
                  <a:gd name="T22" fmla="*/ 40 w 40"/>
                  <a:gd name="T23" fmla="*/ 4 h 4"/>
                  <a:gd name="T24" fmla="*/ 40 w 40"/>
                  <a:gd name="T25" fmla="*/ 0 h 4"/>
                  <a:gd name="T26" fmla="*/ 29 w 40"/>
                  <a:gd name="T27" fmla="*/ 0 h 4"/>
                  <a:gd name="T28" fmla="*/ 29 w 40"/>
                  <a:gd name="T29" fmla="*/ 4 h 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0" h="4">
                    <a:moveTo>
                      <a:pt x="0" y="4"/>
                    </a:moveTo>
                    <a:lnTo>
                      <a:pt x="11" y="4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  <a:moveTo>
                      <a:pt x="17" y="4"/>
                    </a:moveTo>
                    <a:lnTo>
                      <a:pt x="23" y="4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4"/>
                    </a:lnTo>
                    <a:close/>
                    <a:moveTo>
                      <a:pt x="29" y="4"/>
                    </a:moveTo>
                    <a:lnTo>
                      <a:pt x="40" y="4"/>
                    </a:lnTo>
                    <a:lnTo>
                      <a:pt x="40" y="0"/>
                    </a:lnTo>
                    <a:lnTo>
                      <a:pt x="29" y="0"/>
                    </a:ln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5" name="Freeform 765">
                <a:extLst>
                  <a:ext uri="{FF2B5EF4-FFF2-40B4-BE49-F238E27FC236}">
                    <a16:creationId xmlns:a16="http://schemas.microsoft.com/office/drawing/2014/main" id="{1A7824DF-7977-DC49-AEF2-91B03CA7CF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23" y="3617"/>
                <a:ext cx="179" cy="26"/>
              </a:xfrm>
              <a:custGeom>
                <a:avLst/>
                <a:gdLst>
                  <a:gd name="T0" fmla="*/ 0 w 179"/>
                  <a:gd name="T1" fmla="*/ 26 h 26"/>
                  <a:gd name="T2" fmla="*/ 23 w 179"/>
                  <a:gd name="T3" fmla="*/ 26 h 26"/>
                  <a:gd name="T4" fmla="*/ 23 w 179"/>
                  <a:gd name="T5" fmla="*/ 0 h 26"/>
                  <a:gd name="T6" fmla="*/ 0 w 179"/>
                  <a:gd name="T7" fmla="*/ 0 h 26"/>
                  <a:gd name="T8" fmla="*/ 0 w 179"/>
                  <a:gd name="T9" fmla="*/ 26 h 26"/>
                  <a:gd name="T10" fmla="*/ 159 w 179"/>
                  <a:gd name="T11" fmla="*/ 19 h 26"/>
                  <a:gd name="T12" fmla="*/ 179 w 179"/>
                  <a:gd name="T13" fmla="*/ 19 h 26"/>
                  <a:gd name="T14" fmla="*/ 179 w 179"/>
                  <a:gd name="T15" fmla="*/ 6 h 26"/>
                  <a:gd name="T16" fmla="*/ 159 w 179"/>
                  <a:gd name="T17" fmla="*/ 6 h 26"/>
                  <a:gd name="T18" fmla="*/ 159 w 179"/>
                  <a:gd name="T19" fmla="*/ 19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9" h="26">
                    <a:moveTo>
                      <a:pt x="0" y="26"/>
                    </a:moveTo>
                    <a:lnTo>
                      <a:pt x="23" y="26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  <a:moveTo>
                      <a:pt x="159" y="19"/>
                    </a:moveTo>
                    <a:lnTo>
                      <a:pt x="179" y="19"/>
                    </a:lnTo>
                    <a:lnTo>
                      <a:pt x="179" y="6"/>
                    </a:lnTo>
                    <a:lnTo>
                      <a:pt x="159" y="6"/>
                    </a:lnTo>
                    <a:lnTo>
                      <a:pt x="159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6" name="Freeform 766">
                <a:extLst>
                  <a:ext uri="{FF2B5EF4-FFF2-40B4-BE49-F238E27FC236}">
                    <a16:creationId xmlns:a16="http://schemas.microsoft.com/office/drawing/2014/main" id="{DC5EEBA5-51F0-354A-A7BF-AB20D95BA8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7" y="3613"/>
                <a:ext cx="245" cy="77"/>
              </a:xfrm>
              <a:custGeom>
                <a:avLst/>
                <a:gdLst>
                  <a:gd name="T0" fmla="*/ 85 w 245"/>
                  <a:gd name="T1" fmla="*/ 61 h 77"/>
                  <a:gd name="T2" fmla="*/ 244 w 245"/>
                  <a:gd name="T3" fmla="*/ 61 h 77"/>
                  <a:gd name="T4" fmla="*/ 244 w 245"/>
                  <a:gd name="T5" fmla="*/ 0 h 77"/>
                  <a:gd name="T6" fmla="*/ 85 w 245"/>
                  <a:gd name="T7" fmla="*/ 0 h 77"/>
                  <a:gd name="T8" fmla="*/ 82 w 245"/>
                  <a:gd name="T9" fmla="*/ 15 h 77"/>
                  <a:gd name="T10" fmla="*/ 81 w 245"/>
                  <a:gd name="T11" fmla="*/ 31 h 77"/>
                  <a:gd name="T12" fmla="*/ 82 w 245"/>
                  <a:gd name="T13" fmla="*/ 46 h 77"/>
                  <a:gd name="T14" fmla="*/ 85 w 245"/>
                  <a:gd name="T15" fmla="*/ 61 h 77"/>
                  <a:gd name="T16" fmla="*/ 144 w 245"/>
                  <a:gd name="T17" fmla="*/ 53 h 77"/>
                  <a:gd name="T18" fmla="*/ 235 w 245"/>
                  <a:gd name="T19" fmla="*/ 53 h 77"/>
                  <a:gd name="T20" fmla="*/ 235 w 245"/>
                  <a:gd name="T21" fmla="*/ 8 h 77"/>
                  <a:gd name="T22" fmla="*/ 144 w 245"/>
                  <a:gd name="T23" fmla="*/ 8 h 77"/>
                  <a:gd name="T24" fmla="*/ 144 w 245"/>
                  <a:gd name="T25" fmla="*/ 53 h 77"/>
                  <a:gd name="T26" fmla="*/ 222 w 245"/>
                  <a:gd name="T27" fmla="*/ 77 h 77"/>
                  <a:gd name="T28" fmla="*/ 241 w 245"/>
                  <a:gd name="T29" fmla="*/ 77 h 77"/>
                  <a:gd name="T30" fmla="*/ 244 w 245"/>
                  <a:gd name="T31" fmla="*/ 76 h 77"/>
                  <a:gd name="T32" fmla="*/ 245 w 245"/>
                  <a:gd name="T33" fmla="*/ 73 h 77"/>
                  <a:gd name="T34" fmla="*/ 244 w 245"/>
                  <a:gd name="T35" fmla="*/ 70 h 77"/>
                  <a:gd name="T36" fmla="*/ 241 w 245"/>
                  <a:gd name="T37" fmla="*/ 69 h 77"/>
                  <a:gd name="T38" fmla="*/ 222 w 245"/>
                  <a:gd name="T39" fmla="*/ 69 h 77"/>
                  <a:gd name="T40" fmla="*/ 222 w 245"/>
                  <a:gd name="T41" fmla="*/ 77 h 77"/>
                  <a:gd name="T42" fmla="*/ 24 w 245"/>
                  <a:gd name="T43" fmla="*/ 77 h 77"/>
                  <a:gd name="T44" fmla="*/ 4 w 245"/>
                  <a:gd name="T45" fmla="*/ 77 h 77"/>
                  <a:gd name="T46" fmla="*/ 1 w 245"/>
                  <a:gd name="T47" fmla="*/ 76 h 77"/>
                  <a:gd name="T48" fmla="*/ 0 w 245"/>
                  <a:gd name="T49" fmla="*/ 73 h 77"/>
                  <a:gd name="T50" fmla="*/ 1 w 245"/>
                  <a:gd name="T51" fmla="*/ 70 h 77"/>
                  <a:gd name="T52" fmla="*/ 4 w 245"/>
                  <a:gd name="T53" fmla="*/ 69 h 77"/>
                  <a:gd name="T54" fmla="*/ 24 w 245"/>
                  <a:gd name="T55" fmla="*/ 69 h 77"/>
                  <a:gd name="T56" fmla="*/ 24 w 245"/>
                  <a:gd name="T57" fmla="*/ 77 h 77"/>
                  <a:gd name="T58" fmla="*/ 88 w 245"/>
                  <a:gd name="T59" fmla="*/ 16 h 77"/>
                  <a:gd name="T60" fmla="*/ 128 w 245"/>
                  <a:gd name="T61" fmla="*/ 16 h 77"/>
                  <a:gd name="T62" fmla="*/ 128 w 245"/>
                  <a:gd name="T63" fmla="*/ 12 h 77"/>
                  <a:gd name="T64" fmla="*/ 88 w 245"/>
                  <a:gd name="T65" fmla="*/ 12 h 77"/>
                  <a:gd name="T66" fmla="*/ 88 w 245"/>
                  <a:gd name="T67" fmla="*/ 16 h 7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45" h="77">
                    <a:moveTo>
                      <a:pt x="85" y="61"/>
                    </a:moveTo>
                    <a:lnTo>
                      <a:pt x="244" y="61"/>
                    </a:lnTo>
                    <a:lnTo>
                      <a:pt x="244" y="0"/>
                    </a:lnTo>
                    <a:lnTo>
                      <a:pt x="85" y="0"/>
                    </a:lnTo>
                    <a:lnTo>
                      <a:pt x="82" y="15"/>
                    </a:lnTo>
                    <a:lnTo>
                      <a:pt x="81" y="31"/>
                    </a:lnTo>
                    <a:lnTo>
                      <a:pt x="82" y="46"/>
                    </a:lnTo>
                    <a:lnTo>
                      <a:pt x="85" y="61"/>
                    </a:lnTo>
                    <a:close/>
                    <a:moveTo>
                      <a:pt x="144" y="53"/>
                    </a:moveTo>
                    <a:lnTo>
                      <a:pt x="235" y="53"/>
                    </a:lnTo>
                    <a:lnTo>
                      <a:pt x="235" y="8"/>
                    </a:lnTo>
                    <a:lnTo>
                      <a:pt x="144" y="8"/>
                    </a:lnTo>
                    <a:lnTo>
                      <a:pt x="144" y="53"/>
                    </a:lnTo>
                    <a:close/>
                    <a:moveTo>
                      <a:pt x="222" y="77"/>
                    </a:moveTo>
                    <a:lnTo>
                      <a:pt x="241" y="77"/>
                    </a:lnTo>
                    <a:lnTo>
                      <a:pt x="244" y="76"/>
                    </a:lnTo>
                    <a:lnTo>
                      <a:pt x="245" y="73"/>
                    </a:lnTo>
                    <a:lnTo>
                      <a:pt x="244" y="70"/>
                    </a:lnTo>
                    <a:lnTo>
                      <a:pt x="241" y="69"/>
                    </a:lnTo>
                    <a:lnTo>
                      <a:pt x="222" y="69"/>
                    </a:lnTo>
                    <a:lnTo>
                      <a:pt x="222" y="77"/>
                    </a:lnTo>
                    <a:close/>
                    <a:moveTo>
                      <a:pt x="24" y="77"/>
                    </a:moveTo>
                    <a:lnTo>
                      <a:pt x="4" y="77"/>
                    </a:lnTo>
                    <a:lnTo>
                      <a:pt x="1" y="76"/>
                    </a:lnTo>
                    <a:lnTo>
                      <a:pt x="0" y="73"/>
                    </a:lnTo>
                    <a:lnTo>
                      <a:pt x="1" y="70"/>
                    </a:lnTo>
                    <a:lnTo>
                      <a:pt x="4" y="69"/>
                    </a:lnTo>
                    <a:lnTo>
                      <a:pt x="24" y="69"/>
                    </a:lnTo>
                    <a:lnTo>
                      <a:pt x="24" y="77"/>
                    </a:lnTo>
                    <a:close/>
                    <a:moveTo>
                      <a:pt x="88" y="16"/>
                    </a:moveTo>
                    <a:lnTo>
                      <a:pt x="128" y="16"/>
                    </a:lnTo>
                    <a:lnTo>
                      <a:pt x="128" y="12"/>
                    </a:lnTo>
                    <a:lnTo>
                      <a:pt x="88" y="12"/>
                    </a:lnTo>
                    <a:lnTo>
                      <a:pt x="88" y="1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7" name="Freeform 767">
                <a:extLst>
                  <a:ext uri="{FF2B5EF4-FFF2-40B4-BE49-F238E27FC236}">
                    <a16:creationId xmlns:a16="http://schemas.microsoft.com/office/drawing/2014/main" id="{553F887F-CAA0-FF40-BF76-694C25350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8" y="3613"/>
                <a:ext cx="163" cy="61"/>
              </a:xfrm>
              <a:custGeom>
                <a:avLst/>
                <a:gdLst>
                  <a:gd name="T0" fmla="*/ 4 w 163"/>
                  <a:gd name="T1" fmla="*/ 61 h 61"/>
                  <a:gd name="T2" fmla="*/ 163 w 163"/>
                  <a:gd name="T3" fmla="*/ 61 h 61"/>
                  <a:gd name="T4" fmla="*/ 163 w 163"/>
                  <a:gd name="T5" fmla="*/ 0 h 61"/>
                  <a:gd name="T6" fmla="*/ 4 w 163"/>
                  <a:gd name="T7" fmla="*/ 0 h 61"/>
                  <a:gd name="T8" fmla="*/ 1 w 163"/>
                  <a:gd name="T9" fmla="*/ 15 h 61"/>
                  <a:gd name="T10" fmla="*/ 0 w 163"/>
                  <a:gd name="T11" fmla="*/ 31 h 61"/>
                  <a:gd name="T12" fmla="*/ 1 w 163"/>
                  <a:gd name="T13" fmla="*/ 46 h 61"/>
                  <a:gd name="T14" fmla="*/ 4 w 163"/>
                  <a:gd name="T15" fmla="*/ 6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3" h="61">
                    <a:moveTo>
                      <a:pt x="4" y="61"/>
                    </a:moveTo>
                    <a:lnTo>
                      <a:pt x="163" y="61"/>
                    </a:lnTo>
                    <a:lnTo>
                      <a:pt x="163" y="0"/>
                    </a:lnTo>
                    <a:lnTo>
                      <a:pt x="4" y="0"/>
                    </a:lnTo>
                    <a:lnTo>
                      <a:pt x="1" y="15"/>
                    </a:lnTo>
                    <a:lnTo>
                      <a:pt x="0" y="31"/>
                    </a:lnTo>
                    <a:lnTo>
                      <a:pt x="1" y="46"/>
                    </a:lnTo>
                    <a:lnTo>
                      <a:pt x="4" y="6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8" name="Line 768">
                <a:extLst>
                  <a:ext uri="{FF2B5EF4-FFF2-40B4-BE49-F238E27FC236}">
                    <a16:creationId xmlns:a16="http://schemas.microsoft.com/office/drawing/2014/main" id="{480C4CFE-B32E-0341-B9E0-C97758F73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3613"/>
                <a:ext cx="1" cy="6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09" name="Line 769">
                <a:extLst>
                  <a:ext uri="{FF2B5EF4-FFF2-40B4-BE49-F238E27FC236}">
                    <a16:creationId xmlns:a16="http://schemas.microsoft.com/office/drawing/2014/main" id="{F346BA2D-3AEB-BB41-AE98-5611EB243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9" y="3633"/>
                <a:ext cx="49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0" name="Line 770">
                <a:extLst>
                  <a:ext uri="{FF2B5EF4-FFF2-40B4-BE49-F238E27FC236}">
                    <a16:creationId xmlns:a16="http://schemas.microsoft.com/office/drawing/2014/main" id="{EB5C4F4D-0C54-4946-A37D-819839CCF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9" y="3654"/>
                <a:ext cx="49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1" name="Rectangle 771">
                <a:extLst>
                  <a:ext uri="{FF2B5EF4-FFF2-40B4-BE49-F238E27FC236}">
                    <a16:creationId xmlns:a16="http://schemas.microsoft.com/office/drawing/2014/main" id="{7C733FF1-3467-3745-A4C6-2B05A3BC4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621"/>
                <a:ext cx="91" cy="45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12" name="Line 772">
                <a:extLst>
                  <a:ext uri="{FF2B5EF4-FFF2-40B4-BE49-F238E27FC236}">
                    <a16:creationId xmlns:a16="http://schemas.microsoft.com/office/drawing/2014/main" id="{E05B410B-634E-E04C-8A27-57494AA11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3621"/>
                <a:ext cx="1" cy="17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3" name="Line 773">
                <a:extLst>
                  <a:ext uri="{FF2B5EF4-FFF2-40B4-BE49-F238E27FC236}">
                    <a16:creationId xmlns:a16="http://schemas.microsoft.com/office/drawing/2014/main" id="{673A4ADE-C02F-2248-BA5C-4C28A1F61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3638"/>
                <a:ext cx="9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4" name="Freeform 774">
                <a:extLst>
                  <a:ext uri="{FF2B5EF4-FFF2-40B4-BE49-F238E27FC236}">
                    <a16:creationId xmlns:a16="http://schemas.microsoft.com/office/drawing/2014/main" id="{50E1C8B4-0DF0-1C45-96F4-357E387FA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9" y="3682"/>
                <a:ext cx="23" cy="8"/>
              </a:xfrm>
              <a:custGeom>
                <a:avLst/>
                <a:gdLst>
                  <a:gd name="T0" fmla="*/ 0 w 23"/>
                  <a:gd name="T1" fmla="*/ 8 h 8"/>
                  <a:gd name="T2" fmla="*/ 19 w 23"/>
                  <a:gd name="T3" fmla="*/ 8 h 8"/>
                  <a:gd name="T4" fmla="*/ 22 w 23"/>
                  <a:gd name="T5" fmla="*/ 7 h 8"/>
                  <a:gd name="T6" fmla="*/ 23 w 23"/>
                  <a:gd name="T7" fmla="*/ 4 h 8"/>
                  <a:gd name="T8" fmla="*/ 22 w 23"/>
                  <a:gd name="T9" fmla="*/ 1 h 8"/>
                  <a:gd name="T10" fmla="*/ 19 w 23"/>
                  <a:gd name="T11" fmla="*/ 0 h 8"/>
                  <a:gd name="T12" fmla="*/ 0 w 23"/>
                  <a:gd name="T13" fmla="*/ 0 h 8"/>
                  <a:gd name="T14" fmla="*/ 0 w 23"/>
                  <a:gd name="T15" fmla="*/ 8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" h="8">
                    <a:moveTo>
                      <a:pt x="0" y="8"/>
                    </a:moveTo>
                    <a:lnTo>
                      <a:pt x="19" y="8"/>
                    </a:lnTo>
                    <a:lnTo>
                      <a:pt x="22" y="7"/>
                    </a:lnTo>
                    <a:lnTo>
                      <a:pt x="23" y="4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5" name="Freeform 775">
                <a:extLst>
                  <a:ext uri="{FF2B5EF4-FFF2-40B4-BE49-F238E27FC236}">
                    <a16:creationId xmlns:a16="http://schemas.microsoft.com/office/drawing/2014/main" id="{64622F8A-C1CA-A24F-AB7A-87EACCBB3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3682"/>
                <a:ext cx="24" cy="8"/>
              </a:xfrm>
              <a:custGeom>
                <a:avLst/>
                <a:gdLst>
                  <a:gd name="T0" fmla="*/ 24 w 24"/>
                  <a:gd name="T1" fmla="*/ 8 h 8"/>
                  <a:gd name="T2" fmla="*/ 4 w 24"/>
                  <a:gd name="T3" fmla="*/ 8 h 8"/>
                  <a:gd name="T4" fmla="*/ 1 w 24"/>
                  <a:gd name="T5" fmla="*/ 7 h 8"/>
                  <a:gd name="T6" fmla="*/ 0 w 24"/>
                  <a:gd name="T7" fmla="*/ 4 h 8"/>
                  <a:gd name="T8" fmla="*/ 1 w 24"/>
                  <a:gd name="T9" fmla="*/ 1 h 8"/>
                  <a:gd name="T10" fmla="*/ 4 w 24"/>
                  <a:gd name="T11" fmla="*/ 0 h 8"/>
                  <a:gd name="T12" fmla="*/ 24 w 24"/>
                  <a:gd name="T13" fmla="*/ 0 h 8"/>
                  <a:gd name="T14" fmla="*/ 24 w 24"/>
                  <a:gd name="T15" fmla="*/ 8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" h="8">
                    <a:moveTo>
                      <a:pt x="24" y="8"/>
                    </a:moveTo>
                    <a:lnTo>
                      <a:pt x="4" y="8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24" y="0"/>
                    </a:lnTo>
                    <a:lnTo>
                      <a:pt x="24" y="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6" name="Rectangle 776">
                <a:extLst>
                  <a:ext uri="{FF2B5EF4-FFF2-40B4-BE49-F238E27FC236}">
                    <a16:creationId xmlns:a16="http://schemas.microsoft.com/office/drawing/2014/main" id="{648702E2-1CB6-5540-B61C-D71071B0E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5" y="3625"/>
                <a:ext cx="40" cy="4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17" name="Line 777">
                <a:extLst>
                  <a:ext uri="{FF2B5EF4-FFF2-40B4-BE49-F238E27FC236}">
                    <a16:creationId xmlns:a16="http://schemas.microsoft.com/office/drawing/2014/main" id="{4637A2F4-617C-7E45-9F0C-9165AA0DC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5" y="3610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8" name="Line 778">
                <a:extLst>
                  <a:ext uri="{FF2B5EF4-FFF2-40B4-BE49-F238E27FC236}">
                    <a16:creationId xmlns:a16="http://schemas.microsoft.com/office/drawing/2014/main" id="{EF822522-DF95-7349-BF75-9C845173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5" y="3674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19" name="Line 779">
                <a:extLst>
                  <a:ext uri="{FF2B5EF4-FFF2-40B4-BE49-F238E27FC236}">
                    <a16:creationId xmlns:a16="http://schemas.microsoft.com/office/drawing/2014/main" id="{1D373BC2-1CC7-D240-B6FE-D5C54A977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6" y="3644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0" name="Line 780">
                <a:extLst>
                  <a:ext uri="{FF2B5EF4-FFF2-40B4-BE49-F238E27FC236}">
                    <a16:creationId xmlns:a16="http://schemas.microsoft.com/office/drawing/2014/main" id="{9E5B870D-7341-2449-A582-47FCD7839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6" y="3627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1" name="Line 781">
                <a:extLst>
                  <a:ext uri="{FF2B5EF4-FFF2-40B4-BE49-F238E27FC236}">
                    <a16:creationId xmlns:a16="http://schemas.microsoft.com/office/drawing/2014/main" id="{7AAA43EC-45AC-F848-8C6F-ACFA515D6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627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2" name="Line 782">
                <a:extLst>
                  <a:ext uri="{FF2B5EF4-FFF2-40B4-BE49-F238E27FC236}">
                    <a16:creationId xmlns:a16="http://schemas.microsoft.com/office/drawing/2014/main" id="{65670DE7-C453-6740-B8D0-6563C3B21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3633"/>
                <a:ext cx="5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3" name="Freeform 783">
                <a:extLst>
                  <a:ext uri="{FF2B5EF4-FFF2-40B4-BE49-F238E27FC236}">
                    <a16:creationId xmlns:a16="http://schemas.microsoft.com/office/drawing/2014/main" id="{924F3FEE-24A4-8548-93E5-1A3B3B80B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3" y="3416"/>
                <a:ext cx="31" cy="182"/>
              </a:xfrm>
              <a:custGeom>
                <a:avLst/>
                <a:gdLst>
                  <a:gd name="T0" fmla="*/ 0 w 31"/>
                  <a:gd name="T1" fmla="*/ 182 h 182"/>
                  <a:gd name="T2" fmla="*/ 24 w 31"/>
                  <a:gd name="T3" fmla="*/ 159 h 182"/>
                  <a:gd name="T4" fmla="*/ 24 w 31"/>
                  <a:gd name="T5" fmla="*/ 116 h 182"/>
                  <a:gd name="T6" fmla="*/ 31 w 31"/>
                  <a:gd name="T7" fmla="*/ 94 h 182"/>
                  <a:gd name="T8" fmla="*/ 31 w 31"/>
                  <a:gd name="T9" fmla="*/ 0 h 182"/>
                  <a:gd name="T10" fmla="*/ 0 w 31"/>
                  <a:gd name="T11" fmla="*/ 32 h 182"/>
                  <a:gd name="T12" fmla="*/ 0 w 31"/>
                  <a:gd name="T13" fmla="*/ 182 h 1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" h="182">
                    <a:moveTo>
                      <a:pt x="0" y="182"/>
                    </a:moveTo>
                    <a:lnTo>
                      <a:pt x="24" y="159"/>
                    </a:lnTo>
                    <a:lnTo>
                      <a:pt x="24" y="116"/>
                    </a:lnTo>
                    <a:lnTo>
                      <a:pt x="31" y="94"/>
                    </a:lnTo>
                    <a:lnTo>
                      <a:pt x="31" y="0"/>
                    </a:lnTo>
                    <a:lnTo>
                      <a:pt x="0" y="32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4" name="Freeform 784">
                <a:extLst>
                  <a:ext uri="{FF2B5EF4-FFF2-40B4-BE49-F238E27FC236}">
                    <a16:creationId xmlns:a16="http://schemas.microsoft.com/office/drawing/2014/main" id="{89F7161B-0DCF-7645-9C4D-93382AA11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3416"/>
                <a:ext cx="218" cy="32"/>
              </a:xfrm>
              <a:custGeom>
                <a:avLst/>
                <a:gdLst>
                  <a:gd name="T0" fmla="*/ 218 w 218"/>
                  <a:gd name="T1" fmla="*/ 0 h 32"/>
                  <a:gd name="T2" fmla="*/ 31 w 218"/>
                  <a:gd name="T3" fmla="*/ 0 h 32"/>
                  <a:gd name="T4" fmla="*/ 0 w 218"/>
                  <a:gd name="T5" fmla="*/ 32 h 32"/>
                  <a:gd name="T6" fmla="*/ 187 w 218"/>
                  <a:gd name="T7" fmla="*/ 32 h 32"/>
                  <a:gd name="T8" fmla="*/ 218 w 218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" h="32">
                    <a:moveTo>
                      <a:pt x="218" y="0"/>
                    </a:moveTo>
                    <a:lnTo>
                      <a:pt x="31" y="0"/>
                    </a:lnTo>
                    <a:lnTo>
                      <a:pt x="0" y="32"/>
                    </a:lnTo>
                    <a:lnTo>
                      <a:pt x="187" y="3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5" name="Rectangle 785">
                <a:extLst>
                  <a:ext uri="{FF2B5EF4-FFF2-40B4-BE49-F238E27FC236}">
                    <a16:creationId xmlns:a16="http://schemas.microsoft.com/office/drawing/2014/main" id="{4C7994A7-3B4F-3E40-8B21-B0E75B813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3448"/>
                <a:ext cx="187" cy="15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26" name="Rectangle 786">
                <a:extLst>
                  <a:ext uri="{FF2B5EF4-FFF2-40B4-BE49-F238E27FC236}">
                    <a16:creationId xmlns:a16="http://schemas.microsoft.com/office/drawing/2014/main" id="{1F8DD3CE-3621-B94F-BD91-0CC4D54B5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" y="3579"/>
                <a:ext cx="9" cy="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en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27" name="Freeform 787">
                <a:extLst>
                  <a:ext uri="{FF2B5EF4-FFF2-40B4-BE49-F238E27FC236}">
                    <a16:creationId xmlns:a16="http://schemas.microsoft.com/office/drawing/2014/main" id="{92B4B39C-A421-B14A-9044-290A168BBD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33" cy="94"/>
              </a:xfrm>
              <a:custGeom>
                <a:avLst/>
                <a:gdLst>
                  <a:gd name="T0" fmla="*/ 0 w 133"/>
                  <a:gd name="T1" fmla="*/ 0 h 94"/>
                  <a:gd name="T2" fmla="*/ 133 w 133"/>
                  <a:gd name="T3" fmla="*/ 0 h 94"/>
                  <a:gd name="T4" fmla="*/ 133 w 133"/>
                  <a:gd name="T5" fmla="*/ 94 h 94"/>
                  <a:gd name="T6" fmla="*/ 0 w 133"/>
                  <a:gd name="T7" fmla="*/ 94 h 94"/>
                  <a:gd name="T8" fmla="*/ 0 w 133"/>
                  <a:gd name="T9" fmla="*/ 0 h 94"/>
                  <a:gd name="T10" fmla="*/ 0 w 133"/>
                  <a:gd name="T11" fmla="*/ 0 h 94"/>
                  <a:gd name="T12" fmla="*/ 131 w 133"/>
                  <a:gd name="T13" fmla="*/ 0 h 94"/>
                  <a:gd name="T14" fmla="*/ 131 w 133"/>
                  <a:gd name="T15" fmla="*/ 92 h 94"/>
                  <a:gd name="T16" fmla="*/ 0 w 133"/>
                  <a:gd name="T17" fmla="*/ 92 h 94"/>
                  <a:gd name="T18" fmla="*/ 0 w 133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3" h="94"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8" name="Freeform 788">
                <a:extLst>
                  <a:ext uri="{FF2B5EF4-FFF2-40B4-BE49-F238E27FC236}">
                    <a16:creationId xmlns:a16="http://schemas.microsoft.com/office/drawing/2014/main" id="{2801B6EB-8F57-FA49-82C1-9C36AB8AA9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31" cy="92"/>
              </a:xfrm>
              <a:custGeom>
                <a:avLst/>
                <a:gdLst>
                  <a:gd name="T0" fmla="*/ 0 w 131"/>
                  <a:gd name="T1" fmla="*/ 0 h 92"/>
                  <a:gd name="T2" fmla="*/ 131 w 131"/>
                  <a:gd name="T3" fmla="*/ 0 h 92"/>
                  <a:gd name="T4" fmla="*/ 131 w 131"/>
                  <a:gd name="T5" fmla="*/ 92 h 92"/>
                  <a:gd name="T6" fmla="*/ 0 w 131"/>
                  <a:gd name="T7" fmla="*/ 92 h 92"/>
                  <a:gd name="T8" fmla="*/ 0 w 131"/>
                  <a:gd name="T9" fmla="*/ 0 h 92"/>
                  <a:gd name="T10" fmla="*/ 0 w 131"/>
                  <a:gd name="T11" fmla="*/ 0 h 92"/>
                  <a:gd name="T12" fmla="*/ 129 w 131"/>
                  <a:gd name="T13" fmla="*/ 0 h 92"/>
                  <a:gd name="T14" fmla="*/ 129 w 131"/>
                  <a:gd name="T15" fmla="*/ 91 h 92"/>
                  <a:gd name="T16" fmla="*/ 0 w 131"/>
                  <a:gd name="T17" fmla="*/ 91 h 92"/>
                  <a:gd name="T18" fmla="*/ 0 w 131"/>
                  <a:gd name="T19" fmla="*/ 0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1" h="92"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9" y="0"/>
                    </a:lnTo>
                    <a:lnTo>
                      <a:pt x="129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29" name="Freeform 789">
                <a:extLst>
                  <a:ext uri="{FF2B5EF4-FFF2-40B4-BE49-F238E27FC236}">
                    <a16:creationId xmlns:a16="http://schemas.microsoft.com/office/drawing/2014/main" id="{1F45EC15-FD15-7C40-A445-0746B452D6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9" cy="91"/>
              </a:xfrm>
              <a:custGeom>
                <a:avLst/>
                <a:gdLst>
                  <a:gd name="T0" fmla="*/ 0 w 129"/>
                  <a:gd name="T1" fmla="*/ 0 h 91"/>
                  <a:gd name="T2" fmla="*/ 129 w 129"/>
                  <a:gd name="T3" fmla="*/ 0 h 91"/>
                  <a:gd name="T4" fmla="*/ 129 w 129"/>
                  <a:gd name="T5" fmla="*/ 91 h 91"/>
                  <a:gd name="T6" fmla="*/ 0 w 129"/>
                  <a:gd name="T7" fmla="*/ 91 h 91"/>
                  <a:gd name="T8" fmla="*/ 0 w 129"/>
                  <a:gd name="T9" fmla="*/ 0 h 91"/>
                  <a:gd name="T10" fmla="*/ 0 w 129"/>
                  <a:gd name="T11" fmla="*/ 0 h 91"/>
                  <a:gd name="T12" fmla="*/ 127 w 129"/>
                  <a:gd name="T13" fmla="*/ 0 h 91"/>
                  <a:gd name="T14" fmla="*/ 127 w 129"/>
                  <a:gd name="T15" fmla="*/ 89 h 91"/>
                  <a:gd name="T16" fmla="*/ 0 w 129"/>
                  <a:gd name="T17" fmla="*/ 89 h 91"/>
                  <a:gd name="T18" fmla="*/ 0 w 129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9" h="9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7" y="0"/>
                    </a:lnTo>
                    <a:lnTo>
                      <a:pt x="12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8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0" name="Freeform 790">
                <a:extLst>
                  <a:ext uri="{FF2B5EF4-FFF2-40B4-BE49-F238E27FC236}">
                    <a16:creationId xmlns:a16="http://schemas.microsoft.com/office/drawing/2014/main" id="{D61AB436-7DB9-C342-A9CF-C33C2C4D20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7" cy="89"/>
              </a:xfrm>
              <a:custGeom>
                <a:avLst/>
                <a:gdLst>
                  <a:gd name="T0" fmla="*/ 0 w 127"/>
                  <a:gd name="T1" fmla="*/ 0 h 89"/>
                  <a:gd name="T2" fmla="*/ 127 w 127"/>
                  <a:gd name="T3" fmla="*/ 0 h 89"/>
                  <a:gd name="T4" fmla="*/ 127 w 127"/>
                  <a:gd name="T5" fmla="*/ 89 h 89"/>
                  <a:gd name="T6" fmla="*/ 0 w 127"/>
                  <a:gd name="T7" fmla="*/ 89 h 89"/>
                  <a:gd name="T8" fmla="*/ 0 w 127"/>
                  <a:gd name="T9" fmla="*/ 0 h 89"/>
                  <a:gd name="T10" fmla="*/ 0 w 127"/>
                  <a:gd name="T11" fmla="*/ 0 h 89"/>
                  <a:gd name="T12" fmla="*/ 126 w 127"/>
                  <a:gd name="T13" fmla="*/ 0 h 89"/>
                  <a:gd name="T14" fmla="*/ 126 w 127"/>
                  <a:gd name="T15" fmla="*/ 88 h 89"/>
                  <a:gd name="T16" fmla="*/ 0 w 127"/>
                  <a:gd name="T17" fmla="*/ 88 h 89"/>
                  <a:gd name="T18" fmla="*/ 0 w 127"/>
                  <a:gd name="T19" fmla="*/ 0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8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1" name="Freeform 791">
                <a:extLst>
                  <a:ext uri="{FF2B5EF4-FFF2-40B4-BE49-F238E27FC236}">
                    <a16:creationId xmlns:a16="http://schemas.microsoft.com/office/drawing/2014/main" id="{CB936FF8-5718-B44C-A52B-C1A85EE16D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6" cy="88"/>
              </a:xfrm>
              <a:custGeom>
                <a:avLst/>
                <a:gdLst>
                  <a:gd name="T0" fmla="*/ 0 w 126"/>
                  <a:gd name="T1" fmla="*/ 0 h 88"/>
                  <a:gd name="T2" fmla="*/ 126 w 126"/>
                  <a:gd name="T3" fmla="*/ 0 h 88"/>
                  <a:gd name="T4" fmla="*/ 126 w 126"/>
                  <a:gd name="T5" fmla="*/ 88 h 88"/>
                  <a:gd name="T6" fmla="*/ 0 w 126"/>
                  <a:gd name="T7" fmla="*/ 88 h 88"/>
                  <a:gd name="T8" fmla="*/ 0 w 126"/>
                  <a:gd name="T9" fmla="*/ 0 h 88"/>
                  <a:gd name="T10" fmla="*/ 0 w 126"/>
                  <a:gd name="T11" fmla="*/ 0 h 88"/>
                  <a:gd name="T12" fmla="*/ 124 w 126"/>
                  <a:gd name="T13" fmla="*/ 0 h 88"/>
                  <a:gd name="T14" fmla="*/ 124 w 126"/>
                  <a:gd name="T15" fmla="*/ 87 h 88"/>
                  <a:gd name="T16" fmla="*/ 0 w 126"/>
                  <a:gd name="T17" fmla="*/ 87 h 88"/>
                  <a:gd name="T18" fmla="*/ 0 w 126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6" h="88">
                    <a:moveTo>
                      <a:pt x="0" y="0"/>
                    </a:moveTo>
                    <a:lnTo>
                      <a:pt x="126" y="0"/>
                    </a:lnTo>
                    <a:lnTo>
                      <a:pt x="12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4" y="0"/>
                    </a:lnTo>
                    <a:lnTo>
                      <a:pt x="12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2" name="Freeform 792">
                <a:extLst>
                  <a:ext uri="{FF2B5EF4-FFF2-40B4-BE49-F238E27FC236}">
                    <a16:creationId xmlns:a16="http://schemas.microsoft.com/office/drawing/2014/main" id="{F55AA90F-97C5-9C45-AB5F-21EA2411E1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4" cy="87"/>
              </a:xfrm>
              <a:custGeom>
                <a:avLst/>
                <a:gdLst>
                  <a:gd name="T0" fmla="*/ 0 w 124"/>
                  <a:gd name="T1" fmla="*/ 0 h 87"/>
                  <a:gd name="T2" fmla="*/ 124 w 124"/>
                  <a:gd name="T3" fmla="*/ 0 h 87"/>
                  <a:gd name="T4" fmla="*/ 124 w 124"/>
                  <a:gd name="T5" fmla="*/ 87 h 87"/>
                  <a:gd name="T6" fmla="*/ 0 w 124"/>
                  <a:gd name="T7" fmla="*/ 87 h 87"/>
                  <a:gd name="T8" fmla="*/ 0 w 124"/>
                  <a:gd name="T9" fmla="*/ 0 h 87"/>
                  <a:gd name="T10" fmla="*/ 0 w 124"/>
                  <a:gd name="T11" fmla="*/ 0 h 87"/>
                  <a:gd name="T12" fmla="*/ 122 w 124"/>
                  <a:gd name="T13" fmla="*/ 0 h 87"/>
                  <a:gd name="T14" fmla="*/ 122 w 124"/>
                  <a:gd name="T15" fmla="*/ 86 h 87"/>
                  <a:gd name="T16" fmla="*/ 0 w 124"/>
                  <a:gd name="T17" fmla="*/ 86 h 87"/>
                  <a:gd name="T18" fmla="*/ 0 w 124"/>
                  <a:gd name="T19" fmla="*/ 0 h 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4" h="87">
                    <a:moveTo>
                      <a:pt x="0" y="0"/>
                    </a:moveTo>
                    <a:lnTo>
                      <a:pt x="124" y="0"/>
                    </a:lnTo>
                    <a:lnTo>
                      <a:pt x="12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2" y="0"/>
                    </a:lnTo>
                    <a:lnTo>
                      <a:pt x="122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3" name="Freeform 793">
                <a:extLst>
                  <a:ext uri="{FF2B5EF4-FFF2-40B4-BE49-F238E27FC236}">
                    <a16:creationId xmlns:a16="http://schemas.microsoft.com/office/drawing/2014/main" id="{6CD86F65-EBCE-0146-8BC1-16C2B964B6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2" cy="86"/>
              </a:xfrm>
              <a:custGeom>
                <a:avLst/>
                <a:gdLst>
                  <a:gd name="T0" fmla="*/ 0 w 122"/>
                  <a:gd name="T1" fmla="*/ 0 h 86"/>
                  <a:gd name="T2" fmla="*/ 122 w 122"/>
                  <a:gd name="T3" fmla="*/ 0 h 86"/>
                  <a:gd name="T4" fmla="*/ 122 w 122"/>
                  <a:gd name="T5" fmla="*/ 86 h 86"/>
                  <a:gd name="T6" fmla="*/ 0 w 122"/>
                  <a:gd name="T7" fmla="*/ 86 h 86"/>
                  <a:gd name="T8" fmla="*/ 0 w 122"/>
                  <a:gd name="T9" fmla="*/ 0 h 86"/>
                  <a:gd name="T10" fmla="*/ 0 w 122"/>
                  <a:gd name="T11" fmla="*/ 0 h 86"/>
                  <a:gd name="T12" fmla="*/ 120 w 122"/>
                  <a:gd name="T13" fmla="*/ 0 h 86"/>
                  <a:gd name="T14" fmla="*/ 120 w 122"/>
                  <a:gd name="T15" fmla="*/ 85 h 86"/>
                  <a:gd name="T16" fmla="*/ 0 w 122"/>
                  <a:gd name="T17" fmla="*/ 85 h 86"/>
                  <a:gd name="T18" fmla="*/ 0 w 122"/>
                  <a:gd name="T19" fmla="*/ 0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2" h="86">
                    <a:moveTo>
                      <a:pt x="0" y="0"/>
                    </a:moveTo>
                    <a:lnTo>
                      <a:pt x="122" y="0"/>
                    </a:lnTo>
                    <a:lnTo>
                      <a:pt x="122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0" y="0"/>
                    </a:lnTo>
                    <a:lnTo>
                      <a:pt x="120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4" name="Freeform 794">
                <a:extLst>
                  <a:ext uri="{FF2B5EF4-FFF2-40B4-BE49-F238E27FC236}">
                    <a16:creationId xmlns:a16="http://schemas.microsoft.com/office/drawing/2014/main" id="{8EF71FB4-91AC-A342-8677-464348E36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20" cy="85"/>
              </a:xfrm>
              <a:custGeom>
                <a:avLst/>
                <a:gdLst>
                  <a:gd name="T0" fmla="*/ 0 w 120"/>
                  <a:gd name="T1" fmla="*/ 0 h 85"/>
                  <a:gd name="T2" fmla="*/ 120 w 120"/>
                  <a:gd name="T3" fmla="*/ 0 h 85"/>
                  <a:gd name="T4" fmla="*/ 120 w 120"/>
                  <a:gd name="T5" fmla="*/ 85 h 85"/>
                  <a:gd name="T6" fmla="*/ 0 w 120"/>
                  <a:gd name="T7" fmla="*/ 85 h 85"/>
                  <a:gd name="T8" fmla="*/ 0 w 120"/>
                  <a:gd name="T9" fmla="*/ 0 h 85"/>
                  <a:gd name="T10" fmla="*/ 0 w 120"/>
                  <a:gd name="T11" fmla="*/ 0 h 85"/>
                  <a:gd name="T12" fmla="*/ 119 w 120"/>
                  <a:gd name="T13" fmla="*/ 0 h 85"/>
                  <a:gd name="T14" fmla="*/ 119 w 120"/>
                  <a:gd name="T15" fmla="*/ 83 h 85"/>
                  <a:gd name="T16" fmla="*/ 0 w 120"/>
                  <a:gd name="T17" fmla="*/ 83 h 85"/>
                  <a:gd name="T18" fmla="*/ 0 w 120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0" h="85">
                    <a:moveTo>
                      <a:pt x="0" y="0"/>
                    </a:moveTo>
                    <a:lnTo>
                      <a:pt x="120" y="0"/>
                    </a:lnTo>
                    <a:lnTo>
                      <a:pt x="120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5" name="Freeform 795">
                <a:extLst>
                  <a:ext uri="{FF2B5EF4-FFF2-40B4-BE49-F238E27FC236}">
                    <a16:creationId xmlns:a16="http://schemas.microsoft.com/office/drawing/2014/main" id="{5C16A07E-BACF-B746-8AD2-117F5806DA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9" cy="83"/>
              </a:xfrm>
              <a:custGeom>
                <a:avLst/>
                <a:gdLst>
                  <a:gd name="T0" fmla="*/ 0 w 119"/>
                  <a:gd name="T1" fmla="*/ 0 h 83"/>
                  <a:gd name="T2" fmla="*/ 119 w 119"/>
                  <a:gd name="T3" fmla="*/ 0 h 83"/>
                  <a:gd name="T4" fmla="*/ 119 w 119"/>
                  <a:gd name="T5" fmla="*/ 83 h 83"/>
                  <a:gd name="T6" fmla="*/ 0 w 119"/>
                  <a:gd name="T7" fmla="*/ 83 h 83"/>
                  <a:gd name="T8" fmla="*/ 0 w 119"/>
                  <a:gd name="T9" fmla="*/ 0 h 83"/>
                  <a:gd name="T10" fmla="*/ 0 w 119"/>
                  <a:gd name="T11" fmla="*/ 0 h 83"/>
                  <a:gd name="T12" fmla="*/ 117 w 119"/>
                  <a:gd name="T13" fmla="*/ 0 h 83"/>
                  <a:gd name="T14" fmla="*/ 117 w 119"/>
                  <a:gd name="T15" fmla="*/ 82 h 83"/>
                  <a:gd name="T16" fmla="*/ 0 w 119"/>
                  <a:gd name="T17" fmla="*/ 82 h 83"/>
                  <a:gd name="T18" fmla="*/ 0 w 119"/>
                  <a:gd name="T19" fmla="*/ 0 h 8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9" h="83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7" y="0"/>
                    </a:lnTo>
                    <a:lnTo>
                      <a:pt x="117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6" name="Freeform 796">
                <a:extLst>
                  <a:ext uri="{FF2B5EF4-FFF2-40B4-BE49-F238E27FC236}">
                    <a16:creationId xmlns:a16="http://schemas.microsoft.com/office/drawing/2014/main" id="{C00C2AA4-8242-5D4B-AAB6-1C95DAE930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7" cy="82"/>
              </a:xfrm>
              <a:custGeom>
                <a:avLst/>
                <a:gdLst>
                  <a:gd name="T0" fmla="*/ 0 w 117"/>
                  <a:gd name="T1" fmla="*/ 0 h 82"/>
                  <a:gd name="T2" fmla="*/ 117 w 117"/>
                  <a:gd name="T3" fmla="*/ 0 h 82"/>
                  <a:gd name="T4" fmla="*/ 117 w 117"/>
                  <a:gd name="T5" fmla="*/ 82 h 82"/>
                  <a:gd name="T6" fmla="*/ 0 w 117"/>
                  <a:gd name="T7" fmla="*/ 82 h 82"/>
                  <a:gd name="T8" fmla="*/ 0 w 117"/>
                  <a:gd name="T9" fmla="*/ 0 h 82"/>
                  <a:gd name="T10" fmla="*/ 0 w 117"/>
                  <a:gd name="T11" fmla="*/ 0 h 82"/>
                  <a:gd name="T12" fmla="*/ 115 w 117"/>
                  <a:gd name="T13" fmla="*/ 0 h 82"/>
                  <a:gd name="T14" fmla="*/ 115 w 117"/>
                  <a:gd name="T15" fmla="*/ 81 h 82"/>
                  <a:gd name="T16" fmla="*/ 0 w 117"/>
                  <a:gd name="T17" fmla="*/ 81 h 82"/>
                  <a:gd name="T18" fmla="*/ 0 w 117"/>
                  <a:gd name="T19" fmla="*/ 0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7" h="82">
                    <a:moveTo>
                      <a:pt x="0" y="0"/>
                    </a:moveTo>
                    <a:lnTo>
                      <a:pt x="117" y="0"/>
                    </a:lnTo>
                    <a:lnTo>
                      <a:pt x="117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5" y="0"/>
                    </a:lnTo>
                    <a:lnTo>
                      <a:pt x="115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7" name="Freeform 797">
                <a:extLst>
                  <a:ext uri="{FF2B5EF4-FFF2-40B4-BE49-F238E27FC236}">
                    <a16:creationId xmlns:a16="http://schemas.microsoft.com/office/drawing/2014/main" id="{D7C2ABE6-B51C-084D-A5B9-ACEB07C402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5" cy="81"/>
              </a:xfrm>
              <a:custGeom>
                <a:avLst/>
                <a:gdLst>
                  <a:gd name="T0" fmla="*/ 0 w 115"/>
                  <a:gd name="T1" fmla="*/ 0 h 81"/>
                  <a:gd name="T2" fmla="*/ 115 w 115"/>
                  <a:gd name="T3" fmla="*/ 0 h 81"/>
                  <a:gd name="T4" fmla="*/ 115 w 115"/>
                  <a:gd name="T5" fmla="*/ 81 h 81"/>
                  <a:gd name="T6" fmla="*/ 0 w 115"/>
                  <a:gd name="T7" fmla="*/ 81 h 81"/>
                  <a:gd name="T8" fmla="*/ 0 w 115"/>
                  <a:gd name="T9" fmla="*/ 0 h 81"/>
                  <a:gd name="T10" fmla="*/ 0 w 115"/>
                  <a:gd name="T11" fmla="*/ 0 h 81"/>
                  <a:gd name="T12" fmla="*/ 113 w 115"/>
                  <a:gd name="T13" fmla="*/ 0 h 81"/>
                  <a:gd name="T14" fmla="*/ 113 w 115"/>
                  <a:gd name="T15" fmla="*/ 80 h 81"/>
                  <a:gd name="T16" fmla="*/ 0 w 115"/>
                  <a:gd name="T17" fmla="*/ 80 h 81"/>
                  <a:gd name="T18" fmla="*/ 0 w 115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8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3" y="0"/>
                    </a:lnTo>
                    <a:lnTo>
                      <a:pt x="113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8" name="Freeform 798">
                <a:extLst>
                  <a:ext uri="{FF2B5EF4-FFF2-40B4-BE49-F238E27FC236}">
                    <a16:creationId xmlns:a16="http://schemas.microsoft.com/office/drawing/2014/main" id="{EFA9C060-CD2D-3F49-BDDB-6B6D43326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3" cy="80"/>
              </a:xfrm>
              <a:custGeom>
                <a:avLst/>
                <a:gdLst>
                  <a:gd name="T0" fmla="*/ 0 w 113"/>
                  <a:gd name="T1" fmla="*/ 0 h 80"/>
                  <a:gd name="T2" fmla="*/ 113 w 113"/>
                  <a:gd name="T3" fmla="*/ 0 h 80"/>
                  <a:gd name="T4" fmla="*/ 113 w 113"/>
                  <a:gd name="T5" fmla="*/ 80 h 80"/>
                  <a:gd name="T6" fmla="*/ 0 w 113"/>
                  <a:gd name="T7" fmla="*/ 80 h 80"/>
                  <a:gd name="T8" fmla="*/ 0 w 113"/>
                  <a:gd name="T9" fmla="*/ 0 h 80"/>
                  <a:gd name="T10" fmla="*/ 0 w 113"/>
                  <a:gd name="T11" fmla="*/ 0 h 80"/>
                  <a:gd name="T12" fmla="*/ 112 w 113"/>
                  <a:gd name="T13" fmla="*/ 0 h 80"/>
                  <a:gd name="T14" fmla="*/ 112 w 113"/>
                  <a:gd name="T15" fmla="*/ 79 h 80"/>
                  <a:gd name="T16" fmla="*/ 0 w 113"/>
                  <a:gd name="T17" fmla="*/ 79 h 80"/>
                  <a:gd name="T18" fmla="*/ 0 w 113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3" h="8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39" name="Freeform 799">
                <a:extLst>
                  <a:ext uri="{FF2B5EF4-FFF2-40B4-BE49-F238E27FC236}">
                    <a16:creationId xmlns:a16="http://schemas.microsoft.com/office/drawing/2014/main" id="{5A14EBE5-C9F7-9444-9D9E-C290BB79A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2" cy="79"/>
              </a:xfrm>
              <a:custGeom>
                <a:avLst/>
                <a:gdLst>
                  <a:gd name="T0" fmla="*/ 0 w 112"/>
                  <a:gd name="T1" fmla="*/ 0 h 79"/>
                  <a:gd name="T2" fmla="*/ 112 w 112"/>
                  <a:gd name="T3" fmla="*/ 0 h 79"/>
                  <a:gd name="T4" fmla="*/ 112 w 112"/>
                  <a:gd name="T5" fmla="*/ 79 h 79"/>
                  <a:gd name="T6" fmla="*/ 0 w 112"/>
                  <a:gd name="T7" fmla="*/ 79 h 79"/>
                  <a:gd name="T8" fmla="*/ 0 w 112"/>
                  <a:gd name="T9" fmla="*/ 0 h 79"/>
                  <a:gd name="T10" fmla="*/ 0 w 112"/>
                  <a:gd name="T11" fmla="*/ 0 h 79"/>
                  <a:gd name="T12" fmla="*/ 110 w 112"/>
                  <a:gd name="T13" fmla="*/ 0 h 79"/>
                  <a:gd name="T14" fmla="*/ 110 w 112"/>
                  <a:gd name="T15" fmla="*/ 77 h 79"/>
                  <a:gd name="T16" fmla="*/ 0 w 112"/>
                  <a:gd name="T17" fmla="*/ 77 h 79"/>
                  <a:gd name="T18" fmla="*/ 0 w 11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79"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0" y="0"/>
                    </a:lnTo>
                    <a:lnTo>
                      <a:pt x="110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0" name="Freeform 800">
                <a:extLst>
                  <a:ext uri="{FF2B5EF4-FFF2-40B4-BE49-F238E27FC236}">
                    <a16:creationId xmlns:a16="http://schemas.microsoft.com/office/drawing/2014/main" id="{E2868140-0B78-8A41-90BC-399BAF75C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10" cy="77"/>
              </a:xfrm>
              <a:custGeom>
                <a:avLst/>
                <a:gdLst>
                  <a:gd name="T0" fmla="*/ 0 w 110"/>
                  <a:gd name="T1" fmla="*/ 0 h 77"/>
                  <a:gd name="T2" fmla="*/ 110 w 110"/>
                  <a:gd name="T3" fmla="*/ 0 h 77"/>
                  <a:gd name="T4" fmla="*/ 110 w 110"/>
                  <a:gd name="T5" fmla="*/ 77 h 77"/>
                  <a:gd name="T6" fmla="*/ 0 w 110"/>
                  <a:gd name="T7" fmla="*/ 77 h 77"/>
                  <a:gd name="T8" fmla="*/ 0 w 110"/>
                  <a:gd name="T9" fmla="*/ 0 h 77"/>
                  <a:gd name="T10" fmla="*/ 0 w 110"/>
                  <a:gd name="T11" fmla="*/ 0 h 77"/>
                  <a:gd name="T12" fmla="*/ 108 w 110"/>
                  <a:gd name="T13" fmla="*/ 0 h 77"/>
                  <a:gd name="T14" fmla="*/ 108 w 110"/>
                  <a:gd name="T15" fmla="*/ 76 h 77"/>
                  <a:gd name="T16" fmla="*/ 0 w 110"/>
                  <a:gd name="T17" fmla="*/ 76 h 77"/>
                  <a:gd name="T18" fmla="*/ 0 w 110"/>
                  <a:gd name="T19" fmla="*/ 0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" h="77">
                    <a:moveTo>
                      <a:pt x="0" y="0"/>
                    </a:moveTo>
                    <a:lnTo>
                      <a:pt x="110" y="0"/>
                    </a:lnTo>
                    <a:lnTo>
                      <a:pt x="110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8" y="0"/>
                    </a:lnTo>
                    <a:lnTo>
                      <a:pt x="108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1" name="Freeform 801">
                <a:extLst>
                  <a:ext uri="{FF2B5EF4-FFF2-40B4-BE49-F238E27FC236}">
                    <a16:creationId xmlns:a16="http://schemas.microsoft.com/office/drawing/2014/main" id="{66E5379E-FDCD-1B4B-9203-A69CD7CBC3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8" cy="76"/>
              </a:xfrm>
              <a:custGeom>
                <a:avLst/>
                <a:gdLst>
                  <a:gd name="T0" fmla="*/ 0 w 108"/>
                  <a:gd name="T1" fmla="*/ 0 h 76"/>
                  <a:gd name="T2" fmla="*/ 108 w 108"/>
                  <a:gd name="T3" fmla="*/ 0 h 76"/>
                  <a:gd name="T4" fmla="*/ 108 w 108"/>
                  <a:gd name="T5" fmla="*/ 76 h 76"/>
                  <a:gd name="T6" fmla="*/ 0 w 108"/>
                  <a:gd name="T7" fmla="*/ 76 h 76"/>
                  <a:gd name="T8" fmla="*/ 0 w 108"/>
                  <a:gd name="T9" fmla="*/ 0 h 76"/>
                  <a:gd name="T10" fmla="*/ 0 w 108"/>
                  <a:gd name="T11" fmla="*/ 0 h 76"/>
                  <a:gd name="T12" fmla="*/ 106 w 108"/>
                  <a:gd name="T13" fmla="*/ 0 h 76"/>
                  <a:gd name="T14" fmla="*/ 106 w 108"/>
                  <a:gd name="T15" fmla="*/ 74 h 76"/>
                  <a:gd name="T16" fmla="*/ 0 w 108"/>
                  <a:gd name="T17" fmla="*/ 74 h 76"/>
                  <a:gd name="T18" fmla="*/ 0 w 108"/>
                  <a:gd name="T19" fmla="*/ 0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8" h="76">
                    <a:moveTo>
                      <a:pt x="0" y="0"/>
                    </a:moveTo>
                    <a:lnTo>
                      <a:pt x="108" y="0"/>
                    </a:lnTo>
                    <a:lnTo>
                      <a:pt x="108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6" y="0"/>
                    </a:lnTo>
                    <a:lnTo>
                      <a:pt x="106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2A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2" name="Freeform 802">
                <a:extLst>
                  <a:ext uri="{FF2B5EF4-FFF2-40B4-BE49-F238E27FC236}">
                    <a16:creationId xmlns:a16="http://schemas.microsoft.com/office/drawing/2014/main" id="{6E3BF077-6967-6B4D-B49E-D8B4904F1E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6" cy="74"/>
              </a:xfrm>
              <a:custGeom>
                <a:avLst/>
                <a:gdLst>
                  <a:gd name="T0" fmla="*/ 0 w 106"/>
                  <a:gd name="T1" fmla="*/ 0 h 74"/>
                  <a:gd name="T2" fmla="*/ 106 w 106"/>
                  <a:gd name="T3" fmla="*/ 0 h 74"/>
                  <a:gd name="T4" fmla="*/ 106 w 106"/>
                  <a:gd name="T5" fmla="*/ 74 h 74"/>
                  <a:gd name="T6" fmla="*/ 0 w 106"/>
                  <a:gd name="T7" fmla="*/ 74 h 74"/>
                  <a:gd name="T8" fmla="*/ 0 w 106"/>
                  <a:gd name="T9" fmla="*/ 0 h 74"/>
                  <a:gd name="T10" fmla="*/ 0 w 106"/>
                  <a:gd name="T11" fmla="*/ 0 h 74"/>
                  <a:gd name="T12" fmla="*/ 105 w 106"/>
                  <a:gd name="T13" fmla="*/ 0 h 74"/>
                  <a:gd name="T14" fmla="*/ 105 w 106"/>
                  <a:gd name="T15" fmla="*/ 73 h 74"/>
                  <a:gd name="T16" fmla="*/ 0 w 106"/>
                  <a:gd name="T17" fmla="*/ 73 h 74"/>
                  <a:gd name="T18" fmla="*/ 0 w 106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6" h="74">
                    <a:moveTo>
                      <a:pt x="0" y="0"/>
                    </a:moveTo>
                    <a:lnTo>
                      <a:pt x="106" y="0"/>
                    </a:lnTo>
                    <a:lnTo>
                      <a:pt x="106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5" y="0"/>
                    </a:lnTo>
                    <a:lnTo>
                      <a:pt x="105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3" name="Freeform 803">
                <a:extLst>
                  <a:ext uri="{FF2B5EF4-FFF2-40B4-BE49-F238E27FC236}">
                    <a16:creationId xmlns:a16="http://schemas.microsoft.com/office/drawing/2014/main" id="{D37B3671-B87D-5E4D-810D-9EA1DB22C9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5" cy="73"/>
              </a:xfrm>
              <a:custGeom>
                <a:avLst/>
                <a:gdLst>
                  <a:gd name="T0" fmla="*/ 0 w 105"/>
                  <a:gd name="T1" fmla="*/ 0 h 73"/>
                  <a:gd name="T2" fmla="*/ 105 w 105"/>
                  <a:gd name="T3" fmla="*/ 0 h 73"/>
                  <a:gd name="T4" fmla="*/ 105 w 105"/>
                  <a:gd name="T5" fmla="*/ 73 h 73"/>
                  <a:gd name="T6" fmla="*/ 0 w 105"/>
                  <a:gd name="T7" fmla="*/ 73 h 73"/>
                  <a:gd name="T8" fmla="*/ 0 w 105"/>
                  <a:gd name="T9" fmla="*/ 0 h 73"/>
                  <a:gd name="T10" fmla="*/ 0 w 105"/>
                  <a:gd name="T11" fmla="*/ 0 h 73"/>
                  <a:gd name="T12" fmla="*/ 103 w 105"/>
                  <a:gd name="T13" fmla="*/ 0 h 73"/>
                  <a:gd name="T14" fmla="*/ 103 w 105"/>
                  <a:gd name="T15" fmla="*/ 73 h 73"/>
                  <a:gd name="T16" fmla="*/ 0 w 105"/>
                  <a:gd name="T17" fmla="*/ 73 h 73"/>
                  <a:gd name="T18" fmla="*/ 0 w 105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5" h="73">
                    <a:moveTo>
                      <a:pt x="0" y="0"/>
                    </a:moveTo>
                    <a:lnTo>
                      <a:pt x="105" y="0"/>
                    </a:lnTo>
                    <a:lnTo>
                      <a:pt x="105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4" name="Freeform 804">
                <a:extLst>
                  <a:ext uri="{FF2B5EF4-FFF2-40B4-BE49-F238E27FC236}">
                    <a16:creationId xmlns:a16="http://schemas.microsoft.com/office/drawing/2014/main" id="{AD4E4B92-888A-5448-96F7-29481AB073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3" cy="73"/>
              </a:xfrm>
              <a:custGeom>
                <a:avLst/>
                <a:gdLst>
                  <a:gd name="T0" fmla="*/ 0 w 103"/>
                  <a:gd name="T1" fmla="*/ 0 h 73"/>
                  <a:gd name="T2" fmla="*/ 103 w 103"/>
                  <a:gd name="T3" fmla="*/ 0 h 73"/>
                  <a:gd name="T4" fmla="*/ 103 w 103"/>
                  <a:gd name="T5" fmla="*/ 73 h 73"/>
                  <a:gd name="T6" fmla="*/ 0 w 103"/>
                  <a:gd name="T7" fmla="*/ 73 h 73"/>
                  <a:gd name="T8" fmla="*/ 0 w 103"/>
                  <a:gd name="T9" fmla="*/ 0 h 73"/>
                  <a:gd name="T10" fmla="*/ 0 w 103"/>
                  <a:gd name="T11" fmla="*/ 0 h 73"/>
                  <a:gd name="T12" fmla="*/ 101 w 103"/>
                  <a:gd name="T13" fmla="*/ 0 h 73"/>
                  <a:gd name="T14" fmla="*/ 101 w 103"/>
                  <a:gd name="T15" fmla="*/ 71 h 73"/>
                  <a:gd name="T16" fmla="*/ 0 w 103"/>
                  <a:gd name="T17" fmla="*/ 71 h 73"/>
                  <a:gd name="T18" fmla="*/ 0 w 103"/>
                  <a:gd name="T19" fmla="*/ 0 h 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3" h="73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1" y="0"/>
                    </a:lnTo>
                    <a:lnTo>
                      <a:pt x="101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5" name="Freeform 805">
                <a:extLst>
                  <a:ext uri="{FF2B5EF4-FFF2-40B4-BE49-F238E27FC236}">
                    <a16:creationId xmlns:a16="http://schemas.microsoft.com/office/drawing/2014/main" id="{E3558C50-71C5-3C4E-A08E-B6010C347E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101" cy="71"/>
              </a:xfrm>
              <a:custGeom>
                <a:avLst/>
                <a:gdLst>
                  <a:gd name="T0" fmla="*/ 0 w 101"/>
                  <a:gd name="T1" fmla="*/ 0 h 71"/>
                  <a:gd name="T2" fmla="*/ 101 w 101"/>
                  <a:gd name="T3" fmla="*/ 0 h 71"/>
                  <a:gd name="T4" fmla="*/ 101 w 101"/>
                  <a:gd name="T5" fmla="*/ 71 h 71"/>
                  <a:gd name="T6" fmla="*/ 0 w 101"/>
                  <a:gd name="T7" fmla="*/ 71 h 71"/>
                  <a:gd name="T8" fmla="*/ 0 w 101"/>
                  <a:gd name="T9" fmla="*/ 0 h 71"/>
                  <a:gd name="T10" fmla="*/ 0 w 101"/>
                  <a:gd name="T11" fmla="*/ 0 h 71"/>
                  <a:gd name="T12" fmla="*/ 99 w 101"/>
                  <a:gd name="T13" fmla="*/ 0 h 71"/>
                  <a:gd name="T14" fmla="*/ 99 w 101"/>
                  <a:gd name="T15" fmla="*/ 70 h 71"/>
                  <a:gd name="T16" fmla="*/ 0 w 101"/>
                  <a:gd name="T17" fmla="*/ 70 h 71"/>
                  <a:gd name="T18" fmla="*/ 0 w 101"/>
                  <a:gd name="T19" fmla="*/ 0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1" h="71">
                    <a:moveTo>
                      <a:pt x="0" y="0"/>
                    </a:moveTo>
                    <a:lnTo>
                      <a:pt x="101" y="0"/>
                    </a:lnTo>
                    <a:lnTo>
                      <a:pt x="101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9" y="0"/>
                    </a:lnTo>
                    <a:lnTo>
                      <a:pt x="99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6" name="Freeform 806">
                <a:extLst>
                  <a:ext uri="{FF2B5EF4-FFF2-40B4-BE49-F238E27FC236}">
                    <a16:creationId xmlns:a16="http://schemas.microsoft.com/office/drawing/2014/main" id="{32F5E782-12A2-0449-BA84-3932BF2D8B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99" cy="70"/>
              </a:xfrm>
              <a:custGeom>
                <a:avLst/>
                <a:gdLst>
                  <a:gd name="T0" fmla="*/ 0 w 99"/>
                  <a:gd name="T1" fmla="*/ 0 h 70"/>
                  <a:gd name="T2" fmla="*/ 99 w 99"/>
                  <a:gd name="T3" fmla="*/ 0 h 70"/>
                  <a:gd name="T4" fmla="*/ 99 w 99"/>
                  <a:gd name="T5" fmla="*/ 70 h 70"/>
                  <a:gd name="T6" fmla="*/ 0 w 99"/>
                  <a:gd name="T7" fmla="*/ 70 h 70"/>
                  <a:gd name="T8" fmla="*/ 0 w 99"/>
                  <a:gd name="T9" fmla="*/ 0 h 70"/>
                  <a:gd name="T10" fmla="*/ 0 w 99"/>
                  <a:gd name="T11" fmla="*/ 0 h 70"/>
                  <a:gd name="T12" fmla="*/ 98 w 99"/>
                  <a:gd name="T13" fmla="*/ 0 h 70"/>
                  <a:gd name="T14" fmla="*/ 98 w 99"/>
                  <a:gd name="T15" fmla="*/ 68 h 70"/>
                  <a:gd name="T16" fmla="*/ 0 w 99"/>
                  <a:gd name="T17" fmla="*/ 68 h 70"/>
                  <a:gd name="T18" fmla="*/ 0 w 99"/>
                  <a:gd name="T19" fmla="*/ 0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9" h="70">
                    <a:moveTo>
                      <a:pt x="0" y="0"/>
                    </a:moveTo>
                    <a:lnTo>
                      <a:pt x="99" y="0"/>
                    </a:lnTo>
                    <a:lnTo>
                      <a:pt x="99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7" name="Freeform 807">
                <a:extLst>
                  <a:ext uri="{FF2B5EF4-FFF2-40B4-BE49-F238E27FC236}">
                    <a16:creationId xmlns:a16="http://schemas.microsoft.com/office/drawing/2014/main" id="{7F70D88D-71B0-0C4E-954F-269A4C3F87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98" cy="68"/>
              </a:xfrm>
              <a:custGeom>
                <a:avLst/>
                <a:gdLst>
                  <a:gd name="T0" fmla="*/ 0 w 98"/>
                  <a:gd name="T1" fmla="*/ 0 h 68"/>
                  <a:gd name="T2" fmla="*/ 98 w 98"/>
                  <a:gd name="T3" fmla="*/ 0 h 68"/>
                  <a:gd name="T4" fmla="*/ 98 w 98"/>
                  <a:gd name="T5" fmla="*/ 68 h 68"/>
                  <a:gd name="T6" fmla="*/ 0 w 98"/>
                  <a:gd name="T7" fmla="*/ 68 h 68"/>
                  <a:gd name="T8" fmla="*/ 0 w 98"/>
                  <a:gd name="T9" fmla="*/ 0 h 68"/>
                  <a:gd name="T10" fmla="*/ 0 w 98"/>
                  <a:gd name="T11" fmla="*/ 0 h 68"/>
                  <a:gd name="T12" fmla="*/ 96 w 98"/>
                  <a:gd name="T13" fmla="*/ 0 h 68"/>
                  <a:gd name="T14" fmla="*/ 96 w 98"/>
                  <a:gd name="T15" fmla="*/ 67 h 68"/>
                  <a:gd name="T16" fmla="*/ 0 w 98"/>
                  <a:gd name="T17" fmla="*/ 67 h 68"/>
                  <a:gd name="T18" fmla="*/ 0 w 98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68">
                    <a:moveTo>
                      <a:pt x="0" y="0"/>
                    </a:moveTo>
                    <a:lnTo>
                      <a:pt x="98" y="0"/>
                    </a:lnTo>
                    <a:lnTo>
                      <a:pt x="9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6" y="0"/>
                    </a:lnTo>
                    <a:lnTo>
                      <a:pt x="9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A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3448" name="Freeform 808">
                <a:extLst>
                  <a:ext uri="{FF2B5EF4-FFF2-40B4-BE49-F238E27FC236}">
                    <a16:creationId xmlns:a16="http://schemas.microsoft.com/office/drawing/2014/main" id="{3CA8B916-7A1C-D64D-AE67-BDAE45D59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3" y="3470"/>
                <a:ext cx="96" cy="67"/>
              </a:xfrm>
              <a:custGeom>
                <a:avLst/>
                <a:gdLst>
                  <a:gd name="T0" fmla="*/ 0 w 96"/>
                  <a:gd name="T1" fmla="*/ 0 h 67"/>
                  <a:gd name="T2" fmla="*/ 96 w 96"/>
                  <a:gd name="T3" fmla="*/ 0 h 67"/>
                  <a:gd name="T4" fmla="*/ 96 w 96"/>
                  <a:gd name="T5" fmla="*/ 67 h 67"/>
                  <a:gd name="T6" fmla="*/ 0 w 96"/>
                  <a:gd name="T7" fmla="*/ 67 h 67"/>
                  <a:gd name="T8" fmla="*/ 0 w 96"/>
                  <a:gd name="T9" fmla="*/ 0 h 67"/>
                  <a:gd name="T10" fmla="*/ 0 w 96"/>
                  <a:gd name="T11" fmla="*/ 0 h 67"/>
                  <a:gd name="T12" fmla="*/ 94 w 96"/>
                  <a:gd name="T13" fmla="*/ 0 h 67"/>
                  <a:gd name="T14" fmla="*/ 94 w 96"/>
                  <a:gd name="T15" fmla="*/ 67 h 67"/>
                  <a:gd name="T16" fmla="*/ 0 w 96"/>
                  <a:gd name="T17" fmla="*/ 67 h 67"/>
                  <a:gd name="T18" fmla="*/ 0 w 96"/>
                  <a:gd name="T19" fmla="*/ 0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" h="67">
                    <a:moveTo>
                      <a:pt x="0" y="0"/>
                    </a:moveTo>
                    <a:lnTo>
                      <a:pt x="96" y="0"/>
                    </a:lnTo>
                    <a:lnTo>
                      <a:pt x="9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B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449" name="Freeform 809">
              <a:extLst>
                <a:ext uri="{FF2B5EF4-FFF2-40B4-BE49-F238E27FC236}">
                  <a16:creationId xmlns:a16="http://schemas.microsoft.com/office/drawing/2014/main" id="{0422F7BE-C224-5446-ACCB-4A9D1D6FD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94" cy="67"/>
            </a:xfrm>
            <a:custGeom>
              <a:avLst/>
              <a:gdLst>
                <a:gd name="T0" fmla="*/ 0 w 94"/>
                <a:gd name="T1" fmla="*/ 0 h 67"/>
                <a:gd name="T2" fmla="*/ 94 w 94"/>
                <a:gd name="T3" fmla="*/ 0 h 67"/>
                <a:gd name="T4" fmla="*/ 94 w 94"/>
                <a:gd name="T5" fmla="*/ 67 h 67"/>
                <a:gd name="T6" fmla="*/ 0 w 94"/>
                <a:gd name="T7" fmla="*/ 67 h 67"/>
                <a:gd name="T8" fmla="*/ 0 w 94"/>
                <a:gd name="T9" fmla="*/ 0 h 67"/>
                <a:gd name="T10" fmla="*/ 0 w 94"/>
                <a:gd name="T11" fmla="*/ 0 h 67"/>
                <a:gd name="T12" fmla="*/ 92 w 94"/>
                <a:gd name="T13" fmla="*/ 0 h 67"/>
                <a:gd name="T14" fmla="*/ 92 w 94"/>
                <a:gd name="T15" fmla="*/ 65 h 67"/>
                <a:gd name="T16" fmla="*/ 0 w 94"/>
                <a:gd name="T17" fmla="*/ 65 h 67"/>
                <a:gd name="T18" fmla="*/ 0 w 94"/>
                <a:gd name="T19" fmla="*/ 0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4" h="67">
                  <a:moveTo>
                    <a:pt x="0" y="0"/>
                  </a:moveTo>
                  <a:lnTo>
                    <a:pt x="94" y="0"/>
                  </a:lnTo>
                  <a:lnTo>
                    <a:pt x="94" y="67"/>
                  </a:lnTo>
                  <a:lnTo>
                    <a:pt x="0" y="6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2" y="0"/>
                  </a:lnTo>
                  <a:lnTo>
                    <a:pt x="92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0" name="Freeform 810">
              <a:extLst>
                <a:ext uri="{FF2B5EF4-FFF2-40B4-BE49-F238E27FC236}">
                  <a16:creationId xmlns:a16="http://schemas.microsoft.com/office/drawing/2014/main" id="{451F74C5-E2D9-F84C-AA97-FC9BEB6D9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92" cy="65"/>
            </a:xfrm>
            <a:custGeom>
              <a:avLst/>
              <a:gdLst>
                <a:gd name="T0" fmla="*/ 0 w 92"/>
                <a:gd name="T1" fmla="*/ 0 h 65"/>
                <a:gd name="T2" fmla="*/ 92 w 92"/>
                <a:gd name="T3" fmla="*/ 0 h 65"/>
                <a:gd name="T4" fmla="*/ 92 w 92"/>
                <a:gd name="T5" fmla="*/ 65 h 65"/>
                <a:gd name="T6" fmla="*/ 0 w 92"/>
                <a:gd name="T7" fmla="*/ 65 h 65"/>
                <a:gd name="T8" fmla="*/ 0 w 92"/>
                <a:gd name="T9" fmla="*/ 0 h 65"/>
                <a:gd name="T10" fmla="*/ 0 w 92"/>
                <a:gd name="T11" fmla="*/ 0 h 65"/>
                <a:gd name="T12" fmla="*/ 91 w 92"/>
                <a:gd name="T13" fmla="*/ 0 h 65"/>
                <a:gd name="T14" fmla="*/ 91 w 92"/>
                <a:gd name="T15" fmla="*/ 64 h 65"/>
                <a:gd name="T16" fmla="*/ 0 w 92"/>
                <a:gd name="T17" fmla="*/ 64 h 65"/>
                <a:gd name="T18" fmla="*/ 0 w 92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2" h="65">
                  <a:moveTo>
                    <a:pt x="0" y="0"/>
                  </a:moveTo>
                  <a:lnTo>
                    <a:pt x="92" y="0"/>
                  </a:lnTo>
                  <a:lnTo>
                    <a:pt x="92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91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1" name="Freeform 811">
              <a:extLst>
                <a:ext uri="{FF2B5EF4-FFF2-40B4-BE49-F238E27FC236}">
                  <a16:creationId xmlns:a16="http://schemas.microsoft.com/office/drawing/2014/main" id="{4D75D7DA-728F-CF43-A9B8-DEB7C1472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91" cy="64"/>
            </a:xfrm>
            <a:custGeom>
              <a:avLst/>
              <a:gdLst>
                <a:gd name="T0" fmla="*/ 0 w 91"/>
                <a:gd name="T1" fmla="*/ 0 h 64"/>
                <a:gd name="T2" fmla="*/ 91 w 91"/>
                <a:gd name="T3" fmla="*/ 0 h 64"/>
                <a:gd name="T4" fmla="*/ 91 w 91"/>
                <a:gd name="T5" fmla="*/ 64 h 64"/>
                <a:gd name="T6" fmla="*/ 0 w 91"/>
                <a:gd name="T7" fmla="*/ 64 h 64"/>
                <a:gd name="T8" fmla="*/ 0 w 91"/>
                <a:gd name="T9" fmla="*/ 0 h 64"/>
                <a:gd name="T10" fmla="*/ 0 w 91"/>
                <a:gd name="T11" fmla="*/ 0 h 64"/>
                <a:gd name="T12" fmla="*/ 89 w 91"/>
                <a:gd name="T13" fmla="*/ 0 h 64"/>
                <a:gd name="T14" fmla="*/ 89 w 91"/>
                <a:gd name="T15" fmla="*/ 62 h 64"/>
                <a:gd name="T16" fmla="*/ 0 w 91"/>
                <a:gd name="T17" fmla="*/ 62 h 64"/>
                <a:gd name="T18" fmla="*/ 0 w 91"/>
                <a:gd name="T19" fmla="*/ 0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" h="64">
                  <a:moveTo>
                    <a:pt x="0" y="0"/>
                  </a:moveTo>
                  <a:lnTo>
                    <a:pt x="91" y="0"/>
                  </a:lnTo>
                  <a:lnTo>
                    <a:pt x="91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2" name="Freeform 812">
              <a:extLst>
                <a:ext uri="{FF2B5EF4-FFF2-40B4-BE49-F238E27FC236}">
                  <a16:creationId xmlns:a16="http://schemas.microsoft.com/office/drawing/2014/main" id="{67A20C2C-31C4-054E-9CA3-E639DD073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9" cy="62"/>
            </a:xfrm>
            <a:custGeom>
              <a:avLst/>
              <a:gdLst>
                <a:gd name="T0" fmla="*/ 0 w 89"/>
                <a:gd name="T1" fmla="*/ 0 h 62"/>
                <a:gd name="T2" fmla="*/ 89 w 89"/>
                <a:gd name="T3" fmla="*/ 0 h 62"/>
                <a:gd name="T4" fmla="*/ 89 w 89"/>
                <a:gd name="T5" fmla="*/ 62 h 62"/>
                <a:gd name="T6" fmla="*/ 0 w 89"/>
                <a:gd name="T7" fmla="*/ 62 h 62"/>
                <a:gd name="T8" fmla="*/ 0 w 89"/>
                <a:gd name="T9" fmla="*/ 0 h 62"/>
                <a:gd name="T10" fmla="*/ 0 w 89"/>
                <a:gd name="T11" fmla="*/ 0 h 62"/>
                <a:gd name="T12" fmla="*/ 87 w 89"/>
                <a:gd name="T13" fmla="*/ 0 h 62"/>
                <a:gd name="T14" fmla="*/ 87 w 89"/>
                <a:gd name="T15" fmla="*/ 61 h 62"/>
                <a:gd name="T16" fmla="*/ 0 w 89"/>
                <a:gd name="T17" fmla="*/ 61 h 62"/>
                <a:gd name="T18" fmla="*/ 0 w 89"/>
                <a:gd name="T19" fmla="*/ 0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2">
                  <a:moveTo>
                    <a:pt x="0" y="0"/>
                  </a:moveTo>
                  <a:lnTo>
                    <a:pt x="89" y="0"/>
                  </a:lnTo>
                  <a:lnTo>
                    <a:pt x="89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7" y="0"/>
                  </a:lnTo>
                  <a:lnTo>
                    <a:pt x="87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3" name="Freeform 813">
              <a:extLst>
                <a:ext uri="{FF2B5EF4-FFF2-40B4-BE49-F238E27FC236}">
                  <a16:creationId xmlns:a16="http://schemas.microsoft.com/office/drawing/2014/main" id="{D1B41D18-03F7-B741-A1C1-619CECD870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7" cy="61"/>
            </a:xfrm>
            <a:custGeom>
              <a:avLst/>
              <a:gdLst>
                <a:gd name="T0" fmla="*/ 0 w 87"/>
                <a:gd name="T1" fmla="*/ 0 h 61"/>
                <a:gd name="T2" fmla="*/ 87 w 87"/>
                <a:gd name="T3" fmla="*/ 0 h 61"/>
                <a:gd name="T4" fmla="*/ 87 w 87"/>
                <a:gd name="T5" fmla="*/ 61 h 61"/>
                <a:gd name="T6" fmla="*/ 0 w 87"/>
                <a:gd name="T7" fmla="*/ 61 h 61"/>
                <a:gd name="T8" fmla="*/ 0 w 87"/>
                <a:gd name="T9" fmla="*/ 0 h 61"/>
                <a:gd name="T10" fmla="*/ 0 w 87"/>
                <a:gd name="T11" fmla="*/ 0 h 61"/>
                <a:gd name="T12" fmla="*/ 85 w 87"/>
                <a:gd name="T13" fmla="*/ 0 h 61"/>
                <a:gd name="T14" fmla="*/ 85 w 87"/>
                <a:gd name="T15" fmla="*/ 60 h 61"/>
                <a:gd name="T16" fmla="*/ 0 w 87"/>
                <a:gd name="T17" fmla="*/ 60 h 61"/>
                <a:gd name="T18" fmla="*/ 0 w 87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7" h="61">
                  <a:moveTo>
                    <a:pt x="0" y="0"/>
                  </a:moveTo>
                  <a:lnTo>
                    <a:pt x="87" y="0"/>
                  </a:lnTo>
                  <a:lnTo>
                    <a:pt x="87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5" y="0"/>
                  </a:lnTo>
                  <a:lnTo>
                    <a:pt x="85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4" name="Freeform 814">
              <a:extLst>
                <a:ext uri="{FF2B5EF4-FFF2-40B4-BE49-F238E27FC236}">
                  <a16:creationId xmlns:a16="http://schemas.microsoft.com/office/drawing/2014/main" id="{8EE19F36-0875-DD41-B9B3-F35B7543D4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5" cy="60"/>
            </a:xfrm>
            <a:custGeom>
              <a:avLst/>
              <a:gdLst>
                <a:gd name="T0" fmla="*/ 0 w 85"/>
                <a:gd name="T1" fmla="*/ 0 h 60"/>
                <a:gd name="T2" fmla="*/ 85 w 85"/>
                <a:gd name="T3" fmla="*/ 0 h 60"/>
                <a:gd name="T4" fmla="*/ 85 w 85"/>
                <a:gd name="T5" fmla="*/ 60 h 60"/>
                <a:gd name="T6" fmla="*/ 0 w 85"/>
                <a:gd name="T7" fmla="*/ 60 h 60"/>
                <a:gd name="T8" fmla="*/ 0 w 85"/>
                <a:gd name="T9" fmla="*/ 0 h 60"/>
                <a:gd name="T10" fmla="*/ 0 w 85"/>
                <a:gd name="T11" fmla="*/ 0 h 60"/>
                <a:gd name="T12" fmla="*/ 84 w 85"/>
                <a:gd name="T13" fmla="*/ 0 h 60"/>
                <a:gd name="T14" fmla="*/ 84 w 85"/>
                <a:gd name="T15" fmla="*/ 59 h 60"/>
                <a:gd name="T16" fmla="*/ 0 w 85"/>
                <a:gd name="T17" fmla="*/ 59 h 60"/>
                <a:gd name="T18" fmla="*/ 0 w 85"/>
                <a:gd name="T19" fmla="*/ 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5" h="60">
                  <a:moveTo>
                    <a:pt x="0" y="0"/>
                  </a:moveTo>
                  <a:lnTo>
                    <a:pt x="85" y="0"/>
                  </a:lnTo>
                  <a:lnTo>
                    <a:pt x="85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84" y="59"/>
                  </a:lnTo>
                  <a:lnTo>
                    <a:pt x="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5" name="Freeform 815">
              <a:extLst>
                <a:ext uri="{FF2B5EF4-FFF2-40B4-BE49-F238E27FC236}">
                  <a16:creationId xmlns:a16="http://schemas.microsoft.com/office/drawing/2014/main" id="{E642FE1E-7BA0-194E-8F71-D7783C753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4" cy="59"/>
            </a:xfrm>
            <a:custGeom>
              <a:avLst/>
              <a:gdLst>
                <a:gd name="T0" fmla="*/ 0 w 84"/>
                <a:gd name="T1" fmla="*/ 0 h 59"/>
                <a:gd name="T2" fmla="*/ 84 w 84"/>
                <a:gd name="T3" fmla="*/ 0 h 59"/>
                <a:gd name="T4" fmla="*/ 84 w 84"/>
                <a:gd name="T5" fmla="*/ 59 h 59"/>
                <a:gd name="T6" fmla="*/ 0 w 84"/>
                <a:gd name="T7" fmla="*/ 59 h 59"/>
                <a:gd name="T8" fmla="*/ 0 w 84"/>
                <a:gd name="T9" fmla="*/ 0 h 59"/>
                <a:gd name="T10" fmla="*/ 0 w 84"/>
                <a:gd name="T11" fmla="*/ 0 h 59"/>
                <a:gd name="T12" fmla="*/ 82 w 84"/>
                <a:gd name="T13" fmla="*/ 0 h 59"/>
                <a:gd name="T14" fmla="*/ 82 w 84"/>
                <a:gd name="T15" fmla="*/ 58 h 59"/>
                <a:gd name="T16" fmla="*/ 0 w 84"/>
                <a:gd name="T17" fmla="*/ 58 h 59"/>
                <a:gd name="T18" fmla="*/ 0 w 84"/>
                <a:gd name="T19" fmla="*/ 0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59">
                  <a:moveTo>
                    <a:pt x="0" y="0"/>
                  </a:moveTo>
                  <a:lnTo>
                    <a:pt x="84" y="0"/>
                  </a:lnTo>
                  <a:lnTo>
                    <a:pt x="84" y="59"/>
                  </a:lnTo>
                  <a:lnTo>
                    <a:pt x="0" y="5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2" y="0"/>
                  </a:lnTo>
                  <a:lnTo>
                    <a:pt x="82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6" name="Freeform 816">
              <a:extLst>
                <a:ext uri="{FF2B5EF4-FFF2-40B4-BE49-F238E27FC236}">
                  <a16:creationId xmlns:a16="http://schemas.microsoft.com/office/drawing/2014/main" id="{A4C473BB-E01D-E248-8548-5231002B2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2" cy="58"/>
            </a:xfrm>
            <a:custGeom>
              <a:avLst/>
              <a:gdLst>
                <a:gd name="T0" fmla="*/ 0 w 82"/>
                <a:gd name="T1" fmla="*/ 0 h 58"/>
                <a:gd name="T2" fmla="*/ 82 w 82"/>
                <a:gd name="T3" fmla="*/ 0 h 58"/>
                <a:gd name="T4" fmla="*/ 82 w 82"/>
                <a:gd name="T5" fmla="*/ 58 h 58"/>
                <a:gd name="T6" fmla="*/ 0 w 82"/>
                <a:gd name="T7" fmla="*/ 58 h 58"/>
                <a:gd name="T8" fmla="*/ 0 w 82"/>
                <a:gd name="T9" fmla="*/ 0 h 58"/>
                <a:gd name="T10" fmla="*/ 0 w 82"/>
                <a:gd name="T11" fmla="*/ 0 h 58"/>
                <a:gd name="T12" fmla="*/ 80 w 82"/>
                <a:gd name="T13" fmla="*/ 0 h 58"/>
                <a:gd name="T14" fmla="*/ 80 w 82"/>
                <a:gd name="T15" fmla="*/ 56 h 58"/>
                <a:gd name="T16" fmla="*/ 0 w 82"/>
                <a:gd name="T17" fmla="*/ 56 h 58"/>
                <a:gd name="T18" fmla="*/ 0 w 82"/>
                <a:gd name="T19" fmla="*/ 0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" h="58">
                  <a:moveTo>
                    <a:pt x="0" y="0"/>
                  </a:moveTo>
                  <a:lnTo>
                    <a:pt x="82" y="0"/>
                  </a:lnTo>
                  <a:lnTo>
                    <a:pt x="82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7" name="Freeform 817">
              <a:extLst>
                <a:ext uri="{FF2B5EF4-FFF2-40B4-BE49-F238E27FC236}">
                  <a16:creationId xmlns:a16="http://schemas.microsoft.com/office/drawing/2014/main" id="{DFA6998C-B31E-4A40-8CEB-C8FA66B5E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80" cy="56"/>
            </a:xfrm>
            <a:custGeom>
              <a:avLst/>
              <a:gdLst>
                <a:gd name="T0" fmla="*/ 0 w 80"/>
                <a:gd name="T1" fmla="*/ 0 h 56"/>
                <a:gd name="T2" fmla="*/ 80 w 80"/>
                <a:gd name="T3" fmla="*/ 0 h 56"/>
                <a:gd name="T4" fmla="*/ 80 w 80"/>
                <a:gd name="T5" fmla="*/ 56 h 56"/>
                <a:gd name="T6" fmla="*/ 0 w 80"/>
                <a:gd name="T7" fmla="*/ 56 h 56"/>
                <a:gd name="T8" fmla="*/ 0 w 80"/>
                <a:gd name="T9" fmla="*/ 0 h 56"/>
                <a:gd name="T10" fmla="*/ 0 w 80"/>
                <a:gd name="T11" fmla="*/ 0 h 56"/>
                <a:gd name="T12" fmla="*/ 78 w 80"/>
                <a:gd name="T13" fmla="*/ 0 h 56"/>
                <a:gd name="T14" fmla="*/ 78 w 80"/>
                <a:gd name="T15" fmla="*/ 55 h 56"/>
                <a:gd name="T16" fmla="*/ 0 w 80"/>
                <a:gd name="T17" fmla="*/ 55 h 56"/>
                <a:gd name="T18" fmla="*/ 0 w 80"/>
                <a:gd name="T19" fmla="*/ 0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6">
                  <a:moveTo>
                    <a:pt x="0" y="0"/>
                  </a:move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8" y="0"/>
                  </a:lnTo>
                  <a:lnTo>
                    <a:pt x="78" y="55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8" name="Freeform 818">
              <a:extLst>
                <a:ext uri="{FF2B5EF4-FFF2-40B4-BE49-F238E27FC236}">
                  <a16:creationId xmlns:a16="http://schemas.microsoft.com/office/drawing/2014/main" id="{74F2FED4-3FB9-F34B-9DB4-2D8EEAD2E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8" cy="55"/>
            </a:xfrm>
            <a:custGeom>
              <a:avLst/>
              <a:gdLst>
                <a:gd name="T0" fmla="*/ 0 w 78"/>
                <a:gd name="T1" fmla="*/ 0 h 55"/>
                <a:gd name="T2" fmla="*/ 78 w 78"/>
                <a:gd name="T3" fmla="*/ 0 h 55"/>
                <a:gd name="T4" fmla="*/ 78 w 78"/>
                <a:gd name="T5" fmla="*/ 55 h 55"/>
                <a:gd name="T6" fmla="*/ 0 w 78"/>
                <a:gd name="T7" fmla="*/ 55 h 55"/>
                <a:gd name="T8" fmla="*/ 0 w 78"/>
                <a:gd name="T9" fmla="*/ 0 h 55"/>
                <a:gd name="T10" fmla="*/ 0 w 78"/>
                <a:gd name="T11" fmla="*/ 0 h 55"/>
                <a:gd name="T12" fmla="*/ 76 w 78"/>
                <a:gd name="T13" fmla="*/ 0 h 55"/>
                <a:gd name="T14" fmla="*/ 76 w 78"/>
                <a:gd name="T15" fmla="*/ 53 h 55"/>
                <a:gd name="T16" fmla="*/ 0 w 78"/>
                <a:gd name="T17" fmla="*/ 53 h 55"/>
                <a:gd name="T18" fmla="*/ 0 w 78"/>
                <a:gd name="T19" fmla="*/ 0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55">
                  <a:moveTo>
                    <a:pt x="0" y="0"/>
                  </a:moveTo>
                  <a:lnTo>
                    <a:pt x="78" y="0"/>
                  </a:lnTo>
                  <a:lnTo>
                    <a:pt x="78" y="55"/>
                  </a:lnTo>
                  <a:lnTo>
                    <a:pt x="0" y="5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76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59" name="Freeform 819">
              <a:extLst>
                <a:ext uri="{FF2B5EF4-FFF2-40B4-BE49-F238E27FC236}">
                  <a16:creationId xmlns:a16="http://schemas.microsoft.com/office/drawing/2014/main" id="{A401A16B-6405-4E4C-B6D2-1BEFADA6F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6" cy="53"/>
            </a:xfrm>
            <a:custGeom>
              <a:avLst/>
              <a:gdLst>
                <a:gd name="T0" fmla="*/ 0 w 76"/>
                <a:gd name="T1" fmla="*/ 0 h 53"/>
                <a:gd name="T2" fmla="*/ 76 w 76"/>
                <a:gd name="T3" fmla="*/ 0 h 53"/>
                <a:gd name="T4" fmla="*/ 76 w 76"/>
                <a:gd name="T5" fmla="*/ 53 h 53"/>
                <a:gd name="T6" fmla="*/ 0 w 76"/>
                <a:gd name="T7" fmla="*/ 53 h 53"/>
                <a:gd name="T8" fmla="*/ 0 w 76"/>
                <a:gd name="T9" fmla="*/ 0 h 53"/>
                <a:gd name="T10" fmla="*/ 0 w 76"/>
                <a:gd name="T11" fmla="*/ 0 h 53"/>
                <a:gd name="T12" fmla="*/ 75 w 76"/>
                <a:gd name="T13" fmla="*/ 0 h 53"/>
                <a:gd name="T14" fmla="*/ 75 w 76"/>
                <a:gd name="T15" fmla="*/ 53 h 53"/>
                <a:gd name="T16" fmla="*/ 0 w 76"/>
                <a:gd name="T17" fmla="*/ 53 h 53"/>
                <a:gd name="T18" fmla="*/ 0 w 76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6" h="53">
                  <a:moveTo>
                    <a:pt x="0" y="0"/>
                  </a:moveTo>
                  <a:lnTo>
                    <a:pt x="76" y="0"/>
                  </a:lnTo>
                  <a:lnTo>
                    <a:pt x="76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75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0" name="Freeform 820">
              <a:extLst>
                <a:ext uri="{FF2B5EF4-FFF2-40B4-BE49-F238E27FC236}">
                  <a16:creationId xmlns:a16="http://schemas.microsoft.com/office/drawing/2014/main" id="{C2C70BD4-36AB-CB4D-9FD1-ADFABEA47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5" cy="53"/>
            </a:xfrm>
            <a:custGeom>
              <a:avLst/>
              <a:gdLst>
                <a:gd name="T0" fmla="*/ 0 w 75"/>
                <a:gd name="T1" fmla="*/ 0 h 53"/>
                <a:gd name="T2" fmla="*/ 75 w 75"/>
                <a:gd name="T3" fmla="*/ 0 h 53"/>
                <a:gd name="T4" fmla="*/ 75 w 75"/>
                <a:gd name="T5" fmla="*/ 53 h 53"/>
                <a:gd name="T6" fmla="*/ 0 w 75"/>
                <a:gd name="T7" fmla="*/ 53 h 53"/>
                <a:gd name="T8" fmla="*/ 0 w 75"/>
                <a:gd name="T9" fmla="*/ 0 h 53"/>
                <a:gd name="T10" fmla="*/ 0 w 75"/>
                <a:gd name="T11" fmla="*/ 0 h 53"/>
                <a:gd name="T12" fmla="*/ 73 w 75"/>
                <a:gd name="T13" fmla="*/ 0 h 53"/>
                <a:gd name="T14" fmla="*/ 73 w 75"/>
                <a:gd name="T15" fmla="*/ 52 h 53"/>
                <a:gd name="T16" fmla="*/ 0 w 75"/>
                <a:gd name="T17" fmla="*/ 52 h 53"/>
                <a:gd name="T18" fmla="*/ 0 w 75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53">
                  <a:moveTo>
                    <a:pt x="0" y="0"/>
                  </a:moveTo>
                  <a:lnTo>
                    <a:pt x="75" y="0"/>
                  </a:lnTo>
                  <a:lnTo>
                    <a:pt x="75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3" y="0"/>
                  </a:lnTo>
                  <a:lnTo>
                    <a:pt x="73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1" name="Freeform 821">
              <a:extLst>
                <a:ext uri="{FF2B5EF4-FFF2-40B4-BE49-F238E27FC236}">
                  <a16:creationId xmlns:a16="http://schemas.microsoft.com/office/drawing/2014/main" id="{7D511453-1C8D-9E49-A988-88D6DAE299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3" cy="52"/>
            </a:xfrm>
            <a:custGeom>
              <a:avLst/>
              <a:gdLst>
                <a:gd name="T0" fmla="*/ 0 w 73"/>
                <a:gd name="T1" fmla="*/ 0 h 52"/>
                <a:gd name="T2" fmla="*/ 73 w 73"/>
                <a:gd name="T3" fmla="*/ 0 h 52"/>
                <a:gd name="T4" fmla="*/ 73 w 73"/>
                <a:gd name="T5" fmla="*/ 52 h 52"/>
                <a:gd name="T6" fmla="*/ 0 w 73"/>
                <a:gd name="T7" fmla="*/ 52 h 52"/>
                <a:gd name="T8" fmla="*/ 0 w 73"/>
                <a:gd name="T9" fmla="*/ 0 h 52"/>
                <a:gd name="T10" fmla="*/ 0 w 73"/>
                <a:gd name="T11" fmla="*/ 0 h 52"/>
                <a:gd name="T12" fmla="*/ 71 w 73"/>
                <a:gd name="T13" fmla="*/ 0 h 52"/>
                <a:gd name="T14" fmla="*/ 71 w 73"/>
                <a:gd name="T15" fmla="*/ 50 h 52"/>
                <a:gd name="T16" fmla="*/ 0 w 73"/>
                <a:gd name="T17" fmla="*/ 50 h 52"/>
                <a:gd name="T18" fmla="*/ 0 w 73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3" h="52">
                  <a:moveTo>
                    <a:pt x="0" y="0"/>
                  </a:moveTo>
                  <a:lnTo>
                    <a:pt x="73" y="0"/>
                  </a:lnTo>
                  <a:lnTo>
                    <a:pt x="73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2" name="Freeform 822">
              <a:extLst>
                <a:ext uri="{FF2B5EF4-FFF2-40B4-BE49-F238E27FC236}">
                  <a16:creationId xmlns:a16="http://schemas.microsoft.com/office/drawing/2014/main" id="{BEBC7A09-2FF8-D44A-A466-F9986E495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1" cy="50"/>
            </a:xfrm>
            <a:custGeom>
              <a:avLst/>
              <a:gdLst>
                <a:gd name="T0" fmla="*/ 0 w 71"/>
                <a:gd name="T1" fmla="*/ 0 h 50"/>
                <a:gd name="T2" fmla="*/ 71 w 71"/>
                <a:gd name="T3" fmla="*/ 0 h 50"/>
                <a:gd name="T4" fmla="*/ 71 w 71"/>
                <a:gd name="T5" fmla="*/ 50 h 50"/>
                <a:gd name="T6" fmla="*/ 0 w 71"/>
                <a:gd name="T7" fmla="*/ 50 h 50"/>
                <a:gd name="T8" fmla="*/ 0 w 71"/>
                <a:gd name="T9" fmla="*/ 0 h 50"/>
                <a:gd name="T10" fmla="*/ 0 w 71"/>
                <a:gd name="T11" fmla="*/ 0 h 50"/>
                <a:gd name="T12" fmla="*/ 69 w 71"/>
                <a:gd name="T13" fmla="*/ 0 h 50"/>
                <a:gd name="T14" fmla="*/ 69 w 71"/>
                <a:gd name="T15" fmla="*/ 49 h 50"/>
                <a:gd name="T16" fmla="*/ 0 w 71"/>
                <a:gd name="T17" fmla="*/ 49 h 50"/>
                <a:gd name="T18" fmla="*/ 0 w 71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50">
                  <a:moveTo>
                    <a:pt x="0" y="0"/>
                  </a:move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3" name="Freeform 823">
              <a:extLst>
                <a:ext uri="{FF2B5EF4-FFF2-40B4-BE49-F238E27FC236}">
                  <a16:creationId xmlns:a16="http://schemas.microsoft.com/office/drawing/2014/main" id="{7770C6A9-3012-2941-9286-7DAC6E078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9" cy="49"/>
            </a:xfrm>
            <a:custGeom>
              <a:avLst/>
              <a:gdLst>
                <a:gd name="T0" fmla="*/ 0 w 69"/>
                <a:gd name="T1" fmla="*/ 0 h 49"/>
                <a:gd name="T2" fmla="*/ 69 w 69"/>
                <a:gd name="T3" fmla="*/ 0 h 49"/>
                <a:gd name="T4" fmla="*/ 69 w 69"/>
                <a:gd name="T5" fmla="*/ 49 h 49"/>
                <a:gd name="T6" fmla="*/ 0 w 69"/>
                <a:gd name="T7" fmla="*/ 49 h 49"/>
                <a:gd name="T8" fmla="*/ 0 w 69"/>
                <a:gd name="T9" fmla="*/ 0 h 49"/>
                <a:gd name="T10" fmla="*/ 0 w 69"/>
                <a:gd name="T11" fmla="*/ 0 h 49"/>
                <a:gd name="T12" fmla="*/ 68 w 69"/>
                <a:gd name="T13" fmla="*/ 0 h 49"/>
                <a:gd name="T14" fmla="*/ 68 w 69"/>
                <a:gd name="T15" fmla="*/ 47 h 49"/>
                <a:gd name="T16" fmla="*/ 0 w 69"/>
                <a:gd name="T17" fmla="*/ 47 h 49"/>
                <a:gd name="T18" fmla="*/ 0 w 69"/>
                <a:gd name="T19" fmla="*/ 0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49"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8" y="0"/>
                  </a:lnTo>
                  <a:lnTo>
                    <a:pt x="68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4" name="Freeform 824">
              <a:extLst>
                <a:ext uri="{FF2B5EF4-FFF2-40B4-BE49-F238E27FC236}">
                  <a16:creationId xmlns:a16="http://schemas.microsoft.com/office/drawing/2014/main" id="{B57EB856-28C4-5E45-A917-7C6715FC8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8" cy="47"/>
            </a:xfrm>
            <a:custGeom>
              <a:avLst/>
              <a:gdLst>
                <a:gd name="T0" fmla="*/ 0 w 68"/>
                <a:gd name="T1" fmla="*/ 0 h 47"/>
                <a:gd name="T2" fmla="*/ 68 w 68"/>
                <a:gd name="T3" fmla="*/ 0 h 47"/>
                <a:gd name="T4" fmla="*/ 68 w 68"/>
                <a:gd name="T5" fmla="*/ 47 h 47"/>
                <a:gd name="T6" fmla="*/ 0 w 68"/>
                <a:gd name="T7" fmla="*/ 47 h 47"/>
                <a:gd name="T8" fmla="*/ 0 w 68"/>
                <a:gd name="T9" fmla="*/ 0 h 47"/>
                <a:gd name="T10" fmla="*/ 0 w 68"/>
                <a:gd name="T11" fmla="*/ 0 h 47"/>
                <a:gd name="T12" fmla="*/ 66 w 68"/>
                <a:gd name="T13" fmla="*/ 0 h 47"/>
                <a:gd name="T14" fmla="*/ 66 w 68"/>
                <a:gd name="T15" fmla="*/ 46 h 47"/>
                <a:gd name="T16" fmla="*/ 0 w 68"/>
                <a:gd name="T17" fmla="*/ 46 h 47"/>
                <a:gd name="T18" fmla="*/ 0 w 68"/>
                <a:gd name="T19" fmla="*/ 0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" h="47">
                  <a:moveTo>
                    <a:pt x="0" y="0"/>
                  </a:moveTo>
                  <a:lnTo>
                    <a:pt x="68" y="0"/>
                  </a:lnTo>
                  <a:lnTo>
                    <a:pt x="68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66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5" name="Freeform 825">
              <a:extLst>
                <a:ext uri="{FF2B5EF4-FFF2-40B4-BE49-F238E27FC236}">
                  <a16:creationId xmlns:a16="http://schemas.microsoft.com/office/drawing/2014/main" id="{E75A44D1-74C1-7949-86E8-89D9FB9D7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6" cy="46"/>
            </a:xfrm>
            <a:custGeom>
              <a:avLst/>
              <a:gdLst>
                <a:gd name="T0" fmla="*/ 0 w 66"/>
                <a:gd name="T1" fmla="*/ 0 h 46"/>
                <a:gd name="T2" fmla="*/ 66 w 66"/>
                <a:gd name="T3" fmla="*/ 0 h 46"/>
                <a:gd name="T4" fmla="*/ 66 w 66"/>
                <a:gd name="T5" fmla="*/ 46 h 46"/>
                <a:gd name="T6" fmla="*/ 0 w 66"/>
                <a:gd name="T7" fmla="*/ 46 h 46"/>
                <a:gd name="T8" fmla="*/ 0 w 66"/>
                <a:gd name="T9" fmla="*/ 0 h 46"/>
                <a:gd name="T10" fmla="*/ 0 w 66"/>
                <a:gd name="T11" fmla="*/ 0 h 46"/>
                <a:gd name="T12" fmla="*/ 64 w 66"/>
                <a:gd name="T13" fmla="*/ 0 h 46"/>
                <a:gd name="T14" fmla="*/ 64 w 66"/>
                <a:gd name="T15" fmla="*/ 45 h 46"/>
                <a:gd name="T16" fmla="*/ 0 w 66"/>
                <a:gd name="T17" fmla="*/ 45 h 46"/>
                <a:gd name="T18" fmla="*/ 0 w 66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46">
                  <a:moveTo>
                    <a:pt x="0" y="0"/>
                  </a:moveTo>
                  <a:lnTo>
                    <a:pt x="66" y="0"/>
                  </a:lnTo>
                  <a:lnTo>
                    <a:pt x="66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64" y="45"/>
                  </a:lnTo>
                  <a:lnTo>
                    <a:pt x="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6" name="Freeform 826">
              <a:extLst>
                <a:ext uri="{FF2B5EF4-FFF2-40B4-BE49-F238E27FC236}">
                  <a16:creationId xmlns:a16="http://schemas.microsoft.com/office/drawing/2014/main" id="{6DE69FD9-2F28-554F-B389-1EE0CBBB9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4" cy="45"/>
            </a:xfrm>
            <a:custGeom>
              <a:avLst/>
              <a:gdLst>
                <a:gd name="T0" fmla="*/ 0 w 64"/>
                <a:gd name="T1" fmla="*/ 0 h 45"/>
                <a:gd name="T2" fmla="*/ 64 w 64"/>
                <a:gd name="T3" fmla="*/ 0 h 45"/>
                <a:gd name="T4" fmla="*/ 64 w 64"/>
                <a:gd name="T5" fmla="*/ 45 h 45"/>
                <a:gd name="T6" fmla="*/ 0 w 64"/>
                <a:gd name="T7" fmla="*/ 45 h 45"/>
                <a:gd name="T8" fmla="*/ 0 w 64"/>
                <a:gd name="T9" fmla="*/ 0 h 45"/>
                <a:gd name="T10" fmla="*/ 0 w 64"/>
                <a:gd name="T11" fmla="*/ 0 h 45"/>
                <a:gd name="T12" fmla="*/ 62 w 64"/>
                <a:gd name="T13" fmla="*/ 0 h 45"/>
                <a:gd name="T14" fmla="*/ 62 w 64"/>
                <a:gd name="T15" fmla="*/ 44 h 45"/>
                <a:gd name="T16" fmla="*/ 0 w 64"/>
                <a:gd name="T17" fmla="*/ 44 h 45"/>
                <a:gd name="T18" fmla="*/ 0 w 64"/>
                <a:gd name="T19" fmla="*/ 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" h="45">
                  <a:moveTo>
                    <a:pt x="0" y="0"/>
                  </a:moveTo>
                  <a:lnTo>
                    <a:pt x="64" y="0"/>
                  </a:lnTo>
                  <a:lnTo>
                    <a:pt x="64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2" y="0"/>
                  </a:lnTo>
                  <a:lnTo>
                    <a:pt x="62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7" name="Freeform 827">
              <a:extLst>
                <a:ext uri="{FF2B5EF4-FFF2-40B4-BE49-F238E27FC236}">
                  <a16:creationId xmlns:a16="http://schemas.microsoft.com/office/drawing/2014/main" id="{845902C5-3C85-1445-ABE6-27D4B6359E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2" cy="44"/>
            </a:xfrm>
            <a:custGeom>
              <a:avLst/>
              <a:gdLst>
                <a:gd name="T0" fmla="*/ 0 w 62"/>
                <a:gd name="T1" fmla="*/ 0 h 44"/>
                <a:gd name="T2" fmla="*/ 62 w 62"/>
                <a:gd name="T3" fmla="*/ 0 h 44"/>
                <a:gd name="T4" fmla="*/ 62 w 62"/>
                <a:gd name="T5" fmla="*/ 44 h 44"/>
                <a:gd name="T6" fmla="*/ 0 w 62"/>
                <a:gd name="T7" fmla="*/ 44 h 44"/>
                <a:gd name="T8" fmla="*/ 0 w 62"/>
                <a:gd name="T9" fmla="*/ 0 h 44"/>
                <a:gd name="T10" fmla="*/ 0 w 62"/>
                <a:gd name="T11" fmla="*/ 0 h 44"/>
                <a:gd name="T12" fmla="*/ 61 w 62"/>
                <a:gd name="T13" fmla="*/ 0 h 44"/>
                <a:gd name="T14" fmla="*/ 61 w 62"/>
                <a:gd name="T15" fmla="*/ 43 h 44"/>
                <a:gd name="T16" fmla="*/ 0 w 62"/>
                <a:gd name="T17" fmla="*/ 43 h 44"/>
                <a:gd name="T18" fmla="*/ 0 w 62"/>
                <a:gd name="T19" fmla="*/ 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44">
                  <a:moveTo>
                    <a:pt x="0" y="0"/>
                  </a:moveTo>
                  <a:lnTo>
                    <a:pt x="62" y="0"/>
                  </a:lnTo>
                  <a:lnTo>
                    <a:pt x="62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8" name="Freeform 828">
              <a:extLst>
                <a:ext uri="{FF2B5EF4-FFF2-40B4-BE49-F238E27FC236}">
                  <a16:creationId xmlns:a16="http://schemas.microsoft.com/office/drawing/2014/main" id="{56081E64-3B17-8A4C-ADBF-B46B37F78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61" cy="43"/>
            </a:xfrm>
            <a:custGeom>
              <a:avLst/>
              <a:gdLst>
                <a:gd name="T0" fmla="*/ 0 w 61"/>
                <a:gd name="T1" fmla="*/ 0 h 43"/>
                <a:gd name="T2" fmla="*/ 61 w 61"/>
                <a:gd name="T3" fmla="*/ 0 h 43"/>
                <a:gd name="T4" fmla="*/ 61 w 61"/>
                <a:gd name="T5" fmla="*/ 43 h 43"/>
                <a:gd name="T6" fmla="*/ 0 w 61"/>
                <a:gd name="T7" fmla="*/ 43 h 43"/>
                <a:gd name="T8" fmla="*/ 0 w 61"/>
                <a:gd name="T9" fmla="*/ 0 h 43"/>
                <a:gd name="T10" fmla="*/ 0 w 61"/>
                <a:gd name="T11" fmla="*/ 0 h 43"/>
                <a:gd name="T12" fmla="*/ 59 w 61"/>
                <a:gd name="T13" fmla="*/ 0 h 43"/>
                <a:gd name="T14" fmla="*/ 59 w 61"/>
                <a:gd name="T15" fmla="*/ 41 h 43"/>
                <a:gd name="T16" fmla="*/ 0 w 61"/>
                <a:gd name="T17" fmla="*/ 41 h 43"/>
                <a:gd name="T18" fmla="*/ 0 w 61"/>
                <a:gd name="T19" fmla="*/ 0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43">
                  <a:moveTo>
                    <a:pt x="0" y="0"/>
                  </a:moveTo>
                  <a:lnTo>
                    <a:pt x="61" y="0"/>
                  </a:lnTo>
                  <a:lnTo>
                    <a:pt x="61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9" y="0"/>
                  </a:lnTo>
                  <a:lnTo>
                    <a:pt x="59" y="4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69" name="Freeform 829">
              <a:extLst>
                <a:ext uri="{FF2B5EF4-FFF2-40B4-BE49-F238E27FC236}">
                  <a16:creationId xmlns:a16="http://schemas.microsoft.com/office/drawing/2014/main" id="{BA767046-425E-B14D-B0E3-B0386CFDF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9" cy="41"/>
            </a:xfrm>
            <a:custGeom>
              <a:avLst/>
              <a:gdLst>
                <a:gd name="T0" fmla="*/ 0 w 59"/>
                <a:gd name="T1" fmla="*/ 0 h 41"/>
                <a:gd name="T2" fmla="*/ 59 w 59"/>
                <a:gd name="T3" fmla="*/ 0 h 41"/>
                <a:gd name="T4" fmla="*/ 59 w 59"/>
                <a:gd name="T5" fmla="*/ 41 h 41"/>
                <a:gd name="T6" fmla="*/ 0 w 59"/>
                <a:gd name="T7" fmla="*/ 41 h 41"/>
                <a:gd name="T8" fmla="*/ 0 w 59"/>
                <a:gd name="T9" fmla="*/ 0 h 41"/>
                <a:gd name="T10" fmla="*/ 0 w 59"/>
                <a:gd name="T11" fmla="*/ 0 h 41"/>
                <a:gd name="T12" fmla="*/ 57 w 59"/>
                <a:gd name="T13" fmla="*/ 0 h 41"/>
                <a:gd name="T14" fmla="*/ 57 w 59"/>
                <a:gd name="T15" fmla="*/ 40 h 41"/>
                <a:gd name="T16" fmla="*/ 0 w 59"/>
                <a:gd name="T17" fmla="*/ 40 h 41"/>
                <a:gd name="T18" fmla="*/ 0 w 59"/>
                <a:gd name="T19" fmla="*/ 0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" h="41">
                  <a:moveTo>
                    <a:pt x="0" y="0"/>
                  </a:moveTo>
                  <a:lnTo>
                    <a:pt x="59" y="0"/>
                  </a:lnTo>
                  <a:lnTo>
                    <a:pt x="59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7" y="0"/>
                  </a:lnTo>
                  <a:lnTo>
                    <a:pt x="57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0" name="Freeform 830">
              <a:extLst>
                <a:ext uri="{FF2B5EF4-FFF2-40B4-BE49-F238E27FC236}">
                  <a16:creationId xmlns:a16="http://schemas.microsoft.com/office/drawing/2014/main" id="{FE7441DF-D513-DF46-BDD9-1F68FEDAA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7" cy="40"/>
            </a:xfrm>
            <a:custGeom>
              <a:avLst/>
              <a:gdLst>
                <a:gd name="T0" fmla="*/ 0 w 57"/>
                <a:gd name="T1" fmla="*/ 0 h 40"/>
                <a:gd name="T2" fmla="*/ 57 w 57"/>
                <a:gd name="T3" fmla="*/ 0 h 40"/>
                <a:gd name="T4" fmla="*/ 57 w 57"/>
                <a:gd name="T5" fmla="*/ 40 h 40"/>
                <a:gd name="T6" fmla="*/ 0 w 57"/>
                <a:gd name="T7" fmla="*/ 40 h 40"/>
                <a:gd name="T8" fmla="*/ 0 w 57"/>
                <a:gd name="T9" fmla="*/ 0 h 40"/>
                <a:gd name="T10" fmla="*/ 0 w 57"/>
                <a:gd name="T11" fmla="*/ 0 h 40"/>
                <a:gd name="T12" fmla="*/ 55 w 57"/>
                <a:gd name="T13" fmla="*/ 0 h 40"/>
                <a:gd name="T14" fmla="*/ 55 w 57"/>
                <a:gd name="T15" fmla="*/ 39 h 40"/>
                <a:gd name="T16" fmla="*/ 0 w 57"/>
                <a:gd name="T17" fmla="*/ 39 h 40"/>
                <a:gd name="T18" fmla="*/ 0 w 57"/>
                <a:gd name="T19" fmla="*/ 0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40">
                  <a:moveTo>
                    <a:pt x="0" y="0"/>
                  </a:moveTo>
                  <a:lnTo>
                    <a:pt x="57" y="0"/>
                  </a:lnTo>
                  <a:lnTo>
                    <a:pt x="57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5" y="0"/>
                  </a:lnTo>
                  <a:lnTo>
                    <a:pt x="55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1" name="Freeform 831">
              <a:extLst>
                <a:ext uri="{FF2B5EF4-FFF2-40B4-BE49-F238E27FC236}">
                  <a16:creationId xmlns:a16="http://schemas.microsoft.com/office/drawing/2014/main" id="{8D14F409-E9DB-7D4C-95D7-48AB862D7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5" cy="39"/>
            </a:xfrm>
            <a:custGeom>
              <a:avLst/>
              <a:gdLst>
                <a:gd name="T0" fmla="*/ 0 w 55"/>
                <a:gd name="T1" fmla="*/ 0 h 39"/>
                <a:gd name="T2" fmla="*/ 55 w 55"/>
                <a:gd name="T3" fmla="*/ 0 h 39"/>
                <a:gd name="T4" fmla="*/ 55 w 55"/>
                <a:gd name="T5" fmla="*/ 39 h 39"/>
                <a:gd name="T6" fmla="*/ 0 w 55"/>
                <a:gd name="T7" fmla="*/ 39 h 39"/>
                <a:gd name="T8" fmla="*/ 0 w 55"/>
                <a:gd name="T9" fmla="*/ 0 h 39"/>
                <a:gd name="T10" fmla="*/ 0 w 55"/>
                <a:gd name="T11" fmla="*/ 0 h 39"/>
                <a:gd name="T12" fmla="*/ 54 w 55"/>
                <a:gd name="T13" fmla="*/ 0 h 39"/>
                <a:gd name="T14" fmla="*/ 54 w 55"/>
                <a:gd name="T15" fmla="*/ 38 h 39"/>
                <a:gd name="T16" fmla="*/ 0 w 55"/>
                <a:gd name="T17" fmla="*/ 38 h 39"/>
                <a:gd name="T18" fmla="*/ 0 w 55"/>
                <a:gd name="T19" fmla="*/ 0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5" h="39">
                  <a:moveTo>
                    <a:pt x="0" y="0"/>
                  </a:moveTo>
                  <a:lnTo>
                    <a:pt x="55" y="0"/>
                  </a:lnTo>
                  <a:lnTo>
                    <a:pt x="55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2" name="Freeform 832">
              <a:extLst>
                <a:ext uri="{FF2B5EF4-FFF2-40B4-BE49-F238E27FC236}">
                  <a16:creationId xmlns:a16="http://schemas.microsoft.com/office/drawing/2014/main" id="{61A82814-C1B3-D24B-80B1-C9A9F516E1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4" cy="38"/>
            </a:xfrm>
            <a:custGeom>
              <a:avLst/>
              <a:gdLst>
                <a:gd name="T0" fmla="*/ 0 w 54"/>
                <a:gd name="T1" fmla="*/ 0 h 38"/>
                <a:gd name="T2" fmla="*/ 54 w 54"/>
                <a:gd name="T3" fmla="*/ 0 h 38"/>
                <a:gd name="T4" fmla="*/ 54 w 54"/>
                <a:gd name="T5" fmla="*/ 38 h 38"/>
                <a:gd name="T6" fmla="*/ 0 w 54"/>
                <a:gd name="T7" fmla="*/ 38 h 38"/>
                <a:gd name="T8" fmla="*/ 0 w 54"/>
                <a:gd name="T9" fmla="*/ 0 h 38"/>
                <a:gd name="T10" fmla="*/ 0 w 54"/>
                <a:gd name="T11" fmla="*/ 0 h 38"/>
                <a:gd name="T12" fmla="*/ 52 w 54"/>
                <a:gd name="T13" fmla="*/ 0 h 38"/>
                <a:gd name="T14" fmla="*/ 52 w 54"/>
                <a:gd name="T15" fmla="*/ 37 h 38"/>
                <a:gd name="T16" fmla="*/ 0 w 54"/>
                <a:gd name="T17" fmla="*/ 37 h 38"/>
                <a:gd name="T18" fmla="*/ 0 w 54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38">
                  <a:moveTo>
                    <a:pt x="0" y="0"/>
                  </a:moveTo>
                  <a:lnTo>
                    <a:pt x="54" y="0"/>
                  </a:lnTo>
                  <a:lnTo>
                    <a:pt x="54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3" name="Freeform 833">
              <a:extLst>
                <a:ext uri="{FF2B5EF4-FFF2-40B4-BE49-F238E27FC236}">
                  <a16:creationId xmlns:a16="http://schemas.microsoft.com/office/drawing/2014/main" id="{CF8CEB04-D0B1-A54B-A27C-0409AD606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2" cy="37"/>
            </a:xfrm>
            <a:custGeom>
              <a:avLst/>
              <a:gdLst>
                <a:gd name="T0" fmla="*/ 0 w 52"/>
                <a:gd name="T1" fmla="*/ 0 h 37"/>
                <a:gd name="T2" fmla="*/ 52 w 52"/>
                <a:gd name="T3" fmla="*/ 0 h 37"/>
                <a:gd name="T4" fmla="*/ 52 w 52"/>
                <a:gd name="T5" fmla="*/ 37 h 37"/>
                <a:gd name="T6" fmla="*/ 0 w 52"/>
                <a:gd name="T7" fmla="*/ 37 h 37"/>
                <a:gd name="T8" fmla="*/ 0 w 52"/>
                <a:gd name="T9" fmla="*/ 0 h 37"/>
                <a:gd name="T10" fmla="*/ 0 w 52"/>
                <a:gd name="T11" fmla="*/ 0 h 37"/>
                <a:gd name="T12" fmla="*/ 50 w 52"/>
                <a:gd name="T13" fmla="*/ 0 h 37"/>
                <a:gd name="T14" fmla="*/ 50 w 52"/>
                <a:gd name="T15" fmla="*/ 35 h 37"/>
                <a:gd name="T16" fmla="*/ 0 w 52"/>
                <a:gd name="T17" fmla="*/ 35 h 37"/>
                <a:gd name="T18" fmla="*/ 0 w 5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37"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4" name="Freeform 834">
              <a:extLst>
                <a:ext uri="{FF2B5EF4-FFF2-40B4-BE49-F238E27FC236}">
                  <a16:creationId xmlns:a16="http://schemas.microsoft.com/office/drawing/2014/main" id="{36354BB1-3FD6-524D-ACFE-A70673E3C2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0" cy="35"/>
            </a:xfrm>
            <a:custGeom>
              <a:avLst/>
              <a:gdLst>
                <a:gd name="T0" fmla="*/ 0 w 50"/>
                <a:gd name="T1" fmla="*/ 0 h 35"/>
                <a:gd name="T2" fmla="*/ 50 w 50"/>
                <a:gd name="T3" fmla="*/ 0 h 35"/>
                <a:gd name="T4" fmla="*/ 50 w 50"/>
                <a:gd name="T5" fmla="*/ 35 h 35"/>
                <a:gd name="T6" fmla="*/ 0 w 50"/>
                <a:gd name="T7" fmla="*/ 35 h 35"/>
                <a:gd name="T8" fmla="*/ 0 w 50"/>
                <a:gd name="T9" fmla="*/ 0 h 35"/>
                <a:gd name="T10" fmla="*/ 0 w 50"/>
                <a:gd name="T11" fmla="*/ 0 h 35"/>
                <a:gd name="T12" fmla="*/ 48 w 50"/>
                <a:gd name="T13" fmla="*/ 0 h 35"/>
                <a:gd name="T14" fmla="*/ 48 w 50"/>
                <a:gd name="T15" fmla="*/ 34 h 35"/>
                <a:gd name="T16" fmla="*/ 0 w 50"/>
                <a:gd name="T17" fmla="*/ 34 h 35"/>
                <a:gd name="T18" fmla="*/ 0 w 50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" h="35"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5" name="Freeform 835">
              <a:extLst>
                <a:ext uri="{FF2B5EF4-FFF2-40B4-BE49-F238E27FC236}">
                  <a16:creationId xmlns:a16="http://schemas.microsoft.com/office/drawing/2014/main" id="{2E084C67-A881-5748-878F-09FCA062E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8" cy="34"/>
            </a:xfrm>
            <a:custGeom>
              <a:avLst/>
              <a:gdLst>
                <a:gd name="T0" fmla="*/ 0 w 48"/>
                <a:gd name="T1" fmla="*/ 0 h 34"/>
                <a:gd name="T2" fmla="*/ 48 w 48"/>
                <a:gd name="T3" fmla="*/ 0 h 34"/>
                <a:gd name="T4" fmla="*/ 48 w 48"/>
                <a:gd name="T5" fmla="*/ 34 h 34"/>
                <a:gd name="T6" fmla="*/ 0 w 48"/>
                <a:gd name="T7" fmla="*/ 34 h 34"/>
                <a:gd name="T8" fmla="*/ 0 w 48"/>
                <a:gd name="T9" fmla="*/ 0 h 34"/>
                <a:gd name="T10" fmla="*/ 0 w 48"/>
                <a:gd name="T11" fmla="*/ 0 h 34"/>
                <a:gd name="T12" fmla="*/ 47 w 48"/>
                <a:gd name="T13" fmla="*/ 0 h 34"/>
                <a:gd name="T14" fmla="*/ 47 w 48"/>
                <a:gd name="T15" fmla="*/ 33 h 34"/>
                <a:gd name="T16" fmla="*/ 0 w 48"/>
                <a:gd name="T17" fmla="*/ 33 h 34"/>
                <a:gd name="T18" fmla="*/ 0 w 48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34"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6" name="Freeform 836">
              <a:extLst>
                <a:ext uri="{FF2B5EF4-FFF2-40B4-BE49-F238E27FC236}">
                  <a16:creationId xmlns:a16="http://schemas.microsoft.com/office/drawing/2014/main" id="{A26D0568-1BD7-E74E-80E4-2FE3CC7FA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7" cy="33"/>
            </a:xfrm>
            <a:custGeom>
              <a:avLst/>
              <a:gdLst>
                <a:gd name="T0" fmla="*/ 0 w 47"/>
                <a:gd name="T1" fmla="*/ 0 h 33"/>
                <a:gd name="T2" fmla="*/ 47 w 47"/>
                <a:gd name="T3" fmla="*/ 0 h 33"/>
                <a:gd name="T4" fmla="*/ 47 w 47"/>
                <a:gd name="T5" fmla="*/ 33 h 33"/>
                <a:gd name="T6" fmla="*/ 0 w 47"/>
                <a:gd name="T7" fmla="*/ 33 h 33"/>
                <a:gd name="T8" fmla="*/ 0 w 47"/>
                <a:gd name="T9" fmla="*/ 0 h 33"/>
                <a:gd name="T10" fmla="*/ 0 w 47"/>
                <a:gd name="T11" fmla="*/ 0 h 33"/>
                <a:gd name="T12" fmla="*/ 45 w 47"/>
                <a:gd name="T13" fmla="*/ 0 h 33"/>
                <a:gd name="T14" fmla="*/ 45 w 47"/>
                <a:gd name="T15" fmla="*/ 32 h 33"/>
                <a:gd name="T16" fmla="*/ 0 w 47"/>
                <a:gd name="T17" fmla="*/ 32 h 33"/>
                <a:gd name="T18" fmla="*/ 0 w 47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3"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5" y="0"/>
                  </a:lnTo>
                  <a:lnTo>
                    <a:pt x="45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7" name="Freeform 837">
              <a:extLst>
                <a:ext uri="{FF2B5EF4-FFF2-40B4-BE49-F238E27FC236}">
                  <a16:creationId xmlns:a16="http://schemas.microsoft.com/office/drawing/2014/main" id="{C55F8CAA-EA76-3A4E-87FE-55BB48B97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5" cy="32"/>
            </a:xfrm>
            <a:custGeom>
              <a:avLst/>
              <a:gdLst>
                <a:gd name="T0" fmla="*/ 0 w 45"/>
                <a:gd name="T1" fmla="*/ 0 h 32"/>
                <a:gd name="T2" fmla="*/ 45 w 45"/>
                <a:gd name="T3" fmla="*/ 0 h 32"/>
                <a:gd name="T4" fmla="*/ 45 w 45"/>
                <a:gd name="T5" fmla="*/ 32 h 32"/>
                <a:gd name="T6" fmla="*/ 0 w 45"/>
                <a:gd name="T7" fmla="*/ 32 h 32"/>
                <a:gd name="T8" fmla="*/ 0 w 45"/>
                <a:gd name="T9" fmla="*/ 0 h 32"/>
                <a:gd name="T10" fmla="*/ 0 w 45"/>
                <a:gd name="T11" fmla="*/ 0 h 32"/>
                <a:gd name="T12" fmla="*/ 43 w 45"/>
                <a:gd name="T13" fmla="*/ 0 h 32"/>
                <a:gd name="T14" fmla="*/ 43 w 45"/>
                <a:gd name="T15" fmla="*/ 30 h 32"/>
                <a:gd name="T16" fmla="*/ 0 w 45"/>
                <a:gd name="T17" fmla="*/ 30 h 32"/>
                <a:gd name="T18" fmla="*/ 0 w 45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2">
                  <a:moveTo>
                    <a:pt x="0" y="0"/>
                  </a:moveTo>
                  <a:lnTo>
                    <a:pt x="45" y="0"/>
                  </a:lnTo>
                  <a:lnTo>
                    <a:pt x="45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3" y="0"/>
                  </a:lnTo>
                  <a:lnTo>
                    <a:pt x="43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8" name="Freeform 838">
              <a:extLst>
                <a:ext uri="{FF2B5EF4-FFF2-40B4-BE49-F238E27FC236}">
                  <a16:creationId xmlns:a16="http://schemas.microsoft.com/office/drawing/2014/main" id="{F5175D88-D0B9-1E4A-A01A-D74FD290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3" cy="30"/>
            </a:xfrm>
            <a:custGeom>
              <a:avLst/>
              <a:gdLst>
                <a:gd name="T0" fmla="*/ 0 w 43"/>
                <a:gd name="T1" fmla="*/ 0 h 30"/>
                <a:gd name="T2" fmla="*/ 43 w 43"/>
                <a:gd name="T3" fmla="*/ 0 h 30"/>
                <a:gd name="T4" fmla="*/ 43 w 43"/>
                <a:gd name="T5" fmla="*/ 30 h 30"/>
                <a:gd name="T6" fmla="*/ 0 w 43"/>
                <a:gd name="T7" fmla="*/ 30 h 30"/>
                <a:gd name="T8" fmla="*/ 0 w 43"/>
                <a:gd name="T9" fmla="*/ 0 h 30"/>
                <a:gd name="T10" fmla="*/ 0 w 43"/>
                <a:gd name="T11" fmla="*/ 0 h 30"/>
                <a:gd name="T12" fmla="*/ 41 w 43"/>
                <a:gd name="T13" fmla="*/ 0 h 30"/>
                <a:gd name="T14" fmla="*/ 41 w 43"/>
                <a:gd name="T15" fmla="*/ 29 h 30"/>
                <a:gd name="T16" fmla="*/ 0 w 43"/>
                <a:gd name="T17" fmla="*/ 29 h 30"/>
                <a:gd name="T18" fmla="*/ 0 w 43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0">
                  <a:moveTo>
                    <a:pt x="0" y="0"/>
                  </a:moveTo>
                  <a:lnTo>
                    <a:pt x="43" y="0"/>
                  </a:lnTo>
                  <a:lnTo>
                    <a:pt x="43" y="30"/>
                  </a:lnTo>
                  <a:lnTo>
                    <a:pt x="0" y="3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79" name="Freeform 839">
              <a:extLst>
                <a:ext uri="{FF2B5EF4-FFF2-40B4-BE49-F238E27FC236}">
                  <a16:creationId xmlns:a16="http://schemas.microsoft.com/office/drawing/2014/main" id="{81F5E63D-7C35-1D46-AD90-2EF3E9CFEA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1" cy="29"/>
            </a:xfrm>
            <a:custGeom>
              <a:avLst/>
              <a:gdLst>
                <a:gd name="T0" fmla="*/ 0 w 41"/>
                <a:gd name="T1" fmla="*/ 0 h 29"/>
                <a:gd name="T2" fmla="*/ 41 w 41"/>
                <a:gd name="T3" fmla="*/ 0 h 29"/>
                <a:gd name="T4" fmla="*/ 41 w 41"/>
                <a:gd name="T5" fmla="*/ 29 h 29"/>
                <a:gd name="T6" fmla="*/ 0 w 41"/>
                <a:gd name="T7" fmla="*/ 29 h 29"/>
                <a:gd name="T8" fmla="*/ 0 w 41"/>
                <a:gd name="T9" fmla="*/ 0 h 29"/>
                <a:gd name="T10" fmla="*/ 0 w 41"/>
                <a:gd name="T11" fmla="*/ 0 h 29"/>
                <a:gd name="T12" fmla="*/ 40 w 41"/>
                <a:gd name="T13" fmla="*/ 0 h 29"/>
                <a:gd name="T14" fmla="*/ 40 w 41"/>
                <a:gd name="T15" fmla="*/ 28 h 29"/>
                <a:gd name="T16" fmla="*/ 0 w 41"/>
                <a:gd name="T17" fmla="*/ 28 h 29"/>
                <a:gd name="T18" fmla="*/ 0 w 41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9"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40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0" name="Freeform 840">
              <a:extLst>
                <a:ext uri="{FF2B5EF4-FFF2-40B4-BE49-F238E27FC236}">
                  <a16:creationId xmlns:a16="http://schemas.microsoft.com/office/drawing/2014/main" id="{17EBF970-FE63-F244-ACEA-296F600BE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0" cy="28"/>
            </a:xfrm>
            <a:custGeom>
              <a:avLst/>
              <a:gdLst>
                <a:gd name="T0" fmla="*/ 0 w 40"/>
                <a:gd name="T1" fmla="*/ 0 h 28"/>
                <a:gd name="T2" fmla="*/ 40 w 40"/>
                <a:gd name="T3" fmla="*/ 0 h 28"/>
                <a:gd name="T4" fmla="*/ 40 w 40"/>
                <a:gd name="T5" fmla="*/ 28 h 28"/>
                <a:gd name="T6" fmla="*/ 0 w 40"/>
                <a:gd name="T7" fmla="*/ 28 h 28"/>
                <a:gd name="T8" fmla="*/ 0 w 40"/>
                <a:gd name="T9" fmla="*/ 0 h 28"/>
                <a:gd name="T10" fmla="*/ 0 w 40"/>
                <a:gd name="T11" fmla="*/ 0 h 28"/>
                <a:gd name="T12" fmla="*/ 38 w 40"/>
                <a:gd name="T13" fmla="*/ 0 h 28"/>
                <a:gd name="T14" fmla="*/ 38 w 40"/>
                <a:gd name="T15" fmla="*/ 26 h 28"/>
                <a:gd name="T16" fmla="*/ 0 w 40"/>
                <a:gd name="T17" fmla="*/ 26 h 28"/>
                <a:gd name="T18" fmla="*/ 0 w 40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28">
                  <a:moveTo>
                    <a:pt x="0" y="0"/>
                  </a:moveTo>
                  <a:lnTo>
                    <a:pt x="40" y="0"/>
                  </a:lnTo>
                  <a:lnTo>
                    <a:pt x="40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1" name="Freeform 841">
              <a:extLst>
                <a:ext uri="{FF2B5EF4-FFF2-40B4-BE49-F238E27FC236}">
                  <a16:creationId xmlns:a16="http://schemas.microsoft.com/office/drawing/2014/main" id="{D611D1B6-6885-534D-8DBF-32FF03FF9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8" cy="26"/>
            </a:xfrm>
            <a:custGeom>
              <a:avLst/>
              <a:gdLst>
                <a:gd name="T0" fmla="*/ 0 w 38"/>
                <a:gd name="T1" fmla="*/ 0 h 26"/>
                <a:gd name="T2" fmla="*/ 38 w 38"/>
                <a:gd name="T3" fmla="*/ 0 h 26"/>
                <a:gd name="T4" fmla="*/ 38 w 38"/>
                <a:gd name="T5" fmla="*/ 26 h 26"/>
                <a:gd name="T6" fmla="*/ 0 w 38"/>
                <a:gd name="T7" fmla="*/ 26 h 26"/>
                <a:gd name="T8" fmla="*/ 0 w 38"/>
                <a:gd name="T9" fmla="*/ 0 h 26"/>
                <a:gd name="T10" fmla="*/ 0 w 38"/>
                <a:gd name="T11" fmla="*/ 0 h 26"/>
                <a:gd name="T12" fmla="*/ 36 w 38"/>
                <a:gd name="T13" fmla="*/ 0 h 26"/>
                <a:gd name="T14" fmla="*/ 36 w 38"/>
                <a:gd name="T15" fmla="*/ 26 h 26"/>
                <a:gd name="T16" fmla="*/ 0 w 38"/>
                <a:gd name="T17" fmla="*/ 26 h 26"/>
                <a:gd name="T18" fmla="*/ 0 w 38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26">
                  <a:moveTo>
                    <a:pt x="0" y="0"/>
                  </a:moveTo>
                  <a:lnTo>
                    <a:pt x="38" y="0"/>
                  </a:lnTo>
                  <a:lnTo>
                    <a:pt x="38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2" name="Freeform 842">
              <a:extLst>
                <a:ext uri="{FF2B5EF4-FFF2-40B4-BE49-F238E27FC236}">
                  <a16:creationId xmlns:a16="http://schemas.microsoft.com/office/drawing/2014/main" id="{09A32F8B-DBD9-6942-9F6A-FD367031D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6" cy="26"/>
            </a:xfrm>
            <a:custGeom>
              <a:avLst/>
              <a:gdLst>
                <a:gd name="T0" fmla="*/ 0 w 36"/>
                <a:gd name="T1" fmla="*/ 0 h 26"/>
                <a:gd name="T2" fmla="*/ 36 w 36"/>
                <a:gd name="T3" fmla="*/ 0 h 26"/>
                <a:gd name="T4" fmla="*/ 36 w 36"/>
                <a:gd name="T5" fmla="*/ 26 h 26"/>
                <a:gd name="T6" fmla="*/ 0 w 36"/>
                <a:gd name="T7" fmla="*/ 26 h 26"/>
                <a:gd name="T8" fmla="*/ 0 w 36"/>
                <a:gd name="T9" fmla="*/ 0 h 26"/>
                <a:gd name="T10" fmla="*/ 0 w 36"/>
                <a:gd name="T11" fmla="*/ 0 h 26"/>
                <a:gd name="T12" fmla="*/ 34 w 36"/>
                <a:gd name="T13" fmla="*/ 0 h 26"/>
                <a:gd name="T14" fmla="*/ 34 w 36"/>
                <a:gd name="T15" fmla="*/ 24 h 26"/>
                <a:gd name="T16" fmla="*/ 0 w 36"/>
                <a:gd name="T17" fmla="*/ 24 h 26"/>
                <a:gd name="T18" fmla="*/ 0 w 3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6"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3" name="Freeform 843">
              <a:extLst>
                <a:ext uri="{FF2B5EF4-FFF2-40B4-BE49-F238E27FC236}">
                  <a16:creationId xmlns:a16="http://schemas.microsoft.com/office/drawing/2014/main" id="{AE1EF1E8-A1B9-694C-B686-D2F21A5EF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4" cy="24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0 h 24"/>
                <a:gd name="T4" fmla="*/ 34 w 34"/>
                <a:gd name="T5" fmla="*/ 24 h 24"/>
                <a:gd name="T6" fmla="*/ 0 w 34"/>
                <a:gd name="T7" fmla="*/ 24 h 24"/>
                <a:gd name="T8" fmla="*/ 0 w 34"/>
                <a:gd name="T9" fmla="*/ 0 h 24"/>
                <a:gd name="T10" fmla="*/ 0 w 34"/>
                <a:gd name="T11" fmla="*/ 0 h 24"/>
                <a:gd name="T12" fmla="*/ 33 w 34"/>
                <a:gd name="T13" fmla="*/ 0 h 24"/>
                <a:gd name="T14" fmla="*/ 33 w 34"/>
                <a:gd name="T15" fmla="*/ 23 h 24"/>
                <a:gd name="T16" fmla="*/ 0 w 34"/>
                <a:gd name="T17" fmla="*/ 23 h 24"/>
                <a:gd name="T18" fmla="*/ 0 w 3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3" y="0"/>
                  </a:lnTo>
                  <a:lnTo>
                    <a:pt x="33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4" name="Freeform 844">
              <a:extLst>
                <a:ext uri="{FF2B5EF4-FFF2-40B4-BE49-F238E27FC236}">
                  <a16:creationId xmlns:a16="http://schemas.microsoft.com/office/drawing/2014/main" id="{8DC1F41A-223F-0442-982C-A82DE76CE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3" cy="23"/>
            </a:xfrm>
            <a:custGeom>
              <a:avLst/>
              <a:gdLst>
                <a:gd name="T0" fmla="*/ 0 w 33"/>
                <a:gd name="T1" fmla="*/ 0 h 23"/>
                <a:gd name="T2" fmla="*/ 33 w 33"/>
                <a:gd name="T3" fmla="*/ 0 h 23"/>
                <a:gd name="T4" fmla="*/ 33 w 33"/>
                <a:gd name="T5" fmla="*/ 23 h 23"/>
                <a:gd name="T6" fmla="*/ 0 w 33"/>
                <a:gd name="T7" fmla="*/ 23 h 23"/>
                <a:gd name="T8" fmla="*/ 0 w 33"/>
                <a:gd name="T9" fmla="*/ 0 h 23"/>
                <a:gd name="T10" fmla="*/ 0 w 33"/>
                <a:gd name="T11" fmla="*/ 0 h 23"/>
                <a:gd name="T12" fmla="*/ 31 w 33"/>
                <a:gd name="T13" fmla="*/ 0 h 23"/>
                <a:gd name="T14" fmla="*/ 31 w 33"/>
                <a:gd name="T15" fmla="*/ 22 h 23"/>
                <a:gd name="T16" fmla="*/ 0 w 33"/>
                <a:gd name="T17" fmla="*/ 22 h 23"/>
                <a:gd name="T18" fmla="*/ 0 w 33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23">
                  <a:moveTo>
                    <a:pt x="0" y="0"/>
                  </a:moveTo>
                  <a:lnTo>
                    <a:pt x="33" y="0"/>
                  </a:lnTo>
                  <a:lnTo>
                    <a:pt x="3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1" y="0"/>
                  </a:lnTo>
                  <a:lnTo>
                    <a:pt x="31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5" name="Freeform 845">
              <a:extLst>
                <a:ext uri="{FF2B5EF4-FFF2-40B4-BE49-F238E27FC236}">
                  <a16:creationId xmlns:a16="http://schemas.microsoft.com/office/drawing/2014/main" id="{43165828-7D06-8149-8801-15F90C684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31" cy="22"/>
            </a:xfrm>
            <a:custGeom>
              <a:avLst/>
              <a:gdLst>
                <a:gd name="T0" fmla="*/ 0 w 31"/>
                <a:gd name="T1" fmla="*/ 0 h 22"/>
                <a:gd name="T2" fmla="*/ 31 w 31"/>
                <a:gd name="T3" fmla="*/ 0 h 22"/>
                <a:gd name="T4" fmla="*/ 31 w 31"/>
                <a:gd name="T5" fmla="*/ 22 h 22"/>
                <a:gd name="T6" fmla="*/ 0 w 31"/>
                <a:gd name="T7" fmla="*/ 22 h 22"/>
                <a:gd name="T8" fmla="*/ 0 w 31"/>
                <a:gd name="T9" fmla="*/ 0 h 22"/>
                <a:gd name="T10" fmla="*/ 0 w 31"/>
                <a:gd name="T11" fmla="*/ 0 h 22"/>
                <a:gd name="T12" fmla="*/ 29 w 31"/>
                <a:gd name="T13" fmla="*/ 0 h 22"/>
                <a:gd name="T14" fmla="*/ 29 w 31"/>
                <a:gd name="T15" fmla="*/ 20 h 22"/>
                <a:gd name="T16" fmla="*/ 0 w 31"/>
                <a:gd name="T17" fmla="*/ 20 h 22"/>
                <a:gd name="T18" fmla="*/ 0 w 31"/>
                <a:gd name="T19" fmla="*/ 0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2">
                  <a:moveTo>
                    <a:pt x="0" y="0"/>
                  </a:moveTo>
                  <a:lnTo>
                    <a:pt x="31" y="0"/>
                  </a:lnTo>
                  <a:lnTo>
                    <a:pt x="31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6" name="Freeform 846">
              <a:extLst>
                <a:ext uri="{FF2B5EF4-FFF2-40B4-BE49-F238E27FC236}">
                  <a16:creationId xmlns:a16="http://schemas.microsoft.com/office/drawing/2014/main" id="{94406D8E-A0B0-D04F-B66E-AF6A782EF2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9" cy="20"/>
            </a:xfrm>
            <a:custGeom>
              <a:avLst/>
              <a:gdLst>
                <a:gd name="T0" fmla="*/ 0 w 29"/>
                <a:gd name="T1" fmla="*/ 0 h 20"/>
                <a:gd name="T2" fmla="*/ 29 w 29"/>
                <a:gd name="T3" fmla="*/ 0 h 20"/>
                <a:gd name="T4" fmla="*/ 29 w 29"/>
                <a:gd name="T5" fmla="*/ 20 h 20"/>
                <a:gd name="T6" fmla="*/ 0 w 29"/>
                <a:gd name="T7" fmla="*/ 20 h 20"/>
                <a:gd name="T8" fmla="*/ 0 w 29"/>
                <a:gd name="T9" fmla="*/ 0 h 20"/>
                <a:gd name="T10" fmla="*/ 0 w 29"/>
                <a:gd name="T11" fmla="*/ 0 h 20"/>
                <a:gd name="T12" fmla="*/ 27 w 29"/>
                <a:gd name="T13" fmla="*/ 0 h 20"/>
                <a:gd name="T14" fmla="*/ 27 w 29"/>
                <a:gd name="T15" fmla="*/ 19 h 20"/>
                <a:gd name="T16" fmla="*/ 0 w 29"/>
                <a:gd name="T17" fmla="*/ 19 h 20"/>
                <a:gd name="T18" fmla="*/ 0 w 29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0"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7" name="Freeform 847">
              <a:extLst>
                <a:ext uri="{FF2B5EF4-FFF2-40B4-BE49-F238E27FC236}">
                  <a16:creationId xmlns:a16="http://schemas.microsoft.com/office/drawing/2014/main" id="{EAA7A574-8F67-7B45-B1D3-7C35F42F89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7" cy="19"/>
            </a:xfrm>
            <a:custGeom>
              <a:avLst/>
              <a:gdLst>
                <a:gd name="T0" fmla="*/ 0 w 27"/>
                <a:gd name="T1" fmla="*/ 0 h 19"/>
                <a:gd name="T2" fmla="*/ 27 w 27"/>
                <a:gd name="T3" fmla="*/ 0 h 19"/>
                <a:gd name="T4" fmla="*/ 27 w 27"/>
                <a:gd name="T5" fmla="*/ 19 h 19"/>
                <a:gd name="T6" fmla="*/ 0 w 27"/>
                <a:gd name="T7" fmla="*/ 19 h 19"/>
                <a:gd name="T8" fmla="*/ 0 w 27"/>
                <a:gd name="T9" fmla="*/ 0 h 19"/>
                <a:gd name="T10" fmla="*/ 0 w 27"/>
                <a:gd name="T11" fmla="*/ 0 h 19"/>
                <a:gd name="T12" fmla="*/ 25 w 27"/>
                <a:gd name="T13" fmla="*/ 0 h 19"/>
                <a:gd name="T14" fmla="*/ 25 w 27"/>
                <a:gd name="T15" fmla="*/ 18 h 19"/>
                <a:gd name="T16" fmla="*/ 0 w 27"/>
                <a:gd name="T17" fmla="*/ 18 h 19"/>
                <a:gd name="T18" fmla="*/ 0 w 2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9"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" y="0"/>
                  </a:lnTo>
                  <a:lnTo>
                    <a:pt x="25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8" name="Freeform 848">
              <a:extLst>
                <a:ext uri="{FF2B5EF4-FFF2-40B4-BE49-F238E27FC236}">
                  <a16:creationId xmlns:a16="http://schemas.microsoft.com/office/drawing/2014/main" id="{862AA4B0-8EEC-524A-B95B-CD7568E4A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5" cy="18"/>
            </a:xfrm>
            <a:custGeom>
              <a:avLst/>
              <a:gdLst>
                <a:gd name="T0" fmla="*/ 0 w 25"/>
                <a:gd name="T1" fmla="*/ 0 h 18"/>
                <a:gd name="T2" fmla="*/ 25 w 25"/>
                <a:gd name="T3" fmla="*/ 0 h 18"/>
                <a:gd name="T4" fmla="*/ 25 w 25"/>
                <a:gd name="T5" fmla="*/ 18 h 18"/>
                <a:gd name="T6" fmla="*/ 0 w 25"/>
                <a:gd name="T7" fmla="*/ 18 h 18"/>
                <a:gd name="T8" fmla="*/ 0 w 25"/>
                <a:gd name="T9" fmla="*/ 0 h 18"/>
                <a:gd name="T10" fmla="*/ 0 w 25"/>
                <a:gd name="T11" fmla="*/ 0 h 18"/>
                <a:gd name="T12" fmla="*/ 23 w 25"/>
                <a:gd name="T13" fmla="*/ 0 h 18"/>
                <a:gd name="T14" fmla="*/ 23 w 25"/>
                <a:gd name="T15" fmla="*/ 17 h 18"/>
                <a:gd name="T16" fmla="*/ 0 w 25"/>
                <a:gd name="T17" fmla="*/ 17 h 18"/>
                <a:gd name="T18" fmla="*/ 0 w 25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" h="18">
                  <a:moveTo>
                    <a:pt x="0" y="0"/>
                  </a:moveTo>
                  <a:lnTo>
                    <a:pt x="25" y="0"/>
                  </a:lnTo>
                  <a:lnTo>
                    <a:pt x="25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" y="0"/>
                  </a:lnTo>
                  <a:lnTo>
                    <a:pt x="23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89" name="Freeform 849">
              <a:extLst>
                <a:ext uri="{FF2B5EF4-FFF2-40B4-BE49-F238E27FC236}">
                  <a16:creationId xmlns:a16="http://schemas.microsoft.com/office/drawing/2014/main" id="{90262996-1238-EA41-9913-1C039ECDE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3" cy="17"/>
            </a:xfrm>
            <a:custGeom>
              <a:avLst/>
              <a:gdLst>
                <a:gd name="T0" fmla="*/ 0 w 23"/>
                <a:gd name="T1" fmla="*/ 0 h 17"/>
                <a:gd name="T2" fmla="*/ 23 w 23"/>
                <a:gd name="T3" fmla="*/ 0 h 17"/>
                <a:gd name="T4" fmla="*/ 23 w 23"/>
                <a:gd name="T5" fmla="*/ 17 h 17"/>
                <a:gd name="T6" fmla="*/ 0 w 23"/>
                <a:gd name="T7" fmla="*/ 17 h 17"/>
                <a:gd name="T8" fmla="*/ 0 w 23"/>
                <a:gd name="T9" fmla="*/ 0 h 17"/>
                <a:gd name="T10" fmla="*/ 0 w 23"/>
                <a:gd name="T11" fmla="*/ 0 h 17"/>
                <a:gd name="T12" fmla="*/ 21 w 23"/>
                <a:gd name="T13" fmla="*/ 0 h 17"/>
                <a:gd name="T14" fmla="*/ 21 w 23"/>
                <a:gd name="T15" fmla="*/ 15 h 17"/>
                <a:gd name="T16" fmla="*/ 0 w 23"/>
                <a:gd name="T17" fmla="*/ 15 h 17"/>
                <a:gd name="T18" fmla="*/ 0 w 23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17">
                  <a:moveTo>
                    <a:pt x="0" y="0"/>
                  </a:moveTo>
                  <a:lnTo>
                    <a:pt x="23" y="0"/>
                  </a:lnTo>
                  <a:lnTo>
                    <a:pt x="23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0" name="Freeform 850">
              <a:extLst>
                <a:ext uri="{FF2B5EF4-FFF2-40B4-BE49-F238E27FC236}">
                  <a16:creationId xmlns:a16="http://schemas.microsoft.com/office/drawing/2014/main" id="{F1780A3E-2448-CF4D-9B24-CCE62B3A5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1" cy="15"/>
            </a:xfrm>
            <a:custGeom>
              <a:avLst/>
              <a:gdLst>
                <a:gd name="T0" fmla="*/ 0 w 21"/>
                <a:gd name="T1" fmla="*/ 0 h 15"/>
                <a:gd name="T2" fmla="*/ 21 w 21"/>
                <a:gd name="T3" fmla="*/ 0 h 15"/>
                <a:gd name="T4" fmla="*/ 21 w 21"/>
                <a:gd name="T5" fmla="*/ 15 h 15"/>
                <a:gd name="T6" fmla="*/ 0 w 21"/>
                <a:gd name="T7" fmla="*/ 15 h 15"/>
                <a:gd name="T8" fmla="*/ 0 w 21"/>
                <a:gd name="T9" fmla="*/ 0 h 15"/>
                <a:gd name="T10" fmla="*/ 0 w 21"/>
                <a:gd name="T11" fmla="*/ 0 h 15"/>
                <a:gd name="T12" fmla="*/ 19 w 21"/>
                <a:gd name="T13" fmla="*/ 0 h 15"/>
                <a:gd name="T14" fmla="*/ 19 w 21"/>
                <a:gd name="T15" fmla="*/ 14 h 15"/>
                <a:gd name="T16" fmla="*/ 0 w 21"/>
                <a:gd name="T17" fmla="*/ 14 h 15"/>
                <a:gd name="T18" fmla="*/ 0 w 21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21" y="0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1" name="Freeform 851">
              <a:extLst>
                <a:ext uri="{FF2B5EF4-FFF2-40B4-BE49-F238E27FC236}">
                  <a16:creationId xmlns:a16="http://schemas.microsoft.com/office/drawing/2014/main" id="{D50D69D6-B22C-3D49-ACBF-29F8FCEE57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9" cy="14"/>
            </a:xfrm>
            <a:custGeom>
              <a:avLst/>
              <a:gdLst>
                <a:gd name="T0" fmla="*/ 0 w 19"/>
                <a:gd name="T1" fmla="*/ 0 h 14"/>
                <a:gd name="T2" fmla="*/ 19 w 19"/>
                <a:gd name="T3" fmla="*/ 0 h 14"/>
                <a:gd name="T4" fmla="*/ 19 w 19"/>
                <a:gd name="T5" fmla="*/ 14 h 14"/>
                <a:gd name="T6" fmla="*/ 0 w 19"/>
                <a:gd name="T7" fmla="*/ 14 h 14"/>
                <a:gd name="T8" fmla="*/ 0 w 19"/>
                <a:gd name="T9" fmla="*/ 0 h 14"/>
                <a:gd name="T10" fmla="*/ 0 w 19"/>
                <a:gd name="T11" fmla="*/ 0 h 14"/>
                <a:gd name="T12" fmla="*/ 18 w 19"/>
                <a:gd name="T13" fmla="*/ 0 h 14"/>
                <a:gd name="T14" fmla="*/ 18 w 19"/>
                <a:gd name="T15" fmla="*/ 13 h 14"/>
                <a:gd name="T16" fmla="*/ 0 w 19"/>
                <a:gd name="T17" fmla="*/ 13 h 14"/>
                <a:gd name="T18" fmla="*/ 0 w 19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2" name="Freeform 852">
              <a:extLst>
                <a:ext uri="{FF2B5EF4-FFF2-40B4-BE49-F238E27FC236}">
                  <a16:creationId xmlns:a16="http://schemas.microsoft.com/office/drawing/2014/main" id="{AE6DCF30-9C63-5846-A3EE-AD29E83AC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8" cy="13"/>
            </a:xfrm>
            <a:custGeom>
              <a:avLst/>
              <a:gdLst>
                <a:gd name="T0" fmla="*/ 0 w 18"/>
                <a:gd name="T1" fmla="*/ 0 h 13"/>
                <a:gd name="T2" fmla="*/ 18 w 18"/>
                <a:gd name="T3" fmla="*/ 0 h 13"/>
                <a:gd name="T4" fmla="*/ 18 w 18"/>
                <a:gd name="T5" fmla="*/ 13 h 13"/>
                <a:gd name="T6" fmla="*/ 0 w 18"/>
                <a:gd name="T7" fmla="*/ 13 h 13"/>
                <a:gd name="T8" fmla="*/ 0 w 18"/>
                <a:gd name="T9" fmla="*/ 0 h 13"/>
                <a:gd name="T10" fmla="*/ 0 w 18"/>
                <a:gd name="T11" fmla="*/ 0 h 13"/>
                <a:gd name="T12" fmla="*/ 16 w 18"/>
                <a:gd name="T13" fmla="*/ 0 h 13"/>
                <a:gd name="T14" fmla="*/ 16 w 18"/>
                <a:gd name="T15" fmla="*/ 12 h 13"/>
                <a:gd name="T16" fmla="*/ 0 w 18"/>
                <a:gd name="T17" fmla="*/ 12 h 13"/>
                <a:gd name="T18" fmla="*/ 0 w 18"/>
                <a:gd name="T19" fmla="*/ 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3">
                  <a:moveTo>
                    <a:pt x="0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" y="0"/>
                  </a:lnTo>
                  <a:lnTo>
                    <a:pt x="16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3" name="Freeform 853">
              <a:extLst>
                <a:ext uri="{FF2B5EF4-FFF2-40B4-BE49-F238E27FC236}">
                  <a16:creationId xmlns:a16="http://schemas.microsoft.com/office/drawing/2014/main" id="{81FD2438-C6D2-E541-BE84-B60E9749C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6" cy="12"/>
            </a:xfrm>
            <a:custGeom>
              <a:avLst/>
              <a:gdLst>
                <a:gd name="T0" fmla="*/ 0 w 16"/>
                <a:gd name="T1" fmla="*/ 0 h 12"/>
                <a:gd name="T2" fmla="*/ 16 w 16"/>
                <a:gd name="T3" fmla="*/ 0 h 12"/>
                <a:gd name="T4" fmla="*/ 16 w 16"/>
                <a:gd name="T5" fmla="*/ 12 h 12"/>
                <a:gd name="T6" fmla="*/ 0 w 16"/>
                <a:gd name="T7" fmla="*/ 12 h 12"/>
                <a:gd name="T8" fmla="*/ 0 w 16"/>
                <a:gd name="T9" fmla="*/ 0 h 12"/>
                <a:gd name="T10" fmla="*/ 0 w 16"/>
                <a:gd name="T11" fmla="*/ 0 h 12"/>
                <a:gd name="T12" fmla="*/ 14 w 16"/>
                <a:gd name="T13" fmla="*/ 0 h 12"/>
                <a:gd name="T14" fmla="*/ 14 w 16"/>
                <a:gd name="T15" fmla="*/ 11 h 12"/>
                <a:gd name="T16" fmla="*/ 0 w 16"/>
                <a:gd name="T17" fmla="*/ 11 h 12"/>
                <a:gd name="T18" fmla="*/ 0 w 16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6" y="0"/>
                  </a:lnTo>
                  <a:lnTo>
                    <a:pt x="1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4" name="Freeform 854">
              <a:extLst>
                <a:ext uri="{FF2B5EF4-FFF2-40B4-BE49-F238E27FC236}">
                  <a16:creationId xmlns:a16="http://schemas.microsoft.com/office/drawing/2014/main" id="{4BB9E811-5B34-0543-A08E-78F50BC79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4" cy="11"/>
            </a:xfrm>
            <a:custGeom>
              <a:avLst/>
              <a:gdLst>
                <a:gd name="T0" fmla="*/ 0 w 14"/>
                <a:gd name="T1" fmla="*/ 0 h 11"/>
                <a:gd name="T2" fmla="*/ 14 w 14"/>
                <a:gd name="T3" fmla="*/ 0 h 11"/>
                <a:gd name="T4" fmla="*/ 14 w 14"/>
                <a:gd name="T5" fmla="*/ 11 h 11"/>
                <a:gd name="T6" fmla="*/ 0 w 14"/>
                <a:gd name="T7" fmla="*/ 11 h 11"/>
                <a:gd name="T8" fmla="*/ 0 w 14"/>
                <a:gd name="T9" fmla="*/ 0 h 11"/>
                <a:gd name="T10" fmla="*/ 0 w 14"/>
                <a:gd name="T11" fmla="*/ 0 h 11"/>
                <a:gd name="T12" fmla="*/ 12 w 14"/>
                <a:gd name="T13" fmla="*/ 0 h 11"/>
                <a:gd name="T14" fmla="*/ 12 w 14"/>
                <a:gd name="T15" fmla="*/ 9 h 11"/>
                <a:gd name="T16" fmla="*/ 0 w 14"/>
                <a:gd name="T17" fmla="*/ 9 h 11"/>
                <a:gd name="T18" fmla="*/ 0 w 14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1">
                  <a:moveTo>
                    <a:pt x="0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5" name="Freeform 855">
              <a:extLst>
                <a:ext uri="{FF2B5EF4-FFF2-40B4-BE49-F238E27FC236}">
                  <a16:creationId xmlns:a16="http://schemas.microsoft.com/office/drawing/2014/main" id="{614BDDF8-BBBD-6845-AA6B-A44AD3861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12 w 12"/>
                <a:gd name="T3" fmla="*/ 0 h 9"/>
                <a:gd name="T4" fmla="*/ 12 w 12"/>
                <a:gd name="T5" fmla="*/ 9 h 9"/>
                <a:gd name="T6" fmla="*/ 0 w 12"/>
                <a:gd name="T7" fmla="*/ 9 h 9"/>
                <a:gd name="T8" fmla="*/ 0 w 12"/>
                <a:gd name="T9" fmla="*/ 0 h 9"/>
                <a:gd name="T10" fmla="*/ 0 w 12"/>
                <a:gd name="T11" fmla="*/ 0 h 9"/>
                <a:gd name="T12" fmla="*/ 11 w 12"/>
                <a:gd name="T13" fmla="*/ 0 h 9"/>
                <a:gd name="T14" fmla="*/ 11 w 12"/>
                <a:gd name="T15" fmla="*/ 8 h 9"/>
                <a:gd name="T16" fmla="*/ 0 w 12"/>
                <a:gd name="T17" fmla="*/ 8 h 9"/>
                <a:gd name="T18" fmla="*/ 0 w 12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" y="0"/>
                  </a:lnTo>
                  <a:lnTo>
                    <a:pt x="11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6" name="Freeform 856">
              <a:extLst>
                <a:ext uri="{FF2B5EF4-FFF2-40B4-BE49-F238E27FC236}">
                  <a16:creationId xmlns:a16="http://schemas.microsoft.com/office/drawing/2014/main" id="{3648D8FF-0F4F-E948-B23C-E2C202CB1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1" cy="8"/>
            </a:xfrm>
            <a:custGeom>
              <a:avLst/>
              <a:gdLst>
                <a:gd name="T0" fmla="*/ 0 w 11"/>
                <a:gd name="T1" fmla="*/ 0 h 8"/>
                <a:gd name="T2" fmla="*/ 11 w 11"/>
                <a:gd name="T3" fmla="*/ 0 h 8"/>
                <a:gd name="T4" fmla="*/ 11 w 11"/>
                <a:gd name="T5" fmla="*/ 8 h 8"/>
                <a:gd name="T6" fmla="*/ 0 w 11"/>
                <a:gd name="T7" fmla="*/ 8 h 8"/>
                <a:gd name="T8" fmla="*/ 0 w 11"/>
                <a:gd name="T9" fmla="*/ 0 h 8"/>
                <a:gd name="T10" fmla="*/ 0 w 11"/>
                <a:gd name="T11" fmla="*/ 0 h 8"/>
                <a:gd name="T12" fmla="*/ 9 w 11"/>
                <a:gd name="T13" fmla="*/ 0 h 8"/>
                <a:gd name="T14" fmla="*/ 9 w 11"/>
                <a:gd name="T15" fmla="*/ 7 h 8"/>
                <a:gd name="T16" fmla="*/ 0 w 11"/>
                <a:gd name="T17" fmla="*/ 7 h 8"/>
                <a:gd name="T18" fmla="*/ 0 w 11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0"/>
                  </a:lnTo>
                  <a:lnTo>
                    <a:pt x="11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7" name="Freeform 857">
              <a:extLst>
                <a:ext uri="{FF2B5EF4-FFF2-40B4-BE49-F238E27FC236}">
                  <a16:creationId xmlns:a16="http://schemas.microsoft.com/office/drawing/2014/main" id="{B394B59C-0087-334A-A00C-29616F8D8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9" cy="7"/>
            </a:xfrm>
            <a:custGeom>
              <a:avLst/>
              <a:gdLst>
                <a:gd name="T0" fmla="*/ 0 w 9"/>
                <a:gd name="T1" fmla="*/ 0 h 7"/>
                <a:gd name="T2" fmla="*/ 9 w 9"/>
                <a:gd name="T3" fmla="*/ 0 h 7"/>
                <a:gd name="T4" fmla="*/ 9 w 9"/>
                <a:gd name="T5" fmla="*/ 7 h 7"/>
                <a:gd name="T6" fmla="*/ 0 w 9"/>
                <a:gd name="T7" fmla="*/ 7 h 7"/>
                <a:gd name="T8" fmla="*/ 0 w 9"/>
                <a:gd name="T9" fmla="*/ 0 h 7"/>
                <a:gd name="T10" fmla="*/ 0 w 9"/>
                <a:gd name="T11" fmla="*/ 0 h 7"/>
                <a:gd name="T12" fmla="*/ 7 w 9"/>
                <a:gd name="T13" fmla="*/ 0 h 7"/>
                <a:gd name="T14" fmla="*/ 7 w 9"/>
                <a:gd name="T15" fmla="*/ 6 h 7"/>
                <a:gd name="T16" fmla="*/ 0 w 9"/>
                <a:gd name="T17" fmla="*/ 6 h 7"/>
                <a:gd name="T18" fmla="*/ 0 w 9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8" name="Freeform 858">
              <a:extLst>
                <a:ext uri="{FF2B5EF4-FFF2-40B4-BE49-F238E27FC236}">
                  <a16:creationId xmlns:a16="http://schemas.microsoft.com/office/drawing/2014/main" id="{3B9A8031-4BC7-E94D-B606-ECEA6369E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7" cy="6"/>
            </a:xfrm>
            <a:custGeom>
              <a:avLst/>
              <a:gdLst>
                <a:gd name="T0" fmla="*/ 0 w 7"/>
                <a:gd name="T1" fmla="*/ 0 h 6"/>
                <a:gd name="T2" fmla="*/ 7 w 7"/>
                <a:gd name="T3" fmla="*/ 0 h 6"/>
                <a:gd name="T4" fmla="*/ 7 w 7"/>
                <a:gd name="T5" fmla="*/ 6 h 6"/>
                <a:gd name="T6" fmla="*/ 0 w 7"/>
                <a:gd name="T7" fmla="*/ 6 h 6"/>
                <a:gd name="T8" fmla="*/ 0 w 7"/>
                <a:gd name="T9" fmla="*/ 0 h 6"/>
                <a:gd name="T10" fmla="*/ 0 w 7"/>
                <a:gd name="T11" fmla="*/ 0 h 6"/>
                <a:gd name="T12" fmla="*/ 5 w 7"/>
                <a:gd name="T13" fmla="*/ 0 h 6"/>
                <a:gd name="T14" fmla="*/ 5 w 7"/>
                <a:gd name="T15" fmla="*/ 5 h 6"/>
                <a:gd name="T16" fmla="*/ 0 w 7"/>
                <a:gd name="T17" fmla="*/ 5 h 6"/>
                <a:gd name="T18" fmla="*/ 0 w 7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499" name="Freeform 859">
              <a:extLst>
                <a:ext uri="{FF2B5EF4-FFF2-40B4-BE49-F238E27FC236}">
                  <a16:creationId xmlns:a16="http://schemas.microsoft.com/office/drawing/2014/main" id="{626611E9-5757-8A4B-9047-9B2742D4E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5" cy="5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0 h 5"/>
                <a:gd name="T4" fmla="*/ 5 w 5"/>
                <a:gd name="T5" fmla="*/ 5 h 5"/>
                <a:gd name="T6" fmla="*/ 0 w 5"/>
                <a:gd name="T7" fmla="*/ 5 h 5"/>
                <a:gd name="T8" fmla="*/ 0 w 5"/>
                <a:gd name="T9" fmla="*/ 0 h 5"/>
                <a:gd name="T10" fmla="*/ 0 w 5"/>
                <a:gd name="T11" fmla="*/ 0 h 5"/>
                <a:gd name="T12" fmla="*/ 4 w 5"/>
                <a:gd name="T13" fmla="*/ 0 h 5"/>
                <a:gd name="T14" fmla="*/ 4 w 5"/>
                <a:gd name="T15" fmla="*/ 3 h 5"/>
                <a:gd name="T16" fmla="*/ 0 w 5"/>
                <a:gd name="T17" fmla="*/ 3 h 5"/>
                <a:gd name="T18" fmla="*/ 0 w 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0" name="Freeform 860">
              <a:extLst>
                <a:ext uri="{FF2B5EF4-FFF2-40B4-BE49-F238E27FC236}">
                  <a16:creationId xmlns:a16="http://schemas.microsoft.com/office/drawing/2014/main" id="{00AEFAE8-51C6-894A-BEE9-18F8F58A6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4" cy="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0 h 3"/>
                <a:gd name="T4" fmla="*/ 4 w 4"/>
                <a:gd name="T5" fmla="*/ 3 h 3"/>
                <a:gd name="T6" fmla="*/ 0 w 4"/>
                <a:gd name="T7" fmla="*/ 3 h 3"/>
                <a:gd name="T8" fmla="*/ 0 w 4"/>
                <a:gd name="T9" fmla="*/ 0 h 3"/>
                <a:gd name="T10" fmla="*/ 0 w 4"/>
                <a:gd name="T11" fmla="*/ 0 h 3"/>
                <a:gd name="T12" fmla="*/ 2 w 4"/>
                <a:gd name="T13" fmla="*/ 0 h 3"/>
                <a:gd name="T14" fmla="*/ 2 w 4"/>
                <a:gd name="T15" fmla="*/ 2 h 3"/>
                <a:gd name="T16" fmla="*/ 0 w 4"/>
                <a:gd name="T17" fmla="*/ 2 h 3"/>
                <a:gd name="T18" fmla="*/ 0 w 4"/>
                <a:gd name="T19" fmla="*/ 0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1" name="Freeform 861">
              <a:extLst>
                <a:ext uri="{FF2B5EF4-FFF2-40B4-BE49-F238E27FC236}">
                  <a16:creationId xmlns:a16="http://schemas.microsoft.com/office/drawing/2014/main" id="{5C1751B4-7918-A243-B65C-40C6651310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2" name="Freeform 862">
              <a:extLst>
                <a:ext uri="{FF2B5EF4-FFF2-40B4-BE49-F238E27FC236}">
                  <a16:creationId xmlns:a16="http://schemas.microsoft.com/office/drawing/2014/main" id="{17013140-6786-7043-BBC3-B14F6018A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" y="347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3" name="Freeform 863">
              <a:extLst>
                <a:ext uri="{FF2B5EF4-FFF2-40B4-BE49-F238E27FC236}">
                  <a16:creationId xmlns:a16="http://schemas.microsoft.com/office/drawing/2014/main" id="{2D75B02B-C594-804C-AF88-1F45BC9D0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" y="3462"/>
              <a:ext cx="152" cy="112"/>
            </a:xfrm>
            <a:custGeom>
              <a:avLst/>
              <a:gdLst>
                <a:gd name="T0" fmla="*/ 0 w 152"/>
                <a:gd name="T1" fmla="*/ 0 h 112"/>
                <a:gd name="T2" fmla="*/ 152 w 152"/>
                <a:gd name="T3" fmla="*/ 0 h 112"/>
                <a:gd name="T4" fmla="*/ 152 w 152"/>
                <a:gd name="T5" fmla="*/ 112 h 112"/>
                <a:gd name="T6" fmla="*/ 0 w 152"/>
                <a:gd name="T7" fmla="*/ 112 h 112"/>
                <a:gd name="T8" fmla="*/ 0 w 152"/>
                <a:gd name="T9" fmla="*/ 0 h 112"/>
                <a:gd name="T10" fmla="*/ 3 w 152"/>
                <a:gd name="T11" fmla="*/ 1 h 112"/>
                <a:gd name="T12" fmla="*/ 152 w 152"/>
                <a:gd name="T13" fmla="*/ 1 h 112"/>
                <a:gd name="T14" fmla="*/ 152 w 152"/>
                <a:gd name="T15" fmla="*/ 112 h 112"/>
                <a:gd name="T16" fmla="*/ 3 w 152"/>
                <a:gd name="T17" fmla="*/ 112 h 112"/>
                <a:gd name="T18" fmla="*/ 3 w 152"/>
                <a:gd name="T19" fmla="*/ 1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2" h="112">
                  <a:moveTo>
                    <a:pt x="0" y="0"/>
                  </a:moveTo>
                  <a:lnTo>
                    <a:pt x="152" y="0"/>
                  </a:lnTo>
                  <a:lnTo>
                    <a:pt x="152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52" y="1"/>
                  </a:lnTo>
                  <a:lnTo>
                    <a:pt x="152" y="112"/>
                  </a:lnTo>
                  <a:lnTo>
                    <a:pt x="3" y="11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4" name="Freeform 864">
              <a:extLst>
                <a:ext uri="{FF2B5EF4-FFF2-40B4-BE49-F238E27FC236}">
                  <a16:creationId xmlns:a16="http://schemas.microsoft.com/office/drawing/2014/main" id="{701C2815-0D38-4348-AB8E-68302F488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6" y="3463"/>
              <a:ext cx="149" cy="111"/>
            </a:xfrm>
            <a:custGeom>
              <a:avLst/>
              <a:gdLst>
                <a:gd name="T0" fmla="*/ 0 w 149"/>
                <a:gd name="T1" fmla="*/ 0 h 111"/>
                <a:gd name="T2" fmla="*/ 149 w 149"/>
                <a:gd name="T3" fmla="*/ 0 h 111"/>
                <a:gd name="T4" fmla="*/ 149 w 149"/>
                <a:gd name="T5" fmla="*/ 111 h 111"/>
                <a:gd name="T6" fmla="*/ 0 w 149"/>
                <a:gd name="T7" fmla="*/ 111 h 111"/>
                <a:gd name="T8" fmla="*/ 0 w 149"/>
                <a:gd name="T9" fmla="*/ 0 h 111"/>
                <a:gd name="T10" fmla="*/ 2 w 149"/>
                <a:gd name="T11" fmla="*/ 2 h 111"/>
                <a:gd name="T12" fmla="*/ 149 w 149"/>
                <a:gd name="T13" fmla="*/ 2 h 111"/>
                <a:gd name="T14" fmla="*/ 149 w 149"/>
                <a:gd name="T15" fmla="*/ 111 h 111"/>
                <a:gd name="T16" fmla="*/ 2 w 149"/>
                <a:gd name="T17" fmla="*/ 111 h 111"/>
                <a:gd name="T18" fmla="*/ 2 w 149"/>
                <a:gd name="T19" fmla="*/ 2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9" h="111">
                  <a:moveTo>
                    <a:pt x="0" y="0"/>
                  </a:moveTo>
                  <a:lnTo>
                    <a:pt x="149" y="0"/>
                  </a:lnTo>
                  <a:lnTo>
                    <a:pt x="149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9" y="2"/>
                  </a:lnTo>
                  <a:lnTo>
                    <a:pt x="149" y="111"/>
                  </a:lnTo>
                  <a:lnTo>
                    <a:pt x="2" y="11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5" name="Freeform 865">
              <a:extLst>
                <a:ext uri="{FF2B5EF4-FFF2-40B4-BE49-F238E27FC236}">
                  <a16:creationId xmlns:a16="http://schemas.microsoft.com/office/drawing/2014/main" id="{25CAA5D8-A8ED-AF42-AA37-84ABB6881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8" y="3465"/>
              <a:ext cx="147" cy="109"/>
            </a:xfrm>
            <a:custGeom>
              <a:avLst/>
              <a:gdLst>
                <a:gd name="T0" fmla="*/ 0 w 147"/>
                <a:gd name="T1" fmla="*/ 0 h 109"/>
                <a:gd name="T2" fmla="*/ 147 w 147"/>
                <a:gd name="T3" fmla="*/ 0 h 109"/>
                <a:gd name="T4" fmla="*/ 147 w 147"/>
                <a:gd name="T5" fmla="*/ 109 h 109"/>
                <a:gd name="T6" fmla="*/ 0 w 147"/>
                <a:gd name="T7" fmla="*/ 109 h 109"/>
                <a:gd name="T8" fmla="*/ 0 w 147"/>
                <a:gd name="T9" fmla="*/ 0 h 109"/>
                <a:gd name="T10" fmla="*/ 2 w 147"/>
                <a:gd name="T11" fmla="*/ 2 h 109"/>
                <a:gd name="T12" fmla="*/ 147 w 147"/>
                <a:gd name="T13" fmla="*/ 2 h 109"/>
                <a:gd name="T14" fmla="*/ 147 w 147"/>
                <a:gd name="T15" fmla="*/ 109 h 109"/>
                <a:gd name="T16" fmla="*/ 2 w 147"/>
                <a:gd name="T17" fmla="*/ 109 h 109"/>
                <a:gd name="T18" fmla="*/ 2 w 147"/>
                <a:gd name="T19" fmla="*/ 2 h 1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09">
                  <a:moveTo>
                    <a:pt x="0" y="0"/>
                  </a:moveTo>
                  <a:lnTo>
                    <a:pt x="147" y="0"/>
                  </a:lnTo>
                  <a:lnTo>
                    <a:pt x="147" y="109"/>
                  </a:lnTo>
                  <a:lnTo>
                    <a:pt x="0" y="10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7" y="2"/>
                  </a:lnTo>
                  <a:lnTo>
                    <a:pt x="147" y="109"/>
                  </a:lnTo>
                  <a:lnTo>
                    <a:pt x="2" y="10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6" name="Freeform 866">
              <a:extLst>
                <a:ext uri="{FF2B5EF4-FFF2-40B4-BE49-F238E27FC236}">
                  <a16:creationId xmlns:a16="http://schemas.microsoft.com/office/drawing/2014/main" id="{B0595997-B1B3-FA4C-A05B-54180B40E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" y="3467"/>
              <a:ext cx="145" cy="107"/>
            </a:xfrm>
            <a:custGeom>
              <a:avLst/>
              <a:gdLst>
                <a:gd name="T0" fmla="*/ 0 w 145"/>
                <a:gd name="T1" fmla="*/ 0 h 107"/>
                <a:gd name="T2" fmla="*/ 145 w 145"/>
                <a:gd name="T3" fmla="*/ 0 h 107"/>
                <a:gd name="T4" fmla="*/ 145 w 145"/>
                <a:gd name="T5" fmla="*/ 107 h 107"/>
                <a:gd name="T6" fmla="*/ 0 w 145"/>
                <a:gd name="T7" fmla="*/ 107 h 107"/>
                <a:gd name="T8" fmla="*/ 0 w 145"/>
                <a:gd name="T9" fmla="*/ 0 h 107"/>
                <a:gd name="T10" fmla="*/ 1 w 145"/>
                <a:gd name="T11" fmla="*/ 1 h 107"/>
                <a:gd name="T12" fmla="*/ 145 w 145"/>
                <a:gd name="T13" fmla="*/ 1 h 107"/>
                <a:gd name="T14" fmla="*/ 145 w 145"/>
                <a:gd name="T15" fmla="*/ 107 h 107"/>
                <a:gd name="T16" fmla="*/ 1 w 145"/>
                <a:gd name="T17" fmla="*/ 107 h 107"/>
                <a:gd name="T18" fmla="*/ 1 w 145"/>
                <a:gd name="T19" fmla="*/ 1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" h="107">
                  <a:moveTo>
                    <a:pt x="0" y="0"/>
                  </a:moveTo>
                  <a:lnTo>
                    <a:pt x="145" y="0"/>
                  </a:lnTo>
                  <a:lnTo>
                    <a:pt x="145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45" y="1"/>
                  </a:lnTo>
                  <a:lnTo>
                    <a:pt x="145" y="107"/>
                  </a:lnTo>
                  <a:lnTo>
                    <a:pt x="1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7" name="Freeform 867">
              <a:extLst>
                <a:ext uri="{FF2B5EF4-FFF2-40B4-BE49-F238E27FC236}">
                  <a16:creationId xmlns:a16="http://schemas.microsoft.com/office/drawing/2014/main" id="{318716AA-86A9-5847-8840-5AA8F2533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1" y="3468"/>
              <a:ext cx="144" cy="106"/>
            </a:xfrm>
            <a:custGeom>
              <a:avLst/>
              <a:gdLst>
                <a:gd name="T0" fmla="*/ 0 w 144"/>
                <a:gd name="T1" fmla="*/ 0 h 106"/>
                <a:gd name="T2" fmla="*/ 144 w 144"/>
                <a:gd name="T3" fmla="*/ 0 h 106"/>
                <a:gd name="T4" fmla="*/ 144 w 144"/>
                <a:gd name="T5" fmla="*/ 106 h 106"/>
                <a:gd name="T6" fmla="*/ 0 w 144"/>
                <a:gd name="T7" fmla="*/ 106 h 106"/>
                <a:gd name="T8" fmla="*/ 0 w 144"/>
                <a:gd name="T9" fmla="*/ 0 h 106"/>
                <a:gd name="T10" fmla="*/ 3 w 144"/>
                <a:gd name="T11" fmla="*/ 1 h 106"/>
                <a:gd name="T12" fmla="*/ 144 w 144"/>
                <a:gd name="T13" fmla="*/ 1 h 106"/>
                <a:gd name="T14" fmla="*/ 144 w 144"/>
                <a:gd name="T15" fmla="*/ 106 h 106"/>
                <a:gd name="T16" fmla="*/ 3 w 144"/>
                <a:gd name="T17" fmla="*/ 106 h 106"/>
                <a:gd name="T18" fmla="*/ 3 w 144"/>
                <a:gd name="T19" fmla="*/ 1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4" h="106">
                  <a:moveTo>
                    <a:pt x="0" y="0"/>
                  </a:moveTo>
                  <a:lnTo>
                    <a:pt x="144" y="0"/>
                  </a:lnTo>
                  <a:lnTo>
                    <a:pt x="144" y="106"/>
                  </a:lnTo>
                  <a:lnTo>
                    <a:pt x="0" y="106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44" y="1"/>
                  </a:lnTo>
                  <a:lnTo>
                    <a:pt x="144" y="106"/>
                  </a:lnTo>
                  <a:lnTo>
                    <a:pt x="3" y="106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8" name="Freeform 868">
              <a:extLst>
                <a:ext uri="{FF2B5EF4-FFF2-40B4-BE49-F238E27FC236}">
                  <a16:creationId xmlns:a16="http://schemas.microsoft.com/office/drawing/2014/main" id="{60C6037F-8879-0B4B-8164-3256CB1A6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4" y="3469"/>
              <a:ext cx="141" cy="105"/>
            </a:xfrm>
            <a:custGeom>
              <a:avLst/>
              <a:gdLst>
                <a:gd name="T0" fmla="*/ 0 w 141"/>
                <a:gd name="T1" fmla="*/ 0 h 105"/>
                <a:gd name="T2" fmla="*/ 141 w 141"/>
                <a:gd name="T3" fmla="*/ 0 h 105"/>
                <a:gd name="T4" fmla="*/ 141 w 141"/>
                <a:gd name="T5" fmla="*/ 105 h 105"/>
                <a:gd name="T6" fmla="*/ 0 w 141"/>
                <a:gd name="T7" fmla="*/ 105 h 105"/>
                <a:gd name="T8" fmla="*/ 0 w 141"/>
                <a:gd name="T9" fmla="*/ 0 h 105"/>
                <a:gd name="T10" fmla="*/ 2 w 141"/>
                <a:gd name="T11" fmla="*/ 2 h 105"/>
                <a:gd name="T12" fmla="*/ 141 w 141"/>
                <a:gd name="T13" fmla="*/ 2 h 105"/>
                <a:gd name="T14" fmla="*/ 141 w 141"/>
                <a:gd name="T15" fmla="*/ 105 h 105"/>
                <a:gd name="T16" fmla="*/ 2 w 141"/>
                <a:gd name="T17" fmla="*/ 105 h 105"/>
                <a:gd name="T18" fmla="*/ 2 w 141"/>
                <a:gd name="T19" fmla="*/ 2 h 1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1" h="105">
                  <a:moveTo>
                    <a:pt x="0" y="0"/>
                  </a:moveTo>
                  <a:lnTo>
                    <a:pt x="141" y="0"/>
                  </a:lnTo>
                  <a:lnTo>
                    <a:pt x="1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1" y="2"/>
                  </a:lnTo>
                  <a:lnTo>
                    <a:pt x="141" y="105"/>
                  </a:lnTo>
                  <a:lnTo>
                    <a:pt x="2" y="10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09" name="Freeform 869">
              <a:extLst>
                <a:ext uri="{FF2B5EF4-FFF2-40B4-BE49-F238E27FC236}">
                  <a16:creationId xmlns:a16="http://schemas.microsoft.com/office/drawing/2014/main" id="{C23A5A35-5A11-3745-8C83-E672350E7A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6" y="3471"/>
              <a:ext cx="139" cy="103"/>
            </a:xfrm>
            <a:custGeom>
              <a:avLst/>
              <a:gdLst>
                <a:gd name="T0" fmla="*/ 0 w 139"/>
                <a:gd name="T1" fmla="*/ 0 h 103"/>
                <a:gd name="T2" fmla="*/ 139 w 139"/>
                <a:gd name="T3" fmla="*/ 0 h 103"/>
                <a:gd name="T4" fmla="*/ 139 w 139"/>
                <a:gd name="T5" fmla="*/ 103 h 103"/>
                <a:gd name="T6" fmla="*/ 0 w 139"/>
                <a:gd name="T7" fmla="*/ 103 h 103"/>
                <a:gd name="T8" fmla="*/ 0 w 139"/>
                <a:gd name="T9" fmla="*/ 0 h 103"/>
                <a:gd name="T10" fmla="*/ 1 w 139"/>
                <a:gd name="T11" fmla="*/ 2 h 103"/>
                <a:gd name="T12" fmla="*/ 139 w 139"/>
                <a:gd name="T13" fmla="*/ 2 h 103"/>
                <a:gd name="T14" fmla="*/ 139 w 139"/>
                <a:gd name="T15" fmla="*/ 103 h 103"/>
                <a:gd name="T16" fmla="*/ 1 w 139"/>
                <a:gd name="T17" fmla="*/ 103 h 103"/>
                <a:gd name="T18" fmla="*/ 1 w 139"/>
                <a:gd name="T19" fmla="*/ 2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" h="103">
                  <a:moveTo>
                    <a:pt x="0" y="0"/>
                  </a:moveTo>
                  <a:lnTo>
                    <a:pt x="139" y="0"/>
                  </a:lnTo>
                  <a:lnTo>
                    <a:pt x="139" y="103"/>
                  </a:lnTo>
                  <a:lnTo>
                    <a:pt x="0" y="103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39" y="2"/>
                  </a:lnTo>
                  <a:lnTo>
                    <a:pt x="139" y="103"/>
                  </a:lnTo>
                  <a:lnTo>
                    <a:pt x="1" y="103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0" name="Freeform 870">
              <a:extLst>
                <a:ext uri="{FF2B5EF4-FFF2-40B4-BE49-F238E27FC236}">
                  <a16:creationId xmlns:a16="http://schemas.microsoft.com/office/drawing/2014/main" id="{355905EC-BE1B-5142-82FD-4191E5604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7" y="3473"/>
              <a:ext cx="138" cy="101"/>
            </a:xfrm>
            <a:custGeom>
              <a:avLst/>
              <a:gdLst>
                <a:gd name="T0" fmla="*/ 0 w 138"/>
                <a:gd name="T1" fmla="*/ 0 h 101"/>
                <a:gd name="T2" fmla="*/ 138 w 138"/>
                <a:gd name="T3" fmla="*/ 0 h 101"/>
                <a:gd name="T4" fmla="*/ 138 w 138"/>
                <a:gd name="T5" fmla="*/ 101 h 101"/>
                <a:gd name="T6" fmla="*/ 0 w 138"/>
                <a:gd name="T7" fmla="*/ 101 h 101"/>
                <a:gd name="T8" fmla="*/ 0 w 138"/>
                <a:gd name="T9" fmla="*/ 0 h 101"/>
                <a:gd name="T10" fmla="*/ 2 w 138"/>
                <a:gd name="T11" fmla="*/ 1 h 101"/>
                <a:gd name="T12" fmla="*/ 138 w 138"/>
                <a:gd name="T13" fmla="*/ 1 h 101"/>
                <a:gd name="T14" fmla="*/ 138 w 138"/>
                <a:gd name="T15" fmla="*/ 101 h 101"/>
                <a:gd name="T16" fmla="*/ 2 w 138"/>
                <a:gd name="T17" fmla="*/ 101 h 101"/>
                <a:gd name="T18" fmla="*/ 2 w 138"/>
                <a:gd name="T19" fmla="*/ 1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8" h="101">
                  <a:moveTo>
                    <a:pt x="0" y="0"/>
                  </a:moveTo>
                  <a:lnTo>
                    <a:pt x="138" y="0"/>
                  </a:lnTo>
                  <a:lnTo>
                    <a:pt x="138" y="101"/>
                  </a:lnTo>
                  <a:lnTo>
                    <a:pt x="0" y="101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38" y="1"/>
                  </a:lnTo>
                  <a:lnTo>
                    <a:pt x="138" y="101"/>
                  </a:lnTo>
                  <a:lnTo>
                    <a:pt x="2" y="10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1" name="Freeform 871">
              <a:extLst>
                <a:ext uri="{FF2B5EF4-FFF2-40B4-BE49-F238E27FC236}">
                  <a16:creationId xmlns:a16="http://schemas.microsoft.com/office/drawing/2014/main" id="{B8B20C05-6AFA-E343-A940-70ED00A8C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" y="3474"/>
              <a:ext cx="136" cy="100"/>
            </a:xfrm>
            <a:custGeom>
              <a:avLst/>
              <a:gdLst>
                <a:gd name="T0" fmla="*/ 0 w 136"/>
                <a:gd name="T1" fmla="*/ 0 h 100"/>
                <a:gd name="T2" fmla="*/ 136 w 136"/>
                <a:gd name="T3" fmla="*/ 0 h 100"/>
                <a:gd name="T4" fmla="*/ 136 w 136"/>
                <a:gd name="T5" fmla="*/ 100 h 100"/>
                <a:gd name="T6" fmla="*/ 0 w 136"/>
                <a:gd name="T7" fmla="*/ 100 h 100"/>
                <a:gd name="T8" fmla="*/ 0 w 136"/>
                <a:gd name="T9" fmla="*/ 0 h 100"/>
                <a:gd name="T10" fmla="*/ 3 w 136"/>
                <a:gd name="T11" fmla="*/ 2 h 100"/>
                <a:gd name="T12" fmla="*/ 136 w 136"/>
                <a:gd name="T13" fmla="*/ 2 h 100"/>
                <a:gd name="T14" fmla="*/ 136 w 136"/>
                <a:gd name="T15" fmla="*/ 100 h 100"/>
                <a:gd name="T16" fmla="*/ 3 w 136"/>
                <a:gd name="T17" fmla="*/ 100 h 100"/>
                <a:gd name="T18" fmla="*/ 3 w 136"/>
                <a:gd name="T19" fmla="*/ 2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00">
                  <a:moveTo>
                    <a:pt x="0" y="0"/>
                  </a:moveTo>
                  <a:lnTo>
                    <a:pt x="136" y="0"/>
                  </a:lnTo>
                  <a:lnTo>
                    <a:pt x="136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36" y="2"/>
                  </a:lnTo>
                  <a:lnTo>
                    <a:pt x="136" y="100"/>
                  </a:lnTo>
                  <a:lnTo>
                    <a:pt x="3" y="10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2" name="Freeform 872">
              <a:extLst>
                <a:ext uri="{FF2B5EF4-FFF2-40B4-BE49-F238E27FC236}">
                  <a16:creationId xmlns:a16="http://schemas.microsoft.com/office/drawing/2014/main" id="{F699A928-F442-B746-B32B-A5C41E919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2" y="3476"/>
              <a:ext cx="133" cy="98"/>
            </a:xfrm>
            <a:custGeom>
              <a:avLst/>
              <a:gdLst>
                <a:gd name="T0" fmla="*/ 0 w 133"/>
                <a:gd name="T1" fmla="*/ 0 h 98"/>
                <a:gd name="T2" fmla="*/ 133 w 133"/>
                <a:gd name="T3" fmla="*/ 0 h 98"/>
                <a:gd name="T4" fmla="*/ 133 w 133"/>
                <a:gd name="T5" fmla="*/ 98 h 98"/>
                <a:gd name="T6" fmla="*/ 0 w 133"/>
                <a:gd name="T7" fmla="*/ 98 h 98"/>
                <a:gd name="T8" fmla="*/ 0 w 133"/>
                <a:gd name="T9" fmla="*/ 0 h 98"/>
                <a:gd name="T10" fmla="*/ 2 w 133"/>
                <a:gd name="T11" fmla="*/ 1 h 98"/>
                <a:gd name="T12" fmla="*/ 133 w 133"/>
                <a:gd name="T13" fmla="*/ 1 h 98"/>
                <a:gd name="T14" fmla="*/ 133 w 133"/>
                <a:gd name="T15" fmla="*/ 98 h 98"/>
                <a:gd name="T16" fmla="*/ 2 w 133"/>
                <a:gd name="T17" fmla="*/ 98 h 98"/>
                <a:gd name="T18" fmla="*/ 2 w 133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3" h="98">
                  <a:moveTo>
                    <a:pt x="0" y="0"/>
                  </a:moveTo>
                  <a:lnTo>
                    <a:pt x="133" y="0"/>
                  </a:lnTo>
                  <a:lnTo>
                    <a:pt x="133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33" y="1"/>
                  </a:lnTo>
                  <a:lnTo>
                    <a:pt x="133" y="98"/>
                  </a:lnTo>
                  <a:lnTo>
                    <a:pt x="2" y="9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3" name="Freeform 873">
              <a:extLst>
                <a:ext uri="{FF2B5EF4-FFF2-40B4-BE49-F238E27FC236}">
                  <a16:creationId xmlns:a16="http://schemas.microsoft.com/office/drawing/2014/main" id="{8A2009DD-EB79-8244-B669-0CE98ECB1A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4" y="3477"/>
              <a:ext cx="131" cy="97"/>
            </a:xfrm>
            <a:custGeom>
              <a:avLst/>
              <a:gdLst>
                <a:gd name="T0" fmla="*/ 0 w 131"/>
                <a:gd name="T1" fmla="*/ 0 h 97"/>
                <a:gd name="T2" fmla="*/ 131 w 131"/>
                <a:gd name="T3" fmla="*/ 0 h 97"/>
                <a:gd name="T4" fmla="*/ 131 w 131"/>
                <a:gd name="T5" fmla="*/ 97 h 97"/>
                <a:gd name="T6" fmla="*/ 0 w 131"/>
                <a:gd name="T7" fmla="*/ 97 h 97"/>
                <a:gd name="T8" fmla="*/ 0 w 131"/>
                <a:gd name="T9" fmla="*/ 0 h 97"/>
                <a:gd name="T10" fmla="*/ 1 w 131"/>
                <a:gd name="T11" fmla="*/ 1 h 97"/>
                <a:gd name="T12" fmla="*/ 131 w 131"/>
                <a:gd name="T13" fmla="*/ 1 h 97"/>
                <a:gd name="T14" fmla="*/ 131 w 131"/>
                <a:gd name="T15" fmla="*/ 97 h 97"/>
                <a:gd name="T16" fmla="*/ 1 w 131"/>
                <a:gd name="T17" fmla="*/ 97 h 97"/>
                <a:gd name="T18" fmla="*/ 1 w 131"/>
                <a:gd name="T19" fmla="*/ 1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1" h="97">
                  <a:moveTo>
                    <a:pt x="0" y="0"/>
                  </a:moveTo>
                  <a:lnTo>
                    <a:pt x="131" y="0"/>
                  </a:lnTo>
                  <a:lnTo>
                    <a:pt x="131" y="97"/>
                  </a:lnTo>
                  <a:lnTo>
                    <a:pt x="0" y="9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31" y="1"/>
                  </a:lnTo>
                  <a:lnTo>
                    <a:pt x="131" y="97"/>
                  </a:lnTo>
                  <a:lnTo>
                    <a:pt x="1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4" name="Freeform 874">
              <a:extLst>
                <a:ext uri="{FF2B5EF4-FFF2-40B4-BE49-F238E27FC236}">
                  <a16:creationId xmlns:a16="http://schemas.microsoft.com/office/drawing/2014/main" id="{45A35CF5-2B13-1A45-B682-FD3BEDF3E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5" y="3478"/>
              <a:ext cx="130" cy="96"/>
            </a:xfrm>
            <a:custGeom>
              <a:avLst/>
              <a:gdLst>
                <a:gd name="T0" fmla="*/ 0 w 130"/>
                <a:gd name="T1" fmla="*/ 0 h 96"/>
                <a:gd name="T2" fmla="*/ 130 w 130"/>
                <a:gd name="T3" fmla="*/ 0 h 96"/>
                <a:gd name="T4" fmla="*/ 130 w 130"/>
                <a:gd name="T5" fmla="*/ 96 h 96"/>
                <a:gd name="T6" fmla="*/ 0 w 130"/>
                <a:gd name="T7" fmla="*/ 96 h 96"/>
                <a:gd name="T8" fmla="*/ 0 w 130"/>
                <a:gd name="T9" fmla="*/ 0 h 96"/>
                <a:gd name="T10" fmla="*/ 3 w 130"/>
                <a:gd name="T11" fmla="*/ 2 h 96"/>
                <a:gd name="T12" fmla="*/ 130 w 130"/>
                <a:gd name="T13" fmla="*/ 2 h 96"/>
                <a:gd name="T14" fmla="*/ 130 w 130"/>
                <a:gd name="T15" fmla="*/ 96 h 96"/>
                <a:gd name="T16" fmla="*/ 3 w 130"/>
                <a:gd name="T17" fmla="*/ 96 h 96"/>
                <a:gd name="T18" fmla="*/ 3 w 130"/>
                <a:gd name="T19" fmla="*/ 2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0" h="96">
                  <a:moveTo>
                    <a:pt x="0" y="0"/>
                  </a:moveTo>
                  <a:lnTo>
                    <a:pt x="130" y="0"/>
                  </a:lnTo>
                  <a:lnTo>
                    <a:pt x="130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30" y="2"/>
                  </a:lnTo>
                  <a:lnTo>
                    <a:pt x="130" y="96"/>
                  </a:lnTo>
                  <a:lnTo>
                    <a:pt x="3" y="96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5" name="Freeform 875">
              <a:extLst>
                <a:ext uri="{FF2B5EF4-FFF2-40B4-BE49-F238E27FC236}">
                  <a16:creationId xmlns:a16="http://schemas.microsoft.com/office/drawing/2014/main" id="{879AABCE-4687-8A41-A82B-9EA0DC912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8" y="3480"/>
              <a:ext cx="127" cy="94"/>
            </a:xfrm>
            <a:custGeom>
              <a:avLst/>
              <a:gdLst>
                <a:gd name="T0" fmla="*/ 0 w 127"/>
                <a:gd name="T1" fmla="*/ 0 h 94"/>
                <a:gd name="T2" fmla="*/ 127 w 127"/>
                <a:gd name="T3" fmla="*/ 0 h 94"/>
                <a:gd name="T4" fmla="*/ 127 w 127"/>
                <a:gd name="T5" fmla="*/ 94 h 94"/>
                <a:gd name="T6" fmla="*/ 0 w 127"/>
                <a:gd name="T7" fmla="*/ 94 h 94"/>
                <a:gd name="T8" fmla="*/ 0 w 127"/>
                <a:gd name="T9" fmla="*/ 0 h 94"/>
                <a:gd name="T10" fmla="*/ 2 w 127"/>
                <a:gd name="T11" fmla="*/ 2 h 94"/>
                <a:gd name="T12" fmla="*/ 127 w 127"/>
                <a:gd name="T13" fmla="*/ 2 h 94"/>
                <a:gd name="T14" fmla="*/ 127 w 127"/>
                <a:gd name="T15" fmla="*/ 94 h 94"/>
                <a:gd name="T16" fmla="*/ 2 w 127"/>
                <a:gd name="T17" fmla="*/ 94 h 94"/>
                <a:gd name="T18" fmla="*/ 2 w 127"/>
                <a:gd name="T19" fmla="*/ 2 h 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" h="94">
                  <a:moveTo>
                    <a:pt x="0" y="0"/>
                  </a:moveTo>
                  <a:lnTo>
                    <a:pt x="127" y="0"/>
                  </a:lnTo>
                  <a:lnTo>
                    <a:pt x="127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27" y="2"/>
                  </a:lnTo>
                  <a:lnTo>
                    <a:pt x="127" y="94"/>
                  </a:lnTo>
                  <a:lnTo>
                    <a:pt x="2" y="9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6" name="Freeform 876">
              <a:extLst>
                <a:ext uri="{FF2B5EF4-FFF2-40B4-BE49-F238E27FC236}">
                  <a16:creationId xmlns:a16="http://schemas.microsoft.com/office/drawing/2014/main" id="{2C9DDC8B-2D07-164A-820E-155954C630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" y="3482"/>
              <a:ext cx="125" cy="92"/>
            </a:xfrm>
            <a:custGeom>
              <a:avLst/>
              <a:gdLst>
                <a:gd name="T0" fmla="*/ 0 w 125"/>
                <a:gd name="T1" fmla="*/ 0 h 92"/>
                <a:gd name="T2" fmla="*/ 125 w 125"/>
                <a:gd name="T3" fmla="*/ 0 h 92"/>
                <a:gd name="T4" fmla="*/ 125 w 125"/>
                <a:gd name="T5" fmla="*/ 92 h 92"/>
                <a:gd name="T6" fmla="*/ 0 w 125"/>
                <a:gd name="T7" fmla="*/ 92 h 92"/>
                <a:gd name="T8" fmla="*/ 0 w 125"/>
                <a:gd name="T9" fmla="*/ 0 h 92"/>
                <a:gd name="T10" fmla="*/ 2 w 125"/>
                <a:gd name="T11" fmla="*/ 0 h 92"/>
                <a:gd name="T12" fmla="*/ 125 w 125"/>
                <a:gd name="T13" fmla="*/ 0 h 92"/>
                <a:gd name="T14" fmla="*/ 125 w 125"/>
                <a:gd name="T15" fmla="*/ 92 h 92"/>
                <a:gd name="T16" fmla="*/ 2 w 125"/>
                <a:gd name="T17" fmla="*/ 92 h 92"/>
                <a:gd name="T18" fmla="*/ 2 w 125"/>
                <a:gd name="T19" fmla="*/ 0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92">
                  <a:moveTo>
                    <a:pt x="0" y="0"/>
                  </a:moveTo>
                  <a:lnTo>
                    <a:pt x="125" y="0"/>
                  </a:lnTo>
                  <a:lnTo>
                    <a:pt x="125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25" y="0"/>
                  </a:lnTo>
                  <a:lnTo>
                    <a:pt x="125" y="92"/>
                  </a:lnTo>
                  <a:lnTo>
                    <a:pt x="2" y="9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7" name="Freeform 877">
              <a:extLst>
                <a:ext uri="{FF2B5EF4-FFF2-40B4-BE49-F238E27FC236}">
                  <a16:creationId xmlns:a16="http://schemas.microsoft.com/office/drawing/2014/main" id="{B95FF1E4-F136-B048-AE97-96E6973C0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2" y="3482"/>
              <a:ext cx="123" cy="92"/>
            </a:xfrm>
            <a:custGeom>
              <a:avLst/>
              <a:gdLst>
                <a:gd name="T0" fmla="*/ 0 w 123"/>
                <a:gd name="T1" fmla="*/ 0 h 92"/>
                <a:gd name="T2" fmla="*/ 123 w 123"/>
                <a:gd name="T3" fmla="*/ 0 h 92"/>
                <a:gd name="T4" fmla="*/ 123 w 123"/>
                <a:gd name="T5" fmla="*/ 92 h 92"/>
                <a:gd name="T6" fmla="*/ 0 w 123"/>
                <a:gd name="T7" fmla="*/ 92 h 92"/>
                <a:gd name="T8" fmla="*/ 0 w 123"/>
                <a:gd name="T9" fmla="*/ 0 h 92"/>
                <a:gd name="T10" fmla="*/ 1 w 123"/>
                <a:gd name="T11" fmla="*/ 2 h 92"/>
                <a:gd name="T12" fmla="*/ 123 w 123"/>
                <a:gd name="T13" fmla="*/ 2 h 92"/>
                <a:gd name="T14" fmla="*/ 123 w 123"/>
                <a:gd name="T15" fmla="*/ 92 h 92"/>
                <a:gd name="T16" fmla="*/ 1 w 123"/>
                <a:gd name="T17" fmla="*/ 92 h 92"/>
                <a:gd name="T18" fmla="*/ 1 w 123"/>
                <a:gd name="T19" fmla="*/ 2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3" h="92">
                  <a:moveTo>
                    <a:pt x="0" y="0"/>
                  </a:moveTo>
                  <a:lnTo>
                    <a:pt x="123" y="0"/>
                  </a:lnTo>
                  <a:lnTo>
                    <a:pt x="123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23" y="2"/>
                  </a:lnTo>
                  <a:lnTo>
                    <a:pt x="123" y="92"/>
                  </a:lnTo>
                  <a:lnTo>
                    <a:pt x="1" y="9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8" name="Freeform 878">
              <a:extLst>
                <a:ext uri="{FF2B5EF4-FFF2-40B4-BE49-F238E27FC236}">
                  <a16:creationId xmlns:a16="http://schemas.microsoft.com/office/drawing/2014/main" id="{E2C67042-8A90-1643-94A9-3F2BC32F0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3" y="3484"/>
              <a:ext cx="122" cy="90"/>
            </a:xfrm>
            <a:custGeom>
              <a:avLst/>
              <a:gdLst>
                <a:gd name="T0" fmla="*/ 0 w 122"/>
                <a:gd name="T1" fmla="*/ 0 h 90"/>
                <a:gd name="T2" fmla="*/ 122 w 122"/>
                <a:gd name="T3" fmla="*/ 0 h 90"/>
                <a:gd name="T4" fmla="*/ 122 w 122"/>
                <a:gd name="T5" fmla="*/ 90 h 90"/>
                <a:gd name="T6" fmla="*/ 0 w 122"/>
                <a:gd name="T7" fmla="*/ 90 h 90"/>
                <a:gd name="T8" fmla="*/ 0 w 122"/>
                <a:gd name="T9" fmla="*/ 0 h 90"/>
                <a:gd name="T10" fmla="*/ 3 w 122"/>
                <a:gd name="T11" fmla="*/ 2 h 90"/>
                <a:gd name="T12" fmla="*/ 122 w 122"/>
                <a:gd name="T13" fmla="*/ 2 h 90"/>
                <a:gd name="T14" fmla="*/ 122 w 122"/>
                <a:gd name="T15" fmla="*/ 90 h 90"/>
                <a:gd name="T16" fmla="*/ 3 w 122"/>
                <a:gd name="T17" fmla="*/ 90 h 90"/>
                <a:gd name="T18" fmla="*/ 3 w 122"/>
                <a:gd name="T19" fmla="*/ 2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2" h="90">
                  <a:moveTo>
                    <a:pt x="0" y="0"/>
                  </a:moveTo>
                  <a:lnTo>
                    <a:pt x="122" y="0"/>
                  </a:lnTo>
                  <a:lnTo>
                    <a:pt x="122" y="90"/>
                  </a:lnTo>
                  <a:lnTo>
                    <a:pt x="0" y="90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22" y="2"/>
                  </a:lnTo>
                  <a:lnTo>
                    <a:pt x="122" y="90"/>
                  </a:lnTo>
                  <a:lnTo>
                    <a:pt x="3" y="9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19" name="Freeform 879">
              <a:extLst>
                <a:ext uri="{FF2B5EF4-FFF2-40B4-BE49-F238E27FC236}">
                  <a16:creationId xmlns:a16="http://schemas.microsoft.com/office/drawing/2014/main" id="{9FF51DCF-89F3-8746-8485-96F96405ED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3486"/>
              <a:ext cx="119" cy="88"/>
            </a:xfrm>
            <a:custGeom>
              <a:avLst/>
              <a:gdLst>
                <a:gd name="T0" fmla="*/ 0 w 119"/>
                <a:gd name="T1" fmla="*/ 0 h 88"/>
                <a:gd name="T2" fmla="*/ 119 w 119"/>
                <a:gd name="T3" fmla="*/ 0 h 88"/>
                <a:gd name="T4" fmla="*/ 119 w 119"/>
                <a:gd name="T5" fmla="*/ 88 h 88"/>
                <a:gd name="T6" fmla="*/ 0 w 119"/>
                <a:gd name="T7" fmla="*/ 88 h 88"/>
                <a:gd name="T8" fmla="*/ 0 w 119"/>
                <a:gd name="T9" fmla="*/ 0 h 88"/>
                <a:gd name="T10" fmla="*/ 2 w 119"/>
                <a:gd name="T11" fmla="*/ 1 h 88"/>
                <a:gd name="T12" fmla="*/ 119 w 119"/>
                <a:gd name="T13" fmla="*/ 1 h 88"/>
                <a:gd name="T14" fmla="*/ 119 w 119"/>
                <a:gd name="T15" fmla="*/ 88 h 88"/>
                <a:gd name="T16" fmla="*/ 2 w 119"/>
                <a:gd name="T17" fmla="*/ 88 h 88"/>
                <a:gd name="T18" fmla="*/ 2 w 119"/>
                <a:gd name="T19" fmla="*/ 1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9" h="88">
                  <a:moveTo>
                    <a:pt x="0" y="0"/>
                  </a:moveTo>
                  <a:lnTo>
                    <a:pt x="119" y="0"/>
                  </a:lnTo>
                  <a:lnTo>
                    <a:pt x="119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19" y="1"/>
                  </a:lnTo>
                  <a:lnTo>
                    <a:pt x="119" y="88"/>
                  </a:lnTo>
                  <a:lnTo>
                    <a:pt x="2" y="8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0" name="Freeform 880">
              <a:extLst>
                <a:ext uri="{FF2B5EF4-FFF2-40B4-BE49-F238E27FC236}">
                  <a16:creationId xmlns:a16="http://schemas.microsoft.com/office/drawing/2014/main" id="{ECE30DD5-FAC0-434D-BBE4-524A66DEB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8" y="3487"/>
              <a:ext cx="117" cy="87"/>
            </a:xfrm>
            <a:custGeom>
              <a:avLst/>
              <a:gdLst>
                <a:gd name="T0" fmla="*/ 0 w 117"/>
                <a:gd name="T1" fmla="*/ 0 h 87"/>
                <a:gd name="T2" fmla="*/ 117 w 117"/>
                <a:gd name="T3" fmla="*/ 0 h 87"/>
                <a:gd name="T4" fmla="*/ 117 w 117"/>
                <a:gd name="T5" fmla="*/ 87 h 87"/>
                <a:gd name="T6" fmla="*/ 0 w 117"/>
                <a:gd name="T7" fmla="*/ 87 h 87"/>
                <a:gd name="T8" fmla="*/ 0 w 117"/>
                <a:gd name="T9" fmla="*/ 0 h 87"/>
                <a:gd name="T10" fmla="*/ 1 w 117"/>
                <a:gd name="T11" fmla="*/ 2 h 87"/>
                <a:gd name="T12" fmla="*/ 117 w 117"/>
                <a:gd name="T13" fmla="*/ 2 h 87"/>
                <a:gd name="T14" fmla="*/ 117 w 117"/>
                <a:gd name="T15" fmla="*/ 87 h 87"/>
                <a:gd name="T16" fmla="*/ 1 w 117"/>
                <a:gd name="T17" fmla="*/ 87 h 87"/>
                <a:gd name="T18" fmla="*/ 1 w 117"/>
                <a:gd name="T19" fmla="*/ 2 h 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7">
                  <a:moveTo>
                    <a:pt x="0" y="0"/>
                  </a:moveTo>
                  <a:lnTo>
                    <a:pt x="117" y="0"/>
                  </a:lnTo>
                  <a:lnTo>
                    <a:pt x="117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17" y="2"/>
                  </a:lnTo>
                  <a:lnTo>
                    <a:pt x="117" y="87"/>
                  </a:lnTo>
                  <a:lnTo>
                    <a:pt x="1" y="87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1" name="Freeform 881">
              <a:extLst>
                <a:ext uri="{FF2B5EF4-FFF2-40B4-BE49-F238E27FC236}">
                  <a16:creationId xmlns:a16="http://schemas.microsoft.com/office/drawing/2014/main" id="{9551BEDB-4B7B-2442-A693-C8B0CC677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9" y="3489"/>
              <a:ext cx="116" cy="85"/>
            </a:xfrm>
            <a:custGeom>
              <a:avLst/>
              <a:gdLst>
                <a:gd name="T0" fmla="*/ 0 w 116"/>
                <a:gd name="T1" fmla="*/ 0 h 85"/>
                <a:gd name="T2" fmla="*/ 116 w 116"/>
                <a:gd name="T3" fmla="*/ 0 h 85"/>
                <a:gd name="T4" fmla="*/ 116 w 116"/>
                <a:gd name="T5" fmla="*/ 85 h 85"/>
                <a:gd name="T6" fmla="*/ 0 w 116"/>
                <a:gd name="T7" fmla="*/ 85 h 85"/>
                <a:gd name="T8" fmla="*/ 0 w 116"/>
                <a:gd name="T9" fmla="*/ 0 h 85"/>
                <a:gd name="T10" fmla="*/ 3 w 116"/>
                <a:gd name="T11" fmla="*/ 1 h 85"/>
                <a:gd name="T12" fmla="*/ 116 w 116"/>
                <a:gd name="T13" fmla="*/ 1 h 85"/>
                <a:gd name="T14" fmla="*/ 116 w 116"/>
                <a:gd name="T15" fmla="*/ 85 h 85"/>
                <a:gd name="T16" fmla="*/ 3 w 116"/>
                <a:gd name="T17" fmla="*/ 85 h 85"/>
                <a:gd name="T18" fmla="*/ 3 w 116"/>
                <a:gd name="T19" fmla="*/ 1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85">
                  <a:moveTo>
                    <a:pt x="0" y="0"/>
                  </a:moveTo>
                  <a:lnTo>
                    <a:pt x="116" y="0"/>
                  </a:lnTo>
                  <a:lnTo>
                    <a:pt x="116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16" y="1"/>
                  </a:lnTo>
                  <a:lnTo>
                    <a:pt x="116" y="85"/>
                  </a:lnTo>
                  <a:lnTo>
                    <a:pt x="3" y="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2" name="Freeform 882">
              <a:extLst>
                <a:ext uri="{FF2B5EF4-FFF2-40B4-BE49-F238E27FC236}">
                  <a16:creationId xmlns:a16="http://schemas.microsoft.com/office/drawing/2014/main" id="{351D1E49-4A5E-0A44-839C-92623A967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" y="3490"/>
              <a:ext cx="113" cy="84"/>
            </a:xfrm>
            <a:custGeom>
              <a:avLst/>
              <a:gdLst>
                <a:gd name="T0" fmla="*/ 0 w 113"/>
                <a:gd name="T1" fmla="*/ 0 h 84"/>
                <a:gd name="T2" fmla="*/ 113 w 113"/>
                <a:gd name="T3" fmla="*/ 0 h 84"/>
                <a:gd name="T4" fmla="*/ 113 w 113"/>
                <a:gd name="T5" fmla="*/ 84 h 84"/>
                <a:gd name="T6" fmla="*/ 0 w 113"/>
                <a:gd name="T7" fmla="*/ 84 h 84"/>
                <a:gd name="T8" fmla="*/ 0 w 113"/>
                <a:gd name="T9" fmla="*/ 0 h 84"/>
                <a:gd name="T10" fmla="*/ 2 w 113"/>
                <a:gd name="T11" fmla="*/ 2 h 84"/>
                <a:gd name="T12" fmla="*/ 113 w 113"/>
                <a:gd name="T13" fmla="*/ 2 h 84"/>
                <a:gd name="T14" fmla="*/ 113 w 113"/>
                <a:gd name="T15" fmla="*/ 84 h 84"/>
                <a:gd name="T16" fmla="*/ 2 w 113"/>
                <a:gd name="T17" fmla="*/ 84 h 84"/>
                <a:gd name="T18" fmla="*/ 2 w 113"/>
                <a:gd name="T19" fmla="*/ 2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3" h="84">
                  <a:moveTo>
                    <a:pt x="0" y="0"/>
                  </a:moveTo>
                  <a:lnTo>
                    <a:pt x="113" y="0"/>
                  </a:lnTo>
                  <a:lnTo>
                    <a:pt x="113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13" y="2"/>
                  </a:lnTo>
                  <a:lnTo>
                    <a:pt x="113" y="84"/>
                  </a:lnTo>
                  <a:lnTo>
                    <a:pt x="2" y="8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3" name="Freeform 883">
              <a:extLst>
                <a:ext uri="{FF2B5EF4-FFF2-40B4-BE49-F238E27FC236}">
                  <a16:creationId xmlns:a16="http://schemas.microsoft.com/office/drawing/2014/main" id="{B2543E69-DEE8-4E4F-A594-E18056DF3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4" y="3492"/>
              <a:ext cx="111" cy="82"/>
            </a:xfrm>
            <a:custGeom>
              <a:avLst/>
              <a:gdLst>
                <a:gd name="T0" fmla="*/ 0 w 111"/>
                <a:gd name="T1" fmla="*/ 0 h 82"/>
                <a:gd name="T2" fmla="*/ 111 w 111"/>
                <a:gd name="T3" fmla="*/ 0 h 82"/>
                <a:gd name="T4" fmla="*/ 111 w 111"/>
                <a:gd name="T5" fmla="*/ 82 h 82"/>
                <a:gd name="T6" fmla="*/ 0 w 111"/>
                <a:gd name="T7" fmla="*/ 82 h 82"/>
                <a:gd name="T8" fmla="*/ 0 w 111"/>
                <a:gd name="T9" fmla="*/ 0 h 82"/>
                <a:gd name="T10" fmla="*/ 2 w 111"/>
                <a:gd name="T11" fmla="*/ 1 h 82"/>
                <a:gd name="T12" fmla="*/ 111 w 111"/>
                <a:gd name="T13" fmla="*/ 1 h 82"/>
                <a:gd name="T14" fmla="*/ 111 w 111"/>
                <a:gd name="T15" fmla="*/ 82 h 82"/>
                <a:gd name="T16" fmla="*/ 2 w 111"/>
                <a:gd name="T17" fmla="*/ 82 h 82"/>
                <a:gd name="T18" fmla="*/ 2 w 111"/>
                <a:gd name="T19" fmla="*/ 1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1" h="82">
                  <a:moveTo>
                    <a:pt x="0" y="0"/>
                  </a:moveTo>
                  <a:lnTo>
                    <a:pt x="111" y="0"/>
                  </a:lnTo>
                  <a:lnTo>
                    <a:pt x="111" y="82"/>
                  </a:lnTo>
                  <a:lnTo>
                    <a:pt x="0" y="8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11" y="1"/>
                  </a:lnTo>
                  <a:lnTo>
                    <a:pt x="111" y="82"/>
                  </a:lnTo>
                  <a:lnTo>
                    <a:pt x="2" y="8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4" name="Freeform 884">
              <a:extLst>
                <a:ext uri="{FF2B5EF4-FFF2-40B4-BE49-F238E27FC236}">
                  <a16:creationId xmlns:a16="http://schemas.microsoft.com/office/drawing/2014/main" id="{FB435B5C-E574-8547-BFA3-68F149BDE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6" y="3493"/>
              <a:ext cx="109" cy="81"/>
            </a:xfrm>
            <a:custGeom>
              <a:avLst/>
              <a:gdLst>
                <a:gd name="T0" fmla="*/ 0 w 109"/>
                <a:gd name="T1" fmla="*/ 0 h 81"/>
                <a:gd name="T2" fmla="*/ 109 w 109"/>
                <a:gd name="T3" fmla="*/ 0 h 81"/>
                <a:gd name="T4" fmla="*/ 109 w 109"/>
                <a:gd name="T5" fmla="*/ 81 h 81"/>
                <a:gd name="T6" fmla="*/ 0 w 109"/>
                <a:gd name="T7" fmla="*/ 81 h 81"/>
                <a:gd name="T8" fmla="*/ 0 w 109"/>
                <a:gd name="T9" fmla="*/ 0 h 81"/>
                <a:gd name="T10" fmla="*/ 1 w 109"/>
                <a:gd name="T11" fmla="*/ 2 h 81"/>
                <a:gd name="T12" fmla="*/ 109 w 109"/>
                <a:gd name="T13" fmla="*/ 2 h 81"/>
                <a:gd name="T14" fmla="*/ 109 w 109"/>
                <a:gd name="T15" fmla="*/ 81 h 81"/>
                <a:gd name="T16" fmla="*/ 1 w 109"/>
                <a:gd name="T17" fmla="*/ 81 h 81"/>
                <a:gd name="T18" fmla="*/ 1 w 109"/>
                <a:gd name="T19" fmla="*/ 2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81">
                  <a:moveTo>
                    <a:pt x="0" y="0"/>
                  </a:moveTo>
                  <a:lnTo>
                    <a:pt x="109" y="0"/>
                  </a:lnTo>
                  <a:lnTo>
                    <a:pt x="109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09" y="2"/>
                  </a:lnTo>
                  <a:lnTo>
                    <a:pt x="109" y="81"/>
                  </a:lnTo>
                  <a:lnTo>
                    <a:pt x="1" y="8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5" name="Freeform 885">
              <a:extLst>
                <a:ext uri="{FF2B5EF4-FFF2-40B4-BE49-F238E27FC236}">
                  <a16:creationId xmlns:a16="http://schemas.microsoft.com/office/drawing/2014/main" id="{BF5826BF-6620-A24B-A933-860E93CEF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7" y="3495"/>
              <a:ext cx="108" cy="79"/>
            </a:xfrm>
            <a:custGeom>
              <a:avLst/>
              <a:gdLst>
                <a:gd name="T0" fmla="*/ 0 w 108"/>
                <a:gd name="T1" fmla="*/ 0 h 79"/>
                <a:gd name="T2" fmla="*/ 108 w 108"/>
                <a:gd name="T3" fmla="*/ 0 h 79"/>
                <a:gd name="T4" fmla="*/ 108 w 108"/>
                <a:gd name="T5" fmla="*/ 79 h 79"/>
                <a:gd name="T6" fmla="*/ 0 w 108"/>
                <a:gd name="T7" fmla="*/ 79 h 79"/>
                <a:gd name="T8" fmla="*/ 0 w 108"/>
                <a:gd name="T9" fmla="*/ 0 h 79"/>
                <a:gd name="T10" fmla="*/ 3 w 108"/>
                <a:gd name="T11" fmla="*/ 1 h 79"/>
                <a:gd name="T12" fmla="*/ 108 w 108"/>
                <a:gd name="T13" fmla="*/ 1 h 79"/>
                <a:gd name="T14" fmla="*/ 108 w 108"/>
                <a:gd name="T15" fmla="*/ 79 h 79"/>
                <a:gd name="T16" fmla="*/ 3 w 108"/>
                <a:gd name="T17" fmla="*/ 79 h 79"/>
                <a:gd name="T18" fmla="*/ 3 w 108"/>
                <a:gd name="T19" fmla="*/ 1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79">
                  <a:moveTo>
                    <a:pt x="0" y="0"/>
                  </a:moveTo>
                  <a:lnTo>
                    <a:pt x="108" y="0"/>
                  </a:lnTo>
                  <a:lnTo>
                    <a:pt x="108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08" y="1"/>
                  </a:lnTo>
                  <a:lnTo>
                    <a:pt x="108" y="79"/>
                  </a:lnTo>
                  <a:lnTo>
                    <a:pt x="3" y="7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6" name="Freeform 886">
              <a:extLst>
                <a:ext uri="{FF2B5EF4-FFF2-40B4-BE49-F238E27FC236}">
                  <a16:creationId xmlns:a16="http://schemas.microsoft.com/office/drawing/2014/main" id="{1C21DE39-58E2-0940-B9FF-12CD5F4C3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0" y="3496"/>
              <a:ext cx="105" cy="78"/>
            </a:xfrm>
            <a:custGeom>
              <a:avLst/>
              <a:gdLst>
                <a:gd name="T0" fmla="*/ 0 w 105"/>
                <a:gd name="T1" fmla="*/ 0 h 78"/>
                <a:gd name="T2" fmla="*/ 105 w 105"/>
                <a:gd name="T3" fmla="*/ 0 h 78"/>
                <a:gd name="T4" fmla="*/ 105 w 105"/>
                <a:gd name="T5" fmla="*/ 78 h 78"/>
                <a:gd name="T6" fmla="*/ 0 w 105"/>
                <a:gd name="T7" fmla="*/ 78 h 78"/>
                <a:gd name="T8" fmla="*/ 0 w 105"/>
                <a:gd name="T9" fmla="*/ 0 h 78"/>
                <a:gd name="T10" fmla="*/ 2 w 105"/>
                <a:gd name="T11" fmla="*/ 1 h 78"/>
                <a:gd name="T12" fmla="*/ 105 w 105"/>
                <a:gd name="T13" fmla="*/ 1 h 78"/>
                <a:gd name="T14" fmla="*/ 105 w 105"/>
                <a:gd name="T15" fmla="*/ 78 h 78"/>
                <a:gd name="T16" fmla="*/ 2 w 105"/>
                <a:gd name="T17" fmla="*/ 78 h 78"/>
                <a:gd name="T18" fmla="*/ 2 w 105"/>
                <a:gd name="T19" fmla="*/ 1 h 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78">
                  <a:moveTo>
                    <a:pt x="0" y="0"/>
                  </a:moveTo>
                  <a:lnTo>
                    <a:pt x="105" y="0"/>
                  </a:lnTo>
                  <a:lnTo>
                    <a:pt x="105" y="78"/>
                  </a:lnTo>
                  <a:lnTo>
                    <a:pt x="0" y="78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05" y="1"/>
                  </a:lnTo>
                  <a:lnTo>
                    <a:pt x="105" y="78"/>
                  </a:lnTo>
                  <a:lnTo>
                    <a:pt x="2" y="7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7" name="Freeform 887">
              <a:extLst>
                <a:ext uri="{FF2B5EF4-FFF2-40B4-BE49-F238E27FC236}">
                  <a16:creationId xmlns:a16="http://schemas.microsoft.com/office/drawing/2014/main" id="{CFE9544D-4A2A-D148-A00E-CF5250449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2" y="3497"/>
              <a:ext cx="103" cy="77"/>
            </a:xfrm>
            <a:custGeom>
              <a:avLst/>
              <a:gdLst>
                <a:gd name="T0" fmla="*/ 0 w 103"/>
                <a:gd name="T1" fmla="*/ 0 h 77"/>
                <a:gd name="T2" fmla="*/ 103 w 103"/>
                <a:gd name="T3" fmla="*/ 0 h 77"/>
                <a:gd name="T4" fmla="*/ 103 w 103"/>
                <a:gd name="T5" fmla="*/ 77 h 77"/>
                <a:gd name="T6" fmla="*/ 0 w 103"/>
                <a:gd name="T7" fmla="*/ 77 h 77"/>
                <a:gd name="T8" fmla="*/ 0 w 103"/>
                <a:gd name="T9" fmla="*/ 0 h 77"/>
                <a:gd name="T10" fmla="*/ 1 w 103"/>
                <a:gd name="T11" fmla="*/ 2 h 77"/>
                <a:gd name="T12" fmla="*/ 103 w 103"/>
                <a:gd name="T13" fmla="*/ 2 h 77"/>
                <a:gd name="T14" fmla="*/ 103 w 103"/>
                <a:gd name="T15" fmla="*/ 77 h 77"/>
                <a:gd name="T16" fmla="*/ 1 w 103"/>
                <a:gd name="T17" fmla="*/ 77 h 77"/>
                <a:gd name="T18" fmla="*/ 1 w 103"/>
                <a:gd name="T19" fmla="*/ 2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77">
                  <a:moveTo>
                    <a:pt x="0" y="0"/>
                  </a:moveTo>
                  <a:lnTo>
                    <a:pt x="103" y="0"/>
                  </a:lnTo>
                  <a:lnTo>
                    <a:pt x="103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03" y="2"/>
                  </a:lnTo>
                  <a:lnTo>
                    <a:pt x="103" y="77"/>
                  </a:lnTo>
                  <a:lnTo>
                    <a:pt x="1" y="77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8" name="Freeform 888">
              <a:extLst>
                <a:ext uri="{FF2B5EF4-FFF2-40B4-BE49-F238E27FC236}">
                  <a16:creationId xmlns:a16="http://schemas.microsoft.com/office/drawing/2014/main" id="{1731E83D-3286-0344-8B10-5C4264E42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" y="3499"/>
              <a:ext cx="102" cy="75"/>
            </a:xfrm>
            <a:custGeom>
              <a:avLst/>
              <a:gdLst>
                <a:gd name="T0" fmla="*/ 0 w 102"/>
                <a:gd name="T1" fmla="*/ 0 h 75"/>
                <a:gd name="T2" fmla="*/ 102 w 102"/>
                <a:gd name="T3" fmla="*/ 0 h 75"/>
                <a:gd name="T4" fmla="*/ 102 w 102"/>
                <a:gd name="T5" fmla="*/ 75 h 75"/>
                <a:gd name="T6" fmla="*/ 0 w 102"/>
                <a:gd name="T7" fmla="*/ 75 h 75"/>
                <a:gd name="T8" fmla="*/ 0 w 102"/>
                <a:gd name="T9" fmla="*/ 0 h 75"/>
                <a:gd name="T10" fmla="*/ 2 w 102"/>
                <a:gd name="T11" fmla="*/ 2 h 75"/>
                <a:gd name="T12" fmla="*/ 102 w 102"/>
                <a:gd name="T13" fmla="*/ 2 h 75"/>
                <a:gd name="T14" fmla="*/ 102 w 102"/>
                <a:gd name="T15" fmla="*/ 75 h 75"/>
                <a:gd name="T16" fmla="*/ 2 w 102"/>
                <a:gd name="T17" fmla="*/ 75 h 75"/>
                <a:gd name="T18" fmla="*/ 2 w 102"/>
                <a:gd name="T19" fmla="*/ 2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" h="75">
                  <a:moveTo>
                    <a:pt x="0" y="0"/>
                  </a:moveTo>
                  <a:lnTo>
                    <a:pt x="102" y="0"/>
                  </a:lnTo>
                  <a:lnTo>
                    <a:pt x="102" y="75"/>
                  </a:lnTo>
                  <a:lnTo>
                    <a:pt x="0" y="75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02" y="2"/>
                  </a:lnTo>
                  <a:lnTo>
                    <a:pt x="102" y="75"/>
                  </a:lnTo>
                  <a:lnTo>
                    <a:pt x="2" y="7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29" name="Freeform 889">
              <a:extLst>
                <a:ext uri="{FF2B5EF4-FFF2-40B4-BE49-F238E27FC236}">
                  <a16:creationId xmlns:a16="http://schemas.microsoft.com/office/drawing/2014/main" id="{0AB8573E-0084-044D-8EAE-DE88F590E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5" y="3501"/>
              <a:ext cx="100" cy="73"/>
            </a:xfrm>
            <a:custGeom>
              <a:avLst/>
              <a:gdLst>
                <a:gd name="T0" fmla="*/ 0 w 100"/>
                <a:gd name="T1" fmla="*/ 0 h 73"/>
                <a:gd name="T2" fmla="*/ 100 w 100"/>
                <a:gd name="T3" fmla="*/ 0 h 73"/>
                <a:gd name="T4" fmla="*/ 100 w 100"/>
                <a:gd name="T5" fmla="*/ 73 h 73"/>
                <a:gd name="T6" fmla="*/ 0 w 100"/>
                <a:gd name="T7" fmla="*/ 73 h 73"/>
                <a:gd name="T8" fmla="*/ 0 w 100"/>
                <a:gd name="T9" fmla="*/ 0 h 73"/>
                <a:gd name="T10" fmla="*/ 3 w 100"/>
                <a:gd name="T11" fmla="*/ 1 h 73"/>
                <a:gd name="T12" fmla="*/ 100 w 100"/>
                <a:gd name="T13" fmla="*/ 1 h 73"/>
                <a:gd name="T14" fmla="*/ 100 w 100"/>
                <a:gd name="T15" fmla="*/ 73 h 73"/>
                <a:gd name="T16" fmla="*/ 3 w 100"/>
                <a:gd name="T17" fmla="*/ 73 h 73"/>
                <a:gd name="T18" fmla="*/ 3 w 100"/>
                <a:gd name="T19" fmla="*/ 1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" h="73">
                  <a:moveTo>
                    <a:pt x="0" y="0"/>
                  </a:moveTo>
                  <a:lnTo>
                    <a:pt x="100" y="0"/>
                  </a:lnTo>
                  <a:lnTo>
                    <a:pt x="100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00" y="1"/>
                  </a:lnTo>
                  <a:lnTo>
                    <a:pt x="100" y="73"/>
                  </a:lnTo>
                  <a:lnTo>
                    <a:pt x="3" y="7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0" name="Freeform 890">
              <a:extLst>
                <a:ext uri="{FF2B5EF4-FFF2-40B4-BE49-F238E27FC236}">
                  <a16:creationId xmlns:a16="http://schemas.microsoft.com/office/drawing/2014/main" id="{D8C924DA-2A93-3E4A-8288-265023CF0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8" y="3502"/>
              <a:ext cx="97" cy="72"/>
            </a:xfrm>
            <a:custGeom>
              <a:avLst/>
              <a:gdLst>
                <a:gd name="T0" fmla="*/ 0 w 97"/>
                <a:gd name="T1" fmla="*/ 0 h 72"/>
                <a:gd name="T2" fmla="*/ 97 w 97"/>
                <a:gd name="T3" fmla="*/ 0 h 72"/>
                <a:gd name="T4" fmla="*/ 97 w 97"/>
                <a:gd name="T5" fmla="*/ 72 h 72"/>
                <a:gd name="T6" fmla="*/ 0 w 97"/>
                <a:gd name="T7" fmla="*/ 72 h 72"/>
                <a:gd name="T8" fmla="*/ 0 w 97"/>
                <a:gd name="T9" fmla="*/ 0 h 72"/>
                <a:gd name="T10" fmla="*/ 2 w 97"/>
                <a:gd name="T11" fmla="*/ 1 h 72"/>
                <a:gd name="T12" fmla="*/ 97 w 97"/>
                <a:gd name="T13" fmla="*/ 1 h 72"/>
                <a:gd name="T14" fmla="*/ 97 w 97"/>
                <a:gd name="T15" fmla="*/ 72 h 72"/>
                <a:gd name="T16" fmla="*/ 2 w 97"/>
                <a:gd name="T17" fmla="*/ 72 h 72"/>
                <a:gd name="T18" fmla="*/ 2 w 97"/>
                <a:gd name="T19" fmla="*/ 1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" h="72">
                  <a:moveTo>
                    <a:pt x="0" y="0"/>
                  </a:moveTo>
                  <a:lnTo>
                    <a:pt x="97" y="0"/>
                  </a:lnTo>
                  <a:lnTo>
                    <a:pt x="97" y="72"/>
                  </a:lnTo>
                  <a:lnTo>
                    <a:pt x="0" y="7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97" y="1"/>
                  </a:lnTo>
                  <a:lnTo>
                    <a:pt x="97" y="72"/>
                  </a:lnTo>
                  <a:lnTo>
                    <a:pt x="2" y="7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1" name="Freeform 891">
              <a:extLst>
                <a:ext uri="{FF2B5EF4-FFF2-40B4-BE49-F238E27FC236}">
                  <a16:creationId xmlns:a16="http://schemas.microsoft.com/office/drawing/2014/main" id="{F508232C-4C06-A949-8ACE-BB6715613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0" y="3503"/>
              <a:ext cx="95" cy="71"/>
            </a:xfrm>
            <a:custGeom>
              <a:avLst/>
              <a:gdLst>
                <a:gd name="T0" fmla="*/ 0 w 95"/>
                <a:gd name="T1" fmla="*/ 0 h 71"/>
                <a:gd name="T2" fmla="*/ 95 w 95"/>
                <a:gd name="T3" fmla="*/ 0 h 71"/>
                <a:gd name="T4" fmla="*/ 95 w 95"/>
                <a:gd name="T5" fmla="*/ 71 h 71"/>
                <a:gd name="T6" fmla="*/ 0 w 95"/>
                <a:gd name="T7" fmla="*/ 71 h 71"/>
                <a:gd name="T8" fmla="*/ 0 w 95"/>
                <a:gd name="T9" fmla="*/ 0 h 71"/>
                <a:gd name="T10" fmla="*/ 1 w 95"/>
                <a:gd name="T11" fmla="*/ 2 h 71"/>
                <a:gd name="T12" fmla="*/ 95 w 95"/>
                <a:gd name="T13" fmla="*/ 2 h 71"/>
                <a:gd name="T14" fmla="*/ 95 w 95"/>
                <a:gd name="T15" fmla="*/ 71 h 71"/>
                <a:gd name="T16" fmla="*/ 1 w 95"/>
                <a:gd name="T17" fmla="*/ 71 h 71"/>
                <a:gd name="T18" fmla="*/ 1 w 95"/>
                <a:gd name="T19" fmla="*/ 2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5" h="71">
                  <a:moveTo>
                    <a:pt x="0" y="0"/>
                  </a:moveTo>
                  <a:lnTo>
                    <a:pt x="95" y="0"/>
                  </a:lnTo>
                  <a:lnTo>
                    <a:pt x="95" y="71"/>
                  </a:lnTo>
                  <a:lnTo>
                    <a:pt x="0" y="71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95" y="2"/>
                  </a:lnTo>
                  <a:lnTo>
                    <a:pt x="95" y="71"/>
                  </a:lnTo>
                  <a:lnTo>
                    <a:pt x="1" y="7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2" name="Freeform 892">
              <a:extLst>
                <a:ext uri="{FF2B5EF4-FFF2-40B4-BE49-F238E27FC236}">
                  <a16:creationId xmlns:a16="http://schemas.microsoft.com/office/drawing/2014/main" id="{D3B25B0F-7AA9-EE43-A4F3-630DCB882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1" y="3505"/>
              <a:ext cx="94" cy="69"/>
            </a:xfrm>
            <a:custGeom>
              <a:avLst/>
              <a:gdLst>
                <a:gd name="T0" fmla="*/ 0 w 94"/>
                <a:gd name="T1" fmla="*/ 0 h 69"/>
                <a:gd name="T2" fmla="*/ 94 w 94"/>
                <a:gd name="T3" fmla="*/ 0 h 69"/>
                <a:gd name="T4" fmla="*/ 94 w 94"/>
                <a:gd name="T5" fmla="*/ 69 h 69"/>
                <a:gd name="T6" fmla="*/ 0 w 94"/>
                <a:gd name="T7" fmla="*/ 69 h 69"/>
                <a:gd name="T8" fmla="*/ 0 w 94"/>
                <a:gd name="T9" fmla="*/ 0 h 69"/>
                <a:gd name="T10" fmla="*/ 3 w 94"/>
                <a:gd name="T11" fmla="*/ 1 h 69"/>
                <a:gd name="T12" fmla="*/ 94 w 94"/>
                <a:gd name="T13" fmla="*/ 1 h 69"/>
                <a:gd name="T14" fmla="*/ 94 w 94"/>
                <a:gd name="T15" fmla="*/ 69 h 69"/>
                <a:gd name="T16" fmla="*/ 3 w 94"/>
                <a:gd name="T17" fmla="*/ 69 h 69"/>
                <a:gd name="T18" fmla="*/ 3 w 94"/>
                <a:gd name="T19" fmla="*/ 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4" h="69">
                  <a:moveTo>
                    <a:pt x="0" y="0"/>
                  </a:moveTo>
                  <a:lnTo>
                    <a:pt x="94" y="0"/>
                  </a:lnTo>
                  <a:lnTo>
                    <a:pt x="94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94" y="1"/>
                  </a:lnTo>
                  <a:lnTo>
                    <a:pt x="94" y="69"/>
                  </a:lnTo>
                  <a:lnTo>
                    <a:pt x="3" y="6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3" name="Freeform 893">
              <a:extLst>
                <a:ext uri="{FF2B5EF4-FFF2-40B4-BE49-F238E27FC236}">
                  <a16:creationId xmlns:a16="http://schemas.microsoft.com/office/drawing/2014/main" id="{85F69134-8A9C-D04B-9F41-B4D468F7A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" y="3506"/>
              <a:ext cx="91" cy="68"/>
            </a:xfrm>
            <a:custGeom>
              <a:avLst/>
              <a:gdLst>
                <a:gd name="T0" fmla="*/ 0 w 91"/>
                <a:gd name="T1" fmla="*/ 0 h 68"/>
                <a:gd name="T2" fmla="*/ 91 w 91"/>
                <a:gd name="T3" fmla="*/ 0 h 68"/>
                <a:gd name="T4" fmla="*/ 91 w 91"/>
                <a:gd name="T5" fmla="*/ 68 h 68"/>
                <a:gd name="T6" fmla="*/ 0 w 91"/>
                <a:gd name="T7" fmla="*/ 68 h 68"/>
                <a:gd name="T8" fmla="*/ 0 w 91"/>
                <a:gd name="T9" fmla="*/ 0 h 68"/>
                <a:gd name="T10" fmla="*/ 2 w 91"/>
                <a:gd name="T11" fmla="*/ 2 h 68"/>
                <a:gd name="T12" fmla="*/ 91 w 91"/>
                <a:gd name="T13" fmla="*/ 2 h 68"/>
                <a:gd name="T14" fmla="*/ 91 w 91"/>
                <a:gd name="T15" fmla="*/ 68 h 68"/>
                <a:gd name="T16" fmla="*/ 2 w 91"/>
                <a:gd name="T17" fmla="*/ 68 h 68"/>
                <a:gd name="T18" fmla="*/ 2 w 91"/>
                <a:gd name="T19" fmla="*/ 2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" h="68">
                  <a:moveTo>
                    <a:pt x="0" y="0"/>
                  </a:moveTo>
                  <a:lnTo>
                    <a:pt x="91" y="0"/>
                  </a:lnTo>
                  <a:lnTo>
                    <a:pt x="91" y="68"/>
                  </a:lnTo>
                  <a:lnTo>
                    <a:pt x="0" y="68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91" y="2"/>
                  </a:lnTo>
                  <a:lnTo>
                    <a:pt x="91" y="68"/>
                  </a:lnTo>
                  <a:lnTo>
                    <a:pt x="2" y="68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4" name="Freeform 894">
              <a:extLst>
                <a:ext uri="{FF2B5EF4-FFF2-40B4-BE49-F238E27FC236}">
                  <a16:creationId xmlns:a16="http://schemas.microsoft.com/office/drawing/2014/main" id="{B7CCB563-28B2-EC4A-A485-DCD861706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3508"/>
              <a:ext cx="89" cy="66"/>
            </a:xfrm>
            <a:custGeom>
              <a:avLst/>
              <a:gdLst>
                <a:gd name="T0" fmla="*/ 0 w 89"/>
                <a:gd name="T1" fmla="*/ 0 h 66"/>
                <a:gd name="T2" fmla="*/ 89 w 89"/>
                <a:gd name="T3" fmla="*/ 0 h 66"/>
                <a:gd name="T4" fmla="*/ 89 w 89"/>
                <a:gd name="T5" fmla="*/ 66 h 66"/>
                <a:gd name="T6" fmla="*/ 0 w 89"/>
                <a:gd name="T7" fmla="*/ 66 h 66"/>
                <a:gd name="T8" fmla="*/ 0 w 89"/>
                <a:gd name="T9" fmla="*/ 0 h 66"/>
                <a:gd name="T10" fmla="*/ 2 w 89"/>
                <a:gd name="T11" fmla="*/ 2 h 66"/>
                <a:gd name="T12" fmla="*/ 89 w 89"/>
                <a:gd name="T13" fmla="*/ 2 h 66"/>
                <a:gd name="T14" fmla="*/ 89 w 89"/>
                <a:gd name="T15" fmla="*/ 66 h 66"/>
                <a:gd name="T16" fmla="*/ 2 w 89"/>
                <a:gd name="T17" fmla="*/ 66 h 66"/>
                <a:gd name="T18" fmla="*/ 2 w 89"/>
                <a:gd name="T19" fmla="*/ 2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6">
                  <a:moveTo>
                    <a:pt x="0" y="0"/>
                  </a:move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9" y="2"/>
                  </a:lnTo>
                  <a:lnTo>
                    <a:pt x="89" y="66"/>
                  </a:lnTo>
                  <a:lnTo>
                    <a:pt x="2" y="6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5" name="Freeform 895">
              <a:extLst>
                <a:ext uri="{FF2B5EF4-FFF2-40B4-BE49-F238E27FC236}">
                  <a16:creationId xmlns:a16="http://schemas.microsoft.com/office/drawing/2014/main" id="{E490C55B-88CC-5348-9514-216CF7B542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8" y="3510"/>
              <a:ext cx="87" cy="64"/>
            </a:xfrm>
            <a:custGeom>
              <a:avLst/>
              <a:gdLst>
                <a:gd name="T0" fmla="*/ 0 w 87"/>
                <a:gd name="T1" fmla="*/ 0 h 64"/>
                <a:gd name="T2" fmla="*/ 87 w 87"/>
                <a:gd name="T3" fmla="*/ 0 h 64"/>
                <a:gd name="T4" fmla="*/ 87 w 87"/>
                <a:gd name="T5" fmla="*/ 64 h 64"/>
                <a:gd name="T6" fmla="*/ 0 w 87"/>
                <a:gd name="T7" fmla="*/ 64 h 64"/>
                <a:gd name="T8" fmla="*/ 0 w 87"/>
                <a:gd name="T9" fmla="*/ 0 h 64"/>
                <a:gd name="T10" fmla="*/ 1 w 87"/>
                <a:gd name="T11" fmla="*/ 0 h 64"/>
                <a:gd name="T12" fmla="*/ 87 w 87"/>
                <a:gd name="T13" fmla="*/ 0 h 64"/>
                <a:gd name="T14" fmla="*/ 87 w 87"/>
                <a:gd name="T15" fmla="*/ 64 h 64"/>
                <a:gd name="T16" fmla="*/ 1 w 87"/>
                <a:gd name="T17" fmla="*/ 64 h 64"/>
                <a:gd name="T18" fmla="*/ 1 w 87"/>
                <a:gd name="T19" fmla="*/ 0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7" h="64">
                  <a:moveTo>
                    <a:pt x="0" y="0"/>
                  </a:moveTo>
                  <a:lnTo>
                    <a:pt x="87" y="0"/>
                  </a:lnTo>
                  <a:lnTo>
                    <a:pt x="87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87" y="0"/>
                  </a:lnTo>
                  <a:lnTo>
                    <a:pt x="87" y="64"/>
                  </a:lnTo>
                  <a:lnTo>
                    <a:pt x="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6" name="Freeform 896">
              <a:extLst>
                <a:ext uri="{FF2B5EF4-FFF2-40B4-BE49-F238E27FC236}">
                  <a16:creationId xmlns:a16="http://schemas.microsoft.com/office/drawing/2014/main" id="{886E23FE-0FD0-0C42-B2D2-BB71202F6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9" y="3510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64 h 64"/>
                <a:gd name="T8" fmla="*/ 0 w 86"/>
                <a:gd name="T9" fmla="*/ 0 h 64"/>
                <a:gd name="T10" fmla="*/ 3 w 86"/>
                <a:gd name="T11" fmla="*/ 2 h 64"/>
                <a:gd name="T12" fmla="*/ 86 w 86"/>
                <a:gd name="T13" fmla="*/ 2 h 64"/>
                <a:gd name="T14" fmla="*/ 86 w 86"/>
                <a:gd name="T15" fmla="*/ 64 h 64"/>
                <a:gd name="T16" fmla="*/ 3 w 86"/>
                <a:gd name="T17" fmla="*/ 64 h 64"/>
                <a:gd name="T18" fmla="*/ 3 w 86"/>
                <a:gd name="T19" fmla="*/ 2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86" y="2"/>
                  </a:lnTo>
                  <a:lnTo>
                    <a:pt x="86" y="64"/>
                  </a:lnTo>
                  <a:lnTo>
                    <a:pt x="3" y="6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7" name="Freeform 897">
              <a:extLst>
                <a:ext uri="{FF2B5EF4-FFF2-40B4-BE49-F238E27FC236}">
                  <a16:creationId xmlns:a16="http://schemas.microsoft.com/office/drawing/2014/main" id="{D78A9EE1-FB16-034B-B5C8-3D0D45F64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2" y="3512"/>
              <a:ext cx="83" cy="62"/>
            </a:xfrm>
            <a:custGeom>
              <a:avLst/>
              <a:gdLst>
                <a:gd name="T0" fmla="*/ 0 w 83"/>
                <a:gd name="T1" fmla="*/ 0 h 62"/>
                <a:gd name="T2" fmla="*/ 83 w 83"/>
                <a:gd name="T3" fmla="*/ 0 h 62"/>
                <a:gd name="T4" fmla="*/ 83 w 83"/>
                <a:gd name="T5" fmla="*/ 62 h 62"/>
                <a:gd name="T6" fmla="*/ 0 w 83"/>
                <a:gd name="T7" fmla="*/ 62 h 62"/>
                <a:gd name="T8" fmla="*/ 0 w 83"/>
                <a:gd name="T9" fmla="*/ 0 h 62"/>
                <a:gd name="T10" fmla="*/ 2 w 83"/>
                <a:gd name="T11" fmla="*/ 2 h 62"/>
                <a:gd name="T12" fmla="*/ 83 w 83"/>
                <a:gd name="T13" fmla="*/ 2 h 62"/>
                <a:gd name="T14" fmla="*/ 83 w 83"/>
                <a:gd name="T15" fmla="*/ 62 h 62"/>
                <a:gd name="T16" fmla="*/ 2 w 83"/>
                <a:gd name="T17" fmla="*/ 62 h 62"/>
                <a:gd name="T18" fmla="*/ 2 w 83"/>
                <a:gd name="T19" fmla="*/ 2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62">
                  <a:moveTo>
                    <a:pt x="0" y="0"/>
                  </a:moveTo>
                  <a:lnTo>
                    <a:pt x="83" y="0"/>
                  </a:lnTo>
                  <a:lnTo>
                    <a:pt x="83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3" y="2"/>
                  </a:lnTo>
                  <a:lnTo>
                    <a:pt x="83" y="62"/>
                  </a:lnTo>
                  <a:lnTo>
                    <a:pt x="2" y="6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8" name="Freeform 898">
              <a:extLst>
                <a:ext uri="{FF2B5EF4-FFF2-40B4-BE49-F238E27FC236}">
                  <a16:creationId xmlns:a16="http://schemas.microsoft.com/office/drawing/2014/main" id="{1F893760-6021-F040-ADCE-BD4A74B2D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4" y="3514"/>
              <a:ext cx="81" cy="60"/>
            </a:xfrm>
            <a:custGeom>
              <a:avLst/>
              <a:gdLst>
                <a:gd name="T0" fmla="*/ 0 w 81"/>
                <a:gd name="T1" fmla="*/ 0 h 60"/>
                <a:gd name="T2" fmla="*/ 81 w 81"/>
                <a:gd name="T3" fmla="*/ 0 h 60"/>
                <a:gd name="T4" fmla="*/ 81 w 81"/>
                <a:gd name="T5" fmla="*/ 60 h 60"/>
                <a:gd name="T6" fmla="*/ 0 w 81"/>
                <a:gd name="T7" fmla="*/ 60 h 60"/>
                <a:gd name="T8" fmla="*/ 0 w 81"/>
                <a:gd name="T9" fmla="*/ 0 h 60"/>
                <a:gd name="T10" fmla="*/ 1 w 81"/>
                <a:gd name="T11" fmla="*/ 2 h 60"/>
                <a:gd name="T12" fmla="*/ 81 w 81"/>
                <a:gd name="T13" fmla="*/ 2 h 60"/>
                <a:gd name="T14" fmla="*/ 81 w 81"/>
                <a:gd name="T15" fmla="*/ 60 h 60"/>
                <a:gd name="T16" fmla="*/ 1 w 81"/>
                <a:gd name="T17" fmla="*/ 60 h 60"/>
                <a:gd name="T18" fmla="*/ 1 w 81"/>
                <a:gd name="T19" fmla="*/ 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60">
                  <a:moveTo>
                    <a:pt x="0" y="0"/>
                  </a:moveTo>
                  <a:lnTo>
                    <a:pt x="81" y="0"/>
                  </a:lnTo>
                  <a:lnTo>
                    <a:pt x="81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81" y="2"/>
                  </a:lnTo>
                  <a:lnTo>
                    <a:pt x="81" y="60"/>
                  </a:lnTo>
                  <a:lnTo>
                    <a:pt x="1" y="6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39" name="Freeform 899">
              <a:extLst>
                <a:ext uri="{FF2B5EF4-FFF2-40B4-BE49-F238E27FC236}">
                  <a16:creationId xmlns:a16="http://schemas.microsoft.com/office/drawing/2014/main" id="{9CA45444-BB2D-4140-903F-A7364A538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5" y="3516"/>
              <a:ext cx="80" cy="58"/>
            </a:xfrm>
            <a:custGeom>
              <a:avLst/>
              <a:gdLst>
                <a:gd name="T0" fmla="*/ 0 w 80"/>
                <a:gd name="T1" fmla="*/ 0 h 58"/>
                <a:gd name="T2" fmla="*/ 80 w 80"/>
                <a:gd name="T3" fmla="*/ 0 h 58"/>
                <a:gd name="T4" fmla="*/ 80 w 80"/>
                <a:gd name="T5" fmla="*/ 58 h 58"/>
                <a:gd name="T6" fmla="*/ 0 w 80"/>
                <a:gd name="T7" fmla="*/ 58 h 58"/>
                <a:gd name="T8" fmla="*/ 0 w 80"/>
                <a:gd name="T9" fmla="*/ 0 h 58"/>
                <a:gd name="T10" fmla="*/ 2 w 80"/>
                <a:gd name="T11" fmla="*/ 0 h 58"/>
                <a:gd name="T12" fmla="*/ 80 w 80"/>
                <a:gd name="T13" fmla="*/ 0 h 58"/>
                <a:gd name="T14" fmla="*/ 80 w 80"/>
                <a:gd name="T15" fmla="*/ 58 h 58"/>
                <a:gd name="T16" fmla="*/ 2 w 80"/>
                <a:gd name="T17" fmla="*/ 58 h 58"/>
                <a:gd name="T18" fmla="*/ 2 w 80"/>
                <a:gd name="T19" fmla="*/ 0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8">
                  <a:moveTo>
                    <a:pt x="0" y="0"/>
                  </a:moveTo>
                  <a:lnTo>
                    <a:pt x="80" y="0"/>
                  </a:lnTo>
                  <a:lnTo>
                    <a:pt x="80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80" y="0"/>
                  </a:lnTo>
                  <a:lnTo>
                    <a:pt x="80" y="58"/>
                  </a:lnTo>
                  <a:lnTo>
                    <a:pt x="2" y="5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0" name="Freeform 900">
              <a:extLst>
                <a:ext uri="{FF2B5EF4-FFF2-40B4-BE49-F238E27FC236}">
                  <a16:creationId xmlns:a16="http://schemas.microsoft.com/office/drawing/2014/main" id="{0F5AD7EE-DA6E-294F-B9F7-C1CCBFBA8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7" y="3516"/>
              <a:ext cx="78" cy="58"/>
            </a:xfrm>
            <a:custGeom>
              <a:avLst/>
              <a:gdLst>
                <a:gd name="T0" fmla="*/ 0 w 78"/>
                <a:gd name="T1" fmla="*/ 0 h 58"/>
                <a:gd name="T2" fmla="*/ 78 w 78"/>
                <a:gd name="T3" fmla="*/ 0 h 58"/>
                <a:gd name="T4" fmla="*/ 78 w 78"/>
                <a:gd name="T5" fmla="*/ 58 h 58"/>
                <a:gd name="T6" fmla="*/ 0 w 78"/>
                <a:gd name="T7" fmla="*/ 58 h 58"/>
                <a:gd name="T8" fmla="*/ 0 w 78"/>
                <a:gd name="T9" fmla="*/ 0 h 58"/>
                <a:gd name="T10" fmla="*/ 3 w 78"/>
                <a:gd name="T11" fmla="*/ 2 h 58"/>
                <a:gd name="T12" fmla="*/ 78 w 78"/>
                <a:gd name="T13" fmla="*/ 2 h 58"/>
                <a:gd name="T14" fmla="*/ 78 w 78"/>
                <a:gd name="T15" fmla="*/ 58 h 58"/>
                <a:gd name="T16" fmla="*/ 3 w 78"/>
                <a:gd name="T17" fmla="*/ 58 h 58"/>
                <a:gd name="T18" fmla="*/ 3 w 78"/>
                <a:gd name="T19" fmla="*/ 2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58">
                  <a:moveTo>
                    <a:pt x="0" y="0"/>
                  </a:moveTo>
                  <a:lnTo>
                    <a:pt x="78" y="0"/>
                  </a:lnTo>
                  <a:lnTo>
                    <a:pt x="78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78" y="2"/>
                  </a:lnTo>
                  <a:lnTo>
                    <a:pt x="78" y="58"/>
                  </a:lnTo>
                  <a:lnTo>
                    <a:pt x="3" y="58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1" name="Freeform 901">
              <a:extLst>
                <a:ext uri="{FF2B5EF4-FFF2-40B4-BE49-F238E27FC236}">
                  <a16:creationId xmlns:a16="http://schemas.microsoft.com/office/drawing/2014/main" id="{7853AB69-EC74-5E4A-B23D-7847FFF99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0" y="3518"/>
              <a:ext cx="75" cy="56"/>
            </a:xfrm>
            <a:custGeom>
              <a:avLst/>
              <a:gdLst>
                <a:gd name="T0" fmla="*/ 0 w 75"/>
                <a:gd name="T1" fmla="*/ 0 h 56"/>
                <a:gd name="T2" fmla="*/ 75 w 75"/>
                <a:gd name="T3" fmla="*/ 0 h 56"/>
                <a:gd name="T4" fmla="*/ 75 w 75"/>
                <a:gd name="T5" fmla="*/ 56 h 56"/>
                <a:gd name="T6" fmla="*/ 0 w 75"/>
                <a:gd name="T7" fmla="*/ 56 h 56"/>
                <a:gd name="T8" fmla="*/ 0 w 75"/>
                <a:gd name="T9" fmla="*/ 0 h 56"/>
                <a:gd name="T10" fmla="*/ 2 w 75"/>
                <a:gd name="T11" fmla="*/ 2 h 56"/>
                <a:gd name="T12" fmla="*/ 75 w 75"/>
                <a:gd name="T13" fmla="*/ 2 h 56"/>
                <a:gd name="T14" fmla="*/ 75 w 75"/>
                <a:gd name="T15" fmla="*/ 56 h 56"/>
                <a:gd name="T16" fmla="*/ 2 w 75"/>
                <a:gd name="T17" fmla="*/ 56 h 56"/>
                <a:gd name="T18" fmla="*/ 2 w 75"/>
                <a:gd name="T19" fmla="*/ 2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56">
                  <a:moveTo>
                    <a:pt x="0" y="0"/>
                  </a:moveTo>
                  <a:lnTo>
                    <a:pt x="75" y="0"/>
                  </a:lnTo>
                  <a:lnTo>
                    <a:pt x="75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75" y="2"/>
                  </a:lnTo>
                  <a:lnTo>
                    <a:pt x="75" y="56"/>
                  </a:lnTo>
                  <a:lnTo>
                    <a:pt x="2" y="5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2" name="Freeform 902">
              <a:extLst>
                <a:ext uri="{FF2B5EF4-FFF2-40B4-BE49-F238E27FC236}">
                  <a16:creationId xmlns:a16="http://schemas.microsoft.com/office/drawing/2014/main" id="{B446C457-15CB-9C43-A0B3-7198BEA90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2" y="3520"/>
              <a:ext cx="73" cy="54"/>
            </a:xfrm>
            <a:custGeom>
              <a:avLst/>
              <a:gdLst>
                <a:gd name="T0" fmla="*/ 0 w 73"/>
                <a:gd name="T1" fmla="*/ 0 h 54"/>
                <a:gd name="T2" fmla="*/ 73 w 73"/>
                <a:gd name="T3" fmla="*/ 0 h 54"/>
                <a:gd name="T4" fmla="*/ 73 w 73"/>
                <a:gd name="T5" fmla="*/ 54 h 54"/>
                <a:gd name="T6" fmla="*/ 0 w 73"/>
                <a:gd name="T7" fmla="*/ 54 h 54"/>
                <a:gd name="T8" fmla="*/ 0 w 73"/>
                <a:gd name="T9" fmla="*/ 0 h 54"/>
                <a:gd name="T10" fmla="*/ 1 w 73"/>
                <a:gd name="T11" fmla="*/ 1 h 54"/>
                <a:gd name="T12" fmla="*/ 73 w 73"/>
                <a:gd name="T13" fmla="*/ 1 h 54"/>
                <a:gd name="T14" fmla="*/ 73 w 73"/>
                <a:gd name="T15" fmla="*/ 54 h 54"/>
                <a:gd name="T16" fmla="*/ 1 w 73"/>
                <a:gd name="T17" fmla="*/ 54 h 54"/>
                <a:gd name="T18" fmla="*/ 1 w 73"/>
                <a:gd name="T19" fmla="*/ 1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3" h="54">
                  <a:moveTo>
                    <a:pt x="0" y="0"/>
                  </a:moveTo>
                  <a:lnTo>
                    <a:pt x="73" y="0"/>
                  </a:lnTo>
                  <a:lnTo>
                    <a:pt x="73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73" y="1"/>
                  </a:lnTo>
                  <a:lnTo>
                    <a:pt x="73" y="54"/>
                  </a:lnTo>
                  <a:lnTo>
                    <a:pt x="1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3" name="Freeform 903">
              <a:extLst>
                <a:ext uri="{FF2B5EF4-FFF2-40B4-BE49-F238E27FC236}">
                  <a16:creationId xmlns:a16="http://schemas.microsoft.com/office/drawing/2014/main" id="{BE00D4BC-F91D-6F4E-A9F5-605833F96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" y="3521"/>
              <a:ext cx="72" cy="53"/>
            </a:xfrm>
            <a:custGeom>
              <a:avLst/>
              <a:gdLst>
                <a:gd name="T0" fmla="*/ 0 w 72"/>
                <a:gd name="T1" fmla="*/ 0 h 53"/>
                <a:gd name="T2" fmla="*/ 72 w 72"/>
                <a:gd name="T3" fmla="*/ 0 h 53"/>
                <a:gd name="T4" fmla="*/ 72 w 72"/>
                <a:gd name="T5" fmla="*/ 53 h 53"/>
                <a:gd name="T6" fmla="*/ 0 w 72"/>
                <a:gd name="T7" fmla="*/ 53 h 53"/>
                <a:gd name="T8" fmla="*/ 0 w 72"/>
                <a:gd name="T9" fmla="*/ 0 h 53"/>
                <a:gd name="T10" fmla="*/ 3 w 72"/>
                <a:gd name="T11" fmla="*/ 2 h 53"/>
                <a:gd name="T12" fmla="*/ 72 w 72"/>
                <a:gd name="T13" fmla="*/ 2 h 53"/>
                <a:gd name="T14" fmla="*/ 72 w 72"/>
                <a:gd name="T15" fmla="*/ 53 h 53"/>
                <a:gd name="T16" fmla="*/ 3 w 72"/>
                <a:gd name="T17" fmla="*/ 53 h 53"/>
                <a:gd name="T18" fmla="*/ 3 w 72"/>
                <a:gd name="T19" fmla="*/ 2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3">
                  <a:moveTo>
                    <a:pt x="0" y="0"/>
                  </a:moveTo>
                  <a:lnTo>
                    <a:pt x="72" y="0"/>
                  </a:lnTo>
                  <a:lnTo>
                    <a:pt x="72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72" y="2"/>
                  </a:lnTo>
                  <a:lnTo>
                    <a:pt x="72" y="53"/>
                  </a:lnTo>
                  <a:lnTo>
                    <a:pt x="3" y="53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4" name="Freeform 904">
              <a:extLst>
                <a:ext uri="{FF2B5EF4-FFF2-40B4-BE49-F238E27FC236}">
                  <a16:creationId xmlns:a16="http://schemas.microsoft.com/office/drawing/2014/main" id="{6E3F906D-30E1-824F-91EB-565C1B4AB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6" y="3523"/>
              <a:ext cx="69" cy="51"/>
            </a:xfrm>
            <a:custGeom>
              <a:avLst/>
              <a:gdLst>
                <a:gd name="T0" fmla="*/ 0 w 69"/>
                <a:gd name="T1" fmla="*/ 0 h 51"/>
                <a:gd name="T2" fmla="*/ 69 w 69"/>
                <a:gd name="T3" fmla="*/ 0 h 51"/>
                <a:gd name="T4" fmla="*/ 69 w 69"/>
                <a:gd name="T5" fmla="*/ 51 h 51"/>
                <a:gd name="T6" fmla="*/ 0 w 69"/>
                <a:gd name="T7" fmla="*/ 51 h 51"/>
                <a:gd name="T8" fmla="*/ 0 w 69"/>
                <a:gd name="T9" fmla="*/ 0 h 51"/>
                <a:gd name="T10" fmla="*/ 2 w 69"/>
                <a:gd name="T11" fmla="*/ 1 h 51"/>
                <a:gd name="T12" fmla="*/ 69 w 69"/>
                <a:gd name="T13" fmla="*/ 1 h 51"/>
                <a:gd name="T14" fmla="*/ 69 w 69"/>
                <a:gd name="T15" fmla="*/ 51 h 51"/>
                <a:gd name="T16" fmla="*/ 2 w 69"/>
                <a:gd name="T17" fmla="*/ 51 h 51"/>
                <a:gd name="T18" fmla="*/ 2 w 69"/>
                <a:gd name="T19" fmla="*/ 1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51">
                  <a:moveTo>
                    <a:pt x="0" y="0"/>
                  </a:moveTo>
                  <a:lnTo>
                    <a:pt x="69" y="0"/>
                  </a:lnTo>
                  <a:lnTo>
                    <a:pt x="69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69" y="1"/>
                  </a:lnTo>
                  <a:lnTo>
                    <a:pt x="69" y="51"/>
                  </a:lnTo>
                  <a:lnTo>
                    <a:pt x="2" y="5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5" name="Freeform 905">
              <a:extLst>
                <a:ext uri="{FF2B5EF4-FFF2-40B4-BE49-F238E27FC236}">
                  <a16:creationId xmlns:a16="http://schemas.microsoft.com/office/drawing/2014/main" id="{3C08EF85-5006-A547-B88F-39EAC0A8C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8" y="3524"/>
              <a:ext cx="67" cy="50"/>
            </a:xfrm>
            <a:custGeom>
              <a:avLst/>
              <a:gdLst>
                <a:gd name="T0" fmla="*/ 0 w 67"/>
                <a:gd name="T1" fmla="*/ 0 h 50"/>
                <a:gd name="T2" fmla="*/ 67 w 67"/>
                <a:gd name="T3" fmla="*/ 0 h 50"/>
                <a:gd name="T4" fmla="*/ 67 w 67"/>
                <a:gd name="T5" fmla="*/ 50 h 50"/>
                <a:gd name="T6" fmla="*/ 0 w 67"/>
                <a:gd name="T7" fmla="*/ 50 h 50"/>
                <a:gd name="T8" fmla="*/ 0 w 67"/>
                <a:gd name="T9" fmla="*/ 0 h 50"/>
                <a:gd name="T10" fmla="*/ 1 w 67"/>
                <a:gd name="T11" fmla="*/ 1 h 50"/>
                <a:gd name="T12" fmla="*/ 67 w 67"/>
                <a:gd name="T13" fmla="*/ 1 h 50"/>
                <a:gd name="T14" fmla="*/ 67 w 67"/>
                <a:gd name="T15" fmla="*/ 50 h 50"/>
                <a:gd name="T16" fmla="*/ 1 w 67"/>
                <a:gd name="T17" fmla="*/ 50 h 50"/>
                <a:gd name="T18" fmla="*/ 1 w 67"/>
                <a:gd name="T19" fmla="*/ 1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50">
                  <a:moveTo>
                    <a:pt x="0" y="0"/>
                  </a:moveTo>
                  <a:lnTo>
                    <a:pt x="67" y="0"/>
                  </a:lnTo>
                  <a:lnTo>
                    <a:pt x="67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67" y="1"/>
                  </a:lnTo>
                  <a:lnTo>
                    <a:pt x="67" y="50"/>
                  </a:lnTo>
                  <a:lnTo>
                    <a:pt x="1" y="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6" name="Freeform 906">
              <a:extLst>
                <a:ext uri="{FF2B5EF4-FFF2-40B4-BE49-F238E27FC236}">
                  <a16:creationId xmlns:a16="http://schemas.microsoft.com/office/drawing/2014/main" id="{47B84DCB-4536-6F4C-9847-60D34DA98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9" y="3525"/>
              <a:ext cx="66" cy="49"/>
            </a:xfrm>
            <a:custGeom>
              <a:avLst/>
              <a:gdLst>
                <a:gd name="T0" fmla="*/ 0 w 66"/>
                <a:gd name="T1" fmla="*/ 0 h 49"/>
                <a:gd name="T2" fmla="*/ 66 w 66"/>
                <a:gd name="T3" fmla="*/ 0 h 49"/>
                <a:gd name="T4" fmla="*/ 66 w 66"/>
                <a:gd name="T5" fmla="*/ 49 h 49"/>
                <a:gd name="T6" fmla="*/ 0 w 66"/>
                <a:gd name="T7" fmla="*/ 49 h 49"/>
                <a:gd name="T8" fmla="*/ 0 w 66"/>
                <a:gd name="T9" fmla="*/ 0 h 49"/>
                <a:gd name="T10" fmla="*/ 2 w 66"/>
                <a:gd name="T11" fmla="*/ 2 h 49"/>
                <a:gd name="T12" fmla="*/ 66 w 66"/>
                <a:gd name="T13" fmla="*/ 2 h 49"/>
                <a:gd name="T14" fmla="*/ 66 w 66"/>
                <a:gd name="T15" fmla="*/ 49 h 49"/>
                <a:gd name="T16" fmla="*/ 2 w 66"/>
                <a:gd name="T17" fmla="*/ 49 h 49"/>
                <a:gd name="T18" fmla="*/ 2 w 66"/>
                <a:gd name="T19" fmla="*/ 2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49">
                  <a:moveTo>
                    <a:pt x="0" y="0"/>
                  </a:moveTo>
                  <a:lnTo>
                    <a:pt x="66" y="0"/>
                  </a:lnTo>
                  <a:lnTo>
                    <a:pt x="66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66" y="2"/>
                  </a:lnTo>
                  <a:lnTo>
                    <a:pt x="66" y="49"/>
                  </a:lnTo>
                  <a:lnTo>
                    <a:pt x="2" y="4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7" name="Freeform 907">
              <a:extLst>
                <a:ext uri="{FF2B5EF4-FFF2-40B4-BE49-F238E27FC236}">
                  <a16:creationId xmlns:a16="http://schemas.microsoft.com/office/drawing/2014/main" id="{8AB828B0-B6CD-6F44-8AE5-AEFD9D9D5D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1" y="3527"/>
              <a:ext cx="64" cy="47"/>
            </a:xfrm>
            <a:custGeom>
              <a:avLst/>
              <a:gdLst>
                <a:gd name="T0" fmla="*/ 0 w 64"/>
                <a:gd name="T1" fmla="*/ 0 h 47"/>
                <a:gd name="T2" fmla="*/ 64 w 64"/>
                <a:gd name="T3" fmla="*/ 0 h 47"/>
                <a:gd name="T4" fmla="*/ 64 w 64"/>
                <a:gd name="T5" fmla="*/ 47 h 47"/>
                <a:gd name="T6" fmla="*/ 0 w 64"/>
                <a:gd name="T7" fmla="*/ 47 h 47"/>
                <a:gd name="T8" fmla="*/ 0 w 64"/>
                <a:gd name="T9" fmla="*/ 0 h 47"/>
                <a:gd name="T10" fmla="*/ 3 w 64"/>
                <a:gd name="T11" fmla="*/ 2 h 47"/>
                <a:gd name="T12" fmla="*/ 64 w 64"/>
                <a:gd name="T13" fmla="*/ 2 h 47"/>
                <a:gd name="T14" fmla="*/ 64 w 64"/>
                <a:gd name="T15" fmla="*/ 47 h 47"/>
                <a:gd name="T16" fmla="*/ 3 w 64"/>
                <a:gd name="T17" fmla="*/ 47 h 47"/>
                <a:gd name="T18" fmla="*/ 3 w 64"/>
                <a:gd name="T19" fmla="*/ 2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" h="47">
                  <a:moveTo>
                    <a:pt x="0" y="0"/>
                  </a:moveTo>
                  <a:lnTo>
                    <a:pt x="64" y="0"/>
                  </a:lnTo>
                  <a:lnTo>
                    <a:pt x="64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64" y="2"/>
                  </a:lnTo>
                  <a:lnTo>
                    <a:pt x="64" y="47"/>
                  </a:lnTo>
                  <a:lnTo>
                    <a:pt x="3" y="47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8" name="Freeform 908">
              <a:extLst>
                <a:ext uri="{FF2B5EF4-FFF2-40B4-BE49-F238E27FC236}">
                  <a16:creationId xmlns:a16="http://schemas.microsoft.com/office/drawing/2014/main" id="{BCD2C29A-FD92-F743-9612-0463C1CE3D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" y="3529"/>
              <a:ext cx="61" cy="45"/>
            </a:xfrm>
            <a:custGeom>
              <a:avLst/>
              <a:gdLst>
                <a:gd name="T0" fmla="*/ 0 w 61"/>
                <a:gd name="T1" fmla="*/ 0 h 45"/>
                <a:gd name="T2" fmla="*/ 61 w 61"/>
                <a:gd name="T3" fmla="*/ 0 h 45"/>
                <a:gd name="T4" fmla="*/ 61 w 61"/>
                <a:gd name="T5" fmla="*/ 45 h 45"/>
                <a:gd name="T6" fmla="*/ 0 w 61"/>
                <a:gd name="T7" fmla="*/ 45 h 45"/>
                <a:gd name="T8" fmla="*/ 0 w 61"/>
                <a:gd name="T9" fmla="*/ 0 h 45"/>
                <a:gd name="T10" fmla="*/ 2 w 61"/>
                <a:gd name="T11" fmla="*/ 1 h 45"/>
                <a:gd name="T12" fmla="*/ 61 w 61"/>
                <a:gd name="T13" fmla="*/ 1 h 45"/>
                <a:gd name="T14" fmla="*/ 61 w 61"/>
                <a:gd name="T15" fmla="*/ 45 h 45"/>
                <a:gd name="T16" fmla="*/ 2 w 61"/>
                <a:gd name="T17" fmla="*/ 45 h 45"/>
                <a:gd name="T18" fmla="*/ 2 w 61"/>
                <a:gd name="T19" fmla="*/ 1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45">
                  <a:moveTo>
                    <a:pt x="0" y="0"/>
                  </a:moveTo>
                  <a:lnTo>
                    <a:pt x="61" y="0"/>
                  </a:lnTo>
                  <a:lnTo>
                    <a:pt x="61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61" y="1"/>
                  </a:lnTo>
                  <a:lnTo>
                    <a:pt x="61" y="45"/>
                  </a:lnTo>
                  <a:lnTo>
                    <a:pt x="2" y="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49" name="Freeform 909">
              <a:extLst>
                <a:ext uri="{FF2B5EF4-FFF2-40B4-BE49-F238E27FC236}">
                  <a16:creationId xmlns:a16="http://schemas.microsoft.com/office/drawing/2014/main" id="{5D6A1C06-F282-8046-A6E6-ED9C2C28F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6" y="3530"/>
              <a:ext cx="59" cy="44"/>
            </a:xfrm>
            <a:custGeom>
              <a:avLst/>
              <a:gdLst>
                <a:gd name="T0" fmla="*/ 0 w 59"/>
                <a:gd name="T1" fmla="*/ 0 h 44"/>
                <a:gd name="T2" fmla="*/ 59 w 59"/>
                <a:gd name="T3" fmla="*/ 0 h 44"/>
                <a:gd name="T4" fmla="*/ 59 w 59"/>
                <a:gd name="T5" fmla="*/ 44 h 44"/>
                <a:gd name="T6" fmla="*/ 0 w 59"/>
                <a:gd name="T7" fmla="*/ 44 h 44"/>
                <a:gd name="T8" fmla="*/ 0 w 59"/>
                <a:gd name="T9" fmla="*/ 0 h 44"/>
                <a:gd name="T10" fmla="*/ 1 w 59"/>
                <a:gd name="T11" fmla="*/ 1 h 44"/>
                <a:gd name="T12" fmla="*/ 59 w 59"/>
                <a:gd name="T13" fmla="*/ 1 h 44"/>
                <a:gd name="T14" fmla="*/ 59 w 59"/>
                <a:gd name="T15" fmla="*/ 44 h 44"/>
                <a:gd name="T16" fmla="*/ 1 w 59"/>
                <a:gd name="T17" fmla="*/ 44 h 44"/>
                <a:gd name="T18" fmla="*/ 1 w 59"/>
                <a:gd name="T19" fmla="*/ 1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" h="44">
                  <a:moveTo>
                    <a:pt x="0" y="0"/>
                  </a:moveTo>
                  <a:lnTo>
                    <a:pt x="59" y="0"/>
                  </a:lnTo>
                  <a:lnTo>
                    <a:pt x="59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59" y="1"/>
                  </a:lnTo>
                  <a:lnTo>
                    <a:pt x="59" y="44"/>
                  </a:lnTo>
                  <a:lnTo>
                    <a:pt x="1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0" name="Freeform 910">
              <a:extLst>
                <a:ext uri="{FF2B5EF4-FFF2-40B4-BE49-F238E27FC236}">
                  <a16:creationId xmlns:a16="http://schemas.microsoft.com/office/drawing/2014/main" id="{A1E9CB83-2024-5644-9259-E0D2CA998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7" y="3531"/>
              <a:ext cx="58" cy="43"/>
            </a:xfrm>
            <a:custGeom>
              <a:avLst/>
              <a:gdLst>
                <a:gd name="T0" fmla="*/ 0 w 58"/>
                <a:gd name="T1" fmla="*/ 0 h 43"/>
                <a:gd name="T2" fmla="*/ 58 w 58"/>
                <a:gd name="T3" fmla="*/ 0 h 43"/>
                <a:gd name="T4" fmla="*/ 58 w 58"/>
                <a:gd name="T5" fmla="*/ 43 h 43"/>
                <a:gd name="T6" fmla="*/ 0 w 58"/>
                <a:gd name="T7" fmla="*/ 43 h 43"/>
                <a:gd name="T8" fmla="*/ 0 w 58"/>
                <a:gd name="T9" fmla="*/ 0 h 43"/>
                <a:gd name="T10" fmla="*/ 2 w 58"/>
                <a:gd name="T11" fmla="*/ 2 h 43"/>
                <a:gd name="T12" fmla="*/ 58 w 58"/>
                <a:gd name="T13" fmla="*/ 2 h 43"/>
                <a:gd name="T14" fmla="*/ 58 w 58"/>
                <a:gd name="T15" fmla="*/ 43 h 43"/>
                <a:gd name="T16" fmla="*/ 2 w 58"/>
                <a:gd name="T17" fmla="*/ 43 h 43"/>
                <a:gd name="T18" fmla="*/ 2 w 58"/>
                <a:gd name="T19" fmla="*/ 2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8" h="43">
                  <a:moveTo>
                    <a:pt x="0" y="0"/>
                  </a:moveTo>
                  <a:lnTo>
                    <a:pt x="58" y="0"/>
                  </a:lnTo>
                  <a:lnTo>
                    <a:pt x="58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58" y="2"/>
                  </a:lnTo>
                  <a:lnTo>
                    <a:pt x="58" y="43"/>
                  </a:lnTo>
                  <a:lnTo>
                    <a:pt x="2" y="4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1" name="Freeform 911">
              <a:extLst>
                <a:ext uri="{FF2B5EF4-FFF2-40B4-BE49-F238E27FC236}">
                  <a16:creationId xmlns:a16="http://schemas.microsoft.com/office/drawing/2014/main" id="{30221D20-1B42-2B4C-BFE2-17609622B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9" y="3533"/>
              <a:ext cx="56" cy="41"/>
            </a:xfrm>
            <a:custGeom>
              <a:avLst/>
              <a:gdLst>
                <a:gd name="T0" fmla="*/ 0 w 56"/>
                <a:gd name="T1" fmla="*/ 0 h 41"/>
                <a:gd name="T2" fmla="*/ 56 w 56"/>
                <a:gd name="T3" fmla="*/ 0 h 41"/>
                <a:gd name="T4" fmla="*/ 56 w 56"/>
                <a:gd name="T5" fmla="*/ 41 h 41"/>
                <a:gd name="T6" fmla="*/ 0 w 56"/>
                <a:gd name="T7" fmla="*/ 41 h 41"/>
                <a:gd name="T8" fmla="*/ 0 w 56"/>
                <a:gd name="T9" fmla="*/ 0 h 41"/>
                <a:gd name="T10" fmla="*/ 3 w 56"/>
                <a:gd name="T11" fmla="*/ 2 h 41"/>
                <a:gd name="T12" fmla="*/ 56 w 56"/>
                <a:gd name="T13" fmla="*/ 2 h 41"/>
                <a:gd name="T14" fmla="*/ 56 w 56"/>
                <a:gd name="T15" fmla="*/ 41 h 41"/>
                <a:gd name="T16" fmla="*/ 3 w 56"/>
                <a:gd name="T17" fmla="*/ 41 h 41"/>
                <a:gd name="T18" fmla="*/ 3 w 56"/>
                <a:gd name="T19" fmla="*/ 2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41">
                  <a:moveTo>
                    <a:pt x="0" y="0"/>
                  </a:moveTo>
                  <a:lnTo>
                    <a:pt x="56" y="0"/>
                  </a:lnTo>
                  <a:lnTo>
                    <a:pt x="56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56" y="2"/>
                  </a:lnTo>
                  <a:lnTo>
                    <a:pt x="56" y="41"/>
                  </a:lnTo>
                  <a:lnTo>
                    <a:pt x="3" y="4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2" name="Freeform 912">
              <a:extLst>
                <a:ext uri="{FF2B5EF4-FFF2-40B4-BE49-F238E27FC236}">
                  <a16:creationId xmlns:a16="http://schemas.microsoft.com/office/drawing/2014/main" id="{ACBC06A0-14A6-1540-9D47-6628EA02C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" y="3535"/>
              <a:ext cx="53" cy="39"/>
            </a:xfrm>
            <a:custGeom>
              <a:avLst/>
              <a:gdLst>
                <a:gd name="T0" fmla="*/ 0 w 53"/>
                <a:gd name="T1" fmla="*/ 0 h 39"/>
                <a:gd name="T2" fmla="*/ 53 w 53"/>
                <a:gd name="T3" fmla="*/ 0 h 39"/>
                <a:gd name="T4" fmla="*/ 53 w 53"/>
                <a:gd name="T5" fmla="*/ 39 h 39"/>
                <a:gd name="T6" fmla="*/ 0 w 53"/>
                <a:gd name="T7" fmla="*/ 39 h 39"/>
                <a:gd name="T8" fmla="*/ 0 w 53"/>
                <a:gd name="T9" fmla="*/ 0 h 39"/>
                <a:gd name="T10" fmla="*/ 2 w 53"/>
                <a:gd name="T11" fmla="*/ 1 h 39"/>
                <a:gd name="T12" fmla="*/ 53 w 53"/>
                <a:gd name="T13" fmla="*/ 1 h 39"/>
                <a:gd name="T14" fmla="*/ 53 w 53"/>
                <a:gd name="T15" fmla="*/ 39 h 39"/>
                <a:gd name="T16" fmla="*/ 2 w 53"/>
                <a:gd name="T17" fmla="*/ 39 h 39"/>
                <a:gd name="T18" fmla="*/ 2 w 53"/>
                <a:gd name="T19" fmla="*/ 1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3" h="39">
                  <a:moveTo>
                    <a:pt x="0" y="0"/>
                  </a:moveTo>
                  <a:lnTo>
                    <a:pt x="53" y="0"/>
                  </a:lnTo>
                  <a:lnTo>
                    <a:pt x="53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53" y="1"/>
                  </a:lnTo>
                  <a:lnTo>
                    <a:pt x="53" y="39"/>
                  </a:lnTo>
                  <a:lnTo>
                    <a:pt x="2" y="3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3" name="Freeform 913">
              <a:extLst>
                <a:ext uri="{FF2B5EF4-FFF2-40B4-BE49-F238E27FC236}">
                  <a16:creationId xmlns:a16="http://schemas.microsoft.com/office/drawing/2014/main" id="{0E03E08D-BD01-8E49-8B1E-1164386F6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4" y="3536"/>
              <a:ext cx="51" cy="38"/>
            </a:xfrm>
            <a:custGeom>
              <a:avLst/>
              <a:gdLst>
                <a:gd name="T0" fmla="*/ 0 w 51"/>
                <a:gd name="T1" fmla="*/ 0 h 38"/>
                <a:gd name="T2" fmla="*/ 51 w 51"/>
                <a:gd name="T3" fmla="*/ 0 h 38"/>
                <a:gd name="T4" fmla="*/ 51 w 51"/>
                <a:gd name="T5" fmla="*/ 38 h 38"/>
                <a:gd name="T6" fmla="*/ 0 w 51"/>
                <a:gd name="T7" fmla="*/ 38 h 38"/>
                <a:gd name="T8" fmla="*/ 0 w 51"/>
                <a:gd name="T9" fmla="*/ 0 h 38"/>
                <a:gd name="T10" fmla="*/ 1 w 51"/>
                <a:gd name="T11" fmla="*/ 1 h 38"/>
                <a:gd name="T12" fmla="*/ 51 w 51"/>
                <a:gd name="T13" fmla="*/ 1 h 38"/>
                <a:gd name="T14" fmla="*/ 51 w 51"/>
                <a:gd name="T15" fmla="*/ 38 h 38"/>
                <a:gd name="T16" fmla="*/ 1 w 51"/>
                <a:gd name="T17" fmla="*/ 38 h 38"/>
                <a:gd name="T18" fmla="*/ 1 w 51"/>
                <a:gd name="T19" fmla="*/ 1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" h="38">
                  <a:moveTo>
                    <a:pt x="0" y="0"/>
                  </a:moveTo>
                  <a:lnTo>
                    <a:pt x="51" y="0"/>
                  </a:lnTo>
                  <a:lnTo>
                    <a:pt x="51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51" y="1"/>
                  </a:lnTo>
                  <a:lnTo>
                    <a:pt x="51" y="38"/>
                  </a:lnTo>
                  <a:lnTo>
                    <a:pt x="1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4" name="Freeform 914">
              <a:extLst>
                <a:ext uri="{FF2B5EF4-FFF2-40B4-BE49-F238E27FC236}">
                  <a16:creationId xmlns:a16="http://schemas.microsoft.com/office/drawing/2014/main" id="{1A326C8B-EA77-F644-9B5F-92EC484D4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" y="3537"/>
              <a:ext cx="50" cy="37"/>
            </a:xfrm>
            <a:custGeom>
              <a:avLst/>
              <a:gdLst>
                <a:gd name="T0" fmla="*/ 0 w 50"/>
                <a:gd name="T1" fmla="*/ 0 h 37"/>
                <a:gd name="T2" fmla="*/ 50 w 50"/>
                <a:gd name="T3" fmla="*/ 0 h 37"/>
                <a:gd name="T4" fmla="*/ 50 w 50"/>
                <a:gd name="T5" fmla="*/ 37 h 37"/>
                <a:gd name="T6" fmla="*/ 0 w 50"/>
                <a:gd name="T7" fmla="*/ 37 h 37"/>
                <a:gd name="T8" fmla="*/ 0 w 50"/>
                <a:gd name="T9" fmla="*/ 0 h 37"/>
                <a:gd name="T10" fmla="*/ 3 w 50"/>
                <a:gd name="T11" fmla="*/ 2 h 37"/>
                <a:gd name="T12" fmla="*/ 50 w 50"/>
                <a:gd name="T13" fmla="*/ 2 h 37"/>
                <a:gd name="T14" fmla="*/ 50 w 50"/>
                <a:gd name="T15" fmla="*/ 37 h 37"/>
                <a:gd name="T16" fmla="*/ 3 w 50"/>
                <a:gd name="T17" fmla="*/ 37 h 37"/>
                <a:gd name="T18" fmla="*/ 3 w 50"/>
                <a:gd name="T19" fmla="*/ 2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" h="37">
                  <a:moveTo>
                    <a:pt x="0" y="0"/>
                  </a:moveTo>
                  <a:lnTo>
                    <a:pt x="50" y="0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50" y="2"/>
                  </a:lnTo>
                  <a:lnTo>
                    <a:pt x="50" y="37"/>
                  </a:lnTo>
                  <a:lnTo>
                    <a:pt x="3" y="37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5" name="Freeform 915">
              <a:extLst>
                <a:ext uri="{FF2B5EF4-FFF2-40B4-BE49-F238E27FC236}">
                  <a16:creationId xmlns:a16="http://schemas.microsoft.com/office/drawing/2014/main" id="{DC4F5D2D-6395-9F47-930F-2C1E7B35F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8" y="3539"/>
              <a:ext cx="47" cy="35"/>
            </a:xfrm>
            <a:custGeom>
              <a:avLst/>
              <a:gdLst>
                <a:gd name="T0" fmla="*/ 0 w 47"/>
                <a:gd name="T1" fmla="*/ 0 h 35"/>
                <a:gd name="T2" fmla="*/ 47 w 47"/>
                <a:gd name="T3" fmla="*/ 0 h 35"/>
                <a:gd name="T4" fmla="*/ 47 w 47"/>
                <a:gd name="T5" fmla="*/ 35 h 35"/>
                <a:gd name="T6" fmla="*/ 0 w 47"/>
                <a:gd name="T7" fmla="*/ 35 h 35"/>
                <a:gd name="T8" fmla="*/ 0 w 47"/>
                <a:gd name="T9" fmla="*/ 0 h 35"/>
                <a:gd name="T10" fmla="*/ 2 w 47"/>
                <a:gd name="T11" fmla="*/ 1 h 35"/>
                <a:gd name="T12" fmla="*/ 47 w 47"/>
                <a:gd name="T13" fmla="*/ 1 h 35"/>
                <a:gd name="T14" fmla="*/ 47 w 47"/>
                <a:gd name="T15" fmla="*/ 35 h 35"/>
                <a:gd name="T16" fmla="*/ 2 w 47"/>
                <a:gd name="T17" fmla="*/ 35 h 35"/>
                <a:gd name="T18" fmla="*/ 2 w 47"/>
                <a:gd name="T19" fmla="*/ 1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5">
                  <a:moveTo>
                    <a:pt x="0" y="0"/>
                  </a:moveTo>
                  <a:lnTo>
                    <a:pt x="47" y="0"/>
                  </a:lnTo>
                  <a:lnTo>
                    <a:pt x="47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47" y="1"/>
                  </a:lnTo>
                  <a:lnTo>
                    <a:pt x="47" y="35"/>
                  </a:lnTo>
                  <a:lnTo>
                    <a:pt x="2" y="3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6" name="Freeform 916">
              <a:extLst>
                <a:ext uri="{FF2B5EF4-FFF2-40B4-BE49-F238E27FC236}">
                  <a16:creationId xmlns:a16="http://schemas.microsoft.com/office/drawing/2014/main" id="{37A89F41-6446-AB44-BC0F-5122F310B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0" y="3540"/>
              <a:ext cx="45" cy="34"/>
            </a:xfrm>
            <a:custGeom>
              <a:avLst/>
              <a:gdLst>
                <a:gd name="T0" fmla="*/ 0 w 45"/>
                <a:gd name="T1" fmla="*/ 0 h 34"/>
                <a:gd name="T2" fmla="*/ 45 w 45"/>
                <a:gd name="T3" fmla="*/ 0 h 34"/>
                <a:gd name="T4" fmla="*/ 45 w 45"/>
                <a:gd name="T5" fmla="*/ 34 h 34"/>
                <a:gd name="T6" fmla="*/ 0 w 45"/>
                <a:gd name="T7" fmla="*/ 34 h 34"/>
                <a:gd name="T8" fmla="*/ 0 w 45"/>
                <a:gd name="T9" fmla="*/ 0 h 34"/>
                <a:gd name="T10" fmla="*/ 1 w 45"/>
                <a:gd name="T11" fmla="*/ 2 h 34"/>
                <a:gd name="T12" fmla="*/ 45 w 45"/>
                <a:gd name="T13" fmla="*/ 2 h 34"/>
                <a:gd name="T14" fmla="*/ 45 w 45"/>
                <a:gd name="T15" fmla="*/ 34 h 34"/>
                <a:gd name="T16" fmla="*/ 1 w 45"/>
                <a:gd name="T17" fmla="*/ 34 h 34"/>
                <a:gd name="T18" fmla="*/ 1 w 45"/>
                <a:gd name="T19" fmla="*/ 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4">
                  <a:moveTo>
                    <a:pt x="0" y="0"/>
                  </a:moveTo>
                  <a:lnTo>
                    <a:pt x="45" y="0"/>
                  </a:lnTo>
                  <a:lnTo>
                    <a:pt x="45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45" y="2"/>
                  </a:lnTo>
                  <a:lnTo>
                    <a:pt x="45" y="34"/>
                  </a:lnTo>
                  <a:lnTo>
                    <a:pt x="1" y="3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7" name="Freeform 917">
              <a:extLst>
                <a:ext uri="{FF2B5EF4-FFF2-40B4-BE49-F238E27FC236}">
                  <a16:creationId xmlns:a16="http://schemas.microsoft.com/office/drawing/2014/main" id="{216D858D-2090-E141-9CA7-34C875E01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1" y="3542"/>
              <a:ext cx="44" cy="32"/>
            </a:xfrm>
            <a:custGeom>
              <a:avLst/>
              <a:gdLst>
                <a:gd name="T0" fmla="*/ 0 w 44"/>
                <a:gd name="T1" fmla="*/ 0 h 32"/>
                <a:gd name="T2" fmla="*/ 44 w 44"/>
                <a:gd name="T3" fmla="*/ 0 h 32"/>
                <a:gd name="T4" fmla="*/ 44 w 44"/>
                <a:gd name="T5" fmla="*/ 32 h 32"/>
                <a:gd name="T6" fmla="*/ 0 w 44"/>
                <a:gd name="T7" fmla="*/ 32 h 32"/>
                <a:gd name="T8" fmla="*/ 0 w 44"/>
                <a:gd name="T9" fmla="*/ 0 h 32"/>
                <a:gd name="T10" fmla="*/ 2 w 44"/>
                <a:gd name="T11" fmla="*/ 1 h 32"/>
                <a:gd name="T12" fmla="*/ 44 w 44"/>
                <a:gd name="T13" fmla="*/ 1 h 32"/>
                <a:gd name="T14" fmla="*/ 44 w 44"/>
                <a:gd name="T15" fmla="*/ 32 h 32"/>
                <a:gd name="T16" fmla="*/ 2 w 44"/>
                <a:gd name="T17" fmla="*/ 32 h 32"/>
                <a:gd name="T18" fmla="*/ 2 w 44"/>
                <a:gd name="T19" fmla="*/ 1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32">
                  <a:moveTo>
                    <a:pt x="0" y="0"/>
                  </a:moveTo>
                  <a:lnTo>
                    <a:pt x="44" y="0"/>
                  </a:lnTo>
                  <a:lnTo>
                    <a:pt x="44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44" y="1"/>
                  </a:lnTo>
                  <a:lnTo>
                    <a:pt x="44" y="32"/>
                  </a:lnTo>
                  <a:lnTo>
                    <a:pt x="2" y="3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8" name="Freeform 918">
              <a:extLst>
                <a:ext uri="{FF2B5EF4-FFF2-40B4-BE49-F238E27FC236}">
                  <a16:creationId xmlns:a16="http://schemas.microsoft.com/office/drawing/2014/main" id="{13E1709B-44FF-AB4A-ACF0-13C190158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3" y="3543"/>
              <a:ext cx="42" cy="31"/>
            </a:xfrm>
            <a:custGeom>
              <a:avLst/>
              <a:gdLst>
                <a:gd name="T0" fmla="*/ 0 w 42"/>
                <a:gd name="T1" fmla="*/ 0 h 31"/>
                <a:gd name="T2" fmla="*/ 42 w 42"/>
                <a:gd name="T3" fmla="*/ 0 h 31"/>
                <a:gd name="T4" fmla="*/ 42 w 42"/>
                <a:gd name="T5" fmla="*/ 31 h 31"/>
                <a:gd name="T6" fmla="*/ 0 w 42"/>
                <a:gd name="T7" fmla="*/ 31 h 31"/>
                <a:gd name="T8" fmla="*/ 0 w 42"/>
                <a:gd name="T9" fmla="*/ 0 h 31"/>
                <a:gd name="T10" fmla="*/ 3 w 42"/>
                <a:gd name="T11" fmla="*/ 1 h 31"/>
                <a:gd name="T12" fmla="*/ 42 w 42"/>
                <a:gd name="T13" fmla="*/ 1 h 31"/>
                <a:gd name="T14" fmla="*/ 42 w 42"/>
                <a:gd name="T15" fmla="*/ 31 h 31"/>
                <a:gd name="T16" fmla="*/ 3 w 42"/>
                <a:gd name="T17" fmla="*/ 31 h 31"/>
                <a:gd name="T18" fmla="*/ 3 w 42"/>
                <a:gd name="T19" fmla="*/ 1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1">
                  <a:moveTo>
                    <a:pt x="0" y="0"/>
                  </a:moveTo>
                  <a:lnTo>
                    <a:pt x="42" y="0"/>
                  </a:lnTo>
                  <a:lnTo>
                    <a:pt x="42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42" y="1"/>
                  </a:lnTo>
                  <a:lnTo>
                    <a:pt x="42" y="31"/>
                  </a:lnTo>
                  <a:lnTo>
                    <a:pt x="3" y="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59" name="Freeform 919">
              <a:extLst>
                <a:ext uri="{FF2B5EF4-FFF2-40B4-BE49-F238E27FC236}">
                  <a16:creationId xmlns:a16="http://schemas.microsoft.com/office/drawing/2014/main" id="{925DDF08-4A70-3547-88BA-74A2ECE8F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6" y="3544"/>
              <a:ext cx="39" cy="30"/>
            </a:xfrm>
            <a:custGeom>
              <a:avLst/>
              <a:gdLst>
                <a:gd name="T0" fmla="*/ 0 w 39"/>
                <a:gd name="T1" fmla="*/ 0 h 30"/>
                <a:gd name="T2" fmla="*/ 39 w 39"/>
                <a:gd name="T3" fmla="*/ 0 h 30"/>
                <a:gd name="T4" fmla="*/ 39 w 39"/>
                <a:gd name="T5" fmla="*/ 30 h 30"/>
                <a:gd name="T6" fmla="*/ 0 w 39"/>
                <a:gd name="T7" fmla="*/ 30 h 30"/>
                <a:gd name="T8" fmla="*/ 0 w 39"/>
                <a:gd name="T9" fmla="*/ 0 h 30"/>
                <a:gd name="T10" fmla="*/ 2 w 39"/>
                <a:gd name="T11" fmla="*/ 2 h 30"/>
                <a:gd name="T12" fmla="*/ 39 w 39"/>
                <a:gd name="T13" fmla="*/ 2 h 30"/>
                <a:gd name="T14" fmla="*/ 39 w 39"/>
                <a:gd name="T15" fmla="*/ 30 h 30"/>
                <a:gd name="T16" fmla="*/ 2 w 39"/>
                <a:gd name="T17" fmla="*/ 30 h 30"/>
                <a:gd name="T18" fmla="*/ 2 w 39"/>
                <a:gd name="T19" fmla="*/ 2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lnTo>
                    <a:pt x="39" y="0"/>
                  </a:lnTo>
                  <a:lnTo>
                    <a:pt x="39" y="30"/>
                  </a:lnTo>
                  <a:lnTo>
                    <a:pt x="0" y="30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39" y="2"/>
                  </a:lnTo>
                  <a:lnTo>
                    <a:pt x="39" y="30"/>
                  </a:lnTo>
                  <a:lnTo>
                    <a:pt x="2" y="3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0" name="Freeform 920">
              <a:extLst>
                <a:ext uri="{FF2B5EF4-FFF2-40B4-BE49-F238E27FC236}">
                  <a16:creationId xmlns:a16="http://schemas.microsoft.com/office/drawing/2014/main" id="{FA10B34F-C0CB-164F-A6BE-6EB728CE9E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8" y="3546"/>
              <a:ext cx="37" cy="28"/>
            </a:xfrm>
            <a:custGeom>
              <a:avLst/>
              <a:gdLst>
                <a:gd name="T0" fmla="*/ 0 w 37"/>
                <a:gd name="T1" fmla="*/ 0 h 28"/>
                <a:gd name="T2" fmla="*/ 37 w 37"/>
                <a:gd name="T3" fmla="*/ 0 h 28"/>
                <a:gd name="T4" fmla="*/ 37 w 37"/>
                <a:gd name="T5" fmla="*/ 28 h 28"/>
                <a:gd name="T6" fmla="*/ 0 w 37"/>
                <a:gd name="T7" fmla="*/ 28 h 28"/>
                <a:gd name="T8" fmla="*/ 0 w 37"/>
                <a:gd name="T9" fmla="*/ 0 h 28"/>
                <a:gd name="T10" fmla="*/ 1 w 37"/>
                <a:gd name="T11" fmla="*/ 2 h 28"/>
                <a:gd name="T12" fmla="*/ 37 w 37"/>
                <a:gd name="T13" fmla="*/ 2 h 28"/>
                <a:gd name="T14" fmla="*/ 37 w 37"/>
                <a:gd name="T15" fmla="*/ 28 h 28"/>
                <a:gd name="T16" fmla="*/ 1 w 37"/>
                <a:gd name="T17" fmla="*/ 28 h 28"/>
                <a:gd name="T18" fmla="*/ 1 w 37"/>
                <a:gd name="T19" fmla="*/ 2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28"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37" y="2"/>
                  </a:lnTo>
                  <a:lnTo>
                    <a:pt x="37" y="28"/>
                  </a:lnTo>
                  <a:lnTo>
                    <a:pt x="1" y="28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1" name="Freeform 921">
              <a:extLst>
                <a:ext uri="{FF2B5EF4-FFF2-40B4-BE49-F238E27FC236}">
                  <a16:creationId xmlns:a16="http://schemas.microsoft.com/office/drawing/2014/main" id="{54BA42B5-CDC1-EE42-88FE-0520A9C916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3548"/>
              <a:ext cx="36" cy="26"/>
            </a:xfrm>
            <a:custGeom>
              <a:avLst/>
              <a:gdLst>
                <a:gd name="T0" fmla="*/ 0 w 36"/>
                <a:gd name="T1" fmla="*/ 0 h 26"/>
                <a:gd name="T2" fmla="*/ 36 w 36"/>
                <a:gd name="T3" fmla="*/ 0 h 26"/>
                <a:gd name="T4" fmla="*/ 36 w 36"/>
                <a:gd name="T5" fmla="*/ 26 h 26"/>
                <a:gd name="T6" fmla="*/ 0 w 36"/>
                <a:gd name="T7" fmla="*/ 26 h 26"/>
                <a:gd name="T8" fmla="*/ 0 w 36"/>
                <a:gd name="T9" fmla="*/ 0 h 26"/>
                <a:gd name="T10" fmla="*/ 2 w 36"/>
                <a:gd name="T11" fmla="*/ 1 h 26"/>
                <a:gd name="T12" fmla="*/ 36 w 36"/>
                <a:gd name="T13" fmla="*/ 1 h 26"/>
                <a:gd name="T14" fmla="*/ 36 w 36"/>
                <a:gd name="T15" fmla="*/ 26 h 26"/>
                <a:gd name="T16" fmla="*/ 2 w 36"/>
                <a:gd name="T17" fmla="*/ 26 h 26"/>
                <a:gd name="T18" fmla="*/ 2 w 36"/>
                <a:gd name="T19" fmla="*/ 1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6"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36" y="1"/>
                  </a:lnTo>
                  <a:lnTo>
                    <a:pt x="36" y="26"/>
                  </a:lnTo>
                  <a:lnTo>
                    <a:pt x="2" y="2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2" name="Freeform 922">
              <a:extLst>
                <a:ext uri="{FF2B5EF4-FFF2-40B4-BE49-F238E27FC236}">
                  <a16:creationId xmlns:a16="http://schemas.microsoft.com/office/drawing/2014/main" id="{AB057FF6-83B6-8D49-B7C9-D3BF578298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1" y="3549"/>
              <a:ext cx="34" cy="25"/>
            </a:xfrm>
            <a:custGeom>
              <a:avLst/>
              <a:gdLst>
                <a:gd name="T0" fmla="*/ 0 w 34"/>
                <a:gd name="T1" fmla="*/ 0 h 25"/>
                <a:gd name="T2" fmla="*/ 34 w 34"/>
                <a:gd name="T3" fmla="*/ 0 h 25"/>
                <a:gd name="T4" fmla="*/ 34 w 34"/>
                <a:gd name="T5" fmla="*/ 25 h 25"/>
                <a:gd name="T6" fmla="*/ 0 w 34"/>
                <a:gd name="T7" fmla="*/ 25 h 25"/>
                <a:gd name="T8" fmla="*/ 0 w 34"/>
                <a:gd name="T9" fmla="*/ 0 h 25"/>
                <a:gd name="T10" fmla="*/ 3 w 34"/>
                <a:gd name="T11" fmla="*/ 1 h 25"/>
                <a:gd name="T12" fmla="*/ 34 w 34"/>
                <a:gd name="T13" fmla="*/ 1 h 25"/>
                <a:gd name="T14" fmla="*/ 34 w 34"/>
                <a:gd name="T15" fmla="*/ 25 h 25"/>
                <a:gd name="T16" fmla="*/ 3 w 34"/>
                <a:gd name="T17" fmla="*/ 25 h 25"/>
                <a:gd name="T18" fmla="*/ 3 w 34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lnTo>
                    <a:pt x="34" y="0"/>
                  </a:lnTo>
                  <a:lnTo>
                    <a:pt x="3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34" y="1"/>
                  </a:lnTo>
                  <a:lnTo>
                    <a:pt x="34" y="25"/>
                  </a:lnTo>
                  <a:lnTo>
                    <a:pt x="3" y="2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3" name="Freeform 923">
              <a:extLst>
                <a:ext uri="{FF2B5EF4-FFF2-40B4-BE49-F238E27FC236}">
                  <a16:creationId xmlns:a16="http://schemas.microsoft.com/office/drawing/2014/main" id="{2F303481-B123-9641-819C-7FAE75EB0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4" y="3550"/>
              <a:ext cx="31" cy="24"/>
            </a:xfrm>
            <a:custGeom>
              <a:avLst/>
              <a:gdLst>
                <a:gd name="T0" fmla="*/ 0 w 31"/>
                <a:gd name="T1" fmla="*/ 0 h 24"/>
                <a:gd name="T2" fmla="*/ 31 w 31"/>
                <a:gd name="T3" fmla="*/ 0 h 24"/>
                <a:gd name="T4" fmla="*/ 31 w 31"/>
                <a:gd name="T5" fmla="*/ 24 h 24"/>
                <a:gd name="T6" fmla="*/ 0 w 31"/>
                <a:gd name="T7" fmla="*/ 24 h 24"/>
                <a:gd name="T8" fmla="*/ 0 w 31"/>
                <a:gd name="T9" fmla="*/ 0 h 24"/>
                <a:gd name="T10" fmla="*/ 1 w 31"/>
                <a:gd name="T11" fmla="*/ 2 h 24"/>
                <a:gd name="T12" fmla="*/ 31 w 31"/>
                <a:gd name="T13" fmla="*/ 2 h 24"/>
                <a:gd name="T14" fmla="*/ 31 w 31"/>
                <a:gd name="T15" fmla="*/ 24 h 24"/>
                <a:gd name="T16" fmla="*/ 1 w 31"/>
                <a:gd name="T17" fmla="*/ 24 h 24"/>
                <a:gd name="T18" fmla="*/ 1 w 31"/>
                <a:gd name="T19" fmla="*/ 2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4">
                  <a:moveTo>
                    <a:pt x="0" y="0"/>
                  </a:moveTo>
                  <a:lnTo>
                    <a:pt x="31" y="0"/>
                  </a:lnTo>
                  <a:lnTo>
                    <a:pt x="31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31" y="2"/>
                  </a:lnTo>
                  <a:lnTo>
                    <a:pt x="31" y="24"/>
                  </a:lnTo>
                  <a:lnTo>
                    <a:pt x="1" y="2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4" name="Freeform 924">
              <a:extLst>
                <a:ext uri="{FF2B5EF4-FFF2-40B4-BE49-F238E27FC236}">
                  <a16:creationId xmlns:a16="http://schemas.microsoft.com/office/drawing/2014/main" id="{A8072DF5-02BC-D24F-8B35-FF42B46A89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5" y="3552"/>
              <a:ext cx="30" cy="22"/>
            </a:xfrm>
            <a:custGeom>
              <a:avLst/>
              <a:gdLst>
                <a:gd name="T0" fmla="*/ 0 w 30"/>
                <a:gd name="T1" fmla="*/ 0 h 22"/>
                <a:gd name="T2" fmla="*/ 30 w 30"/>
                <a:gd name="T3" fmla="*/ 0 h 22"/>
                <a:gd name="T4" fmla="*/ 30 w 30"/>
                <a:gd name="T5" fmla="*/ 22 h 22"/>
                <a:gd name="T6" fmla="*/ 0 w 30"/>
                <a:gd name="T7" fmla="*/ 22 h 22"/>
                <a:gd name="T8" fmla="*/ 0 w 30"/>
                <a:gd name="T9" fmla="*/ 0 h 22"/>
                <a:gd name="T10" fmla="*/ 2 w 30"/>
                <a:gd name="T11" fmla="*/ 2 h 22"/>
                <a:gd name="T12" fmla="*/ 30 w 30"/>
                <a:gd name="T13" fmla="*/ 2 h 22"/>
                <a:gd name="T14" fmla="*/ 30 w 30"/>
                <a:gd name="T15" fmla="*/ 22 h 22"/>
                <a:gd name="T16" fmla="*/ 2 w 30"/>
                <a:gd name="T17" fmla="*/ 22 h 22"/>
                <a:gd name="T18" fmla="*/ 2 w 30"/>
                <a:gd name="T19" fmla="*/ 2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22">
                  <a:moveTo>
                    <a:pt x="0" y="0"/>
                  </a:moveTo>
                  <a:lnTo>
                    <a:pt x="30" y="0"/>
                  </a:lnTo>
                  <a:lnTo>
                    <a:pt x="3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30" y="2"/>
                  </a:lnTo>
                  <a:lnTo>
                    <a:pt x="30" y="22"/>
                  </a:lnTo>
                  <a:lnTo>
                    <a:pt x="2" y="2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5" name="Freeform 925">
              <a:extLst>
                <a:ext uri="{FF2B5EF4-FFF2-40B4-BE49-F238E27FC236}">
                  <a16:creationId xmlns:a16="http://schemas.microsoft.com/office/drawing/2014/main" id="{861E7459-8534-CD44-87BB-6E5C8D9C2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7" y="3554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28 w 28"/>
                <a:gd name="T3" fmla="*/ 0 h 20"/>
                <a:gd name="T4" fmla="*/ 28 w 28"/>
                <a:gd name="T5" fmla="*/ 20 h 20"/>
                <a:gd name="T6" fmla="*/ 0 w 28"/>
                <a:gd name="T7" fmla="*/ 20 h 20"/>
                <a:gd name="T8" fmla="*/ 0 w 28"/>
                <a:gd name="T9" fmla="*/ 0 h 20"/>
                <a:gd name="T10" fmla="*/ 3 w 28"/>
                <a:gd name="T11" fmla="*/ 1 h 20"/>
                <a:gd name="T12" fmla="*/ 28 w 28"/>
                <a:gd name="T13" fmla="*/ 1 h 20"/>
                <a:gd name="T14" fmla="*/ 28 w 28"/>
                <a:gd name="T15" fmla="*/ 20 h 20"/>
                <a:gd name="T16" fmla="*/ 3 w 28"/>
                <a:gd name="T17" fmla="*/ 20 h 20"/>
                <a:gd name="T18" fmla="*/ 3 w 28"/>
                <a:gd name="T19" fmla="*/ 1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20">
                  <a:moveTo>
                    <a:pt x="0" y="0"/>
                  </a:moveTo>
                  <a:lnTo>
                    <a:pt x="28" y="0"/>
                  </a:lnTo>
                  <a:lnTo>
                    <a:pt x="28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28" y="1"/>
                  </a:lnTo>
                  <a:lnTo>
                    <a:pt x="28" y="20"/>
                  </a:lnTo>
                  <a:lnTo>
                    <a:pt x="3" y="2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6" name="Freeform 926">
              <a:extLst>
                <a:ext uri="{FF2B5EF4-FFF2-40B4-BE49-F238E27FC236}">
                  <a16:creationId xmlns:a16="http://schemas.microsoft.com/office/drawing/2014/main" id="{623AFECD-7136-CE41-A7C9-2F3CF84716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" y="3555"/>
              <a:ext cx="25" cy="19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0 h 19"/>
                <a:gd name="T4" fmla="*/ 25 w 25"/>
                <a:gd name="T5" fmla="*/ 19 h 19"/>
                <a:gd name="T6" fmla="*/ 0 w 25"/>
                <a:gd name="T7" fmla="*/ 19 h 19"/>
                <a:gd name="T8" fmla="*/ 0 w 25"/>
                <a:gd name="T9" fmla="*/ 0 h 19"/>
                <a:gd name="T10" fmla="*/ 2 w 25"/>
                <a:gd name="T11" fmla="*/ 2 h 19"/>
                <a:gd name="T12" fmla="*/ 25 w 25"/>
                <a:gd name="T13" fmla="*/ 2 h 19"/>
                <a:gd name="T14" fmla="*/ 25 w 25"/>
                <a:gd name="T15" fmla="*/ 19 h 19"/>
                <a:gd name="T16" fmla="*/ 2 w 25"/>
                <a:gd name="T17" fmla="*/ 19 h 19"/>
                <a:gd name="T18" fmla="*/ 2 w 25"/>
                <a:gd name="T19" fmla="*/ 2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lnTo>
                    <a:pt x="25" y="0"/>
                  </a:lnTo>
                  <a:lnTo>
                    <a:pt x="25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25" y="2"/>
                  </a:lnTo>
                  <a:lnTo>
                    <a:pt x="25" y="19"/>
                  </a:lnTo>
                  <a:lnTo>
                    <a:pt x="2" y="1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7" name="Freeform 927">
              <a:extLst>
                <a:ext uri="{FF2B5EF4-FFF2-40B4-BE49-F238E27FC236}">
                  <a16:creationId xmlns:a16="http://schemas.microsoft.com/office/drawing/2014/main" id="{7F8C14B8-0BBF-5C43-A1A9-882DA461C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2" y="3557"/>
              <a:ext cx="23" cy="17"/>
            </a:xfrm>
            <a:custGeom>
              <a:avLst/>
              <a:gdLst>
                <a:gd name="T0" fmla="*/ 0 w 23"/>
                <a:gd name="T1" fmla="*/ 0 h 17"/>
                <a:gd name="T2" fmla="*/ 23 w 23"/>
                <a:gd name="T3" fmla="*/ 0 h 17"/>
                <a:gd name="T4" fmla="*/ 23 w 23"/>
                <a:gd name="T5" fmla="*/ 17 h 17"/>
                <a:gd name="T6" fmla="*/ 0 w 23"/>
                <a:gd name="T7" fmla="*/ 17 h 17"/>
                <a:gd name="T8" fmla="*/ 0 w 23"/>
                <a:gd name="T9" fmla="*/ 0 h 17"/>
                <a:gd name="T10" fmla="*/ 1 w 23"/>
                <a:gd name="T11" fmla="*/ 1 h 17"/>
                <a:gd name="T12" fmla="*/ 23 w 23"/>
                <a:gd name="T13" fmla="*/ 1 h 17"/>
                <a:gd name="T14" fmla="*/ 23 w 23"/>
                <a:gd name="T15" fmla="*/ 17 h 17"/>
                <a:gd name="T16" fmla="*/ 1 w 23"/>
                <a:gd name="T17" fmla="*/ 17 h 17"/>
                <a:gd name="T18" fmla="*/ 1 w 23"/>
                <a:gd name="T19" fmla="*/ 1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17">
                  <a:moveTo>
                    <a:pt x="0" y="0"/>
                  </a:moveTo>
                  <a:lnTo>
                    <a:pt x="23" y="0"/>
                  </a:lnTo>
                  <a:lnTo>
                    <a:pt x="23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23" y="1"/>
                  </a:lnTo>
                  <a:lnTo>
                    <a:pt x="23" y="17"/>
                  </a:lnTo>
                  <a:lnTo>
                    <a:pt x="1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8" name="Freeform 928">
              <a:extLst>
                <a:ext uri="{FF2B5EF4-FFF2-40B4-BE49-F238E27FC236}">
                  <a16:creationId xmlns:a16="http://schemas.microsoft.com/office/drawing/2014/main" id="{0B6DA8F1-B0B1-C34D-93CA-4FEED41AD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3" y="3558"/>
              <a:ext cx="22" cy="16"/>
            </a:xfrm>
            <a:custGeom>
              <a:avLst/>
              <a:gdLst>
                <a:gd name="T0" fmla="*/ 0 w 22"/>
                <a:gd name="T1" fmla="*/ 0 h 16"/>
                <a:gd name="T2" fmla="*/ 22 w 22"/>
                <a:gd name="T3" fmla="*/ 0 h 16"/>
                <a:gd name="T4" fmla="*/ 22 w 22"/>
                <a:gd name="T5" fmla="*/ 16 h 16"/>
                <a:gd name="T6" fmla="*/ 0 w 22"/>
                <a:gd name="T7" fmla="*/ 16 h 16"/>
                <a:gd name="T8" fmla="*/ 0 w 22"/>
                <a:gd name="T9" fmla="*/ 0 h 16"/>
                <a:gd name="T10" fmla="*/ 2 w 22"/>
                <a:gd name="T11" fmla="*/ 1 h 16"/>
                <a:gd name="T12" fmla="*/ 22 w 22"/>
                <a:gd name="T13" fmla="*/ 1 h 16"/>
                <a:gd name="T14" fmla="*/ 22 w 22"/>
                <a:gd name="T15" fmla="*/ 16 h 16"/>
                <a:gd name="T16" fmla="*/ 2 w 22"/>
                <a:gd name="T17" fmla="*/ 16 h 16"/>
                <a:gd name="T18" fmla="*/ 2 w 22"/>
                <a:gd name="T19" fmla="*/ 1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16">
                  <a:moveTo>
                    <a:pt x="0" y="0"/>
                  </a:moveTo>
                  <a:lnTo>
                    <a:pt x="22" y="0"/>
                  </a:lnTo>
                  <a:lnTo>
                    <a:pt x="22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22" y="1"/>
                  </a:lnTo>
                  <a:lnTo>
                    <a:pt x="22" y="16"/>
                  </a:lnTo>
                  <a:lnTo>
                    <a:pt x="2" y="1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69" name="Freeform 929">
              <a:extLst>
                <a:ext uri="{FF2B5EF4-FFF2-40B4-BE49-F238E27FC236}">
                  <a16:creationId xmlns:a16="http://schemas.microsoft.com/office/drawing/2014/main" id="{862DFECF-095A-9D40-9B0C-0A710B239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" y="3559"/>
              <a:ext cx="20" cy="15"/>
            </a:xfrm>
            <a:custGeom>
              <a:avLst/>
              <a:gdLst>
                <a:gd name="T0" fmla="*/ 0 w 20"/>
                <a:gd name="T1" fmla="*/ 0 h 15"/>
                <a:gd name="T2" fmla="*/ 20 w 20"/>
                <a:gd name="T3" fmla="*/ 0 h 15"/>
                <a:gd name="T4" fmla="*/ 20 w 20"/>
                <a:gd name="T5" fmla="*/ 15 h 15"/>
                <a:gd name="T6" fmla="*/ 0 w 20"/>
                <a:gd name="T7" fmla="*/ 15 h 15"/>
                <a:gd name="T8" fmla="*/ 0 w 20"/>
                <a:gd name="T9" fmla="*/ 0 h 15"/>
                <a:gd name="T10" fmla="*/ 3 w 20"/>
                <a:gd name="T11" fmla="*/ 2 h 15"/>
                <a:gd name="T12" fmla="*/ 20 w 20"/>
                <a:gd name="T13" fmla="*/ 2 h 15"/>
                <a:gd name="T14" fmla="*/ 20 w 20"/>
                <a:gd name="T15" fmla="*/ 15 h 15"/>
                <a:gd name="T16" fmla="*/ 3 w 20"/>
                <a:gd name="T17" fmla="*/ 15 h 15"/>
                <a:gd name="T18" fmla="*/ 3 w 20"/>
                <a:gd name="T19" fmla="*/ 2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15">
                  <a:moveTo>
                    <a:pt x="0" y="0"/>
                  </a:moveTo>
                  <a:lnTo>
                    <a:pt x="20" y="0"/>
                  </a:lnTo>
                  <a:lnTo>
                    <a:pt x="20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20" y="2"/>
                  </a:lnTo>
                  <a:lnTo>
                    <a:pt x="20" y="15"/>
                  </a:lnTo>
                  <a:lnTo>
                    <a:pt x="3" y="15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0" name="Freeform 930">
              <a:extLst>
                <a:ext uri="{FF2B5EF4-FFF2-40B4-BE49-F238E27FC236}">
                  <a16:creationId xmlns:a16="http://schemas.microsoft.com/office/drawing/2014/main" id="{B0D0C69D-DD99-AB44-9033-8CD21411E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" y="3561"/>
              <a:ext cx="17" cy="13"/>
            </a:xfrm>
            <a:custGeom>
              <a:avLst/>
              <a:gdLst>
                <a:gd name="T0" fmla="*/ 0 w 17"/>
                <a:gd name="T1" fmla="*/ 0 h 13"/>
                <a:gd name="T2" fmla="*/ 17 w 17"/>
                <a:gd name="T3" fmla="*/ 0 h 13"/>
                <a:gd name="T4" fmla="*/ 17 w 17"/>
                <a:gd name="T5" fmla="*/ 13 h 13"/>
                <a:gd name="T6" fmla="*/ 0 w 17"/>
                <a:gd name="T7" fmla="*/ 13 h 13"/>
                <a:gd name="T8" fmla="*/ 0 w 17"/>
                <a:gd name="T9" fmla="*/ 0 h 13"/>
                <a:gd name="T10" fmla="*/ 2 w 17"/>
                <a:gd name="T11" fmla="*/ 2 h 13"/>
                <a:gd name="T12" fmla="*/ 17 w 17"/>
                <a:gd name="T13" fmla="*/ 2 h 13"/>
                <a:gd name="T14" fmla="*/ 17 w 17"/>
                <a:gd name="T15" fmla="*/ 13 h 13"/>
                <a:gd name="T16" fmla="*/ 2 w 17"/>
                <a:gd name="T17" fmla="*/ 13 h 13"/>
                <a:gd name="T18" fmla="*/ 2 w 17"/>
                <a:gd name="T19" fmla="*/ 2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3">
                  <a:moveTo>
                    <a:pt x="0" y="0"/>
                  </a:moveTo>
                  <a:lnTo>
                    <a:pt x="17" y="0"/>
                  </a:lnTo>
                  <a:lnTo>
                    <a:pt x="17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7" y="2"/>
                  </a:lnTo>
                  <a:lnTo>
                    <a:pt x="17" y="13"/>
                  </a:lnTo>
                  <a:lnTo>
                    <a:pt x="2" y="1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1" name="Freeform 931">
              <a:extLst>
                <a:ext uri="{FF2B5EF4-FFF2-40B4-BE49-F238E27FC236}">
                  <a16:creationId xmlns:a16="http://schemas.microsoft.com/office/drawing/2014/main" id="{A269BAB3-9A1E-2F40-AB88-1AE39463E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0" y="3563"/>
              <a:ext cx="15" cy="11"/>
            </a:xfrm>
            <a:custGeom>
              <a:avLst/>
              <a:gdLst>
                <a:gd name="T0" fmla="*/ 0 w 15"/>
                <a:gd name="T1" fmla="*/ 0 h 11"/>
                <a:gd name="T2" fmla="*/ 15 w 15"/>
                <a:gd name="T3" fmla="*/ 0 h 11"/>
                <a:gd name="T4" fmla="*/ 15 w 15"/>
                <a:gd name="T5" fmla="*/ 11 h 11"/>
                <a:gd name="T6" fmla="*/ 0 w 15"/>
                <a:gd name="T7" fmla="*/ 11 h 11"/>
                <a:gd name="T8" fmla="*/ 0 w 15"/>
                <a:gd name="T9" fmla="*/ 0 h 11"/>
                <a:gd name="T10" fmla="*/ 1 w 15"/>
                <a:gd name="T11" fmla="*/ 1 h 11"/>
                <a:gd name="T12" fmla="*/ 15 w 15"/>
                <a:gd name="T13" fmla="*/ 1 h 11"/>
                <a:gd name="T14" fmla="*/ 15 w 15"/>
                <a:gd name="T15" fmla="*/ 11 h 11"/>
                <a:gd name="T16" fmla="*/ 1 w 15"/>
                <a:gd name="T17" fmla="*/ 11 h 11"/>
                <a:gd name="T18" fmla="*/ 1 w 15"/>
                <a:gd name="T19" fmla="*/ 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lnTo>
                    <a:pt x="15" y="0"/>
                  </a:lnTo>
                  <a:lnTo>
                    <a:pt x="15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5" y="1"/>
                  </a:lnTo>
                  <a:lnTo>
                    <a:pt x="15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2" name="Freeform 932">
              <a:extLst>
                <a:ext uri="{FF2B5EF4-FFF2-40B4-BE49-F238E27FC236}">
                  <a16:creationId xmlns:a16="http://schemas.microsoft.com/office/drawing/2014/main" id="{0DD550F1-3858-A740-A10A-975E1D325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1" y="3564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14 w 14"/>
                <a:gd name="T3" fmla="*/ 0 h 10"/>
                <a:gd name="T4" fmla="*/ 14 w 14"/>
                <a:gd name="T5" fmla="*/ 10 h 10"/>
                <a:gd name="T6" fmla="*/ 0 w 14"/>
                <a:gd name="T7" fmla="*/ 10 h 10"/>
                <a:gd name="T8" fmla="*/ 0 w 14"/>
                <a:gd name="T9" fmla="*/ 0 h 10"/>
                <a:gd name="T10" fmla="*/ 2 w 14"/>
                <a:gd name="T11" fmla="*/ 1 h 10"/>
                <a:gd name="T12" fmla="*/ 14 w 14"/>
                <a:gd name="T13" fmla="*/ 1 h 10"/>
                <a:gd name="T14" fmla="*/ 14 w 14"/>
                <a:gd name="T15" fmla="*/ 10 h 10"/>
                <a:gd name="T16" fmla="*/ 2 w 14"/>
                <a:gd name="T17" fmla="*/ 10 h 10"/>
                <a:gd name="T18" fmla="*/ 2 w 14"/>
                <a:gd name="T19" fmla="*/ 1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4" y="1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3" name="Freeform 933">
              <a:extLst>
                <a:ext uri="{FF2B5EF4-FFF2-40B4-BE49-F238E27FC236}">
                  <a16:creationId xmlns:a16="http://schemas.microsoft.com/office/drawing/2014/main" id="{9E7AF52A-EA8F-EC42-9278-4909428A3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3" y="3565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12 w 12"/>
                <a:gd name="T3" fmla="*/ 0 h 9"/>
                <a:gd name="T4" fmla="*/ 12 w 12"/>
                <a:gd name="T5" fmla="*/ 9 h 9"/>
                <a:gd name="T6" fmla="*/ 0 w 12"/>
                <a:gd name="T7" fmla="*/ 9 h 9"/>
                <a:gd name="T8" fmla="*/ 0 w 12"/>
                <a:gd name="T9" fmla="*/ 0 h 9"/>
                <a:gd name="T10" fmla="*/ 3 w 12"/>
                <a:gd name="T11" fmla="*/ 2 h 9"/>
                <a:gd name="T12" fmla="*/ 12 w 12"/>
                <a:gd name="T13" fmla="*/ 2 h 9"/>
                <a:gd name="T14" fmla="*/ 12 w 12"/>
                <a:gd name="T15" fmla="*/ 9 h 9"/>
                <a:gd name="T16" fmla="*/ 3 w 12"/>
                <a:gd name="T17" fmla="*/ 9 h 9"/>
                <a:gd name="T18" fmla="*/ 3 w 12"/>
                <a:gd name="T19" fmla="*/ 2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2" y="2"/>
                  </a:lnTo>
                  <a:lnTo>
                    <a:pt x="12" y="9"/>
                  </a:lnTo>
                  <a:lnTo>
                    <a:pt x="3" y="9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4" name="Freeform 934">
              <a:extLst>
                <a:ext uri="{FF2B5EF4-FFF2-40B4-BE49-F238E27FC236}">
                  <a16:creationId xmlns:a16="http://schemas.microsoft.com/office/drawing/2014/main" id="{10708DF2-5CAC-464A-AD27-3B7B17574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" y="3567"/>
              <a:ext cx="9" cy="7"/>
            </a:xfrm>
            <a:custGeom>
              <a:avLst/>
              <a:gdLst>
                <a:gd name="T0" fmla="*/ 0 w 9"/>
                <a:gd name="T1" fmla="*/ 0 h 7"/>
                <a:gd name="T2" fmla="*/ 9 w 9"/>
                <a:gd name="T3" fmla="*/ 0 h 7"/>
                <a:gd name="T4" fmla="*/ 9 w 9"/>
                <a:gd name="T5" fmla="*/ 7 h 7"/>
                <a:gd name="T6" fmla="*/ 0 w 9"/>
                <a:gd name="T7" fmla="*/ 7 h 7"/>
                <a:gd name="T8" fmla="*/ 0 w 9"/>
                <a:gd name="T9" fmla="*/ 0 h 7"/>
                <a:gd name="T10" fmla="*/ 1 w 9"/>
                <a:gd name="T11" fmla="*/ 1 h 7"/>
                <a:gd name="T12" fmla="*/ 9 w 9"/>
                <a:gd name="T13" fmla="*/ 1 h 7"/>
                <a:gd name="T14" fmla="*/ 9 w 9"/>
                <a:gd name="T15" fmla="*/ 7 h 7"/>
                <a:gd name="T16" fmla="*/ 1 w 9"/>
                <a:gd name="T17" fmla="*/ 7 h 7"/>
                <a:gd name="T18" fmla="*/ 1 w 9"/>
                <a:gd name="T19" fmla="*/ 1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9" y="1"/>
                  </a:lnTo>
                  <a:lnTo>
                    <a:pt x="9" y="7"/>
                  </a:lnTo>
                  <a:lnTo>
                    <a:pt x="1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5" name="Freeform 935">
              <a:extLst>
                <a:ext uri="{FF2B5EF4-FFF2-40B4-BE49-F238E27FC236}">
                  <a16:creationId xmlns:a16="http://schemas.microsoft.com/office/drawing/2014/main" id="{8512FB8A-EB07-DE4C-8308-0C7640BB7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3568"/>
              <a:ext cx="8" cy="6"/>
            </a:xfrm>
            <a:custGeom>
              <a:avLst/>
              <a:gdLst>
                <a:gd name="T0" fmla="*/ 0 w 8"/>
                <a:gd name="T1" fmla="*/ 0 h 6"/>
                <a:gd name="T2" fmla="*/ 8 w 8"/>
                <a:gd name="T3" fmla="*/ 0 h 6"/>
                <a:gd name="T4" fmla="*/ 8 w 8"/>
                <a:gd name="T5" fmla="*/ 6 h 6"/>
                <a:gd name="T6" fmla="*/ 0 w 8"/>
                <a:gd name="T7" fmla="*/ 6 h 6"/>
                <a:gd name="T8" fmla="*/ 0 w 8"/>
                <a:gd name="T9" fmla="*/ 0 h 6"/>
                <a:gd name="T10" fmla="*/ 2 w 8"/>
                <a:gd name="T11" fmla="*/ 2 h 6"/>
                <a:gd name="T12" fmla="*/ 8 w 8"/>
                <a:gd name="T13" fmla="*/ 2 h 6"/>
                <a:gd name="T14" fmla="*/ 8 w 8"/>
                <a:gd name="T15" fmla="*/ 6 h 6"/>
                <a:gd name="T16" fmla="*/ 2 w 8"/>
                <a:gd name="T17" fmla="*/ 6 h 6"/>
                <a:gd name="T18" fmla="*/ 2 w 8"/>
                <a:gd name="T19" fmla="*/ 2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0"/>
                  </a:lnTo>
                  <a:lnTo>
                    <a:pt x="8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" y="2"/>
                  </a:lnTo>
                  <a:lnTo>
                    <a:pt x="8" y="6"/>
                  </a:lnTo>
                  <a:lnTo>
                    <a:pt x="2" y="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6" name="Freeform 936">
              <a:extLst>
                <a:ext uri="{FF2B5EF4-FFF2-40B4-BE49-F238E27FC236}">
                  <a16:creationId xmlns:a16="http://schemas.microsoft.com/office/drawing/2014/main" id="{5CE555B4-E645-B745-90B6-4A59B590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9" y="3570"/>
              <a:ext cx="6" cy="4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0 h 4"/>
                <a:gd name="T4" fmla="*/ 6 w 6"/>
                <a:gd name="T5" fmla="*/ 4 h 4"/>
                <a:gd name="T6" fmla="*/ 0 w 6"/>
                <a:gd name="T7" fmla="*/ 4 h 4"/>
                <a:gd name="T8" fmla="*/ 0 w 6"/>
                <a:gd name="T9" fmla="*/ 0 h 4"/>
                <a:gd name="T10" fmla="*/ 3 w 6"/>
                <a:gd name="T11" fmla="*/ 1 h 4"/>
                <a:gd name="T12" fmla="*/ 6 w 6"/>
                <a:gd name="T13" fmla="*/ 1 h 4"/>
                <a:gd name="T14" fmla="*/ 6 w 6"/>
                <a:gd name="T15" fmla="*/ 4 h 4"/>
                <a:gd name="T16" fmla="*/ 3 w 6"/>
                <a:gd name="T17" fmla="*/ 4 h 4"/>
                <a:gd name="T18" fmla="*/ 3 w 6"/>
                <a:gd name="T19" fmla="*/ 1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6" y="1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7" name="Freeform 937">
              <a:extLst>
                <a:ext uri="{FF2B5EF4-FFF2-40B4-BE49-F238E27FC236}">
                  <a16:creationId xmlns:a16="http://schemas.microsoft.com/office/drawing/2014/main" id="{A611E0EA-450E-FE43-816A-5F7731CE37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2" y="3571"/>
              <a:ext cx="3" cy="3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0 h 3"/>
                <a:gd name="T4" fmla="*/ 3 w 3"/>
                <a:gd name="T5" fmla="*/ 3 h 3"/>
                <a:gd name="T6" fmla="*/ 0 w 3"/>
                <a:gd name="T7" fmla="*/ 3 h 3"/>
                <a:gd name="T8" fmla="*/ 0 w 3"/>
                <a:gd name="T9" fmla="*/ 0 h 3"/>
                <a:gd name="T10" fmla="*/ 2 w 3"/>
                <a:gd name="T11" fmla="*/ 1 h 3"/>
                <a:gd name="T12" fmla="*/ 3 w 3"/>
                <a:gd name="T13" fmla="*/ 1 h 3"/>
                <a:gd name="T14" fmla="*/ 3 w 3"/>
                <a:gd name="T15" fmla="*/ 3 h 3"/>
                <a:gd name="T16" fmla="*/ 2 w 3"/>
                <a:gd name="T17" fmla="*/ 3 h 3"/>
                <a:gd name="T18" fmla="*/ 2 w 3"/>
                <a:gd name="T19" fmla="*/ 1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8" name="Freeform 938">
              <a:extLst>
                <a:ext uri="{FF2B5EF4-FFF2-40B4-BE49-F238E27FC236}">
                  <a16:creationId xmlns:a16="http://schemas.microsoft.com/office/drawing/2014/main" id="{53279BC3-5A1B-A94B-BF16-C643A92AA0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" y="3572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1 w 1"/>
                <a:gd name="T5" fmla="*/ 2 h 2"/>
                <a:gd name="T6" fmla="*/ 0 w 1"/>
                <a:gd name="T7" fmla="*/ 2 h 2"/>
                <a:gd name="T8" fmla="*/ 0 w 1"/>
                <a:gd name="T9" fmla="*/ 0 h 2"/>
                <a:gd name="T10" fmla="*/ 1 w 1"/>
                <a:gd name="T11" fmla="*/ 2 h 2"/>
                <a:gd name="T12" fmla="*/ 1 w 1"/>
                <a:gd name="T13" fmla="*/ 2 h 2"/>
                <a:gd name="T14" fmla="*/ 1 w 1"/>
                <a:gd name="T15" fmla="*/ 2 h 2"/>
                <a:gd name="T16" fmla="*/ 1 w 1"/>
                <a:gd name="T17" fmla="*/ 2 h 2"/>
                <a:gd name="T18" fmla="*/ 1 w 1"/>
                <a:gd name="T19" fmla="*/ 2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79" name="Line 939">
              <a:extLst>
                <a:ext uri="{FF2B5EF4-FFF2-40B4-BE49-F238E27FC236}">
                  <a16:creationId xmlns:a16="http://schemas.microsoft.com/office/drawing/2014/main" id="{E0FD84A3-31A3-6B4C-AB87-3E9788DBD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3588"/>
              <a:ext cx="1" cy="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0" name="Line 940">
              <a:extLst>
                <a:ext uri="{FF2B5EF4-FFF2-40B4-BE49-F238E27FC236}">
                  <a16:creationId xmlns:a16="http://schemas.microsoft.com/office/drawing/2014/main" id="{07B8D160-ED17-524F-BA99-5A96496E6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3588"/>
              <a:ext cx="1" cy="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1" name="Line 941">
              <a:extLst>
                <a:ext uri="{FF2B5EF4-FFF2-40B4-BE49-F238E27FC236}">
                  <a16:creationId xmlns:a16="http://schemas.microsoft.com/office/drawing/2014/main" id="{942CFD5C-6677-DC40-8F7D-6D878D209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3588"/>
              <a:ext cx="18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2" name="Freeform 942">
              <a:extLst>
                <a:ext uri="{FF2B5EF4-FFF2-40B4-BE49-F238E27FC236}">
                  <a16:creationId xmlns:a16="http://schemas.microsoft.com/office/drawing/2014/main" id="{455364A9-7CB2-9249-A466-E60FB99E18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8"/>
            </a:xfrm>
            <a:custGeom>
              <a:avLst/>
              <a:gdLst>
                <a:gd name="T0" fmla="*/ 0 w 24"/>
                <a:gd name="T1" fmla="*/ 0 h 8"/>
                <a:gd name="T2" fmla="*/ 24 w 24"/>
                <a:gd name="T3" fmla="*/ 0 h 8"/>
                <a:gd name="T4" fmla="*/ 24 w 24"/>
                <a:gd name="T5" fmla="*/ 8 h 8"/>
                <a:gd name="T6" fmla="*/ 0 w 24"/>
                <a:gd name="T7" fmla="*/ 8 h 8"/>
                <a:gd name="T8" fmla="*/ 0 w 24"/>
                <a:gd name="T9" fmla="*/ 0 h 8"/>
                <a:gd name="T10" fmla="*/ 0 w 24"/>
                <a:gd name="T11" fmla="*/ 0 h 8"/>
                <a:gd name="T12" fmla="*/ 24 w 24"/>
                <a:gd name="T13" fmla="*/ 0 h 8"/>
                <a:gd name="T14" fmla="*/ 24 w 24"/>
                <a:gd name="T15" fmla="*/ 7 h 8"/>
                <a:gd name="T16" fmla="*/ 0 w 24"/>
                <a:gd name="T17" fmla="*/ 7 h 8"/>
                <a:gd name="T18" fmla="*/ 0 w 24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8">
                  <a:moveTo>
                    <a:pt x="0" y="0"/>
                  </a:moveTo>
                  <a:lnTo>
                    <a:pt x="24" y="0"/>
                  </a:lnTo>
                  <a:lnTo>
                    <a:pt x="24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3" name="Freeform 943">
              <a:extLst>
                <a:ext uri="{FF2B5EF4-FFF2-40B4-BE49-F238E27FC236}">
                  <a16:creationId xmlns:a16="http://schemas.microsoft.com/office/drawing/2014/main" id="{E972C945-B873-4F4F-8E9F-393E5A15B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7"/>
            </a:xfrm>
            <a:custGeom>
              <a:avLst/>
              <a:gdLst>
                <a:gd name="T0" fmla="*/ 0 w 24"/>
                <a:gd name="T1" fmla="*/ 0 h 7"/>
                <a:gd name="T2" fmla="*/ 24 w 24"/>
                <a:gd name="T3" fmla="*/ 0 h 7"/>
                <a:gd name="T4" fmla="*/ 24 w 24"/>
                <a:gd name="T5" fmla="*/ 7 h 7"/>
                <a:gd name="T6" fmla="*/ 0 w 24"/>
                <a:gd name="T7" fmla="*/ 7 h 7"/>
                <a:gd name="T8" fmla="*/ 0 w 24"/>
                <a:gd name="T9" fmla="*/ 0 h 7"/>
                <a:gd name="T10" fmla="*/ 0 w 24"/>
                <a:gd name="T11" fmla="*/ 0 h 7"/>
                <a:gd name="T12" fmla="*/ 24 w 24"/>
                <a:gd name="T13" fmla="*/ 0 h 7"/>
                <a:gd name="T14" fmla="*/ 24 w 24"/>
                <a:gd name="T15" fmla="*/ 5 h 7"/>
                <a:gd name="T16" fmla="*/ 0 w 24"/>
                <a:gd name="T17" fmla="*/ 5 h 7"/>
                <a:gd name="T18" fmla="*/ 0 w 24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7">
                  <a:moveTo>
                    <a:pt x="0" y="0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4" name="Freeform 944">
              <a:extLst>
                <a:ext uri="{FF2B5EF4-FFF2-40B4-BE49-F238E27FC236}">
                  <a16:creationId xmlns:a16="http://schemas.microsoft.com/office/drawing/2014/main" id="{94D99C22-1A11-6D45-B5D8-407DA4F04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5"/>
            </a:xfrm>
            <a:custGeom>
              <a:avLst/>
              <a:gdLst>
                <a:gd name="T0" fmla="*/ 0 w 24"/>
                <a:gd name="T1" fmla="*/ 0 h 5"/>
                <a:gd name="T2" fmla="*/ 24 w 24"/>
                <a:gd name="T3" fmla="*/ 0 h 5"/>
                <a:gd name="T4" fmla="*/ 24 w 24"/>
                <a:gd name="T5" fmla="*/ 5 h 5"/>
                <a:gd name="T6" fmla="*/ 0 w 24"/>
                <a:gd name="T7" fmla="*/ 5 h 5"/>
                <a:gd name="T8" fmla="*/ 0 w 24"/>
                <a:gd name="T9" fmla="*/ 0 h 5"/>
                <a:gd name="T10" fmla="*/ 0 w 24"/>
                <a:gd name="T11" fmla="*/ 0 h 5"/>
                <a:gd name="T12" fmla="*/ 24 w 24"/>
                <a:gd name="T13" fmla="*/ 0 h 5"/>
                <a:gd name="T14" fmla="*/ 24 w 24"/>
                <a:gd name="T15" fmla="*/ 3 h 5"/>
                <a:gd name="T16" fmla="*/ 0 w 24"/>
                <a:gd name="T17" fmla="*/ 3 h 5"/>
                <a:gd name="T18" fmla="*/ 0 w 24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5" name="Freeform 945">
              <a:extLst>
                <a:ext uri="{FF2B5EF4-FFF2-40B4-BE49-F238E27FC236}">
                  <a16:creationId xmlns:a16="http://schemas.microsoft.com/office/drawing/2014/main" id="{8DE9DAF6-1974-2146-9AA3-429CFC69B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3"/>
            </a:xfrm>
            <a:custGeom>
              <a:avLst/>
              <a:gdLst>
                <a:gd name="T0" fmla="*/ 0 w 24"/>
                <a:gd name="T1" fmla="*/ 0 h 3"/>
                <a:gd name="T2" fmla="*/ 24 w 24"/>
                <a:gd name="T3" fmla="*/ 0 h 3"/>
                <a:gd name="T4" fmla="*/ 24 w 24"/>
                <a:gd name="T5" fmla="*/ 3 h 3"/>
                <a:gd name="T6" fmla="*/ 0 w 24"/>
                <a:gd name="T7" fmla="*/ 3 h 3"/>
                <a:gd name="T8" fmla="*/ 0 w 24"/>
                <a:gd name="T9" fmla="*/ 0 h 3"/>
                <a:gd name="T10" fmla="*/ 0 w 24"/>
                <a:gd name="T11" fmla="*/ 0 h 3"/>
                <a:gd name="T12" fmla="*/ 24 w 24"/>
                <a:gd name="T13" fmla="*/ 0 h 3"/>
                <a:gd name="T14" fmla="*/ 24 w 24"/>
                <a:gd name="T15" fmla="*/ 2 h 3"/>
                <a:gd name="T16" fmla="*/ 0 w 24"/>
                <a:gd name="T17" fmla="*/ 2 h 3"/>
                <a:gd name="T18" fmla="*/ 0 w 24"/>
                <a:gd name="T19" fmla="*/ 0 h 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3"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6" name="Freeform 946">
              <a:extLst>
                <a:ext uri="{FF2B5EF4-FFF2-40B4-BE49-F238E27FC236}">
                  <a16:creationId xmlns:a16="http://schemas.microsoft.com/office/drawing/2014/main" id="{B9DD2957-A762-A845-B4DE-A84501F0A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2"/>
            </a:xfrm>
            <a:custGeom>
              <a:avLst/>
              <a:gdLst>
                <a:gd name="T0" fmla="*/ 0 w 24"/>
                <a:gd name="T1" fmla="*/ 0 h 2"/>
                <a:gd name="T2" fmla="*/ 24 w 24"/>
                <a:gd name="T3" fmla="*/ 0 h 2"/>
                <a:gd name="T4" fmla="*/ 24 w 24"/>
                <a:gd name="T5" fmla="*/ 2 h 2"/>
                <a:gd name="T6" fmla="*/ 0 w 24"/>
                <a:gd name="T7" fmla="*/ 2 h 2"/>
                <a:gd name="T8" fmla="*/ 0 w 24"/>
                <a:gd name="T9" fmla="*/ 0 h 2"/>
                <a:gd name="T10" fmla="*/ 0 w 24"/>
                <a:gd name="T11" fmla="*/ 0 h 2"/>
                <a:gd name="T12" fmla="*/ 24 w 24"/>
                <a:gd name="T13" fmla="*/ 0 h 2"/>
                <a:gd name="T14" fmla="*/ 24 w 24"/>
                <a:gd name="T15" fmla="*/ 0 h 2"/>
                <a:gd name="T16" fmla="*/ 0 w 24"/>
                <a:gd name="T17" fmla="*/ 0 h 2"/>
                <a:gd name="T18" fmla="*/ 0 w 24"/>
                <a:gd name="T19" fmla="*/ 0 h 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2">
                  <a:moveTo>
                    <a:pt x="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7" name="Freeform 947">
              <a:extLst>
                <a:ext uri="{FF2B5EF4-FFF2-40B4-BE49-F238E27FC236}">
                  <a16:creationId xmlns:a16="http://schemas.microsoft.com/office/drawing/2014/main" id="{E2B512E2-486D-CC49-8E4A-4F71C9E41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8" y="3623"/>
              <a:ext cx="24" cy="1"/>
            </a:xfrm>
            <a:custGeom>
              <a:avLst/>
              <a:gdLst>
                <a:gd name="T0" fmla="*/ 0 w 24"/>
                <a:gd name="T1" fmla="*/ 0 h 1"/>
                <a:gd name="T2" fmla="*/ 24 w 24"/>
                <a:gd name="T3" fmla="*/ 0 h 1"/>
                <a:gd name="T4" fmla="*/ 24 w 24"/>
                <a:gd name="T5" fmla="*/ 0 h 1"/>
                <a:gd name="T6" fmla="*/ 0 w 24"/>
                <a:gd name="T7" fmla="*/ 0 h 1"/>
                <a:gd name="T8" fmla="*/ 0 w 24"/>
                <a:gd name="T9" fmla="*/ 0 h 1"/>
                <a:gd name="T10" fmla="*/ 0 w 24"/>
                <a:gd name="T11" fmla="*/ 0 h 1"/>
                <a:gd name="T12" fmla="*/ 24 w 24"/>
                <a:gd name="T13" fmla="*/ 0 h 1"/>
                <a:gd name="T14" fmla="*/ 24 w 24"/>
                <a:gd name="T15" fmla="*/ 0 h 1"/>
                <a:gd name="T16" fmla="*/ 0 w 24"/>
                <a:gd name="T17" fmla="*/ 0 h 1"/>
                <a:gd name="T18" fmla="*/ 0 w 24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">
                  <a:moveTo>
                    <a:pt x="0" y="0"/>
                  </a:move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88" name="Rectangle 948">
              <a:extLst>
                <a:ext uri="{FF2B5EF4-FFF2-40B4-BE49-F238E27FC236}">
                  <a16:creationId xmlns:a16="http://schemas.microsoft.com/office/drawing/2014/main" id="{C30A5B7D-6462-4445-AD76-F73430ED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3625"/>
              <a:ext cx="5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589" name="Freeform 949">
              <a:extLst>
                <a:ext uri="{FF2B5EF4-FFF2-40B4-BE49-F238E27FC236}">
                  <a16:creationId xmlns:a16="http://schemas.microsoft.com/office/drawing/2014/main" id="{3A4EEF94-AF8A-9444-8D0F-AEB224FA7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3" y="3618"/>
              <a:ext cx="29" cy="14"/>
            </a:xfrm>
            <a:custGeom>
              <a:avLst/>
              <a:gdLst>
                <a:gd name="T0" fmla="*/ 0 w 29"/>
                <a:gd name="T1" fmla="*/ 0 h 14"/>
                <a:gd name="T2" fmla="*/ 29 w 29"/>
                <a:gd name="T3" fmla="*/ 0 h 14"/>
                <a:gd name="T4" fmla="*/ 29 w 29"/>
                <a:gd name="T5" fmla="*/ 14 h 14"/>
                <a:gd name="T6" fmla="*/ 0 w 29"/>
                <a:gd name="T7" fmla="*/ 14 h 14"/>
                <a:gd name="T8" fmla="*/ 0 w 29"/>
                <a:gd name="T9" fmla="*/ 0 h 14"/>
                <a:gd name="T10" fmla="*/ 2 w 29"/>
                <a:gd name="T11" fmla="*/ 0 h 14"/>
                <a:gd name="T12" fmla="*/ 27 w 29"/>
                <a:gd name="T13" fmla="*/ 0 h 14"/>
                <a:gd name="T14" fmla="*/ 27 w 29"/>
                <a:gd name="T15" fmla="*/ 14 h 14"/>
                <a:gd name="T16" fmla="*/ 2 w 29"/>
                <a:gd name="T17" fmla="*/ 14 h 14"/>
                <a:gd name="T18" fmla="*/ 2 w 29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4">
                  <a:moveTo>
                    <a:pt x="0" y="0"/>
                  </a:moveTo>
                  <a:lnTo>
                    <a:pt x="29" y="0"/>
                  </a:lnTo>
                  <a:lnTo>
                    <a:pt x="2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7" y="0"/>
                  </a:lnTo>
                  <a:lnTo>
                    <a:pt x="27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0" name="Freeform 950">
              <a:extLst>
                <a:ext uri="{FF2B5EF4-FFF2-40B4-BE49-F238E27FC236}">
                  <a16:creationId xmlns:a16="http://schemas.microsoft.com/office/drawing/2014/main" id="{98D55E42-5EB5-0246-A7FA-019CFE38F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5" y="3618"/>
              <a:ext cx="25" cy="14"/>
            </a:xfrm>
            <a:custGeom>
              <a:avLst/>
              <a:gdLst>
                <a:gd name="T0" fmla="*/ 0 w 25"/>
                <a:gd name="T1" fmla="*/ 0 h 14"/>
                <a:gd name="T2" fmla="*/ 25 w 25"/>
                <a:gd name="T3" fmla="*/ 0 h 14"/>
                <a:gd name="T4" fmla="*/ 25 w 25"/>
                <a:gd name="T5" fmla="*/ 14 h 14"/>
                <a:gd name="T6" fmla="*/ 0 w 25"/>
                <a:gd name="T7" fmla="*/ 14 h 14"/>
                <a:gd name="T8" fmla="*/ 0 w 25"/>
                <a:gd name="T9" fmla="*/ 0 h 14"/>
                <a:gd name="T10" fmla="*/ 2 w 25"/>
                <a:gd name="T11" fmla="*/ 0 h 14"/>
                <a:gd name="T12" fmla="*/ 24 w 25"/>
                <a:gd name="T13" fmla="*/ 0 h 14"/>
                <a:gd name="T14" fmla="*/ 24 w 25"/>
                <a:gd name="T15" fmla="*/ 14 h 14"/>
                <a:gd name="T16" fmla="*/ 2 w 25"/>
                <a:gd name="T17" fmla="*/ 14 h 14"/>
                <a:gd name="T18" fmla="*/ 2 w 25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" h="14">
                  <a:moveTo>
                    <a:pt x="0" y="0"/>
                  </a:moveTo>
                  <a:lnTo>
                    <a:pt x="25" y="0"/>
                  </a:lnTo>
                  <a:lnTo>
                    <a:pt x="25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1" name="Freeform 951">
              <a:extLst>
                <a:ext uri="{FF2B5EF4-FFF2-40B4-BE49-F238E27FC236}">
                  <a16:creationId xmlns:a16="http://schemas.microsoft.com/office/drawing/2014/main" id="{8F6D3050-F262-5241-ACCF-B7A7B4F8E0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" y="3618"/>
              <a:ext cx="22" cy="14"/>
            </a:xfrm>
            <a:custGeom>
              <a:avLst/>
              <a:gdLst>
                <a:gd name="T0" fmla="*/ 0 w 22"/>
                <a:gd name="T1" fmla="*/ 0 h 14"/>
                <a:gd name="T2" fmla="*/ 22 w 22"/>
                <a:gd name="T3" fmla="*/ 0 h 14"/>
                <a:gd name="T4" fmla="*/ 22 w 22"/>
                <a:gd name="T5" fmla="*/ 14 h 14"/>
                <a:gd name="T6" fmla="*/ 0 w 22"/>
                <a:gd name="T7" fmla="*/ 14 h 14"/>
                <a:gd name="T8" fmla="*/ 0 w 22"/>
                <a:gd name="T9" fmla="*/ 0 h 14"/>
                <a:gd name="T10" fmla="*/ 1 w 22"/>
                <a:gd name="T11" fmla="*/ 0 h 14"/>
                <a:gd name="T12" fmla="*/ 20 w 22"/>
                <a:gd name="T13" fmla="*/ 0 h 14"/>
                <a:gd name="T14" fmla="*/ 20 w 22"/>
                <a:gd name="T15" fmla="*/ 14 h 14"/>
                <a:gd name="T16" fmla="*/ 1 w 22"/>
                <a:gd name="T17" fmla="*/ 14 h 14"/>
                <a:gd name="T18" fmla="*/ 1 w 22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0"/>
                  </a:lnTo>
                  <a:lnTo>
                    <a:pt x="22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20" y="0"/>
                  </a:lnTo>
                  <a:lnTo>
                    <a:pt x="20" y="14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2" name="Freeform 952">
              <a:extLst>
                <a:ext uri="{FF2B5EF4-FFF2-40B4-BE49-F238E27FC236}">
                  <a16:creationId xmlns:a16="http://schemas.microsoft.com/office/drawing/2014/main" id="{B3507155-491D-6240-B521-15CF13A0B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" y="3618"/>
              <a:ext cx="19" cy="14"/>
            </a:xfrm>
            <a:custGeom>
              <a:avLst/>
              <a:gdLst>
                <a:gd name="T0" fmla="*/ 0 w 19"/>
                <a:gd name="T1" fmla="*/ 0 h 14"/>
                <a:gd name="T2" fmla="*/ 19 w 19"/>
                <a:gd name="T3" fmla="*/ 0 h 14"/>
                <a:gd name="T4" fmla="*/ 19 w 19"/>
                <a:gd name="T5" fmla="*/ 14 h 14"/>
                <a:gd name="T6" fmla="*/ 0 w 19"/>
                <a:gd name="T7" fmla="*/ 14 h 14"/>
                <a:gd name="T8" fmla="*/ 0 w 19"/>
                <a:gd name="T9" fmla="*/ 0 h 14"/>
                <a:gd name="T10" fmla="*/ 2 w 19"/>
                <a:gd name="T11" fmla="*/ 0 h 14"/>
                <a:gd name="T12" fmla="*/ 17 w 19"/>
                <a:gd name="T13" fmla="*/ 0 h 14"/>
                <a:gd name="T14" fmla="*/ 17 w 19"/>
                <a:gd name="T15" fmla="*/ 14 h 14"/>
                <a:gd name="T16" fmla="*/ 2 w 19"/>
                <a:gd name="T17" fmla="*/ 14 h 14"/>
                <a:gd name="T18" fmla="*/ 2 w 19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7" y="0"/>
                  </a:lnTo>
                  <a:lnTo>
                    <a:pt x="17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B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3" name="Freeform 953">
              <a:extLst>
                <a:ext uri="{FF2B5EF4-FFF2-40B4-BE49-F238E27FC236}">
                  <a16:creationId xmlns:a16="http://schemas.microsoft.com/office/drawing/2014/main" id="{FE393073-01CE-A949-AC6F-DAD1C064F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0" y="3618"/>
              <a:ext cx="15" cy="14"/>
            </a:xfrm>
            <a:custGeom>
              <a:avLst/>
              <a:gdLst>
                <a:gd name="T0" fmla="*/ 0 w 15"/>
                <a:gd name="T1" fmla="*/ 0 h 14"/>
                <a:gd name="T2" fmla="*/ 15 w 15"/>
                <a:gd name="T3" fmla="*/ 0 h 14"/>
                <a:gd name="T4" fmla="*/ 15 w 15"/>
                <a:gd name="T5" fmla="*/ 14 h 14"/>
                <a:gd name="T6" fmla="*/ 0 w 15"/>
                <a:gd name="T7" fmla="*/ 14 h 14"/>
                <a:gd name="T8" fmla="*/ 0 w 15"/>
                <a:gd name="T9" fmla="*/ 0 h 14"/>
                <a:gd name="T10" fmla="*/ 2 w 15"/>
                <a:gd name="T11" fmla="*/ 0 h 14"/>
                <a:gd name="T12" fmla="*/ 13 w 15"/>
                <a:gd name="T13" fmla="*/ 0 h 14"/>
                <a:gd name="T14" fmla="*/ 13 w 15"/>
                <a:gd name="T15" fmla="*/ 14 h 14"/>
                <a:gd name="T16" fmla="*/ 2 w 15"/>
                <a:gd name="T17" fmla="*/ 14 h 14"/>
                <a:gd name="T18" fmla="*/ 2 w 15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4">
                  <a:moveTo>
                    <a:pt x="0" y="0"/>
                  </a:moveTo>
                  <a:lnTo>
                    <a:pt x="15" y="0"/>
                  </a:lnTo>
                  <a:lnTo>
                    <a:pt x="15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4" name="Freeform 954">
              <a:extLst>
                <a:ext uri="{FF2B5EF4-FFF2-40B4-BE49-F238E27FC236}">
                  <a16:creationId xmlns:a16="http://schemas.microsoft.com/office/drawing/2014/main" id="{228495DF-6BC4-C54D-B55E-170A188A2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" y="3618"/>
              <a:ext cx="11" cy="14"/>
            </a:xfrm>
            <a:custGeom>
              <a:avLst/>
              <a:gdLst>
                <a:gd name="T0" fmla="*/ 0 w 11"/>
                <a:gd name="T1" fmla="*/ 0 h 14"/>
                <a:gd name="T2" fmla="*/ 11 w 11"/>
                <a:gd name="T3" fmla="*/ 0 h 14"/>
                <a:gd name="T4" fmla="*/ 11 w 11"/>
                <a:gd name="T5" fmla="*/ 14 h 14"/>
                <a:gd name="T6" fmla="*/ 0 w 11"/>
                <a:gd name="T7" fmla="*/ 14 h 14"/>
                <a:gd name="T8" fmla="*/ 0 w 11"/>
                <a:gd name="T9" fmla="*/ 0 h 14"/>
                <a:gd name="T10" fmla="*/ 2 w 11"/>
                <a:gd name="T11" fmla="*/ 0 h 14"/>
                <a:gd name="T12" fmla="*/ 9 w 11"/>
                <a:gd name="T13" fmla="*/ 0 h 14"/>
                <a:gd name="T14" fmla="*/ 9 w 11"/>
                <a:gd name="T15" fmla="*/ 14 h 14"/>
                <a:gd name="T16" fmla="*/ 2 w 11"/>
                <a:gd name="T17" fmla="*/ 14 h 14"/>
                <a:gd name="T18" fmla="*/ 2 w 11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lnTo>
                    <a:pt x="11" y="0"/>
                  </a:lnTo>
                  <a:lnTo>
                    <a:pt x="11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9" y="0"/>
                  </a:lnTo>
                  <a:lnTo>
                    <a:pt x="9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0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5" name="Freeform 955">
              <a:extLst>
                <a:ext uri="{FF2B5EF4-FFF2-40B4-BE49-F238E27FC236}">
                  <a16:creationId xmlns:a16="http://schemas.microsoft.com/office/drawing/2014/main" id="{C64B115E-8B84-1244-AA35-96ADE0BE9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4" y="3618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7 w 7"/>
                <a:gd name="T3" fmla="*/ 0 h 14"/>
                <a:gd name="T4" fmla="*/ 7 w 7"/>
                <a:gd name="T5" fmla="*/ 14 h 14"/>
                <a:gd name="T6" fmla="*/ 0 w 7"/>
                <a:gd name="T7" fmla="*/ 14 h 14"/>
                <a:gd name="T8" fmla="*/ 0 w 7"/>
                <a:gd name="T9" fmla="*/ 0 h 14"/>
                <a:gd name="T10" fmla="*/ 1 w 7"/>
                <a:gd name="T11" fmla="*/ 0 h 14"/>
                <a:gd name="T12" fmla="*/ 5 w 7"/>
                <a:gd name="T13" fmla="*/ 0 h 14"/>
                <a:gd name="T14" fmla="*/ 5 w 7"/>
                <a:gd name="T15" fmla="*/ 14 h 14"/>
                <a:gd name="T16" fmla="*/ 1 w 7"/>
                <a:gd name="T17" fmla="*/ 14 h 14"/>
                <a:gd name="T18" fmla="*/ 1 w 7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5" y="0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6" name="Freeform 956">
              <a:extLst>
                <a:ext uri="{FF2B5EF4-FFF2-40B4-BE49-F238E27FC236}">
                  <a16:creationId xmlns:a16="http://schemas.microsoft.com/office/drawing/2014/main" id="{C677AFA6-23BB-B64F-97C2-10A0483B6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5" y="3618"/>
              <a:ext cx="4" cy="14"/>
            </a:xfrm>
            <a:custGeom>
              <a:avLst/>
              <a:gdLst>
                <a:gd name="T0" fmla="*/ 0 w 4"/>
                <a:gd name="T1" fmla="*/ 0 h 14"/>
                <a:gd name="T2" fmla="*/ 4 w 4"/>
                <a:gd name="T3" fmla="*/ 0 h 14"/>
                <a:gd name="T4" fmla="*/ 4 w 4"/>
                <a:gd name="T5" fmla="*/ 14 h 14"/>
                <a:gd name="T6" fmla="*/ 0 w 4"/>
                <a:gd name="T7" fmla="*/ 14 h 14"/>
                <a:gd name="T8" fmla="*/ 0 w 4"/>
                <a:gd name="T9" fmla="*/ 0 h 14"/>
                <a:gd name="T10" fmla="*/ 2 w 4"/>
                <a:gd name="T11" fmla="*/ 0 h 14"/>
                <a:gd name="T12" fmla="*/ 2 w 4"/>
                <a:gd name="T13" fmla="*/ 0 h 14"/>
                <a:gd name="T14" fmla="*/ 2 w 4"/>
                <a:gd name="T15" fmla="*/ 14 h 14"/>
                <a:gd name="T16" fmla="*/ 2 w 4"/>
                <a:gd name="T17" fmla="*/ 14 h 14"/>
                <a:gd name="T18" fmla="*/ 2 w 4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4" y="0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7" name="Freeform 957">
              <a:extLst>
                <a:ext uri="{FF2B5EF4-FFF2-40B4-BE49-F238E27FC236}">
                  <a16:creationId xmlns:a16="http://schemas.microsoft.com/office/drawing/2014/main" id="{D363C8AF-EF20-6B41-8499-EAEC33F5B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3416"/>
              <a:ext cx="280" cy="278"/>
            </a:xfrm>
            <a:custGeom>
              <a:avLst/>
              <a:gdLst>
                <a:gd name="T0" fmla="*/ 0 w 280"/>
                <a:gd name="T1" fmla="*/ 278 h 278"/>
                <a:gd name="T2" fmla="*/ 0 w 280"/>
                <a:gd name="T3" fmla="*/ 194 h 278"/>
                <a:gd name="T4" fmla="*/ 29 w 280"/>
                <a:gd name="T5" fmla="*/ 165 h 278"/>
                <a:gd name="T6" fmla="*/ 31 w 280"/>
                <a:gd name="T7" fmla="*/ 165 h 278"/>
                <a:gd name="T8" fmla="*/ 31 w 280"/>
                <a:gd name="T9" fmla="*/ 32 h 278"/>
                <a:gd name="T10" fmla="*/ 62 w 280"/>
                <a:gd name="T11" fmla="*/ 0 h 278"/>
                <a:gd name="T12" fmla="*/ 249 w 280"/>
                <a:gd name="T13" fmla="*/ 0 h 278"/>
                <a:gd name="T14" fmla="*/ 249 w 280"/>
                <a:gd name="T15" fmla="*/ 94 h 278"/>
                <a:gd name="T16" fmla="*/ 242 w 280"/>
                <a:gd name="T17" fmla="*/ 116 h 278"/>
                <a:gd name="T18" fmla="*/ 242 w 280"/>
                <a:gd name="T19" fmla="*/ 159 h 278"/>
                <a:gd name="T20" fmla="*/ 237 w 280"/>
                <a:gd name="T21" fmla="*/ 162 h 278"/>
                <a:gd name="T22" fmla="*/ 280 w 280"/>
                <a:gd name="T23" fmla="*/ 162 h 278"/>
                <a:gd name="T24" fmla="*/ 280 w 280"/>
                <a:gd name="T25" fmla="*/ 248 h 278"/>
                <a:gd name="T26" fmla="*/ 249 w 280"/>
                <a:gd name="T27" fmla="*/ 278 h 278"/>
                <a:gd name="T28" fmla="*/ 0 w 280"/>
                <a:gd name="T29" fmla="*/ 278 h 2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0" h="278">
                  <a:moveTo>
                    <a:pt x="0" y="278"/>
                  </a:moveTo>
                  <a:lnTo>
                    <a:pt x="0" y="194"/>
                  </a:lnTo>
                  <a:lnTo>
                    <a:pt x="29" y="165"/>
                  </a:lnTo>
                  <a:lnTo>
                    <a:pt x="31" y="165"/>
                  </a:lnTo>
                  <a:lnTo>
                    <a:pt x="31" y="32"/>
                  </a:lnTo>
                  <a:lnTo>
                    <a:pt x="62" y="0"/>
                  </a:lnTo>
                  <a:lnTo>
                    <a:pt x="249" y="0"/>
                  </a:lnTo>
                  <a:lnTo>
                    <a:pt x="249" y="94"/>
                  </a:lnTo>
                  <a:lnTo>
                    <a:pt x="242" y="116"/>
                  </a:lnTo>
                  <a:lnTo>
                    <a:pt x="242" y="159"/>
                  </a:lnTo>
                  <a:lnTo>
                    <a:pt x="237" y="162"/>
                  </a:lnTo>
                  <a:lnTo>
                    <a:pt x="280" y="162"/>
                  </a:lnTo>
                  <a:lnTo>
                    <a:pt x="280" y="248"/>
                  </a:lnTo>
                  <a:lnTo>
                    <a:pt x="249" y="278"/>
                  </a:lnTo>
                  <a:lnTo>
                    <a:pt x="0" y="27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8" name="Freeform 958">
              <a:extLst>
                <a:ext uri="{FF2B5EF4-FFF2-40B4-BE49-F238E27FC236}">
                  <a16:creationId xmlns:a16="http://schemas.microsoft.com/office/drawing/2014/main" id="{4DD3D2DE-EA6F-5242-B843-ECF9931ED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514"/>
              <a:ext cx="572" cy="309"/>
            </a:xfrm>
            <a:custGeom>
              <a:avLst/>
              <a:gdLst>
                <a:gd name="T0" fmla="*/ 132 w 572"/>
                <a:gd name="T1" fmla="*/ 309 h 309"/>
                <a:gd name="T2" fmla="*/ 441 w 572"/>
                <a:gd name="T3" fmla="*/ 309 h 309"/>
                <a:gd name="T4" fmla="*/ 462 w 572"/>
                <a:gd name="T5" fmla="*/ 307 h 309"/>
                <a:gd name="T6" fmla="*/ 482 w 572"/>
                <a:gd name="T7" fmla="*/ 303 h 309"/>
                <a:gd name="T8" fmla="*/ 500 w 572"/>
                <a:gd name="T9" fmla="*/ 295 h 309"/>
                <a:gd name="T10" fmla="*/ 518 w 572"/>
                <a:gd name="T11" fmla="*/ 285 h 309"/>
                <a:gd name="T12" fmla="*/ 534 w 572"/>
                <a:gd name="T13" fmla="*/ 271 h 309"/>
                <a:gd name="T14" fmla="*/ 548 w 572"/>
                <a:gd name="T15" fmla="*/ 255 h 309"/>
                <a:gd name="T16" fmla="*/ 558 w 572"/>
                <a:gd name="T17" fmla="*/ 238 h 309"/>
                <a:gd name="T18" fmla="*/ 566 w 572"/>
                <a:gd name="T19" fmla="*/ 219 h 309"/>
                <a:gd name="T20" fmla="*/ 571 w 572"/>
                <a:gd name="T21" fmla="*/ 199 h 309"/>
                <a:gd name="T22" fmla="*/ 572 w 572"/>
                <a:gd name="T23" fmla="*/ 179 h 309"/>
                <a:gd name="T24" fmla="*/ 572 w 572"/>
                <a:gd name="T25" fmla="*/ 131 h 309"/>
                <a:gd name="T26" fmla="*/ 571 w 572"/>
                <a:gd name="T27" fmla="*/ 111 h 309"/>
                <a:gd name="T28" fmla="*/ 566 w 572"/>
                <a:gd name="T29" fmla="*/ 90 h 309"/>
                <a:gd name="T30" fmla="*/ 558 w 572"/>
                <a:gd name="T31" fmla="*/ 71 h 309"/>
                <a:gd name="T32" fmla="*/ 548 w 572"/>
                <a:gd name="T33" fmla="*/ 54 h 309"/>
                <a:gd name="T34" fmla="*/ 534 w 572"/>
                <a:gd name="T35" fmla="*/ 38 h 309"/>
                <a:gd name="T36" fmla="*/ 518 w 572"/>
                <a:gd name="T37" fmla="*/ 25 h 309"/>
                <a:gd name="T38" fmla="*/ 500 w 572"/>
                <a:gd name="T39" fmla="*/ 14 h 309"/>
                <a:gd name="T40" fmla="*/ 482 w 572"/>
                <a:gd name="T41" fmla="*/ 6 h 309"/>
                <a:gd name="T42" fmla="*/ 462 w 572"/>
                <a:gd name="T43" fmla="*/ 2 h 309"/>
                <a:gd name="T44" fmla="*/ 441 w 572"/>
                <a:gd name="T45" fmla="*/ 0 h 309"/>
                <a:gd name="T46" fmla="*/ 132 w 572"/>
                <a:gd name="T47" fmla="*/ 0 h 309"/>
                <a:gd name="T48" fmla="*/ 110 w 572"/>
                <a:gd name="T49" fmla="*/ 2 h 309"/>
                <a:gd name="T50" fmla="*/ 90 w 572"/>
                <a:gd name="T51" fmla="*/ 6 h 309"/>
                <a:gd name="T52" fmla="*/ 72 w 572"/>
                <a:gd name="T53" fmla="*/ 14 h 309"/>
                <a:gd name="T54" fmla="*/ 54 w 572"/>
                <a:gd name="T55" fmla="*/ 25 h 309"/>
                <a:gd name="T56" fmla="*/ 38 w 572"/>
                <a:gd name="T57" fmla="*/ 38 h 309"/>
                <a:gd name="T58" fmla="*/ 24 w 572"/>
                <a:gd name="T59" fmla="*/ 54 h 309"/>
                <a:gd name="T60" fmla="*/ 14 w 572"/>
                <a:gd name="T61" fmla="*/ 71 h 309"/>
                <a:gd name="T62" fmla="*/ 6 w 572"/>
                <a:gd name="T63" fmla="*/ 90 h 309"/>
                <a:gd name="T64" fmla="*/ 2 w 572"/>
                <a:gd name="T65" fmla="*/ 111 h 309"/>
                <a:gd name="T66" fmla="*/ 0 w 572"/>
                <a:gd name="T67" fmla="*/ 131 h 309"/>
                <a:gd name="T68" fmla="*/ 0 w 572"/>
                <a:gd name="T69" fmla="*/ 179 h 309"/>
                <a:gd name="T70" fmla="*/ 2 w 572"/>
                <a:gd name="T71" fmla="*/ 199 h 309"/>
                <a:gd name="T72" fmla="*/ 6 w 572"/>
                <a:gd name="T73" fmla="*/ 219 h 309"/>
                <a:gd name="T74" fmla="*/ 14 w 572"/>
                <a:gd name="T75" fmla="*/ 238 h 309"/>
                <a:gd name="T76" fmla="*/ 24 w 572"/>
                <a:gd name="T77" fmla="*/ 255 h 309"/>
                <a:gd name="T78" fmla="*/ 38 w 572"/>
                <a:gd name="T79" fmla="*/ 271 h 309"/>
                <a:gd name="T80" fmla="*/ 54 w 572"/>
                <a:gd name="T81" fmla="*/ 285 h 309"/>
                <a:gd name="T82" fmla="*/ 72 w 572"/>
                <a:gd name="T83" fmla="*/ 295 h 309"/>
                <a:gd name="T84" fmla="*/ 90 w 572"/>
                <a:gd name="T85" fmla="*/ 303 h 309"/>
                <a:gd name="T86" fmla="*/ 110 w 572"/>
                <a:gd name="T87" fmla="*/ 307 h 309"/>
                <a:gd name="T88" fmla="*/ 132 w 572"/>
                <a:gd name="T89" fmla="*/ 309 h 3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72" h="309">
                  <a:moveTo>
                    <a:pt x="132" y="309"/>
                  </a:moveTo>
                  <a:lnTo>
                    <a:pt x="441" y="309"/>
                  </a:lnTo>
                  <a:lnTo>
                    <a:pt x="462" y="307"/>
                  </a:lnTo>
                  <a:lnTo>
                    <a:pt x="482" y="303"/>
                  </a:lnTo>
                  <a:lnTo>
                    <a:pt x="500" y="295"/>
                  </a:lnTo>
                  <a:lnTo>
                    <a:pt x="518" y="285"/>
                  </a:lnTo>
                  <a:lnTo>
                    <a:pt x="534" y="271"/>
                  </a:lnTo>
                  <a:lnTo>
                    <a:pt x="548" y="255"/>
                  </a:lnTo>
                  <a:lnTo>
                    <a:pt x="558" y="238"/>
                  </a:lnTo>
                  <a:lnTo>
                    <a:pt x="566" y="219"/>
                  </a:lnTo>
                  <a:lnTo>
                    <a:pt x="571" y="199"/>
                  </a:lnTo>
                  <a:lnTo>
                    <a:pt x="572" y="179"/>
                  </a:lnTo>
                  <a:lnTo>
                    <a:pt x="572" y="131"/>
                  </a:lnTo>
                  <a:lnTo>
                    <a:pt x="571" y="111"/>
                  </a:lnTo>
                  <a:lnTo>
                    <a:pt x="566" y="90"/>
                  </a:lnTo>
                  <a:lnTo>
                    <a:pt x="558" y="71"/>
                  </a:lnTo>
                  <a:lnTo>
                    <a:pt x="548" y="54"/>
                  </a:lnTo>
                  <a:lnTo>
                    <a:pt x="534" y="38"/>
                  </a:lnTo>
                  <a:lnTo>
                    <a:pt x="518" y="25"/>
                  </a:lnTo>
                  <a:lnTo>
                    <a:pt x="500" y="14"/>
                  </a:lnTo>
                  <a:lnTo>
                    <a:pt x="482" y="6"/>
                  </a:lnTo>
                  <a:lnTo>
                    <a:pt x="462" y="2"/>
                  </a:lnTo>
                  <a:lnTo>
                    <a:pt x="441" y="0"/>
                  </a:lnTo>
                  <a:lnTo>
                    <a:pt x="132" y="0"/>
                  </a:lnTo>
                  <a:lnTo>
                    <a:pt x="110" y="2"/>
                  </a:lnTo>
                  <a:lnTo>
                    <a:pt x="90" y="6"/>
                  </a:lnTo>
                  <a:lnTo>
                    <a:pt x="72" y="14"/>
                  </a:lnTo>
                  <a:lnTo>
                    <a:pt x="54" y="25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1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2" y="199"/>
                  </a:lnTo>
                  <a:lnTo>
                    <a:pt x="6" y="219"/>
                  </a:lnTo>
                  <a:lnTo>
                    <a:pt x="14" y="238"/>
                  </a:lnTo>
                  <a:lnTo>
                    <a:pt x="24" y="255"/>
                  </a:lnTo>
                  <a:lnTo>
                    <a:pt x="38" y="271"/>
                  </a:lnTo>
                  <a:lnTo>
                    <a:pt x="54" y="285"/>
                  </a:lnTo>
                  <a:lnTo>
                    <a:pt x="72" y="295"/>
                  </a:lnTo>
                  <a:lnTo>
                    <a:pt x="90" y="303"/>
                  </a:lnTo>
                  <a:lnTo>
                    <a:pt x="110" y="307"/>
                  </a:lnTo>
                  <a:lnTo>
                    <a:pt x="132" y="309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599" name="Rectangle 959">
              <a:extLst>
                <a:ext uri="{FF2B5EF4-FFF2-40B4-BE49-F238E27FC236}">
                  <a16:creationId xmlns:a16="http://schemas.microsoft.com/office/drawing/2014/main" id="{1EB9D2AD-1264-1C40-8A31-CCAC1F1D5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565"/>
              <a:ext cx="4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Some Other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00" name="Rectangle 960">
              <a:extLst>
                <a:ext uri="{FF2B5EF4-FFF2-40B4-BE49-F238E27FC236}">
                  <a16:creationId xmlns:a16="http://schemas.microsoft.com/office/drawing/2014/main" id="{CBAFDD59-EE9B-314C-BE75-BDE577C1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669"/>
              <a:ext cx="3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language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01" name="Freeform 961">
              <a:extLst>
                <a:ext uri="{FF2B5EF4-FFF2-40B4-BE49-F238E27FC236}">
                  <a16:creationId xmlns:a16="http://schemas.microsoft.com/office/drawing/2014/main" id="{BAF0713C-99F7-E44C-B832-6EFFD691D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514"/>
              <a:ext cx="572" cy="309"/>
            </a:xfrm>
            <a:custGeom>
              <a:avLst/>
              <a:gdLst>
                <a:gd name="T0" fmla="*/ 131 w 572"/>
                <a:gd name="T1" fmla="*/ 309 h 309"/>
                <a:gd name="T2" fmla="*/ 440 w 572"/>
                <a:gd name="T3" fmla="*/ 309 h 309"/>
                <a:gd name="T4" fmla="*/ 461 w 572"/>
                <a:gd name="T5" fmla="*/ 307 h 309"/>
                <a:gd name="T6" fmla="*/ 482 w 572"/>
                <a:gd name="T7" fmla="*/ 303 h 309"/>
                <a:gd name="T8" fmla="*/ 500 w 572"/>
                <a:gd name="T9" fmla="*/ 295 h 309"/>
                <a:gd name="T10" fmla="*/ 518 w 572"/>
                <a:gd name="T11" fmla="*/ 285 h 309"/>
                <a:gd name="T12" fmla="*/ 533 w 572"/>
                <a:gd name="T13" fmla="*/ 271 h 309"/>
                <a:gd name="T14" fmla="*/ 547 w 572"/>
                <a:gd name="T15" fmla="*/ 255 h 309"/>
                <a:gd name="T16" fmla="*/ 558 w 572"/>
                <a:gd name="T17" fmla="*/ 238 h 309"/>
                <a:gd name="T18" fmla="*/ 566 w 572"/>
                <a:gd name="T19" fmla="*/ 219 h 309"/>
                <a:gd name="T20" fmla="*/ 570 w 572"/>
                <a:gd name="T21" fmla="*/ 199 h 309"/>
                <a:gd name="T22" fmla="*/ 572 w 572"/>
                <a:gd name="T23" fmla="*/ 179 h 309"/>
                <a:gd name="T24" fmla="*/ 572 w 572"/>
                <a:gd name="T25" fmla="*/ 131 h 309"/>
                <a:gd name="T26" fmla="*/ 570 w 572"/>
                <a:gd name="T27" fmla="*/ 111 h 309"/>
                <a:gd name="T28" fmla="*/ 566 w 572"/>
                <a:gd name="T29" fmla="*/ 90 h 309"/>
                <a:gd name="T30" fmla="*/ 558 w 572"/>
                <a:gd name="T31" fmla="*/ 71 h 309"/>
                <a:gd name="T32" fmla="*/ 547 w 572"/>
                <a:gd name="T33" fmla="*/ 54 h 309"/>
                <a:gd name="T34" fmla="*/ 533 w 572"/>
                <a:gd name="T35" fmla="*/ 38 h 309"/>
                <a:gd name="T36" fmla="*/ 518 w 572"/>
                <a:gd name="T37" fmla="*/ 25 h 309"/>
                <a:gd name="T38" fmla="*/ 500 w 572"/>
                <a:gd name="T39" fmla="*/ 14 h 309"/>
                <a:gd name="T40" fmla="*/ 482 w 572"/>
                <a:gd name="T41" fmla="*/ 6 h 309"/>
                <a:gd name="T42" fmla="*/ 461 w 572"/>
                <a:gd name="T43" fmla="*/ 2 h 309"/>
                <a:gd name="T44" fmla="*/ 440 w 572"/>
                <a:gd name="T45" fmla="*/ 0 h 309"/>
                <a:gd name="T46" fmla="*/ 131 w 572"/>
                <a:gd name="T47" fmla="*/ 0 h 309"/>
                <a:gd name="T48" fmla="*/ 110 w 572"/>
                <a:gd name="T49" fmla="*/ 2 h 309"/>
                <a:gd name="T50" fmla="*/ 90 w 572"/>
                <a:gd name="T51" fmla="*/ 6 h 309"/>
                <a:gd name="T52" fmla="*/ 72 w 572"/>
                <a:gd name="T53" fmla="*/ 14 h 309"/>
                <a:gd name="T54" fmla="*/ 54 w 572"/>
                <a:gd name="T55" fmla="*/ 25 h 309"/>
                <a:gd name="T56" fmla="*/ 38 w 572"/>
                <a:gd name="T57" fmla="*/ 38 h 309"/>
                <a:gd name="T58" fmla="*/ 24 w 572"/>
                <a:gd name="T59" fmla="*/ 54 h 309"/>
                <a:gd name="T60" fmla="*/ 14 w 572"/>
                <a:gd name="T61" fmla="*/ 71 h 309"/>
                <a:gd name="T62" fmla="*/ 6 w 572"/>
                <a:gd name="T63" fmla="*/ 90 h 309"/>
                <a:gd name="T64" fmla="*/ 1 w 572"/>
                <a:gd name="T65" fmla="*/ 111 h 309"/>
                <a:gd name="T66" fmla="*/ 0 w 572"/>
                <a:gd name="T67" fmla="*/ 131 h 309"/>
                <a:gd name="T68" fmla="*/ 0 w 572"/>
                <a:gd name="T69" fmla="*/ 179 h 309"/>
                <a:gd name="T70" fmla="*/ 1 w 572"/>
                <a:gd name="T71" fmla="*/ 199 h 309"/>
                <a:gd name="T72" fmla="*/ 6 w 572"/>
                <a:gd name="T73" fmla="*/ 219 h 309"/>
                <a:gd name="T74" fmla="*/ 14 w 572"/>
                <a:gd name="T75" fmla="*/ 238 h 309"/>
                <a:gd name="T76" fmla="*/ 24 w 572"/>
                <a:gd name="T77" fmla="*/ 255 h 309"/>
                <a:gd name="T78" fmla="*/ 38 w 572"/>
                <a:gd name="T79" fmla="*/ 271 h 309"/>
                <a:gd name="T80" fmla="*/ 54 w 572"/>
                <a:gd name="T81" fmla="*/ 285 h 309"/>
                <a:gd name="T82" fmla="*/ 72 w 572"/>
                <a:gd name="T83" fmla="*/ 295 h 309"/>
                <a:gd name="T84" fmla="*/ 90 w 572"/>
                <a:gd name="T85" fmla="*/ 303 h 309"/>
                <a:gd name="T86" fmla="*/ 110 w 572"/>
                <a:gd name="T87" fmla="*/ 307 h 309"/>
                <a:gd name="T88" fmla="*/ 131 w 572"/>
                <a:gd name="T89" fmla="*/ 309 h 3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72" h="309">
                  <a:moveTo>
                    <a:pt x="131" y="309"/>
                  </a:moveTo>
                  <a:lnTo>
                    <a:pt x="440" y="309"/>
                  </a:lnTo>
                  <a:lnTo>
                    <a:pt x="461" y="307"/>
                  </a:lnTo>
                  <a:lnTo>
                    <a:pt x="482" y="303"/>
                  </a:lnTo>
                  <a:lnTo>
                    <a:pt x="500" y="295"/>
                  </a:lnTo>
                  <a:lnTo>
                    <a:pt x="518" y="285"/>
                  </a:lnTo>
                  <a:lnTo>
                    <a:pt x="533" y="271"/>
                  </a:lnTo>
                  <a:lnTo>
                    <a:pt x="547" y="255"/>
                  </a:lnTo>
                  <a:lnTo>
                    <a:pt x="558" y="238"/>
                  </a:lnTo>
                  <a:lnTo>
                    <a:pt x="566" y="219"/>
                  </a:lnTo>
                  <a:lnTo>
                    <a:pt x="570" y="199"/>
                  </a:lnTo>
                  <a:lnTo>
                    <a:pt x="572" y="179"/>
                  </a:lnTo>
                  <a:lnTo>
                    <a:pt x="572" y="131"/>
                  </a:lnTo>
                  <a:lnTo>
                    <a:pt x="570" y="111"/>
                  </a:lnTo>
                  <a:lnTo>
                    <a:pt x="566" y="90"/>
                  </a:lnTo>
                  <a:lnTo>
                    <a:pt x="558" y="71"/>
                  </a:lnTo>
                  <a:lnTo>
                    <a:pt x="547" y="54"/>
                  </a:lnTo>
                  <a:lnTo>
                    <a:pt x="533" y="38"/>
                  </a:lnTo>
                  <a:lnTo>
                    <a:pt x="518" y="25"/>
                  </a:lnTo>
                  <a:lnTo>
                    <a:pt x="500" y="14"/>
                  </a:lnTo>
                  <a:lnTo>
                    <a:pt x="482" y="6"/>
                  </a:lnTo>
                  <a:lnTo>
                    <a:pt x="461" y="2"/>
                  </a:lnTo>
                  <a:lnTo>
                    <a:pt x="440" y="0"/>
                  </a:lnTo>
                  <a:lnTo>
                    <a:pt x="131" y="0"/>
                  </a:lnTo>
                  <a:lnTo>
                    <a:pt x="110" y="2"/>
                  </a:lnTo>
                  <a:lnTo>
                    <a:pt x="90" y="6"/>
                  </a:lnTo>
                  <a:lnTo>
                    <a:pt x="72" y="14"/>
                  </a:lnTo>
                  <a:lnTo>
                    <a:pt x="54" y="25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1"/>
                  </a:lnTo>
                  <a:lnTo>
                    <a:pt x="6" y="90"/>
                  </a:lnTo>
                  <a:lnTo>
                    <a:pt x="1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1" y="199"/>
                  </a:lnTo>
                  <a:lnTo>
                    <a:pt x="6" y="219"/>
                  </a:lnTo>
                  <a:lnTo>
                    <a:pt x="14" y="238"/>
                  </a:lnTo>
                  <a:lnTo>
                    <a:pt x="24" y="255"/>
                  </a:lnTo>
                  <a:lnTo>
                    <a:pt x="38" y="271"/>
                  </a:lnTo>
                  <a:lnTo>
                    <a:pt x="54" y="285"/>
                  </a:lnTo>
                  <a:lnTo>
                    <a:pt x="72" y="295"/>
                  </a:lnTo>
                  <a:lnTo>
                    <a:pt x="90" y="303"/>
                  </a:lnTo>
                  <a:lnTo>
                    <a:pt x="110" y="307"/>
                  </a:lnTo>
                  <a:lnTo>
                    <a:pt x="131" y="309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2" name="Rectangle 962">
              <a:extLst>
                <a:ext uri="{FF2B5EF4-FFF2-40B4-BE49-F238E27FC236}">
                  <a16:creationId xmlns:a16="http://schemas.microsoft.com/office/drawing/2014/main" id="{C4C5242D-2246-0A48-B416-0A4BFBBB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543"/>
              <a:ext cx="2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75" b="1">
                  <a:solidFill>
                    <a:srgbClr val="000000"/>
                  </a:solidFill>
                  <a:cs typeface="Arial" panose="020B0604020202020204" pitchFamily="34" charset="0"/>
                </a:rPr>
                <a:t>Jack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03" name="Rectangle 963">
              <a:extLst>
                <a:ext uri="{FF2B5EF4-FFF2-40B4-BE49-F238E27FC236}">
                  <a16:creationId xmlns:a16="http://schemas.microsoft.com/office/drawing/2014/main" id="{B2ACAD48-C10D-8743-BE00-2C6756A0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665"/>
              <a:ext cx="46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75" b="1">
                  <a:solidFill>
                    <a:srgbClr val="000000"/>
                  </a:solidFill>
                  <a:cs typeface="Arial" panose="020B0604020202020204" pitchFamily="34" charset="0"/>
                </a:rPr>
                <a:t>language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04" name="Line 964">
              <a:extLst>
                <a:ext uri="{FF2B5EF4-FFF2-40B4-BE49-F238E27FC236}">
                  <a16:creationId xmlns:a16="http://schemas.microsoft.com/office/drawing/2014/main" id="{D6678943-EC18-684A-B714-F35D5AB32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" y="823"/>
              <a:ext cx="593" cy="7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5" name="Freeform 965">
              <a:extLst>
                <a:ext uri="{FF2B5EF4-FFF2-40B4-BE49-F238E27FC236}">
                  <a16:creationId xmlns:a16="http://schemas.microsoft.com/office/drawing/2014/main" id="{233AA977-56FA-2740-8977-44AD58608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" y="1514"/>
              <a:ext cx="90" cy="98"/>
            </a:xfrm>
            <a:custGeom>
              <a:avLst/>
              <a:gdLst>
                <a:gd name="T0" fmla="*/ 90 w 90"/>
                <a:gd name="T1" fmla="*/ 56 h 98"/>
                <a:gd name="T2" fmla="*/ 0 w 90"/>
                <a:gd name="T3" fmla="*/ 98 h 98"/>
                <a:gd name="T4" fmla="*/ 21 w 90"/>
                <a:gd name="T5" fmla="*/ 0 h 98"/>
                <a:gd name="T6" fmla="*/ 90 w 90"/>
                <a:gd name="T7" fmla="*/ 56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98">
                  <a:moveTo>
                    <a:pt x="90" y="56"/>
                  </a:moveTo>
                  <a:lnTo>
                    <a:pt x="0" y="98"/>
                  </a:lnTo>
                  <a:lnTo>
                    <a:pt x="21" y="0"/>
                  </a:lnTo>
                  <a:lnTo>
                    <a:pt x="9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6" name="Line 966">
              <a:extLst>
                <a:ext uri="{FF2B5EF4-FFF2-40B4-BE49-F238E27FC236}">
                  <a16:creationId xmlns:a16="http://schemas.microsoft.com/office/drawing/2014/main" id="{4D3A22C0-9EDF-BD40-A183-A6F2CBD55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823"/>
              <a:ext cx="12" cy="6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7" name="Freeform 967">
              <a:extLst>
                <a:ext uri="{FF2B5EF4-FFF2-40B4-BE49-F238E27FC236}">
                  <a16:creationId xmlns:a16="http://schemas.microsoft.com/office/drawing/2014/main" id="{C07399CC-D08B-E845-AB01-AC0DD8362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1498"/>
              <a:ext cx="89" cy="90"/>
            </a:xfrm>
            <a:custGeom>
              <a:avLst/>
              <a:gdLst>
                <a:gd name="T0" fmla="*/ 89 w 89"/>
                <a:gd name="T1" fmla="*/ 0 h 90"/>
                <a:gd name="T2" fmla="*/ 46 w 89"/>
                <a:gd name="T3" fmla="*/ 90 h 90"/>
                <a:gd name="T4" fmla="*/ 0 w 89"/>
                <a:gd name="T5" fmla="*/ 2 h 90"/>
                <a:gd name="T6" fmla="*/ 89 w 89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90">
                  <a:moveTo>
                    <a:pt x="89" y="0"/>
                  </a:moveTo>
                  <a:lnTo>
                    <a:pt x="46" y="90"/>
                  </a:lnTo>
                  <a:lnTo>
                    <a:pt x="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8" name="Line 968">
              <a:extLst>
                <a:ext uri="{FF2B5EF4-FFF2-40B4-BE49-F238E27FC236}">
                  <a16:creationId xmlns:a16="http://schemas.microsoft.com/office/drawing/2014/main" id="{55385B42-EBF8-3847-B2E8-722DF8A65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814"/>
              <a:ext cx="586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09" name="Freeform 969">
              <a:extLst>
                <a:ext uri="{FF2B5EF4-FFF2-40B4-BE49-F238E27FC236}">
                  <a16:creationId xmlns:a16="http://schemas.microsoft.com/office/drawing/2014/main" id="{506B1200-6FC9-7142-BC84-E76185E83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" y="1505"/>
              <a:ext cx="91" cy="96"/>
            </a:xfrm>
            <a:custGeom>
              <a:avLst/>
              <a:gdLst>
                <a:gd name="T0" fmla="*/ 70 w 91"/>
                <a:gd name="T1" fmla="*/ 0 h 96"/>
                <a:gd name="T2" fmla="*/ 91 w 91"/>
                <a:gd name="T3" fmla="*/ 96 h 96"/>
                <a:gd name="T4" fmla="*/ 0 w 91"/>
                <a:gd name="T5" fmla="*/ 54 h 96"/>
                <a:gd name="T6" fmla="*/ 70 w 91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96">
                  <a:moveTo>
                    <a:pt x="70" y="0"/>
                  </a:moveTo>
                  <a:lnTo>
                    <a:pt x="91" y="96"/>
                  </a:lnTo>
                  <a:lnTo>
                    <a:pt x="0" y="5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10" name="Freeform 970">
              <a:extLst>
                <a:ext uri="{FF2B5EF4-FFF2-40B4-BE49-F238E27FC236}">
                  <a16:creationId xmlns:a16="http://schemas.microsoft.com/office/drawing/2014/main" id="{FCFBFDCA-515F-E644-AF9D-404EF7975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039"/>
              <a:ext cx="694" cy="350"/>
            </a:xfrm>
            <a:custGeom>
              <a:avLst/>
              <a:gdLst>
                <a:gd name="T0" fmla="*/ 113 w 694"/>
                <a:gd name="T1" fmla="*/ 279 h 350"/>
                <a:gd name="T2" fmla="*/ 144 w 694"/>
                <a:gd name="T3" fmla="*/ 313 h 350"/>
                <a:gd name="T4" fmla="*/ 181 w 694"/>
                <a:gd name="T5" fmla="*/ 337 h 350"/>
                <a:gd name="T6" fmla="*/ 224 w 694"/>
                <a:gd name="T7" fmla="*/ 349 h 350"/>
                <a:gd name="T8" fmla="*/ 267 w 694"/>
                <a:gd name="T9" fmla="*/ 349 h 350"/>
                <a:gd name="T10" fmla="*/ 310 w 694"/>
                <a:gd name="T11" fmla="*/ 336 h 350"/>
                <a:gd name="T12" fmla="*/ 346 w 694"/>
                <a:gd name="T13" fmla="*/ 311 h 350"/>
                <a:gd name="T14" fmla="*/ 384 w 694"/>
                <a:gd name="T15" fmla="*/ 336 h 350"/>
                <a:gd name="T16" fmla="*/ 426 w 694"/>
                <a:gd name="T17" fmla="*/ 349 h 350"/>
                <a:gd name="T18" fmla="*/ 470 w 694"/>
                <a:gd name="T19" fmla="*/ 349 h 350"/>
                <a:gd name="T20" fmla="*/ 512 w 694"/>
                <a:gd name="T21" fmla="*/ 337 h 350"/>
                <a:gd name="T22" fmla="*/ 549 w 694"/>
                <a:gd name="T23" fmla="*/ 313 h 350"/>
                <a:gd name="T24" fmla="*/ 580 w 694"/>
                <a:gd name="T25" fmla="*/ 279 h 350"/>
                <a:gd name="T26" fmla="*/ 606 w 694"/>
                <a:gd name="T27" fmla="*/ 263 h 350"/>
                <a:gd name="T28" fmla="*/ 636 w 694"/>
                <a:gd name="T29" fmla="*/ 259 h 350"/>
                <a:gd name="T30" fmla="*/ 663 w 694"/>
                <a:gd name="T31" fmla="*/ 244 h 350"/>
                <a:gd name="T32" fmla="*/ 682 w 694"/>
                <a:gd name="T33" fmla="*/ 221 h 350"/>
                <a:gd name="T34" fmla="*/ 692 w 694"/>
                <a:gd name="T35" fmla="*/ 191 h 350"/>
                <a:gd name="T36" fmla="*/ 692 w 694"/>
                <a:gd name="T37" fmla="*/ 159 h 350"/>
                <a:gd name="T38" fmla="*/ 682 w 694"/>
                <a:gd name="T39" fmla="*/ 129 h 350"/>
                <a:gd name="T40" fmla="*/ 663 w 694"/>
                <a:gd name="T41" fmla="*/ 106 h 350"/>
                <a:gd name="T42" fmla="*/ 636 w 694"/>
                <a:gd name="T43" fmla="*/ 92 h 350"/>
                <a:gd name="T44" fmla="*/ 606 w 694"/>
                <a:gd name="T45" fmla="*/ 88 h 350"/>
                <a:gd name="T46" fmla="*/ 580 w 694"/>
                <a:gd name="T47" fmla="*/ 71 h 350"/>
                <a:gd name="T48" fmla="*/ 549 w 694"/>
                <a:gd name="T49" fmla="*/ 38 h 350"/>
                <a:gd name="T50" fmla="*/ 512 w 694"/>
                <a:gd name="T51" fmla="*/ 13 h 350"/>
                <a:gd name="T52" fmla="*/ 470 w 694"/>
                <a:gd name="T53" fmla="*/ 2 h 350"/>
                <a:gd name="T54" fmla="*/ 426 w 694"/>
                <a:gd name="T55" fmla="*/ 2 h 350"/>
                <a:gd name="T56" fmla="*/ 384 w 694"/>
                <a:gd name="T57" fmla="*/ 14 h 350"/>
                <a:gd name="T58" fmla="*/ 346 w 694"/>
                <a:gd name="T59" fmla="*/ 39 h 350"/>
                <a:gd name="T60" fmla="*/ 310 w 694"/>
                <a:gd name="T61" fmla="*/ 14 h 350"/>
                <a:gd name="T62" fmla="*/ 267 w 694"/>
                <a:gd name="T63" fmla="*/ 2 h 350"/>
                <a:gd name="T64" fmla="*/ 224 w 694"/>
                <a:gd name="T65" fmla="*/ 2 h 350"/>
                <a:gd name="T66" fmla="*/ 181 w 694"/>
                <a:gd name="T67" fmla="*/ 13 h 350"/>
                <a:gd name="T68" fmla="*/ 144 w 694"/>
                <a:gd name="T69" fmla="*/ 38 h 350"/>
                <a:gd name="T70" fmla="*/ 113 w 694"/>
                <a:gd name="T71" fmla="*/ 71 h 350"/>
                <a:gd name="T72" fmla="*/ 87 w 694"/>
                <a:gd name="T73" fmla="*/ 88 h 350"/>
                <a:gd name="T74" fmla="*/ 58 w 694"/>
                <a:gd name="T75" fmla="*/ 92 h 350"/>
                <a:gd name="T76" fmla="*/ 31 w 694"/>
                <a:gd name="T77" fmla="*/ 106 h 350"/>
                <a:gd name="T78" fmla="*/ 11 w 694"/>
                <a:gd name="T79" fmla="*/ 129 h 350"/>
                <a:gd name="T80" fmla="*/ 1 w 694"/>
                <a:gd name="T81" fmla="*/ 159 h 350"/>
                <a:gd name="T82" fmla="*/ 1 w 694"/>
                <a:gd name="T83" fmla="*/ 191 h 350"/>
                <a:gd name="T84" fmla="*/ 11 w 694"/>
                <a:gd name="T85" fmla="*/ 221 h 350"/>
                <a:gd name="T86" fmla="*/ 31 w 694"/>
                <a:gd name="T87" fmla="*/ 244 h 350"/>
                <a:gd name="T88" fmla="*/ 58 w 694"/>
                <a:gd name="T89" fmla="*/ 259 h 350"/>
                <a:gd name="T90" fmla="*/ 87 w 694"/>
                <a:gd name="T91" fmla="*/ 263 h 3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94" h="350">
                  <a:moveTo>
                    <a:pt x="101" y="260"/>
                  </a:moveTo>
                  <a:lnTo>
                    <a:pt x="113" y="279"/>
                  </a:lnTo>
                  <a:lnTo>
                    <a:pt x="128" y="297"/>
                  </a:lnTo>
                  <a:lnTo>
                    <a:pt x="144" y="313"/>
                  </a:lnTo>
                  <a:lnTo>
                    <a:pt x="162" y="326"/>
                  </a:lnTo>
                  <a:lnTo>
                    <a:pt x="181" y="337"/>
                  </a:lnTo>
                  <a:lnTo>
                    <a:pt x="202" y="344"/>
                  </a:lnTo>
                  <a:lnTo>
                    <a:pt x="224" y="349"/>
                  </a:lnTo>
                  <a:lnTo>
                    <a:pt x="245" y="350"/>
                  </a:lnTo>
                  <a:lnTo>
                    <a:pt x="267" y="349"/>
                  </a:lnTo>
                  <a:lnTo>
                    <a:pt x="289" y="344"/>
                  </a:lnTo>
                  <a:lnTo>
                    <a:pt x="310" y="336"/>
                  </a:lnTo>
                  <a:lnTo>
                    <a:pt x="329" y="325"/>
                  </a:lnTo>
                  <a:lnTo>
                    <a:pt x="346" y="311"/>
                  </a:lnTo>
                  <a:lnTo>
                    <a:pt x="365" y="325"/>
                  </a:lnTo>
                  <a:lnTo>
                    <a:pt x="384" y="336"/>
                  </a:lnTo>
                  <a:lnTo>
                    <a:pt x="404" y="344"/>
                  </a:lnTo>
                  <a:lnTo>
                    <a:pt x="426" y="349"/>
                  </a:lnTo>
                  <a:lnTo>
                    <a:pt x="448" y="350"/>
                  </a:lnTo>
                  <a:lnTo>
                    <a:pt x="470" y="349"/>
                  </a:lnTo>
                  <a:lnTo>
                    <a:pt x="491" y="344"/>
                  </a:lnTo>
                  <a:lnTo>
                    <a:pt x="512" y="337"/>
                  </a:lnTo>
                  <a:lnTo>
                    <a:pt x="532" y="326"/>
                  </a:lnTo>
                  <a:lnTo>
                    <a:pt x="549" y="313"/>
                  </a:lnTo>
                  <a:lnTo>
                    <a:pt x="566" y="297"/>
                  </a:lnTo>
                  <a:lnTo>
                    <a:pt x="580" y="279"/>
                  </a:lnTo>
                  <a:lnTo>
                    <a:pt x="592" y="260"/>
                  </a:lnTo>
                  <a:lnTo>
                    <a:pt x="606" y="263"/>
                  </a:lnTo>
                  <a:lnTo>
                    <a:pt x="621" y="262"/>
                  </a:lnTo>
                  <a:lnTo>
                    <a:pt x="636" y="259"/>
                  </a:lnTo>
                  <a:lnTo>
                    <a:pt x="650" y="253"/>
                  </a:lnTo>
                  <a:lnTo>
                    <a:pt x="663" y="244"/>
                  </a:lnTo>
                  <a:lnTo>
                    <a:pt x="673" y="234"/>
                  </a:lnTo>
                  <a:lnTo>
                    <a:pt x="682" y="221"/>
                  </a:lnTo>
                  <a:lnTo>
                    <a:pt x="689" y="207"/>
                  </a:lnTo>
                  <a:lnTo>
                    <a:pt x="692" y="191"/>
                  </a:lnTo>
                  <a:lnTo>
                    <a:pt x="694" y="175"/>
                  </a:lnTo>
                  <a:lnTo>
                    <a:pt x="692" y="159"/>
                  </a:lnTo>
                  <a:lnTo>
                    <a:pt x="689" y="144"/>
                  </a:lnTo>
                  <a:lnTo>
                    <a:pt x="682" y="129"/>
                  </a:lnTo>
                  <a:lnTo>
                    <a:pt x="673" y="117"/>
                  </a:lnTo>
                  <a:lnTo>
                    <a:pt x="663" y="106"/>
                  </a:lnTo>
                  <a:lnTo>
                    <a:pt x="650" y="97"/>
                  </a:lnTo>
                  <a:lnTo>
                    <a:pt x="636" y="92"/>
                  </a:lnTo>
                  <a:lnTo>
                    <a:pt x="621" y="88"/>
                  </a:lnTo>
                  <a:lnTo>
                    <a:pt x="606" y="88"/>
                  </a:lnTo>
                  <a:lnTo>
                    <a:pt x="592" y="90"/>
                  </a:lnTo>
                  <a:lnTo>
                    <a:pt x="580" y="71"/>
                  </a:lnTo>
                  <a:lnTo>
                    <a:pt x="566" y="53"/>
                  </a:lnTo>
                  <a:lnTo>
                    <a:pt x="549" y="38"/>
                  </a:lnTo>
                  <a:lnTo>
                    <a:pt x="532" y="24"/>
                  </a:lnTo>
                  <a:lnTo>
                    <a:pt x="512" y="13"/>
                  </a:lnTo>
                  <a:lnTo>
                    <a:pt x="491" y="6"/>
                  </a:lnTo>
                  <a:lnTo>
                    <a:pt x="470" y="2"/>
                  </a:lnTo>
                  <a:lnTo>
                    <a:pt x="448" y="0"/>
                  </a:lnTo>
                  <a:lnTo>
                    <a:pt x="426" y="2"/>
                  </a:lnTo>
                  <a:lnTo>
                    <a:pt x="404" y="6"/>
                  </a:lnTo>
                  <a:lnTo>
                    <a:pt x="384" y="14"/>
                  </a:lnTo>
                  <a:lnTo>
                    <a:pt x="365" y="26"/>
                  </a:lnTo>
                  <a:lnTo>
                    <a:pt x="346" y="39"/>
                  </a:lnTo>
                  <a:lnTo>
                    <a:pt x="329" y="26"/>
                  </a:lnTo>
                  <a:lnTo>
                    <a:pt x="310" y="14"/>
                  </a:lnTo>
                  <a:lnTo>
                    <a:pt x="289" y="6"/>
                  </a:lnTo>
                  <a:lnTo>
                    <a:pt x="267" y="2"/>
                  </a:lnTo>
                  <a:lnTo>
                    <a:pt x="245" y="0"/>
                  </a:lnTo>
                  <a:lnTo>
                    <a:pt x="224" y="2"/>
                  </a:lnTo>
                  <a:lnTo>
                    <a:pt x="202" y="6"/>
                  </a:lnTo>
                  <a:lnTo>
                    <a:pt x="181" y="13"/>
                  </a:lnTo>
                  <a:lnTo>
                    <a:pt x="162" y="24"/>
                  </a:lnTo>
                  <a:lnTo>
                    <a:pt x="144" y="38"/>
                  </a:lnTo>
                  <a:lnTo>
                    <a:pt x="128" y="53"/>
                  </a:lnTo>
                  <a:lnTo>
                    <a:pt x="113" y="71"/>
                  </a:lnTo>
                  <a:lnTo>
                    <a:pt x="101" y="90"/>
                  </a:lnTo>
                  <a:lnTo>
                    <a:pt x="87" y="88"/>
                  </a:lnTo>
                  <a:lnTo>
                    <a:pt x="72" y="88"/>
                  </a:lnTo>
                  <a:lnTo>
                    <a:pt x="58" y="92"/>
                  </a:lnTo>
                  <a:lnTo>
                    <a:pt x="44" y="97"/>
                  </a:lnTo>
                  <a:lnTo>
                    <a:pt x="31" y="106"/>
                  </a:lnTo>
                  <a:lnTo>
                    <a:pt x="20" y="117"/>
                  </a:lnTo>
                  <a:lnTo>
                    <a:pt x="11" y="129"/>
                  </a:lnTo>
                  <a:lnTo>
                    <a:pt x="5" y="144"/>
                  </a:lnTo>
                  <a:lnTo>
                    <a:pt x="1" y="159"/>
                  </a:lnTo>
                  <a:lnTo>
                    <a:pt x="0" y="175"/>
                  </a:lnTo>
                  <a:lnTo>
                    <a:pt x="1" y="191"/>
                  </a:lnTo>
                  <a:lnTo>
                    <a:pt x="5" y="207"/>
                  </a:lnTo>
                  <a:lnTo>
                    <a:pt x="11" y="221"/>
                  </a:lnTo>
                  <a:lnTo>
                    <a:pt x="20" y="234"/>
                  </a:lnTo>
                  <a:lnTo>
                    <a:pt x="31" y="244"/>
                  </a:lnTo>
                  <a:lnTo>
                    <a:pt x="44" y="253"/>
                  </a:lnTo>
                  <a:lnTo>
                    <a:pt x="58" y="259"/>
                  </a:lnTo>
                  <a:lnTo>
                    <a:pt x="72" y="262"/>
                  </a:lnTo>
                  <a:lnTo>
                    <a:pt x="87" y="263"/>
                  </a:lnTo>
                  <a:lnTo>
                    <a:pt x="101" y="26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11" name="Rectangle 971">
              <a:extLst>
                <a:ext uri="{FF2B5EF4-FFF2-40B4-BE49-F238E27FC236}">
                  <a16:creationId xmlns:a16="http://schemas.microsoft.com/office/drawing/2014/main" id="{F5208CD9-D0BE-7A4F-9A9D-F7B99062F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115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Some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2" name="Rectangle 972">
              <a:extLst>
                <a:ext uri="{FF2B5EF4-FFF2-40B4-BE49-F238E27FC236}">
                  <a16:creationId xmlns:a16="http://schemas.microsoft.com/office/drawing/2014/main" id="{3CAC0D20-C40D-5049-B910-D53DF5F0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202"/>
              <a:ext cx="3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compiler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3" name="Freeform 973">
              <a:extLst>
                <a:ext uri="{FF2B5EF4-FFF2-40B4-BE49-F238E27FC236}">
                  <a16:creationId xmlns:a16="http://schemas.microsoft.com/office/drawing/2014/main" id="{62AED4F5-34B7-DF43-B8D0-BE12ACAEA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" y="1050"/>
              <a:ext cx="696" cy="349"/>
            </a:xfrm>
            <a:custGeom>
              <a:avLst/>
              <a:gdLst>
                <a:gd name="T0" fmla="*/ 114 w 696"/>
                <a:gd name="T1" fmla="*/ 279 h 349"/>
                <a:gd name="T2" fmla="*/ 145 w 696"/>
                <a:gd name="T3" fmla="*/ 313 h 349"/>
                <a:gd name="T4" fmla="*/ 183 w 696"/>
                <a:gd name="T5" fmla="*/ 336 h 349"/>
                <a:gd name="T6" fmla="*/ 225 w 696"/>
                <a:gd name="T7" fmla="*/ 348 h 349"/>
                <a:gd name="T8" fmla="*/ 268 w 696"/>
                <a:gd name="T9" fmla="*/ 347 h 349"/>
                <a:gd name="T10" fmla="*/ 310 w 696"/>
                <a:gd name="T11" fmla="*/ 335 h 349"/>
                <a:gd name="T12" fmla="*/ 348 w 696"/>
                <a:gd name="T13" fmla="*/ 311 h 349"/>
                <a:gd name="T14" fmla="*/ 386 w 696"/>
                <a:gd name="T15" fmla="*/ 335 h 349"/>
                <a:gd name="T16" fmla="*/ 427 w 696"/>
                <a:gd name="T17" fmla="*/ 347 h 349"/>
                <a:gd name="T18" fmla="*/ 471 w 696"/>
                <a:gd name="T19" fmla="*/ 348 h 349"/>
                <a:gd name="T20" fmla="*/ 513 w 696"/>
                <a:gd name="T21" fmla="*/ 336 h 349"/>
                <a:gd name="T22" fmla="*/ 551 w 696"/>
                <a:gd name="T23" fmla="*/ 313 h 349"/>
                <a:gd name="T24" fmla="*/ 582 w 696"/>
                <a:gd name="T25" fmla="*/ 279 h 349"/>
                <a:gd name="T26" fmla="*/ 608 w 696"/>
                <a:gd name="T27" fmla="*/ 262 h 349"/>
                <a:gd name="T28" fmla="*/ 638 w 696"/>
                <a:gd name="T29" fmla="*/ 259 h 349"/>
                <a:gd name="T30" fmla="*/ 664 w 696"/>
                <a:gd name="T31" fmla="*/ 244 h 349"/>
                <a:gd name="T32" fmla="*/ 683 w 696"/>
                <a:gd name="T33" fmla="*/ 220 h 349"/>
                <a:gd name="T34" fmla="*/ 694 w 696"/>
                <a:gd name="T35" fmla="*/ 191 h 349"/>
                <a:gd name="T36" fmla="*/ 694 w 696"/>
                <a:gd name="T37" fmla="*/ 158 h 349"/>
                <a:gd name="T38" fmla="*/ 683 w 696"/>
                <a:gd name="T39" fmla="*/ 129 h 349"/>
                <a:gd name="T40" fmla="*/ 664 w 696"/>
                <a:gd name="T41" fmla="*/ 105 h 349"/>
                <a:gd name="T42" fmla="*/ 638 w 696"/>
                <a:gd name="T43" fmla="*/ 90 h 349"/>
                <a:gd name="T44" fmla="*/ 608 w 696"/>
                <a:gd name="T45" fmla="*/ 87 h 349"/>
                <a:gd name="T46" fmla="*/ 582 w 696"/>
                <a:gd name="T47" fmla="*/ 70 h 349"/>
                <a:gd name="T48" fmla="*/ 551 w 696"/>
                <a:gd name="T49" fmla="*/ 36 h 349"/>
                <a:gd name="T50" fmla="*/ 513 w 696"/>
                <a:gd name="T51" fmla="*/ 13 h 349"/>
                <a:gd name="T52" fmla="*/ 471 w 696"/>
                <a:gd name="T53" fmla="*/ 1 h 349"/>
                <a:gd name="T54" fmla="*/ 427 w 696"/>
                <a:gd name="T55" fmla="*/ 1 h 349"/>
                <a:gd name="T56" fmla="*/ 386 w 696"/>
                <a:gd name="T57" fmla="*/ 14 h 349"/>
                <a:gd name="T58" fmla="*/ 348 w 696"/>
                <a:gd name="T59" fmla="*/ 38 h 349"/>
                <a:gd name="T60" fmla="*/ 310 w 696"/>
                <a:gd name="T61" fmla="*/ 14 h 349"/>
                <a:gd name="T62" fmla="*/ 268 w 696"/>
                <a:gd name="T63" fmla="*/ 1 h 349"/>
                <a:gd name="T64" fmla="*/ 225 w 696"/>
                <a:gd name="T65" fmla="*/ 1 h 349"/>
                <a:gd name="T66" fmla="*/ 183 w 696"/>
                <a:gd name="T67" fmla="*/ 13 h 349"/>
                <a:gd name="T68" fmla="*/ 145 w 696"/>
                <a:gd name="T69" fmla="*/ 36 h 349"/>
                <a:gd name="T70" fmla="*/ 114 w 696"/>
                <a:gd name="T71" fmla="*/ 70 h 349"/>
                <a:gd name="T72" fmla="*/ 88 w 696"/>
                <a:gd name="T73" fmla="*/ 87 h 349"/>
                <a:gd name="T74" fmla="*/ 58 w 696"/>
                <a:gd name="T75" fmla="*/ 90 h 349"/>
                <a:gd name="T76" fmla="*/ 32 w 696"/>
                <a:gd name="T77" fmla="*/ 105 h 349"/>
                <a:gd name="T78" fmla="*/ 13 w 696"/>
                <a:gd name="T79" fmla="*/ 129 h 349"/>
                <a:gd name="T80" fmla="*/ 2 w 696"/>
                <a:gd name="T81" fmla="*/ 158 h 349"/>
                <a:gd name="T82" fmla="*/ 2 w 696"/>
                <a:gd name="T83" fmla="*/ 191 h 349"/>
                <a:gd name="T84" fmla="*/ 13 w 696"/>
                <a:gd name="T85" fmla="*/ 220 h 349"/>
                <a:gd name="T86" fmla="*/ 32 w 696"/>
                <a:gd name="T87" fmla="*/ 244 h 349"/>
                <a:gd name="T88" fmla="*/ 58 w 696"/>
                <a:gd name="T89" fmla="*/ 259 h 349"/>
                <a:gd name="T90" fmla="*/ 88 w 696"/>
                <a:gd name="T91" fmla="*/ 262 h 3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96" h="349">
                  <a:moveTo>
                    <a:pt x="103" y="259"/>
                  </a:moveTo>
                  <a:lnTo>
                    <a:pt x="114" y="279"/>
                  </a:lnTo>
                  <a:lnTo>
                    <a:pt x="129" y="297"/>
                  </a:lnTo>
                  <a:lnTo>
                    <a:pt x="145" y="313"/>
                  </a:lnTo>
                  <a:lnTo>
                    <a:pt x="163" y="326"/>
                  </a:lnTo>
                  <a:lnTo>
                    <a:pt x="183" y="336"/>
                  </a:lnTo>
                  <a:lnTo>
                    <a:pt x="203" y="343"/>
                  </a:lnTo>
                  <a:lnTo>
                    <a:pt x="225" y="348"/>
                  </a:lnTo>
                  <a:lnTo>
                    <a:pt x="247" y="349"/>
                  </a:lnTo>
                  <a:lnTo>
                    <a:pt x="268" y="347"/>
                  </a:lnTo>
                  <a:lnTo>
                    <a:pt x="290" y="343"/>
                  </a:lnTo>
                  <a:lnTo>
                    <a:pt x="310" y="335"/>
                  </a:lnTo>
                  <a:lnTo>
                    <a:pt x="330" y="325"/>
                  </a:lnTo>
                  <a:lnTo>
                    <a:pt x="348" y="311"/>
                  </a:lnTo>
                  <a:lnTo>
                    <a:pt x="366" y="325"/>
                  </a:lnTo>
                  <a:lnTo>
                    <a:pt x="386" y="335"/>
                  </a:lnTo>
                  <a:lnTo>
                    <a:pt x="406" y="343"/>
                  </a:lnTo>
                  <a:lnTo>
                    <a:pt x="427" y="347"/>
                  </a:lnTo>
                  <a:lnTo>
                    <a:pt x="449" y="349"/>
                  </a:lnTo>
                  <a:lnTo>
                    <a:pt x="471" y="348"/>
                  </a:lnTo>
                  <a:lnTo>
                    <a:pt x="493" y="343"/>
                  </a:lnTo>
                  <a:lnTo>
                    <a:pt x="513" y="336"/>
                  </a:lnTo>
                  <a:lnTo>
                    <a:pt x="532" y="326"/>
                  </a:lnTo>
                  <a:lnTo>
                    <a:pt x="551" y="313"/>
                  </a:lnTo>
                  <a:lnTo>
                    <a:pt x="568" y="297"/>
                  </a:lnTo>
                  <a:lnTo>
                    <a:pt x="582" y="279"/>
                  </a:lnTo>
                  <a:lnTo>
                    <a:pt x="593" y="259"/>
                  </a:lnTo>
                  <a:lnTo>
                    <a:pt x="608" y="262"/>
                  </a:lnTo>
                  <a:lnTo>
                    <a:pt x="623" y="261"/>
                  </a:lnTo>
                  <a:lnTo>
                    <a:pt x="638" y="259"/>
                  </a:lnTo>
                  <a:lnTo>
                    <a:pt x="651" y="252"/>
                  </a:lnTo>
                  <a:lnTo>
                    <a:pt x="664" y="244"/>
                  </a:lnTo>
                  <a:lnTo>
                    <a:pt x="675" y="232"/>
                  </a:lnTo>
                  <a:lnTo>
                    <a:pt x="683" y="220"/>
                  </a:lnTo>
                  <a:lnTo>
                    <a:pt x="691" y="205"/>
                  </a:lnTo>
                  <a:lnTo>
                    <a:pt x="694" y="191"/>
                  </a:lnTo>
                  <a:lnTo>
                    <a:pt x="696" y="175"/>
                  </a:lnTo>
                  <a:lnTo>
                    <a:pt x="694" y="158"/>
                  </a:lnTo>
                  <a:lnTo>
                    <a:pt x="691" y="144"/>
                  </a:lnTo>
                  <a:lnTo>
                    <a:pt x="683" y="129"/>
                  </a:lnTo>
                  <a:lnTo>
                    <a:pt x="675" y="117"/>
                  </a:lnTo>
                  <a:lnTo>
                    <a:pt x="664" y="105"/>
                  </a:lnTo>
                  <a:lnTo>
                    <a:pt x="651" y="96"/>
                  </a:lnTo>
                  <a:lnTo>
                    <a:pt x="638" y="90"/>
                  </a:lnTo>
                  <a:lnTo>
                    <a:pt x="623" y="88"/>
                  </a:lnTo>
                  <a:lnTo>
                    <a:pt x="608" y="87"/>
                  </a:lnTo>
                  <a:lnTo>
                    <a:pt x="593" y="89"/>
                  </a:lnTo>
                  <a:lnTo>
                    <a:pt x="582" y="70"/>
                  </a:lnTo>
                  <a:lnTo>
                    <a:pt x="568" y="52"/>
                  </a:lnTo>
                  <a:lnTo>
                    <a:pt x="551" y="36"/>
                  </a:lnTo>
                  <a:lnTo>
                    <a:pt x="532" y="23"/>
                  </a:lnTo>
                  <a:lnTo>
                    <a:pt x="513" y="13"/>
                  </a:lnTo>
                  <a:lnTo>
                    <a:pt x="493" y="6"/>
                  </a:lnTo>
                  <a:lnTo>
                    <a:pt x="471" y="1"/>
                  </a:lnTo>
                  <a:lnTo>
                    <a:pt x="449" y="0"/>
                  </a:lnTo>
                  <a:lnTo>
                    <a:pt x="427" y="1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6" y="24"/>
                  </a:lnTo>
                  <a:lnTo>
                    <a:pt x="348" y="38"/>
                  </a:lnTo>
                  <a:lnTo>
                    <a:pt x="330" y="24"/>
                  </a:lnTo>
                  <a:lnTo>
                    <a:pt x="310" y="14"/>
                  </a:lnTo>
                  <a:lnTo>
                    <a:pt x="290" y="6"/>
                  </a:lnTo>
                  <a:lnTo>
                    <a:pt x="268" y="1"/>
                  </a:lnTo>
                  <a:lnTo>
                    <a:pt x="247" y="0"/>
                  </a:lnTo>
                  <a:lnTo>
                    <a:pt x="225" y="1"/>
                  </a:lnTo>
                  <a:lnTo>
                    <a:pt x="203" y="6"/>
                  </a:lnTo>
                  <a:lnTo>
                    <a:pt x="183" y="13"/>
                  </a:lnTo>
                  <a:lnTo>
                    <a:pt x="163" y="23"/>
                  </a:lnTo>
                  <a:lnTo>
                    <a:pt x="145" y="36"/>
                  </a:lnTo>
                  <a:lnTo>
                    <a:pt x="129" y="52"/>
                  </a:lnTo>
                  <a:lnTo>
                    <a:pt x="114" y="70"/>
                  </a:lnTo>
                  <a:lnTo>
                    <a:pt x="103" y="89"/>
                  </a:lnTo>
                  <a:lnTo>
                    <a:pt x="88" y="87"/>
                  </a:lnTo>
                  <a:lnTo>
                    <a:pt x="73" y="88"/>
                  </a:lnTo>
                  <a:lnTo>
                    <a:pt x="58" y="90"/>
                  </a:lnTo>
                  <a:lnTo>
                    <a:pt x="45" y="96"/>
                  </a:lnTo>
                  <a:lnTo>
                    <a:pt x="32" y="105"/>
                  </a:lnTo>
                  <a:lnTo>
                    <a:pt x="21" y="117"/>
                  </a:lnTo>
                  <a:lnTo>
                    <a:pt x="13" y="129"/>
                  </a:lnTo>
                  <a:lnTo>
                    <a:pt x="6" y="144"/>
                  </a:lnTo>
                  <a:lnTo>
                    <a:pt x="2" y="158"/>
                  </a:lnTo>
                  <a:lnTo>
                    <a:pt x="0" y="175"/>
                  </a:lnTo>
                  <a:lnTo>
                    <a:pt x="2" y="191"/>
                  </a:lnTo>
                  <a:lnTo>
                    <a:pt x="6" y="205"/>
                  </a:lnTo>
                  <a:lnTo>
                    <a:pt x="13" y="220"/>
                  </a:lnTo>
                  <a:lnTo>
                    <a:pt x="21" y="232"/>
                  </a:lnTo>
                  <a:lnTo>
                    <a:pt x="32" y="244"/>
                  </a:lnTo>
                  <a:lnTo>
                    <a:pt x="45" y="252"/>
                  </a:lnTo>
                  <a:lnTo>
                    <a:pt x="58" y="259"/>
                  </a:lnTo>
                  <a:lnTo>
                    <a:pt x="73" y="261"/>
                  </a:lnTo>
                  <a:lnTo>
                    <a:pt x="88" y="262"/>
                  </a:lnTo>
                  <a:lnTo>
                    <a:pt x="103" y="259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14" name="Rectangle 974">
              <a:extLst>
                <a:ext uri="{FF2B5EF4-FFF2-40B4-BE49-F238E27FC236}">
                  <a16:creationId xmlns:a16="http://schemas.microsoft.com/office/drawing/2014/main" id="{FF4631CC-51DC-ED48-BA7C-D92DAC4F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1162"/>
              <a:ext cx="4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Some Other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5" name="Rectangle 975">
              <a:extLst>
                <a:ext uri="{FF2B5EF4-FFF2-40B4-BE49-F238E27FC236}">
                  <a16:creationId xmlns:a16="http://schemas.microsoft.com/office/drawing/2014/main" id="{DCCE35A8-0AA9-2544-AB9D-6D3EE752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249"/>
              <a:ext cx="3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compiler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6" name="Freeform 976">
              <a:extLst>
                <a:ext uri="{FF2B5EF4-FFF2-40B4-BE49-F238E27FC236}">
                  <a16:creationId xmlns:a16="http://schemas.microsoft.com/office/drawing/2014/main" id="{5C3CCDEE-E69C-DF42-BCFA-AE96775E5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1039"/>
              <a:ext cx="694" cy="350"/>
            </a:xfrm>
            <a:custGeom>
              <a:avLst/>
              <a:gdLst>
                <a:gd name="T0" fmla="*/ 114 w 694"/>
                <a:gd name="T1" fmla="*/ 279 h 350"/>
                <a:gd name="T2" fmla="*/ 145 w 694"/>
                <a:gd name="T3" fmla="*/ 313 h 350"/>
                <a:gd name="T4" fmla="*/ 182 w 694"/>
                <a:gd name="T5" fmla="*/ 337 h 350"/>
                <a:gd name="T6" fmla="*/ 224 w 694"/>
                <a:gd name="T7" fmla="*/ 349 h 350"/>
                <a:gd name="T8" fmla="*/ 268 w 694"/>
                <a:gd name="T9" fmla="*/ 349 h 350"/>
                <a:gd name="T10" fmla="*/ 310 w 694"/>
                <a:gd name="T11" fmla="*/ 336 h 350"/>
                <a:gd name="T12" fmla="*/ 348 w 694"/>
                <a:gd name="T13" fmla="*/ 311 h 350"/>
                <a:gd name="T14" fmla="*/ 385 w 694"/>
                <a:gd name="T15" fmla="*/ 336 h 350"/>
                <a:gd name="T16" fmla="*/ 427 w 694"/>
                <a:gd name="T17" fmla="*/ 349 h 350"/>
                <a:gd name="T18" fmla="*/ 471 w 694"/>
                <a:gd name="T19" fmla="*/ 349 h 350"/>
                <a:gd name="T20" fmla="*/ 513 w 694"/>
                <a:gd name="T21" fmla="*/ 337 h 350"/>
                <a:gd name="T22" fmla="*/ 550 w 694"/>
                <a:gd name="T23" fmla="*/ 313 h 350"/>
                <a:gd name="T24" fmla="*/ 580 w 694"/>
                <a:gd name="T25" fmla="*/ 279 h 350"/>
                <a:gd name="T26" fmla="*/ 608 w 694"/>
                <a:gd name="T27" fmla="*/ 263 h 350"/>
                <a:gd name="T28" fmla="*/ 637 w 694"/>
                <a:gd name="T29" fmla="*/ 259 h 350"/>
                <a:gd name="T30" fmla="*/ 663 w 694"/>
                <a:gd name="T31" fmla="*/ 244 h 350"/>
                <a:gd name="T32" fmla="*/ 683 w 694"/>
                <a:gd name="T33" fmla="*/ 221 h 350"/>
                <a:gd name="T34" fmla="*/ 694 w 694"/>
                <a:gd name="T35" fmla="*/ 191 h 350"/>
                <a:gd name="T36" fmla="*/ 694 w 694"/>
                <a:gd name="T37" fmla="*/ 159 h 350"/>
                <a:gd name="T38" fmla="*/ 683 w 694"/>
                <a:gd name="T39" fmla="*/ 129 h 350"/>
                <a:gd name="T40" fmla="*/ 663 w 694"/>
                <a:gd name="T41" fmla="*/ 106 h 350"/>
                <a:gd name="T42" fmla="*/ 637 w 694"/>
                <a:gd name="T43" fmla="*/ 92 h 350"/>
                <a:gd name="T44" fmla="*/ 608 w 694"/>
                <a:gd name="T45" fmla="*/ 88 h 350"/>
                <a:gd name="T46" fmla="*/ 580 w 694"/>
                <a:gd name="T47" fmla="*/ 71 h 350"/>
                <a:gd name="T48" fmla="*/ 550 w 694"/>
                <a:gd name="T49" fmla="*/ 38 h 350"/>
                <a:gd name="T50" fmla="*/ 513 w 694"/>
                <a:gd name="T51" fmla="*/ 13 h 350"/>
                <a:gd name="T52" fmla="*/ 471 w 694"/>
                <a:gd name="T53" fmla="*/ 2 h 350"/>
                <a:gd name="T54" fmla="*/ 427 w 694"/>
                <a:gd name="T55" fmla="*/ 2 h 350"/>
                <a:gd name="T56" fmla="*/ 385 w 694"/>
                <a:gd name="T57" fmla="*/ 14 h 350"/>
                <a:gd name="T58" fmla="*/ 348 w 694"/>
                <a:gd name="T59" fmla="*/ 39 h 350"/>
                <a:gd name="T60" fmla="*/ 310 w 694"/>
                <a:gd name="T61" fmla="*/ 14 h 350"/>
                <a:gd name="T62" fmla="*/ 268 w 694"/>
                <a:gd name="T63" fmla="*/ 2 h 350"/>
                <a:gd name="T64" fmla="*/ 224 w 694"/>
                <a:gd name="T65" fmla="*/ 2 h 350"/>
                <a:gd name="T66" fmla="*/ 182 w 694"/>
                <a:gd name="T67" fmla="*/ 13 h 350"/>
                <a:gd name="T68" fmla="*/ 145 w 694"/>
                <a:gd name="T69" fmla="*/ 38 h 350"/>
                <a:gd name="T70" fmla="*/ 114 w 694"/>
                <a:gd name="T71" fmla="*/ 71 h 350"/>
                <a:gd name="T72" fmla="*/ 88 w 694"/>
                <a:gd name="T73" fmla="*/ 88 h 350"/>
                <a:gd name="T74" fmla="*/ 58 w 694"/>
                <a:gd name="T75" fmla="*/ 92 h 350"/>
                <a:gd name="T76" fmla="*/ 32 w 694"/>
                <a:gd name="T77" fmla="*/ 106 h 350"/>
                <a:gd name="T78" fmla="*/ 12 w 694"/>
                <a:gd name="T79" fmla="*/ 129 h 350"/>
                <a:gd name="T80" fmla="*/ 1 w 694"/>
                <a:gd name="T81" fmla="*/ 159 h 350"/>
                <a:gd name="T82" fmla="*/ 1 w 694"/>
                <a:gd name="T83" fmla="*/ 191 h 350"/>
                <a:gd name="T84" fmla="*/ 12 w 694"/>
                <a:gd name="T85" fmla="*/ 221 h 350"/>
                <a:gd name="T86" fmla="*/ 32 w 694"/>
                <a:gd name="T87" fmla="*/ 244 h 350"/>
                <a:gd name="T88" fmla="*/ 58 w 694"/>
                <a:gd name="T89" fmla="*/ 259 h 350"/>
                <a:gd name="T90" fmla="*/ 88 w 694"/>
                <a:gd name="T91" fmla="*/ 263 h 3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94" h="350">
                  <a:moveTo>
                    <a:pt x="102" y="260"/>
                  </a:moveTo>
                  <a:lnTo>
                    <a:pt x="114" y="279"/>
                  </a:lnTo>
                  <a:lnTo>
                    <a:pt x="128" y="297"/>
                  </a:lnTo>
                  <a:lnTo>
                    <a:pt x="145" y="313"/>
                  </a:lnTo>
                  <a:lnTo>
                    <a:pt x="162" y="326"/>
                  </a:lnTo>
                  <a:lnTo>
                    <a:pt x="182" y="337"/>
                  </a:lnTo>
                  <a:lnTo>
                    <a:pt x="203" y="344"/>
                  </a:lnTo>
                  <a:lnTo>
                    <a:pt x="224" y="349"/>
                  </a:lnTo>
                  <a:lnTo>
                    <a:pt x="246" y="350"/>
                  </a:lnTo>
                  <a:lnTo>
                    <a:pt x="268" y="349"/>
                  </a:lnTo>
                  <a:lnTo>
                    <a:pt x="290" y="344"/>
                  </a:lnTo>
                  <a:lnTo>
                    <a:pt x="310" y="336"/>
                  </a:lnTo>
                  <a:lnTo>
                    <a:pt x="329" y="325"/>
                  </a:lnTo>
                  <a:lnTo>
                    <a:pt x="348" y="311"/>
                  </a:lnTo>
                  <a:lnTo>
                    <a:pt x="365" y="325"/>
                  </a:lnTo>
                  <a:lnTo>
                    <a:pt x="385" y="336"/>
                  </a:lnTo>
                  <a:lnTo>
                    <a:pt x="406" y="344"/>
                  </a:lnTo>
                  <a:lnTo>
                    <a:pt x="427" y="349"/>
                  </a:lnTo>
                  <a:lnTo>
                    <a:pt x="449" y="350"/>
                  </a:lnTo>
                  <a:lnTo>
                    <a:pt x="471" y="349"/>
                  </a:lnTo>
                  <a:lnTo>
                    <a:pt x="492" y="344"/>
                  </a:lnTo>
                  <a:lnTo>
                    <a:pt x="513" y="337"/>
                  </a:lnTo>
                  <a:lnTo>
                    <a:pt x="532" y="326"/>
                  </a:lnTo>
                  <a:lnTo>
                    <a:pt x="550" y="313"/>
                  </a:lnTo>
                  <a:lnTo>
                    <a:pt x="566" y="297"/>
                  </a:lnTo>
                  <a:lnTo>
                    <a:pt x="580" y="279"/>
                  </a:lnTo>
                  <a:lnTo>
                    <a:pt x="593" y="260"/>
                  </a:lnTo>
                  <a:lnTo>
                    <a:pt x="608" y="263"/>
                  </a:lnTo>
                  <a:lnTo>
                    <a:pt x="622" y="262"/>
                  </a:lnTo>
                  <a:lnTo>
                    <a:pt x="637" y="259"/>
                  </a:lnTo>
                  <a:lnTo>
                    <a:pt x="651" y="253"/>
                  </a:lnTo>
                  <a:lnTo>
                    <a:pt x="663" y="244"/>
                  </a:lnTo>
                  <a:lnTo>
                    <a:pt x="674" y="234"/>
                  </a:lnTo>
                  <a:lnTo>
                    <a:pt x="683" y="221"/>
                  </a:lnTo>
                  <a:lnTo>
                    <a:pt x="689" y="207"/>
                  </a:lnTo>
                  <a:lnTo>
                    <a:pt x="694" y="191"/>
                  </a:lnTo>
                  <a:lnTo>
                    <a:pt x="694" y="175"/>
                  </a:lnTo>
                  <a:lnTo>
                    <a:pt x="694" y="159"/>
                  </a:lnTo>
                  <a:lnTo>
                    <a:pt x="689" y="144"/>
                  </a:lnTo>
                  <a:lnTo>
                    <a:pt x="683" y="129"/>
                  </a:lnTo>
                  <a:lnTo>
                    <a:pt x="674" y="117"/>
                  </a:lnTo>
                  <a:lnTo>
                    <a:pt x="663" y="106"/>
                  </a:lnTo>
                  <a:lnTo>
                    <a:pt x="651" y="97"/>
                  </a:lnTo>
                  <a:lnTo>
                    <a:pt x="637" y="92"/>
                  </a:lnTo>
                  <a:lnTo>
                    <a:pt x="622" y="88"/>
                  </a:lnTo>
                  <a:lnTo>
                    <a:pt x="608" y="88"/>
                  </a:lnTo>
                  <a:lnTo>
                    <a:pt x="593" y="90"/>
                  </a:lnTo>
                  <a:lnTo>
                    <a:pt x="580" y="71"/>
                  </a:lnTo>
                  <a:lnTo>
                    <a:pt x="566" y="53"/>
                  </a:lnTo>
                  <a:lnTo>
                    <a:pt x="550" y="38"/>
                  </a:lnTo>
                  <a:lnTo>
                    <a:pt x="532" y="24"/>
                  </a:lnTo>
                  <a:lnTo>
                    <a:pt x="513" y="13"/>
                  </a:lnTo>
                  <a:lnTo>
                    <a:pt x="492" y="6"/>
                  </a:lnTo>
                  <a:lnTo>
                    <a:pt x="471" y="2"/>
                  </a:lnTo>
                  <a:lnTo>
                    <a:pt x="449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5" y="14"/>
                  </a:lnTo>
                  <a:lnTo>
                    <a:pt x="365" y="26"/>
                  </a:lnTo>
                  <a:lnTo>
                    <a:pt x="348" y="39"/>
                  </a:lnTo>
                  <a:lnTo>
                    <a:pt x="329" y="26"/>
                  </a:lnTo>
                  <a:lnTo>
                    <a:pt x="310" y="14"/>
                  </a:lnTo>
                  <a:lnTo>
                    <a:pt x="290" y="6"/>
                  </a:lnTo>
                  <a:lnTo>
                    <a:pt x="268" y="2"/>
                  </a:lnTo>
                  <a:lnTo>
                    <a:pt x="246" y="0"/>
                  </a:lnTo>
                  <a:lnTo>
                    <a:pt x="224" y="2"/>
                  </a:lnTo>
                  <a:lnTo>
                    <a:pt x="203" y="6"/>
                  </a:lnTo>
                  <a:lnTo>
                    <a:pt x="182" y="13"/>
                  </a:lnTo>
                  <a:lnTo>
                    <a:pt x="162" y="24"/>
                  </a:lnTo>
                  <a:lnTo>
                    <a:pt x="145" y="38"/>
                  </a:lnTo>
                  <a:lnTo>
                    <a:pt x="128" y="53"/>
                  </a:lnTo>
                  <a:lnTo>
                    <a:pt x="114" y="71"/>
                  </a:lnTo>
                  <a:lnTo>
                    <a:pt x="102" y="90"/>
                  </a:lnTo>
                  <a:lnTo>
                    <a:pt x="88" y="88"/>
                  </a:lnTo>
                  <a:lnTo>
                    <a:pt x="73" y="88"/>
                  </a:lnTo>
                  <a:lnTo>
                    <a:pt x="58" y="92"/>
                  </a:lnTo>
                  <a:lnTo>
                    <a:pt x="44" y="97"/>
                  </a:lnTo>
                  <a:lnTo>
                    <a:pt x="32" y="106"/>
                  </a:lnTo>
                  <a:lnTo>
                    <a:pt x="21" y="117"/>
                  </a:lnTo>
                  <a:lnTo>
                    <a:pt x="12" y="129"/>
                  </a:lnTo>
                  <a:lnTo>
                    <a:pt x="5" y="144"/>
                  </a:lnTo>
                  <a:lnTo>
                    <a:pt x="1" y="159"/>
                  </a:lnTo>
                  <a:lnTo>
                    <a:pt x="0" y="175"/>
                  </a:lnTo>
                  <a:lnTo>
                    <a:pt x="1" y="191"/>
                  </a:lnTo>
                  <a:lnTo>
                    <a:pt x="5" y="207"/>
                  </a:lnTo>
                  <a:lnTo>
                    <a:pt x="12" y="221"/>
                  </a:lnTo>
                  <a:lnTo>
                    <a:pt x="21" y="234"/>
                  </a:lnTo>
                  <a:lnTo>
                    <a:pt x="32" y="244"/>
                  </a:lnTo>
                  <a:lnTo>
                    <a:pt x="44" y="253"/>
                  </a:lnTo>
                  <a:lnTo>
                    <a:pt x="58" y="259"/>
                  </a:lnTo>
                  <a:lnTo>
                    <a:pt x="73" y="262"/>
                  </a:lnTo>
                  <a:lnTo>
                    <a:pt x="88" y="263"/>
                  </a:lnTo>
                  <a:lnTo>
                    <a:pt x="102" y="26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17" name="Rectangle 977">
              <a:extLst>
                <a:ext uri="{FF2B5EF4-FFF2-40B4-BE49-F238E27FC236}">
                  <a16:creationId xmlns:a16="http://schemas.microsoft.com/office/drawing/2014/main" id="{FD85D7B5-BA1D-4041-8105-74D547587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1094"/>
              <a:ext cx="2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75" b="1">
                  <a:solidFill>
                    <a:srgbClr val="000000"/>
                  </a:solidFill>
                  <a:cs typeface="Arial" panose="020B0604020202020204" pitchFamily="34" charset="0"/>
                </a:rPr>
                <a:t>Jack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8" name="Rectangle 978">
              <a:extLst>
                <a:ext uri="{FF2B5EF4-FFF2-40B4-BE49-F238E27FC236}">
                  <a16:creationId xmlns:a16="http://schemas.microsoft.com/office/drawing/2014/main" id="{FDDD6DAB-36A0-C74E-9381-6A6001D1D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195"/>
              <a:ext cx="43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75" b="1">
                  <a:solidFill>
                    <a:srgbClr val="000000"/>
                  </a:solidFill>
                  <a:cs typeface="Arial" panose="020B0604020202020204" pitchFamily="34" charset="0"/>
                </a:rPr>
                <a:t>compiler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19" name="Rectangle 979">
              <a:extLst>
                <a:ext uri="{FF2B5EF4-FFF2-40B4-BE49-F238E27FC236}">
                  <a16:creationId xmlns:a16="http://schemas.microsoft.com/office/drawing/2014/main" id="{04BDF29D-97E8-574F-8EA3-8F2E600A1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514"/>
              <a:ext cx="394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20" name="Rectangle 980">
              <a:extLst>
                <a:ext uri="{FF2B5EF4-FFF2-40B4-BE49-F238E27FC236}">
                  <a16:creationId xmlns:a16="http://schemas.microsoft.com/office/drawing/2014/main" id="{4BF9496A-7995-F443-97EC-AFDA3351A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461"/>
              <a:ext cx="30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2025">
                  <a:solidFill>
                    <a:srgbClr val="000000"/>
                  </a:solidFill>
                  <a:cs typeface="Arial" panose="020B0604020202020204" pitchFamily="34" charset="0"/>
                </a:rPr>
                <a:t>. . .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21" name="Freeform 981">
              <a:extLst>
                <a:ext uri="{FF2B5EF4-FFF2-40B4-BE49-F238E27FC236}">
                  <a16:creationId xmlns:a16="http://schemas.microsoft.com/office/drawing/2014/main" id="{F27B4638-0FE0-8343-9EA5-D461EB8BE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504"/>
              <a:ext cx="519" cy="310"/>
            </a:xfrm>
            <a:custGeom>
              <a:avLst/>
              <a:gdLst>
                <a:gd name="T0" fmla="*/ 132 w 519"/>
                <a:gd name="T1" fmla="*/ 310 h 310"/>
                <a:gd name="T2" fmla="*/ 387 w 519"/>
                <a:gd name="T3" fmla="*/ 310 h 310"/>
                <a:gd name="T4" fmla="*/ 407 w 519"/>
                <a:gd name="T5" fmla="*/ 308 h 310"/>
                <a:gd name="T6" fmla="*/ 428 w 519"/>
                <a:gd name="T7" fmla="*/ 303 h 310"/>
                <a:gd name="T8" fmla="*/ 447 w 519"/>
                <a:gd name="T9" fmla="*/ 295 h 310"/>
                <a:gd name="T10" fmla="*/ 464 w 519"/>
                <a:gd name="T11" fmla="*/ 284 h 310"/>
                <a:gd name="T12" fmla="*/ 480 w 519"/>
                <a:gd name="T13" fmla="*/ 271 h 310"/>
                <a:gd name="T14" fmla="*/ 493 w 519"/>
                <a:gd name="T15" fmla="*/ 256 h 310"/>
                <a:gd name="T16" fmla="*/ 504 w 519"/>
                <a:gd name="T17" fmla="*/ 238 h 310"/>
                <a:gd name="T18" fmla="*/ 512 w 519"/>
                <a:gd name="T19" fmla="*/ 219 h 310"/>
                <a:gd name="T20" fmla="*/ 517 w 519"/>
                <a:gd name="T21" fmla="*/ 199 h 310"/>
                <a:gd name="T22" fmla="*/ 519 w 519"/>
                <a:gd name="T23" fmla="*/ 179 h 310"/>
                <a:gd name="T24" fmla="*/ 519 w 519"/>
                <a:gd name="T25" fmla="*/ 131 h 310"/>
                <a:gd name="T26" fmla="*/ 517 w 519"/>
                <a:gd name="T27" fmla="*/ 111 h 310"/>
                <a:gd name="T28" fmla="*/ 512 w 519"/>
                <a:gd name="T29" fmla="*/ 91 h 310"/>
                <a:gd name="T30" fmla="*/ 504 w 519"/>
                <a:gd name="T31" fmla="*/ 72 h 310"/>
                <a:gd name="T32" fmla="*/ 493 w 519"/>
                <a:gd name="T33" fmla="*/ 54 h 310"/>
                <a:gd name="T34" fmla="*/ 480 w 519"/>
                <a:gd name="T35" fmla="*/ 39 h 310"/>
                <a:gd name="T36" fmla="*/ 464 w 519"/>
                <a:gd name="T37" fmla="*/ 26 h 310"/>
                <a:gd name="T38" fmla="*/ 447 w 519"/>
                <a:gd name="T39" fmla="*/ 15 h 310"/>
                <a:gd name="T40" fmla="*/ 428 w 519"/>
                <a:gd name="T41" fmla="*/ 7 h 310"/>
                <a:gd name="T42" fmla="*/ 407 w 519"/>
                <a:gd name="T43" fmla="*/ 2 h 310"/>
                <a:gd name="T44" fmla="*/ 387 w 519"/>
                <a:gd name="T45" fmla="*/ 0 h 310"/>
                <a:gd name="T46" fmla="*/ 132 w 519"/>
                <a:gd name="T47" fmla="*/ 0 h 310"/>
                <a:gd name="T48" fmla="*/ 111 w 519"/>
                <a:gd name="T49" fmla="*/ 2 h 310"/>
                <a:gd name="T50" fmla="*/ 91 w 519"/>
                <a:gd name="T51" fmla="*/ 7 h 310"/>
                <a:gd name="T52" fmla="*/ 72 w 519"/>
                <a:gd name="T53" fmla="*/ 15 h 310"/>
                <a:gd name="T54" fmla="*/ 54 w 519"/>
                <a:gd name="T55" fmla="*/ 26 h 310"/>
                <a:gd name="T56" fmla="*/ 39 w 519"/>
                <a:gd name="T57" fmla="*/ 39 h 310"/>
                <a:gd name="T58" fmla="*/ 25 w 519"/>
                <a:gd name="T59" fmla="*/ 54 h 310"/>
                <a:gd name="T60" fmla="*/ 15 w 519"/>
                <a:gd name="T61" fmla="*/ 72 h 310"/>
                <a:gd name="T62" fmla="*/ 7 w 519"/>
                <a:gd name="T63" fmla="*/ 91 h 310"/>
                <a:gd name="T64" fmla="*/ 2 w 519"/>
                <a:gd name="T65" fmla="*/ 111 h 310"/>
                <a:gd name="T66" fmla="*/ 0 w 519"/>
                <a:gd name="T67" fmla="*/ 131 h 310"/>
                <a:gd name="T68" fmla="*/ 0 w 519"/>
                <a:gd name="T69" fmla="*/ 179 h 310"/>
                <a:gd name="T70" fmla="*/ 2 w 519"/>
                <a:gd name="T71" fmla="*/ 199 h 310"/>
                <a:gd name="T72" fmla="*/ 7 w 519"/>
                <a:gd name="T73" fmla="*/ 219 h 310"/>
                <a:gd name="T74" fmla="*/ 15 w 519"/>
                <a:gd name="T75" fmla="*/ 238 h 310"/>
                <a:gd name="T76" fmla="*/ 25 w 519"/>
                <a:gd name="T77" fmla="*/ 256 h 310"/>
                <a:gd name="T78" fmla="*/ 39 w 519"/>
                <a:gd name="T79" fmla="*/ 271 h 310"/>
                <a:gd name="T80" fmla="*/ 54 w 519"/>
                <a:gd name="T81" fmla="*/ 284 h 310"/>
                <a:gd name="T82" fmla="*/ 72 w 519"/>
                <a:gd name="T83" fmla="*/ 295 h 310"/>
                <a:gd name="T84" fmla="*/ 91 w 519"/>
                <a:gd name="T85" fmla="*/ 303 h 310"/>
                <a:gd name="T86" fmla="*/ 111 w 519"/>
                <a:gd name="T87" fmla="*/ 308 h 310"/>
                <a:gd name="T88" fmla="*/ 132 w 519"/>
                <a:gd name="T89" fmla="*/ 310 h 31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19" h="310">
                  <a:moveTo>
                    <a:pt x="132" y="310"/>
                  </a:moveTo>
                  <a:lnTo>
                    <a:pt x="387" y="310"/>
                  </a:lnTo>
                  <a:lnTo>
                    <a:pt x="407" y="308"/>
                  </a:lnTo>
                  <a:lnTo>
                    <a:pt x="428" y="303"/>
                  </a:lnTo>
                  <a:lnTo>
                    <a:pt x="447" y="295"/>
                  </a:lnTo>
                  <a:lnTo>
                    <a:pt x="464" y="284"/>
                  </a:lnTo>
                  <a:lnTo>
                    <a:pt x="480" y="271"/>
                  </a:lnTo>
                  <a:lnTo>
                    <a:pt x="493" y="256"/>
                  </a:lnTo>
                  <a:lnTo>
                    <a:pt x="504" y="238"/>
                  </a:lnTo>
                  <a:lnTo>
                    <a:pt x="512" y="219"/>
                  </a:lnTo>
                  <a:lnTo>
                    <a:pt x="517" y="199"/>
                  </a:lnTo>
                  <a:lnTo>
                    <a:pt x="519" y="179"/>
                  </a:lnTo>
                  <a:lnTo>
                    <a:pt x="519" y="131"/>
                  </a:lnTo>
                  <a:lnTo>
                    <a:pt x="517" y="111"/>
                  </a:lnTo>
                  <a:lnTo>
                    <a:pt x="512" y="91"/>
                  </a:lnTo>
                  <a:lnTo>
                    <a:pt x="504" y="72"/>
                  </a:lnTo>
                  <a:lnTo>
                    <a:pt x="493" y="54"/>
                  </a:lnTo>
                  <a:lnTo>
                    <a:pt x="480" y="39"/>
                  </a:lnTo>
                  <a:lnTo>
                    <a:pt x="464" y="26"/>
                  </a:lnTo>
                  <a:lnTo>
                    <a:pt x="447" y="15"/>
                  </a:lnTo>
                  <a:lnTo>
                    <a:pt x="428" y="7"/>
                  </a:lnTo>
                  <a:lnTo>
                    <a:pt x="407" y="2"/>
                  </a:lnTo>
                  <a:lnTo>
                    <a:pt x="387" y="0"/>
                  </a:lnTo>
                  <a:lnTo>
                    <a:pt x="132" y="0"/>
                  </a:lnTo>
                  <a:lnTo>
                    <a:pt x="111" y="2"/>
                  </a:lnTo>
                  <a:lnTo>
                    <a:pt x="91" y="7"/>
                  </a:lnTo>
                  <a:lnTo>
                    <a:pt x="72" y="15"/>
                  </a:lnTo>
                  <a:lnTo>
                    <a:pt x="54" y="26"/>
                  </a:lnTo>
                  <a:lnTo>
                    <a:pt x="39" y="39"/>
                  </a:lnTo>
                  <a:lnTo>
                    <a:pt x="25" y="54"/>
                  </a:lnTo>
                  <a:lnTo>
                    <a:pt x="15" y="72"/>
                  </a:lnTo>
                  <a:lnTo>
                    <a:pt x="7" y="91"/>
                  </a:lnTo>
                  <a:lnTo>
                    <a:pt x="2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2" y="199"/>
                  </a:lnTo>
                  <a:lnTo>
                    <a:pt x="7" y="219"/>
                  </a:lnTo>
                  <a:lnTo>
                    <a:pt x="15" y="238"/>
                  </a:lnTo>
                  <a:lnTo>
                    <a:pt x="25" y="256"/>
                  </a:lnTo>
                  <a:lnTo>
                    <a:pt x="39" y="271"/>
                  </a:lnTo>
                  <a:lnTo>
                    <a:pt x="54" y="284"/>
                  </a:lnTo>
                  <a:lnTo>
                    <a:pt x="72" y="295"/>
                  </a:lnTo>
                  <a:lnTo>
                    <a:pt x="91" y="303"/>
                  </a:lnTo>
                  <a:lnTo>
                    <a:pt x="111" y="308"/>
                  </a:lnTo>
                  <a:lnTo>
                    <a:pt x="132" y="310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22" name="Rectangle 982">
              <a:extLst>
                <a:ext uri="{FF2B5EF4-FFF2-40B4-BE49-F238E27FC236}">
                  <a16:creationId xmlns:a16="http://schemas.microsoft.com/office/drawing/2014/main" id="{ABD1C6DF-7814-C44A-A9F4-9B4F2BCF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555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 dirty="0">
                  <a:solidFill>
                    <a:srgbClr val="000000"/>
                  </a:solidFill>
                  <a:cs typeface="Arial" panose="020B0604020202020204" pitchFamily="34" charset="0"/>
                </a:rPr>
                <a:t>Some</a:t>
              </a:r>
              <a:endParaRPr lang="en-US" altLang="en-CN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13623" name="Rectangle 983">
              <a:extLst>
                <a:ext uri="{FF2B5EF4-FFF2-40B4-BE49-F238E27FC236}">
                  <a16:creationId xmlns:a16="http://schemas.microsoft.com/office/drawing/2014/main" id="{5FBF3C4C-7BA8-DA41-801A-4B09327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660"/>
              <a:ext cx="3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825">
                  <a:solidFill>
                    <a:srgbClr val="000000"/>
                  </a:solidFill>
                  <a:cs typeface="Arial" panose="020B0604020202020204" pitchFamily="34" charset="0"/>
                </a:rPr>
                <a:t>language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24" name="Rectangle 984">
              <a:extLst>
                <a:ext uri="{FF2B5EF4-FFF2-40B4-BE49-F238E27FC236}">
                  <a16:creationId xmlns:a16="http://schemas.microsoft.com/office/drawing/2014/main" id="{19FB20C9-4024-6B40-BF84-EB2919919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514"/>
              <a:ext cx="394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25" name="Rectangle 985">
              <a:extLst>
                <a:ext uri="{FF2B5EF4-FFF2-40B4-BE49-F238E27FC236}">
                  <a16:creationId xmlns:a16="http://schemas.microsoft.com/office/drawing/2014/main" id="{DE2EE715-36D0-4D46-95FF-B8C0E6C0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461"/>
              <a:ext cx="30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2025">
                  <a:solidFill>
                    <a:srgbClr val="000000"/>
                  </a:solidFill>
                  <a:cs typeface="Arial" panose="020B0604020202020204" pitchFamily="34" charset="0"/>
                </a:rPr>
                <a:t>. . .</a:t>
              </a:r>
              <a:endParaRPr lang="en-US" altLang="en-CN" sz="1800" b="1">
                <a:solidFill>
                  <a:srgbClr val="000000"/>
                </a:solidFill>
              </a:endParaRPr>
            </a:p>
          </p:txBody>
        </p:sp>
        <p:sp>
          <p:nvSpPr>
            <p:cNvPr id="113626" name="Freeform 986">
              <a:extLst>
                <a:ext uri="{FF2B5EF4-FFF2-40B4-BE49-F238E27FC236}">
                  <a16:creationId xmlns:a16="http://schemas.microsoft.com/office/drawing/2014/main" id="{46C65CC1-B789-C94C-93B4-E19CD6480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3242"/>
              <a:ext cx="137" cy="103"/>
            </a:xfrm>
            <a:custGeom>
              <a:avLst/>
              <a:gdLst>
                <a:gd name="T0" fmla="*/ 68 w 137"/>
                <a:gd name="T1" fmla="*/ 103 h 103"/>
                <a:gd name="T2" fmla="*/ 137 w 137"/>
                <a:gd name="T3" fmla="*/ 63 h 103"/>
                <a:gd name="T4" fmla="*/ 92 w 137"/>
                <a:gd name="T5" fmla="*/ 63 h 103"/>
                <a:gd name="T6" fmla="*/ 92 w 137"/>
                <a:gd name="T7" fmla="*/ 0 h 103"/>
                <a:gd name="T8" fmla="*/ 45 w 137"/>
                <a:gd name="T9" fmla="*/ 0 h 103"/>
                <a:gd name="T10" fmla="*/ 45 w 137"/>
                <a:gd name="T11" fmla="*/ 63 h 103"/>
                <a:gd name="T12" fmla="*/ 0 w 137"/>
                <a:gd name="T13" fmla="*/ 63 h 103"/>
                <a:gd name="T14" fmla="*/ 68 w 137"/>
                <a:gd name="T15" fmla="*/ 103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7" h="103">
                  <a:moveTo>
                    <a:pt x="68" y="103"/>
                  </a:moveTo>
                  <a:lnTo>
                    <a:pt x="137" y="63"/>
                  </a:lnTo>
                  <a:lnTo>
                    <a:pt x="92" y="63"/>
                  </a:lnTo>
                  <a:lnTo>
                    <a:pt x="92" y="0"/>
                  </a:lnTo>
                  <a:lnTo>
                    <a:pt x="45" y="0"/>
                  </a:lnTo>
                  <a:lnTo>
                    <a:pt x="45" y="63"/>
                  </a:lnTo>
                  <a:lnTo>
                    <a:pt x="0" y="63"/>
                  </a:lnTo>
                  <a:lnTo>
                    <a:pt x="68" y="103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27" name="Freeform 987">
              <a:extLst>
                <a:ext uri="{FF2B5EF4-FFF2-40B4-BE49-F238E27FC236}">
                  <a16:creationId xmlns:a16="http://schemas.microsoft.com/office/drawing/2014/main" id="{927D72EB-3AB4-094C-8847-2DA46550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739"/>
              <a:ext cx="116" cy="1029"/>
            </a:xfrm>
            <a:custGeom>
              <a:avLst/>
              <a:gdLst>
                <a:gd name="T0" fmla="*/ 0 w 116"/>
                <a:gd name="T1" fmla="*/ 1029 h 1029"/>
                <a:gd name="T2" fmla="*/ 50 w 116"/>
                <a:gd name="T3" fmla="*/ 1029 h 1029"/>
                <a:gd name="T4" fmla="*/ 59 w 116"/>
                <a:gd name="T5" fmla="*/ 1027 h 1029"/>
                <a:gd name="T6" fmla="*/ 69 w 116"/>
                <a:gd name="T7" fmla="*/ 1023 h 1029"/>
                <a:gd name="T8" fmla="*/ 76 w 116"/>
                <a:gd name="T9" fmla="*/ 1016 h 1029"/>
                <a:gd name="T10" fmla="*/ 81 w 116"/>
                <a:gd name="T11" fmla="*/ 1006 h 1029"/>
                <a:gd name="T12" fmla="*/ 83 w 116"/>
                <a:gd name="T13" fmla="*/ 996 h 1029"/>
                <a:gd name="T14" fmla="*/ 83 w 116"/>
                <a:gd name="T15" fmla="*/ 558 h 1029"/>
                <a:gd name="T16" fmla="*/ 84 w 116"/>
                <a:gd name="T17" fmla="*/ 548 h 1029"/>
                <a:gd name="T18" fmla="*/ 89 w 116"/>
                <a:gd name="T19" fmla="*/ 538 h 1029"/>
                <a:gd name="T20" fmla="*/ 96 w 116"/>
                <a:gd name="T21" fmla="*/ 531 h 1029"/>
                <a:gd name="T22" fmla="*/ 106 w 116"/>
                <a:gd name="T23" fmla="*/ 526 h 1029"/>
                <a:gd name="T24" fmla="*/ 116 w 116"/>
                <a:gd name="T25" fmla="*/ 525 h 1029"/>
                <a:gd name="T26" fmla="*/ 106 w 116"/>
                <a:gd name="T27" fmla="*/ 524 h 1029"/>
                <a:gd name="T28" fmla="*/ 96 w 116"/>
                <a:gd name="T29" fmla="*/ 518 h 1029"/>
                <a:gd name="T30" fmla="*/ 89 w 116"/>
                <a:gd name="T31" fmla="*/ 511 h 1029"/>
                <a:gd name="T32" fmla="*/ 84 w 116"/>
                <a:gd name="T33" fmla="*/ 502 h 1029"/>
                <a:gd name="T34" fmla="*/ 83 w 116"/>
                <a:gd name="T35" fmla="*/ 492 h 1029"/>
                <a:gd name="T36" fmla="*/ 83 w 116"/>
                <a:gd name="T37" fmla="*/ 33 h 1029"/>
                <a:gd name="T38" fmla="*/ 81 w 116"/>
                <a:gd name="T39" fmla="*/ 23 h 1029"/>
                <a:gd name="T40" fmla="*/ 76 w 116"/>
                <a:gd name="T41" fmla="*/ 14 h 1029"/>
                <a:gd name="T42" fmla="*/ 69 w 116"/>
                <a:gd name="T43" fmla="*/ 6 h 1029"/>
                <a:gd name="T44" fmla="*/ 59 w 116"/>
                <a:gd name="T45" fmla="*/ 2 h 1029"/>
                <a:gd name="T46" fmla="*/ 50 w 116"/>
                <a:gd name="T47" fmla="*/ 0 h 1029"/>
                <a:gd name="T48" fmla="*/ 0 w 116"/>
                <a:gd name="T49" fmla="*/ 0 h 10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6" h="1029">
                  <a:moveTo>
                    <a:pt x="0" y="1029"/>
                  </a:moveTo>
                  <a:lnTo>
                    <a:pt x="50" y="1029"/>
                  </a:lnTo>
                  <a:lnTo>
                    <a:pt x="59" y="1027"/>
                  </a:lnTo>
                  <a:lnTo>
                    <a:pt x="69" y="1023"/>
                  </a:lnTo>
                  <a:lnTo>
                    <a:pt x="76" y="1016"/>
                  </a:lnTo>
                  <a:lnTo>
                    <a:pt x="81" y="1006"/>
                  </a:lnTo>
                  <a:lnTo>
                    <a:pt x="83" y="996"/>
                  </a:lnTo>
                  <a:lnTo>
                    <a:pt x="83" y="558"/>
                  </a:lnTo>
                  <a:lnTo>
                    <a:pt x="84" y="548"/>
                  </a:lnTo>
                  <a:lnTo>
                    <a:pt x="89" y="538"/>
                  </a:lnTo>
                  <a:lnTo>
                    <a:pt x="96" y="531"/>
                  </a:lnTo>
                  <a:lnTo>
                    <a:pt x="106" y="526"/>
                  </a:lnTo>
                  <a:lnTo>
                    <a:pt x="116" y="525"/>
                  </a:lnTo>
                  <a:lnTo>
                    <a:pt x="106" y="524"/>
                  </a:lnTo>
                  <a:lnTo>
                    <a:pt x="96" y="518"/>
                  </a:lnTo>
                  <a:lnTo>
                    <a:pt x="89" y="511"/>
                  </a:lnTo>
                  <a:lnTo>
                    <a:pt x="84" y="502"/>
                  </a:lnTo>
                  <a:lnTo>
                    <a:pt x="83" y="492"/>
                  </a:lnTo>
                  <a:lnTo>
                    <a:pt x="83" y="33"/>
                  </a:lnTo>
                  <a:lnTo>
                    <a:pt x="81" y="23"/>
                  </a:lnTo>
                  <a:lnTo>
                    <a:pt x="76" y="14"/>
                  </a:lnTo>
                  <a:lnTo>
                    <a:pt x="69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99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28" name="Rectangle 988">
              <a:extLst>
                <a:ext uri="{FF2B5EF4-FFF2-40B4-BE49-F238E27FC236}">
                  <a16:creationId xmlns:a16="http://schemas.microsoft.com/office/drawing/2014/main" id="{01DDF85D-6494-F946-BAE7-2B969ACC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027"/>
              <a:ext cx="425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29" name="Freeform 989">
              <a:extLst>
                <a:ext uri="{FF2B5EF4-FFF2-40B4-BE49-F238E27FC236}">
                  <a16:creationId xmlns:a16="http://schemas.microsoft.com/office/drawing/2014/main" id="{F77D3949-5F5B-BC4C-9AD0-20645A481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545"/>
              <a:ext cx="108" cy="1153"/>
            </a:xfrm>
            <a:custGeom>
              <a:avLst/>
              <a:gdLst>
                <a:gd name="T0" fmla="*/ 0 w 108"/>
                <a:gd name="T1" fmla="*/ 1153 h 1153"/>
                <a:gd name="T2" fmla="*/ 41 w 108"/>
                <a:gd name="T3" fmla="*/ 1153 h 1153"/>
                <a:gd name="T4" fmla="*/ 52 w 108"/>
                <a:gd name="T5" fmla="*/ 1151 h 1153"/>
                <a:gd name="T6" fmla="*/ 61 w 108"/>
                <a:gd name="T7" fmla="*/ 1147 h 1153"/>
                <a:gd name="T8" fmla="*/ 68 w 108"/>
                <a:gd name="T9" fmla="*/ 1139 h 1153"/>
                <a:gd name="T10" fmla="*/ 73 w 108"/>
                <a:gd name="T11" fmla="*/ 1130 h 1153"/>
                <a:gd name="T12" fmla="*/ 74 w 108"/>
                <a:gd name="T13" fmla="*/ 1120 h 1153"/>
                <a:gd name="T14" fmla="*/ 74 w 108"/>
                <a:gd name="T15" fmla="*/ 620 h 1153"/>
                <a:gd name="T16" fmla="*/ 76 w 108"/>
                <a:gd name="T17" fmla="*/ 609 h 1153"/>
                <a:gd name="T18" fmla="*/ 81 w 108"/>
                <a:gd name="T19" fmla="*/ 601 h 1153"/>
                <a:gd name="T20" fmla="*/ 88 w 108"/>
                <a:gd name="T21" fmla="*/ 593 h 1153"/>
                <a:gd name="T22" fmla="*/ 97 w 108"/>
                <a:gd name="T23" fmla="*/ 588 h 1153"/>
                <a:gd name="T24" fmla="*/ 108 w 108"/>
                <a:gd name="T25" fmla="*/ 587 h 1153"/>
                <a:gd name="T26" fmla="*/ 97 w 108"/>
                <a:gd name="T27" fmla="*/ 585 h 1153"/>
                <a:gd name="T28" fmla="*/ 88 w 108"/>
                <a:gd name="T29" fmla="*/ 581 h 1153"/>
                <a:gd name="T30" fmla="*/ 81 w 108"/>
                <a:gd name="T31" fmla="*/ 574 h 1153"/>
                <a:gd name="T32" fmla="*/ 76 w 108"/>
                <a:gd name="T33" fmla="*/ 564 h 1153"/>
                <a:gd name="T34" fmla="*/ 74 w 108"/>
                <a:gd name="T35" fmla="*/ 554 h 1153"/>
                <a:gd name="T36" fmla="*/ 74 w 108"/>
                <a:gd name="T37" fmla="*/ 33 h 1153"/>
                <a:gd name="T38" fmla="*/ 73 w 108"/>
                <a:gd name="T39" fmla="*/ 23 h 1153"/>
                <a:gd name="T40" fmla="*/ 68 w 108"/>
                <a:gd name="T41" fmla="*/ 14 h 1153"/>
                <a:gd name="T42" fmla="*/ 61 w 108"/>
                <a:gd name="T43" fmla="*/ 6 h 1153"/>
                <a:gd name="T44" fmla="*/ 52 w 108"/>
                <a:gd name="T45" fmla="*/ 2 h 1153"/>
                <a:gd name="T46" fmla="*/ 41 w 108"/>
                <a:gd name="T47" fmla="*/ 0 h 1153"/>
                <a:gd name="T48" fmla="*/ 0 w 108"/>
                <a:gd name="T49" fmla="*/ 0 h 115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" h="1153">
                  <a:moveTo>
                    <a:pt x="0" y="1153"/>
                  </a:moveTo>
                  <a:lnTo>
                    <a:pt x="41" y="1153"/>
                  </a:lnTo>
                  <a:lnTo>
                    <a:pt x="52" y="1151"/>
                  </a:lnTo>
                  <a:lnTo>
                    <a:pt x="61" y="1147"/>
                  </a:lnTo>
                  <a:lnTo>
                    <a:pt x="68" y="1139"/>
                  </a:lnTo>
                  <a:lnTo>
                    <a:pt x="73" y="1130"/>
                  </a:lnTo>
                  <a:lnTo>
                    <a:pt x="74" y="1120"/>
                  </a:lnTo>
                  <a:lnTo>
                    <a:pt x="74" y="620"/>
                  </a:lnTo>
                  <a:lnTo>
                    <a:pt x="76" y="609"/>
                  </a:lnTo>
                  <a:lnTo>
                    <a:pt x="81" y="601"/>
                  </a:lnTo>
                  <a:lnTo>
                    <a:pt x="88" y="593"/>
                  </a:lnTo>
                  <a:lnTo>
                    <a:pt x="97" y="588"/>
                  </a:lnTo>
                  <a:lnTo>
                    <a:pt x="108" y="587"/>
                  </a:lnTo>
                  <a:lnTo>
                    <a:pt x="97" y="585"/>
                  </a:lnTo>
                  <a:lnTo>
                    <a:pt x="88" y="581"/>
                  </a:lnTo>
                  <a:lnTo>
                    <a:pt x="81" y="574"/>
                  </a:lnTo>
                  <a:lnTo>
                    <a:pt x="76" y="564"/>
                  </a:lnTo>
                  <a:lnTo>
                    <a:pt x="74" y="554"/>
                  </a:lnTo>
                  <a:lnTo>
                    <a:pt x="74" y="33"/>
                  </a:lnTo>
                  <a:lnTo>
                    <a:pt x="73" y="23"/>
                  </a:lnTo>
                  <a:lnTo>
                    <a:pt x="68" y="14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30" name="Rectangle 990">
              <a:extLst>
                <a:ext uri="{FF2B5EF4-FFF2-40B4-BE49-F238E27FC236}">
                  <a16:creationId xmlns:a16="http://schemas.microsoft.com/office/drawing/2014/main" id="{AB02FB6B-B747-0E40-A828-39EAAC83B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926"/>
              <a:ext cx="473" cy="3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31" name="Freeform 991">
              <a:extLst>
                <a:ext uri="{FF2B5EF4-FFF2-40B4-BE49-F238E27FC236}">
                  <a16:creationId xmlns:a16="http://schemas.microsoft.com/office/drawing/2014/main" id="{4A2BDC3B-9CB4-644D-A7C8-0116ABCC3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830"/>
              <a:ext cx="116" cy="1112"/>
            </a:xfrm>
            <a:custGeom>
              <a:avLst/>
              <a:gdLst>
                <a:gd name="T0" fmla="*/ 0 w 116"/>
                <a:gd name="T1" fmla="*/ 1112 h 1112"/>
                <a:gd name="T2" fmla="*/ 50 w 116"/>
                <a:gd name="T3" fmla="*/ 1112 h 1112"/>
                <a:gd name="T4" fmla="*/ 59 w 116"/>
                <a:gd name="T5" fmla="*/ 1110 h 1112"/>
                <a:gd name="T6" fmla="*/ 69 w 116"/>
                <a:gd name="T7" fmla="*/ 1106 h 1112"/>
                <a:gd name="T8" fmla="*/ 76 w 116"/>
                <a:gd name="T9" fmla="*/ 1098 h 1112"/>
                <a:gd name="T10" fmla="*/ 81 w 116"/>
                <a:gd name="T11" fmla="*/ 1089 h 1112"/>
                <a:gd name="T12" fmla="*/ 83 w 116"/>
                <a:gd name="T13" fmla="*/ 1079 h 1112"/>
                <a:gd name="T14" fmla="*/ 83 w 116"/>
                <a:gd name="T15" fmla="*/ 599 h 1112"/>
                <a:gd name="T16" fmla="*/ 84 w 116"/>
                <a:gd name="T17" fmla="*/ 589 h 1112"/>
                <a:gd name="T18" fmla="*/ 89 w 116"/>
                <a:gd name="T19" fmla="*/ 579 h 1112"/>
                <a:gd name="T20" fmla="*/ 96 w 116"/>
                <a:gd name="T21" fmla="*/ 572 h 1112"/>
                <a:gd name="T22" fmla="*/ 106 w 116"/>
                <a:gd name="T23" fmla="*/ 568 h 1112"/>
                <a:gd name="T24" fmla="*/ 116 w 116"/>
                <a:gd name="T25" fmla="*/ 566 h 1112"/>
                <a:gd name="T26" fmla="*/ 106 w 116"/>
                <a:gd name="T27" fmla="*/ 564 h 1112"/>
                <a:gd name="T28" fmla="*/ 96 w 116"/>
                <a:gd name="T29" fmla="*/ 560 h 1112"/>
                <a:gd name="T30" fmla="*/ 89 w 116"/>
                <a:gd name="T31" fmla="*/ 552 h 1112"/>
                <a:gd name="T32" fmla="*/ 84 w 116"/>
                <a:gd name="T33" fmla="*/ 544 h 1112"/>
                <a:gd name="T34" fmla="*/ 83 w 116"/>
                <a:gd name="T35" fmla="*/ 533 h 1112"/>
                <a:gd name="T36" fmla="*/ 83 w 116"/>
                <a:gd name="T37" fmla="*/ 33 h 1112"/>
                <a:gd name="T38" fmla="*/ 81 w 116"/>
                <a:gd name="T39" fmla="*/ 23 h 1112"/>
                <a:gd name="T40" fmla="*/ 76 w 116"/>
                <a:gd name="T41" fmla="*/ 14 h 1112"/>
                <a:gd name="T42" fmla="*/ 69 w 116"/>
                <a:gd name="T43" fmla="*/ 6 h 1112"/>
                <a:gd name="T44" fmla="*/ 59 w 116"/>
                <a:gd name="T45" fmla="*/ 2 h 1112"/>
                <a:gd name="T46" fmla="*/ 50 w 116"/>
                <a:gd name="T47" fmla="*/ 0 h 1112"/>
                <a:gd name="T48" fmla="*/ 0 w 116"/>
                <a:gd name="T49" fmla="*/ 0 h 111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6" h="1112">
                  <a:moveTo>
                    <a:pt x="0" y="1112"/>
                  </a:moveTo>
                  <a:lnTo>
                    <a:pt x="50" y="1112"/>
                  </a:lnTo>
                  <a:lnTo>
                    <a:pt x="59" y="1110"/>
                  </a:lnTo>
                  <a:lnTo>
                    <a:pt x="69" y="1106"/>
                  </a:lnTo>
                  <a:lnTo>
                    <a:pt x="76" y="1098"/>
                  </a:lnTo>
                  <a:lnTo>
                    <a:pt x="81" y="1089"/>
                  </a:lnTo>
                  <a:lnTo>
                    <a:pt x="83" y="1079"/>
                  </a:lnTo>
                  <a:lnTo>
                    <a:pt x="83" y="599"/>
                  </a:lnTo>
                  <a:lnTo>
                    <a:pt x="84" y="589"/>
                  </a:lnTo>
                  <a:lnTo>
                    <a:pt x="89" y="579"/>
                  </a:lnTo>
                  <a:lnTo>
                    <a:pt x="96" y="572"/>
                  </a:lnTo>
                  <a:lnTo>
                    <a:pt x="106" y="568"/>
                  </a:lnTo>
                  <a:lnTo>
                    <a:pt x="116" y="566"/>
                  </a:lnTo>
                  <a:lnTo>
                    <a:pt x="106" y="564"/>
                  </a:lnTo>
                  <a:lnTo>
                    <a:pt x="96" y="560"/>
                  </a:lnTo>
                  <a:lnTo>
                    <a:pt x="89" y="552"/>
                  </a:lnTo>
                  <a:lnTo>
                    <a:pt x="84" y="544"/>
                  </a:lnTo>
                  <a:lnTo>
                    <a:pt x="83" y="533"/>
                  </a:lnTo>
                  <a:lnTo>
                    <a:pt x="83" y="33"/>
                  </a:lnTo>
                  <a:lnTo>
                    <a:pt x="81" y="23"/>
                  </a:lnTo>
                  <a:lnTo>
                    <a:pt x="76" y="14"/>
                  </a:lnTo>
                  <a:lnTo>
                    <a:pt x="69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 b="1">
                <a:latin typeface="Arial" panose="020B0604020202020204" pitchFamily="34" charset="0"/>
              </a:endParaRPr>
            </a:p>
          </p:txBody>
        </p:sp>
        <p:sp>
          <p:nvSpPr>
            <p:cNvPr id="113632" name="Rectangle 992">
              <a:extLst>
                <a:ext uri="{FF2B5EF4-FFF2-40B4-BE49-F238E27FC236}">
                  <a16:creationId xmlns:a16="http://schemas.microsoft.com/office/drawing/2014/main" id="{FCD2AE24-7439-A047-84C3-FD89A72FF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211"/>
              <a:ext cx="539" cy="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en-CN" sz="1800">
                <a:solidFill>
                  <a:srgbClr val="000000"/>
                </a:solidFill>
              </a:endParaRPr>
            </a:p>
          </p:txBody>
        </p:sp>
        <p:sp>
          <p:nvSpPr>
            <p:cNvPr id="113633" name="Rectangle 993">
              <a:extLst>
                <a:ext uri="{FF2B5EF4-FFF2-40B4-BE49-F238E27FC236}">
                  <a16:creationId xmlns:a16="http://schemas.microsoft.com/office/drawing/2014/main" id="{3A12AB34-CFAE-7545-BF31-318DD5FB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3309"/>
              <a:ext cx="5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000080"/>
                  </a:solidFill>
                  <a:cs typeface="Arial" panose="020B0604020202020204" pitchFamily="34" charset="0"/>
                </a:rPr>
                <a:t>Chapters 1-6</a:t>
              </a:r>
              <a:endParaRPr lang="en-US" altLang="en-CN" sz="1050" b="1">
                <a:solidFill>
                  <a:srgbClr val="000000"/>
                </a:solidFill>
              </a:endParaRPr>
            </a:p>
          </p:txBody>
        </p:sp>
        <p:sp>
          <p:nvSpPr>
            <p:cNvPr id="113634" name="Rectangle 994">
              <a:extLst>
                <a:ext uri="{FF2B5EF4-FFF2-40B4-BE49-F238E27FC236}">
                  <a16:creationId xmlns:a16="http://schemas.microsoft.com/office/drawing/2014/main" id="{F1AE7B8C-6C2E-1741-9408-0937A46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160"/>
              <a:ext cx="5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990000"/>
                  </a:solidFill>
                  <a:cs typeface="Arial" panose="020B0604020202020204" pitchFamily="34" charset="0"/>
                </a:rPr>
                <a:t>Chapters 7-8</a:t>
              </a:r>
              <a:endParaRPr lang="en-US" altLang="en-CN" sz="1050" b="1">
                <a:solidFill>
                  <a:srgbClr val="990000"/>
                </a:solidFill>
              </a:endParaRPr>
            </a:p>
          </p:txBody>
        </p:sp>
        <p:sp>
          <p:nvSpPr>
            <p:cNvPr id="113635" name="Rectangle 995">
              <a:extLst>
                <a:ext uri="{FF2B5EF4-FFF2-40B4-BE49-F238E27FC236}">
                  <a16:creationId xmlns:a16="http://schemas.microsoft.com/office/drawing/2014/main" id="{D6C1A31B-2E86-0340-BF9C-FEB14511E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026"/>
              <a:ext cx="5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000080"/>
                  </a:solidFill>
                  <a:cs typeface="Arial" panose="020B0604020202020204" pitchFamily="34" charset="0"/>
                </a:rPr>
                <a:t>Chapters 9-13</a:t>
              </a:r>
              <a:endParaRPr lang="en-US" altLang="en-CN" sz="1050" b="1">
                <a:solidFill>
                  <a:srgbClr val="000000"/>
                </a:solidFill>
              </a:endParaRPr>
            </a:p>
          </p:txBody>
        </p:sp>
      </p:grpSp>
      <p:sp>
        <p:nvSpPr>
          <p:cNvPr id="511972" name="AutoShape 996">
            <a:extLst>
              <a:ext uri="{FF2B5EF4-FFF2-40B4-BE49-F238E27FC236}">
                <a16:creationId xmlns:a16="http://schemas.microsoft.com/office/drawing/2014/main" id="{A4250DF0-BB88-524F-8AC3-02CF2F29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683" y="3219450"/>
            <a:ext cx="1241822" cy="486966"/>
          </a:xfrm>
          <a:prstGeom prst="wedgeRoundRectCallout">
            <a:avLst>
              <a:gd name="adj1" fmla="val 39454"/>
              <a:gd name="adj2" fmla="val -110880"/>
              <a:gd name="adj3" fmla="val 16667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CN" sz="750">
                <a:solidFill>
                  <a:srgbClr val="000000"/>
                </a:solidFill>
                <a:cs typeface="Arial" panose="020B0604020202020204" pitchFamily="34" charset="0"/>
              </a:rPr>
              <a:t>A Java-based emulator is included in the course software suite</a:t>
            </a:r>
          </a:p>
        </p:txBody>
      </p:sp>
      <p:sp>
        <p:nvSpPr>
          <p:cNvPr id="511973" name="AutoShape 997">
            <a:extLst>
              <a:ext uri="{FF2B5EF4-FFF2-40B4-BE49-F238E27FC236}">
                <a16:creationId xmlns:a16="http://schemas.microsoft.com/office/drawing/2014/main" id="{4CA1ABB5-4D45-7849-8798-06C08F60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898" y="1869282"/>
            <a:ext cx="864394" cy="378619"/>
          </a:xfrm>
          <a:prstGeom prst="wedgeRoundRectCallout">
            <a:avLst>
              <a:gd name="adj1" fmla="val -27412"/>
              <a:gd name="adj2" fmla="val 121699"/>
              <a:gd name="adj3" fmla="val 16667"/>
            </a:avLst>
          </a:prstGeom>
          <a:solidFill>
            <a:srgbClr val="FFFFC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CN" sz="750">
                <a:solidFill>
                  <a:srgbClr val="000000"/>
                </a:solidFill>
                <a:cs typeface="Arial" panose="020B0604020202020204" pitchFamily="34" charset="0"/>
              </a:rPr>
              <a:t>Implemented in Projects 7-8</a:t>
            </a:r>
          </a:p>
        </p:txBody>
      </p:sp>
    </p:spTree>
    <p:extLst>
      <p:ext uri="{BB962C8B-B14F-4D97-AF65-F5344CB8AC3E}">
        <p14:creationId xmlns:p14="http://schemas.microsoft.com/office/powerpoint/2010/main" val="6473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972" grpId="0" animBg="1" autoUpdateAnimBg="0"/>
      <p:bldP spid="51197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9">
            <a:extLst>
              <a:ext uri="{FF2B5EF4-FFF2-40B4-BE49-F238E27FC236}">
                <a16:creationId xmlns:a16="http://schemas.microsoft.com/office/drawing/2014/main" id="{3A340978-C199-AD4D-BDB4-25EDA04A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459" y="4553154"/>
            <a:ext cx="6561534" cy="70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r>
              <a:rPr lang="en-US" altLang="en-CN" sz="13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Method:</a:t>
            </a:r>
            <a:r>
              <a:rPr lang="en-US" altLang="en-CN" sz="1350" dirty="0">
                <a:solidFill>
                  <a:srgbClr val="000000"/>
                </a:solidFill>
                <a:latin typeface="Comic Sans MS" panose="030F0902030302020204" pitchFamily="66" charset="0"/>
              </a:rPr>
              <a:t> (a) specify the abstraction (model’s constructs and commands)</a:t>
            </a:r>
            <a:br>
              <a:rPr lang="en-US" altLang="en-CN" sz="135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3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(b) propose how to implement it over the Hack platform.</a:t>
            </a:r>
          </a:p>
        </p:txBody>
      </p:sp>
      <p:sp>
        <p:nvSpPr>
          <p:cNvPr id="463875" name="Text Box 3">
            <a:extLst>
              <a:ext uri="{FF2B5EF4-FFF2-40B4-BE49-F238E27FC236}">
                <a16:creationId xmlns:a16="http://schemas.microsoft.com/office/drawing/2014/main" id="{3030BCDB-8192-C949-9257-8A35A150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240" y="1028801"/>
            <a:ext cx="264676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Arithmetic / Boolean commands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	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sub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neg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eq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gt</a:t>
            </a:r>
            <a:endParaRPr lang="en-US" altLang="en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CN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altLang="en-CN" sz="12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and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or</a:t>
            </a:r>
          </a:p>
          <a:p>
            <a:pPr fontAlgn="base">
              <a:spcBef>
                <a:spcPct val="30000"/>
              </a:spcBef>
              <a:spcAft>
                <a:spcPct val="30000"/>
              </a:spcAft>
            </a:pPr>
            <a:r>
              <a:rPr lang="en-US" altLang="en-CN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u="sng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Memory access commands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pop x</a:t>
            </a: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(pop into x, which is a variable)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push y</a:t>
            </a:r>
            <a:r>
              <a:rPr lang="en-US" altLang="en-CN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 being a variable or a constant)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10DAC673-1A5E-C340-8493-7FB2D3116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370" y="1028801"/>
            <a:ext cx="2571750" cy="324088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70200" bIns="14310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Program flow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goto 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if-goto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(label)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u="sng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 calling commands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(declaration)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2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CN" sz="9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(from a function)</a:t>
            </a:r>
          </a:p>
          <a:p>
            <a:pPr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altLang="en-CN" sz="900">
              <a:solidFill>
                <a:srgbClr val="00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463877" name="Group 5">
            <a:extLst>
              <a:ext uri="{FF2B5EF4-FFF2-40B4-BE49-F238E27FC236}">
                <a16:creationId xmlns:a16="http://schemas.microsoft.com/office/drawing/2014/main" id="{33F3D9A3-DBD5-B342-96DD-CD2DE5562E8A}"/>
              </a:ext>
            </a:extLst>
          </p:cNvPr>
          <p:cNvGrpSpPr>
            <a:grpSpLocks/>
          </p:cNvGrpSpPr>
          <p:nvPr/>
        </p:nvGrpSpPr>
        <p:grpSpPr bwMode="auto">
          <a:xfrm>
            <a:off x="2899171" y="2212282"/>
            <a:ext cx="4050506" cy="432197"/>
            <a:chOff x="1746" y="1570"/>
            <a:chExt cx="3402" cy="363"/>
          </a:xfrm>
        </p:grpSpPr>
        <p:sp>
          <p:nvSpPr>
            <p:cNvPr id="114696" name="Oval 6">
              <a:extLst>
                <a:ext uri="{FF2B5EF4-FFF2-40B4-BE49-F238E27FC236}">
                  <a16:creationId xmlns:a16="http://schemas.microsoft.com/office/drawing/2014/main" id="{4EB778D5-81C6-604D-B25D-23795B4BD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616"/>
              <a:ext cx="771" cy="317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FFFFFF"/>
                  </a:solidFill>
                </a:rPr>
                <a:t>previous</a:t>
              </a:r>
              <a:br>
                <a:rPr lang="en-US" altLang="en-CN" sz="1050">
                  <a:solidFill>
                    <a:srgbClr val="FFFFFF"/>
                  </a:solidFill>
                </a:rPr>
              </a:br>
              <a:r>
                <a:rPr lang="en-US" altLang="en-CN" sz="1050">
                  <a:solidFill>
                    <a:srgbClr val="FFFFFF"/>
                  </a:solidFill>
                </a:rPr>
                <a:t>lecture</a:t>
              </a:r>
            </a:p>
          </p:txBody>
        </p:sp>
        <p:sp>
          <p:nvSpPr>
            <p:cNvPr id="114697" name="Oval 7">
              <a:extLst>
                <a:ext uri="{FF2B5EF4-FFF2-40B4-BE49-F238E27FC236}">
                  <a16:creationId xmlns:a16="http://schemas.microsoft.com/office/drawing/2014/main" id="{FE36CB69-174C-5F42-9B18-6AF66E95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570"/>
              <a:ext cx="771" cy="317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>
                  <a:solidFill>
                    <a:srgbClr val="FFFFFF"/>
                  </a:solidFill>
                </a:rPr>
                <a:t>this</a:t>
              </a:r>
              <a:br>
                <a:rPr lang="en-US" altLang="en-CN" sz="1050">
                  <a:solidFill>
                    <a:srgbClr val="FFFFFF"/>
                  </a:solidFill>
                </a:rPr>
              </a:br>
              <a:r>
                <a:rPr lang="en-US" altLang="en-CN" sz="1050">
                  <a:solidFill>
                    <a:srgbClr val="FFFFFF"/>
                  </a:solidFill>
                </a:rPr>
                <a:t>lecture</a:t>
              </a:r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DA7A3CE1-A2C3-E548-923B-150BDA872866}"/>
              </a:ext>
            </a:extLst>
          </p:cNvPr>
          <p:cNvSpPr txBox="1">
            <a:spLocks noChangeArrowheads="1"/>
          </p:cNvSpPr>
          <p:nvPr/>
        </p:nvSpPr>
        <p:spPr>
          <a:xfrm>
            <a:off x="1457920" y="80158"/>
            <a:ext cx="6228159" cy="79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u="sng" dirty="0"/>
              <a:t>Goal:</a:t>
            </a:r>
            <a:r>
              <a:rPr lang="en-US" altLang="en-CN" dirty="0"/>
              <a:t> Complete the specification and implementation of the VM model and language</a:t>
            </a:r>
          </a:p>
        </p:txBody>
      </p:sp>
    </p:spTree>
    <p:extLst>
      <p:ext uri="{BB962C8B-B14F-4D97-AF65-F5344CB8AC3E}">
        <p14:creationId xmlns:p14="http://schemas.microsoft.com/office/powerpoint/2010/main" val="353455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792F898-7C7A-8C4B-8B7D-C1BCD3987C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839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compilation challenge</a:t>
            </a: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2B8FCC35-EF12-CF4B-8FD6-B50DF9C660D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718733"/>
            <a:ext cx="3200400" cy="4114800"/>
            <a:chOff x="192" y="480"/>
            <a:chExt cx="2688" cy="3456"/>
          </a:xfrm>
        </p:grpSpPr>
        <p:sp>
          <p:nvSpPr>
            <p:cNvPr id="455683" name="Text Box 3">
              <a:extLst>
                <a:ext uri="{FF2B5EF4-FFF2-40B4-BE49-F238E27FC236}">
                  <a16:creationId xmlns:a16="http://schemas.microsoft.com/office/drawing/2014/main" id="{54FDC683-30CB-8F4B-B318-0E0A3D161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72"/>
              <a:ext cx="2640" cy="326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70200" tIns="143100" rIns="70200" bIns="143100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class Main {</a:t>
              </a: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static int x;</a:t>
              </a: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endParaRPr lang="en-US" altLang="en-CN" sz="9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function void main() {</a:t>
              </a:r>
              <a:endParaRPr lang="en-US" altLang="en-CN" sz="9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endParaRP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// Inputs and multiplies two numbers</a:t>
              </a:r>
            </a:p>
            <a:p>
              <a:pPr algn="just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var int a, b, c;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let a = Keyboard.readInt(“Enter a number”);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let b = Keyboard.readInt(“Enter a number”);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let c = Keyboard.readInt(“Enter a number”);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let x = solve(a,b,c);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endParaRPr lang="en-US" altLang="en-CN" sz="9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// Solves a quadratic equation (sort of)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function int solve(int a, int b, int c) {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var int x;  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if (~(a = 0))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   x=(-b+sqrt(b*b–4*a*c))/(2*a);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else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   x=-c/b;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return x; 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pPr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16741" name="Rectangle 10">
              <a:extLst>
                <a:ext uri="{FF2B5EF4-FFF2-40B4-BE49-F238E27FC236}">
                  <a16:creationId xmlns:a16="http://schemas.microsoft.com/office/drawing/2014/main" id="{FF8FCF5A-6C3A-784C-BAE9-3A4E6BD2D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0"/>
              <a:ext cx="20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</a:pPr>
              <a:r>
                <a:rPr lang="en-US" altLang="en-CN" sz="1200">
                  <a:solidFill>
                    <a:srgbClr val="000000"/>
                  </a:solidFill>
                  <a:latin typeface="Comic Sans MS" panose="030F0902030302020204" pitchFamily="66" charset="0"/>
                </a:rPr>
                <a:t>Source code </a:t>
              </a:r>
              <a:r>
                <a:rPr lang="en-US" altLang="en-CN" sz="1050">
                  <a:solidFill>
                    <a:srgbClr val="000000"/>
                  </a:solidFill>
                  <a:latin typeface="Comic Sans MS" panose="030F0902030302020204" pitchFamily="66" charset="0"/>
                </a:rPr>
                <a:t>(high-level language)</a:t>
              </a:r>
            </a:p>
          </p:txBody>
        </p:sp>
      </p:grpSp>
      <p:grpSp>
        <p:nvGrpSpPr>
          <p:cNvPr id="116742" name="Group 6">
            <a:extLst>
              <a:ext uri="{FF2B5EF4-FFF2-40B4-BE49-F238E27FC236}">
                <a16:creationId xmlns:a16="http://schemas.microsoft.com/office/drawing/2014/main" id="{38F84217-266A-0245-AE34-AB7D442C4B0A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718733"/>
            <a:ext cx="3028950" cy="4114800"/>
            <a:chOff x="3024" y="480"/>
            <a:chExt cx="2544" cy="3456"/>
          </a:xfrm>
        </p:grpSpPr>
        <p:sp>
          <p:nvSpPr>
            <p:cNvPr id="116743" name="Rectangle 7">
              <a:extLst>
                <a:ext uri="{FF2B5EF4-FFF2-40B4-BE49-F238E27FC236}">
                  <a16:creationId xmlns:a16="http://schemas.microsoft.com/office/drawing/2014/main" id="{DC34EA14-9D17-8546-A69D-F7501BD4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64"/>
              <a:ext cx="1497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1350" u="sng">
                  <a:solidFill>
                    <a:srgbClr val="000000"/>
                  </a:solidFill>
                  <a:latin typeface="Comic Sans MS" panose="030F0902030302020204" pitchFamily="66" charset="0"/>
                </a:rPr>
                <a:t>Our ultimate goal:</a:t>
              </a: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r>
                <a:rPr lang="en-US" altLang="en-CN" sz="1200">
                  <a:solidFill>
                    <a:srgbClr val="000000"/>
                  </a:solidFill>
                  <a:latin typeface="Comic Sans MS" panose="030F0902030302020204" pitchFamily="66" charset="0"/>
                </a:rPr>
                <a:t>Translate high-level programs into executable code.</a:t>
              </a: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</a:pPr>
              <a:endParaRPr lang="en-US" altLang="en-CN" sz="120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16744" name="AutoShape 8">
              <a:extLst>
                <a:ext uri="{FF2B5EF4-FFF2-40B4-BE49-F238E27FC236}">
                  <a16:creationId xmlns:a16="http://schemas.microsoft.com/office/drawing/2014/main" id="{3656E06E-19A9-0545-9A71-EF244FDEC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1104" cy="528"/>
            </a:xfrm>
            <a:prstGeom prst="rightArrow">
              <a:avLst>
                <a:gd name="adj1" fmla="val 50000"/>
                <a:gd name="adj2" fmla="val 5227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500" b="1">
                  <a:solidFill>
                    <a:srgbClr val="FFFFFF"/>
                  </a:solidFill>
                </a:rPr>
                <a:t>Compiler</a:t>
              </a:r>
            </a:p>
          </p:txBody>
        </p:sp>
        <p:sp>
          <p:nvSpPr>
            <p:cNvPr id="116745" name="Text Box 9">
              <a:extLst>
                <a:ext uri="{FF2B5EF4-FFF2-40B4-BE49-F238E27FC236}">
                  <a16:creationId xmlns:a16="http://schemas.microsoft.com/office/drawing/2014/main" id="{1358B2F9-A941-C248-9597-C48E19903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672"/>
              <a:ext cx="1104" cy="3264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43200" tIns="62100" rIns="43200" bIns="62100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1110111111001000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1110101010001000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0000000000000000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1111010011010000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1110111111001000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1110101010001000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0000000000000000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1111010011010000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...</a:t>
              </a:r>
            </a:p>
          </p:txBody>
        </p:sp>
        <p:sp>
          <p:nvSpPr>
            <p:cNvPr id="116746" name="Rectangle 10">
              <a:extLst>
                <a:ext uri="{FF2B5EF4-FFF2-40B4-BE49-F238E27FC236}">
                  <a16:creationId xmlns:a16="http://schemas.microsoft.com/office/drawing/2014/main" id="{DA1C9A57-34AC-764C-9774-BD6AE6A60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480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60000"/>
                </a:spcBef>
                <a:spcAft>
                  <a:spcPct val="70000"/>
                </a:spcAft>
                <a:buClr>
                  <a:srgbClr val="006600"/>
                </a:buClr>
                <a:buSzPct val="85000"/>
              </a:pPr>
              <a:r>
                <a:rPr lang="en-US" altLang="en-CN" sz="1200">
                  <a:solidFill>
                    <a:srgbClr val="000000"/>
                  </a:solidFill>
                  <a:latin typeface="Comic Sans MS" panose="030F0902030302020204" pitchFamily="66" charset="0"/>
                </a:rPr>
                <a:t>Target code</a:t>
              </a:r>
              <a:endParaRPr lang="en-US" altLang="en-CN" sz="105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116747" name="Rectangle 11">
            <a:extLst>
              <a:ext uri="{FF2B5EF4-FFF2-40B4-BE49-F238E27FC236}">
                <a16:creationId xmlns:a16="http://schemas.microsoft.com/office/drawing/2014/main" id="{42109287-A103-1244-AAFF-1DFA469A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33383"/>
            <a:ext cx="2457450" cy="85725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N" sz="18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A767994-4B2D-4F4E-BEDC-6D48DEC52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2737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compilation challenge / two-tier setting</a:t>
            </a:r>
          </a:p>
        </p:txBody>
      </p:sp>
      <p:grpSp>
        <p:nvGrpSpPr>
          <p:cNvPr id="118787" name="Group 3">
            <a:extLst>
              <a:ext uri="{FF2B5EF4-FFF2-40B4-BE49-F238E27FC236}">
                <a16:creationId xmlns:a16="http://schemas.microsoft.com/office/drawing/2014/main" id="{8E374B59-114A-9641-ACE3-ABF8AE88751A}"/>
              </a:ext>
            </a:extLst>
          </p:cNvPr>
          <p:cNvGrpSpPr>
            <a:grpSpLocks/>
          </p:cNvGrpSpPr>
          <p:nvPr/>
        </p:nvGrpSpPr>
        <p:grpSpPr bwMode="auto">
          <a:xfrm>
            <a:off x="1178093" y="745533"/>
            <a:ext cx="2399109" cy="1009650"/>
            <a:chOff x="49" y="496"/>
            <a:chExt cx="2015" cy="848"/>
          </a:xfrm>
        </p:grpSpPr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5031F838-C8A4-9344-AB5E-DFD70B49B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672"/>
              <a:ext cx="1968" cy="672"/>
            </a:xfrm>
            <a:prstGeom prst="rect">
              <a:avLst/>
            </a:prstGeom>
            <a:solidFill>
              <a:srgbClr val="F3F3FF"/>
            </a:solidFill>
            <a:ln w="9525" algn="ctr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143100" rIns="0" bIns="143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if (~(a = 0))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x = (-b+sqrt(b*b–4*a*c))/(2*a)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else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x = -c/b </a:t>
              </a:r>
            </a:p>
          </p:txBody>
        </p:sp>
        <p:sp>
          <p:nvSpPr>
            <p:cNvPr id="118789" name="Rectangle 8">
              <a:extLst>
                <a:ext uri="{FF2B5EF4-FFF2-40B4-BE49-F238E27FC236}">
                  <a16:creationId xmlns:a16="http://schemas.microsoft.com/office/drawing/2014/main" id="{9C7184B8-2694-F840-B784-A09B396F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" y="496"/>
              <a:ext cx="105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Jack source code</a:t>
              </a:r>
            </a:p>
          </p:txBody>
        </p:sp>
      </p:grpSp>
      <p:grpSp>
        <p:nvGrpSpPr>
          <p:cNvPr id="118790" name="Group 6">
            <a:extLst>
              <a:ext uri="{FF2B5EF4-FFF2-40B4-BE49-F238E27FC236}">
                <a16:creationId xmlns:a16="http://schemas.microsoft.com/office/drawing/2014/main" id="{469A5C7C-3E39-8443-A91B-81031C9B5CEE}"/>
              </a:ext>
            </a:extLst>
          </p:cNvPr>
          <p:cNvGrpSpPr>
            <a:grpSpLocks/>
          </p:cNvGrpSpPr>
          <p:nvPr/>
        </p:nvGrpSpPr>
        <p:grpSpPr bwMode="auto">
          <a:xfrm>
            <a:off x="3291452" y="726483"/>
            <a:ext cx="2571750" cy="4286250"/>
            <a:chOff x="1824" y="480"/>
            <a:chExt cx="2160" cy="3600"/>
          </a:xfrm>
        </p:grpSpPr>
        <p:sp>
          <p:nvSpPr>
            <p:cNvPr id="517125" name="Text Box 5">
              <a:extLst>
                <a:ext uri="{FF2B5EF4-FFF2-40B4-BE49-F238E27FC236}">
                  <a16:creationId xmlns:a16="http://schemas.microsoft.com/office/drawing/2014/main" id="{0CDCD227-26D0-134E-91E3-CAA12EAF2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672"/>
              <a:ext cx="1296" cy="340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62100" rIns="0" bIns="62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a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eq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if-goto elseLabel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b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neg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b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b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mult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4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a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mult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c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mult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sqrt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add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2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a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mult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div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pop x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goto contLable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elseLabel: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c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neg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push b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call div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pop x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contLable: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endParaRPr lang="en-US" altLang="en-CN" sz="9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792" name="AutoShape 8">
              <a:extLst>
                <a:ext uri="{FF2B5EF4-FFF2-40B4-BE49-F238E27FC236}">
                  <a16:creationId xmlns:a16="http://schemas.microsoft.com/office/drawing/2014/main" id="{2D870B21-016B-5E49-953F-D545AFF35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08"/>
              <a:ext cx="864" cy="384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FFFFFF"/>
                  </a:solidFill>
                </a:rPr>
                <a:t>Compiler</a:t>
              </a:r>
            </a:p>
          </p:txBody>
        </p:sp>
        <p:sp>
          <p:nvSpPr>
            <p:cNvPr id="118793" name="Rectangle 8">
              <a:extLst>
                <a:ext uri="{FF2B5EF4-FFF2-40B4-BE49-F238E27FC236}">
                  <a16:creationId xmlns:a16="http://schemas.microsoft.com/office/drawing/2014/main" id="{B1E50EFC-D435-7F42-B4A4-212F6CED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80"/>
              <a:ext cx="105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VM (pseudo) code</a:t>
              </a:r>
            </a:p>
          </p:txBody>
        </p:sp>
      </p:grpSp>
      <p:grpSp>
        <p:nvGrpSpPr>
          <p:cNvPr id="118794" name="Group 10">
            <a:extLst>
              <a:ext uri="{FF2B5EF4-FFF2-40B4-BE49-F238E27FC236}">
                <a16:creationId xmlns:a16="http://schemas.microsoft.com/office/drawing/2014/main" id="{EF28A915-6211-314E-AE5B-5F346EA9A26D}"/>
              </a:ext>
            </a:extLst>
          </p:cNvPr>
          <p:cNvGrpSpPr>
            <a:grpSpLocks/>
          </p:cNvGrpSpPr>
          <p:nvPr/>
        </p:nvGrpSpPr>
        <p:grpSpPr bwMode="auto">
          <a:xfrm>
            <a:off x="5520302" y="726483"/>
            <a:ext cx="2343150" cy="4286250"/>
            <a:chOff x="3696" y="480"/>
            <a:chExt cx="1968" cy="3600"/>
          </a:xfrm>
        </p:grpSpPr>
        <p:sp>
          <p:nvSpPr>
            <p:cNvPr id="118795" name="Text Box 9">
              <a:extLst>
                <a:ext uri="{FF2B5EF4-FFF2-40B4-BE49-F238E27FC236}">
                  <a16:creationId xmlns:a16="http://schemas.microsoft.com/office/drawing/2014/main" id="{31FCCA1F-6C3D-1943-8F70-2A8520B50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672"/>
              <a:ext cx="1104" cy="3408"/>
            </a:xfrm>
            <a:prstGeom prst="rect">
              <a:avLst/>
            </a:prstGeom>
            <a:solidFill>
              <a:srgbClr val="F3F3FF"/>
            </a:solidFill>
            <a:ln w="9525" algn="ctr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151200" tIns="62100" rIns="0" bIns="62100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1110111111001000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1110101010001000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0000000000000000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1111010011010000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1110111111001000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1110101010001000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0000000000000000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1111010011010000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eaLnBrk="0" fontAlgn="base" hangingPunct="0">
                <a:lnSpc>
                  <a:spcPct val="65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</a:pPr>
              <a:r>
                <a:rPr lang="en-US" altLang="en-CN" sz="9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118796" name="AutoShape 8">
              <a:extLst>
                <a:ext uri="{FF2B5EF4-FFF2-40B4-BE49-F238E27FC236}">
                  <a16:creationId xmlns:a16="http://schemas.microsoft.com/office/drawing/2014/main" id="{0800ACC2-DACB-5C49-B92D-881339E62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32"/>
              <a:ext cx="864" cy="4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1050" b="1">
                  <a:solidFill>
                    <a:srgbClr val="FFFFFF"/>
                  </a:solidFill>
                </a:rPr>
                <a:t>VM translator</a:t>
              </a:r>
            </a:p>
          </p:txBody>
        </p:sp>
        <p:sp>
          <p:nvSpPr>
            <p:cNvPr id="118797" name="Rectangle 8">
              <a:extLst>
                <a:ext uri="{FF2B5EF4-FFF2-40B4-BE49-F238E27FC236}">
                  <a16:creationId xmlns:a16="http://schemas.microsoft.com/office/drawing/2014/main" id="{DF6E69B2-BB43-CA40-9B60-4A6B17C0D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480"/>
              <a:ext cx="105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10000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00"/>
                  </a:solidFill>
                </a:rPr>
                <a:t>Machine code</a:t>
              </a:r>
            </a:p>
          </p:txBody>
        </p:sp>
      </p:grp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B57B4A97-B7A1-7B43-9A9D-06F6131B5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202" y="2212383"/>
            <a:ext cx="26860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8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We’ll develop the compiler later in the course</a:t>
            </a:r>
          </a:p>
          <a:p>
            <a:pPr eaLnBrk="0" fontAlgn="base" hangingPunct="0">
              <a:spcBef>
                <a:spcPct val="8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We now turn to describe how to complete the implementation of the </a:t>
            </a:r>
            <a:r>
              <a:rPr lang="en-US" altLang="en-CN" sz="105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VM</a:t>
            </a: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</a:t>
            </a:r>
          </a:p>
          <a:p>
            <a:pPr eaLnBrk="0" fontAlgn="base" hangingPunct="0">
              <a:spcBef>
                <a:spcPct val="8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That is -- how to translate each VM command into assembly commands that perform the desired semantics.</a:t>
            </a:r>
          </a:p>
        </p:txBody>
      </p:sp>
    </p:spTree>
    <p:extLst>
      <p:ext uri="{BB962C8B-B14F-4D97-AF65-F5344CB8AC3E}">
        <p14:creationId xmlns:p14="http://schemas.microsoft.com/office/powerpoint/2010/main" val="3059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3814</Words>
  <Application>Microsoft Macintosh PowerPoint</Application>
  <PresentationFormat>On-screen Show (16:9)</PresentationFormat>
  <Paragraphs>709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Comic Sans MS</vt:lpstr>
      <vt:lpstr>Consolas</vt:lpstr>
      <vt:lpstr>Courier New</vt:lpstr>
      <vt:lpstr>Times New Roman</vt:lpstr>
      <vt:lpstr>Wingdings</vt:lpstr>
      <vt:lpstr>Simple Light</vt:lpstr>
      <vt:lpstr>Visio</vt:lpstr>
      <vt:lpstr>VISIO</vt:lpstr>
      <vt:lpstr>Computational Thinking &amp; Systems Design  Functions in VM</vt:lpstr>
      <vt:lpstr>Where we are at:</vt:lpstr>
      <vt:lpstr>VM programming (example)</vt:lpstr>
      <vt:lpstr>VM to Assembly (One to Many replacement)</vt:lpstr>
      <vt:lpstr>Curry-Howard Correspondence</vt:lpstr>
      <vt:lpstr>The big picture</vt:lpstr>
      <vt:lpstr>PowerPoint Presentation</vt:lpstr>
      <vt:lpstr>The compilation challenge</vt:lpstr>
      <vt:lpstr>The compilation challenge / two-tier setting</vt:lpstr>
      <vt:lpstr>The compilation challenge</vt:lpstr>
      <vt:lpstr>Lecture plan</vt:lpstr>
      <vt:lpstr>Program flow commands in the VM language</vt:lpstr>
      <vt:lpstr>Lecture plan</vt:lpstr>
      <vt:lpstr>Subroutines</vt:lpstr>
      <vt:lpstr>Subroutines in the VM language</vt:lpstr>
      <vt:lpstr>Function commands in the VM language</vt:lpstr>
      <vt:lpstr>Function call-and-return conventions</vt:lpstr>
      <vt:lpstr>The function-call-and-return protocol </vt:lpstr>
      <vt:lpstr>PowerPoint Presentation</vt:lpstr>
      <vt:lpstr>The implementation of the VM’s stack on the host Hack RAM</vt:lpstr>
      <vt:lpstr>Implementing the call g nArgs command</vt:lpstr>
      <vt:lpstr>Implementing the function g nVars command</vt:lpstr>
      <vt:lpstr>Implementing the return command</vt:lpstr>
      <vt:lpstr>Bootstrapping</vt:lpstr>
      <vt:lpstr>VM implementation over the Hack platform</vt:lpstr>
      <vt:lpstr>Proposed API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 &amp; Systems Design</dc:title>
  <cp:lastModifiedBy>Microsoft Office User</cp:lastModifiedBy>
  <cp:revision>163</cp:revision>
  <dcterms:modified xsi:type="dcterms:W3CDTF">2020-11-03T03:15:32Z</dcterms:modified>
</cp:coreProperties>
</file>