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757" r:id="rId2"/>
    <p:sldId id="758" r:id="rId3"/>
    <p:sldId id="257" r:id="rId4"/>
    <p:sldId id="759" r:id="rId5"/>
    <p:sldId id="761" r:id="rId6"/>
    <p:sldId id="764" r:id="rId7"/>
    <p:sldId id="762" r:id="rId8"/>
    <p:sldId id="763" r:id="rId9"/>
    <p:sldId id="760" r:id="rId10"/>
    <p:sldId id="755" r:id="rId11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7F"/>
    <a:srgbClr val="027E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DEB15-2BC0-364C-8BA2-B7E55B0CE1AC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91C7F-04E8-2F40-A259-5946AC7E379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8332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C546B-9084-2E44-AF09-B4CB873EA73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31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D8E6-F765-8346-A81F-0B1A4175D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9819D-212C-FE47-8044-7CF63723E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66F70-0958-B14C-ADB7-EF99BC5B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BA5E0-22AE-CD47-9216-0679812A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749EB-D403-4440-9B1B-D0115F40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9854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2B51-3594-7140-B519-39F738C7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750D9-5537-1C45-B454-68973B8BD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B9A72-6A8C-B845-9FF5-468BCAD0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1ED1E-AD56-BF4D-BDD9-C8EA427C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3190B-6FBB-DA40-B579-E16A8AAC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4895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B14AF-F76D-4D46-A71C-B7CC360EF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BF401-1528-EE41-B54B-E864B9D3B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09587-E36D-5148-9981-AECF7BA9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CE799-D810-AA4A-BA43-1825DE21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13359-E782-E04A-A85C-C6F98441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4969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4B8B-7C2C-064E-A3D9-EBB6E0FA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E944E-F8C7-2540-A299-C6EC7B077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F9717-43D9-8C41-9EE9-631C6F5F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DFE8F-2B6A-874E-B38A-77EA49BD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FF429-4D45-C541-A1D6-FC8A1B7A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481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B3D3-5E36-CC42-A259-BC32E044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76351-4FC1-2540-B995-1DF85C98E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9B5B7-107B-C946-B612-20BC63C8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4C14F-5994-774B-BC62-1E0D03DA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F4CBC-3DA7-CF4E-9EF2-206C7BA9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362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D62F3-E2FB-E74A-8277-CF81EC51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C3459-32A1-D349-9C53-F49986DDE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A4D1D-41C1-2E42-B2F4-5853A14A8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1D1B4-FA30-BE4F-A68A-4682EE9C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B5A74-A1E7-2444-B574-967ED208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AEC0E-772B-AC4D-95C5-F51F5E12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5310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5397-9A3E-694F-B460-49E8D116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7C9F6-3BDC-CF43-8048-0E237377B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2345A-BE27-CF47-BFF1-CB3D86E80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C92E6-5E09-DF47-AB31-3AEC7A4D4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10A45-9DF1-4F4A-99F1-31E15D1FA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896C5-54FF-BD4F-9DAE-279036B3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448969-52D0-E14E-A5E8-DDE04482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D1F2FD-9A49-C747-AEE0-658AE3C9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9089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7355-E84A-A940-9BBD-0B07E9AA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F3F04-E2B8-0345-9AFC-3B32F7B5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9B2CA-FA90-754C-937A-38C4621A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41093-0E9A-034A-B7D2-56E21E5B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7360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A274A-557B-3E4C-B8D0-DE12F92F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0F9E3-18D5-FA4E-B457-0272D3F5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22258-DE26-ED42-9BFE-D5BAE902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2916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082A-7614-7247-B130-0FE10100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2A066-8713-2140-9B13-6A752AF5B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E211E-42CE-9443-BE81-581BCE5FF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40F48-5BAD-0549-A6C6-638279654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E6538-FC12-944D-8542-B31B8D70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7FB45-E28A-E243-884A-0E15075B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9451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6F39-302A-BC41-9AB4-C01518C9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E88EF-064D-074D-A269-D8AF62CF3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8CD04-0F3D-6543-A800-7AF34C688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43374-145B-7B42-8115-74177283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1BC33-7CB7-6144-B0E0-590942E5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CC70C-2A54-D945-A694-5F6FE105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3014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B82ACB-17C6-6946-90D0-67DC6611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FB1DC-C9B7-4C46-89B0-44660B05D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B710A-B02F-884C-8941-27EF99139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F47BF-3967-4F42-94DB-7CC2512A3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9F010-7EB9-D144-84D8-410CB86FB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38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10" Type="http://schemas.openxmlformats.org/officeDocument/2006/relationships/image" Target="../media/image8.png"/><Relationship Id="rId4" Type="http://schemas.openxmlformats.org/officeDocument/2006/relationships/image" Target="../media/image2.tiff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tiff"/><Relationship Id="rId3" Type="http://schemas.openxmlformats.org/officeDocument/2006/relationships/image" Target="../media/image9.png"/><Relationship Id="rId7" Type="http://schemas.openxmlformats.org/officeDocument/2006/relationships/image" Target="../media/image12.tiff"/><Relationship Id="rId2" Type="http://schemas.openxmlformats.org/officeDocument/2006/relationships/hyperlink" Target="https://en.wikipedia.org/wiki/File:Modelica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tiff"/><Relationship Id="rId5" Type="http://schemas.openxmlformats.org/officeDocument/2006/relationships/image" Target="../media/image11.tiff"/><Relationship Id="rId10" Type="http://schemas.openxmlformats.org/officeDocument/2006/relationships/image" Target="../media/image15.tiff"/><Relationship Id="rId4" Type="http://schemas.openxmlformats.org/officeDocument/2006/relationships/image" Target="../media/image10.png"/><Relationship Id="rId9" Type="http://schemas.openxmlformats.org/officeDocument/2006/relationships/image" Target="../media/image14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yptomathic.com/news-events/blog/understanding-non-repudiation-of-origin-and-non-repudiation-of-emiss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yptomathic.com/news-events/blog/understanding-non-repudiation-of-origin-and-non-repudiation-of-emiss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F864-D15B-4A4C-A9E5-5BCAA6352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76974"/>
            <a:ext cx="7772400" cy="699210"/>
          </a:xfrm>
        </p:spPr>
        <p:txBody>
          <a:bodyPr>
            <a:normAutofit fontScale="90000"/>
          </a:bodyPr>
          <a:lstStyle/>
          <a:p>
            <a:r>
              <a:rPr lang="en-US" dirty="0"/>
              <a:t>HDX Design Challenge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D66CFE-1E7E-3648-8E36-3590446F69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346886"/>
            <a:ext cx="12195599" cy="31633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2FE5C25-82F3-124A-AE8B-60455CF388D3}"/>
              </a:ext>
            </a:extLst>
          </p:cNvPr>
          <p:cNvSpPr/>
          <p:nvPr/>
        </p:nvSpPr>
        <p:spPr>
          <a:xfrm>
            <a:off x="4569680" y="1433383"/>
            <a:ext cx="920137" cy="926760"/>
          </a:xfrm>
          <a:prstGeom prst="rect">
            <a:avLst/>
          </a:prstGeom>
          <a:solidFill>
            <a:srgbClr val="027E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000" dirty="0"/>
              <a:t>Abstract Specifications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47481-93AA-B540-A866-69744397FF9C}"/>
              </a:ext>
            </a:extLst>
          </p:cNvPr>
          <p:cNvSpPr/>
          <p:nvPr/>
        </p:nvSpPr>
        <p:spPr>
          <a:xfrm>
            <a:off x="5570577" y="1445740"/>
            <a:ext cx="920137" cy="914403"/>
          </a:xfrm>
          <a:prstGeom prst="rect">
            <a:avLst/>
          </a:prstGeom>
          <a:solidFill>
            <a:srgbClr val="005D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050" dirty="0"/>
              <a:t>Concrete Resource</a:t>
            </a:r>
          </a:p>
          <a:p>
            <a:pPr algn="ctr"/>
            <a:r>
              <a:rPr lang="en-TW" sz="1050" dirty="0"/>
              <a:t>Commitment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FF6E68-EDB1-904D-A7C1-886C36E79E30}"/>
              </a:ext>
            </a:extLst>
          </p:cNvPr>
          <p:cNvSpPr/>
          <p:nvPr/>
        </p:nvSpPr>
        <p:spPr>
          <a:xfrm>
            <a:off x="3018465" y="2458997"/>
            <a:ext cx="5004486" cy="92676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Composable Workflow with </a:t>
            </a:r>
          </a:p>
          <a:p>
            <a:pPr algn="ctr"/>
            <a:r>
              <a:rPr lang="en-TW" dirty="0"/>
              <a:t>a Unifiying Knowledge Base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82FAE3-EED0-634F-B8DA-C4FD4BB44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2045" y="2458997"/>
            <a:ext cx="779262" cy="731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27116C-9994-C745-893D-CCE4A2FB2A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2397" y="2397229"/>
            <a:ext cx="839683" cy="7921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738F13-B1CD-4C4C-AD54-6EAA6619B919}"/>
              </a:ext>
            </a:extLst>
          </p:cNvPr>
          <p:cNvSpPr txBox="1"/>
          <p:nvPr/>
        </p:nvSpPr>
        <p:spPr>
          <a:xfrm>
            <a:off x="765925" y="3016425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Phabricator </a:t>
            </a:r>
          </a:p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(Web-based Project Management Software)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478C15-2223-E54D-8288-FFC80FA06EC2}"/>
              </a:ext>
            </a:extLst>
          </p:cNvPr>
          <p:cNvSpPr txBox="1"/>
          <p:nvPr/>
        </p:nvSpPr>
        <p:spPr>
          <a:xfrm>
            <a:off x="8850294" y="3201091"/>
            <a:ext cx="2162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(Web-based  Knowledge Storage Solution)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3D01C6-8DC6-784B-B89B-048327E73A33}"/>
              </a:ext>
            </a:extLst>
          </p:cNvPr>
          <p:cNvSpPr/>
          <p:nvPr/>
        </p:nvSpPr>
        <p:spPr>
          <a:xfrm>
            <a:off x="566090" y="3471201"/>
            <a:ext cx="9915855" cy="92676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Low Entry Barrier to all kinds of Stakeholders with Political, Economic, Cultural interests…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D2682C7-94BF-4744-88EF-C97BB0620D9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05807" y="4576250"/>
            <a:ext cx="920138" cy="10095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811EE5-7959-464A-A0FF-1F2A2674E61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8745" y="4607490"/>
            <a:ext cx="1062682" cy="9738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E1551D-AB1E-884F-B2D5-B7493EF5690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76806" y="4559947"/>
            <a:ext cx="925863" cy="10095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D5D423F-BA31-C64C-BC13-D9255652659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57776" y="4577801"/>
            <a:ext cx="925864" cy="10095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BEF873C-6FC9-3D45-8B02-1D451845BB4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2259" y="4595659"/>
            <a:ext cx="920138" cy="10122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D5ABD1E-737F-D345-8BD9-C5589978B772}"/>
              </a:ext>
            </a:extLst>
          </p:cNvPr>
          <p:cNvSpPr txBox="1"/>
          <p:nvPr/>
        </p:nvSpPr>
        <p:spPr>
          <a:xfrm>
            <a:off x="196621" y="5607863"/>
            <a:ext cx="16514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Online Manual for Digital </a:t>
            </a:r>
          </a:p>
          <a:p>
            <a:pPr algn="ctr"/>
            <a:r>
              <a:rPr lang="en-TW" sz="1100" dirty="0"/>
              <a:t>Workflow Collaboration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855281-120A-4747-BA64-F20823406934}"/>
              </a:ext>
            </a:extLst>
          </p:cNvPr>
          <p:cNvSpPr txBox="1"/>
          <p:nvPr/>
        </p:nvSpPr>
        <p:spPr>
          <a:xfrm>
            <a:off x="2482855" y="5611005"/>
            <a:ext cx="15744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Micro Credit System for </a:t>
            </a:r>
          </a:p>
          <a:p>
            <a:pPr algn="ctr"/>
            <a:r>
              <a:rPr lang="en-TW" sz="1100" dirty="0"/>
              <a:t>Individual Contributions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BACA6D-79B8-6643-B738-966A84AF8F5E}"/>
              </a:ext>
            </a:extLst>
          </p:cNvPr>
          <p:cNvSpPr txBox="1"/>
          <p:nvPr/>
        </p:nvSpPr>
        <p:spPr>
          <a:xfrm>
            <a:off x="6715872" y="5619221"/>
            <a:ext cx="2247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Mobile-Device Access</a:t>
            </a:r>
          </a:p>
          <a:p>
            <a:pPr algn="ctr"/>
            <a:r>
              <a:rPr lang="en-TW" sz="1100" dirty="0"/>
              <a:t>to Synchronize Actions in Spacetime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BF3A5E-07A0-A241-AD4C-4F2B59AC4809}"/>
              </a:ext>
            </a:extLst>
          </p:cNvPr>
          <p:cNvSpPr txBox="1"/>
          <p:nvPr/>
        </p:nvSpPr>
        <p:spPr>
          <a:xfrm>
            <a:off x="4602828" y="5607863"/>
            <a:ext cx="18357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Cloud-based Workflow </a:t>
            </a:r>
          </a:p>
          <a:p>
            <a:pPr algn="ctr"/>
            <a:r>
              <a:rPr lang="en-TW" sz="1100" dirty="0"/>
              <a:t>to Maximize Network Effects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A2B163-11D8-3549-8A46-38410FCBCF4E}"/>
              </a:ext>
            </a:extLst>
          </p:cNvPr>
          <p:cNvSpPr txBox="1"/>
          <p:nvPr/>
        </p:nvSpPr>
        <p:spPr>
          <a:xfrm>
            <a:off x="9097134" y="5607862"/>
            <a:ext cx="1665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Asset exchange</a:t>
            </a:r>
          </a:p>
          <a:p>
            <a:pPr algn="ctr"/>
            <a:r>
              <a:rPr lang="en-US" sz="1100" dirty="0"/>
              <a:t>t</a:t>
            </a:r>
            <a:r>
              <a:rPr lang="en-TW" sz="1100" dirty="0"/>
              <a:t>hrough Digital Signatures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232EBF-1C68-2B4A-8884-84186C9E6C9F}"/>
              </a:ext>
            </a:extLst>
          </p:cNvPr>
          <p:cNvSpPr txBox="1"/>
          <p:nvPr/>
        </p:nvSpPr>
        <p:spPr>
          <a:xfrm>
            <a:off x="3892378" y="6297805"/>
            <a:ext cx="47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Piloting the Pilot HDX 2021 Certification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3954796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A3F695-759A-B44B-8217-0F34312917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773" y="2051222"/>
            <a:ext cx="12195599" cy="316332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FFBFD5A-F34D-A746-9507-999876F6F86E}"/>
              </a:ext>
            </a:extLst>
          </p:cNvPr>
          <p:cNvSpPr txBox="1">
            <a:spLocks/>
          </p:cNvSpPr>
          <p:nvPr/>
        </p:nvSpPr>
        <p:spPr>
          <a:xfrm>
            <a:off x="2152650" y="46831"/>
            <a:ext cx="7886700" cy="9921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400" dirty="0"/>
            </a:br>
            <a:r>
              <a:rPr lang="en-SG" sz="2400" dirty="0"/>
              <a:t>Digitally Enhanced </a:t>
            </a:r>
            <a:r>
              <a:rPr lang="en-US" sz="2400" dirty="0"/>
              <a:t>Tri Hita Karana and the SDGs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6681E9-73CD-A44E-A5F7-BC31099857C9}"/>
              </a:ext>
            </a:extLst>
          </p:cNvPr>
          <p:cNvSpPr/>
          <p:nvPr/>
        </p:nvSpPr>
        <p:spPr>
          <a:xfrm>
            <a:off x="4553907" y="2137719"/>
            <a:ext cx="920137" cy="926760"/>
          </a:xfrm>
          <a:prstGeom prst="rect">
            <a:avLst/>
          </a:prstGeom>
          <a:solidFill>
            <a:srgbClr val="027E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000" dirty="0"/>
              <a:t>Abstract Specifications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721982-A3F8-EA43-B447-112A89DCF866}"/>
              </a:ext>
            </a:extLst>
          </p:cNvPr>
          <p:cNvSpPr/>
          <p:nvPr/>
        </p:nvSpPr>
        <p:spPr>
          <a:xfrm>
            <a:off x="5554804" y="2150076"/>
            <a:ext cx="920137" cy="914403"/>
          </a:xfrm>
          <a:prstGeom prst="rect">
            <a:avLst/>
          </a:prstGeom>
          <a:solidFill>
            <a:srgbClr val="005D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050" dirty="0"/>
              <a:t>Concrete Resource</a:t>
            </a:r>
          </a:p>
          <a:p>
            <a:pPr algn="ctr"/>
            <a:r>
              <a:rPr lang="en-TW" sz="1050" dirty="0"/>
              <a:t>Commitment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ED128B-6D6F-6F43-A8FA-06ABB9D7AEF1}"/>
              </a:ext>
            </a:extLst>
          </p:cNvPr>
          <p:cNvSpPr/>
          <p:nvPr/>
        </p:nvSpPr>
        <p:spPr>
          <a:xfrm>
            <a:off x="3002692" y="3163333"/>
            <a:ext cx="5004486" cy="92676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Composable Workflow with </a:t>
            </a:r>
          </a:p>
          <a:p>
            <a:pPr algn="ctr"/>
            <a:r>
              <a:rPr lang="en-TW" dirty="0"/>
              <a:t>a Unifiying Knowledge Base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4E0A51-4ABF-7544-B5D6-9D3B4319F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272" y="3163333"/>
            <a:ext cx="779262" cy="7311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3BE4C3-E803-6148-8046-218694C7EC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6624" y="3101565"/>
            <a:ext cx="839683" cy="7921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D46D65-DA57-D44F-A3DF-8F8DFD9D29BB}"/>
              </a:ext>
            </a:extLst>
          </p:cNvPr>
          <p:cNvSpPr txBox="1"/>
          <p:nvPr/>
        </p:nvSpPr>
        <p:spPr>
          <a:xfrm>
            <a:off x="750152" y="3720761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Phabricator </a:t>
            </a:r>
          </a:p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(Web-based Project Management Software)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24E39-008B-CC4F-8E3B-330138D88023}"/>
              </a:ext>
            </a:extLst>
          </p:cNvPr>
          <p:cNvSpPr txBox="1"/>
          <p:nvPr/>
        </p:nvSpPr>
        <p:spPr>
          <a:xfrm>
            <a:off x="8834521" y="3905427"/>
            <a:ext cx="2162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(Web-based  Knowledge Storage Solution)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13594F-FDCE-9A49-88CE-ED03855E09E7}"/>
              </a:ext>
            </a:extLst>
          </p:cNvPr>
          <p:cNvSpPr/>
          <p:nvPr/>
        </p:nvSpPr>
        <p:spPr>
          <a:xfrm>
            <a:off x="550317" y="4175537"/>
            <a:ext cx="9915855" cy="92676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Low Entry Barrier to all kinds of Stakeholders with Political, Economic, Cultural interests…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93E8B0-6B3F-B34B-9F64-786568D992F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90034" y="5280586"/>
            <a:ext cx="920138" cy="10095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C3542C-F75E-A645-9A71-D769A30FE32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2972" y="5311826"/>
            <a:ext cx="1062682" cy="9738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F04B37-573A-FF4A-A4D9-F24C837DFCA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61033" y="5264283"/>
            <a:ext cx="925863" cy="10095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12B3EB-4D07-024F-BF3C-2CE47BC0F9F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42003" y="5282137"/>
            <a:ext cx="925864" cy="10095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4ECE6C-C32F-0242-8A1E-6436D206AFC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486" y="5299995"/>
            <a:ext cx="920138" cy="10122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3F31EEE-8085-1C4F-9455-F214E7122C70}"/>
              </a:ext>
            </a:extLst>
          </p:cNvPr>
          <p:cNvSpPr txBox="1"/>
          <p:nvPr/>
        </p:nvSpPr>
        <p:spPr>
          <a:xfrm>
            <a:off x="180848" y="6312199"/>
            <a:ext cx="16514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Online Manual for Digital </a:t>
            </a:r>
          </a:p>
          <a:p>
            <a:pPr algn="ctr"/>
            <a:r>
              <a:rPr lang="en-TW" sz="1100" dirty="0"/>
              <a:t>Workflow Collaboration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1DB8B-8C89-8147-872A-9EC98A35713F}"/>
              </a:ext>
            </a:extLst>
          </p:cNvPr>
          <p:cNvSpPr txBox="1"/>
          <p:nvPr/>
        </p:nvSpPr>
        <p:spPr>
          <a:xfrm>
            <a:off x="2467082" y="6315341"/>
            <a:ext cx="15744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Micro Credit System for </a:t>
            </a:r>
          </a:p>
          <a:p>
            <a:pPr algn="ctr"/>
            <a:r>
              <a:rPr lang="en-TW" sz="1100" dirty="0"/>
              <a:t>Individual Contributions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2287F0-75D4-6B49-81D5-B1A4C202DACB}"/>
              </a:ext>
            </a:extLst>
          </p:cNvPr>
          <p:cNvSpPr txBox="1"/>
          <p:nvPr/>
        </p:nvSpPr>
        <p:spPr>
          <a:xfrm>
            <a:off x="6700099" y="6323557"/>
            <a:ext cx="2247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Mobile-Device Access</a:t>
            </a:r>
          </a:p>
          <a:p>
            <a:pPr algn="ctr"/>
            <a:r>
              <a:rPr lang="en-TW" sz="1100" dirty="0"/>
              <a:t>to Synchronize Actions in Spacetime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71C69B-044F-A64C-BFF3-8B16AEE28CC0}"/>
              </a:ext>
            </a:extLst>
          </p:cNvPr>
          <p:cNvSpPr txBox="1"/>
          <p:nvPr/>
        </p:nvSpPr>
        <p:spPr>
          <a:xfrm>
            <a:off x="4587055" y="6312199"/>
            <a:ext cx="18357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Cloud-based Workflow </a:t>
            </a:r>
          </a:p>
          <a:p>
            <a:pPr algn="ctr"/>
            <a:r>
              <a:rPr lang="en-TW" sz="1100" dirty="0"/>
              <a:t>to Maximize Network Effects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4ABE74-72B6-3F4A-AE70-BA155867052D}"/>
              </a:ext>
            </a:extLst>
          </p:cNvPr>
          <p:cNvSpPr txBox="1"/>
          <p:nvPr/>
        </p:nvSpPr>
        <p:spPr>
          <a:xfrm>
            <a:off x="9081361" y="6312198"/>
            <a:ext cx="1665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Asset exchange</a:t>
            </a:r>
          </a:p>
          <a:p>
            <a:pPr algn="ctr"/>
            <a:r>
              <a:rPr lang="en-US" sz="1100" dirty="0"/>
              <a:t>t</a:t>
            </a:r>
            <a:r>
              <a:rPr lang="en-TW" sz="1100" dirty="0"/>
              <a:t>hrough Digital Signatures</a:t>
            </a:r>
          </a:p>
        </p:txBody>
      </p:sp>
    </p:spTree>
    <p:extLst>
      <p:ext uri="{BB962C8B-B14F-4D97-AF65-F5344CB8AC3E}">
        <p14:creationId xmlns:p14="http://schemas.microsoft.com/office/powerpoint/2010/main" val="178096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HDX Design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561" y="1536969"/>
            <a:ext cx="10612877" cy="4854103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To create sustainable </a:t>
            </a:r>
            <a:r>
              <a:rPr lang="en-US" sz="4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digital systems </a:t>
            </a: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(cities, products and services), </a:t>
            </a:r>
          </a:p>
          <a:p>
            <a:pPr marL="0" indent="0" algn="ctr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by involving their future stakeholders to co-create a </a:t>
            </a:r>
            <a:r>
              <a:rPr lang="en-US" sz="4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prototypical workflow</a:t>
            </a: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indent="0" algn="ctr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4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existing</a:t>
            </a: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4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open-sourced</a:t>
            </a: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digital collaboration tools.</a:t>
            </a:r>
          </a:p>
        </p:txBody>
      </p:sp>
    </p:spTree>
    <p:extLst>
      <p:ext uri="{BB962C8B-B14F-4D97-AF65-F5344CB8AC3E}">
        <p14:creationId xmlns:p14="http://schemas.microsoft.com/office/powerpoint/2010/main" val="420651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Theme: Project Orchestration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most sought after skill in the digital society is the ability and skills to </a:t>
            </a:r>
            <a:r>
              <a:rPr lang="en-US" sz="2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sustainably orchestrate 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policy makers, financiers, designers, developers, and maintainers of digital systems. This skill can be approximately classified as the Digitally Enhanced Project Orchestration Technology(DEPOT). </a:t>
            </a:r>
          </a:p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Project Orchestration Technology should enable cross-discipline resource integration, collect and summarize observable project data, and provide reflexive information. Most importantly, DEPOT should guide non-ICT people to quickly master existing and mature digital collaboration tools, such as Version Control Systems, Network-based Project Planning software, and become accountable for their own actions within 2 or 3 days.</a:t>
            </a:r>
            <a:endParaRPr lang="en-US" sz="2400" dirty="0">
              <a:latin typeface="Montserrat Light" panose="000004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85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+mn-lt"/>
              </a:rPr>
              <a:t>The Challenge: 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Make People Happily Adopt Digital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proposed Design Challenge (Hackathon) invites anyone in the world to participate in the creation of an orientation process, that will transform a group of novices to demonstrate their creativity in constructing a </a:t>
            </a:r>
            <a:r>
              <a:rPr lang="en-US" sz="2400" b="1" i="1" dirty="0">
                <a:solidFill>
                  <a:srgbClr val="FF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coherent set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of digital collaboration tools independent of their locations and ICT literacy. The tool set includes: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Sharing digital assets using distributed VCS tools (Gitlab/</a:t>
            </a:r>
            <a:r>
              <a:rPr lang="en-US" sz="2400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Integration of Project Tracking System (Calendars, Task Assignments, Digital Asset Links)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Conduct online/offline meetings with digitally enhanced meeting protocols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Create and Refine a set of known types of digital signatures</a:t>
            </a:r>
          </a:p>
          <a:p>
            <a:pPr marL="457200" lvl="1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(Define accountable actions in digital space and make digitized agreements useful)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Demonstrate digital collaboration literacy and etiquette in workflow actions</a:t>
            </a:r>
          </a:p>
          <a:p>
            <a:pPr marL="457200" lvl="1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(Use adequate digital signals to inform users what to do and what not to do)</a:t>
            </a:r>
          </a:p>
          <a:p>
            <a:pPr marL="457200" lvl="1" indent="0" algn="just">
              <a:lnSpc>
                <a:spcPct val="110000"/>
              </a:lnSpc>
              <a:spcAft>
                <a:spcPts val="450"/>
              </a:spcAft>
              <a:buNone/>
            </a:pPr>
            <a:endParaRPr lang="en-US" sz="2000" dirty="0">
              <a:solidFill>
                <a:srgbClr val="000000"/>
              </a:solidFill>
              <a:latin typeface="Montserrat Light" panose="00000400000000000000" pitchFamily="50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This challenge suggest participating team to come up with a solution and evidence of feasibility in a duration of 2 days(or weeks). The final result would be a presentation that illustrates a functioning Digital Workflow. </a:t>
            </a:r>
          </a:p>
        </p:txBody>
      </p:sp>
    </p:spTree>
    <p:extLst>
      <p:ext uri="{BB962C8B-B14F-4D97-AF65-F5344CB8AC3E}">
        <p14:creationId xmlns:p14="http://schemas.microsoft.com/office/powerpoint/2010/main" val="179399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Deliverables, Goals and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Deliverables: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All teams should present a web-based, self-guided workflow participation manual</a:t>
            </a:r>
          </a:p>
          <a:p>
            <a:pPr marL="0" indent="0" algn="ctr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Goal: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Minimize Digital Workflow’s operational barrier of participation</a:t>
            </a:r>
          </a:p>
          <a:p>
            <a:pPr marL="0" indent="0" algn="ctr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Constraints: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All proposed solutions must address Data Security and Privacy concerns  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Ideally, all software tools should be Free Software or Open Source implementation. Proprietary software that provides open APIs are allowed.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server side hardware (public cloud service) will be provided by the Challenge Organizer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For the first event, all submitted solution entries will be shown on a common </a:t>
            </a:r>
            <a:r>
              <a:rPr lang="en-US" sz="2400" b="1" i="1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Mediawiki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All solution elements on the </a:t>
            </a:r>
            <a:r>
              <a:rPr lang="en-US" sz="2400" b="1" i="1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Mediawiki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should be shared amongst other teams. The challenge encourages teams to cite other teams’ solution elements.</a:t>
            </a:r>
          </a:p>
        </p:txBody>
      </p:sp>
    </p:spTree>
    <p:extLst>
      <p:ext uri="{BB962C8B-B14F-4D97-AF65-F5344CB8AC3E}">
        <p14:creationId xmlns:p14="http://schemas.microsoft.com/office/powerpoint/2010/main" val="12516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Abstract Process Specification</a:t>
            </a:r>
            <a:br>
              <a:rPr lang="en-US" sz="3600" dirty="0">
                <a:latin typeface="+mn-lt"/>
              </a:rPr>
            </a:br>
            <a:r>
              <a:rPr lang="en-US" sz="1800" dirty="0">
                <a:latin typeface="+mn-lt"/>
              </a:rPr>
              <a:t>(and suggested open source tools)</a:t>
            </a:r>
            <a:endParaRPr lang="en-US" sz="1400" dirty="0">
              <a:latin typeface="+mn-lt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B12658D-A33C-9843-9C86-B5E7FB7EB0C9}"/>
              </a:ext>
            </a:extLst>
          </p:cNvPr>
          <p:cNvGrpSpPr/>
          <p:nvPr/>
        </p:nvGrpSpPr>
        <p:grpSpPr>
          <a:xfrm>
            <a:off x="1686495" y="822302"/>
            <a:ext cx="8229288" cy="5467286"/>
            <a:chOff x="1676790" y="277135"/>
            <a:chExt cx="8821540" cy="6246294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C816A3E-4EFB-354A-9BD9-A72897FA2A6F}"/>
                </a:ext>
              </a:extLst>
            </p:cNvPr>
            <p:cNvGrpSpPr/>
            <p:nvPr/>
          </p:nvGrpSpPr>
          <p:grpSpPr>
            <a:xfrm>
              <a:off x="8829769" y="2190478"/>
              <a:ext cx="1645018" cy="1134784"/>
              <a:chOff x="405684" y="1039927"/>
              <a:chExt cx="1645018" cy="929388"/>
            </a:xfrm>
            <a:solidFill>
              <a:srgbClr val="00B050"/>
            </a:solidFill>
          </p:grpSpPr>
          <p:sp>
            <p:nvSpPr>
              <p:cNvPr id="113" name="Round Diagonal Corner Rectangle 112">
                <a:extLst>
                  <a:ext uri="{FF2B5EF4-FFF2-40B4-BE49-F238E27FC236}">
                    <a16:creationId xmlns:a16="http://schemas.microsoft.com/office/drawing/2014/main" id="{43F1EAB6-430F-944F-B598-B3BACDF04D96}"/>
                  </a:ext>
                </a:extLst>
              </p:cNvPr>
              <p:cNvSpPr/>
              <p:nvPr/>
            </p:nvSpPr>
            <p:spPr>
              <a:xfrm>
                <a:off x="405685" y="1039927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Demo Product</a:t>
                </a:r>
              </a:p>
            </p:txBody>
          </p:sp>
          <p:sp>
            <p:nvSpPr>
              <p:cNvPr id="114" name="Round Diagonal Corner Rectangle 113">
                <a:extLst>
                  <a:ext uri="{FF2B5EF4-FFF2-40B4-BE49-F238E27FC236}">
                    <a16:creationId xmlns:a16="http://schemas.microsoft.com/office/drawing/2014/main" id="{9ACFD232-5139-294D-A79F-D2F53922B478}"/>
                  </a:ext>
                </a:extLst>
              </p:cNvPr>
              <p:cNvSpPr/>
              <p:nvPr/>
            </p:nvSpPr>
            <p:spPr>
              <a:xfrm>
                <a:off x="405684" y="1349723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Web Platforms</a:t>
                </a:r>
              </a:p>
            </p:txBody>
          </p:sp>
          <p:sp>
            <p:nvSpPr>
              <p:cNvPr id="115" name="Round Diagonal Corner Rectangle 114">
                <a:extLst>
                  <a:ext uri="{FF2B5EF4-FFF2-40B4-BE49-F238E27FC236}">
                    <a16:creationId xmlns:a16="http://schemas.microsoft.com/office/drawing/2014/main" id="{9CAB6725-04B6-384F-B6C7-D993B49AD33C}"/>
                  </a:ext>
                </a:extLst>
              </p:cNvPr>
              <p:cNvSpPr/>
              <p:nvPr/>
            </p:nvSpPr>
            <p:spPr>
              <a:xfrm>
                <a:off x="405684" y="1659519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Media Events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66ED309-FAFE-6041-A3A5-04B3AB45B73B}"/>
                </a:ext>
              </a:extLst>
            </p:cNvPr>
            <p:cNvGrpSpPr/>
            <p:nvPr/>
          </p:nvGrpSpPr>
          <p:grpSpPr>
            <a:xfrm>
              <a:off x="7004981" y="2912808"/>
              <a:ext cx="1645018" cy="2551930"/>
              <a:chOff x="405684" y="1039927"/>
              <a:chExt cx="1645018" cy="2090030"/>
            </a:xfrm>
            <a:noFill/>
          </p:grpSpPr>
          <p:sp>
            <p:nvSpPr>
              <p:cNvPr id="108" name="Round Diagonal Corner Rectangle 107">
                <a:extLst>
                  <a:ext uri="{FF2B5EF4-FFF2-40B4-BE49-F238E27FC236}">
                    <a16:creationId xmlns:a16="http://schemas.microsoft.com/office/drawing/2014/main" id="{2F1E3CBE-7DDD-FE4B-B6CA-C31BC6059FF3}"/>
                  </a:ext>
                </a:extLst>
              </p:cNvPr>
              <p:cNvSpPr/>
              <p:nvPr/>
            </p:nvSpPr>
            <p:spPr>
              <a:xfrm>
                <a:off x="405685" y="1039927"/>
                <a:ext cx="1645017" cy="859231"/>
              </a:xfrm>
              <a:prstGeom prst="round2DiagRect">
                <a:avLst>
                  <a:gd name="adj1" fmla="val 19783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Modeling Tools</a:t>
                </a:r>
              </a:p>
              <a:p>
                <a:pPr algn="ctr"/>
                <a:endParaRPr lang="en-US" sz="700" dirty="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  <a:p>
                <a:pPr algn="ctr"/>
                <a:endParaRPr lang="en-US" sz="700" dirty="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  <a:p>
                <a:pPr algn="ctr"/>
                <a:endParaRPr lang="en-US" sz="700" dirty="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  <a:p>
                <a:pPr algn="ctr"/>
                <a:endParaRPr lang="en-US" sz="700" dirty="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  <p:sp>
            <p:nvSpPr>
              <p:cNvPr id="109" name="Round Diagonal Corner Rectangle 108">
                <a:extLst>
                  <a:ext uri="{FF2B5EF4-FFF2-40B4-BE49-F238E27FC236}">
                    <a16:creationId xmlns:a16="http://schemas.microsoft.com/office/drawing/2014/main" id="{3420AFD5-A4DF-0649-8ABB-DD0F068B06F2}"/>
                  </a:ext>
                </a:extLst>
              </p:cNvPr>
              <p:cNvSpPr/>
              <p:nvPr/>
            </p:nvSpPr>
            <p:spPr>
              <a:xfrm>
                <a:off x="405684" y="1899158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Prototyping Tools</a:t>
                </a: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(Lego, Makeblock)</a:t>
                </a:r>
              </a:p>
            </p:txBody>
          </p:sp>
          <p:sp>
            <p:nvSpPr>
              <p:cNvPr id="110" name="Round Diagonal Corner Rectangle 109">
                <a:extLst>
                  <a:ext uri="{FF2B5EF4-FFF2-40B4-BE49-F238E27FC236}">
                    <a16:creationId xmlns:a16="http://schemas.microsoft.com/office/drawing/2014/main" id="{C103B405-D1A0-0848-8338-3098553C3281}"/>
                  </a:ext>
                </a:extLst>
              </p:cNvPr>
              <p:cNvSpPr/>
              <p:nvPr/>
            </p:nvSpPr>
            <p:spPr>
              <a:xfrm>
                <a:off x="405684" y="2820161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Integration Tools</a:t>
                </a:r>
              </a:p>
            </p:txBody>
          </p:sp>
          <p:sp>
            <p:nvSpPr>
              <p:cNvPr id="111" name="Round Diagonal Corner Rectangle 110">
                <a:extLst>
                  <a:ext uri="{FF2B5EF4-FFF2-40B4-BE49-F238E27FC236}">
                    <a16:creationId xmlns:a16="http://schemas.microsoft.com/office/drawing/2014/main" id="{37E0E626-CB34-0A4E-B541-DF61A603481F}"/>
                  </a:ext>
                </a:extLst>
              </p:cNvPr>
              <p:cNvSpPr/>
              <p:nvPr/>
            </p:nvSpPr>
            <p:spPr>
              <a:xfrm>
                <a:off x="405684" y="2200559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Computation Resources</a:t>
                </a:r>
              </a:p>
            </p:txBody>
          </p:sp>
          <p:sp>
            <p:nvSpPr>
              <p:cNvPr id="112" name="Round Diagonal Corner Rectangle 111">
                <a:extLst>
                  <a:ext uri="{FF2B5EF4-FFF2-40B4-BE49-F238E27FC236}">
                    <a16:creationId xmlns:a16="http://schemas.microsoft.com/office/drawing/2014/main" id="{1BD0C278-E6A2-2143-A231-CB9269D19DF1}"/>
                  </a:ext>
                </a:extLst>
              </p:cNvPr>
              <p:cNvSpPr/>
              <p:nvPr/>
            </p:nvSpPr>
            <p:spPr>
              <a:xfrm>
                <a:off x="405684" y="2510354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Testing Instruments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2F091BD-921B-EA46-A0BD-3AF060111C3F}"/>
                </a:ext>
              </a:extLst>
            </p:cNvPr>
            <p:cNvGrpSpPr/>
            <p:nvPr/>
          </p:nvGrpSpPr>
          <p:grpSpPr>
            <a:xfrm>
              <a:off x="5237378" y="3686756"/>
              <a:ext cx="1645018" cy="1022560"/>
              <a:chOff x="405684" y="1039927"/>
              <a:chExt cx="1645018" cy="860815"/>
            </a:xfrm>
            <a:noFill/>
          </p:grpSpPr>
          <p:sp>
            <p:nvSpPr>
              <p:cNvPr id="106" name="Round Diagonal Corner Rectangle 105">
                <a:extLst>
                  <a:ext uri="{FF2B5EF4-FFF2-40B4-BE49-F238E27FC236}">
                    <a16:creationId xmlns:a16="http://schemas.microsoft.com/office/drawing/2014/main" id="{4699634A-903C-6D46-8AB0-C025237291C5}"/>
                  </a:ext>
                </a:extLst>
              </p:cNvPr>
              <p:cNvSpPr/>
              <p:nvPr/>
            </p:nvSpPr>
            <p:spPr>
              <a:xfrm>
                <a:off x="405685" y="1039927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Content Distribution Protocol (Git)</a:t>
                </a:r>
              </a:p>
            </p:txBody>
          </p:sp>
          <p:sp>
            <p:nvSpPr>
              <p:cNvPr id="107" name="Round Diagonal Corner Rectangle 106">
                <a:extLst>
                  <a:ext uri="{FF2B5EF4-FFF2-40B4-BE49-F238E27FC236}">
                    <a16:creationId xmlns:a16="http://schemas.microsoft.com/office/drawing/2014/main" id="{8768A51F-0384-7F4C-B510-A10BA4A68465}"/>
                  </a:ext>
                </a:extLst>
              </p:cNvPr>
              <p:cNvSpPr/>
              <p:nvPr/>
            </p:nvSpPr>
            <p:spPr>
              <a:xfrm>
                <a:off x="405684" y="1349723"/>
                <a:ext cx="1645017" cy="551019"/>
              </a:xfrm>
              <a:prstGeom prst="round2DiagRect">
                <a:avLst>
                  <a:gd name="adj1" fmla="val 23224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Data Collection </a:t>
                </a: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Devices (Cameras, Microphones,</a:t>
                </a: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 Input Devices)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70A27DB-60C6-6745-8E1A-DDEE053DCE18}"/>
                </a:ext>
              </a:extLst>
            </p:cNvPr>
            <p:cNvGrpSpPr/>
            <p:nvPr/>
          </p:nvGrpSpPr>
          <p:grpSpPr>
            <a:xfrm>
              <a:off x="3473990" y="4432962"/>
              <a:ext cx="1645018" cy="736012"/>
              <a:chOff x="405684" y="1039927"/>
              <a:chExt cx="1645018" cy="619592"/>
            </a:xfrm>
            <a:noFill/>
          </p:grpSpPr>
          <p:sp>
            <p:nvSpPr>
              <p:cNvPr id="104" name="Round Diagonal Corner Rectangle 103">
                <a:extLst>
                  <a:ext uri="{FF2B5EF4-FFF2-40B4-BE49-F238E27FC236}">
                    <a16:creationId xmlns:a16="http://schemas.microsoft.com/office/drawing/2014/main" id="{0BB11B83-E60E-A649-8B55-8A4B64BCAB7C}"/>
                  </a:ext>
                </a:extLst>
              </p:cNvPr>
              <p:cNvSpPr/>
              <p:nvPr/>
            </p:nvSpPr>
            <p:spPr>
              <a:xfrm>
                <a:off x="405685" y="1039927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Story Boarding</a:t>
                </a: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(PowerPoint)</a:t>
                </a:r>
              </a:p>
            </p:txBody>
          </p:sp>
          <p:sp>
            <p:nvSpPr>
              <p:cNvPr id="105" name="Round Diagonal Corner Rectangle 104">
                <a:extLst>
                  <a:ext uri="{FF2B5EF4-FFF2-40B4-BE49-F238E27FC236}">
                    <a16:creationId xmlns:a16="http://schemas.microsoft.com/office/drawing/2014/main" id="{FA72D837-C312-F746-B4F3-665F9D04FB0D}"/>
                  </a:ext>
                </a:extLst>
              </p:cNvPr>
              <p:cNvSpPr/>
              <p:nvPr/>
            </p:nvSpPr>
            <p:spPr>
              <a:xfrm>
                <a:off x="405684" y="1349723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Time Tables</a:t>
                </a: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 (SmartSheet)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8BA136C-C0D5-0648-844F-C9A4B17ADA54}"/>
                </a:ext>
              </a:extLst>
            </p:cNvPr>
            <p:cNvGrpSpPr/>
            <p:nvPr/>
          </p:nvGrpSpPr>
          <p:grpSpPr>
            <a:xfrm>
              <a:off x="1779177" y="5179558"/>
              <a:ext cx="1645018" cy="1134784"/>
              <a:chOff x="405684" y="1039927"/>
              <a:chExt cx="1645018" cy="929388"/>
            </a:xfrm>
            <a:noFill/>
          </p:grpSpPr>
          <p:sp>
            <p:nvSpPr>
              <p:cNvPr id="101" name="Round Diagonal Corner Rectangle 100">
                <a:extLst>
                  <a:ext uri="{FF2B5EF4-FFF2-40B4-BE49-F238E27FC236}">
                    <a16:creationId xmlns:a16="http://schemas.microsoft.com/office/drawing/2014/main" id="{269039A1-AF40-9B43-913F-86190914F195}"/>
                  </a:ext>
                </a:extLst>
              </p:cNvPr>
              <p:cNvSpPr/>
              <p:nvPr/>
            </p:nvSpPr>
            <p:spPr>
              <a:xfrm>
                <a:off x="405685" y="1039927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Logic Model</a:t>
                </a:r>
              </a:p>
            </p:txBody>
          </p:sp>
          <p:sp>
            <p:nvSpPr>
              <p:cNvPr id="102" name="Round Diagonal Corner Rectangle 101">
                <a:extLst>
                  <a:ext uri="{FF2B5EF4-FFF2-40B4-BE49-F238E27FC236}">
                    <a16:creationId xmlns:a16="http://schemas.microsoft.com/office/drawing/2014/main" id="{0CF93362-188B-4F4E-B0D5-E47109E70BDC}"/>
                  </a:ext>
                </a:extLst>
              </p:cNvPr>
              <p:cNvSpPr/>
              <p:nvPr/>
            </p:nvSpPr>
            <p:spPr>
              <a:xfrm>
                <a:off x="405684" y="1349723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Mission Statement</a:t>
                </a:r>
              </a:p>
            </p:txBody>
          </p:sp>
          <p:sp>
            <p:nvSpPr>
              <p:cNvPr id="103" name="Round Diagonal Corner Rectangle 102">
                <a:extLst>
                  <a:ext uri="{FF2B5EF4-FFF2-40B4-BE49-F238E27FC236}">
                    <a16:creationId xmlns:a16="http://schemas.microsoft.com/office/drawing/2014/main" id="{02AAE552-18AF-A24E-AAA6-8469A36A85EA}"/>
                  </a:ext>
                </a:extLst>
              </p:cNvPr>
              <p:cNvSpPr/>
              <p:nvPr/>
            </p:nvSpPr>
            <p:spPr>
              <a:xfrm>
                <a:off x="405684" y="1659519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Multi-Level Design Contracts (</a:t>
                </a:r>
                <a:r>
                  <a:rPr lang="en-US" sz="700" dirty="0" err="1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XMind</a:t>
                </a:r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)</a:t>
                </a:r>
              </a:p>
            </p:txBody>
          </p:sp>
        </p:grp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8A514F0-51C1-6141-BCC9-6FB5E3EA22C6}"/>
                </a:ext>
              </a:extLst>
            </p:cNvPr>
            <p:cNvSpPr/>
            <p:nvPr/>
          </p:nvSpPr>
          <p:spPr>
            <a:xfrm>
              <a:off x="1875764" y="4850830"/>
              <a:ext cx="223030" cy="1602029"/>
            </a:xfrm>
            <a:custGeom>
              <a:avLst/>
              <a:gdLst>
                <a:gd name="connsiteX0" fmla="*/ 0 w 1076325"/>
                <a:gd name="connsiteY0" fmla="*/ 3171825 h 3171825"/>
                <a:gd name="connsiteX1" fmla="*/ 0 w 1076325"/>
                <a:gd name="connsiteY1" fmla="*/ 990600 h 3171825"/>
                <a:gd name="connsiteX2" fmla="*/ 1076325 w 1076325"/>
                <a:gd name="connsiteY2" fmla="*/ 0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6325" h="3171825">
                  <a:moveTo>
                    <a:pt x="0" y="3171825"/>
                  </a:moveTo>
                  <a:lnTo>
                    <a:pt x="0" y="990600"/>
                  </a:lnTo>
                  <a:lnTo>
                    <a:pt x="1076325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dobe 繁黑體 Std B"/>
                <a:ea typeface="Adobe 繁黑體 Std B"/>
                <a:cs typeface="Adobe 繁黑體 Std B"/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FE9F436-054B-3F48-9AA3-29999DD44271}"/>
                </a:ext>
              </a:extLst>
            </p:cNvPr>
            <p:cNvGrpSpPr/>
            <p:nvPr/>
          </p:nvGrpSpPr>
          <p:grpSpPr>
            <a:xfrm>
              <a:off x="1876425" y="5945449"/>
              <a:ext cx="8598362" cy="577980"/>
              <a:chOff x="352425" y="5945449"/>
              <a:chExt cx="8598362" cy="577980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359180F-C1CB-DD4F-8926-1AE76F418DB1}"/>
                  </a:ext>
                </a:extLst>
              </p:cNvPr>
              <p:cNvSpPr/>
              <p:nvPr/>
            </p:nvSpPr>
            <p:spPr>
              <a:xfrm>
                <a:off x="352425" y="6459209"/>
                <a:ext cx="8598360" cy="642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BC77D504-2A93-924B-BA98-CD05B5186468}"/>
                  </a:ext>
                </a:extLst>
              </p:cNvPr>
              <p:cNvSpPr/>
              <p:nvPr/>
            </p:nvSpPr>
            <p:spPr>
              <a:xfrm>
                <a:off x="2032908" y="6330769"/>
                <a:ext cx="6917877" cy="642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04271E3F-6AE4-0643-9BE6-D6AAFCE7B515}"/>
                  </a:ext>
                </a:extLst>
              </p:cNvPr>
              <p:cNvSpPr/>
              <p:nvPr/>
            </p:nvSpPr>
            <p:spPr>
              <a:xfrm>
                <a:off x="3782858" y="6202329"/>
                <a:ext cx="5167927" cy="642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4BA2E86-BA97-2B45-B441-07561ADA881E}"/>
                  </a:ext>
                </a:extLst>
              </p:cNvPr>
              <p:cNvSpPr/>
              <p:nvPr/>
            </p:nvSpPr>
            <p:spPr>
              <a:xfrm>
                <a:off x="5544034" y="6073889"/>
                <a:ext cx="3406753" cy="642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497A99C-CB48-F748-9D40-7EAA131CE5AB}"/>
                  </a:ext>
                </a:extLst>
              </p:cNvPr>
              <p:cNvSpPr/>
              <p:nvPr/>
            </p:nvSpPr>
            <p:spPr>
              <a:xfrm>
                <a:off x="7353300" y="5945449"/>
                <a:ext cx="1597487" cy="642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7B8133DD-D806-DF42-A4F5-E404DBE666D6}"/>
                </a:ext>
              </a:extLst>
            </p:cNvPr>
            <p:cNvSpPr/>
            <p:nvPr/>
          </p:nvSpPr>
          <p:spPr>
            <a:xfrm>
              <a:off x="3556908" y="4105987"/>
              <a:ext cx="280696" cy="2224782"/>
            </a:xfrm>
            <a:custGeom>
              <a:avLst/>
              <a:gdLst>
                <a:gd name="connsiteX0" fmla="*/ 0 w 1076325"/>
                <a:gd name="connsiteY0" fmla="*/ 3171825 h 3171825"/>
                <a:gd name="connsiteX1" fmla="*/ 0 w 1076325"/>
                <a:gd name="connsiteY1" fmla="*/ 990600 h 3171825"/>
                <a:gd name="connsiteX2" fmla="*/ 1076325 w 1076325"/>
                <a:gd name="connsiteY2" fmla="*/ 0 h 3171825"/>
                <a:gd name="connsiteX0" fmla="*/ 0 w 1076325"/>
                <a:gd name="connsiteY0" fmla="*/ 3171825 h 3171825"/>
                <a:gd name="connsiteX1" fmla="*/ 0 w 1076325"/>
                <a:gd name="connsiteY1" fmla="*/ 755221 h 3171825"/>
                <a:gd name="connsiteX2" fmla="*/ 1076325 w 1076325"/>
                <a:gd name="connsiteY2" fmla="*/ 0 h 3171825"/>
                <a:gd name="connsiteX0" fmla="*/ 0 w 1076325"/>
                <a:gd name="connsiteY0" fmla="*/ 3171825 h 3171825"/>
                <a:gd name="connsiteX1" fmla="*/ 0 w 1076325"/>
                <a:gd name="connsiteY1" fmla="*/ 610372 h 3171825"/>
                <a:gd name="connsiteX2" fmla="*/ 1076325 w 1076325"/>
                <a:gd name="connsiteY2" fmla="*/ 0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6325" h="3171825">
                  <a:moveTo>
                    <a:pt x="0" y="3171825"/>
                  </a:moveTo>
                  <a:lnTo>
                    <a:pt x="0" y="610372"/>
                  </a:lnTo>
                  <a:lnTo>
                    <a:pt x="1076325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dobe 繁黑體 Std B"/>
                <a:ea typeface="Adobe 繁黑體 Std B"/>
                <a:cs typeface="Adobe 繁黑體 Std B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8079283-957E-134E-A456-B8E93B5ECB15}"/>
                </a:ext>
              </a:extLst>
            </p:cNvPr>
            <p:cNvGrpSpPr/>
            <p:nvPr/>
          </p:nvGrpSpPr>
          <p:grpSpPr>
            <a:xfrm>
              <a:off x="3395346" y="2526063"/>
              <a:ext cx="1818258" cy="1818258"/>
              <a:chOff x="1820292" y="2428401"/>
              <a:chExt cx="1818258" cy="1818258"/>
            </a:xfrm>
            <a:noFill/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2F4D145D-FF70-944B-A67C-E4140C14A79F}"/>
                  </a:ext>
                </a:extLst>
              </p:cNvPr>
              <p:cNvSpPr/>
              <p:nvPr/>
            </p:nvSpPr>
            <p:spPr>
              <a:xfrm>
                <a:off x="1820292" y="2428401"/>
                <a:ext cx="1818258" cy="1818258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Planning and Management</a:t>
                </a: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0504EEB5-7300-1D46-B68F-C6725581A1F4}"/>
                  </a:ext>
                </a:extLst>
              </p:cNvPr>
              <p:cNvSpPr/>
              <p:nvPr/>
            </p:nvSpPr>
            <p:spPr>
              <a:xfrm>
                <a:off x="1912367" y="2525556"/>
                <a:ext cx="1621408" cy="1621408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E0488CD-2EF6-2C4A-BF96-ACC4C8277E3B}"/>
                </a:ext>
              </a:extLst>
            </p:cNvPr>
            <p:cNvSpPr/>
            <p:nvPr/>
          </p:nvSpPr>
          <p:spPr>
            <a:xfrm>
              <a:off x="5306859" y="3395165"/>
              <a:ext cx="282930" cy="2826514"/>
            </a:xfrm>
            <a:custGeom>
              <a:avLst/>
              <a:gdLst>
                <a:gd name="connsiteX0" fmla="*/ 0 w 1076325"/>
                <a:gd name="connsiteY0" fmla="*/ 3171825 h 3171825"/>
                <a:gd name="connsiteX1" fmla="*/ 0 w 1076325"/>
                <a:gd name="connsiteY1" fmla="*/ 990600 h 3171825"/>
                <a:gd name="connsiteX2" fmla="*/ 1076325 w 1076325"/>
                <a:gd name="connsiteY2" fmla="*/ 0 h 3171825"/>
                <a:gd name="connsiteX0" fmla="*/ 72652 w 1076325"/>
                <a:gd name="connsiteY0" fmla="*/ 4854384 h 4854384"/>
                <a:gd name="connsiteX1" fmla="*/ 0 w 1076325"/>
                <a:gd name="connsiteY1" fmla="*/ 990600 h 4854384"/>
                <a:gd name="connsiteX2" fmla="*/ 1076325 w 1076325"/>
                <a:gd name="connsiteY2" fmla="*/ 0 h 4854384"/>
                <a:gd name="connsiteX0" fmla="*/ 37597 w 1041270"/>
                <a:gd name="connsiteY0" fmla="*/ 4854384 h 4854384"/>
                <a:gd name="connsiteX1" fmla="*/ 0 w 1041270"/>
                <a:gd name="connsiteY1" fmla="*/ 782942 h 4854384"/>
                <a:gd name="connsiteX2" fmla="*/ 1041270 w 1041270"/>
                <a:gd name="connsiteY2" fmla="*/ 0 h 485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1270" h="4854384">
                  <a:moveTo>
                    <a:pt x="37597" y="4854384"/>
                  </a:moveTo>
                  <a:lnTo>
                    <a:pt x="0" y="782942"/>
                  </a:lnTo>
                  <a:lnTo>
                    <a:pt x="104127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dobe 繁黑體 Std B"/>
                <a:ea typeface="Adobe 繁黑體 Std B"/>
                <a:cs typeface="Adobe 繁黑體 Std B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E98517D6-E831-A74E-A1F2-F365B0C3D6C9}"/>
                </a:ext>
              </a:extLst>
            </p:cNvPr>
            <p:cNvSpPr/>
            <p:nvPr/>
          </p:nvSpPr>
          <p:spPr>
            <a:xfrm>
              <a:off x="7068035" y="2623218"/>
              <a:ext cx="323484" cy="3482782"/>
            </a:xfrm>
            <a:custGeom>
              <a:avLst/>
              <a:gdLst>
                <a:gd name="connsiteX0" fmla="*/ 0 w 1076325"/>
                <a:gd name="connsiteY0" fmla="*/ 3171825 h 3171825"/>
                <a:gd name="connsiteX1" fmla="*/ 0 w 1076325"/>
                <a:gd name="connsiteY1" fmla="*/ 990600 h 3171825"/>
                <a:gd name="connsiteX2" fmla="*/ 1076325 w 1076325"/>
                <a:gd name="connsiteY2" fmla="*/ 0 h 3171825"/>
                <a:gd name="connsiteX0" fmla="*/ 0 w 1076325"/>
                <a:gd name="connsiteY0" fmla="*/ 3171825 h 3171825"/>
                <a:gd name="connsiteX1" fmla="*/ 0 w 1076325"/>
                <a:gd name="connsiteY1" fmla="*/ 585521 h 3171825"/>
                <a:gd name="connsiteX2" fmla="*/ 1076325 w 1076325"/>
                <a:gd name="connsiteY2" fmla="*/ 0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6325" h="3171825">
                  <a:moveTo>
                    <a:pt x="0" y="3171825"/>
                  </a:moveTo>
                  <a:lnTo>
                    <a:pt x="0" y="585521"/>
                  </a:lnTo>
                  <a:lnTo>
                    <a:pt x="1076325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dobe 繁黑體 Std B"/>
                <a:ea typeface="Adobe 繁黑體 Std B"/>
                <a:cs typeface="Adobe 繁黑體 Std B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DE2280EB-49F4-C344-B83D-A5563B99EDCB}"/>
                </a:ext>
              </a:extLst>
            </p:cNvPr>
            <p:cNvSpPr/>
            <p:nvPr/>
          </p:nvSpPr>
          <p:spPr>
            <a:xfrm>
              <a:off x="8869681" y="1625599"/>
              <a:ext cx="538999" cy="4384070"/>
            </a:xfrm>
            <a:custGeom>
              <a:avLst/>
              <a:gdLst>
                <a:gd name="connsiteX0" fmla="*/ 0 w 1076325"/>
                <a:gd name="connsiteY0" fmla="*/ 3171825 h 3171825"/>
                <a:gd name="connsiteX1" fmla="*/ 0 w 1076325"/>
                <a:gd name="connsiteY1" fmla="*/ 990600 h 3171825"/>
                <a:gd name="connsiteX2" fmla="*/ 1076325 w 1076325"/>
                <a:gd name="connsiteY2" fmla="*/ 0 h 3171825"/>
                <a:gd name="connsiteX0" fmla="*/ 0 w 1076325"/>
                <a:gd name="connsiteY0" fmla="*/ 3171825 h 3171825"/>
                <a:gd name="connsiteX1" fmla="*/ 23795 w 1076325"/>
                <a:gd name="connsiteY1" fmla="*/ 438118 h 3171825"/>
                <a:gd name="connsiteX2" fmla="*/ 1076325 w 1076325"/>
                <a:gd name="connsiteY2" fmla="*/ 0 h 3171825"/>
                <a:gd name="connsiteX0" fmla="*/ 0 w 790801"/>
                <a:gd name="connsiteY0" fmla="*/ 3337570 h 3337570"/>
                <a:gd name="connsiteX1" fmla="*/ 23795 w 790801"/>
                <a:gd name="connsiteY1" fmla="*/ 603863 h 3337570"/>
                <a:gd name="connsiteX2" fmla="*/ 790801 w 790801"/>
                <a:gd name="connsiteY2" fmla="*/ 0 h 333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801" h="3337570">
                  <a:moveTo>
                    <a:pt x="0" y="3337570"/>
                  </a:moveTo>
                  <a:lnTo>
                    <a:pt x="23795" y="603863"/>
                  </a:lnTo>
                  <a:lnTo>
                    <a:pt x="790801" y="0"/>
                  </a:lnTo>
                </a:path>
              </a:pathLst>
            </a:custGeom>
            <a:noFill/>
            <a:ln>
              <a:solidFill>
                <a:schemeClr val="tx2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dobe 繁黑體 Std B"/>
                <a:ea typeface="Adobe 繁黑體 Std B"/>
                <a:cs typeface="Adobe 繁黑體 Std B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1A97609-DEAC-9847-84F5-05DE4174BA7E}"/>
                </a:ext>
              </a:extLst>
            </p:cNvPr>
            <p:cNvGrpSpPr/>
            <p:nvPr/>
          </p:nvGrpSpPr>
          <p:grpSpPr>
            <a:xfrm>
              <a:off x="1676790" y="3298010"/>
              <a:ext cx="1818258" cy="1818258"/>
              <a:chOff x="1820292" y="2566185"/>
              <a:chExt cx="1818258" cy="1818258"/>
            </a:xfrm>
            <a:noFill/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FB409CAE-5D58-DC45-BD42-1940261334FF}"/>
                  </a:ext>
                </a:extLst>
              </p:cNvPr>
              <p:cNvSpPr/>
              <p:nvPr/>
            </p:nvSpPr>
            <p:spPr>
              <a:xfrm>
                <a:off x="1820292" y="2566185"/>
                <a:ext cx="1818258" cy="1818258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Idea Generation and Goal Definition</a:t>
                </a: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A49C5846-777F-8B49-9FBC-09260E45D860}"/>
                  </a:ext>
                </a:extLst>
              </p:cNvPr>
              <p:cNvSpPr/>
              <p:nvPr/>
            </p:nvSpPr>
            <p:spPr>
              <a:xfrm>
                <a:off x="1912367" y="2663340"/>
                <a:ext cx="1621408" cy="1621408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C0E0EB2-7F73-B543-8E8C-82660AFBF978}"/>
                </a:ext>
              </a:extLst>
            </p:cNvPr>
            <p:cNvGrpSpPr/>
            <p:nvPr/>
          </p:nvGrpSpPr>
          <p:grpSpPr>
            <a:xfrm>
              <a:off x="5157108" y="1780010"/>
              <a:ext cx="1818258" cy="1818258"/>
              <a:chOff x="1820292" y="2566185"/>
              <a:chExt cx="1818258" cy="1818258"/>
            </a:xfrm>
            <a:noFill/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8464C1B0-3E59-7545-A9F3-8B486EE9AFC2}"/>
                  </a:ext>
                </a:extLst>
              </p:cNvPr>
              <p:cNvSpPr/>
              <p:nvPr/>
            </p:nvSpPr>
            <p:spPr>
              <a:xfrm>
                <a:off x="1820292" y="2566185"/>
                <a:ext cx="1818258" cy="1818258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Resource and Activity Coordination</a:t>
                </a: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80384963-68EB-BD4A-844E-E3CDCD1F7321}"/>
                  </a:ext>
                </a:extLst>
              </p:cNvPr>
              <p:cNvSpPr/>
              <p:nvPr/>
            </p:nvSpPr>
            <p:spPr>
              <a:xfrm>
                <a:off x="1912367" y="2663340"/>
                <a:ext cx="1621408" cy="1621408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90F153D-7CB8-824F-8773-2191FECC0AE2}"/>
                </a:ext>
              </a:extLst>
            </p:cNvPr>
            <p:cNvGrpSpPr/>
            <p:nvPr/>
          </p:nvGrpSpPr>
          <p:grpSpPr>
            <a:xfrm>
              <a:off x="6924711" y="1010279"/>
              <a:ext cx="1818258" cy="1818258"/>
              <a:chOff x="1820292" y="2428401"/>
              <a:chExt cx="1818258" cy="1818258"/>
            </a:xfrm>
            <a:noFill/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35212D3-4BEA-F445-A0DB-398B69BE4DF0}"/>
                  </a:ext>
                </a:extLst>
              </p:cNvPr>
              <p:cNvSpPr/>
              <p:nvPr/>
            </p:nvSpPr>
            <p:spPr>
              <a:xfrm>
                <a:off x="1820292" y="2428401"/>
                <a:ext cx="1818258" cy="1818258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Product Development</a:t>
                </a: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0FC89E52-3C41-1A45-A48E-D0A7BBEFF385}"/>
                  </a:ext>
                </a:extLst>
              </p:cNvPr>
              <p:cNvSpPr/>
              <p:nvPr/>
            </p:nvSpPr>
            <p:spPr>
              <a:xfrm>
                <a:off x="1912367" y="2525556"/>
                <a:ext cx="1621408" cy="1621408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4E44D87-949C-1343-A97B-B513F444BD15}"/>
                </a:ext>
              </a:extLst>
            </p:cNvPr>
            <p:cNvGrpSpPr/>
            <p:nvPr/>
          </p:nvGrpSpPr>
          <p:grpSpPr>
            <a:xfrm>
              <a:off x="8680072" y="277135"/>
              <a:ext cx="1818258" cy="1818258"/>
              <a:chOff x="1820292" y="2428401"/>
              <a:chExt cx="1818258" cy="1818258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C554BD16-E77A-2B4F-8E6A-15555ED96821}"/>
                  </a:ext>
                </a:extLst>
              </p:cNvPr>
              <p:cNvSpPr/>
              <p:nvPr/>
            </p:nvSpPr>
            <p:spPr>
              <a:xfrm>
                <a:off x="1820292" y="2428401"/>
                <a:ext cx="1818258" cy="181825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Digital Publishing</a:t>
                </a: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19703ECF-FBBF-F14E-B424-68749F247542}"/>
                  </a:ext>
                </a:extLst>
              </p:cNvPr>
              <p:cNvSpPr/>
              <p:nvPr/>
            </p:nvSpPr>
            <p:spPr>
              <a:xfrm>
                <a:off x="1912367" y="2525556"/>
                <a:ext cx="1621408" cy="1621408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pic>
          <p:nvPicPr>
            <p:cNvPr id="78" name="Picture 2" descr="odelica.png">
              <a:hlinkClick r:id="rId2"/>
              <a:extLst>
                <a:ext uri="{FF2B5EF4-FFF2-40B4-BE49-F238E27FC236}">
                  <a16:creationId xmlns:a16="http://schemas.microsoft.com/office/drawing/2014/main" id="{15FDF370-CE99-C947-BABD-B2BDEBEF95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679" y="3314455"/>
              <a:ext cx="959167" cy="469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BAF4F22B-FCDF-DF43-97EA-413564D83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61418" y="4827371"/>
              <a:ext cx="592888" cy="541317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7DA7C82-0C1D-2643-8CD1-D4828AF81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58817" y="5122364"/>
              <a:ext cx="1248634" cy="124863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215A552-A1BA-704B-8EA1-FCE40C117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76414" y="3457393"/>
              <a:ext cx="1151726" cy="1151726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A4F178BA-EBC4-6F47-8452-2DFAEBB06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46167" y="4715580"/>
              <a:ext cx="819023" cy="1267168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CE26BDED-FD4D-A447-8CE3-E4D4481E3B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698123" y="5481999"/>
              <a:ext cx="999994" cy="60866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267B7CFF-705F-4D4D-BFA7-5CAD66EEF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70086" y="5514356"/>
              <a:ext cx="471032" cy="471032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97F77480-12E5-1D4F-B99F-6171F09EA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84806" y="5509784"/>
              <a:ext cx="353129" cy="488654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56402F62-4A10-BC4E-9237-7A75E7FDD2BB}"/>
              </a:ext>
            </a:extLst>
          </p:cNvPr>
          <p:cNvSpPr txBox="1"/>
          <p:nvPr/>
        </p:nvSpPr>
        <p:spPr>
          <a:xfrm>
            <a:off x="4352413" y="6395814"/>
            <a:ext cx="348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XLP Owners’ Manual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75917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Solution Criteria and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All participating teams should present an online operating manual for DEPOT. The manual should enable a number of novice participants to complete a collaboration task. The following statements outlines the test cases for qualifying a solution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Timely exchange of digital assets using distributed VCS tools (Gitlab/</a:t>
            </a:r>
            <a:r>
              <a:rPr lang="en-US" sz="2400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Showing participants have access to online Calendars, Task Assignment alerts, and have used Digital Asset Links to upload/download data.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Demonstrate tasks being distributed through online meetings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Showing that all participants can securely sign-in to the workflow, and have learned about the definition of 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non-repudiation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Demonstrate collaboration literacy and etiquette using digitized meeting records</a:t>
            </a:r>
          </a:p>
        </p:txBody>
      </p:sp>
    </p:spTree>
    <p:extLst>
      <p:ext uri="{BB962C8B-B14F-4D97-AF65-F5344CB8AC3E}">
        <p14:creationId xmlns:p14="http://schemas.microsoft.com/office/powerpoint/2010/main" val="220004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Solution Criteria and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All participating teams should present an online operating manual for DEPOT. The manual should enable a number of novice participants to complete a collaboration task. The following statements outlines the test cases for qualifying a solution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Timely exchange of digital assets using distributed VCS tools (Gitlab/</a:t>
            </a:r>
            <a:r>
              <a:rPr lang="en-US" sz="2400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Showing participants have access to online Calendars, Task Assignment alerts, and have used Digital Asset Links to upload/download data.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Demonstrate tasks being distributed through online meetings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Showing that all participants can securely sign-in to the workflow, and have learned about the definition of 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non-repudiation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Demonstrate collaboration literacy and etiquette using digitized meeting records</a:t>
            </a:r>
          </a:p>
        </p:txBody>
      </p:sp>
    </p:spTree>
    <p:extLst>
      <p:ext uri="{BB962C8B-B14F-4D97-AF65-F5344CB8AC3E}">
        <p14:creationId xmlns:p14="http://schemas.microsoft.com/office/powerpoint/2010/main" val="309858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Prizes and Future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teams and individuals that contribute most in the Design Challenge (Hackathon) will be rewarded by the following opportunities: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Invitation to join the first class of HDX certificate program 2021 (Tuition waiver)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Access to the expert chamber uniquely organized by KKB/THK forum  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Ongoing membership to have developer status in HDX curriculum projects.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Permanent account on HDX-hosted computing </a:t>
            </a:r>
            <a:r>
              <a:rPr lang="en-US" sz="2400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infrasrtuctures</a:t>
            </a:r>
            <a:endParaRPr lang="en-US" sz="2400" dirty="0">
              <a:solidFill>
                <a:srgbClr val="000000"/>
              </a:solidFill>
              <a:latin typeface="Montserrat Light" panose="00000400000000000000" pitchFamily="50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Possess a immutable record that you have contributed to the developmental history of HDX program.</a:t>
            </a:r>
          </a:p>
        </p:txBody>
      </p:sp>
    </p:spTree>
    <p:extLst>
      <p:ext uri="{BB962C8B-B14F-4D97-AF65-F5344CB8AC3E}">
        <p14:creationId xmlns:p14="http://schemas.microsoft.com/office/powerpoint/2010/main" val="1027075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1041</Words>
  <Application>Microsoft Macintosh PowerPoint</Application>
  <PresentationFormat>Widescreen</PresentationFormat>
  <Paragraphs>119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Adobe 繁黑體 Std B</vt:lpstr>
      <vt:lpstr>Montserrat Light</vt:lpstr>
      <vt:lpstr>Arial</vt:lpstr>
      <vt:lpstr>Calibri</vt:lpstr>
      <vt:lpstr>Calibri Light</vt:lpstr>
      <vt:lpstr>Office Theme</vt:lpstr>
      <vt:lpstr>HDX Design Challenge</vt:lpstr>
      <vt:lpstr>HDX Design Challenge</vt:lpstr>
      <vt:lpstr>Theme: Project Orchestration</vt:lpstr>
      <vt:lpstr>The Challenge:  Make People Happily Adopt Digital Workflows</vt:lpstr>
      <vt:lpstr>Deliverables, Goals and Constraints</vt:lpstr>
      <vt:lpstr>Abstract Process Specification (and suggested open source tools)</vt:lpstr>
      <vt:lpstr>Solution Criteria and Test cases</vt:lpstr>
      <vt:lpstr>Solution Criteria and Test cases</vt:lpstr>
      <vt:lpstr>Prizes and Future Actions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HDX Curriculum Design</dc:title>
  <dc:creator>Microsoft Office User</dc:creator>
  <cp:lastModifiedBy>Microsoft Office User</cp:lastModifiedBy>
  <cp:revision>111</cp:revision>
  <dcterms:created xsi:type="dcterms:W3CDTF">2020-11-18T07:23:03Z</dcterms:created>
  <dcterms:modified xsi:type="dcterms:W3CDTF">2020-11-18T10:08:30Z</dcterms:modified>
</cp:coreProperties>
</file>