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sldIdLst>
    <p:sldId id="757" r:id="rId2"/>
    <p:sldId id="773" r:id="rId3"/>
    <p:sldId id="755" r:id="rId4"/>
    <p:sldId id="770" r:id="rId5"/>
    <p:sldId id="771" r:id="rId6"/>
    <p:sldId id="772" r:id="rId7"/>
    <p:sldId id="257" r:id="rId8"/>
    <p:sldId id="258" r:id="rId9"/>
    <p:sldId id="804" r:id="rId10"/>
    <p:sldId id="775" r:id="rId11"/>
    <p:sldId id="781" r:id="rId12"/>
    <p:sldId id="794" r:id="rId13"/>
    <p:sldId id="795" r:id="rId14"/>
    <p:sldId id="785" r:id="rId15"/>
    <p:sldId id="259" r:id="rId16"/>
    <p:sldId id="260" r:id="rId17"/>
    <p:sldId id="801" r:id="rId18"/>
    <p:sldId id="803" r:id="rId19"/>
    <p:sldId id="761" r:id="rId20"/>
    <p:sldId id="750" r:id="rId21"/>
    <p:sldId id="796" r:id="rId22"/>
    <p:sldId id="774" r:id="rId23"/>
    <p:sldId id="767" r:id="rId24"/>
    <p:sldId id="777" r:id="rId25"/>
    <p:sldId id="768" r:id="rId26"/>
    <p:sldId id="779" r:id="rId27"/>
    <p:sldId id="802" r:id="rId28"/>
    <p:sldId id="764" r:id="rId29"/>
    <p:sldId id="805" r:id="rId30"/>
    <p:sldId id="786" r:id="rId31"/>
    <p:sldId id="798" r:id="rId32"/>
    <p:sldId id="789" r:id="rId33"/>
    <p:sldId id="783" r:id="rId34"/>
    <p:sldId id="799" r:id="rId35"/>
    <p:sldId id="754" r:id="rId36"/>
    <p:sldId id="75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568"/>
    <p:restoredTop sz="94268"/>
  </p:normalViewPr>
  <p:slideViewPr>
    <p:cSldViewPr snapToGrid="0" snapToObjects="1">
      <p:cViewPr>
        <p:scale>
          <a:sx n="115" d="100"/>
          <a:sy n="115" d="100"/>
        </p:scale>
        <p:origin x="1248" y="-48"/>
      </p:cViewPr>
      <p:guideLst>
        <p:guide orient="horz" pos="2160"/>
        <p:guide pos="2880"/>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8226A-E118-514C-A59A-61416445991F}" type="datetimeFigureOut">
              <a:rPr lang="en-US" smtClean="0"/>
              <a:t>11/13/20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BC546B-9084-2E44-AF09-B4CB873EA73E}" type="slidenum">
              <a:rPr lang="en-US" smtClean="0"/>
              <a:t>‹#›</a:t>
            </a:fld>
            <a:endParaRPr lang="en-US" dirty="0"/>
          </a:p>
        </p:txBody>
      </p:sp>
    </p:spTree>
    <p:extLst>
      <p:ext uri="{BB962C8B-B14F-4D97-AF65-F5344CB8AC3E}">
        <p14:creationId xmlns:p14="http://schemas.microsoft.com/office/powerpoint/2010/main" val="659167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BC546B-9084-2E44-AF09-B4CB873EA73E}" type="slidenum">
              <a:rPr lang="en-US" smtClean="0"/>
              <a:t>1</a:t>
            </a:fld>
            <a:endParaRPr lang="en-US" dirty="0"/>
          </a:p>
        </p:txBody>
      </p:sp>
    </p:spTree>
    <p:extLst>
      <p:ext uri="{BB962C8B-B14F-4D97-AF65-F5344CB8AC3E}">
        <p14:creationId xmlns:p14="http://schemas.microsoft.com/office/powerpoint/2010/main" val="2691590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BC546B-9084-2E44-AF09-B4CB873EA73E}" type="slidenum">
              <a:rPr lang="en-US" smtClean="0"/>
              <a:t>12</a:t>
            </a:fld>
            <a:endParaRPr lang="en-US" dirty="0"/>
          </a:p>
        </p:txBody>
      </p:sp>
    </p:spTree>
    <p:extLst>
      <p:ext uri="{BB962C8B-B14F-4D97-AF65-F5344CB8AC3E}">
        <p14:creationId xmlns:p14="http://schemas.microsoft.com/office/powerpoint/2010/main" val="373503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suggestion that we might have a platform approach, with special programs for cities, systems and products</a:t>
            </a:r>
          </a:p>
        </p:txBody>
      </p:sp>
      <p:sp>
        <p:nvSpPr>
          <p:cNvPr id="4" name="Slide Number Placeholder 3"/>
          <p:cNvSpPr>
            <a:spLocks noGrp="1"/>
          </p:cNvSpPr>
          <p:nvPr>
            <p:ph type="sldNum" sz="quarter" idx="5"/>
          </p:nvPr>
        </p:nvSpPr>
        <p:spPr/>
        <p:txBody>
          <a:bodyPr/>
          <a:lstStyle/>
          <a:p>
            <a:fld id="{0FBC546B-9084-2E44-AF09-B4CB873EA73E}" type="slidenum">
              <a:rPr lang="en-US" smtClean="0"/>
              <a:t>20</a:t>
            </a:fld>
            <a:endParaRPr lang="en-US" dirty="0"/>
          </a:p>
        </p:txBody>
      </p:sp>
    </p:spTree>
    <p:extLst>
      <p:ext uri="{BB962C8B-B14F-4D97-AF65-F5344CB8AC3E}">
        <p14:creationId xmlns:p14="http://schemas.microsoft.com/office/powerpoint/2010/main" val="3320594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BC546B-9084-2E44-AF09-B4CB873EA73E}" type="slidenum">
              <a:rPr lang="en-US" smtClean="0"/>
              <a:t>34</a:t>
            </a:fld>
            <a:endParaRPr lang="en-US" dirty="0"/>
          </a:p>
        </p:txBody>
      </p:sp>
    </p:spTree>
    <p:extLst>
      <p:ext uri="{BB962C8B-B14F-4D97-AF65-F5344CB8AC3E}">
        <p14:creationId xmlns:p14="http://schemas.microsoft.com/office/powerpoint/2010/main" val="1599099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mixed curriculum with some exposure to city design, system design and product design</a:t>
            </a:r>
          </a:p>
        </p:txBody>
      </p:sp>
      <p:sp>
        <p:nvSpPr>
          <p:cNvPr id="4" name="Slide Number Placeholder 3"/>
          <p:cNvSpPr>
            <a:spLocks noGrp="1"/>
          </p:cNvSpPr>
          <p:nvPr>
            <p:ph type="sldNum" sz="quarter" idx="5"/>
          </p:nvPr>
        </p:nvSpPr>
        <p:spPr/>
        <p:txBody>
          <a:bodyPr/>
          <a:lstStyle/>
          <a:p>
            <a:fld id="{0FBC546B-9084-2E44-AF09-B4CB873EA73E}" type="slidenum">
              <a:rPr lang="en-US" smtClean="0"/>
              <a:t>35</a:t>
            </a:fld>
            <a:endParaRPr lang="en-US" dirty="0"/>
          </a:p>
        </p:txBody>
      </p:sp>
    </p:spTree>
    <p:extLst>
      <p:ext uri="{BB962C8B-B14F-4D97-AF65-F5344CB8AC3E}">
        <p14:creationId xmlns:p14="http://schemas.microsoft.com/office/powerpoint/2010/main" val="3464605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B90599-291E-0346-B619-35B338C43EFE}" type="datetimeFigureOut">
              <a:rPr lang="en-US" smtClean="0"/>
              <a:t>11/13/20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65613-9FEA-CC4B-86C3-84DA8163F4C9}" type="slidenum">
              <a:rPr lang="en-US" smtClean="0"/>
              <a:t>‹#›</a:t>
            </a:fld>
            <a:endParaRPr lang="en-US" dirty="0"/>
          </a:p>
        </p:txBody>
      </p:sp>
    </p:spTree>
    <p:extLst>
      <p:ext uri="{BB962C8B-B14F-4D97-AF65-F5344CB8AC3E}">
        <p14:creationId xmlns:p14="http://schemas.microsoft.com/office/powerpoint/2010/main" val="2899793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90599-291E-0346-B619-35B338C43EFE}" type="datetimeFigureOut">
              <a:rPr lang="en-US" smtClean="0"/>
              <a:t>11/13/20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65613-9FEA-CC4B-86C3-84DA8163F4C9}" type="slidenum">
              <a:rPr lang="en-US" smtClean="0"/>
              <a:t>‹#›</a:t>
            </a:fld>
            <a:endParaRPr lang="en-US" dirty="0"/>
          </a:p>
        </p:txBody>
      </p:sp>
    </p:spTree>
    <p:extLst>
      <p:ext uri="{BB962C8B-B14F-4D97-AF65-F5344CB8AC3E}">
        <p14:creationId xmlns:p14="http://schemas.microsoft.com/office/powerpoint/2010/main" val="455123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90599-291E-0346-B619-35B338C43EFE}" type="datetimeFigureOut">
              <a:rPr lang="en-US" smtClean="0"/>
              <a:t>11/13/20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65613-9FEA-CC4B-86C3-84DA8163F4C9}" type="slidenum">
              <a:rPr lang="en-US" smtClean="0"/>
              <a:t>‹#›</a:t>
            </a:fld>
            <a:endParaRPr lang="en-US" dirty="0"/>
          </a:p>
        </p:txBody>
      </p:sp>
    </p:spTree>
    <p:extLst>
      <p:ext uri="{BB962C8B-B14F-4D97-AF65-F5344CB8AC3E}">
        <p14:creationId xmlns:p14="http://schemas.microsoft.com/office/powerpoint/2010/main" val="253193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90599-291E-0346-B619-35B338C43EFE}" type="datetimeFigureOut">
              <a:rPr lang="en-US" smtClean="0"/>
              <a:t>11/13/20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65613-9FEA-CC4B-86C3-84DA8163F4C9}" type="slidenum">
              <a:rPr lang="en-US" smtClean="0"/>
              <a:t>‹#›</a:t>
            </a:fld>
            <a:endParaRPr lang="en-US" dirty="0"/>
          </a:p>
        </p:txBody>
      </p:sp>
    </p:spTree>
    <p:extLst>
      <p:ext uri="{BB962C8B-B14F-4D97-AF65-F5344CB8AC3E}">
        <p14:creationId xmlns:p14="http://schemas.microsoft.com/office/powerpoint/2010/main" val="208881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B90599-291E-0346-B619-35B338C43EFE}" type="datetimeFigureOut">
              <a:rPr lang="en-US" smtClean="0"/>
              <a:t>11/13/20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65613-9FEA-CC4B-86C3-84DA8163F4C9}" type="slidenum">
              <a:rPr lang="en-US" smtClean="0"/>
              <a:t>‹#›</a:t>
            </a:fld>
            <a:endParaRPr lang="en-US" dirty="0"/>
          </a:p>
        </p:txBody>
      </p:sp>
    </p:spTree>
    <p:extLst>
      <p:ext uri="{BB962C8B-B14F-4D97-AF65-F5344CB8AC3E}">
        <p14:creationId xmlns:p14="http://schemas.microsoft.com/office/powerpoint/2010/main" val="2359995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B90599-291E-0346-B619-35B338C43EFE}" type="datetimeFigureOut">
              <a:rPr lang="en-US" smtClean="0"/>
              <a:t>11/13/20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B65613-9FEA-CC4B-86C3-84DA8163F4C9}" type="slidenum">
              <a:rPr lang="en-US" smtClean="0"/>
              <a:t>‹#›</a:t>
            </a:fld>
            <a:endParaRPr lang="en-US" dirty="0"/>
          </a:p>
        </p:txBody>
      </p:sp>
    </p:spTree>
    <p:extLst>
      <p:ext uri="{BB962C8B-B14F-4D97-AF65-F5344CB8AC3E}">
        <p14:creationId xmlns:p14="http://schemas.microsoft.com/office/powerpoint/2010/main" val="178932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B90599-291E-0346-B619-35B338C43EFE}" type="datetimeFigureOut">
              <a:rPr lang="en-US" smtClean="0"/>
              <a:t>11/13/20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5B65613-9FEA-CC4B-86C3-84DA8163F4C9}" type="slidenum">
              <a:rPr lang="en-US" smtClean="0"/>
              <a:t>‹#›</a:t>
            </a:fld>
            <a:endParaRPr lang="en-US" dirty="0"/>
          </a:p>
        </p:txBody>
      </p:sp>
    </p:spTree>
    <p:extLst>
      <p:ext uri="{BB962C8B-B14F-4D97-AF65-F5344CB8AC3E}">
        <p14:creationId xmlns:p14="http://schemas.microsoft.com/office/powerpoint/2010/main" val="1754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B90599-291E-0346-B619-35B338C43EFE}" type="datetimeFigureOut">
              <a:rPr lang="en-US" smtClean="0"/>
              <a:t>11/13/20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5B65613-9FEA-CC4B-86C3-84DA8163F4C9}" type="slidenum">
              <a:rPr lang="en-US" smtClean="0"/>
              <a:t>‹#›</a:t>
            </a:fld>
            <a:endParaRPr lang="en-US" dirty="0"/>
          </a:p>
        </p:txBody>
      </p:sp>
    </p:spTree>
    <p:extLst>
      <p:ext uri="{BB962C8B-B14F-4D97-AF65-F5344CB8AC3E}">
        <p14:creationId xmlns:p14="http://schemas.microsoft.com/office/powerpoint/2010/main" val="3831753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90599-291E-0346-B619-35B338C43EFE}" type="datetimeFigureOut">
              <a:rPr lang="en-US" smtClean="0"/>
              <a:t>11/13/20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5B65613-9FEA-CC4B-86C3-84DA8163F4C9}" type="slidenum">
              <a:rPr lang="en-US" smtClean="0"/>
              <a:t>‹#›</a:t>
            </a:fld>
            <a:endParaRPr lang="en-US" dirty="0"/>
          </a:p>
        </p:txBody>
      </p:sp>
    </p:spTree>
    <p:extLst>
      <p:ext uri="{BB962C8B-B14F-4D97-AF65-F5344CB8AC3E}">
        <p14:creationId xmlns:p14="http://schemas.microsoft.com/office/powerpoint/2010/main" val="2841631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B90599-291E-0346-B619-35B338C43EFE}" type="datetimeFigureOut">
              <a:rPr lang="en-US" smtClean="0"/>
              <a:t>11/13/20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B65613-9FEA-CC4B-86C3-84DA8163F4C9}" type="slidenum">
              <a:rPr lang="en-US" smtClean="0"/>
              <a:t>‹#›</a:t>
            </a:fld>
            <a:endParaRPr lang="en-US" dirty="0"/>
          </a:p>
        </p:txBody>
      </p:sp>
    </p:spTree>
    <p:extLst>
      <p:ext uri="{BB962C8B-B14F-4D97-AF65-F5344CB8AC3E}">
        <p14:creationId xmlns:p14="http://schemas.microsoft.com/office/powerpoint/2010/main" val="1847934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B90599-291E-0346-B619-35B338C43EFE}" type="datetimeFigureOut">
              <a:rPr lang="en-US" smtClean="0"/>
              <a:t>11/13/20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B65613-9FEA-CC4B-86C3-84DA8163F4C9}" type="slidenum">
              <a:rPr lang="en-US" smtClean="0"/>
              <a:t>‹#›</a:t>
            </a:fld>
            <a:endParaRPr lang="en-US" dirty="0"/>
          </a:p>
        </p:txBody>
      </p:sp>
    </p:spTree>
    <p:extLst>
      <p:ext uri="{BB962C8B-B14F-4D97-AF65-F5344CB8AC3E}">
        <p14:creationId xmlns:p14="http://schemas.microsoft.com/office/powerpoint/2010/main" val="401465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90599-291E-0346-B619-35B338C43EFE}" type="datetimeFigureOut">
              <a:rPr lang="en-US" smtClean="0"/>
              <a:t>11/13/20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65613-9FEA-CC4B-86C3-84DA8163F4C9}" type="slidenum">
              <a:rPr lang="en-US" smtClean="0"/>
              <a:t>‹#›</a:t>
            </a:fld>
            <a:endParaRPr lang="en-US" dirty="0"/>
          </a:p>
        </p:txBody>
      </p:sp>
    </p:spTree>
    <p:extLst>
      <p:ext uri="{BB962C8B-B14F-4D97-AF65-F5344CB8AC3E}">
        <p14:creationId xmlns:p14="http://schemas.microsoft.com/office/powerpoint/2010/main" val="3285041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hyperlink" Target="https://eacea.ec.europa.eu/erasmus-plus/emjmd-catalogue/projects/2012/perccom_en" TargetMode="External"/><Relationship Id="rId13" Type="http://schemas.openxmlformats.org/officeDocument/2006/relationships/hyperlink" Target="https://www.media.mit.edu/posts/beyond-smart-cities-online-short-course/" TargetMode="External"/><Relationship Id="rId3" Type="http://schemas.openxmlformats.org/officeDocument/2006/relationships/hyperlink" Target="http://www.sppm.tsinghua.edu.cn/english/mid/Admission/AboutMPPSDG/" TargetMode="External"/><Relationship Id="rId7" Type="http://schemas.openxmlformats.org/officeDocument/2006/relationships/hyperlink" Target="http://web.mit.edu/spurs/www/" TargetMode="External"/><Relationship Id="rId12" Type="http://schemas.openxmlformats.org/officeDocument/2006/relationships/hyperlink" Target="https://online-learning.harvard.edu/course/citiesx-past-present-and-future-urban-life?delta=1" TargetMode="External"/><Relationship Id="rId2" Type="http://schemas.openxmlformats.org/officeDocument/2006/relationships/hyperlink" Target="https://www.sipa.columbia.edu/academics/programs/mpa-development-practice" TargetMode="External"/><Relationship Id="rId1" Type="http://schemas.openxmlformats.org/officeDocument/2006/relationships/slideLayout" Target="../slideLayouts/slideLayout7.xml"/><Relationship Id="rId6" Type="http://schemas.openxmlformats.org/officeDocument/2006/relationships/hyperlink" Target="http://arch.tsinghua.edu.cn/column/Admissions" TargetMode="External"/><Relationship Id="rId11" Type="http://schemas.openxmlformats.org/officeDocument/2006/relationships/hyperlink" Target="https://www.edx.org/course/sustainable-cities-2" TargetMode="External"/><Relationship Id="rId5" Type="http://schemas.openxmlformats.org/officeDocument/2006/relationships/hyperlink" Target="https://urbanfellows.iihs.co.in/" TargetMode="External"/><Relationship Id="rId15" Type="http://schemas.openxmlformats.org/officeDocument/2006/relationships/hyperlink" Target="https://www.vu.nl/en/programmes/short/winter-school/courses/ai-society-earth-to-space.aspx" TargetMode="External"/><Relationship Id="rId10" Type="http://schemas.openxmlformats.org/officeDocument/2006/relationships/hyperlink" Target="https://www.unitar.org/event/full-catalog/executive-leadership-programme-evaluation-and-sustainable-development-goals" TargetMode="External"/><Relationship Id="rId4" Type="http://schemas.openxmlformats.org/officeDocument/2006/relationships/hyperlink" Target="https://www.pdx.edu/sustainability/graduate-certificate-in-sustainability" TargetMode="External"/><Relationship Id="rId9" Type="http://schemas.openxmlformats.org/officeDocument/2006/relationships/hyperlink" Target="https://www.edx.org/school/sdgacademyx" TargetMode="External"/><Relationship Id="rId14" Type="http://schemas.openxmlformats.org/officeDocument/2006/relationships/hyperlink" Target="https://www.edx.org/course/tech-for-good-the-role-of-ict-in-achieving-the-sd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F864-D15B-4A4C-A9E5-5BCAA63528E2}"/>
              </a:ext>
            </a:extLst>
          </p:cNvPr>
          <p:cNvSpPr>
            <a:spLocks noGrp="1"/>
          </p:cNvSpPr>
          <p:nvPr>
            <p:ph type="ctrTitle"/>
          </p:nvPr>
        </p:nvSpPr>
        <p:spPr>
          <a:xfrm>
            <a:off x="685800" y="276974"/>
            <a:ext cx="7772400" cy="2387600"/>
          </a:xfrm>
        </p:spPr>
        <p:txBody>
          <a:bodyPr/>
          <a:lstStyle/>
          <a:p>
            <a:r>
              <a:rPr lang="en-US" dirty="0"/>
              <a:t>HDX Curriculum Design</a:t>
            </a:r>
          </a:p>
        </p:txBody>
      </p:sp>
      <p:sp>
        <p:nvSpPr>
          <p:cNvPr id="3" name="Subtitle 2">
            <a:extLst>
              <a:ext uri="{FF2B5EF4-FFF2-40B4-BE49-F238E27FC236}">
                <a16:creationId xmlns:a16="http://schemas.microsoft.com/office/drawing/2014/main" id="{98026DE4-E3B3-134D-8D8D-BE11315682A5}"/>
              </a:ext>
            </a:extLst>
          </p:cNvPr>
          <p:cNvSpPr>
            <a:spLocks noGrp="1"/>
          </p:cNvSpPr>
          <p:nvPr>
            <p:ph type="subTitle" idx="1"/>
          </p:nvPr>
        </p:nvSpPr>
        <p:spPr/>
        <p:txBody>
          <a:bodyPr>
            <a:normAutofit lnSpcReduction="10000"/>
          </a:bodyPr>
          <a:lstStyle/>
          <a:p>
            <a:r>
              <a:rPr lang="en-US" dirty="0"/>
              <a:t>Creating a sustainable economic recovery</a:t>
            </a:r>
          </a:p>
          <a:p>
            <a:endParaRPr lang="en-US" dirty="0"/>
          </a:p>
          <a:p>
            <a:r>
              <a:rPr lang="en-US" dirty="0"/>
              <a:t>A future of uncertainty requires resiliency: robustness and flexibility</a:t>
            </a:r>
          </a:p>
        </p:txBody>
      </p:sp>
    </p:spTree>
    <p:extLst>
      <p:ext uri="{BB962C8B-B14F-4D97-AF65-F5344CB8AC3E}">
        <p14:creationId xmlns:p14="http://schemas.microsoft.com/office/powerpoint/2010/main" val="3361537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C679-4B72-1944-AD17-2C4B886FC922}"/>
              </a:ext>
            </a:extLst>
          </p:cNvPr>
          <p:cNvSpPr>
            <a:spLocks noGrp="1"/>
          </p:cNvSpPr>
          <p:nvPr>
            <p:ph type="title"/>
          </p:nvPr>
        </p:nvSpPr>
        <p:spPr/>
        <p:txBody>
          <a:bodyPr>
            <a:normAutofit fontScale="90000"/>
          </a:bodyPr>
          <a:lstStyle/>
          <a:p>
            <a:r>
              <a:rPr lang="en-US" dirty="0"/>
              <a:t>Learning outcomes cluster around six threads and the need to learn practice</a:t>
            </a:r>
          </a:p>
        </p:txBody>
      </p:sp>
      <p:sp>
        <p:nvSpPr>
          <p:cNvPr id="3" name="Content Placeholder 2">
            <a:extLst>
              <a:ext uri="{FF2B5EF4-FFF2-40B4-BE49-F238E27FC236}">
                <a16:creationId xmlns:a16="http://schemas.microsoft.com/office/drawing/2014/main" id="{5477B7FA-C494-9B43-B591-B67B070E1ACF}"/>
              </a:ext>
            </a:extLst>
          </p:cNvPr>
          <p:cNvSpPr>
            <a:spLocks noGrp="1"/>
          </p:cNvSpPr>
          <p:nvPr>
            <p:ph idx="1"/>
          </p:nvPr>
        </p:nvSpPr>
        <p:spPr>
          <a:xfrm>
            <a:off x="628650" y="1963648"/>
            <a:ext cx="7886700" cy="4351338"/>
          </a:xfrm>
        </p:spPr>
        <p:txBody>
          <a:bodyPr>
            <a:normAutofit fontScale="70000" lnSpcReduction="20000"/>
          </a:bodyPr>
          <a:lstStyle/>
          <a:p>
            <a:pPr lvl="0"/>
            <a:r>
              <a:rPr lang="en-US" dirty="0"/>
              <a:t>A foundational thread on happiness, sustainability and transformational leadership</a:t>
            </a:r>
          </a:p>
          <a:p>
            <a:pPr lvl="0"/>
            <a:r>
              <a:rPr lang="en-US" dirty="0"/>
              <a:t>A thread on application oriented ICT – computational thinking – which would include ML, big data, service mesh, etc. </a:t>
            </a:r>
          </a:p>
          <a:p>
            <a:pPr lvl="0"/>
            <a:r>
              <a:rPr lang="en-US" dirty="0"/>
              <a:t>A thread on system thinking and integration, which links the  ICT and design topics</a:t>
            </a:r>
          </a:p>
          <a:p>
            <a:pPr lvl="0"/>
            <a:r>
              <a:rPr lang="en-US" dirty="0"/>
              <a:t>Urban planning including the services from the land – a type of design thinking</a:t>
            </a:r>
          </a:p>
          <a:p>
            <a:pPr lvl="0"/>
            <a:r>
              <a:rPr lang="en-US" dirty="0"/>
              <a:t>System design and management of more complex systems and their services – a type of design thinking</a:t>
            </a:r>
          </a:p>
          <a:p>
            <a:r>
              <a:rPr lang="en-US" dirty="0"/>
              <a:t>Entrepreneurial product development, including associated services they provide – a type of design thinking</a:t>
            </a:r>
          </a:p>
          <a:p>
            <a:pPr marL="0" indent="0">
              <a:buNone/>
            </a:pPr>
            <a:r>
              <a:rPr lang="en-US" dirty="0"/>
              <a:t>A set of project based learning experiences, to solidify understanding and develop skills of implementation and self-efficacy.</a:t>
            </a:r>
          </a:p>
          <a:p>
            <a:pPr lvl="0"/>
            <a:endParaRPr lang="en-US" dirty="0"/>
          </a:p>
          <a:p>
            <a:endParaRPr lang="en-US" dirty="0"/>
          </a:p>
        </p:txBody>
      </p:sp>
    </p:spTree>
    <p:extLst>
      <p:ext uri="{BB962C8B-B14F-4D97-AF65-F5344CB8AC3E}">
        <p14:creationId xmlns:p14="http://schemas.microsoft.com/office/powerpoint/2010/main" val="4007208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024E-AC52-614F-8D0D-5568C92DC45C}"/>
              </a:ext>
            </a:extLst>
          </p:cNvPr>
          <p:cNvSpPr>
            <a:spLocks noGrp="1"/>
          </p:cNvSpPr>
          <p:nvPr>
            <p:ph type="title"/>
          </p:nvPr>
        </p:nvSpPr>
        <p:spPr/>
        <p:txBody>
          <a:bodyPr>
            <a:normAutofit/>
          </a:bodyPr>
          <a:lstStyle/>
          <a:p>
            <a:r>
              <a:rPr lang="en-US" dirty="0"/>
              <a:t>Development approach: student learning experience based design</a:t>
            </a:r>
          </a:p>
        </p:txBody>
      </p:sp>
      <p:sp>
        <p:nvSpPr>
          <p:cNvPr id="3" name="Content Placeholder 2">
            <a:extLst>
              <a:ext uri="{FF2B5EF4-FFF2-40B4-BE49-F238E27FC236}">
                <a16:creationId xmlns:a16="http://schemas.microsoft.com/office/drawing/2014/main" id="{00941FF4-8F70-1F4E-8324-49EC9AE3DD9A}"/>
              </a:ext>
            </a:extLst>
          </p:cNvPr>
          <p:cNvSpPr>
            <a:spLocks noGrp="1"/>
          </p:cNvSpPr>
          <p:nvPr>
            <p:ph idx="1"/>
          </p:nvPr>
        </p:nvSpPr>
        <p:spPr/>
        <p:txBody>
          <a:bodyPr/>
          <a:lstStyle/>
          <a:p>
            <a:r>
              <a:rPr lang="en-US" dirty="0"/>
              <a:t>Start with the end point: participants should be better able to address the grand challenges of interest to stakeholders and partners</a:t>
            </a:r>
          </a:p>
          <a:p>
            <a:r>
              <a:rPr lang="en-US" dirty="0"/>
              <a:t>These are to big to work on as learning exercises, so we will identify challenge projects inspired by the grand challenges</a:t>
            </a:r>
          </a:p>
          <a:p>
            <a:r>
              <a:rPr lang="en-US" dirty="0"/>
              <a:t>Then identify the skill needed for challenge project – this drives the design of the threads</a:t>
            </a:r>
          </a:p>
        </p:txBody>
      </p:sp>
    </p:spTree>
    <p:extLst>
      <p:ext uri="{BB962C8B-B14F-4D97-AF65-F5344CB8AC3E}">
        <p14:creationId xmlns:p14="http://schemas.microsoft.com/office/powerpoint/2010/main" val="41087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9563E392-9F40-C140-A369-36D59D1C2996}"/>
              </a:ext>
            </a:extLst>
          </p:cNvPr>
          <p:cNvSpPr/>
          <p:nvPr/>
        </p:nvSpPr>
        <p:spPr>
          <a:xfrm>
            <a:off x="3383280" y="3013713"/>
            <a:ext cx="2259502" cy="11817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Action learning: policy, strategy, road-mapping, projects</a:t>
            </a:r>
          </a:p>
        </p:txBody>
      </p:sp>
      <p:sp>
        <p:nvSpPr>
          <p:cNvPr id="21" name="Rounded Rectangle 20">
            <a:extLst>
              <a:ext uri="{FF2B5EF4-FFF2-40B4-BE49-F238E27FC236}">
                <a16:creationId xmlns:a16="http://schemas.microsoft.com/office/drawing/2014/main" id="{536CB73F-00E7-E846-9C51-12A99AE52B52}"/>
              </a:ext>
            </a:extLst>
          </p:cNvPr>
          <p:cNvSpPr/>
          <p:nvPr/>
        </p:nvSpPr>
        <p:spPr>
          <a:xfrm>
            <a:off x="343371" y="3028954"/>
            <a:ext cx="1800225" cy="1166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Six threads teach background knowledge, skills and tools</a:t>
            </a:r>
          </a:p>
        </p:txBody>
      </p:sp>
      <p:sp>
        <p:nvSpPr>
          <p:cNvPr id="28" name="Title 1">
            <a:extLst>
              <a:ext uri="{FF2B5EF4-FFF2-40B4-BE49-F238E27FC236}">
                <a16:creationId xmlns:a16="http://schemas.microsoft.com/office/drawing/2014/main" id="{37ACC3DF-BCA6-0E43-890C-2ADF965B0A59}"/>
              </a:ext>
            </a:extLst>
          </p:cNvPr>
          <p:cNvSpPr>
            <a:spLocks noGrp="1"/>
          </p:cNvSpPr>
          <p:nvPr>
            <p:ph type="title"/>
          </p:nvPr>
        </p:nvSpPr>
        <p:spPr>
          <a:xfrm>
            <a:off x="569681" y="271865"/>
            <a:ext cx="7886700" cy="498474"/>
          </a:xfrm>
        </p:spPr>
        <p:txBody>
          <a:bodyPr>
            <a:normAutofit/>
          </a:bodyPr>
          <a:lstStyle/>
          <a:p>
            <a:pPr algn="ctr"/>
            <a:r>
              <a:rPr lang="en-US" sz="2800" dirty="0"/>
              <a:t>Threads - Projects - Challenges</a:t>
            </a:r>
          </a:p>
        </p:txBody>
      </p:sp>
      <p:sp>
        <p:nvSpPr>
          <p:cNvPr id="35" name="Explosion 2 34">
            <a:extLst>
              <a:ext uri="{FF2B5EF4-FFF2-40B4-BE49-F238E27FC236}">
                <a16:creationId xmlns:a16="http://schemas.microsoft.com/office/drawing/2014/main" id="{91D78716-7FB4-3646-AAF5-405F83BEE67C}"/>
              </a:ext>
            </a:extLst>
          </p:cNvPr>
          <p:cNvSpPr/>
          <p:nvPr/>
        </p:nvSpPr>
        <p:spPr>
          <a:xfrm>
            <a:off x="7107385" y="2410687"/>
            <a:ext cx="1953490" cy="199845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Grand </a:t>
            </a:r>
          </a:p>
          <a:p>
            <a:pPr algn="ctr"/>
            <a:r>
              <a:rPr lang="en-US" dirty="0"/>
              <a:t>challenges</a:t>
            </a:r>
          </a:p>
        </p:txBody>
      </p:sp>
      <p:cxnSp>
        <p:nvCxnSpPr>
          <p:cNvPr id="49" name="Elbow Connector 48">
            <a:extLst>
              <a:ext uri="{FF2B5EF4-FFF2-40B4-BE49-F238E27FC236}">
                <a16:creationId xmlns:a16="http://schemas.microsoft.com/office/drawing/2014/main" id="{23AEAC67-6609-4B42-9E5D-EA42FC3FFFDE}"/>
              </a:ext>
            </a:extLst>
          </p:cNvPr>
          <p:cNvCxnSpPr>
            <a:cxnSpLocks/>
            <a:stCxn id="8" idx="3"/>
            <a:endCxn id="35" idx="1"/>
          </p:cNvCxnSpPr>
          <p:nvPr/>
        </p:nvCxnSpPr>
        <p:spPr>
          <a:xfrm flipV="1">
            <a:off x="5642782" y="3602078"/>
            <a:ext cx="1464603" cy="25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7213BDB-88B3-434B-B58D-F6DDB0E8E287}"/>
              </a:ext>
            </a:extLst>
          </p:cNvPr>
          <p:cNvSpPr txBox="1"/>
          <p:nvPr/>
        </p:nvSpPr>
        <p:spPr>
          <a:xfrm>
            <a:off x="6052961" y="3228869"/>
            <a:ext cx="1050288" cy="369332"/>
          </a:xfrm>
          <a:prstGeom prst="rect">
            <a:avLst/>
          </a:prstGeom>
          <a:noFill/>
        </p:spPr>
        <p:txBody>
          <a:bodyPr wrap="none" rtlCol="0">
            <a:spAutoFit/>
          </a:bodyPr>
          <a:lstStyle/>
          <a:p>
            <a:r>
              <a:rPr lang="en-US" dirty="0"/>
              <a:t>Solutions</a:t>
            </a:r>
          </a:p>
        </p:txBody>
      </p:sp>
      <p:sp>
        <p:nvSpPr>
          <p:cNvPr id="53" name="TextBox 52">
            <a:extLst>
              <a:ext uri="{FF2B5EF4-FFF2-40B4-BE49-F238E27FC236}">
                <a16:creationId xmlns:a16="http://schemas.microsoft.com/office/drawing/2014/main" id="{3C8D8CB2-83A3-5D42-9C4A-AF90E6D8F980}"/>
              </a:ext>
            </a:extLst>
          </p:cNvPr>
          <p:cNvSpPr txBox="1"/>
          <p:nvPr/>
        </p:nvSpPr>
        <p:spPr>
          <a:xfrm>
            <a:off x="6018368" y="2580599"/>
            <a:ext cx="1131272" cy="646331"/>
          </a:xfrm>
          <a:prstGeom prst="rect">
            <a:avLst/>
          </a:prstGeom>
          <a:noFill/>
        </p:spPr>
        <p:txBody>
          <a:bodyPr wrap="none" rtlCol="0">
            <a:spAutoFit/>
          </a:bodyPr>
          <a:lstStyle/>
          <a:p>
            <a:r>
              <a:rPr lang="en-US" dirty="0"/>
              <a:t>Skilled</a:t>
            </a:r>
          </a:p>
          <a:p>
            <a:r>
              <a:rPr lang="en-US" dirty="0"/>
              <a:t>workforce</a:t>
            </a:r>
          </a:p>
        </p:txBody>
      </p:sp>
      <p:cxnSp>
        <p:nvCxnSpPr>
          <p:cNvPr id="22" name="Elbow Connector 21">
            <a:extLst>
              <a:ext uri="{FF2B5EF4-FFF2-40B4-BE49-F238E27FC236}">
                <a16:creationId xmlns:a16="http://schemas.microsoft.com/office/drawing/2014/main" id="{2D9B689E-C923-9C4F-82EF-7C031820CD45}"/>
              </a:ext>
            </a:extLst>
          </p:cNvPr>
          <p:cNvCxnSpPr>
            <a:cxnSpLocks/>
            <a:stCxn id="21" idx="3"/>
            <a:endCxn id="8" idx="1"/>
          </p:cNvCxnSpPr>
          <p:nvPr/>
        </p:nvCxnSpPr>
        <p:spPr>
          <a:xfrm flipV="1">
            <a:off x="2143596" y="3604589"/>
            <a:ext cx="1239684" cy="762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258FD20-DE7A-514D-B47B-866D7676947D}"/>
              </a:ext>
            </a:extLst>
          </p:cNvPr>
          <p:cNvSpPr txBox="1"/>
          <p:nvPr/>
        </p:nvSpPr>
        <p:spPr>
          <a:xfrm>
            <a:off x="2333052" y="3228869"/>
            <a:ext cx="643125" cy="369332"/>
          </a:xfrm>
          <a:prstGeom prst="rect">
            <a:avLst/>
          </a:prstGeom>
          <a:noFill/>
        </p:spPr>
        <p:txBody>
          <a:bodyPr wrap="none" rtlCol="0">
            <a:spAutoFit/>
          </a:bodyPr>
          <a:lstStyle/>
          <a:p>
            <a:r>
              <a:rPr lang="en-US" dirty="0"/>
              <a:t>Skills</a:t>
            </a:r>
          </a:p>
        </p:txBody>
      </p:sp>
      <p:sp>
        <p:nvSpPr>
          <p:cNvPr id="30" name="TextBox 29">
            <a:extLst>
              <a:ext uri="{FF2B5EF4-FFF2-40B4-BE49-F238E27FC236}">
                <a16:creationId xmlns:a16="http://schemas.microsoft.com/office/drawing/2014/main" id="{63E600BD-1350-3848-BFB8-F5AD08192F22}"/>
              </a:ext>
            </a:extLst>
          </p:cNvPr>
          <p:cNvSpPr txBox="1"/>
          <p:nvPr/>
        </p:nvSpPr>
        <p:spPr>
          <a:xfrm>
            <a:off x="2312273" y="3698687"/>
            <a:ext cx="662682" cy="369332"/>
          </a:xfrm>
          <a:prstGeom prst="rect">
            <a:avLst/>
          </a:prstGeom>
          <a:noFill/>
        </p:spPr>
        <p:txBody>
          <a:bodyPr wrap="none" rtlCol="0">
            <a:spAutoFit/>
          </a:bodyPr>
          <a:lstStyle/>
          <a:p>
            <a:r>
              <a:rPr lang="en-US" dirty="0"/>
              <a:t>Tools</a:t>
            </a:r>
          </a:p>
        </p:txBody>
      </p:sp>
      <p:sp>
        <p:nvSpPr>
          <p:cNvPr id="2" name="Right Arrow 1">
            <a:extLst>
              <a:ext uri="{FF2B5EF4-FFF2-40B4-BE49-F238E27FC236}">
                <a16:creationId xmlns:a16="http://schemas.microsoft.com/office/drawing/2014/main" id="{4AD75649-9C3A-7142-A9E5-C47457162E0E}"/>
              </a:ext>
            </a:extLst>
          </p:cNvPr>
          <p:cNvSpPr/>
          <p:nvPr/>
        </p:nvSpPr>
        <p:spPr>
          <a:xfrm>
            <a:off x="2974955" y="4881966"/>
            <a:ext cx="2945398" cy="6044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Progression for learning</a:t>
            </a:r>
          </a:p>
        </p:txBody>
      </p:sp>
      <p:sp>
        <p:nvSpPr>
          <p:cNvPr id="3" name="Left Arrow 2">
            <a:extLst>
              <a:ext uri="{FF2B5EF4-FFF2-40B4-BE49-F238E27FC236}">
                <a16:creationId xmlns:a16="http://schemas.microsoft.com/office/drawing/2014/main" id="{A4DA8035-901F-9E49-90F7-775A069B944F}"/>
              </a:ext>
            </a:extLst>
          </p:cNvPr>
          <p:cNvSpPr/>
          <p:nvPr/>
        </p:nvSpPr>
        <p:spPr>
          <a:xfrm>
            <a:off x="2143596" y="1456841"/>
            <a:ext cx="4334696" cy="8059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Progression for program design</a:t>
            </a:r>
          </a:p>
        </p:txBody>
      </p:sp>
      <p:sp>
        <p:nvSpPr>
          <p:cNvPr id="14" name="TextBox 13">
            <a:extLst>
              <a:ext uri="{FF2B5EF4-FFF2-40B4-BE49-F238E27FC236}">
                <a16:creationId xmlns:a16="http://schemas.microsoft.com/office/drawing/2014/main" id="{FFA8B834-BA64-1041-AC3A-0DE51117A496}"/>
              </a:ext>
            </a:extLst>
          </p:cNvPr>
          <p:cNvSpPr txBox="1"/>
          <p:nvPr/>
        </p:nvSpPr>
        <p:spPr>
          <a:xfrm>
            <a:off x="5808888" y="3841914"/>
            <a:ext cx="1611018" cy="646331"/>
          </a:xfrm>
          <a:prstGeom prst="rect">
            <a:avLst/>
          </a:prstGeom>
          <a:noFill/>
        </p:spPr>
        <p:txBody>
          <a:bodyPr wrap="none" rtlCol="0">
            <a:spAutoFit/>
          </a:bodyPr>
          <a:lstStyle/>
          <a:p>
            <a:r>
              <a:rPr lang="en-US" dirty="0"/>
              <a:t>Future staff</a:t>
            </a:r>
          </a:p>
          <a:p>
            <a:r>
              <a:rPr lang="en-US" dirty="0"/>
              <a:t>Future projects</a:t>
            </a:r>
          </a:p>
        </p:txBody>
      </p:sp>
      <p:sp>
        <p:nvSpPr>
          <p:cNvPr id="4" name="TextBox 3">
            <a:extLst>
              <a:ext uri="{FF2B5EF4-FFF2-40B4-BE49-F238E27FC236}">
                <a16:creationId xmlns:a16="http://schemas.microsoft.com/office/drawing/2014/main" id="{94EE1D4D-9BE7-D149-8E57-240A5E4CD5EE}"/>
              </a:ext>
            </a:extLst>
          </p:cNvPr>
          <p:cNvSpPr txBox="1"/>
          <p:nvPr/>
        </p:nvSpPr>
        <p:spPr>
          <a:xfrm>
            <a:off x="1591333" y="5972847"/>
            <a:ext cx="5691302" cy="400110"/>
          </a:xfrm>
          <a:prstGeom prst="rect">
            <a:avLst/>
          </a:prstGeom>
          <a:noFill/>
        </p:spPr>
        <p:txBody>
          <a:bodyPr wrap="none" rtlCol="0">
            <a:spAutoFit/>
          </a:bodyPr>
          <a:lstStyle/>
          <a:p>
            <a:r>
              <a:rPr lang="en-US" sz="2000" dirty="0"/>
              <a:t>Building assets: human, social, natural, physical, data</a:t>
            </a:r>
          </a:p>
        </p:txBody>
      </p:sp>
    </p:spTree>
    <p:extLst>
      <p:ext uri="{BB962C8B-B14F-4D97-AF65-F5344CB8AC3E}">
        <p14:creationId xmlns:p14="http://schemas.microsoft.com/office/powerpoint/2010/main" val="304322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906FD-5F2D-2E44-869F-91503EEDCE3E}"/>
              </a:ext>
            </a:extLst>
          </p:cNvPr>
          <p:cNvSpPr>
            <a:spLocks noGrp="1"/>
          </p:cNvSpPr>
          <p:nvPr>
            <p:ph type="title"/>
          </p:nvPr>
        </p:nvSpPr>
        <p:spPr/>
        <p:txBody>
          <a:bodyPr/>
          <a:lstStyle/>
          <a:p>
            <a:r>
              <a:rPr lang="en-US" dirty="0"/>
              <a:t>Criteria for the challenge projects</a:t>
            </a:r>
          </a:p>
        </p:txBody>
      </p:sp>
      <p:sp>
        <p:nvSpPr>
          <p:cNvPr id="3" name="Content Placeholder 2">
            <a:extLst>
              <a:ext uri="{FF2B5EF4-FFF2-40B4-BE49-F238E27FC236}">
                <a16:creationId xmlns:a16="http://schemas.microsoft.com/office/drawing/2014/main" id="{7505EE79-46F2-9D4C-B5EF-D459C97989A6}"/>
              </a:ext>
            </a:extLst>
          </p:cNvPr>
          <p:cNvSpPr>
            <a:spLocks noGrp="1"/>
          </p:cNvSpPr>
          <p:nvPr>
            <p:ph idx="1"/>
          </p:nvPr>
        </p:nvSpPr>
        <p:spPr>
          <a:xfrm>
            <a:off x="628650" y="1825625"/>
            <a:ext cx="7886700" cy="4730158"/>
          </a:xfrm>
        </p:spPr>
        <p:txBody>
          <a:bodyPr>
            <a:normAutofit fontScale="92500" lnSpcReduction="20000"/>
          </a:bodyPr>
          <a:lstStyle/>
          <a:p>
            <a:r>
              <a:rPr lang="en-US" dirty="0"/>
              <a:t>Challenge project choice are derived from broad goals:</a:t>
            </a:r>
          </a:p>
          <a:p>
            <a:pPr lvl="1"/>
            <a:r>
              <a:rPr lang="en-US" dirty="0"/>
              <a:t>Global Grand Challenges – sustainability, health, security and joy of living</a:t>
            </a:r>
          </a:p>
          <a:p>
            <a:pPr lvl="1"/>
            <a:r>
              <a:rPr lang="en-US" dirty="0"/>
              <a:t> Indonesian medium term development agenda</a:t>
            </a:r>
          </a:p>
          <a:p>
            <a:r>
              <a:rPr lang="en-US" dirty="0"/>
              <a:t>And influenced by the:</a:t>
            </a:r>
          </a:p>
          <a:p>
            <a:pPr lvl="1"/>
            <a:r>
              <a:rPr lang="en-US" dirty="0"/>
              <a:t>The vision and mission of  TSEA</a:t>
            </a:r>
          </a:p>
          <a:p>
            <a:pPr lvl="1"/>
            <a:r>
              <a:rPr lang="en-US" dirty="0"/>
              <a:t>The UN SDGs</a:t>
            </a:r>
          </a:p>
          <a:p>
            <a:pPr lvl="1"/>
            <a:r>
              <a:rPr lang="en-US" dirty="0"/>
              <a:t>The specific needs of stakeholders</a:t>
            </a:r>
          </a:p>
          <a:p>
            <a:pPr lvl="1"/>
            <a:r>
              <a:rPr lang="en-US" dirty="0"/>
              <a:t>The HDX program objectives</a:t>
            </a:r>
          </a:p>
          <a:p>
            <a:pPr lvl="1"/>
            <a:r>
              <a:rPr lang="en-US" dirty="0"/>
              <a:t>The interests of the participants</a:t>
            </a:r>
          </a:p>
          <a:p>
            <a:r>
              <a:rPr lang="en-US" dirty="0"/>
              <a:t>Reflecting key themes</a:t>
            </a:r>
          </a:p>
          <a:p>
            <a:pPr lvl="1"/>
            <a:r>
              <a:rPr lang="en-US" dirty="0"/>
              <a:t>Happiness and sustainability</a:t>
            </a:r>
          </a:p>
          <a:p>
            <a:pPr lvl="1"/>
            <a:r>
              <a:rPr lang="en-US" dirty="0"/>
              <a:t>ICT transformation </a:t>
            </a:r>
          </a:p>
          <a:p>
            <a:pPr lvl="1"/>
            <a:r>
              <a:rPr lang="en-US" dirty="0"/>
              <a:t>Local projects – global impact</a:t>
            </a:r>
          </a:p>
          <a:p>
            <a:pPr lvl="1"/>
            <a:endParaRPr lang="en-US" dirty="0"/>
          </a:p>
        </p:txBody>
      </p:sp>
    </p:spTree>
    <p:extLst>
      <p:ext uri="{BB962C8B-B14F-4D97-AF65-F5344CB8AC3E}">
        <p14:creationId xmlns:p14="http://schemas.microsoft.com/office/powerpoint/2010/main" val="17431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16A0E-6F40-544C-8EF1-F3B8064F5E7C}"/>
              </a:ext>
            </a:extLst>
          </p:cNvPr>
          <p:cNvSpPr>
            <a:spLocks noGrp="1"/>
          </p:cNvSpPr>
          <p:nvPr>
            <p:ph type="title"/>
          </p:nvPr>
        </p:nvSpPr>
        <p:spPr/>
        <p:txBody>
          <a:bodyPr>
            <a:noAutofit/>
          </a:bodyPr>
          <a:lstStyle/>
          <a:p>
            <a:r>
              <a:rPr lang="en-US" sz="3200" dirty="0"/>
              <a:t>Indonesian MEDIUM TERM DEVELOPMENT AGENDA RPJMN 2020-2024</a:t>
            </a:r>
          </a:p>
        </p:txBody>
      </p:sp>
      <p:sp>
        <p:nvSpPr>
          <p:cNvPr id="3" name="Content Placeholder 2">
            <a:extLst>
              <a:ext uri="{FF2B5EF4-FFF2-40B4-BE49-F238E27FC236}">
                <a16:creationId xmlns:a16="http://schemas.microsoft.com/office/drawing/2014/main" id="{CB84840B-0AE5-D349-A968-476B7B3B975A}"/>
              </a:ext>
            </a:extLst>
          </p:cNvPr>
          <p:cNvSpPr>
            <a:spLocks noGrp="1"/>
          </p:cNvSpPr>
          <p:nvPr>
            <p:ph idx="1"/>
          </p:nvPr>
        </p:nvSpPr>
        <p:spPr>
          <a:xfrm>
            <a:off x="628650" y="2171382"/>
            <a:ext cx="7886700" cy="4351338"/>
          </a:xfrm>
        </p:spPr>
        <p:txBody>
          <a:bodyPr>
            <a:normAutofit lnSpcReduction="10000"/>
          </a:bodyPr>
          <a:lstStyle/>
          <a:p>
            <a:pPr marL="0" indent="0">
              <a:buNone/>
            </a:pPr>
            <a:r>
              <a:rPr lang="en-US" dirty="0"/>
              <a:t>1. Strengthening economic resilience for quality growth</a:t>
            </a:r>
            <a:br>
              <a:rPr lang="en-US" dirty="0"/>
            </a:br>
            <a:r>
              <a:rPr lang="en-US" dirty="0"/>
              <a:t>2. Regional development for reducing inequality</a:t>
            </a:r>
            <a:br>
              <a:rPr lang="en-US" dirty="0"/>
            </a:br>
            <a:r>
              <a:rPr lang="en-US" dirty="0"/>
              <a:t>3. Upgrading human resource qualification and competitiveness</a:t>
            </a:r>
            <a:br>
              <a:rPr lang="en-US" dirty="0"/>
            </a:br>
            <a:r>
              <a:rPr lang="en-US" dirty="0"/>
              <a:t>4. Mental revolution and cultural development</a:t>
            </a:r>
            <a:br>
              <a:rPr lang="en-US" dirty="0"/>
            </a:br>
            <a:r>
              <a:rPr lang="en-US" dirty="0"/>
              <a:t>5. Strengthening the infrastructure for supporting economic development and basic needs</a:t>
            </a:r>
            <a:br>
              <a:rPr lang="en-US" dirty="0"/>
            </a:br>
            <a:r>
              <a:rPr lang="en-US" dirty="0"/>
              <a:t>6. Building the living environment, increasing disaster resilience and climate change</a:t>
            </a:r>
            <a:br>
              <a:rPr lang="en-US" dirty="0"/>
            </a:br>
            <a:r>
              <a:rPr lang="en-US" dirty="0"/>
              <a:t>7. Strengthening politics, law, defense and security stabilization and public service transformation</a:t>
            </a:r>
          </a:p>
        </p:txBody>
      </p:sp>
    </p:spTree>
    <p:extLst>
      <p:ext uri="{BB962C8B-B14F-4D97-AF65-F5344CB8AC3E}">
        <p14:creationId xmlns:p14="http://schemas.microsoft.com/office/powerpoint/2010/main" val="1173835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8149C-3494-4B45-B6D5-20536B5B24AC}"/>
              </a:ext>
            </a:extLst>
          </p:cNvPr>
          <p:cNvSpPr>
            <a:spLocks noGrp="1"/>
          </p:cNvSpPr>
          <p:nvPr>
            <p:ph type="title"/>
          </p:nvPr>
        </p:nvSpPr>
        <p:spPr>
          <a:xfrm>
            <a:off x="628650" y="102236"/>
            <a:ext cx="7886700" cy="1325563"/>
          </a:xfrm>
        </p:spPr>
        <p:txBody>
          <a:bodyPr/>
          <a:lstStyle/>
          <a:p>
            <a:r>
              <a:rPr lang="en-US" dirty="0"/>
              <a:t>Template for challenge projects</a:t>
            </a:r>
          </a:p>
        </p:txBody>
      </p:sp>
      <p:sp>
        <p:nvSpPr>
          <p:cNvPr id="3" name="Content Placeholder 2">
            <a:extLst>
              <a:ext uri="{FF2B5EF4-FFF2-40B4-BE49-F238E27FC236}">
                <a16:creationId xmlns:a16="http://schemas.microsoft.com/office/drawing/2014/main" id="{E97192EC-A44F-B24D-A611-0EAE4ED653EA}"/>
              </a:ext>
            </a:extLst>
          </p:cNvPr>
          <p:cNvSpPr>
            <a:spLocks noGrp="1"/>
          </p:cNvSpPr>
          <p:nvPr>
            <p:ph idx="1"/>
          </p:nvPr>
        </p:nvSpPr>
        <p:spPr>
          <a:xfrm>
            <a:off x="628650" y="1128394"/>
            <a:ext cx="8012430" cy="5535295"/>
          </a:xfrm>
        </p:spPr>
        <p:txBody>
          <a:bodyPr>
            <a:normAutofit fontScale="85000" lnSpcReduction="20000"/>
          </a:bodyPr>
          <a:lstStyle/>
          <a:p>
            <a:r>
              <a:rPr lang="en-US" dirty="0"/>
              <a:t>Name (a short version of the national scale grand challenge) </a:t>
            </a:r>
          </a:p>
          <a:p>
            <a:r>
              <a:rPr lang="en-US" dirty="0"/>
              <a:t>National scale grand challenge (short description)</a:t>
            </a:r>
          </a:p>
          <a:p>
            <a:r>
              <a:rPr lang="en-US" dirty="0"/>
              <a:t>The challenge project (short description)</a:t>
            </a:r>
          </a:p>
          <a:p>
            <a:pPr lvl="1"/>
            <a:r>
              <a:rPr lang="en-US" dirty="0"/>
              <a:t>How ICT helps</a:t>
            </a:r>
          </a:p>
          <a:p>
            <a:pPr lvl="1"/>
            <a:r>
              <a:rPr lang="en-US" dirty="0"/>
              <a:t>Relationship to sustainability (SDGs relevance)</a:t>
            </a:r>
          </a:p>
          <a:p>
            <a:pPr lvl="1"/>
            <a:r>
              <a:rPr lang="en-US" dirty="0"/>
              <a:t>Relevance to happiness</a:t>
            </a:r>
          </a:p>
          <a:p>
            <a:pPr lvl="1"/>
            <a:r>
              <a:rPr lang="en-US" dirty="0"/>
              <a:t>Relevance to cities, systems, products, services</a:t>
            </a:r>
          </a:p>
          <a:p>
            <a:r>
              <a:rPr lang="en-US" dirty="0"/>
              <a:t>Desired outcomes</a:t>
            </a:r>
          </a:p>
          <a:p>
            <a:pPr lvl="1"/>
            <a:r>
              <a:rPr lang="en-US" dirty="0"/>
              <a:t>High production quality but not a consulting report</a:t>
            </a:r>
          </a:p>
          <a:p>
            <a:r>
              <a:rPr lang="en-US" dirty="0"/>
              <a:t>Likely stakeholders and/or project owner</a:t>
            </a:r>
          </a:p>
          <a:p>
            <a:r>
              <a:rPr lang="en-US" dirty="0"/>
              <a:t>Background criteria</a:t>
            </a:r>
          </a:p>
          <a:p>
            <a:pPr lvl="1"/>
            <a:r>
              <a:rPr lang="en-US" dirty="0"/>
              <a:t>Is data available?</a:t>
            </a:r>
          </a:p>
          <a:p>
            <a:pPr lvl="1"/>
            <a:r>
              <a:rPr lang="en-US" dirty="0"/>
              <a:t>Is the project authentic?</a:t>
            </a:r>
          </a:p>
          <a:p>
            <a:pPr lvl="1"/>
            <a:r>
              <a:rPr lang="en-US" dirty="0"/>
              <a:t>Does it form foundation for follow on learning or research project?</a:t>
            </a:r>
          </a:p>
          <a:p>
            <a:pPr lvl="1"/>
            <a:r>
              <a:rPr lang="en-US" dirty="0"/>
              <a:t>Does it draw upon the participants as resources?</a:t>
            </a:r>
          </a:p>
          <a:p>
            <a:pPr lvl="1"/>
            <a:r>
              <a:rPr lang="en-US" dirty="0"/>
              <a:t>Is there enough interest at SH that they will assign a project owner?</a:t>
            </a:r>
          </a:p>
          <a:p>
            <a:pPr lvl="1"/>
            <a:endParaRPr lang="en-US" dirty="0"/>
          </a:p>
          <a:p>
            <a:pPr lvl="1"/>
            <a:endParaRPr lang="en-US" dirty="0"/>
          </a:p>
        </p:txBody>
      </p:sp>
    </p:spTree>
    <p:extLst>
      <p:ext uri="{BB962C8B-B14F-4D97-AF65-F5344CB8AC3E}">
        <p14:creationId xmlns:p14="http://schemas.microsoft.com/office/powerpoint/2010/main" val="2098851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D19E38-5B14-7543-800A-B0707E982254}"/>
              </a:ext>
            </a:extLst>
          </p:cNvPr>
          <p:cNvSpPr>
            <a:spLocks noGrp="1"/>
          </p:cNvSpPr>
          <p:nvPr>
            <p:ph type="title"/>
          </p:nvPr>
        </p:nvSpPr>
        <p:spPr>
          <a:xfrm>
            <a:off x="628650" y="365127"/>
            <a:ext cx="7886700" cy="832738"/>
          </a:xfrm>
        </p:spPr>
        <p:txBody>
          <a:bodyPr>
            <a:normAutofit fontScale="90000"/>
          </a:bodyPr>
          <a:lstStyle/>
          <a:p>
            <a:r>
              <a:rPr lang="en-US" dirty="0"/>
              <a:t>Potential challenge projects for HDX</a:t>
            </a:r>
          </a:p>
        </p:txBody>
      </p:sp>
      <p:sp>
        <p:nvSpPr>
          <p:cNvPr id="5" name="Content Placeholder 4">
            <a:extLst>
              <a:ext uri="{FF2B5EF4-FFF2-40B4-BE49-F238E27FC236}">
                <a16:creationId xmlns:a16="http://schemas.microsoft.com/office/drawing/2014/main" id="{490756A6-CE06-244D-8B9D-0F91D7A204AA}"/>
              </a:ext>
            </a:extLst>
          </p:cNvPr>
          <p:cNvSpPr>
            <a:spLocks noGrp="1"/>
          </p:cNvSpPr>
          <p:nvPr>
            <p:ph idx="1"/>
          </p:nvPr>
        </p:nvSpPr>
        <p:spPr>
          <a:xfrm>
            <a:off x="628650" y="1286128"/>
            <a:ext cx="7886700" cy="5449209"/>
          </a:xfrm>
        </p:spPr>
        <p:txBody>
          <a:bodyPr>
            <a:normAutofit fontScale="85000" lnSpcReduction="20000"/>
          </a:bodyPr>
          <a:lstStyle/>
          <a:p>
            <a:pPr marL="317500" indent="-317500">
              <a:buFont typeface="+mj-lt"/>
              <a:buAutoNum type="arabicPeriod"/>
            </a:pPr>
            <a:r>
              <a:rPr lang="en-ID" sz="1600" b="1" dirty="0"/>
              <a:t>Informal urban housing: </a:t>
            </a:r>
            <a:r>
              <a:rPr lang="en-ID" sz="1600" dirty="0"/>
              <a:t>large number of poor urban residents currently house themselves in unsanitary condition with ram shackle housing, with no land tenure,  in environmentally unsustainable and unsafe areas of the city. The project would be using ICT and </a:t>
            </a:r>
            <a:r>
              <a:rPr lang="en-ID" sz="1600" dirty="0" err="1"/>
              <a:t>newy</a:t>
            </a:r>
            <a:r>
              <a:rPr lang="en-ID" sz="1600" dirty="0"/>
              <a:t> collected data to create a new type of map to help policy makers decide the most efficient and equitable way to formalize these informal settlements. </a:t>
            </a:r>
            <a:r>
              <a:rPr lang="en-ID" sz="1600" b="1" dirty="0"/>
              <a:t>(City, Products, Services, SDGs no. 1, 10, 11) </a:t>
            </a:r>
          </a:p>
          <a:p>
            <a:pPr marL="317500" indent="-317500">
              <a:buFont typeface="+mj-lt"/>
              <a:buAutoNum type="arabicPeriod"/>
            </a:pPr>
            <a:r>
              <a:rPr lang="en-ID" sz="1600" b="1" dirty="0"/>
              <a:t>Digital economic divide: </a:t>
            </a:r>
            <a:r>
              <a:rPr lang="en-ID" sz="1600" dirty="0"/>
              <a:t>Increasingly digital data and access is available to the economically privileged. The project would produce one or two solutions to bridging the gap on access to computer and internet between the rich and poor. </a:t>
            </a:r>
            <a:r>
              <a:rPr lang="en-ID" sz="1600" b="1" dirty="0"/>
              <a:t>(System, products, SDGs no. 8, 10, 16)</a:t>
            </a:r>
          </a:p>
          <a:p>
            <a:pPr marL="317500" indent="-317500">
              <a:buFont typeface="+mj-lt"/>
              <a:buAutoNum type="arabicPeriod"/>
            </a:pPr>
            <a:r>
              <a:rPr lang="en-ID" sz="1600" b="1" dirty="0"/>
              <a:t>Information alerts: </a:t>
            </a:r>
            <a:r>
              <a:rPr lang="en-ID" sz="1600" dirty="0"/>
              <a:t>Residents benefit by receiving  accurate and timely information on emerging issues e.g. flood, traffic. The project would be to create one or two products that would help informing city residents of urban issues. </a:t>
            </a:r>
            <a:r>
              <a:rPr lang="en-ID" sz="1600" b="1" dirty="0"/>
              <a:t>(City, products, SDGs no. 9, 10)</a:t>
            </a:r>
          </a:p>
          <a:p>
            <a:pPr marL="317500" indent="-317500">
              <a:buFont typeface="+mj-lt"/>
              <a:buAutoNum type="arabicPeriod"/>
            </a:pPr>
            <a:r>
              <a:rPr lang="en-ID" sz="1600" b="1" dirty="0"/>
              <a:t>Regional Data Sets: </a:t>
            </a:r>
            <a:r>
              <a:rPr lang="en-ID" sz="1600" dirty="0"/>
              <a:t>Current data sets being used to train ML systems around the world are based on US and EU data. The project would be to produce one or two region-specific datasets for Southeast Asia so ML is not only trained on US and EU data. </a:t>
            </a:r>
            <a:r>
              <a:rPr lang="en-ID" sz="1600" b="1" dirty="0"/>
              <a:t>(Services, SDGs no. 9, 10)</a:t>
            </a:r>
          </a:p>
          <a:p>
            <a:pPr marL="317500" indent="-317500">
              <a:buFont typeface="+mj-lt"/>
              <a:buAutoNum type="arabicPeriod"/>
            </a:pPr>
            <a:r>
              <a:rPr lang="en-ID" sz="1600" b="1" dirty="0"/>
              <a:t>Food security and sovereignty: </a:t>
            </a:r>
            <a:r>
              <a:rPr lang="en-ID" sz="1600" dirty="0"/>
              <a:t>How to create food system in cities that are resilient and self-sufficient.  The project would be to design a more secure urban food distribution system. </a:t>
            </a:r>
            <a:r>
              <a:rPr lang="en-ID" sz="1600" b="1" dirty="0"/>
              <a:t>(City, systems, SDGs no. 2, 11)</a:t>
            </a:r>
          </a:p>
          <a:p>
            <a:pPr marL="317500" indent="-317500">
              <a:buFont typeface="+mj-lt"/>
              <a:buAutoNum type="arabicPeriod"/>
            </a:pPr>
            <a:r>
              <a:rPr lang="en-ID" sz="1600" b="1" dirty="0"/>
              <a:t>Reducing plastic pollution: </a:t>
            </a:r>
            <a:r>
              <a:rPr lang="en-ID" sz="1600" dirty="0"/>
              <a:t>Indonesia is the 2</a:t>
            </a:r>
            <a:r>
              <a:rPr lang="en-ID" sz="1600" baseline="30000" dirty="0"/>
              <a:t>nd</a:t>
            </a:r>
            <a:r>
              <a:rPr lang="en-ID" sz="1600" dirty="0"/>
              <a:t> largest producer of marine plastic debris in the world. The project would produce one or two products to help reduce ocean plastic waste by 70% in the year 2025. </a:t>
            </a:r>
            <a:r>
              <a:rPr lang="en-ID" sz="1600" b="1" dirty="0"/>
              <a:t>(Products, services, SDGs no. 12, 13, 14)</a:t>
            </a:r>
          </a:p>
          <a:p>
            <a:pPr marL="317500" indent="-317500">
              <a:buFont typeface="+mj-lt"/>
              <a:buAutoNum type="arabicPeriod"/>
            </a:pPr>
            <a:r>
              <a:rPr lang="en-ID" sz="1600" b="1" dirty="0"/>
              <a:t>Healthcare big data analysis: </a:t>
            </a:r>
            <a:r>
              <a:rPr lang="en-ID" sz="1600" dirty="0"/>
              <a:t>The delivery of healthcare services can be made more efficient and effective by employing ICT in the collecting, curating, and organizing of big data. The project would deliver one or two solutions using system simulation and big-data operation and research technique to redesign healthcare delivery for cities and their dwellers. </a:t>
            </a:r>
            <a:r>
              <a:rPr lang="en-ID" sz="1600" b="1" dirty="0"/>
              <a:t>(Cities, systems, SDGs no. 3, 9, 11)</a:t>
            </a:r>
          </a:p>
          <a:p>
            <a:pPr marL="317500" indent="-317500">
              <a:buFont typeface="+mj-lt"/>
              <a:buAutoNum type="arabicPeriod"/>
            </a:pPr>
            <a:r>
              <a:rPr lang="en-ID" sz="1600" b="1" dirty="0"/>
              <a:t>Smart city ICT standards: </a:t>
            </a:r>
            <a:r>
              <a:rPr lang="en-ID" sz="1600" dirty="0"/>
              <a:t>the digital transformation of cities will greatly benefit from the development of standards for ICT in the cities. The project would produce a recommendation to the IEEE for the development of a new urban ICT standard.</a:t>
            </a:r>
          </a:p>
        </p:txBody>
      </p:sp>
    </p:spTree>
    <p:extLst>
      <p:ext uri="{BB962C8B-B14F-4D97-AF65-F5344CB8AC3E}">
        <p14:creationId xmlns:p14="http://schemas.microsoft.com/office/powerpoint/2010/main" val="4035863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F04F-FE56-4A48-84FC-15BD3DDE4000}"/>
              </a:ext>
            </a:extLst>
          </p:cNvPr>
          <p:cNvSpPr>
            <a:spLocks noGrp="1"/>
          </p:cNvSpPr>
          <p:nvPr>
            <p:ph type="title"/>
          </p:nvPr>
        </p:nvSpPr>
        <p:spPr>
          <a:xfrm>
            <a:off x="628650" y="0"/>
            <a:ext cx="7886700" cy="1325563"/>
          </a:xfrm>
        </p:spPr>
        <p:txBody>
          <a:bodyPr/>
          <a:lstStyle/>
          <a:p>
            <a:r>
              <a:rPr lang="en-US" dirty="0"/>
              <a:t>Project operation</a:t>
            </a:r>
          </a:p>
        </p:txBody>
      </p:sp>
      <p:sp>
        <p:nvSpPr>
          <p:cNvPr id="3" name="Content Placeholder 2">
            <a:extLst>
              <a:ext uri="{FF2B5EF4-FFF2-40B4-BE49-F238E27FC236}">
                <a16:creationId xmlns:a16="http://schemas.microsoft.com/office/drawing/2014/main" id="{11FBF215-ABAF-1E41-9EF9-51CF118C8E52}"/>
              </a:ext>
            </a:extLst>
          </p:cNvPr>
          <p:cNvSpPr>
            <a:spLocks noGrp="1"/>
          </p:cNvSpPr>
          <p:nvPr>
            <p:ph idx="1"/>
          </p:nvPr>
        </p:nvSpPr>
        <p:spPr>
          <a:xfrm>
            <a:off x="628650" y="1129553"/>
            <a:ext cx="7886700" cy="5047410"/>
          </a:xfrm>
        </p:spPr>
        <p:txBody>
          <a:bodyPr>
            <a:normAutofit fontScale="92500" lnSpcReduction="10000"/>
          </a:bodyPr>
          <a:lstStyle/>
          <a:p>
            <a:r>
              <a:rPr lang="en-US" dirty="0"/>
              <a:t>About 10 students per team (6-16  range) so about 8 projects</a:t>
            </a:r>
          </a:p>
          <a:p>
            <a:r>
              <a:rPr lang="en-US" dirty="0"/>
              <a:t>Projects are drafted by staff and sponsor</a:t>
            </a:r>
          </a:p>
          <a:p>
            <a:r>
              <a:rPr lang="en-US" dirty="0"/>
              <a:t>Project owners brief project, and participants express preferences</a:t>
            </a:r>
          </a:p>
          <a:p>
            <a:r>
              <a:rPr lang="en-US" dirty="0"/>
              <a:t>Staff makes up teams based on preferences and backgrounds</a:t>
            </a:r>
          </a:p>
          <a:p>
            <a:r>
              <a:rPr lang="en-US" dirty="0"/>
              <a:t>Participants work in teams with leadership coach and access to domain expert from the sponsor</a:t>
            </a:r>
          </a:p>
          <a:p>
            <a:r>
              <a:rPr lang="en-US" dirty="0"/>
              <a:t>In the first two weeks, the participants:</a:t>
            </a:r>
          </a:p>
          <a:p>
            <a:pPr lvl="1"/>
            <a:r>
              <a:rPr lang="en-US" dirty="0"/>
              <a:t>Are involved in an “early success” linked to their project</a:t>
            </a:r>
          </a:p>
          <a:p>
            <a:pPr lvl="1"/>
            <a:r>
              <a:rPr lang="en-US" dirty="0"/>
              <a:t>Negotiate details of project statement with sponsor and formulate the approach and solution to the project</a:t>
            </a:r>
          </a:p>
        </p:txBody>
      </p:sp>
    </p:spTree>
    <p:extLst>
      <p:ext uri="{BB962C8B-B14F-4D97-AF65-F5344CB8AC3E}">
        <p14:creationId xmlns:p14="http://schemas.microsoft.com/office/powerpoint/2010/main" val="1598897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6524B-F60B-0E4D-A616-C413DF6176AB}"/>
              </a:ext>
            </a:extLst>
          </p:cNvPr>
          <p:cNvSpPr>
            <a:spLocks noGrp="1"/>
          </p:cNvSpPr>
          <p:nvPr>
            <p:ph type="title"/>
          </p:nvPr>
        </p:nvSpPr>
        <p:spPr/>
        <p:txBody>
          <a:bodyPr/>
          <a:lstStyle/>
          <a:p>
            <a:r>
              <a:rPr lang="en-US" dirty="0"/>
              <a:t>Partner engagement in challenge projects</a:t>
            </a:r>
          </a:p>
        </p:txBody>
      </p:sp>
      <p:sp>
        <p:nvSpPr>
          <p:cNvPr id="3" name="Content Placeholder 2">
            <a:extLst>
              <a:ext uri="{FF2B5EF4-FFF2-40B4-BE49-F238E27FC236}">
                <a16:creationId xmlns:a16="http://schemas.microsoft.com/office/drawing/2014/main" id="{54167A4E-8075-2E48-8D24-2A8126CF1AB7}"/>
              </a:ext>
            </a:extLst>
          </p:cNvPr>
          <p:cNvSpPr>
            <a:spLocks noGrp="1"/>
          </p:cNvSpPr>
          <p:nvPr>
            <p:ph idx="1"/>
          </p:nvPr>
        </p:nvSpPr>
        <p:spPr/>
        <p:txBody>
          <a:bodyPr>
            <a:normAutofit lnSpcReduction="10000"/>
          </a:bodyPr>
          <a:lstStyle/>
          <a:p>
            <a:r>
              <a:rPr lang="en-US" dirty="0"/>
              <a:t>Idea for project can originate with Stakeholder partner or T SEA</a:t>
            </a:r>
          </a:p>
          <a:p>
            <a:r>
              <a:rPr lang="en-US" dirty="0"/>
              <a:t>T SEA applies criteria to evaluate project, and T SEA and partner agree on formulation</a:t>
            </a:r>
          </a:p>
          <a:p>
            <a:r>
              <a:rPr lang="en-US" dirty="0"/>
              <a:t>When participants get assigned, they are allowed to “push back” and negotiate the project statement</a:t>
            </a:r>
          </a:p>
          <a:p>
            <a:r>
              <a:rPr lang="en-US" dirty="0"/>
              <a:t>The partner will supply data and expertise for the project</a:t>
            </a:r>
          </a:p>
          <a:p>
            <a:r>
              <a:rPr lang="en-US" dirty="0"/>
              <a:t>The partner will participate in the final presentation and evaluation, and provide feedback to T SEA</a:t>
            </a:r>
          </a:p>
        </p:txBody>
      </p:sp>
    </p:spTree>
    <p:extLst>
      <p:ext uri="{BB962C8B-B14F-4D97-AF65-F5344CB8AC3E}">
        <p14:creationId xmlns:p14="http://schemas.microsoft.com/office/powerpoint/2010/main" val="335296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06E5-D612-5C43-B29C-D9CA16FEDC0C}"/>
              </a:ext>
            </a:extLst>
          </p:cNvPr>
          <p:cNvSpPr>
            <a:spLocks noGrp="1"/>
          </p:cNvSpPr>
          <p:nvPr>
            <p:ph type="title"/>
          </p:nvPr>
        </p:nvSpPr>
        <p:spPr>
          <a:xfrm>
            <a:off x="628650" y="17164"/>
            <a:ext cx="7886700" cy="1325563"/>
          </a:xfrm>
        </p:spPr>
        <p:txBody>
          <a:bodyPr/>
          <a:lstStyle/>
          <a:p>
            <a:r>
              <a:rPr lang="en-US" dirty="0"/>
              <a:t>Curricular concept for threads</a:t>
            </a:r>
          </a:p>
        </p:txBody>
      </p:sp>
      <p:sp>
        <p:nvSpPr>
          <p:cNvPr id="3" name="Content Placeholder 2">
            <a:extLst>
              <a:ext uri="{FF2B5EF4-FFF2-40B4-BE49-F238E27FC236}">
                <a16:creationId xmlns:a16="http://schemas.microsoft.com/office/drawing/2014/main" id="{9145A34C-035E-8449-83E1-40C522031F04}"/>
              </a:ext>
            </a:extLst>
          </p:cNvPr>
          <p:cNvSpPr>
            <a:spLocks noGrp="1"/>
          </p:cNvSpPr>
          <p:nvPr>
            <p:ph idx="1"/>
          </p:nvPr>
        </p:nvSpPr>
        <p:spPr>
          <a:xfrm>
            <a:off x="387111" y="1138597"/>
            <a:ext cx="7886700" cy="5193191"/>
          </a:xfrm>
        </p:spPr>
        <p:txBody>
          <a:bodyPr>
            <a:normAutofit/>
          </a:bodyPr>
          <a:lstStyle/>
          <a:p>
            <a:r>
              <a:rPr lang="en-US" dirty="0"/>
              <a:t>Each thread has:</a:t>
            </a:r>
          </a:p>
          <a:p>
            <a:pPr lvl="1"/>
            <a:r>
              <a:rPr lang="en-US" dirty="0"/>
              <a:t>Some read-ahead or watch-ahead to strengthen background</a:t>
            </a:r>
          </a:p>
          <a:p>
            <a:pPr lvl="1"/>
            <a:r>
              <a:rPr lang="en-US" dirty="0"/>
              <a:t>A visionary “grand challenge plenary”</a:t>
            </a:r>
          </a:p>
          <a:p>
            <a:pPr lvl="1"/>
            <a:r>
              <a:rPr lang="en-US" dirty="0"/>
              <a:t>Framing and scoping the project linked to the grand challenge</a:t>
            </a:r>
          </a:p>
          <a:p>
            <a:pPr lvl="1"/>
            <a:r>
              <a:rPr lang="en-US" dirty="0"/>
              <a:t>A substantive introduction which introduces 3 or 4 key principles, methods and tools</a:t>
            </a:r>
          </a:p>
          <a:p>
            <a:pPr lvl="1"/>
            <a:r>
              <a:rPr lang="en-US" dirty="0"/>
              <a:t>Several clinics that develop skills in the tools</a:t>
            </a:r>
          </a:p>
          <a:p>
            <a:pPr lvl="1"/>
            <a:r>
              <a:rPr lang="en-US" dirty="0"/>
              <a:t>A set of resources (reading and viewing) as well as available experts that deepen knowledge and sills</a:t>
            </a:r>
          </a:p>
        </p:txBody>
      </p:sp>
    </p:spTree>
    <p:extLst>
      <p:ext uri="{BB962C8B-B14F-4D97-AF65-F5344CB8AC3E}">
        <p14:creationId xmlns:p14="http://schemas.microsoft.com/office/powerpoint/2010/main" val="1340286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455C-A289-E046-9DA8-4F78A2287288}"/>
              </a:ext>
            </a:extLst>
          </p:cNvPr>
          <p:cNvSpPr>
            <a:spLocks noGrp="1"/>
          </p:cNvSpPr>
          <p:nvPr>
            <p:ph type="title"/>
          </p:nvPr>
        </p:nvSpPr>
        <p:spPr/>
        <p:txBody>
          <a:bodyPr/>
          <a:lstStyle/>
          <a:p>
            <a:r>
              <a:rPr lang="en-US" dirty="0"/>
              <a:t>Vision</a:t>
            </a:r>
          </a:p>
        </p:txBody>
      </p:sp>
      <p:sp>
        <p:nvSpPr>
          <p:cNvPr id="3" name="Content Placeholder 2">
            <a:extLst>
              <a:ext uri="{FF2B5EF4-FFF2-40B4-BE49-F238E27FC236}">
                <a16:creationId xmlns:a16="http://schemas.microsoft.com/office/drawing/2014/main" id="{8D8082B0-CE25-AF4D-96CF-DA56A5424696}"/>
              </a:ext>
            </a:extLst>
          </p:cNvPr>
          <p:cNvSpPr>
            <a:spLocks noGrp="1"/>
          </p:cNvSpPr>
          <p:nvPr>
            <p:ph idx="1"/>
          </p:nvPr>
        </p:nvSpPr>
        <p:spPr/>
        <p:txBody>
          <a:bodyPr>
            <a:normAutofit fontScale="92500"/>
          </a:bodyPr>
          <a:lstStyle/>
          <a:p>
            <a:pPr marL="0" indent="0">
              <a:buNone/>
            </a:pPr>
            <a:r>
              <a:rPr lang="en-US" b="1" dirty="0"/>
              <a:t> </a:t>
            </a:r>
            <a:r>
              <a:rPr lang="en-US" dirty="0"/>
              <a:t>The vision we have is for an increasingly united Indonesia, with harmony among its people, and the provision of sustainable food and shelter, improving health, and equitable economic, social and cultural development. We foresee harmony with the natural ecosystem and eventually environmental restoration. We envision harmony with spirit. </a:t>
            </a:r>
          </a:p>
          <a:p>
            <a:pPr marL="0" indent="0">
              <a:buNone/>
            </a:pPr>
            <a:r>
              <a:rPr lang="en-US" dirty="0"/>
              <a:t> </a:t>
            </a:r>
          </a:p>
          <a:p>
            <a:pPr marL="0" indent="0">
              <a:buNone/>
            </a:pPr>
            <a:r>
              <a:rPr lang="en-US" dirty="0"/>
              <a:t>These three paths to happiness are informed by the Balinese tradition of Tri Hita Karana. And they align well with the UN Sustainable Development Goals (UN SDGs).</a:t>
            </a:r>
          </a:p>
        </p:txBody>
      </p:sp>
    </p:spTree>
    <p:extLst>
      <p:ext uri="{BB962C8B-B14F-4D97-AF65-F5344CB8AC3E}">
        <p14:creationId xmlns:p14="http://schemas.microsoft.com/office/powerpoint/2010/main" val="376044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39B2F031-49BF-0741-B0DC-1D48884CAE88}"/>
              </a:ext>
            </a:extLst>
          </p:cNvPr>
          <p:cNvSpPr/>
          <p:nvPr/>
        </p:nvSpPr>
        <p:spPr>
          <a:xfrm>
            <a:off x="284496" y="1854502"/>
            <a:ext cx="1800225" cy="788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Urban planning</a:t>
            </a:r>
          </a:p>
        </p:txBody>
      </p:sp>
      <p:sp>
        <p:nvSpPr>
          <p:cNvPr id="8" name="Rounded Rectangle 7">
            <a:extLst>
              <a:ext uri="{FF2B5EF4-FFF2-40B4-BE49-F238E27FC236}">
                <a16:creationId xmlns:a16="http://schemas.microsoft.com/office/drawing/2014/main" id="{9563E392-9F40-C140-A369-36D59D1C2996}"/>
              </a:ext>
            </a:extLst>
          </p:cNvPr>
          <p:cNvSpPr/>
          <p:nvPr/>
        </p:nvSpPr>
        <p:spPr>
          <a:xfrm>
            <a:off x="3196974" y="3013714"/>
            <a:ext cx="2445808" cy="1166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Action - based learning: policy, strategy, road-mapping, projects </a:t>
            </a:r>
          </a:p>
        </p:txBody>
      </p:sp>
      <p:sp>
        <p:nvSpPr>
          <p:cNvPr id="15" name="Rounded Rectangle 14">
            <a:extLst>
              <a:ext uri="{FF2B5EF4-FFF2-40B4-BE49-F238E27FC236}">
                <a16:creationId xmlns:a16="http://schemas.microsoft.com/office/drawing/2014/main" id="{8CB1090B-D40B-2A4E-A1F5-312102AF9A60}"/>
              </a:ext>
            </a:extLst>
          </p:cNvPr>
          <p:cNvSpPr/>
          <p:nvPr/>
        </p:nvSpPr>
        <p:spPr>
          <a:xfrm>
            <a:off x="284496" y="5613977"/>
            <a:ext cx="1800225" cy="837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ICT integration  to the city</a:t>
            </a:r>
          </a:p>
        </p:txBody>
      </p:sp>
      <p:sp>
        <p:nvSpPr>
          <p:cNvPr id="23" name="Rounded Rectangle 22">
            <a:extLst>
              <a:ext uri="{FF2B5EF4-FFF2-40B4-BE49-F238E27FC236}">
                <a16:creationId xmlns:a16="http://schemas.microsoft.com/office/drawing/2014/main" id="{81C37FB0-B59B-3A44-8022-51F617F4712B}"/>
              </a:ext>
            </a:extLst>
          </p:cNvPr>
          <p:cNvSpPr/>
          <p:nvPr/>
        </p:nvSpPr>
        <p:spPr>
          <a:xfrm>
            <a:off x="284496" y="4657150"/>
            <a:ext cx="1800225" cy="837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Application oriented ICT</a:t>
            </a:r>
          </a:p>
        </p:txBody>
      </p:sp>
      <p:sp>
        <p:nvSpPr>
          <p:cNvPr id="21" name="Rounded Rectangle 20">
            <a:extLst>
              <a:ext uri="{FF2B5EF4-FFF2-40B4-BE49-F238E27FC236}">
                <a16:creationId xmlns:a16="http://schemas.microsoft.com/office/drawing/2014/main" id="{536CB73F-00E7-E846-9C51-12A99AE52B52}"/>
              </a:ext>
            </a:extLst>
          </p:cNvPr>
          <p:cNvSpPr/>
          <p:nvPr/>
        </p:nvSpPr>
        <p:spPr>
          <a:xfrm>
            <a:off x="284496" y="2747907"/>
            <a:ext cx="1800225" cy="7493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System design and management</a:t>
            </a:r>
          </a:p>
        </p:txBody>
      </p:sp>
      <p:sp>
        <p:nvSpPr>
          <p:cNvPr id="20" name="Rounded Rectangle 19">
            <a:extLst>
              <a:ext uri="{FF2B5EF4-FFF2-40B4-BE49-F238E27FC236}">
                <a16:creationId xmlns:a16="http://schemas.microsoft.com/office/drawing/2014/main" id="{4220149C-98D3-1E4F-94A6-5C3CDF07B77F}"/>
              </a:ext>
            </a:extLst>
          </p:cNvPr>
          <p:cNvSpPr/>
          <p:nvPr/>
        </p:nvSpPr>
        <p:spPr>
          <a:xfrm>
            <a:off x="284496" y="3634396"/>
            <a:ext cx="1800225" cy="885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Entrepreneurial product development</a:t>
            </a:r>
          </a:p>
        </p:txBody>
      </p:sp>
      <p:sp>
        <p:nvSpPr>
          <p:cNvPr id="28" name="Title 1">
            <a:extLst>
              <a:ext uri="{FF2B5EF4-FFF2-40B4-BE49-F238E27FC236}">
                <a16:creationId xmlns:a16="http://schemas.microsoft.com/office/drawing/2014/main" id="{37ACC3DF-BCA6-0E43-890C-2ADF965B0A59}"/>
              </a:ext>
            </a:extLst>
          </p:cNvPr>
          <p:cNvSpPr>
            <a:spLocks noGrp="1"/>
          </p:cNvSpPr>
          <p:nvPr>
            <p:ph type="title"/>
          </p:nvPr>
        </p:nvSpPr>
        <p:spPr>
          <a:xfrm>
            <a:off x="670311" y="78083"/>
            <a:ext cx="7886700" cy="498474"/>
          </a:xfrm>
        </p:spPr>
        <p:txBody>
          <a:bodyPr>
            <a:normAutofit/>
          </a:bodyPr>
          <a:lstStyle/>
          <a:p>
            <a:pPr algn="ctr"/>
            <a:r>
              <a:rPr lang="en-US" sz="2800" dirty="0"/>
              <a:t>Six threads plus the projects</a:t>
            </a:r>
          </a:p>
        </p:txBody>
      </p:sp>
      <p:sp>
        <p:nvSpPr>
          <p:cNvPr id="17" name="Rounded Rectangle 16">
            <a:extLst>
              <a:ext uri="{FF2B5EF4-FFF2-40B4-BE49-F238E27FC236}">
                <a16:creationId xmlns:a16="http://schemas.microsoft.com/office/drawing/2014/main" id="{51DFB1A7-8A46-D046-BE60-A46705B0468F}"/>
              </a:ext>
            </a:extLst>
          </p:cNvPr>
          <p:cNvSpPr/>
          <p:nvPr/>
        </p:nvSpPr>
        <p:spPr>
          <a:xfrm>
            <a:off x="268002" y="840892"/>
            <a:ext cx="1800225" cy="8865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Happiness, sustainability</a:t>
            </a:r>
          </a:p>
          <a:p>
            <a:pPr algn="ctr"/>
            <a:r>
              <a:rPr lang="en-US" sz="1600" dirty="0"/>
              <a:t>Leadership</a:t>
            </a:r>
          </a:p>
        </p:txBody>
      </p:sp>
      <p:cxnSp>
        <p:nvCxnSpPr>
          <p:cNvPr id="3" name="Elbow Connector 2">
            <a:extLst>
              <a:ext uri="{FF2B5EF4-FFF2-40B4-BE49-F238E27FC236}">
                <a16:creationId xmlns:a16="http://schemas.microsoft.com/office/drawing/2014/main" id="{65CC1A77-0BB8-7842-A06D-389C42EEF1B7}"/>
              </a:ext>
            </a:extLst>
          </p:cNvPr>
          <p:cNvCxnSpPr>
            <a:cxnSpLocks/>
            <a:stCxn id="17" idx="3"/>
            <a:endCxn id="8" idx="0"/>
          </p:cNvCxnSpPr>
          <p:nvPr/>
        </p:nvCxnSpPr>
        <p:spPr>
          <a:xfrm>
            <a:off x="2068227" y="1284147"/>
            <a:ext cx="2351651" cy="17295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E4795886-2F0B-4245-8F95-D9ABBFA66415}"/>
              </a:ext>
            </a:extLst>
          </p:cNvPr>
          <p:cNvCxnSpPr>
            <a:cxnSpLocks/>
            <a:stCxn id="23" idx="3"/>
            <a:endCxn id="8" idx="2"/>
          </p:cNvCxnSpPr>
          <p:nvPr/>
        </p:nvCxnSpPr>
        <p:spPr>
          <a:xfrm flipV="1">
            <a:off x="2084721" y="4180226"/>
            <a:ext cx="2335157" cy="8958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B832B290-A072-0144-8B1C-53CED7A70444}"/>
              </a:ext>
            </a:extLst>
          </p:cNvPr>
          <p:cNvCxnSpPr>
            <a:cxnSpLocks/>
            <a:stCxn id="20" idx="3"/>
          </p:cNvCxnSpPr>
          <p:nvPr/>
        </p:nvCxnSpPr>
        <p:spPr>
          <a:xfrm flipV="1">
            <a:off x="2084721" y="4068019"/>
            <a:ext cx="1612722" cy="91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6EE2C9EC-9EAB-B942-A230-8F793D0B73A2}"/>
              </a:ext>
            </a:extLst>
          </p:cNvPr>
          <p:cNvCxnSpPr>
            <a:cxnSpLocks/>
            <a:stCxn id="6" idx="3"/>
            <a:endCxn id="8" idx="0"/>
          </p:cNvCxnSpPr>
          <p:nvPr/>
        </p:nvCxnSpPr>
        <p:spPr>
          <a:xfrm>
            <a:off x="2084721" y="2248999"/>
            <a:ext cx="2335157" cy="7647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2B2046B0-2368-104D-8AB5-3B20491F095C}"/>
              </a:ext>
            </a:extLst>
          </p:cNvPr>
          <p:cNvCxnSpPr>
            <a:cxnSpLocks/>
            <a:stCxn id="15" idx="3"/>
            <a:endCxn id="8" idx="2"/>
          </p:cNvCxnSpPr>
          <p:nvPr/>
        </p:nvCxnSpPr>
        <p:spPr>
          <a:xfrm flipV="1">
            <a:off x="2084721" y="4180226"/>
            <a:ext cx="2335157" cy="18526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50148369-A781-EA4E-988B-C09634EC0497}"/>
              </a:ext>
            </a:extLst>
          </p:cNvPr>
          <p:cNvCxnSpPr>
            <a:cxnSpLocks/>
            <a:stCxn id="21" idx="3"/>
          </p:cNvCxnSpPr>
          <p:nvPr/>
        </p:nvCxnSpPr>
        <p:spPr>
          <a:xfrm>
            <a:off x="2084721" y="3122565"/>
            <a:ext cx="1612722"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Explosion 2 34">
            <a:extLst>
              <a:ext uri="{FF2B5EF4-FFF2-40B4-BE49-F238E27FC236}">
                <a16:creationId xmlns:a16="http://schemas.microsoft.com/office/drawing/2014/main" id="{91D78716-7FB4-3646-AAF5-405F83BEE67C}"/>
              </a:ext>
            </a:extLst>
          </p:cNvPr>
          <p:cNvSpPr/>
          <p:nvPr/>
        </p:nvSpPr>
        <p:spPr>
          <a:xfrm>
            <a:off x="7107385" y="2410687"/>
            <a:ext cx="1953490" cy="199845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Grand </a:t>
            </a:r>
          </a:p>
          <a:p>
            <a:pPr algn="ctr"/>
            <a:r>
              <a:rPr lang="en-US" dirty="0"/>
              <a:t>challenges</a:t>
            </a:r>
          </a:p>
        </p:txBody>
      </p:sp>
      <p:sp>
        <p:nvSpPr>
          <p:cNvPr id="48" name="TextBox 47">
            <a:extLst>
              <a:ext uri="{FF2B5EF4-FFF2-40B4-BE49-F238E27FC236}">
                <a16:creationId xmlns:a16="http://schemas.microsoft.com/office/drawing/2014/main" id="{864FE432-0E72-B042-B09E-08DE748E2AFE}"/>
              </a:ext>
            </a:extLst>
          </p:cNvPr>
          <p:cNvSpPr txBox="1"/>
          <p:nvPr/>
        </p:nvSpPr>
        <p:spPr>
          <a:xfrm>
            <a:off x="3117543" y="946913"/>
            <a:ext cx="627095" cy="369332"/>
          </a:xfrm>
          <a:prstGeom prst="rect">
            <a:avLst/>
          </a:prstGeom>
          <a:noFill/>
        </p:spPr>
        <p:txBody>
          <a:bodyPr wrap="none" rtlCol="0">
            <a:spAutoFit/>
          </a:bodyPr>
          <a:lstStyle/>
          <a:p>
            <a:r>
              <a:rPr lang="en-US" dirty="0"/>
              <a:t>skills</a:t>
            </a:r>
          </a:p>
        </p:txBody>
      </p:sp>
      <p:cxnSp>
        <p:nvCxnSpPr>
          <p:cNvPr id="49" name="Elbow Connector 48">
            <a:extLst>
              <a:ext uri="{FF2B5EF4-FFF2-40B4-BE49-F238E27FC236}">
                <a16:creationId xmlns:a16="http://schemas.microsoft.com/office/drawing/2014/main" id="{23AEAC67-6609-4B42-9E5D-EA42FC3FFFDE}"/>
              </a:ext>
            </a:extLst>
          </p:cNvPr>
          <p:cNvCxnSpPr>
            <a:cxnSpLocks/>
            <a:stCxn id="8" idx="3"/>
            <a:endCxn id="35" idx="1"/>
          </p:cNvCxnSpPr>
          <p:nvPr/>
        </p:nvCxnSpPr>
        <p:spPr>
          <a:xfrm>
            <a:off x="5642782" y="3596970"/>
            <a:ext cx="1464603" cy="51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7213BDB-88B3-434B-B58D-F6DDB0E8E287}"/>
              </a:ext>
            </a:extLst>
          </p:cNvPr>
          <p:cNvSpPr txBox="1"/>
          <p:nvPr/>
        </p:nvSpPr>
        <p:spPr>
          <a:xfrm>
            <a:off x="6052961" y="3228869"/>
            <a:ext cx="1034257" cy="369332"/>
          </a:xfrm>
          <a:prstGeom prst="rect">
            <a:avLst/>
          </a:prstGeom>
          <a:noFill/>
        </p:spPr>
        <p:txBody>
          <a:bodyPr wrap="none" rtlCol="0">
            <a:spAutoFit/>
          </a:bodyPr>
          <a:lstStyle/>
          <a:p>
            <a:r>
              <a:rPr lang="en-US" dirty="0"/>
              <a:t>solutions</a:t>
            </a:r>
          </a:p>
        </p:txBody>
      </p:sp>
      <p:sp>
        <p:nvSpPr>
          <p:cNvPr id="53" name="TextBox 52">
            <a:extLst>
              <a:ext uri="{FF2B5EF4-FFF2-40B4-BE49-F238E27FC236}">
                <a16:creationId xmlns:a16="http://schemas.microsoft.com/office/drawing/2014/main" id="{3C8D8CB2-83A3-5D42-9C4A-AF90E6D8F980}"/>
              </a:ext>
            </a:extLst>
          </p:cNvPr>
          <p:cNvSpPr txBox="1"/>
          <p:nvPr/>
        </p:nvSpPr>
        <p:spPr>
          <a:xfrm>
            <a:off x="6108382" y="3698687"/>
            <a:ext cx="1131272" cy="646331"/>
          </a:xfrm>
          <a:prstGeom prst="rect">
            <a:avLst/>
          </a:prstGeom>
          <a:noFill/>
        </p:spPr>
        <p:txBody>
          <a:bodyPr wrap="none" rtlCol="0">
            <a:spAutoFit/>
          </a:bodyPr>
          <a:lstStyle/>
          <a:p>
            <a:r>
              <a:rPr lang="en-US" dirty="0"/>
              <a:t>Skilled</a:t>
            </a:r>
          </a:p>
          <a:p>
            <a:r>
              <a:rPr lang="en-US" dirty="0"/>
              <a:t>workforce</a:t>
            </a:r>
          </a:p>
        </p:txBody>
      </p:sp>
    </p:spTree>
    <p:extLst>
      <p:ext uri="{BB962C8B-B14F-4D97-AF65-F5344CB8AC3E}">
        <p14:creationId xmlns:p14="http://schemas.microsoft.com/office/powerpoint/2010/main" val="3682194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93C17B-AE48-0A4A-936C-6A85DB8D9352}"/>
              </a:ext>
            </a:extLst>
          </p:cNvPr>
          <p:cNvSpPr>
            <a:spLocks noGrp="1"/>
          </p:cNvSpPr>
          <p:nvPr>
            <p:ph type="title"/>
          </p:nvPr>
        </p:nvSpPr>
        <p:spPr/>
        <p:txBody>
          <a:bodyPr/>
          <a:lstStyle/>
          <a:p>
            <a:r>
              <a:rPr lang="en-US" dirty="0"/>
              <a:t>Blended skills presented in threads</a:t>
            </a:r>
          </a:p>
        </p:txBody>
      </p:sp>
      <p:sp>
        <p:nvSpPr>
          <p:cNvPr id="5" name="Content Placeholder 4">
            <a:extLst>
              <a:ext uri="{FF2B5EF4-FFF2-40B4-BE49-F238E27FC236}">
                <a16:creationId xmlns:a16="http://schemas.microsoft.com/office/drawing/2014/main" id="{E9F28F58-9209-984A-8F4E-957A85E50118}"/>
              </a:ext>
            </a:extLst>
          </p:cNvPr>
          <p:cNvSpPr>
            <a:spLocks noGrp="1"/>
          </p:cNvSpPr>
          <p:nvPr>
            <p:ph idx="1"/>
          </p:nvPr>
        </p:nvSpPr>
        <p:spPr/>
        <p:txBody>
          <a:bodyPr>
            <a:normAutofit lnSpcReduction="10000"/>
          </a:bodyPr>
          <a:lstStyle/>
          <a:p>
            <a:r>
              <a:rPr lang="en-US" dirty="0"/>
              <a:t>We should teach:</a:t>
            </a:r>
          </a:p>
          <a:p>
            <a:pPr lvl="1"/>
            <a:r>
              <a:rPr lang="en-US" dirty="0"/>
              <a:t> non-computational techniques that a team can use </a:t>
            </a:r>
            <a:r>
              <a:rPr lang="en-US" dirty="0" err="1"/>
              <a:t>pn</a:t>
            </a:r>
            <a:r>
              <a:rPr lang="en-US" dirty="0"/>
              <a:t> white board type analysis (e.g. Pugh, interface definition, DSM)</a:t>
            </a:r>
          </a:p>
          <a:p>
            <a:pPr lvl="1"/>
            <a:r>
              <a:rPr lang="en-US" dirty="0"/>
              <a:t>And computational techniques that an expert has to run</a:t>
            </a:r>
          </a:p>
          <a:p>
            <a:pPr lvl="1"/>
            <a:r>
              <a:rPr lang="en-US" dirty="0"/>
              <a:t>Ideally we would present both: a pair of the informal “handbook” approach and the modern computational approach </a:t>
            </a:r>
          </a:p>
          <a:p>
            <a:pPr lvl="1"/>
            <a:r>
              <a:rPr lang="en-US" dirty="0"/>
              <a:t>We should stress what the participant needs to specify in the computation, and how to interpret the results</a:t>
            </a:r>
          </a:p>
          <a:p>
            <a:r>
              <a:rPr lang="en-US" dirty="0"/>
              <a:t>We should teach various development approaches V, agile or </a:t>
            </a:r>
            <a:r>
              <a:rPr lang="en-US" dirty="0" err="1"/>
              <a:t>devops</a:t>
            </a: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368624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3B9A-866D-8147-AC6F-EAF2FD5C3C70}"/>
              </a:ext>
            </a:extLst>
          </p:cNvPr>
          <p:cNvSpPr>
            <a:spLocks noGrp="1"/>
          </p:cNvSpPr>
          <p:nvPr>
            <p:ph type="title"/>
          </p:nvPr>
        </p:nvSpPr>
        <p:spPr/>
        <p:txBody>
          <a:bodyPr/>
          <a:lstStyle/>
          <a:p>
            <a:r>
              <a:rPr lang="en-US" dirty="0"/>
              <a:t>Structure and function of each thread</a:t>
            </a:r>
          </a:p>
        </p:txBody>
      </p:sp>
      <p:sp>
        <p:nvSpPr>
          <p:cNvPr id="4" name="Rounded Rectangle 3">
            <a:extLst>
              <a:ext uri="{FF2B5EF4-FFF2-40B4-BE49-F238E27FC236}">
                <a16:creationId xmlns:a16="http://schemas.microsoft.com/office/drawing/2014/main" id="{B12C6BCD-7EEC-4044-B633-7FEDBD7927EE}"/>
              </a:ext>
            </a:extLst>
          </p:cNvPr>
          <p:cNvSpPr/>
          <p:nvPr/>
        </p:nvSpPr>
        <p:spPr>
          <a:xfrm>
            <a:off x="206193" y="1755298"/>
            <a:ext cx="1891248" cy="943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Plenary</a:t>
            </a:r>
          </a:p>
        </p:txBody>
      </p:sp>
      <p:sp>
        <p:nvSpPr>
          <p:cNvPr id="7" name="Rounded Rectangle 6">
            <a:extLst>
              <a:ext uri="{FF2B5EF4-FFF2-40B4-BE49-F238E27FC236}">
                <a16:creationId xmlns:a16="http://schemas.microsoft.com/office/drawing/2014/main" id="{1326445A-CE7C-9A4D-BE95-0745508A7AF5}"/>
              </a:ext>
            </a:extLst>
          </p:cNvPr>
          <p:cNvSpPr/>
          <p:nvPr/>
        </p:nvSpPr>
        <p:spPr>
          <a:xfrm>
            <a:off x="206193" y="2888404"/>
            <a:ext cx="1891248" cy="14750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Inspiration</a:t>
            </a:r>
          </a:p>
          <a:p>
            <a:pPr algn="ctr"/>
            <a:r>
              <a:rPr lang="en-US" sz="1600" dirty="0">
                <a:solidFill>
                  <a:schemeClr val="tx1"/>
                </a:solidFill>
              </a:rPr>
              <a:t>Motivation</a:t>
            </a:r>
          </a:p>
          <a:p>
            <a:pPr algn="ctr"/>
            <a:r>
              <a:rPr lang="en-US" sz="1600" dirty="0">
                <a:solidFill>
                  <a:schemeClr val="tx1"/>
                </a:solidFill>
              </a:rPr>
              <a:t>Global view</a:t>
            </a:r>
          </a:p>
          <a:p>
            <a:pPr algn="ctr"/>
            <a:r>
              <a:rPr lang="en-US" sz="1600" dirty="0">
                <a:solidFill>
                  <a:schemeClr val="tx1"/>
                </a:solidFill>
              </a:rPr>
              <a:t>Grand challenges</a:t>
            </a:r>
          </a:p>
          <a:p>
            <a:pPr algn="ctr"/>
            <a:r>
              <a:rPr lang="en-US" sz="1600" dirty="0">
                <a:solidFill>
                  <a:schemeClr val="tx1"/>
                </a:solidFill>
              </a:rPr>
              <a:t>SH understanding</a:t>
            </a:r>
          </a:p>
        </p:txBody>
      </p:sp>
      <p:sp>
        <p:nvSpPr>
          <p:cNvPr id="8" name="Rounded Rectangle 7">
            <a:extLst>
              <a:ext uri="{FF2B5EF4-FFF2-40B4-BE49-F238E27FC236}">
                <a16:creationId xmlns:a16="http://schemas.microsoft.com/office/drawing/2014/main" id="{599C9285-0E1D-C049-A140-8F005D06DF39}"/>
              </a:ext>
            </a:extLst>
          </p:cNvPr>
          <p:cNvSpPr/>
          <p:nvPr/>
        </p:nvSpPr>
        <p:spPr>
          <a:xfrm>
            <a:off x="2454679" y="1755298"/>
            <a:ext cx="1891248" cy="943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Introduction to thread</a:t>
            </a:r>
          </a:p>
        </p:txBody>
      </p:sp>
      <p:sp>
        <p:nvSpPr>
          <p:cNvPr id="9" name="Rounded Rectangle 8">
            <a:extLst>
              <a:ext uri="{FF2B5EF4-FFF2-40B4-BE49-F238E27FC236}">
                <a16:creationId xmlns:a16="http://schemas.microsoft.com/office/drawing/2014/main" id="{039AFA46-7D3F-1843-9A17-775B97B463A2}"/>
              </a:ext>
            </a:extLst>
          </p:cNvPr>
          <p:cNvSpPr/>
          <p:nvPr/>
        </p:nvSpPr>
        <p:spPr>
          <a:xfrm>
            <a:off x="2454679" y="2888404"/>
            <a:ext cx="1891248" cy="14750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Information</a:t>
            </a:r>
          </a:p>
          <a:p>
            <a:pPr algn="ctr"/>
            <a:r>
              <a:rPr lang="en-US" sz="1600" dirty="0">
                <a:solidFill>
                  <a:schemeClr val="tx1"/>
                </a:solidFill>
              </a:rPr>
              <a:t>Survey of thread</a:t>
            </a:r>
          </a:p>
          <a:p>
            <a:pPr algn="ctr"/>
            <a:r>
              <a:rPr lang="en-US" sz="1600" dirty="0">
                <a:solidFill>
                  <a:schemeClr val="tx1"/>
                </a:solidFill>
              </a:rPr>
              <a:t>Skills intro</a:t>
            </a:r>
          </a:p>
          <a:p>
            <a:pPr algn="ctr"/>
            <a:r>
              <a:rPr lang="en-US" sz="1600" dirty="0">
                <a:solidFill>
                  <a:schemeClr val="tx1"/>
                </a:solidFill>
              </a:rPr>
              <a:t>Project intro</a:t>
            </a:r>
          </a:p>
        </p:txBody>
      </p:sp>
      <p:sp>
        <p:nvSpPr>
          <p:cNvPr id="10" name="Rounded Rectangle 9">
            <a:extLst>
              <a:ext uri="{FF2B5EF4-FFF2-40B4-BE49-F238E27FC236}">
                <a16:creationId xmlns:a16="http://schemas.microsoft.com/office/drawing/2014/main" id="{F14F27C9-F45A-E243-AF8A-CF46D362E7C4}"/>
              </a:ext>
            </a:extLst>
          </p:cNvPr>
          <p:cNvSpPr/>
          <p:nvPr/>
        </p:nvSpPr>
        <p:spPr>
          <a:xfrm>
            <a:off x="4703165" y="1755298"/>
            <a:ext cx="1891248" cy="943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Skill development clinics </a:t>
            </a:r>
          </a:p>
          <a:p>
            <a:pPr algn="ctr"/>
            <a:r>
              <a:rPr lang="en-US" sz="1600" dirty="0"/>
              <a:t>(~3 per thread)</a:t>
            </a:r>
          </a:p>
        </p:txBody>
      </p:sp>
      <p:sp>
        <p:nvSpPr>
          <p:cNvPr id="11" name="Rounded Rectangle 10">
            <a:extLst>
              <a:ext uri="{FF2B5EF4-FFF2-40B4-BE49-F238E27FC236}">
                <a16:creationId xmlns:a16="http://schemas.microsoft.com/office/drawing/2014/main" id="{A98A6FA1-C21C-B644-A041-EBDD5147FBCB}"/>
              </a:ext>
            </a:extLst>
          </p:cNvPr>
          <p:cNvSpPr/>
          <p:nvPr/>
        </p:nvSpPr>
        <p:spPr>
          <a:xfrm>
            <a:off x="4703165" y="2888404"/>
            <a:ext cx="1891248" cy="14750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Skills</a:t>
            </a:r>
          </a:p>
          <a:p>
            <a:pPr algn="ctr"/>
            <a:r>
              <a:rPr lang="en-US" sz="1600" dirty="0">
                <a:solidFill>
                  <a:schemeClr val="tx1"/>
                </a:solidFill>
              </a:rPr>
              <a:t>Procedures</a:t>
            </a:r>
          </a:p>
        </p:txBody>
      </p:sp>
      <p:sp>
        <p:nvSpPr>
          <p:cNvPr id="12" name="Rounded Rectangle 11">
            <a:extLst>
              <a:ext uri="{FF2B5EF4-FFF2-40B4-BE49-F238E27FC236}">
                <a16:creationId xmlns:a16="http://schemas.microsoft.com/office/drawing/2014/main" id="{2A97783F-7394-824E-B2F8-405025CC3CAE}"/>
              </a:ext>
            </a:extLst>
          </p:cNvPr>
          <p:cNvSpPr/>
          <p:nvPr/>
        </p:nvSpPr>
        <p:spPr>
          <a:xfrm>
            <a:off x="6951651" y="1755298"/>
            <a:ext cx="1891248" cy="943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Action learning challenge project</a:t>
            </a:r>
          </a:p>
        </p:txBody>
      </p:sp>
      <p:sp>
        <p:nvSpPr>
          <p:cNvPr id="13" name="Rounded Rectangle 12">
            <a:extLst>
              <a:ext uri="{FF2B5EF4-FFF2-40B4-BE49-F238E27FC236}">
                <a16:creationId xmlns:a16="http://schemas.microsoft.com/office/drawing/2014/main" id="{A7E3DCB3-7639-C14D-9114-6E1137D1545E}"/>
              </a:ext>
            </a:extLst>
          </p:cNvPr>
          <p:cNvSpPr/>
          <p:nvPr/>
        </p:nvSpPr>
        <p:spPr>
          <a:xfrm>
            <a:off x="6951651" y="2888404"/>
            <a:ext cx="1891248" cy="14750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Exercise</a:t>
            </a:r>
          </a:p>
          <a:p>
            <a:pPr algn="ctr"/>
            <a:r>
              <a:rPr lang="en-US" sz="1600" dirty="0">
                <a:solidFill>
                  <a:schemeClr val="tx1"/>
                </a:solidFill>
              </a:rPr>
              <a:t>Experience</a:t>
            </a:r>
          </a:p>
          <a:p>
            <a:pPr algn="ctr"/>
            <a:r>
              <a:rPr lang="en-US" sz="1600" dirty="0">
                <a:solidFill>
                  <a:schemeClr val="tx1"/>
                </a:solidFill>
              </a:rPr>
              <a:t>Solutions based on grand challenges</a:t>
            </a:r>
          </a:p>
        </p:txBody>
      </p:sp>
      <p:sp>
        <p:nvSpPr>
          <p:cNvPr id="14" name="Rounded Rectangle 13">
            <a:extLst>
              <a:ext uri="{FF2B5EF4-FFF2-40B4-BE49-F238E27FC236}">
                <a16:creationId xmlns:a16="http://schemas.microsoft.com/office/drawing/2014/main" id="{04C68C9A-872A-C544-BDBF-FE1356E1A5B3}"/>
              </a:ext>
            </a:extLst>
          </p:cNvPr>
          <p:cNvSpPr/>
          <p:nvPr/>
        </p:nvSpPr>
        <p:spPr>
          <a:xfrm>
            <a:off x="206193" y="4552844"/>
            <a:ext cx="4139734" cy="943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Background reading and viewing</a:t>
            </a:r>
          </a:p>
        </p:txBody>
      </p:sp>
      <p:sp>
        <p:nvSpPr>
          <p:cNvPr id="15" name="Rounded Rectangle 14">
            <a:extLst>
              <a:ext uri="{FF2B5EF4-FFF2-40B4-BE49-F238E27FC236}">
                <a16:creationId xmlns:a16="http://schemas.microsoft.com/office/drawing/2014/main" id="{792D89CE-9096-174D-A739-4C35E8F4692A}"/>
              </a:ext>
            </a:extLst>
          </p:cNvPr>
          <p:cNvSpPr/>
          <p:nvPr/>
        </p:nvSpPr>
        <p:spPr>
          <a:xfrm>
            <a:off x="4703165" y="4552844"/>
            <a:ext cx="4139734" cy="943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Topical advisors and specialized reading and viewing</a:t>
            </a:r>
          </a:p>
        </p:txBody>
      </p:sp>
      <p:cxnSp>
        <p:nvCxnSpPr>
          <p:cNvPr id="5" name="Straight Arrow Connector 4">
            <a:extLst>
              <a:ext uri="{FF2B5EF4-FFF2-40B4-BE49-F238E27FC236}">
                <a16:creationId xmlns:a16="http://schemas.microsoft.com/office/drawing/2014/main" id="{633F214A-B119-6641-8D50-603C41E45CD5}"/>
              </a:ext>
            </a:extLst>
          </p:cNvPr>
          <p:cNvCxnSpPr/>
          <p:nvPr/>
        </p:nvCxnSpPr>
        <p:spPr>
          <a:xfrm>
            <a:off x="206193" y="5897880"/>
            <a:ext cx="8480607" cy="0"/>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5FA513A-904E-C640-9FE0-4262BEA24598}"/>
              </a:ext>
            </a:extLst>
          </p:cNvPr>
          <p:cNvSpPr txBox="1"/>
          <p:nvPr/>
        </p:nvSpPr>
        <p:spPr>
          <a:xfrm>
            <a:off x="7590139" y="5929873"/>
            <a:ext cx="614271" cy="369332"/>
          </a:xfrm>
          <a:prstGeom prst="rect">
            <a:avLst/>
          </a:prstGeom>
          <a:noFill/>
        </p:spPr>
        <p:txBody>
          <a:bodyPr wrap="none" rtlCol="0">
            <a:spAutoFit/>
          </a:bodyPr>
          <a:lstStyle/>
          <a:p>
            <a:r>
              <a:rPr lang="en-US" dirty="0"/>
              <a:t>time</a:t>
            </a:r>
          </a:p>
        </p:txBody>
      </p:sp>
    </p:spTree>
    <p:extLst>
      <p:ext uri="{BB962C8B-B14F-4D97-AF65-F5344CB8AC3E}">
        <p14:creationId xmlns:p14="http://schemas.microsoft.com/office/powerpoint/2010/main" val="3820930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7C89-D87F-0D49-86F8-813A04093AC5}"/>
              </a:ext>
            </a:extLst>
          </p:cNvPr>
          <p:cNvSpPr>
            <a:spLocks noGrp="1"/>
          </p:cNvSpPr>
          <p:nvPr>
            <p:ph type="title"/>
          </p:nvPr>
        </p:nvSpPr>
        <p:spPr>
          <a:xfrm>
            <a:off x="628650" y="1"/>
            <a:ext cx="7886700" cy="609600"/>
          </a:xfrm>
        </p:spPr>
        <p:txBody>
          <a:bodyPr>
            <a:noAutofit/>
          </a:bodyPr>
          <a:lstStyle/>
          <a:p>
            <a:r>
              <a:rPr lang="en-US" sz="2800" dirty="0"/>
              <a:t>Learning outcomes: Measurable skills  (1)</a:t>
            </a:r>
          </a:p>
        </p:txBody>
      </p:sp>
      <p:sp>
        <p:nvSpPr>
          <p:cNvPr id="3" name="Content Placeholder 2">
            <a:extLst>
              <a:ext uri="{FF2B5EF4-FFF2-40B4-BE49-F238E27FC236}">
                <a16:creationId xmlns:a16="http://schemas.microsoft.com/office/drawing/2014/main" id="{4552CAAC-A0C0-564C-8376-D2C520AAF67C}"/>
              </a:ext>
            </a:extLst>
          </p:cNvPr>
          <p:cNvSpPr>
            <a:spLocks noGrp="1"/>
          </p:cNvSpPr>
          <p:nvPr>
            <p:ph idx="1"/>
          </p:nvPr>
        </p:nvSpPr>
        <p:spPr>
          <a:xfrm>
            <a:off x="193964" y="609601"/>
            <a:ext cx="8950036" cy="6721928"/>
          </a:xfrm>
        </p:spPr>
        <p:txBody>
          <a:bodyPr>
            <a:noAutofit/>
          </a:bodyPr>
          <a:lstStyle/>
          <a:p>
            <a:pPr marL="0" lvl="0" indent="0">
              <a:buNone/>
            </a:pPr>
            <a:r>
              <a:rPr lang="en-US" sz="2000" b="1" u="sng" dirty="0"/>
              <a:t>Organizational transformation</a:t>
            </a:r>
          </a:p>
          <a:p>
            <a:pPr lvl="0"/>
            <a:r>
              <a:rPr lang="en-US" sz="2000" b="1" dirty="0"/>
              <a:t>Happiness</a:t>
            </a:r>
            <a:r>
              <a:rPr lang="en-US" sz="2000" dirty="0"/>
              <a:t>: analyze what keeps people in cities happy and link it to decision making</a:t>
            </a:r>
          </a:p>
          <a:p>
            <a:pPr lvl="0"/>
            <a:r>
              <a:rPr lang="en-US" sz="2000" b="1" dirty="0"/>
              <a:t>Sustainability</a:t>
            </a:r>
            <a:r>
              <a:rPr lang="en-US" sz="2000" dirty="0"/>
              <a:t>: develop plans for applying and measuring selected SDG related norms of sustainability </a:t>
            </a:r>
          </a:p>
          <a:p>
            <a:pPr lvl="0"/>
            <a:r>
              <a:rPr lang="en-US" sz="2000" b="1" dirty="0"/>
              <a:t>Leadership</a:t>
            </a:r>
            <a:r>
              <a:rPr lang="en-US" sz="2000" dirty="0"/>
              <a:t>: demonstrate transformational leadership of small groups and conceptualize transformation for larger sized projects</a:t>
            </a:r>
          </a:p>
          <a:p>
            <a:pPr marL="0" lvl="0" indent="0">
              <a:buNone/>
            </a:pPr>
            <a:r>
              <a:rPr lang="en-US" sz="2000" b="1" u="sng" dirty="0"/>
              <a:t>ICT awareness and competence</a:t>
            </a:r>
            <a:endParaRPr lang="en-US" sz="2000" b="1" dirty="0"/>
          </a:p>
          <a:p>
            <a:pPr lvl="0"/>
            <a:r>
              <a:rPr lang="en-US" sz="2000" b="1" dirty="0"/>
              <a:t>Data organization and data assets: </a:t>
            </a:r>
            <a:r>
              <a:rPr lang="en-US" sz="2000" dirty="0"/>
              <a:t>explain how data is organized (centralization and distribution), and how the value of the data depends on its quality, curation and organization – knowing what makes GOOD big data</a:t>
            </a:r>
          </a:p>
          <a:p>
            <a:pPr lvl="0"/>
            <a:r>
              <a:rPr lang="en-US" sz="2000" b="1" dirty="0"/>
              <a:t>Machine Learning: </a:t>
            </a:r>
            <a:r>
              <a:rPr lang="en-US" sz="2000" dirty="0"/>
              <a:t>explain how to formulate the input to machine learning, and interpret how the results of machine learning operation affects cities, systems and products</a:t>
            </a:r>
          </a:p>
          <a:p>
            <a:pPr lvl="0"/>
            <a:r>
              <a:rPr lang="en-US" sz="2000" b="1" dirty="0"/>
              <a:t>Secure data: </a:t>
            </a:r>
            <a:r>
              <a:rPr lang="en-US" sz="2000" dirty="0"/>
              <a:t>explain the importance of data security, describe approaches, and prescribe appropriate level of security, e.g. blockchain </a:t>
            </a:r>
          </a:p>
          <a:p>
            <a:pPr lvl="0"/>
            <a:r>
              <a:rPr lang="en-US" sz="2000" b="1" dirty="0"/>
              <a:t>Digital workflow: </a:t>
            </a:r>
            <a:r>
              <a:rPr lang="en-US" sz="2000" dirty="0"/>
              <a:t>demonstrate an ability to participate in remote locations, producing scalable and fast response to opportunity, using online protocols and tools</a:t>
            </a:r>
          </a:p>
        </p:txBody>
      </p:sp>
    </p:spTree>
    <p:extLst>
      <p:ext uri="{BB962C8B-B14F-4D97-AF65-F5344CB8AC3E}">
        <p14:creationId xmlns:p14="http://schemas.microsoft.com/office/powerpoint/2010/main" val="1855618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7C89-D87F-0D49-86F8-813A04093AC5}"/>
              </a:ext>
            </a:extLst>
          </p:cNvPr>
          <p:cNvSpPr>
            <a:spLocks noGrp="1"/>
          </p:cNvSpPr>
          <p:nvPr>
            <p:ph type="title"/>
          </p:nvPr>
        </p:nvSpPr>
        <p:spPr>
          <a:xfrm>
            <a:off x="628650" y="1"/>
            <a:ext cx="7886700" cy="609600"/>
          </a:xfrm>
        </p:spPr>
        <p:txBody>
          <a:bodyPr>
            <a:noAutofit/>
          </a:bodyPr>
          <a:lstStyle/>
          <a:p>
            <a:r>
              <a:rPr lang="en-US" sz="2800" dirty="0"/>
              <a:t>Learning outcomes: Measurable skills  (2)</a:t>
            </a:r>
          </a:p>
        </p:txBody>
      </p:sp>
      <p:sp>
        <p:nvSpPr>
          <p:cNvPr id="3" name="Content Placeholder 2">
            <a:extLst>
              <a:ext uri="{FF2B5EF4-FFF2-40B4-BE49-F238E27FC236}">
                <a16:creationId xmlns:a16="http://schemas.microsoft.com/office/drawing/2014/main" id="{4552CAAC-A0C0-564C-8376-D2C520AAF67C}"/>
              </a:ext>
            </a:extLst>
          </p:cNvPr>
          <p:cNvSpPr>
            <a:spLocks noGrp="1"/>
          </p:cNvSpPr>
          <p:nvPr>
            <p:ph idx="1"/>
          </p:nvPr>
        </p:nvSpPr>
        <p:spPr>
          <a:xfrm>
            <a:off x="193964" y="609601"/>
            <a:ext cx="8950036" cy="6721928"/>
          </a:xfrm>
        </p:spPr>
        <p:txBody>
          <a:bodyPr>
            <a:noAutofit/>
          </a:bodyPr>
          <a:lstStyle/>
          <a:p>
            <a:pPr marL="0" lvl="0" indent="0">
              <a:buNone/>
            </a:pPr>
            <a:endParaRPr lang="en-US" sz="2000" dirty="0"/>
          </a:p>
          <a:p>
            <a:pPr marL="0" lvl="0" indent="0">
              <a:buNone/>
            </a:pPr>
            <a:r>
              <a:rPr lang="en-US" sz="2000" b="1" u="sng" dirty="0"/>
              <a:t>ICT integration in the city</a:t>
            </a:r>
          </a:p>
          <a:p>
            <a:pPr lvl="0"/>
            <a:r>
              <a:rPr lang="en-US" sz="2000" b="1" dirty="0"/>
              <a:t>City as a system:</a:t>
            </a:r>
            <a:r>
              <a:rPr lang="en-US" sz="2000" dirty="0"/>
              <a:t> Analyze a city as an array of interconnected ICT and physical systems, and describe the plan for  its operation in the presence of uncertainty and response to emergencies of many kinds</a:t>
            </a:r>
          </a:p>
          <a:p>
            <a:pPr lvl="0"/>
            <a:r>
              <a:rPr lang="en-US" sz="2000" b="1" dirty="0"/>
              <a:t>Senseable</a:t>
            </a:r>
            <a:r>
              <a:rPr lang="en-US" sz="2000" dirty="0"/>
              <a:t> </a:t>
            </a:r>
            <a:r>
              <a:rPr lang="en-US" sz="2000" b="1" dirty="0"/>
              <a:t>city</a:t>
            </a:r>
            <a:r>
              <a:rPr lang="en-US" sz="2000" dirty="0"/>
              <a:t>: design an intentional array of actuators and sensors that provide a new capability to the city </a:t>
            </a:r>
          </a:p>
          <a:p>
            <a:pPr lvl="0"/>
            <a:r>
              <a:rPr lang="en-US" sz="2000" dirty="0"/>
              <a:t>Decisions: Identify key </a:t>
            </a:r>
            <a:r>
              <a:rPr lang="en-US" sz="2000" b="1" dirty="0"/>
              <a:t>decisions</a:t>
            </a:r>
            <a:r>
              <a:rPr lang="en-US" sz="2000" dirty="0"/>
              <a:t> and alternatives, along with metrics, and view the options that result; use this analysis to form a plan or design</a:t>
            </a:r>
          </a:p>
          <a:p>
            <a:pPr lvl="0"/>
            <a:r>
              <a:rPr lang="en-US" sz="2000" b="1" dirty="0"/>
              <a:t>Implementation: </a:t>
            </a:r>
            <a:r>
              <a:rPr lang="en-US" sz="2000" dirty="0"/>
              <a:t>develop and monitor approaches to the implementation of a project, system or product, particularly with regard to targets and milestones</a:t>
            </a:r>
          </a:p>
        </p:txBody>
      </p:sp>
    </p:spTree>
    <p:extLst>
      <p:ext uri="{BB962C8B-B14F-4D97-AF65-F5344CB8AC3E}">
        <p14:creationId xmlns:p14="http://schemas.microsoft.com/office/powerpoint/2010/main" val="3868252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7C89-D87F-0D49-86F8-813A04093AC5}"/>
              </a:ext>
            </a:extLst>
          </p:cNvPr>
          <p:cNvSpPr>
            <a:spLocks noGrp="1"/>
          </p:cNvSpPr>
          <p:nvPr>
            <p:ph type="title"/>
          </p:nvPr>
        </p:nvSpPr>
        <p:spPr>
          <a:xfrm>
            <a:off x="628650" y="1"/>
            <a:ext cx="7886700" cy="609600"/>
          </a:xfrm>
        </p:spPr>
        <p:txBody>
          <a:bodyPr>
            <a:noAutofit/>
          </a:bodyPr>
          <a:lstStyle/>
          <a:p>
            <a:r>
              <a:rPr lang="en-US" sz="2800" dirty="0"/>
              <a:t>Learning outcomes: Measurable skills (3)</a:t>
            </a:r>
          </a:p>
        </p:txBody>
      </p:sp>
      <p:sp>
        <p:nvSpPr>
          <p:cNvPr id="3" name="Content Placeholder 2">
            <a:extLst>
              <a:ext uri="{FF2B5EF4-FFF2-40B4-BE49-F238E27FC236}">
                <a16:creationId xmlns:a16="http://schemas.microsoft.com/office/drawing/2014/main" id="{4552CAAC-A0C0-564C-8376-D2C520AAF67C}"/>
              </a:ext>
            </a:extLst>
          </p:cNvPr>
          <p:cNvSpPr>
            <a:spLocks noGrp="1"/>
          </p:cNvSpPr>
          <p:nvPr>
            <p:ph idx="1"/>
          </p:nvPr>
        </p:nvSpPr>
        <p:spPr>
          <a:xfrm>
            <a:off x="628650" y="931653"/>
            <a:ext cx="7748678" cy="5721704"/>
          </a:xfrm>
        </p:spPr>
        <p:txBody>
          <a:bodyPr>
            <a:noAutofit/>
          </a:bodyPr>
          <a:lstStyle/>
          <a:p>
            <a:pPr lvl="0"/>
            <a:r>
              <a:rPr lang="en-US" sz="2000" b="1" u="sng" dirty="0"/>
              <a:t>Urban design – the fabric of the city:</a:t>
            </a:r>
            <a:r>
              <a:rPr lang="en-US" sz="2000" u="sng" dirty="0"/>
              <a:t> </a:t>
            </a:r>
          </a:p>
          <a:p>
            <a:pPr lvl="1"/>
            <a:r>
              <a:rPr lang="en-US" sz="2000" b="1" dirty="0"/>
              <a:t>Consensus: </a:t>
            </a:r>
            <a:r>
              <a:rPr lang="en-US" sz="2000" dirty="0"/>
              <a:t>Demonstrate building consensus among the stakeholders  of a community scale project</a:t>
            </a:r>
          </a:p>
          <a:p>
            <a:pPr lvl="1"/>
            <a:r>
              <a:rPr lang="en-US" sz="2000" b="1" dirty="0"/>
              <a:t>Digital transformation: </a:t>
            </a:r>
            <a:r>
              <a:rPr lang="en-US" sz="2000" dirty="0"/>
              <a:t>Identify what in the city can be digitized and to what good</a:t>
            </a:r>
          </a:p>
          <a:p>
            <a:pPr lvl="1"/>
            <a:r>
              <a:rPr lang="en-US" sz="2000" b="1" dirty="0"/>
              <a:t>Design: </a:t>
            </a:r>
            <a:r>
              <a:rPr lang="en-US" sz="2000" dirty="0"/>
              <a:t>Describe the features of good urban design and how it is enabled by digital technology</a:t>
            </a:r>
          </a:p>
          <a:p>
            <a:pPr lvl="1"/>
            <a:endParaRPr lang="en-US" sz="2000" dirty="0"/>
          </a:p>
          <a:p>
            <a:pPr lvl="0"/>
            <a:r>
              <a:rPr lang="en-US" sz="2000" b="1" u="sng" dirty="0"/>
              <a:t>System design – services and complex systems:</a:t>
            </a:r>
            <a:r>
              <a:rPr lang="en-US" sz="2000" u="sng" dirty="0"/>
              <a:t> </a:t>
            </a:r>
          </a:p>
          <a:p>
            <a:pPr lvl="1"/>
            <a:r>
              <a:rPr lang="en-US" sz="2000" b="1" dirty="0"/>
              <a:t>Goals: </a:t>
            </a:r>
            <a:r>
              <a:rPr lang="en-US" sz="2000" dirty="0"/>
              <a:t>Identify the needs of the system stakeholders and set related goals</a:t>
            </a:r>
          </a:p>
          <a:p>
            <a:pPr lvl="1"/>
            <a:r>
              <a:rPr lang="en-US" sz="2000" b="1" dirty="0"/>
              <a:t>Trade-offs: </a:t>
            </a:r>
            <a:r>
              <a:rPr lang="en-US" sz="2000" dirty="0"/>
              <a:t>Analyze several proposed architectures enabled by digital technology and describe trade-offs among them</a:t>
            </a:r>
          </a:p>
          <a:p>
            <a:pPr lvl="1"/>
            <a:r>
              <a:rPr lang="en-US" sz="2000" b="1" dirty="0"/>
              <a:t>Emergence: </a:t>
            </a:r>
            <a:r>
              <a:rPr lang="en-US" sz="2000" dirty="0"/>
              <a:t>Identify interfaces and relationships among system entities, anticipate the impact on emergence, and validate performance</a:t>
            </a:r>
          </a:p>
        </p:txBody>
      </p:sp>
    </p:spTree>
    <p:extLst>
      <p:ext uri="{BB962C8B-B14F-4D97-AF65-F5344CB8AC3E}">
        <p14:creationId xmlns:p14="http://schemas.microsoft.com/office/powerpoint/2010/main" val="4210565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7C89-D87F-0D49-86F8-813A04093AC5}"/>
              </a:ext>
            </a:extLst>
          </p:cNvPr>
          <p:cNvSpPr>
            <a:spLocks noGrp="1"/>
          </p:cNvSpPr>
          <p:nvPr>
            <p:ph type="title"/>
          </p:nvPr>
        </p:nvSpPr>
        <p:spPr>
          <a:xfrm>
            <a:off x="628650" y="1"/>
            <a:ext cx="7886700" cy="609600"/>
          </a:xfrm>
        </p:spPr>
        <p:txBody>
          <a:bodyPr>
            <a:noAutofit/>
          </a:bodyPr>
          <a:lstStyle/>
          <a:p>
            <a:r>
              <a:rPr lang="en-US" sz="2800" dirty="0"/>
              <a:t>Learning outcomes: Measurable skills (4)</a:t>
            </a:r>
          </a:p>
        </p:txBody>
      </p:sp>
      <p:sp>
        <p:nvSpPr>
          <p:cNvPr id="3" name="Content Placeholder 2">
            <a:extLst>
              <a:ext uri="{FF2B5EF4-FFF2-40B4-BE49-F238E27FC236}">
                <a16:creationId xmlns:a16="http://schemas.microsoft.com/office/drawing/2014/main" id="{4552CAAC-A0C0-564C-8376-D2C520AAF67C}"/>
              </a:ext>
            </a:extLst>
          </p:cNvPr>
          <p:cNvSpPr>
            <a:spLocks noGrp="1"/>
          </p:cNvSpPr>
          <p:nvPr>
            <p:ph idx="1"/>
          </p:nvPr>
        </p:nvSpPr>
        <p:spPr>
          <a:xfrm>
            <a:off x="490628" y="845389"/>
            <a:ext cx="7886700" cy="5807968"/>
          </a:xfrm>
        </p:spPr>
        <p:txBody>
          <a:bodyPr>
            <a:noAutofit/>
          </a:bodyPr>
          <a:lstStyle/>
          <a:p>
            <a:pPr lvl="0"/>
            <a:r>
              <a:rPr lang="en-US" sz="2000" b="1" u="sng" dirty="0"/>
              <a:t>Product development – goods, services and entrepreneurial ventures:</a:t>
            </a:r>
          </a:p>
          <a:p>
            <a:pPr lvl="1"/>
            <a:r>
              <a:rPr lang="en-US" sz="2000" b="1" dirty="0"/>
              <a:t>Foundation: </a:t>
            </a:r>
            <a:r>
              <a:rPr lang="en-US" sz="2000" dirty="0"/>
              <a:t>identify the initial product and its market;  its competitors and competitive advantage</a:t>
            </a:r>
          </a:p>
          <a:p>
            <a:pPr lvl="1"/>
            <a:r>
              <a:rPr lang="en-US" sz="2000" b="1" dirty="0"/>
              <a:t>Value creation: </a:t>
            </a:r>
            <a:r>
              <a:rPr lang="en-US" sz="2000" dirty="0"/>
              <a:t>develop the product by agilely considering customer preferences, aesthetic, digital technology, identifying the sources of finance and potential economic return</a:t>
            </a:r>
          </a:p>
          <a:p>
            <a:pPr lvl="1"/>
            <a:r>
              <a:rPr lang="en-US" sz="2000" b="1" dirty="0"/>
              <a:t>Scale up: </a:t>
            </a:r>
            <a:r>
              <a:rPr lang="en-US" sz="2000" dirty="0"/>
              <a:t>describe how to scale up the product through manufacturing, marketing, sales, and distribution</a:t>
            </a:r>
          </a:p>
        </p:txBody>
      </p:sp>
    </p:spTree>
    <p:extLst>
      <p:ext uri="{BB962C8B-B14F-4D97-AF65-F5344CB8AC3E}">
        <p14:creationId xmlns:p14="http://schemas.microsoft.com/office/powerpoint/2010/main" val="734082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93AB-8AFC-E941-B46E-28985FF223A9}"/>
              </a:ext>
            </a:extLst>
          </p:cNvPr>
          <p:cNvSpPr>
            <a:spLocks noGrp="1"/>
          </p:cNvSpPr>
          <p:nvPr>
            <p:ph type="title"/>
          </p:nvPr>
        </p:nvSpPr>
        <p:spPr/>
        <p:txBody>
          <a:bodyPr/>
          <a:lstStyle/>
          <a:p>
            <a:r>
              <a:rPr lang="en-US" dirty="0"/>
              <a:t>Participant assessment</a:t>
            </a:r>
          </a:p>
        </p:txBody>
      </p:sp>
      <p:sp>
        <p:nvSpPr>
          <p:cNvPr id="3" name="Content Placeholder 2">
            <a:extLst>
              <a:ext uri="{FF2B5EF4-FFF2-40B4-BE49-F238E27FC236}">
                <a16:creationId xmlns:a16="http://schemas.microsoft.com/office/drawing/2014/main" id="{61E60B21-C414-8641-A323-803B3007FFB5}"/>
              </a:ext>
            </a:extLst>
          </p:cNvPr>
          <p:cNvSpPr>
            <a:spLocks noGrp="1"/>
          </p:cNvSpPr>
          <p:nvPr>
            <p:ph idx="1"/>
          </p:nvPr>
        </p:nvSpPr>
        <p:spPr/>
        <p:txBody>
          <a:bodyPr/>
          <a:lstStyle/>
          <a:p>
            <a:r>
              <a:rPr lang="en-US" dirty="0"/>
              <a:t>Participants learn skills in class and practice the skills in ”skills clinic” </a:t>
            </a:r>
          </a:p>
          <a:p>
            <a:pPr lvl="1"/>
            <a:r>
              <a:rPr lang="en-US" dirty="0"/>
              <a:t>At the end of the clinics they reflect and self evaluate</a:t>
            </a:r>
          </a:p>
          <a:p>
            <a:r>
              <a:rPr lang="en-US" dirty="0"/>
              <a:t>Participants apply skills during action learning project</a:t>
            </a:r>
          </a:p>
          <a:p>
            <a:pPr lvl="1"/>
            <a:r>
              <a:rPr lang="en-US" dirty="0"/>
              <a:t>At the end of the project they reflect and self evaluate</a:t>
            </a:r>
          </a:p>
          <a:p>
            <a:pPr lvl="1"/>
            <a:r>
              <a:rPr lang="en-US" dirty="0"/>
              <a:t>The project coach makes comments</a:t>
            </a:r>
          </a:p>
          <a:p>
            <a:pPr lvl="1"/>
            <a:r>
              <a:rPr lang="en-US" dirty="0"/>
              <a:t>There is external(?) evaluator who interviews participants and collects data from the coach</a:t>
            </a:r>
          </a:p>
        </p:txBody>
      </p:sp>
    </p:spTree>
    <p:extLst>
      <p:ext uri="{BB962C8B-B14F-4D97-AF65-F5344CB8AC3E}">
        <p14:creationId xmlns:p14="http://schemas.microsoft.com/office/powerpoint/2010/main" val="2714003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538B-0318-FF4A-A005-7E70C14F2A2B}"/>
              </a:ext>
            </a:extLst>
          </p:cNvPr>
          <p:cNvSpPr>
            <a:spLocks noGrp="1"/>
          </p:cNvSpPr>
          <p:nvPr>
            <p:ph type="title"/>
          </p:nvPr>
        </p:nvSpPr>
        <p:spPr/>
        <p:txBody>
          <a:bodyPr/>
          <a:lstStyle/>
          <a:p>
            <a:r>
              <a:rPr lang="en-US" dirty="0"/>
              <a:t>3 Blocks of time</a:t>
            </a:r>
          </a:p>
        </p:txBody>
      </p:sp>
      <p:sp>
        <p:nvSpPr>
          <p:cNvPr id="3" name="Content Placeholder 2">
            <a:extLst>
              <a:ext uri="{FF2B5EF4-FFF2-40B4-BE49-F238E27FC236}">
                <a16:creationId xmlns:a16="http://schemas.microsoft.com/office/drawing/2014/main" id="{C4A639D8-0EC4-B641-8F19-8FD3C5A9877B}"/>
              </a:ext>
            </a:extLst>
          </p:cNvPr>
          <p:cNvSpPr>
            <a:spLocks noGrp="1"/>
          </p:cNvSpPr>
          <p:nvPr>
            <p:ph idx="1"/>
          </p:nvPr>
        </p:nvSpPr>
        <p:spPr>
          <a:xfrm>
            <a:off x="628650" y="1323349"/>
            <a:ext cx="7886700" cy="4351338"/>
          </a:xfrm>
        </p:spPr>
        <p:txBody>
          <a:bodyPr>
            <a:normAutofit fontScale="92500" lnSpcReduction="20000"/>
          </a:bodyPr>
          <a:lstStyle/>
          <a:p>
            <a:pPr marL="0" indent="0">
              <a:buNone/>
            </a:pPr>
            <a:r>
              <a:rPr lang="en-US" dirty="0"/>
              <a:t>It might be useful to consider the curriculum as three blocks in time. Each would be about 4 weeks long, and there would be a rest week between segments. The flow might be:</a:t>
            </a:r>
          </a:p>
          <a:p>
            <a:r>
              <a:rPr lang="en-US" dirty="0"/>
              <a:t>Block 1: forming groups, learning fundamentals in survey courses, sustainability, happiness, leadership, intro to projects, learning design</a:t>
            </a:r>
          </a:p>
          <a:p>
            <a:r>
              <a:rPr lang="en-US" dirty="0"/>
              <a:t>Block 2: resource for skills, ramp-up of projects,</a:t>
            </a:r>
          </a:p>
          <a:p>
            <a:r>
              <a:rPr lang="en-US" dirty="0"/>
              <a:t>Block 3: complete project while accessing resources</a:t>
            </a:r>
          </a:p>
          <a:p>
            <a:endParaRPr lang="en-US" dirty="0"/>
          </a:p>
          <a:p>
            <a:r>
              <a:rPr lang="en-US" dirty="0"/>
              <a:t>Or said another way, first half for design alternatives and criteria, and second half for development</a:t>
            </a:r>
          </a:p>
          <a:p>
            <a:endParaRPr lang="en-US" dirty="0"/>
          </a:p>
          <a:p>
            <a:endParaRPr lang="en-US" dirty="0"/>
          </a:p>
        </p:txBody>
      </p:sp>
    </p:spTree>
    <p:extLst>
      <p:ext uri="{BB962C8B-B14F-4D97-AF65-F5344CB8AC3E}">
        <p14:creationId xmlns:p14="http://schemas.microsoft.com/office/powerpoint/2010/main" val="1042663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C0D6730-ED50-7049-A676-8DEDEBE05F21}"/>
              </a:ext>
            </a:extLst>
          </p:cNvPr>
          <p:cNvGraphicFramePr>
            <a:graphicFrameLocks noGrp="1"/>
          </p:cNvGraphicFramePr>
          <p:nvPr>
            <p:extLst>
              <p:ext uri="{D42A27DB-BD31-4B8C-83A1-F6EECF244321}">
                <p14:modId xmlns:p14="http://schemas.microsoft.com/office/powerpoint/2010/main" val="3807158009"/>
              </p:ext>
            </p:extLst>
          </p:nvPr>
        </p:nvGraphicFramePr>
        <p:xfrm>
          <a:off x="161366" y="739588"/>
          <a:ext cx="8821268" cy="5661208"/>
        </p:xfrm>
        <a:graphic>
          <a:graphicData uri="http://schemas.openxmlformats.org/drawingml/2006/table">
            <a:tbl>
              <a:tblPr>
                <a:tableStyleId>{5C22544A-7EE6-4342-B048-85BDC9FD1C3A}</a:tableStyleId>
              </a:tblPr>
              <a:tblGrid>
                <a:gridCol w="423920">
                  <a:extLst>
                    <a:ext uri="{9D8B030D-6E8A-4147-A177-3AD203B41FA5}">
                      <a16:colId xmlns:a16="http://schemas.microsoft.com/office/drawing/2014/main" val="1441182806"/>
                    </a:ext>
                  </a:extLst>
                </a:gridCol>
                <a:gridCol w="776147">
                  <a:extLst>
                    <a:ext uri="{9D8B030D-6E8A-4147-A177-3AD203B41FA5}">
                      <a16:colId xmlns:a16="http://schemas.microsoft.com/office/drawing/2014/main" val="3132849375"/>
                    </a:ext>
                  </a:extLst>
                </a:gridCol>
                <a:gridCol w="785499">
                  <a:extLst>
                    <a:ext uri="{9D8B030D-6E8A-4147-A177-3AD203B41FA5}">
                      <a16:colId xmlns:a16="http://schemas.microsoft.com/office/drawing/2014/main" val="1716450725"/>
                    </a:ext>
                  </a:extLst>
                </a:gridCol>
                <a:gridCol w="710689">
                  <a:extLst>
                    <a:ext uri="{9D8B030D-6E8A-4147-A177-3AD203B41FA5}">
                      <a16:colId xmlns:a16="http://schemas.microsoft.com/office/drawing/2014/main" val="4202355485"/>
                    </a:ext>
                  </a:extLst>
                </a:gridCol>
                <a:gridCol w="673284">
                  <a:extLst>
                    <a:ext uri="{9D8B030D-6E8A-4147-A177-3AD203B41FA5}">
                      <a16:colId xmlns:a16="http://schemas.microsoft.com/office/drawing/2014/main" val="4293716127"/>
                    </a:ext>
                  </a:extLst>
                </a:gridCol>
                <a:gridCol w="748093">
                  <a:extLst>
                    <a:ext uri="{9D8B030D-6E8A-4147-A177-3AD203B41FA5}">
                      <a16:colId xmlns:a16="http://schemas.microsoft.com/office/drawing/2014/main" val="836946943"/>
                    </a:ext>
                  </a:extLst>
                </a:gridCol>
                <a:gridCol w="748093">
                  <a:extLst>
                    <a:ext uri="{9D8B030D-6E8A-4147-A177-3AD203B41FA5}">
                      <a16:colId xmlns:a16="http://schemas.microsoft.com/office/drawing/2014/main" val="2904843784"/>
                    </a:ext>
                  </a:extLst>
                </a:gridCol>
                <a:gridCol w="776147">
                  <a:extLst>
                    <a:ext uri="{9D8B030D-6E8A-4147-A177-3AD203B41FA5}">
                      <a16:colId xmlns:a16="http://schemas.microsoft.com/office/drawing/2014/main" val="4277707999"/>
                    </a:ext>
                  </a:extLst>
                </a:gridCol>
                <a:gridCol w="738743">
                  <a:extLst>
                    <a:ext uri="{9D8B030D-6E8A-4147-A177-3AD203B41FA5}">
                      <a16:colId xmlns:a16="http://schemas.microsoft.com/office/drawing/2014/main" val="693348862"/>
                    </a:ext>
                  </a:extLst>
                </a:gridCol>
                <a:gridCol w="813551">
                  <a:extLst>
                    <a:ext uri="{9D8B030D-6E8A-4147-A177-3AD203B41FA5}">
                      <a16:colId xmlns:a16="http://schemas.microsoft.com/office/drawing/2014/main" val="2706754746"/>
                    </a:ext>
                  </a:extLst>
                </a:gridCol>
                <a:gridCol w="813551">
                  <a:extLst>
                    <a:ext uri="{9D8B030D-6E8A-4147-A177-3AD203B41FA5}">
                      <a16:colId xmlns:a16="http://schemas.microsoft.com/office/drawing/2014/main" val="3431204702"/>
                    </a:ext>
                  </a:extLst>
                </a:gridCol>
                <a:gridCol w="813551">
                  <a:extLst>
                    <a:ext uri="{9D8B030D-6E8A-4147-A177-3AD203B41FA5}">
                      <a16:colId xmlns:a16="http://schemas.microsoft.com/office/drawing/2014/main" val="2911581336"/>
                    </a:ext>
                  </a:extLst>
                </a:gridCol>
              </a:tblGrid>
              <a:tr h="202186">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r>
                        <a:rPr lang="en-US" sz="900" u="none" strike="noStrike">
                          <a:effectLst/>
                        </a:rPr>
                        <a:t>Thread</a:t>
                      </a:r>
                      <a:endParaRPr lang="en-US" sz="900" b="1"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3546520266"/>
                  </a:ext>
                </a:extLst>
              </a:tr>
              <a:tr h="202186">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r>
                        <a:rPr lang="en-US" sz="900" u="none" strike="noStrike">
                          <a:effectLst/>
                        </a:rPr>
                        <a:t>Leadership</a:t>
                      </a:r>
                      <a:endParaRPr lang="en-US" sz="900" b="1" i="0" u="none" strike="noStrike">
                        <a:solidFill>
                          <a:srgbClr val="000000"/>
                        </a:solidFill>
                        <a:effectLst/>
                        <a:latin typeface="Calibri" panose="020F0502020204030204" pitchFamily="34" charset="0"/>
                      </a:endParaRPr>
                    </a:p>
                  </a:txBody>
                  <a:tcPr marL="7285" marR="7285" marT="7285" marB="0" anchor="b"/>
                </a:tc>
                <a:tc>
                  <a:txBody>
                    <a:bodyPr/>
                    <a:lstStyle/>
                    <a:p>
                      <a:pPr algn="l" fontAlgn="b"/>
                      <a:r>
                        <a:rPr lang="en-US" sz="900" u="none" strike="noStrike">
                          <a:effectLst/>
                        </a:rPr>
                        <a:t>ICT</a:t>
                      </a:r>
                      <a:endParaRPr lang="en-US" sz="900" b="1" i="0" u="none" strike="noStrike">
                        <a:solidFill>
                          <a:srgbClr val="000000"/>
                        </a:solidFill>
                        <a:effectLst/>
                        <a:latin typeface="Calibri" panose="020F0502020204030204" pitchFamily="34" charset="0"/>
                      </a:endParaRPr>
                    </a:p>
                  </a:txBody>
                  <a:tcPr marL="7285" marR="7285" marT="7285" marB="0" anchor="b"/>
                </a:tc>
                <a:tc>
                  <a:txBody>
                    <a:bodyPr/>
                    <a:lstStyle/>
                    <a:p>
                      <a:pPr algn="l" fontAlgn="b"/>
                      <a:r>
                        <a:rPr lang="en-US" sz="900" u="none" strike="noStrike">
                          <a:effectLst/>
                        </a:rPr>
                        <a:t>Cities</a:t>
                      </a:r>
                      <a:endParaRPr lang="en-US" sz="900" b="1" i="0" u="none" strike="noStrike">
                        <a:solidFill>
                          <a:srgbClr val="000000"/>
                        </a:solidFill>
                        <a:effectLst/>
                        <a:latin typeface="Calibri" panose="020F0502020204030204" pitchFamily="34" charset="0"/>
                      </a:endParaRPr>
                    </a:p>
                  </a:txBody>
                  <a:tcPr marL="7285" marR="7285" marT="7285" marB="0" anchor="b"/>
                </a:tc>
                <a:tc>
                  <a:txBody>
                    <a:bodyPr/>
                    <a:lstStyle/>
                    <a:p>
                      <a:pPr algn="l" fontAlgn="b"/>
                      <a:r>
                        <a:rPr lang="en-US" sz="900" u="none" strike="noStrike">
                          <a:effectLst/>
                        </a:rPr>
                        <a:t>Systems</a:t>
                      </a:r>
                      <a:endParaRPr lang="en-US" sz="900" b="1" i="0" u="none" strike="noStrike">
                        <a:solidFill>
                          <a:srgbClr val="000000"/>
                        </a:solidFill>
                        <a:effectLst/>
                        <a:latin typeface="Calibri" panose="020F0502020204030204" pitchFamily="34" charset="0"/>
                      </a:endParaRPr>
                    </a:p>
                  </a:txBody>
                  <a:tcPr marL="7285" marR="7285" marT="7285" marB="0" anchor="b"/>
                </a:tc>
                <a:tc>
                  <a:txBody>
                    <a:bodyPr/>
                    <a:lstStyle/>
                    <a:p>
                      <a:pPr algn="l" fontAlgn="b"/>
                      <a:r>
                        <a:rPr lang="en-US" sz="900" u="none" strike="noStrike">
                          <a:effectLst/>
                        </a:rPr>
                        <a:t>Products</a:t>
                      </a:r>
                      <a:endParaRPr lang="en-US" sz="900" b="1" i="0" u="none" strike="noStrike">
                        <a:solidFill>
                          <a:srgbClr val="000000"/>
                        </a:solidFill>
                        <a:effectLst/>
                        <a:latin typeface="Calibri" panose="020F0502020204030204" pitchFamily="34" charset="0"/>
                      </a:endParaRPr>
                    </a:p>
                  </a:txBody>
                  <a:tcPr marL="7285" marR="7285" marT="7285" marB="0" anchor="b"/>
                </a:tc>
                <a:tc>
                  <a:txBody>
                    <a:bodyPr/>
                    <a:lstStyle/>
                    <a:p>
                      <a:pPr algn="l" fontAlgn="b"/>
                      <a:r>
                        <a:rPr lang="en-US" sz="900" u="none" strike="noStrike">
                          <a:effectLst/>
                        </a:rPr>
                        <a:t>Integration</a:t>
                      </a:r>
                      <a:endParaRPr lang="en-US" sz="900" b="1" i="0" u="none" strike="noStrike">
                        <a:solidFill>
                          <a:srgbClr val="000000"/>
                        </a:solidFill>
                        <a:effectLst/>
                        <a:latin typeface="Calibri" panose="020F0502020204030204" pitchFamily="34" charset="0"/>
                      </a:endParaRPr>
                    </a:p>
                  </a:txBody>
                  <a:tcPr marL="7285" marR="7285" marT="7285" marB="0" anchor="b"/>
                </a:tc>
                <a:tc>
                  <a:txBody>
                    <a:bodyPr/>
                    <a:lstStyle/>
                    <a:p>
                      <a:pPr algn="l" fontAlgn="b"/>
                      <a:r>
                        <a:rPr lang="en-US" sz="900" u="none" strike="noStrike">
                          <a:effectLst/>
                        </a:rPr>
                        <a:t>Action</a:t>
                      </a:r>
                      <a:endParaRPr lang="en-US" sz="900" b="1" i="0" u="none" strike="noStrike">
                        <a:solidFill>
                          <a:srgbClr val="000000"/>
                        </a:solidFill>
                        <a:effectLst/>
                        <a:latin typeface="Calibri" panose="020F0502020204030204" pitchFamily="34" charset="0"/>
                      </a:endParaRPr>
                    </a:p>
                  </a:txBody>
                  <a:tcPr marL="7285" marR="7285" marT="7285" marB="0" anchor="b"/>
                </a:tc>
                <a:tc>
                  <a:txBody>
                    <a:bodyPr/>
                    <a:lstStyle/>
                    <a:p>
                      <a:pPr algn="l" fontAlgn="b"/>
                      <a:r>
                        <a:rPr lang="en-US" sz="900" u="none" strike="noStrike">
                          <a:effectLst/>
                        </a:rPr>
                        <a:t>Total synch</a:t>
                      </a:r>
                      <a:endParaRPr lang="en-US" sz="900" b="1" i="0" u="none" strike="noStrike">
                        <a:solidFill>
                          <a:srgbClr val="000000"/>
                        </a:solidFill>
                        <a:effectLst/>
                        <a:latin typeface="Calibri" panose="020F0502020204030204" pitchFamily="34" charset="0"/>
                      </a:endParaRPr>
                    </a:p>
                  </a:txBody>
                  <a:tcPr marL="7285" marR="7285" marT="7285" marB="0" anchor="b"/>
                </a:tc>
                <a:tc>
                  <a:txBody>
                    <a:bodyPr/>
                    <a:lstStyle/>
                    <a:p>
                      <a:pPr algn="l" fontAlgn="b"/>
                      <a:r>
                        <a:rPr lang="en-US" sz="900" u="none" strike="noStrike">
                          <a:effectLst/>
                        </a:rPr>
                        <a:t>skill practic</a:t>
                      </a:r>
                      <a:endParaRPr lang="en-US" sz="900" b="1" i="0" u="none" strike="noStrike">
                        <a:solidFill>
                          <a:srgbClr val="000000"/>
                        </a:solidFill>
                        <a:effectLst/>
                        <a:latin typeface="Calibri" panose="020F0502020204030204" pitchFamily="34" charset="0"/>
                      </a:endParaRPr>
                    </a:p>
                  </a:txBody>
                  <a:tcPr marL="7285" marR="7285" marT="7285" marB="0" anchor="b"/>
                </a:tc>
                <a:tc>
                  <a:txBody>
                    <a:bodyPr/>
                    <a:lstStyle/>
                    <a:p>
                      <a:pPr algn="l" fontAlgn="b"/>
                      <a:r>
                        <a:rPr lang="en-US" sz="900" u="none" strike="noStrike">
                          <a:effectLst/>
                        </a:rPr>
                        <a:t>Project</a:t>
                      </a:r>
                      <a:endParaRPr lang="en-US" sz="900" b="1" i="0" u="none" strike="noStrike">
                        <a:solidFill>
                          <a:srgbClr val="000000"/>
                        </a:solidFill>
                        <a:effectLst/>
                        <a:latin typeface="Calibri" panose="020F0502020204030204" pitchFamily="34" charset="0"/>
                      </a:endParaRPr>
                    </a:p>
                  </a:txBody>
                  <a:tcPr marL="7285" marR="7285" marT="7285" marB="0" anchor="b"/>
                </a:tc>
                <a:tc>
                  <a:txBody>
                    <a:bodyPr/>
                    <a:lstStyle/>
                    <a:p>
                      <a:pPr algn="l" fontAlgn="b"/>
                      <a:r>
                        <a:rPr lang="en-US" sz="900" u="none" strike="noStrike">
                          <a:effectLst/>
                        </a:rPr>
                        <a:t>total</a:t>
                      </a:r>
                      <a:endParaRPr lang="en-US" sz="900" b="1"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3496353871"/>
                  </a:ext>
                </a:extLst>
              </a:tr>
              <a:tr h="202186">
                <a:tc>
                  <a:txBody>
                    <a:bodyPr/>
                    <a:lstStyle/>
                    <a:p>
                      <a:pPr algn="l" fontAlgn="b"/>
                      <a:r>
                        <a:rPr lang="en-US" sz="900" u="none" strike="noStrike">
                          <a:effectLst/>
                        </a:rPr>
                        <a:t>Week</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982936141"/>
                  </a:ext>
                </a:extLst>
              </a:tr>
              <a:tr h="202186">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r>
                        <a:rPr lang="en-US" sz="900" u="none" strike="noStrike">
                          <a:effectLst/>
                        </a:rPr>
                        <a:t>intro</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r>
                        <a:rPr lang="en-US" sz="900" u="none" strike="noStrike">
                          <a:effectLst/>
                        </a:rPr>
                        <a:t>intro</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r>
                        <a:rPr lang="en-US" sz="900" u="none" strike="noStrike">
                          <a:effectLst/>
                        </a:rPr>
                        <a:t>intro</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r>
                        <a:rPr lang="en-US" sz="900" u="none" strike="noStrike">
                          <a:effectLst/>
                        </a:rPr>
                        <a:t>intro</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r>
                        <a:rPr lang="en-US" sz="900" u="none" strike="noStrike">
                          <a:effectLst/>
                        </a:rPr>
                        <a:t>plenary</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3433187756"/>
                  </a:ext>
                </a:extLst>
              </a:tr>
              <a:tr h="202186">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1247947246"/>
                  </a:ext>
                </a:extLst>
              </a:tr>
              <a:tr h="202186">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r>
                        <a:rPr lang="en-US" sz="900" u="none" strike="noStrike">
                          <a:effectLst/>
                        </a:rPr>
                        <a:t>skill</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r>
                        <a:rPr lang="en-US" sz="900" u="none" strike="noStrike">
                          <a:effectLst/>
                        </a:rPr>
                        <a:t>cities skill</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1402997309"/>
                  </a:ext>
                </a:extLst>
              </a:tr>
              <a:tr h="202186">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2210322011"/>
                  </a:ext>
                </a:extLst>
              </a:tr>
              <a:tr h="202186">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r>
                        <a:rPr lang="en-US" sz="900" u="none" strike="noStrike">
                          <a:effectLst/>
                        </a:rPr>
                        <a:t>skill</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r>
                        <a:rPr lang="en-US" sz="900" u="none" strike="noStrike">
                          <a:effectLst/>
                        </a:rPr>
                        <a:t>skill</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182753618"/>
                  </a:ext>
                </a:extLst>
              </a:tr>
              <a:tr h="202186">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17</a:t>
                      </a:r>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1306650524"/>
                  </a:ext>
                </a:extLst>
              </a:tr>
              <a:tr h="202186">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r>
                        <a:rPr lang="en-US" sz="900" u="none" strike="noStrike">
                          <a:effectLst/>
                        </a:rPr>
                        <a:t>skill</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2294055027"/>
                  </a:ext>
                </a:extLst>
              </a:tr>
              <a:tr h="202186">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17</a:t>
                      </a:r>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319746950"/>
                  </a:ext>
                </a:extLst>
              </a:tr>
              <a:tr h="202186">
                <a:tc>
                  <a:txBody>
                    <a:bodyPr/>
                    <a:lstStyle/>
                    <a:p>
                      <a:pPr algn="r"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963576947"/>
                  </a:ext>
                </a:extLst>
              </a:tr>
              <a:tr h="202186">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1516373892"/>
                  </a:ext>
                </a:extLst>
              </a:tr>
              <a:tr h="202186">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65898299"/>
                  </a:ext>
                </a:extLst>
              </a:tr>
              <a:tr h="202186">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17</a:t>
                      </a:r>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2692420300"/>
                  </a:ext>
                </a:extLst>
              </a:tr>
              <a:tr h="202186">
                <a:tc>
                  <a:txBody>
                    <a:bodyPr/>
                    <a:lstStyle/>
                    <a:p>
                      <a:pPr algn="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2165203380"/>
                  </a:ext>
                </a:extLst>
              </a:tr>
              <a:tr h="202186">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254896586"/>
                  </a:ext>
                </a:extLst>
              </a:tr>
              <a:tr h="202186">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1006280529"/>
                  </a:ext>
                </a:extLst>
              </a:tr>
              <a:tr h="202186">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13</a:t>
                      </a:r>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3655128407"/>
                  </a:ext>
                </a:extLst>
              </a:tr>
              <a:tr h="202186">
                <a:tc>
                  <a:txBody>
                    <a:bodyPr/>
                    <a:lstStyle/>
                    <a:p>
                      <a:pPr algn="r" fontAlgn="b"/>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1580645390"/>
                  </a:ext>
                </a:extLst>
              </a:tr>
              <a:tr h="202186">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1414827042"/>
                  </a:ext>
                </a:extLst>
              </a:tr>
              <a:tr h="202186">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434812674"/>
                  </a:ext>
                </a:extLst>
              </a:tr>
              <a:tr h="202186">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3665057738"/>
                  </a:ext>
                </a:extLst>
              </a:tr>
              <a:tr h="202186">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3175555937"/>
                  </a:ext>
                </a:extLst>
              </a:tr>
              <a:tr h="202186">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13</a:t>
                      </a:r>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4280477123"/>
                  </a:ext>
                </a:extLst>
              </a:tr>
              <a:tr h="202186">
                <a:tc>
                  <a:txBody>
                    <a:bodyPr/>
                    <a:lstStyle/>
                    <a:p>
                      <a:pPr algn="r" fontAlgn="b"/>
                      <a:r>
                        <a:rPr lang="en-US" sz="900" u="none" strike="noStrike">
                          <a:effectLst/>
                        </a:rPr>
                        <a:t>12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1472463072"/>
                  </a:ext>
                </a:extLst>
              </a:tr>
              <a:tr h="202186">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13</a:t>
                      </a:r>
                      <a:endParaRPr lang="en-US" sz="900" b="0" i="0" u="none" strike="noStrike">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1887412443"/>
                  </a:ext>
                </a:extLst>
              </a:tr>
              <a:tr h="202186">
                <a:tc>
                  <a:txBody>
                    <a:bodyPr/>
                    <a:lstStyle/>
                    <a:p>
                      <a:pPr algn="l" fontAlgn="b"/>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13</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69</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52</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a:effectLst/>
                        </a:rPr>
                        <a:t>66</a:t>
                      </a:r>
                      <a:endParaRPr lang="en-US" sz="900" b="0" i="0" u="none" strike="noStrike">
                        <a:solidFill>
                          <a:srgbClr val="000000"/>
                        </a:solidFill>
                        <a:effectLst/>
                        <a:latin typeface="Calibri" panose="020F0502020204030204" pitchFamily="34" charset="0"/>
                      </a:endParaRPr>
                    </a:p>
                  </a:txBody>
                  <a:tcPr marL="7285" marR="7285" marT="7285" marB="0" anchor="b"/>
                </a:tc>
                <a:tc>
                  <a:txBody>
                    <a:bodyPr/>
                    <a:lstStyle/>
                    <a:p>
                      <a:pPr algn="r" fontAlgn="b"/>
                      <a:r>
                        <a:rPr lang="en-US" sz="900" u="none" strike="noStrike" dirty="0">
                          <a:effectLst/>
                        </a:rPr>
                        <a:t>187</a:t>
                      </a:r>
                      <a:endParaRPr lang="en-US" sz="900" b="0" i="0" u="none" strike="noStrike" dirty="0">
                        <a:solidFill>
                          <a:srgbClr val="000000"/>
                        </a:solidFill>
                        <a:effectLst/>
                        <a:latin typeface="Calibri" panose="020F0502020204030204" pitchFamily="34" charset="0"/>
                      </a:endParaRPr>
                    </a:p>
                  </a:txBody>
                  <a:tcPr marL="7285" marR="7285" marT="7285" marB="0" anchor="b"/>
                </a:tc>
                <a:extLst>
                  <a:ext uri="{0D108BD9-81ED-4DB2-BD59-A6C34878D82A}">
                    <a16:rowId xmlns:a16="http://schemas.microsoft.com/office/drawing/2014/main" val="2445967028"/>
                  </a:ext>
                </a:extLst>
              </a:tr>
            </a:tbl>
          </a:graphicData>
        </a:graphic>
      </p:graphicFrame>
      <p:sp>
        <p:nvSpPr>
          <p:cNvPr id="2" name="Rectangle 1">
            <a:extLst>
              <a:ext uri="{FF2B5EF4-FFF2-40B4-BE49-F238E27FC236}">
                <a16:creationId xmlns:a16="http://schemas.microsoft.com/office/drawing/2014/main" id="{8FD244E0-0D46-DE4D-9249-4075EFA2065E}"/>
              </a:ext>
            </a:extLst>
          </p:cNvPr>
          <p:cNvSpPr/>
          <p:nvPr/>
        </p:nvSpPr>
        <p:spPr>
          <a:xfrm>
            <a:off x="2284033" y="166597"/>
            <a:ext cx="4575933" cy="369332"/>
          </a:xfrm>
          <a:prstGeom prst="rect">
            <a:avLst/>
          </a:prstGeom>
        </p:spPr>
        <p:txBody>
          <a:bodyPr wrap="none">
            <a:spAutoFit/>
          </a:bodyPr>
          <a:lstStyle/>
          <a:p>
            <a:r>
              <a:rPr lang="en-US" dirty="0"/>
              <a:t>Preliminary schedule of thread teaching times </a:t>
            </a:r>
          </a:p>
        </p:txBody>
      </p:sp>
    </p:spTree>
    <p:extLst>
      <p:ext uri="{BB962C8B-B14F-4D97-AF65-F5344CB8AC3E}">
        <p14:creationId xmlns:p14="http://schemas.microsoft.com/office/powerpoint/2010/main" val="2671913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A3F695-759A-B44B-8217-0F343129178B}"/>
              </a:ext>
            </a:extLst>
          </p:cNvPr>
          <p:cNvPicPr>
            <a:picLocks noChangeAspect="1"/>
          </p:cNvPicPr>
          <p:nvPr/>
        </p:nvPicPr>
        <p:blipFill>
          <a:blip r:embed="rId2"/>
          <a:stretch>
            <a:fillRect/>
          </a:stretch>
        </p:blipFill>
        <p:spPr>
          <a:xfrm>
            <a:off x="0" y="1171575"/>
            <a:ext cx="9144000" cy="5143500"/>
          </a:xfrm>
          <a:prstGeom prst="rect">
            <a:avLst/>
          </a:prstGeom>
        </p:spPr>
      </p:pic>
      <p:sp>
        <p:nvSpPr>
          <p:cNvPr id="8" name="Title 1">
            <a:extLst>
              <a:ext uri="{FF2B5EF4-FFF2-40B4-BE49-F238E27FC236}">
                <a16:creationId xmlns:a16="http://schemas.microsoft.com/office/drawing/2014/main" id="{6FFBFD5A-F34D-A746-9507-999876F6F86E}"/>
              </a:ext>
            </a:extLst>
          </p:cNvPr>
          <p:cNvSpPr txBox="1">
            <a:spLocks/>
          </p:cNvSpPr>
          <p:nvPr/>
        </p:nvSpPr>
        <p:spPr>
          <a:xfrm>
            <a:off x="628650" y="-134937"/>
            <a:ext cx="7886700" cy="9921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2400" dirty="0"/>
            </a:br>
            <a:r>
              <a:rPr lang="en-SG" sz="2400" dirty="0"/>
              <a:t>Figure 1 – </a:t>
            </a:r>
            <a:r>
              <a:rPr lang="en-US" sz="2400" dirty="0"/>
              <a:t>Tri Hita Karana and the SDGs</a:t>
            </a:r>
          </a:p>
        </p:txBody>
      </p:sp>
    </p:spTree>
    <p:extLst>
      <p:ext uri="{BB962C8B-B14F-4D97-AF65-F5344CB8AC3E}">
        <p14:creationId xmlns:p14="http://schemas.microsoft.com/office/powerpoint/2010/main" val="1578218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913B81B-EC35-274A-9D22-CD4796658BD3}"/>
              </a:ext>
            </a:extLst>
          </p:cNvPr>
          <p:cNvGraphicFramePr>
            <a:graphicFrameLocks noGrp="1"/>
          </p:cNvGraphicFramePr>
          <p:nvPr>
            <p:extLst/>
          </p:nvPr>
        </p:nvGraphicFramePr>
        <p:xfrm>
          <a:off x="308224" y="842481"/>
          <a:ext cx="8527552" cy="5857582"/>
        </p:xfrm>
        <a:graphic>
          <a:graphicData uri="http://schemas.openxmlformats.org/drawingml/2006/table">
            <a:tbl>
              <a:tblPr firstRow="1" bandRow="1">
                <a:tableStyleId>{5C22544A-7EE6-4342-B048-85BDC9FD1C3A}</a:tableStyleId>
              </a:tblPr>
              <a:tblGrid>
                <a:gridCol w="873304">
                  <a:extLst>
                    <a:ext uri="{9D8B030D-6E8A-4147-A177-3AD203B41FA5}">
                      <a16:colId xmlns:a16="http://schemas.microsoft.com/office/drawing/2014/main" val="1532122123"/>
                    </a:ext>
                  </a:extLst>
                </a:gridCol>
                <a:gridCol w="2527443">
                  <a:extLst>
                    <a:ext uri="{9D8B030D-6E8A-4147-A177-3AD203B41FA5}">
                      <a16:colId xmlns:a16="http://schemas.microsoft.com/office/drawing/2014/main" val="2108547094"/>
                    </a:ext>
                  </a:extLst>
                </a:gridCol>
                <a:gridCol w="2476072">
                  <a:extLst>
                    <a:ext uri="{9D8B030D-6E8A-4147-A177-3AD203B41FA5}">
                      <a16:colId xmlns:a16="http://schemas.microsoft.com/office/drawing/2014/main" val="3913027797"/>
                    </a:ext>
                  </a:extLst>
                </a:gridCol>
                <a:gridCol w="2650733">
                  <a:extLst>
                    <a:ext uri="{9D8B030D-6E8A-4147-A177-3AD203B41FA5}">
                      <a16:colId xmlns:a16="http://schemas.microsoft.com/office/drawing/2014/main" val="272902612"/>
                    </a:ext>
                  </a:extLst>
                </a:gridCol>
              </a:tblGrid>
              <a:tr h="462622">
                <a:tc>
                  <a:txBody>
                    <a:bodyPr/>
                    <a:lstStyle/>
                    <a:p>
                      <a:endParaRPr lang="en-US"/>
                    </a:p>
                  </a:txBody>
                  <a:tcPr/>
                </a:tc>
                <a:tc>
                  <a:txBody>
                    <a:bodyPr/>
                    <a:lstStyle/>
                    <a:p>
                      <a:r>
                        <a:rPr lang="en-US" dirty="0"/>
                        <a:t>Sustainability</a:t>
                      </a:r>
                    </a:p>
                  </a:txBody>
                  <a:tcPr/>
                </a:tc>
                <a:tc>
                  <a:txBody>
                    <a:bodyPr/>
                    <a:lstStyle/>
                    <a:p>
                      <a:r>
                        <a:rPr lang="en-US" dirty="0"/>
                        <a:t>Sustainable Cities</a:t>
                      </a:r>
                    </a:p>
                  </a:txBody>
                  <a:tcPr/>
                </a:tc>
                <a:tc>
                  <a:txBody>
                    <a:bodyPr/>
                    <a:lstStyle/>
                    <a:p>
                      <a:r>
                        <a:rPr lang="en-US" dirty="0"/>
                        <a:t>Sustainable ICT</a:t>
                      </a:r>
                    </a:p>
                  </a:txBody>
                  <a:tcPr/>
                </a:tc>
                <a:extLst>
                  <a:ext uri="{0D108BD9-81ED-4DB2-BD59-A6C34878D82A}">
                    <a16:rowId xmlns:a16="http://schemas.microsoft.com/office/drawing/2014/main" val="280181795"/>
                  </a:ext>
                </a:extLst>
              </a:tr>
              <a:tr h="472802">
                <a:tc>
                  <a:txBody>
                    <a:bodyPr/>
                    <a:lstStyle/>
                    <a:p>
                      <a:r>
                        <a:rPr lang="en-US" sz="1400" dirty="0"/>
                        <a:t>Offline programs</a:t>
                      </a:r>
                    </a:p>
                  </a:txBody>
                  <a:tcPr/>
                </a:tc>
                <a:tc>
                  <a:txBody>
                    <a:bodyPr/>
                    <a:lstStyle/>
                    <a:p>
                      <a:pPr marL="223838" indent="-223838">
                        <a:spcAft>
                          <a:spcPts val="600"/>
                        </a:spcAft>
                        <a:buFont typeface="Arial" panose="020B0604020202020204" pitchFamily="34" charset="0"/>
                        <a:buChar char="•"/>
                        <a:tabLst/>
                      </a:pPr>
                      <a:r>
                        <a:rPr lang="en-US" sz="1400" dirty="0">
                          <a:hlinkClick r:id="rId2"/>
                        </a:rPr>
                        <a:t>Master’s of Development Practice, Columbia University</a:t>
                      </a:r>
                      <a:endParaRPr lang="en-US" sz="1400" dirty="0"/>
                    </a:p>
                    <a:p>
                      <a:pPr marL="223838" indent="-223838">
                        <a:spcAft>
                          <a:spcPts val="600"/>
                        </a:spcAft>
                        <a:buFont typeface="Arial" panose="020B0604020202020204" pitchFamily="34" charset="0"/>
                        <a:buChar char="•"/>
                        <a:tabLst/>
                      </a:pPr>
                      <a:r>
                        <a:rPr lang="en-US" sz="1400" dirty="0">
                          <a:hlinkClick r:id="rId3"/>
                        </a:rPr>
                        <a:t>Master of Public Policy for SDGs at Tsinghua University</a:t>
                      </a:r>
                      <a:endParaRPr lang="en-US" sz="1400" dirty="0"/>
                    </a:p>
                    <a:p>
                      <a:pPr marL="223838" indent="-223838">
                        <a:spcAft>
                          <a:spcPts val="600"/>
                        </a:spcAft>
                        <a:buFont typeface="Arial" panose="020B0604020202020204" pitchFamily="34" charset="0"/>
                        <a:buChar char="•"/>
                        <a:tabLst/>
                      </a:pPr>
                      <a:r>
                        <a:rPr lang="en-US" sz="1400" dirty="0">
                          <a:hlinkClick r:id="rId4"/>
                        </a:rPr>
                        <a:t>Portland State University Graduate Certificate in Sustainability</a:t>
                      </a:r>
                      <a:endParaRPr lang="en-US" sz="1400" dirty="0"/>
                    </a:p>
                  </a:txBody>
                  <a:tcPr/>
                </a:tc>
                <a:tc>
                  <a:txBody>
                    <a:bodyPr/>
                    <a:lstStyle/>
                    <a:p>
                      <a:pPr marL="223838" indent="-223838">
                        <a:spcAft>
                          <a:spcPts val="600"/>
                        </a:spcAft>
                        <a:buFont typeface="Arial" panose="020B0604020202020204" pitchFamily="34" charset="0"/>
                        <a:buChar char="•"/>
                        <a:tabLst/>
                      </a:pPr>
                      <a:r>
                        <a:rPr lang="en-US" sz="1400" dirty="0">
                          <a:hlinkClick r:id="rId5"/>
                        </a:rPr>
                        <a:t>Urban Fellowship program at Indian Institute for Human Settlements </a:t>
                      </a:r>
                      <a:endParaRPr lang="en-US" sz="1400" dirty="0"/>
                    </a:p>
                    <a:p>
                      <a:pPr marL="223838" marR="0" indent="-223838"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400" dirty="0">
                          <a:hlinkClick r:id="rId6"/>
                        </a:rPr>
                        <a:t>Master of Architecture in Future Human Habitat Design at Tsinghua SIGS</a:t>
                      </a:r>
                      <a:endParaRPr lang="en-US" sz="1400" dirty="0"/>
                    </a:p>
                    <a:p>
                      <a:pPr marL="223838" marR="0" indent="-223838"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400" dirty="0">
                          <a:hlinkClick r:id="rId7"/>
                        </a:rPr>
                        <a:t>Special Program for Urban and Regional Studies (SPURS) at MIT Department of Urban Studies and Planning</a:t>
                      </a:r>
                      <a:endParaRPr lang="en-US" sz="1400" dirty="0"/>
                    </a:p>
                  </a:txBody>
                  <a:tcPr/>
                </a:tc>
                <a:tc>
                  <a:txBody>
                    <a:bodyPr/>
                    <a:lstStyle/>
                    <a:p>
                      <a:pPr marL="223838" marR="0" indent="-223838"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400" dirty="0">
                          <a:hlinkClick r:id="rId8"/>
                        </a:rPr>
                        <a:t>Erasmus Mundus Joint Master Degree (EMJMD) in Pervasive Computing and Communications for Sustainable Development</a:t>
                      </a:r>
                      <a:r>
                        <a:rPr lang="en-US" sz="1400" dirty="0"/>
                        <a:t> (no longer offered)</a:t>
                      </a:r>
                    </a:p>
                  </a:txBody>
                  <a:tcPr/>
                </a:tc>
                <a:extLst>
                  <a:ext uri="{0D108BD9-81ED-4DB2-BD59-A6C34878D82A}">
                    <a16:rowId xmlns:a16="http://schemas.microsoft.com/office/drawing/2014/main" val="2503179855"/>
                  </a:ext>
                </a:extLst>
              </a:tr>
              <a:tr h="0">
                <a:tc>
                  <a:txBody>
                    <a:bodyPr/>
                    <a:lstStyle/>
                    <a:p>
                      <a:r>
                        <a:rPr lang="en-US" sz="1400" dirty="0"/>
                        <a:t>Online programs</a:t>
                      </a:r>
                    </a:p>
                  </a:txBody>
                  <a:tcPr/>
                </a:tc>
                <a:tc>
                  <a:txBody>
                    <a:bodyPr/>
                    <a:lstStyle/>
                    <a:p>
                      <a:pPr marL="223838" indent="-223838">
                        <a:spcAft>
                          <a:spcPts val="600"/>
                        </a:spcAft>
                        <a:buFont typeface="Arial" panose="020B0604020202020204" pitchFamily="34" charset="0"/>
                        <a:buChar char="•"/>
                        <a:tabLst/>
                      </a:pPr>
                      <a:r>
                        <a:rPr lang="en-US" sz="1400" dirty="0">
                          <a:hlinkClick r:id="rId9"/>
                        </a:rPr>
                        <a:t>SDG Academy MOOCs by Sustainable Development Solutions Network</a:t>
                      </a:r>
                      <a:endParaRPr lang="en-US" sz="1400" dirty="0"/>
                    </a:p>
                    <a:p>
                      <a:pPr marL="223838" indent="-223838">
                        <a:spcAft>
                          <a:spcPts val="600"/>
                        </a:spcAft>
                        <a:buFont typeface="Arial" panose="020B0604020202020204" pitchFamily="34" charset="0"/>
                        <a:buChar char="•"/>
                        <a:tabLst/>
                      </a:pPr>
                      <a:r>
                        <a:rPr lang="en-US" sz="1400" dirty="0">
                          <a:hlinkClick r:id="rId10"/>
                        </a:rPr>
                        <a:t>Executive Leadership </a:t>
                      </a:r>
                      <a:r>
                        <a:rPr lang="en-US" sz="1400" dirty="0" err="1">
                          <a:hlinkClick r:id="rId10"/>
                        </a:rPr>
                        <a:t>Programme</a:t>
                      </a:r>
                      <a:r>
                        <a:rPr lang="en-US" sz="1400" dirty="0">
                          <a:hlinkClick r:id="rId10"/>
                        </a:rPr>
                        <a:t> in Evaluation and the Sustainable Development Goals by the UN Institute for Training and Research</a:t>
                      </a:r>
                      <a:endParaRPr lang="en-US" sz="1400" dirty="0"/>
                    </a:p>
                    <a:p>
                      <a:pPr marL="223838" indent="-223838">
                        <a:spcAft>
                          <a:spcPts val="600"/>
                        </a:spcAft>
                        <a:buFont typeface="Arial" panose="020B0604020202020204" pitchFamily="34" charset="0"/>
                        <a:buChar char="•"/>
                        <a:tabLst/>
                      </a:pPr>
                      <a:endParaRPr lang="en-US" sz="1400" dirty="0"/>
                    </a:p>
                  </a:txBody>
                  <a:tcPr/>
                </a:tc>
                <a:tc>
                  <a:txBody>
                    <a:bodyPr/>
                    <a:lstStyle/>
                    <a:p>
                      <a:pPr marL="223838" indent="-223838">
                        <a:spcAft>
                          <a:spcPts val="600"/>
                        </a:spcAft>
                        <a:buFont typeface="Arial" panose="020B0604020202020204" pitchFamily="34" charset="0"/>
                        <a:buChar char="•"/>
                        <a:tabLst/>
                      </a:pPr>
                      <a:r>
                        <a:rPr lang="en-US" sz="1400" dirty="0">
                          <a:hlinkClick r:id="rId11"/>
                        </a:rPr>
                        <a:t>MOOC on Sustainable Cities by SDG Academy, offered by IIHS</a:t>
                      </a:r>
                      <a:endParaRPr lang="en-US" sz="1400" dirty="0"/>
                    </a:p>
                    <a:p>
                      <a:pPr marL="223838" indent="-223838">
                        <a:spcAft>
                          <a:spcPts val="600"/>
                        </a:spcAft>
                        <a:buFont typeface="Arial" panose="020B0604020202020204" pitchFamily="34" charset="0"/>
                        <a:buChar char="•"/>
                        <a:tabLst/>
                      </a:pPr>
                      <a:r>
                        <a:rPr lang="en-US" sz="1400" dirty="0">
                          <a:hlinkClick r:id="rId12"/>
                        </a:rPr>
                        <a:t>CitiesX: The Past, Present and Future of Urban Life MOOC by Harvard University on </a:t>
                      </a:r>
                      <a:r>
                        <a:rPr lang="en-US" sz="1400" dirty="0" err="1">
                          <a:hlinkClick r:id="rId12"/>
                        </a:rPr>
                        <a:t>edx.org</a:t>
                      </a:r>
                      <a:endParaRPr lang="en-US" sz="1400" dirty="0"/>
                    </a:p>
                    <a:p>
                      <a:pPr marL="223838" indent="-223838">
                        <a:spcAft>
                          <a:spcPts val="600"/>
                        </a:spcAft>
                        <a:buFont typeface="Arial" panose="020B0604020202020204" pitchFamily="34" charset="0"/>
                        <a:buChar char="•"/>
                        <a:tabLst/>
                      </a:pPr>
                      <a:endParaRPr lang="en-US" sz="1400" dirty="0"/>
                    </a:p>
                  </a:txBody>
                  <a:tcPr/>
                </a:tc>
                <a:tc>
                  <a:txBody>
                    <a:bodyPr/>
                    <a:lstStyle/>
                    <a:p>
                      <a:pPr marL="223838" marR="0" lvl="0" indent="-223838"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400" dirty="0">
                          <a:hlinkClick r:id="rId13"/>
                        </a:rPr>
                        <a:t>”Beyond Smart Cities: Emerging Design &amp; Technology” executive program by MIT Media Lab</a:t>
                      </a:r>
                      <a:endParaRPr lang="en-US" sz="1400" dirty="0"/>
                    </a:p>
                    <a:p>
                      <a:pPr marL="223838" marR="0" lvl="0" indent="-223838"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400" dirty="0">
                          <a:hlinkClick r:id="rId14"/>
                        </a:rPr>
                        <a:t>MOOC on Tech for Good: The Role of ICT in Achieving the SDGs on EdX, offered by SDSN’s SDG Academy</a:t>
                      </a:r>
                      <a:endParaRPr lang="en-US" sz="1400" dirty="0"/>
                    </a:p>
                    <a:p>
                      <a:pPr marL="223838" marR="0" lvl="0" indent="-223838"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400" dirty="0">
                          <a:hlinkClick r:id="rId15"/>
                        </a:rPr>
                        <a:t>“AI Society 4.0: from Earth to Space” by the Amsterdam Law and Technology Institute, Vrije University</a:t>
                      </a:r>
                      <a:endParaRPr lang="en-US" sz="1400" dirty="0"/>
                    </a:p>
                  </a:txBody>
                  <a:tcPr/>
                </a:tc>
                <a:extLst>
                  <a:ext uri="{0D108BD9-81ED-4DB2-BD59-A6C34878D82A}">
                    <a16:rowId xmlns:a16="http://schemas.microsoft.com/office/drawing/2014/main" val="412975420"/>
                  </a:ext>
                </a:extLst>
              </a:tr>
            </a:tbl>
          </a:graphicData>
        </a:graphic>
      </p:graphicFrame>
      <p:sp>
        <p:nvSpPr>
          <p:cNvPr id="6" name="Title 1">
            <a:extLst>
              <a:ext uri="{FF2B5EF4-FFF2-40B4-BE49-F238E27FC236}">
                <a16:creationId xmlns:a16="http://schemas.microsoft.com/office/drawing/2014/main" id="{BC7F9E76-2369-7D41-B96D-A06E29600BA9}"/>
              </a:ext>
            </a:extLst>
          </p:cNvPr>
          <p:cNvSpPr txBox="1">
            <a:spLocks/>
          </p:cNvSpPr>
          <p:nvPr/>
        </p:nvSpPr>
        <p:spPr>
          <a:xfrm>
            <a:off x="308224" y="169917"/>
            <a:ext cx="3215812" cy="6725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Benchmark</a:t>
            </a:r>
            <a:endParaRPr lang="en-US" dirty="0"/>
          </a:p>
        </p:txBody>
      </p:sp>
    </p:spTree>
    <p:extLst>
      <p:ext uri="{BB962C8B-B14F-4D97-AF65-F5344CB8AC3E}">
        <p14:creationId xmlns:p14="http://schemas.microsoft.com/office/powerpoint/2010/main" val="936564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79573-E652-C142-BA23-F65538B400CD}"/>
              </a:ext>
            </a:extLst>
          </p:cNvPr>
          <p:cNvSpPr>
            <a:spLocks noGrp="1"/>
          </p:cNvSpPr>
          <p:nvPr>
            <p:ph type="title"/>
          </p:nvPr>
        </p:nvSpPr>
        <p:spPr/>
        <p:txBody>
          <a:bodyPr/>
          <a:lstStyle/>
          <a:p>
            <a:r>
              <a:rPr lang="en-US" dirty="0"/>
              <a:t>Faculty model</a:t>
            </a:r>
          </a:p>
        </p:txBody>
      </p:sp>
      <p:sp>
        <p:nvSpPr>
          <p:cNvPr id="3" name="Content Placeholder 2">
            <a:extLst>
              <a:ext uri="{FF2B5EF4-FFF2-40B4-BE49-F238E27FC236}">
                <a16:creationId xmlns:a16="http://schemas.microsoft.com/office/drawing/2014/main" id="{9C746814-AFBF-2A4F-B96E-4BBF922F39C4}"/>
              </a:ext>
            </a:extLst>
          </p:cNvPr>
          <p:cNvSpPr>
            <a:spLocks noGrp="1"/>
          </p:cNvSpPr>
          <p:nvPr>
            <p:ph idx="1"/>
          </p:nvPr>
        </p:nvSpPr>
        <p:spPr/>
        <p:txBody>
          <a:bodyPr/>
          <a:lstStyle/>
          <a:p>
            <a:r>
              <a:rPr lang="en-US" dirty="0"/>
              <a:t>Program Board with Crawley, Chan, program director and co-director</a:t>
            </a:r>
          </a:p>
          <a:p>
            <a:r>
              <a:rPr lang="en-US" dirty="0"/>
              <a:t>6 threads each with 2 thread co-directors (ideally one from TH and one non Chinese)</a:t>
            </a:r>
          </a:p>
          <a:p>
            <a:r>
              <a:rPr lang="en-US" dirty="0"/>
              <a:t>About 12-15 total professors involved</a:t>
            </a:r>
          </a:p>
          <a:p>
            <a:r>
              <a:rPr lang="en-US" dirty="0"/>
              <a:t>About 6 UID instructor/facilitators involved</a:t>
            </a:r>
          </a:p>
        </p:txBody>
      </p:sp>
    </p:spTree>
    <p:extLst>
      <p:ext uri="{BB962C8B-B14F-4D97-AF65-F5344CB8AC3E}">
        <p14:creationId xmlns:p14="http://schemas.microsoft.com/office/powerpoint/2010/main" val="2915324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AFDB-91ED-BD4D-BEE6-72F04042EF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C26800-30DF-F245-90F3-34C06A1E32A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8457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637F-9CAC-4F46-97F2-F8B8A172AB7D}"/>
              </a:ext>
            </a:extLst>
          </p:cNvPr>
          <p:cNvSpPr>
            <a:spLocks noGrp="1"/>
          </p:cNvSpPr>
          <p:nvPr>
            <p:ph type="title"/>
          </p:nvPr>
        </p:nvSpPr>
        <p:spPr/>
        <p:txBody>
          <a:bodyPr>
            <a:normAutofit fontScale="90000"/>
          </a:bodyPr>
          <a:lstStyle/>
          <a:p>
            <a:r>
              <a:rPr lang="en-US" dirty="0"/>
              <a:t>Main message - a curriculum which is centered on leaner experiences</a:t>
            </a:r>
          </a:p>
        </p:txBody>
      </p:sp>
      <p:sp>
        <p:nvSpPr>
          <p:cNvPr id="3" name="Content Placeholder 2">
            <a:extLst>
              <a:ext uri="{FF2B5EF4-FFF2-40B4-BE49-F238E27FC236}">
                <a16:creationId xmlns:a16="http://schemas.microsoft.com/office/drawing/2014/main" id="{18AD75DC-2F8E-BD42-AC57-DA196E5F1669}"/>
              </a:ext>
            </a:extLst>
          </p:cNvPr>
          <p:cNvSpPr>
            <a:spLocks noGrp="1"/>
          </p:cNvSpPr>
          <p:nvPr>
            <p:ph idx="1"/>
          </p:nvPr>
        </p:nvSpPr>
        <p:spPr/>
        <p:txBody>
          <a:bodyPr/>
          <a:lstStyle/>
          <a:p>
            <a:r>
              <a:rPr lang="en-US" dirty="0"/>
              <a:t>The </a:t>
            </a:r>
            <a:r>
              <a:rPr lang="en-US" b="1" dirty="0"/>
              <a:t>project</a:t>
            </a:r>
            <a:r>
              <a:rPr lang="en-US" dirty="0"/>
              <a:t> that the participants work on are based on “grand challenges”</a:t>
            </a:r>
          </a:p>
          <a:p>
            <a:r>
              <a:rPr lang="en-US" dirty="0"/>
              <a:t>The </a:t>
            </a:r>
            <a:r>
              <a:rPr lang="en-US" b="1" dirty="0"/>
              <a:t>skills and tools </a:t>
            </a:r>
            <a:r>
              <a:rPr lang="en-US" dirty="0"/>
              <a:t>that the participants acquire are those necessary to solve the problems</a:t>
            </a:r>
          </a:p>
          <a:p>
            <a:r>
              <a:rPr lang="en-US" dirty="0"/>
              <a:t>The </a:t>
            </a:r>
            <a:r>
              <a:rPr lang="en-US" b="1" dirty="0"/>
              <a:t>principles and methods </a:t>
            </a:r>
            <a:r>
              <a:rPr lang="en-US" dirty="0"/>
              <a:t>that the participants acquire are in the domains of computational, systems and design thinking, and provide the context for the skills and tools</a:t>
            </a:r>
          </a:p>
          <a:p>
            <a:endParaRPr lang="en-US" dirty="0"/>
          </a:p>
        </p:txBody>
      </p:sp>
    </p:spTree>
    <p:extLst>
      <p:ext uri="{BB962C8B-B14F-4D97-AF65-F5344CB8AC3E}">
        <p14:creationId xmlns:p14="http://schemas.microsoft.com/office/powerpoint/2010/main" val="3140914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BE84-71AD-1D4E-8C4E-EB9108731CDB}"/>
              </a:ext>
            </a:extLst>
          </p:cNvPr>
          <p:cNvSpPr>
            <a:spLocks noGrp="1"/>
          </p:cNvSpPr>
          <p:nvPr>
            <p:ph type="title"/>
          </p:nvPr>
        </p:nvSpPr>
        <p:spPr/>
        <p:txBody>
          <a:bodyPr/>
          <a:lstStyle/>
          <a:p>
            <a:r>
              <a:rPr lang="en-US" dirty="0"/>
              <a:t>Professors</a:t>
            </a:r>
          </a:p>
        </p:txBody>
      </p:sp>
      <p:sp>
        <p:nvSpPr>
          <p:cNvPr id="4" name="Content Placeholder 3">
            <a:extLst>
              <a:ext uri="{FF2B5EF4-FFF2-40B4-BE49-F238E27FC236}">
                <a16:creationId xmlns:a16="http://schemas.microsoft.com/office/drawing/2014/main" id="{92072343-777A-354C-BC05-640B00D7D6A4}"/>
              </a:ext>
            </a:extLst>
          </p:cNvPr>
          <p:cNvSpPr>
            <a:spLocks noGrp="1"/>
          </p:cNvSpPr>
          <p:nvPr>
            <p:ph sz="half" idx="1"/>
          </p:nvPr>
        </p:nvSpPr>
        <p:spPr/>
        <p:txBody>
          <a:bodyPr/>
          <a:lstStyle/>
          <a:p>
            <a:r>
              <a:rPr lang="en-US" dirty="0"/>
              <a:t>Ed</a:t>
            </a:r>
          </a:p>
          <a:p>
            <a:r>
              <a:rPr lang="en-US" dirty="0" err="1"/>
              <a:t>Shobi</a:t>
            </a:r>
            <a:endParaRPr lang="en-US" dirty="0"/>
          </a:p>
          <a:p>
            <a:r>
              <a:rPr lang="en-US" dirty="0" err="1"/>
              <a:t>Bish</a:t>
            </a:r>
            <a:r>
              <a:rPr lang="en-US" dirty="0"/>
              <a:t> </a:t>
            </a:r>
            <a:r>
              <a:rPr lang="en-US" dirty="0" err="1"/>
              <a:t>sanyal</a:t>
            </a:r>
            <a:endParaRPr lang="en-US" dirty="0"/>
          </a:p>
          <a:p>
            <a:r>
              <a:rPr lang="en-US" dirty="0"/>
              <a:t>Ken Lazarus</a:t>
            </a:r>
          </a:p>
          <a:p>
            <a:r>
              <a:rPr lang="en-US" dirty="0"/>
              <a:t>Mats Hanson</a:t>
            </a:r>
          </a:p>
          <a:p>
            <a:r>
              <a:rPr lang="en-US" dirty="0"/>
              <a:t>Warren </a:t>
            </a:r>
            <a:r>
              <a:rPr lang="en-US" dirty="0" err="1"/>
              <a:t>Seering</a:t>
            </a:r>
            <a:endParaRPr lang="en-US" dirty="0"/>
          </a:p>
          <a:p>
            <a:r>
              <a:rPr lang="en-US" dirty="0"/>
              <a:t>Alessandro </a:t>
            </a:r>
            <a:r>
              <a:rPr lang="en-US" dirty="0" err="1"/>
              <a:t>Golkar</a:t>
            </a:r>
            <a:endParaRPr lang="en-US" dirty="0"/>
          </a:p>
          <a:p>
            <a:r>
              <a:rPr lang="en-US" dirty="0"/>
              <a:t>others</a:t>
            </a:r>
          </a:p>
          <a:p>
            <a:endParaRPr lang="en-US" dirty="0"/>
          </a:p>
        </p:txBody>
      </p:sp>
      <p:sp>
        <p:nvSpPr>
          <p:cNvPr id="5" name="Content Placeholder 4">
            <a:extLst>
              <a:ext uri="{FF2B5EF4-FFF2-40B4-BE49-F238E27FC236}">
                <a16:creationId xmlns:a16="http://schemas.microsoft.com/office/drawing/2014/main" id="{7CEE586F-2962-8445-B0D2-2EB62DC1C291}"/>
              </a:ext>
            </a:extLst>
          </p:cNvPr>
          <p:cNvSpPr>
            <a:spLocks noGrp="1"/>
          </p:cNvSpPr>
          <p:nvPr>
            <p:ph sz="half" idx="2"/>
          </p:nvPr>
        </p:nvSpPr>
        <p:spPr/>
        <p:txBody>
          <a:bodyPr/>
          <a:lstStyle/>
          <a:p>
            <a:r>
              <a:rPr lang="en-US" dirty="0"/>
              <a:t>Victor</a:t>
            </a:r>
          </a:p>
          <a:p>
            <a:r>
              <a:rPr lang="en-US" dirty="0"/>
              <a:t>Ben Koo</a:t>
            </a:r>
          </a:p>
          <a:p>
            <a:r>
              <a:rPr lang="en-US" dirty="0"/>
              <a:t>Liu (TH urban)</a:t>
            </a:r>
          </a:p>
          <a:p>
            <a:r>
              <a:rPr lang="en-US" dirty="0"/>
              <a:t>XU (sigs architecture)</a:t>
            </a:r>
          </a:p>
          <a:p>
            <a:r>
              <a:rPr lang="en-US" dirty="0"/>
              <a:t>TANG </a:t>
            </a:r>
            <a:r>
              <a:rPr lang="en-US" dirty="0" err="1"/>
              <a:t>whenzhe</a:t>
            </a:r>
            <a:r>
              <a:rPr lang="en-US" dirty="0"/>
              <a:t> (TH civil)</a:t>
            </a:r>
          </a:p>
          <a:p>
            <a:r>
              <a:rPr lang="en-US" dirty="0"/>
              <a:t>others</a:t>
            </a:r>
          </a:p>
          <a:p>
            <a:endParaRPr lang="en-US" dirty="0"/>
          </a:p>
        </p:txBody>
      </p:sp>
    </p:spTree>
    <p:extLst>
      <p:ext uri="{BB962C8B-B14F-4D97-AF65-F5344CB8AC3E}">
        <p14:creationId xmlns:p14="http://schemas.microsoft.com/office/powerpoint/2010/main" val="3518921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5C166802-2B92-DC4A-B830-F4DD8C408C9D}"/>
              </a:ext>
            </a:extLst>
          </p:cNvPr>
          <p:cNvSpPr>
            <a:spLocks noGrp="1"/>
          </p:cNvSpPr>
          <p:nvPr>
            <p:ph type="title"/>
          </p:nvPr>
        </p:nvSpPr>
        <p:spPr>
          <a:xfrm>
            <a:off x="384048" y="365127"/>
            <a:ext cx="8131302" cy="201008"/>
          </a:xfrm>
        </p:spPr>
        <p:txBody>
          <a:bodyPr>
            <a:normAutofit fontScale="90000"/>
          </a:bodyPr>
          <a:lstStyle/>
          <a:p>
            <a:r>
              <a:rPr lang="en-US" sz="2800" dirty="0"/>
              <a:t>Figure 3 –  Joint design curriculum in detail</a:t>
            </a:r>
          </a:p>
        </p:txBody>
      </p:sp>
      <p:sp>
        <p:nvSpPr>
          <p:cNvPr id="4" name="Rounded Rectangle 3">
            <a:extLst>
              <a:ext uri="{FF2B5EF4-FFF2-40B4-BE49-F238E27FC236}">
                <a16:creationId xmlns:a16="http://schemas.microsoft.com/office/drawing/2014/main" id="{639AE444-DC2D-3A4F-962A-1CBAAE4E7DBC}"/>
              </a:ext>
            </a:extLst>
          </p:cNvPr>
          <p:cNvSpPr/>
          <p:nvPr/>
        </p:nvSpPr>
        <p:spPr>
          <a:xfrm>
            <a:off x="1684219" y="2094847"/>
            <a:ext cx="1800225" cy="55721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Urban design</a:t>
            </a:r>
          </a:p>
          <a:p>
            <a:pPr algn="ctr"/>
            <a:r>
              <a:rPr lang="en-US" sz="1100" dirty="0"/>
              <a:t>Introduction,</a:t>
            </a:r>
          </a:p>
        </p:txBody>
      </p:sp>
      <p:sp>
        <p:nvSpPr>
          <p:cNvPr id="5" name="Rounded Rectangle 4">
            <a:extLst>
              <a:ext uri="{FF2B5EF4-FFF2-40B4-BE49-F238E27FC236}">
                <a16:creationId xmlns:a16="http://schemas.microsoft.com/office/drawing/2014/main" id="{5868FBCD-F188-254E-9E58-E7F2151A6A7B}"/>
              </a:ext>
            </a:extLst>
          </p:cNvPr>
          <p:cNvSpPr/>
          <p:nvPr/>
        </p:nvSpPr>
        <p:spPr>
          <a:xfrm>
            <a:off x="5962073" y="981705"/>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Sustainability </a:t>
            </a:r>
            <a:r>
              <a:rPr lang="en-US" sz="1100" dirty="0"/>
              <a:t>SDGs in context</a:t>
            </a:r>
            <a:endParaRPr lang="en-US" dirty="0"/>
          </a:p>
        </p:txBody>
      </p:sp>
      <p:sp>
        <p:nvSpPr>
          <p:cNvPr id="8" name="Rounded Rectangle 7">
            <a:extLst>
              <a:ext uri="{FF2B5EF4-FFF2-40B4-BE49-F238E27FC236}">
                <a16:creationId xmlns:a16="http://schemas.microsoft.com/office/drawing/2014/main" id="{9563E392-9F40-C140-A369-36D59D1C2996}"/>
              </a:ext>
            </a:extLst>
          </p:cNvPr>
          <p:cNvSpPr/>
          <p:nvPr/>
        </p:nvSpPr>
        <p:spPr>
          <a:xfrm>
            <a:off x="3852586" y="5964188"/>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Project studio</a:t>
            </a:r>
          </a:p>
          <a:p>
            <a:pPr algn="ctr"/>
            <a:r>
              <a:rPr lang="en-US" sz="1100" dirty="0"/>
              <a:t>Problem, solution, implementation</a:t>
            </a:r>
          </a:p>
        </p:txBody>
      </p:sp>
      <p:sp>
        <p:nvSpPr>
          <p:cNvPr id="13" name="Rounded Rectangle 12">
            <a:extLst>
              <a:ext uri="{FF2B5EF4-FFF2-40B4-BE49-F238E27FC236}">
                <a16:creationId xmlns:a16="http://schemas.microsoft.com/office/drawing/2014/main" id="{EE650C6A-7402-6849-B09D-580DAE984E72}"/>
              </a:ext>
            </a:extLst>
          </p:cNvPr>
          <p:cNvSpPr/>
          <p:nvPr/>
        </p:nvSpPr>
        <p:spPr>
          <a:xfrm>
            <a:off x="1684217" y="979671"/>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Happiness</a:t>
            </a:r>
          </a:p>
          <a:p>
            <a:pPr algn="ctr"/>
            <a:r>
              <a:rPr lang="en-US" sz="1100" dirty="0"/>
              <a:t>Harmony, contentment </a:t>
            </a:r>
          </a:p>
        </p:txBody>
      </p:sp>
      <p:sp>
        <p:nvSpPr>
          <p:cNvPr id="10" name="Rounded Rectangle 9">
            <a:extLst>
              <a:ext uri="{FF2B5EF4-FFF2-40B4-BE49-F238E27FC236}">
                <a16:creationId xmlns:a16="http://schemas.microsoft.com/office/drawing/2014/main" id="{E1E0547B-E996-B94E-99A9-B8C5BE933AE3}"/>
              </a:ext>
            </a:extLst>
          </p:cNvPr>
          <p:cNvSpPr/>
          <p:nvPr/>
        </p:nvSpPr>
        <p:spPr>
          <a:xfrm>
            <a:off x="5972282" y="5929986"/>
            <a:ext cx="1800225" cy="6055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Roadmaps</a:t>
            </a:r>
          </a:p>
          <a:p>
            <a:pPr algn="ctr"/>
            <a:r>
              <a:rPr lang="en-US" sz="1400" dirty="0"/>
              <a:t>Scenario planning</a:t>
            </a:r>
          </a:p>
        </p:txBody>
      </p:sp>
      <p:sp>
        <p:nvSpPr>
          <p:cNvPr id="12" name="Rounded Rectangle 11">
            <a:extLst>
              <a:ext uri="{FF2B5EF4-FFF2-40B4-BE49-F238E27FC236}">
                <a16:creationId xmlns:a16="http://schemas.microsoft.com/office/drawing/2014/main" id="{CAFAAD64-CB54-2D4F-920E-509B2021FA9F}"/>
              </a:ext>
            </a:extLst>
          </p:cNvPr>
          <p:cNvSpPr/>
          <p:nvPr/>
        </p:nvSpPr>
        <p:spPr>
          <a:xfrm>
            <a:off x="3832281" y="4908670"/>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Management of uncertainty</a:t>
            </a:r>
          </a:p>
        </p:txBody>
      </p:sp>
      <p:sp>
        <p:nvSpPr>
          <p:cNvPr id="15" name="Rounded Rectangle 14">
            <a:extLst>
              <a:ext uri="{FF2B5EF4-FFF2-40B4-BE49-F238E27FC236}">
                <a16:creationId xmlns:a16="http://schemas.microsoft.com/office/drawing/2014/main" id="{8CB1090B-D40B-2A4E-A1F5-312102AF9A60}"/>
              </a:ext>
            </a:extLst>
          </p:cNvPr>
          <p:cNvSpPr/>
          <p:nvPr/>
        </p:nvSpPr>
        <p:spPr>
          <a:xfrm>
            <a:off x="3832281" y="3794736"/>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Digital/physical/</a:t>
            </a:r>
            <a:r>
              <a:rPr lang="en-US" sz="1600" dirty="0"/>
              <a:t>human interaction</a:t>
            </a:r>
            <a:endParaRPr lang="en-US" dirty="0"/>
          </a:p>
        </p:txBody>
      </p:sp>
      <p:sp>
        <p:nvSpPr>
          <p:cNvPr id="16" name="Rounded Rectangle 15">
            <a:extLst>
              <a:ext uri="{FF2B5EF4-FFF2-40B4-BE49-F238E27FC236}">
                <a16:creationId xmlns:a16="http://schemas.microsoft.com/office/drawing/2014/main" id="{209D66B6-17CE-704A-B772-D19F43473FF7}"/>
              </a:ext>
            </a:extLst>
          </p:cNvPr>
          <p:cNvSpPr/>
          <p:nvPr/>
        </p:nvSpPr>
        <p:spPr>
          <a:xfrm>
            <a:off x="3832281" y="2080559"/>
            <a:ext cx="1800225" cy="557212"/>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a:p>
            <a:pPr algn="ctr"/>
            <a:r>
              <a:rPr lang="en-US" sz="1100" dirty="0"/>
              <a:t>Introduction </a:t>
            </a:r>
          </a:p>
        </p:txBody>
      </p:sp>
      <p:sp>
        <p:nvSpPr>
          <p:cNvPr id="17" name="Rounded Rectangle 16">
            <a:extLst>
              <a:ext uri="{FF2B5EF4-FFF2-40B4-BE49-F238E27FC236}">
                <a16:creationId xmlns:a16="http://schemas.microsoft.com/office/drawing/2014/main" id="{610D9932-96E6-9C4E-9A47-7F4E69E2EABA}"/>
              </a:ext>
            </a:extLst>
          </p:cNvPr>
          <p:cNvSpPr/>
          <p:nvPr/>
        </p:nvSpPr>
        <p:spPr>
          <a:xfrm>
            <a:off x="3832281" y="2652597"/>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Decisions</a:t>
            </a:r>
          </a:p>
        </p:txBody>
      </p:sp>
      <p:sp>
        <p:nvSpPr>
          <p:cNvPr id="19" name="Rounded Rectangle 18">
            <a:extLst>
              <a:ext uri="{FF2B5EF4-FFF2-40B4-BE49-F238E27FC236}">
                <a16:creationId xmlns:a16="http://schemas.microsoft.com/office/drawing/2014/main" id="{8C25CCD6-E9CC-8B47-9AE1-52FDCD60CAD0}"/>
              </a:ext>
            </a:extLst>
          </p:cNvPr>
          <p:cNvSpPr/>
          <p:nvPr/>
        </p:nvSpPr>
        <p:spPr>
          <a:xfrm>
            <a:off x="3832281" y="4345658"/>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25" name="Rounded Rectangle 24">
            <a:extLst>
              <a:ext uri="{FF2B5EF4-FFF2-40B4-BE49-F238E27FC236}">
                <a16:creationId xmlns:a16="http://schemas.microsoft.com/office/drawing/2014/main" id="{EC55295F-10A3-5947-B6DF-18D8D0D7E723}"/>
              </a:ext>
            </a:extLst>
          </p:cNvPr>
          <p:cNvSpPr/>
          <p:nvPr/>
        </p:nvSpPr>
        <p:spPr>
          <a:xfrm>
            <a:off x="3832281" y="3227091"/>
            <a:ext cx="1800225" cy="557212"/>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a:t>
            </a:r>
          </a:p>
        </p:txBody>
      </p:sp>
      <p:sp>
        <p:nvSpPr>
          <p:cNvPr id="23" name="Rounded Rectangle 22">
            <a:extLst>
              <a:ext uri="{FF2B5EF4-FFF2-40B4-BE49-F238E27FC236}">
                <a16:creationId xmlns:a16="http://schemas.microsoft.com/office/drawing/2014/main" id="{81C37FB0-B59B-3A44-8022-51F617F4712B}"/>
              </a:ext>
            </a:extLst>
          </p:cNvPr>
          <p:cNvSpPr/>
          <p:nvPr/>
        </p:nvSpPr>
        <p:spPr>
          <a:xfrm>
            <a:off x="5972282" y="3794736"/>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Digital publishing </a:t>
            </a:r>
          </a:p>
        </p:txBody>
      </p:sp>
      <p:sp>
        <p:nvSpPr>
          <p:cNvPr id="26" name="TextBox 25">
            <a:extLst>
              <a:ext uri="{FF2B5EF4-FFF2-40B4-BE49-F238E27FC236}">
                <a16:creationId xmlns:a16="http://schemas.microsoft.com/office/drawing/2014/main" id="{77383C9F-2B20-B942-B2BB-1D8CB6808B7E}"/>
              </a:ext>
            </a:extLst>
          </p:cNvPr>
          <p:cNvSpPr txBox="1"/>
          <p:nvPr/>
        </p:nvSpPr>
        <p:spPr>
          <a:xfrm>
            <a:off x="6083709" y="1853489"/>
            <a:ext cx="1528808" cy="261610"/>
          </a:xfrm>
          <a:prstGeom prst="rect">
            <a:avLst/>
          </a:prstGeom>
          <a:noFill/>
        </p:spPr>
        <p:txBody>
          <a:bodyPr wrap="square" rtlCol="0">
            <a:spAutoFit/>
          </a:bodyPr>
          <a:lstStyle/>
          <a:p>
            <a:pPr algn="ctr"/>
            <a:r>
              <a:rPr lang="en-US" sz="1100" dirty="0"/>
              <a:t>ICT Capabilities</a:t>
            </a:r>
          </a:p>
        </p:txBody>
      </p:sp>
      <p:sp>
        <p:nvSpPr>
          <p:cNvPr id="27" name="TextBox 26">
            <a:extLst>
              <a:ext uri="{FF2B5EF4-FFF2-40B4-BE49-F238E27FC236}">
                <a16:creationId xmlns:a16="http://schemas.microsoft.com/office/drawing/2014/main" id="{DE12A558-5623-3943-8C92-8E2D441DFFC7}"/>
              </a:ext>
            </a:extLst>
          </p:cNvPr>
          <p:cNvSpPr txBox="1"/>
          <p:nvPr/>
        </p:nvSpPr>
        <p:spPr>
          <a:xfrm>
            <a:off x="1641484" y="1839593"/>
            <a:ext cx="1940113" cy="261610"/>
          </a:xfrm>
          <a:prstGeom prst="rect">
            <a:avLst/>
          </a:prstGeom>
          <a:noFill/>
          <a:ln>
            <a:noFill/>
          </a:ln>
        </p:spPr>
        <p:txBody>
          <a:bodyPr wrap="square" rtlCol="0">
            <a:spAutoFit/>
          </a:bodyPr>
          <a:lstStyle/>
          <a:p>
            <a:pPr algn="ctr"/>
            <a:r>
              <a:rPr lang="en-US" sz="1100" dirty="0"/>
              <a:t>City. system, product</a:t>
            </a:r>
          </a:p>
        </p:txBody>
      </p:sp>
      <p:sp>
        <p:nvSpPr>
          <p:cNvPr id="28" name="TextBox 27">
            <a:extLst>
              <a:ext uri="{FF2B5EF4-FFF2-40B4-BE49-F238E27FC236}">
                <a16:creationId xmlns:a16="http://schemas.microsoft.com/office/drawing/2014/main" id="{13BC9A38-CAD7-1E4A-9B87-B79BA09C4BBA}"/>
              </a:ext>
            </a:extLst>
          </p:cNvPr>
          <p:cNvSpPr txBox="1"/>
          <p:nvPr/>
        </p:nvSpPr>
        <p:spPr>
          <a:xfrm>
            <a:off x="3763084" y="1849078"/>
            <a:ext cx="1969239" cy="261610"/>
          </a:xfrm>
          <a:prstGeom prst="rect">
            <a:avLst/>
          </a:prstGeom>
          <a:noFill/>
        </p:spPr>
        <p:txBody>
          <a:bodyPr wrap="square" rtlCol="0">
            <a:spAutoFit/>
          </a:bodyPr>
          <a:lstStyle/>
          <a:p>
            <a:pPr algn="ctr"/>
            <a:r>
              <a:rPr lang="en-US" sz="1100" dirty="0"/>
              <a:t>ICT integration into the city</a:t>
            </a:r>
          </a:p>
        </p:txBody>
      </p:sp>
      <p:sp>
        <p:nvSpPr>
          <p:cNvPr id="30" name="Rounded Rectangle 29">
            <a:extLst>
              <a:ext uri="{FF2B5EF4-FFF2-40B4-BE49-F238E27FC236}">
                <a16:creationId xmlns:a16="http://schemas.microsoft.com/office/drawing/2014/main" id="{4C4FF04C-2A99-6D4F-819C-441699B0D14D}"/>
              </a:ext>
            </a:extLst>
          </p:cNvPr>
          <p:cNvSpPr/>
          <p:nvPr/>
        </p:nvSpPr>
        <p:spPr>
          <a:xfrm>
            <a:off x="5972282" y="4365375"/>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mesh</a:t>
            </a:r>
          </a:p>
        </p:txBody>
      </p:sp>
      <p:sp>
        <p:nvSpPr>
          <p:cNvPr id="31" name="Rounded Rectangle 30">
            <a:extLst>
              <a:ext uri="{FF2B5EF4-FFF2-40B4-BE49-F238E27FC236}">
                <a16:creationId xmlns:a16="http://schemas.microsoft.com/office/drawing/2014/main" id="{B023E327-1440-4748-901B-68DCB1A106B0}"/>
              </a:ext>
            </a:extLst>
          </p:cNvPr>
          <p:cNvSpPr/>
          <p:nvPr/>
        </p:nvSpPr>
        <p:spPr>
          <a:xfrm>
            <a:off x="5972282" y="3224097"/>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Coding </a:t>
            </a:r>
          </a:p>
        </p:txBody>
      </p:sp>
      <p:sp>
        <p:nvSpPr>
          <p:cNvPr id="32" name="Rounded Rectangle 31">
            <a:extLst>
              <a:ext uri="{FF2B5EF4-FFF2-40B4-BE49-F238E27FC236}">
                <a16:creationId xmlns:a16="http://schemas.microsoft.com/office/drawing/2014/main" id="{13081003-14AB-8449-BD57-A88FEA968B7E}"/>
              </a:ext>
            </a:extLst>
          </p:cNvPr>
          <p:cNvSpPr/>
          <p:nvPr/>
        </p:nvSpPr>
        <p:spPr>
          <a:xfrm>
            <a:off x="5972282" y="2666885"/>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algorithms, data</a:t>
            </a:r>
          </a:p>
        </p:txBody>
      </p:sp>
      <p:sp>
        <p:nvSpPr>
          <p:cNvPr id="33" name="Rounded Rectangle 32">
            <a:extLst>
              <a:ext uri="{FF2B5EF4-FFF2-40B4-BE49-F238E27FC236}">
                <a16:creationId xmlns:a16="http://schemas.microsoft.com/office/drawing/2014/main" id="{358D5120-58BE-FE40-B1DE-2388D48D548F}"/>
              </a:ext>
            </a:extLst>
          </p:cNvPr>
          <p:cNvSpPr/>
          <p:nvPr/>
        </p:nvSpPr>
        <p:spPr>
          <a:xfrm>
            <a:off x="5972282" y="2108812"/>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and ICT ecosystem (intro)</a:t>
            </a:r>
            <a:endParaRPr lang="en-US" sz="1100" dirty="0"/>
          </a:p>
        </p:txBody>
      </p:sp>
      <p:sp>
        <p:nvSpPr>
          <p:cNvPr id="34" name="TextBox 33">
            <a:extLst>
              <a:ext uri="{FF2B5EF4-FFF2-40B4-BE49-F238E27FC236}">
                <a16:creationId xmlns:a16="http://schemas.microsoft.com/office/drawing/2014/main" id="{337C3977-6FAE-CD44-9CBF-AE1661EC94E3}"/>
              </a:ext>
            </a:extLst>
          </p:cNvPr>
          <p:cNvSpPr txBox="1"/>
          <p:nvPr/>
        </p:nvSpPr>
        <p:spPr>
          <a:xfrm>
            <a:off x="3438891" y="668986"/>
            <a:ext cx="2380178" cy="261610"/>
          </a:xfrm>
          <a:prstGeom prst="rect">
            <a:avLst/>
          </a:prstGeom>
          <a:noFill/>
        </p:spPr>
        <p:txBody>
          <a:bodyPr wrap="square" rtlCol="0">
            <a:spAutoFit/>
          </a:bodyPr>
          <a:lstStyle/>
          <a:p>
            <a:pPr algn="ctr"/>
            <a:r>
              <a:rPr lang="en-US" sz="1100" dirty="0"/>
              <a:t>Organizational transformation</a:t>
            </a:r>
          </a:p>
        </p:txBody>
      </p:sp>
      <p:sp>
        <p:nvSpPr>
          <p:cNvPr id="35" name="Rounded Rectangle 34">
            <a:extLst>
              <a:ext uri="{FF2B5EF4-FFF2-40B4-BE49-F238E27FC236}">
                <a16:creationId xmlns:a16="http://schemas.microsoft.com/office/drawing/2014/main" id="{3DDEC83B-5909-D647-AD22-9913C9BD39C3}"/>
              </a:ext>
            </a:extLst>
          </p:cNvPr>
          <p:cNvSpPr/>
          <p:nvPr/>
        </p:nvSpPr>
        <p:spPr>
          <a:xfrm>
            <a:off x="1733269" y="5940028"/>
            <a:ext cx="1800225" cy="5813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New policy</a:t>
            </a:r>
          </a:p>
          <a:p>
            <a:pPr algn="ctr"/>
            <a:r>
              <a:rPr lang="en-US" sz="1000" dirty="0"/>
              <a:t>Develop and </a:t>
            </a:r>
            <a:r>
              <a:rPr lang="en-US" sz="1100" dirty="0"/>
              <a:t>implement one policy</a:t>
            </a:r>
            <a:endParaRPr lang="en-US" sz="1600" dirty="0"/>
          </a:p>
        </p:txBody>
      </p:sp>
      <p:sp>
        <p:nvSpPr>
          <p:cNvPr id="37" name="TextBox 36">
            <a:extLst>
              <a:ext uri="{FF2B5EF4-FFF2-40B4-BE49-F238E27FC236}">
                <a16:creationId xmlns:a16="http://schemas.microsoft.com/office/drawing/2014/main" id="{DE7A0227-D582-7D4D-93E8-33F148B6AACD}"/>
              </a:ext>
            </a:extLst>
          </p:cNvPr>
          <p:cNvSpPr txBox="1"/>
          <p:nvPr/>
        </p:nvSpPr>
        <p:spPr>
          <a:xfrm>
            <a:off x="3570369" y="5693184"/>
            <a:ext cx="2391704" cy="261610"/>
          </a:xfrm>
          <a:prstGeom prst="rect">
            <a:avLst/>
          </a:prstGeom>
          <a:noFill/>
        </p:spPr>
        <p:txBody>
          <a:bodyPr wrap="square" rtlCol="0">
            <a:spAutoFit/>
          </a:bodyPr>
          <a:lstStyle/>
          <a:p>
            <a:pPr algn="ctr"/>
            <a:r>
              <a:rPr lang="en-US" sz="1100" dirty="0"/>
              <a:t>Integrative project experiences</a:t>
            </a:r>
          </a:p>
        </p:txBody>
      </p:sp>
      <p:sp>
        <p:nvSpPr>
          <p:cNvPr id="3" name="Rectangle 2">
            <a:extLst>
              <a:ext uri="{FF2B5EF4-FFF2-40B4-BE49-F238E27FC236}">
                <a16:creationId xmlns:a16="http://schemas.microsoft.com/office/drawing/2014/main" id="{EE3642BE-C70E-7F41-81CD-6FD1B33A7964}"/>
              </a:ext>
            </a:extLst>
          </p:cNvPr>
          <p:cNvSpPr/>
          <p:nvPr/>
        </p:nvSpPr>
        <p:spPr>
          <a:xfrm>
            <a:off x="5909254" y="1837663"/>
            <a:ext cx="1940114" cy="3726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9D8D5E3-F61F-AA4D-B80D-1F6E4D91B8E3}"/>
              </a:ext>
            </a:extLst>
          </p:cNvPr>
          <p:cNvSpPr/>
          <p:nvPr/>
        </p:nvSpPr>
        <p:spPr>
          <a:xfrm>
            <a:off x="1630256" y="1863522"/>
            <a:ext cx="1940114" cy="3726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8833D886-FAA1-114A-8DAF-66C0DBA71B9E}"/>
              </a:ext>
            </a:extLst>
          </p:cNvPr>
          <p:cNvSpPr/>
          <p:nvPr/>
        </p:nvSpPr>
        <p:spPr>
          <a:xfrm>
            <a:off x="3769754" y="1878767"/>
            <a:ext cx="1940114" cy="3726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6C4D1CB-A6CC-2340-8389-ABB5116B18F6}"/>
              </a:ext>
            </a:extLst>
          </p:cNvPr>
          <p:cNvSpPr/>
          <p:nvPr/>
        </p:nvSpPr>
        <p:spPr>
          <a:xfrm>
            <a:off x="1630256" y="5693184"/>
            <a:ext cx="6227502" cy="9616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A5BEC4E6-E909-6044-9283-0D289A7C58FE}"/>
              </a:ext>
            </a:extLst>
          </p:cNvPr>
          <p:cNvSpPr/>
          <p:nvPr/>
        </p:nvSpPr>
        <p:spPr>
          <a:xfrm>
            <a:off x="1621866" y="650911"/>
            <a:ext cx="6227502" cy="9616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ounded Rectangle 37">
            <a:extLst>
              <a:ext uri="{FF2B5EF4-FFF2-40B4-BE49-F238E27FC236}">
                <a16:creationId xmlns:a16="http://schemas.microsoft.com/office/drawing/2014/main" id="{6A0A6B57-4F30-1C4D-BCC5-81CD066D1730}"/>
              </a:ext>
            </a:extLst>
          </p:cNvPr>
          <p:cNvSpPr/>
          <p:nvPr/>
        </p:nvSpPr>
        <p:spPr>
          <a:xfrm>
            <a:off x="1690888" y="3244024"/>
            <a:ext cx="1800225" cy="55721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design</a:t>
            </a:r>
          </a:p>
          <a:p>
            <a:pPr algn="ctr"/>
            <a:r>
              <a:rPr lang="en-US" sz="1100" dirty="0"/>
              <a:t>Introduction, strategy</a:t>
            </a:r>
          </a:p>
        </p:txBody>
      </p:sp>
      <p:sp>
        <p:nvSpPr>
          <p:cNvPr id="43" name="Rounded Rectangle 42">
            <a:extLst>
              <a:ext uri="{FF2B5EF4-FFF2-40B4-BE49-F238E27FC236}">
                <a16:creationId xmlns:a16="http://schemas.microsoft.com/office/drawing/2014/main" id="{8D231050-F4DA-B049-B075-3993451ED210}"/>
              </a:ext>
            </a:extLst>
          </p:cNvPr>
          <p:cNvSpPr/>
          <p:nvPr/>
        </p:nvSpPr>
        <p:spPr>
          <a:xfrm>
            <a:off x="1698920" y="2674479"/>
            <a:ext cx="1800225" cy="557212"/>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System design</a:t>
            </a:r>
          </a:p>
          <a:p>
            <a:pPr algn="ctr"/>
            <a:r>
              <a:rPr lang="en-US" sz="1600" dirty="0"/>
              <a:t>introduction</a:t>
            </a:r>
            <a:endParaRPr lang="en-US" sz="1100" dirty="0"/>
          </a:p>
        </p:txBody>
      </p:sp>
      <p:sp>
        <p:nvSpPr>
          <p:cNvPr id="44" name="Rounded Rectangle 43">
            <a:extLst>
              <a:ext uri="{FF2B5EF4-FFF2-40B4-BE49-F238E27FC236}">
                <a16:creationId xmlns:a16="http://schemas.microsoft.com/office/drawing/2014/main" id="{45526D14-B451-6C46-854F-41D57A4C16C9}"/>
              </a:ext>
            </a:extLst>
          </p:cNvPr>
          <p:cNvSpPr/>
          <p:nvPr/>
        </p:nvSpPr>
        <p:spPr>
          <a:xfrm>
            <a:off x="1684218" y="3798467"/>
            <a:ext cx="1800225" cy="55721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Urban policy and governance </a:t>
            </a:r>
          </a:p>
        </p:txBody>
      </p:sp>
      <p:sp>
        <p:nvSpPr>
          <p:cNvPr id="45" name="Rounded Rectangle 44">
            <a:extLst>
              <a:ext uri="{FF2B5EF4-FFF2-40B4-BE49-F238E27FC236}">
                <a16:creationId xmlns:a16="http://schemas.microsoft.com/office/drawing/2014/main" id="{4EDE142B-FE4F-EE46-87CF-7EB81B3B3FDB}"/>
              </a:ext>
            </a:extLst>
          </p:cNvPr>
          <p:cNvSpPr/>
          <p:nvPr/>
        </p:nvSpPr>
        <p:spPr>
          <a:xfrm>
            <a:off x="1684218" y="4370781"/>
            <a:ext cx="1800225" cy="55721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Prototyping, IP, manufacturing</a:t>
            </a:r>
          </a:p>
        </p:txBody>
      </p:sp>
      <p:sp>
        <p:nvSpPr>
          <p:cNvPr id="46" name="Rounded Rectangle 45">
            <a:extLst>
              <a:ext uri="{FF2B5EF4-FFF2-40B4-BE49-F238E27FC236}">
                <a16:creationId xmlns:a16="http://schemas.microsoft.com/office/drawing/2014/main" id="{1216CD92-6FB4-4C4E-BB13-B3E172B5713C}"/>
              </a:ext>
            </a:extLst>
          </p:cNvPr>
          <p:cNvSpPr/>
          <p:nvPr/>
        </p:nvSpPr>
        <p:spPr>
          <a:xfrm>
            <a:off x="1684218" y="4896231"/>
            <a:ext cx="1800225" cy="557212"/>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finance</a:t>
            </a:r>
          </a:p>
        </p:txBody>
      </p:sp>
      <p:sp>
        <p:nvSpPr>
          <p:cNvPr id="47" name="Rounded Rectangle 46">
            <a:extLst>
              <a:ext uri="{FF2B5EF4-FFF2-40B4-BE49-F238E27FC236}">
                <a16:creationId xmlns:a16="http://schemas.microsoft.com/office/drawing/2014/main" id="{47271BF5-DCEC-8E4B-A644-9CD1A15F2CCF}"/>
              </a:ext>
            </a:extLst>
          </p:cNvPr>
          <p:cNvSpPr/>
          <p:nvPr/>
        </p:nvSpPr>
        <p:spPr>
          <a:xfrm>
            <a:off x="5979198" y="4936014"/>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Cyber security</a:t>
            </a:r>
          </a:p>
        </p:txBody>
      </p:sp>
      <p:sp>
        <p:nvSpPr>
          <p:cNvPr id="48" name="Rounded Rectangle 47">
            <a:extLst>
              <a:ext uri="{FF2B5EF4-FFF2-40B4-BE49-F238E27FC236}">
                <a16:creationId xmlns:a16="http://schemas.microsoft.com/office/drawing/2014/main" id="{38D9E190-6E54-7D47-8B7C-E9A90256E7BC}"/>
              </a:ext>
            </a:extLst>
          </p:cNvPr>
          <p:cNvSpPr/>
          <p:nvPr/>
        </p:nvSpPr>
        <p:spPr>
          <a:xfrm>
            <a:off x="3759347" y="988107"/>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Leadership</a:t>
            </a:r>
          </a:p>
          <a:p>
            <a:pPr algn="ctr"/>
            <a:r>
              <a:rPr lang="en-US" sz="1100" dirty="0"/>
              <a:t>Harmony, contentment </a:t>
            </a:r>
          </a:p>
        </p:txBody>
      </p:sp>
    </p:spTree>
    <p:extLst>
      <p:ext uri="{BB962C8B-B14F-4D97-AF65-F5344CB8AC3E}">
        <p14:creationId xmlns:p14="http://schemas.microsoft.com/office/powerpoint/2010/main" val="1810289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1C59E-CE04-2745-8C9F-1F149F80B37A}"/>
              </a:ext>
            </a:extLst>
          </p:cNvPr>
          <p:cNvSpPr>
            <a:spLocks noGrp="1"/>
          </p:cNvSpPr>
          <p:nvPr>
            <p:ph type="title"/>
          </p:nvPr>
        </p:nvSpPr>
        <p:spPr/>
        <p:txBody>
          <a:bodyPr/>
          <a:lstStyle/>
          <a:p>
            <a:r>
              <a:rPr lang="en-US" dirty="0"/>
              <a:t>Reducing topics to implementable 180 hr curriculum</a:t>
            </a:r>
          </a:p>
        </p:txBody>
      </p:sp>
      <p:sp>
        <p:nvSpPr>
          <p:cNvPr id="3" name="Content Placeholder 2">
            <a:extLst>
              <a:ext uri="{FF2B5EF4-FFF2-40B4-BE49-F238E27FC236}">
                <a16:creationId xmlns:a16="http://schemas.microsoft.com/office/drawing/2014/main" id="{0B860391-78C6-3C43-BA4D-21FE68D7D4DE}"/>
              </a:ext>
            </a:extLst>
          </p:cNvPr>
          <p:cNvSpPr>
            <a:spLocks noGrp="1"/>
          </p:cNvSpPr>
          <p:nvPr>
            <p:ph idx="1"/>
          </p:nvPr>
        </p:nvSpPr>
        <p:spPr/>
        <p:txBody>
          <a:bodyPr>
            <a:normAutofit fontScale="85000" lnSpcReduction="20000"/>
          </a:bodyPr>
          <a:lstStyle/>
          <a:p>
            <a:r>
              <a:rPr lang="en-US" dirty="0"/>
              <a:t>Think of topics as resources that can be learned and used to learn</a:t>
            </a:r>
          </a:p>
          <a:p>
            <a:pPr lvl="1"/>
            <a:r>
              <a:rPr lang="en-US" dirty="0"/>
              <a:t>People, books, on-line resources cases, study visits </a:t>
            </a:r>
          </a:p>
          <a:p>
            <a:r>
              <a:rPr lang="en-US" dirty="0"/>
              <a:t>Think of the “mesters”</a:t>
            </a:r>
          </a:p>
          <a:p>
            <a:pPr lvl="1"/>
            <a:r>
              <a:rPr lang="en-US" dirty="0"/>
              <a:t>1: forming groups, learning fundamentals in survey courses, sustainability, happiness, intro to projects</a:t>
            </a:r>
          </a:p>
          <a:p>
            <a:pPr lvl="1"/>
            <a:r>
              <a:rPr lang="en-US" dirty="0"/>
              <a:t>2: resource for skills, ramp projects,</a:t>
            </a:r>
          </a:p>
          <a:p>
            <a:pPr lvl="1"/>
            <a:r>
              <a:rPr lang="en-US" dirty="0"/>
              <a:t>3: complete project while accessing resources</a:t>
            </a:r>
          </a:p>
          <a:p>
            <a:r>
              <a:rPr lang="en-US" dirty="0"/>
              <a:t>Filter topics by ability to assess</a:t>
            </a:r>
          </a:p>
          <a:p>
            <a:r>
              <a:rPr lang="en-US" dirty="0"/>
              <a:t>Filter topics by those that will directly impact application and skills</a:t>
            </a:r>
          </a:p>
          <a:p>
            <a:r>
              <a:rPr lang="en-US" dirty="0"/>
              <a:t>Create excitement</a:t>
            </a:r>
          </a:p>
          <a:p>
            <a:r>
              <a:rPr lang="en-US" dirty="0"/>
              <a:t>Develop insight of how to expand to 9 month (540 hr)</a:t>
            </a:r>
          </a:p>
        </p:txBody>
      </p:sp>
    </p:spTree>
    <p:extLst>
      <p:ext uri="{BB962C8B-B14F-4D97-AF65-F5344CB8AC3E}">
        <p14:creationId xmlns:p14="http://schemas.microsoft.com/office/powerpoint/2010/main" val="110039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CE42-B529-D64D-98EE-495488635D0D}"/>
              </a:ext>
            </a:extLst>
          </p:cNvPr>
          <p:cNvSpPr>
            <a:spLocks noGrp="1"/>
          </p:cNvSpPr>
          <p:nvPr>
            <p:ph type="title"/>
          </p:nvPr>
        </p:nvSpPr>
        <p:spPr>
          <a:xfrm>
            <a:off x="628650" y="365126"/>
            <a:ext cx="7886700" cy="697555"/>
          </a:xfrm>
        </p:spPr>
        <p:txBody>
          <a:bodyPr/>
          <a:lstStyle/>
          <a:p>
            <a:r>
              <a:rPr lang="en-US" dirty="0"/>
              <a:t>Mission of TSEA</a:t>
            </a:r>
          </a:p>
        </p:txBody>
      </p:sp>
      <p:sp>
        <p:nvSpPr>
          <p:cNvPr id="3" name="Content Placeholder 2">
            <a:extLst>
              <a:ext uri="{FF2B5EF4-FFF2-40B4-BE49-F238E27FC236}">
                <a16:creationId xmlns:a16="http://schemas.microsoft.com/office/drawing/2014/main" id="{DF37BDE2-8FC4-A043-A4FF-9BAFF6B071D8}"/>
              </a:ext>
            </a:extLst>
          </p:cNvPr>
          <p:cNvSpPr>
            <a:spLocks noGrp="1"/>
          </p:cNvSpPr>
          <p:nvPr>
            <p:ph idx="1"/>
          </p:nvPr>
        </p:nvSpPr>
        <p:spPr/>
        <p:txBody>
          <a:bodyPr>
            <a:normAutofit fontScale="92500" lnSpcReduction="20000"/>
          </a:bodyPr>
          <a:lstStyle/>
          <a:p>
            <a:r>
              <a:rPr lang="en-US" dirty="0"/>
              <a:t>To nurture trust in society, promote </a:t>
            </a:r>
            <a:r>
              <a:rPr lang="en-US" b="1" dirty="0"/>
              <a:t>environmental sustainability</a:t>
            </a:r>
            <a:r>
              <a:rPr lang="en-US" dirty="0"/>
              <a:t> and regeneration, and drive </a:t>
            </a:r>
            <a:r>
              <a:rPr lang="en-US" b="1" dirty="0"/>
              <a:t>equitable economic development</a:t>
            </a:r>
            <a:r>
              <a:rPr lang="en-US" dirty="0"/>
              <a:t> and </a:t>
            </a:r>
            <a:r>
              <a:rPr lang="en-US" b="1" dirty="0"/>
              <a:t>public health</a:t>
            </a:r>
            <a:r>
              <a:rPr lang="en-US" dirty="0"/>
              <a:t> in Bali, Indonesia and beyond</a:t>
            </a:r>
          </a:p>
          <a:p>
            <a:r>
              <a:rPr lang="en-US" dirty="0"/>
              <a:t>By employing system thinking, multi-sector engagement and transformational leadership to educate </a:t>
            </a:r>
            <a:r>
              <a:rPr lang="en-US" b="1" dirty="0"/>
              <a:t>creative individuals</a:t>
            </a:r>
            <a:r>
              <a:rPr lang="en-US" dirty="0"/>
              <a:t>, make research discoveries and create innovations, including policies, </a:t>
            </a:r>
            <a:r>
              <a:rPr lang="en-US" b="1" dirty="0"/>
              <a:t>practices</a:t>
            </a:r>
            <a:r>
              <a:rPr lang="en-US" dirty="0"/>
              <a:t> and technologies</a:t>
            </a:r>
          </a:p>
          <a:p>
            <a:endParaRPr lang="en-US" dirty="0"/>
          </a:p>
          <a:p>
            <a:pPr marL="0" indent="0">
              <a:buNone/>
            </a:pPr>
            <a:r>
              <a:rPr lang="en-US" dirty="0"/>
              <a:t>Our tri-sector, professional, and postgraduate programs will </a:t>
            </a:r>
            <a:r>
              <a:rPr lang="en-US" b="1" dirty="0"/>
              <a:t>educate participants</a:t>
            </a:r>
            <a:r>
              <a:rPr lang="en-US" dirty="0"/>
              <a:t>, oversee the </a:t>
            </a:r>
            <a:r>
              <a:rPr lang="en-US" b="1" dirty="0"/>
              <a:t>exchange</a:t>
            </a:r>
            <a:r>
              <a:rPr lang="en-US" dirty="0"/>
              <a:t> of students and faculty, and conduct </a:t>
            </a:r>
            <a:r>
              <a:rPr lang="en-US" b="1" dirty="0"/>
              <a:t>outreach</a:t>
            </a:r>
            <a:r>
              <a:rPr lang="en-US" dirty="0"/>
              <a:t> events</a:t>
            </a:r>
          </a:p>
        </p:txBody>
      </p:sp>
    </p:spTree>
    <p:extLst>
      <p:ext uri="{BB962C8B-B14F-4D97-AF65-F5344CB8AC3E}">
        <p14:creationId xmlns:p14="http://schemas.microsoft.com/office/powerpoint/2010/main" val="158473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866EE-92E3-1F4B-A2A0-87F0D527DE24}"/>
              </a:ext>
            </a:extLst>
          </p:cNvPr>
          <p:cNvSpPr>
            <a:spLocks noGrp="1"/>
          </p:cNvSpPr>
          <p:nvPr>
            <p:ph type="title"/>
          </p:nvPr>
        </p:nvSpPr>
        <p:spPr/>
        <p:txBody>
          <a:bodyPr/>
          <a:lstStyle/>
          <a:p>
            <a:r>
              <a:rPr lang="en-US" dirty="0"/>
              <a:t>Needs of stakeholders</a:t>
            </a:r>
          </a:p>
        </p:txBody>
      </p:sp>
      <p:sp>
        <p:nvSpPr>
          <p:cNvPr id="3" name="Content Placeholder 2">
            <a:extLst>
              <a:ext uri="{FF2B5EF4-FFF2-40B4-BE49-F238E27FC236}">
                <a16:creationId xmlns:a16="http://schemas.microsoft.com/office/drawing/2014/main" id="{92671D37-078E-AD47-944D-AE9974D12CA3}"/>
              </a:ext>
            </a:extLst>
          </p:cNvPr>
          <p:cNvSpPr>
            <a:spLocks noGrp="1"/>
          </p:cNvSpPr>
          <p:nvPr>
            <p:ph idx="1"/>
          </p:nvPr>
        </p:nvSpPr>
        <p:spPr>
          <a:xfrm>
            <a:off x="628650" y="1289177"/>
            <a:ext cx="7886700" cy="4351338"/>
          </a:xfrm>
        </p:spPr>
        <p:txBody>
          <a:bodyPr>
            <a:noAutofit/>
          </a:bodyPr>
          <a:lstStyle/>
          <a:p>
            <a:pPr marL="0" indent="0">
              <a:buNone/>
            </a:pPr>
            <a:r>
              <a:rPr lang="en-US" sz="1800" dirty="0"/>
              <a:t>After extensive discussions with stakeholders in government, industry and civil society, we identified the following program needs and trends:. </a:t>
            </a:r>
          </a:p>
          <a:p>
            <a:pPr lvl="0" fontAlgn="base"/>
            <a:r>
              <a:rPr lang="en-US" sz="1800" dirty="0"/>
              <a:t>Emerging from COVID 19 and its issues of public health, there is a growing need for economic redevelopment and for employment, particularly among the “demographic bonus” of millennials.</a:t>
            </a:r>
          </a:p>
          <a:p>
            <a:pPr lvl="0" fontAlgn="base"/>
            <a:r>
              <a:rPr lang="en-US" sz="1800" dirty="0"/>
              <a:t>Nearly 60% of Indonesia’s almost 300 million citizens reside in 98 cities and 416 rural towns (regencies). Our canvassing of the issue reveals that a vast majority of these towns (96%) do not possess detailed spatial plans, and there have been very few clear roadmaps on how to transform these loci into more sustainable digital habitats. </a:t>
            </a:r>
          </a:p>
          <a:p>
            <a:pPr lvl="0" fontAlgn="base"/>
            <a:r>
              <a:rPr lang="en-US" sz="1800" dirty="0"/>
              <a:t>Stakeholders report gaps in human awareness of the huge potential of technology in enabling a better future, particularly in ICT transformation and urban infrastructure and services.</a:t>
            </a:r>
          </a:p>
          <a:p>
            <a:pPr lvl="0" fontAlgn="base"/>
            <a:r>
              <a:rPr lang="en-US" sz="1800" dirty="0"/>
              <a:t>There are significant gaps in IT literacy at the grassroots level, blocking citizens from using ICT for entrepreneurial ventures and new products, lifelong learning and as a tool for managing social spaces and relationships.</a:t>
            </a:r>
          </a:p>
          <a:p>
            <a:pPr lvl="0" fontAlgn="base"/>
            <a:r>
              <a:rPr lang="en-US" sz="1800" dirty="0"/>
              <a:t>We heard observations regarding gaps in the human capacity both in the technical-practical aspects as well as leadership and governance aspects of change implementation.</a:t>
            </a:r>
          </a:p>
        </p:txBody>
      </p:sp>
    </p:spTree>
    <p:extLst>
      <p:ext uri="{BB962C8B-B14F-4D97-AF65-F5344CB8AC3E}">
        <p14:creationId xmlns:p14="http://schemas.microsoft.com/office/powerpoint/2010/main" val="258846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8B2E-F7AD-5B4A-BE34-288C14B769F8}"/>
              </a:ext>
            </a:extLst>
          </p:cNvPr>
          <p:cNvSpPr>
            <a:spLocks noGrp="1"/>
          </p:cNvSpPr>
          <p:nvPr>
            <p:ph type="title"/>
          </p:nvPr>
        </p:nvSpPr>
        <p:spPr/>
        <p:txBody>
          <a:bodyPr/>
          <a:lstStyle/>
          <a:p>
            <a:r>
              <a:rPr lang="en-US" dirty="0"/>
              <a:t>HDX program objectives</a:t>
            </a:r>
          </a:p>
        </p:txBody>
      </p:sp>
      <p:sp>
        <p:nvSpPr>
          <p:cNvPr id="3" name="Content Placeholder 2">
            <a:extLst>
              <a:ext uri="{FF2B5EF4-FFF2-40B4-BE49-F238E27FC236}">
                <a16:creationId xmlns:a16="http://schemas.microsoft.com/office/drawing/2014/main" id="{E76EB05C-156B-5541-B1E4-1338F05A9E83}"/>
              </a:ext>
            </a:extLst>
          </p:cNvPr>
          <p:cNvSpPr>
            <a:spLocks noGrp="1"/>
          </p:cNvSpPr>
          <p:nvPr>
            <p:ph idx="1"/>
          </p:nvPr>
        </p:nvSpPr>
        <p:spPr/>
        <p:txBody>
          <a:bodyPr>
            <a:normAutofit fontScale="70000" lnSpcReduction="20000"/>
          </a:bodyPr>
          <a:lstStyle/>
          <a:p>
            <a:pPr marL="0" indent="0">
              <a:buNone/>
            </a:pPr>
            <a:r>
              <a:rPr lang="en-US" dirty="0"/>
              <a:t>The program in Happy Digital X will contribute to the development of Indonesian cities, systems and products, and make efficient use of resources. It will help the nation to:</a:t>
            </a:r>
          </a:p>
          <a:p>
            <a:pPr lvl="0" fontAlgn="base"/>
            <a:r>
              <a:rPr lang="en-US" dirty="0"/>
              <a:t>Develop urban plans that meets community goals and makes residents happy</a:t>
            </a:r>
          </a:p>
          <a:p>
            <a:pPr lvl="0" fontAlgn="base"/>
            <a:r>
              <a:rPr lang="en-US" dirty="0"/>
              <a:t>Provide for sustainable development and operation of the city, the systems in the city, the products and services used in the city</a:t>
            </a:r>
          </a:p>
          <a:p>
            <a:pPr lvl="0" fontAlgn="base"/>
            <a:r>
              <a:rPr lang="en-US" dirty="0"/>
              <a:t>Prepare a cadre of educated digital experts, entrepreneurs and transformative leaders, in the domains of happy digital X, as we define them</a:t>
            </a:r>
          </a:p>
          <a:p>
            <a:pPr lvl="0" fontAlgn="base"/>
            <a:r>
              <a:rPr lang="en-US" dirty="0"/>
              <a:t>Develop a referenceable roadmap for ICT deployment</a:t>
            </a:r>
          </a:p>
          <a:p>
            <a:pPr lvl="0" fontAlgn="base"/>
            <a:r>
              <a:rPr lang="en-US" dirty="0"/>
              <a:t>Facilitate the digital transformation process towards happy digital cities, in the form of research, mentoring/consulting, and training/capacity building.</a:t>
            </a:r>
          </a:p>
          <a:p>
            <a:pPr lvl="0" fontAlgn="base"/>
            <a:r>
              <a:rPr lang="en-US" dirty="0"/>
              <a:t>Collaborate in partnership with the government to create a pilot for a digital urban transformation initiative.</a:t>
            </a:r>
          </a:p>
          <a:p>
            <a:endParaRPr lang="en-US" dirty="0"/>
          </a:p>
        </p:txBody>
      </p:sp>
    </p:spTree>
    <p:extLst>
      <p:ext uri="{BB962C8B-B14F-4D97-AF65-F5344CB8AC3E}">
        <p14:creationId xmlns:p14="http://schemas.microsoft.com/office/powerpoint/2010/main" val="11974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06EA3-4C41-43C3-A0ED-D72999C31ED8}"/>
              </a:ext>
            </a:extLst>
          </p:cNvPr>
          <p:cNvSpPr>
            <a:spLocks noGrp="1"/>
          </p:cNvSpPr>
          <p:nvPr>
            <p:ph type="title"/>
          </p:nvPr>
        </p:nvSpPr>
        <p:spPr>
          <a:xfrm>
            <a:off x="628650" y="0"/>
            <a:ext cx="7886700" cy="1325563"/>
          </a:xfrm>
        </p:spPr>
        <p:txBody>
          <a:bodyPr>
            <a:normAutofit/>
          </a:bodyPr>
          <a:lstStyle/>
          <a:p>
            <a:r>
              <a:rPr lang="en-US" sz="3600" dirty="0">
                <a:latin typeface="+mn-lt"/>
              </a:rPr>
              <a:t>HSX VALUE PROPOSITION</a:t>
            </a:r>
          </a:p>
        </p:txBody>
      </p:sp>
      <p:sp>
        <p:nvSpPr>
          <p:cNvPr id="3" name="Content Placeholder 2">
            <a:extLst>
              <a:ext uri="{FF2B5EF4-FFF2-40B4-BE49-F238E27FC236}">
                <a16:creationId xmlns:a16="http://schemas.microsoft.com/office/drawing/2014/main" id="{DE762BB2-969B-4548-B058-AF192EFBB4CD}"/>
              </a:ext>
            </a:extLst>
          </p:cNvPr>
          <p:cNvSpPr>
            <a:spLocks noGrp="1"/>
          </p:cNvSpPr>
          <p:nvPr>
            <p:ph idx="1"/>
          </p:nvPr>
        </p:nvSpPr>
        <p:spPr>
          <a:xfrm>
            <a:off x="628650" y="1185544"/>
            <a:ext cx="7886700" cy="5443855"/>
          </a:xfrm>
        </p:spPr>
        <p:txBody>
          <a:bodyPr>
            <a:normAutofit lnSpcReduction="10000"/>
          </a:bodyPr>
          <a:lstStyle/>
          <a:p>
            <a:pPr marL="0" indent="0" algn="just">
              <a:lnSpc>
                <a:spcPct val="110000"/>
              </a:lnSpc>
              <a:spcAft>
                <a:spcPts val="450"/>
              </a:spcAft>
              <a:buNone/>
            </a:pPr>
            <a:r>
              <a:rPr lang="en-US" sz="2400" dirty="0">
                <a:solidFill>
                  <a:srgbClr val="000000"/>
                </a:solidFill>
                <a:latin typeface="Montserrat Light" panose="00000400000000000000" pitchFamily="50" charset="0"/>
                <a:ea typeface="Calibri" panose="020F0502020204030204" pitchFamily="34" charset="0"/>
                <a:cs typeface="Calibri" panose="020F0502020204030204" pitchFamily="34" charset="0"/>
              </a:rPr>
              <a:t>Happy Digital X: Cities, Systems, Products and Services, a professional education program to strengthen capabilities of practitioners in developing happy cities </a:t>
            </a:r>
          </a:p>
          <a:p>
            <a:pPr marL="0" indent="0" algn="just">
              <a:lnSpc>
                <a:spcPct val="110000"/>
              </a:lnSpc>
              <a:spcAft>
                <a:spcPts val="450"/>
              </a:spcAft>
              <a:buNone/>
            </a:pPr>
            <a:r>
              <a:rPr lang="en-US" sz="2400" dirty="0">
                <a:solidFill>
                  <a:srgbClr val="000000"/>
                </a:solidFill>
                <a:latin typeface="Montserrat Light" panose="00000400000000000000" pitchFamily="50" charset="0"/>
                <a:ea typeface="Calibri" panose="020F0502020204030204" pitchFamily="34" charset="0"/>
                <a:cs typeface="Calibri" panose="020F0502020204030204" pitchFamily="34" charset="0"/>
              </a:rPr>
              <a:t>By enhancing skills and knowledge of sustainable development; design thinking on cities, systems, products and services; computational thinking for enhancing ICT capabilities; systems thinking for ICT integration into the city; and capacity for transformational leadership. </a:t>
            </a:r>
          </a:p>
          <a:p>
            <a:pPr marL="0" indent="0" algn="just">
              <a:lnSpc>
                <a:spcPct val="110000"/>
              </a:lnSpc>
              <a:spcAft>
                <a:spcPts val="450"/>
              </a:spcAft>
              <a:buNone/>
            </a:pPr>
            <a:r>
              <a:rPr lang="en-US" sz="2400" dirty="0">
                <a:solidFill>
                  <a:srgbClr val="000000"/>
                </a:solidFill>
                <a:latin typeface="Montserrat Light" panose="00000400000000000000" pitchFamily="50" charset="0"/>
                <a:ea typeface="Calibri" panose="020F0502020204030204" pitchFamily="34" charset="0"/>
                <a:cs typeface="Calibri" panose="020F0502020204030204" pitchFamily="34" charset="0"/>
              </a:rPr>
              <a:t>Designed to enable cross-discipline integration, both in theory and practice through a process of active and reflective learning. Facilitated by reputable global and local experts through synchronous and asynchronous learning that allows for flexible learning hours.</a:t>
            </a:r>
            <a:endParaRPr lang="en-US" sz="2400" dirty="0">
              <a:latin typeface="Montserrat Light" panose="00000400000000000000" pitchFamily="50"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769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06EA3-4C41-43C3-A0ED-D72999C31ED8}"/>
              </a:ext>
            </a:extLst>
          </p:cNvPr>
          <p:cNvSpPr>
            <a:spLocks noGrp="1"/>
          </p:cNvSpPr>
          <p:nvPr>
            <p:ph type="title"/>
          </p:nvPr>
        </p:nvSpPr>
        <p:spPr>
          <a:xfrm>
            <a:off x="628650" y="0"/>
            <a:ext cx="7886700" cy="1325563"/>
          </a:xfrm>
        </p:spPr>
        <p:txBody>
          <a:bodyPr>
            <a:normAutofit/>
          </a:bodyPr>
          <a:lstStyle/>
          <a:p>
            <a:r>
              <a:rPr lang="en-US" sz="3600" dirty="0">
                <a:latin typeface="+mn-lt"/>
              </a:rPr>
              <a:t>HDX MARKET SEGMENTATION</a:t>
            </a:r>
          </a:p>
        </p:txBody>
      </p:sp>
      <p:sp>
        <p:nvSpPr>
          <p:cNvPr id="3" name="Content Placeholder 2">
            <a:extLst>
              <a:ext uri="{FF2B5EF4-FFF2-40B4-BE49-F238E27FC236}">
                <a16:creationId xmlns:a16="http://schemas.microsoft.com/office/drawing/2014/main" id="{DE762BB2-969B-4548-B058-AF192EFBB4CD}"/>
              </a:ext>
            </a:extLst>
          </p:cNvPr>
          <p:cNvSpPr>
            <a:spLocks noGrp="1"/>
          </p:cNvSpPr>
          <p:nvPr>
            <p:ph idx="1"/>
          </p:nvPr>
        </p:nvSpPr>
        <p:spPr>
          <a:xfrm>
            <a:off x="628650" y="1045520"/>
            <a:ext cx="7886700" cy="4462160"/>
          </a:xfrm>
        </p:spPr>
        <p:txBody>
          <a:bodyPr>
            <a:noAutofit/>
          </a:bodyPr>
          <a:lstStyle/>
          <a:p>
            <a:pPr marL="257175" indent="-257175" algn="just">
              <a:spcAft>
                <a:spcPts val="75"/>
              </a:spcAft>
              <a:buFont typeface="+mj-lt"/>
              <a:buAutoNum type="arabicPeriod"/>
            </a:pPr>
            <a:r>
              <a:rPr lang="en-US" sz="2000" dirty="0">
                <a:latin typeface="Montserrat Light" panose="00000400000000000000" pitchFamily="50" charset="0"/>
                <a:ea typeface="Calibri" panose="020F0502020204030204" pitchFamily="34" charset="0"/>
                <a:cs typeface="Times New Roman" panose="02020603050405020304" pitchFamily="18" charset="0"/>
              </a:rPr>
              <a:t>Beach head market: government employees working on and in cities</a:t>
            </a:r>
          </a:p>
          <a:p>
            <a:pPr lvl="1" algn="just">
              <a:spcAft>
                <a:spcPts val="75"/>
              </a:spcAft>
            </a:pPr>
            <a:r>
              <a:rPr lang="en-US" sz="2000" dirty="0">
                <a:latin typeface="Montserrat Light" panose="00000400000000000000" pitchFamily="50" charset="0"/>
                <a:ea typeface="Calibri" panose="020F0502020204030204" pitchFamily="34" charset="0"/>
                <a:cs typeface="Times New Roman" panose="02020603050405020304" pitchFamily="18" charset="0"/>
              </a:rPr>
              <a:t>Early – mid career professionals</a:t>
            </a:r>
          </a:p>
          <a:p>
            <a:pPr lvl="1" algn="just">
              <a:spcAft>
                <a:spcPts val="75"/>
              </a:spcAft>
            </a:pPr>
            <a:r>
              <a:rPr lang="en-US" sz="2000" dirty="0">
                <a:latin typeface="Montserrat Light" panose="00000400000000000000" pitchFamily="50" charset="0"/>
                <a:ea typeface="Calibri" panose="020F0502020204030204" pitchFamily="34" charset="0"/>
                <a:cs typeface="Times New Roman" panose="02020603050405020304" pitchFamily="18" charset="0"/>
              </a:rPr>
              <a:t>Echelon IV – II (Indonesian civil service rank)</a:t>
            </a:r>
          </a:p>
          <a:p>
            <a:pPr lvl="1" algn="just">
              <a:spcAft>
                <a:spcPts val="75"/>
              </a:spcAft>
            </a:pPr>
            <a:r>
              <a:rPr lang="en-US" sz="2000" dirty="0">
                <a:latin typeface="Montserrat Light" panose="00000400000000000000" pitchFamily="50" charset="0"/>
                <a:ea typeface="Calibri" panose="020F0502020204030204" pitchFamily="34" charset="0"/>
                <a:cs typeface="Times New Roman" panose="02020603050405020304" pitchFamily="18" charset="0"/>
              </a:rPr>
              <a:t>Working in city/regency agencies on ICT transformation</a:t>
            </a:r>
          </a:p>
          <a:p>
            <a:pPr marL="257175" indent="-257175" algn="just">
              <a:spcAft>
                <a:spcPts val="75"/>
              </a:spcAft>
              <a:buFont typeface="+mj-lt"/>
              <a:buAutoNum type="arabicPeriod"/>
            </a:pPr>
            <a:r>
              <a:rPr lang="en-US" sz="2000" dirty="0">
                <a:latin typeface="Montserrat Light" panose="00000400000000000000" pitchFamily="50" charset="0"/>
                <a:ea typeface="Calibri" panose="020F0502020204030204" pitchFamily="34" charset="0"/>
                <a:cs typeface="Times New Roman" panose="02020603050405020304" pitchFamily="18" charset="0"/>
              </a:rPr>
              <a:t>Commercial sector</a:t>
            </a:r>
          </a:p>
          <a:p>
            <a:pPr lvl="1" algn="just">
              <a:spcAft>
                <a:spcPts val="75"/>
              </a:spcAft>
            </a:pPr>
            <a:r>
              <a:rPr lang="en-US" sz="2000" dirty="0">
                <a:latin typeface="Montserrat Light" panose="00000400000000000000" pitchFamily="50" charset="0"/>
                <a:ea typeface="Calibri" panose="020F0502020204030204" pitchFamily="34" charset="0"/>
                <a:cs typeface="Times New Roman" panose="02020603050405020304" pitchFamily="18" charset="0"/>
              </a:rPr>
              <a:t>Early – mid career professionals applying ICT</a:t>
            </a:r>
          </a:p>
          <a:p>
            <a:pPr marL="257175" indent="-257175" algn="just">
              <a:spcAft>
                <a:spcPts val="75"/>
              </a:spcAft>
              <a:buFont typeface="+mj-lt"/>
              <a:buAutoNum type="arabicPeriod"/>
            </a:pPr>
            <a:r>
              <a:rPr lang="en-US" sz="2000" dirty="0">
                <a:latin typeface="Montserrat Light" panose="00000400000000000000" pitchFamily="50" charset="0"/>
                <a:ea typeface="Calibri" panose="020F0502020204030204" pitchFamily="34" charset="0"/>
                <a:cs typeface="Times New Roman" panose="02020603050405020304" pitchFamily="18" charset="0"/>
              </a:rPr>
              <a:t>‘The Bosses’</a:t>
            </a:r>
          </a:p>
          <a:p>
            <a:pPr lvl="1" algn="just">
              <a:spcAft>
                <a:spcPts val="75"/>
              </a:spcAft>
            </a:pPr>
            <a:r>
              <a:rPr lang="en-US" sz="2000" dirty="0">
                <a:latin typeface="Montserrat Light" panose="00000400000000000000" pitchFamily="50" charset="0"/>
                <a:ea typeface="Calibri" panose="020F0502020204030204" pitchFamily="34" charset="0"/>
                <a:cs typeface="Times New Roman" panose="02020603050405020304" pitchFamily="18" charset="0"/>
              </a:rPr>
              <a:t>People who supervise the early – mid career professionals</a:t>
            </a:r>
          </a:p>
          <a:p>
            <a:pPr lvl="1" algn="just">
              <a:spcAft>
                <a:spcPts val="75"/>
              </a:spcAft>
            </a:pPr>
            <a:r>
              <a:rPr lang="en-US" sz="2000" dirty="0">
                <a:latin typeface="Montserrat Light" panose="00000400000000000000" pitchFamily="50" charset="0"/>
                <a:ea typeface="Calibri" panose="020F0502020204030204" pitchFamily="34" charset="0"/>
                <a:cs typeface="Times New Roman" panose="02020603050405020304" pitchFamily="18" charset="0"/>
              </a:rPr>
              <a:t>Who want to participate in entire 12 week program</a:t>
            </a:r>
          </a:p>
          <a:p>
            <a:pPr marL="257175" indent="-257175" algn="just">
              <a:spcAft>
                <a:spcPts val="75"/>
              </a:spcAft>
              <a:buFont typeface="+mj-lt"/>
              <a:buAutoNum type="arabicPeriod"/>
            </a:pPr>
            <a:r>
              <a:rPr lang="en-US" sz="2000" dirty="0">
                <a:latin typeface="Montserrat Light" panose="00000400000000000000" pitchFamily="50" charset="0"/>
                <a:ea typeface="Calibri" panose="020F0502020204030204" pitchFamily="34" charset="0"/>
                <a:cs typeface="Times New Roman" panose="02020603050405020304" pitchFamily="18" charset="0"/>
              </a:rPr>
              <a:t>Executive version of Happy Digital X</a:t>
            </a:r>
          </a:p>
          <a:p>
            <a:pPr lvl="1" algn="just">
              <a:spcAft>
                <a:spcPts val="75"/>
              </a:spcAft>
            </a:pPr>
            <a:r>
              <a:rPr lang="en-US" sz="2000" dirty="0">
                <a:latin typeface="Montserrat Light" panose="00000400000000000000" pitchFamily="50" charset="0"/>
                <a:ea typeface="Calibri" panose="020F0502020204030204" pitchFamily="34" charset="0"/>
                <a:cs typeface="Times New Roman" panose="02020603050405020304" pitchFamily="18" charset="0"/>
              </a:rPr>
              <a:t>Targeted towards executives</a:t>
            </a:r>
          </a:p>
          <a:p>
            <a:pPr lvl="1" algn="just">
              <a:spcAft>
                <a:spcPts val="75"/>
              </a:spcAft>
            </a:pPr>
            <a:r>
              <a:rPr lang="en-US" sz="2000" dirty="0">
                <a:latin typeface="Montserrat Light" panose="00000400000000000000" pitchFamily="50" charset="0"/>
                <a:ea typeface="Calibri" panose="020F0502020204030204" pitchFamily="34" charset="0"/>
                <a:cs typeface="Times New Roman" panose="02020603050405020304" pitchFamily="18" charset="0"/>
              </a:rPr>
              <a:t>Will learn what the participants have learned</a:t>
            </a:r>
          </a:p>
          <a:p>
            <a:pPr lvl="1" algn="just">
              <a:spcAft>
                <a:spcPts val="75"/>
              </a:spcAft>
            </a:pPr>
            <a:r>
              <a:rPr lang="en-US" sz="2000" dirty="0">
                <a:latin typeface="Montserrat Light" panose="00000400000000000000" pitchFamily="50" charset="0"/>
                <a:ea typeface="Calibri" panose="020F0502020204030204" pitchFamily="34" charset="0"/>
                <a:cs typeface="Times New Roman" panose="02020603050405020304" pitchFamily="18" charset="0"/>
              </a:rPr>
              <a:t>Will be involved in plenaries</a:t>
            </a:r>
          </a:p>
          <a:p>
            <a:pPr marL="257175" indent="-257175" algn="just">
              <a:spcAft>
                <a:spcPts val="75"/>
              </a:spcAft>
              <a:buFont typeface="+mj-lt"/>
              <a:buAutoNum type="arabicPeriod"/>
            </a:pPr>
            <a:r>
              <a:rPr lang="en-US" sz="2000" dirty="0">
                <a:latin typeface="Montserrat Light" panose="00000400000000000000" pitchFamily="50" charset="0"/>
                <a:ea typeface="Calibri" panose="020F0502020204030204" pitchFamily="34" charset="0"/>
                <a:cs typeface="Times New Roman" panose="02020603050405020304" pitchFamily="18" charset="0"/>
              </a:rPr>
              <a:t>Entrepreneurs and ICT experts</a:t>
            </a:r>
          </a:p>
          <a:p>
            <a:pPr lvl="1" algn="just">
              <a:spcAft>
                <a:spcPts val="75"/>
              </a:spcAft>
            </a:pPr>
            <a:r>
              <a:rPr lang="en-US" sz="2000" dirty="0">
                <a:latin typeface="Montserrat Light" panose="00000400000000000000" pitchFamily="50" charset="0"/>
                <a:ea typeface="Calibri" panose="020F0502020204030204" pitchFamily="34" charset="0"/>
                <a:cs typeface="Times New Roman" panose="02020603050405020304" pitchFamily="18" charset="0"/>
              </a:rPr>
              <a:t>Participants with tech background, able to bring value for other participants</a:t>
            </a:r>
          </a:p>
        </p:txBody>
      </p:sp>
    </p:spTree>
    <p:extLst>
      <p:ext uri="{BB962C8B-B14F-4D97-AF65-F5344CB8AC3E}">
        <p14:creationId xmlns:p14="http://schemas.microsoft.com/office/powerpoint/2010/main" val="2200495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06E5-D612-5C43-B29C-D9CA16FEDC0C}"/>
              </a:ext>
            </a:extLst>
          </p:cNvPr>
          <p:cNvSpPr>
            <a:spLocks noGrp="1"/>
          </p:cNvSpPr>
          <p:nvPr>
            <p:ph type="title"/>
          </p:nvPr>
        </p:nvSpPr>
        <p:spPr>
          <a:xfrm>
            <a:off x="628650" y="17164"/>
            <a:ext cx="7886700" cy="1325563"/>
          </a:xfrm>
        </p:spPr>
        <p:txBody>
          <a:bodyPr/>
          <a:lstStyle/>
          <a:p>
            <a:r>
              <a:rPr lang="en-US" dirty="0"/>
              <a:t>Curricular concept</a:t>
            </a:r>
          </a:p>
        </p:txBody>
      </p:sp>
      <p:sp>
        <p:nvSpPr>
          <p:cNvPr id="3" name="Content Placeholder 2">
            <a:extLst>
              <a:ext uri="{FF2B5EF4-FFF2-40B4-BE49-F238E27FC236}">
                <a16:creationId xmlns:a16="http://schemas.microsoft.com/office/drawing/2014/main" id="{9145A34C-035E-8449-83E1-40C522031F04}"/>
              </a:ext>
            </a:extLst>
          </p:cNvPr>
          <p:cNvSpPr>
            <a:spLocks noGrp="1"/>
          </p:cNvSpPr>
          <p:nvPr>
            <p:ph idx="1"/>
          </p:nvPr>
        </p:nvSpPr>
        <p:spPr>
          <a:xfrm>
            <a:off x="387111" y="1138597"/>
            <a:ext cx="7886700" cy="5193191"/>
          </a:xfrm>
        </p:spPr>
        <p:txBody>
          <a:bodyPr>
            <a:normAutofit/>
          </a:bodyPr>
          <a:lstStyle/>
          <a:p>
            <a:r>
              <a:rPr lang="en-US" dirty="0"/>
              <a:t>Students learn principles, methods, and tools in six threads</a:t>
            </a:r>
          </a:p>
          <a:p>
            <a:r>
              <a:rPr lang="en-US" dirty="0"/>
              <a:t>Each thread has a plenary, an introduction and survey, and a skills clinic for each of about 3 skills</a:t>
            </a:r>
          </a:p>
          <a:p>
            <a:r>
              <a:rPr lang="en-US" dirty="0"/>
              <a:t>Tools are practiced on policies, strategies, roadmaps and in the project</a:t>
            </a:r>
          </a:p>
        </p:txBody>
      </p:sp>
    </p:spTree>
    <p:extLst>
      <p:ext uri="{BB962C8B-B14F-4D97-AF65-F5344CB8AC3E}">
        <p14:creationId xmlns:p14="http://schemas.microsoft.com/office/powerpoint/2010/main" val="34380644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127605</TotalTime>
  <Words>3655</Words>
  <Application>Microsoft Macintosh PowerPoint</Application>
  <PresentationFormat>On-screen Show (4:3)</PresentationFormat>
  <Paragraphs>471</Paragraphs>
  <Slides>36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Montserrat Light</vt:lpstr>
      <vt:lpstr>Times New Roman</vt:lpstr>
      <vt:lpstr>Office Theme</vt:lpstr>
      <vt:lpstr>HDX Curriculum Design</vt:lpstr>
      <vt:lpstr>Vision</vt:lpstr>
      <vt:lpstr>PowerPoint Presentation</vt:lpstr>
      <vt:lpstr>Mission of TSEA</vt:lpstr>
      <vt:lpstr>Needs of stakeholders</vt:lpstr>
      <vt:lpstr>HDX program objectives</vt:lpstr>
      <vt:lpstr>HSX VALUE PROPOSITION</vt:lpstr>
      <vt:lpstr>HDX MARKET SEGMENTATION</vt:lpstr>
      <vt:lpstr>Curricular concept</vt:lpstr>
      <vt:lpstr>Learning outcomes cluster around six threads and the need to learn practice</vt:lpstr>
      <vt:lpstr>Development approach: student learning experience based design</vt:lpstr>
      <vt:lpstr>Threads - Projects - Challenges</vt:lpstr>
      <vt:lpstr>Criteria for the challenge projects</vt:lpstr>
      <vt:lpstr>Indonesian MEDIUM TERM DEVELOPMENT AGENDA RPJMN 2020-2024</vt:lpstr>
      <vt:lpstr>Template for challenge projects</vt:lpstr>
      <vt:lpstr>Potential challenge projects for HDX</vt:lpstr>
      <vt:lpstr>Project operation</vt:lpstr>
      <vt:lpstr>Partner engagement in challenge projects</vt:lpstr>
      <vt:lpstr>Curricular concept for threads</vt:lpstr>
      <vt:lpstr>Six threads plus the projects</vt:lpstr>
      <vt:lpstr>Blended skills presented in threads</vt:lpstr>
      <vt:lpstr>Structure and function of each thread</vt:lpstr>
      <vt:lpstr>Learning outcomes: Measurable skills  (1)</vt:lpstr>
      <vt:lpstr>Learning outcomes: Measurable skills  (2)</vt:lpstr>
      <vt:lpstr>Learning outcomes: Measurable skills (3)</vt:lpstr>
      <vt:lpstr>Learning outcomes: Measurable skills (4)</vt:lpstr>
      <vt:lpstr>Participant assessment</vt:lpstr>
      <vt:lpstr>3 Blocks of time</vt:lpstr>
      <vt:lpstr>PowerPoint Presentation</vt:lpstr>
      <vt:lpstr>PowerPoint Presentation</vt:lpstr>
      <vt:lpstr>Faculty model</vt:lpstr>
      <vt:lpstr>PowerPoint Presentation</vt:lpstr>
      <vt:lpstr>Main message - a curriculum which is centered on leaner experiences</vt:lpstr>
      <vt:lpstr>Professors</vt:lpstr>
      <vt:lpstr>Figure 3 –  Joint design curriculum in detail</vt:lpstr>
      <vt:lpstr>Reducing topics to implementable 180 hr curriculum</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February/March Plan</dc:title>
  <dc:creator>Ed C</dc:creator>
  <cp:lastModifiedBy>Ed C</cp:lastModifiedBy>
  <cp:revision>407</cp:revision>
  <cp:lastPrinted>2020-02-25T21:04:24Z</cp:lastPrinted>
  <dcterms:created xsi:type="dcterms:W3CDTF">2020-02-20T20:35:18Z</dcterms:created>
  <dcterms:modified xsi:type="dcterms:W3CDTF">2020-11-13T21:07:54Z</dcterms:modified>
</cp:coreProperties>
</file>