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2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5CFC3-96EA-C74D-8460-137C02E4599D}"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236548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5CFC3-96EA-C74D-8460-137C02E4599D}"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183168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5CFC3-96EA-C74D-8460-137C02E4599D}"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4231567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5CFC3-96EA-C74D-8460-137C02E4599D}"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137591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5CFC3-96EA-C74D-8460-137C02E4599D}" type="datetimeFigureOut">
              <a:rPr lang="en-US" smtClean="0"/>
              <a:t>4/28/16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1017871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5CFC3-96EA-C74D-8460-137C02E4599D}"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373760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5CFC3-96EA-C74D-8460-137C02E4599D}" type="datetimeFigureOut">
              <a:rPr lang="en-US" smtClean="0"/>
              <a:t>4/28/16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428399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5CFC3-96EA-C74D-8460-137C02E4599D}" type="datetimeFigureOut">
              <a:rPr lang="en-US" smtClean="0"/>
              <a:t>4/28/16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39674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5CFC3-96EA-C74D-8460-137C02E4599D}" type="datetimeFigureOut">
              <a:rPr lang="en-US" smtClean="0"/>
              <a:t>4/28/16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289413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5CFC3-96EA-C74D-8460-137C02E4599D}"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156365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5CFC3-96EA-C74D-8460-137C02E4599D}" type="datetimeFigureOut">
              <a:rPr lang="en-US" smtClean="0"/>
              <a:t>4/28/16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AF499C-B4A7-E745-AA13-79FECDE071D6}" type="slidenum">
              <a:rPr lang="en-US" smtClean="0"/>
              <a:t>‹#›</a:t>
            </a:fld>
            <a:endParaRPr lang="en-US"/>
          </a:p>
        </p:txBody>
      </p:sp>
    </p:spTree>
    <p:extLst>
      <p:ext uri="{BB962C8B-B14F-4D97-AF65-F5344CB8AC3E}">
        <p14:creationId xmlns:p14="http://schemas.microsoft.com/office/powerpoint/2010/main" val="3333610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5CFC3-96EA-C74D-8460-137C02E4599D}" type="datetimeFigureOut">
              <a:rPr lang="en-US" smtClean="0"/>
              <a:t>4/28/16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F499C-B4A7-E745-AA13-79FECDE071D6}" type="slidenum">
              <a:rPr lang="en-US" smtClean="0"/>
              <a:t>‹#›</a:t>
            </a:fld>
            <a:endParaRPr lang="en-US"/>
          </a:p>
        </p:txBody>
      </p:sp>
    </p:spTree>
    <p:extLst>
      <p:ext uri="{BB962C8B-B14F-4D97-AF65-F5344CB8AC3E}">
        <p14:creationId xmlns:p14="http://schemas.microsoft.com/office/powerpoint/2010/main" val="18224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 Type="http://schemas.openxmlformats.org/officeDocument/2006/relationships/hyperlink" Target="https://en.wikipedia.org/wiki/ELIZA" TargetMode="External"/><Relationship Id="rId12" Type="http://schemas.openxmlformats.org/officeDocument/2006/relationships/hyperlink" Target="https://en.wikipedia.org/wiki/Ingenue_(stock_character)" TargetMode="External"/><Relationship Id="rId13" Type="http://schemas.openxmlformats.org/officeDocument/2006/relationships/hyperlink" Target="https://en.wikipedia.org/wiki/Pygmalion_(play)" TargetMode="External"/><Relationship Id="rId14" Type="http://schemas.openxmlformats.org/officeDocument/2006/relationships/hyperlink" Target="https://en.wikipedia.org/wiki/Natural_language_processing" TargetMode="External"/><Relationship Id="rId15" Type="http://schemas.openxmlformats.org/officeDocument/2006/relationships/hyperlink" Target="https://en.wikipedia.org/wiki/Carl_Rogers" TargetMode="External"/><Relationship Id="rId16" Type="http://schemas.openxmlformats.org/officeDocument/2006/relationships/hyperlink" Target="https://en.wikipedia.org/wiki/Chatterbot" TargetMode="External"/><Relationship Id="rId17" Type="http://schemas.openxmlformats.org/officeDocument/2006/relationships/hyperlink" Target="https://en.wikipedia.org/wiki/Artificial_intelligence" TargetMode="External"/><Relationship Id="rId18"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s://en.wikipedia.org/wiki/Jew" TargetMode="External"/><Relationship Id="rId3" Type="http://schemas.openxmlformats.org/officeDocument/2006/relationships/hyperlink" Target="https://en.wikipedia.org/wiki/Nazi_Germany" TargetMode="External"/><Relationship Id="rId4" Type="http://schemas.openxmlformats.org/officeDocument/2006/relationships/hyperlink" Target="https://en.wikipedia.org/wiki/United_States" TargetMode="External"/><Relationship Id="rId5" Type="http://schemas.openxmlformats.org/officeDocument/2006/relationships/hyperlink" Target="https://en.wikipedia.org/wiki/Wayne_State_University" TargetMode="External"/><Relationship Id="rId6" Type="http://schemas.openxmlformats.org/officeDocument/2006/relationships/hyperlink" Target="https://en.wikipedia.org/wiki/United_States_Army_Air_Corps" TargetMode="External"/><Relationship Id="rId7" Type="http://schemas.openxmlformats.org/officeDocument/2006/relationships/hyperlink" Target="https://en.wikipedia.org/wiki/Analog_computer" TargetMode="External"/><Relationship Id="rId8" Type="http://schemas.openxmlformats.org/officeDocument/2006/relationships/hyperlink" Target="https://en.wikipedia.org/wiki/General_Electric" TargetMode="External"/><Relationship Id="rId9" Type="http://schemas.openxmlformats.org/officeDocument/2006/relationships/hyperlink" Target="https://en.wikipedia.org/wiki/Electronic_Recording_Machine,_Accounting" TargetMode="External"/><Relationship Id="rId10" Type="http://schemas.openxmlformats.org/officeDocument/2006/relationships/hyperlink" Target="https://en.wikipedia.org/wiki/Magnetic_ink_character_recogni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计算思维与系统设计</a:t>
            </a:r>
            <a:endParaRPr lang="en-US" dirty="0"/>
          </a:p>
        </p:txBody>
      </p:sp>
      <p:sp>
        <p:nvSpPr>
          <p:cNvPr id="3" name="Subtitle 2"/>
          <p:cNvSpPr>
            <a:spLocks noGrp="1"/>
          </p:cNvSpPr>
          <p:nvPr>
            <p:ph type="subTitle" idx="1"/>
          </p:nvPr>
        </p:nvSpPr>
        <p:spPr/>
        <p:txBody>
          <a:bodyPr/>
          <a:lstStyle/>
          <a:p>
            <a:r>
              <a:rPr lang="en-US" altLang="zh-CN" dirty="0" smtClean="0"/>
              <a:t>Lecture 7</a:t>
            </a:r>
          </a:p>
          <a:p>
            <a:r>
              <a:rPr lang="en-US" dirty="0" smtClean="0"/>
              <a:t>Ben Koo</a:t>
            </a:r>
            <a:endParaRPr lang="en-US" dirty="0"/>
          </a:p>
        </p:txBody>
      </p:sp>
    </p:spTree>
    <p:extLst>
      <p:ext uri="{BB962C8B-B14F-4D97-AF65-F5344CB8AC3E}">
        <p14:creationId xmlns:p14="http://schemas.microsoft.com/office/powerpoint/2010/main" val="71664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Joseph </a:t>
            </a:r>
            <a:r>
              <a:rPr lang="en-US" dirty="0" err="1" smtClean="0"/>
              <a:t>Wiezenbaum</a:t>
            </a:r>
            <a:r>
              <a:rPr lang="en-US" dirty="0" smtClean="0"/>
              <a:t>?</a:t>
            </a:r>
            <a:endParaRPr lang="en-US" dirty="0"/>
          </a:p>
        </p:txBody>
      </p:sp>
      <p:sp>
        <p:nvSpPr>
          <p:cNvPr id="3" name="Content Placeholder 2"/>
          <p:cNvSpPr>
            <a:spLocks noGrp="1"/>
          </p:cNvSpPr>
          <p:nvPr>
            <p:ph idx="1"/>
          </p:nvPr>
        </p:nvSpPr>
        <p:spPr/>
        <p:txBody>
          <a:bodyPr>
            <a:normAutofit fontScale="40000" lnSpcReduction="20000"/>
          </a:bodyPr>
          <a:lstStyle/>
          <a:p>
            <a:r>
              <a:rPr lang="en-US" dirty="0"/>
              <a:t>Born in Berlin, Germany to </a:t>
            </a:r>
            <a:r>
              <a:rPr lang="en-US" dirty="0">
                <a:hlinkClick r:id="rId2"/>
              </a:rPr>
              <a:t>Jewish parents, he escaped </a:t>
            </a:r>
            <a:r>
              <a:rPr lang="en-US" dirty="0">
                <a:hlinkClick r:id="rId3"/>
              </a:rPr>
              <a:t>Nazi Germany in January 1936, emigrating with his family to the </a:t>
            </a:r>
            <a:r>
              <a:rPr lang="en-US" dirty="0">
                <a:hlinkClick r:id="rId4"/>
              </a:rPr>
              <a:t>United States. He started studying mathematics in 1941 at </a:t>
            </a:r>
            <a:r>
              <a:rPr lang="en-US" dirty="0">
                <a:hlinkClick r:id="rId5"/>
              </a:rPr>
              <a:t>Wayne University, in Detroit, Michigan. In 1942, he interrupted his studies to serve in the </a:t>
            </a:r>
            <a:r>
              <a:rPr lang="en-US" dirty="0">
                <a:hlinkClick r:id="rId6"/>
              </a:rPr>
              <a:t>U.S. Army Air Corps as a meteorologist, having been turned down for cryptology work because of his "enemy alien" status. After the war, in 1946, he returned to Wayne, obtaining his B.S. in Mathematics in 1948, and his M.S. in 1950.</a:t>
            </a:r>
            <a:r>
              <a:rPr lang="en-US" baseline="30000" dirty="0">
                <a:hlinkClick r:id="rId6"/>
              </a:rPr>
              <a:t>[1][2]</a:t>
            </a:r>
            <a:endParaRPr lang="en-US" dirty="0">
              <a:hlinkClick r:id="rId6"/>
            </a:endParaRPr>
          </a:p>
          <a:p>
            <a:r>
              <a:rPr lang="en-US" dirty="0"/>
              <a:t>Around 1952, as a research assistant at Wayne, </a:t>
            </a:r>
            <a:r>
              <a:rPr lang="en-US" dirty="0" err="1"/>
              <a:t>Weizenbaum</a:t>
            </a:r>
            <a:r>
              <a:rPr lang="en-US" dirty="0"/>
              <a:t> worked on </a:t>
            </a:r>
            <a:r>
              <a:rPr lang="en-US" dirty="0">
                <a:hlinkClick r:id="rId7"/>
              </a:rPr>
              <a:t>analog computers and helped create a digital computer. In 1956 he worked for </a:t>
            </a:r>
            <a:r>
              <a:rPr lang="en-US" dirty="0">
                <a:hlinkClick r:id="rId8"/>
              </a:rPr>
              <a:t>General Electric on </a:t>
            </a:r>
            <a:r>
              <a:rPr lang="en-US" dirty="0">
                <a:hlinkClick r:id="rId9"/>
              </a:rPr>
              <a:t>ERMA, a computer system that introduced the use of the magnetically encoded fonts imprinted on the bottom border of checks, allowing automated check processing via </a:t>
            </a:r>
            <a:r>
              <a:rPr lang="en-US" dirty="0">
                <a:hlinkClick r:id="rId10"/>
              </a:rPr>
              <a:t>Magnetic Ink Character Recognition (MICR).</a:t>
            </a:r>
          </a:p>
          <a:p>
            <a:r>
              <a:rPr lang="en-US" dirty="0"/>
              <a:t>In 1964 he took a position at MIT. In 1966, he published a comparatively simple program called </a:t>
            </a:r>
            <a:r>
              <a:rPr lang="en-US" dirty="0">
                <a:hlinkClick r:id="rId11"/>
              </a:rPr>
              <a:t>ELIZA, named after the </a:t>
            </a:r>
            <a:r>
              <a:rPr lang="en-US" dirty="0">
                <a:hlinkClick r:id="rId12"/>
              </a:rPr>
              <a:t>ingenue in George Bernard Shaw's </a:t>
            </a:r>
            <a:r>
              <a:rPr lang="en-US" dirty="0">
                <a:hlinkClick r:id="rId13"/>
              </a:rPr>
              <a:t>Pygmalion, which performed </a:t>
            </a:r>
            <a:r>
              <a:rPr lang="en-US" dirty="0">
                <a:hlinkClick r:id="rId14"/>
              </a:rPr>
              <a:t>natural language processing. Driven by a script named DOCTOR, it was capable of engaging humans in a conversation which bore a striking resemblance to one with an empathic psychologist. Weizenbaum modeled its conversational style after </a:t>
            </a:r>
            <a:r>
              <a:rPr lang="en-US" dirty="0">
                <a:hlinkClick r:id="rId15"/>
              </a:rPr>
              <a:t>Carl Rogers, who introduced the use of open-ended questions to encourage patients to communicate more effectively with therapists. The program applied pattern matching rules to statements to figure out its replies. (Programs like this are now called </a:t>
            </a:r>
            <a:r>
              <a:rPr lang="en-US" dirty="0">
                <a:hlinkClick r:id="rId16"/>
              </a:rPr>
              <a:t>chatterbots.) It is considered the forerunner of thinking machines.</a:t>
            </a:r>
            <a:r>
              <a:rPr lang="en-US" baseline="30000" dirty="0">
                <a:hlinkClick r:id="rId16"/>
              </a:rPr>
              <a:t>[3]</a:t>
            </a:r>
            <a:r>
              <a:rPr lang="en-US" dirty="0">
                <a:hlinkClick r:id="rId16"/>
              </a:rPr>
              <a:t> Weizenbaum was shocked that his program was taken seriously by many users, who would open their hearts to it. Famously, when observing his secretary using the software - who was aware that it was a simulation - she asked Weizenbaum: "would you mind leaving the room please?”.</a:t>
            </a:r>
            <a:r>
              <a:rPr lang="en-US" baseline="30000" dirty="0">
                <a:hlinkClick r:id="rId16"/>
              </a:rPr>
              <a:t>[4]</a:t>
            </a:r>
            <a:r>
              <a:rPr lang="en-US" dirty="0">
                <a:hlinkClick r:id="rId16"/>
              </a:rPr>
              <a:t> He started to think philosophically about the implications of </a:t>
            </a:r>
            <a:r>
              <a:rPr lang="en-US" dirty="0">
                <a:hlinkClick r:id="rId17"/>
              </a:rPr>
              <a:t>artificial intelligence and later became one of its leading critics.</a:t>
            </a:r>
            <a:r>
              <a:rPr lang="en-US" baseline="30000" dirty="0">
                <a:hlinkClick r:id="rId17"/>
              </a:rPr>
              <a:t>[5]</a:t>
            </a:r>
            <a:endParaRPr lang="en-US" dirty="0"/>
          </a:p>
        </p:txBody>
      </p:sp>
      <p:sp>
        <p:nvSpPr>
          <p:cNvPr id="5" name="TextBox 4"/>
          <p:cNvSpPr txBox="1"/>
          <p:nvPr/>
        </p:nvSpPr>
        <p:spPr>
          <a:xfrm>
            <a:off x="1958475" y="6076179"/>
            <a:ext cx="5014564" cy="369332"/>
          </a:xfrm>
          <a:prstGeom prst="rect">
            <a:avLst/>
          </a:prstGeom>
          <a:noFill/>
        </p:spPr>
        <p:txBody>
          <a:bodyPr wrap="none" rtlCol="0">
            <a:spAutoFit/>
          </a:bodyPr>
          <a:lstStyle/>
          <a:p>
            <a:r>
              <a:rPr lang="en-US" dirty="0" smtClean="0"/>
              <a:t>https://</a:t>
            </a:r>
            <a:r>
              <a:rPr lang="en-US" dirty="0" err="1" smtClean="0"/>
              <a:t>en.wikipedia.org</a:t>
            </a:r>
            <a:r>
              <a:rPr lang="en-US" dirty="0" smtClean="0"/>
              <a:t>/wiki/</a:t>
            </a:r>
            <a:r>
              <a:rPr lang="en-US" dirty="0" err="1" smtClean="0"/>
              <a:t>Joseph_Weizenbaum</a:t>
            </a:r>
            <a:endParaRPr lang="en-US" dirty="0"/>
          </a:p>
        </p:txBody>
      </p:sp>
      <p:pic>
        <p:nvPicPr>
          <p:cNvPr id="6" name="Picture 5"/>
          <p:cNvPicPr>
            <a:picLocks noChangeAspect="1"/>
          </p:cNvPicPr>
          <p:nvPr/>
        </p:nvPicPr>
        <p:blipFill>
          <a:blip r:embed="rId18"/>
          <a:stretch>
            <a:fillRect/>
          </a:stretch>
        </p:blipFill>
        <p:spPr>
          <a:xfrm>
            <a:off x="5160191" y="1417638"/>
            <a:ext cx="3429000" cy="2362200"/>
          </a:xfrm>
          <a:prstGeom prst="rect">
            <a:avLst/>
          </a:prstGeom>
        </p:spPr>
      </p:pic>
    </p:spTree>
    <p:extLst>
      <p:ext uri="{BB962C8B-B14F-4D97-AF65-F5344CB8AC3E}">
        <p14:creationId xmlns:p14="http://schemas.microsoft.com/office/powerpoint/2010/main" val="304217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404"/>
            <a:ext cx="8229600" cy="2112893"/>
          </a:xfrm>
        </p:spPr>
        <p:txBody>
          <a:bodyPr>
            <a:normAutofit/>
          </a:bodyPr>
          <a:lstStyle/>
          <a:p>
            <a:r>
              <a:rPr lang="en-US" b="1" dirty="0"/>
              <a:t>Obituary: Joseph </a:t>
            </a:r>
            <a:r>
              <a:rPr lang="en-US" b="1" dirty="0" err="1"/>
              <a:t>Weizenbaum</a:t>
            </a:r>
            <a:r>
              <a:rPr lang="en-US" b="1" dirty="0"/>
              <a:t/>
            </a:r>
            <a:br>
              <a:rPr lang="en-US" b="1" dirty="0"/>
            </a:br>
            <a:r>
              <a:rPr lang="en-US" dirty="0"/>
              <a:t>MIT NEWS OFFICE</a:t>
            </a:r>
            <a:br>
              <a:rPr lang="en-US" dirty="0"/>
            </a:br>
            <a:r>
              <a:rPr lang="en-US" dirty="0"/>
              <a:t>March 14, 2008</a:t>
            </a:r>
          </a:p>
        </p:txBody>
      </p:sp>
      <p:sp>
        <p:nvSpPr>
          <p:cNvPr id="3" name="Content Placeholder 2"/>
          <p:cNvSpPr>
            <a:spLocks noGrp="1"/>
          </p:cNvSpPr>
          <p:nvPr>
            <p:ph idx="1"/>
          </p:nvPr>
        </p:nvSpPr>
        <p:spPr>
          <a:xfrm>
            <a:off x="457200" y="2730143"/>
            <a:ext cx="8229600" cy="3396020"/>
          </a:xfrm>
        </p:spPr>
        <p:txBody>
          <a:bodyPr>
            <a:normAutofit fontScale="32500" lnSpcReduction="20000"/>
          </a:bodyPr>
          <a:lstStyle/>
          <a:p>
            <a:r>
              <a:rPr lang="en-US" dirty="0"/>
              <a:t>Joseph </a:t>
            </a:r>
            <a:r>
              <a:rPr lang="en-US" dirty="0" err="1"/>
              <a:t>Weizenbaum</a:t>
            </a:r>
            <a:r>
              <a:rPr lang="en-US" dirty="0"/>
              <a:t>, professor emeritus of computer science at MIT who grew skeptical of artificial intelligence after creating a program that made many users feel like they were speaking with an empathic psychologist, died March 5 in Berlin. He was 85.</a:t>
            </a:r>
          </a:p>
          <a:p>
            <a:r>
              <a:rPr lang="en-US" dirty="0" err="1"/>
              <a:t>Weizenbaum</a:t>
            </a:r>
            <a:r>
              <a:rPr lang="en-US" dirty="0"/>
              <a:t>, who was Jewish, fled Nazi Germany with his parents and arrived in the United States in the mid-1930s. At the beginning of his career with computers, in the early 1950s, he worked on analog computers; later, he helped design and build a digital computer at Wayne University in Detroit, Mich.</a:t>
            </a:r>
          </a:p>
          <a:p>
            <a:r>
              <a:rPr lang="en-US" dirty="0"/>
              <a:t>In 1955, </a:t>
            </a:r>
            <a:r>
              <a:rPr lang="en-US" dirty="0" err="1"/>
              <a:t>Weizenbaum</a:t>
            </a:r>
            <a:r>
              <a:rPr lang="en-US" dirty="0"/>
              <a:t> became a member of the General Electric team that designed and built the first computer system dedicated to banking operations. Among his early technical contributions were the list processing system SLIP and the natural language understanding program ELIZA, which was an important development in artificial intelligence and cemented his role in the folklore of computer science research.</a:t>
            </a:r>
          </a:p>
          <a:p>
            <a:r>
              <a:rPr lang="en-US" dirty="0"/>
              <a:t>Named for the heroine of </a:t>
            </a:r>
            <a:r>
              <a:rPr lang="en-US" i="1" dirty="0"/>
              <a:t>My Fair Lady</a:t>
            </a:r>
            <a:r>
              <a:rPr lang="en-US" dirty="0"/>
              <a:t>, ELIZA was perhaps the first instance of what today is known as a </a:t>
            </a:r>
            <a:r>
              <a:rPr lang="en-US" dirty="0" err="1"/>
              <a:t>chatterbot</a:t>
            </a:r>
            <a:r>
              <a:rPr lang="en-US" dirty="0"/>
              <a:t> program. Specifically, the ELIZA program simulated a conversation between a patient and a psychotherapist by using a person’s responses to shape the computer’s replies. </a:t>
            </a:r>
            <a:r>
              <a:rPr lang="en-US" dirty="0" err="1"/>
              <a:t>Weizenbaum</a:t>
            </a:r>
            <a:r>
              <a:rPr lang="en-US" dirty="0"/>
              <a:t> was shocked to discover that many users were taking his program seriously and were opening their hearts to it. The experience prompted him to think philosophically about the implications of artificial intelligence, and, later, to become a critic of it.</a:t>
            </a:r>
          </a:p>
          <a:p>
            <a:r>
              <a:rPr lang="en-US" dirty="0"/>
              <a:t>In 1976, he authored </a:t>
            </a:r>
            <a:r>
              <a:rPr lang="en-US" i="1" dirty="0"/>
              <a:t>Computer Power and Human Reason: From Judgment to Calculation</a:t>
            </a:r>
            <a:r>
              <a:rPr lang="en-US" dirty="0"/>
              <a:t>, in which he displayed ambivalence toward computer technology and warned against giving machines the responsibility for making genuinely human choices. Specifically, </a:t>
            </a:r>
            <a:r>
              <a:rPr lang="en-US" dirty="0" err="1"/>
              <a:t>Weizenbaum</a:t>
            </a:r>
            <a:r>
              <a:rPr lang="en-US" dirty="0"/>
              <a:t> argued that it was not just wrong but dangerous and, in some cases, immoral to assume that computers would be able to do anything given enough processing power and clever programming.</a:t>
            </a:r>
          </a:p>
          <a:p>
            <a:r>
              <a:rPr lang="en-US" dirty="0"/>
              <a:t>“No other organism, and certainly no computer, can be made to confront genuine human problems in human terms,” he wrote.</a:t>
            </a:r>
          </a:p>
          <a:p>
            <a:r>
              <a:rPr lang="en-US" i="1" dirty="0"/>
              <a:t>Computer Power and Human Reason</a:t>
            </a:r>
            <a:r>
              <a:rPr lang="en-US" dirty="0"/>
              <a:t> raised questions about the role of artificial intelligence, and spurred debate about the role of computer system reliance on them example of how man relies on technology in order to escape the burden of acting as an independent agent,” </a:t>
            </a:r>
            <a:r>
              <a:rPr lang="en-US" dirty="0" err="1"/>
              <a:t>Weizenbaum</a:t>
            </a:r>
            <a:r>
              <a:rPr lang="en-US" dirty="0"/>
              <a:t> told the journal. “It helps him avoid the task of giving meaning to his life, of deciding and pursuing what is truly valuable.”</a:t>
            </a:r>
          </a:p>
          <a:p>
            <a:r>
              <a:rPr lang="en-US" dirty="0" err="1"/>
              <a:t>Weizenbaum</a:t>
            </a:r>
            <a:r>
              <a:rPr lang="en-US" dirty="0"/>
              <a:t> joined MIT in 1963 as a visiting associate professor of computer science. Within four years, he had been awarded tenure in the Department of Electrical Engineering. He later held academic appointments at Harvard University, at the Harvard Graduate School of Education, Stanford University, the Technical University of Berlin and the University of Hamburg in Germany. He was a fellow of the American Association for the Advancement of Science, a member of the New York Academy of Science and of the European Academy of Science.</a:t>
            </a:r>
          </a:p>
        </p:txBody>
      </p:sp>
      <p:sp>
        <p:nvSpPr>
          <p:cNvPr id="5" name="TextBox 4"/>
          <p:cNvSpPr txBox="1"/>
          <p:nvPr/>
        </p:nvSpPr>
        <p:spPr>
          <a:xfrm>
            <a:off x="1958475" y="6076179"/>
            <a:ext cx="5014564" cy="369332"/>
          </a:xfrm>
          <a:prstGeom prst="rect">
            <a:avLst/>
          </a:prstGeom>
          <a:noFill/>
        </p:spPr>
        <p:txBody>
          <a:bodyPr wrap="none" rtlCol="0">
            <a:spAutoFit/>
          </a:bodyPr>
          <a:lstStyle/>
          <a:p>
            <a:r>
              <a:rPr lang="en-US" dirty="0" smtClean="0"/>
              <a:t>http://</a:t>
            </a:r>
            <a:r>
              <a:rPr lang="en-US" dirty="0" err="1" smtClean="0"/>
              <a:t>tech.mit.edu</a:t>
            </a:r>
            <a:r>
              <a:rPr lang="en-US" dirty="0" smtClean="0"/>
              <a:t>/V128/N12/</a:t>
            </a:r>
            <a:r>
              <a:rPr lang="en-US" dirty="0" err="1" smtClean="0"/>
              <a:t>weizenbaum.html</a:t>
            </a:r>
            <a:endParaRPr lang="en-US" dirty="0"/>
          </a:p>
        </p:txBody>
      </p:sp>
    </p:spTree>
    <p:extLst>
      <p:ext uri="{BB962C8B-B14F-4D97-AF65-F5344CB8AC3E}">
        <p14:creationId xmlns:p14="http://schemas.microsoft.com/office/powerpoint/2010/main" val="957583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956</Words>
  <Application>Microsoft Macintosh PowerPoint</Application>
  <PresentationFormat>On-screen Show (4:3)</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计算思维与系统设计</vt:lpstr>
      <vt:lpstr>Who is Joseph Wiezenbaum?</vt:lpstr>
      <vt:lpstr>Obituary: Joseph Weizenbaum MIT NEWS OFFICE March 14, 2008</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benkoo</dc:creator>
  <cp:lastModifiedBy>benkoo</cp:lastModifiedBy>
  <cp:revision>7</cp:revision>
  <dcterms:created xsi:type="dcterms:W3CDTF">2016-04-28T00:46:12Z</dcterms:created>
  <dcterms:modified xsi:type="dcterms:W3CDTF">2016-04-28T00:51:00Z</dcterms:modified>
</cp:coreProperties>
</file>