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70D3072-58A8-4365-8988-3304D6EF9F27}">
  <a:tblStyle styleId="{F70D3072-58A8-4365-8988-3304D6EF9F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67dfeec1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67dfeec1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67ae8742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67ae8742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6bde4d43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6bde4d43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67ae8742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67ae8742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67dfeec1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67dfeec1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6bde4d43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6bde4d43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6bde4d43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6bde4d43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6bde4d43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6bde4d43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6bde4d43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6bde4d43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Predicting Mortality from National Health survey data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Ben Johnson-Laird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/>
        </p:nvSpPr>
        <p:spPr>
          <a:xfrm>
            <a:off x="734325" y="268775"/>
            <a:ext cx="7188900" cy="3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 such an unbalanced class for deceased (&lt; 2.5%) Smote only compensates so much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future, consider using more years of data with differences for the same variable, respondent combination over time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future, model respondents level of sickness as a predictor and oversample or subsample just the very sick respondents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846525" y="308950"/>
            <a:ext cx="7476600" cy="4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Predictors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National Health and </a:t>
            </a:r>
            <a:r>
              <a:rPr lang="en"/>
              <a:t>Nutrition</a:t>
            </a:r>
            <a:r>
              <a:rPr lang="en"/>
              <a:t> Examination Survey</a:t>
            </a:r>
            <a:r>
              <a:rPr lang="en"/>
              <a:t> (NHANES) (2013-2014)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Dependent Variable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Mortality (1 or 0) from</a:t>
            </a:r>
            <a:r>
              <a:rPr lang="en"/>
              <a:t> NCHS Data Linked to NDI Mortality Files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chemeClr val="dk1"/>
                </a:solidFill>
              </a:rPr>
              <a:t>(2015)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Survey areas used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Demographic data (e.g. age, race, country of birth)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Laboratory data (e.g. complete blood count, cholesterol)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Questionnaire</a:t>
            </a:r>
            <a:r>
              <a:rPr lang="en"/>
              <a:t> data (eg. </a:t>
            </a:r>
            <a:r>
              <a:rPr lang="en"/>
              <a:t>alcohol</a:t>
            </a:r>
            <a:r>
              <a:rPr lang="en"/>
              <a:t> use, smoking)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Respondents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6,100 participants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147 were </a:t>
            </a:r>
            <a:r>
              <a:rPr lang="en"/>
              <a:t>deceased ~1 year later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2.5 %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So:  highly unbalanced classes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160725" y="80350"/>
            <a:ext cx="83751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Exploratory Data Analysis</a:t>
            </a:r>
            <a:endParaRPr b="1"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Initial feature set of ~2,000 features was whittled down to 50 using Random Forest &amp; Feature Importance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top features by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were: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66" name="Google Shape;66;p15"/>
          <p:cNvGraphicFramePr/>
          <p:nvPr/>
        </p:nvGraphicFramePr>
        <p:xfrm>
          <a:off x="3235450" y="68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{F70D3072-58A8-4365-8988-3304D6EF9F27}</a:tableStyleId>
              </a:tblPr>
              <a:tblGrid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Feature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Importance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  <a:tr h="370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"Blood urea nitrogen (mg/dL)"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0.0241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Creatinine (umol/L)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0.0170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"Albumin creatinine ratio (mg/g)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0.0113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Blood urea nitrogen (mmol/L)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0.0109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Albumin (g/L)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0.0104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2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Hydroxycotinine, Serum (ng/mL)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0.0099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Hemoglobin (g/dL)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0.0098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HPV Type 62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0.0077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Direct HDL-Cholesterol (mmol/L)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0.0076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1204975" y="75950"/>
            <a:ext cx="6326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Model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500" y="491300"/>
            <a:ext cx="6438472" cy="442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231050" y="180825"/>
            <a:ext cx="6911700" cy="46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Enhancements to the initial models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Smote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Grid search result: criterion: 'gini', 'max_depth': 5, 'min_samples_split':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Re-smote with Grid search hyper-parameters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Feature set reduction to the top 50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</a:t>
            </a:r>
            <a:r>
              <a:rPr b="1" lang="en">
                <a:solidFill>
                  <a:schemeClr val="dk1"/>
                </a:solidFill>
              </a:rPr>
              <a:t>odels tested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Random Forest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Logistic Regression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XGBoost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/>
        </p:nvSpPr>
        <p:spPr>
          <a:xfrm>
            <a:off x="1662175" y="75950"/>
            <a:ext cx="5304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with Smote &amp; Grid Search hyperparameters</a:t>
            </a: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225" y="527975"/>
            <a:ext cx="6438472" cy="442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/>
        </p:nvSpPr>
        <p:spPr>
          <a:xfrm>
            <a:off x="3033775" y="75950"/>
            <a:ext cx="1968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  Boost</a:t>
            </a:r>
            <a:endParaRPr/>
          </a:p>
        </p:txBody>
      </p:sp>
      <p:sp>
        <p:nvSpPr>
          <p:cNvPr id="89" name="Google Shape;89;p19"/>
          <p:cNvSpPr/>
          <p:nvPr/>
        </p:nvSpPr>
        <p:spPr>
          <a:xfrm>
            <a:off x="1760350" y="871000"/>
            <a:ext cx="4703400" cy="3502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19"/>
          <p:cNvCxnSpPr>
            <a:stCxn id="89" idx="1"/>
            <a:endCxn id="89" idx="3"/>
          </p:cNvCxnSpPr>
          <p:nvPr/>
        </p:nvCxnSpPr>
        <p:spPr>
          <a:xfrm>
            <a:off x="1760350" y="2622250"/>
            <a:ext cx="470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9"/>
          <p:cNvCxnSpPr/>
          <p:nvPr/>
        </p:nvCxnSpPr>
        <p:spPr>
          <a:xfrm>
            <a:off x="3318975" y="871000"/>
            <a:ext cx="9300" cy="352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9"/>
          <p:cNvCxnSpPr/>
          <p:nvPr/>
        </p:nvCxnSpPr>
        <p:spPr>
          <a:xfrm>
            <a:off x="4895950" y="880175"/>
            <a:ext cx="18300" cy="35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9"/>
          <p:cNvSpPr txBox="1"/>
          <p:nvPr/>
        </p:nvSpPr>
        <p:spPr>
          <a:xfrm>
            <a:off x="2246275" y="1540300"/>
            <a:ext cx="660000" cy="42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0.29</a:t>
            </a:r>
            <a:endParaRPr sz="1200"/>
          </a:p>
        </p:txBody>
      </p:sp>
      <p:sp>
        <p:nvSpPr>
          <p:cNvPr id="94" name="Google Shape;94;p19"/>
          <p:cNvSpPr txBox="1"/>
          <p:nvPr/>
        </p:nvSpPr>
        <p:spPr>
          <a:xfrm>
            <a:off x="3782100" y="1540300"/>
            <a:ext cx="660000" cy="42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0.18</a:t>
            </a:r>
            <a:endParaRPr sz="1200"/>
          </a:p>
        </p:txBody>
      </p:sp>
      <p:sp>
        <p:nvSpPr>
          <p:cNvPr id="95" name="Google Shape;95;p19"/>
          <p:cNvSpPr txBox="1"/>
          <p:nvPr/>
        </p:nvSpPr>
        <p:spPr>
          <a:xfrm>
            <a:off x="5368100" y="1540300"/>
            <a:ext cx="660000" cy="42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0.22</a:t>
            </a:r>
            <a:endParaRPr sz="1200"/>
          </a:p>
        </p:txBody>
      </p:sp>
      <p:sp>
        <p:nvSpPr>
          <p:cNvPr id="96" name="Google Shape;96;p19"/>
          <p:cNvSpPr txBox="1"/>
          <p:nvPr/>
        </p:nvSpPr>
        <p:spPr>
          <a:xfrm>
            <a:off x="2282950" y="3282400"/>
            <a:ext cx="660000" cy="42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0.98</a:t>
            </a:r>
            <a:endParaRPr sz="1200"/>
          </a:p>
        </p:txBody>
      </p:sp>
      <p:sp>
        <p:nvSpPr>
          <p:cNvPr id="97" name="Google Shape;97;p19"/>
          <p:cNvSpPr txBox="1"/>
          <p:nvPr/>
        </p:nvSpPr>
        <p:spPr>
          <a:xfrm>
            <a:off x="3740975" y="3282400"/>
            <a:ext cx="660000" cy="42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0.99</a:t>
            </a:r>
            <a:endParaRPr sz="1200"/>
          </a:p>
        </p:txBody>
      </p:sp>
      <p:sp>
        <p:nvSpPr>
          <p:cNvPr id="98" name="Google Shape;98;p19"/>
          <p:cNvSpPr txBox="1"/>
          <p:nvPr/>
        </p:nvSpPr>
        <p:spPr>
          <a:xfrm>
            <a:off x="5323650" y="3282400"/>
            <a:ext cx="660000" cy="42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0.99</a:t>
            </a:r>
            <a:endParaRPr sz="1200"/>
          </a:p>
        </p:txBody>
      </p:sp>
      <p:sp>
        <p:nvSpPr>
          <p:cNvPr id="99" name="Google Shape;99;p19"/>
          <p:cNvSpPr txBox="1"/>
          <p:nvPr/>
        </p:nvSpPr>
        <p:spPr>
          <a:xfrm>
            <a:off x="1091300" y="1540300"/>
            <a:ext cx="660000" cy="42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1.0</a:t>
            </a:r>
            <a:endParaRPr sz="1100"/>
          </a:p>
        </p:txBody>
      </p:sp>
      <p:sp>
        <p:nvSpPr>
          <p:cNvPr id="100" name="Google Shape;100;p19"/>
          <p:cNvSpPr txBox="1"/>
          <p:nvPr/>
        </p:nvSpPr>
        <p:spPr>
          <a:xfrm>
            <a:off x="1091300" y="3282400"/>
            <a:ext cx="660000" cy="42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0.</a:t>
            </a:r>
            <a:r>
              <a:rPr lang="en" sz="1100"/>
              <a:t>0</a:t>
            </a:r>
            <a:endParaRPr sz="1100"/>
          </a:p>
        </p:txBody>
      </p:sp>
      <p:sp>
        <p:nvSpPr>
          <p:cNvPr id="101" name="Google Shape;101;p19"/>
          <p:cNvSpPr txBox="1"/>
          <p:nvPr/>
        </p:nvSpPr>
        <p:spPr>
          <a:xfrm>
            <a:off x="2090400" y="4473550"/>
            <a:ext cx="943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3640300" y="4473550"/>
            <a:ext cx="943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5190200" y="4473550"/>
            <a:ext cx="943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score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3033775" y="75950"/>
            <a:ext cx="1968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564650"/>
            <a:ext cx="6438472" cy="442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/>
        </p:nvSpPr>
        <p:spPr>
          <a:xfrm>
            <a:off x="244375" y="383625"/>
            <a:ext cx="3897300" cy="40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 Idea for Future Work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mortality should use a training sample of sick respondents and not a training sample of all respondents.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P(death | very sick) &gt;&gt; P(death | well)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Future Step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sickness as a continuous predictor and predict mortality probabilistically based on level of sickness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1675" y="366025"/>
            <a:ext cx="41148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4506000" y="3968300"/>
            <a:ext cx="559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Very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Well</a:t>
            </a:r>
            <a:endParaRPr sz="800"/>
          </a:p>
        </p:txBody>
      </p:sp>
      <p:sp>
        <p:nvSpPr>
          <p:cNvPr id="117" name="Google Shape;117;p21"/>
          <p:cNvSpPr txBox="1"/>
          <p:nvPr/>
        </p:nvSpPr>
        <p:spPr>
          <a:xfrm>
            <a:off x="7427275" y="3980325"/>
            <a:ext cx="6726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Deceased</a:t>
            </a:r>
            <a:endParaRPr sz="800"/>
          </a:p>
        </p:txBody>
      </p:sp>
      <p:cxnSp>
        <p:nvCxnSpPr>
          <p:cNvPr id="118" name="Google Shape;118;p21"/>
          <p:cNvCxnSpPr/>
          <p:nvPr/>
        </p:nvCxnSpPr>
        <p:spPr>
          <a:xfrm flipH="1">
            <a:off x="6259575" y="3552775"/>
            <a:ext cx="4200" cy="4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21"/>
          <p:cNvSpPr/>
          <p:nvPr/>
        </p:nvSpPr>
        <p:spPr>
          <a:xfrm>
            <a:off x="6289550" y="3699475"/>
            <a:ext cx="119200" cy="59600"/>
          </a:xfrm>
          <a:custGeom>
            <a:rect b="b" l="l" r="r" t="t"/>
            <a:pathLst>
              <a:path extrusionOk="0" h="2384" w="4768">
                <a:moveTo>
                  <a:pt x="0" y="2384"/>
                </a:moveTo>
                <a:cubicBezTo>
                  <a:pt x="1523" y="1469"/>
                  <a:pt x="3025" y="348"/>
                  <a:pt x="4768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Google Shape;120;p21"/>
          <p:cNvSpPr/>
          <p:nvPr/>
        </p:nvSpPr>
        <p:spPr>
          <a:xfrm>
            <a:off x="6381250" y="3791150"/>
            <a:ext cx="210875" cy="123775"/>
          </a:xfrm>
          <a:custGeom>
            <a:rect b="b" l="l" r="r" t="t"/>
            <a:pathLst>
              <a:path extrusionOk="0" h="4951" w="8435">
                <a:moveTo>
                  <a:pt x="0" y="4951"/>
                </a:moveTo>
                <a:cubicBezTo>
                  <a:pt x="2504" y="2863"/>
                  <a:pt x="6128" y="2303"/>
                  <a:pt x="843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Google Shape;121;p21"/>
          <p:cNvSpPr/>
          <p:nvPr/>
        </p:nvSpPr>
        <p:spPr>
          <a:xfrm>
            <a:off x="6660875" y="3841575"/>
            <a:ext cx="160450" cy="96275"/>
          </a:xfrm>
          <a:custGeom>
            <a:rect b="b" l="l" r="r" t="t"/>
            <a:pathLst>
              <a:path extrusionOk="0" h="3851" w="6418">
                <a:moveTo>
                  <a:pt x="0" y="3851"/>
                </a:moveTo>
                <a:cubicBezTo>
                  <a:pt x="2232" y="2735"/>
                  <a:pt x="3972" y="491"/>
                  <a:pt x="6418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Google Shape;122;p21"/>
          <p:cNvSpPr/>
          <p:nvPr/>
        </p:nvSpPr>
        <p:spPr>
          <a:xfrm>
            <a:off x="6954275" y="3855325"/>
            <a:ext cx="128350" cy="82525"/>
          </a:xfrm>
          <a:custGeom>
            <a:rect b="b" l="l" r="r" t="t"/>
            <a:pathLst>
              <a:path extrusionOk="0" h="3301" w="5134">
                <a:moveTo>
                  <a:pt x="0" y="3301"/>
                </a:moveTo>
                <a:cubicBezTo>
                  <a:pt x="1438" y="1861"/>
                  <a:pt x="3507" y="1221"/>
                  <a:pt x="513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Google Shape;123;p21"/>
          <p:cNvSpPr/>
          <p:nvPr/>
        </p:nvSpPr>
        <p:spPr>
          <a:xfrm>
            <a:off x="7220150" y="3855325"/>
            <a:ext cx="169625" cy="82525"/>
          </a:xfrm>
          <a:custGeom>
            <a:rect b="b" l="l" r="r" t="t"/>
            <a:pathLst>
              <a:path extrusionOk="0" h="3301" w="6785">
                <a:moveTo>
                  <a:pt x="0" y="3301"/>
                </a:moveTo>
                <a:cubicBezTo>
                  <a:pt x="2440" y="2691"/>
                  <a:pt x="4270" y="0"/>
                  <a:pt x="678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Google Shape;124;p21"/>
          <p:cNvSpPr/>
          <p:nvPr/>
        </p:nvSpPr>
        <p:spPr>
          <a:xfrm>
            <a:off x="7536475" y="3859925"/>
            <a:ext cx="119175" cy="105425"/>
          </a:xfrm>
          <a:custGeom>
            <a:rect b="b" l="l" r="r" t="t"/>
            <a:pathLst>
              <a:path extrusionOk="0" h="4217" w="4767">
                <a:moveTo>
                  <a:pt x="0" y="4217"/>
                </a:moveTo>
                <a:cubicBezTo>
                  <a:pt x="1273" y="2520"/>
                  <a:pt x="2645" y="0"/>
                  <a:pt x="476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