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3C7ACE-6D2B-42AA-A9A1-1A0B8C9237B5}">
  <a:tblStyle styleId="{9D3C7ACE-6D2B-42AA-A9A1-1A0B8C9237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3db7e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3db7e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3db7e7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3db7e7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dd88b0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dd88b0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F1 </a:t>
            </a:r>
            <a:r>
              <a:rPr lang="en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(precision </a:t>
            </a:r>
            <a:r>
              <a:rPr lang="en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recall) </a:t>
            </a:r>
            <a:r>
              <a:rPr lang="en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(precision </a:t>
            </a:r>
            <a:r>
              <a:rPr lang="en" sz="10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recall)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--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Calculate metrics globally by counting the total true positives, false negatives and false positives.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TF-IDF, short for term frequency–inverse document frequency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dd88b0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dd88b0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dd88b0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dd88b0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3db7e7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3db7e7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dd88b08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dd88b0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dd88b0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dd88b0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Tomas_Mikolov" TargetMode="External"/><Relationship Id="rId4" Type="http://schemas.openxmlformats.org/officeDocument/2006/relationships/hyperlink" Target="https://en.wikipedia.org/wiki/Goog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k.linkedin.com/in/nadbor-drozd-12316063" TargetMode="External"/><Relationship Id="rId4" Type="http://schemas.openxmlformats.org/officeDocument/2006/relationships/hyperlink" Target="http://nadbordrozd.github.io/blog/2016/05/20/text-classification-with-word2vec/" TargetMode="External"/><Relationship Id="rId5" Type="http://schemas.openxmlformats.org/officeDocument/2006/relationships/hyperlink" Target="https://nlp.stanford.edu/pubs/glove.pdf" TargetMode="External"/><Relationship Id="rId6" Type="http://schemas.openxmlformats.org/officeDocument/2006/relationships/hyperlink" Target="https://www.youtube.com/watch?v=OQQ-W_63U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</a:t>
            </a:r>
            <a:r>
              <a:rPr lang="en" sz="3600"/>
              <a:t>Predict the popularity of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NY Times Opinion pieces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 Johnson-Laird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&amp;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br>
              <a:rPr lang="en"/>
            </a:br>
            <a:r>
              <a:rPr lang="en"/>
              <a:t>To help editors and writers know what articles the public might like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br>
              <a:rPr lang="en"/>
            </a:br>
            <a:r>
              <a:rPr lang="en"/>
              <a:t>Loaded one month’s Opinion pieces from Jan 12th - approx 170 articles.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article captured: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text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user comments (popularity measure)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Dependent variable is derived from # of user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75" y="787351"/>
            <a:ext cx="5705449" cy="41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679875" y="214650"/>
            <a:ext cx="73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Frequency distribution of</a:t>
            </a:r>
            <a:r>
              <a:rPr lang="en" sz="2400">
                <a:solidFill>
                  <a:schemeClr val="dk2"/>
                </a:solidFill>
              </a:rPr>
              <a:t> # of user comments</a:t>
            </a:r>
            <a:endParaRPr sz="2400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5937950" y="11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{9D3C7ACE-6D2B-42AA-A9A1-1A0B8C9237B5}</a:tableStyleId>
              </a:tblPr>
              <a:tblGrid>
                <a:gridCol w="1312700"/>
                <a:gridCol w="1294050"/>
              </a:tblGrid>
              <a:tr h="44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Top %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# of comments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6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&gt; 1,509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1,217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788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649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553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496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5937975" y="665950"/>
            <a:ext cx="26067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Varying threshold for what counts as popular: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 - Bag of words (TF-IDF)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popular as being in the Top N% (by comment count)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453675" y="17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{9D3C7ACE-6D2B-42AA-A9A1-1A0B8C9237B5}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Predictor top N% popular Op Eds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micro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= 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= 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 but everything classified as unpopular!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Word2vec, GloVe &amp; document classification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Word2vec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(2013) created by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Tomas Mikolov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el al. at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Google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  The output represents a word as  a multidimensional vector typically at least 50 dimensions. Each dimension encodes some semantic features.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Words with similar meaning tend to cluster together in the N-dimensional space.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GloVe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(Stanford) provides pre-trained word vectors. This work used 50 &amp; 300 dimensional vectors trained on Wikipedia &amp; Gigaword.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Document classification </a:t>
            </a:r>
            <a:endParaRPr b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Weight of a document is the mean vector of the weighted word vectors in the document.  The weights are are derived from inverse document frequency (IDF)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results using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GloVe (50d) &amp; tf-idf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5-fold cross-validated results, training set: 138, hold out: 35</a:t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{9D3C7ACE-6D2B-42AA-A9A1-1A0B8C9237B5}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Predictor top N% popular Op Eds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micro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Popular Op Eds (% of hold out test)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= 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37 - 40%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= 30%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29 - 31%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= 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79%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23 - 26%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600925" y="3727775"/>
            <a:ext cx="7689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Predictive ability peaks where popularity is defined as the top 25% of articles by user comments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Steps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It’s clear that the meaning of an article it critical to predicting reader popularity. Word2vec</a:t>
            </a:r>
            <a:r>
              <a:rPr lang="en" sz="1400"/>
              <a:t> performs significantly better than a pure-syntactic bag of words approach</a:t>
            </a:r>
            <a:br>
              <a:rPr lang="en" sz="1400"/>
            </a:br>
            <a:br>
              <a:rPr lang="en" sz="1400"/>
            </a:br>
            <a:r>
              <a:rPr lang="en" sz="1400"/>
              <a:t>From a rough analysis it’s clear that the reaction to an article can elicit strong reader reaction in the comments. For example comments like the following were highly liked: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1217300" y="26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{9D3C7ACE-6D2B-42AA-A9A1-1A0B8C9237B5}</a:tableStyleId>
              </a:tblPr>
              <a:tblGrid>
                <a:gridCol w="3077150"/>
                <a:gridCol w="3077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Snippet from first two sentences of comment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Number of recommendations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This is the way dictators rise.</a:t>
                      </a:r>
                      <a:endParaRPr sz="105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8,349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..as if she couldn't formulate intelligent, informed questions; … he seemed to become angry that she didn't fit his stereotype of her.</a:t>
                      </a:r>
                      <a:endParaRPr sz="105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6,640</a:t>
                      </a:r>
                      <a:endParaRPr sz="105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It's appalling that you would cite the "thinnest evidentiary record"...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5.333</a:t>
                      </a:r>
                      <a:endParaRPr sz="105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50-dimension vectors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3299" y="116478"/>
            <a:ext cx="9144003" cy="491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uFill>
                  <a:noFill/>
                </a:uFill>
                <a:hlinkClick r:id="rId3"/>
              </a:rPr>
              <a:t>Nadbor Drozd</a:t>
            </a:r>
            <a:r>
              <a:rPr lang="en" sz="1400"/>
              <a:t> </a:t>
            </a:r>
            <a:r>
              <a:rPr lang="en"/>
              <a:t>-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Text Classification With Word2Vec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Jeffrey Pennington, Richard Socher, and Christopher D. Manning. 2014</a:t>
            </a:r>
            <a:r>
              <a:rPr lang="en" sz="1150">
                <a:solidFill>
                  <a:srgbClr val="444444"/>
                </a:solidFill>
                <a:highlight>
                  <a:srgbClr val="F3F3F3"/>
                </a:highlight>
              </a:rPr>
              <a:t>. </a:t>
            </a:r>
            <a:r>
              <a:rPr lang="en" sz="1150" u="sng">
                <a:solidFill>
                  <a:schemeClr val="hlink"/>
                </a:solidFill>
                <a:highlight>
                  <a:srgbClr val="F3F3F3"/>
                </a:highlight>
                <a:hlinkClick r:id="rId5"/>
              </a:rPr>
              <a:t>GloVe: Global Vectors for Word Representation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Chris Manning. Natural Language Processing with Deep Learning.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https://www.youtube.com/watch?v=OQQ-W_63UgQ</a:t>
            </a:r>
            <a:endParaRPr sz="1400">
              <a:solidFill>
                <a:schemeClr val="dk1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