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When at home, teams score 0.3 more goal per match than when away against the same opposition, away. </a:t>
            </a:r>
          </a:p>
          <a:p>
            <a:pPr>
              <a:defRPr sz="1100"/>
            </a:pPr>
            <a:r>
              <a:t>Playing at home, a team has ~3 percent more possession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In bad weather, at home, teams score 0.1 more goal per match than when away against the same opposition.</a:t>
            </a:r>
          </a:p>
          <a:p>
            <a:pPr>
              <a:defRPr sz="1100"/>
            </a:pPr>
            <a:r>
              <a:t>But at home in bad weather their possession is 6 percentage points greater than when away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2" name="Shape 1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Or else the defense is bad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Title Text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youtube.com/watch?v=CuVEcE7r1E4" TargetMode="External"/><Relationship Id="rId3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/>
          <p:nvPr>
            <p:ph type="ctrTitle"/>
          </p:nvPr>
        </p:nvSpPr>
        <p:spPr>
          <a:xfrm>
            <a:off x="4242799" y="100774"/>
            <a:ext cx="4696202" cy="1571102"/>
          </a:xfrm>
          <a:prstGeom prst="rect">
            <a:avLst/>
          </a:prstGeom>
        </p:spPr>
        <p:txBody>
          <a:bodyPr/>
          <a:lstStyle/>
          <a:p>
            <a:pPr>
              <a:defRPr b="1" sz="3000">
                <a:latin typeface="Bree Serif"/>
                <a:ea typeface="Bree Serif"/>
                <a:cs typeface="Bree Serif"/>
                <a:sym typeface="Bree Serif"/>
              </a:defRPr>
            </a:pPr>
            <a:r>
              <a:t>Home Field Advantage &amp; the Effects of Weather in </a:t>
            </a:r>
          </a:p>
          <a:p>
            <a:pPr>
              <a:defRPr b="1" sz="3000">
                <a:latin typeface="Bree Serif"/>
                <a:ea typeface="Bree Serif"/>
                <a:cs typeface="Bree Serif"/>
                <a:sym typeface="Bree Serif"/>
              </a:defRPr>
            </a:pPr>
            <a:r>
              <a:t>Premier League Soccer</a:t>
            </a:r>
          </a:p>
        </p:txBody>
      </p:sp>
      <p:sp>
        <p:nvSpPr>
          <p:cNvPr id="110" name="Google Shape;55;p13"/>
          <p:cNvSpPr txBox="1"/>
          <p:nvPr/>
        </p:nvSpPr>
        <p:spPr>
          <a:xfrm>
            <a:off x="4626224" y="2004374"/>
            <a:ext cx="4095901" cy="741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i="1" sz="18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By Ben Johnson-Laird &amp; Rob Alterman</a:t>
            </a:r>
          </a:p>
        </p:txBody>
      </p:sp>
      <p:sp>
        <p:nvSpPr>
          <p:cNvPr id="111" name="Google Shape;56;p13"/>
          <p:cNvSpPr/>
          <p:nvPr/>
        </p:nvSpPr>
        <p:spPr>
          <a:xfrm>
            <a:off x="5953875" y="1836549"/>
            <a:ext cx="1288200" cy="1"/>
          </a:xfrm>
          <a:prstGeom prst="line">
            <a:avLst/>
          </a:prstGeom>
          <a:ln w="38100">
            <a:solidFill>
              <a:schemeClr val="accent2">
                <a:lumOff val="21764"/>
              </a:schemeClr>
            </a:solidFill>
            <a:prstDash val="dot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61;p14"/>
          <p:cNvSpPr txBox="1"/>
          <p:nvPr>
            <p:ph type="title"/>
          </p:nvPr>
        </p:nvSpPr>
        <p:spPr>
          <a:xfrm>
            <a:off x="311699" y="216424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What we looked at...</a:t>
            </a:r>
          </a:p>
        </p:txBody>
      </p:sp>
      <p:sp>
        <p:nvSpPr>
          <p:cNvPr id="114" name="Google Shape;62;p14"/>
          <p:cNvSpPr txBox="1"/>
          <p:nvPr>
            <p:ph type="body" sz="half" idx="1"/>
          </p:nvPr>
        </p:nvSpPr>
        <p:spPr>
          <a:xfrm>
            <a:off x="311699" y="923874"/>
            <a:ext cx="8520602" cy="1565702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Tx/>
              <a:buAutoNum type="arabicParenR" startAt="1"/>
              <a:defRPr>
                <a:solidFill>
                  <a:srgbClr val="000000"/>
                </a:solidFill>
              </a:defRPr>
            </a:pPr>
            <a:r>
              <a:t>Is there a home-field advantage?</a:t>
            </a:r>
          </a:p>
          <a:p>
            <a:pPr marL="0" indent="457200">
              <a:lnSpc>
                <a:spcPct val="10000"/>
              </a:lnSpc>
              <a:spcBef>
                <a:spcPts val="1600"/>
              </a:spcBef>
              <a:buSzTx/>
              <a:buNone/>
            </a:pPr>
            <a:endParaRPr sz="10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Tx/>
              <a:buAutoNum type="arabicParenR" startAt="1"/>
              <a:defRPr>
                <a:solidFill>
                  <a:srgbClr val="000000"/>
                </a:solidFill>
              </a:defRPr>
            </a:pPr>
            <a:r>
              <a:t>Does bad weather affect total goals scored?</a:t>
            </a:r>
          </a:p>
          <a:p>
            <a:pPr marL="0" indent="457200">
              <a:lnSpc>
                <a:spcPct val="10000"/>
              </a:lnSpc>
              <a:spcBef>
                <a:spcPts val="1600"/>
              </a:spcBef>
              <a:buSzTx/>
              <a:buNone/>
            </a:pPr>
            <a:endParaRPr sz="10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Tx/>
              <a:buAutoNum type="arabicParenR" startAt="1"/>
              <a:defRPr>
                <a:solidFill>
                  <a:srgbClr val="000000"/>
                </a:solidFill>
              </a:defRPr>
            </a:pPr>
            <a:r>
              <a:t>Does home-field advantage exist when there is bad weather?</a:t>
            </a:r>
          </a:p>
        </p:txBody>
      </p:sp>
      <p:sp>
        <p:nvSpPr>
          <p:cNvPr id="115" name="Google Shape;63;p14"/>
          <p:cNvSpPr txBox="1"/>
          <p:nvPr/>
        </p:nvSpPr>
        <p:spPr>
          <a:xfrm>
            <a:off x="311699" y="2600574"/>
            <a:ext cx="8520602" cy="617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defTabSz="822959">
              <a:defRPr b="1" sz="252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Data Sources</a:t>
            </a:r>
          </a:p>
        </p:txBody>
      </p:sp>
      <p:sp>
        <p:nvSpPr>
          <p:cNvPr id="116" name="Google Shape;64;p14"/>
          <p:cNvSpPr txBox="1"/>
          <p:nvPr/>
        </p:nvSpPr>
        <p:spPr>
          <a:xfrm>
            <a:off x="311699" y="3286074"/>
            <a:ext cx="8520602" cy="1565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Arial"/>
              <a:buChar char="●"/>
              <a:defRPr sz="1800"/>
            </a:pPr>
            <a:r>
              <a:t>Footystats.org</a:t>
            </a:r>
          </a:p>
          <a:p>
            <a:pPr lvl="1" marL="914400" indent="-317500">
              <a:lnSpc>
                <a:spcPct val="115000"/>
              </a:lnSpc>
              <a:buClr>
                <a:srgbClr val="000000"/>
              </a:buClr>
              <a:buSzPts val="1400"/>
              <a:buFont typeface="Arial"/>
              <a:buChar char="○"/>
            </a:pPr>
            <a:r>
              <a:t>English Premier League game data</a:t>
            </a:r>
          </a:p>
          <a:p>
            <a:pPr indent="457200">
              <a:lnSpc>
                <a:spcPct val="115000"/>
              </a:lnSpc>
              <a:spcBef>
                <a:spcPts val="1600"/>
              </a:spcBef>
              <a:defRPr sz="1800">
                <a:solidFill>
                  <a:schemeClr val="accent2">
                    <a:lumOff val="21764"/>
                  </a:schemeClr>
                </a:solidFill>
              </a:defRPr>
            </a:pPr>
            <a:endParaRPr sz="10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Arial"/>
              <a:buChar char="●"/>
              <a:defRPr sz="1800"/>
            </a:pPr>
            <a:r>
              <a:t>World Weather Online - Historical Weather API</a:t>
            </a:r>
          </a:p>
          <a:p>
            <a:pPr lvl="1" marL="914400" indent="-317500">
              <a:lnSpc>
                <a:spcPct val="115000"/>
              </a:lnSpc>
              <a:buClr>
                <a:srgbClr val="000000"/>
              </a:buClr>
              <a:buSzPts val="1400"/>
              <a:buFont typeface="Arial"/>
              <a:buChar char="○"/>
            </a:pPr>
            <a:r>
              <a:t>Past weather data for coordinates of soccer stadium on given day and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69;p15"/>
          <p:cNvSpPr txBox="1"/>
          <p:nvPr>
            <p:ph type="title"/>
          </p:nvPr>
        </p:nvSpPr>
        <p:spPr>
          <a:xfrm>
            <a:off x="311699" y="292624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Background</a:t>
            </a:r>
          </a:p>
        </p:txBody>
      </p:sp>
      <p:sp>
        <p:nvSpPr>
          <p:cNvPr id="121" name="Google Shape;70;p15"/>
          <p:cNvSpPr txBox="1"/>
          <p:nvPr>
            <p:ph type="body" idx="1"/>
          </p:nvPr>
        </p:nvSpPr>
        <p:spPr>
          <a:xfrm>
            <a:off x="159299" y="1197024"/>
            <a:ext cx="8520602" cy="3776702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defRPr>
                <a:solidFill>
                  <a:srgbClr val="000000"/>
                </a:solidFill>
              </a:defRPr>
            </a:pPr>
            <a:r>
              <a:t>20 Teams for the 2018 season</a:t>
            </a:r>
          </a:p>
          <a:p>
            <a:pPr lvl="1" marL="914400" indent="-317500">
              <a:buClr>
                <a:srgbClr val="000000"/>
              </a:buClr>
              <a:buSzPts val="1400"/>
              <a:defRPr sz="1400">
                <a:solidFill>
                  <a:srgbClr val="000000"/>
                </a:solidFill>
              </a:defRPr>
            </a:pPr>
            <a:r>
              <a:t>Each team plays every other team once at home and once away</a:t>
            </a:r>
          </a:p>
          <a:p>
            <a:pPr lvl="1" marL="914400" indent="-317500">
              <a:buClr>
                <a:srgbClr val="000000"/>
              </a:buClr>
              <a:buSzPts val="1400"/>
              <a:defRPr sz="1400">
                <a:solidFill>
                  <a:srgbClr val="000000"/>
                </a:solidFill>
              </a:defRPr>
            </a:pPr>
            <a:r>
              <a:t>Total 380 matches, or 190 paired matches</a:t>
            </a:r>
            <a:endParaRPr sz="600"/>
          </a:p>
          <a:p>
            <a:pPr marL="0" indent="457200">
              <a:spcBef>
                <a:spcPts val="1600"/>
              </a:spcBef>
              <a:buSzTx/>
              <a:buNone/>
            </a:pPr>
            <a:endParaRPr sz="100">
              <a:solidFill>
                <a:srgbClr val="000000"/>
              </a:solidFill>
            </a:endParaRPr>
          </a:p>
          <a:p>
            <a:pPr>
              <a:spcBef>
                <a:spcPts val="160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pPr>
            <a:r>
              <a:t>Home-field advantage</a:t>
            </a:r>
          </a:p>
          <a:p>
            <a:pPr lvl="1" marL="914400" indent="-317500">
              <a:buClr>
                <a:srgbClr val="000000"/>
              </a:buClr>
              <a:buSzPts val="1400"/>
              <a:defRPr sz="1400">
                <a:solidFill>
                  <a:srgbClr val="000000"/>
                </a:solidFill>
              </a:defRPr>
            </a:pPr>
            <a:r>
              <a:t>Measured by comparing corresponding pairs of matches, i.e. Team A (home team) vs. Team B &amp; Team B (home team) vs. Team A</a:t>
            </a:r>
          </a:p>
          <a:p>
            <a:pPr marL="0" indent="457200">
              <a:spcBef>
                <a:spcPts val="1600"/>
              </a:spcBef>
              <a:buSzTx/>
              <a:buNone/>
            </a:pPr>
            <a:endParaRPr sz="100">
              <a:solidFill>
                <a:srgbClr val="000000"/>
              </a:solidFill>
            </a:endParaRPr>
          </a:p>
          <a:p>
            <a:pPr>
              <a:spcBef>
                <a:spcPts val="160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pPr>
            <a:r>
              <a:t>Bad weather </a:t>
            </a:r>
          </a:p>
          <a:p>
            <a:pPr lvl="1" marL="914400" indent="-317500">
              <a:buClr>
                <a:srgbClr val="000000"/>
              </a:buClr>
              <a:buSzPts val="1400"/>
              <a:defRPr sz="1400">
                <a:solidFill>
                  <a:srgbClr val="000000"/>
                </a:solidFill>
              </a:defRPr>
            </a:pPr>
            <a:r>
              <a:t>Defined as any of: &gt;= 0.4mm of rain per hour; bad visibility; freezing temperature;                  or &gt;= 25 mph winds</a:t>
            </a:r>
          </a:p>
          <a:p>
            <a:pPr lvl="1" marL="914400" indent="-317500">
              <a:buClr>
                <a:srgbClr val="000000"/>
              </a:buClr>
              <a:buSzPts val="1400"/>
              <a:defRPr b="1" sz="1400">
                <a:solidFill>
                  <a:srgbClr val="000000"/>
                </a:solidFill>
              </a:defRPr>
            </a:pPr>
            <a:r>
              <a:t>Gives 35 </a:t>
            </a:r>
            <a:r>
              <a:rPr i="1"/>
              <a:t>bad weather</a:t>
            </a:r>
            <a:r>
              <a:t> matches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75;p16" descr="Google Shape;75;p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9200" y="152400"/>
            <a:ext cx="6383752" cy="4932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81;p17" descr="Google Shape;81;p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6200" y="0"/>
            <a:ext cx="6532375" cy="3819727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28" name="Google Shape;82;p17"/>
          <p:cNvGraphicFramePr/>
          <p:nvPr/>
        </p:nvGraphicFramePr>
        <p:xfrm>
          <a:off x="-20751" y="3819724"/>
          <a:ext cx="6362152" cy="12514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159950"/>
                <a:gridCol w="2101100"/>
                <a:gridCol w="2101100"/>
              </a:tblGrid>
              <a:tr h="543200"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434343"/>
                      </a:solidFill>
                    </a:lnL>
                    <a:lnR>
                      <a:solidFill>
                        <a:srgbClr val="434343"/>
                      </a:solidFill>
                    </a:lnR>
                    <a:lnT>
                      <a:solidFill>
                        <a:srgbClr val="434343"/>
                      </a:solidFill>
                    </a:lnT>
                    <a:lnB>
                      <a:solidFill>
                        <a:srgbClr val="43434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/>
                        <a:t>Good Weather Goal Count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434343"/>
                      </a:solidFill>
                    </a:lnL>
                    <a:lnR>
                      <a:solidFill>
                        <a:srgbClr val="434343"/>
                      </a:solidFill>
                    </a:lnR>
                    <a:lnT>
                      <a:solidFill>
                        <a:srgbClr val="434343"/>
                      </a:solidFill>
                    </a:lnT>
                    <a:lnB>
                      <a:solidFill>
                        <a:srgbClr val="43434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/>
                        <a:t>Bad Weather Goal Count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434343"/>
                      </a:solidFill>
                    </a:lnL>
                    <a:lnR>
                      <a:solidFill>
                        <a:srgbClr val="434343"/>
                      </a:solidFill>
                    </a:lnR>
                    <a:lnT>
                      <a:solidFill>
                        <a:srgbClr val="434343"/>
                      </a:solidFill>
                    </a:lnT>
                    <a:lnB>
                      <a:solidFill>
                        <a:srgbClr val="434343"/>
                      </a:solidFill>
                    </a:lnB>
                  </a:tcPr>
                </a:tc>
              </a:tr>
              <a:tr h="3541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/>
                        <a:t>mean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434343"/>
                      </a:solidFill>
                    </a:lnL>
                    <a:lnR>
                      <a:solidFill>
                        <a:srgbClr val="434343"/>
                      </a:solidFill>
                    </a:lnR>
                    <a:lnT>
                      <a:solidFill>
                        <a:srgbClr val="434343"/>
                      </a:solidFill>
                    </a:lnT>
                    <a:lnB>
                      <a:solidFill>
                        <a:srgbClr val="43434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2.800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434343"/>
                      </a:solidFill>
                    </a:lnL>
                    <a:lnR>
                      <a:solidFill>
                        <a:srgbClr val="434343"/>
                      </a:solidFill>
                    </a:lnR>
                    <a:lnT>
                      <a:solidFill>
                        <a:srgbClr val="434343"/>
                      </a:solidFill>
                    </a:lnT>
                    <a:lnB>
                      <a:solidFill>
                        <a:srgbClr val="43434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3.029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434343"/>
                      </a:solidFill>
                    </a:lnL>
                    <a:lnR>
                      <a:solidFill>
                        <a:srgbClr val="434343"/>
                      </a:solidFill>
                    </a:lnR>
                    <a:lnT>
                      <a:solidFill>
                        <a:srgbClr val="434343"/>
                      </a:solidFill>
                    </a:lnT>
                    <a:lnB>
                      <a:solidFill>
                        <a:srgbClr val="434343"/>
                      </a:solidFill>
                    </a:lnB>
                  </a:tcPr>
                </a:tc>
              </a:tr>
              <a:tr h="3541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/>
                        <a:t>std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434343"/>
                      </a:solidFill>
                    </a:lnL>
                    <a:lnR>
                      <a:solidFill>
                        <a:srgbClr val="434343"/>
                      </a:solidFill>
                    </a:lnR>
                    <a:lnT>
                      <a:solidFill>
                        <a:srgbClr val="434343"/>
                      </a:solidFill>
                    </a:lnT>
                    <a:lnB>
                      <a:solidFill>
                        <a:srgbClr val="43434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1.588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434343"/>
                      </a:solidFill>
                    </a:lnL>
                    <a:lnR>
                      <a:solidFill>
                        <a:srgbClr val="434343"/>
                      </a:solidFill>
                    </a:lnR>
                    <a:lnT>
                      <a:solidFill>
                        <a:srgbClr val="434343"/>
                      </a:solidFill>
                    </a:lnT>
                    <a:lnB>
                      <a:solidFill>
                        <a:srgbClr val="43434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1.740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434343"/>
                      </a:solidFill>
                    </a:lnL>
                    <a:lnR>
                      <a:solidFill>
                        <a:srgbClr val="434343"/>
                      </a:solidFill>
                    </a:lnR>
                    <a:lnT>
                      <a:solidFill>
                        <a:srgbClr val="434343"/>
                      </a:solidFill>
                    </a:lnT>
                    <a:lnB>
                      <a:solidFill>
                        <a:srgbClr val="434343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29" name="Google Shape;83;p17"/>
          <p:cNvGraphicFramePr/>
          <p:nvPr/>
        </p:nvGraphicFramePr>
        <p:xfrm>
          <a:off x="6372125" y="595925"/>
          <a:ext cx="2554800" cy="4494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368725"/>
                <a:gridCol w="1186075"/>
              </a:tblGrid>
              <a:tr h="896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/>
                        <a:t>Null Hypothesis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434343"/>
                      </a:solidFill>
                    </a:lnL>
                    <a:lnR>
                      <a:solidFill>
                        <a:srgbClr val="434343"/>
                      </a:solidFill>
                    </a:lnR>
                    <a:lnT>
                      <a:solidFill>
                        <a:srgbClr val="434343"/>
                      </a:solidFill>
                    </a:lnT>
                    <a:lnB>
                      <a:solidFill>
                        <a:srgbClr val="43434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μ</a:t>
                      </a:r>
                      <a:r>
                        <a:rPr baseline="-25000"/>
                        <a:t>good</a:t>
                      </a:r>
                      <a:r>
                        <a:t> = μ</a:t>
                      </a:r>
                      <a:r>
                        <a:rPr baseline="-25000"/>
                        <a:t>bad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434343"/>
                      </a:solidFill>
                    </a:lnL>
                    <a:lnR>
                      <a:solidFill>
                        <a:srgbClr val="434343"/>
                      </a:solidFill>
                    </a:lnR>
                    <a:lnT>
                      <a:solidFill>
                        <a:srgbClr val="434343"/>
                      </a:solidFill>
                    </a:lnT>
                    <a:lnB>
                      <a:solidFill>
                        <a:srgbClr val="434343"/>
                      </a:solidFill>
                    </a:lnB>
                  </a:tcPr>
                </a:tc>
              </a:tr>
              <a:tr h="896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/>
                        <a:t>Alt. Hypothesis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434343"/>
                      </a:solidFill>
                    </a:lnL>
                    <a:lnR>
                      <a:solidFill>
                        <a:srgbClr val="434343"/>
                      </a:solidFill>
                    </a:lnR>
                    <a:lnT>
                      <a:solidFill>
                        <a:srgbClr val="434343"/>
                      </a:solidFill>
                    </a:lnT>
                    <a:lnB>
                      <a:solidFill>
                        <a:srgbClr val="43434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μ</a:t>
                      </a:r>
                      <a:r>
                        <a:rPr baseline="-25000"/>
                        <a:t>good</a:t>
                      </a:r>
                      <a:r>
                        <a:t> &lt; μ</a:t>
                      </a:r>
                      <a:r>
                        <a:rPr baseline="-25000"/>
                        <a:t>bad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434343"/>
                      </a:solidFill>
                    </a:lnL>
                    <a:lnR>
                      <a:solidFill>
                        <a:srgbClr val="434343"/>
                      </a:solidFill>
                    </a:lnR>
                    <a:lnT>
                      <a:solidFill>
                        <a:srgbClr val="434343"/>
                      </a:solidFill>
                    </a:lnT>
                    <a:lnB>
                      <a:solidFill>
                        <a:srgbClr val="434343"/>
                      </a:solidFill>
                    </a:lnB>
                  </a:tcPr>
                </a:tc>
              </a:tr>
              <a:tr h="896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/>
                        <a:t>t-statistic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434343"/>
                      </a:solidFill>
                    </a:lnL>
                    <a:lnR>
                      <a:solidFill>
                        <a:srgbClr val="434343"/>
                      </a:solidFill>
                    </a:lnR>
                    <a:lnT>
                      <a:solidFill>
                        <a:srgbClr val="434343"/>
                      </a:solidFill>
                    </a:lnT>
                    <a:lnB>
                      <a:solidFill>
                        <a:srgbClr val="43434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-0.746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434343"/>
                      </a:solidFill>
                    </a:lnL>
                    <a:lnR>
                      <a:solidFill>
                        <a:srgbClr val="434343"/>
                      </a:solidFill>
                    </a:lnR>
                    <a:lnT>
                      <a:solidFill>
                        <a:srgbClr val="434343"/>
                      </a:solidFill>
                    </a:lnT>
                    <a:lnB>
                      <a:solidFill>
                        <a:srgbClr val="434343"/>
                      </a:solidFill>
                    </a:lnB>
                  </a:tcPr>
                </a:tc>
              </a:tr>
              <a:tr h="896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/>
                        <a:t>p-value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434343"/>
                      </a:solidFill>
                    </a:lnL>
                    <a:lnR>
                      <a:solidFill>
                        <a:srgbClr val="434343"/>
                      </a:solidFill>
                    </a:lnR>
                    <a:lnT>
                      <a:solidFill>
                        <a:srgbClr val="434343"/>
                      </a:solidFill>
                    </a:lnT>
                    <a:lnB>
                      <a:solidFill>
                        <a:srgbClr val="43434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0.230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434343"/>
                      </a:solidFill>
                    </a:lnL>
                    <a:lnR>
                      <a:solidFill>
                        <a:srgbClr val="434343"/>
                      </a:solidFill>
                    </a:lnR>
                    <a:lnT>
                      <a:solidFill>
                        <a:srgbClr val="434343"/>
                      </a:solidFill>
                    </a:lnT>
                    <a:lnB>
                      <a:solidFill>
                        <a:srgbClr val="434343"/>
                      </a:solidFill>
                    </a:lnB>
                  </a:tcPr>
                </a:tc>
              </a:tr>
              <a:tr h="909400">
                <a:tc>
                  <a:txBody>
                    <a:bodyPr/>
                    <a:lstStyle/>
                    <a:p>
                      <a:pPr algn="ctr">
                        <a:defRPr b="1" sz="1200"/>
                      </a:pPr>
                      <a:r>
                        <a:t>P-value &gt; </a:t>
                      </a:r>
                    </a:p>
                    <a:p>
                      <a:pPr algn="ctr">
                        <a:defRPr b="1" sz="1200"/>
                      </a:pPr>
                      <a:r>
                        <a:t>α (0.05)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434343"/>
                      </a:solidFill>
                    </a:lnL>
                    <a:lnR>
                      <a:solidFill>
                        <a:srgbClr val="434343"/>
                      </a:solidFill>
                    </a:lnR>
                    <a:lnT>
                      <a:solidFill>
                        <a:srgbClr val="434343"/>
                      </a:solidFill>
                    </a:lnT>
                    <a:lnB>
                      <a:solidFill>
                        <a:srgbClr val="43434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We fail to reject the null hypothesis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434343"/>
                      </a:solidFill>
                    </a:lnL>
                    <a:lnR>
                      <a:solidFill>
                        <a:srgbClr val="434343"/>
                      </a:solidFill>
                    </a:lnR>
                    <a:lnT>
                      <a:solidFill>
                        <a:srgbClr val="434343"/>
                      </a:solidFill>
                    </a:lnT>
                    <a:lnB>
                      <a:solidFill>
                        <a:srgbClr val="434343"/>
                      </a:solidFill>
                    </a:lnB>
                  </a:tcPr>
                </a:tc>
              </a:tr>
            </a:tbl>
          </a:graphicData>
        </a:graphic>
      </p:graphicFrame>
      <p:grpSp>
        <p:nvGrpSpPr>
          <p:cNvPr id="132" name="Google Shape;84;p17"/>
          <p:cNvGrpSpPr/>
          <p:nvPr/>
        </p:nvGrpSpPr>
        <p:grpSpPr>
          <a:xfrm>
            <a:off x="6372124" y="176549"/>
            <a:ext cx="2554802" cy="419401"/>
            <a:chOff x="0" y="0"/>
            <a:chExt cx="2554800" cy="419399"/>
          </a:xfrm>
        </p:grpSpPr>
        <p:sp>
          <p:nvSpPr>
            <p:cNvPr id="130" name="Rectangle"/>
            <p:cNvSpPr/>
            <p:nvPr/>
          </p:nvSpPr>
          <p:spPr>
            <a:xfrm>
              <a:off x="-1" y="-1"/>
              <a:ext cx="2554802" cy="419401"/>
            </a:xfrm>
            <a:prstGeom prst="rect">
              <a:avLst/>
            </a:prstGeom>
            <a:noFill/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100" u="sng"/>
              </a:pPr>
            </a:p>
          </p:txBody>
        </p:sp>
        <p:sp>
          <p:nvSpPr>
            <p:cNvPr id="131" name="Two sample paired T-test: α=0.05"/>
            <p:cNvSpPr txBox="1"/>
            <p:nvPr/>
          </p:nvSpPr>
          <p:spPr>
            <a:xfrm>
              <a:off x="-1" y="-1"/>
              <a:ext cx="2554802" cy="330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 algn="ctr">
                <a:defRPr b="1" sz="1100" u="sng"/>
              </a:lvl1pPr>
            </a:lstStyle>
            <a:p>
              <a:pPr/>
              <a:r>
                <a:t>Two sample paired T-test: α=0.05</a:t>
              </a:r>
            </a:p>
          </p:txBody>
        </p:sp>
      </p:grpSp>
      <p:sp>
        <p:nvSpPr>
          <p:cNvPr id="133" name="Google Shape;85;p17"/>
          <p:cNvSpPr/>
          <p:nvPr/>
        </p:nvSpPr>
        <p:spPr>
          <a:xfrm rot="5400000">
            <a:off x="5195525" y="1353149"/>
            <a:ext cx="4908001" cy="2554802"/>
          </a:xfrm>
          <a:prstGeom prst="rect">
            <a:avLst/>
          </a:prstGeom>
          <a:solidFill>
            <a:srgbClr val="EEEEEE"/>
          </a:solidFill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90;p18" descr="Google Shape;90;p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5400" y="152400"/>
            <a:ext cx="6459064" cy="4991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96;p19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Conclusion	</a:t>
            </a:r>
          </a:p>
        </p:txBody>
      </p:sp>
      <p:sp>
        <p:nvSpPr>
          <p:cNvPr id="140" name="Google Shape;97;p19"/>
          <p:cNvSpPr txBox="1"/>
          <p:nvPr>
            <p:ph type="body" idx="1"/>
          </p:nvPr>
        </p:nvSpPr>
        <p:spPr>
          <a:xfrm>
            <a:off x="159299" y="1457275"/>
            <a:ext cx="8520602" cy="2950200"/>
          </a:xfrm>
          <a:prstGeom prst="rect">
            <a:avLst/>
          </a:prstGeom>
        </p:spPr>
        <p:txBody>
          <a:bodyPr/>
          <a:lstStyle/>
          <a:p>
            <a:pPr marL="416052" indent="-312039" defTabSz="832104">
              <a:buClr>
                <a:srgbClr val="000000"/>
              </a:buClr>
              <a:buSzPts val="1600"/>
              <a:defRPr sz="1638">
                <a:solidFill>
                  <a:srgbClr val="000000"/>
                </a:solidFill>
              </a:defRPr>
            </a:pPr>
            <a:r>
              <a:t>There </a:t>
            </a:r>
            <a:r>
              <a:rPr b="1"/>
              <a:t>is</a:t>
            </a:r>
            <a:r>
              <a:t> a significant home-field advantage for the whole season</a:t>
            </a:r>
          </a:p>
          <a:p>
            <a:pPr marL="0" indent="416052" defTabSz="832104">
              <a:spcBef>
                <a:spcPts val="1400"/>
              </a:spcBef>
              <a:buSzTx/>
              <a:buNone/>
              <a:defRPr sz="1638"/>
            </a:pPr>
            <a:endParaRPr sz="91">
              <a:solidFill>
                <a:srgbClr val="000000"/>
              </a:solidFill>
            </a:endParaRPr>
          </a:p>
          <a:p>
            <a:pPr marL="416052" indent="-312039" defTabSz="832104">
              <a:spcBef>
                <a:spcPts val="1400"/>
              </a:spcBef>
              <a:buClr>
                <a:srgbClr val="000000"/>
              </a:buClr>
              <a:buSzPts val="1600"/>
              <a:defRPr b="1" sz="1638">
                <a:solidFill>
                  <a:srgbClr val="000000"/>
                </a:solidFill>
              </a:defRPr>
            </a:pPr>
            <a:r>
              <a:t>No</a:t>
            </a:r>
            <a:r>
              <a:rPr b="0"/>
              <a:t> weather metric correlates with total goals scored i.e., the pros know how to play in bad weather</a:t>
            </a:r>
          </a:p>
          <a:p>
            <a:pPr marL="0" indent="416052" defTabSz="832104">
              <a:spcBef>
                <a:spcPts val="1400"/>
              </a:spcBef>
              <a:buSzTx/>
              <a:buNone/>
              <a:defRPr sz="1638"/>
            </a:pPr>
            <a:endParaRPr sz="91">
              <a:solidFill>
                <a:srgbClr val="000000"/>
              </a:solidFill>
            </a:endParaRPr>
          </a:p>
          <a:p>
            <a:pPr marL="416052" indent="-312039" defTabSz="832104">
              <a:spcBef>
                <a:spcPts val="1400"/>
              </a:spcBef>
              <a:buClr>
                <a:srgbClr val="000000"/>
              </a:buClr>
              <a:buSzPts val="1600"/>
              <a:defRPr sz="1638">
                <a:solidFill>
                  <a:srgbClr val="000000"/>
                </a:solidFill>
              </a:defRPr>
            </a:pPr>
            <a:r>
              <a:t>Bad weather</a:t>
            </a:r>
            <a:r>
              <a:rPr i="1"/>
              <a:t> </a:t>
            </a:r>
            <a:r>
              <a:t>makes home-field advantage </a:t>
            </a:r>
            <a:r>
              <a:rPr b="1"/>
              <a:t>no longer statistically significant</a:t>
            </a:r>
            <a:endParaRPr b="1"/>
          </a:p>
          <a:p>
            <a:pPr marL="0" indent="0" defTabSz="832104">
              <a:spcBef>
                <a:spcPts val="1400"/>
              </a:spcBef>
              <a:buSzTx/>
              <a:buNone/>
              <a:defRPr sz="1638"/>
            </a:pPr>
            <a:endParaRPr b="1">
              <a:solidFill>
                <a:srgbClr val="000000"/>
              </a:solidFill>
            </a:endParaRPr>
          </a:p>
          <a:p>
            <a:pPr marL="0" indent="0" defTabSz="832104">
              <a:spcBef>
                <a:spcPts val="1400"/>
              </a:spcBef>
              <a:buSzTx/>
              <a:buNone/>
              <a:defRPr sz="1638"/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Football Crazy Wind Goals&#10;&#10;Google Shape;102;p20" descr="Football Crazy Wind GoalsGoogle Shape;102;p2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