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73" r:id="rId6"/>
    <p:sldId id="260" r:id="rId7"/>
    <p:sldId id="261" r:id="rId8"/>
    <p:sldId id="267" r:id="rId9"/>
    <p:sldId id="270" r:id="rId10"/>
    <p:sldId id="271" r:id="rId11"/>
    <p:sldId id="269"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7/21/2021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9999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2683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7/21/2021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202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304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6984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7834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20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9154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997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86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7/21/2021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75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7/21/2021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71930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862285-93EE-4599-998C-4A41FEBCE8DF}"/>
              </a:ext>
            </a:extLst>
          </p:cNvPr>
          <p:cNvSpPr>
            <a:spLocks noGrp="1"/>
          </p:cNvSpPr>
          <p:nvPr>
            <p:ph type="ctrTitle"/>
          </p:nvPr>
        </p:nvSpPr>
        <p:spPr>
          <a:xfrm>
            <a:off x="960121" y="1240403"/>
            <a:ext cx="5943600" cy="2941983"/>
          </a:xfrm>
        </p:spPr>
        <p:txBody>
          <a:bodyPr anchor="ctr">
            <a:normAutofit/>
          </a:bodyPr>
          <a:lstStyle/>
          <a:p>
            <a:pPr algn="l"/>
            <a:r>
              <a:rPr lang="en-US" dirty="0"/>
              <a:t>GIT</a:t>
            </a:r>
          </a:p>
        </p:txBody>
      </p:sp>
      <p:sp>
        <p:nvSpPr>
          <p:cNvPr id="3" name="Subtitle 2">
            <a:extLst>
              <a:ext uri="{FF2B5EF4-FFF2-40B4-BE49-F238E27FC236}">
                <a16:creationId xmlns:a16="http://schemas.microsoft.com/office/drawing/2014/main" id="{F2F11479-513C-4A31-A3B9-60501F1D42BC}"/>
              </a:ext>
            </a:extLst>
          </p:cNvPr>
          <p:cNvSpPr>
            <a:spLocks noGrp="1"/>
          </p:cNvSpPr>
          <p:nvPr>
            <p:ph type="subTitle" idx="1"/>
          </p:nvPr>
        </p:nvSpPr>
        <p:spPr>
          <a:xfrm>
            <a:off x="960120" y="5206247"/>
            <a:ext cx="10268712" cy="1013577"/>
          </a:xfrm>
        </p:spPr>
        <p:txBody>
          <a:bodyPr>
            <a:normAutofit/>
          </a:bodyPr>
          <a:lstStyle/>
          <a:p>
            <a:pPr algn="l"/>
            <a:r>
              <a:rPr lang="en-US" dirty="0"/>
              <a:t>Distributed Version Control System </a:t>
            </a:r>
          </a:p>
        </p:txBody>
      </p:sp>
      <p:sp>
        <p:nvSpPr>
          <p:cNvPr id="4" name="AutoShape 2" descr="CSS - Wikipedia">
            <a:extLst>
              <a:ext uri="{FF2B5EF4-FFF2-40B4-BE49-F238E27FC236}">
                <a16:creationId xmlns:a16="http://schemas.microsoft.com/office/drawing/2014/main" id="{02B97E69-B932-45D6-94B3-4F02C94833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Icon&#10;&#10;Description automatically generated">
            <a:extLst>
              <a:ext uri="{FF2B5EF4-FFF2-40B4-BE49-F238E27FC236}">
                <a16:creationId xmlns:a16="http://schemas.microsoft.com/office/drawing/2014/main" id="{91945C2D-4393-4399-968E-410DF6672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114" y="842312"/>
            <a:ext cx="3560445" cy="3560445"/>
          </a:xfrm>
          <a:prstGeom prst="rect">
            <a:avLst/>
          </a:prstGeom>
        </p:spPr>
      </p:pic>
    </p:spTree>
    <p:extLst>
      <p:ext uri="{BB962C8B-B14F-4D97-AF65-F5344CB8AC3E}">
        <p14:creationId xmlns:p14="http://schemas.microsoft.com/office/powerpoint/2010/main" val="417654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D656E668-F5BB-408E-A469-A780BE927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125671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sz="5600" dirty="0"/>
              <a:t>Git merging</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552449" y="2784143"/>
            <a:ext cx="11253107" cy="3433031"/>
          </a:xfrm>
        </p:spPr>
        <p:txBody>
          <a:bodyPr anchor="t">
            <a:normAutofit fontScale="77500" lnSpcReduction="20000"/>
          </a:bodyPr>
          <a:lstStyle/>
          <a:p>
            <a:pPr marL="457200" indent="-457200">
              <a:spcAft>
                <a:spcPts val="0"/>
              </a:spcAft>
              <a:buFont typeface="Arial" panose="020B0604020202020204" pitchFamily="34" charset="0"/>
              <a:buChar char="•"/>
            </a:pPr>
            <a:r>
              <a:rPr lang="en-US" dirty="0"/>
              <a:t>Merging is Git's way of putting a forked history back together again. The git merge command lets you take the independent lines of development created by git branch and integrate them into a single branch.</a:t>
            </a:r>
          </a:p>
          <a:p>
            <a:pPr marL="457200" indent="-457200">
              <a:spcAft>
                <a:spcPts val="0"/>
              </a:spcAft>
              <a:buFont typeface="Arial" panose="020B0604020202020204" pitchFamily="34" charset="0"/>
              <a:buChar char="•"/>
            </a:pPr>
            <a:r>
              <a:rPr lang="en-US" dirty="0"/>
              <a:t>Example flow:</a:t>
            </a:r>
          </a:p>
          <a:p>
            <a:pPr marL="731520" lvl="1" indent="-457200">
              <a:spcAft>
                <a:spcPts val="0"/>
              </a:spcAft>
              <a:buFont typeface="Arial" panose="020B0604020202020204" pitchFamily="34" charset="0"/>
              <a:buChar char="•"/>
            </a:pPr>
            <a:r>
              <a:rPr lang="en-US" dirty="0"/>
              <a:t>git checkout -b new-feature main # Start a new feature</a:t>
            </a:r>
          </a:p>
          <a:p>
            <a:pPr marL="731520" lvl="1" indent="-457200">
              <a:spcAft>
                <a:spcPts val="0"/>
              </a:spcAft>
              <a:buFont typeface="Arial" panose="020B0604020202020204" pitchFamily="34" charset="0"/>
              <a:buChar char="•"/>
            </a:pPr>
            <a:r>
              <a:rPr lang="en-US" dirty="0"/>
              <a:t>git add &lt;file&gt; # Edit some files</a:t>
            </a:r>
          </a:p>
          <a:p>
            <a:pPr marL="731520" lvl="1" indent="-457200">
              <a:spcAft>
                <a:spcPts val="0"/>
              </a:spcAft>
              <a:buFont typeface="Arial" panose="020B0604020202020204" pitchFamily="34" charset="0"/>
              <a:buChar char="•"/>
            </a:pPr>
            <a:r>
              <a:rPr lang="en-US" dirty="0"/>
              <a:t>git commit -m "Start a feature“</a:t>
            </a:r>
          </a:p>
          <a:p>
            <a:pPr marL="731520" lvl="1" indent="-457200">
              <a:spcAft>
                <a:spcPts val="0"/>
              </a:spcAft>
              <a:buFont typeface="Arial" panose="020B0604020202020204" pitchFamily="34" charset="0"/>
              <a:buChar char="•"/>
            </a:pPr>
            <a:r>
              <a:rPr lang="en-US" dirty="0"/>
              <a:t>git add &lt;file&gt; # Edit some files</a:t>
            </a:r>
          </a:p>
          <a:p>
            <a:pPr marL="731520" lvl="1" indent="-457200">
              <a:spcAft>
                <a:spcPts val="0"/>
              </a:spcAft>
              <a:buFont typeface="Arial" panose="020B0604020202020204" pitchFamily="34" charset="0"/>
              <a:buChar char="•"/>
            </a:pPr>
            <a:r>
              <a:rPr lang="en-US" dirty="0"/>
              <a:t>git commit -m "Finish a feature“</a:t>
            </a:r>
          </a:p>
          <a:p>
            <a:pPr marL="731520" lvl="1" indent="-457200">
              <a:spcAft>
                <a:spcPts val="0"/>
              </a:spcAft>
              <a:buFont typeface="Arial" panose="020B0604020202020204" pitchFamily="34" charset="0"/>
              <a:buChar char="•"/>
            </a:pPr>
            <a:r>
              <a:rPr lang="en-US" dirty="0"/>
              <a:t>git checkout main # Merge in the new-feature branch</a:t>
            </a:r>
          </a:p>
          <a:p>
            <a:pPr marL="731520" lvl="1" indent="-457200">
              <a:spcAft>
                <a:spcPts val="0"/>
              </a:spcAft>
              <a:buFont typeface="Arial" panose="020B0604020202020204" pitchFamily="34" charset="0"/>
              <a:buChar char="•"/>
            </a:pPr>
            <a:r>
              <a:rPr lang="en-US" dirty="0"/>
              <a:t>git merge new-feature</a:t>
            </a:r>
          </a:p>
          <a:p>
            <a:pPr marL="731520" lvl="1" indent="-457200">
              <a:spcAft>
                <a:spcPts val="0"/>
              </a:spcAft>
              <a:buFont typeface="Arial" panose="020B0604020202020204" pitchFamily="34" charset="0"/>
              <a:buChar char="•"/>
            </a:pPr>
            <a:r>
              <a:rPr lang="en-US" dirty="0"/>
              <a:t>git branch -d new-feature</a:t>
            </a:r>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403592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7D1FD127-590D-4BD5-89A0-0F0C3587A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607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a:t>Git is an open-source project originally developed in 2005 by Linus Torvalds.</a:t>
            </a:r>
          </a:p>
          <a:p>
            <a:pPr marL="457200" indent="-457200">
              <a:buFont typeface="Arial" panose="020B0604020202020204" pitchFamily="34" charset="0"/>
              <a:buChar char="•"/>
            </a:pPr>
            <a:r>
              <a:rPr lang="en-US" dirty="0"/>
              <a:t>Git is an example of a DVCS (Distributed Version Control System). Rather than have only one single place for the full version history of the software. </a:t>
            </a:r>
          </a:p>
          <a:p>
            <a:pPr marL="457200" indent="-457200">
              <a:buFont typeface="Arial" panose="020B0604020202020204" pitchFamily="34" charset="0"/>
              <a:buChar char="•"/>
            </a:pPr>
            <a:r>
              <a:rPr lang="en-US" dirty="0"/>
              <a:t>In Git, every developer's working copy of the code is also a repository that can contain the full history of all changes.</a:t>
            </a:r>
          </a:p>
        </p:txBody>
      </p:sp>
    </p:spTree>
    <p:extLst>
      <p:ext uri="{BB962C8B-B14F-4D97-AF65-F5344CB8AC3E}">
        <p14:creationId xmlns:p14="http://schemas.microsoft.com/office/powerpoint/2010/main" val="243866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Initialize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lstStyle/>
          <a:p>
            <a:pPr marL="457200" indent="-457200">
              <a:lnSpc>
                <a:spcPct val="100000"/>
              </a:lnSpc>
              <a:spcAft>
                <a:spcPts val="0"/>
              </a:spcAft>
              <a:buFont typeface="Arial" panose="020B0604020202020204" pitchFamily="34" charset="0"/>
              <a:buChar char="•"/>
            </a:pPr>
            <a:r>
              <a:rPr lang="en-US" dirty="0"/>
              <a:t>To create a repository, create a directory where your project will reside locally</a:t>
            </a:r>
          </a:p>
          <a:p>
            <a:pPr marL="457200" indent="-457200">
              <a:lnSpc>
                <a:spcPct val="100000"/>
              </a:lnSpc>
              <a:spcAft>
                <a:spcPts val="0"/>
              </a:spcAft>
              <a:buFont typeface="Arial" panose="020B0604020202020204" pitchFamily="34" charset="0"/>
              <a:buChar char="•"/>
            </a:pPr>
            <a:r>
              <a:rPr lang="en-US" dirty="0"/>
              <a:t>In terminal (</a:t>
            </a:r>
            <a:r>
              <a:rPr lang="en-US" dirty="0" err="1"/>
              <a:t>cmd</a:t>
            </a:r>
            <a:r>
              <a:rPr lang="en-US" dirty="0"/>
              <a:t>/bash) go to that directory and enter the command git </a:t>
            </a:r>
            <a:r>
              <a:rPr lang="en-US" dirty="0" err="1"/>
              <a:t>init.</a:t>
            </a:r>
            <a:endParaRPr lang="en-US" dirty="0"/>
          </a:p>
          <a:p>
            <a:pPr marL="457200" indent="-457200">
              <a:lnSpc>
                <a:spcPct val="100000"/>
              </a:lnSpc>
              <a:spcAft>
                <a:spcPts val="0"/>
              </a:spcAft>
              <a:buFont typeface="Arial" panose="020B0604020202020204" pitchFamily="34" charset="0"/>
              <a:buChar char="•"/>
            </a:pPr>
            <a:r>
              <a:rPr lang="en-US" dirty="0"/>
              <a:t>git </a:t>
            </a:r>
            <a:r>
              <a:rPr lang="en-US" dirty="0" err="1"/>
              <a:t>init</a:t>
            </a:r>
            <a:r>
              <a:rPr lang="en-US" dirty="0"/>
              <a:t>: </a:t>
            </a:r>
          </a:p>
          <a:p>
            <a:pPr marL="731520" lvl="1" indent="-457200">
              <a:lnSpc>
                <a:spcPct val="100000"/>
              </a:lnSpc>
              <a:spcAft>
                <a:spcPts val="0"/>
              </a:spcAft>
              <a:buFont typeface="Arial" panose="020B0604020202020204" pitchFamily="34" charset="0"/>
              <a:buChar char="•"/>
            </a:pPr>
            <a:r>
              <a:rPr lang="en-US" dirty="0"/>
              <a:t>Creates an empty Git repository - basically a .git directory with subdirectories for objects, refs/heads, refs/tags, and template files.</a:t>
            </a:r>
          </a:p>
          <a:p>
            <a:pPr marL="731520" lvl="1" indent="-457200">
              <a:lnSpc>
                <a:spcPct val="100000"/>
              </a:lnSpc>
              <a:spcAft>
                <a:spcPts val="0"/>
              </a:spcAft>
              <a:buFont typeface="Arial" panose="020B0604020202020204" pitchFamily="34" charset="0"/>
              <a:buChar char="•"/>
            </a:pPr>
            <a:r>
              <a:rPr lang="en-US" dirty="0"/>
              <a:t>An initial Master branch without any commits will be created.</a:t>
            </a:r>
          </a:p>
        </p:txBody>
      </p:sp>
    </p:spTree>
    <p:extLst>
      <p:ext uri="{BB962C8B-B14F-4D97-AF65-F5344CB8AC3E}">
        <p14:creationId xmlns:p14="http://schemas.microsoft.com/office/powerpoint/2010/main" val="40759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Clone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43049" y="2553462"/>
            <a:ext cx="5652951" cy="3552444"/>
          </a:xfrm>
        </p:spPr>
        <p:txBody>
          <a:bodyPr>
            <a:normAutofit lnSpcReduction="10000"/>
          </a:bodyPr>
          <a:lstStyle/>
          <a:p>
            <a:pPr marL="457200" indent="-457200">
              <a:lnSpc>
                <a:spcPct val="100000"/>
              </a:lnSpc>
              <a:spcAft>
                <a:spcPts val="0"/>
              </a:spcAft>
              <a:buFont typeface="Arial" panose="020B0604020202020204" pitchFamily="34" charset="0"/>
              <a:buChar char="•"/>
            </a:pPr>
            <a:r>
              <a:rPr lang="en-US" dirty="0"/>
              <a:t>To clone an existing remote repository, you must have the </a:t>
            </a:r>
            <a:r>
              <a:rPr lang="en-US" dirty="0" err="1"/>
              <a:t>ssh</a:t>
            </a:r>
            <a:r>
              <a:rPr lang="en-US" dirty="0"/>
              <a:t>/http/https link. which can be found on the remote repository</a:t>
            </a:r>
          </a:p>
          <a:p>
            <a:pPr marL="457200" indent="-457200">
              <a:lnSpc>
                <a:spcPct val="100000"/>
              </a:lnSpc>
              <a:spcAft>
                <a:spcPts val="0"/>
              </a:spcAft>
              <a:buFont typeface="Arial" panose="020B0604020202020204" pitchFamily="34" charset="0"/>
              <a:buChar char="•"/>
            </a:pPr>
            <a:r>
              <a:rPr lang="en-US" dirty="0"/>
              <a:t>In the local directory where the remote repository will reside. Using the terminal run the command git clone.</a:t>
            </a:r>
          </a:p>
          <a:p>
            <a:pPr marL="457200" indent="-457200">
              <a:lnSpc>
                <a:spcPct val="100000"/>
              </a:lnSpc>
              <a:spcAft>
                <a:spcPts val="0"/>
              </a:spcAft>
              <a:buFont typeface="Arial" panose="020B0604020202020204" pitchFamily="34" charset="0"/>
              <a:buChar char="•"/>
            </a:pPr>
            <a:r>
              <a:rPr lang="en-US" dirty="0"/>
              <a:t>git clone “</a:t>
            </a:r>
            <a:r>
              <a:rPr lang="en-US" dirty="0" err="1"/>
              <a:t>ssh</a:t>
            </a:r>
            <a:r>
              <a:rPr lang="en-US" dirty="0"/>
              <a:t>/http/https link”</a:t>
            </a:r>
          </a:p>
        </p:txBody>
      </p:sp>
      <p:pic>
        <p:nvPicPr>
          <p:cNvPr id="5" name="Picture 4" descr="Graphical user interface, text, application&#10;&#10;Description automatically generated">
            <a:extLst>
              <a:ext uri="{FF2B5EF4-FFF2-40B4-BE49-F238E27FC236}">
                <a16:creationId xmlns:a16="http://schemas.microsoft.com/office/drawing/2014/main" id="{C15A9884-8B4E-43F8-BCF9-6AAB494F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196" y="1168205"/>
            <a:ext cx="3905451" cy="252205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03D31ED6-6C62-4B12-89E6-8FCE33987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196" y="4002221"/>
            <a:ext cx="3905451" cy="2659835"/>
          </a:xfrm>
          <a:prstGeom prst="rect">
            <a:avLst/>
          </a:prstGeom>
        </p:spPr>
      </p:pic>
    </p:spTree>
    <p:extLst>
      <p:ext uri="{BB962C8B-B14F-4D97-AF65-F5344CB8AC3E}">
        <p14:creationId xmlns:p14="http://schemas.microsoft.com/office/powerpoint/2010/main" val="87969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Git ignore</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43049" y="2553462"/>
            <a:ext cx="11425101" cy="3552444"/>
          </a:xfrm>
        </p:spPr>
        <p:txBody>
          <a:bodyPr>
            <a:normAutofit/>
          </a:bodyPr>
          <a:lstStyle/>
          <a:p>
            <a:pPr marL="457200" indent="-457200">
              <a:lnSpc>
                <a:spcPct val="100000"/>
              </a:lnSpc>
              <a:spcAft>
                <a:spcPts val="0"/>
              </a:spcAft>
              <a:buFont typeface="Arial" panose="020B0604020202020204" pitchFamily="34" charset="0"/>
              <a:buChar char="•"/>
            </a:pPr>
            <a:r>
              <a:rPr lang="en-US" dirty="0"/>
              <a:t>A </a:t>
            </a:r>
            <a:r>
              <a:rPr lang="en-US" dirty="0" err="1"/>
              <a:t>gitignore</a:t>
            </a:r>
            <a:r>
              <a:rPr lang="en-US" dirty="0"/>
              <a:t> file specifies intentionally untracked files that Git should ignore.</a:t>
            </a:r>
          </a:p>
          <a:p>
            <a:pPr marL="457200" indent="-457200">
              <a:lnSpc>
                <a:spcPct val="100000"/>
              </a:lnSpc>
              <a:spcAft>
                <a:spcPts val="0"/>
              </a:spcAft>
              <a:buFont typeface="Arial" panose="020B0604020202020204" pitchFamily="34" charset="0"/>
              <a:buChar char="•"/>
            </a:pPr>
            <a:r>
              <a:rPr lang="en-US" dirty="0"/>
              <a:t>Each line in a </a:t>
            </a:r>
            <a:r>
              <a:rPr lang="en-US" dirty="0" err="1"/>
              <a:t>gitignore</a:t>
            </a:r>
            <a:r>
              <a:rPr lang="en-US" dirty="0"/>
              <a:t> file specifies a pattern. When deciding whether to ignore a path, Git normally checks </a:t>
            </a:r>
            <a:r>
              <a:rPr lang="en-US" dirty="0" err="1"/>
              <a:t>gitignore</a:t>
            </a:r>
            <a:r>
              <a:rPr lang="en-US" dirty="0"/>
              <a:t> patterns from multiple sources, with the following order of precedence, from highest to lowest</a:t>
            </a:r>
          </a:p>
        </p:txBody>
      </p:sp>
    </p:spTree>
    <p:extLst>
      <p:ext uri="{BB962C8B-B14F-4D97-AF65-F5344CB8AC3E}">
        <p14:creationId xmlns:p14="http://schemas.microsoft.com/office/powerpoint/2010/main" val="259444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p:txBody>
          <a:bodyPr/>
          <a:lstStyle/>
          <a:p>
            <a:r>
              <a:rPr lang="en-US" dirty="0"/>
              <a:t>Pull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p:txBody>
          <a:bodyPr/>
          <a:lstStyle/>
          <a:p>
            <a:pPr marL="457200" indent="-457200">
              <a:lnSpc>
                <a:spcPct val="100000"/>
              </a:lnSpc>
              <a:spcAft>
                <a:spcPts val="0"/>
              </a:spcAft>
              <a:buFont typeface="Arial" panose="020B0604020202020204" pitchFamily="34" charset="0"/>
              <a:buChar char="•"/>
            </a:pPr>
            <a:r>
              <a:rPr lang="en-US" dirty="0"/>
              <a:t>The git pull command is used to fetch and download content from a remote repository and immediately update the local repository to match that content. </a:t>
            </a:r>
          </a:p>
          <a:p>
            <a:pPr marL="457200" indent="-457200">
              <a:lnSpc>
                <a:spcPct val="100000"/>
              </a:lnSpc>
              <a:spcAft>
                <a:spcPts val="0"/>
              </a:spcAft>
              <a:buFont typeface="Arial" panose="020B0604020202020204" pitchFamily="34" charset="0"/>
              <a:buChar char="•"/>
            </a:pPr>
            <a:r>
              <a:rPr lang="en-US" dirty="0"/>
              <a:t>Once the content is downloaded, git pull will enter a merge workflow. A new merge commit will be created, and HEAD updated to point at the new commit</a:t>
            </a:r>
          </a:p>
          <a:p>
            <a:pPr marL="457200" indent="-457200">
              <a:lnSpc>
                <a:spcPct val="100000"/>
              </a:lnSpc>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336194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Push Repository</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623887" y="2753009"/>
            <a:ext cx="11366273" cy="4104991"/>
          </a:xfrm>
        </p:spPr>
        <p:txBody>
          <a:bodyPr anchor="t">
            <a:normAutofit fontScale="92500"/>
          </a:bodyPr>
          <a:lstStyle/>
          <a:p>
            <a:pPr marL="457200" indent="-457200">
              <a:spcAft>
                <a:spcPts val="0"/>
              </a:spcAft>
              <a:buFont typeface="Arial" panose="020B0604020202020204" pitchFamily="34" charset="0"/>
              <a:buChar char="•"/>
            </a:pPr>
            <a:r>
              <a:rPr lang="en-US" dirty="0"/>
              <a:t>The git push command is used to upload local repository content to a remote repository. </a:t>
            </a:r>
          </a:p>
          <a:p>
            <a:pPr marL="457200" indent="-457200">
              <a:spcAft>
                <a:spcPts val="0"/>
              </a:spcAft>
              <a:buFont typeface="Arial" panose="020B0604020202020204" pitchFamily="34" charset="0"/>
              <a:buChar char="•"/>
            </a:pPr>
            <a:r>
              <a:rPr lang="en-US" dirty="0"/>
              <a:t>Pushing is how you transfer commits from your local repository to a remote repo.</a:t>
            </a:r>
          </a:p>
          <a:p>
            <a:pPr marL="457200" indent="-457200">
              <a:spcAft>
                <a:spcPts val="0"/>
              </a:spcAft>
              <a:buFont typeface="Arial" panose="020B0604020202020204" pitchFamily="34" charset="0"/>
              <a:buChar char="•"/>
            </a:pPr>
            <a:r>
              <a:rPr lang="en-US" dirty="0"/>
              <a:t>Steps to push:</a:t>
            </a:r>
          </a:p>
          <a:p>
            <a:pPr marL="731520" lvl="1" indent="-457200">
              <a:spcAft>
                <a:spcPts val="0"/>
              </a:spcAft>
              <a:buFont typeface="Arial" panose="020B0604020202020204" pitchFamily="34" charset="0"/>
              <a:buChar char="•"/>
            </a:pPr>
            <a:r>
              <a:rPr lang="en-US" dirty="0"/>
              <a:t>git add . : adds all new files and changes to remote repository</a:t>
            </a:r>
          </a:p>
          <a:p>
            <a:pPr marL="731520" lvl="1" indent="-457200">
              <a:spcAft>
                <a:spcPts val="0"/>
              </a:spcAft>
              <a:buFont typeface="Arial" panose="020B0604020202020204" pitchFamily="34" charset="0"/>
              <a:buChar char="•"/>
            </a:pPr>
            <a:r>
              <a:rPr lang="en-US" dirty="0"/>
              <a:t>git commit -m “enter change message here”: saves your changes to the local repository along with a message that describes the change</a:t>
            </a:r>
          </a:p>
          <a:p>
            <a:pPr marL="731520" lvl="1" indent="-457200">
              <a:spcAft>
                <a:spcPts val="0"/>
              </a:spcAft>
              <a:buFont typeface="Arial" panose="020B0604020202020204" pitchFamily="34" charset="0"/>
              <a:buChar char="•"/>
            </a:pPr>
            <a:r>
              <a:rPr lang="en-US" dirty="0"/>
              <a:t>git push origin “branch name”: Uploads local repository content to a remote repository. you transfer commits from your local repository to a remote repository.</a:t>
            </a:r>
          </a:p>
          <a:p>
            <a:pPr marL="457200"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731520" lvl="1" indent="-457200">
              <a:spcAft>
                <a:spcPts val="0"/>
              </a:spcAft>
              <a:buFont typeface="Arial" panose="020B0604020202020204" pitchFamily="34" charset="0"/>
              <a:buChar char="•"/>
            </a:pPr>
            <a:endParaRPr lang="en-US" dirty="0"/>
          </a:p>
          <a:p>
            <a:pPr marL="457200"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298708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Git branches</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0" y="2844979"/>
            <a:ext cx="7413172" cy="3433031"/>
          </a:xfrm>
        </p:spPr>
        <p:txBody>
          <a:bodyPr anchor="t">
            <a:normAutofit fontScale="92500" lnSpcReduction="10000"/>
          </a:bodyPr>
          <a:lstStyle/>
          <a:p>
            <a:pPr marL="457200" indent="-457200">
              <a:spcAft>
                <a:spcPts val="0"/>
              </a:spcAft>
              <a:buFont typeface="Arial" panose="020B0604020202020204" pitchFamily="34" charset="0"/>
              <a:buChar char="•"/>
            </a:pPr>
            <a:r>
              <a:rPr lang="en-US" dirty="0"/>
              <a:t>Branching is when you diverge from the main line of development and continue to do work without messing with that main line.</a:t>
            </a:r>
          </a:p>
          <a:p>
            <a:pPr marL="457200" indent="-457200">
              <a:spcAft>
                <a:spcPts val="0"/>
              </a:spcAft>
              <a:buFont typeface="Arial" panose="020B0604020202020204" pitchFamily="34" charset="0"/>
              <a:buChar char="•"/>
            </a:pPr>
            <a:r>
              <a:rPr lang="en-US" dirty="0"/>
              <a:t>Useful commands</a:t>
            </a:r>
          </a:p>
          <a:p>
            <a:pPr marL="731520" lvl="1" indent="-457200">
              <a:spcAft>
                <a:spcPts val="0"/>
              </a:spcAft>
              <a:buFont typeface="Arial" panose="020B0604020202020204" pitchFamily="34" charset="0"/>
              <a:buChar char="•"/>
            </a:pPr>
            <a:r>
              <a:rPr lang="en-US" dirty="0"/>
              <a:t>Git branch: shows all branches, and the current branch of the repository</a:t>
            </a:r>
          </a:p>
          <a:p>
            <a:pPr marL="731520" lvl="1" indent="-457200">
              <a:spcAft>
                <a:spcPts val="0"/>
              </a:spcAft>
              <a:buFont typeface="Arial" panose="020B0604020202020204" pitchFamily="34" charset="0"/>
              <a:buChar char="•"/>
            </a:pPr>
            <a:r>
              <a:rPr lang="en-US" dirty="0"/>
              <a:t>Git checkout “branch name”: Changes current branch to inputted “branch name” branch</a:t>
            </a:r>
          </a:p>
          <a:p>
            <a:pPr marL="731520" lvl="1" indent="-457200">
              <a:spcAft>
                <a:spcPts val="0"/>
              </a:spcAft>
              <a:buFont typeface="Arial" panose="020B0604020202020204" pitchFamily="34" charset="0"/>
              <a:buChar char="•"/>
            </a:pPr>
            <a:r>
              <a:rPr lang="en-US" dirty="0"/>
              <a:t>git checkout -b “new branch”: creates new branch with name inputted in command</a:t>
            </a:r>
          </a:p>
        </p:txBody>
      </p:sp>
      <p:pic>
        <p:nvPicPr>
          <p:cNvPr id="5" name="Picture 4" descr="Diagram, schematic&#10;&#10;Description automatically generated">
            <a:extLst>
              <a:ext uri="{FF2B5EF4-FFF2-40B4-BE49-F238E27FC236}">
                <a16:creationId xmlns:a16="http://schemas.microsoft.com/office/drawing/2014/main" id="{30B47B19-9439-4A68-9828-0E982C52C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509" y="3429000"/>
            <a:ext cx="4877141" cy="2499031"/>
          </a:xfrm>
          <a:prstGeom prst="rect">
            <a:avLst/>
          </a:prstGeom>
        </p:spPr>
      </p:pic>
    </p:spTree>
    <p:extLst>
      <p:ext uri="{BB962C8B-B14F-4D97-AF65-F5344CB8AC3E}">
        <p14:creationId xmlns:p14="http://schemas.microsoft.com/office/powerpoint/2010/main" val="316722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AA912E-0B65-4468-973A-E8B66F85A70D}"/>
              </a:ext>
            </a:extLst>
          </p:cNvPr>
          <p:cNvSpPr>
            <a:spLocks noGrp="1"/>
          </p:cNvSpPr>
          <p:nvPr>
            <p:ph type="title"/>
          </p:nvPr>
        </p:nvSpPr>
        <p:spPr>
          <a:xfrm>
            <a:off x="960120" y="317814"/>
            <a:ext cx="10268712" cy="1700784"/>
          </a:xfrm>
        </p:spPr>
        <p:txBody>
          <a:bodyPr>
            <a:normAutofit/>
          </a:bodyPr>
          <a:lstStyle/>
          <a:p>
            <a:r>
              <a:rPr lang="en-US" dirty="0"/>
              <a:t>Git branches</a:t>
            </a:r>
          </a:p>
        </p:txBody>
      </p:sp>
      <p:sp>
        <p:nvSpPr>
          <p:cNvPr id="3" name="Content Placeholder 2">
            <a:extLst>
              <a:ext uri="{FF2B5EF4-FFF2-40B4-BE49-F238E27FC236}">
                <a16:creationId xmlns:a16="http://schemas.microsoft.com/office/drawing/2014/main" id="{B2857673-E02D-4132-9857-5DB12A5F3765}"/>
              </a:ext>
            </a:extLst>
          </p:cNvPr>
          <p:cNvSpPr>
            <a:spLocks noGrp="1"/>
          </p:cNvSpPr>
          <p:nvPr>
            <p:ph idx="1"/>
          </p:nvPr>
        </p:nvSpPr>
        <p:spPr>
          <a:xfrm>
            <a:off x="457199" y="2784143"/>
            <a:ext cx="11413671" cy="3433031"/>
          </a:xfrm>
        </p:spPr>
        <p:txBody>
          <a:bodyPr anchor="t">
            <a:normAutofit fontScale="77500" lnSpcReduction="20000"/>
          </a:bodyPr>
          <a:lstStyle/>
          <a:p>
            <a:pPr marL="457200" indent="-457200">
              <a:spcAft>
                <a:spcPts val="0"/>
              </a:spcAft>
              <a:buFont typeface="Arial" panose="020B0604020202020204" pitchFamily="34" charset="0"/>
              <a:buChar char="•"/>
            </a:pPr>
            <a:r>
              <a:rPr lang="en-US" dirty="0"/>
              <a:t>Different types of branching</a:t>
            </a:r>
          </a:p>
          <a:p>
            <a:pPr marL="731520" lvl="1" indent="-457200">
              <a:spcAft>
                <a:spcPts val="0"/>
              </a:spcAft>
              <a:buFont typeface="Arial" panose="020B0604020202020204" pitchFamily="34" charset="0"/>
              <a:buChar char="•"/>
            </a:pPr>
            <a:r>
              <a:rPr lang="en-US" dirty="0"/>
              <a:t>Master: Codebase residing in the master branch considered production ready. When it is ready for a specific release, the latest commit will be given a release tag.</a:t>
            </a:r>
          </a:p>
          <a:p>
            <a:pPr marL="731520" lvl="1" indent="-457200">
              <a:spcAft>
                <a:spcPts val="0"/>
              </a:spcAft>
              <a:buFont typeface="Arial" panose="020B0604020202020204" pitchFamily="34" charset="0"/>
              <a:buChar char="•"/>
            </a:pPr>
            <a:r>
              <a:rPr lang="en-US" dirty="0"/>
              <a:t>Feature branch : A feature branch is normally created off a develop branch. This feature branch can reside in your local machine throughout the entire development lifecycle of the feature.</a:t>
            </a:r>
          </a:p>
          <a:p>
            <a:pPr marL="731520" lvl="1" indent="-457200">
              <a:spcAft>
                <a:spcPts val="0"/>
              </a:spcAft>
              <a:buFont typeface="Arial" panose="020B0604020202020204" pitchFamily="34" charset="0"/>
              <a:buChar char="•"/>
            </a:pPr>
            <a:r>
              <a:rPr lang="en-US" dirty="0"/>
              <a:t>Release branch: The release branch is typically created off the develop branch when it's close to being production ready. Only bug fixes and release related issues should be addressed on this branch. Having this branch will allow other team members to continue pushing new features to the develop branch without interrupting the release workflow. </a:t>
            </a:r>
          </a:p>
          <a:p>
            <a:pPr marL="731520" lvl="1" indent="-457200">
              <a:spcAft>
                <a:spcPts val="0"/>
              </a:spcAft>
              <a:buFont typeface="Arial" panose="020B0604020202020204" pitchFamily="34" charset="0"/>
              <a:buChar char="•"/>
            </a:pPr>
            <a:r>
              <a:rPr lang="en-US" dirty="0"/>
              <a:t>Hotfix branch: When you need to add an important fix to your production codebase quickly, you can create a Hotfix branch off the master branch.</a:t>
            </a:r>
          </a:p>
          <a:p>
            <a:pPr marL="731520" lvl="1" indent="-457200">
              <a:spcAft>
                <a:spcPts val="0"/>
              </a:spcAft>
              <a:buFont typeface="Arial" panose="020B0604020202020204" pitchFamily="34" charset="0"/>
              <a:buChar char="•"/>
            </a:pPr>
            <a:r>
              <a:rPr lang="en-US" dirty="0"/>
              <a:t>Develop branch: A develop branch should be always kept stable. This is important because new branches are created off this branch, and this branch could eventually go out live on production.</a:t>
            </a:r>
          </a:p>
          <a:p>
            <a:pPr marL="731520" lvl="1" indent="-457200">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129829350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263</TotalTime>
  <Words>791</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Demi Cond</vt:lpstr>
      <vt:lpstr>Franklin Gothic Medium</vt:lpstr>
      <vt:lpstr>Wingdings</vt:lpstr>
      <vt:lpstr>JuxtaposeVTI</vt:lpstr>
      <vt:lpstr>GIT</vt:lpstr>
      <vt:lpstr>What is git</vt:lpstr>
      <vt:lpstr>Initialize repository</vt:lpstr>
      <vt:lpstr>Clone repository</vt:lpstr>
      <vt:lpstr>Git ignore</vt:lpstr>
      <vt:lpstr>Pull repository</vt:lpstr>
      <vt:lpstr>Push Repository</vt:lpstr>
      <vt:lpstr>Git branches</vt:lpstr>
      <vt:lpstr>Git branches</vt:lpstr>
      <vt:lpstr>PowerPoint Presentation</vt:lpstr>
      <vt:lpstr>Git merging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Ben David Lammers</dc:creator>
  <cp:lastModifiedBy>Noor El Alfi</cp:lastModifiedBy>
  <cp:revision>18</cp:revision>
  <dcterms:created xsi:type="dcterms:W3CDTF">2021-07-19T14:11:55Z</dcterms:created>
  <dcterms:modified xsi:type="dcterms:W3CDTF">2021-07-21T15:59:35Z</dcterms:modified>
</cp:coreProperties>
</file>