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8" r:id="rId3"/>
    <p:sldId id="257" r:id="rId4"/>
    <p:sldId id="261" r:id="rId5"/>
    <p:sldId id="259" r:id="rId6"/>
    <p:sldId id="263" r:id="rId7"/>
    <p:sldId id="260"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p:scale>
          <a:sx n="62" d="100"/>
          <a:sy n="62" d="100"/>
        </p:scale>
        <p:origin x="752" y="1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7/22/2021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499994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7/22/2021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26839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7/22/2021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82023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7/22/2021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0304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7/22/2021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69842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7/22/2021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78344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7/22/2021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5208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7/22/2021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91541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7/22/2021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89971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7/22/2021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0863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7/22/2021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575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7/22/2021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3719308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862285-93EE-4599-998C-4A41FEBCE8DF}"/>
              </a:ext>
            </a:extLst>
          </p:cNvPr>
          <p:cNvSpPr>
            <a:spLocks noGrp="1"/>
          </p:cNvSpPr>
          <p:nvPr>
            <p:ph type="ctrTitle"/>
          </p:nvPr>
        </p:nvSpPr>
        <p:spPr>
          <a:xfrm>
            <a:off x="960121" y="1240403"/>
            <a:ext cx="5943600" cy="2941983"/>
          </a:xfrm>
        </p:spPr>
        <p:txBody>
          <a:bodyPr anchor="ctr">
            <a:normAutofit/>
          </a:bodyPr>
          <a:lstStyle/>
          <a:p>
            <a:pPr algn="l"/>
            <a:r>
              <a:rPr lang="en-US" dirty="0"/>
              <a:t>Node </a:t>
            </a:r>
            <a:r>
              <a:rPr lang="en-US" dirty="0" err="1"/>
              <a:t>js</a:t>
            </a:r>
            <a:endParaRPr lang="en-US" dirty="0"/>
          </a:p>
        </p:txBody>
      </p:sp>
      <p:sp>
        <p:nvSpPr>
          <p:cNvPr id="3" name="Subtitle 2">
            <a:extLst>
              <a:ext uri="{FF2B5EF4-FFF2-40B4-BE49-F238E27FC236}">
                <a16:creationId xmlns:a16="http://schemas.microsoft.com/office/drawing/2014/main" id="{F2F11479-513C-4A31-A3B9-60501F1D42BC}"/>
              </a:ext>
            </a:extLst>
          </p:cNvPr>
          <p:cNvSpPr>
            <a:spLocks noGrp="1"/>
          </p:cNvSpPr>
          <p:nvPr>
            <p:ph type="subTitle" idx="1"/>
          </p:nvPr>
        </p:nvSpPr>
        <p:spPr>
          <a:xfrm>
            <a:off x="960120" y="5206247"/>
            <a:ext cx="10268712" cy="1013577"/>
          </a:xfrm>
        </p:spPr>
        <p:txBody>
          <a:bodyPr>
            <a:normAutofit fontScale="92500" lnSpcReduction="10000"/>
          </a:bodyPr>
          <a:lstStyle/>
          <a:p>
            <a:pPr algn="l"/>
            <a:r>
              <a:rPr lang="en-US" dirty="0"/>
              <a:t>open-source, cross-platform, JavaScript runtime environment</a:t>
            </a:r>
          </a:p>
        </p:txBody>
      </p:sp>
      <p:pic>
        <p:nvPicPr>
          <p:cNvPr id="5" name="Picture 4" descr="Icon&#10;&#10;Description automatically generated">
            <a:extLst>
              <a:ext uri="{FF2B5EF4-FFF2-40B4-BE49-F238E27FC236}">
                <a16:creationId xmlns:a16="http://schemas.microsoft.com/office/drawing/2014/main" id="{CA9C9CEE-962D-402B-9916-C6E3101EF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622" y="1069288"/>
            <a:ext cx="5365297" cy="3284212"/>
          </a:xfrm>
          <a:prstGeom prst="rect">
            <a:avLst/>
          </a:prstGeom>
        </p:spPr>
      </p:pic>
    </p:spTree>
    <p:extLst>
      <p:ext uri="{BB962C8B-B14F-4D97-AF65-F5344CB8AC3E}">
        <p14:creationId xmlns:p14="http://schemas.microsoft.com/office/powerpoint/2010/main" val="417654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088BB-3C97-47A1-A1E1-7EB2F401D03A}"/>
              </a:ext>
            </a:extLst>
          </p:cNvPr>
          <p:cNvSpPr>
            <a:spLocks noGrp="1"/>
          </p:cNvSpPr>
          <p:nvPr>
            <p:ph type="title"/>
          </p:nvPr>
        </p:nvSpPr>
        <p:spPr/>
        <p:txBody>
          <a:bodyPr/>
          <a:lstStyle/>
          <a:p>
            <a:r>
              <a:rPr lang="en-US" dirty="0"/>
              <a:t>Ips and ports intro</a:t>
            </a:r>
          </a:p>
        </p:txBody>
      </p:sp>
      <p:sp>
        <p:nvSpPr>
          <p:cNvPr id="3" name="Content Placeholder 2">
            <a:extLst>
              <a:ext uri="{FF2B5EF4-FFF2-40B4-BE49-F238E27FC236}">
                <a16:creationId xmlns:a16="http://schemas.microsoft.com/office/drawing/2014/main" id="{01A9F94F-CD5C-4ABE-80C1-6BC1080EF1FB}"/>
              </a:ext>
            </a:extLst>
          </p:cNvPr>
          <p:cNvSpPr>
            <a:spLocks noGrp="1"/>
          </p:cNvSpPr>
          <p:nvPr>
            <p:ph idx="1"/>
          </p:nvPr>
        </p:nvSpPr>
        <p:spPr>
          <a:xfrm>
            <a:off x="366926" y="2752165"/>
            <a:ext cx="5729074" cy="4105835"/>
          </a:xfrm>
        </p:spPr>
        <p:txBody>
          <a:bodyPr>
            <a:normAutofit fontScale="70000" lnSpcReduction="20000"/>
          </a:bodyPr>
          <a:lstStyle/>
          <a:p>
            <a:pPr marL="457200" indent="-457200">
              <a:buFont typeface="Arial" panose="020B0604020202020204" pitchFamily="34" charset="0"/>
              <a:buChar char="•"/>
            </a:pPr>
            <a:r>
              <a:rPr lang="en-US" dirty="0"/>
              <a:t>On a TCP/IP network every device must have an IP address.</a:t>
            </a:r>
          </a:p>
          <a:p>
            <a:pPr marL="457200" indent="-457200">
              <a:buFont typeface="Arial" panose="020B0604020202020204" pitchFamily="34" charset="0"/>
              <a:buChar char="•"/>
            </a:pPr>
            <a:r>
              <a:rPr lang="en-US" dirty="0"/>
              <a:t>The IP address identifies the device (computer.)</a:t>
            </a:r>
          </a:p>
          <a:p>
            <a:pPr marL="457200" indent="-457200">
              <a:buFont typeface="Arial" panose="020B0604020202020204" pitchFamily="34" charset="0"/>
              <a:buChar char="•"/>
            </a:pPr>
            <a:r>
              <a:rPr lang="en-US" dirty="0"/>
              <a:t>An IP address alone is not sufficient for running network applications, as a computer can run multiple applications and/or services.</a:t>
            </a:r>
          </a:p>
          <a:p>
            <a:pPr marL="457200" indent="-457200">
              <a:buFont typeface="Arial" panose="020B0604020202020204" pitchFamily="34" charset="0"/>
              <a:buChar char="•"/>
            </a:pPr>
            <a:r>
              <a:rPr lang="en-US" dirty="0"/>
              <a:t>Just as the IP address identifies the computer, The network port identifies the application or service running on the computer.</a:t>
            </a:r>
          </a:p>
          <a:p>
            <a:pPr marL="457200" indent="-457200">
              <a:buFont typeface="Arial" panose="020B0604020202020204" pitchFamily="34" charset="0"/>
              <a:buChar char="•"/>
            </a:pPr>
            <a:r>
              <a:rPr lang="en-US" dirty="0"/>
              <a:t>The use of ports allow computers/devices to run multiple services/applications.</a:t>
            </a:r>
          </a:p>
          <a:p>
            <a:endParaRPr lang="en-US" dirty="0"/>
          </a:p>
          <a:p>
            <a:endParaRPr lang="en-US" dirty="0"/>
          </a:p>
          <a:p>
            <a:endParaRPr lang="en-US" dirty="0"/>
          </a:p>
          <a:p>
            <a:endParaRPr lang="en-US" dirty="0"/>
          </a:p>
          <a:p>
            <a:endParaRPr lang="en-US" dirty="0"/>
          </a:p>
        </p:txBody>
      </p:sp>
      <p:pic>
        <p:nvPicPr>
          <p:cNvPr id="6" name="Picture 5" descr="Diagram&#10;&#10;Description automatically generated">
            <a:extLst>
              <a:ext uri="{FF2B5EF4-FFF2-40B4-BE49-F238E27FC236}">
                <a16:creationId xmlns:a16="http://schemas.microsoft.com/office/drawing/2014/main" id="{21BC4FEB-5FCC-46DF-A171-E7D593C80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5882" y="2524405"/>
            <a:ext cx="4552950" cy="3781425"/>
          </a:xfrm>
          <a:prstGeom prst="rect">
            <a:avLst/>
          </a:prstGeom>
        </p:spPr>
      </p:pic>
    </p:spTree>
    <p:extLst>
      <p:ext uri="{BB962C8B-B14F-4D97-AF65-F5344CB8AC3E}">
        <p14:creationId xmlns:p14="http://schemas.microsoft.com/office/powerpoint/2010/main" val="179602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32D2-A3F8-45EF-9D36-6B9AB814F93D}"/>
              </a:ext>
            </a:extLst>
          </p:cNvPr>
          <p:cNvSpPr>
            <a:spLocks noGrp="1"/>
          </p:cNvSpPr>
          <p:nvPr>
            <p:ph type="title"/>
          </p:nvPr>
        </p:nvSpPr>
        <p:spPr/>
        <p:txBody>
          <a:bodyPr/>
          <a:lstStyle/>
          <a:p>
            <a:r>
              <a:rPr lang="en-US" dirty="0"/>
              <a:t>Well known ports</a:t>
            </a:r>
          </a:p>
        </p:txBody>
      </p:sp>
      <p:sp>
        <p:nvSpPr>
          <p:cNvPr id="3" name="Content Placeholder 2">
            <a:extLst>
              <a:ext uri="{FF2B5EF4-FFF2-40B4-BE49-F238E27FC236}">
                <a16:creationId xmlns:a16="http://schemas.microsoft.com/office/drawing/2014/main" id="{63341464-0A6F-4F04-9B90-3A196AE54D03}"/>
              </a:ext>
            </a:extLst>
          </p:cNvPr>
          <p:cNvSpPr>
            <a:spLocks noGrp="1"/>
          </p:cNvSpPr>
          <p:nvPr>
            <p:ph idx="1"/>
          </p:nvPr>
        </p:nvSpPr>
        <p:spPr/>
        <p:txBody>
          <a:bodyPr>
            <a:normAutofit fontScale="55000" lnSpcReduction="20000"/>
          </a:bodyPr>
          <a:lstStyle/>
          <a:p>
            <a:r>
              <a:rPr lang="en-US" dirty="0"/>
              <a:t>Port numbers 0-1023 These are allocated to server services by the Internet Assigned Numbers Authority (IANA).</a:t>
            </a:r>
          </a:p>
          <a:p>
            <a:pPr marL="457200" indent="-457200">
              <a:buFont typeface="Arial" panose="020B0604020202020204" pitchFamily="34" charset="0"/>
              <a:buChar char="•"/>
            </a:pPr>
            <a:r>
              <a:rPr lang="en-US" dirty="0"/>
              <a:t>Port 21: FTP (file transfer protocol)</a:t>
            </a:r>
          </a:p>
          <a:p>
            <a:pPr marL="457200" indent="-457200">
              <a:buFont typeface="Arial" panose="020B0604020202020204" pitchFamily="34" charset="0"/>
              <a:buChar char="•"/>
            </a:pPr>
            <a:r>
              <a:rPr lang="en-US" dirty="0"/>
              <a:t>Port 22: SSH (Secure Shell Service)</a:t>
            </a:r>
          </a:p>
          <a:p>
            <a:pPr marL="457200" indent="-457200">
              <a:buFont typeface="Arial" panose="020B0604020202020204" pitchFamily="34" charset="0"/>
              <a:buChar char="•"/>
            </a:pPr>
            <a:r>
              <a:rPr lang="en-US" dirty="0"/>
              <a:t>Port 23: telnet service</a:t>
            </a:r>
          </a:p>
          <a:p>
            <a:pPr marL="457200" indent="-457200">
              <a:buFont typeface="Arial" panose="020B0604020202020204" pitchFamily="34" charset="0"/>
              <a:buChar char="•"/>
            </a:pPr>
            <a:r>
              <a:rPr lang="en-US" dirty="0"/>
              <a:t>Port 25: Simple mail transfer protocol (SMTP)</a:t>
            </a:r>
          </a:p>
          <a:p>
            <a:pPr marL="457200" indent="-457200">
              <a:buFont typeface="Arial" panose="020B0604020202020204" pitchFamily="34" charset="0"/>
              <a:buChar char="•"/>
            </a:pPr>
            <a:r>
              <a:rPr lang="en-US" dirty="0"/>
              <a:t>Port 80: </a:t>
            </a:r>
            <a:r>
              <a:rPr lang="en-US" dirty="0" err="1"/>
              <a:t>HyperText</a:t>
            </a:r>
            <a:r>
              <a:rPr lang="en-US" dirty="0"/>
              <a:t> Transfer Protocol (HTTP)</a:t>
            </a:r>
          </a:p>
          <a:p>
            <a:pPr marL="457200" indent="-457200">
              <a:buFont typeface="Arial" panose="020B0604020202020204" pitchFamily="34" charset="0"/>
              <a:buChar char="•"/>
            </a:pPr>
            <a:r>
              <a:rPr lang="en-US" dirty="0"/>
              <a:t>Port 113: Authentication and Ident protocols (AUTH)</a:t>
            </a:r>
          </a:p>
          <a:p>
            <a:pPr marL="457200" indent="-457200">
              <a:buFont typeface="Arial" panose="020B0604020202020204" pitchFamily="34" charset="0"/>
              <a:buChar char="•"/>
            </a:pPr>
            <a:r>
              <a:rPr lang="en-US" dirty="0"/>
              <a:t>Port 115: </a:t>
            </a:r>
            <a:r>
              <a:rPr lang="en-US" b="0" i="0" dirty="0">
                <a:solidFill>
                  <a:srgbClr val="000000"/>
                </a:solidFill>
                <a:effectLst/>
                <a:latin typeface="helvetica" panose="020B0604020202020204" pitchFamily="34" charset="0"/>
              </a:rPr>
              <a:t>Secure File Transfer Protocol (SFTP) services</a:t>
            </a:r>
            <a:endParaRPr lang="en-US" dirty="0"/>
          </a:p>
          <a:p>
            <a:pPr marL="457200" indent="-457200">
              <a:buFont typeface="Arial" panose="020B0604020202020204" pitchFamily="34" charset="0"/>
              <a:buChar char="•"/>
            </a:pPr>
            <a:r>
              <a:rPr lang="en-US" dirty="0"/>
              <a:t>Port 443: </a:t>
            </a:r>
            <a:r>
              <a:rPr lang="pt-BR" dirty="0"/>
              <a:t>Secure Hypertext Transfer Protocol (HTTPS)</a:t>
            </a:r>
          </a:p>
          <a:p>
            <a:pPr marL="457200" indent="-457200">
              <a:buFont typeface="Arial" panose="020B0604020202020204" pitchFamily="34" charset="0"/>
              <a:buChar char="•"/>
            </a:pPr>
            <a:r>
              <a:rPr lang="pt-BR" dirty="0"/>
              <a:t>And many more (https://web.mit.edu/rhel-doc/4/RH-DOCS/rhel-sg-en-4/ch-ports.html)</a:t>
            </a:r>
            <a:endParaRPr lang="en-US" dirty="0"/>
          </a:p>
        </p:txBody>
      </p:sp>
    </p:spTree>
    <p:extLst>
      <p:ext uri="{BB962C8B-B14F-4D97-AF65-F5344CB8AC3E}">
        <p14:creationId xmlns:p14="http://schemas.microsoft.com/office/powerpoint/2010/main" val="1637107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912E-0B65-4468-973A-E8B66F85A70D}"/>
              </a:ext>
            </a:extLst>
          </p:cNvPr>
          <p:cNvSpPr>
            <a:spLocks noGrp="1"/>
          </p:cNvSpPr>
          <p:nvPr>
            <p:ph type="title"/>
          </p:nvPr>
        </p:nvSpPr>
        <p:spPr/>
        <p:txBody>
          <a:bodyPr/>
          <a:lstStyle/>
          <a:p>
            <a:r>
              <a:rPr lang="en-US" dirty="0"/>
              <a:t>Welcome to node</a:t>
            </a:r>
          </a:p>
        </p:txBody>
      </p:sp>
      <p:sp>
        <p:nvSpPr>
          <p:cNvPr id="3" name="Content Placeholder 2">
            <a:extLst>
              <a:ext uri="{FF2B5EF4-FFF2-40B4-BE49-F238E27FC236}">
                <a16:creationId xmlns:a16="http://schemas.microsoft.com/office/drawing/2014/main" id="{B2857673-E02D-4132-9857-5DB12A5F3765}"/>
              </a:ext>
            </a:extLst>
          </p:cNvPr>
          <p:cNvSpPr>
            <a:spLocks noGrp="1"/>
          </p:cNvSpPr>
          <p:nvPr>
            <p:ph idx="1"/>
          </p:nvPr>
        </p:nvSpPr>
        <p:spPr/>
        <p:txBody>
          <a:bodyPr>
            <a:normAutofit lnSpcReduction="10000"/>
          </a:bodyPr>
          <a:lstStyle/>
          <a:p>
            <a:pPr marL="457200" indent="-457200">
              <a:buFont typeface="Arial" panose="020B0604020202020204" pitchFamily="34" charset="0"/>
              <a:buChar char="•"/>
            </a:pPr>
            <a:r>
              <a:rPr lang="en-US" dirty="0"/>
              <a:t>Node.js is an open-source, cross-platform, JavaScript runtime environment that runs on the V8 engine and executes JavaScript code outside a web browser.</a:t>
            </a:r>
          </a:p>
          <a:p>
            <a:pPr marL="457200" indent="-457200">
              <a:buFont typeface="Arial" panose="020B0604020202020204" pitchFamily="34" charset="0"/>
              <a:buChar char="•"/>
            </a:pPr>
            <a:r>
              <a:rPr lang="en-US" dirty="0"/>
              <a:t>Written by Ryan Dahl, initially released in 2009</a:t>
            </a:r>
          </a:p>
          <a:p>
            <a:pPr marL="457200" indent="-457200">
              <a:buFont typeface="Arial" panose="020B0604020202020204" pitchFamily="34" charset="0"/>
              <a:buChar char="•"/>
            </a:pPr>
            <a:r>
              <a:rPr lang="en-US" dirty="0"/>
              <a:t>Node.js lets developers use JavaScript to write command line tools and for server-side scripting—running scripts server-side to produce dynamic web page content before the page is sent to the user's web browser.</a:t>
            </a:r>
          </a:p>
        </p:txBody>
      </p:sp>
    </p:spTree>
    <p:extLst>
      <p:ext uri="{BB962C8B-B14F-4D97-AF65-F5344CB8AC3E}">
        <p14:creationId xmlns:p14="http://schemas.microsoft.com/office/powerpoint/2010/main" val="1238110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912E-0B65-4468-973A-E8B66F85A70D}"/>
              </a:ext>
            </a:extLst>
          </p:cNvPr>
          <p:cNvSpPr>
            <a:spLocks noGrp="1"/>
          </p:cNvSpPr>
          <p:nvPr>
            <p:ph type="title"/>
          </p:nvPr>
        </p:nvSpPr>
        <p:spPr/>
        <p:txBody>
          <a:bodyPr/>
          <a:lstStyle/>
          <a:p>
            <a:r>
              <a:rPr lang="en-US" dirty="0"/>
              <a:t>Rest </a:t>
            </a:r>
            <a:r>
              <a:rPr lang="en-US" dirty="0" err="1"/>
              <a:t>api</a:t>
            </a:r>
            <a:endParaRPr lang="en-US" dirty="0"/>
          </a:p>
        </p:txBody>
      </p:sp>
      <p:sp>
        <p:nvSpPr>
          <p:cNvPr id="3" name="Content Placeholder 2">
            <a:extLst>
              <a:ext uri="{FF2B5EF4-FFF2-40B4-BE49-F238E27FC236}">
                <a16:creationId xmlns:a16="http://schemas.microsoft.com/office/drawing/2014/main" id="{B2857673-E02D-4132-9857-5DB12A5F3765}"/>
              </a:ext>
            </a:extLst>
          </p:cNvPr>
          <p:cNvSpPr>
            <a:spLocks noGrp="1"/>
          </p:cNvSpPr>
          <p:nvPr>
            <p:ph idx="1"/>
          </p:nvPr>
        </p:nvSpPr>
        <p:spPr/>
        <p:txBody>
          <a:bodyPr>
            <a:normAutofit lnSpcReduction="10000"/>
          </a:bodyPr>
          <a:lstStyle/>
          <a:p>
            <a:pPr marL="457200" indent="-457200">
              <a:buFont typeface="Arial" panose="020B0604020202020204" pitchFamily="34" charset="0"/>
              <a:buChar char="•"/>
            </a:pPr>
            <a:r>
              <a:rPr lang="en-US" dirty="0"/>
              <a:t>(RESTful API) is an application programming interface (API) that conforms to the constraints of REST architectural style and allows for interaction with RESTful web services.</a:t>
            </a:r>
          </a:p>
          <a:p>
            <a:pPr marL="457200" indent="-457200">
              <a:buFont typeface="Arial" panose="020B0604020202020204" pitchFamily="34" charset="0"/>
              <a:buChar char="•"/>
            </a:pPr>
            <a:r>
              <a:rPr lang="en-US" dirty="0"/>
              <a:t>Representational state transfer</a:t>
            </a:r>
          </a:p>
          <a:p>
            <a:pPr marL="457200" indent="-457200">
              <a:buFont typeface="Arial" panose="020B0604020202020204" pitchFamily="34" charset="0"/>
              <a:buChar char="•"/>
            </a:pPr>
            <a:r>
              <a:rPr lang="en-US" dirty="0"/>
              <a:t>Created by computer scientist Roy Fielding.</a:t>
            </a:r>
          </a:p>
          <a:p>
            <a:pPr marL="457200" indent="-457200">
              <a:buFont typeface="Arial" panose="020B0604020202020204" pitchFamily="34" charset="0"/>
              <a:buChar char="•"/>
            </a:pPr>
            <a:r>
              <a:rPr lang="en-US" dirty="0"/>
              <a:t>an API is a mediator between the users/clients and the resources or web services they want to access (DB, data on server</a:t>
            </a:r>
          </a:p>
        </p:txBody>
      </p:sp>
    </p:spTree>
    <p:extLst>
      <p:ext uri="{BB962C8B-B14F-4D97-AF65-F5344CB8AC3E}">
        <p14:creationId xmlns:p14="http://schemas.microsoft.com/office/powerpoint/2010/main" val="2438667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912E-0B65-4468-973A-E8B66F85A70D}"/>
              </a:ext>
            </a:extLst>
          </p:cNvPr>
          <p:cNvSpPr>
            <a:spLocks noGrp="1"/>
          </p:cNvSpPr>
          <p:nvPr>
            <p:ph type="title"/>
          </p:nvPr>
        </p:nvSpPr>
        <p:spPr/>
        <p:txBody>
          <a:bodyPr/>
          <a:lstStyle/>
          <a:p>
            <a:r>
              <a:rPr lang="en-US" dirty="0"/>
              <a:t>Rest </a:t>
            </a:r>
            <a:r>
              <a:rPr lang="en-US" dirty="0" err="1"/>
              <a:t>api</a:t>
            </a:r>
            <a:r>
              <a:rPr lang="en-US" dirty="0"/>
              <a:t> cont.</a:t>
            </a:r>
          </a:p>
        </p:txBody>
      </p:sp>
      <p:sp>
        <p:nvSpPr>
          <p:cNvPr id="3" name="Content Placeholder 2">
            <a:extLst>
              <a:ext uri="{FF2B5EF4-FFF2-40B4-BE49-F238E27FC236}">
                <a16:creationId xmlns:a16="http://schemas.microsoft.com/office/drawing/2014/main" id="{B2857673-E02D-4132-9857-5DB12A5F3765}"/>
              </a:ext>
            </a:extLst>
          </p:cNvPr>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en-US" dirty="0"/>
              <a:t>REST is a set of architectural constraints, not a protocol or a standard.</a:t>
            </a:r>
          </a:p>
          <a:p>
            <a:pPr marL="457200" indent="-457200">
              <a:buFont typeface="Arial" panose="020B0604020202020204" pitchFamily="34" charset="0"/>
              <a:buChar char="•"/>
            </a:pPr>
            <a:r>
              <a:rPr lang="en-US" dirty="0"/>
              <a:t>When a client request is made via a RESTful API, it transfers a representation of the state of the resource to the requester or endpoint. This information, or representation, is delivered in one of several formats via HTTP: JSON (</a:t>
            </a:r>
            <a:r>
              <a:rPr lang="en-US" dirty="0" err="1"/>
              <a:t>Javascript</a:t>
            </a:r>
            <a:r>
              <a:rPr lang="en-US" dirty="0"/>
              <a:t> Object Notation), HTML, XLT, Python, PHP, or plain text.</a:t>
            </a:r>
          </a:p>
          <a:p>
            <a:pPr marL="457200" indent="-457200">
              <a:buFont typeface="Arial" panose="020B0604020202020204" pitchFamily="34" charset="0"/>
              <a:buChar char="•"/>
            </a:pPr>
            <a:r>
              <a:rPr lang="en-US" dirty="0"/>
              <a:t>Headers and parameters are also important in the HTTP methods of a RESTful API HTTP request, as they contain important identifier information as to the request's metadata, authorization, uniform resource identifier (URI), caching, cookies, and more.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594893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912E-0B65-4468-973A-E8B66F85A70D}"/>
              </a:ext>
            </a:extLst>
          </p:cNvPr>
          <p:cNvSpPr>
            <a:spLocks noGrp="1"/>
          </p:cNvSpPr>
          <p:nvPr>
            <p:ph type="title"/>
          </p:nvPr>
        </p:nvSpPr>
        <p:spPr/>
        <p:txBody>
          <a:bodyPr/>
          <a:lstStyle/>
          <a:p>
            <a:r>
              <a:rPr lang="en-US" dirty="0" err="1"/>
              <a:t>MongoDb</a:t>
            </a:r>
            <a:endParaRPr lang="en-US" dirty="0"/>
          </a:p>
        </p:txBody>
      </p:sp>
      <p:sp>
        <p:nvSpPr>
          <p:cNvPr id="3" name="Content Placeholder 2">
            <a:extLst>
              <a:ext uri="{FF2B5EF4-FFF2-40B4-BE49-F238E27FC236}">
                <a16:creationId xmlns:a16="http://schemas.microsoft.com/office/drawing/2014/main" id="{B2857673-E02D-4132-9857-5DB12A5F3765}"/>
              </a:ext>
            </a:extLst>
          </p:cNvPr>
          <p:cNvSpPr>
            <a:spLocks noGrp="1"/>
          </p:cNvSpPr>
          <p:nvPr>
            <p:ph idx="1"/>
          </p:nvPr>
        </p:nvSpPr>
        <p:spPr>
          <a:xfrm>
            <a:off x="960120" y="2416030"/>
            <a:ext cx="4803866" cy="3942826"/>
          </a:xfrm>
        </p:spPr>
        <p:txBody>
          <a:bodyPr numCol="1">
            <a:normAutofit/>
          </a:bodyPr>
          <a:lstStyle/>
          <a:p>
            <a:pPr marL="285750" indent="-285750">
              <a:lnSpc>
                <a:spcPct val="100000"/>
              </a:lnSpc>
              <a:spcBef>
                <a:spcPts val="200"/>
              </a:spcBef>
              <a:spcAft>
                <a:spcPts val="200"/>
              </a:spcAft>
              <a:buFont typeface="Arial" panose="020B0604020202020204" pitchFamily="34" charset="0"/>
              <a:buChar char="•"/>
            </a:pPr>
            <a:r>
              <a:rPr lang="en-US" sz="1600" dirty="0"/>
              <a:t>MongoDB is a document-oriented NoSQL database used for high volume data storage. Instead of using tables and rows as in the traditional relational databases, MongoDB makes use of collections and documents. Documents consist of key-value pairs which are the basic unit of data in MongoDB.</a:t>
            </a:r>
          </a:p>
          <a:p>
            <a:pPr marL="285750" indent="-285750">
              <a:lnSpc>
                <a:spcPct val="100000"/>
              </a:lnSpc>
              <a:spcBef>
                <a:spcPts val="200"/>
              </a:spcBef>
              <a:spcAft>
                <a:spcPts val="200"/>
              </a:spcAft>
              <a:buFont typeface="Arial" panose="020B0604020202020204" pitchFamily="34" charset="0"/>
              <a:buChar char="•"/>
            </a:pPr>
            <a:r>
              <a:rPr lang="en-US" sz="1600" dirty="0"/>
              <a:t>Released in 2009</a:t>
            </a:r>
          </a:p>
          <a:p>
            <a:pPr marL="285750" indent="-285750">
              <a:lnSpc>
                <a:spcPct val="100000"/>
              </a:lnSpc>
              <a:spcBef>
                <a:spcPts val="200"/>
              </a:spcBef>
              <a:spcAft>
                <a:spcPts val="200"/>
              </a:spcAft>
              <a:buFont typeface="Arial" panose="020B0604020202020204" pitchFamily="34" charset="0"/>
              <a:buChar char="•"/>
            </a:pPr>
            <a:r>
              <a:rPr lang="en-US" sz="1600" dirty="0"/>
              <a:t>SQL databases are used to store structured data while NoSQL databases like MongoDB are used to save unstructured data. MongoDB is used to save unstructured data in JSON format. MongoDB does not support advanced analytics and joins like SQL databases support.</a:t>
            </a:r>
          </a:p>
          <a:p>
            <a:pPr marL="285750" indent="-285750">
              <a:lnSpc>
                <a:spcPct val="100000"/>
              </a:lnSpc>
              <a:spcBef>
                <a:spcPts val="200"/>
              </a:spcBef>
              <a:spcAft>
                <a:spcPts val="200"/>
              </a:spcAft>
              <a:buFont typeface="Arial" panose="020B0604020202020204" pitchFamily="34" charset="0"/>
              <a:buChar char="•"/>
            </a:pPr>
            <a:endParaRPr lang="en-US" sz="1600" dirty="0"/>
          </a:p>
        </p:txBody>
      </p:sp>
      <p:pic>
        <p:nvPicPr>
          <p:cNvPr id="5" name="Picture 4">
            <a:extLst>
              <a:ext uri="{FF2B5EF4-FFF2-40B4-BE49-F238E27FC236}">
                <a16:creationId xmlns:a16="http://schemas.microsoft.com/office/drawing/2014/main" id="{5241E4B2-5300-4687-98AB-7DFA712F9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2042" y="2954955"/>
            <a:ext cx="4590478" cy="2854173"/>
          </a:xfrm>
          <a:prstGeom prst="rect">
            <a:avLst/>
          </a:prstGeom>
        </p:spPr>
      </p:pic>
    </p:spTree>
    <p:extLst>
      <p:ext uri="{BB962C8B-B14F-4D97-AF65-F5344CB8AC3E}">
        <p14:creationId xmlns:p14="http://schemas.microsoft.com/office/powerpoint/2010/main" val="3444997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912E-0B65-4468-973A-E8B66F85A70D}"/>
              </a:ext>
            </a:extLst>
          </p:cNvPr>
          <p:cNvSpPr>
            <a:spLocks noGrp="1"/>
          </p:cNvSpPr>
          <p:nvPr>
            <p:ph type="title"/>
          </p:nvPr>
        </p:nvSpPr>
        <p:spPr/>
        <p:txBody>
          <a:bodyPr/>
          <a:lstStyle/>
          <a:p>
            <a:r>
              <a:rPr lang="en-US" dirty="0"/>
              <a:t>Mongoose</a:t>
            </a:r>
          </a:p>
        </p:txBody>
      </p:sp>
      <p:sp>
        <p:nvSpPr>
          <p:cNvPr id="3" name="Content Placeholder 2">
            <a:extLst>
              <a:ext uri="{FF2B5EF4-FFF2-40B4-BE49-F238E27FC236}">
                <a16:creationId xmlns:a16="http://schemas.microsoft.com/office/drawing/2014/main" id="{B2857673-E02D-4132-9857-5DB12A5F3765}"/>
              </a:ext>
            </a:extLst>
          </p:cNvPr>
          <p:cNvSpPr>
            <a:spLocks noGrp="1"/>
          </p:cNvSpPr>
          <p:nvPr>
            <p:ph idx="1"/>
          </p:nvPr>
        </p:nvSpPr>
        <p:spPr>
          <a:xfrm>
            <a:off x="960120" y="2416030"/>
            <a:ext cx="4493623" cy="3942826"/>
          </a:xfrm>
        </p:spPr>
        <p:txBody>
          <a:bodyPr numCol="1">
            <a:normAutofit/>
          </a:bodyPr>
          <a:lstStyle/>
          <a:p>
            <a:pPr marL="285750" indent="-285750">
              <a:lnSpc>
                <a:spcPct val="100000"/>
              </a:lnSpc>
              <a:spcBef>
                <a:spcPts val="200"/>
              </a:spcBef>
              <a:spcAft>
                <a:spcPts val="200"/>
              </a:spcAft>
              <a:buFont typeface="Arial" panose="020B0604020202020204" pitchFamily="34" charset="0"/>
              <a:buChar char="•"/>
            </a:pPr>
            <a:r>
              <a:rPr lang="en-US" sz="1600" dirty="0"/>
              <a:t>Mongoose is an Object Data Modeling (ODM) library for MongoDB and Node. </a:t>
            </a:r>
            <a:r>
              <a:rPr lang="en-US" sz="1600" dirty="0" err="1"/>
              <a:t>js</a:t>
            </a:r>
            <a:r>
              <a:rPr lang="en-US" sz="1600" dirty="0"/>
              <a:t>. It manages relationships between data, provides schema validation, and is used to translate between objects in code and the representation of those objects in MongoDB</a:t>
            </a:r>
          </a:p>
          <a:p>
            <a:pPr marL="285750" indent="-285750">
              <a:lnSpc>
                <a:spcPct val="100000"/>
              </a:lnSpc>
              <a:spcBef>
                <a:spcPts val="200"/>
              </a:spcBef>
              <a:spcAft>
                <a:spcPts val="200"/>
              </a:spcAft>
              <a:buFont typeface="Arial" panose="020B0604020202020204" pitchFamily="34" charset="0"/>
              <a:buChar char="•"/>
            </a:pPr>
            <a:r>
              <a:rPr lang="en-US" sz="1600" dirty="0"/>
              <a:t>A Mongoose model is a wrapper on the Mongoose schema. A Mongoose schema defines the structure of the document, default values, validators, etc., whereas a Mongoose model provides an interface to the database for creating, querying, updating, deleting records, etc.</a:t>
            </a:r>
          </a:p>
        </p:txBody>
      </p:sp>
      <p:pic>
        <p:nvPicPr>
          <p:cNvPr id="5" name="Picture 4" descr="A picture containing logo&#10;&#10;Description automatically generated">
            <a:extLst>
              <a:ext uri="{FF2B5EF4-FFF2-40B4-BE49-F238E27FC236}">
                <a16:creationId xmlns:a16="http://schemas.microsoft.com/office/drawing/2014/main" id="{4F6EEC18-8FEF-492A-B0D8-E066668CB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5344" y="3207372"/>
            <a:ext cx="5273488" cy="1831072"/>
          </a:xfrm>
          <a:prstGeom prst="rect">
            <a:avLst/>
          </a:prstGeom>
        </p:spPr>
      </p:pic>
    </p:spTree>
    <p:extLst>
      <p:ext uri="{BB962C8B-B14F-4D97-AF65-F5344CB8AC3E}">
        <p14:creationId xmlns:p14="http://schemas.microsoft.com/office/powerpoint/2010/main" val="2598435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912E-0B65-4468-973A-E8B66F85A70D}"/>
              </a:ext>
            </a:extLst>
          </p:cNvPr>
          <p:cNvSpPr>
            <a:spLocks noGrp="1"/>
          </p:cNvSpPr>
          <p:nvPr>
            <p:ph type="title"/>
          </p:nvPr>
        </p:nvSpPr>
        <p:spPr/>
        <p:txBody>
          <a:bodyPr/>
          <a:lstStyle/>
          <a:p>
            <a:r>
              <a:rPr lang="en-US" dirty="0" err="1"/>
              <a:t>CRUd</a:t>
            </a:r>
            <a:r>
              <a:rPr lang="en-US" dirty="0"/>
              <a:t> operations</a:t>
            </a:r>
          </a:p>
        </p:txBody>
      </p:sp>
      <p:sp>
        <p:nvSpPr>
          <p:cNvPr id="3" name="Content Placeholder 2">
            <a:extLst>
              <a:ext uri="{FF2B5EF4-FFF2-40B4-BE49-F238E27FC236}">
                <a16:creationId xmlns:a16="http://schemas.microsoft.com/office/drawing/2014/main" id="{B2857673-E02D-4132-9857-5DB12A5F3765}"/>
              </a:ext>
            </a:extLst>
          </p:cNvPr>
          <p:cNvSpPr>
            <a:spLocks noGrp="1"/>
          </p:cNvSpPr>
          <p:nvPr>
            <p:ph idx="1"/>
          </p:nvPr>
        </p:nvSpPr>
        <p:spPr>
          <a:xfrm>
            <a:off x="960120" y="2416030"/>
            <a:ext cx="10268712" cy="4124156"/>
          </a:xfrm>
        </p:spPr>
        <p:txBody>
          <a:bodyPr numCol="2">
            <a:normAutofit/>
          </a:bodyPr>
          <a:lstStyle/>
          <a:p>
            <a:pPr marL="285750" indent="-285750">
              <a:lnSpc>
                <a:spcPct val="100000"/>
              </a:lnSpc>
              <a:spcBef>
                <a:spcPts val="200"/>
              </a:spcBef>
              <a:spcAft>
                <a:spcPts val="200"/>
              </a:spcAft>
              <a:buFont typeface="Arial" panose="020B0604020202020204" pitchFamily="34" charset="0"/>
              <a:buChar char="•"/>
            </a:pPr>
            <a:r>
              <a:rPr lang="en-US" sz="1600" dirty="0"/>
              <a:t>CRUD stands for Create, Read, Update, and Delete they are the four basic operations of persistent storage. </a:t>
            </a:r>
          </a:p>
          <a:p>
            <a:pPr marL="285750" indent="-285750">
              <a:lnSpc>
                <a:spcPct val="100000"/>
              </a:lnSpc>
              <a:spcBef>
                <a:spcPts val="200"/>
              </a:spcBef>
              <a:spcAft>
                <a:spcPts val="200"/>
              </a:spcAft>
              <a:buFont typeface="Arial" panose="020B0604020202020204" pitchFamily="34" charset="0"/>
              <a:buChar char="•"/>
            </a:pPr>
            <a:r>
              <a:rPr lang="en-US" sz="1600" dirty="0"/>
              <a:t>The acronym CRUD refers to the major operations which are implemented by databases. Each letter in the acronym can be mapped to a standard Structured Query Language (SQL) statement.</a:t>
            </a:r>
          </a:p>
          <a:p>
            <a:pPr marL="560070" lvl="1" indent="-285750">
              <a:lnSpc>
                <a:spcPct val="100000"/>
              </a:lnSpc>
              <a:spcBef>
                <a:spcPts val="200"/>
              </a:spcBef>
              <a:spcAft>
                <a:spcPts val="200"/>
              </a:spcAft>
              <a:buFont typeface="Arial" panose="020B0604020202020204" pitchFamily="34" charset="0"/>
              <a:buChar char="•"/>
            </a:pPr>
            <a:r>
              <a:rPr lang="en-US" sz="1300" dirty="0"/>
              <a:t>Create: Insert</a:t>
            </a:r>
          </a:p>
          <a:p>
            <a:pPr marL="560070" lvl="1" indent="-285750">
              <a:lnSpc>
                <a:spcPct val="100000"/>
              </a:lnSpc>
              <a:spcBef>
                <a:spcPts val="200"/>
              </a:spcBef>
              <a:spcAft>
                <a:spcPts val="200"/>
              </a:spcAft>
              <a:buFont typeface="Arial" panose="020B0604020202020204" pitchFamily="34" charset="0"/>
              <a:buChar char="•"/>
            </a:pPr>
            <a:r>
              <a:rPr lang="en-US" sz="1300" dirty="0"/>
              <a:t>Read: Select </a:t>
            </a:r>
          </a:p>
          <a:p>
            <a:pPr marL="560070" lvl="1" indent="-285750">
              <a:lnSpc>
                <a:spcPct val="100000"/>
              </a:lnSpc>
              <a:spcBef>
                <a:spcPts val="200"/>
              </a:spcBef>
              <a:spcAft>
                <a:spcPts val="200"/>
              </a:spcAft>
              <a:buFont typeface="Arial" panose="020B0604020202020204" pitchFamily="34" charset="0"/>
              <a:buChar char="•"/>
            </a:pPr>
            <a:r>
              <a:rPr lang="en-US" sz="1300" dirty="0"/>
              <a:t>Update: Update</a:t>
            </a:r>
          </a:p>
          <a:p>
            <a:pPr marL="560070" lvl="1" indent="-285750">
              <a:lnSpc>
                <a:spcPct val="100000"/>
              </a:lnSpc>
              <a:spcBef>
                <a:spcPts val="200"/>
              </a:spcBef>
              <a:spcAft>
                <a:spcPts val="200"/>
              </a:spcAft>
              <a:buFont typeface="Arial" panose="020B0604020202020204" pitchFamily="34" charset="0"/>
              <a:buChar char="•"/>
            </a:pPr>
            <a:r>
              <a:rPr lang="en-US" sz="1300" dirty="0"/>
              <a:t>Delete: Delete</a:t>
            </a:r>
          </a:p>
          <a:p>
            <a:pPr marL="285750" indent="-285750">
              <a:lnSpc>
                <a:spcPct val="100000"/>
              </a:lnSpc>
              <a:spcBef>
                <a:spcPts val="200"/>
              </a:spcBef>
              <a:spcAft>
                <a:spcPts val="200"/>
              </a:spcAft>
              <a:buFont typeface="Arial" panose="020B0604020202020204" pitchFamily="34" charset="0"/>
              <a:buChar char="•"/>
            </a:pPr>
            <a:endParaRPr lang="en-US" sz="1600" dirty="0"/>
          </a:p>
          <a:p>
            <a:pPr marL="285750" indent="-285750">
              <a:lnSpc>
                <a:spcPct val="100000"/>
              </a:lnSpc>
              <a:spcBef>
                <a:spcPts val="200"/>
              </a:spcBef>
              <a:spcAft>
                <a:spcPts val="200"/>
              </a:spcAft>
              <a:buFont typeface="Arial" panose="020B0604020202020204" pitchFamily="34" charset="0"/>
              <a:buChar char="•"/>
            </a:pPr>
            <a:endParaRPr lang="en-US" sz="1600" dirty="0"/>
          </a:p>
          <a:p>
            <a:pPr marL="285750" indent="-285750">
              <a:lnSpc>
                <a:spcPct val="100000"/>
              </a:lnSpc>
              <a:spcBef>
                <a:spcPts val="200"/>
              </a:spcBef>
              <a:spcAft>
                <a:spcPts val="200"/>
              </a:spcAft>
              <a:buFont typeface="Arial" panose="020B0604020202020204" pitchFamily="34" charset="0"/>
              <a:buChar char="•"/>
            </a:pPr>
            <a:endParaRPr lang="en-US" sz="1600" dirty="0"/>
          </a:p>
          <a:p>
            <a:pPr marL="285750" indent="-285750">
              <a:lnSpc>
                <a:spcPct val="100000"/>
              </a:lnSpc>
              <a:spcBef>
                <a:spcPts val="200"/>
              </a:spcBef>
              <a:spcAft>
                <a:spcPts val="200"/>
              </a:spcAft>
              <a:buFont typeface="Arial" panose="020B0604020202020204" pitchFamily="34" charset="0"/>
              <a:buChar char="•"/>
            </a:pPr>
            <a:endParaRPr lang="en-US" sz="1600" dirty="0"/>
          </a:p>
          <a:p>
            <a:pPr marL="285750" indent="-285750">
              <a:lnSpc>
                <a:spcPct val="100000"/>
              </a:lnSpc>
              <a:spcBef>
                <a:spcPts val="200"/>
              </a:spcBef>
              <a:spcAft>
                <a:spcPts val="200"/>
              </a:spcAft>
              <a:buFont typeface="Arial" panose="020B0604020202020204" pitchFamily="34" charset="0"/>
              <a:buChar char="•"/>
            </a:pPr>
            <a:r>
              <a:rPr lang="en-US" sz="1600" dirty="0"/>
              <a:t>The acronym CRUD also appears in discussion of RESTful APIs. Each letter in the acronym may be mapped to a Hypertext Transfer Protocol (HTTP) method:</a:t>
            </a:r>
          </a:p>
          <a:p>
            <a:pPr marL="560070" lvl="1" indent="-285750">
              <a:lnSpc>
                <a:spcPct val="100000"/>
              </a:lnSpc>
              <a:spcBef>
                <a:spcPts val="200"/>
              </a:spcBef>
              <a:spcAft>
                <a:spcPts val="200"/>
              </a:spcAft>
              <a:buFont typeface="Arial" panose="020B0604020202020204" pitchFamily="34" charset="0"/>
              <a:buChar char="•"/>
            </a:pPr>
            <a:r>
              <a:rPr lang="en-US" sz="1300" dirty="0"/>
              <a:t>Create: Post</a:t>
            </a:r>
          </a:p>
          <a:p>
            <a:pPr marL="560070" lvl="1" indent="-285750">
              <a:lnSpc>
                <a:spcPct val="100000"/>
              </a:lnSpc>
              <a:spcBef>
                <a:spcPts val="200"/>
              </a:spcBef>
              <a:spcAft>
                <a:spcPts val="200"/>
              </a:spcAft>
              <a:buFont typeface="Arial" panose="020B0604020202020204" pitchFamily="34" charset="0"/>
              <a:buChar char="•"/>
            </a:pPr>
            <a:r>
              <a:rPr lang="en-US" sz="1300" dirty="0"/>
              <a:t>Read: Get </a:t>
            </a:r>
          </a:p>
          <a:p>
            <a:pPr marL="560070" lvl="1" indent="-285750">
              <a:lnSpc>
                <a:spcPct val="100000"/>
              </a:lnSpc>
              <a:spcBef>
                <a:spcPts val="200"/>
              </a:spcBef>
              <a:spcAft>
                <a:spcPts val="200"/>
              </a:spcAft>
              <a:buFont typeface="Arial" panose="020B0604020202020204" pitchFamily="34" charset="0"/>
              <a:buChar char="•"/>
            </a:pPr>
            <a:r>
              <a:rPr lang="en-US" sz="1300" dirty="0"/>
              <a:t>Update: Put</a:t>
            </a:r>
          </a:p>
          <a:p>
            <a:pPr marL="560070" lvl="1" indent="-285750">
              <a:lnSpc>
                <a:spcPct val="100000"/>
              </a:lnSpc>
              <a:spcBef>
                <a:spcPts val="200"/>
              </a:spcBef>
              <a:spcAft>
                <a:spcPts val="200"/>
              </a:spcAft>
              <a:buFont typeface="Arial" panose="020B0604020202020204" pitchFamily="34" charset="0"/>
              <a:buChar char="•"/>
            </a:pPr>
            <a:r>
              <a:rPr lang="en-US" sz="1300" dirty="0"/>
              <a:t>Delete: Delete</a:t>
            </a:r>
          </a:p>
          <a:p>
            <a:pPr marL="285750" indent="-285750">
              <a:lnSpc>
                <a:spcPct val="100000"/>
              </a:lnSpc>
              <a:spcBef>
                <a:spcPts val="200"/>
              </a:spcBef>
              <a:spcAft>
                <a:spcPts val="200"/>
              </a:spcAft>
              <a:buFont typeface="Arial" panose="020B0604020202020204" pitchFamily="34" charset="0"/>
              <a:buChar char="•"/>
            </a:pPr>
            <a:r>
              <a:rPr lang="en-US" sz="1600" dirty="0"/>
              <a:t>In HTTP, the GET (read), PUT (create and update), and DELETE (delete) methods are CRUD operations as they have storage management semantics, because they let user agents directly manipulate the states of target resources.</a:t>
            </a:r>
          </a:p>
          <a:p>
            <a:pPr marL="560070" lvl="1" indent="-285750">
              <a:lnSpc>
                <a:spcPct val="100000"/>
              </a:lnSpc>
              <a:spcBef>
                <a:spcPts val="200"/>
              </a:spcBef>
              <a:spcAft>
                <a:spcPts val="200"/>
              </a:spcAft>
              <a:buFont typeface="Arial" panose="020B0604020202020204" pitchFamily="34" charset="0"/>
              <a:buChar char="•"/>
            </a:pPr>
            <a:endParaRPr lang="en-US" sz="1300" dirty="0"/>
          </a:p>
          <a:p>
            <a:pPr>
              <a:lnSpc>
                <a:spcPct val="100000"/>
              </a:lnSpc>
              <a:spcBef>
                <a:spcPts val="200"/>
              </a:spcBef>
              <a:spcAft>
                <a:spcPts val="200"/>
              </a:spcAft>
            </a:pPr>
            <a:endParaRPr lang="en-US" sz="1600" dirty="0"/>
          </a:p>
        </p:txBody>
      </p:sp>
    </p:spTree>
    <p:extLst>
      <p:ext uri="{BB962C8B-B14F-4D97-AF65-F5344CB8AC3E}">
        <p14:creationId xmlns:p14="http://schemas.microsoft.com/office/powerpoint/2010/main" val="3029609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912E-0B65-4468-973A-E8B66F85A70D}"/>
              </a:ext>
            </a:extLst>
          </p:cNvPr>
          <p:cNvSpPr>
            <a:spLocks noGrp="1"/>
          </p:cNvSpPr>
          <p:nvPr>
            <p:ph type="title"/>
          </p:nvPr>
        </p:nvSpPr>
        <p:spPr/>
        <p:txBody>
          <a:bodyPr/>
          <a:lstStyle/>
          <a:p>
            <a:r>
              <a:rPr lang="en-US" dirty="0"/>
              <a:t>Rest CRUD explained</a:t>
            </a:r>
          </a:p>
        </p:txBody>
      </p:sp>
      <p:sp>
        <p:nvSpPr>
          <p:cNvPr id="3" name="Content Placeholder 2">
            <a:extLst>
              <a:ext uri="{FF2B5EF4-FFF2-40B4-BE49-F238E27FC236}">
                <a16:creationId xmlns:a16="http://schemas.microsoft.com/office/drawing/2014/main" id="{B2857673-E02D-4132-9857-5DB12A5F3765}"/>
              </a:ext>
            </a:extLst>
          </p:cNvPr>
          <p:cNvSpPr>
            <a:spLocks noGrp="1"/>
          </p:cNvSpPr>
          <p:nvPr>
            <p:ph idx="1"/>
          </p:nvPr>
        </p:nvSpPr>
        <p:spPr>
          <a:xfrm>
            <a:off x="960120" y="2416030"/>
            <a:ext cx="10268712" cy="4124156"/>
          </a:xfrm>
        </p:spPr>
        <p:txBody>
          <a:bodyPr numCol="2">
            <a:normAutofit fontScale="92500" lnSpcReduction="20000"/>
          </a:bodyPr>
          <a:lstStyle/>
          <a:p>
            <a:pPr marL="285750" indent="-285750">
              <a:lnSpc>
                <a:spcPct val="100000"/>
              </a:lnSpc>
              <a:spcBef>
                <a:spcPts val="200"/>
              </a:spcBef>
              <a:spcAft>
                <a:spcPts val="200"/>
              </a:spcAft>
              <a:buFont typeface="Arial" panose="020B0604020202020204" pitchFamily="34" charset="0"/>
              <a:buChar char="•"/>
            </a:pPr>
            <a:r>
              <a:rPr lang="en-US" sz="1600" dirty="0"/>
              <a:t>Post: POST APIs are used to create new subordinate resources, (e.g., a row is subordinate to a database table.) In other words, POST methods are used to create a new resource into a collection of resources. If a resource is successfully created on the origin server, the response has a response code of 201 (Created) and contains an entity which describes the status of the request and refers to the new resource, and a Location header. Many times, the action performed by the POST method might not result in a resource that can be identified by a URI. In this case, either HTTP response code 200 (OK) or 204 (No Content) is the appropriate response status.</a:t>
            </a:r>
          </a:p>
          <a:p>
            <a:pPr marL="285750" indent="-285750">
              <a:lnSpc>
                <a:spcPct val="100000"/>
              </a:lnSpc>
              <a:spcBef>
                <a:spcPts val="200"/>
              </a:spcBef>
              <a:spcAft>
                <a:spcPts val="200"/>
              </a:spcAft>
              <a:buFont typeface="Arial" panose="020B0604020202020204" pitchFamily="34" charset="0"/>
              <a:buChar char="•"/>
            </a:pPr>
            <a:r>
              <a:rPr lang="nn-NO" sz="1600" dirty="0"/>
              <a:t>Example request URI</a:t>
            </a:r>
          </a:p>
          <a:p>
            <a:pPr marL="560070" lvl="1" indent="-285750">
              <a:lnSpc>
                <a:spcPct val="100000"/>
              </a:lnSpc>
              <a:spcBef>
                <a:spcPts val="200"/>
              </a:spcBef>
              <a:spcAft>
                <a:spcPts val="200"/>
              </a:spcAft>
              <a:buFont typeface="Arial" panose="020B0604020202020204" pitchFamily="34" charset="0"/>
              <a:buChar char="•"/>
            </a:pPr>
            <a:r>
              <a:rPr lang="nn-NO" sz="1300" dirty="0"/>
              <a:t>HTTP POST http://www.appdomain.com/users</a:t>
            </a:r>
            <a:endParaRPr lang="en-US" sz="1300" dirty="0"/>
          </a:p>
          <a:p>
            <a:pPr marL="285750" indent="-285750">
              <a:lnSpc>
                <a:spcPct val="100000"/>
              </a:lnSpc>
              <a:spcBef>
                <a:spcPts val="200"/>
              </a:spcBef>
              <a:spcAft>
                <a:spcPts val="200"/>
              </a:spcAft>
              <a:buFont typeface="Arial" panose="020B0604020202020204" pitchFamily="34" charset="0"/>
              <a:buChar char="•"/>
            </a:pPr>
            <a:endParaRPr lang="en-US" sz="1600" dirty="0"/>
          </a:p>
          <a:p>
            <a:pPr marL="285750" indent="-285750">
              <a:lnSpc>
                <a:spcPct val="100000"/>
              </a:lnSpc>
              <a:spcBef>
                <a:spcPts val="200"/>
              </a:spcBef>
              <a:spcAft>
                <a:spcPts val="200"/>
              </a:spcAft>
              <a:buFont typeface="Arial" panose="020B0604020202020204" pitchFamily="34" charset="0"/>
              <a:buChar char="•"/>
            </a:pPr>
            <a:endParaRPr lang="en-US" sz="1600" dirty="0"/>
          </a:p>
          <a:p>
            <a:pPr>
              <a:lnSpc>
                <a:spcPct val="100000"/>
              </a:lnSpc>
              <a:spcBef>
                <a:spcPts val="200"/>
              </a:spcBef>
              <a:spcAft>
                <a:spcPts val="200"/>
              </a:spcAft>
            </a:pPr>
            <a:endParaRPr lang="en-US" sz="1600" dirty="0"/>
          </a:p>
          <a:p>
            <a:pPr marL="285750" indent="-285750">
              <a:lnSpc>
                <a:spcPct val="100000"/>
              </a:lnSpc>
              <a:spcBef>
                <a:spcPts val="200"/>
              </a:spcBef>
              <a:spcAft>
                <a:spcPts val="200"/>
              </a:spcAft>
              <a:buFont typeface="Arial" panose="020B0604020202020204" pitchFamily="34" charset="0"/>
              <a:buChar char="•"/>
            </a:pPr>
            <a:endParaRPr lang="en-US" sz="1600" dirty="0"/>
          </a:p>
          <a:p>
            <a:pPr marL="285750" indent="-285750">
              <a:lnSpc>
                <a:spcPct val="100000"/>
              </a:lnSpc>
              <a:spcBef>
                <a:spcPts val="200"/>
              </a:spcBef>
              <a:spcAft>
                <a:spcPts val="200"/>
              </a:spcAft>
              <a:buFont typeface="Arial" panose="020B0604020202020204" pitchFamily="34" charset="0"/>
              <a:buChar char="•"/>
            </a:pPr>
            <a:endParaRPr lang="en-US" sz="1600" dirty="0"/>
          </a:p>
          <a:p>
            <a:pPr marL="285750" indent="-285750">
              <a:lnSpc>
                <a:spcPct val="100000"/>
              </a:lnSpc>
              <a:spcBef>
                <a:spcPts val="200"/>
              </a:spcBef>
              <a:spcAft>
                <a:spcPts val="200"/>
              </a:spcAft>
              <a:buFont typeface="Arial" panose="020B0604020202020204" pitchFamily="34" charset="0"/>
              <a:buChar char="•"/>
            </a:pPr>
            <a:r>
              <a:rPr lang="en-US" sz="1600" dirty="0"/>
              <a:t>Get: GET requests are used to retrieve resource representation/information only – and not to modify it in any way. As GET requests do not change the state of the resource, these are said to be safe methods. Additionally, GET APIs should be idempotent, which means that making multiple identical requests must produce the same result every time until another API (POST or PUT) has changed the state of the resource on the server. For any given HTTP GET API, if the resource is found on the server, then it must return HTTP response code 200 (OK) – along with the response body, which is usually either XML or JSON content. If the resource is NOT found on server, then it must return HTTP response code 404 (NOT FOUND). Similarly, if the GET request itself is not correctly formed then the server will return an HTTP response code 400 (BAD REQUEST).</a:t>
            </a:r>
          </a:p>
          <a:p>
            <a:pPr marL="285750" indent="-285750">
              <a:lnSpc>
                <a:spcPct val="100000"/>
              </a:lnSpc>
              <a:spcBef>
                <a:spcPts val="200"/>
              </a:spcBef>
              <a:spcAft>
                <a:spcPts val="200"/>
              </a:spcAft>
              <a:buFont typeface="Arial" panose="020B0604020202020204" pitchFamily="34" charset="0"/>
              <a:buChar char="•"/>
            </a:pPr>
            <a:r>
              <a:rPr lang="en-US" sz="1600" dirty="0"/>
              <a:t>Example request URIs</a:t>
            </a:r>
          </a:p>
          <a:p>
            <a:pPr marL="560070" lvl="1" indent="-285750">
              <a:lnSpc>
                <a:spcPct val="100000"/>
              </a:lnSpc>
              <a:spcBef>
                <a:spcPts val="200"/>
              </a:spcBef>
              <a:spcAft>
                <a:spcPts val="200"/>
              </a:spcAft>
              <a:buFont typeface="Arial" panose="020B0604020202020204" pitchFamily="34" charset="0"/>
              <a:buChar char="•"/>
            </a:pPr>
            <a:r>
              <a:rPr lang="en-US" sz="1300" dirty="0"/>
              <a:t>HTTP GET http://www.appdomain.com/users?size=20&amp;page=5</a:t>
            </a:r>
          </a:p>
        </p:txBody>
      </p:sp>
    </p:spTree>
    <p:extLst>
      <p:ext uri="{BB962C8B-B14F-4D97-AF65-F5344CB8AC3E}">
        <p14:creationId xmlns:p14="http://schemas.microsoft.com/office/powerpoint/2010/main" val="2046670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912E-0B65-4468-973A-E8B66F85A70D}"/>
              </a:ext>
            </a:extLst>
          </p:cNvPr>
          <p:cNvSpPr>
            <a:spLocks noGrp="1"/>
          </p:cNvSpPr>
          <p:nvPr>
            <p:ph type="title"/>
          </p:nvPr>
        </p:nvSpPr>
        <p:spPr/>
        <p:txBody>
          <a:bodyPr/>
          <a:lstStyle/>
          <a:p>
            <a:r>
              <a:rPr lang="en-US" dirty="0"/>
              <a:t>Rest CRUD explained</a:t>
            </a:r>
          </a:p>
        </p:txBody>
      </p:sp>
      <p:sp>
        <p:nvSpPr>
          <p:cNvPr id="3" name="Content Placeholder 2">
            <a:extLst>
              <a:ext uri="{FF2B5EF4-FFF2-40B4-BE49-F238E27FC236}">
                <a16:creationId xmlns:a16="http://schemas.microsoft.com/office/drawing/2014/main" id="{B2857673-E02D-4132-9857-5DB12A5F3765}"/>
              </a:ext>
            </a:extLst>
          </p:cNvPr>
          <p:cNvSpPr>
            <a:spLocks noGrp="1"/>
          </p:cNvSpPr>
          <p:nvPr>
            <p:ph idx="1"/>
          </p:nvPr>
        </p:nvSpPr>
        <p:spPr>
          <a:xfrm>
            <a:off x="960120" y="2416030"/>
            <a:ext cx="10268712" cy="4124156"/>
          </a:xfrm>
        </p:spPr>
        <p:txBody>
          <a:bodyPr numCol="2">
            <a:normAutofit/>
          </a:bodyPr>
          <a:lstStyle/>
          <a:p>
            <a:pPr marL="285750" indent="-285750">
              <a:lnSpc>
                <a:spcPct val="100000"/>
              </a:lnSpc>
              <a:spcBef>
                <a:spcPts val="200"/>
              </a:spcBef>
              <a:spcAft>
                <a:spcPts val="200"/>
              </a:spcAft>
              <a:buFont typeface="Arial" panose="020B0604020202020204" pitchFamily="34" charset="0"/>
              <a:buChar char="•"/>
            </a:pPr>
            <a:r>
              <a:rPr lang="en-US" sz="1600" dirty="0"/>
              <a:t>PUT: PUT APIs are used to update existing resources (if resource does not exist, API may create a new resource or not). If a new resource has been created by the PUT API, the origin server returns an HTTP response code 201 (Created) response and if an existing resource is modified, either the 200 (OK) or 204 (No Content) response codes should be sent to indicate successful completion of the request.</a:t>
            </a:r>
          </a:p>
          <a:p>
            <a:pPr marL="285750" indent="-285750">
              <a:lnSpc>
                <a:spcPct val="100000"/>
              </a:lnSpc>
              <a:spcBef>
                <a:spcPts val="200"/>
              </a:spcBef>
              <a:spcAft>
                <a:spcPts val="200"/>
              </a:spcAft>
              <a:buFont typeface="Arial" panose="020B0604020202020204" pitchFamily="34" charset="0"/>
              <a:buChar char="•"/>
            </a:pPr>
            <a:r>
              <a:rPr lang="en-US" sz="1600" dirty="0"/>
              <a:t>Example request URIs</a:t>
            </a:r>
          </a:p>
          <a:p>
            <a:pPr marL="560070" lvl="1" indent="-285750">
              <a:lnSpc>
                <a:spcPct val="100000"/>
              </a:lnSpc>
              <a:spcBef>
                <a:spcPts val="200"/>
              </a:spcBef>
              <a:spcAft>
                <a:spcPts val="200"/>
              </a:spcAft>
              <a:buFont typeface="Arial" panose="020B0604020202020204" pitchFamily="34" charset="0"/>
              <a:buChar char="•"/>
            </a:pPr>
            <a:r>
              <a:rPr lang="en-US" sz="1300" dirty="0"/>
              <a:t>HTTP PUT http://www.appdomain.com/users/123</a:t>
            </a:r>
          </a:p>
          <a:p>
            <a:pPr marL="285750" indent="-285750">
              <a:lnSpc>
                <a:spcPct val="100000"/>
              </a:lnSpc>
              <a:spcBef>
                <a:spcPts val="200"/>
              </a:spcBef>
              <a:spcAft>
                <a:spcPts val="200"/>
              </a:spcAft>
              <a:buFont typeface="Arial" panose="020B0604020202020204" pitchFamily="34" charset="0"/>
              <a:buChar char="•"/>
            </a:pPr>
            <a:endParaRPr lang="en-US" sz="1600" dirty="0"/>
          </a:p>
          <a:p>
            <a:pPr marL="285750" indent="-285750">
              <a:lnSpc>
                <a:spcPct val="100000"/>
              </a:lnSpc>
              <a:spcBef>
                <a:spcPts val="200"/>
              </a:spcBef>
              <a:spcAft>
                <a:spcPts val="200"/>
              </a:spcAft>
              <a:buFont typeface="Arial" panose="020B0604020202020204" pitchFamily="34" charset="0"/>
              <a:buChar char="•"/>
            </a:pPr>
            <a:endParaRPr lang="en-US" sz="1600" dirty="0"/>
          </a:p>
          <a:p>
            <a:pPr marL="285750" indent="-285750">
              <a:lnSpc>
                <a:spcPct val="100000"/>
              </a:lnSpc>
              <a:spcBef>
                <a:spcPts val="200"/>
              </a:spcBef>
              <a:spcAft>
                <a:spcPts val="200"/>
              </a:spcAft>
              <a:buFont typeface="Arial" panose="020B0604020202020204" pitchFamily="34" charset="0"/>
              <a:buChar char="•"/>
            </a:pPr>
            <a:endParaRPr lang="en-US" sz="1600" dirty="0"/>
          </a:p>
          <a:p>
            <a:pPr marL="285750" indent="-285750">
              <a:lnSpc>
                <a:spcPct val="100000"/>
              </a:lnSpc>
              <a:spcBef>
                <a:spcPts val="200"/>
              </a:spcBef>
              <a:spcAft>
                <a:spcPts val="200"/>
              </a:spcAft>
              <a:buFont typeface="Arial" panose="020B0604020202020204" pitchFamily="34" charset="0"/>
              <a:buChar char="•"/>
            </a:pPr>
            <a:endParaRPr lang="en-US" sz="1600" dirty="0"/>
          </a:p>
          <a:p>
            <a:pPr marL="285750" indent="-285750">
              <a:lnSpc>
                <a:spcPct val="100000"/>
              </a:lnSpc>
              <a:spcBef>
                <a:spcPts val="200"/>
              </a:spcBef>
              <a:spcAft>
                <a:spcPts val="200"/>
              </a:spcAft>
              <a:buFont typeface="Arial" panose="020B0604020202020204" pitchFamily="34" charset="0"/>
              <a:buChar char="•"/>
            </a:pPr>
            <a:r>
              <a:rPr lang="en-US" sz="1600" dirty="0"/>
              <a:t>DELETE: DELETE APIs are used to delete resources (identified by the Request-URI). A successful DELETE response of the request SHOULD be an HTTP response code 200 (OK), 202 (Accepted) if the action has been queued, or 204 (No Content) if the action has been performed but the response does not include an entity. DELETE operations are idempotent. If you DELETE a resource, it’s removed from the collection of resources. Repeatedly calling DELETE API on that resource will not change the outcome – however, calling DELETE on a resource a second time will return a 404 (NOT FOUND) since it was already removed. </a:t>
            </a:r>
          </a:p>
          <a:p>
            <a:pPr marL="285750" indent="-285750">
              <a:lnSpc>
                <a:spcPct val="100000"/>
              </a:lnSpc>
              <a:spcBef>
                <a:spcPts val="200"/>
              </a:spcBef>
              <a:spcAft>
                <a:spcPts val="200"/>
              </a:spcAft>
              <a:buFont typeface="Arial" panose="020B0604020202020204" pitchFamily="34" charset="0"/>
              <a:buChar char="•"/>
            </a:pPr>
            <a:r>
              <a:rPr lang="en-US" sz="1600" dirty="0"/>
              <a:t>Example request URIs</a:t>
            </a:r>
          </a:p>
          <a:p>
            <a:pPr marL="560070" lvl="1" indent="-285750">
              <a:lnSpc>
                <a:spcPct val="100000"/>
              </a:lnSpc>
              <a:spcBef>
                <a:spcPts val="200"/>
              </a:spcBef>
              <a:spcAft>
                <a:spcPts val="200"/>
              </a:spcAft>
              <a:buFont typeface="Arial" panose="020B0604020202020204" pitchFamily="34" charset="0"/>
              <a:buChar char="•"/>
            </a:pPr>
            <a:r>
              <a:rPr lang="en-US" sz="1300" dirty="0"/>
              <a:t>HTTP DELETE http://www.appdomain.com/users/123</a:t>
            </a:r>
          </a:p>
        </p:txBody>
      </p:sp>
    </p:spTree>
    <p:extLst>
      <p:ext uri="{BB962C8B-B14F-4D97-AF65-F5344CB8AC3E}">
        <p14:creationId xmlns:p14="http://schemas.microsoft.com/office/powerpoint/2010/main" val="4162652769"/>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2150</TotalTime>
  <Words>1416</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Franklin Gothic Demi Cond</vt:lpstr>
      <vt:lpstr>Franklin Gothic Medium</vt:lpstr>
      <vt:lpstr>helvetica</vt:lpstr>
      <vt:lpstr>Wingdings</vt:lpstr>
      <vt:lpstr>JuxtaposeVTI</vt:lpstr>
      <vt:lpstr>Node js</vt:lpstr>
      <vt:lpstr>Welcome to node</vt:lpstr>
      <vt:lpstr>Rest api</vt:lpstr>
      <vt:lpstr>Rest api cont.</vt:lpstr>
      <vt:lpstr>MongoDb</vt:lpstr>
      <vt:lpstr>Mongoose</vt:lpstr>
      <vt:lpstr>CRUd operations</vt:lpstr>
      <vt:lpstr>Rest CRUD explained</vt:lpstr>
      <vt:lpstr>Rest CRUD explained</vt:lpstr>
      <vt:lpstr>Ips and ports intro</vt:lpstr>
      <vt:lpstr>Well known ports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Ben David Lammers</dc:creator>
  <cp:lastModifiedBy>Noor El Alfi</cp:lastModifiedBy>
  <cp:revision>13</cp:revision>
  <dcterms:created xsi:type="dcterms:W3CDTF">2021-07-19T14:11:55Z</dcterms:created>
  <dcterms:modified xsi:type="dcterms:W3CDTF">2021-07-23T19:34:59Z</dcterms:modified>
</cp:coreProperties>
</file>