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8" r:id="rId3"/>
    <p:sldId id="272" r:id="rId4"/>
    <p:sldId id="256" r:id="rId5"/>
    <p:sldId id="258" r:id="rId6"/>
    <p:sldId id="271" r:id="rId7"/>
    <p:sldId id="273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/>
    <p:restoredTop sz="94826"/>
  </p:normalViewPr>
  <p:slideViewPr>
    <p:cSldViewPr snapToGrid="0">
      <p:cViewPr varScale="1">
        <p:scale>
          <a:sx n="158" d="100"/>
          <a:sy n="158" d="100"/>
        </p:scale>
        <p:origin x="32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5FA6-9EE0-EAE7-C900-3CAE0FA28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73428D-0DA3-BF91-D021-03E363262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9E752-72AB-A3FA-6581-4569BDD00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569E-BE36-0442-9FA1-EB04D4755E00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15446-554C-85E9-A8A2-38B8DEE99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93956-B002-BD33-02A6-E912A784C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57DF-9A60-314C-919E-427200AD7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1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FA06B-5712-E69A-0FF4-46A148178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9CC3B-BF97-CFCD-67A3-C46897211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356AE-83BA-017D-A54D-0A9BC36B5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569E-BE36-0442-9FA1-EB04D4755E00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121CA-F1F4-A422-9693-A9DF86DF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66695-315F-05DD-913A-29F99AE8E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57DF-9A60-314C-919E-427200AD7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3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7BD0D1-95C1-993F-3678-2FEB6CCE2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1456B-A662-C8C4-DD25-BC31DE8AB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4CD17-4F2A-2CFF-E0BE-F74BA8BCF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569E-BE36-0442-9FA1-EB04D4755E00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28578-48D1-C7C9-B412-E007AED8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9ABD2-A198-346B-3AAB-9CB9807D4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57DF-9A60-314C-919E-427200AD7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1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4DBDB-FD8E-8345-FB5B-D77252ADB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64980-2A25-CDB9-819D-C90203DB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A4064-691D-AC07-D353-FF068129A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569E-BE36-0442-9FA1-EB04D4755E00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0816B-947E-3930-A18F-A72CC24B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607D0-DE59-1BE1-1529-279D385E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57DF-9A60-314C-919E-427200AD7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3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D49F5-18AA-2832-AA65-267AC9F20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34BFF-D0E1-57D9-0751-E457D87FE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0B1A9-2B82-A52C-2FFD-B30C9EC65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569E-BE36-0442-9FA1-EB04D4755E00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4A5AA-4327-1415-7114-F145E187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2AF36-5A1B-EDB8-5D8F-9093052C5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57DF-9A60-314C-919E-427200AD7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43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6D13F-3C51-870E-5217-BD09D5C5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B7273-35D5-BA99-EC1A-4AB26D6C7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07E9F-D227-F675-1B87-184E3E2F9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70F0C-8EE7-ADDD-B082-9372C4AD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569E-BE36-0442-9FA1-EB04D4755E00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AA187-EBB7-C6AA-8083-1EE25532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F54B2-0F13-6940-F255-C757F6DB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57DF-9A60-314C-919E-427200AD7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7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4812-6362-8149-3BDD-35296FE0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F7471-315C-D5E7-D55E-BC453F2C8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BD66B-2A90-118B-DB00-FCB01B8E2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EA41EC-71B7-7B3F-B944-F5887CD9F6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4DDC3-3876-7358-78CD-52D0F63D9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A60174-093C-DDA2-D69B-E59D6A8F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569E-BE36-0442-9FA1-EB04D4755E00}" type="datetimeFigureOut">
              <a:rPr lang="en-US" smtClean="0"/>
              <a:t>5/23/23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E7A65-24B3-BA2A-8BF3-001CE028B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ADAD09-26FE-C05F-1492-28023B5E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57DF-9A60-314C-919E-427200AD7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1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A97A2-99C7-F486-6E58-CD6D04842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FB816-E9D7-F1C7-5971-581D207A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569E-BE36-0442-9FA1-EB04D4755E00}" type="datetimeFigureOut">
              <a:rPr lang="en-US" smtClean="0"/>
              <a:t>5/23/23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DE5F23-E1AA-0F4D-DA17-6EBD43F81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094CA-8D09-8751-0B31-510A439E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57DF-9A60-314C-919E-427200AD7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6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F3451D-3BDF-E970-CB15-FE027D83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569E-BE36-0442-9FA1-EB04D4755E00}" type="datetimeFigureOut">
              <a:rPr lang="en-US" smtClean="0"/>
              <a:t>5/23/23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53685-A943-5B88-CB51-B21CBFDD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8C6F9-4072-0C58-7F99-219DB9CA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57DF-9A60-314C-919E-427200AD7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2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DBD3-93C0-5872-76FA-DC9AECFA7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428C0-E995-60CB-DF88-14F6A884C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B9793-6562-5623-93D2-D33CE17C0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B5EBA-5872-57F4-3B51-4C2FD5FD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569E-BE36-0442-9FA1-EB04D4755E00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6F28-04D0-7536-5595-9E3F2DC4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5F878-8ECA-7A64-89D6-4A5CA4DE9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57DF-9A60-314C-919E-427200AD7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5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20801-A11F-0221-6D8B-DBC97D7BF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F291F-14C4-E976-4CED-6A0E933CB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329F4-D627-BC29-5581-260A400BD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4B88C-E974-0C22-1EAD-B348FC49E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6569E-BE36-0442-9FA1-EB04D4755E00}" type="datetimeFigureOut">
              <a:rPr lang="en-US" smtClean="0"/>
              <a:t>5/23/23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08CD2-ADE9-8B5F-2CBA-F90273C0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3426B-07B6-ABCA-CF8F-20CE9A86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157DF-9A60-314C-919E-427200AD7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FE082A-4C78-C097-3997-D995AEEB7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BDF44-A621-29C5-6FB7-541D31942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33D35-AC2D-015A-97A3-43E81014D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6569E-BE36-0442-9FA1-EB04D4755E00}" type="datetimeFigureOut">
              <a:rPr lang="en-US" smtClean="0"/>
              <a:t>5/23/23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4DBA-FE56-9946-87DF-ACA3AED68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4EF0D-47BC-8206-0B8A-E372F9F26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157DF-9A60-314C-919E-427200AD7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07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DBA4-5F35-7490-C214-63ABBB1BD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supplemental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7EC5D-F605-E23B-ED44-E7A89061A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Proportion of cells tracked over N days, by condition</a:t>
            </a:r>
          </a:p>
          <a:p>
            <a:pPr lvl="1"/>
            <a:r>
              <a:rPr lang="en-US" sz="1600" dirty="0"/>
              <a:t>Not significantly different between condition (</a:t>
            </a:r>
            <a:r>
              <a:rPr lang="en-US" sz="1600" dirty="0" err="1"/>
              <a:t>cell_multiday_analysis.ipynb</a:t>
            </a:r>
            <a:r>
              <a:rPr lang="en-US" sz="1600" dirty="0"/>
              <a:t>)</a:t>
            </a:r>
          </a:p>
          <a:p>
            <a:r>
              <a:rPr lang="en-US" sz="1800" dirty="0"/>
              <a:t>Null distribution of cell-type categories </a:t>
            </a:r>
          </a:p>
          <a:p>
            <a:pPr lvl="1"/>
            <a:r>
              <a:rPr lang="en-US" sz="1600" dirty="0"/>
              <a:t>Many more rewarded cells than expected by chance, given definition of category (</a:t>
            </a:r>
            <a:r>
              <a:rPr lang="en-US" sz="1600" dirty="0" err="1"/>
              <a:t>cell_multiday_analysis.ipynb</a:t>
            </a:r>
            <a:r>
              <a:rPr lang="en-US" sz="1600" dirty="0"/>
              <a:t>)</a:t>
            </a:r>
          </a:p>
          <a:p>
            <a:r>
              <a:rPr lang="en-US" sz="1800" dirty="0"/>
              <a:t>ROC analysis with balanced datasets (</a:t>
            </a:r>
            <a:r>
              <a:rPr lang="en-US" sz="1800" dirty="0" err="1"/>
              <a:t>roc_multirecording_balanced.Rmd</a:t>
            </a:r>
            <a:r>
              <a:rPr lang="en-US" sz="1800" dirty="0"/>
              <a:t> [and </a:t>
            </a:r>
            <a:r>
              <a:rPr lang="en-US" sz="1800" dirty="0" err="1"/>
              <a:t>helper.R</a:t>
            </a:r>
            <a:r>
              <a:rPr lang="en-US" sz="1800" dirty="0"/>
              <a:t>])</a:t>
            </a:r>
          </a:p>
          <a:p>
            <a:pPr lvl="1"/>
            <a:r>
              <a:rPr lang="en-US" sz="1600" dirty="0"/>
              <a:t>92% overlap in responsiveness between balanced and </a:t>
            </a:r>
            <a:br>
              <a:rPr lang="en-US" sz="1600" dirty="0"/>
            </a:br>
            <a:r>
              <a:rPr lang="en-US" sz="1600" dirty="0"/>
              <a:t>unbalanced sets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541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2BDE-3B03-9B6C-F566-CE56496E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information with new labels</a:t>
            </a:r>
          </a:p>
        </p:txBody>
      </p:sp>
      <p:pic>
        <p:nvPicPr>
          <p:cNvPr id="5" name="Content Placeholder 4" descr="A picture containing screenshot, text, diagram, colorfulness&#10;&#10;Description automatically generated">
            <a:extLst>
              <a:ext uri="{FF2B5EF4-FFF2-40B4-BE49-F238E27FC236}">
                <a16:creationId xmlns:a16="http://schemas.microsoft.com/office/drawing/2014/main" id="{09DF5787-21DD-1C71-2AED-BC9DEFFD7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1771" y="2836205"/>
            <a:ext cx="5528458" cy="2330177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C027ED-1B8D-CC79-E63D-DE7C0E0DE0C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mutual_information.ipynb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61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diagram, handwriting, receipt&#10;&#10;Description automatically generated">
            <a:extLst>
              <a:ext uri="{FF2B5EF4-FFF2-40B4-BE49-F238E27FC236}">
                <a16:creationId xmlns:a16="http://schemas.microsoft.com/office/drawing/2014/main" id="{751F18F8-B40D-65B9-6098-16975D3D3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812" y="0"/>
            <a:ext cx="6146375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09BD25-8773-DBA3-8628-05E7315AEC55}"/>
              </a:ext>
            </a:extLst>
          </p:cNvPr>
          <p:cNvSpPr txBox="1"/>
          <p:nvPr/>
        </p:nvSpPr>
        <p:spPr>
          <a:xfrm>
            <a:off x="0" y="1517073"/>
            <a:ext cx="1216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decoder.py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F95079-2B37-EBF3-C320-B510D030BE5A}"/>
              </a:ext>
            </a:extLst>
          </p:cNvPr>
          <p:cNvSpPr txBox="1"/>
          <p:nvPr/>
        </p:nvSpPr>
        <p:spPr>
          <a:xfrm>
            <a:off x="0" y="2036618"/>
            <a:ext cx="307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decoder_analysis_plots.ipynb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3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line, receipt, design&#10;&#10;Description automatically generated">
            <a:extLst>
              <a:ext uri="{FF2B5EF4-FFF2-40B4-BE49-F238E27FC236}">
                <a16:creationId xmlns:a16="http://schemas.microsoft.com/office/drawing/2014/main" id="{0D12FEC5-1AFF-5236-583E-49FB1237E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182" y="0"/>
            <a:ext cx="6147636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B473C0-D06C-70E3-D5E5-C1E4D12E1FFF}"/>
              </a:ext>
            </a:extLst>
          </p:cNvPr>
          <p:cNvSpPr txBox="1"/>
          <p:nvPr/>
        </p:nvSpPr>
        <p:spPr>
          <a:xfrm>
            <a:off x="0" y="1517073"/>
            <a:ext cx="1216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decoder.py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7CA07-8CBC-C7F7-AF27-6E022F319BE3}"/>
              </a:ext>
            </a:extLst>
          </p:cNvPr>
          <p:cNvSpPr txBox="1"/>
          <p:nvPr/>
        </p:nvSpPr>
        <p:spPr>
          <a:xfrm>
            <a:off x="0" y="2036618"/>
            <a:ext cx="307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decoder_analysis_plots.ipynb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76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D1C1D-3590-0BF5-E33E-C633DFA2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Switching between ‘confident’ periods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4D870C-4252-2E94-5B44-19CC8AE0C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354836"/>
              </p:ext>
            </p:extLst>
          </p:nvPr>
        </p:nvGraphicFramePr>
        <p:xfrm>
          <a:off x="1725447" y="1070578"/>
          <a:ext cx="874110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701">
                  <a:extLst>
                    <a:ext uri="{9D8B030D-6E8A-4147-A177-3AD203B41FA5}">
                      <a16:colId xmlns:a16="http://schemas.microsoft.com/office/drawing/2014/main" val="2356475606"/>
                    </a:ext>
                  </a:extLst>
                </a:gridCol>
                <a:gridCol w="2913701">
                  <a:extLst>
                    <a:ext uri="{9D8B030D-6E8A-4147-A177-3AD203B41FA5}">
                      <a16:colId xmlns:a16="http://schemas.microsoft.com/office/drawing/2014/main" val="2554471437"/>
                    </a:ext>
                  </a:extLst>
                </a:gridCol>
                <a:gridCol w="2913701">
                  <a:extLst>
                    <a:ext uri="{9D8B030D-6E8A-4147-A177-3AD203B41FA5}">
                      <a16:colId xmlns:a16="http://schemas.microsoft.com/office/drawing/2014/main" val="1848105964"/>
                    </a:ext>
                  </a:extLst>
                </a:gridCol>
              </a:tblGrid>
              <a:tr h="243875">
                <a:tc>
                  <a:txBody>
                    <a:bodyPr/>
                    <a:lstStyle/>
                    <a:p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‘Confident’ periods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316639"/>
                  </a:ext>
                </a:extLst>
              </a:tr>
              <a:tr h="243875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959292"/>
                  </a:ext>
                </a:extLst>
              </a:tr>
              <a:tr h="2438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Clonidine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13304"/>
                  </a:ext>
                </a:extLst>
              </a:tr>
              <a:tr h="243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Idazoxan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462359"/>
                  </a:ext>
                </a:extLst>
              </a:tr>
              <a:tr h="243875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528452"/>
                  </a:ext>
                </a:extLst>
              </a:tr>
              <a:tr h="243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Clonidine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844020"/>
                  </a:ext>
                </a:extLst>
              </a:tr>
              <a:tr h="2438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Idazoxan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08819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AD5A2AF-199A-984B-B7B6-25F6744E0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516998"/>
              </p:ext>
            </p:extLst>
          </p:nvPr>
        </p:nvGraphicFramePr>
        <p:xfrm>
          <a:off x="1725447" y="3831196"/>
          <a:ext cx="874110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701">
                  <a:extLst>
                    <a:ext uri="{9D8B030D-6E8A-4147-A177-3AD203B41FA5}">
                      <a16:colId xmlns:a16="http://schemas.microsoft.com/office/drawing/2014/main" val="3658691918"/>
                    </a:ext>
                  </a:extLst>
                </a:gridCol>
                <a:gridCol w="2913701">
                  <a:extLst>
                    <a:ext uri="{9D8B030D-6E8A-4147-A177-3AD203B41FA5}">
                      <a16:colId xmlns:a16="http://schemas.microsoft.com/office/drawing/2014/main" val="2992013455"/>
                    </a:ext>
                  </a:extLst>
                </a:gridCol>
                <a:gridCol w="2913701">
                  <a:extLst>
                    <a:ext uri="{9D8B030D-6E8A-4147-A177-3AD203B41FA5}">
                      <a16:colId xmlns:a16="http://schemas.microsoft.com/office/drawing/2014/main" val="3362659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</a:t>
                      </a:r>
                      <a:r>
                        <a:rPr lang="en-US" dirty="0" err="1"/>
                        <a:t>val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4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 v clonidine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61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 v </a:t>
                      </a:r>
                      <a:r>
                        <a:rPr lang="en-US" dirty="0" err="1"/>
                        <a:t>Idazoxan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505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Clonidine v </a:t>
                      </a:r>
                      <a:r>
                        <a:rPr lang="en-US" dirty="0" err="1"/>
                        <a:t>Idazoxan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10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 v clonidine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89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 v </a:t>
                      </a:r>
                      <a:r>
                        <a:rPr lang="en-US" dirty="0" err="1"/>
                        <a:t>Idazoxan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60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Clonidine v </a:t>
                      </a:r>
                      <a:r>
                        <a:rPr lang="en-US" dirty="0" err="1"/>
                        <a:t>Idazoxan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4226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0684724-0636-9EDE-C31F-2ECA91B17554}"/>
              </a:ext>
            </a:extLst>
          </p:cNvPr>
          <p:cNvSpPr txBox="1"/>
          <p:nvPr/>
        </p:nvSpPr>
        <p:spPr>
          <a:xfrm>
            <a:off x="0" y="1517073"/>
            <a:ext cx="1216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decoder.py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23E2C8-C7B2-AE11-ED81-F2A1EE189638}"/>
              </a:ext>
            </a:extLst>
          </p:cNvPr>
          <p:cNvSpPr txBox="1"/>
          <p:nvPr/>
        </p:nvSpPr>
        <p:spPr>
          <a:xfrm>
            <a:off x="0" y="2036618"/>
            <a:ext cx="307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decoder_analysis_plots.ipynb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8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8238793B-7A83-D475-EBD9-D6CF36148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737" y="0"/>
            <a:ext cx="6149743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D3119B-7630-E1B5-0F05-4F3F58F733EC}"/>
              </a:ext>
            </a:extLst>
          </p:cNvPr>
          <p:cNvSpPr txBox="1"/>
          <p:nvPr/>
        </p:nvSpPr>
        <p:spPr>
          <a:xfrm>
            <a:off x="0" y="1517073"/>
            <a:ext cx="1216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decoder.py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EF5DA-853D-2A3F-2CE9-4965B2103785}"/>
              </a:ext>
            </a:extLst>
          </p:cNvPr>
          <p:cNvSpPr txBox="1"/>
          <p:nvPr/>
        </p:nvSpPr>
        <p:spPr>
          <a:xfrm>
            <a:off x="0" y="2036618"/>
            <a:ext cx="307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decoder_analysis_plots.ipynb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83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D1C1D-3590-0BF5-E33E-C633DFA25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Switching between ‘confident’ periods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4D870C-4252-2E94-5B44-19CC8AE0C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538697"/>
              </p:ext>
            </p:extLst>
          </p:nvPr>
        </p:nvGraphicFramePr>
        <p:xfrm>
          <a:off x="1725447" y="1070578"/>
          <a:ext cx="874110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701">
                  <a:extLst>
                    <a:ext uri="{9D8B030D-6E8A-4147-A177-3AD203B41FA5}">
                      <a16:colId xmlns:a16="http://schemas.microsoft.com/office/drawing/2014/main" val="2356475606"/>
                    </a:ext>
                  </a:extLst>
                </a:gridCol>
                <a:gridCol w="2913701">
                  <a:extLst>
                    <a:ext uri="{9D8B030D-6E8A-4147-A177-3AD203B41FA5}">
                      <a16:colId xmlns:a16="http://schemas.microsoft.com/office/drawing/2014/main" val="2554471437"/>
                    </a:ext>
                  </a:extLst>
                </a:gridCol>
                <a:gridCol w="2913701">
                  <a:extLst>
                    <a:ext uri="{9D8B030D-6E8A-4147-A177-3AD203B41FA5}">
                      <a16:colId xmlns:a16="http://schemas.microsoft.com/office/drawing/2014/main" val="1848105964"/>
                    </a:ext>
                  </a:extLst>
                </a:gridCol>
              </a:tblGrid>
              <a:tr h="243875">
                <a:tc>
                  <a:txBody>
                    <a:bodyPr/>
                    <a:lstStyle/>
                    <a:p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‘Confident’ periods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316639"/>
                  </a:ext>
                </a:extLst>
              </a:tr>
              <a:tr h="243875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959292"/>
                  </a:ext>
                </a:extLst>
              </a:tr>
              <a:tr h="2438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Clonidine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13304"/>
                  </a:ext>
                </a:extLst>
              </a:tr>
              <a:tr h="2438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Idazoxan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46235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AD5A2AF-199A-984B-B7B6-25F6744E0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645895"/>
              </p:ext>
            </p:extLst>
          </p:nvPr>
        </p:nvGraphicFramePr>
        <p:xfrm>
          <a:off x="1725447" y="3831196"/>
          <a:ext cx="874110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3701">
                  <a:extLst>
                    <a:ext uri="{9D8B030D-6E8A-4147-A177-3AD203B41FA5}">
                      <a16:colId xmlns:a16="http://schemas.microsoft.com/office/drawing/2014/main" val="3658691918"/>
                    </a:ext>
                  </a:extLst>
                </a:gridCol>
                <a:gridCol w="2913701">
                  <a:extLst>
                    <a:ext uri="{9D8B030D-6E8A-4147-A177-3AD203B41FA5}">
                      <a16:colId xmlns:a16="http://schemas.microsoft.com/office/drawing/2014/main" val="2992013455"/>
                    </a:ext>
                  </a:extLst>
                </a:gridCol>
                <a:gridCol w="2913701">
                  <a:extLst>
                    <a:ext uri="{9D8B030D-6E8A-4147-A177-3AD203B41FA5}">
                      <a16:colId xmlns:a16="http://schemas.microsoft.com/office/drawing/2014/main" val="3362659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</a:t>
                      </a:r>
                      <a:r>
                        <a:rPr lang="en-US" dirty="0" err="1"/>
                        <a:t>val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43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 v clonidine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61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 v </a:t>
                      </a:r>
                      <a:r>
                        <a:rPr lang="en-US" dirty="0" err="1"/>
                        <a:t>Idazoxan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505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Clonidine v </a:t>
                      </a:r>
                      <a:r>
                        <a:rPr lang="en-US" dirty="0" err="1"/>
                        <a:t>Idazoxan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10043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5312759-E136-AB08-D424-B4942E946DC6}"/>
              </a:ext>
            </a:extLst>
          </p:cNvPr>
          <p:cNvSpPr txBox="1"/>
          <p:nvPr/>
        </p:nvSpPr>
        <p:spPr>
          <a:xfrm>
            <a:off x="0" y="1517073"/>
            <a:ext cx="1216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decoder.py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17FBB6-F7AF-E5D2-4765-31F7C7626D73}"/>
              </a:ext>
            </a:extLst>
          </p:cNvPr>
          <p:cNvSpPr txBox="1"/>
          <p:nvPr/>
        </p:nvSpPr>
        <p:spPr>
          <a:xfrm>
            <a:off x="0" y="2036618"/>
            <a:ext cx="307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decoder_analysis_plots.ipynb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028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139D07C-0DD8-FFC7-9C4C-F3B6C39F3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5560" y="115574"/>
            <a:ext cx="6682150" cy="6626851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7AA7D9-E97F-215B-51E8-8F7A39C5B8B1}"/>
              </a:ext>
            </a:extLst>
          </p:cNvPr>
          <p:cNvSpPr txBox="1"/>
          <p:nvPr/>
        </p:nvSpPr>
        <p:spPr>
          <a:xfrm>
            <a:off x="0" y="2036618"/>
            <a:ext cx="307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decoder_analysis_plots.ipynb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202EC-C3E4-44E9-E7D3-0001E3A26EBD}"/>
              </a:ext>
            </a:extLst>
          </p:cNvPr>
          <p:cNvSpPr txBox="1"/>
          <p:nvPr/>
        </p:nvSpPr>
        <p:spPr>
          <a:xfrm>
            <a:off x="0" y="1517073"/>
            <a:ext cx="1216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decoder.py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302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7759</TotalTime>
  <Words>247</Words>
  <Application>Microsoft Macintosh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Summary of supplemental analyses</vt:lpstr>
      <vt:lpstr>Mutual information with new labels</vt:lpstr>
      <vt:lpstr>PowerPoint Presentation</vt:lpstr>
      <vt:lpstr>PowerPoint Presentation</vt:lpstr>
      <vt:lpstr>Switching between ‘confident’ periods</vt:lpstr>
      <vt:lpstr>PowerPoint Presentation</vt:lpstr>
      <vt:lpstr>Switching between ‘confident’ periods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Lansdell, Ben</dc:creator>
  <cp:lastModifiedBy>Lansdell, Ben</cp:lastModifiedBy>
  <cp:revision>25</cp:revision>
  <dcterms:created xsi:type="dcterms:W3CDTF">2023-03-08T19:36:03Z</dcterms:created>
  <dcterms:modified xsi:type="dcterms:W3CDTF">2023-05-24T17:39:40Z</dcterms:modified>
</cp:coreProperties>
</file>