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50cd4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50cd4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5efbb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5efbb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5efbbd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5efbbd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5efbbd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5efbbd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5efbbd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5efbbd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5efbbd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5efbbd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5d511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5d511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50cd48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50cd48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8965" y="1044700"/>
            <a:ext cx="82461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8966" y="1960929"/>
            <a:ext cx="82461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ctr">
              <a:spcBef>
                <a:spcPts val="560"/>
              </a:spcBef>
              <a:spcAft>
                <a:spcPts val="0"/>
              </a:spcAft>
              <a:buClr>
                <a:srgbClr val="007033"/>
              </a:buClr>
              <a:buSzPts val="2800"/>
              <a:buChar char="●"/>
              <a:defRPr sz="2800">
                <a:solidFill>
                  <a:srgbClr val="007033"/>
                </a:solidFill>
              </a:defRPr>
            </a:lvl1pPr>
            <a:lvl2pPr indent="-406400" lvl="1" marL="914400" rtl="0" algn="ctr">
              <a:spcBef>
                <a:spcPts val="1600"/>
              </a:spcBef>
              <a:spcAft>
                <a:spcPts val="0"/>
              </a:spcAft>
              <a:buClr>
                <a:srgbClr val="007033"/>
              </a:buClr>
              <a:buSzPts val="2800"/>
              <a:buChar char="○"/>
              <a:defRPr>
                <a:solidFill>
                  <a:srgbClr val="007033"/>
                </a:solidFill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007033"/>
              </a:buClr>
              <a:buSzPts val="2400"/>
              <a:buChar char="■"/>
              <a:defRPr>
                <a:solidFill>
                  <a:srgbClr val="007033"/>
                </a:solidFill>
              </a:defRPr>
            </a:lvl3pPr>
            <a:lvl4pPr indent="-3556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007033"/>
              </a:buClr>
              <a:buSzPts val="2000"/>
              <a:buChar char="●"/>
              <a:defRPr>
                <a:solidFill>
                  <a:srgbClr val="007033"/>
                </a:solidFill>
              </a:defRPr>
            </a:lvl4pPr>
            <a:lvl5pPr indent="-3556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007033"/>
              </a:buClr>
              <a:buSzPts val="2000"/>
              <a:buChar char="○"/>
              <a:defRPr>
                <a:solidFill>
                  <a:srgbClr val="007033"/>
                </a:solidFill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1450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Santa’s Little Helpers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17525" y="2037850"/>
            <a:ext cx="6973200" cy="61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Josh Goldberg, John (Wiley) Hunt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Ken Krebs, Ben Leone, Panat Taranat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850" y="87775"/>
            <a:ext cx="488567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767500" y="274650"/>
            <a:ext cx="2584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Architecture Overview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82775"/>
            <a:ext cx="27579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Requests user and list of users’ emails for creation of Secret Santa Group. ‘Submit’ sends the list of emails to the database.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25" y="335275"/>
            <a:ext cx="5131850" cy="44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284363" y="2336650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993153" y="999100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028646" y="1074449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978032" y="2336650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993153" y="3783083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028646" y="3783083"/>
            <a:ext cx="724800" cy="708300"/>
          </a:xfrm>
          <a:prstGeom prst="ellipse">
            <a:avLst/>
          </a:prstGeom>
          <a:solidFill>
            <a:srgbClr val="990000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>
            <a:stCxn id="79" idx="6"/>
            <a:endCxn id="81" idx="4"/>
          </p:cNvCxnSpPr>
          <p:nvPr/>
        </p:nvCxnSpPr>
        <p:spPr>
          <a:xfrm flipH="1" rot="10800000">
            <a:off x="2009163" y="1782700"/>
            <a:ext cx="3381900" cy="9081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>
            <a:stCxn id="80" idx="4"/>
            <a:endCxn id="83" idx="0"/>
          </p:cNvCxnSpPr>
          <p:nvPr/>
        </p:nvCxnSpPr>
        <p:spPr>
          <a:xfrm>
            <a:off x="3355553" y="1707400"/>
            <a:ext cx="0" cy="20757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4" idx="1"/>
            <a:endCxn id="79" idx="6"/>
          </p:cNvCxnSpPr>
          <p:nvPr/>
        </p:nvCxnSpPr>
        <p:spPr>
          <a:xfrm rot="10800000">
            <a:off x="2009091" y="2690712"/>
            <a:ext cx="3125700" cy="11961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81" idx="2"/>
            <a:endCxn id="80" idx="6"/>
          </p:cNvCxnSpPr>
          <p:nvPr/>
        </p:nvCxnSpPr>
        <p:spPr>
          <a:xfrm rot="10800000">
            <a:off x="3717946" y="1353299"/>
            <a:ext cx="1310700" cy="753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3" idx="6"/>
            <a:endCxn id="82" idx="2"/>
          </p:cNvCxnSpPr>
          <p:nvPr/>
        </p:nvCxnSpPr>
        <p:spPr>
          <a:xfrm flipH="1" rot="10800000">
            <a:off x="3717953" y="2690933"/>
            <a:ext cx="3260100" cy="14463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2" idx="3"/>
            <a:endCxn id="84" idx="7"/>
          </p:cNvCxnSpPr>
          <p:nvPr/>
        </p:nvCxnSpPr>
        <p:spPr>
          <a:xfrm flipH="1">
            <a:off x="5647176" y="2941222"/>
            <a:ext cx="1437000" cy="9456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1528350" y="53600"/>
            <a:ext cx="60873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 algorithm matches each user to their assigned Secret Santa and stores the assignment in the database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30925" y="231600"/>
            <a:ext cx="77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Email bot generates unique URL that routes the user to wishlist sign-in page. Uses asynchronous email sending to send emails to each user with unique link for wishlist input.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88" y="1857988"/>
            <a:ext cx="72104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44025" y="445025"/>
            <a:ext cx="34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follows the link to a different webpage to fill out wishlist which is sent to their Secret Santa upon submission.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25" y="445025"/>
            <a:ext cx="4423617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75" y="427025"/>
            <a:ext cx="65055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30925" y="231600"/>
            <a:ext cx="77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Email bot sends a user’s wishlist to their Secret Santa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65" y="1098925"/>
            <a:ext cx="5704075" cy="35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1" y="582926"/>
            <a:ext cx="6579799" cy="39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085700" y="145400"/>
            <a:ext cx="266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HML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