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985000" cy="9271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061"/>
    <a:srgbClr val="A9006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168" autoAdjust="0"/>
  </p:normalViewPr>
  <p:slideViewPr>
    <p:cSldViewPr>
      <p:cViewPr varScale="1">
        <p:scale>
          <a:sx n="105" d="100"/>
          <a:sy n="105" d="100"/>
        </p:scale>
        <p:origin x="17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2016" y="-90"/>
      </p:cViewPr>
      <p:guideLst>
        <p:guide orient="horz" pos="2920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r">
              <a:defRPr sz="1200"/>
            </a:lvl1pPr>
          </a:lstStyle>
          <a:p>
            <a:pPr>
              <a:defRPr/>
            </a:pPr>
            <a:fld id="{1B38DA4A-365E-441B-8731-156EC1DF52B7}" type="datetimeFigureOut">
              <a:rPr lang="en-US"/>
              <a:pPr>
                <a:defRPr/>
              </a:pPr>
              <a:t>8/8/2022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863"/>
            <a:ext cx="3027363" cy="463550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0" y="8805863"/>
            <a:ext cx="3027363" cy="463550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r">
              <a:defRPr sz="1200"/>
            </a:lvl1pPr>
          </a:lstStyle>
          <a:p>
            <a:pPr>
              <a:defRPr/>
            </a:pPr>
            <a:fld id="{C6257DF0-203D-4B7B-BAC9-3EF90F9991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286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6EDBF-7C52-4A73-9A75-5B9E14CD0B4F}" type="datetimeFigureOut">
              <a:rPr lang="en-GB" smtClean="0"/>
              <a:pPr/>
              <a:t>08/08/2022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58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058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B9A67-C699-4604-BC5C-6E8702345E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669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divid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-27384"/>
            <a:ext cx="9175750" cy="689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11125" y="1627188"/>
            <a:ext cx="5956300" cy="2451100"/>
          </a:xfrm>
          <a:solidFill>
            <a:schemeClr val="accent1"/>
          </a:solidFill>
          <a:ln w="69850">
            <a:solidFill>
              <a:srgbClr val="FFFFFF"/>
            </a:solidFill>
          </a:ln>
        </p:spPr>
        <p:txBody>
          <a:bodyPr rIns="274320" bIns="137160"/>
          <a:lstStyle>
            <a:lvl1pPr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11125" y="4088253"/>
            <a:ext cx="5952744" cy="646331"/>
          </a:xfrm>
          <a:noFill/>
          <a:ln w="69850">
            <a:noFill/>
            <a:miter lim="800000"/>
            <a:headEnd/>
            <a:tailEnd/>
          </a:ln>
        </p:spPr>
        <p:txBody>
          <a:bodyPr tIns="137160" rIns="274320" bIns="137160">
            <a:spAutoFit/>
          </a:bodyPr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GB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arge text or full page graph/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" y="869950"/>
            <a:ext cx="8851900" cy="6463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 text or 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" y="869950"/>
            <a:ext cx="8851900" cy="6463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600"/>
            </a:lvl1pPr>
            <a:lvl2pPr marL="1588" indent="-1588">
              <a:buNone/>
              <a:defRPr sz="2600"/>
            </a:lvl2pPr>
            <a:lvl3pPr marL="228600" indent="-225425">
              <a:defRPr lang="en-US" sz="2600" dirty="0" smtClean="0">
                <a:solidFill>
                  <a:schemeClr val="tx1"/>
                </a:solidFill>
                <a:latin typeface="+mn-lt"/>
              </a:defRPr>
            </a:lvl3pPr>
            <a:lvl4pPr marL="457200" indent="-228600">
              <a:buFont typeface="Arial" pitchFamily="34" charset="0"/>
              <a:buChar char="–"/>
              <a:defRPr lang="en-US" sz="2600" dirty="0" smtClean="0">
                <a:solidFill>
                  <a:schemeClr val="tx1"/>
                </a:solidFill>
                <a:latin typeface="+mn-lt"/>
              </a:defRPr>
            </a:lvl4pPr>
            <a:lvl5pPr marL="682625" indent="-3175" defTabSz="749300">
              <a:buFont typeface="Arial" pitchFamily="34" charset="0"/>
              <a:buNone/>
              <a:defRPr lang="en-US" sz="2000" dirty="0" smtClean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lus image o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" y="869950"/>
            <a:ext cx="8851900" cy="6463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9225" y="1663700"/>
            <a:ext cx="5591175" cy="5041900"/>
          </a:xfrm>
        </p:spPr>
        <p:txBody>
          <a:bodyPr/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106668" y="1663700"/>
            <a:ext cx="2870200" cy="5041900"/>
          </a:xfrm>
        </p:spPr>
        <p:txBody>
          <a:bodyPr/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2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-15875" y="-17463"/>
            <a:ext cx="9175750" cy="689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6050" y="869950"/>
            <a:ext cx="8851900" cy="646331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137160" rIns="22860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9225" y="1663700"/>
            <a:ext cx="8839200" cy="504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74320" tIns="914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Top 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8" r:id="rId2"/>
    <p:sldLayoutId id="2147483701" r:id="rId3"/>
    <p:sldLayoutId id="2147483704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algn="l" defTabSz="877888" rtl="0" eaLnBrk="1" fontAlgn="base" hangingPunct="1">
        <a:lnSpc>
          <a:spcPct val="80000"/>
        </a:lnSpc>
        <a:spcBef>
          <a:spcPct val="0"/>
        </a:spcBef>
        <a:spcAft>
          <a:spcPct val="0"/>
        </a:spcAft>
        <a:buFont typeface="Wingdings" pitchFamily="2" charset="2"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algn="l" defTabSz="877888" rtl="0" eaLnBrk="1" fontAlgn="base" hangingPunct="1">
        <a:spcBef>
          <a:spcPct val="0"/>
        </a:spcBef>
        <a:spcAft>
          <a:spcPct val="0"/>
        </a:spcAft>
        <a:buFont typeface="Wingdings" pitchFamily="2" charset="2"/>
        <a:defRPr sz="3000">
          <a:solidFill>
            <a:schemeClr val="tx1"/>
          </a:solidFill>
          <a:latin typeface="+mn-lt"/>
        </a:defRPr>
      </a:lvl2pPr>
      <a:lvl3pPr marL="292100" indent="-288925" algn="l" defTabSz="877888" rtl="0" eaLnBrk="1" fontAlgn="base" hangingPunct="1">
        <a:spcBef>
          <a:spcPct val="0"/>
        </a:spcBef>
        <a:spcAft>
          <a:spcPct val="0"/>
        </a:spcAft>
        <a:buClr>
          <a:schemeClr val="accent3"/>
        </a:buClr>
        <a:buSzPct val="80000"/>
        <a:buFont typeface="Wingdings" pitchFamily="2" charset="2"/>
        <a:buChar char="§"/>
        <a:defRPr sz="3000">
          <a:solidFill>
            <a:schemeClr val="tx1"/>
          </a:solidFill>
          <a:latin typeface="+mn-lt"/>
        </a:defRPr>
      </a:lvl3pPr>
      <a:lvl4pPr marL="571500" indent="-292100" algn="l" defTabSz="877888" rtl="0" eaLnBrk="1" fontAlgn="base" hangingPunct="1">
        <a:spcBef>
          <a:spcPct val="0"/>
        </a:spcBef>
        <a:spcAft>
          <a:spcPct val="0"/>
        </a:spcAft>
        <a:buClr>
          <a:schemeClr val="accent3"/>
        </a:buClr>
        <a:buSzPct val="80000"/>
        <a:buFont typeface="Arial" charset="0"/>
        <a:buChar char="–"/>
        <a:defRPr sz="3000">
          <a:solidFill>
            <a:schemeClr val="tx1"/>
          </a:solidFill>
          <a:latin typeface="+mn-lt"/>
        </a:defRPr>
      </a:lvl4pPr>
      <a:lvl5pPr marL="863600" indent="-14288" algn="l" defTabSz="1082675" rtl="0" eaLnBrk="1" fontAlgn="base" hangingPunct="1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1136650" indent="-215900" algn="l" defTabSz="877888" rtl="0" eaLnBrk="1" fontAlgn="base" hangingPunct="1">
        <a:spcBef>
          <a:spcPct val="0"/>
        </a:spcBef>
        <a:spcAft>
          <a:spcPct val="0"/>
        </a:spcAft>
        <a:buFont typeface="Wingdings" pitchFamily="2" charset="2"/>
        <a:buChar char="§"/>
        <a:defRPr sz="3000">
          <a:solidFill>
            <a:schemeClr val="tx1"/>
          </a:solidFill>
          <a:latin typeface="+mn-lt"/>
        </a:defRPr>
      </a:lvl6pPr>
      <a:lvl7pPr marL="1593850" indent="-215900" algn="l" defTabSz="877888" rtl="0" eaLnBrk="1" fontAlgn="base" hangingPunct="1">
        <a:spcBef>
          <a:spcPct val="0"/>
        </a:spcBef>
        <a:spcAft>
          <a:spcPct val="0"/>
        </a:spcAft>
        <a:buFont typeface="Wingdings" pitchFamily="2" charset="2"/>
        <a:buChar char="§"/>
        <a:defRPr sz="3000">
          <a:solidFill>
            <a:schemeClr val="tx1"/>
          </a:solidFill>
          <a:latin typeface="+mn-lt"/>
        </a:defRPr>
      </a:lvl7pPr>
      <a:lvl8pPr marL="2051050" indent="-215900" algn="l" defTabSz="877888" rtl="0" eaLnBrk="1" fontAlgn="base" hangingPunct="1">
        <a:spcBef>
          <a:spcPct val="0"/>
        </a:spcBef>
        <a:spcAft>
          <a:spcPct val="0"/>
        </a:spcAft>
        <a:buFont typeface="Wingdings" pitchFamily="2" charset="2"/>
        <a:buChar char="§"/>
        <a:defRPr sz="3000">
          <a:solidFill>
            <a:schemeClr val="tx1"/>
          </a:solidFill>
          <a:latin typeface="+mn-lt"/>
        </a:defRPr>
      </a:lvl8pPr>
      <a:lvl9pPr marL="2508250" indent="-215900" algn="l" defTabSz="877888" rtl="0" eaLnBrk="1" fontAlgn="base" hangingPunct="1">
        <a:spcBef>
          <a:spcPct val="0"/>
        </a:spcBef>
        <a:spcAft>
          <a:spcPct val="0"/>
        </a:spcAft>
        <a:buFont typeface="Wingdings" pitchFamily="2" charset="2"/>
        <a:buChar char="§"/>
        <a:defRPr sz="3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124" y="1627189"/>
            <a:ext cx="7701236" cy="1938992"/>
          </a:xfrm>
          <a:solidFill>
            <a:schemeClr val="accent3"/>
          </a:solidFill>
        </p:spPr>
        <p:txBody>
          <a:bodyPr/>
          <a:lstStyle/>
          <a:p>
            <a:r>
              <a:rPr lang="en-GB" sz="4000" dirty="0"/>
              <a:t>Sudoku Level Generator (SLG)</a:t>
            </a:r>
            <a:br>
              <a:rPr lang="en-GB" sz="4000" dirty="0"/>
            </a:br>
            <a:br>
              <a:rPr lang="en-GB" sz="4000" dirty="0"/>
            </a:br>
            <a:r>
              <a:rPr lang="en-GB" sz="2800" dirty="0"/>
              <a:t>Final Product Demonstration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3646390"/>
            <a:ext cx="5952744" cy="2862322"/>
          </a:xfrm>
        </p:spPr>
        <p:txBody>
          <a:bodyPr/>
          <a:lstStyle/>
          <a:p>
            <a:r>
              <a:rPr lang="en-GB" dirty="0"/>
              <a:t>Team 5:</a:t>
            </a:r>
          </a:p>
          <a:p>
            <a:r>
              <a:rPr lang="en-GB" dirty="0"/>
              <a:t>Chio Yong </a:t>
            </a:r>
            <a:r>
              <a:rPr lang="en-GB" dirty="0" err="1"/>
              <a:t>Kiong</a:t>
            </a:r>
            <a:endParaRPr lang="en-GB" dirty="0"/>
          </a:p>
          <a:p>
            <a:r>
              <a:rPr lang="en-GB" dirty="0"/>
              <a:t>Kong Chee Wee</a:t>
            </a:r>
          </a:p>
          <a:p>
            <a:r>
              <a:rPr lang="en-GB" dirty="0"/>
              <a:t>Benjamin Leong Jia </a:t>
            </a:r>
            <a:r>
              <a:rPr lang="en-GB" dirty="0" err="1"/>
              <a:t>Juin</a:t>
            </a:r>
            <a:endParaRPr lang="en-GB" dirty="0"/>
          </a:p>
          <a:p>
            <a:r>
              <a:rPr lang="en-GB" dirty="0"/>
              <a:t>Nelson Tan Chun Soon</a:t>
            </a:r>
          </a:p>
          <a:p>
            <a:endParaRPr lang="en-GB" dirty="0"/>
          </a:p>
          <a:p>
            <a:r>
              <a:rPr lang="en-GB" dirty="0"/>
              <a:t>Date   10 AUG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Sudoku Level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None/>
            </a:pPr>
            <a:endParaRPr lang="en-GB" dirty="0"/>
          </a:p>
          <a:p>
            <a:pPr lvl="2"/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95536" y="1628800"/>
            <a:ext cx="849694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/>
              <a:t>Slide content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3A197A-A9F5-65A5-69A1-5D41EA202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35" y="1530887"/>
            <a:ext cx="6010275" cy="51530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C2EBB-E310-F2E7-D792-7916C2107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1st Window</a:t>
            </a:r>
            <a:endParaRPr lang="en-S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EB760B-7061-F9AE-5083-0FE81DDAD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965" y="1530378"/>
            <a:ext cx="5506070" cy="40044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6735C3-20F2-BF15-B024-D2DF61290B4C}"/>
              </a:ext>
            </a:extLst>
          </p:cNvPr>
          <p:cNvSpPr txBox="1"/>
          <p:nvPr/>
        </p:nvSpPr>
        <p:spPr>
          <a:xfrm>
            <a:off x="251520" y="5610601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On starting the program, the Game Level Generator is launched and it will generate a grid, which is the data file. The user can proceed to click "solve puzzle" to execute the algorithm to solve the puzzle.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18916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CEC8D-C73D-E67C-158A-1B5FAF0E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2nd Window</a:t>
            </a:r>
            <a:endParaRPr lang="en-S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435706-943E-BFB0-8E2C-A93500053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4968" y="1516281"/>
            <a:ext cx="5537445" cy="38569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BB369A-F20B-832C-A41D-ED8777E9CCFF}"/>
              </a:ext>
            </a:extLst>
          </p:cNvPr>
          <p:cNvSpPr txBox="1"/>
          <p:nvPr/>
        </p:nvSpPr>
        <p:spPr>
          <a:xfrm>
            <a:off x="251520" y="5446170"/>
            <a:ext cx="8568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The default algorithm, which is the recommended solution, will proceed to solve the sudoku puzzle. The algorithm is analyzed using three indicators - number of tries, errors and time taken are shown. The user can proceed to click on "Smart Game Solver" to launch the Smart Game Solver (SGS), which will provide a more efficient algorithm to solve the puzzle.</a:t>
            </a:r>
          </a:p>
        </p:txBody>
      </p:sp>
    </p:spTree>
    <p:extLst>
      <p:ext uri="{BB962C8B-B14F-4D97-AF65-F5344CB8AC3E}">
        <p14:creationId xmlns:p14="http://schemas.microsoft.com/office/powerpoint/2010/main" val="2594973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62B1-9DB6-194C-A1F2-9A8E5A3C7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3rd Window</a:t>
            </a:r>
            <a:endParaRPr lang="en-S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1F9E61-F389-F014-6F9A-99376BD7F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7055" y="1516281"/>
            <a:ext cx="5309889" cy="38569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9CCA08-4AB7-BFF9-B750-97F3DB81145A}"/>
              </a:ext>
            </a:extLst>
          </p:cNvPr>
          <p:cNvSpPr txBox="1"/>
          <p:nvPr/>
        </p:nvSpPr>
        <p:spPr>
          <a:xfrm>
            <a:off x="467544" y="5661248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The SGS reads the data file (Sudoku grid) and solves it with a more efficient method. In the same way, it analyzes the algorithm with the same indicators as shown. The user can proceed to click on "Analytics Report".</a:t>
            </a:r>
          </a:p>
        </p:txBody>
      </p:sp>
    </p:spTree>
    <p:extLst>
      <p:ext uri="{BB962C8B-B14F-4D97-AF65-F5344CB8AC3E}">
        <p14:creationId xmlns:p14="http://schemas.microsoft.com/office/powerpoint/2010/main" val="3769917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2B49E-178E-02B5-E710-C90C30FB0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4th Window</a:t>
            </a:r>
            <a:endParaRPr lang="en-S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C1915C-F3E5-6343-3603-54348E729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680" y="1519721"/>
            <a:ext cx="5504030" cy="37814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15E692-02A5-2ED8-4C12-8E8E5830EE4A}"/>
              </a:ext>
            </a:extLst>
          </p:cNvPr>
          <p:cNvSpPr txBox="1"/>
          <p:nvPr/>
        </p:nvSpPr>
        <p:spPr>
          <a:xfrm>
            <a:off x="611560" y="5589240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Once clicked, the SGS generates analytics report that compares the two algorithms that were used to solve the puzzle. The user can proceed to generate a new grid.</a:t>
            </a:r>
          </a:p>
        </p:txBody>
      </p:sp>
    </p:spTree>
    <p:extLst>
      <p:ext uri="{BB962C8B-B14F-4D97-AF65-F5344CB8AC3E}">
        <p14:creationId xmlns:p14="http://schemas.microsoft.com/office/powerpoint/2010/main" val="2384660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E95BF-FCED-A61C-0F51-4BEC16EDE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5th Window</a:t>
            </a:r>
            <a:endParaRPr lang="en-S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5C6834-C569-D736-B8B3-0718DF0BC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372" y="1516281"/>
            <a:ext cx="5206708" cy="37849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2DBA4B-7F1E-61EE-AF1A-6A60928B07B4}"/>
              </a:ext>
            </a:extLst>
          </p:cNvPr>
          <p:cNvSpPr txBox="1"/>
          <p:nvPr/>
        </p:nvSpPr>
        <p:spPr>
          <a:xfrm>
            <a:off x="611560" y="5445224"/>
            <a:ext cx="7848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There is an option to generate an "easier" or "harder" grid. When either one is selected, the SGS will use the indicators to generate a new puzzle. It will do that by taking the indicators of faster algorithm, run it through a calculation process that will produce a certain values. These values will be used to select an "easier" or "harder" grid from a list of grids.</a:t>
            </a:r>
          </a:p>
        </p:txBody>
      </p:sp>
    </p:spTree>
    <p:extLst>
      <p:ext uri="{BB962C8B-B14F-4D97-AF65-F5344CB8AC3E}">
        <p14:creationId xmlns:p14="http://schemas.microsoft.com/office/powerpoint/2010/main" val="349376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F6F16-1AEB-56D3-C1B8-DD65AFF11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6th Window</a:t>
            </a:r>
            <a:endParaRPr lang="en-S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E724F0-4214-8D49-B914-108EDA692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5171" y="1516281"/>
            <a:ext cx="5204274" cy="37849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DBC1AB-706F-E1EA-0A93-3A0716E9CE00}"/>
              </a:ext>
            </a:extLst>
          </p:cNvPr>
          <p:cNvSpPr txBox="1"/>
          <p:nvPr/>
        </p:nvSpPr>
        <p:spPr>
          <a:xfrm>
            <a:off x="539552" y="5545611"/>
            <a:ext cx="7632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The values are delivered back to the GLG, which will generate a new puzzle based on the user's selection.</a:t>
            </a:r>
          </a:p>
        </p:txBody>
      </p:sp>
    </p:spTree>
    <p:extLst>
      <p:ext uri="{BB962C8B-B14F-4D97-AF65-F5344CB8AC3E}">
        <p14:creationId xmlns:p14="http://schemas.microsoft.com/office/powerpoint/2010/main" val="660979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39E01-1FD9-2237-0338-C93979F9F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50" y="3212976"/>
            <a:ext cx="8851900" cy="646331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09667482"/>
      </p:ext>
    </p:extLst>
  </p:cSld>
  <p:clrMapOvr>
    <a:masterClrMapping/>
  </p:clrMapOvr>
</p:sld>
</file>

<file path=ppt/theme/theme1.xml><?xml version="1.0" encoding="utf-8"?>
<a:theme xmlns:a="http://schemas.openxmlformats.org/drawingml/2006/main" name="uoe_branded_presentation">
  <a:themeElements>
    <a:clrScheme name="University brand">
      <a:dk1>
        <a:srgbClr val="4D4F53"/>
      </a:dk1>
      <a:lt1>
        <a:srgbClr val="FFFFFF"/>
      </a:lt1>
      <a:dk2>
        <a:srgbClr val="766A65"/>
      </a:dk2>
      <a:lt2>
        <a:srgbClr val="AEAA6C"/>
      </a:lt2>
      <a:accent1>
        <a:srgbClr val="A90061"/>
      </a:accent1>
      <a:accent2>
        <a:srgbClr val="E98300"/>
      </a:accent2>
      <a:accent3>
        <a:srgbClr val="007A87"/>
      </a:accent3>
      <a:accent4>
        <a:srgbClr val="0065BD"/>
      </a:accent4>
      <a:accent5>
        <a:srgbClr val="003478"/>
      </a:accent5>
      <a:accent6>
        <a:srgbClr val="AAA38E"/>
      </a:accent6>
      <a:hlink>
        <a:srgbClr val="0065BD"/>
      </a:hlink>
      <a:folHlink>
        <a:srgbClr val="008542"/>
      </a:folHlink>
    </a:clrScheme>
    <a:fontScheme name="Large tex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rge text 1">
        <a:dk1>
          <a:srgbClr val="4D4F53"/>
        </a:dk1>
        <a:lt1>
          <a:srgbClr val="FFFFFF"/>
        </a:lt1>
        <a:dk2>
          <a:srgbClr val="007A87"/>
        </a:dk2>
        <a:lt2>
          <a:srgbClr val="FFFFFF"/>
        </a:lt2>
        <a:accent1>
          <a:srgbClr val="E98300"/>
        </a:accent1>
        <a:accent2>
          <a:srgbClr val="0065BD"/>
        </a:accent2>
        <a:accent3>
          <a:srgbClr val="AABEC3"/>
        </a:accent3>
        <a:accent4>
          <a:srgbClr val="DADADA"/>
        </a:accent4>
        <a:accent5>
          <a:srgbClr val="F2C1AA"/>
        </a:accent5>
        <a:accent6>
          <a:srgbClr val="005BAB"/>
        </a:accent6>
        <a:hlink>
          <a:srgbClr val="A90061"/>
        </a:hlink>
        <a:folHlink>
          <a:srgbClr val="4C5CC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ge text 2">
        <a:dk1>
          <a:srgbClr val="4D4F53"/>
        </a:dk1>
        <a:lt1>
          <a:srgbClr val="FFFFFF"/>
        </a:lt1>
        <a:dk2>
          <a:srgbClr val="0065BD"/>
        </a:dk2>
        <a:lt2>
          <a:srgbClr val="FFFFFF"/>
        </a:lt2>
        <a:accent1>
          <a:srgbClr val="A90061"/>
        </a:accent1>
        <a:accent2>
          <a:srgbClr val="E98300"/>
        </a:accent2>
        <a:accent3>
          <a:srgbClr val="AAB8DB"/>
        </a:accent3>
        <a:accent4>
          <a:srgbClr val="DADADA"/>
        </a:accent4>
        <a:accent5>
          <a:srgbClr val="D1AAB7"/>
        </a:accent5>
        <a:accent6>
          <a:srgbClr val="D37600"/>
        </a:accent6>
        <a:hlink>
          <a:srgbClr val="007A87"/>
        </a:hlink>
        <a:folHlink>
          <a:srgbClr val="4C5CC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ge text 3">
        <a:dk1>
          <a:srgbClr val="4D4F53"/>
        </a:dk1>
        <a:lt1>
          <a:srgbClr val="FFFFFF"/>
        </a:lt1>
        <a:dk2>
          <a:srgbClr val="FFFFFF"/>
        </a:dk2>
        <a:lt2>
          <a:srgbClr val="808080"/>
        </a:lt2>
        <a:accent1>
          <a:srgbClr val="A90061"/>
        </a:accent1>
        <a:accent2>
          <a:srgbClr val="E98300"/>
        </a:accent2>
        <a:accent3>
          <a:srgbClr val="FFFFFF"/>
        </a:accent3>
        <a:accent4>
          <a:srgbClr val="404246"/>
        </a:accent4>
        <a:accent5>
          <a:srgbClr val="D1AAB7"/>
        </a:accent5>
        <a:accent6>
          <a:srgbClr val="D37600"/>
        </a:accent6>
        <a:hlink>
          <a:srgbClr val="007A87"/>
        </a:hlink>
        <a:folHlink>
          <a:srgbClr val="4C5C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ge text 4">
        <a:dk1>
          <a:srgbClr val="4D4F53"/>
        </a:dk1>
        <a:lt1>
          <a:srgbClr val="FFFFFF"/>
        </a:lt1>
        <a:dk2>
          <a:srgbClr val="E98300"/>
        </a:dk2>
        <a:lt2>
          <a:srgbClr val="FFFFFF"/>
        </a:lt2>
        <a:accent1>
          <a:srgbClr val="0065BD"/>
        </a:accent1>
        <a:accent2>
          <a:srgbClr val="A90061"/>
        </a:accent2>
        <a:accent3>
          <a:srgbClr val="F2C1AA"/>
        </a:accent3>
        <a:accent4>
          <a:srgbClr val="DADADA"/>
        </a:accent4>
        <a:accent5>
          <a:srgbClr val="AAB8DB"/>
        </a:accent5>
        <a:accent6>
          <a:srgbClr val="990057"/>
        </a:accent6>
        <a:hlink>
          <a:srgbClr val="007A87"/>
        </a:hlink>
        <a:folHlink>
          <a:srgbClr val="4C5CC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uoe_branded_presentation</Template>
  <TotalTime>1697</TotalTime>
  <Words>346</Words>
  <Application>Microsoft Office PowerPoint</Application>
  <PresentationFormat>On-screen Show (4:3)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Wingdings</vt:lpstr>
      <vt:lpstr>uoe_branded_presentation</vt:lpstr>
      <vt:lpstr>Sudoku Level Generator (SLG)  Final Product Demonstration</vt:lpstr>
      <vt:lpstr>Overview of Sudoku Level Generator</vt:lpstr>
      <vt:lpstr>1st Window</vt:lpstr>
      <vt:lpstr>2nd Window</vt:lpstr>
      <vt:lpstr>3rd Window</vt:lpstr>
      <vt:lpstr>4th Window</vt:lpstr>
      <vt:lpstr>5th Window</vt:lpstr>
      <vt:lpstr>6th Window</vt:lpstr>
      <vt:lpstr>Thank You!</vt:lpstr>
    </vt:vector>
  </TitlesOfParts>
  <Company>University of Essex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Modernisation of Higher Education</dc:title>
  <dc:creator>root</dc:creator>
  <cp:lastModifiedBy>Calvin Chio</cp:lastModifiedBy>
  <cp:revision>39</cp:revision>
  <dcterms:created xsi:type="dcterms:W3CDTF">2011-09-05T11:52:04Z</dcterms:created>
  <dcterms:modified xsi:type="dcterms:W3CDTF">2022-08-08T12:18:15Z</dcterms:modified>
</cp:coreProperties>
</file>